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324" r:id="rId3"/>
    <p:sldId id="286" r:id="rId4"/>
    <p:sldId id="283" r:id="rId5"/>
    <p:sldId id="266" r:id="rId6"/>
    <p:sldId id="268" r:id="rId7"/>
    <p:sldId id="288" r:id="rId8"/>
    <p:sldId id="289" r:id="rId9"/>
    <p:sldId id="326" r:id="rId10"/>
    <p:sldId id="261" r:id="rId11"/>
    <p:sldId id="293" r:id="rId12"/>
    <p:sldId id="292" r:id="rId13"/>
    <p:sldId id="280" r:id="rId14"/>
    <p:sldId id="318" r:id="rId15"/>
    <p:sldId id="321" r:id="rId16"/>
    <p:sldId id="294" r:id="rId17"/>
    <p:sldId id="297" r:id="rId18"/>
    <p:sldId id="263" r:id="rId19"/>
    <p:sldId id="301" r:id="rId20"/>
    <p:sldId id="304" r:id="rId21"/>
    <p:sldId id="306" r:id="rId22"/>
    <p:sldId id="273" r:id="rId23"/>
    <p:sldId id="271" r:id="rId24"/>
    <p:sldId id="322" r:id="rId25"/>
    <p:sldId id="265" r:id="rId26"/>
    <p:sldId id="325" r:id="rId27"/>
    <p:sldId id="310" r:id="rId28"/>
    <p:sldId id="313" r:id="rId29"/>
    <p:sldId id="323" r:id="rId30"/>
    <p:sldId id="314" r:id="rId31"/>
    <p:sldId id="315" r:id="rId32"/>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5907" autoAdjust="0"/>
  </p:normalViewPr>
  <p:slideViewPr>
    <p:cSldViewPr snapToGrid="0" snapToObjects="1">
      <p:cViewPr>
        <p:scale>
          <a:sx n="77" d="100"/>
          <a:sy n="77" d="100"/>
        </p:scale>
        <p:origin x="-1182" y="-3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133F8CF-CFFC-1D45-9700-864554722AAC}"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D6172-018B-034C-8DCB-5192E1ADD5BB}" type="slidenum">
              <a:rPr lang="en-US" smtClean="0"/>
              <a:t>‹#›</a:t>
            </a:fld>
            <a:endParaRPr lang="en-US"/>
          </a:p>
        </p:txBody>
      </p:sp>
      <p:sp>
        <p:nvSpPr>
          <p:cNvPr id="2" name="Title 1"/>
          <p:cNvSpPr>
            <a:spLocks noGrp="1"/>
          </p:cNvSpPr>
          <p:nvPr>
            <p:ph type="ctrTitle"/>
          </p:nvPr>
        </p:nvSpPr>
        <p:spPr>
          <a:xfrm>
            <a:off x="817582" y="2349218"/>
            <a:ext cx="7175351" cy="1344875"/>
          </a:xfrm>
          <a:effectLst/>
        </p:spPr>
        <p:txBody>
          <a:bodyPr>
            <a:noAutofit/>
          </a:bodyPr>
          <a:lstStyle>
            <a:lvl1pPr marL="640080" indent="-457200" algn="l">
              <a:defRPr sz="5400"/>
            </a:lvl1pPr>
          </a:lstStyle>
          <a:p>
            <a:r>
              <a:rPr lang="ar-SA"/>
              <a:t>انقر لتحرير نمط العنوان الرئيسي</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1133F8CF-CFFC-1D45-9700-864554722AAC}"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D6172-018B-034C-8DCB-5192E1ADD5B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ar-SA"/>
              <a:t>انقر لتحرير نمط العنوان الرئيسي</a:t>
            </a:r>
            <a:endParaRPr lang="en-US"/>
          </a:p>
        </p:txBody>
      </p:sp>
      <p:sp>
        <p:nvSpPr>
          <p:cNvPr id="3" name="Vertical Text Placeholder 2"/>
          <p:cNvSpPr>
            <a:spLocks noGrp="1"/>
          </p:cNvSpPr>
          <p:nvPr>
            <p:ph type="body" orient="vert" idx="1"/>
          </p:nvPr>
        </p:nvSpPr>
        <p:spPr>
          <a:xfrm>
            <a:off x="3324114" y="548640"/>
            <a:ext cx="4829287" cy="3671047"/>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133F8CF-CFFC-1D45-9700-864554722AAC}"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D6172-018B-034C-8DCB-5192E1ADD5B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33F8CF-CFFC-1D45-9700-864554722AAC}"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D6172-018B-034C-8DCB-5192E1ADD5BB}" type="slidenum">
              <a:rPr lang="en-US" smtClean="0"/>
              <a:t>‹#›</a:t>
            </a:fld>
            <a:endParaRPr lang="en-US"/>
          </a:p>
        </p:txBody>
      </p:sp>
      <p:sp>
        <p:nvSpPr>
          <p:cNvPr id="8" name="Title 7"/>
          <p:cNvSpPr>
            <a:spLocks noGrp="1"/>
          </p:cNvSpPr>
          <p:nvPr>
            <p:ph type="title"/>
          </p:nvPr>
        </p:nvSpPr>
        <p:spPr/>
        <p:txBody>
          <a:bodyPr/>
          <a:lstStyle/>
          <a:p>
            <a:r>
              <a:rPr lang="ar-SA"/>
              <a:t>انقر لتحرير نمط العنوان الرئيسي</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1133F8CF-CFFC-1D45-9700-864554722AAC}"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D6172-018B-034C-8DCB-5192E1ADD5B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133F8CF-CFFC-1D45-9700-864554722AAC}"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D6172-018B-034C-8DCB-5192E1ADD5BB}" type="slidenum">
              <a:rPr lang="en-US" smtClean="0"/>
              <a:t>‹#›</a:t>
            </a:fld>
            <a:endParaRPr lang="en-US"/>
          </a:p>
        </p:txBody>
      </p:sp>
      <p:sp>
        <p:nvSpPr>
          <p:cNvPr id="8" name="Title 7"/>
          <p:cNvSpPr>
            <a:spLocks noGrp="1"/>
          </p:cNvSpPr>
          <p:nvPr>
            <p:ph type="title"/>
          </p:nvPr>
        </p:nvSpPr>
        <p:spPr/>
        <p:txBody>
          <a:bodyPr/>
          <a:lstStyle/>
          <a:p>
            <a:r>
              <a:rPr lang="ar-SA"/>
              <a:t>انقر لتحرير نمط العنوان الرئيسي</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ar-SA"/>
              <a:t>انقر لتحرير أنماط النص الرئيسي</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1133F8CF-CFFC-1D45-9700-864554722AAC}" type="datetimeFigureOut">
              <a:rPr lang="en-US" smtClean="0"/>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4D6172-018B-034C-8DCB-5192E1ADD5BB}" type="slidenum">
              <a:rPr lang="en-US" smtClean="0"/>
              <a:t>‹#›</a:t>
            </a:fld>
            <a:endParaRPr lang="en-US"/>
          </a:p>
        </p:txBody>
      </p:sp>
      <p:sp>
        <p:nvSpPr>
          <p:cNvPr id="10" name="Title 9"/>
          <p:cNvSpPr>
            <a:spLocks noGrp="1"/>
          </p:cNvSpPr>
          <p:nvPr>
            <p:ph type="title"/>
          </p:nvPr>
        </p:nvSpPr>
        <p:spPr/>
        <p:txBody>
          <a:bodyPr/>
          <a:lstStyle/>
          <a:p>
            <a:r>
              <a:rPr lang="ar-SA"/>
              <a:t>انقر لتحرير نمط العنوان الرئيسي</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1133F8CF-CFFC-1D45-9700-864554722AAC}" type="datetimeFigureOut">
              <a:rPr lang="en-US" smtClean="0"/>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4D6172-018B-034C-8DCB-5192E1ADD5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33F8CF-CFFC-1D45-9700-864554722AAC}" type="datetimeFigureOut">
              <a:rPr lang="en-US" smtClean="0"/>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4D6172-018B-034C-8DCB-5192E1ADD5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096" y="1657350"/>
            <a:ext cx="3636085" cy="943870"/>
          </a:xfrm>
          <a:effectLst/>
        </p:spPr>
        <p:txBody>
          <a:bodyPr anchor="b">
            <a:noAutofit/>
          </a:bodyPr>
          <a:lstStyle>
            <a:lvl1pPr marL="228600" indent="-228600" algn="l">
              <a:defRPr sz="2800" b="1">
                <a:effectLst/>
              </a:defRPr>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1133F8CF-CFFC-1D45-9700-864554722AAC}"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D6172-018B-034C-8DCB-5192E1ADD5B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1133F8CF-CFFC-1D45-9700-864554722AAC}"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D6172-018B-034C-8DCB-5192E1ADD5BB}" type="slidenum">
              <a:rPr lang="en-US" smtClean="0"/>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ar-SA"/>
              <a:t>انقر لتحرير نمط العنوان الرئيسي</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133F8CF-CFFC-1D45-9700-864554722AAC}" type="datetimeFigureOut">
              <a:rPr lang="en-US" smtClean="0"/>
              <a:t>8/19/2024</a:t>
            </a:fld>
            <a:endParaRPr lang="en-US"/>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B4D6172-018B-034C-8DCB-5192E1ADD5B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6.tiff" /><Relationship Id="rId1" Type="http://schemas.openxmlformats.org/officeDocument/2006/relationships/slideLayout" Target="../slideLayouts/slideLayout4.xml" /></Relationships>
</file>

<file path=ppt/slides/_rels/slide12.xml.rels><?xml version="1.0" encoding="UTF-8" standalone="yes"?>
<Relationships xmlns="http://schemas.openxmlformats.org/package/2006/relationships"><Relationship Id="rId2" Type="http://schemas.openxmlformats.org/officeDocument/2006/relationships/image" Target="../media/image7.tiff" /><Relationship Id="rId1" Type="http://schemas.openxmlformats.org/officeDocument/2006/relationships/slideLayout" Target="../slideLayouts/slideLayout4.xml" /></Relationships>
</file>

<file path=ppt/slides/_rels/slide13.xml.rels><?xml version="1.0" encoding="UTF-8" standalone="yes"?>
<Relationships xmlns="http://schemas.openxmlformats.org/package/2006/relationships"><Relationship Id="rId2" Type="http://schemas.openxmlformats.org/officeDocument/2006/relationships/image" Target="../media/image8.tiff" /><Relationship Id="rId1" Type="http://schemas.openxmlformats.org/officeDocument/2006/relationships/slideLayout" Target="../slideLayouts/slideLayout4.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9.tiff"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0.tiff" /><Relationship Id="rId1" Type="http://schemas.openxmlformats.org/officeDocument/2006/relationships/slideLayout" Target="../slideLayouts/slideLayout4.xml" /></Relationships>
</file>

<file path=ppt/slides/_rels/slide18.xml.rels><?xml version="1.0" encoding="UTF-8" standalone="yes"?>
<Relationships xmlns="http://schemas.openxmlformats.org/package/2006/relationships"><Relationship Id="rId2" Type="http://schemas.openxmlformats.org/officeDocument/2006/relationships/image" Target="../media/image11.tiff"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2.tiff"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14.jp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5.tiff"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tiff"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8.tiff" /><Relationship Id="rId1" Type="http://schemas.openxmlformats.org/officeDocument/2006/relationships/slideLayout" Target="../slideLayouts/slideLayout4.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20.jpg" /><Relationship Id="rId2" Type="http://schemas.openxmlformats.org/officeDocument/2006/relationships/image" Target="../media/image19.jp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hyperlink" Target="https://dermnetnz.org/topics/vitiligo/" TargetMode="External" /><Relationship Id="rId2" Type="http://schemas.openxmlformats.org/officeDocument/2006/relationships/hyperlink" Target="https://dermnetnz.org/topics/mole/" TargetMode="External" /><Relationship Id="rId1" Type="http://schemas.openxmlformats.org/officeDocument/2006/relationships/slideLayout" Target="../slideLayouts/slideLayout4.xml" /><Relationship Id="rId5" Type="http://schemas.openxmlformats.org/officeDocument/2006/relationships/image" Target="../media/image21.tiff" /><Relationship Id="rId4" Type="http://schemas.openxmlformats.org/officeDocument/2006/relationships/hyperlink" Target="https://dermnetnz.org/topics/autoimmune-diseases-in-dermatology/" TargetMode="Externa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23.tiff" /><Relationship Id="rId2" Type="http://schemas.openxmlformats.org/officeDocument/2006/relationships/image" Target="../media/image22.tiff" /><Relationship Id="rId1" Type="http://schemas.openxmlformats.org/officeDocument/2006/relationships/slideLayout" Target="../slideLayouts/slideLayout7.xml" /><Relationship Id="rId4" Type="http://schemas.openxmlformats.org/officeDocument/2006/relationships/image" Target="../media/image24.tiff" /></Relationships>
</file>

<file path=ppt/slides/_rels/slide4.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3.tiff"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5.tiff"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43909FC-21DB-9442-9859-ACEBC3744FDC}"/>
              </a:ext>
            </a:extLst>
          </p:cNvPr>
          <p:cNvSpPr>
            <a:spLocks noGrp="1"/>
          </p:cNvSpPr>
          <p:nvPr>
            <p:ph type="subTitle" idx="1"/>
          </p:nvPr>
        </p:nvSpPr>
        <p:spPr>
          <a:xfrm>
            <a:off x="0" y="1273729"/>
            <a:ext cx="9144000" cy="1314450"/>
          </a:xfrm>
        </p:spPr>
        <p:txBody>
          <a:bodyPr>
            <a:normAutofit/>
          </a:bodyPr>
          <a:lstStyle/>
          <a:p>
            <a:pPr algn="ctr"/>
            <a:r>
              <a:rPr lang="en-US" sz="3000" b="1" u="sng" dirty="0" err="1">
                <a:solidFill>
                  <a:schemeClr val="tx1"/>
                </a:solidFill>
                <a:effectLst>
                  <a:outerShdw blurRad="38100" dist="38100" dir="2700000" algn="tl">
                    <a:srgbClr val="000000">
                      <a:alpha val="43137"/>
                    </a:srgbClr>
                  </a:outerShdw>
                </a:effectLst>
              </a:rPr>
              <a:t>Mutah</a:t>
            </a:r>
            <a:r>
              <a:rPr lang="en-US" sz="3000" b="1" u="sng" dirty="0">
                <a:solidFill>
                  <a:schemeClr val="tx1"/>
                </a:solidFill>
                <a:effectLst>
                  <a:outerShdw blurRad="38100" dist="38100" dir="2700000" algn="tl">
                    <a:srgbClr val="000000">
                      <a:alpha val="43137"/>
                    </a:srgbClr>
                  </a:outerShdw>
                </a:effectLst>
              </a:rPr>
              <a:t> university</a:t>
            </a:r>
          </a:p>
          <a:p>
            <a:pPr algn="ctr"/>
            <a:r>
              <a:rPr lang="en-US" sz="3000" b="1" u="sng" dirty="0">
                <a:solidFill>
                  <a:schemeClr val="tx1"/>
                </a:solidFill>
                <a:effectLst>
                  <a:outerShdw blurRad="38100" dist="38100" dir="2700000" algn="tl">
                    <a:srgbClr val="000000">
                      <a:alpha val="43137"/>
                    </a:srgbClr>
                  </a:outerShdw>
                </a:effectLst>
              </a:rPr>
              <a:t>Prof. </a:t>
            </a:r>
            <a:r>
              <a:rPr lang="en-US" sz="3000" b="1" u="sng" dirty="0" err="1">
                <a:solidFill>
                  <a:schemeClr val="tx1"/>
                </a:solidFill>
                <a:effectLst>
                  <a:outerShdw blurRad="38100" dist="38100" dir="2700000" algn="tl">
                    <a:srgbClr val="000000">
                      <a:alpha val="43137"/>
                    </a:srgbClr>
                  </a:outerShdw>
                </a:effectLst>
              </a:rPr>
              <a:t>Khitam</a:t>
            </a:r>
            <a:r>
              <a:rPr lang="en-US" sz="3000" b="1" u="sng" dirty="0">
                <a:solidFill>
                  <a:schemeClr val="tx1"/>
                </a:solidFill>
                <a:effectLst>
                  <a:outerShdw blurRad="38100" dist="38100" dir="2700000" algn="tl">
                    <a:srgbClr val="000000">
                      <a:alpha val="43137"/>
                    </a:srgbClr>
                  </a:outerShdw>
                </a:effectLst>
              </a:rPr>
              <a:t> Al-</a:t>
            </a:r>
            <a:r>
              <a:rPr lang="en-US" sz="3000" b="1" u="sng" dirty="0" err="1">
                <a:solidFill>
                  <a:schemeClr val="tx1"/>
                </a:solidFill>
                <a:effectLst>
                  <a:outerShdw blurRad="38100" dist="38100" dir="2700000" algn="tl">
                    <a:srgbClr val="000000">
                      <a:alpha val="43137"/>
                    </a:srgbClr>
                  </a:outerShdw>
                </a:effectLst>
              </a:rPr>
              <a:t>Refu</a:t>
            </a:r>
            <a:endParaRPr lang="en-US" sz="3000" b="1" u="sng" dirty="0">
              <a:solidFill>
                <a:schemeClr val="tx1"/>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EB752A4-0BBB-D446-AC7E-CA99125A92E1}"/>
              </a:ext>
            </a:extLst>
          </p:cNvPr>
          <p:cNvSpPr>
            <a:spLocks noGrp="1"/>
          </p:cNvSpPr>
          <p:nvPr>
            <p:ph type="ctrTitle"/>
          </p:nvPr>
        </p:nvSpPr>
        <p:spPr>
          <a:xfrm>
            <a:off x="0" y="321275"/>
            <a:ext cx="9144000" cy="1137805"/>
          </a:xfrm>
        </p:spPr>
        <p:txBody>
          <a:bodyPr anchor="ctr">
            <a:normAutofit fontScale="90000"/>
          </a:bodyPr>
          <a:lstStyle/>
          <a:p>
            <a:r>
              <a:rPr lang="en-US" b="1" u="sng" dirty="0">
                <a:solidFill>
                  <a:srgbClr val="FF0000"/>
                </a:solidFill>
                <a:effectLst>
                  <a:outerShdw blurRad="38100" dist="38100" dir="2700000" algn="tl">
                    <a:srgbClr val="000000">
                      <a:alpha val="43137"/>
                    </a:srgbClr>
                  </a:outerShdw>
                </a:effectLst>
                <a:latin typeface="+mn-lt"/>
              </a:rPr>
              <a:t>Disorders of Pigmentations</a:t>
            </a:r>
            <a:br>
              <a:rPr lang="en-US" b="1" dirty="0">
                <a:solidFill>
                  <a:srgbClr val="FF0000"/>
                </a:solidFill>
                <a:latin typeface="+mn-lt"/>
              </a:rPr>
            </a:br>
            <a:endParaRPr lang="en-US" b="1" dirty="0">
              <a:solidFill>
                <a:srgbClr val="FF0000"/>
              </a:solidFill>
              <a:latin typeface="+mn-lt"/>
            </a:endParaRPr>
          </a:p>
        </p:txBody>
      </p:sp>
      <p:sp>
        <p:nvSpPr>
          <p:cNvPr id="4" name="مستطيل 3"/>
          <p:cNvSpPr/>
          <p:nvPr/>
        </p:nvSpPr>
        <p:spPr>
          <a:xfrm>
            <a:off x="0" y="3457481"/>
            <a:ext cx="6141027" cy="900246"/>
          </a:xfrm>
          <a:prstGeom prst="rect">
            <a:avLst/>
          </a:prstGeom>
        </p:spPr>
        <p:txBody>
          <a:bodyPr wrap="square" lIns="68580" tIns="34290" rIns="68580" bIns="34290">
            <a:spAutoFit/>
          </a:bodyPr>
          <a:lstStyle/>
          <a:p>
            <a:r>
              <a:rPr lang="en-US" sz="2700" dirty="0"/>
              <a:t>Mohammad Bilal Al-</a:t>
            </a:r>
            <a:r>
              <a:rPr lang="en-US" sz="2700" dirty="0" err="1"/>
              <a:t>Rawashdeh</a:t>
            </a:r>
            <a:endParaRPr lang="en-US" sz="2700" dirty="0"/>
          </a:p>
          <a:p>
            <a:r>
              <a:rPr lang="en-US" sz="2700" dirty="0"/>
              <a:t>Mohammad Mosleh Al-</a:t>
            </a:r>
            <a:r>
              <a:rPr lang="en-US" sz="2700" dirty="0" err="1"/>
              <a:t>btosh</a:t>
            </a:r>
            <a:endParaRPr lang="ar-JO" sz="2700" dirty="0"/>
          </a:p>
        </p:txBody>
      </p:sp>
    </p:spTree>
    <p:extLst>
      <p:ext uri="{BB962C8B-B14F-4D97-AF65-F5344CB8AC3E}">
        <p14:creationId xmlns:p14="http://schemas.microsoft.com/office/powerpoint/2010/main" val="2411295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2047C-1E81-FE42-B62A-54ED9213CD3D}"/>
              </a:ext>
            </a:extLst>
          </p:cNvPr>
          <p:cNvSpPr>
            <a:spLocks noGrp="1"/>
          </p:cNvSpPr>
          <p:nvPr>
            <p:ph type="title"/>
          </p:nvPr>
        </p:nvSpPr>
        <p:spPr>
          <a:xfrm>
            <a:off x="0" y="-2688"/>
            <a:ext cx="9144000" cy="994172"/>
          </a:xfrm>
        </p:spPr>
        <p:txBody>
          <a:bodyPr/>
          <a:lstStyle/>
          <a:p>
            <a:pPr algn="ctr"/>
            <a:r>
              <a:rPr lang="en-US" dirty="0"/>
              <a:t>ABCDE</a:t>
            </a:r>
          </a:p>
        </p:txBody>
      </p:sp>
      <p:sp>
        <p:nvSpPr>
          <p:cNvPr id="3" name="Content Placeholder 2">
            <a:extLst>
              <a:ext uri="{FF2B5EF4-FFF2-40B4-BE49-F238E27FC236}">
                <a16:creationId xmlns:a16="http://schemas.microsoft.com/office/drawing/2014/main" id="{D30AAA31-626D-1C4D-8849-3AC03687EF76}"/>
              </a:ext>
            </a:extLst>
          </p:cNvPr>
          <p:cNvSpPr>
            <a:spLocks noGrp="1"/>
          </p:cNvSpPr>
          <p:nvPr>
            <p:ph sz="quarter" idx="13"/>
          </p:nvPr>
        </p:nvSpPr>
        <p:spPr>
          <a:xfrm>
            <a:off x="-39461" y="978041"/>
            <a:ext cx="9183461" cy="4165459"/>
          </a:xfrm>
        </p:spPr>
        <p:txBody>
          <a:bodyPr>
            <a:normAutofit lnSpcReduction="10000"/>
          </a:bodyPr>
          <a:lstStyle/>
          <a:p>
            <a:pPr algn="l"/>
            <a:r>
              <a:rPr lang="en-US" dirty="0"/>
              <a:t>A way to check these moles is ABCDE:</a:t>
            </a:r>
          </a:p>
          <a:p>
            <a:pPr lvl="1"/>
            <a:r>
              <a:rPr lang="en-US" b="1" dirty="0">
                <a:solidFill>
                  <a:srgbClr val="FF0000"/>
                </a:solidFill>
              </a:rPr>
              <a:t> A</a:t>
            </a:r>
            <a:r>
              <a:rPr lang="en-US" b="1" dirty="0"/>
              <a:t>symmetry</a:t>
            </a:r>
            <a:r>
              <a:rPr lang="en-US" dirty="0"/>
              <a:t>. If you divide your mole in half, both sides should look the same.</a:t>
            </a:r>
          </a:p>
          <a:p>
            <a:pPr lvl="1" algn="l"/>
            <a:r>
              <a:rPr lang="en-US" b="1" dirty="0">
                <a:solidFill>
                  <a:srgbClr val="FF0000"/>
                </a:solidFill>
              </a:rPr>
              <a:t>B</a:t>
            </a:r>
            <a:r>
              <a:rPr lang="en-US" b="1" dirty="0"/>
              <a:t>order</a:t>
            </a:r>
            <a:r>
              <a:rPr lang="en-US" dirty="0"/>
              <a:t>. The border of your mole should be even.</a:t>
            </a:r>
          </a:p>
          <a:p>
            <a:pPr lvl="1" algn="l"/>
            <a:r>
              <a:rPr lang="en-US" b="1" dirty="0">
                <a:solidFill>
                  <a:srgbClr val="FF0000"/>
                </a:solidFill>
              </a:rPr>
              <a:t>C</a:t>
            </a:r>
            <a:r>
              <a:rPr lang="en-US" b="1" dirty="0"/>
              <a:t>olor</a:t>
            </a:r>
            <a:r>
              <a:rPr lang="en-US" dirty="0"/>
              <a:t>. Your mole should be one color. Your mole should not have a variety of colors, especially colors like red or blue.</a:t>
            </a:r>
          </a:p>
          <a:p>
            <a:pPr lvl="1" algn="l"/>
            <a:r>
              <a:rPr lang="en-US" b="1" dirty="0">
                <a:solidFill>
                  <a:srgbClr val="FF0000"/>
                </a:solidFill>
              </a:rPr>
              <a:t>D</a:t>
            </a:r>
            <a:r>
              <a:rPr lang="en-US" b="1" dirty="0"/>
              <a:t>iameter</a:t>
            </a:r>
            <a:r>
              <a:rPr lang="en-US" dirty="0"/>
              <a:t>. Moles less than 0.6 cm in diameter are usually benign. If your mole increases in size, especially if it is greater than 0.6 cm, you should have it checked.</a:t>
            </a:r>
          </a:p>
          <a:p>
            <a:pPr lvl="1" algn="l"/>
            <a:r>
              <a:rPr lang="en-US" b="1" dirty="0">
                <a:solidFill>
                  <a:srgbClr val="FF0000"/>
                </a:solidFill>
              </a:rPr>
              <a:t>E</a:t>
            </a:r>
            <a:r>
              <a:rPr lang="en-US" b="1" dirty="0"/>
              <a:t>volving or </a:t>
            </a:r>
            <a:r>
              <a:rPr lang="en-US" b="1" dirty="0">
                <a:solidFill>
                  <a:srgbClr val="FF0000"/>
                </a:solidFill>
              </a:rPr>
              <a:t>E</a:t>
            </a:r>
            <a:r>
              <a:rPr lang="en-US" b="1" dirty="0"/>
              <a:t>levation</a:t>
            </a:r>
            <a:r>
              <a:rPr lang="en-US" dirty="0"/>
              <a:t>. If your mole was flat but is now elevated (raised), or if you notice bleeding, crusting, pain, or itching, this should be checked out.</a:t>
            </a:r>
          </a:p>
          <a:p>
            <a:pPr marL="0" indent="0">
              <a:buNone/>
            </a:pPr>
            <a:endParaRPr lang="en-US" dirty="0"/>
          </a:p>
          <a:p>
            <a:endParaRPr lang="en-US" dirty="0"/>
          </a:p>
        </p:txBody>
      </p:sp>
    </p:spTree>
    <p:extLst>
      <p:ext uri="{BB962C8B-B14F-4D97-AF65-F5344CB8AC3E}">
        <p14:creationId xmlns:p14="http://schemas.microsoft.com/office/powerpoint/2010/main" val="1829022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D907-6288-D340-BFD6-A543FB6C776E}"/>
              </a:ext>
            </a:extLst>
          </p:cNvPr>
          <p:cNvSpPr>
            <a:spLocks noGrp="1"/>
          </p:cNvSpPr>
          <p:nvPr>
            <p:ph type="title"/>
          </p:nvPr>
        </p:nvSpPr>
        <p:spPr>
          <a:xfrm>
            <a:off x="0" y="0"/>
            <a:ext cx="4992129" cy="851720"/>
          </a:xfrm>
        </p:spPr>
        <p:txBody>
          <a:bodyPr>
            <a:noAutofit/>
          </a:bodyPr>
          <a:lstStyle/>
          <a:p>
            <a:r>
              <a:rPr lang="en-US" sz="3600" b="1" dirty="0">
                <a:latin typeface="+mn-lt"/>
              </a:rPr>
              <a:t>Giant congenital nevi</a:t>
            </a:r>
            <a:br>
              <a:rPr lang="en-US" sz="3600" dirty="0"/>
            </a:br>
            <a:endParaRPr lang="en-US" sz="3600" dirty="0"/>
          </a:p>
        </p:txBody>
      </p:sp>
      <p:sp>
        <p:nvSpPr>
          <p:cNvPr id="3" name="Content Placeholder 2">
            <a:extLst>
              <a:ext uri="{FF2B5EF4-FFF2-40B4-BE49-F238E27FC236}">
                <a16:creationId xmlns:a16="http://schemas.microsoft.com/office/drawing/2014/main" id="{6C6D299E-0250-8648-9F1C-22284E962BD0}"/>
              </a:ext>
            </a:extLst>
          </p:cNvPr>
          <p:cNvSpPr>
            <a:spLocks noGrp="1"/>
          </p:cNvSpPr>
          <p:nvPr>
            <p:ph sz="quarter" idx="13"/>
          </p:nvPr>
        </p:nvSpPr>
        <p:spPr>
          <a:xfrm>
            <a:off x="0" y="994172"/>
            <a:ext cx="4893276" cy="4010314"/>
          </a:xfrm>
        </p:spPr>
        <p:txBody>
          <a:bodyPr>
            <a:normAutofit fontScale="92500" lnSpcReduction="10000"/>
          </a:bodyPr>
          <a:lstStyle/>
          <a:p>
            <a:pPr marL="0" indent="0" algn="l" fontAlgn="base">
              <a:buNone/>
            </a:pPr>
            <a:r>
              <a:rPr lang="en-US" dirty="0"/>
              <a:t>*Congenital melanocytic naevi are usually classified by their size in an adult. There are several different classifications.</a:t>
            </a:r>
          </a:p>
          <a:p>
            <a:pPr marL="0" indent="0" algn="l" fontAlgn="base">
              <a:buNone/>
            </a:pPr>
            <a:r>
              <a:rPr lang="en-US" dirty="0"/>
              <a:t>*A small congenital melanocytic naevus is  &lt; 1.5 cm in diameter.</a:t>
            </a:r>
          </a:p>
          <a:p>
            <a:pPr marL="0" indent="0" algn="l" fontAlgn="base">
              <a:buNone/>
            </a:pPr>
            <a:r>
              <a:rPr lang="en-US" dirty="0"/>
              <a:t>*A medium congenital melanocytic naevi is 1.5–19.9 cm.</a:t>
            </a:r>
          </a:p>
          <a:p>
            <a:pPr marL="0" indent="0" algn="l" fontAlgn="base">
              <a:buNone/>
            </a:pPr>
            <a:r>
              <a:rPr lang="en-US" b="1" dirty="0">
                <a:solidFill>
                  <a:srgbClr val="FF0000"/>
                </a:solidFill>
              </a:rPr>
              <a:t>*A large or giant congenital melanocytic naevus is ≥ 20 cm in diameter , treated by Plastic surgery ( FULL EXCISION ).</a:t>
            </a:r>
          </a:p>
          <a:p>
            <a:endParaRPr lang="en-US" dirty="0"/>
          </a:p>
        </p:txBody>
      </p:sp>
      <p:pic>
        <p:nvPicPr>
          <p:cNvPr id="5" name="Content Placeholder 4">
            <a:extLst>
              <a:ext uri="{FF2B5EF4-FFF2-40B4-BE49-F238E27FC236}">
                <a16:creationId xmlns:a16="http://schemas.microsoft.com/office/drawing/2014/main" id="{4F453F22-4634-294D-A9AD-755D48C1A9A2}"/>
              </a:ext>
            </a:extLst>
          </p:cNvPr>
          <p:cNvPicPr>
            <a:picLocks noGrp="1" noChangeAspect="1"/>
          </p:cNvPicPr>
          <p:nvPr>
            <p:ph sz="quarter" idx="14"/>
          </p:nvPr>
        </p:nvPicPr>
        <p:blipFill>
          <a:blip r:embed="rId2"/>
          <a:stretch>
            <a:fillRect/>
          </a:stretch>
        </p:blipFill>
        <p:spPr>
          <a:xfrm>
            <a:off x="4992129" y="1"/>
            <a:ext cx="4151871" cy="5143499"/>
          </a:xfrm>
          <a:prstGeom prst="rect">
            <a:avLst/>
          </a:prstGeom>
        </p:spPr>
      </p:pic>
    </p:spTree>
    <p:extLst>
      <p:ext uri="{BB962C8B-B14F-4D97-AF65-F5344CB8AC3E}">
        <p14:creationId xmlns:p14="http://schemas.microsoft.com/office/powerpoint/2010/main" val="831400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A4254-A603-A54F-911A-0C0BAEA6D8EC}"/>
              </a:ext>
            </a:extLst>
          </p:cNvPr>
          <p:cNvSpPr>
            <a:spLocks noGrp="1"/>
          </p:cNvSpPr>
          <p:nvPr>
            <p:ph type="title"/>
          </p:nvPr>
        </p:nvSpPr>
        <p:spPr>
          <a:xfrm>
            <a:off x="0" y="1"/>
            <a:ext cx="5004486" cy="994172"/>
          </a:xfrm>
        </p:spPr>
        <p:txBody>
          <a:bodyPr/>
          <a:lstStyle/>
          <a:p>
            <a:r>
              <a:rPr lang="en-US" sz="4400" b="1" dirty="0">
                <a:latin typeface="+mn-lt"/>
              </a:rPr>
              <a:t>Simple lentigines</a:t>
            </a:r>
          </a:p>
        </p:txBody>
      </p:sp>
      <p:sp>
        <p:nvSpPr>
          <p:cNvPr id="3" name="Content Placeholder 2">
            <a:extLst>
              <a:ext uri="{FF2B5EF4-FFF2-40B4-BE49-F238E27FC236}">
                <a16:creationId xmlns:a16="http://schemas.microsoft.com/office/drawing/2014/main" id="{40C652A7-80FA-B84F-A763-1D7F7CBFD21B}"/>
              </a:ext>
            </a:extLst>
          </p:cNvPr>
          <p:cNvSpPr>
            <a:spLocks noGrp="1"/>
          </p:cNvSpPr>
          <p:nvPr>
            <p:ph sz="quarter" idx="13"/>
          </p:nvPr>
        </p:nvSpPr>
        <p:spPr>
          <a:xfrm>
            <a:off x="0" y="994172"/>
            <a:ext cx="5004486" cy="4149328"/>
          </a:xfrm>
        </p:spPr>
        <p:txBody>
          <a:bodyPr>
            <a:normAutofit/>
          </a:bodyPr>
          <a:lstStyle/>
          <a:p>
            <a:pPr marL="0" indent="0" algn="l">
              <a:buNone/>
            </a:pPr>
            <a:r>
              <a:rPr lang="en-US" b="1" dirty="0"/>
              <a:t>*Simple lentigines</a:t>
            </a:r>
            <a:r>
              <a:rPr lang="en-US" dirty="0"/>
              <a:t> are the result of </a:t>
            </a:r>
            <a:r>
              <a:rPr lang="en-US" dirty="0">
                <a:solidFill>
                  <a:srgbClr val="FF0000"/>
                </a:solidFill>
              </a:rPr>
              <a:t>increased melanocytes </a:t>
            </a:r>
            <a:r>
              <a:rPr lang="en-US" dirty="0"/>
              <a:t>in the stratum basale layer of the skin and sometimes </a:t>
            </a:r>
            <a:r>
              <a:rPr lang="en-US" dirty="0">
                <a:solidFill>
                  <a:srgbClr val="FF0000"/>
                </a:solidFill>
              </a:rPr>
              <a:t>increased melanin </a:t>
            </a:r>
            <a:r>
              <a:rPr lang="en-US" dirty="0"/>
              <a:t>content in the upper layers of the epidermis and stratum corneum , </a:t>
            </a:r>
            <a:r>
              <a:rPr lang="en-US" b="1" dirty="0">
                <a:solidFill>
                  <a:srgbClr val="FF0000"/>
                </a:solidFill>
              </a:rPr>
              <a:t>brown in color</a:t>
            </a:r>
            <a:r>
              <a:rPr lang="en-US" dirty="0"/>
              <a:t>. </a:t>
            </a:r>
          </a:p>
          <a:p>
            <a:r>
              <a:rPr lang="en-US" dirty="0"/>
              <a:t>*They can occur anywhere on skin or mucous</a:t>
            </a:r>
          </a:p>
        </p:txBody>
      </p:sp>
      <p:pic>
        <p:nvPicPr>
          <p:cNvPr id="5" name="Content Placeholder 4">
            <a:extLst>
              <a:ext uri="{FF2B5EF4-FFF2-40B4-BE49-F238E27FC236}">
                <a16:creationId xmlns:a16="http://schemas.microsoft.com/office/drawing/2014/main" id="{B0592225-7D65-0746-ADBE-82433BFFD570}"/>
              </a:ext>
            </a:extLst>
          </p:cNvPr>
          <p:cNvPicPr>
            <a:picLocks noGrp="1" noChangeAspect="1"/>
          </p:cNvPicPr>
          <p:nvPr>
            <p:ph sz="quarter" idx="14"/>
          </p:nvPr>
        </p:nvPicPr>
        <p:blipFill>
          <a:blip r:embed="rId2"/>
          <a:stretch>
            <a:fillRect/>
          </a:stretch>
        </p:blipFill>
        <p:spPr>
          <a:xfrm>
            <a:off x="5004486" y="1"/>
            <a:ext cx="4139514" cy="5143499"/>
          </a:xfrm>
          <a:prstGeom prst="rect">
            <a:avLst/>
          </a:prstGeom>
        </p:spPr>
      </p:pic>
    </p:spTree>
    <p:extLst>
      <p:ext uri="{BB962C8B-B14F-4D97-AF65-F5344CB8AC3E}">
        <p14:creationId xmlns:p14="http://schemas.microsoft.com/office/powerpoint/2010/main" val="3427147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88A22-553C-F74A-9051-B08C3177A48B}"/>
              </a:ext>
            </a:extLst>
          </p:cNvPr>
          <p:cNvSpPr>
            <a:spLocks noGrp="1"/>
          </p:cNvSpPr>
          <p:nvPr>
            <p:ph type="title"/>
          </p:nvPr>
        </p:nvSpPr>
        <p:spPr>
          <a:xfrm>
            <a:off x="0" y="1"/>
            <a:ext cx="3229897" cy="752168"/>
          </a:xfrm>
        </p:spPr>
        <p:txBody>
          <a:bodyPr/>
          <a:lstStyle/>
          <a:p>
            <a:r>
              <a:rPr lang="en-US" b="1" dirty="0">
                <a:solidFill>
                  <a:srgbClr val="FF0000"/>
                </a:solidFill>
                <a:latin typeface="+mn-lt"/>
              </a:rPr>
              <a:t>Café-au-lait spots</a:t>
            </a:r>
          </a:p>
        </p:txBody>
      </p:sp>
      <p:sp>
        <p:nvSpPr>
          <p:cNvPr id="3" name="Content Placeholder 2">
            <a:extLst>
              <a:ext uri="{FF2B5EF4-FFF2-40B4-BE49-F238E27FC236}">
                <a16:creationId xmlns:a16="http://schemas.microsoft.com/office/drawing/2014/main" id="{A6A0161B-7BBB-F149-8398-5F13697FFE47}"/>
              </a:ext>
            </a:extLst>
          </p:cNvPr>
          <p:cNvSpPr>
            <a:spLocks noGrp="1"/>
          </p:cNvSpPr>
          <p:nvPr>
            <p:ph sz="quarter" idx="13"/>
          </p:nvPr>
        </p:nvSpPr>
        <p:spPr>
          <a:xfrm>
            <a:off x="0" y="1884491"/>
            <a:ext cx="4604657" cy="3263504"/>
          </a:xfrm>
        </p:spPr>
        <p:txBody>
          <a:bodyPr>
            <a:normAutofit lnSpcReduction="10000"/>
          </a:bodyPr>
          <a:lstStyle/>
          <a:p>
            <a:pPr marL="0" indent="0" algn="l">
              <a:buNone/>
            </a:pPr>
            <a:r>
              <a:rPr lang="en-US" b="1" dirty="0">
                <a:solidFill>
                  <a:srgbClr val="FF0000"/>
                </a:solidFill>
              </a:rPr>
              <a:t>*Six or more spots of at least:</a:t>
            </a:r>
          </a:p>
          <a:p>
            <a:pPr marL="0" indent="0" algn="l">
              <a:buNone/>
            </a:pPr>
            <a:r>
              <a:rPr lang="en-US" b="1" dirty="0">
                <a:solidFill>
                  <a:srgbClr val="FF0000"/>
                </a:solidFill>
              </a:rPr>
              <a:t>*5mm in diameter in pre-pubertal children. </a:t>
            </a:r>
          </a:p>
          <a:p>
            <a:pPr marL="0" indent="0" algn="l">
              <a:buNone/>
            </a:pPr>
            <a:r>
              <a:rPr lang="en-US" b="1" dirty="0">
                <a:solidFill>
                  <a:srgbClr val="FF0000"/>
                </a:solidFill>
              </a:rPr>
              <a:t>*15mm in post-pubertal individuals is one of the major diagnostic criteria for diagnosing Neurofibromatosis.</a:t>
            </a:r>
          </a:p>
          <a:p>
            <a:pPr marL="0" indent="0" algn="l">
              <a:buNone/>
            </a:pPr>
            <a:r>
              <a:rPr lang="en-US" b="1" dirty="0">
                <a:solidFill>
                  <a:srgbClr val="FF0000"/>
                </a:solidFill>
                <a:sym typeface="Wingdings" pitchFamily="2" charset="2"/>
              </a:rPr>
              <a:t> In 95% of NF1 , these spots are the first sign .</a:t>
            </a:r>
            <a:endParaRPr lang="en-US" b="1" dirty="0">
              <a:solidFill>
                <a:srgbClr val="FF0000"/>
              </a:solidFill>
            </a:endParaRPr>
          </a:p>
        </p:txBody>
      </p:sp>
      <p:pic>
        <p:nvPicPr>
          <p:cNvPr id="5" name="Content Placeholder 4">
            <a:extLst>
              <a:ext uri="{FF2B5EF4-FFF2-40B4-BE49-F238E27FC236}">
                <a16:creationId xmlns:a16="http://schemas.microsoft.com/office/drawing/2014/main" id="{1069AA1E-031E-2C46-A9F5-557B72B00322}"/>
              </a:ext>
            </a:extLst>
          </p:cNvPr>
          <p:cNvPicPr>
            <a:picLocks noGrp="1" noChangeAspect="1"/>
          </p:cNvPicPr>
          <p:nvPr>
            <p:ph sz="quarter" idx="14"/>
          </p:nvPr>
        </p:nvPicPr>
        <p:blipFill>
          <a:blip r:embed="rId2"/>
          <a:stretch>
            <a:fillRect/>
          </a:stretch>
        </p:blipFill>
        <p:spPr>
          <a:xfrm>
            <a:off x="4604658" y="1"/>
            <a:ext cx="4539343" cy="5143499"/>
          </a:xfrm>
          <a:prstGeom prst="rect">
            <a:avLst/>
          </a:prstGeom>
        </p:spPr>
      </p:pic>
    </p:spTree>
    <p:extLst>
      <p:ext uri="{BB962C8B-B14F-4D97-AF65-F5344CB8AC3E}">
        <p14:creationId xmlns:p14="http://schemas.microsoft.com/office/powerpoint/2010/main" val="1964474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EBFF2-5EA1-0349-AA59-0503F24015DA}"/>
              </a:ext>
            </a:extLst>
          </p:cNvPr>
          <p:cNvSpPr>
            <a:spLocks noGrp="1"/>
          </p:cNvSpPr>
          <p:nvPr>
            <p:ph type="title"/>
          </p:nvPr>
        </p:nvSpPr>
        <p:spPr>
          <a:xfrm>
            <a:off x="0" y="1"/>
            <a:ext cx="9144000" cy="994172"/>
          </a:xfrm>
        </p:spPr>
        <p:txBody>
          <a:bodyPr>
            <a:normAutofit/>
          </a:bodyPr>
          <a:lstStyle/>
          <a:p>
            <a:pPr algn="ctr"/>
            <a:r>
              <a:rPr lang="en-US" b="1" dirty="0">
                <a:solidFill>
                  <a:srgbClr val="FF0000"/>
                </a:solidFill>
                <a:latin typeface="+mn-lt"/>
              </a:rPr>
              <a:t>Freckles </a:t>
            </a:r>
            <a:r>
              <a:rPr lang="ar-JO" b="1" dirty="0">
                <a:solidFill>
                  <a:srgbClr val="FF0000"/>
                </a:solidFill>
                <a:latin typeface="+mn-lt"/>
              </a:rPr>
              <a:t>النمش </a:t>
            </a:r>
            <a:endParaRPr lang="en-US" b="1" dirty="0">
              <a:solidFill>
                <a:srgbClr val="FF0000"/>
              </a:solidFill>
              <a:latin typeface="+mn-lt"/>
            </a:endParaRPr>
          </a:p>
        </p:txBody>
      </p:sp>
      <p:sp>
        <p:nvSpPr>
          <p:cNvPr id="3" name="Content Placeholder 2">
            <a:extLst>
              <a:ext uri="{FF2B5EF4-FFF2-40B4-BE49-F238E27FC236}">
                <a16:creationId xmlns:a16="http://schemas.microsoft.com/office/drawing/2014/main" id="{1A05D23A-BFB7-F34A-AA55-7888D4E17C8F}"/>
              </a:ext>
            </a:extLst>
          </p:cNvPr>
          <p:cNvSpPr>
            <a:spLocks noGrp="1"/>
          </p:cNvSpPr>
          <p:nvPr>
            <p:ph sz="quarter" idx="13"/>
          </p:nvPr>
        </p:nvSpPr>
        <p:spPr>
          <a:xfrm>
            <a:off x="0" y="994172"/>
            <a:ext cx="9144000" cy="4149328"/>
          </a:xfrm>
        </p:spPr>
        <p:txBody>
          <a:bodyPr>
            <a:normAutofit fontScale="77500" lnSpcReduction="20000"/>
          </a:bodyPr>
          <a:lstStyle/>
          <a:p>
            <a:pPr marL="0" indent="0" algn="l">
              <a:buNone/>
            </a:pPr>
            <a:r>
              <a:rPr lang="en-US" sz="2300" b="1" dirty="0">
                <a:sym typeface="Wingdings" pitchFamily="2" charset="2"/>
              </a:rPr>
              <a:t></a:t>
            </a:r>
            <a:r>
              <a:rPr lang="en-US" sz="2300" b="1" dirty="0"/>
              <a:t>Freckles are small , harmless marks that appear on the skin. </a:t>
            </a:r>
            <a:r>
              <a:rPr lang="en-US" sz="2300" b="1" dirty="0">
                <a:solidFill>
                  <a:srgbClr val="FF0000"/>
                </a:solidFill>
              </a:rPr>
              <a:t>Genetics and sun exposure are the primary causes of freckles.</a:t>
            </a:r>
          </a:p>
          <a:p>
            <a:pPr marL="0" indent="0" algn="l">
              <a:buNone/>
            </a:pPr>
            <a:r>
              <a:rPr lang="en-US" sz="2300" b="1" dirty="0"/>
              <a:t>*Some people are more likely to get freckles than others, depending on their genes and </a:t>
            </a:r>
            <a:r>
              <a:rPr lang="en-US" sz="2300" b="1" dirty="0">
                <a:solidFill>
                  <a:srgbClr val="FF0000"/>
                </a:solidFill>
              </a:rPr>
              <a:t>skin type</a:t>
            </a:r>
            <a:r>
              <a:rPr lang="en-US" sz="2300" b="1" dirty="0"/>
              <a:t>. </a:t>
            </a:r>
          </a:p>
          <a:p>
            <a:pPr marL="0" indent="0" algn="l">
              <a:buNone/>
            </a:pPr>
            <a:r>
              <a:rPr lang="en-US" sz="2300" b="1" dirty="0"/>
              <a:t>*Freckles are common in children and may disappear or become less noticeable as they grow up.</a:t>
            </a:r>
          </a:p>
          <a:p>
            <a:pPr marL="0" indent="0" algn="l">
              <a:buNone/>
            </a:pPr>
            <a:r>
              <a:rPr lang="en-US" sz="2300" b="1" dirty="0">
                <a:solidFill>
                  <a:srgbClr val="231F20"/>
                </a:solidFill>
                <a:latin typeface="Proxima Nova"/>
              </a:rPr>
              <a:t>*People with dark hair, eyes, and skin usually produce mostly eumelanin and are less likely to develop freckles.</a:t>
            </a:r>
          </a:p>
          <a:p>
            <a:pPr marL="0" indent="0" algn="l">
              <a:buNone/>
            </a:pPr>
            <a:r>
              <a:rPr lang="en-US" sz="2300" b="1" dirty="0">
                <a:solidFill>
                  <a:srgbClr val="FF0000"/>
                </a:solidFill>
                <a:latin typeface="Proxima Nova"/>
              </a:rPr>
              <a:t>*People with red, blonde, or light brown hair and who have light-colored skin and eyes usually produce mainly </a:t>
            </a:r>
            <a:r>
              <a:rPr lang="en-US" sz="2300" b="1" dirty="0">
                <a:solidFill>
                  <a:schemeClr val="tx1"/>
                </a:solidFill>
                <a:latin typeface="Proxima Nova"/>
              </a:rPr>
              <a:t>Pheomelanin</a:t>
            </a:r>
            <a:r>
              <a:rPr lang="en-US" sz="2300" b="1" dirty="0">
                <a:solidFill>
                  <a:srgbClr val="FF0000"/>
                </a:solidFill>
                <a:latin typeface="Proxima Nova"/>
              </a:rPr>
              <a:t> and are more likely to develop freckles.</a:t>
            </a:r>
          </a:p>
          <a:p>
            <a:pPr marL="0" indent="0" algn="l">
              <a:buNone/>
            </a:pPr>
            <a:r>
              <a:rPr lang="en-US" sz="2300" b="1" dirty="0">
                <a:solidFill>
                  <a:srgbClr val="FF0000"/>
                </a:solidFill>
                <a:latin typeface="Proxima Nova"/>
              </a:rPr>
              <a:t>*People can prevent or reduce the appearance of freckles by protecting their skin from the sun.</a:t>
            </a:r>
          </a:p>
          <a:p>
            <a:pPr marL="0" indent="0" algn="l">
              <a:buNone/>
            </a:pPr>
            <a:r>
              <a:rPr lang="en-US" sz="2300" b="1" dirty="0">
                <a:solidFill>
                  <a:srgbClr val="231F20"/>
                </a:solidFill>
                <a:latin typeface="Proxima Nova"/>
              </a:rPr>
              <a:t>*Protecting the skin from sunlight will not reduce the appearance of existing freckles, but it can prevent new freckles from forming.</a:t>
            </a:r>
          </a:p>
          <a:p>
            <a:pPr marL="0" indent="0" algn="l">
              <a:buNone/>
            </a:pPr>
            <a:endParaRPr lang="en-US" sz="2300" b="1" dirty="0">
              <a:solidFill>
                <a:srgbClr val="231F20"/>
              </a:solidFill>
              <a:latin typeface="Proxima Nova"/>
            </a:endParaRPr>
          </a:p>
          <a:p>
            <a:endParaRPr lang="en-US" dirty="0">
              <a:solidFill>
                <a:srgbClr val="231F20"/>
              </a:solidFill>
              <a:latin typeface="Proxima Nova"/>
            </a:endParaRPr>
          </a:p>
          <a:p>
            <a:endParaRPr lang="en-US" dirty="0"/>
          </a:p>
          <a:p>
            <a:endParaRPr lang="en-US" dirty="0"/>
          </a:p>
        </p:txBody>
      </p:sp>
    </p:spTree>
    <p:extLst>
      <p:ext uri="{BB962C8B-B14F-4D97-AF65-F5344CB8AC3E}">
        <p14:creationId xmlns:p14="http://schemas.microsoft.com/office/powerpoint/2010/main" val="3675756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52E7C6-3A3A-744B-8460-61D1FD0F2B12}"/>
              </a:ext>
            </a:extLst>
          </p:cNvPr>
          <p:cNvPicPr>
            <a:picLocks noChangeAspect="1"/>
          </p:cNvPicPr>
          <p:nvPr/>
        </p:nvPicPr>
        <p:blipFill>
          <a:blip r:embed="rId2"/>
          <a:stretch>
            <a:fillRect/>
          </a:stretch>
        </p:blipFill>
        <p:spPr>
          <a:xfrm>
            <a:off x="1592826" y="0"/>
            <a:ext cx="5552767" cy="5143500"/>
          </a:xfrm>
          <a:prstGeom prst="rect">
            <a:avLst/>
          </a:prstGeom>
        </p:spPr>
      </p:pic>
      <p:sp>
        <p:nvSpPr>
          <p:cNvPr id="3" name="مربع نص 2"/>
          <p:cNvSpPr txBox="1"/>
          <p:nvPr/>
        </p:nvSpPr>
        <p:spPr>
          <a:xfrm>
            <a:off x="7145593" y="1865870"/>
            <a:ext cx="1874839" cy="307777"/>
          </a:xfrm>
          <a:prstGeom prst="rect">
            <a:avLst/>
          </a:prstGeom>
          <a:solidFill>
            <a:schemeClr val="accent1">
              <a:lumMod val="40000"/>
              <a:lumOff val="60000"/>
            </a:schemeClr>
          </a:solidFill>
        </p:spPr>
        <p:txBody>
          <a:bodyPr wrap="square" rtlCol="1">
            <a:spAutoFit/>
          </a:bodyPr>
          <a:lstStyle/>
          <a:p>
            <a:r>
              <a:rPr lang="en-US" dirty="0"/>
              <a:t>Treated by laser ? NO</a:t>
            </a:r>
            <a:endParaRPr lang="ar-JO" dirty="0"/>
          </a:p>
        </p:txBody>
      </p:sp>
    </p:spTree>
    <p:extLst>
      <p:ext uri="{BB962C8B-B14F-4D97-AF65-F5344CB8AC3E}">
        <p14:creationId xmlns:p14="http://schemas.microsoft.com/office/powerpoint/2010/main" val="3408240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0A8F-4845-154C-A2A3-3E4A781EAF22}"/>
              </a:ext>
            </a:extLst>
          </p:cNvPr>
          <p:cNvSpPr>
            <a:spLocks noGrp="1"/>
          </p:cNvSpPr>
          <p:nvPr>
            <p:ph type="title"/>
          </p:nvPr>
        </p:nvSpPr>
        <p:spPr>
          <a:xfrm>
            <a:off x="0" y="1"/>
            <a:ext cx="9144000" cy="1024667"/>
          </a:xfrm>
        </p:spPr>
        <p:txBody>
          <a:bodyPr>
            <a:normAutofit fontScale="90000"/>
          </a:bodyPr>
          <a:lstStyle/>
          <a:p>
            <a:r>
              <a:rPr lang="en-US" altLang="en-US" b="1" dirty="0">
                <a:latin typeface="+mn-lt"/>
              </a:rPr>
              <a:t>Acquired hyperpigmentation</a:t>
            </a:r>
            <a:br>
              <a:rPr lang="en-US" altLang="en-US" b="1" dirty="0"/>
            </a:br>
            <a:endParaRPr lang="en-US" dirty="0"/>
          </a:p>
        </p:txBody>
      </p:sp>
      <p:sp>
        <p:nvSpPr>
          <p:cNvPr id="3" name="Content Placeholder 2">
            <a:extLst>
              <a:ext uri="{FF2B5EF4-FFF2-40B4-BE49-F238E27FC236}">
                <a16:creationId xmlns:a16="http://schemas.microsoft.com/office/drawing/2014/main" id="{93E059DD-916B-E445-8215-352BB7C7DBC5}"/>
              </a:ext>
            </a:extLst>
          </p:cNvPr>
          <p:cNvSpPr>
            <a:spLocks noGrp="1"/>
          </p:cNvSpPr>
          <p:nvPr>
            <p:ph sz="quarter" idx="13"/>
          </p:nvPr>
        </p:nvSpPr>
        <p:spPr>
          <a:xfrm>
            <a:off x="0" y="568411"/>
            <a:ext cx="9144000" cy="4575089"/>
          </a:xfrm>
        </p:spPr>
        <p:txBody>
          <a:bodyPr>
            <a:normAutofit fontScale="92500" lnSpcReduction="20000"/>
          </a:bodyPr>
          <a:lstStyle/>
          <a:p>
            <a:pPr marL="0" indent="0" algn="l">
              <a:buNone/>
            </a:pPr>
            <a:r>
              <a:rPr lang="en-US" altLang="en-US" b="1" dirty="0"/>
              <a:t>Addison ’ s disease.</a:t>
            </a:r>
          </a:p>
          <a:p>
            <a:pPr marL="0" indent="0" algn="l">
              <a:buNone/>
            </a:pPr>
            <a:r>
              <a:rPr lang="en-US" altLang="en-US" b="1" dirty="0"/>
              <a:t>Renal failure.</a:t>
            </a:r>
          </a:p>
          <a:p>
            <a:pPr marL="0" indent="0" algn="l">
              <a:buNone/>
            </a:pPr>
            <a:r>
              <a:rPr lang="en-US" altLang="en-US" b="1" dirty="0"/>
              <a:t>Haemochromatosis.</a:t>
            </a:r>
          </a:p>
          <a:p>
            <a:pPr marL="0" indent="0" algn="l">
              <a:buNone/>
            </a:pPr>
            <a:r>
              <a:rPr lang="en-US" altLang="en-US" b="1" dirty="0"/>
              <a:t>Liver disease.</a:t>
            </a:r>
          </a:p>
          <a:p>
            <a:pPr marL="0" indent="0" algn="l">
              <a:buNone/>
            </a:pPr>
            <a:r>
              <a:rPr lang="en-US" altLang="en-US" b="1" dirty="0">
                <a:solidFill>
                  <a:srgbClr val="FF0000"/>
                </a:solidFill>
              </a:rPr>
              <a:t>Carotinemia:</a:t>
            </a:r>
          </a:p>
          <a:p>
            <a:pPr marL="0" indent="0" algn="l">
              <a:buNone/>
            </a:pPr>
            <a:r>
              <a:rPr lang="en-US" altLang="en-US" b="1" dirty="0">
                <a:solidFill>
                  <a:srgbClr val="FF0000"/>
                </a:solidFill>
              </a:rPr>
              <a:t>— Idiopathic.</a:t>
            </a:r>
          </a:p>
          <a:p>
            <a:pPr marL="0" indent="0" algn="l">
              <a:buNone/>
            </a:pPr>
            <a:r>
              <a:rPr lang="en-US" altLang="en-US" b="1" dirty="0">
                <a:solidFill>
                  <a:srgbClr val="FF0000"/>
                </a:solidFill>
              </a:rPr>
              <a:t>— Myxoedema.</a:t>
            </a:r>
          </a:p>
          <a:p>
            <a:pPr marL="0" indent="0" algn="l">
              <a:buNone/>
            </a:pPr>
            <a:r>
              <a:rPr lang="en-US" altLang="en-US" b="1" dirty="0">
                <a:solidFill>
                  <a:srgbClr val="FF0000"/>
                </a:solidFill>
              </a:rPr>
              <a:t>— pernicious anemia.</a:t>
            </a:r>
          </a:p>
          <a:p>
            <a:pPr marL="0" indent="0" algn="l">
              <a:buNone/>
            </a:pPr>
            <a:r>
              <a:rPr lang="en-US" altLang="en-US" b="1" dirty="0">
                <a:solidFill>
                  <a:srgbClr val="FF0000"/>
                </a:solidFill>
              </a:rPr>
              <a:t>— Antiepileptic drugs , Food (carrot).</a:t>
            </a:r>
          </a:p>
          <a:p>
            <a:pPr marL="0" indent="0" algn="l">
              <a:buNone/>
            </a:pPr>
            <a:r>
              <a:rPr lang="en-US" altLang="en-US" b="1" dirty="0"/>
              <a:t>Acanthosis nigricans.</a:t>
            </a:r>
          </a:p>
          <a:p>
            <a:pPr marL="0" indent="0" algn="l">
              <a:buNone/>
            </a:pPr>
            <a:r>
              <a:rPr lang="en-US" altLang="en-US" b="1" dirty="0">
                <a:solidFill>
                  <a:srgbClr val="FF0000"/>
                </a:solidFill>
              </a:rPr>
              <a:t>Chloasma.</a:t>
            </a:r>
          </a:p>
          <a:p>
            <a:pPr marL="0" indent="0" algn="l">
              <a:buNone/>
            </a:pPr>
            <a:r>
              <a:rPr lang="en-US" altLang="en-US" b="1" dirty="0"/>
              <a:t>Drugs and chemicals.</a:t>
            </a:r>
          </a:p>
          <a:p>
            <a:pPr marL="0" indent="0" algn="l">
              <a:buNone/>
            </a:pPr>
            <a:r>
              <a:rPr lang="en-US" altLang="en-US" b="1" dirty="0"/>
              <a:t>Post inflammatory hyperpigmentation.</a:t>
            </a:r>
            <a:endParaRPr lang="ar-JO" altLang="en-US" b="1"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05562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0B2B-9E24-7F4D-87A6-57D08ECA568B}"/>
              </a:ext>
            </a:extLst>
          </p:cNvPr>
          <p:cNvSpPr>
            <a:spLocks noGrp="1"/>
          </p:cNvSpPr>
          <p:nvPr>
            <p:ph type="title"/>
          </p:nvPr>
        </p:nvSpPr>
        <p:spPr>
          <a:xfrm>
            <a:off x="0" y="1"/>
            <a:ext cx="3943350" cy="1013606"/>
          </a:xfrm>
        </p:spPr>
        <p:txBody>
          <a:bodyPr/>
          <a:lstStyle/>
          <a:p>
            <a:r>
              <a:rPr lang="en-US" b="1" dirty="0">
                <a:latin typeface="+mn-lt"/>
              </a:rPr>
              <a:t>Acanthosis Nigricans</a:t>
            </a:r>
          </a:p>
        </p:txBody>
      </p:sp>
      <p:sp>
        <p:nvSpPr>
          <p:cNvPr id="3" name="Content Placeholder 2">
            <a:extLst>
              <a:ext uri="{FF2B5EF4-FFF2-40B4-BE49-F238E27FC236}">
                <a16:creationId xmlns:a16="http://schemas.microsoft.com/office/drawing/2014/main" id="{8246EE8B-CF42-BF4D-92FA-4C35E93A1091}"/>
              </a:ext>
            </a:extLst>
          </p:cNvPr>
          <p:cNvSpPr>
            <a:spLocks noGrp="1"/>
          </p:cNvSpPr>
          <p:nvPr>
            <p:ph sz="quarter" idx="13"/>
          </p:nvPr>
        </p:nvSpPr>
        <p:spPr>
          <a:xfrm>
            <a:off x="1" y="1625587"/>
            <a:ext cx="3943350" cy="3517913"/>
          </a:xfrm>
        </p:spPr>
        <p:txBody>
          <a:bodyPr>
            <a:normAutofit fontScale="92500" lnSpcReduction="20000"/>
          </a:bodyPr>
          <a:lstStyle/>
          <a:p>
            <a:pPr marL="0" indent="0" algn="l">
              <a:buNone/>
            </a:pPr>
            <a:r>
              <a:rPr lang="en-US" b="1" dirty="0"/>
              <a:t>*</a:t>
            </a:r>
            <a:r>
              <a:rPr lang="en-US" b="1" dirty="0" err="1"/>
              <a:t>Acanthosis</a:t>
            </a:r>
            <a:r>
              <a:rPr lang="en-US" b="1" dirty="0"/>
              <a:t> nigricans</a:t>
            </a:r>
            <a:r>
              <a:rPr lang="en-US" dirty="0"/>
              <a:t> is a medical sign characterized by brown-to-black, poorly defined, velvety hyperpigmentation of the skin. It is usually found in body folds, such as the posterior and lateral folds of the neck, the armpits, groin, navel, forehead and other areas.</a:t>
            </a:r>
          </a:p>
          <a:p>
            <a:pPr marL="0" indent="0" algn="l">
              <a:buNone/>
            </a:pPr>
            <a:r>
              <a:rPr lang="en-US" b="1" dirty="0">
                <a:solidFill>
                  <a:srgbClr val="FF0000"/>
                </a:solidFill>
              </a:rPr>
              <a:t>*Def : Thick velvety skin in a skin fold.</a:t>
            </a:r>
          </a:p>
          <a:p>
            <a:pPr marL="0" indent="0" algn="l">
              <a:buNone/>
            </a:pPr>
            <a:r>
              <a:rPr lang="en-US" b="1" dirty="0">
                <a:solidFill>
                  <a:srgbClr val="FF0000"/>
                </a:solidFill>
                <a:sym typeface="Wingdings" pitchFamily="2" charset="2"/>
              </a:rPr>
              <a:t> Thin person with AN , think of gastric adenocarcinoma .</a:t>
            </a:r>
            <a:endParaRPr lang="en-US" b="1" dirty="0">
              <a:solidFill>
                <a:srgbClr val="FF0000"/>
              </a:solidFill>
            </a:endParaRPr>
          </a:p>
        </p:txBody>
      </p:sp>
      <p:pic>
        <p:nvPicPr>
          <p:cNvPr id="5" name="Content Placeholder 4">
            <a:extLst>
              <a:ext uri="{FF2B5EF4-FFF2-40B4-BE49-F238E27FC236}">
                <a16:creationId xmlns:a16="http://schemas.microsoft.com/office/drawing/2014/main" id="{9384058F-E7FB-A446-B002-A30DA3706392}"/>
              </a:ext>
            </a:extLst>
          </p:cNvPr>
          <p:cNvPicPr>
            <a:picLocks noGrp="1" noChangeAspect="1"/>
          </p:cNvPicPr>
          <p:nvPr>
            <p:ph sz="quarter" idx="14"/>
          </p:nvPr>
        </p:nvPicPr>
        <p:blipFill>
          <a:blip r:embed="rId2"/>
          <a:stretch>
            <a:fillRect/>
          </a:stretch>
        </p:blipFill>
        <p:spPr>
          <a:xfrm>
            <a:off x="3943351" y="0"/>
            <a:ext cx="5200649" cy="5143500"/>
          </a:xfrm>
          <a:prstGeom prst="rect">
            <a:avLst/>
          </a:prstGeom>
        </p:spPr>
      </p:pic>
    </p:spTree>
    <p:extLst>
      <p:ext uri="{BB962C8B-B14F-4D97-AF65-F5344CB8AC3E}">
        <p14:creationId xmlns:p14="http://schemas.microsoft.com/office/powerpoint/2010/main" val="3894592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23FB-9949-194B-B83A-0A5F909A76EE}"/>
              </a:ext>
            </a:extLst>
          </p:cNvPr>
          <p:cNvSpPr>
            <a:spLocks noGrp="1"/>
          </p:cNvSpPr>
          <p:nvPr>
            <p:ph type="title"/>
          </p:nvPr>
        </p:nvSpPr>
        <p:spPr>
          <a:xfrm>
            <a:off x="0" y="1"/>
            <a:ext cx="3904636" cy="994172"/>
          </a:xfrm>
        </p:spPr>
        <p:txBody>
          <a:bodyPr/>
          <a:lstStyle/>
          <a:p>
            <a:pPr algn="ctr"/>
            <a:r>
              <a:rPr lang="en-US" sz="4000" b="1" dirty="0">
                <a:solidFill>
                  <a:srgbClr val="FF0000"/>
                </a:solidFill>
                <a:latin typeface="+mn-lt"/>
              </a:rPr>
              <a:t>Melasma (Chloasma)</a:t>
            </a:r>
          </a:p>
        </p:txBody>
      </p:sp>
      <p:sp>
        <p:nvSpPr>
          <p:cNvPr id="3" name="Content Placeholder 2">
            <a:extLst>
              <a:ext uri="{FF2B5EF4-FFF2-40B4-BE49-F238E27FC236}">
                <a16:creationId xmlns:a16="http://schemas.microsoft.com/office/drawing/2014/main" id="{839BC0C5-5BE9-1D46-849C-C47388FD5AE2}"/>
              </a:ext>
            </a:extLst>
          </p:cNvPr>
          <p:cNvSpPr>
            <a:spLocks noGrp="1"/>
          </p:cNvSpPr>
          <p:nvPr>
            <p:ph sz="quarter" idx="13"/>
          </p:nvPr>
        </p:nvSpPr>
        <p:spPr>
          <a:xfrm>
            <a:off x="1" y="1377231"/>
            <a:ext cx="4435577" cy="3766269"/>
          </a:xfrm>
        </p:spPr>
        <p:txBody>
          <a:bodyPr>
            <a:normAutofit fontScale="70000" lnSpcReduction="20000"/>
          </a:bodyPr>
          <a:lstStyle/>
          <a:p>
            <a:pPr marL="0" indent="0" algn="l">
              <a:buNone/>
            </a:pPr>
            <a:r>
              <a:rPr lang="en-US" dirty="0"/>
              <a:t>*Melasma (also known as Chloasma) is marked by </a:t>
            </a:r>
            <a:r>
              <a:rPr lang="en-US" b="1" dirty="0">
                <a:solidFill>
                  <a:srgbClr val="FF0000"/>
                </a:solidFill>
              </a:rPr>
              <a:t>tan or brown patches </a:t>
            </a:r>
            <a:r>
              <a:rPr lang="en-US" dirty="0"/>
              <a:t>that may appear on the </a:t>
            </a:r>
            <a:r>
              <a:rPr lang="en-US" b="1" dirty="0">
                <a:solidFill>
                  <a:srgbClr val="FF0000"/>
                </a:solidFill>
              </a:rPr>
              <a:t>forehead, cheeks, upper lip, nose, and chin</a:t>
            </a:r>
            <a:r>
              <a:rPr lang="en-US" dirty="0"/>
              <a:t>. </a:t>
            </a:r>
          </a:p>
          <a:p>
            <a:pPr marL="0" indent="0" algn="l">
              <a:buNone/>
            </a:pPr>
            <a:r>
              <a:rPr lang="en-US" dirty="0"/>
              <a:t>*Although this condition is often called the </a:t>
            </a:r>
            <a:r>
              <a:rPr lang="en-US" b="1" dirty="0">
                <a:solidFill>
                  <a:srgbClr val="FF0000"/>
                </a:solidFill>
              </a:rPr>
              <a:t>"pregnancy mask," </a:t>
            </a:r>
            <a:r>
              <a:rPr lang="en-US" dirty="0"/>
              <a:t>men can also develop it ( genetics , type III , IV ). </a:t>
            </a:r>
          </a:p>
          <a:p>
            <a:pPr marL="0" indent="0" algn="l">
              <a:buNone/>
            </a:pPr>
            <a:r>
              <a:rPr lang="en-US" b="1" dirty="0">
                <a:solidFill>
                  <a:srgbClr val="FF0000"/>
                </a:solidFill>
              </a:rPr>
              <a:t>*It may also occur in women who are taking birth control pills or postmenopausal estrogen. </a:t>
            </a:r>
          </a:p>
          <a:p>
            <a:pPr marL="0" indent="0" algn="l">
              <a:buNone/>
            </a:pPr>
            <a:r>
              <a:rPr lang="en-US" b="1" dirty="0"/>
              <a:t>*Melasma may go away after pregnancy, but if it remains, it can be treated with certain prescription creams and some over-the-counter skin care products. </a:t>
            </a:r>
          </a:p>
          <a:p>
            <a:pPr marL="0" indent="0" algn="l">
              <a:buNone/>
            </a:pPr>
            <a:r>
              <a:rPr lang="en-US" b="1" dirty="0"/>
              <a:t>*In addition, lasers that target pigment can be helpful.</a:t>
            </a:r>
          </a:p>
          <a:p>
            <a:pPr marL="0" indent="0" algn="l">
              <a:buNone/>
            </a:pPr>
            <a:r>
              <a:rPr lang="en-US" b="1" dirty="0">
                <a:solidFill>
                  <a:srgbClr val="FF0000"/>
                </a:solidFill>
              </a:rPr>
              <a:t>*Sunscreen use at all times because sunlight will make the condition worse.</a:t>
            </a:r>
          </a:p>
          <a:p>
            <a:pPr marL="0" indent="0" algn="l">
              <a:buNone/>
            </a:pPr>
            <a:r>
              <a:rPr lang="en-US" b="1" dirty="0">
                <a:solidFill>
                  <a:srgbClr val="FF0000"/>
                </a:solidFill>
              </a:rPr>
              <a:t>* Diagnosed with wood’s lamp .</a:t>
            </a:r>
          </a:p>
          <a:p>
            <a:endParaRPr lang="en-US" dirty="0"/>
          </a:p>
        </p:txBody>
      </p:sp>
      <p:pic>
        <p:nvPicPr>
          <p:cNvPr id="4" name="Content Placeholder 3">
            <a:extLst>
              <a:ext uri="{FF2B5EF4-FFF2-40B4-BE49-F238E27FC236}">
                <a16:creationId xmlns:a16="http://schemas.microsoft.com/office/drawing/2014/main" id="{97C8062D-3667-064D-9E07-BD3CF16B9EAE}"/>
              </a:ext>
            </a:extLst>
          </p:cNvPr>
          <p:cNvPicPr>
            <a:picLocks noChangeAspect="1"/>
          </p:cNvPicPr>
          <p:nvPr/>
        </p:nvPicPr>
        <p:blipFill>
          <a:blip r:embed="rId2"/>
          <a:stretch>
            <a:fillRect/>
          </a:stretch>
        </p:blipFill>
        <p:spPr>
          <a:xfrm>
            <a:off x="4435578" y="1"/>
            <a:ext cx="4708423" cy="5143499"/>
          </a:xfrm>
          <a:prstGeom prst="rect">
            <a:avLst/>
          </a:prstGeom>
        </p:spPr>
      </p:pic>
    </p:spTree>
    <p:extLst>
      <p:ext uri="{BB962C8B-B14F-4D97-AF65-F5344CB8AC3E}">
        <p14:creationId xmlns:p14="http://schemas.microsoft.com/office/powerpoint/2010/main" val="3274110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BD27-3873-F94D-9B46-D969251AC8CC}"/>
              </a:ext>
            </a:extLst>
          </p:cNvPr>
          <p:cNvSpPr>
            <a:spLocks noGrp="1"/>
          </p:cNvSpPr>
          <p:nvPr>
            <p:ph type="title"/>
          </p:nvPr>
        </p:nvSpPr>
        <p:spPr>
          <a:xfrm>
            <a:off x="0" y="1"/>
            <a:ext cx="6858000" cy="1013606"/>
          </a:xfrm>
        </p:spPr>
        <p:txBody>
          <a:bodyPr/>
          <a:lstStyle/>
          <a:p>
            <a:pPr algn="l"/>
            <a:r>
              <a:rPr lang="en-US" b="1" dirty="0">
                <a:latin typeface="+mn-lt"/>
              </a:rPr>
              <a:t>Post inflammatory hyperpigmentation</a:t>
            </a:r>
          </a:p>
        </p:txBody>
      </p:sp>
      <p:sp>
        <p:nvSpPr>
          <p:cNvPr id="3" name="Content Placeholder 2">
            <a:extLst>
              <a:ext uri="{FF2B5EF4-FFF2-40B4-BE49-F238E27FC236}">
                <a16:creationId xmlns:a16="http://schemas.microsoft.com/office/drawing/2014/main" id="{B9BC7674-1FAE-F949-BBD6-8BBB37766714}"/>
              </a:ext>
            </a:extLst>
          </p:cNvPr>
          <p:cNvSpPr>
            <a:spLocks noGrp="1"/>
          </p:cNvSpPr>
          <p:nvPr>
            <p:ph sz="quarter" idx="13"/>
          </p:nvPr>
        </p:nvSpPr>
        <p:spPr>
          <a:xfrm>
            <a:off x="0" y="1705232"/>
            <a:ext cx="4745294" cy="3438268"/>
          </a:xfrm>
        </p:spPr>
        <p:txBody>
          <a:bodyPr/>
          <a:lstStyle/>
          <a:p>
            <a:pPr marL="0" indent="0" algn="l">
              <a:buNone/>
            </a:pPr>
            <a:r>
              <a:rPr lang="en-US" b="1" dirty="0"/>
              <a:t>Lichen planus.</a:t>
            </a:r>
          </a:p>
          <a:p>
            <a:pPr marL="0" indent="0" algn="l">
              <a:buNone/>
            </a:pPr>
            <a:r>
              <a:rPr lang="en-US" b="1" dirty="0"/>
              <a:t>Fixed drug eruption.</a:t>
            </a:r>
          </a:p>
          <a:p>
            <a:pPr marL="0" indent="0" algn="l">
              <a:buNone/>
            </a:pPr>
            <a:r>
              <a:rPr lang="en-US" b="1" dirty="0"/>
              <a:t>Eczema.</a:t>
            </a:r>
          </a:p>
          <a:p>
            <a:pPr marL="0" indent="0" algn="l">
              <a:buNone/>
            </a:pPr>
            <a:r>
              <a:rPr lang="en-US" b="1" dirty="0"/>
              <a:t>Acne </a:t>
            </a:r>
          </a:p>
        </p:txBody>
      </p:sp>
      <p:pic>
        <p:nvPicPr>
          <p:cNvPr id="4" name="Content Placeholder 3">
            <a:extLst>
              <a:ext uri="{FF2B5EF4-FFF2-40B4-BE49-F238E27FC236}">
                <a16:creationId xmlns:a16="http://schemas.microsoft.com/office/drawing/2014/main" id="{A76640BE-E16F-0948-835D-CEA9935EDF3B}"/>
              </a:ext>
            </a:extLst>
          </p:cNvPr>
          <p:cNvPicPr>
            <a:picLocks noChangeAspect="1"/>
          </p:cNvPicPr>
          <p:nvPr/>
        </p:nvPicPr>
        <p:blipFill>
          <a:blip r:embed="rId2"/>
          <a:stretch>
            <a:fillRect/>
          </a:stretch>
        </p:blipFill>
        <p:spPr>
          <a:xfrm>
            <a:off x="5140409" y="1384576"/>
            <a:ext cx="4003589" cy="3758924"/>
          </a:xfrm>
          <a:prstGeom prst="rect">
            <a:avLst/>
          </a:prstGeom>
        </p:spPr>
      </p:pic>
      <p:cxnSp>
        <p:nvCxnSpPr>
          <p:cNvPr id="6" name="رابط كسهم مستقيم 5"/>
          <p:cNvCxnSpPr/>
          <p:nvPr/>
        </p:nvCxnSpPr>
        <p:spPr>
          <a:xfrm>
            <a:off x="2607276" y="1705232"/>
            <a:ext cx="1964724" cy="3707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مربع نص 6"/>
          <p:cNvSpPr txBox="1"/>
          <p:nvPr/>
        </p:nvSpPr>
        <p:spPr>
          <a:xfrm>
            <a:off x="4745294" y="3620530"/>
            <a:ext cx="4398706" cy="1384995"/>
          </a:xfrm>
          <a:prstGeom prst="rect">
            <a:avLst/>
          </a:prstGeom>
          <a:solidFill>
            <a:schemeClr val="accent1">
              <a:lumMod val="40000"/>
              <a:lumOff val="60000"/>
            </a:schemeClr>
          </a:solidFill>
        </p:spPr>
        <p:txBody>
          <a:bodyPr wrap="square" rtlCol="1">
            <a:spAutoFit/>
          </a:bodyPr>
          <a:lstStyle/>
          <a:p>
            <a:r>
              <a:rPr lang="en-US" dirty="0"/>
              <a:t>Repeated exposure of drug ,</a:t>
            </a:r>
            <a:r>
              <a:rPr lang="en-US" dirty="0">
                <a:sym typeface="Wingdings" pitchFamily="2" charset="2"/>
              </a:rPr>
              <a:t> new lesion  light up the old one .</a:t>
            </a:r>
          </a:p>
          <a:p>
            <a:r>
              <a:rPr lang="en-US" dirty="0">
                <a:sym typeface="Wingdings" pitchFamily="2" charset="2"/>
              </a:rPr>
              <a:t>Usually after one week .</a:t>
            </a:r>
          </a:p>
          <a:p>
            <a:r>
              <a:rPr lang="en-US" dirty="0">
                <a:sym typeface="Wingdings" pitchFamily="2" charset="2"/>
              </a:rPr>
              <a:t>Antibiotics , anti-epileptics .</a:t>
            </a:r>
          </a:p>
          <a:p>
            <a:r>
              <a:rPr lang="en-US" dirty="0">
                <a:sym typeface="Wingdings" pitchFamily="2" charset="2"/>
              </a:rPr>
              <a:t>Usually after one week . </a:t>
            </a:r>
          </a:p>
          <a:p>
            <a:r>
              <a:rPr lang="en-US" dirty="0">
                <a:sym typeface="Wingdings" pitchFamily="2" charset="2"/>
              </a:rPr>
              <a:t>Mostly mucosal patch </a:t>
            </a:r>
            <a:endParaRPr lang="ar-JO" dirty="0"/>
          </a:p>
        </p:txBody>
      </p:sp>
    </p:spTree>
    <p:extLst>
      <p:ext uri="{BB962C8B-B14F-4D97-AF65-F5344CB8AC3E}">
        <p14:creationId xmlns:p14="http://schemas.microsoft.com/office/powerpoint/2010/main" val="378558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tx2">
              <a:lumMod val="40000"/>
              <a:lumOff val="60000"/>
            </a:schemeClr>
          </a:solidFill>
        </p:spPr>
        <p:txBody>
          <a:bodyPr/>
          <a:lstStyle/>
          <a:p>
            <a:r>
              <a:rPr lang="en-US" dirty="0"/>
              <a:t>Our lecture talks about : </a:t>
            </a:r>
            <a:endParaRPr lang="ar-JO" dirty="0"/>
          </a:p>
        </p:txBody>
      </p:sp>
      <p:sp>
        <p:nvSpPr>
          <p:cNvPr id="3" name="عنصر نائب للمحتوى 2"/>
          <p:cNvSpPr>
            <a:spLocks noGrp="1"/>
          </p:cNvSpPr>
          <p:nvPr>
            <p:ph sz="quarter" idx="13"/>
          </p:nvPr>
        </p:nvSpPr>
        <p:spPr/>
        <p:txBody>
          <a:bodyPr>
            <a:normAutofit fontScale="77500" lnSpcReduction="20000"/>
          </a:bodyPr>
          <a:lstStyle/>
          <a:p>
            <a:pPr marL="0" indent="0" algn="l">
              <a:buNone/>
            </a:pPr>
            <a:r>
              <a:rPr lang="en-US" dirty="0"/>
              <a:t>1- Normal skin  and melanin definition and biosynthesis  .</a:t>
            </a:r>
          </a:p>
          <a:p>
            <a:pPr marL="0" indent="0" algn="l">
              <a:buNone/>
            </a:pPr>
            <a:r>
              <a:rPr lang="en-US" dirty="0"/>
              <a:t>2- skin types .</a:t>
            </a:r>
          </a:p>
          <a:p>
            <a:pPr marL="0" indent="0" algn="l">
              <a:buNone/>
            </a:pPr>
            <a:r>
              <a:rPr lang="en-US" dirty="0"/>
              <a:t>3- Disorder of pigmentations .</a:t>
            </a:r>
          </a:p>
          <a:p>
            <a:pPr marL="0" indent="0" algn="l">
              <a:buNone/>
            </a:pPr>
            <a:r>
              <a:rPr lang="en-US" dirty="0"/>
              <a:t>4-Common Congenital hyperpigmentation</a:t>
            </a:r>
          </a:p>
          <a:p>
            <a:pPr marL="0" indent="0" algn="l">
              <a:buNone/>
            </a:pPr>
            <a:r>
              <a:rPr lang="en-US" dirty="0"/>
              <a:t>5-Acquired hyperpigmentation</a:t>
            </a:r>
          </a:p>
          <a:p>
            <a:pPr marL="0" indent="0" algn="l">
              <a:buNone/>
            </a:pPr>
            <a:r>
              <a:rPr lang="en-US" dirty="0"/>
              <a:t>6-Common Congenital hypopigmentation</a:t>
            </a:r>
            <a:br>
              <a:rPr lang="en-US" dirty="0"/>
            </a:br>
            <a:r>
              <a:rPr lang="en-US" dirty="0"/>
              <a:t>7-Acquired hypopigmentation</a:t>
            </a:r>
          </a:p>
          <a:p>
            <a:pPr marL="0" indent="0" algn="l">
              <a:buNone/>
            </a:pPr>
            <a:endParaRPr lang="en-US" dirty="0"/>
          </a:p>
          <a:p>
            <a:pPr marL="0" indent="0" algn="l">
              <a:buNone/>
            </a:pPr>
            <a:r>
              <a:rPr lang="en-US" dirty="0"/>
              <a:t> </a:t>
            </a:r>
            <a:endParaRPr lang="ar-JO" dirty="0"/>
          </a:p>
        </p:txBody>
      </p:sp>
    </p:spTree>
    <p:extLst>
      <p:ext uri="{BB962C8B-B14F-4D97-AF65-F5344CB8AC3E}">
        <p14:creationId xmlns:p14="http://schemas.microsoft.com/office/powerpoint/2010/main" val="2791635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20D1-79C7-8942-BFE4-D6F8387DA936}"/>
              </a:ext>
            </a:extLst>
          </p:cNvPr>
          <p:cNvSpPr>
            <a:spLocks noGrp="1"/>
          </p:cNvSpPr>
          <p:nvPr>
            <p:ph type="title"/>
          </p:nvPr>
        </p:nvSpPr>
        <p:spPr>
          <a:xfrm>
            <a:off x="0" y="1"/>
            <a:ext cx="9144000" cy="605480"/>
          </a:xfrm>
        </p:spPr>
        <p:txBody>
          <a:bodyPr/>
          <a:lstStyle/>
          <a:p>
            <a:r>
              <a:rPr lang="en-US" altLang="en-US" b="1" dirty="0">
                <a:latin typeface="+mn-lt"/>
              </a:rPr>
              <a:t>Hypopigmentation</a:t>
            </a:r>
            <a:endParaRPr lang="en-US" b="1" dirty="0">
              <a:latin typeface="+mn-lt"/>
            </a:endParaRPr>
          </a:p>
        </p:txBody>
      </p:sp>
      <p:sp>
        <p:nvSpPr>
          <p:cNvPr id="3" name="Content Placeholder 2">
            <a:extLst>
              <a:ext uri="{FF2B5EF4-FFF2-40B4-BE49-F238E27FC236}">
                <a16:creationId xmlns:a16="http://schemas.microsoft.com/office/drawing/2014/main" id="{3DD57644-B58D-C245-90D8-9AD4ADEAC1D6}"/>
              </a:ext>
            </a:extLst>
          </p:cNvPr>
          <p:cNvSpPr>
            <a:spLocks noGrp="1"/>
          </p:cNvSpPr>
          <p:nvPr>
            <p:ph sz="quarter" idx="13"/>
          </p:nvPr>
        </p:nvSpPr>
        <p:spPr>
          <a:xfrm>
            <a:off x="0" y="1013606"/>
            <a:ext cx="9144000" cy="4129894"/>
          </a:xfrm>
        </p:spPr>
        <p:txBody>
          <a:bodyPr>
            <a:normAutofit fontScale="70000" lnSpcReduction="20000"/>
          </a:bodyPr>
          <a:lstStyle/>
          <a:p>
            <a:pPr marL="0" indent="0" algn="l">
              <a:buNone/>
            </a:pPr>
            <a:r>
              <a:rPr lang="en-US" altLang="en-US" b="1" dirty="0">
                <a:solidFill>
                  <a:srgbClr val="00B050"/>
                </a:solidFill>
              </a:rPr>
              <a:t>Congenital:</a:t>
            </a:r>
          </a:p>
          <a:p>
            <a:pPr algn="l">
              <a:buFont typeface="Wingdings 2" pitchFamily="2" charset="2"/>
              <a:buNone/>
            </a:pPr>
            <a:r>
              <a:rPr lang="en-US" altLang="en-US" b="1" dirty="0">
                <a:solidFill>
                  <a:srgbClr val="FF0000"/>
                </a:solidFill>
              </a:rPr>
              <a:t>• Albinism.</a:t>
            </a:r>
          </a:p>
          <a:p>
            <a:pPr algn="l">
              <a:buFont typeface="Wingdings 2" pitchFamily="2" charset="2"/>
              <a:buNone/>
            </a:pPr>
            <a:r>
              <a:rPr lang="en-US" altLang="en-US" b="1" dirty="0"/>
              <a:t>• Phenylketonuria.</a:t>
            </a:r>
          </a:p>
          <a:p>
            <a:pPr algn="l"/>
            <a:r>
              <a:rPr lang="en-US" altLang="en-US" b="1" dirty="0"/>
              <a:t>Piebaldism</a:t>
            </a:r>
          </a:p>
          <a:p>
            <a:pPr algn="l">
              <a:buFont typeface="Wingdings 2" pitchFamily="2" charset="2"/>
              <a:buNone/>
            </a:pPr>
            <a:r>
              <a:rPr lang="en-US" altLang="en-US" b="1" dirty="0"/>
              <a:t>• Tuberous sclerosis complex.</a:t>
            </a:r>
          </a:p>
          <a:p>
            <a:pPr algn="l">
              <a:buFont typeface="Wingdings 2" pitchFamily="2" charset="2"/>
              <a:buNone/>
            </a:pPr>
            <a:r>
              <a:rPr lang="en-US" altLang="en-US" b="1" dirty="0">
                <a:solidFill>
                  <a:srgbClr val="FF0000"/>
                </a:solidFill>
              </a:rPr>
              <a:t>• Hypochromic naevi ( no depigmentation so its not vitiligo).</a:t>
            </a:r>
          </a:p>
          <a:p>
            <a:pPr algn="l">
              <a:buFont typeface="Wingdings 2" panose="05020102010507070707" pitchFamily="18" charset="2"/>
              <a:buNone/>
              <a:defRPr/>
            </a:pPr>
            <a:r>
              <a:rPr lang="en-US" sz="2700" b="1" dirty="0">
                <a:solidFill>
                  <a:srgbClr val="00B050"/>
                </a:solidFill>
              </a:rPr>
              <a:t>Acquired:</a:t>
            </a:r>
          </a:p>
          <a:p>
            <a:pPr algn="l">
              <a:buFont typeface="Wingdings 2" panose="05020102010507070707" pitchFamily="18" charset="2"/>
              <a:buNone/>
              <a:defRPr/>
            </a:pPr>
            <a:r>
              <a:rPr lang="en-US" b="1" dirty="0">
                <a:solidFill>
                  <a:srgbClr val="FF0000"/>
                </a:solidFill>
              </a:rPr>
              <a:t>• Vitiligo.</a:t>
            </a:r>
          </a:p>
          <a:p>
            <a:pPr algn="l">
              <a:buFont typeface="Wingdings 2" panose="05020102010507070707" pitchFamily="18" charset="2"/>
              <a:buNone/>
              <a:defRPr/>
            </a:pPr>
            <a:r>
              <a:rPr lang="en-US" b="1" dirty="0"/>
              <a:t>• Sutton ’ s halo naevi..</a:t>
            </a:r>
          </a:p>
          <a:p>
            <a:pPr algn="l">
              <a:buFont typeface="Wingdings 2" panose="05020102010507070707" pitchFamily="18" charset="2"/>
              <a:buNone/>
              <a:defRPr/>
            </a:pPr>
            <a:r>
              <a:rPr lang="en-US" b="1" dirty="0"/>
              <a:t>• Tuberculoid leprosy.</a:t>
            </a:r>
          </a:p>
          <a:p>
            <a:pPr algn="l">
              <a:buFont typeface="Wingdings 2" panose="05020102010507070707" pitchFamily="18" charset="2"/>
              <a:buNone/>
              <a:defRPr/>
            </a:pPr>
            <a:r>
              <a:rPr lang="en-US" b="1" dirty="0"/>
              <a:t>• Pityriasis (tinea) versicolor.</a:t>
            </a:r>
          </a:p>
          <a:p>
            <a:pPr algn="l">
              <a:buFont typeface="Wingdings 2" panose="05020102010507070707" pitchFamily="18" charset="2"/>
              <a:buNone/>
              <a:defRPr/>
            </a:pPr>
            <a:r>
              <a:rPr lang="en-US" b="1" dirty="0"/>
              <a:t>• Pityriasis alba.</a:t>
            </a:r>
          </a:p>
          <a:p>
            <a:pPr algn="l">
              <a:buFont typeface="Wingdings 2" panose="05020102010507070707" pitchFamily="18" charset="2"/>
              <a:buNone/>
              <a:defRPr/>
            </a:pPr>
            <a:r>
              <a:rPr lang="en-US" b="1" dirty="0"/>
              <a:t>• Lichen sclerosis.</a:t>
            </a:r>
          </a:p>
          <a:p>
            <a:pPr algn="l">
              <a:buFont typeface="Wingdings 2" panose="05020102010507070707" pitchFamily="18" charset="2"/>
              <a:buNone/>
              <a:defRPr/>
            </a:pPr>
            <a:r>
              <a:rPr lang="en-US" b="1" dirty="0"/>
              <a:t>• Drugs and chemicals.</a:t>
            </a:r>
          </a:p>
          <a:p>
            <a:pPr algn="l">
              <a:buFont typeface="Wingdings 2" panose="05020102010507070707" pitchFamily="18" charset="2"/>
              <a:buNone/>
              <a:defRPr/>
            </a:pPr>
            <a:r>
              <a:rPr lang="en-US" b="1" dirty="0"/>
              <a:t>• Post inflammatory hypopigmentation.</a:t>
            </a:r>
          </a:p>
        </p:txBody>
      </p:sp>
    </p:spTree>
    <p:extLst>
      <p:ext uri="{BB962C8B-B14F-4D97-AF65-F5344CB8AC3E}">
        <p14:creationId xmlns:p14="http://schemas.microsoft.com/office/powerpoint/2010/main" val="308252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D29E-3ED4-D840-8DCD-A0705A6FA2B0}"/>
              </a:ext>
            </a:extLst>
          </p:cNvPr>
          <p:cNvSpPr>
            <a:spLocks noGrp="1"/>
          </p:cNvSpPr>
          <p:nvPr>
            <p:ph type="title"/>
          </p:nvPr>
        </p:nvSpPr>
        <p:spPr>
          <a:xfrm>
            <a:off x="0" y="1"/>
            <a:ext cx="9144001" cy="994172"/>
          </a:xfrm>
        </p:spPr>
        <p:txBody>
          <a:bodyPr>
            <a:noAutofit/>
          </a:bodyPr>
          <a:lstStyle/>
          <a:p>
            <a:pPr algn="l"/>
            <a:r>
              <a:rPr lang="en-US" sz="3600" dirty="0">
                <a:solidFill>
                  <a:srgbClr val="FF0000"/>
                </a:solidFill>
                <a:latin typeface="Arial" pitchFamily="34" charset="0"/>
                <a:cs typeface="Arial" pitchFamily="34" charset="0"/>
              </a:rPr>
              <a:t>1- congenital :</a:t>
            </a:r>
            <a:r>
              <a:rPr lang="en-US" sz="3600" dirty="0" err="1">
                <a:solidFill>
                  <a:srgbClr val="FF0000"/>
                </a:solidFill>
                <a:latin typeface="Arial" pitchFamily="34" charset="0"/>
                <a:cs typeface="Arial" pitchFamily="34" charset="0"/>
              </a:rPr>
              <a:t>Hypomelanosis</a:t>
            </a:r>
            <a:r>
              <a:rPr lang="en-US" sz="3600" dirty="0">
                <a:solidFill>
                  <a:srgbClr val="FF0000"/>
                </a:solidFill>
                <a:latin typeface="Arial" pitchFamily="34" charset="0"/>
                <a:cs typeface="Arial" pitchFamily="34" charset="0"/>
              </a:rPr>
              <a:t> (generalized)</a:t>
            </a:r>
            <a:endParaRPr lang="en-US" sz="3600" dirty="0"/>
          </a:p>
        </p:txBody>
      </p:sp>
      <p:sp>
        <p:nvSpPr>
          <p:cNvPr id="3" name="Content Placeholder 2">
            <a:extLst>
              <a:ext uri="{FF2B5EF4-FFF2-40B4-BE49-F238E27FC236}">
                <a16:creationId xmlns:a16="http://schemas.microsoft.com/office/drawing/2014/main" id="{23FD75C4-4B27-E548-90CF-44C088885199}"/>
              </a:ext>
            </a:extLst>
          </p:cNvPr>
          <p:cNvSpPr>
            <a:spLocks noGrp="1"/>
          </p:cNvSpPr>
          <p:nvPr>
            <p:ph sz="quarter" idx="13"/>
          </p:nvPr>
        </p:nvSpPr>
        <p:spPr>
          <a:xfrm>
            <a:off x="0" y="1297458"/>
            <a:ext cx="6042453" cy="3846041"/>
          </a:xfrm>
        </p:spPr>
        <p:txBody>
          <a:bodyPr>
            <a:normAutofit fontScale="55000" lnSpcReduction="20000"/>
          </a:bodyPr>
          <a:lstStyle/>
          <a:p>
            <a:pPr marL="0" indent="0" algn="l">
              <a:buNone/>
            </a:pPr>
            <a:r>
              <a:rPr lang="en-US" altLang="en-US" sz="2900" b="1" dirty="0">
                <a:solidFill>
                  <a:srgbClr val="FF0000"/>
                </a:solidFill>
                <a:latin typeface="Arial" panose="020B0604020202020204" pitchFamily="34" charset="0"/>
                <a:cs typeface="Arial" panose="020B0604020202020204" pitchFamily="34" charset="0"/>
              </a:rPr>
              <a:t>Albinism </a:t>
            </a:r>
            <a:r>
              <a:rPr lang="ar-JO" altLang="en-US" sz="2900" b="1" dirty="0">
                <a:solidFill>
                  <a:srgbClr val="FF0000"/>
                </a:solidFill>
                <a:latin typeface="Arial" panose="020B0604020202020204" pitchFamily="34" charset="0"/>
                <a:cs typeface="Arial" panose="020B0604020202020204" pitchFamily="34" charset="0"/>
              </a:rPr>
              <a:t>(البرص)</a:t>
            </a:r>
            <a:endParaRPr lang="en-US" altLang="en-US" sz="2900" b="1" dirty="0">
              <a:solidFill>
                <a:srgbClr val="FF0000"/>
              </a:solidFill>
              <a:latin typeface="Arial" panose="020B0604020202020204" pitchFamily="34" charset="0"/>
              <a:cs typeface="Arial" panose="020B0604020202020204" pitchFamily="34" charset="0"/>
            </a:endParaRPr>
          </a:p>
          <a:p>
            <a:pPr marL="0" indent="0" algn="l">
              <a:buNone/>
            </a:pPr>
            <a:r>
              <a:rPr lang="en-US" altLang="en-US" sz="2900" b="1" dirty="0">
                <a:latin typeface="Arial" panose="020B0604020202020204" pitchFamily="34" charset="0"/>
                <a:cs typeface="Arial" panose="020B0604020202020204" pitchFamily="34" charset="0"/>
              </a:rPr>
              <a:t>*Defect of melanin production results in little or no color in skin ,hair and eyes</a:t>
            </a:r>
          </a:p>
          <a:p>
            <a:pPr marL="0" indent="0" algn="l">
              <a:buNone/>
            </a:pPr>
            <a:r>
              <a:rPr lang="en-US" altLang="en-US" sz="2900" b="1" dirty="0">
                <a:latin typeface="Arial" panose="020B0604020202020204" pitchFamily="34" charset="0"/>
                <a:cs typeface="Arial" panose="020B0604020202020204" pitchFamily="34" charset="0"/>
              </a:rPr>
              <a:t>*Due to congenital inability to form melanin  </a:t>
            </a:r>
            <a:r>
              <a:rPr lang="en-US" altLang="en-US" sz="2900" b="1" dirty="0">
                <a:solidFill>
                  <a:srgbClr val="FF0000"/>
                </a:solidFill>
                <a:latin typeface="Arial" panose="020B0604020202020204" pitchFamily="34" charset="0"/>
                <a:cs typeface="Arial" panose="020B0604020202020204" pitchFamily="34" charset="0"/>
              </a:rPr>
              <a:t>patients have fair skin blonde hair and pink irises.</a:t>
            </a:r>
          </a:p>
          <a:p>
            <a:pPr marL="0" indent="0" algn="l">
              <a:buNone/>
            </a:pPr>
            <a:r>
              <a:rPr lang="en-US" altLang="en-US" sz="2900" b="1" dirty="0">
                <a:latin typeface="Arial" panose="020B0604020202020204" pitchFamily="34" charset="0"/>
                <a:cs typeface="Arial" panose="020B0604020202020204" pitchFamily="34" charset="0"/>
              </a:rPr>
              <a:t>*Have poor vision photophobia. </a:t>
            </a:r>
          </a:p>
          <a:p>
            <a:pPr marL="0" indent="0" algn="l">
              <a:buNone/>
            </a:pPr>
            <a:r>
              <a:rPr lang="en-US" altLang="en-US" sz="2900" b="1" dirty="0">
                <a:latin typeface="Arial" panose="020B0604020202020204" pitchFamily="34" charset="0"/>
                <a:cs typeface="Arial" panose="020B0604020202020204" pitchFamily="34" charset="0"/>
              </a:rPr>
              <a:t>*Increase risk of developing skin Cancer.</a:t>
            </a:r>
          </a:p>
          <a:p>
            <a:pPr marL="0" indent="0" algn="l">
              <a:buNone/>
            </a:pPr>
            <a:r>
              <a:rPr lang="en-US" altLang="en-US" sz="2900" b="1" dirty="0">
                <a:solidFill>
                  <a:srgbClr val="FF0000"/>
                </a:solidFill>
                <a:latin typeface="Arial" panose="020B0604020202020204" pitchFamily="34" charset="0"/>
                <a:cs typeface="Arial" panose="020B0604020202020204" pitchFamily="34" charset="0"/>
              </a:rPr>
              <a:t>1-Oculocutaneous albinism:</a:t>
            </a:r>
          </a:p>
          <a:p>
            <a:pPr marL="0" indent="0" algn="l">
              <a:buNone/>
            </a:pPr>
            <a:r>
              <a:rPr lang="en-US" altLang="en-US" sz="2900" dirty="0">
                <a:latin typeface="Arial" panose="020B0604020202020204" pitchFamily="34" charset="0"/>
                <a:cs typeface="Arial" panose="020B0604020202020204" pitchFamily="34" charset="0"/>
              </a:rPr>
              <a:t>Severe form.</a:t>
            </a:r>
          </a:p>
          <a:p>
            <a:pPr marL="0" indent="0" algn="l">
              <a:buNone/>
            </a:pPr>
            <a:r>
              <a:rPr lang="en-US" altLang="en-US" sz="2900" dirty="0">
                <a:latin typeface="Arial" panose="020B0604020202020204" pitchFamily="34" charset="0"/>
                <a:cs typeface="Arial" panose="020B0604020202020204" pitchFamily="34" charset="0"/>
              </a:rPr>
              <a:t>Have white or pink hair, skin and iris </a:t>
            </a:r>
            <a:r>
              <a:rPr lang="en-US" altLang="en-US" sz="2900" dirty="0" err="1">
                <a:latin typeface="Arial" panose="020B0604020202020204" pitchFamily="34" charset="0"/>
                <a:cs typeface="Arial" panose="020B0604020202020204" pitchFamily="34" charset="0"/>
              </a:rPr>
              <a:t>colo.r</a:t>
            </a:r>
            <a:endParaRPr lang="en-US" altLang="en-US" sz="2900" dirty="0">
              <a:latin typeface="Arial" panose="020B0604020202020204" pitchFamily="34" charset="0"/>
              <a:cs typeface="Arial" panose="020B0604020202020204" pitchFamily="34" charset="0"/>
            </a:endParaRPr>
          </a:p>
          <a:p>
            <a:pPr marL="0" indent="0" algn="l">
              <a:buNone/>
            </a:pPr>
            <a:r>
              <a:rPr lang="en-US" altLang="en-US" sz="2900" dirty="0">
                <a:latin typeface="Arial" panose="020B0604020202020204" pitchFamily="34" charset="0"/>
                <a:cs typeface="Arial" panose="020B0604020202020204" pitchFamily="34" charset="0"/>
              </a:rPr>
              <a:t>Vision problem.</a:t>
            </a:r>
          </a:p>
          <a:p>
            <a:pPr marL="0" indent="0" algn="l">
              <a:buNone/>
            </a:pPr>
            <a:r>
              <a:rPr lang="en-US" altLang="en-US" sz="2900" b="1" dirty="0">
                <a:solidFill>
                  <a:srgbClr val="FF0000"/>
                </a:solidFill>
                <a:latin typeface="Arial" panose="020B0604020202020204" pitchFamily="34" charset="0"/>
                <a:cs typeface="Arial" panose="020B0604020202020204" pitchFamily="34" charset="0"/>
              </a:rPr>
              <a:t>2-Ocular albinism</a:t>
            </a:r>
            <a:r>
              <a:rPr lang="en-US" altLang="en-US" sz="2900" dirty="0">
                <a:solidFill>
                  <a:srgbClr val="FF0000"/>
                </a:solidFill>
                <a:latin typeface="Arial" panose="020B0604020202020204" pitchFamily="34" charset="0"/>
                <a:cs typeface="Arial" panose="020B0604020202020204" pitchFamily="34" charset="0"/>
              </a:rPr>
              <a:t>:</a:t>
            </a:r>
          </a:p>
          <a:p>
            <a:pPr marL="0" indent="0" algn="l">
              <a:buNone/>
            </a:pPr>
            <a:r>
              <a:rPr lang="en-US" altLang="en-US" sz="2900" dirty="0" err="1">
                <a:latin typeface="Arial" panose="020B0604020202020204" pitchFamily="34" charset="0"/>
                <a:cs typeface="Arial" panose="020B0604020202020204" pitchFamily="34" charset="0"/>
              </a:rPr>
              <a:t>Rare,Only</a:t>
            </a:r>
            <a:r>
              <a:rPr lang="en-US" altLang="en-US" sz="2900" dirty="0">
                <a:latin typeface="Arial" panose="020B0604020202020204" pitchFamily="34" charset="0"/>
                <a:cs typeface="Arial" panose="020B0604020202020204" pitchFamily="34" charset="0"/>
              </a:rPr>
              <a:t> the </a:t>
            </a:r>
            <a:r>
              <a:rPr lang="en-US" altLang="en-US" sz="2900" dirty="0" err="1">
                <a:latin typeface="Arial" panose="020B0604020202020204" pitchFamily="34" charset="0"/>
                <a:cs typeface="Arial" panose="020B0604020202020204" pitchFamily="34" charset="0"/>
              </a:rPr>
              <a:t>eyes.,No</a:t>
            </a:r>
            <a:r>
              <a:rPr lang="en-US" altLang="en-US" sz="2900" dirty="0">
                <a:latin typeface="Arial" panose="020B0604020202020204" pitchFamily="34" charset="0"/>
                <a:cs typeface="Arial" panose="020B0604020202020204" pitchFamily="34" charset="0"/>
              </a:rPr>
              <a:t> coloring in retina.</a:t>
            </a:r>
          </a:p>
          <a:p>
            <a:pPr marL="0" indent="0" algn="l">
              <a:buNone/>
            </a:pPr>
            <a:r>
              <a:rPr lang="en-US" altLang="en-US" sz="2900" dirty="0">
                <a:latin typeface="Arial" panose="020B0604020202020204" pitchFamily="34" charset="0"/>
                <a:cs typeface="Arial" panose="020B0604020202020204" pitchFamily="34" charset="0"/>
              </a:rPr>
              <a:t>Skin and eye colors are normal.</a:t>
            </a:r>
          </a:p>
          <a:p>
            <a:pPr>
              <a:buNone/>
            </a:pPr>
            <a:endParaRPr lang="en-US" altLang="en-US" b="1" dirty="0">
              <a:latin typeface="Arial" panose="020B0604020202020204" pitchFamily="34" charset="0"/>
              <a:cs typeface="Arial" panose="020B0604020202020204" pitchFamily="34" charset="0"/>
            </a:endParaRPr>
          </a:p>
          <a:p>
            <a:endParaRPr lang="en-US" dirty="0"/>
          </a:p>
        </p:txBody>
      </p:sp>
      <p:pic>
        <p:nvPicPr>
          <p:cNvPr id="4" name="Picture 9" descr="fabulousface_5_060">
            <a:extLst>
              <a:ext uri="{FF2B5EF4-FFF2-40B4-BE49-F238E27FC236}">
                <a16:creationId xmlns:a16="http://schemas.microsoft.com/office/drawing/2014/main" id="{B4AD859D-AAEC-1940-8D44-9F280D980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4854" y="255855"/>
            <a:ext cx="2949147" cy="280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487" y="3170537"/>
            <a:ext cx="3377514" cy="1688757"/>
          </a:xfrm>
          <a:prstGeom prst="rect">
            <a:avLst/>
          </a:prstGeom>
        </p:spPr>
      </p:pic>
    </p:spTree>
    <p:extLst>
      <p:ext uri="{BB962C8B-B14F-4D97-AF65-F5344CB8AC3E}">
        <p14:creationId xmlns:p14="http://schemas.microsoft.com/office/powerpoint/2010/main" val="493563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48A2-06A4-2145-A330-E1BC19DD8B59}"/>
              </a:ext>
            </a:extLst>
          </p:cNvPr>
          <p:cNvSpPr>
            <a:spLocks noGrp="1"/>
          </p:cNvSpPr>
          <p:nvPr>
            <p:ph type="title"/>
          </p:nvPr>
        </p:nvSpPr>
        <p:spPr>
          <a:xfrm>
            <a:off x="0" y="1"/>
            <a:ext cx="4091793" cy="994172"/>
          </a:xfrm>
        </p:spPr>
        <p:txBody>
          <a:bodyPr/>
          <a:lstStyle/>
          <a:p>
            <a:r>
              <a:rPr lang="en-US" b="1" dirty="0">
                <a:latin typeface="+mn-lt"/>
              </a:rPr>
              <a:t>Piebaldism</a:t>
            </a:r>
          </a:p>
        </p:txBody>
      </p:sp>
      <p:pic>
        <p:nvPicPr>
          <p:cNvPr id="4" name="Content Placeholder 3">
            <a:extLst>
              <a:ext uri="{FF2B5EF4-FFF2-40B4-BE49-F238E27FC236}">
                <a16:creationId xmlns:a16="http://schemas.microsoft.com/office/drawing/2014/main" id="{4B0318A4-23F0-B749-A95B-57F4F9C76EB1}"/>
              </a:ext>
            </a:extLst>
          </p:cNvPr>
          <p:cNvPicPr>
            <a:picLocks noGrp="1" noChangeAspect="1"/>
          </p:cNvPicPr>
          <p:nvPr>
            <p:ph sz="quarter" idx="13"/>
          </p:nvPr>
        </p:nvPicPr>
        <p:blipFill>
          <a:blip r:embed="rId2"/>
          <a:stretch>
            <a:fillRect/>
          </a:stretch>
        </p:blipFill>
        <p:spPr>
          <a:xfrm>
            <a:off x="4899822" y="493803"/>
            <a:ext cx="3944141" cy="3707493"/>
          </a:xfrm>
          <a:prstGeom prst="rect">
            <a:avLst/>
          </a:prstGeom>
        </p:spPr>
      </p:pic>
      <p:sp>
        <p:nvSpPr>
          <p:cNvPr id="5" name="Rectangle 4">
            <a:extLst>
              <a:ext uri="{FF2B5EF4-FFF2-40B4-BE49-F238E27FC236}">
                <a16:creationId xmlns:a16="http://schemas.microsoft.com/office/drawing/2014/main" id="{9A00CFFB-1BEE-C34F-9DC4-7CEB5D3B0A00}"/>
              </a:ext>
            </a:extLst>
          </p:cNvPr>
          <p:cNvSpPr/>
          <p:nvPr/>
        </p:nvSpPr>
        <p:spPr>
          <a:xfrm>
            <a:off x="1" y="994172"/>
            <a:ext cx="4091792" cy="2285241"/>
          </a:xfrm>
          <a:prstGeom prst="rect">
            <a:avLst/>
          </a:prstGeom>
        </p:spPr>
        <p:txBody>
          <a:bodyPr wrap="square" lIns="68580" tIns="34290" rIns="68580" bIns="34290">
            <a:spAutoFit/>
          </a:bodyPr>
          <a:lstStyle/>
          <a:p>
            <a:pPr marL="214313" indent="-214313">
              <a:buFont typeface="Wingdings" panose="05000000000000000000" pitchFamily="2" charset="2"/>
              <a:buChar char="Ø"/>
            </a:pPr>
            <a:r>
              <a:rPr lang="en-US" sz="2400" b="1" dirty="0">
                <a:solidFill>
                  <a:srgbClr val="231F20"/>
                </a:solidFill>
                <a:latin typeface="Proxima Nova"/>
              </a:rPr>
              <a:t>Piebaldism is a genetic condition, typically present at birth, in which a person develops an </a:t>
            </a:r>
            <a:r>
              <a:rPr lang="en-US" sz="2400" b="1" dirty="0">
                <a:solidFill>
                  <a:srgbClr val="FF0000"/>
                </a:solidFill>
                <a:latin typeface="Proxima Nova"/>
              </a:rPr>
              <a:t>unpigmented or white patch of skin or hair.</a:t>
            </a:r>
            <a:endParaRPr lang="en-US" sz="2400" b="1" dirty="0">
              <a:solidFill>
                <a:srgbClr val="FF0000"/>
              </a:solidFill>
            </a:endParaRPr>
          </a:p>
        </p:txBody>
      </p:sp>
    </p:spTree>
    <p:extLst>
      <p:ext uri="{BB962C8B-B14F-4D97-AF65-F5344CB8AC3E}">
        <p14:creationId xmlns:p14="http://schemas.microsoft.com/office/powerpoint/2010/main" val="378164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A361-275C-534B-86C0-A73558740E7A}"/>
              </a:ext>
            </a:extLst>
          </p:cNvPr>
          <p:cNvSpPr>
            <a:spLocks noGrp="1"/>
          </p:cNvSpPr>
          <p:nvPr>
            <p:ph type="title"/>
          </p:nvPr>
        </p:nvSpPr>
        <p:spPr>
          <a:xfrm>
            <a:off x="0" y="8374"/>
            <a:ext cx="4695567" cy="994172"/>
          </a:xfrm>
        </p:spPr>
        <p:txBody>
          <a:bodyPr/>
          <a:lstStyle/>
          <a:p>
            <a:r>
              <a:rPr lang="en-US" sz="3600" b="1" dirty="0">
                <a:latin typeface="+mn-lt"/>
              </a:rPr>
              <a:t>Systemic Associations:</a:t>
            </a:r>
          </a:p>
        </p:txBody>
      </p:sp>
      <p:sp>
        <p:nvSpPr>
          <p:cNvPr id="3" name="Content Placeholder 2">
            <a:extLst>
              <a:ext uri="{FF2B5EF4-FFF2-40B4-BE49-F238E27FC236}">
                <a16:creationId xmlns:a16="http://schemas.microsoft.com/office/drawing/2014/main" id="{6A92E184-E096-DF4D-AF73-1C09256DD538}"/>
              </a:ext>
            </a:extLst>
          </p:cNvPr>
          <p:cNvSpPr>
            <a:spLocks noGrp="1"/>
          </p:cNvSpPr>
          <p:nvPr>
            <p:ph sz="quarter" idx="13"/>
          </p:nvPr>
        </p:nvSpPr>
        <p:spPr>
          <a:xfrm>
            <a:off x="0" y="1002545"/>
            <a:ext cx="4601497" cy="4140955"/>
          </a:xfrm>
        </p:spPr>
        <p:txBody>
          <a:bodyPr>
            <a:normAutofit/>
          </a:bodyPr>
          <a:lstStyle/>
          <a:p>
            <a:pPr marL="0" indent="0" algn="l">
              <a:buNone/>
            </a:pPr>
            <a:r>
              <a:rPr lang="en-US" dirty="0"/>
              <a:t>*Localized hypo- or hyperpigmentation in children may serve as markers for systemic diseases. </a:t>
            </a:r>
          </a:p>
          <a:p>
            <a:pPr marL="0" indent="0" algn="l">
              <a:buNone/>
            </a:pPr>
            <a:r>
              <a:rPr lang="en-US" b="1" dirty="0">
                <a:solidFill>
                  <a:srgbClr val="FF0000"/>
                </a:solidFill>
              </a:rPr>
              <a:t>*Ash-leaf hypopigmentation are characteristic for tuberous sclerosis.</a:t>
            </a:r>
          </a:p>
          <a:p>
            <a:pPr marL="0" indent="0" algn="l">
              <a:buNone/>
            </a:pPr>
            <a:r>
              <a:rPr lang="en-US" b="1" dirty="0">
                <a:solidFill>
                  <a:srgbClr val="FF0000"/>
                </a:solidFill>
              </a:rPr>
              <a:t>*The most common autoimmune-induced depigmentation is vitiligo.</a:t>
            </a:r>
          </a:p>
          <a:p>
            <a:pPr marL="0" indent="0">
              <a:buNone/>
            </a:pPr>
            <a:endParaRPr lang="en-US" dirty="0"/>
          </a:p>
          <a:p>
            <a:endParaRPr lang="en-US" dirty="0"/>
          </a:p>
        </p:txBody>
      </p:sp>
      <p:pic>
        <p:nvPicPr>
          <p:cNvPr id="4" name="Content Placeholder 4">
            <a:extLst>
              <a:ext uri="{FF2B5EF4-FFF2-40B4-BE49-F238E27FC236}">
                <a16:creationId xmlns:a16="http://schemas.microsoft.com/office/drawing/2014/main" id="{4F05E562-9699-7842-B0C0-685DF79F9AA1}"/>
              </a:ext>
            </a:extLst>
          </p:cNvPr>
          <p:cNvPicPr>
            <a:picLocks noChangeAspect="1"/>
          </p:cNvPicPr>
          <p:nvPr/>
        </p:nvPicPr>
        <p:blipFill>
          <a:blip r:embed="rId2"/>
          <a:stretch>
            <a:fillRect/>
          </a:stretch>
        </p:blipFill>
        <p:spPr>
          <a:xfrm>
            <a:off x="4782065" y="8374"/>
            <a:ext cx="4361935" cy="5135125"/>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0"/>
            <a:ext cx="2495550" cy="99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ربع نص 4"/>
          <p:cNvSpPr txBox="1"/>
          <p:nvPr/>
        </p:nvSpPr>
        <p:spPr>
          <a:xfrm>
            <a:off x="4601497" y="4497859"/>
            <a:ext cx="4542503" cy="307777"/>
          </a:xfrm>
          <a:prstGeom prst="rect">
            <a:avLst/>
          </a:prstGeom>
          <a:solidFill>
            <a:schemeClr val="accent1">
              <a:lumMod val="40000"/>
              <a:lumOff val="60000"/>
            </a:schemeClr>
          </a:solidFill>
        </p:spPr>
        <p:txBody>
          <a:bodyPr wrap="square" rtlCol="1">
            <a:spAutoFit/>
          </a:bodyPr>
          <a:lstStyle/>
          <a:p>
            <a:r>
              <a:rPr lang="en-US" dirty="0"/>
              <a:t>Other investigations ?  Echocardiogram for rhabdomyomas </a:t>
            </a:r>
            <a:endParaRPr lang="ar-JO" dirty="0"/>
          </a:p>
        </p:txBody>
      </p:sp>
    </p:spTree>
    <p:extLst>
      <p:ext uri="{BB962C8B-B14F-4D97-AF65-F5344CB8AC3E}">
        <p14:creationId xmlns:p14="http://schemas.microsoft.com/office/powerpoint/2010/main" val="872872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9083F-676F-4C45-96E6-83846BEEA5EF}"/>
              </a:ext>
            </a:extLst>
          </p:cNvPr>
          <p:cNvSpPr>
            <a:spLocks noGrp="1"/>
          </p:cNvSpPr>
          <p:nvPr>
            <p:ph type="title"/>
          </p:nvPr>
        </p:nvSpPr>
        <p:spPr>
          <a:xfrm>
            <a:off x="-1" y="1"/>
            <a:ext cx="9144001" cy="1013606"/>
          </a:xfrm>
        </p:spPr>
        <p:txBody>
          <a:bodyPr>
            <a:noAutofit/>
          </a:bodyPr>
          <a:lstStyle/>
          <a:p>
            <a:r>
              <a:rPr lang="en-US" sz="3600" b="1" dirty="0">
                <a:solidFill>
                  <a:srgbClr val="FF0000"/>
                </a:solidFill>
                <a:latin typeface="+mn-lt"/>
              </a:rPr>
              <a:t>Achromic naevus (hypochromic nevus)</a:t>
            </a:r>
          </a:p>
        </p:txBody>
      </p:sp>
      <p:sp>
        <p:nvSpPr>
          <p:cNvPr id="3" name="Content Placeholder 2">
            <a:extLst>
              <a:ext uri="{FF2B5EF4-FFF2-40B4-BE49-F238E27FC236}">
                <a16:creationId xmlns:a16="http://schemas.microsoft.com/office/drawing/2014/main" id="{E863B9C8-46C3-B744-81BA-F3338022A71F}"/>
              </a:ext>
            </a:extLst>
          </p:cNvPr>
          <p:cNvSpPr>
            <a:spLocks noGrp="1"/>
          </p:cNvSpPr>
          <p:nvPr>
            <p:ph sz="quarter" idx="13"/>
          </p:nvPr>
        </p:nvSpPr>
        <p:spPr>
          <a:xfrm>
            <a:off x="0" y="1013606"/>
            <a:ext cx="3886200" cy="4129893"/>
          </a:xfrm>
        </p:spPr>
        <p:txBody>
          <a:bodyPr>
            <a:normAutofit fontScale="92500" lnSpcReduction="10000"/>
          </a:bodyPr>
          <a:lstStyle/>
          <a:p>
            <a:pPr marL="0" indent="0" algn="l">
              <a:buNone/>
            </a:pPr>
            <a:r>
              <a:rPr lang="en-US" dirty="0"/>
              <a:t>*</a:t>
            </a:r>
            <a:r>
              <a:rPr lang="en-US" dirty="0" err="1"/>
              <a:t>Achromic</a:t>
            </a:r>
            <a:r>
              <a:rPr lang="en-US" dirty="0"/>
              <a:t> naevus </a:t>
            </a:r>
            <a:r>
              <a:rPr lang="en-US" b="1" dirty="0">
                <a:solidFill>
                  <a:srgbClr val="FF0000"/>
                </a:solidFill>
              </a:rPr>
              <a:t>(nevus anemicus) </a:t>
            </a:r>
            <a:r>
              <a:rPr lang="en-US" dirty="0"/>
              <a:t>is an uncommon birthmark characterized by a well-defined pale patch. </a:t>
            </a:r>
          </a:p>
          <a:p>
            <a:pPr marL="0" indent="0" algn="l">
              <a:buNone/>
            </a:pPr>
            <a:r>
              <a:rPr lang="en-US" dirty="0"/>
              <a:t>*This is usually several centimeters in diameter, with an irregular but well-defined border. </a:t>
            </a:r>
          </a:p>
          <a:p>
            <a:pPr marL="0" indent="0" algn="l">
              <a:buNone/>
            </a:pPr>
            <a:r>
              <a:rPr lang="en-US" dirty="0"/>
              <a:t>Shape and size varies. Often, smaller </a:t>
            </a:r>
            <a:r>
              <a:rPr lang="en-US" b="1" dirty="0">
                <a:solidFill>
                  <a:srgbClr val="FF0000"/>
                </a:solidFill>
              </a:rPr>
              <a:t>hypopigmented macules</a:t>
            </a:r>
            <a:r>
              <a:rPr lang="en-US" dirty="0"/>
              <a:t> arise around the edges, resembling a splash of paint.</a:t>
            </a:r>
          </a:p>
          <a:p>
            <a:pPr marL="0" indent="0" algn="l">
              <a:buNone/>
            </a:pPr>
            <a:r>
              <a:rPr lang="en-US" b="1" dirty="0">
                <a:solidFill>
                  <a:srgbClr val="FF0000"/>
                </a:solidFill>
              </a:rPr>
              <a:t>Negative in wood’s light.</a:t>
            </a:r>
          </a:p>
        </p:txBody>
      </p:sp>
      <p:pic>
        <p:nvPicPr>
          <p:cNvPr id="5" name="Content Placeholder 4">
            <a:extLst>
              <a:ext uri="{FF2B5EF4-FFF2-40B4-BE49-F238E27FC236}">
                <a16:creationId xmlns:a16="http://schemas.microsoft.com/office/drawing/2014/main" id="{3DDDF4FA-49FC-4D45-8551-A76673D06D95}"/>
              </a:ext>
            </a:extLst>
          </p:cNvPr>
          <p:cNvPicPr>
            <a:picLocks noGrp="1" noChangeAspect="1"/>
          </p:cNvPicPr>
          <p:nvPr>
            <p:ph sz="quarter" idx="14"/>
          </p:nvPr>
        </p:nvPicPr>
        <p:blipFill>
          <a:blip r:embed="rId2"/>
          <a:stretch>
            <a:fillRect/>
          </a:stretch>
        </p:blipFill>
        <p:spPr>
          <a:xfrm>
            <a:off x="4077730" y="1013606"/>
            <a:ext cx="5066270" cy="4129893"/>
          </a:xfrm>
          <a:prstGeom prst="rect">
            <a:avLst/>
          </a:prstGeom>
        </p:spPr>
      </p:pic>
    </p:spTree>
    <p:extLst>
      <p:ext uri="{BB962C8B-B14F-4D97-AF65-F5344CB8AC3E}">
        <p14:creationId xmlns:p14="http://schemas.microsoft.com/office/powerpoint/2010/main" val="1716438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63F36-646C-174F-AC03-499C83EC709D}"/>
              </a:ext>
            </a:extLst>
          </p:cNvPr>
          <p:cNvSpPr>
            <a:spLocks noGrp="1"/>
          </p:cNvSpPr>
          <p:nvPr>
            <p:ph type="title"/>
          </p:nvPr>
        </p:nvSpPr>
        <p:spPr>
          <a:xfrm>
            <a:off x="0" y="0"/>
            <a:ext cx="9143999" cy="994172"/>
          </a:xfrm>
        </p:spPr>
        <p:txBody>
          <a:bodyPr>
            <a:noAutofit/>
          </a:bodyPr>
          <a:lstStyle/>
          <a:p>
            <a:r>
              <a:rPr lang="en-US" sz="1800" b="1" dirty="0">
                <a:solidFill>
                  <a:srgbClr val="FF0000"/>
                </a:solidFill>
                <a:latin typeface="+mn-lt"/>
              </a:rPr>
              <a:t>Vitiligo</a:t>
            </a:r>
            <a:br>
              <a:rPr lang="en-US" sz="1800" b="1" dirty="0">
                <a:solidFill>
                  <a:srgbClr val="FF0000"/>
                </a:solidFill>
                <a:latin typeface="+mn-lt"/>
              </a:rPr>
            </a:br>
            <a:r>
              <a:rPr lang="en-US" sz="1800" b="1" dirty="0">
                <a:solidFill>
                  <a:srgbClr val="FF0000"/>
                </a:solidFill>
                <a:latin typeface="+mn-lt"/>
              </a:rPr>
              <a:t> </a:t>
            </a:r>
            <a:r>
              <a:rPr lang="ar-JO" sz="1800" b="1" dirty="0">
                <a:solidFill>
                  <a:srgbClr val="FF0000"/>
                </a:solidFill>
                <a:latin typeface="+mn-lt"/>
              </a:rPr>
              <a:t>البهاق)</a:t>
            </a:r>
            <a:r>
              <a:rPr lang="en-US" sz="1800" b="1" dirty="0">
                <a:solidFill>
                  <a:srgbClr val="FF0000"/>
                </a:solidFill>
                <a:latin typeface="+mn-lt"/>
              </a:rPr>
              <a:t>)</a:t>
            </a:r>
            <a:br>
              <a:rPr lang="en-US" sz="1800" b="1" dirty="0">
                <a:solidFill>
                  <a:srgbClr val="FF0000"/>
                </a:solidFill>
                <a:latin typeface="+mn-lt"/>
              </a:rPr>
            </a:br>
            <a:endParaRPr lang="en-US" sz="1800" b="1" dirty="0">
              <a:solidFill>
                <a:srgbClr val="FF0000"/>
              </a:solidFill>
              <a:latin typeface="+mn-lt"/>
            </a:endParaRPr>
          </a:p>
        </p:txBody>
      </p:sp>
      <p:sp>
        <p:nvSpPr>
          <p:cNvPr id="3" name="Content Placeholder 2">
            <a:extLst>
              <a:ext uri="{FF2B5EF4-FFF2-40B4-BE49-F238E27FC236}">
                <a16:creationId xmlns:a16="http://schemas.microsoft.com/office/drawing/2014/main" id="{1B09C06A-64FB-264C-B8F8-9FDF4B3F5030}"/>
              </a:ext>
            </a:extLst>
          </p:cNvPr>
          <p:cNvSpPr>
            <a:spLocks noGrp="1"/>
          </p:cNvSpPr>
          <p:nvPr>
            <p:ph sz="quarter" idx="13"/>
          </p:nvPr>
        </p:nvSpPr>
        <p:spPr>
          <a:xfrm>
            <a:off x="0" y="994172"/>
            <a:ext cx="9144000" cy="4149328"/>
          </a:xfrm>
        </p:spPr>
        <p:txBody>
          <a:bodyPr>
            <a:normAutofit lnSpcReduction="10000"/>
          </a:bodyPr>
          <a:lstStyle/>
          <a:p>
            <a:pPr marL="0" indent="0" algn="l">
              <a:lnSpc>
                <a:spcPct val="80000"/>
              </a:lnSpc>
              <a:buNone/>
            </a:pPr>
            <a:r>
              <a:rPr lang="en-US" altLang="en-US" b="1" dirty="0">
                <a:solidFill>
                  <a:srgbClr val="FF0000"/>
                </a:solidFill>
                <a:latin typeface="Arial" panose="020B0604020202020204" pitchFamily="34" charset="0"/>
                <a:cs typeface="Arial" panose="020B0604020202020204" pitchFamily="34" charset="0"/>
              </a:rPr>
              <a:t>*Skin condition resulting from loss of pigment which produces white patches.</a:t>
            </a:r>
          </a:p>
          <a:p>
            <a:pPr marL="0" indent="0" algn="l">
              <a:lnSpc>
                <a:spcPct val="80000"/>
              </a:lnSpc>
              <a:buNone/>
            </a:pPr>
            <a:r>
              <a:rPr lang="en-US" altLang="en-US" dirty="0">
                <a:latin typeface="Arial" panose="020B0604020202020204" pitchFamily="34" charset="0"/>
                <a:cs typeface="Arial" panose="020B0604020202020204" pitchFamily="34" charset="0"/>
              </a:rPr>
              <a:t>*It may be an </a:t>
            </a:r>
            <a:r>
              <a:rPr lang="en-US" altLang="en-US" b="1" dirty="0">
                <a:latin typeface="Arial" panose="020B0604020202020204" pitchFamily="34" charset="0"/>
                <a:cs typeface="Arial" panose="020B0604020202020204" pitchFamily="34" charset="0"/>
              </a:rPr>
              <a:t>autoimmune process.</a:t>
            </a:r>
          </a:p>
          <a:p>
            <a:pPr marL="0" indent="0" algn="l">
              <a:lnSpc>
                <a:spcPct val="80000"/>
              </a:lnSpc>
              <a:buNone/>
            </a:pPr>
            <a:r>
              <a:rPr lang="en-US" altLang="en-US" dirty="0">
                <a:latin typeface="Arial" panose="020B0604020202020204" pitchFamily="34" charset="0"/>
                <a:cs typeface="Arial" panose="020B0604020202020204" pitchFamily="34" charset="0"/>
              </a:rPr>
              <a:t>*The peak age of  incidences </a:t>
            </a:r>
            <a:r>
              <a:rPr lang="en-US" altLang="en-US" dirty="0">
                <a:solidFill>
                  <a:srgbClr val="FF0000"/>
                </a:solidFill>
                <a:latin typeface="Arial" panose="020B0604020202020204" pitchFamily="34" charset="0"/>
                <a:cs typeface="Arial" panose="020B0604020202020204" pitchFamily="34" charset="0"/>
              </a:rPr>
              <a:t>the </a:t>
            </a:r>
            <a:r>
              <a:rPr lang="en-US" altLang="en-US" b="1" dirty="0">
                <a:solidFill>
                  <a:srgbClr val="FF0000"/>
                </a:solidFill>
                <a:latin typeface="Arial" panose="020B0604020202020204" pitchFamily="34" charset="0"/>
                <a:cs typeface="Arial" panose="020B0604020202020204" pitchFamily="34" charset="0"/>
              </a:rPr>
              <a:t>2</a:t>
            </a:r>
            <a:r>
              <a:rPr lang="en-US" altLang="en-US" b="1" baseline="30000" dirty="0">
                <a:solidFill>
                  <a:srgbClr val="FF0000"/>
                </a:solidFill>
                <a:latin typeface="Arial" panose="020B0604020202020204" pitchFamily="34" charset="0"/>
                <a:cs typeface="Arial" panose="020B0604020202020204" pitchFamily="34" charset="0"/>
              </a:rPr>
              <a:t>nd</a:t>
            </a:r>
            <a:r>
              <a:rPr lang="en-US" altLang="en-US" b="1" dirty="0">
                <a:solidFill>
                  <a:srgbClr val="FF0000"/>
                </a:solidFill>
                <a:latin typeface="Arial" panose="020B0604020202020204" pitchFamily="34" charset="0"/>
                <a:cs typeface="Arial" panose="020B0604020202020204" pitchFamily="34" charset="0"/>
              </a:rPr>
              <a:t> and 3nd</a:t>
            </a:r>
            <a:r>
              <a:rPr lang="en-US" altLang="en-US" dirty="0">
                <a:solidFill>
                  <a:srgbClr val="FF0000"/>
                </a:solidFill>
                <a:latin typeface="Arial" panose="020B0604020202020204" pitchFamily="34" charset="0"/>
                <a:cs typeface="Arial" panose="020B0604020202020204" pitchFamily="34" charset="0"/>
              </a:rPr>
              <a:t> decade.</a:t>
            </a:r>
          </a:p>
          <a:p>
            <a:pPr marL="0" indent="0" algn="l">
              <a:lnSpc>
                <a:spcPct val="80000"/>
              </a:lnSpc>
              <a:buNone/>
            </a:pPr>
            <a:r>
              <a:rPr lang="en-US" altLang="en-US" dirty="0">
                <a:latin typeface="Arial" panose="020B0604020202020204" pitchFamily="34" charset="0"/>
                <a:cs typeface="Arial" panose="020B0604020202020204" pitchFamily="34" charset="0"/>
              </a:rPr>
              <a:t>*Any part can affected usually </a:t>
            </a:r>
            <a:r>
              <a:rPr lang="en-US" altLang="en-US" b="1" dirty="0">
                <a:latin typeface="Arial" panose="020B0604020202020204" pitchFamily="34" charset="0"/>
                <a:cs typeface="Arial" panose="020B0604020202020204" pitchFamily="34" charset="0"/>
              </a:rPr>
              <a:t>both sides of body.</a:t>
            </a:r>
          </a:p>
          <a:p>
            <a:pPr marL="0" indent="0" algn="l">
              <a:lnSpc>
                <a:spcPct val="80000"/>
              </a:lnSpc>
              <a:buNone/>
            </a:pPr>
            <a:r>
              <a:rPr lang="en-US" altLang="en-US" b="1" dirty="0">
                <a:latin typeface="Arial" panose="020B0604020202020204" pitchFamily="34" charset="0"/>
                <a:cs typeface="Arial" panose="020B0604020202020204" pitchFamily="34" charset="0"/>
              </a:rPr>
              <a:t>Common area :face, lips ,hands, arms ,legs.</a:t>
            </a:r>
          </a:p>
          <a:p>
            <a:pPr marL="0" indent="0" algn="l">
              <a:lnSpc>
                <a:spcPct val="80000"/>
              </a:lnSpc>
              <a:buNone/>
            </a:pPr>
            <a:r>
              <a:rPr lang="en-US" altLang="en-US" dirty="0">
                <a:latin typeface="Arial" panose="020B0604020202020204" pitchFamily="34" charset="0"/>
                <a:cs typeface="Arial" panose="020B0604020202020204" pitchFamily="34" charset="0"/>
              </a:rPr>
              <a:t>*Typical vitiligo shows area of </a:t>
            </a:r>
            <a:r>
              <a:rPr lang="en-US" altLang="en-US" b="1" dirty="0">
                <a:solidFill>
                  <a:srgbClr val="FF0000"/>
                </a:solidFill>
                <a:latin typeface="Arial" panose="020B0604020202020204" pitchFamily="34" charset="0"/>
                <a:cs typeface="Arial" panose="020B0604020202020204" pitchFamily="34" charset="0"/>
              </a:rPr>
              <a:t>milky-white skin well demarcated patch , we can use wood’s lamp .</a:t>
            </a:r>
          </a:p>
          <a:p>
            <a:pPr marL="0" indent="0" algn="l">
              <a:lnSpc>
                <a:spcPct val="80000"/>
              </a:lnSpc>
              <a:buNone/>
            </a:pPr>
            <a:r>
              <a:rPr lang="en-US" altLang="en-US" b="1" dirty="0">
                <a:solidFill>
                  <a:srgbClr val="FF0000"/>
                </a:solidFill>
                <a:latin typeface="Arial" panose="020B0604020202020204" pitchFamily="34" charset="0"/>
                <a:cs typeface="Arial" panose="020B0604020202020204" pitchFamily="34" charset="0"/>
              </a:rPr>
              <a:t>Vitiligo often begins with a rapid loss of pigment ,this may continue until for unknown  reasons the process stops.</a:t>
            </a:r>
            <a:endParaRPr lang="ar-SA" altLang="en-US" b="1" dirty="0">
              <a:solidFill>
                <a:srgbClr val="FF0000"/>
              </a:solidFill>
              <a:latin typeface="Arial" panose="020B0604020202020204" pitchFamily="34" charset="0"/>
            </a:endParaRPr>
          </a:p>
          <a:p>
            <a:pPr marL="0" indent="0" algn="l">
              <a:lnSpc>
                <a:spcPct val="80000"/>
              </a:lnSpc>
              <a:buNone/>
            </a:pPr>
            <a:r>
              <a:rPr lang="en-US" altLang="en-US" dirty="0">
                <a:latin typeface="Arial" panose="020B0604020202020204" pitchFamily="34" charset="0"/>
                <a:cs typeface="Arial" panose="020B0604020202020204" pitchFamily="34" charset="0"/>
              </a:rPr>
              <a:t>*Most people are in good health although may occur with other autoimmune </a:t>
            </a:r>
            <a:r>
              <a:rPr lang="en-US" altLang="en-US" b="1" dirty="0">
                <a:latin typeface="Arial" panose="020B0604020202020204" pitchFamily="34" charset="0"/>
                <a:cs typeface="Arial" panose="020B0604020202020204" pitchFamily="34" charset="0"/>
              </a:rPr>
              <a:t>disease as thyroid and other autoimmune diseases.</a:t>
            </a:r>
          </a:p>
          <a:p>
            <a:pPr marL="0" indent="0" algn="l">
              <a:lnSpc>
                <a:spcPct val="80000"/>
              </a:lnSpc>
              <a:buNone/>
            </a:pPr>
            <a:r>
              <a:rPr lang="en-US" altLang="en-US" b="1" dirty="0">
                <a:latin typeface="Arial" panose="020B0604020202020204" pitchFamily="34" charset="0"/>
                <a:cs typeface="Arial" panose="020B0604020202020204" pitchFamily="34" charset="0"/>
              </a:rPr>
              <a:t>So investigations include : anti-TTG , anti-TPO , FBS , ANA…etc.</a:t>
            </a:r>
          </a:p>
          <a:p>
            <a:endParaRPr lang="en-US" dirty="0"/>
          </a:p>
        </p:txBody>
      </p:sp>
      <p:sp>
        <p:nvSpPr>
          <p:cNvPr id="4" name="مربع نص 3"/>
          <p:cNvSpPr txBox="1"/>
          <p:nvPr/>
        </p:nvSpPr>
        <p:spPr>
          <a:xfrm>
            <a:off x="370703" y="135924"/>
            <a:ext cx="2767913" cy="523220"/>
          </a:xfrm>
          <a:prstGeom prst="rect">
            <a:avLst/>
          </a:prstGeom>
          <a:noFill/>
        </p:spPr>
        <p:txBody>
          <a:bodyPr wrap="square" rtlCol="1">
            <a:spAutoFit/>
          </a:bodyPr>
          <a:lstStyle/>
          <a:p>
            <a:r>
              <a:rPr lang="en-US" sz="2800" b="1" dirty="0">
                <a:solidFill>
                  <a:srgbClr val="FF0000"/>
                </a:solidFill>
              </a:rPr>
              <a:t>Acquired </a:t>
            </a:r>
            <a:endParaRPr lang="ar-JO" sz="2800" b="1" dirty="0">
              <a:solidFill>
                <a:srgbClr val="FF0000"/>
              </a:solidFill>
            </a:endParaRPr>
          </a:p>
        </p:txBody>
      </p:sp>
      <p:cxnSp>
        <p:nvCxnSpPr>
          <p:cNvPr id="6" name="رابط كسهم مستقيم 5"/>
          <p:cNvCxnSpPr/>
          <p:nvPr/>
        </p:nvCxnSpPr>
        <p:spPr>
          <a:xfrm>
            <a:off x="1902941" y="397534"/>
            <a:ext cx="205122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462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4615132" cy="5143499"/>
          </a:xfr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132" y="0"/>
            <a:ext cx="4528868" cy="5143500"/>
          </a:xfrm>
          <a:prstGeom prst="rect">
            <a:avLst/>
          </a:prstGeom>
        </p:spPr>
      </p:pic>
    </p:spTree>
    <p:extLst>
      <p:ext uri="{BB962C8B-B14F-4D97-AF65-F5344CB8AC3E}">
        <p14:creationId xmlns:p14="http://schemas.microsoft.com/office/powerpoint/2010/main" val="3631753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8F75B-ABEE-454C-9D89-74630E5313A3}"/>
              </a:ext>
            </a:extLst>
          </p:cNvPr>
          <p:cNvSpPr>
            <a:spLocks noGrp="1"/>
          </p:cNvSpPr>
          <p:nvPr>
            <p:ph sz="quarter" idx="13"/>
          </p:nvPr>
        </p:nvSpPr>
        <p:spPr>
          <a:xfrm>
            <a:off x="-1" y="0"/>
            <a:ext cx="9144001" cy="5143500"/>
          </a:xfrm>
        </p:spPr>
        <p:txBody>
          <a:bodyPr>
            <a:normAutofit fontScale="62500" lnSpcReduction="20000"/>
          </a:bodyPr>
          <a:lstStyle/>
          <a:p>
            <a:pPr marL="0" indent="0" algn="l">
              <a:buNone/>
            </a:pPr>
            <a:r>
              <a:rPr lang="en-US" altLang="en-US" dirty="0">
                <a:latin typeface="Arial" panose="020B0604020202020204" pitchFamily="34" charset="0"/>
                <a:cs typeface="Arial" panose="020B0604020202020204" pitchFamily="34" charset="0"/>
              </a:rPr>
              <a:t>*Sometime the best treatment for vitiligo </a:t>
            </a:r>
            <a:r>
              <a:rPr lang="en-US" altLang="en-US" b="1" dirty="0">
                <a:latin typeface="Arial" panose="020B0604020202020204" pitchFamily="34" charset="0"/>
                <a:cs typeface="Arial" panose="020B0604020202020204" pitchFamily="34" charset="0"/>
              </a:rPr>
              <a:t>is no treatment </a:t>
            </a:r>
            <a:r>
              <a:rPr lang="en-US" altLang="en-US" dirty="0">
                <a:latin typeface="Arial" panose="020B0604020202020204" pitchFamily="34" charset="0"/>
                <a:cs typeface="Arial" panose="020B0604020202020204" pitchFamily="34" charset="0"/>
              </a:rPr>
              <a:t>at all, Because these area are easily sun burned.</a:t>
            </a:r>
          </a:p>
          <a:p>
            <a:pPr marL="0" indent="0" algn="l">
              <a:buNone/>
            </a:pPr>
            <a:r>
              <a:rPr lang="en-US" altLang="en-US" dirty="0">
                <a:latin typeface="Arial" panose="020B0604020202020204" pitchFamily="34" charset="0"/>
                <a:cs typeface="Arial" panose="020B0604020202020204" pitchFamily="34" charset="0"/>
              </a:rPr>
              <a:t>*They have a risk to  </a:t>
            </a:r>
            <a:r>
              <a:rPr lang="en-US" altLang="en-US" b="1" dirty="0">
                <a:solidFill>
                  <a:srgbClr val="FF0000"/>
                </a:solidFill>
                <a:latin typeface="Arial" panose="020B0604020202020204" pitchFamily="34" charset="0"/>
                <a:cs typeface="Arial" panose="020B0604020202020204" pitchFamily="34" charset="0"/>
              </a:rPr>
              <a:t>skin cancer </a:t>
            </a:r>
            <a:r>
              <a:rPr lang="en-US" altLang="en-US" dirty="0">
                <a:latin typeface="Arial" panose="020B0604020202020204" pitchFamily="34" charset="0"/>
                <a:cs typeface="Arial" panose="020B0604020202020204" pitchFamily="34" charset="0"/>
              </a:rPr>
              <a:t>they should wear a sunscreen, avoid sun exposure</a:t>
            </a:r>
          </a:p>
          <a:p>
            <a:pPr marL="0" indent="0" algn="l">
              <a:buNone/>
            </a:pPr>
            <a:r>
              <a:rPr lang="en-US" altLang="en-US" b="1" dirty="0">
                <a:solidFill>
                  <a:srgbClr val="FF0000"/>
                </a:solidFill>
                <a:latin typeface="Arial" panose="020B0604020202020204" pitchFamily="34" charset="0"/>
                <a:cs typeface="Arial" panose="020B0604020202020204" pitchFamily="34" charset="0"/>
              </a:rPr>
              <a:t>*Treatment can be aimed at returning  normal pigment(repigmentation)or destroying remaining (depigmentation)</a:t>
            </a:r>
          </a:p>
          <a:p>
            <a:pPr marL="0" indent="0" algn="l">
              <a:buNone/>
            </a:pPr>
            <a:r>
              <a:rPr lang="en-US" altLang="en-US" b="1" dirty="0">
                <a:solidFill>
                  <a:srgbClr val="FF0000"/>
                </a:solidFill>
                <a:latin typeface="Arial" panose="020B0604020202020204" pitchFamily="34" charset="0"/>
                <a:cs typeface="Arial" panose="020B0604020202020204" pitchFamily="34" charset="0"/>
                <a:sym typeface="Wingdings" pitchFamily="2" charset="2"/>
              </a:rPr>
              <a:t></a:t>
            </a:r>
            <a:r>
              <a:rPr lang="en-US" altLang="en-US" b="1" dirty="0" err="1">
                <a:solidFill>
                  <a:srgbClr val="FF0000"/>
                </a:solidFill>
                <a:latin typeface="Arial" panose="020B0604020202020204" pitchFamily="34" charset="0"/>
                <a:cs typeface="Arial" panose="020B0604020202020204" pitchFamily="34" charset="0"/>
              </a:rPr>
              <a:t>Repigmentation</a:t>
            </a:r>
            <a:r>
              <a:rPr lang="en-US" altLang="en-US" b="1" dirty="0">
                <a:solidFill>
                  <a:srgbClr val="FF0000"/>
                </a:solidFill>
                <a:latin typeface="Arial" panose="020B0604020202020204" pitchFamily="34" charset="0"/>
                <a:cs typeface="Arial" panose="020B0604020202020204" pitchFamily="34" charset="0"/>
              </a:rPr>
              <a:t> therapy </a:t>
            </a:r>
            <a:r>
              <a:rPr lang="en-US" altLang="en-US" dirty="0">
                <a:latin typeface="Arial" panose="020B0604020202020204" pitchFamily="34" charset="0"/>
                <a:cs typeface="Arial" panose="020B0604020202020204" pitchFamily="34" charset="0"/>
              </a:rPr>
              <a:t>:topical corticosteroid for small areas of vitiligo these agents can thin the skin or even cause stretch marks in certain areas</a:t>
            </a:r>
          </a:p>
          <a:p>
            <a:pPr marL="0" indent="0" algn="l">
              <a:buNone/>
            </a:pPr>
            <a:endParaRPr lang="en-US" altLang="en-US" b="1" dirty="0">
              <a:latin typeface="Arial" panose="020B0604020202020204" pitchFamily="34" charset="0"/>
              <a:cs typeface="Arial" panose="020B0604020202020204" pitchFamily="34" charset="0"/>
            </a:endParaRPr>
          </a:p>
          <a:p>
            <a:pPr marL="0" indent="0" algn="l">
              <a:buNone/>
            </a:pPr>
            <a:r>
              <a:rPr lang="en-US" altLang="en-US" b="1" dirty="0">
                <a:latin typeface="Arial" panose="020B0604020202020204" pitchFamily="34" charset="0"/>
                <a:cs typeface="Arial" panose="020B0604020202020204" pitchFamily="34" charset="0"/>
              </a:rPr>
              <a:t>None of the Repigmentation therapy  are permanent cures</a:t>
            </a:r>
            <a:r>
              <a:rPr lang="en-US" altLang="en-US" b="1" dirty="0">
                <a:latin typeface="Arial" panose="020B0604020202020204" pitchFamily="34" charset="0"/>
                <a:cs typeface="Arial" panose="020B0604020202020204" pitchFamily="34" charset="0"/>
                <a:sym typeface="Wingdings" pitchFamily="2" charset="2"/>
              </a:rPr>
              <a:t>  </a:t>
            </a:r>
            <a:r>
              <a:rPr lang="en-US" altLang="en-US" b="1" dirty="0">
                <a:latin typeface="Arial" panose="020B0604020202020204" pitchFamily="34" charset="0"/>
                <a:cs typeface="Arial" panose="020B0604020202020204" pitchFamily="34" charset="0"/>
              </a:rPr>
              <a:t>.</a:t>
            </a:r>
          </a:p>
          <a:p>
            <a:pPr marL="0" indent="0" algn="l">
              <a:buNone/>
            </a:pPr>
            <a:r>
              <a:rPr lang="en-US" altLang="en-US" i="1" u="sng" dirty="0">
                <a:latin typeface="Arial" panose="020B0604020202020204" pitchFamily="34" charset="0"/>
                <a:cs typeface="Arial" panose="020B0604020202020204" pitchFamily="34" charset="0"/>
              </a:rPr>
              <a:t>PUVA  </a:t>
            </a:r>
            <a:r>
              <a:rPr lang="en-US" altLang="en-US" dirty="0">
                <a:latin typeface="Arial" panose="020B0604020202020204" pitchFamily="34" charset="0"/>
                <a:cs typeface="Arial" panose="020B0604020202020204" pitchFamily="34" charset="0"/>
              </a:rPr>
              <a:t>is a form </a:t>
            </a:r>
            <a:r>
              <a:rPr lang="en-US" altLang="en-US" dirty="0">
                <a:solidFill>
                  <a:srgbClr val="FF0000"/>
                </a:solidFill>
                <a:latin typeface="Arial" panose="020B0604020202020204" pitchFamily="34" charset="0"/>
                <a:cs typeface="Arial" panose="020B0604020202020204" pitchFamily="34" charset="0"/>
              </a:rPr>
              <a:t>of regimentation therapy </a:t>
            </a:r>
            <a:r>
              <a:rPr lang="en-US" altLang="en-US" dirty="0">
                <a:latin typeface="Arial" panose="020B0604020202020204" pitchFamily="34" charset="0"/>
                <a:cs typeface="Arial" panose="020B0604020202020204" pitchFamily="34" charset="0"/>
              </a:rPr>
              <a:t>where the type of medication known as </a:t>
            </a:r>
            <a:r>
              <a:rPr lang="en-US" altLang="en-US" b="1" dirty="0">
                <a:latin typeface="Arial" panose="020B0604020202020204" pitchFamily="34" charset="0"/>
                <a:cs typeface="Arial" panose="020B0604020202020204" pitchFamily="34" charset="0"/>
              </a:rPr>
              <a:t>psoralen </a:t>
            </a:r>
            <a:r>
              <a:rPr lang="en-US" altLang="en-US" dirty="0">
                <a:latin typeface="Arial" panose="020B0604020202020204" pitchFamily="34" charset="0"/>
                <a:cs typeface="Arial" panose="020B0604020202020204" pitchFamily="34" charset="0"/>
              </a:rPr>
              <a:t>which makes the skin very sensitive to light then the skin is treated with special type of ultraviolet light called UVA</a:t>
            </a:r>
          </a:p>
          <a:p>
            <a:pPr marL="0" indent="0" algn="l">
              <a:buNone/>
            </a:pPr>
            <a:r>
              <a:rPr lang="en-US" altLang="en-US" dirty="0">
                <a:latin typeface="Arial" panose="020B0604020202020204" pitchFamily="34" charset="0"/>
                <a:cs typeface="Arial" panose="020B0604020202020204" pitchFamily="34" charset="0"/>
              </a:rPr>
              <a:t>Efficacy between 50-70% on face trunk and upper legs ,upper arms but hands and feet response poorly</a:t>
            </a:r>
          </a:p>
          <a:p>
            <a:pPr marL="0" indent="0" algn="l">
              <a:buNone/>
            </a:pPr>
            <a:r>
              <a:rPr lang="en-US" altLang="en-US" dirty="0">
                <a:latin typeface="Arial" panose="020B0604020202020204" pitchFamily="34" charset="0"/>
                <a:cs typeface="Arial" panose="020B0604020202020204" pitchFamily="34" charset="0"/>
              </a:rPr>
              <a:t>*Usually at least a year of twice weekly treatment are required </a:t>
            </a:r>
          </a:p>
          <a:p>
            <a:pPr marL="0" indent="0" algn="l">
              <a:buNone/>
            </a:pPr>
            <a:r>
              <a:rPr lang="en-US" altLang="en-US" dirty="0">
                <a:latin typeface="Arial" panose="020B0604020202020204" pitchFamily="34" charset="0"/>
                <a:cs typeface="Arial" panose="020B0604020202020204" pitchFamily="34" charset="0"/>
              </a:rPr>
              <a:t>*Long term used leads to :freckling of skin.</a:t>
            </a:r>
          </a:p>
          <a:p>
            <a:pPr marL="0" indent="0" algn="l">
              <a:buNone/>
            </a:pPr>
            <a:r>
              <a:rPr lang="en-US" altLang="en-US" dirty="0">
                <a:latin typeface="Arial" panose="020B0604020202020204" pitchFamily="34" charset="0"/>
                <a:cs typeface="Arial" panose="020B0604020202020204" pitchFamily="34" charset="0"/>
              </a:rPr>
              <a:t>*Increase risk of skin cancer.</a:t>
            </a:r>
          </a:p>
          <a:p>
            <a:pPr marL="0" indent="0" algn="l">
              <a:buNone/>
            </a:pPr>
            <a:r>
              <a:rPr lang="en-US" altLang="en-US" dirty="0">
                <a:latin typeface="Arial" panose="020B0604020202020204" pitchFamily="34" charset="0"/>
                <a:cs typeface="Arial" panose="020B0604020202020204" pitchFamily="34" charset="0"/>
              </a:rPr>
              <a:t>C.I:</a:t>
            </a:r>
          </a:p>
          <a:p>
            <a:pPr marL="0" indent="0" algn="l">
              <a:buNone/>
            </a:pPr>
            <a:r>
              <a:rPr lang="en-US" altLang="en-US" dirty="0">
                <a:latin typeface="Arial" panose="020B0604020202020204" pitchFamily="34" charset="0"/>
                <a:cs typeface="Arial" panose="020B0604020202020204" pitchFamily="34" charset="0"/>
              </a:rPr>
              <a:t>Children less 12</a:t>
            </a:r>
          </a:p>
          <a:p>
            <a:pPr marL="0" indent="0" algn="l">
              <a:buNone/>
            </a:pPr>
            <a:r>
              <a:rPr lang="en-US" altLang="en-US" dirty="0">
                <a:latin typeface="Arial" panose="020B0604020202020204" pitchFamily="34" charset="0"/>
                <a:cs typeface="Arial" panose="020B0604020202020204" pitchFamily="34" charset="0"/>
              </a:rPr>
              <a:t>Pregnant</a:t>
            </a:r>
          </a:p>
          <a:p>
            <a:pPr marL="0" indent="0" algn="l">
              <a:buNone/>
            </a:pPr>
            <a:r>
              <a:rPr lang="en-US" altLang="en-US" dirty="0">
                <a:latin typeface="Arial" panose="020B0604020202020204" pitchFamily="34" charset="0"/>
                <a:cs typeface="Arial" panose="020B0604020202020204" pitchFamily="34" charset="0"/>
              </a:rPr>
              <a:t>Breast feeding</a:t>
            </a:r>
          </a:p>
          <a:p>
            <a:pPr marL="0" indent="0" algn="l">
              <a:buNone/>
            </a:pPr>
            <a:r>
              <a:rPr lang="en-US" altLang="en-US" dirty="0">
                <a:latin typeface="Arial" panose="020B0604020202020204" pitchFamily="34" charset="0"/>
                <a:cs typeface="Arial" panose="020B0604020202020204" pitchFamily="34" charset="0"/>
                <a:sym typeface="Wingdings" pitchFamily="2" charset="2"/>
              </a:rPr>
              <a:t></a:t>
            </a:r>
            <a:r>
              <a:rPr lang="en-US" altLang="en-US" sz="2600" b="1" dirty="0">
                <a:solidFill>
                  <a:srgbClr val="FF0000"/>
                </a:solidFill>
                <a:latin typeface="Arial" panose="020B0604020202020204" pitchFamily="34" charset="0"/>
                <a:cs typeface="Arial" panose="020B0604020202020204" pitchFamily="34" charset="0"/>
              </a:rPr>
              <a:t>Narrow band UVB</a:t>
            </a:r>
            <a:r>
              <a:rPr lang="en-US" altLang="en-US" dirty="0">
                <a:latin typeface="Arial" panose="020B0604020202020204" pitchFamily="34" charset="0"/>
                <a:cs typeface="Arial" panose="020B0604020202020204" pitchFamily="34" charset="0"/>
              </a:rPr>
              <a:t>, This  is a form of phototherapy that requires the skin to treated 2-3 times a week for a few months. At this time it’s not widely available. Useful in treating children</a:t>
            </a:r>
          </a:p>
          <a:p>
            <a:pPr>
              <a:buNone/>
            </a:pPr>
            <a:endParaRPr lang="en-US" altLang="en-US" dirty="0">
              <a:latin typeface="Arial" panose="020B0604020202020204" pitchFamily="34" charset="0"/>
              <a:cs typeface="Arial" panose="020B0604020202020204" pitchFamily="34" charset="0"/>
            </a:endParaRPr>
          </a:p>
          <a:p>
            <a:endParaRPr lang="en-US" dirty="0"/>
          </a:p>
          <a:p>
            <a:endParaRPr lang="en-US" altLang="en-US"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90426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8BE7-3049-F54E-A66E-E720EF0EFE54}"/>
              </a:ext>
            </a:extLst>
          </p:cNvPr>
          <p:cNvSpPr>
            <a:spLocks noGrp="1"/>
          </p:cNvSpPr>
          <p:nvPr>
            <p:ph type="title"/>
          </p:nvPr>
        </p:nvSpPr>
        <p:spPr>
          <a:xfrm>
            <a:off x="0" y="1"/>
            <a:ext cx="9144000" cy="1024667"/>
          </a:xfrm>
        </p:spPr>
        <p:txBody>
          <a:bodyPr/>
          <a:lstStyle/>
          <a:p>
            <a:pPr algn="ctr"/>
            <a:r>
              <a:rPr lang="en-US" dirty="0">
                <a:latin typeface="+mn-lt"/>
              </a:rPr>
              <a:t>Depigmenations</a:t>
            </a:r>
          </a:p>
        </p:txBody>
      </p:sp>
      <p:sp>
        <p:nvSpPr>
          <p:cNvPr id="3" name="Content Placeholder 2">
            <a:extLst>
              <a:ext uri="{FF2B5EF4-FFF2-40B4-BE49-F238E27FC236}">
                <a16:creationId xmlns:a16="http://schemas.microsoft.com/office/drawing/2014/main" id="{47076151-226F-D84C-A7C0-1FD42DEB39C4}"/>
              </a:ext>
            </a:extLst>
          </p:cNvPr>
          <p:cNvSpPr>
            <a:spLocks noGrp="1"/>
          </p:cNvSpPr>
          <p:nvPr>
            <p:ph sz="quarter" idx="13"/>
          </p:nvPr>
        </p:nvSpPr>
        <p:spPr>
          <a:xfrm>
            <a:off x="0" y="1022286"/>
            <a:ext cx="9144000" cy="4121214"/>
          </a:xfrm>
        </p:spPr>
        <p:txBody>
          <a:bodyPr/>
          <a:lstStyle/>
          <a:p>
            <a:pPr marL="0" indent="0" algn="l">
              <a:buNone/>
            </a:pPr>
            <a:r>
              <a:rPr lang="en-US" altLang="en-US" dirty="0">
                <a:latin typeface="Arial" panose="020B0604020202020204" pitchFamily="34" charset="0"/>
                <a:cs typeface="Arial" panose="020B0604020202020204" pitchFamily="34" charset="0"/>
              </a:rPr>
              <a:t>*For some patients with extensive involvement</a:t>
            </a:r>
          </a:p>
          <a:p>
            <a:pPr marL="0" indent="0" algn="l">
              <a:buNone/>
            </a:pPr>
            <a:r>
              <a:rPr lang="en-US" altLang="en-US" dirty="0">
                <a:latin typeface="Arial" panose="020B0604020202020204" pitchFamily="34" charset="0"/>
                <a:cs typeface="Arial" panose="020B0604020202020204" pitchFamily="34" charset="0"/>
              </a:rPr>
              <a:t>*The most practical treatment  is to  remove remaining pigment from normal skin and make whole body  an even white color</a:t>
            </a:r>
            <a:endParaRPr lang="ar-SA" altLang="en-US" dirty="0">
              <a:latin typeface="Arial" panose="020B0604020202020204" pitchFamily="34" charset="0"/>
            </a:endParaRPr>
          </a:p>
          <a:p>
            <a:pPr marL="0" indent="0" algn="l">
              <a:buNone/>
            </a:pPr>
            <a:r>
              <a:rPr lang="en-US" altLang="en-US" dirty="0">
                <a:latin typeface="Arial" panose="020B0604020202020204" pitchFamily="34" charset="0"/>
                <a:cs typeface="Arial" panose="020B0604020202020204" pitchFamily="34" charset="0"/>
              </a:rPr>
              <a:t>*Done with a chemical called; </a:t>
            </a:r>
            <a:r>
              <a:rPr lang="en-US" altLang="en-US" b="1" dirty="0">
                <a:solidFill>
                  <a:srgbClr val="FF0000"/>
                </a:solidFill>
                <a:latin typeface="Arial" panose="020B0604020202020204" pitchFamily="34" charset="0"/>
                <a:cs typeface="Arial" panose="020B0604020202020204" pitchFamily="34" charset="0"/>
              </a:rPr>
              <a:t>Monobenzylether</a:t>
            </a:r>
            <a:r>
              <a:rPr lang="en-US" altLang="en-US" dirty="0">
                <a:latin typeface="Arial" panose="020B0604020202020204" pitchFamily="34" charset="0"/>
                <a:cs typeface="Arial" panose="020B0604020202020204" pitchFamily="34" charset="0"/>
              </a:rPr>
              <a:t> take a one year to complete</a:t>
            </a:r>
            <a:endParaRPr lang="ar-SA" altLang="en-US" dirty="0">
              <a:latin typeface="Arial" panose="020B0604020202020204" pitchFamily="34" charset="0"/>
            </a:endParaRPr>
          </a:p>
          <a:p>
            <a:pPr marL="0" indent="0" algn="l">
              <a:buNone/>
            </a:pPr>
            <a:r>
              <a:rPr lang="en-US" altLang="en-US" dirty="0">
                <a:latin typeface="Arial" panose="020B0604020202020204" pitchFamily="34" charset="0"/>
                <a:cs typeface="Arial" panose="020B0604020202020204" pitchFamily="34" charset="0"/>
              </a:rPr>
              <a:t>*The pigment removal is permanent</a:t>
            </a:r>
          </a:p>
          <a:p>
            <a:endParaRPr lang="en-US" dirty="0"/>
          </a:p>
        </p:txBody>
      </p:sp>
    </p:spTree>
    <p:extLst>
      <p:ext uri="{BB962C8B-B14F-4D97-AF65-F5344CB8AC3E}">
        <p14:creationId xmlns:p14="http://schemas.microsoft.com/office/powerpoint/2010/main" val="3180840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FF47-A863-C345-90F7-24BEC15D9B53}"/>
              </a:ext>
            </a:extLst>
          </p:cNvPr>
          <p:cNvSpPr>
            <a:spLocks noGrp="1"/>
          </p:cNvSpPr>
          <p:nvPr>
            <p:ph type="title"/>
          </p:nvPr>
        </p:nvSpPr>
        <p:spPr>
          <a:xfrm>
            <a:off x="1" y="8374"/>
            <a:ext cx="4490883" cy="994172"/>
          </a:xfrm>
        </p:spPr>
        <p:txBody>
          <a:bodyPr>
            <a:noAutofit/>
          </a:bodyPr>
          <a:lstStyle/>
          <a:p>
            <a:r>
              <a:rPr lang="en-US" sz="3200" b="1" dirty="0">
                <a:latin typeface="+mn-lt"/>
              </a:rPr>
              <a:t>Sutton ’ s halo naevi</a:t>
            </a:r>
            <a:br>
              <a:rPr lang="en-US" sz="3200" b="1" dirty="0">
                <a:latin typeface="+mn-lt"/>
              </a:rPr>
            </a:br>
            <a:endParaRPr lang="en-US" sz="3200" b="1" dirty="0">
              <a:latin typeface="+mn-lt"/>
            </a:endParaRPr>
          </a:p>
        </p:txBody>
      </p:sp>
      <p:sp>
        <p:nvSpPr>
          <p:cNvPr id="3" name="Content Placeholder 2">
            <a:extLst>
              <a:ext uri="{FF2B5EF4-FFF2-40B4-BE49-F238E27FC236}">
                <a16:creationId xmlns:a16="http://schemas.microsoft.com/office/drawing/2014/main" id="{00CFA9C1-A0FF-6B44-A45C-9D9303C56D34}"/>
              </a:ext>
            </a:extLst>
          </p:cNvPr>
          <p:cNvSpPr>
            <a:spLocks noGrp="1"/>
          </p:cNvSpPr>
          <p:nvPr>
            <p:ph sz="quarter" idx="13"/>
          </p:nvPr>
        </p:nvSpPr>
        <p:spPr>
          <a:xfrm>
            <a:off x="0" y="1002545"/>
            <a:ext cx="4490884" cy="4140955"/>
          </a:xfrm>
        </p:spPr>
        <p:txBody>
          <a:bodyPr>
            <a:normAutofit fontScale="92500" lnSpcReduction="10000"/>
          </a:bodyPr>
          <a:lstStyle/>
          <a:p>
            <a:pPr marL="0" indent="0" algn="l">
              <a:buNone/>
            </a:pPr>
            <a:r>
              <a:rPr lang="en-US" dirty="0"/>
              <a:t>*A halo naevus is an otherwise normal </a:t>
            </a:r>
            <a:r>
              <a:rPr lang="en-US" dirty="0">
                <a:hlinkClick r:id="rId2"/>
              </a:rPr>
              <a:t>mole</a:t>
            </a:r>
            <a:r>
              <a:rPr lang="en-US" dirty="0"/>
              <a:t> with a white ring, or halo, around it. </a:t>
            </a:r>
          </a:p>
          <a:p>
            <a:pPr marL="0" indent="0" algn="l">
              <a:buNone/>
            </a:pPr>
            <a:r>
              <a:rPr lang="en-US" dirty="0"/>
              <a:t>*The central dark brown naevus fades from dark brown to light brown to pink, eventually disappearing completely , *</a:t>
            </a:r>
            <a:r>
              <a:rPr lang="en-US" b="1" dirty="0">
                <a:solidFill>
                  <a:srgbClr val="FF0000"/>
                </a:solidFill>
              </a:rPr>
              <a:t>needs follow up for melanoma. </a:t>
            </a:r>
          </a:p>
          <a:p>
            <a:pPr marL="0" indent="0" algn="l">
              <a:buNone/>
            </a:pPr>
            <a:r>
              <a:rPr lang="en-US" b="1" dirty="0">
                <a:solidFill>
                  <a:srgbClr val="FF0000"/>
                </a:solidFill>
              </a:rPr>
              <a:t>*Halos can be seen as part of a more generalised pigment loss, </a:t>
            </a:r>
            <a:r>
              <a:rPr lang="en-US" b="1" dirty="0">
                <a:solidFill>
                  <a:srgbClr val="FF0000"/>
                </a:solidFill>
                <a:hlinkClick r:id="rId3"/>
              </a:rPr>
              <a:t>vitiligo</a:t>
            </a:r>
            <a:r>
              <a:rPr lang="en-US" b="1" dirty="0">
                <a:solidFill>
                  <a:srgbClr val="FF0000"/>
                </a:solidFill>
              </a:rPr>
              <a:t> elsewhere, and halo naevi may also be associated with another </a:t>
            </a:r>
            <a:r>
              <a:rPr lang="en-US" b="1" dirty="0">
                <a:solidFill>
                  <a:srgbClr val="FF0000"/>
                </a:solidFill>
                <a:hlinkClick r:id="rId4"/>
              </a:rPr>
              <a:t>autoimmune disease</a:t>
            </a:r>
            <a:r>
              <a:rPr lang="en-US" b="1" dirty="0">
                <a:solidFill>
                  <a:srgbClr val="FF0000"/>
                </a:solidFill>
              </a:rPr>
              <a:t>.</a:t>
            </a:r>
          </a:p>
        </p:txBody>
      </p:sp>
      <p:pic>
        <p:nvPicPr>
          <p:cNvPr id="5" name="Content Placeholder 4">
            <a:extLst>
              <a:ext uri="{FF2B5EF4-FFF2-40B4-BE49-F238E27FC236}">
                <a16:creationId xmlns:a16="http://schemas.microsoft.com/office/drawing/2014/main" id="{DE9ECADD-C460-6B4C-8B56-F7276A36D5D6}"/>
              </a:ext>
            </a:extLst>
          </p:cNvPr>
          <p:cNvPicPr>
            <a:picLocks noGrp="1" noChangeAspect="1"/>
          </p:cNvPicPr>
          <p:nvPr>
            <p:ph sz="quarter" idx="14"/>
          </p:nvPr>
        </p:nvPicPr>
        <p:blipFill>
          <a:blip r:embed="rId5"/>
          <a:stretch>
            <a:fillRect/>
          </a:stretch>
        </p:blipFill>
        <p:spPr>
          <a:xfrm>
            <a:off x="4490884" y="8374"/>
            <a:ext cx="4653116" cy="5135126"/>
          </a:xfrm>
          <a:prstGeom prst="rect">
            <a:avLst/>
          </a:prstGeom>
        </p:spPr>
      </p:pic>
    </p:spTree>
    <p:extLst>
      <p:ext uri="{BB962C8B-B14F-4D97-AF65-F5344CB8AC3E}">
        <p14:creationId xmlns:p14="http://schemas.microsoft.com/office/powerpoint/2010/main" val="890843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B5A84-CC6F-8645-B7CA-F7F360AA2341}"/>
              </a:ext>
            </a:extLst>
          </p:cNvPr>
          <p:cNvSpPr>
            <a:spLocks noGrp="1"/>
          </p:cNvSpPr>
          <p:nvPr>
            <p:ph type="title"/>
          </p:nvPr>
        </p:nvSpPr>
        <p:spPr>
          <a:xfrm>
            <a:off x="3023754" y="1"/>
            <a:ext cx="3351571" cy="994172"/>
          </a:xfrm>
        </p:spPr>
        <p:txBody>
          <a:bodyPr>
            <a:normAutofit fontScale="90000"/>
          </a:bodyPr>
          <a:lstStyle/>
          <a:p>
            <a:r>
              <a:rPr lang="en-US" b="1" dirty="0">
                <a:solidFill>
                  <a:srgbClr val="3C64D6"/>
                </a:solidFill>
              </a:rPr>
              <a:t>Skin color factors :</a:t>
            </a:r>
            <a:br>
              <a:rPr lang="en-US" b="1" dirty="0">
                <a:solidFill>
                  <a:srgbClr val="3C64D6"/>
                </a:solidFill>
              </a:rPr>
            </a:br>
            <a:endParaRPr lang="en-US" dirty="0"/>
          </a:p>
        </p:txBody>
      </p:sp>
      <p:sp>
        <p:nvSpPr>
          <p:cNvPr id="4" name="Content Placeholder 2">
            <a:extLst>
              <a:ext uri="{FF2B5EF4-FFF2-40B4-BE49-F238E27FC236}">
                <a16:creationId xmlns:a16="http://schemas.microsoft.com/office/drawing/2014/main" id="{3BA50B8B-E76C-2C4F-A8E4-ED175EC85E28}"/>
              </a:ext>
            </a:extLst>
          </p:cNvPr>
          <p:cNvSpPr>
            <a:spLocks noGrp="1"/>
          </p:cNvSpPr>
          <p:nvPr>
            <p:ph sz="quarter" idx="13"/>
          </p:nvPr>
        </p:nvSpPr>
        <p:spPr>
          <a:xfrm>
            <a:off x="0" y="1216594"/>
            <a:ext cx="9144000" cy="3131689"/>
          </a:xfrm>
        </p:spPr>
        <p:txBody>
          <a:bodyPr>
            <a:normAutofit/>
          </a:bodyPr>
          <a:lstStyle/>
          <a:p>
            <a:pPr algn="l" rtl="0" eaLnBrk="1" hangingPunct="1"/>
            <a:r>
              <a:rPr lang="en-US" altLang="en-US" dirty="0"/>
              <a:t> </a:t>
            </a:r>
            <a:r>
              <a:rPr lang="en-US" altLang="en-US" b="1" dirty="0"/>
              <a:t>Hemoglobin ( Pallor in anemia).</a:t>
            </a:r>
          </a:p>
          <a:p>
            <a:pPr algn="l" rtl="0"/>
            <a:r>
              <a:rPr lang="en-US" altLang="en-US" b="1" dirty="0"/>
              <a:t> Exogenous pigments in or on the skin surface, </a:t>
            </a:r>
            <a:r>
              <a:rPr lang="en-US" altLang="en-US" b="1" dirty="0" err="1"/>
              <a:t>Carotinemia</a:t>
            </a:r>
            <a:r>
              <a:rPr lang="en-US" altLang="en-US" b="1" dirty="0"/>
              <a:t>  ( orange in color) .</a:t>
            </a:r>
          </a:p>
          <a:p>
            <a:pPr algn="l" rtl="0" eaLnBrk="1" hangingPunct="1"/>
            <a:r>
              <a:rPr lang="en-US" altLang="en-US" b="1" dirty="0"/>
              <a:t> Endogenously produced pigments (e.g.  bilirubin).</a:t>
            </a:r>
          </a:p>
          <a:p>
            <a:pPr algn="l" rtl="0" eaLnBrk="1" hangingPunct="1"/>
            <a:r>
              <a:rPr lang="en-US" altLang="en-US" b="1" dirty="0"/>
              <a:t>The pigments produced in the skin itself: </a:t>
            </a:r>
            <a:r>
              <a:rPr lang="en-US" altLang="en-US" b="1" dirty="0">
                <a:solidFill>
                  <a:srgbClr val="FF3300"/>
                </a:solidFill>
              </a:rPr>
              <a:t>melanin and </a:t>
            </a:r>
            <a:r>
              <a:rPr lang="en-US" altLang="en-US" b="1" dirty="0" err="1">
                <a:solidFill>
                  <a:srgbClr val="FF3300"/>
                </a:solidFill>
              </a:rPr>
              <a:t>phaeomelanin</a:t>
            </a:r>
            <a:r>
              <a:rPr lang="en-US" altLang="en-US" b="1" dirty="0">
                <a:solidFill>
                  <a:srgbClr val="FF3300"/>
                </a:solidFill>
              </a:rPr>
              <a:t>.</a:t>
            </a:r>
          </a:p>
        </p:txBody>
      </p:sp>
    </p:spTree>
    <p:extLst>
      <p:ext uri="{BB962C8B-B14F-4D97-AF65-F5344CB8AC3E}">
        <p14:creationId xmlns:p14="http://schemas.microsoft.com/office/powerpoint/2010/main" val="81897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7483-6240-914E-8DE1-A2DF89171B0D}"/>
              </a:ext>
            </a:extLst>
          </p:cNvPr>
          <p:cNvSpPr>
            <a:spLocks noGrp="1"/>
          </p:cNvSpPr>
          <p:nvPr>
            <p:ph type="title"/>
          </p:nvPr>
        </p:nvSpPr>
        <p:spPr>
          <a:xfrm>
            <a:off x="0" y="1"/>
            <a:ext cx="9144000" cy="994172"/>
          </a:xfrm>
        </p:spPr>
        <p:txBody>
          <a:bodyPr/>
          <a:lstStyle/>
          <a:p>
            <a:r>
              <a:rPr lang="en-US" sz="3600" dirty="0"/>
              <a:t>Post inflammatory hypopigmentation</a:t>
            </a:r>
          </a:p>
        </p:txBody>
      </p:sp>
      <p:sp>
        <p:nvSpPr>
          <p:cNvPr id="3" name="Content Placeholder 2">
            <a:extLst>
              <a:ext uri="{FF2B5EF4-FFF2-40B4-BE49-F238E27FC236}">
                <a16:creationId xmlns:a16="http://schemas.microsoft.com/office/drawing/2014/main" id="{3BCDB900-0C12-8647-BCCB-08DC7F8C54B8}"/>
              </a:ext>
            </a:extLst>
          </p:cNvPr>
          <p:cNvSpPr>
            <a:spLocks noGrp="1"/>
          </p:cNvSpPr>
          <p:nvPr>
            <p:ph sz="quarter" idx="13"/>
          </p:nvPr>
        </p:nvSpPr>
        <p:spPr>
          <a:xfrm>
            <a:off x="0" y="994172"/>
            <a:ext cx="9144000" cy="4149328"/>
          </a:xfrm>
        </p:spPr>
        <p:txBody>
          <a:bodyPr>
            <a:normAutofit lnSpcReduction="10000"/>
          </a:bodyPr>
          <a:lstStyle/>
          <a:p>
            <a:pPr marL="0" indent="0" algn="l">
              <a:buNone/>
            </a:pPr>
            <a:r>
              <a:rPr lang="en-US" sz="3000" b="1" dirty="0"/>
              <a:t>*Tinea versicolor </a:t>
            </a:r>
            <a:r>
              <a:rPr lang="en-US" sz="3000" b="1" dirty="0">
                <a:solidFill>
                  <a:srgbClr val="FF0000"/>
                </a:solidFill>
              </a:rPr>
              <a:t>( M.furfura destroys lipids releasing fatty acid (Azeliac acid) leading to irritation of melanocytes).</a:t>
            </a:r>
          </a:p>
          <a:p>
            <a:pPr marL="0" indent="0" algn="l">
              <a:buNone/>
            </a:pPr>
            <a:endParaRPr lang="en-US" sz="3000" b="1" dirty="0">
              <a:solidFill>
                <a:srgbClr val="FF0000"/>
              </a:solidFill>
            </a:endParaRPr>
          </a:p>
          <a:p>
            <a:pPr marL="0" indent="0" algn="l">
              <a:buNone/>
            </a:pPr>
            <a:r>
              <a:rPr lang="en-US" sz="3000" b="1" dirty="0"/>
              <a:t>*Pityriasis alba , </a:t>
            </a:r>
            <a:r>
              <a:rPr lang="en-US" sz="3000" b="1" dirty="0">
                <a:solidFill>
                  <a:srgbClr val="FF0000"/>
                </a:solidFill>
              </a:rPr>
              <a:t>can be seen in wood’s lamp </a:t>
            </a:r>
            <a:r>
              <a:rPr lang="en-US" sz="3000" b="1" dirty="0"/>
              <a:t>.</a:t>
            </a:r>
          </a:p>
          <a:p>
            <a:pPr marL="0" indent="0" algn="l">
              <a:buNone/>
            </a:pPr>
            <a:endParaRPr lang="en-US" sz="3000" b="1" dirty="0"/>
          </a:p>
          <a:p>
            <a:pPr marL="0" indent="0" algn="l">
              <a:buNone/>
            </a:pPr>
            <a:r>
              <a:rPr lang="en-US" sz="3000" b="1" dirty="0"/>
              <a:t>*Psoriasis </a:t>
            </a:r>
            <a:r>
              <a:rPr lang="en-US" sz="3000" b="1" dirty="0">
                <a:solidFill>
                  <a:srgbClr val="FF0000"/>
                </a:solidFill>
              </a:rPr>
              <a:t>(Short Melanocyte transit time, also topical steroids can lead to hypopigmentation).</a:t>
            </a:r>
          </a:p>
        </p:txBody>
      </p:sp>
    </p:spTree>
    <p:extLst>
      <p:ext uri="{BB962C8B-B14F-4D97-AF65-F5344CB8AC3E}">
        <p14:creationId xmlns:p14="http://schemas.microsoft.com/office/powerpoint/2010/main" val="4052028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3D16D05B-FEE6-6A4A-95F3-D9C12D48C792}"/>
              </a:ext>
            </a:extLst>
          </p:cNvPr>
          <p:cNvPicPr>
            <a:picLocks noChangeAspect="1"/>
          </p:cNvPicPr>
          <p:nvPr/>
        </p:nvPicPr>
        <p:blipFill>
          <a:blip r:embed="rId2"/>
          <a:stretch>
            <a:fillRect/>
          </a:stretch>
        </p:blipFill>
        <p:spPr>
          <a:xfrm>
            <a:off x="5785054" y="1"/>
            <a:ext cx="3358946" cy="3926757"/>
          </a:xfrm>
          <a:prstGeom prst="rect">
            <a:avLst/>
          </a:prstGeom>
        </p:spPr>
      </p:pic>
      <p:pic>
        <p:nvPicPr>
          <p:cNvPr id="4" name="Picture 3">
            <a:extLst>
              <a:ext uri="{FF2B5EF4-FFF2-40B4-BE49-F238E27FC236}">
                <a16:creationId xmlns:a16="http://schemas.microsoft.com/office/drawing/2014/main" id="{6092C3BD-8011-184F-8FB1-00418AC91A0E}"/>
              </a:ext>
            </a:extLst>
          </p:cNvPr>
          <p:cNvPicPr>
            <a:picLocks noChangeAspect="1"/>
          </p:cNvPicPr>
          <p:nvPr/>
        </p:nvPicPr>
        <p:blipFill>
          <a:blip r:embed="rId3"/>
          <a:stretch>
            <a:fillRect/>
          </a:stretch>
        </p:blipFill>
        <p:spPr>
          <a:xfrm>
            <a:off x="-1" y="1"/>
            <a:ext cx="2743775" cy="5143499"/>
          </a:xfrm>
          <a:prstGeom prst="rect">
            <a:avLst/>
          </a:prstGeom>
        </p:spPr>
      </p:pic>
      <p:pic>
        <p:nvPicPr>
          <p:cNvPr id="5" name="Content Placeholder 3">
            <a:extLst>
              <a:ext uri="{FF2B5EF4-FFF2-40B4-BE49-F238E27FC236}">
                <a16:creationId xmlns:a16="http://schemas.microsoft.com/office/drawing/2014/main" id="{EF97AA01-DE43-8442-97B4-CD9CB8B2290E}"/>
              </a:ext>
            </a:extLst>
          </p:cNvPr>
          <p:cNvPicPr>
            <a:picLocks noChangeAspect="1"/>
          </p:cNvPicPr>
          <p:nvPr/>
        </p:nvPicPr>
        <p:blipFill>
          <a:blip r:embed="rId4"/>
          <a:stretch>
            <a:fillRect/>
          </a:stretch>
        </p:blipFill>
        <p:spPr>
          <a:xfrm>
            <a:off x="2743775" y="1"/>
            <a:ext cx="3041280" cy="5143499"/>
          </a:xfrm>
          <a:prstGeom prst="rect">
            <a:avLst/>
          </a:prstGeom>
        </p:spPr>
      </p:pic>
      <p:sp>
        <p:nvSpPr>
          <p:cNvPr id="6" name="Rectangle 5"/>
          <p:cNvSpPr/>
          <p:nvPr/>
        </p:nvSpPr>
        <p:spPr>
          <a:xfrm>
            <a:off x="5785054" y="3926759"/>
            <a:ext cx="3358946" cy="1216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13" indent="-214313" algn="ctr">
              <a:buFont typeface="Wingdings" panose="05000000000000000000" pitchFamily="2" charset="2"/>
              <a:buChar char="Ø"/>
            </a:pPr>
            <a:r>
              <a:rPr lang="en-US" b="1" dirty="0">
                <a:solidFill>
                  <a:srgbClr val="FF0000"/>
                </a:solidFill>
              </a:rPr>
              <a:t>Pityriasis alba</a:t>
            </a:r>
          </a:p>
          <a:p>
            <a:pPr marL="214313" indent="-214313" algn="ctr">
              <a:buFont typeface="Wingdings" panose="05000000000000000000" pitchFamily="2" charset="2"/>
              <a:buChar char="ü"/>
            </a:pPr>
            <a:r>
              <a:rPr lang="en-US" b="1" dirty="0">
                <a:solidFill>
                  <a:srgbClr val="FF0000"/>
                </a:solidFill>
              </a:rPr>
              <a:t>Ill-defined hypopigmented patch , more in dark skin and atopic dermatitis.</a:t>
            </a:r>
          </a:p>
          <a:p>
            <a:pPr marL="214313" indent="-214313" algn="ctr">
              <a:buFont typeface="Wingdings" panose="05000000000000000000" pitchFamily="2" charset="2"/>
              <a:buChar char="ü"/>
            </a:pPr>
            <a:r>
              <a:rPr lang="en-US" b="1" dirty="0">
                <a:solidFill>
                  <a:srgbClr val="FF0000"/>
                </a:solidFill>
              </a:rPr>
              <a:t>Ttt : Emollient + Avoid sun exposure , steroid if inflammatory type.</a:t>
            </a:r>
          </a:p>
        </p:txBody>
      </p:sp>
      <p:sp>
        <p:nvSpPr>
          <p:cNvPr id="2" name="مستطيل 1"/>
          <p:cNvSpPr/>
          <p:nvPr/>
        </p:nvSpPr>
        <p:spPr>
          <a:xfrm>
            <a:off x="606135" y="3772869"/>
            <a:ext cx="1584216" cy="307777"/>
          </a:xfrm>
          <a:prstGeom prst="rect">
            <a:avLst/>
          </a:prstGeom>
        </p:spPr>
        <p:txBody>
          <a:bodyPr wrap="none">
            <a:spAutoFit/>
          </a:bodyPr>
          <a:lstStyle/>
          <a:p>
            <a:r>
              <a:rPr lang="en-US" dirty="0"/>
              <a:t>Pityriasis versicolor</a:t>
            </a:r>
            <a:endParaRPr lang="ar-JO" dirty="0"/>
          </a:p>
        </p:txBody>
      </p:sp>
      <p:sp>
        <p:nvSpPr>
          <p:cNvPr id="7" name="مستطيل 6"/>
          <p:cNvSpPr/>
          <p:nvPr/>
        </p:nvSpPr>
        <p:spPr>
          <a:xfrm>
            <a:off x="4664232" y="3618982"/>
            <a:ext cx="853503" cy="307777"/>
          </a:xfrm>
          <a:prstGeom prst="rect">
            <a:avLst/>
          </a:prstGeom>
        </p:spPr>
        <p:txBody>
          <a:bodyPr wrap="none">
            <a:spAutoFit/>
          </a:bodyPr>
          <a:lstStyle/>
          <a:p>
            <a:r>
              <a:rPr lang="en-US" dirty="0"/>
              <a:t>Psoriasis </a:t>
            </a:r>
            <a:endParaRPr lang="ar-JO" dirty="0"/>
          </a:p>
        </p:txBody>
      </p:sp>
    </p:spTree>
    <p:extLst>
      <p:ext uri="{BB962C8B-B14F-4D97-AF65-F5344CB8AC3E}">
        <p14:creationId xmlns:p14="http://schemas.microsoft.com/office/powerpoint/2010/main" val="577844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16412-1F9D-C34A-B364-36650A1BEBCC}"/>
              </a:ext>
            </a:extLst>
          </p:cNvPr>
          <p:cNvSpPr>
            <a:spLocks noGrp="1"/>
          </p:cNvSpPr>
          <p:nvPr>
            <p:ph type="title"/>
          </p:nvPr>
        </p:nvSpPr>
        <p:spPr>
          <a:xfrm>
            <a:off x="1" y="8373"/>
            <a:ext cx="9144000" cy="754856"/>
          </a:xfrm>
        </p:spPr>
        <p:txBody>
          <a:bodyPr>
            <a:normAutofit fontScale="90000"/>
          </a:bodyPr>
          <a:lstStyle/>
          <a:p>
            <a:r>
              <a:rPr lang="en-US" altLang="en-US" b="1" dirty="0">
                <a:solidFill>
                  <a:srgbClr val="FF0000"/>
                </a:solidFill>
              </a:rPr>
              <a:t>Definition of Melanin</a:t>
            </a:r>
            <a:endParaRPr lang="en-US" dirty="0"/>
          </a:p>
        </p:txBody>
      </p:sp>
      <p:sp>
        <p:nvSpPr>
          <p:cNvPr id="3" name="Content Placeholder 2">
            <a:extLst>
              <a:ext uri="{FF2B5EF4-FFF2-40B4-BE49-F238E27FC236}">
                <a16:creationId xmlns:a16="http://schemas.microsoft.com/office/drawing/2014/main" id="{27935DEE-3C9A-2C46-87A3-70CB87E5D62C}"/>
              </a:ext>
            </a:extLst>
          </p:cNvPr>
          <p:cNvSpPr>
            <a:spLocks noGrp="1"/>
          </p:cNvSpPr>
          <p:nvPr>
            <p:ph sz="quarter" idx="13"/>
          </p:nvPr>
        </p:nvSpPr>
        <p:spPr>
          <a:xfrm>
            <a:off x="1" y="763229"/>
            <a:ext cx="9144000" cy="4380271"/>
          </a:xfrm>
        </p:spPr>
        <p:txBody>
          <a:bodyPr/>
          <a:lstStyle/>
          <a:p>
            <a:pPr marL="0" indent="0" algn="l">
              <a:buNone/>
            </a:pPr>
            <a:r>
              <a:rPr lang="en-US" altLang="en-US" sz="2000" dirty="0"/>
              <a:t>MELANIN an inert pigment which is produced by the </a:t>
            </a:r>
            <a:r>
              <a:rPr lang="en-US" altLang="en-US" sz="2000" b="1" dirty="0">
                <a:solidFill>
                  <a:srgbClr val="3C64D6"/>
                </a:solidFill>
              </a:rPr>
              <a:t>melanocytes</a:t>
            </a:r>
            <a:r>
              <a:rPr lang="en-US" altLang="en-US" sz="2000" dirty="0"/>
              <a:t> in the epidermal </a:t>
            </a:r>
            <a:r>
              <a:rPr lang="en-US" altLang="en-US" sz="2000" b="1" dirty="0">
                <a:solidFill>
                  <a:srgbClr val="FF0000"/>
                </a:solidFill>
              </a:rPr>
              <a:t>basal layer</a:t>
            </a:r>
            <a:r>
              <a:rPr lang="en-US" altLang="en-US" sz="2000" dirty="0"/>
              <a:t>.</a:t>
            </a:r>
          </a:p>
          <a:p>
            <a:pPr marL="0" indent="0" algn="l">
              <a:buNone/>
            </a:pPr>
            <a:r>
              <a:rPr lang="en-US" altLang="en-US" sz="2000" dirty="0">
                <a:sym typeface="Wingdings" pitchFamily="2" charset="2"/>
              </a:rPr>
              <a:t></a:t>
            </a:r>
            <a:r>
              <a:rPr lang="en-US" altLang="en-US" sz="2000" dirty="0"/>
              <a:t>Its function </a:t>
            </a:r>
            <a:r>
              <a:rPr lang="en-US" altLang="en-US" sz="2000" b="1" dirty="0">
                <a:solidFill>
                  <a:srgbClr val="3C64D6"/>
                </a:solidFill>
              </a:rPr>
              <a:t>to protect cell nuclei </a:t>
            </a:r>
            <a:r>
              <a:rPr lang="en-US" altLang="en-US" sz="2000" dirty="0"/>
              <a:t>from damage by UV which  produce free radicals  that damage the DNA and result in mutations that lead to carcinogenesis.</a:t>
            </a:r>
          </a:p>
          <a:p>
            <a:pPr marL="0" indent="0" algn="l">
              <a:buNone/>
            </a:pPr>
            <a:r>
              <a:rPr lang="en-US" altLang="en-US" sz="1800" dirty="0">
                <a:latin typeface="Cambria Math" panose="02040503050406030204" pitchFamily="18" charset="0"/>
                <a:ea typeface="Cambria Math" panose="02040503050406030204" pitchFamily="18" charset="0"/>
                <a:cs typeface="Cambria Math" panose="02040503050406030204" pitchFamily="18" charset="0"/>
                <a:sym typeface="Wingdings" pitchFamily="2" charset="2"/>
              </a:rPr>
              <a:t></a:t>
            </a:r>
            <a:r>
              <a:rPr lang="en-US" altLang="en-US" sz="1800" dirty="0">
                <a:latin typeface="Cambria Math" panose="02040503050406030204" pitchFamily="18" charset="0"/>
                <a:ea typeface="Cambria Math" panose="02040503050406030204" pitchFamily="18" charset="0"/>
                <a:cs typeface="Cambria Math" panose="02040503050406030204" pitchFamily="18" charset="0"/>
              </a:rPr>
              <a:t>It is synthesized  from </a:t>
            </a:r>
            <a:r>
              <a:rPr lang="en-US" altLang="en-US" sz="1800" dirty="0">
                <a:solidFill>
                  <a:srgbClr val="FF0000"/>
                </a:solidFill>
                <a:latin typeface="Cambria Math" panose="02040503050406030204" pitchFamily="18" charset="0"/>
                <a:ea typeface="Cambria Math" panose="02040503050406030204" pitchFamily="18" charset="0"/>
                <a:cs typeface="Cambria Math" panose="02040503050406030204" pitchFamily="18" charset="0"/>
              </a:rPr>
              <a:t>tyrosine in melanosomes</a:t>
            </a:r>
            <a:r>
              <a:rPr lang="en-US" altLang="en-US" sz="1800" dirty="0">
                <a:latin typeface="Cambria Math" panose="02040503050406030204" pitchFamily="18" charset="0"/>
                <a:ea typeface="Cambria Math" panose="02040503050406030204" pitchFamily="18" charset="0"/>
                <a:cs typeface="Cambria Math" panose="02040503050406030204" pitchFamily="18" charset="0"/>
              </a:rPr>
              <a:t>  by </a:t>
            </a:r>
            <a:r>
              <a:rPr lang="en-US" altLang="en-US" sz="1800" dirty="0">
                <a:solidFill>
                  <a:srgbClr val="FF0000"/>
                </a:solidFill>
                <a:latin typeface="Cambria Math" panose="02040503050406030204" pitchFamily="18" charset="0"/>
                <a:ea typeface="Cambria Math" panose="02040503050406030204" pitchFamily="18" charset="0"/>
                <a:cs typeface="Cambria Math" panose="02040503050406030204" pitchFamily="18" charset="0"/>
              </a:rPr>
              <a:t>tyrosinase enzyme.</a:t>
            </a:r>
            <a:br>
              <a:rPr lang="en-US" altLang="en-US" sz="1800" dirty="0">
                <a:solidFill>
                  <a:srgbClr val="FF0000"/>
                </a:solidFill>
                <a:latin typeface="Cambria Math" panose="02040503050406030204" pitchFamily="18" charset="0"/>
                <a:ea typeface="Cambria Math" panose="02040503050406030204" pitchFamily="18" charset="0"/>
                <a:cs typeface="Cambria Math" panose="02040503050406030204" pitchFamily="18" charset="0"/>
              </a:rPr>
            </a:br>
            <a:endParaRPr lang="en-US" altLang="en-US" sz="1800" dirty="0"/>
          </a:p>
          <a:p>
            <a:pPr algn="l">
              <a:lnSpc>
                <a:spcPct val="80000"/>
              </a:lnSpc>
              <a:buNone/>
            </a:pPr>
            <a:r>
              <a:rPr lang="en-US" altLang="en-US" sz="1800" b="1" dirty="0">
                <a:latin typeface="Cambria Math" panose="02040503050406030204" pitchFamily="18" charset="0"/>
                <a:ea typeface="Cambria Math" panose="02040503050406030204" pitchFamily="18" charset="0"/>
                <a:cs typeface="Cambria Math" panose="02040503050406030204" pitchFamily="18" charset="0"/>
              </a:rPr>
              <a:t>Eumelanin : deep brown –black </a:t>
            </a:r>
          </a:p>
          <a:p>
            <a:pPr>
              <a:lnSpc>
                <a:spcPct val="80000"/>
              </a:lnSpc>
              <a:buNone/>
            </a:pPr>
            <a:r>
              <a:rPr lang="en-US" altLang="en-US" sz="1800" b="1" dirty="0">
                <a:solidFill>
                  <a:srgbClr val="FF0000"/>
                </a:solidFill>
                <a:latin typeface="Cambria Math" panose="02040503050406030204" pitchFamily="18" charset="0"/>
                <a:ea typeface="Cambria Math" panose="02040503050406030204" pitchFamily="18" charset="0"/>
                <a:cs typeface="Cambria Math" panose="02040503050406030204" pitchFamily="18" charset="0"/>
              </a:rPr>
              <a:t>Pheomelanin: mainly in red hair</a:t>
            </a:r>
          </a:p>
          <a:p>
            <a:endParaRPr lang="en-US" dirty="0"/>
          </a:p>
        </p:txBody>
      </p:sp>
      <p:pic>
        <p:nvPicPr>
          <p:cNvPr id="4" name="Picture 4" descr="melanocyte2">
            <a:extLst>
              <a:ext uri="{FF2B5EF4-FFF2-40B4-BE49-F238E27FC236}">
                <a16:creationId xmlns:a16="http://schemas.microsoft.com/office/drawing/2014/main" id="{D28A780F-E035-6749-B6C0-014F27F20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0032" y="2775786"/>
            <a:ext cx="3723968" cy="225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trial1">
            <a:extLst>
              <a:ext uri="{FF2B5EF4-FFF2-40B4-BE49-F238E27FC236}">
                <a16:creationId xmlns:a16="http://schemas.microsoft.com/office/drawing/2014/main" id="{C8D29DA4-DCC9-B640-BDAF-229393B0B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387" y="2886997"/>
            <a:ext cx="2101645" cy="225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ربع نص 5"/>
          <p:cNvSpPr txBox="1"/>
          <p:nvPr/>
        </p:nvSpPr>
        <p:spPr>
          <a:xfrm>
            <a:off x="0" y="3949302"/>
            <a:ext cx="3126259" cy="954107"/>
          </a:xfrm>
          <a:prstGeom prst="rect">
            <a:avLst/>
          </a:prstGeom>
          <a:solidFill>
            <a:schemeClr val="accent1">
              <a:lumMod val="40000"/>
              <a:lumOff val="60000"/>
            </a:schemeClr>
          </a:solidFill>
        </p:spPr>
        <p:txBody>
          <a:bodyPr wrap="square" rtlCol="1">
            <a:spAutoFit/>
          </a:bodyPr>
          <a:lstStyle/>
          <a:p>
            <a:r>
              <a:rPr lang="en-US" dirty="0">
                <a:sym typeface="Wingdings" pitchFamily="2" charset="2"/>
              </a:rPr>
              <a:t> Melanocytes have dendritic distribution between stratum granulosum and spinosum , melanosomes inside these dendrites.</a:t>
            </a:r>
            <a:endParaRPr lang="ar-JO" dirty="0"/>
          </a:p>
        </p:txBody>
      </p:sp>
    </p:spTree>
    <p:extLst>
      <p:ext uri="{BB962C8B-B14F-4D97-AF65-F5344CB8AC3E}">
        <p14:creationId xmlns:p14="http://schemas.microsoft.com/office/powerpoint/2010/main" val="997349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6C8D-03E2-FF45-865A-84CA400FAA5F}"/>
              </a:ext>
            </a:extLst>
          </p:cNvPr>
          <p:cNvSpPr>
            <a:spLocks noGrp="1"/>
          </p:cNvSpPr>
          <p:nvPr>
            <p:ph type="title"/>
          </p:nvPr>
        </p:nvSpPr>
        <p:spPr>
          <a:xfrm>
            <a:off x="0" y="1"/>
            <a:ext cx="7886700" cy="994172"/>
          </a:xfrm>
        </p:spPr>
        <p:txBody>
          <a:bodyPr/>
          <a:lstStyle/>
          <a:p>
            <a:r>
              <a:rPr lang="en-US" dirty="0"/>
              <a:t>Skin color</a:t>
            </a:r>
          </a:p>
        </p:txBody>
      </p:sp>
      <p:sp>
        <p:nvSpPr>
          <p:cNvPr id="3" name="Content Placeholder 2">
            <a:extLst>
              <a:ext uri="{FF2B5EF4-FFF2-40B4-BE49-F238E27FC236}">
                <a16:creationId xmlns:a16="http://schemas.microsoft.com/office/drawing/2014/main" id="{1A0D5462-A987-7B43-A99E-E8F31C1913B0}"/>
              </a:ext>
            </a:extLst>
          </p:cNvPr>
          <p:cNvSpPr>
            <a:spLocks noGrp="1"/>
          </p:cNvSpPr>
          <p:nvPr>
            <p:ph sz="quarter" idx="13"/>
          </p:nvPr>
        </p:nvSpPr>
        <p:spPr>
          <a:xfrm>
            <a:off x="0" y="994172"/>
            <a:ext cx="9144000" cy="4149328"/>
          </a:xfrm>
        </p:spPr>
        <p:txBody>
          <a:bodyPr>
            <a:normAutofit/>
          </a:bodyPr>
          <a:lstStyle/>
          <a:p>
            <a:pPr marL="0" indent="0" algn="l">
              <a:buNone/>
            </a:pPr>
            <a:r>
              <a:rPr lang="en-US" sz="1600" b="1" dirty="0">
                <a:solidFill>
                  <a:srgbClr val="FF0000"/>
                </a:solidFill>
                <a:sym typeface="Wingdings" pitchFamily="2" charset="2"/>
              </a:rPr>
              <a:t></a:t>
            </a:r>
            <a:r>
              <a:rPr lang="en-US" sz="1600" b="1" dirty="0">
                <a:solidFill>
                  <a:srgbClr val="FF0000"/>
                </a:solidFill>
              </a:rPr>
              <a:t>The different skin colors result from the size and number of melanosomes but same number of melanocytes. </a:t>
            </a:r>
          </a:p>
          <a:p>
            <a:pPr marL="0" indent="0" algn="l">
              <a:buNone/>
            </a:pPr>
            <a:r>
              <a:rPr lang="en-US" altLang="en-US" sz="1600" b="1" dirty="0">
                <a:solidFill>
                  <a:srgbClr val="FF0000"/>
                </a:solidFill>
                <a:ea typeface="Cambria Math" panose="02040503050406030204" pitchFamily="18" charset="0"/>
                <a:cs typeface="Cambria Math" panose="02040503050406030204" pitchFamily="18" charset="0"/>
                <a:sym typeface="Wingdings" pitchFamily="2" charset="2"/>
              </a:rPr>
              <a:t></a:t>
            </a:r>
            <a:r>
              <a:rPr lang="en-US" altLang="en-US" sz="1600" b="1" dirty="0">
                <a:solidFill>
                  <a:srgbClr val="FF0000"/>
                </a:solidFill>
                <a:ea typeface="Cambria Math" panose="02040503050406030204" pitchFamily="18" charset="0"/>
                <a:cs typeface="Cambria Math" panose="02040503050406030204" pitchFamily="18" charset="0"/>
              </a:rPr>
              <a:t>Negro skin contains no more melanocyte  than fair people</a:t>
            </a:r>
            <a:r>
              <a:rPr lang="en-US" altLang="en-US" sz="1800" b="1" dirty="0">
                <a:solidFill>
                  <a:srgbClr val="FF0000"/>
                </a:solidFill>
                <a:ea typeface="Cambria Math" panose="02040503050406030204" pitchFamily="18" charset="0"/>
                <a:cs typeface="Cambria Math" panose="02040503050406030204" pitchFamily="18" charset="0"/>
              </a:rPr>
              <a:t>.</a:t>
            </a:r>
            <a:endParaRPr lang="ar-SA" altLang="en-US" sz="1800" b="1" dirty="0">
              <a:solidFill>
                <a:srgbClr val="FF0000"/>
              </a:solidFill>
              <a:ea typeface="Cambria Math" panose="02040503050406030204" pitchFamily="18" charset="0"/>
            </a:endParaRPr>
          </a:p>
          <a:p>
            <a:endParaRPr lang="en-US" sz="1800" dirty="0"/>
          </a:p>
        </p:txBody>
      </p:sp>
      <p:pic>
        <p:nvPicPr>
          <p:cNvPr id="4" name="Content Placeholder 3">
            <a:extLst>
              <a:ext uri="{FF2B5EF4-FFF2-40B4-BE49-F238E27FC236}">
                <a16:creationId xmlns:a16="http://schemas.microsoft.com/office/drawing/2014/main" id="{FCCEB234-1F16-164D-AF22-FFD86DE1C65C}"/>
              </a:ext>
            </a:extLst>
          </p:cNvPr>
          <p:cNvPicPr>
            <a:picLocks noChangeAspect="1"/>
          </p:cNvPicPr>
          <p:nvPr/>
        </p:nvPicPr>
        <p:blipFill>
          <a:blip r:embed="rId2"/>
          <a:stretch>
            <a:fillRect/>
          </a:stretch>
        </p:blipFill>
        <p:spPr>
          <a:xfrm>
            <a:off x="259493" y="2234380"/>
            <a:ext cx="8884508" cy="2909119"/>
          </a:xfrm>
          <a:prstGeom prst="rect">
            <a:avLst/>
          </a:prstGeom>
        </p:spPr>
      </p:pic>
      <p:sp>
        <p:nvSpPr>
          <p:cNvPr id="5" name="Rectangle 4"/>
          <p:cNvSpPr/>
          <p:nvPr/>
        </p:nvSpPr>
        <p:spPr>
          <a:xfrm>
            <a:off x="522373" y="3429000"/>
            <a:ext cx="898654" cy="8185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مربع نص 5"/>
          <p:cNvSpPr txBox="1"/>
          <p:nvPr/>
        </p:nvSpPr>
        <p:spPr>
          <a:xfrm>
            <a:off x="0" y="3699768"/>
            <a:ext cx="815545" cy="276999"/>
          </a:xfrm>
          <a:prstGeom prst="rect">
            <a:avLst/>
          </a:prstGeom>
          <a:solidFill>
            <a:schemeClr val="accent1">
              <a:lumMod val="40000"/>
              <a:lumOff val="60000"/>
            </a:schemeClr>
          </a:solidFill>
        </p:spPr>
        <p:txBody>
          <a:bodyPr wrap="square" rtlCol="1">
            <a:spAutoFit/>
          </a:bodyPr>
          <a:lstStyle/>
          <a:p>
            <a:r>
              <a:rPr lang="en-US" sz="1200" dirty="0"/>
              <a:t>In Jordan </a:t>
            </a:r>
            <a:endParaRPr lang="ar-JO" sz="1200" dirty="0"/>
          </a:p>
        </p:txBody>
      </p:sp>
    </p:spTree>
    <p:extLst>
      <p:ext uri="{BB962C8B-B14F-4D97-AF65-F5344CB8AC3E}">
        <p14:creationId xmlns:p14="http://schemas.microsoft.com/office/powerpoint/2010/main" val="2097712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63C7-E498-2C46-A9F4-8DCE55E35EA8}"/>
              </a:ext>
            </a:extLst>
          </p:cNvPr>
          <p:cNvSpPr>
            <a:spLocks noGrp="1"/>
          </p:cNvSpPr>
          <p:nvPr>
            <p:ph type="title"/>
          </p:nvPr>
        </p:nvSpPr>
        <p:spPr>
          <a:xfrm>
            <a:off x="0" y="1"/>
            <a:ext cx="7722973" cy="1024667"/>
          </a:xfrm>
        </p:spPr>
        <p:txBody>
          <a:bodyPr>
            <a:normAutofit fontScale="90000"/>
          </a:bodyPr>
          <a:lstStyle/>
          <a:p>
            <a:r>
              <a:rPr lang="en-US" b="1" dirty="0"/>
              <a:t>Disorders of pigmentations:</a:t>
            </a:r>
          </a:p>
        </p:txBody>
      </p:sp>
      <p:sp>
        <p:nvSpPr>
          <p:cNvPr id="3" name="Content Placeholder 2">
            <a:extLst>
              <a:ext uri="{FF2B5EF4-FFF2-40B4-BE49-F238E27FC236}">
                <a16:creationId xmlns:a16="http://schemas.microsoft.com/office/drawing/2014/main" id="{DBACD607-0356-7F45-AE73-B9EAE4EFB770}"/>
              </a:ext>
            </a:extLst>
          </p:cNvPr>
          <p:cNvSpPr>
            <a:spLocks noGrp="1"/>
          </p:cNvSpPr>
          <p:nvPr>
            <p:ph sz="quarter" idx="13"/>
          </p:nvPr>
        </p:nvSpPr>
        <p:spPr>
          <a:xfrm>
            <a:off x="-1" y="1024667"/>
            <a:ext cx="9144001" cy="4118833"/>
          </a:xfrm>
        </p:spPr>
        <p:txBody>
          <a:bodyPr>
            <a:normAutofit fontScale="92500" lnSpcReduction="20000"/>
          </a:bodyPr>
          <a:lstStyle/>
          <a:p>
            <a:pPr marL="0" indent="0" algn="l">
              <a:buNone/>
            </a:pPr>
            <a:r>
              <a:rPr lang="en-US" b="1" dirty="0">
                <a:solidFill>
                  <a:schemeClr val="tx1"/>
                </a:solidFill>
              </a:rPr>
              <a:t>*Disorders of pigmentation can result from migration abnormalities of melanocytes from the neural crest to the skin during embryogenesis </a:t>
            </a:r>
            <a:r>
              <a:rPr lang="en-US" b="1" dirty="0">
                <a:solidFill>
                  <a:srgbClr val="0070C0"/>
                </a:solidFill>
              </a:rPr>
              <a:t>( Albinism).</a:t>
            </a:r>
          </a:p>
          <a:p>
            <a:pPr marL="0" indent="0" algn="l">
              <a:buNone/>
            </a:pPr>
            <a:r>
              <a:rPr lang="en-US" b="1" dirty="0">
                <a:solidFill>
                  <a:srgbClr val="FF0000"/>
                </a:solidFill>
              </a:rPr>
              <a:t>*</a:t>
            </a:r>
            <a:r>
              <a:rPr lang="en-US" b="1" dirty="0">
                <a:solidFill>
                  <a:schemeClr val="tx1"/>
                </a:solidFill>
              </a:rPr>
              <a:t>In addition, impairment of melanosome transfer to the surrounding keratinocytes. </a:t>
            </a:r>
          </a:p>
          <a:p>
            <a:pPr marL="0" indent="0" algn="l">
              <a:buNone/>
            </a:pPr>
            <a:r>
              <a:rPr lang="en-US" b="1" dirty="0">
                <a:solidFill>
                  <a:schemeClr val="tx1"/>
                </a:solidFill>
              </a:rPr>
              <a:t>*An alteration in melanin synthesis. </a:t>
            </a:r>
          </a:p>
          <a:p>
            <a:pPr marL="0" indent="0" algn="l">
              <a:buNone/>
            </a:pPr>
            <a:r>
              <a:rPr lang="en-US" b="1" dirty="0">
                <a:solidFill>
                  <a:schemeClr val="tx1"/>
                </a:solidFill>
              </a:rPr>
              <a:t>*A defective degradation or removal of melanin may lead to abnormal skin pigmentation. </a:t>
            </a:r>
          </a:p>
          <a:p>
            <a:pPr marL="0" indent="0" algn="l">
              <a:buNone/>
            </a:pPr>
            <a:r>
              <a:rPr lang="en-US" b="1" dirty="0">
                <a:solidFill>
                  <a:schemeClr val="tx1"/>
                </a:solidFill>
              </a:rPr>
              <a:t>*Immunologic or toxic mediated destructions of melanocytes can end in pigmentation disorders </a:t>
            </a:r>
            <a:r>
              <a:rPr lang="en-US" b="1" dirty="0">
                <a:solidFill>
                  <a:srgbClr val="0070C0"/>
                </a:solidFill>
              </a:rPr>
              <a:t>( Vitiligo).</a:t>
            </a:r>
          </a:p>
          <a:p>
            <a:pPr marL="0" indent="0" algn="l">
              <a:buNone/>
            </a:pPr>
            <a:r>
              <a:rPr lang="en-US" b="1" u="sng" dirty="0">
                <a:solidFill>
                  <a:srgbClr val="FF0000"/>
                </a:solidFill>
                <a:effectLst>
                  <a:outerShdw blurRad="38100" dist="38100" dir="2700000" algn="tl">
                    <a:srgbClr val="000000">
                      <a:alpha val="43137"/>
                    </a:srgbClr>
                  </a:outerShdw>
                </a:effectLst>
                <a:sym typeface="Wingdings" pitchFamily="2" charset="2"/>
              </a:rPr>
              <a:t></a:t>
            </a:r>
            <a:r>
              <a:rPr lang="en-US" b="1" u="sng" dirty="0">
                <a:solidFill>
                  <a:srgbClr val="FF0000"/>
                </a:solidFill>
                <a:effectLst>
                  <a:outerShdw blurRad="38100" dist="38100" dir="2700000" algn="tl">
                    <a:srgbClr val="000000">
                      <a:alpha val="43137"/>
                    </a:srgbClr>
                  </a:outerShdw>
                </a:effectLst>
              </a:rPr>
              <a:t>Disorders of pigmentation are classified in hypo- or hyperpigmentation which can occur as a genetic or acquired disease.</a:t>
            </a:r>
          </a:p>
          <a:p>
            <a:pPr marL="0" indent="0" algn="l">
              <a:buNone/>
            </a:pPr>
            <a:r>
              <a:rPr lang="en-US" b="1" u="sng" dirty="0">
                <a:solidFill>
                  <a:srgbClr val="FF0000"/>
                </a:solidFill>
                <a:effectLst>
                  <a:outerShdw blurRad="38100" dist="38100" dir="2700000" algn="tl">
                    <a:srgbClr val="000000">
                      <a:alpha val="43137"/>
                    </a:srgbClr>
                  </a:outerShdw>
                </a:effectLst>
                <a:sym typeface="Wingdings" pitchFamily="2" charset="2"/>
              </a:rPr>
              <a:t></a:t>
            </a:r>
            <a:r>
              <a:rPr lang="en-US" b="1" u="sng" dirty="0">
                <a:solidFill>
                  <a:srgbClr val="FF0000"/>
                </a:solidFill>
                <a:effectLst>
                  <a:outerShdw blurRad="38100" dist="38100" dir="2700000" algn="tl">
                    <a:srgbClr val="000000">
                      <a:alpha val="43137"/>
                    </a:srgbClr>
                  </a:outerShdw>
                </a:effectLst>
              </a:rPr>
              <a:t>They can manifest locally or diffuse. </a:t>
            </a:r>
          </a:p>
        </p:txBody>
      </p:sp>
    </p:spTree>
    <p:extLst>
      <p:ext uri="{BB962C8B-B14F-4D97-AF65-F5344CB8AC3E}">
        <p14:creationId xmlns:p14="http://schemas.microsoft.com/office/powerpoint/2010/main" val="3414787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E487-95AE-8F4B-B826-278637F0C0D2}"/>
              </a:ext>
            </a:extLst>
          </p:cNvPr>
          <p:cNvSpPr>
            <a:spLocks noGrp="1"/>
          </p:cNvSpPr>
          <p:nvPr>
            <p:ph type="title"/>
          </p:nvPr>
        </p:nvSpPr>
        <p:spPr>
          <a:xfrm>
            <a:off x="-86498" y="1"/>
            <a:ext cx="9230497" cy="994172"/>
          </a:xfrm>
        </p:spPr>
        <p:txBody>
          <a:bodyPr>
            <a:noAutofit/>
          </a:bodyPr>
          <a:lstStyle/>
          <a:p>
            <a:r>
              <a:rPr lang="en-US" sz="3600" b="1" dirty="0">
                <a:latin typeface="+mn-lt"/>
              </a:rPr>
              <a:t>Common Congenital hyperpigmentation</a:t>
            </a:r>
          </a:p>
        </p:txBody>
      </p:sp>
      <p:sp>
        <p:nvSpPr>
          <p:cNvPr id="3" name="Content Placeholder 2">
            <a:extLst>
              <a:ext uri="{FF2B5EF4-FFF2-40B4-BE49-F238E27FC236}">
                <a16:creationId xmlns:a16="http://schemas.microsoft.com/office/drawing/2014/main" id="{7EE87D22-722B-B54C-9151-72688AC99122}"/>
              </a:ext>
            </a:extLst>
          </p:cNvPr>
          <p:cNvSpPr>
            <a:spLocks noGrp="1"/>
          </p:cNvSpPr>
          <p:nvPr>
            <p:ph sz="quarter" idx="13"/>
          </p:nvPr>
        </p:nvSpPr>
        <p:spPr>
          <a:xfrm>
            <a:off x="0" y="994172"/>
            <a:ext cx="9144000" cy="3263504"/>
          </a:xfrm>
        </p:spPr>
        <p:txBody>
          <a:bodyPr>
            <a:normAutofit/>
          </a:bodyPr>
          <a:lstStyle/>
          <a:p>
            <a:pPr marL="0" indent="0" algn="l">
              <a:buNone/>
            </a:pPr>
            <a:r>
              <a:rPr lang="en-US" b="1" dirty="0">
                <a:solidFill>
                  <a:srgbClr val="FF0000"/>
                </a:solidFill>
              </a:rPr>
              <a:t>1-Melanocytic nevi ( Junctional , Dermal , Compound).</a:t>
            </a:r>
          </a:p>
          <a:p>
            <a:pPr marL="0" indent="0">
              <a:buNone/>
            </a:pPr>
            <a:r>
              <a:rPr lang="en-US" b="1" dirty="0">
                <a:solidFill>
                  <a:srgbClr val="FF0000"/>
                </a:solidFill>
              </a:rPr>
              <a:t>2-Giant congenital Melanocytic nevi. </a:t>
            </a:r>
          </a:p>
          <a:p>
            <a:pPr marL="0" indent="0" algn="l">
              <a:buNone/>
            </a:pPr>
            <a:r>
              <a:rPr lang="en-US" b="1" dirty="0">
                <a:solidFill>
                  <a:srgbClr val="FF0000"/>
                </a:solidFill>
              </a:rPr>
              <a:t>3-Simple lentigines</a:t>
            </a:r>
            <a:r>
              <a:rPr lang="en-US" b="1" dirty="0"/>
              <a:t>.</a:t>
            </a:r>
          </a:p>
          <a:p>
            <a:pPr marL="0" indent="0" algn="l">
              <a:buNone/>
            </a:pPr>
            <a:r>
              <a:rPr lang="en-US" b="1" dirty="0">
                <a:solidFill>
                  <a:srgbClr val="FF0000"/>
                </a:solidFill>
              </a:rPr>
              <a:t>4-Café-au-lait macule.</a:t>
            </a:r>
          </a:p>
          <a:p>
            <a:pPr marL="0" indent="0">
              <a:buNone/>
            </a:pPr>
            <a:r>
              <a:rPr lang="en-US" b="1" dirty="0">
                <a:solidFill>
                  <a:srgbClr val="FF0000"/>
                </a:solidFill>
              </a:rPr>
              <a:t>5-Freckles.</a:t>
            </a:r>
            <a:r>
              <a:rPr lang="en-US" b="1" dirty="0"/>
              <a:t> </a:t>
            </a:r>
          </a:p>
          <a:p>
            <a:pPr marL="0" indent="0">
              <a:buNone/>
            </a:pPr>
            <a:r>
              <a:rPr lang="en-US" b="1" dirty="0"/>
              <a:t>6-The multiple lentigines syndrome. </a:t>
            </a:r>
          </a:p>
          <a:p>
            <a:pPr marL="0" indent="0" algn="l">
              <a:buNone/>
            </a:pPr>
            <a:r>
              <a:rPr lang="en-US" b="1" dirty="0"/>
              <a:t>7-Nevus of Ota.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348" y="3327358"/>
            <a:ext cx="2693987"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رابط كسهم مستقيم 4"/>
          <p:cNvCxnSpPr/>
          <p:nvPr/>
        </p:nvCxnSpPr>
        <p:spPr>
          <a:xfrm>
            <a:off x="2100649" y="3904735"/>
            <a:ext cx="3262183" cy="3306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مربع نص 5"/>
          <p:cNvSpPr txBox="1"/>
          <p:nvPr/>
        </p:nvSpPr>
        <p:spPr>
          <a:xfrm>
            <a:off x="1013254" y="4235408"/>
            <a:ext cx="2570205" cy="523220"/>
          </a:xfrm>
          <a:prstGeom prst="rect">
            <a:avLst/>
          </a:prstGeom>
          <a:solidFill>
            <a:schemeClr val="accent1">
              <a:lumMod val="40000"/>
              <a:lumOff val="60000"/>
            </a:schemeClr>
          </a:solidFill>
        </p:spPr>
        <p:txBody>
          <a:bodyPr wrap="square" rtlCol="1">
            <a:spAutoFit/>
          </a:bodyPr>
          <a:lstStyle/>
          <a:p>
            <a:r>
              <a:rPr lang="en-US" dirty="0"/>
              <a:t>Brown , blue gray patch , usually inside , near or around the eye.</a:t>
            </a:r>
            <a:endParaRPr lang="ar-JO" dirty="0"/>
          </a:p>
        </p:txBody>
      </p:sp>
    </p:spTree>
    <p:extLst>
      <p:ext uri="{BB962C8B-B14F-4D97-AF65-F5344CB8AC3E}">
        <p14:creationId xmlns:p14="http://schemas.microsoft.com/office/powerpoint/2010/main" val="544423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1E7A-B23F-F745-BE33-4BD9F7DCA530}"/>
              </a:ext>
            </a:extLst>
          </p:cNvPr>
          <p:cNvSpPr>
            <a:spLocks noGrp="1"/>
          </p:cNvSpPr>
          <p:nvPr>
            <p:ph type="title"/>
          </p:nvPr>
        </p:nvSpPr>
        <p:spPr>
          <a:xfrm>
            <a:off x="0" y="135924"/>
            <a:ext cx="9144000" cy="807474"/>
          </a:xfrm>
        </p:spPr>
        <p:txBody>
          <a:bodyPr>
            <a:normAutofit fontScale="90000"/>
          </a:bodyPr>
          <a:lstStyle/>
          <a:p>
            <a:pPr algn="ctr"/>
            <a:r>
              <a:rPr lang="en-US" b="1" dirty="0">
                <a:solidFill>
                  <a:srgbClr val="FF0000"/>
                </a:solidFill>
                <a:latin typeface="+mn-lt"/>
              </a:rPr>
              <a:t>Melanocytic nevi (moles) </a:t>
            </a:r>
            <a:br>
              <a:rPr lang="en-US" b="1" dirty="0">
                <a:solidFill>
                  <a:srgbClr val="FF0000"/>
                </a:solidFill>
                <a:latin typeface="+mn-lt"/>
              </a:rPr>
            </a:br>
            <a:endParaRPr lang="en-US" b="1" dirty="0">
              <a:solidFill>
                <a:srgbClr val="FF0000"/>
              </a:solidFill>
              <a:latin typeface="+mn-lt"/>
            </a:endParaRPr>
          </a:p>
        </p:txBody>
      </p:sp>
      <p:sp>
        <p:nvSpPr>
          <p:cNvPr id="3" name="Content Placeholder 2">
            <a:extLst>
              <a:ext uri="{FF2B5EF4-FFF2-40B4-BE49-F238E27FC236}">
                <a16:creationId xmlns:a16="http://schemas.microsoft.com/office/drawing/2014/main" id="{DF4B575A-F489-EE42-91D1-E0B8C35A14C0}"/>
              </a:ext>
            </a:extLst>
          </p:cNvPr>
          <p:cNvSpPr>
            <a:spLocks noGrp="1"/>
          </p:cNvSpPr>
          <p:nvPr>
            <p:ph sz="quarter" idx="13"/>
          </p:nvPr>
        </p:nvSpPr>
        <p:spPr>
          <a:xfrm>
            <a:off x="0" y="807474"/>
            <a:ext cx="9144000" cy="4336026"/>
          </a:xfrm>
        </p:spPr>
        <p:txBody>
          <a:bodyPr>
            <a:normAutofit/>
          </a:bodyPr>
          <a:lstStyle/>
          <a:p>
            <a:pPr marL="0" indent="0" algn="l">
              <a:buNone/>
            </a:pPr>
            <a:r>
              <a:rPr lang="en-US" dirty="0">
                <a:sym typeface="Wingdings" pitchFamily="2" charset="2"/>
              </a:rPr>
              <a:t></a:t>
            </a:r>
            <a:r>
              <a:rPr lang="en-US" dirty="0"/>
              <a:t>These spots may be flesh-colored to light-to-dark brown. </a:t>
            </a:r>
          </a:p>
          <a:p>
            <a:pPr marL="0" indent="0" algn="l">
              <a:buNone/>
            </a:pPr>
            <a:r>
              <a:rPr lang="en-US" dirty="0">
                <a:sym typeface="Wingdings" pitchFamily="2" charset="2"/>
              </a:rPr>
              <a:t></a:t>
            </a:r>
            <a:r>
              <a:rPr lang="en-US" dirty="0"/>
              <a:t>They may be flat or raised. </a:t>
            </a:r>
          </a:p>
        </p:txBody>
      </p:sp>
      <p:pic>
        <p:nvPicPr>
          <p:cNvPr id="4" name="Content Placeholder 3">
            <a:extLst>
              <a:ext uri="{FF2B5EF4-FFF2-40B4-BE49-F238E27FC236}">
                <a16:creationId xmlns:a16="http://schemas.microsoft.com/office/drawing/2014/main" id="{E3E42FDC-8365-D545-A8CC-B8A098E2730C}"/>
              </a:ext>
            </a:extLst>
          </p:cNvPr>
          <p:cNvPicPr>
            <a:picLocks noChangeAspect="1"/>
          </p:cNvPicPr>
          <p:nvPr/>
        </p:nvPicPr>
        <p:blipFill>
          <a:blip r:embed="rId2"/>
          <a:stretch>
            <a:fillRect/>
          </a:stretch>
        </p:blipFill>
        <p:spPr>
          <a:xfrm>
            <a:off x="0" y="1754659"/>
            <a:ext cx="9144000" cy="3388841"/>
          </a:xfrm>
          <a:prstGeom prst="rect">
            <a:avLst/>
          </a:prstGeom>
        </p:spPr>
      </p:pic>
    </p:spTree>
    <p:extLst>
      <p:ext uri="{BB962C8B-B14F-4D97-AF65-F5344CB8AC3E}">
        <p14:creationId xmlns:p14="http://schemas.microsoft.com/office/powerpoint/2010/main" val="92265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41656"/>
            <a:ext cx="9144000" cy="857250"/>
          </a:xfrm>
        </p:spPr>
        <p:txBody>
          <a:bodyPr/>
          <a:lstStyle/>
          <a:p>
            <a:pPr algn="ctr"/>
            <a:r>
              <a:rPr lang="en-US" dirty="0">
                <a:solidFill>
                  <a:srgbClr val="FF0000"/>
                </a:solidFill>
              </a:rPr>
              <a:t>Melanocytic nevi (moles) </a:t>
            </a:r>
            <a:br>
              <a:rPr lang="en-US" dirty="0">
                <a:solidFill>
                  <a:srgbClr val="FF0000"/>
                </a:solidFill>
              </a:rPr>
            </a:br>
            <a:br>
              <a:rPr lang="en-US" dirty="0"/>
            </a:br>
            <a:endParaRPr lang="en-US" dirty="0"/>
          </a:p>
        </p:txBody>
      </p:sp>
      <p:sp>
        <p:nvSpPr>
          <p:cNvPr id="3" name="عنصر نائب للمحتوى 2"/>
          <p:cNvSpPr>
            <a:spLocks noGrp="1"/>
          </p:cNvSpPr>
          <p:nvPr>
            <p:ph sz="quarter" idx="13"/>
          </p:nvPr>
        </p:nvSpPr>
        <p:spPr>
          <a:xfrm>
            <a:off x="0" y="1050324"/>
            <a:ext cx="9144000" cy="4003590"/>
          </a:xfrm>
        </p:spPr>
        <p:txBody>
          <a:bodyPr>
            <a:normAutofit/>
          </a:bodyPr>
          <a:lstStyle/>
          <a:p>
            <a:pPr marL="0" indent="0">
              <a:buNone/>
            </a:pPr>
            <a:r>
              <a:rPr lang="en-US" dirty="0">
                <a:sym typeface="Wingdings" pitchFamily="2" charset="2"/>
              </a:rPr>
              <a:t></a:t>
            </a:r>
            <a:r>
              <a:rPr lang="en-US" dirty="0"/>
              <a:t>Although most moles are benign (non-cancerous) and will not cause any problems, some may change and become a skin cancer </a:t>
            </a:r>
            <a:r>
              <a:rPr lang="en-US" b="1" dirty="0">
                <a:solidFill>
                  <a:srgbClr val="FF0000"/>
                </a:solidFill>
              </a:rPr>
              <a:t>called a melanoma especially the </a:t>
            </a:r>
            <a:r>
              <a:rPr lang="en-US" b="1" dirty="0" err="1">
                <a:solidFill>
                  <a:srgbClr val="FF0000"/>
                </a:solidFill>
              </a:rPr>
              <a:t>junctional</a:t>
            </a:r>
            <a:r>
              <a:rPr lang="en-US" b="1" dirty="0">
                <a:solidFill>
                  <a:srgbClr val="FF0000"/>
                </a:solidFill>
              </a:rPr>
              <a:t> type because they are more superficial. </a:t>
            </a:r>
          </a:p>
          <a:p>
            <a:pPr marL="0" indent="0">
              <a:buNone/>
            </a:pPr>
            <a:r>
              <a:rPr lang="en-US" b="1" dirty="0">
                <a:solidFill>
                  <a:srgbClr val="FF0000"/>
                </a:solidFill>
                <a:sym typeface="Wingdings" pitchFamily="2" charset="2"/>
              </a:rPr>
              <a:t></a:t>
            </a:r>
            <a:r>
              <a:rPr lang="en-US" b="1" dirty="0">
                <a:solidFill>
                  <a:srgbClr val="FF0000"/>
                </a:solidFill>
              </a:rPr>
              <a:t>For this reason, moles should be watched for bleeding, pain, itch, color, shape, symmetry, even borders, and size changes.</a:t>
            </a:r>
          </a:p>
          <a:p>
            <a:pPr marL="0" indent="0">
              <a:buNone/>
            </a:pPr>
            <a:r>
              <a:rPr lang="en-US" b="1" dirty="0">
                <a:solidFill>
                  <a:srgbClr val="FF0000"/>
                </a:solidFill>
                <a:sym typeface="Wingdings" pitchFamily="2" charset="2"/>
              </a:rPr>
              <a:t></a:t>
            </a:r>
            <a:r>
              <a:rPr lang="en-US" b="1" dirty="0">
                <a:solidFill>
                  <a:srgbClr val="FF0000"/>
                </a:solidFill>
              </a:rPr>
              <a:t>No moles occur after 45 years of age , so after this age is considered melanoma until proven otherwise.</a:t>
            </a:r>
          </a:p>
          <a:p>
            <a:pPr marL="0" indent="0">
              <a:buNone/>
            </a:pPr>
            <a:r>
              <a:rPr lang="en-US" b="1" dirty="0">
                <a:solidFill>
                  <a:srgbClr val="FF0000"/>
                </a:solidFill>
                <a:sym typeface="Wingdings" pitchFamily="2" charset="2"/>
              </a:rPr>
              <a:t></a:t>
            </a:r>
            <a:r>
              <a:rPr lang="en-US" b="1" dirty="0">
                <a:solidFill>
                  <a:srgbClr val="FF0000"/>
                </a:solidFill>
              </a:rPr>
              <a:t>Laser can treat the </a:t>
            </a:r>
            <a:r>
              <a:rPr lang="en-US" b="1" dirty="0" err="1">
                <a:solidFill>
                  <a:srgbClr val="FF0000"/>
                </a:solidFill>
              </a:rPr>
              <a:t>junctional</a:t>
            </a:r>
            <a:r>
              <a:rPr lang="en-US" b="1" dirty="0">
                <a:solidFill>
                  <a:srgbClr val="FF0000"/>
                </a:solidFill>
              </a:rPr>
              <a:t> type only.</a:t>
            </a:r>
          </a:p>
          <a:p>
            <a:pPr>
              <a:buFont typeface="Wingdings" panose="05000000000000000000" pitchFamily="2" charset="2"/>
              <a:buChar char="ü"/>
            </a:pPr>
            <a:endParaRPr lang="en-US" b="1" dirty="0">
              <a:solidFill>
                <a:srgbClr val="FF0000"/>
              </a:solidFill>
            </a:endParaRPr>
          </a:p>
          <a:p>
            <a:endParaRPr lang="en-US" dirty="0"/>
          </a:p>
        </p:txBody>
      </p:sp>
    </p:spTree>
    <p:extLst>
      <p:ext uri="{BB962C8B-B14F-4D97-AF65-F5344CB8AC3E}">
        <p14:creationId xmlns:p14="http://schemas.microsoft.com/office/powerpoint/2010/main" val="2327517076"/>
      </p:ext>
    </p:extLst>
  </p:cSld>
  <p:clrMapOvr>
    <a:masterClrMapping/>
  </p:clrMapOvr>
</p:sld>
</file>

<file path=ppt/theme/theme1.xml><?xml version="1.0" encoding="utf-8"?>
<a:theme xmlns:a="http://schemas.openxmlformats.org/drawingml/2006/main" name="دفق الهواء">
  <a:themeElements>
    <a:clrScheme name="دفق الهواء">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دفق الهواء">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فق الهواء">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1367</TotalTime>
  <Words>1848</Words>
  <Application>Microsoft Office PowerPoint</Application>
  <PresentationFormat>On-screen Show (16:9)</PresentationFormat>
  <Paragraphs>212</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دفق الهواء</vt:lpstr>
      <vt:lpstr>Disorders of Pigmentations </vt:lpstr>
      <vt:lpstr>Our lecture talks about : </vt:lpstr>
      <vt:lpstr>Skin color factors : </vt:lpstr>
      <vt:lpstr>Definition of Melanin</vt:lpstr>
      <vt:lpstr>Skin color</vt:lpstr>
      <vt:lpstr>Disorders of pigmentations:</vt:lpstr>
      <vt:lpstr>Common Congenital hyperpigmentation</vt:lpstr>
      <vt:lpstr>Melanocytic nevi (moles)  </vt:lpstr>
      <vt:lpstr>Melanocytic nevi (moles)   </vt:lpstr>
      <vt:lpstr>ABCDE</vt:lpstr>
      <vt:lpstr>Giant congenital nevi </vt:lpstr>
      <vt:lpstr>Simple lentigines</vt:lpstr>
      <vt:lpstr>Café-au-lait spots</vt:lpstr>
      <vt:lpstr>Freckles النمش </vt:lpstr>
      <vt:lpstr>PowerPoint Presentation</vt:lpstr>
      <vt:lpstr>Acquired hyperpigmentation </vt:lpstr>
      <vt:lpstr>Acanthosis Nigricans</vt:lpstr>
      <vt:lpstr>Melasma (Chloasma)</vt:lpstr>
      <vt:lpstr>Post inflammatory hyperpigmentation</vt:lpstr>
      <vt:lpstr>Hypopigmentation</vt:lpstr>
      <vt:lpstr>1- congenital :Hypomelanosis (generalized)</vt:lpstr>
      <vt:lpstr>Piebaldism</vt:lpstr>
      <vt:lpstr>Systemic Associations:</vt:lpstr>
      <vt:lpstr>Achromic naevus (hypochromic nevus)</vt:lpstr>
      <vt:lpstr>Vitiligo  البهاق)) </vt:lpstr>
      <vt:lpstr>PowerPoint Presentation</vt:lpstr>
      <vt:lpstr>PowerPoint Presentation</vt:lpstr>
      <vt:lpstr>Depigmenations</vt:lpstr>
      <vt:lpstr>Sutton ’ s halo naevi </vt:lpstr>
      <vt:lpstr>Post inflammatory hypopigmentation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Disorder of Pigmentations</dc:title>
  <dc:creator>Microsoft Office User</dc:creator>
  <cp:lastModifiedBy>mohammad Al btoush</cp:lastModifiedBy>
  <cp:revision>63</cp:revision>
  <dcterms:created xsi:type="dcterms:W3CDTF">2020-03-15T15:03:48Z</dcterms:created>
  <dcterms:modified xsi:type="dcterms:W3CDTF">2024-08-19T08:20:34Z</dcterms:modified>
</cp:coreProperties>
</file>