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78" r:id="rId3"/>
    <p:sldId id="270" r:id="rId4"/>
    <p:sldId id="269" r:id="rId5"/>
    <p:sldId id="262" r:id="rId6"/>
    <p:sldId id="263" r:id="rId7"/>
    <p:sldId id="279" r:id="rId8"/>
    <p:sldId id="280" r:id="rId9"/>
    <p:sldId id="271" r:id="rId10"/>
    <p:sldId id="27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9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D1C5B4-713E-4C38-BC3E-B1AA73CB48CD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6AA53F-24DC-4F59-9F1D-EA7D157AC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269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6AA53F-24DC-4F59-9F1D-EA7D157ACC9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736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F8F29-B51D-7767-3369-FDAEC3B071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C549C3-143F-9B80-75C7-5E35228E04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116611-2E18-6CDA-9170-E3D5FE8EB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0154D-AE38-4594-A429-B2CE93DA4674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1AB141-2145-40A9-AD04-A822FE9FC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373E31-35F6-4114-5074-0A13B56B5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1F204-E1F4-4FA9-B65D-757EC9291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567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41C212-85A5-635D-7A90-7FACA4F29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C85F7D-3DE5-07B7-EB0D-57A0CFEA23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2AFB95-FE4D-A3C7-87A4-3DFF551D1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0154D-AE38-4594-A429-B2CE93DA4674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4DFD1F-9767-1AFE-2661-89FD84A84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C6C996-C6EC-4B77-61E7-E4C909DF3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1F204-E1F4-4FA9-B65D-757EC9291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562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AFB40F-0493-30B2-B474-BE397598E5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492BCF-477D-8B34-C3F0-FC4410507F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7656E0-170C-D1B8-30F2-E6847B6CA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0154D-AE38-4594-A429-B2CE93DA4674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3DF8E9-C4A7-BE0E-2BD4-8096529FF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DE28E7-ED7F-8849-A115-22EBB9A7C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1F204-E1F4-4FA9-B65D-757EC9291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192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B648B-D756-852F-35EC-02C0D5C9A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251C08-F2F1-2A78-C6F6-64A4326913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BAA2BE-A100-3AA2-F8E6-1493FA977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0154D-AE38-4594-A429-B2CE93DA4674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BF254D-CB34-EA14-23B9-EF9F3312C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54CCA6-E26C-6785-E4EB-F3B100B82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1F204-E1F4-4FA9-B65D-757EC9291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836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1E350-F635-C7C1-F0FA-B562A62795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9781A1-D0C6-1F3E-D8DA-1502BB63B2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FBAA8B-B7E5-C829-4B39-BBB45FFC1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0154D-AE38-4594-A429-B2CE93DA4674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A5B387-8927-A73E-B019-485982F3C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D0CD8F-596C-2DFE-0953-BC5379331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1F204-E1F4-4FA9-B65D-757EC9291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908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8765B-CF17-E5B2-987E-76B8ACAC0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8DFD4A-37FF-07A5-A0A5-37D5113082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4CFB2A-877B-D126-C44D-5AADD0C788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5F8A3F-4FF4-3A49-954C-23117101F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0154D-AE38-4594-A429-B2CE93DA4674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1ECC61-5E8A-64D0-C3F8-C0390574C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0A5167-BE3F-0C32-3C5E-773C1C330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1F204-E1F4-4FA9-B65D-757EC9291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39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564C2D-170F-62A5-85BA-504D58E58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B7164E-7457-688A-8A09-41CF5C1266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0720B1-E3D6-0E04-41E7-8A671F73FF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478A87-8BB9-C312-43C0-E31C59672F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23D351-BFB9-D75B-771F-0A2312EF0D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B78124-FAD1-6FAA-2AAE-A39BB7E97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0154D-AE38-4594-A429-B2CE93DA4674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266E37-C6DC-70F3-F10B-FA5C564C8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C624100-0794-4EA4-C96A-D5DCFF5F5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1F204-E1F4-4FA9-B65D-757EC9291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212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2AA34-7AF9-7417-21FF-AAB0A5956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DE06DB-DC10-32C1-B003-3BFC13BA9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0154D-AE38-4594-A429-B2CE93DA4674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88E617-0514-69FF-1030-BD558D084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848702-F354-4E76-8FAA-207F70D3D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1F204-E1F4-4FA9-B65D-757EC9291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660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BB2665-A2B8-ADF0-4E64-3208B8BE8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0154D-AE38-4594-A429-B2CE93DA4674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4EBAFD5-CF0B-4EE8-00A0-0BA1C9BF9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6BED0A-BFD1-8CE2-3A0E-6559BDE29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1F204-E1F4-4FA9-B65D-757EC9291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468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F7554-5D7B-BEA0-0A66-8EFA482948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6D848-3C45-7976-0E19-9B3562863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708F3A-9CC4-3D58-9ABF-8CF8B59F06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334CFB-B320-562A-0453-A2D9FC3D8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0154D-AE38-4594-A429-B2CE93DA4674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AF6CB9-76D0-4EFB-F962-13EEFDF04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C8EF12-9E33-F2EC-EEA1-E932C843D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1F204-E1F4-4FA9-B65D-757EC9291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033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EFCD6D-61F6-BF6B-07DD-B7CC2253A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18449D-4A22-AB02-AEC2-0C9AC022B7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01F4A2-AA29-31DD-3705-F1FAF07315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C87D34-7D34-5941-7F29-129428A1F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0154D-AE38-4594-A429-B2CE93DA4674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5A3C05-917A-EA82-FA87-8D4DD19701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85F1F8-4A2F-F8B3-1575-64E94FCB8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1F204-E1F4-4FA9-B65D-757EC9291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759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54E7361-4AAF-2BC0-9C87-5F5E8890C6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116565-FF00-DA0E-7A1E-0712867753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6D0DBC-0F68-C7DC-8ED5-D16C4671A6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80154D-AE38-4594-A429-B2CE93DA4674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E2D0E0-365B-FC43-62AA-200BE9A467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62A509-BA32-55F8-0F50-6F3C910153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31F204-E1F4-4FA9-B65D-757EC9291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255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29724-80D4-4CAA-B4E0-B568FCABA5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04220" y="2669458"/>
            <a:ext cx="9144000" cy="759542"/>
          </a:xfrm>
        </p:spPr>
        <p:txBody>
          <a:bodyPr anchor="b">
            <a:normAutofit/>
          </a:bodyPr>
          <a:lstStyle/>
          <a:p>
            <a:pPr algn="l"/>
            <a:r>
              <a:rPr lang="en-US" sz="4800" dirty="0"/>
              <a:t>Physiology of Cardiac Muscle 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8F5653AF-F6A3-5AD9-FFDC-A2CB376E8B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DR. Arwa Rawashdeh </a:t>
            </a:r>
          </a:p>
        </p:txBody>
      </p:sp>
    </p:spTree>
    <p:extLst>
      <p:ext uri="{BB962C8B-B14F-4D97-AF65-F5344CB8AC3E}">
        <p14:creationId xmlns:p14="http://schemas.microsoft.com/office/powerpoint/2010/main" val="36715790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526F4-99D5-D014-5AD3-D18168B7FC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Myocardium clinical disorders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BC2124-585A-DE27-D702-B575C56917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213" y="1515908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Angina pectoris </a:t>
            </a:r>
          </a:p>
          <a:p>
            <a:pPr marL="0" indent="0">
              <a:buNone/>
            </a:pPr>
            <a:r>
              <a:rPr lang="en-US" dirty="0"/>
              <a:t>Due to strenuous activity</a:t>
            </a:r>
          </a:p>
          <a:p>
            <a:pPr marL="0" indent="0">
              <a:buNone/>
            </a:pPr>
            <a:r>
              <a:rPr lang="en-US" dirty="0"/>
              <a:t>Tissue becomes ischemia </a:t>
            </a:r>
          </a:p>
          <a:p>
            <a:pPr marL="0" indent="0">
              <a:buNone/>
            </a:pPr>
            <a:r>
              <a:rPr lang="en-US" dirty="0"/>
              <a:t>Pain subsides at rest </a:t>
            </a:r>
          </a:p>
          <a:p>
            <a:pPr marL="0" indent="0">
              <a:buNone/>
            </a:pPr>
            <a:r>
              <a:rPr lang="en-US" dirty="0"/>
              <a:t>Nitroglycerin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Myocardial infarction ( heart attack) </a:t>
            </a:r>
          </a:p>
          <a:p>
            <a:pPr marL="0" indent="0">
              <a:buNone/>
            </a:pPr>
            <a:r>
              <a:rPr lang="en-US" dirty="0"/>
              <a:t>Death of cardiac muscle replaced by scar tissue and could lead to death</a:t>
            </a:r>
          </a:p>
        </p:txBody>
      </p:sp>
    </p:spTree>
    <p:extLst>
      <p:ext uri="{BB962C8B-B14F-4D97-AF65-F5344CB8AC3E}">
        <p14:creationId xmlns:p14="http://schemas.microsoft.com/office/powerpoint/2010/main" val="457892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B72FED-FE18-2D5F-F7FB-170D2D86E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Pulmonary and systemic circulation </a:t>
            </a:r>
          </a:p>
        </p:txBody>
      </p:sp>
      <p:pic>
        <p:nvPicPr>
          <p:cNvPr id="6146" name="Content Placeholder 3" descr="Image result for circulation through the heart ppt">
            <a:extLst>
              <a:ext uri="{FF2B5EF4-FFF2-40B4-BE49-F238E27FC236}">
                <a16:creationId xmlns:a16="http://schemas.microsoft.com/office/drawing/2014/main" id="{52E16AF3-1E77-4EE0-AE2A-A89B302A2684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108" y="1825625"/>
            <a:ext cx="5801784" cy="435133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5F84B-9303-FA76-54B5-1E2B0E4E6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Clinical topography of the heart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08D1FB-10A1-9889-39EF-7281299CC8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27355"/>
            <a:ext cx="12192000" cy="553064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 err="1">
                <a:solidFill>
                  <a:srgbClr val="FF0000"/>
                </a:solidFill>
              </a:rPr>
              <a:t>Holotopy</a:t>
            </a:r>
            <a:endParaRPr lang="en-US" sz="18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800" dirty="0"/>
              <a:t> intercostal    middle of mediastinum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b="1" dirty="0" err="1">
                <a:solidFill>
                  <a:srgbClr val="FF0000"/>
                </a:solidFill>
              </a:rPr>
              <a:t>Sceletopy</a:t>
            </a:r>
            <a:r>
              <a:rPr lang="en-US" sz="1800" b="1" dirty="0">
                <a:solidFill>
                  <a:srgbClr val="FF0000"/>
                </a:solidFill>
              </a:rPr>
              <a:t> </a:t>
            </a:r>
            <a:r>
              <a:rPr lang="en-US" sz="1800" dirty="0"/>
              <a:t>  right to lift </a:t>
            </a:r>
          </a:p>
          <a:p>
            <a:pPr marL="0" indent="0">
              <a:buNone/>
            </a:pPr>
            <a:r>
              <a:rPr lang="en-US" sz="18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Upper border </a:t>
            </a:r>
          </a:p>
          <a:p>
            <a:pPr marL="0" indent="0">
              <a:buNone/>
            </a:pPr>
            <a:r>
              <a:rPr lang="en-US" sz="1800" dirty="0"/>
              <a:t>3</a:t>
            </a:r>
            <a:r>
              <a:rPr lang="en-US" sz="1800" baseline="30000" dirty="0"/>
              <a:t>rd</a:t>
            </a:r>
            <a:r>
              <a:rPr lang="en-US" sz="1800" dirty="0"/>
              <a:t> rib horizontal </a:t>
            </a:r>
          </a:p>
          <a:p>
            <a:pPr marL="0" indent="0">
              <a:buNone/>
            </a:pPr>
            <a:r>
              <a:rPr lang="en-US" sz="1800" b="1" i="1" u="sng" dirty="0"/>
              <a:t>Right border </a:t>
            </a:r>
          </a:p>
          <a:p>
            <a:pPr marL="0" indent="0">
              <a:buNone/>
            </a:pPr>
            <a:r>
              <a:rPr lang="en-US" sz="1800" dirty="0"/>
              <a:t>1.5cm  3</a:t>
            </a:r>
            <a:r>
              <a:rPr lang="en-US" sz="1800" baseline="30000" dirty="0"/>
              <a:t>rd</a:t>
            </a:r>
            <a:r>
              <a:rPr lang="en-US" sz="1800" dirty="0"/>
              <a:t> to 5</a:t>
            </a:r>
            <a:r>
              <a:rPr lang="en-US" sz="1800" baseline="30000" dirty="0"/>
              <a:t>th</a:t>
            </a:r>
            <a:r>
              <a:rPr lang="en-US" sz="1800" dirty="0"/>
              <a:t> rib parasternal  </a:t>
            </a:r>
          </a:p>
          <a:p>
            <a:pPr marL="0" indent="0">
              <a:buNone/>
            </a:pPr>
            <a:r>
              <a:rPr lang="en-US" sz="1800" b="1" i="1" u="sng" dirty="0"/>
              <a:t>Lower border </a:t>
            </a:r>
          </a:p>
          <a:p>
            <a:pPr marL="0" indent="0">
              <a:buNone/>
            </a:pPr>
            <a:r>
              <a:rPr lang="en-US" sz="1800" dirty="0"/>
              <a:t>5</a:t>
            </a:r>
            <a:r>
              <a:rPr lang="en-US" sz="1800" baseline="30000" dirty="0"/>
              <a:t>th</a:t>
            </a:r>
            <a:r>
              <a:rPr lang="en-US" sz="1800" dirty="0"/>
              <a:t> rib cartilage to 5</a:t>
            </a:r>
            <a:r>
              <a:rPr lang="en-US" sz="1800" baseline="30000" dirty="0"/>
              <a:t>th</a:t>
            </a:r>
            <a:r>
              <a:rPr lang="en-US" sz="1800" dirty="0"/>
              <a:t> intercostal obliquely</a:t>
            </a:r>
          </a:p>
          <a:p>
            <a:pPr marL="0" indent="0">
              <a:buNone/>
            </a:pPr>
            <a:r>
              <a:rPr lang="en-US" sz="1800" b="1" i="1" u="sng" dirty="0"/>
              <a:t>Left border</a:t>
            </a:r>
          </a:p>
          <a:p>
            <a:pPr marL="0" indent="0">
              <a:buNone/>
            </a:pPr>
            <a:r>
              <a:rPr lang="en-US" sz="1800" dirty="0"/>
              <a:t>5</a:t>
            </a:r>
            <a:r>
              <a:rPr lang="en-US" sz="1800" baseline="30000" dirty="0"/>
              <a:t>th</a:t>
            </a:r>
            <a:r>
              <a:rPr lang="en-US" sz="1800" dirty="0"/>
              <a:t> intercostal Apex to 3</a:t>
            </a:r>
            <a:r>
              <a:rPr lang="en-US" sz="1800" baseline="30000" dirty="0"/>
              <a:t>rd</a:t>
            </a:r>
            <a:r>
              <a:rPr lang="en-US" sz="1800" dirty="0"/>
              <a:t> rib</a:t>
            </a:r>
          </a:p>
          <a:p>
            <a:pPr marL="0" indent="0">
              <a:buNone/>
            </a:pPr>
            <a:r>
              <a:rPr lang="en-US" sz="1800" dirty="0"/>
              <a:t>Left to right ; AV openings 3</a:t>
            </a:r>
            <a:r>
              <a:rPr lang="en-US" sz="1800" baseline="30000" dirty="0"/>
              <a:t>rd</a:t>
            </a:r>
            <a:r>
              <a:rPr lang="en-US" sz="1800" dirty="0"/>
              <a:t> to 6</a:t>
            </a:r>
            <a:r>
              <a:rPr lang="en-US" sz="1800" baseline="30000" dirty="0"/>
              <a:t>th</a:t>
            </a:r>
            <a:r>
              <a:rPr lang="en-US" sz="1800" dirty="0"/>
              <a:t> rib  sternal junction  5</a:t>
            </a:r>
            <a:r>
              <a:rPr lang="en-US" sz="1800" baseline="30000" dirty="0"/>
              <a:t>th</a:t>
            </a:r>
            <a:r>
              <a:rPr lang="en-US" sz="1800" dirty="0"/>
              <a:t> stethoscope </a:t>
            </a:r>
          </a:p>
          <a:p>
            <a:pPr marL="0" indent="0">
              <a:buNone/>
            </a:pPr>
            <a:r>
              <a:rPr lang="en-US" sz="1800" dirty="0"/>
              <a:t>                       aortic and pulmonary  3</a:t>
            </a:r>
            <a:r>
              <a:rPr lang="en-US" sz="1800" baseline="30000" dirty="0"/>
              <a:t>rd</a:t>
            </a:r>
            <a:r>
              <a:rPr lang="en-US" sz="1800" dirty="0"/>
              <a:t> to 4</a:t>
            </a:r>
            <a:r>
              <a:rPr lang="en-US" sz="1800" baseline="30000" dirty="0"/>
              <a:t>th</a:t>
            </a:r>
            <a:r>
              <a:rPr lang="en-US" sz="1800" dirty="0"/>
              <a:t> sternal junction  2</a:t>
            </a:r>
            <a:r>
              <a:rPr lang="en-US" sz="1800" baseline="30000" dirty="0"/>
              <a:t>nd</a:t>
            </a:r>
            <a:r>
              <a:rPr lang="en-US" sz="1800" dirty="0"/>
              <a:t> stethoscope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3718D67-5EC9-3B0E-E624-4E3DDFB29DE3}"/>
              </a:ext>
            </a:extLst>
          </p:cNvPr>
          <p:cNvSpPr txBox="1"/>
          <p:nvPr/>
        </p:nvSpPr>
        <p:spPr>
          <a:xfrm>
            <a:off x="5255342" y="1674674"/>
            <a:ext cx="6098458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800" b="1" dirty="0" err="1">
                <a:solidFill>
                  <a:srgbClr val="FF0000"/>
                </a:solidFill>
              </a:rPr>
              <a:t>Syntopy</a:t>
            </a:r>
            <a:r>
              <a:rPr lang="en-US" sz="1800" b="1" dirty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r>
              <a:rPr lang="en-US" sz="1800" dirty="0"/>
              <a:t>Anteriorly  sternum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Inferiorly   diaphragm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Laterally pleural of the lung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Posteriorly esophagus and vasculature 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Superiorly great blood vessels </a:t>
            </a:r>
          </a:p>
        </p:txBody>
      </p:sp>
    </p:spTree>
    <p:extLst>
      <p:ext uri="{BB962C8B-B14F-4D97-AF65-F5344CB8AC3E}">
        <p14:creationId xmlns:p14="http://schemas.microsoft.com/office/powerpoint/2010/main" val="3119452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AF8E4-8FDD-313B-0CCA-DCCF0B2ED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748" y="394622"/>
            <a:ext cx="10515600" cy="1139210"/>
          </a:xfrm>
        </p:spPr>
        <p:txBody>
          <a:bodyPr/>
          <a:lstStyle/>
          <a:p>
            <a:r>
              <a:rPr lang="en-US" dirty="0"/>
              <a:t>Layers of the heart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FD83B3-AD65-74ED-24AA-C025B2FEFE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Endocardium       direct contact with blood, valves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Myocardium </a:t>
            </a:r>
          </a:p>
          <a:p>
            <a:pPr marL="0" indent="0">
              <a:buNone/>
            </a:pPr>
            <a:r>
              <a:rPr lang="en-US" dirty="0"/>
              <a:t>Atrium         2layers sup circular, deep long; pectinate muscle</a:t>
            </a:r>
          </a:p>
          <a:p>
            <a:pPr marL="0" indent="0">
              <a:buNone/>
            </a:pPr>
            <a:r>
              <a:rPr lang="en-US" dirty="0"/>
              <a:t>Ventricles   3 layers sup longitudinal; vortex of the heart deep longitudinal ( trabeculae </a:t>
            </a:r>
            <a:r>
              <a:rPr lang="en-US" dirty="0" err="1"/>
              <a:t>craneae</a:t>
            </a:r>
            <a:r>
              <a:rPr lang="en-US" dirty="0"/>
              <a:t> and papillary muscle), middle layer surround each ventricles </a:t>
            </a:r>
          </a:p>
          <a:p>
            <a:pPr marL="0" indent="0">
              <a:buNone/>
            </a:pPr>
            <a:r>
              <a:rPr lang="en-US" dirty="0"/>
              <a:t>Fibrous ring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Pericardium  serious and fibrous</a:t>
            </a:r>
          </a:p>
          <a:p>
            <a:pPr marL="0" indent="0">
              <a:buNone/>
            </a:pPr>
            <a:r>
              <a:rPr lang="en-US" dirty="0"/>
              <a:t>Serious : visceral and parietal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76358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595B8E3E-3685-4956-A529-8F18D58AC78D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0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Atrioventricular valve function</a:t>
            </a:r>
          </a:p>
        </p:txBody>
      </p:sp>
      <p:pic>
        <p:nvPicPr>
          <p:cNvPr id="9218" name="Picture 4">
            <a:extLst>
              <a:ext uri="{FF2B5EF4-FFF2-40B4-BE49-F238E27FC236}">
                <a16:creationId xmlns:a16="http://schemas.microsoft.com/office/drawing/2014/main" id="{2374838B-7CC7-4B8F-90ED-B6B3FAF3E12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3194" y="829994"/>
            <a:ext cx="7653605" cy="530352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itle 4">
            <a:extLst>
              <a:ext uri="{FF2B5EF4-FFF2-40B4-BE49-F238E27FC236}">
                <a16:creationId xmlns:a16="http://schemas.microsoft.com/office/drawing/2014/main" id="{C3494F4B-4A44-43CE-9FF3-685605E8EA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56532" y="643467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32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Semilunar valve function</a:t>
            </a:r>
          </a:p>
        </p:txBody>
      </p:sp>
      <p:pic>
        <p:nvPicPr>
          <p:cNvPr id="10242" name="Picture 4" descr="Diagram&#10;&#10;Description automatically generated">
            <a:extLst>
              <a:ext uri="{FF2B5EF4-FFF2-40B4-BE49-F238E27FC236}">
                <a16:creationId xmlns:a16="http://schemas.microsoft.com/office/drawing/2014/main" id="{94739341-4AC3-42B5-AC41-41650F99CA9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84" y="1675227"/>
            <a:ext cx="10588431" cy="439419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A39C2-F35D-380C-D86A-B7685C4E93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"/>
            <a:ext cx="10515600" cy="678426"/>
          </a:xfrm>
        </p:spPr>
        <p:txBody>
          <a:bodyPr>
            <a:normAutofit fontScale="90000"/>
          </a:bodyPr>
          <a:lstStyle/>
          <a:p>
            <a:r>
              <a:rPr lang="en-US" dirty="0"/>
              <a:t>External and internal heart structures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9A8ECB-CE68-86AD-42E2-79251B6D4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1283110"/>
            <a:ext cx="12192001" cy="5574889"/>
          </a:xfrm>
        </p:spPr>
        <p:txBody>
          <a:bodyPr>
            <a:normAutofit fontScale="55000" lnSpcReduction="20000"/>
          </a:bodyPr>
          <a:lstStyle/>
          <a:p>
            <a:r>
              <a:rPr lang="en-US" dirty="0"/>
              <a:t>Coronary sulcus ; the atriums from ventricles</a:t>
            </a:r>
          </a:p>
          <a:p>
            <a:r>
              <a:rPr lang="en-US" dirty="0"/>
              <a:t>Anterior interventricular sulcus to posterior separate the right from lift ventricles</a:t>
            </a:r>
          </a:p>
          <a:p>
            <a:r>
              <a:rPr lang="en-US" dirty="0"/>
              <a:t>Right Atrium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Anterior and lateral pouch auricles </a:t>
            </a:r>
          </a:p>
          <a:p>
            <a:pPr marL="0" indent="0">
              <a:buNone/>
            </a:pPr>
            <a:r>
              <a:rPr lang="en-US" dirty="0"/>
              <a:t>Superior    vena cava</a:t>
            </a:r>
          </a:p>
          <a:p>
            <a:pPr marL="0" indent="0">
              <a:buNone/>
            </a:pPr>
            <a:r>
              <a:rPr lang="en-US" dirty="0"/>
              <a:t> Between sinus </a:t>
            </a:r>
            <a:r>
              <a:rPr lang="en-US" dirty="0" err="1"/>
              <a:t>venarem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Posterior   inf  vena cava, valve of inferior vena cava to oval fossa during fetal life ( blood from right to lift atrium) no pulmonary circulation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Medial wall </a:t>
            </a:r>
          </a:p>
          <a:p>
            <a:pPr marL="0" indent="0">
              <a:buNone/>
            </a:pPr>
            <a:r>
              <a:rPr lang="en-US" dirty="0"/>
              <a:t>Fossa </a:t>
            </a:r>
            <a:r>
              <a:rPr lang="en-US" dirty="0" err="1"/>
              <a:t>ovale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Coronary sinus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Inferior wall </a:t>
            </a:r>
          </a:p>
          <a:p>
            <a:pPr marL="0" indent="0">
              <a:buNone/>
            </a:pPr>
            <a:r>
              <a:rPr lang="en-US" dirty="0"/>
              <a:t>Right atrioventricular opening ( tri valve)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3698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5445C2-E95B-EFE4-40E5-EA99450B53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981" y="501445"/>
            <a:ext cx="12015019" cy="6002593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Right ventricles </a:t>
            </a:r>
          </a:p>
          <a:p>
            <a:pPr marL="0" indent="0">
              <a:buNone/>
            </a:pPr>
            <a:r>
              <a:rPr lang="en-US" dirty="0"/>
              <a:t>right atrioventricular opening </a:t>
            </a:r>
          </a:p>
          <a:p>
            <a:pPr marL="0" indent="0">
              <a:buNone/>
            </a:pPr>
            <a:r>
              <a:rPr lang="en-US" dirty="0"/>
              <a:t>Tricuspid valve ( 2 margin fibrous ring and tendinous chord)</a:t>
            </a:r>
          </a:p>
          <a:p>
            <a:pPr marL="0" indent="0">
              <a:buNone/>
            </a:pPr>
            <a:r>
              <a:rPr lang="en-US" dirty="0"/>
              <a:t>Opening of pulmonary trunk </a:t>
            </a:r>
          </a:p>
          <a:p>
            <a:pPr marL="0" indent="0">
              <a:buNone/>
            </a:pPr>
            <a:r>
              <a:rPr lang="en-US" dirty="0"/>
              <a:t>Pulmonary valve</a:t>
            </a:r>
          </a:p>
          <a:p>
            <a:pPr marL="0" indent="0">
              <a:buNone/>
            </a:pPr>
            <a:r>
              <a:rPr lang="en-US" dirty="0"/>
              <a:t>Trabecula </a:t>
            </a:r>
            <a:r>
              <a:rPr lang="en-US" dirty="0" err="1"/>
              <a:t>carneae</a:t>
            </a:r>
            <a:r>
              <a:rPr lang="en-US" dirty="0"/>
              <a:t> (potential air embolism)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Left atrium </a:t>
            </a:r>
          </a:p>
          <a:p>
            <a:pPr marL="0" indent="0">
              <a:buNone/>
            </a:pPr>
            <a:r>
              <a:rPr lang="en-US" dirty="0"/>
              <a:t>Left auricles pectinate muscle</a:t>
            </a:r>
          </a:p>
          <a:p>
            <a:pPr marL="0" indent="0">
              <a:buNone/>
            </a:pPr>
            <a:r>
              <a:rPr lang="en-US" dirty="0"/>
              <a:t>4 opening of posterior pulmonary veins</a:t>
            </a:r>
          </a:p>
          <a:p>
            <a:pPr marL="0" indent="0">
              <a:buNone/>
            </a:pPr>
            <a:r>
              <a:rPr lang="en-US" dirty="0"/>
              <a:t>Left ventricular opening </a:t>
            </a:r>
          </a:p>
          <a:p>
            <a:pPr marL="0" indent="0">
              <a:buNone/>
            </a:pPr>
            <a:r>
              <a:rPr lang="en-US" dirty="0"/>
              <a:t>Bicuspid valve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Left ventricular</a:t>
            </a:r>
          </a:p>
          <a:p>
            <a:pPr marL="0" indent="0">
              <a:buNone/>
            </a:pPr>
            <a:r>
              <a:rPr lang="en-US" dirty="0" err="1"/>
              <a:t>Bicusps</a:t>
            </a:r>
            <a:r>
              <a:rPr lang="en-US" dirty="0"/>
              <a:t> valve , commissural cusps </a:t>
            </a:r>
          </a:p>
          <a:p>
            <a:pPr marL="0" indent="0">
              <a:buNone/>
            </a:pPr>
            <a:r>
              <a:rPr lang="en-US" dirty="0"/>
              <a:t>Aortic opening 3 semilunar cusps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25432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54C700-8626-7C6A-BCBE-893107A540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Limiting product is oxygen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5C32F5-A595-2B42-FF94-A346ABAE6F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6412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Timely manner function properly</a:t>
            </a:r>
          </a:p>
          <a:p>
            <a:pPr marL="0" indent="0">
              <a:buNone/>
            </a:pPr>
            <a:r>
              <a:rPr lang="en-US" dirty="0"/>
              <a:t>Coronary arteries </a:t>
            </a:r>
          </a:p>
          <a:p>
            <a:pPr marL="0" indent="0">
              <a:buNone/>
            </a:pPr>
            <a:r>
              <a:rPr lang="en-US" dirty="0"/>
              <a:t>Myoglobin (storage of O2)</a:t>
            </a:r>
          </a:p>
          <a:p>
            <a:pPr marL="0" indent="0">
              <a:buNone/>
            </a:pPr>
            <a:r>
              <a:rPr lang="en-US" dirty="0"/>
              <a:t>Mitochondria 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Fuel </a:t>
            </a:r>
          </a:p>
          <a:p>
            <a:pPr marL="0" indent="0">
              <a:buNone/>
            </a:pPr>
            <a:r>
              <a:rPr lang="en-US" dirty="0"/>
              <a:t>Glucose      pyruvate </a:t>
            </a:r>
          </a:p>
          <a:p>
            <a:pPr marL="0" indent="0">
              <a:buNone/>
            </a:pPr>
            <a:r>
              <a:rPr lang="en-US" dirty="0"/>
              <a:t>Fatty acids  beta oxidation</a:t>
            </a:r>
          </a:p>
          <a:p>
            <a:pPr marL="0" indent="0">
              <a:buNone/>
            </a:pPr>
            <a:r>
              <a:rPr lang="en-US" dirty="0"/>
              <a:t>Lactate       pyruvate  </a:t>
            </a:r>
          </a:p>
          <a:p>
            <a:pPr marL="0" indent="0">
              <a:buNone/>
            </a:pPr>
            <a:r>
              <a:rPr lang="en-US" dirty="0"/>
              <a:t>Amino acids  ketogenic and non-essential one </a:t>
            </a:r>
          </a:p>
          <a:p>
            <a:pPr marL="0" indent="0">
              <a:buNone/>
            </a:pPr>
            <a:r>
              <a:rPr lang="en-US" dirty="0"/>
              <a:t>Ketone bodies     fasting state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895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375</Words>
  <Application>Microsoft Office PowerPoint</Application>
  <PresentationFormat>Widescreen</PresentationFormat>
  <Paragraphs>97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Physiology of Cardiac Muscle </vt:lpstr>
      <vt:lpstr>Pulmonary and systemic circulation </vt:lpstr>
      <vt:lpstr>Clinical topography of the heart</vt:lpstr>
      <vt:lpstr>Layers of the heart </vt:lpstr>
      <vt:lpstr>Atrioventricular valve function</vt:lpstr>
      <vt:lpstr>Semilunar valve function</vt:lpstr>
      <vt:lpstr>External and internal heart structures</vt:lpstr>
      <vt:lpstr>PowerPoint Presentation</vt:lpstr>
      <vt:lpstr>Limiting product is oxygen </vt:lpstr>
      <vt:lpstr>Myocardium clinical disorders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Physiology of Cardiac Muscle </dc:title>
  <dc:creator>arwa rawashdeh</dc:creator>
  <cp:lastModifiedBy>arwa rawashdeh</cp:lastModifiedBy>
  <cp:revision>26</cp:revision>
  <dcterms:created xsi:type="dcterms:W3CDTF">2022-11-05T19:05:48Z</dcterms:created>
  <dcterms:modified xsi:type="dcterms:W3CDTF">2023-05-03T14:35:25Z</dcterms:modified>
</cp:coreProperties>
</file>