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6" r:id="rId2"/>
    <p:sldMasterId id="2147483759" r:id="rId3"/>
    <p:sldMasterId id="2147483771" r:id="rId4"/>
  </p:sldMasterIdLst>
  <p:notesMasterIdLst>
    <p:notesMasterId r:id="rId117"/>
  </p:notesMasterIdLst>
  <p:sldIdLst>
    <p:sldId id="257" r:id="rId5"/>
    <p:sldId id="258" r:id="rId6"/>
    <p:sldId id="260" r:id="rId7"/>
    <p:sldId id="284" r:id="rId8"/>
    <p:sldId id="261" r:id="rId9"/>
    <p:sldId id="262" r:id="rId10"/>
    <p:sldId id="263" r:id="rId11"/>
    <p:sldId id="285" r:id="rId12"/>
    <p:sldId id="265" r:id="rId13"/>
    <p:sldId id="266" r:id="rId14"/>
    <p:sldId id="269" r:id="rId15"/>
    <p:sldId id="270" r:id="rId16"/>
    <p:sldId id="286" r:id="rId17"/>
    <p:sldId id="272" r:id="rId18"/>
    <p:sldId id="291" r:id="rId19"/>
    <p:sldId id="287" r:id="rId20"/>
    <p:sldId id="274" r:id="rId21"/>
    <p:sldId id="275" r:id="rId22"/>
    <p:sldId id="276" r:id="rId23"/>
    <p:sldId id="277" r:id="rId24"/>
    <p:sldId id="278" r:id="rId25"/>
    <p:sldId id="279" r:id="rId26"/>
    <p:sldId id="292" r:id="rId27"/>
    <p:sldId id="293" r:id="rId28"/>
    <p:sldId id="282"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p:scale>
          <a:sx n="76" d="100"/>
          <a:sy n="76" d="100"/>
        </p:scale>
        <p:origin x="-120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BE67C-1160-479B-B71D-34FA0AB4A4B9}" type="doc">
      <dgm:prSet loTypeId="urn:microsoft.com/office/officeart/2005/8/layout/chevron1" loCatId="process" qsTypeId="urn:microsoft.com/office/officeart/2005/8/quickstyle/3d4" qsCatId="3D" csTypeId="urn:microsoft.com/office/officeart/2005/8/colors/colorful4" csCatId="colorful" phldr="1"/>
      <dgm:spPr/>
    </dgm:pt>
    <dgm:pt modelId="{752E57CB-5759-4850-8DC8-D9EC29CC77A8}">
      <dgm:prSet phldrT="[نص]"/>
      <dgm:spPr/>
      <dgm:t>
        <a:bodyPr/>
        <a:lstStyle/>
        <a:p>
          <a:pPr rtl="1"/>
          <a:r>
            <a:rPr lang="en-US" dirty="0" smtClean="0"/>
            <a:t>Good maternal /prenatal history</a:t>
          </a:r>
          <a:endParaRPr lang="ar-SA" dirty="0"/>
        </a:p>
      </dgm:t>
    </dgm:pt>
    <dgm:pt modelId="{2655825B-872A-46EA-A0A7-AF37450DAD9E}" type="parTrans" cxnId="{4471BF8C-76E2-4311-AF9B-C69E470FB0B5}">
      <dgm:prSet/>
      <dgm:spPr/>
      <dgm:t>
        <a:bodyPr/>
        <a:lstStyle/>
        <a:p>
          <a:pPr rtl="1"/>
          <a:endParaRPr lang="ar-SA"/>
        </a:p>
      </dgm:t>
    </dgm:pt>
    <dgm:pt modelId="{EB9508C5-4FC9-44E6-90C2-608D65EF19E0}" type="sibTrans" cxnId="{4471BF8C-76E2-4311-AF9B-C69E470FB0B5}">
      <dgm:prSet/>
      <dgm:spPr/>
      <dgm:t>
        <a:bodyPr/>
        <a:lstStyle/>
        <a:p>
          <a:pPr rtl="1"/>
          <a:endParaRPr lang="ar-SA"/>
        </a:p>
      </dgm:t>
    </dgm:pt>
    <dgm:pt modelId="{3D34C128-53FD-4B86-9E3F-DC8BD62D164C}">
      <dgm:prSet/>
      <dgm:spPr/>
      <dgm:t>
        <a:bodyPr/>
        <a:lstStyle/>
        <a:p>
          <a:pPr rtl="1"/>
          <a:r>
            <a:rPr lang="en-US" smtClean="0"/>
            <a:t>Thorough exam of infant </a:t>
          </a:r>
          <a:endParaRPr lang="en-US" dirty="0"/>
        </a:p>
      </dgm:t>
    </dgm:pt>
    <dgm:pt modelId="{9DC6FC2D-6D26-4801-A066-A7A26A87743B}" type="parTrans" cxnId="{48E42C4C-FC2D-4A24-92BB-B2B51882A967}">
      <dgm:prSet/>
      <dgm:spPr/>
      <dgm:t>
        <a:bodyPr/>
        <a:lstStyle/>
        <a:p>
          <a:pPr rtl="1"/>
          <a:endParaRPr lang="ar-SA"/>
        </a:p>
      </dgm:t>
    </dgm:pt>
    <dgm:pt modelId="{9530E1C1-C1C6-4CD8-9859-584C3E727D36}" type="sibTrans" cxnId="{48E42C4C-FC2D-4A24-92BB-B2B51882A967}">
      <dgm:prSet/>
      <dgm:spPr/>
      <dgm:t>
        <a:bodyPr/>
        <a:lstStyle/>
        <a:p>
          <a:pPr rtl="1"/>
          <a:endParaRPr lang="ar-SA"/>
        </a:p>
      </dgm:t>
    </dgm:pt>
    <dgm:pt modelId="{FF46EDB2-C2D4-4E15-9E97-8B9929C5BCDB}">
      <dgm:prSet/>
      <dgm:spPr/>
      <dgm:t>
        <a:bodyPr/>
        <a:lstStyle/>
        <a:p>
          <a:pPr rtl="1"/>
          <a:r>
            <a:rPr lang="en-US" dirty="0" smtClean="0"/>
            <a:t>Directed labs / studies on most likely diagnosis</a:t>
          </a:r>
          <a:endParaRPr lang="ar-SA" dirty="0"/>
        </a:p>
      </dgm:t>
    </dgm:pt>
    <dgm:pt modelId="{9BA6AC40-32F1-45CE-B41D-2ADAD779954E}" type="parTrans" cxnId="{FC667AB5-62AF-484B-9584-6BCDD8174D56}">
      <dgm:prSet/>
      <dgm:spPr/>
      <dgm:t>
        <a:bodyPr/>
        <a:lstStyle/>
        <a:p>
          <a:pPr rtl="1"/>
          <a:endParaRPr lang="ar-SA"/>
        </a:p>
      </dgm:t>
    </dgm:pt>
    <dgm:pt modelId="{B965E86D-4A65-4175-B7A8-BCCDD0E6CCFF}" type="sibTrans" cxnId="{FC667AB5-62AF-484B-9584-6BCDD8174D56}">
      <dgm:prSet/>
      <dgm:spPr/>
      <dgm:t>
        <a:bodyPr/>
        <a:lstStyle/>
        <a:p>
          <a:pPr rtl="1"/>
          <a:endParaRPr lang="ar-SA"/>
        </a:p>
      </dgm:t>
    </dgm:pt>
    <dgm:pt modelId="{D0C1A773-6797-4226-A64A-9BB37DA3E199}" type="pres">
      <dgm:prSet presAssocID="{755BE67C-1160-479B-B71D-34FA0AB4A4B9}" presName="Name0" presStyleCnt="0">
        <dgm:presLayoutVars>
          <dgm:dir/>
          <dgm:animLvl val="lvl"/>
          <dgm:resizeHandles val="exact"/>
        </dgm:presLayoutVars>
      </dgm:prSet>
      <dgm:spPr/>
    </dgm:pt>
    <dgm:pt modelId="{0386B844-EB85-473F-A9EA-7D962BA19629}" type="pres">
      <dgm:prSet presAssocID="{752E57CB-5759-4850-8DC8-D9EC29CC77A8}" presName="parTxOnly" presStyleLbl="node1" presStyleIdx="0" presStyleCnt="3">
        <dgm:presLayoutVars>
          <dgm:chMax val="0"/>
          <dgm:chPref val="0"/>
          <dgm:bulletEnabled val="1"/>
        </dgm:presLayoutVars>
      </dgm:prSet>
      <dgm:spPr/>
      <dgm:t>
        <a:bodyPr/>
        <a:lstStyle/>
        <a:p>
          <a:pPr rtl="1"/>
          <a:endParaRPr lang="ar-SA"/>
        </a:p>
      </dgm:t>
    </dgm:pt>
    <dgm:pt modelId="{B3E26238-8ED6-412A-9A9A-5038FDCDE8BB}" type="pres">
      <dgm:prSet presAssocID="{EB9508C5-4FC9-44E6-90C2-608D65EF19E0}" presName="parTxOnlySpace" presStyleCnt="0"/>
      <dgm:spPr/>
    </dgm:pt>
    <dgm:pt modelId="{A817696C-41E6-4045-B9BA-9C86CA539F95}" type="pres">
      <dgm:prSet presAssocID="{3D34C128-53FD-4B86-9E3F-DC8BD62D164C}" presName="parTxOnly" presStyleLbl="node1" presStyleIdx="1" presStyleCnt="3">
        <dgm:presLayoutVars>
          <dgm:chMax val="0"/>
          <dgm:chPref val="0"/>
          <dgm:bulletEnabled val="1"/>
        </dgm:presLayoutVars>
      </dgm:prSet>
      <dgm:spPr/>
      <dgm:t>
        <a:bodyPr/>
        <a:lstStyle/>
        <a:p>
          <a:pPr rtl="1"/>
          <a:endParaRPr lang="ar-SA"/>
        </a:p>
      </dgm:t>
    </dgm:pt>
    <dgm:pt modelId="{FC7B699B-E9E4-4512-983A-2B17CFCD4E1D}" type="pres">
      <dgm:prSet presAssocID="{9530E1C1-C1C6-4CD8-9859-584C3E727D36}" presName="parTxOnlySpace" presStyleCnt="0"/>
      <dgm:spPr/>
    </dgm:pt>
    <dgm:pt modelId="{E2F534CA-60DA-4F1F-972F-0695B8B6AC11}" type="pres">
      <dgm:prSet presAssocID="{FF46EDB2-C2D4-4E15-9E97-8B9929C5BCDB}" presName="parTxOnly" presStyleLbl="node1" presStyleIdx="2" presStyleCnt="3">
        <dgm:presLayoutVars>
          <dgm:chMax val="0"/>
          <dgm:chPref val="0"/>
          <dgm:bulletEnabled val="1"/>
        </dgm:presLayoutVars>
      </dgm:prSet>
      <dgm:spPr/>
      <dgm:t>
        <a:bodyPr/>
        <a:lstStyle/>
        <a:p>
          <a:pPr rtl="1"/>
          <a:endParaRPr lang="ar-SA"/>
        </a:p>
      </dgm:t>
    </dgm:pt>
  </dgm:ptLst>
  <dgm:cxnLst>
    <dgm:cxn modelId="{8EEE19C7-AA49-423A-BD9B-BE274A46FF78}" type="presOf" srcId="{755BE67C-1160-479B-B71D-34FA0AB4A4B9}" destId="{D0C1A773-6797-4226-A64A-9BB37DA3E199}" srcOrd="0" destOrd="0" presId="urn:microsoft.com/office/officeart/2005/8/layout/chevron1"/>
    <dgm:cxn modelId="{4471BF8C-76E2-4311-AF9B-C69E470FB0B5}" srcId="{755BE67C-1160-479B-B71D-34FA0AB4A4B9}" destId="{752E57CB-5759-4850-8DC8-D9EC29CC77A8}" srcOrd="0" destOrd="0" parTransId="{2655825B-872A-46EA-A0A7-AF37450DAD9E}" sibTransId="{EB9508C5-4FC9-44E6-90C2-608D65EF19E0}"/>
    <dgm:cxn modelId="{1A8E8967-FFBD-4BF8-9820-AA4730FA76EB}" type="presOf" srcId="{3D34C128-53FD-4B86-9E3F-DC8BD62D164C}" destId="{A817696C-41E6-4045-B9BA-9C86CA539F95}" srcOrd="0" destOrd="0" presId="urn:microsoft.com/office/officeart/2005/8/layout/chevron1"/>
    <dgm:cxn modelId="{48E42C4C-FC2D-4A24-92BB-B2B51882A967}" srcId="{755BE67C-1160-479B-B71D-34FA0AB4A4B9}" destId="{3D34C128-53FD-4B86-9E3F-DC8BD62D164C}" srcOrd="1" destOrd="0" parTransId="{9DC6FC2D-6D26-4801-A066-A7A26A87743B}" sibTransId="{9530E1C1-C1C6-4CD8-9859-584C3E727D36}"/>
    <dgm:cxn modelId="{CACD1A01-A67D-435F-A4AB-7C56688FD82D}" type="presOf" srcId="{FF46EDB2-C2D4-4E15-9E97-8B9929C5BCDB}" destId="{E2F534CA-60DA-4F1F-972F-0695B8B6AC11}" srcOrd="0" destOrd="0" presId="urn:microsoft.com/office/officeart/2005/8/layout/chevron1"/>
    <dgm:cxn modelId="{FC667AB5-62AF-484B-9584-6BCDD8174D56}" srcId="{755BE67C-1160-479B-B71D-34FA0AB4A4B9}" destId="{FF46EDB2-C2D4-4E15-9E97-8B9929C5BCDB}" srcOrd="2" destOrd="0" parTransId="{9BA6AC40-32F1-45CE-B41D-2ADAD779954E}" sibTransId="{B965E86D-4A65-4175-B7A8-BCCDD0E6CCFF}"/>
    <dgm:cxn modelId="{0EB80526-924D-4096-A746-8594DFB5C764}" type="presOf" srcId="{752E57CB-5759-4850-8DC8-D9EC29CC77A8}" destId="{0386B844-EB85-473F-A9EA-7D962BA19629}" srcOrd="0" destOrd="0" presId="urn:microsoft.com/office/officeart/2005/8/layout/chevron1"/>
    <dgm:cxn modelId="{3ED754EB-F800-4F3C-BC5F-157F25217B58}" type="presParOf" srcId="{D0C1A773-6797-4226-A64A-9BB37DA3E199}" destId="{0386B844-EB85-473F-A9EA-7D962BA19629}" srcOrd="0" destOrd="0" presId="urn:microsoft.com/office/officeart/2005/8/layout/chevron1"/>
    <dgm:cxn modelId="{030AB45E-4EEB-4F38-88D0-7999F72FFD4E}" type="presParOf" srcId="{D0C1A773-6797-4226-A64A-9BB37DA3E199}" destId="{B3E26238-8ED6-412A-9A9A-5038FDCDE8BB}" srcOrd="1" destOrd="0" presId="urn:microsoft.com/office/officeart/2005/8/layout/chevron1"/>
    <dgm:cxn modelId="{07F1CEEC-663A-4078-B1E8-18AEB7247914}" type="presParOf" srcId="{D0C1A773-6797-4226-A64A-9BB37DA3E199}" destId="{A817696C-41E6-4045-B9BA-9C86CA539F95}" srcOrd="2" destOrd="0" presId="urn:microsoft.com/office/officeart/2005/8/layout/chevron1"/>
    <dgm:cxn modelId="{E7E40F6A-410F-4595-ABB6-65F2F9B7C265}" type="presParOf" srcId="{D0C1A773-6797-4226-A64A-9BB37DA3E199}" destId="{FC7B699B-E9E4-4512-983A-2B17CFCD4E1D}" srcOrd="3" destOrd="0" presId="urn:microsoft.com/office/officeart/2005/8/layout/chevron1"/>
    <dgm:cxn modelId="{F9D1B898-9380-48E8-ADE3-21ADF728E7D3}" type="presParOf" srcId="{D0C1A773-6797-4226-A64A-9BB37DA3E199}" destId="{E2F534CA-60DA-4F1F-972F-0695B8B6AC1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609A4-C05A-4DB1-A69C-DDEBAE08A88A}" type="doc">
      <dgm:prSet loTypeId="urn:microsoft.com/office/officeart/2005/8/layout/hList1" loCatId="list" qsTypeId="urn:microsoft.com/office/officeart/2005/8/quickstyle/simple1" qsCatId="simple" csTypeId="urn:microsoft.com/office/officeart/2005/8/colors/colorful1#1" csCatId="colorful" phldr="1"/>
      <dgm:spPr/>
      <dgm:t>
        <a:bodyPr/>
        <a:lstStyle/>
        <a:p>
          <a:pPr rtl="1"/>
          <a:endParaRPr lang="ar-SA"/>
        </a:p>
      </dgm:t>
    </dgm:pt>
    <dgm:pt modelId="{73247EA9-E35E-405C-864C-39ACD26F9440}">
      <dgm:prSet phldrT="[نص]"/>
      <dgm:spPr/>
      <dgm:t>
        <a:bodyPr/>
        <a:lstStyle/>
        <a:p>
          <a:pPr rtl="1"/>
          <a:r>
            <a:rPr lang="en-US" dirty="0" smtClean="0"/>
            <a:t>Maternal infection </a:t>
          </a:r>
          <a:endParaRPr lang="ar-SA" dirty="0"/>
        </a:p>
      </dgm:t>
    </dgm:pt>
    <dgm:pt modelId="{85C6F4EE-44B4-41A9-98D6-05592369E72D}" type="parTrans" cxnId="{6BD2ED3A-BC60-4D8F-B4E4-48059430C4A7}">
      <dgm:prSet/>
      <dgm:spPr/>
      <dgm:t>
        <a:bodyPr/>
        <a:lstStyle/>
        <a:p>
          <a:pPr rtl="1"/>
          <a:endParaRPr lang="ar-SA"/>
        </a:p>
      </dgm:t>
    </dgm:pt>
    <dgm:pt modelId="{EE5575B8-954C-46FE-B815-59234FB339BA}" type="sibTrans" cxnId="{6BD2ED3A-BC60-4D8F-B4E4-48059430C4A7}">
      <dgm:prSet/>
      <dgm:spPr/>
      <dgm:t>
        <a:bodyPr/>
        <a:lstStyle/>
        <a:p>
          <a:pPr rtl="1"/>
          <a:endParaRPr lang="ar-SA"/>
        </a:p>
      </dgm:t>
    </dgm:pt>
    <dgm:pt modelId="{2BEECD9A-C07D-4B87-A33E-2D28AE468BB6}">
      <dgm:prSet phldrT="[نص]" custT="1"/>
      <dgm:spPr/>
      <dgm:t>
        <a:bodyPr/>
        <a:lstStyle/>
        <a:p>
          <a:pPr algn="l" rtl="1"/>
          <a:r>
            <a:rPr lang="en-US" sz="1600" dirty="0" smtClean="0">
              <a:solidFill>
                <a:srgbClr val="FF0000"/>
              </a:solidFill>
              <a:latin typeface="+mn-lt"/>
            </a:rPr>
            <a:t>Asymptomatic in &gt; 80 </a:t>
          </a:r>
          <a:r>
            <a:rPr lang="en-US" sz="1600" dirty="0" smtClean="0">
              <a:solidFill>
                <a:schemeClr val="tx1"/>
              </a:solidFill>
              <a:latin typeface="+mn-lt"/>
            </a:rPr>
            <a:t>% of women </a:t>
          </a:r>
          <a:endParaRPr lang="ar-SA" sz="1600" dirty="0">
            <a:latin typeface="+mn-lt"/>
          </a:endParaRPr>
        </a:p>
      </dgm:t>
    </dgm:pt>
    <dgm:pt modelId="{BB425E1B-DDA6-45AA-9053-74C4FB34CC6B}" type="parTrans" cxnId="{3FA06323-6B73-486C-B3DB-FABBB5A9263A}">
      <dgm:prSet/>
      <dgm:spPr/>
      <dgm:t>
        <a:bodyPr/>
        <a:lstStyle/>
        <a:p>
          <a:pPr rtl="1"/>
          <a:endParaRPr lang="ar-SA"/>
        </a:p>
      </dgm:t>
    </dgm:pt>
    <dgm:pt modelId="{B0AEC176-937C-4A2D-9584-C4F8B6EE4637}" type="sibTrans" cxnId="{3FA06323-6B73-486C-B3DB-FABBB5A9263A}">
      <dgm:prSet/>
      <dgm:spPr/>
      <dgm:t>
        <a:bodyPr/>
        <a:lstStyle/>
        <a:p>
          <a:pPr rtl="1"/>
          <a:endParaRPr lang="ar-SA"/>
        </a:p>
      </dgm:t>
    </dgm:pt>
    <dgm:pt modelId="{B8266CF0-646D-46C9-BC08-7DF237ACAAC1}">
      <dgm:prSet phldrT="[نص]"/>
      <dgm:spPr>
        <a:solidFill>
          <a:schemeClr val="accent1"/>
        </a:solidFill>
      </dgm:spPr>
      <dgm:t>
        <a:bodyPr/>
        <a:lstStyle/>
        <a:p>
          <a:pPr rtl="1"/>
          <a:r>
            <a:rPr lang="en-US" dirty="0" err="1" smtClean="0"/>
            <a:t>Congental</a:t>
          </a:r>
          <a:r>
            <a:rPr lang="en-US" dirty="0" smtClean="0"/>
            <a:t> toxoplasmosis </a:t>
          </a:r>
          <a:endParaRPr lang="ar-SA" dirty="0"/>
        </a:p>
      </dgm:t>
    </dgm:pt>
    <dgm:pt modelId="{AE159B59-EA5C-437E-A4AF-03D69777388B}" type="parTrans" cxnId="{30955D15-5F5F-4EC1-9BC7-B035B7E71018}">
      <dgm:prSet/>
      <dgm:spPr/>
      <dgm:t>
        <a:bodyPr/>
        <a:lstStyle/>
        <a:p>
          <a:pPr rtl="1"/>
          <a:endParaRPr lang="ar-SA"/>
        </a:p>
      </dgm:t>
    </dgm:pt>
    <dgm:pt modelId="{C675BC30-BBCF-4A03-9D56-56D9D050FCBF}" type="sibTrans" cxnId="{30955D15-5F5F-4EC1-9BC7-B035B7E71018}">
      <dgm:prSet/>
      <dgm:spPr/>
      <dgm:t>
        <a:bodyPr/>
        <a:lstStyle/>
        <a:p>
          <a:pPr rtl="1"/>
          <a:endParaRPr lang="ar-SA"/>
        </a:p>
      </dgm:t>
    </dgm:pt>
    <dgm:pt modelId="{BE7AFCD0-D870-4C9E-BE02-52E8AC282068}">
      <dgm:prSet phldrT="[نص]"/>
      <dgm:spPr>
        <a:solidFill>
          <a:schemeClr val="accent5">
            <a:lumMod val="20000"/>
            <a:lumOff val="80000"/>
            <a:alpha val="90000"/>
          </a:schemeClr>
        </a:solidFill>
      </dgm:spPr>
      <dgm:t>
        <a:bodyPr/>
        <a:lstStyle/>
        <a:p>
          <a:pPr algn="l" rtl="1"/>
          <a:r>
            <a:rPr lang="en-US" dirty="0" smtClean="0">
              <a:latin typeface="+mn-lt"/>
            </a:rPr>
            <a:t>70&gt;90 % </a:t>
          </a:r>
          <a:r>
            <a:rPr lang="en-US" dirty="0" smtClean="0">
              <a:solidFill>
                <a:srgbClr val="FF0000"/>
              </a:solidFill>
              <a:latin typeface="+mn-lt"/>
            </a:rPr>
            <a:t>asymptomatic </a:t>
          </a:r>
          <a:r>
            <a:rPr lang="en-US" dirty="0" smtClean="0">
              <a:latin typeface="+mn-lt"/>
            </a:rPr>
            <a:t>at birth  </a:t>
          </a:r>
          <a:endParaRPr lang="ar-SA" dirty="0">
            <a:latin typeface="+mn-lt"/>
          </a:endParaRPr>
        </a:p>
      </dgm:t>
    </dgm:pt>
    <dgm:pt modelId="{BAD8DB98-20A0-4AED-9442-C434DA76A0D6}" type="parTrans" cxnId="{D891C99D-BA42-46CD-9D69-8127B09C2BF4}">
      <dgm:prSet/>
      <dgm:spPr/>
      <dgm:t>
        <a:bodyPr/>
        <a:lstStyle/>
        <a:p>
          <a:pPr rtl="1"/>
          <a:endParaRPr lang="ar-SA"/>
        </a:p>
      </dgm:t>
    </dgm:pt>
    <dgm:pt modelId="{F305789D-F687-482D-8B44-E5FA6567144F}" type="sibTrans" cxnId="{D891C99D-BA42-46CD-9D69-8127B09C2BF4}">
      <dgm:prSet/>
      <dgm:spPr/>
      <dgm:t>
        <a:bodyPr/>
        <a:lstStyle/>
        <a:p>
          <a:pPr rtl="1"/>
          <a:endParaRPr lang="ar-SA"/>
        </a:p>
      </dgm:t>
    </dgm:pt>
    <dgm:pt modelId="{A449F87E-8979-47CF-B827-3F4EF5B786FB}">
      <dgm:prSet custT="1"/>
      <dgm:spPr/>
      <dgm:t>
        <a:bodyPr/>
        <a:lstStyle/>
        <a:p>
          <a:pPr algn="l" rtl="1"/>
          <a:r>
            <a:rPr lang="en-US" sz="1600" b="1" dirty="0" smtClean="0">
              <a:solidFill>
                <a:srgbClr val="0070C0"/>
              </a:solidFill>
              <a:latin typeface="+mn-lt"/>
            </a:rPr>
            <a:t>Nonspecific symptom </a:t>
          </a:r>
          <a:r>
            <a:rPr lang="en-US" sz="1600" dirty="0" smtClean="0">
              <a:solidFill>
                <a:schemeClr val="tx1"/>
              </a:solidFill>
              <a:latin typeface="+mn-lt"/>
            </a:rPr>
            <a:t>: fever-chills-Headache –HSM- </a:t>
          </a:r>
          <a:r>
            <a:rPr lang="en-US" sz="1600" dirty="0" err="1" smtClean="0">
              <a:solidFill>
                <a:schemeClr val="tx1"/>
              </a:solidFill>
              <a:latin typeface="+mn-lt"/>
            </a:rPr>
            <a:t>myalgia</a:t>
          </a:r>
          <a:r>
            <a:rPr lang="en-US" sz="1600" dirty="0" smtClean="0">
              <a:solidFill>
                <a:schemeClr val="tx1"/>
              </a:solidFill>
              <a:latin typeface="+mn-lt"/>
            </a:rPr>
            <a:t> –rash (diffuse non </a:t>
          </a:r>
          <a:r>
            <a:rPr lang="en-US" sz="1600" dirty="0" err="1" smtClean="0">
              <a:solidFill>
                <a:schemeClr val="tx1"/>
              </a:solidFill>
              <a:latin typeface="+mn-lt"/>
            </a:rPr>
            <a:t>pruritic</a:t>
          </a:r>
          <a:r>
            <a:rPr lang="en-US" sz="1600" dirty="0" smtClean="0">
              <a:solidFill>
                <a:schemeClr val="tx1"/>
              </a:solidFill>
              <a:latin typeface="+mn-lt"/>
            </a:rPr>
            <a:t> </a:t>
          </a:r>
          <a:r>
            <a:rPr lang="en-US" sz="1600" dirty="0" err="1" smtClean="0">
              <a:solidFill>
                <a:schemeClr val="tx1"/>
              </a:solidFill>
              <a:latin typeface="+mn-lt"/>
            </a:rPr>
            <a:t>maculopapular</a:t>
          </a:r>
          <a:r>
            <a:rPr lang="en-US" sz="1600" dirty="0" smtClean="0">
              <a:solidFill>
                <a:schemeClr val="tx1"/>
              </a:solidFill>
              <a:latin typeface="+mn-lt"/>
            </a:rPr>
            <a:t> )</a:t>
          </a:r>
          <a:endParaRPr lang="en-US" sz="1600" dirty="0">
            <a:solidFill>
              <a:schemeClr val="tx1"/>
            </a:solidFill>
            <a:latin typeface="+mn-lt"/>
          </a:endParaRPr>
        </a:p>
      </dgm:t>
    </dgm:pt>
    <dgm:pt modelId="{FA9E16BC-D06E-4235-9831-648DAEB7880C}" type="parTrans" cxnId="{2D91AD17-56FC-4337-9235-51A4884FA7E0}">
      <dgm:prSet/>
      <dgm:spPr/>
      <dgm:t>
        <a:bodyPr/>
        <a:lstStyle/>
        <a:p>
          <a:pPr rtl="1"/>
          <a:endParaRPr lang="ar-SA"/>
        </a:p>
      </dgm:t>
    </dgm:pt>
    <dgm:pt modelId="{D5F1E1AB-B1EF-4A7B-B7DD-C8A0695BD830}" type="sibTrans" cxnId="{2D91AD17-56FC-4337-9235-51A4884FA7E0}">
      <dgm:prSet/>
      <dgm:spPr/>
      <dgm:t>
        <a:bodyPr/>
        <a:lstStyle/>
        <a:p>
          <a:pPr rtl="1"/>
          <a:endParaRPr lang="ar-SA"/>
        </a:p>
      </dgm:t>
    </dgm:pt>
    <dgm:pt modelId="{A8A38C9F-E20F-4C0E-93B0-C246D70E05E7}">
      <dgm:prSet custT="1"/>
      <dgm:spPr/>
      <dgm:t>
        <a:bodyPr/>
        <a:lstStyle/>
        <a:p>
          <a:pPr algn="l" rtl="1"/>
          <a:r>
            <a:rPr lang="en-US" sz="1600" dirty="0" err="1" smtClean="0">
              <a:solidFill>
                <a:srgbClr val="FF0000"/>
              </a:solidFill>
              <a:latin typeface="+mn-lt"/>
            </a:rPr>
            <a:t>Lymphadenopathy</a:t>
          </a:r>
          <a:r>
            <a:rPr lang="en-US" sz="1600" dirty="0" smtClean="0">
              <a:solidFill>
                <a:srgbClr val="FF0000"/>
              </a:solidFill>
              <a:latin typeface="+mn-lt"/>
            </a:rPr>
            <a:t> </a:t>
          </a:r>
          <a:r>
            <a:rPr lang="en-US" sz="1600" dirty="0" smtClean="0">
              <a:solidFill>
                <a:schemeClr val="tx1"/>
              </a:solidFill>
              <a:latin typeface="+mn-lt"/>
            </a:rPr>
            <a:t>(common – bilateral –symmetrical cervical 1-3 cm )</a:t>
          </a:r>
          <a:endParaRPr lang="en-US" sz="1600" dirty="0">
            <a:solidFill>
              <a:srgbClr val="FF0000"/>
            </a:solidFill>
            <a:latin typeface="+mn-lt"/>
          </a:endParaRPr>
        </a:p>
      </dgm:t>
    </dgm:pt>
    <dgm:pt modelId="{1E686A7D-3EAA-4CDC-9B55-FCB5E5702C53}" type="parTrans" cxnId="{DCB98D0E-D513-4DA8-B2DF-26A5DB021C33}">
      <dgm:prSet/>
      <dgm:spPr/>
      <dgm:t>
        <a:bodyPr/>
        <a:lstStyle/>
        <a:p>
          <a:pPr rtl="1"/>
          <a:endParaRPr lang="ar-SA"/>
        </a:p>
      </dgm:t>
    </dgm:pt>
    <dgm:pt modelId="{AA05EE63-0276-424C-A6BE-BF283285E578}" type="sibTrans" cxnId="{DCB98D0E-D513-4DA8-B2DF-26A5DB021C33}">
      <dgm:prSet/>
      <dgm:spPr/>
      <dgm:t>
        <a:bodyPr/>
        <a:lstStyle/>
        <a:p>
          <a:pPr rtl="1"/>
          <a:endParaRPr lang="ar-SA"/>
        </a:p>
      </dgm:t>
    </dgm:pt>
    <dgm:pt modelId="{E81931F2-8FC5-42F7-B424-3C58C8EAACCC}">
      <dgm:prSet custT="1"/>
      <dgm:spPr/>
      <dgm:t>
        <a:bodyPr/>
        <a:lstStyle/>
        <a:p>
          <a:pPr algn="l" rtl="1"/>
          <a:r>
            <a:rPr lang="en-US" sz="1600" b="1" dirty="0" smtClean="0">
              <a:solidFill>
                <a:srgbClr val="0070C0"/>
              </a:solidFill>
              <a:latin typeface="+mn-lt"/>
            </a:rPr>
            <a:t>Ocular disease </a:t>
          </a:r>
          <a:r>
            <a:rPr lang="en-US" sz="1600" dirty="0" smtClean="0">
              <a:solidFill>
                <a:schemeClr val="tx1"/>
              </a:solidFill>
              <a:latin typeface="+mn-lt"/>
            </a:rPr>
            <a:t>(</a:t>
          </a:r>
          <a:r>
            <a:rPr lang="en-US" sz="1600" dirty="0" err="1" smtClean="0">
              <a:solidFill>
                <a:schemeClr val="tx1"/>
              </a:solidFill>
              <a:latin typeface="+mn-lt"/>
            </a:rPr>
            <a:t>chorioretinitis</a:t>
          </a:r>
          <a:r>
            <a:rPr lang="en-US" sz="1600" dirty="0" smtClean="0">
              <a:solidFill>
                <a:schemeClr val="tx1"/>
              </a:solidFill>
              <a:latin typeface="+mn-lt"/>
            </a:rPr>
            <a:t> presented – decrease visual acuity or </a:t>
          </a:r>
          <a:r>
            <a:rPr lang="en-US" sz="1800" dirty="0" smtClean="0">
              <a:solidFill>
                <a:schemeClr val="tx1"/>
              </a:solidFill>
              <a:latin typeface="+mn-lt"/>
            </a:rPr>
            <a:t>loss</a:t>
          </a:r>
          <a:r>
            <a:rPr lang="en-US" sz="1500" dirty="0" smtClean="0">
              <a:solidFill>
                <a:schemeClr val="tx1"/>
              </a:solidFill>
              <a:latin typeface="Agency FB" panose="020B0503020202020204" pitchFamily="34" charset="0"/>
            </a:rPr>
            <a:t> </a:t>
          </a:r>
          <a:endParaRPr lang="ar-SA" sz="1500" dirty="0"/>
        </a:p>
      </dgm:t>
    </dgm:pt>
    <dgm:pt modelId="{81614DD7-BA42-4276-9F2F-1F321E05291A}" type="parTrans" cxnId="{9782521D-252C-434F-B439-8BF26E916F91}">
      <dgm:prSet/>
      <dgm:spPr/>
      <dgm:t>
        <a:bodyPr/>
        <a:lstStyle/>
        <a:p>
          <a:pPr rtl="1"/>
          <a:endParaRPr lang="ar-SA"/>
        </a:p>
      </dgm:t>
    </dgm:pt>
    <dgm:pt modelId="{311768BF-D672-4131-A17B-7E208A7963CC}" type="sibTrans" cxnId="{9782521D-252C-434F-B439-8BF26E916F91}">
      <dgm:prSet/>
      <dgm:spPr/>
      <dgm:t>
        <a:bodyPr/>
        <a:lstStyle/>
        <a:p>
          <a:pPr rtl="1"/>
          <a:endParaRPr lang="ar-SA"/>
        </a:p>
      </dgm:t>
    </dgm:pt>
    <dgm:pt modelId="{2843908B-2CAD-4833-B0D1-BB1479302089}">
      <dgm:prSet/>
      <dgm:spPr>
        <a:solidFill>
          <a:schemeClr val="accent5">
            <a:lumMod val="20000"/>
            <a:lumOff val="80000"/>
            <a:alpha val="90000"/>
          </a:schemeClr>
        </a:solidFill>
      </dgm:spPr>
      <dgm:t>
        <a:bodyPr/>
        <a:lstStyle/>
        <a:p>
          <a:pPr algn="l" rtl="1"/>
          <a:r>
            <a:rPr lang="en-US" dirty="0" smtClean="0">
              <a:latin typeface="+mn-lt"/>
            </a:rPr>
            <a:t>Classic triad :</a:t>
          </a:r>
          <a:endParaRPr lang="en-US" dirty="0">
            <a:latin typeface="+mn-lt"/>
          </a:endParaRPr>
        </a:p>
      </dgm:t>
    </dgm:pt>
    <dgm:pt modelId="{2072EBB3-5FB9-4DD6-84B3-10BEC7DEF304}" type="parTrans" cxnId="{7509CECF-BAF9-40DD-9D02-80F961C64E8A}">
      <dgm:prSet/>
      <dgm:spPr/>
      <dgm:t>
        <a:bodyPr/>
        <a:lstStyle/>
        <a:p>
          <a:pPr rtl="1"/>
          <a:endParaRPr lang="ar-SA"/>
        </a:p>
      </dgm:t>
    </dgm:pt>
    <dgm:pt modelId="{CCE6DCB4-B6E9-4D7D-90B0-E3D17CD16975}" type="sibTrans" cxnId="{7509CECF-BAF9-40DD-9D02-80F961C64E8A}">
      <dgm:prSet/>
      <dgm:spPr/>
      <dgm:t>
        <a:bodyPr/>
        <a:lstStyle/>
        <a:p>
          <a:pPr rtl="1"/>
          <a:endParaRPr lang="ar-SA"/>
        </a:p>
      </dgm:t>
    </dgm:pt>
    <dgm:pt modelId="{DFF3FD84-E3D1-43D1-A172-98C1FC20467C}">
      <dgm:prSet/>
      <dgm:spPr>
        <a:solidFill>
          <a:schemeClr val="accent5">
            <a:lumMod val="20000"/>
            <a:lumOff val="80000"/>
            <a:alpha val="90000"/>
          </a:schemeClr>
        </a:solidFill>
      </dgm:spPr>
      <dgm:t>
        <a:bodyPr/>
        <a:lstStyle/>
        <a:p>
          <a:pPr algn="l" rtl="1"/>
          <a:r>
            <a:rPr lang="en-US" dirty="0" err="1" smtClean="0">
              <a:solidFill>
                <a:srgbClr val="00B050"/>
              </a:solidFill>
              <a:latin typeface="+mn-lt"/>
            </a:rPr>
            <a:t>chorioretinitis</a:t>
          </a:r>
          <a:r>
            <a:rPr lang="en-US" dirty="0" smtClean="0">
              <a:solidFill>
                <a:srgbClr val="00B050"/>
              </a:solidFill>
              <a:latin typeface="+mn-lt"/>
            </a:rPr>
            <a:t> </a:t>
          </a:r>
          <a:endParaRPr lang="en-US" dirty="0">
            <a:solidFill>
              <a:srgbClr val="00B050"/>
            </a:solidFill>
            <a:latin typeface="+mn-lt"/>
          </a:endParaRPr>
        </a:p>
      </dgm:t>
    </dgm:pt>
    <dgm:pt modelId="{B8C4AB20-28E1-4520-8AF1-DEC98CB92008}" type="parTrans" cxnId="{3C4D1198-9DDE-4F76-AA1A-A55AF29ECE9D}">
      <dgm:prSet/>
      <dgm:spPr/>
      <dgm:t>
        <a:bodyPr/>
        <a:lstStyle/>
        <a:p>
          <a:pPr rtl="1"/>
          <a:endParaRPr lang="ar-SA"/>
        </a:p>
      </dgm:t>
    </dgm:pt>
    <dgm:pt modelId="{46653064-5AB1-4E9A-9A99-27DC0D84D1F6}" type="sibTrans" cxnId="{3C4D1198-9DDE-4F76-AA1A-A55AF29ECE9D}">
      <dgm:prSet/>
      <dgm:spPr/>
      <dgm:t>
        <a:bodyPr/>
        <a:lstStyle/>
        <a:p>
          <a:pPr rtl="1"/>
          <a:endParaRPr lang="ar-SA"/>
        </a:p>
      </dgm:t>
    </dgm:pt>
    <dgm:pt modelId="{710A641F-333D-402F-81E4-8F9DC19D4A0F}">
      <dgm:prSet/>
      <dgm:spPr>
        <a:solidFill>
          <a:schemeClr val="accent5">
            <a:lumMod val="20000"/>
            <a:lumOff val="80000"/>
            <a:alpha val="90000"/>
          </a:schemeClr>
        </a:solidFill>
      </dgm:spPr>
      <dgm:t>
        <a:bodyPr/>
        <a:lstStyle/>
        <a:p>
          <a:pPr algn="l" rtl="1"/>
          <a:r>
            <a:rPr lang="en-US" dirty="0" smtClean="0">
              <a:solidFill>
                <a:srgbClr val="00B050"/>
              </a:solidFill>
              <a:latin typeface="+mn-lt"/>
            </a:rPr>
            <a:t>Hydrocephalus </a:t>
          </a:r>
          <a:endParaRPr lang="en-US" dirty="0">
            <a:solidFill>
              <a:srgbClr val="00B050"/>
            </a:solidFill>
            <a:latin typeface="+mn-lt"/>
          </a:endParaRPr>
        </a:p>
      </dgm:t>
    </dgm:pt>
    <dgm:pt modelId="{0408E6D2-7D2A-485F-A0E9-94FF2DD8BAD1}" type="parTrans" cxnId="{6A3CD2ED-57DC-4114-82F9-940FA5D58D23}">
      <dgm:prSet/>
      <dgm:spPr/>
      <dgm:t>
        <a:bodyPr/>
        <a:lstStyle/>
        <a:p>
          <a:pPr rtl="1"/>
          <a:endParaRPr lang="ar-SA"/>
        </a:p>
      </dgm:t>
    </dgm:pt>
    <dgm:pt modelId="{26030368-6116-46E1-AE6D-E6E0095A9CD4}" type="sibTrans" cxnId="{6A3CD2ED-57DC-4114-82F9-940FA5D58D23}">
      <dgm:prSet/>
      <dgm:spPr/>
      <dgm:t>
        <a:bodyPr/>
        <a:lstStyle/>
        <a:p>
          <a:pPr rtl="1"/>
          <a:endParaRPr lang="ar-SA"/>
        </a:p>
      </dgm:t>
    </dgm:pt>
    <dgm:pt modelId="{F3547FB4-D242-4B82-B0A5-6268BFCF0389}">
      <dgm:prSet/>
      <dgm:spPr>
        <a:solidFill>
          <a:schemeClr val="accent5">
            <a:lumMod val="20000"/>
            <a:lumOff val="80000"/>
            <a:alpha val="90000"/>
          </a:schemeClr>
        </a:solidFill>
      </dgm:spPr>
      <dgm:t>
        <a:bodyPr/>
        <a:lstStyle/>
        <a:p>
          <a:pPr algn="l" rtl="1"/>
          <a:r>
            <a:rPr lang="en-US" dirty="0" err="1" smtClean="0">
              <a:solidFill>
                <a:srgbClr val="00B050"/>
              </a:solidFill>
              <a:latin typeface="+mn-lt"/>
            </a:rPr>
            <a:t>Intracrainal</a:t>
          </a:r>
          <a:r>
            <a:rPr lang="en-US" dirty="0" smtClean="0">
              <a:solidFill>
                <a:srgbClr val="00B050"/>
              </a:solidFill>
              <a:latin typeface="+mn-lt"/>
            </a:rPr>
            <a:t> calcification </a:t>
          </a:r>
          <a:endParaRPr lang="en-US" dirty="0">
            <a:solidFill>
              <a:srgbClr val="00B050"/>
            </a:solidFill>
            <a:latin typeface="+mn-lt"/>
          </a:endParaRPr>
        </a:p>
      </dgm:t>
    </dgm:pt>
    <dgm:pt modelId="{4309752A-1A5A-4E1D-B923-58E59F362A83}" type="parTrans" cxnId="{ED2932FE-B8C9-4FC4-9877-99EDE23A1ECC}">
      <dgm:prSet/>
      <dgm:spPr/>
      <dgm:t>
        <a:bodyPr/>
        <a:lstStyle/>
        <a:p>
          <a:pPr rtl="1"/>
          <a:endParaRPr lang="ar-SA"/>
        </a:p>
      </dgm:t>
    </dgm:pt>
    <dgm:pt modelId="{D239F7F9-A33D-41B3-88D1-55B32B5378D8}" type="sibTrans" cxnId="{ED2932FE-B8C9-4FC4-9877-99EDE23A1ECC}">
      <dgm:prSet/>
      <dgm:spPr/>
      <dgm:t>
        <a:bodyPr/>
        <a:lstStyle/>
        <a:p>
          <a:pPr rtl="1"/>
          <a:endParaRPr lang="ar-SA"/>
        </a:p>
      </dgm:t>
    </dgm:pt>
    <dgm:pt modelId="{95057FA4-B8BD-4197-8181-3BDD0094AFFC}">
      <dgm:prSet/>
      <dgm:spPr>
        <a:solidFill>
          <a:schemeClr val="accent5">
            <a:lumMod val="20000"/>
            <a:lumOff val="80000"/>
            <a:alpha val="90000"/>
          </a:schemeClr>
        </a:solidFill>
      </dgm:spPr>
      <dgm:t>
        <a:bodyPr/>
        <a:lstStyle/>
        <a:p>
          <a:pPr algn="l" rtl="1"/>
          <a:endParaRPr lang="en-US" dirty="0">
            <a:latin typeface="+mn-lt"/>
          </a:endParaRPr>
        </a:p>
      </dgm:t>
    </dgm:pt>
    <dgm:pt modelId="{99F711E6-A889-49B7-82BC-8057B099E986}" type="parTrans" cxnId="{D6846015-D8A1-4DE9-BC54-78EBBF408BB1}">
      <dgm:prSet/>
      <dgm:spPr/>
      <dgm:t>
        <a:bodyPr/>
        <a:lstStyle/>
        <a:p>
          <a:pPr rtl="1"/>
          <a:endParaRPr lang="ar-SA"/>
        </a:p>
      </dgm:t>
    </dgm:pt>
    <dgm:pt modelId="{F10B48AF-B2A8-4D87-9B2E-9068CDB129EE}" type="sibTrans" cxnId="{D6846015-D8A1-4DE9-BC54-78EBBF408BB1}">
      <dgm:prSet/>
      <dgm:spPr/>
      <dgm:t>
        <a:bodyPr/>
        <a:lstStyle/>
        <a:p>
          <a:pPr rtl="1"/>
          <a:endParaRPr lang="ar-SA"/>
        </a:p>
      </dgm:t>
    </dgm:pt>
    <dgm:pt modelId="{4A466A5B-3250-4B60-9504-26B5412E8FA5}">
      <dgm:prSet/>
      <dgm:spPr>
        <a:solidFill>
          <a:schemeClr val="accent5">
            <a:lumMod val="20000"/>
            <a:lumOff val="80000"/>
            <a:alpha val="90000"/>
          </a:schemeClr>
        </a:solidFill>
      </dgm:spPr>
      <dgm:t>
        <a:bodyPr/>
        <a:lstStyle/>
        <a:p>
          <a:pPr algn="l" rtl="1"/>
          <a:r>
            <a:rPr lang="en-US" dirty="0" smtClean="0">
              <a:latin typeface="+mn-lt"/>
            </a:rPr>
            <a:t>Other manifestation : prematurity –IUGR- jaundice – </a:t>
          </a:r>
          <a:r>
            <a:rPr lang="en-US" dirty="0" smtClean="0">
              <a:latin typeface="Agency FB" panose="020B0503020202020204" pitchFamily="34" charset="0"/>
            </a:rPr>
            <a:t>HSM –  anemia –</a:t>
          </a:r>
          <a:endParaRPr lang="ar-SA" dirty="0"/>
        </a:p>
      </dgm:t>
    </dgm:pt>
    <dgm:pt modelId="{7B9B91A7-E0D3-418D-ACD0-E6498A34BF61}" type="parTrans" cxnId="{67745844-4988-4289-BC98-7106613995D8}">
      <dgm:prSet/>
      <dgm:spPr/>
      <dgm:t>
        <a:bodyPr/>
        <a:lstStyle/>
        <a:p>
          <a:pPr rtl="1"/>
          <a:endParaRPr lang="ar-SA"/>
        </a:p>
      </dgm:t>
    </dgm:pt>
    <dgm:pt modelId="{AD0734EE-7302-4256-A46B-55CDD29342F7}" type="sibTrans" cxnId="{67745844-4988-4289-BC98-7106613995D8}">
      <dgm:prSet/>
      <dgm:spPr/>
      <dgm:t>
        <a:bodyPr/>
        <a:lstStyle/>
        <a:p>
          <a:pPr rtl="1"/>
          <a:endParaRPr lang="ar-SA"/>
        </a:p>
      </dgm:t>
    </dgm:pt>
    <dgm:pt modelId="{3FB40FF8-7A73-4B5A-A60D-78BED87C858E}">
      <dgm:prSet/>
      <dgm:spPr>
        <a:solidFill>
          <a:schemeClr val="accent5">
            <a:lumMod val="20000"/>
            <a:lumOff val="80000"/>
            <a:alpha val="90000"/>
          </a:schemeClr>
        </a:solidFill>
      </dgm:spPr>
      <dgm:t>
        <a:bodyPr/>
        <a:lstStyle/>
        <a:p>
          <a:pPr algn="l" rtl="1"/>
          <a:endParaRPr lang="en-US" dirty="0">
            <a:latin typeface="+mn-lt"/>
          </a:endParaRPr>
        </a:p>
      </dgm:t>
    </dgm:pt>
    <dgm:pt modelId="{0A701ABF-018B-4E49-8FD5-75D171BF40CE}" type="parTrans" cxnId="{1D40757A-B447-43B4-ABCC-6A7FEFEACAB3}">
      <dgm:prSet/>
      <dgm:spPr/>
      <dgm:t>
        <a:bodyPr/>
        <a:lstStyle/>
        <a:p>
          <a:pPr rtl="1"/>
          <a:endParaRPr lang="ar-SA"/>
        </a:p>
      </dgm:t>
    </dgm:pt>
    <dgm:pt modelId="{5699C524-16FB-4886-9A74-C2C80F0A01BC}" type="sibTrans" cxnId="{1D40757A-B447-43B4-ABCC-6A7FEFEACAB3}">
      <dgm:prSet/>
      <dgm:spPr/>
      <dgm:t>
        <a:bodyPr/>
        <a:lstStyle/>
        <a:p>
          <a:pPr rtl="1"/>
          <a:endParaRPr lang="ar-SA"/>
        </a:p>
      </dgm:t>
    </dgm:pt>
    <dgm:pt modelId="{09345C1E-C952-4303-9CA3-B15E9EB0A19C}">
      <dgm:prSet/>
      <dgm:spPr>
        <a:solidFill>
          <a:schemeClr val="accent5">
            <a:lumMod val="20000"/>
            <a:lumOff val="80000"/>
            <a:alpha val="90000"/>
          </a:schemeClr>
        </a:solidFill>
      </dgm:spPr>
      <dgm:t>
        <a:bodyPr/>
        <a:lstStyle/>
        <a:p>
          <a:pPr algn="l" rtl="1"/>
          <a:endParaRPr lang="en-US" dirty="0">
            <a:latin typeface="+mn-lt"/>
          </a:endParaRPr>
        </a:p>
      </dgm:t>
    </dgm:pt>
    <dgm:pt modelId="{24A71830-721E-418D-9F1D-B88CB3AD8DBF}" type="parTrans" cxnId="{B91D315E-FE30-43A0-A7D7-1CD7EBD73FDB}">
      <dgm:prSet/>
      <dgm:spPr/>
    </dgm:pt>
    <dgm:pt modelId="{D8CDEA65-2AA4-4D1A-B95A-4DC7130BCB23}" type="sibTrans" cxnId="{B91D315E-FE30-43A0-A7D7-1CD7EBD73FDB}">
      <dgm:prSet/>
      <dgm:spPr/>
    </dgm:pt>
    <dgm:pt modelId="{8DA462C0-CB71-4E5E-A8D5-809298DD9E44}">
      <dgm:prSet/>
      <dgm:spPr>
        <a:solidFill>
          <a:schemeClr val="accent5">
            <a:lumMod val="20000"/>
            <a:lumOff val="80000"/>
            <a:alpha val="90000"/>
          </a:schemeClr>
        </a:solidFill>
      </dgm:spPr>
      <dgm:t>
        <a:bodyPr/>
        <a:lstStyle/>
        <a:p>
          <a:pPr algn="l" rtl="1"/>
          <a:endParaRPr lang="en-US" dirty="0">
            <a:latin typeface="+mn-lt"/>
          </a:endParaRPr>
        </a:p>
      </dgm:t>
    </dgm:pt>
    <dgm:pt modelId="{5D31B316-DBA6-4027-91BC-9F93DACA66A2}" type="parTrans" cxnId="{206904B5-6A38-46A7-9010-2D9FD34CDEA6}">
      <dgm:prSet/>
      <dgm:spPr/>
    </dgm:pt>
    <dgm:pt modelId="{50B23EFF-A4C7-410D-97DC-95C4C5AFFB05}" type="sibTrans" cxnId="{206904B5-6A38-46A7-9010-2D9FD34CDEA6}">
      <dgm:prSet/>
      <dgm:spPr/>
    </dgm:pt>
    <dgm:pt modelId="{0D58E74D-9AD8-4970-83B5-12303C2A3CA1}">
      <dgm:prSet/>
      <dgm:spPr>
        <a:solidFill>
          <a:schemeClr val="accent5">
            <a:lumMod val="20000"/>
            <a:lumOff val="80000"/>
            <a:alpha val="90000"/>
          </a:schemeClr>
        </a:solidFill>
      </dgm:spPr>
      <dgm:t>
        <a:bodyPr/>
        <a:lstStyle/>
        <a:p>
          <a:pPr algn="l" rtl="1"/>
          <a:endParaRPr lang="en-US" dirty="0">
            <a:latin typeface="+mn-lt"/>
          </a:endParaRPr>
        </a:p>
      </dgm:t>
    </dgm:pt>
    <dgm:pt modelId="{A3347F45-3053-4703-B5A7-20E9D550EBA8}" type="parTrans" cxnId="{A92BDDF2-D5DC-4083-A41F-C4BD529DE98A}">
      <dgm:prSet/>
      <dgm:spPr/>
    </dgm:pt>
    <dgm:pt modelId="{7BE6065A-08AD-4616-965B-5E53EDAF69D8}" type="sibTrans" cxnId="{A92BDDF2-D5DC-4083-A41F-C4BD529DE98A}">
      <dgm:prSet/>
      <dgm:spPr/>
    </dgm:pt>
    <dgm:pt modelId="{0FEC74CA-72AC-4432-89D4-2C316C072A34}">
      <dgm:prSet/>
      <dgm:spPr>
        <a:solidFill>
          <a:schemeClr val="accent5">
            <a:lumMod val="20000"/>
            <a:lumOff val="80000"/>
            <a:alpha val="90000"/>
          </a:schemeClr>
        </a:solidFill>
      </dgm:spPr>
      <dgm:t>
        <a:bodyPr/>
        <a:lstStyle/>
        <a:p>
          <a:pPr algn="l" rtl="1"/>
          <a:endParaRPr lang="en-US" dirty="0">
            <a:latin typeface="+mn-lt"/>
          </a:endParaRPr>
        </a:p>
      </dgm:t>
    </dgm:pt>
    <dgm:pt modelId="{289FB330-54E0-4741-A8BD-95C037C2E1E3}" type="parTrans" cxnId="{29D6D92A-308F-48C2-AD33-12824C8AFE93}">
      <dgm:prSet/>
      <dgm:spPr/>
    </dgm:pt>
    <dgm:pt modelId="{4FA9C441-5F91-4243-8221-498A9A65E31F}" type="sibTrans" cxnId="{29D6D92A-308F-48C2-AD33-12824C8AFE93}">
      <dgm:prSet/>
      <dgm:spPr/>
    </dgm:pt>
    <dgm:pt modelId="{27607971-18F5-414D-AB5A-F7C23068DEB6}">
      <dgm:prSet/>
      <dgm:spPr>
        <a:solidFill>
          <a:schemeClr val="accent5">
            <a:lumMod val="20000"/>
            <a:lumOff val="80000"/>
            <a:alpha val="90000"/>
          </a:schemeClr>
        </a:solidFill>
      </dgm:spPr>
      <dgm:t>
        <a:bodyPr/>
        <a:lstStyle/>
        <a:p>
          <a:pPr algn="l" rtl="1"/>
          <a:endParaRPr lang="en-US" dirty="0">
            <a:latin typeface="+mn-lt"/>
          </a:endParaRPr>
        </a:p>
      </dgm:t>
    </dgm:pt>
    <dgm:pt modelId="{37B7BE08-07D3-4BA3-AB23-B8BD5766F266}" type="parTrans" cxnId="{957EBABE-4440-49E5-A0D6-4D2331A36F9D}">
      <dgm:prSet/>
      <dgm:spPr/>
    </dgm:pt>
    <dgm:pt modelId="{CE0BE80B-D572-40A8-A23C-427913C59838}" type="sibTrans" cxnId="{957EBABE-4440-49E5-A0D6-4D2331A36F9D}">
      <dgm:prSet/>
      <dgm:spPr/>
    </dgm:pt>
    <dgm:pt modelId="{B15AA08A-A3C1-4E60-BD9C-47DD58B87885}" type="pres">
      <dgm:prSet presAssocID="{8A9609A4-C05A-4DB1-A69C-DDEBAE08A88A}" presName="Name0" presStyleCnt="0">
        <dgm:presLayoutVars>
          <dgm:dir/>
          <dgm:animLvl val="lvl"/>
          <dgm:resizeHandles val="exact"/>
        </dgm:presLayoutVars>
      </dgm:prSet>
      <dgm:spPr/>
      <dgm:t>
        <a:bodyPr/>
        <a:lstStyle/>
        <a:p>
          <a:pPr rtl="1"/>
          <a:endParaRPr lang="ar-SA"/>
        </a:p>
      </dgm:t>
    </dgm:pt>
    <dgm:pt modelId="{07DCC1AC-9A3A-4795-8FCD-5671A0B73B89}" type="pres">
      <dgm:prSet presAssocID="{73247EA9-E35E-405C-864C-39ACD26F9440}" presName="composite" presStyleCnt="0"/>
      <dgm:spPr/>
    </dgm:pt>
    <dgm:pt modelId="{167454D0-D1C1-4A7A-BDDE-726E9209C54C}" type="pres">
      <dgm:prSet presAssocID="{73247EA9-E35E-405C-864C-39ACD26F9440}" presName="parTx" presStyleLbl="alignNode1" presStyleIdx="0" presStyleCnt="2">
        <dgm:presLayoutVars>
          <dgm:chMax val="0"/>
          <dgm:chPref val="0"/>
          <dgm:bulletEnabled val="1"/>
        </dgm:presLayoutVars>
      </dgm:prSet>
      <dgm:spPr/>
      <dgm:t>
        <a:bodyPr/>
        <a:lstStyle/>
        <a:p>
          <a:pPr rtl="1"/>
          <a:endParaRPr lang="ar-SA"/>
        </a:p>
      </dgm:t>
    </dgm:pt>
    <dgm:pt modelId="{056517F0-CA39-482A-932A-50DA4694EF89}" type="pres">
      <dgm:prSet presAssocID="{73247EA9-E35E-405C-864C-39ACD26F9440}" presName="desTx" presStyleLbl="alignAccFollowNode1" presStyleIdx="0" presStyleCnt="2">
        <dgm:presLayoutVars>
          <dgm:bulletEnabled val="1"/>
        </dgm:presLayoutVars>
      </dgm:prSet>
      <dgm:spPr/>
      <dgm:t>
        <a:bodyPr/>
        <a:lstStyle/>
        <a:p>
          <a:pPr rtl="1"/>
          <a:endParaRPr lang="ar-SA"/>
        </a:p>
      </dgm:t>
    </dgm:pt>
    <dgm:pt modelId="{BC8993CF-55E7-488A-A7ED-F4AA5D28B93F}" type="pres">
      <dgm:prSet presAssocID="{EE5575B8-954C-46FE-B815-59234FB339BA}" presName="space" presStyleCnt="0"/>
      <dgm:spPr/>
    </dgm:pt>
    <dgm:pt modelId="{361F8AB9-8C64-4A03-A284-821E03323ADC}" type="pres">
      <dgm:prSet presAssocID="{B8266CF0-646D-46C9-BC08-7DF237ACAAC1}" presName="composite" presStyleCnt="0"/>
      <dgm:spPr/>
    </dgm:pt>
    <dgm:pt modelId="{787B628F-44E3-4DED-B926-B7993C6004AF}" type="pres">
      <dgm:prSet presAssocID="{B8266CF0-646D-46C9-BC08-7DF237ACAAC1}" presName="parTx" presStyleLbl="alignNode1" presStyleIdx="1" presStyleCnt="2">
        <dgm:presLayoutVars>
          <dgm:chMax val="0"/>
          <dgm:chPref val="0"/>
          <dgm:bulletEnabled val="1"/>
        </dgm:presLayoutVars>
      </dgm:prSet>
      <dgm:spPr/>
      <dgm:t>
        <a:bodyPr/>
        <a:lstStyle/>
        <a:p>
          <a:pPr rtl="1"/>
          <a:endParaRPr lang="ar-SA"/>
        </a:p>
      </dgm:t>
    </dgm:pt>
    <dgm:pt modelId="{1B98D134-D9A4-4E26-A5BC-152733E7D07F}" type="pres">
      <dgm:prSet presAssocID="{B8266CF0-646D-46C9-BC08-7DF237ACAAC1}" presName="desTx" presStyleLbl="alignAccFollowNode1" presStyleIdx="1" presStyleCnt="2">
        <dgm:presLayoutVars>
          <dgm:bulletEnabled val="1"/>
        </dgm:presLayoutVars>
      </dgm:prSet>
      <dgm:spPr/>
      <dgm:t>
        <a:bodyPr/>
        <a:lstStyle/>
        <a:p>
          <a:pPr rtl="1"/>
          <a:endParaRPr lang="ar-SA"/>
        </a:p>
      </dgm:t>
    </dgm:pt>
  </dgm:ptLst>
  <dgm:cxnLst>
    <dgm:cxn modelId="{225267F0-DD90-43C4-8292-430F5989ACE4}" type="presOf" srcId="{F3547FB4-D242-4B82-B0A5-6268BFCF0389}" destId="{1B98D134-D9A4-4E26-A5BC-152733E7D07F}" srcOrd="0" destOrd="4" presId="urn:microsoft.com/office/officeart/2005/8/layout/hList1"/>
    <dgm:cxn modelId="{DE32FBFC-F550-4F1E-964C-5A00599592C2}" type="presOf" srcId="{73247EA9-E35E-405C-864C-39ACD26F9440}" destId="{167454D0-D1C1-4A7A-BDDE-726E9209C54C}" srcOrd="0" destOrd="0" presId="urn:microsoft.com/office/officeart/2005/8/layout/hList1"/>
    <dgm:cxn modelId="{3C53CFE0-E893-4075-9CFB-B2E743BB712F}" type="presOf" srcId="{0FEC74CA-72AC-4432-89D4-2C316C072A34}" destId="{1B98D134-D9A4-4E26-A5BC-152733E7D07F}" srcOrd="0" destOrd="9" presId="urn:microsoft.com/office/officeart/2005/8/layout/hList1"/>
    <dgm:cxn modelId="{DCB98D0E-D513-4DA8-B2DF-26A5DB021C33}" srcId="{73247EA9-E35E-405C-864C-39ACD26F9440}" destId="{A8A38C9F-E20F-4C0E-93B0-C246D70E05E7}" srcOrd="2" destOrd="0" parTransId="{1E686A7D-3EAA-4CDC-9B55-FCB5E5702C53}" sibTransId="{AA05EE63-0276-424C-A6BE-BF283285E578}"/>
    <dgm:cxn modelId="{A92BDDF2-D5DC-4083-A41F-C4BD529DE98A}" srcId="{B8266CF0-646D-46C9-BC08-7DF237ACAAC1}" destId="{0D58E74D-9AD8-4970-83B5-12303C2A3CA1}" srcOrd="8" destOrd="0" parTransId="{A3347F45-3053-4703-B5A7-20E9D550EBA8}" sibTransId="{7BE6065A-08AD-4616-965B-5E53EDAF69D8}"/>
    <dgm:cxn modelId="{30955D15-5F5F-4EC1-9BC7-B035B7E71018}" srcId="{8A9609A4-C05A-4DB1-A69C-DDEBAE08A88A}" destId="{B8266CF0-646D-46C9-BC08-7DF237ACAAC1}" srcOrd="1" destOrd="0" parTransId="{AE159B59-EA5C-437E-A4AF-03D69777388B}" sibTransId="{C675BC30-BBCF-4A03-9D56-56D9D050FCBF}"/>
    <dgm:cxn modelId="{B526B006-3BC5-403C-93C7-7E473D0902CF}" type="presOf" srcId="{2BEECD9A-C07D-4B87-A33E-2D28AE468BB6}" destId="{056517F0-CA39-482A-932A-50DA4694EF89}" srcOrd="0" destOrd="0" presId="urn:microsoft.com/office/officeart/2005/8/layout/hList1"/>
    <dgm:cxn modelId="{5AAB643B-4188-4AA8-AF5A-12DB3AD915AB}" type="presOf" srcId="{710A641F-333D-402F-81E4-8F9DC19D4A0F}" destId="{1B98D134-D9A4-4E26-A5BC-152733E7D07F}" srcOrd="0" destOrd="3" presId="urn:microsoft.com/office/officeart/2005/8/layout/hList1"/>
    <dgm:cxn modelId="{ED2932FE-B8C9-4FC4-9877-99EDE23A1ECC}" srcId="{B8266CF0-646D-46C9-BC08-7DF237ACAAC1}" destId="{F3547FB4-D242-4B82-B0A5-6268BFCF0389}" srcOrd="4" destOrd="0" parTransId="{4309752A-1A5A-4E1D-B923-58E59F362A83}" sibTransId="{D239F7F9-A33D-41B3-88D1-55B32B5378D8}"/>
    <dgm:cxn modelId="{9397286D-EC25-4257-BB6A-011C50E0896E}" type="presOf" srcId="{8DA462C0-CB71-4E5E-A8D5-809298DD9E44}" destId="{1B98D134-D9A4-4E26-A5BC-152733E7D07F}" srcOrd="0" destOrd="7" presId="urn:microsoft.com/office/officeart/2005/8/layout/hList1"/>
    <dgm:cxn modelId="{2D1E3D5C-8F86-4C6C-A0E6-B8FBD86C6E76}" type="presOf" srcId="{E81931F2-8FC5-42F7-B424-3C58C8EAACCC}" destId="{056517F0-CA39-482A-932A-50DA4694EF89}" srcOrd="0" destOrd="3" presId="urn:microsoft.com/office/officeart/2005/8/layout/hList1"/>
    <dgm:cxn modelId="{67745844-4988-4289-BC98-7106613995D8}" srcId="{B8266CF0-646D-46C9-BC08-7DF237ACAAC1}" destId="{4A466A5B-3250-4B60-9504-26B5412E8FA5}" srcOrd="12" destOrd="0" parTransId="{7B9B91A7-E0D3-418D-ACD0-E6498A34BF61}" sibTransId="{AD0734EE-7302-4256-A46B-55CDD29342F7}"/>
    <dgm:cxn modelId="{3746F8A0-3279-4B85-A7A9-3A53E09242EB}" type="presOf" srcId="{2843908B-2CAD-4833-B0D1-BB1479302089}" destId="{1B98D134-D9A4-4E26-A5BC-152733E7D07F}" srcOrd="0" destOrd="1" presId="urn:microsoft.com/office/officeart/2005/8/layout/hList1"/>
    <dgm:cxn modelId="{2C8B1AC6-4E5F-459E-BF75-89B2A72DAC96}" type="presOf" srcId="{09345C1E-C952-4303-9CA3-B15E9EB0A19C}" destId="{1B98D134-D9A4-4E26-A5BC-152733E7D07F}" srcOrd="0" destOrd="6" presId="urn:microsoft.com/office/officeart/2005/8/layout/hList1"/>
    <dgm:cxn modelId="{B91D315E-FE30-43A0-A7D7-1CD7EBD73FDB}" srcId="{B8266CF0-646D-46C9-BC08-7DF237ACAAC1}" destId="{09345C1E-C952-4303-9CA3-B15E9EB0A19C}" srcOrd="6" destOrd="0" parTransId="{24A71830-721E-418D-9F1D-B88CB3AD8DBF}" sibTransId="{D8CDEA65-2AA4-4D1A-B95A-4DC7130BCB23}"/>
    <dgm:cxn modelId="{957EBABE-4440-49E5-A0D6-4D2331A36F9D}" srcId="{B8266CF0-646D-46C9-BC08-7DF237ACAAC1}" destId="{27607971-18F5-414D-AB5A-F7C23068DEB6}" srcOrd="10" destOrd="0" parTransId="{37B7BE08-07D3-4BA3-AB23-B8BD5766F266}" sibTransId="{CE0BE80B-D572-40A8-A23C-427913C59838}"/>
    <dgm:cxn modelId="{3824AC46-6C43-4BFF-8A20-F709FB3DD44B}" type="presOf" srcId="{A449F87E-8979-47CF-B827-3F4EF5B786FB}" destId="{056517F0-CA39-482A-932A-50DA4694EF89}" srcOrd="0" destOrd="1" presId="urn:microsoft.com/office/officeart/2005/8/layout/hList1"/>
    <dgm:cxn modelId="{2B61F22E-EAB3-49CE-9D2E-69E16F12AD36}" type="presOf" srcId="{4A466A5B-3250-4B60-9504-26B5412E8FA5}" destId="{1B98D134-D9A4-4E26-A5BC-152733E7D07F}" srcOrd="0" destOrd="12" presId="urn:microsoft.com/office/officeart/2005/8/layout/hList1"/>
    <dgm:cxn modelId="{3832F322-98B5-4CC3-82A5-92FAA3C2A731}" type="presOf" srcId="{A8A38C9F-E20F-4C0E-93B0-C246D70E05E7}" destId="{056517F0-CA39-482A-932A-50DA4694EF89}" srcOrd="0" destOrd="2" presId="urn:microsoft.com/office/officeart/2005/8/layout/hList1"/>
    <dgm:cxn modelId="{D891C99D-BA42-46CD-9D69-8127B09C2BF4}" srcId="{B8266CF0-646D-46C9-BC08-7DF237ACAAC1}" destId="{BE7AFCD0-D870-4C9E-BE02-52E8AC282068}" srcOrd="0" destOrd="0" parTransId="{BAD8DB98-20A0-4AED-9442-C434DA76A0D6}" sibTransId="{F305789D-F687-482D-8B44-E5FA6567144F}"/>
    <dgm:cxn modelId="{29D6D92A-308F-48C2-AD33-12824C8AFE93}" srcId="{B8266CF0-646D-46C9-BC08-7DF237ACAAC1}" destId="{0FEC74CA-72AC-4432-89D4-2C316C072A34}" srcOrd="9" destOrd="0" parTransId="{289FB330-54E0-4741-A8BD-95C037C2E1E3}" sibTransId="{4FA9C441-5F91-4243-8221-498A9A65E31F}"/>
    <dgm:cxn modelId="{206904B5-6A38-46A7-9010-2D9FD34CDEA6}" srcId="{B8266CF0-646D-46C9-BC08-7DF237ACAAC1}" destId="{8DA462C0-CB71-4E5E-A8D5-809298DD9E44}" srcOrd="7" destOrd="0" parTransId="{5D31B316-DBA6-4027-91BC-9F93DACA66A2}" sibTransId="{50B23EFF-A4C7-410D-97DC-95C4C5AFFB05}"/>
    <dgm:cxn modelId="{7496C8EF-BE91-4D32-BB93-C6252DBAFC62}" type="presOf" srcId="{95057FA4-B8BD-4197-8181-3BDD0094AFFC}" destId="{1B98D134-D9A4-4E26-A5BC-152733E7D07F}" srcOrd="0" destOrd="11" presId="urn:microsoft.com/office/officeart/2005/8/layout/hList1"/>
    <dgm:cxn modelId="{66172233-DB72-4A25-AE91-3630209F8C10}" type="presOf" srcId="{27607971-18F5-414D-AB5A-F7C23068DEB6}" destId="{1B98D134-D9A4-4E26-A5BC-152733E7D07F}" srcOrd="0" destOrd="10" presId="urn:microsoft.com/office/officeart/2005/8/layout/hList1"/>
    <dgm:cxn modelId="{7509CECF-BAF9-40DD-9D02-80F961C64E8A}" srcId="{B8266CF0-646D-46C9-BC08-7DF237ACAAC1}" destId="{2843908B-2CAD-4833-B0D1-BB1479302089}" srcOrd="1" destOrd="0" parTransId="{2072EBB3-5FB9-4DD6-84B3-10BEC7DEF304}" sibTransId="{CCE6DCB4-B6E9-4D7D-90B0-E3D17CD16975}"/>
    <dgm:cxn modelId="{6BD2ED3A-BC60-4D8F-B4E4-48059430C4A7}" srcId="{8A9609A4-C05A-4DB1-A69C-DDEBAE08A88A}" destId="{73247EA9-E35E-405C-864C-39ACD26F9440}" srcOrd="0" destOrd="0" parTransId="{85C6F4EE-44B4-41A9-98D6-05592369E72D}" sibTransId="{EE5575B8-954C-46FE-B815-59234FB339BA}"/>
    <dgm:cxn modelId="{6A3CD2ED-57DC-4114-82F9-940FA5D58D23}" srcId="{B8266CF0-646D-46C9-BC08-7DF237ACAAC1}" destId="{710A641F-333D-402F-81E4-8F9DC19D4A0F}" srcOrd="3" destOrd="0" parTransId="{0408E6D2-7D2A-485F-A0E9-94FF2DD8BAD1}" sibTransId="{26030368-6116-46E1-AE6D-E6E0095A9CD4}"/>
    <dgm:cxn modelId="{3FA06323-6B73-486C-B3DB-FABBB5A9263A}" srcId="{73247EA9-E35E-405C-864C-39ACD26F9440}" destId="{2BEECD9A-C07D-4B87-A33E-2D28AE468BB6}" srcOrd="0" destOrd="0" parTransId="{BB425E1B-DDA6-45AA-9053-74C4FB34CC6B}" sibTransId="{B0AEC176-937C-4A2D-9584-C4F8B6EE4637}"/>
    <dgm:cxn modelId="{E97D380A-6FA1-4B53-A969-5710C00F20BA}" type="presOf" srcId="{0D58E74D-9AD8-4970-83B5-12303C2A3CA1}" destId="{1B98D134-D9A4-4E26-A5BC-152733E7D07F}" srcOrd="0" destOrd="8" presId="urn:microsoft.com/office/officeart/2005/8/layout/hList1"/>
    <dgm:cxn modelId="{3C4D1198-9DDE-4F76-AA1A-A55AF29ECE9D}" srcId="{B8266CF0-646D-46C9-BC08-7DF237ACAAC1}" destId="{DFF3FD84-E3D1-43D1-A172-98C1FC20467C}" srcOrd="2" destOrd="0" parTransId="{B8C4AB20-28E1-4520-8AF1-DEC98CB92008}" sibTransId="{46653064-5AB1-4E9A-9A99-27DC0D84D1F6}"/>
    <dgm:cxn modelId="{CB4760C6-ED34-4D21-8C7C-C62F7DE1C20B}" type="presOf" srcId="{8A9609A4-C05A-4DB1-A69C-DDEBAE08A88A}" destId="{B15AA08A-A3C1-4E60-BD9C-47DD58B87885}" srcOrd="0" destOrd="0" presId="urn:microsoft.com/office/officeart/2005/8/layout/hList1"/>
    <dgm:cxn modelId="{8BF9FE88-A7CB-4674-85E3-63B2D83ACEFE}" type="presOf" srcId="{B8266CF0-646D-46C9-BC08-7DF237ACAAC1}" destId="{787B628F-44E3-4DED-B926-B7993C6004AF}" srcOrd="0" destOrd="0" presId="urn:microsoft.com/office/officeart/2005/8/layout/hList1"/>
    <dgm:cxn modelId="{D6846015-D8A1-4DE9-BC54-78EBBF408BB1}" srcId="{B8266CF0-646D-46C9-BC08-7DF237ACAAC1}" destId="{95057FA4-B8BD-4197-8181-3BDD0094AFFC}" srcOrd="11" destOrd="0" parTransId="{99F711E6-A889-49B7-82BC-8057B099E986}" sibTransId="{F10B48AF-B2A8-4D87-9B2E-9068CDB129EE}"/>
    <dgm:cxn modelId="{2D71A213-630B-4689-9093-2B6EE6703052}" type="presOf" srcId="{BE7AFCD0-D870-4C9E-BE02-52E8AC282068}" destId="{1B98D134-D9A4-4E26-A5BC-152733E7D07F}" srcOrd="0" destOrd="0" presId="urn:microsoft.com/office/officeart/2005/8/layout/hList1"/>
    <dgm:cxn modelId="{9782521D-252C-434F-B439-8BF26E916F91}" srcId="{73247EA9-E35E-405C-864C-39ACD26F9440}" destId="{E81931F2-8FC5-42F7-B424-3C58C8EAACCC}" srcOrd="3" destOrd="0" parTransId="{81614DD7-BA42-4276-9F2F-1F321E05291A}" sibTransId="{311768BF-D672-4131-A17B-7E208A7963CC}"/>
    <dgm:cxn modelId="{72677F25-6CD4-4174-8154-C5AFEAF8880D}" type="presOf" srcId="{DFF3FD84-E3D1-43D1-A172-98C1FC20467C}" destId="{1B98D134-D9A4-4E26-A5BC-152733E7D07F}" srcOrd="0" destOrd="2" presId="urn:microsoft.com/office/officeart/2005/8/layout/hList1"/>
    <dgm:cxn modelId="{2AFF213E-3BFB-4787-89E3-7E967A914D4F}" type="presOf" srcId="{3FB40FF8-7A73-4B5A-A60D-78BED87C858E}" destId="{1B98D134-D9A4-4E26-A5BC-152733E7D07F}" srcOrd="0" destOrd="5" presId="urn:microsoft.com/office/officeart/2005/8/layout/hList1"/>
    <dgm:cxn modelId="{1D40757A-B447-43B4-ABCC-6A7FEFEACAB3}" srcId="{B8266CF0-646D-46C9-BC08-7DF237ACAAC1}" destId="{3FB40FF8-7A73-4B5A-A60D-78BED87C858E}" srcOrd="5" destOrd="0" parTransId="{0A701ABF-018B-4E49-8FD5-75D171BF40CE}" sibTransId="{5699C524-16FB-4886-9A74-C2C80F0A01BC}"/>
    <dgm:cxn modelId="{2D91AD17-56FC-4337-9235-51A4884FA7E0}" srcId="{73247EA9-E35E-405C-864C-39ACD26F9440}" destId="{A449F87E-8979-47CF-B827-3F4EF5B786FB}" srcOrd="1" destOrd="0" parTransId="{FA9E16BC-D06E-4235-9831-648DAEB7880C}" sibTransId="{D5F1E1AB-B1EF-4A7B-B7DD-C8A0695BD830}"/>
    <dgm:cxn modelId="{47590719-1B55-4FBA-A860-46C7E0E64C08}" type="presParOf" srcId="{B15AA08A-A3C1-4E60-BD9C-47DD58B87885}" destId="{07DCC1AC-9A3A-4795-8FCD-5671A0B73B89}" srcOrd="0" destOrd="0" presId="urn:microsoft.com/office/officeart/2005/8/layout/hList1"/>
    <dgm:cxn modelId="{F3A6D54E-09D1-4FB6-A4A0-28679021177A}" type="presParOf" srcId="{07DCC1AC-9A3A-4795-8FCD-5671A0B73B89}" destId="{167454D0-D1C1-4A7A-BDDE-726E9209C54C}" srcOrd="0" destOrd="0" presId="urn:microsoft.com/office/officeart/2005/8/layout/hList1"/>
    <dgm:cxn modelId="{49CA0954-BEE8-4FA0-86A9-836B708CD83D}" type="presParOf" srcId="{07DCC1AC-9A3A-4795-8FCD-5671A0B73B89}" destId="{056517F0-CA39-482A-932A-50DA4694EF89}" srcOrd="1" destOrd="0" presId="urn:microsoft.com/office/officeart/2005/8/layout/hList1"/>
    <dgm:cxn modelId="{A6786191-2521-4808-9142-73249CDBE860}" type="presParOf" srcId="{B15AA08A-A3C1-4E60-BD9C-47DD58B87885}" destId="{BC8993CF-55E7-488A-A7ED-F4AA5D28B93F}" srcOrd="1" destOrd="0" presId="urn:microsoft.com/office/officeart/2005/8/layout/hList1"/>
    <dgm:cxn modelId="{7DF66185-5BC9-44F4-9F16-E5E335FCB660}" type="presParOf" srcId="{B15AA08A-A3C1-4E60-BD9C-47DD58B87885}" destId="{361F8AB9-8C64-4A03-A284-821E03323ADC}" srcOrd="2" destOrd="0" presId="urn:microsoft.com/office/officeart/2005/8/layout/hList1"/>
    <dgm:cxn modelId="{B63A6CBE-8D04-4B68-9311-99270ECC0F04}" type="presParOf" srcId="{361F8AB9-8C64-4A03-A284-821E03323ADC}" destId="{787B628F-44E3-4DED-B926-B7993C6004AF}" srcOrd="0" destOrd="0" presId="urn:microsoft.com/office/officeart/2005/8/layout/hList1"/>
    <dgm:cxn modelId="{3647E749-4EAF-46FE-8723-54A1A64451D1}" type="presParOf" srcId="{361F8AB9-8C64-4A03-A284-821E03323ADC}" destId="{1B98D134-D9A4-4E26-A5BC-152733E7D0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B653E6-2F31-43AD-BC3E-DAD9A0C8CA57}" type="doc">
      <dgm:prSet loTypeId="urn:microsoft.com/office/officeart/2005/8/layout/vList6" loCatId="list" qsTypeId="urn:microsoft.com/office/officeart/2005/8/quickstyle/simple4" qsCatId="simple" csTypeId="urn:microsoft.com/office/officeart/2005/8/colors/colorful4" csCatId="colorful" phldr="1"/>
      <dgm:spPr/>
      <dgm:t>
        <a:bodyPr/>
        <a:lstStyle/>
        <a:p>
          <a:pPr rtl="1"/>
          <a:endParaRPr lang="ar-SA"/>
        </a:p>
      </dgm:t>
    </dgm:pt>
    <dgm:pt modelId="{FCF6A8D3-02C7-4300-B4FE-327266E4E7B7}">
      <dgm:prSet phldrT="[نص]"/>
      <dgm:spPr/>
      <dgm:t>
        <a:bodyPr/>
        <a:lstStyle/>
        <a:p>
          <a:pPr rtl="1"/>
          <a:r>
            <a:rPr lang="en-US" dirty="0" err="1" smtClean="0"/>
            <a:t>Aquired</a:t>
          </a:r>
          <a:endParaRPr lang="ar-SA" dirty="0"/>
        </a:p>
      </dgm:t>
    </dgm:pt>
    <dgm:pt modelId="{55292E29-ACCB-4289-8AAB-38C59356870D}" type="parTrans" cxnId="{399BD417-3AC9-4BDA-8DEC-E9AA50F2E840}">
      <dgm:prSet/>
      <dgm:spPr/>
      <dgm:t>
        <a:bodyPr/>
        <a:lstStyle/>
        <a:p>
          <a:pPr rtl="1"/>
          <a:endParaRPr lang="ar-SA"/>
        </a:p>
      </dgm:t>
    </dgm:pt>
    <dgm:pt modelId="{385CB380-448E-4643-9463-F0D845EF0E3F}" type="sibTrans" cxnId="{399BD417-3AC9-4BDA-8DEC-E9AA50F2E840}">
      <dgm:prSet/>
      <dgm:spPr/>
      <dgm:t>
        <a:bodyPr/>
        <a:lstStyle/>
        <a:p>
          <a:pPr rtl="1"/>
          <a:endParaRPr lang="ar-SA"/>
        </a:p>
      </dgm:t>
    </dgm:pt>
    <dgm:pt modelId="{D2883FC4-A4D0-4215-9D90-1002F74BA4B7}">
      <dgm:prSet phldrT="[نص]"/>
      <dgm:spPr/>
      <dgm:t>
        <a:bodyPr/>
        <a:lstStyle/>
        <a:p>
          <a:pPr rtl="1"/>
          <a:r>
            <a:rPr lang="en-US" dirty="0" smtClean="0"/>
            <a:t>congenital</a:t>
          </a:r>
          <a:endParaRPr lang="ar-SA" dirty="0"/>
        </a:p>
      </dgm:t>
    </dgm:pt>
    <dgm:pt modelId="{AFB4D66A-8FE7-43D9-8CCF-A2B65262083E}" type="parTrans" cxnId="{11578167-22DB-4576-AAAF-0F9EDC92BE30}">
      <dgm:prSet/>
      <dgm:spPr/>
      <dgm:t>
        <a:bodyPr/>
        <a:lstStyle/>
        <a:p>
          <a:pPr rtl="1"/>
          <a:endParaRPr lang="ar-SA"/>
        </a:p>
      </dgm:t>
    </dgm:pt>
    <dgm:pt modelId="{F5A1429A-7795-4DB8-BB66-276F458F50B8}" type="sibTrans" cxnId="{11578167-22DB-4576-AAAF-0F9EDC92BE30}">
      <dgm:prSet/>
      <dgm:spPr/>
      <dgm:t>
        <a:bodyPr/>
        <a:lstStyle/>
        <a:p>
          <a:pPr rtl="1"/>
          <a:endParaRPr lang="ar-SA"/>
        </a:p>
      </dgm:t>
    </dgm:pt>
    <dgm:pt modelId="{B6FA0153-6F6F-4F90-9BBE-6A56235C1340}" type="pres">
      <dgm:prSet presAssocID="{1DB653E6-2F31-43AD-BC3E-DAD9A0C8CA57}" presName="Name0" presStyleCnt="0">
        <dgm:presLayoutVars>
          <dgm:dir/>
          <dgm:animLvl val="lvl"/>
          <dgm:resizeHandles/>
        </dgm:presLayoutVars>
      </dgm:prSet>
      <dgm:spPr/>
      <dgm:t>
        <a:bodyPr/>
        <a:lstStyle/>
        <a:p>
          <a:pPr rtl="1"/>
          <a:endParaRPr lang="ar-SA"/>
        </a:p>
      </dgm:t>
    </dgm:pt>
    <dgm:pt modelId="{289AAC21-707D-4707-88B6-F9022D14D7A6}" type="pres">
      <dgm:prSet presAssocID="{FCF6A8D3-02C7-4300-B4FE-327266E4E7B7}" presName="linNode" presStyleCnt="0"/>
      <dgm:spPr/>
    </dgm:pt>
    <dgm:pt modelId="{38BC7FD4-3BE7-4E12-B562-ABC40D22E75E}" type="pres">
      <dgm:prSet presAssocID="{FCF6A8D3-02C7-4300-B4FE-327266E4E7B7}" presName="parentShp" presStyleLbl="node1" presStyleIdx="0" presStyleCnt="2">
        <dgm:presLayoutVars>
          <dgm:bulletEnabled val="1"/>
        </dgm:presLayoutVars>
      </dgm:prSet>
      <dgm:spPr/>
      <dgm:t>
        <a:bodyPr/>
        <a:lstStyle/>
        <a:p>
          <a:pPr rtl="1"/>
          <a:endParaRPr lang="ar-SA"/>
        </a:p>
      </dgm:t>
    </dgm:pt>
    <dgm:pt modelId="{4336420B-B290-4ADB-B46F-F18D2A16FBC9}" type="pres">
      <dgm:prSet presAssocID="{FCF6A8D3-02C7-4300-B4FE-327266E4E7B7}" presName="childShp" presStyleLbl="bgAccFollowNode1" presStyleIdx="0" presStyleCnt="2">
        <dgm:presLayoutVars>
          <dgm:bulletEnabled val="1"/>
        </dgm:presLayoutVars>
      </dgm:prSet>
      <dgm:spPr/>
      <dgm:t>
        <a:bodyPr/>
        <a:lstStyle/>
        <a:p>
          <a:pPr rtl="1"/>
          <a:endParaRPr lang="ar-SA"/>
        </a:p>
      </dgm:t>
    </dgm:pt>
    <dgm:pt modelId="{3870A9E0-ED95-4B1E-88B9-13640A4B7C7E}" type="pres">
      <dgm:prSet presAssocID="{385CB380-448E-4643-9463-F0D845EF0E3F}" presName="spacing" presStyleCnt="0"/>
      <dgm:spPr/>
    </dgm:pt>
    <dgm:pt modelId="{C7198D6D-15B9-4830-8630-730C8457F9C9}" type="pres">
      <dgm:prSet presAssocID="{D2883FC4-A4D0-4215-9D90-1002F74BA4B7}" presName="linNode" presStyleCnt="0"/>
      <dgm:spPr/>
    </dgm:pt>
    <dgm:pt modelId="{B1D0BFFA-AFED-404D-9E86-318138017005}" type="pres">
      <dgm:prSet presAssocID="{D2883FC4-A4D0-4215-9D90-1002F74BA4B7}" presName="parentShp" presStyleLbl="node1" presStyleIdx="1" presStyleCnt="2">
        <dgm:presLayoutVars>
          <dgm:bulletEnabled val="1"/>
        </dgm:presLayoutVars>
      </dgm:prSet>
      <dgm:spPr/>
      <dgm:t>
        <a:bodyPr/>
        <a:lstStyle/>
        <a:p>
          <a:pPr rtl="1"/>
          <a:endParaRPr lang="ar-SA"/>
        </a:p>
      </dgm:t>
    </dgm:pt>
    <dgm:pt modelId="{4230337D-0410-48B4-BCA4-7D04F26A7EB5}" type="pres">
      <dgm:prSet presAssocID="{D2883FC4-A4D0-4215-9D90-1002F74BA4B7}" presName="childShp" presStyleLbl="bgAccFollowNode1" presStyleIdx="1" presStyleCnt="2">
        <dgm:presLayoutVars>
          <dgm:bulletEnabled val="1"/>
        </dgm:presLayoutVars>
      </dgm:prSet>
      <dgm:spPr/>
      <dgm:t>
        <a:bodyPr/>
        <a:lstStyle/>
        <a:p>
          <a:pPr rtl="1"/>
          <a:endParaRPr lang="ar-SA"/>
        </a:p>
      </dgm:t>
    </dgm:pt>
  </dgm:ptLst>
  <dgm:cxnLst>
    <dgm:cxn modelId="{11578167-22DB-4576-AAAF-0F9EDC92BE30}" srcId="{1DB653E6-2F31-43AD-BC3E-DAD9A0C8CA57}" destId="{D2883FC4-A4D0-4215-9D90-1002F74BA4B7}" srcOrd="1" destOrd="0" parTransId="{AFB4D66A-8FE7-43D9-8CCF-A2B65262083E}" sibTransId="{F5A1429A-7795-4DB8-BB66-276F458F50B8}"/>
    <dgm:cxn modelId="{F0F4C1BD-0D27-459C-A7B6-1AF5D2BF8AB4}" type="presOf" srcId="{FCF6A8D3-02C7-4300-B4FE-327266E4E7B7}" destId="{38BC7FD4-3BE7-4E12-B562-ABC40D22E75E}" srcOrd="0" destOrd="0" presId="urn:microsoft.com/office/officeart/2005/8/layout/vList6"/>
    <dgm:cxn modelId="{BA2A976B-4C3A-4628-A352-D6EE947DA87F}" type="presOf" srcId="{D2883FC4-A4D0-4215-9D90-1002F74BA4B7}" destId="{B1D0BFFA-AFED-404D-9E86-318138017005}" srcOrd="0" destOrd="0" presId="urn:microsoft.com/office/officeart/2005/8/layout/vList6"/>
    <dgm:cxn modelId="{399BD417-3AC9-4BDA-8DEC-E9AA50F2E840}" srcId="{1DB653E6-2F31-43AD-BC3E-DAD9A0C8CA57}" destId="{FCF6A8D3-02C7-4300-B4FE-327266E4E7B7}" srcOrd="0" destOrd="0" parTransId="{55292E29-ACCB-4289-8AAB-38C59356870D}" sibTransId="{385CB380-448E-4643-9463-F0D845EF0E3F}"/>
    <dgm:cxn modelId="{BBF65682-1315-4200-852A-7796F2397270}" type="presOf" srcId="{1DB653E6-2F31-43AD-BC3E-DAD9A0C8CA57}" destId="{B6FA0153-6F6F-4F90-9BBE-6A56235C1340}" srcOrd="0" destOrd="0" presId="urn:microsoft.com/office/officeart/2005/8/layout/vList6"/>
    <dgm:cxn modelId="{0535A550-B2D4-4205-A71E-D2045AB61181}" type="presParOf" srcId="{B6FA0153-6F6F-4F90-9BBE-6A56235C1340}" destId="{289AAC21-707D-4707-88B6-F9022D14D7A6}" srcOrd="0" destOrd="0" presId="urn:microsoft.com/office/officeart/2005/8/layout/vList6"/>
    <dgm:cxn modelId="{2292EA01-5ADC-41CA-B510-69CE07E38FC6}" type="presParOf" srcId="{289AAC21-707D-4707-88B6-F9022D14D7A6}" destId="{38BC7FD4-3BE7-4E12-B562-ABC40D22E75E}" srcOrd="0" destOrd="0" presId="urn:microsoft.com/office/officeart/2005/8/layout/vList6"/>
    <dgm:cxn modelId="{8BA7D12E-2427-44EF-B0E3-CEA4504D1982}" type="presParOf" srcId="{289AAC21-707D-4707-88B6-F9022D14D7A6}" destId="{4336420B-B290-4ADB-B46F-F18D2A16FBC9}" srcOrd="1" destOrd="0" presId="urn:microsoft.com/office/officeart/2005/8/layout/vList6"/>
    <dgm:cxn modelId="{2AB45C79-F0EA-4474-8F38-E4FC3C7C81AF}" type="presParOf" srcId="{B6FA0153-6F6F-4F90-9BBE-6A56235C1340}" destId="{3870A9E0-ED95-4B1E-88B9-13640A4B7C7E}" srcOrd="1" destOrd="0" presId="urn:microsoft.com/office/officeart/2005/8/layout/vList6"/>
    <dgm:cxn modelId="{E7E71263-01AE-4C24-96FB-622C45953350}" type="presParOf" srcId="{B6FA0153-6F6F-4F90-9BBE-6A56235C1340}" destId="{C7198D6D-15B9-4830-8630-730C8457F9C9}" srcOrd="2" destOrd="0" presId="urn:microsoft.com/office/officeart/2005/8/layout/vList6"/>
    <dgm:cxn modelId="{06F82FC1-CE81-4F08-B239-F8220A59E87F}" type="presParOf" srcId="{C7198D6D-15B9-4830-8630-730C8457F9C9}" destId="{B1D0BFFA-AFED-404D-9E86-318138017005}" srcOrd="0" destOrd="0" presId="urn:microsoft.com/office/officeart/2005/8/layout/vList6"/>
    <dgm:cxn modelId="{5523009B-DFB4-445F-86A9-757A71878927}" type="presParOf" srcId="{C7198D6D-15B9-4830-8630-730C8457F9C9}" destId="{4230337D-0410-48B4-BCA4-7D04F26A7E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B844-EB85-473F-A9EA-7D962BA19629}">
      <dsp:nvSpPr>
        <dsp:cNvPr id="0" name=""/>
        <dsp:cNvSpPr/>
      </dsp:nvSpPr>
      <dsp:spPr>
        <a:xfrm>
          <a:off x="2239" y="2026097"/>
          <a:ext cx="2728352" cy="1091341"/>
        </a:xfrm>
        <a:prstGeom prst="chevron">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kern="1200" dirty="0" smtClean="0"/>
            <a:t>Good maternal /prenatal history</a:t>
          </a:r>
          <a:endParaRPr lang="ar-SA" sz="1800" kern="1200" dirty="0"/>
        </a:p>
      </dsp:txBody>
      <dsp:txXfrm>
        <a:off x="547910" y="2026097"/>
        <a:ext cx="1637011" cy="1091341"/>
      </dsp:txXfrm>
    </dsp:sp>
    <dsp:sp modelId="{A817696C-41E6-4045-B9BA-9C86CA539F95}">
      <dsp:nvSpPr>
        <dsp:cNvPr id="0" name=""/>
        <dsp:cNvSpPr/>
      </dsp:nvSpPr>
      <dsp:spPr>
        <a:xfrm>
          <a:off x="2457756" y="2026097"/>
          <a:ext cx="2728352" cy="1091341"/>
        </a:xfrm>
        <a:prstGeom prst="chevron">
          <a:avLst/>
        </a:prstGeom>
        <a:solidFill>
          <a:schemeClr val="accent4">
            <a:hueOff val="-2232385"/>
            <a:satOff val="13449"/>
            <a:lumOff val="1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kern="1200" smtClean="0"/>
            <a:t>Thorough exam of infant </a:t>
          </a:r>
          <a:endParaRPr lang="en-US" sz="1800" kern="1200" dirty="0"/>
        </a:p>
      </dsp:txBody>
      <dsp:txXfrm>
        <a:off x="3003427" y="2026097"/>
        <a:ext cx="1637011" cy="1091341"/>
      </dsp:txXfrm>
    </dsp:sp>
    <dsp:sp modelId="{E2F534CA-60DA-4F1F-972F-0695B8B6AC11}">
      <dsp:nvSpPr>
        <dsp:cNvPr id="0" name=""/>
        <dsp:cNvSpPr/>
      </dsp:nvSpPr>
      <dsp:spPr>
        <a:xfrm>
          <a:off x="4913274" y="2026097"/>
          <a:ext cx="2728352" cy="1091341"/>
        </a:xfrm>
        <a:prstGeom prst="chevron">
          <a:avLst/>
        </a:prstGeom>
        <a:solidFill>
          <a:schemeClr val="accent4">
            <a:hueOff val="-4464770"/>
            <a:satOff val="26899"/>
            <a:lumOff val="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1">
            <a:lnSpc>
              <a:spcPct val="90000"/>
            </a:lnSpc>
            <a:spcBef>
              <a:spcPct val="0"/>
            </a:spcBef>
            <a:spcAft>
              <a:spcPct val="35000"/>
            </a:spcAft>
          </a:pPr>
          <a:r>
            <a:rPr lang="en-US" sz="1800" kern="1200" dirty="0" smtClean="0"/>
            <a:t>Directed labs / studies on most likely diagnosis</a:t>
          </a:r>
          <a:endParaRPr lang="ar-SA" sz="1800" kern="1200" dirty="0"/>
        </a:p>
      </dsp:txBody>
      <dsp:txXfrm>
        <a:off x="5458945" y="2026097"/>
        <a:ext cx="1637011" cy="109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454D0-D1C1-4A7A-BDDE-726E9209C54C}">
      <dsp:nvSpPr>
        <dsp:cNvPr id="0" name=""/>
        <dsp:cNvSpPr/>
      </dsp:nvSpPr>
      <dsp:spPr>
        <a:xfrm>
          <a:off x="31" y="153732"/>
          <a:ext cx="2993235"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en-US" sz="1500" kern="1200" dirty="0" smtClean="0"/>
            <a:t>Maternal infection </a:t>
          </a:r>
          <a:endParaRPr lang="ar-SA" sz="1500" kern="1200" dirty="0"/>
        </a:p>
      </dsp:txBody>
      <dsp:txXfrm>
        <a:off x="31" y="153732"/>
        <a:ext cx="2993235" cy="432000"/>
      </dsp:txXfrm>
    </dsp:sp>
    <dsp:sp modelId="{056517F0-CA39-482A-932A-50DA4694EF89}">
      <dsp:nvSpPr>
        <dsp:cNvPr id="0" name=""/>
        <dsp:cNvSpPr/>
      </dsp:nvSpPr>
      <dsp:spPr>
        <a:xfrm>
          <a:off x="31" y="585732"/>
          <a:ext cx="2993235" cy="361825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1">
            <a:lnSpc>
              <a:spcPct val="90000"/>
            </a:lnSpc>
            <a:spcBef>
              <a:spcPct val="0"/>
            </a:spcBef>
            <a:spcAft>
              <a:spcPct val="15000"/>
            </a:spcAft>
            <a:buChar char="••"/>
          </a:pPr>
          <a:r>
            <a:rPr lang="en-US" sz="1600" kern="1200" dirty="0" smtClean="0">
              <a:solidFill>
                <a:srgbClr val="FF0000"/>
              </a:solidFill>
              <a:latin typeface="+mn-lt"/>
            </a:rPr>
            <a:t>Asymptomatic in &gt; 80 </a:t>
          </a:r>
          <a:r>
            <a:rPr lang="en-US" sz="1600" kern="1200" dirty="0" smtClean="0">
              <a:solidFill>
                <a:schemeClr val="tx1"/>
              </a:solidFill>
              <a:latin typeface="+mn-lt"/>
            </a:rPr>
            <a:t>% of women </a:t>
          </a:r>
          <a:endParaRPr lang="ar-SA" sz="1600" kern="1200" dirty="0">
            <a:latin typeface="+mn-lt"/>
          </a:endParaRPr>
        </a:p>
        <a:p>
          <a:pPr marL="171450" lvl="1" indent="-171450" algn="l" defTabSz="711200" rtl="1">
            <a:lnSpc>
              <a:spcPct val="90000"/>
            </a:lnSpc>
            <a:spcBef>
              <a:spcPct val="0"/>
            </a:spcBef>
            <a:spcAft>
              <a:spcPct val="15000"/>
            </a:spcAft>
            <a:buChar char="••"/>
          </a:pPr>
          <a:r>
            <a:rPr lang="en-US" sz="1600" b="1" kern="1200" dirty="0" smtClean="0">
              <a:solidFill>
                <a:srgbClr val="0070C0"/>
              </a:solidFill>
              <a:latin typeface="+mn-lt"/>
            </a:rPr>
            <a:t>Nonspecific symptom </a:t>
          </a:r>
          <a:r>
            <a:rPr lang="en-US" sz="1600" kern="1200" dirty="0" smtClean="0">
              <a:solidFill>
                <a:schemeClr val="tx1"/>
              </a:solidFill>
              <a:latin typeface="+mn-lt"/>
            </a:rPr>
            <a:t>: fever-chills-Headache –HSM- </a:t>
          </a:r>
          <a:r>
            <a:rPr lang="en-US" sz="1600" kern="1200" dirty="0" err="1" smtClean="0">
              <a:solidFill>
                <a:schemeClr val="tx1"/>
              </a:solidFill>
              <a:latin typeface="+mn-lt"/>
            </a:rPr>
            <a:t>myalgia</a:t>
          </a:r>
          <a:r>
            <a:rPr lang="en-US" sz="1600" kern="1200" dirty="0" smtClean="0">
              <a:solidFill>
                <a:schemeClr val="tx1"/>
              </a:solidFill>
              <a:latin typeface="+mn-lt"/>
            </a:rPr>
            <a:t> –rash (diffuse non </a:t>
          </a:r>
          <a:r>
            <a:rPr lang="en-US" sz="1600" kern="1200" dirty="0" err="1" smtClean="0">
              <a:solidFill>
                <a:schemeClr val="tx1"/>
              </a:solidFill>
              <a:latin typeface="+mn-lt"/>
            </a:rPr>
            <a:t>pruritic</a:t>
          </a:r>
          <a:r>
            <a:rPr lang="en-US" sz="1600" kern="1200" dirty="0" smtClean="0">
              <a:solidFill>
                <a:schemeClr val="tx1"/>
              </a:solidFill>
              <a:latin typeface="+mn-lt"/>
            </a:rPr>
            <a:t> </a:t>
          </a:r>
          <a:r>
            <a:rPr lang="en-US" sz="1600" kern="1200" dirty="0" err="1" smtClean="0">
              <a:solidFill>
                <a:schemeClr val="tx1"/>
              </a:solidFill>
              <a:latin typeface="+mn-lt"/>
            </a:rPr>
            <a:t>maculopapular</a:t>
          </a:r>
          <a:r>
            <a:rPr lang="en-US" sz="1600" kern="1200" dirty="0" smtClean="0">
              <a:solidFill>
                <a:schemeClr val="tx1"/>
              </a:solidFill>
              <a:latin typeface="+mn-lt"/>
            </a:rPr>
            <a:t> )</a:t>
          </a:r>
          <a:endParaRPr lang="en-US" sz="1600" kern="1200" dirty="0">
            <a:solidFill>
              <a:schemeClr val="tx1"/>
            </a:solidFill>
            <a:latin typeface="+mn-lt"/>
          </a:endParaRPr>
        </a:p>
        <a:p>
          <a:pPr marL="171450" lvl="1" indent="-171450" algn="l" defTabSz="711200" rtl="1">
            <a:lnSpc>
              <a:spcPct val="90000"/>
            </a:lnSpc>
            <a:spcBef>
              <a:spcPct val="0"/>
            </a:spcBef>
            <a:spcAft>
              <a:spcPct val="15000"/>
            </a:spcAft>
            <a:buChar char="••"/>
          </a:pPr>
          <a:r>
            <a:rPr lang="en-US" sz="1600" kern="1200" dirty="0" err="1" smtClean="0">
              <a:solidFill>
                <a:srgbClr val="FF0000"/>
              </a:solidFill>
              <a:latin typeface="+mn-lt"/>
            </a:rPr>
            <a:t>Lymphadenopathy</a:t>
          </a:r>
          <a:r>
            <a:rPr lang="en-US" sz="1600" kern="1200" dirty="0" smtClean="0">
              <a:solidFill>
                <a:srgbClr val="FF0000"/>
              </a:solidFill>
              <a:latin typeface="+mn-lt"/>
            </a:rPr>
            <a:t> </a:t>
          </a:r>
          <a:r>
            <a:rPr lang="en-US" sz="1600" kern="1200" dirty="0" smtClean="0">
              <a:solidFill>
                <a:schemeClr val="tx1"/>
              </a:solidFill>
              <a:latin typeface="+mn-lt"/>
            </a:rPr>
            <a:t>(common – bilateral –symmetrical cervical 1-3 cm )</a:t>
          </a:r>
          <a:endParaRPr lang="en-US" sz="1600" kern="1200" dirty="0">
            <a:solidFill>
              <a:srgbClr val="FF0000"/>
            </a:solidFill>
            <a:latin typeface="+mn-lt"/>
          </a:endParaRPr>
        </a:p>
        <a:p>
          <a:pPr marL="171450" lvl="1" indent="-171450" algn="l" defTabSz="711200" rtl="1">
            <a:lnSpc>
              <a:spcPct val="90000"/>
            </a:lnSpc>
            <a:spcBef>
              <a:spcPct val="0"/>
            </a:spcBef>
            <a:spcAft>
              <a:spcPct val="15000"/>
            </a:spcAft>
            <a:buChar char="••"/>
          </a:pPr>
          <a:r>
            <a:rPr lang="en-US" sz="1600" b="1" kern="1200" dirty="0" smtClean="0">
              <a:solidFill>
                <a:srgbClr val="0070C0"/>
              </a:solidFill>
              <a:latin typeface="+mn-lt"/>
            </a:rPr>
            <a:t>Ocular disease </a:t>
          </a:r>
          <a:r>
            <a:rPr lang="en-US" sz="1600" kern="1200" dirty="0" smtClean="0">
              <a:solidFill>
                <a:schemeClr val="tx1"/>
              </a:solidFill>
              <a:latin typeface="+mn-lt"/>
            </a:rPr>
            <a:t>(</a:t>
          </a:r>
          <a:r>
            <a:rPr lang="en-US" sz="1600" kern="1200" dirty="0" err="1" smtClean="0">
              <a:solidFill>
                <a:schemeClr val="tx1"/>
              </a:solidFill>
              <a:latin typeface="+mn-lt"/>
            </a:rPr>
            <a:t>chorioretinitis</a:t>
          </a:r>
          <a:r>
            <a:rPr lang="en-US" sz="1600" kern="1200" dirty="0" smtClean="0">
              <a:solidFill>
                <a:schemeClr val="tx1"/>
              </a:solidFill>
              <a:latin typeface="+mn-lt"/>
            </a:rPr>
            <a:t> presented – decrease visual acuity or </a:t>
          </a:r>
          <a:r>
            <a:rPr lang="en-US" sz="1800" kern="1200" dirty="0" smtClean="0">
              <a:solidFill>
                <a:schemeClr val="tx1"/>
              </a:solidFill>
              <a:latin typeface="+mn-lt"/>
            </a:rPr>
            <a:t>loss</a:t>
          </a:r>
          <a:r>
            <a:rPr lang="en-US" sz="1500" kern="1200" dirty="0" smtClean="0">
              <a:solidFill>
                <a:schemeClr val="tx1"/>
              </a:solidFill>
              <a:latin typeface="Agency FB" panose="020B0503020202020204" pitchFamily="34" charset="0"/>
            </a:rPr>
            <a:t> </a:t>
          </a:r>
          <a:endParaRPr lang="ar-SA" sz="1500" kern="1200" dirty="0"/>
        </a:p>
      </dsp:txBody>
      <dsp:txXfrm>
        <a:off x="31" y="585732"/>
        <a:ext cx="2993235" cy="3618253"/>
      </dsp:txXfrm>
    </dsp:sp>
    <dsp:sp modelId="{787B628F-44E3-4DED-B926-B7993C6004AF}">
      <dsp:nvSpPr>
        <dsp:cNvPr id="0" name=""/>
        <dsp:cNvSpPr/>
      </dsp:nvSpPr>
      <dsp:spPr>
        <a:xfrm>
          <a:off x="3412319" y="153732"/>
          <a:ext cx="2993235" cy="432000"/>
        </a:xfrm>
        <a:prstGeom prst="rect">
          <a:avLst/>
        </a:prstGeom>
        <a:solidFill>
          <a:schemeClr val="accent1"/>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1">
            <a:lnSpc>
              <a:spcPct val="90000"/>
            </a:lnSpc>
            <a:spcBef>
              <a:spcPct val="0"/>
            </a:spcBef>
            <a:spcAft>
              <a:spcPct val="35000"/>
            </a:spcAft>
          </a:pPr>
          <a:r>
            <a:rPr lang="en-US" sz="1500" kern="1200" dirty="0" err="1" smtClean="0"/>
            <a:t>Congental</a:t>
          </a:r>
          <a:r>
            <a:rPr lang="en-US" sz="1500" kern="1200" dirty="0" smtClean="0"/>
            <a:t> toxoplasmosis </a:t>
          </a:r>
          <a:endParaRPr lang="ar-SA" sz="1500" kern="1200" dirty="0"/>
        </a:p>
      </dsp:txBody>
      <dsp:txXfrm>
        <a:off x="3412319" y="153732"/>
        <a:ext cx="2993235" cy="432000"/>
      </dsp:txXfrm>
    </dsp:sp>
    <dsp:sp modelId="{1B98D134-D9A4-4E26-A5BC-152733E7D07F}">
      <dsp:nvSpPr>
        <dsp:cNvPr id="0" name=""/>
        <dsp:cNvSpPr/>
      </dsp:nvSpPr>
      <dsp:spPr>
        <a:xfrm>
          <a:off x="3412319" y="585732"/>
          <a:ext cx="2993235" cy="3618253"/>
        </a:xfrm>
        <a:prstGeom prst="rect">
          <a:avLst/>
        </a:prstGeom>
        <a:solidFill>
          <a:schemeClr val="accent5">
            <a:lumMod val="20000"/>
            <a:lumOff val="8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1">
            <a:lnSpc>
              <a:spcPct val="90000"/>
            </a:lnSpc>
            <a:spcBef>
              <a:spcPct val="0"/>
            </a:spcBef>
            <a:spcAft>
              <a:spcPct val="15000"/>
            </a:spcAft>
            <a:buChar char="••"/>
          </a:pPr>
          <a:r>
            <a:rPr lang="en-US" sz="1500" kern="1200" dirty="0" smtClean="0">
              <a:latin typeface="+mn-lt"/>
            </a:rPr>
            <a:t>70&gt;90 % </a:t>
          </a:r>
          <a:r>
            <a:rPr lang="en-US" sz="1500" kern="1200" dirty="0" smtClean="0">
              <a:solidFill>
                <a:srgbClr val="FF0000"/>
              </a:solidFill>
              <a:latin typeface="+mn-lt"/>
            </a:rPr>
            <a:t>asymptomatic </a:t>
          </a:r>
          <a:r>
            <a:rPr lang="en-US" sz="1500" kern="1200" dirty="0" smtClean="0">
              <a:latin typeface="+mn-lt"/>
            </a:rPr>
            <a:t>at birth  </a:t>
          </a:r>
          <a:endParaRPr lang="ar-SA" sz="1500" kern="1200" dirty="0">
            <a:latin typeface="+mn-lt"/>
          </a:endParaRPr>
        </a:p>
        <a:p>
          <a:pPr marL="114300" lvl="1" indent="-114300" algn="l" defTabSz="666750" rtl="1">
            <a:lnSpc>
              <a:spcPct val="90000"/>
            </a:lnSpc>
            <a:spcBef>
              <a:spcPct val="0"/>
            </a:spcBef>
            <a:spcAft>
              <a:spcPct val="15000"/>
            </a:spcAft>
            <a:buChar char="••"/>
          </a:pPr>
          <a:r>
            <a:rPr lang="en-US" sz="1500" kern="1200" dirty="0" smtClean="0">
              <a:latin typeface="+mn-lt"/>
            </a:rPr>
            <a:t>Classic triad :</a:t>
          </a:r>
          <a:endParaRPr lang="en-US" sz="1500" kern="1200" dirty="0">
            <a:latin typeface="+mn-lt"/>
          </a:endParaRPr>
        </a:p>
        <a:p>
          <a:pPr marL="114300" lvl="1" indent="-114300" algn="l" defTabSz="666750" rtl="1">
            <a:lnSpc>
              <a:spcPct val="90000"/>
            </a:lnSpc>
            <a:spcBef>
              <a:spcPct val="0"/>
            </a:spcBef>
            <a:spcAft>
              <a:spcPct val="15000"/>
            </a:spcAft>
            <a:buChar char="••"/>
          </a:pPr>
          <a:r>
            <a:rPr lang="en-US" sz="1500" kern="1200" dirty="0" err="1" smtClean="0">
              <a:solidFill>
                <a:srgbClr val="00B050"/>
              </a:solidFill>
              <a:latin typeface="+mn-lt"/>
            </a:rPr>
            <a:t>chorioretinitis</a:t>
          </a:r>
          <a:r>
            <a:rPr lang="en-US" sz="1500" kern="1200" dirty="0" smtClean="0">
              <a:solidFill>
                <a:srgbClr val="00B050"/>
              </a:solidFill>
              <a:latin typeface="+mn-lt"/>
            </a:rPr>
            <a:t> </a:t>
          </a:r>
          <a:endParaRPr lang="en-US" sz="1500" kern="1200" dirty="0">
            <a:solidFill>
              <a:srgbClr val="00B050"/>
            </a:solidFill>
            <a:latin typeface="+mn-lt"/>
          </a:endParaRPr>
        </a:p>
        <a:p>
          <a:pPr marL="114300" lvl="1" indent="-114300" algn="l" defTabSz="666750" rtl="1">
            <a:lnSpc>
              <a:spcPct val="90000"/>
            </a:lnSpc>
            <a:spcBef>
              <a:spcPct val="0"/>
            </a:spcBef>
            <a:spcAft>
              <a:spcPct val="15000"/>
            </a:spcAft>
            <a:buChar char="••"/>
          </a:pPr>
          <a:r>
            <a:rPr lang="en-US" sz="1500" kern="1200" dirty="0" smtClean="0">
              <a:solidFill>
                <a:srgbClr val="00B050"/>
              </a:solidFill>
              <a:latin typeface="+mn-lt"/>
            </a:rPr>
            <a:t>Hydrocephalus </a:t>
          </a:r>
          <a:endParaRPr lang="en-US" sz="1500" kern="1200" dirty="0">
            <a:solidFill>
              <a:srgbClr val="00B050"/>
            </a:solidFill>
            <a:latin typeface="+mn-lt"/>
          </a:endParaRPr>
        </a:p>
        <a:p>
          <a:pPr marL="114300" lvl="1" indent="-114300" algn="l" defTabSz="666750" rtl="1">
            <a:lnSpc>
              <a:spcPct val="90000"/>
            </a:lnSpc>
            <a:spcBef>
              <a:spcPct val="0"/>
            </a:spcBef>
            <a:spcAft>
              <a:spcPct val="15000"/>
            </a:spcAft>
            <a:buChar char="••"/>
          </a:pPr>
          <a:r>
            <a:rPr lang="en-US" sz="1500" kern="1200" dirty="0" err="1" smtClean="0">
              <a:solidFill>
                <a:srgbClr val="00B050"/>
              </a:solidFill>
              <a:latin typeface="+mn-lt"/>
            </a:rPr>
            <a:t>Intracrainal</a:t>
          </a:r>
          <a:r>
            <a:rPr lang="en-US" sz="1500" kern="1200" dirty="0" smtClean="0">
              <a:solidFill>
                <a:srgbClr val="00B050"/>
              </a:solidFill>
              <a:latin typeface="+mn-lt"/>
            </a:rPr>
            <a:t> calcification </a:t>
          </a:r>
          <a:endParaRPr lang="en-US" sz="1500" kern="1200" dirty="0">
            <a:solidFill>
              <a:srgbClr val="00B050"/>
            </a:solidFill>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endParaRPr lang="en-US" sz="1500" kern="1200" dirty="0">
            <a:latin typeface="+mn-lt"/>
          </a:endParaRPr>
        </a:p>
        <a:p>
          <a:pPr marL="114300" lvl="1" indent="-114300" algn="l" defTabSz="666750" rtl="1">
            <a:lnSpc>
              <a:spcPct val="90000"/>
            </a:lnSpc>
            <a:spcBef>
              <a:spcPct val="0"/>
            </a:spcBef>
            <a:spcAft>
              <a:spcPct val="15000"/>
            </a:spcAft>
            <a:buChar char="••"/>
          </a:pPr>
          <a:r>
            <a:rPr lang="en-US" sz="1500" kern="1200" dirty="0" smtClean="0">
              <a:latin typeface="+mn-lt"/>
            </a:rPr>
            <a:t>Other manifestation : prematurity –IUGR- jaundice – </a:t>
          </a:r>
          <a:r>
            <a:rPr lang="en-US" sz="1500" kern="1200" dirty="0" smtClean="0">
              <a:latin typeface="Agency FB" panose="020B0503020202020204" pitchFamily="34" charset="0"/>
            </a:rPr>
            <a:t>HSM –  anemia –</a:t>
          </a:r>
          <a:endParaRPr lang="ar-SA" sz="1500" kern="1200" dirty="0"/>
        </a:p>
      </dsp:txBody>
      <dsp:txXfrm>
        <a:off x="3412319" y="585732"/>
        <a:ext cx="2993235" cy="3618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6420B-B290-4ADB-B46F-F18D2A16FBC9}">
      <dsp:nvSpPr>
        <dsp:cNvPr id="0" name=""/>
        <dsp:cNvSpPr/>
      </dsp:nvSpPr>
      <dsp:spPr>
        <a:xfrm>
          <a:off x="1723390" y="148"/>
          <a:ext cx="2585086" cy="578166"/>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BC7FD4-3BE7-4E12-B562-ABC40D22E75E}">
      <dsp:nvSpPr>
        <dsp:cNvPr id="0" name=""/>
        <dsp:cNvSpPr/>
      </dsp:nvSpPr>
      <dsp:spPr>
        <a:xfrm>
          <a:off x="0" y="148"/>
          <a:ext cx="1723390" cy="57816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1">
            <a:lnSpc>
              <a:spcPct val="90000"/>
            </a:lnSpc>
            <a:spcBef>
              <a:spcPct val="0"/>
            </a:spcBef>
            <a:spcAft>
              <a:spcPct val="35000"/>
            </a:spcAft>
          </a:pPr>
          <a:r>
            <a:rPr lang="en-US" sz="2600" kern="1200" dirty="0" err="1" smtClean="0"/>
            <a:t>Aquired</a:t>
          </a:r>
          <a:endParaRPr lang="ar-SA" sz="2600" kern="1200" dirty="0"/>
        </a:p>
      </dsp:txBody>
      <dsp:txXfrm>
        <a:off x="28224" y="28372"/>
        <a:ext cx="1666942" cy="521718"/>
      </dsp:txXfrm>
    </dsp:sp>
    <dsp:sp modelId="{4230337D-0410-48B4-BCA4-7D04F26A7EB5}">
      <dsp:nvSpPr>
        <dsp:cNvPr id="0" name=""/>
        <dsp:cNvSpPr/>
      </dsp:nvSpPr>
      <dsp:spPr>
        <a:xfrm>
          <a:off x="1723390" y="636131"/>
          <a:ext cx="2585086" cy="578166"/>
        </a:xfrm>
        <a:prstGeom prst="rightArrow">
          <a:avLst>
            <a:gd name="adj1" fmla="val 75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sp>
    <dsp:sp modelId="{B1D0BFFA-AFED-404D-9E86-318138017005}">
      <dsp:nvSpPr>
        <dsp:cNvPr id="0" name=""/>
        <dsp:cNvSpPr/>
      </dsp:nvSpPr>
      <dsp:spPr>
        <a:xfrm>
          <a:off x="0" y="636131"/>
          <a:ext cx="1723390" cy="578166"/>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1">
            <a:lnSpc>
              <a:spcPct val="90000"/>
            </a:lnSpc>
            <a:spcBef>
              <a:spcPct val="0"/>
            </a:spcBef>
            <a:spcAft>
              <a:spcPct val="35000"/>
            </a:spcAft>
          </a:pPr>
          <a:r>
            <a:rPr lang="en-US" sz="2600" kern="1200" dirty="0" smtClean="0"/>
            <a:t>congenital</a:t>
          </a:r>
          <a:endParaRPr lang="ar-SA" sz="2600" kern="1200" dirty="0"/>
        </a:p>
      </dsp:txBody>
      <dsp:txXfrm>
        <a:off x="28224" y="664355"/>
        <a:ext cx="1666942" cy="5217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F5F0FE3-1CB8-4FB9-9205-1427356304D5}" type="datetimeFigureOut">
              <a:rPr lang="ar-SA" smtClean="0"/>
              <a:t>01/06/1443</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4A80CC-599C-4CA6-BEEA-0AFF61D33F46}" type="slidenum">
              <a:rPr lang="ar-SA" smtClean="0"/>
              <a:t>‹#›</a:t>
            </a:fld>
            <a:endParaRPr lang="ar-SA"/>
          </a:p>
        </p:txBody>
      </p:sp>
    </p:spTree>
    <p:extLst>
      <p:ext uri="{BB962C8B-B14F-4D97-AF65-F5344CB8AC3E}">
        <p14:creationId xmlns:p14="http://schemas.microsoft.com/office/powerpoint/2010/main" val="1324176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04A80CC-599C-4CA6-BEEA-0AFF61D33F46}" type="slidenum">
              <a:rPr lang="ar-SA" smtClean="0"/>
              <a:t>1</a:t>
            </a:fld>
            <a:endParaRPr lang="ar-SA"/>
          </a:p>
        </p:txBody>
      </p:sp>
    </p:spTree>
    <p:extLst>
      <p:ext uri="{BB962C8B-B14F-4D97-AF65-F5344CB8AC3E}">
        <p14:creationId xmlns:p14="http://schemas.microsoft.com/office/powerpoint/2010/main" val="83171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91831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14180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514350" indent="-514350">
              <a:lnSpc>
                <a:spcPct val="90000"/>
              </a:lnSpc>
              <a:spcBef>
                <a:spcPts val="1000"/>
              </a:spcBef>
              <a:buAutoNum type="arabicPeriod"/>
            </a:pPr>
            <a:r>
              <a:rPr lang="en-US" b="1" dirty="0"/>
              <a:t>Person to person</a:t>
            </a:r>
            <a:endParaRPr lang="en-US"/>
          </a:p>
          <a:p>
            <a:pPr>
              <a:lnSpc>
                <a:spcPct val="90000"/>
              </a:lnSpc>
              <a:spcBef>
                <a:spcPts val="1000"/>
              </a:spcBef>
            </a:pPr>
            <a:r>
              <a:rPr lang="en-US" dirty="0"/>
              <a:t>Varicella is highly communicable with secondary attack rates in susceptible household contacts . Patients are infectious from one to two days prior to this rash until the lesions are crusted over.</a:t>
            </a:r>
          </a:p>
          <a:p>
            <a:pPr marL="228600" indent="-228600">
              <a:lnSpc>
                <a:spcPct val="90000"/>
              </a:lnSpc>
              <a:spcBef>
                <a:spcPts val="1000"/>
              </a:spcBef>
            </a:pPr>
            <a:r>
              <a:rPr lang="en-US" dirty="0"/>
              <a:t>Varicella is usually transmitted by droplet spread and direct personal contacts</a:t>
            </a:r>
          </a:p>
          <a:p>
            <a:pPr>
              <a:lnSpc>
                <a:spcPct val="90000"/>
              </a:lnSpc>
              <a:spcBef>
                <a:spcPts val="1000"/>
              </a:spcBef>
            </a:pPr>
            <a:r>
              <a:rPr lang="en-US" dirty="0"/>
              <a:t>2. </a:t>
            </a:r>
            <a:r>
              <a:rPr lang="en-US" b="1" dirty="0"/>
              <a:t> Mother to infant </a:t>
            </a:r>
            <a:endParaRPr lang="en-US" dirty="0"/>
          </a:p>
          <a:p>
            <a:pPr marL="228600" indent="-228600">
              <a:lnSpc>
                <a:spcPct val="90000"/>
              </a:lnSpc>
              <a:spcBef>
                <a:spcPts val="1000"/>
              </a:spcBef>
            </a:pPr>
            <a:r>
              <a:rPr lang="en-US" dirty="0"/>
              <a:t>Facilitated through transplacental transmission while postnatal varicella is transmitted through respiratory droplets or direct contact with someone with varicella .</a:t>
            </a:r>
          </a:p>
          <a:p>
            <a:pPr marL="228600" indent="-228600">
              <a:lnSpc>
                <a:spcPct val="90000"/>
              </a:lnSpc>
              <a:spcBef>
                <a:spcPts val="1000"/>
              </a:spcBef>
            </a:pPr>
            <a:r>
              <a:rPr lang="en-US" dirty="0"/>
              <a:t>Passage of varicella-zoster virus to the fetus during zoster is rare . </a:t>
            </a: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78064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514350" indent="-514350">
              <a:lnSpc>
                <a:spcPct val="90000"/>
              </a:lnSpc>
              <a:spcBef>
                <a:spcPts val="1000"/>
              </a:spcBef>
              <a:buAutoNum type="arabicPeriod"/>
            </a:pPr>
            <a:r>
              <a:rPr lang="en-US" dirty="0"/>
              <a:t>Has chronic lung disease </a:t>
            </a:r>
          </a:p>
          <a:p>
            <a:pPr marL="514350" indent="-514350">
              <a:lnSpc>
                <a:spcPct val="90000"/>
              </a:lnSpc>
              <a:spcBef>
                <a:spcPts val="1000"/>
              </a:spcBef>
              <a:buAutoNum type="arabicPeriod"/>
            </a:pPr>
            <a:r>
              <a:rPr lang="en-US" dirty="0"/>
              <a:t>Taking corticosteroids </a:t>
            </a:r>
            <a:endParaRPr lang="en-US" dirty="0">
              <a:cs typeface="Calibri"/>
            </a:endParaRPr>
          </a:p>
          <a:p>
            <a:pPr marL="514350" indent="-514350">
              <a:lnSpc>
                <a:spcPct val="90000"/>
              </a:lnSpc>
              <a:spcBef>
                <a:spcPts val="1000"/>
              </a:spcBef>
              <a:buAutoNum type="arabicPeriod"/>
            </a:pPr>
            <a:r>
              <a:rPr lang="en-US" dirty="0"/>
              <a:t>Later half of pregnancy</a:t>
            </a: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9647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514350" indent="-514350">
              <a:lnSpc>
                <a:spcPct val="90000"/>
              </a:lnSpc>
              <a:spcBef>
                <a:spcPts val="1000"/>
              </a:spcBef>
              <a:buAutoNum type="arabicPeriod"/>
            </a:pPr>
            <a:endParaRPr lang="en-US" b="1" dirty="0">
              <a:cs typeface="Calibri"/>
            </a:endParaRP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63458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Congenital varicella syndrome is associated with a mortality rate of 30 percent in the first few months of life and a 15 percent risk of developing herpes zoster in the first four years of life .</a:t>
            </a: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67152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23729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 Varicella pneumonia during pregnancy is a medical emergency; the mortality rate among pregnant women in the era prior to antiviral therapy approximated 36 to 40 percent in case series reports </a:t>
            </a:r>
          </a:p>
          <a:p>
            <a:endParaRPr lang="en-US" dirty="0">
              <a:cs typeface="Calibri"/>
            </a:endParaRP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45587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lnSpc>
                <a:spcPct val="90000"/>
              </a:lnSpc>
              <a:spcBef>
                <a:spcPts val="1000"/>
              </a:spcBef>
              <a:buFont typeface="Arial,Sans-Serif"/>
              <a:buChar char="•"/>
            </a:pPr>
            <a:r>
              <a:rPr lang="en-US" dirty="0"/>
              <a:t>Post exposure  : Prevention is targeted to susceptible hosts who do not have a history of infection or serologic evidence of prior exposure.</a:t>
            </a:r>
          </a:p>
          <a:p>
            <a:pPr marL="171450" indent="-171450">
              <a:lnSpc>
                <a:spcPct val="90000"/>
              </a:lnSpc>
              <a:spcBef>
                <a:spcPts val="1000"/>
              </a:spcBef>
              <a:buFont typeface="Arial,Sans-Serif"/>
              <a:buChar char="•"/>
            </a:pPr>
            <a:r>
              <a:rPr lang="en-US" dirty="0"/>
              <a:t>Evaluating susceptibility — A self-reported history of varicella among pregnant women is a powerful predictor of antibodies to varicella infection</a:t>
            </a:r>
            <a:endParaRPr lang="en-US"/>
          </a:p>
          <a:p>
            <a:pPr marL="171450" indent="-171450">
              <a:lnSpc>
                <a:spcPct val="90000"/>
              </a:lnSpc>
              <a:spcBef>
                <a:spcPts val="1000"/>
              </a:spcBef>
              <a:buFont typeface="Arial,Sans-Serif"/>
              <a:buChar char="•"/>
            </a:pPr>
            <a:r>
              <a:rPr lang="en-US" dirty="0"/>
              <a:t> In addition, most women without a history of varicella have serologic evidence of past infection.</a:t>
            </a:r>
            <a:endParaRPr lang="en-US"/>
          </a:p>
          <a:p>
            <a:pPr marL="171450" indent="-171450">
              <a:lnSpc>
                <a:spcPct val="90000"/>
              </a:lnSpc>
              <a:spcBef>
                <a:spcPts val="1000"/>
              </a:spcBef>
              <a:buFont typeface="Arial,Sans-Serif"/>
              <a:buChar char="•"/>
            </a:pPr>
            <a:r>
              <a:rPr lang="en-US" dirty="0"/>
              <a:t> However, rapid screening is necessary since prophylaxis should be offered within ten days of exposure. If results of serologic testing are not available within this time frame, then postexposure prophylaxis should be offered.</a:t>
            </a:r>
            <a:endParaRPr lang="en-US"/>
          </a:p>
          <a:p>
            <a:pPr marL="171450" indent="-171450">
              <a:lnSpc>
                <a:spcPct val="90000"/>
              </a:lnSpc>
              <a:spcBef>
                <a:spcPts val="1000"/>
              </a:spcBef>
              <a:buFont typeface="Arial,Sans-Serif"/>
              <a:buChar char="•"/>
            </a:pPr>
            <a:r>
              <a:rPr lang="en-US" dirty="0"/>
              <a:t>Defining exposure — Among nonimmune pregnant women .</a:t>
            </a:r>
            <a:endParaRPr lang="en-US"/>
          </a:p>
          <a:p>
            <a:pPr marL="171450" indent="-171450">
              <a:lnSpc>
                <a:spcPct val="90000"/>
              </a:lnSpc>
              <a:spcBef>
                <a:spcPts val="1000"/>
              </a:spcBef>
              <a:buFont typeface="Arial,Sans-Serif"/>
              <a:buChar char="•"/>
            </a:pPr>
            <a:r>
              <a:rPr lang="en-US" dirty="0"/>
              <a:t>Significant exposure to varicella infection, which is highly contagious, is defined as household contact, face to face contact with an index case for five minutes, or sharing the same hospital room with a contagious patient .</a:t>
            </a:r>
            <a:endParaRPr lang="en-US"/>
          </a:p>
          <a:p>
            <a:pPr marL="171450" indent="-171450">
              <a:lnSpc>
                <a:spcPct val="90000"/>
              </a:lnSpc>
              <a:spcBef>
                <a:spcPts val="1000"/>
              </a:spcBef>
              <a:buFont typeface="Arial,Sans-Serif"/>
              <a:buChar char="•"/>
            </a:pPr>
            <a:r>
              <a:rPr lang="en-US" dirty="0"/>
              <a:t>Herpes zoster is much less contagious and usually requires close contact or exposure to open cutaneous lesions for transmission to occur , although rare cases of airborne transmission have been reported in nosocomial settings. </a:t>
            </a:r>
            <a:endParaRPr lang="en-US"/>
          </a:p>
          <a:p>
            <a:pPr marL="171450" indent="-171450">
              <a:lnSpc>
                <a:spcPct val="90000"/>
              </a:lnSpc>
              <a:spcBef>
                <a:spcPts val="1000"/>
              </a:spcBef>
              <a:buFont typeface="Arial,Sans-Serif"/>
              <a:buChar char="•"/>
            </a:pPr>
            <a:r>
              <a:rPr lang="en-US" dirty="0"/>
              <a:t>Those who are infected despite postexposure prophylaxis should be treated for varicella infection.</a:t>
            </a:r>
            <a:endParaRPr lang="en-US"/>
          </a:p>
          <a:p>
            <a:pPr marL="171450" indent="-171450">
              <a:lnSpc>
                <a:spcPct val="90000"/>
              </a:lnSpc>
              <a:spcBef>
                <a:spcPts val="1000"/>
              </a:spcBef>
              <a:buFont typeface="Arial,Sans-Serif"/>
              <a:buChar char="•"/>
            </a:pPr>
            <a:r>
              <a:rPr lang="en-US" dirty="0"/>
              <a:t>Susceptible pregnant women who receive postexposure prophylaxis and do not develop varicella should undergo vaccination against varicella after delivery and at least five months following administration of </a:t>
            </a:r>
            <a:r>
              <a:rPr lang="en-US" dirty="0" err="1"/>
              <a:t>immunoprophylaxis</a:t>
            </a: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2660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7616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j-lt"/>
                <a:ea typeface="+mj-ea"/>
                <a:cs typeface="+mj-cs"/>
              </a:rPr>
              <a:t>Why pregnancy predispose to infection ? </a:t>
            </a:r>
            <a:r>
              <a:rPr lang="en-US" sz="1200" dirty="0">
                <a:solidFill>
                  <a:schemeClr val="tx1"/>
                </a:solidFill>
              </a:rPr>
              <a:t>Pregnancy is a state of immunocompromise due to a high level of steroid </a:t>
            </a:r>
          </a:p>
          <a:p>
            <a:endParaRPr lang="en-US" sz="1200" dirty="0">
              <a:solidFill>
                <a:schemeClr val="tx1"/>
              </a:solidFill>
            </a:endParaRPr>
          </a:p>
          <a:p>
            <a:r>
              <a:rPr lang="en-US" sz="1200" dirty="0">
                <a:solidFill>
                  <a:schemeClr val="tx1"/>
                </a:solidFill>
              </a:rPr>
              <a:t>Anatomical change increase the susceptibility to infection </a:t>
            </a:r>
          </a:p>
          <a:p>
            <a:endParaRPr lang="en-US" sz="1200" dirty="0">
              <a:solidFill>
                <a:schemeClr val="tx1"/>
              </a:solidFill>
            </a:endParaRPr>
          </a:p>
          <a:p>
            <a:r>
              <a:rPr lang="en-US" sz="1200" dirty="0">
                <a:solidFill>
                  <a:schemeClr val="tx1"/>
                </a:solidFill>
              </a:rPr>
              <a:t>Fetal infection may occur following PPROM or Hematogenous spread via the placental </a:t>
            </a:r>
          </a:p>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2</a:t>
            </a:fld>
            <a:endParaRPr lang="en-US"/>
          </a:p>
        </p:txBody>
      </p:sp>
    </p:spTree>
    <p:extLst>
      <p:ext uri="{BB962C8B-B14F-4D97-AF65-F5344CB8AC3E}">
        <p14:creationId xmlns:p14="http://schemas.microsoft.com/office/powerpoint/2010/main" val="1709962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 in non pregnant adults, patients should exhibit at least one log decline in plasma viremia by a month after initiation of therapy. Complete viral suppression should be achieved within 16 to 24 weeks after initiation of therapy</a:t>
            </a:r>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17850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09121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90671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Zidovudine</a:t>
            </a:r>
          </a:p>
          <a:p>
            <a:r>
              <a:rPr lang="en-US" dirty="0"/>
              <a:t>crosses the placenta rapidly and can provide pre-exposure prophylaxis to the fetus.</a:t>
            </a:r>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554248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Mothers with unknown HIV status</a:t>
            </a:r>
          </a:p>
          <a:p>
            <a:r>
              <a:rPr lang="en-US" dirty="0"/>
              <a:t>—</a:t>
            </a:r>
          </a:p>
          <a:p>
            <a:r>
              <a:rPr lang="en-US" dirty="0"/>
              <a:t>For the infant whose mother's HIV status is </a:t>
            </a:r>
            <a:r>
              <a:rPr lang="en-US" dirty="0" err="1"/>
              <a:t>unknownpostpartum</a:t>
            </a:r>
            <a:r>
              <a:rPr lang="en-US" dirty="0"/>
              <a:t> (including individuals at risk for HIV infection who were not retested in the </a:t>
            </a:r>
            <a:r>
              <a:rPr lang="en-US" dirty="0" err="1"/>
              <a:t>thirdtrimester</a:t>
            </a:r>
            <a:r>
              <a:rPr lang="en-US" dirty="0"/>
              <a:t>), rapid HIV testing of the mother and/or infant with a combination antigen-</a:t>
            </a:r>
            <a:r>
              <a:rPr lang="en-US" dirty="0" err="1"/>
              <a:t>antibodyassay</a:t>
            </a:r>
            <a:r>
              <a:rPr lang="en-US" dirty="0"/>
              <a:t> is recommended as soon as possible. Infant combination antiretroviral prophylaxis </a:t>
            </a:r>
            <a:r>
              <a:rPr lang="en-US" dirty="0" err="1"/>
              <a:t>asgiven</a:t>
            </a:r>
            <a:r>
              <a:rPr lang="en-US" dirty="0"/>
              <a:t> for high-risk infants should be initiated immediately If testing confirmed that the mother does not have HIV, the prophylaxis regimen can </a:t>
            </a:r>
            <a:r>
              <a:rPr lang="en-US" dirty="0" err="1"/>
              <a:t>bediscontinued</a:t>
            </a:r>
            <a:r>
              <a:rPr lang="en-US" dirty="0"/>
              <a:t>.</a:t>
            </a:r>
          </a:p>
        </p:txBody>
      </p:sp>
      <p:sp>
        <p:nvSpPr>
          <p:cNvPr id="4" name="Slide Number Placeholder 3"/>
          <p:cNvSpPr>
            <a:spLocks noGrp="1"/>
          </p:cNvSpPr>
          <p:nvPr>
            <p:ph type="sldNum" sz="quarter" idx="10"/>
          </p:nvPr>
        </p:nvSpPr>
        <p:spPr/>
        <p:txBody>
          <a:bodyPr/>
          <a:lstStyle/>
          <a:p>
            <a:fld id="{F78E9208-D477-467C-9BC3-C51CFE2563BE}"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41838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19</a:t>
            </a:fld>
            <a:endParaRPr lang="en-US"/>
          </a:p>
        </p:txBody>
      </p:sp>
    </p:spTree>
    <p:extLst>
      <p:ext uri="{BB962C8B-B14F-4D97-AF65-F5344CB8AC3E}">
        <p14:creationId xmlns:p14="http://schemas.microsoft.com/office/powerpoint/2010/main" val="327030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20</a:t>
            </a:fld>
            <a:endParaRPr lang="en-US"/>
          </a:p>
        </p:txBody>
      </p:sp>
    </p:spTree>
    <p:extLst>
      <p:ext uri="{BB962C8B-B14F-4D97-AF65-F5344CB8AC3E}">
        <p14:creationId xmlns:p14="http://schemas.microsoft.com/office/powerpoint/2010/main" val="46132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21</a:t>
            </a:fld>
            <a:endParaRPr lang="en-US"/>
          </a:p>
        </p:txBody>
      </p:sp>
    </p:spTree>
    <p:extLst>
      <p:ext uri="{BB962C8B-B14F-4D97-AF65-F5344CB8AC3E}">
        <p14:creationId xmlns:p14="http://schemas.microsoft.com/office/powerpoint/2010/main" val="84844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22</a:t>
            </a:fld>
            <a:endParaRPr lang="en-US"/>
          </a:p>
        </p:txBody>
      </p:sp>
    </p:spTree>
    <p:extLst>
      <p:ext uri="{BB962C8B-B14F-4D97-AF65-F5344CB8AC3E}">
        <p14:creationId xmlns:p14="http://schemas.microsoft.com/office/powerpoint/2010/main" val="282624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E9208-D477-467C-9BC3-C51CFE2563BE}" type="slidenum">
              <a:rPr lang="en-US" smtClean="0"/>
              <a:pPr/>
              <a:t>23</a:t>
            </a:fld>
            <a:endParaRPr lang="en-US"/>
          </a:p>
        </p:txBody>
      </p:sp>
    </p:spTree>
    <p:extLst>
      <p:ext uri="{BB962C8B-B14F-4D97-AF65-F5344CB8AC3E}">
        <p14:creationId xmlns:p14="http://schemas.microsoft.com/office/powerpoint/2010/main" val="217445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Serology is widely available and may be used to screen for rubella infection :</a:t>
            </a:r>
          </a:p>
          <a:p>
            <a:pPr marL="514350" indent="-514350">
              <a:lnSpc>
                <a:spcPct val="90000"/>
              </a:lnSpc>
              <a:spcBef>
                <a:spcPts val="1000"/>
              </a:spcBef>
              <a:buAutoNum type="arabicPeriod"/>
            </a:pPr>
            <a:r>
              <a:rPr lang="en-US" dirty="0"/>
              <a:t>ELISA :  sensitive, easy to perform, and measure rubella-specific IgG and IgM .</a:t>
            </a:r>
            <a:endParaRPr lang="en-US" dirty="0">
              <a:cs typeface="Calibri"/>
            </a:endParaRPr>
          </a:p>
          <a:p>
            <a:pPr marL="514350" indent="-514350">
              <a:lnSpc>
                <a:spcPct val="90000"/>
              </a:lnSpc>
              <a:spcBef>
                <a:spcPts val="1000"/>
              </a:spcBef>
              <a:buAutoNum type="arabicPeriod"/>
            </a:pPr>
            <a:r>
              <a:rPr lang="en-US" dirty="0"/>
              <a:t>Immunofluorescent antibody assays are also sensitive and rapid .</a:t>
            </a:r>
          </a:p>
          <a:p>
            <a:pPr marL="514350" indent="-514350">
              <a:lnSpc>
                <a:spcPct val="90000"/>
              </a:lnSpc>
              <a:spcBef>
                <a:spcPts val="1000"/>
              </a:spcBef>
              <a:buAutoNum type="arabicPeriod"/>
            </a:pPr>
            <a:r>
              <a:rPr lang="en-US" dirty="0"/>
              <a:t>Passive hemagglutination antibody</a:t>
            </a:r>
            <a:endParaRPr lang="en-US" dirty="0">
              <a:cs typeface="Calibri"/>
            </a:endParaRPr>
          </a:p>
          <a:p>
            <a:pPr marL="514350" indent="-514350">
              <a:lnSpc>
                <a:spcPct val="90000"/>
              </a:lnSpc>
              <a:spcBef>
                <a:spcPts val="1000"/>
              </a:spcBef>
              <a:buAutoNum type="arabicPeriod"/>
            </a:pPr>
            <a:r>
              <a:rPr lang="en-US" dirty="0"/>
              <a:t>latex agglutination</a:t>
            </a:r>
            <a:endParaRPr lang="en-US" dirty="0">
              <a:cs typeface="Calibri"/>
            </a:endParaRPr>
          </a:p>
          <a:p>
            <a:pPr marL="514350" indent="-514350">
              <a:lnSpc>
                <a:spcPct val="90000"/>
              </a:lnSpc>
              <a:spcBef>
                <a:spcPts val="1000"/>
              </a:spcBef>
              <a:buAutoNum type="arabicPeriod"/>
            </a:pPr>
            <a:r>
              <a:rPr lang="en-US" dirty="0"/>
              <a:t>Complement fixation</a:t>
            </a:r>
            <a:endParaRPr lang="en-US" dirty="0">
              <a:cs typeface="Calibri"/>
            </a:endParaRPr>
          </a:p>
          <a:p>
            <a:pPr marL="514350" indent="-514350">
              <a:lnSpc>
                <a:spcPct val="90000"/>
              </a:lnSpc>
              <a:spcBef>
                <a:spcPts val="1000"/>
              </a:spcBef>
              <a:buAutoNum type="arabicPeriod"/>
            </a:pPr>
            <a:r>
              <a:rPr lang="en-US" dirty="0"/>
              <a:t>Hemagglutination inhibition.</a:t>
            </a:r>
          </a:p>
          <a:p>
            <a:endParaRPr lang="en-US" dirty="0">
              <a:cs typeface="Calibri"/>
            </a:endParaRP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79502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dirty="0"/>
              <a:t>The largest study to date reported 34 cases where PCR detection of rubella was better in CVS samples than amniotic fluid samples .</a:t>
            </a:r>
          </a:p>
          <a:p>
            <a:pPr marL="285750" indent="-285750">
              <a:lnSpc>
                <a:spcPct val="90000"/>
              </a:lnSpc>
              <a:spcBef>
                <a:spcPts val="1000"/>
              </a:spcBef>
              <a:buFont typeface="Arial"/>
              <a:buChar char="•"/>
            </a:pPr>
            <a:r>
              <a:rPr lang="en-US" dirty="0"/>
              <a:t>it would appear that rubella specific PCR on CVS samples may be superior to standard serologic testing on fetal blood. In addition, CVS sampling ideally done at 10 to 12 weeks’ gestation would allow for earlier detection than other samples, such as fetal blood obtained at 18 to 20 weeks’ gestation. </a:t>
            </a:r>
          </a:p>
        </p:txBody>
      </p:sp>
      <p:sp>
        <p:nvSpPr>
          <p:cNvPr id="4" name="Slide Number Placeholder 3"/>
          <p:cNvSpPr>
            <a:spLocks noGrp="1"/>
          </p:cNvSpPr>
          <p:nvPr>
            <p:ph type="sldNum" sz="quarter" idx="5"/>
          </p:nvPr>
        </p:nvSpPr>
        <p:spPr/>
        <p:txBody>
          <a:bodyPr/>
          <a:lstStyle/>
          <a:p>
            <a:fld id="{F78E9208-D477-467C-9BC3-C51CFE2563B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3535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7"/>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0"/>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40"/>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6E457172-CF8F-47AA-85CF-DB9BAC64C13B}"/>
              </a:ext>
            </a:extLst>
          </p:cNvPr>
          <p:cNvSpPr>
            <a:spLocks noGrp="1"/>
          </p:cNvSpPr>
          <p:nvPr>
            <p:ph type="title"/>
          </p:nvPr>
        </p:nvSpPr>
        <p:spPr>
          <a:xfrm>
            <a:off x="4038385" y="2351086"/>
            <a:ext cx="4839511" cy="1077914"/>
          </a:xfrm>
        </p:spPr>
        <p:txBody>
          <a:bodyPr anchor="t">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Date Placeholder 11">
            <a:extLst>
              <a:ext uri="{FF2B5EF4-FFF2-40B4-BE49-F238E27FC236}">
                <a16:creationId xmlns:a16="http://schemas.microsoft.com/office/drawing/2014/main" xmlns="" id="{75A6F793-C979-4575-BCBC-CDBC611418E4}"/>
              </a:ext>
            </a:extLst>
          </p:cNvPr>
          <p:cNvSpPr>
            <a:spLocks noGrp="1"/>
          </p:cNvSpPr>
          <p:nvPr>
            <p:ph type="dt" sz="half" idx="10"/>
          </p:nvPr>
        </p:nvSpPr>
        <p:spPr/>
        <p:txBody>
          <a:bodyPr/>
          <a:lstStyle/>
          <a:p>
            <a:fld id="{21D80106-1F8E-40F8-BAFA-D476825043F1}" type="datetimeFigureOut">
              <a:rPr lang="en-US" smtClean="0"/>
              <a:pPr/>
              <a:t>1/4/2022</a:t>
            </a:fld>
            <a:endParaRPr lang="en-US"/>
          </a:p>
        </p:txBody>
      </p:sp>
      <p:sp>
        <p:nvSpPr>
          <p:cNvPr id="13" name="Footer Placeholder 12">
            <a:extLst>
              <a:ext uri="{FF2B5EF4-FFF2-40B4-BE49-F238E27FC236}">
                <a16:creationId xmlns:a16="http://schemas.microsoft.com/office/drawing/2014/main" xmlns="" id="{CC619913-EF67-4699-96DF-82DCB7895D1E}"/>
              </a:ext>
            </a:extLst>
          </p:cNvPr>
          <p:cNvSpPr>
            <a:spLocks noGrp="1"/>
          </p:cNvSpPr>
          <p:nvPr>
            <p:ph type="ftr" sz="quarter" idx="11"/>
          </p:nvPr>
        </p:nvSpPr>
        <p:spPr/>
        <p:txBody>
          <a:bodyPr/>
          <a:lstStyle/>
          <a:p>
            <a:endParaRPr lang="en-US"/>
          </a:p>
        </p:txBody>
      </p:sp>
      <p:sp>
        <p:nvSpPr>
          <p:cNvPr id="14" name="Slide Number Placeholder 13">
            <a:extLst>
              <a:ext uri="{FF2B5EF4-FFF2-40B4-BE49-F238E27FC236}">
                <a16:creationId xmlns:a16="http://schemas.microsoft.com/office/drawing/2014/main" xmlns="" id="{5B62CC6C-876A-4906-B034-0F5A0346E870}"/>
              </a:ext>
            </a:extLst>
          </p:cNvPr>
          <p:cNvSpPr>
            <a:spLocks noGrp="1"/>
          </p:cNvSpPr>
          <p:nvPr>
            <p:ph type="sldNum" sz="quarter" idx="12"/>
          </p:nvPr>
        </p:nvSpPr>
        <p:spPr/>
        <p:txBody>
          <a:bodyPr/>
          <a:lstStyle/>
          <a:p>
            <a:fld id="{2AEB6883-34D9-4ABA-8EA4-A970866A9AB9}" type="slidenum">
              <a:rPr lang="en-US" smtClean="0"/>
              <a:pPr/>
              <a:t>‹#›</a:t>
            </a:fld>
            <a:endParaRPr lang="en-US"/>
          </a:p>
        </p:txBody>
      </p:sp>
      <p:sp>
        <p:nvSpPr>
          <p:cNvPr id="16" name="Text Placeholder 15">
            <a:extLst>
              <a:ext uri="{FF2B5EF4-FFF2-40B4-BE49-F238E27FC236}">
                <a16:creationId xmlns:a16="http://schemas.microsoft.com/office/drawing/2014/main" xmlns="" id="{FC0035EB-EF54-467F-AE72-7CE78208584F}"/>
              </a:ext>
            </a:extLst>
          </p:cNvPr>
          <p:cNvSpPr>
            <a:spLocks noGrp="1"/>
          </p:cNvSpPr>
          <p:nvPr>
            <p:ph type="body" sz="quarter" idx="13"/>
          </p:nvPr>
        </p:nvSpPr>
        <p:spPr>
          <a:xfrm>
            <a:off x="4038006" y="3429001"/>
            <a:ext cx="4839890" cy="1077913"/>
          </a:xfrm>
        </p:spPr>
        <p:txBody>
          <a:bodyPr>
            <a:noAutofit/>
          </a:bodyPr>
          <a:lstStyle>
            <a:lvl1pP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723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1D3261-AD71-4CD2-82D7-5572C80CBC6A}"/>
              </a:ext>
            </a:extLst>
          </p:cNvPr>
          <p:cNvSpPr>
            <a:spLocks noGrp="1"/>
          </p:cNvSpPr>
          <p:nvPr>
            <p:ph idx="1"/>
          </p:nvPr>
        </p:nvSpPr>
        <p:spPr>
          <a:xfrm>
            <a:off x="620157" y="1731523"/>
            <a:ext cx="7886700" cy="441635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53E0604-B1BD-4A95-B566-46CAAC056EBF}"/>
              </a:ext>
            </a:extLst>
          </p:cNvPr>
          <p:cNvSpPr>
            <a:spLocks noGrp="1"/>
          </p:cNvSpPr>
          <p:nvPr>
            <p:ph type="dt" sz="half" idx="10"/>
          </p:nvPr>
        </p:nvSpPr>
        <p:spPr/>
        <p:txBody>
          <a:bodyPr/>
          <a:lstStyle/>
          <a:p>
            <a:fld id="{21D80106-1F8E-40F8-BAFA-D476825043F1}" type="datetimeFigureOut">
              <a:rPr lang="en-US" smtClean="0"/>
              <a:pPr/>
              <a:t>1/4/2022</a:t>
            </a:fld>
            <a:endParaRPr lang="en-US"/>
          </a:p>
        </p:txBody>
      </p:sp>
      <p:sp>
        <p:nvSpPr>
          <p:cNvPr id="5" name="Footer Placeholder 4">
            <a:extLst>
              <a:ext uri="{FF2B5EF4-FFF2-40B4-BE49-F238E27FC236}">
                <a16:creationId xmlns:a16="http://schemas.microsoft.com/office/drawing/2014/main" xmlns="" id="{F63A4D58-E53C-45E1-9F29-58E47055E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66B493-E264-4AC7-B7E8-77F5A6B375C2}"/>
              </a:ext>
            </a:extLst>
          </p:cNvPr>
          <p:cNvSpPr>
            <a:spLocks noGrp="1"/>
          </p:cNvSpPr>
          <p:nvPr>
            <p:ph type="sldNum" sz="quarter" idx="12"/>
          </p:nvPr>
        </p:nvSpPr>
        <p:spPr/>
        <p:txBody>
          <a:bodyPr/>
          <a:lstStyle/>
          <a:p>
            <a:fld id="{2AEB6883-34D9-4ABA-8EA4-A970866A9AB9}" type="slidenum">
              <a:rPr lang="en-US" smtClean="0"/>
              <a:pPr/>
              <a:t>‹#›</a:t>
            </a:fld>
            <a:endParaRPr lang="en-US"/>
          </a:p>
        </p:txBody>
      </p:sp>
      <p:sp>
        <p:nvSpPr>
          <p:cNvPr id="14" name="Title 12">
            <a:extLst>
              <a:ext uri="{FF2B5EF4-FFF2-40B4-BE49-F238E27FC236}">
                <a16:creationId xmlns:a16="http://schemas.microsoft.com/office/drawing/2014/main" xmlns="" id="{3FE447C0-1EDC-41FD-A41A-6CAE314AC960}"/>
              </a:ext>
            </a:extLst>
          </p:cNvPr>
          <p:cNvSpPr>
            <a:spLocks noGrp="1"/>
          </p:cNvSpPr>
          <p:nvPr>
            <p:ph type="title"/>
          </p:nvPr>
        </p:nvSpPr>
        <p:spPr>
          <a:xfrm>
            <a:off x="628650" y="161182"/>
            <a:ext cx="7886700" cy="84444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385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8"/>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40"/>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D1434">
                    <a:lumMod val="75000"/>
                    <a:lumOff val="25000"/>
                  </a:srgbClr>
                </a:solidFill>
              </a:rPr>
              <a:pPr/>
              <a:t>1/4/2022</a:t>
            </a:fld>
            <a:endParaRPr lang="en-US" dirty="0">
              <a:solidFill>
                <a:srgbClr val="4D1434">
                  <a:lumMod val="75000"/>
                  <a:lumOff val="25000"/>
                </a:srgbClr>
              </a:solidFill>
            </a:endParaRPr>
          </a:p>
        </p:txBody>
      </p:sp>
      <p:sp>
        <p:nvSpPr>
          <p:cNvPr id="5" name="Footer Placeholder 4"/>
          <p:cNvSpPr>
            <a:spLocks noGrp="1"/>
          </p:cNvSpPr>
          <p:nvPr>
            <p:ph type="ftr" sz="quarter" idx="11"/>
          </p:nvPr>
        </p:nvSpPr>
        <p:spPr>
          <a:xfrm>
            <a:off x="435895" y="5951814"/>
            <a:ext cx="5187908" cy="365125"/>
          </a:xfrm>
        </p:spPr>
        <p:txBody>
          <a:bodyPr/>
          <a:lstStyle>
            <a:lvl1pPr>
              <a:defRPr>
                <a:solidFill>
                  <a:schemeClr val="accent1">
                    <a:lumMod val="75000"/>
                    <a:lumOff val="25000"/>
                  </a:schemeClr>
                </a:solidFill>
              </a:defRPr>
            </a:lvl1pPr>
          </a:lstStyle>
          <a:p>
            <a:endParaRPr lang="en-US" dirty="0">
              <a:solidFill>
                <a:srgbClr val="4D1434">
                  <a:lumMod val="75000"/>
                  <a:lumOff val="25000"/>
                </a:srgbClr>
              </a:solidFill>
            </a:endParaRPr>
          </a:p>
        </p:txBody>
      </p:sp>
      <p:sp>
        <p:nvSpPr>
          <p:cNvPr id="6" name="Slide Number Placeholder 5"/>
          <p:cNvSpPr>
            <a:spLocks noGrp="1"/>
          </p:cNvSpPr>
          <p:nvPr>
            <p:ph type="sldNum" sz="quarter" idx="12"/>
          </p:nvPr>
        </p:nvSpPr>
        <p:spPr>
          <a:xfrm>
            <a:off x="7918725" y="5956140"/>
            <a:ext cx="762330"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D1434">
                    <a:lumMod val="75000"/>
                    <a:lumOff val="25000"/>
                  </a:srgbClr>
                </a:solidFill>
              </a:rPr>
              <a:pPr/>
              <a:t>‹#›</a:t>
            </a:fld>
            <a:endParaRPr lang="en-US" dirty="0">
              <a:solidFill>
                <a:srgbClr val="4D1434">
                  <a:lumMod val="75000"/>
                  <a:lumOff val="25000"/>
                </a:srgbClr>
              </a:solidFill>
            </a:endParaRPr>
          </a:p>
        </p:txBody>
      </p:sp>
    </p:spTree>
    <p:extLst>
      <p:ext uri="{BB962C8B-B14F-4D97-AF65-F5344CB8AC3E}">
        <p14:creationId xmlns:p14="http://schemas.microsoft.com/office/powerpoint/2010/main" val="5678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6" y="2180499"/>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5" name="Footer Placeholder 4"/>
          <p:cNvSpPr>
            <a:spLocks noGrp="1"/>
          </p:cNvSpPr>
          <p:nvPr>
            <p:ph type="ftr" sz="quarter" idx="11"/>
          </p:nvPr>
        </p:nvSpPr>
        <p:spPr/>
        <p:txBody>
          <a:bodyPr/>
          <a:lstStyle/>
          <a:p>
            <a:endParaRPr lang="en-US" dirty="0">
              <a:solidFill>
                <a:srgbClr val="903163"/>
              </a:solidFill>
            </a:endParaRPr>
          </a:p>
        </p:txBody>
      </p:sp>
      <p:sp>
        <p:nvSpPr>
          <p:cNvPr id="6" name="Slide Number Placeholder 5"/>
          <p:cNvSpPr>
            <a:spLocks noGrp="1"/>
          </p:cNvSpPr>
          <p:nvPr>
            <p:ph type="sldNum" sz="quarter" idx="12"/>
          </p:nvPr>
        </p:nvSpPr>
        <p:spPr>
          <a:xfrm>
            <a:off x="7918726" y="5956140"/>
            <a:ext cx="789381" cy="365125"/>
          </a:xfrm>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284476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5141977"/>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6" y="3043913"/>
            <a:ext cx="8272211"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6"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D1434">
                    <a:lumMod val="75000"/>
                    <a:lumOff val="25000"/>
                  </a:srgbClr>
                </a:solidFill>
              </a:rPr>
              <a:pPr/>
              <a:t>1/4/2022</a:t>
            </a:fld>
            <a:endParaRPr lang="en-US" dirty="0">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D1434">
                    <a:lumMod val="75000"/>
                    <a:lumOff val="25000"/>
                  </a:srgbClr>
                </a:solidFill>
              </a:rPr>
              <a:pPr/>
              <a:t>‹#›</a:t>
            </a:fld>
            <a:endParaRPr lang="en-US" dirty="0">
              <a:solidFill>
                <a:srgbClr val="4D1434">
                  <a:lumMod val="75000"/>
                  <a:lumOff val="25000"/>
                </a:srgbClr>
              </a:solidFill>
            </a:endParaRPr>
          </a:p>
        </p:txBody>
      </p:sp>
    </p:spTree>
    <p:extLst>
      <p:ext uri="{BB962C8B-B14F-4D97-AF65-F5344CB8AC3E}">
        <p14:creationId xmlns:p14="http://schemas.microsoft.com/office/powerpoint/2010/main" val="360628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7"/>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6"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6" name="Footer Placeholder 5"/>
          <p:cNvSpPr>
            <a:spLocks noGrp="1"/>
          </p:cNvSpPr>
          <p:nvPr>
            <p:ph type="ftr" sz="quarter" idx="11"/>
          </p:nvPr>
        </p:nvSpPr>
        <p:spPr/>
        <p:txBody>
          <a:bodyPr/>
          <a:lstStyle/>
          <a:p>
            <a:endParaRPr lang="en-US" dirty="0">
              <a:solidFill>
                <a:srgbClr val="90316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426671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7"/>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6" y="2250895"/>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6" y="2926055"/>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3" y="2250895"/>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3" y="2926055"/>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8" name="Footer Placeholder 7"/>
          <p:cNvSpPr>
            <a:spLocks noGrp="1"/>
          </p:cNvSpPr>
          <p:nvPr>
            <p:ph type="ftr" sz="quarter" idx="11"/>
          </p:nvPr>
        </p:nvSpPr>
        <p:spPr/>
        <p:txBody>
          <a:bodyPr/>
          <a:lstStyle/>
          <a:p>
            <a:endParaRPr lang="en-US" dirty="0">
              <a:solidFill>
                <a:srgbClr val="903163"/>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363367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7"/>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4" name="Footer Placeholder 3"/>
          <p:cNvSpPr>
            <a:spLocks noGrp="1"/>
          </p:cNvSpPr>
          <p:nvPr>
            <p:ph type="ftr" sz="quarter" idx="11"/>
          </p:nvPr>
        </p:nvSpPr>
        <p:spPr/>
        <p:txBody>
          <a:bodyPr/>
          <a:lstStyle/>
          <a:p>
            <a:endParaRPr lang="en-US" dirty="0">
              <a:solidFill>
                <a:srgbClr val="903163"/>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200951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3" name="Footer Placeholder 2"/>
          <p:cNvSpPr>
            <a:spLocks noGrp="1"/>
          </p:cNvSpPr>
          <p:nvPr>
            <p:ph type="ftr" sz="quarter" idx="11"/>
          </p:nvPr>
        </p:nvSpPr>
        <p:spPr/>
        <p:txBody>
          <a:bodyPr/>
          <a:lstStyle/>
          <a:p>
            <a:endParaRPr lang="en-US" dirty="0">
              <a:solidFill>
                <a:srgbClr val="903163"/>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2756987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5262299"/>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solidFill>
                  <a:srgbClr val="4D1434">
                    <a:lumMod val="75000"/>
                    <a:lumOff val="25000"/>
                  </a:srgbClr>
                </a:solidFill>
              </a:rPr>
              <a:pPr/>
              <a:t>1/4/2022</a:t>
            </a:fld>
            <a:endParaRPr lang="en-US" dirty="0">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solidFill>
                  <a:srgbClr val="4D1434">
                    <a:lumMod val="75000"/>
                    <a:lumOff val="25000"/>
                  </a:srgbClr>
                </a:solidFill>
              </a:rPr>
              <a:pPr/>
              <a:t>‹#›</a:t>
            </a:fld>
            <a:endParaRPr lang="en-US" dirty="0">
              <a:solidFill>
                <a:srgbClr val="4D1434">
                  <a:lumMod val="75000"/>
                  <a:lumOff val="25000"/>
                </a:srgbClr>
              </a:solidFill>
            </a:endParaRPr>
          </a:p>
        </p:txBody>
      </p:sp>
    </p:spTree>
    <p:extLst>
      <p:ext uri="{BB962C8B-B14F-4D97-AF65-F5344CB8AC3E}">
        <p14:creationId xmlns:p14="http://schemas.microsoft.com/office/powerpoint/2010/main" val="3360838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35895" y="5260130"/>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6" name="Footer Placeholder 5"/>
          <p:cNvSpPr>
            <a:spLocks noGrp="1"/>
          </p:cNvSpPr>
          <p:nvPr>
            <p:ph type="ftr" sz="quarter" idx="11"/>
          </p:nvPr>
        </p:nvSpPr>
        <p:spPr/>
        <p:txBody>
          <a:bodyPr/>
          <a:lstStyle/>
          <a:p>
            <a:endParaRPr lang="en-US" dirty="0">
              <a:solidFill>
                <a:srgbClr val="903163"/>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289913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903163"/>
                </a:solidFill>
              </a:rPr>
              <a:pPr/>
              <a:t>1/4/2022</a:t>
            </a:fld>
            <a:endParaRPr lang="en-US" dirty="0">
              <a:solidFill>
                <a:srgbClr val="903163"/>
              </a:solidFill>
            </a:endParaRPr>
          </a:p>
        </p:txBody>
      </p:sp>
      <p:sp>
        <p:nvSpPr>
          <p:cNvPr id="5" name="Footer Placeholder 4"/>
          <p:cNvSpPr>
            <a:spLocks noGrp="1"/>
          </p:cNvSpPr>
          <p:nvPr>
            <p:ph type="ftr" sz="quarter" idx="11"/>
          </p:nvPr>
        </p:nvSpPr>
        <p:spPr/>
        <p:txBody>
          <a:bodyPr/>
          <a:lstStyle/>
          <a:p>
            <a:endParaRPr lang="en-US" dirty="0">
              <a:solidFill>
                <a:srgbClr val="903163"/>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3163"/>
                </a:solidFill>
              </a:rPr>
              <a:pPr/>
              <a:t>‹#›</a:t>
            </a:fld>
            <a:endParaRPr lang="en-US" dirty="0">
              <a:solidFill>
                <a:srgbClr val="903163"/>
              </a:solidFill>
            </a:endParaRPr>
          </a:p>
        </p:txBody>
      </p:sp>
    </p:spTree>
    <p:extLst>
      <p:ext uri="{BB962C8B-B14F-4D97-AF65-F5344CB8AC3E}">
        <p14:creationId xmlns:p14="http://schemas.microsoft.com/office/powerpoint/2010/main" val="1944265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29"/>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4" y="675729"/>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6" y="5956140"/>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solidFill>
                  <a:srgbClr val="4D1434">
                    <a:lumMod val="75000"/>
                    <a:lumOff val="25000"/>
                  </a:srgbClr>
                </a:solidFill>
              </a:rPr>
              <a:pPr/>
              <a:t>1/4/2022</a:t>
            </a:fld>
            <a:endParaRPr lang="en-US" dirty="0">
              <a:solidFill>
                <a:srgbClr val="4D1434">
                  <a:lumMod val="75000"/>
                  <a:lumOff val="25000"/>
                </a:srgbClr>
              </a:solidFill>
            </a:endParaRPr>
          </a:p>
        </p:txBody>
      </p:sp>
      <p:sp>
        <p:nvSpPr>
          <p:cNvPr id="5" name="Footer Placeholder 4"/>
          <p:cNvSpPr>
            <a:spLocks noGrp="1"/>
          </p:cNvSpPr>
          <p:nvPr>
            <p:ph type="ftr" sz="quarter" idx="11"/>
          </p:nvPr>
        </p:nvSpPr>
        <p:spPr>
          <a:xfrm>
            <a:off x="581194" y="5951814"/>
            <a:ext cx="5922209" cy="365125"/>
          </a:xfrm>
        </p:spPr>
        <p:txBody>
          <a:bodyPr/>
          <a:lstStyle/>
          <a:p>
            <a:endParaRPr lang="en-US" dirty="0">
              <a:solidFill>
                <a:srgbClr val="903163"/>
              </a:solidFill>
            </a:endParaRPr>
          </a:p>
        </p:txBody>
      </p:sp>
      <p:sp>
        <p:nvSpPr>
          <p:cNvPr id="6" name="Slide Number Placeholder 5"/>
          <p:cNvSpPr>
            <a:spLocks noGrp="1"/>
          </p:cNvSpPr>
          <p:nvPr>
            <p:ph type="sldNum" sz="quarter" idx="12"/>
          </p:nvPr>
        </p:nvSpPr>
        <p:spPr>
          <a:xfrm>
            <a:off x="7834963" y="5956140"/>
            <a:ext cx="873146" cy="365125"/>
          </a:xfrm>
        </p:spPr>
        <p:txBody>
          <a:bodyPr/>
          <a:lstStyle>
            <a:lvl1pPr>
              <a:defRPr>
                <a:solidFill>
                  <a:schemeClr val="accent1">
                    <a:lumMod val="75000"/>
                    <a:lumOff val="25000"/>
                  </a:schemeClr>
                </a:solidFill>
              </a:defRPr>
            </a:lvl1pPr>
          </a:lstStyle>
          <a:p>
            <a:fld id="{D57F1E4F-1CFF-5643-939E-217C01CDF565}" type="slidenum">
              <a:rPr lang="en-US" dirty="0">
                <a:solidFill>
                  <a:srgbClr val="4D1434">
                    <a:lumMod val="75000"/>
                    <a:lumOff val="25000"/>
                  </a:srgbClr>
                </a:solidFill>
              </a:rPr>
              <a:pPr/>
              <a:t>‹#›</a:t>
            </a:fld>
            <a:endParaRPr lang="en-US" dirty="0">
              <a:solidFill>
                <a:srgbClr val="4D1434">
                  <a:lumMod val="75000"/>
                  <a:lumOff val="25000"/>
                </a:srgbClr>
              </a:solidFill>
            </a:endParaRPr>
          </a:p>
        </p:txBody>
      </p:sp>
    </p:spTree>
    <p:extLst>
      <p:ext uri="{BB962C8B-B14F-4D97-AF65-F5344CB8AC3E}">
        <p14:creationId xmlns:p14="http://schemas.microsoft.com/office/powerpoint/2010/main" val="2571068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6E457172-CF8F-47AA-85CF-DB9BAC64C13B}"/>
              </a:ext>
            </a:extLst>
          </p:cNvPr>
          <p:cNvSpPr>
            <a:spLocks noGrp="1"/>
          </p:cNvSpPr>
          <p:nvPr>
            <p:ph type="title"/>
          </p:nvPr>
        </p:nvSpPr>
        <p:spPr>
          <a:xfrm>
            <a:off x="4038385" y="2351086"/>
            <a:ext cx="4839511" cy="1077914"/>
          </a:xfrm>
        </p:spPr>
        <p:txBody>
          <a:bodyPr anchor="t">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Date Placeholder 11">
            <a:extLst>
              <a:ext uri="{FF2B5EF4-FFF2-40B4-BE49-F238E27FC236}">
                <a16:creationId xmlns:a16="http://schemas.microsoft.com/office/drawing/2014/main" xmlns="" id="{75A6F793-C979-4575-BCBC-CDBC611418E4}"/>
              </a:ext>
            </a:extLst>
          </p:cNvPr>
          <p:cNvSpPr>
            <a:spLocks noGrp="1"/>
          </p:cNvSpPr>
          <p:nvPr>
            <p:ph type="dt" sz="half" idx="10"/>
          </p:nvPr>
        </p:nvSpPr>
        <p:spPr/>
        <p:txBody>
          <a:bodyPr/>
          <a:lstStyle/>
          <a:p>
            <a:fld id="{21D80106-1F8E-40F8-BAFA-D476825043F1}" type="datetimeFigureOut">
              <a:rPr lang="en-US" smtClean="0">
                <a:solidFill>
                  <a:srgbClr val="903163"/>
                </a:solidFill>
              </a:rPr>
              <a:pPr/>
              <a:t>1/4/2022</a:t>
            </a:fld>
            <a:endParaRPr lang="en-US">
              <a:solidFill>
                <a:srgbClr val="903163"/>
              </a:solidFill>
            </a:endParaRPr>
          </a:p>
        </p:txBody>
      </p:sp>
      <p:sp>
        <p:nvSpPr>
          <p:cNvPr id="13" name="Footer Placeholder 12">
            <a:extLst>
              <a:ext uri="{FF2B5EF4-FFF2-40B4-BE49-F238E27FC236}">
                <a16:creationId xmlns:a16="http://schemas.microsoft.com/office/drawing/2014/main" xmlns="" id="{CC619913-EF67-4699-96DF-82DCB7895D1E}"/>
              </a:ext>
            </a:extLst>
          </p:cNvPr>
          <p:cNvSpPr>
            <a:spLocks noGrp="1"/>
          </p:cNvSpPr>
          <p:nvPr>
            <p:ph type="ftr" sz="quarter" idx="11"/>
          </p:nvPr>
        </p:nvSpPr>
        <p:spPr/>
        <p:txBody>
          <a:bodyPr/>
          <a:lstStyle/>
          <a:p>
            <a:endParaRPr lang="en-US">
              <a:solidFill>
                <a:srgbClr val="903163"/>
              </a:solidFill>
            </a:endParaRPr>
          </a:p>
        </p:txBody>
      </p:sp>
      <p:sp>
        <p:nvSpPr>
          <p:cNvPr id="14" name="Slide Number Placeholder 13">
            <a:extLst>
              <a:ext uri="{FF2B5EF4-FFF2-40B4-BE49-F238E27FC236}">
                <a16:creationId xmlns:a16="http://schemas.microsoft.com/office/drawing/2014/main" xmlns="" id="{5B62CC6C-876A-4906-B034-0F5A0346E870}"/>
              </a:ext>
            </a:extLst>
          </p:cNvPr>
          <p:cNvSpPr>
            <a:spLocks noGrp="1"/>
          </p:cNvSpPr>
          <p:nvPr>
            <p:ph type="sldNum" sz="quarter" idx="12"/>
          </p:nvPr>
        </p:nvSpPr>
        <p:spPr/>
        <p:txBody>
          <a:bodyPr/>
          <a:lstStyle/>
          <a:p>
            <a:fld id="{2AEB6883-34D9-4ABA-8EA4-A970866A9AB9}" type="slidenum">
              <a:rPr lang="en-US" smtClean="0">
                <a:solidFill>
                  <a:srgbClr val="903163"/>
                </a:solidFill>
              </a:rPr>
              <a:pPr/>
              <a:t>‹#›</a:t>
            </a:fld>
            <a:endParaRPr lang="en-US">
              <a:solidFill>
                <a:srgbClr val="903163"/>
              </a:solidFill>
            </a:endParaRPr>
          </a:p>
        </p:txBody>
      </p:sp>
      <p:sp>
        <p:nvSpPr>
          <p:cNvPr id="16" name="Text Placeholder 15">
            <a:extLst>
              <a:ext uri="{FF2B5EF4-FFF2-40B4-BE49-F238E27FC236}">
                <a16:creationId xmlns:a16="http://schemas.microsoft.com/office/drawing/2014/main" xmlns="" id="{FC0035EB-EF54-467F-AE72-7CE78208584F}"/>
              </a:ext>
            </a:extLst>
          </p:cNvPr>
          <p:cNvSpPr>
            <a:spLocks noGrp="1"/>
          </p:cNvSpPr>
          <p:nvPr>
            <p:ph type="body" sz="quarter" idx="13"/>
          </p:nvPr>
        </p:nvSpPr>
        <p:spPr>
          <a:xfrm>
            <a:off x="4038006" y="3429001"/>
            <a:ext cx="4839890" cy="1077913"/>
          </a:xfrm>
        </p:spPr>
        <p:txBody>
          <a:bodyPr>
            <a:noAutofit/>
          </a:bodyPr>
          <a:lstStyle>
            <a:lvl1pP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406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6E457172-CF8F-47AA-85CF-DB9BAC64C13B}"/>
              </a:ext>
            </a:extLst>
          </p:cNvPr>
          <p:cNvSpPr>
            <a:spLocks noGrp="1"/>
          </p:cNvSpPr>
          <p:nvPr>
            <p:ph type="title"/>
          </p:nvPr>
        </p:nvSpPr>
        <p:spPr>
          <a:xfrm>
            <a:off x="4038386" y="2351086"/>
            <a:ext cx="4839511" cy="1077914"/>
          </a:xfrm>
        </p:spPr>
        <p:txBody>
          <a:bodyPr anchor="t">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Date Placeholder 11">
            <a:extLst>
              <a:ext uri="{FF2B5EF4-FFF2-40B4-BE49-F238E27FC236}">
                <a16:creationId xmlns:a16="http://schemas.microsoft.com/office/drawing/2014/main" xmlns="" id="{75A6F793-C979-4575-BCBC-CDBC611418E4}"/>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13" name="Footer Placeholder 12">
            <a:extLst>
              <a:ext uri="{FF2B5EF4-FFF2-40B4-BE49-F238E27FC236}">
                <a16:creationId xmlns:a16="http://schemas.microsoft.com/office/drawing/2014/main" xmlns="" id="{CC619913-EF67-4699-96DF-82DCB7895D1E}"/>
              </a:ext>
            </a:extLst>
          </p:cNvPr>
          <p:cNvSpPr>
            <a:spLocks noGrp="1"/>
          </p:cNvSpPr>
          <p:nvPr>
            <p:ph type="ftr" sz="quarter" idx="11"/>
          </p:nvPr>
        </p:nvSpPr>
        <p:spPr/>
        <p:txBody>
          <a:bodyPr/>
          <a:lstStyle/>
          <a:p>
            <a:endParaRPr lang="en-US">
              <a:solidFill>
                <a:prstClr val="black">
                  <a:tint val="75000"/>
                </a:prstClr>
              </a:solidFill>
            </a:endParaRPr>
          </a:p>
        </p:txBody>
      </p:sp>
      <p:sp>
        <p:nvSpPr>
          <p:cNvPr id="14" name="Slide Number Placeholder 13">
            <a:extLst>
              <a:ext uri="{FF2B5EF4-FFF2-40B4-BE49-F238E27FC236}">
                <a16:creationId xmlns:a16="http://schemas.microsoft.com/office/drawing/2014/main" xmlns="" id="{5B62CC6C-876A-4906-B034-0F5A0346E870}"/>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
        <p:nvSpPr>
          <p:cNvPr id="16" name="Text Placeholder 15">
            <a:extLst>
              <a:ext uri="{FF2B5EF4-FFF2-40B4-BE49-F238E27FC236}">
                <a16:creationId xmlns:a16="http://schemas.microsoft.com/office/drawing/2014/main" xmlns="" id="{FC0035EB-EF54-467F-AE72-7CE78208584F}"/>
              </a:ext>
            </a:extLst>
          </p:cNvPr>
          <p:cNvSpPr>
            <a:spLocks noGrp="1"/>
          </p:cNvSpPr>
          <p:nvPr>
            <p:ph type="body" sz="quarter" idx="13"/>
          </p:nvPr>
        </p:nvSpPr>
        <p:spPr>
          <a:xfrm>
            <a:off x="4038006" y="3429001"/>
            <a:ext cx="4839890" cy="1077913"/>
          </a:xfrm>
        </p:spPr>
        <p:txBody>
          <a:bodyPr>
            <a:noAutofit/>
          </a:bodyPr>
          <a:lstStyle>
            <a:lvl1pP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41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1D3261-AD71-4CD2-82D7-5572C80CBC6A}"/>
              </a:ext>
            </a:extLst>
          </p:cNvPr>
          <p:cNvSpPr>
            <a:spLocks noGrp="1"/>
          </p:cNvSpPr>
          <p:nvPr>
            <p:ph idx="1"/>
          </p:nvPr>
        </p:nvSpPr>
        <p:spPr>
          <a:xfrm>
            <a:off x="620157" y="1731523"/>
            <a:ext cx="7886700" cy="441635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53E0604-B1BD-4A95-B566-46CAAC056EBF}"/>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63A4D58-E53C-45E1-9F29-58E47055E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266B493-E264-4AC7-B7E8-77F5A6B375C2}"/>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
        <p:nvSpPr>
          <p:cNvPr id="14" name="Title 12">
            <a:extLst>
              <a:ext uri="{FF2B5EF4-FFF2-40B4-BE49-F238E27FC236}">
                <a16:creationId xmlns:a16="http://schemas.microsoft.com/office/drawing/2014/main" xmlns="" id="{3FE447C0-1EDC-41FD-A41A-6CAE314AC960}"/>
              </a:ext>
            </a:extLst>
          </p:cNvPr>
          <p:cNvSpPr>
            <a:spLocks noGrp="1"/>
          </p:cNvSpPr>
          <p:nvPr>
            <p:ph type="title"/>
          </p:nvPr>
        </p:nvSpPr>
        <p:spPr>
          <a:xfrm>
            <a:off x="628650" y="161182"/>
            <a:ext cx="7886700" cy="84444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3040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52861D-FAA8-4DAA-9A83-98D2B55C8FEC}"/>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DB36C24-4F90-4581-A549-80C97EEF1E1C}"/>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35098E-1D3B-40C6-A22E-D6085F8F41A7}"/>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8D456F9-FC4F-4E65-A0B6-BE032879354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70DB8AD-FF43-4EDE-B0D8-221BE6E22B3A}"/>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174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B5612-5A48-4D3A-862A-506BD28A9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CD3EE2-E4F2-4563-9000-863BD957D3D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D635981-1D2C-4447-B94F-A3E32DE556D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27D07E6-3D14-4B40-95A5-6DBC0C8CAF0B}"/>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1E5055E-7818-47A9-9814-3D45348F03A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67558CD-B61F-46F9-9179-3F4AA7A7BB13}"/>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5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2"/>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7C60B-750A-4BCF-9F79-F9F3A8D4D63D}"/>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FA9A695-071E-4D3C-9A0B-C9B2854A288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280256-4D6D-41F6-8D1F-3E6FAE8C68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EBA468F-C1A2-4067-A870-6C5A7589053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D1E257-BEEF-4ACA-84ED-2147DC835774}"/>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4D5E473-3894-490F-849E-CD00B42FEDE3}"/>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8DED845-6D54-4EF7-B1DD-3A28BBECD4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FAD0196-3989-440C-A731-B7A0E455EF1A}"/>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334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841F8-F796-413D-A027-A227BC4F3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EF77A31-A5FE-4423-8180-2A852625EE40}"/>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A7B6FE3-A312-43F1-A6A5-5B6583060F5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D6D37C0B-752E-4611-A2F5-12DA09FCCFD4}"/>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59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9C64C8-8ABB-466D-881A-4E8780E39587}"/>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8CA5D9AD-3F1D-45DF-A2C4-1F9BE7DFB6C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D3563427-7304-4BA3-A8C6-935C7820CD56}"/>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317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27305-6F92-4299-A7BE-D6123A71801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3D63E1-69BE-47B5-9060-2746ACED78CD}"/>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5B31E04-B16B-4511-ACCE-16A3B7714CB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B0D979E-C387-496F-B194-DC4B541EEE26}"/>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3C7F58E-33FB-46DC-8A59-C6DAF7F5A0F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296FCB5-FCAB-4374-995D-A353B4EAC9BA}"/>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661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85B18-3010-43E8-BF95-BB35C659CC84}"/>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889C9E1-4477-452F-8A21-9F0A581DBECB}"/>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75EAAAF-3505-49D7-A53B-8C569EC245B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579744-1FFB-46ED-A220-AEA0E8AB63CF}"/>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46B724D-19FD-46D4-AAE3-B455A45710D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D963124-8201-4CA6-832F-1ECFD3128624}"/>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29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B2411-D028-4E8A-B246-C294958081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C349D4A-6053-4C06-81F4-7990FD69E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5A8D66-8F2F-4703-9288-A1495B7339FE}"/>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F2CE77D-8369-40E5-A723-87A8FAA110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A37F45B-A090-4D57-ABA1-B0C20F41BE6F}"/>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615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5A6944-971E-4A26-A43B-3E58F04C9FBB}"/>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977B005-AD82-4F97-A57C-8717D8301461}"/>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405B6C-8010-4BC5-A8A9-BF75FB081E6A}"/>
              </a:ext>
            </a:extLst>
          </p:cNvPr>
          <p:cNvSpPr>
            <a:spLocks noGrp="1"/>
          </p:cNvSpPr>
          <p:nvPr>
            <p:ph type="dt" sz="half" idx="10"/>
          </p:nvPr>
        </p:nvSpPr>
        <p:spPr/>
        <p:txBody>
          <a:bodyPr/>
          <a:lstStyle/>
          <a:p>
            <a:fld id="{21D80106-1F8E-40F8-BAFA-D476825043F1}"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184759D-12EB-4D90-AB3F-EBED4FC082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4875CD2-F0A0-4D08-94B4-59CF840DCDD9}"/>
              </a:ext>
            </a:extLst>
          </p:cNvPr>
          <p:cNvSpPr>
            <a:spLocks noGrp="1"/>
          </p:cNvSpPr>
          <p:nvPr>
            <p:ph type="sldNum" sz="quarter" idx="12"/>
          </p:nvPr>
        </p:nvSpPr>
        <p:spPr/>
        <p:txBody>
          <a:bodyPr/>
          <a:lstStyle/>
          <a:p>
            <a:fld id="{2AEB6883-34D9-4ABA-8EA4-A970866A9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23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086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775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14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0399625F-3AB7-4A92-A3A6-3C1906B5B99D}" type="datetimeFigureOut">
              <a:rPr lang="ar-SA" smtClean="0"/>
              <a:t>01/06/1443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38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136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913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733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190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3537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E81D8-6017-40E4-9763-CFACC592A449}" type="datetimeFigureOut">
              <a:rPr lang="en-US" smtClean="0">
                <a:solidFill>
                  <a:prstClr val="black">
                    <a:tint val="75000"/>
                  </a:prstClr>
                </a:solidFill>
              </a:rPr>
              <a:pPr/>
              <a:t>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4FBB3B-265D-447E-8BB2-74E70865AA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399625F-3AB7-4A92-A3A6-3C1906B5B99D}" type="datetimeFigureOut">
              <a:rPr lang="ar-SA" smtClean="0"/>
              <a:t>01/06/1443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399625F-3AB7-4A92-A3A6-3C1906B5B99D}" type="datetimeFigureOut">
              <a:rPr lang="ar-SA" smtClean="0"/>
              <a:t>01/06/1443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99625F-3AB7-4A92-A3A6-3C1906B5B99D}" type="datetimeFigureOut">
              <a:rPr lang="ar-SA" smtClean="0"/>
              <a:t>01/06/1443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99625F-3AB7-4A92-A3A6-3C1906B5B99D}" type="datetimeFigureOut">
              <a:rPr lang="ar-SA" smtClean="0"/>
              <a:t>01/06/1443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99625F-3AB7-4A92-A3A6-3C1906B5B99D}" type="datetimeFigureOut">
              <a:rPr lang="ar-SA" smtClean="0"/>
              <a:t>01/06/1443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4E63CD8-9315-4A29-84E8-9178B3D9089E}"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99625F-3AB7-4A92-A3A6-3C1906B5B99D}" type="datetimeFigureOut">
              <a:rPr lang="ar-SA" smtClean="0"/>
              <a:t>01/06/1443</a:t>
            </a:fld>
            <a:endParaRPr lang="ar-SA"/>
          </a:p>
        </p:txBody>
      </p:sp>
      <p:sp>
        <p:nvSpPr>
          <p:cNvPr id="5" name="عنصر نائب للتذييل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E63CD8-9315-4A29-84E8-9178B3D9089E}"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5" y="5956140"/>
            <a:ext cx="2133599" cy="365125"/>
          </a:xfrm>
          <a:prstGeom prst="rect">
            <a:avLst/>
          </a:prstGeom>
        </p:spPr>
        <p:txBody>
          <a:bodyPr vert="horz" lIns="91440" tIns="45720" rIns="91440" bIns="45720" rtlCol="0" anchor="ctr"/>
          <a:lstStyle>
            <a:lvl1pPr algn="r">
              <a:defRPr sz="900">
                <a:solidFill>
                  <a:schemeClr val="accent2"/>
                </a:solidFill>
              </a:defRPr>
            </a:lvl1pPr>
          </a:lstStyle>
          <a:p>
            <a:pPr rtl="0"/>
            <a:fld id="{B61BEF0D-F0BB-DE4B-95CE-6DB70DBA9567}" type="datetimeFigureOut">
              <a:rPr lang="en-US" dirty="0">
                <a:solidFill>
                  <a:srgbClr val="903163"/>
                </a:solidFill>
              </a:rPr>
              <a:pPr rtl="0"/>
              <a:t>1/4/2022</a:t>
            </a:fld>
            <a:endParaRPr lang="en-US" dirty="0">
              <a:solidFill>
                <a:srgbClr val="903163"/>
              </a:solidFill>
            </a:endParaRPr>
          </a:p>
        </p:txBody>
      </p:sp>
      <p:sp>
        <p:nvSpPr>
          <p:cNvPr id="5" name="Footer Placeholder 4"/>
          <p:cNvSpPr>
            <a:spLocks noGrp="1"/>
          </p:cNvSpPr>
          <p:nvPr>
            <p:ph type="ftr" sz="quarter" idx="3"/>
          </p:nvPr>
        </p:nvSpPr>
        <p:spPr>
          <a:xfrm>
            <a:off x="435895" y="5951814"/>
            <a:ext cx="5187908"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n-US" dirty="0">
              <a:solidFill>
                <a:srgbClr val="903163"/>
              </a:solidFill>
            </a:endParaRPr>
          </a:p>
        </p:txBody>
      </p:sp>
      <p:sp>
        <p:nvSpPr>
          <p:cNvPr id="6" name="Slide Number Placeholder 5"/>
          <p:cNvSpPr>
            <a:spLocks noGrp="1"/>
          </p:cNvSpPr>
          <p:nvPr>
            <p:ph type="sldNum" sz="quarter" idx="4"/>
          </p:nvPr>
        </p:nvSpPr>
        <p:spPr>
          <a:xfrm>
            <a:off x="7918726" y="5956140"/>
            <a:ext cx="789383"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n-US" dirty="0">
                <a:solidFill>
                  <a:srgbClr val="903163"/>
                </a:solidFill>
              </a:rPr>
              <a:pPr rtl="0"/>
              <a:t>‹#›</a:t>
            </a:fld>
            <a:endParaRPr lang="en-US" dirty="0">
              <a:solidFill>
                <a:srgbClr val="903163"/>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39786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00D66F-B9E2-41BF-8C25-E7A82393A494}"/>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61F80F-4808-47D8-89EF-69A5D53E0D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20437-F601-4C78-B2D6-C7A905FED3ED}"/>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1D80106-1F8E-40F8-BAFA-D476825043F1}" type="datetimeFigureOut">
              <a:rPr lang="en-US" smtClean="0">
                <a:solidFill>
                  <a:prstClr val="black">
                    <a:tint val="75000"/>
                  </a:prstClr>
                </a:solidFill>
              </a:rPr>
              <a:pPr rtl="0"/>
              <a:t>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54C290-D54C-4097-9D4C-5D52C46914B2}"/>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C65E1DD-29F3-450D-B954-A94AC058F588}"/>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AEB6883-34D9-4ABA-8EA4-A970866A9AB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5545596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674E81D8-6017-40E4-9763-CFACC592A449}" type="datetimeFigureOut">
              <a:rPr lang="en-US" smtClean="0">
                <a:solidFill>
                  <a:prstClr val="black">
                    <a:tint val="75000"/>
                  </a:prstClr>
                </a:solidFill>
              </a:rPr>
              <a:pPr rtl="0"/>
              <a:t>1/4/2022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14FBB3B-265D-447E-8BB2-74E70865AA7F}"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70916300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75C34-82CC-4E84-958E-16A1846E42FE}"/>
              </a:ext>
            </a:extLst>
          </p:cNvPr>
          <p:cNvSpPr>
            <a:spLocks noGrp="1"/>
          </p:cNvSpPr>
          <p:nvPr>
            <p:ph type="title"/>
          </p:nvPr>
        </p:nvSpPr>
        <p:spPr/>
        <p:txBody>
          <a:bodyPr/>
          <a:lstStyle/>
          <a:p>
            <a:r>
              <a:rPr lang="en-US" dirty="0"/>
              <a:t>TORCH INFECTION during pregnancy   </a:t>
            </a:r>
          </a:p>
        </p:txBody>
      </p:sp>
      <p:sp>
        <p:nvSpPr>
          <p:cNvPr id="3" name="Text Placeholder 2">
            <a:extLst>
              <a:ext uri="{FF2B5EF4-FFF2-40B4-BE49-F238E27FC236}">
                <a16:creationId xmlns:a16="http://schemas.microsoft.com/office/drawing/2014/main" xmlns="" id="{65E8CF93-97B7-47EC-A1FA-9D66966BBCAD}"/>
              </a:ext>
            </a:extLst>
          </p:cNvPr>
          <p:cNvSpPr>
            <a:spLocks noGrp="1"/>
          </p:cNvSpPr>
          <p:nvPr>
            <p:ph type="body" sz="quarter" idx="13"/>
          </p:nvPr>
        </p:nvSpPr>
        <p:spPr>
          <a:xfrm>
            <a:off x="4000497" y="3643314"/>
            <a:ext cx="4839890" cy="1077913"/>
          </a:xfrm>
        </p:spPr>
        <p:txBody>
          <a:bodyPr/>
          <a:lstStyle/>
          <a:p>
            <a:pPr>
              <a:buNone/>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Sjood</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maaytah</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520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B92B8E69-E73E-4E1D-954F-046C55CE123A}"/>
              </a:ext>
            </a:extLst>
          </p:cNvPr>
          <p:cNvSpPr>
            <a:spLocks noGrp="1"/>
          </p:cNvSpPr>
          <p:nvPr>
            <p:ph idx="1"/>
          </p:nvPr>
        </p:nvSpPr>
        <p:spPr>
          <a:xfrm>
            <a:off x="1714480" y="1714488"/>
            <a:ext cx="7929618" cy="2071702"/>
          </a:xfrm>
        </p:spPr>
        <p:txBody>
          <a:bodyPr vert="horz" lIns="91440" tIns="45720" rIns="91440" bIns="45720" rtlCol="0">
            <a:noAutofit/>
          </a:bodyPr>
          <a:lstStyle/>
          <a:p>
            <a:pPr lvl="1">
              <a:buNone/>
            </a:pPr>
            <a:r>
              <a:rPr lang="en-US" sz="1600" dirty="0" smtClean="0">
                <a:solidFill>
                  <a:schemeClr val="tx1"/>
                </a:solidFill>
                <a:latin typeface="Agency FB" panose="020B0503020202020204" pitchFamily="34" charset="0"/>
              </a:rPr>
              <a:t> </a:t>
            </a:r>
            <a:endParaRPr lang="en-US" sz="1600" dirty="0">
              <a:solidFill>
                <a:schemeClr val="tx1"/>
              </a:solidFill>
              <a:latin typeface="Agency FB" panose="020B0503020202020204" pitchFamily="34" charset="0"/>
            </a:endParaRPr>
          </a:p>
          <a:p>
            <a:pPr lvl="1" algn="l">
              <a:buNone/>
            </a:pPr>
            <a:endParaRPr lang="en-US" sz="1600" dirty="0">
              <a:solidFill>
                <a:schemeClr val="tx1"/>
              </a:solidFill>
              <a:latin typeface="Agency FB" panose="020B0503020202020204" pitchFamily="34" charset="0"/>
            </a:endParaRPr>
          </a:p>
          <a:p>
            <a:pPr lvl="1" algn="l">
              <a:buNone/>
            </a:pPr>
            <a:r>
              <a:rPr lang="en-US" sz="1600" dirty="0">
                <a:solidFill>
                  <a:schemeClr val="tx1"/>
                </a:solidFill>
                <a:latin typeface="Agency FB" panose="020B0503020202020204" pitchFamily="34" charset="0"/>
              </a:rPr>
              <a:t> </a:t>
            </a:r>
            <a:r>
              <a:rPr lang="en-US" sz="1400" dirty="0">
                <a:solidFill>
                  <a:schemeClr val="tx1"/>
                </a:solidFill>
                <a:latin typeface="Agency FB" panose="020B0503020202020204" pitchFamily="34" charset="0"/>
              </a:rPr>
              <a:t>Diagnostic testing using serology for toxoplasmosis should be performed if there is clinical suspicion of acute toxoplasmosis during pregnancy, such </a:t>
            </a:r>
            <a:r>
              <a:rPr lang="en-US" sz="1400" dirty="0" smtClean="0">
                <a:solidFill>
                  <a:schemeClr val="tx1"/>
                </a:solidFill>
                <a:latin typeface="Agency FB" panose="020B0503020202020204" pitchFamily="34" charset="0"/>
              </a:rPr>
              <a:t>as</a:t>
            </a:r>
            <a:endParaRPr lang="en-US" sz="1400" dirty="0">
              <a:solidFill>
                <a:schemeClr val="tx1"/>
              </a:solidFill>
              <a:latin typeface="Agency FB" panose="020B0503020202020204" pitchFamily="34" charset="0"/>
            </a:endParaRPr>
          </a:p>
          <a:p>
            <a:pPr lvl="1" algn="l">
              <a:buNone/>
            </a:pPr>
            <a:r>
              <a:rPr lang="en-US" sz="1400" dirty="0">
                <a:solidFill>
                  <a:schemeClr val="tx1"/>
                </a:solidFill>
                <a:latin typeface="Agency FB" panose="020B0503020202020204" pitchFamily="34" charset="0"/>
              </a:rPr>
              <a:t> </a:t>
            </a:r>
            <a:r>
              <a:rPr lang="en-US" sz="1400" dirty="0" smtClean="0">
                <a:solidFill>
                  <a:schemeClr val="tx1"/>
                </a:solidFill>
                <a:latin typeface="Agency FB" panose="020B0503020202020204" pitchFamily="34" charset="0"/>
              </a:rPr>
              <a:t>- </a:t>
            </a:r>
            <a:r>
              <a:rPr lang="en-US" sz="1400" dirty="0">
                <a:solidFill>
                  <a:srgbClr val="FF0000"/>
                </a:solidFill>
                <a:latin typeface="Agency FB" panose="020B0503020202020204" pitchFamily="34" charset="0"/>
              </a:rPr>
              <a:t>A high clinical suspicion of acute infection </a:t>
            </a:r>
            <a:r>
              <a:rPr lang="en-US" sz="1400" dirty="0">
                <a:solidFill>
                  <a:schemeClr val="tx1"/>
                </a:solidFill>
                <a:latin typeface="Agency FB" panose="020B0503020202020204" pitchFamily="34" charset="0"/>
              </a:rPr>
              <a:t>in the mother based on symptoms (</a:t>
            </a:r>
            <a:r>
              <a:rPr lang="en-US" sz="1400" dirty="0" err="1">
                <a:solidFill>
                  <a:schemeClr val="tx1"/>
                </a:solidFill>
                <a:latin typeface="Agency FB" panose="020B0503020202020204" pitchFamily="34" charset="0"/>
              </a:rPr>
              <a:t>eg</a:t>
            </a:r>
            <a:r>
              <a:rPr lang="en-US" sz="1400" dirty="0">
                <a:solidFill>
                  <a:schemeClr val="tx1"/>
                </a:solidFill>
                <a:latin typeface="Agency FB" panose="020B0503020202020204" pitchFamily="34" charset="0"/>
              </a:rPr>
              <a:t>, fever and adenopathy, particularly cervical). </a:t>
            </a:r>
          </a:p>
          <a:p>
            <a:pPr lvl="1" algn="l">
              <a:buNone/>
            </a:pPr>
            <a:r>
              <a:rPr lang="en-US" sz="1400" dirty="0" smtClean="0">
                <a:solidFill>
                  <a:schemeClr val="tx1"/>
                </a:solidFill>
                <a:latin typeface="Agency FB" panose="020B0503020202020204" pitchFamily="34" charset="0"/>
              </a:rPr>
              <a:t> -</a:t>
            </a:r>
            <a:r>
              <a:rPr lang="en-US" sz="1400" dirty="0" err="1" smtClean="0">
                <a:solidFill>
                  <a:srgbClr val="FF0000"/>
                </a:solidFill>
                <a:latin typeface="Agency FB" panose="020B0503020202020204" pitchFamily="34" charset="0"/>
              </a:rPr>
              <a:t>Ultrasonographic</a:t>
            </a:r>
            <a:r>
              <a:rPr lang="en-US" sz="1400" dirty="0" smtClean="0">
                <a:solidFill>
                  <a:srgbClr val="FF0000"/>
                </a:solidFill>
                <a:latin typeface="Agency FB" panose="020B0503020202020204" pitchFamily="34" charset="0"/>
              </a:rPr>
              <a:t> </a:t>
            </a:r>
            <a:r>
              <a:rPr lang="en-US" sz="1400" dirty="0">
                <a:solidFill>
                  <a:srgbClr val="FF0000"/>
                </a:solidFill>
                <a:latin typeface="Agency FB" panose="020B0503020202020204" pitchFamily="34" charset="0"/>
              </a:rPr>
              <a:t>abnormalities in the f</a:t>
            </a:r>
            <a:r>
              <a:rPr lang="en-US" sz="1400" dirty="0">
                <a:solidFill>
                  <a:schemeClr val="tx1"/>
                </a:solidFill>
                <a:latin typeface="Agency FB" panose="020B0503020202020204" pitchFamily="34" charset="0"/>
              </a:rPr>
              <a:t>etus that suggest congenital toxoplasmosis (</a:t>
            </a:r>
            <a:r>
              <a:rPr lang="en-US" sz="1400" dirty="0" err="1" smtClean="0">
                <a:solidFill>
                  <a:schemeClr val="tx1"/>
                </a:solidFill>
                <a:latin typeface="Agency FB" panose="020B0503020202020204" pitchFamily="34" charset="0"/>
              </a:rPr>
              <a:t>eg</a:t>
            </a:r>
            <a:r>
              <a:rPr lang="en-US" sz="1400" dirty="0" smtClean="0">
                <a:solidFill>
                  <a:schemeClr val="tx1"/>
                </a:solidFill>
                <a:latin typeface="Agency FB" panose="020B0503020202020204" pitchFamily="34" charset="0"/>
              </a:rPr>
              <a:t>, </a:t>
            </a:r>
            <a:r>
              <a:rPr lang="en-US" sz="1400" dirty="0">
                <a:solidFill>
                  <a:schemeClr val="tx1"/>
                </a:solidFill>
                <a:latin typeface="Agency FB" panose="020B0503020202020204" pitchFamily="34" charset="0"/>
              </a:rPr>
              <a:t>intracranial hyperechogenic foci or calcifications and/or cerebral ventricular dilation)</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Content Placeholder 1">
            <a:extLst>
              <a:ext uri="{FF2B5EF4-FFF2-40B4-BE49-F238E27FC236}">
                <a16:creationId xmlns:a16="http://schemas.microsoft.com/office/drawing/2014/main" xmlns="" id="{9D5BC378-4046-4071-9BD2-A95ABEDF8BE0}"/>
              </a:ext>
            </a:extLst>
          </p:cNvPr>
          <p:cNvSpPr txBox="1">
            <a:spLocks/>
          </p:cNvSpPr>
          <p:nvPr/>
        </p:nvSpPr>
        <p:spPr>
          <a:xfrm>
            <a:off x="1643010" y="3929066"/>
            <a:ext cx="7500990" cy="2298262"/>
          </a:xfrm>
          <a:prstGeom prst="rect">
            <a:avLst/>
          </a:prstGeom>
        </p:spPr>
        <p:txBody>
          <a:bodyPr vert="horz" lIns="91440" tIns="45720" rIns="91440" bIns="45720" rtlCol="0">
            <a:normAutofit fontScale="47500" lnSpcReduction="20000"/>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4000" b="1" i="0" u="sng" strike="noStrike" kern="1200" cap="none" spc="0" normalizeH="0" baseline="0" noProof="0" dirty="0" smtClean="0">
                <a:ln>
                  <a:noFill/>
                </a:ln>
                <a:solidFill>
                  <a:srgbClr val="0070C0"/>
                </a:solidFill>
                <a:effectLst/>
                <a:uLnTx/>
                <a:uFillTx/>
                <a:latin typeface="Agency FB" panose="020B0503020202020204" pitchFamily="34" charset="0"/>
                <a:ea typeface="+mn-ea"/>
                <a:cs typeface="+mn-cs"/>
              </a:rPr>
              <a:t>Maternal diagnosis </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initially IGG-IGM antibody       confirmatory test (avidity- serial test )</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smtClean="0">
              <a:ln>
                <a:noFill/>
              </a:ln>
              <a:solidFill>
                <a:srgbClr val="000000"/>
              </a:solidFill>
              <a:effectLst/>
              <a:uLnTx/>
              <a:uFillTx/>
              <a:latin typeface="Open Sans" panose="020B0606030504020204" pitchFamily="34" charset="0"/>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4000" b="1" i="0" u="sng" strike="noStrike" kern="1200" cap="none" spc="0" normalizeH="0" baseline="0" noProof="0" dirty="0" smtClean="0">
                <a:ln>
                  <a:noFill/>
                </a:ln>
                <a:solidFill>
                  <a:srgbClr val="0070C0"/>
                </a:solidFill>
                <a:effectLst/>
                <a:uLnTx/>
                <a:uFillTx/>
                <a:latin typeface="Agency FB" panose="020B0503020202020204" pitchFamily="34" charset="0"/>
                <a:ea typeface="+mn-ea"/>
                <a:cs typeface="+mn-cs"/>
              </a:rPr>
              <a:t>Fetal diagnosis </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:amniotic fluid PCR – monthly US</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If suspicion of congenital toxoplasmosis has arisen because of an </a:t>
            </a:r>
            <a:r>
              <a:rPr kumimoji="0" lang="en-US" sz="3400" b="0" i="0" u="none" strike="noStrike" kern="1200" cap="none" spc="0" normalizeH="0" baseline="0" noProof="0" dirty="0" smtClean="0">
                <a:ln>
                  <a:noFill/>
                </a:ln>
                <a:solidFill>
                  <a:srgbClr val="00B050"/>
                </a:solidFill>
                <a:effectLst/>
                <a:uLnTx/>
                <a:uFillTx/>
                <a:latin typeface="Agency FB" panose="020B0503020202020204" pitchFamily="34" charset="0"/>
                <a:ea typeface="+mn-ea"/>
                <a:cs typeface="+mn-cs"/>
              </a:rPr>
              <a:t>abnormal ultrasound scan of the fetu</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s, an amniocentesis(</a:t>
            </a:r>
            <a:r>
              <a:rPr kumimoji="0" lang="en-US" sz="3400" b="0" i="0" u="none" strike="noStrike" kern="1200" cap="none" spc="0" normalizeH="0" baseline="0" noProof="0" dirty="0" smtClean="0">
                <a:ln>
                  <a:noFill/>
                </a:ln>
                <a:solidFill>
                  <a:srgbClr val="00B050"/>
                </a:solidFill>
                <a:effectLst/>
                <a:uLnTx/>
                <a:uFillTx/>
                <a:latin typeface="Agency FB" panose="020B0503020202020204" pitchFamily="34" charset="0"/>
                <a:ea typeface="+mn-ea"/>
                <a:cs typeface="+mn-cs"/>
              </a:rPr>
              <a:t>2</a:t>
            </a:r>
            <a:r>
              <a:rPr kumimoji="0" lang="en-US" sz="3400" b="0" i="0" u="none" strike="noStrike" kern="1200" cap="none" spc="0" normalizeH="0" baseline="30000" noProof="0" dirty="0" smtClean="0">
                <a:ln>
                  <a:noFill/>
                </a:ln>
                <a:solidFill>
                  <a:srgbClr val="00B050"/>
                </a:solidFill>
                <a:effectLst/>
                <a:uLnTx/>
                <a:uFillTx/>
                <a:latin typeface="Agency FB" panose="020B0503020202020204" pitchFamily="34" charset="0"/>
                <a:ea typeface="+mn-ea"/>
                <a:cs typeface="+mn-cs"/>
              </a:rPr>
              <a:t>nd</a:t>
            </a:r>
            <a:r>
              <a:rPr kumimoji="0" lang="en-US" sz="3400" b="0" i="0" u="none" strike="noStrike" kern="1200" cap="none" spc="0" normalizeH="0" baseline="0" noProof="0" dirty="0" smtClean="0">
                <a:ln>
                  <a:noFill/>
                </a:ln>
                <a:solidFill>
                  <a:srgbClr val="00B050"/>
                </a:solidFill>
                <a:effectLst/>
                <a:uLnTx/>
                <a:uFillTx/>
                <a:latin typeface="Agency FB" panose="020B0503020202020204" pitchFamily="34" charset="0"/>
                <a:ea typeface="+mn-ea"/>
                <a:cs typeface="+mn-cs"/>
              </a:rPr>
              <a:t> trimester </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can be performed. </a:t>
            </a:r>
            <a:r>
              <a:rPr kumimoji="0" lang="en-US" sz="3400" b="0" i="0" u="none" strike="noStrike" kern="1200" cap="none" spc="0" normalizeH="0" baseline="0" noProof="0" dirty="0" smtClean="0">
                <a:ln>
                  <a:noFill/>
                </a:ln>
                <a:solidFill>
                  <a:srgbClr val="FF0000"/>
                </a:solidFill>
                <a:effectLst/>
                <a:uLnTx/>
                <a:uFillTx/>
                <a:latin typeface="Agency FB" panose="020B0503020202020204" pitchFamily="34" charset="0"/>
                <a:ea typeface="+mn-ea"/>
                <a:cs typeface="+mn-cs"/>
              </a:rPr>
              <a:t>Polymerase chain reaction (PCR) analysis of amniotic fluid </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is highly accurate for the identification of T. </a:t>
            </a:r>
            <a:r>
              <a:rPr kumimoji="0" lang="en-US" sz="3400" b="0" i="0" u="none" strike="noStrike" kern="1200" cap="none" spc="0" normalizeH="0" baseline="0" noProof="0" dirty="0" err="1" smtClean="0">
                <a:ln>
                  <a:noFill/>
                </a:ln>
                <a:solidFill>
                  <a:schemeClr val="tx1">
                    <a:lumMod val="75000"/>
                    <a:lumOff val="25000"/>
                  </a:schemeClr>
                </a:solidFill>
                <a:effectLst/>
                <a:uLnTx/>
                <a:uFillTx/>
                <a:latin typeface="Agency FB" panose="020B0503020202020204" pitchFamily="34" charset="0"/>
                <a:ea typeface="+mn-ea"/>
                <a:cs typeface="+mn-cs"/>
              </a:rPr>
              <a:t>gondii</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a:t>
            </a: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4000" b="1" i="0" u="sng" strike="noStrike" kern="1200" cap="none" spc="0" normalizeH="0" baseline="0" noProof="0" dirty="0" smtClean="0">
                <a:ln>
                  <a:noFill/>
                </a:ln>
                <a:solidFill>
                  <a:srgbClr val="0070C0"/>
                </a:solidFill>
                <a:effectLst/>
                <a:uLnTx/>
                <a:uFillTx/>
                <a:latin typeface="Agency FB" panose="020B0503020202020204" pitchFamily="34" charset="0"/>
                <a:ea typeface="+mn-ea"/>
                <a:cs typeface="+mn-cs"/>
              </a:rPr>
              <a:t>Neonatal infection </a:t>
            </a:r>
            <a:r>
              <a:rPr kumimoji="0" lang="en-US" sz="3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Serological test , brain imaging , CNS and ophthalmologic evaluation</a:t>
            </a:r>
            <a:r>
              <a:rPr kumimoji="0" lang="en-US" sz="23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000000"/>
              </a:solidFill>
              <a:effectLst/>
              <a:uLnTx/>
              <a:uFillTx/>
              <a:latin typeface="Agency FB" panose="020B0503020202020204" pitchFamily="34" charset="0"/>
              <a:ea typeface="+mn-ea"/>
              <a:cs typeface="+mn-cs"/>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itle 2">
            <a:extLst>
              <a:ext uri="{FF2B5EF4-FFF2-40B4-BE49-F238E27FC236}">
                <a16:creationId xmlns:a16="http://schemas.microsoft.com/office/drawing/2014/main" xmlns="" id="{5408BB49-E701-49E0-957F-B9B5A2922F14}"/>
              </a:ext>
            </a:extLst>
          </p:cNvPr>
          <p:cNvSpPr>
            <a:spLocks noGrp="1"/>
          </p:cNvSpPr>
          <p:nvPr>
            <p:ph type="title"/>
          </p:nvPr>
        </p:nvSpPr>
        <p:spPr>
          <a:xfrm>
            <a:off x="1" y="857232"/>
            <a:ext cx="2857520" cy="844446"/>
          </a:xfrm>
        </p:spPr>
        <p:txBody>
          <a:bodyPr vert="horz" lIns="91440" tIns="45720" rIns="91440" bIns="45720" rtlCol="0" anchor="t">
            <a:normAutofit/>
          </a:bodyPr>
          <a:lstStyle/>
          <a:p>
            <a:pPr algn="l"/>
            <a:r>
              <a:rPr lang="en-US" sz="2000"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Should all pregnant women be screened ? </a:t>
            </a:r>
          </a:p>
        </p:txBody>
      </p:sp>
      <p:sp>
        <p:nvSpPr>
          <p:cNvPr id="19" name="عنصر نائب للمحتوى 1"/>
          <p:cNvSpPr txBox="1">
            <a:spLocks/>
          </p:cNvSpPr>
          <p:nvPr/>
        </p:nvSpPr>
        <p:spPr>
          <a:xfrm>
            <a:off x="2500266" y="571480"/>
            <a:ext cx="6643734" cy="1143008"/>
          </a:xfrm>
          <a:prstGeom prst="rect">
            <a:avLst/>
          </a:prstGeom>
        </p:spPr>
        <p:txBody>
          <a:bodyPr vert="horz" lIns="91440" tIns="45720" rIns="91440" bIns="45720" rtlCol="1">
            <a:normAutofit/>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Agency FB" panose="020B0503020202020204" pitchFamily="34" charset="0"/>
                <a:ea typeface="+mn-ea"/>
                <a:cs typeface="+mn-cs"/>
              </a:rPr>
              <a:t>The balance of risks and benefits of prenatal screening/treatment must be estimated by individual countries/continents/regions because the balance shifts </a:t>
            </a:r>
            <a:r>
              <a:rPr kumimoji="0" lang="en-US" sz="1600" b="0" i="0" u="none" strike="noStrike" kern="1200" cap="none" spc="0" normalizeH="0" baseline="0" noProof="0" dirty="0" smtClean="0">
                <a:ln>
                  <a:noFill/>
                </a:ln>
                <a:solidFill>
                  <a:srgbClr val="FF0000"/>
                </a:solidFill>
                <a:effectLst/>
                <a:uLnTx/>
                <a:uFillTx/>
                <a:latin typeface="Agency FB" panose="020B0503020202020204" pitchFamily="34" charset="0"/>
                <a:ea typeface="+mn-ea"/>
                <a:cs typeface="+mn-cs"/>
              </a:rPr>
              <a:t>depending on disease prevalence and prevalence of more virulent strains of T. A</a:t>
            </a:r>
            <a:endParaRPr kumimoji="0" lang="ar-SA" sz="1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1" name="Title 2">
            <a:extLst>
              <a:ext uri="{FF2B5EF4-FFF2-40B4-BE49-F238E27FC236}">
                <a16:creationId xmlns:a16="http://schemas.microsoft.com/office/drawing/2014/main" xmlns="" id="{CCFF3C86-1995-44EA-8413-4733CAE52E30}"/>
              </a:ext>
            </a:extLst>
          </p:cNvPr>
          <p:cNvSpPr txBox="1">
            <a:spLocks/>
          </p:cNvSpPr>
          <p:nvPr/>
        </p:nvSpPr>
        <p:spPr>
          <a:xfrm>
            <a:off x="1" y="2571744"/>
            <a:ext cx="2000264" cy="1214446"/>
          </a:xfrm>
          <a:prstGeom prst="rect">
            <a:avLst/>
          </a:prstGeom>
        </p:spPr>
        <p:txBody>
          <a:bodyPr vert="horz" lIns="91440" tIns="45720" rIns="91440" bIns="45720" rtlCol="0" anchor="t">
            <a:norm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rPr>
              <a:t>Diagnosis </a:t>
            </a:r>
            <a:endParaRPr kumimoji="0" lang="en-US" sz="32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j-lt"/>
              <a:ea typeface="+mj-ea"/>
              <a:cs typeface="+mj-cs"/>
            </a:endParaRPr>
          </a:p>
        </p:txBody>
      </p:sp>
      <p:sp>
        <p:nvSpPr>
          <p:cNvPr id="22" name="Title 2">
            <a:extLst>
              <a:ext uri="{FF2B5EF4-FFF2-40B4-BE49-F238E27FC236}">
                <a16:creationId xmlns:a16="http://schemas.microsoft.com/office/drawing/2014/main" xmlns="" id="{4025018F-0625-4D30-BAF8-8A7A470C76F6}"/>
              </a:ext>
            </a:extLst>
          </p:cNvPr>
          <p:cNvSpPr txBox="1">
            <a:spLocks/>
          </p:cNvSpPr>
          <p:nvPr/>
        </p:nvSpPr>
        <p:spPr>
          <a:xfrm>
            <a:off x="1142977" y="5857892"/>
            <a:ext cx="2857520" cy="500066"/>
          </a:xfrm>
          <a:prstGeom prst="rect">
            <a:avLst/>
          </a:prstGeom>
        </p:spPr>
        <p:txBody>
          <a:bodyPr vert="horz" lIns="91440" tIns="45720" rIns="91440" bIns="45720" rtlCol="0" anchor="t">
            <a:normAutofit fontScale="85000" lnSpcReduction="1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err="1" smtClean="0">
                <a:ln>
                  <a:noFill/>
                </a:ln>
                <a:solidFill>
                  <a:srgbClr val="0070C0"/>
                </a:solidFill>
                <a:effectLst/>
                <a:uLnTx/>
                <a:uFillTx/>
                <a:latin typeface="+mj-lt"/>
                <a:ea typeface="+mj-ea"/>
                <a:cs typeface="+mj-cs"/>
              </a:rPr>
              <a:t>Immunosuppressed</a:t>
            </a:r>
            <a:r>
              <a:rPr kumimoji="0" lang="en-US" sz="2000" b="1" i="0" u="sng" strike="noStrike" kern="1200" cap="none" spc="0" normalizeH="0" baseline="0" noProof="0" dirty="0" smtClean="0">
                <a:ln>
                  <a:noFill/>
                </a:ln>
                <a:solidFill>
                  <a:srgbClr val="0070C0"/>
                </a:solidFill>
                <a:effectLst/>
                <a:uLnTx/>
                <a:uFillTx/>
                <a:latin typeface="+mj-lt"/>
                <a:ea typeface="+mj-ea"/>
                <a:cs typeface="+mj-cs"/>
              </a:rPr>
              <a:t> patient </a:t>
            </a:r>
            <a:endParaRPr kumimoji="0" lang="en-US" sz="2000" b="1" i="0" u="sng" strike="noStrike" kern="1200" cap="none" spc="0" normalizeH="0" baseline="0" noProof="0" dirty="0">
              <a:ln>
                <a:noFill/>
              </a:ln>
              <a:solidFill>
                <a:srgbClr val="0070C0"/>
              </a:solidFill>
              <a:effectLst/>
              <a:uLnTx/>
              <a:uFillTx/>
              <a:latin typeface="+mj-lt"/>
              <a:ea typeface="+mj-ea"/>
              <a:cs typeface="+mj-cs"/>
            </a:endParaRPr>
          </a:p>
        </p:txBody>
      </p:sp>
      <p:sp>
        <p:nvSpPr>
          <p:cNvPr id="23" name="Content Placeholder 1">
            <a:extLst>
              <a:ext uri="{FF2B5EF4-FFF2-40B4-BE49-F238E27FC236}">
                <a16:creationId xmlns:a16="http://schemas.microsoft.com/office/drawing/2014/main" xmlns="" id="{2F03F943-A8F7-4C25-BC06-D43D4870694F}"/>
              </a:ext>
            </a:extLst>
          </p:cNvPr>
          <p:cNvSpPr txBox="1">
            <a:spLocks/>
          </p:cNvSpPr>
          <p:nvPr/>
        </p:nvSpPr>
        <p:spPr>
          <a:xfrm>
            <a:off x="3714745" y="5857892"/>
            <a:ext cx="5929322" cy="1000108"/>
          </a:xfrm>
          <a:prstGeom prst="rect">
            <a:avLst/>
          </a:prstGeom>
        </p:spPr>
        <p:txBody>
          <a:bodyPr vert="horz" lIns="91440" tIns="45720" rIns="91440" bIns="45720" rtlCol="0">
            <a:normAutofit fontScale="92500" lnSpcReduction="20000"/>
          </a:bodyPr>
          <a:lstStyle/>
          <a:p>
            <a:pPr marL="342900" marR="0" lvl="0" indent="-342900" algn="l"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by direct observation of the parasite in stained tissue sections, cerebrospinal fluid (CSF), or other biopsy material. These techniques are used less frequently because of the difficulty of obtaining these specimens. Parasites can also be isolated from blood or other body fluids (for example, CSF)</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50211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Management </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b="1" u="sng" dirty="0" smtClean="0">
                <a:solidFill>
                  <a:srgbClr val="FF0000"/>
                </a:solidFill>
              </a:rPr>
              <a:t>Prevention</a:t>
            </a:r>
            <a:r>
              <a:rPr lang="en-US" b="1" dirty="0" smtClean="0">
                <a:solidFill>
                  <a:srgbClr val="0070C0"/>
                </a:solidFill>
              </a:rPr>
              <a:t> </a:t>
            </a:r>
            <a:r>
              <a:rPr lang="en-US" dirty="0" smtClean="0">
                <a:solidFill>
                  <a:schemeClr val="tx2"/>
                </a:solidFill>
              </a:rPr>
              <a:t>is key </a:t>
            </a:r>
          </a:p>
          <a:p>
            <a:pPr lvl="1">
              <a:buFont typeface="Wingdings" panose="05000000000000000000" pitchFamily="2" charset="2"/>
              <a:buChar char="§"/>
            </a:pPr>
            <a:r>
              <a:rPr lang="en-US" dirty="0" smtClean="0">
                <a:solidFill>
                  <a:schemeClr val="tx2"/>
                </a:solidFill>
              </a:rPr>
              <a:t>personal hygiene</a:t>
            </a:r>
            <a:endParaRPr lang="en-US" dirty="0">
              <a:solidFill>
                <a:schemeClr val="tx2"/>
              </a:solidFill>
            </a:endParaRPr>
          </a:p>
          <a:p>
            <a:pPr lvl="1">
              <a:buFont typeface="Wingdings" panose="05000000000000000000" pitchFamily="2" charset="2"/>
              <a:buChar char="§"/>
            </a:pPr>
            <a:r>
              <a:rPr lang="en-US" dirty="0" smtClean="0">
                <a:solidFill>
                  <a:schemeClr val="tx2"/>
                </a:solidFill>
              </a:rPr>
              <a:t>regular hand washing</a:t>
            </a:r>
          </a:p>
          <a:p>
            <a:pPr lvl="1">
              <a:buFont typeface="Wingdings" panose="05000000000000000000" pitchFamily="2" charset="2"/>
              <a:buChar char="§"/>
            </a:pPr>
            <a:r>
              <a:rPr lang="en-US" dirty="0" smtClean="0">
                <a:solidFill>
                  <a:schemeClr val="tx2"/>
                </a:solidFill>
              </a:rPr>
              <a:t>avoid children contact &lt;6 years. </a:t>
            </a:r>
          </a:p>
          <a:p>
            <a:r>
              <a:rPr lang="en-US" b="1" u="sng" dirty="0" smtClean="0">
                <a:solidFill>
                  <a:srgbClr val="FF0000"/>
                </a:solidFill>
              </a:rPr>
              <a:t>Breastfeeding:</a:t>
            </a:r>
            <a:endParaRPr lang="en-US" dirty="0" smtClean="0"/>
          </a:p>
          <a:p>
            <a:pPr lvl="1">
              <a:buFont typeface="Wingdings" panose="05000000000000000000" pitchFamily="2" charset="2"/>
              <a:buChar char="§"/>
            </a:pPr>
            <a:r>
              <a:rPr lang="en-US" dirty="0" smtClean="0">
                <a:solidFill>
                  <a:schemeClr val="tx2"/>
                </a:solidFill>
              </a:rPr>
              <a:t>benefits of breastfeeding outweigh the minimal risk of acquiring CMV from an infected breastfeeding mother.</a:t>
            </a:r>
          </a:p>
          <a:p>
            <a:r>
              <a:rPr lang="en-US" b="1" u="sng" dirty="0">
                <a:solidFill>
                  <a:srgbClr val="FF0000"/>
                </a:solidFill>
              </a:rPr>
              <a:t>D</a:t>
            </a:r>
            <a:r>
              <a:rPr lang="en-US" b="1" u="sng" dirty="0" smtClean="0">
                <a:solidFill>
                  <a:srgbClr val="FF0000"/>
                </a:solidFill>
              </a:rPr>
              <a:t>rug therapy:</a:t>
            </a:r>
          </a:p>
          <a:p>
            <a:pPr lvl="1">
              <a:buFont typeface="Wingdings" panose="05000000000000000000" pitchFamily="2" charset="2"/>
              <a:buChar char="§"/>
            </a:pPr>
            <a:r>
              <a:rPr lang="en-US" dirty="0" smtClean="0">
                <a:solidFill>
                  <a:schemeClr val="tx2"/>
                </a:solidFill>
              </a:rPr>
              <a:t>maternal antiviral therapy is </a:t>
            </a:r>
            <a:r>
              <a:rPr lang="en-US" u="sng" dirty="0" smtClean="0">
                <a:solidFill>
                  <a:schemeClr val="tx2"/>
                </a:solidFill>
              </a:rPr>
              <a:t>not recommended</a:t>
            </a:r>
          </a:p>
          <a:p>
            <a:pPr lvl="1">
              <a:buFont typeface="Wingdings" panose="05000000000000000000" pitchFamily="2" charset="2"/>
              <a:buChar char="§"/>
            </a:pPr>
            <a:r>
              <a:rPr lang="en-US" dirty="0" err="1" smtClean="0">
                <a:solidFill>
                  <a:schemeClr val="tx2"/>
                </a:solidFill>
              </a:rPr>
              <a:t>Ganciclovir</a:t>
            </a:r>
            <a:r>
              <a:rPr lang="en-US" dirty="0" smtClean="0">
                <a:solidFill>
                  <a:schemeClr val="tx2"/>
                </a:solidFill>
              </a:rPr>
              <a:t> and </a:t>
            </a:r>
            <a:r>
              <a:rPr lang="en-US" dirty="0" err="1" smtClean="0">
                <a:solidFill>
                  <a:schemeClr val="tx2"/>
                </a:solidFill>
              </a:rPr>
              <a:t>valacyclovir</a:t>
            </a:r>
            <a:r>
              <a:rPr lang="en-US" dirty="0" smtClean="0">
                <a:solidFill>
                  <a:schemeClr val="tx2"/>
                </a:solidFill>
              </a:rPr>
              <a:t> used in non pregnant women and in neonates after birth.</a:t>
            </a:r>
          </a:p>
          <a:p>
            <a:pPr lvl="1">
              <a:buFont typeface="Wingdings" panose="05000000000000000000" pitchFamily="2" charset="2"/>
              <a:buChar char="§"/>
            </a:pPr>
            <a:r>
              <a:rPr lang="en-US" u="sng" dirty="0" smtClean="0">
                <a:solidFill>
                  <a:schemeClr val="tx2"/>
                </a:solidFill>
              </a:rPr>
              <a:t>CMV IVIG</a:t>
            </a:r>
          </a:p>
          <a:p>
            <a:r>
              <a:rPr lang="en-US" b="1" u="sng" dirty="0" smtClean="0">
                <a:solidFill>
                  <a:srgbClr val="FF0000"/>
                </a:solidFill>
              </a:rPr>
              <a:t>No vaccine is available</a:t>
            </a:r>
          </a:p>
          <a:p>
            <a:endParaRPr lang="en-US" b="1" dirty="0" smtClean="0">
              <a:solidFill>
                <a:srgbClr val="0070C0"/>
              </a:solidFill>
            </a:endParaRPr>
          </a:p>
        </p:txBody>
      </p:sp>
    </p:spTree>
    <p:extLst>
      <p:ext uri="{BB962C8B-B14F-4D97-AF65-F5344CB8AC3E}">
        <p14:creationId xmlns:p14="http://schemas.microsoft.com/office/powerpoint/2010/main" val="41318554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Genital herpes simplex virus</a:t>
            </a:r>
            <a:endParaRPr lang="en-US" dirty="0">
              <a:solidFill>
                <a:schemeClr val="tx2"/>
              </a:solidFill>
            </a:endParaRPr>
          </a:p>
        </p:txBody>
      </p:sp>
    </p:spTree>
    <p:extLst>
      <p:ext uri="{BB962C8B-B14F-4D97-AF65-F5344CB8AC3E}">
        <p14:creationId xmlns:p14="http://schemas.microsoft.com/office/powerpoint/2010/main" val="4063470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5">
                    <a:lumMod val="75000"/>
                  </a:schemeClr>
                </a:solidFill>
                <a:latin typeface="+mn-lt"/>
                <a:ea typeface="+mn-ea"/>
                <a:cs typeface="+mn-cs"/>
              </a:rPr>
              <a:t>Organism</a:t>
            </a:r>
          </a:p>
        </p:txBody>
      </p:sp>
      <p:sp>
        <p:nvSpPr>
          <p:cNvPr id="3" name="Content Placeholder 2"/>
          <p:cNvSpPr>
            <a:spLocks noGrp="1"/>
          </p:cNvSpPr>
          <p:nvPr>
            <p:ph idx="1"/>
          </p:nvPr>
        </p:nvSpPr>
        <p:spPr/>
        <p:txBody>
          <a:bodyPr/>
          <a:lstStyle/>
          <a:p>
            <a:r>
              <a:rPr lang="en-US" dirty="0"/>
              <a:t>Double-stranded </a:t>
            </a:r>
            <a:r>
              <a:rPr lang="en-US" b="1" dirty="0">
                <a:solidFill>
                  <a:schemeClr val="accent5">
                    <a:lumMod val="75000"/>
                  </a:schemeClr>
                </a:solidFill>
              </a:rPr>
              <a:t>DNA virus</a:t>
            </a:r>
            <a:r>
              <a:rPr lang="en-US" dirty="0" smtClean="0"/>
              <a:t>.</a:t>
            </a:r>
          </a:p>
          <a:p>
            <a:r>
              <a:rPr lang="en-US" dirty="0" smtClean="0"/>
              <a:t> The </a:t>
            </a:r>
            <a:r>
              <a:rPr lang="en-US" dirty="0"/>
              <a:t>majority of </a:t>
            </a:r>
            <a:r>
              <a:rPr lang="en-US" b="1" dirty="0" err="1">
                <a:solidFill>
                  <a:schemeClr val="accent5">
                    <a:lumMod val="75000"/>
                  </a:schemeClr>
                </a:solidFill>
              </a:rPr>
              <a:t>orolabial</a:t>
            </a:r>
            <a:r>
              <a:rPr lang="en-US" b="1" dirty="0">
                <a:solidFill>
                  <a:schemeClr val="accent5">
                    <a:lumMod val="75000"/>
                  </a:schemeClr>
                </a:solidFill>
              </a:rPr>
              <a:t> infections </a:t>
            </a:r>
            <a:r>
              <a:rPr lang="en-US" dirty="0"/>
              <a:t>are caused by </a:t>
            </a:r>
            <a:r>
              <a:rPr lang="en-US" b="1" dirty="0" smtClean="0">
                <a:solidFill>
                  <a:schemeClr val="accent5">
                    <a:lumMod val="75000"/>
                  </a:schemeClr>
                </a:solidFill>
              </a:rPr>
              <a:t>HSV-1. </a:t>
            </a:r>
            <a:r>
              <a:rPr lang="en-US" dirty="0" smtClean="0"/>
              <a:t>usually </a:t>
            </a:r>
            <a:r>
              <a:rPr lang="en-US" dirty="0"/>
              <a:t>acquired during childhood through direct physical </a:t>
            </a:r>
            <a:r>
              <a:rPr lang="en-US" dirty="0" smtClean="0"/>
              <a:t>contact.</a:t>
            </a:r>
            <a:endParaRPr lang="en-US" dirty="0"/>
          </a:p>
          <a:p>
            <a:r>
              <a:rPr lang="en-US" b="1" dirty="0" smtClean="0">
                <a:solidFill>
                  <a:schemeClr val="accent5">
                    <a:lumMod val="75000"/>
                  </a:schemeClr>
                </a:solidFill>
              </a:rPr>
              <a:t>Genital </a:t>
            </a:r>
            <a:r>
              <a:rPr lang="en-US" b="1" dirty="0">
                <a:solidFill>
                  <a:schemeClr val="accent5">
                    <a:lumMod val="75000"/>
                  </a:schemeClr>
                </a:solidFill>
              </a:rPr>
              <a:t>herpes is a sexually transmitted </a:t>
            </a:r>
            <a:r>
              <a:rPr lang="en-US" dirty="0"/>
              <a:t>infection and is most commonly caused by</a:t>
            </a:r>
            <a:r>
              <a:rPr lang="en-US" b="1" dirty="0">
                <a:solidFill>
                  <a:schemeClr val="accent5">
                    <a:lumMod val="75000"/>
                  </a:schemeClr>
                </a:solidFill>
              </a:rPr>
              <a:t> HSV-2</a:t>
            </a:r>
            <a:r>
              <a:rPr lang="en-US" dirty="0"/>
              <a:t>.</a:t>
            </a:r>
          </a:p>
          <a:p>
            <a:endParaRPr lang="en-US" dirty="0"/>
          </a:p>
        </p:txBody>
      </p:sp>
    </p:spTree>
    <p:extLst>
      <p:ext uri="{BB962C8B-B14F-4D97-AF65-F5344CB8AC3E}">
        <p14:creationId xmlns:p14="http://schemas.microsoft.com/office/powerpoint/2010/main" val="2896342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5">
                    <a:lumMod val="75000"/>
                  </a:schemeClr>
                </a:solidFill>
                <a:latin typeface="+mn-lt"/>
                <a:ea typeface="+mn-ea"/>
                <a:cs typeface="+mn-cs"/>
              </a:rPr>
              <a:t>CLASSIFICATION</a:t>
            </a:r>
          </a:p>
        </p:txBody>
      </p:sp>
      <p:sp>
        <p:nvSpPr>
          <p:cNvPr id="3" name="Content Placeholder 2"/>
          <p:cNvSpPr>
            <a:spLocks noGrp="1"/>
          </p:cNvSpPr>
          <p:nvPr>
            <p:ph idx="1"/>
          </p:nvPr>
        </p:nvSpPr>
        <p:spPr>
          <a:xfrm>
            <a:off x="611560" y="1484784"/>
            <a:ext cx="7886700" cy="4351338"/>
          </a:xfrm>
        </p:spPr>
        <p:txBody>
          <a:bodyPr>
            <a:normAutofit fontScale="92500" lnSpcReduction="20000"/>
          </a:bodyPr>
          <a:lstStyle/>
          <a:p>
            <a:r>
              <a:rPr lang="en-US" sz="3200" b="1" u="sng" dirty="0">
                <a:solidFill>
                  <a:schemeClr val="accent5">
                    <a:lumMod val="75000"/>
                  </a:schemeClr>
                </a:solidFill>
              </a:rPr>
              <a:t>Primary :</a:t>
            </a:r>
            <a:r>
              <a:rPr lang="en-US" dirty="0"/>
              <a:t> </a:t>
            </a:r>
            <a:endParaRPr lang="en-US" dirty="0" smtClean="0"/>
          </a:p>
          <a:p>
            <a:pPr lvl="1"/>
            <a:r>
              <a:rPr lang="en-US" dirty="0" smtClean="0"/>
              <a:t>first </a:t>
            </a:r>
            <a:r>
              <a:rPr lang="en-US" dirty="0"/>
              <a:t>occurrence of a genital HSV lesion </a:t>
            </a:r>
            <a:r>
              <a:rPr lang="en-US" dirty="0" smtClean="0"/>
              <a:t>&amp; </a:t>
            </a:r>
            <a:r>
              <a:rPr lang="en-US" dirty="0"/>
              <a:t>no pre-existing </a:t>
            </a:r>
            <a:r>
              <a:rPr lang="en-US" dirty="0" smtClean="0"/>
              <a:t>HSV-1 </a:t>
            </a:r>
            <a:r>
              <a:rPr lang="en-US" dirty="0"/>
              <a:t>or </a:t>
            </a:r>
            <a:r>
              <a:rPr lang="en-US" dirty="0" smtClean="0"/>
              <a:t>HSV-2)antibodies</a:t>
            </a:r>
            <a:r>
              <a:rPr lang="en-US" dirty="0"/>
              <a:t>.</a:t>
            </a:r>
          </a:p>
          <a:p>
            <a:r>
              <a:rPr lang="en-US" sz="3200" b="1" u="sng" dirty="0" err="1" smtClean="0">
                <a:solidFill>
                  <a:schemeClr val="accent5">
                    <a:lumMod val="75000"/>
                  </a:schemeClr>
                </a:solidFill>
              </a:rPr>
              <a:t>Nonprimary</a:t>
            </a:r>
            <a:r>
              <a:rPr lang="en-US" sz="3200" b="1" u="sng" dirty="0" smtClean="0">
                <a:solidFill>
                  <a:schemeClr val="accent5">
                    <a:lumMod val="75000"/>
                  </a:schemeClr>
                </a:solidFill>
              </a:rPr>
              <a:t> first-episode: </a:t>
            </a:r>
          </a:p>
          <a:p>
            <a:pPr lvl="1"/>
            <a:r>
              <a:rPr lang="en-US" dirty="0" smtClean="0"/>
              <a:t>Patient </a:t>
            </a:r>
            <a:r>
              <a:rPr lang="en-US" dirty="0"/>
              <a:t>has a first occurrence of a </a:t>
            </a:r>
            <a:r>
              <a:rPr lang="en-US" dirty="0" smtClean="0"/>
              <a:t>HSV </a:t>
            </a:r>
            <a:r>
              <a:rPr lang="en-US" dirty="0"/>
              <a:t>lesion, but has pre-existing HSV antibodies that are different from the HSV type recovered from the </a:t>
            </a:r>
            <a:r>
              <a:rPr lang="en-US" dirty="0" smtClean="0"/>
              <a:t>lesion.</a:t>
            </a:r>
          </a:p>
          <a:p>
            <a:pPr lvl="1"/>
            <a:r>
              <a:rPr lang="en-US" dirty="0" smtClean="0"/>
              <a:t>For </a:t>
            </a:r>
            <a:r>
              <a:rPr lang="en-US" dirty="0"/>
              <a:t>example: HSV-2 is recovered from the genital lesion of a patient with pre-existing HSV-1 antibodies and no HSV-2 antibodies. This is the most common scenario, particularly in patients with a history of </a:t>
            </a:r>
            <a:r>
              <a:rPr lang="en-US" dirty="0" err="1"/>
              <a:t>orolabial</a:t>
            </a:r>
            <a:r>
              <a:rPr lang="en-US" dirty="0"/>
              <a:t> herpes.</a:t>
            </a:r>
          </a:p>
          <a:p>
            <a:r>
              <a:rPr lang="en-US" sz="3200" b="1" u="sng" dirty="0">
                <a:solidFill>
                  <a:schemeClr val="accent5">
                    <a:lumMod val="75000"/>
                  </a:schemeClr>
                </a:solidFill>
              </a:rPr>
              <a:t>Recurrent </a:t>
            </a:r>
            <a:r>
              <a:rPr lang="en-US" sz="3200" b="1" u="sng" dirty="0" smtClean="0">
                <a:solidFill>
                  <a:schemeClr val="accent5">
                    <a:lumMod val="75000"/>
                  </a:schemeClr>
                </a:solidFill>
              </a:rPr>
              <a:t>:</a:t>
            </a:r>
          </a:p>
          <a:p>
            <a:pPr lvl="1"/>
            <a:r>
              <a:rPr lang="en-US" dirty="0" smtClean="0"/>
              <a:t>The </a:t>
            </a:r>
            <a:r>
              <a:rPr lang="en-US" dirty="0"/>
              <a:t>HSV type recovered from the genital lesion is the same type as preexisting antibodies in the serum</a:t>
            </a:r>
          </a:p>
          <a:p>
            <a:endParaRPr lang="en-US" dirty="0"/>
          </a:p>
        </p:txBody>
      </p:sp>
    </p:spTree>
    <p:extLst>
      <p:ext uri="{BB962C8B-B14F-4D97-AF65-F5344CB8AC3E}">
        <p14:creationId xmlns:p14="http://schemas.microsoft.com/office/powerpoint/2010/main" val="40237506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0" y="0"/>
            <a:ext cx="9144000" cy="6700838"/>
          </a:xfrm>
          <a:prstGeom prst="rect">
            <a:avLst/>
          </a:prstGeom>
        </p:spPr>
      </p:pic>
    </p:spTree>
    <p:extLst>
      <p:ext uri="{BB962C8B-B14F-4D97-AF65-F5344CB8AC3E}">
        <p14:creationId xmlns:p14="http://schemas.microsoft.com/office/powerpoint/2010/main" val="22221248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75000"/>
                  </a:schemeClr>
                </a:solidFill>
                <a:latin typeface="+mn-lt"/>
                <a:ea typeface="+mn-ea"/>
                <a:cs typeface="+mn-cs"/>
              </a:rPr>
              <a:t>CLINICAL MANIFESTATIONS</a:t>
            </a:r>
          </a:p>
        </p:txBody>
      </p:sp>
      <p:sp>
        <p:nvSpPr>
          <p:cNvPr id="3" name="Content Placeholder 2"/>
          <p:cNvSpPr>
            <a:spLocks noGrp="1"/>
          </p:cNvSpPr>
          <p:nvPr>
            <p:ph idx="1"/>
          </p:nvPr>
        </p:nvSpPr>
        <p:spPr/>
        <p:txBody>
          <a:bodyPr>
            <a:normAutofit fontScale="85000" lnSpcReduction="20000"/>
          </a:bodyPr>
          <a:lstStyle/>
          <a:p>
            <a:r>
              <a:rPr lang="en-US" sz="3200" b="1" u="sng" dirty="0" smtClean="0">
                <a:solidFill>
                  <a:schemeClr val="accent5">
                    <a:lumMod val="75000"/>
                  </a:schemeClr>
                </a:solidFill>
              </a:rPr>
              <a:t>primary </a:t>
            </a:r>
            <a:r>
              <a:rPr lang="en-US" sz="3200" b="1" u="sng" dirty="0">
                <a:solidFill>
                  <a:schemeClr val="accent5">
                    <a:lumMod val="75000"/>
                  </a:schemeClr>
                </a:solidFill>
              </a:rPr>
              <a:t>genital infection </a:t>
            </a:r>
            <a:r>
              <a:rPr lang="en-US" dirty="0"/>
              <a:t>can be severe, with painful genital ulcers, pruritus, dysuria, fever, tender inguinal lymphadenopathy, and headache. However, most patients </a:t>
            </a:r>
            <a:r>
              <a:rPr lang="en-US" dirty="0">
                <a:solidFill>
                  <a:srgbClr val="FF0000"/>
                </a:solidFill>
              </a:rPr>
              <a:t>have only mild symptoms </a:t>
            </a:r>
            <a:r>
              <a:rPr lang="en-US" dirty="0"/>
              <a:t>or remain </a:t>
            </a:r>
            <a:r>
              <a:rPr lang="en-US" dirty="0">
                <a:solidFill>
                  <a:srgbClr val="FF0000"/>
                </a:solidFill>
              </a:rPr>
              <a:t>asymptomatic.</a:t>
            </a:r>
          </a:p>
          <a:p>
            <a:r>
              <a:rPr lang="en-US" sz="3200" b="1" u="sng" dirty="0" smtClean="0">
                <a:solidFill>
                  <a:schemeClr val="accent5">
                    <a:lumMod val="75000"/>
                  </a:schemeClr>
                </a:solidFill>
              </a:rPr>
              <a:t>non </a:t>
            </a:r>
            <a:r>
              <a:rPr lang="en-US" sz="3200" b="1" u="sng" dirty="0">
                <a:solidFill>
                  <a:schemeClr val="accent5">
                    <a:lumMod val="75000"/>
                  </a:schemeClr>
                </a:solidFill>
              </a:rPr>
              <a:t>primary first-episode </a:t>
            </a:r>
            <a:r>
              <a:rPr lang="en-US" dirty="0"/>
              <a:t>genital infection tends to be </a:t>
            </a:r>
            <a:r>
              <a:rPr lang="en-US" dirty="0">
                <a:solidFill>
                  <a:srgbClr val="FF0000"/>
                </a:solidFill>
              </a:rPr>
              <a:t>milder than in primary </a:t>
            </a:r>
            <a:r>
              <a:rPr lang="en-US" dirty="0"/>
              <a:t>infection, but the classification cannot be established on clinical grounds and requires both </a:t>
            </a:r>
            <a:r>
              <a:rPr lang="en-US" dirty="0" err="1"/>
              <a:t>virologic</a:t>
            </a:r>
            <a:r>
              <a:rPr lang="en-US" dirty="0"/>
              <a:t> and serologic tests.</a:t>
            </a:r>
          </a:p>
          <a:p>
            <a:r>
              <a:rPr lang="en-US" sz="3000" b="1" u="sng" dirty="0">
                <a:solidFill>
                  <a:schemeClr val="accent5">
                    <a:lumMod val="75000"/>
                  </a:schemeClr>
                </a:solidFill>
              </a:rPr>
              <a:t>Recurrent infections </a:t>
            </a:r>
            <a:r>
              <a:rPr lang="en-US" dirty="0"/>
              <a:t>may be </a:t>
            </a:r>
            <a:r>
              <a:rPr lang="en-US" dirty="0">
                <a:solidFill>
                  <a:srgbClr val="FF0000"/>
                </a:solidFill>
              </a:rPr>
              <a:t>preceded by prodromal symptoms</a:t>
            </a:r>
            <a:r>
              <a:rPr lang="en-US" dirty="0"/>
              <a:t>, such as </a:t>
            </a:r>
            <a:r>
              <a:rPr lang="en-US" dirty="0">
                <a:solidFill>
                  <a:srgbClr val="FF0000"/>
                </a:solidFill>
              </a:rPr>
              <a:t>pruritus, burning, or pain, before lesions are visible</a:t>
            </a:r>
            <a:r>
              <a:rPr lang="en-US" dirty="0"/>
              <a:t>. Recurrent infections tend to have mild localized symptoms with few lesions and lack systemic findings. The lesions may be </a:t>
            </a:r>
            <a:r>
              <a:rPr lang="en-US" dirty="0" err="1"/>
              <a:t>nontender</a:t>
            </a:r>
            <a:r>
              <a:rPr lang="en-US" dirty="0"/>
              <a:t> or atypical in appearance (</a:t>
            </a:r>
            <a:r>
              <a:rPr lang="en-US" dirty="0" err="1"/>
              <a:t>eg</a:t>
            </a:r>
            <a:r>
              <a:rPr lang="en-US" dirty="0"/>
              <a:t>, fissure, vulvar irritation). </a:t>
            </a:r>
          </a:p>
          <a:p>
            <a:endParaRPr lang="en-US" dirty="0"/>
          </a:p>
        </p:txBody>
      </p:sp>
    </p:spTree>
    <p:extLst>
      <p:ext uri="{BB962C8B-B14F-4D97-AF65-F5344CB8AC3E}">
        <p14:creationId xmlns:p14="http://schemas.microsoft.com/office/powerpoint/2010/main" val="14678996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5">
                    <a:lumMod val="75000"/>
                  </a:schemeClr>
                </a:solidFill>
                <a:latin typeface="+mn-lt"/>
                <a:ea typeface="+mn-ea"/>
                <a:cs typeface="+mn-cs"/>
              </a:rPr>
              <a:t>DIAGNOSIS</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
            </a:r>
            <a:r>
              <a:rPr lang="en-US" dirty="0" smtClean="0">
                <a:solidFill>
                  <a:srgbClr val="FF0000"/>
                </a:solidFill>
              </a:rPr>
              <a:t>iagnosis is clinical.  </a:t>
            </a:r>
            <a:r>
              <a:rPr lang="en-US" dirty="0" smtClean="0"/>
              <a:t>generally </a:t>
            </a:r>
            <a:r>
              <a:rPr lang="en-US" dirty="0"/>
              <a:t>made by the </a:t>
            </a:r>
            <a:r>
              <a:rPr lang="en-US" dirty="0">
                <a:solidFill>
                  <a:srgbClr val="FF0000"/>
                </a:solidFill>
              </a:rPr>
              <a:t>finding of vesicular or ulcerated </a:t>
            </a:r>
            <a:r>
              <a:rPr lang="en-US" dirty="0"/>
              <a:t>lesions .but should be always confirmed with laboratory testing</a:t>
            </a:r>
            <a:r>
              <a:rPr lang="en-US" dirty="0" smtClean="0"/>
              <a:t>.</a:t>
            </a:r>
          </a:p>
          <a:p>
            <a:endParaRPr lang="en-US" dirty="0"/>
          </a:p>
          <a:p>
            <a:r>
              <a:rPr lang="en-US" dirty="0"/>
              <a:t>The approach to diagnosis of genital HSV during pregnancy depends on the clinical presentation</a:t>
            </a:r>
            <a:r>
              <a:rPr lang="en-US" dirty="0" smtClean="0"/>
              <a:t>:</a:t>
            </a:r>
          </a:p>
          <a:p>
            <a:pPr lvl="1"/>
            <a:r>
              <a:rPr lang="en-US" dirty="0">
                <a:solidFill>
                  <a:schemeClr val="tx1">
                    <a:lumMod val="95000"/>
                    <a:lumOff val="5000"/>
                  </a:schemeClr>
                </a:solidFill>
              </a:rPr>
              <a:t>For women </a:t>
            </a:r>
            <a:r>
              <a:rPr lang="en-US" dirty="0">
                <a:solidFill>
                  <a:srgbClr val="FF0000"/>
                </a:solidFill>
              </a:rPr>
              <a:t>without a history</a:t>
            </a:r>
            <a:r>
              <a:rPr lang="en-US" dirty="0">
                <a:solidFill>
                  <a:schemeClr val="tx1">
                    <a:lumMod val="95000"/>
                    <a:lumOff val="5000"/>
                  </a:schemeClr>
                </a:solidFill>
              </a:rPr>
              <a:t> of genital HSV who present with an active genital ulcer during pregnancy, we perform a </a:t>
            </a:r>
            <a:r>
              <a:rPr lang="en-US" dirty="0">
                <a:solidFill>
                  <a:srgbClr val="FF0000"/>
                </a:solidFill>
              </a:rPr>
              <a:t>direct viral test </a:t>
            </a:r>
            <a:r>
              <a:rPr lang="en-US" dirty="0">
                <a:solidFill>
                  <a:schemeClr val="tx1">
                    <a:lumMod val="95000"/>
                    <a:lumOff val="5000"/>
                  </a:schemeClr>
                </a:solidFill>
              </a:rPr>
              <a:t>on the lesion and type-specific serologic testing. The vesicle can be un roofed and a swab of the vesicular fluid and ulcer base sent for PCR</a:t>
            </a:r>
            <a:r>
              <a:rPr lang="en-US" dirty="0" smtClean="0">
                <a:solidFill>
                  <a:schemeClr val="tx1">
                    <a:lumMod val="95000"/>
                    <a:lumOff val="5000"/>
                  </a:schemeClr>
                </a:solidFill>
              </a:rPr>
              <a:t>.</a:t>
            </a:r>
          </a:p>
          <a:p>
            <a:pPr lvl="1"/>
            <a:r>
              <a:rPr lang="en-US" dirty="0">
                <a:solidFill>
                  <a:schemeClr val="tx1">
                    <a:lumMod val="95000"/>
                    <a:lumOff val="5000"/>
                  </a:schemeClr>
                </a:solidFill>
              </a:rPr>
              <a:t>Women </a:t>
            </a:r>
            <a:r>
              <a:rPr lang="en-US" dirty="0">
                <a:solidFill>
                  <a:srgbClr val="FF0000"/>
                </a:solidFill>
              </a:rPr>
              <a:t>who have a history of laboratory confirmed genital HSV</a:t>
            </a:r>
            <a:r>
              <a:rPr lang="en-US" dirty="0">
                <a:solidFill>
                  <a:schemeClr val="tx1">
                    <a:lumMod val="95000"/>
                    <a:lumOff val="5000"/>
                  </a:schemeClr>
                </a:solidFill>
              </a:rPr>
              <a:t> do not warrant further testing. However, if a woman with a history of genital ulcers without prior laboratory diagnosis presents with an active genital ulcer during pregnancy, we perform a viral test on the lesion to confirm the recurrent HSV diagnosis.</a:t>
            </a:r>
          </a:p>
          <a:p>
            <a:pPr lvl="1"/>
            <a:endParaRPr lang="en-US" dirty="0">
              <a:solidFill>
                <a:schemeClr val="tx1">
                  <a:lumMod val="95000"/>
                  <a:lumOff val="5000"/>
                </a:schemeClr>
              </a:solidFill>
            </a:endParaRPr>
          </a:p>
          <a:p>
            <a:pPr lvl="1"/>
            <a:endParaRPr lang="en-US" dirty="0" smtClean="0">
              <a:solidFill>
                <a:schemeClr val="tx1">
                  <a:lumMod val="95000"/>
                  <a:lumOff val="5000"/>
                </a:schemeClr>
              </a:solidFill>
            </a:endParaRPr>
          </a:p>
          <a:p>
            <a:pPr lvl="1"/>
            <a:endParaRPr lang="en-US" dirty="0">
              <a:solidFill>
                <a:schemeClr val="tx1">
                  <a:lumMod val="95000"/>
                  <a:lumOff val="5000"/>
                </a:schemeClr>
              </a:solidFill>
            </a:endParaRP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3947204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75000"/>
                  </a:schemeClr>
                </a:solidFill>
                <a:latin typeface="+mn-lt"/>
                <a:ea typeface="+mn-ea"/>
                <a:cs typeface="+mn-cs"/>
              </a:rPr>
              <a:t>VERTICAL TRANSMISSION </a:t>
            </a:r>
          </a:p>
        </p:txBody>
      </p:sp>
      <p:sp>
        <p:nvSpPr>
          <p:cNvPr id="3" name="Content Placeholder 2"/>
          <p:cNvSpPr>
            <a:spLocks noGrp="1"/>
          </p:cNvSpPr>
          <p:nvPr>
            <p:ph idx="1"/>
          </p:nvPr>
        </p:nvSpPr>
        <p:spPr/>
        <p:txBody>
          <a:bodyPr>
            <a:normAutofit lnSpcReduction="10000"/>
          </a:bodyPr>
          <a:lstStyle/>
          <a:p>
            <a:r>
              <a:rPr lang="en-US" dirty="0"/>
              <a:t>Transmission of herpes simplex virus (HSV) to the neonate usually occurs </a:t>
            </a:r>
            <a:r>
              <a:rPr lang="en-US" b="1" dirty="0">
                <a:solidFill>
                  <a:schemeClr val="accent1">
                    <a:lumMod val="50000"/>
                  </a:schemeClr>
                </a:solidFill>
              </a:rPr>
              <a:t>during labor and delivery </a:t>
            </a:r>
            <a:r>
              <a:rPr lang="en-US" dirty="0"/>
              <a:t>as a result of direct contact with virus shed from infected sites (</a:t>
            </a:r>
            <a:r>
              <a:rPr lang="en-US" dirty="0" err="1"/>
              <a:t>cervix,vagina</a:t>
            </a:r>
            <a:r>
              <a:rPr lang="en-US" dirty="0"/>
              <a:t>, vulva, perianal area)</a:t>
            </a:r>
          </a:p>
          <a:p>
            <a:r>
              <a:rPr lang="en-US" b="1" dirty="0">
                <a:solidFill>
                  <a:schemeClr val="accent1">
                    <a:lumMod val="50000"/>
                  </a:schemeClr>
                </a:solidFill>
              </a:rPr>
              <a:t>In utero infection </a:t>
            </a:r>
            <a:r>
              <a:rPr lang="en-US" dirty="0"/>
              <a:t>acquired </a:t>
            </a:r>
            <a:r>
              <a:rPr lang="en-US" dirty="0" err="1"/>
              <a:t>transplacentally</a:t>
            </a:r>
            <a:r>
              <a:rPr lang="en-US" dirty="0"/>
              <a:t> or </a:t>
            </a:r>
            <a:r>
              <a:rPr lang="en-US" dirty="0" err="1"/>
              <a:t>transcervically</a:t>
            </a:r>
            <a:r>
              <a:rPr lang="en-US" dirty="0"/>
              <a:t> (across the </a:t>
            </a:r>
            <a:r>
              <a:rPr lang="en-US" dirty="0" err="1"/>
              <a:t>amniochorionic</a:t>
            </a:r>
            <a:r>
              <a:rPr lang="en-US" dirty="0"/>
              <a:t> membranes) has been reported in women with primary HSV infection, and could result in </a:t>
            </a:r>
            <a:r>
              <a:rPr lang="en-US" b="1" dirty="0">
                <a:solidFill>
                  <a:schemeClr val="accent1">
                    <a:lumMod val="50000"/>
                  </a:schemeClr>
                </a:solidFill>
              </a:rPr>
              <a:t>miscarriage, congenital anomalies (</a:t>
            </a:r>
            <a:r>
              <a:rPr lang="en-US" b="1" dirty="0" err="1">
                <a:solidFill>
                  <a:schemeClr val="accent1">
                    <a:lumMod val="50000"/>
                  </a:schemeClr>
                </a:solidFill>
              </a:rPr>
              <a:t>eg</a:t>
            </a:r>
            <a:r>
              <a:rPr lang="en-US" b="1" dirty="0">
                <a:solidFill>
                  <a:schemeClr val="accent1">
                    <a:lumMod val="50000"/>
                  </a:schemeClr>
                </a:solidFill>
              </a:rPr>
              <a:t>, </a:t>
            </a:r>
            <a:r>
              <a:rPr lang="en-US" b="1" dirty="0" err="1">
                <a:solidFill>
                  <a:schemeClr val="accent1">
                    <a:lumMod val="50000"/>
                  </a:schemeClr>
                </a:solidFill>
              </a:rPr>
              <a:t>ventriculomegaly</a:t>
            </a:r>
            <a:r>
              <a:rPr lang="en-US" b="1" dirty="0">
                <a:solidFill>
                  <a:schemeClr val="accent1">
                    <a:lumMod val="50000"/>
                  </a:schemeClr>
                </a:solidFill>
              </a:rPr>
              <a:t> and other CNS abnormalities), preterm birth, and/or intrauterine growth restriction</a:t>
            </a:r>
          </a:p>
          <a:p>
            <a:endParaRPr lang="en-US" dirty="0"/>
          </a:p>
        </p:txBody>
      </p:sp>
    </p:spTree>
    <p:extLst>
      <p:ext uri="{BB962C8B-B14F-4D97-AF65-F5344CB8AC3E}">
        <p14:creationId xmlns:p14="http://schemas.microsoft.com/office/powerpoint/2010/main" val="2723580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For women </a:t>
            </a:r>
            <a:r>
              <a:rPr lang="en-US" dirty="0">
                <a:solidFill>
                  <a:schemeClr val="accent1">
                    <a:lumMod val="50000"/>
                  </a:schemeClr>
                </a:solidFill>
              </a:rPr>
              <a:t>without a history of genital HSV </a:t>
            </a:r>
            <a:r>
              <a:rPr lang="en-US" dirty="0"/>
              <a:t>who present with a new </a:t>
            </a:r>
            <a:r>
              <a:rPr lang="en-US" dirty="0">
                <a:solidFill>
                  <a:schemeClr val="accent1">
                    <a:lumMod val="50000"/>
                  </a:schemeClr>
                </a:solidFill>
              </a:rPr>
              <a:t>genital ulcer during </a:t>
            </a:r>
            <a:r>
              <a:rPr lang="en-US" dirty="0" smtClean="0">
                <a:solidFill>
                  <a:schemeClr val="accent1">
                    <a:lumMod val="50000"/>
                  </a:schemeClr>
                </a:solidFill>
              </a:rPr>
              <a:t>pregnancy</a:t>
            </a:r>
            <a:r>
              <a:rPr lang="en-US" dirty="0"/>
              <a:t>:</a:t>
            </a:r>
            <a:endParaRPr lang="en-US" dirty="0" smtClean="0"/>
          </a:p>
          <a:p>
            <a:pPr lvl="1"/>
            <a:r>
              <a:rPr lang="en-US" dirty="0" smtClean="0"/>
              <a:t>empiric </a:t>
            </a:r>
            <a:r>
              <a:rPr lang="en-US" dirty="0"/>
              <a:t>antiviral therapy while awaiting viral studies .We </a:t>
            </a:r>
            <a:r>
              <a:rPr lang="en-US" b="1" dirty="0">
                <a:solidFill>
                  <a:schemeClr val="accent1">
                    <a:lumMod val="50000"/>
                  </a:schemeClr>
                </a:solidFill>
              </a:rPr>
              <a:t>use acyclovir 400 mg orally three times daily for 7 to 10 days </a:t>
            </a:r>
            <a:r>
              <a:rPr lang="en-US" dirty="0"/>
              <a:t>(treatment can be extended if healing is incomplete after 10 days); </a:t>
            </a:r>
            <a:r>
              <a:rPr lang="en-US" b="1" dirty="0" err="1">
                <a:solidFill>
                  <a:schemeClr val="accent1">
                    <a:lumMod val="50000"/>
                  </a:schemeClr>
                </a:solidFill>
              </a:rPr>
              <a:t>valacyclovir</a:t>
            </a:r>
            <a:r>
              <a:rPr lang="en-US" b="1" dirty="0">
                <a:solidFill>
                  <a:schemeClr val="accent1">
                    <a:lumMod val="50000"/>
                  </a:schemeClr>
                </a:solidFill>
              </a:rPr>
              <a:t> is an alternative </a:t>
            </a:r>
          </a:p>
          <a:p>
            <a:endParaRPr lang="en-US" b="1" dirty="0">
              <a:solidFill>
                <a:schemeClr val="accent1">
                  <a:lumMod val="50000"/>
                </a:schemeClr>
              </a:solidFill>
            </a:endParaRPr>
          </a:p>
          <a:p>
            <a:r>
              <a:rPr lang="en-US" dirty="0"/>
              <a:t>For all women who present with a genital HSV </a:t>
            </a:r>
            <a:r>
              <a:rPr lang="en-US" b="1" dirty="0">
                <a:solidFill>
                  <a:schemeClr val="accent1">
                    <a:lumMod val="50000"/>
                  </a:schemeClr>
                </a:solidFill>
              </a:rPr>
              <a:t>lesion anytime during pregnancy</a:t>
            </a:r>
            <a:r>
              <a:rPr lang="en-US" dirty="0"/>
              <a:t>, whether with a primary, non primary first-episode, or recurrent </a:t>
            </a:r>
            <a:r>
              <a:rPr lang="en-US" dirty="0" smtClean="0"/>
              <a:t>infection:</a:t>
            </a:r>
          </a:p>
          <a:p>
            <a:pPr lvl="1"/>
            <a:r>
              <a:rPr lang="en-US" b="1" dirty="0" smtClean="0">
                <a:solidFill>
                  <a:schemeClr val="accent1">
                    <a:lumMod val="50000"/>
                  </a:schemeClr>
                </a:solidFill>
              </a:rPr>
              <a:t>daily </a:t>
            </a:r>
            <a:r>
              <a:rPr lang="en-US" b="1" dirty="0">
                <a:solidFill>
                  <a:schemeClr val="accent1">
                    <a:lumMod val="50000"/>
                  </a:schemeClr>
                </a:solidFill>
              </a:rPr>
              <a:t>suppressive therapy at 36 weeks of gestation until the onset of </a:t>
            </a:r>
            <a:r>
              <a:rPr lang="en-US" b="1" dirty="0" smtClean="0">
                <a:solidFill>
                  <a:schemeClr val="accent1">
                    <a:lumMod val="50000"/>
                  </a:schemeClr>
                </a:solidFill>
              </a:rPr>
              <a:t>labor</a:t>
            </a:r>
            <a:r>
              <a:rPr lang="en-US" dirty="0" smtClean="0"/>
              <a:t>. </a:t>
            </a:r>
            <a:r>
              <a:rPr lang="en-US" b="1" dirty="0" smtClean="0">
                <a:solidFill>
                  <a:schemeClr val="accent1">
                    <a:lumMod val="50000"/>
                  </a:schemeClr>
                </a:solidFill>
              </a:rPr>
              <a:t>acyclovir </a:t>
            </a:r>
            <a:r>
              <a:rPr lang="en-US" b="1" dirty="0">
                <a:solidFill>
                  <a:schemeClr val="accent1">
                    <a:lumMod val="50000"/>
                  </a:schemeClr>
                </a:solidFill>
              </a:rPr>
              <a:t>400 mg orally three times daily; </a:t>
            </a:r>
            <a:r>
              <a:rPr lang="en-US" b="1" dirty="0" err="1">
                <a:solidFill>
                  <a:schemeClr val="accent1">
                    <a:lumMod val="50000"/>
                  </a:schemeClr>
                </a:solidFill>
              </a:rPr>
              <a:t>valacyclovir</a:t>
            </a:r>
            <a:r>
              <a:rPr lang="en-US" b="1" dirty="0">
                <a:solidFill>
                  <a:schemeClr val="accent1">
                    <a:lumMod val="50000"/>
                  </a:schemeClr>
                </a:solidFill>
              </a:rPr>
              <a:t> is an alternative</a:t>
            </a:r>
            <a:endParaRPr lang="en-US" dirty="0"/>
          </a:p>
          <a:p>
            <a:endParaRPr lang="en-US" dirty="0"/>
          </a:p>
        </p:txBody>
      </p:sp>
    </p:spTree>
    <p:extLst>
      <p:ext uri="{BB962C8B-B14F-4D97-AF65-F5344CB8AC3E}">
        <p14:creationId xmlns:p14="http://schemas.microsoft.com/office/powerpoint/2010/main" val="33571229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75000"/>
                  </a:schemeClr>
                </a:solidFill>
                <a:latin typeface="+mn-lt"/>
                <a:ea typeface="+mn-ea"/>
                <a:cs typeface="+mn-cs"/>
              </a:rPr>
              <a:t>Cesarean delivery </a:t>
            </a:r>
          </a:p>
        </p:txBody>
      </p:sp>
      <p:sp>
        <p:nvSpPr>
          <p:cNvPr id="3" name="Content Placeholder 2"/>
          <p:cNvSpPr>
            <a:spLocks noGrp="1"/>
          </p:cNvSpPr>
          <p:nvPr>
            <p:ph idx="1"/>
          </p:nvPr>
        </p:nvSpPr>
        <p:spPr/>
        <p:txBody>
          <a:bodyPr>
            <a:normAutofit fontScale="92500" lnSpcReduction="20000"/>
          </a:bodyPr>
          <a:lstStyle/>
          <a:p>
            <a:r>
              <a:rPr lang="en-US" dirty="0"/>
              <a:t>history of HSV and genital HSV lesions or prodromal HSV symptoms at the time of labor.</a:t>
            </a:r>
          </a:p>
          <a:p>
            <a:r>
              <a:rPr lang="en-US" dirty="0"/>
              <a:t>primary or non primary first-episode genital infection during the latter weeks of pregnancy but have no active lesions at the time of labor.</a:t>
            </a:r>
          </a:p>
          <a:p>
            <a:r>
              <a:rPr lang="en-US" dirty="0"/>
              <a:t>Clinical decision-making for patients with preterm premature rupture of membranes </a:t>
            </a:r>
            <a:r>
              <a:rPr lang="en-US" b="1" u="sng" dirty="0">
                <a:solidFill>
                  <a:schemeClr val="accent1">
                    <a:lumMod val="50000"/>
                  </a:schemeClr>
                </a:solidFill>
              </a:rPr>
              <a:t>(PPROM</a:t>
            </a:r>
            <a:r>
              <a:rPr lang="en-US" dirty="0"/>
              <a:t>) and  recurrent HSV infection, we suggest </a:t>
            </a:r>
            <a:r>
              <a:rPr lang="en-US" b="1" dirty="0">
                <a:solidFill>
                  <a:schemeClr val="tx2">
                    <a:lumMod val="50000"/>
                  </a:schemeClr>
                </a:solidFill>
              </a:rPr>
              <a:t>expectant management </a:t>
            </a:r>
            <a:r>
              <a:rPr lang="en-US" dirty="0"/>
              <a:t>remote from term. We prescribe a course of </a:t>
            </a:r>
            <a:r>
              <a:rPr lang="en-US" b="1" dirty="0">
                <a:solidFill>
                  <a:schemeClr val="accent1">
                    <a:lumMod val="50000"/>
                  </a:schemeClr>
                </a:solidFill>
              </a:rPr>
              <a:t>glucocorticoids for fetal lung maturation </a:t>
            </a:r>
            <a:r>
              <a:rPr lang="en-US" dirty="0"/>
              <a:t>and </a:t>
            </a:r>
            <a:r>
              <a:rPr lang="en-US" b="1" dirty="0">
                <a:solidFill>
                  <a:schemeClr val="accent1">
                    <a:lumMod val="50000"/>
                  </a:schemeClr>
                </a:solidFill>
              </a:rPr>
              <a:t>intravenous acyclovir (5 mg/kg every 8 hours</a:t>
            </a:r>
            <a:r>
              <a:rPr lang="en-US" dirty="0"/>
              <a:t>) to shorten the duration of active lesions in the mother and to decrease viral burden.</a:t>
            </a:r>
          </a:p>
        </p:txBody>
      </p:sp>
    </p:spTree>
    <p:extLst>
      <p:ext uri="{BB962C8B-B14F-4D97-AF65-F5344CB8AC3E}">
        <p14:creationId xmlns:p14="http://schemas.microsoft.com/office/powerpoint/2010/main" val="367810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FF23C2E4-EEC4-4FAE-94A9-EA22065D902F}"/>
              </a:ext>
            </a:extLst>
          </p:cNvPr>
          <p:cNvSpPr>
            <a:spLocks noGrp="1"/>
          </p:cNvSpPr>
          <p:nvPr>
            <p:ph idx="1"/>
          </p:nvPr>
        </p:nvSpPr>
        <p:spPr>
          <a:xfrm>
            <a:off x="285721" y="1000109"/>
            <a:ext cx="4357718" cy="5429288"/>
          </a:xfrm>
        </p:spPr>
        <p:txBody>
          <a:bodyPr vert="horz" lIns="91440" tIns="45720" rIns="91440" bIns="45720" rtlCol="0">
            <a:normAutofit lnSpcReduction="10000"/>
          </a:bodyPr>
          <a:lstStyle/>
          <a:p>
            <a:r>
              <a:rPr lang="en-US" sz="2000" dirty="0">
                <a:latin typeface="Agency FB" panose="020B0503020202020204" pitchFamily="34" charset="0"/>
              </a:rPr>
              <a:t>In suspected acute maternal infection to prevent fetal infection should extend </a:t>
            </a:r>
            <a:r>
              <a:rPr lang="en-US" sz="2000" dirty="0">
                <a:solidFill>
                  <a:srgbClr val="FF0000"/>
                </a:solidFill>
                <a:latin typeface="Agency FB" panose="020B0503020202020204" pitchFamily="34" charset="0"/>
              </a:rPr>
              <a:t>until delivery </a:t>
            </a:r>
            <a:r>
              <a:rPr lang="en-US" sz="2000" dirty="0">
                <a:latin typeface="Agency FB" panose="020B0503020202020204" pitchFamily="34" charset="0"/>
              </a:rPr>
              <a:t>. </a:t>
            </a:r>
          </a:p>
          <a:p>
            <a:pPr algn="l">
              <a:buNone/>
            </a:pPr>
            <a:endParaRPr lang="en-US" sz="2000" dirty="0">
              <a:latin typeface="Agency FB" panose="020B0503020202020204" pitchFamily="34" charset="0"/>
            </a:endParaRPr>
          </a:p>
          <a:p>
            <a:pPr algn="l">
              <a:buNone/>
            </a:pPr>
            <a:r>
              <a:rPr lang="en-US" sz="2000" dirty="0">
                <a:latin typeface="Agency FB" panose="020B0503020202020204" pitchFamily="34" charset="0"/>
              </a:rPr>
              <a:t> infection </a:t>
            </a:r>
            <a:r>
              <a:rPr lang="en-US" sz="2000" dirty="0">
                <a:solidFill>
                  <a:srgbClr val="00B050"/>
                </a:solidFill>
                <a:latin typeface="Agency FB" panose="020B0503020202020204" pitchFamily="34" charset="0"/>
              </a:rPr>
              <a:t>&lt;18 week                                                              </a:t>
            </a:r>
          </a:p>
          <a:p>
            <a:pPr algn="l">
              <a:buNone/>
            </a:pPr>
            <a:endParaRPr lang="en-US" sz="2000" dirty="0">
              <a:latin typeface="Agency FB" panose="020B0503020202020204" pitchFamily="34" charset="0"/>
            </a:endParaRPr>
          </a:p>
          <a:p>
            <a:pPr algn="l">
              <a:buNone/>
            </a:pPr>
            <a:r>
              <a:rPr lang="en-US" sz="2000" dirty="0" err="1">
                <a:solidFill>
                  <a:srgbClr val="0070C0"/>
                </a:solidFill>
                <a:latin typeface="Agency FB" panose="020B0503020202020204" pitchFamily="34" charset="0"/>
              </a:rPr>
              <a:t>Spiramycin</a:t>
            </a:r>
            <a:r>
              <a:rPr lang="en-US" sz="2000" dirty="0">
                <a:solidFill>
                  <a:srgbClr val="0070C0"/>
                </a:solidFill>
                <a:latin typeface="Agency FB" panose="020B0503020202020204" pitchFamily="34" charset="0"/>
              </a:rPr>
              <a:t> + monthly US </a:t>
            </a:r>
          </a:p>
          <a:p>
            <a:pPr algn="l">
              <a:buNone/>
            </a:pPr>
            <a:r>
              <a:rPr lang="en-US" sz="2000" dirty="0">
                <a:latin typeface="Agency FB" panose="020B0503020202020204" pitchFamily="34" charset="0"/>
              </a:rPr>
              <a:t>Prevent transplacental transmission</a:t>
            </a:r>
          </a:p>
          <a:p>
            <a:pPr algn="l">
              <a:buNone/>
            </a:pPr>
            <a:r>
              <a:rPr lang="en-US" sz="2000" dirty="0">
                <a:latin typeface="Agency FB" panose="020B0503020202020204" pitchFamily="34" charset="0"/>
              </a:rPr>
              <a:t> of toxoplasma but dose not treat fetus </a:t>
            </a:r>
          </a:p>
          <a:p>
            <a:pPr algn="l">
              <a:buNone/>
            </a:pPr>
            <a:endParaRPr lang="en-US" sz="2000" dirty="0">
              <a:latin typeface="Agency FB" panose="020B0503020202020204" pitchFamily="34" charset="0"/>
            </a:endParaRPr>
          </a:p>
          <a:p>
            <a:pPr algn="l">
              <a:buNone/>
            </a:pPr>
            <a:r>
              <a:rPr lang="en-US" sz="2000" dirty="0">
                <a:latin typeface="Agency FB" panose="020B0503020202020204" pitchFamily="34" charset="0"/>
              </a:rPr>
              <a:t>3 gm daily until delivery </a:t>
            </a:r>
          </a:p>
          <a:p>
            <a:pPr algn="l">
              <a:buNone/>
            </a:pPr>
            <a:endParaRPr lang="en-US" sz="2000" dirty="0">
              <a:latin typeface="Agency FB" panose="020B0503020202020204" pitchFamily="34" charset="0"/>
            </a:endParaRPr>
          </a:p>
          <a:p>
            <a:pPr algn="l">
              <a:buNone/>
            </a:pPr>
            <a:r>
              <a:rPr lang="en-US" sz="2000" dirty="0">
                <a:latin typeface="Agency FB" panose="020B0503020202020204" pitchFamily="34" charset="0"/>
              </a:rPr>
              <a:t>If  infection in the fetus </a:t>
            </a:r>
            <a:r>
              <a:rPr lang="en-US" sz="2000" dirty="0">
                <a:solidFill>
                  <a:srgbClr val="FF0000"/>
                </a:solidFill>
                <a:latin typeface="Agency FB" panose="020B0503020202020204" pitchFamily="34" charset="0"/>
              </a:rPr>
              <a:t>is documented or suspected</a:t>
            </a:r>
            <a:r>
              <a:rPr lang="en-US" sz="2000" dirty="0">
                <a:latin typeface="Agency FB" panose="020B0503020202020204" pitchFamily="34" charset="0"/>
              </a:rPr>
              <a:t> :</a:t>
            </a:r>
          </a:p>
          <a:p>
            <a:pPr algn="l">
              <a:buNone/>
            </a:pPr>
            <a:r>
              <a:rPr lang="en-US" sz="2000" dirty="0">
                <a:solidFill>
                  <a:schemeClr val="accent1">
                    <a:lumMod val="75000"/>
                  </a:schemeClr>
                </a:solidFill>
                <a:latin typeface="Agency FB" panose="020B0503020202020204" pitchFamily="34" charset="0"/>
              </a:rPr>
              <a:t> - Pyrimethamine, sulfadiazine and leucovorin</a:t>
            </a:r>
          </a:p>
        </p:txBody>
      </p:sp>
      <p:sp>
        <p:nvSpPr>
          <p:cNvPr id="3" name="Title 2">
            <a:extLst>
              <a:ext uri="{FF2B5EF4-FFF2-40B4-BE49-F238E27FC236}">
                <a16:creationId xmlns:a16="http://schemas.microsoft.com/office/drawing/2014/main" xmlns="" id="{7DBDF0B9-6FB9-4FBF-9D89-C56FF65341CC}"/>
              </a:ext>
            </a:extLst>
          </p:cNvPr>
          <p:cNvSpPr>
            <a:spLocks noGrp="1"/>
          </p:cNvSpPr>
          <p:nvPr>
            <p:ph type="title"/>
          </p:nvPr>
        </p:nvSpPr>
        <p:spPr>
          <a:xfrm>
            <a:off x="2011894" y="288487"/>
            <a:ext cx="2917297" cy="711623"/>
          </a:xfrm>
        </p:spPr>
        <p:txBody>
          <a:bodyPr vert="horz" lIns="91440" tIns="45720" rIns="91440" bIns="45720" rtlCol="0" anchor="t">
            <a:normAutofit/>
          </a:bodyPr>
          <a:lstStyle/>
          <a:p>
            <a:pPr algn="l"/>
            <a:r>
              <a:rPr lang="en-US" sz="3600"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Management </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873047CB-194A-4D10-AC89-179141EBD846}"/>
              </a:ext>
            </a:extLst>
          </p:cNvPr>
          <p:cNvSpPr txBox="1"/>
          <p:nvPr/>
        </p:nvSpPr>
        <p:spPr>
          <a:xfrm>
            <a:off x="4643439" y="642919"/>
            <a:ext cx="3929089" cy="7582589"/>
          </a:xfrm>
          <a:prstGeom prst="rect">
            <a:avLst/>
          </a:prstGeom>
          <a:noFill/>
        </p:spPr>
        <p:txBody>
          <a:bodyPr wrap="square" rtlCol="0">
            <a:spAutoFit/>
          </a:bodyPr>
          <a:lstStyle/>
          <a:p>
            <a:pPr marL="228600" indent="-228600" algn="l">
              <a:lnSpc>
                <a:spcPct val="90000"/>
              </a:lnSpc>
              <a:spcBef>
                <a:spcPts val="1000"/>
              </a:spcBef>
            </a:pPr>
            <a:r>
              <a:rPr lang="en-US" sz="2000" dirty="0">
                <a:solidFill>
                  <a:schemeClr val="tx1">
                    <a:lumMod val="75000"/>
                    <a:lumOff val="25000"/>
                  </a:schemeClr>
                </a:solidFill>
                <a:latin typeface="Agency FB" panose="020B0503020202020204" pitchFamily="34" charset="0"/>
              </a:rPr>
              <a:t>   </a:t>
            </a:r>
            <a:r>
              <a:rPr lang="en-US" sz="2000" dirty="0" err="1">
                <a:solidFill>
                  <a:schemeClr val="tx1">
                    <a:lumMod val="75000"/>
                    <a:lumOff val="25000"/>
                  </a:schemeClr>
                </a:solidFill>
                <a:latin typeface="Agency FB" panose="020B0503020202020204" pitchFamily="34" charset="0"/>
              </a:rPr>
              <a:t>Infecton</a:t>
            </a:r>
            <a:r>
              <a:rPr lang="en-US" sz="2000" dirty="0">
                <a:solidFill>
                  <a:schemeClr val="tx1">
                    <a:lumMod val="75000"/>
                    <a:lumOff val="25000"/>
                  </a:schemeClr>
                </a:solidFill>
                <a:latin typeface="Agency FB" panose="020B0503020202020204" pitchFamily="34" charset="0"/>
              </a:rPr>
              <a:t> </a:t>
            </a:r>
            <a:r>
              <a:rPr lang="en-US" sz="2000" dirty="0">
                <a:solidFill>
                  <a:srgbClr val="00B050"/>
                </a:solidFill>
                <a:latin typeface="Agency FB" panose="020B0503020202020204" pitchFamily="34" charset="0"/>
              </a:rPr>
              <a:t>&gt; 18 weeks</a:t>
            </a:r>
          </a:p>
          <a:p>
            <a:pPr marL="228600" indent="-228600" algn="l">
              <a:lnSpc>
                <a:spcPct val="90000"/>
              </a:lnSpc>
              <a:spcBef>
                <a:spcPts val="1000"/>
              </a:spcBef>
            </a:pPr>
            <a:endParaRPr lang="en-US" sz="2000" dirty="0">
              <a:solidFill>
                <a:schemeClr val="tx1">
                  <a:lumMod val="75000"/>
                  <a:lumOff val="25000"/>
                </a:schemeClr>
              </a:solidFill>
              <a:latin typeface="Agency FB" panose="020B0503020202020204" pitchFamily="34" charset="0"/>
            </a:endParaRPr>
          </a:p>
          <a:p>
            <a:pPr marL="228600" indent="-228600" algn="l">
              <a:lnSpc>
                <a:spcPct val="90000"/>
              </a:lnSpc>
              <a:spcBef>
                <a:spcPts val="1000"/>
              </a:spcBef>
            </a:pPr>
            <a:r>
              <a:rPr lang="en-US" sz="2000" dirty="0">
                <a:solidFill>
                  <a:srgbClr val="0070C0"/>
                </a:solidFill>
                <a:latin typeface="Agency FB" panose="020B0503020202020204" pitchFamily="34" charset="0"/>
              </a:rPr>
              <a:t>Pyrimethamine, sulfadiazine and leucovorin     -  US</a:t>
            </a:r>
          </a:p>
          <a:p>
            <a:pPr marL="228600" indent="-228600" algn="l">
              <a:lnSpc>
                <a:spcPct val="90000"/>
              </a:lnSpc>
              <a:spcBef>
                <a:spcPts val="1000"/>
              </a:spcBef>
            </a:pPr>
            <a:endParaRPr lang="en-US" sz="2000" dirty="0">
              <a:solidFill>
                <a:srgbClr val="0070C0"/>
              </a:solidFill>
              <a:latin typeface="Agency FB" panose="020B0503020202020204" pitchFamily="34" charset="0"/>
            </a:endParaRPr>
          </a:p>
          <a:p>
            <a:pPr marL="228600" indent="-228600" algn="l">
              <a:lnSpc>
                <a:spcPct val="90000"/>
              </a:lnSpc>
              <a:spcBef>
                <a:spcPts val="1000"/>
              </a:spcBef>
            </a:pPr>
            <a:endParaRPr lang="en-US" sz="1600" dirty="0">
              <a:solidFill>
                <a:schemeClr val="tx1">
                  <a:lumMod val="75000"/>
                  <a:lumOff val="25000"/>
                </a:schemeClr>
              </a:solidFill>
              <a:latin typeface="Agency FB" panose="020B0503020202020204" pitchFamily="34" charset="0"/>
            </a:endParaRPr>
          </a:p>
          <a:p>
            <a:pPr marL="228600" indent="-228600" algn="l">
              <a:lnSpc>
                <a:spcPct val="90000"/>
              </a:lnSpc>
              <a:spcBef>
                <a:spcPts val="1000"/>
              </a:spcBef>
            </a:pPr>
            <a:r>
              <a:rPr lang="en-US" sz="1600" dirty="0">
                <a:solidFill>
                  <a:schemeClr val="tx1">
                    <a:lumMod val="75000"/>
                    <a:lumOff val="25000"/>
                  </a:schemeClr>
                </a:solidFill>
                <a:latin typeface="Agency FB" panose="020B0503020202020204" pitchFamily="34" charset="0"/>
              </a:rPr>
              <a:t>Pyrimethamine 100 mg/day orally divided into two doses for two days followed by 50 mg orally daily plus</a:t>
            </a:r>
          </a:p>
          <a:p>
            <a:pPr marL="228600" indent="-228600" algn="l">
              <a:lnSpc>
                <a:spcPct val="90000"/>
              </a:lnSpc>
              <a:spcBef>
                <a:spcPts val="1000"/>
              </a:spcBef>
            </a:pPr>
            <a:r>
              <a:rPr lang="en-US" sz="1600" dirty="0">
                <a:solidFill>
                  <a:schemeClr val="tx1">
                    <a:lumMod val="75000"/>
                    <a:lumOff val="25000"/>
                  </a:schemeClr>
                </a:solidFill>
                <a:latin typeface="Agency FB" panose="020B0503020202020204" pitchFamily="34" charset="0"/>
              </a:rPr>
              <a:t> • Sulfadiazine 75 mg/kg per dose orally for one dose, followed by 100 mg/kg per day orally divided into two doses (maximum sulfadiazine 4 g/day) plus </a:t>
            </a:r>
          </a:p>
          <a:p>
            <a:pPr marL="228600" indent="-228600" algn="l">
              <a:lnSpc>
                <a:spcPct val="90000"/>
              </a:lnSpc>
              <a:spcBef>
                <a:spcPts val="1000"/>
              </a:spcBef>
            </a:pPr>
            <a:r>
              <a:rPr lang="en-US" sz="1600" dirty="0">
                <a:solidFill>
                  <a:schemeClr val="tx1">
                    <a:lumMod val="75000"/>
                    <a:lumOff val="25000"/>
                  </a:schemeClr>
                </a:solidFill>
                <a:latin typeface="Agency FB" panose="020B0503020202020204" pitchFamily="34" charset="0"/>
              </a:rPr>
              <a:t>• </a:t>
            </a:r>
            <a:r>
              <a:rPr lang="en-US" sz="1600" dirty="0" err="1">
                <a:solidFill>
                  <a:schemeClr val="tx1">
                    <a:lumMod val="75000"/>
                    <a:lumOff val="25000"/>
                  </a:schemeClr>
                </a:solidFill>
                <a:latin typeface="Agency FB" panose="020B0503020202020204" pitchFamily="34" charset="0"/>
              </a:rPr>
              <a:t>Folinic</a:t>
            </a:r>
            <a:r>
              <a:rPr lang="en-US" sz="1600" dirty="0">
                <a:solidFill>
                  <a:schemeClr val="tx1">
                    <a:lumMod val="75000"/>
                    <a:lumOff val="25000"/>
                  </a:schemeClr>
                </a:solidFill>
                <a:latin typeface="Agency FB" panose="020B0503020202020204" pitchFamily="34" charset="0"/>
              </a:rPr>
              <a:t> acid (leucovorin) 10 to 20 mg/day orally during and one week after pyrimethamine therapy (folic acid is not an appropriate substitute), administered to prevent pyrimethamine-induced hematologic toxicity. (bone marrow suppression)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9750162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75000"/>
                  </a:schemeClr>
                </a:solidFill>
                <a:latin typeface="+mn-lt"/>
                <a:ea typeface="+mn-ea"/>
                <a:cs typeface="+mn-cs"/>
              </a:rPr>
              <a:t>Labor management </a:t>
            </a:r>
          </a:p>
        </p:txBody>
      </p:sp>
      <p:sp>
        <p:nvSpPr>
          <p:cNvPr id="3" name="Content Placeholder 2"/>
          <p:cNvSpPr>
            <a:spLocks noGrp="1"/>
          </p:cNvSpPr>
          <p:nvPr>
            <p:ph idx="1"/>
          </p:nvPr>
        </p:nvSpPr>
        <p:spPr/>
        <p:txBody>
          <a:bodyPr>
            <a:normAutofit fontScale="92500" lnSpcReduction="10000"/>
          </a:bodyPr>
          <a:lstStyle/>
          <a:p>
            <a:r>
              <a:rPr lang="en-US" dirty="0"/>
              <a:t>Use of </a:t>
            </a:r>
            <a:r>
              <a:rPr lang="en-US" b="1" dirty="0">
                <a:solidFill>
                  <a:schemeClr val="accent1">
                    <a:lumMod val="50000"/>
                  </a:schemeClr>
                </a:solidFill>
              </a:rPr>
              <a:t>a fetal scalp electrode,</a:t>
            </a:r>
            <a:r>
              <a:rPr lang="en-US" dirty="0"/>
              <a:t> which causes a break in the fetal skin, is a potential </a:t>
            </a:r>
            <a:r>
              <a:rPr lang="en-US" dirty="0">
                <a:solidFill>
                  <a:schemeClr val="accent1">
                    <a:lumMod val="50000"/>
                  </a:schemeClr>
                </a:solidFill>
              </a:rPr>
              <a:t>risk factor for acquisition of neonatal </a:t>
            </a:r>
            <a:r>
              <a:rPr lang="en-US" dirty="0"/>
              <a:t>HSV in women with asymptomatic viral shedding. Therefore, it is prudent to </a:t>
            </a:r>
            <a:r>
              <a:rPr lang="en-US" b="1" dirty="0">
                <a:solidFill>
                  <a:schemeClr val="accent1">
                    <a:lumMod val="50000"/>
                  </a:schemeClr>
                </a:solidFill>
              </a:rPr>
              <a:t>limit the use </a:t>
            </a:r>
            <a:r>
              <a:rPr lang="en-US" dirty="0"/>
              <a:t>of fetal scalp electrodes among labor in women with a history of HSV infection. </a:t>
            </a:r>
            <a:r>
              <a:rPr lang="en-US" b="1" dirty="0">
                <a:solidFill>
                  <a:schemeClr val="accent1">
                    <a:lumMod val="50000"/>
                  </a:schemeClr>
                </a:solidFill>
              </a:rPr>
              <a:t>External fetal heart rate monitoring is preferred as long as adequate information can be obtained.</a:t>
            </a:r>
            <a:r>
              <a:rPr lang="en-US" dirty="0"/>
              <a:t> </a:t>
            </a:r>
            <a:r>
              <a:rPr lang="en-US" b="1" dirty="0">
                <a:solidFill>
                  <a:schemeClr val="accent1">
                    <a:lumMod val="50000"/>
                  </a:schemeClr>
                </a:solidFill>
              </a:rPr>
              <a:t>Avoidance</a:t>
            </a:r>
            <a:r>
              <a:rPr lang="en-US" dirty="0"/>
              <a:t> of other procedures, such </a:t>
            </a:r>
            <a:r>
              <a:rPr lang="en-US" b="1" dirty="0">
                <a:solidFill>
                  <a:schemeClr val="accent1">
                    <a:lumMod val="50000"/>
                  </a:schemeClr>
                </a:solidFill>
              </a:rPr>
              <a:t>as vacuum or forceps delive</a:t>
            </a:r>
            <a:r>
              <a:rPr lang="en-US" dirty="0"/>
              <a:t>ry, is also prudent if possible since these devices can cause fetal skin abrasions and increase the risk for HSV infection if asymptomatic viral shedding is present.</a:t>
            </a:r>
          </a:p>
          <a:p>
            <a:endParaRPr lang="en-US" dirty="0"/>
          </a:p>
        </p:txBody>
      </p:sp>
    </p:spTree>
    <p:extLst>
      <p:ext uri="{BB962C8B-B14F-4D97-AF65-F5344CB8AC3E}">
        <p14:creationId xmlns:p14="http://schemas.microsoft.com/office/powerpoint/2010/main" val="2047628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solidFill>
                  <a:schemeClr val="accent1">
                    <a:lumMod val="50000"/>
                  </a:schemeClr>
                </a:solidFill>
              </a:rPr>
              <a:t>Antepartum obstetric procedures:</a:t>
            </a:r>
          </a:p>
          <a:p>
            <a:pPr marL="0" indent="0">
              <a:buNone/>
            </a:pPr>
            <a:r>
              <a:rPr lang="en-US" b="1" dirty="0" err="1">
                <a:solidFill>
                  <a:schemeClr val="accent1">
                    <a:lumMod val="50000"/>
                  </a:schemeClr>
                </a:solidFill>
              </a:rPr>
              <a:t>Transcervical</a:t>
            </a:r>
            <a:r>
              <a:rPr lang="en-US" b="1" dirty="0">
                <a:solidFill>
                  <a:schemeClr val="accent1">
                    <a:lumMod val="50000"/>
                  </a:schemeClr>
                </a:solidFill>
              </a:rPr>
              <a:t> procedures (</a:t>
            </a:r>
            <a:r>
              <a:rPr lang="en-US" b="1" dirty="0" err="1">
                <a:solidFill>
                  <a:schemeClr val="accent1">
                    <a:lumMod val="50000"/>
                  </a:schemeClr>
                </a:solidFill>
              </a:rPr>
              <a:t>eg</a:t>
            </a:r>
            <a:r>
              <a:rPr lang="en-US" b="1" dirty="0">
                <a:solidFill>
                  <a:schemeClr val="accent1">
                    <a:lumMod val="50000"/>
                  </a:schemeClr>
                </a:solidFill>
              </a:rPr>
              <a:t>, </a:t>
            </a:r>
            <a:r>
              <a:rPr lang="en-US" b="1" dirty="0" err="1">
                <a:solidFill>
                  <a:schemeClr val="accent1">
                    <a:lumMod val="50000"/>
                  </a:schemeClr>
                </a:solidFill>
              </a:rPr>
              <a:t>cerclage</a:t>
            </a:r>
            <a:r>
              <a:rPr lang="en-US" b="1" dirty="0">
                <a:solidFill>
                  <a:schemeClr val="accent1">
                    <a:lumMod val="50000"/>
                  </a:schemeClr>
                </a:solidFill>
              </a:rPr>
              <a:t>, chorionic villus sampling) should be avoided</a:t>
            </a:r>
          </a:p>
          <a:p>
            <a:pPr marL="0" indent="0">
              <a:buNone/>
            </a:pPr>
            <a:endParaRPr lang="en-US" b="1" dirty="0">
              <a:solidFill>
                <a:schemeClr val="accent1">
                  <a:lumMod val="50000"/>
                </a:schemeClr>
              </a:solidFill>
            </a:endParaRPr>
          </a:p>
          <a:p>
            <a:pPr marL="0" indent="0">
              <a:buNone/>
            </a:pPr>
            <a:r>
              <a:rPr lang="en-US" b="1" dirty="0" err="1">
                <a:solidFill>
                  <a:schemeClr val="accent1">
                    <a:lumMod val="50000"/>
                  </a:schemeClr>
                </a:solidFill>
              </a:rPr>
              <a:t>Transabdominal</a:t>
            </a:r>
            <a:r>
              <a:rPr lang="en-US" b="1" dirty="0">
                <a:solidFill>
                  <a:schemeClr val="accent1">
                    <a:lumMod val="50000"/>
                  </a:schemeClr>
                </a:solidFill>
              </a:rPr>
              <a:t> procedures (</a:t>
            </a:r>
            <a:r>
              <a:rPr lang="en-US" b="1" dirty="0" err="1">
                <a:solidFill>
                  <a:schemeClr val="accent1">
                    <a:lumMod val="50000"/>
                  </a:schemeClr>
                </a:solidFill>
              </a:rPr>
              <a:t>eg</a:t>
            </a:r>
            <a:r>
              <a:rPr lang="en-US" b="1" dirty="0">
                <a:solidFill>
                  <a:schemeClr val="accent1">
                    <a:lumMod val="50000"/>
                  </a:schemeClr>
                </a:solidFill>
              </a:rPr>
              <a:t>, amniocentesis, fetal blood sampling) are not contraindicated in women with active genital disease</a:t>
            </a:r>
          </a:p>
          <a:p>
            <a:pPr marL="0" indent="0">
              <a:buNone/>
            </a:pPr>
            <a:endParaRPr lang="en-US" dirty="0"/>
          </a:p>
        </p:txBody>
      </p:sp>
    </p:spTree>
    <p:extLst>
      <p:ext uri="{BB962C8B-B14F-4D97-AF65-F5344CB8AC3E}">
        <p14:creationId xmlns:p14="http://schemas.microsoft.com/office/powerpoint/2010/main" val="27153249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75000"/>
                  </a:schemeClr>
                </a:solidFill>
                <a:latin typeface="+mn-lt"/>
                <a:ea typeface="+mn-ea"/>
                <a:cs typeface="+mn-cs"/>
              </a:rPr>
              <a:t>POSTPARTUM AND NEONATAL MANAGEMENT</a:t>
            </a:r>
          </a:p>
        </p:txBody>
      </p:sp>
      <p:sp>
        <p:nvSpPr>
          <p:cNvPr id="3" name="Content Placeholder 2"/>
          <p:cNvSpPr>
            <a:spLocks noGrp="1"/>
          </p:cNvSpPr>
          <p:nvPr>
            <p:ph idx="1"/>
          </p:nvPr>
        </p:nvSpPr>
        <p:spPr/>
        <p:txBody>
          <a:bodyPr/>
          <a:lstStyle/>
          <a:p>
            <a:r>
              <a:rPr lang="en-US" dirty="0"/>
              <a:t>Parents and other caretakers with active lesions, regardless of site, should be careful when handling the infant: lesions should be </a:t>
            </a:r>
            <a:r>
              <a:rPr lang="en-US" b="1" dirty="0">
                <a:solidFill>
                  <a:schemeClr val="accent1">
                    <a:lumMod val="50000"/>
                  </a:schemeClr>
                </a:solidFill>
              </a:rPr>
              <a:t>covered and hands should be washed before touching the baby.</a:t>
            </a:r>
            <a:r>
              <a:rPr lang="en-US" dirty="0"/>
              <a:t> Five to 15 percent of neonatal herpes is acquired after birth from a family member.</a:t>
            </a:r>
          </a:p>
          <a:p>
            <a:r>
              <a:rPr lang="en-US" b="1" dirty="0">
                <a:solidFill>
                  <a:schemeClr val="accent1">
                    <a:lumMod val="50000"/>
                  </a:schemeClr>
                </a:solidFill>
              </a:rPr>
              <a:t>Breastfeeding is not contraindicated </a:t>
            </a:r>
            <a:r>
              <a:rPr lang="en-US" dirty="0"/>
              <a:t>as long as there are no herpetic breast lesions. Use of acyclovir or </a:t>
            </a:r>
            <a:r>
              <a:rPr lang="en-US" dirty="0" err="1"/>
              <a:t>valacyclovir</a:t>
            </a:r>
            <a:r>
              <a:rPr lang="en-US" dirty="0"/>
              <a:t> is not a contraindication to breastfeeding</a:t>
            </a:r>
          </a:p>
          <a:p>
            <a:endParaRPr lang="en-US" dirty="0"/>
          </a:p>
        </p:txBody>
      </p:sp>
    </p:spTree>
    <p:extLst>
      <p:ext uri="{BB962C8B-B14F-4D97-AF65-F5344CB8AC3E}">
        <p14:creationId xmlns:p14="http://schemas.microsoft.com/office/powerpoint/2010/main" val="186020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a:extLst>
              <a:ext uri="{FF2B5EF4-FFF2-40B4-BE49-F238E27FC236}">
                <a16:creationId xmlns:a16="http://schemas.microsoft.com/office/drawing/2014/main" xmlns="" id="{7CF50575-AB63-4FD6-ABCA-2271EC72B4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9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لقطة الشاشة 2021-12-27 190413.png"/>
          <p:cNvPicPr>
            <a:picLocks noGrp="1" noChangeAspect="1"/>
          </p:cNvPicPr>
          <p:nvPr>
            <p:ph idx="1"/>
          </p:nvPr>
        </p:nvPicPr>
        <p:blipFill>
          <a:blip r:embed="rId2"/>
          <a:stretch>
            <a:fillRect/>
          </a:stretch>
        </p:blipFill>
        <p:spPr>
          <a:xfrm>
            <a:off x="357159" y="785794"/>
            <a:ext cx="8786842" cy="534065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nvertebrate, coelenterate&#10;&#10;Description automatically generated">
            <a:extLst>
              <a:ext uri="{FF2B5EF4-FFF2-40B4-BE49-F238E27FC236}">
                <a16:creationId xmlns:a16="http://schemas.microsoft.com/office/drawing/2014/main" xmlns="" id="{997B1FFD-824B-4E39-A5D0-F0CD227E9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1" y="785794"/>
            <a:ext cx="7950153" cy="5072098"/>
          </a:xfrm>
          <a:prstGeom prst="rect">
            <a:avLst/>
          </a:prstGeom>
          <a:ln>
            <a:noFill/>
          </a:ln>
          <a:effectLst>
            <a:softEdge rad="112500"/>
          </a:effectLst>
        </p:spPr>
      </p:pic>
      <p:sp>
        <p:nvSpPr>
          <p:cNvPr id="6" name="مستطيل 5"/>
          <p:cNvSpPr/>
          <p:nvPr/>
        </p:nvSpPr>
        <p:spPr>
          <a:xfrm>
            <a:off x="1109433" y="1428736"/>
            <a:ext cx="223202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syphilis</a:t>
            </a:r>
            <a:endParaRPr lang="ar-SA"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عنوان 8"/>
          <p:cNvSpPr>
            <a:spLocks noGrp="1"/>
          </p:cNvSpPr>
          <p:nvPr>
            <p:ph type="title"/>
          </p:nvPr>
        </p:nvSpPr>
        <p:spPr/>
        <p:txBody>
          <a:bodyPr/>
          <a:lstStyle/>
          <a:p>
            <a:endParaRPr lang="ar-SA"/>
          </a:p>
        </p:txBody>
      </p:sp>
    </p:spTree>
    <p:extLst>
      <p:ext uri="{BB962C8B-B14F-4D97-AF65-F5344CB8AC3E}">
        <p14:creationId xmlns:p14="http://schemas.microsoft.com/office/powerpoint/2010/main" val="49800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500035" y="4286256"/>
          <a:ext cx="4308477" cy="1214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وان 2"/>
          <p:cNvSpPr>
            <a:spLocks noGrp="1"/>
          </p:cNvSpPr>
          <p:nvPr>
            <p:ph type="title"/>
          </p:nvPr>
        </p:nvSpPr>
        <p:spPr>
          <a:xfrm>
            <a:off x="642911" y="1000108"/>
            <a:ext cx="8286808" cy="2786082"/>
          </a:xfrm>
        </p:spPr>
        <p:txBody>
          <a:bodyPr>
            <a:noAutofit/>
          </a:bodyPr>
          <a:lstStyle/>
          <a:p>
            <a:pPr algn="l"/>
            <a:r>
              <a:rPr lang="en-US" sz="3200" dirty="0" smtClean="0">
                <a:solidFill>
                  <a:schemeClr val="tx1"/>
                </a:solidFill>
                <a:latin typeface="+mn-lt"/>
              </a:rPr>
              <a:t>Syphilis</a:t>
            </a: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 is a systemic infection </a:t>
            </a:r>
            <a:r>
              <a:rPr lang="en-US" sz="2400" u="sng" dirty="0" smtClean="0">
                <a:solidFill>
                  <a:schemeClr val="tx1"/>
                </a:solidFill>
                <a:latin typeface="+mn-lt"/>
              </a:rPr>
              <a:t>caused by :</a:t>
            </a:r>
            <a:br>
              <a:rPr lang="en-US" sz="2400" u="sng" dirty="0" smtClean="0">
                <a:solidFill>
                  <a:schemeClr val="tx1"/>
                </a:solidFill>
                <a:latin typeface="+mn-lt"/>
              </a:rPr>
            </a:br>
            <a:r>
              <a:rPr lang="en-US" sz="2400" dirty="0" smtClean="0">
                <a:solidFill>
                  <a:srgbClr val="C00000"/>
                </a:solidFill>
                <a:latin typeface="+mn-lt"/>
              </a:rPr>
              <a:t>spirochete </a:t>
            </a:r>
            <a:r>
              <a:rPr lang="en-US" sz="2400" dirty="0" err="1" smtClean="0">
                <a:solidFill>
                  <a:srgbClr val="C00000"/>
                </a:solidFill>
                <a:latin typeface="+mn-lt"/>
              </a:rPr>
              <a:t>Treponema</a:t>
            </a:r>
            <a:r>
              <a:rPr lang="en-US" sz="2400" dirty="0" smtClean="0">
                <a:solidFill>
                  <a:srgbClr val="C00000"/>
                </a:solidFill>
                <a:latin typeface="+mn-lt"/>
              </a:rPr>
              <a:t> </a:t>
            </a:r>
            <a:r>
              <a:rPr lang="en-US" sz="2400" dirty="0" err="1" smtClean="0">
                <a:solidFill>
                  <a:srgbClr val="C00000"/>
                </a:solidFill>
                <a:latin typeface="+mn-lt"/>
              </a:rPr>
              <a:t>pallidum</a:t>
            </a:r>
            <a:r>
              <a:rPr lang="en-US" sz="2400" dirty="0" smtClean="0">
                <a:solidFill>
                  <a:srgbClr val="C00000"/>
                </a:solidFill>
                <a:latin typeface="+mn-lt"/>
              </a:rPr>
              <a:t/>
            </a:r>
            <a:br>
              <a:rPr lang="en-US" sz="2400" dirty="0" smtClean="0">
                <a:solidFill>
                  <a:srgbClr val="C00000"/>
                </a:solidFill>
                <a:latin typeface="+mn-lt"/>
              </a:rPr>
            </a:br>
            <a:r>
              <a:rPr lang="en-US" sz="2400" dirty="0" smtClean="0">
                <a:solidFill>
                  <a:srgbClr val="C00000"/>
                </a:solidFill>
                <a:latin typeface="+mn-lt"/>
              </a:rPr>
              <a:t>   </a:t>
            </a: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 </a:t>
            </a:r>
            <a:r>
              <a:rPr lang="en-US" sz="2400" u="sng" dirty="0" smtClean="0">
                <a:solidFill>
                  <a:schemeClr val="tx1"/>
                </a:solidFill>
                <a:latin typeface="+mn-lt"/>
              </a:rPr>
              <a:t>Sexual transmission </a:t>
            </a:r>
            <a:r>
              <a:rPr lang="en-US" sz="2400" dirty="0" smtClean="0">
                <a:solidFill>
                  <a:schemeClr val="tx1"/>
                </a:solidFill>
                <a:latin typeface="+mn-lt"/>
              </a:rPr>
              <a:t>:Spirochetes pass from open lesion across </a:t>
            </a:r>
            <a:r>
              <a:rPr lang="ar-SA" sz="2400" dirty="0" smtClean="0">
                <a:solidFill>
                  <a:schemeClr val="tx1"/>
                </a:solidFill>
                <a:latin typeface="+mn-lt"/>
              </a:rPr>
              <a:t/>
            </a:r>
            <a:br>
              <a:rPr lang="ar-SA" sz="2400" dirty="0" smtClean="0">
                <a:solidFill>
                  <a:schemeClr val="tx1"/>
                </a:solidFill>
                <a:latin typeface="+mn-lt"/>
              </a:rPr>
            </a:br>
            <a:r>
              <a:rPr lang="en-US" sz="2400" dirty="0" smtClean="0">
                <a:solidFill>
                  <a:schemeClr val="tx1"/>
                </a:solidFill>
                <a:latin typeface="+mn-lt"/>
              </a:rPr>
              <a:t>mucosal membrane</a:t>
            </a:r>
            <a:br>
              <a:rPr lang="en-US" sz="2400" dirty="0" smtClean="0">
                <a:solidFill>
                  <a:schemeClr val="tx1"/>
                </a:solidFill>
                <a:latin typeface="+mn-lt"/>
              </a:rPr>
            </a:br>
            <a:r>
              <a:rPr lang="ar-SA" sz="2400" dirty="0" smtClean="0">
                <a:solidFill>
                  <a:schemeClr val="tx1"/>
                </a:solidFill>
                <a:latin typeface="+mn-lt"/>
              </a:rPr>
              <a:t/>
            </a:r>
            <a:br>
              <a:rPr lang="ar-SA" sz="2400" dirty="0" smtClean="0">
                <a:solidFill>
                  <a:schemeClr val="tx1"/>
                </a:solidFill>
                <a:latin typeface="+mn-lt"/>
              </a:rPr>
            </a:br>
            <a:r>
              <a:rPr lang="en-US" sz="2400" dirty="0" smtClean="0">
                <a:solidFill>
                  <a:schemeClr val="tx1"/>
                </a:solidFill>
                <a:latin typeface="+mn-lt"/>
              </a:rPr>
              <a:t/>
            </a:r>
            <a:br>
              <a:rPr lang="en-US" sz="2400" dirty="0" smtClean="0">
                <a:solidFill>
                  <a:schemeClr val="tx1"/>
                </a:solidFill>
                <a:latin typeface="+mn-lt"/>
              </a:rPr>
            </a:br>
            <a:r>
              <a:rPr lang="en-US" sz="2400" dirty="0" smtClean="0">
                <a:solidFill>
                  <a:schemeClr val="tx1"/>
                </a:solidFill>
                <a:latin typeface="+mn-lt"/>
              </a:rPr>
              <a:t>Can be :</a:t>
            </a:r>
            <a:br>
              <a:rPr lang="en-US" sz="2400" dirty="0" smtClean="0">
                <a:solidFill>
                  <a:schemeClr val="tx1"/>
                </a:solidFill>
                <a:latin typeface="+mn-lt"/>
              </a:rPr>
            </a:br>
            <a:endParaRPr lang="ar-SA" sz="2400" dirty="0">
              <a:solidFill>
                <a:schemeClr val="tx1"/>
              </a:solidFill>
              <a:latin typeface="+mn-lt"/>
            </a:endParaRPr>
          </a:p>
        </p:txBody>
      </p:sp>
      <p:pic>
        <p:nvPicPr>
          <p:cNvPr id="6" name="صورة 5" descr="22SCI-NUMBER-superJumbo.jpg"/>
          <p:cNvPicPr>
            <a:picLocks noChangeAspect="1"/>
          </p:cNvPicPr>
          <p:nvPr/>
        </p:nvPicPr>
        <p:blipFill>
          <a:blip r:embed="rId7"/>
          <a:stretch>
            <a:fillRect/>
          </a:stretch>
        </p:blipFill>
        <p:spPr>
          <a:xfrm>
            <a:off x="5286381" y="357166"/>
            <a:ext cx="3500462" cy="17859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0" y="2000240"/>
            <a:ext cx="2857488" cy="3071834"/>
          </a:xfrm>
        </p:spPr>
        <p:txBody>
          <a:bodyPr>
            <a:normAutofit fontScale="90000"/>
          </a:bodyPr>
          <a:lstStyle/>
          <a:p>
            <a:pPr algn="l">
              <a:lnSpc>
                <a:spcPct val="110000"/>
              </a:lnSpc>
            </a:pPr>
            <a:r>
              <a:rPr lang="en-US" sz="2000" b="0" dirty="0" smtClean="0">
                <a:solidFill>
                  <a:schemeClr val="tx2"/>
                </a:solidFill>
                <a:latin typeface="+mn-lt"/>
              </a:rPr>
              <a:t>may present as a painless genital ulcer </a:t>
            </a:r>
            <a:r>
              <a:rPr lang="en-US" sz="2000" b="0" dirty="0" smtClean="0">
                <a:solidFill>
                  <a:srgbClr val="FF0000"/>
                </a:solidFill>
                <a:latin typeface="+mn-lt"/>
              </a:rPr>
              <a:t>3–6 weeks </a:t>
            </a:r>
            <a:r>
              <a:rPr lang="en-US" sz="2000" b="0" dirty="0" smtClean="0">
                <a:solidFill>
                  <a:schemeClr val="tx2"/>
                </a:solidFill>
                <a:latin typeface="+mn-lt"/>
              </a:rPr>
              <a:t>after the infection is acquired</a:t>
            </a:r>
            <a:br>
              <a:rPr lang="en-US" sz="2000" b="0" dirty="0" smtClean="0">
                <a:solidFill>
                  <a:schemeClr val="tx2"/>
                </a:solidFill>
                <a:latin typeface="+mn-lt"/>
              </a:rPr>
            </a:br>
            <a:r>
              <a:rPr lang="en-US" sz="2000" b="0" dirty="0" smtClean="0">
                <a:solidFill>
                  <a:schemeClr val="tx2"/>
                </a:solidFill>
                <a:latin typeface="+mn-lt"/>
              </a:rPr>
              <a:t>Classical </a:t>
            </a:r>
            <a:r>
              <a:rPr lang="en-US" sz="2000" b="0" dirty="0" smtClean="0">
                <a:solidFill>
                  <a:srgbClr val="FF0000"/>
                </a:solidFill>
                <a:latin typeface="+mn-lt"/>
              </a:rPr>
              <a:t>chancre </a:t>
            </a:r>
            <a:r>
              <a:rPr lang="en-US" sz="2000" b="0" dirty="0" smtClean="0">
                <a:solidFill>
                  <a:schemeClr val="tx2"/>
                </a:solidFill>
                <a:latin typeface="+mn-lt"/>
              </a:rPr>
              <a:t>: Single painless ulceration</a:t>
            </a:r>
            <a:br>
              <a:rPr lang="en-US" sz="2000" b="0" dirty="0" smtClean="0">
                <a:solidFill>
                  <a:schemeClr val="tx2"/>
                </a:solidFill>
                <a:latin typeface="+mn-lt"/>
              </a:rPr>
            </a:br>
            <a:r>
              <a:rPr lang="en-US" sz="2000" b="0" dirty="0" smtClean="0">
                <a:solidFill>
                  <a:schemeClr val="tx2"/>
                </a:solidFill>
                <a:latin typeface="+mn-lt"/>
              </a:rPr>
              <a:t>Multiple ulcerations can occur if coexisting HIV infection Can persist 3-6wks</a:t>
            </a:r>
            <a:endParaRPr lang="ar-SA" sz="2000" b="0" dirty="0">
              <a:solidFill>
                <a:schemeClr val="tx2"/>
              </a:solidFill>
              <a:latin typeface="+mn-lt"/>
            </a:endParaRPr>
          </a:p>
        </p:txBody>
      </p:sp>
      <p:pic>
        <p:nvPicPr>
          <p:cNvPr id="7" name="صورة 6" descr="لقطة الشاشة 2021-12-27 193442.png"/>
          <p:cNvPicPr>
            <a:picLocks noChangeAspect="1"/>
          </p:cNvPicPr>
          <p:nvPr/>
        </p:nvPicPr>
        <p:blipFill>
          <a:blip r:embed="rId2"/>
          <a:stretch>
            <a:fillRect/>
          </a:stretch>
        </p:blipFill>
        <p:spPr>
          <a:xfrm>
            <a:off x="-78320" y="1000108"/>
            <a:ext cx="9222320" cy="1090736"/>
          </a:xfrm>
          <a:prstGeom prst="rect">
            <a:avLst/>
          </a:prstGeom>
        </p:spPr>
      </p:pic>
      <p:sp>
        <p:nvSpPr>
          <p:cNvPr id="11" name="مستطيل 10"/>
          <p:cNvSpPr/>
          <p:nvPr/>
        </p:nvSpPr>
        <p:spPr>
          <a:xfrm>
            <a:off x="357158" y="1500175"/>
            <a:ext cx="152817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primary</a:t>
            </a:r>
            <a:endParaRPr lang="ar-S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مستطيل 11"/>
          <p:cNvSpPr/>
          <p:nvPr/>
        </p:nvSpPr>
        <p:spPr>
          <a:xfrm>
            <a:off x="7501840" y="1500174"/>
            <a:ext cx="118974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rPr>
              <a:t>Tertiary</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مستطيل 12"/>
          <p:cNvSpPr/>
          <p:nvPr/>
        </p:nvSpPr>
        <p:spPr>
          <a:xfrm>
            <a:off x="2643174" y="1571612"/>
            <a:ext cx="257176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rPr>
              <a:t>Secondary</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عنوان 5"/>
          <p:cNvSpPr txBox="1">
            <a:spLocks/>
          </p:cNvSpPr>
          <p:nvPr/>
        </p:nvSpPr>
        <p:spPr>
          <a:xfrm>
            <a:off x="6072198" y="2285992"/>
            <a:ext cx="3071802" cy="2571768"/>
          </a:xfrm>
          <a:prstGeom prst="rect">
            <a:avLst/>
          </a:prstGeom>
        </p:spPr>
        <p:txBody>
          <a:bodyPr vert="horz" lIns="91440" tIns="45720" rIns="91440" bIns="45720" rtlCol="1" anchor="ctr">
            <a:normAutofit fontScale="97500"/>
          </a:bodyPr>
          <a:lstStyle/>
          <a:p>
            <a:pPr marL="0" marR="0" lvl="0" indent="0" algn="l" defTabSz="914400" rtl="1" eaLnBrk="1" fontAlgn="auto" latinLnBrk="0" hangingPunct="1">
              <a:lnSpc>
                <a:spcPct val="110000"/>
              </a:lnSpc>
              <a:spcBef>
                <a:spcPct val="0"/>
              </a:spcBef>
              <a:spcAft>
                <a:spcPts val="0"/>
              </a:spcAft>
              <a:buClrTx/>
              <a:buSzTx/>
              <a:buFontTx/>
              <a:buNone/>
              <a:tabLst/>
              <a:defRPr/>
            </a:pPr>
            <a:endParaRPr kumimoji="0" lang="ar-SA" sz="2000" b="0" i="0" u="none" strike="noStrike" kern="1200" cap="none" spc="0" normalizeH="0" baseline="0" noProof="0" dirty="0">
              <a:ln>
                <a:noFill/>
              </a:ln>
              <a:solidFill>
                <a:schemeClr val="tx2"/>
              </a:solidFill>
              <a:effectLst/>
              <a:uLnTx/>
              <a:uFillTx/>
              <a:latin typeface="+mn-lt"/>
              <a:ea typeface="+mj-ea"/>
              <a:cs typeface="+mj-cs"/>
            </a:endParaRPr>
          </a:p>
        </p:txBody>
      </p:sp>
      <p:sp>
        <p:nvSpPr>
          <p:cNvPr id="17" name="مستطيل 16"/>
          <p:cNvSpPr/>
          <p:nvPr/>
        </p:nvSpPr>
        <p:spPr>
          <a:xfrm>
            <a:off x="5000628" y="4286256"/>
            <a:ext cx="2571768"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anose="020B0503020202020204" pitchFamily="34" charset="0"/>
              </a:rPr>
              <a:t>latent</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مربع نص 17"/>
          <p:cNvSpPr txBox="1"/>
          <p:nvPr/>
        </p:nvSpPr>
        <p:spPr>
          <a:xfrm>
            <a:off x="5786446" y="4632777"/>
            <a:ext cx="2857520" cy="2225225"/>
          </a:xfrm>
          <a:prstGeom prst="rect">
            <a:avLst/>
          </a:prstGeom>
          <a:noFill/>
        </p:spPr>
        <p:txBody>
          <a:bodyPr wrap="square" rtlCol="1">
            <a:spAutoFit/>
          </a:bodyPr>
          <a:lstStyle/>
          <a:p>
            <a:pPr algn="l">
              <a:lnSpc>
                <a:spcPct val="110000"/>
              </a:lnSpc>
              <a:buNone/>
            </a:pPr>
            <a:r>
              <a:rPr lang="en-US" dirty="0" smtClean="0">
                <a:solidFill>
                  <a:schemeClr val="tx2">
                    <a:lumMod val="75000"/>
                  </a:schemeClr>
                </a:solidFill>
                <a:latin typeface="Agency FB" panose="020B0503020202020204" pitchFamily="34" charset="0"/>
              </a:rPr>
              <a:t>( </a:t>
            </a:r>
            <a:r>
              <a:rPr lang="en-US" dirty="0" smtClean="0">
                <a:solidFill>
                  <a:schemeClr val="tx2">
                    <a:lumMod val="75000"/>
                  </a:schemeClr>
                </a:solidFill>
              </a:rPr>
              <a:t>serology positive but no symptom )Categorized as early or late</a:t>
            </a:r>
          </a:p>
          <a:p>
            <a:pPr algn="l">
              <a:lnSpc>
                <a:spcPct val="110000"/>
              </a:lnSpc>
              <a:buNone/>
            </a:pPr>
            <a:r>
              <a:rPr lang="en-US" dirty="0" smtClean="0">
                <a:solidFill>
                  <a:schemeClr val="tx2">
                    <a:lumMod val="75000"/>
                  </a:schemeClr>
                </a:solidFill>
              </a:rPr>
              <a:t>  </a:t>
            </a:r>
            <a:r>
              <a:rPr lang="en-US" dirty="0" smtClean="0">
                <a:solidFill>
                  <a:srgbClr val="FF0000"/>
                </a:solidFill>
              </a:rPr>
              <a:t>Early latent&lt;1 yr </a:t>
            </a:r>
            <a:r>
              <a:rPr lang="en-US" dirty="0" smtClean="0">
                <a:solidFill>
                  <a:schemeClr val="tx2">
                    <a:lumMod val="75000"/>
                  </a:schemeClr>
                </a:solidFill>
              </a:rPr>
              <a:t>after secondary syphilis           Late </a:t>
            </a:r>
            <a:r>
              <a:rPr lang="en-US" dirty="0" smtClean="0">
                <a:solidFill>
                  <a:srgbClr val="FF0000"/>
                </a:solidFill>
              </a:rPr>
              <a:t>latent&gt; 1 yr </a:t>
            </a:r>
            <a:r>
              <a:rPr lang="en-US" dirty="0" smtClean="0">
                <a:solidFill>
                  <a:schemeClr val="tx2">
                    <a:lumMod val="75000"/>
                  </a:schemeClr>
                </a:solidFill>
              </a:rPr>
              <a:t>after </a:t>
            </a:r>
            <a:r>
              <a:rPr lang="en-US" dirty="0" smtClean="0">
                <a:solidFill>
                  <a:schemeClr val="tx2">
                    <a:lumMod val="75000"/>
                  </a:schemeClr>
                </a:solidFill>
                <a:latin typeface="Agency FB" panose="020B0503020202020204" pitchFamily="34" charset="0"/>
              </a:rPr>
              <a:t>secondary </a:t>
            </a:r>
            <a:r>
              <a:rPr lang="en-US" dirty="0" smtClean="0">
                <a:solidFill>
                  <a:schemeClr val="tx2">
                    <a:lumMod val="75000"/>
                  </a:schemeClr>
                </a:solidFill>
              </a:rPr>
              <a:t>syphilis</a:t>
            </a:r>
            <a:endParaRPr lang="en-US" dirty="0">
              <a:solidFill>
                <a:schemeClr val="tx2">
                  <a:lumMod val="75000"/>
                </a:schemeClr>
              </a:solidFill>
            </a:endParaRPr>
          </a:p>
        </p:txBody>
      </p:sp>
      <p:sp>
        <p:nvSpPr>
          <p:cNvPr id="22" name="سهم إلى اليمين 21"/>
          <p:cNvSpPr/>
          <p:nvPr/>
        </p:nvSpPr>
        <p:spPr>
          <a:xfrm>
            <a:off x="2071670" y="0"/>
            <a:ext cx="2357454" cy="759576"/>
          </a:xfrm>
          <a:prstGeom prst="rightArrow">
            <a:avLst>
              <a:gd name="adj1" fmla="val 75000"/>
              <a:gd name="adj2" fmla="val 50000"/>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grpSp>
        <p:nvGrpSpPr>
          <p:cNvPr id="19" name="مجموعة 18"/>
          <p:cNvGrpSpPr/>
          <p:nvPr/>
        </p:nvGrpSpPr>
        <p:grpSpPr>
          <a:xfrm>
            <a:off x="285721" y="0"/>
            <a:ext cx="2733371" cy="688162"/>
            <a:chOff x="0" y="279"/>
            <a:chExt cx="3037850" cy="1090571"/>
          </a:xfrm>
        </p:grpSpPr>
        <p:sp>
          <p:nvSpPr>
            <p:cNvPr id="20" name="مستطيل مستدير الزوايا 19"/>
            <p:cNvSpPr/>
            <p:nvPr/>
          </p:nvSpPr>
          <p:spPr>
            <a:xfrm>
              <a:off x="0" y="279"/>
              <a:ext cx="3037850" cy="1090571"/>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مستطيل 20"/>
            <p:cNvSpPr/>
            <p:nvPr/>
          </p:nvSpPr>
          <p:spPr>
            <a:xfrm>
              <a:off x="53237" y="53516"/>
              <a:ext cx="2931376" cy="984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5260" tIns="87630" rIns="175260" bIns="87630" numCol="1" spcCol="1270" anchor="ctr" anchorCtr="0">
              <a:noAutofit/>
            </a:bodyPr>
            <a:lstStyle/>
            <a:p>
              <a:pPr lvl="0" algn="ctr" defTabSz="2044700" rtl="1">
                <a:lnSpc>
                  <a:spcPct val="90000"/>
                </a:lnSpc>
                <a:spcBef>
                  <a:spcPct val="0"/>
                </a:spcBef>
                <a:spcAft>
                  <a:spcPct val="35000"/>
                </a:spcAft>
              </a:pPr>
              <a:r>
                <a:rPr lang="en-US" sz="4600" kern="1200" smtClean="0"/>
                <a:t>Aquired</a:t>
              </a:r>
              <a:endParaRPr lang="ar-SA" sz="4600" kern="1200" dirty="0"/>
            </a:p>
          </p:txBody>
        </p:sp>
      </p:grpSp>
      <p:pic>
        <p:nvPicPr>
          <p:cNvPr id="23" name="صورة 22" descr="لقطة الشاشة 2021-12-27 204921.png"/>
          <p:cNvPicPr>
            <a:picLocks noChangeAspect="1"/>
          </p:cNvPicPr>
          <p:nvPr/>
        </p:nvPicPr>
        <p:blipFill>
          <a:blip r:embed="rId3"/>
          <a:stretch>
            <a:fillRect/>
          </a:stretch>
        </p:blipFill>
        <p:spPr>
          <a:xfrm>
            <a:off x="5143505" y="785794"/>
            <a:ext cx="1152743" cy="2367984"/>
          </a:xfrm>
          <a:prstGeom prst="rect">
            <a:avLst/>
          </a:prstGeom>
          <a:ln>
            <a:noFill/>
          </a:ln>
          <a:effectLst>
            <a:softEdge rad="112500"/>
          </a:effectLst>
        </p:spPr>
      </p:pic>
      <p:sp>
        <p:nvSpPr>
          <p:cNvPr id="14" name="عنوان 5"/>
          <p:cNvSpPr txBox="1">
            <a:spLocks/>
          </p:cNvSpPr>
          <p:nvPr/>
        </p:nvSpPr>
        <p:spPr>
          <a:xfrm>
            <a:off x="3071802" y="2071678"/>
            <a:ext cx="2786082" cy="3643338"/>
          </a:xfrm>
          <a:prstGeom prst="rect">
            <a:avLst/>
          </a:prstGeom>
        </p:spPr>
        <p:txBody>
          <a:bodyPr vert="horz" lIns="91440" tIns="45720" rIns="91440" bIns="45720" rtlCol="1" anchor="ctr">
            <a:normAutofit fontScale="82500" lnSpcReduction="20000"/>
          </a:bodyPr>
          <a:lstStyle/>
          <a:p>
            <a:pPr algn="l">
              <a:lnSpc>
                <a:spcPct val="110000"/>
              </a:lnSpc>
              <a:buNone/>
            </a:pPr>
            <a:r>
              <a:rPr lang="en-US" sz="2000" dirty="0" smtClean="0">
                <a:solidFill>
                  <a:schemeClr val="tx2">
                    <a:lumMod val="75000"/>
                  </a:schemeClr>
                </a:solidFill>
                <a:cs typeface="+mj-cs"/>
              </a:rPr>
              <a:t>occur 6 weeks to 6 months after infection and present as a </a:t>
            </a:r>
            <a:r>
              <a:rPr lang="en-US" sz="2000" dirty="0" err="1" smtClean="0">
                <a:solidFill>
                  <a:schemeClr val="tx2">
                    <a:lumMod val="75000"/>
                  </a:schemeClr>
                </a:solidFill>
                <a:cs typeface="+mj-cs"/>
              </a:rPr>
              <a:t>maculopapular</a:t>
            </a:r>
            <a:r>
              <a:rPr lang="en-US" sz="2000" dirty="0" smtClean="0">
                <a:solidFill>
                  <a:schemeClr val="tx2">
                    <a:lumMod val="75000"/>
                  </a:schemeClr>
                </a:solidFill>
                <a:cs typeface="+mj-cs"/>
              </a:rPr>
              <a:t> rash or lesions affecting the mucous membranes.</a:t>
            </a:r>
          </a:p>
          <a:p>
            <a:pPr algn="l">
              <a:lnSpc>
                <a:spcPct val="110000"/>
              </a:lnSpc>
              <a:buNone/>
            </a:pPr>
            <a:r>
              <a:rPr lang="en-US" sz="2000" dirty="0" smtClean="0">
                <a:solidFill>
                  <a:schemeClr val="tx2">
                    <a:lumMod val="75000"/>
                  </a:schemeClr>
                </a:solidFill>
                <a:cs typeface="+mj-cs"/>
              </a:rPr>
              <a:t>Rash Most characteristic finding :Diffuse symmetric </a:t>
            </a:r>
            <a:r>
              <a:rPr lang="en-US" sz="2000" dirty="0" err="1" smtClean="0">
                <a:solidFill>
                  <a:schemeClr val="tx2">
                    <a:lumMod val="75000"/>
                  </a:schemeClr>
                </a:solidFill>
                <a:cs typeface="+mj-cs"/>
              </a:rPr>
              <a:t>maculopapular</a:t>
            </a:r>
            <a:r>
              <a:rPr lang="en-US" sz="2000" dirty="0" smtClean="0">
                <a:solidFill>
                  <a:schemeClr val="tx2">
                    <a:lumMod val="75000"/>
                  </a:schemeClr>
                </a:solidFill>
                <a:cs typeface="+mj-cs"/>
              </a:rPr>
              <a:t> rash</a:t>
            </a:r>
          </a:p>
          <a:p>
            <a:pPr algn="l">
              <a:lnSpc>
                <a:spcPct val="110000"/>
              </a:lnSpc>
              <a:buNone/>
            </a:pPr>
            <a:r>
              <a:rPr lang="en-US" sz="2000" dirty="0" smtClean="0">
                <a:solidFill>
                  <a:schemeClr val="tx2">
                    <a:lumMod val="75000"/>
                  </a:schemeClr>
                </a:solidFill>
                <a:cs typeface="+mj-cs"/>
              </a:rPr>
              <a:t> Includes trunk, extremities, palms and soles Lesions all have bacteria and are infectious</a:t>
            </a:r>
          </a:p>
          <a:p>
            <a:pPr algn="l">
              <a:lnSpc>
                <a:spcPct val="110000"/>
              </a:lnSpc>
              <a:buNone/>
            </a:pPr>
            <a:r>
              <a:rPr lang="en-US" sz="2000" dirty="0" smtClean="0">
                <a:solidFill>
                  <a:schemeClr val="tx2">
                    <a:lumMod val="75000"/>
                  </a:schemeClr>
                </a:solidFill>
                <a:cs typeface="+mj-cs"/>
              </a:rPr>
              <a:t>25% of untreated patients will develop secondary syphilis</a:t>
            </a:r>
            <a:r>
              <a:rPr lang="en-US" sz="2000" dirty="0" smtClean="0"/>
              <a:t> </a:t>
            </a:r>
            <a:endParaRPr lang="en-US" sz="2000" dirty="0"/>
          </a:p>
        </p:txBody>
      </p:sp>
      <p:pic>
        <p:nvPicPr>
          <p:cNvPr id="24" name="صورة 23" descr="لقطة الشاشة 2021-12-27 205047.png"/>
          <p:cNvPicPr>
            <a:picLocks noChangeAspect="1"/>
          </p:cNvPicPr>
          <p:nvPr/>
        </p:nvPicPr>
        <p:blipFill>
          <a:blip r:embed="rId4"/>
          <a:stretch>
            <a:fillRect/>
          </a:stretch>
        </p:blipFill>
        <p:spPr>
          <a:xfrm>
            <a:off x="7929586" y="3071810"/>
            <a:ext cx="1214414" cy="1428760"/>
          </a:xfrm>
          <a:prstGeom prst="rect">
            <a:avLst/>
          </a:prstGeom>
          <a:ln>
            <a:noFill/>
          </a:ln>
          <a:effectLst>
            <a:softEdge rad="112500"/>
          </a:effectLst>
        </p:spPr>
      </p:pic>
      <p:sp>
        <p:nvSpPr>
          <p:cNvPr id="16" name="مربع نص 15"/>
          <p:cNvSpPr txBox="1"/>
          <p:nvPr/>
        </p:nvSpPr>
        <p:spPr>
          <a:xfrm>
            <a:off x="6572232" y="1928803"/>
            <a:ext cx="2571768" cy="1815882"/>
          </a:xfrm>
          <a:prstGeom prst="rect">
            <a:avLst/>
          </a:prstGeom>
          <a:noFill/>
        </p:spPr>
        <p:txBody>
          <a:bodyPr wrap="square" rtlCol="1">
            <a:spAutoFit/>
          </a:bodyPr>
          <a:lstStyle/>
          <a:p>
            <a:pPr algn="l"/>
            <a:r>
              <a:rPr lang="en-US" sz="1600" dirty="0" smtClean="0">
                <a:solidFill>
                  <a:schemeClr val="tx2">
                    <a:lumMod val="75000"/>
                  </a:schemeClr>
                </a:solidFill>
                <a:cs typeface="+mj-cs"/>
              </a:rPr>
              <a:t>1-10 y Ultimately 20% of untreated patients will develop symptomatic cardiovascular tertiary syphilis and 5–10% will develop symptomatic </a:t>
            </a:r>
            <a:r>
              <a:rPr lang="en-US" sz="1600" dirty="0" err="1" smtClean="0">
                <a:solidFill>
                  <a:schemeClr val="tx2">
                    <a:lumMod val="75000"/>
                  </a:schemeClr>
                </a:solidFill>
                <a:cs typeface="+mj-cs"/>
              </a:rPr>
              <a:t>neurosyphilis</a:t>
            </a:r>
            <a:r>
              <a:rPr lang="en-US" sz="1600" dirty="0" smtClean="0">
                <a:solidFill>
                  <a:schemeClr val="tx2">
                    <a:lumMod val="75000"/>
                  </a:schemeClr>
                </a:solidFill>
                <a:cs typeface="+mj-cs"/>
              </a:rPr>
              <a:t>. </a:t>
            </a:r>
            <a:endParaRPr lang="ar-SA" sz="1600" dirty="0">
              <a:solidFill>
                <a:schemeClr val="tx2">
                  <a:lumMod val="75000"/>
                </a:schemeClr>
              </a:solidFill>
              <a:cs typeface="+mj-cs"/>
            </a:endParaRPr>
          </a:p>
        </p:txBody>
      </p:sp>
      <p:pic>
        <p:nvPicPr>
          <p:cNvPr id="25" name="صورة 24" descr="Syphilis (1).jpg"/>
          <p:cNvPicPr>
            <a:picLocks noChangeAspect="1"/>
          </p:cNvPicPr>
          <p:nvPr/>
        </p:nvPicPr>
        <p:blipFill>
          <a:blip r:embed="rId5"/>
          <a:srcRect t="15384" r="76903" b="32692"/>
          <a:stretch>
            <a:fillRect/>
          </a:stretch>
        </p:blipFill>
        <p:spPr>
          <a:xfrm>
            <a:off x="1643043" y="785794"/>
            <a:ext cx="928694" cy="1180006"/>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F33AE742-5838-4B08-84C3-394FBE19F2D2}"/>
              </a:ext>
            </a:extLst>
          </p:cNvPr>
          <p:cNvSpPr>
            <a:spLocks noGrp="1"/>
          </p:cNvSpPr>
          <p:nvPr>
            <p:ph idx="1"/>
          </p:nvPr>
        </p:nvSpPr>
        <p:spPr>
          <a:xfrm>
            <a:off x="2643174" y="288486"/>
            <a:ext cx="6052282" cy="6569514"/>
          </a:xfrm>
        </p:spPr>
        <p:txBody>
          <a:bodyPr vert="horz" lIns="91440" tIns="45720" rIns="91440" bIns="45720" rtlCol="0">
            <a:normAutofit lnSpcReduction="10000"/>
          </a:bodyPr>
          <a:lstStyle/>
          <a:p>
            <a:pPr algn="l">
              <a:lnSpc>
                <a:spcPct val="100000"/>
              </a:lnSpc>
              <a:buNone/>
            </a:pPr>
            <a:r>
              <a:rPr lang="en-US" sz="2000" dirty="0"/>
              <a:t>Universal antepartum screening is widely recommended because screening followed by treatment with appropriate antibiotics usually </a:t>
            </a:r>
            <a:r>
              <a:rPr lang="en-US" sz="2000" dirty="0">
                <a:solidFill>
                  <a:srgbClr val="FF0000"/>
                </a:solidFill>
              </a:rPr>
              <a:t>prevents adverse maternal and offspring outcomes ,</a:t>
            </a:r>
          </a:p>
          <a:p>
            <a:pPr algn="l">
              <a:lnSpc>
                <a:spcPct val="100000"/>
              </a:lnSpc>
              <a:buNone/>
            </a:pPr>
            <a:r>
              <a:rPr lang="en-US" sz="2000" dirty="0"/>
              <a:t>Screening is performed using a serologic test; either a</a:t>
            </a:r>
          </a:p>
          <a:p>
            <a:pPr algn="l">
              <a:lnSpc>
                <a:spcPct val="100000"/>
              </a:lnSpc>
              <a:buNone/>
            </a:pPr>
            <a:endParaRPr lang="en-US" sz="2000" dirty="0"/>
          </a:p>
          <a:p>
            <a:pPr algn="l">
              <a:lnSpc>
                <a:spcPct val="100000"/>
              </a:lnSpc>
              <a:buNone/>
            </a:pPr>
            <a:r>
              <a:rPr lang="en-US" sz="2000" dirty="0">
                <a:solidFill>
                  <a:srgbClr val="00B050"/>
                </a:solidFill>
              </a:rPr>
              <a:t>Nontreponemal tests</a:t>
            </a:r>
            <a:r>
              <a:rPr lang="en-US" sz="2000" dirty="0"/>
              <a:t>:  include Rapid Plasma </a:t>
            </a:r>
            <a:r>
              <a:rPr lang="en-US" sz="2000" dirty="0" err="1"/>
              <a:t>Reagin</a:t>
            </a:r>
            <a:r>
              <a:rPr lang="en-US" sz="2000" dirty="0"/>
              <a:t> (RPR), Venereal Disease Research Laboratory (VDRL)</a:t>
            </a:r>
          </a:p>
          <a:p>
            <a:pPr algn="l">
              <a:lnSpc>
                <a:spcPct val="100000"/>
              </a:lnSpc>
              <a:buNone/>
            </a:pPr>
            <a:r>
              <a:rPr lang="en-US" sz="2000" dirty="0">
                <a:solidFill>
                  <a:srgbClr val="00B050"/>
                </a:solidFill>
              </a:rPr>
              <a:t>Treponemal testing </a:t>
            </a:r>
          </a:p>
          <a:p>
            <a:pPr algn="l">
              <a:lnSpc>
                <a:spcPct val="100000"/>
              </a:lnSpc>
              <a:buNone/>
            </a:pPr>
            <a:r>
              <a:rPr lang="en-US" sz="2000" dirty="0"/>
              <a:t>Confirmatory testing:  Fluorescent treponemal antibody absorption (FTA-ABS)</a:t>
            </a:r>
          </a:p>
          <a:p>
            <a:pPr algn="l">
              <a:lnSpc>
                <a:spcPct val="100000"/>
              </a:lnSpc>
              <a:buNone/>
            </a:pPr>
            <a:r>
              <a:rPr lang="en-US" sz="2000" dirty="0"/>
              <a:t>Micro hemagglutination test for antibodies to Treponema pallidum (MHA-TP)</a:t>
            </a:r>
          </a:p>
          <a:p>
            <a:pPr algn="l">
              <a:lnSpc>
                <a:spcPct val="100000"/>
              </a:lnSpc>
              <a:buNone/>
            </a:pPr>
            <a:r>
              <a:rPr lang="en-US" sz="2000" dirty="0"/>
              <a:t>Treponema pallidum particle assay (TP-PA)</a:t>
            </a:r>
          </a:p>
          <a:p>
            <a:pPr algn="l">
              <a:lnSpc>
                <a:spcPct val="100000"/>
              </a:lnSpc>
              <a:buNone/>
            </a:pPr>
            <a:r>
              <a:rPr lang="en-US" sz="2000" dirty="0"/>
              <a:t>Treponema pallidum enzyme immunoassay (TP-EIA)</a:t>
            </a:r>
          </a:p>
          <a:p>
            <a:pPr algn="l">
              <a:lnSpc>
                <a:spcPct val="100000"/>
              </a:lnSpc>
              <a:buNone/>
            </a:pPr>
            <a:endParaRPr lang="en-US" sz="2000" dirty="0"/>
          </a:p>
          <a:p>
            <a:pPr algn="l">
              <a:lnSpc>
                <a:spcPct val="100000"/>
              </a:lnSpc>
              <a:buNone/>
            </a:pPr>
            <a:r>
              <a:rPr lang="en-US" sz="2000" dirty="0"/>
              <a:t>The cost and morbidity associated with screening for syphilis are low and the benefit of detecting and treating the disease is high for both mother and </a:t>
            </a:r>
            <a:r>
              <a:rPr lang="en-US" sz="2000" dirty="0">
                <a:latin typeface="Agency FB" panose="020B0503020202020204" pitchFamily="34" charset="0"/>
              </a:rPr>
              <a:t>child</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Title 2">
            <a:extLst>
              <a:ext uri="{FF2B5EF4-FFF2-40B4-BE49-F238E27FC236}">
                <a16:creationId xmlns:a16="http://schemas.microsoft.com/office/drawing/2014/main" xmlns="" id="{847C8598-BF18-4488-806A-81BC6005E078}"/>
              </a:ext>
            </a:extLst>
          </p:cNvPr>
          <p:cNvSpPr>
            <a:spLocks noGrp="1"/>
          </p:cNvSpPr>
          <p:nvPr>
            <p:ph type="title"/>
          </p:nvPr>
        </p:nvSpPr>
        <p:spPr>
          <a:xfrm>
            <a:off x="482601" y="1698171"/>
            <a:ext cx="2971546" cy="451636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Screening </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0757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DC5887FB-EB06-4DA0-96AC-3C3128336442}"/>
              </a:ext>
            </a:extLst>
          </p:cNvPr>
          <p:cNvSpPr>
            <a:spLocks noGrp="1"/>
          </p:cNvSpPr>
          <p:nvPr>
            <p:ph idx="1"/>
          </p:nvPr>
        </p:nvSpPr>
        <p:spPr>
          <a:xfrm>
            <a:off x="3668285" y="283347"/>
            <a:ext cx="4772107" cy="6688955"/>
          </a:xfrm>
        </p:spPr>
        <p:txBody>
          <a:bodyPr vert="horz" lIns="91440" tIns="45720" rIns="91440" bIns="45720" rtlCol="0">
            <a:normAutofit lnSpcReduction="10000"/>
          </a:bodyPr>
          <a:lstStyle/>
          <a:p>
            <a:pPr algn="l">
              <a:lnSpc>
                <a:spcPct val="100000"/>
              </a:lnSpc>
              <a:buNone/>
            </a:pPr>
            <a:r>
              <a:rPr lang="en-US" sz="2000" dirty="0">
                <a:latin typeface="Agency FB" panose="020B0503020202020204" pitchFamily="34" charset="0"/>
              </a:rPr>
              <a:t>   </a:t>
            </a:r>
            <a:r>
              <a:rPr lang="en-US" sz="2000" dirty="0"/>
              <a:t>All pregnant women: screen at the </a:t>
            </a:r>
            <a:r>
              <a:rPr lang="en-US" sz="2000" dirty="0">
                <a:solidFill>
                  <a:srgbClr val="FF0000"/>
                </a:solidFill>
              </a:rPr>
              <a:t>first prenatal </a:t>
            </a:r>
            <a:r>
              <a:rPr lang="en-US" sz="2000" dirty="0"/>
              <a:t>encounter</a:t>
            </a:r>
          </a:p>
          <a:p>
            <a:pPr algn="l">
              <a:lnSpc>
                <a:spcPct val="100000"/>
              </a:lnSpc>
              <a:buNone/>
            </a:pPr>
            <a:endParaRPr lang="en-US" sz="2000" dirty="0"/>
          </a:p>
          <a:p>
            <a:pPr algn="l">
              <a:lnSpc>
                <a:spcPct val="100000"/>
              </a:lnSpc>
              <a:buNone/>
            </a:pPr>
            <a:r>
              <a:rPr lang="en-US" sz="2000" dirty="0"/>
              <a:t>   Women at high risk of infection: repeat screening </a:t>
            </a:r>
            <a:r>
              <a:rPr lang="en-US" sz="2000" dirty="0">
                <a:solidFill>
                  <a:srgbClr val="FF0000"/>
                </a:solidFill>
              </a:rPr>
              <a:t>at 28 to 32 weeks </a:t>
            </a:r>
            <a:r>
              <a:rPr lang="en-US" sz="2000" dirty="0"/>
              <a:t>and </a:t>
            </a:r>
            <a:r>
              <a:rPr lang="en-US" sz="2000" dirty="0">
                <a:solidFill>
                  <a:srgbClr val="FF0000"/>
                </a:solidFill>
              </a:rPr>
              <a:t>at delivery</a:t>
            </a:r>
          </a:p>
          <a:p>
            <a:pPr algn="l">
              <a:lnSpc>
                <a:spcPct val="100000"/>
              </a:lnSpc>
              <a:buNone/>
            </a:pPr>
            <a:endParaRPr lang="en-US" sz="2000" dirty="0"/>
          </a:p>
          <a:p>
            <a:pPr algn="l">
              <a:lnSpc>
                <a:spcPct val="100000"/>
              </a:lnSpc>
              <a:buNone/>
            </a:pPr>
            <a:r>
              <a:rPr lang="en-US" sz="2000" dirty="0"/>
              <a:t>   Women who have not been screened in pregnancy or who deliver a stillborn after 20 weeks of gestation: screen </a:t>
            </a:r>
            <a:r>
              <a:rPr lang="en-US" sz="2000" dirty="0">
                <a:solidFill>
                  <a:srgbClr val="FF0000"/>
                </a:solidFill>
              </a:rPr>
              <a:t>at delivery</a:t>
            </a:r>
          </a:p>
          <a:p>
            <a:pPr marL="0" indent="0" algn="l">
              <a:buNone/>
            </a:pPr>
            <a:endParaRPr lang="en-US" sz="2000" dirty="0"/>
          </a:p>
          <a:p>
            <a:pPr algn="l">
              <a:lnSpc>
                <a:spcPct val="100000"/>
              </a:lnSpc>
              <a:buNone/>
            </a:pPr>
            <a:endParaRPr lang="en-US" sz="2000" dirty="0"/>
          </a:p>
          <a:p>
            <a:pPr algn="l">
              <a:lnSpc>
                <a:spcPct val="100000"/>
              </a:lnSpc>
              <a:buNone/>
            </a:pPr>
            <a:r>
              <a:rPr lang="en-US" sz="2000" dirty="0"/>
              <a:t>Concurrent </a:t>
            </a:r>
            <a:r>
              <a:rPr lang="en-US" sz="2000" dirty="0">
                <a:solidFill>
                  <a:srgbClr val="FF0000"/>
                </a:solidFill>
              </a:rPr>
              <a:t>HIV screening </a:t>
            </a:r>
            <a:r>
              <a:rPr lang="en-US" sz="2000" dirty="0"/>
              <a:t>— All pregnant women should be offered HIV counseling and screening .</a:t>
            </a:r>
          </a:p>
          <a:p>
            <a:pPr algn="l">
              <a:lnSpc>
                <a:spcPct val="100000"/>
              </a:lnSpc>
              <a:buNone/>
            </a:pPr>
            <a:r>
              <a:rPr lang="en-US" sz="2000" dirty="0"/>
              <a:t> HIV testing is strongly recommended for those known to have a sexually transmitted disease, such as syphilis, due to the high risk of coexistent disease. HIV testing should be repeated at the time of repeat syphilis screening</a:t>
            </a:r>
            <a:r>
              <a:rPr lang="en-US" sz="2000" dirty="0">
                <a:latin typeface="Agency FB" panose="020B0503020202020204" pitchFamily="34" charset="0"/>
              </a:rPr>
              <a:t>.</a:t>
            </a:r>
          </a:p>
          <a:p>
            <a:pPr>
              <a:buFont typeface="Wingdings" panose="05000000000000000000" pitchFamily="2" charset="2"/>
              <a:buChar char="ü"/>
            </a:pPr>
            <a:endParaRPr lang="en-US" sz="1800" dirty="0">
              <a:solidFill>
                <a:schemeClr val="tx1"/>
              </a:solidFill>
            </a:endParaRPr>
          </a:p>
        </p:txBody>
      </p:sp>
      <p:sp>
        <p:nvSpPr>
          <p:cNvPr id="3" name="Title 2">
            <a:extLst>
              <a:ext uri="{FF2B5EF4-FFF2-40B4-BE49-F238E27FC236}">
                <a16:creationId xmlns:a16="http://schemas.microsoft.com/office/drawing/2014/main" xmlns="" id="{34A97CF6-F646-4FE1-9D20-AC3915E7B145}"/>
              </a:ext>
            </a:extLst>
          </p:cNvPr>
          <p:cNvSpPr>
            <a:spLocks noGrp="1"/>
          </p:cNvSpPr>
          <p:nvPr>
            <p:ph type="title"/>
          </p:nvPr>
        </p:nvSpPr>
        <p:spPr>
          <a:xfrm>
            <a:off x="214283" y="1500174"/>
            <a:ext cx="3937879" cy="4516360"/>
          </a:xfrm>
        </p:spPr>
        <p:txBody>
          <a:bodyPr vert="horz" lIns="91440" tIns="45720" rIns="91440" bIns="45720" rtlCol="0" anchor="t">
            <a:normAutofit/>
          </a:bodyPr>
          <a:lstStyle/>
          <a:p>
            <a:pPr algn="l"/>
            <a:r>
              <a:rPr lang="en-US" sz="3200" kern="1200" dirty="0">
                <a:solidFill>
                  <a:schemeClr val="tx1"/>
                </a:solidFill>
                <a:ea typeface="+mj-ea"/>
                <a:cs typeface="+mj-cs"/>
              </a:rPr>
              <a:t>Candidates and timing of initial and repeat screening</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8070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descr="Diagram&#10;&#10;Description automatically generated">
            <a:extLst>
              <a:ext uri="{FF2B5EF4-FFF2-40B4-BE49-F238E27FC236}">
                <a16:creationId xmlns:a16="http://schemas.microsoft.com/office/drawing/2014/main" xmlns="" id="{84A29585-EA08-4A74-9D07-B22E33FEC4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10" y="714356"/>
            <a:ext cx="9188010" cy="6429396"/>
          </a:xfrm>
          <a:prstGeom prst="rect">
            <a:avLst/>
          </a:prstGeom>
          <a:ln>
            <a:noFill/>
          </a:ln>
          <a:effectLst>
            <a:softEdge rad="112500"/>
          </a:effectLst>
        </p:spPr>
      </p:pic>
      <p:sp>
        <p:nvSpPr>
          <p:cNvPr id="3" name="Title 2">
            <a:extLst>
              <a:ext uri="{FF2B5EF4-FFF2-40B4-BE49-F238E27FC236}">
                <a16:creationId xmlns:a16="http://schemas.microsoft.com/office/drawing/2014/main" xmlns="" id="{39A87AA7-061E-44CA-909E-AD7C62DFC7BA}"/>
              </a:ext>
            </a:extLst>
          </p:cNvPr>
          <p:cNvSpPr>
            <a:spLocks noGrp="1"/>
          </p:cNvSpPr>
          <p:nvPr>
            <p:ph type="title"/>
          </p:nvPr>
        </p:nvSpPr>
        <p:spPr>
          <a:xfrm>
            <a:off x="2633042" y="1753"/>
            <a:ext cx="2971546" cy="765693"/>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diagnosis</a:t>
            </a:r>
          </a:p>
        </p:txBody>
      </p:sp>
      <p:sp>
        <p:nvSpPr>
          <p:cNvPr id="6"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540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D4A81E49-FB90-4348-A624-898CB342BFC1}"/>
              </a:ext>
            </a:extLst>
          </p:cNvPr>
          <p:cNvSpPr>
            <a:spLocks noGrp="1"/>
          </p:cNvSpPr>
          <p:nvPr>
            <p:ph type="title"/>
          </p:nvPr>
        </p:nvSpPr>
        <p:spPr>
          <a:xfrm>
            <a:off x="2500299" y="357166"/>
            <a:ext cx="8178800" cy="1135737"/>
          </a:xfrm>
        </p:spPr>
        <p:txBody>
          <a:bodyPr vert="horz" lIns="91440" tIns="45720" rIns="91440" bIns="45720" rtlCol="0" anchor="ctr">
            <a:normAutofit/>
          </a:bodyPr>
          <a:lstStyle/>
          <a:p>
            <a:pPr algn="l"/>
            <a:r>
              <a:rPr lang="en-US" sz="4800" dirty="0" smtClean="0">
                <a:solidFill>
                  <a:schemeClr val="tx1"/>
                </a:solidFill>
                <a:latin typeface="Aldhabi" panose="01000000000000000000" pitchFamily="2" charset="-78"/>
                <a:cs typeface="Aldhabi" panose="01000000000000000000" pitchFamily="2" charset="-78"/>
              </a:rPr>
              <a:t>Introduction</a:t>
            </a:r>
            <a:r>
              <a:rPr lang="en-US" sz="3600" dirty="0" smtClean="0">
                <a:solidFill>
                  <a:schemeClr val="tx1"/>
                </a:solidFill>
              </a:rPr>
              <a:t> </a:t>
            </a:r>
            <a:endParaRPr lang="en-US" sz="3600" dirty="0">
              <a:solidFill>
                <a:schemeClr val="tx1"/>
              </a:solidFill>
            </a:endParaRPr>
          </a:p>
        </p:txBody>
      </p:sp>
      <p:sp>
        <p:nvSpPr>
          <p:cNvPr id="14" name="عنصر نائب للمحتوى 13"/>
          <p:cNvSpPr>
            <a:spLocks noGrp="1"/>
          </p:cNvSpPr>
          <p:nvPr>
            <p:ph idx="1"/>
          </p:nvPr>
        </p:nvSpPr>
        <p:spPr>
          <a:xfrm>
            <a:off x="642911" y="1571614"/>
            <a:ext cx="7858180" cy="2126105"/>
          </a:xfrm>
        </p:spPr>
        <p:txBody>
          <a:bodyPr>
            <a:normAutofit fontScale="92500" lnSpcReduction="20000"/>
          </a:bodyPr>
          <a:lstStyle/>
          <a:p>
            <a:pPr lvl="0" algn="l">
              <a:buNone/>
            </a:pPr>
            <a:r>
              <a:rPr lang="en-US" sz="2600" dirty="0" smtClean="0">
                <a:cs typeface="Aldhabi" panose="01000000000000000000" pitchFamily="2" charset="-78"/>
              </a:rPr>
              <a:t>TORCH complex is a medical acronyms for a set of prenatal infection</a:t>
            </a:r>
          </a:p>
          <a:p>
            <a:pPr lvl="0" algn="l">
              <a:buNone/>
            </a:pPr>
            <a:r>
              <a:rPr lang="en-US" sz="2600" dirty="0" smtClean="0">
                <a:solidFill>
                  <a:schemeClr val="accent1">
                    <a:lumMod val="75000"/>
                  </a:schemeClr>
                </a:solidFill>
                <a:cs typeface="Aldhabi" panose="01000000000000000000" pitchFamily="2" charset="-78"/>
              </a:rPr>
              <a:t>They are a group of viral, bacterial ,and protozoan infection that gain access to the fetal blood stream trans placental via the chorionic </a:t>
            </a:r>
            <a:r>
              <a:rPr lang="en-US" sz="2600" dirty="0" err="1" smtClean="0">
                <a:solidFill>
                  <a:prstClr val="black">
                    <a:hueOff val="0"/>
                    <a:satOff val="0"/>
                    <a:lumOff val="0"/>
                    <a:alphaOff val="0"/>
                  </a:prstClr>
                </a:solidFill>
                <a:cs typeface="Aldhabi" panose="01000000000000000000" pitchFamily="2" charset="-78"/>
              </a:rPr>
              <a:t>villi</a:t>
            </a:r>
            <a:r>
              <a:rPr lang="en-US" sz="2600" dirty="0" smtClean="0">
                <a:solidFill>
                  <a:prstClr val="black">
                    <a:hueOff val="0"/>
                    <a:satOff val="0"/>
                    <a:lumOff val="0"/>
                    <a:alphaOff val="0"/>
                  </a:prstClr>
                </a:solidFill>
                <a:cs typeface="Aldhabi" panose="01000000000000000000" pitchFamily="2" charset="-78"/>
              </a:rPr>
              <a:t> </a:t>
            </a:r>
            <a:r>
              <a:rPr lang="en-US" sz="2600" dirty="0" smtClean="0"/>
              <a:t>before birth, or during and after birth via blood, body fluids, or breast milk</a:t>
            </a:r>
            <a:endParaRPr lang="en-US" sz="2600" dirty="0" smtClean="0">
              <a:solidFill>
                <a:prstClr val="black">
                  <a:hueOff val="0"/>
                  <a:satOff val="0"/>
                  <a:lumOff val="0"/>
                  <a:alphaOff val="0"/>
                </a:prstClr>
              </a:solidFill>
              <a:cs typeface="Aldhabi" panose="01000000000000000000" pitchFamily="2" charset="-78"/>
            </a:endParaRPr>
          </a:p>
          <a:p>
            <a:pPr algn="l"/>
            <a:endParaRPr lang="ar-SA" dirty="0"/>
          </a:p>
        </p:txBody>
      </p:sp>
      <p:pic>
        <p:nvPicPr>
          <p:cNvPr id="15" name="صورة 14" descr="torch-624x340-1.jpg"/>
          <p:cNvPicPr>
            <a:picLocks noChangeAspect="1"/>
          </p:cNvPicPr>
          <p:nvPr/>
        </p:nvPicPr>
        <p:blipFill>
          <a:blip r:embed="rId3"/>
          <a:srcRect r="43509" b="36029"/>
          <a:stretch>
            <a:fillRect/>
          </a:stretch>
        </p:blipFill>
        <p:spPr>
          <a:xfrm>
            <a:off x="1571604" y="3643314"/>
            <a:ext cx="6000792" cy="2500330"/>
          </a:xfrm>
          <a:prstGeom prst="rect">
            <a:avLst/>
          </a:prstGeom>
          <a:ln>
            <a:noFill/>
          </a:ln>
          <a:effectLst>
            <a:softEdge rad="112500"/>
          </a:effectLst>
        </p:spPr>
      </p:pic>
      <p:sp>
        <p:nvSpPr>
          <p:cNvPr id="16" name="مربع نص 15"/>
          <p:cNvSpPr txBox="1"/>
          <p:nvPr/>
        </p:nvSpPr>
        <p:spPr>
          <a:xfrm>
            <a:off x="2357422" y="5857892"/>
            <a:ext cx="2000264" cy="523220"/>
          </a:xfrm>
          <a:prstGeom prst="rect">
            <a:avLst/>
          </a:prstGeom>
          <a:noFill/>
        </p:spPr>
        <p:txBody>
          <a:bodyPr wrap="square" rtlCol="1">
            <a:spAutoFit/>
          </a:bodyPr>
          <a:lstStyle/>
          <a:p>
            <a:r>
              <a:rPr lang="en-US" sz="1400" dirty="0" smtClean="0">
                <a:solidFill>
                  <a:schemeClr val="accent1">
                    <a:lumMod val="75000"/>
                  </a:schemeClr>
                </a:solidFill>
              </a:rPr>
              <a:t>(syphilis-</a:t>
            </a:r>
            <a:r>
              <a:rPr lang="en-US" sz="1400" dirty="0" err="1" smtClean="0">
                <a:solidFill>
                  <a:schemeClr val="accent1">
                    <a:lumMod val="75000"/>
                  </a:schemeClr>
                </a:solidFill>
              </a:rPr>
              <a:t>varicella</a:t>
            </a:r>
            <a:r>
              <a:rPr lang="en-US" sz="1400" dirty="0" smtClean="0">
                <a:solidFill>
                  <a:schemeClr val="accent1">
                    <a:lumMod val="75000"/>
                  </a:schemeClr>
                </a:solidFill>
              </a:rPr>
              <a:t> zoster – parvovirusB-19- HEP B)</a:t>
            </a:r>
            <a:endParaRPr lang="ar-SA" sz="1400" dirty="0">
              <a:solidFill>
                <a:schemeClr val="accent1">
                  <a:lumMod val="75000"/>
                </a:schemeClr>
              </a:solidFill>
            </a:endParaRPr>
          </a:p>
        </p:txBody>
      </p:sp>
    </p:spTree>
    <p:extLst>
      <p:ext uri="{BB962C8B-B14F-4D97-AF65-F5344CB8AC3E}">
        <p14:creationId xmlns:p14="http://schemas.microsoft.com/office/powerpoint/2010/main" val="418226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Content Placeholder 14" descr="Table&#10;&#10;Description automatically generated">
            <a:extLst>
              <a:ext uri="{FF2B5EF4-FFF2-40B4-BE49-F238E27FC236}">
                <a16:creationId xmlns:a16="http://schemas.microsoft.com/office/drawing/2014/main" xmlns="" id="{534322CB-30AE-4F4D-A1A5-51A91C02A0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1391" y="1414354"/>
            <a:ext cx="6410406" cy="4800177"/>
          </a:xfrm>
          <a:prstGeom prst="rect">
            <a:avLst/>
          </a:prstGeom>
          <a:ln>
            <a:noFill/>
          </a:ln>
          <a:effectLst>
            <a:softEdge rad="112500"/>
          </a:effectLst>
        </p:spPr>
      </p:pic>
      <p:sp>
        <p:nvSpPr>
          <p:cNvPr id="3" name="Title 2">
            <a:extLst>
              <a:ext uri="{FF2B5EF4-FFF2-40B4-BE49-F238E27FC236}">
                <a16:creationId xmlns:a16="http://schemas.microsoft.com/office/drawing/2014/main" xmlns="" id="{632B1569-EC82-425B-AA5E-3C725A9E7FCB}"/>
              </a:ext>
            </a:extLst>
          </p:cNvPr>
          <p:cNvSpPr>
            <a:spLocks noGrp="1"/>
          </p:cNvSpPr>
          <p:nvPr>
            <p:ph type="title"/>
          </p:nvPr>
        </p:nvSpPr>
        <p:spPr>
          <a:xfrm>
            <a:off x="482601" y="1698171"/>
            <a:ext cx="2971546" cy="4516360"/>
          </a:xfrm>
        </p:spPr>
        <p:txBody>
          <a:bodyPr vert="horz" lIns="91440" tIns="45720" rIns="91440" bIns="45720" rtlCol="0" anchor="t">
            <a:normAutofit/>
          </a:bodyPr>
          <a:lstStyle/>
          <a:p>
            <a:pPr algn="l"/>
            <a:r>
              <a:rPr lang="en-US" sz="3600" kern="1200">
                <a:solidFill>
                  <a:schemeClr val="tx1"/>
                </a:solidFill>
                <a:latin typeface="+mj-lt"/>
                <a:ea typeface="+mj-ea"/>
                <a:cs typeface="+mj-cs"/>
              </a:rPr>
              <a:t>Staging after diagnosis</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7681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A0495DEE-AF13-4356-A564-A8371872957D}"/>
              </a:ext>
            </a:extLst>
          </p:cNvPr>
          <p:cNvSpPr>
            <a:spLocks noGrp="1"/>
          </p:cNvSpPr>
          <p:nvPr>
            <p:ph idx="1"/>
          </p:nvPr>
        </p:nvSpPr>
        <p:spPr>
          <a:xfrm>
            <a:off x="3802516" y="1698173"/>
            <a:ext cx="4858885" cy="4516361"/>
          </a:xfrm>
        </p:spPr>
        <p:txBody>
          <a:bodyPr vert="horz" lIns="91440" tIns="45720" rIns="91440" bIns="45720" rtlCol="0">
            <a:normAutofit fontScale="92500"/>
          </a:bodyPr>
          <a:lstStyle/>
          <a:p>
            <a:pPr algn="l">
              <a:buNone/>
            </a:pPr>
            <a:r>
              <a:rPr lang="en-US" sz="2000" dirty="0">
                <a:latin typeface="Agency FB" panose="020B0503020202020204" pitchFamily="34" charset="0"/>
              </a:rPr>
              <a:t> </a:t>
            </a:r>
            <a:r>
              <a:rPr lang="en-US" sz="2000" b="1" u="sng" dirty="0">
                <a:latin typeface="Agency FB" panose="020B0503020202020204" pitchFamily="34" charset="0"/>
              </a:rPr>
              <a:t>Primary/Secondary/Early latent</a:t>
            </a:r>
            <a:r>
              <a:rPr lang="en-US" sz="2000" dirty="0">
                <a:latin typeface="Agency FB" panose="020B0503020202020204" pitchFamily="34" charset="0"/>
              </a:rPr>
              <a:t/>
            </a:r>
            <a:br>
              <a:rPr lang="en-US" sz="2000" dirty="0">
                <a:latin typeface="Agency FB" panose="020B0503020202020204" pitchFamily="34" charset="0"/>
              </a:rPr>
            </a:br>
            <a:r>
              <a:rPr lang="en-US" sz="2000" dirty="0">
                <a:latin typeface="Agency FB" panose="020B0503020202020204" pitchFamily="34" charset="0"/>
              </a:rPr>
              <a:t>Benzathine Penicillin G, 2.4 million units IM </a:t>
            </a:r>
            <a:r>
              <a:rPr lang="en-US" sz="2000" dirty="0">
                <a:solidFill>
                  <a:srgbClr val="00B0F0"/>
                </a:solidFill>
                <a:latin typeface="Agency FB" panose="020B0503020202020204" pitchFamily="34" charset="0"/>
              </a:rPr>
              <a:t>One dose </a:t>
            </a:r>
          </a:p>
          <a:p>
            <a:pPr algn="l">
              <a:buNone/>
            </a:pPr>
            <a:r>
              <a:rPr lang="en-US" sz="2000" b="1" u="sng" dirty="0">
                <a:latin typeface="Agency FB" panose="020B0503020202020204" pitchFamily="34" charset="0"/>
              </a:rPr>
              <a:t>Late latent/Tertiary</a:t>
            </a:r>
          </a:p>
          <a:p>
            <a:pPr marL="0" indent="0" algn="l">
              <a:buNone/>
            </a:pPr>
            <a:r>
              <a:rPr lang="en-US" sz="2000" dirty="0">
                <a:latin typeface="Agency FB" panose="020B0503020202020204" pitchFamily="34" charset="0"/>
              </a:rPr>
              <a:t>Benzathine Penicillin G, 7.2 million units IM  </a:t>
            </a:r>
            <a:r>
              <a:rPr lang="en-US" sz="2000" dirty="0">
                <a:solidFill>
                  <a:srgbClr val="00B0F0"/>
                </a:solidFill>
                <a:latin typeface="Agency FB" panose="020B0503020202020204" pitchFamily="34" charset="0"/>
              </a:rPr>
              <a:t>3 doses </a:t>
            </a:r>
            <a:r>
              <a:rPr lang="en-US" sz="2000" dirty="0">
                <a:latin typeface="Agency FB" panose="020B0503020202020204" pitchFamily="34" charset="0"/>
              </a:rPr>
              <a:t>of 2.4 million units x 1/week  Penicillin allergy in pregnant female w/ syphilis </a:t>
            </a:r>
          </a:p>
          <a:p>
            <a:pPr marL="0" indent="0" algn="l">
              <a:buNone/>
            </a:pPr>
            <a:r>
              <a:rPr lang="en-US" sz="2000" dirty="0">
                <a:latin typeface="Agency FB" panose="020B0503020202020204" pitchFamily="34" charset="0"/>
              </a:rPr>
              <a:t>Skin testing &amp; desensitization(oral benzathine dose until tolerated and reach therapeutic dose )</a:t>
            </a:r>
          </a:p>
          <a:p>
            <a:pPr marL="0" indent="0" algn="l">
              <a:buNone/>
            </a:pPr>
            <a:endParaRPr lang="en-US" sz="2000" dirty="0">
              <a:latin typeface="Agency FB" panose="020B0503020202020204" pitchFamily="34" charset="0"/>
            </a:endParaRPr>
          </a:p>
          <a:p>
            <a:pPr marL="0" indent="0" algn="l">
              <a:buNone/>
            </a:pPr>
            <a:endParaRPr lang="en-US" sz="2000" dirty="0">
              <a:latin typeface="Agency FB" panose="020B0503020202020204" pitchFamily="34" charset="0"/>
            </a:endParaRPr>
          </a:p>
          <a:p>
            <a:pPr algn="l">
              <a:buNone/>
            </a:pPr>
            <a:r>
              <a:rPr lang="en-US" sz="2000" b="1" u="sng" dirty="0">
                <a:latin typeface="Agency FB" panose="020B0503020202020204" pitchFamily="34" charset="0"/>
              </a:rPr>
              <a:t>Post-exposure prophylaxis </a:t>
            </a:r>
            <a:r>
              <a:rPr lang="en-US" sz="2000" dirty="0">
                <a:latin typeface="Agency FB" panose="020B0503020202020204" pitchFamily="34" charset="0"/>
              </a:rPr>
              <a:t>— Women who are sexual contacts of partners with known or suspected syphilis should be presumptively treated with a </a:t>
            </a:r>
            <a:r>
              <a:rPr lang="en-US" sz="2000" dirty="0">
                <a:solidFill>
                  <a:srgbClr val="00B0F0"/>
                </a:solidFill>
                <a:latin typeface="Agency FB" panose="020B0503020202020204" pitchFamily="34" charset="0"/>
              </a:rPr>
              <a:t>single dose </a:t>
            </a:r>
            <a:r>
              <a:rPr lang="en-US" sz="2000" dirty="0">
                <a:latin typeface="Agency FB" panose="020B0503020202020204" pitchFamily="34" charset="0"/>
              </a:rPr>
              <a:t>of penicillin G benzathine 2.4 million units intramuscularly</a:t>
            </a:r>
            <a:r>
              <a:rPr lang="en-US" sz="1400" dirty="0"/>
              <a:t>. </a:t>
            </a:r>
            <a:endParaRPr lang="en-US" sz="2000" dirty="0">
              <a:solidFill>
                <a:schemeClr val="tx1"/>
              </a:solidFill>
            </a:endParaRPr>
          </a:p>
        </p:txBody>
      </p:sp>
      <p:sp>
        <p:nvSpPr>
          <p:cNvPr id="3" name="Title 2">
            <a:extLst>
              <a:ext uri="{FF2B5EF4-FFF2-40B4-BE49-F238E27FC236}">
                <a16:creationId xmlns:a16="http://schemas.microsoft.com/office/drawing/2014/main" xmlns="" id="{A19A4D6A-3B22-443D-B11F-D4EA0FD3AA5F}"/>
              </a:ext>
            </a:extLst>
          </p:cNvPr>
          <p:cNvSpPr>
            <a:spLocks noGrp="1"/>
          </p:cNvSpPr>
          <p:nvPr>
            <p:ph type="title"/>
          </p:nvPr>
        </p:nvSpPr>
        <p:spPr>
          <a:xfrm>
            <a:off x="482601" y="1698171"/>
            <a:ext cx="2971546" cy="451636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Maternal treatment</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0862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0EA63F82-0BAD-44F6-BB62-4803C32DFD90}"/>
              </a:ext>
            </a:extLst>
          </p:cNvPr>
          <p:cNvSpPr>
            <a:spLocks noGrp="1"/>
          </p:cNvSpPr>
          <p:nvPr>
            <p:ph idx="1"/>
          </p:nvPr>
        </p:nvSpPr>
        <p:spPr>
          <a:xfrm>
            <a:off x="3786183" y="1571612"/>
            <a:ext cx="4858885" cy="4516361"/>
          </a:xfrm>
        </p:spPr>
        <p:txBody>
          <a:bodyPr vert="horz" lIns="91440" tIns="45720" rIns="91440" bIns="45720" rtlCol="0">
            <a:normAutofit fontScale="85000" lnSpcReduction="20000"/>
          </a:bodyPr>
          <a:lstStyle/>
          <a:p>
            <a:pPr algn="l">
              <a:buNone/>
            </a:pPr>
            <a:r>
              <a:rPr lang="en-US" sz="2400" dirty="0"/>
              <a:t>an </a:t>
            </a:r>
            <a:r>
              <a:rPr lang="en-US" sz="2400" dirty="0">
                <a:solidFill>
                  <a:srgbClr val="C00000"/>
                </a:solidFill>
              </a:rPr>
              <a:t>acute febrile reaction </a:t>
            </a:r>
            <a:r>
              <a:rPr lang="en-US" sz="2400" dirty="0"/>
              <a:t>accompanied by headache, myalgia, rash, and hypotension.</a:t>
            </a:r>
          </a:p>
          <a:p>
            <a:pPr algn="l">
              <a:buNone/>
            </a:pPr>
            <a:r>
              <a:rPr lang="en-US" sz="2400" dirty="0"/>
              <a:t> These symptoms are thought to result from the release of large amounts of treponemal lipopolysaccharide from dying spirochetes and an increase in circulating cytokine levels</a:t>
            </a:r>
          </a:p>
          <a:p>
            <a:pPr algn="l">
              <a:buNone/>
            </a:pPr>
            <a:r>
              <a:rPr lang="en-US" sz="2400" dirty="0"/>
              <a:t>The reaction begins within </a:t>
            </a:r>
            <a:r>
              <a:rPr lang="en-US" sz="2400" dirty="0">
                <a:solidFill>
                  <a:srgbClr val="00B0F0"/>
                </a:solidFill>
              </a:rPr>
              <a:t>one to two hours </a:t>
            </a:r>
            <a:r>
              <a:rPr lang="en-US" sz="2400" dirty="0"/>
              <a:t>of treatment, peaks at </a:t>
            </a:r>
            <a:r>
              <a:rPr lang="en-US" sz="2400" dirty="0">
                <a:solidFill>
                  <a:srgbClr val="00B0F0"/>
                </a:solidFill>
              </a:rPr>
              <a:t>eight hours</a:t>
            </a:r>
            <a:r>
              <a:rPr lang="en-US" sz="2400" dirty="0"/>
              <a:t>, and typically resolves </a:t>
            </a:r>
            <a:r>
              <a:rPr lang="en-US" sz="2400" dirty="0">
                <a:solidFill>
                  <a:srgbClr val="00B0F0"/>
                </a:solidFill>
              </a:rPr>
              <a:t>within 24 to 48 </a:t>
            </a:r>
            <a:r>
              <a:rPr lang="en-US" sz="2400" dirty="0"/>
              <a:t>hours</a:t>
            </a:r>
          </a:p>
          <a:p>
            <a:pPr algn="l">
              <a:buNone/>
            </a:pPr>
            <a:r>
              <a:rPr lang="en-US" sz="2400" dirty="0"/>
              <a:t>The </a:t>
            </a:r>
            <a:r>
              <a:rPr lang="en-US" sz="2400" dirty="0" err="1"/>
              <a:t>Jarisch-Herxheimer</a:t>
            </a:r>
            <a:r>
              <a:rPr lang="en-US" sz="2400" dirty="0"/>
              <a:t> reaction may also </a:t>
            </a:r>
            <a:r>
              <a:rPr lang="en-US" sz="2400" dirty="0">
                <a:solidFill>
                  <a:srgbClr val="C00000"/>
                </a:solidFill>
              </a:rPr>
              <a:t>precipitate uterine contractions, preterm labor, and/or non reassuring fetal heart rate </a:t>
            </a:r>
            <a:r>
              <a:rPr lang="en-US" sz="2400" dirty="0">
                <a:solidFill>
                  <a:schemeClr val="tx1"/>
                </a:solidFill>
              </a:rPr>
              <a:t>tr</a:t>
            </a:r>
            <a:r>
              <a:rPr lang="en-US" sz="2400" dirty="0"/>
              <a:t>acings in pregnant women so admit women at the time of commencement of treatment for monitoring</a:t>
            </a:r>
          </a:p>
        </p:txBody>
      </p:sp>
      <p:sp>
        <p:nvSpPr>
          <p:cNvPr id="3" name="Title 2">
            <a:extLst>
              <a:ext uri="{FF2B5EF4-FFF2-40B4-BE49-F238E27FC236}">
                <a16:creationId xmlns:a16="http://schemas.microsoft.com/office/drawing/2014/main" xmlns="" id="{6370CD2D-90FC-4C4C-A1A4-3FC1B9CCA8C5}"/>
              </a:ext>
            </a:extLst>
          </p:cNvPr>
          <p:cNvSpPr>
            <a:spLocks noGrp="1"/>
          </p:cNvSpPr>
          <p:nvPr>
            <p:ph type="title"/>
          </p:nvPr>
        </p:nvSpPr>
        <p:spPr>
          <a:xfrm>
            <a:off x="285721" y="1500174"/>
            <a:ext cx="3446457" cy="451636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POTENTIAL COMPLICATIONS OF TREATMENT: JARISCH-HERXHEIMER REACTION febrile</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285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98519818-DAAA-4F19-AC50-D2FAD3C93B42}"/>
              </a:ext>
            </a:extLst>
          </p:cNvPr>
          <p:cNvSpPr>
            <a:spLocks noGrp="1"/>
          </p:cNvSpPr>
          <p:nvPr>
            <p:ph idx="1"/>
          </p:nvPr>
        </p:nvSpPr>
        <p:spPr>
          <a:xfrm>
            <a:off x="2214547" y="714356"/>
            <a:ext cx="6715172" cy="1428760"/>
          </a:xfrm>
        </p:spPr>
        <p:txBody>
          <a:bodyPr vert="horz" lIns="91440" tIns="45720" rIns="91440" bIns="45720" rtlCol="0">
            <a:normAutofit fontScale="62500" lnSpcReduction="20000"/>
          </a:bodyPr>
          <a:lstStyle/>
          <a:p>
            <a:pPr algn="l">
              <a:buNone/>
            </a:pPr>
            <a:r>
              <a:rPr lang="en-US" sz="2600" dirty="0" smtClean="0"/>
              <a:t>-</a:t>
            </a:r>
            <a:r>
              <a:rPr lang="en-US" sz="2600" dirty="0" err="1" smtClean="0">
                <a:solidFill>
                  <a:srgbClr val="FF0000"/>
                </a:solidFill>
              </a:rPr>
              <a:t>Transplacental</a:t>
            </a:r>
            <a:r>
              <a:rPr lang="en-US" sz="2600" dirty="0" smtClean="0"/>
              <a:t> </a:t>
            </a:r>
            <a:r>
              <a:rPr lang="en-US" sz="2600" dirty="0"/>
              <a:t>transmission of spirochetes </a:t>
            </a:r>
          </a:p>
          <a:p>
            <a:pPr marL="114300" indent="-342900" algn="l">
              <a:buNone/>
            </a:pPr>
            <a:r>
              <a:rPr lang="en-US" sz="2600" dirty="0" smtClean="0"/>
              <a:t>-</a:t>
            </a:r>
            <a:r>
              <a:rPr lang="en-US" sz="2600" dirty="0" smtClean="0">
                <a:solidFill>
                  <a:srgbClr val="FF0000"/>
                </a:solidFill>
              </a:rPr>
              <a:t>Direct </a:t>
            </a:r>
            <a:r>
              <a:rPr lang="en-US" sz="2600" dirty="0">
                <a:solidFill>
                  <a:srgbClr val="FF0000"/>
                </a:solidFill>
              </a:rPr>
              <a:t>contact </a:t>
            </a:r>
            <a:r>
              <a:rPr lang="en-US" sz="2600" dirty="0"/>
              <a:t>w/ infectious secretion at time of birth </a:t>
            </a:r>
          </a:p>
          <a:p>
            <a:pPr marL="114300" indent="-342900" algn="l">
              <a:buNone/>
            </a:pPr>
            <a:r>
              <a:rPr lang="en-US" sz="2600" dirty="0"/>
              <a:t>NOT transferred via breast milk Transfer can occur if infectious lesion on breast</a:t>
            </a:r>
          </a:p>
          <a:p>
            <a:pPr marL="114300" indent="-342900" algn="l">
              <a:buNone/>
            </a:pPr>
            <a:r>
              <a:rPr lang="en-US" sz="2600" dirty="0"/>
              <a:t>Inadequate maternal screening and/or inadequate maternal treatment can result in congenital syphilis</a:t>
            </a:r>
          </a:p>
          <a:p>
            <a:pPr>
              <a:buNone/>
            </a:pPr>
            <a:endParaRPr lang="en-US" sz="3100" dirty="0">
              <a:latin typeface="Agency FB" panose="020B0503020202020204" pitchFamily="34" charset="0"/>
            </a:endParaRPr>
          </a:p>
          <a:p>
            <a:endParaRPr lang="en-US" sz="3100" dirty="0">
              <a:latin typeface="Agency FB" panose="020B0503020202020204" pitchFamily="34" charset="0"/>
            </a:endParaRPr>
          </a:p>
          <a:p>
            <a:endParaRPr lang="en-US" sz="2000" dirty="0">
              <a:solidFill>
                <a:schemeClr val="tx1"/>
              </a:solidFill>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سهم إلى اليمين 16"/>
          <p:cNvSpPr/>
          <p:nvPr/>
        </p:nvSpPr>
        <p:spPr>
          <a:xfrm>
            <a:off x="3643307" y="0"/>
            <a:ext cx="3613793" cy="716464"/>
          </a:xfrm>
          <a:prstGeom prst="rightArrow">
            <a:avLst>
              <a:gd name="adj1" fmla="val 75000"/>
              <a:gd name="adj2" fmla="val 50000"/>
            </a:avLst>
          </a:prstGeom>
        </p:spPr>
        <p:style>
          <a:lnRef idx="1">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sp>
      <p:grpSp>
        <p:nvGrpSpPr>
          <p:cNvPr id="3" name="مجموعة 10"/>
          <p:cNvGrpSpPr/>
          <p:nvPr/>
        </p:nvGrpSpPr>
        <p:grpSpPr>
          <a:xfrm>
            <a:off x="1785919" y="0"/>
            <a:ext cx="4214841" cy="716464"/>
            <a:chOff x="-1162929" y="-2282474"/>
            <a:chExt cx="3099342" cy="716464"/>
          </a:xfrm>
        </p:grpSpPr>
        <p:sp>
          <p:nvSpPr>
            <p:cNvPr id="13" name="مستطيل مستدير الزوايا 12"/>
            <p:cNvSpPr/>
            <p:nvPr/>
          </p:nvSpPr>
          <p:spPr>
            <a:xfrm>
              <a:off x="-952804" y="-2282474"/>
              <a:ext cx="2409195" cy="716464"/>
            </a:xfrm>
            <a:prstGeom prst="roundRect">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5" name="مستطيل 14"/>
            <p:cNvSpPr/>
            <p:nvPr/>
          </p:nvSpPr>
          <p:spPr>
            <a:xfrm>
              <a:off x="-1162929" y="-2282474"/>
              <a:ext cx="3099342" cy="571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en-US" sz="2800" kern="1200" dirty="0" smtClean="0"/>
                <a:t>Congenital syphilis</a:t>
              </a:r>
              <a:endParaRPr lang="ar-SA" sz="2800" kern="1200" dirty="0"/>
            </a:p>
          </p:txBody>
        </p:sp>
      </p:grpSp>
      <p:sp>
        <p:nvSpPr>
          <p:cNvPr id="21" name="Content Placeholder 1">
            <a:extLst>
              <a:ext uri="{FF2B5EF4-FFF2-40B4-BE49-F238E27FC236}">
                <a16:creationId xmlns:a16="http://schemas.microsoft.com/office/drawing/2014/main" xmlns="" id="{0A7AB073-23E4-4662-AAC4-8E8ECFCCF6BB}"/>
              </a:ext>
            </a:extLst>
          </p:cNvPr>
          <p:cNvSpPr txBox="1">
            <a:spLocks/>
          </p:cNvSpPr>
          <p:nvPr/>
        </p:nvSpPr>
        <p:spPr>
          <a:xfrm>
            <a:off x="2500299" y="2071678"/>
            <a:ext cx="6643702" cy="4786322"/>
          </a:xfrm>
          <a:prstGeom prst="rect">
            <a:avLst/>
          </a:prstGeom>
        </p:spPr>
        <p:txBody>
          <a:bodyPr vert="horz" lIns="91440" tIns="45720" rIns="91440" bIns="45720" rtlCol="0">
            <a:normAutofit fontScale="77500" lnSpcReduction="20000"/>
          </a:bodyPr>
          <a:lstStyle/>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Agency FB" panose="020B0503020202020204" pitchFamily="34" charset="0"/>
                <a:ea typeface="+mn-ea"/>
                <a:cs typeface="+mn-cs"/>
              </a:rPr>
              <a:t>— Fetal </a:t>
            </a:r>
            <a:r>
              <a:rPr kumimoji="0" lang="en-US" sz="24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infection s</a:t>
            </a:r>
            <a:r>
              <a:rPr kumimoji="0" lang="en-US" sz="25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hould be </a:t>
            </a:r>
            <a:r>
              <a:rPr kumimoji="0" lang="en-US" sz="2500" b="0" i="0" u="none" strike="noStrike" kern="1200" cap="none" spc="0" normalizeH="0" baseline="0" noProof="0" dirty="0" smtClean="0">
                <a:ln>
                  <a:noFill/>
                </a:ln>
                <a:solidFill>
                  <a:srgbClr val="C00000"/>
                </a:solidFill>
                <a:effectLst/>
                <a:uLnTx/>
                <a:uFillTx/>
                <a:cs typeface="Akhbar MT" pitchFamily="2" charset="-78"/>
              </a:rPr>
              <a:t>suspected if</a:t>
            </a:r>
            <a:r>
              <a:rPr kumimoji="0" lang="en-US" sz="2500" b="0" i="0" u="none" strike="noStrike" kern="1200" cap="none" spc="0" normalizeH="0" baseline="0" noProof="0" dirty="0" smtClean="0">
                <a:ln>
                  <a:noFill/>
                </a:ln>
                <a:solidFill>
                  <a:schemeClr val="tx1">
                    <a:lumMod val="75000"/>
                    <a:lumOff val="25000"/>
                  </a:schemeClr>
                </a:solidFill>
                <a:effectLst/>
                <a:uLnTx/>
                <a:uFillTx/>
                <a:cs typeface="Akhbar MT" pitchFamily="2" charset="-78"/>
              </a:rPr>
              <a:t> there are characteristic findings on </a:t>
            </a:r>
            <a:r>
              <a:rPr kumimoji="0" lang="en-US" sz="2500" b="0" i="0" u="none" strike="noStrike" kern="1200" cap="none" spc="0" normalizeH="0" baseline="0" noProof="0" dirty="0" smtClean="0">
                <a:ln>
                  <a:noFill/>
                </a:ln>
                <a:solidFill>
                  <a:schemeClr val="tx1">
                    <a:lumMod val="75000"/>
                    <a:lumOff val="25000"/>
                  </a:schemeClr>
                </a:solidFill>
                <a:effectLst/>
                <a:uLnTx/>
                <a:uFillTx/>
              </a:rPr>
              <a:t>ultrasound examination </a:t>
            </a:r>
            <a:r>
              <a:rPr kumimoji="0" lang="en-US" sz="2500" b="0" i="0" u="none" strike="noStrike" kern="1200" cap="none" spc="0" normalizeH="0" baseline="0" noProof="0" dirty="0" smtClean="0">
                <a:ln>
                  <a:noFill/>
                </a:ln>
                <a:solidFill>
                  <a:srgbClr val="C00000"/>
                </a:solidFill>
                <a:effectLst/>
                <a:uLnTx/>
                <a:uFillTx/>
              </a:rPr>
              <a:t>after 20 weeks </a:t>
            </a:r>
            <a:r>
              <a:rPr kumimoji="0" lang="en-US" sz="2500" b="0" i="0" u="none" strike="noStrike" kern="1200" cap="none" spc="0" normalizeH="0" baseline="0" noProof="0" dirty="0" smtClean="0">
                <a:ln>
                  <a:noFill/>
                </a:ln>
                <a:solidFill>
                  <a:schemeClr val="tx1">
                    <a:lumMod val="75000"/>
                    <a:lumOff val="25000"/>
                  </a:schemeClr>
                </a:solidFill>
                <a:effectLst/>
                <a:uLnTx/>
                <a:uFillTx/>
              </a:rPr>
              <a:t>of gestation in a woman with untreated or inadequately treated syphilis. Before </a:t>
            </a:r>
            <a:r>
              <a:rPr kumimoji="0" lang="en-US" sz="2500" b="0" i="0" u="none" strike="noStrike" kern="1200" cap="none" spc="0" normalizeH="0" baseline="0" noProof="0" dirty="0" smtClean="0">
                <a:ln>
                  <a:noFill/>
                </a:ln>
                <a:solidFill>
                  <a:srgbClr val="00B050"/>
                </a:solidFill>
                <a:effectLst/>
                <a:uLnTx/>
                <a:uFillTx/>
              </a:rPr>
              <a:t>18 to 20 weeks</a:t>
            </a:r>
            <a:r>
              <a:rPr kumimoji="0" lang="en-US" sz="2500" b="0" i="0" u="none" strike="noStrike" kern="1200" cap="none" spc="0" normalizeH="0" baseline="0" noProof="0" dirty="0" smtClean="0">
                <a:ln>
                  <a:noFill/>
                </a:ln>
                <a:solidFill>
                  <a:schemeClr val="tx1">
                    <a:lumMod val="75000"/>
                    <a:lumOff val="25000"/>
                  </a:schemeClr>
                </a:solidFill>
                <a:effectLst/>
                <a:uLnTx/>
                <a:uFillTx/>
              </a:rPr>
              <a:t>, fetal abnormalities are not usually seen because of </a:t>
            </a:r>
            <a:r>
              <a:rPr kumimoji="0" lang="en-US" sz="2500" b="0" i="0" u="none" strike="noStrike" kern="1200" cap="none" spc="0" normalizeH="0" baseline="0" noProof="0" dirty="0" smtClean="0">
                <a:ln>
                  <a:noFill/>
                </a:ln>
                <a:solidFill>
                  <a:srgbClr val="00B0F0"/>
                </a:solidFill>
                <a:effectLst/>
                <a:uLnTx/>
                <a:uFillTx/>
              </a:rPr>
              <a:t>fetal immunologic immaturity</a:t>
            </a:r>
          </a:p>
          <a:p>
            <a:pPr marL="0" marR="0" lvl="0" indent="0" algn="l" defTabSz="914400" rtl="1" eaLnBrk="1" fontAlgn="auto" latinLnBrk="0" hangingPunct="1">
              <a:lnSpc>
                <a:spcPct val="10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1" i="0" u="sng" strike="noStrike" kern="1200" cap="none" spc="0" normalizeH="0" baseline="0" noProof="0" dirty="0" smtClean="0">
                <a:ln>
                  <a:noFill/>
                </a:ln>
                <a:solidFill>
                  <a:schemeClr val="tx1">
                    <a:lumMod val="75000"/>
                    <a:lumOff val="25000"/>
                  </a:schemeClr>
                </a:solidFill>
                <a:effectLst/>
                <a:uLnTx/>
                <a:uFillTx/>
              </a:rPr>
              <a:t>Findings on ultrasound are nonspecific and include</a:t>
            </a:r>
            <a:r>
              <a:rPr kumimoji="0" lang="en-US" sz="2500" b="0" i="0" u="none" strike="noStrike" kern="1200" cap="none" spc="0" normalizeH="0" baseline="0" noProof="0" dirty="0" smtClean="0">
                <a:ln>
                  <a:noFill/>
                </a:ln>
                <a:solidFill>
                  <a:schemeClr val="tx1">
                    <a:lumMod val="75000"/>
                    <a:lumOff val="25000"/>
                  </a:schemeClr>
                </a:solidFill>
                <a:effectLst/>
                <a:uLnTx/>
                <a:uFillTx/>
              </a:rPr>
              <a: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sng" strike="noStrike" kern="1200" cap="none" spc="0" normalizeH="0" baseline="0" noProof="0" dirty="0" err="1" smtClean="0">
                <a:ln>
                  <a:noFill/>
                </a:ln>
                <a:solidFill>
                  <a:srgbClr val="FF0000"/>
                </a:solidFill>
                <a:effectLst/>
                <a:uLnTx/>
                <a:uFillTx/>
              </a:rPr>
              <a:t>Hepatomegaly</a:t>
            </a:r>
            <a:r>
              <a:rPr kumimoji="0" lang="en-US" sz="2500" b="0" i="0" u="sng"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defined as liver length &gt;95 percentile for gestational age (70 to 80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chemeClr val="tx1">
                    <a:lumMod val="75000"/>
                    <a:lumOff val="25000"/>
                  </a:schemeClr>
                </a:solidFill>
                <a:effectLst/>
                <a:uLnTx/>
                <a:uFillTx/>
              </a:rPr>
              <a:t>th</a:t>
            </a:r>
            <a:r>
              <a:rPr kumimoji="0" lang="en-US" sz="2500" b="0" i="0" u="none" strike="noStrike" kern="1200" cap="none" spc="0" normalizeH="0" baseline="0" noProof="0" dirty="0" smtClean="0">
                <a:ln>
                  <a:noFill/>
                </a:ln>
                <a:solidFill>
                  <a:schemeClr val="tx1">
                    <a:lumMod val="75000"/>
                    <a:lumOff val="25000"/>
                  </a:schemeClr>
                </a:solidFill>
                <a:effectLst/>
                <a:uLnTx/>
                <a:uFillTx/>
              </a:rPr>
              <a:t> </a:t>
            </a:r>
            <a:r>
              <a:rPr kumimoji="0" lang="en-US" sz="2500" b="0" i="0" u="sng" strike="noStrike" kern="1200" cap="none" spc="0" normalizeH="0" baseline="0" noProof="0" dirty="0" err="1" smtClean="0">
                <a:ln>
                  <a:noFill/>
                </a:ln>
                <a:solidFill>
                  <a:srgbClr val="FF0000"/>
                </a:solidFill>
                <a:effectLst/>
                <a:uLnTx/>
                <a:uFillTx/>
              </a:rPr>
              <a:t>Placentomegaly</a:t>
            </a:r>
            <a:r>
              <a:rPr kumimoji="0" lang="en-US" sz="2500" b="0" i="0" u="sng"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defined as placental thickness &gt;2 standard deviations above mean for gestational age (27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smtClean="0">
                <a:ln>
                  <a:noFill/>
                </a:ln>
                <a:solidFill>
                  <a:srgbClr val="FF0000"/>
                </a:solidFill>
                <a:effectLst/>
                <a:uLnTx/>
                <a:uFillTx/>
              </a:rPr>
              <a:t>Anemia</a:t>
            </a:r>
            <a:r>
              <a:rPr kumimoji="0" lang="en-US" sz="2500" b="0" i="0" u="none" strike="noStrike" kern="1200" cap="none" spc="0" normalizeH="0" baseline="0" noProof="0" dirty="0" smtClean="0">
                <a:ln>
                  <a:noFill/>
                </a:ln>
                <a:solidFill>
                  <a:schemeClr val="tx1">
                    <a:lumMod val="75000"/>
                    <a:lumOff val="25000"/>
                  </a:schemeClr>
                </a:solidFill>
                <a:effectLst/>
                <a:uLnTx/>
                <a:uFillTx/>
              </a:rPr>
              <a:t>, based on Doppler middle cerebral artery peak systolic velocity &gt;1.5 multiples of the median (33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rgbClr val="FF0000"/>
                </a:solidFill>
                <a:effectLst/>
                <a:uLnTx/>
                <a:uFillTx/>
              </a:rPr>
              <a:t>Polyhydramnios</a:t>
            </a:r>
            <a:r>
              <a:rPr kumimoji="0" lang="en-US" sz="2500" b="0" i="0" u="none"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(12 percent)</a:t>
            </a: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rgbClr val="FF0000"/>
                </a:solidFill>
                <a:effectLst/>
                <a:uLnTx/>
                <a:uFillTx/>
              </a:rPr>
              <a:t>Ascites</a:t>
            </a:r>
            <a:r>
              <a:rPr kumimoji="0" lang="en-US" sz="2500" b="0" i="0" u="none" strike="noStrike" kern="1200" cap="none" spc="0" normalizeH="0" baseline="0" noProof="0" dirty="0" smtClean="0">
                <a:ln>
                  <a:noFill/>
                </a:ln>
                <a:solidFill>
                  <a:srgbClr val="FF0000"/>
                </a:solidFill>
                <a:effectLst/>
                <a:uLnTx/>
                <a:uFillTx/>
              </a:rPr>
              <a:t> or </a:t>
            </a:r>
            <a:r>
              <a:rPr kumimoji="0" lang="en-US" sz="2500" b="0" i="0" u="none" strike="noStrike" kern="1200" cap="none" spc="0" normalizeH="0" baseline="0" noProof="0" dirty="0" err="1" smtClean="0">
                <a:ln>
                  <a:noFill/>
                </a:ln>
                <a:solidFill>
                  <a:srgbClr val="FF0000"/>
                </a:solidFill>
                <a:effectLst/>
                <a:uLnTx/>
                <a:uFillTx/>
              </a:rPr>
              <a:t>hydrops</a:t>
            </a:r>
            <a:r>
              <a:rPr kumimoji="0" lang="en-US" sz="2500" b="0" i="0" u="none" strike="noStrike" kern="1200" cap="none" spc="0" normalizeH="0" baseline="0" noProof="0" dirty="0" smtClean="0">
                <a:ln>
                  <a:noFill/>
                </a:ln>
                <a:solidFill>
                  <a:srgbClr val="FF0000"/>
                </a:solidFill>
                <a:effectLst/>
                <a:uLnTx/>
                <a:uFillTx/>
              </a:rPr>
              <a:t> </a:t>
            </a:r>
            <a:r>
              <a:rPr kumimoji="0" lang="en-US" sz="2500" b="0" i="0" u="none" strike="noStrike" kern="1200" cap="none" spc="0" normalizeH="0" baseline="0" noProof="0" dirty="0" smtClean="0">
                <a:ln>
                  <a:noFill/>
                </a:ln>
                <a:solidFill>
                  <a:schemeClr val="tx1">
                    <a:lumMod val="75000"/>
                    <a:lumOff val="25000"/>
                  </a:schemeClr>
                </a:solidFill>
                <a:effectLst/>
                <a:uLnTx/>
                <a:uFillTx/>
              </a:rPr>
              <a:t>(10 percent)</a:t>
            </a:r>
          </a:p>
          <a:p>
            <a:pPr marL="342900" marR="0" lvl="0" indent="-342900" algn="l" defTabSz="914400" rtl="1" eaLnBrk="1" fontAlgn="auto" latinLnBrk="0" hangingPunct="1">
              <a:lnSpc>
                <a:spcPct val="10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l" defTabSz="914400" rtl="1" eaLnBrk="1" fontAlgn="auto" latinLnBrk="0" hangingPunct="1">
              <a:lnSpc>
                <a:spcPct val="100000"/>
              </a:lnSpc>
              <a:spcBef>
                <a:spcPct val="20000"/>
              </a:spcBef>
              <a:spcAft>
                <a:spcPts val="0"/>
              </a:spcAft>
              <a:buClrTx/>
              <a:buSzTx/>
              <a:tabLst/>
              <a:defRPr/>
            </a:pPr>
            <a:r>
              <a:rPr kumimoji="0" lang="en-US" sz="2500" b="0" i="0" u="none" strike="noStrike" kern="1200" cap="none" spc="0" normalizeH="0" baseline="0" noProof="0" dirty="0" err="1" smtClean="0">
                <a:ln>
                  <a:noFill/>
                </a:ln>
                <a:solidFill>
                  <a:schemeClr val="tx1">
                    <a:lumMod val="75000"/>
                    <a:lumOff val="25000"/>
                  </a:schemeClr>
                </a:solidFill>
                <a:effectLst/>
                <a:uLnTx/>
                <a:uFillTx/>
              </a:rPr>
              <a:t>Hepatomegaly</a:t>
            </a:r>
            <a:r>
              <a:rPr kumimoji="0" lang="en-US" sz="2500" b="0" i="0" u="none" strike="noStrike" kern="1200" cap="none" spc="0" normalizeH="0" baseline="0" noProof="0" dirty="0" smtClean="0">
                <a:ln>
                  <a:noFill/>
                </a:ln>
                <a:solidFill>
                  <a:schemeClr val="tx1">
                    <a:lumMod val="75000"/>
                    <a:lumOff val="25000"/>
                  </a:schemeClr>
                </a:solidFill>
                <a:effectLst/>
                <a:uLnTx/>
                <a:uFillTx/>
              </a:rPr>
              <a:t> and </a:t>
            </a:r>
            <a:r>
              <a:rPr kumimoji="0" lang="en-US" sz="2500" b="0" i="0" u="none" strike="noStrike" kern="1200" cap="none" spc="0" normalizeH="0" baseline="0" noProof="0" dirty="0" err="1" smtClean="0">
                <a:ln>
                  <a:noFill/>
                </a:ln>
                <a:solidFill>
                  <a:schemeClr val="tx1">
                    <a:lumMod val="75000"/>
                    <a:lumOff val="25000"/>
                  </a:schemeClr>
                </a:solidFill>
                <a:effectLst/>
                <a:uLnTx/>
                <a:uFillTx/>
              </a:rPr>
              <a:t>placentomegaly</a:t>
            </a:r>
            <a:r>
              <a:rPr kumimoji="0" lang="en-US" sz="2500" b="0" i="0" u="none" strike="noStrike" kern="1200" cap="none" spc="0" normalizeH="0" baseline="0" noProof="0" dirty="0" smtClean="0">
                <a:ln>
                  <a:noFill/>
                </a:ln>
                <a:solidFill>
                  <a:schemeClr val="tx1">
                    <a:lumMod val="75000"/>
                    <a:lumOff val="25000"/>
                  </a:schemeClr>
                </a:solidFill>
                <a:effectLst/>
                <a:uLnTx/>
                <a:uFillTx/>
              </a:rPr>
              <a:t> are </a:t>
            </a:r>
            <a:r>
              <a:rPr kumimoji="0" lang="en-US" sz="2500" b="0" i="0" u="none" strike="noStrike" kern="1200" cap="none" spc="0" normalizeH="0" baseline="0" noProof="0" dirty="0" smtClean="0">
                <a:ln>
                  <a:noFill/>
                </a:ln>
                <a:solidFill>
                  <a:srgbClr val="C00000"/>
                </a:solidFill>
                <a:effectLst/>
                <a:uLnTx/>
                <a:uFillTx/>
              </a:rPr>
              <a:t>early findings. </a:t>
            </a:r>
            <a:r>
              <a:rPr kumimoji="0" lang="en-US" sz="2500" b="0" i="0" u="none" strike="noStrike" kern="1200" cap="none" spc="0" normalizeH="0" baseline="0" noProof="0" dirty="0" smtClean="0">
                <a:ln>
                  <a:noFill/>
                </a:ln>
                <a:solidFill>
                  <a:schemeClr val="tx1">
                    <a:lumMod val="75000"/>
                    <a:lumOff val="25000"/>
                  </a:schemeClr>
                </a:solidFill>
                <a:effectLst/>
                <a:uLnTx/>
                <a:uFillTx/>
              </a:rPr>
              <a:t>Anemia, </a:t>
            </a:r>
            <a:r>
              <a:rPr kumimoji="0" lang="en-US" sz="2500" b="0" i="0" u="none" strike="noStrike" kern="1200" cap="none" spc="0" normalizeH="0" baseline="0" noProof="0" dirty="0" err="1" smtClean="0">
                <a:ln>
                  <a:noFill/>
                </a:ln>
                <a:solidFill>
                  <a:schemeClr val="tx1">
                    <a:lumMod val="75000"/>
                    <a:lumOff val="25000"/>
                  </a:schemeClr>
                </a:solidFill>
                <a:effectLst/>
                <a:uLnTx/>
                <a:uFillTx/>
              </a:rPr>
              <a:t>ascites</a:t>
            </a:r>
            <a:r>
              <a:rPr kumimoji="0" lang="en-US" sz="2500" b="0" i="0" u="none" strike="noStrike" kern="1200" cap="none" spc="0" normalizeH="0" baseline="0" noProof="0" dirty="0" smtClean="0">
                <a:ln>
                  <a:noFill/>
                </a:ln>
                <a:solidFill>
                  <a:schemeClr val="tx1">
                    <a:lumMod val="75000"/>
                    <a:lumOff val="25000"/>
                  </a:schemeClr>
                </a:solidFill>
                <a:effectLst/>
                <a:uLnTx/>
                <a:uFillTx/>
              </a:rPr>
              <a:t>, and </a:t>
            </a:r>
            <a:r>
              <a:rPr kumimoji="0" lang="en-US" sz="2500" b="0" i="0" u="none" strike="noStrike" kern="1200" cap="none" spc="0" normalizeH="0" baseline="0" noProof="0" dirty="0" err="1" smtClean="0">
                <a:ln>
                  <a:noFill/>
                </a:ln>
                <a:solidFill>
                  <a:schemeClr val="tx1">
                    <a:lumMod val="75000"/>
                    <a:lumOff val="25000"/>
                  </a:schemeClr>
                </a:solidFill>
                <a:effectLst/>
                <a:uLnTx/>
                <a:uFillTx/>
              </a:rPr>
              <a:t>hydrops</a:t>
            </a:r>
            <a:r>
              <a:rPr kumimoji="0" lang="en-US" sz="2500" b="0" i="0" u="none" strike="noStrike" kern="1200" cap="none" spc="0" normalizeH="0" baseline="0" noProof="0" dirty="0" smtClean="0">
                <a:ln>
                  <a:noFill/>
                </a:ln>
                <a:solidFill>
                  <a:schemeClr val="tx1">
                    <a:lumMod val="75000"/>
                    <a:lumOff val="25000"/>
                  </a:schemeClr>
                </a:solidFill>
                <a:effectLst/>
                <a:uLnTx/>
                <a:uFillTx/>
              </a:rPr>
              <a:t> </a:t>
            </a:r>
            <a:r>
              <a:rPr kumimoji="0" lang="en-US" sz="2400" b="0" i="0" u="none" strike="noStrike" kern="1200" cap="none" spc="0" normalizeH="0" baseline="0" noProof="0" dirty="0" smtClean="0">
                <a:ln>
                  <a:noFill/>
                </a:ln>
                <a:solidFill>
                  <a:srgbClr val="C00000"/>
                </a:solidFill>
                <a:effectLst/>
                <a:uLnTx/>
                <a:uFillTx/>
              </a:rPr>
              <a:t>occur later</a:t>
            </a:r>
            <a:r>
              <a:rPr kumimoji="0" lang="en-US" sz="2400" b="0" i="0" u="none" strike="noStrike" kern="1200" cap="none" spc="0" normalizeH="0" baseline="0" noProof="0" dirty="0" smtClean="0">
                <a:ln>
                  <a:noFill/>
                </a:ln>
                <a:solidFill>
                  <a:schemeClr val="tx1">
                    <a:lumMod val="75000"/>
                    <a:lumOff val="25000"/>
                  </a:schemeClr>
                </a:solidFill>
                <a:effectLst/>
                <a:uLnTx/>
                <a:uFillTx/>
              </a:rPr>
              <a:t> in the course of infection</a:t>
            </a:r>
            <a:endParaRPr kumimoji="0" lang="en-US" sz="2400" b="0" i="0" u="none" strike="noStrike" kern="1200" cap="none" spc="0" normalizeH="0" baseline="0" noProof="0" dirty="0">
              <a:ln>
                <a:noFill/>
              </a:ln>
              <a:solidFill>
                <a:schemeClr val="tx1">
                  <a:lumMod val="75000"/>
                  <a:lumOff val="25000"/>
                </a:schemeClr>
              </a:solidFill>
              <a:effectLst/>
              <a:uLnTx/>
              <a:uFillTx/>
            </a:endParaRPr>
          </a:p>
        </p:txBody>
      </p:sp>
      <p:sp>
        <p:nvSpPr>
          <p:cNvPr id="19" name="مستطيل 18"/>
          <p:cNvSpPr/>
          <p:nvPr/>
        </p:nvSpPr>
        <p:spPr>
          <a:xfrm>
            <a:off x="1" y="3071810"/>
            <a:ext cx="3214709" cy="1754326"/>
          </a:xfrm>
          <a:prstGeom prst="rect">
            <a:avLst/>
          </a:prstGeom>
          <a:noFill/>
        </p:spPr>
        <p:txBody>
          <a:bodyPr wrap="square" lIns="91440" tIns="45720" rIns="91440" bIns="45720">
            <a:spAutoFit/>
          </a:bodyPr>
          <a:lstStyle/>
          <a:p>
            <a:pPr algn="ctr"/>
            <a:r>
              <a:rPr lang="en-US" sz="3600" b="1" dirty="0">
                <a:solidFill>
                  <a:schemeClr val="tx2"/>
                </a:solidFill>
              </a:rPr>
              <a:t>Prenatal </a:t>
            </a:r>
            <a:endParaRPr lang="en-US" sz="3600" b="1" dirty="0" smtClean="0">
              <a:solidFill>
                <a:schemeClr val="tx2"/>
              </a:solidFill>
            </a:endParaRPr>
          </a:p>
          <a:p>
            <a:pPr algn="ctr"/>
            <a:r>
              <a:rPr lang="en-US" sz="3600" b="1" dirty="0" smtClean="0">
                <a:solidFill>
                  <a:schemeClr val="tx2"/>
                </a:solidFill>
              </a:rPr>
              <a:t>(</a:t>
            </a:r>
            <a:r>
              <a:rPr lang="en-US" sz="3600" b="1" dirty="0">
                <a:solidFill>
                  <a:schemeClr val="tx2"/>
                </a:solidFill>
              </a:rPr>
              <a:t>fetal) </a:t>
            </a:r>
            <a:endParaRPr lang="en-US" sz="3600" b="1" dirty="0" smtClean="0">
              <a:solidFill>
                <a:schemeClr val="tx2"/>
              </a:solidFill>
            </a:endParaRPr>
          </a:p>
          <a:p>
            <a:pPr algn="ctr"/>
            <a:r>
              <a:rPr lang="en-US" sz="3600" b="1" dirty="0" smtClean="0">
                <a:solidFill>
                  <a:schemeClr val="tx2"/>
                </a:solidFill>
              </a:rPr>
              <a:t>diagnosis</a:t>
            </a:r>
            <a:endParaRPr lang="ar-SA" sz="3600" b="1" cap="none" spc="0" dirty="0">
              <a:ln w="10541" cmpd="sng">
                <a:solidFill>
                  <a:schemeClr val="accent1">
                    <a:shade val="88000"/>
                    <a:satMod val="110000"/>
                  </a:schemeClr>
                </a:solidFill>
                <a:prstDash val="solid"/>
              </a:ln>
              <a:solidFill>
                <a:schemeClr val="tx2"/>
              </a:solidFill>
              <a:effectLst/>
            </a:endParaRPr>
          </a:p>
        </p:txBody>
      </p:sp>
    </p:spTree>
    <p:extLst>
      <p:ext uri="{BB962C8B-B14F-4D97-AF65-F5344CB8AC3E}">
        <p14:creationId xmlns:p14="http://schemas.microsoft.com/office/powerpoint/2010/main" val="308246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Picture 4" descr="Diagram&#10;&#10;Description automatically generated">
            <a:extLst>
              <a:ext uri="{FF2B5EF4-FFF2-40B4-BE49-F238E27FC236}">
                <a16:creationId xmlns:a16="http://schemas.microsoft.com/office/drawing/2014/main" xmlns="" id="{32E9F568-3EB8-45A9-A1E4-4CE163C80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214292"/>
            <a:ext cx="8143932" cy="6421605"/>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431509EB-A249-4E5B-BD83-5041DBD50BC7}"/>
              </a:ext>
            </a:extLst>
          </p:cNvPr>
          <p:cNvSpPr>
            <a:spLocks noGrp="1"/>
          </p:cNvSpPr>
          <p:nvPr>
            <p:ph idx="1"/>
          </p:nvPr>
        </p:nvSpPr>
        <p:spPr>
          <a:xfrm>
            <a:off x="3748797" y="288485"/>
            <a:ext cx="4858885" cy="6281030"/>
          </a:xfrm>
        </p:spPr>
        <p:txBody>
          <a:bodyPr vert="horz" lIns="91440" tIns="45720" rIns="91440" bIns="45720" rtlCol="0">
            <a:normAutofit fontScale="85000" lnSpcReduction="20000"/>
          </a:bodyPr>
          <a:lstStyle/>
          <a:p>
            <a:pPr algn="l">
              <a:buNone/>
            </a:pPr>
            <a:r>
              <a:rPr lang="en-US" sz="2400" dirty="0"/>
              <a:t>— Maternal penicillin treatment </a:t>
            </a:r>
            <a:r>
              <a:rPr lang="en-US" sz="2400" dirty="0">
                <a:solidFill>
                  <a:srgbClr val="C00000"/>
                </a:solidFill>
              </a:rPr>
              <a:t>is curative</a:t>
            </a:r>
            <a:r>
              <a:rPr lang="en-US" sz="2400" dirty="0"/>
              <a:t> for fetal infection in most cases. the following characteristics were more likely in adequately treated women who went on to have congenitally infected infants:</a:t>
            </a:r>
          </a:p>
          <a:p>
            <a:pPr algn="l">
              <a:buNone/>
            </a:pPr>
            <a:r>
              <a:rPr lang="en-US" sz="2400" dirty="0"/>
              <a:t>High nontreponemal titer at treatment and delivery</a:t>
            </a:r>
          </a:p>
          <a:p>
            <a:pPr algn="l">
              <a:buNone/>
            </a:pPr>
            <a:r>
              <a:rPr lang="en-US" sz="2400" dirty="0"/>
              <a:t>Delivery ≤36 weeks </a:t>
            </a:r>
          </a:p>
          <a:p>
            <a:pPr algn="l">
              <a:buNone/>
            </a:pPr>
            <a:r>
              <a:rPr lang="en-US" sz="2400" dirty="0"/>
              <a:t>Early stage infection </a:t>
            </a:r>
          </a:p>
          <a:p>
            <a:pPr algn="l">
              <a:buNone/>
            </a:pPr>
            <a:r>
              <a:rPr lang="en-US" sz="2400" dirty="0"/>
              <a:t>Short interval (≤30 days) between treatment and delivery</a:t>
            </a:r>
          </a:p>
          <a:p>
            <a:pPr algn="l">
              <a:buNone/>
            </a:pPr>
            <a:endParaRPr lang="en-US" sz="2400" dirty="0"/>
          </a:p>
          <a:p>
            <a:pPr algn="l">
              <a:buNone/>
            </a:pPr>
            <a:endParaRPr lang="en-US" sz="2400" dirty="0">
              <a:latin typeface="Agency FB" panose="020B0503020202020204" pitchFamily="34" charset="0"/>
            </a:endParaRPr>
          </a:p>
          <a:p>
            <a:pPr algn="l">
              <a:buNone/>
            </a:pPr>
            <a:endParaRPr lang="en-US" sz="2400" dirty="0"/>
          </a:p>
          <a:p>
            <a:pPr algn="l">
              <a:buNone/>
            </a:pPr>
            <a:r>
              <a:rPr lang="en-US" sz="2400" dirty="0"/>
              <a:t> Follow Up Newborns should be closely screened at follow up visits for signs of late syphilis</a:t>
            </a:r>
          </a:p>
          <a:p>
            <a:pPr algn="l">
              <a:buNone/>
            </a:pPr>
            <a:r>
              <a:rPr lang="en-US" sz="2400" dirty="0"/>
              <a:t> Follow up VDRL/RPR titers Repeated </a:t>
            </a:r>
            <a:r>
              <a:rPr lang="en-US" sz="2400" dirty="0">
                <a:solidFill>
                  <a:srgbClr val="00B050"/>
                </a:solidFill>
              </a:rPr>
              <a:t>every 2-3 months </a:t>
            </a:r>
            <a:r>
              <a:rPr lang="en-US" sz="2400" dirty="0"/>
              <a:t>until test non-reactive or titer decreased four-</a:t>
            </a:r>
            <a:r>
              <a:rPr lang="en-US" sz="2400" dirty="0" err="1"/>
              <a:t>foldTiters</a:t>
            </a:r>
            <a:r>
              <a:rPr lang="en-US" sz="2400" dirty="0"/>
              <a:t> should decline </a:t>
            </a:r>
            <a:r>
              <a:rPr lang="en-US" sz="2400" dirty="0">
                <a:solidFill>
                  <a:srgbClr val="00B050"/>
                </a:solidFill>
              </a:rPr>
              <a:t>by 3mo </a:t>
            </a:r>
            <a:r>
              <a:rPr lang="en-US" sz="2400" dirty="0"/>
              <a:t>and be non-reactive </a:t>
            </a:r>
            <a:r>
              <a:rPr lang="en-US" sz="2400" dirty="0">
                <a:solidFill>
                  <a:srgbClr val="00B050"/>
                </a:solidFill>
              </a:rPr>
              <a:t>by 6 months</a:t>
            </a:r>
          </a:p>
          <a:p>
            <a:endParaRPr lang="en-US" sz="2000" dirty="0">
              <a:solidFill>
                <a:schemeClr val="tx1"/>
              </a:solidFill>
            </a:endParaRPr>
          </a:p>
        </p:txBody>
      </p:sp>
      <p:sp>
        <p:nvSpPr>
          <p:cNvPr id="3" name="Title 2">
            <a:extLst>
              <a:ext uri="{FF2B5EF4-FFF2-40B4-BE49-F238E27FC236}">
                <a16:creationId xmlns:a16="http://schemas.microsoft.com/office/drawing/2014/main" xmlns="" id="{47B96B49-67D8-4770-AAEB-1B2F234C302E}"/>
              </a:ext>
            </a:extLst>
          </p:cNvPr>
          <p:cNvSpPr>
            <a:spLocks noGrp="1"/>
          </p:cNvSpPr>
          <p:nvPr>
            <p:ph type="title"/>
          </p:nvPr>
        </p:nvSpPr>
        <p:spPr>
          <a:xfrm>
            <a:off x="331635" y="418785"/>
            <a:ext cx="2971546" cy="6034358"/>
          </a:xfrm>
        </p:spPr>
        <p:txBody>
          <a:bodyPr vert="horz" lIns="91440" tIns="45720" rIns="91440" bIns="45720" rtlCol="0" anchor="t">
            <a:normAutofit fontScale="90000"/>
          </a:bodyPr>
          <a:lstStyle/>
          <a:p>
            <a:pPr algn="l"/>
            <a:r>
              <a:rPr lang="en-US" sz="3600" dirty="0">
                <a:solidFill>
                  <a:schemeClr val="tx1"/>
                </a:solidFill>
              </a:rPr>
              <a:t>Fetal treatment and treatment failure</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Follow Up Newborns </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8131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714349" y="1357298"/>
            <a:ext cx="8001056" cy="3500462"/>
          </a:xfrm>
        </p:spPr>
        <p:txBody>
          <a:bodyPr>
            <a:normAutofit fontScale="77500" lnSpcReduction="20000"/>
          </a:bodyPr>
          <a:lstStyle/>
          <a:p>
            <a:pPr algn="l">
              <a:buNone/>
            </a:pPr>
            <a:r>
              <a:rPr lang="en-US" dirty="0" smtClean="0"/>
              <a:t>A 22-year-old </a:t>
            </a:r>
            <a:r>
              <a:rPr lang="en-US" dirty="0" err="1" smtClean="0"/>
              <a:t>primigravid</a:t>
            </a:r>
            <a:r>
              <a:rPr lang="en-US" dirty="0" smtClean="0"/>
              <a:t> woman at 8 weeks gestation comes to the office for her initial prenatal visit She has no symptoms except mild nausea. The patient has a history of an allergic reaction to penicillin; she developed a generalized rash with intense itching that responded to antihistamines and corticosteroid cream. Vital signs are within normal limits. Physical examination shows no abnormalities. The screening VDRL test is positive, as is the confirmatory fluorescent </a:t>
            </a:r>
            <a:r>
              <a:rPr lang="ar-SA" dirty="0" smtClean="0"/>
              <a:t>.</a:t>
            </a:r>
            <a:r>
              <a:rPr lang="en-US" dirty="0" err="1" smtClean="0"/>
              <a:t>treponemal</a:t>
            </a:r>
            <a:r>
              <a:rPr lang="en-US" dirty="0" smtClean="0"/>
              <a:t> antibody absorption test</a:t>
            </a:r>
          </a:p>
          <a:p>
            <a:pPr algn="l">
              <a:buNone/>
            </a:pPr>
            <a:r>
              <a:rPr lang="en-US" dirty="0" smtClean="0"/>
              <a:t> Which of the following is the best next step in management of this patient?</a:t>
            </a:r>
            <a:endParaRPr lang="ar-SA" dirty="0"/>
          </a:p>
        </p:txBody>
      </p:sp>
      <p:sp>
        <p:nvSpPr>
          <p:cNvPr id="3" name="عنوان 2"/>
          <p:cNvSpPr>
            <a:spLocks noGrp="1"/>
          </p:cNvSpPr>
          <p:nvPr>
            <p:ph type="title"/>
          </p:nvPr>
        </p:nvSpPr>
        <p:spPr/>
        <p:txBody>
          <a:bodyPr/>
          <a:lstStyle/>
          <a:p>
            <a:r>
              <a:rPr lang="en-US" dirty="0" smtClean="0">
                <a:solidFill>
                  <a:srgbClr val="C00000"/>
                </a:solidFill>
              </a:rPr>
              <a:t>case</a:t>
            </a:r>
            <a:endParaRPr lang="ar-SA" dirty="0">
              <a:solidFill>
                <a:srgbClr val="C00000"/>
              </a:solidFill>
            </a:endParaRPr>
          </a:p>
        </p:txBody>
      </p:sp>
      <p:sp>
        <p:nvSpPr>
          <p:cNvPr id="4" name="مربع نص 3"/>
          <p:cNvSpPr txBox="1"/>
          <p:nvPr/>
        </p:nvSpPr>
        <p:spPr>
          <a:xfrm>
            <a:off x="1142977" y="4643448"/>
            <a:ext cx="5857916" cy="1323439"/>
          </a:xfrm>
          <a:prstGeom prst="rect">
            <a:avLst/>
          </a:prstGeom>
          <a:noFill/>
        </p:spPr>
        <p:txBody>
          <a:bodyPr wrap="square" rtlCol="1">
            <a:spAutoFit/>
          </a:bodyPr>
          <a:lstStyle/>
          <a:p>
            <a:pPr algn="l">
              <a:buFont typeface="Wingdings" pitchFamily="2" charset="2"/>
              <a:buChar char="q"/>
            </a:pPr>
            <a:r>
              <a:rPr lang="en-US" dirty="0" smtClean="0"/>
              <a:t>A. </a:t>
            </a:r>
            <a:r>
              <a:rPr lang="en-US" sz="2000" dirty="0" err="1" smtClean="0"/>
              <a:t>azithroycin</a:t>
            </a:r>
            <a:r>
              <a:rPr lang="en-US" sz="2000" dirty="0" smtClean="0"/>
              <a:t> </a:t>
            </a:r>
          </a:p>
          <a:p>
            <a:pPr algn="l">
              <a:buFont typeface="Wingdings" pitchFamily="2" charset="2"/>
              <a:buChar char="q"/>
            </a:pPr>
            <a:r>
              <a:rPr lang="en-US" sz="2000" dirty="0" smtClean="0"/>
              <a:t>B. </a:t>
            </a:r>
            <a:r>
              <a:rPr lang="en-US" sz="2000" dirty="0" err="1" smtClean="0"/>
              <a:t>doxycycline</a:t>
            </a:r>
            <a:r>
              <a:rPr lang="en-US" sz="2000" dirty="0" smtClean="0"/>
              <a:t> </a:t>
            </a:r>
          </a:p>
          <a:p>
            <a:pPr algn="l">
              <a:buFont typeface="Wingdings" pitchFamily="2" charset="2"/>
              <a:buChar char="q"/>
            </a:pPr>
            <a:r>
              <a:rPr lang="en-US" sz="2000" dirty="0" err="1" smtClean="0"/>
              <a:t>C.no</a:t>
            </a:r>
            <a:r>
              <a:rPr lang="en-US" sz="2000" dirty="0" smtClean="0"/>
              <a:t> treatment until delivery </a:t>
            </a:r>
          </a:p>
          <a:p>
            <a:pPr algn="l">
              <a:buFont typeface="Wingdings" pitchFamily="2" charset="2"/>
              <a:buChar char="q"/>
            </a:pPr>
            <a:r>
              <a:rPr lang="ar-SA" sz="2000" dirty="0" smtClean="0"/>
              <a:t> </a:t>
            </a:r>
            <a:r>
              <a:rPr lang="en-US" sz="2000" dirty="0" smtClean="0"/>
              <a:t>d. Skin testing and penicillin desensitization </a:t>
            </a:r>
            <a:endParaRPr lang="ar-SA"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75C34-82CC-4E84-958E-16A1846E42FE}"/>
              </a:ext>
            </a:extLst>
          </p:cNvPr>
          <p:cNvSpPr>
            <a:spLocks noGrp="1"/>
          </p:cNvSpPr>
          <p:nvPr>
            <p:ph type="title"/>
          </p:nvPr>
        </p:nvSpPr>
        <p:spPr/>
        <p:txBody>
          <a:bodyPr/>
          <a:lstStyle/>
          <a:p>
            <a:r>
              <a:rPr lang="en-US" dirty="0">
                <a:latin typeface="Arial"/>
                <a:cs typeface="Arial"/>
              </a:rPr>
              <a:t>Rubella </a:t>
            </a:r>
            <a:endParaRPr lang="en-US" dirty="0"/>
          </a:p>
        </p:txBody>
      </p:sp>
      <p:sp>
        <p:nvSpPr>
          <p:cNvPr id="3" name="Text Placeholder 2">
            <a:extLst>
              <a:ext uri="{FF2B5EF4-FFF2-40B4-BE49-F238E27FC236}">
                <a16:creationId xmlns:a16="http://schemas.microsoft.com/office/drawing/2014/main" xmlns="" id="{65E8CF93-97B7-47EC-A1FA-9D66966BBCAD}"/>
              </a:ext>
            </a:extLst>
          </p:cNvPr>
          <p:cNvSpPr>
            <a:spLocks noGrp="1"/>
          </p:cNvSpPr>
          <p:nvPr>
            <p:ph type="body" sz="quarter" idx="13"/>
          </p:nvPr>
        </p:nvSpPr>
        <p:spPr/>
        <p:txBody>
          <a:bodyPr vert="horz" lIns="91440" tIns="45720" rIns="91440" bIns="45720" rtlCol="0" anchor="t">
            <a:noAutofit/>
          </a:bodyPr>
          <a:lstStyle/>
          <a:p>
            <a:r>
              <a:rPr lang="en-US" sz="1800" b="1" dirty="0">
                <a:latin typeface="Arial"/>
                <a:cs typeface="Arial"/>
              </a:rPr>
              <a:t>Majd </a:t>
            </a:r>
            <a:r>
              <a:rPr lang="en-US" sz="1800" b="1" dirty="0" err="1">
                <a:latin typeface="Arial"/>
                <a:cs typeface="Arial"/>
              </a:rPr>
              <a:t>Haitham</a:t>
            </a:r>
            <a:r>
              <a:rPr lang="en-US" sz="1800" b="1" dirty="0">
                <a:latin typeface="Arial"/>
                <a:cs typeface="Arial"/>
              </a:rPr>
              <a:t> </a:t>
            </a:r>
            <a:endParaRPr lang="en-US" b="1" dirty="0"/>
          </a:p>
        </p:txBody>
      </p:sp>
    </p:spTree>
    <p:extLst>
      <p:ext uri="{BB962C8B-B14F-4D97-AF65-F5344CB8AC3E}">
        <p14:creationId xmlns:p14="http://schemas.microsoft.com/office/powerpoint/2010/main" val="403201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096520E-E96E-46EE-BE96-3C6E658EBE06}"/>
              </a:ext>
            </a:extLst>
          </p:cNvPr>
          <p:cNvSpPr>
            <a:spLocks noGrp="1"/>
          </p:cNvSpPr>
          <p:nvPr>
            <p:ph type="title"/>
          </p:nvPr>
        </p:nvSpPr>
        <p:spPr/>
        <p:txBody>
          <a:bodyPr/>
          <a:lstStyle/>
          <a:p>
            <a:r>
              <a:rPr lang="en-US" dirty="0">
                <a:cs typeface="Calibri Light"/>
              </a:rPr>
              <a:t>Case Scenario </a:t>
            </a:r>
            <a:endParaRPr lang="en-US" dirty="0"/>
          </a:p>
        </p:txBody>
      </p:sp>
      <p:sp>
        <p:nvSpPr>
          <p:cNvPr id="2" name="Content Placeholder 1">
            <a:extLst>
              <a:ext uri="{FF2B5EF4-FFF2-40B4-BE49-F238E27FC236}">
                <a16:creationId xmlns:a16="http://schemas.microsoft.com/office/drawing/2014/main" xmlns="" id="{7C1DD7FA-CB48-446D-957A-47CAA5086CBF}"/>
              </a:ext>
            </a:extLst>
          </p:cNvPr>
          <p:cNvSpPr>
            <a:spLocks noGrp="1"/>
          </p:cNvSpPr>
          <p:nvPr>
            <p:ph idx="1"/>
          </p:nvPr>
        </p:nvSpPr>
        <p:spPr/>
        <p:txBody>
          <a:bodyPr vert="horz" lIns="91440" tIns="45720" rIns="91440" bIns="45720" rtlCol="0" anchor="t">
            <a:normAutofit fontScale="85000" lnSpcReduction="20000"/>
          </a:bodyPr>
          <a:lstStyle/>
          <a:p>
            <a:r>
              <a:rPr lang="en-US" sz="4000" b="1" dirty="0">
                <a:cs typeface="Calibri"/>
              </a:rPr>
              <a:t>An 18 years-old female G1 </a:t>
            </a:r>
            <a:r>
              <a:rPr lang="en-US" sz="4000" b="1" dirty="0">
                <a:solidFill>
                  <a:schemeClr val="accent1">
                    <a:lumMod val="50000"/>
                    <a:lumOff val="50000"/>
                  </a:schemeClr>
                </a:solidFill>
                <a:cs typeface="Calibri"/>
              </a:rPr>
              <a:t>30-week gestation</a:t>
            </a:r>
            <a:r>
              <a:rPr lang="en-US" sz="4000" b="1" dirty="0">
                <a:cs typeface="Calibri"/>
              </a:rPr>
              <a:t> and is employed in a </a:t>
            </a:r>
            <a:r>
              <a:rPr lang="en-US" sz="4000" b="1" dirty="0">
                <a:solidFill>
                  <a:schemeClr val="accent1">
                    <a:lumMod val="50000"/>
                    <a:lumOff val="50000"/>
                  </a:schemeClr>
                </a:solidFill>
                <a:cs typeface="Calibri"/>
              </a:rPr>
              <a:t>child care center</a:t>
            </a:r>
            <a:r>
              <a:rPr lang="en-US" sz="4000" b="1" dirty="0">
                <a:cs typeface="Calibri"/>
              </a:rPr>
              <a:t> . One of the children developed </a:t>
            </a:r>
            <a:r>
              <a:rPr lang="en-US" sz="4000" b="1" dirty="0">
                <a:solidFill>
                  <a:schemeClr val="accent1">
                    <a:lumMod val="50000"/>
                    <a:lumOff val="50000"/>
                  </a:schemeClr>
                </a:solidFill>
                <a:cs typeface="Calibri"/>
              </a:rPr>
              <a:t>rash</a:t>
            </a:r>
            <a:r>
              <a:rPr lang="en-US" sz="4000" b="1" dirty="0">
                <a:cs typeface="Calibri"/>
              </a:rPr>
              <a:t> that was diagnosed as rubella . The patient's </a:t>
            </a:r>
            <a:r>
              <a:rPr lang="en-US" sz="4000" b="1" dirty="0">
                <a:solidFill>
                  <a:schemeClr val="accent1">
                    <a:lumMod val="50000"/>
                    <a:lumOff val="50000"/>
                  </a:schemeClr>
                </a:solidFill>
                <a:cs typeface="Calibri"/>
              </a:rPr>
              <a:t>rubella IgG titer is negative</a:t>
            </a:r>
            <a:r>
              <a:rPr lang="en-US" sz="4000" b="1" dirty="0">
                <a:cs typeface="Calibri"/>
              </a:rPr>
              <a:t> . She is concerned regarding her fetus getting infected with rubella </a:t>
            </a:r>
            <a:endParaRPr lang="en-US" sz="4000" dirty="0">
              <a:cs typeface="Calibri" panose="020F0502020204030204"/>
            </a:endParaRPr>
          </a:p>
        </p:txBody>
      </p:sp>
    </p:spTree>
    <p:extLst>
      <p:ext uri="{BB962C8B-B14F-4D97-AF65-F5344CB8AC3E}">
        <p14:creationId xmlns:p14="http://schemas.microsoft.com/office/powerpoint/2010/main" val="167657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C999E4-9572-4649-9388-40EC618B45F7}"/>
              </a:ext>
            </a:extLst>
          </p:cNvPr>
          <p:cNvSpPr>
            <a:spLocks noGrp="1"/>
          </p:cNvSpPr>
          <p:nvPr>
            <p:ph type="title"/>
          </p:nvPr>
        </p:nvSpPr>
        <p:spPr/>
        <p:txBody>
          <a:bodyPr/>
          <a:lstStyle/>
          <a:p>
            <a:r>
              <a:rPr lang="en-US" dirty="0">
                <a:cs typeface="Calibri Light"/>
              </a:rPr>
              <a:t>Rubella , German </a:t>
            </a:r>
            <a:r>
              <a:rPr lang="en-US" dirty="0" err="1">
                <a:cs typeface="Calibri Light"/>
              </a:rPr>
              <a:t>measeles</a:t>
            </a:r>
            <a:r>
              <a:rPr lang="en-US" dirty="0">
                <a:cs typeface="Calibri Light"/>
              </a:rPr>
              <a:t> , 3 days – </a:t>
            </a:r>
            <a:r>
              <a:rPr lang="en-US" dirty="0" err="1">
                <a:cs typeface="Calibri Light"/>
              </a:rPr>
              <a:t>measeles</a:t>
            </a:r>
            <a:endParaRPr lang="en-US" dirty="0"/>
          </a:p>
        </p:txBody>
      </p:sp>
      <p:sp>
        <p:nvSpPr>
          <p:cNvPr id="2" name="Content Placeholder 1">
            <a:extLst>
              <a:ext uri="{FF2B5EF4-FFF2-40B4-BE49-F238E27FC236}">
                <a16:creationId xmlns:a16="http://schemas.microsoft.com/office/drawing/2014/main" xmlns="" id="{9248150B-218D-4E44-B4A7-C93B0A15E844}"/>
              </a:ext>
            </a:extLst>
          </p:cNvPr>
          <p:cNvSpPr>
            <a:spLocks noGrp="1"/>
          </p:cNvSpPr>
          <p:nvPr>
            <p:ph idx="1"/>
          </p:nvPr>
        </p:nvSpPr>
        <p:spPr>
          <a:xfrm>
            <a:off x="324161" y="2209095"/>
            <a:ext cx="7951397" cy="4890810"/>
          </a:xfrm>
        </p:spPr>
        <p:txBody>
          <a:bodyPr vert="horz" lIns="91440" tIns="45720" rIns="91440" bIns="45720" rtlCol="0" anchor="t">
            <a:normAutofit fontScale="92500"/>
          </a:bodyPr>
          <a:lstStyle/>
          <a:p>
            <a:r>
              <a:rPr lang="en-US" sz="2000" dirty="0">
                <a:ea typeface="+mn-lt"/>
                <a:cs typeface="+mn-lt"/>
              </a:rPr>
              <a:t>Rubella virus is togavirus , single-stranded RNA virus</a:t>
            </a:r>
          </a:p>
          <a:p>
            <a:r>
              <a:rPr lang="en-US" sz="2000" dirty="0">
                <a:ea typeface="+mn-lt"/>
                <a:cs typeface="+mn-lt"/>
              </a:rPr>
              <a:t>Primary infection occurs mostly in unvaccinated children and adolescents.</a:t>
            </a:r>
          </a:p>
          <a:p>
            <a:r>
              <a:rPr lang="en-US" sz="2000" dirty="0">
                <a:ea typeface="+mn-lt"/>
                <a:cs typeface="+mn-lt"/>
              </a:rPr>
              <a:t>Vaccination and single rubella infection usually offer lifelong immunity.</a:t>
            </a:r>
          </a:p>
          <a:p>
            <a:r>
              <a:rPr lang="en-US" sz="2000" dirty="0">
                <a:ea typeface="+mn-lt"/>
                <a:cs typeface="+mn-lt"/>
              </a:rPr>
              <a:t>Young children have a milder course than older children an adults </a:t>
            </a:r>
          </a:p>
          <a:p>
            <a:r>
              <a:rPr lang="en-US" sz="2000" dirty="0">
                <a:ea typeface="+mn-lt"/>
                <a:cs typeface="+mn-lt"/>
              </a:rPr>
              <a:t>Asymptomatic in 50% of cases </a:t>
            </a:r>
          </a:p>
          <a:p>
            <a:r>
              <a:rPr lang="en-US" sz="2000" dirty="0">
                <a:ea typeface="+mn-lt"/>
                <a:cs typeface="+mn-lt"/>
              </a:rPr>
              <a:t>Introduction of Rubella vaccine in 1969 through MMR vaccine has reduced rate of infection in pregnancy to &lt;0.1% .</a:t>
            </a:r>
            <a:endParaRPr lang="en-US" sz="2000" dirty="0"/>
          </a:p>
          <a:p>
            <a:r>
              <a:rPr lang="en-US" sz="2000" dirty="0">
                <a:ea typeface="+mn-lt"/>
                <a:cs typeface="+mn-lt"/>
              </a:rPr>
              <a:t> </a:t>
            </a:r>
            <a:r>
              <a:rPr lang="en-US" sz="2000" b="1" dirty="0">
                <a:solidFill>
                  <a:schemeClr val="accent1">
                    <a:lumMod val="50000"/>
                    <a:lumOff val="50000"/>
                  </a:schemeClr>
                </a:solidFill>
                <a:ea typeface="+mn-lt"/>
                <a:cs typeface="+mn-lt"/>
              </a:rPr>
              <a:t>Transmission :</a:t>
            </a:r>
          </a:p>
          <a:p>
            <a:r>
              <a:rPr lang="en-US" sz="2000" dirty="0">
                <a:ea typeface="+mn-lt"/>
                <a:cs typeface="+mn-lt"/>
              </a:rPr>
              <a:t>Respiratory secretions </a:t>
            </a:r>
          </a:p>
          <a:p>
            <a:r>
              <a:rPr lang="en-US" sz="2000" dirty="0" err="1">
                <a:ea typeface="+mn-lt"/>
                <a:cs typeface="+mn-lt"/>
              </a:rPr>
              <a:t>Transplacental</a:t>
            </a:r>
            <a:r>
              <a:rPr lang="en-US" sz="2000" dirty="0">
                <a:ea typeface="+mn-lt"/>
                <a:cs typeface="+mn-lt"/>
              </a:rPr>
              <a:t> – TORCH infections</a:t>
            </a:r>
          </a:p>
          <a:p>
            <a:pPr marL="0" indent="0">
              <a:buNone/>
            </a:pPr>
            <a:r>
              <a:rPr lang="en-US" sz="2000" dirty="0">
                <a:ea typeface="+mn-lt"/>
                <a:cs typeface="+mn-lt"/>
              </a:rPr>
              <a:t>* So Screening for antibodies to rubella is routinely performed by obstetricians.</a:t>
            </a:r>
          </a:p>
          <a:p>
            <a:endParaRPr lang="en-US" dirty="0">
              <a:ea typeface="+mn-lt"/>
              <a:cs typeface="+mn-lt"/>
            </a:endParaRPr>
          </a:p>
          <a:p>
            <a:endParaRPr lang="en-US" dirty="0"/>
          </a:p>
          <a:p>
            <a:endParaRPr lang="en-US" dirty="0">
              <a:cs typeface="Calibri"/>
            </a:endParaRPr>
          </a:p>
        </p:txBody>
      </p:sp>
    </p:spTree>
    <p:extLst>
      <p:ext uri="{BB962C8B-B14F-4D97-AF65-F5344CB8AC3E}">
        <p14:creationId xmlns:p14="http://schemas.microsoft.com/office/powerpoint/2010/main" val="74291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عنصر نائب للمحتوى 10" descr="4104-COVID  (2).jpg"/>
          <p:cNvPicPr>
            <a:picLocks noGrp="1" noChangeAspect="1"/>
          </p:cNvPicPr>
          <p:nvPr>
            <p:ph idx="1"/>
          </p:nvPr>
        </p:nvPicPr>
        <p:blipFill>
          <a:blip r:embed="rId2"/>
          <a:stretch>
            <a:fillRect/>
          </a:stretch>
        </p:blipFill>
        <p:spPr>
          <a:xfrm>
            <a:off x="1357291" y="1571612"/>
            <a:ext cx="5366271" cy="1909870"/>
          </a:xfrm>
        </p:spPr>
      </p:pic>
      <p:sp>
        <p:nvSpPr>
          <p:cNvPr id="3" name="Title 2">
            <a:extLst>
              <a:ext uri="{FF2B5EF4-FFF2-40B4-BE49-F238E27FC236}">
                <a16:creationId xmlns:a16="http://schemas.microsoft.com/office/drawing/2014/main" xmlns="" id="{7754D1AF-9F69-49B5-85EF-8F186E1053CE}"/>
              </a:ext>
            </a:extLst>
          </p:cNvPr>
          <p:cNvSpPr>
            <a:spLocks noGrp="1"/>
          </p:cNvSpPr>
          <p:nvPr>
            <p:ph type="title"/>
          </p:nvPr>
        </p:nvSpPr>
        <p:spPr>
          <a:xfrm>
            <a:off x="2214547" y="3714754"/>
            <a:ext cx="5875349" cy="1445077"/>
          </a:xfrm>
        </p:spPr>
        <p:txBody>
          <a:bodyPr vert="horz" lIns="91440" tIns="45720" rIns="91440" bIns="45720" rtlCol="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When do you think of TORCH infection ?</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Rectangle 22">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Isosceles Triangle 30">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Isosceles Triangle 32">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442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2D3F5CA-43FD-9C47-AC7A-4897FD6A1B84}"/>
              </a:ext>
            </a:extLst>
          </p:cNvPr>
          <p:cNvSpPr>
            <a:spLocks noGrp="1"/>
          </p:cNvSpPr>
          <p:nvPr>
            <p:ph type="title"/>
          </p:nvPr>
        </p:nvSpPr>
        <p:spPr/>
        <p:txBody>
          <a:bodyPr/>
          <a:lstStyle/>
          <a:p>
            <a:pPr algn="ctr"/>
            <a:r>
              <a:rPr lang="en-US" dirty="0"/>
              <a:t>Rubella infection in older children and adult </a:t>
            </a:r>
          </a:p>
        </p:txBody>
      </p:sp>
      <p:sp>
        <p:nvSpPr>
          <p:cNvPr id="6" name="Rectangle: Rounded Corners 5">
            <a:extLst>
              <a:ext uri="{FF2B5EF4-FFF2-40B4-BE49-F238E27FC236}">
                <a16:creationId xmlns:a16="http://schemas.microsoft.com/office/drawing/2014/main" xmlns="" id="{9A39478C-9CDB-974E-88C8-F8D29193F11B}"/>
              </a:ext>
            </a:extLst>
          </p:cNvPr>
          <p:cNvSpPr/>
          <p:nvPr/>
        </p:nvSpPr>
        <p:spPr>
          <a:xfrm>
            <a:off x="435894" y="2443544"/>
            <a:ext cx="3889150" cy="441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800" b="1" dirty="0">
              <a:solidFill>
                <a:prstClr val="white"/>
              </a:solidFill>
            </a:endParaRPr>
          </a:p>
          <a:p>
            <a:pPr algn="ctr" rtl="0"/>
            <a:r>
              <a:rPr lang="en-US" sz="2800" b="1" dirty="0">
                <a:solidFill>
                  <a:srgbClr val="4D1434">
                    <a:lumMod val="50000"/>
                    <a:lumOff val="50000"/>
                  </a:srgbClr>
                </a:solidFill>
              </a:rPr>
              <a:t>Prodromal phase </a:t>
            </a:r>
          </a:p>
          <a:p>
            <a:pPr algn="ctr" rtl="0"/>
            <a:endParaRPr lang="en-US" sz="2800" b="1" dirty="0">
              <a:solidFill>
                <a:prstClr val="white"/>
              </a:solidFill>
            </a:endParaRPr>
          </a:p>
          <a:p>
            <a:pPr algn="l" rtl="0"/>
            <a:r>
              <a:rPr lang="en-US" b="1" dirty="0">
                <a:solidFill>
                  <a:prstClr val="white"/>
                </a:solidFill>
              </a:rPr>
              <a:t>Incubation period :</a:t>
            </a:r>
            <a:r>
              <a:rPr lang="en-US" dirty="0">
                <a:solidFill>
                  <a:prstClr val="white"/>
                </a:solidFill>
              </a:rPr>
              <a:t> 2-3 weeks after infection</a:t>
            </a:r>
          </a:p>
          <a:p>
            <a:pPr algn="l" rtl="0"/>
            <a:r>
              <a:rPr lang="en-US" dirty="0">
                <a:solidFill>
                  <a:prstClr val="white"/>
                </a:solidFill>
              </a:rPr>
              <a:t> </a:t>
            </a:r>
          </a:p>
          <a:p>
            <a:pPr algn="l" rtl="0"/>
            <a:r>
              <a:rPr lang="en-US" b="1" dirty="0">
                <a:solidFill>
                  <a:prstClr val="white"/>
                </a:solidFill>
              </a:rPr>
              <a:t>Duration :</a:t>
            </a:r>
            <a:r>
              <a:rPr lang="en-US" dirty="0">
                <a:solidFill>
                  <a:prstClr val="white"/>
                </a:solidFill>
              </a:rPr>
              <a:t> 1-5 days </a:t>
            </a:r>
          </a:p>
          <a:p>
            <a:pPr algn="l" rtl="0"/>
            <a:endParaRPr lang="en-US" dirty="0">
              <a:solidFill>
                <a:prstClr val="white"/>
              </a:solidFill>
            </a:endParaRPr>
          </a:p>
          <a:p>
            <a:pPr algn="l" rtl="0"/>
            <a:r>
              <a:rPr lang="en-US" b="1" dirty="0">
                <a:solidFill>
                  <a:prstClr val="white"/>
                </a:solidFill>
              </a:rPr>
              <a:t>Findings : </a:t>
            </a:r>
          </a:p>
          <a:p>
            <a:pPr algn="l" rtl="0"/>
            <a:r>
              <a:rPr lang="en-US" dirty="0">
                <a:solidFill>
                  <a:prstClr val="white"/>
                </a:solidFill>
              </a:rPr>
              <a:t>Post-auricular and </a:t>
            </a:r>
            <a:r>
              <a:rPr lang="en-US" dirty="0" err="1">
                <a:solidFill>
                  <a:prstClr val="white"/>
                </a:solidFill>
              </a:rPr>
              <a:t>suboccipital</a:t>
            </a:r>
            <a:r>
              <a:rPr lang="en-US" dirty="0">
                <a:solidFill>
                  <a:prstClr val="white"/>
                </a:solidFill>
              </a:rPr>
              <a:t> lymphadenopathy </a:t>
            </a:r>
          </a:p>
          <a:p>
            <a:pPr algn="l" rtl="0"/>
            <a:r>
              <a:rPr lang="en-US" dirty="0">
                <a:solidFill>
                  <a:prstClr val="white"/>
                </a:solidFill>
              </a:rPr>
              <a:t>Low-grade fever , mild sore throat , conjunctivitis, headache , and aching joints . </a:t>
            </a:r>
          </a:p>
          <a:p>
            <a:pPr algn="l" rtl="0"/>
            <a:r>
              <a:rPr lang="en-US" dirty="0" err="1">
                <a:solidFill>
                  <a:prstClr val="white"/>
                </a:solidFill>
              </a:rPr>
              <a:t>Forchheimer</a:t>
            </a:r>
            <a:r>
              <a:rPr lang="en-US" dirty="0">
                <a:solidFill>
                  <a:prstClr val="white"/>
                </a:solidFill>
              </a:rPr>
              <a:t> sign : </a:t>
            </a:r>
            <a:r>
              <a:rPr lang="en-US" dirty="0" err="1">
                <a:solidFill>
                  <a:prstClr val="white"/>
                </a:solidFill>
              </a:rPr>
              <a:t>enanthem</a:t>
            </a:r>
            <a:r>
              <a:rPr lang="en-US" dirty="0">
                <a:solidFill>
                  <a:prstClr val="white"/>
                </a:solidFill>
              </a:rPr>
              <a:t> of the soft palate </a:t>
            </a:r>
          </a:p>
        </p:txBody>
      </p:sp>
      <p:sp>
        <p:nvSpPr>
          <p:cNvPr id="7" name="Rectangle: Rounded Corners 6">
            <a:extLst>
              <a:ext uri="{FF2B5EF4-FFF2-40B4-BE49-F238E27FC236}">
                <a16:creationId xmlns:a16="http://schemas.microsoft.com/office/drawing/2014/main" xmlns="" id="{21D4F138-B127-E24E-86F7-107BC177EC2B}"/>
              </a:ext>
            </a:extLst>
          </p:cNvPr>
          <p:cNvSpPr/>
          <p:nvPr/>
        </p:nvSpPr>
        <p:spPr>
          <a:xfrm>
            <a:off x="4818960" y="2443543"/>
            <a:ext cx="3889150" cy="441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err="1">
                <a:solidFill>
                  <a:srgbClr val="4D1434">
                    <a:lumMod val="50000"/>
                    <a:lumOff val="50000"/>
                  </a:srgbClr>
                </a:solidFill>
              </a:rPr>
              <a:t>Exanthem</a:t>
            </a:r>
            <a:r>
              <a:rPr lang="en-US" sz="2800" b="1" dirty="0">
                <a:solidFill>
                  <a:srgbClr val="4D1434">
                    <a:lumMod val="50000"/>
                    <a:lumOff val="50000"/>
                  </a:srgbClr>
                </a:solidFill>
              </a:rPr>
              <a:t> phase</a:t>
            </a:r>
            <a:r>
              <a:rPr lang="en-US" sz="2800" b="1" dirty="0">
                <a:solidFill>
                  <a:prstClr val="white"/>
                </a:solidFill>
              </a:rPr>
              <a:t> </a:t>
            </a:r>
          </a:p>
          <a:p>
            <a:pPr algn="ctr" rtl="0"/>
            <a:endParaRPr lang="en-US" sz="2800" b="1" dirty="0">
              <a:solidFill>
                <a:prstClr val="white"/>
              </a:solidFill>
            </a:endParaRPr>
          </a:p>
          <a:p>
            <a:pPr algn="l" rtl="0"/>
            <a:r>
              <a:rPr lang="en-US" b="1" dirty="0">
                <a:solidFill>
                  <a:prstClr val="white"/>
                </a:solidFill>
              </a:rPr>
              <a:t>Duration :  </a:t>
            </a:r>
            <a:r>
              <a:rPr lang="en-US" dirty="0">
                <a:solidFill>
                  <a:prstClr val="white"/>
                </a:solidFill>
              </a:rPr>
              <a:t>lasts 2-3 days </a:t>
            </a:r>
          </a:p>
          <a:p>
            <a:pPr algn="l" rtl="0"/>
            <a:endParaRPr lang="en-US" dirty="0">
              <a:solidFill>
                <a:prstClr val="white"/>
              </a:solidFill>
            </a:endParaRPr>
          </a:p>
          <a:p>
            <a:pPr algn="l" rtl="0"/>
            <a:r>
              <a:rPr lang="en-US" b="1" dirty="0">
                <a:solidFill>
                  <a:prstClr val="white"/>
                </a:solidFill>
              </a:rPr>
              <a:t>Findings : </a:t>
            </a:r>
          </a:p>
          <a:p>
            <a:pPr algn="l" rtl="0"/>
            <a:r>
              <a:rPr lang="en-US" dirty="0">
                <a:solidFill>
                  <a:prstClr val="white"/>
                </a:solidFill>
              </a:rPr>
              <a:t>Erythematous  </a:t>
            </a:r>
            <a:r>
              <a:rPr lang="en-US" dirty="0" err="1">
                <a:solidFill>
                  <a:prstClr val="white"/>
                </a:solidFill>
              </a:rPr>
              <a:t>maculopapular</a:t>
            </a:r>
            <a:r>
              <a:rPr lang="en-US" dirty="0">
                <a:solidFill>
                  <a:prstClr val="white"/>
                </a:solidFill>
              </a:rPr>
              <a:t> rash  / Begins from the head ( primarily behind ears ) </a:t>
            </a:r>
            <a:r>
              <a:rPr lang="en-US" dirty="0">
                <a:solidFill>
                  <a:prstClr val="white"/>
                </a:solidFill>
                <a:ea typeface="+mn-lt"/>
                <a:cs typeface="+mn-lt"/>
              </a:rPr>
              <a:t>spreads to the trunk and extremities within hours.</a:t>
            </a:r>
            <a:r>
              <a:rPr lang="en-US" dirty="0">
                <a:solidFill>
                  <a:prstClr val="white"/>
                </a:solidFill>
              </a:rPr>
              <a:t> / Sparing palms and soles  , may associated with mild </a:t>
            </a:r>
            <a:r>
              <a:rPr lang="en-US" dirty="0" err="1">
                <a:solidFill>
                  <a:prstClr val="white"/>
                </a:solidFill>
              </a:rPr>
              <a:t>pruritis</a:t>
            </a:r>
            <a:r>
              <a:rPr lang="en-US" dirty="0">
                <a:solidFill>
                  <a:prstClr val="white"/>
                </a:solidFill>
              </a:rPr>
              <a:t> .</a:t>
            </a:r>
          </a:p>
          <a:p>
            <a:pPr algn="l" rtl="0"/>
            <a:r>
              <a:rPr lang="en-US" dirty="0" err="1">
                <a:solidFill>
                  <a:prstClr val="white"/>
                </a:solidFill>
              </a:rPr>
              <a:t>Polyarthritis</a:t>
            </a:r>
            <a:r>
              <a:rPr lang="en-US" dirty="0">
                <a:solidFill>
                  <a:prstClr val="white"/>
                </a:solidFill>
              </a:rPr>
              <a:t> .</a:t>
            </a:r>
          </a:p>
          <a:p>
            <a:pPr algn="l" rtl="0"/>
            <a:endParaRPr lang="en-US" dirty="0">
              <a:solidFill>
                <a:prstClr val="white"/>
              </a:solidFill>
            </a:endParaRPr>
          </a:p>
          <a:p>
            <a:pPr algn="l" rtl="0"/>
            <a:r>
              <a:rPr lang="en-US" b="1" u="sng" dirty="0">
                <a:solidFill>
                  <a:prstClr val="white"/>
                </a:solidFill>
                <a:ea typeface="+mn-lt"/>
                <a:cs typeface="+mn-lt"/>
              </a:rPr>
              <a:t>People who have rubella infection are most contagious from 1week before to 1 week after the rash appears.</a:t>
            </a:r>
            <a:endParaRPr lang="en-US" b="1" u="sng" dirty="0">
              <a:solidFill>
                <a:prstClr val="white"/>
              </a:solidFill>
            </a:endParaRPr>
          </a:p>
        </p:txBody>
      </p:sp>
    </p:spTree>
    <p:extLst>
      <p:ext uri="{BB962C8B-B14F-4D97-AF65-F5344CB8AC3E}">
        <p14:creationId xmlns:p14="http://schemas.microsoft.com/office/powerpoint/2010/main" val="70380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7E93EBE-6513-4DAF-8CE6-BB31997481E2}"/>
              </a:ext>
            </a:extLst>
          </p:cNvPr>
          <p:cNvSpPr>
            <a:spLocks noGrp="1"/>
          </p:cNvSpPr>
          <p:nvPr>
            <p:ph type="title"/>
          </p:nvPr>
        </p:nvSpPr>
        <p:spPr>
          <a:xfrm>
            <a:off x="435894" y="3075847"/>
            <a:ext cx="8272212" cy="1013800"/>
          </a:xfrm>
        </p:spPr>
        <p:txBody>
          <a:bodyPr/>
          <a:lstStyle/>
          <a:p>
            <a:r>
              <a:rPr lang="en-US" b="1" dirty="0">
                <a:solidFill>
                  <a:schemeClr val="accent1">
                    <a:lumMod val="50000"/>
                    <a:lumOff val="50000"/>
                  </a:schemeClr>
                </a:solidFill>
                <a:cs typeface="Calibri Light"/>
              </a:rPr>
              <a:t>Rubella rash</a:t>
            </a:r>
            <a:endParaRPr lang="en-US" b="1" dirty="0">
              <a:solidFill>
                <a:schemeClr val="accent1">
                  <a:lumMod val="50000"/>
                  <a:lumOff val="50000"/>
                </a:schemeClr>
              </a:solidFill>
            </a:endParaRPr>
          </a:p>
        </p:txBody>
      </p:sp>
      <p:pic>
        <p:nvPicPr>
          <p:cNvPr id="4" name="Picture 4">
            <a:extLst>
              <a:ext uri="{FF2B5EF4-FFF2-40B4-BE49-F238E27FC236}">
                <a16:creationId xmlns:a16="http://schemas.microsoft.com/office/drawing/2014/main" xmlns="" id="{431E4AA2-4E87-4DCA-BECB-30FD552F59D6}"/>
              </a:ext>
            </a:extLst>
          </p:cNvPr>
          <p:cNvPicPr>
            <a:picLocks noGrp="1" noChangeAspect="1"/>
          </p:cNvPicPr>
          <p:nvPr>
            <p:ph idx="1"/>
          </p:nvPr>
        </p:nvPicPr>
        <p:blipFill>
          <a:blip r:embed="rId2"/>
          <a:stretch>
            <a:fillRect/>
          </a:stretch>
        </p:blipFill>
        <p:spPr>
          <a:xfrm>
            <a:off x="3898925" y="2031399"/>
            <a:ext cx="4664367" cy="4660773"/>
          </a:xfrm>
        </p:spPr>
      </p:pic>
    </p:spTree>
    <p:extLst>
      <p:ext uri="{BB962C8B-B14F-4D97-AF65-F5344CB8AC3E}">
        <p14:creationId xmlns:p14="http://schemas.microsoft.com/office/powerpoint/2010/main" val="199311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D565A34-1DD5-41AA-8CF3-41F955CA99AC}"/>
              </a:ext>
            </a:extLst>
          </p:cNvPr>
          <p:cNvSpPr>
            <a:spLocks noGrp="1"/>
          </p:cNvSpPr>
          <p:nvPr>
            <p:ph type="title"/>
          </p:nvPr>
        </p:nvSpPr>
        <p:spPr>
          <a:xfrm>
            <a:off x="506301" y="3918368"/>
            <a:ext cx="8408194" cy="744836"/>
          </a:xfrm>
        </p:spPr>
        <p:txBody>
          <a:bodyPr vert="horz" lIns="91440" tIns="45720" rIns="91440" bIns="45720" rtlCol="0" anchor="ctr">
            <a:normAutofit/>
          </a:bodyPr>
          <a:lstStyle/>
          <a:p>
            <a:r>
              <a:rPr lang="en-US" sz="3600" b="1" dirty="0">
                <a:solidFill>
                  <a:schemeClr val="accent1">
                    <a:lumMod val="50000"/>
                    <a:lumOff val="50000"/>
                  </a:schemeClr>
                </a:solidFill>
                <a:ea typeface="+mj-lt"/>
                <a:cs typeface="+mj-lt"/>
              </a:rPr>
              <a:t>Forchheimer spots</a:t>
            </a:r>
            <a:endParaRPr lang="en-US" b="1" dirty="0">
              <a:solidFill>
                <a:schemeClr val="accent1">
                  <a:lumMod val="50000"/>
                  <a:lumOff val="50000"/>
                </a:schemeClr>
              </a:solidFill>
            </a:endParaRPr>
          </a:p>
        </p:txBody>
      </p:sp>
      <p:pic>
        <p:nvPicPr>
          <p:cNvPr id="6" name="Picture 6">
            <a:extLst>
              <a:ext uri="{FF2B5EF4-FFF2-40B4-BE49-F238E27FC236}">
                <a16:creationId xmlns:a16="http://schemas.microsoft.com/office/drawing/2014/main" xmlns="" id="{576DCAC7-BF8B-DB44-92C2-166A2C14B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859" y="1844524"/>
            <a:ext cx="3444478" cy="4892524"/>
          </a:xfrm>
        </p:spPr>
      </p:pic>
    </p:spTree>
    <p:extLst>
      <p:ext uri="{BB962C8B-B14F-4D97-AF65-F5344CB8AC3E}">
        <p14:creationId xmlns:p14="http://schemas.microsoft.com/office/powerpoint/2010/main" val="180394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7D71653-051B-FA4A-9E23-8EFF938CC509}"/>
              </a:ext>
            </a:extLst>
          </p:cNvPr>
          <p:cNvSpPr>
            <a:spLocks noGrp="1"/>
          </p:cNvSpPr>
          <p:nvPr>
            <p:ph idx="1"/>
          </p:nvPr>
        </p:nvSpPr>
        <p:spPr>
          <a:xfrm>
            <a:off x="576679" y="2041077"/>
            <a:ext cx="7655642" cy="4574161"/>
          </a:xfrm>
        </p:spPr>
        <p:txBody>
          <a:bodyPr>
            <a:normAutofit fontScale="25000" lnSpcReduction="20000"/>
          </a:bodyPr>
          <a:lstStyle/>
          <a:p>
            <a:pPr marL="0" indent="0">
              <a:buNone/>
            </a:pPr>
            <a:r>
              <a:rPr lang="en-US" sz="12800" b="1" dirty="0">
                <a:solidFill>
                  <a:schemeClr val="accent1">
                    <a:lumMod val="50000"/>
                    <a:lumOff val="50000"/>
                  </a:schemeClr>
                </a:solidFill>
              </a:rPr>
              <a:t>Treatment : </a:t>
            </a:r>
          </a:p>
          <a:p>
            <a:pPr>
              <a:buFont typeface="Wingdings" pitchFamily="2" charset="2"/>
              <a:buChar char="§"/>
            </a:pPr>
            <a:r>
              <a:rPr lang="en-US" sz="11200" b="1" dirty="0">
                <a:solidFill>
                  <a:schemeClr val="accent2">
                    <a:lumMod val="75000"/>
                  </a:schemeClr>
                </a:solidFill>
              </a:rPr>
              <a:t>symptomatic treatment : </a:t>
            </a:r>
          </a:p>
          <a:p>
            <a:pPr>
              <a:buFontTx/>
              <a:buChar char="-"/>
            </a:pPr>
            <a:r>
              <a:rPr lang="en-US" sz="11200" dirty="0"/>
              <a:t>Severe pruritus — antihistamines</a:t>
            </a:r>
          </a:p>
          <a:p>
            <a:pPr>
              <a:buFontTx/>
              <a:buChar char="-"/>
            </a:pPr>
            <a:r>
              <a:rPr lang="en-US" sz="11200" dirty="0"/>
              <a:t>Severe </a:t>
            </a:r>
            <a:r>
              <a:rPr lang="en-US" sz="11200" dirty="0" err="1"/>
              <a:t>polyarthritis</a:t>
            </a:r>
            <a:r>
              <a:rPr lang="en-US" sz="11200" dirty="0"/>
              <a:t> — rest + NSAID</a:t>
            </a:r>
          </a:p>
          <a:p>
            <a:pPr>
              <a:buFontTx/>
              <a:buChar char="-"/>
            </a:pPr>
            <a:endParaRPr lang="en-US" sz="3500" dirty="0"/>
          </a:p>
          <a:p>
            <a:pPr marL="0" indent="0">
              <a:buNone/>
            </a:pPr>
            <a:r>
              <a:rPr lang="en-US" sz="3500" dirty="0"/>
              <a:t> </a:t>
            </a:r>
            <a:r>
              <a:rPr lang="en-US" sz="12800" b="1" dirty="0">
                <a:solidFill>
                  <a:schemeClr val="accent1">
                    <a:lumMod val="50000"/>
                    <a:lumOff val="50000"/>
                  </a:schemeClr>
                </a:solidFill>
              </a:rPr>
              <a:t>Prophylaxis : </a:t>
            </a:r>
          </a:p>
          <a:p>
            <a:r>
              <a:rPr lang="en-US" sz="8600" b="1" dirty="0">
                <a:solidFill>
                  <a:schemeClr val="accent2">
                    <a:lumMod val="75000"/>
                  </a:schemeClr>
                </a:solidFill>
              </a:rPr>
              <a:t>Live attenuated virus ( MMR)</a:t>
            </a:r>
          </a:p>
          <a:p>
            <a:endParaRPr lang="en-US" sz="8600" b="1" dirty="0">
              <a:solidFill>
                <a:schemeClr val="accent2">
                  <a:lumMod val="75000"/>
                </a:schemeClr>
              </a:solidFill>
            </a:endParaRPr>
          </a:p>
          <a:p>
            <a:pPr>
              <a:buFontTx/>
              <a:buChar char="-"/>
            </a:pPr>
            <a:r>
              <a:rPr lang="en-US" sz="8600" dirty="0"/>
              <a:t>first dose : 12-15 months of age </a:t>
            </a:r>
          </a:p>
          <a:p>
            <a:pPr>
              <a:buFontTx/>
              <a:buChar char="-"/>
            </a:pPr>
            <a:r>
              <a:rPr lang="en-US" sz="8600" dirty="0"/>
              <a:t>Second dose : 4-6 years of age </a:t>
            </a:r>
          </a:p>
          <a:p>
            <a:pPr>
              <a:buFontTx/>
              <a:buChar char="-"/>
            </a:pPr>
            <a:r>
              <a:rPr lang="en-US" sz="8600" dirty="0"/>
              <a:t>Third dose : 14 years of age</a:t>
            </a:r>
          </a:p>
        </p:txBody>
      </p:sp>
    </p:spTree>
    <p:extLst>
      <p:ext uri="{BB962C8B-B14F-4D97-AF65-F5344CB8AC3E}">
        <p14:creationId xmlns:p14="http://schemas.microsoft.com/office/powerpoint/2010/main" val="54506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5F099-47AA-6D41-A2B6-E4762142A9D1}"/>
              </a:ext>
            </a:extLst>
          </p:cNvPr>
          <p:cNvSpPr>
            <a:spLocks noGrp="1"/>
          </p:cNvSpPr>
          <p:nvPr>
            <p:ph type="title"/>
          </p:nvPr>
        </p:nvSpPr>
        <p:spPr/>
        <p:txBody>
          <a:bodyPr>
            <a:normAutofit/>
          </a:bodyPr>
          <a:lstStyle/>
          <a:p>
            <a:r>
              <a:rPr lang="en-US" sz="3600" dirty="0"/>
              <a:t>Congenital rubella infection </a:t>
            </a:r>
          </a:p>
        </p:txBody>
      </p:sp>
      <p:sp>
        <p:nvSpPr>
          <p:cNvPr id="3" name="Content Placeholder 2">
            <a:extLst>
              <a:ext uri="{FF2B5EF4-FFF2-40B4-BE49-F238E27FC236}">
                <a16:creationId xmlns:a16="http://schemas.microsoft.com/office/drawing/2014/main" xmlns="" id="{18A17D38-3D64-5549-BD4B-0207A21920ED}"/>
              </a:ext>
            </a:extLst>
          </p:cNvPr>
          <p:cNvSpPr>
            <a:spLocks noGrp="1"/>
          </p:cNvSpPr>
          <p:nvPr>
            <p:ph idx="1"/>
          </p:nvPr>
        </p:nvSpPr>
        <p:spPr>
          <a:xfrm>
            <a:off x="219630" y="2103068"/>
            <a:ext cx="9665836" cy="4754932"/>
          </a:xfrm>
        </p:spPr>
        <p:txBody>
          <a:bodyPr>
            <a:normAutofit/>
          </a:bodyPr>
          <a:lstStyle/>
          <a:p>
            <a:r>
              <a:rPr lang="en-US" sz="2800" b="1" dirty="0">
                <a:solidFill>
                  <a:schemeClr val="accent1">
                    <a:lumMod val="50000"/>
                    <a:lumOff val="50000"/>
                  </a:schemeClr>
                </a:solidFill>
              </a:rPr>
              <a:t>risk of congenital rubella syndrome </a:t>
            </a:r>
          </a:p>
          <a:p>
            <a:pPr>
              <a:buFontTx/>
              <a:buChar char="-"/>
            </a:pPr>
            <a:r>
              <a:rPr lang="en-US" sz="2000" dirty="0"/>
              <a:t>In the first trimester: 90% ( especially 1-11week of gestation) </a:t>
            </a:r>
          </a:p>
          <a:p>
            <a:pPr>
              <a:buFontTx/>
              <a:buChar char="-"/>
            </a:pPr>
            <a:r>
              <a:rPr lang="en-US" sz="2000" dirty="0"/>
              <a:t>16-20 weeks of gestation: very low ( &lt;1%) </a:t>
            </a:r>
          </a:p>
          <a:p>
            <a:pPr>
              <a:buFontTx/>
              <a:buChar char="-"/>
            </a:pPr>
            <a:r>
              <a:rPr lang="en-US" sz="2000" dirty="0"/>
              <a:t>&gt;20 weeks of gestation: no documented cases</a:t>
            </a:r>
          </a:p>
          <a:p>
            <a:pPr>
              <a:buFontTx/>
              <a:buChar char="-"/>
            </a:pPr>
            <a:r>
              <a:rPr lang="en-US" sz="2000" dirty="0"/>
              <a:t>So CRS may develop if the mother get infected 4 weeks preconception until 20 weeks gestation .</a:t>
            </a:r>
          </a:p>
          <a:p>
            <a:pPr>
              <a:buFont typeface="Wingdings" pitchFamily="2" charset="2"/>
              <a:buChar char="§"/>
            </a:pPr>
            <a:r>
              <a:rPr lang="en-US" sz="2800" b="1" dirty="0">
                <a:solidFill>
                  <a:schemeClr val="accent1">
                    <a:lumMod val="50000"/>
                    <a:lumOff val="50000"/>
                  </a:schemeClr>
                </a:solidFill>
              </a:rPr>
              <a:t> Clinical features : </a:t>
            </a:r>
          </a:p>
          <a:p>
            <a:pPr>
              <a:buFontTx/>
              <a:buChar char="-"/>
            </a:pPr>
            <a:r>
              <a:rPr lang="en-US" sz="2000" dirty="0"/>
              <a:t>Miscarriage</a:t>
            </a:r>
          </a:p>
          <a:p>
            <a:pPr>
              <a:buFontTx/>
              <a:buChar char="-"/>
            </a:pPr>
            <a:r>
              <a:rPr lang="en-US" sz="2000" dirty="0"/>
              <a:t>Preterm birth </a:t>
            </a:r>
          </a:p>
          <a:p>
            <a:pPr>
              <a:buFontTx/>
              <a:buChar char="-"/>
            </a:pPr>
            <a:r>
              <a:rPr lang="en-US" sz="2000" dirty="0"/>
              <a:t>Fetal growth restriction </a:t>
            </a:r>
          </a:p>
          <a:p>
            <a:pPr>
              <a:buFontTx/>
              <a:buChar char="-"/>
            </a:pPr>
            <a:endParaRPr lang="en-US" dirty="0"/>
          </a:p>
          <a:p>
            <a:pPr>
              <a:buFont typeface="Wingdings" pitchFamily="2" charset="2"/>
              <a:buChar char="§"/>
            </a:pPr>
            <a:endParaRPr lang="en-US" dirty="0"/>
          </a:p>
          <a:p>
            <a:pPr>
              <a:buFont typeface="Wingdings" pitchFamily="2" charset="2"/>
              <a:buChar char="§"/>
            </a:pPr>
            <a:endParaRPr lang="en-US" dirty="0"/>
          </a:p>
        </p:txBody>
      </p:sp>
      <p:sp>
        <p:nvSpPr>
          <p:cNvPr id="4" name="Triangle 3">
            <a:extLst>
              <a:ext uri="{FF2B5EF4-FFF2-40B4-BE49-F238E27FC236}">
                <a16:creationId xmlns:a16="http://schemas.microsoft.com/office/drawing/2014/main" xmlns="" id="{D75FCF93-26B6-8146-842B-A147E0ECD0A5}"/>
              </a:ext>
            </a:extLst>
          </p:cNvPr>
          <p:cNvSpPr/>
          <p:nvPr/>
        </p:nvSpPr>
        <p:spPr>
          <a:xfrm>
            <a:off x="6367332" y="4543535"/>
            <a:ext cx="1587167" cy="18243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prstClr val="white"/>
                </a:solidFill>
              </a:rPr>
              <a:t>Triad of CRS</a:t>
            </a:r>
          </a:p>
        </p:txBody>
      </p:sp>
      <p:sp>
        <p:nvSpPr>
          <p:cNvPr id="5" name="TextBox 4">
            <a:extLst>
              <a:ext uri="{FF2B5EF4-FFF2-40B4-BE49-F238E27FC236}">
                <a16:creationId xmlns:a16="http://schemas.microsoft.com/office/drawing/2014/main" xmlns="" id="{1484138B-0368-6247-816F-3F9C3A10FF71}"/>
              </a:ext>
            </a:extLst>
          </p:cNvPr>
          <p:cNvSpPr txBox="1"/>
          <p:nvPr/>
        </p:nvSpPr>
        <p:spPr>
          <a:xfrm>
            <a:off x="8022306" y="6141066"/>
            <a:ext cx="1371600" cy="369332"/>
          </a:xfrm>
          <a:prstGeom prst="rect">
            <a:avLst/>
          </a:prstGeom>
          <a:noFill/>
        </p:spPr>
        <p:txBody>
          <a:bodyPr wrap="square" rtlCol="0">
            <a:spAutoFit/>
          </a:bodyPr>
          <a:lstStyle/>
          <a:p>
            <a:pPr algn="l" rtl="0"/>
            <a:r>
              <a:rPr lang="en-US" dirty="0">
                <a:solidFill>
                  <a:prstClr val="black"/>
                </a:solidFill>
              </a:rPr>
              <a:t>Cataracts </a:t>
            </a:r>
          </a:p>
        </p:txBody>
      </p:sp>
      <p:sp>
        <p:nvSpPr>
          <p:cNvPr id="6" name="TextBox 5">
            <a:extLst>
              <a:ext uri="{FF2B5EF4-FFF2-40B4-BE49-F238E27FC236}">
                <a16:creationId xmlns:a16="http://schemas.microsoft.com/office/drawing/2014/main" xmlns="" id="{6642FFFD-BAE7-C741-862E-3BCB7B756DE8}"/>
              </a:ext>
            </a:extLst>
          </p:cNvPr>
          <p:cNvSpPr txBox="1"/>
          <p:nvPr/>
        </p:nvSpPr>
        <p:spPr>
          <a:xfrm>
            <a:off x="6455187" y="3062692"/>
            <a:ext cx="461665" cy="369332"/>
          </a:xfrm>
          <a:prstGeom prst="rect">
            <a:avLst/>
          </a:prstGeom>
          <a:noFill/>
        </p:spPr>
        <p:txBody>
          <a:bodyPr vert="eaVert" wrap="square" rtlCol="0">
            <a:spAutoFit/>
          </a:bodyPr>
          <a:lstStyle/>
          <a:p>
            <a:pPr algn="l" rtl="0"/>
            <a:endParaRPr lang="en-US" dirty="0">
              <a:solidFill>
                <a:prstClr val="black"/>
              </a:solidFill>
            </a:endParaRPr>
          </a:p>
        </p:txBody>
      </p:sp>
      <p:sp>
        <p:nvSpPr>
          <p:cNvPr id="7" name="TextBox 6">
            <a:extLst>
              <a:ext uri="{FF2B5EF4-FFF2-40B4-BE49-F238E27FC236}">
                <a16:creationId xmlns:a16="http://schemas.microsoft.com/office/drawing/2014/main" xmlns="" id="{1E2F5401-8477-F94F-A4E6-3F59D0020EA5}"/>
              </a:ext>
            </a:extLst>
          </p:cNvPr>
          <p:cNvSpPr txBox="1"/>
          <p:nvPr/>
        </p:nvSpPr>
        <p:spPr>
          <a:xfrm rot="10800000" flipH="1" flipV="1">
            <a:off x="5142686" y="5864070"/>
            <a:ext cx="1156837" cy="923330"/>
          </a:xfrm>
          <a:prstGeom prst="rect">
            <a:avLst/>
          </a:prstGeom>
          <a:noFill/>
        </p:spPr>
        <p:txBody>
          <a:bodyPr wrap="square" rtlCol="0">
            <a:spAutoFit/>
          </a:bodyPr>
          <a:lstStyle/>
          <a:p>
            <a:pPr algn="ctr" rtl="0"/>
            <a:r>
              <a:rPr lang="en-US" dirty="0">
                <a:solidFill>
                  <a:prstClr val="black"/>
                </a:solidFill>
              </a:rPr>
              <a:t>Cardiac defect ( PDA)  </a:t>
            </a:r>
          </a:p>
        </p:txBody>
      </p:sp>
      <p:sp>
        <p:nvSpPr>
          <p:cNvPr id="8" name="TextBox 7">
            <a:extLst>
              <a:ext uri="{FF2B5EF4-FFF2-40B4-BE49-F238E27FC236}">
                <a16:creationId xmlns:a16="http://schemas.microsoft.com/office/drawing/2014/main" xmlns="" id="{50308318-C354-E549-A15D-281EF7007711}"/>
              </a:ext>
            </a:extLst>
          </p:cNvPr>
          <p:cNvSpPr txBox="1"/>
          <p:nvPr/>
        </p:nvSpPr>
        <p:spPr>
          <a:xfrm flipH="1">
            <a:off x="6521384" y="4144085"/>
            <a:ext cx="1689781" cy="369332"/>
          </a:xfrm>
          <a:prstGeom prst="rect">
            <a:avLst/>
          </a:prstGeom>
          <a:noFill/>
        </p:spPr>
        <p:txBody>
          <a:bodyPr wrap="square" rtlCol="0">
            <a:spAutoFit/>
          </a:bodyPr>
          <a:lstStyle/>
          <a:p>
            <a:pPr algn="l" rtl="0"/>
            <a:r>
              <a:rPr lang="en-US" dirty="0">
                <a:solidFill>
                  <a:prstClr val="black"/>
                </a:solidFill>
              </a:rPr>
              <a:t>Cochlear defect </a:t>
            </a:r>
          </a:p>
        </p:txBody>
      </p:sp>
    </p:spTree>
    <p:extLst>
      <p:ext uri="{BB962C8B-B14F-4D97-AF65-F5344CB8AC3E}">
        <p14:creationId xmlns:p14="http://schemas.microsoft.com/office/powerpoint/2010/main" val="90730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149E11-E01F-1C42-9514-25B6D0B97AD7}"/>
              </a:ext>
            </a:extLst>
          </p:cNvPr>
          <p:cNvSpPr>
            <a:spLocks noGrp="1"/>
          </p:cNvSpPr>
          <p:nvPr>
            <p:ph idx="1"/>
          </p:nvPr>
        </p:nvSpPr>
        <p:spPr>
          <a:xfrm>
            <a:off x="435897" y="1715956"/>
            <a:ext cx="8272211" cy="4677504"/>
          </a:xfrm>
        </p:spPr>
        <p:txBody>
          <a:bodyPr>
            <a:normAutofit/>
          </a:bodyPr>
          <a:lstStyle/>
          <a:p>
            <a:r>
              <a:rPr lang="en-US" sz="2800" b="1" dirty="0">
                <a:solidFill>
                  <a:schemeClr val="accent1">
                    <a:lumMod val="50000"/>
                    <a:lumOff val="50000"/>
                  </a:schemeClr>
                </a:solidFill>
              </a:rPr>
              <a:t>Non specific features : </a:t>
            </a:r>
          </a:p>
          <a:p>
            <a:pPr marL="0" indent="0">
              <a:buNone/>
            </a:pPr>
            <a:r>
              <a:rPr lang="en-US" sz="2400" b="1" dirty="0">
                <a:solidFill>
                  <a:schemeClr val="accent2">
                    <a:lumMod val="75000"/>
                  </a:schemeClr>
                </a:solidFill>
              </a:rPr>
              <a:t>Early signs : </a:t>
            </a:r>
          </a:p>
          <a:p>
            <a:pPr marL="0" indent="0">
              <a:buNone/>
            </a:pPr>
            <a:r>
              <a:rPr lang="en-US" dirty="0"/>
              <a:t>- blubbery muffin rash</a:t>
            </a:r>
          </a:p>
          <a:p>
            <a:pPr marL="0" indent="0">
              <a:buNone/>
            </a:pPr>
            <a:r>
              <a:rPr lang="en-US" dirty="0"/>
              <a:t>- Hemolytic anemia </a:t>
            </a:r>
          </a:p>
          <a:p>
            <a:pPr marL="0" indent="0">
              <a:buNone/>
            </a:pPr>
            <a:r>
              <a:rPr lang="en-US" dirty="0"/>
              <a:t>- </a:t>
            </a:r>
            <a:r>
              <a:rPr lang="en-US" dirty="0" err="1"/>
              <a:t>Hepatosplenomegaly</a:t>
            </a:r>
            <a:r>
              <a:rPr lang="en-US" dirty="0"/>
              <a:t> </a:t>
            </a:r>
          </a:p>
          <a:p>
            <a:pPr>
              <a:buFontTx/>
              <a:buChar char="-"/>
            </a:pPr>
            <a:r>
              <a:rPr lang="en-US" dirty="0"/>
              <a:t>Jaundice </a:t>
            </a:r>
          </a:p>
          <a:p>
            <a:pPr marL="0" indent="0">
              <a:buNone/>
            </a:pPr>
            <a:r>
              <a:rPr lang="en-US" sz="2400" b="1" dirty="0">
                <a:solidFill>
                  <a:schemeClr val="accent2">
                    <a:lumMod val="75000"/>
                  </a:schemeClr>
                </a:solidFill>
              </a:rPr>
              <a:t>Late sign : </a:t>
            </a:r>
          </a:p>
          <a:p>
            <a:pPr>
              <a:buFontTx/>
              <a:buChar char="-"/>
            </a:pPr>
            <a:r>
              <a:rPr lang="en-US" dirty="0"/>
              <a:t>CNS defects : </a:t>
            </a:r>
          </a:p>
          <a:p>
            <a:pPr>
              <a:buFontTx/>
              <a:buChar char="-"/>
            </a:pPr>
            <a:r>
              <a:rPr lang="en-US" dirty="0"/>
              <a:t>Microcephaly / intellectual disability / </a:t>
            </a:r>
            <a:r>
              <a:rPr lang="en-US" dirty="0" err="1"/>
              <a:t>panencephalitis</a:t>
            </a:r>
            <a:r>
              <a:rPr lang="en-US" dirty="0"/>
              <a:t> </a:t>
            </a:r>
          </a:p>
        </p:txBody>
      </p:sp>
    </p:spTree>
    <p:extLst>
      <p:ext uri="{BB962C8B-B14F-4D97-AF65-F5344CB8AC3E}">
        <p14:creationId xmlns:p14="http://schemas.microsoft.com/office/powerpoint/2010/main" val="19021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E4F754A-4FA2-442F-B19C-D16C75F3A62D}"/>
              </a:ext>
            </a:extLst>
          </p:cNvPr>
          <p:cNvSpPr>
            <a:spLocks noGrp="1"/>
          </p:cNvSpPr>
          <p:nvPr>
            <p:ph type="title"/>
          </p:nvPr>
        </p:nvSpPr>
        <p:spPr/>
        <p:txBody>
          <a:bodyPr/>
          <a:lstStyle/>
          <a:p>
            <a:r>
              <a:rPr lang="en-US" b="0">
                <a:ea typeface="+mj-lt"/>
                <a:cs typeface="+mj-lt"/>
              </a:rPr>
              <a:t>DIAGNOSIS</a:t>
            </a:r>
            <a:endParaRPr lang="en-US"/>
          </a:p>
        </p:txBody>
      </p:sp>
      <p:sp>
        <p:nvSpPr>
          <p:cNvPr id="2" name="Content Placeholder 1">
            <a:extLst>
              <a:ext uri="{FF2B5EF4-FFF2-40B4-BE49-F238E27FC236}">
                <a16:creationId xmlns:a16="http://schemas.microsoft.com/office/drawing/2014/main" xmlns="" id="{28FD12B8-A85C-4E00-953F-642547602353}"/>
              </a:ext>
            </a:extLst>
          </p:cNvPr>
          <p:cNvSpPr>
            <a:spLocks noGrp="1"/>
          </p:cNvSpPr>
          <p:nvPr>
            <p:ph idx="1"/>
          </p:nvPr>
        </p:nvSpPr>
        <p:spPr>
          <a:xfrm>
            <a:off x="435896" y="2306960"/>
            <a:ext cx="8501331" cy="5437150"/>
          </a:xfrm>
        </p:spPr>
        <p:txBody>
          <a:bodyPr vert="horz" lIns="91440" tIns="45720" rIns="91440" bIns="45720" rtlCol="0" anchor="t">
            <a:normAutofit/>
          </a:bodyPr>
          <a:lstStyle/>
          <a:p>
            <a:pPr marL="0" indent="0">
              <a:buNone/>
            </a:pPr>
            <a:r>
              <a:rPr lang="en-US" b="1" dirty="0">
                <a:solidFill>
                  <a:schemeClr val="accent1">
                    <a:lumMod val="50000"/>
                    <a:lumOff val="50000"/>
                  </a:schemeClr>
                </a:solidFill>
                <a:ea typeface="+mn-lt"/>
                <a:cs typeface="+mn-lt"/>
              </a:rPr>
              <a:t>* Acute rubella syndrome is best diagnosed by:</a:t>
            </a:r>
            <a:endParaRPr lang="en-US" dirty="0">
              <a:ea typeface="+mn-lt"/>
              <a:cs typeface="+mn-lt"/>
            </a:endParaRPr>
          </a:p>
          <a:p>
            <a:pPr marL="0" indent="0">
              <a:buNone/>
            </a:pPr>
            <a:r>
              <a:rPr lang="en-US" dirty="0">
                <a:ea typeface="+mn-lt"/>
                <a:cs typeface="+mn-lt"/>
              </a:rPr>
              <a:t>1- Most laboratories use ELISA due to its convenience, sensitivity, and accuracy.</a:t>
            </a:r>
            <a:endParaRPr lang="en-US" b="1" dirty="0">
              <a:solidFill>
                <a:schemeClr val="accent1">
                  <a:lumMod val="50000"/>
                  <a:lumOff val="50000"/>
                </a:schemeClr>
              </a:solidFill>
              <a:ea typeface="+mn-lt"/>
              <a:cs typeface="+mn-lt"/>
            </a:endParaRPr>
          </a:p>
          <a:p>
            <a:pPr>
              <a:buFont typeface="Wingdings" pitchFamily="2" charset="2"/>
              <a:buChar char="§"/>
            </a:pPr>
            <a:r>
              <a:rPr lang="en-US" b="1" dirty="0">
                <a:solidFill>
                  <a:schemeClr val="accent1">
                    <a:lumMod val="50000"/>
                    <a:lumOff val="50000"/>
                  </a:schemeClr>
                </a:solidFill>
                <a:ea typeface="+mn-lt"/>
                <a:cs typeface="+mn-lt"/>
              </a:rPr>
              <a:t> </a:t>
            </a:r>
            <a:r>
              <a:rPr lang="en-US" b="1" dirty="0">
                <a:ea typeface="+mn-lt"/>
                <a:cs typeface="+mn-lt"/>
              </a:rPr>
              <a:t>A fourfold rise in IgG titer between acute and convalescent serum specimens </a:t>
            </a:r>
          </a:p>
          <a:p>
            <a:pPr>
              <a:buFont typeface="Wingdings" pitchFamily="2" charset="2"/>
              <a:buChar char="§"/>
            </a:pPr>
            <a:r>
              <a:rPr lang="en-US" b="1" dirty="0">
                <a:ea typeface="+mn-lt"/>
                <a:cs typeface="+mn-lt"/>
              </a:rPr>
              <a:t>The presence of rubella specific IgM</a:t>
            </a:r>
          </a:p>
          <a:p>
            <a:pPr marL="0" indent="0">
              <a:buNone/>
            </a:pPr>
            <a:r>
              <a:rPr lang="en-US" dirty="0">
                <a:ea typeface="+mn-lt"/>
                <a:cs typeface="+mn-lt"/>
              </a:rPr>
              <a:t>Serum should be obtained</a:t>
            </a:r>
            <a:r>
              <a:rPr lang="en-US" dirty="0">
                <a:solidFill>
                  <a:srgbClr val="FF0000"/>
                </a:solidFill>
                <a:ea typeface="+mn-lt"/>
                <a:cs typeface="+mn-lt"/>
              </a:rPr>
              <a:t> </a:t>
            </a:r>
            <a:r>
              <a:rPr lang="en-US" b="1" dirty="0">
                <a:solidFill>
                  <a:schemeClr val="accent1">
                    <a:lumMod val="50000"/>
                    <a:lumOff val="50000"/>
                  </a:schemeClr>
                </a:solidFill>
                <a:ea typeface="+mn-lt"/>
                <a:cs typeface="+mn-lt"/>
              </a:rPr>
              <a:t>within 7 to 10 days </a:t>
            </a:r>
            <a:r>
              <a:rPr lang="en-US" dirty="0">
                <a:ea typeface="+mn-lt"/>
                <a:cs typeface="+mn-lt"/>
              </a:rPr>
              <a:t>after the onset of the rash or as soon as possible after time of exposure .</a:t>
            </a:r>
          </a:p>
          <a:p>
            <a:pPr marL="514350" indent="-514350">
              <a:buAutoNum type="arabicPeriod"/>
            </a:pPr>
            <a:endParaRPr lang="en-US" b="1" dirty="0">
              <a:ea typeface="+mn-lt"/>
              <a:cs typeface="+mn-lt"/>
            </a:endParaRPr>
          </a:p>
          <a:p>
            <a:pPr marL="0" indent="0">
              <a:buNone/>
            </a:pPr>
            <a:r>
              <a:rPr lang="en-US" b="1" dirty="0">
                <a:ea typeface="+mn-lt"/>
                <a:cs typeface="+mn-lt"/>
              </a:rPr>
              <a:t>2- Detect rubella – specific RNA in clinical specimen by PCR</a:t>
            </a:r>
          </a:p>
          <a:p>
            <a:r>
              <a:rPr lang="en-US" dirty="0">
                <a:ea typeface="+mn-lt"/>
                <a:cs typeface="+mn-lt"/>
              </a:rPr>
              <a:t> Rubella virus may be isolated from nasal, blood, throat, urine, or cerebrospinal fluid specimens. </a:t>
            </a:r>
          </a:p>
          <a:p>
            <a:endParaRPr lang="en-US" dirty="0">
              <a:ea typeface="+mn-lt"/>
              <a:cs typeface="+mn-lt"/>
            </a:endParaRPr>
          </a:p>
          <a:p>
            <a:endParaRPr lang="en-US" dirty="0">
              <a:ea typeface="+mn-lt"/>
              <a:cs typeface="+mn-lt"/>
            </a:endParaRPr>
          </a:p>
        </p:txBody>
      </p:sp>
    </p:spTree>
    <p:extLst>
      <p:ext uri="{BB962C8B-B14F-4D97-AF65-F5344CB8AC3E}">
        <p14:creationId xmlns:p14="http://schemas.microsoft.com/office/powerpoint/2010/main" val="114043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6A3BE40-F5BC-0248-A229-9677E05F16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565" y="482892"/>
            <a:ext cx="4963901" cy="6193680"/>
          </a:xfrm>
        </p:spPr>
      </p:pic>
    </p:spTree>
    <p:extLst>
      <p:ext uri="{BB962C8B-B14F-4D97-AF65-F5344CB8AC3E}">
        <p14:creationId xmlns:p14="http://schemas.microsoft.com/office/powerpoint/2010/main" val="3411908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D3F6384-1F93-42D9-BD70-5396CB438F68}"/>
              </a:ext>
            </a:extLst>
          </p:cNvPr>
          <p:cNvSpPr>
            <a:spLocks noGrp="1"/>
          </p:cNvSpPr>
          <p:nvPr>
            <p:ph type="title"/>
          </p:nvPr>
        </p:nvSpPr>
        <p:spPr/>
        <p:txBody>
          <a:bodyPr/>
          <a:lstStyle/>
          <a:p>
            <a:r>
              <a:rPr lang="en-US">
                <a:cs typeface="Calibri Light"/>
              </a:rPr>
              <a:t>Prenatal diagnosis :</a:t>
            </a:r>
            <a:endParaRPr lang="en-US"/>
          </a:p>
        </p:txBody>
      </p:sp>
      <p:sp>
        <p:nvSpPr>
          <p:cNvPr id="2" name="Content Placeholder 1">
            <a:extLst>
              <a:ext uri="{FF2B5EF4-FFF2-40B4-BE49-F238E27FC236}">
                <a16:creationId xmlns:a16="http://schemas.microsoft.com/office/drawing/2014/main" xmlns="" id="{232A7187-5B78-4930-99D9-BAEF705B783B}"/>
              </a:ext>
            </a:extLst>
          </p:cNvPr>
          <p:cNvSpPr>
            <a:spLocks noGrp="1"/>
          </p:cNvSpPr>
          <p:nvPr>
            <p:ph idx="1"/>
          </p:nvPr>
        </p:nvSpPr>
        <p:spPr/>
        <p:txBody>
          <a:bodyPr vert="horz" lIns="91440" tIns="45720" rIns="91440" bIns="45720" rtlCol="0" anchor="t">
            <a:normAutofit/>
          </a:bodyPr>
          <a:lstStyle/>
          <a:p>
            <a:r>
              <a:rPr lang="en-US" sz="2400" dirty="0">
                <a:ea typeface="+mn-lt"/>
                <a:cs typeface="+mn-lt"/>
              </a:rPr>
              <a:t>Polymerase chain reaction (PCR) of chorionic villus samples and amniotic fluid of affected pregnancies .</a:t>
            </a:r>
          </a:p>
          <a:p>
            <a:r>
              <a:rPr lang="en-US" sz="2400" dirty="0">
                <a:cs typeface="Calibri" panose="020F0502020204030204"/>
              </a:rPr>
              <a:t>Ultrasound diagnosis of an affected fetus would be extremely difficult given the nature of the malformations seen with congenital rubella syndrome, although, the workup of any fetus with intrauterine growth restriction should include evaluation for congenital viral infections including rubella. </a:t>
            </a:r>
            <a:r>
              <a:rPr lang="en-US" dirty="0">
                <a:cs typeface="Calibri" panose="020F0502020204030204"/>
              </a:rPr>
              <a:t> </a:t>
            </a:r>
          </a:p>
        </p:txBody>
      </p:sp>
    </p:spTree>
    <p:extLst>
      <p:ext uri="{BB962C8B-B14F-4D97-AF65-F5344CB8AC3E}">
        <p14:creationId xmlns:p14="http://schemas.microsoft.com/office/powerpoint/2010/main" val="3982493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745795-A7B9-44E3-B85A-8C070C966D71}"/>
              </a:ext>
            </a:extLst>
          </p:cNvPr>
          <p:cNvSpPr>
            <a:spLocks noGrp="1"/>
          </p:cNvSpPr>
          <p:nvPr>
            <p:ph type="title"/>
          </p:nvPr>
        </p:nvSpPr>
        <p:spPr/>
        <p:txBody>
          <a:bodyPr/>
          <a:lstStyle/>
          <a:p>
            <a:r>
              <a:rPr lang="en-US" dirty="0">
                <a:cs typeface="Calibri Light"/>
              </a:rPr>
              <a:t>Ultrasound findings</a:t>
            </a:r>
            <a:endParaRPr lang="en-US" dirty="0"/>
          </a:p>
        </p:txBody>
      </p:sp>
      <p:sp>
        <p:nvSpPr>
          <p:cNvPr id="2" name="Content Placeholder 1">
            <a:extLst>
              <a:ext uri="{FF2B5EF4-FFF2-40B4-BE49-F238E27FC236}">
                <a16:creationId xmlns:a16="http://schemas.microsoft.com/office/drawing/2014/main" xmlns="" id="{1AAE2315-EEE2-4482-9447-5EC356572085}"/>
              </a:ext>
            </a:extLst>
          </p:cNvPr>
          <p:cNvSpPr>
            <a:spLocks noGrp="1"/>
          </p:cNvSpPr>
          <p:nvPr>
            <p:ph idx="1"/>
          </p:nvPr>
        </p:nvSpPr>
        <p:spPr/>
        <p:txBody>
          <a:bodyPr vert="horz" lIns="91440" tIns="45720" rIns="91440" bIns="45720" rtlCol="0" anchor="t">
            <a:normAutofit/>
          </a:bodyPr>
          <a:lstStyle/>
          <a:p>
            <a:r>
              <a:rPr lang="en-US" sz="3200" b="1" dirty="0">
                <a:solidFill>
                  <a:schemeClr val="accent1">
                    <a:lumMod val="50000"/>
                    <a:lumOff val="50000"/>
                  </a:schemeClr>
                </a:solidFill>
              </a:rPr>
              <a:t>Antenatal ultrasound</a:t>
            </a:r>
            <a:endParaRPr lang="en-US" sz="3200" b="1" dirty="0">
              <a:solidFill>
                <a:schemeClr val="accent1">
                  <a:lumMod val="50000"/>
                  <a:lumOff val="50000"/>
                </a:schemeClr>
              </a:solidFill>
              <a:cs typeface="Calibri" panose="020F0502020204030204"/>
            </a:endParaRPr>
          </a:p>
          <a:p>
            <a:r>
              <a:rPr lang="en-US" sz="2000" dirty="0">
                <a:ea typeface="+mn-lt"/>
                <a:cs typeface="+mn-lt"/>
              </a:rPr>
              <a:t>Sonographic findings are often not specific and a normal scan cannot absolutely exclude an infection. Features that may be seen include</a:t>
            </a:r>
            <a:endParaRPr lang="en-US" sz="2000" dirty="0"/>
          </a:p>
          <a:p>
            <a:r>
              <a:rPr lang="en-US" sz="2000" dirty="0">
                <a:ea typeface="+mn-lt"/>
                <a:cs typeface="+mn-lt"/>
              </a:rPr>
              <a:t>evidence of hydrops fetalis if severe</a:t>
            </a:r>
            <a:endParaRPr lang="en-US" sz="2000" dirty="0"/>
          </a:p>
          <a:p>
            <a:r>
              <a:rPr lang="en-US" sz="2000" dirty="0">
                <a:ea typeface="+mn-lt"/>
                <a:cs typeface="+mn-lt"/>
              </a:rPr>
              <a:t>evidence of a congenital cardiac anomaly (e.g. ASD and VSD) </a:t>
            </a:r>
            <a:endParaRPr lang="en-US" sz="2000" baseline="30000" dirty="0">
              <a:cs typeface="Calibri"/>
            </a:endParaRPr>
          </a:p>
          <a:p>
            <a:r>
              <a:rPr lang="en-US" sz="2000" dirty="0">
                <a:ea typeface="+mn-lt"/>
                <a:cs typeface="+mn-lt"/>
              </a:rPr>
              <a:t>evidence of intra-uterine growth restriction</a:t>
            </a:r>
            <a:endParaRPr lang="en-US" sz="2000" dirty="0"/>
          </a:p>
          <a:p>
            <a:r>
              <a:rPr lang="en-US" sz="2000" dirty="0">
                <a:solidFill>
                  <a:schemeClr val="tx1"/>
                </a:solidFill>
                <a:ea typeface="+mn-lt"/>
                <a:cs typeface="+mn-lt"/>
              </a:rPr>
              <a:t>Sub ependymal cyst:</a:t>
            </a:r>
            <a:r>
              <a:rPr lang="en-US" sz="2000" dirty="0">
                <a:ea typeface="+mn-lt"/>
                <a:cs typeface="+mn-lt"/>
              </a:rPr>
              <a:t> on cranial ultrasound </a:t>
            </a:r>
            <a:endParaRPr lang="en-US" sz="2000" baseline="30000" dirty="0">
              <a:cs typeface="Calibri"/>
            </a:endParaRPr>
          </a:p>
          <a:p>
            <a:endParaRPr lang="en-US" dirty="0">
              <a:cs typeface="Calibri"/>
            </a:endParaRPr>
          </a:p>
        </p:txBody>
      </p:sp>
    </p:spTree>
    <p:extLst>
      <p:ext uri="{BB962C8B-B14F-4D97-AF65-F5344CB8AC3E}">
        <p14:creationId xmlns:p14="http://schemas.microsoft.com/office/powerpoint/2010/main" val="330617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643042" y="785794"/>
            <a:ext cx="7738058" cy="4929222"/>
          </a:xfrm>
        </p:spPr>
        <p:txBody>
          <a:bodyPr>
            <a:normAutofit/>
          </a:bodyPr>
          <a:lstStyle/>
          <a:p>
            <a:pPr algn="l">
              <a:buNone/>
            </a:pPr>
            <a:endParaRPr lang="en-US" sz="3200" dirty="0" smtClean="0">
              <a:solidFill>
                <a:schemeClr val="tx1"/>
              </a:solidFill>
              <a:latin typeface="Aldhabi" pitchFamily="2" charset="-78"/>
              <a:cs typeface="Aldhabi" pitchFamily="2" charset="-78"/>
            </a:endParaRPr>
          </a:p>
          <a:p>
            <a:pPr algn="l">
              <a:buNone/>
            </a:pPr>
            <a:r>
              <a:rPr lang="en-US" sz="3200" dirty="0" smtClean="0">
                <a:solidFill>
                  <a:schemeClr val="tx1"/>
                </a:solidFill>
                <a:latin typeface="Aldhabi" pitchFamily="2" charset="-78"/>
                <a:cs typeface="Aldhabi" pitchFamily="2" charset="-78"/>
              </a:rPr>
              <a:t>IUGR /SGA infant</a:t>
            </a:r>
          </a:p>
          <a:p>
            <a:pPr algn="l">
              <a:buNone/>
            </a:pPr>
            <a:r>
              <a:rPr lang="en-US" sz="3200" dirty="0" smtClean="0">
                <a:solidFill>
                  <a:schemeClr val="tx1"/>
                </a:solidFill>
                <a:latin typeface="Aldhabi" pitchFamily="2" charset="-78"/>
                <a:cs typeface="Aldhabi" pitchFamily="2" charset="-78"/>
              </a:rPr>
              <a:t>Hematological (Anemia-Thrombocytopenia-</a:t>
            </a:r>
            <a:r>
              <a:rPr lang="en-US" sz="3200" dirty="0" err="1" smtClean="0">
                <a:solidFill>
                  <a:schemeClr val="tx1"/>
                </a:solidFill>
                <a:latin typeface="Aldhabi" pitchFamily="2" charset="-78"/>
                <a:cs typeface="Aldhabi" pitchFamily="2" charset="-78"/>
              </a:rPr>
              <a:t>petechia</a:t>
            </a:r>
            <a:r>
              <a:rPr lang="en-US" sz="3200" dirty="0" smtClean="0">
                <a:solidFill>
                  <a:schemeClr val="tx1"/>
                </a:solidFill>
                <a:latin typeface="Aldhabi" pitchFamily="2" charset="-78"/>
                <a:cs typeface="Aldhabi" pitchFamily="2" charset="-78"/>
              </a:rPr>
              <a:t> )</a:t>
            </a:r>
          </a:p>
          <a:p>
            <a:pPr algn="l">
              <a:buNone/>
            </a:pPr>
            <a:r>
              <a:rPr lang="en-US" sz="3200" dirty="0" smtClean="0">
                <a:solidFill>
                  <a:schemeClr val="tx1"/>
                </a:solidFill>
                <a:latin typeface="Aldhabi" pitchFamily="2" charset="-78"/>
                <a:cs typeface="Aldhabi" pitchFamily="2" charset="-78"/>
              </a:rPr>
              <a:t>CNS- </a:t>
            </a:r>
            <a:r>
              <a:rPr lang="en-US" sz="3200" dirty="0" err="1" smtClean="0">
                <a:solidFill>
                  <a:schemeClr val="tx1"/>
                </a:solidFill>
                <a:latin typeface="Aldhabi" pitchFamily="2" charset="-78"/>
                <a:cs typeface="Aldhabi" pitchFamily="2" charset="-78"/>
              </a:rPr>
              <a:t>microcephaly</a:t>
            </a:r>
            <a:r>
              <a:rPr lang="en-US" sz="3200" dirty="0" smtClean="0">
                <a:solidFill>
                  <a:schemeClr val="tx1"/>
                </a:solidFill>
                <a:latin typeface="Aldhabi" pitchFamily="2" charset="-78"/>
                <a:cs typeface="Aldhabi" pitchFamily="2" charset="-78"/>
              </a:rPr>
              <a:t>-hydrocephaly-intracranial or </a:t>
            </a:r>
            <a:r>
              <a:rPr lang="en-US" sz="3200" dirty="0" err="1" smtClean="0">
                <a:solidFill>
                  <a:schemeClr val="tx1"/>
                </a:solidFill>
                <a:latin typeface="Aldhabi" pitchFamily="2" charset="-78"/>
                <a:cs typeface="Aldhabi" pitchFamily="2" charset="-78"/>
              </a:rPr>
              <a:t>periventricular</a:t>
            </a:r>
            <a:r>
              <a:rPr lang="en-US" sz="3200" dirty="0" smtClean="0">
                <a:solidFill>
                  <a:schemeClr val="tx1"/>
                </a:solidFill>
                <a:latin typeface="Aldhabi" pitchFamily="2" charset="-78"/>
                <a:cs typeface="Aldhabi" pitchFamily="2" charset="-78"/>
              </a:rPr>
              <a:t> calcification )</a:t>
            </a:r>
          </a:p>
          <a:p>
            <a:pPr algn="l">
              <a:buNone/>
            </a:pPr>
            <a:r>
              <a:rPr lang="en-US" sz="3200" dirty="0" smtClean="0">
                <a:solidFill>
                  <a:schemeClr val="tx1"/>
                </a:solidFill>
                <a:latin typeface="Aldhabi" pitchFamily="2" charset="-78"/>
                <a:cs typeface="Aldhabi" pitchFamily="2" charset="-78"/>
              </a:rPr>
              <a:t>Liver (Hepatitis –HSM-jaundice )</a:t>
            </a:r>
          </a:p>
          <a:p>
            <a:pPr algn="l">
              <a:buNone/>
            </a:pPr>
            <a:r>
              <a:rPr lang="en-US" sz="3200" dirty="0" smtClean="0">
                <a:solidFill>
                  <a:schemeClr val="tx1"/>
                </a:solidFill>
                <a:latin typeface="Aldhabi" pitchFamily="2" charset="-78"/>
                <a:cs typeface="Aldhabi" pitchFamily="2" charset="-78"/>
              </a:rPr>
              <a:t>Ocular sign (cataract – </a:t>
            </a:r>
            <a:r>
              <a:rPr lang="en-US" sz="3200" dirty="0" err="1" smtClean="0">
                <a:solidFill>
                  <a:schemeClr val="tx1"/>
                </a:solidFill>
                <a:latin typeface="Aldhabi" pitchFamily="2" charset="-78"/>
                <a:cs typeface="Aldhabi" pitchFamily="2" charset="-78"/>
              </a:rPr>
              <a:t>chorioretinitis</a:t>
            </a:r>
            <a:r>
              <a:rPr lang="en-US" sz="3200" dirty="0" smtClean="0">
                <a:solidFill>
                  <a:schemeClr val="tx1"/>
                </a:solidFill>
                <a:latin typeface="Aldhabi" pitchFamily="2" charset="-78"/>
                <a:cs typeface="Aldhabi" pitchFamily="2" charset="-78"/>
              </a:rPr>
              <a:t> – </a:t>
            </a:r>
            <a:r>
              <a:rPr lang="en-US" sz="3200" dirty="0" err="1" smtClean="0">
                <a:solidFill>
                  <a:schemeClr val="tx1"/>
                </a:solidFill>
                <a:latin typeface="Aldhabi" pitchFamily="2" charset="-78"/>
                <a:cs typeface="Aldhabi" pitchFamily="2" charset="-78"/>
              </a:rPr>
              <a:t>keratoconjunctivitis</a:t>
            </a:r>
            <a:r>
              <a:rPr lang="en-US" sz="3200" dirty="0" smtClean="0">
                <a:solidFill>
                  <a:schemeClr val="tx1"/>
                </a:solidFill>
                <a:latin typeface="Aldhabi" pitchFamily="2" charset="-78"/>
                <a:cs typeface="Aldhabi" pitchFamily="2" charset="-78"/>
              </a:rPr>
              <a:t>) </a:t>
            </a:r>
          </a:p>
          <a:p>
            <a:pPr algn="l">
              <a:buNone/>
            </a:pPr>
            <a:r>
              <a:rPr lang="en-US" sz="3200" dirty="0" smtClean="0">
                <a:solidFill>
                  <a:schemeClr val="tx1"/>
                </a:solidFill>
                <a:latin typeface="Aldhabi" pitchFamily="2" charset="-78"/>
                <a:cs typeface="Aldhabi" pitchFamily="2" charset="-78"/>
              </a:rPr>
              <a:t>“classic “ finding of any specific infection </a:t>
            </a:r>
          </a:p>
          <a:p>
            <a:pPr algn="l">
              <a:buNone/>
            </a:pPr>
            <a:endParaRPr lang="ar-SA" dirty="0"/>
          </a:p>
        </p:txBody>
      </p:sp>
      <p:sp>
        <p:nvSpPr>
          <p:cNvPr id="3" name="عنوان 2"/>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 of suspicion </a:t>
            </a:r>
            <a:endParaRPr lang="ar-SA"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رابط مستقيم 4"/>
          <p:cNvCxnSpPr/>
          <p:nvPr/>
        </p:nvCxnSpPr>
        <p:spPr>
          <a:xfrm>
            <a:off x="1142976" y="1071546"/>
            <a:ext cx="700092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558FAC3-4B97-4872-BCB1-4477CB04BDC1}"/>
              </a:ext>
            </a:extLst>
          </p:cNvPr>
          <p:cNvSpPr>
            <a:spLocks noGrp="1"/>
          </p:cNvSpPr>
          <p:nvPr>
            <p:ph type="title"/>
          </p:nvPr>
        </p:nvSpPr>
        <p:spPr>
          <a:xfrm>
            <a:off x="250083" y="1224643"/>
            <a:ext cx="3785734" cy="5633357"/>
          </a:xfrm>
        </p:spPr>
        <p:txBody>
          <a:bodyPr vert="horz" lIns="91440" tIns="45720" rIns="91440" bIns="45720" rtlCol="0" anchor="ctr">
            <a:normAutofit/>
          </a:bodyPr>
          <a:lstStyle/>
          <a:p>
            <a:r>
              <a:rPr lang="en-US" sz="1800" b="1" kern="1200" dirty="0">
                <a:solidFill>
                  <a:schemeClr val="accent1">
                    <a:lumMod val="50000"/>
                    <a:lumOff val="50000"/>
                  </a:schemeClr>
                </a:solidFill>
                <a:latin typeface="+mj-lt"/>
                <a:ea typeface="+mj-ea"/>
                <a:cs typeface="+mj-cs"/>
              </a:rPr>
              <a:t>Coronal view of fetal face at 19 weeks of gestation</a:t>
            </a:r>
            <a:br>
              <a:rPr lang="en-US" sz="1800" b="1" kern="1200" dirty="0">
                <a:solidFill>
                  <a:schemeClr val="accent1">
                    <a:lumMod val="50000"/>
                    <a:lumOff val="50000"/>
                  </a:schemeClr>
                </a:solidFill>
                <a:latin typeface="+mj-lt"/>
                <a:ea typeface="+mj-ea"/>
                <a:cs typeface="+mj-cs"/>
              </a:rPr>
            </a:br>
            <a:r>
              <a:rPr lang="en-US" sz="1800" b="1" kern="1200" dirty="0">
                <a:solidFill>
                  <a:schemeClr val="accent1">
                    <a:lumMod val="50000"/>
                    <a:lumOff val="50000"/>
                  </a:schemeClr>
                </a:solidFill>
                <a:latin typeface="+mj-lt"/>
                <a:ea typeface="+mj-ea"/>
                <a:cs typeface="+mj-cs"/>
              </a:rPr>
              <a:t/>
            </a:r>
            <a:br>
              <a:rPr lang="en-US" sz="1800" b="1" kern="1200" dirty="0">
                <a:solidFill>
                  <a:schemeClr val="accent1">
                    <a:lumMod val="50000"/>
                    <a:lumOff val="50000"/>
                  </a:schemeClr>
                </a:solidFill>
                <a:latin typeface="+mj-lt"/>
                <a:ea typeface="+mj-ea"/>
                <a:cs typeface="+mj-cs"/>
              </a:rPr>
            </a:br>
            <a:r>
              <a:rPr lang="en-US" sz="1800" b="1" kern="1200" dirty="0">
                <a:solidFill>
                  <a:schemeClr val="accent1">
                    <a:lumMod val="50000"/>
                    <a:lumOff val="50000"/>
                  </a:schemeClr>
                </a:solidFill>
                <a:latin typeface="+mj-lt"/>
                <a:ea typeface="+mj-ea"/>
                <a:cs typeface="+mj-cs"/>
              </a:rPr>
              <a:t> showing the ophthalmic asymmetry and </a:t>
            </a:r>
            <a:r>
              <a:rPr lang="en-US" sz="1800" b="1" kern="1200" dirty="0" err="1">
                <a:solidFill>
                  <a:schemeClr val="accent1">
                    <a:lumMod val="50000"/>
                    <a:lumOff val="50000"/>
                  </a:schemeClr>
                </a:solidFill>
                <a:latin typeface="+mj-lt"/>
                <a:ea typeface="+mj-ea"/>
                <a:cs typeface="+mj-cs"/>
              </a:rPr>
              <a:t>microphthalmia</a:t>
            </a:r>
            <a:endParaRPr lang="en-US" sz="1800" b="1" kern="1200" dirty="0">
              <a:solidFill>
                <a:schemeClr val="accent1">
                  <a:lumMod val="50000"/>
                  <a:lumOff val="50000"/>
                </a:schemeClr>
              </a:solidFill>
              <a:latin typeface="+mj-lt"/>
              <a:ea typeface="+mj-ea"/>
              <a:cs typeface="+mj-cs"/>
            </a:endParaRPr>
          </a:p>
        </p:txBody>
      </p:sp>
      <p:pic>
        <p:nvPicPr>
          <p:cNvPr id="4" name="Picture 4" descr="A picture containing text, night sky&#10;&#10;Description automatically generated">
            <a:extLst>
              <a:ext uri="{FF2B5EF4-FFF2-40B4-BE49-F238E27FC236}">
                <a16:creationId xmlns:a16="http://schemas.microsoft.com/office/drawing/2014/main" xmlns="" id="{CC67D9C9-F342-409F-A571-6AA555830DBA}"/>
              </a:ext>
            </a:extLst>
          </p:cNvPr>
          <p:cNvPicPr>
            <a:picLocks noGrp="1" noChangeAspect="1"/>
          </p:cNvPicPr>
          <p:nvPr>
            <p:ph idx="1"/>
          </p:nvPr>
        </p:nvPicPr>
        <p:blipFill>
          <a:blip r:embed="rId2"/>
          <a:stretch>
            <a:fillRect/>
          </a:stretch>
        </p:blipFill>
        <p:spPr>
          <a:xfrm>
            <a:off x="3978761" y="1858626"/>
            <a:ext cx="4915159" cy="4751319"/>
          </a:xfrm>
          <a:prstGeom prst="rect">
            <a:avLst/>
          </a:prstGeom>
        </p:spPr>
      </p:pic>
    </p:spTree>
    <p:extLst>
      <p:ext uri="{BB962C8B-B14F-4D97-AF65-F5344CB8AC3E}">
        <p14:creationId xmlns:p14="http://schemas.microsoft.com/office/powerpoint/2010/main" val="1965004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A521A-6740-FB4F-9683-11783D37642F}"/>
              </a:ext>
            </a:extLst>
          </p:cNvPr>
          <p:cNvSpPr>
            <a:spLocks noGrp="1"/>
          </p:cNvSpPr>
          <p:nvPr>
            <p:ph type="title"/>
          </p:nvPr>
        </p:nvSpPr>
        <p:spPr/>
        <p:txBody>
          <a:bodyPr/>
          <a:lstStyle/>
          <a:p>
            <a:r>
              <a:rPr lang="en-US" dirty="0"/>
              <a:t>Prevention of congenital rubella syndrome </a:t>
            </a:r>
          </a:p>
        </p:txBody>
      </p:sp>
      <p:sp>
        <p:nvSpPr>
          <p:cNvPr id="4" name="Content Placeholder 1">
            <a:extLst>
              <a:ext uri="{FF2B5EF4-FFF2-40B4-BE49-F238E27FC236}">
                <a16:creationId xmlns:a16="http://schemas.microsoft.com/office/drawing/2014/main" xmlns="" id="{EDBEB14D-1224-DE45-B853-43F773F03E23}"/>
              </a:ext>
            </a:extLst>
          </p:cNvPr>
          <p:cNvSpPr txBox="1">
            <a:spLocks/>
          </p:cNvSpPr>
          <p:nvPr/>
        </p:nvSpPr>
        <p:spPr>
          <a:xfrm>
            <a:off x="435897" y="2477546"/>
            <a:ext cx="8272211" cy="3678303"/>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
                <a:srgbClr val="903163"/>
              </a:buClr>
            </a:pPr>
            <a:r>
              <a:rPr lang="en-US" sz="2800" b="1" dirty="0">
                <a:solidFill>
                  <a:srgbClr val="4D1434">
                    <a:lumMod val="50000"/>
                    <a:lumOff val="50000"/>
                  </a:srgbClr>
                </a:solidFill>
                <a:ea typeface="+mn-lt"/>
                <a:cs typeface="+mn-lt"/>
              </a:rPr>
              <a:t>Preconception vaccination — </a:t>
            </a:r>
          </a:p>
          <a:p>
            <a:pPr>
              <a:buClr>
                <a:srgbClr val="903163"/>
              </a:buClr>
            </a:pPr>
            <a:endParaRPr lang="en-US" sz="2800" b="1" dirty="0">
              <a:solidFill>
                <a:srgbClr val="4D1434">
                  <a:lumMod val="50000"/>
                  <a:lumOff val="50000"/>
                </a:srgbClr>
              </a:solidFill>
              <a:ea typeface="+mn-lt"/>
              <a:cs typeface="+mn-lt"/>
            </a:endParaRPr>
          </a:p>
          <a:p>
            <a:pPr>
              <a:buClr>
                <a:srgbClr val="903163"/>
              </a:buClr>
              <a:buFont typeface="Wingdings" pitchFamily="2" charset="2"/>
              <a:buChar char="§"/>
            </a:pPr>
            <a:r>
              <a:rPr lang="en-US" sz="2400" dirty="0">
                <a:solidFill>
                  <a:srgbClr val="3D3D3D"/>
                </a:solidFill>
                <a:ea typeface="+mn-lt"/>
                <a:cs typeface="+mn-lt"/>
              </a:rPr>
              <a:t>Vaccination of seronegative women  prior to pregnancy is the primary strategy to prevent rubella during pregnancy with MMR vaccine.</a:t>
            </a:r>
          </a:p>
          <a:p>
            <a:pPr>
              <a:buClr>
                <a:srgbClr val="903163"/>
              </a:buClr>
              <a:buFont typeface="Wingdings" pitchFamily="2" charset="2"/>
              <a:buChar char="§"/>
            </a:pPr>
            <a:r>
              <a:rPr lang="en-US" sz="2400" dirty="0">
                <a:solidFill>
                  <a:srgbClr val="3D3D3D"/>
                </a:solidFill>
                <a:ea typeface="+mn-lt"/>
                <a:cs typeface="+mn-lt"/>
              </a:rPr>
              <a:t>Individuals are advised to avoid pregnancy for 28 days following vaccination .</a:t>
            </a:r>
          </a:p>
          <a:p>
            <a:pPr>
              <a:buClr>
                <a:srgbClr val="903163"/>
              </a:buClr>
              <a:buFont typeface="Wingdings" pitchFamily="2" charset="2"/>
              <a:buChar char="§"/>
            </a:pPr>
            <a:r>
              <a:rPr lang="en-US" sz="2400" dirty="0">
                <a:solidFill>
                  <a:srgbClr val="3D3D3D"/>
                </a:solidFill>
                <a:ea typeface="+mn-lt"/>
                <a:cs typeface="+mn-lt"/>
              </a:rPr>
              <a:t>Rubella vaccine virus may cross the placenta and infect the fetus.</a:t>
            </a:r>
            <a:endParaRPr lang="en-US" sz="2400" dirty="0">
              <a:solidFill>
                <a:srgbClr val="3D3D3D"/>
              </a:solidFill>
            </a:endParaRPr>
          </a:p>
          <a:p>
            <a:pPr>
              <a:buClr>
                <a:srgbClr val="903163"/>
              </a:buClr>
              <a:buFont typeface="Wingdings" pitchFamily="2" charset="2"/>
              <a:buChar char="§"/>
            </a:pPr>
            <a:r>
              <a:rPr lang="en-US" sz="2400" dirty="0">
                <a:solidFill>
                  <a:srgbClr val="3D3D3D"/>
                </a:solidFill>
                <a:cs typeface="Calibri"/>
              </a:rPr>
              <a:t>pregnancy termination is not recommended for individuals who are vaccinated during pregnancy (or become pregnant soon after vaccination)</a:t>
            </a:r>
            <a:endParaRPr lang="en-US" sz="2400" dirty="0">
              <a:solidFill>
                <a:srgbClr val="3D3D3D"/>
              </a:solidFill>
              <a:ea typeface="+mn-lt"/>
              <a:cs typeface="+mn-lt"/>
            </a:endParaRPr>
          </a:p>
          <a:p>
            <a:pPr>
              <a:buClr>
                <a:srgbClr val="903163"/>
              </a:buClr>
              <a:buFont typeface="Wingdings 2" panose="05020102010507070707" pitchFamily="18" charset="2"/>
              <a:buNone/>
            </a:pPr>
            <a:endParaRPr lang="en-US" sz="2400" dirty="0">
              <a:solidFill>
                <a:srgbClr val="3D3D3D"/>
              </a:solidFill>
              <a:cs typeface="Calibri"/>
            </a:endParaRPr>
          </a:p>
          <a:p>
            <a:pPr marL="0" indent="0">
              <a:buClr>
                <a:srgbClr val="903163"/>
              </a:buClr>
              <a:buFont typeface="Wingdings 2" panose="05020102010507070707" pitchFamily="18" charset="2"/>
              <a:buNone/>
            </a:pPr>
            <a:endParaRPr lang="en-US" dirty="0">
              <a:solidFill>
                <a:srgbClr val="3D3D3D"/>
              </a:solidFill>
              <a:cs typeface="Calibri"/>
            </a:endParaRPr>
          </a:p>
        </p:txBody>
      </p:sp>
    </p:spTree>
    <p:extLst>
      <p:ext uri="{BB962C8B-B14F-4D97-AF65-F5344CB8AC3E}">
        <p14:creationId xmlns:p14="http://schemas.microsoft.com/office/powerpoint/2010/main" val="244162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6958F7E-A0AA-4BCA-8F0D-74EF100BFB74}"/>
              </a:ext>
            </a:extLst>
          </p:cNvPr>
          <p:cNvSpPr>
            <a:spLocks noGrp="1"/>
          </p:cNvSpPr>
          <p:nvPr>
            <p:ph idx="1"/>
          </p:nvPr>
        </p:nvSpPr>
        <p:spPr/>
        <p:txBody>
          <a:bodyPr vert="horz" lIns="91440" tIns="45720" rIns="91440" bIns="45720" rtlCol="0" anchor="t">
            <a:normAutofit/>
          </a:bodyPr>
          <a:lstStyle/>
          <a:p>
            <a:r>
              <a:rPr lang="en-US" sz="2400" b="1" dirty="0">
                <a:solidFill>
                  <a:schemeClr val="accent1">
                    <a:lumMod val="50000"/>
                    <a:lumOff val="50000"/>
                  </a:schemeClr>
                </a:solidFill>
                <a:ea typeface="+mn-lt"/>
                <a:cs typeface="+mn-lt"/>
              </a:rPr>
              <a:t>Postpartum vaccination —</a:t>
            </a:r>
            <a:r>
              <a:rPr lang="en-US" dirty="0">
                <a:ea typeface="+mn-lt"/>
                <a:cs typeface="+mn-lt"/>
              </a:rPr>
              <a:t> </a:t>
            </a:r>
          </a:p>
          <a:p>
            <a:endParaRPr lang="en-US" dirty="0">
              <a:ea typeface="+mn-lt"/>
              <a:cs typeface="+mn-lt"/>
            </a:endParaRPr>
          </a:p>
          <a:p>
            <a:r>
              <a:rPr lang="en-US" sz="2400" dirty="0">
                <a:ea typeface="+mn-lt"/>
                <a:cs typeface="+mn-lt"/>
              </a:rPr>
              <a:t>All individuals known to be susceptible should receive rubella vaccination (ie, with MMR vaccine) as soon as possible postpartum and prior to discharge.</a:t>
            </a:r>
          </a:p>
          <a:p>
            <a:endParaRPr lang="en-US" sz="2400" dirty="0">
              <a:ea typeface="+mn-lt"/>
              <a:cs typeface="+mn-lt"/>
            </a:endParaRPr>
          </a:p>
          <a:p>
            <a:r>
              <a:rPr lang="en-US" sz="2400" dirty="0">
                <a:ea typeface="+mn-lt"/>
                <a:cs typeface="+mn-lt"/>
              </a:rPr>
              <a:t> Breastfeeding is not contraindicated following vaccination .</a:t>
            </a:r>
            <a:endParaRPr lang="en-US" sz="2400" dirty="0">
              <a:cs typeface="Calibri"/>
            </a:endParaRPr>
          </a:p>
        </p:txBody>
      </p:sp>
    </p:spTree>
    <p:extLst>
      <p:ext uri="{BB962C8B-B14F-4D97-AF65-F5344CB8AC3E}">
        <p14:creationId xmlns:p14="http://schemas.microsoft.com/office/powerpoint/2010/main" val="2574749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A0B9AE-D08C-4FAD-B415-518A51617AE9}"/>
              </a:ext>
            </a:extLst>
          </p:cNvPr>
          <p:cNvSpPr>
            <a:spLocks noGrp="1"/>
          </p:cNvSpPr>
          <p:nvPr>
            <p:ph type="title"/>
          </p:nvPr>
        </p:nvSpPr>
        <p:spPr/>
        <p:txBody>
          <a:bodyPr/>
          <a:lstStyle/>
          <a:p>
            <a:r>
              <a:rPr lang="en-US" b="0" dirty="0">
                <a:ea typeface="+mj-lt"/>
                <a:cs typeface="+mj-lt"/>
              </a:rPr>
              <a:t>Postexposure management</a:t>
            </a:r>
            <a:endParaRPr lang="en-US" dirty="0"/>
          </a:p>
        </p:txBody>
      </p:sp>
      <p:sp>
        <p:nvSpPr>
          <p:cNvPr id="2" name="Content Placeholder 1">
            <a:extLst>
              <a:ext uri="{FF2B5EF4-FFF2-40B4-BE49-F238E27FC236}">
                <a16:creationId xmlns:a16="http://schemas.microsoft.com/office/drawing/2014/main" xmlns="" id="{94311F2A-961C-4F06-9311-C46BF046593D}"/>
              </a:ext>
            </a:extLst>
          </p:cNvPr>
          <p:cNvSpPr>
            <a:spLocks noGrp="1"/>
          </p:cNvSpPr>
          <p:nvPr>
            <p:ph idx="1"/>
          </p:nvPr>
        </p:nvSpPr>
        <p:spPr/>
        <p:txBody>
          <a:bodyPr vert="horz" lIns="91440" tIns="45720" rIns="91440" bIns="45720" rtlCol="0" anchor="t">
            <a:normAutofit/>
          </a:bodyPr>
          <a:lstStyle/>
          <a:p>
            <a:r>
              <a:rPr lang="en-US" dirty="0">
                <a:ea typeface="+mn-lt"/>
                <a:cs typeface="+mn-lt"/>
              </a:rPr>
              <a:t> — Management of susceptible individuals (ie, with negative baseline rubella immunoglobulin [Ig]G) who are exposed to rubella involves preventing ongoing exposure, counseling on the risk of congenital rubella syndrome (CRS).</a:t>
            </a:r>
          </a:p>
          <a:p>
            <a:r>
              <a:rPr lang="en-US" dirty="0">
                <a:ea typeface="+mn-lt"/>
                <a:cs typeface="+mn-lt"/>
              </a:rPr>
              <a:t>According to gestational age : </a:t>
            </a:r>
          </a:p>
          <a:p>
            <a:pPr>
              <a:buFontTx/>
              <a:buChar char="-"/>
            </a:pPr>
            <a:r>
              <a:rPr lang="en-US" dirty="0">
                <a:ea typeface="+mn-lt"/>
                <a:cs typeface="+mn-lt"/>
              </a:rPr>
              <a:t>&lt;16 weeks : counsel to terminate pregnancy </a:t>
            </a:r>
          </a:p>
          <a:p>
            <a:pPr>
              <a:buFontTx/>
              <a:buChar char="-"/>
            </a:pPr>
            <a:r>
              <a:rPr lang="en-US" dirty="0">
                <a:ea typeface="+mn-lt"/>
                <a:cs typeface="+mn-lt"/>
              </a:rPr>
              <a:t>&gt; 16 weeks : reassurance and clinical monitoring for symptoms of rubella </a:t>
            </a:r>
          </a:p>
          <a:p>
            <a:pPr>
              <a:buFontTx/>
              <a:buChar char="-"/>
            </a:pPr>
            <a:endParaRPr lang="en-US" dirty="0">
              <a:ea typeface="+mn-lt"/>
              <a:cs typeface="+mn-lt"/>
            </a:endParaRPr>
          </a:p>
          <a:p>
            <a:pPr>
              <a:buFont typeface="Wingdings" pitchFamily="2" charset="2"/>
              <a:buChar char="§"/>
            </a:pPr>
            <a:r>
              <a:rPr lang="en-US" dirty="0">
                <a:ea typeface="+mn-lt"/>
                <a:cs typeface="+mn-lt"/>
              </a:rPr>
              <a:t>Intramuscular or intravenous 20 mL Ig within 72 h of rubella exposure may reduce the risk of clinically evident rubella after exposure.</a:t>
            </a:r>
            <a:endParaRPr lang="en-US" dirty="0">
              <a:cs typeface="Calibri"/>
            </a:endParaRPr>
          </a:p>
        </p:txBody>
      </p:sp>
    </p:spTree>
    <p:extLst>
      <p:ext uri="{BB962C8B-B14F-4D97-AF65-F5344CB8AC3E}">
        <p14:creationId xmlns:p14="http://schemas.microsoft.com/office/powerpoint/2010/main" val="3514923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75C34-82CC-4E84-958E-16A1846E42FE}"/>
              </a:ext>
            </a:extLst>
          </p:cNvPr>
          <p:cNvSpPr>
            <a:spLocks noGrp="1"/>
          </p:cNvSpPr>
          <p:nvPr>
            <p:ph type="title"/>
          </p:nvPr>
        </p:nvSpPr>
        <p:spPr/>
        <p:txBody>
          <a:bodyPr/>
          <a:lstStyle/>
          <a:p>
            <a:r>
              <a:rPr lang="en-US" dirty="0">
                <a:latin typeface="Arial"/>
                <a:cs typeface="Arial"/>
              </a:rPr>
              <a:t>Hepatitis B &amp; C</a:t>
            </a:r>
            <a:endParaRPr lang="en-US" dirty="0"/>
          </a:p>
        </p:txBody>
      </p:sp>
      <p:sp>
        <p:nvSpPr>
          <p:cNvPr id="3" name="Text Placeholder 2">
            <a:extLst>
              <a:ext uri="{FF2B5EF4-FFF2-40B4-BE49-F238E27FC236}">
                <a16:creationId xmlns:a16="http://schemas.microsoft.com/office/drawing/2014/main" xmlns="" id="{65E8CF93-97B7-47EC-A1FA-9D66966BBCAD}"/>
              </a:ext>
            </a:extLst>
          </p:cNvPr>
          <p:cNvSpPr>
            <a:spLocks noGrp="1"/>
          </p:cNvSpPr>
          <p:nvPr>
            <p:ph type="body" sz="quarter" idx="13"/>
          </p:nvPr>
        </p:nvSpPr>
        <p:spPr/>
        <p:txBody>
          <a:bodyPr vert="horz" lIns="91440" tIns="45720" rIns="91440" bIns="45720" rtlCol="0" anchor="t">
            <a:noAutofit/>
          </a:bodyPr>
          <a:lstStyle/>
          <a:p>
            <a:r>
              <a:rPr lang="en-US" sz="1800" b="1" dirty="0">
                <a:latin typeface="Arial"/>
                <a:cs typeface="Arial"/>
              </a:rPr>
              <a:t>Majd </a:t>
            </a:r>
            <a:r>
              <a:rPr lang="en-US" sz="1800" b="1" dirty="0" err="1">
                <a:latin typeface="Arial"/>
                <a:cs typeface="Arial"/>
              </a:rPr>
              <a:t>Haitham</a:t>
            </a:r>
            <a:endParaRPr lang="en-US" sz="1800" b="1" dirty="0">
              <a:latin typeface="Arial"/>
              <a:cs typeface="Arial"/>
            </a:endParaRPr>
          </a:p>
        </p:txBody>
      </p:sp>
    </p:spTree>
    <p:extLst>
      <p:ext uri="{BB962C8B-B14F-4D97-AF65-F5344CB8AC3E}">
        <p14:creationId xmlns:p14="http://schemas.microsoft.com/office/powerpoint/2010/main" val="2316421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33E7671-9882-4DC3-8FE9-46EA6DA0C1B1}"/>
              </a:ext>
            </a:extLst>
          </p:cNvPr>
          <p:cNvSpPr>
            <a:spLocks noGrp="1"/>
          </p:cNvSpPr>
          <p:nvPr>
            <p:ph type="title"/>
          </p:nvPr>
        </p:nvSpPr>
        <p:spPr/>
        <p:txBody>
          <a:bodyPr/>
          <a:lstStyle/>
          <a:p>
            <a:r>
              <a:rPr lang="en-US">
                <a:cs typeface="Calibri Light"/>
              </a:rPr>
              <a:t>Case scenario</a:t>
            </a:r>
            <a:endParaRPr lang="en-US"/>
          </a:p>
        </p:txBody>
      </p:sp>
      <p:sp>
        <p:nvSpPr>
          <p:cNvPr id="2" name="Content Placeholder 1">
            <a:extLst>
              <a:ext uri="{FF2B5EF4-FFF2-40B4-BE49-F238E27FC236}">
                <a16:creationId xmlns:a16="http://schemas.microsoft.com/office/drawing/2014/main" xmlns="" id="{3C952D52-5336-4E8A-8685-71E234599506}"/>
              </a:ext>
            </a:extLst>
          </p:cNvPr>
          <p:cNvSpPr>
            <a:spLocks noGrp="1"/>
          </p:cNvSpPr>
          <p:nvPr>
            <p:ph idx="1"/>
          </p:nvPr>
        </p:nvSpPr>
        <p:spPr/>
        <p:txBody>
          <a:bodyPr vert="horz" lIns="91440" tIns="45720" rIns="91440" bIns="45720" rtlCol="0" anchor="t">
            <a:normAutofit fontScale="85000" lnSpcReduction="10000"/>
          </a:bodyPr>
          <a:lstStyle/>
          <a:p>
            <a:r>
              <a:rPr lang="en-US" sz="4000" b="1" dirty="0">
                <a:cs typeface="Calibri"/>
              </a:rPr>
              <a:t>A 29 year-old multigravida was found on routine prenatal lab testing to be</a:t>
            </a:r>
            <a:r>
              <a:rPr lang="en-US" sz="4000" b="1" dirty="0">
                <a:solidFill>
                  <a:schemeClr val="accent1">
                    <a:lumMod val="50000"/>
                    <a:lumOff val="50000"/>
                  </a:schemeClr>
                </a:solidFill>
                <a:cs typeface="Calibri"/>
              </a:rPr>
              <a:t> +HBsAg</a:t>
            </a:r>
            <a:r>
              <a:rPr lang="en-US" sz="4000" b="1" dirty="0">
                <a:cs typeface="Calibri"/>
              </a:rPr>
              <a:t> . She is an </a:t>
            </a:r>
            <a:r>
              <a:rPr lang="en-US" sz="4000" b="1" dirty="0">
                <a:solidFill>
                  <a:schemeClr val="accent1">
                    <a:lumMod val="50000"/>
                    <a:lumOff val="50000"/>
                  </a:schemeClr>
                </a:solidFill>
                <a:cs typeface="Calibri"/>
              </a:rPr>
              <a:t>ICU nurse</a:t>
            </a:r>
            <a:r>
              <a:rPr lang="en-US" sz="4000" b="1" dirty="0">
                <a:cs typeface="Calibri"/>
              </a:rPr>
              <a:t> . She received</a:t>
            </a:r>
            <a:r>
              <a:rPr lang="en-US" sz="4000" b="1" dirty="0">
                <a:solidFill>
                  <a:srgbClr val="FF0000"/>
                </a:solidFill>
                <a:cs typeface="Calibri"/>
              </a:rPr>
              <a:t> </a:t>
            </a:r>
            <a:r>
              <a:rPr lang="en-US" sz="4000" b="1" dirty="0">
                <a:solidFill>
                  <a:schemeClr val="accent1">
                    <a:lumMod val="50000"/>
                    <a:lumOff val="50000"/>
                  </a:schemeClr>
                </a:solidFill>
                <a:cs typeface="Calibri"/>
              </a:rPr>
              <a:t>2 units of PRBCs</a:t>
            </a:r>
            <a:r>
              <a:rPr lang="en-US" sz="4000" b="1" dirty="0">
                <a:cs typeface="Calibri"/>
              </a:rPr>
              <a:t> two years ago after experiencing post </a:t>
            </a:r>
            <a:r>
              <a:rPr lang="en-US" sz="4000" b="1" dirty="0" err="1">
                <a:cs typeface="Calibri"/>
              </a:rPr>
              <a:t>partum</a:t>
            </a:r>
            <a:r>
              <a:rPr lang="en-US" sz="4000" b="1" dirty="0">
                <a:cs typeface="Calibri"/>
              </a:rPr>
              <a:t> hemorrhage with her last pregnancy </a:t>
            </a:r>
            <a:endParaRPr lang="en-US" sz="4000" b="1" dirty="0"/>
          </a:p>
        </p:txBody>
      </p:sp>
    </p:spTree>
    <p:extLst>
      <p:ext uri="{BB962C8B-B14F-4D97-AF65-F5344CB8AC3E}">
        <p14:creationId xmlns:p14="http://schemas.microsoft.com/office/powerpoint/2010/main" val="1497193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A8208A0-F8FA-4F56-997D-61DFBE36C522}"/>
              </a:ext>
            </a:extLst>
          </p:cNvPr>
          <p:cNvSpPr>
            <a:spLocks noGrp="1"/>
          </p:cNvSpPr>
          <p:nvPr>
            <p:ph type="title"/>
          </p:nvPr>
        </p:nvSpPr>
        <p:spPr/>
        <p:txBody>
          <a:bodyPr/>
          <a:lstStyle/>
          <a:p>
            <a:r>
              <a:rPr lang="en-US" dirty="0">
                <a:cs typeface="Calibri Light"/>
              </a:rPr>
              <a:t>Hepatitis B : DNA virus , STD</a:t>
            </a:r>
            <a:endParaRPr lang="en-US" dirty="0"/>
          </a:p>
        </p:txBody>
      </p:sp>
      <p:sp>
        <p:nvSpPr>
          <p:cNvPr id="2" name="Content Placeholder 1">
            <a:extLst>
              <a:ext uri="{FF2B5EF4-FFF2-40B4-BE49-F238E27FC236}">
                <a16:creationId xmlns:a16="http://schemas.microsoft.com/office/drawing/2014/main" xmlns="" id="{A1733B39-3435-4FDD-8DF7-F4A008D25CEA}"/>
              </a:ext>
            </a:extLst>
          </p:cNvPr>
          <p:cNvSpPr>
            <a:spLocks noGrp="1"/>
          </p:cNvSpPr>
          <p:nvPr>
            <p:ph idx="1"/>
          </p:nvPr>
        </p:nvSpPr>
        <p:spPr/>
        <p:txBody>
          <a:bodyPr vert="horz" lIns="91440" tIns="45720" rIns="91440" bIns="45720" rtlCol="0" anchor="t">
            <a:normAutofit/>
          </a:bodyPr>
          <a:lstStyle/>
          <a:p>
            <a:r>
              <a:rPr lang="en-US" dirty="0">
                <a:cs typeface="Calibri"/>
              </a:rPr>
              <a:t>Mode of transmission : Body fluids (blood , semen , vaginal fluids )</a:t>
            </a:r>
          </a:p>
          <a:p>
            <a:r>
              <a:rPr lang="en-US" dirty="0">
                <a:cs typeface="Calibri"/>
              </a:rPr>
              <a:t>Ways of transmission : IV drugs , Sexual , Perinatal</a:t>
            </a:r>
          </a:p>
          <a:p>
            <a:r>
              <a:rPr lang="en-US" dirty="0">
                <a:cs typeface="Calibri"/>
              </a:rPr>
              <a:t>Screening :The</a:t>
            </a:r>
            <a:r>
              <a:rPr lang="en-US" dirty="0">
                <a:ea typeface="+mn-lt"/>
                <a:cs typeface="+mn-lt"/>
              </a:rPr>
              <a:t> UK National Screening Committee recommends that all pregnant women be screened for HBV , because high proportion of vertical transmission is prevented through vaccination and immunization and </a:t>
            </a:r>
            <a:r>
              <a:rPr lang="en-US" b="1" dirty="0">
                <a:solidFill>
                  <a:schemeClr val="accent1">
                    <a:lumMod val="50000"/>
                    <a:lumOff val="50000"/>
                  </a:schemeClr>
                </a:solidFill>
                <a:ea typeface="+mn-lt"/>
                <a:cs typeface="+mn-lt"/>
              </a:rPr>
              <a:t>effective postnatal intervention</a:t>
            </a:r>
            <a:r>
              <a:rPr lang="en-US" dirty="0">
                <a:ea typeface="+mn-lt"/>
                <a:cs typeface="+mn-lt"/>
              </a:rPr>
              <a:t> can be offered to infected women to decrease the risk of mother-to-child transmission.</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139773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A754DDF-2100-4E05-957A-FF9A90E9C5B8}"/>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xmlns="" id="{AE266EE8-4634-4594-9F9F-A286FDB371B1}"/>
              </a:ext>
            </a:extLst>
          </p:cNvPr>
          <p:cNvSpPr>
            <a:spLocks noGrp="1"/>
          </p:cNvSpPr>
          <p:nvPr>
            <p:ph idx="1"/>
          </p:nvPr>
        </p:nvSpPr>
        <p:spPr/>
        <p:txBody>
          <a:bodyPr vert="horz" lIns="91440" tIns="45720" rIns="91440" bIns="45720" rtlCol="0" anchor="t">
            <a:normAutofit/>
          </a:bodyPr>
          <a:lstStyle/>
          <a:p>
            <a:r>
              <a:rPr lang="en-US" dirty="0">
                <a:ea typeface="+mn-lt"/>
                <a:cs typeface="+mn-lt"/>
              </a:rPr>
              <a:t>Incubation period : 6 weeks to 6 months .</a:t>
            </a:r>
          </a:p>
          <a:p>
            <a:pPr>
              <a:buFont typeface="Arial,Sans-Serif" panose="020B0604020202020204" pitchFamily="34" charset="0"/>
            </a:pPr>
            <a:r>
              <a:rPr lang="en-US" b="1" dirty="0">
                <a:ea typeface="+mn-lt"/>
                <a:cs typeface="+mn-lt"/>
              </a:rPr>
              <a:t>The course of acute hepatitis is unaltered in pregnancy.</a:t>
            </a:r>
            <a:endParaRPr lang="en-US" dirty="0">
              <a:ea typeface="+mn-lt"/>
              <a:cs typeface="+mn-lt"/>
            </a:endParaRPr>
          </a:p>
          <a:p>
            <a:pPr>
              <a:buFont typeface="Arial,Sans-Serif" panose="020B0604020202020204" pitchFamily="34" charset="0"/>
            </a:pPr>
            <a:r>
              <a:rPr lang="en-US" dirty="0">
                <a:ea typeface="+mn-lt"/>
                <a:cs typeface="+mn-lt"/>
              </a:rPr>
              <a:t>Chronic active hepatitis is associated with an</a:t>
            </a:r>
            <a:r>
              <a:rPr lang="en-US" b="1" dirty="0">
                <a:ea typeface="+mn-lt"/>
                <a:cs typeface="+mn-lt"/>
              </a:rPr>
              <a:t> increased risk of prematurity, low birth weight, and neonatal death</a:t>
            </a:r>
            <a:r>
              <a:rPr lang="en-US" dirty="0">
                <a:ea typeface="+mn-lt"/>
                <a:cs typeface="+mn-lt"/>
              </a:rPr>
              <a:t>.</a:t>
            </a:r>
          </a:p>
          <a:p>
            <a:pPr>
              <a:buFont typeface="Arial,Sans-Serif" panose="020B0604020202020204" pitchFamily="34" charset="0"/>
            </a:pPr>
            <a:r>
              <a:rPr lang="en-US" dirty="0">
                <a:ea typeface="+mn-lt"/>
                <a:cs typeface="+mn-lt"/>
              </a:rPr>
              <a:t> Maternal prognosis is very poor if the disease is </a:t>
            </a:r>
            <a:r>
              <a:rPr lang="en-US" b="1" dirty="0">
                <a:ea typeface="+mn-lt"/>
                <a:cs typeface="+mn-lt"/>
              </a:rPr>
              <a:t>complicated by cirrhosis, varices, or liver failure.</a:t>
            </a:r>
            <a:endParaRPr lang="en-US" dirty="0">
              <a:ea typeface="+mn-lt"/>
              <a:cs typeface="+mn-lt"/>
            </a:endParaRPr>
          </a:p>
          <a:p>
            <a:pPr>
              <a:buFont typeface="Arial,Sans-Serif" panose="020B0604020202020204" pitchFamily="34" charset="0"/>
            </a:pPr>
            <a:endParaRPr lang="en-US" dirty="0">
              <a:ea typeface="+mn-lt"/>
              <a:cs typeface="+mn-lt"/>
            </a:endParaRPr>
          </a:p>
          <a:p>
            <a:pPr>
              <a:buFont typeface="Arial,Sans-Serif" panose="020B0604020202020204" pitchFamily="34" charset="0"/>
            </a:pPr>
            <a:r>
              <a:rPr lang="en-US" dirty="0">
                <a:ea typeface="+mn-lt"/>
                <a:cs typeface="+mn-lt"/>
              </a:rPr>
              <a:t>Symptoms : carriers are asymptomatic</a:t>
            </a:r>
          </a:p>
          <a:p>
            <a:pPr marL="0" indent="0">
              <a:buNone/>
            </a:pPr>
            <a:endParaRPr lang="en-US" dirty="0">
              <a:cs typeface="Calibri"/>
            </a:endParaRPr>
          </a:p>
        </p:txBody>
      </p:sp>
    </p:spTree>
    <p:extLst>
      <p:ext uri="{BB962C8B-B14F-4D97-AF65-F5344CB8AC3E}">
        <p14:creationId xmlns:p14="http://schemas.microsoft.com/office/powerpoint/2010/main" val="2437103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C1F04D4-47A6-459A-9C8C-E9E93BFE22A8}"/>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xmlns="" id="{FC26EA7C-7965-4625-8681-716641D91937}"/>
              </a:ext>
            </a:extLst>
          </p:cNvPr>
          <p:cNvSpPr>
            <a:spLocks noGrp="1"/>
          </p:cNvSpPr>
          <p:nvPr>
            <p:ph idx="1"/>
          </p:nvPr>
        </p:nvSpPr>
        <p:spPr/>
        <p:txBody>
          <a:bodyPr vert="horz" lIns="91440" tIns="45720" rIns="91440" bIns="45720" rtlCol="0" anchor="t">
            <a:normAutofit/>
          </a:bodyPr>
          <a:lstStyle/>
          <a:p>
            <a:r>
              <a:rPr lang="en-US" dirty="0">
                <a:ea typeface="+mn-lt"/>
                <a:cs typeface="+mn-lt"/>
              </a:rPr>
              <a:t>Risk of transplacental transmission : Low , mostly in 3rd trimester .</a:t>
            </a:r>
          </a:p>
          <a:p>
            <a:r>
              <a:rPr lang="en-US" dirty="0">
                <a:ea typeface="+mn-lt"/>
                <a:cs typeface="+mn-lt"/>
              </a:rPr>
              <a:t>Vertical transmission occurs : during vaginal delivery , </a:t>
            </a:r>
            <a:r>
              <a:rPr lang="en-US" dirty="0" err="1">
                <a:ea typeface="+mn-lt"/>
                <a:cs typeface="+mn-lt"/>
              </a:rPr>
              <a:t>transplacental</a:t>
            </a:r>
            <a:endParaRPr lang="en-US" dirty="0">
              <a:ea typeface="+mn-lt"/>
              <a:cs typeface="+mn-lt"/>
            </a:endParaRPr>
          </a:p>
          <a:p>
            <a:r>
              <a:rPr lang="en-US" dirty="0">
                <a:ea typeface="+mn-lt"/>
                <a:cs typeface="+mn-lt"/>
              </a:rPr>
              <a:t>Vertical transmission : occurs in 10% of cases if mother is +HBsAg only and 80% if she is positive for both S and E antigens .</a:t>
            </a:r>
          </a:p>
          <a:p>
            <a:r>
              <a:rPr lang="en-US" dirty="0">
                <a:ea typeface="+mn-lt"/>
                <a:cs typeface="+mn-lt"/>
              </a:rPr>
              <a:t>Risk of chronic infection : 10% of adults with active infection develop chronic infection while 80% of infected newborns will develop chronic infection .</a:t>
            </a:r>
          </a:p>
          <a:p>
            <a:endParaRPr lang="en-US" dirty="0">
              <a:ea typeface="+mn-lt"/>
              <a:cs typeface="+mn-lt"/>
            </a:endParaRPr>
          </a:p>
          <a:p>
            <a:pPr marL="0" indent="0">
              <a:buNone/>
            </a:pPr>
            <a:endParaRPr lang="en-US" dirty="0">
              <a:cs typeface="Calibri"/>
            </a:endParaRPr>
          </a:p>
        </p:txBody>
      </p:sp>
    </p:spTree>
    <p:extLst>
      <p:ext uri="{BB962C8B-B14F-4D97-AF65-F5344CB8AC3E}">
        <p14:creationId xmlns:p14="http://schemas.microsoft.com/office/powerpoint/2010/main" val="3662784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6C48027-7EA2-4538-BD40-C0A791931A3F}"/>
              </a:ext>
            </a:extLst>
          </p:cNvPr>
          <p:cNvSpPr>
            <a:spLocks noGrp="1"/>
          </p:cNvSpPr>
          <p:nvPr>
            <p:ph idx="1"/>
          </p:nvPr>
        </p:nvSpPr>
        <p:spPr/>
        <p:txBody>
          <a:bodyPr vert="horz" lIns="91440" tIns="45720" rIns="91440" bIns="45720" rtlCol="0" anchor="t">
            <a:normAutofit/>
          </a:bodyPr>
          <a:lstStyle/>
          <a:p>
            <a:r>
              <a:rPr lang="en-US" dirty="0">
                <a:ea typeface="+mn-lt"/>
                <a:cs typeface="+mn-lt"/>
              </a:rPr>
              <a:t>Follow-up testing ( mother is HBsAg+ </a:t>
            </a:r>
            <a:r>
              <a:rPr lang="en-US">
                <a:ea typeface="+mn-lt"/>
                <a:cs typeface="+mn-lt"/>
              </a:rPr>
              <a:t>) : Panel </a:t>
            </a:r>
            <a:r>
              <a:rPr lang="en-US" dirty="0">
                <a:ea typeface="+mn-lt"/>
                <a:cs typeface="+mn-lt"/>
              </a:rPr>
              <a:t>liver enzymes , Jaundice , HBV DNA &gt;&gt; If negative then she is an asymptomatic carrier .</a:t>
            </a:r>
            <a:endParaRPr lang="en-US" dirty="0"/>
          </a:p>
          <a:p>
            <a:r>
              <a:rPr lang="en-US" dirty="0">
                <a:ea typeface="+mn-lt"/>
                <a:cs typeface="+mn-lt"/>
              </a:rPr>
              <a:t>If mother is positive refer to hepatologist for ongoing monitoring for the long-term consequences of chronic infection, for example hepatocellular carcinoma.</a:t>
            </a:r>
          </a:p>
          <a:p>
            <a:r>
              <a:rPr lang="en-US" dirty="0">
                <a:ea typeface="+mn-lt"/>
                <a:cs typeface="+mn-lt"/>
              </a:rPr>
              <a:t>Delivery : Vaginal unless there is an obstetric indication for caesarean section .</a:t>
            </a:r>
          </a:p>
          <a:p>
            <a:r>
              <a:rPr lang="en-US" dirty="0">
                <a:cs typeface="Calibri"/>
              </a:rPr>
              <a:t>To prevent vertical transmission of hepatitis B, a combination of hepatitis B Ig and hepatitis B vaccine may be given.</a:t>
            </a:r>
            <a:endParaRPr lang="en-US" dirty="0">
              <a:ea typeface="+mn-lt"/>
              <a:cs typeface="+mn-lt"/>
            </a:endParaRPr>
          </a:p>
          <a:p>
            <a:endParaRPr lang="en-US" dirty="0"/>
          </a:p>
        </p:txBody>
      </p:sp>
    </p:spTree>
    <p:extLst>
      <p:ext uri="{BB962C8B-B14F-4D97-AF65-F5344CB8AC3E}">
        <p14:creationId xmlns:p14="http://schemas.microsoft.com/office/powerpoint/2010/main" val="103891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BF883BD8-BD56-4047-8B34-F2A1FFF13005}"/>
              </a:ext>
            </a:extLst>
          </p:cNvPr>
          <p:cNvSpPr>
            <a:spLocks noGrp="1"/>
          </p:cNvSpPr>
          <p:nvPr>
            <p:ph idx="1"/>
          </p:nvPr>
        </p:nvSpPr>
        <p:spPr>
          <a:xfrm>
            <a:off x="3802516" y="1698173"/>
            <a:ext cx="4858885" cy="4516361"/>
          </a:xfrm>
        </p:spPr>
        <p:txBody>
          <a:bodyPr vert="horz" lIns="91440" tIns="45720" rIns="91440" bIns="45720" rtlCol="0">
            <a:normAutofit/>
          </a:bodyPr>
          <a:lstStyle/>
          <a:p>
            <a:r>
              <a:rPr lang="en-US" sz="2000" dirty="0" smtClean="0">
                <a:solidFill>
                  <a:schemeClr val="tx1"/>
                </a:solidFill>
              </a:rPr>
              <a:t> </a:t>
            </a:r>
            <a:endParaRPr lang="en-US" sz="2000" dirty="0">
              <a:solidFill>
                <a:schemeClr val="tx1"/>
              </a:solidFill>
            </a:endParaRPr>
          </a:p>
          <a:p>
            <a:endParaRPr lang="en-US" sz="2000" dirty="0">
              <a:solidFill>
                <a:schemeClr val="tx1"/>
              </a:solidFill>
            </a:endParaRPr>
          </a:p>
        </p:txBody>
      </p:sp>
      <p:sp>
        <p:nvSpPr>
          <p:cNvPr id="3" name="Title 2">
            <a:extLst>
              <a:ext uri="{FF2B5EF4-FFF2-40B4-BE49-F238E27FC236}">
                <a16:creationId xmlns:a16="http://schemas.microsoft.com/office/drawing/2014/main" xmlns="" id="{A40DF537-259C-41F8-96C5-C96892DD6F3B}"/>
              </a:ext>
            </a:extLst>
          </p:cNvPr>
          <p:cNvSpPr>
            <a:spLocks noGrp="1"/>
          </p:cNvSpPr>
          <p:nvPr>
            <p:ph type="title"/>
          </p:nvPr>
        </p:nvSpPr>
        <p:spPr>
          <a:xfrm>
            <a:off x="1571605" y="1000110"/>
            <a:ext cx="6661167" cy="945011"/>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Diagnosing TORCH infection </a:t>
            </a:r>
          </a:p>
        </p:txBody>
      </p:sp>
      <p:sp>
        <p:nvSpPr>
          <p:cNvPr id="21"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1" name="رسم تخطيطي 10"/>
          <p:cNvGraphicFramePr/>
          <p:nvPr/>
        </p:nvGraphicFramePr>
        <p:xfrm>
          <a:off x="571473" y="1071546"/>
          <a:ext cx="7643866"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21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5B6241-B6FC-4078-8CD4-0C2E6FCC5165}"/>
              </a:ext>
            </a:extLst>
          </p:cNvPr>
          <p:cNvSpPr>
            <a:spLocks noGrp="1"/>
          </p:cNvSpPr>
          <p:nvPr>
            <p:ph type="title"/>
          </p:nvPr>
        </p:nvSpPr>
        <p:spPr>
          <a:xfrm>
            <a:off x="747263" y="-270139"/>
            <a:ext cx="7886700" cy="844446"/>
          </a:xfrm>
        </p:spPr>
        <p:txBody>
          <a:bodyPr/>
          <a:lstStyle/>
          <a:p>
            <a:endParaRPr lang="en-US"/>
          </a:p>
        </p:txBody>
      </p:sp>
      <p:sp>
        <p:nvSpPr>
          <p:cNvPr id="2" name="Content Placeholder 1">
            <a:extLst>
              <a:ext uri="{FF2B5EF4-FFF2-40B4-BE49-F238E27FC236}">
                <a16:creationId xmlns:a16="http://schemas.microsoft.com/office/drawing/2014/main" xmlns="" id="{89D66315-FA28-4B63-89F0-F5CA9F0C0E13}"/>
              </a:ext>
            </a:extLst>
          </p:cNvPr>
          <p:cNvSpPr>
            <a:spLocks noGrp="1"/>
          </p:cNvSpPr>
          <p:nvPr>
            <p:ph idx="1"/>
          </p:nvPr>
        </p:nvSpPr>
        <p:spPr>
          <a:xfrm>
            <a:off x="490763" y="1630887"/>
            <a:ext cx="7897483" cy="4876433"/>
          </a:xfrm>
        </p:spPr>
        <p:txBody>
          <a:bodyPr vert="horz" lIns="91440" tIns="45720" rIns="91440" bIns="45720" rtlCol="0" anchor="t">
            <a:normAutofit/>
          </a:bodyPr>
          <a:lstStyle/>
          <a:p>
            <a:pPr marL="0" indent="0">
              <a:buNone/>
            </a:pPr>
            <a:endParaRPr lang="en-US" dirty="0">
              <a:cs typeface="Calibri"/>
            </a:endParaRPr>
          </a:p>
          <a:p>
            <a:r>
              <a:rPr lang="en-US" b="1" dirty="0">
                <a:ea typeface="+mn-lt"/>
                <a:cs typeface="+mn-lt"/>
              </a:rPr>
              <a:t>Perinatal Management</a:t>
            </a:r>
            <a:r>
              <a:rPr lang="en-US" dirty="0">
                <a:ea typeface="+mn-lt"/>
                <a:cs typeface="+mn-lt"/>
              </a:rPr>
              <a:t> : No scalp procedures , No scalp electrode </a:t>
            </a:r>
            <a:endParaRPr lang="en-US" dirty="0">
              <a:cs typeface="Calibri"/>
            </a:endParaRPr>
          </a:p>
          <a:p>
            <a:pPr marL="0" indent="0">
              <a:buNone/>
            </a:pPr>
            <a:r>
              <a:rPr lang="en-US" b="1" dirty="0">
                <a:solidFill>
                  <a:schemeClr val="accent1">
                    <a:lumMod val="50000"/>
                    <a:lumOff val="50000"/>
                  </a:schemeClr>
                </a:solidFill>
                <a:cs typeface="Calibri"/>
              </a:rPr>
              <a:t>- Active:  </a:t>
            </a:r>
            <a:r>
              <a:rPr lang="en-US" dirty="0">
                <a:cs typeface="Calibri"/>
              </a:rPr>
              <a:t>The active vaccine provides ongoing protection from subsequent exposure in the household. The active vaccine is given in three doses: at birth, at 1 month and at 6 months of age.</a:t>
            </a:r>
            <a:r>
              <a:rPr lang="en-US" dirty="0">
                <a:solidFill>
                  <a:srgbClr val="FF0000"/>
                </a:solidFill>
                <a:cs typeface="Calibri"/>
              </a:rPr>
              <a:t> </a:t>
            </a:r>
          </a:p>
          <a:p>
            <a:pPr marL="0" indent="0">
              <a:buNone/>
            </a:pPr>
            <a:r>
              <a:rPr lang="en-US" b="1" dirty="0">
                <a:solidFill>
                  <a:schemeClr val="accent1">
                    <a:lumMod val="50000"/>
                    <a:lumOff val="50000"/>
                  </a:schemeClr>
                </a:solidFill>
                <a:cs typeface="Calibri"/>
              </a:rPr>
              <a:t>- passive immunization : </a:t>
            </a:r>
            <a:r>
              <a:rPr lang="en-US" dirty="0">
                <a:cs typeface="Calibri"/>
              </a:rPr>
              <a:t>The passive Ig provides immediate protection against any virus transmitted to the baby from contact with blood during delivery, and should be given immediately after delivery which will reduce the risk of infection to less than 10%</a:t>
            </a:r>
            <a:endParaRPr lang="en-US" dirty="0"/>
          </a:p>
          <a:p>
            <a:pPr marL="0" indent="0">
              <a:buNone/>
            </a:pPr>
            <a:r>
              <a:rPr lang="en-US" b="1" dirty="0">
                <a:ea typeface="+mn-lt"/>
                <a:cs typeface="+mn-lt"/>
              </a:rPr>
              <a:t>Available vaccines are produced by recombinant DNA technology and are therefore safe for use in pregnancy.</a:t>
            </a:r>
          </a:p>
          <a:p>
            <a:pPr marL="0" indent="0">
              <a:buNone/>
            </a:pPr>
            <a:r>
              <a:rPr lang="en-US" b="1" dirty="0">
                <a:cs typeface="Calibri"/>
              </a:rPr>
              <a:t>Management of acute hepatitis</a:t>
            </a:r>
            <a:r>
              <a:rPr lang="en-US" dirty="0">
                <a:cs typeface="Calibri"/>
              </a:rPr>
              <a:t> : Interferon . Contraindicated during pregnancy .</a:t>
            </a:r>
          </a:p>
          <a:p>
            <a:pPr marL="0" indent="0">
              <a:buNone/>
            </a:pPr>
            <a:endParaRPr lang="en-US" dirty="0">
              <a:cs typeface="Calibri"/>
            </a:endParaRPr>
          </a:p>
        </p:txBody>
      </p:sp>
    </p:spTree>
    <p:extLst>
      <p:ext uri="{BB962C8B-B14F-4D97-AF65-F5344CB8AC3E}">
        <p14:creationId xmlns:p14="http://schemas.microsoft.com/office/powerpoint/2010/main" val="1285287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D3AC63-23FE-487A-B24B-92F2E24F107D}"/>
              </a:ext>
            </a:extLst>
          </p:cNvPr>
          <p:cNvSpPr>
            <a:spLocks noGrp="1"/>
          </p:cNvSpPr>
          <p:nvPr>
            <p:ph type="title"/>
          </p:nvPr>
        </p:nvSpPr>
        <p:spPr/>
        <p:txBody>
          <a:bodyPr/>
          <a:lstStyle/>
          <a:p>
            <a:r>
              <a:rPr lang="en-US" dirty="0">
                <a:cs typeface="Calibri Light"/>
              </a:rPr>
              <a:t>Hepatitis C</a:t>
            </a:r>
            <a:endParaRPr lang="en-US" dirty="0"/>
          </a:p>
        </p:txBody>
      </p:sp>
      <p:sp>
        <p:nvSpPr>
          <p:cNvPr id="2" name="Content Placeholder 1">
            <a:extLst>
              <a:ext uri="{FF2B5EF4-FFF2-40B4-BE49-F238E27FC236}">
                <a16:creationId xmlns:a16="http://schemas.microsoft.com/office/drawing/2014/main" xmlns="" id="{6310938C-6A29-4DDA-8C87-75156F85BDA0}"/>
              </a:ext>
            </a:extLst>
          </p:cNvPr>
          <p:cNvSpPr>
            <a:spLocks noGrp="1"/>
          </p:cNvSpPr>
          <p:nvPr>
            <p:ph idx="1"/>
          </p:nvPr>
        </p:nvSpPr>
        <p:spPr/>
        <p:txBody>
          <a:bodyPr vert="horz" lIns="91440" tIns="45720" rIns="91440" bIns="45720" rtlCol="0" anchor="t">
            <a:normAutofit/>
          </a:bodyPr>
          <a:lstStyle/>
          <a:p>
            <a:r>
              <a:rPr lang="en-US" dirty="0">
                <a:ea typeface="+mn-lt"/>
                <a:cs typeface="+mn-lt"/>
              </a:rPr>
              <a:t>Infective organism</a:t>
            </a:r>
            <a:endParaRPr lang="en-US" dirty="0">
              <a:cs typeface="Calibri" panose="020F0502020204030204"/>
            </a:endParaRPr>
          </a:p>
          <a:p>
            <a:pPr marL="0" indent="0">
              <a:buNone/>
            </a:pPr>
            <a:r>
              <a:rPr lang="en-US" dirty="0">
                <a:ea typeface="+mn-lt"/>
                <a:cs typeface="+mn-lt"/>
              </a:rPr>
              <a:t>The hepatitis C virus (HCV) is a RNA virus.</a:t>
            </a:r>
          </a:p>
          <a:p>
            <a:pPr marL="0" indent="0">
              <a:buNone/>
            </a:pPr>
            <a:r>
              <a:rPr lang="en-US" dirty="0">
                <a:ea typeface="+mn-lt"/>
                <a:cs typeface="+mn-lt"/>
              </a:rPr>
              <a:t> Transmission : through infected blood products and injection of drugs. It can also occur with tattooing and body piercing. </a:t>
            </a:r>
            <a:endParaRPr lang="en-US">
              <a:ea typeface="+mn-lt"/>
              <a:cs typeface="+mn-lt"/>
            </a:endParaRPr>
          </a:p>
          <a:p>
            <a:pPr marL="0" indent="0">
              <a:buNone/>
            </a:pPr>
            <a:r>
              <a:rPr lang="en-US" dirty="0">
                <a:ea typeface="+mn-lt"/>
                <a:cs typeface="+mn-lt"/>
              </a:rPr>
              <a:t>Mother-to-child transmission can occur due to contact with infected maternal blood around the time of delivery, and the risk is higher in those coinfected with HIV. Sexual transmission is extremely rare.</a:t>
            </a:r>
            <a:endParaRPr lang="en-US">
              <a:cs typeface="Calibri"/>
            </a:endParaRPr>
          </a:p>
        </p:txBody>
      </p:sp>
    </p:spTree>
    <p:extLst>
      <p:ext uri="{BB962C8B-B14F-4D97-AF65-F5344CB8AC3E}">
        <p14:creationId xmlns:p14="http://schemas.microsoft.com/office/powerpoint/2010/main" val="1030401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358C1A5-85F3-43A8-83FB-1124DD5B986B}"/>
              </a:ext>
            </a:extLst>
          </p:cNvPr>
          <p:cNvSpPr>
            <a:spLocks noGrp="1"/>
          </p:cNvSpPr>
          <p:nvPr>
            <p:ph type="title"/>
          </p:nvPr>
        </p:nvSpPr>
        <p:spPr/>
        <p:txBody>
          <a:bodyPr/>
          <a:lstStyle/>
          <a:p>
            <a:r>
              <a:rPr lang="en-US" b="0" dirty="0">
                <a:ea typeface="+mj-lt"/>
                <a:cs typeface="+mj-lt"/>
              </a:rPr>
              <a:t>Prevalence</a:t>
            </a:r>
            <a:endParaRPr lang="en-US" dirty="0"/>
          </a:p>
        </p:txBody>
      </p:sp>
      <p:sp>
        <p:nvSpPr>
          <p:cNvPr id="2" name="Content Placeholder 1">
            <a:extLst>
              <a:ext uri="{FF2B5EF4-FFF2-40B4-BE49-F238E27FC236}">
                <a16:creationId xmlns:a16="http://schemas.microsoft.com/office/drawing/2014/main" xmlns="" id="{EB7C52E2-23B0-44F5-B30A-767E511466E6}"/>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r>
              <a:rPr lang="en-US" dirty="0">
                <a:ea typeface="+mn-lt"/>
                <a:cs typeface="+mn-lt"/>
              </a:rPr>
              <a:t>The risk of mother-to-child transmission is estimated to lie between 3% and 5% </a:t>
            </a:r>
          </a:p>
          <a:p>
            <a:r>
              <a:rPr lang="en-US" dirty="0">
                <a:ea typeface="+mn-lt"/>
                <a:cs typeface="+mn-lt"/>
              </a:rPr>
              <a:t> The risk of mother-to-child transmission of HCV increases with increasing maternal viral load.</a:t>
            </a:r>
          </a:p>
          <a:p>
            <a:r>
              <a:rPr lang="en-US" dirty="0">
                <a:ea typeface="+mn-lt"/>
                <a:cs typeface="+mn-lt"/>
              </a:rPr>
              <a:t>Co-infection with HIV has been shown to increase the risk of vertical transmission of HCV .</a:t>
            </a:r>
          </a:p>
          <a:p>
            <a:r>
              <a:rPr lang="en-US" dirty="0">
                <a:ea typeface="+mn-lt"/>
                <a:cs typeface="+mn-lt"/>
              </a:rPr>
              <a:t>Amniocentesis is a potential risk for transmission .</a:t>
            </a:r>
            <a:endParaRPr lang="en-US" dirty="0"/>
          </a:p>
          <a:p>
            <a:r>
              <a:rPr lang="en-US" dirty="0">
                <a:ea typeface="+mn-lt"/>
                <a:cs typeface="+mn-lt"/>
              </a:rPr>
              <a:t>There is no evidence of an increased risk of HCV transmission in HIV-negative women who breastfeed.</a:t>
            </a:r>
            <a:endParaRPr lang="en-US">
              <a:cs typeface="Calibri"/>
            </a:endParaRP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3276530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59FFBFC-55AE-4C51-AE97-CCF6D9ACB1D4}"/>
              </a:ext>
            </a:extLst>
          </p:cNvPr>
          <p:cNvSpPr>
            <a:spLocks noGrp="1"/>
          </p:cNvSpPr>
          <p:nvPr>
            <p:ph type="title"/>
          </p:nvPr>
        </p:nvSpPr>
        <p:spPr/>
        <p:txBody>
          <a:bodyPr/>
          <a:lstStyle/>
          <a:p>
            <a:r>
              <a:rPr lang="en-US" dirty="0">
                <a:cs typeface="Calibri Light"/>
              </a:rPr>
              <a:t>Screening</a:t>
            </a:r>
          </a:p>
        </p:txBody>
      </p:sp>
      <p:sp>
        <p:nvSpPr>
          <p:cNvPr id="2" name="Content Placeholder 1">
            <a:extLst>
              <a:ext uri="{FF2B5EF4-FFF2-40B4-BE49-F238E27FC236}">
                <a16:creationId xmlns:a16="http://schemas.microsoft.com/office/drawing/2014/main" xmlns="" id="{DD3237FC-E031-4656-90B1-2309BEBD51FA}"/>
              </a:ext>
            </a:extLst>
          </p:cNvPr>
          <p:cNvSpPr>
            <a:spLocks noGrp="1"/>
          </p:cNvSpPr>
          <p:nvPr>
            <p:ph idx="1"/>
          </p:nvPr>
        </p:nvSpPr>
        <p:spPr/>
        <p:txBody>
          <a:bodyPr vert="horz" lIns="91440" tIns="45720" rIns="91440" bIns="45720" rtlCol="0" anchor="t">
            <a:normAutofit/>
          </a:bodyPr>
          <a:lstStyle/>
          <a:p>
            <a:r>
              <a:rPr lang="en-US" dirty="0">
                <a:ea typeface="+mn-lt"/>
                <a:cs typeface="+mn-lt"/>
              </a:rPr>
              <a:t>Current recommendations are that pregnant women should not be offered routine screening for HCV. </a:t>
            </a:r>
            <a:endParaRPr lang="en-US">
              <a:ea typeface="+mn-lt"/>
              <a:cs typeface="+mn-lt"/>
            </a:endParaRPr>
          </a:p>
          <a:p>
            <a:r>
              <a:rPr lang="en-US" dirty="0">
                <a:ea typeface="+mn-lt"/>
                <a:cs typeface="+mn-lt"/>
              </a:rPr>
              <a:t>This is because there is a lack of evidence-based effective interventions for the treatment of HCV in pregnancy, and a lack of evidence about which interventions reduce vertical transmission of HCV from mother to child.</a:t>
            </a:r>
            <a:endParaRPr lang="en-US">
              <a:cs typeface="Calibri"/>
            </a:endParaRPr>
          </a:p>
        </p:txBody>
      </p:sp>
    </p:spTree>
    <p:extLst>
      <p:ext uri="{BB962C8B-B14F-4D97-AF65-F5344CB8AC3E}">
        <p14:creationId xmlns:p14="http://schemas.microsoft.com/office/powerpoint/2010/main" val="1962439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1E8F258-69C7-43A1-A874-0BE0843B5F1E}"/>
              </a:ext>
            </a:extLst>
          </p:cNvPr>
          <p:cNvSpPr>
            <a:spLocks noGrp="1"/>
          </p:cNvSpPr>
          <p:nvPr>
            <p:ph type="title"/>
          </p:nvPr>
        </p:nvSpPr>
        <p:spPr/>
        <p:txBody>
          <a:bodyPr/>
          <a:lstStyle/>
          <a:p>
            <a:r>
              <a:rPr lang="en-US" dirty="0">
                <a:cs typeface="Calibri Light"/>
              </a:rPr>
              <a:t>Clinical features </a:t>
            </a:r>
            <a:endParaRPr lang="en-US" dirty="0"/>
          </a:p>
        </p:txBody>
      </p:sp>
      <p:sp>
        <p:nvSpPr>
          <p:cNvPr id="2" name="Content Placeholder 1">
            <a:extLst>
              <a:ext uri="{FF2B5EF4-FFF2-40B4-BE49-F238E27FC236}">
                <a16:creationId xmlns:a16="http://schemas.microsoft.com/office/drawing/2014/main" xmlns="" id="{035ABC10-F003-4091-B842-F12E989912ED}"/>
              </a:ext>
            </a:extLst>
          </p:cNvPr>
          <p:cNvSpPr>
            <a:spLocks noGrp="1"/>
          </p:cNvSpPr>
          <p:nvPr>
            <p:ph idx="1"/>
          </p:nvPr>
        </p:nvSpPr>
        <p:spPr/>
        <p:txBody>
          <a:bodyPr vert="horz" lIns="91440" tIns="45720" rIns="91440" bIns="45720" rtlCol="0" anchor="t">
            <a:normAutofit/>
          </a:bodyPr>
          <a:lstStyle/>
          <a:p>
            <a:r>
              <a:rPr lang="en-US" dirty="0">
                <a:ea typeface="+mn-lt"/>
                <a:cs typeface="+mn-lt"/>
              </a:rPr>
              <a:t>HCV is a major public health concern due to its long-term consequences on health.</a:t>
            </a:r>
          </a:p>
          <a:p>
            <a:r>
              <a:rPr lang="en-US" dirty="0">
                <a:ea typeface="+mn-lt"/>
                <a:cs typeface="+mn-lt"/>
              </a:rPr>
              <a:t> It is one of the major causes of liver cirrhosis, hepatocellular carcinoma and liver failure. </a:t>
            </a:r>
          </a:p>
          <a:p>
            <a:r>
              <a:rPr lang="en-US" dirty="0">
                <a:ea typeface="+mn-lt"/>
                <a:cs typeface="+mn-lt"/>
              </a:rPr>
              <a:t>Following initial infection only 20% of women will have hepatic symptoms,</a:t>
            </a:r>
            <a:r>
              <a:rPr lang="en-US" dirty="0">
                <a:solidFill>
                  <a:srgbClr val="FF0000"/>
                </a:solidFill>
                <a:ea typeface="+mn-lt"/>
                <a:cs typeface="+mn-lt"/>
              </a:rPr>
              <a:t> </a:t>
            </a:r>
            <a:r>
              <a:rPr lang="en-US" b="1" dirty="0">
                <a:solidFill>
                  <a:schemeClr val="accent1">
                    <a:lumMod val="50000"/>
                    <a:lumOff val="50000"/>
                  </a:schemeClr>
                </a:solidFill>
                <a:ea typeface="+mn-lt"/>
                <a:cs typeface="+mn-lt"/>
              </a:rPr>
              <a:t>80% being asymptomatic.</a:t>
            </a:r>
          </a:p>
          <a:p>
            <a:r>
              <a:rPr lang="en-US" dirty="0">
                <a:ea typeface="+mn-lt"/>
                <a:cs typeface="+mn-lt"/>
              </a:rPr>
              <a:t>The majority of pregnant women with hepatitis C will not have reached the phase of having the chronic disease, and may well be unaware that they are infected.</a:t>
            </a:r>
            <a:endParaRPr lang="en-US" dirty="0">
              <a:cs typeface="Calibri"/>
            </a:endParaRPr>
          </a:p>
        </p:txBody>
      </p:sp>
    </p:spTree>
    <p:extLst>
      <p:ext uri="{BB962C8B-B14F-4D97-AF65-F5344CB8AC3E}">
        <p14:creationId xmlns:p14="http://schemas.microsoft.com/office/powerpoint/2010/main" val="799642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80D56D6-B270-4433-8AA5-1763D8AD448A}"/>
              </a:ext>
            </a:extLst>
          </p:cNvPr>
          <p:cNvSpPr>
            <a:spLocks noGrp="1"/>
          </p:cNvSpPr>
          <p:nvPr>
            <p:ph type="title"/>
          </p:nvPr>
        </p:nvSpPr>
        <p:spPr/>
        <p:txBody>
          <a:bodyPr/>
          <a:lstStyle/>
          <a:p>
            <a:r>
              <a:rPr lang="en-US" b="0" dirty="0">
                <a:ea typeface="+mj-lt"/>
                <a:cs typeface="+mj-lt"/>
              </a:rPr>
              <a:t>Management</a:t>
            </a:r>
            <a:endParaRPr lang="en-US" dirty="0"/>
          </a:p>
        </p:txBody>
      </p:sp>
      <p:sp>
        <p:nvSpPr>
          <p:cNvPr id="2" name="Content Placeholder 1">
            <a:extLst>
              <a:ext uri="{FF2B5EF4-FFF2-40B4-BE49-F238E27FC236}">
                <a16:creationId xmlns:a16="http://schemas.microsoft.com/office/drawing/2014/main" xmlns="" id="{1C890823-8EFD-4680-AA88-A0FBA5AC83A5}"/>
              </a:ext>
            </a:extLst>
          </p:cNvPr>
          <p:cNvSpPr>
            <a:spLocks noGrp="1"/>
          </p:cNvSpPr>
          <p:nvPr>
            <p:ph idx="1"/>
          </p:nvPr>
        </p:nvSpPr>
        <p:spPr/>
        <p:txBody>
          <a:bodyPr vert="horz" lIns="91440" tIns="45720" rIns="91440" bIns="45720" rtlCol="0" anchor="t">
            <a:normAutofit/>
          </a:bodyPr>
          <a:lstStyle/>
          <a:p>
            <a:r>
              <a:rPr lang="en-US" dirty="0">
                <a:ea typeface="+mn-lt"/>
                <a:cs typeface="+mn-lt"/>
              </a:rPr>
              <a:t>Testing for HCV in the UK involves detection of</a:t>
            </a:r>
            <a:r>
              <a:rPr lang="en-US" dirty="0">
                <a:solidFill>
                  <a:srgbClr val="FF0000"/>
                </a:solidFill>
                <a:ea typeface="+mn-lt"/>
                <a:cs typeface="+mn-lt"/>
              </a:rPr>
              <a:t> </a:t>
            </a:r>
            <a:r>
              <a:rPr lang="en-US" b="1" dirty="0">
                <a:solidFill>
                  <a:schemeClr val="accent1">
                    <a:lumMod val="50000"/>
                    <a:lumOff val="50000"/>
                  </a:schemeClr>
                </a:solidFill>
                <a:ea typeface="+mn-lt"/>
                <a:cs typeface="+mn-lt"/>
              </a:rPr>
              <a:t>anti-HCV antibodies in serum</a:t>
            </a:r>
            <a:r>
              <a:rPr lang="en-US" dirty="0">
                <a:ea typeface="+mn-lt"/>
                <a:cs typeface="+mn-lt"/>
              </a:rPr>
              <a:t> with subsequent</a:t>
            </a:r>
            <a:r>
              <a:rPr lang="en-US" dirty="0">
                <a:solidFill>
                  <a:srgbClr val="FF0000"/>
                </a:solidFill>
                <a:ea typeface="+mn-lt"/>
                <a:cs typeface="+mn-lt"/>
              </a:rPr>
              <a:t> </a:t>
            </a:r>
            <a:r>
              <a:rPr lang="en-US" dirty="0">
                <a:solidFill>
                  <a:schemeClr val="accent1">
                    <a:lumMod val="50000"/>
                    <a:lumOff val="50000"/>
                  </a:schemeClr>
                </a:solidFill>
                <a:ea typeface="+mn-lt"/>
                <a:cs typeface="+mn-lt"/>
              </a:rPr>
              <a:t>confirmatory</a:t>
            </a:r>
            <a:r>
              <a:rPr lang="en-US" dirty="0">
                <a:solidFill>
                  <a:srgbClr val="FF0000"/>
                </a:solidFill>
                <a:ea typeface="+mn-lt"/>
                <a:cs typeface="+mn-lt"/>
              </a:rPr>
              <a:t> </a:t>
            </a:r>
            <a:r>
              <a:rPr lang="en-US" dirty="0">
                <a:solidFill>
                  <a:schemeClr val="accent1">
                    <a:lumMod val="50000"/>
                    <a:lumOff val="50000"/>
                  </a:schemeClr>
                </a:solidFill>
                <a:ea typeface="+mn-lt"/>
                <a:cs typeface="+mn-lt"/>
              </a:rPr>
              <a:t>testing by PCR for the virus, </a:t>
            </a:r>
            <a:r>
              <a:rPr lang="en-US" dirty="0">
                <a:ea typeface="+mn-lt"/>
                <a:cs typeface="+mn-lt"/>
              </a:rPr>
              <a:t>if a positive result is obtained.</a:t>
            </a:r>
          </a:p>
          <a:p>
            <a:r>
              <a:rPr lang="en-US" dirty="0">
                <a:ea typeface="+mn-lt"/>
                <a:cs typeface="+mn-lt"/>
              </a:rPr>
              <a:t> Upon confirmation of a positive test, a woman should be offered </a:t>
            </a:r>
            <a:r>
              <a:rPr lang="en-US" dirty="0" err="1">
                <a:ea typeface="+mn-lt"/>
                <a:cs typeface="+mn-lt"/>
              </a:rPr>
              <a:t>post test</a:t>
            </a:r>
            <a:r>
              <a:rPr lang="en-US" dirty="0">
                <a:ea typeface="+mn-lt"/>
                <a:cs typeface="+mn-lt"/>
              </a:rPr>
              <a:t> counselling and referral to a hepatologist for management and treatment of her infection.</a:t>
            </a:r>
          </a:p>
          <a:p>
            <a:r>
              <a:rPr lang="en-US" b="1" dirty="0">
                <a:solidFill>
                  <a:schemeClr val="accent1">
                    <a:lumMod val="50000"/>
                    <a:lumOff val="50000"/>
                  </a:schemeClr>
                </a:solidFill>
                <a:ea typeface="+mn-lt"/>
                <a:cs typeface="+mn-lt"/>
              </a:rPr>
              <a:t>In non-pregnant adults, interferon and ribavirin can be used to treat hepatitis C infection, but these are contraindicated in pregnancy.</a:t>
            </a:r>
            <a:endParaRPr lang="en-US" b="1" dirty="0">
              <a:solidFill>
                <a:schemeClr val="accent1">
                  <a:lumMod val="50000"/>
                  <a:lumOff val="50000"/>
                </a:schemeClr>
              </a:solidFill>
              <a:cs typeface="Calibri"/>
            </a:endParaRPr>
          </a:p>
        </p:txBody>
      </p:sp>
    </p:spTree>
    <p:extLst>
      <p:ext uri="{BB962C8B-B14F-4D97-AF65-F5344CB8AC3E}">
        <p14:creationId xmlns:p14="http://schemas.microsoft.com/office/powerpoint/2010/main" val="561506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23AC7AB-3AD9-4719-B60C-6F5A3EB9CE43}"/>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xmlns="" id="{B9BF6F1E-520F-46D1-B928-7381223FEBC5}"/>
              </a:ext>
            </a:extLst>
          </p:cNvPr>
          <p:cNvSpPr>
            <a:spLocks noGrp="1"/>
          </p:cNvSpPr>
          <p:nvPr>
            <p:ph idx="1"/>
          </p:nvPr>
        </p:nvSpPr>
        <p:spPr/>
        <p:txBody>
          <a:bodyPr vert="horz" lIns="91440" tIns="45720" rIns="91440" bIns="45720" rtlCol="0" anchor="t">
            <a:normAutofit/>
          </a:bodyPr>
          <a:lstStyle/>
          <a:p>
            <a:r>
              <a:rPr lang="en-US" dirty="0">
                <a:ea typeface="+mn-lt"/>
                <a:cs typeface="+mn-lt"/>
              </a:rPr>
              <a:t>There is no strong evidence regarding mode of delivery in women with hepatitis C. </a:t>
            </a:r>
          </a:p>
          <a:p>
            <a:r>
              <a:rPr lang="en-US" dirty="0">
                <a:ea typeface="+mn-lt"/>
                <a:cs typeface="+mn-lt"/>
              </a:rPr>
              <a:t>Consensus groups therefore </a:t>
            </a:r>
            <a:r>
              <a:rPr lang="en-US" dirty="0">
                <a:solidFill>
                  <a:schemeClr val="accent1">
                    <a:lumMod val="50000"/>
                    <a:lumOff val="50000"/>
                  </a:schemeClr>
                </a:solidFill>
                <a:ea typeface="+mn-lt"/>
                <a:cs typeface="+mn-lt"/>
              </a:rPr>
              <a:t>do not recommend elective caesarean section for all hepatitis C women,</a:t>
            </a:r>
            <a:r>
              <a:rPr lang="en-US" dirty="0">
                <a:ea typeface="+mn-lt"/>
                <a:cs typeface="+mn-lt"/>
              </a:rPr>
              <a:t> although it is recommended if the woman is also HIV positive.</a:t>
            </a:r>
            <a:endParaRPr lang="en-US" dirty="0">
              <a:cs typeface="Calibri"/>
            </a:endParaRPr>
          </a:p>
        </p:txBody>
      </p:sp>
    </p:spTree>
    <p:extLst>
      <p:ext uri="{BB962C8B-B14F-4D97-AF65-F5344CB8AC3E}">
        <p14:creationId xmlns:p14="http://schemas.microsoft.com/office/powerpoint/2010/main" val="1171811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64966360-78A4-4D05-9CCC-59861AE8FCE6}"/>
              </a:ext>
            </a:extLst>
          </p:cNvPr>
          <p:cNvSpPr>
            <a:spLocks noGrp="1"/>
          </p:cNvSpPr>
          <p:nvPr>
            <p:ph type="title"/>
          </p:nvPr>
        </p:nvSpPr>
        <p:spPr>
          <a:xfrm>
            <a:off x="482601" y="1698171"/>
            <a:ext cx="2971546" cy="4516360"/>
          </a:xfrm>
        </p:spPr>
        <p:txBody>
          <a:bodyPr vert="horz" lIns="91440" tIns="45720" rIns="91440" bIns="45720" rtlCol="0" anchor="t">
            <a:normAutofit/>
          </a:bodyPr>
          <a:lstStyle/>
          <a:p>
            <a:pPr algn="l"/>
            <a:r>
              <a:rPr lang="en-US" sz="3600" dirty="0">
                <a:solidFill>
                  <a:schemeClr val="tx1"/>
                </a:solidFill>
              </a:rPr>
              <a:t>Parvovirus B19</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endParaRPr lang="en-US" sz="36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7"/>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671BCCF8-5FB4-4D28-8823-EC88B96D5711}"/>
              </a:ext>
            </a:extLst>
          </p:cNvPr>
          <p:cNvSpPr>
            <a:spLocks noGrp="1"/>
          </p:cNvSpPr>
          <p:nvPr>
            <p:ph idx="1"/>
          </p:nvPr>
        </p:nvSpPr>
        <p:spPr>
          <a:xfrm>
            <a:off x="3781892" y="950405"/>
            <a:ext cx="4858885" cy="5502745"/>
          </a:xfrm>
        </p:spPr>
        <p:txBody>
          <a:bodyPr vert="horz" lIns="91440" tIns="45720" rIns="91440" bIns="45720" rtlCol="0">
            <a:normAutofit fontScale="85000" lnSpcReduction="20000"/>
          </a:bodyPr>
          <a:lstStyle/>
          <a:p>
            <a:r>
              <a:rPr lang="en-US" sz="2000" dirty="0">
                <a:solidFill>
                  <a:schemeClr val="tx1"/>
                </a:solidFill>
              </a:rPr>
              <a:t>is a small </a:t>
            </a:r>
            <a:r>
              <a:rPr lang="en-US" sz="2000" dirty="0">
                <a:solidFill>
                  <a:srgbClr val="FF0000"/>
                </a:solidFill>
              </a:rPr>
              <a:t>non-enveloped  single strand  DNA virus</a:t>
            </a:r>
          </a:p>
          <a:p>
            <a:r>
              <a:rPr lang="en-US" sz="2000" dirty="0">
                <a:solidFill>
                  <a:schemeClr val="tx1"/>
                </a:solidFill>
              </a:rPr>
              <a:t> is a relatively common infection in pregnancy</a:t>
            </a:r>
          </a:p>
          <a:p>
            <a:r>
              <a:rPr lang="en-US" sz="2000" dirty="0">
                <a:solidFill>
                  <a:schemeClr val="tx1"/>
                </a:solidFill>
              </a:rPr>
              <a:t>transmitted through </a:t>
            </a:r>
            <a:r>
              <a:rPr lang="en-US" sz="2000" dirty="0">
                <a:solidFill>
                  <a:srgbClr val="00B050"/>
                </a:solidFill>
              </a:rPr>
              <a:t>respiratory droplets</a:t>
            </a:r>
            <a:r>
              <a:rPr lang="en-US" sz="2000" dirty="0">
                <a:solidFill>
                  <a:schemeClr val="tx1"/>
                </a:solidFill>
              </a:rPr>
              <a:t>.</a:t>
            </a:r>
          </a:p>
          <a:p>
            <a:endParaRPr lang="en-US" sz="2000" dirty="0">
              <a:solidFill>
                <a:schemeClr val="tx1"/>
              </a:solidFill>
            </a:endParaRPr>
          </a:p>
          <a:p>
            <a:r>
              <a:rPr lang="en-US" sz="2000" dirty="0">
                <a:solidFill>
                  <a:schemeClr val="tx1"/>
                </a:solidFill>
              </a:rPr>
              <a:t>Incidence Immunity to PVB19 infection occurs in 50% of women of childbearing age and therefore 50% are susceptible to infection during pregnancy</a:t>
            </a:r>
          </a:p>
          <a:p>
            <a:r>
              <a:rPr lang="en-US" sz="2000" dirty="0">
                <a:solidFill>
                  <a:schemeClr val="tx1"/>
                </a:solidFill>
              </a:rPr>
              <a:t>. It occurs most commonly in those pregnant women who work with young children, for example teachers. </a:t>
            </a:r>
          </a:p>
          <a:p>
            <a:r>
              <a:rPr lang="en-US" sz="2000" dirty="0">
                <a:solidFill>
                  <a:schemeClr val="tx1"/>
                </a:solidFill>
              </a:rPr>
              <a:t>Routine screening in pregnancy is not currently recommended as there are currently no agreed treatment or prevention methods to protect the baby from being infected</a:t>
            </a:r>
          </a:p>
          <a:p>
            <a:endParaRPr lang="en-US" sz="2000" dirty="0">
              <a:solidFill>
                <a:schemeClr val="tx1"/>
              </a:solidFill>
            </a:endParaRPr>
          </a:p>
          <a:p>
            <a:r>
              <a:rPr lang="en-US" sz="2000" dirty="0">
                <a:solidFill>
                  <a:schemeClr val="tx1"/>
                </a:solidFill>
              </a:rPr>
              <a:t>Parvovirus B19 causes </a:t>
            </a:r>
            <a:r>
              <a:rPr lang="en-US" sz="2000" dirty="0">
                <a:solidFill>
                  <a:srgbClr val="FF0000"/>
                </a:solidFill>
              </a:rPr>
              <a:t>erythema </a:t>
            </a:r>
            <a:r>
              <a:rPr lang="en-US" sz="2000" dirty="0" err="1">
                <a:solidFill>
                  <a:srgbClr val="FF0000"/>
                </a:solidFill>
              </a:rPr>
              <a:t>infectiosum</a:t>
            </a:r>
            <a:r>
              <a:rPr lang="en-US" sz="2000" dirty="0">
                <a:solidFill>
                  <a:schemeClr val="tx1"/>
                </a:solidFill>
              </a:rPr>
              <a:t>, also known as fifth disease, characterized by self-limited fever and rash, and in adults, arthropathy. Viremia begins approximately </a:t>
            </a:r>
            <a:r>
              <a:rPr lang="en-US" sz="2000" dirty="0">
                <a:solidFill>
                  <a:srgbClr val="C00000"/>
                </a:solidFill>
              </a:rPr>
              <a:t>six days after exposure and lasts for one week in immunocompetent individuals</a:t>
            </a:r>
            <a:r>
              <a:rPr lang="en-US" sz="2000" dirty="0">
                <a:solidFill>
                  <a:schemeClr val="tx1"/>
                </a:solidFill>
              </a:rPr>
              <a:t>, who are usually </a:t>
            </a:r>
            <a:r>
              <a:rPr lang="en-US" sz="2000" dirty="0">
                <a:solidFill>
                  <a:srgbClr val="00B050"/>
                </a:solidFill>
              </a:rPr>
              <a:t>infectious</a:t>
            </a:r>
            <a:r>
              <a:rPr lang="en-US" sz="2000" dirty="0">
                <a:solidFill>
                  <a:schemeClr val="tx1"/>
                </a:solidFill>
              </a:rPr>
              <a:t> from the onset of viremia until the appearance of B19 associated rash or arthropathy </a:t>
            </a:r>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1" y="6115508"/>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6" y="6453150"/>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pic>
        <p:nvPicPr>
          <p:cNvPr id="5" name="Picture 4" descr="A picture containing text, vegetable&#10;&#10;Description automatically generated">
            <a:extLst>
              <a:ext uri="{FF2B5EF4-FFF2-40B4-BE49-F238E27FC236}">
                <a16:creationId xmlns:a16="http://schemas.microsoft.com/office/drawing/2014/main" xmlns="" id="{5992E8F3-B39E-4E4C-B59E-1BA79ABB3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3" y="2939144"/>
            <a:ext cx="2837315" cy="3037114"/>
          </a:xfrm>
          <a:prstGeom prst="rect">
            <a:avLst/>
          </a:prstGeom>
          <a:ln>
            <a:noFill/>
          </a:ln>
          <a:effectLst>
            <a:softEdge rad="112500"/>
          </a:effectLst>
        </p:spPr>
      </p:pic>
    </p:spTree>
    <p:extLst>
      <p:ext uri="{BB962C8B-B14F-4D97-AF65-F5344CB8AC3E}">
        <p14:creationId xmlns:p14="http://schemas.microsoft.com/office/powerpoint/2010/main" val="4187241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5139" y="1731970"/>
            <a:ext cx="7062717" cy="5337897"/>
          </a:xfrm>
        </p:spPr>
      </p:pic>
      <p:sp>
        <p:nvSpPr>
          <p:cNvPr id="3" name="Title 2"/>
          <p:cNvSpPr>
            <a:spLocks noGrp="1"/>
          </p:cNvSpPr>
          <p:nvPr>
            <p:ph type="title"/>
          </p:nvPr>
        </p:nvSpPr>
        <p:spPr/>
        <p:txBody>
          <a:bodyPr>
            <a:normAutofit fontScale="90000"/>
          </a:bodyPr>
          <a:lstStyle/>
          <a:p>
            <a:r>
              <a:rPr lang="en-US" dirty="0" smtClean="0"/>
              <a:t>Erythema </a:t>
            </a:r>
            <a:r>
              <a:rPr lang="en-US" dirty="0" err="1" smtClean="0"/>
              <a:t>infectiosum</a:t>
            </a:r>
            <a:r>
              <a:rPr lang="en-US" dirty="0" smtClean="0"/>
              <a:t/>
            </a:r>
            <a:br>
              <a:rPr lang="en-US" dirty="0" smtClean="0"/>
            </a:br>
            <a:endParaRPr lang="en-US" dirty="0"/>
          </a:p>
        </p:txBody>
      </p:sp>
    </p:spTree>
    <p:extLst>
      <p:ext uri="{BB962C8B-B14F-4D97-AF65-F5344CB8AC3E}">
        <p14:creationId xmlns:p14="http://schemas.microsoft.com/office/powerpoint/2010/main" val="8379420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25E26E2D-1B4D-4C77-AA3E-9C4D7745CDAB}"/>
              </a:ext>
            </a:extLst>
          </p:cNvPr>
          <p:cNvSpPr>
            <a:spLocks noGrp="1"/>
          </p:cNvSpPr>
          <p:nvPr>
            <p:ph type="title"/>
          </p:nvPr>
        </p:nvSpPr>
        <p:spPr>
          <a:xfrm>
            <a:off x="482601" y="1698171"/>
            <a:ext cx="2971546" cy="4516360"/>
          </a:xfrm>
        </p:spPr>
        <p:txBody>
          <a:bodyPr vert="horz" lIns="91440" tIns="45720" rIns="91440" bIns="45720" rtlCol="0" anchor="t">
            <a:normAutofit/>
          </a:bodyPr>
          <a:lstStyle/>
          <a:p>
            <a:pPr algn="l"/>
            <a:r>
              <a:rPr lang="en-US" sz="3600" kern="1200" dirty="0">
                <a:solidFill>
                  <a:schemeClr val="tx1"/>
                </a:solidFill>
                <a:latin typeface="+mj-lt"/>
                <a:ea typeface="+mj-ea"/>
                <a:cs typeface="+mj-cs"/>
              </a:rPr>
              <a:t>Clinical features</a:t>
            </a:r>
          </a:p>
        </p:txBody>
      </p:sp>
      <p:sp>
        <p:nvSpPr>
          <p:cNvPr id="6"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7"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7"/>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9"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1"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C7599B1E-37CA-4CA3-98DE-5B2986119A25}"/>
              </a:ext>
            </a:extLst>
          </p:cNvPr>
          <p:cNvSpPr>
            <a:spLocks noGrp="1"/>
          </p:cNvSpPr>
          <p:nvPr>
            <p:ph idx="1"/>
          </p:nvPr>
        </p:nvSpPr>
        <p:spPr>
          <a:xfrm>
            <a:off x="2772903" y="-65314"/>
            <a:ext cx="6309757" cy="6858000"/>
          </a:xfrm>
        </p:spPr>
        <p:txBody>
          <a:bodyPr vert="horz" lIns="91440" tIns="45720" rIns="91440" bIns="45720" rtlCol="0">
            <a:noAutofit/>
          </a:bodyPr>
          <a:lstStyle/>
          <a:p>
            <a:r>
              <a:rPr lang="en-US" dirty="0">
                <a:solidFill>
                  <a:schemeClr val="tx1"/>
                </a:solidFill>
                <a:latin typeface="Aldhabi" panose="01000000000000000000" pitchFamily="2" charset="-78"/>
                <a:cs typeface="Aldhabi" panose="01000000000000000000" pitchFamily="2" charset="-78"/>
              </a:rPr>
              <a:t>In adults, many (20–25%) </a:t>
            </a:r>
            <a:r>
              <a:rPr lang="en-US" dirty="0">
                <a:solidFill>
                  <a:srgbClr val="C00000"/>
                </a:solidFill>
                <a:latin typeface="Aldhabi" panose="01000000000000000000" pitchFamily="2" charset="-78"/>
                <a:cs typeface="Aldhabi" panose="01000000000000000000" pitchFamily="2" charset="-78"/>
              </a:rPr>
              <a:t>cases are asymptomatic</a:t>
            </a:r>
          </a:p>
          <a:p>
            <a:r>
              <a:rPr lang="en-US" dirty="0">
                <a:solidFill>
                  <a:schemeClr val="tx1"/>
                </a:solidFill>
                <a:latin typeface="Aldhabi" panose="01000000000000000000" pitchFamily="2" charset="-78"/>
                <a:cs typeface="Aldhabi" panose="01000000000000000000" pitchFamily="2" charset="-78"/>
              </a:rPr>
              <a:t> or produce symptoms of a mild flu-like illness and/or arthropathy. </a:t>
            </a:r>
          </a:p>
          <a:p>
            <a:r>
              <a:rPr lang="en-US" dirty="0">
                <a:solidFill>
                  <a:schemeClr val="tx1"/>
                </a:solidFill>
                <a:latin typeface="Aldhabi" panose="01000000000000000000" pitchFamily="2" charset="-78"/>
                <a:cs typeface="Aldhabi" panose="01000000000000000000" pitchFamily="2" charset="-78"/>
              </a:rPr>
              <a:t>In children it usually causes a characteristic rash (</a:t>
            </a:r>
            <a:r>
              <a:rPr lang="en-US" dirty="0">
                <a:solidFill>
                  <a:srgbClr val="00B050"/>
                </a:solidFill>
                <a:latin typeface="Aldhabi" panose="01000000000000000000" pitchFamily="2" charset="-78"/>
                <a:cs typeface="Aldhabi" panose="01000000000000000000" pitchFamily="2" charset="-78"/>
              </a:rPr>
              <a:t>slapped cheek syndrome</a:t>
            </a:r>
            <a:r>
              <a:rPr lang="en-US" dirty="0">
                <a:solidFill>
                  <a:schemeClr val="tx1"/>
                </a:solidFill>
                <a:latin typeface="Aldhabi" panose="01000000000000000000" pitchFamily="2" charset="-78"/>
                <a:cs typeface="Aldhabi" panose="01000000000000000000" pitchFamily="2" charset="-78"/>
              </a:rPr>
              <a:t>).</a:t>
            </a:r>
          </a:p>
          <a:p>
            <a:r>
              <a:rPr lang="en-US" dirty="0">
                <a:solidFill>
                  <a:schemeClr val="tx1"/>
                </a:solidFill>
                <a:latin typeface="Aldhabi" panose="01000000000000000000" pitchFamily="2" charset="-78"/>
                <a:cs typeface="Aldhabi" panose="01000000000000000000" pitchFamily="2" charset="-78"/>
              </a:rPr>
              <a:t> There is a </a:t>
            </a:r>
            <a:r>
              <a:rPr lang="en-US" dirty="0">
                <a:solidFill>
                  <a:srgbClr val="C00000"/>
                </a:solidFill>
                <a:latin typeface="Aldhabi" panose="01000000000000000000" pitchFamily="2" charset="-78"/>
                <a:cs typeface="Aldhabi" panose="01000000000000000000" pitchFamily="2" charset="-78"/>
              </a:rPr>
              <a:t>transplacental transmission </a:t>
            </a:r>
            <a:r>
              <a:rPr lang="en-US" dirty="0">
                <a:solidFill>
                  <a:schemeClr val="tx1"/>
                </a:solidFill>
                <a:latin typeface="Aldhabi" panose="01000000000000000000" pitchFamily="2" charset="-78"/>
                <a:cs typeface="Aldhabi" panose="01000000000000000000" pitchFamily="2" charset="-78"/>
              </a:rPr>
              <a:t>rate of 17– 33% and the fetus is most vulnerable if infected in </a:t>
            </a:r>
            <a:r>
              <a:rPr lang="en-US" dirty="0">
                <a:solidFill>
                  <a:srgbClr val="00B050"/>
                </a:solidFill>
                <a:latin typeface="Aldhabi" panose="01000000000000000000" pitchFamily="2" charset="-78"/>
                <a:cs typeface="Aldhabi" panose="01000000000000000000" pitchFamily="2" charset="-78"/>
              </a:rPr>
              <a:t>the second trimester</a:t>
            </a:r>
            <a:r>
              <a:rPr lang="en-US" dirty="0">
                <a:solidFill>
                  <a:schemeClr val="tx1"/>
                </a:solidFill>
                <a:latin typeface="Aldhabi" panose="01000000000000000000" pitchFamily="2" charset="-78"/>
                <a:cs typeface="Aldhabi" panose="01000000000000000000" pitchFamily="2" charset="-78"/>
              </a:rPr>
              <a:t>. </a:t>
            </a:r>
          </a:p>
          <a:p>
            <a:r>
              <a:rPr lang="en-US" dirty="0">
                <a:solidFill>
                  <a:schemeClr val="tx1"/>
                </a:solidFill>
                <a:latin typeface="Aldhabi" panose="01000000000000000000" pitchFamily="2" charset="-78"/>
                <a:cs typeface="Aldhabi" panose="01000000000000000000" pitchFamily="2" charset="-78"/>
              </a:rPr>
              <a:t>In most fetuses infected with PVB19, there will be </a:t>
            </a:r>
            <a:r>
              <a:rPr lang="en-US" dirty="0">
                <a:solidFill>
                  <a:srgbClr val="00B050"/>
                </a:solidFill>
                <a:latin typeface="Aldhabi" panose="01000000000000000000" pitchFamily="2" charset="-78"/>
                <a:cs typeface="Aldhabi" panose="01000000000000000000" pitchFamily="2" charset="-78"/>
              </a:rPr>
              <a:t>spontaneous </a:t>
            </a:r>
            <a:r>
              <a:rPr lang="en-US" dirty="0">
                <a:solidFill>
                  <a:schemeClr val="tx1"/>
                </a:solidFill>
                <a:latin typeface="Aldhabi" panose="01000000000000000000" pitchFamily="2" charset="-78"/>
                <a:cs typeface="Aldhabi" panose="01000000000000000000" pitchFamily="2" charset="-78"/>
              </a:rPr>
              <a:t>resolution with no </a:t>
            </a:r>
            <a:r>
              <a:rPr lang="en-US" dirty="0" err="1">
                <a:solidFill>
                  <a:schemeClr val="tx1"/>
                </a:solidFill>
                <a:latin typeface="Aldhabi" panose="01000000000000000000" pitchFamily="2" charset="-78"/>
                <a:cs typeface="Aldhabi" panose="01000000000000000000" pitchFamily="2" charset="-78"/>
              </a:rPr>
              <a:t>longterm</a:t>
            </a:r>
            <a:r>
              <a:rPr lang="en-US" dirty="0">
                <a:solidFill>
                  <a:schemeClr val="tx1"/>
                </a:solidFill>
                <a:latin typeface="Aldhabi" panose="01000000000000000000" pitchFamily="2" charset="-78"/>
                <a:cs typeface="Aldhabi" panose="01000000000000000000" pitchFamily="2" charset="-78"/>
              </a:rPr>
              <a:t> consequences</a:t>
            </a:r>
          </a:p>
          <a:p>
            <a:r>
              <a:rPr lang="en-US" dirty="0">
                <a:solidFill>
                  <a:schemeClr val="tx1"/>
                </a:solidFill>
                <a:latin typeface="Aldhabi" panose="01000000000000000000" pitchFamily="2" charset="-78"/>
                <a:cs typeface="Aldhabi" panose="01000000000000000000" pitchFamily="2" charset="-78"/>
              </a:rPr>
              <a:t>, but the infection can cause </a:t>
            </a:r>
            <a:r>
              <a:rPr lang="en-US" dirty="0">
                <a:solidFill>
                  <a:srgbClr val="00B050"/>
                </a:solidFill>
                <a:latin typeface="Aldhabi" panose="01000000000000000000" pitchFamily="2" charset="-78"/>
                <a:cs typeface="Aldhabi" panose="01000000000000000000" pitchFamily="2" charset="-78"/>
              </a:rPr>
              <a:t>an aplastic </a:t>
            </a:r>
            <a:r>
              <a:rPr lang="en-US" dirty="0" err="1">
                <a:solidFill>
                  <a:srgbClr val="00B050"/>
                </a:solidFill>
                <a:latin typeface="Aldhabi" panose="01000000000000000000" pitchFamily="2" charset="-78"/>
                <a:cs typeface="Aldhabi" panose="01000000000000000000" pitchFamily="2" charset="-78"/>
              </a:rPr>
              <a:t>anaemia</a:t>
            </a:r>
            <a:r>
              <a:rPr lang="en-US" dirty="0">
                <a:solidFill>
                  <a:srgbClr val="00B050"/>
                </a:solidFill>
                <a:latin typeface="Aldhabi" panose="01000000000000000000" pitchFamily="2" charset="-78"/>
                <a:cs typeface="Aldhabi" panose="01000000000000000000" pitchFamily="2" charset="-78"/>
              </a:rPr>
              <a:t>(parvovirus infect erythrocyte and fetal liver )</a:t>
            </a:r>
            <a:r>
              <a:rPr lang="en-US" dirty="0">
                <a:solidFill>
                  <a:schemeClr val="tx1"/>
                </a:solidFill>
                <a:latin typeface="Aldhabi" panose="01000000000000000000" pitchFamily="2" charset="-78"/>
                <a:cs typeface="Aldhabi" panose="01000000000000000000" pitchFamily="2" charset="-78"/>
              </a:rPr>
              <a:t>. The </a:t>
            </a:r>
            <a:r>
              <a:rPr lang="en-US" dirty="0" err="1">
                <a:solidFill>
                  <a:schemeClr val="tx1"/>
                </a:solidFill>
                <a:latin typeface="Aldhabi" panose="01000000000000000000" pitchFamily="2" charset="-78"/>
                <a:cs typeface="Aldhabi" panose="01000000000000000000" pitchFamily="2" charset="-78"/>
              </a:rPr>
              <a:t>anaemic</a:t>
            </a:r>
            <a:r>
              <a:rPr lang="en-US" dirty="0">
                <a:solidFill>
                  <a:schemeClr val="tx1"/>
                </a:solidFill>
                <a:latin typeface="Aldhabi" panose="01000000000000000000" pitchFamily="2" charset="-78"/>
                <a:cs typeface="Aldhabi" panose="01000000000000000000" pitchFamily="2" charset="-78"/>
              </a:rPr>
              <a:t> fetus may then become hydropic</a:t>
            </a:r>
            <a:r>
              <a:rPr lang="en-US" dirty="0">
                <a:solidFill>
                  <a:srgbClr val="FF0000"/>
                </a:solidFill>
                <a:latin typeface="Aldhabi" panose="01000000000000000000" pitchFamily="2" charset="-78"/>
                <a:cs typeface="Aldhabi" panose="01000000000000000000" pitchFamily="2" charset="-78"/>
              </a:rPr>
              <a:t>(abnormal accumulation of fluid in two cavity </a:t>
            </a:r>
            <a:r>
              <a:rPr lang="en-US" dirty="0">
                <a:solidFill>
                  <a:schemeClr val="tx1"/>
                </a:solidFill>
                <a:latin typeface="Aldhabi" panose="01000000000000000000" pitchFamily="2" charset="-78"/>
                <a:cs typeface="Aldhabi" panose="01000000000000000000" pitchFamily="2" charset="-78"/>
              </a:rPr>
              <a:t>) due to high output cardiac failure and liver congestion.</a:t>
            </a:r>
          </a:p>
          <a:p>
            <a:r>
              <a:rPr lang="en-US" dirty="0">
                <a:solidFill>
                  <a:schemeClr val="tx1"/>
                </a:solidFill>
                <a:latin typeface="Aldhabi" panose="01000000000000000000" pitchFamily="2" charset="-78"/>
                <a:cs typeface="Aldhabi" panose="01000000000000000000" pitchFamily="2" charset="-78"/>
              </a:rPr>
              <a:t>hydropic</a:t>
            </a:r>
            <a:r>
              <a:rPr lang="en-US" dirty="0">
                <a:solidFill>
                  <a:srgbClr val="FF0000"/>
                </a:solidFill>
                <a:latin typeface="Aldhabi" panose="01000000000000000000" pitchFamily="2" charset="-78"/>
                <a:cs typeface="Aldhabi" panose="01000000000000000000" pitchFamily="2" charset="-78"/>
              </a:rPr>
              <a:t>(abnormal accumulation of fluid in two cavity </a:t>
            </a:r>
            <a:r>
              <a:rPr lang="en-US" dirty="0">
                <a:solidFill>
                  <a:schemeClr val="tx1"/>
                </a:solidFill>
                <a:latin typeface="Aldhabi" panose="01000000000000000000" pitchFamily="2" charset="-78"/>
                <a:cs typeface="Aldhabi" panose="01000000000000000000" pitchFamily="2" charset="-78"/>
              </a:rPr>
              <a:t>) This is the most common presentation during pregnancy and is seen on ultrasound scan.</a:t>
            </a:r>
          </a:p>
          <a:p>
            <a:r>
              <a:rPr lang="en-US" dirty="0">
                <a:solidFill>
                  <a:schemeClr val="tx1"/>
                </a:solidFill>
                <a:latin typeface="Aldhabi" panose="01000000000000000000" pitchFamily="2" charset="-78"/>
                <a:cs typeface="Aldhabi" panose="01000000000000000000" pitchFamily="2" charset="-78"/>
              </a:rPr>
              <a:t> If a fetus is hydropic, the velocity of blood flow in the fetal </a:t>
            </a:r>
            <a:r>
              <a:rPr lang="en-US" dirty="0">
                <a:solidFill>
                  <a:srgbClr val="FF0000"/>
                </a:solidFill>
                <a:latin typeface="Aldhabi" panose="01000000000000000000" pitchFamily="2" charset="-78"/>
                <a:cs typeface="Aldhabi" panose="01000000000000000000" pitchFamily="2" charset="-78"/>
              </a:rPr>
              <a:t>middle cerebral artery </a:t>
            </a:r>
            <a:r>
              <a:rPr lang="en-US" dirty="0">
                <a:solidFill>
                  <a:schemeClr val="tx1"/>
                </a:solidFill>
                <a:latin typeface="Aldhabi" panose="01000000000000000000" pitchFamily="2" charset="-78"/>
                <a:cs typeface="Aldhabi" panose="01000000000000000000" pitchFamily="2" charset="-78"/>
              </a:rPr>
              <a:t>can be measured. If the velocity is high, it is suggestive of </a:t>
            </a:r>
            <a:r>
              <a:rPr lang="en-US" dirty="0" err="1">
                <a:solidFill>
                  <a:schemeClr val="tx1"/>
                </a:solidFill>
                <a:latin typeface="Aldhabi" panose="01000000000000000000" pitchFamily="2" charset="-78"/>
                <a:cs typeface="Aldhabi" panose="01000000000000000000" pitchFamily="2" charset="-78"/>
              </a:rPr>
              <a:t>anaemia</a:t>
            </a:r>
            <a:r>
              <a:rPr lang="en-US" dirty="0">
                <a:solidFill>
                  <a:schemeClr val="tx1"/>
                </a:solidFill>
                <a:latin typeface="Aldhabi" panose="01000000000000000000" pitchFamily="2" charset="-78"/>
                <a:cs typeface="Aldhabi" panose="01000000000000000000" pitchFamily="2" charset="-78"/>
              </a:rPr>
              <a:t>, and PVB19.</a:t>
            </a:r>
          </a:p>
        </p:txBody>
      </p:sp>
      <p:sp>
        <p:nvSpPr>
          <p:cNvPr id="13"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1" y="6115508"/>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15"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6" y="6453150"/>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Tree>
    <p:extLst>
      <p:ext uri="{BB962C8B-B14F-4D97-AF65-F5344CB8AC3E}">
        <p14:creationId xmlns:p14="http://schemas.microsoft.com/office/powerpoint/2010/main" val="3652884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G_6084.jpg"/>
          <p:cNvPicPr>
            <a:picLocks noChangeAspect="1"/>
          </p:cNvPicPr>
          <p:nvPr/>
        </p:nvPicPr>
        <p:blipFill>
          <a:blip r:embed="rId2"/>
          <a:stretch>
            <a:fillRect/>
          </a:stretch>
        </p:blipFill>
        <p:spPr>
          <a:xfrm>
            <a:off x="1" y="0"/>
            <a:ext cx="9161399" cy="6858000"/>
          </a:xfrm>
          <a:prstGeom prst="rect">
            <a:avLst/>
          </a:prstGeom>
        </p:spPr>
      </p:pic>
      <p:sp>
        <p:nvSpPr>
          <p:cNvPr id="6" name="مستطيل 5"/>
          <p:cNvSpPr/>
          <p:nvPr/>
        </p:nvSpPr>
        <p:spPr>
          <a:xfrm>
            <a:off x="3643307" y="5072074"/>
            <a:ext cx="52579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TOXOPLASMOSIS </a:t>
            </a:r>
            <a:endPar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8817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3" name="Title 2">
            <a:extLst>
              <a:ext uri="{FF2B5EF4-FFF2-40B4-BE49-F238E27FC236}">
                <a16:creationId xmlns:a16="http://schemas.microsoft.com/office/drawing/2014/main" xmlns="" id="{733B3642-F42E-476E-A56D-7F719D9B95B9}"/>
              </a:ext>
            </a:extLst>
          </p:cNvPr>
          <p:cNvSpPr>
            <a:spLocks noGrp="1"/>
          </p:cNvSpPr>
          <p:nvPr>
            <p:ph type="title"/>
          </p:nvPr>
        </p:nvSpPr>
        <p:spPr>
          <a:xfrm>
            <a:off x="119640" y="1700808"/>
            <a:ext cx="2006878" cy="4516360"/>
          </a:xfrm>
        </p:spPr>
        <p:txBody>
          <a:bodyPr vert="horz" lIns="91440" tIns="45720" rIns="91440" bIns="45720" rtlCol="0" anchor="t">
            <a:normAutofit/>
          </a:bodyPr>
          <a:lstStyle/>
          <a:p>
            <a:pPr algn="l"/>
            <a:r>
              <a:rPr lang="en-US" sz="2400" kern="1200" dirty="0">
                <a:solidFill>
                  <a:schemeClr val="tx1"/>
                </a:solidFill>
                <a:latin typeface="+mj-lt"/>
                <a:ea typeface="+mj-ea"/>
                <a:cs typeface="+mj-cs"/>
              </a:rPr>
              <a:t>Management</a:t>
            </a: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7"/>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solidFill>
                <a:prstClr val="white"/>
              </a:solidFill>
            </a:endParaRPr>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 name="Content Placeholder 1">
            <a:extLst>
              <a:ext uri="{FF2B5EF4-FFF2-40B4-BE49-F238E27FC236}">
                <a16:creationId xmlns:a16="http://schemas.microsoft.com/office/drawing/2014/main" xmlns="" id="{DBA8434B-9953-4EF2-A356-26913D017E92}"/>
              </a:ext>
            </a:extLst>
          </p:cNvPr>
          <p:cNvSpPr>
            <a:spLocks noGrp="1"/>
          </p:cNvSpPr>
          <p:nvPr>
            <p:ph idx="1"/>
          </p:nvPr>
        </p:nvSpPr>
        <p:spPr>
          <a:xfrm>
            <a:off x="2195736" y="66458"/>
            <a:ext cx="6886920" cy="6791543"/>
          </a:xfrm>
        </p:spPr>
        <p:txBody>
          <a:bodyPr vert="horz" lIns="91440" tIns="45720" rIns="91440" bIns="45720" rtlCol="0">
            <a:noAutofit/>
          </a:bodyPr>
          <a:lstStyle/>
          <a:p>
            <a:pPr>
              <a:lnSpc>
                <a:spcPct val="100000"/>
              </a:lnSpc>
            </a:pPr>
            <a:r>
              <a:rPr lang="en-US" sz="2400" dirty="0">
                <a:solidFill>
                  <a:schemeClr val="tx1"/>
                </a:solidFill>
                <a:latin typeface="Aldhabi" panose="01000000000000000000" pitchFamily="2" charset="-78"/>
                <a:cs typeface="Aldhabi" panose="01000000000000000000" pitchFamily="2" charset="-78"/>
              </a:rPr>
              <a:t>The diagnosis is made by demonstrating seroconversion of the mother, who </a:t>
            </a:r>
            <a:r>
              <a:rPr lang="en-US" sz="2400" dirty="0">
                <a:solidFill>
                  <a:srgbClr val="C00000"/>
                </a:solidFill>
                <a:latin typeface="Aldhabi" panose="01000000000000000000" pitchFamily="2" charset="-78"/>
                <a:cs typeface="Aldhabi" panose="01000000000000000000" pitchFamily="2" charset="-78"/>
              </a:rPr>
              <a:t>develops IgM antibodies</a:t>
            </a:r>
            <a:r>
              <a:rPr lang="en-US" sz="2400" dirty="0">
                <a:solidFill>
                  <a:schemeClr val="tx1"/>
                </a:solidFill>
                <a:latin typeface="Aldhabi" panose="01000000000000000000" pitchFamily="2" charset="-78"/>
                <a:cs typeface="Aldhabi" panose="01000000000000000000" pitchFamily="2" charset="-78"/>
              </a:rPr>
              <a:t> to PVB19, having previously tested </a:t>
            </a:r>
            <a:r>
              <a:rPr lang="en-US" sz="2400" dirty="0">
                <a:solidFill>
                  <a:srgbClr val="00B050"/>
                </a:solidFill>
                <a:latin typeface="Aldhabi" panose="01000000000000000000" pitchFamily="2" charset="-78"/>
                <a:cs typeface="Aldhabi" panose="01000000000000000000" pitchFamily="2" charset="-78"/>
              </a:rPr>
              <a:t>negative.(acute infection )</a:t>
            </a:r>
            <a:endParaRPr lang="en-US" sz="2400" dirty="0">
              <a:solidFill>
                <a:schemeClr val="tx1"/>
              </a:solidFill>
              <a:latin typeface="Aldhabi" panose="01000000000000000000" pitchFamily="2" charset="-78"/>
              <a:cs typeface="Aldhabi" panose="01000000000000000000" pitchFamily="2" charset="-78"/>
            </a:endParaRPr>
          </a:p>
          <a:p>
            <a:pPr>
              <a:lnSpc>
                <a:spcPct val="100000"/>
              </a:lnSpc>
            </a:pPr>
            <a:r>
              <a:rPr lang="en-US" sz="2400" dirty="0">
                <a:solidFill>
                  <a:schemeClr val="tx1"/>
                </a:solidFill>
                <a:latin typeface="Aldhabi" panose="01000000000000000000" pitchFamily="2" charset="-78"/>
                <a:cs typeface="Aldhabi" panose="01000000000000000000" pitchFamily="2" charset="-78"/>
              </a:rPr>
              <a:t>Viral DNA amplifications, using PCR in maternal and fetal serum or amniotic fluid, is the most sensitive and accurate diagnostic test. </a:t>
            </a:r>
          </a:p>
          <a:p>
            <a:pPr>
              <a:lnSpc>
                <a:spcPct val="100000"/>
              </a:lnSpc>
            </a:pPr>
            <a:r>
              <a:rPr lang="en-US" sz="2400" dirty="0">
                <a:solidFill>
                  <a:schemeClr val="tx1"/>
                </a:solidFill>
                <a:latin typeface="Aldhabi" panose="01000000000000000000" pitchFamily="2" charset="-78"/>
                <a:cs typeface="Aldhabi" panose="01000000000000000000" pitchFamily="2" charset="-78"/>
              </a:rPr>
              <a:t>A hydropic fetus may recover </a:t>
            </a:r>
            <a:r>
              <a:rPr lang="en-US" sz="2400" dirty="0">
                <a:solidFill>
                  <a:srgbClr val="00B050"/>
                </a:solidFill>
                <a:latin typeface="Aldhabi" panose="01000000000000000000" pitchFamily="2" charset="-78"/>
                <a:cs typeface="Aldhabi" panose="01000000000000000000" pitchFamily="2" charset="-78"/>
              </a:rPr>
              <a:t>spontaneously</a:t>
            </a:r>
            <a:r>
              <a:rPr lang="en-US" sz="2400" dirty="0">
                <a:solidFill>
                  <a:schemeClr val="tx1"/>
                </a:solidFill>
                <a:latin typeface="Aldhabi" panose="01000000000000000000" pitchFamily="2" charset="-78"/>
                <a:cs typeface="Aldhabi" panose="01000000000000000000" pitchFamily="2" charset="-78"/>
              </a:rPr>
              <a:t> as the mother and fetus recover from the virus, or may require treatment by </a:t>
            </a:r>
            <a:r>
              <a:rPr lang="en-US" sz="2400" dirty="0">
                <a:solidFill>
                  <a:srgbClr val="00B050"/>
                </a:solidFill>
                <a:latin typeface="Aldhabi" panose="01000000000000000000" pitchFamily="2" charset="-78"/>
                <a:cs typeface="Aldhabi" panose="01000000000000000000" pitchFamily="2" charset="-78"/>
              </a:rPr>
              <a:t>in utero transfusion</a:t>
            </a:r>
            <a:r>
              <a:rPr lang="en-US" sz="2400" dirty="0">
                <a:solidFill>
                  <a:schemeClr val="tx1"/>
                </a:solidFill>
                <a:latin typeface="Aldhabi" panose="01000000000000000000" pitchFamily="2" charset="-78"/>
                <a:cs typeface="Aldhabi" panose="01000000000000000000" pitchFamily="2" charset="-78"/>
              </a:rPr>
              <a:t>. </a:t>
            </a:r>
          </a:p>
          <a:p>
            <a:pPr>
              <a:lnSpc>
                <a:spcPct val="100000"/>
              </a:lnSpc>
            </a:pPr>
            <a:r>
              <a:rPr lang="en-US" sz="2400" dirty="0">
                <a:solidFill>
                  <a:schemeClr val="tx1"/>
                </a:solidFill>
                <a:latin typeface="Aldhabi" panose="01000000000000000000" pitchFamily="2" charset="-78"/>
                <a:cs typeface="Aldhabi" panose="01000000000000000000" pitchFamily="2" charset="-78"/>
              </a:rPr>
              <a:t>Infection in the </a:t>
            </a:r>
            <a:r>
              <a:rPr lang="en-US" sz="2400" dirty="0">
                <a:solidFill>
                  <a:srgbClr val="C00000"/>
                </a:solidFill>
                <a:latin typeface="Aldhabi" panose="01000000000000000000" pitchFamily="2" charset="-78"/>
                <a:cs typeface="Aldhabi" panose="01000000000000000000" pitchFamily="2" charset="-78"/>
              </a:rPr>
              <a:t>first 20 weeks </a:t>
            </a:r>
            <a:r>
              <a:rPr lang="en-US" sz="2400" dirty="0">
                <a:solidFill>
                  <a:schemeClr val="tx1"/>
                </a:solidFill>
                <a:latin typeface="Aldhabi" panose="01000000000000000000" pitchFamily="2" charset="-78"/>
                <a:cs typeface="Aldhabi" panose="01000000000000000000" pitchFamily="2" charset="-78"/>
              </a:rPr>
              <a:t>of pregnancy can lead to hydrops fetalis and intrauterine death, as treatment by intrauterine transfusion is </a:t>
            </a:r>
            <a:r>
              <a:rPr lang="en-US" sz="2400" dirty="0">
                <a:solidFill>
                  <a:srgbClr val="C00000"/>
                </a:solidFill>
                <a:latin typeface="Aldhabi" panose="01000000000000000000" pitchFamily="2" charset="-78"/>
                <a:cs typeface="Aldhabi" panose="01000000000000000000" pitchFamily="2" charset="-78"/>
              </a:rPr>
              <a:t>not possible </a:t>
            </a:r>
            <a:r>
              <a:rPr lang="en-US" sz="2400" dirty="0">
                <a:solidFill>
                  <a:schemeClr val="tx1"/>
                </a:solidFill>
                <a:latin typeface="Aldhabi" panose="01000000000000000000" pitchFamily="2" charset="-78"/>
                <a:cs typeface="Aldhabi" panose="01000000000000000000" pitchFamily="2" charset="-78"/>
              </a:rPr>
              <a:t>at early gestations( due to limited visualization and the small size of the relevant anatomic structures).</a:t>
            </a:r>
          </a:p>
          <a:p>
            <a:pPr>
              <a:lnSpc>
                <a:spcPct val="100000"/>
              </a:lnSpc>
            </a:pPr>
            <a:r>
              <a:rPr lang="en-US" sz="2400" dirty="0">
                <a:solidFill>
                  <a:schemeClr val="tx1"/>
                </a:solidFill>
                <a:latin typeface="Aldhabi" panose="01000000000000000000" pitchFamily="2" charset="-78"/>
                <a:cs typeface="Aldhabi" panose="01000000000000000000" pitchFamily="2" charset="-78"/>
              </a:rPr>
              <a:t> </a:t>
            </a:r>
            <a:r>
              <a:rPr lang="en-US" sz="2400" dirty="0">
                <a:solidFill>
                  <a:srgbClr val="C00000"/>
                </a:solidFill>
                <a:latin typeface="Aldhabi" panose="01000000000000000000" pitchFamily="2" charset="-78"/>
                <a:cs typeface="Aldhabi" panose="01000000000000000000" pitchFamily="2" charset="-78"/>
              </a:rPr>
              <a:t>Prior to 20 weeks</a:t>
            </a:r>
            <a:r>
              <a:rPr lang="en-US" sz="2400" dirty="0">
                <a:solidFill>
                  <a:schemeClr val="tx1"/>
                </a:solidFill>
                <a:latin typeface="Aldhabi" panose="01000000000000000000" pitchFamily="2" charset="-78"/>
                <a:cs typeface="Aldhabi" panose="01000000000000000000" pitchFamily="2" charset="-78"/>
              </a:rPr>
              <a:t> the fetal loss rate is approximately </a:t>
            </a:r>
            <a:r>
              <a:rPr lang="en-US" sz="2400" dirty="0">
                <a:solidFill>
                  <a:srgbClr val="0070C0"/>
                </a:solidFill>
                <a:latin typeface="Aldhabi" panose="01000000000000000000" pitchFamily="2" charset="-78"/>
                <a:cs typeface="Aldhabi" panose="01000000000000000000" pitchFamily="2" charset="-78"/>
              </a:rPr>
              <a:t>10%</a:t>
            </a:r>
            <a:r>
              <a:rPr lang="en-US" sz="2400" dirty="0">
                <a:solidFill>
                  <a:schemeClr val="tx1"/>
                </a:solidFill>
                <a:latin typeface="Aldhabi" panose="01000000000000000000" pitchFamily="2" charset="-78"/>
                <a:cs typeface="Aldhabi" panose="01000000000000000000" pitchFamily="2" charset="-78"/>
              </a:rPr>
              <a:t>. If the </a:t>
            </a:r>
            <a:r>
              <a:rPr lang="en-US" sz="2400" dirty="0" err="1">
                <a:solidFill>
                  <a:schemeClr val="tx1"/>
                </a:solidFill>
                <a:latin typeface="Aldhabi" panose="01000000000000000000" pitchFamily="2" charset="-78"/>
                <a:cs typeface="Aldhabi" panose="01000000000000000000" pitchFamily="2" charset="-78"/>
              </a:rPr>
              <a:t>anaemia</a:t>
            </a:r>
            <a:r>
              <a:rPr lang="en-US" sz="2400" dirty="0">
                <a:solidFill>
                  <a:schemeClr val="tx1"/>
                </a:solidFill>
                <a:latin typeface="Aldhabi" panose="01000000000000000000" pitchFamily="2" charset="-78"/>
                <a:cs typeface="Aldhabi" panose="01000000000000000000" pitchFamily="2" charset="-78"/>
              </a:rPr>
              <a:t> is treated by in utero transfusion, the fetus can make a complete recovery. Parvovirus does not cause neurological damage, and if the fetus survives the </a:t>
            </a:r>
            <a:r>
              <a:rPr lang="en-US" sz="2400" dirty="0" err="1">
                <a:solidFill>
                  <a:schemeClr val="tx1"/>
                </a:solidFill>
                <a:latin typeface="Aldhabi" panose="01000000000000000000" pitchFamily="2" charset="-78"/>
                <a:cs typeface="Aldhabi" panose="01000000000000000000" pitchFamily="2" charset="-78"/>
              </a:rPr>
              <a:t>anaemia</a:t>
            </a:r>
            <a:r>
              <a:rPr lang="en-US" sz="2400" dirty="0">
                <a:solidFill>
                  <a:schemeClr val="tx1"/>
                </a:solidFill>
                <a:latin typeface="Aldhabi" panose="01000000000000000000" pitchFamily="2" charset="-78"/>
                <a:cs typeface="Aldhabi" panose="01000000000000000000" pitchFamily="2" charset="-78"/>
              </a:rPr>
              <a:t>, the outcome is usually normal.</a:t>
            </a:r>
          </a:p>
          <a:p>
            <a:pPr>
              <a:lnSpc>
                <a:spcPct val="100000"/>
              </a:lnSpc>
            </a:pPr>
            <a:r>
              <a:rPr lang="en-US" sz="2400" dirty="0">
                <a:solidFill>
                  <a:schemeClr val="tx1"/>
                </a:solidFill>
                <a:latin typeface="Aldhabi" panose="01000000000000000000" pitchFamily="2" charset="-78"/>
                <a:cs typeface="Aldhabi" panose="01000000000000000000" pitchFamily="2" charset="-78"/>
              </a:rPr>
              <a:t> </a:t>
            </a:r>
            <a:r>
              <a:rPr lang="en-US" sz="2400" dirty="0">
                <a:solidFill>
                  <a:srgbClr val="C00000"/>
                </a:solidFill>
                <a:latin typeface="Aldhabi" panose="01000000000000000000" pitchFamily="2" charset="-78"/>
                <a:cs typeface="Aldhabi" panose="01000000000000000000" pitchFamily="2" charset="-78"/>
              </a:rPr>
              <a:t>After 20 weeks’ gestation </a:t>
            </a:r>
            <a:r>
              <a:rPr lang="en-US" sz="2400" dirty="0">
                <a:solidFill>
                  <a:schemeClr val="tx1"/>
                </a:solidFill>
                <a:latin typeface="Aldhabi" panose="01000000000000000000" pitchFamily="2" charset="-78"/>
                <a:cs typeface="Aldhabi" panose="01000000000000000000" pitchFamily="2" charset="-78"/>
              </a:rPr>
              <a:t>the fetal loss rate is estimated to be approximately </a:t>
            </a:r>
            <a:r>
              <a:rPr lang="en-US" sz="2400" dirty="0">
                <a:solidFill>
                  <a:srgbClr val="0070C0"/>
                </a:solidFill>
                <a:latin typeface="Aldhabi" panose="01000000000000000000" pitchFamily="2" charset="-78"/>
                <a:cs typeface="Aldhabi" panose="01000000000000000000" pitchFamily="2" charset="-78"/>
              </a:rPr>
              <a:t>1%</a:t>
            </a:r>
            <a:r>
              <a:rPr lang="en-US" sz="2400" dirty="0">
                <a:solidFill>
                  <a:schemeClr val="tx1"/>
                </a:solidFill>
                <a:latin typeface="Aldhabi" panose="01000000000000000000" pitchFamily="2" charset="-78"/>
                <a:cs typeface="Aldhabi" panose="01000000000000000000" pitchFamily="2" charset="-78"/>
              </a:rPr>
              <a:t>.</a:t>
            </a:r>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71" y="6115508"/>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6" y="6453150"/>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prstClr val="white"/>
              </a:solidFill>
            </a:endParaRPr>
          </a:p>
        </p:txBody>
      </p:sp>
    </p:spTree>
    <p:extLst>
      <p:ext uri="{BB962C8B-B14F-4D97-AF65-F5344CB8AC3E}">
        <p14:creationId xmlns:p14="http://schemas.microsoft.com/office/powerpoint/2010/main" val="18279276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75C34-82CC-4E84-958E-16A1846E42FE}"/>
              </a:ext>
            </a:extLst>
          </p:cNvPr>
          <p:cNvSpPr>
            <a:spLocks noGrp="1"/>
          </p:cNvSpPr>
          <p:nvPr>
            <p:ph type="title"/>
          </p:nvPr>
        </p:nvSpPr>
        <p:spPr>
          <a:xfrm>
            <a:off x="3946265" y="2869701"/>
            <a:ext cx="4839511" cy="1077914"/>
          </a:xfrm>
        </p:spPr>
        <p:txBody>
          <a:bodyPr/>
          <a:lstStyle/>
          <a:p>
            <a:r>
              <a:rPr lang="en-US" dirty="0">
                <a:latin typeface="Arial"/>
                <a:cs typeface="Arial"/>
              </a:rPr>
              <a:t>Varicella </a:t>
            </a:r>
            <a:r>
              <a:rPr lang="en-US" dirty="0" err="1">
                <a:latin typeface="Arial"/>
                <a:cs typeface="Arial"/>
              </a:rPr>
              <a:t>Zooster</a:t>
            </a:r>
            <a:endParaRPr lang="en-US" dirty="0" err="1"/>
          </a:p>
        </p:txBody>
      </p:sp>
    </p:spTree>
    <p:extLst>
      <p:ext uri="{BB962C8B-B14F-4D97-AF65-F5344CB8AC3E}">
        <p14:creationId xmlns:p14="http://schemas.microsoft.com/office/powerpoint/2010/main" val="24370960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C3C5671-ABA7-4FB4-B9A6-F9CAB93BA6F7}"/>
              </a:ext>
            </a:extLst>
          </p:cNvPr>
          <p:cNvSpPr>
            <a:spLocks noGrp="1"/>
          </p:cNvSpPr>
          <p:nvPr>
            <p:ph idx="1"/>
          </p:nvPr>
        </p:nvSpPr>
        <p:spPr>
          <a:xfrm>
            <a:off x="674072" y="1199561"/>
            <a:ext cx="7854351" cy="5379640"/>
          </a:xfrm>
        </p:spPr>
        <p:txBody>
          <a:bodyPr vert="horz" lIns="91440" tIns="45720" rIns="91440" bIns="45720" rtlCol="0" anchor="t">
            <a:normAutofit fontScale="85000" lnSpcReduction="10000"/>
          </a:bodyPr>
          <a:lstStyle/>
          <a:p>
            <a:r>
              <a:rPr lang="en-US" dirty="0">
                <a:cs typeface="Calibri"/>
              </a:rPr>
              <a:t>VZV infection causes two clinically distinct forms of disease: varicella (chickenpox) and herpes zoster (shingles).</a:t>
            </a:r>
            <a:endParaRPr lang="en-US" dirty="0">
              <a:ea typeface="+mn-lt"/>
              <a:cs typeface="+mn-lt"/>
            </a:endParaRPr>
          </a:p>
          <a:p>
            <a:r>
              <a:rPr lang="en-US" dirty="0">
                <a:ea typeface="+mn-lt"/>
                <a:cs typeface="+mn-lt"/>
              </a:rPr>
              <a:t>Varicella infection in children is generally a mild disease, while infection in adults can lead to significant morbidity and mortality. </a:t>
            </a:r>
          </a:p>
          <a:p>
            <a:r>
              <a:rPr lang="en-US" dirty="0">
                <a:ea typeface="+mn-lt"/>
                <a:cs typeface="+mn-lt"/>
              </a:rPr>
              <a:t> During pregnancy, varicella pneumonia can be particularly severe and maternal infection can lead to congenital abnormalities with devastating consequences. </a:t>
            </a:r>
          </a:p>
          <a:p>
            <a:r>
              <a:rPr lang="en-US" b="1" dirty="0">
                <a:ea typeface="+mn-lt"/>
                <a:cs typeface="+mn-lt"/>
              </a:rPr>
              <a:t>Transmission</a:t>
            </a:r>
            <a:r>
              <a:rPr lang="en-US" dirty="0">
                <a:ea typeface="+mn-lt"/>
                <a:cs typeface="+mn-lt"/>
              </a:rPr>
              <a:t> : </a:t>
            </a:r>
          </a:p>
          <a:p>
            <a:pPr marL="0" indent="0">
              <a:buNone/>
            </a:pPr>
            <a:r>
              <a:rPr lang="en-US" dirty="0">
                <a:ea typeface="+mn-lt"/>
                <a:cs typeface="+mn-lt"/>
              </a:rPr>
              <a:t>1. Person to person : respiratory droplets or direct contact .</a:t>
            </a:r>
            <a:endParaRPr lang="en-US" dirty="0">
              <a:cs typeface="Calibri" panose="020F0502020204030204"/>
            </a:endParaRPr>
          </a:p>
          <a:p>
            <a:pPr marL="0" indent="0">
              <a:buNone/>
            </a:pPr>
            <a:r>
              <a:rPr lang="en-US" dirty="0">
                <a:ea typeface="+mn-lt"/>
                <a:cs typeface="+mn-lt"/>
              </a:rPr>
              <a:t>2. Mother to infant : transplacental while postnatal varicella transmitted by respiratory droplets .</a:t>
            </a:r>
          </a:p>
          <a:p>
            <a:r>
              <a:rPr lang="en-US" b="1" dirty="0">
                <a:ea typeface="+mn-lt"/>
                <a:cs typeface="+mn-lt"/>
              </a:rPr>
              <a:t>The incubation period : 10-21 days after exposure.</a:t>
            </a:r>
            <a:endParaRPr lang="en-US" dirty="0">
              <a:ea typeface="+mn-lt"/>
              <a:cs typeface="+mn-lt"/>
            </a:endParaRPr>
          </a:p>
          <a:p>
            <a:pPr>
              <a:lnSpc>
                <a:spcPct val="100000"/>
              </a:lnSpc>
              <a:spcBef>
                <a:spcPts val="0"/>
              </a:spcBef>
            </a:pPr>
            <a:r>
              <a:rPr lang="en-US" dirty="0" err="1" smtClean="0">
                <a:ea typeface="+mn-lt"/>
                <a:cs typeface="+mn-lt"/>
              </a:rPr>
              <a:t>Seropositivity</a:t>
            </a:r>
            <a:r>
              <a:rPr lang="en-US" dirty="0" smtClean="0">
                <a:ea typeface="+mn-lt"/>
                <a:cs typeface="+mn-lt"/>
              </a:rPr>
              <a:t> </a:t>
            </a:r>
            <a:r>
              <a:rPr lang="en-US" dirty="0">
                <a:ea typeface="+mn-lt"/>
                <a:cs typeface="+mn-lt"/>
              </a:rPr>
              <a:t>in reproductive age group females reaching 90%</a:t>
            </a:r>
          </a:p>
          <a:p>
            <a:endParaRPr lang="en-US" dirty="0">
              <a:cs typeface="Calibri"/>
            </a:endParaRPr>
          </a:p>
          <a:p>
            <a:endParaRPr lang="en-US" b="1" dirty="0">
              <a:cs typeface="Calibri"/>
            </a:endParaRPr>
          </a:p>
        </p:txBody>
      </p:sp>
      <p:sp>
        <p:nvSpPr>
          <p:cNvPr id="3" name="Title 2">
            <a:extLst>
              <a:ext uri="{FF2B5EF4-FFF2-40B4-BE49-F238E27FC236}">
                <a16:creationId xmlns:a16="http://schemas.microsoft.com/office/drawing/2014/main" xmlns="" id="{4E690089-AD11-4BF2-ADDF-10EE96767036}"/>
              </a:ext>
            </a:extLst>
          </p:cNvPr>
          <p:cNvSpPr>
            <a:spLocks noGrp="1"/>
          </p:cNvSpPr>
          <p:nvPr>
            <p:ph type="title"/>
          </p:nvPr>
        </p:nvSpPr>
        <p:spPr/>
        <p:txBody>
          <a:bodyPr/>
          <a:lstStyle/>
          <a:p>
            <a:r>
              <a:rPr lang="en-US" dirty="0">
                <a:cs typeface="Calibri Light"/>
              </a:rPr>
              <a:t>Varicella </a:t>
            </a:r>
            <a:endParaRPr lang="en-US" dirty="0"/>
          </a:p>
        </p:txBody>
      </p:sp>
    </p:spTree>
    <p:extLst>
      <p:ext uri="{BB962C8B-B14F-4D97-AF65-F5344CB8AC3E}">
        <p14:creationId xmlns:p14="http://schemas.microsoft.com/office/powerpoint/2010/main" val="3795618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BB82ECE-3079-4D5E-B3B1-25647D511AC9}"/>
              </a:ext>
            </a:extLst>
          </p:cNvPr>
          <p:cNvSpPr>
            <a:spLocks noGrp="1"/>
          </p:cNvSpPr>
          <p:nvPr>
            <p:ph idx="1"/>
          </p:nvPr>
        </p:nvSpPr>
        <p:spPr/>
        <p:txBody>
          <a:bodyPr vert="horz" lIns="91440" tIns="45720" rIns="91440" bIns="45720" rtlCol="0" anchor="t">
            <a:normAutofit fontScale="77500" lnSpcReduction="20000"/>
          </a:bodyPr>
          <a:lstStyle/>
          <a:p>
            <a:r>
              <a:rPr lang="en-US" dirty="0">
                <a:cs typeface="Calibri"/>
              </a:rPr>
              <a:t>Maternal infection : Primary infection with viral replication within lymph nodes , tonsils and salivary glands for 4-6 days . Then virus enters bloodstream ( secondary viremia ) invades cutaneous tissues causing VZV exanthem with 14-21 days.</a:t>
            </a:r>
          </a:p>
          <a:p>
            <a:r>
              <a:rPr lang="en-US" dirty="0">
                <a:cs typeface="Calibri"/>
              </a:rPr>
              <a:t>Fetal infection :  The precise mechanism of in utero VZV infection is unknown. It is widely accepted that maternal viremia leads to placental infection with subsequent fetal infection; thus, prevention of maternal infection is of high priority.</a:t>
            </a:r>
            <a:endParaRPr lang="en-US" dirty="0">
              <a:ea typeface="+mn-lt"/>
              <a:cs typeface="+mn-lt"/>
            </a:endParaRPr>
          </a:p>
          <a:p>
            <a:pPr marL="285750" indent="-285750">
              <a:buFont typeface="Arial,Sans-Serif" panose="020B0604020202020204" pitchFamily="34" charset="0"/>
            </a:pPr>
            <a:r>
              <a:rPr lang="en-US" dirty="0">
                <a:ea typeface="+mn-lt"/>
                <a:cs typeface="+mn-lt"/>
              </a:rPr>
              <a:t>VZV DNA may be detected in multiple fetal organs; histologic examination of the placenta demonstrates granulomas and acute inflammation.</a:t>
            </a:r>
          </a:p>
          <a:p>
            <a:pPr marL="285750" indent="-285750">
              <a:buFont typeface="Arial,Sans-Serif" panose="020B0604020202020204" pitchFamily="34" charset="0"/>
            </a:pPr>
            <a:r>
              <a:rPr lang="en-US" dirty="0">
                <a:ea typeface="+mn-lt"/>
                <a:cs typeface="+mn-lt"/>
              </a:rPr>
              <a:t>This results in cell destruction in nerve tissue, which may account for limb denervation changes seen in the congenital varicella syndrome.</a:t>
            </a:r>
          </a:p>
          <a:p>
            <a:pPr marL="285750" indent="-285750">
              <a:buFont typeface="Arial,Sans-Serif" panose="020B0604020202020204" pitchFamily="34" charset="0"/>
            </a:pPr>
            <a:endParaRPr lang="en-US" dirty="0">
              <a:cs typeface="Calibri"/>
            </a:endParaRPr>
          </a:p>
          <a:p>
            <a:endParaRPr lang="en-US" dirty="0">
              <a:cs typeface="Calibri"/>
            </a:endParaRPr>
          </a:p>
          <a:p>
            <a:endParaRPr lang="en-US" dirty="0">
              <a:cs typeface="Calibri"/>
            </a:endParaRPr>
          </a:p>
        </p:txBody>
      </p:sp>
      <p:sp>
        <p:nvSpPr>
          <p:cNvPr id="3" name="Title 2">
            <a:extLst>
              <a:ext uri="{FF2B5EF4-FFF2-40B4-BE49-F238E27FC236}">
                <a16:creationId xmlns:a16="http://schemas.microsoft.com/office/drawing/2014/main" xmlns="" id="{D4653A4F-34C8-4419-A733-99CD1B133F85}"/>
              </a:ext>
            </a:extLst>
          </p:cNvPr>
          <p:cNvSpPr>
            <a:spLocks noGrp="1"/>
          </p:cNvSpPr>
          <p:nvPr>
            <p:ph type="title"/>
          </p:nvPr>
        </p:nvSpPr>
        <p:spPr/>
        <p:txBody>
          <a:bodyPr/>
          <a:lstStyle/>
          <a:p>
            <a:r>
              <a:rPr lang="en-US" dirty="0">
                <a:cs typeface="Calibri Light"/>
              </a:rPr>
              <a:t>Pathogenesis </a:t>
            </a:r>
            <a:endParaRPr lang="en-US" dirty="0"/>
          </a:p>
        </p:txBody>
      </p:sp>
    </p:spTree>
    <p:extLst>
      <p:ext uri="{BB962C8B-B14F-4D97-AF65-F5344CB8AC3E}">
        <p14:creationId xmlns:p14="http://schemas.microsoft.com/office/powerpoint/2010/main" val="2449974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2F0BB79-364C-4EF4-B330-A36356FEA947}"/>
              </a:ext>
            </a:extLst>
          </p:cNvPr>
          <p:cNvSpPr>
            <a:spLocks noGrp="1"/>
          </p:cNvSpPr>
          <p:nvPr>
            <p:ph idx="1"/>
          </p:nvPr>
        </p:nvSpPr>
        <p:spPr>
          <a:xfrm>
            <a:off x="458416" y="1717146"/>
            <a:ext cx="8274887" cy="4804546"/>
          </a:xfrm>
        </p:spPr>
        <p:txBody>
          <a:bodyPr vert="horz" lIns="91440" tIns="45720" rIns="91440" bIns="45720" rtlCol="0" anchor="t">
            <a:normAutofit/>
          </a:bodyPr>
          <a:lstStyle/>
          <a:p>
            <a:endParaRPr lang="en-US" dirty="0">
              <a:ea typeface="+mn-lt"/>
              <a:cs typeface="+mn-lt"/>
            </a:endParaRPr>
          </a:p>
          <a:p>
            <a:r>
              <a:rPr lang="en-US" dirty="0">
                <a:ea typeface="+mn-lt"/>
                <a:cs typeface="+mn-lt"/>
              </a:rPr>
              <a:t>Primary infection with VZV during pregnancy has significant implications for maternal and fetal health:</a:t>
            </a:r>
          </a:p>
          <a:p>
            <a:pPr marL="514350" indent="-514350">
              <a:buAutoNum type="arabicPeriod"/>
            </a:pPr>
            <a:r>
              <a:rPr lang="en-US" dirty="0">
                <a:ea typeface="+mn-lt"/>
                <a:cs typeface="+mn-lt"/>
              </a:rPr>
              <a:t>Almost a quarter of all VZV-related mortality occurs among reproductive age group . Thus,</a:t>
            </a:r>
            <a:r>
              <a:rPr lang="en-US" dirty="0">
                <a:solidFill>
                  <a:srgbClr val="FF0000"/>
                </a:solidFill>
                <a:ea typeface="+mn-lt"/>
                <a:cs typeface="+mn-lt"/>
              </a:rPr>
              <a:t> pregnant women are at risk for substantial morbidity and mortality.</a:t>
            </a:r>
            <a:endParaRPr lang="en-US">
              <a:solidFill>
                <a:srgbClr val="FF0000"/>
              </a:solidFill>
              <a:cs typeface="Calibri" panose="020F0502020204030204"/>
            </a:endParaRPr>
          </a:p>
          <a:p>
            <a:pPr marL="0" indent="0">
              <a:buNone/>
            </a:pPr>
            <a:r>
              <a:rPr lang="en-US" dirty="0">
                <a:ea typeface="+mn-lt"/>
                <a:cs typeface="+mn-lt"/>
              </a:rPr>
              <a:t>2.   If the mother acquires varicella infection during the early gestational period (weeks 8 to 20), the fetus is at risk for developing congenital varicella syndrome.</a:t>
            </a:r>
            <a:r>
              <a:rPr lang="en-US" dirty="0">
                <a:solidFill>
                  <a:srgbClr val="FF0000"/>
                </a:solidFill>
                <a:ea typeface="+mn-lt"/>
                <a:cs typeface="+mn-lt"/>
              </a:rPr>
              <a:t> </a:t>
            </a:r>
            <a:endParaRPr lang="en-US">
              <a:solidFill>
                <a:srgbClr val="FF0000"/>
              </a:solidFill>
              <a:cs typeface="Calibri"/>
            </a:endParaRPr>
          </a:p>
          <a:p>
            <a:endParaRPr lang="en-US" dirty="0">
              <a:solidFill>
                <a:srgbClr val="FF0000"/>
              </a:solidFill>
              <a:cs typeface="Calibri"/>
            </a:endParaRPr>
          </a:p>
        </p:txBody>
      </p:sp>
      <p:sp>
        <p:nvSpPr>
          <p:cNvPr id="3" name="Title 2">
            <a:extLst>
              <a:ext uri="{FF2B5EF4-FFF2-40B4-BE49-F238E27FC236}">
                <a16:creationId xmlns:a16="http://schemas.microsoft.com/office/drawing/2014/main" xmlns="" id="{636923B3-9086-45E5-B527-B3FCFD7081D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21924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02694C-1C03-4BF1-A6CB-76B437377D1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3.  </a:t>
            </a:r>
            <a:r>
              <a:rPr lang="en-US" dirty="0">
                <a:ea typeface="+mn-lt"/>
                <a:cs typeface="+mn-lt"/>
              </a:rPr>
              <a:t>Maternal varicella during pregnancy is also associated with the subsequent development of herpes zoster during infancy .</a:t>
            </a:r>
          </a:p>
          <a:p>
            <a:pPr>
              <a:buNone/>
            </a:pPr>
            <a:r>
              <a:rPr lang="en-US" dirty="0">
                <a:ea typeface="+mn-lt"/>
                <a:cs typeface="+mn-lt"/>
              </a:rPr>
              <a:t>4.  If the mother acquires varicella immediately before or after delivery, the baby is at risk for neonatal varicella, which may present with mild rash to disseminated infection.</a:t>
            </a:r>
            <a:endParaRPr lang="en-US" dirty="0">
              <a:cs typeface="Calibri"/>
            </a:endParaRPr>
          </a:p>
        </p:txBody>
      </p:sp>
      <p:sp>
        <p:nvSpPr>
          <p:cNvPr id="3" name="Title 2">
            <a:extLst>
              <a:ext uri="{FF2B5EF4-FFF2-40B4-BE49-F238E27FC236}">
                <a16:creationId xmlns:a16="http://schemas.microsoft.com/office/drawing/2014/main" xmlns="" id="{D90812D4-D051-4CC4-9AE0-E065544B447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38024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B39E28C-AB45-4846-B975-5D48FA06872E}"/>
              </a:ext>
            </a:extLst>
          </p:cNvPr>
          <p:cNvSpPr>
            <a:spLocks noGrp="1"/>
          </p:cNvSpPr>
          <p:nvPr>
            <p:ph idx="1"/>
          </p:nvPr>
        </p:nvSpPr>
        <p:spPr>
          <a:xfrm>
            <a:off x="611560" y="1556792"/>
            <a:ext cx="7886700" cy="4680520"/>
          </a:xfrm>
        </p:spPr>
        <p:txBody>
          <a:bodyPr vert="horz" lIns="91440" tIns="45720" rIns="91440" bIns="45720" rtlCol="0" anchor="t">
            <a:normAutofit fontScale="85000" lnSpcReduction="20000"/>
          </a:bodyPr>
          <a:lstStyle/>
          <a:p>
            <a:r>
              <a:rPr lang="en-US" dirty="0">
                <a:ea typeface="+mn-lt"/>
                <a:cs typeface="+mn-lt"/>
              </a:rPr>
              <a:t>The incidence of varicella is low among adults because most are immune to infection.</a:t>
            </a:r>
            <a:endParaRPr lang="en-US" dirty="0">
              <a:cs typeface="Calibri" panose="020F0502020204030204"/>
            </a:endParaRPr>
          </a:p>
          <a:p>
            <a:r>
              <a:rPr lang="en-US" dirty="0">
                <a:ea typeface="+mn-lt"/>
                <a:cs typeface="+mn-lt"/>
              </a:rPr>
              <a:t>Although the incidence of varicella is not increased in pregnant compared with nonpregnant adults,</a:t>
            </a:r>
            <a:r>
              <a:rPr lang="en-US" dirty="0">
                <a:solidFill>
                  <a:srgbClr val="FF0000"/>
                </a:solidFill>
                <a:ea typeface="+mn-lt"/>
                <a:cs typeface="+mn-lt"/>
              </a:rPr>
              <a:t> disease severity appears to be higher during pregnancy.</a:t>
            </a:r>
          </a:p>
          <a:p>
            <a:r>
              <a:rPr lang="en-US" dirty="0">
                <a:ea typeface="+mn-lt"/>
                <a:cs typeface="+mn-lt"/>
              </a:rPr>
              <a:t>Among women who develop varicella infection during pregnancy, the risk of congenital varicella syndrome appears to be small (</a:t>
            </a:r>
            <a:r>
              <a:rPr lang="en-US" dirty="0">
                <a:solidFill>
                  <a:srgbClr val="FF0000"/>
                </a:solidFill>
                <a:ea typeface="+mn-lt"/>
                <a:cs typeface="+mn-lt"/>
              </a:rPr>
              <a:t>0.4 to 2 percent</a:t>
            </a:r>
            <a:r>
              <a:rPr lang="en-US" dirty="0">
                <a:ea typeface="+mn-lt"/>
                <a:cs typeface="+mn-lt"/>
              </a:rPr>
              <a:t>).</a:t>
            </a:r>
          </a:p>
          <a:p>
            <a:r>
              <a:rPr lang="en-US" dirty="0">
                <a:ea typeface="+mn-lt"/>
                <a:cs typeface="+mn-lt"/>
              </a:rPr>
              <a:t>Varicella pneumonia is often estimated to complicate </a:t>
            </a:r>
            <a:r>
              <a:rPr lang="en-US" dirty="0">
                <a:solidFill>
                  <a:srgbClr val="FF0000"/>
                </a:solidFill>
                <a:ea typeface="+mn-lt"/>
                <a:cs typeface="+mn-lt"/>
              </a:rPr>
              <a:t>10 to 20 percent</a:t>
            </a:r>
            <a:r>
              <a:rPr lang="en-US" dirty="0">
                <a:ea typeface="+mn-lt"/>
                <a:cs typeface="+mn-lt"/>
              </a:rPr>
              <a:t> of maternal infections . Risk factors for varicella pneumonia during pregnancy include: history of smoking , Having greater than 100 cutaneous </a:t>
            </a:r>
            <a:r>
              <a:rPr lang="en-US" dirty="0" smtClean="0">
                <a:ea typeface="+mn-lt"/>
                <a:cs typeface="+mn-lt"/>
              </a:rPr>
              <a:t>vesicles</a:t>
            </a:r>
          </a:p>
          <a:p>
            <a:pPr marL="0" indent="0">
              <a:buNone/>
            </a:pPr>
            <a:r>
              <a:rPr lang="en-US" dirty="0" smtClean="0">
                <a:ea typeface="+mn-lt"/>
                <a:cs typeface="+mn-lt"/>
              </a:rPr>
              <a:t> Taking corticosteroids , in the later half of pregnancy and has chronic lung disease</a:t>
            </a:r>
            <a:endParaRPr lang="en-US" dirty="0">
              <a:ea typeface="+mn-lt"/>
              <a:cs typeface="+mn-lt"/>
            </a:endParaRPr>
          </a:p>
          <a:p>
            <a:endParaRPr lang="en-US" dirty="0">
              <a:ea typeface="+mn-lt"/>
              <a:cs typeface="+mn-lt"/>
            </a:endParaRPr>
          </a:p>
        </p:txBody>
      </p:sp>
      <p:sp>
        <p:nvSpPr>
          <p:cNvPr id="3" name="Title 2">
            <a:extLst>
              <a:ext uri="{FF2B5EF4-FFF2-40B4-BE49-F238E27FC236}">
                <a16:creationId xmlns:a16="http://schemas.microsoft.com/office/drawing/2014/main" xmlns="" id="{66C32BEC-8CFD-44C0-A35B-B1C033D6B3F6}"/>
              </a:ext>
            </a:extLst>
          </p:cNvPr>
          <p:cNvSpPr>
            <a:spLocks noGrp="1"/>
          </p:cNvSpPr>
          <p:nvPr>
            <p:ph type="title"/>
          </p:nvPr>
        </p:nvSpPr>
        <p:spPr/>
        <p:txBody>
          <a:bodyPr/>
          <a:lstStyle/>
          <a:p>
            <a:r>
              <a:rPr lang="en-US" dirty="0">
                <a:cs typeface="Calibri Light"/>
              </a:rPr>
              <a:t>Epidemiology </a:t>
            </a:r>
            <a:endParaRPr lang="en-US" dirty="0"/>
          </a:p>
        </p:txBody>
      </p:sp>
    </p:spTree>
    <p:extLst>
      <p:ext uri="{BB962C8B-B14F-4D97-AF65-F5344CB8AC3E}">
        <p14:creationId xmlns:p14="http://schemas.microsoft.com/office/powerpoint/2010/main" val="24127816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B5CB7E6-E03F-47BC-8103-B842C63F1A4D}"/>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Uncomplicated varicella —</a:t>
            </a:r>
          </a:p>
          <a:p>
            <a:pPr marL="0" indent="0">
              <a:buNone/>
            </a:pPr>
            <a:r>
              <a:rPr lang="en-US" dirty="0">
                <a:cs typeface="Calibri" panose="020F0502020204030204"/>
              </a:rPr>
              <a:t>Many patients with uncomplicated varicella experience a prodrome of fever, malaise, and myalgia one to four days prior to the onset of rash.</a:t>
            </a:r>
            <a:endParaRPr lang="en-US" dirty="0">
              <a:ea typeface="+mn-lt"/>
              <a:cs typeface="+mn-lt"/>
            </a:endParaRPr>
          </a:p>
          <a:p>
            <a:r>
              <a:rPr lang="en-US" dirty="0">
                <a:cs typeface="Calibri" panose="020F0502020204030204"/>
              </a:rPr>
              <a:t>Rash usually pruritic appears in successive crops of vesicles on the face, trunk and extremities. New vesicle formation generally stops within four days . </a:t>
            </a:r>
            <a:endParaRPr lang="en-US" dirty="0">
              <a:ea typeface="+mn-lt"/>
              <a:cs typeface="+mn-lt"/>
            </a:endParaRPr>
          </a:p>
          <a:p>
            <a:r>
              <a:rPr lang="en-US" dirty="0">
                <a:cs typeface="Calibri" panose="020F0502020204030204"/>
              </a:rPr>
              <a:t>The lesions begin as macules &gt; papules &gt; vesicles &gt; develop a pustular component &gt; crusted papules.</a:t>
            </a:r>
            <a:endParaRPr lang="en-US" dirty="0">
              <a:ea typeface="+mn-lt"/>
              <a:cs typeface="+mn-lt"/>
            </a:endParaRPr>
          </a:p>
          <a:p>
            <a:r>
              <a:rPr lang="en-US" dirty="0">
                <a:cs typeface="Calibri" panose="020F0502020204030204"/>
              </a:rPr>
              <a:t>Most lesions have fully crusted by day six in normal hosts. Crusts tend to fall off within about one to two weeks and leave a temporary area of hypopigmentation in the skin.</a:t>
            </a:r>
            <a:endParaRPr lang="en-US" dirty="0">
              <a:ea typeface="+mn-lt"/>
              <a:cs typeface="+mn-lt"/>
            </a:endParaRPr>
          </a:p>
          <a:p>
            <a:endParaRPr lang="en-US" dirty="0">
              <a:cs typeface="Calibri" panose="020F0502020204030204"/>
            </a:endParaRPr>
          </a:p>
          <a:p>
            <a:pPr marL="0" indent="0">
              <a:buNone/>
            </a:pPr>
            <a:endParaRPr lang="en-US" dirty="0">
              <a:cs typeface="Calibri" panose="020F0502020204030204"/>
            </a:endParaRPr>
          </a:p>
          <a:p>
            <a:endParaRPr lang="en-US" dirty="0">
              <a:cs typeface="Calibri" panose="020F0502020204030204"/>
            </a:endParaRPr>
          </a:p>
        </p:txBody>
      </p:sp>
      <p:sp>
        <p:nvSpPr>
          <p:cNvPr id="3" name="Title 2">
            <a:extLst>
              <a:ext uri="{FF2B5EF4-FFF2-40B4-BE49-F238E27FC236}">
                <a16:creationId xmlns:a16="http://schemas.microsoft.com/office/drawing/2014/main" xmlns="" id="{8793CF15-D1FA-40CB-920D-DE8912B3F2E6}"/>
              </a:ext>
            </a:extLst>
          </p:cNvPr>
          <p:cNvSpPr>
            <a:spLocks noGrp="1"/>
          </p:cNvSpPr>
          <p:nvPr>
            <p:ph type="title"/>
          </p:nvPr>
        </p:nvSpPr>
        <p:spPr/>
        <p:txBody>
          <a:bodyPr>
            <a:normAutofit fontScale="90000"/>
          </a:bodyPr>
          <a:lstStyle/>
          <a:p>
            <a:r>
              <a:rPr lang="en-US" dirty="0">
                <a:cs typeface="Calibri Light"/>
              </a:rPr>
              <a:t>Clinical features of maternal VZV infection .</a:t>
            </a:r>
            <a:endParaRPr lang="en-US" dirty="0"/>
          </a:p>
        </p:txBody>
      </p:sp>
    </p:spTree>
    <p:extLst>
      <p:ext uri="{BB962C8B-B14F-4D97-AF65-F5344CB8AC3E}">
        <p14:creationId xmlns:p14="http://schemas.microsoft.com/office/powerpoint/2010/main" val="1304420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1DBD65F-BD0E-4EDF-A6D1-6E637A441746}"/>
              </a:ext>
            </a:extLst>
          </p:cNvPr>
          <p:cNvPicPr>
            <a:picLocks noGrp="1" noChangeAspect="1"/>
          </p:cNvPicPr>
          <p:nvPr>
            <p:ph idx="1"/>
          </p:nvPr>
        </p:nvPicPr>
        <p:blipFill>
          <a:blip r:embed="rId2"/>
          <a:stretch>
            <a:fillRect/>
          </a:stretch>
        </p:blipFill>
        <p:spPr>
          <a:xfrm>
            <a:off x="929158" y="1717146"/>
            <a:ext cx="5888477" cy="4416358"/>
          </a:xfrm>
        </p:spPr>
      </p:pic>
      <p:sp>
        <p:nvSpPr>
          <p:cNvPr id="3" name="Title 2">
            <a:extLst>
              <a:ext uri="{FF2B5EF4-FFF2-40B4-BE49-F238E27FC236}">
                <a16:creationId xmlns:a16="http://schemas.microsoft.com/office/drawing/2014/main" xmlns="" id="{F4E347D1-77F6-418A-8159-15D34CD8B6C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92840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89E1F66-AEEE-4150-8992-14FA71AA36E0}"/>
              </a:ext>
            </a:extLst>
          </p:cNvPr>
          <p:cNvSpPr>
            <a:spLocks noGrp="1"/>
          </p:cNvSpPr>
          <p:nvPr>
            <p:ph idx="1"/>
          </p:nvPr>
        </p:nvSpPr>
        <p:spPr/>
        <p:txBody>
          <a:bodyPr vert="horz" lIns="91440" tIns="45720" rIns="91440" bIns="45720" rtlCol="0" anchor="t">
            <a:normAutofit fontScale="77500" lnSpcReduction="20000"/>
          </a:bodyPr>
          <a:lstStyle/>
          <a:p>
            <a:pPr marL="285750" indent="-285750">
              <a:buFont typeface="Arial,Sans-Serif" panose="020B0604020202020204" pitchFamily="34" charset="0"/>
            </a:pPr>
            <a:r>
              <a:rPr lang="en-US" dirty="0">
                <a:ea typeface="+mn-lt"/>
                <a:cs typeface="+mn-lt"/>
              </a:rPr>
              <a:t>Complicated infection — Varicella-related complications are more common in adults than children and include meningitis, encephalitis, cerebellar ataxia, pneumonia, glomerulonephritis, myocarditis, ocular disease, adrenal insufficiency, and death .</a:t>
            </a:r>
            <a:endParaRPr lang="en-US">
              <a:ea typeface="+mn-lt"/>
              <a:cs typeface="+mn-lt"/>
            </a:endParaRPr>
          </a:p>
          <a:p>
            <a:r>
              <a:rPr lang="en-US" dirty="0">
                <a:cs typeface="Calibri"/>
              </a:rPr>
              <a:t>Varicella pneumonia — The most common clinical manifestation of complicated varicella infection in pregnancy is varicella pneumonia. </a:t>
            </a:r>
            <a:endParaRPr lang="en-US" dirty="0">
              <a:ea typeface="+mn-lt"/>
              <a:cs typeface="+mn-lt"/>
            </a:endParaRPr>
          </a:p>
          <a:p>
            <a:r>
              <a:rPr lang="en-US" dirty="0">
                <a:cs typeface="Calibri"/>
              </a:rPr>
              <a:t>The predominant signs and symptoms of varicella pneumonia in pregnancy are cough, dyspnea, fever, and tachypnea . </a:t>
            </a:r>
            <a:endParaRPr lang="en-US" dirty="0">
              <a:ea typeface="+mn-lt"/>
              <a:cs typeface="+mn-lt"/>
            </a:endParaRPr>
          </a:p>
          <a:p>
            <a:r>
              <a:rPr lang="en-US" dirty="0">
                <a:cs typeface="Calibri"/>
              </a:rPr>
              <a:t>The pneumonia usually develops within one week of the rash. </a:t>
            </a:r>
            <a:endParaRPr lang="en-US" dirty="0">
              <a:ea typeface="+mn-lt"/>
              <a:cs typeface="+mn-lt"/>
            </a:endParaRPr>
          </a:p>
          <a:p>
            <a:r>
              <a:rPr lang="en-US" dirty="0">
                <a:cs typeface="Calibri"/>
              </a:rPr>
              <a:t>The clinical course is unpredictable and may rapidly progress to hypoxia and respiratory failure.</a:t>
            </a:r>
            <a:endParaRPr lang="en-US" dirty="0"/>
          </a:p>
          <a:p>
            <a:endParaRPr lang="en-US" dirty="0">
              <a:cs typeface="Calibri"/>
            </a:endParaRPr>
          </a:p>
        </p:txBody>
      </p:sp>
      <p:sp>
        <p:nvSpPr>
          <p:cNvPr id="3" name="Title 2">
            <a:extLst>
              <a:ext uri="{FF2B5EF4-FFF2-40B4-BE49-F238E27FC236}">
                <a16:creationId xmlns:a16="http://schemas.microsoft.com/office/drawing/2014/main" xmlns="" id="{90944A87-2B08-400B-89DE-32BAA565C43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4017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xmlns="" id="{610CF6CC-44A6-453E-9DB2-46520224F871}"/>
              </a:ext>
            </a:extLst>
          </p:cNvPr>
          <p:cNvSpPr>
            <a:spLocks noGrp="1"/>
          </p:cNvSpPr>
          <p:nvPr>
            <p:ph idx="1"/>
          </p:nvPr>
        </p:nvSpPr>
        <p:spPr>
          <a:xfrm>
            <a:off x="1357291" y="2"/>
            <a:ext cx="6448583" cy="1084115"/>
          </a:xfrm>
        </p:spPr>
        <p:txBody>
          <a:bodyPr vert="horz" lIns="91440" tIns="45720" rIns="91440" bIns="45720" rtlCol="0">
            <a:normAutofit fontScale="25000" lnSpcReduction="20000"/>
          </a:bodyPr>
          <a:lstStyle/>
          <a:p>
            <a:endParaRPr lang="en-US" sz="5100" dirty="0">
              <a:solidFill>
                <a:schemeClr val="tx1"/>
              </a:solidFill>
            </a:endParaRPr>
          </a:p>
          <a:p>
            <a:endParaRPr lang="en-US" sz="5100" dirty="0">
              <a:solidFill>
                <a:schemeClr val="tx1"/>
              </a:solidFill>
            </a:endParaRPr>
          </a:p>
          <a:p>
            <a:pPr algn="l"/>
            <a:endParaRPr lang="en-US" sz="5000" dirty="0">
              <a:solidFill>
                <a:schemeClr val="tx1"/>
              </a:solidFill>
            </a:endParaRPr>
          </a:p>
          <a:p>
            <a:pPr algn="l">
              <a:buNone/>
            </a:pPr>
            <a:r>
              <a:rPr lang="en-US" sz="8000" dirty="0" smtClean="0">
                <a:solidFill>
                  <a:schemeClr val="tx1"/>
                </a:solidFill>
                <a:latin typeface="Agency FB" panose="020B0503020202020204" pitchFamily="34" charset="0"/>
              </a:rPr>
              <a:t>Cause:</a:t>
            </a:r>
          </a:p>
          <a:p>
            <a:pPr algn="l">
              <a:buNone/>
            </a:pPr>
            <a:r>
              <a:rPr lang="en-US" sz="8000" dirty="0" err="1" smtClean="0">
                <a:solidFill>
                  <a:schemeClr val="tx1"/>
                </a:solidFill>
                <a:latin typeface="Agency FB" panose="020B0503020202020204" pitchFamily="34" charset="0"/>
              </a:rPr>
              <a:t>Toxoplasma</a:t>
            </a:r>
            <a:r>
              <a:rPr lang="en-US" sz="8000" dirty="0" smtClean="0">
                <a:solidFill>
                  <a:schemeClr val="tx1"/>
                </a:solidFill>
                <a:latin typeface="Agency FB" panose="020B0503020202020204" pitchFamily="34" charset="0"/>
              </a:rPr>
              <a:t> </a:t>
            </a:r>
            <a:r>
              <a:rPr lang="en-US" sz="8000" dirty="0">
                <a:solidFill>
                  <a:schemeClr val="tx1"/>
                </a:solidFill>
                <a:latin typeface="Agency FB" panose="020B0503020202020204" pitchFamily="34" charset="0"/>
              </a:rPr>
              <a:t>gondii-an obligate </a:t>
            </a:r>
            <a:r>
              <a:rPr lang="en-US" sz="8000" dirty="0">
                <a:solidFill>
                  <a:srgbClr val="FF0000"/>
                </a:solidFill>
                <a:latin typeface="Agency FB" panose="020B0503020202020204" pitchFamily="34" charset="0"/>
              </a:rPr>
              <a:t>intracellular protozoan parasite</a:t>
            </a:r>
          </a:p>
          <a:p>
            <a:endParaRPr lang="en-US" sz="8000" dirty="0">
              <a:solidFill>
                <a:schemeClr val="tx1"/>
              </a:solidFill>
              <a:latin typeface="Agency FB" panose="020B0503020202020204" pitchFamily="34" charset="0"/>
            </a:endParaRPr>
          </a:p>
          <a:p>
            <a:endParaRPr lang="en-US" sz="8000" dirty="0">
              <a:solidFill>
                <a:schemeClr val="tx1"/>
              </a:solidFill>
              <a:latin typeface="Agency FB" panose="020B0503020202020204" pitchFamily="34" charset="0"/>
            </a:endParaRPr>
          </a:p>
          <a:p>
            <a:pPr marL="0" indent="0">
              <a:buNone/>
            </a:pPr>
            <a:endParaRPr lang="en-US" sz="5000" dirty="0">
              <a:solidFill>
                <a:schemeClr val="tx1"/>
              </a:solidFill>
            </a:endParaRPr>
          </a:p>
          <a:p>
            <a:pPr marL="0" indent="0">
              <a:buNone/>
            </a:pPr>
            <a:r>
              <a:rPr lang="en-US" sz="5000" dirty="0">
                <a:solidFill>
                  <a:schemeClr val="tx1"/>
                </a:solidFill>
              </a:rPr>
              <a:t> </a:t>
            </a:r>
          </a:p>
          <a:p>
            <a:endParaRPr lang="en-US" sz="1000" dirty="0">
              <a:solidFill>
                <a:schemeClr val="tx1"/>
              </a:solidFill>
            </a:endParaRPr>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xmlns="" id="{56854859-A576-4EE1-9A73-DA25E8D388B3}"/>
              </a:ext>
            </a:extLst>
          </p:cNvPr>
          <p:cNvSpPr txBox="1"/>
          <p:nvPr/>
        </p:nvSpPr>
        <p:spPr>
          <a:xfrm>
            <a:off x="571472" y="1643053"/>
            <a:ext cx="7786743" cy="2739211"/>
          </a:xfrm>
          <a:prstGeom prst="rect">
            <a:avLst/>
          </a:prstGeom>
          <a:noFill/>
        </p:spPr>
        <p:txBody>
          <a:bodyPr wrap="square" rtlCol="0">
            <a:spAutoFit/>
          </a:bodyPr>
          <a:lstStyle/>
          <a:p>
            <a:pPr algn="l"/>
            <a:r>
              <a:rPr lang="en-US" sz="2000" dirty="0"/>
              <a:t>Maternal infection</a:t>
            </a:r>
            <a:r>
              <a:rPr lang="ar-QA" sz="2000" dirty="0"/>
              <a:t> </a:t>
            </a:r>
            <a:r>
              <a:rPr lang="en-US" sz="2000" dirty="0"/>
              <a:t> :</a:t>
            </a:r>
          </a:p>
          <a:p>
            <a:pPr algn="l"/>
            <a:r>
              <a:rPr lang="en-US" sz="2000" dirty="0"/>
              <a:t>     </a:t>
            </a:r>
            <a:r>
              <a:rPr lang="en-US" sz="2000" dirty="0" err="1">
                <a:solidFill>
                  <a:srgbClr val="C00000"/>
                </a:solidFill>
              </a:rPr>
              <a:t>feco</a:t>
            </a:r>
            <a:r>
              <a:rPr lang="en-US" sz="2000" dirty="0">
                <a:solidFill>
                  <a:srgbClr val="C00000"/>
                </a:solidFill>
              </a:rPr>
              <a:t>-oral</a:t>
            </a:r>
            <a:r>
              <a:rPr lang="en-US" sz="2000" dirty="0"/>
              <a:t>  : ingestion of cyst with contaminated uncooked meat –water or contact with oocyst in feces or soil</a:t>
            </a:r>
            <a:endParaRPr lang="ar-QA" sz="2000" dirty="0"/>
          </a:p>
          <a:p>
            <a:pPr algn="l"/>
            <a:r>
              <a:rPr lang="en-US" sz="2000" dirty="0" err="1"/>
              <a:t>Fetous</a:t>
            </a:r>
            <a:r>
              <a:rPr lang="en-US" sz="2000" dirty="0"/>
              <a:t> infection : </a:t>
            </a:r>
          </a:p>
          <a:p>
            <a:pPr algn="l"/>
            <a:r>
              <a:rPr lang="en-US" sz="2000" dirty="0" smtClean="0"/>
              <a:t>     </a:t>
            </a:r>
            <a:r>
              <a:rPr lang="en-US" sz="2000" dirty="0"/>
              <a:t>Congenital infection : </a:t>
            </a:r>
            <a:r>
              <a:rPr lang="en-US" sz="2000" dirty="0">
                <a:solidFill>
                  <a:srgbClr val="C00000"/>
                </a:solidFill>
              </a:rPr>
              <a:t>transplacental</a:t>
            </a:r>
            <a:r>
              <a:rPr lang="en-US" sz="2000" dirty="0"/>
              <a:t> route </a:t>
            </a:r>
          </a:p>
          <a:p>
            <a:pPr algn="l"/>
            <a:endParaRPr lang="en-US" sz="1800" dirty="0">
              <a:solidFill>
                <a:schemeClr val="tx1"/>
              </a:solidFill>
            </a:endParaRPr>
          </a:p>
          <a:p>
            <a:endParaRPr lang="en-US" sz="1800" dirty="0">
              <a:solidFill>
                <a:schemeClr val="tx1"/>
              </a:solidFill>
            </a:endParaRPr>
          </a:p>
          <a:p>
            <a:pPr marL="0"/>
            <a:endParaRPr lang="en-US" sz="1800" dirty="0">
              <a:solidFill>
                <a:schemeClr val="tx1"/>
              </a:solidFill>
            </a:endParaRPr>
          </a:p>
          <a:p>
            <a:r>
              <a:rPr lang="en-US" sz="1800" dirty="0">
                <a:solidFill>
                  <a:schemeClr val="tx1"/>
                </a:solidFill>
              </a:rPr>
              <a:t>     </a:t>
            </a:r>
          </a:p>
        </p:txBody>
      </p:sp>
      <p:pic>
        <p:nvPicPr>
          <p:cNvPr id="15" name="صورة 14" descr="لقطة الشاشة 2021-12-27 175557.png"/>
          <p:cNvPicPr>
            <a:picLocks noChangeAspect="1"/>
          </p:cNvPicPr>
          <p:nvPr/>
        </p:nvPicPr>
        <p:blipFill>
          <a:blip r:embed="rId2"/>
          <a:srcRect r="11940"/>
          <a:stretch>
            <a:fillRect/>
          </a:stretch>
        </p:blipFill>
        <p:spPr>
          <a:xfrm>
            <a:off x="1285852" y="3500438"/>
            <a:ext cx="6000792" cy="2500330"/>
          </a:xfrm>
          <a:prstGeom prst="rect">
            <a:avLst/>
          </a:prstGeom>
        </p:spPr>
      </p:pic>
    </p:spTree>
    <p:extLst>
      <p:ext uri="{BB962C8B-B14F-4D97-AF65-F5344CB8AC3E}">
        <p14:creationId xmlns:p14="http://schemas.microsoft.com/office/powerpoint/2010/main" val="425112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864064A-BF59-49CD-8141-EE7AA4147429}"/>
              </a:ext>
            </a:extLst>
          </p:cNvPr>
          <p:cNvSpPr>
            <a:spLocks noGrp="1"/>
          </p:cNvSpPr>
          <p:nvPr>
            <p:ph idx="1"/>
          </p:nvPr>
        </p:nvSpPr>
        <p:spPr/>
        <p:txBody>
          <a:bodyPr vert="horz" lIns="91440" tIns="45720" rIns="91440" bIns="45720" rtlCol="0" anchor="t">
            <a:normAutofit/>
          </a:bodyPr>
          <a:lstStyle/>
          <a:p>
            <a:endParaRPr lang="en-US" dirty="0">
              <a:ea typeface="+mn-lt"/>
              <a:cs typeface="+mn-lt"/>
            </a:endParaRPr>
          </a:p>
          <a:p>
            <a:r>
              <a:rPr lang="en-US" dirty="0">
                <a:cs typeface="Calibri"/>
              </a:rPr>
              <a:t>Highest rates of fetal infection : 5 days antepartum to 2 days postpartum .</a:t>
            </a:r>
          </a:p>
          <a:p>
            <a:r>
              <a:rPr lang="en-US" dirty="0">
                <a:ea typeface="+mn-lt"/>
                <a:cs typeface="+mn-lt"/>
              </a:rPr>
              <a:t>Congenital Varicella triad :</a:t>
            </a:r>
          </a:p>
          <a:p>
            <a:pPr marL="514350" indent="-514350">
              <a:buAutoNum type="arabicPeriod"/>
            </a:pPr>
            <a:r>
              <a:rPr lang="en-US" dirty="0">
                <a:ea typeface="+mn-lt"/>
                <a:cs typeface="+mn-lt"/>
              </a:rPr>
              <a:t>Zig-zag lesions</a:t>
            </a:r>
          </a:p>
          <a:p>
            <a:pPr marL="514350" indent="-514350">
              <a:buAutoNum type="arabicPeriod"/>
            </a:pPr>
            <a:r>
              <a:rPr lang="en-US" dirty="0">
                <a:ea typeface="+mn-lt"/>
                <a:cs typeface="+mn-lt"/>
              </a:rPr>
              <a:t>Microphthalmia</a:t>
            </a:r>
          </a:p>
          <a:p>
            <a:pPr marL="514350" indent="-514350">
              <a:buAutoNum type="arabicPeriod"/>
            </a:pPr>
            <a:r>
              <a:rPr lang="en-US" dirty="0">
                <a:ea typeface="+mn-lt"/>
                <a:cs typeface="+mn-lt"/>
              </a:rPr>
              <a:t>Extremity hypoplasia</a:t>
            </a:r>
            <a:endParaRPr lang="en-US" dirty="0">
              <a:cs typeface="Calibri"/>
            </a:endParaRPr>
          </a:p>
          <a:p>
            <a:pPr marL="0" indent="0">
              <a:buNone/>
            </a:pPr>
            <a:endParaRPr lang="en-US" dirty="0">
              <a:cs typeface="Calibri"/>
            </a:endParaRPr>
          </a:p>
          <a:p>
            <a:endParaRPr lang="en-US" dirty="0">
              <a:cs typeface="Calibri"/>
            </a:endParaRPr>
          </a:p>
        </p:txBody>
      </p:sp>
      <p:sp>
        <p:nvSpPr>
          <p:cNvPr id="3" name="Title 2">
            <a:extLst>
              <a:ext uri="{FF2B5EF4-FFF2-40B4-BE49-F238E27FC236}">
                <a16:creationId xmlns:a16="http://schemas.microsoft.com/office/drawing/2014/main" xmlns="" id="{414F438C-40FF-4DA7-A461-F5E68DF4F455}"/>
              </a:ext>
            </a:extLst>
          </p:cNvPr>
          <p:cNvSpPr>
            <a:spLocks noGrp="1"/>
          </p:cNvSpPr>
          <p:nvPr>
            <p:ph type="title"/>
          </p:nvPr>
        </p:nvSpPr>
        <p:spPr/>
        <p:txBody>
          <a:bodyPr/>
          <a:lstStyle/>
          <a:p>
            <a:r>
              <a:rPr lang="en-US" dirty="0">
                <a:cs typeface="Calibri Light"/>
              </a:rPr>
              <a:t>Varicella </a:t>
            </a:r>
            <a:endParaRPr lang="en-US" dirty="0"/>
          </a:p>
        </p:txBody>
      </p:sp>
    </p:spTree>
    <p:extLst>
      <p:ext uri="{BB962C8B-B14F-4D97-AF65-F5344CB8AC3E}">
        <p14:creationId xmlns:p14="http://schemas.microsoft.com/office/powerpoint/2010/main" val="8981389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79EF9F1-B422-4832-897D-3B348DCD13E5}"/>
              </a:ext>
            </a:extLst>
          </p:cNvPr>
          <p:cNvSpPr>
            <a:spLocks noGrp="1"/>
          </p:cNvSpPr>
          <p:nvPr>
            <p:ph idx="1"/>
          </p:nvPr>
        </p:nvSpPr>
        <p:spPr>
          <a:xfrm>
            <a:off x="577028" y="2062203"/>
            <a:ext cx="8005313" cy="4401980"/>
          </a:xfrm>
        </p:spPr>
        <p:txBody>
          <a:bodyPr vert="horz" lIns="91440" tIns="45720" rIns="91440" bIns="45720" rtlCol="0" anchor="t">
            <a:normAutofit fontScale="85000" lnSpcReduction="10000"/>
          </a:bodyPr>
          <a:lstStyle/>
          <a:p>
            <a:r>
              <a:rPr lang="en-US">
                <a:ea typeface="+mn-lt"/>
                <a:cs typeface="+mn-lt"/>
              </a:rPr>
              <a:t>Clinical features of congenital varicella syndrome — Congenital varicella syndrome, first described in 1947, is characterized by the following findings : </a:t>
            </a:r>
          </a:p>
          <a:p>
            <a:r>
              <a:rPr lang="en-US">
                <a:ea typeface="+mn-lt"/>
                <a:cs typeface="+mn-lt"/>
              </a:rPr>
              <a:t>Cutaneous scars in a dermatomal pattern</a:t>
            </a:r>
            <a:endParaRPr lang="en-US" dirty="0">
              <a:cs typeface="Calibri" panose="020F0502020204030204"/>
            </a:endParaRPr>
          </a:p>
          <a:p>
            <a:r>
              <a:rPr lang="en-US">
                <a:ea typeface="+mn-lt"/>
                <a:cs typeface="+mn-lt"/>
              </a:rPr>
              <a:t>Neurological abnormalities (eg, intellectual disability, microcephaly, hydrocephalus, seizures, Horner’s syndrome</a:t>
            </a:r>
            <a:r>
              <a:rPr lang="en-US" dirty="0">
                <a:ea typeface="+mn-lt"/>
                <a:cs typeface="+mn-lt"/>
              </a:rPr>
              <a:t>)</a:t>
            </a:r>
            <a:endParaRPr lang="en-US">
              <a:cs typeface="Calibri" panose="020F0502020204030204"/>
            </a:endParaRPr>
          </a:p>
          <a:p>
            <a:r>
              <a:rPr lang="en-US">
                <a:ea typeface="+mn-lt"/>
                <a:cs typeface="+mn-lt"/>
              </a:rPr>
              <a:t>Ocular abnormalities (eg, optic nerve atrophy, cataracts, chorioretinitis, microphthalmos, nystagmus)</a:t>
            </a:r>
            <a:endParaRPr lang="en-US"/>
          </a:p>
          <a:p>
            <a:r>
              <a:rPr lang="en-US" dirty="0">
                <a:ea typeface="+mn-lt"/>
                <a:cs typeface="+mn-lt"/>
              </a:rPr>
              <a:t> </a:t>
            </a:r>
            <a:r>
              <a:rPr lang="en-US">
                <a:ea typeface="+mn-lt"/>
                <a:cs typeface="+mn-lt"/>
              </a:rPr>
              <a:t>Limb abnormalities (hypoplasia, atrophy, paresis)</a:t>
            </a:r>
            <a:endParaRPr lang="en-US">
              <a:cs typeface="Calibri"/>
            </a:endParaRPr>
          </a:p>
          <a:p>
            <a:r>
              <a:rPr lang="en-US">
                <a:ea typeface="+mn-lt"/>
                <a:cs typeface="+mn-lt"/>
              </a:rPr>
              <a:t>Gastrointestinal abnormalities (gastroesophageal reflux, atretic or stenotic bowel)</a:t>
            </a:r>
            <a:endParaRPr lang="en-US"/>
          </a:p>
          <a:p>
            <a:r>
              <a:rPr lang="en-US" dirty="0">
                <a:ea typeface="+mn-lt"/>
                <a:cs typeface="+mn-lt"/>
              </a:rPr>
              <a:t> </a:t>
            </a:r>
            <a:r>
              <a:rPr lang="en-US">
                <a:ea typeface="+mn-lt"/>
                <a:cs typeface="+mn-lt"/>
              </a:rPr>
              <a:t>Low birth weight</a:t>
            </a:r>
            <a:endParaRPr lang="en-US"/>
          </a:p>
        </p:txBody>
      </p:sp>
      <p:sp>
        <p:nvSpPr>
          <p:cNvPr id="3" name="Title 2">
            <a:extLst>
              <a:ext uri="{FF2B5EF4-FFF2-40B4-BE49-F238E27FC236}">
                <a16:creationId xmlns:a16="http://schemas.microsoft.com/office/drawing/2014/main" xmlns="" id="{CD896BF4-3AC5-4418-8C43-CCD96A166F34}"/>
              </a:ext>
            </a:extLst>
          </p:cNvPr>
          <p:cNvSpPr>
            <a:spLocks noGrp="1"/>
          </p:cNvSpPr>
          <p:nvPr>
            <p:ph type="title"/>
          </p:nvPr>
        </p:nvSpPr>
        <p:spPr/>
        <p:txBody>
          <a:bodyPr/>
          <a:lstStyle/>
          <a:p>
            <a:r>
              <a:rPr lang="en-US" b="0">
                <a:ea typeface="+mj-lt"/>
                <a:cs typeface="+mj-lt"/>
              </a:rPr>
              <a:t>FETAL EFFECTS OF VZV INFECTION</a:t>
            </a:r>
            <a:endParaRPr lang="en-US"/>
          </a:p>
        </p:txBody>
      </p:sp>
    </p:spTree>
    <p:extLst>
      <p:ext uri="{BB962C8B-B14F-4D97-AF65-F5344CB8AC3E}">
        <p14:creationId xmlns:p14="http://schemas.microsoft.com/office/powerpoint/2010/main" val="27459523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5BDA861-979A-45C4-8AE0-9E8D1B2B9658}"/>
              </a:ext>
            </a:extLst>
          </p:cNvPr>
          <p:cNvSpPr>
            <a:spLocks noGrp="1"/>
          </p:cNvSpPr>
          <p:nvPr>
            <p:ph idx="1"/>
          </p:nvPr>
        </p:nvSpPr>
        <p:spPr>
          <a:xfrm>
            <a:off x="630943" y="1717152"/>
            <a:ext cx="7897483" cy="4876433"/>
          </a:xfrm>
        </p:spPr>
        <p:txBody>
          <a:bodyPr vert="horz" lIns="91440" tIns="45720" rIns="91440" bIns="45720" rtlCol="0" anchor="t">
            <a:normAutofit/>
          </a:bodyPr>
          <a:lstStyle/>
          <a:p>
            <a:r>
              <a:rPr lang="en-US">
                <a:ea typeface="+mn-lt"/>
                <a:cs typeface="+mn-lt"/>
              </a:rPr>
              <a:t>Prematurity and spontaneous abortion : Varicella is not generally associated with first trimester spontaneous abortions .</a:t>
            </a:r>
          </a:p>
          <a:p>
            <a:r>
              <a:rPr lang="en-US">
                <a:ea typeface="+mn-lt"/>
                <a:cs typeface="+mn-lt"/>
              </a:rPr>
              <a:t>Neonatal VZV infection — Neonatal varicella infection results from VZV transmission from a mother to the fetus just prior to delivery. </a:t>
            </a:r>
            <a:endParaRPr lang="en-US" dirty="0">
              <a:ea typeface="+mn-lt"/>
              <a:cs typeface="+mn-lt"/>
            </a:endParaRPr>
          </a:p>
          <a:p>
            <a:pPr marL="0" indent="0">
              <a:buNone/>
            </a:pPr>
            <a:r>
              <a:rPr lang="en-US">
                <a:ea typeface="+mn-lt"/>
                <a:cs typeface="+mn-lt"/>
              </a:rPr>
              <a:t>Neonates born to mothers who have clinical disease within five days before to two days after delivery are at the greatest risk for severe disease and poor outcome. </a:t>
            </a:r>
          </a:p>
          <a:p>
            <a:pPr marL="0" indent="0">
              <a:buNone/>
            </a:pPr>
            <a:endParaRPr lang="en-US" dirty="0">
              <a:cs typeface="Calibri"/>
            </a:endParaRPr>
          </a:p>
          <a:p>
            <a:pPr marL="0" indent="0">
              <a:buNone/>
            </a:pPr>
            <a:endParaRPr lang="en-US" dirty="0">
              <a:cs typeface="Calibri"/>
            </a:endParaRPr>
          </a:p>
        </p:txBody>
      </p:sp>
      <p:sp>
        <p:nvSpPr>
          <p:cNvPr id="3" name="Title 2">
            <a:extLst>
              <a:ext uri="{FF2B5EF4-FFF2-40B4-BE49-F238E27FC236}">
                <a16:creationId xmlns:a16="http://schemas.microsoft.com/office/drawing/2014/main" xmlns="" id="{18ED8ADE-5DB5-4B47-94C6-5C9D7A47C0E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48037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826FFFB-3FD1-4B95-8E56-36FEC2775CBA}"/>
              </a:ext>
            </a:extLst>
          </p:cNvPr>
          <p:cNvSpPr>
            <a:spLocks noGrp="1"/>
          </p:cNvSpPr>
          <p:nvPr>
            <p:ph type="title"/>
          </p:nvPr>
        </p:nvSpPr>
        <p:spPr/>
        <p:txBody>
          <a:bodyPr/>
          <a:lstStyle/>
          <a:p>
            <a:r>
              <a:rPr lang="en-US">
                <a:cs typeface="Calibri Light"/>
              </a:rPr>
              <a:t>Diagnosis</a:t>
            </a:r>
            <a:endParaRPr lang="en-US"/>
          </a:p>
        </p:txBody>
      </p:sp>
      <p:sp>
        <p:nvSpPr>
          <p:cNvPr id="5" name="Arrow: Up 4">
            <a:extLst>
              <a:ext uri="{FF2B5EF4-FFF2-40B4-BE49-F238E27FC236}">
                <a16:creationId xmlns:a16="http://schemas.microsoft.com/office/drawing/2014/main" xmlns="" id="{E553991E-E605-429A-B611-D0E9E0C69B65}"/>
              </a:ext>
            </a:extLst>
          </p:cNvPr>
          <p:cNvSpPr/>
          <p:nvPr/>
        </p:nvSpPr>
        <p:spPr>
          <a:xfrm rot="10800000">
            <a:off x="1370347" y="1759954"/>
            <a:ext cx="366623"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6" name="TextBox 5">
            <a:extLst>
              <a:ext uri="{FF2B5EF4-FFF2-40B4-BE49-F238E27FC236}">
                <a16:creationId xmlns:a16="http://schemas.microsoft.com/office/drawing/2014/main" xmlns="" id="{7895B891-8F65-4EFE-AEEE-B3C6CA9418E7}"/>
              </a:ext>
            </a:extLst>
          </p:cNvPr>
          <p:cNvSpPr txBox="1"/>
          <p:nvPr/>
        </p:nvSpPr>
        <p:spPr>
          <a:xfrm>
            <a:off x="522707" y="3097962"/>
            <a:ext cx="225149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200" b="1" dirty="0">
                <a:solidFill>
                  <a:prstClr val="black"/>
                </a:solidFill>
                <a:cs typeface="Calibri"/>
              </a:rPr>
              <a:t>Maternal</a:t>
            </a:r>
            <a:r>
              <a:rPr lang="en-US" sz="1400" b="1" dirty="0">
                <a:solidFill>
                  <a:prstClr val="black"/>
                </a:solidFill>
                <a:cs typeface="Calibri"/>
              </a:rPr>
              <a:t> varicella : Clinical diagnosis . If in doubt :</a:t>
            </a:r>
          </a:p>
          <a:p>
            <a:pPr algn="l" rtl="0"/>
            <a:r>
              <a:rPr lang="en-US" sz="1400" b="1" dirty="0">
                <a:solidFill>
                  <a:prstClr val="black"/>
                </a:solidFill>
                <a:cs typeface="Calibri"/>
              </a:rPr>
              <a:t>Detect viral DNA by PCR from skin scrapings from vesicles </a:t>
            </a:r>
          </a:p>
          <a:p>
            <a:pPr algn="l" rtl="0"/>
            <a:r>
              <a:rPr lang="en-US" sz="1400" b="1" dirty="0">
                <a:solidFill>
                  <a:prstClr val="black"/>
                </a:solidFill>
                <a:cs typeface="Calibri"/>
              </a:rPr>
              <a:t>Or detect viral antigen by immunofluorescence </a:t>
            </a:r>
          </a:p>
        </p:txBody>
      </p:sp>
      <p:sp>
        <p:nvSpPr>
          <p:cNvPr id="7" name="Arrow: Down 6">
            <a:extLst>
              <a:ext uri="{FF2B5EF4-FFF2-40B4-BE49-F238E27FC236}">
                <a16:creationId xmlns:a16="http://schemas.microsoft.com/office/drawing/2014/main" xmlns="" id="{8B83968B-6A9B-4298-B389-CDB7CC3C2014}"/>
              </a:ext>
            </a:extLst>
          </p:cNvPr>
          <p:cNvSpPr/>
          <p:nvPr/>
        </p:nvSpPr>
        <p:spPr>
          <a:xfrm>
            <a:off x="3743284" y="1717721"/>
            <a:ext cx="366623" cy="97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8" name="TextBox 7">
            <a:extLst>
              <a:ext uri="{FF2B5EF4-FFF2-40B4-BE49-F238E27FC236}">
                <a16:creationId xmlns:a16="http://schemas.microsoft.com/office/drawing/2014/main" xmlns="" id="{AD12D7A2-3909-4B69-8D7B-7A8231F40CB3}"/>
              </a:ext>
            </a:extLst>
          </p:cNvPr>
          <p:cNvSpPr txBox="1"/>
          <p:nvPr/>
        </p:nvSpPr>
        <p:spPr>
          <a:xfrm>
            <a:off x="3143654" y="3098861"/>
            <a:ext cx="20574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400" b="1" dirty="0">
                <a:solidFill>
                  <a:prstClr val="black"/>
                </a:solidFill>
                <a:cs typeface="Calibri"/>
              </a:rPr>
              <a:t>Prenatal diagnosis to detect risk for </a:t>
            </a:r>
            <a:r>
              <a:rPr lang="en-US" sz="1400" b="1" dirty="0" smtClean="0">
                <a:solidFill>
                  <a:prstClr val="black"/>
                </a:solidFill>
                <a:cs typeface="Calibri"/>
              </a:rPr>
              <a:t>Congenital VS </a:t>
            </a:r>
            <a:r>
              <a:rPr lang="en-US" sz="1400" b="1" dirty="0">
                <a:solidFill>
                  <a:prstClr val="black"/>
                </a:solidFill>
                <a:cs typeface="Calibri"/>
              </a:rPr>
              <a:t>: </a:t>
            </a:r>
          </a:p>
          <a:p>
            <a:pPr algn="l" rtl="0"/>
            <a:r>
              <a:rPr lang="en-US" sz="1400" b="1" dirty="0">
                <a:solidFill>
                  <a:prstClr val="black"/>
                </a:solidFill>
                <a:cs typeface="Calibri"/>
              </a:rPr>
              <a:t>PCR for fetal blood or amniotic fluid  for VZV DNA (17-21weeks) </a:t>
            </a:r>
          </a:p>
          <a:p>
            <a:pPr algn="l" rtl="0"/>
            <a:r>
              <a:rPr lang="en-US" sz="1400" b="1" dirty="0">
                <a:solidFill>
                  <a:prstClr val="black"/>
                </a:solidFill>
                <a:cs typeface="Calibri"/>
              </a:rPr>
              <a:t>+ Detailed anatomic US </a:t>
            </a:r>
          </a:p>
          <a:p>
            <a:pPr algn="l" rtl="0"/>
            <a:r>
              <a:rPr lang="en-US" sz="1400" b="1" dirty="0">
                <a:solidFill>
                  <a:prstClr val="black"/>
                </a:solidFill>
                <a:cs typeface="Calibri"/>
              </a:rPr>
              <a:t>(22-24 weeks)</a:t>
            </a:r>
          </a:p>
        </p:txBody>
      </p:sp>
      <p:sp>
        <p:nvSpPr>
          <p:cNvPr id="9" name="Arrow: Down 8">
            <a:extLst>
              <a:ext uri="{FF2B5EF4-FFF2-40B4-BE49-F238E27FC236}">
                <a16:creationId xmlns:a16="http://schemas.microsoft.com/office/drawing/2014/main" xmlns="" id="{1D4C169A-6204-4817-9276-6F4E5FDAF5EC}"/>
              </a:ext>
            </a:extLst>
          </p:cNvPr>
          <p:cNvSpPr/>
          <p:nvPr/>
        </p:nvSpPr>
        <p:spPr>
          <a:xfrm>
            <a:off x="5986152" y="1760852"/>
            <a:ext cx="366623" cy="97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0" name="TextBox 9">
            <a:extLst>
              <a:ext uri="{FF2B5EF4-FFF2-40B4-BE49-F238E27FC236}">
                <a16:creationId xmlns:a16="http://schemas.microsoft.com/office/drawing/2014/main" xmlns="" id="{A6B2183F-7C05-451F-8956-1A08F7108DCB}"/>
              </a:ext>
            </a:extLst>
          </p:cNvPr>
          <p:cNvSpPr txBox="1"/>
          <p:nvPr/>
        </p:nvSpPr>
        <p:spPr>
          <a:xfrm>
            <a:off x="5354847" y="3099759"/>
            <a:ext cx="205740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600" b="1" dirty="0">
                <a:solidFill>
                  <a:prstClr val="black"/>
                </a:solidFill>
              </a:rPr>
              <a:t>Postnatal diagnosis : CVS diagnosis criteria :</a:t>
            </a:r>
            <a:endParaRPr lang="en-US" sz="1600" b="1" dirty="0">
              <a:solidFill>
                <a:prstClr val="black"/>
              </a:solidFill>
              <a:cs typeface="Calibri"/>
            </a:endParaRPr>
          </a:p>
          <a:p>
            <a:pPr algn="l" rtl="0"/>
            <a:r>
              <a:rPr lang="en-US" sz="1600" b="1" dirty="0">
                <a:solidFill>
                  <a:prstClr val="black"/>
                </a:solidFill>
              </a:rPr>
              <a:t>1.Hx of maternal infection in 1st or 2nd trimester </a:t>
            </a:r>
            <a:endParaRPr lang="en-US" sz="1600" b="1" dirty="0">
              <a:solidFill>
                <a:prstClr val="black"/>
              </a:solidFill>
              <a:cs typeface="Calibri"/>
            </a:endParaRPr>
          </a:p>
          <a:p>
            <a:pPr algn="l" rtl="0"/>
            <a:r>
              <a:rPr lang="en-US" sz="1600" b="1" dirty="0">
                <a:solidFill>
                  <a:prstClr val="black"/>
                </a:solidFill>
                <a:cs typeface="Calibri"/>
              </a:rPr>
              <a:t>2.Fetal abnormalities consistent with CVS</a:t>
            </a:r>
          </a:p>
          <a:p>
            <a:pPr algn="l" rtl="0"/>
            <a:r>
              <a:rPr lang="en-US" sz="1600" b="1" dirty="0">
                <a:solidFill>
                  <a:prstClr val="black"/>
                </a:solidFill>
                <a:cs typeface="Calibri"/>
              </a:rPr>
              <a:t>3</a:t>
            </a:r>
            <a:r>
              <a:rPr lang="en-US" sz="1600" b="1" dirty="0">
                <a:solidFill>
                  <a:srgbClr val="FF0000"/>
                </a:solidFill>
                <a:cs typeface="Calibri"/>
              </a:rPr>
              <a:t>.Evidence of intrauterine VZV infection</a:t>
            </a:r>
          </a:p>
        </p:txBody>
      </p:sp>
      <p:sp>
        <p:nvSpPr>
          <p:cNvPr id="11" name="TextBox 10">
            <a:extLst>
              <a:ext uri="{FF2B5EF4-FFF2-40B4-BE49-F238E27FC236}">
                <a16:creationId xmlns:a16="http://schemas.microsoft.com/office/drawing/2014/main" xmlns="" id="{8918C681-7914-4B32-8883-796D81775B42}"/>
              </a:ext>
            </a:extLst>
          </p:cNvPr>
          <p:cNvSpPr txBox="1"/>
          <p:nvPr/>
        </p:nvSpPr>
        <p:spPr>
          <a:xfrm>
            <a:off x="522707" y="5025191"/>
            <a:ext cx="20574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400" b="1" dirty="0">
                <a:solidFill>
                  <a:prstClr val="black"/>
                </a:solidFill>
                <a:cs typeface="Calibri"/>
              </a:rPr>
              <a:t>Diagnosis of varicella pneomonia</a:t>
            </a:r>
            <a:r>
              <a:rPr lang="en-US" sz="1400" b="1" dirty="0">
                <a:solidFill>
                  <a:prstClr val="black"/>
                </a:solidFill>
                <a:cs typeface="Calibri"/>
              </a:rPr>
              <a:t> considered if there is typical skin lesions , contact with varicella and respiratory symptoms</a:t>
            </a:r>
          </a:p>
        </p:txBody>
      </p:sp>
      <p:sp>
        <p:nvSpPr>
          <p:cNvPr id="12" name="TextBox 11">
            <a:extLst>
              <a:ext uri="{FF2B5EF4-FFF2-40B4-BE49-F238E27FC236}">
                <a16:creationId xmlns:a16="http://schemas.microsoft.com/office/drawing/2014/main" xmlns="" id="{C0021A1F-3292-467E-879E-2CA01F808E0C}"/>
              </a:ext>
            </a:extLst>
          </p:cNvPr>
          <p:cNvSpPr txBox="1"/>
          <p:nvPr/>
        </p:nvSpPr>
        <p:spPr>
          <a:xfrm>
            <a:off x="2919461" y="5045656"/>
            <a:ext cx="238089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400" b="1" dirty="0" smtClean="0">
                <a:solidFill>
                  <a:prstClr val="black"/>
                </a:solidFill>
              </a:rPr>
              <a:t>Mid-trimester </a:t>
            </a:r>
            <a:r>
              <a:rPr lang="en-US" sz="1400" b="1" dirty="0">
                <a:solidFill>
                  <a:prstClr val="black"/>
                </a:solidFill>
              </a:rPr>
              <a:t>US findings : abdominal , liver and intracranial calcifications , fetal </a:t>
            </a:r>
            <a:r>
              <a:rPr lang="en-US" sz="1400" b="1" dirty="0">
                <a:solidFill>
                  <a:prstClr val="black"/>
                </a:solidFill>
              </a:rPr>
              <a:t>hydrops , echogenic bowel , ventriculomegaly and IUGR</a:t>
            </a:r>
          </a:p>
        </p:txBody>
      </p:sp>
      <p:sp>
        <p:nvSpPr>
          <p:cNvPr id="13" name="TextBox 12">
            <a:extLst>
              <a:ext uri="{FF2B5EF4-FFF2-40B4-BE49-F238E27FC236}">
                <a16:creationId xmlns:a16="http://schemas.microsoft.com/office/drawing/2014/main" xmlns="" id="{553FF0B5-DE30-43C4-A328-3B7702B9F669}"/>
              </a:ext>
            </a:extLst>
          </p:cNvPr>
          <p:cNvSpPr txBox="1"/>
          <p:nvPr/>
        </p:nvSpPr>
        <p:spPr>
          <a:xfrm>
            <a:off x="7317359" y="2740330"/>
            <a:ext cx="1723127" cy="4088299"/>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90000"/>
              </a:lnSpc>
              <a:spcBef>
                <a:spcPts val="1000"/>
              </a:spcBef>
            </a:pPr>
            <a:r>
              <a:rPr lang="en-US" b="1" dirty="0">
                <a:solidFill>
                  <a:prstClr val="black"/>
                </a:solidFill>
                <a:ea typeface="+mn-lt"/>
                <a:cs typeface="Calibri"/>
              </a:rPr>
              <a:t>1.detection of VZV DNA in the newborn presence of VZV-specific </a:t>
            </a:r>
            <a:r>
              <a:rPr lang="en-US" b="1" dirty="0" err="1">
                <a:solidFill>
                  <a:prstClr val="black"/>
                </a:solidFill>
                <a:ea typeface="+mn-lt"/>
                <a:cs typeface="Calibri"/>
              </a:rPr>
              <a:t>IgM</a:t>
            </a:r>
            <a:r>
              <a:rPr lang="en-US" b="1" dirty="0">
                <a:solidFill>
                  <a:prstClr val="black"/>
                </a:solidFill>
                <a:ea typeface="+mn-lt"/>
                <a:cs typeface="Calibri"/>
              </a:rPr>
              <a:t> antibodies in cord blood .</a:t>
            </a:r>
          </a:p>
          <a:p>
            <a:pPr algn="l" rtl="0">
              <a:lnSpc>
                <a:spcPct val="90000"/>
              </a:lnSpc>
              <a:spcBef>
                <a:spcPts val="1000"/>
              </a:spcBef>
            </a:pPr>
            <a:r>
              <a:rPr lang="en-US" b="1" dirty="0">
                <a:solidFill>
                  <a:prstClr val="black"/>
                </a:solidFill>
                <a:ea typeface="+mn-lt"/>
                <a:cs typeface="Calibri"/>
              </a:rPr>
              <a:t>2. persistence of VZV </a:t>
            </a:r>
            <a:r>
              <a:rPr lang="en-US" b="1" dirty="0" err="1">
                <a:solidFill>
                  <a:prstClr val="black"/>
                </a:solidFill>
                <a:ea typeface="+mn-lt"/>
                <a:cs typeface="Calibri"/>
              </a:rPr>
              <a:t>IgG</a:t>
            </a:r>
            <a:r>
              <a:rPr lang="en-US" b="1" dirty="0">
                <a:solidFill>
                  <a:prstClr val="black"/>
                </a:solidFill>
                <a:ea typeface="+mn-lt"/>
                <a:cs typeface="Calibri"/>
              </a:rPr>
              <a:t> beyond seven months of age.</a:t>
            </a:r>
          </a:p>
          <a:p>
            <a:pPr algn="l" rtl="0">
              <a:lnSpc>
                <a:spcPct val="90000"/>
              </a:lnSpc>
              <a:spcBef>
                <a:spcPts val="1000"/>
              </a:spcBef>
            </a:pPr>
            <a:r>
              <a:rPr lang="en-US" b="1" dirty="0">
                <a:solidFill>
                  <a:prstClr val="black"/>
                </a:solidFill>
                <a:ea typeface="+mn-lt"/>
                <a:cs typeface="Calibri"/>
              </a:rPr>
              <a:t>3. appearance of clinical zoster infection during early infancy .</a:t>
            </a:r>
            <a:endParaRPr lang="en-US" b="1" dirty="0">
              <a:solidFill>
                <a:prstClr val="black"/>
              </a:solidFill>
              <a:cs typeface="Calibri" panose="020F0502020204030204"/>
            </a:endParaRPr>
          </a:p>
        </p:txBody>
      </p:sp>
      <p:sp>
        <p:nvSpPr>
          <p:cNvPr id="15" name="Arrow: Right 14">
            <a:extLst>
              <a:ext uri="{FF2B5EF4-FFF2-40B4-BE49-F238E27FC236}">
                <a16:creationId xmlns:a16="http://schemas.microsoft.com/office/drawing/2014/main" xmlns="" id="{32446E68-C1A1-4763-B35F-E03D0E29D53E}"/>
              </a:ext>
            </a:extLst>
          </p:cNvPr>
          <p:cNvSpPr/>
          <p:nvPr/>
        </p:nvSpPr>
        <p:spPr>
          <a:xfrm>
            <a:off x="6491015" y="5493736"/>
            <a:ext cx="733245"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975930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15967C5-9364-4800-974E-F0CD857924F6}"/>
              </a:ext>
            </a:extLst>
          </p:cNvPr>
          <p:cNvSpPr>
            <a:spLocks noGrp="1"/>
          </p:cNvSpPr>
          <p:nvPr>
            <p:ph type="title"/>
          </p:nvPr>
        </p:nvSpPr>
        <p:spPr/>
        <p:txBody>
          <a:bodyPr/>
          <a:lstStyle/>
          <a:p>
            <a:r>
              <a:rPr lang="en-US">
                <a:cs typeface="Calibri Light"/>
              </a:rPr>
              <a:t>Treamtent </a:t>
            </a:r>
            <a:endParaRPr lang="en-US"/>
          </a:p>
        </p:txBody>
      </p:sp>
      <p:cxnSp>
        <p:nvCxnSpPr>
          <p:cNvPr id="4" name="Straight Arrow Connector 3">
            <a:extLst>
              <a:ext uri="{FF2B5EF4-FFF2-40B4-BE49-F238E27FC236}">
                <a16:creationId xmlns:a16="http://schemas.microsoft.com/office/drawing/2014/main" xmlns="" id="{1FCC4822-943B-421E-B818-65D807300DD9}"/>
              </a:ext>
            </a:extLst>
          </p:cNvPr>
          <p:cNvCxnSpPr/>
          <p:nvPr/>
        </p:nvCxnSpPr>
        <p:spPr>
          <a:xfrm>
            <a:off x="5436798" y="1174634"/>
            <a:ext cx="588754" cy="10869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18CE6B07-493D-46D5-A81D-10634F4471CF}"/>
              </a:ext>
            </a:extLst>
          </p:cNvPr>
          <p:cNvCxnSpPr>
            <a:cxnSpLocks/>
          </p:cNvCxnSpPr>
          <p:nvPr/>
        </p:nvCxnSpPr>
        <p:spPr>
          <a:xfrm flipH="1">
            <a:off x="2531857" y="1217762"/>
            <a:ext cx="392501" cy="11588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C6E24820-C7E3-49F3-894B-DAAA00C9AF8A}"/>
              </a:ext>
            </a:extLst>
          </p:cNvPr>
          <p:cNvCxnSpPr>
            <a:cxnSpLocks/>
          </p:cNvCxnSpPr>
          <p:nvPr/>
        </p:nvCxnSpPr>
        <p:spPr>
          <a:xfrm flipH="1">
            <a:off x="4224790" y="1189010"/>
            <a:ext cx="4313" cy="12882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88FE2B1-7468-415B-9C63-DD0D7214873B}"/>
              </a:ext>
            </a:extLst>
          </p:cNvPr>
          <p:cNvSpPr txBox="1"/>
          <p:nvPr/>
        </p:nvSpPr>
        <p:spPr>
          <a:xfrm>
            <a:off x="539552" y="2395271"/>
            <a:ext cx="237617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400" b="1" dirty="0">
                <a:solidFill>
                  <a:prstClr val="black"/>
                </a:solidFill>
                <a:cs typeface="Calibri"/>
              </a:rPr>
              <a:t>Uncomplicated varicella :</a:t>
            </a:r>
          </a:p>
          <a:p>
            <a:pPr algn="l" rtl="0"/>
            <a:r>
              <a:rPr lang="en-US" sz="2400" b="1" dirty="0" smtClean="0">
                <a:solidFill>
                  <a:prstClr val="black"/>
                </a:solidFill>
                <a:cs typeface="Calibri"/>
              </a:rPr>
              <a:t>Acyclovir </a:t>
            </a:r>
            <a:r>
              <a:rPr lang="en-US" sz="2400" b="1" dirty="0">
                <a:solidFill>
                  <a:prstClr val="black"/>
                </a:solidFill>
                <a:cs typeface="Calibri"/>
              </a:rPr>
              <a:t>800mg X 5 times X 7days </a:t>
            </a:r>
          </a:p>
          <a:p>
            <a:pPr algn="l" rtl="0"/>
            <a:r>
              <a:rPr lang="en-US" sz="2400" b="1" dirty="0">
                <a:solidFill>
                  <a:prstClr val="black"/>
                </a:solidFill>
                <a:cs typeface="Calibri"/>
              </a:rPr>
              <a:t>Start within 1st 24 hours  &gt; associated with faster healing of skin lesion and shorter duration of fever .</a:t>
            </a:r>
          </a:p>
        </p:txBody>
      </p:sp>
      <p:sp>
        <p:nvSpPr>
          <p:cNvPr id="8" name="TextBox 7">
            <a:extLst>
              <a:ext uri="{FF2B5EF4-FFF2-40B4-BE49-F238E27FC236}">
                <a16:creationId xmlns:a16="http://schemas.microsoft.com/office/drawing/2014/main" xmlns="" id="{892E7E99-98C6-4A92-88AA-8E11AD69A920}"/>
              </a:ext>
            </a:extLst>
          </p:cNvPr>
          <p:cNvSpPr txBox="1"/>
          <p:nvPr/>
        </p:nvSpPr>
        <p:spPr>
          <a:xfrm>
            <a:off x="3349206" y="2467155"/>
            <a:ext cx="20574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400" b="1" dirty="0">
                <a:solidFill>
                  <a:prstClr val="black"/>
                </a:solidFill>
                <a:cs typeface="Calibri"/>
              </a:rPr>
              <a:t>Complicated Varicella : varicella pneumonia :</a:t>
            </a:r>
          </a:p>
          <a:p>
            <a:pPr algn="l" rtl="0"/>
            <a:r>
              <a:rPr lang="en-US" sz="2400" b="1" dirty="0">
                <a:solidFill>
                  <a:prstClr val="black"/>
                </a:solidFill>
                <a:cs typeface="Calibri"/>
              </a:rPr>
              <a:t>IV acyclovir 10mg/kg every 8 hours</a:t>
            </a:r>
            <a:endParaRPr lang="en-US" sz="2000" b="1" dirty="0">
              <a:solidFill>
                <a:prstClr val="black"/>
              </a:solidFill>
              <a:cs typeface="Calibri"/>
            </a:endParaRPr>
          </a:p>
        </p:txBody>
      </p:sp>
      <p:sp>
        <p:nvSpPr>
          <p:cNvPr id="9" name="TextBox 8">
            <a:extLst>
              <a:ext uri="{FF2B5EF4-FFF2-40B4-BE49-F238E27FC236}">
                <a16:creationId xmlns:a16="http://schemas.microsoft.com/office/drawing/2014/main" xmlns="" id="{6BC6F331-B81A-44F0-9E3D-4E047F3C0647}"/>
              </a:ext>
            </a:extLst>
          </p:cNvPr>
          <p:cNvSpPr txBox="1"/>
          <p:nvPr/>
        </p:nvSpPr>
        <p:spPr>
          <a:xfrm>
            <a:off x="5732254" y="2467162"/>
            <a:ext cx="20142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2400" b="1">
                <a:solidFill>
                  <a:prstClr val="black"/>
                </a:solidFill>
                <a:cs typeface="Calibri"/>
              </a:rPr>
              <a:t>Herpes zooster :</a:t>
            </a:r>
            <a:r>
              <a:rPr lang="en-US" sz="2400" b="1" dirty="0">
                <a:solidFill>
                  <a:prstClr val="black"/>
                </a:solidFill>
                <a:ea typeface="+mn-lt"/>
                <a:cs typeface="Calibri"/>
              </a:rPr>
              <a:t> </a:t>
            </a:r>
            <a:r>
              <a:rPr lang="en-US" sz="2400" b="1">
                <a:solidFill>
                  <a:prstClr val="black"/>
                </a:solidFill>
                <a:ea typeface="+mn-lt"/>
                <a:cs typeface="Calibri"/>
              </a:rPr>
              <a:t>oral acyclovir</a:t>
            </a:r>
            <a:endParaRPr lang="en-US" sz="2000" dirty="0">
              <a:solidFill>
                <a:prstClr val="black"/>
              </a:solidFill>
              <a:cs typeface="Calibri"/>
            </a:endParaRPr>
          </a:p>
        </p:txBody>
      </p:sp>
    </p:spTree>
    <p:extLst>
      <p:ext uri="{BB962C8B-B14F-4D97-AF65-F5344CB8AC3E}">
        <p14:creationId xmlns:p14="http://schemas.microsoft.com/office/powerpoint/2010/main" val="1975208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848C4EF-23F9-42EF-A9F7-7DDAFE72BD70}"/>
              </a:ext>
            </a:extLst>
          </p:cNvPr>
          <p:cNvSpPr>
            <a:spLocks noGrp="1"/>
          </p:cNvSpPr>
          <p:nvPr>
            <p:ph idx="1"/>
          </p:nvPr>
        </p:nvSpPr>
        <p:spPr/>
        <p:txBody>
          <a:bodyPr vert="horz" lIns="91440" tIns="45720" rIns="91440" bIns="45720" rtlCol="0" anchor="t">
            <a:normAutofit/>
          </a:bodyPr>
          <a:lstStyle/>
          <a:p>
            <a:r>
              <a:rPr lang="en-US" dirty="0">
                <a:cs typeface="Calibri"/>
              </a:rPr>
              <a:t>Hazardous , why ?  High risk of maternal bleeding , </a:t>
            </a:r>
            <a:r>
              <a:rPr lang="en-US" dirty="0" err="1">
                <a:cs typeface="Calibri"/>
              </a:rPr>
              <a:t>thombocytopenic</a:t>
            </a:r>
            <a:r>
              <a:rPr lang="en-US" dirty="0">
                <a:cs typeface="Calibri"/>
              </a:rPr>
              <a:t> purpura , DIC and hepatitis . </a:t>
            </a:r>
            <a:r>
              <a:rPr lang="en-US" dirty="0">
                <a:ea typeface="+mn-lt"/>
                <a:cs typeface="+mn-lt"/>
              </a:rPr>
              <a:t> high risk of varicella infection of the newborn.</a:t>
            </a:r>
            <a:endParaRPr lang="en-US" dirty="0"/>
          </a:p>
          <a:p>
            <a:pPr marL="0" indent="0">
              <a:buNone/>
            </a:pPr>
            <a:r>
              <a:rPr lang="en-US" dirty="0">
                <a:ea typeface="+mn-lt"/>
                <a:cs typeface="+mn-lt"/>
              </a:rPr>
              <a:t>Supportive treatment and IV acyclovir  allowing resolution of the rash and transfer of protective antibodies from mother to fetus</a:t>
            </a:r>
          </a:p>
          <a:p>
            <a:pPr marL="0" indent="0">
              <a:buNone/>
            </a:pPr>
            <a:r>
              <a:rPr lang="en-US" dirty="0">
                <a:cs typeface="Calibri"/>
              </a:rPr>
              <a:t> Deliver if there is varicella pneumonia complicated with respiratory pneumonia .</a:t>
            </a:r>
          </a:p>
          <a:p>
            <a:pPr marL="0" indent="0">
              <a:buNone/>
            </a:pPr>
            <a:r>
              <a:rPr lang="en-US" dirty="0">
                <a:ea typeface="+mn-lt"/>
                <a:cs typeface="+mn-lt"/>
              </a:rPr>
              <a:t>Neonatal Opthalmic examination should be organized after birth .</a:t>
            </a:r>
            <a:endParaRPr lang="en-US" dirty="0"/>
          </a:p>
          <a:p>
            <a:endParaRPr lang="en-US" dirty="0">
              <a:cs typeface="Calibri"/>
            </a:endParaRPr>
          </a:p>
        </p:txBody>
      </p:sp>
      <p:sp>
        <p:nvSpPr>
          <p:cNvPr id="3" name="Title 2">
            <a:extLst>
              <a:ext uri="{FF2B5EF4-FFF2-40B4-BE49-F238E27FC236}">
                <a16:creationId xmlns:a16="http://schemas.microsoft.com/office/drawing/2014/main" xmlns="" id="{660B404B-E868-48B7-9954-20652917D7BA}"/>
              </a:ext>
            </a:extLst>
          </p:cNvPr>
          <p:cNvSpPr>
            <a:spLocks noGrp="1"/>
          </p:cNvSpPr>
          <p:nvPr>
            <p:ph type="title"/>
          </p:nvPr>
        </p:nvSpPr>
        <p:spPr/>
        <p:txBody>
          <a:bodyPr/>
          <a:lstStyle/>
          <a:p>
            <a:r>
              <a:rPr lang="en-US" dirty="0">
                <a:cs typeface="Calibri Light"/>
              </a:rPr>
              <a:t>Delivery during viremic period :</a:t>
            </a:r>
            <a:endParaRPr lang="en-US" dirty="0"/>
          </a:p>
        </p:txBody>
      </p:sp>
    </p:spTree>
    <p:extLst>
      <p:ext uri="{BB962C8B-B14F-4D97-AF65-F5344CB8AC3E}">
        <p14:creationId xmlns:p14="http://schemas.microsoft.com/office/powerpoint/2010/main" val="24954078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0C48332-3037-4E22-A5CD-4C7DADA3E8EC}"/>
              </a:ext>
            </a:extLst>
          </p:cNvPr>
          <p:cNvSpPr>
            <a:spLocks noGrp="1"/>
          </p:cNvSpPr>
          <p:nvPr>
            <p:ph idx="1"/>
          </p:nvPr>
        </p:nvSpPr>
        <p:spPr/>
        <p:txBody>
          <a:bodyPr vert="horz" lIns="91440" tIns="45720" rIns="91440" bIns="45720" rtlCol="0" anchor="t">
            <a:normAutofit fontScale="92500" lnSpcReduction="10000"/>
          </a:bodyPr>
          <a:lstStyle/>
          <a:p>
            <a:pPr marL="514350" indent="-514350">
              <a:buAutoNum type="arabicPeriod"/>
            </a:pPr>
            <a:r>
              <a:rPr lang="en-US" dirty="0">
                <a:cs typeface="Calibri"/>
              </a:rPr>
              <a:t>If birth occurred within the 7day period following the onset of maternal rash .</a:t>
            </a:r>
          </a:p>
          <a:p>
            <a:pPr marL="0" indent="0">
              <a:buNone/>
            </a:pPr>
            <a:r>
              <a:rPr lang="en-US" dirty="0">
                <a:cs typeface="Calibri"/>
              </a:rPr>
              <a:t>2.  Mother develops chickenpox rash within 7day period after birth </a:t>
            </a:r>
          </a:p>
          <a:p>
            <a:r>
              <a:rPr lang="en-US" dirty="0">
                <a:cs typeface="Calibri"/>
              </a:rPr>
              <a:t>The neonate should be given </a:t>
            </a:r>
            <a:r>
              <a:rPr lang="en-US" dirty="0" smtClean="0">
                <a:cs typeface="Calibri"/>
              </a:rPr>
              <a:t>VZ IG</a:t>
            </a:r>
            <a:endParaRPr lang="en-US" dirty="0">
              <a:cs typeface="Calibri"/>
            </a:endParaRPr>
          </a:p>
          <a:p>
            <a:r>
              <a:rPr lang="en-US" dirty="0">
                <a:cs typeface="Calibri"/>
              </a:rPr>
              <a:t>The infant should be monitored for signs of infection until 28 days after the onset of maternal rash .</a:t>
            </a:r>
          </a:p>
          <a:p>
            <a:r>
              <a:rPr lang="en-US" dirty="0">
                <a:cs typeface="Calibri"/>
              </a:rPr>
              <a:t>Neonatal infection should be treated with acyclovir following discussion with neonatologist and virologist for </a:t>
            </a:r>
            <a:r>
              <a:rPr lang="en-US" dirty="0" smtClean="0">
                <a:cs typeface="Calibri"/>
              </a:rPr>
              <a:t>VZ IG</a:t>
            </a:r>
            <a:r>
              <a:rPr lang="en-US" dirty="0">
                <a:cs typeface="Calibri"/>
              </a:rPr>
              <a:t> . </a:t>
            </a:r>
          </a:p>
          <a:p>
            <a:r>
              <a:rPr lang="en-US" dirty="0">
                <a:cs typeface="Calibri"/>
              </a:rPr>
              <a:t>No benefit once neonatal chickenpox has developed .</a:t>
            </a:r>
          </a:p>
        </p:txBody>
      </p:sp>
      <p:sp>
        <p:nvSpPr>
          <p:cNvPr id="3" name="Title 2">
            <a:extLst>
              <a:ext uri="{FF2B5EF4-FFF2-40B4-BE49-F238E27FC236}">
                <a16:creationId xmlns:a16="http://schemas.microsoft.com/office/drawing/2014/main" xmlns="" id="{EAB023D6-9358-48FB-83A4-26E641591B2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343794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1CD1A59-4694-40E0-B291-FD974E9765D6}"/>
              </a:ext>
            </a:extLst>
          </p:cNvPr>
          <p:cNvSpPr>
            <a:spLocks noGrp="1"/>
          </p:cNvSpPr>
          <p:nvPr>
            <p:ph idx="1"/>
          </p:nvPr>
        </p:nvSpPr>
        <p:spPr>
          <a:xfrm>
            <a:off x="361368" y="1257078"/>
            <a:ext cx="7897483" cy="5408395"/>
          </a:xfrm>
        </p:spPr>
        <p:txBody>
          <a:bodyPr vert="horz" lIns="91440" tIns="45720" rIns="91440" bIns="45720" rtlCol="0" anchor="t">
            <a:normAutofit fontScale="62500" lnSpcReduction="20000"/>
          </a:bodyPr>
          <a:lstStyle/>
          <a:p>
            <a:endParaRPr lang="en-US" dirty="0">
              <a:cs typeface="Calibri"/>
            </a:endParaRPr>
          </a:p>
          <a:p>
            <a:pPr marL="285750" indent="-285750">
              <a:buFont typeface="Arial,Sans-Serif"/>
              <a:buChar char="•"/>
            </a:pPr>
            <a:r>
              <a:rPr lang="en-US" b="1" dirty="0">
                <a:ea typeface="+mn-lt"/>
                <a:cs typeface="+mn-lt"/>
              </a:rPr>
              <a:t>The Advisory Committee on Immunization Practices recommends that all women of child-bearing age </a:t>
            </a:r>
            <a:r>
              <a:rPr lang="en-US" b="1" dirty="0">
                <a:solidFill>
                  <a:srgbClr val="FF0000"/>
                </a:solidFill>
                <a:ea typeface="+mn-lt"/>
                <a:cs typeface="+mn-lt"/>
              </a:rPr>
              <a:t>be assessed prior to conception for evidence of varicella immunity by either :</a:t>
            </a:r>
            <a:endParaRPr lang="en-US" dirty="0">
              <a:ea typeface="+mn-lt"/>
              <a:cs typeface="+mn-lt"/>
            </a:endParaRPr>
          </a:p>
          <a:p>
            <a:pPr marL="514350" indent="-514350">
              <a:buAutoNum type="arabicPeriod"/>
            </a:pPr>
            <a:r>
              <a:rPr lang="en-US" b="1" dirty="0">
                <a:ea typeface="+mn-lt"/>
                <a:cs typeface="+mn-lt"/>
              </a:rPr>
              <a:t>A history of previous vaccination</a:t>
            </a:r>
            <a:endParaRPr lang="en-US" dirty="0">
              <a:ea typeface="+mn-lt"/>
              <a:cs typeface="+mn-lt"/>
            </a:endParaRPr>
          </a:p>
          <a:p>
            <a:pPr marL="514350" indent="-514350">
              <a:buAutoNum type="arabicPeriod"/>
            </a:pPr>
            <a:r>
              <a:rPr lang="en-US" b="1" dirty="0">
                <a:ea typeface="+mn-lt"/>
                <a:cs typeface="+mn-lt"/>
              </a:rPr>
              <a:t>Prior varicella infection</a:t>
            </a:r>
            <a:endParaRPr lang="en-US" dirty="0">
              <a:ea typeface="+mn-lt"/>
              <a:cs typeface="+mn-lt"/>
            </a:endParaRPr>
          </a:p>
          <a:p>
            <a:pPr marL="514350" indent="-514350">
              <a:buAutoNum type="arabicPeriod"/>
            </a:pPr>
            <a:r>
              <a:rPr lang="en-US" b="1" dirty="0">
                <a:ea typeface="+mn-lt"/>
                <a:cs typeface="+mn-lt"/>
              </a:rPr>
              <a:t> Laboratory evidence of immunity</a:t>
            </a:r>
            <a:endParaRPr lang="en-US" dirty="0">
              <a:cs typeface="Calibri" panose="020F0502020204030204"/>
            </a:endParaRPr>
          </a:p>
          <a:p>
            <a:pPr marL="0" indent="0">
              <a:buNone/>
            </a:pPr>
            <a:endParaRPr lang="en-US" b="1" dirty="0">
              <a:ea typeface="+mn-lt"/>
              <a:cs typeface="+mn-lt"/>
            </a:endParaRPr>
          </a:p>
          <a:p>
            <a:pPr>
              <a:lnSpc>
                <a:spcPct val="100000"/>
              </a:lnSpc>
              <a:spcBef>
                <a:spcPts val="0"/>
              </a:spcBef>
              <a:buFont typeface="Arial"/>
            </a:pPr>
            <a:r>
              <a:rPr lang="en-US" b="1" dirty="0">
                <a:ea typeface="+mn-lt"/>
                <a:cs typeface="+mn-lt"/>
              </a:rPr>
              <a:t>PRE-EXPOSURE PROPHYLAXIS :</a:t>
            </a:r>
            <a:endParaRPr lang="en-US" dirty="0">
              <a:ea typeface="+mn-lt"/>
              <a:cs typeface="+mn-lt"/>
            </a:endParaRPr>
          </a:p>
          <a:p>
            <a:pPr marL="0" indent="0">
              <a:lnSpc>
                <a:spcPct val="100000"/>
              </a:lnSpc>
              <a:spcBef>
                <a:spcPts val="0"/>
              </a:spcBef>
              <a:buNone/>
            </a:pPr>
            <a:r>
              <a:rPr lang="en-US" b="1" dirty="0">
                <a:ea typeface="+mn-lt"/>
                <a:cs typeface="+mn-lt"/>
              </a:rPr>
              <a:t>VARIVAX, a live attenuated varicella </a:t>
            </a:r>
            <a:r>
              <a:rPr lang="en-US" b="1" dirty="0" err="1" smtClean="0">
                <a:ea typeface="+mn-lt"/>
                <a:cs typeface="+mn-lt"/>
              </a:rPr>
              <a:t>vaccine,contraindicated</a:t>
            </a:r>
            <a:r>
              <a:rPr lang="en-US" b="1" dirty="0" smtClean="0">
                <a:ea typeface="+mn-lt"/>
                <a:cs typeface="+mn-lt"/>
              </a:rPr>
              <a:t> </a:t>
            </a:r>
            <a:r>
              <a:rPr lang="en-US" b="1" dirty="0">
                <a:ea typeface="+mn-lt"/>
                <a:cs typeface="+mn-lt"/>
              </a:rPr>
              <a:t>in pregnancy .Non pregnant non immune women should receive 2 doses (4-8weeks apart) Avoid pregnancy for 1 month after vaccination. Or  immediately after delivery with the second dose administered at the six-week postpartum visit .</a:t>
            </a:r>
            <a:endParaRPr lang="en-US" dirty="0">
              <a:ea typeface="+mn-lt"/>
              <a:cs typeface="+mn-lt"/>
            </a:endParaRPr>
          </a:p>
          <a:p>
            <a:pPr marL="0" indent="0">
              <a:lnSpc>
                <a:spcPct val="100000"/>
              </a:lnSpc>
              <a:spcBef>
                <a:spcPts val="0"/>
              </a:spcBef>
              <a:buNone/>
            </a:pPr>
            <a:endParaRPr lang="en-US" b="1" dirty="0">
              <a:ea typeface="+mn-lt"/>
              <a:cs typeface="+mn-lt"/>
            </a:endParaRPr>
          </a:p>
          <a:p>
            <a:pPr>
              <a:lnSpc>
                <a:spcPct val="100000"/>
              </a:lnSpc>
              <a:spcBef>
                <a:spcPts val="0"/>
              </a:spcBef>
            </a:pPr>
            <a:r>
              <a:rPr lang="en-US" b="1" dirty="0">
                <a:ea typeface="+mn-lt"/>
                <a:cs typeface="+mn-lt"/>
              </a:rPr>
              <a:t>POST EXPOSURE PROPHYLAXIS :</a:t>
            </a:r>
            <a:endParaRPr lang="en-US" dirty="0">
              <a:ea typeface="+mn-lt"/>
              <a:cs typeface="+mn-lt"/>
            </a:endParaRPr>
          </a:p>
          <a:p>
            <a:pPr marL="0" indent="0">
              <a:lnSpc>
                <a:spcPct val="100000"/>
              </a:lnSpc>
              <a:spcBef>
                <a:spcPts val="0"/>
              </a:spcBef>
              <a:buNone/>
            </a:pPr>
            <a:r>
              <a:rPr lang="en-US" b="1" dirty="0">
                <a:ea typeface="+mn-lt"/>
                <a:cs typeface="+mn-lt"/>
              </a:rPr>
              <a:t> </a:t>
            </a:r>
            <a:r>
              <a:rPr lang="en-US" b="1" dirty="0" err="1">
                <a:ea typeface="+mn-lt"/>
                <a:cs typeface="+mn-lt"/>
              </a:rPr>
              <a:t>VariZIG</a:t>
            </a:r>
            <a:r>
              <a:rPr lang="en-US" b="1" dirty="0">
                <a:ea typeface="+mn-lt"/>
                <a:cs typeface="+mn-lt"/>
              </a:rPr>
              <a:t>, a varicella-zoster immune , </a:t>
            </a:r>
            <a:r>
              <a:rPr lang="en-US" b="1" dirty="0" err="1">
                <a:ea typeface="+mn-lt"/>
                <a:cs typeface="+mn-lt"/>
              </a:rPr>
              <a:t>VariZIG</a:t>
            </a:r>
            <a:r>
              <a:rPr lang="en-US" b="1" dirty="0">
                <a:ea typeface="+mn-lt"/>
                <a:cs typeface="+mn-lt"/>
              </a:rPr>
              <a:t> should be administered intramuscularly as soon as possible within 10 days of exposure.  .</a:t>
            </a:r>
            <a:endParaRPr lang="en-US" dirty="0">
              <a:ea typeface="+mn-lt"/>
              <a:cs typeface="+mn-lt"/>
            </a:endParaRPr>
          </a:p>
          <a:p>
            <a:pPr marL="0" indent="0">
              <a:lnSpc>
                <a:spcPct val="100000"/>
              </a:lnSpc>
              <a:spcBef>
                <a:spcPts val="0"/>
              </a:spcBef>
              <a:buNone/>
            </a:pPr>
            <a:r>
              <a:rPr lang="en-US" b="1" dirty="0">
                <a:ea typeface="+mn-lt"/>
                <a:cs typeface="+mn-lt"/>
              </a:rPr>
              <a:t>IVIG : single dose 400 mg/kg</a:t>
            </a:r>
            <a:endParaRPr lang="en-US" dirty="0">
              <a:cs typeface="Calibri"/>
            </a:endParaRPr>
          </a:p>
        </p:txBody>
      </p:sp>
      <p:sp>
        <p:nvSpPr>
          <p:cNvPr id="3" name="TextBox 2">
            <a:extLst>
              <a:ext uri="{FF2B5EF4-FFF2-40B4-BE49-F238E27FC236}">
                <a16:creationId xmlns:a16="http://schemas.microsoft.com/office/drawing/2014/main" xmlns="" id="{5DFECFC8-94D1-42D9-8C33-78F7389C698F}"/>
              </a:ext>
            </a:extLst>
          </p:cNvPr>
          <p:cNvSpPr txBox="1"/>
          <p:nvPr/>
        </p:nvSpPr>
        <p:spPr>
          <a:xfrm>
            <a:off x="3111981" y="181155"/>
            <a:ext cx="306022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5400" b="1" dirty="0">
                <a:solidFill>
                  <a:prstClr val="white"/>
                </a:solidFill>
                <a:cs typeface="Calibri"/>
              </a:rPr>
              <a:t>Prevention</a:t>
            </a:r>
          </a:p>
        </p:txBody>
      </p:sp>
    </p:spTree>
    <p:extLst>
      <p:ext uri="{BB962C8B-B14F-4D97-AF65-F5344CB8AC3E}">
        <p14:creationId xmlns:p14="http://schemas.microsoft.com/office/powerpoint/2010/main" val="35850362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376" y="2708273"/>
            <a:ext cx="4491254" cy="1720852"/>
          </a:xfrm>
        </p:spPr>
        <p:txBody>
          <a:bodyPr/>
          <a:lstStyle/>
          <a:p>
            <a:pPr algn="ctr"/>
            <a:r>
              <a:rPr lang="en-US" dirty="0"/>
              <a:t>HUMAN IMMUNODEFICIENCY VIRUS and pregnancy</a:t>
            </a:r>
          </a:p>
        </p:txBody>
      </p:sp>
    </p:spTree>
    <p:extLst>
      <p:ext uri="{BB962C8B-B14F-4D97-AF65-F5344CB8AC3E}">
        <p14:creationId xmlns:p14="http://schemas.microsoft.com/office/powerpoint/2010/main" val="1327972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b="1" dirty="0">
                <a:solidFill>
                  <a:schemeClr val="tx2">
                    <a:lumMod val="50000"/>
                  </a:schemeClr>
                </a:solidFill>
              </a:rPr>
              <a:t>HIV virus </a:t>
            </a:r>
            <a:r>
              <a:rPr lang="en-US" dirty="0"/>
              <a:t>is a ribonucleic acid (RNA) retrovirus transmitted through sexual contact; blood and blood products; shared needles for IV drug users; or vertical (mother to child) transmission</a:t>
            </a:r>
            <a:r>
              <a:rPr lang="en-US" b="1" dirty="0">
                <a:solidFill>
                  <a:schemeClr val="tx2">
                    <a:lumMod val="50000"/>
                  </a:schemeClr>
                </a:solidFill>
              </a:rPr>
              <a:t>, which mainly occurs in the late third trimester, during </a:t>
            </a:r>
            <a:r>
              <a:rPr lang="en-US" b="1" dirty="0" err="1">
                <a:solidFill>
                  <a:schemeClr val="tx2">
                    <a:lumMod val="50000"/>
                  </a:schemeClr>
                </a:solidFill>
              </a:rPr>
              <a:t>labour</a:t>
            </a:r>
            <a:r>
              <a:rPr lang="en-US" b="1" dirty="0">
                <a:solidFill>
                  <a:schemeClr val="tx2">
                    <a:lumMod val="50000"/>
                  </a:schemeClr>
                </a:solidFill>
              </a:rPr>
              <a:t>, delivery or breast feeding.</a:t>
            </a:r>
          </a:p>
        </p:txBody>
      </p:sp>
      <p:sp>
        <p:nvSpPr>
          <p:cNvPr id="3" name="Title 2"/>
          <p:cNvSpPr>
            <a:spLocks noGrp="1"/>
          </p:cNvSpPr>
          <p:nvPr>
            <p:ph type="title"/>
          </p:nvPr>
        </p:nvSpPr>
        <p:spPr>
          <a:xfrm>
            <a:off x="620157" y="375495"/>
            <a:ext cx="7886700" cy="844446"/>
          </a:xfrm>
        </p:spPr>
        <p:txBody>
          <a:bodyPr>
            <a:normAutofit fontScale="90000"/>
          </a:bodyPr>
          <a:lstStyle/>
          <a:p>
            <a:r>
              <a:rPr lang="en-US" dirty="0"/>
              <a:t>Infective organism and transmission</a:t>
            </a:r>
            <a:br>
              <a:rPr lang="en-US" dirty="0"/>
            </a:br>
            <a:endParaRPr lang="en-US" dirty="0"/>
          </a:p>
        </p:txBody>
      </p:sp>
    </p:spTree>
    <p:extLst>
      <p:ext uri="{BB962C8B-B14F-4D97-AF65-F5344CB8AC3E}">
        <p14:creationId xmlns:p14="http://schemas.microsoft.com/office/powerpoint/2010/main" val="639047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descr="لقطة الشاشة 2021-12-27 180943.png"/>
          <p:cNvPicPr>
            <a:picLocks noGrp="1" noChangeAspect="1"/>
          </p:cNvPicPr>
          <p:nvPr>
            <p:ph idx="1"/>
          </p:nvPr>
        </p:nvPicPr>
        <p:blipFill>
          <a:blip r:embed="rId2"/>
          <a:stretch>
            <a:fillRect/>
          </a:stretch>
        </p:blipFill>
        <p:spPr>
          <a:xfrm>
            <a:off x="500034" y="285728"/>
            <a:ext cx="8072494" cy="4143404"/>
          </a:xfrm>
          <a:prstGeom prst="roundRect">
            <a:avLst>
              <a:gd name="adj" fmla="val 8594"/>
            </a:avLst>
          </a:prstGeom>
          <a:solidFill>
            <a:srgbClr val="FFFFFF">
              <a:shade val="85000"/>
            </a:srgbClr>
          </a:solidFill>
          <a:ln>
            <a:noFill/>
          </a:ln>
          <a:effectLst/>
        </p:spPr>
      </p:pic>
      <p:pic>
        <p:nvPicPr>
          <p:cNvPr id="5" name="صورة 4" descr="لقطة الشاشة 2021-12-27 175942.png"/>
          <p:cNvPicPr>
            <a:picLocks noChangeAspect="1"/>
          </p:cNvPicPr>
          <p:nvPr/>
        </p:nvPicPr>
        <p:blipFill>
          <a:blip r:embed="rId3"/>
          <a:stretch>
            <a:fillRect/>
          </a:stretch>
        </p:blipFill>
        <p:spPr>
          <a:xfrm>
            <a:off x="5500695" y="3571878"/>
            <a:ext cx="1790950" cy="292458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7250"/>
            <a:ext cx="9144000" cy="6000750"/>
          </a:xfrm>
        </p:spPr>
        <p:txBody>
          <a:bodyPr>
            <a:normAutofit fontScale="92500" lnSpcReduction="20000"/>
          </a:bodyPr>
          <a:lstStyle/>
          <a:p>
            <a:pPr marL="0" indent="0">
              <a:buNone/>
            </a:pPr>
            <a:r>
              <a:rPr lang="en-US" b="1" u="sng" dirty="0">
                <a:solidFill>
                  <a:schemeClr val="accent1">
                    <a:lumMod val="50000"/>
                  </a:schemeClr>
                </a:solidFill>
              </a:rPr>
              <a:t>HISTORY AND PHYSICAL EXAMINATION</a:t>
            </a:r>
            <a:r>
              <a:rPr lang="en-US" b="1" u="sng" dirty="0" smtClean="0">
                <a:solidFill>
                  <a:schemeClr val="accent1">
                    <a:lumMod val="50000"/>
                  </a:schemeClr>
                </a:solidFill>
              </a:rPr>
              <a:t>:</a:t>
            </a:r>
            <a:endParaRPr lang="en-US" b="1" u="sng" dirty="0">
              <a:solidFill>
                <a:schemeClr val="accent1">
                  <a:lumMod val="50000"/>
                </a:schemeClr>
              </a:solidFill>
            </a:endParaRPr>
          </a:p>
          <a:p>
            <a:r>
              <a:rPr lang="en-US" dirty="0">
                <a:solidFill>
                  <a:schemeClr val="tx1">
                    <a:lumMod val="95000"/>
                    <a:lumOff val="5000"/>
                  </a:schemeClr>
                </a:solidFill>
              </a:rPr>
              <a:t>Patients should be interviewed about </a:t>
            </a:r>
            <a:r>
              <a:rPr lang="en-US" b="1" u="sng" dirty="0">
                <a:solidFill>
                  <a:schemeClr val="accent1">
                    <a:lumMod val="50000"/>
                  </a:schemeClr>
                </a:solidFill>
              </a:rPr>
              <a:t>any history </a:t>
            </a:r>
            <a:r>
              <a:rPr lang="en-US" dirty="0">
                <a:solidFill>
                  <a:schemeClr val="tx1">
                    <a:lumMod val="95000"/>
                    <a:lumOff val="5000"/>
                  </a:schemeClr>
                </a:solidFill>
              </a:rPr>
              <a:t>of opportunistic infections , tuberculosis, sexually transmitted infections (STIs), medication use (including over the counterdrugs), immunization status, or substance abuse issues. Immunosuppressed women who  report fevers and weight loss may have an underlying opportunistic infection, which may compromise maternal and fetal health (</a:t>
            </a:r>
            <a:r>
              <a:rPr lang="en-US" dirty="0" err="1">
                <a:solidFill>
                  <a:schemeClr val="tx1">
                    <a:lumMod val="95000"/>
                    <a:lumOff val="5000"/>
                  </a:schemeClr>
                </a:solidFill>
              </a:rPr>
              <a:t>eg</a:t>
            </a:r>
            <a:r>
              <a:rPr lang="en-US" dirty="0">
                <a:solidFill>
                  <a:schemeClr val="tx1">
                    <a:lumMod val="95000"/>
                    <a:lumOff val="5000"/>
                  </a:schemeClr>
                </a:solidFill>
              </a:rPr>
              <a:t>  , tuberculosis).</a:t>
            </a:r>
          </a:p>
          <a:p>
            <a:r>
              <a:rPr lang="en-US" dirty="0">
                <a:solidFill>
                  <a:schemeClr val="tx1">
                    <a:lumMod val="95000"/>
                    <a:lumOff val="5000"/>
                  </a:schemeClr>
                </a:solidFill>
              </a:rPr>
              <a:t>The </a:t>
            </a:r>
            <a:r>
              <a:rPr lang="en-US" b="1" u="sng" dirty="0">
                <a:solidFill>
                  <a:schemeClr val="accent1">
                    <a:lumMod val="50000"/>
                  </a:schemeClr>
                </a:solidFill>
              </a:rPr>
              <a:t>physical examination </a:t>
            </a:r>
            <a:r>
              <a:rPr lang="en-US" dirty="0">
                <a:solidFill>
                  <a:schemeClr val="tx1">
                    <a:lumMod val="95000"/>
                    <a:lumOff val="5000"/>
                  </a:schemeClr>
                </a:solidFill>
              </a:rPr>
              <a:t>should be focused on assessing any signs of advanced HIV infection(</a:t>
            </a:r>
            <a:r>
              <a:rPr lang="en-US" dirty="0" err="1">
                <a:solidFill>
                  <a:schemeClr val="tx1">
                    <a:lumMod val="95000"/>
                    <a:lumOff val="5000"/>
                  </a:schemeClr>
                </a:solidFill>
              </a:rPr>
              <a:t>eg</a:t>
            </a:r>
            <a:r>
              <a:rPr lang="en-US" dirty="0">
                <a:solidFill>
                  <a:schemeClr val="tx1">
                    <a:lumMod val="95000"/>
                    <a:lumOff val="5000"/>
                  </a:schemeClr>
                </a:solidFill>
              </a:rPr>
              <a:t> , thrush or evidence of wasting) or signs of concomitant STIs (</a:t>
            </a:r>
            <a:r>
              <a:rPr lang="en-US" dirty="0" err="1">
                <a:solidFill>
                  <a:schemeClr val="tx1">
                    <a:lumMod val="95000"/>
                    <a:lumOff val="5000"/>
                  </a:schemeClr>
                </a:solidFill>
              </a:rPr>
              <a:t>eg</a:t>
            </a:r>
            <a:r>
              <a:rPr lang="en-US" dirty="0">
                <a:solidFill>
                  <a:schemeClr val="tx1">
                    <a:lumMod val="95000"/>
                    <a:lumOff val="5000"/>
                  </a:schemeClr>
                </a:solidFill>
              </a:rPr>
              <a:t> , genital ulcers or vaginal discharge). Since many patients with HIV are also at risk for viral hepatitis, a careful examination for stigmata of advanced liver disease (</a:t>
            </a:r>
            <a:r>
              <a:rPr lang="en-US" dirty="0" err="1">
                <a:solidFill>
                  <a:schemeClr val="tx1">
                    <a:lumMod val="95000"/>
                    <a:lumOff val="5000"/>
                  </a:schemeClr>
                </a:solidFill>
              </a:rPr>
              <a:t>eg</a:t>
            </a:r>
            <a:r>
              <a:rPr lang="en-US" dirty="0">
                <a:solidFill>
                  <a:schemeClr val="tx1">
                    <a:lumMod val="95000"/>
                    <a:lumOff val="5000"/>
                  </a:schemeClr>
                </a:solidFill>
              </a:rPr>
              <a:t> , hepatomegaly, splenomegaly, spider </a:t>
            </a:r>
            <a:r>
              <a:rPr lang="en-US" dirty="0" err="1">
                <a:solidFill>
                  <a:schemeClr val="tx1">
                    <a:lumMod val="95000"/>
                    <a:lumOff val="5000"/>
                  </a:schemeClr>
                </a:solidFill>
              </a:rPr>
              <a:t>angiomata</a:t>
            </a:r>
            <a:r>
              <a:rPr lang="en-US" dirty="0">
                <a:solidFill>
                  <a:schemeClr val="tx1">
                    <a:lumMod val="95000"/>
                    <a:lumOff val="5000"/>
                  </a:schemeClr>
                </a:solidFill>
              </a:rPr>
              <a:t>) is also indicated</a:t>
            </a:r>
          </a:p>
          <a:p>
            <a:r>
              <a:rPr lang="en-US" b="1" u="sng" dirty="0">
                <a:solidFill>
                  <a:schemeClr val="accent1">
                    <a:lumMod val="50000"/>
                  </a:schemeClr>
                </a:solidFill>
              </a:rPr>
              <a:t>Ultrasound imaging </a:t>
            </a:r>
            <a:r>
              <a:rPr lang="en-US" dirty="0">
                <a:solidFill>
                  <a:schemeClr val="tx1"/>
                </a:solidFill>
              </a:rPr>
              <a:t>can estimate gestational age and thereby calculate the expected date of delivery (EDD), to do early delivery </a:t>
            </a:r>
            <a:r>
              <a:rPr lang="en-US" dirty="0" err="1">
                <a:solidFill>
                  <a:schemeClr val="tx1"/>
                </a:solidFill>
              </a:rPr>
              <a:t>thay</a:t>
            </a:r>
            <a:r>
              <a:rPr lang="en-US" dirty="0">
                <a:solidFill>
                  <a:schemeClr val="tx1"/>
                </a:solidFill>
              </a:rPr>
              <a:t> may be necessary to decrease the risk of perinatal HIV transmission.</a:t>
            </a:r>
          </a:p>
        </p:txBody>
      </p:sp>
      <p:sp>
        <p:nvSpPr>
          <p:cNvPr id="3" name="Title 2"/>
          <p:cNvSpPr>
            <a:spLocks noGrp="1"/>
          </p:cNvSpPr>
          <p:nvPr>
            <p:ph type="title"/>
          </p:nvPr>
        </p:nvSpPr>
        <p:spPr/>
        <p:txBody>
          <a:bodyPr>
            <a:normAutofit fontScale="90000"/>
          </a:bodyPr>
          <a:lstStyle/>
          <a:p>
            <a:r>
              <a:rPr lang="en-US" dirty="0"/>
              <a:t>Prenatal evaluation of women with HIV</a:t>
            </a:r>
          </a:p>
        </p:txBody>
      </p:sp>
    </p:spTree>
    <p:extLst>
      <p:ext uri="{BB962C8B-B14F-4D97-AF65-F5344CB8AC3E}">
        <p14:creationId xmlns:p14="http://schemas.microsoft.com/office/powerpoint/2010/main" val="14288414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157" y="1731529"/>
            <a:ext cx="7886700" cy="5126477"/>
          </a:xfrm>
        </p:spPr>
        <p:txBody>
          <a:bodyPr>
            <a:normAutofit fontScale="92500" lnSpcReduction="20000"/>
          </a:bodyPr>
          <a:lstStyle/>
          <a:p>
            <a:r>
              <a:rPr lang="en-US" b="1" u="sng" dirty="0">
                <a:solidFill>
                  <a:schemeClr val="accent1">
                    <a:lumMod val="50000"/>
                  </a:schemeClr>
                </a:solidFill>
              </a:rPr>
              <a:t>CD4 cell counts:</a:t>
            </a:r>
          </a:p>
          <a:p>
            <a:pPr marL="0" indent="0">
              <a:buNone/>
            </a:pPr>
            <a:r>
              <a:rPr lang="en-US" dirty="0"/>
              <a:t>CD4 cell count should be assessed at the initial visit and at least every </a:t>
            </a:r>
            <a:r>
              <a:rPr lang="en-US" b="1" dirty="0">
                <a:solidFill>
                  <a:schemeClr val="accent1">
                    <a:lumMod val="50000"/>
                  </a:schemeClr>
                </a:solidFill>
              </a:rPr>
              <a:t>three months </a:t>
            </a:r>
            <a:r>
              <a:rPr lang="en-US" dirty="0"/>
              <a:t>during pregnancy. For patients who have been on combination antiretroviral therapy(ART) with consistent viral suppression, and CD4 counts above the threshold for opportunistic infections, CD4 cell count monitoring may be </a:t>
            </a:r>
            <a:r>
              <a:rPr lang="en-US" b="1" dirty="0">
                <a:solidFill>
                  <a:schemeClr val="accent1">
                    <a:lumMod val="50000"/>
                  </a:schemeClr>
                </a:solidFill>
              </a:rPr>
              <a:t>done every six months</a:t>
            </a:r>
            <a:r>
              <a:rPr lang="en-US" dirty="0"/>
              <a:t>.</a:t>
            </a:r>
          </a:p>
          <a:p>
            <a:pPr marL="0" indent="0">
              <a:buNone/>
            </a:pPr>
            <a:r>
              <a:rPr lang="en-US" dirty="0"/>
              <a:t> </a:t>
            </a:r>
            <a:r>
              <a:rPr lang="en-US" b="1" dirty="0">
                <a:solidFill>
                  <a:schemeClr val="accent1">
                    <a:lumMod val="50000"/>
                  </a:schemeClr>
                </a:solidFill>
              </a:rPr>
              <a:t>Pregnancy itself is associated with a decline in absolute CD4 cell count, which may be related to increased plasma blood volume</a:t>
            </a:r>
            <a:r>
              <a:rPr lang="en-US" dirty="0"/>
              <a:t>; however, there is usually no effect on the CD4percentage. Therefore, some clinicians prefer to monitor the CD4 percentage during pregnancy, although decisions regarding opportunistic infection prophylaxis and monitoring of ART response are based absolute CD4 cell counts. </a:t>
            </a:r>
          </a:p>
        </p:txBody>
      </p:sp>
      <p:sp>
        <p:nvSpPr>
          <p:cNvPr id="3" name="Title 2"/>
          <p:cNvSpPr>
            <a:spLocks noGrp="1"/>
          </p:cNvSpPr>
          <p:nvPr>
            <p:ph type="title"/>
          </p:nvPr>
        </p:nvSpPr>
        <p:spPr/>
        <p:txBody>
          <a:bodyPr/>
          <a:lstStyle/>
          <a:p>
            <a:r>
              <a:rPr lang="en-US" dirty="0"/>
              <a:t>PRENATAL LABORATORY TESTING</a:t>
            </a:r>
          </a:p>
        </p:txBody>
      </p:sp>
    </p:spTree>
    <p:extLst>
      <p:ext uri="{BB962C8B-B14F-4D97-AF65-F5344CB8AC3E}">
        <p14:creationId xmlns:p14="http://schemas.microsoft.com/office/powerpoint/2010/main" val="1327498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0159" y="1731529"/>
            <a:ext cx="8523843" cy="5126477"/>
          </a:xfrm>
        </p:spPr>
        <p:txBody>
          <a:bodyPr>
            <a:normAutofit fontScale="92500" lnSpcReduction="20000"/>
          </a:bodyPr>
          <a:lstStyle/>
          <a:p>
            <a:r>
              <a:rPr lang="en-US" b="1" u="sng" dirty="0">
                <a:solidFill>
                  <a:schemeClr val="accent1">
                    <a:lumMod val="50000"/>
                  </a:schemeClr>
                </a:solidFill>
              </a:rPr>
              <a:t>Viral load measurement:</a:t>
            </a:r>
          </a:p>
          <a:p>
            <a:pPr marL="0" indent="0">
              <a:buNone/>
            </a:pPr>
            <a:r>
              <a:rPr lang="en-US" dirty="0"/>
              <a:t>Plasma HIV RNA is monitored frequently during pregnancy to confirm attainment and maintenance </a:t>
            </a:r>
            <a:r>
              <a:rPr lang="en-US" b="1" dirty="0">
                <a:solidFill>
                  <a:schemeClr val="accent1">
                    <a:lumMod val="50000"/>
                  </a:schemeClr>
                </a:solidFill>
              </a:rPr>
              <a:t>of viral suppression</a:t>
            </a:r>
            <a:r>
              <a:rPr lang="en-US" dirty="0"/>
              <a:t>. HIV RNA levels are generally monitored at entry into care, at </a:t>
            </a:r>
            <a:r>
              <a:rPr lang="en-US" u="sng" dirty="0">
                <a:solidFill>
                  <a:schemeClr val="accent1">
                    <a:lumMod val="50000"/>
                  </a:schemeClr>
                </a:solidFill>
              </a:rPr>
              <a:t>the time of ARV initiation </a:t>
            </a:r>
            <a:r>
              <a:rPr lang="en-US" dirty="0"/>
              <a:t>two to four weeks after initiation (or changing) of therapy, monthly until complete viral suppression and then at least every three months for the remainder of the pregnancy.</a:t>
            </a:r>
          </a:p>
          <a:p>
            <a:pPr marL="0" indent="0">
              <a:buNone/>
            </a:pPr>
            <a:r>
              <a:rPr lang="en-US" b="1" u="sng" dirty="0">
                <a:solidFill>
                  <a:schemeClr val="accent1">
                    <a:lumMod val="50000"/>
                  </a:schemeClr>
                </a:solidFill>
              </a:rPr>
              <a:t> Plasma viral load should also be assessed at 34 to 36 weeks gestation in order to aid in the decision regarding mode and timing of delivery </a:t>
            </a:r>
            <a:r>
              <a:rPr lang="en-US" dirty="0"/>
              <a:t>. If the viral load is detectable, resistance testing and assessment of adherence is advised. If </a:t>
            </a:r>
            <a:r>
              <a:rPr lang="en-US" b="1" dirty="0">
                <a:solidFill>
                  <a:schemeClr val="accent1">
                    <a:lumMod val="50000"/>
                  </a:schemeClr>
                </a:solidFill>
              </a:rPr>
              <a:t>the viral load is &gt;1000 </a:t>
            </a:r>
            <a:r>
              <a:rPr lang="en-US" dirty="0"/>
              <a:t>copies/mL near term gestation, the patient should be counseled regarding the benefits of scheduled </a:t>
            </a:r>
            <a:r>
              <a:rPr lang="en-US" b="1" dirty="0">
                <a:solidFill>
                  <a:schemeClr val="accent1">
                    <a:lumMod val="50000"/>
                  </a:schemeClr>
                </a:solidFill>
              </a:rPr>
              <a:t>pre-labor cesarean </a:t>
            </a:r>
            <a:r>
              <a:rPr lang="en-US" dirty="0"/>
              <a:t>section at 38 weeks gestation for the prevention of perinatal transmission</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496788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2" y="1560080"/>
            <a:ext cx="8523843" cy="5297927"/>
          </a:xfrm>
        </p:spPr>
        <p:txBody>
          <a:bodyPr>
            <a:normAutofit fontScale="85000" lnSpcReduction="20000"/>
          </a:bodyPr>
          <a:lstStyle/>
          <a:p>
            <a:r>
              <a:rPr lang="en-US" b="1" u="sng" dirty="0">
                <a:solidFill>
                  <a:schemeClr val="accent1">
                    <a:lumMod val="50000"/>
                  </a:schemeClr>
                </a:solidFill>
              </a:rPr>
              <a:t>Monitoring for ART toxicity:</a:t>
            </a:r>
          </a:p>
          <a:p>
            <a:pPr marL="0" indent="0">
              <a:buNone/>
            </a:pPr>
            <a:r>
              <a:rPr lang="en-US" dirty="0">
                <a:solidFill>
                  <a:schemeClr val="bg2">
                    <a:lumMod val="25000"/>
                  </a:schemeClr>
                </a:solidFill>
              </a:rPr>
              <a:t>Toxicities associated with ART </a:t>
            </a:r>
            <a:r>
              <a:rPr lang="en-US" dirty="0" smtClean="0">
                <a:solidFill>
                  <a:schemeClr val="bg2">
                    <a:lumMod val="25000"/>
                  </a:schemeClr>
                </a:solidFill>
              </a:rPr>
              <a:t>(</a:t>
            </a:r>
            <a:r>
              <a:rPr lang="en-US" dirty="0"/>
              <a:t>fatigue, headache, gastrointestinal upset, lipoatrophy, bone marrow suppression, and </a:t>
            </a:r>
            <a:r>
              <a:rPr lang="en-US" dirty="0" smtClean="0"/>
              <a:t>myopathy) </a:t>
            </a:r>
            <a:r>
              <a:rPr lang="en-US" dirty="0" smtClean="0">
                <a:solidFill>
                  <a:schemeClr val="bg2">
                    <a:lumMod val="25000"/>
                  </a:schemeClr>
                </a:solidFill>
              </a:rPr>
              <a:t>should </a:t>
            </a:r>
            <a:r>
              <a:rPr lang="en-US" dirty="0">
                <a:solidFill>
                  <a:schemeClr val="bg2">
                    <a:lumMod val="25000"/>
                  </a:schemeClr>
                </a:solidFill>
              </a:rPr>
              <a:t>be assessed based on the particular drug regimen. As with all patients with HIV, complete blood count (CBC), BUN and creatinine, and liver function tests are checked prior to ART initiation and every three to six months thereafter. Urinalysis</a:t>
            </a:r>
          </a:p>
          <a:p>
            <a:pPr marL="0" indent="0">
              <a:buNone/>
            </a:pPr>
            <a:r>
              <a:rPr lang="en-US" b="1" u="sng" dirty="0">
                <a:solidFill>
                  <a:schemeClr val="accent1">
                    <a:lumMod val="50000"/>
                  </a:schemeClr>
                </a:solidFill>
              </a:rPr>
              <a:t>Testing for viral hepatitis:</a:t>
            </a:r>
          </a:p>
          <a:p>
            <a:pPr marL="0" indent="0">
              <a:buNone/>
            </a:pPr>
            <a:r>
              <a:rPr lang="en-US" dirty="0">
                <a:solidFill>
                  <a:schemeClr val="tx1"/>
                </a:solidFill>
              </a:rPr>
              <a:t>Pregnant women with HIV should be screened for </a:t>
            </a:r>
            <a:r>
              <a:rPr lang="en-US" dirty="0" smtClean="0">
                <a:solidFill>
                  <a:schemeClr val="tx1"/>
                </a:solidFill>
              </a:rPr>
              <a:t>hepatitis B </a:t>
            </a:r>
            <a:r>
              <a:rPr lang="en-US" dirty="0">
                <a:solidFill>
                  <a:schemeClr val="tx1"/>
                </a:solidFill>
              </a:rPr>
              <a:t>and hepatitis C virus infections since co infection is common in patients with HIV </a:t>
            </a:r>
            <a:r>
              <a:rPr lang="en-US" dirty="0">
                <a:solidFill>
                  <a:srgbClr val="0070C0"/>
                </a:solidFill>
              </a:rPr>
              <a:t>due to shared routes of transmission </a:t>
            </a:r>
            <a:r>
              <a:rPr lang="en-US" dirty="0">
                <a:solidFill>
                  <a:schemeClr val="tx1"/>
                </a:solidFill>
              </a:rPr>
              <a:t>(</a:t>
            </a:r>
            <a:r>
              <a:rPr lang="en-US" dirty="0" err="1">
                <a:solidFill>
                  <a:schemeClr val="tx1"/>
                </a:solidFill>
              </a:rPr>
              <a:t>eg</a:t>
            </a:r>
            <a:r>
              <a:rPr lang="en-US" dirty="0">
                <a:solidFill>
                  <a:schemeClr val="tx1"/>
                </a:solidFill>
              </a:rPr>
              <a:t> , injection drug use)</a:t>
            </a:r>
          </a:p>
          <a:p>
            <a:pPr marL="0" indent="0">
              <a:buNone/>
            </a:pPr>
            <a:r>
              <a:rPr lang="en-US" b="1" u="sng" dirty="0">
                <a:solidFill>
                  <a:schemeClr val="accent1">
                    <a:lumMod val="50000"/>
                  </a:schemeClr>
                </a:solidFill>
              </a:rPr>
              <a:t>Testing for tuberculosis:</a:t>
            </a:r>
          </a:p>
          <a:p>
            <a:pPr marL="0" indent="0">
              <a:buNone/>
            </a:pPr>
            <a:r>
              <a:rPr lang="en-US" dirty="0">
                <a:solidFill>
                  <a:schemeClr val="tx1"/>
                </a:solidFill>
              </a:rPr>
              <a:t>Patients with HIV are at high risk of developing active disease after infection with Mycobacterium tuberculosis . For this reason, all persons should be tested for latent tuberculosis infection after HIV is diagnosed.</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82394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988698"/>
            <a:ext cx="9144000" cy="4416358"/>
          </a:xfrm>
        </p:spPr>
        <p:txBody>
          <a:bodyPr>
            <a:normAutofit fontScale="77500" lnSpcReduction="20000"/>
          </a:bodyPr>
          <a:lstStyle/>
          <a:p>
            <a:pPr marL="0" indent="0">
              <a:buNone/>
            </a:pPr>
            <a:r>
              <a:rPr lang="en-US" sz="3500" b="1" dirty="0">
                <a:solidFill>
                  <a:schemeClr val="accent1">
                    <a:lumMod val="50000"/>
                  </a:schemeClr>
                </a:solidFill>
              </a:rPr>
              <a:t>reduction of perinatal transmission </a:t>
            </a:r>
            <a:r>
              <a:rPr lang="en-US" sz="3500" dirty="0">
                <a:solidFill>
                  <a:schemeClr val="tx1"/>
                </a:solidFill>
              </a:rPr>
              <a:t>and</a:t>
            </a:r>
            <a:r>
              <a:rPr lang="en-US" sz="3500" dirty="0"/>
              <a:t> </a:t>
            </a:r>
            <a:r>
              <a:rPr lang="en-US" sz="3500" b="1" dirty="0">
                <a:solidFill>
                  <a:schemeClr val="accent1">
                    <a:lumMod val="50000"/>
                  </a:schemeClr>
                </a:solidFill>
              </a:rPr>
              <a:t>treatment of maternal HIV disease </a:t>
            </a:r>
            <a:r>
              <a:rPr lang="en-US" sz="3500" dirty="0">
                <a:solidFill>
                  <a:schemeClr val="tx1"/>
                </a:solidFill>
              </a:rPr>
              <a:t>. It is recommended that all pregnant women with HIV receive an ART, regardless of CD4 cell count or plasma HIV RNA copy number, to prevent perinatal transmission and for the benefit to maternal health.</a:t>
            </a:r>
          </a:p>
          <a:p>
            <a:pPr marL="0" indent="0">
              <a:buNone/>
            </a:pPr>
            <a:endParaRPr lang="en-US" dirty="0"/>
          </a:p>
          <a:p>
            <a:pPr marL="0" indent="0">
              <a:buNone/>
            </a:pPr>
            <a:r>
              <a:rPr lang="en-US" sz="4200" b="1" dirty="0">
                <a:solidFill>
                  <a:schemeClr val="tx1"/>
                </a:solidFill>
              </a:rPr>
              <a:t>IMMUNIZATIONS</a:t>
            </a:r>
            <a:endParaRPr lang="en-US" sz="3300" b="1" dirty="0">
              <a:solidFill>
                <a:schemeClr val="tx1"/>
              </a:solidFill>
            </a:endParaRPr>
          </a:p>
          <a:p>
            <a:pPr marL="0" indent="0">
              <a:buNone/>
            </a:pPr>
            <a:endParaRPr lang="en-US" dirty="0"/>
          </a:p>
          <a:p>
            <a:pPr marL="0" indent="0">
              <a:buNone/>
            </a:pPr>
            <a:r>
              <a:rPr lang="en-US" sz="3000" dirty="0">
                <a:solidFill>
                  <a:schemeClr val="tx1"/>
                </a:solidFill>
              </a:rPr>
              <a:t>Vaccines recommended for routine use during pregnancy include primary or booster doses of adult type tetanus and reduced diphtheria toxoids (Td or </a:t>
            </a:r>
            <a:r>
              <a:rPr lang="en-US" sz="3000" dirty="0" err="1">
                <a:solidFill>
                  <a:schemeClr val="tx1"/>
                </a:solidFill>
              </a:rPr>
              <a:t>TdaP</a:t>
            </a:r>
            <a:r>
              <a:rPr lang="en-US" sz="3000" dirty="0">
                <a:solidFill>
                  <a:schemeClr val="tx1"/>
                </a:solidFill>
              </a:rPr>
              <a:t>), and inactivated influenza vaccine Pneumococcal vaccine and hepatitis A and hepatitis B vaccines are also indicated in women with HIV.</a:t>
            </a:r>
          </a:p>
        </p:txBody>
      </p:sp>
      <p:sp>
        <p:nvSpPr>
          <p:cNvPr id="3" name="Title 2"/>
          <p:cNvSpPr>
            <a:spLocks noGrp="1"/>
          </p:cNvSpPr>
          <p:nvPr>
            <p:ph type="title"/>
          </p:nvPr>
        </p:nvSpPr>
        <p:spPr>
          <a:xfrm>
            <a:off x="-89297" y="529890"/>
            <a:ext cx="4804172" cy="698836"/>
          </a:xfrm>
        </p:spPr>
        <p:txBody>
          <a:bodyPr>
            <a:noAutofit/>
          </a:bodyPr>
          <a:lstStyle/>
          <a:p>
            <a:r>
              <a:rPr lang="en-US" dirty="0">
                <a:solidFill>
                  <a:schemeClr val="tx1"/>
                </a:solidFill>
              </a:rPr>
              <a:t>Antiretroviral therapy (ART) </a:t>
            </a:r>
          </a:p>
        </p:txBody>
      </p:sp>
    </p:spTree>
    <p:extLst>
      <p:ext uri="{BB962C8B-B14F-4D97-AF65-F5344CB8AC3E}">
        <p14:creationId xmlns:p14="http://schemas.microsoft.com/office/powerpoint/2010/main" val="2725873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
            <a:ext cx="9144000" cy="5126477"/>
          </a:xfrm>
        </p:spPr>
        <p:txBody>
          <a:bodyPr>
            <a:normAutofit/>
          </a:bodyPr>
          <a:lstStyle/>
          <a:p>
            <a:r>
              <a:rPr lang="en-US" sz="2000" b="1" u="sng" dirty="0">
                <a:solidFill>
                  <a:schemeClr val="accent1">
                    <a:lumMod val="50000"/>
                  </a:schemeClr>
                </a:solidFill>
              </a:rPr>
              <a:t>PRENATAL FETAL MONITORING</a:t>
            </a:r>
          </a:p>
          <a:p>
            <a:pPr marL="0" indent="0">
              <a:buNone/>
            </a:pPr>
            <a:r>
              <a:rPr lang="en-US" sz="2000" b="1" u="sng" dirty="0">
                <a:solidFill>
                  <a:schemeClr val="accent1">
                    <a:lumMod val="50000"/>
                  </a:schemeClr>
                </a:solidFill>
              </a:rPr>
              <a:t>Ultrasound:</a:t>
            </a:r>
          </a:p>
          <a:p>
            <a:pPr marL="0" indent="0">
              <a:buNone/>
            </a:pPr>
            <a:r>
              <a:rPr lang="en-US" sz="2400" u="sng" dirty="0">
                <a:solidFill>
                  <a:schemeClr val="tx1"/>
                </a:solidFill>
              </a:rPr>
              <a:t>second</a:t>
            </a:r>
            <a:r>
              <a:rPr lang="en-US" sz="2400" dirty="0">
                <a:solidFill>
                  <a:schemeClr val="tx1"/>
                </a:solidFill>
              </a:rPr>
              <a:t> trimester : a detailed ultrasound evaluation of </a:t>
            </a:r>
            <a:r>
              <a:rPr lang="en-US" sz="2400" u="sng" dirty="0">
                <a:solidFill>
                  <a:schemeClr val="tx1"/>
                </a:solidFill>
              </a:rPr>
              <a:t>fetal anatomy </a:t>
            </a:r>
            <a:r>
              <a:rPr lang="en-US" sz="2400" dirty="0">
                <a:solidFill>
                  <a:schemeClr val="tx1"/>
                </a:solidFill>
              </a:rPr>
              <a:t>in women who took a combination antiretroviral (ARV) regimen during the first trimester of pregnancy. </a:t>
            </a:r>
            <a:r>
              <a:rPr lang="en-US" sz="2400" b="1" dirty="0">
                <a:solidFill>
                  <a:schemeClr val="tx1"/>
                </a:solidFill>
              </a:rPr>
              <a:t>While the available data suggest there is not an increase in overall birth defects with first trimester Exposure to most ARV drugs.</a:t>
            </a:r>
          </a:p>
          <a:p>
            <a:pPr marL="0" indent="0">
              <a:buNone/>
            </a:pPr>
            <a:r>
              <a:rPr lang="en-US" sz="2400" u="sng" dirty="0">
                <a:solidFill>
                  <a:schemeClr val="tx1"/>
                </a:solidFill>
              </a:rPr>
              <a:t>third</a:t>
            </a:r>
            <a:r>
              <a:rPr lang="en-US" sz="2400" dirty="0">
                <a:solidFill>
                  <a:schemeClr val="tx1"/>
                </a:solidFill>
              </a:rPr>
              <a:t> trimester: Because of the possible association of </a:t>
            </a:r>
            <a:r>
              <a:rPr lang="en-US" sz="2400" u="sng" dirty="0">
                <a:solidFill>
                  <a:schemeClr val="tx1"/>
                </a:solidFill>
              </a:rPr>
              <a:t>low birth weight </a:t>
            </a:r>
            <a:r>
              <a:rPr lang="en-US" sz="2400" dirty="0">
                <a:solidFill>
                  <a:schemeClr val="tx1"/>
                </a:solidFill>
              </a:rPr>
              <a:t>with ARV use.</a:t>
            </a:r>
          </a:p>
          <a:p>
            <a:pPr marL="0" indent="0">
              <a:buNone/>
            </a:pPr>
            <a:endParaRPr lang="en-US" sz="2400" dirty="0"/>
          </a:p>
        </p:txBody>
      </p:sp>
      <p:sp>
        <p:nvSpPr>
          <p:cNvPr id="4" name="Content Placeholder 1"/>
          <p:cNvSpPr txBox="1">
            <a:spLocks/>
          </p:cNvSpPr>
          <p:nvPr/>
        </p:nvSpPr>
        <p:spPr>
          <a:xfrm>
            <a:off x="3" y="3649697"/>
            <a:ext cx="8833247" cy="4416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solidFill>
                  <a:srgbClr val="0F6FC6">
                    <a:lumMod val="50000"/>
                  </a:srgbClr>
                </a:solidFill>
              </a:rPr>
              <a:t>Invasive diagnostic procedures:</a:t>
            </a:r>
            <a:endParaRPr lang="en-US" sz="2400" dirty="0">
              <a:solidFill>
                <a:prstClr val="black">
                  <a:lumMod val="75000"/>
                  <a:lumOff val="25000"/>
                </a:prstClr>
              </a:solidFill>
            </a:endParaRPr>
          </a:p>
          <a:p>
            <a:pPr marL="0" indent="0">
              <a:buFont typeface="Arial" panose="020B0604020202020204" pitchFamily="34" charset="0"/>
              <a:buNone/>
            </a:pPr>
            <a:r>
              <a:rPr lang="en-US" sz="2400" dirty="0">
                <a:solidFill>
                  <a:prstClr val="black">
                    <a:lumMod val="75000"/>
                    <a:lumOff val="25000"/>
                  </a:prstClr>
                </a:solidFill>
              </a:rPr>
              <a:t>Patients should be on </a:t>
            </a:r>
            <a:r>
              <a:rPr lang="en-US" sz="2400" b="1" dirty="0">
                <a:solidFill>
                  <a:srgbClr val="0070C0"/>
                </a:solidFill>
              </a:rPr>
              <a:t>an effective ART regimen with an undetectable plasma viral load before any invasive procedure</a:t>
            </a:r>
            <a:r>
              <a:rPr lang="en-US" sz="2400" dirty="0">
                <a:solidFill>
                  <a:prstClr val="black">
                    <a:lumMod val="75000"/>
                    <a:lumOff val="25000"/>
                  </a:prstClr>
                </a:solidFill>
              </a:rPr>
              <a:t>. If amniocentesis or other invasive procedure is necessary and plasma viral load is not below detectable, consultation with an expert is recommended. </a:t>
            </a:r>
          </a:p>
        </p:txBody>
      </p:sp>
      <p:sp>
        <p:nvSpPr>
          <p:cNvPr id="5" name="Rectangle 4"/>
          <p:cNvSpPr/>
          <p:nvPr/>
        </p:nvSpPr>
        <p:spPr>
          <a:xfrm>
            <a:off x="0" y="5986378"/>
            <a:ext cx="9144000" cy="707886"/>
          </a:xfrm>
          <a:prstGeom prst="rect">
            <a:avLst/>
          </a:prstGeom>
        </p:spPr>
        <p:txBody>
          <a:bodyPr wrap="square">
            <a:spAutoFit/>
          </a:bodyPr>
          <a:lstStyle/>
          <a:p>
            <a:pPr marL="342900" indent="-342900" algn="l" rtl="0">
              <a:buFont typeface="Arial" panose="020B0604020202020204" pitchFamily="34" charset="0"/>
              <a:buChar char="•"/>
            </a:pPr>
            <a:r>
              <a:rPr lang="en-US" sz="2000" b="1" u="sng" dirty="0">
                <a:solidFill>
                  <a:srgbClr val="0F6FC6">
                    <a:lumMod val="50000"/>
                  </a:srgbClr>
                </a:solidFill>
              </a:rPr>
              <a:t>COUNSELING  Breastfeeding:</a:t>
            </a:r>
          </a:p>
          <a:p>
            <a:pPr algn="l" rtl="0"/>
            <a:r>
              <a:rPr lang="en-US" sz="2000" b="1" dirty="0">
                <a:solidFill>
                  <a:srgbClr val="0F6FC6">
                    <a:lumMod val="50000"/>
                  </a:srgbClr>
                </a:solidFill>
              </a:rPr>
              <a:t>not recommended</a:t>
            </a:r>
            <a:r>
              <a:rPr lang="en-US" sz="2000" dirty="0">
                <a:solidFill>
                  <a:prstClr val="black"/>
                </a:solidFill>
              </a:rPr>
              <a:t>, due to concerns regarding risk of breast milk </a:t>
            </a:r>
            <a:r>
              <a:rPr lang="en-US" sz="2000" b="1" dirty="0">
                <a:solidFill>
                  <a:srgbClr val="0F6FC6">
                    <a:lumMod val="50000"/>
                  </a:srgbClr>
                </a:solidFill>
              </a:rPr>
              <a:t>transmission of HIV</a:t>
            </a:r>
            <a:r>
              <a:rPr lang="en-US" sz="2000" dirty="0">
                <a:solidFill>
                  <a:prstClr val="black"/>
                </a:solidFill>
              </a:rPr>
              <a:t>.</a:t>
            </a:r>
          </a:p>
        </p:txBody>
      </p:sp>
    </p:spTree>
    <p:extLst>
      <p:ext uri="{BB962C8B-B14F-4D97-AF65-F5344CB8AC3E}">
        <p14:creationId xmlns:p14="http://schemas.microsoft.com/office/powerpoint/2010/main" val="40729601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636" y="1474348"/>
            <a:ext cx="8686364" cy="5383652"/>
          </a:xfrm>
        </p:spPr>
        <p:txBody>
          <a:bodyPr>
            <a:normAutofit fontScale="92500" lnSpcReduction="20000"/>
          </a:bodyPr>
          <a:lstStyle/>
          <a:p>
            <a:r>
              <a:rPr lang="en-US" b="1" u="sng" dirty="0">
                <a:solidFill>
                  <a:schemeClr val="accent1">
                    <a:lumMod val="50000"/>
                  </a:schemeClr>
                </a:solidFill>
              </a:rPr>
              <a:t>Mode of delivery</a:t>
            </a:r>
            <a:r>
              <a:rPr lang="en-US" dirty="0"/>
              <a:t>: depend on the viral load of the mother around the time of delivery</a:t>
            </a:r>
          </a:p>
          <a:p>
            <a:r>
              <a:rPr lang="en-US" dirty="0"/>
              <a:t>For women who have a </a:t>
            </a:r>
            <a:r>
              <a:rPr lang="en-US" b="1" dirty="0">
                <a:solidFill>
                  <a:srgbClr val="0070C0"/>
                </a:solidFill>
              </a:rPr>
              <a:t>viral load &gt;1000 copies/mL </a:t>
            </a:r>
            <a:r>
              <a:rPr lang="en-US" dirty="0">
                <a:solidFill>
                  <a:schemeClr val="accent1">
                    <a:lumMod val="50000"/>
                  </a:schemeClr>
                </a:solidFill>
              </a:rPr>
              <a:t>prior to 38 weeks </a:t>
            </a:r>
            <a:r>
              <a:rPr lang="en-US" dirty="0"/>
              <a:t>gestation (</a:t>
            </a:r>
            <a:r>
              <a:rPr lang="en-US" dirty="0" err="1"/>
              <a:t>eg</a:t>
            </a:r>
            <a:r>
              <a:rPr lang="en-US" dirty="0"/>
              <a:t> , women not taking antiretroviral therapy [ART], women presenting late in pregnancy, or women not responding to their current ART regimen), we </a:t>
            </a:r>
            <a:r>
              <a:rPr lang="en-US" dirty="0">
                <a:solidFill>
                  <a:schemeClr val="accent1">
                    <a:lumMod val="50000"/>
                  </a:schemeClr>
                </a:solidFill>
              </a:rPr>
              <a:t>recommend pre-labor cesarean delivery to reduce the risk of HIV transmission to the infant</a:t>
            </a:r>
            <a:r>
              <a:rPr lang="en-US" dirty="0"/>
              <a:t>.</a:t>
            </a:r>
          </a:p>
          <a:p>
            <a:r>
              <a:rPr lang="en-US" dirty="0"/>
              <a:t> The mode of delivery for women </a:t>
            </a:r>
            <a:r>
              <a:rPr lang="en-US" dirty="0">
                <a:solidFill>
                  <a:schemeClr val="accent1">
                    <a:lumMod val="50000"/>
                  </a:schemeClr>
                </a:solidFill>
              </a:rPr>
              <a:t>with </a:t>
            </a:r>
            <a:r>
              <a:rPr lang="en-US" b="1" dirty="0">
                <a:solidFill>
                  <a:srgbClr val="0070C0"/>
                </a:solidFill>
              </a:rPr>
              <a:t>viral load &lt;1000 copies/mL </a:t>
            </a:r>
            <a:r>
              <a:rPr lang="en-US" dirty="0"/>
              <a:t>on ART </a:t>
            </a:r>
            <a:r>
              <a:rPr lang="en-US" b="1" dirty="0">
                <a:solidFill>
                  <a:srgbClr val="0070C0"/>
                </a:solidFill>
              </a:rPr>
              <a:t>depends on obstetric indications alone </a:t>
            </a:r>
            <a:r>
              <a:rPr lang="en-US" dirty="0"/>
              <a:t>; incidence of transmission of HIV is low regardless of the mode of delivery cesarean delivery versus standard vaginal delivery) or duration of membrane rupture.</a:t>
            </a:r>
          </a:p>
          <a:p>
            <a:r>
              <a:rPr lang="en-US" b="1" dirty="0">
                <a:solidFill>
                  <a:srgbClr val="0070C0"/>
                </a:solidFill>
              </a:rPr>
              <a:t>Artificial rupture of membranes and operative vaginal delivery </a:t>
            </a:r>
            <a:r>
              <a:rPr lang="en-US" dirty="0"/>
              <a:t>(</a:t>
            </a:r>
            <a:r>
              <a:rPr lang="en-US" dirty="0" err="1"/>
              <a:t>eg</a:t>
            </a:r>
            <a:r>
              <a:rPr lang="en-US" dirty="0"/>
              <a:t> , with forceps or vacuum extractor) should generally </a:t>
            </a:r>
            <a:r>
              <a:rPr lang="en-US" b="1" dirty="0">
                <a:solidFill>
                  <a:srgbClr val="0070C0"/>
                </a:solidFill>
              </a:rPr>
              <a:t>be avoided in women with a viral level ≥50 copies/mL .</a:t>
            </a:r>
          </a:p>
          <a:p>
            <a:endParaRPr lang="en-US" dirty="0"/>
          </a:p>
        </p:txBody>
      </p:sp>
      <p:sp>
        <p:nvSpPr>
          <p:cNvPr id="3" name="Title 2"/>
          <p:cNvSpPr>
            <a:spLocks noGrp="1"/>
          </p:cNvSpPr>
          <p:nvPr>
            <p:ph type="title"/>
          </p:nvPr>
        </p:nvSpPr>
        <p:spPr>
          <a:xfrm>
            <a:off x="457638" y="118320"/>
            <a:ext cx="8361760" cy="1110406"/>
          </a:xfrm>
        </p:spPr>
        <p:txBody>
          <a:bodyPr>
            <a:normAutofit fontScale="90000"/>
          </a:bodyPr>
          <a:lstStyle/>
          <a:p>
            <a:r>
              <a:rPr lang="en-US" dirty="0"/>
              <a:t>Intrapartum management of pregnant women with HIV</a:t>
            </a:r>
          </a:p>
        </p:txBody>
      </p:sp>
    </p:spTree>
    <p:extLst>
      <p:ext uri="{BB962C8B-B14F-4D97-AF65-F5344CB8AC3E}">
        <p14:creationId xmlns:p14="http://schemas.microsoft.com/office/powerpoint/2010/main" val="7747850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Pregnant women infected with HIV whose viral loads are more than 1,000 copies/mL at or near delivery, independent of antepartum antiretroviral therapy, or whose levels are unknown, should be counseled regarding the potential benefit of and offered scheduled </a:t>
            </a:r>
            <a:r>
              <a:rPr lang="en-US" dirty="0" err="1"/>
              <a:t>prelabor</a:t>
            </a:r>
            <a:r>
              <a:rPr lang="en-US" dirty="0"/>
              <a:t> cesarean delivery at 38 </a:t>
            </a:r>
            <a:r>
              <a:rPr lang="en-US" dirty="0" smtClean="0"/>
              <a:t> </a:t>
            </a:r>
            <a:r>
              <a:rPr lang="en-US" dirty="0"/>
              <a:t>weeks of gestation to reduce the risk of mother-to-child transmission. These patients also should receive intravenous zidovudine (ZDV), ideally 3 hours preoperatively as a 1-hour intravenous loading dose (2 mg/kg), followed by continuous infusion over 2 hours (1 mg/kg/</a:t>
            </a:r>
            <a:r>
              <a:rPr lang="en-US" dirty="0" err="1"/>
              <a:t>hr</a:t>
            </a:r>
            <a:r>
              <a:rPr lang="en-US" dirty="0"/>
              <a:t>) until delivery to achieve adequate levels of the drug in maternal and fetal blood.</a:t>
            </a:r>
          </a:p>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6046550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607" y="1871663"/>
            <a:ext cx="8865394" cy="5572124"/>
          </a:xfrm>
        </p:spPr>
        <p:txBody>
          <a:bodyPr>
            <a:normAutofit fontScale="92500" lnSpcReduction="10000"/>
          </a:bodyPr>
          <a:lstStyle/>
          <a:p>
            <a:r>
              <a:rPr lang="en-US" b="1" u="sng" dirty="0">
                <a:solidFill>
                  <a:schemeClr val="accent1">
                    <a:lumMod val="50000"/>
                  </a:schemeClr>
                </a:solidFill>
              </a:rPr>
              <a:t>Intrapartum </a:t>
            </a:r>
            <a:r>
              <a:rPr lang="en-US" b="1" u="sng" dirty="0" err="1">
                <a:solidFill>
                  <a:schemeClr val="accent1">
                    <a:lumMod val="50000"/>
                  </a:schemeClr>
                </a:solidFill>
              </a:rPr>
              <a:t>antiretrovirals</a:t>
            </a:r>
            <a:r>
              <a:rPr lang="en-US" dirty="0"/>
              <a:t>:</a:t>
            </a:r>
          </a:p>
          <a:p>
            <a:pPr marL="0" indent="0">
              <a:buNone/>
            </a:pPr>
            <a:r>
              <a:rPr lang="en-US" dirty="0"/>
              <a:t>Women should continue taking their ART regimen as much </a:t>
            </a:r>
            <a:r>
              <a:rPr lang="en-US" dirty="0" smtClean="0"/>
              <a:t>as possible </a:t>
            </a:r>
            <a:r>
              <a:rPr lang="en-US" dirty="0"/>
              <a:t>during labor and delivery or scheduled cesarean delivery. Additional administration of intrapartum intravenous </a:t>
            </a:r>
            <a:r>
              <a:rPr lang="en-US" b="1" dirty="0">
                <a:solidFill>
                  <a:schemeClr val="accent1">
                    <a:lumMod val="50000"/>
                  </a:schemeClr>
                </a:solidFill>
              </a:rPr>
              <a:t>zidovudine</a:t>
            </a:r>
            <a:r>
              <a:rPr lang="en-US" dirty="0"/>
              <a:t> depends on the maternal HIV viral load near the time of delivery </a:t>
            </a:r>
          </a:p>
          <a:p>
            <a:pPr>
              <a:buFontTx/>
              <a:buChar char="-"/>
            </a:pPr>
            <a:r>
              <a:rPr lang="en-US" sz="3200" dirty="0">
                <a:solidFill>
                  <a:schemeClr val="tx1"/>
                </a:solidFill>
              </a:rPr>
              <a:t>HIV RNA ≥1000 copies/mL or unknown viral levels in late pregnancy and around the time of delivery : </a:t>
            </a:r>
            <a:r>
              <a:rPr lang="en-US" sz="3200" b="1" dirty="0" err="1">
                <a:solidFill>
                  <a:schemeClr val="tx1"/>
                </a:solidFill>
              </a:rPr>
              <a:t>intrapartum</a:t>
            </a:r>
            <a:r>
              <a:rPr lang="en-US" sz="3200" b="1" dirty="0">
                <a:solidFill>
                  <a:schemeClr val="tx1"/>
                </a:solidFill>
              </a:rPr>
              <a:t> intravenous </a:t>
            </a:r>
            <a:r>
              <a:rPr lang="en-US" sz="3200" b="1" dirty="0" err="1">
                <a:solidFill>
                  <a:schemeClr val="tx1"/>
                </a:solidFill>
              </a:rPr>
              <a:t>zidovudine</a:t>
            </a:r>
            <a:r>
              <a:rPr lang="en-US" sz="3200" b="1" dirty="0">
                <a:solidFill>
                  <a:schemeClr val="tx1"/>
                </a:solidFill>
              </a:rPr>
              <a:t> </a:t>
            </a:r>
          </a:p>
          <a:p>
            <a:pPr>
              <a:buFontTx/>
              <a:buChar char="-"/>
            </a:pPr>
            <a:r>
              <a:rPr lang="en-US" sz="3200" dirty="0">
                <a:solidFill>
                  <a:schemeClr val="tx1"/>
                </a:solidFill>
              </a:rPr>
              <a:t>HIV RNA between 50 and1000 copies/mL : </a:t>
            </a:r>
            <a:r>
              <a:rPr lang="en-US" sz="3200" b="1" dirty="0" err="1">
                <a:solidFill>
                  <a:schemeClr val="tx1"/>
                </a:solidFill>
              </a:rPr>
              <a:t>intrapartum</a:t>
            </a:r>
            <a:r>
              <a:rPr lang="en-US" sz="3200" b="1" dirty="0">
                <a:solidFill>
                  <a:schemeClr val="tx1"/>
                </a:solidFill>
              </a:rPr>
              <a:t> intravenous </a:t>
            </a:r>
            <a:r>
              <a:rPr lang="en-US" sz="3200" b="1" dirty="0" err="1">
                <a:solidFill>
                  <a:schemeClr val="tx1"/>
                </a:solidFill>
              </a:rPr>
              <a:t>zidovudine</a:t>
            </a:r>
            <a:endParaRPr lang="en-US" sz="3200" b="1" dirty="0">
              <a:solidFill>
                <a:schemeClr val="tx1"/>
              </a:solidFill>
            </a:endParaRPr>
          </a:p>
          <a:p>
            <a:pPr>
              <a:buFontTx/>
              <a:buChar char="-"/>
            </a:pPr>
            <a:r>
              <a:rPr lang="en-US" sz="3200" dirty="0">
                <a:solidFill>
                  <a:schemeClr val="tx1"/>
                </a:solidFill>
              </a:rPr>
              <a:t>HIV RNA ≤50 copies/mL consistently in late pregnancy and around the time of delivery : </a:t>
            </a:r>
            <a:r>
              <a:rPr lang="en-US" sz="3200" b="1" dirty="0">
                <a:solidFill>
                  <a:schemeClr val="tx1"/>
                </a:solidFill>
              </a:rPr>
              <a:t>not give </a:t>
            </a:r>
            <a:r>
              <a:rPr lang="en-US" sz="3200" b="1" dirty="0" err="1">
                <a:solidFill>
                  <a:schemeClr val="tx1"/>
                </a:solidFill>
              </a:rPr>
              <a:t>zidovudine</a:t>
            </a:r>
            <a:r>
              <a:rPr lang="en-US" b="1" dirty="0">
                <a:solidFill>
                  <a:schemeClr val="accent1">
                    <a:lumMod val="50000"/>
                  </a:schemeClr>
                </a:solidFill>
              </a:rPr>
              <a:t>.</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5637112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5628"/>
            <a:ext cx="9144000" cy="5852372"/>
          </a:xfrm>
        </p:spPr>
        <p:txBody>
          <a:bodyPr>
            <a:normAutofit/>
          </a:bodyPr>
          <a:lstStyle/>
          <a:p>
            <a:r>
              <a:rPr lang="en-US" dirty="0"/>
              <a:t>For all infants as soon as possible, ideally within the first 6 to12 hours of delivery. </a:t>
            </a:r>
          </a:p>
          <a:p>
            <a:pPr marL="0" indent="0">
              <a:buNone/>
            </a:pPr>
            <a:endParaRPr lang="en-US" dirty="0"/>
          </a:p>
          <a:p>
            <a:pPr marL="0" indent="0">
              <a:buNone/>
            </a:pPr>
            <a:r>
              <a:rPr lang="en-US" dirty="0"/>
              <a:t>The precise prophylactic regimen depends on the mother's use of antepartum antiretroviral agents and her viral load near delivery.</a:t>
            </a:r>
          </a:p>
          <a:p>
            <a:pPr marL="0" indent="0">
              <a:buNone/>
            </a:pPr>
            <a:r>
              <a:rPr lang="en-US" b="1" u="sng" dirty="0">
                <a:solidFill>
                  <a:schemeClr val="accent1">
                    <a:lumMod val="50000"/>
                  </a:schemeClr>
                </a:solidFill>
              </a:rPr>
              <a:t>Mothers with viral suppression (&lt;50 copies/mL:</a:t>
            </a:r>
          </a:p>
          <a:p>
            <a:pPr marL="0" indent="0">
              <a:buNone/>
            </a:pPr>
            <a:r>
              <a:rPr lang="en-US" dirty="0">
                <a:solidFill>
                  <a:schemeClr val="accent1">
                    <a:lumMod val="50000"/>
                  </a:schemeClr>
                </a:solidFill>
              </a:rPr>
              <a:t>The risk of HIV infection is </a:t>
            </a:r>
            <a:r>
              <a:rPr lang="en-US" dirty="0">
                <a:solidFill>
                  <a:srgbClr val="C00000"/>
                </a:solidFill>
              </a:rPr>
              <a:t>low</a:t>
            </a:r>
            <a:r>
              <a:rPr lang="en-US" dirty="0">
                <a:solidFill>
                  <a:schemeClr val="accent1">
                    <a:lumMod val="50000"/>
                  </a:schemeClr>
                </a:solidFill>
              </a:rPr>
              <a:t> for infants born to mothers who are on antiretroviral therapy (ART) For such infants, four weeks of zidovudine prophylaxis is generally appropriate.</a:t>
            </a:r>
          </a:p>
          <a:p>
            <a:pPr marL="0" indent="0">
              <a:buNone/>
            </a:pPr>
            <a:r>
              <a:rPr lang="en-US" b="1" u="sng" dirty="0">
                <a:solidFill>
                  <a:schemeClr val="accent1">
                    <a:lumMod val="50000"/>
                  </a:schemeClr>
                </a:solidFill>
              </a:rPr>
              <a:t>Mothers without viral suppression (≥50 copies/mL</a:t>
            </a:r>
            <a:r>
              <a:rPr lang="en-US" b="1" dirty="0">
                <a:solidFill>
                  <a:schemeClr val="accent1">
                    <a:lumMod val="50000"/>
                  </a:schemeClr>
                </a:solidFill>
              </a:rPr>
              <a:t>):</a:t>
            </a:r>
          </a:p>
          <a:p>
            <a:pPr marL="0" indent="0">
              <a:buNone/>
            </a:pPr>
            <a:r>
              <a:rPr lang="en-US" dirty="0">
                <a:solidFill>
                  <a:schemeClr val="accent1">
                    <a:lumMod val="50000"/>
                  </a:schemeClr>
                </a:solidFill>
              </a:rPr>
              <a:t>Because of a </a:t>
            </a:r>
            <a:r>
              <a:rPr lang="en-US" dirty="0">
                <a:solidFill>
                  <a:srgbClr val="C00000"/>
                </a:solidFill>
              </a:rPr>
              <a:t>higher</a:t>
            </a:r>
            <a:r>
              <a:rPr lang="en-US" dirty="0">
                <a:solidFill>
                  <a:schemeClr val="accent1">
                    <a:lumMod val="50000"/>
                  </a:schemeClr>
                </a:solidFill>
              </a:rPr>
              <a:t> risk of HIV infection, infants should receive combination antiretroviral prophylaxis</a:t>
            </a:r>
          </a:p>
          <a:p>
            <a:pPr marL="0" indent="0">
              <a:buNone/>
            </a:pPr>
            <a:endParaRPr lang="en-US" b="1" dirty="0">
              <a:solidFill>
                <a:schemeClr val="accent1">
                  <a:lumMod val="50000"/>
                </a:schemeClr>
              </a:solidFill>
            </a:endParaRPr>
          </a:p>
        </p:txBody>
      </p:sp>
      <p:sp>
        <p:nvSpPr>
          <p:cNvPr id="3" name="Title 2"/>
          <p:cNvSpPr>
            <a:spLocks noGrp="1"/>
          </p:cNvSpPr>
          <p:nvPr>
            <p:ph type="title"/>
          </p:nvPr>
        </p:nvSpPr>
        <p:spPr/>
        <p:txBody>
          <a:bodyPr/>
          <a:lstStyle/>
          <a:p>
            <a:r>
              <a:rPr lang="en-US" dirty="0"/>
              <a:t>INFANT PROPHYLAXIS</a:t>
            </a:r>
          </a:p>
        </p:txBody>
      </p:sp>
    </p:spTree>
    <p:extLst>
      <p:ext uri="{BB962C8B-B14F-4D97-AF65-F5344CB8AC3E}">
        <p14:creationId xmlns:p14="http://schemas.microsoft.com/office/powerpoint/2010/main" val="1714133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3"/>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6569" y="6115504"/>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5474" y="6453146"/>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مستطيل 18"/>
          <p:cNvSpPr/>
          <p:nvPr/>
        </p:nvSpPr>
        <p:spPr>
          <a:xfrm>
            <a:off x="1571605" y="785794"/>
            <a:ext cx="6572295" cy="523220"/>
          </a:xfrm>
          <a:prstGeom prst="rect">
            <a:avLst/>
          </a:prstGeom>
          <a:noFill/>
        </p:spPr>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gency FB" panose="020B0503020202020204" pitchFamily="34" charset="0"/>
              </a:rPr>
              <a:t>Clinical manifestation</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1" name="رسم تخطيطي 20"/>
          <p:cNvGraphicFramePr/>
          <p:nvPr/>
        </p:nvGraphicFramePr>
        <p:xfrm>
          <a:off x="500034" y="1571612"/>
          <a:ext cx="6405586"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
          <p:cNvPicPr>
            <a:picLocks noGrp="1" noChangeAspect="1" noChangeArrowheads="1"/>
          </p:cNvPicPr>
          <p:nvPr>
            <p:ph idx="1"/>
          </p:nvPr>
        </p:nvPicPr>
        <p:blipFill>
          <a:blip r:embed="rId7"/>
          <a:srcRect/>
          <a:stretch>
            <a:fillRect/>
          </a:stretch>
        </p:blipFill>
        <p:spPr bwMode="auto">
          <a:xfrm>
            <a:off x="3857621" y="2428868"/>
            <a:ext cx="4833262" cy="2571768"/>
          </a:xfrm>
          <a:prstGeom prst="rect">
            <a:avLst/>
          </a:prstGeom>
          <a:noFill/>
          <a:ln w="9525">
            <a:noFill/>
            <a:miter lim="800000"/>
            <a:headEnd/>
            <a:tailEnd/>
          </a:ln>
          <a:effectLst/>
        </p:spPr>
      </p:pic>
    </p:spTree>
    <p:extLst>
      <p:ext uri="{BB962C8B-B14F-4D97-AF65-F5344CB8AC3E}">
        <p14:creationId xmlns:p14="http://schemas.microsoft.com/office/powerpoint/2010/main" val="2285996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2"/>
                </a:solidFill>
              </a:rPr>
              <a:t>Cytomegalovirus infection</a:t>
            </a:r>
            <a:br>
              <a:rPr lang="en-US" dirty="0">
                <a:solidFill>
                  <a:schemeClr val="tx2"/>
                </a:solidFill>
              </a:rPr>
            </a:br>
            <a:r>
              <a:rPr lang="en-US" dirty="0">
                <a:solidFill>
                  <a:schemeClr val="tx2"/>
                </a:solidFill>
              </a:rPr>
              <a:t> in pregnancy</a:t>
            </a:r>
          </a:p>
        </p:txBody>
      </p:sp>
      <p:sp>
        <p:nvSpPr>
          <p:cNvPr id="3" name="Subtitle 2"/>
          <p:cNvSpPr>
            <a:spLocks noGrp="1"/>
          </p:cNvSpPr>
          <p:nvPr>
            <p:ph type="subTitle" idx="1"/>
          </p:nvPr>
        </p:nvSpPr>
        <p:spPr/>
        <p:txBody>
          <a:bodyPr/>
          <a:lstStyle/>
          <a:p>
            <a:endParaRPr lang="en-US" dirty="0" smtClean="0"/>
          </a:p>
          <a:p>
            <a:r>
              <a:rPr lang="en-US" dirty="0" smtClean="0">
                <a:solidFill>
                  <a:schemeClr val="tx2"/>
                </a:solidFill>
              </a:rPr>
              <a:t>Sami daoud</a:t>
            </a:r>
            <a:endParaRPr lang="en-US" dirty="0">
              <a:solidFill>
                <a:schemeClr val="tx2"/>
              </a:solidFill>
            </a:endParaRPr>
          </a:p>
        </p:txBody>
      </p:sp>
    </p:spTree>
    <p:extLst>
      <p:ext uri="{BB962C8B-B14F-4D97-AF65-F5344CB8AC3E}">
        <p14:creationId xmlns:p14="http://schemas.microsoft.com/office/powerpoint/2010/main" val="18447771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organism</a:t>
            </a:r>
            <a:endParaRPr lang="en-US" dirty="0"/>
          </a:p>
        </p:txBody>
      </p:sp>
      <p:sp>
        <p:nvSpPr>
          <p:cNvPr id="3" name="Content Placeholder 2"/>
          <p:cNvSpPr>
            <a:spLocks noGrp="1"/>
          </p:cNvSpPr>
          <p:nvPr>
            <p:ph idx="1"/>
          </p:nvPr>
        </p:nvSpPr>
        <p:spPr>
          <a:xfrm>
            <a:off x="467544" y="1484784"/>
            <a:ext cx="3586757" cy="4386800"/>
          </a:xfrm>
        </p:spPr>
        <p:txBody>
          <a:bodyPr>
            <a:normAutofit fontScale="92500" lnSpcReduction="10000"/>
          </a:bodyPr>
          <a:lstStyle/>
          <a:p>
            <a:pPr marL="0" indent="0">
              <a:buNone/>
            </a:pPr>
            <a:r>
              <a:rPr lang="en-US" dirty="0" smtClean="0">
                <a:solidFill>
                  <a:schemeClr val="tx2"/>
                </a:solidFill>
              </a:rPr>
              <a:t>Human herpes 5 , double stranded DNA virus.</a:t>
            </a:r>
          </a:p>
          <a:p>
            <a:pPr marL="0" indent="0">
              <a:buNone/>
            </a:pPr>
            <a:endParaRPr lang="en-US" dirty="0"/>
          </a:p>
          <a:p>
            <a:pPr marL="0" indent="0">
              <a:buNone/>
            </a:pPr>
            <a:r>
              <a:rPr lang="en-US" dirty="0" smtClean="0">
                <a:solidFill>
                  <a:schemeClr val="tx2"/>
                </a:solidFill>
              </a:rPr>
              <a:t>Transmitted via multiple routes:</a:t>
            </a:r>
          </a:p>
          <a:p>
            <a:pPr>
              <a:buFont typeface="Wingdings" panose="05000000000000000000" pitchFamily="2" charset="2"/>
              <a:buChar char="§"/>
            </a:pPr>
            <a:r>
              <a:rPr lang="en-US" b="1" dirty="0" smtClean="0">
                <a:solidFill>
                  <a:srgbClr val="FF0000"/>
                </a:solidFill>
              </a:rPr>
              <a:t>close nonsexual contact </a:t>
            </a:r>
            <a:r>
              <a:rPr lang="en-US" dirty="0" smtClean="0">
                <a:solidFill>
                  <a:srgbClr val="FF0000"/>
                </a:solidFill>
              </a:rPr>
              <a:t>(</a:t>
            </a:r>
            <a:r>
              <a:rPr lang="en-US" b="1" dirty="0" smtClean="0">
                <a:solidFill>
                  <a:srgbClr val="FF0000"/>
                </a:solidFill>
              </a:rPr>
              <a:t>contact with young children)</a:t>
            </a:r>
          </a:p>
          <a:p>
            <a:pPr>
              <a:buFont typeface="Wingdings" panose="05000000000000000000" pitchFamily="2" charset="2"/>
              <a:buChar char="§"/>
            </a:pPr>
            <a:r>
              <a:rPr lang="en-US" b="1" dirty="0" smtClean="0">
                <a:solidFill>
                  <a:srgbClr val="FF0000"/>
                </a:solidFill>
              </a:rPr>
              <a:t>Sexual contact.</a:t>
            </a:r>
          </a:p>
          <a:p>
            <a:pPr>
              <a:buFont typeface="Wingdings" panose="05000000000000000000" pitchFamily="2" charset="2"/>
              <a:buChar char="§"/>
            </a:pPr>
            <a:r>
              <a:rPr lang="en-US" b="1" dirty="0" smtClean="0">
                <a:solidFill>
                  <a:srgbClr val="FF0000"/>
                </a:solidFill>
              </a:rPr>
              <a:t>Blood transfusion.</a:t>
            </a:r>
          </a:p>
          <a:p>
            <a:pPr>
              <a:buFont typeface="Wingdings" panose="05000000000000000000" pitchFamily="2" charset="2"/>
              <a:buChar char="§"/>
            </a:pPr>
            <a:r>
              <a:rPr lang="en-US" b="1" dirty="0" smtClean="0">
                <a:solidFill>
                  <a:srgbClr val="FF0000"/>
                </a:solidFill>
              </a:rPr>
              <a:t>Organ transplant.</a:t>
            </a:r>
            <a:endParaRPr lang="en-US" dirty="0"/>
          </a:p>
          <a:p>
            <a:pPr marL="0" indent="0">
              <a:buNone/>
            </a:pP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09" y="2592835"/>
            <a:ext cx="4299943" cy="2816918"/>
          </a:xfrm>
          <a:prstGeom prst="rect">
            <a:avLst/>
          </a:prstGeom>
        </p:spPr>
      </p:pic>
    </p:spTree>
    <p:extLst>
      <p:ext uri="{BB962C8B-B14F-4D97-AF65-F5344CB8AC3E}">
        <p14:creationId xmlns:p14="http://schemas.microsoft.com/office/powerpoint/2010/main" val="39043458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Classification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b="1" u="sng" dirty="0" smtClean="0">
                <a:solidFill>
                  <a:srgbClr val="FF0000"/>
                </a:solidFill>
              </a:rPr>
              <a:t>Primary: </a:t>
            </a:r>
            <a:endParaRPr lang="en-US" b="1" dirty="0" smtClean="0">
              <a:solidFill>
                <a:srgbClr val="FF0000"/>
              </a:solidFill>
            </a:endParaRPr>
          </a:p>
          <a:p>
            <a:r>
              <a:rPr lang="en-US" dirty="0" smtClean="0">
                <a:solidFill>
                  <a:schemeClr val="tx2"/>
                </a:solidFill>
              </a:rPr>
              <a:t>acquisition of virus during</a:t>
            </a:r>
            <a:r>
              <a:rPr lang="ar-JO" dirty="0" smtClean="0">
                <a:solidFill>
                  <a:schemeClr val="tx2"/>
                </a:solidFill>
              </a:rPr>
              <a:t> </a:t>
            </a:r>
            <a:r>
              <a:rPr lang="en-US" dirty="0" smtClean="0">
                <a:solidFill>
                  <a:schemeClr val="tx2"/>
                </a:solidFill>
              </a:rPr>
              <a:t>pregnancy</a:t>
            </a:r>
          </a:p>
          <a:p>
            <a:r>
              <a:rPr lang="en-US" dirty="0" err="1" smtClean="0">
                <a:solidFill>
                  <a:schemeClr val="tx2"/>
                </a:solidFill>
              </a:rPr>
              <a:t>IgM</a:t>
            </a:r>
            <a:r>
              <a:rPr lang="en-US" dirty="0" smtClean="0">
                <a:solidFill>
                  <a:schemeClr val="tx2"/>
                </a:solidFill>
              </a:rPr>
              <a:t> and </a:t>
            </a:r>
            <a:r>
              <a:rPr lang="en-US" dirty="0" err="1" smtClean="0">
                <a:solidFill>
                  <a:schemeClr val="tx2"/>
                </a:solidFill>
              </a:rPr>
              <a:t>IgG</a:t>
            </a:r>
            <a:r>
              <a:rPr lang="en-US" dirty="0" smtClean="0">
                <a:solidFill>
                  <a:schemeClr val="tx2"/>
                </a:solidFill>
              </a:rPr>
              <a:t> are positive and </a:t>
            </a:r>
            <a:r>
              <a:rPr lang="en-US" dirty="0" err="1" smtClean="0">
                <a:solidFill>
                  <a:schemeClr val="tx2"/>
                </a:solidFill>
              </a:rPr>
              <a:t>IgG</a:t>
            </a:r>
            <a:r>
              <a:rPr lang="en-US" dirty="0" smtClean="0">
                <a:solidFill>
                  <a:schemeClr val="tx2"/>
                </a:solidFill>
              </a:rPr>
              <a:t> has low avidity</a:t>
            </a:r>
          </a:p>
          <a:p>
            <a:r>
              <a:rPr lang="en-US" dirty="0" smtClean="0">
                <a:solidFill>
                  <a:schemeClr val="tx2"/>
                </a:solidFill>
              </a:rPr>
              <a:t>25% congenital CMV infections </a:t>
            </a:r>
          </a:p>
          <a:p>
            <a:endParaRPr lang="en-US" dirty="0">
              <a:solidFill>
                <a:srgbClr val="FF0000"/>
              </a:solidFill>
            </a:endParaRPr>
          </a:p>
          <a:p>
            <a:r>
              <a:rPr lang="en-US" b="1" u="sng" dirty="0" smtClean="0">
                <a:solidFill>
                  <a:srgbClr val="FF0000"/>
                </a:solidFill>
              </a:rPr>
              <a:t>Non primary  </a:t>
            </a:r>
            <a:r>
              <a:rPr lang="en-US" b="1" dirty="0" smtClean="0">
                <a:solidFill>
                  <a:srgbClr val="FF0000"/>
                </a:solidFill>
              </a:rPr>
              <a:t>(</a:t>
            </a:r>
            <a:r>
              <a:rPr lang="en-US" dirty="0" smtClean="0">
                <a:solidFill>
                  <a:srgbClr val="FF0000"/>
                </a:solidFill>
              </a:rPr>
              <a:t>recurrent or secondary infection )</a:t>
            </a:r>
            <a:r>
              <a:rPr lang="en-US" b="1" dirty="0" smtClean="0">
                <a:solidFill>
                  <a:srgbClr val="FF0000"/>
                </a:solidFill>
              </a:rPr>
              <a:t>:</a:t>
            </a:r>
            <a:endParaRPr lang="en-US" b="1" dirty="0" smtClean="0">
              <a:solidFill>
                <a:schemeClr val="tx1">
                  <a:lumMod val="65000"/>
                  <a:lumOff val="35000"/>
                </a:schemeClr>
              </a:solidFill>
            </a:endParaRPr>
          </a:p>
          <a:p>
            <a:r>
              <a:rPr lang="en-US" dirty="0" smtClean="0">
                <a:solidFill>
                  <a:schemeClr val="tx2"/>
                </a:solidFill>
              </a:rPr>
              <a:t>initial acquisition of virus before pregnancy</a:t>
            </a:r>
          </a:p>
          <a:p>
            <a:r>
              <a:rPr lang="en-US" dirty="0" smtClean="0">
                <a:solidFill>
                  <a:schemeClr val="tx2"/>
                </a:solidFill>
              </a:rPr>
              <a:t>due to reactivation of latent virus or reinfection with a new strain</a:t>
            </a:r>
            <a:endParaRPr lang="en-US" dirty="0">
              <a:solidFill>
                <a:schemeClr val="tx2"/>
              </a:solidFill>
            </a:endParaRPr>
          </a:p>
        </p:txBody>
      </p:sp>
    </p:spTree>
    <p:extLst>
      <p:ext uri="{BB962C8B-B14F-4D97-AF65-F5344CB8AC3E}">
        <p14:creationId xmlns:p14="http://schemas.microsoft.com/office/powerpoint/2010/main" val="34056387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6555" y="912985"/>
            <a:ext cx="7018637" cy="5263978"/>
          </a:xfrm>
          <a:prstGeom prst="rect">
            <a:avLst/>
          </a:prstGeom>
        </p:spPr>
      </p:pic>
    </p:spTree>
    <p:extLst>
      <p:ext uri="{BB962C8B-B14F-4D97-AF65-F5344CB8AC3E}">
        <p14:creationId xmlns:p14="http://schemas.microsoft.com/office/powerpoint/2010/main" val="26847042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Maternal Clinical findings</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b="1" u="sng" dirty="0" smtClean="0">
                <a:solidFill>
                  <a:srgbClr val="FF0000"/>
                </a:solidFill>
              </a:rPr>
              <a:t>Primary CMV infection </a:t>
            </a:r>
          </a:p>
          <a:p>
            <a:pPr lvl="1"/>
            <a:r>
              <a:rPr lang="en-US" b="1" dirty="0" smtClean="0">
                <a:solidFill>
                  <a:schemeClr val="tx2"/>
                </a:solidFill>
              </a:rPr>
              <a:t>mild febrile illness and other nonspecific symptoms</a:t>
            </a:r>
            <a:r>
              <a:rPr lang="en-US" dirty="0" smtClean="0">
                <a:solidFill>
                  <a:schemeClr val="tx2"/>
                </a:solidFill>
              </a:rPr>
              <a:t> (rhinitis, pharyngitis, myalgia, arthralgia, headache, fatigue)</a:t>
            </a:r>
          </a:p>
          <a:p>
            <a:pPr lvl="1"/>
            <a:r>
              <a:rPr lang="en-US" dirty="0" smtClean="0">
                <a:solidFill>
                  <a:schemeClr val="tx2"/>
                </a:solidFill>
              </a:rPr>
              <a:t>Asymptomatic in 90 percent of cases</a:t>
            </a:r>
            <a:r>
              <a:rPr lang="en-US" dirty="0" smtClean="0"/>
              <a:t>.</a:t>
            </a:r>
          </a:p>
          <a:p>
            <a:r>
              <a:rPr lang="en-US" b="1" u="sng" dirty="0" smtClean="0">
                <a:solidFill>
                  <a:srgbClr val="FF0000"/>
                </a:solidFill>
              </a:rPr>
              <a:t>CMV mononucleosis </a:t>
            </a:r>
          </a:p>
          <a:p>
            <a:pPr lvl="1"/>
            <a:r>
              <a:rPr lang="en-US" b="1" dirty="0" smtClean="0">
                <a:solidFill>
                  <a:schemeClr val="tx2"/>
                </a:solidFill>
              </a:rPr>
              <a:t>dermatologic manifestations:</a:t>
            </a:r>
            <a:r>
              <a:rPr lang="en-US" dirty="0" smtClean="0">
                <a:solidFill>
                  <a:schemeClr val="tx2"/>
                </a:solidFill>
              </a:rPr>
              <a:t> macular, popular , </a:t>
            </a:r>
            <a:r>
              <a:rPr lang="en-US" dirty="0" err="1" smtClean="0">
                <a:solidFill>
                  <a:schemeClr val="tx2"/>
                </a:solidFill>
              </a:rPr>
              <a:t>maculopapular</a:t>
            </a:r>
            <a:r>
              <a:rPr lang="en-US" dirty="0" smtClean="0">
                <a:solidFill>
                  <a:schemeClr val="tx2"/>
                </a:solidFill>
              </a:rPr>
              <a:t>, </a:t>
            </a:r>
            <a:r>
              <a:rPr lang="en-US" dirty="0" err="1" smtClean="0">
                <a:solidFill>
                  <a:schemeClr val="tx2"/>
                </a:solidFill>
              </a:rPr>
              <a:t>rubelliform</a:t>
            </a:r>
            <a:r>
              <a:rPr lang="en-US" dirty="0" smtClean="0">
                <a:solidFill>
                  <a:schemeClr val="tx2"/>
                </a:solidFill>
              </a:rPr>
              <a:t> , </a:t>
            </a:r>
            <a:r>
              <a:rPr lang="en-US" dirty="0" err="1" smtClean="0">
                <a:solidFill>
                  <a:schemeClr val="tx2"/>
                </a:solidFill>
              </a:rPr>
              <a:t>morbilliform</a:t>
            </a:r>
            <a:r>
              <a:rPr lang="en-US" dirty="0" smtClean="0">
                <a:solidFill>
                  <a:schemeClr val="tx2"/>
                </a:solidFill>
              </a:rPr>
              <a:t> , and </a:t>
            </a:r>
            <a:r>
              <a:rPr lang="en-US" dirty="0" err="1" smtClean="0">
                <a:solidFill>
                  <a:schemeClr val="tx2"/>
                </a:solidFill>
              </a:rPr>
              <a:t>scarlatiniform</a:t>
            </a:r>
            <a:r>
              <a:rPr lang="en-US" dirty="0" smtClean="0">
                <a:solidFill>
                  <a:schemeClr val="tx2"/>
                </a:solidFill>
              </a:rPr>
              <a:t> eruptions</a:t>
            </a:r>
            <a:endParaRPr lang="en-US" b="1" u="sng" dirty="0" smtClean="0">
              <a:solidFill>
                <a:schemeClr val="tx2"/>
              </a:solidFill>
            </a:endParaRPr>
          </a:p>
          <a:p>
            <a:r>
              <a:rPr lang="en-US" b="1" u="sng" dirty="0" smtClean="0">
                <a:solidFill>
                  <a:srgbClr val="FF0000"/>
                </a:solidFill>
              </a:rPr>
              <a:t>Reinfection</a:t>
            </a:r>
          </a:p>
          <a:p>
            <a:pPr lvl="1"/>
            <a:r>
              <a:rPr lang="en-US" dirty="0" smtClean="0">
                <a:solidFill>
                  <a:schemeClr val="tx2"/>
                </a:solidFill>
              </a:rPr>
              <a:t>different strain of CMV or reactivation of virus in women with preexisting antibody generally does </a:t>
            </a:r>
            <a:r>
              <a:rPr lang="en-US" b="1" dirty="0" smtClean="0">
                <a:solidFill>
                  <a:schemeClr val="tx2"/>
                </a:solidFill>
              </a:rPr>
              <a:t>not result in maternal symptoms</a:t>
            </a:r>
            <a:endParaRPr lang="en-US" dirty="0">
              <a:solidFill>
                <a:schemeClr val="tx2"/>
              </a:solidFill>
            </a:endParaRPr>
          </a:p>
          <a:p>
            <a:endParaRPr lang="en-US" dirty="0" smtClean="0"/>
          </a:p>
          <a:p>
            <a:endParaRPr lang="en-US" dirty="0"/>
          </a:p>
        </p:txBody>
      </p:sp>
    </p:spTree>
    <p:extLst>
      <p:ext uri="{BB962C8B-B14F-4D97-AF65-F5344CB8AC3E}">
        <p14:creationId xmlns:p14="http://schemas.microsoft.com/office/powerpoint/2010/main" val="2973605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Testing indications</a:t>
            </a:r>
            <a:endParaRPr lang="en-US" dirty="0">
              <a:solidFill>
                <a:schemeClr val="accent1"/>
              </a:solidFill>
            </a:endParaRPr>
          </a:p>
        </p:txBody>
      </p:sp>
      <p:sp>
        <p:nvSpPr>
          <p:cNvPr id="3" name="Content Placeholder 2"/>
          <p:cNvSpPr>
            <a:spLocks noGrp="1"/>
          </p:cNvSpPr>
          <p:nvPr>
            <p:ph idx="1"/>
          </p:nvPr>
        </p:nvSpPr>
        <p:spPr/>
        <p:txBody>
          <a:bodyPr/>
          <a:lstStyle/>
          <a:p>
            <a:r>
              <a:rPr lang="en-US" u="sng" dirty="0" smtClean="0">
                <a:solidFill>
                  <a:srgbClr val="FF0000"/>
                </a:solidFill>
              </a:rPr>
              <a:t>mononucleosis</a:t>
            </a:r>
            <a:r>
              <a:rPr lang="en-US" dirty="0" smtClean="0">
                <a:solidFill>
                  <a:srgbClr val="FF0000"/>
                </a:solidFill>
              </a:rPr>
              <a:t>-like or influenza-like illness</a:t>
            </a:r>
            <a:endParaRPr lang="en-US" dirty="0"/>
          </a:p>
          <a:p>
            <a:pPr lvl="1"/>
            <a:r>
              <a:rPr lang="en-US" dirty="0" smtClean="0">
                <a:solidFill>
                  <a:schemeClr val="tx2"/>
                </a:solidFill>
              </a:rPr>
              <a:t> especially in the setting of negative Epstein-Barr and influenza virus tests.</a:t>
            </a:r>
          </a:p>
          <a:p>
            <a:r>
              <a:rPr lang="en-US" u="sng" dirty="0" smtClean="0">
                <a:solidFill>
                  <a:srgbClr val="FF0000"/>
                </a:solidFill>
              </a:rPr>
              <a:t>fetal anomaly </a:t>
            </a:r>
            <a:r>
              <a:rPr lang="en-US" dirty="0" smtClean="0">
                <a:solidFill>
                  <a:schemeClr val="tx2"/>
                </a:solidFill>
              </a:rPr>
              <a:t>suggestive of congenital CMV infection is detected </a:t>
            </a:r>
            <a:r>
              <a:rPr lang="en-US" dirty="0" smtClean="0">
                <a:solidFill>
                  <a:srgbClr val="FF0000"/>
                </a:solidFill>
              </a:rPr>
              <a:t>on prenatal ultrasound</a:t>
            </a:r>
            <a:r>
              <a:rPr lang="en-US" dirty="0" smtClean="0"/>
              <a:t> </a:t>
            </a:r>
            <a:r>
              <a:rPr lang="en-US" dirty="0" smtClean="0">
                <a:solidFill>
                  <a:schemeClr val="tx2"/>
                </a:solidFill>
              </a:rPr>
              <a:t>examination</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2214234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Amniocentesis</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2"/>
                </a:solidFill>
              </a:rPr>
              <a:t>Amniocentesis to perform polymerase chain reaction (PCR) for CMV DNA in amniotic fluid,</a:t>
            </a:r>
            <a:r>
              <a:rPr lang="en-US" b="1" dirty="0" smtClean="0">
                <a:solidFill>
                  <a:srgbClr val="FF0000"/>
                </a:solidFill>
              </a:rPr>
              <a:t> after 21 weeks gestation</a:t>
            </a:r>
            <a:endParaRPr lang="en-US" dirty="0" smtClean="0">
              <a:solidFill>
                <a:schemeClr val="tx2"/>
              </a:solidFill>
            </a:endParaRPr>
          </a:p>
          <a:p>
            <a:endParaRPr lang="en-US" dirty="0" smtClean="0"/>
          </a:p>
          <a:p>
            <a:pPr marL="0" indent="0">
              <a:buNone/>
            </a:pPr>
            <a:r>
              <a:rPr lang="en-US" sz="3600" b="1" dirty="0" smtClean="0">
                <a:solidFill>
                  <a:srgbClr val="FF0000"/>
                </a:solidFill>
              </a:rPr>
              <a:t>Result:</a:t>
            </a:r>
          </a:p>
          <a:p>
            <a:r>
              <a:rPr lang="en-US" dirty="0" smtClean="0">
                <a:solidFill>
                  <a:srgbClr val="FF0000"/>
                </a:solidFill>
              </a:rPr>
              <a:t>Negative</a:t>
            </a:r>
            <a:r>
              <a:rPr lang="en-US" dirty="0" smtClean="0">
                <a:solidFill>
                  <a:schemeClr val="tx1"/>
                </a:solidFill>
              </a:rPr>
              <a:t>: </a:t>
            </a:r>
            <a:r>
              <a:rPr lang="en-US" dirty="0" smtClean="0">
                <a:solidFill>
                  <a:schemeClr val="tx2"/>
                </a:solidFill>
              </a:rPr>
              <a:t>repeated later in gestation to allow time for placental to fetal transmission and fetal excretion</a:t>
            </a:r>
          </a:p>
          <a:p>
            <a:r>
              <a:rPr lang="en-US" dirty="0" smtClean="0">
                <a:solidFill>
                  <a:srgbClr val="FF0000"/>
                </a:solidFill>
              </a:rPr>
              <a:t>Positive</a:t>
            </a:r>
            <a:r>
              <a:rPr lang="en-US" dirty="0" smtClean="0">
                <a:solidFill>
                  <a:schemeClr val="tx1"/>
                </a:solidFill>
              </a:rPr>
              <a:t> </a:t>
            </a:r>
            <a:r>
              <a:rPr lang="en-US" dirty="0" smtClean="0">
                <a:solidFill>
                  <a:schemeClr val="tx2"/>
                </a:solidFill>
              </a:rPr>
              <a:t>: ultrasound performed </a:t>
            </a:r>
          </a:p>
          <a:p>
            <a:r>
              <a:rPr lang="en-US" dirty="0" smtClean="0">
                <a:solidFill>
                  <a:srgbClr val="FF0000"/>
                </a:solidFill>
              </a:rPr>
              <a:t>False positive </a:t>
            </a:r>
            <a:r>
              <a:rPr lang="en-US" dirty="0" smtClean="0">
                <a:solidFill>
                  <a:schemeClr val="tx2"/>
                </a:solidFill>
              </a:rPr>
              <a:t>:occur from contamination of the amniotic fluid sample by maternal fluids so the first 1 mL of fluid obtained should be discarded to reduce the risk of contamination .</a:t>
            </a:r>
          </a:p>
          <a:p>
            <a:endParaRPr lang="en-US" dirty="0"/>
          </a:p>
        </p:txBody>
      </p:sp>
    </p:spTree>
    <p:extLst>
      <p:ext uri="{BB962C8B-B14F-4D97-AF65-F5344CB8AC3E}">
        <p14:creationId xmlns:p14="http://schemas.microsoft.com/office/powerpoint/2010/main" val="29405439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Ultrasound markers and monitoring:</a:t>
            </a:r>
            <a:br>
              <a:rPr lang="en-US" dirty="0" smtClean="0">
                <a:solidFill>
                  <a:schemeClr val="accent1"/>
                </a:solidFill>
              </a:rPr>
            </a:br>
            <a:endParaRPr lang="en-US"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In infected fetuses</a:t>
            </a:r>
          </a:p>
          <a:p>
            <a:pPr lvl="1"/>
            <a:r>
              <a:rPr lang="en-US" dirty="0" smtClean="0">
                <a:solidFill>
                  <a:schemeClr val="tx2"/>
                </a:solidFill>
              </a:rPr>
              <a:t>serial ultrasound examinations at two- to four-week intervals can be useful to detect development of </a:t>
            </a:r>
            <a:r>
              <a:rPr lang="en-US" dirty="0" err="1" smtClean="0">
                <a:solidFill>
                  <a:schemeClr val="tx2"/>
                </a:solidFill>
              </a:rPr>
              <a:t>sonographic</a:t>
            </a:r>
            <a:r>
              <a:rPr lang="en-US" dirty="0" smtClean="0">
                <a:solidFill>
                  <a:schemeClr val="tx2"/>
                </a:solidFill>
              </a:rPr>
              <a:t> abnormalities. </a:t>
            </a:r>
            <a:r>
              <a:rPr lang="en-US" b="1" dirty="0" smtClean="0">
                <a:solidFill>
                  <a:schemeClr val="tx2"/>
                </a:solidFill>
              </a:rPr>
              <a:t>Ultrasound abnormalities can appear 12 or more weeks after maternal infection</a:t>
            </a:r>
          </a:p>
          <a:p>
            <a:pPr marL="914400" lvl="1" indent="-457200">
              <a:buFont typeface="+mj-lt"/>
              <a:buAutoNum type="arabicPeriod"/>
            </a:pPr>
            <a:r>
              <a:rPr lang="en-US" b="1" dirty="0" smtClean="0">
                <a:solidFill>
                  <a:srgbClr val="FF0000"/>
                </a:solidFill>
              </a:rPr>
              <a:t>Abnormal ultrasound : </a:t>
            </a:r>
          </a:p>
          <a:p>
            <a:pPr lvl="2"/>
            <a:r>
              <a:rPr lang="en-US" dirty="0" smtClean="0">
                <a:solidFill>
                  <a:schemeClr val="tx2"/>
                </a:solidFill>
              </a:rPr>
              <a:t>Persistent fetal abnormalities, such as </a:t>
            </a:r>
            <a:r>
              <a:rPr lang="en-US" dirty="0" err="1" smtClean="0">
                <a:solidFill>
                  <a:schemeClr val="tx2"/>
                </a:solidFill>
              </a:rPr>
              <a:t>ventriculomegaly</a:t>
            </a:r>
            <a:r>
              <a:rPr lang="en-US" dirty="0" smtClean="0">
                <a:solidFill>
                  <a:schemeClr val="tx2"/>
                </a:solidFill>
              </a:rPr>
              <a:t>, periventricular calcifications, microcephaly, growth restriction, and </a:t>
            </a:r>
            <a:r>
              <a:rPr lang="en-US" dirty="0" err="1" smtClean="0">
                <a:solidFill>
                  <a:schemeClr val="tx2"/>
                </a:solidFill>
              </a:rPr>
              <a:t>hydrops</a:t>
            </a:r>
            <a:r>
              <a:rPr lang="en-US" dirty="0" smtClean="0">
                <a:solidFill>
                  <a:schemeClr val="tx2"/>
                </a:solidFill>
              </a:rPr>
              <a:t>.</a:t>
            </a:r>
          </a:p>
          <a:p>
            <a:pPr lvl="2"/>
            <a:r>
              <a:rPr lang="en-US" dirty="0" smtClean="0">
                <a:solidFill>
                  <a:schemeClr val="tx2"/>
                </a:solidFill>
              </a:rPr>
              <a:t>suggest the presence of severe disease and high risk of long-term neurodevelopmental impairment. </a:t>
            </a:r>
            <a:r>
              <a:rPr lang="en-US" b="1" u="sng" dirty="0" smtClean="0">
                <a:solidFill>
                  <a:schemeClr val="tx2"/>
                </a:solidFill>
              </a:rPr>
              <a:t>termination of pregnancy should be discussed</a:t>
            </a:r>
            <a:endParaRPr lang="en-US" b="1" dirty="0" smtClean="0">
              <a:solidFill>
                <a:srgbClr val="FF0000"/>
              </a:solidFill>
            </a:endParaRPr>
          </a:p>
          <a:p>
            <a:pPr marL="914400" lvl="1" indent="-457200">
              <a:buFont typeface="+mj-lt"/>
              <a:buAutoNum type="arabicPeriod"/>
            </a:pPr>
            <a:r>
              <a:rPr lang="en-US" b="1" dirty="0" smtClean="0">
                <a:solidFill>
                  <a:srgbClr val="FF0000"/>
                </a:solidFill>
              </a:rPr>
              <a:t>Normal ultrasound :</a:t>
            </a:r>
          </a:p>
          <a:p>
            <a:pPr lvl="2"/>
            <a:r>
              <a:rPr lang="en-US" u="sng" dirty="0" smtClean="0">
                <a:solidFill>
                  <a:schemeClr val="tx2"/>
                </a:solidFill>
              </a:rPr>
              <a:t>does not completely exclude the possibility of an infected fetus</a:t>
            </a:r>
            <a:r>
              <a:rPr lang="en-US" dirty="0" smtClean="0">
                <a:solidFill>
                  <a:schemeClr val="tx2"/>
                </a:solidFill>
              </a:rPr>
              <a:t> or development of long-term neurologic morbidity</a:t>
            </a:r>
            <a:r>
              <a:rPr lang="en-US" b="1" dirty="0">
                <a:solidFill>
                  <a:schemeClr val="tx2"/>
                </a:solidFill>
              </a:rPr>
              <a:t> </a:t>
            </a:r>
            <a:r>
              <a:rPr lang="en-US" b="1" dirty="0" smtClean="0">
                <a:solidFill>
                  <a:schemeClr val="tx2"/>
                </a:solidFill>
              </a:rPr>
              <a:t>, </a:t>
            </a:r>
            <a:r>
              <a:rPr lang="en-US" dirty="0" smtClean="0">
                <a:solidFill>
                  <a:schemeClr val="tx2"/>
                </a:solidFill>
              </a:rPr>
              <a:t>because PCR sensitivity is not 100 percent and maternal fetal transmission may occur after the amniocentesis</a:t>
            </a:r>
            <a:r>
              <a:rPr lang="en-US" sz="2400" dirty="0" smtClean="0">
                <a:solidFill>
                  <a:schemeClr val="tx2"/>
                </a:solidFill>
              </a:rPr>
              <a:t>.</a:t>
            </a:r>
          </a:p>
          <a:p>
            <a:endParaRPr lang="en-US" dirty="0"/>
          </a:p>
        </p:txBody>
      </p:sp>
    </p:spTree>
    <p:extLst>
      <p:ext uri="{BB962C8B-B14F-4D97-AF65-F5344CB8AC3E}">
        <p14:creationId xmlns:p14="http://schemas.microsoft.com/office/powerpoint/2010/main" val="23524375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CONGENITAL CMV INFECTION</a:t>
            </a:r>
            <a:endParaRPr lang="en-US" dirty="0">
              <a:solidFill>
                <a:schemeClr val="accent1"/>
              </a:solidFill>
            </a:endParaRPr>
          </a:p>
        </p:txBody>
      </p:sp>
      <p:sp>
        <p:nvSpPr>
          <p:cNvPr id="3" name="Content Placeholder 2"/>
          <p:cNvSpPr>
            <a:spLocks noGrp="1"/>
          </p:cNvSpPr>
          <p:nvPr>
            <p:ph idx="1"/>
          </p:nvPr>
        </p:nvSpPr>
        <p:spPr/>
        <p:txBody>
          <a:bodyPr/>
          <a:lstStyle/>
          <a:p>
            <a:r>
              <a:rPr lang="en-US" b="1" u="sng" dirty="0" smtClean="0">
                <a:solidFill>
                  <a:srgbClr val="FF0000"/>
                </a:solidFill>
              </a:rPr>
              <a:t>Transmission:</a:t>
            </a:r>
          </a:p>
          <a:p>
            <a:pPr lvl="1"/>
            <a:r>
              <a:rPr lang="en-US" b="1" dirty="0" smtClean="0">
                <a:solidFill>
                  <a:schemeClr val="tx2"/>
                </a:solidFill>
              </a:rPr>
              <a:t>Prenatal</a:t>
            </a:r>
            <a:r>
              <a:rPr lang="en-US" b="1" dirty="0" smtClean="0">
                <a:solidFill>
                  <a:srgbClr val="FF0000"/>
                </a:solidFill>
              </a:rPr>
              <a:t> </a:t>
            </a:r>
            <a:r>
              <a:rPr lang="en-US" b="1" dirty="0" smtClean="0">
                <a:solidFill>
                  <a:schemeClr val="tx2"/>
                </a:solidFill>
              </a:rPr>
              <a:t>:</a:t>
            </a:r>
            <a:r>
              <a:rPr lang="en-US" b="1" dirty="0" smtClean="0">
                <a:solidFill>
                  <a:srgbClr val="FF0000"/>
                </a:solidFill>
              </a:rPr>
              <a:t> </a:t>
            </a:r>
            <a:r>
              <a:rPr lang="en-US" dirty="0" err="1" smtClean="0">
                <a:solidFill>
                  <a:schemeClr val="tx2"/>
                </a:solidFill>
              </a:rPr>
              <a:t>transplacental</a:t>
            </a:r>
            <a:r>
              <a:rPr lang="en-US" dirty="0" smtClean="0">
                <a:solidFill>
                  <a:schemeClr val="tx2"/>
                </a:solidFill>
              </a:rPr>
              <a:t> transmission</a:t>
            </a:r>
          </a:p>
          <a:p>
            <a:pPr lvl="1"/>
            <a:r>
              <a:rPr lang="en-US" b="1" dirty="0" smtClean="0">
                <a:solidFill>
                  <a:schemeClr val="tx2"/>
                </a:solidFill>
              </a:rPr>
              <a:t>Intrapartum</a:t>
            </a:r>
            <a:r>
              <a:rPr lang="en-US" dirty="0" smtClean="0">
                <a:solidFill>
                  <a:schemeClr val="tx2"/>
                </a:solidFill>
              </a:rPr>
              <a:t>: cervical/vaginal viral shedding </a:t>
            </a:r>
          </a:p>
          <a:p>
            <a:pPr lvl="1"/>
            <a:r>
              <a:rPr lang="en-US" b="1" dirty="0" smtClean="0">
                <a:solidFill>
                  <a:schemeClr val="tx2"/>
                </a:solidFill>
              </a:rPr>
              <a:t>Postnatal</a:t>
            </a:r>
            <a:r>
              <a:rPr lang="en-US" dirty="0" smtClean="0">
                <a:solidFill>
                  <a:schemeClr val="tx2"/>
                </a:solidFill>
              </a:rPr>
              <a:t> : breast feeding</a:t>
            </a:r>
          </a:p>
          <a:p>
            <a:pPr marL="457200" lvl="1" indent="0">
              <a:buNone/>
            </a:pPr>
            <a:endParaRPr lang="en-US" dirty="0" smtClean="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1950328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Clinical features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
            </a:pPr>
            <a:r>
              <a:rPr lang="en-US" u="sng" dirty="0" smtClean="0">
                <a:solidFill>
                  <a:srgbClr val="FF0000"/>
                </a:solidFill>
              </a:rPr>
              <a:t>90% asymptomatic. </a:t>
            </a:r>
            <a:endParaRPr lang="en-US" dirty="0" smtClean="0">
              <a:solidFill>
                <a:srgbClr val="FF0000"/>
              </a:solidFill>
            </a:endParaRPr>
          </a:p>
          <a:p>
            <a:pPr lvl="2">
              <a:buFont typeface="Wingdings" panose="05000000000000000000" pitchFamily="2" charset="2"/>
              <a:buChar char="§"/>
            </a:pPr>
            <a:r>
              <a:rPr lang="en-US" dirty="0" smtClean="0">
                <a:solidFill>
                  <a:schemeClr val="tx2"/>
                </a:solidFill>
              </a:rPr>
              <a:t>15 to 25 percent of these initially asymptomatic newborns go on to develop neurodevelopmental abnormalities</a:t>
            </a:r>
          </a:p>
          <a:p>
            <a:pPr lvl="2">
              <a:buFont typeface="Wingdings" panose="05000000000000000000" pitchFamily="2" charset="2"/>
              <a:buChar char="§"/>
            </a:pPr>
            <a:r>
              <a:rPr lang="en-US" dirty="0" smtClean="0">
                <a:solidFill>
                  <a:schemeClr val="tx2"/>
                </a:solidFill>
              </a:rPr>
              <a:t> most commonly progressive permanent </a:t>
            </a:r>
            <a:r>
              <a:rPr lang="en-US" dirty="0" err="1" smtClean="0">
                <a:solidFill>
                  <a:schemeClr val="tx2"/>
                </a:solidFill>
              </a:rPr>
              <a:t>sensorineural</a:t>
            </a:r>
            <a:r>
              <a:rPr lang="en-US" dirty="0" smtClean="0">
                <a:solidFill>
                  <a:schemeClr val="tx2"/>
                </a:solidFill>
              </a:rPr>
              <a:t> hearing loss.</a:t>
            </a:r>
          </a:p>
          <a:p>
            <a:pPr lvl="2">
              <a:buFont typeface="Wingdings" panose="05000000000000000000" pitchFamily="2" charset="2"/>
              <a:buChar char="§"/>
            </a:pPr>
            <a:endParaRPr lang="en-US" u="sng" dirty="0" smtClean="0">
              <a:solidFill>
                <a:srgbClr val="FF0000"/>
              </a:solidFill>
            </a:endParaRPr>
          </a:p>
          <a:p>
            <a:pPr lvl="1">
              <a:buFont typeface="Wingdings" panose="05000000000000000000" pitchFamily="2" charset="2"/>
              <a:buChar char="§"/>
            </a:pPr>
            <a:r>
              <a:rPr lang="en-US" u="sng" dirty="0" smtClean="0">
                <a:solidFill>
                  <a:srgbClr val="FF0000"/>
                </a:solidFill>
              </a:rPr>
              <a:t>Symptomatic newborns:</a:t>
            </a:r>
          </a:p>
          <a:p>
            <a:pPr lvl="2">
              <a:buFont typeface="Wingdings" panose="05000000000000000000" pitchFamily="2" charset="2"/>
              <a:buChar char="§"/>
            </a:pPr>
            <a:r>
              <a:rPr lang="en-US" dirty="0" smtClean="0">
                <a:solidFill>
                  <a:schemeClr val="tx2"/>
                </a:solidFill>
              </a:rPr>
              <a:t>small for gestational age, microcephaly , </a:t>
            </a:r>
            <a:r>
              <a:rPr lang="en-US" dirty="0" err="1" smtClean="0">
                <a:solidFill>
                  <a:schemeClr val="tx2"/>
                </a:solidFill>
              </a:rPr>
              <a:t>chorioretinitis</a:t>
            </a:r>
            <a:r>
              <a:rPr lang="en-US" dirty="0" smtClean="0">
                <a:solidFill>
                  <a:schemeClr val="tx2"/>
                </a:solidFill>
              </a:rPr>
              <a:t>, jaundice, </a:t>
            </a:r>
            <a:r>
              <a:rPr lang="en-US" dirty="0" err="1" smtClean="0">
                <a:solidFill>
                  <a:schemeClr val="tx2"/>
                </a:solidFill>
              </a:rPr>
              <a:t>hepatosplenomegaly</a:t>
            </a:r>
            <a:r>
              <a:rPr lang="en-US" dirty="0" smtClean="0">
                <a:solidFill>
                  <a:schemeClr val="tx2"/>
                </a:solidFill>
              </a:rPr>
              <a:t>, and </a:t>
            </a:r>
            <a:r>
              <a:rPr lang="en-US" dirty="0" err="1" smtClean="0">
                <a:solidFill>
                  <a:schemeClr val="tx2"/>
                </a:solidFill>
              </a:rPr>
              <a:t>petechiae</a:t>
            </a:r>
            <a:r>
              <a:rPr lang="en-US" dirty="0" smtClean="0">
                <a:solidFill>
                  <a:schemeClr val="tx2"/>
                </a:solidFill>
              </a:rPr>
              <a:t>.</a:t>
            </a:r>
          </a:p>
          <a:p>
            <a:pPr lvl="2">
              <a:buFont typeface="Wingdings" panose="05000000000000000000" pitchFamily="2" charset="2"/>
              <a:buChar char="§"/>
            </a:pPr>
            <a:r>
              <a:rPr lang="en-US" dirty="0" smtClean="0">
                <a:solidFill>
                  <a:schemeClr val="tx2"/>
                </a:solidFill>
              </a:rPr>
              <a:t>results from a combination of viral </a:t>
            </a:r>
            <a:r>
              <a:rPr lang="en-US" dirty="0" err="1" smtClean="0">
                <a:solidFill>
                  <a:schemeClr val="tx2"/>
                </a:solidFill>
              </a:rPr>
              <a:t>cytopathic</a:t>
            </a:r>
            <a:r>
              <a:rPr lang="en-US" dirty="0" smtClean="0">
                <a:solidFill>
                  <a:schemeClr val="tx2"/>
                </a:solidFill>
              </a:rPr>
              <a:t> effects and immune responses to the virus in different organs (</a:t>
            </a:r>
            <a:r>
              <a:rPr lang="en-US" dirty="0" err="1" smtClean="0">
                <a:solidFill>
                  <a:schemeClr val="tx2"/>
                </a:solidFill>
              </a:rPr>
              <a:t>eg</a:t>
            </a:r>
            <a:r>
              <a:rPr lang="en-US" dirty="0" smtClean="0">
                <a:solidFill>
                  <a:schemeClr val="tx2"/>
                </a:solidFill>
              </a:rPr>
              <a:t>, salivary gland, lung, liver, kidney, intestine, adrenal gland, placenta, central nervous system). </a:t>
            </a:r>
          </a:p>
          <a:p>
            <a:pPr lvl="2">
              <a:buFont typeface="Wingdings" panose="05000000000000000000" pitchFamily="2" charset="2"/>
              <a:buChar char="§"/>
            </a:pPr>
            <a:endParaRPr lang="en-US" b="1" u="sng" dirty="0" smtClean="0">
              <a:solidFill>
                <a:schemeClr val="accent1">
                  <a:lumMod val="50000"/>
                </a:schemeClr>
              </a:solidFill>
            </a:endParaRPr>
          </a:p>
          <a:p>
            <a:pPr lvl="1">
              <a:buFont typeface="Wingdings" panose="05000000000000000000" pitchFamily="2" charset="2"/>
              <a:buChar char="§"/>
            </a:pPr>
            <a:endParaRPr lang="en-US" dirty="0" smtClean="0">
              <a:solidFill>
                <a:srgbClr val="FF0000"/>
              </a:solidFill>
            </a:endParaRPr>
          </a:p>
        </p:txBody>
      </p:sp>
    </p:spTree>
    <p:extLst>
      <p:ext uri="{BB962C8B-B14F-4D97-AF65-F5344CB8AC3E}">
        <p14:creationId xmlns:p14="http://schemas.microsoft.com/office/powerpoint/2010/main" val="4595414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3.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TotalTime>
  <Words>6172</Words>
  <Application>Microsoft Office PowerPoint</Application>
  <PresentationFormat>On-screen Show (4:3)</PresentationFormat>
  <Paragraphs>732</Paragraphs>
  <Slides>112</Slides>
  <Notes>24</Notes>
  <HiddenSlides>0</HiddenSlides>
  <MMClips>0</MMClips>
  <ScaleCrop>false</ScaleCrop>
  <HeadingPairs>
    <vt:vector size="4" baseType="variant">
      <vt:variant>
        <vt:lpstr>Theme</vt:lpstr>
      </vt:variant>
      <vt:variant>
        <vt:i4>4</vt:i4>
      </vt:variant>
      <vt:variant>
        <vt:lpstr>Slide Titles</vt:lpstr>
      </vt:variant>
      <vt:variant>
        <vt:i4>112</vt:i4>
      </vt:variant>
    </vt:vector>
  </HeadingPairs>
  <TitlesOfParts>
    <vt:vector size="116" baseType="lpstr">
      <vt:lpstr>سمة Office</vt:lpstr>
      <vt:lpstr>Dividend</vt:lpstr>
      <vt:lpstr>Office Theme</vt:lpstr>
      <vt:lpstr>1_Office Theme</vt:lpstr>
      <vt:lpstr>TORCH INFECTION during pregnancy   </vt:lpstr>
      <vt:lpstr>Introduction </vt:lpstr>
      <vt:lpstr>When do you think of TORCH infection ?</vt:lpstr>
      <vt:lpstr>Index of suspicion </vt:lpstr>
      <vt:lpstr>Diagnosing TORCH infection </vt:lpstr>
      <vt:lpstr>PowerPoint Presentation</vt:lpstr>
      <vt:lpstr>PowerPoint Presentation</vt:lpstr>
      <vt:lpstr>PowerPoint Presentation</vt:lpstr>
      <vt:lpstr>PowerPoint Presentation</vt:lpstr>
      <vt:lpstr>Should all pregnant women be screened ? </vt:lpstr>
      <vt:lpstr>Management </vt:lpstr>
      <vt:lpstr>PowerPoint Presentation</vt:lpstr>
      <vt:lpstr>PowerPoint Presentation</vt:lpstr>
      <vt:lpstr>PowerPoint Presentation</vt:lpstr>
      <vt:lpstr>Syphilis  is a systemic infection caused by : spirochete Treponema pallidum      Sexual transmission :Spirochetes pass from open lesion across  mucosal membrane   Can be : </vt:lpstr>
      <vt:lpstr>may present as a painless genital ulcer 3–6 weeks after the infection is acquired Classical chancre : Single painless ulceration Multiple ulcerations can occur if coexisting HIV infection Can persist 3-6wks</vt:lpstr>
      <vt:lpstr>Screening </vt:lpstr>
      <vt:lpstr>Candidates and timing of initial and repeat screening</vt:lpstr>
      <vt:lpstr>diagnosis</vt:lpstr>
      <vt:lpstr>Staging after diagnosis</vt:lpstr>
      <vt:lpstr>Maternal treatment</vt:lpstr>
      <vt:lpstr>POTENTIAL COMPLICATIONS OF TREATMENT: JARISCH-HERXHEIMER REACTION febrile</vt:lpstr>
      <vt:lpstr>PowerPoint Presentation</vt:lpstr>
      <vt:lpstr>PowerPoint Presentation</vt:lpstr>
      <vt:lpstr>Fetal treatment and treatment failure       Follow Up Newborns </vt:lpstr>
      <vt:lpstr>case</vt:lpstr>
      <vt:lpstr>Rubella </vt:lpstr>
      <vt:lpstr>Case Scenario </vt:lpstr>
      <vt:lpstr>Rubella , German measeles , 3 days – measeles</vt:lpstr>
      <vt:lpstr>Rubella infection in older children and adult </vt:lpstr>
      <vt:lpstr>Rubella rash</vt:lpstr>
      <vt:lpstr>Forchheimer spots</vt:lpstr>
      <vt:lpstr>PowerPoint Presentation</vt:lpstr>
      <vt:lpstr>Congenital rubella infection </vt:lpstr>
      <vt:lpstr>PowerPoint Presentation</vt:lpstr>
      <vt:lpstr>DIAGNOSIS</vt:lpstr>
      <vt:lpstr>PowerPoint Presentation</vt:lpstr>
      <vt:lpstr>Prenatal diagnosis :</vt:lpstr>
      <vt:lpstr>Ultrasound findings</vt:lpstr>
      <vt:lpstr>Coronal view of fetal face at 19 weeks of gestation   showing the ophthalmic asymmetry and microphthalmia</vt:lpstr>
      <vt:lpstr>Prevention of congenital rubella syndrome </vt:lpstr>
      <vt:lpstr>PowerPoint Presentation</vt:lpstr>
      <vt:lpstr>Postexposure management</vt:lpstr>
      <vt:lpstr>Hepatitis B &amp; C</vt:lpstr>
      <vt:lpstr>Case scenario</vt:lpstr>
      <vt:lpstr>Hepatitis B : DNA virus , STD</vt:lpstr>
      <vt:lpstr>PowerPoint Presentation</vt:lpstr>
      <vt:lpstr>PowerPoint Presentation</vt:lpstr>
      <vt:lpstr>PowerPoint Presentation</vt:lpstr>
      <vt:lpstr>PowerPoint Presentation</vt:lpstr>
      <vt:lpstr>Hepatitis C</vt:lpstr>
      <vt:lpstr>Prevalence</vt:lpstr>
      <vt:lpstr>Screening</vt:lpstr>
      <vt:lpstr>Clinical features </vt:lpstr>
      <vt:lpstr>Management</vt:lpstr>
      <vt:lpstr>PowerPoint Presentation</vt:lpstr>
      <vt:lpstr>Parvovirus B19   </vt:lpstr>
      <vt:lpstr>Erythema infectiosum </vt:lpstr>
      <vt:lpstr>Clinical features</vt:lpstr>
      <vt:lpstr>Management</vt:lpstr>
      <vt:lpstr>Varicella Zooster</vt:lpstr>
      <vt:lpstr>Varicella </vt:lpstr>
      <vt:lpstr>Pathogenesis </vt:lpstr>
      <vt:lpstr>PowerPoint Presentation</vt:lpstr>
      <vt:lpstr>PowerPoint Presentation</vt:lpstr>
      <vt:lpstr>Epidemiology </vt:lpstr>
      <vt:lpstr>Clinical features of maternal VZV infection .</vt:lpstr>
      <vt:lpstr>PowerPoint Presentation</vt:lpstr>
      <vt:lpstr>PowerPoint Presentation</vt:lpstr>
      <vt:lpstr>Varicella </vt:lpstr>
      <vt:lpstr>FETAL EFFECTS OF VZV INFECTION</vt:lpstr>
      <vt:lpstr>PowerPoint Presentation</vt:lpstr>
      <vt:lpstr>Diagnosis</vt:lpstr>
      <vt:lpstr>Treamtent </vt:lpstr>
      <vt:lpstr>Delivery during viremic period :</vt:lpstr>
      <vt:lpstr>PowerPoint Presentation</vt:lpstr>
      <vt:lpstr>PowerPoint Presentation</vt:lpstr>
      <vt:lpstr>HUMAN IMMUNODEFICIENCY VIRUS and pregnancy</vt:lpstr>
      <vt:lpstr>Infective organism and transmission </vt:lpstr>
      <vt:lpstr>Prenatal evaluation of women with HIV</vt:lpstr>
      <vt:lpstr>PRENATAL LABORATORY TESTING</vt:lpstr>
      <vt:lpstr>PowerPoint Presentation</vt:lpstr>
      <vt:lpstr>PowerPoint Presentation</vt:lpstr>
      <vt:lpstr>Antiretroviral therapy (ART) </vt:lpstr>
      <vt:lpstr>PowerPoint Presentation</vt:lpstr>
      <vt:lpstr>Intrapartum management of pregnant women with HIV</vt:lpstr>
      <vt:lpstr>PowerPoint Presentation</vt:lpstr>
      <vt:lpstr>PowerPoint Presentation</vt:lpstr>
      <vt:lpstr>INFANT PROPHYLAXIS</vt:lpstr>
      <vt:lpstr>Cytomegalovirus infection  in pregnancy</vt:lpstr>
      <vt:lpstr>organism</vt:lpstr>
      <vt:lpstr>Classification</vt:lpstr>
      <vt:lpstr>PowerPoint Presentation</vt:lpstr>
      <vt:lpstr>Maternal Clinical findings</vt:lpstr>
      <vt:lpstr>Testing indications</vt:lpstr>
      <vt:lpstr>Amniocentesis</vt:lpstr>
      <vt:lpstr>Ultrasound markers and monitoring: </vt:lpstr>
      <vt:lpstr>CONGENITAL CMV INFECTION</vt:lpstr>
      <vt:lpstr>Clinical features</vt:lpstr>
      <vt:lpstr>Management </vt:lpstr>
      <vt:lpstr>Genital herpes simplex virus</vt:lpstr>
      <vt:lpstr>Organism</vt:lpstr>
      <vt:lpstr>CLASSIFICATION</vt:lpstr>
      <vt:lpstr>PowerPoint Presentation</vt:lpstr>
      <vt:lpstr>CLINICAL MANIFESTATIONS</vt:lpstr>
      <vt:lpstr>DIAGNOSIS</vt:lpstr>
      <vt:lpstr>VERTICAL TRANSMISSION </vt:lpstr>
      <vt:lpstr>PowerPoint Presentation</vt:lpstr>
      <vt:lpstr>Cesarean delivery </vt:lpstr>
      <vt:lpstr>Labor management </vt:lpstr>
      <vt:lpstr>PowerPoint Presentation</vt:lpstr>
      <vt:lpstr>POSTPARTUM AND NEONATAL MANAGEMENT</vt:lpstr>
    </vt:vector>
  </TitlesOfParts>
  <Company>Syrian Games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TORCH INFECTION during pregnancy</dc:title>
  <dc:creator>naim.alhusaini@gmail.com</dc:creator>
  <cp:lastModifiedBy>Rabai </cp:lastModifiedBy>
  <cp:revision>6</cp:revision>
  <dcterms:created xsi:type="dcterms:W3CDTF">2021-12-27T14:10:09Z</dcterms:created>
  <dcterms:modified xsi:type="dcterms:W3CDTF">2022-01-04T11:41:57Z</dcterms:modified>
</cp:coreProperties>
</file>