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8" r:id="rId11"/>
    <p:sldId id="269" r:id="rId12"/>
    <p:sldId id="265" r:id="rId13"/>
    <p:sldId id="267" r:id="rId14"/>
    <p:sldId id="274" r:id="rId15"/>
    <p:sldId id="270" r:id="rId16"/>
    <p:sldId id="271" r:id="rId17"/>
    <p:sldId id="272" r:id="rId18"/>
    <p:sldId id="273" r:id="rId19"/>
    <p:sldId id="275" r:id="rId20"/>
    <p:sldId id="295" r:id="rId21"/>
    <p:sldId id="276" r:id="rId22"/>
    <p:sldId id="292" r:id="rId23"/>
    <p:sldId id="287" r:id="rId24"/>
    <p:sldId id="293" r:id="rId25"/>
    <p:sldId id="288" r:id="rId26"/>
    <p:sldId id="294" r:id="rId27"/>
    <p:sldId id="277" r:id="rId28"/>
    <p:sldId id="279" r:id="rId29"/>
    <p:sldId id="278" r:id="rId30"/>
    <p:sldId id="280" r:id="rId31"/>
    <p:sldId id="286" r:id="rId32"/>
    <p:sldId id="281" r:id="rId33"/>
    <p:sldId id="282" r:id="rId34"/>
    <p:sldId id="283" r:id="rId35"/>
    <p:sldId id="284" r:id="rId36"/>
    <p:sldId id="285" r:id="rId37"/>
    <p:sldId id="290" r:id="rId38"/>
    <p:sldId id="289" r:id="rId3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3907" autoAdjust="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4E22BF-E0AC-469F-9445-4BE30147EACF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JO"/>
        </a:p>
      </dgm:t>
    </dgm:pt>
    <dgm:pt modelId="{94F16514-6A78-435F-A8FE-95411FADDFAF}">
      <dgm:prSet phldrT="[نص]" custT="1"/>
      <dgm:spPr/>
      <dgm:t>
        <a:bodyPr/>
        <a:lstStyle/>
        <a:p>
          <a:pPr algn="ctr" rtl="0"/>
          <a:r>
            <a:rPr lang="en-US" sz="2800" dirty="0" smtClean="0"/>
            <a:t>Normal variant </a:t>
          </a:r>
          <a:endParaRPr lang="ar-JO" sz="2800" dirty="0"/>
        </a:p>
      </dgm:t>
    </dgm:pt>
    <dgm:pt modelId="{96E123F8-91A1-4C82-9344-136F6FCD2AF0}" type="parTrans" cxnId="{207CECE3-8292-46A9-A4D1-8DB68214F037}">
      <dgm:prSet/>
      <dgm:spPr/>
      <dgm:t>
        <a:bodyPr/>
        <a:lstStyle/>
        <a:p>
          <a:pPr rtl="1"/>
          <a:endParaRPr lang="ar-JO"/>
        </a:p>
      </dgm:t>
    </dgm:pt>
    <dgm:pt modelId="{A3DFA84C-4DDE-4A3B-BA63-CD672B71D56D}" type="sibTrans" cxnId="{207CECE3-8292-46A9-A4D1-8DB68214F037}">
      <dgm:prSet/>
      <dgm:spPr/>
      <dgm:t>
        <a:bodyPr/>
        <a:lstStyle/>
        <a:p>
          <a:pPr rtl="1"/>
          <a:endParaRPr lang="ar-JO"/>
        </a:p>
      </dgm:t>
    </dgm:pt>
    <dgm:pt modelId="{EB246EE5-A471-4F55-AF5B-4884202C97B9}">
      <dgm:prSet phldrT="[نص]" custT="1"/>
      <dgm:spPr/>
      <dgm:t>
        <a:bodyPr/>
        <a:lstStyle/>
        <a:p>
          <a:pPr algn="ctr" rtl="0"/>
          <a:r>
            <a:rPr lang="en-US" sz="2800" dirty="0" smtClean="0"/>
            <a:t>Prenatal causes</a:t>
          </a:r>
          <a:endParaRPr lang="ar-JO" sz="2800" dirty="0"/>
        </a:p>
      </dgm:t>
    </dgm:pt>
    <dgm:pt modelId="{FEFF745C-7C91-47B7-9A01-97D0FCD87AC0}" type="parTrans" cxnId="{527DEE84-BF8F-4B83-8962-C1FB64D9DA6D}">
      <dgm:prSet/>
      <dgm:spPr/>
      <dgm:t>
        <a:bodyPr/>
        <a:lstStyle/>
        <a:p>
          <a:pPr rtl="1"/>
          <a:endParaRPr lang="ar-JO"/>
        </a:p>
      </dgm:t>
    </dgm:pt>
    <dgm:pt modelId="{6157C4F2-FB53-4BF8-B5A0-6B718DEFCB81}" type="sibTrans" cxnId="{527DEE84-BF8F-4B83-8962-C1FB64D9DA6D}">
      <dgm:prSet/>
      <dgm:spPr/>
      <dgm:t>
        <a:bodyPr/>
        <a:lstStyle/>
        <a:p>
          <a:pPr rtl="1"/>
          <a:endParaRPr lang="ar-JO"/>
        </a:p>
      </dgm:t>
    </dgm:pt>
    <dgm:pt modelId="{4323D085-F6EB-4BD0-8D54-F269A6FF0616}">
      <dgm:prSet phldrT="[نص]" custT="1"/>
      <dgm:spPr/>
      <dgm:t>
        <a:bodyPr/>
        <a:lstStyle/>
        <a:p>
          <a:pPr algn="ctr" rtl="0"/>
          <a:r>
            <a:rPr lang="en-US" sz="2800" dirty="0" smtClean="0"/>
            <a:t>Systemic causes</a:t>
          </a:r>
          <a:endParaRPr lang="ar-JO" sz="2800" dirty="0"/>
        </a:p>
      </dgm:t>
    </dgm:pt>
    <dgm:pt modelId="{9E8F890D-D066-420F-8B3B-0AC128223E4B}" type="parTrans" cxnId="{51455C9E-9127-409A-9DFE-448B1ED75DF6}">
      <dgm:prSet/>
      <dgm:spPr/>
      <dgm:t>
        <a:bodyPr/>
        <a:lstStyle/>
        <a:p>
          <a:pPr rtl="1"/>
          <a:endParaRPr lang="ar-JO"/>
        </a:p>
      </dgm:t>
    </dgm:pt>
    <dgm:pt modelId="{4C79B518-0EDC-430E-98F2-C705C9B76E04}" type="sibTrans" cxnId="{51455C9E-9127-409A-9DFE-448B1ED75DF6}">
      <dgm:prSet/>
      <dgm:spPr/>
      <dgm:t>
        <a:bodyPr/>
        <a:lstStyle/>
        <a:p>
          <a:pPr rtl="1"/>
          <a:endParaRPr lang="ar-JO"/>
        </a:p>
      </dgm:t>
    </dgm:pt>
    <dgm:pt modelId="{87338F09-CAB7-452E-8A52-01B0DB9A4B06}">
      <dgm:prSet custT="1"/>
      <dgm:spPr/>
      <dgm:t>
        <a:bodyPr/>
        <a:lstStyle/>
        <a:p>
          <a:pPr rtl="0"/>
          <a:r>
            <a:rPr lang="en-US" sz="2000" dirty="0" smtClean="0"/>
            <a:t>FSS.</a:t>
          </a:r>
          <a:endParaRPr lang="ar-JO" sz="2000" dirty="0"/>
        </a:p>
      </dgm:t>
    </dgm:pt>
    <dgm:pt modelId="{E25054A5-A1E0-4525-BF3F-45BAFEFB1BF4}" type="parTrans" cxnId="{D33066DD-2E01-4D20-8EC6-3393AB0F6E95}">
      <dgm:prSet/>
      <dgm:spPr/>
      <dgm:t>
        <a:bodyPr/>
        <a:lstStyle/>
        <a:p>
          <a:pPr rtl="1"/>
          <a:endParaRPr lang="ar-JO"/>
        </a:p>
      </dgm:t>
    </dgm:pt>
    <dgm:pt modelId="{90F8600D-1BB0-4003-BA09-7A408427AAF9}" type="sibTrans" cxnId="{D33066DD-2E01-4D20-8EC6-3393AB0F6E95}">
      <dgm:prSet/>
      <dgm:spPr/>
      <dgm:t>
        <a:bodyPr/>
        <a:lstStyle/>
        <a:p>
          <a:pPr rtl="1"/>
          <a:endParaRPr lang="ar-JO"/>
        </a:p>
      </dgm:t>
    </dgm:pt>
    <dgm:pt modelId="{5077E7E4-0B29-4DCB-B5E2-5E4DD4FB95FC}">
      <dgm:prSet custT="1"/>
      <dgm:spPr/>
      <dgm:t>
        <a:bodyPr/>
        <a:lstStyle/>
        <a:p>
          <a:pPr rtl="0"/>
          <a:r>
            <a:rPr lang="en-US" sz="2000" dirty="0" smtClean="0"/>
            <a:t>CDGP.</a:t>
          </a:r>
          <a:endParaRPr lang="ar-JO" sz="2000" dirty="0"/>
        </a:p>
      </dgm:t>
    </dgm:pt>
    <dgm:pt modelId="{CB796931-A2C4-4F3A-A50B-81B8940C06AF}" type="parTrans" cxnId="{3ADF0612-5713-42BD-9A54-26D14788FE2C}">
      <dgm:prSet/>
      <dgm:spPr/>
      <dgm:t>
        <a:bodyPr/>
        <a:lstStyle/>
        <a:p>
          <a:pPr rtl="1"/>
          <a:endParaRPr lang="ar-JO"/>
        </a:p>
      </dgm:t>
    </dgm:pt>
    <dgm:pt modelId="{404DE74E-DACA-47A1-8700-9F4AE23BB01D}" type="sibTrans" cxnId="{3ADF0612-5713-42BD-9A54-26D14788FE2C}">
      <dgm:prSet/>
      <dgm:spPr/>
      <dgm:t>
        <a:bodyPr/>
        <a:lstStyle/>
        <a:p>
          <a:pPr rtl="1"/>
          <a:endParaRPr lang="ar-JO"/>
        </a:p>
      </dgm:t>
    </dgm:pt>
    <dgm:pt modelId="{4A7DFEBC-8085-4E60-9071-F21A30FF9349}">
      <dgm:prSet custT="1"/>
      <dgm:spPr/>
      <dgm:t>
        <a:bodyPr/>
        <a:lstStyle/>
        <a:p>
          <a:pPr rtl="0"/>
          <a:r>
            <a:rPr lang="en-US" sz="2000" dirty="0" smtClean="0"/>
            <a:t>IUGR.</a:t>
          </a:r>
          <a:endParaRPr lang="ar-JO" sz="2000" dirty="0"/>
        </a:p>
      </dgm:t>
    </dgm:pt>
    <dgm:pt modelId="{4E9BCBC4-F580-496F-9D52-E6A7A0D0173A}" type="parTrans" cxnId="{34511DD9-7792-4BB9-BA49-1761724F5B83}">
      <dgm:prSet/>
      <dgm:spPr/>
      <dgm:t>
        <a:bodyPr/>
        <a:lstStyle/>
        <a:p>
          <a:pPr rtl="1"/>
          <a:endParaRPr lang="ar-JO"/>
        </a:p>
      </dgm:t>
    </dgm:pt>
    <dgm:pt modelId="{8AC4ADCE-490F-4527-B70D-B2A9DE3650F6}" type="sibTrans" cxnId="{34511DD9-7792-4BB9-BA49-1761724F5B83}">
      <dgm:prSet/>
      <dgm:spPr/>
      <dgm:t>
        <a:bodyPr/>
        <a:lstStyle/>
        <a:p>
          <a:pPr rtl="1"/>
          <a:endParaRPr lang="ar-JO"/>
        </a:p>
      </dgm:t>
    </dgm:pt>
    <dgm:pt modelId="{C3A77464-0D26-4187-AE3D-4567796BF806}">
      <dgm:prSet custT="1"/>
      <dgm:spPr/>
      <dgm:t>
        <a:bodyPr/>
        <a:lstStyle/>
        <a:p>
          <a:pPr rtl="0"/>
          <a:r>
            <a:rPr lang="en-US" sz="2000" dirty="0" smtClean="0"/>
            <a:t>Prenatal infection (TORCH).</a:t>
          </a:r>
          <a:endParaRPr lang="ar-JO" sz="2000" dirty="0"/>
        </a:p>
      </dgm:t>
    </dgm:pt>
    <dgm:pt modelId="{00574C88-A445-48BC-B2BA-7CFBD25A2784}" type="parTrans" cxnId="{CCD34405-2807-48E3-92CE-56F45B2F9232}">
      <dgm:prSet/>
      <dgm:spPr/>
      <dgm:t>
        <a:bodyPr/>
        <a:lstStyle/>
        <a:p>
          <a:pPr rtl="1"/>
          <a:endParaRPr lang="ar-JO"/>
        </a:p>
      </dgm:t>
    </dgm:pt>
    <dgm:pt modelId="{356DF513-3102-42BB-9FEC-290C100E69D7}" type="sibTrans" cxnId="{CCD34405-2807-48E3-92CE-56F45B2F9232}">
      <dgm:prSet/>
      <dgm:spPr/>
      <dgm:t>
        <a:bodyPr/>
        <a:lstStyle/>
        <a:p>
          <a:pPr rtl="1"/>
          <a:endParaRPr lang="ar-JO"/>
        </a:p>
      </dgm:t>
    </dgm:pt>
    <dgm:pt modelId="{794A4F09-89F5-4F46-8E2A-837D950FE460}">
      <dgm:prSet custT="1"/>
      <dgm:spPr/>
      <dgm:t>
        <a:bodyPr/>
        <a:lstStyle/>
        <a:p>
          <a:pPr rtl="0"/>
          <a:r>
            <a:rPr lang="en-US" sz="2000" dirty="0" smtClean="0"/>
            <a:t>Genetic syndromes (Down’s, Turner, Seckle, prader-willi &amp; Noonan syndromes).</a:t>
          </a:r>
          <a:endParaRPr lang="ar-JO" sz="2000" dirty="0"/>
        </a:p>
      </dgm:t>
    </dgm:pt>
    <dgm:pt modelId="{3C367EBF-B2AF-45D6-95E2-1D2D036CC6CF}" type="parTrans" cxnId="{5A42F9EF-D31B-4EB3-8EA6-DF8842EC8C6D}">
      <dgm:prSet/>
      <dgm:spPr/>
      <dgm:t>
        <a:bodyPr/>
        <a:lstStyle/>
        <a:p>
          <a:pPr rtl="1"/>
          <a:endParaRPr lang="ar-JO"/>
        </a:p>
      </dgm:t>
    </dgm:pt>
    <dgm:pt modelId="{19C16DFB-329F-4572-AE18-04412B9FDADF}" type="sibTrans" cxnId="{5A42F9EF-D31B-4EB3-8EA6-DF8842EC8C6D}">
      <dgm:prSet/>
      <dgm:spPr/>
      <dgm:t>
        <a:bodyPr/>
        <a:lstStyle/>
        <a:p>
          <a:pPr rtl="1"/>
          <a:endParaRPr lang="ar-JO"/>
        </a:p>
      </dgm:t>
    </dgm:pt>
    <dgm:pt modelId="{4C5A5FF1-DC43-4447-9809-E5C11CCECEE4}">
      <dgm:prSet custT="1"/>
      <dgm:spPr/>
      <dgm:t>
        <a:bodyPr/>
        <a:lstStyle/>
        <a:p>
          <a:pPr rtl="0"/>
          <a:r>
            <a:rPr lang="en-US" sz="2000" dirty="0" smtClean="0"/>
            <a:t>Sever long standing malnutrition. </a:t>
          </a:r>
          <a:endParaRPr lang="ar-JO" sz="2000" dirty="0"/>
        </a:p>
      </dgm:t>
    </dgm:pt>
    <dgm:pt modelId="{C05C3CF2-2E47-4C10-9E3E-E119D40A5CFC}" type="parTrans" cxnId="{EEF4C6AD-7DFD-4473-8771-F6A77EC69961}">
      <dgm:prSet/>
      <dgm:spPr/>
      <dgm:t>
        <a:bodyPr/>
        <a:lstStyle/>
        <a:p>
          <a:pPr rtl="1"/>
          <a:endParaRPr lang="ar-JO"/>
        </a:p>
      </dgm:t>
    </dgm:pt>
    <dgm:pt modelId="{0328123E-C370-48CA-A7D6-4EC27A3887AE}" type="sibTrans" cxnId="{EEF4C6AD-7DFD-4473-8771-F6A77EC69961}">
      <dgm:prSet/>
      <dgm:spPr/>
      <dgm:t>
        <a:bodyPr/>
        <a:lstStyle/>
        <a:p>
          <a:pPr rtl="1"/>
          <a:endParaRPr lang="ar-JO"/>
        </a:p>
      </dgm:t>
    </dgm:pt>
    <dgm:pt modelId="{A1BCFDB8-BAE9-47A0-AE3B-3D0D41B64740}">
      <dgm:prSet custT="1"/>
      <dgm:spPr/>
      <dgm:t>
        <a:bodyPr/>
        <a:lstStyle/>
        <a:p>
          <a:pPr rtl="0"/>
          <a:r>
            <a:rPr lang="en-US" sz="2000" dirty="0" smtClean="0"/>
            <a:t>Chronic disease (eg; CKD).</a:t>
          </a:r>
          <a:endParaRPr lang="ar-JO" sz="2000" dirty="0"/>
        </a:p>
      </dgm:t>
    </dgm:pt>
    <dgm:pt modelId="{7CA363D2-D32F-4B64-A7E7-E9A7AD15AF91}" type="parTrans" cxnId="{6E2068AB-4123-4AC9-89ED-24D1B9F88F60}">
      <dgm:prSet/>
      <dgm:spPr/>
      <dgm:t>
        <a:bodyPr/>
        <a:lstStyle/>
        <a:p>
          <a:pPr rtl="1"/>
          <a:endParaRPr lang="ar-JO"/>
        </a:p>
      </dgm:t>
    </dgm:pt>
    <dgm:pt modelId="{7C82627D-ADD9-4B36-9AE2-CD467C7765CF}" type="sibTrans" cxnId="{6E2068AB-4123-4AC9-89ED-24D1B9F88F60}">
      <dgm:prSet/>
      <dgm:spPr/>
      <dgm:t>
        <a:bodyPr/>
        <a:lstStyle/>
        <a:p>
          <a:pPr rtl="1"/>
          <a:endParaRPr lang="ar-JO"/>
        </a:p>
      </dgm:t>
    </dgm:pt>
    <dgm:pt modelId="{748BC8E4-68ED-47BC-912F-53FB6C28E3DA}">
      <dgm:prSet custT="1"/>
      <dgm:spPr/>
      <dgm:t>
        <a:bodyPr/>
        <a:lstStyle/>
        <a:p>
          <a:pPr rtl="0"/>
          <a:r>
            <a:rPr lang="en-US" sz="2000" dirty="0" smtClean="0"/>
            <a:t>Malabsorption (eg; Celiac disease).</a:t>
          </a:r>
          <a:endParaRPr lang="ar-JO" sz="2000" dirty="0"/>
        </a:p>
      </dgm:t>
    </dgm:pt>
    <dgm:pt modelId="{5436D326-7B84-48C6-8908-93E5CB20ACB1}" type="parTrans" cxnId="{C1457D4B-530D-413D-8CCC-63EAE94C2BB3}">
      <dgm:prSet/>
      <dgm:spPr/>
      <dgm:t>
        <a:bodyPr/>
        <a:lstStyle/>
        <a:p>
          <a:pPr rtl="1"/>
          <a:endParaRPr lang="ar-JO"/>
        </a:p>
      </dgm:t>
    </dgm:pt>
    <dgm:pt modelId="{8535EBC7-FB8D-4031-A890-49A3F019D635}" type="sibTrans" cxnId="{C1457D4B-530D-413D-8CCC-63EAE94C2BB3}">
      <dgm:prSet/>
      <dgm:spPr/>
      <dgm:t>
        <a:bodyPr/>
        <a:lstStyle/>
        <a:p>
          <a:pPr rtl="1"/>
          <a:endParaRPr lang="ar-JO"/>
        </a:p>
      </dgm:t>
    </dgm:pt>
    <dgm:pt modelId="{F9C76ADF-A872-43F7-B7A8-5FE105FAD22D}">
      <dgm:prSet custT="1"/>
      <dgm:spPr/>
      <dgm:t>
        <a:bodyPr/>
        <a:lstStyle/>
        <a:p>
          <a:pPr rtl="0"/>
          <a:r>
            <a:rPr lang="en-US" sz="2000" dirty="0" smtClean="0"/>
            <a:t>Endocrine (eg; GH deficiency &amp; Cushing’s syndrome).</a:t>
          </a:r>
          <a:endParaRPr lang="ar-JO" sz="2000" dirty="0"/>
        </a:p>
      </dgm:t>
    </dgm:pt>
    <dgm:pt modelId="{B3B49897-0AE7-4955-885C-D1E3B934487A}" type="parTrans" cxnId="{C77B0983-DA6F-4854-962C-6D9D5A9DEF0A}">
      <dgm:prSet/>
      <dgm:spPr/>
      <dgm:t>
        <a:bodyPr/>
        <a:lstStyle/>
        <a:p>
          <a:pPr rtl="1"/>
          <a:endParaRPr lang="ar-JO"/>
        </a:p>
      </dgm:t>
    </dgm:pt>
    <dgm:pt modelId="{C39EE45B-EEEE-4FFB-8851-C96376068C6F}" type="sibTrans" cxnId="{C77B0983-DA6F-4854-962C-6D9D5A9DEF0A}">
      <dgm:prSet/>
      <dgm:spPr/>
      <dgm:t>
        <a:bodyPr/>
        <a:lstStyle/>
        <a:p>
          <a:pPr rtl="1"/>
          <a:endParaRPr lang="ar-JO"/>
        </a:p>
      </dgm:t>
    </dgm:pt>
    <dgm:pt modelId="{3494A93E-2FE8-48A0-AE99-6D7E5E0479BF}">
      <dgm:prSet custT="1"/>
      <dgm:spPr/>
      <dgm:t>
        <a:bodyPr/>
        <a:lstStyle/>
        <a:p>
          <a:pPr rtl="0"/>
          <a:r>
            <a:rPr lang="en-US" sz="2000" dirty="0" smtClean="0"/>
            <a:t>Psychosocial deprivation. </a:t>
          </a:r>
          <a:endParaRPr lang="ar-JO" sz="2000" dirty="0"/>
        </a:p>
      </dgm:t>
    </dgm:pt>
    <dgm:pt modelId="{7BACAFEC-0423-4478-B21C-A521176D53EF}" type="parTrans" cxnId="{67C45225-5B78-4AC2-8C5E-3B17AF4A562F}">
      <dgm:prSet/>
      <dgm:spPr/>
      <dgm:t>
        <a:bodyPr/>
        <a:lstStyle/>
        <a:p>
          <a:pPr rtl="1"/>
          <a:endParaRPr lang="ar-JO"/>
        </a:p>
      </dgm:t>
    </dgm:pt>
    <dgm:pt modelId="{090BD8F0-52B3-40A5-973D-99A262D27640}" type="sibTrans" cxnId="{67C45225-5B78-4AC2-8C5E-3B17AF4A562F}">
      <dgm:prSet/>
      <dgm:spPr/>
      <dgm:t>
        <a:bodyPr/>
        <a:lstStyle/>
        <a:p>
          <a:pPr rtl="1"/>
          <a:endParaRPr lang="ar-JO"/>
        </a:p>
      </dgm:t>
    </dgm:pt>
    <dgm:pt modelId="{555B21EF-7E35-42CF-AC2F-2C1168F3D72F}" type="pres">
      <dgm:prSet presAssocID="{BC4E22BF-E0AC-469F-9445-4BE30147EA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69CCAD-D696-43E9-8BFB-667F84CEBBA9}" type="pres">
      <dgm:prSet presAssocID="{94F16514-6A78-435F-A8FE-95411FADDFAF}" presName="parentLin" presStyleCnt="0"/>
      <dgm:spPr/>
    </dgm:pt>
    <dgm:pt modelId="{33B419A2-6D38-4BCC-A0E7-6C8F6ED5006E}" type="pres">
      <dgm:prSet presAssocID="{94F16514-6A78-435F-A8FE-95411FADDFA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D5381B5-0861-494F-8304-28B4AD1E64DD}" type="pres">
      <dgm:prSet presAssocID="{94F16514-6A78-435F-A8FE-95411FADDFA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5B290-7441-405D-A2C4-5836D36E33A1}" type="pres">
      <dgm:prSet presAssocID="{94F16514-6A78-435F-A8FE-95411FADDFAF}" presName="negativeSpace" presStyleCnt="0"/>
      <dgm:spPr/>
    </dgm:pt>
    <dgm:pt modelId="{36D8A480-0CF4-407C-9D80-B7FE82A64960}" type="pres">
      <dgm:prSet presAssocID="{94F16514-6A78-435F-A8FE-95411FADDFAF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71B5856-5F89-47E8-A579-3BD3C1A27DDC}" type="pres">
      <dgm:prSet presAssocID="{A3DFA84C-4DDE-4A3B-BA63-CD672B71D56D}" presName="spaceBetweenRectangles" presStyleCnt="0"/>
      <dgm:spPr/>
    </dgm:pt>
    <dgm:pt modelId="{3DB7ECD2-71F0-47A9-9A6B-45D57EB01ABC}" type="pres">
      <dgm:prSet presAssocID="{EB246EE5-A471-4F55-AF5B-4884202C97B9}" presName="parentLin" presStyleCnt="0"/>
      <dgm:spPr/>
    </dgm:pt>
    <dgm:pt modelId="{057BBBB1-87A2-4926-9068-0BBEC669EFA8}" type="pres">
      <dgm:prSet presAssocID="{EB246EE5-A471-4F55-AF5B-4884202C97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52A9E9F-9175-4741-A6BC-79DBCF92244C}" type="pres">
      <dgm:prSet presAssocID="{EB246EE5-A471-4F55-AF5B-4884202C97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75484-5B6B-46CE-8C7D-A44605546E55}" type="pres">
      <dgm:prSet presAssocID="{EB246EE5-A471-4F55-AF5B-4884202C97B9}" presName="negativeSpace" presStyleCnt="0"/>
      <dgm:spPr/>
    </dgm:pt>
    <dgm:pt modelId="{80A1A6AE-E723-4181-A2E4-CC0DDB778F4F}" type="pres">
      <dgm:prSet presAssocID="{EB246EE5-A471-4F55-AF5B-4884202C97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0F505D5-3A84-49AC-9D1B-8EF9B03F2255}" type="pres">
      <dgm:prSet presAssocID="{6157C4F2-FB53-4BF8-B5A0-6B718DEFCB81}" presName="spaceBetweenRectangles" presStyleCnt="0"/>
      <dgm:spPr/>
    </dgm:pt>
    <dgm:pt modelId="{1A1600DE-D5A1-4784-B10A-7DD7D3221C8A}" type="pres">
      <dgm:prSet presAssocID="{4323D085-F6EB-4BD0-8D54-F269A6FF0616}" presName="parentLin" presStyleCnt="0"/>
      <dgm:spPr/>
    </dgm:pt>
    <dgm:pt modelId="{1E41F808-9878-423C-BE6E-A99359C8E687}" type="pres">
      <dgm:prSet presAssocID="{4323D085-F6EB-4BD0-8D54-F269A6FF0616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58078669-4A8A-4DF1-B132-63F701F55EE9}" type="pres">
      <dgm:prSet presAssocID="{4323D085-F6EB-4BD0-8D54-F269A6FF06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D7E107C-AF41-41DD-B515-301BA07AFC03}" type="pres">
      <dgm:prSet presAssocID="{4323D085-F6EB-4BD0-8D54-F269A6FF0616}" presName="negativeSpace" presStyleCnt="0"/>
      <dgm:spPr/>
    </dgm:pt>
    <dgm:pt modelId="{47755DFC-6659-433B-A0A0-5D2B3A26F68C}" type="pres">
      <dgm:prSet presAssocID="{4323D085-F6EB-4BD0-8D54-F269A6FF0616}" presName="childText" presStyleLbl="conFgAcc1" presStyleIdx="2" presStyleCnt="3" custLinFactNeighborX="348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7EFEB1F9-2387-4149-AB87-106485E3DB11}" type="presOf" srcId="{4C5A5FF1-DC43-4447-9809-E5C11CCECEE4}" destId="{47755DFC-6659-433B-A0A0-5D2B3A26F68C}" srcOrd="0" destOrd="0" presId="urn:microsoft.com/office/officeart/2005/8/layout/list1"/>
    <dgm:cxn modelId="{527DEE84-BF8F-4B83-8962-C1FB64D9DA6D}" srcId="{BC4E22BF-E0AC-469F-9445-4BE30147EACF}" destId="{EB246EE5-A471-4F55-AF5B-4884202C97B9}" srcOrd="1" destOrd="0" parTransId="{FEFF745C-7C91-47B7-9A01-97D0FCD87AC0}" sibTransId="{6157C4F2-FB53-4BF8-B5A0-6B718DEFCB81}"/>
    <dgm:cxn modelId="{A0BFF8B9-6FB2-40F8-8D2B-540969FAE5DD}" type="presOf" srcId="{C3A77464-0D26-4187-AE3D-4567796BF806}" destId="{80A1A6AE-E723-4181-A2E4-CC0DDB778F4F}" srcOrd="0" destOrd="1" presId="urn:microsoft.com/office/officeart/2005/8/layout/list1"/>
    <dgm:cxn modelId="{DE584FEB-3EA3-4B0D-B13C-4B562FC957A7}" type="presOf" srcId="{EB246EE5-A471-4F55-AF5B-4884202C97B9}" destId="{057BBBB1-87A2-4926-9068-0BBEC669EFA8}" srcOrd="0" destOrd="0" presId="urn:microsoft.com/office/officeart/2005/8/layout/list1"/>
    <dgm:cxn modelId="{F3E0DB02-A29A-41BF-8EB6-6F535EA87D18}" type="presOf" srcId="{4323D085-F6EB-4BD0-8D54-F269A6FF0616}" destId="{58078669-4A8A-4DF1-B132-63F701F55EE9}" srcOrd="1" destOrd="0" presId="urn:microsoft.com/office/officeart/2005/8/layout/list1"/>
    <dgm:cxn modelId="{09C89DDB-1A48-4F69-BDEF-C9EDEA3D38C3}" type="presOf" srcId="{F9C76ADF-A872-43F7-B7A8-5FE105FAD22D}" destId="{47755DFC-6659-433B-A0A0-5D2B3A26F68C}" srcOrd="0" destOrd="3" presId="urn:microsoft.com/office/officeart/2005/8/layout/list1"/>
    <dgm:cxn modelId="{C77B0983-DA6F-4854-962C-6D9D5A9DEF0A}" srcId="{4323D085-F6EB-4BD0-8D54-F269A6FF0616}" destId="{F9C76ADF-A872-43F7-B7A8-5FE105FAD22D}" srcOrd="3" destOrd="0" parTransId="{B3B49897-0AE7-4955-885C-D1E3B934487A}" sibTransId="{C39EE45B-EEEE-4FFB-8851-C96376068C6F}"/>
    <dgm:cxn modelId="{5A42F9EF-D31B-4EB3-8EA6-DF8842EC8C6D}" srcId="{EB246EE5-A471-4F55-AF5B-4884202C97B9}" destId="{794A4F09-89F5-4F46-8E2A-837D950FE460}" srcOrd="2" destOrd="0" parTransId="{3C367EBF-B2AF-45D6-95E2-1D2D036CC6CF}" sibTransId="{19C16DFB-329F-4572-AE18-04412B9FDADF}"/>
    <dgm:cxn modelId="{A07D780F-BE38-4B08-B25F-501B89F0A602}" type="presOf" srcId="{4323D085-F6EB-4BD0-8D54-F269A6FF0616}" destId="{1E41F808-9878-423C-BE6E-A99359C8E687}" srcOrd="0" destOrd="0" presId="urn:microsoft.com/office/officeart/2005/8/layout/list1"/>
    <dgm:cxn modelId="{67C45225-5B78-4AC2-8C5E-3B17AF4A562F}" srcId="{4323D085-F6EB-4BD0-8D54-F269A6FF0616}" destId="{3494A93E-2FE8-48A0-AE99-6D7E5E0479BF}" srcOrd="4" destOrd="0" parTransId="{7BACAFEC-0423-4478-B21C-A521176D53EF}" sibTransId="{090BD8F0-52B3-40A5-973D-99A262D27640}"/>
    <dgm:cxn modelId="{6E2068AB-4123-4AC9-89ED-24D1B9F88F60}" srcId="{4323D085-F6EB-4BD0-8D54-F269A6FF0616}" destId="{A1BCFDB8-BAE9-47A0-AE3B-3D0D41B64740}" srcOrd="1" destOrd="0" parTransId="{7CA363D2-D32F-4B64-A7E7-E9A7AD15AF91}" sibTransId="{7C82627D-ADD9-4B36-9AE2-CD467C7765CF}"/>
    <dgm:cxn modelId="{B618CDC2-4974-48A4-A6EC-0F33C57A044F}" type="presOf" srcId="{EB246EE5-A471-4F55-AF5B-4884202C97B9}" destId="{952A9E9F-9175-4741-A6BC-79DBCF92244C}" srcOrd="1" destOrd="0" presId="urn:microsoft.com/office/officeart/2005/8/layout/list1"/>
    <dgm:cxn modelId="{EEF4C6AD-7DFD-4473-8771-F6A77EC69961}" srcId="{4323D085-F6EB-4BD0-8D54-F269A6FF0616}" destId="{4C5A5FF1-DC43-4447-9809-E5C11CCECEE4}" srcOrd="0" destOrd="0" parTransId="{C05C3CF2-2E47-4C10-9E3E-E119D40A5CFC}" sibTransId="{0328123E-C370-48CA-A7D6-4EC27A3887AE}"/>
    <dgm:cxn modelId="{207CECE3-8292-46A9-A4D1-8DB68214F037}" srcId="{BC4E22BF-E0AC-469F-9445-4BE30147EACF}" destId="{94F16514-6A78-435F-A8FE-95411FADDFAF}" srcOrd="0" destOrd="0" parTransId="{96E123F8-91A1-4C82-9344-136F6FCD2AF0}" sibTransId="{A3DFA84C-4DDE-4A3B-BA63-CD672B71D56D}"/>
    <dgm:cxn modelId="{34511DD9-7792-4BB9-BA49-1761724F5B83}" srcId="{EB246EE5-A471-4F55-AF5B-4884202C97B9}" destId="{4A7DFEBC-8085-4E60-9071-F21A30FF9349}" srcOrd="0" destOrd="0" parTransId="{4E9BCBC4-F580-496F-9D52-E6A7A0D0173A}" sibTransId="{8AC4ADCE-490F-4527-B70D-B2A9DE3650F6}"/>
    <dgm:cxn modelId="{0B018494-87F2-4DC2-8093-DCB7E099DF05}" type="presOf" srcId="{5077E7E4-0B29-4DCB-B5E2-5E4DD4FB95FC}" destId="{36D8A480-0CF4-407C-9D80-B7FE82A64960}" srcOrd="0" destOrd="1" presId="urn:microsoft.com/office/officeart/2005/8/layout/list1"/>
    <dgm:cxn modelId="{3ADF0612-5713-42BD-9A54-26D14788FE2C}" srcId="{94F16514-6A78-435F-A8FE-95411FADDFAF}" destId="{5077E7E4-0B29-4DCB-B5E2-5E4DD4FB95FC}" srcOrd="1" destOrd="0" parTransId="{CB796931-A2C4-4F3A-A50B-81B8940C06AF}" sibTransId="{404DE74E-DACA-47A1-8700-9F4AE23BB01D}"/>
    <dgm:cxn modelId="{CCD34405-2807-48E3-92CE-56F45B2F9232}" srcId="{EB246EE5-A471-4F55-AF5B-4884202C97B9}" destId="{C3A77464-0D26-4187-AE3D-4567796BF806}" srcOrd="1" destOrd="0" parTransId="{00574C88-A445-48BC-B2BA-7CFBD25A2784}" sibTransId="{356DF513-3102-42BB-9FEC-290C100E69D7}"/>
    <dgm:cxn modelId="{CDBF79F4-0C29-4CCF-8D5A-42E9E7D05FD1}" type="presOf" srcId="{794A4F09-89F5-4F46-8E2A-837D950FE460}" destId="{80A1A6AE-E723-4181-A2E4-CC0DDB778F4F}" srcOrd="0" destOrd="2" presId="urn:microsoft.com/office/officeart/2005/8/layout/list1"/>
    <dgm:cxn modelId="{101BCC00-17BD-428E-BB6F-E19AF0CE99F3}" type="presOf" srcId="{BC4E22BF-E0AC-469F-9445-4BE30147EACF}" destId="{555B21EF-7E35-42CF-AC2F-2C1168F3D72F}" srcOrd="0" destOrd="0" presId="urn:microsoft.com/office/officeart/2005/8/layout/list1"/>
    <dgm:cxn modelId="{51455C9E-9127-409A-9DFE-448B1ED75DF6}" srcId="{BC4E22BF-E0AC-469F-9445-4BE30147EACF}" destId="{4323D085-F6EB-4BD0-8D54-F269A6FF0616}" srcOrd="2" destOrd="0" parTransId="{9E8F890D-D066-420F-8B3B-0AC128223E4B}" sibTransId="{4C79B518-0EDC-430E-98F2-C705C9B76E04}"/>
    <dgm:cxn modelId="{B42ACE50-DAA2-4DD3-B1CA-94A972864C30}" type="presOf" srcId="{4A7DFEBC-8085-4E60-9071-F21A30FF9349}" destId="{80A1A6AE-E723-4181-A2E4-CC0DDB778F4F}" srcOrd="0" destOrd="0" presId="urn:microsoft.com/office/officeart/2005/8/layout/list1"/>
    <dgm:cxn modelId="{678CBEB9-4705-4D44-A46F-0F456DC8B6DF}" type="presOf" srcId="{94F16514-6A78-435F-A8FE-95411FADDFAF}" destId="{33B419A2-6D38-4BCC-A0E7-6C8F6ED5006E}" srcOrd="0" destOrd="0" presId="urn:microsoft.com/office/officeart/2005/8/layout/list1"/>
    <dgm:cxn modelId="{6EC401CB-7C83-44F3-9A9A-0F8734726426}" type="presOf" srcId="{94F16514-6A78-435F-A8FE-95411FADDFAF}" destId="{9D5381B5-0861-494F-8304-28B4AD1E64DD}" srcOrd="1" destOrd="0" presId="urn:microsoft.com/office/officeart/2005/8/layout/list1"/>
    <dgm:cxn modelId="{63E75F6B-BAED-4C33-8F4B-D0F735A2218C}" type="presOf" srcId="{A1BCFDB8-BAE9-47A0-AE3B-3D0D41B64740}" destId="{47755DFC-6659-433B-A0A0-5D2B3A26F68C}" srcOrd="0" destOrd="1" presId="urn:microsoft.com/office/officeart/2005/8/layout/list1"/>
    <dgm:cxn modelId="{A4934223-4198-4030-A01E-26648CC21DCA}" type="presOf" srcId="{87338F09-CAB7-452E-8A52-01B0DB9A4B06}" destId="{36D8A480-0CF4-407C-9D80-B7FE82A64960}" srcOrd="0" destOrd="0" presId="urn:microsoft.com/office/officeart/2005/8/layout/list1"/>
    <dgm:cxn modelId="{082755E7-E999-415C-92CA-8EF07ABEA4E2}" type="presOf" srcId="{748BC8E4-68ED-47BC-912F-53FB6C28E3DA}" destId="{47755DFC-6659-433B-A0A0-5D2B3A26F68C}" srcOrd="0" destOrd="2" presId="urn:microsoft.com/office/officeart/2005/8/layout/list1"/>
    <dgm:cxn modelId="{D33066DD-2E01-4D20-8EC6-3393AB0F6E95}" srcId="{94F16514-6A78-435F-A8FE-95411FADDFAF}" destId="{87338F09-CAB7-452E-8A52-01B0DB9A4B06}" srcOrd="0" destOrd="0" parTransId="{E25054A5-A1E0-4525-BF3F-45BAFEFB1BF4}" sibTransId="{90F8600D-1BB0-4003-BA09-7A408427AAF9}"/>
    <dgm:cxn modelId="{C1457D4B-530D-413D-8CCC-63EAE94C2BB3}" srcId="{4323D085-F6EB-4BD0-8D54-F269A6FF0616}" destId="{748BC8E4-68ED-47BC-912F-53FB6C28E3DA}" srcOrd="2" destOrd="0" parTransId="{5436D326-7B84-48C6-8908-93E5CB20ACB1}" sibTransId="{8535EBC7-FB8D-4031-A890-49A3F019D635}"/>
    <dgm:cxn modelId="{303A7AE8-F33C-4A70-8BAA-96FA2807CA53}" type="presOf" srcId="{3494A93E-2FE8-48A0-AE99-6D7E5E0479BF}" destId="{47755DFC-6659-433B-A0A0-5D2B3A26F68C}" srcOrd="0" destOrd="4" presId="urn:microsoft.com/office/officeart/2005/8/layout/list1"/>
    <dgm:cxn modelId="{EB58B9F7-EBED-4B3F-ADED-2C429D9BF3C9}" type="presParOf" srcId="{555B21EF-7E35-42CF-AC2F-2C1168F3D72F}" destId="{8769CCAD-D696-43E9-8BFB-667F84CEBBA9}" srcOrd="0" destOrd="0" presId="urn:microsoft.com/office/officeart/2005/8/layout/list1"/>
    <dgm:cxn modelId="{11FDB204-CD04-4559-AE28-41FC8F3B1A71}" type="presParOf" srcId="{8769CCAD-D696-43E9-8BFB-667F84CEBBA9}" destId="{33B419A2-6D38-4BCC-A0E7-6C8F6ED5006E}" srcOrd="0" destOrd="0" presId="urn:microsoft.com/office/officeart/2005/8/layout/list1"/>
    <dgm:cxn modelId="{5BD8E1FC-A425-41FC-AAA9-479CC3B2F6FF}" type="presParOf" srcId="{8769CCAD-D696-43E9-8BFB-667F84CEBBA9}" destId="{9D5381B5-0861-494F-8304-28B4AD1E64DD}" srcOrd="1" destOrd="0" presId="urn:microsoft.com/office/officeart/2005/8/layout/list1"/>
    <dgm:cxn modelId="{D44353AE-52DD-48D0-B3FF-93A8B7160CCF}" type="presParOf" srcId="{555B21EF-7E35-42CF-AC2F-2C1168F3D72F}" destId="{EED5B290-7441-405D-A2C4-5836D36E33A1}" srcOrd="1" destOrd="0" presId="urn:microsoft.com/office/officeart/2005/8/layout/list1"/>
    <dgm:cxn modelId="{B1D6507D-DACC-44FE-A919-DB113A6D05B3}" type="presParOf" srcId="{555B21EF-7E35-42CF-AC2F-2C1168F3D72F}" destId="{36D8A480-0CF4-407C-9D80-B7FE82A64960}" srcOrd="2" destOrd="0" presId="urn:microsoft.com/office/officeart/2005/8/layout/list1"/>
    <dgm:cxn modelId="{0E179586-0784-4369-A856-BDF7FE73D6C8}" type="presParOf" srcId="{555B21EF-7E35-42CF-AC2F-2C1168F3D72F}" destId="{671B5856-5F89-47E8-A579-3BD3C1A27DDC}" srcOrd="3" destOrd="0" presId="urn:microsoft.com/office/officeart/2005/8/layout/list1"/>
    <dgm:cxn modelId="{8C45B573-BF93-4F31-8121-AC3345BA6D2C}" type="presParOf" srcId="{555B21EF-7E35-42CF-AC2F-2C1168F3D72F}" destId="{3DB7ECD2-71F0-47A9-9A6B-45D57EB01ABC}" srcOrd="4" destOrd="0" presId="urn:microsoft.com/office/officeart/2005/8/layout/list1"/>
    <dgm:cxn modelId="{D88445D6-82DE-41E1-A0F5-79CDCA69C5AA}" type="presParOf" srcId="{3DB7ECD2-71F0-47A9-9A6B-45D57EB01ABC}" destId="{057BBBB1-87A2-4926-9068-0BBEC669EFA8}" srcOrd="0" destOrd="0" presId="urn:microsoft.com/office/officeart/2005/8/layout/list1"/>
    <dgm:cxn modelId="{0F4E7BDF-2FB4-4F6B-9361-12C42E775E4B}" type="presParOf" srcId="{3DB7ECD2-71F0-47A9-9A6B-45D57EB01ABC}" destId="{952A9E9F-9175-4741-A6BC-79DBCF92244C}" srcOrd="1" destOrd="0" presId="urn:microsoft.com/office/officeart/2005/8/layout/list1"/>
    <dgm:cxn modelId="{FA2F7298-A15C-47FC-8335-809F4ECF26A0}" type="presParOf" srcId="{555B21EF-7E35-42CF-AC2F-2C1168F3D72F}" destId="{51275484-5B6B-46CE-8C7D-A44605546E55}" srcOrd="5" destOrd="0" presId="urn:microsoft.com/office/officeart/2005/8/layout/list1"/>
    <dgm:cxn modelId="{E83315F1-173C-4DAC-BCC7-2FD4EFDE751C}" type="presParOf" srcId="{555B21EF-7E35-42CF-AC2F-2C1168F3D72F}" destId="{80A1A6AE-E723-4181-A2E4-CC0DDB778F4F}" srcOrd="6" destOrd="0" presId="urn:microsoft.com/office/officeart/2005/8/layout/list1"/>
    <dgm:cxn modelId="{65DBEC34-5F89-4E7F-9214-20428A47D577}" type="presParOf" srcId="{555B21EF-7E35-42CF-AC2F-2C1168F3D72F}" destId="{60F505D5-3A84-49AC-9D1B-8EF9B03F2255}" srcOrd="7" destOrd="0" presId="urn:microsoft.com/office/officeart/2005/8/layout/list1"/>
    <dgm:cxn modelId="{E69B050F-E78C-4288-A97E-7A389749AE9E}" type="presParOf" srcId="{555B21EF-7E35-42CF-AC2F-2C1168F3D72F}" destId="{1A1600DE-D5A1-4784-B10A-7DD7D3221C8A}" srcOrd="8" destOrd="0" presId="urn:microsoft.com/office/officeart/2005/8/layout/list1"/>
    <dgm:cxn modelId="{2BE89581-04D0-4051-9DA6-5366A3E2DE4C}" type="presParOf" srcId="{1A1600DE-D5A1-4784-B10A-7DD7D3221C8A}" destId="{1E41F808-9878-423C-BE6E-A99359C8E687}" srcOrd="0" destOrd="0" presId="urn:microsoft.com/office/officeart/2005/8/layout/list1"/>
    <dgm:cxn modelId="{88202D42-B88E-44CD-9B5C-59EC4C697E17}" type="presParOf" srcId="{1A1600DE-D5A1-4784-B10A-7DD7D3221C8A}" destId="{58078669-4A8A-4DF1-B132-63F701F55EE9}" srcOrd="1" destOrd="0" presId="urn:microsoft.com/office/officeart/2005/8/layout/list1"/>
    <dgm:cxn modelId="{14DD7272-98AF-4D9B-ACF4-11AC1CBA65A5}" type="presParOf" srcId="{555B21EF-7E35-42CF-AC2F-2C1168F3D72F}" destId="{8D7E107C-AF41-41DD-B515-301BA07AFC03}" srcOrd="9" destOrd="0" presId="urn:microsoft.com/office/officeart/2005/8/layout/list1"/>
    <dgm:cxn modelId="{77B2DF0F-43C1-4FE1-850F-58EBD4448B0D}" type="presParOf" srcId="{555B21EF-7E35-42CF-AC2F-2C1168F3D72F}" destId="{47755DFC-6659-433B-A0A0-5D2B3A26F68C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8A480-0CF4-407C-9D80-B7FE82A64960}">
      <dsp:nvSpPr>
        <dsp:cNvPr id="0" name=""/>
        <dsp:cNvSpPr/>
      </dsp:nvSpPr>
      <dsp:spPr>
        <a:xfrm>
          <a:off x="0" y="224388"/>
          <a:ext cx="8643998" cy="98752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70" tIns="229108" rIns="67087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FSS.</a:t>
          </a:r>
          <a:endParaRPr lang="ar-J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CDGP.</a:t>
          </a:r>
          <a:endParaRPr lang="ar-JO" sz="2000" kern="1200" dirty="0"/>
        </a:p>
      </dsp:txBody>
      <dsp:txXfrm>
        <a:off x="0" y="224388"/>
        <a:ext cx="8643998" cy="987525"/>
      </dsp:txXfrm>
    </dsp:sp>
    <dsp:sp modelId="{9D5381B5-0861-494F-8304-28B4AD1E64DD}">
      <dsp:nvSpPr>
        <dsp:cNvPr id="0" name=""/>
        <dsp:cNvSpPr/>
      </dsp:nvSpPr>
      <dsp:spPr>
        <a:xfrm>
          <a:off x="432199" y="62028"/>
          <a:ext cx="6050798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Normal variant </a:t>
          </a:r>
          <a:endParaRPr lang="ar-JO" sz="2800" kern="1200" dirty="0"/>
        </a:p>
      </dsp:txBody>
      <dsp:txXfrm>
        <a:off x="448051" y="77880"/>
        <a:ext cx="6019094" cy="293016"/>
      </dsp:txXfrm>
    </dsp:sp>
    <dsp:sp modelId="{80A1A6AE-E723-4181-A2E4-CC0DDB778F4F}">
      <dsp:nvSpPr>
        <dsp:cNvPr id="0" name=""/>
        <dsp:cNvSpPr/>
      </dsp:nvSpPr>
      <dsp:spPr>
        <a:xfrm>
          <a:off x="0" y="1433673"/>
          <a:ext cx="8643998" cy="15939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70" tIns="229108" rIns="67087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IUGR.</a:t>
          </a:r>
          <a:endParaRPr lang="ar-J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Prenatal infection (TORCH).</a:t>
          </a:r>
          <a:endParaRPr lang="ar-J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Genetic syndromes (Down’s, Turner, Seckle, prader-willi &amp; Noonan syndromes).</a:t>
          </a:r>
          <a:endParaRPr lang="ar-JO" sz="2000" kern="1200" dirty="0"/>
        </a:p>
      </dsp:txBody>
      <dsp:txXfrm>
        <a:off x="0" y="1433673"/>
        <a:ext cx="8643998" cy="1593900"/>
      </dsp:txXfrm>
    </dsp:sp>
    <dsp:sp modelId="{952A9E9F-9175-4741-A6BC-79DBCF92244C}">
      <dsp:nvSpPr>
        <dsp:cNvPr id="0" name=""/>
        <dsp:cNvSpPr/>
      </dsp:nvSpPr>
      <dsp:spPr>
        <a:xfrm>
          <a:off x="432199" y="1271313"/>
          <a:ext cx="6050798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Prenatal causes</a:t>
          </a:r>
          <a:endParaRPr lang="ar-JO" sz="2800" kern="1200" dirty="0"/>
        </a:p>
      </dsp:txBody>
      <dsp:txXfrm>
        <a:off x="448051" y="1287165"/>
        <a:ext cx="6019094" cy="293016"/>
      </dsp:txXfrm>
    </dsp:sp>
    <dsp:sp modelId="{47755DFC-6659-433B-A0A0-5D2B3A26F68C}">
      <dsp:nvSpPr>
        <dsp:cNvPr id="0" name=""/>
        <dsp:cNvSpPr/>
      </dsp:nvSpPr>
      <dsp:spPr>
        <a:xfrm>
          <a:off x="0" y="3249333"/>
          <a:ext cx="8643998" cy="197505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0870" tIns="229108" rIns="670870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Sever long standing malnutrition. </a:t>
          </a:r>
          <a:endParaRPr lang="ar-J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Chronic disease (eg; CKD).</a:t>
          </a:r>
          <a:endParaRPr lang="ar-J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Malabsorption (eg; Celiac disease).</a:t>
          </a:r>
          <a:endParaRPr lang="ar-J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Endocrine (eg; GH deficiency &amp; Cushing’s syndrome).</a:t>
          </a:r>
          <a:endParaRPr lang="ar-JO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Psychosocial deprivation. </a:t>
          </a:r>
          <a:endParaRPr lang="ar-JO" sz="2000" kern="1200" dirty="0"/>
        </a:p>
      </dsp:txBody>
      <dsp:txXfrm>
        <a:off x="0" y="3249333"/>
        <a:ext cx="8643998" cy="1975050"/>
      </dsp:txXfrm>
    </dsp:sp>
    <dsp:sp modelId="{58078669-4A8A-4DF1-B132-63F701F55EE9}">
      <dsp:nvSpPr>
        <dsp:cNvPr id="0" name=""/>
        <dsp:cNvSpPr/>
      </dsp:nvSpPr>
      <dsp:spPr>
        <a:xfrm>
          <a:off x="432199" y="3086973"/>
          <a:ext cx="6050798" cy="3247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Systemic causes</a:t>
          </a:r>
          <a:endParaRPr lang="ar-JO" sz="2800" kern="1200" dirty="0"/>
        </a:p>
      </dsp:txBody>
      <dsp:txXfrm>
        <a:off x="448051" y="3102825"/>
        <a:ext cx="6019094" cy="29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02/03/1441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Presented by: Saif </a:t>
            </a:r>
            <a:r>
              <a:rPr lang="en-US" sz="2800" dirty="0" smtClean="0"/>
              <a:t>Madadha.</a:t>
            </a:r>
            <a:endParaRPr lang="en-US" sz="2800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800" dirty="0" smtClean="0"/>
              <a:t>References: 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3000" dirty="0" smtClean="0"/>
              <a:t>Nelson essentials of pediatrics, 8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edition. 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3000" dirty="0" smtClean="0"/>
              <a:t>The Harriet Lane, 20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edition. 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3000" dirty="0" smtClean="0"/>
              <a:t>Kaplan pediatrics, 2019.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3000" dirty="0" smtClean="0"/>
              <a:t>Medscape.</a:t>
            </a:r>
          </a:p>
          <a:p>
            <a:pPr algn="l" rtl="0">
              <a:buFont typeface="Wingdings" pitchFamily="2" charset="2"/>
              <a:buChar char="ü"/>
            </a:pPr>
            <a:endParaRPr lang="en-US" sz="2800" dirty="0" smtClean="0"/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sz="8000" smtClean="0"/>
              <a:t>Short stature</a:t>
            </a:r>
            <a:endParaRPr lang="ar-J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figure1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250" b="5208"/>
          <a:stretch>
            <a:fillRect/>
          </a:stretch>
        </p:blipFill>
        <p:spPr>
          <a:xfrm>
            <a:off x="0" y="0"/>
            <a:ext cx="4429156" cy="6858000"/>
          </a:xfrm>
        </p:spPr>
      </p:pic>
      <p:cxnSp>
        <p:nvCxnSpPr>
          <p:cNvPr id="6" name="رابط مستقيم 5"/>
          <p:cNvCxnSpPr/>
          <p:nvPr/>
        </p:nvCxnSpPr>
        <p:spPr>
          <a:xfrm rot="5400000" flipH="1" flipV="1">
            <a:off x="142050" y="5572140"/>
            <a:ext cx="157243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571472" y="4786322"/>
            <a:ext cx="35719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4786314" y="357166"/>
            <a:ext cx="3826497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3600" dirty="0" smtClean="0"/>
              <a:t>Gender: Female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600" dirty="0" smtClean="0"/>
              <a:t>Age = 4-year-old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600" dirty="0" smtClean="0"/>
              <a:t>Height: 80 Cm</a:t>
            </a:r>
            <a:endParaRPr lang="ar-JO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عنصر نائب للمحتوى 13" descr="SaudiJGastroenterol_2016_22_4_331_187608_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57364"/>
            <a:ext cx="7318524" cy="4429156"/>
          </a:xfrm>
        </p:spPr>
      </p:pic>
      <p:cxnSp>
        <p:nvCxnSpPr>
          <p:cNvPr id="16" name="رابط مستقيم 15"/>
          <p:cNvCxnSpPr/>
          <p:nvPr/>
        </p:nvCxnSpPr>
        <p:spPr>
          <a:xfrm rot="5400000" flipH="1" flipV="1">
            <a:off x="3892545" y="5250669"/>
            <a:ext cx="1215240" cy="7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>
            <a:off x="1643042" y="4643446"/>
            <a:ext cx="285752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928662" y="214290"/>
            <a:ext cx="3247235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>
              <a:buFont typeface="Wingdings" pitchFamily="2" charset="2"/>
              <a:buChar char="ü"/>
            </a:pPr>
            <a:r>
              <a:rPr lang="en-US" sz="3200" dirty="0" smtClean="0"/>
              <a:t>Gender: Male 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dirty="0" smtClean="0"/>
              <a:t>Age: 11-year-old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200" dirty="0" smtClean="0"/>
              <a:t>Height: 120 cm </a:t>
            </a:r>
            <a:endParaRPr lang="ar-JO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4743480" y="1399593"/>
            <a:ext cx="4040188" cy="762000"/>
          </a:xfrm>
        </p:spPr>
        <p:txBody>
          <a:bodyPr/>
          <a:lstStyle/>
          <a:p>
            <a:pPr algn="ctr" rtl="0"/>
            <a:r>
              <a:rPr lang="en-US" dirty="0" smtClean="0"/>
              <a:t>Type 3 FTT</a:t>
            </a:r>
            <a:endParaRPr lang="ar-JO" dirty="0"/>
          </a:p>
        </p:txBody>
      </p:sp>
      <p:pic>
        <p:nvPicPr>
          <p:cNvPr id="6" name="Content Placeholder 3" descr="https://radtf.iuhealth.org/TF/IUSM/SOM_PEDS/MFEIST/MAINTF/IMAGES/ACRX/X_X/1O10WXGB_20051222111414_003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02"/>
          <a:stretch>
            <a:fillRect/>
          </a:stretch>
        </p:blipFill>
        <p:spPr bwMode="auto">
          <a:xfrm>
            <a:off x="4786314" y="2643182"/>
            <a:ext cx="3913187" cy="362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https://radtf.iuhealth.org/TF/IUSM/SOM_PEDS/MFEIST/MAINTF/IMAGES/ACRX/X_X/1O10WXGB_20060119110722_005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02"/>
          <a:stretch>
            <a:fillRect/>
          </a:stretch>
        </p:blipFill>
        <p:spPr bwMode="auto">
          <a:xfrm>
            <a:off x="500034" y="2643182"/>
            <a:ext cx="3836458" cy="3627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b="1" u="sng" smtClean="0"/>
              <a:t>Short stature &amp; FTT</a:t>
            </a:r>
            <a:endParaRPr lang="ar-JO" sz="5400" b="1" u="sng" dirty="0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3"/>
          </p:nvPr>
        </p:nvSpPr>
        <p:spPr>
          <a:xfrm>
            <a:off x="433358" y="1399593"/>
            <a:ext cx="4040188" cy="762000"/>
          </a:xfrm>
        </p:spPr>
        <p:txBody>
          <a:bodyPr/>
          <a:lstStyle/>
          <a:p>
            <a:pPr algn="ctr" rtl="0"/>
            <a:r>
              <a:rPr lang="en-US" dirty="0" smtClean="0"/>
              <a:t>Type 2 FTT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صر نائب للنص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dirty="0" smtClean="0"/>
              <a:t>Cause</a:t>
            </a:r>
            <a:endParaRPr lang="ar-JO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Physiologic ss.</a:t>
            </a:r>
          </a:p>
          <a:p>
            <a:pPr algn="l" rtl="0"/>
            <a:r>
              <a:rPr lang="en-US" sz="2800" dirty="0" smtClean="0"/>
              <a:t>Pathologic ss.</a:t>
            </a:r>
            <a:endParaRPr lang="ar-JO" sz="2800" dirty="0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Proportionate SS.</a:t>
            </a:r>
          </a:p>
          <a:p>
            <a:pPr algn="l" rtl="0"/>
            <a:r>
              <a:rPr lang="en-US" sz="2800" dirty="0" smtClean="0"/>
              <a:t>Disproportionate SS.</a:t>
            </a:r>
          </a:p>
          <a:p>
            <a:pPr lvl="1" algn="l" rtl="0">
              <a:buFont typeface="Wingdings" pitchFamily="2" charset="2"/>
              <a:buChar char="ü"/>
            </a:pPr>
            <a:r>
              <a:rPr lang="en-US" sz="2800" dirty="0" smtClean="0"/>
              <a:t>Short </a:t>
            </a:r>
            <a:r>
              <a:rPr lang="en-US" sz="2800" dirty="0" smtClean="0"/>
              <a:t>limbs. </a:t>
            </a:r>
            <a:endParaRPr lang="en-US" sz="2800" dirty="0" smtClean="0"/>
          </a:p>
          <a:p>
            <a:pPr lvl="1" algn="l" rtl="0">
              <a:buFont typeface="Wingdings" pitchFamily="2" charset="2"/>
              <a:buChar char="ü"/>
            </a:pPr>
            <a:r>
              <a:rPr lang="en-US" sz="2800" dirty="0" smtClean="0"/>
              <a:t>Short trunk. </a:t>
            </a:r>
            <a:endParaRPr lang="ar-JO" sz="2800" dirty="0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0"/>
            <a:r>
              <a:rPr sz="4400" b="1" u="sng" smtClean="0"/>
              <a:t>Classification of short stature </a:t>
            </a:r>
            <a:endParaRPr lang="ar-JO" sz="4400" b="1" u="sng" dirty="0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dirty="0" smtClean="0"/>
              <a:t>US:LS </a:t>
            </a:r>
            <a:r>
              <a:rPr lang="en-US" dirty="0" smtClean="0"/>
              <a:t>ratio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00120"/>
          </a:xfrm>
        </p:spPr>
        <p:txBody>
          <a:bodyPr/>
          <a:lstStyle/>
          <a:p>
            <a:pPr algn="ctr" rtl="0"/>
            <a:r>
              <a:rPr b="1" u="sng" smtClean="0"/>
              <a:t>Proportionate SS.</a:t>
            </a:r>
            <a:endParaRPr lang="ar-JO" b="1" u="sng" dirty="0"/>
          </a:p>
        </p:txBody>
      </p:sp>
      <p:graphicFrame>
        <p:nvGraphicFramePr>
          <p:cNvPr id="11" name="عنصر نائب للمحتوى 10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643998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عنصر نائب للمحتوى 8"/>
          <p:cNvGraphicFramePr>
            <a:graphicFrameLocks noGrp="1"/>
          </p:cNvGraphicFramePr>
          <p:nvPr>
            <p:ph idx="1"/>
          </p:nvPr>
        </p:nvGraphicFramePr>
        <p:xfrm>
          <a:off x="214282" y="357166"/>
          <a:ext cx="8643998" cy="6060560"/>
        </p:xfrm>
        <a:graphic>
          <a:graphicData uri="http://schemas.openxmlformats.org/drawingml/2006/table">
            <a:tbl>
              <a:tblPr rtl="1" firstRow="1" bandRow="1">
                <a:tableStyleId>{E8B1032C-EA38-4F05-BA0D-38AFFFC7BED3}</a:tableStyleId>
              </a:tblPr>
              <a:tblGrid>
                <a:gridCol w="43219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1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35080">
                <a:tc>
                  <a:txBody>
                    <a:bodyPr/>
                    <a:lstStyle/>
                    <a:p>
                      <a:pPr algn="ctr" rtl="0"/>
                      <a:r>
                        <a:rPr lang="en-US" sz="4800" u="sng" dirty="0" smtClean="0"/>
                        <a:t>CDGP</a:t>
                      </a:r>
                      <a:endParaRPr lang="ar-JO" sz="4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800" u="sng" dirty="0" smtClean="0"/>
                        <a:t>FSS</a:t>
                      </a:r>
                      <a:endParaRPr lang="ar-JO" sz="4800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60474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Child’s height is less than expected during childhood,</a:t>
                      </a:r>
                      <a:r>
                        <a:rPr lang="en-US" sz="2400" baseline="0" dirty="0" smtClean="0"/>
                        <a:t> but the final adult height is normal.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Child’s height is less than 3</a:t>
                      </a:r>
                      <a:r>
                        <a:rPr lang="en-US" sz="2400" baseline="30000" dirty="0" smtClean="0"/>
                        <a:t>rd</a:t>
                      </a:r>
                      <a:r>
                        <a:rPr lang="en-US" sz="2400" dirty="0" smtClean="0"/>
                        <a:t> percentile</a:t>
                      </a:r>
                      <a:r>
                        <a:rPr lang="en-US" sz="2400" baseline="0" dirty="0" smtClean="0"/>
                        <a:t> of expected according to age and gender but it is normal for his target height (mid parental height).</a:t>
                      </a:r>
                      <a:endParaRPr lang="ar-J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3508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Delayed puberty.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Normal puberty.</a:t>
                      </a:r>
                      <a:endParaRPr lang="ar-J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508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Family</a:t>
                      </a:r>
                      <a:r>
                        <a:rPr lang="en-US" sz="2400" baseline="0" dirty="0" smtClean="0"/>
                        <a:t> history of delayed puberty.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Family history of short stature.</a:t>
                      </a:r>
                      <a:endParaRPr lang="ar-J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35080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Bone &lt; chronological age. </a:t>
                      </a:r>
                      <a:endParaRPr lang="ar-J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Bone age = Chronological age. </a:t>
                      </a:r>
                      <a:endParaRPr lang="ar-JO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5-b9134fb05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0155" t="7291" r="7351" b="11458"/>
          <a:stretch>
            <a:fillRect/>
          </a:stretch>
        </p:blipFill>
        <p:spPr>
          <a:xfrm>
            <a:off x="1571604" y="285728"/>
            <a:ext cx="5429288" cy="6215106"/>
          </a:xfrm>
        </p:spPr>
      </p:pic>
      <p:cxnSp>
        <p:nvCxnSpPr>
          <p:cNvPr id="8" name="رابط مستقيم 7"/>
          <p:cNvCxnSpPr/>
          <p:nvPr/>
        </p:nvCxnSpPr>
        <p:spPr>
          <a:xfrm rot="5400000">
            <a:off x="5965835" y="2678107"/>
            <a:ext cx="927900" cy="7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شكل حر 29"/>
          <p:cNvSpPr/>
          <p:nvPr/>
        </p:nvSpPr>
        <p:spPr>
          <a:xfrm>
            <a:off x="2070100" y="2042160"/>
            <a:ext cx="4589780" cy="3776980"/>
          </a:xfrm>
          <a:custGeom>
            <a:avLst/>
            <a:gdLst>
              <a:gd name="connsiteX0" fmla="*/ 4345940 w 4589780"/>
              <a:gd name="connsiteY0" fmla="*/ 182880 h 3776980"/>
              <a:gd name="connsiteX1" fmla="*/ 3004820 w 4589780"/>
              <a:gd name="connsiteY1" fmla="*/ 198120 h 3776980"/>
              <a:gd name="connsiteX2" fmla="*/ 1861820 w 4589780"/>
              <a:gd name="connsiteY2" fmla="*/ 1371600 h 3776980"/>
              <a:gd name="connsiteX3" fmla="*/ 1389380 w 4589780"/>
              <a:gd name="connsiteY3" fmla="*/ 1859280 h 3776980"/>
              <a:gd name="connsiteX4" fmla="*/ 855980 w 4589780"/>
              <a:gd name="connsiteY4" fmla="*/ 2423160 h 3776980"/>
              <a:gd name="connsiteX5" fmla="*/ 139700 w 4589780"/>
              <a:gd name="connsiteY5" fmla="*/ 3368040 h 3776980"/>
              <a:gd name="connsiteX6" fmla="*/ 231140 w 4589780"/>
              <a:gd name="connsiteY6" fmla="*/ 3627120 h 3776980"/>
              <a:gd name="connsiteX7" fmla="*/ 1526540 w 4589780"/>
              <a:gd name="connsiteY7" fmla="*/ 2468880 h 3776980"/>
              <a:gd name="connsiteX8" fmla="*/ 2273300 w 4589780"/>
              <a:gd name="connsiteY8" fmla="*/ 1844040 h 3776980"/>
              <a:gd name="connsiteX9" fmla="*/ 3081020 w 4589780"/>
              <a:gd name="connsiteY9" fmla="*/ 1325880 h 3776980"/>
              <a:gd name="connsiteX10" fmla="*/ 4376420 w 4589780"/>
              <a:gd name="connsiteY10" fmla="*/ 1066800 h 3776980"/>
              <a:gd name="connsiteX11" fmla="*/ 4361180 w 4589780"/>
              <a:gd name="connsiteY11" fmla="*/ 1051560 h 37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9780" h="3776980">
                <a:moveTo>
                  <a:pt x="4345940" y="182880"/>
                </a:moveTo>
                <a:cubicBezTo>
                  <a:pt x="3882390" y="91440"/>
                  <a:pt x="3418840" y="0"/>
                  <a:pt x="3004820" y="198120"/>
                </a:cubicBezTo>
                <a:cubicBezTo>
                  <a:pt x="2590800" y="396240"/>
                  <a:pt x="1861820" y="1371600"/>
                  <a:pt x="1861820" y="1371600"/>
                </a:cubicBezTo>
                <a:lnTo>
                  <a:pt x="1389380" y="1859280"/>
                </a:lnTo>
                <a:cubicBezTo>
                  <a:pt x="1221740" y="2034540"/>
                  <a:pt x="1064260" y="2171700"/>
                  <a:pt x="855980" y="2423160"/>
                </a:cubicBezTo>
                <a:cubicBezTo>
                  <a:pt x="647700" y="2674620"/>
                  <a:pt x="243840" y="3167380"/>
                  <a:pt x="139700" y="3368040"/>
                </a:cubicBezTo>
                <a:cubicBezTo>
                  <a:pt x="35560" y="3568700"/>
                  <a:pt x="0" y="3776980"/>
                  <a:pt x="231140" y="3627120"/>
                </a:cubicBezTo>
                <a:cubicBezTo>
                  <a:pt x="462280" y="3477260"/>
                  <a:pt x="1186180" y="2766060"/>
                  <a:pt x="1526540" y="2468880"/>
                </a:cubicBezTo>
                <a:cubicBezTo>
                  <a:pt x="1866900" y="2171700"/>
                  <a:pt x="2014220" y="2034540"/>
                  <a:pt x="2273300" y="1844040"/>
                </a:cubicBezTo>
                <a:cubicBezTo>
                  <a:pt x="2532380" y="1653540"/>
                  <a:pt x="2730500" y="1455420"/>
                  <a:pt x="3081020" y="1325880"/>
                </a:cubicBezTo>
                <a:cubicBezTo>
                  <a:pt x="3431540" y="1196340"/>
                  <a:pt x="4163060" y="1112520"/>
                  <a:pt x="4376420" y="1066800"/>
                </a:cubicBezTo>
                <a:cubicBezTo>
                  <a:pt x="4589780" y="1021080"/>
                  <a:pt x="4475480" y="1036320"/>
                  <a:pt x="4361180" y="1051560"/>
                </a:cubicBezTo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32" name="رابط مستقيم 31"/>
          <p:cNvCxnSpPr/>
          <p:nvPr/>
        </p:nvCxnSpPr>
        <p:spPr>
          <a:xfrm rot="5400000" flipH="1" flipV="1">
            <a:off x="3286116" y="4572008"/>
            <a:ext cx="300039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0800000">
            <a:off x="1857356" y="3000372"/>
            <a:ext cx="292895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6904733" y="857232"/>
            <a:ext cx="223926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MPH = 150 cm </a:t>
            </a:r>
            <a:endParaRPr lang="ar-JO" sz="2400" b="1" dirty="0"/>
          </a:p>
        </p:txBody>
      </p:sp>
      <p:sp>
        <p:nvSpPr>
          <p:cNvPr id="38" name="مخطط انسيابي: أو 37"/>
          <p:cNvSpPr/>
          <p:nvPr/>
        </p:nvSpPr>
        <p:spPr>
          <a:xfrm>
            <a:off x="6357950" y="2571744"/>
            <a:ext cx="142876" cy="214314"/>
          </a:xfrm>
          <a:prstGeom prst="flowChar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40" name="رابط مستقيم 39"/>
          <p:cNvCxnSpPr/>
          <p:nvPr/>
        </p:nvCxnSpPr>
        <p:spPr>
          <a:xfrm rot="5400000" flipH="1" flipV="1">
            <a:off x="2428860" y="5429264"/>
            <a:ext cx="142876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رابط مستقيم 41"/>
          <p:cNvCxnSpPr/>
          <p:nvPr/>
        </p:nvCxnSpPr>
        <p:spPr>
          <a:xfrm rot="10800000">
            <a:off x="1785918" y="471488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2514600" y="685800"/>
            <a:ext cx="27432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3-1241094d61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413" t="7291" r="7351" b="11458"/>
          <a:stretch>
            <a:fillRect/>
          </a:stretch>
        </p:blipFill>
        <p:spPr>
          <a:xfrm>
            <a:off x="2071670" y="214290"/>
            <a:ext cx="5143536" cy="6500858"/>
          </a:xfrm>
        </p:spPr>
      </p:pic>
      <p:sp>
        <p:nvSpPr>
          <p:cNvPr id="3" name="مستطيل 2"/>
          <p:cNvSpPr/>
          <p:nvPr/>
        </p:nvSpPr>
        <p:spPr>
          <a:xfrm>
            <a:off x="2895600" y="685800"/>
            <a:ext cx="2590800" cy="6096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34-3a1f940e95.jpg"/>
          <p:cNvPicPr>
            <a:picLocks noGrp="1" noChangeAspect="1"/>
          </p:cNvPicPr>
          <p:nvPr>
            <p:ph idx="1"/>
          </p:nvPr>
        </p:nvPicPr>
        <p:blipFill>
          <a:blip r:embed="rId2"/>
          <a:srcRect l="7351" t="8854" r="9382" b="11458"/>
          <a:stretch>
            <a:fillRect/>
          </a:stretch>
        </p:blipFill>
        <p:spPr>
          <a:xfrm>
            <a:off x="2000232" y="285728"/>
            <a:ext cx="4939027" cy="61436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2-Figure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857232"/>
            <a:ext cx="7907173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نص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dirty="0" smtClean="0"/>
              <a:t>Infantometer</a:t>
            </a:r>
            <a:endParaRPr lang="ar-JO" dirty="0"/>
          </a:p>
        </p:txBody>
      </p:sp>
      <p:pic>
        <p:nvPicPr>
          <p:cNvPr id="9" name="عنصر نائب للمحتوى 8" descr="infantometer-500x500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13602"/>
            <a:ext cx="4038600" cy="2689708"/>
          </a:xfrm>
        </p:spPr>
      </p:pic>
      <p:pic>
        <p:nvPicPr>
          <p:cNvPr id="10" name="عنصر نائب للمحتوى 9" descr="RiteHite-Mechanical-Stadiomet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3913187" cy="3913187"/>
          </a:xfrm>
        </p:spPr>
      </p:pic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b="1" u="sng" smtClean="0"/>
              <a:t>Length VS Height</a:t>
            </a:r>
            <a:endParaRPr lang="ar-JO" sz="5400" b="1" u="sng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 rtl="0"/>
            <a:r>
              <a:rPr lang="en-US" dirty="0" smtClean="0"/>
              <a:t>Harpenden stadiometer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 descr="clinical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190" y="762000"/>
            <a:ext cx="3629210" cy="5460312"/>
          </a:xfrm>
        </p:spPr>
      </p:pic>
      <p:pic>
        <p:nvPicPr>
          <p:cNvPr id="7" name="عنصر نائب للمحتوى 6" descr="clinical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5920" y="762000"/>
            <a:ext cx="3612454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urAh6faYU0oKWtRDt5m24wol8UxKkGRUnI_Y6elfjO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714356"/>
            <a:ext cx="4143404" cy="5524539"/>
          </a:xfrm>
        </p:spPr>
      </p:pic>
      <p:cxnSp>
        <p:nvCxnSpPr>
          <p:cNvPr id="5" name="رابط كسهم مستقيم 4"/>
          <p:cNvCxnSpPr/>
          <p:nvPr/>
        </p:nvCxnSpPr>
        <p:spPr>
          <a:xfrm rot="10800000" flipV="1">
            <a:off x="5105400" y="19812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2895600" y="24384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3657600" y="4572000"/>
            <a:ext cx="1752600" cy="76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Turner syndrome is an important consideration in girls with short stature and especially growth failure, because shortness may be the presenting feature of the syndrome.</a:t>
            </a:r>
          </a:p>
          <a:p>
            <a:pPr algn="l" rtl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Virtually all girls with Turner syndrome have short stature, with an average adult height about 20 cm shorter than predicted by the mid-parental height. </a:t>
            </a:r>
          </a:p>
          <a:p>
            <a:pPr algn="l" rtl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addition, affected patients usually have absent or very delayed pubertal development and may have a square "shield" chest, webbed neck,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cubitus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valgus (increased carrying angle of the arm), genu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valgum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(inward tilting knees), shortened fourth metacarpals, and Madelung deformity of the forearm .</a:t>
            </a:r>
          </a:p>
          <a:p>
            <a:pPr algn="l" rtl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Prompt diagnosis of Turner Syndrome is important because of associated cardiovascular, renal, and endocrine abnormalities, which may require treatment, including growth hormone therapy.  </a:t>
            </a:r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Turner syndrome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20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afp20050901p827-f2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9191"/>
          <a:stretch>
            <a:fillRect/>
          </a:stretch>
        </p:blipFill>
        <p:spPr>
          <a:xfrm>
            <a:off x="571472" y="2000240"/>
            <a:ext cx="3929090" cy="3433175"/>
          </a:xfrm>
        </p:spPr>
      </p:pic>
      <p:pic>
        <p:nvPicPr>
          <p:cNvPr id="8" name="عنصر نائب للمحتوى 7" descr="afp20050901p827-f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357298"/>
            <a:ext cx="3131787" cy="44314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Prader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-Willi syndrome (PWS) is the most common syndromic form of obesity. Obesity and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hyperphagia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typically develop during early childhood and can be severe. Other common clinical characteristics are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hypotonia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feeding problems during infancy, developmental delay, and hypogonadism. </a:t>
            </a:r>
          </a:p>
          <a:p>
            <a:pPr algn="l" rtl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Short stature is common but may not develop until late childhood when the child fails to undergo a pubertal growth spurt. </a:t>
            </a:r>
          </a:p>
          <a:p>
            <a:pPr algn="l" rtl="0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Treatment with growth hormone improves linear growth and body composition.</a:t>
            </a:r>
          </a:p>
          <a:p>
            <a:pPr algn="l" rtl="0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Prader-Willi syndrome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78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MC3232501_IPC-3-19-g005">
            <a:extLst>
              <a:ext uri="{FF2B5EF4-FFF2-40B4-BE49-F238E27FC236}">
                <a16:creationId xmlns="" xmlns:a16="http://schemas.microsoft.com/office/drawing/2014/main" id="{B337AD28-FE3E-48CD-9552-92D1C1669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886200" cy="291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 descr="afp20140101p37-f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3962400" cy="3096526"/>
          </a:xfrm>
          <a:prstGeom prst="rect">
            <a:avLst/>
          </a:prstGeom>
        </p:spPr>
      </p:pic>
      <p:pic>
        <p:nvPicPr>
          <p:cNvPr id="4" name="صورة 3" descr="LEOPARD-Bower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14400"/>
            <a:ext cx="35052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800" dirty="0"/>
              <a:t>Noonan syndrome  is a relatively common autosomal dominant disorder that is associated with short stature and congenital heart disease (CHD), most often pulmonic stenosis. It is clinically and genetically heterogeneous.</a:t>
            </a:r>
          </a:p>
          <a:p>
            <a:pPr algn="l" rtl="0">
              <a:lnSpc>
                <a:spcPct val="90000"/>
              </a:lnSpc>
            </a:pPr>
            <a:r>
              <a:rPr lang="en-US" altLang="en-US" sz="2800" dirty="0"/>
              <a:t>The most consistent clinical features are widely spaced eyes and low-set ears (&gt;80 percent), short stature (&gt;70 percent), and pulmonic stenosis (approximately 50 percent) . </a:t>
            </a:r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Noonan syndrome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195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0"/>
            <a:r>
              <a:rPr lang="en-US" dirty="0" smtClean="0"/>
              <a:t>Short trunk dwarfism </a:t>
            </a:r>
            <a:r>
              <a:rPr lang="en-US" dirty="0" smtClean="0">
                <a:solidFill>
                  <a:srgbClr val="0070C0"/>
                </a:solidFill>
              </a:rPr>
              <a:t>(low US:LS)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>
          <a:xfrm>
            <a:off x="214282" y="2214554"/>
            <a:ext cx="4643470" cy="391363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Spondyloepiphyseal dysplasia. </a:t>
            </a:r>
          </a:p>
          <a:p>
            <a:pPr algn="l" rtl="0"/>
            <a:r>
              <a:rPr lang="en-US" sz="3200" dirty="0" smtClean="0"/>
              <a:t>Mucopolysaccharidosis. </a:t>
            </a:r>
          </a:p>
          <a:p>
            <a:pPr algn="l" rtl="0"/>
            <a:r>
              <a:rPr lang="en-US" sz="3200" dirty="0" smtClean="0"/>
              <a:t>Mucolipdosis.</a:t>
            </a:r>
          </a:p>
          <a:p>
            <a:pPr algn="l" rtl="0"/>
            <a:r>
              <a:rPr lang="en-US" sz="3200" dirty="0" smtClean="0"/>
              <a:t>Pott’s disease. </a:t>
            </a:r>
          </a:p>
          <a:p>
            <a:pPr algn="l" rtl="0"/>
            <a:r>
              <a:rPr lang="en-US" sz="3200" dirty="0" smtClean="0"/>
              <a:t>Hemivertebra\ butterfly vertebra. </a:t>
            </a:r>
            <a:endParaRPr lang="ar-JO" sz="3200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4"/>
          </p:nvPr>
        </p:nvSpPr>
        <p:spPr>
          <a:xfrm>
            <a:off x="4857752" y="2214554"/>
            <a:ext cx="4065648" cy="391363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Rickets. </a:t>
            </a:r>
          </a:p>
          <a:p>
            <a:pPr algn="l" rtl="0"/>
            <a:r>
              <a:rPr lang="en-US" sz="3200" dirty="0" smtClean="0"/>
              <a:t>Achondroplasia. </a:t>
            </a:r>
          </a:p>
          <a:p>
            <a:pPr algn="l" rtl="0"/>
            <a:r>
              <a:rPr lang="en-US" sz="3200" dirty="0" smtClean="0"/>
              <a:t>Osteogenesis imperfecta. </a:t>
            </a:r>
          </a:p>
          <a:p>
            <a:pPr algn="l" rtl="0"/>
            <a:r>
              <a:rPr lang="en-US" sz="3200" dirty="0" smtClean="0"/>
              <a:t>Congenital hypothyroidism. </a:t>
            </a:r>
          </a:p>
          <a:p>
            <a:pPr algn="l" rtl="0"/>
            <a:r>
              <a:rPr lang="en-US" sz="3200" dirty="0" smtClean="0"/>
              <a:t>Chondroectodermal dysplasia. </a:t>
            </a:r>
            <a:endParaRPr lang="ar-JO" sz="32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smtClean="0"/>
              <a:t>Disproportionate SS.</a:t>
            </a:r>
            <a:endParaRPr lang="ar-JO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 rtl="0"/>
            <a:r>
              <a:rPr lang="en-US" dirty="0" smtClean="0"/>
              <a:t>Short limb dwarfism </a:t>
            </a:r>
            <a:r>
              <a:rPr lang="en-US" dirty="0" smtClean="0">
                <a:solidFill>
                  <a:srgbClr val="0070C0"/>
                </a:solidFill>
              </a:rPr>
              <a:t>(High US:LS) </a:t>
            </a:r>
            <a:endParaRPr lang="ar-JO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عنصر نائب للمحتوى 8" descr="Spondyloepiphyseal_dysplasia_congenita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14356"/>
            <a:ext cx="6643734" cy="5248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عنصر نائب للمحتوى 11" descr="ags-p-4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71424"/>
            <a:ext cx="4334096" cy="3834008"/>
          </a:xfrm>
        </p:spPr>
      </p:pic>
      <p:pic>
        <p:nvPicPr>
          <p:cNvPr id="13" name="عنصر نائب للمحتوى 12" descr="ee87c70e4b9eb6313bf52fb6bb5f3a79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0458" y="1214422"/>
            <a:ext cx="3709999" cy="48815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محتوى 7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4572000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 smtClean="0"/>
              <a:t>Expected height = (6X+77) cm, X = age in years.</a:t>
            </a:r>
          </a:p>
          <a:p>
            <a:pPr algn="l" rtl="0"/>
            <a:r>
              <a:rPr lang="en-US" sz="3200" dirty="0" smtClean="0"/>
              <a:t>Birth length: 50 cm. </a:t>
            </a:r>
          </a:p>
          <a:p>
            <a:pPr algn="l" rtl="0"/>
            <a:r>
              <a:rPr lang="en-US" sz="3200" dirty="0" smtClean="0"/>
              <a:t>3 months: 60 cm. </a:t>
            </a:r>
          </a:p>
          <a:p>
            <a:pPr algn="l" rtl="0"/>
            <a:r>
              <a:rPr lang="en-US" sz="3200" dirty="0" smtClean="0"/>
              <a:t>9 months: 70 cm.</a:t>
            </a:r>
          </a:p>
          <a:p>
            <a:pPr algn="l" rtl="0"/>
            <a:r>
              <a:rPr lang="en-US" sz="3200" dirty="0" smtClean="0"/>
              <a:t>1 year: 75 cm. </a:t>
            </a:r>
          </a:p>
          <a:p>
            <a:pPr algn="l" rtl="0"/>
            <a:r>
              <a:rPr lang="en-US" sz="3200" dirty="0" smtClean="0"/>
              <a:t>2 years: 90 cm.</a:t>
            </a:r>
          </a:p>
          <a:p>
            <a:pPr algn="l" rtl="0"/>
            <a:r>
              <a:rPr lang="en-US" sz="3200" dirty="0" smtClean="0"/>
              <a:t>4 years: 100 cm.</a:t>
            </a:r>
          </a:p>
          <a:p>
            <a:pPr algn="l" rtl="0"/>
            <a:r>
              <a:rPr lang="en-US" sz="3200" dirty="0" smtClean="0"/>
              <a:t>13 years: 150 cm.</a:t>
            </a:r>
          </a:p>
          <a:p>
            <a:pPr algn="l" rtl="0">
              <a:buNone/>
            </a:pPr>
            <a:endParaRPr lang="ar-JO" sz="3200" dirty="0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b="1" u="sng" smtClean="0"/>
              <a:t>Length </a:t>
            </a:r>
            <a:r>
              <a:rPr lang="en-US" sz="5400" b="1" u="sng" dirty="0" smtClean="0"/>
              <a:t>(Normal growth)</a:t>
            </a:r>
            <a:endParaRPr lang="ar-JO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evc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04800"/>
            <a:ext cx="3214710" cy="6144001"/>
          </a:xfrm>
        </p:spPr>
      </p:pic>
      <p:pic>
        <p:nvPicPr>
          <p:cNvPr id="3" name="صورة 2" descr="Polydactyly_E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0135" y="1371600"/>
            <a:ext cx="4809065" cy="315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Characteristically_blue_sclerae_of_patient_with_osteogenesis_imperfec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88346"/>
            <a:ext cx="8229600" cy="38433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b="1" u="sng" smtClean="0"/>
              <a:t>Achondroplasia </a:t>
            </a:r>
            <a:endParaRPr lang="ar-JO" sz="5400" b="1" u="sng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800" dirty="0" smtClean="0"/>
              <a:t>Autosomal dominant inheritance, Mutation in FGFR3.</a:t>
            </a:r>
          </a:p>
          <a:p>
            <a:pPr algn="l" rtl="0"/>
            <a:r>
              <a:rPr lang="en-US" sz="2800" dirty="0" smtClean="0"/>
              <a:t>Champagne glass pelvis. </a:t>
            </a:r>
          </a:p>
          <a:p>
            <a:pPr algn="l" rtl="0"/>
            <a:r>
              <a:rPr lang="en-US" sz="2800" dirty="0" smtClean="0"/>
              <a:t>Hand abnormality.</a:t>
            </a:r>
          </a:p>
          <a:p>
            <a:pPr algn="l" rtl="0"/>
            <a:r>
              <a:rPr lang="en-US" sz="2800" dirty="0" smtClean="0"/>
              <a:t>Obesity. </a:t>
            </a:r>
          </a:p>
          <a:p>
            <a:pPr algn="l" rtl="0"/>
            <a:r>
              <a:rPr lang="en-US" sz="2800" dirty="0" smtClean="0"/>
              <a:t>Neurologic problems. </a:t>
            </a:r>
          </a:p>
          <a:p>
            <a:pPr algn="l" rtl="0"/>
            <a:r>
              <a:rPr lang="en-US" sz="2800" dirty="0" smtClean="0"/>
              <a:t>Delayed motor milestones. </a:t>
            </a:r>
          </a:p>
          <a:p>
            <a:pPr algn="l" rtl="0"/>
            <a:endParaRPr lang="ar-JO" sz="280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/>
              <a:t>Recognized at birth. </a:t>
            </a:r>
          </a:p>
          <a:p>
            <a:pPr algn="l" rtl="0"/>
            <a:r>
              <a:rPr lang="en-US" sz="2800" dirty="0" smtClean="0"/>
              <a:t>Bowing of legs.</a:t>
            </a:r>
          </a:p>
          <a:p>
            <a:pPr algn="l" rtl="0"/>
            <a:r>
              <a:rPr lang="en-US" sz="2800" dirty="0" smtClean="0"/>
              <a:t>Proximal limb shortening. </a:t>
            </a:r>
          </a:p>
          <a:p>
            <a:pPr algn="l" rtl="0"/>
            <a:r>
              <a:rPr lang="en-US" sz="2800" dirty="0" smtClean="0"/>
              <a:t>Large head. </a:t>
            </a:r>
          </a:p>
          <a:p>
            <a:pPr algn="l" rtl="0"/>
            <a:r>
              <a:rPr lang="en-US" sz="2800" dirty="0" smtClean="0"/>
              <a:t>Short stature. </a:t>
            </a:r>
          </a:p>
          <a:p>
            <a:pPr algn="l" rtl="0"/>
            <a:r>
              <a:rPr lang="en-US" sz="2800" dirty="0" smtClean="0"/>
              <a:t>Intervertebral distance decreases. </a:t>
            </a:r>
          </a:p>
          <a:p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280px-Achondroplasi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714488"/>
            <a:ext cx="3750495" cy="4286280"/>
          </a:xfrm>
        </p:spPr>
      </p:pic>
      <p:pic>
        <p:nvPicPr>
          <p:cNvPr id="6" name="عنصر نائب للمحتوى 5" descr="1-s2.0-S1877132713000146-gr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6502" y="1524000"/>
            <a:ext cx="3042633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Achondropla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714356"/>
            <a:ext cx="4572032" cy="5595622"/>
          </a:xfrm>
        </p:spPr>
      </p:pic>
      <p:sp>
        <p:nvSpPr>
          <p:cNvPr id="8" name="مربع نص 7"/>
          <p:cNvSpPr txBox="1"/>
          <p:nvPr/>
        </p:nvSpPr>
        <p:spPr>
          <a:xfrm>
            <a:off x="428596" y="785794"/>
            <a:ext cx="13828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Twins!!</a:t>
            </a:r>
            <a:endParaRPr lang="ar-JO" sz="28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5163607" cy="3257077"/>
          </a:xfrm>
        </p:spPr>
      </p:pic>
      <p:pic>
        <p:nvPicPr>
          <p:cNvPr id="8" name="عنصر نائب للمحتوى 7" descr="5ff0bac33809cabd091395bf4709ae_galler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1500174"/>
            <a:ext cx="3570300" cy="357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9ab45dfae50ba74076b1e8dab70d64d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4059238" cy="3683383"/>
          </a:xfrm>
        </p:spPr>
      </p:pic>
      <p:pic>
        <p:nvPicPr>
          <p:cNvPr id="6" name="عنصر نائب للمحتوى 5" descr="rubinstein-taybi-hand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857364"/>
            <a:ext cx="4059238" cy="2795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21569" y="0"/>
            <a:ext cx="4648200" cy="47251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8974"/>
            <a:ext cx="4648200" cy="36173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386" y="4362450"/>
            <a:ext cx="4600575" cy="249555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220" y="10953"/>
            <a:ext cx="4590780" cy="68470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08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219200"/>
          </a:xfrm>
        </p:spPr>
        <p:txBody>
          <a:bodyPr>
            <a:noAutofit/>
          </a:bodyPr>
          <a:lstStyle/>
          <a:p>
            <a:pPr algn="ctr" rtl="0"/>
            <a:r>
              <a:rPr sz="8000" smtClean="0"/>
              <a:t>Thank you!</a:t>
            </a:r>
            <a:endParaRPr lang="ar-JO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85720" y="1524000"/>
            <a:ext cx="8858280" cy="4572000"/>
          </a:xfrm>
        </p:spPr>
        <p:txBody>
          <a:bodyPr>
            <a:normAutofit/>
          </a:bodyPr>
          <a:lstStyle/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2400" u="sng" dirty="0" smtClean="0"/>
              <a:t>For boys:</a:t>
            </a:r>
          </a:p>
          <a:p>
            <a:pPr marL="609600" indent="136525" algn="l" rtl="0">
              <a:lnSpc>
                <a:spcPct val="90000"/>
              </a:lnSpc>
              <a:buNone/>
              <a:defRPr/>
            </a:pPr>
            <a:r>
              <a:rPr lang="en-US" altLang="en-US" sz="2400" dirty="0" smtClean="0"/>
              <a:t> MPH = (Father’s height + mother's height + 13) /2 cm</a:t>
            </a:r>
          </a:p>
          <a:p>
            <a:pPr marL="609600" indent="-609600" algn="l" rtl="0">
              <a:lnSpc>
                <a:spcPct val="90000"/>
              </a:lnSpc>
              <a:buNone/>
              <a:defRPr/>
            </a:pPr>
            <a:r>
              <a:rPr lang="en-US" altLang="en-US" sz="2400" dirty="0" smtClean="0"/>
              <a:t>           = (Father's Height + Mother's Height + 5) / 2 in</a:t>
            </a:r>
          </a:p>
          <a:p>
            <a:pPr marL="609600" indent="-609600" algn="l" rtl="0">
              <a:lnSpc>
                <a:spcPct val="90000"/>
              </a:lnSpc>
              <a:buFont typeface="Wingdings" pitchFamily="2" charset="2"/>
              <a:buChar char="ü"/>
              <a:defRPr/>
            </a:pPr>
            <a:r>
              <a:rPr lang="en-US" altLang="en-US" sz="2400" u="sng" dirty="0" smtClean="0"/>
              <a:t>For girls:</a:t>
            </a:r>
          </a:p>
          <a:p>
            <a:pPr marL="808038" indent="0" algn="l" rtl="0">
              <a:lnSpc>
                <a:spcPct val="90000"/>
              </a:lnSpc>
              <a:buNone/>
              <a:defRPr/>
            </a:pPr>
            <a:r>
              <a:rPr lang="en-US" altLang="en-US" sz="2400" dirty="0" smtClean="0"/>
              <a:t>MPH = (Father’s height – 13 + mother's height) /2 cm</a:t>
            </a:r>
          </a:p>
          <a:p>
            <a:pPr marL="808038" indent="-808038" algn="l" rtl="0">
              <a:lnSpc>
                <a:spcPct val="90000"/>
              </a:lnSpc>
              <a:buNone/>
              <a:defRPr/>
            </a:pPr>
            <a:r>
              <a:rPr lang="en-US" altLang="en-US" sz="2400" dirty="0" smtClean="0"/>
              <a:t>          =(Father's Height - 5 + Mother's Height) / 2 In</a:t>
            </a:r>
          </a:p>
          <a:p>
            <a:pPr algn="l" rtl="0">
              <a:buFont typeface="Wingdings" pitchFamily="2" charset="2"/>
              <a:buChar char="ü"/>
            </a:pPr>
            <a:endParaRPr lang="ar-JO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b="1" u="sng" smtClean="0"/>
              <a:t>Mid- parental height </a:t>
            </a:r>
            <a:endParaRPr lang="ar-JO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sz="5400" b="1" u="sng" smtClean="0"/>
              <a:t>Upper:Lower segment ratio</a:t>
            </a:r>
            <a:endParaRPr lang="ar-JO" sz="5400" b="1" u="sng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4000" dirty="0" smtClean="0"/>
              <a:t>At birth</a:t>
            </a:r>
            <a:r>
              <a:rPr lang="en-US" sz="4000" dirty="0" smtClean="0">
                <a:sym typeface="Wingdings" pitchFamily="2" charset="2"/>
              </a:rPr>
              <a:t></a:t>
            </a:r>
            <a:r>
              <a:rPr lang="en-US" sz="4000" dirty="0" smtClean="0"/>
              <a:t> 1.7:1</a:t>
            </a:r>
          </a:p>
          <a:p>
            <a:pPr algn="l" rtl="0"/>
            <a:r>
              <a:rPr lang="en-US" sz="4000" dirty="0" smtClean="0"/>
              <a:t>3 years </a:t>
            </a:r>
            <a:r>
              <a:rPr lang="en-US" sz="4000" dirty="0" smtClean="0">
                <a:sym typeface="Wingdings" pitchFamily="2" charset="2"/>
              </a:rPr>
              <a:t> 1.3:1</a:t>
            </a:r>
          </a:p>
          <a:p>
            <a:pPr algn="l" rtl="0"/>
            <a:r>
              <a:rPr lang="en-US" sz="4000" dirty="0" smtClean="0">
                <a:sym typeface="Wingdings" pitchFamily="2" charset="2"/>
              </a:rPr>
              <a:t>At 7 years  1:1</a:t>
            </a:r>
            <a:endParaRPr lang="en-US" sz="4000" dirty="0" smtClean="0"/>
          </a:p>
          <a:p>
            <a:pPr algn="l" rtl="0"/>
            <a:endParaRPr lang="ar-JO" sz="4000" dirty="0"/>
          </a:p>
        </p:txBody>
      </p:sp>
      <p:pic>
        <p:nvPicPr>
          <p:cNvPr id="6" name="عنصر نائب للمحتوى 5" descr="Measuring Upper to Lowe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571612"/>
            <a:ext cx="4178770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aid9559853-v4-728px-Measure-Arm-Length-Step-6.jpg"/>
          <p:cNvPicPr>
            <a:picLocks noGrp="1" noChangeAspect="1"/>
          </p:cNvPicPr>
          <p:nvPr>
            <p:ph idx="1"/>
          </p:nvPr>
        </p:nvPicPr>
        <p:blipFill>
          <a:blip r:embed="rId2"/>
          <a:srcRect b="6249"/>
          <a:stretch>
            <a:fillRect/>
          </a:stretch>
        </p:blipFill>
        <p:spPr>
          <a:xfrm>
            <a:off x="1571604" y="1571612"/>
            <a:ext cx="6096000" cy="4286280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b="1" u="sng" smtClean="0"/>
              <a:t>Arm span</a:t>
            </a:r>
            <a:endParaRPr lang="ar-JO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u="sng" smtClean="0"/>
              <a:t>Growth chart </a:t>
            </a:r>
            <a:endParaRPr lang="ar-JO" sz="5400" u="sng" dirty="0"/>
          </a:p>
        </p:txBody>
      </p:sp>
      <p:pic>
        <p:nvPicPr>
          <p:cNvPr id="9" name="عنصر نائب للمحتوى 8" descr="CDC_growth_chart_boys_birth_to_36_mths_cj41c017.pdf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0364" y="1524000"/>
            <a:ext cx="3532909" cy="4572000"/>
          </a:xfrm>
        </p:spPr>
      </p:pic>
      <p:pic>
        <p:nvPicPr>
          <p:cNvPr id="10" name="عنصر نائب للمحتوى 9" descr="1998-CDC growth chart for girl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11952" y="1524000"/>
            <a:ext cx="3531734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u="sng" smtClean="0"/>
              <a:t>Growth chart </a:t>
            </a:r>
            <a:endParaRPr lang="ar-JO" sz="4800" dirty="0"/>
          </a:p>
        </p:txBody>
      </p:sp>
      <p:pic>
        <p:nvPicPr>
          <p:cNvPr id="13" name="عنصر نائب للمحتوى 12" descr="SaudiJGastroenterol_2016_22_4_331_187608_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999" y="1571612"/>
            <a:ext cx="7856529" cy="4572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Height below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percentile or less than 2 standard deviations below the median height for that age &amp; sex according to the population standard.                                                           </a:t>
            </a:r>
          </a:p>
          <a:p>
            <a:pPr algn="l" rtl="0"/>
            <a:r>
              <a:rPr lang="en-US" sz="3600" dirty="0" smtClean="0"/>
              <a:t>Or even if the height is within the normal percentiles but growth velocity is consistently below 25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percentile over 6-12 months of observation.</a:t>
            </a:r>
          </a:p>
          <a:p>
            <a:pPr algn="l" rtl="0"/>
            <a:endParaRPr lang="ar-JO" sz="36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sz="5400" b="1" u="sng" smtClean="0"/>
              <a:t>Short stature</a:t>
            </a:r>
            <a:endParaRPr lang="ar-JO" sz="5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696</TotalTime>
  <Words>742</Words>
  <Application>Microsoft Office PowerPoint</Application>
  <PresentationFormat>عرض على الشاشة (3:4)‏</PresentationFormat>
  <Paragraphs>119</Paragraphs>
  <Slides>38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39" baseType="lpstr">
      <vt:lpstr>ورق</vt:lpstr>
      <vt:lpstr>Short stature</vt:lpstr>
      <vt:lpstr>Length VS Height</vt:lpstr>
      <vt:lpstr>Length (Normal growth)</vt:lpstr>
      <vt:lpstr>Mid- parental height </vt:lpstr>
      <vt:lpstr>Upper:Lower segment ratio</vt:lpstr>
      <vt:lpstr>Arm span</vt:lpstr>
      <vt:lpstr>Growth chart </vt:lpstr>
      <vt:lpstr>Growth chart </vt:lpstr>
      <vt:lpstr>Short stature</vt:lpstr>
      <vt:lpstr>الشريحة 10</vt:lpstr>
      <vt:lpstr>الشريحة 11</vt:lpstr>
      <vt:lpstr>Short stature &amp; FTT</vt:lpstr>
      <vt:lpstr>Classification of short stature </vt:lpstr>
      <vt:lpstr>Proportionate SS.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Turner syndrome</vt:lpstr>
      <vt:lpstr>الشريحة 23</vt:lpstr>
      <vt:lpstr>Prader-Willi syndrome</vt:lpstr>
      <vt:lpstr>الشريحة 25</vt:lpstr>
      <vt:lpstr>Noonan syndrome</vt:lpstr>
      <vt:lpstr>Disproportionate SS.</vt:lpstr>
      <vt:lpstr>الشريحة 28</vt:lpstr>
      <vt:lpstr>الشريحة 29</vt:lpstr>
      <vt:lpstr>الشريحة 30</vt:lpstr>
      <vt:lpstr>الشريحة 31</vt:lpstr>
      <vt:lpstr>Achondroplasia </vt:lpstr>
      <vt:lpstr>الشريحة 33</vt:lpstr>
      <vt:lpstr>الشريحة 34</vt:lpstr>
      <vt:lpstr>الشريحة 35</vt:lpstr>
      <vt:lpstr>الشريحة 36</vt:lpstr>
      <vt:lpstr>الشريحة 37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stature</dc:title>
  <dc:creator>MCC</dc:creator>
  <cp:lastModifiedBy>MCC</cp:lastModifiedBy>
  <cp:revision>21</cp:revision>
  <dcterms:created xsi:type="dcterms:W3CDTF">2019-10-29T19:09:45Z</dcterms:created>
  <dcterms:modified xsi:type="dcterms:W3CDTF">2019-10-31T03:09:36Z</dcterms:modified>
</cp:coreProperties>
</file>