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56"/>
  </p:notesMasterIdLst>
  <p:sldIdLst>
    <p:sldId id="304" r:id="rId2"/>
    <p:sldId id="307" r:id="rId3"/>
    <p:sldId id="259" r:id="rId4"/>
    <p:sldId id="262" r:id="rId5"/>
    <p:sldId id="265" r:id="rId6"/>
    <p:sldId id="268" r:id="rId7"/>
    <p:sldId id="271" r:id="rId8"/>
    <p:sldId id="274" r:id="rId9"/>
    <p:sldId id="277" r:id="rId10"/>
    <p:sldId id="280" r:id="rId11"/>
    <p:sldId id="283" r:id="rId12"/>
    <p:sldId id="286" r:id="rId13"/>
    <p:sldId id="289" r:id="rId14"/>
    <p:sldId id="292" r:id="rId15"/>
    <p:sldId id="295" r:id="rId16"/>
    <p:sldId id="298" r:id="rId17"/>
    <p:sldId id="301" r:id="rId18"/>
    <p:sldId id="310" r:id="rId19"/>
    <p:sldId id="313" r:id="rId20"/>
    <p:sldId id="316" r:id="rId21"/>
    <p:sldId id="319" r:id="rId22"/>
    <p:sldId id="322" r:id="rId23"/>
    <p:sldId id="325" r:id="rId24"/>
    <p:sldId id="328" r:id="rId25"/>
    <p:sldId id="331" r:id="rId26"/>
    <p:sldId id="334" r:id="rId27"/>
    <p:sldId id="337" r:id="rId28"/>
    <p:sldId id="340" r:id="rId29"/>
    <p:sldId id="343" r:id="rId30"/>
    <p:sldId id="346" r:id="rId31"/>
    <p:sldId id="349" r:id="rId32"/>
    <p:sldId id="352" r:id="rId33"/>
    <p:sldId id="361" r:id="rId34"/>
    <p:sldId id="364" r:id="rId35"/>
    <p:sldId id="367" r:id="rId36"/>
    <p:sldId id="370" r:id="rId37"/>
    <p:sldId id="373" r:id="rId38"/>
    <p:sldId id="376" r:id="rId39"/>
    <p:sldId id="358" r:id="rId40"/>
    <p:sldId id="355" r:id="rId41"/>
    <p:sldId id="379" r:id="rId42"/>
    <p:sldId id="382" r:id="rId43"/>
    <p:sldId id="391" r:id="rId44"/>
    <p:sldId id="394" r:id="rId45"/>
    <p:sldId id="397" r:id="rId46"/>
    <p:sldId id="400" r:id="rId47"/>
    <p:sldId id="403" r:id="rId48"/>
    <p:sldId id="406" r:id="rId49"/>
    <p:sldId id="409" r:id="rId50"/>
    <p:sldId id="412" r:id="rId51"/>
    <p:sldId id="415" r:id="rId52"/>
    <p:sldId id="385" r:id="rId53"/>
    <p:sldId id="388" r:id="rId54"/>
    <p:sldId id="418" r:id="rId55"/>
  </p:sldIdLst>
  <p:sldSz cx="12192000" cy="6858000"/>
  <p:notesSz cx="6858000" cy="91440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p:restoredTop sz="0"/>
  </p:normalViewPr>
  <p:slideViewPr>
    <p:cSldViewPr>
      <p:cViewPr varScale="1">
        <p:scale>
          <a:sx n="87" d="100"/>
          <a:sy n="87" d="100"/>
        </p:scale>
        <p:origin x="30" y="216"/>
      </p:cViewPr>
      <p:guideLst/>
    </p:cSldViewPr>
  </p:slideViewPr>
  <p:notesTextViewPr>
    <p:cViewPr>
      <p:scale>
        <a:sx n="1" d="1"/>
        <a:sy n="1" d="1"/>
      </p:scale>
      <p:origin x="0" y="0"/>
    </p:cViewPr>
  </p:notesTextViewPr>
  <p:notesViewPr>
    <p:cSldViewPr>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7" Type="http://schemas.openxmlformats.org/officeDocument/2006/relationships/slide" Target="slides/slide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slide" Target="slides/slide53.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tags" Target="tags/tag1.xml" /><Relationship Id="rId61"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notesMaster" Target="notesMasters/notesMaster1.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0"/>
        <p:cNvGrpSpPr/>
        <p:nvPr/>
      </p:nvGrpSpPr>
      <p:grpSpPr>
        <a:xfrm>
          <a:off x="0" y="0"/>
          <a:ext cx="0" cy="0"/>
          <a:chOff x="0" y="0"/>
          <a:chExt cx="0" cy="0"/>
        </a:xfrm>
      </p:grpSpPr>
      <p:sp>
        <p:nvSpPr>
          <p:cNvPr id="21" name="Google Shape;21;n"/>
          <p:cNvSpPr>
            <a:spLocks noGrp="1" noRot="1" noChangeAspect="1"/>
          </p:cNvSpPr>
          <p:nvPr>
            <p:ph type="sldImg" idx="2"/>
          </p:nvPr>
        </p:nvSpPr>
        <p:spPr>
          <a:xfrm>
            <a:off x="1143225" y="685800"/>
            <a:ext cx="45723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 name="Google Shape;22;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rtl="0">
              <a:spcBef>
                <a:spcPct val="0"/>
              </a:spcBef>
              <a:spcAft>
                <a:spcPct val="0"/>
              </a:spcAft>
              <a:buSzPts val="1100"/>
              <a:buChar char="●"/>
              <a:defRPr sz="1100"/>
            </a:lvl1pPr>
            <a:lvl2pPr marL="914400" lvl="1" indent="-298450" rtl="0">
              <a:spcBef>
                <a:spcPct val="0"/>
              </a:spcBef>
              <a:spcAft>
                <a:spcPct val="0"/>
              </a:spcAft>
              <a:buSzPts val="1100"/>
              <a:buChar char="○"/>
              <a:defRPr sz="1100"/>
            </a:lvl2pPr>
            <a:lvl3pPr marL="1371600" lvl="2" indent="-298450" rtl="0">
              <a:spcBef>
                <a:spcPct val="0"/>
              </a:spcBef>
              <a:spcAft>
                <a:spcPct val="0"/>
              </a:spcAft>
              <a:buSzPts val="1100"/>
              <a:buChar char="■"/>
              <a:defRPr sz="1100"/>
            </a:lvl3pPr>
            <a:lvl4pPr marL="1828800" lvl="3" indent="-298450" rtl="0">
              <a:spcBef>
                <a:spcPct val="0"/>
              </a:spcBef>
              <a:spcAft>
                <a:spcPct val="0"/>
              </a:spcAft>
              <a:buSzPts val="1100"/>
              <a:buChar char="●"/>
              <a:defRPr sz="1100"/>
            </a:lvl4pPr>
            <a:lvl5pPr marL="2286000" lvl="4" indent="-298450" rtl="0">
              <a:spcBef>
                <a:spcPct val="0"/>
              </a:spcBef>
              <a:spcAft>
                <a:spcPct val="0"/>
              </a:spcAft>
              <a:buSzPts val="1100"/>
              <a:buChar char="○"/>
              <a:defRPr sz="1100"/>
            </a:lvl5pPr>
            <a:lvl6pPr marL="2743200" lvl="5" indent="-298450" rtl="0">
              <a:spcBef>
                <a:spcPct val="0"/>
              </a:spcBef>
              <a:spcAft>
                <a:spcPct val="0"/>
              </a:spcAft>
              <a:buSzPts val="1100"/>
              <a:buChar char="■"/>
              <a:defRPr sz="1100"/>
            </a:lvl6pPr>
            <a:lvl7pPr marL="3200400" lvl="6" indent="-298450" rtl="0">
              <a:spcBef>
                <a:spcPct val="0"/>
              </a:spcBef>
              <a:spcAft>
                <a:spcPct val="0"/>
              </a:spcAft>
              <a:buSzPts val="1100"/>
              <a:buChar char="●"/>
              <a:defRPr sz="1100"/>
            </a:lvl7pPr>
            <a:lvl8pPr marL="3657600" lvl="7" indent="-298450" rtl="0">
              <a:spcBef>
                <a:spcPct val="0"/>
              </a:spcBef>
              <a:spcAft>
                <a:spcPct val="0"/>
              </a:spcAft>
              <a:buSzPts val="1100"/>
              <a:buChar char="○"/>
              <a:defRPr sz="1100"/>
            </a:lvl8pPr>
            <a:lvl9pPr marL="4114800" lvl="8" indent="-298450" rtl="0">
              <a:spcBef>
                <a:spcPct val="0"/>
              </a:spcBef>
              <a:spcAft>
                <a:spcPct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g37c46c052ec08cb3_1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 name="Google Shape;25;g37c46c052ec08cb3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ct val="0"/>
              </a:spcBef>
              <a:spcAft>
                <a:spcPct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GB"/>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12/4/2023</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59660622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98148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65342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12/4/2023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557416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GB"/>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12/4/2023</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78016744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158703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12/4/2023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796916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12/4/2023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754911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12/4/2023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870328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GB"/>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12/4/2023</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7702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12/4/2023</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23709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12/4/2023</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4331494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F069C-9ECF-0685-EA14-3D8A85E0F4DE}"/>
              </a:ext>
            </a:extLst>
          </p:cNvPr>
          <p:cNvSpPr>
            <a:spLocks noGrp="1"/>
          </p:cNvSpPr>
          <p:nvPr>
            <p:ph type="ctrTitle"/>
          </p:nvPr>
        </p:nvSpPr>
        <p:spPr/>
        <p:txBody>
          <a:bodyPr/>
          <a:lstStyle/>
          <a:p>
            <a:r>
              <a:rPr lang="en-US" b="1"/>
              <a:t>Hyperemesis gravidarum</a:t>
            </a:r>
          </a:p>
        </p:txBody>
      </p:sp>
      <p:sp>
        <p:nvSpPr>
          <p:cNvPr id="3" name="Subtitle 2">
            <a:extLst>
              <a:ext uri="{FF2B5EF4-FFF2-40B4-BE49-F238E27FC236}">
                <a16:creationId xmlns:a16="http://schemas.microsoft.com/office/drawing/2014/main" id="{FC3EDE33-8FFA-DA8F-2584-0C104E2FF9C9}"/>
              </a:ext>
            </a:extLst>
          </p:cNvPr>
          <p:cNvSpPr>
            <a:spLocks noGrp="1"/>
          </p:cNvSpPr>
          <p:nvPr>
            <p:ph type="subTitle" idx="1"/>
          </p:nvPr>
        </p:nvSpPr>
        <p:spPr/>
        <p:txBody>
          <a:bodyPr/>
          <a:lstStyle/>
          <a:p>
            <a:r>
              <a:rPr lang="en-US" b="1"/>
              <a:t>Supervised by: Dr Ala’ Uweis</a:t>
            </a:r>
          </a:p>
        </p:txBody>
      </p:sp>
    </p:spTree>
    <p:extLst>
      <p:ext uri="{BB962C8B-B14F-4D97-AF65-F5344CB8AC3E}">
        <p14:creationId xmlns:p14="http://schemas.microsoft.com/office/powerpoint/2010/main" val="65895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237C3-BFFB-8F03-855C-6976061BDA4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E13B2B5-F456-0AF9-6248-1D8F3206CF96}"/>
              </a:ext>
            </a:extLst>
          </p:cNvPr>
          <p:cNvSpPr>
            <a:spLocks noGrp="1"/>
          </p:cNvSpPr>
          <p:nvPr>
            <p:ph idx="1"/>
          </p:nvPr>
        </p:nvSpPr>
        <p:spPr/>
        <p:txBody>
          <a:bodyPr/>
          <a:lstStyle/>
          <a:p>
            <a:pPr marL="0" indent="0">
              <a:buNone/>
            </a:pPr>
            <a:r>
              <a:rPr lang="en-US" dirty="0"/>
              <a:t>3. </a:t>
            </a:r>
            <a:r>
              <a:rPr lang="en-US" sz="2000" dirty="0"/>
              <a:t>Abnormal thyroid function test : In two-thirds of patients with HG, there may be abnormal thyroid function tests (based on a structural similarity between thyroid-stimulating hormone [TSH] and </a:t>
            </a:r>
            <a:r>
              <a:rPr lang="en-US" sz="2000" dirty="0" err="1"/>
              <a:t>hCG</a:t>
            </a:r>
            <a:r>
              <a:rPr lang="en-US" sz="2000" dirty="0"/>
              <a:t>) with a biochemical </a:t>
            </a:r>
            <a:r>
              <a:rPr lang="en-US" sz="2000" dirty="0">
                <a:highlight>
                  <a:srgbClr val="FFFF00"/>
                </a:highlight>
              </a:rPr>
              <a:t>thyrotoxicosis</a:t>
            </a:r>
            <a:r>
              <a:rPr lang="en-US" sz="2000" dirty="0"/>
              <a:t> and raised free thyroxine levels with or without a suppressed thyroid stimulating hormone level. These patients rarely have thyroid antibodies and are euthyroid clinically. The biochemical thyrotoxicosis resolves as the HG improves22 and treatment with antithyroid drugs is inappropriate </a:t>
            </a:r>
          </a:p>
          <a:p>
            <a:pPr marL="0" indent="0">
              <a:buNone/>
            </a:pPr>
            <a:r>
              <a:rPr lang="en-US" sz="2000" dirty="0"/>
              <a:t>4.</a:t>
            </a:r>
            <a:r>
              <a:rPr lang="en-US" b="0" i="0" dirty="0">
                <a:effectLst/>
              </a:rPr>
              <a:t> </a:t>
            </a:r>
            <a:r>
              <a:rPr lang="en-US" b="0" i="0" dirty="0" err="1">
                <a:effectLst/>
              </a:rPr>
              <a:t>Acut:e</a:t>
            </a:r>
            <a:r>
              <a:rPr lang="en-US" b="0" i="0" dirty="0">
                <a:effectLst/>
              </a:rPr>
              <a:t> kidney injury (AKI):Volume depletion — Volume depletion, typically due to severe vomiting (</a:t>
            </a:r>
            <a:r>
              <a:rPr lang="en-US" b="0" i="0" dirty="0" err="1">
                <a:effectLst/>
              </a:rPr>
              <a:t>ie</a:t>
            </a:r>
            <a:r>
              <a:rPr lang="en-US" b="0" i="0" dirty="0">
                <a:effectLst/>
              </a:rPr>
              <a:t>, hyperemesis gravidarum), is a common cause of prerenal AKI early in pregnancy (&lt;20 weeks).</a:t>
            </a:r>
            <a:endParaRPr lang="en-US" dirty="0"/>
          </a:p>
        </p:txBody>
      </p:sp>
    </p:spTree>
    <p:extLst>
      <p:ext uri="{BB962C8B-B14F-4D97-AF65-F5344CB8AC3E}">
        <p14:creationId xmlns:p14="http://schemas.microsoft.com/office/powerpoint/2010/main" val="3812770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D849A-0F90-F856-26EE-C150FBFC31EA}"/>
              </a:ext>
            </a:extLst>
          </p:cNvPr>
          <p:cNvSpPr>
            <a:spLocks noGrp="1"/>
          </p:cNvSpPr>
          <p:nvPr>
            <p:ph type="title"/>
          </p:nvPr>
        </p:nvSpPr>
        <p:spPr/>
        <p:txBody>
          <a:bodyPr/>
          <a:lstStyle/>
          <a:p>
            <a:r>
              <a:rPr lang="en-US" dirty="0"/>
              <a:t>5. Wernicke’s encephalopathy</a:t>
            </a:r>
          </a:p>
        </p:txBody>
      </p:sp>
      <p:sp>
        <p:nvSpPr>
          <p:cNvPr id="3" name="Content Placeholder 2">
            <a:extLst>
              <a:ext uri="{FF2B5EF4-FFF2-40B4-BE49-F238E27FC236}">
                <a16:creationId xmlns:a16="http://schemas.microsoft.com/office/drawing/2014/main" id="{2CAA0A44-D3AB-BE70-A518-3B3F62E20E48}"/>
              </a:ext>
            </a:extLst>
          </p:cNvPr>
          <p:cNvSpPr>
            <a:spLocks noGrp="1"/>
          </p:cNvSpPr>
          <p:nvPr>
            <p:ph idx="1"/>
          </p:nvPr>
        </p:nvSpPr>
        <p:spPr>
          <a:xfrm>
            <a:off x="642668" y="1690688"/>
            <a:ext cx="10515600" cy="4351338"/>
          </a:xfrm>
        </p:spPr>
        <p:txBody>
          <a:bodyPr>
            <a:normAutofit/>
          </a:bodyPr>
          <a:lstStyle/>
          <a:p>
            <a:pPr marL="0" indent="0">
              <a:buNone/>
            </a:pPr>
            <a:r>
              <a:rPr lang="en-US" sz="3200" dirty="0"/>
              <a:t>Wernicke’s encephalopathy due to </a:t>
            </a:r>
            <a:r>
              <a:rPr lang="en-US" sz="3200" dirty="0">
                <a:highlight>
                  <a:srgbClr val="FFFF00"/>
                </a:highlight>
              </a:rPr>
              <a:t>vitamin B1 (thiamine) </a:t>
            </a:r>
            <a:r>
              <a:rPr lang="en-US" sz="3200" dirty="0"/>
              <a:t>deficiency classically presents with blurred vision, unsteadiness and confusion/memory problems/drowsiness and on examination there is usually nystagmus, ophthalmoplegia, hyporeflexia or areflexia, gait and/or finger–nose ataxia</a:t>
            </a:r>
            <a:r>
              <a:rPr lang="en-US" sz="1600" dirty="0"/>
              <a:t>. </a:t>
            </a:r>
            <a:endParaRPr lang="en-US" sz="1600" u="sng" dirty="0"/>
          </a:p>
        </p:txBody>
      </p:sp>
    </p:spTree>
    <p:extLst>
      <p:ext uri="{BB962C8B-B14F-4D97-AF65-F5344CB8AC3E}">
        <p14:creationId xmlns:p14="http://schemas.microsoft.com/office/powerpoint/2010/main" val="2497098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6D5F7-350D-B0DD-D026-F15F98F9BD2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9832229-4D9F-B343-E5DD-95E7FF769A82}"/>
              </a:ext>
            </a:extLst>
          </p:cNvPr>
          <p:cNvSpPr>
            <a:spLocks noGrp="1"/>
          </p:cNvSpPr>
          <p:nvPr>
            <p:ph idx="1"/>
          </p:nvPr>
        </p:nvSpPr>
        <p:spPr/>
        <p:txBody>
          <a:bodyPr>
            <a:normAutofit lnSpcReduction="10000"/>
          </a:bodyPr>
          <a:lstStyle/>
          <a:p>
            <a:r>
              <a:rPr lang="en-US" sz="2400" dirty="0"/>
              <a:t>In HG, the presentation tends to be episodic and of slow onset. Wernicke’s encephalopathy is a potentially fatal but reversible medical emergency. In the context of HG, it is totally preventable and studies have stressed the association between Wernicke’s encephalopathy and administration of intravenous dextrose and parenteral nutrition. One of these studies reported that complete remission occurred in only 29% and permanent residual impairment was common. </a:t>
            </a:r>
            <a:r>
              <a:rPr lang="en-US" sz="2400" b="1" dirty="0"/>
              <a:t>The overall pregnancy loss rate including intrauterine deaths and terminations was 48%. </a:t>
            </a:r>
            <a:r>
              <a:rPr lang="en-US" sz="2400" dirty="0"/>
              <a:t>Therefore thiamine supplementation is recommended for all women with protracted vomiting</a:t>
            </a:r>
          </a:p>
        </p:txBody>
      </p:sp>
    </p:spTree>
    <p:extLst>
      <p:ext uri="{BB962C8B-B14F-4D97-AF65-F5344CB8AC3E}">
        <p14:creationId xmlns:p14="http://schemas.microsoft.com/office/powerpoint/2010/main" val="3316530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E163C-994B-424B-0866-5EDB41E4D33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6B41049-CF35-671B-6855-EE01109F1508}"/>
              </a:ext>
            </a:extLst>
          </p:cNvPr>
          <p:cNvSpPr>
            <a:spLocks noGrp="1"/>
          </p:cNvSpPr>
          <p:nvPr>
            <p:ph idx="1"/>
          </p:nvPr>
        </p:nvSpPr>
        <p:spPr/>
        <p:txBody>
          <a:bodyPr>
            <a:normAutofit lnSpcReduction="10000"/>
          </a:bodyPr>
          <a:lstStyle/>
          <a:p>
            <a:r>
              <a:rPr lang="en-US" dirty="0"/>
              <a:t>6. Central pontine myelinolysis (CPM) :</a:t>
            </a:r>
            <a:r>
              <a:rPr lang="en-US" b="0" i="0" dirty="0">
                <a:effectLst/>
              </a:rPr>
              <a:t>Central pontine myelinolysis is a neurological disorder characterized by the loss of myelin in the central part of the brainstem, specifically in the pons. It is often associated with rapid changes in serum sodium levels, such as those that may occur during overly aggressive correction of hyponatremia (low sodium levels)</a:t>
            </a:r>
            <a:endParaRPr lang="en-US" dirty="0"/>
          </a:p>
          <a:p>
            <a:r>
              <a:rPr lang="en-US" dirty="0"/>
              <a:t>7. Other vitamin deficiencies (± megaloblastic </a:t>
            </a:r>
            <a:r>
              <a:rPr lang="en-US" dirty="0" err="1"/>
              <a:t>anaemia</a:t>
            </a:r>
            <a:r>
              <a:rPr lang="en-US" dirty="0"/>
              <a:t>), such as B12 or B6</a:t>
            </a:r>
          </a:p>
          <a:p>
            <a:r>
              <a:rPr lang="en-US" dirty="0"/>
              <a:t>8.Venous thromboembolism (VTE): due to severe dehydration and coagulopathy . A Canadian study using hospital discharge data found an adjusted odds ratio for deep vein thrombosis of 4.4 (95% CI 2.4–8.4) in women with HG. However, since women with HG are only at markedly increased risk while persistently vomiting, thromboprophylaxis can be discontinued at discharge or when the HG resolves  </a:t>
            </a:r>
          </a:p>
          <a:p>
            <a:r>
              <a:rPr lang="en-US" dirty="0"/>
              <a:t>9.Adverse pregnancy outcomes including low birth weight, and increased risk of preterm delivery</a:t>
            </a:r>
          </a:p>
          <a:p>
            <a:endParaRPr lang="en-US" dirty="0"/>
          </a:p>
        </p:txBody>
      </p:sp>
    </p:spTree>
    <p:extLst>
      <p:ext uri="{BB962C8B-B14F-4D97-AF65-F5344CB8AC3E}">
        <p14:creationId xmlns:p14="http://schemas.microsoft.com/office/powerpoint/2010/main" val="1808849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C365E-8A31-45E6-8FDF-0C58A9F00BC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36F6142-5045-C9AE-1F0A-D5EE2840E395}"/>
              </a:ext>
            </a:extLst>
          </p:cNvPr>
          <p:cNvSpPr>
            <a:spLocks noGrp="1"/>
          </p:cNvSpPr>
          <p:nvPr>
            <p:ph idx="1"/>
          </p:nvPr>
        </p:nvSpPr>
        <p:spPr/>
        <p:txBody>
          <a:bodyPr>
            <a:normAutofit/>
          </a:bodyPr>
          <a:lstStyle/>
          <a:p>
            <a:r>
              <a:rPr lang="en-US" dirty="0"/>
              <a:t>9 .Adverse effect on </a:t>
            </a:r>
            <a:r>
              <a:rPr lang="en-US" b="1" i="1" u="sng" dirty="0"/>
              <a:t>quality of life </a:t>
            </a:r>
            <a:r>
              <a:rPr lang="en-US" dirty="0"/>
              <a:t>and mental health:</a:t>
            </a:r>
          </a:p>
          <a:p>
            <a:r>
              <a:rPr lang="en-US" sz="2000" dirty="0"/>
              <a:t>NVP has been reported to reduce quality of life, impairing a woman’s ability to function on a day-to-day basis, and negatively affects relationships with her partner and family. Women with HG are three to six times more likely than women with NVP to have low quality of life. Persistent nausea is the symptom that most adversely affects quality of life. </a:t>
            </a:r>
            <a:r>
              <a:rPr lang="en-US" sz="2000" u="sng" dirty="0"/>
              <a:t>Furthermore, causes of stress as a consequence of NVP include lack of understanding and support, inability to eat healthily, grief for loss of normal pregnancy, absence from work, financial pressures, isolation, inability to care for family</a:t>
            </a:r>
            <a:r>
              <a:rPr lang="en-US" sz="2000" dirty="0"/>
              <a:t>, others’ belief that it is psychosomatic and reluctance of doctors to treat the condition</a:t>
            </a:r>
          </a:p>
        </p:txBody>
      </p:sp>
    </p:spTree>
    <p:extLst>
      <p:ext uri="{BB962C8B-B14F-4D97-AF65-F5344CB8AC3E}">
        <p14:creationId xmlns:p14="http://schemas.microsoft.com/office/powerpoint/2010/main" val="1147701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06CDF-9E1F-496C-73FA-6B4545776A6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D0F6C27-6B3E-70AE-47ED-F8AC023F2608}"/>
              </a:ext>
            </a:extLst>
          </p:cNvPr>
          <p:cNvSpPr>
            <a:spLocks noGrp="1"/>
          </p:cNvSpPr>
          <p:nvPr>
            <p:ph idx="1"/>
          </p:nvPr>
        </p:nvSpPr>
        <p:spPr/>
        <p:txBody>
          <a:bodyPr>
            <a:normAutofit/>
          </a:bodyPr>
          <a:lstStyle/>
          <a:p>
            <a:r>
              <a:rPr lang="en-US" sz="2400" dirty="0"/>
              <a:t>Depression and poor psychological health were found to be associated with NVP and HG in numerous studies, but resulted from the disease and were not the cause of HG or NVP. A prospective case–control study of 32 women compared with 41 matched controls found that, compared with controls, women with HG had </a:t>
            </a:r>
            <a:r>
              <a:rPr lang="en-US" sz="2400" u="sng" dirty="0"/>
              <a:t>significantly higher levels of </a:t>
            </a:r>
            <a:r>
              <a:rPr lang="en-US" sz="2400" u="sng" dirty="0" err="1"/>
              <a:t>somatisation</a:t>
            </a:r>
            <a:r>
              <a:rPr lang="en-US" sz="2400" u="sng" dirty="0"/>
              <a:t>, depression, anxiety and overall psychological distress even when HG had resolved to mild NVP</a:t>
            </a:r>
            <a:r>
              <a:rPr lang="en-US" sz="2400" dirty="0"/>
              <a:t>.</a:t>
            </a:r>
          </a:p>
        </p:txBody>
      </p:sp>
    </p:spTree>
    <p:extLst>
      <p:ext uri="{BB962C8B-B14F-4D97-AF65-F5344CB8AC3E}">
        <p14:creationId xmlns:p14="http://schemas.microsoft.com/office/powerpoint/2010/main" val="2739497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662E6-F823-B7A1-DF7F-A472705F38D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A54B81E-C1EC-73D5-F47A-A66647E9C775}"/>
              </a:ext>
            </a:extLst>
          </p:cNvPr>
          <p:cNvSpPr>
            <a:spLocks noGrp="1"/>
          </p:cNvSpPr>
          <p:nvPr>
            <p:ph idx="1"/>
          </p:nvPr>
        </p:nvSpPr>
        <p:spPr/>
        <p:txBody>
          <a:bodyPr>
            <a:normAutofit/>
          </a:bodyPr>
          <a:lstStyle/>
          <a:p>
            <a:r>
              <a:rPr lang="en-US" sz="2000" dirty="0"/>
              <a:t>Fatigue is associated with NVP in several studies. </a:t>
            </a:r>
            <a:r>
              <a:rPr lang="en-US" sz="2000" u="sng" dirty="0"/>
              <a:t>Rest, particularly napping, is reported by women to relieve symptoms</a:t>
            </a:r>
            <a:r>
              <a:rPr lang="en-US" sz="2000" dirty="0"/>
              <a:t>. A survey of 114 women conducted by a volunteer from Pregnancy Sickness Support found that rest was noted by the majority of respondents with HG as being the only effective management strategy aside from antiemetics. Any kind of sensory stimulation can trigger symptoms, so complete removal from sources of stimulation may be necessary</a:t>
            </a:r>
          </a:p>
        </p:txBody>
      </p:sp>
    </p:spTree>
    <p:extLst>
      <p:ext uri="{BB962C8B-B14F-4D97-AF65-F5344CB8AC3E}">
        <p14:creationId xmlns:p14="http://schemas.microsoft.com/office/powerpoint/2010/main" val="270433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30626-0AD6-710B-7CFD-7244F74E0F2B}"/>
              </a:ext>
            </a:extLst>
          </p:cNvPr>
          <p:cNvSpPr>
            <a:spLocks noGrp="1"/>
          </p:cNvSpPr>
          <p:nvPr>
            <p:ph type="title"/>
          </p:nvPr>
        </p:nvSpPr>
        <p:spPr>
          <a:xfrm>
            <a:off x="8797506" y="3775435"/>
            <a:ext cx="4038600" cy="1325563"/>
          </a:xfrm>
        </p:spPr>
        <p:txBody>
          <a:bodyPr/>
          <a:lstStyle/>
          <a:p>
            <a:endParaRPr lang="en-US"/>
          </a:p>
        </p:txBody>
      </p:sp>
      <p:sp>
        <p:nvSpPr>
          <p:cNvPr id="3" name="Content Placeholder 2">
            <a:extLst>
              <a:ext uri="{FF2B5EF4-FFF2-40B4-BE49-F238E27FC236}">
                <a16:creationId xmlns:a16="http://schemas.microsoft.com/office/drawing/2014/main" id="{CE829C76-B57F-8A48-D0E8-842E33F050B6}"/>
              </a:ext>
            </a:extLst>
          </p:cNvPr>
          <p:cNvSpPr>
            <a:spLocks noGrp="1"/>
          </p:cNvSpPr>
          <p:nvPr>
            <p:ph idx="1"/>
          </p:nvPr>
        </p:nvSpPr>
        <p:spPr>
          <a:xfrm>
            <a:off x="838200" y="1027906"/>
            <a:ext cx="10515600" cy="4351338"/>
          </a:xfrm>
        </p:spPr>
        <p:txBody>
          <a:bodyPr/>
          <a:lstStyle/>
          <a:p>
            <a:pPr marL="0" indent="0">
              <a:buNone/>
            </a:pPr>
            <a:r>
              <a:rPr lang="en-US" dirty="0"/>
              <a:t>10. </a:t>
            </a:r>
            <a:r>
              <a:rPr lang="en-US" sz="2400" dirty="0"/>
              <a:t>Mechanical complications including Mallory-Weiss tears, pneumothorax, pneumomediastinum, diaphragmatic rupture, and gastroesophageal rupture, which is </a:t>
            </a:r>
            <a:r>
              <a:rPr lang="en-US" sz="2400" dirty="0" err="1"/>
              <a:t>Boerhaave</a:t>
            </a:r>
            <a:r>
              <a:rPr lang="en-US" sz="2400" dirty="0"/>
              <a:t> syndrome                    </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p:pic>
        <p:nvPicPr>
          <p:cNvPr id="4" name="Picture 3">
            <a:extLst>
              <a:ext uri="{FF2B5EF4-FFF2-40B4-BE49-F238E27FC236}">
                <a16:creationId xmlns:a16="http://schemas.microsoft.com/office/drawing/2014/main" id="{683DCE5C-23D4-3917-E513-678F40FD9F75}"/>
              </a:ext>
            </a:extLst>
          </p:cNvPr>
          <p:cNvPicPr>
            <a:picLocks noChangeAspect="1"/>
          </p:cNvPicPr>
          <p:nvPr/>
        </p:nvPicPr>
        <p:blipFill>
          <a:blip r:embed="rId2"/>
          <a:stretch>
            <a:fillRect/>
          </a:stretch>
        </p:blipFill>
        <p:spPr>
          <a:xfrm>
            <a:off x="4038600" y="2590800"/>
            <a:ext cx="3333750" cy="3343275"/>
          </a:xfrm>
          <a:prstGeom prst="rect">
            <a:avLst/>
          </a:prstGeom>
        </p:spPr>
      </p:pic>
    </p:spTree>
    <p:extLst>
      <p:ext uri="{BB962C8B-B14F-4D97-AF65-F5344CB8AC3E}">
        <p14:creationId xmlns:p14="http://schemas.microsoft.com/office/powerpoint/2010/main" val="3421476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C237F682-A0BE-DAAF-A752-0F397754456F}"/>
              </a:ext>
            </a:extLst>
          </p:cNvPr>
          <p:cNvPicPr>
            <a:picLocks noChangeAspect="1"/>
          </p:cNvPicPr>
          <p:nvPr/>
        </p:nvPicPr>
        <p:blipFill>
          <a:blip r:embed="rId2">
            <a:extLst>
              <a:ext uri="{28A0092B-C50C-407E-A947-70E740481C1C}">
                <a14:useLocalDpi xmlns:a14="http://schemas.microsoft.com/office/drawing/2010/main" val="0"/>
              </a:ext>
            </a:extLst>
          </a:blip>
          <a:srcRect l="25422" t="4227" r="25788" b="7666"/>
          <a:stretch>
            <a:fillRect/>
          </a:stretch>
        </p:blipFill>
        <p:spPr>
          <a:xfrm>
            <a:off x="7523305" y="1563654"/>
            <a:ext cx="3106595" cy="3730691"/>
          </a:xfrm>
          <a:prstGeom prst="rect">
            <a:avLst/>
          </a:prstGeom>
        </p:spPr>
      </p:pic>
      <p:sp>
        <p:nvSpPr>
          <p:cNvPr id="2" name="عنوان 1">
            <a:extLst>
              <a:ext uri="{FF2B5EF4-FFF2-40B4-BE49-F238E27FC236}">
                <a16:creationId xmlns:a16="http://schemas.microsoft.com/office/drawing/2014/main" id="{C8B245A3-E32C-8D00-C530-A8615595D015}"/>
              </a:ext>
            </a:extLst>
          </p:cNvPr>
          <p:cNvSpPr>
            <a:spLocks noGrp="1"/>
          </p:cNvSpPr>
          <p:nvPr>
            <p:ph type="ctrTitle"/>
          </p:nvPr>
        </p:nvSpPr>
        <p:spPr>
          <a:xfrm>
            <a:off x="2130491" y="258846"/>
            <a:ext cx="5618020" cy="2735728"/>
          </a:xfrm>
        </p:spPr>
        <p:txBody>
          <a:bodyPr anchor="b">
            <a:normAutofit/>
          </a:bodyPr>
          <a:lstStyle/>
          <a:p>
            <a:pPr algn="l"/>
            <a:r>
              <a:rPr lang="en-GB" sz="4800" b="1" i="1">
                <a:solidFill>
                  <a:schemeClr val="tx1"/>
                </a:solidFill>
              </a:rPr>
              <a:t>Diagnosis</a:t>
            </a:r>
            <a:endParaRPr lang="ar-JO" sz="4800" b="1" i="1">
              <a:solidFill>
                <a:schemeClr val="tx1"/>
              </a:solidFill>
            </a:endParaRPr>
          </a:p>
        </p:txBody>
      </p:sp>
      <p:sp>
        <p:nvSpPr>
          <p:cNvPr id="5" name="عنوان فرعي 4">
            <a:extLst>
              <a:ext uri="{FF2B5EF4-FFF2-40B4-BE49-F238E27FC236}">
                <a16:creationId xmlns:a16="http://schemas.microsoft.com/office/drawing/2014/main" id="{261F156A-18C8-8E32-2AC9-AB84B67B8663}"/>
              </a:ext>
            </a:extLst>
          </p:cNvPr>
          <p:cNvSpPr>
            <a:spLocks noGrp="1"/>
          </p:cNvSpPr>
          <p:nvPr>
            <p:ph type="subTitle" idx="1"/>
          </p:nvPr>
        </p:nvSpPr>
        <p:spPr>
          <a:xfrm>
            <a:off x="-1004543" y="3863427"/>
            <a:ext cx="9070848" cy="457201"/>
          </a:xfrm>
        </p:spPr>
        <p:txBody>
          <a:bodyPr/>
          <a:lstStyle/>
          <a:p>
            <a:r>
              <a:rPr lang="en-US" b="1" err="1"/>
              <a:t>Shahed Al-Qatawneh</a:t>
            </a:r>
            <a:endParaRPr lang="ar-JO" b="1"/>
          </a:p>
        </p:txBody>
      </p:sp>
    </p:spTree>
    <p:extLst>
      <p:ext uri="{BB962C8B-B14F-4D97-AF65-F5344CB8AC3E}">
        <p14:creationId xmlns:p14="http://schemas.microsoft.com/office/powerpoint/2010/main" val="1412792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F8E0D-BCD1-40F4-77B1-AFBCA6AB12B7}"/>
              </a:ext>
            </a:extLst>
          </p:cNvPr>
          <p:cNvSpPr>
            <a:spLocks noGrp="1"/>
          </p:cNvSpPr>
          <p:nvPr>
            <p:ph type="title"/>
          </p:nvPr>
        </p:nvSpPr>
        <p:spPr/>
        <p:txBody>
          <a:bodyPr>
            <a:normAutofit fontScale="90000"/>
          </a:bodyPr>
          <a:lstStyle/>
          <a:p>
            <a:r>
              <a:rPr lang="en-US" b="1" i="0">
                <a:solidFill>
                  <a:srgbClr val="000000"/>
                </a:solidFill>
                <a:effectLst/>
                <a:latin typeface="Linux Libertine"/>
              </a:rPr>
              <a:t>Signs and symptoms</a:t>
            </a:r>
            <a:br>
              <a:rPr lang="en-US" b="1" i="0">
                <a:solidFill>
                  <a:srgbClr val="000000"/>
                </a:solidFill>
                <a:effectLst/>
                <a:latin typeface="Linux Libertine"/>
              </a:rPr>
            </a:br>
            <a:endParaRPr lang="en-US" b="1"/>
          </a:p>
        </p:txBody>
      </p:sp>
      <p:sp>
        <p:nvSpPr>
          <p:cNvPr id="3" name="Content Placeholder 2">
            <a:extLst>
              <a:ext uri="{FF2B5EF4-FFF2-40B4-BE49-F238E27FC236}">
                <a16:creationId xmlns:a16="http://schemas.microsoft.com/office/drawing/2014/main" id="{8AD753A8-8D79-F0BE-2382-FA6A143BAC12}"/>
              </a:ext>
            </a:extLst>
          </p:cNvPr>
          <p:cNvSpPr>
            <a:spLocks noGrp="1"/>
          </p:cNvSpPr>
          <p:nvPr>
            <p:ph idx="1"/>
          </p:nvPr>
        </p:nvSpPr>
        <p:spPr/>
        <p:txBody>
          <a:bodyPr/>
          <a:lstStyle/>
          <a:p>
            <a:r>
              <a:rPr lang="en-US" b="1"/>
              <a:t>Loss of 5% or more of pre-pregnancy body weight</a:t>
            </a:r>
          </a:p>
          <a:p>
            <a:r>
              <a:rPr lang="en-US" b="1"/>
              <a:t>Dehydration, causing ketosis,[16] and constipation</a:t>
            </a:r>
          </a:p>
          <a:p>
            <a:r>
              <a:rPr lang="en-US" b="1"/>
              <a:t>Nutritional disorders, such as vitamin B1 (thiamine) deficiency, vitamin B6 (pyridoxine) deficiency or vitamin B12 (cobalamin) deficiency</a:t>
            </a:r>
          </a:p>
          <a:p>
            <a:r>
              <a:rPr lang="en-US" b="1"/>
              <a:t>Metabolic imbalances such as metabolic ketoacidosis or thyrotoxicosis</a:t>
            </a:r>
          </a:p>
          <a:p>
            <a:r>
              <a:rPr lang="en-US" b="1"/>
              <a:t>Physical and emotional stress</a:t>
            </a:r>
          </a:p>
          <a:p>
            <a:r>
              <a:rPr lang="en-US" b="1"/>
              <a:t>Difficulty with activities of daily living</a:t>
            </a:r>
          </a:p>
        </p:txBody>
      </p:sp>
    </p:spTree>
    <p:extLst>
      <p:ext uri="{BB962C8B-B14F-4D97-AF65-F5344CB8AC3E}">
        <p14:creationId xmlns:p14="http://schemas.microsoft.com/office/powerpoint/2010/main" val="655366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F069C-9ECF-0685-EA14-3D8A85E0F4DE}"/>
              </a:ext>
            </a:extLst>
          </p:cNvPr>
          <p:cNvSpPr>
            <a:spLocks noGrp="1"/>
          </p:cNvSpPr>
          <p:nvPr>
            <p:ph type="ctrTitle"/>
          </p:nvPr>
        </p:nvSpPr>
        <p:spPr/>
        <p:txBody>
          <a:bodyPr/>
          <a:lstStyle/>
          <a:p>
            <a:r>
              <a:rPr lang="en-US" b="1"/>
              <a:t>INTRODUCTION</a:t>
            </a:r>
          </a:p>
        </p:txBody>
      </p:sp>
      <p:sp>
        <p:nvSpPr>
          <p:cNvPr id="3" name="Subtitle 2">
            <a:extLst>
              <a:ext uri="{FF2B5EF4-FFF2-40B4-BE49-F238E27FC236}">
                <a16:creationId xmlns:a16="http://schemas.microsoft.com/office/drawing/2014/main" id="{FC3EDE33-8FFA-DA8F-2584-0C104E2FF9C9}"/>
              </a:ext>
            </a:extLst>
          </p:cNvPr>
          <p:cNvSpPr>
            <a:spLocks noGrp="1"/>
          </p:cNvSpPr>
          <p:nvPr>
            <p:ph type="subTitle" idx="1"/>
          </p:nvPr>
        </p:nvSpPr>
        <p:spPr/>
        <p:txBody>
          <a:bodyPr/>
          <a:lstStyle/>
          <a:p>
            <a:r>
              <a:rPr lang="en-US" b="1"/>
              <a:t>Mustafa Qasim</a:t>
            </a:r>
          </a:p>
        </p:txBody>
      </p:sp>
    </p:spTree>
    <p:extLst>
      <p:ext uri="{BB962C8B-B14F-4D97-AF65-F5344CB8AC3E}">
        <p14:creationId xmlns:p14="http://schemas.microsoft.com/office/powerpoint/2010/main" val="275722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0DEAF572-2F3D-E73A-9147-1F04379221AA}"/>
              </a:ext>
            </a:extLst>
          </p:cNvPr>
          <p:cNvSpPr txBox="1"/>
          <p:nvPr/>
        </p:nvSpPr>
        <p:spPr>
          <a:xfrm>
            <a:off x="396875" y="249767"/>
            <a:ext cx="6094450" cy="584775"/>
          </a:xfrm>
          <a:prstGeom prst="rect">
            <a:avLst/>
          </a:prstGeom>
          <a:noFill/>
        </p:spPr>
        <p:txBody>
          <a:bodyPr wrap="square">
            <a:spAutoFit/>
          </a:bodyPr>
          <a:lstStyle>
            <a:defPPr lvl="0">
              <a:defRPr lang="ar-JO"/>
            </a:defPPr>
            <a:lvl1pPr marL="0" lvl="0" algn="r" defTabSz="914400" rtl="1" eaLnBrk="1" latinLnBrk="0" hangingPunct="1">
              <a:defRPr sz="1800" kern="1200">
                <a:solidFill>
                  <a:schemeClr val="tx1"/>
                </a:solidFill>
                <a:latin typeface="+mn-lt"/>
                <a:ea typeface="+mn-ea"/>
                <a:cs typeface="+mn-cs"/>
              </a:defRPr>
            </a:lvl1pPr>
            <a:lvl2pPr marL="457200" lvl="1" algn="r" defTabSz="914400" rtl="1" eaLnBrk="1" latinLnBrk="0" hangingPunct="1">
              <a:defRPr sz="1800" kern="1200">
                <a:solidFill>
                  <a:schemeClr val="tx1"/>
                </a:solidFill>
                <a:latin typeface="+mn-lt"/>
                <a:ea typeface="+mn-ea"/>
                <a:cs typeface="+mn-cs"/>
              </a:defRPr>
            </a:lvl2pPr>
            <a:lvl3pPr marL="914400" lvl="2" algn="r" defTabSz="914400" rtl="1" eaLnBrk="1" latinLnBrk="0" hangingPunct="1">
              <a:defRPr sz="1800" kern="1200">
                <a:solidFill>
                  <a:schemeClr val="tx1"/>
                </a:solidFill>
                <a:latin typeface="+mn-lt"/>
                <a:ea typeface="+mn-ea"/>
                <a:cs typeface="+mn-cs"/>
              </a:defRPr>
            </a:lvl3pPr>
            <a:lvl4pPr marL="1371600" lvl="3" algn="r" defTabSz="914400" rtl="1" eaLnBrk="1" latinLnBrk="0" hangingPunct="1">
              <a:defRPr sz="1800" kern="1200">
                <a:solidFill>
                  <a:schemeClr val="tx1"/>
                </a:solidFill>
                <a:latin typeface="+mn-lt"/>
                <a:ea typeface="+mn-ea"/>
                <a:cs typeface="+mn-cs"/>
              </a:defRPr>
            </a:lvl4pPr>
            <a:lvl5pPr marL="1828800" lvl="4" algn="r" defTabSz="914400" rtl="1" eaLnBrk="1" latinLnBrk="0" hangingPunct="1">
              <a:defRPr sz="1800" kern="1200">
                <a:solidFill>
                  <a:schemeClr val="tx1"/>
                </a:solidFill>
                <a:latin typeface="+mn-lt"/>
                <a:ea typeface="+mn-ea"/>
                <a:cs typeface="+mn-cs"/>
              </a:defRPr>
            </a:lvl5pPr>
            <a:lvl6pPr marL="2286000" lvl="5" algn="r" defTabSz="914400" rtl="1" eaLnBrk="1" latinLnBrk="0" hangingPunct="1">
              <a:defRPr sz="1800" kern="1200">
                <a:solidFill>
                  <a:schemeClr val="tx1"/>
                </a:solidFill>
                <a:latin typeface="+mn-lt"/>
                <a:ea typeface="+mn-ea"/>
                <a:cs typeface="+mn-cs"/>
              </a:defRPr>
            </a:lvl6pPr>
            <a:lvl7pPr marL="2743200" lvl="6" algn="r" defTabSz="914400" rtl="1" eaLnBrk="1" latinLnBrk="0" hangingPunct="1">
              <a:defRPr sz="1800" kern="1200">
                <a:solidFill>
                  <a:schemeClr val="tx1"/>
                </a:solidFill>
                <a:latin typeface="+mn-lt"/>
                <a:ea typeface="+mn-ea"/>
                <a:cs typeface="+mn-cs"/>
              </a:defRPr>
            </a:lvl7pPr>
            <a:lvl8pPr marL="3200400" lvl="7" algn="r" defTabSz="914400" rtl="1" eaLnBrk="1" latinLnBrk="0" hangingPunct="1">
              <a:defRPr sz="1800" kern="1200">
                <a:solidFill>
                  <a:schemeClr val="tx1"/>
                </a:solidFill>
                <a:latin typeface="+mn-lt"/>
                <a:ea typeface="+mn-ea"/>
                <a:cs typeface="+mn-cs"/>
              </a:defRPr>
            </a:lvl8pPr>
            <a:lvl9pPr marL="3657600" lvl="8" algn="r" defTabSz="914400" rtl="1" eaLnBrk="1" latinLnBrk="0" hangingPunct="1">
              <a:defRPr sz="1800" kern="1200">
                <a:solidFill>
                  <a:schemeClr val="tx1"/>
                </a:solidFill>
                <a:latin typeface="+mn-lt"/>
                <a:ea typeface="+mn-ea"/>
                <a:cs typeface="+mn-cs"/>
              </a:defRPr>
            </a:lvl9pPr>
          </a:lstStyle>
          <a:p>
            <a:pPr algn="l"/>
            <a:r>
              <a:rPr lang="en-GB" sz="3200" b="1">
                <a:highlight>
                  <a:srgbClr val="FFFF00"/>
                </a:highlight>
              </a:rPr>
              <a:t>How is NVP diagnosed?</a:t>
            </a:r>
            <a:endParaRPr lang="ar-JO" sz="3200" b="1">
              <a:highlight>
                <a:srgbClr val="FFFF00"/>
              </a:highlight>
            </a:endParaRPr>
          </a:p>
        </p:txBody>
      </p:sp>
      <p:sp>
        <p:nvSpPr>
          <p:cNvPr id="7" name="مربع نص 6">
            <a:extLst>
              <a:ext uri="{FF2B5EF4-FFF2-40B4-BE49-F238E27FC236}">
                <a16:creationId xmlns:a16="http://schemas.microsoft.com/office/drawing/2014/main" id="{04BB190A-A4C9-DA57-C421-EB234F082447}"/>
              </a:ext>
            </a:extLst>
          </p:cNvPr>
          <p:cNvSpPr txBox="1"/>
          <p:nvPr/>
        </p:nvSpPr>
        <p:spPr>
          <a:xfrm>
            <a:off x="396875" y="1105287"/>
            <a:ext cx="11112500" cy="4647426"/>
          </a:xfrm>
          <a:prstGeom prst="rect">
            <a:avLst/>
          </a:prstGeom>
          <a:noFill/>
        </p:spPr>
        <p:txBody>
          <a:bodyPr wrap="square">
            <a:spAutoFit/>
          </a:bodyPr>
          <a:lstStyle>
            <a:defPPr lvl="0">
              <a:defRPr lang="ar-JO"/>
            </a:defPPr>
            <a:lvl1pPr marL="0" lvl="0" algn="r" defTabSz="914400" rtl="1" eaLnBrk="1" latinLnBrk="0" hangingPunct="1">
              <a:defRPr sz="1800" kern="1200">
                <a:solidFill>
                  <a:schemeClr val="tx1"/>
                </a:solidFill>
                <a:latin typeface="+mn-lt"/>
                <a:ea typeface="+mn-ea"/>
                <a:cs typeface="+mn-cs"/>
              </a:defRPr>
            </a:lvl1pPr>
            <a:lvl2pPr marL="457200" lvl="1" algn="r" defTabSz="914400" rtl="1" eaLnBrk="1" latinLnBrk="0" hangingPunct="1">
              <a:defRPr sz="1800" kern="1200">
                <a:solidFill>
                  <a:schemeClr val="tx1"/>
                </a:solidFill>
                <a:latin typeface="+mn-lt"/>
                <a:ea typeface="+mn-ea"/>
                <a:cs typeface="+mn-cs"/>
              </a:defRPr>
            </a:lvl2pPr>
            <a:lvl3pPr marL="914400" lvl="2" algn="r" defTabSz="914400" rtl="1" eaLnBrk="1" latinLnBrk="0" hangingPunct="1">
              <a:defRPr sz="1800" kern="1200">
                <a:solidFill>
                  <a:schemeClr val="tx1"/>
                </a:solidFill>
                <a:latin typeface="+mn-lt"/>
                <a:ea typeface="+mn-ea"/>
                <a:cs typeface="+mn-cs"/>
              </a:defRPr>
            </a:lvl3pPr>
            <a:lvl4pPr marL="1371600" lvl="3" algn="r" defTabSz="914400" rtl="1" eaLnBrk="1" latinLnBrk="0" hangingPunct="1">
              <a:defRPr sz="1800" kern="1200">
                <a:solidFill>
                  <a:schemeClr val="tx1"/>
                </a:solidFill>
                <a:latin typeface="+mn-lt"/>
                <a:ea typeface="+mn-ea"/>
                <a:cs typeface="+mn-cs"/>
              </a:defRPr>
            </a:lvl4pPr>
            <a:lvl5pPr marL="1828800" lvl="4" algn="r" defTabSz="914400" rtl="1" eaLnBrk="1" latinLnBrk="0" hangingPunct="1">
              <a:defRPr sz="1800" kern="1200">
                <a:solidFill>
                  <a:schemeClr val="tx1"/>
                </a:solidFill>
                <a:latin typeface="+mn-lt"/>
                <a:ea typeface="+mn-ea"/>
                <a:cs typeface="+mn-cs"/>
              </a:defRPr>
            </a:lvl5pPr>
            <a:lvl6pPr marL="2286000" lvl="5" algn="r" defTabSz="914400" rtl="1" eaLnBrk="1" latinLnBrk="0" hangingPunct="1">
              <a:defRPr sz="1800" kern="1200">
                <a:solidFill>
                  <a:schemeClr val="tx1"/>
                </a:solidFill>
                <a:latin typeface="+mn-lt"/>
                <a:ea typeface="+mn-ea"/>
                <a:cs typeface="+mn-cs"/>
              </a:defRPr>
            </a:lvl6pPr>
            <a:lvl7pPr marL="2743200" lvl="6" algn="r" defTabSz="914400" rtl="1" eaLnBrk="1" latinLnBrk="0" hangingPunct="1">
              <a:defRPr sz="1800" kern="1200">
                <a:solidFill>
                  <a:schemeClr val="tx1"/>
                </a:solidFill>
                <a:latin typeface="+mn-lt"/>
                <a:ea typeface="+mn-ea"/>
                <a:cs typeface="+mn-cs"/>
              </a:defRPr>
            </a:lvl7pPr>
            <a:lvl8pPr marL="3200400" lvl="7" algn="r" defTabSz="914400" rtl="1" eaLnBrk="1" latinLnBrk="0" hangingPunct="1">
              <a:defRPr sz="1800" kern="1200">
                <a:solidFill>
                  <a:schemeClr val="tx1"/>
                </a:solidFill>
                <a:latin typeface="+mn-lt"/>
                <a:ea typeface="+mn-ea"/>
                <a:cs typeface="+mn-cs"/>
              </a:defRPr>
            </a:lvl8pPr>
            <a:lvl9pPr marL="3657600" lvl="8" algn="r" defTabSz="914400" rtl="1" eaLnBrk="1" latinLnBrk="0" hangingPunct="1">
              <a:defRPr sz="1800" kern="1200">
                <a:solidFill>
                  <a:schemeClr val="tx1"/>
                </a:solidFill>
                <a:latin typeface="+mn-lt"/>
                <a:ea typeface="+mn-ea"/>
                <a:cs typeface="+mn-cs"/>
              </a:defRPr>
            </a:lvl9pPr>
          </a:lstStyle>
          <a:p>
            <a:pPr algn="l"/>
            <a:r>
              <a:rPr lang="en-GB" sz="2400"/>
              <a:t>NVP should only be diagnosed when onset is in the first trimester of pregnancy and other causes of nausea and vomiting have been excluded.Onset of NVP is in the first trimester and if the </a:t>
            </a:r>
            <a:r>
              <a:rPr lang="en-GB" sz="2400" b="1">
                <a:solidFill>
                  <a:srgbClr val="FF0000"/>
                </a:solidFill>
              </a:rPr>
              <a:t>initial onset is after 10+6 weeks of gestation, </a:t>
            </a:r>
            <a:r>
              <a:rPr lang="en-GB" sz="2400"/>
              <a:t>other causes need to be considered. It typically </a:t>
            </a:r>
            <a:r>
              <a:rPr lang="en-GB" sz="2400" b="1">
                <a:solidFill>
                  <a:srgbClr val="FF0000"/>
                </a:solidFill>
              </a:rPr>
              <a:t>starts between the fourth and seventh weeks of gestation, </a:t>
            </a:r>
            <a:r>
              <a:rPr lang="en-GB" sz="2400"/>
              <a:t>peaks in approximately the ninth week and </a:t>
            </a:r>
            <a:r>
              <a:rPr lang="en-GB" sz="2400" b="1">
                <a:solidFill>
                  <a:srgbClr val="FF0000"/>
                </a:solidFill>
              </a:rPr>
              <a:t>resolves by the 20th week in 90% of women.</a:t>
            </a:r>
          </a:p>
          <a:p>
            <a:pPr algn="l"/>
            <a:endParaRPr lang="en-GB" sz="2400"/>
          </a:p>
          <a:p>
            <a:pPr algn="l"/>
            <a:endParaRPr lang="en-GB" sz="2400"/>
          </a:p>
          <a:p>
            <a:pPr algn="l"/>
            <a:r>
              <a:rPr lang="en-GB" sz="3200" b="1">
                <a:highlight>
                  <a:srgbClr val="FFFF00"/>
                </a:highlight>
              </a:rPr>
              <a:t>How is HG diagnosed</a:t>
            </a:r>
            <a:r>
              <a:rPr lang="en-GB" sz="2400"/>
              <a:t>? </a:t>
            </a:r>
          </a:p>
          <a:p>
            <a:pPr algn="l"/>
            <a:endParaRPr lang="en-GB" sz="2400"/>
          </a:p>
          <a:p>
            <a:pPr algn="l"/>
            <a:r>
              <a:rPr lang="en-GB" sz="2400"/>
              <a:t>     HG can be diagnosed when there is </a:t>
            </a:r>
            <a:r>
              <a:rPr lang="en-GB" sz="2400" b="1">
                <a:solidFill>
                  <a:srgbClr val="FF0000"/>
                </a:solidFill>
              </a:rPr>
              <a:t>protracted NVP with the triad of more than 5% prepregnancy weight loss, dehydration and electrolyte imbalance.</a:t>
            </a:r>
            <a:r>
              <a:rPr lang="en-GB" sz="2400"/>
              <a:t>.</a:t>
            </a:r>
            <a:endParaRPr lang="ar-JO" sz="2400"/>
          </a:p>
        </p:txBody>
      </p:sp>
    </p:spTree>
    <p:extLst>
      <p:ext uri="{BB962C8B-B14F-4D97-AF65-F5344CB8AC3E}">
        <p14:creationId xmlns:p14="http://schemas.microsoft.com/office/powerpoint/2010/main" val="1224739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2BD87710-8056-E812-3DA8-FCD18DA82938}"/>
              </a:ext>
            </a:extLst>
          </p:cNvPr>
          <p:cNvSpPr txBox="1"/>
          <p:nvPr/>
        </p:nvSpPr>
        <p:spPr>
          <a:xfrm>
            <a:off x="1382" y="0"/>
            <a:ext cx="6094618" cy="2800767"/>
          </a:xfrm>
          <a:prstGeom prst="rect">
            <a:avLst/>
          </a:prstGeom>
          <a:noFill/>
        </p:spPr>
        <p:txBody>
          <a:bodyPr wrap="square">
            <a:spAutoFit/>
          </a:bodyPr>
          <a:lstStyle>
            <a:defPPr lvl="0">
              <a:defRPr lang="ar-JO"/>
            </a:defPPr>
            <a:lvl1pPr marL="0" lvl="0" algn="r" defTabSz="914400" rtl="1" eaLnBrk="1" latinLnBrk="0" hangingPunct="1">
              <a:defRPr sz="1800" kern="1200">
                <a:solidFill>
                  <a:schemeClr val="tx1"/>
                </a:solidFill>
                <a:latin typeface="+mn-lt"/>
                <a:ea typeface="+mn-ea"/>
                <a:cs typeface="+mn-cs"/>
              </a:defRPr>
            </a:lvl1pPr>
            <a:lvl2pPr marL="457200" lvl="1" algn="r" defTabSz="914400" rtl="1" eaLnBrk="1" latinLnBrk="0" hangingPunct="1">
              <a:defRPr sz="1800" kern="1200">
                <a:solidFill>
                  <a:schemeClr val="tx1"/>
                </a:solidFill>
                <a:latin typeface="+mn-lt"/>
                <a:ea typeface="+mn-ea"/>
                <a:cs typeface="+mn-cs"/>
              </a:defRPr>
            </a:lvl2pPr>
            <a:lvl3pPr marL="914400" lvl="2" algn="r" defTabSz="914400" rtl="1" eaLnBrk="1" latinLnBrk="0" hangingPunct="1">
              <a:defRPr sz="1800" kern="1200">
                <a:solidFill>
                  <a:schemeClr val="tx1"/>
                </a:solidFill>
                <a:latin typeface="+mn-lt"/>
                <a:ea typeface="+mn-ea"/>
                <a:cs typeface="+mn-cs"/>
              </a:defRPr>
            </a:lvl3pPr>
            <a:lvl4pPr marL="1371600" lvl="3" algn="r" defTabSz="914400" rtl="1" eaLnBrk="1" latinLnBrk="0" hangingPunct="1">
              <a:defRPr sz="1800" kern="1200">
                <a:solidFill>
                  <a:schemeClr val="tx1"/>
                </a:solidFill>
                <a:latin typeface="+mn-lt"/>
                <a:ea typeface="+mn-ea"/>
                <a:cs typeface="+mn-cs"/>
              </a:defRPr>
            </a:lvl4pPr>
            <a:lvl5pPr marL="1828800" lvl="4" algn="r" defTabSz="914400" rtl="1" eaLnBrk="1" latinLnBrk="0" hangingPunct="1">
              <a:defRPr sz="1800" kern="1200">
                <a:solidFill>
                  <a:schemeClr val="tx1"/>
                </a:solidFill>
                <a:latin typeface="+mn-lt"/>
                <a:ea typeface="+mn-ea"/>
                <a:cs typeface="+mn-cs"/>
              </a:defRPr>
            </a:lvl5pPr>
            <a:lvl6pPr marL="2286000" lvl="5" algn="r" defTabSz="914400" rtl="1" eaLnBrk="1" latinLnBrk="0" hangingPunct="1">
              <a:defRPr sz="1800" kern="1200">
                <a:solidFill>
                  <a:schemeClr val="tx1"/>
                </a:solidFill>
                <a:latin typeface="+mn-lt"/>
                <a:ea typeface="+mn-ea"/>
                <a:cs typeface="+mn-cs"/>
              </a:defRPr>
            </a:lvl6pPr>
            <a:lvl7pPr marL="2743200" lvl="6" algn="r" defTabSz="914400" rtl="1" eaLnBrk="1" latinLnBrk="0" hangingPunct="1">
              <a:defRPr sz="1800" kern="1200">
                <a:solidFill>
                  <a:schemeClr val="tx1"/>
                </a:solidFill>
                <a:latin typeface="+mn-lt"/>
                <a:ea typeface="+mn-ea"/>
                <a:cs typeface="+mn-cs"/>
              </a:defRPr>
            </a:lvl7pPr>
            <a:lvl8pPr marL="3200400" lvl="7" algn="r" defTabSz="914400" rtl="1" eaLnBrk="1" latinLnBrk="0" hangingPunct="1">
              <a:defRPr sz="1800" kern="1200">
                <a:solidFill>
                  <a:schemeClr val="tx1"/>
                </a:solidFill>
                <a:latin typeface="+mn-lt"/>
                <a:ea typeface="+mn-ea"/>
                <a:cs typeface="+mn-cs"/>
              </a:defRPr>
            </a:lvl8pPr>
            <a:lvl9pPr marL="3657600" lvl="8" algn="r" defTabSz="914400" rtl="1" eaLnBrk="1" latinLnBrk="0" hangingPunct="1">
              <a:defRPr sz="1800" kern="1200">
                <a:solidFill>
                  <a:schemeClr val="tx1"/>
                </a:solidFill>
                <a:latin typeface="+mn-lt"/>
                <a:ea typeface="+mn-ea"/>
                <a:cs typeface="+mn-cs"/>
              </a:defRPr>
            </a:lvl9pPr>
          </a:lstStyle>
          <a:p>
            <a:pPr algn="l"/>
            <a:r>
              <a:rPr lang="en-GB" sz="4400" b="1" i="0">
                <a:effectLst/>
                <a:highlight>
                  <a:srgbClr val="FFFF00"/>
                </a:highlight>
                <a:latin typeface=".SFUI-Semibold"/>
              </a:rPr>
              <a:t>Clinical diagnosis:</a:t>
            </a:r>
            <a:endParaRPr lang="en-GB" sz="4400" b="1">
              <a:effectLst/>
              <a:highlight>
                <a:srgbClr val="FFFF00"/>
              </a:highlight>
              <a:latin typeface=".SF UI"/>
            </a:endParaRPr>
          </a:p>
          <a:p>
            <a:pPr algn="l"/>
            <a:br>
              <a:rPr lang="en-GB" sz="4400" b="1">
                <a:effectLst/>
                <a:highlight>
                  <a:srgbClr val="FFFF00"/>
                </a:highlight>
                <a:latin typeface=".SF UI"/>
              </a:rPr>
            </a:br>
            <a:endParaRPr lang="en-GB" sz="4400" b="1">
              <a:effectLst/>
              <a:highlight>
                <a:srgbClr val="FFFF00"/>
              </a:highlight>
              <a:latin typeface=".SF UI"/>
            </a:endParaRPr>
          </a:p>
          <a:p>
            <a:pPr algn="l"/>
            <a:endParaRPr lang="en-GB" sz="4400" b="1">
              <a:effectLst/>
              <a:highlight>
                <a:srgbClr val="FFFF00"/>
              </a:highlight>
              <a:latin typeface=".SF UI"/>
            </a:endParaRPr>
          </a:p>
        </p:txBody>
      </p:sp>
      <p:pic>
        <p:nvPicPr>
          <p:cNvPr id="6" name="صورة 5">
            <a:extLst>
              <a:ext uri="{FF2B5EF4-FFF2-40B4-BE49-F238E27FC236}">
                <a16:creationId xmlns:a16="http://schemas.microsoft.com/office/drawing/2014/main" id="{3837D26F-7DFF-415A-D585-B26D4FC91B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3968" y="0"/>
            <a:ext cx="7869124" cy="6858000"/>
          </a:xfrm>
          <a:prstGeom prst="rect">
            <a:avLst/>
          </a:prstGeom>
        </p:spPr>
      </p:pic>
      <p:sp>
        <p:nvSpPr>
          <p:cNvPr id="8" name="مربع نص 7">
            <a:extLst>
              <a:ext uri="{FF2B5EF4-FFF2-40B4-BE49-F238E27FC236}">
                <a16:creationId xmlns:a16="http://schemas.microsoft.com/office/drawing/2014/main" id="{AD3261DB-EDC1-0887-1674-F7EA770DD3BE}"/>
              </a:ext>
            </a:extLst>
          </p:cNvPr>
          <p:cNvSpPr txBox="1"/>
          <p:nvPr/>
        </p:nvSpPr>
        <p:spPr>
          <a:xfrm>
            <a:off x="179631" y="1748910"/>
            <a:ext cx="4086088" cy="2308324"/>
          </a:xfrm>
          <a:prstGeom prst="rect">
            <a:avLst/>
          </a:prstGeom>
          <a:noFill/>
        </p:spPr>
        <p:txBody>
          <a:bodyPr wrap="square">
            <a:spAutoFit/>
          </a:bodyPr>
          <a:lstStyle>
            <a:defPPr lvl="0">
              <a:defRPr lang="ar-JO"/>
            </a:defPPr>
            <a:lvl1pPr marL="0" lvl="0" algn="r" defTabSz="914400" rtl="1" eaLnBrk="1" latinLnBrk="0" hangingPunct="1">
              <a:defRPr sz="1800" kern="1200">
                <a:solidFill>
                  <a:schemeClr val="tx1"/>
                </a:solidFill>
                <a:latin typeface="+mn-lt"/>
                <a:ea typeface="+mn-ea"/>
                <a:cs typeface="+mn-cs"/>
              </a:defRPr>
            </a:lvl1pPr>
            <a:lvl2pPr marL="457200" lvl="1" algn="r" defTabSz="914400" rtl="1" eaLnBrk="1" latinLnBrk="0" hangingPunct="1">
              <a:defRPr sz="1800" kern="1200">
                <a:solidFill>
                  <a:schemeClr val="tx1"/>
                </a:solidFill>
                <a:latin typeface="+mn-lt"/>
                <a:ea typeface="+mn-ea"/>
                <a:cs typeface="+mn-cs"/>
              </a:defRPr>
            </a:lvl2pPr>
            <a:lvl3pPr marL="914400" lvl="2" algn="r" defTabSz="914400" rtl="1" eaLnBrk="1" latinLnBrk="0" hangingPunct="1">
              <a:defRPr sz="1800" kern="1200">
                <a:solidFill>
                  <a:schemeClr val="tx1"/>
                </a:solidFill>
                <a:latin typeface="+mn-lt"/>
                <a:ea typeface="+mn-ea"/>
                <a:cs typeface="+mn-cs"/>
              </a:defRPr>
            </a:lvl3pPr>
            <a:lvl4pPr marL="1371600" lvl="3" algn="r" defTabSz="914400" rtl="1" eaLnBrk="1" latinLnBrk="0" hangingPunct="1">
              <a:defRPr sz="1800" kern="1200">
                <a:solidFill>
                  <a:schemeClr val="tx1"/>
                </a:solidFill>
                <a:latin typeface="+mn-lt"/>
                <a:ea typeface="+mn-ea"/>
                <a:cs typeface="+mn-cs"/>
              </a:defRPr>
            </a:lvl4pPr>
            <a:lvl5pPr marL="1828800" lvl="4" algn="r" defTabSz="914400" rtl="1" eaLnBrk="1" latinLnBrk="0" hangingPunct="1">
              <a:defRPr sz="1800" kern="1200">
                <a:solidFill>
                  <a:schemeClr val="tx1"/>
                </a:solidFill>
                <a:latin typeface="+mn-lt"/>
                <a:ea typeface="+mn-ea"/>
                <a:cs typeface="+mn-cs"/>
              </a:defRPr>
            </a:lvl5pPr>
            <a:lvl6pPr marL="2286000" lvl="5" algn="r" defTabSz="914400" rtl="1" eaLnBrk="1" latinLnBrk="0" hangingPunct="1">
              <a:defRPr sz="1800" kern="1200">
                <a:solidFill>
                  <a:schemeClr val="tx1"/>
                </a:solidFill>
                <a:latin typeface="+mn-lt"/>
                <a:ea typeface="+mn-ea"/>
                <a:cs typeface="+mn-cs"/>
              </a:defRPr>
            </a:lvl6pPr>
            <a:lvl7pPr marL="2743200" lvl="6" algn="r" defTabSz="914400" rtl="1" eaLnBrk="1" latinLnBrk="0" hangingPunct="1">
              <a:defRPr sz="1800" kern="1200">
                <a:solidFill>
                  <a:schemeClr val="tx1"/>
                </a:solidFill>
                <a:latin typeface="+mn-lt"/>
                <a:ea typeface="+mn-ea"/>
                <a:cs typeface="+mn-cs"/>
              </a:defRPr>
            </a:lvl7pPr>
            <a:lvl8pPr marL="3200400" lvl="7" algn="r" defTabSz="914400" rtl="1" eaLnBrk="1" latinLnBrk="0" hangingPunct="1">
              <a:defRPr sz="1800" kern="1200">
                <a:solidFill>
                  <a:schemeClr val="tx1"/>
                </a:solidFill>
                <a:latin typeface="+mn-lt"/>
                <a:ea typeface="+mn-ea"/>
                <a:cs typeface="+mn-cs"/>
              </a:defRPr>
            </a:lvl8pPr>
            <a:lvl9pPr marL="3657600" lvl="8" algn="r" defTabSz="914400" rtl="1" eaLnBrk="1" latinLnBrk="0" hangingPunct="1">
              <a:defRPr sz="1800" kern="1200">
                <a:solidFill>
                  <a:schemeClr val="tx1"/>
                </a:solidFill>
                <a:latin typeface="+mn-lt"/>
                <a:ea typeface="+mn-ea"/>
                <a:cs typeface="+mn-cs"/>
              </a:defRPr>
            </a:lvl9pPr>
          </a:lstStyle>
          <a:p>
            <a:pPr algn="l"/>
            <a:r>
              <a:rPr lang="en-GB">
                <a:solidFill>
                  <a:srgbClr val="FF0000"/>
                </a:solidFill>
              </a:rPr>
              <a:t>Onset of NVP is in the first trimester and if the initial onset is after 10+6 weeks of gestation, other causes need to be considered. It typically starts between the fourth and seventh weeks of gestation, peaks in approximately the ninth week and resolves by the 20th week in 90% of women.</a:t>
            </a:r>
            <a:endParaRPr lang="ar-JO">
              <a:solidFill>
                <a:srgbClr val="FF0000"/>
              </a:solidFill>
            </a:endParaRPr>
          </a:p>
        </p:txBody>
      </p:sp>
    </p:spTree>
    <p:extLst>
      <p:ext uri="{BB962C8B-B14F-4D97-AF65-F5344CB8AC3E}">
        <p14:creationId xmlns:p14="http://schemas.microsoft.com/office/powerpoint/2010/main" val="1357830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فقاعة الكلام: مستطيلة 4">
            <a:extLst>
              <a:ext uri="{FF2B5EF4-FFF2-40B4-BE49-F238E27FC236}">
                <a16:creationId xmlns:a16="http://schemas.microsoft.com/office/drawing/2014/main" id="{0E3121DD-EFD7-6AEF-53CF-9B67A1907D38}"/>
              </a:ext>
            </a:extLst>
          </p:cNvPr>
          <p:cNvSpPr/>
          <p:nvPr/>
        </p:nvSpPr>
        <p:spPr>
          <a:xfrm>
            <a:off x="0" y="0"/>
            <a:ext cx="5929851" cy="2221315"/>
          </a:xfrm>
          <a:prstGeom prst="wedgeRectCallou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defPPr lvl="0">
              <a:defRPr lang="ar-JO"/>
            </a:defPPr>
            <a:lvl1pPr marL="0" lvl="0" algn="r" defTabSz="914400" rtl="1" eaLnBrk="1" latinLnBrk="0" hangingPunct="1">
              <a:defRPr sz="1800" kern="1200">
                <a:solidFill>
                  <a:srgbClr val="FFFFFF"/>
                </a:solidFill>
                <a:latin typeface="Calibri"/>
                <a:ea typeface="+mn-ea"/>
                <a:cs typeface="+mn-cs"/>
              </a:defRPr>
            </a:lvl1pPr>
            <a:lvl2pPr marL="457200" lvl="1" algn="r" defTabSz="914400" rtl="1" eaLnBrk="1" latinLnBrk="0" hangingPunct="1">
              <a:defRPr sz="1800" kern="1200">
                <a:solidFill>
                  <a:srgbClr val="FFFFFF"/>
                </a:solidFill>
                <a:latin typeface="Calibri"/>
                <a:ea typeface="+mn-ea"/>
                <a:cs typeface="+mn-cs"/>
              </a:defRPr>
            </a:lvl2pPr>
            <a:lvl3pPr marL="914400" lvl="2" algn="r" defTabSz="914400" rtl="1" eaLnBrk="1" latinLnBrk="0" hangingPunct="1">
              <a:defRPr sz="1800" kern="1200">
                <a:solidFill>
                  <a:srgbClr val="FFFFFF"/>
                </a:solidFill>
                <a:latin typeface="Calibri"/>
                <a:ea typeface="+mn-ea"/>
                <a:cs typeface="+mn-cs"/>
              </a:defRPr>
            </a:lvl3pPr>
            <a:lvl4pPr marL="1371600" lvl="3" algn="r" defTabSz="914400" rtl="1" eaLnBrk="1" latinLnBrk="0" hangingPunct="1">
              <a:defRPr sz="1800" kern="1200">
                <a:solidFill>
                  <a:srgbClr val="FFFFFF"/>
                </a:solidFill>
                <a:latin typeface="Calibri"/>
                <a:ea typeface="+mn-ea"/>
                <a:cs typeface="+mn-cs"/>
              </a:defRPr>
            </a:lvl4pPr>
            <a:lvl5pPr marL="1828800" lvl="4" algn="r" defTabSz="914400" rtl="1" eaLnBrk="1" latinLnBrk="0" hangingPunct="1">
              <a:defRPr sz="1800" kern="1200">
                <a:solidFill>
                  <a:srgbClr val="FFFFFF"/>
                </a:solidFill>
                <a:latin typeface="Calibri"/>
                <a:ea typeface="+mn-ea"/>
                <a:cs typeface="+mn-cs"/>
              </a:defRPr>
            </a:lvl5pPr>
            <a:lvl6pPr marL="2286000" lvl="5" algn="r" defTabSz="914400" rtl="1" eaLnBrk="1" latinLnBrk="0" hangingPunct="1">
              <a:defRPr sz="1800" kern="1200">
                <a:solidFill>
                  <a:srgbClr val="FFFFFF"/>
                </a:solidFill>
                <a:latin typeface="Calibri"/>
                <a:ea typeface="+mn-ea"/>
                <a:cs typeface="+mn-cs"/>
              </a:defRPr>
            </a:lvl6pPr>
            <a:lvl7pPr marL="2743200" lvl="6" algn="r" defTabSz="914400" rtl="1" eaLnBrk="1" latinLnBrk="0" hangingPunct="1">
              <a:defRPr sz="1800" kern="1200">
                <a:solidFill>
                  <a:srgbClr val="FFFFFF"/>
                </a:solidFill>
                <a:latin typeface="Calibri"/>
                <a:ea typeface="+mn-ea"/>
                <a:cs typeface="+mn-cs"/>
              </a:defRPr>
            </a:lvl7pPr>
            <a:lvl8pPr marL="3200400" lvl="7" algn="r" defTabSz="914400" rtl="1" eaLnBrk="1" latinLnBrk="0" hangingPunct="1">
              <a:defRPr sz="1800" kern="1200">
                <a:solidFill>
                  <a:srgbClr val="FFFFFF"/>
                </a:solidFill>
                <a:latin typeface="Calibri"/>
                <a:ea typeface="+mn-ea"/>
                <a:cs typeface="+mn-cs"/>
              </a:defRPr>
            </a:lvl8pPr>
            <a:lvl9pPr marL="3657600" lvl="8" algn="r" defTabSz="914400" rtl="1" eaLnBrk="1" latinLnBrk="0" hangingPunct="1">
              <a:defRPr sz="1800" kern="1200">
                <a:solidFill>
                  <a:srgbClr val="FFFFFF"/>
                </a:solidFill>
                <a:latin typeface="Calibri"/>
                <a:ea typeface="+mn-ea"/>
                <a:cs typeface="+mn-cs"/>
              </a:defRPr>
            </a:lvl9pPr>
          </a:lstStyle>
          <a:p>
            <a:pPr algn="ctr"/>
            <a:endParaRPr lang="ar-JO"/>
          </a:p>
        </p:txBody>
      </p:sp>
      <p:sp>
        <p:nvSpPr>
          <p:cNvPr id="7" name="فقاعة الكلام: مستطيلة 6">
            <a:extLst>
              <a:ext uri="{FF2B5EF4-FFF2-40B4-BE49-F238E27FC236}">
                <a16:creationId xmlns:a16="http://schemas.microsoft.com/office/drawing/2014/main" id="{4588EDDA-DB15-3CE9-C07C-58477AADE300}"/>
              </a:ext>
            </a:extLst>
          </p:cNvPr>
          <p:cNvSpPr/>
          <p:nvPr/>
        </p:nvSpPr>
        <p:spPr>
          <a:xfrm>
            <a:off x="3658152" y="3829326"/>
            <a:ext cx="5929851" cy="2476268"/>
          </a:xfrm>
          <a:prstGeom prst="wedgeRectCallout">
            <a:avLst>
              <a:gd name="adj1" fmla="val -14543"/>
              <a:gd name="adj2" fmla="val 18294"/>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1" anchor="ctr"/>
          <a:lstStyle>
            <a:defPPr lvl="0">
              <a:defRPr lang="ar-JO"/>
            </a:defPPr>
            <a:lvl1pPr marL="0" lvl="0" algn="r" defTabSz="914400" rtl="1" eaLnBrk="1" latinLnBrk="0" hangingPunct="1">
              <a:defRPr sz="1800" kern="1200">
                <a:solidFill>
                  <a:srgbClr val="FFFFFF"/>
                </a:solidFill>
                <a:latin typeface="Calibri"/>
                <a:ea typeface="+mn-ea"/>
                <a:cs typeface="+mn-cs"/>
              </a:defRPr>
            </a:lvl1pPr>
            <a:lvl2pPr marL="457200" lvl="1" algn="r" defTabSz="914400" rtl="1" eaLnBrk="1" latinLnBrk="0" hangingPunct="1">
              <a:defRPr sz="1800" kern="1200">
                <a:solidFill>
                  <a:srgbClr val="FFFFFF"/>
                </a:solidFill>
                <a:latin typeface="Calibri"/>
                <a:ea typeface="+mn-ea"/>
                <a:cs typeface="+mn-cs"/>
              </a:defRPr>
            </a:lvl2pPr>
            <a:lvl3pPr marL="914400" lvl="2" algn="r" defTabSz="914400" rtl="1" eaLnBrk="1" latinLnBrk="0" hangingPunct="1">
              <a:defRPr sz="1800" kern="1200">
                <a:solidFill>
                  <a:srgbClr val="FFFFFF"/>
                </a:solidFill>
                <a:latin typeface="Calibri"/>
                <a:ea typeface="+mn-ea"/>
                <a:cs typeface="+mn-cs"/>
              </a:defRPr>
            </a:lvl3pPr>
            <a:lvl4pPr marL="1371600" lvl="3" algn="r" defTabSz="914400" rtl="1" eaLnBrk="1" latinLnBrk="0" hangingPunct="1">
              <a:defRPr sz="1800" kern="1200">
                <a:solidFill>
                  <a:srgbClr val="FFFFFF"/>
                </a:solidFill>
                <a:latin typeface="Calibri"/>
                <a:ea typeface="+mn-ea"/>
                <a:cs typeface="+mn-cs"/>
              </a:defRPr>
            </a:lvl4pPr>
            <a:lvl5pPr marL="1828800" lvl="4" algn="r" defTabSz="914400" rtl="1" eaLnBrk="1" latinLnBrk="0" hangingPunct="1">
              <a:defRPr sz="1800" kern="1200">
                <a:solidFill>
                  <a:srgbClr val="FFFFFF"/>
                </a:solidFill>
                <a:latin typeface="Calibri"/>
                <a:ea typeface="+mn-ea"/>
                <a:cs typeface="+mn-cs"/>
              </a:defRPr>
            </a:lvl5pPr>
            <a:lvl6pPr marL="2286000" lvl="5" algn="r" defTabSz="914400" rtl="1" eaLnBrk="1" latinLnBrk="0" hangingPunct="1">
              <a:defRPr sz="1800" kern="1200">
                <a:solidFill>
                  <a:srgbClr val="FFFFFF"/>
                </a:solidFill>
                <a:latin typeface="Calibri"/>
                <a:ea typeface="+mn-ea"/>
                <a:cs typeface="+mn-cs"/>
              </a:defRPr>
            </a:lvl6pPr>
            <a:lvl7pPr marL="2743200" lvl="6" algn="r" defTabSz="914400" rtl="1" eaLnBrk="1" latinLnBrk="0" hangingPunct="1">
              <a:defRPr sz="1800" kern="1200">
                <a:solidFill>
                  <a:srgbClr val="FFFFFF"/>
                </a:solidFill>
                <a:latin typeface="Calibri"/>
                <a:ea typeface="+mn-ea"/>
                <a:cs typeface="+mn-cs"/>
              </a:defRPr>
            </a:lvl7pPr>
            <a:lvl8pPr marL="3200400" lvl="7" algn="r" defTabSz="914400" rtl="1" eaLnBrk="1" latinLnBrk="0" hangingPunct="1">
              <a:defRPr sz="1800" kern="1200">
                <a:solidFill>
                  <a:srgbClr val="FFFFFF"/>
                </a:solidFill>
                <a:latin typeface="Calibri"/>
                <a:ea typeface="+mn-ea"/>
                <a:cs typeface="+mn-cs"/>
              </a:defRPr>
            </a:lvl8pPr>
            <a:lvl9pPr marL="3657600" lvl="8" algn="r" defTabSz="914400" rtl="1" eaLnBrk="1" latinLnBrk="0" hangingPunct="1">
              <a:defRPr sz="1800" kern="1200">
                <a:solidFill>
                  <a:srgbClr val="FFFFFF"/>
                </a:solidFill>
                <a:latin typeface="Calibri"/>
                <a:ea typeface="+mn-ea"/>
                <a:cs typeface="+mn-cs"/>
              </a:defRPr>
            </a:lvl9pPr>
          </a:lstStyle>
          <a:p>
            <a:pPr algn="ctr"/>
            <a:endParaRPr lang="ar-JO"/>
          </a:p>
        </p:txBody>
      </p:sp>
      <p:sp>
        <p:nvSpPr>
          <p:cNvPr id="10" name="مربع نص 9">
            <a:extLst>
              <a:ext uri="{FF2B5EF4-FFF2-40B4-BE49-F238E27FC236}">
                <a16:creationId xmlns:a16="http://schemas.microsoft.com/office/drawing/2014/main" id="{B713F1C4-9241-03B7-FD49-7CE9EE8D02DD}"/>
              </a:ext>
            </a:extLst>
          </p:cNvPr>
          <p:cNvSpPr txBox="1"/>
          <p:nvPr/>
        </p:nvSpPr>
        <p:spPr>
          <a:xfrm>
            <a:off x="5416426" y="1766924"/>
            <a:ext cx="4336344" cy="369332"/>
          </a:xfrm>
          <a:prstGeom prst="rect">
            <a:avLst/>
          </a:prstGeom>
          <a:noFill/>
        </p:spPr>
        <p:txBody>
          <a:bodyPr wrap="square" rtlCol="1">
            <a:spAutoFit/>
          </a:bodyPr>
          <a:lstStyle>
            <a:defPPr lvl="0">
              <a:defRPr lang="ar-JO"/>
            </a:defPPr>
            <a:lvl1pPr marL="0" lvl="0" algn="r" defTabSz="914400" rtl="1" eaLnBrk="1" latinLnBrk="0" hangingPunct="1">
              <a:defRPr sz="1800" kern="1200">
                <a:solidFill>
                  <a:schemeClr val="tx1"/>
                </a:solidFill>
                <a:latin typeface="+mn-lt"/>
                <a:ea typeface="+mn-ea"/>
                <a:cs typeface="+mn-cs"/>
              </a:defRPr>
            </a:lvl1pPr>
            <a:lvl2pPr marL="457200" lvl="1" algn="r" defTabSz="914400" rtl="1" eaLnBrk="1" latinLnBrk="0" hangingPunct="1">
              <a:defRPr sz="1800" kern="1200">
                <a:solidFill>
                  <a:schemeClr val="tx1"/>
                </a:solidFill>
                <a:latin typeface="+mn-lt"/>
                <a:ea typeface="+mn-ea"/>
                <a:cs typeface="+mn-cs"/>
              </a:defRPr>
            </a:lvl2pPr>
            <a:lvl3pPr marL="914400" lvl="2" algn="r" defTabSz="914400" rtl="1" eaLnBrk="1" latinLnBrk="0" hangingPunct="1">
              <a:defRPr sz="1800" kern="1200">
                <a:solidFill>
                  <a:schemeClr val="tx1"/>
                </a:solidFill>
                <a:latin typeface="+mn-lt"/>
                <a:ea typeface="+mn-ea"/>
                <a:cs typeface="+mn-cs"/>
              </a:defRPr>
            </a:lvl3pPr>
            <a:lvl4pPr marL="1371600" lvl="3" algn="r" defTabSz="914400" rtl="1" eaLnBrk="1" latinLnBrk="0" hangingPunct="1">
              <a:defRPr sz="1800" kern="1200">
                <a:solidFill>
                  <a:schemeClr val="tx1"/>
                </a:solidFill>
                <a:latin typeface="+mn-lt"/>
                <a:ea typeface="+mn-ea"/>
                <a:cs typeface="+mn-cs"/>
              </a:defRPr>
            </a:lvl4pPr>
            <a:lvl5pPr marL="1828800" lvl="4" algn="r" defTabSz="914400" rtl="1" eaLnBrk="1" latinLnBrk="0" hangingPunct="1">
              <a:defRPr sz="1800" kern="1200">
                <a:solidFill>
                  <a:schemeClr val="tx1"/>
                </a:solidFill>
                <a:latin typeface="+mn-lt"/>
                <a:ea typeface="+mn-ea"/>
                <a:cs typeface="+mn-cs"/>
              </a:defRPr>
            </a:lvl5pPr>
            <a:lvl6pPr marL="2286000" lvl="5" algn="r" defTabSz="914400" rtl="1" eaLnBrk="1" latinLnBrk="0" hangingPunct="1">
              <a:defRPr sz="1800" kern="1200">
                <a:solidFill>
                  <a:schemeClr val="tx1"/>
                </a:solidFill>
                <a:latin typeface="+mn-lt"/>
                <a:ea typeface="+mn-ea"/>
                <a:cs typeface="+mn-cs"/>
              </a:defRPr>
            </a:lvl6pPr>
            <a:lvl7pPr marL="2743200" lvl="6" algn="r" defTabSz="914400" rtl="1" eaLnBrk="1" latinLnBrk="0" hangingPunct="1">
              <a:defRPr sz="1800" kern="1200">
                <a:solidFill>
                  <a:schemeClr val="tx1"/>
                </a:solidFill>
                <a:latin typeface="+mn-lt"/>
                <a:ea typeface="+mn-ea"/>
                <a:cs typeface="+mn-cs"/>
              </a:defRPr>
            </a:lvl7pPr>
            <a:lvl8pPr marL="3200400" lvl="7" algn="r" defTabSz="914400" rtl="1" eaLnBrk="1" latinLnBrk="0" hangingPunct="1">
              <a:defRPr sz="1800" kern="1200">
                <a:solidFill>
                  <a:schemeClr val="tx1"/>
                </a:solidFill>
                <a:latin typeface="+mn-lt"/>
                <a:ea typeface="+mn-ea"/>
                <a:cs typeface="+mn-cs"/>
              </a:defRPr>
            </a:lvl8pPr>
            <a:lvl9pPr marL="3657600" lvl="8" algn="r" defTabSz="914400" rtl="1" eaLnBrk="1" latinLnBrk="0" hangingPunct="1">
              <a:defRPr sz="1800" kern="1200">
                <a:solidFill>
                  <a:schemeClr val="tx1"/>
                </a:solidFill>
                <a:latin typeface="+mn-lt"/>
                <a:ea typeface="+mn-ea"/>
                <a:cs typeface="+mn-cs"/>
              </a:defRPr>
            </a:lvl9pPr>
          </a:lstStyle>
          <a:p>
            <a:pPr algn="r"/>
            <a:endParaRPr lang="ar-JO"/>
          </a:p>
        </p:txBody>
      </p:sp>
      <p:sp>
        <p:nvSpPr>
          <p:cNvPr id="12" name="مربع نص 11">
            <a:extLst>
              <a:ext uri="{FF2B5EF4-FFF2-40B4-BE49-F238E27FC236}">
                <a16:creationId xmlns:a16="http://schemas.microsoft.com/office/drawing/2014/main" id="{7B3F170F-DC6A-15FC-0EAB-71211FE67C37}"/>
              </a:ext>
            </a:extLst>
          </p:cNvPr>
          <p:cNvSpPr txBox="1"/>
          <p:nvPr/>
        </p:nvSpPr>
        <p:spPr>
          <a:xfrm>
            <a:off x="167533" y="19662"/>
            <a:ext cx="6094618" cy="1754326"/>
          </a:xfrm>
          <a:prstGeom prst="rect">
            <a:avLst/>
          </a:prstGeom>
          <a:noFill/>
        </p:spPr>
        <p:txBody>
          <a:bodyPr wrap="square">
            <a:spAutoFit/>
          </a:bodyPr>
          <a:lstStyle>
            <a:defPPr lvl="0">
              <a:defRPr lang="ar-JO"/>
            </a:defPPr>
            <a:lvl1pPr marL="0" lvl="0" algn="r" defTabSz="914400" rtl="1" eaLnBrk="1" latinLnBrk="0" hangingPunct="1">
              <a:defRPr sz="1800" kern="1200">
                <a:solidFill>
                  <a:schemeClr val="tx1"/>
                </a:solidFill>
                <a:latin typeface="+mn-lt"/>
                <a:ea typeface="+mn-ea"/>
                <a:cs typeface="+mn-cs"/>
              </a:defRPr>
            </a:lvl1pPr>
            <a:lvl2pPr marL="457200" lvl="1" algn="r" defTabSz="914400" rtl="1" eaLnBrk="1" latinLnBrk="0" hangingPunct="1">
              <a:defRPr sz="1800" kern="1200">
                <a:solidFill>
                  <a:schemeClr val="tx1"/>
                </a:solidFill>
                <a:latin typeface="+mn-lt"/>
                <a:ea typeface="+mn-ea"/>
                <a:cs typeface="+mn-cs"/>
              </a:defRPr>
            </a:lvl2pPr>
            <a:lvl3pPr marL="914400" lvl="2" algn="r" defTabSz="914400" rtl="1" eaLnBrk="1" latinLnBrk="0" hangingPunct="1">
              <a:defRPr sz="1800" kern="1200">
                <a:solidFill>
                  <a:schemeClr val="tx1"/>
                </a:solidFill>
                <a:latin typeface="+mn-lt"/>
                <a:ea typeface="+mn-ea"/>
                <a:cs typeface="+mn-cs"/>
              </a:defRPr>
            </a:lvl3pPr>
            <a:lvl4pPr marL="1371600" lvl="3" algn="r" defTabSz="914400" rtl="1" eaLnBrk="1" latinLnBrk="0" hangingPunct="1">
              <a:defRPr sz="1800" kern="1200">
                <a:solidFill>
                  <a:schemeClr val="tx1"/>
                </a:solidFill>
                <a:latin typeface="+mn-lt"/>
                <a:ea typeface="+mn-ea"/>
                <a:cs typeface="+mn-cs"/>
              </a:defRPr>
            </a:lvl4pPr>
            <a:lvl5pPr marL="1828800" lvl="4" algn="r" defTabSz="914400" rtl="1" eaLnBrk="1" latinLnBrk="0" hangingPunct="1">
              <a:defRPr sz="1800" kern="1200">
                <a:solidFill>
                  <a:schemeClr val="tx1"/>
                </a:solidFill>
                <a:latin typeface="+mn-lt"/>
                <a:ea typeface="+mn-ea"/>
                <a:cs typeface="+mn-cs"/>
              </a:defRPr>
            </a:lvl5pPr>
            <a:lvl6pPr marL="2286000" lvl="5" algn="r" defTabSz="914400" rtl="1" eaLnBrk="1" latinLnBrk="0" hangingPunct="1">
              <a:defRPr sz="1800" kern="1200">
                <a:solidFill>
                  <a:schemeClr val="tx1"/>
                </a:solidFill>
                <a:latin typeface="+mn-lt"/>
                <a:ea typeface="+mn-ea"/>
                <a:cs typeface="+mn-cs"/>
              </a:defRPr>
            </a:lvl6pPr>
            <a:lvl7pPr marL="2743200" lvl="6" algn="r" defTabSz="914400" rtl="1" eaLnBrk="1" latinLnBrk="0" hangingPunct="1">
              <a:defRPr sz="1800" kern="1200">
                <a:solidFill>
                  <a:schemeClr val="tx1"/>
                </a:solidFill>
                <a:latin typeface="+mn-lt"/>
                <a:ea typeface="+mn-ea"/>
                <a:cs typeface="+mn-cs"/>
              </a:defRPr>
            </a:lvl7pPr>
            <a:lvl8pPr marL="3200400" lvl="7" algn="r" defTabSz="914400" rtl="1" eaLnBrk="1" latinLnBrk="0" hangingPunct="1">
              <a:defRPr sz="1800" kern="1200">
                <a:solidFill>
                  <a:schemeClr val="tx1"/>
                </a:solidFill>
                <a:latin typeface="+mn-lt"/>
                <a:ea typeface="+mn-ea"/>
                <a:cs typeface="+mn-cs"/>
              </a:defRPr>
            </a:lvl8pPr>
            <a:lvl9pPr marL="3657600" lvl="8" algn="r" defTabSz="914400" rtl="1" eaLnBrk="1" latinLnBrk="0" hangingPunct="1">
              <a:defRPr sz="1800" kern="1200">
                <a:solidFill>
                  <a:schemeClr val="tx1"/>
                </a:solidFill>
                <a:latin typeface="+mn-lt"/>
                <a:ea typeface="+mn-ea"/>
                <a:cs typeface="+mn-cs"/>
              </a:defRPr>
            </a:lvl9pPr>
          </a:lstStyle>
          <a:p>
            <a:pPr algn="l"/>
            <a:r>
              <a:rPr lang="en-GB" b="1">
                <a:solidFill>
                  <a:srgbClr val="FF0000"/>
                </a:solidFill>
              </a:rPr>
              <a:t> history of NVP/HG</a:t>
            </a:r>
          </a:p>
          <a:p>
            <a:pPr algn="l"/>
            <a:r>
              <a:rPr lang="en-GB" b="1">
                <a:solidFill>
                  <a:srgbClr val="FF0000"/>
                </a:solidFill>
              </a:rPr>
              <a:t> </a:t>
            </a:r>
            <a:r>
              <a:rPr lang="en-GB"/>
              <a:t>nausea, vomiting, hypersalivation, spitting, loss of weight,inability to tolerate food and fluids, effect on quality of life ● History to exclude other causes:– abdominal pain– urinary symptoms– infection– drug history– chronic Helicobacter pylori infection</a:t>
            </a:r>
            <a:endParaRPr lang="ar-JO"/>
          </a:p>
        </p:txBody>
      </p:sp>
      <p:sp>
        <p:nvSpPr>
          <p:cNvPr id="14" name="مربع نص 13">
            <a:extLst>
              <a:ext uri="{FF2B5EF4-FFF2-40B4-BE49-F238E27FC236}">
                <a16:creationId xmlns:a16="http://schemas.microsoft.com/office/drawing/2014/main" id="{B8EA2286-25B5-C8D7-7055-4FB97ECE3B04}"/>
              </a:ext>
            </a:extLst>
          </p:cNvPr>
          <p:cNvSpPr txBox="1"/>
          <p:nvPr/>
        </p:nvSpPr>
        <p:spPr>
          <a:xfrm>
            <a:off x="3658152" y="4143806"/>
            <a:ext cx="6094618" cy="1508105"/>
          </a:xfrm>
          <a:prstGeom prst="rect">
            <a:avLst/>
          </a:prstGeom>
          <a:noFill/>
        </p:spPr>
        <p:txBody>
          <a:bodyPr wrap="square">
            <a:spAutoFit/>
          </a:bodyPr>
          <a:lstStyle>
            <a:defPPr lvl="0">
              <a:defRPr lang="ar-JO"/>
            </a:defPPr>
            <a:lvl1pPr marL="0" lvl="0" algn="r" defTabSz="914400" rtl="1" eaLnBrk="1" latinLnBrk="0" hangingPunct="1">
              <a:defRPr sz="1800" kern="1200">
                <a:solidFill>
                  <a:schemeClr val="tx1"/>
                </a:solidFill>
                <a:latin typeface="+mn-lt"/>
                <a:ea typeface="+mn-ea"/>
                <a:cs typeface="+mn-cs"/>
              </a:defRPr>
            </a:lvl1pPr>
            <a:lvl2pPr marL="457200" lvl="1" algn="r" defTabSz="914400" rtl="1" eaLnBrk="1" latinLnBrk="0" hangingPunct="1">
              <a:defRPr sz="1800" kern="1200">
                <a:solidFill>
                  <a:schemeClr val="tx1"/>
                </a:solidFill>
                <a:latin typeface="+mn-lt"/>
                <a:ea typeface="+mn-ea"/>
                <a:cs typeface="+mn-cs"/>
              </a:defRPr>
            </a:lvl2pPr>
            <a:lvl3pPr marL="914400" lvl="2" algn="r" defTabSz="914400" rtl="1" eaLnBrk="1" latinLnBrk="0" hangingPunct="1">
              <a:defRPr sz="1800" kern="1200">
                <a:solidFill>
                  <a:schemeClr val="tx1"/>
                </a:solidFill>
                <a:latin typeface="+mn-lt"/>
                <a:ea typeface="+mn-ea"/>
                <a:cs typeface="+mn-cs"/>
              </a:defRPr>
            </a:lvl3pPr>
            <a:lvl4pPr marL="1371600" lvl="3" algn="r" defTabSz="914400" rtl="1" eaLnBrk="1" latinLnBrk="0" hangingPunct="1">
              <a:defRPr sz="1800" kern="1200">
                <a:solidFill>
                  <a:schemeClr val="tx1"/>
                </a:solidFill>
                <a:latin typeface="+mn-lt"/>
                <a:ea typeface="+mn-ea"/>
                <a:cs typeface="+mn-cs"/>
              </a:defRPr>
            </a:lvl4pPr>
            <a:lvl5pPr marL="1828800" lvl="4" algn="r" defTabSz="914400" rtl="1" eaLnBrk="1" latinLnBrk="0" hangingPunct="1">
              <a:defRPr sz="1800" kern="1200">
                <a:solidFill>
                  <a:schemeClr val="tx1"/>
                </a:solidFill>
                <a:latin typeface="+mn-lt"/>
                <a:ea typeface="+mn-ea"/>
                <a:cs typeface="+mn-cs"/>
              </a:defRPr>
            </a:lvl5pPr>
            <a:lvl6pPr marL="2286000" lvl="5" algn="r" defTabSz="914400" rtl="1" eaLnBrk="1" latinLnBrk="0" hangingPunct="1">
              <a:defRPr sz="1800" kern="1200">
                <a:solidFill>
                  <a:schemeClr val="tx1"/>
                </a:solidFill>
                <a:latin typeface="+mn-lt"/>
                <a:ea typeface="+mn-ea"/>
                <a:cs typeface="+mn-cs"/>
              </a:defRPr>
            </a:lvl6pPr>
            <a:lvl7pPr marL="2743200" lvl="6" algn="r" defTabSz="914400" rtl="1" eaLnBrk="1" latinLnBrk="0" hangingPunct="1">
              <a:defRPr sz="1800" kern="1200">
                <a:solidFill>
                  <a:schemeClr val="tx1"/>
                </a:solidFill>
                <a:latin typeface="+mn-lt"/>
                <a:ea typeface="+mn-ea"/>
                <a:cs typeface="+mn-cs"/>
              </a:defRPr>
            </a:lvl7pPr>
            <a:lvl8pPr marL="3200400" lvl="7" algn="r" defTabSz="914400" rtl="1" eaLnBrk="1" latinLnBrk="0" hangingPunct="1">
              <a:defRPr sz="1800" kern="1200">
                <a:solidFill>
                  <a:schemeClr val="tx1"/>
                </a:solidFill>
                <a:latin typeface="+mn-lt"/>
                <a:ea typeface="+mn-ea"/>
                <a:cs typeface="+mn-cs"/>
              </a:defRPr>
            </a:lvl8pPr>
            <a:lvl9pPr marL="3657600" lvl="8" algn="r" defTabSz="914400" rtl="1" eaLnBrk="1" latinLnBrk="0" hangingPunct="1">
              <a:defRPr sz="1800" kern="1200">
                <a:solidFill>
                  <a:schemeClr val="tx1"/>
                </a:solidFill>
                <a:latin typeface="+mn-lt"/>
                <a:ea typeface="+mn-ea"/>
                <a:cs typeface="+mn-cs"/>
              </a:defRPr>
            </a:lvl9pPr>
          </a:lstStyle>
          <a:p>
            <a:pPr algn="ctr"/>
            <a:r>
              <a:rPr lang="en-GB" sz="2000" b="1">
                <a:solidFill>
                  <a:srgbClr val="FF0000"/>
                </a:solidFill>
              </a:rPr>
              <a:t>physical exam:</a:t>
            </a:r>
          </a:p>
          <a:p>
            <a:pPr algn="l"/>
            <a:r>
              <a:rPr lang="en-GB"/>
              <a:t> ● Pulse● Blood pressure● Oxygen saturations● Respiratory rate● Abdominal examination● Weight● Signs of dehydration● Signs of muscle wasting● Other examination as guided by history</a:t>
            </a:r>
            <a:endParaRPr lang="ar-JO"/>
          </a:p>
        </p:txBody>
      </p:sp>
    </p:spTree>
    <p:extLst>
      <p:ext uri="{BB962C8B-B14F-4D97-AF65-F5344CB8AC3E}">
        <p14:creationId xmlns:p14="http://schemas.microsoft.com/office/powerpoint/2010/main" val="3146645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2">
            <a:extLst>
              <a:ext uri="{FF2B5EF4-FFF2-40B4-BE49-F238E27FC236}">
                <a16:creationId xmlns:a16="http://schemas.microsoft.com/office/drawing/2014/main" id="{6BDE042B-4A75-AFEA-DF59-6E8F66EC5610}"/>
              </a:ext>
            </a:extLst>
          </p:cNvPr>
          <p:cNvSpPr>
            <a:spLocks noGrp="1"/>
          </p:cNvSpPr>
          <p:nvPr>
            <p:ph idx="1"/>
          </p:nvPr>
        </p:nvSpPr>
        <p:spPr>
          <a:xfrm>
            <a:off x="231914" y="200086"/>
            <a:ext cx="12051195" cy="4351338"/>
          </a:xfrm>
        </p:spPr>
        <p:txBody>
          <a:bodyPr>
            <a:normAutofit/>
          </a:bodyPr>
          <a:lstStyle/>
          <a:p>
            <a:pPr marL="0" indent="0" algn="l">
              <a:buNone/>
            </a:pPr>
            <a:r>
              <a:rPr lang="en-GB" sz="3200" b="1">
                <a:solidFill>
                  <a:srgbClr val="FF0000"/>
                </a:solidFill>
              </a:rPr>
              <a:t>What are the differential diagnoses?</a:t>
            </a:r>
            <a:endParaRPr lang="ar-JO" sz="3200" b="1">
              <a:solidFill>
                <a:srgbClr val="FF0000"/>
              </a:solidFill>
            </a:endParaRPr>
          </a:p>
        </p:txBody>
      </p:sp>
      <p:sp>
        <p:nvSpPr>
          <p:cNvPr id="7" name="مربع نص 6">
            <a:extLst>
              <a:ext uri="{FF2B5EF4-FFF2-40B4-BE49-F238E27FC236}">
                <a16:creationId xmlns:a16="http://schemas.microsoft.com/office/drawing/2014/main" id="{6DE4459B-603B-CE29-A4A2-0528EED65A8B}"/>
              </a:ext>
            </a:extLst>
          </p:cNvPr>
          <p:cNvSpPr txBox="1"/>
          <p:nvPr/>
        </p:nvSpPr>
        <p:spPr>
          <a:xfrm>
            <a:off x="231914" y="1932395"/>
            <a:ext cx="11508020" cy="4154984"/>
          </a:xfrm>
          <a:prstGeom prst="rect">
            <a:avLst/>
          </a:prstGeom>
          <a:noFill/>
        </p:spPr>
        <p:txBody>
          <a:bodyPr wrap="square">
            <a:spAutoFit/>
          </a:bodyPr>
          <a:lstStyle>
            <a:defPPr lvl="0">
              <a:defRPr lang="ar-JO"/>
            </a:defPPr>
            <a:lvl1pPr marL="0" lvl="0" algn="r" defTabSz="914400" rtl="1" eaLnBrk="1" latinLnBrk="0" hangingPunct="1">
              <a:defRPr sz="1800" kern="1200">
                <a:solidFill>
                  <a:schemeClr val="tx1"/>
                </a:solidFill>
                <a:latin typeface="+mn-lt"/>
                <a:ea typeface="+mn-ea"/>
                <a:cs typeface="+mn-cs"/>
              </a:defRPr>
            </a:lvl1pPr>
            <a:lvl2pPr marL="457200" lvl="1" algn="r" defTabSz="914400" rtl="1" eaLnBrk="1" latinLnBrk="0" hangingPunct="1">
              <a:defRPr sz="1800" kern="1200">
                <a:solidFill>
                  <a:schemeClr val="tx1"/>
                </a:solidFill>
                <a:latin typeface="+mn-lt"/>
                <a:ea typeface="+mn-ea"/>
                <a:cs typeface="+mn-cs"/>
              </a:defRPr>
            </a:lvl2pPr>
            <a:lvl3pPr marL="914400" lvl="2" algn="r" defTabSz="914400" rtl="1" eaLnBrk="1" latinLnBrk="0" hangingPunct="1">
              <a:defRPr sz="1800" kern="1200">
                <a:solidFill>
                  <a:schemeClr val="tx1"/>
                </a:solidFill>
                <a:latin typeface="+mn-lt"/>
                <a:ea typeface="+mn-ea"/>
                <a:cs typeface="+mn-cs"/>
              </a:defRPr>
            </a:lvl3pPr>
            <a:lvl4pPr marL="1371600" lvl="3" algn="r" defTabSz="914400" rtl="1" eaLnBrk="1" latinLnBrk="0" hangingPunct="1">
              <a:defRPr sz="1800" kern="1200">
                <a:solidFill>
                  <a:schemeClr val="tx1"/>
                </a:solidFill>
                <a:latin typeface="+mn-lt"/>
                <a:ea typeface="+mn-ea"/>
                <a:cs typeface="+mn-cs"/>
              </a:defRPr>
            </a:lvl4pPr>
            <a:lvl5pPr marL="1828800" lvl="4" algn="r" defTabSz="914400" rtl="1" eaLnBrk="1" latinLnBrk="0" hangingPunct="1">
              <a:defRPr sz="1800" kern="1200">
                <a:solidFill>
                  <a:schemeClr val="tx1"/>
                </a:solidFill>
                <a:latin typeface="+mn-lt"/>
                <a:ea typeface="+mn-ea"/>
                <a:cs typeface="+mn-cs"/>
              </a:defRPr>
            </a:lvl5pPr>
            <a:lvl6pPr marL="2286000" lvl="5" algn="r" defTabSz="914400" rtl="1" eaLnBrk="1" latinLnBrk="0" hangingPunct="1">
              <a:defRPr sz="1800" kern="1200">
                <a:solidFill>
                  <a:schemeClr val="tx1"/>
                </a:solidFill>
                <a:latin typeface="+mn-lt"/>
                <a:ea typeface="+mn-ea"/>
                <a:cs typeface="+mn-cs"/>
              </a:defRPr>
            </a:lvl6pPr>
            <a:lvl7pPr marL="2743200" lvl="6" algn="r" defTabSz="914400" rtl="1" eaLnBrk="1" latinLnBrk="0" hangingPunct="1">
              <a:defRPr sz="1800" kern="1200">
                <a:solidFill>
                  <a:schemeClr val="tx1"/>
                </a:solidFill>
                <a:latin typeface="+mn-lt"/>
                <a:ea typeface="+mn-ea"/>
                <a:cs typeface="+mn-cs"/>
              </a:defRPr>
            </a:lvl7pPr>
            <a:lvl8pPr marL="3200400" lvl="7" algn="r" defTabSz="914400" rtl="1" eaLnBrk="1" latinLnBrk="0" hangingPunct="1">
              <a:defRPr sz="1800" kern="1200">
                <a:solidFill>
                  <a:schemeClr val="tx1"/>
                </a:solidFill>
                <a:latin typeface="+mn-lt"/>
                <a:ea typeface="+mn-ea"/>
                <a:cs typeface="+mn-cs"/>
              </a:defRPr>
            </a:lvl8pPr>
            <a:lvl9pPr marL="3657600" lvl="8" algn="r" defTabSz="914400" rtl="1" eaLnBrk="1" latinLnBrk="0" hangingPunct="1">
              <a:defRPr sz="1800" kern="1200">
                <a:solidFill>
                  <a:schemeClr val="tx1"/>
                </a:solidFill>
                <a:latin typeface="+mn-lt"/>
                <a:ea typeface="+mn-ea"/>
                <a:cs typeface="+mn-cs"/>
              </a:defRPr>
            </a:lvl9pPr>
          </a:lstStyle>
          <a:p>
            <a:pPr algn="l"/>
            <a:r>
              <a:rPr lang="en-GB" sz="2400" b="1">
                <a:solidFill>
                  <a:srgbClr val="00B050"/>
                </a:solidFill>
              </a:rPr>
              <a:t>pathological causes of nausea and vomiting include:</a:t>
            </a:r>
            <a:r>
              <a:rPr lang="en-GB" sz="2400" b="1"/>
              <a:t> </a:t>
            </a:r>
          </a:p>
          <a:p>
            <a:pPr algn="l"/>
            <a:r>
              <a:rPr lang="en-GB" sz="2400" b="1"/>
              <a:t>peptic ulcers,cholecystitis, gastroenteritis, hepatitis, pancreatitis, </a:t>
            </a:r>
          </a:p>
          <a:p>
            <a:pPr algn="l"/>
            <a:r>
              <a:rPr lang="en-GB" sz="2400" b="1"/>
              <a:t>genitourinary conditions such as urinary tract infection or pyelonephritis, metabolic conditions, </a:t>
            </a:r>
          </a:p>
          <a:p>
            <a:pPr algn="l"/>
            <a:r>
              <a:rPr lang="en-GB" sz="2400" b="1"/>
              <a:t>neurological conditions and drug-induced nausea and vomiting.</a:t>
            </a:r>
          </a:p>
          <a:p>
            <a:pPr algn="l"/>
            <a:r>
              <a:rPr lang="en-GB" sz="2400" b="1"/>
              <a:t>Severe abdominal or epigastric pain is unusual in NVP and HG and may warrant further investigation of serum amylase levels and an abdominal ultrasound, and possibly oesophageal gastroduodenoscopy, which is considered safe in pregnancy.Chronic infection with Helicobacter pylori can be associated with NVP and HG and testing for H. pylori antibodies may be considered.</a:t>
            </a:r>
            <a:endParaRPr lang="ar-JO" sz="2400" b="1"/>
          </a:p>
        </p:txBody>
      </p:sp>
      <p:sp>
        <p:nvSpPr>
          <p:cNvPr id="9" name="مربع نص 8">
            <a:extLst>
              <a:ext uri="{FF2B5EF4-FFF2-40B4-BE49-F238E27FC236}">
                <a16:creationId xmlns:a16="http://schemas.microsoft.com/office/drawing/2014/main" id="{0DBA47DB-F74E-7BDB-8231-EADD26F93397}"/>
              </a:ext>
            </a:extLst>
          </p:cNvPr>
          <p:cNvSpPr txBox="1"/>
          <p:nvPr/>
        </p:nvSpPr>
        <p:spPr>
          <a:xfrm>
            <a:off x="356151" y="884258"/>
            <a:ext cx="11603935" cy="830997"/>
          </a:xfrm>
          <a:prstGeom prst="rect">
            <a:avLst/>
          </a:prstGeom>
          <a:noFill/>
        </p:spPr>
        <p:txBody>
          <a:bodyPr wrap="square">
            <a:spAutoFit/>
          </a:bodyPr>
          <a:lstStyle>
            <a:defPPr lvl="0">
              <a:defRPr lang="ar-JO"/>
            </a:defPPr>
            <a:lvl1pPr marL="0" lvl="0" algn="r" defTabSz="914400" rtl="1" eaLnBrk="1" latinLnBrk="0" hangingPunct="1">
              <a:defRPr sz="1800" kern="1200">
                <a:solidFill>
                  <a:schemeClr val="tx1"/>
                </a:solidFill>
                <a:latin typeface="+mn-lt"/>
                <a:ea typeface="+mn-ea"/>
                <a:cs typeface="+mn-cs"/>
              </a:defRPr>
            </a:lvl1pPr>
            <a:lvl2pPr marL="457200" lvl="1" algn="r" defTabSz="914400" rtl="1" eaLnBrk="1" latinLnBrk="0" hangingPunct="1">
              <a:defRPr sz="1800" kern="1200">
                <a:solidFill>
                  <a:schemeClr val="tx1"/>
                </a:solidFill>
                <a:latin typeface="+mn-lt"/>
                <a:ea typeface="+mn-ea"/>
                <a:cs typeface="+mn-cs"/>
              </a:defRPr>
            </a:lvl2pPr>
            <a:lvl3pPr marL="914400" lvl="2" algn="r" defTabSz="914400" rtl="1" eaLnBrk="1" latinLnBrk="0" hangingPunct="1">
              <a:defRPr sz="1800" kern="1200">
                <a:solidFill>
                  <a:schemeClr val="tx1"/>
                </a:solidFill>
                <a:latin typeface="+mn-lt"/>
                <a:ea typeface="+mn-ea"/>
                <a:cs typeface="+mn-cs"/>
              </a:defRPr>
            </a:lvl3pPr>
            <a:lvl4pPr marL="1371600" lvl="3" algn="r" defTabSz="914400" rtl="1" eaLnBrk="1" latinLnBrk="0" hangingPunct="1">
              <a:defRPr sz="1800" kern="1200">
                <a:solidFill>
                  <a:schemeClr val="tx1"/>
                </a:solidFill>
                <a:latin typeface="+mn-lt"/>
                <a:ea typeface="+mn-ea"/>
                <a:cs typeface="+mn-cs"/>
              </a:defRPr>
            </a:lvl4pPr>
            <a:lvl5pPr marL="1828800" lvl="4" algn="r" defTabSz="914400" rtl="1" eaLnBrk="1" latinLnBrk="0" hangingPunct="1">
              <a:defRPr sz="1800" kern="1200">
                <a:solidFill>
                  <a:schemeClr val="tx1"/>
                </a:solidFill>
                <a:latin typeface="+mn-lt"/>
                <a:ea typeface="+mn-ea"/>
                <a:cs typeface="+mn-cs"/>
              </a:defRPr>
            </a:lvl5pPr>
            <a:lvl6pPr marL="2286000" lvl="5" algn="r" defTabSz="914400" rtl="1" eaLnBrk="1" latinLnBrk="0" hangingPunct="1">
              <a:defRPr sz="1800" kern="1200">
                <a:solidFill>
                  <a:schemeClr val="tx1"/>
                </a:solidFill>
                <a:latin typeface="+mn-lt"/>
                <a:ea typeface="+mn-ea"/>
                <a:cs typeface="+mn-cs"/>
              </a:defRPr>
            </a:lvl6pPr>
            <a:lvl7pPr marL="2743200" lvl="6" algn="r" defTabSz="914400" rtl="1" eaLnBrk="1" latinLnBrk="0" hangingPunct="1">
              <a:defRPr sz="1800" kern="1200">
                <a:solidFill>
                  <a:schemeClr val="tx1"/>
                </a:solidFill>
                <a:latin typeface="+mn-lt"/>
                <a:ea typeface="+mn-ea"/>
                <a:cs typeface="+mn-cs"/>
              </a:defRPr>
            </a:lvl7pPr>
            <a:lvl8pPr marL="3200400" lvl="7" algn="r" defTabSz="914400" rtl="1" eaLnBrk="1" latinLnBrk="0" hangingPunct="1">
              <a:defRPr sz="1800" kern="1200">
                <a:solidFill>
                  <a:schemeClr val="tx1"/>
                </a:solidFill>
                <a:latin typeface="+mn-lt"/>
                <a:ea typeface="+mn-ea"/>
                <a:cs typeface="+mn-cs"/>
              </a:defRPr>
            </a:lvl8pPr>
            <a:lvl9pPr marL="3657600" lvl="8" algn="r" defTabSz="914400" rtl="1" eaLnBrk="1" latinLnBrk="0" hangingPunct="1">
              <a:defRPr sz="1800" kern="1200">
                <a:solidFill>
                  <a:schemeClr val="tx1"/>
                </a:solidFill>
                <a:latin typeface="+mn-lt"/>
                <a:ea typeface="+mn-ea"/>
                <a:cs typeface="+mn-cs"/>
              </a:defRPr>
            </a:lvl9pPr>
          </a:lstStyle>
          <a:p>
            <a:pPr algn="l"/>
            <a:r>
              <a:rPr lang="en-GB" sz="2400" b="1"/>
              <a:t>HG can be diagnosed when there is protracted NVP with the triad of more than 5% prepregnancy weight loss, dehydration and electrolyte imbalance.</a:t>
            </a:r>
          </a:p>
        </p:txBody>
      </p:sp>
    </p:spTree>
    <p:extLst>
      <p:ext uri="{BB962C8B-B14F-4D97-AF65-F5344CB8AC3E}">
        <p14:creationId xmlns:p14="http://schemas.microsoft.com/office/powerpoint/2010/main" val="93133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382F4A1-4937-D30F-B231-7A5DF61FD82A}"/>
              </a:ext>
            </a:extLst>
          </p:cNvPr>
          <p:cNvSpPr>
            <a:spLocks noGrp="1"/>
          </p:cNvSpPr>
          <p:nvPr>
            <p:ph type="title"/>
          </p:nvPr>
        </p:nvSpPr>
        <p:spPr>
          <a:xfrm>
            <a:off x="-182145" y="365125"/>
            <a:ext cx="10515600" cy="4190310"/>
          </a:xfrm>
        </p:spPr>
        <p:txBody>
          <a:bodyPr/>
          <a:lstStyle/>
          <a:p>
            <a:pPr algn="ctr"/>
            <a:r>
              <a:rPr lang="en-GB" sz="6600" b="1">
                <a:solidFill>
                  <a:srgbClr val="FF0000"/>
                </a:solidFill>
                <a:highlight>
                  <a:srgbClr val="FFFF00"/>
                </a:highlight>
              </a:rPr>
              <a:t>Investigation</a:t>
            </a:r>
            <a:r>
              <a:rPr lang="en-GB" b="1">
                <a:highlight>
                  <a:srgbClr val="FFFF00"/>
                </a:highlight>
              </a:rPr>
              <a:t>:</a:t>
            </a:r>
            <a:endParaRPr lang="ar-JO" b="1">
              <a:highlight>
                <a:srgbClr val="FFFF00"/>
              </a:highlight>
            </a:endParaRPr>
          </a:p>
        </p:txBody>
      </p:sp>
      <p:pic>
        <p:nvPicPr>
          <p:cNvPr id="4" name="صورة 3">
            <a:extLst>
              <a:ext uri="{FF2B5EF4-FFF2-40B4-BE49-F238E27FC236}">
                <a16:creationId xmlns:a16="http://schemas.microsoft.com/office/drawing/2014/main" id="{81C21C32-D5C2-FCBA-C135-556F9FB673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8261" y="41413"/>
            <a:ext cx="3817876" cy="6773747"/>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2646047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
        <p:nvSpPr>
          <p:cNvPr id="27" name="Google Shape;27;p1"/>
          <p:cNvSpPr txBox="1">
            <a:spLocks noGrp="1"/>
          </p:cNvSpPr>
          <p:nvPr>
            <p:ph idx="1"/>
          </p:nvPr>
        </p:nvSpPr>
        <p:spPr>
          <a:xfrm>
            <a:off x="543048" y="301500"/>
            <a:ext cx="10515600" cy="62550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spcBef>
                <a:spcPts val="1000"/>
              </a:spcBef>
              <a:spcAft>
                <a:spcPct val="0"/>
              </a:spcAft>
              <a:buNone/>
            </a:pPr>
            <a:r>
              <a:rPr lang="en-GB" b="1"/>
              <a:t>NVP and HG are associated with hyponatraemia, hypokalaemia, low serum urea, raised</a:t>
            </a:r>
            <a:endParaRPr b="1"/>
          </a:p>
          <a:p>
            <a:pPr marL="0" lvl="0" indent="0" algn="l" rtl="0">
              <a:spcBef>
                <a:spcPts val="1000"/>
              </a:spcBef>
              <a:spcAft>
                <a:spcPct val="0"/>
              </a:spcAft>
              <a:buNone/>
            </a:pPr>
            <a:r>
              <a:rPr lang="en-GB" b="1"/>
              <a:t>haematocrit and ketonuria with a metabolic hypochloraemic alkalosis. If severe, a metabolic</a:t>
            </a:r>
            <a:endParaRPr b="1"/>
          </a:p>
          <a:p>
            <a:pPr marL="0" lvl="0" indent="0" algn="l" rtl="0">
              <a:spcBef>
                <a:spcPts val="1000"/>
              </a:spcBef>
              <a:spcAft>
                <a:spcPct val="0"/>
              </a:spcAft>
              <a:buNone/>
            </a:pPr>
            <a:r>
              <a:rPr lang="en-GB" b="1"/>
              <a:t>acidaemia may develop. In two-thirds of patients with HG, there may be abnormal thyroid</a:t>
            </a:r>
            <a:endParaRPr b="1"/>
          </a:p>
          <a:p>
            <a:pPr marL="0" lvl="0" indent="0" algn="l" rtl="0">
              <a:spcBef>
                <a:spcPts val="1000"/>
              </a:spcBef>
              <a:spcAft>
                <a:spcPct val="0"/>
              </a:spcAft>
              <a:buNone/>
            </a:pPr>
            <a:r>
              <a:rPr lang="en-GB" b="1"/>
              <a:t>function tests (based on a structural similarity between thyroid-stimulating hormone [TSH] and</a:t>
            </a:r>
            <a:endParaRPr b="1"/>
          </a:p>
          <a:p>
            <a:pPr marL="0" lvl="0" indent="0" algn="l" rtl="0">
              <a:spcBef>
                <a:spcPts val="1000"/>
              </a:spcBef>
              <a:spcAft>
                <a:spcPct val="0"/>
              </a:spcAft>
              <a:buNone/>
            </a:pPr>
            <a:r>
              <a:rPr lang="en-GB" b="1"/>
              <a:t>hCG) with a biochemical thyrotoxicosis and raised free thyroxine levels with or without a</a:t>
            </a:r>
            <a:endParaRPr b="1"/>
          </a:p>
          <a:p>
            <a:pPr marL="0" lvl="0" indent="0" algn="l" rtl="0">
              <a:spcBef>
                <a:spcPts val="1000"/>
              </a:spcBef>
              <a:spcAft>
                <a:spcPct val="0"/>
              </a:spcAft>
              <a:buNone/>
            </a:pPr>
            <a:r>
              <a:rPr lang="en-GB" b="1"/>
              <a:t>suppressed thyroid stimulating hormone level. These patients rarely have thyroid antibodies</a:t>
            </a:r>
            <a:endParaRPr b="1"/>
          </a:p>
          <a:p>
            <a:pPr marL="0" lvl="0" indent="0" algn="l" rtl="0">
              <a:spcBef>
                <a:spcPts val="1000"/>
              </a:spcBef>
              <a:spcAft>
                <a:spcPct val="0"/>
              </a:spcAft>
              <a:buNone/>
            </a:pPr>
            <a:r>
              <a:rPr lang="en-GB" b="1"/>
              <a:t>and are euthyroid clinically. The biochemical thyrotoxicosis resolves as the HG improves22 and</a:t>
            </a:r>
            <a:endParaRPr b="1"/>
          </a:p>
          <a:p>
            <a:pPr marL="0" lvl="0" indent="0" algn="l" rtl="0">
              <a:spcBef>
                <a:spcPts val="1000"/>
              </a:spcBef>
              <a:spcAft>
                <a:spcPct val="0"/>
              </a:spcAft>
              <a:buNone/>
            </a:pPr>
            <a:r>
              <a:rPr lang="en-GB" b="1"/>
              <a:t>treatment with antithyroid drugs is inappropriate.</a:t>
            </a:r>
            <a:endParaRPr b="1"/>
          </a:p>
          <a:p>
            <a:pPr marL="0" lvl="0" indent="0" algn="l" rtl="0">
              <a:spcBef>
                <a:spcPts val="1000"/>
              </a:spcBef>
              <a:spcAft>
                <a:spcPct val="0"/>
              </a:spcAft>
              <a:buNone/>
            </a:pPr>
            <a:r>
              <a:rPr lang="en-GB" b="1"/>
              <a:t>Liver function tests are abnormal in up to 40% of women with HG,</a:t>
            </a:r>
            <a:endParaRPr b="1"/>
          </a:p>
          <a:p>
            <a:pPr marL="0" lvl="0" indent="0" algn="l" rtl="0">
              <a:spcBef>
                <a:spcPts val="1000"/>
              </a:spcBef>
              <a:spcAft>
                <a:spcPct val="0"/>
              </a:spcAft>
              <a:buNone/>
            </a:pPr>
            <a:r>
              <a:rPr lang="en-GB" b="1"/>
              <a:t>23 with the most likely</a:t>
            </a:r>
            <a:endParaRPr b="1"/>
          </a:p>
          <a:p>
            <a:pPr marL="0" lvl="0" indent="0" algn="l" rtl="0">
              <a:spcBef>
                <a:spcPts val="1000"/>
              </a:spcBef>
              <a:spcAft>
                <a:spcPct val="0"/>
              </a:spcAft>
              <a:buNone/>
            </a:pPr>
            <a:r>
              <a:rPr lang="en-GB" b="1"/>
              <a:t>abnormality being a rise in transaminases. Bilirubin levels can be slightly raised but without</a:t>
            </a:r>
            <a:endParaRPr b="1"/>
          </a:p>
          <a:p>
            <a:pPr marL="0" lvl="0" indent="0" algn="l" rtl="0">
              <a:spcBef>
                <a:spcPts val="1000"/>
              </a:spcBef>
              <a:spcAft>
                <a:spcPct val="0"/>
              </a:spcAft>
              <a:buNone/>
            </a:pPr>
            <a:r>
              <a:rPr lang="en-GB" b="1"/>
              <a:t>jaundice, and amylase levels can be mildly raised too. These abnormalities improve as the HG</a:t>
            </a:r>
            <a:endParaRPr b="1"/>
          </a:p>
          <a:p>
            <a:pPr marL="0" lvl="0" indent="0" algn="l" rtl="0">
              <a:spcBef>
                <a:spcPts val="1000"/>
              </a:spcBef>
              <a:spcAft>
                <a:spcPct val="0"/>
              </a:spcAft>
              <a:buNone/>
            </a:pPr>
            <a:r>
              <a:rPr lang="en-GB" b="1"/>
              <a:t>resolves.</a:t>
            </a:r>
            <a:endParaRPr b="1"/>
          </a:p>
          <a:p>
            <a:pPr marL="0" lvl="0" indent="0" algn="l" rtl="0">
              <a:spcBef>
                <a:spcPts val="1000"/>
              </a:spcBef>
              <a:spcAft>
                <a:spcPct val="0"/>
              </a:spcAft>
              <a:buNone/>
            </a:pPr>
            <a:r>
              <a:rPr lang="en-GB" b="1"/>
              <a:t>An ultrasound scan should be scheduled to confirm viability and gestational age and to rule out multiple</a:t>
            </a:r>
            <a:endParaRPr b="1"/>
          </a:p>
          <a:p>
            <a:pPr marL="0" lvl="0" indent="0" algn="l" rtl="0">
              <a:spcBef>
                <a:spcPts val="1000"/>
              </a:spcBef>
              <a:spcAft>
                <a:spcPct val="0"/>
              </a:spcAft>
              <a:buNone/>
            </a:pPr>
            <a:r>
              <a:rPr lang="en-GB" b="1"/>
              <a:t>pregnancy or trophoblastic disease. Unless there are other medical reasons for an urgent scan, this can be</a:t>
            </a:r>
            <a:endParaRPr b="1"/>
          </a:p>
          <a:p>
            <a:pPr marL="0" lvl="0" indent="0" algn="l" rtl="0">
              <a:spcBef>
                <a:spcPts val="1000"/>
              </a:spcBef>
              <a:spcAft>
                <a:spcPct val="0"/>
              </a:spcAft>
              <a:buNone/>
            </a:pPr>
            <a:r>
              <a:rPr lang="en-GB" b="1"/>
              <a:t>scheduled for the next available appointment as long as the NVP has resolved with treatment</a:t>
            </a:r>
            <a:endParaRPr b="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AB58CDB3-9BED-E8E4-4022-23B0C33EBA2F}"/>
              </a:ext>
            </a:extLst>
          </p:cNvPr>
          <p:cNvSpPr txBox="1"/>
          <p:nvPr/>
        </p:nvSpPr>
        <p:spPr>
          <a:xfrm>
            <a:off x="387195" y="563592"/>
            <a:ext cx="10369859" cy="5663089"/>
          </a:xfrm>
          <a:prstGeom prst="rect">
            <a:avLst/>
          </a:prstGeom>
          <a:noFill/>
        </p:spPr>
        <p:txBody>
          <a:bodyPr wrap="square">
            <a:spAutoFit/>
          </a:bodyPr>
          <a:lstStyle>
            <a:defPPr lvl="0">
              <a:defRPr lang="ar-JO"/>
            </a:defPPr>
            <a:lvl1pPr marL="0" lvl="0" algn="r" defTabSz="914400" rtl="1" eaLnBrk="1" latinLnBrk="0" hangingPunct="1">
              <a:defRPr sz="1800" kern="1200">
                <a:solidFill>
                  <a:schemeClr val="tx1"/>
                </a:solidFill>
                <a:latin typeface="+mn-lt"/>
                <a:ea typeface="+mn-ea"/>
                <a:cs typeface="+mn-cs"/>
              </a:defRPr>
            </a:lvl1pPr>
            <a:lvl2pPr marL="457200" lvl="1" algn="r" defTabSz="914400" rtl="1" eaLnBrk="1" latinLnBrk="0" hangingPunct="1">
              <a:defRPr sz="1800" kern="1200">
                <a:solidFill>
                  <a:schemeClr val="tx1"/>
                </a:solidFill>
                <a:latin typeface="+mn-lt"/>
                <a:ea typeface="+mn-ea"/>
                <a:cs typeface="+mn-cs"/>
              </a:defRPr>
            </a:lvl2pPr>
            <a:lvl3pPr marL="914400" lvl="2" algn="r" defTabSz="914400" rtl="1" eaLnBrk="1" latinLnBrk="0" hangingPunct="1">
              <a:defRPr sz="1800" kern="1200">
                <a:solidFill>
                  <a:schemeClr val="tx1"/>
                </a:solidFill>
                <a:latin typeface="+mn-lt"/>
                <a:ea typeface="+mn-ea"/>
                <a:cs typeface="+mn-cs"/>
              </a:defRPr>
            </a:lvl3pPr>
            <a:lvl4pPr marL="1371600" lvl="3" algn="r" defTabSz="914400" rtl="1" eaLnBrk="1" latinLnBrk="0" hangingPunct="1">
              <a:defRPr sz="1800" kern="1200">
                <a:solidFill>
                  <a:schemeClr val="tx1"/>
                </a:solidFill>
                <a:latin typeface="+mn-lt"/>
                <a:ea typeface="+mn-ea"/>
                <a:cs typeface="+mn-cs"/>
              </a:defRPr>
            </a:lvl4pPr>
            <a:lvl5pPr marL="1828800" lvl="4" algn="r" defTabSz="914400" rtl="1" eaLnBrk="1" latinLnBrk="0" hangingPunct="1">
              <a:defRPr sz="1800" kern="1200">
                <a:solidFill>
                  <a:schemeClr val="tx1"/>
                </a:solidFill>
                <a:latin typeface="+mn-lt"/>
                <a:ea typeface="+mn-ea"/>
                <a:cs typeface="+mn-cs"/>
              </a:defRPr>
            </a:lvl5pPr>
            <a:lvl6pPr marL="2286000" lvl="5" algn="r" defTabSz="914400" rtl="1" eaLnBrk="1" latinLnBrk="0" hangingPunct="1">
              <a:defRPr sz="1800" kern="1200">
                <a:solidFill>
                  <a:schemeClr val="tx1"/>
                </a:solidFill>
                <a:latin typeface="+mn-lt"/>
                <a:ea typeface="+mn-ea"/>
                <a:cs typeface="+mn-cs"/>
              </a:defRPr>
            </a:lvl6pPr>
            <a:lvl7pPr marL="2743200" lvl="6" algn="r" defTabSz="914400" rtl="1" eaLnBrk="1" latinLnBrk="0" hangingPunct="1">
              <a:defRPr sz="1800" kern="1200">
                <a:solidFill>
                  <a:schemeClr val="tx1"/>
                </a:solidFill>
                <a:latin typeface="+mn-lt"/>
                <a:ea typeface="+mn-ea"/>
                <a:cs typeface="+mn-cs"/>
              </a:defRPr>
            </a:lvl7pPr>
            <a:lvl8pPr marL="3200400" lvl="7" algn="r" defTabSz="914400" rtl="1" eaLnBrk="1" latinLnBrk="0" hangingPunct="1">
              <a:defRPr sz="1800" kern="1200">
                <a:solidFill>
                  <a:schemeClr val="tx1"/>
                </a:solidFill>
                <a:latin typeface="+mn-lt"/>
                <a:ea typeface="+mn-ea"/>
                <a:cs typeface="+mn-cs"/>
              </a:defRPr>
            </a:lvl8pPr>
            <a:lvl9pPr marL="3657600" lvl="8" algn="r" defTabSz="914400" rtl="1" eaLnBrk="1" latinLnBrk="0" hangingPunct="1">
              <a:defRPr sz="1800" kern="1200">
                <a:solidFill>
                  <a:schemeClr val="tx1"/>
                </a:solidFill>
                <a:latin typeface="+mn-lt"/>
                <a:ea typeface="+mn-ea"/>
                <a:cs typeface="+mn-cs"/>
              </a:defRPr>
            </a:lvl9pPr>
          </a:lstStyle>
          <a:p>
            <a:pPr algn="l"/>
            <a:r>
              <a:rPr lang="en-GB" sz="2000" b="1">
                <a:solidFill>
                  <a:srgbClr val="FF0000"/>
                </a:solidFill>
              </a:rPr>
              <a:t>● Urine dipstick</a:t>
            </a:r>
            <a:r>
              <a:rPr lang="en-GB" b="1"/>
              <a:t>:– quantify ketonuria as 1+ ketones or more</a:t>
            </a:r>
          </a:p>
          <a:p>
            <a:pPr algn="l"/>
            <a:r>
              <a:rPr lang="en-GB" b="1"/>
              <a:t> MSU● </a:t>
            </a:r>
          </a:p>
          <a:p>
            <a:pPr algn="l"/>
            <a:r>
              <a:rPr lang="en-GB" b="1"/>
              <a:t>  </a:t>
            </a:r>
            <a:r>
              <a:rPr lang="en-GB" sz="2000" b="1">
                <a:solidFill>
                  <a:srgbClr val="FF0000"/>
                </a:solidFill>
              </a:rPr>
              <a:t>electrolytes</a:t>
            </a:r>
            <a:r>
              <a:rPr lang="en-GB" b="1"/>
              <a:t>:– hypokalaemia/hyperkalaemia– hyponatraemia– dehydration– renal disease● </a:t>
            </a:r>
          </a:p>
          <a:p>
            <a:pPr algn="l"/>
            <a:r>
              <a:rPr lang="en-GB" b="1"/>
              <a:t> </a:t>
            </a:r>
            <a:r>
              <a:rPr lang="en-GB" sz="2000" b="1">
                <a:solidFill>
                  <a:srgbClr val="FF0000"/>
                </a:solidFill>
              </a:rPr>
              <a:t>blood count:</a:t>
            </a:r>
            <a:r>
              <a:rPr lang="en-GB" b="1"/>
              <a:t>– infection– anaemia– haematocrit● </a:t>
            </a:r>
          </a:p>
          <a:p>
            <a:pPr algn="l"/>
            <a:r>
              <a:rPr lang="en-GB" b="1"/>
              <a:t> </a:t>
            </a:r>
            <a:r>
              <a:rPr lang="en-GB" sz="2000" b="1">
                <a:solidFill>
                  <a:srgbClr val="FF0000"/>
                </a:solidFill>
              </a:rPr>
              <a:t>glucose monitoring:</a:t>
            </a:r>
            <a:r>
              <a:rPr lang="en-GB" b="1"/>
              <a:t>– exclude diabetic ketoacidosis if diabetic </a:t>
            </a:r>
          </a:p>
          <a:p>
            <a:pPr algn="l"/>
            <a:r>
              <a:rPr lang="en-GB" b="1"/>
              <a:t> </a:t>
            </a:r>
            <a:r>
              <a:rPr lang="en-GB" sz="2000" b="1">
                <a:solidFill>
                  <a:srgbClr val="FF0000"/>
                </a:solidFill>
              </a:rPr>
              <a:t>Ultrasound scan:</a:t>
            </a:r>
            <a:r>
              <a:rPr lang="en-GB" b="1"/>
              <a:t>– confirm viable intrauterine pregnancy– exclude multiple pregnancy and trophoblastic disease</a:t>
            </a:r>
          </a:p>
          <a:p>
            <a:pPr algn="l"/>
            <a:endParaRPr lang="en-GB" b="1"/>
          </a:p>
          <a:p>
            <a:pPr algn="l"/>
            <a:r>
              <a:rPr lang="en-GB" b="1"/>
              <a:t> I</a:t>
            </a:r>
            <a:r>
              <a:rPr lang="en-GB" sz="2000" b="1">
                <a:solidFill>
                  <a:srgbClr val="FF0000"/>
                </a:solidFill>
              </a:rPr>
              <a:t>n refractory cases or history of previous admissions, check</a:t>
            </a:r>
          </a:p>
          <a:p>
            <a:pPr algn="l"/>
            <a:endParaRPr lang="en-GB" b="1"/>
          </a:p>
          <a:p>
            <a:pPr algn="l"/>
            <a:r>
              <a:rPr lang="en-GB" b="1"/>
              <a:t> </a:t>
            </a:r>
            <a:r>
              <a:rPr lang="en-GB" sz="2000" b="1">
                <a:solidFill>
                  <a:srgbClr val="FF0000"/>
                </a:solidFill>
              </a:rPr>
              <a:t>TFTs</a:t>
            </a:r>
            <a:r>
              <a:rPr lang="en-GB" b="1"/>
              <a:t>: hypothyroid/hyperthyroid– </a:t>
            </a:r>
          </a:p>
          <a:p>
            <a:pPr algn="l"/>
            <a:endParaRPr lang="en-GB" b="1"/>
          </a:p>
          <a:p>
            <a:pPr algn="l"/>
            <a:endParaRPr lang="en-GB" b="1"/>
          </a:p>
          <a:p>
            <a:pPr algn="l"/>
            <a:r>
              <a:rPr lang="en-GB" sz="2000" b="1">
                <a:solidFill>
                  <a:srgbClr val="FF0000"/>
                </a:solidFill>
              </a:rPr>
              <a:t> liver disease</a:t>
            </a:r>
            <a:r>
              <a:rPr lang="en-GB" b="1"/>
              <a:t> such as hepatitis or gallstones, monitor malnutrition– calcium and phosphate</a:t>
            </a:r>
          </a:p>
          <a:p>
            <a:pPr algn="l"/>
            <a:endParaRPr lang="en-GB" b="1"/>
          </a:p>
          <a:p>
            <a:pPr algn="l"/>
            <a:r>
              <a:rPr lang="en-GB" b="1"/>
              <a:t> </a:t>
            </a:r>
            <a:r>
              <a:rPr lang="en-GB" sz="2000" b="1">
                <a:solidFill>
                  <a:srgbClr val="FF0000"/>
                </a:solidFill>
              </a:rPr>
              <a:t>amylase</a:t>
            </a:r>
            <a:r>
              <a:rPr lang="en-GB" b="1"/>
              <a:t>: exclude pancreatitis–</a:t>
            </a:r>
          </a:p>
          <a:p>
            <a:pPr algn="l"/>
            <a:endParaRPr lang="en-GB" b="1"/>
          </a:p>
          <a:p>
            <a:pPr algn="l"/>
            <a:r>
              <a:rPr lang="en-GB" b="1"/>
              <a:t> </a:t>
            </a:r>
            <a:r>
              <a:rPr lang="en-GB" sz="2000" b="1">
                <a:solidFill>
                  <a:srgbClr val="FF0000"/>
                </a:solidFill>
              </a:rPr>
              <a:t>ABG</a:t>
            </a:r>
            <a:r>
              <a:rPr lang="en-GB" b="1"/>
              <a:t>: exclude metabolic disturbances to monitor severity</a:t>
            </a:r>
            <a:endParaRPr lang="ar-JO" b="1"/>
          </a:p>
        </p:txBody>
      </p:sp>
    </p:spTree>
    <p:extLst>
      <p:ext uri="{BB962C8B-B14F-4D97-AF65-F5344CB8AC3E}">
        <p14:creationId xmlns:p14="http://schemas.microsoft.com/office/powerpoint/2010/main" val="2527666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557F7AB4-C9A4-14C2-2EEA-25B58AAF8B83}"/>
              </a:ext>
            </a:extLst>
          </p:cNvPr>
          <p:cNvSpPr txBox="1"/>
          <p:nvPr/>
        </p:nvSpPr>
        <p:spPr>
          <a:xfrm>
            <a:off x="0" y="-1559893"/>
            <a:ext cx="5717070" cy="2554545"/>
          </a:xfrm>
          <a:prstGeom prst="rect">
            <a:avLst/>
          </a:prstGeom>
          <a:noFill/>
        </p:spPr>
        <p:txBody>
          <a:bodyPr wrap="square">
            <a:spAutoFit/>
          </a:bodyPr>
          <a:lstStyle>
            <a:defPPr lvl="0">
              <a:defRPr lang="ar-JO"/>
            </a:defPPr>
            <a:lvl1pPr marL="0" lvl="0" algn="r" defTabSz="914400" rtl="1" eaLnBrk="1" latinLnBrk="0" hangingPunct="1">
              <a:defRPr sz="1800" kern="1200">
                <a:solidFill>
                  <a:schemeClr val="tx1"/>
                </a:solidFill>
                <a:latin typeface="+mn-lt"/>
                <a:ea typeface="+mn-ea"/>
                <a:cs typeface="+mn-cs"/>
              </a:defRPr>
            </a:lvl1pPr>
            <a:lvl2pPr marL="457200" lvl="1" algn="r" defTabSz="914400" rtl="1" eaLnBrk="1" latinLnBrk="0" hangingPunct="1">
              <a:defRPr sz="1800" kern="1200">
                <a:solidFill>
                  <a:schemeClr val="tx1"/>
                </a:solidFill>
                <a:latin typeface="+mn-lt"/>
                <a:ea typeface="+mn-ea"/>
                <a:cs typeface="+mn-cs"/>
              </a:defRPr>
            </a:lvl2pPr>
            <a:lvl3pPr marL="914400" lvl="2" algn="r" defTabSz="914400" rtl="1" eaLnBrk="1" latinLnBrk="0" hangingPunct="1">
              <a:defRPr sz="1800" kern="1200">
                <a:solidFill>
                  <a:schemeClr val="tx1"/>
                </a:solidFill>
                <a:latin typeface="+mn-lt"/>
                <a:ea typeface="+mn-ea"/>
                <a:cs typeface="+mn-cs"/>
              </a:defRPr>
            </a:lvl3pPr>
            <a:lvl4pPr marL="1371600" lvl="3" algn="r" defTabSz="914400" rtl="1" eaLnBrk="1" latinLnBrk="0" hangingPunct="1">
              <a:defRPr sz="1800" kern="1200">
                <a:solidFill>
                  <a:schemeClr val="tx1"/>
                </a:solidFill>
                <a:latin typeface="+mn-lt"/>
                <a:ea typeface="+mn-ea"/>
                <a:cs typeface="+mn-cs"/>
              </a:defRPr>
            </a:lvl4pPr>
            <a:lvl5pPr marL="1828800" lvl="4" algn="r" defTabSz="914400" rtl="1" eaLnBrk="1" latinLnBrk="0" hangingPunct="1">
              <a:defRPr sz="1800" kern="1200">
                <a:solidFill>
                  <a:schemeClr val="tx1"/>
                </a:solidFill>
                <a:latin typeface="+mn-lt"/>
                <a:ea typeface="+mn-ea"/>
                <a:cs typeface="+mn-cs"/>
              </a:defRPr>
            </a:lvl5pPr>
            <a:lvl6pPr marL="2286000" lvl="5" algn="r" defTabSz="914400" rtl="1" eaLnBrk="1" latinLnBrk="0" hangingPunct="1">
              <a:defRPr sz="1800" kern="1200">
                <a:solidFill>
                  <a:schemeClr val="tx1"/>
                </a:solidFill>
                <a:latin typeface="+mn-lt"/>
                <a:ea typeface="+mn-ea"/>
                <a:cs typeface="+mn-cs"/>
              </a:defRPr>
            </a:lvl6pPr>
            <a:lvl7pPr marL="2743200" lvl="6" algn="r" defTabSz="914400" rtl="1" eaLnBrk="1" latinLnBrk="0" hangingPunct="1">
              <a:defRPr sz="1800" kern="1200">
                <a:solidFill>
                  <a:schemeClr val="tx1"/>
                </a:solidFill>
                <a:latin typeface="+mn-lt"/>
                <a:ea typeface="+mn-ea"/>
                <a:cs typeface="+mn-cs"/>
              </a:defRPr>
            </a:lvl7pPr>
            <a:lvl8pPr marL="3200400" lvl="7" algn="r" defTabSz="914400" rtl="1" eaLnBrk="1" latinLnBrk="0" hangingPunct="1">
              <a:defRPr sz="1800" kern="1200">
                <a:solidFill>
                  <a:schemeClr val="tx1"/>
                </a:solidFill>
                <a:latin typeface="+mn-lt"/>
                <a:ea typeface="+mn-ea"/>
                <a:cs typeface="+mn-cs"/>
              </a:defRPr>
            </a:lvl8pPr>
            <a:lvl9pPr marL="3657600" lvl="8" algn="r" defTabSz="914400" rtl="1" eaLnBrk="1" latinLnBrk="0" hangingPunct="1">
              <a:defRPr sz="1800" kern="1200">
                <a:solidFill>
                  <a:schemeClr val="tx1"/>
                </a:solidFill>
                <a:latin typeface="+mn-lt"/>
                <a:ea typeface="+mn-ea"/>
                <a:cs typeface="+mn-cs"/>
              </a:defRPr>
            </a:lvl9pPr>
          </a:lstStyle>
          <a:p>
            <a:pPr algn="l"/>
            <a:endParaRPr lang="en-GB" sz="4000" b="1">
              <a:solidFill>
                <a:srgbClr val="FF0000"/>
              </a:solidFill>
              <a:effectLst/>
              <a:highlight>
                <a:srgbClr val="FFFF00"/>
              </a:highlight>
              <a:latin typeface=".SF UI"/>
            </a:endParaRPr>
          </a:p>
          <a:p>
            <a:pPr algn="l"/>
            <a:br>
              <a:rPr lang="en-GB" sz="4000" b="1">
                <a:solidFill>
                  <a:srgbClr val="FF0000"/>
                </a:solidFill>
                <a:effectLst/>
                <a:highlight>
                  <a:srgbClr val="FFFF00"/>
                </a:highlight>
                <a:latin typeface=".SF UI"/>
              </a:rPr>
            </a:br>
            <a:endParaRPr lang="en-GB" sz="4000" b="1">
              <a:solidFill>
                <a:srgbClr val="FF0000"/>
              </a:solidFill>
              <a:effectLst/>
              <a:highlight>
                <a:srgbClr val="FFFF00"/>
              </a:highlight>
              <a:latin typeface=".SF UI"/>
            </a:endParaRPr>
          </a:p>
          <a:p>
            <a:pPr algn="l"/>
            <a:r>
              <a:rPr lang="en-GB" sz="4000" b="1" i="0">
                <a:solidFill>
                  <a:srgbClr val="FF0000"/>
                </a:solidFill>
                <a:effectLst/>
                <a:highlight>
                  <a:srgbClr val="FFFF00"/>
                </a:highlight>
                <a:latin typeface=".SFUI-Semibold"/>
              </a:rPr>
              <a:t>Laboratory workup</a:t>
            </a:r>
            <a:endParaRPr lang="en-GB" sz="4000" b="1">
              <a:solidFill>
                <a:srgbClr val="FF0000"/>
              </a:solidFill>
              <a:effectLst/>
              <a:highlight>
                <a:srgbClr val="FFFF00"/>
              </a:highlight>
              <a:latin typeface=".SF UI"/>
            </a:endParaRPr>
          </a:p>
        </p:txBody>
      </p:sp>
      <p:sp>
        <p:nvSpPr>
          <p:cNvPr id="7" name="مربع نص 6">
            <a:extLst>
              <a:ext uri="{FF2B5EF4-FFF2-40B4-BE49-F238E27FC236}">
                <a16:creationId xmlns:a16="http://schemas.microsoft.com/office/drawing/2014/main" id="{ED7D1EF2-5A81-85C9-B120-541FDAF81323}"/>
              </a:ext>
            </a:extLst>
          </p:cNvPr>
          <p:cNvSpPr txBox="1"/>
          <p:nvPr/>
        </p:nvSpPr>
        <p:spPr>
          <a:xfrm>
            <a:off x="163582" y="1128621"/>
            <a:ext cx="5026853" cy="4832092"/>
          </a:xfrm>
          <a:prstGeom prst="rect">
            <a:avLst/>
          </a:prstGeom>
          <a:noFill/>
        </p:spPr>
        <p:txBody>
          <a:bodyPr wrap="square">
            <a:spAutoFit/>
          </a:bodyPr>
          <a:lstStyle>
            <a:defPPr lvl="0">
              <a:defRPr lang="ar-JO"/>
            </a:defPPr>
            <a:lvl1pPr marL="0" lvl="0" algn="r" defTabSz="914400" rtl="1" eaLnBrk="1" latinLnBrk="0" hangingPunct="1">
              <a:defRPr sz="1800" kern="1200">
                <a:solidFill>
                  <a:schemeClr val="tx1"/>
                </a:solidFill>
                <a:latin typeface="+mn-lt"/>
                <a:ea typeface="+mn-ea"/>
                <a:cs typeface="+mn-cs"/>
              </a:defRPr>
            </a:lvl1pPr>
            <a:lvl2pPr marL="457200" lvl="1" algn="r" defTabSz="914400" rtl="1" eaLnBrk="1" latinLnBrk="0" hangingPunct="1">
              <a:defRPr sz="1800" kern="1200">
                <a:solidFill>
                  <a:schemeClr val="tx1"/>
                </a:solidFill>
                <a:latin typeface="+mn-lt"/>
                <a:ea typeface="+mn-ea"/>
                <a:cs typeface="+mn-cs"/>
              </a:defRPr>
            </a:lvl2pPr>
            <a:lvl3pPr marL="914400" lvl="2" algn="r" defTabSz="914400" rtl="1" eaLnBrk="1" latinLnBrk="0" hangingPunct="1">
              <a:defRPr sz="1800" kern="1200">
                <a:solidFill>
                  <a:schemeClr val="tx1"/>
                </a:solidFill>
                <a:latin typeface="+mn-lt"/>
                <a:ea typeface="+mn-ea"/>
                <a:cs typeface="+mn-cs"/>
              </a:defRPr>
            </a:lvl3pPr>
            <a:lvl4pPr marL="1371600" lvl="3" algn="r" defTabSz="914400" rtl="1" eaLnBrk="1" latinLnBrk="0" hangingPunct="1">
              <a:defRPr sz="1800" kern="1200">
                <a:solidFill>
                  <a:schemeClr val="tx1"/>
                </a:solidFill>
                <a:latin typeface="+mn-lt"/>
                <a:ea typeface="+mn-ea"/>
                <a:cs typeface="+mn-cs"/>
              </a:defRPr>
            </a:lvl4pPr>
            <a:lvl5pPr marL="1828800" lvl="4" algn="r" defTabSz="914400" rtl="1" eaLnBrk="1" latinLnBrk="0" hangingPunct="1">
              <a:defRPr sz="1800" kern="1200">
                <a:solidFill>
                  <a:schemeClr val="tx1"/>
                </a:solidFill>
                <a:latin typeface="+mn-lt"/>
                <a:ea typeface="+mn-ea"/>
                <a:cs typeface="+mn-cs"/>
              </a:defRPr>
            </a:lvl5pPr>
            <a:lvl6pPr marL="2286000" lvl="5" algn="r" defTabSz="914400" rtl="1" eaLnBrk="1" latinLnBrk="0" hangingPunct="1">
              <a:defRPr sz="1800" kern="1200">
                <a:solidFill>
                  <a:schemeClr val="tx1"/>
                </a:solidFill>
                <a:latin typeface="+mn-lt"/>
                <a:ea typeface="+mn-ea"/>
                <a:cs typeface="+mn-cs"/>
              </a:defRPr>
            </a:lvl6pPr>
            <a:lvl7pPr marL="2743200" lvl="6" algn="r" defTabSz="914400" rtl="1" eaLnBrk="1" latinLnBrk="0" hangingPunct="1">
              <a:defRPr sz="1800" kern="1200">
                <a:solidFill>
                  <a:schemeClr val="tx1"/>
                </a:solidFill>
                <a:latin typeface="+mn-lt"/>
                <a:ea typeface="+mn-ea"/>
                <a:cs typeface="+mn-cs"/>
              </a:defRPr>
            </a:lvl7pPr>
            <a:lvl8pPr marL="3200400" lvl="7" algn="r" defTabSz="914400" rtl="1" eaLnBrk="1" latinLnBrk="0" hangingPunct="1">
              <a:defRPr sz="1800" kern="1200">
                <a:solidFill>
                  <a:schemeClr val="tx1"/>
                </a:solidFill>
                <a:latin typeface="+mn-lt"/>
                <a:ea typeface="+mn-ea"/>
                <a:cs typeface="+mn-cs"/>
              </a:defRPr>
            </a:lvl8pPr>
            <a:lvl9pPr marL="3657600" lvl="8" algn="r" defTabSz="914400" rtl="1" eaLnBrk="1" latinLnBrk="0" hangingPunct="1">
              <a:defRPr sz="1800" kern="1200">
                <a:solidFill>
                  <a:schemeClr val="tx1"/>
                </a:solidFill>
                <a:latin typeface="+mn-lt"/>
                <a:ea typeface="+mn-ea"/>
                <a:cs typeface="+mn-cs"/>
              </a:defRPr>
            </a:lvl9pPr>
          </a:lstStyle>
          <a:p>
            <a:pPr algn="l"/>
            <a:r>
              <a:rPr lang="en-GB" sz="2800" b="1" i="0">
                <a:effectLst/>
                <a:latin typeface=".SFUI-Semibold"/>
              </a:rPr>
              <a:t>CBC, Serum Electrolyte and ketones</a:t>
            </a:r>
            <a:endParaRPr lang="en-GB" sz="2800">
              <a:effectLst/>
              <a:latin typeface=".SF UI"/>
            </a:endParaRPr>
          </a:p>
          <a:p>
            <a:pPr algn="l"/>
            <a:r>
              <a:rPr lang="en-GB" sz="2800" b="1" i="0">
                <a:effectLst/>
                <a:latin typeface=".SFUI-Semibold"/>
              </a:rPr>
              <a:t>Urine dipstick (in particular ketones)  and Urine culture</a:t>
            </a:r>
            <a:endParaRPr lang="en-GB" sz="2800">
              <a:effectLst/>
              <a:latin typeface=".SF UI"/>
            </a:endParaRPr>
          </a:p>
          <a:p>
            <a:pPr algn="l"/>
            <a:r>
              <a:rPr lang="en-GB" sz="2800" b="1" i="0">
                <a:effectLst/>
                <a:latin typeface=".SFUI-Semibold"/>
              </a:rPr>
              <a:t>Liver enzymes and bilirubin </a:t>
            </a:r>
            <a:endParaRPr lang="en-GB" sz="2800">
              <a:effectLst/>
              <a:latin typeface=".SF UI"/>
            </a:endParaRPr>
          </a:p>
          <a:p>
            <a:pPr algn="l"/>
            <a:r>
              <a:rPr lang="en-GB" sz="2800" b="1" i="0">
                <a:effectLst/>
                <a:latin typeface=".SFUI-Semibold"/>
              </a:rPr>
              <a:t>Blood glucose</a:t>
            </a:r>
            <a:endParaRPr lang="en-GB" sz="2800">
              <a:effectLst/>
              <a:latin typeface=".SF UI"/>
            </a:endParaRPr>
          </a:p>
          <a:p>
            <a:pPr algn="l"/>
            <a:r>
              <a:rPr lang="en-GB" sz="2800" b="1" i="0">
                <a:effectLst/>
                <a:latin typeface=".SFUI-Semibold"/>
              </a:rPr>
              <a:t>Amylase/lipase</a:t>
            </a:r>
            <a:endParaRPr lang="en-GB" sz="2800">
              <a:effectLst/>
              <a:latin typeface=".SF UI"/>
            </a:endParaRPr>
          </a:p>
          <a:p>
            <a:pPr algn="l"/>
            <a:r>
              <a:rPr lang="en-GB" sz="2800" b="1" i="0">
                <a:effectLst/>
                <a:latin typeface=".SFUI-Semibold"/>
              </a:rPr>
              <a:t>TSH, Free thyroxine</a:t>
            </a:r>
            <a:endParaRPr lang="en-GB" sz="2800">
              <a:effectLst/>
              <a:latin typeface=".SF UI"/>
            </a:endParaRPr>
          </a:p>
          <a:p>
            <a:pPr algn="l"/>
            <a:r>
              <a:rPr lang="en-GB" sz="2800" b="1" i="0">
                <a:effectLst/>
                <a:latin typeface=".SFUI-Semibold"/>
              </a:rPr>
              <a:t>Calcium</a:t>
            </a:r>
            <a:endParaRPr lang="en-GB" sz="2800">
              <a:effectLst/>
              <a:latin typeface=".SF UI"/>
            </a:endParaRPr>
          </a:p>
          <a:p>
            <a:pPr algn="l"/>
            <a:r>
              <a:rPr lang="en-GB" sz="2800" b="1" i="0">
                <a:effectLst/>
                <a:latin typeface=".SFUI-Semibold"/>
              </a:rPr>
              <a:t>hepatitis panel</a:t>
            </a:r>
            <a:endParaRPr lang="en-GB" sz="2800">
              <a:effectLst/>
              <a:latin typeface=".SF UI"/>
            </a:endParaRPr>
          </a:p>
          <a:p>
            <a:pPr algn="l"/>
            <a:r>
              <a:rPr lang="en-GB" sz="2800" b="1" i="0">
                <a:effectLst/>
                <a:latin typeface=".SFUI-Semibold"/>
              </a:rPr>
              <a:t>ECG</a:t>
            </a:r>
            <a:endParaRPr lang="en-GB" sz="2800">
              <a:effectLst/>
              <a:latin typeface=".SF UI"/>
            </a:endParaRPr>
          </a:p>
        </p:txBody>
      </p:sp>
      <p:sp>
        <p:nvSpPr>
          <p:cNvPr id="9" name="مربع نص 8">
            <a:extLst>
              <a:ext uri="{FF2B5EF4-FFF2-40B4-BE49-F238E27FC236}">
                <a16:creationId xmlns:a16="http://schemas.microsoft.com/office/drawing/2014/main" id="{F394D6DF-B50A-58C8-66E7-A202910C5F4D}"/>
              </a:ext>
            </a:extLst>
          </p:cNvPr>
          <p:cNvSpPr txBox="1"/>
          <p:nvPr/>
        </p:nvSpPr>
        <p:spPr>
          <a:xfrm>
            <a:off x="5812320" y="1118891"/>
            <a:ext cx="6462506" cy="5262979"/>
          </a:xfrm>
          <a:prstGeom prst="rect">
            <a:avLst/>
          </a:prstGeom>
          <a:noFill/>
        </p:spPr>
        <p:txBody>
          <a:bodyPr wrap="square">
            <a:spAutoFit/>
          </a:bodyPr>
          <a:lstStyle>
            <a:defPPr lvl="0">
              <a:defRPr lang="ar-JO"/>
            </a:defPPr>
            <a:lvl1pPr marL="0" lvl="0" algn="r" defTabSz="914400" rtl="1" eaLnBrk="1" latinLnBrk="0" hangingPunct="1">
              <a:defRPr sz="1800" kern="1200">
                <a:solidFill>
                  <a:schemeClr val="tx1"/>
                </a:solidFill>
                <a:latin typeface="+mn-lt"/>
                <a:ea typeface="+mn-ea"/>
                <a:cs typeface="+mn-cs"/>
              </a:defRPr>
            </a:lvl1pPr>
            <a:lvl2pPr marL="457200" lvl="1" algn="r" defTabSz="914400" rtl="1" eaLnBrk="1" latinLnBrk="0" hangingPunct="1">
              <a:defRPr sz="1800" kern="1200">
                <a:solidFill>
                  <a:schemeClr val="tx1"/>
                </a:solidFill>
                <a:latin typeface="+mn-lt"/>
                <a:ea typeface="+mn-ea"/>
                <a:cs typeface="+mn-cs"/>
              </a:defRPr>
            </a:lvl2pPr>
            <a:lvl3pPr marL="914400" lvl="2" algn="r" defTabSz="914400" rtl="1" eaLnBrk="1" latinLnBrk="0" hangingPunct="1">
              <a:defRPr sz="1800" kern="1200">
                <a:solidFill>
                  <a:schemeClr val="tx1"/>
                </a:solidFill>
                <a:latin typeface="+mn-lt"/>
                <a:ea typeface="+mn-ea"/>
                <a:cs typeface="+mn-cs"/>
              </a:defRPr>
            </a:lvl3pPr>
            <a:lvl4pPr marL="1371600" lvl="3" algn="r" defTabSz="914400" rtl="1" eaLnBrk="1" latinLnBrk="0" hangingPunct="1">
              <a:defRPr sz="1800" kern="1200">
                <a:solidFill>
                  <a:schemeClr val="tx1"/>
                </a:solidFill>
                <a:latin typeface="+mn-lt"/>
                <a:ea typeface="+mn-ea"/>
                <a:cs typeface="+mn-cs"/>
              </a:defRPr>
            </a:lvl4pPr>
            <a:lvl5pPr marL="1828800" lvl="4" algn="r" defTabSz="914400" rtl="1" eaLnBrk="1" latinLnBrk="0" hangingPunct="1">
              <a:defRPr sz="1800" kern="1200">
                <a:solidFill>
                  <a:schemeClr val="tx1"/>
                </a:solidFill>
                <a:latin typeface="+mn-lt"/>
                <a:ea typeface="+mn-ea"/>
                <a:cs typeface="+mn-cs"/>
              </a:defRPr>
            </a:lvl5pPr>
            <a:lvl6pPr marL="2286000" lvl="5" algn="r" defTabSz="914400" rtl="1" eaLnBrk="1" latinLnBrk="0" hangingPunct="1">
              <a:defRPr sz="1800" kern="1200">
                <a:solidFill>
                  <a:schemeClr val="tx1"/>
                </a:solidFill>
                <a:latin typeface="+mn-lt"/>
                <a:ea typeface="+mn-ea"/>
                <a:cs typeface="+mn-cs"/>
              </a:defRPr>
            </a:lvl6pPr>
            <a:lvl7pPr marL="2743200" lvl="6" algn="r" defTabSz="914400" rtl="1" eaLnBrk="1" latinLnBrk="0" hangingPunct="1">
              <a:defRPr sz="1800" kern="1200">
                <a:solidFill>
                  <a:schemeClr val="tx1"/>
                </a:solidFill>
                <a:latin typeface="+mn-lt"/>
                <a:ea typeface="+mn-ea"/>
                <a:cs typeface="+mn-cs"/>
              </a:defRPr>
            </a:lvl7pPr>
            <a:lvl8pPr marL="3200400" lvl="7" algn="r" defTabSz="914400" rtl="1" eaLnBrk="1" latinLnBrk="0" hangingPunct="1">
              <a:defRPr sz="1800" kern="1200">
                <a:solidFill>
                  <a:schemeClr val="tx1"/>
                </a:solidFill>
                <a:latin typeface="+mn-lt"/>
                <a:ea typeface="+mn-ea"/>
                <a:cs typeface="+mn-cs"/>
              </a:defRPr>
            </a:lvl8pPr>
            <a:lvl9pPr marL="3657600" lvl="8" algn="r" defTabSz="914400" rtl="1" eaLnBrk="1" latinLnBrk="0" hangingPunct="1">
              <a:defRPr sz="1800" kern="1200">
                <a:solidFill>
                  <a:schemeClr val="tx1"/>
                </a:solidFill>
                <a:latin typeface="+mn-lt"/>
                <a:ea typeface="+mn-ea"/>
                <a:cs typeface="+mn-cs"/>
              </a:defRPr>
            </a:lvl9pPr>
          </a:lstStyle>
          <a:p>
            <a:pPr algn="l"/>
            <a:r>
              <a:rPr lang="en-GB" sz="2400" b="1" i="0">
                <a:solidFill>
                  <a:srgbClr val="FF0000"/>
                </a:solidFill>
                <a:effectLst/>
                <a:highlight>
                  <a:srgbClr val="C0C0C0"/>
                </a:highlight>
                <a:latin typeface=".SFUI-Semibold"/>
              </a:rPr>
              <a:t>Blood tests typically reveal the following finding:</a:t>
            </a:r>
            <a:endParaRPr lang="en-GB" sz="2400">
              <a:solidFill>
                <a:srgbClr val="FF0000"/>
              </a:solidFill>
              <a:effectLst/>
              <a:highlight>
                <a:srgbClr val="C0C0C0"/>
              </a:highlight>
              <a:latin typeface=".SF UI"/>
            </a:endParaRPr>
          </a:p>
          <a:p>
            <a:pPr algn="l"/>
            <a:r>
              <a:rPr lang="en-GB" sz="2400" b="1" i="0" err="1">
                <a:effectLst/>
                <a:latin typeface=".SFUI-Semibold"/>
              </a:rPr>
              <a:t>Hyponatremia</a:t>
            </a:r>
            <a:endParaRPr lang="en-GB" sz="2400">
              <a:effectLst/>
              <a:latin typeface=".SF UI"/>
            </a:endParaRPr>
          </a:p>
          <a:p>
            <a:pPr algn="l"/>
            <a:r>
              <a:rPr lang="en-GB" sz="2400" b="1" i="0" err="1">
                <a:effectLst/>
                <a:latin typeface=".SFUI-Semibold"/>
              </a:rPr>
              <a:t>Hypokalemia</a:t>
            </a:r>
            <a:endParaRPr lang="en-GB" sz="2400">
              <a:effectLst/>
              <a:latin typeface=".SF UI"/>
            </a:endParaRPr>
          </a:p>
          <a:p>
            <a:pPr algn="l"/>
            <a:r>
              <a:rPr lang="en-GB" sz="2400" b="1" i="0" err="1">
                <a:effectLst/>
                <a:latin typeface=".SFUI-Semibold"/>
              </a:rPr>
              <a:t>Hypochloremic metabolic alkalosis</a:t>
            </a:r>
            <a:endParaRPr lang="en-GB" sz="2400">
              <a:effectLst/>
              <a:latin typeface=".SF UI"/>
            </a:endParaRPr>
          </a:p>
          <a:p>
            <a:pPr algn="l"/>
            <a:r>
              <a:rPr lang="en-GB" sz="2400" b="1" i="0">
                <a:effectLst/>
                <a:latin typeface=".SFUI-Semibold"/>
              </a:rPr>
              <a:t>Low serum urea</a:t>
            </a:r>
            <a:endParaRPr lang="en-GB" sz="2400">
              <a:effectLst/>
              <a:latin typeface=".SF UI"/>
            </a:endParaRPr>
          </a:p>
          <a:p>
            <a:pPr algn="l"/>
            <a:r>
              <a:rPr lang="en-GB" sz="2400" b="1" i="0">
                <a:effectLst/>
                <a:latin typeface=".SFUI-Semibold"/>
              </a:rPr>
              <a:t>Ketonuria</a:t>
            </a:r>
            <a:endParaRPr lang="en-GB" sz="2400">
              <a:effectLst/>
              <a:latin typeface=".SF UI"/>
            </a:endParaRPr>
          </a:p>
          <a:p>
            <a:pPr algn="l"/>
            <a:r>
              <a:rPr lang="en-GB" sz="2400" b="1" i="0">
                <a:effectLst/>
                <a:latin typeface=".SFUI-Semibold"/>
              </a:rPr>
              <a:t>Raised hematocrit level and increased specific gravity of the urine</a:t>
            </a:r>
            <a:endParaRPr lang="en-GB" sz="2400">
              <a:effectLst/>
              <a:latin typeface=".SF UI"/>
            </a:endParaRPr>
          </a:p>
          <a:p>
            <a:pPr algn="l"/>
            <a:r>
              <a:rPr lang="en-GB" sz="2400" b="1" i="0">
                <a:effectLst/>
                <a:latin typeface=".SFUI-Semibold"/>
              </a:rPr>
              <a:t>Liver function tests → abnormal in 50% of cases</a:t>
            </a:r>
            <a:endParaRPr lang="en-GB" sz="2400">
              <a:effectLst/>
              <a:latin typeface=".SF UI"/>
            </a:endParaRPr>
          </a:p>
          <a:p>
            <a:pPr algn="l"/>
            <a:r>
              <a:rPr lang="en-GB" sz="2400" b="1" i="0">
                <a:effectLst/>
                <a:latin typeface=".SFUI-Semibold"/>
              </a:rPr>
              <a:t>Thyroid function tests → abnormal in ~66% of cases.</a:t>
            </a:r>
            <a:endParaRPr lang="en-GB" sz="2400">
              <a:effectLst/>
              <a:latin typeface=".SF UI"/>
            </a:endParaRPr>
          </a:p>
          <a:p>
            <a:pPr algn="l"/>
            <a:r>
              <a:rPr lang="en-GB" sz="2400" b="1" i="0">
                <a:effectLst/>
                <a:latin typeface=".SFUI-Semibold"/>
              </a:rPr>
              <a:t>An ultrasound (US) scan of the uterus could be done to rule out multiple gestation or hydatidiform mole.</a:t>
            </a:r>
            <a:endParaRPr lang="en-GB" sz="2400">
              <a:effectLst/>
              <a:latin typeface=".SF UI"/>
            </a:endParaRPr>
          </a:p>
        </p:txBody>
      </p:sp>
    </p:spTree>
    <p:extLst>
      <p:ext uri="{BB962C8B-B14F-4D97-AF65-F5344CB8AC3E}">
        <p14:creationId xmlns:p14="http://schemas.microsoft.com/office/powerpoint/2010/main" val="1960179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صر نائب للمحتوى 8">
            <a:extLst>
              <a:ext uri="{FF2B5EF4-FFF2-40B4-BE49-F238E27FC236}">
                <a16:creationId xmlns:a16="http://schemas.microsoft.com/office/drawing/2014/main" id="{53F4963E-B0C0-BEC7-FA3B-623E8258ACAC}"/>
              </a:ext>
            </a:extLst>
          </p:cNvPr>
          <p:cNvSpPr txBox="1">
            <a:spLocks noGrp="1"/>
          </p:cNvSpPr>
          <p:nvPr>
            <p:ph idx="1"/>
          </p:nvPr>
        </p:nvSpPr>
        <p:spPr>
          <a:xfrm>
            <a:off x="554182" y="593370"/>
            <a:ext cx="10515600" cy="923330"/>
          </a:xfrm>
          <a:prstGeom prst="rect">
            <a:avLst/>
          </a:prstGeom>
          <a:noFill/>
        </p:spPr>
        <p:txBody>
          <a:bodyPr wrap="square">
            <a:spAutoFit/>
          </a:bodyPr>
          <a:ls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indent="0" algn="l">
              <a:buNone/>
            </a:pPr>
            <a:r>
              <a:rPr lang="en-GB" sz="2000" b="1" i="1">
                <a:solidFill>
                  <a:srgbClr val="00B050"/>
                </a:solidFill>
              </a:rPr>
              <a:t>How can the severity of NVP be classified?An objective and validated index of nausea and vomiting such as the Pregnancy-Unique Quantification of Emesis (PUQE) score can be used to classify the severity of NVP</a:t>
            </a:r>
            <a:endParaRPr lang="ar-JO" sz="2000" b="1" i="1">
              <a:solidFill>
                <a:srgbClr val="00B050"/>
              </a:solidFill>
            </a:endParaRPr>
          </a:p>
        </p:txBody>
      </p:sp>
      <p:sp>
        <p:nvSpPr>
          <p:cNvPr id="11" name="مربع نص 10">
            <a:extLst>
              <a:ext uri="{FF2B5EF4-FFF2-40B4-BE49-F238E27FC236}">
                <a16:creationId xmlns:a16="http://schemas.microsoft.com/office/drawing/2014/main" id="{87171BC6-2207-972F-088E-55BE60E2B028}"/>
              </a:ext>
            </a:extLst>
          </p:cNvPr>
          <p:cNvSpPr txBox="1"/>
          <p:nvPr/>
        </p:nvSpPr>
        <p:spPr>
          <a:xfrm>
            <a:off x="554182" y="1986934"/>
            <a:ext cx="11083636" cy="3046988"/>
          </a:xfrm>
          <a:prstGeom prst="rect">
            <a:avLst/>
          </a:prstGeom>
          <a:noFill/>
        </p:spPr>
        <p:txBody>
          <a:bodyPr wrap="square">
            <a:spAutoFit/>
          </a:bodyPr>
          <a:lstStyle>
            <a:defPPr lvl="0">
              <a:defRPr lang="ar-JO"/>
            </a:defPPr>
            <a:lvl1pPr marL="0" lvl="0" algn="r" defTabSz="914400" rtl="1" eaLnBrk="1" latinLnBrk="0" hangingPunct="1">
              <a:defRPr sz="1800" kern="1200">
                <a:solidFill>
                  <a:schemeClr val="tx1"/>
                </a:solidFill>
                <a:latin typeface="+mn-lt"/>
                <a:ea typeface="+mn-ea"/>
                <a:cs typeface="+mn-cs"/>
              </a:defRPr>
            </a:lvl1pPr>
            <a:lvl2pPr marL="457200" lvl="1" algn="r" defTabSz="914400" rtl="1" eaLnBrk="1" latinLnBrk="0" hangingPunct="1">
              <a:defRPr sz="1800" kern="1200">
                <a:solidFill>
                  <a:schemeClr val="tx1"/>
                </a:solidFill>
                <a:latin typeface="+mn-lt"/>
                <a:ea typeface="+mn-ea"/>
                <a:cs typeface="+mn-cs"/>
              </a:defRPr>
            </a:lvl2pPr>
            <a:lvl3pPr marL="914400" lvl="2" algn="r" defTabSz="914400" rtl="1" eaLnBrk="1" latinLnBrk="0" hangingPunct="1">
              <a:defRPr sz="1800" kern="1200">
                <a:solidFill>
                  <a:schemeClr val="tx1"/>
                </a:solidFill>
                <a:latin typeface="+mn-lt"/>
                <a:ea typeface="+mn-ea"/>
                <a:cs typeface="+mn-cs"/>
              </a:defRPr>
            </a:lvl3pPr>
            <a:lvl4pPr marL="1371600" lvl="3" algn="r" defTabSz="914400" rtl="1" eaLnBrk="1" latinLnBrk="0" hangingPunct="1">
              <a:defRPr sz="1800" kern="1200">
                <a:solidFill>
                  <a:schemeClr val="tx1"/>
                </a:solidFill>
                <a:latin typeface="+mn-lt"/>
                <a:ea typeface="+mn-ea"/>
                <a:cs typeface="+mn-cs"/>
              </a:defRPr>
            </a:lvl4pPr>
            <a:lvl5pPr marL="1828800" lvl="4" algn="r" defTabSz="914400" rtl="1" eaLnBrk="1" latinLnBrk="0" hangingPunct="1">
              <a:defRPr sz="1800" kern="1200">
                <a:solidFill>
                  <a:schemeClr val="tx1"/>
                </a:solidFill>
                <a:latin typeface="+mn-lt"/>
                <a:ea typeface="+mn-ea"/>
                <a:cs typeface="+mn-cs"/>
              </a:defRPr>
            </a:lvl5pPr>
            <a:lvl6pPr marL="2286000" lvl="5" algn="r" defTabSz="914400" rtl="1" eaLnBrk="1" latinLnBrk="0" hangingPunct="1">
              <a:defRPr sz="1800" kern="1200">
                <a:solidFill>
                  <a:schemeClr val="tx1"/>
                </a:solidFill>
                <a:latin typeface="+mn-lt"/>
                <a:ea typeface="+mn-ea"/>
                <a:cs typeface="+mn-cs"/>
              </a:defRPr>
            </a:lvl6pPr>
            <a:lvl7pPr marL="2743200" lvl="6" algn="r" defTabSz="914400" rtl="1" eaLnBrk="1" latinLnBrk="0" hangingPunct="1">
              <a:defRPr sz="1800" kern="1200">
                <a:solidFill>
                  <a:schemeClr val="tx1"/>
                </a:solidFill>
                <a:latin typeface="+mn-lt"/>
                <a:ea typeface="+mn-ea"/>
                <a:cs typeface="+mn-cs"/>
              </a:defRPr>
            </a:lvl7pPr>
            <a:lvl8pPr marL="3200400" lvl="7" algn="r" defTabSz="914400" rtl="1" eaLnBrk="1" latinLnBrk="0" hangingPunct="1">
              <a:defRPr sz="1800" kern="1200">
                <a:solidFill>
                  <a:schemeClr val="tx1"/>
                </a:solidFill>
                <a:latin typeface="+mn-lt"/>
                <a:ea typeface="+mn-ea"/>
                <a:cs typeface="+mn-cs"/>
              </a:defRPr>
            </a:lvl8pPr>
            <a:lvl9pPr marL="3657600" lvl="8" algn="r" defTabSz="914400" rtl="1" eaLnBrk="1" latinLnBrk="0" hangingPunct="1">
              <a:defRPr sz="1800" kern="1200">
                <a:solidFill>
                  <a:schemeClr val="tx1"/>
                </a:solidFill>
                <a:latin typeface="+mn-lt"/>
                <a:ea typeface="+mn-ea"/>
                <a:cs typeface="+mn-cs"/>
              </a:defRPr>
            </a:lvl9pPr>
          </a:lstStyle>
          <a:p>
            <a:pPr algn="l"/>
            <a:r>
              <a:rPr lang="en-GB" sz="2400" b="1" i="0">
                <a:effectLst/>
                <a:latin typeface=".SFUI-Semibold"/>
              </a:rPr>
              <a:t>.They may ask you  questions about how you have been feeling over the  past 24 hours. The “PUQE-24” scoring system below  </a:t>
            </a:r>
            <a:endParaRPr lang="en-GB" sz="2400">
              <a:effectLst/>
              <a:latin typeface=".SF UI"/>
            </a:endParaRPr>
          </a:p>
          <a:p>
            <a:pPr algn="l"/>
            <a:r>
              <a:rPr lang="en-GB" sz="2400" b="1" i="0">
                <a:effectLst/>
                <a:latin typeface=".SFUI-Semibold"/>
              </a:rPr>
              <a:t>shows how they will rate your responses, to understand  </a:t>
            </a:r>
            <a:endParaRPr lang="en-GB" sz="2400">
              <a:effectLst/>
              <a:latin typeface=".SF UI"/>
            </a:endParaRPr>
          </a:p>
          <a:p>
            <a:pPr algn="l"/>
            <a:r>
              <a:rPr lang="en-GB" sz="2400" b="1" i="0">
                <a:effectLst/>
                <a:latin typeface=".SFUI-Semibold"/>
              </a:rPr>
              <a:t>how severe your nausea and or vomiting has been. </a:t>
            </a:r>
            <a:endParaRPr lang="en-GB" sz="2400">
              <a:effectLst/>
              <a:latin typeface=".SF UI"/>
            </a:endParaRPr>
          </a:p>
          <a:p>
            <a:pPr algn="l"/>
            <a:r>
              <a:rPr lang="en-GB" sz="2400" b="1" i="0">
                <a:effectLst/>
                <a:latin typeface=".SFUI-Semibold"/>
              </a:rPr>
              <a:t>I</a:t>
            </a:r>
            <a:r>
              <a:rPr lang="en-GB" sz="2400" b="1" i="0">
                <a:solidFill>
                  <a:srgbClr val="FF0000"/>
                </a:solidFill>
                <a:effectLst/>
                <a:latin typeface=".SFUI-Semibold"/>
              </a:rPr>
              <a:t>f your PUQE-24 score is: </a:t>
            </a:r>
            <a:endParaRPr lang="en-GB" sz="2400">
              <a:solidFill>
                <a:srgbClr val="FF0000"/>
              </a:solidFill>
              <a:effectLst/>
              <a:latin typeface=".SF UI"/>
            </a:endParaRPr>
          </a:p>
          <a:p>
            <a:pPr algn="l"/>
            <a:r>
              <a:rPr lang="en-GB" sz="2400" b="1" i="0">
                <a:effectLst/>
                <a:latin typeface=".SFUI-Semibold"/>
              </a:rPr>
              <a:t>• between 4 – 6, you have mild NVP </a:t>
            </a:r>
            <a:endParaRPr lang="en-GB" sz="2400">
              <a:effectLst/>
              <a:latin typeface=".SF UI"/>
            </a:endParaRPr>
          </a:p>
          <a:p>
            <a:pPr algn="l"/>
            <a:r>
              <a:rPr lang="en-GB" sz="2400" b="1" i="0">
                <a:effectLst/>
                <a:latin typeface=".SFUI-Semibold"/>
              </a:rPr>
              <a:t>• between 7 – 12, you have moderate NVP </a:t>
            </a:r>
            <a:endParaRPr lang="en-GB" sz="2400">
              <a:effectLst/>
              <a:latin typeface=".SF UI"/>
            </a:endParaRPr>
          </a:p>
          <a:p>
            <a:pPr algn="l"/>
            <a:r>
              <a:rPr lang="en-GB" sz="2400" b="1" i="0">
                <a:effectLst/>
                <a:latin typeface=".SFUI-Semibold"/>
              </a:rPr>
              <a:t>• ≥13, you have severe NVP (also known as HG).</a:t>
            </a:r>
            <a:endParaRPr lang="en-GB" sz="2400">
              <a:effectLst/>
              <a:latin typeface=".SF UI"/>
            </a:endParaRPr>
          </a:p>
        </p:txBody>
      </p:sp>
    </p:spTree>
    <p:extLst>
      <p:ext uri="{BB962C8B-B14F-4D97-AF65-F5344CB8AC3E}">
        <p14:creationId xmlns:p14="http://schemas.microsoft.com/office/powerpoint/2010/main" val="1496798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12C99-5ED4-5ED3-55B2-97B11A3EAE0A}"/>
              </a:ext>
            </a:extLst>
          </p:cNvPr>
          <p:cNvSpPr>
            <a:spLocks noGrp="1"/>
          </p:cNvSpPr>
          <p:nvPr>
            <p:ph type="title"/>
          </p:nvPr>
        </p:nvSpPr>
        <p:spPr>
          <a:xfrm>
            <a:off x="942108" y="136525"/>
            <a:ext cx="9116291" cy="789275"/>
          </a:xfrm>
        </p:spPr>
        <p:txBody>
          <a:bodyPr/>
          <a:lstStyle/>
          <a:p>
            <a:r>
              <a:rPr lang="ar-SA" b="1"/>
              <a:t>PUQE INDEX</a:t>
            </a:r>
            <a:endParaRPr lang="en-US" b="1"/>
          </a:p>
        </p:txBody>
      </p:sp>
      <p:pic>
        <p:nvPicPr>
          <p:cNvPr id="4" name="Content Placeholder 3">
            <a:extLst>
              <a:ext uri="{FF2B5EF4-FFF2-40B4-BE49-F238E27FC236}">
                <a16:creationId xmlns:a16="http://schemas.microsoft.com/office/drawing/2014/main" id="{0F9C5B33-14E6-5B96-4AB9-0AA018B3F535}"/>
              </a:ext>
            </a:extLst>
          </p:cNvPr>
          <p:cNvPicPr>
            <a:picLocks noGrp="1" noChangeAspect="1"/>
          </p:cNvPicPr>
          <p:nvPr>
            <p:ph idx="1"/>
          </p:nvPr>
        </p:nvPicPr>
        <p:blipFill>
          <a:blip r:embed="rId2"/>
          <a:stretch>
            <a:fillRect/>
          </a:stretch>
        </p:blipFill>
        <p:spPr>
          <a:xfrm>
            <a:off x="792323" y="925800"/>
            <a:ext cx="10235670" cy="5696672"/>
          </a:xfrm>
        </p:spPr>
      </p:pic>
    </p:spTree>
    <p:extLst>
      <p:ext uri="{BB962C8B-B14F-4D97-AF65-F5344CB8AC3E}">
        <p14:creationId xmlns:p14="http://schemas.microsoft.com/office/powerpoint/2010/main" val="3837772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96231-BEFF-402E-A118-E0E6D6A73753}"/>
              </a:ext>
            </a:extLst>
          </p:cNvPr>
          <p:cNvSpPr>
            <a:spLocks noGrp="1"/>
          </p:cNvSpPr>
          <p:nvPr>
            <p:ph type="title"/>
          </p:nvPr>
        </p:nvSpPr>
        <p:spPr/>
        <p:txBody>
          <a:bodyPr/>
          <a:lstStyle/>
          <a:p>
            <a:r>
              <a:rPr lang="en-US" b="1" err="1"/>
              <a:t>Nausa and vomiting in pregnancy </a:t>
            </a:r>
          </a:p>
        </p:txBody>
      </p:sp>
      <p:sp>
        <p:nvSpPr>
          <p:cNvPr id="3" name="Content Placeholder 2">
            <a:extLst>
              <a:ext uri="{FF2B5EF4-FFF2-40B4-BE49-F238E27FC236}">
                <a16:creationId xmlns:a16="http://schemas.microsoft.com/office/drawing/2014/main" id="{78CE7E3B-1BFB-4FAD-C132-EA5076335F76}"/>
              </a:ext>
            </a:extLst>
          </p:cNvPr>
          <p:cNvSpPr>
            <a:spLocks noGrp="1"/>
          </p:cNvSpPr>
          <p:nvPr>
            <p:ph idx="1"/>
          </p:nvPr>
        </p:nvSpPr>
        <p:spPr/>
        <p:txBody>
          <a:bodyPr>
            <a:normAutofit/>
          </a:bodyPr>
          <a:lstStyle/>
          <a:p>
            <a:r>
              <a:rPr lang="en-US" sz="2000" dirty="0"/>
              <a:t>Nausea and vomiting in pregnancy (NVP) affects up to 80% of pregnant women and is one of the most common indications for hospital admission among pregnant women, with typical stays of between 3 and 4 days</a:t>
            </a:r>
          </a:p>
          <a:p>
            <a:r>
              <a:rPr lang="en-US" sz="2000" dirty="0"/>
              <a:t>NVP is defined as the symptom of nausea and/or vomiting during early pregnancy where there are no other causes</a:t>
            </a:r>
          </a:p>
          <a:p>
            <a:r>
              <a:rPr lang="en-US" sz="2000" dirty="0"/>
              <a:t>It typically starts between the 4-7th weeks of pregnancy, peaks around 9th week, and resolves by the 20th week in 90% of women. Rule out other causes if first presentation is after 10 completed weeks of pregnancy.</a:t>
            </a:r>
          </a:p>
          <a:p>
            <a:endParaRPr lang="en-US" sz="2000" dirty="0"/>
          </a:p>
          <a:p>
            <a:endParaRPr lang="en-US" dirty="0"/>
          </a:p>
        </p:txBody>
      </p:sp>
    </p:spTree>
    <p:extLst>
      <p:ext uri="{BB962C8B-B14F-4D97-AF65-F5344CB8AC3E}">
        <p14:creationId xmlns:p14="http://schemas.microsoft.com/office/powerpoint/2010/main" val="39287702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F069C-9ECF-0685-EA14-3D8A85E0F4DE}"/>
              </a:ext>
            </a:extLst>
          </p:cNvPr>
          <p:cNvSpPr>
            <a:spLocks noGrp="1"/>
          </p:cNvSpPr>
          <p:nvPr>
            <p:ph type="ctrTitle"/>
          </p:nvPr>
        </p:nvSpPr>
        <p:spPr/>
        <p:txBody>
          <a:bodyPr/>
          <a:lstStyle/>
          <a:p>
            <a:r>
              <a:rPr lang="en-US" b="1"/>
              <a:t>MANAGEMENT </a:t>
            </a:r>
            <a:br>
              <a:rPr lang="en-US" b="1"/>
            </a:br>
            <a:endParaRPr lang="en-US" b="1"/>
          </a:p>
        </p:txBody>
      </p:sp>
      <p:sp>
        <p:nvSpPr>
          <p:cNvPr id="3" name="Subtitle 2">
            <a:extLst>
              <a:ext uri="{FF2B5EF4-FFF2-40B4-BE49-F238E27FC236}">
                <a16:creationId xmlns:a16="http://schemas.microsoft.com/office/drawing/2014/main" id="{FC3EDE33-8FFA-DA8F-2584-0C104E2FF9C9}"/>
              </a:ext>
            </a:extLst>
          </p:cNvPr>
          <p:cNvSpPr>
            <a:spLocks noGrp="1"/>
          </p:cNvSpPr>
          <p:nvPr>
            <p:ph type="subTitle" idx="1"/>
          </p:nvPr>
        </p:nvSpPr>
        <p:spPr/>
        <p:txBody>
          <a:bodyPr>
            <a:normAutofit fontScale="92500" lnSpcReduction="20000"/>
          </a:bodyPr>
          <a:lstStyle/>
          <a:p>
            <a:r>
              <a:rPr lang="en-US" b="1" err="1"/>
              <a:t>Alaa Khader</a:t>
            </a:r>
            <a:endParaRPr lang="en-US" b="1"/>
          </a:p>
          <a:p>
            <a:r>
              <a:rPr lang="en-US" b="1"/>
              <a:t>Nancy Al-Abed</a:t>
            </a:r>
          </a:p>
        </p:txBody>
      </p:sp>
    </p:spTree>
    <p:extLst>
      <p:ext uri="{BB962C8B-B14F-4D97-AF65-F5344CB8AC3E}">
        <p14:creationId xmlns:p14="http://schemas.microsoft.com/office/powerpoint/2010/main" val="2072643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640EA6-A517-6941-C345-516A49F03EC7}"/>
              </a:ext>
            </a:extLst>
          </p:cNvPr>
          <p:cNvPicPr>
            <a:picLocks noChangeAspect="1"/>
          </p:cNvPicPr>
          <p:nvPr/>
        </p:nvPicPr>
        <p:blipFill>
          <a:blip r:embed="rId2"/>
          <a:stretch>
            <a:fillRect/>
          </a:stretch>
        </p:blipFill>
        <p:spPr>
          <a:xfrm>
            <a:off x="4175113" y="130850"/>
            <a:ext cx="7914293" cy="6727150"/>
          </a:xfrm>
          <a:prstGeom prst="rect">
            <a:avLst/>
          </a:prstGeom>
        </p:spPr>
      </p:pic>
      <p:sp>
        <p:nvSpPr>
          <p:cNvPr id="2" name="Title 1">
            <a:extLst>
              <a:ext uri="{FF2B5EF4-FFF2-40B4-BE49-F238E27FC236}">
                <a16:creationId xmlns:a16="http://schemas.microsoft.com/office/drawing/2014/main" id="{73729543-8F26-FDD0-1658-F60E60A1997A}"/>
              </a:ext>
            </a:extLst>
          </p:cNvPr>
          <p:cNvSpPr>
            <a:spLocks noGrp="1"/>
          </p:cNvSpPr>
          <p:nvPr>
            <p:ph type="title"/>
          </p:nvPr>
        </p:nvSpPr>
        <p:spPr>
          <a:xfrm>
            <a:off x="567409" y="0"/>
            <a:ext cx="2888344" cy="1428737"/>
          </a:xfrm>
        </p:spPr>
        <p:txBody>
          <a:bodyPr>
            <a:normAutofit/>
          </a:bodyPr>
          <a:lstStyle/>
          <a:p>
            <a:r>
              <a:rPr lang="en-US" sz="3200" b="1">
                <a:solidFill>
                  <a:srgbClr val="002060"/>
                </a:solidFill>
              </a:rPr>
              <a:t>Management </a:t>
            </a:r>
          </a:p>
        </p:txBody>
      </p:sp>
      <p:sp>
        <p:nvSpPr>
          <p:cNvPr id="3" name="Content Placeholder 2">
            <a:extLst>
              <a:ext uri="{FF2B5EF4-FFF2-40B4-BE49-F238E27FC236}">
                <a16:creationId xmlns:a16="http://schemas.microsoft.com/office/drawing/2014/main" id="{A39FCDE2-F63B-0373-C369-82E1388ECC7E}"/>
              </a:ext>
            </a:extLst>
          </p:cNvPr>
          <p:cNvSpPr>
            <a:spLocks noGrp="1"/>
          </p:cNvSpPr>
          <p:nvPr>
            <p:ph idx="1"/>
          </p:nvPr>
        </p:nvSpPr>
        <p:spPr>
          <a:xfrm>
            <a:off x="239790" y="1208177"/>
            <a:ext cx="4023162" cy="3869634"/>
          </a:xfrm>
        </p:spPr>
        <p:txBody>
          <a:bodyPr>
            <a:noAutofit/>
          </a:bodyPr>
          <a:lstStyle/>
          <a:p>
            <a:r>
              <a:rPr lang="en-US" sz="1400" b="1"/>
              <a:t>  </a:t>
            </a:r>
            <a:r>
              <a:rPr lang="en-GB" sz="1400" b="1"/>
              <a:t>History</a:t>
            </a:r>
            <a:br>
              <a:rPr lang="en-GB" sz="1400" b="1"/>
            </a:br>
            <a:r>
              <a:rPr lang="en-GB" sz="1400" b="1"/>
              <a:t>Quantify severity </a:t>
            </a:r>
            <a:br>
              <a:rPr lang="en-GB" sz="1400" b="1"/>
            </a:br>
            <a:r>
              <a:rPr lang="en-GB" sz="1400" b="1"/>
              <a:t>To exclude other causes: abdominal pain, urinary symptoms, infection, drug history</a:t>
            </a:r>
            <a:endParaRPr lang="en-US" sz="1400" b="1"/>
          </a:p>
          <a:p>
            <a:r>
              <a:rPr lang="en-GB" sz="1400" b="1"/>
              <a:t>Examination</a:t>
            </a:r>
            <a:br>
              <a:rPr lang="en-GB" sz="1400" b="1"/>
            </a:br>
            <a:r>
              <a:rPr lang="en-GB" sz="1400" b="1"/>
              <a:t>Undertake an examination as per the ICP pathway. Includes basic observations, </a:t>
            </a:r>
            <a:br>
              <a:rPr lang="en-GB" sz="1400" b="1"/>
            </a:br>
            <a:r>
              <a:rPr lang="en-GB" sz="1400" b="1"/>
              <a:t>weight, abdominal examination, signs of dehydration, urine output, and other </a:t>
            </a:r>
            <a:br>
              <a:rPr lang="en-GB" sz="1400" b="1"/>
            </a:br>
            <a:r>
              <a:rPr lang="en-GB" sz="1400" b="1"/>
              <a:t>examination as guided by history</a:t>
            </a:r>
            <a:endParaRPr lang="en-US" sz="1400" b="1"/>
          </a:p>
          <a:p>
            <a:r>
              <a:rPr lang="en-GB" sz="1400" b="1"/>
              <a:t>Investigations: </a:t>
            </a:r>
            <a:br>
              <a:rPr lang="en-GB" sz="1400" b="1"/>
            </a:br>
            <a:r>
              <a:rPr lang="en-GB" sz="1400" b="1"/>
              <a:t>On admission all patients require:</a:t>
            </a:r>
            <a:br>
              <a:rPr lang="en-GB" sz="1400" b="1"/>
            </a:br>
            <a:r>
              <a:rPr lang="en-GB" sz="1400" b="1"/>
              <a:t> Urine dipstick to quantify ketonuria </a:t>
            </a:r>
            <a:br>
              <a:rPr lang="en-GB" sz="1400" b="1"/>
            </a:br>
            <a:r>
              <a:rPr lang="en-GB" sz="1400" b="1"/>
              <a:t> MSU to exclude UTI if any positive findings on urine dip </a:t>
            </a:r>
            <a:br>
              <a:rPr lang="en-GB" sz="1400" b="1"/>
            </a:br>
            <a:r>
              <a:rPr lang="en-GB" sz="1400" b="1"/>
              <a:t> U&amp;Es to identify electrolyte imbalance </a:t>
            </a:r>
            <a:br>
              <a:rPr lang="en-GB" sz="1400" b="1"/>
            </a:br>
            <a:r>
              <a:rPr lang="en-GB" sz="1400" b="1"/>
              <a:t> FBC and CRP to exclude infection</a:t>
            </a:r>
            <a:br>
              <a:rPr lang="en-GB" sz="1400" b="1"/>
            </a:br>
            <a:r>
              <a:rPr lang="en-GB" sz="1400" b="1"/>
              <a:t> Random blood glucose</a:t>
            </a:r>
            <a:br>
              <a:rPr lang="en-GB" sz="1400" b="1"/>
            </a:br>
            <a:r>
              <a:rPr lang="en-GB" sz="1400" b="1"/>
              <a:t> For diabetic patients, checking capillary blood glucose regularly is mandatory</a:t>
            </a:r>
            <a:endParaRPr lang="en-US" sz="1400" b="1"/>
          </a:p>
          <a:p>
            <a:endParaRPr lang="en-US" sz="1400" b="1"/>
          </a:p>
        </p:txBody>
      </p:sp>
    </p:spTree>
    <p:extLst>
      <p:ext uri="{BB962C8B-B14F-4D97-AF65-F5344CB8AC3E}">
        <p14:creationId xmlns:p14="http://schemas.microsoft.com/office/powerpoint/2010/main" val="2122297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9C53FA-A951-C79D-98EC-7D91090548F7}"/>
              </a:ext>
            </a:extLst>
          </p:cNvPr>
          <p:cNvSpPr>
            <a:spLocks noGrp="1"/>
          </p:cNvSpPr>
          <p:nvPr>
            <p:ph idx="1"/>
          </p:nvPr>
        </p:nvSpPr>
        <p:spPr>
          <a:xfrm>
            <a:off x="486685" y="885768"/>
            <a:ext cx="11705315" cy="3931920"/>
          </a:xfrm>
        </p:spPr>
        <p:txBody>
          <a:bodyPr>
            <a:noAutofit/>
          </a:bodyPr>
          <a:lstStyle/>
          <a:p>
            <a:r>
              <a:rPr lang="en-GB" sz="2000" b="1" dirty="0"/>
              <a:t>Women with mild NVP should be managed in the community with </a:t>
            </a:r>
            <a:r>
              <a:rPr lang="en-GB" sz="2000" b="1" dirty="0" err="1"/>
              <a:t>antiemetics</a:t>
            </a:r>
            <a:r>
              <a:rPr lang="en-GB" sz="2000" b="1" dirty="0"/>
              <a:t>.</a:t>
            </a:r>
            <a:br>
              <a:rPr lang="en-GB" sz="2000" b="1" dirty="0"/>
            </a:br>
            <a:r>
              <a:rPr lang="en-GB" sz="2000" b="1" dirty="0"/>
              <a:t>Ambulatory </a:t>
            </a:r>
            <a:r>
              <a:rPr lang="en-GB" sz="2000" b="1" dirty="0" err="1"/>
              <a:t>daycare</a:t>
            </a:r>
            <a:r>
              <a:rPr lang="en-GB" sz="2000" b="1" dirty="0"/>
              <a:t> management should be used for suitable patients when community/primary</a:t>
            </a:r>
            <a:r>
              <a:rPr lang="en-US" sz="2000" b="1" dirty="0"/>
              <a:t> </a:t>
            </a:r>
            <a:r>
              <a:rPr lang="en-GB" sz="2000" b="1" dirty="0"/>
              <a:t>care measures have failed and where the PUQE score is less than 13.</a:t>
            </a:r>
            <a:endParaRPr lang="en-US" sz="2000" b="1" dirty="0"/>
          </a:p>
          <a:p>
            <a:r>
              <a:rPr lang="en-GB" sz="2000" b="1" dirty="0">
                <a:solidFill>
                  <a:srgbClr val="FF0000"/>
                </a:solidFill>
              </a:rPr>
              <a:t>On second admission</a:t>
            </a:r>
            <a:r>
              <a:rPr lang="en-GB" sz="2000" b="1" dirty="0"/>
              <a:t>:</a:t>
            </a:r>
            <a:br>
              <a:rPr lang="en-GB" sz="2000" b="1" dirty="0"/>
            </a:br>
            <a:r>
              <a:rPr lang="en-GB" sz="2000" b="1" dirty="0"/>
              <a:t>Arrange ultrasound scan via EPAU to confirm viable intrauterine pregnancy, and </a:t>
            </a:r>
            <a:br>
              <a:rPr lang="en-GB" sz="2000" b="1" dirty="0"/>
            </a:br>
            <a:r>
              <a:rPr lang="en-GB" sz="2000" b="1" dirty="0"/>
              <a:t>exclude multiple pregnancy or trophoblastic disease.</a:t>
            </a:r>
            <a:endParaRPr lang="en-US" sz="2000" b="1" dirty="0"/>
          </a:p>
          <a:p>
            <a:endParaRPr lang="en-US" sz="2000" b="1" dirty="0">
              <a:solidFill>
                <a:srgbClr val="FF0000"/>
              </a:solidFill>
            </a:endParaRPr>
          </a:p>
          <a:p>
            <a:r>
              <a:rPr lang="en-GB" sz="2000" b="1" dirty="0">
                <a:solidFill>
                  <a:srgbClr val="FF0000"/>
                </a:solidFill>
              </a:rPr>
              <a:t>Repeated attendances</a:t>
            </a:r>
            <a:r>
              <a:rPr lang="en-GB" sz="2000" b="1" dirty="0"/>
              <a:t>:</a:t>
            </a:r>
            <a:br>
              <a:rPr lang="en-GB" sz="2000" b="1" dirty="0"/>
            </a:br>
            <a:r>
              <a:rPr lang="en-GB" sz="2000" b="1" dirty="0"/>
              <a:t>In addition to bloods as per first admission which should be checked on each </a:t>
            </a:r>
            <a:br>
              <a:rPr lang="en-GB" sz="2000" b="1" dirty="0"/>
            </a:br>
            <a:r>
              <a:rPr lang="en-GB" sz="2000" b="1" dirty="0"/>
              <a:t>attendance, periodically check TFTs, LFTs, blood group, magnesium, and amylase. </a:t>
            </a:r>
            <a:br>
              <a:rPr lang="en-GB" sz="2000" b="1" dirty="0"/>
            </a:br>
            <a:r>
              <a:rPr lang="en-GB" sz="2000" b="1" dirty="0"/>
              <a:t>Suggested frequency at least every second attendance, or more frequently if </a:t>
            </a:r>
            <a:br>
              <a:rPr lang="en-GB" sz="2000" b="1" dirty="0"/>
            </a:br>
            <a:r>
              <a:rPr lang="en-GB" sz="2000" b="1" dirty="0"/>
              <a:t>abnormal. TFTs may be checked less frequently such as once in first trimester and </a:t>
            </a:r>
            <a:br>
              <a:rPr lang="en-GB" sz="2000" b="1" dirty="0"/>
            </a:br>
            <a:r>
              <a:rPr lang="en-GB" sz="2000" b="1" dirty="0"/>
              <a:t>once in second trimester unless any abnormality noted.</a:t>
            </a:r>
          </a:p>
          <a:p>
            <a:endParaRPr lang="en-US" sz="2000" b="1" dirty="0"/>
          </a:p>
        </p:txBody>
      </p:sp>
    </p:spTree>
    <p:extLst>
      <p:ext uri="{BB962C8B-B14F-4D97-AF65-F5344CB8AC3E}">
        <p14:creationId xmlns:p14="http://schemas.microsoft.com/office/powerpoint/2010/main" val="3035693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F03E7-CA17-F494-DB91-2230453D478C}"/>
              </a:ext>
            </a:extLst>
          </p:cNvPr>
          <p:cNvSpPr>
            <a:spLocks noGrp="1"/>
          </p:cNvSpPr>
          <p:nvPr>
            <p:ph type="title"/>
          </p:nvPr>
        </p:nvSpPr>
        <p:spPr>
          <a:xfrm>
            <a:off x="465725" y="203599"/>
            <a:ext cx="10058400" cy="1371600"/>
          </a:xfrm>
        </p:spPr>
        <p:txBody>
          <a:bodyPr/>
          <a:lstStyle/>
          <a:p>
            <a:r>
              <a:rPr lang="en-US" b="1"/>
              <a:t>ANTIEMETICS</a:t>
            </a:r>
          </a:p>
        </p:txBody>
      </p:sp>
      <p:sp>
        <p:nvSpPr>
          <p:cNvPr id="3" name="Content Placeholder 2">
            <a:extLst>
              <a:ext uri="{FF2B5EF4-FFF2-40B4-BE49-F238E27FC236}">
                <a16:creationId xmlns:a16="http://schemas.microsoft.com/office/drawing/2014/main" id="{C3F93C09-787F-C2C1-104D-386F8788A8B4}"/>
              </a:ext>
            </a:extLst>
          </p:cNvPr>
          <p:cNvSpPr>
            <a:spLocks noGrp="1"/>
          </p:cNvSpPr>
          <p:nvPr>
            <p:ph idx="1"/>
          </p:nvPr>
        </p:nvSpPr>
        <p:spPr>
          <a:xfrm>
            <a:off x="776564" y="2014194"/>
            <a:ext cx="11141897" cy="3581400"/>
          </a:xfrm>
        </p:spPr>
        <p:txBody>
          <a:bodyPr>
            <a:normAutofit lnSpcReduction="10000"/>
          </a:bodyPr>
          <a:lstStyle/>
          <a:p>
            <a:r>
              <a:rPr lang="en-GB" b="1" dirty="0"/>
              <a:t> There are safety and efficacy data for first line </a:t>
            </a:r>
            <a:r>
              <a:rPr lang="en-GB" b="1" dirty="0" err="1"/>
              <a:t>antiemetics</a:t>
            </a:r>
            <a:r>
              <a:rPr lang="en-GB" b="1" dirty="0"/>
              <a:t> such as H1 receptor </a:t>
            </a:r>
            <a:br>
              <a:rPr lang="en-GB" b="1" dirty="0"/>
            </a:br>
            <a:r>
              <a:rPr lang="en-GB" b="1" dirty="0"/>
              <a:t>antagonists and they should be prescribed first when required. Although </a:t>
            </a:r>
            <a:br>
              <a:rPr lang="en-GB" b="1" dirty="0"/>
            </a:br>
            <a:r>
              <a:rPr lang="en-GB" b="1" dirty="0"/>
              <a:t>generally safe in the </a:t>
            </a:r>
            <a:r>
              <a:rPr lang="en-GB" b="1" dirty="0">
                <a:solidFill>
                  <a:srgbClr val="FF0000"/>
                </a:solidFill>
              </a:rPr>
              <a:t>first</a:t>
            </a:r>
            <a:r>
              <a:rPr lang="en-GB" b="1" dirty="0"/>
              <a:t> </a:t>
            </a:r>
            <a:r>
              <a:rPr lang="en-GB" b="1" dirty="0">
                <a:solidFill>
                  <a:srgbClr val="FF0000"/>
                </a:solidFill>
              </a:rPr>
              <a:t>trimester</a:t>
            </a:r>
            <a:r>
              <a:rPr lang="en-GB" b="1" dirty="0"/>
              <a:t>, they are currently not licensed for use in </a:t>
            </a:r>
            <a:br>
              <a:rPr lang="en-GB" b="1" dirty="0"/>
            </a:br>
            <a:r>
              <a:rPr lang="en-GB" b="1" dirty="0"/>
              <a:t>pregnancy in the UK.</a:t>
            </a:r>
            <a:endParaRPr lang="en-US" b="1" dirty="0"/>
          </a:p>
          <a:p>
            <a:r>
              <a:rPr lang="en-GB" b="1" dirty="0"/>
              <a:t>Use all </a:t>
            </a:r>
            <a:r>
              <a:rPr lang="en-GB" b="1" dirty="0" err="1"/>
              <a:t>antiemetics</a:t>
            </a:r>
            <a:r>
              <a:rPr lang="en-GB" b="1" dirty="0"/>
              <a:t> regularly rather than PRN</a:t>
            </a:r>
            <a:endParaRPr lang="en-US" b="1" dirty="0"/>
          </a:p>
          <a:p>
            <a:r>
              <a:rPr lang="en-GB" b="1" dirty="0"/>
              <a:t> The parenteral or rectal route may be necessary and more effective than the </a:t>
            </a:r>
            <a:br>
              <a:rPr lang="en-GB" b="1" dirty="0"/>
            </a:br>
            <a:r>
              <a:rPr lang="en-GB" b="1" dirty="0"/>
              <a:t>oral regimen for women with severe or persistent NVP</a:t>
            </a:r>
            <a:endParaRPr lang="ar-SA" b="1" dirty="0"/>
          </a:p>
          <a:p>
            <a:r>
              <a:rPr lang="en-GB" b="1" dirty="0"/>
              <a:t>Women should be asked about </a:t>
            </a:r>
            <a:r>
              <a:rPr lang="en-GB" b="1" dirty="0">
                <a:solidFill>
                  <a:srgbClr val="FF0000"/>
                </a:solidFill>
              </a:rPr>
              <a:t>previous</a:t>
            </a:r>
            <a:r>
              <a:rPr lang="en-GB" b="1" dirty="0"/>
              <a:t> </a:t>
            </a:r>
            <a:r>
              <a:rPr lang="en-GB" b="1" dirty="0">
                <a:solidFill>
                  <a:srgbClr val="FF0000"/>
                </a:solidFill>
              </a:rPr>
              <a:t>adverse</a:t>
            </a:r>
            <a:r>
              <a:rPr lang="en-GB" b="1" dirty="0"/>
              <a:t> </a:t>
            </a:r>
            <a:r>
              <a:rPr lang="en-GB" b="1" dirty="0">
                <a:solidFill>
                  <a:srgbClr val="FF0000"/>
                </a:solidFill>
              </a:rPr>
              <a:t>reactions</a:t>
            </a:r>
            <a:r>
              <a:rPr lang="en-GB" b="1" dirty="0"/>
              <a:t> to antiemetic therapies. Drug-induced</a:t>
            </a:r>
            <a:r>
              <a:rPr lang="en-US" b="1" dirty="0"/>
              <a:t> </a:t>
            </a:r>
            <a:r>
              <a:rPr lang="en-GB" b="1" dirty="0"/>
              <a:t>extrapyramidal symptoms and oculogyric crises can occur with the use of </a:t>
            </a:r>
            <a:r>
              <a:rPr lang="en-GB" b="1" dirty="0" err="1"/>
              <a:t>phenothiazines</a:t>
            </a:r>
            <a:r>
              <a:rPr lang="en-GB" b="1" dirty="0"/>
              <a:t> and</a:t>
            </a:r>
            <a:r>
              <a:rPr lang="en-US" b="1" dirty="0"/>
              <a:t> </a:t>
            </a:r>
            <a:r>
              <a:rPr lang="en-GB" b="1" dirty="0"/>
              <a:t>metoclopramide. If this occurs, there should be prompt cessation of the medications.</a:t>
            </a:r>
            <a:endParaRPr lang="ar-SA" b="1" dirty="0"/>
          </a:p>
          <a:p>
            <a:r>
              <a:rPr lang="en-GB" b="1" dirty="0">
                <a:solidFill>
                  <a:srgbClr val="FF0000"/>
                </a:solidFill>
              </a:rPr>
              <a:t>No</a:t>
            </a:r>
            <a:r>
              <a:rPr lang="en-US" b="1" dirty="0">
                <a:solidFill>
                  <a:srgbClr val="FF0000"/>
                </a:solidFill>
              </a:rPr>
              <a:t> </a:t>
            </a:r>
            <a:r>
              <a:rPr lang="en-GB" b="1" dirty="0">
                <a:solidFill>
                  <a:srgbClr val="FF0000"/>
                </a:solidFill>
              </a:rPr>
              <a:t>increased risk of </a:t>
            </a:r>
            <a:r>
              <a:rPr lang="en-GB" b="1" dirty="0" err="1">
                <a:solidFill>
                  <a:srgbClr val="FF0000"/>
                </a:solidFill>
              </a:rPr>
              <a:t>teratogenesis</a:t>
            </a:r>
            <a:r>
              <a:rPr lang="en-GB" b="1" dirty="0">
                <a:solidFill>
                  <a:srgbClr val="FF0000"/>
                </a:solidFill>
              </a:rPr>
              <a:t> or other adverse pregnancy outcomes</a:t>
            </a:r>
          </a:p>
        </p:txBody>
      </p:sp>
    </p:spTree>
    <p:extLst>
      <p:ext uri="{BB962C8B-B14F-4D97-AF65-F5344CB8AC3E}">
        <p14:creationId xmlns:p14="http://schemas.microsoft.com/office/powerpoint/2010/main" val="31307205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A row of samples for medical testing">
            <a:extLst>
              <a:ext uri="{FF2B5EF4-FFF2-40B4-BE49-F238E27FC236}">
                <a16:creationId xmlns:a16="http://schemas.microsoft.com/office/drawing/2014/main" id="{35C308C8-271E-4C1B-722E-8C8840063CAC}"/>
              </a:ext>
            </a:extLst>
          </p:cNvPr>
          <p:cNvPicPr>
            <a:picLocks noChangeAspect="1"/>
          </p:cNvPicPr>
          <p:nvPr/>
        </p:nvPicPr>
        <p:blipFill>
          <a:blip r:embed="rId2">
            <a:duotone>
              <a:schemeClr val="accent1">
                <a:shade val="45000"/>
                <a:satMod val="135000"/>
              </a:schemeClr>
              <a:prstClr val="white"/>
            </a:duotone>
            <a:alphaModFix amt="75000"/>
          </a:blip>
          <a:srcRect b="25000"/>
          <a:stretch>
            <a:fillRect/>
          </a:stretch>
        </p:blipFill>
        <p:spPr>
          <a:xfrm>
            <a:off x="20" y="10"/>
            <a:ext cx="12191979" cy="6857989"/>
          </a:xfrm>
          <a:prstGeom prst="rect">
            <a:avLst/>
          </a:prstGeom>
        </p:spPr>
      </p:pic>
      <p:sp>
        <p:nvSpPr>
          <p:cNvPr id="5" name="Title 1">
            <a:extLst>
              <a:ext uri="{FF2B5EF4-FFF2-40B4-BE49-F238E27FC236}">
                <a16:creationId xmlns:a16="http://schemas.microsoft.com/office/drawing/2014/main" id="{FEB7ECBE-242F-3888-008C-773EE71FF88E}"/>
              </a:ext>
            </a:extLst>
          </p:cNvPr>
          <p:cNvSpPr txBox="1">
            <a:spLocks noGrp="1"/>
          </p:cNvSpPr>
          <p:nvPr>
            <p:ph type="title"/>
          </p:nvPr>
        </p:nvSpPr>
        <p:spPr>
          <a:xfrm>
            <a:off x="356311" y="-146304"/>
            <a:ext cx="10058400" cy="1371600"/>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lang="en-US" sz="4800" kern="1200" cap="none" spc="0" baseline="0">
                <a:solidFill>
                  <a:schemeClr val="tx1">
                    <a:lumMod val="85000"/>
                    <a:lumOff val="15000"/>
                  </a:schemeClr>
                </a:solidFill>
                <a:effectLst/>
                <a:latin typeface="+mj-lt"/>
                <a:ea typeface="+mn-ea"/>
                <a:cs typeface="+mn-cs"/>
              </a:defRPr>
            </a:lvl1pPr>
          </a:lstStyle>
          <a:p>
            <a:r>
              <a:rPr lang="en-GB" b="1"/>
              <a:t>ANTIEMETICS</a:t>
            </a:r>
          </a:p>
        </p:txBody>
      </p:sp>
      <p:sp>
        <p:nvSpPr>
          <p:cNvPr id="9" name="Content Placeholder 8">
            <a:extLst>
              <a:ext uri="{FF2B5EF4-FFF2-40B4-BE49-F238E27FC236}">
                <a16:creationId xmlns:a16="http://schemas.microsoft.com/office/drawing/2014/main" id="{4291F9F4-EC68-982B-74AE-B56FB4C63EAA}"/>
              </a:ext>
            </a:extLst>
          </p:cNvPr>
          <p:cNvSpPr>
            <a:spLocks noGrp="1"/>
          </p:cNvSpPr>
          <p:nvPr>
            <p:ph idx="1"/>
          </p:nvPr>
        </p:nvSpPr>
        <p:spPr>
          <a:xfrm>
            <a:off x="199172" y="699150"/>
            <a:ext cx="12811668" cy="3931920"/>
          </a:xfrm>
        </p:spPr>
        <p:txBody>
          <a:bodyPr>
            <a:noAutofit/>
          </a:bodyPr>
          <a:lstStyle/>
          <a:p>
            <a:r>
              <a:rPr lang="en-GB" sz="1400" b="1" dirty="0"/>
              <a:t>Since most women with NVP require only oral </a:t>
            </a:r>
            <a:r>
              <a:rPr lang="en-GB" sz="1400" b="1" dirty="0" err="1"/>
              <a:t>antiemetics</a:t>
            </a:r>
            <a:r>
              <a:rPr lang="en-GB" sz="1400" b="1" dirty="0"/>
              <a:t>, management in the community/</a:t>
            </a:r>
            <a:br>
              <a:rPr lang="en-GB" sz="1400" b="1" dirty="0"/>
            </a:br>
            <a:r>
              <a:rPr lang="en-GB" sz="1400" b="1" dirty="0"/>
              <a:t>primary care is appropriate</a:t>
            </a:r>
            <a:r>
              <a:rPr lang="en-GB" sz="1400" b="1" dirty="0">
                <a:solidFill>
                  <a:srgbClr val="FF0000"/>
                </a:solidFill>
              </a:rPr>
              <a:t> to avoid unnecessary hospital admissions </a:t>
            </a:r>
            <a:r>
              <a:rPr lang="en-GB" sz="1400" b="1" dirty="0"/>
              <a:t>and disruption to the</a:t>
            </a:r>
            <a:br>
              <a:rPr lang="en-GB" sz="1400" b="1" dirty="0"/>
            </a:br>
            <a:r>
              <a:rPr lang="en-GB" sz="1400" b="1" dirty="0"/>
              <a:t>woman’s life.</a:t>
            </a:r>
            <a:endParaRPr lang="en-US" sz="1400" b="1" dirty="0"/>
          </a:p>
          <a:p>
            <a:r>
              <a:rPr lang="en-GB" sz="1400" b="1" dirty="0"/>
              <a:t>Women who have vomiting but are</a:t>
            </a:r>
            <a:r>
              <a:rPr lang="en-GB" sz="1400" b="1" dirty="0">
                <a:solidFill>
                  <a:srgbClr val="FF0000"/>
                </a:solidFill>
              </a:rPr>
              <a:t> not dehydrated</a:t>
            </a:r>
            <a:r>
              <a:rPr lang="en-GB" sz="1400" b="1" dirty="0"/>
              <a:t> can be managed in the</a:t>
            </a:r>
            <a:br>
              <a:rPr lang="en-GB" sz="1400" b="1" dirty="0"/>
            </a:br>
            <a:r>
              <a:rPr lang="en-GB" sz="1400" b="1" dirty="0"/>
              <a:t>community with </a:t>
            </a:r>
            <a:r>
              <a:rPr lang="en-GB" sz="1400" b="1" dirty="0" err="1"/>
              <a:t>antiemetics</a:t>
            </a:r>
            <a:r>
              <a:rPr lang="en-GB" sz="1400" b="1" dirty="0"/>
              <a:t>, support, reassurance, oral hydration and dietary advice.</a:t>
            </a:r>
            <a:endParaRPr lang="en-US" sz="1400" b="1" dirty="0"/>
          </a:p>
          <a:p>
            <a:r>
              <a:rPr lang="en-GB" sz="1400" b="1" dirty="0"/>
              <a:t>If women are unable to tolerate oral </a:t>
            </a:r>
            <a:r>
              <a:rPr lang="en-GB" sz="1400" b="1" dirty="0" err="1"/>
              <a:t>antiemetics</a:t>
            </a:r>
            <a:r>
              <a:rPr lang="en-GB" sz="1400" b="1" dirty="0"/>
              <a:t> or oral fluids then ambulatory </a:t>
            </a:r>
            <a:r>
              <a:rPr lang="en-GB" sz="1400" b="1" dirty="0" err="1"/>
              <a:t>daycare</a:t>
            </a:r>
            <a:br>
              <a:rPr lang="en-GB" sz="1400" b="1" dirty="0"/>
            </a:br>
            <a:r>
              <a:rPr lang="en-GB" sz="1400" b="1" dirty="0"/>
              <a:t>management, which provides parenteral fluids, parenteral vitamins (multi and B-complex)30 and</a:t>
            </a:r>
            <a:br>
              <a:rPr lang="en-GB" sz="1400" b="1" dirty="0"/>
            </a:br>
            <a:r>
              <a:rPr lang="en-GB" sz="1400" b="1" dirty="0" err="1"/>
              <a:t>antiemetics</a:t>
            </a:r>
            <a:r>
              <a:rPr lang="en-GB" sz="1400" b="1" dirty="0"/>
              <a:t>, is appropriate if local resources allow. Various regimens have been shown to be</a:t>
            </a:r>
            <a:br>
              <a:rPr lang="en-GB" sz="1400" b="1" dirty="0"/>
            </a:br>
            <a:r>
              <a:rPr lang="en-GB" sz="1400" b="1" dirty="0"/>
              <a:t>effective.</a:t>
            </a:r>
            <a:br>
              <a:rPr lang="en-GB" sz="1400" b="1" dirty="0"/>
            </a:br>
            <a:r>
              <a:rPr lang="en-GB" sz="1400" b="1" dirty="0"/>
              <a:t>31 A randomised controlled trial (RCT)32 of 98 women showed that ambulatory </a:t>
            </a:r>
            <a:r>
              <a:rPr lang="en-GB" sz="1400" b="1" dirty="0" err="1"/>
              <a:t>daycare</a:t>
            </a:r>
            <a:br>
              <a:rPr lang="en-GB" sz="1400" b="1" dirty="0"/>
            </a:br>
            <a:r>
              <a:rPr lang="en-GB" sz="1400" b="1" dirty="0"/>
              <a:t>management involving intravenous fluids and stepwise increments in antiemetic therapy versus</a:t>
            </a:r>
            <a:br>
              <a:rPr lang="en-GB" sz="1400" b="1" dirty="0"/>
            </a:br>
            <a:r>
              <a:rPr lang="en-GB" sz="1400" b="1" dirty="0"/>
              <a:t>inpatient management was acceptable to women and resulted in reduced inpatient stay. In a</a:t>
            </a:r>
            <a:br>
              <a:rPr lang="en-GB" sz="1400" b="1" dirty="0"/>
            </a:br>
            <a:r>
              <a:rPr lang="en-GB" sz="1400" b="1" dirty="0"/>
              <a:t>study of 428 women31 who had ambulatory </a:t>
            </a:r>
            <a:r>
              <a:rPr lang="en-GB" sz="1400" b="1" dirty="0" err="1"/>
              <a:t>daycare</a:t>
            </a:r>
            <a:r>
              <a:rPr lang="en-GB" sz="1400" b="1" dirty="0"/>
              <a:t> subcutaneous metoclopramide therapy</a:t>
            </a:r>
            <a:br>
              <a:rPr lang="en-GB" sz="1400" b="1" dirty="0"/>
            </a:br>
            <a:r>
              <a:rPr lang="en-GB" sz="1400" b="1" dirty="0"/>
              <a:t>(SMT), improvement in symptoms occurred in 89.3%. Those women who failed the SMT regimen</a:t>
            </a:r>
            <a:br>
              <a:rPr lang="en-GB" sz="1400" b="1" dirty="0"/>
            </a:br>
            <a:r>
              <a:rPr lang="en-GB" sz="1400" b="1" dirty="0"/>
              <a:t>(10.7%) had higher mean PUQE scores at the start of ambulatory </a:t>
            </a:r>
            <a:r>
              <a:rPr lang="en-GB" sz="1400" b="1" dirty="0" err="1"/>
              <a:t>daycare</a:t>
            </a:r>
            <a:r>
              <a:rPr lang="en-GB" sz="1400" b="1" dirty="0"/>
              <a:t> treatment than those</a:t>
            </a:r>
            <a:br>
              <a:rPr lang="en-GB" sz="1400" b="1" dirty="0"/>
            </a:br>
            <a:r>
              <a:rPr lang="en-GB" sz="1400" b="1" dirty="0"/>
              <a:t>for which it was successful (10 ± 3 versus 7.6 ± 2.8 respectively, P &lt; 0.001). Moreover, they were</a:t>
            </a:r>
            <a:br>
              <a:rPr lang="en-GB" sz="1400" b="1" dirty="0"/>
            </a:br>
            <a:r>
              <a:rPr lang="en-GB" sz="1400" b="1" dirty="0"/>
              <a:t>more likely to have a PUQE score of 13 or higher, they had an earlier gestational age at the start</a:t>
            </a:r>
            <a:br>
              <a:rPr lang="en-GB" sz="1400" b="1" dirty="0"/>
            </a:br>
            <a:r>
              <a:rPr lang="en-GB" sz="1400" b="1" dirty="0"/>
              <a:t>of SMT (9.7 ± 2.9 weeks versus 11.4 ± 3.2 weeks, P = 0.005) and they were more likely to need</a:t>
            </a:r>
            <a:br>
              <a:rPr lang="en-GB" sz="1400" b="1" dirty="0"/>
            </a:br>
            <a:r>
              <a:rPr lang="en-GB" sz="1400" b="1" dirty="0"/>
              <a:t>intravenous hydration (91.3% versus 65.2%, P &lt; 0.001). In addition to the SMT regimen, women</a:t>
            </a:r>
            <a:br>
              <a:rPr lang="en-GB" sz="1400" b="1" dirty="0"/>
            </a:br>
            <a:r>
              <a:rPr lang="en-GB" sz="1400" b="1" dirty="0"/>
              <a:t>received adjuvant therapies at home such as intravenous hydration, subcutaneous </a:t>
            </a:r>
            <a:r>
              <a:rPr lang="en-GB" sz="1400" b="1" dirty="0" err="1"/>
              <a:t>ondansetron</a:t>
            </a:r>
            <a:r>
              <a:rPr lang="en-GB" sz="1400" b="1" dirty="0"/>
              <a:t>,</a:t>
            </a:r>
            <a:br>
              <a:rPr lang="en-GB" sz="1400" b="1" dirty="0"/>
            </a:br>
            <a:r>
              <a:rPr lang="en-GB" sz="1400" b="1" dirty="0"/>
              <a:t>histamine H2 receptor antagonists, and 2.1% received total parenteral nutrition. Ambulatory</a:t>
            </a:r>
            <a:br>
              <a:rPr lang="en-GB" sz="1400" b="1" dirty="0"/>
            </a:br>
            <a:r>
              <a:rPr lang="en-GB" sz="1400" b="1" dirty="0" err="1"/>
              <a:t>daycare</a:t>
            </a:r>
            <a:r>
              <a:rPr lang="en-GB" sz="1400" b="1" dirty="0"/>
              <a:t> management has been successfully and safely set up in units and is associated with high</a:t>
            </a:r>
            <a:br>
              <a:rPr lang="en-GB" sz="1400" b="1" dirty="0"/>
            </a:br>
            <a:r>
              <a:rPr lang="en-GB" sz="1400" b="1" dirty="0"/>
              <a:t>patient satisfaction.</a:t>
            </a:r>
            <a:br>
              <a:rPr lang="en-GB" sz="1400" b="1" dirty="0"/>
            </a:br>
            <a:r>
              <a:rPr lang="en-GB" sz="1400" b="1" dirty="0"/>
              <a:t>33</a:t>
            </a:r>
            <a:br>
              <a:rPr lang="en-GB" sz="1400" b="1" dirty="0"/>
            </a:br>
            <a:r>
              <a:rPr lang="en-GB" sz="1400" b="1" dirty="0"/>
              <a:t>Women who have recurrent NVP/HG despite adequate ambulatory </a:t>
            </a:r>
            <a:r>
              <a:rPr lang="en-GB" sz="1400" b="1" dirty="0" err="1"/>
              <a:t>daycare</a:t>
            </a:r>
            <a:r>
              <a:rPr lang="en-GB" sz="1400" b="1" dirty="0"/>
              <a:t> treatment should be managed</a:t>
            </a:r>
            <a:br>
              <a:rPr lang="en-GB" sz="1400" b="1" dirty="0"/>
            </a:br>
            <a:r>
              <a:rPr lang="en-GB" sz="1400" b="1" dirty="0"/>
              <a:t>as inpatients due to the associated complications, in particular electrolyte imbalance and nutritional</a:t>
            </a:r>
            <a:br>
              <a:rPr lang="en-GB" sz="1400" b="1" dirty="0"/>
            </a:br>
            <a:r>
              <a:rPr lang="en-GB" sz="1400" b="1" dirty="0"/>
              <a:t>deficiencies.</a:t>
            </a:r>
            <a:endParaRPr lang="en-US" sz="1400" b="1" dirty="0"/>
          </a:p>
        </p:txBody>
      </p:sp>
    </p:spTree>
    <p:extLst>
      <p:ext uri="{BB962C8B-B14F-4D97-AF65-F5344CB8AC3E}">
        <p14:creationId xmlns:p14="http://schemas.microsoft.com/office/powerpoint/2010/main" val="23973470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90374FC-94CE-D4FF-769A-53785C4435AD}"/>
              </a:ext>
            </a:extLst>
          </p:cNvPr>
          <p:cNvPicPr>
            <a:picLocks noChangeAspect="1"/>
          </p:cNvPicPr>
          <p:nvPr/>
        </p:nvPicPr>
        <p:blipFill>
          <a:blip r:embed="rId2"/>
          <a:stretch>
            <a:fillRect/>
          </a:stretch>
        </p:blipFill>
        <p:spPr>
          <a:xfrm>
            <a:off x="554180" y="3090909"/>
            <a:ext cx="7056939" cy="3767091"/>
          </a:xfrm>
          <a:prstGeom prst="rect">
            <a:avLst/>
          </a:prstGeom>
        </p:spPr>
      </p:pic>
      <p:pic>
        <p:nvPicPr>
          <p:cNvPr id="5" name="Content Placeholder 4">
            <a:extLst>
              <a:ext uri="{FF2B5EF4-FFF2-40B4-BE49-F238E27FC236}">
                <a16:creationId xmlns:a16="http://schemas.microsoft.com/office/drawing/2014/main" id="{059AF189-AFA3-606C-71E5-26F09E04C15D}"/>
              </a:ext>
            </a:extLst>
          </p:cNvPr>
          <p:cNvPicPr>
            <a:picLocks noGrp="1" noChangeAspect="1"/>
          </p:cNvPicPr>
          <p:nvPr>
            <p:ph idx="1"/>
          </p:nvPr>
        </p:nvPicPr>
        <p:blipFill>
          <a:blip r:embed="rId3"/>
          <a:stretch>
            <a:fillRect/>
          </a:stretch>
        </p:blipFill>
        <p:spPr>
          <a:xfrm>
            <a:off x="554179" y="183576"/>
            <a:ext cx="7056939" cy="2907333"/>
          </a:xfrm>
          <a:prstGeom prst="rect">
            <a:avLst/>
          </a:prstGeom>
        </p:spPr>
      </p:pic>
      <p:sp>
        <p:nvSpPr>
          <p:cNvPr id="6" name="TextBox 5">
            <a:extLst>
              <a:ext uri="{FF2B5EF4-FFF2-40B4-BE49-F238E27FC236}">
                <a16:creationId xmlns:a16="http://schemas.microsoft.com/office/drawing/2014/main" id="{991286E1-B5EA-9EE9-1C80-7D2B96FB4399}"/>
              </a:ext>
            </a:extLst>
          </p:cNvPr>
          <p:cNvSpPr txBox="1"/>
          <p:nvPr/>
        </p:nvSpPr>
        <p:spPr>
          <a:xfrm>
            <a:off x="7787270" y="604564"/>
            <a:ext cx="3314128" cy="3098863"/>
          </a:xfrm>
          <a:prstGeom prst="rect">
            <a:avLst/>
          </a:prstGeom>
        </p:spPr>
        <p:txBody>
          <a:bodyPr vert="horz" lIns="91440" tIns="45720" rIns="91440" bIns="4572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182880" defTabSz="914400" fontAlgn="t">
              <a:spcBef>
                <a:spcPct val="0"/>
              </a:spcBef>
              <a:spcAft>
                <a:spcPts val="600"/>
              </a:spcAft>
              <a:buClr>
                <a:schemeClr val="tx1">
                  <a:lumMod val="85000"/>
                  <a:lumOff val="15000"/>
                </a:schemeClr>
              </a:buClr>
              <a:buFont typeface="Garamond" pitchFamily="18" charset="0"/>
              <a:buChar char="◦"/>
            </a:pPr>
            <a:r>
              <a:rPr lang="en-US" b="1"/>
              <a:t>Because different drug classes may have different mechanisms of action and therefore synergistic effects,</a:t>
            </a:r>
            <a:br>
              <a:rPr lang="en-US" b="1"/>
            </a:br>
            <a:r>
              <a:rPr lang="en-US" b="1"/>
              <a:t>combinations of drugs from different classes should be used in women who do not respond to a single</a:t>
            </a:r>
            <a:br>
              <a:rPr lang="en-US" b="1"/>
            </a:br>
            <a:r>
              <a:rPr lang="en-US" b="1"/>
              <a:t>antiemetic. Furthermore, persistent vomiting may mean that oral doses of antiemetics are not absorbed and</a:t>
            </a:r>
            <a:br>
              <a:rPr lang="en-US" b="1"/>
            </a:br>
            <a:r>
              <a:rPr lang="en-US" b="1"/>
              <a:t>therefore the intravenous, rectal, subcutaneous or intramuscular routes may be necessary and more</a:t>
            </a:r>
            <a:br>
              <a:rPr lang="en-US" b="1"/>
            </a:br>
            <a:r>
              <a:rPr lang="en-US" b="1"/>
              <a:t>effective.</a:t>
            </a:r>
            <a:endParaRPr lang="en-US" b="1" i="0" u="none" strike="noStrike">
              <a:effectLst/>
            </a:endParaRPr>
          </a:p>
        </p:txBody>
      </p:sp>
    </p:spTree>
    <p:extLst>
      <p:ext uri="{BB962C8B-B14F-4D97-AF65-F5344CB8AC3E}">
        <p14:creationId xmlns:p14="http://schemas.microsoft.com/office/powerpoint/2010/main" val="118896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A7EF1-9693-92F3-95E1-F24E6D5E82B1}"/>
              </a:ext>
            </a:extLst>
          </p:cNvPr>
          <p:cNvSpPr>
            <a:spLocks noGrp="1"/>
          </p:cNvSpPr>
          <p:nvPr>
            <p:ph type="title"/>
          </p:nvPr>
        </p:nvSpPr>
        <p:spPr>
          <a:xfrm>
            <a:off x="747080" y="544902"/>
            <a:ext cx="10058400" cy="1371600"/>
          </a:xfrm>
        </p:spPr>
        <p:txBody>
          <a:bodyPr/>
          <a:lstStyle/>
          <a:p>
            <a:r>
              <a:rPr lang="ar-SA" b="1">
                <a:solidFill>
                  <a:srgbClr val="C00000"/>
                </a:solidFill>
              </a:rPr>
              <a:t>Metoclopramide</a:t>
            </a:r>
            <a:endParaRPr lang="en-US" b="1">
              <a:solidFill>
                <a:srgbClr val="C00000"/>
              </a:solidFill>
            </a:endParaRPr>
          </a:p>
        </p:txBody>
      </p:sp>
      <p:sp>
        <p:nvSpPr>
          <p:cNvPr id="3" name="Content Placeholder 2">
            <a:extLst>
              <a:ext uri="{FF2B5EF4-FFF2-40B4-BE49-F238E27FC236}">
                <a16:creationId xmlns:a16="http://schemas.microsoft.com/office/drawing/2014/main" id="{5B96B899-362C-3B7F-88A9-6F847C18814F}"/>
              </a:ext>
            </a:extLst>
          </p:cNvPr>
          <p:cNvSpPr>
            <a:spLocks noGrp="1"/>
          </p:cNvSpPr>
          <p:nvPr>
            <p:ph idx="1"/>
          </p:nvPr>
        </p:nvSpPr>
        <p:spPr>
          <a:xfrm>
            <a:off x="835891" y="2014194"/>
            <a:ext cx="10058400" cy="3931920"/>
          </a:xfrm>
        </p:spPr>
        <p:txBody>
          <a:bodyPr>
            <a:normAutofit/>
          </a:bodyPr>
          <a:lstStyle/>
          <a:p>
            <a:r>
              <a:rPr lang="en-GB" sz="2000" b="1" dirty="0"/>
              <a:t>Due to the risk of extrapyramidal effects with metoclopramide it should be used as second-line</a:t>
            </a:r>
            <a:r>
              <a:rPr lang="en-US" sz="2000" b="1" dirty="0"/>
              <a:t> </a:t>
            </a:r>
            <a:r>
              <a:rPr lang="en-GB" sz="2000" b="1" dirty="0"/>
              <a:t>therapy. A review of metoclopramide,39 conducted by the European Medicines Agency’s</a:t>
            </a:r>
            <a:r>
              <a:rPr lang="en-US" sz="2000" b="1" dirty="0"/>
              <a:t> </a:t>
            </a:r>
            <a:r>
              <a:rPr lang="en-GB" sz="2000" b="1" dirty="0"/>
              <a:t>Committee for Medicinal Products for Human Use, has confirmed the risks of short-term</a:t>
            </a:r>
            <a:r>
              <a:rPr lang="en-US" sz="2000" b="1" dirty="0"/>
              <a:t> </a:t>
            </a:r>
            <a:r>
              <a:rPr lang="en-GB" sz="2000" b="1" dirty="0"/>
              <a:t>extrapyramidal disorders and tardive dyskinesia, particularly in young people. The review</a:t>
            </a:r>
            <a:r>
              <a:rPr lang="en-US" sz="2000" b="1" dirty="0"/>
              <a:t> </a:t>
            </a:r>
            <a:r>
              <a:rPr lang="en-GB" sz="2000" b="1" dirty="0"/>
              <a:t>recommends metoclopramide should only be prescribed for short-term use (maximum dose</a:t>
            </a:r>
            <a:r>
              <a:rPr lang="en-US" sz="2000" b="1" dirty="0"/>
              <a:t> </a:t>
            </a:r>
            <a:r>
              <a:rPr lang="en-GB" sz="2000" b="1" dirty="0"/>
              <a:t>of</a:t>
            </a:r>
            <a:r>
              <a:rPr lang="en-US" sz="2000" b="1" dirty="0"/>
              <a:t> </a:t>
            </a:r>
            <a:r>
              <a:rPr lang="en-GB" sz="2000" b="1" dirty="0"/>
              <a:t>30 mg in 24 hours or 0.5 mg/kg body weight in 24 hours [whichever is lowest] and maximum</a:t>
            </a:r>
            <a:r>
              <a:rPr lang="en-US" sz="2000" b="1" dirty="0"/>
              <a:t> </a:t>
            </a:r>
            <a:r>
              <a:rPr lang="en-GB" sz="2000" b="1" dirty="0"/>
              <a:t>duration of 5 days) and that intravenous doses should be administered by slow bolus injection</a:t>
            </a:r>
            <a:r>
              <a:rPr lang="en-US" sz="2000" b="1" dirty="0"/>
              <a:t> </a:t>
            </a:r>
            <a:r>
              <a:rPr lang="en-GB" sz="2000" b="1" dirty="0"/>
              <a:t>over at least 3 minutes to help minimise these risks. Dystonic reactions have been shown to be</a:t>
            </a:r>
            <a:r>
              <a:rPr lang="en-US" sz="2000" b="1" dirty="0"/>
              <a:t> </a:t>
            </a:r>
            <a:r>
              <a:rPr lang="en-GB" sz="2000" b="1" dirty="0"/>
              <a:t>significantly less common in </a:t>
            </a:r>
            <a:r>
              <a:rPr lang="en-GB" sz="2000" b="1" dirty="0" err="1"/>
              <a:t>nonpregnant</a:t>
            </a:r>
            <a:r>
              <a:rPr lang="en-GB" sz="2000" b="1" dirty="0"/>
              <a:t> patients receiving a slow infusion as opposed to a</a:t>
            </a:r>
            <a:br>
              <a:rPr lang="en-GB" sz="2000" b="1" dirty="0"/>
            </a:br>
            <a:r>
              <a:rPr lang="en-GB" sz="2000" b="1" dirty="0"/>
              <a:t>bolus injection of 10 mg of metoclopramide.</a:t>
            </a:r>
            <a:endParaRPr lang="en-US" sz="2000" b="1" dirty="0"/>
          </a:p>
        </p:txBody>
      </p:sp>
    </p:spTree>
    <p:extLst>
      <p:ext uri="{BB962C8B-B14F-4D97-AF65-F5344CB8AC3E}">
        <p14:creationId xmlns:p14="http://schemas.microsoft.com/office/powerpoint/2010/main" val="2183283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7AB27-8FD0-B284-CD5C-6869E856C939}"/>
              </a:ext>
            </a:extLst>
          </p:cNvPr>
          <p:cNvSpPr>
            <a:spLocks noGrp="1"/>
          </p:cNvSpPr>
          <p:nvPr>
            <p:ph type="title"/>
          </p:nvPr>
        </p:nvSpPr>
        <p:spPr>
          <a:xfrm>
            <a:off x="525053" y="296230"/>
            <a:ext cx="10058400" cy="1371600"/>
          </a:xfrm>
        </p:spPr>
        <p:txBody>
          <a:bodyPr/>
          <a:lstStyle/>
          <a:p>
            <a:r>
              <a:rPr lang="en-US" b="1" dirty="0" err="1">
                <a:solidFill>
                  <a:srgbClr val="C00000"/>
                </a:solidFill>
              </a:rPr>
              <a:t>Ondansetron</a:t>
            </a:r>
            <a:r>
              <a:rPr lang="en-US" b="1" dirty="0">
                <a:solidFill>
                  <a:srgbClr val="C00000"/>
                </a:solidFill>
              </a:rPr>
              <a:t> </a:t>
            </a:r>
          </a:p>
        </p:txBody>
      </p:sp>
      <p:sp>
        <p:nvSpPr>
          <p:cNvPr id="3" name="Content Placeholder 2">
            <a:extLst>
              <a:ext uri="{FF2B5EF4-FFF2-40B4-BE49-F238E27FC236}">
                <a16:creationId xmlns:a16="http://schemas.microsoft.com/office/drawing/2014/main" id="{CA82B7A6-CED6-7E7E-76A7-B428DE56CC0C}"/>
              </a:ext>
            </a:extLst>
          </p:cNvPr>
          <p:cNvSpPr>
            <a:spLocks noGrp="1"/>
          </p:cNvSpPr>
          <p:nvPr>
            <p:ph idx="1"/>
          </p:nvPr>
        </p:nvSpPr>
        <p:spPr>
          <a:xfrm>
            <a:off x="454004" y="1857192"/>
            <a:ext cx="15025787" cy="3931920"/>
          </a:xfrm>
        </p:spPr>
        <p:txBody>
          <a:bodyPr/>
          <a:lstStyle/>
          <a:p>
            <a:r>
              <a:rPr lang="en-GB" b="1"/>
              <a:t>the use of ondansetron should be limited to patients who are not adequately managed</a:t>
            </a:r>
            <a:br>
              <a:rPr lang="en-GB" b="1"/>
            </a:br>
            <a:r>
              <a:rPr lang="en-GB" b="1"/>
              <a:t>on the aforementioned antiemetics and preferably used after the first trimester of pregnancy.</a:t>
            </a:r>
            <a:br>
              <a:rPr lang="en-GB" b="1"/>
            </a:br>
            <a:r>
              <a:rPr lang="en-GB" b="1"/>
              <a:t>Three small randomised studies44–46 have shown ondansetron to be superior to doxylamine and</a:t>
            </a:r>
            <a:br>
              <a:rPr lang="en-GB" b="1"/>
            </a:br>
            <a:r>
              <a:rPr lang="en-GB" b="1"/>
              <a:t>pyridoxine in reducing nausea and vomiting,</a:t>
            </a:r>
            <a:r>
              <a:rPr lang="en-US" b="1"/>
              <a:t> </a:t>
            </a:r>
            <a:r>
              <a:rPr lang="en-GB" b="1"/>
              <a:t>44 equally effective but with fewer adverse effects</a:t>
            </a:r>
            <a:br>
              <a:rPr lang="en-GB" b="1"/>
            </a:br>
            <a:r>
              <a:rPr lang="en-GB" b="1"/>
              <a:t>than metoclopramide45 and more effective at reducing severe vomiting than metoclopramide.</a:t>
            </a:r>
            <a:endParaRPr lang="ar-SA" b="1"/>
          </a:p>
          <a:p>
            <a:r>
              <a:rPr lang="en-GB" b="1"/>
              <a:t>no increased risk of major birth defect,</a:t>
            </a:r>
            <a:br>
              <a:rPr lang="en-GB" b="1"/>
            </a:br>
            <a:r>
              <a:rPr lang="en-GB" b="1"/>
              <a:t>stillbirth, preterm labour or small-for-gestational age.</a:t>
            </a:r>
            <a:endParaRPr lang="ar-SA" b="1"/>
          </a:p>
          <a:p>
            <a:r>
              <a:rPr lang="en-GB" b="1"/>
              <a:t>two-fold increased risk of cleft palate</a:t>
            </a:r>
            <a:endParaRPr lang="ar-SA" b="1"/>
          </a:p>
          <a:p>
            <a:r>
              <a:rPr lang="en-GB" b="1"/>
              <a:t>a small increased risk of cardiovascular defects and cardiac septal defects</a:t>
            </a:r>
            <a:endParaRPr lang="en-US" b="1"/>
          </a:p>
        </p:txBody>
      </p:sp>
    </p:spTree>
    <p:extLst>
      <p:ext uri="{BB962C8B-B14F-4D97-AF65-F5344CB8AC3E}">
        <p14:creationId xmlns:p14="http://schemas.microsoft.com/office/powerpoint/2010/main" val="38718500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8FBF-5062-D043-D959-9C463B69DFC8}"/>
              </a:ext>
            </a:extLst>
          </p:cNvPr>
          <p:cNvSpPr>
            <a:spLocks noGrp="1"/>
          </p:cNvSpPr>
          <p:nvPr>
            <p:ph type="title"/>
          </p:nvPr>
        </p:nvSpPr>
        <p:spPr/>
        <p:txBody>
          <a:bodyPr/>
          <a:lstStyle/>
          <a:p>
            <a:r>
              <a:rPr lang="ar-SA" b="1">
                <a:solidFill>
                  <a:srgbClr val="C00000"/>
                </a:solidFill>
              </a:rPr>
              <a:t>CORTICOSTEROIDS </a:t>
            </a:r>
            <a:endParaRPr lang="en-US" b="1">
              <a:solidFill>
                <a:srgbClr val="C00000"/>
              </a:solidFill>
            </a:endParaRPr>
          </a:p>
        </p:txBody>
      </p:sp>
      <p:sp>
        <p:nvSpPr>
          <p:cNvPr id="3" name="Content Placeholder 2">
            <a:extLst>
              <a:ext uri="{FF2B5EF4-FFF2-40B4-BE49-F238E27FC236}">
                <a16:creationId xmlns:a16="http://schemas.microsoft.com/office/drawing/2014/main" id="{60587113-CB02-8091-FB05-E4856F64889D}"/>
              </a:ext>
            </a:extLst>
          </p:cNvPr>
          <p:cNvSpPr>
            <a:spLocks noGrp="1"/>
          </p:cNvSpPr>
          <p:nvPr>
            <p:ph idx="1"/>
          </p:nvPr>
        </p:nvSpPr>
        <p:spPr>
          <a:xfrm>
            <a:off x="764842" y="2014194"/>
            <a:ext cx="10058400" cy="3931920"/>
          </a:xfrm>
        </p:spPr>
        <p:txBody>
          <a:bodyPr>
            <a:noAutofit/>
          </a:bodyPr>
          <a:lstStyle/>
          <a:p>
            <a:r>
              <a:rPr lang="en-GB" sz="1600" b="1" dirty="0"/>
              <a:t>Corticosteroids have resulted in dramatic and rapid improvement in case series of women with</a:t>
            </a:r>
            <a:br>
              <a:rPr lang="en-GB" sz="1600" b="1" dirty="0"/>
            </a:br>
            <a:r>
              <a:rPr lang="en-GB" sz="1600" b="1" dirty="0"/>
              <a:t>refractory HG.</a:t>
            </a:r>
            <a:br>
              <a:rPr lang="en-GB" sz="1600" b="1" dirty="0"/>
            </a:br>
            <a:r>
              <a:rPr lang="en-GB" sz="1600" b="1" dirty="0"/>
              <a:t>50 The results of randomised studies are conflicting51 and the largest study failed</a:t>
            </a:r>
            <a:br>
              <a:rPr lang="en-GB" sz="1600" b="1" dirty="0"/>
            </a:br>
            <a:r>
              <a:rPr lang="en-GB" sz="1600" b="1" dirty="0"/>
              <a:t>to show improvement in the primary outcome of rehospitalisation (however, both groups also</a:t>
            </a:r>
            <a:br>
              <a:rPr lang="en-GB" sz="1600" b="1" dirty="0"/>
            </a:br>
            <a:r>
              <a:rPr lang="en-GB" sz="1600" b="1" dirty="0"/>
              <a:t>received metoclopramide and promethazine).</a:t>
            </a:r>
            <a:br>
              <a:rPr lang="en-GB" sz="1600" b="1" dirty="0"/>
            </a:br>
            <a:r>
              <a:rPr lang="en-GB" sz="1600" b="1" dirty="0"/>
              <a:t>52,53 Case selection and route and dose of</a:t>
            </a:r>
            <a:r>
              <a:rPr lang="en-US" sz="1600" b="1" dirty="0"/>
              <a:t> </a:t>
            </a:r>
            <a:r>
              <a:rPr lang="en-GB" sz="1600" b="1" dirty="0"/>
              <a:t>corticosteroid administration may explain the different results, with beneficial results being</a:t>
            </a:r>
            <a:r>
              <a:rPr lang="en-US" sz="1600" b="1" dirty="0"/>
              <a:t> </a:t>
            </a:r>
            <a:r>
              <a:rPr lang="en-GB" sz="1600" b="1" dirty="0"/>
              <a:t>described in more severe cases of HG. A prospective double-blind study54 of 40 women admitted</a:t>
            </a:r>
            <a:r>
              <a:rPr lang="en-US" sz="1600" b="1" dirty="0"/>
              <a:t> </a:t>
            </a:r>
            <a:r>
              <a:rPr lang="en-GB" sz="1600" b="1" dirty="0"/>
              <a:t>to intensive care with severe HG demonstrated that daily intravenous hydrocortisone 300 mg was</a:t>
            </a:r>
            <a:r>
              <a:rPr lang="en-US" sz="1600" b="1" dirty="0"/>
              <a:t> </a:t>
            </a:r>
            <a:r>
              <a:rPr lang="en-GB" sz="1600" b="1" dirty="0"/>
              <a:t>superior to intravenous metoclopramide in reducing vomiting and recurrence.</a:t>
            </a:r>
            <a:br>
              <a:rPr lang="en-GB" sz="1600" b="1" dirty="0"/>
            </a:br>
            <a:r>
              <a:rPr lang="en-GB" sz="1600" b="1" dirty="0"/>
              <a:t>Corticosteroids should not be used until conventional treatment with intravenous fluid</a:t>
            </a:r>
            <a:br>
              <a:rPr lang="en-GB" sz="1600" b="1" dirty="0"/>
            </a:br>
            <a:r>
              <a:rPr lang="en-GB" sz="1600" b="1" dirty="0"/>
              <a:t>replacement and regular </a:t>
            </a:r>
            <a:r>
              <a:rPr lang="en-GB" sz="1600" b="1" dirty="0" err="1"/>
              <a:t>antiemetics</a:t>
            </a:r>
            <a:r>
              <a:rPr lang="en-GB" sz="1600" b="1" dirty="0"/>
              <a:t> has failed. The suggested dose is intravenous</a:t>
            </a:r>
            <a:br>
              <a:rPr lang="en-GB" sz="1600" b="1" dirty="0"/>
            </a:br>
            <a:r>
              <a:rPr lang="en-GB" sz="1600" b="1" dirty="0"/>
              <a:t>hydrocortisone 100 mg twice daily, and once clinical improvement occurs convert to oral</a:t>
            </a:r>
            <a:br>
              <a:rPr lang="en-GB" sz="1600" b="1" dirty="0"/>
            </a:br>
            <a:r>
              <a:rPr lang="en-GB" sz="1600" b="1" dirty="0"/>
              <a:t>prednisolone 40–50 mg daily, with the dose gradually tapered until the lowest maintenance dose</a:t>
            </a:r>
            <a:br>
              <a:rPr lang="en-GB" sz="1600" b="1" dirty="0"/>
            </a:br>
            <a:r>
              <a:rPr lang="en-GB" sz="1600" b="1" dirty="0"/>
              <a:t>that controls the symptoms is reached. In most cases prednisolone needs to be continued until</a:t>
            </a:r>
            <a:br>
              <a:rPr lang="en-GB" sz="1600" b="1" dirty="0"/>
            </a:br>
            <a:r>
              <a:rPr lang="en-GB" sz="1600" b="1" dirty="0"/>
              <a:t>the gestational age at which HG would have typically resolved and in some extreme cases this</a:t>
            </a:r>
            <a:br>
              <a:rPr lang="en-GB" sz="1600" b="1" dirty="0"/>
            </a:br>
            <a:r>
              <a:rPr lang="en-GB" sz="1600" b="1" dirty="0"/>
              <a:t>occurs at delivery.</a:t>
            </a:r>
            <a:endParaRPr lang="en-US" sz="1600" b="1" dirty="0"/>
          </a:p>
        </p:txBody>
      </p:sp>
    </p:spTree>
    <p:extLst>
      <p:ext uri="{BB962C8B-B14F-4D97-AF65-F5344CB8AC3E}">
        <p14:creationId xmlns:p14="http://schemas.microsoft.com/office/powerpoint/2010/main" val="1089028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644AD-705E-D2DC-E387-E7BC6D091E05}"/>
              </a:ext>
            </a:extLst>
          </p:cNvPr>
          <p:cNvSpPr>
            <a:spLocks noGrp="1"/>
          </p:cNvSpPr>
          <p:nvPr>
            <p:ph type="title"/>
          </p:nvPr>
        </p:nvSpPr>
        <p:spPr/>
        <p:txBody>
          <a:bodyPr/>
          <a:lstStyle/>
          <a:p>
            <a:r>
              <a:rPr lang="ar-SA" b="1">
                <a:solidFill>
                  <a:srgbClr val="002060"/>
                </a:solidFill>
              </a:rPr>
              <a:t>IV INFUSION</a:t>
            </a:r>
            <a:endParaRPr lang="en-US" b="1">
              <a:solidFill>
                <a:srgbClr val="002060"/>
              </a:solidFill>
            </a:endParaRPr>
          </a:p>
        </p:txBody>
      </p:sp>
      <p:sp>
        <p:nvSpPr>
          <p:cNvPr id="3" name="Content Placeholder 2">
            <a:extLst>
              <a:ext uri="{FF2B5EF4-FFF2-40B4-BE49-F238E27FC236}">
                <a16:creationId xmlns:a16="http://schemas.microsoft.com/office/drawing/2014/main" id="{0E9A3107-0AFF-9B5F-ABA1-D0C08D581998}"/>
              </a:ext>
            </a:extLst>
          </p:cNvPr>
          <p:cNvSpPr>
            <a:spLocks noGrp="1"/>
          </p:cNvSpPr>
          <p:nvPr>
            <p:ph idx="1"/>
          </p:nvPr>
        </p:nvSpPr>
        <p:spPr/>
        <p:txBody>
          <a:bodyPr>
            <a:normAutofit/>
          </a:bodyPr>
          <a:lstStyle/>
          <a:p>
            <a:r>
              <a:rPr lang="en-GB" b="1" dirty="0"/>
              <a:t>The most important intervention is likely to be appropriate intravenous fluid and electrolyte</a:t>
            </a:r>
            <a:r>
              <a:rPr lang="en-US" b="1" dirty="0"/>
              <a:t> </a:t>
            </a:r>
            <a:r>
              <a:rPr lang="en-GB" b="1" dirty="0"/>
              <a:t>replacement. There is no evidence to determine which fluid regimen is most appropriate but</a:t>
            </a:r>
            <a:r>
              <a:rPr lang="en-US" b="1" dirty="0"/>
              <a:t> </a:t>
            </a:r>
            <a:r>
              <a:rPr lang="en-GB" b="1" dirty="0"/>
              <a:t>given that most women admitted to hospital with HG are </a:t>
            </a:r>
            <a:r>
              <a:rPr lang="en-GB" b="1" dirty="0" err="1"/>
              <a:t>hyponatraemic</a:t>
            </a:r>
            <a:r>
              <a:rPr lang="en-GB" b="1" dirty="0"/>
              <a:t>, </a:t>
            </a:r>
            <a:r>
              <a:rPr lang="en-GB" b="1" dirty="0" err="1"/>
              <a:t>hypochloraemic</a:t>
            </a:r>
            <a:r>
              <a:rPr lang="en-GB" b="1" dirty="0"/>
              <a:t>,</a:t>
            </a:r>
            <a:r>
              <a:rPr lang="en-US" b="1" dirty="0"/>
              <a:t> </a:t>
            </a:r>
            <a:r>
              <a:rPr lang="en-GB" b="1" dirty="0" err="1"/>
              <a:t>hypokalaemic</a:t>
            </a:r>
            <a:r>
              <a:rPr lang="en-GB" b="1" dirty="0"/>
              <a:t> and </a:t>
            </a:r>
            <a:r>
              <a:rPr lang="en-GB" b="1" dirty="0" err="1"/>
              <a:t>ketotic</a:t>
            </a:r>
            <a:r>
              <a:rPr lang="en-GB" b="1" dirty="0"/>
              <a:t>, it seems appropriate to use normal saline and potassium chloride</a:t>
            </a:r>
            <a:r>
              <a:rPr lang="en-US" b="1" dirty="0"/>
              <a:t>.</a:t>
            </a:r>
            <a:br>
              <a:rPr lang="en-GB" b="1" dirty="0"/>
            </a:br>
            <a:r>
              <a:rPr lang="en-GB" b="1" dirty="0"/>
              <a:t>Dextrose-containing solutions can precipitate Wernicke’s encephalopathy in thiamine-deficient</a:t>
            </a:r>
            <a:r>
              <a:rPr lang="en-US" b="1" dirty="0"/>
              <a:t> </a:t>
            </a:r>
            <a:r>
              <a:rPr lang="en-GB" b="1" dirty="0"/>
              <a:t>states ; hence, each day intravenous dextrose is administered, high (e.g. 100</a:t>
            </a:r>
            <a:r>
              <a:rPr lang="en-US" b="1" dirty="0"/>
              <a:t> </a:t>
            </a:r>
            <a:r>
              <a:rPr lang="en-GB" b="1" dirty="0"/>
              <a:t>mg)</a:t>
            </a:r>
            <a:r>
              <a:rPr lang="en-US" b="1" dirty="0"/>
              <a:t> </a:t>
            </a:r>
            <a:r>
              <a:rPr lang="en-GB" b="1" dirty="0"/>
              <a:t>doses of parenteral thiamine should be given to prevent Wernicke’s encephalopathy.</a:t>
            </a:r>
            <a:endParaRPr lang="en-US" b="1" dirty="0"/>
          </a:p>
        </p:txBody>
      </p:sp>
    </p:spTree>
    <p:extLst>
      <p:ext uri="{BB962C8B-B14F-4D97-AF65-F5344CB8AC3E}">
        <p14:creationId xmlns:p14="http://schemas.microsoft.com/office/powerpoint/2010/main" val="1737184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90EBC-6CF1-2493-772D-26881D4C1D13}"/>
              </a:ext>
            </a:extLst>
          </p:cNvPr>
          <p:cNvSpPr>
            <a:spLocks noGrp="1"/>
          </p:cNvSpPr>
          <p:nvPr>
            <p:ph type="title"/>
          </p:nvPr>
        </p:nvSpPr>
        <p:spPr/>
        <p:txBody>
          <a:bodyPr/>
          <a:lstStyle/>
          <a:p>
            <a:r>
              <a:rPr lang="en-US"/>
              <a:t>HYPEREMSIS GRAVIDARUM </a:t>
            </a:r>
          </a:p>
        </p:txBody>
      </p:sp>
      <p:sp>
        <p:nvSpPr>
          <p:cNvPr id="3" name="Content Placeholder 2">
            <a:extLst>
              <a:ext uri="{FF2B5EF4-FFF2-40B4-BE49-F238E27FC236}">
                <a16:creationId xmlns:a16="http://schemas.microsoft.com/office/drawing/2014/main" id="{83B837D8-7E7E-25C1-EF29-B048D7696B06}"/>
              </a:ext>
            </a:extLst>
          </p:cNvPr>
          <p:cNvSpPr>
            <a:spLocks noGrp="1"/>
          </p:cNvSpPr>
          <p:nvPr>
            <p:ph idx="1"/>
          </p:nvPr>
        </p:nvSpPr>
        <p:spPr/>
        <p:txBody>
          <a:bodyPr>
            <a:normAutofit/>
          </a:bodyPr>
          <a:lstStyle/>
          <a:p>
            <a:r>
              <a:rPr lang="en-US" sz="2400" dirty="0"/>
              <a:t>hyperemesis gravidarum can be defined as intractable vomiting associated with loss of more than 5% of pre pregnancy weight, dehydration, electrolyte disturbances, or need for hospital admission.</a:t>
            </a:r>
          </a:p>
          <a:p>
            <a:r>
              <a:rPr lang="en-US" sz="2400" dirty="0"/>
              <a:t>HG is the severe form of NVP, which affects about 0.3–3.6% of pregnant women. 1,5–7 Reported HG recurrence rates vary, from 15.2% in a Norwegian hospital registry study8 to 81% if using self-reported diagnosis</a:t>
            </a:r>
          </a:p>
        </p:txBody>
      </p:sp>
    </p:spTree>
    <p:extLst>
      <p:ext uri="{BB962C8B-B14F-4D97-AF65-F5344CB8AC3E}">
        <p14:creationId xmlns:p14="http://schemas.microsoft.com/office/powerpoint/2010/main" val="7216295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C7E4-CB29-A1DF-80F0-47D32E2790E1}"/>
              </a:ext>
            </a:extLst>
          </p:cNvPr>
          <p:cNvSpPr>
            <a:spLocks noGrp="1"/>
          </p:cNvSpPr>
          <p:nvPr>
            <p:ph type="title"/>
          </p:nvPr>
        </p:nvSpPr>
        <p:spPr>
          <a:xfrm>
            <a:off x="762000" y="447209"/>
            <a:ext cx="10058400" cy="1371600"/>
          </a:xfrm>
        </p:spPr>
        <p:txBody>
          <a:bodyPr/>
          <a:lstStyle/>
          <a:p>
            <a:r>
              <a:rPr lang="en-US" b="1" dirty="0">
                <a:solidFill>
                  <a:srgbClr val="002060"/>
                </a:solidFill>
              </a:rPr>
              <a:t>IV INFUSION</a:t>
            </a:r>
          </a:p>
        </p:txBody>
      </p:sp>
      <p:sp>
        <p:nvSpPr>
          <p:cNvPr id="3" name="Content Placeholder 2">
            <a:extLst>
              <a:ext uri="{FF2B5EF4-FFF2-40B4-BE49-F238E27FC236}">
                <a16:creationId xmlns:a16="http://schemas.microsoft.com/office/drawing/2014/main" id="{ED8922EB-B5BA-E50C-D24E-98D00D7B59A2}"/>
              </a:ext>
            </a:extLst>
          </p:cNvPr>
          <p:cNvSpPr>
            <a:spLocks noGrp="1"/>
          </p:cNvSpPr>
          <p:nvPr>
            <p:ph idx="1"/>
          </p:nvPr>
        </p:nvSpPr>
        <p:spPr>
          <a:xfrm>
            <a:off x="762000" y="1638300"/>
            <a:ext cx="9601200" cy="3581400"/>
          </a:xfrm>
        </p:spPr>
        <p:txBody>
          <a:bodyPr>
            <a:noAutofit/>
          </a:bodyPr>
          <a:lstStyle/>
          <a:p>
            <a:r>
              <a:rPr lang="en-GB" b="1"/>
              <a:t>Insert non-ported cannula for IV access</a:t>
            </a:r>
            <a:endParaRPr lang="en-US" b="1"/>
          </a:p>
          <a:p>
            <a:r>
              <a:rPr lang="en-GB" b="1"/>
              <a:t>The rate of rehydration depends on the severity of NVP but usually aggressive </a:t>
            </a:r>
            <a:br>
              <a:rPr lang="en-GB" b="1"/>
            </a:br>
            <a:r>
              <a:rPr lang="en-GB" b="1"/>
              <a:t>rehydration with 1 litre of 0.9% saline with 20mmol potassium chloride (KCl) </a:t>
            </a:r>
            <a:br>
              <a:rPr lang="en-GB" b="1"/>
            </a:br>
            <a:r>
              <a:rPr lang="en-GB" b="1"/>
              <a:t>over 2 hours is often appropriate</a:t>
            </a:r>
            <a:endParaRPr lang="en-US" b="1"/>
          </a:p>
          <a:p>
            <a:r>
              <a:rPr lang="en-GB" b="1"/>
              <a:t> 0.9% saline with additional potassium chloride in each bag, guided by daily </a:t>
            </a:r>
            <a:br>
              <a:rPr lang="en-GB" b="1"/>
            </a:br>
            <a:r>
              <a:rPr lang="en-GB" b="1"/>
              <a:t>monitoring of electrolytes is the most appropriate IV hydration regimen as per </a:t>
            </a:r>
            <a:br>
              <a:rPr lang="en-GB" b="1"/>
            </a:br>
            <a:r>
              <a:rPr lang="en-GB" b="1"/>
              <a:t>RCOG guidance</a:t>
            </a:r>
            <a:endParaRPr lang="en-US" b="1"/>
          </a:p>
          <a:p>
            <a:r>
              <a:rPr lang="en-GB" b="1"/>
              <a:t>If hypokalaemic, 20-40mmol of KCl in 0.9% saline (note maximum infusion rate </a:t>
            </a:r>
            <a:br>
              <a:rPr lang="en-GB" b="1"/>
            </a:br>
            <a:r>
              <a:rPr lang="en-GB" b="1"/>
              <a:t>10mmol/hr of KCl) </a:t>
            </a:r>
            <a:endParaRPr lang="en-US" b="1"/>
          </a:p>
          <a:p>
            <a:r>
              <a:rPr lang="en-GB" b="1"/>
              <a:t>Dextrose infusions are not appropriate unless the serum sodium levels are </a:t>
            </a:r>
            <a:br>
              <a:rPr lang="en-GB" b="1"/>
            </a:br>
            <a:r>
              <a:rPr lang="en-GB" b="1"/>
              <a:t>normal and thiamine has been administered </a:t>
            </a:r>
            <a:endParaRPr lang="en-US" b="1"/>
          </a:p>
          <a:p>
            <a:r>
              <a:rPr lang="en-GB" b="1"/>
              <a:t> Avoid glucose as it can precipitate Wernicke’s encephalopathy.</a:t>
            </a:r>
            <a:endParaRPr lang="en-US" b="1"/>
          </a:p>
        </p:txBody>
      </p:sp>
    </p:spTree>
    <p:extLst>
      <p:ext uri="{BB962C8B-B14F-4D97-AF65-F5344CB8AC3E}">
        <p14:creationId xmlns:p14="http://schemas.microsoft.com/office/powerpoint/2010/main" val="3340870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369946-60C8-8928-DBCC-7F2FF8B83542}"/>
              </a:ext>
            </a:extLst>
          </p:cNvPr>
          <p:cNvSpPr>
            <a:spLocks noGrp="1"/>
          </p:cNvSpPr>
          <p:nvPr>
            <p:ph idx="1"/>
          </p:nvPr>
        </p:nvSpPr>
        <p:spPr>
          <a:xfrm>
            <a:off x="6309481" y="560624"/>
            <a:ext cx="5636704" cy="3496120"/>
          </a:xfrm>
        </p:spPr>
        <p:txBody>
          <a:bodyPr>
            <a:noAutofit/>
          </a:bodyPr>
          <a:lstStyle/>
          <a:p>
            <a:pPr>
              <a:lnSpc>
                <a:spcPct val="90000"/>
              </a:lnSpc>
            </a:pPr>
            <a:r>
              <a:rPr lang="en-GB" sz="1400" b="1" dirty="0">
                <a:solidFill>
                  <a:srgbClr val="C00000"/>
                </a:solidFill>
              </a:rPr>
              <a:t>Thiamine</a:t>
            </a:r>
            <a:br>
              <a:rPr lang="en-GB" sz="1400" b="1" dirty="0"/>
            </a:br>
            <a:r>
              <a:rPr lang="en-GB" sz="1400" b="1" dirty="0"/>
              <a:t> Should be given to all women attending with prolonged vomiting, to prevent </a:t>
            </a:r>
            <a:br>
              <a:rPr lang="en-GB" sz="1400" b="1" dirty="0"/>
            </a:br>
            <a:r>
              <a:rPr lang="en-GB" sz="1400" b="1" dirty="0"/>
              <a:t>vitamin deficiency and Wernicke’s encephalopathy. </a:t>
            </a:r>
            <a:br>
              <a:rPr lang="en-GB" sz="1400" b="1" dirty="0"/>
            </a:br>
            <a:r>
              <a:rPr lang="en-GB" sz="1400" b="1" dirty="0"/>
              <a:t> Thiamine 50mg oral once daily should be given to all patients treated according</a:t>
            </a:r>
            <a:br>
              <a:rPr lang="en-GB" sz="1400" b="1" dirty="0"/>
            </a:br>
            <a:r>
              <a:rPr lang="en-GB" sz="1400" b="1" dirty="0"/>
              <a:t>to the HARP for a 10 day course. </a:t>
            </a:r>
            <a:endParaRPr lang="en-US" sz="1400" b="1" dirty="0"/>
          </a:p>
          <a:p>
            <a:pPr>
              <a:lnSpc>
                <a:spcPct val="90000"/>
              </a:lnSpc>
            </a:pPr>
            <a:r>
              <a:rPr lang="en-GB" sz="1400" b="1" dirty="0">
                <a:solidFill>
                  <a:srgbClr val="C00000"/>
                </a:solidFill>
              </a:rPr>
              <a:t>Anti-GORD measures </a:t>
            </a:r>
            <a:br>
              <a:rPr lang="en-GB" sz="1400" b="1" dirty="0"/>
            </a:br>
            <a:r>
              <a:rPr lang="en-GB" sz="1400" b="1" dirty="0"/>
              <a:t> Proton pump inhibitors (e.g. omeprazole) or H2 receptor antagonists may be </a:t>
            </a:r>
            <a:br>
              <a:rPr lang="en-GB" sz="1400" b="1" dirty="0"/>
            </a:br>
            <a:r>
              <a:rPr lang="en-GB" sz="1400" b="1" dirty="0"/>
              <a:t>used for women developing gastro-oesophageal reflux disease (GORD). Both </a:t>
            </a:r>
            <a:br>
              <a:rPr lang="en-GB" sz="1400" b="1" dirty="0"/>
            </a:br>
            <a:r>
              <a:rPr lang="en-GB" sz="1400" b="1" dirty="0"/>
              <a:t>are considered to be safe in pregnancy. </a:t>
            </a:r>
            <a:endParaRPr lang="en-US" sz="1400" b="1" dirty="0"/>
          </a:p>
          <a:p>
            <a:pPr>
              <a:lnSpc>
                <a:spcPct val="90000"/>
              </a:lnSpc>
            </a:pPr>
            <a:r>
              <a:rPr lang="en-GB" sz="1400" b="1" dirty="0">
                <a:solidFill>
                  <a:srgbClr val="C00000"/>
                </a:solidFill>
              </a:rPr>
              <a:t>Venous Thromboembolism (VTE) </a:t>
            </a:r>
            <a:br>
              <a:rPr lang="en-GB" sz="1400" b="1" dirty="0"/>
            </a:br>
            <a:r>
              <a:rPr lang="en-GB" sz="1400" b="1" dirty="0"/>
              <a:t> Perform VTE risk assessment as per the VTE chart in the HARP integrated </a:t>
            </a:r>
            <a:br>
              <a:rPr lang="en-GB" sz="1400" b="1" dirty="0"/>
            </a:br>
            <a:r>
              <a:rPr lang="en-GB" sz="1400" b="1" dirty="0"/>
              <a:t>care pathway and treat accordingly</a:t>
            </a:r>
            <a:endParaRPr lang="en-US" sz="1400" b="1" dirty="0"/>
          </a:p>
          <a:p>
            <a:pPr>
              <a:lnSpc>
                <a:spcPct val="90000"/>
              </a:lnSpc>
            </a:pPr>
            <a:r>
              <a:rPr lang="en-US" sz="1400" b="1" dirty="0">
                <a:solidFill>
                  <a:srgbClr val="C00000"/>
                </a:solidFill>
              </a:rPr>
              <a:t>Pyridoxine</a:t>
            </a:r>
            <a:r>
              <a:rPr lang="en-US" sz="1400" b="1" dirty="0"/>
              <a:t> :</a:t>
            </a:r>
            <a:r>
              <a:rPr lang="en-GB" sz="1400" b="1" dirty="0"/>
              <a:t>There is no association between the degree of NVP at 12 weeks and vitamin B6 levels measured</a:t>
            </a:r>
            <a:r>
              <a:rPr lang="en-US" sz="1400" b="1" dirty="0"/>
              <a:t> </a:t>
            </a:r>
            <a:r>
              <a:rPr lang="en-GB" sz="1400" b="1" dirty="0"/>
              <a:t>at 15 weeks</a:t>
            </a:r>
            <a:r>
              <a:rPr lang="ar-SA" sz="1400" b="1" dirty="0"/>
              <a:t> </a:t>
            </a:r>
          </a:p>
          <a:p>
            <a:pPr marL="0" indent="0">
              <a:buNone/>
            </a:pPr>
            <a:r>
              <a:rPr lang="en-US" sz="1400" b="1" dirty="0"/>
              <a:t>     </a:t>
            </a:r>
            <a:r>
              <a:rPr lang="en-GB" sz="1400" b="1" dirty="0"/>
              <a:t>the combination of </a:t>
            </a:r>
            <a:r>
              <a:rPr lang="en-GB" sz="1400" b="1" dirty="0" err="1"/>
              <a:t>doxylamine</a:t>
            </a:r>
            <a:r>
              <a:rPr lang="en-GB" sz="1400" b="1" dirty="0"/>
              <a:t> and pyridoxine was significantly more effective than pyridoxine</a:t>
            </a:r>
            <a:br>
              <a:rPr lang="en-GB" sz="1400" b="1" dirty="0"/>
            </a:br>
            <a:r>
              <a:rPr lang="en-GB" sz="1400" b="1" dirty="0"/>
              <a:t>alone</a:t>
            </a:r>
            <a:endParaRPr lang="en-US" sz="1400" b="1" dirty="0"/>
          </a:p>
        </p:txBody>
      </p:sp>
      <p:pic>
        <p:nvPicPr>
          <p:cNvPr id="4" name="Picture 3">
            <a:extLst>
              <a:ext uri="{FF2B5EF4-FFF2-40B4-BE49-F238E27FC236}">
                <a16:creationId xmlns:a16="http://schemas.microsoft.com/office/drawing/2014/main" id="{0338325C-7ACC-6B57-7D02-F759E55B7F11}"/>
              </a:ext>
            </a:extLst>
          </p:cNvPr>
          <p:cNvPicPr>
            <a:picLocks noChangeAspect="1"/>
          </p:cNvPicPr>
          <p:nvPr/>
        </p:nvPicPr>
        <p:blipFill>
          <a:blip r:embed="rId2"/>
          <a:stretch>
            <a:fillRect/>
          </a:stretch>
        </p:blipFill>
        <p:spPr>
          <a:xfrm>
            <a:off x="245815" y="317825"/>
            <a:ext cx="5989011" cy="6222349"/>
          </a:xfrm>
          <a:prstGeom prst="rect">
            <a:avLst/>
          </a:prstGeom>
        </p:spPr>
      </p:pic>
    </p:spTree>
    <p:extLst>
      <p:ext uri="{BB962C8B-B14F-4D97-AF65-F5344CB8AC3E}">
        <p14:creationId xmlns:p14="http://schemas.microsoft.com/office/powerpoint/2010/main" val="8755532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63F9B-8F82-BD4C-DFEF-F51FC0906A3A}"/>
              </a:ext>
            </a:extLst>
          </p:cNvPr>
          <p:cNvSpPr>
            <a:spLocks noGrp="1"/>
          </p:cNvSpPr>
          <p:nvPr>
            <p:ph type="title"/>
          </p:nvPr>
        </p:nvSpPr>
        <p:spPr>
          <a:xfrm>
            <a:off x="498408" y="251825"/>
            <a:ext cx="10058400" cy="1371600"/>
          </a:xfrm>
        </p:spPr>
        <p:txBody>
          <a:bodyPr/>
          <a:lstStyle/>
          <a:p>
            <a:r>
              <a:rPr lang="ar-SA" b="1" dirty="0">
                <a:solidFill>
                  <a:srgbClr val="FF0000"/>
                </a:solidFill>
              </a:rPr>
              <a:t>Not Recommended</a:t>
            </a:r>
            <a:endParaRPr lang="en-US" b="1" dirty="0">
              <a:solidFill>
                <a:srgbClr val="FF0000"/>
              </a:solidFill>
            </a:endParaRPr>
          </a:p>
        </p:txBody>
      </p:sp>
      <p:sp>
        <p:nvSpPr>
          <p:cNvPr id="3" name="Content Placeholder 2">
            <a:extLst>
              <a:ext uri="{FF2B5EF4-FFF2-40B4-BE49-F238E27FC236}">
                <a16:creationId xmlns:a16="http://schemas.microsoft.com/office/drawing/2014/main" id="{BAAFD5B7-0A3C-7951-3A94-2C08AA0A08CA}"/>
              </a:ext>
            </a:extLst>
          </p:cNvPr>
          <p:cNvSpPr>
            <a:spLocks noGrp="1"/>
          </p:cNvSpPr>
          <p:nvPr>
            <p:ph idx="1"/>
          </p:nvPr>
        </p:nvSpPr>
        <p:spPr>
          <a:xfrm>
            <a:off x="631625" y="1774519"/>
            <a:ext cx="10058400" cy="3931920"/>
          </a:xfrm>
        </p:spPr>
        <p:txBody>
          <a:bodyPr>
            <a:normAutofit/>
          </a:bodyPr>
          <a:lstStyle/>
          <a:p>
            <a:pPr marL="0" indent="0">
              <a:buNone/>
            </a:pPr>
            <a:endParaRPr lang="en-US" sz="2400" b="1" dirty="0"/>
          </a:p>
          <a:p>
            <a:pPr marL="342900" indent="-342900">
              <a:buFont typeface="+mj-lt"/>
              <a:buAutoNum type="arabicPeriod"/>
            </a:pPr>
            <a:r>
              <a:rPr lang="en-GB" sz="2400" b="1" dirty="0"/>
              <a:t>D</a:t>
            </a:r>
            <a:r>
              <a:rPr lang="ar-SA" sz="2400" b="1" dirty="0"/>
              <a:t>iazepam</a:t>
            </a:r>
            <a:endParaRPr lang="en-US" sz="2400" b="1" dirty="0"/>
          </a:p>
          <a:p>
            <a:pPr marL="342900" indent="-342900">
              <a:buFont typeface="+mj-lt"/>
              <a:buAutoNum type="arabicPeriod"/>
            </a:pPr>
            <a:r>
              <a:rPr lang="ar-SA" sz="2400" b="1" dirty="0"/>
              <a:t>Hypnosis</a:t>
            </a:r>
            <a:endParaRPr lang="en-US" sz="2400" b="1" dirty="0"/>
          </a:p>
          <a:p>
            <a:pPr marL="342900" indent="-342900">
              <a:buFont typeface="+mj-lt"/>
              <a:buAutoNum type="arabicPeriod"/>
            </a:pPr>
            <a:r>
              <a:rPr lang="ar-SA" sz="2400" b="1" dirty="0"/>
              <a:t>Iron</a:t>
            </a:r>
            <a:r>
              <a:rPr lang="en-US" sz="2400" b="1" dirty="0"/>
              <a:t> exacerbate symptoms</a:t>
            </a:r>
          </a:p>
          <a:p>
            <a:pPr marL="342900" indent="-342900">
              <a:buFont typeface="+mj-lt"/>
              <a:buAutoNum type="arabicPeriod"/>
            </a:pPr>
            <a:r>
              <a:rPr lang="ar-SA" sz="2400" b="1" dirty="0"/>
              <a:t>glucose</a:t>
            </a:r>
          </a:p>
        </p:txBody>
      </p:sp>
    </p:spTree>
    <p:extLst>
      <p:ext uri="{BB962C8B-B14F-4D97-AF65-F5344CB8AC3E}">
        <p14:creationId xmlns:p14="http://schemas.microsoft.com/office/powerpoint/2010/main" val="35075114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E2AE3-4FAB-0A22-475C-35CD24FFB864}"/>
              </a:ext>
            </a:extLst>
          </p:cNvPr>
          <p:cNvSpPr>
            <a:spLocks noGrp="1"/>
          </p:cNvSpPr>
          <p:nvPr>
            <p:ph type="title"/>
          </p:nvPr>
        </p:nvSpPr>
        <p:spPr/>
        <p:txBody>
          <a:bodyPr/>
          <a:lstStyle/>
          <a:p>
            <a:r>
              <a:rPr lang="en-US" b="1"/>
              <a:t>INPATIENT MANAGMENT</a:t>
            </a:r>
          </a:p>
        </p:txBody>
      </p:sp>
      <p:sp>
        <p:nvSpPr>
          <p:cNvPr id="3" name="Content Placeholder 2">
            <a:extLst>
              <a:ext uri="{FF2B5EF4-FFF2-40B4-BE49-F238E27FC236}">
                <a16:creationId xmlns:a16="http://schemas.microsoft.com/office/drawing/2014/main" id="{B3F19761-1664-3E4A-D9FA-A446BCA52B90}"/>
              </a:ext>
            </a:extLst>
          </p:cNvPr>
          <p:cNvSpPr>
            <a:spLocks noGrp="1"/>
          </p:cNvSpPr>
          <p:nvPr>
            <p:ph idx="1"/>
          </p:nvPr>
        </p:nvSpPr>
        <p:spPr/>
        <p:txBody>
          <a:bodyPr/>
          <a:lstStyle/>
          <a:p>
            <a:r>
              <a:rPr lang="en-GB" b="1"/>
              <a:t>Inpatient management should be considered if there is at least one of the following:</a:t>
            </a:r>
            <a:br>
              <a:rPr lang="en-GB" b="1"/>
            </a:br>
            <a:r>
              <a:rPr lang="en-GB" b="1"/>
              <a:t>● continued nausea and vomiting and inability to keep down oral antiemetics</a:t>
            </a:r>
            <a:br>
              <a:rPr lang="en-GB" b="1"/>
            </a:br>
            <a:r>
              <a:rPr lang="en-GB" b="1"/>
              <a:t>● continued nausea and vomiting associated with ketonuria and/or weight loss (greater than 5%</a:t>
            </a:r>
            <a:br>
              <a:rPr lang="en-GB" b="1"/>
            </a:br>
            <a:r>
              <a:rPr lang="en-GB" b="1"/>
              <a:t>of body weight), despite oral antiemetics</a:t>
            </a:r>
            <a:br>
              <a:rPr lang="en-GB" b="1"/>
            </a:br>
            <a:r>
              <a:rPr lang="en-GB" b="1"/>
              <a:t>● confirmed or suspected comorbidity (such as urinary tract infection and inability to tolerate</a:t>
            </a:r>
            <a:br>
              <a:rPr lang="en-GB" b="1"/>
            </a:br>
            <a:r>
              <a:rPr lang="en-GB" b="1"/>
              <a:t>oral antibiotics).</a:t>
            </a:r>
            <a:endParaRPr lang="en-US" b="1"/>
          </a:p>
        </p:txBody>
      </p:sp>
    </p:spTree>
    <p:extLst>
      <p:ext uri="{BB962C8B-B14F-4D97-AF65-F5344CB8AC3E}">
        <p14:creationId xmlns:p14="http://schemas.microsoft.com/office/powerpoint/2010/main" val="8886177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86F42-BA24-89C2-7E02-15CAB7FF34B4}"/>
              </a:ext>
            </a:extLst>
          </p:cNvPr>
          <p:cNvSpPr>
            <a:spLocks noGrp="1"/>
          </p:cNvSpPr>
          <p:nvPr>
            <p:ph type="title"/>
          </p:nvPr>
        </p:nvSpPr>
        <p:spPr/>
        <p:txBody>
          <a:bodyPr/>
          <a:lstStyle/>
          <a:p>
            <a:r>
              <a:rPr lang="en-US" b="1"/>
              <a:t>MANAGEMENT – HARP CRITERIA</a:t>
            </a:r>
          </a:p>
        </p:txBody>
      </p:sp>
      <p:sp>
        <p:nvSpPr>
          <p:cNvPr id="3" name="Content Placeholder 2">
            <a:extLst>
              <a:ext uri="{FF2B5EF4-FFF2-40B4-BE49-F238E27FC236}">
                <a16:creationId xmlns:a16="http://schemas.microsoft.com/office/drawing/2014/main" id="{8A33B1B1-EBA0-755D-BE16-425F0B1E2C22}"/>
              </a:ext>
            </a:extLst>
          </p:cNvPr>
          <p:cNvSpPr>
            <a:spLocks noGrp="1"/>
          </p:cNvSpPr>
          <p:nvPr>
            <p:ph idx="1"/>
          </p:nvPr>
        </p:nvSpPr>
        <p:spPr/>
        <p:txBody>
          <a:bodyPr>
            <a:normAutofit fontScale="92500" lnSpcReduction="20000"/>
          </a:bodyPr>
          <a:lstStyle/>
          <a:p>
            <a:endParaRPr lang="en-US" b="1"/>
          </a:p>
          <a:p>
            <a:r>
              <a:rPr lang="en-GB" b="1"/>
              <a:t>Ketones of 2 or more</a:t>
            </a:r>
            <a:endParaRPr lang="en-US" b="1"/>
          </a:p>
          <a:p>
            <a:r>
              <a:rPr lang="en-GB" b="1"/>
              <a:t> No complications ie: weight loss, deranged bloods</a:t>
            </a:r>
            <a:endParaRPr lang="en-US" b="1"/>
          </a:p>
          <a:p>
            <a:r>
              <a:rPr lang="en-GB" b="1"/>
              <a:t>Consideration of past medical history and comorbidities</a:t>
            </a:r>
            <a:endParaRPr lang="en-US" b="1"/>
          </a:p>
          <a:p>
            <a:r>
              <a:rPr lang="en-GB" b="1"/>
              <a:t>Patient compliance </a:t>
            </a:r>
            <a:endParaRPr lang="en-US" b="1"/>
          </a:p>
          <a:p>
            <a:endParaRPr lang="en-US" b="1"/>
          </a:p>
          <a:p>
            <a:r>
              <a:rPr lang="en-US" b="1"/>
              <a:t>If pt fulfil this criteria</a:t>
            </a:r>
          </a:p>
          <a:p>
            <a:endParaRPr lang="en-US" b="1"/>
          </a:p>
          <a:p>
            <a:r>
              <a:rPr lang="en-GB" b="1"/>
              <a:t> Commence integrated care pathway (ICP) for HARP </a:t>
            </a:r>
            <a:br>
              <a:rPr lang="en-GB" b="1"/>
            </a:br>
            <a:r>
              <a:rPr lang="en-GB" b="1"/>
              <a:t> If inpatient arrange readmission for the following day and discharge with </a:t>
            </a:r>
            <a:br>
              <a:rPr lang="en-GB" b="1"/>
            </a:br>
            <a:r>
              <a:rPr lang="en-GB" b="1"/>
              <a:t>venflon in situ</a:t>
            </a:r>
            <a:br>
              <a:rPr lang="en-GB" b="1"/>
            </a:br>
            <a:r>
              <a:rPr lang="en-GB" b="1"/>
              <a:t> If emergency admission arrange immediate commencement of HARP and </a:t>
            </a:r>
            <a:br>
              <a:rPr lang="en-GB" b="1"/>
            </a:br>
            <a:r>
              <a:rPr lang="en-GB" b="1"/>
              <a:t>cannulate</a:t>
            </a:r>
            <a:br>
              <a:rPr lang="en-GB" b="1"/>
            </a:br>
            <a:r>
              <a:rPr lang="en-GB" b="1"/>
              <a:t> Follow appropriate day as per ICP</a:t>
            </a:r>
          </a:p>
          <a:p>
            <a:endParaRPr lang="en-US" b="1"/>
          </a:p>
          <a:p>
            <a:endParaRPr lang="en-US" b="1"/>
          </a:p>
          <a:p>
            <a:endParaRPr lang="en-US" b="1"/>
          </a:p>
          <a:p>
            <a:endParaRPr lang="en-US" b="1"/>
          </a:p>
        </p:txBody>
      </p:sp>
    </p:spTree>
    <p:extLst>
      <p:ext uri="{BB962C8B-B14F-4D97-AF65-F5344CB8AC3E}">
        <p14:creationId xmlns:p14="http://schemas.microsoft.com/office/powerpoint/2010/main" val="26490380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04EB1-1AE6-8705-2F0A-3724D7C756BA}"/>
              </a:ext>
            </a:extLst>
          </p:cNvPr>
          <p:cNvSpPr>
            <a:spLocks noGrp="1"/>
          </p:cNvSpPr>
          <p:nvPr>
            <p:ph type="title"/>
          </p:nvPr>
        </p:nvSpPr>
        <p:spPr/>
        <p:txBody>
          <a:bodyPr/>
          <a:lstStyle/>
          <a:p>
            <a:r>
              <a:rPr lang="en-US" b="1"/>
              <a:t>HARP</a:t>
            </a:r>
          </a:p>
        </p:txBody>
      </p:sp>
      <p:sp>
        <p:nvSpPr>
          <p:cNvPr id="3" name="Content Placeholder 2">
            <a:extLst>
              <a:ext uri="{FF2B5EF4-FFF2-40B4-BE49-F238E27FC236}">
                <a16:creationId xmlns:a16="http://schemas.microsoft.com/office/drawing/2014/main" id="{B61FEBF8-82FA-BD4F-97BE-0CE024E8874C}"/>
              </a:ext>
            </a:extLst>
          </p:cNvPr>
          <p:cNvSpPr>
            <a:spLocks noGrp="1"/>
          </p:cNvSpPr>
          <p:nvPr>
            <p:ph idx="1"/>
          </p:nvPr>
        </p:nvSpPr>
        <p:spPr/>
        <p:txBody>
          <a:bodyPr>
            <a:normAutofit fontScale="77500" lnSpcReduction="20000"/>
          </a:bodyPr>
          <a:lstStyle/>
          <a:p>
            <a:r>
              <a:rPr lang="en-GB" b="1"/>
              <a:t>Monitoring</a:t>
            </a:r>
            <a:br>
              <a:rPr lang="en-GB" b="1"/>
            </a:br>
            <a:r>
              <a:rPr lang="en-GB" b="1"/>
              <a:t> Observations 4 hourly unless otherwise indicated by the NEWS score</a:t>
            </a:r>
            <a:br>
              <a:rPr lang="en-GB" b="1"/>
            </a:br>
            <a:r>
              <a:rPr lang="en-GB" b="1"/>
              <a:t> Input / output chart </a:t>
            </a:r>
            <a:br>
              <a:rPr lang="en-GB" b="1"/>
            </a:br>
            <a:r>
              <a:rPr lang="en-GB" b="1"/>
              <a:t> Weight recorded each admission</a:t>
            </a:r>
            <a:endParaRPr lang="en-US" b="1"/>
          </a:p>
          <a:p>
            <a:r>
              <a:rPr lang="en-GB" b="1"/>
              <a:t>Discharge Criteria </a:t>
            </a:r>
            <a:br>
              <a:rPr lang="en-GB" b="1"/>
            </a:br>
            <a:r>
              <a:rPr lang="en-GB" b="1"/>
              <a:t> Patient understands and agrees to comply with discharge instructions including </a:t>
            </a:r>
            <a:br>
              <a:rPr lang="en-GB" b="1"/>
            </a:br>
            <a:r>
              <a:rPr lang="en-GB" b="1"/>
              <a:t>cannula care if relevant</a:t>
            </a:r>
            <a:br>
              <a:rPr lang="en-GB" b="1"/>
            </a:br>
            <a:r>
              <a:rPr lang="en-GB" b="1"/>
              <a:t> Patient has a supply of oral antiemetic’s to take home </a:t>
            </a:r>
            <a:br>
              <a:rPr lang="en-GB" b="1"/>
            </a:br>
            <a:r>
              <a:rPr lang="en-GB" b="1"/>
              <a:t> Satisfactory observations/ NEWS score</a:t>
            </a:r>
            <a:br>
              <a:rPr lang="en-GB" b="1"/>
            </a:br>
            <a:r>
              <a:rPr lang="en-GB" b="1"/>
              <a:t> Tolerating fluids and some food</a:t>
            </a:r>
            <a:br>
              <a:rPr lang="en-GB" b="1"/>
            </a:br>
            <a:r>
              <a:rPr lang="en-GB" b="1"/>
              <a:t> Passing adequate urine (0.5ml/kg/hr minimum)</a:t>
            </a:r>
            <a:br>
              <a:rPr lang="en-GB" b="1"/>
            </a:br>
            <a:r>
              <a:rPr lang="en-GB" b="1"/>
              <a:t> Make arrangements for follow up as below </a:t>
            </a:r>
            <a:br>
              <a:rPr lang="en-GB" b="1"/>
            </a:br>
            <a:r>
              <a:rPr lang="en-GB" b="1"/>
              <a:t> Ensure discharge criteria met for discharge home </a:t>
            </a:r>
            <a:br>
              <a:rPr lang="en-GB" b="1"/>
            </a:br>
            <a:r>
              <a:rPr lang="en-GB" b="1"/>
              <a:t> Ensure discharge advice given and provide open access information. </a:t>
            </a:r>
            <a:br>
              <a:rPr lang="en-GB" b="1"/>
            </a:br>
            <a:r>
              <a:rPr lang="en-GB" b="1"/>
              <a:t> Open access will continue until the patient reaches 22 weeks gestation at which</a:t>
            </a:r>
            <a:br>
              <a:rPr lang="en-GB" b="1"/>
            </a:br>
            <a:r>
              <a:rPr lang="en-GB" b="1"/>
              <a:t>point care must be transferred to the obstetric team </a:t>
            </a:r>
            <a:br>
              <a:rPr lang="en-GB" b="1"/>
            </a:br>
            <a:r>
              <a:rPr lang="en-GB" b="1"/>
              <a:t> Telephone number for Cley ward</a:t>
            </a:r>
            <a:br>
              <a:rPr lang="en-GB" b="1"/>
            </a:br>
            <a:r>
              <a:rPr lang="en-GB" b="1"/>
              <a:t> Give the patient the information leaflet on NVP</a:t>
            </a:r>
            <a:br>
              <a:rPr lang="en-GB" b="1"/>
            </a:br>
            <a:r>
              <a:rPr lang="en-GB" b="1"/>
              <a:t> Ensure that the patient has received the HARP cannula care leaflet</a:t>
            </a:r>
            <a:endParaRPr lang="en-US" b="1"/>
          </a:p>
          <a:p>
            <a:pPr marL="0" indent="0">
              <a:buNone/>
            </a:pPr>
            <a:r>
              <a:rPr lang="en-US" b="1"/>
              <a:t>  </a:t>
            </a:r>
            <a:r>
              <a:rPr lang="en-GB" b="1"/>
              <a:t> Consider giving a supply of urinalysis strips for home ketone testing if felt to be </a:t>
            </a:r>
            <a:br>
              <a:rPr lang="en-GB" b="1"/>
            </a:br>
            <a:r>
              <a:rPr lang="en-GB" b="1"/>
              <a:t>appropriate in individual cases</a:t>
            </a:r>
          </a:p>
          <a:p>
            <a:endParaRPr lang="en-GB" b="1"/>
          </a:p>
        </p:txBody>
      </p:sp>
    </p:spTree>
    <p:extLst>
      <p:ext uri="{BB962C8B-B14F-4D97-AF65-F5344CB8AC3E}">
        <p14:creationId xmlns:p14="http://schemas.microsoft.com/office/powerpoint/2010/main" val="22373112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73C6B-43B0-1C37-5D2C-322168D0A4B6}"/>
              </a:ext>
            </a:extLst>
          </p:cNvPr>
          <p:cNvSpPr>
            <a:spLocks noGrp="1"/>
          </p:cNvSpPr>
          <p:nvPr>
            <p:ph type="title"/>
          </p:nvPr>
        </p:nvSpPr>
        <p:spPr/>
        <p:txBody>
          <a:bodyPr/>
          <a:lstStyle/>
          <a:p>
            <a:r>
              <a:rPr lang="ar-SA" b="1"/>
              <a:t>FURTHER MANAGEMENT </a:t>
            </a:r>
            <a:endParaRPr lang="en-US" b="1"/>
          </a:p>
        </p:txBody>
      </p:sp>
      <p:sp>
        <p:nvSpPr>
          <p:cNvPr id="3" name="Content Placeholder 2">
            <a:extLst>
              <a:ext uri="{FF2B5EF4-FFF2-40B4-BE49-F238E27FC236}">
                <a16:creationId xmlns:a16="http://schemas.microsoft.com/office/drawing/2014/main" id="{C024AB42-77BB-08DA-CC55-22AB3B448829}"/>
              </a:ext>
            </a:extLst>
          </p:cNvPr>
          <p:cNvSpPr>
            <a:spLocks noGrp="1"/>
          </p:cNvSpPr>
          <p:nvPr>
            <p:ph idx="1"/>
          </p:nvPr>
        </p:nvSpPr>
        <p:spPr/>
        <p:txBody>
          <a:bodyPr>
            <a:normAutofit fontScale="85000" lnSpcReduction="10000"/>
          </a:bodyPr>
          <a:lstStyle/>
          <a:p>
            <a:r>
              <a:rPr lang="en-GB" b="1"/>
              <a:t>enteral and parenteral nutrition</a:t>
            </a:r>
            <a:endParaRPr lang="ar-SA" b="1"/>
          </a:p>
          <a:p>
            <a:r>
              <a:rPr lang="en-GB"/>
              <a:t>When all other medical therapies have failed, enteral or parenteral treatment should be considered</a:t>
            </a:r>
            <a:br>
              <a:rPr lang="en-GB"/>
            </a:br>
            <a:r>
              <a:rPr lang="en-GB"/>
              <a:t>with a multidisciplinary approach.</a:t>
            </a:r>
            <a:br>
              <a:rPr lang="en-GB"/>
            </a:br>
            <a:r>
              <a:rPr lang="en-GB"/>
              <a:t>There are no defined criteria for parenteral or enteral feeding. Their effectiveness is not well</a:t>
            </a:r>
            <a:br>
              <a:rPr lang="en-GB"/>
            </a:br>
            <a:r>
              <a:rPr lang="en-GB"/>
              <a:t>established. Anecdotally, they can be successful and are often employed as a last resort when all</a:t>
            </a:r>
            <a:br>
              <a:rPr lang="en-GB"/>
            </a:br>
            <a:r>
              <a:rPr lang="en-GB"/>
              <a:t>other medical therapy has failed and the only other practical option is termination of the</a:t>
            </a:r>
            <a:br>
              <a:rPr lang="en-GB"/>
            </a:br>
            <a:r>
              <a:rPr lang="en-GB"/>
              <a:t>pregnancy.</a:t>
            </a:r>
            <a:br>
              <a:rPr lang="en-GB"/>
            </a:br>
            <a:r>
              <a:rPr lang="en-GB"/>
              <a:t>86,87 Close monitoring of metabolic and electrolyte balance, related complications and</a:t>
            </a:r>
            <a:br>
              <a:rPr lang="en-GB"/>
            </a:br>
            <a:r>
              <a:rPr lang="en-GB"/>
              <a:t>nutritional requirements are needed so a multidisciplinary approach can be employed.</a:t>
            </a:r>
            <a:br>
              <a:rPr lang="en-GB"/>
            </a:br>
            <a:r>
              <a:rPr lang="en-GB"/>
              <a:t>Enteral feeding options to consider include nasogastric, nasoduodenal or nasojejunal tubes, or</a:t>
            </a:r>
            <a:br>
              <a:rPr lang="en-GB"/>
            </a:br>
            <a:r>
              <a:rPr lang="en-GB"/>
              <a:t>percutaneous endoscopic gastrostomy or jejunostomy feeding. Parenteral feeding with a</a:t>
            </a:r>
            <a:br>
              <a:rPr lang="en-GB"/>
            </a:br>
            <a:r>
              <a:rPr lang="en-GB"/>
              <a:t>peripherally inserted central catheter (PICC line) is often better tolerated than enteral feeding;</a:t>
            </a:r>
            <a:br>
              <a:rPr lang="en-GB"/>
            </a:br>
            <a:r>
              <a:rPr lang="en-GB"/>
              <a:t>however, it carries a higher risk of infection and vascular perforation.</a:t>
            </a:r>
            <a:br>
              <a:rPr lang="en-GB"/>
            </a:br>
            <a:r>
              <a:rPr lang="en-GB"/>
              <a:t>80</a:t>
            </a:r>
            <a:br>
              <a:rPr lang="en-GB"/>
            </a:br>
            <a:r>
              <a:rPr lang="en-GB"/>
              <a:t>There may be resistance to enteral feeding from the patient for cosmetic and psychological</a:t>
            </a:r>
            <a:br>
              <a:rPr lang="en-GB"/>
            </a:br>
            <a:r>
              <a:rPr lang="en-GB"/>
              <a:t>reasons or for fear of discomfort; however, it is more effective and safer than parenteral feeding</a:t>
            </a:r>
            <a:endParaRPr lang="en-US" b="1"/>
          </a:p>
        </p:txBody>
      </p:sp>
    </p:spTree>
    <p:extLst>
      <p:ext uri="{BB962C8B-B14F-4D97-AF65-F5344CB8AC3E}">
        <p14:creationId xmlns:p14="http://schemas.microsoft.com/office/powerpoint/2010/main" val="32543121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5F44967-12CF-35AE-8F8B-33EC3ED74C5E}"/>
              </a:ext>
            </a:extLst>
          </p:cNvPr>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a:solidFill>
                  <a:schemeClr val="tx1">
                    <a:lumMod val="85000"/>
                    <a:lumOff val="15000"/>
                  </a:schemeClr>
                </a:solidFill>
                <a:effectLst/>
                <a:latin typeface="+mj-lt"/>
                <a:ea typeface="+mn-ea"/>
                <a:cs typeface="+mn-cs"/>
              </a:defRPr>
            </a:lvl1pPr>
          </a:lstStyle>
          <a:p>
            <a:r>
              <a:rPr lang="en-GB" b="1"/>
              <a:t>FURTHER MANAGEMENT </a:t>
            </a:r>
          </a:p>
        </p:txBody>
      </p:sp>
      <p:sp>
        <p:nvSpPr>
          <p:cNvPr id="3" name="Content Placeholder 2">
            <a:extLst>
              <a:ext uri="{FF2B5EF4-FFF2-40B4-BE49-F238E27FC236}">
                <a16:creationId xmlns:a16="http://schemas.microsoft.com/office/drawing/2014/main" id="{78953485-42CF-CAF4-BBFC-13A335BF04A9}"/>
              </a:ext>
            </a:extLst>
          </p:cNvPr>
          <p:cNvSpPr>
            <a:spLocks noGrp="1"/>
          </p:cNvSpPr>
          <p:nvPr>
            <p:ph idx="1"/>
          </p:nvPr>
        </p:nvSpPr>
        <p:spPr/>
        <p:txBody>
          <a:bodyPr>
            <a:normAutofit fontScale="85000" lnSpcReduction="10000"/>
          </a:bodyPr>
          <a:lstStyle/>
          <a:p>
            <a:r>
              <a:rPr lang="en-GB" b="1"/>
              <a:t>In women with severe NVP or HG, input may be required from other professionals, such as midwives,</a:t>
            </a:r>
            <a:br>
              <a:rPr lang="en-GB" b="1"/>
            </a:br>
            <a:r>
              <a:rPr lang="en-GB" b="1"/>
              <a:t>nurses, dieticians, pharmacists, endocrinologists, nutritionists and gastroenterologists, and a</a:t>
            </a:r>
            <a:br>
              <a:rPr lang="en-GB" b="1"/>
            </a:br>
            <a:r>
              <a:rPr lang="en-GB" b="1"/>
              <a:t>mental health team, including a psychiatrist.</a:t>
            </a:r>
            <a:br>
              <a:rPr lang="en-GB" b="1"/>
            </a:br>
            <a:r>
              <a:rPr lang="en-GB" b="1"/>
              <a:t>There are many facets to severe NVP and HG and a holistic approach to assessment and treatment should</a:t>
            </a:r>
            <a:br>
              <a:rPr lang="en-GB" b="1"/>
            </a:br>
            <a:r>
              <a:rPr lang="en-GB" b="1"/>
              <a:t>be adopted.</a:t>
            </a:r>
            <a:br>
              <a:rPr lang="en-GB" b="1"/>
            </a:br>
            <a:r>
              <a:rPr lang="en-GB" b="1"/>
              <a:t>Dietetic advice can be very helpful to treat or avoid potentially serious complications. Women</a:t>
            </a:r>
            <a:br>
              <a:rPr lang="en-GB" b="1"/>
            </a:br>
            <a:r>
              <a:rPr lang="en-GB" b="1"/>
              <a:t>requiring enteral or parenteral feeding require input from a gastroenterologist and a</a:t>
            </a:r>
            <a:br>
              <a:rPr lang="en-GB" b="1"/>
            </a:br>
            <a:r>
              <a:rPr lang="en-GB" b="1"/>
              <a:t>nutritionist.</a:t>
            </a:r>
            <a:br>
              <a:rPr lang="en-GB" b="1"/>
            </a:br>
            <a:r>
              <a:rPr lang="en-GB" b="1"/>
              <a:t>80 Advice from other specialists such as a pharmacist and endocrinologist may often</a:t>
            </a:r>
            <a:br>
              <a:rPr lang="en-GB" b="1"/>
            </a:br>
            <a:r>
              <a:rPr lang="en-GB" b="1"/>
              <a:t>be required.</a:t>
            </a:r>
            <a:br>
              <a:rPr lang="en-GB" b="1"/>
            </a:br>
            <a:r>
              <a:rPr lang="en-GB" b="1"/>
              <a:t>Involvement of a mental health team in the woman’s care may improve quality of life and the</a:t>
            </a:r>
            <a:br>
              <a:rPr lang="en-GB" b="1"/>
            </a:br>
            <a:r>
              <a:rPr lang="en-GB" b="1"/>
              <a:t>ability to cope with pregnancy.</a:t>
            </a:r>
            <a:br>
              <a:rPr lang="en-GB" b="1"/>
            </a:br>
            <a:r>
              <a:rPr lang="en-GB" b="1"/>
              <a:t>81 Emotional support and psychological or psychiatric care may</a:t>
            </a:r>
            <a:br>
              <a:rPr lang="en-GB" b="1"/>
            </a:br>
            <a:r>
              <a:rPr lang="en-GB" b="1"/>
              <a:t>be required27 with targeted interventions specifically designed to treat mental health issues in</a:t>
            </a:r>
            <a:br>
              <a:rPr lang="en-GB" b="1"/>
            </a:br>
            <a:r>
              <a:rPr lang="en-GB" b="1"/>
              <a:t>HG, which are a result of HG rather than a cause</a:t>
            </a:r>
            <a:endParaRPr lang="en-US" b="1"/>
          </a:p>
        </p:txBody>
      </p:sp>
    </p:spTree>
    <p:extLst>
      <p:ext uri="{BB962C8B-B14F-4D97-AF65-F5344CB8AC3E}">
        <p14:creationId xmlns:p14="http://schemas.microsoft.com/office/powerpoint/2010/main" val="40855991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1C570-847F-4916-58F9-A36ABF156F6E}"/>
              </a:ext>
            </a:extLst>
          </p:cNvPr>
          <p:cNvSpPr>
            <a:spLocks noGrp="1"/>
          </p:cNvSpPr>
          <p:nvPr>
            <p:ph type="title"/>
          </p:nvPr>
        </p:nvSpPr>
        <p:spPr>
          <a:xfrm>
            <a:off x="665018" y="171539"/>
            <a:ext cx="10058400" cy="1371600"/>
          </a:xfrm>
        </p:spPr>
        <p:txBody>
          <a:bodyPr/>
          <a:lstStyle/>
          <a:p>
            <a:r>
              <a:rPr lang="ar-SA"/>
              <a:t>Cont.</a:t>
            </a:r>
            <a:endParaRPr lang="en-US"/>
          </a:p>
        </p:txBody>
      </p:sp>
      <p:sp>
        <p:nvSpPr>
          <p:cNvPr id="3" name="Content Placeholder 2">
            <a:extLst>
              <a:ext uri="{FF2B5EF4-FFF2-40B4-BE49-F238E27FC236}">
                <a16:creationId xmlns:a16="http://schemas.microsoft.com/office/drawing/2014/main" id="{517F7CA1-1C43-A0B4-78D6-A556DB66BE81}"/>
              </a:ext>
            </a:extLst>
          </p:cNvPr>
          <p:cNvSpPr>
            <a:spLocks noGrp="1"/>
          </p:cNvSpPr>
          <p:nvPr>
            <p:ph idx="1"/>
          </p:nvPr>
        </p:nvSpPr>
        <p:spPr>
          <a:xfrm>
            <a:off x="540327" y="1216430"/>
            <a:ext cx="11111345" cy="3931920"/>
          </a:xfrm>
        </p:spPr>
        <p:txBody>
          <a:bodyPr>
            <a:noAutofit/>
          </a:bodyPr>
          <a:lstStyle/>
          <a:p>
            <a:r>
              <a:rPr lang="en-GB" sz="1400" b="1"/>
              <a:t>In some women, intragastric feeding by nasogastric or percutaneous endoscopic gastrostomy</a:t>
            </a:r>
            <a:br>
              <a:rPr lang="en-GB" sz="1400" b="1"/>
            </a:br>
            <a:r>
              <a:rPr lang="en-GB" sz="1400" b="1"/>
              <a:t>tube increases the risk of nausea and vomiting. It may be tolerated in the short term but not in</a:t>
            </a:r>
            <a:br>
              <a:rPr lang="en-GB" sz="1400" b="1"/>
            </a:br>
            <a:r>
              <a:rPr lang="en-GB" sz="1400" b="1"/>
              <a:t>protracted HG.</a:t>
            </a:r>
            <a:br>
              <a:rPr lang="en-GB" sz="1400" b="1"/>
            </a:br>
            <a:r>
              <a:rPr lang="en-GB" sz="1400" b="1"/>
              <a:t>89</a:t>
            </a:r>
            <a:br>
              <a:rPr lang="en-GB" sz="1400" b="1"/>
            </a:br>
            <a:r>
              <a:rPr lang="en-GB" sz="1400" b="1"/>
              <a:t>In nasojejunal feeding, the tube is inserted endoscopically to the jejunum and feeding can be</a:t>
            </a:r>
            <a:br>
              <a:rPr lang="en-GB" sz="1400" b="1"/>
            </a:br>
            <a:r>
              <a:rPr lang="en-GB" sz="1400" b="1"/>
              <a:t>administered by a continuous infusion. One study89 showed that although the majority of women</a:t>
            </a:r>
            <a:br>
              <a:rPr lang="en-GB" sz="1400" b="1"/>
            </a:br>
            <a:r>
              <a:rPr lang="en-GB" sz="1400" b="1"/>
              <a:t>improved greatly within 48 hours, ongoing vomiting and retching can dislodge gastric and</a:t>
            </a:r>
            <a:br>
              <a:rPr lang="en-GB" sz="1400" b="1"/>
            </a:br>
            <a:r>
              <a:rPr lang="en-GB" sz="1400" b="1"/>
              <a:t>postpyloric feeding tubes.</a:t>
            </a:r>
            <a:br>
              <a:rPr lang="en-GB" sz="1400" b="1"/>
            </a:br>
            <a:r>
              <a:rPr lang="en-GB" sz="1400" b="1"/>
              <a:t>Feeding via a percutaneous endoscopic gastrojejunostomy, placed under general anaesthetic in</a:t>
            </a:r>
            <a:br>
              <a:rPr lang="en-GB" sz="1400" b="1"/>
            </a:br>
            <a:r>
              <a:rPr lang="en-GB" sz="1400" b="1"/>
              <a:t>the second trimester,</a:t>
            </a:r>
            <a:br>
              <a:rPr lang="en-GB" sz="1400" b="1"/>
            </a:br>
            <a:r>
              <a:rPr lang="en-GB" sz="1400" b="1"/>
              <a:t>90 has been shown to be an effective, safe and well-tolerated treatment of</a:t>
            </a:r>
            <a:br>
              <a:rPr lang="en-GB" sz="1400" b="1"/>
            </a:br>
            <a:r>
              <a:rPr lang="en-GB" sz="1400" b="1"/>
              <a:t>HG. In the majority of women, the tube is removed after delivery. The risk of early dislodgement</a:t>
            </a:r>
            <a:br>
              <a:rPr lang="en-GB" sz="1400" b="1"/>
            </a:br>
            <a:r>
              <a:rPr lang="en-GB" sz="1400" b="1"/>
              <a:t>is minimised compared with nasoenteric placement.</a:t>
            </a:r>
            <a:br>
              <a:rPr lang="en-GB" sz="1400" b="1"/>
            </a:br>
            <a:r>
              <a:rPr lang="en-GB" sz="1400" b="1"/>
              <a:t>90 Potential complications of percutaneous</a:t>
            </a:r>
            <a:br>
              <a:rPr lang="en-GB" sz="1400" b="1"/>
            </a:br>
            <a:r>
              <a:rPr lang="en-GB" sz="1400" b="1"/>
              <a:t>endoscopic jejunostomy include tube dislodgement, obstruction or migration, cutaneous or</a:t>
            </a:r>
            <a:br>
              <a:rPr lang="en-GB" sz="1400" b="1"/>
            </a:br>
            <a:r>
              <a:rPr lang="en-GB" sz="1400" b="1"/>
              <a:t>intra-abdominal abscesses, fistula formation, pneumatosis, occlusion and intestinal ischaemia.</a:t>
            </a:r>
            <a:br>
              <a:rPr lang="en-GB" sz="1400" b="1"/>
            </a:br>
            <a:r>
              <a:rPr lang="en-GB" sz="1400" b="1"/>
              <a:t>Total parenteral nutrition is a complex high-risk intervention; however, it may be useful in</a:t>
            </a:r>
            <a:br>
              <a:rPr lang="en-GB" sz="1400" b="1"/>
            </a:br>
            <a:r>
              <a:rPr lang="en-GB" sz="1400" b="1"/>
              <a:t>refractory cases to ensure sufficient calorie intake. It should only be used as a last resort when</a:t>
            </a:r>
            <a:br>
              <a:rPr lang="en-GB" sz="1400" b="1"/>
            </a:br>
            <a:r>
              <a:rPr lang="en-GB" sz="1400" b="1"/>
              <a:t>all other treatments have failed as it is inconvenient, expensive and can be associated with serious</a:t>
            </a:r>
            <a:br>
              <a:rPr lang="en-GB" sz="1400" b="1"/>
            </a:br>
            <a:r>
              <a:rPr lang="en-GB" sz="1400" b="1"/>
              <a:t>complications such as thrombosis, metabolic disturbances and infection.</a:t>
            </a:r>
            <a:br>
              <a:rPr lang="en-GB" sz="1400" b="1"/>
            </a:br>
            <a:r>
              <a:rPr lang="en-GB" sz="1400" b="1"/>
              <a:t>27,91 A single</a:t>
            </a:r>
            <a:br>
              <a:rPr lang="en-GB" sz="1400" b="1"/>
            </a:br>
            <a:r>
              <a:rPr lang="en-GB" sz="1400" b="1"/>
              <a:t>nonrandomised study92 has shown that total parenteral nutrition was associated with a decreased</a:t>
            </a:r>
            <a:br>
              <a:rPr lang="en-GB" sz="1400" b="1"/>
            </a:br>
            <a:r>
              <a:rPr lang="en-GB" sz="1400" b="1"/>
              <a:t>risk of perinatal morbidity. A strict protocol with careful monitoring is essential when</a:t>
            </a:r>
            <a:br>
              <a:rPr lang="en-GB" sz="1400" b="1"/>
            </a:br>
            <a:r>
              <a:rPr lang="en-GB" sz="1400" b="1"/>
              <a:t>undertaking total parenteral nutrition.</a:t>
            </a:r>
            <a:br>
              <a:rPr lang="en-GB" sz="1400" b="1"/>
            </a:br>
            <a:endParaRPr lang="en-US" sz="1400" b="1"/>
          </a:p>
        </p:txBody>
      </p:sp>
    </p:spTree>
    <p:extLst>
      <p:ext uri="{BB962C8B-B14F-4D97-AF65-F5344CB8AC3E}">
        <p14:creationId xmlns:p14="http://schemas.microsoft.com/office/powerpoint/2010/main" val="18479016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25416-5F10-0ED8-21D6-77235161626C}"/>
              </a:ext>
            </a:extLst>
          </p:cNvPr>
          <p:cNvSpPr>
            <a:spLocks noGrp="1"/>
          </p:cNvSpPr>
          <p:nvPr>
            <p:ph type="title"/>
          </p:nvPr>
        </p:nvSpPr>
        <p:spPr>
          <a:xfrm>
            <a:off x="207817" y="157685"/>
            <a:ext cx="10058400" cy="1371600"/>
          </a:xfrm>
        </p:spPr>
        <p:txBody>
          <a:bodyPr/>
          <a:lstStyle/>
          <a:p>
            <a:r>
              <a:rPr lang="ar-SA" b="1"/>
              <a:t>TERMINATION OF PREGNANCY</a:t>
            </a:r>
            <a:endParaRPr lang="en-US" b="1"/>
          </a:p>
        </p:txBody>
      </p:sp>
      <p:sp>
        <p:nvSpPr>
          <p:cNvPr id="3" name="Content Placeholder 2">
            <a:extLst>
              <a:ext uri="{FF2B5EF4-FFF2-40B4-BE49-F238E27FC236}">
                <a16:creationId xmlns:a16="http://schemas.microsoft.com/office/drawing/2014/main" id="{6F7FC209-C068-EB5F-4A35-0FCA8DD2B0D9}"/>
              </a:ext>
            </a:extLst>
          </p:cNvPr>
          <p:cNvSpPr>
            <a:spLocks noGrp="1"/>
          </p:cNvSpPr>
          <p:nvPr>
            <p:ph idx="1"/>
          </p:nvPr>
        </p:nvSpPr>
        <p:spPr>
          <a:xfrm>
            <a:off x="429489" y="1300942"/>
            <a:ext cx="13785272" cy="4256116"/>
          </a:xfrm>
        </p:spPr>
        <p:txBody>
          <a:bodyPr>
            <a:noAutofit/>
          </a:bodyPr>
          <a:lstStyle/>
          <a:p>
            <a:r>
              <a:rPr lang="en-GB" sz="1400" b="1"/>
              <a:t>The Hyperemesis Education and Research (HER) Foundation in the USA reports that 10% of</a:t>
            </a:r>
            <a:br>
              <a:rPr lang="en-GB" sz="1400" b="1"/>
            </a:br>
            <a:r>
              <a:rPr lang="en-GB" sz="1400" b="1"/>
              <a:t>pregnancies complicated by HG end in termination in women who would not otherwise have</a:t>
            </a:r>
            <a:br>
              <a:rPr lang="en-GB" sz="1400" b="1"/>
            </a:br>
            <a:r>
              <a:rPr lang="en-GB" sz="1400" b="1"/>
              <a:t>chosen this.</a:t>
            </a:r>
            <a:br>
              <a:rPr lang="en-GB" sz="1400" b="1"/>
            </a:br>
            <a:r>
              <a:rPr lang="en-GB" sz="1400" b="1"/>
              <a:t>94 Pregnancy Sickness Support in the UK found that many of these women have not</a:t>
            </a:r>
            <a:br>
              <a:rPr lang="en-GB" sz="1400" b="1"/>
            </a:br>
            <a:r>
              <a:rPr lang="en-GB" sz="1400" b="1"/>
              <a:t>been offered the full range of treatments available and fewer than 10% had been offered</a:t>
            </a:r>
            <a:br>
              <a:rPr lang="en-GB" sz="1400" b="1"/>
            </a:br>
            <a:r>
              <a:rPr lang="en-GB" sz="1400" b="1"/>
              <a:t>steroids.</a:t>
            </a:r>
            <a:br>
              <a:rPr lang="en-GB" sz="1400" b="1"/>
            </a:br>
            <a:r>
              <a:rPr lang="en-GB" sz="1400" b="1"/>
              <a:t>95</a:t>
            </a:r>
            <a:br>
              <a:rPr lang="en-GB" sz="1400" b="1"/>
            </a:br>
            <a:r>
              <a:rPr lang="en-GB" sz="1400" b="1"/>
              <a:t>Treatment options of antiemetics, corticosteroids, enteral and parenteral feeding, and correction</a:t>
            </a:r>
            <a:br>
              <a:rPr lang="en-GB" sz="1400" b="1"/>
            </a:br>
            <a:r>
              <a:rPr lang="en-GB" sz="1400" b="1"/>
              <a:t>of electrolyte or metabolic disturbances should be considered before deciding that the only</a:t>
            </a:r>
            <a:br>
              <a:rPr lang="en-GB" sz="1400" b="1"/>
            </a:br>
            <a:r>
              <a:rPr lang="en-GB" sz="1400" b="1"/>
              <a:t>option is termination of the pregnancy.</a:t>
            </a:r>
            <a:br>
              <a:rPr lang="en-GB" sz="1400" b="1"/>
            </a:br>
            <a:r>
              <a:rPr lang="en-GB" sz="1400" b="1"/>
              <a:t>96,97 A psychiatric opinion should also be sought, and the</a:t>
            </a:r>
            <a:br>
              <a:rPr lang="en-GB" sz="1400" b="1"/>
            </a:br>
            <a:r>
              <a:rPr lang="en-GB" sz="1400" b="1"/>
              <a:t>decision for termination needs to be multidisciplinary, with documentation of therapeutic failure</a:t>
            </a:r>
            <a:br>
              <a:rPr lang="en-GB" sz="1400" b="1"/>
            </a:br>
            <a:r>
              <a:rPr lang="en-GB" sz="1400" b="1"/>
              <a:t>if this is the reason for the termination. Women should be offered counselling before and after</a:t>
            </a:r>
            <a:br>
              <a:rPr lang="en-GB" sz="1400" b="1"/>
            </a:br>
            <a:r>
              <a:rPr lang="en-GB" sz="1400" b="1"/>
              <a:t>a decision of pregnancy termination is made.</a:t>
            </a:r>
            <a:br>
              <a:rPr lang="en-GB" sz="1400" b="1"/>
            </a:br>
            <a:r>
              <a:rPr lang="en-GB" sz="1400" b="1"/>
              <a:t>In a survey97 of 808 women who terminated their pregnancies secondary to HG, 123 (15.2%) had</a:t>
            </a:r>
            <a:br>
              <a:rPr lang="en-GB" sz="1400" b="1"/>
            </a:br>
            <a:r>
              <a:rPr lang="en-GB" sz="1400" b="1"/>
              <a:t>at least one termination due to HG, and 49 (6.1%) had multiple terminations. Prominent reasons</a:t>
            </a:r>
            <a:br>
              <a:rPr lang="en-GB" sz="1400" b="1"/>
            </a:br>
            <a:r>
              <a:rPr lang="en-GB" sz="1400" b="1"/>
              <a:t>given for the terminations were inability to care for the family and self (66.7%), fear that they or</a:t>
            </a:r>
            <a:br>
              <a:rPr lang="en-GB" sz="1400" b="1"/>
            </a:br>
            <a:r>
              <a:rPr lang="en-GB" sz="1400" b="1"/>
              <a:t>their baby could die (51.2%), or that the baby would be abnormal (22%). In the same survey,</a:t>
            </a:r>
            <a:br>
              <a:rPr lang="en-GB" sz="1400" b="1"/>
            </a:br>
            <a:r>
              <a:rPr lang="en-GB" sz="1400" b="1"/>
              <a:t>women who terminated a pregnancy were more likely to report a negative attitude from their</a:t>
            </a:r>
            <a:br>
              <a:rPr lang="en-GB" sz="1400" b="1"/>
            </a:br>
            <a:r>
              <a:rPr lang="en-GB" sz="1400" b="1"/>
              <a:t>caregiver. Initiation of a prompt and responsive treatment plan may reduce this.</a:t>
            </a:r>
            <a:br>
              <a:rPr lang="en-GB" sz="1400" b="1"/>
            </a:br>
            <a:r>
              <a:rPr lang="en-GB" sz="1400" b="1"/>
              <a:t>86 Occasionally,</a:t>
            </a:r>
            <a:br>
              <a:rPr lang="en-GB" sz="1400" b="1"/>
            </a:br>
            <a:r>
              <a:rPr lang="en-GB" sz="1400" b="1"/>
              <a:t>HG or its treatment may lead to life-threatening illness and termination of the pregnancy is seen</a:t>
            </a:r>
            <a:br>
              <a:rPr lang="en-GB" sz="1400" b="1"/>
            </a:br>
            <a:r>
              <a:rPr lang="en-GB" sz="1400" b="1"/>
              <a:t>as the only op</a:t>
            </a:r>
            <a:r>
              <a:rPr lang="ar-SA" sz="1400" b="1"/>
              <a:t>Tion</a:t>
            </a:r>
            <a:endParaRPr lang="en-US" sz="1400" b="1"/>
          </a:p>
        </p:txBody>
      </p:sp>
    </p:spTree>
    <p:extLst>
      <p:ext uri="{BB962C8B-B14F-4D97-AF65-F5344CB8AC3E}">
        <p14:creationId xmlns:p14="http://schemas.microsoft.com/office/powerpoint/2010/main" val="2829795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8BC35-BB73-F24D-728F-EC3E831D9B3D}"/>
              </a:ext>
            </a:extLst>
          </p:cNvPr>
          <p:cNvSpPr>
            <a:spLocks noGrp="1"/>
          </p:cNvSpPr>
          <p:nvPr>
            <p:ph type="title"/>
          </p:nvPr>
        </p:nvSpPr>
        <p:spPr/>
        <p:txBody>
          <a:bodyPr/>
          <a:lstStyle/>
          <a:p>
            <a:r>
              <a:rPr lang="en-US" dirty="0"/>
              <a:t>ATEIOLGY </a:t>
            </a:r>
          </a:p>
        </p:txBody>
      </p:sp>
      <p:sp>
        <p:nvSpPr>
          <p:cNvPr id="3" name="Content Placeholder 2">
            <a:extLst>
              <a:ext uri="{FF2B5EF4-FFF2-40B4-BE49-F238E27FC236}">
                <a16:creationId xmlns:a16="http://schemas.microsoft.com/office/drawing/2014/main" id="{C92C4B24-70ED-4CFC-1984-2DA2F97CB6A9}"/>
              </a:ext>
            </a:extLst>
          </p:cNvPr>
          <p:cNvSpPr>
            <a:spLocks noGrp="1"/>
          </p:cNvSpPr>
          <p:nvPr>
            <p:ph idx="1"/>
          </p:nvPr>
        </p:nvSpPr>
        <p:spPr/>
        <p:txBody>
          <a:bodyPr>
            <a:normAutofit/>
          </a:bodyPr>
          <a:lstStyle/>
          <a:p>
            <a:r>
              <a:rPr lang="en-US" sz="2400" dirty="0"/>
              <a:t>The </a:t>
            </a:r>
            <a:r>
              <a:rPr lang="en-US" sz="2400" dirty="0" err="1"/>
              <a:t>aetiological</a:t>
            </a:r>
            <a:r>
              <a:rPr lang="en-US" sz="2400" dirty="0"/>
              <a:t> theories for NVP and HG range from the </a:t>
            </a:r>
            <a:r>
              <a:rPr lang="en-US" sz="2400" dirty="0" err="1"/>
              <a:t>fetoprotective</a:t>
            </a:r>
            <a:r>
              <a:rPr lang="en-US" sz="2400" dirty="0"/>
              <a:t> and genetic to the biochemical, immunological and biosocial.  They are primarily thought to be associated with rising levels of beta human chorionic gonadotrophin </a:t>
            </a:r>
            <a:r>
              <a:rPr lang="en-US" sz="2400" dirty="0">
                <a:highlight>
                  <a:srgbClr val="FFFF00"/>
                </a:highlight>
              </a:rPr>
              <a:t>(</a:t>
            </a:r>
            <a:r>
              <a:rPr lang="en-US" sz="2400" dirty="0" err="1">
                <a:highlight>
                  <a:srgbClr val="FFFF00"/>
                </a:highlight>
              </a:rPr>
              <a:t>hCG</a:t>
            </a:r>
            <a:r>
              <a:rPr lang="en-US" sz="2400" dirty="0">
                <a:highlight>
                  <a:srgbClr val="FFFF00"/>
                </a:highlight>
              </a:rPr>
              <a:t>) </a:t>
            </a:r>
            <a:r>
              <a:rPr lang="en-US" sz="2400" dirty="0"/>
              <a:t>hormone, and conditions with higher </a:t>
            </a:r>
            <a:r>
              <a:rPr lang="en-US" sz="2400" dirty="0" err="1"/>
              <a:t>hCG</a:t>
            </a:r>
            <a:r>
              <a:rPr lang="en-US" sz="2400" dirty="0"/>
              <a:t> levels, such as trophoblastic disease and multiple pregnancy (Twins ), have been associated with increased severity of NVP.  Additionally, </a:t>
            </a:r>
            <a:r>
              <a:rPr lang="en-US" sz="2400" dirty="0">
                <a:highlight>
                  <a:srgbClr val="FFFF00"/>
                </a:highlight>
              </a:rPr>
              <a:t>progesterone</a:t>
            </a:r>
            <a:r>
              <a:rPr lang="en-US" sz="2400" dirty="0"/>
              <a:t> decreases gastric motility and relaxes the esophageal sphincter that can contribute to nausea and vomiting in pregnancy</a:t>
            </a:r>
          </a:p>
          <a:p>
            <a:pPr marL="0" indent="0">
              <a:buNone/>
            </a:pPr>
            <a:endParaRPr lang="en-US" dirty="0"/>
          </a:p>
        </p:txBody>
      </p:sp>
    </p:spTree>
    <p:extLst>
      <p:ext uri="{BB962C8B-B14F-4D97-AF65-F5344CB8AC3E}">
        <p14:creationId xmlns:p14="http://schemas.microsoft.com/office/powerpoint/2010/main" val="4709303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956EA-8874-67AA-E92F-04183725B267}"/>
              </a:ext>
            </a:extLst>
          </p:cNvPr>
          <p:cNvSpPr>
            <a:spLocks noGrp="1"/>
          </p:cNvSpPr>
          <p:nvPr>
            <p:ph type="title"/>
          </p:nvPr>
        </p:nvSpPr>
        <p:spPr/>
        <p:txBody>
          <a:bodyPr/>
          <a:lstStyle/>
          <a:p>
            <a:r>
              <a:rPr lang="ar-SA" b="1"/>
              <a:t>DISCHARGE &amp; FOLLOW UP</a:t>
            </a:r>
            <a:endParaRPr lang="en-US" b="1"/>
          </a:p>
        </p:txBody>
      </p:sp>
      <p:sp>
        <p:nvSpPr>
          <p:cNvPr id="3" name="Content Placeholder 2">
            <a:extLst>
              <a:ext uri="{FF2B5EF4-FFF2-40B4-BE49-F238E27FC236}">
                <a16:creationId xmlns:a16="http://schemas.microsoft.com/office/drawing/2014/main" id="{C9D4075E-8646-2D5F-5A58-82352B120096}"/>
              </a:ext>
            </a:extLst>
          </p:cNvPr>
          <p:cNvSpPr>
            <a:spLocks noGrp="1"/>
          </p:cNvSpPr>
          <p:nvPr>
            <p:ph idx="1"/>
          </p:nvPr>
        </p:nvSpPr>
        <p:spPr/>
        <p:txBody>
          <a:bodyPr>
            <a:normAutofit fontScale="85000" lnSpcReduction="10000"/>
          </a:bodyPr>
          <a:lstStyle/>
          <a:p>
            <a:r>
              <a:rPr lang="en-GB" b="1"/>
              <a:t>Women with NVP and HG should have an individualised management plan in place when they are</a:t>
            </a:r>
            <a:br>
              <a:rPr lang="en-GB" b="1"/>
            </a:br>
            <a:r>
              <a:rPr lang="en-GB" b="1"/>
              <a:t>discharged from hospital.</a:t>
            </a:r>
            <a:br>
              <a:rPr lang="en-GB" b="1"/>
            </a:br>
            <a:r>
              <a:rPr lang="en-GB" b="1"/>
              <a:t>Women with severe NVP or HG who have continued symptoms into the late second or the third</a:t>
            </a:r>
            <a:br>
              <a:rPr lang="en-GB" b="1"/>
            </a:br>
            <a:r>
              <a:rPr lang="en-GB" b="1"/>
              <a:t>trimester should be offered serial scans to monitor fetal growth.</a:t>
            </a:r>
            <a:br>
              <a:rPr lang="en-GB" b="1"/>
            </a:br>
            <a:r>
              <a:rPr lang="en-GB" b="1"/>
              <a:t>At the time of discharge, it is essential that women are advised to continue with their antiemetics</a:t>
            </a:r>
            <a:br>
              <a:rPr lang="en-GB" b="1"/>
            </a:br>
            <a:r>
              <a:rPr lang="en-GB" b="1"/>
              <a:t>where appropriate and that they know how to access further care if their symptoms and/or signs</a:t>
            </a:r>
            <a:br>
              <a:rPr lang="en-GB" b="1"/>
            </a:br>
            <a:r>
              <a:rPr lang="en-GB" b="1"/>
              <a:t>recur (e.g. persistent vomiting, dehydration or ketonuria). Earlier treatment may reduce the</a:t>
            </a:r>
            <a:br>
              <a:rPr lang="en-GB" b="1"/>
            </a:br>
            <a:r>
              <a:rPr lang="en-GB" b="1"/>
              <a:t>need for hospital admission. Rehydration and a review of antiemetic treatment should ideally be</a:t>
            </a:r>
            <a:br>
              <a:rPr lang="en-GB" b="1"/>
            </a:br>
            <a:r>
              <a:rPr lang="en-GB" b="1"/>
              <a:t>undertaken in an ambulatory daycare setting.</a:t>
            </a:r>
            <a:br>
              <a:rPr lang="en-GB" b="1"/>
            </a:br>
            <a:r>
              <a:rPr lang="en-GB" b="1"/>
              <a:t>98 Better communication and advice about the</a:t>
            </a:r>
            <a:br>
              <a:rPr lang="en-GB" b="1"/>
            </a:br>
            <a:r>
              <a:rPr lang="en-GB" b="1"/>
              <a:t>safety of antiemetics may enable general practitioners to adequately support women with HG.</a:t>
            </a:r>
            <a:br>
              <a:rPr lang="en-GB" b="1"/>
            </a:br>
            <a:r>
              <a:rPr lang="en-GB" b="1"/>
              <a:t>95,98</a:t>
            </a:r>
            <a:br>
              <a:rPr lang="en-GB" b="1"/>
            </a:br>
            <a:r>
              <a:rPr lang="en-GB" b="1"/>
              <a:t>For some women, checking for ketonuria may identify a problem before vomiting is severe,</a:t>
            </a:r>
            <a:br>
              <a:rPr lang="en-GB" b="1"/>
            </a:br>
            <a:r>
              <a:rPr lang="en-GB" b="1"/>
              <a:t>allowing earlier access for rehydration,</a:t>
            </a:r>
            <a:br>
              <a:rPr lang="en-GB" b="1"/>
            </a:br>
            <a:r>
              <a:rPr lang="en-GB" b="1"/>
              <a:t>33 but level of ketones should not be relied upon over</a:t>
            </a:r>
            <a:br>
              <a:rPr lang="en-GB" b="1"/>
            </a:br>
            <a:r>
              <a:rPr lang="en-GB" b="1"/>
              <a:t>and above clinical symptoms.</a:t>
            </a:r>
            <a:endParaRPr lang="en-US" b="1"/>
          </a:p>
        </p:txBody>
      </p:sp>
    </p:spTree>
    <p:extLst>
      <p:ext uri="{BB962C8B-B14F-4D97-AF65-F5344CB8AC3E}">
        <p14:creationId xmlns:p14="http://schemas.microsoft.com/office/powerpoint/2010/main" val="27817646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E4D8C-6698-98CA-0CEC-BDAD10D4E1FE}"/>
              </a:ext>
            </a:extLst>
          </p:cNvPr>
          <p:cNvSpPr>
            <a:spLocks noGrp="1"/>
          </p:cNvSpPr>
          <p:nvPr>
            <p:ph type="title"/>
          </p:nvPr>
        </p:nvSpPr>
        <p:spPr/>
        <p:txBody>
          <a:bodyPr/>
          <a:lstStyle/>
          <a:p>
            <a:r>
              <a:rPr lang="ar-SA"/>
              <a:t>Cont.</a:t>
            </a:r>
            <a:endParaRPr lang="en-US"/>
          </a:p>
        </p:txBody>
      </p:sp>
      <p:sp>
        <p:nvSpPr>
          <p:cNvPr id="3" name="Content Placeholder 2">
            <a:extLst>
              <a:ext uri="{FF2B5EF4-FFF2-40B4-BE49-F238E27FC236}">
                <a16:creationId xmlns:a16="http://schemas.microsoft.com/office/drawing/2014/main" id="{1BFE9B97-6716-DBEC-A151-50EA8911DAC6}"/>
              </a:ext>
            </a:extLst>
          </p:cNvPr>
          <p:cNvSpPr>
            <a:spLocks noGrp="1"/>
          </p:cNvSpPr>
          <p:nvPr>
            <p:ph idx="1"/>
          </p:nvPr>
        </p:nvSpPr>
        <p:spPr/>
        <p:txBody>
          <a:bodyPr>
            <a:normAutofit fontScale="85000" lnSpcReduction="10000"/>
          </a:bodyPr>
          <a:lstStyle/>
          <a:p>
            <a:r>
              <a:rPr lang="en-GB" b="1"/>
              <a:t>Advice about patient support groups (e.g. Pregnancy Sickness Support) should be provided as many women</a:t>
            </a:r>
            <a:br>
              <a:rPr lang="en-GB" b="1"/>
            </a:br>
            <a:r>
              <a:rPr lang="en-GB" b="1"/>
              <a:t>and their partners find this form of support helpful.</a:t>
            </a:r>
            <a:br>
              <a:rPr lang="en-GB" b="1"/>
            </a:br>
            <a:r>
              <a:rPr lang="en-GB" b="1"/>
              <a:t>100–102</a:t>
            </a:r>
            <a:br>
              <a:rPr lang="en-GB" b="1"/>
            </a:br>
            <a:r>
              <a:rPr lang="en-GB" b="1"/>
              <a:t>A follow-up appointment for antenatal care is important in women suffering from HG. Psychological and</a:t>
            </a:r>
            <a:br>
              <a:rPr lang="en-GB" b="1"/>
            </a:br>
            <a:r>
              <a:rPr lang="en-GB" b="1"/>
              <a:t>social support should be organised depending upon the clinical and social circumstances.</a:t>
            </a:r>
            <a:br>
              <a:rPr lang="en-GB" b="1"/>
            </a:br>
            <a:r>
              <a:rPr lang="en-GB" b="1"/>
              <a:t>An observational study21 has shown that women with HG and low pregnancy weight gain (less</a:t>
            </a:r>
            <a:br>
              <a:rPr lang="en-GB" b="1"/>
            </a:br>
            <a:r>
              <a:rPr lang="en-GB" b="1"/>
              <a:t>than 7 kg during pregnancy) are at an increased risk of preterm delivery (adjusted relative risk</a:t>
            </a:r>
            <a:br>
              <a:rPr lang="en-GB" b="1"/>
            </a:br>
            <a:r>
              <a:rPr lang="en-GB" b="1"/>
              <a:t>3.0, 95% CI 1.9–4.3) and low birthweight (less than 2500 g; adjusted relative risk 2.8, 95% CI</a:t>
            </a:r>
            <a:br>
              <a:rPr lang="en-GB" b="1"/>
            </a:br>
            <a:r>
              <a:rPr lang="en-GB" b="1"/>
              <a:t>1.7–4.3).</a:t>
            </a:r>
            <a:br>
              <a:rPr lang="en-GB" b="1"/>
            </a:br>
            <a:r>
              <a:rPr lang="en-GB" b="1"/>
              <a:t>An Indian study76 demonstrated that excessive vomiting in pregnancy (defined as vomiting that</a:t>
            </a:r>
            <a:br>
              <a:rPr lang="en-GB" b="1"/>
            </a:br>
            <a:r>
              <a:rPr lang="en-GB" b="1"/>
              <a:t>lasted beyond 5 months) was significantly (OR 4.48, 95% CI 1.10–18.28) associated with</a:t>
            </a:r>
            <a:br>
              <a:rPr lang="en-GB" b="1"/>
            </a:br>
            <a:r>
              <a:rPr lang="en-GB" b="1"/>
              <a:t>underweight children (in those aged less than 3 years) compared with vomiting lasting less than</a:t>
            </a:r>
            <a:br>
              <a:rPr lang="en-GB" b="1"/>
            </a:br>
            <a:r>
              <a:rPr lang="en-GB" b="1"/>
              <a:t>5 months. When women with severe HG are considered, it has been shown that those requiring</a:t>
            </a:r>
            <a:br>
              <a:rPr lang="en-GB" b="1"/>
            </a:br>
            <a:r>
              <a:rPr lang="en-GB" b="1"/>
              <a:t>repeated admissions have an 18% incidence of small-for-gestational-age babies and significantly</a:t>
            </a:r>
            <a:br>
              <a:rPr lang="en-GB" b="1"/>
            </a:br>
            <a:r>
              <a:rPr lang="en-GB" b="1"/>
              <a:t>lower birthweights than babies of women with HG and single admissions.</a:t>
            </a:r>
            <a:endParaRPr lang="en-US" b="1"/>
          </a:p>
        </p:txBody>
      </p:sp>
    </p:spTree>
    <p:extLst>
      <p:ext uri="{BB962C8B-B14F-4D97-AF65-F5344CB8AC3E}">
        <p14:creationId xmlns:p14="http://schemas.microsoft.com/office/powerpoint/2010/main" val="5624849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AB4E8-BE8F-3D02-4827-72F80A5548E4}"/>
              </a:ext>
            </a:extLst>
          </p:cNvPr>
          <p:cNvSpPr>
            <a:spLocks noGrp="1"/>
          </p:cNvSpPr>
          <p:nvPr>
            <p:ph type="title"/>
          </p:nvPr>
        </p:nvSpPr>
        <p:spPr/>
        <p:txBody>
          <a:bodyPr/>
          <a:lstStyle/>
          <a:p>
            <a:r>
              <a:rPr lang="ar-SA" b="1"/>
              <a:t>COMPLIMENTARY THERAPIES</a:t>
            </a:r>
            <a:endParaRPr lang="en-US" b="1"/>
          </a:p>
        </p:txBody>
      </p:sp>
      <p:sp>
        <p:nvSpPr>
          <p:cNvPr id="3" name="Content Placeholder 2">
            <a:extLst>
              <a:ext uri="{FF2B5EF4-FFF2-40B4-BE49-F238E27FC236}">
                <a16:creationId xmlns:a16="http://schemas.microsoft.com/office/drawing/2014/main" id="{69FDBE65-A14A-0F6F-EFFB-F62672023B6C}"/>
              </a:ext>
            </a:extLst>
          </p:cNvPr>
          <p:cNvSpPr>
            <a:spLocks noGrp="1"/>
          </p:cNvSpPr>
          <p:nvPr>
            <p:ph idx="1"/>
          </p:nvPr>
        </p:nvSpPr>
        <p:spPr/>
        <p:txBody>
          <a:bodyPr>
            <a:normAutofit fontScale="77500" lnSpcReduction="20000"/>
          </a:bodyPr>
          <a:lstStyle/>
          <a:p>
            <a:r>
              <a:rPr lang="en-GB"/>
              <a:t>Ginger</a:t>
            </a:r>
            <a:br>
              <a:rPr lang="en-GB"/>
            </a:br>
            <a:r>
              <a:rPr lang="en-GB"/>
              <a:t>Ginger may be used by women wishing to avoid antiemetic therapies in mild to moderate NVP.</a:t>
            </a:r>
            <a:endParaRPr lang="ar-SA"/>
          </a:p>
          <a:p>
            <a:r>
              <a:rPr lang="en-GB"/>
              <a:t>Three systematic reviews57–59 have addressed the effectiveness of ginger for NVP. One found four</a:t>
            </a:r>
            <a:br>
              <a:rPr lang="en-GB"/>
            </a:br>
            <a:r>
              <a:rPr lang="en-GB"/>
              <a:t>RCTs that met the criteria and all found that oral ginger was more effective than placebo in</a:t>
            </a:r>
            <a:br>
              <a:rPr lang="en-GB"/>
            </a:br>
            <a:r>
              <a:rPr lang="en-GB"/>
              <a:t>reducing nausea and vomiting.</a:t>
            </a:r>
            <a:br>
              <a:rPr lang="en-GB"/>
            </a:br>
            <a:r>
              <a:rPr lang="en-GB"/>
              <a:t>57 The second included a total of ten RCTs, comparing ginger with</a:t>
            </a:r>
            <a:br>
              <a:rPr lang="en-GB"/>
            </a:br>
            <a:r>
              <a:rPr lang="en-GB"/>
              <a:t>placebo (five studies), with vitamin B6 (four studies), and one with dimenhydrinate. Ginger was</a:t>
            </a:r>
            <a:br>
              <a:rPr lang="en-GB"/>
            </a:br>
            <a:r>
              <a:rPr lang="en-GB"/>
              <a:t>superior to placebo and equal to vitamin B6 and dimenhydrinate at improving nausea and</a:t>
            </a:r>
            <a:br>
              <a:rPr lang="en-GB"/>
            </a:br>
            <a:r>
              <a:rPr lang="en-GB"/>
              <a:t>vomiting.</a:t>
            </a:r>
            <a:br>
              <a:rPr lang="en-GB"/>
            </a:br>
            <a:r>
              <a:rPr lang="en-GB"/>
              <a:t>58 The third analysed six studies and 508 subjects randomised to ginger or placebo and</a:t>
            </a:r>
            <a:br>
              <a:rPr lang="en-GB"/>
            </a:br>
            <a:r>
              <a:rPr lang="en-GB"/>
              <a:t>concluded that ginger was effective.</a:t>
            </a:r>
            <a:br>
              <a:rPr lang="en-GB"/>
            </a:br>
            <a:r>
              <a:rPr lang="en-GB"/>
              <a:t>59 Ginger was superior to placebo but less effective than</a:t>
            </a:r>
            <a:br>
              <a:rPr lang="en-GB"/>
            </a:br>
            <a:r>
              <a:rPr lang="en-GB"/>
              <a:t>metoclopramide in a randomised trial including 102 patients with NVP.</a:t>
            </a:r>
            <a:br>
              <a:rPr lang="en-GB"/>
            </a:br>
            <a:r>
              <a:rPr lang="en-GB"/>
              <a:t>60 Another group</a:t>
            </a:r>
            <a:br>
              <a:rPr lang="en-GB"/>
            </a:br>
            <a:r>
              <a:rPr lang="en-GB"/>
              <a:t>investigated the effect of ginger biscuits and found them to be better than placebo at reducing</a:t>
            </a:r>
            <a:br>
              <a:rPr lang="en-GB"/>
            </a:br>
            <a:r>
              <a:rPr lang="en-GB"/>
              <a:t>nausea.</a:t>
            </a:r>
            <a:br>
              <a:rPr lang="en-GB"/>
            </a:br>
            <a:r>
              <a:rPr lang="en-GB"/>
              <a:t>61 No studies have addressed the effect of ginger in HG under the current definition.</a:t>
            </a:r>
            <a:br>
              <a:rPr lang="en-GB"/>
            </a:br>
            <a:r>
              <a:rPr lang="en-GB"/>
              <a:t>No increased risk of major malformations has been reported with use of ginger;</a:t>
            </a:r>
            <a:br>
              <a:rPr lang="en-GB"/>
            </a:br>
            <a:r>
              <a:rPr lang="en-GB"/>
              <a:t>62,63 however, one</a:t>
            </a:r>
            <a:br>
              <a:rPr lang="en-GB"/>
            </a:br>
            <a:r>
              <a:rPr lang="en-GB"/>
              <a:t>review64 highlighted potential maternal adverse effects, including an anticoagulant effect,</a:t>
            </a:r>
            <a:br>
              <a:rPr lang="en-GB"/>
            </a:br>
            <a:r>
              <a:rPr lang="en-GB"/>
              <a:t>stomach irritation and a potential interaction with beta blockers and benzodiazepines.</a:t>
            </a:r>
            <a:endParaRPr lang="en-US"/>
          </a:p>
        </p:txBody>
      </p:sp>
    </p:spTree>
    <p:extLst>
      <p:ext uri="{BB962C8B-B14F-4D97-AF65-F5344CB8AC3E}">
        <p14:creationId xmlns:p14="http://schemas.microsoft.com/office/powerpoint/2010/main" val="11847658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7923D-CC22-206F-4358-F27B21344F3D}"/>
              </a:ext>
            </a:extLst>
          </p:cNvPr>
          <p:cNvSpPr>
            <a:spLocks noGrp="1"/>
          </p:cNvSpPr>
          <p:nvPr>
            <p:ph type="title"/>
          </p:nvPr>
        </p:nvSpPr>
        <p:spPr/>
        <p:txBody>
          <a:bodyPr/>
          <a:lstStyle/>
          <a:p>
            <a:r>
              <a:rPr lang="ar-SA" b="1"/>
              <a:t>COMPLIMENTARY </a:t>
            </a:r>
            <a:endParaRPr lang="en-US" b="1"/>
          </a:p>
        </p:txBody>
      </p:sp>
      <p:sp>
        <p:nvSpPr>
          <p:cNvPr id="3" name="Content Placeholder 2">
            <a:extLst>
              <a:ext uri="{FF2B5EF4-FFF2-40B4-BE49-F238E27FC236}">
                <a16:creationId xmlns:a16="http://schemas.microsoft.com/office/drawing/2014/main" id="{D1099BB6-9B77-9CE0-D947-7B35A310DC2D}"/>
              </a:ext>
            </a:extLst>
          </p:cNvPr>
          <p:cNvSpPr>
            <a:spLocks noGrp="1"/>
          </p:cNvSpPr>
          <p:nvPr>
            <p:ph idx="1"/>
          </p:nvPr>
        </p:nvSpPr>
        <p:spPr/>
        <p:txBody>
          <a:bodyPr>
            <a:normAutofit fontScale="85000" lnSpcReduction="10000"/>
          </a:bodyPr>
          <a:lstStyle/>
          <a:p>
            <a:r>
              <a:rPr lang="en-GB" err="1"/>
              <a:t>Acustimulations – acupressure and acupuncture</a:t>
            </a:r>
            <a:br>
              <a:rPr lang="en-GB" err="1"/>
            </a:br>
            <a:r>
              <a:rPr lang="en-GB" err="1"/>
              <a:t>Women may be reassured that acustimulations are safe in pregnancy. Acupressure may improve</a:t>
            </a:r>
            <a:br>
              <a:rPr lang="en-GB" err="1"/>
            </a:br>
            <a:r>
              <a:rPr lang="en-GB" err="1"/>
              <a:t>NVP.</a:t>
            </a:r>
            <a:br>
              <a:rPr lang="en-GB" err="1"/>
            </a:br>
            <a:r>
              <a:rPr lang="en-GB" err="1"/>
              <a:t>Acupuncture is safe in pregnancy.</a:t>
            </a:r>
            <a:br>
              <a:rPr lang="en-GB" err="1"/>
            </a:br>
            <a:r>
              <a:rPr lang="en-GB" err="1"/>
              <a:t>65 A systematic review66 has addressed the efficacy in NVP of</a:t>
            </a:r>
            <a:br>
              <a:rPr lang="en-GB" err="1"/>
            </a:br>
            <a:r>
              <a:rPr lang="en-GB" err="1"/>
              <a:t>acustimulations (i.e. acupuncture, acupressure and electrical stimulation) at the pericardium 6</a:t>
            </a:r>
            <a:br>
              <a:rPr lang="en-GB" err="1"/>
            </a:br>
            <a:r>
              <a:rPr lang="en-GB" err="1"/>
              <a:t>(PC6; Nei Guan) point. PC6 is located about 2.5 finger breadths up from the wrist crease on the</a:t>
            </a:r>
            <a:br>
              <a:rPr lang="en-GB" err="1"/>
            </a:br>
            <a:r>
              <a:rPr lang="en-GB" err="1"/>
              <a:t>inside of the forearm, between the tendons of palmaris longus and flexor carpi radialis. The</a:t>
            </a:r>
            <a:br>
              <a:rPr lang="en-GB" err="1"/>
            </a:br>
            <a:r>
              <a:rPr lang="en-GB" err="1"/>
              <a:t>review included 14 studies, and meta-analysis demonstrated acupressure applied by finger</a:t>
            </a:r>
            <a:br>
              <a:rPr lang="en-GB" err="1"/>
            </a:br>
            <a:r>
              <a:rPr lang="en-GB" err="1"/>
              <a:t>pressure or wristband and electrical stimulation both reduced NVP, but acupuncture</a:t>
            </a:r>
            <a:br>
              <a:rPr lang="en-GB" err="1"/>
            </a:br>
            <a:r>
              <a:rPr lang="en-GB" err="1"/>
              <a:t>methods did not. There was a placebo effect observed for improvement in nausea (three trials)</a:t>
            </a:r>
            <a:br>
              <a:rPr lang="en-GB" err="1"/>
            </a:br>
            <a:r>
              <a:rPr lang="en-GB" err="1"/>
              <a:t>and vomiting (five trials) when compared with controls. There is less evidence for a beneficial</a:t>
            </a:r>
            <a:br>
              <a:rPr lang="en-GB" err="1"/>
            </a:br>
            <a:r>
              <a:rPr lang="en-GB" err="1"/>
              <a:t>effect on vomiting.</a:t>
            </a:r>
            <a:br>
              <a:rPr lang="en-GB" err="1"/>
            </a:br>
            <a:r>
              <a:rPr lang="en-GB" err="1"/>
              <a:t>67 A later systematic review68 found six RCTs including 399 patients</a:t>
            </a:r>
            <a:br>
              <a:rPr lang="en-GB" err="1"/>
            </a:br>
            <a:r>
              <a:rPr lang="en-GB" err="1"/>
              <a:t>examining the effect of acupressure. Five studies reported positive results and, of these, two</a:t>
            </a:r>
            <a:br>
              <a:rPr lang="en-GB" err="1"/>
            </a:br>
            <a:r>
              <a:rPr lang="en-GB" err="1"/>
              <a:t>(102 patients) were in women with HG.</a:t>
            </a:r>
            <a:endParaRPr lang="en-US"/>
          </a:p>
        </p:txBody>
      </p:sp>
    </p:spTree>
    <p:extLst>
      <p:ext uri="{BB962C8B-B14F-4D97-AF65-F5344CB8AC3E}">
        <p14:creationId xmlns:p14="http://schemas.microsoft.com/office/powerpoint/2010/main" val="15434664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EE4BA-9142-49E5-A809-4B75DB20FD14}"/>
              </a:ext>
            </a:extLst>
          </p:cNvPr>
          <p:cNvSpPr>
            <a:spLocks noGrp="1"/>
          </p:cNvSpPr>
          <p:nvPr>
            <p:ph type="title"/>
          </p:nvPr>
        </p:nvSpPr>
        <p:spPr>
          <a:xfrm>
            <a:off x="1263520" y="1272800"/>
            <a:ext cx="6544620" cy="4312402"/>
          </a:xfrm>
        </p:spPr>
        <p:txBody>
          <a:bodyPr vert="horz" lIns="91440" tIns="45720" rIns="91440" bIns="45720" rtlCol="0" anchor="ctr">
            <a:noAutofit/>
          </a:bodyPr>
          <a:lstStyle/>
          <a:p>
            <a:pPr algn="r">
              <a:lnSpc>
                <a:spcPct val="83000"/>
              </a:lnSpc>
            </a:pPr>
            <a:r>
              <a:rPr lang="en-US" sz="6800" b="1" cap="all" spc="-100">
                <a:solidFill>
                  <a:schemeClr val="tx1"/>
                </a:solidFill>
              </a:rPr>
              <a:t>THANK YOU</a:t>
            </a:r>
          </a:p>
        </p:txBody>
      </p:sp>
    </p:spTree>
    <p:extLst>
      <p:ext uri="{BB962C8B-B14F-4D97-AF65-F5344CB8AC3E}">
        <p14:creationId xmlns:p14="http://schemas.microsoft.com/office/powerpoint/2010/main" val="1175483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D660F-3B13-7401-E718-F4839013942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F2D8FF3-A9CA-73E9-8A82-12DCACA8254E}"/>
              </a:ext>
            </a:extLst>
          </p:cNvPr>
          <p:cNvSpPr>
            <a:spLocks noGrp="1"/>
          </p:cNvSpPr>
          <p:nvPr>
            <p:ph idx="1"/>
          </p:nvPr>
        </p:nvSpPr>
        <p:spPr/>
        <p:txBody>
          <a:bodyPr/>
          <a:lstStyle/>
          <a:p>
            <a:r>
              <a:rPr lang="en-US" sz="2800" b="0" i="0" dirty="0">
                <a:solidFill>
                  <a:srgbClr val="000000"/>
                </a:solidFill>
                <a:effectLst/>
                <a:latin typeface="Tenorite Display" panose="020F0502020204030204" pitchFamily="2" charset="0"/>
              </a:rPr>
              <a:t>Estrogen is also thought to contribute to nausea and vomiting in pregnancy. Estradiol levels increase early in pregnancy and decrease later, mirroring the typical course of nausea and vomiting in pregnancy. Additionally, nausea and vomiting are the known side effects of estrogen-containing medications. As the level of estrogen increases, so does the incidence of vomiting</a:t>
            </a:r>
            <a:r>
              <a:rPr lang="en-US" b="0" i="0" dirty="0">
                <a:solidFill>
                  <a:srgbClr val="000000"/>
                </a:solidFill>
                <a:effectLst/>
                <a:latin typeface="Times New Roman" panose="02020603050405020304" pitchFamily="18" charset="0"/>
              </a:rPr>
              <a:t>.</a:t>
            </a:r>
            <a:endParaRPr lang="en-US" dirty="0"/>
          </a:p>
        </p:txBody>
      </p:sp>
    </p:spTree>
    <p:extLst>
      <p:ext uri="{BB962C8B-B14F-4D97-AF65-F5344CB8AC3E}">
        <p14:creationId xmlns:p14="http://schemas.microsoft.com/office/powerpoint/2010/main" val="1925216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E9199-E9AD-ECB5-868D-E885EF8BBFA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8113724-02EA-B31A-24F6-0AB58AE7F9E5}"/>
              </a:ext>
            </a:extLst>
          </p:cNvPr>
          <p:cNvSpPr>
            <a:spLocks noGrp="1"/>
          </p:cNvSpPr>
          <p:nvPr>
            <p:ph idx="1"/>
          </p:nvPr>
        </p:nvSpPr>
        <p:spPr/>
        <p:txBody>
          <a:bodyPr>
            <a:normAutofit/>
          </a:bodyPr>
          <a:lstStyle/>
          <a:p>
            <a:r>
              <a:rPr lang="en-US" b="1" dirty="0"/>
              <a:t>The theory of psychogenic </a:t>
            </a:r>
            <a:r>
              <a:rPr lang="en-US" b="1" dirty="0" err="1"/>
              <a:t>aetiology</a:t>
            </a:r>
            <a:r>
              <a:rPr lang="en-US" dirty="0"/>
              <a:t>:</a:t>
            </a:r>
          </a:p>
          <a:p>
            <a:pPr marL="0" indent="0">
              <a:buNone/>
            </a:pPr>
            <a:r>
              <a:rPr lang="en-US" sz="2400" dirty="0"/>
              <a:t>The theory of psychogenic </a:t>
            </a:r>
            <a:r>
              <a:rPr lang="en-US" sz="2400" dirty="0" err="1"/>
              <a:t>aetiology</a:t>
            </a:r>
            <a:r>
              <a:rPr lang="en-US" sz="2400" dirty="0"/>
              <a:t> proposed by Fairweather has been severely </a:t>
            </a:r>
            <a:r>
              <a:rPr lang="en-US" sz="2400" dirty="0" err="1"/>
              <a:t>criticised</a:t>
            </a:r>
            <a:r>
              <a:rPr lang="en-US" sz="2400" dirty="0"/>
              <a:t> for poor methodology and bias</a:t>
            </a:r>
          </a:p>
          <a:p>
            <a:pPr marL="0" indent="0">
              <a:buNone/>
            </a:pPr>
            <a:r>
              <a:rPr lang="en-US" sz="2400" dirty="0"/>
              <a:t>Studies have failed to find a convincing association between a prior history of psychological poor health and risk of suffering from HG, and poor mental health is a result of the suffering caused by HG rather than being causal</a:t>
            </a:r>
          </a:p>
        </p:txBody>
      </p:sp>
    </p:spTree>
    <p:extLst>
      <p:ext uri="{BB962C8B-B14F-4D97-AF65-F5344CB8AC3E}">
        <p14:creationId xmlns:p14="http://schemas.microsoft.com/office/powerpoint/2010/main" val="12183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E18A3-1B56-B7B5-951A-0D15BD3DABFD}"/>
              </a:ext>
            </a:extLst>
          </p:cNvPr>
          <p:cNvSpPr>
            <a:spLocks noGrp="1"/>
          </p:cNvSpPr>
          <p:nvPr>
            <p:ph type="title"/>
          </p:nvPr>
        </p:nvSpPr>
        <p:spPr/>
        <p:txBody>
          <a:bodyPr/>
          <a:lstStyle/>
          <a:p>
            <a:r>
              <a:rPr lang="en-US"/>
              <a:t>Risk factors and associations</a:t>
            </a:r>
          </a:p>
        </p:txBody>
      </p:sp>
      <p:sp>
        <p:nvSpPr>
          <p:cNvPr id="3" name="Content Placeholder 2">
            <a:extLst>
              <a:ext uri="{FF2B5EF4-FFF2-40B4-BE49-F238E27FC236}">
                <a16:creationId xmlns:a16="http://schemas.microsoft.com/office/drawing/2014/main" id="{DF2029C9-C0B4-3901-E841-2F841F276174}"/>
              </a:ext>
            </a:extLst>
          </p:cNvPr>
          <p:cNvSpPr>
            <a:spLocks noGrp="1"/>
          </p:cNvSpPr>
          <p:nvPr>
            <p:ph idx="1"/>
          </p:nvPr>
        </p:nvSpPr>
        <p:spPr/>
        <p:txBody>
          <a:bodyPr>
            <a:normAutofit fontScale="70000" lnSpcReduction="20000"/>
          </a:bodyPr>
          <a:lstStyle/>
          <a:p>
            <a:r>
              <a:rPr lang="en-US" sz="2600" b="1" dirty="0"/>
              <a:t>First pregnancy </a:t>
            </a:r>
          </a:p>
          <a:p>
            <a:r>
              <a:rPr lang="en-US" sz="2600" b="1" dirty="0"/>
              <a:t>Multiple pregnancy</a:t>
            </a:r>
          </a:p>
          <a:p>
            <a:r>
              <a:rPr lang="en-US" sz="2600" b="1" dirty="0"/>
              <a:t>History of severe nausea and vomiting in previous pregnancies, motion </a:t>
            </a:r>
          </a:p>
          <a:p>
            <a:r>
              <a:rPr lang="en-US" sz="2600" b="1" dirty="0"/>
              <a:t>sickness, or nausea with oral contraceptive use</a:t>
            </a:r>
          </a:p>
          <a:p>
            <a:r>
              <a:rPr lang="en-US" sz="2600" b="1" dirty="0"/>
              <a:t>Gestational Trophoblastic disease (GTD), including molar pregnancy</a:t>
            </a:r>
          </a:p>
          <a:p>
            <a:r>
              <a:rPr lang="en-US" sz="2600" b="1" dirty="0"/>
              <a:t>History of migraines</a:t>
            </a:r>
          </a:p>
          <a:p>
            <a:r>
              <a:rPr lang="en-US" sz="2600" b="1" dirty="0"/>
              <a:t>History of first degree relative with NVP</a:t>
            </a:r>
          </a:p>
          <a:p>
            <a:r>
              <a:rPr lang="en-US" sz="2600" b="1" dirty="0"/>
              <a:t>Obesity</a:t>
            </a:r>
          </a:p>
          <a:p>
            <a:r>
              <a:rPr lang="en-US" sz="2600" b="1" dirty="0"/>
              <a:t>Stress</a:t>
            </a:r>
          </a:p>
          <a:p>
            <a:r>
              <a:rPr lang="en-US" sz="2600" b="1" dirty="0"/>
              <a:t>Being seropositive for Helicobacter </a:t>
            </a:r>
            <a:r>
              <a:rPr lang="en-US" sz="2600" b="1" dirty="0" err="1"/>
              <a:t>pylor</a:t>
            </a:r>
            <a:endParaRPr lang="en-US" sz="2600" b="1" dirty="0"/>
          </a:p>
          <a:p>
            <a:endParaRPr lang="en-US" dirty="0"/>
          </a:p>
          <a:p>
            <a:r>
              <a:rPr lang="en-US" dirty="0"/>
              <a:t>* The condition spontaneously resolves in the vast majority of patients and complications are rare.</a:t>
            </a:r>
          </a:p>
        </p:txBody>
      </p:sp>
    </p:spTree>
    <p:extLst>
      <p:ext uri="{BB962C8B-B14F-4D97-AF65-F5344CB8AC3E}">
        <p14:creationId xmlns:p14="http://schemas.microsoft.com/office/powerpoint/2010/main" val="4018395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7CD99-9412-8450-8DAB-7FED02CD1829}"/>
              </a:ext>
            </a:extLst>
          </p:cNvPr>
          <p:cNvSpPr>
            <a:spLocks noGrp="1"/>
          </p:cNvSpPr>
          <p:nvPr>
            <p:ph type="title"/>
          </p:nvPr>
        </p:nvSpPr>
        <p:spPr>
          <a:xfrm>
            <a:off x="717431" y="278861"/>
            <a:ext cx="10515600" cy="1325563"/>
          </a:xfrm>
        </p:spPr>
        <p:txBody>
          <a:bodyPr>
            <a:normAutofit/>
          </a:bodyPr>
          <a:lstStyle/>
          <a:p>
            <a:r>
              <a:rPr lang="en-US" b="1"/>
              <a:t>Complications </a:t>
            </a:r>
          </a:p>
        </p:txBody>
      </p:sp>
      <p:sp>
        <p:nvSpPr>
          <p:cNvPr id="3" name="Content Placeholder 2">
            <a:extLst>
              <a:ext uri="{FF2B5EF4-FFF2-40B4-BE49-F238E27FC236}">
                <a16:creationId xmlns:a16="http://schemas.microsoft.com/office/drawing/2014/main" id="{B9D6E256-D454-7124-9278-1114A62E0E28}"/>
              </a:ext>
            </a:extLst>
          </p:cNvPr>
          <p:cNvSpPr>
            <a:spLocks noGrp="1"/>
          </p:cNvSpPr>
          <p:nvPr>
            <p:ph idx="1"/>
          </p:nvPr>
        </p:nvSpPr>
        <p:spPr>
          <a:xfrm>
            <a:off x="838200" y="1785368"/>
            <a:ext cx="10515600" cy="4351338"/>
          </a:xfrm>
        </p:spPr>
        <p:txBody>
          <a:bodyPr/>
          <a:lstStyle/>
          <a:p>
            <a:pPr marL="514350" indent="-514350">
              <a:buAutoNum type="arabicPeriod"/>
            </a:pPr>
            <a:r>
              <a:rPr lang="en-US" sz="2000" dirty="0">
                <a:highlight>
                  <a:srgbClr val="FFFF00"/>
                </a:highlight>
              </a:rPr>
              <a:t>Electrolyte imbalance</a:t>
            </a:r>
            <a:r>
              <a:rPr lang="en-US" sz="2000" dirty="0"/>
              <a:t>: NVP and HG are associated with </a:t>
            </a:r>
            <a:r>
              <a:rPr lang="en-US" sz="2000" dirty="0" err="1"/>
              <a:t>hyponatraemia</a:t>
            </a:r>
            <a:r>
              <a:rPr lang="en-US" sz="2000" dirty="0"/>
              <a:t>, </a:t>
            </a:r>
            <a:r>
              <a:rPr lang="en-US" sz="2000" dirty="0" err="1"/>
              <a:t>hypokalaemia</a:t>
            </a:r>
            <a:r>
              <a:rPr lang="en-US" sz="2000" dirty="0"/>
              <a:t>, low serum urea, raised </a:t>
            </a:r>
            <a:r>
              <a:rPr lang="en-US" sz="2000" dirty="0" err="1"/>
              <a:t>haematocrit</a:t>
            </a:r>
            <a:r>
              <a:rPr lang="en-US" sz="2000" dirty="0"/>
              <a:t> and ketonuria with a metabolic </a:t>
            </a:r>
            <a:r>
              <a:rPr lang="en-US" sz="2000" dirty="0" err="1"/>
              <a:t>hypochloraemic</a:t>
            </a:r>
            <a:r>
              <a:rPr lang="en-US" sz="2000" dirty="0"/>
              <a:t> alkalosis. If severe, a metabolic </a:t>
            </a:r>
            <a:r>
              <a:rPr lang="en-US" sz="2000" dirty="0" err="1"/>
              <a:t>acidaemia</a:t>
            </a:r>
            <a:r>
              <a:rPr lang="en-US" sz="2000" dirty="0"/>
              <a:t> may develop</a:t>
            </a:r>
          </a:p>
          <a:p>
            <a:pPr marL="514350" indent="-514350">
              <a:buAutoNum type="arabicPeriod"/>
            </a:pPr>
            <a:r>
              <a:rPr lang="en-US" sz="2000" dirty="0"/>
              <a:t>Abnormal LFTs: Liver function tests are abnormal in up to 40% of women with HG, with the most likely abnormality being a </a:t>
            </a:r>
            <a:r>
              <a:rPr lang="en-US" sz="2000" dirty="0">
                <a:highlight>
                  <a:srgbClr val="FFFF00"/>
                </a:highlight>
              </a:rPr>
              <a:t>rise in transaminases</a:t>
            </a:r>
            <a:r>
              <a:rPr lang="en-US" sz="2000" dirty="0"/>
              <a:t>. Bilirubin levels can be slightly raised but </a:t>
            </a:r>
            <a:r>
              <a:rPr lang="en-US" sz="2000" u="sng" dirty="0"/>
              <a:t>without jaundice</a:t>
            </a:r>
            <a:r>
              <a:rPr lang="en-US" sz="2000" dirty="0"/>
              <a:t>, and amylase levels can be mildly raised too. These abnormalities improve as the HG resolves .  </a:t>
            </a:r>
            <a:r>
              <a:rPr lang="en-US" sz="2000" b="0" i="0" dirty="0">
                <a:solidFill>
                  <a:srgbClr val="212121"/>
                </a:solidFill>
                <a:effectLst/>
              </a:rPr>
              <a:t>The LFT abnormalities are mild and inconsequential with regard to the outcome. No specific intervention is required; however, atypical patterns may necessitate other investigations to rule out another underlying disease</a:t>
            </a:r>
            <a:r>
              <a:rPr lang="en-US" b="0" i="0" dirty="0">
                <a:solidFill>
                  <a:srgbClr val="212121"/>
                </a:solidFill>
                <a:effectLst/>
                <a:latin typeface="Cambria" panose="02040503050406030204" pitchFamily="18" charset="0"/>
              </a:rPr>
              <a:t>.</a:t>
            </a:r>
            <a:endParaRPr lang="en-US" dirty="0"/>
          </a:p>
        </p:txBody>
      </p:sp>
    </p:spTree>
    <p:extLst>
      <p:ext uri="{BB962C8B-B14F-4D97-AF65-F5344CB8AC3E}">
        <p14:creationId xmlns:p14="http://schemas.microsoft.com/office/powerpoint/2010/main" val="106524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6.0.25"/>
  <p:tag name="AS_OS" val="Unix 6.2.0.1016"/>
  <p:tag name="AS_RELEASE_DATE" val="2023.01.14"/>
  <p:tag name="AS_TITLE" val="Aspose.Slides for .NET5"/>
  <p:tag name="AS_VERSION" val="23.1"/>
</p:tagLst>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نسق Office override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6379</Words>
  <Application>Microsoft Office PowerPoint</Application>
  <PresentationFormat>Widescreen</PresentationFormat>
  <Paragraphs>229</Paragraphs>
  <Slides>54</Slides>
  <Notes>1</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Savon</vt:lpstr>
      <vt:lpstr>Hyperemesis gravidarum</vt:lpstr>
      <vt:lpstr>INTRODUCTION</vt:lpstr>
      <vt:lpstr>Nausa and vomiting in pregnancy </vt:lpstr>
      <vt:lpstr>HYPEREMSIS GRAVIDARUM </vt:lpstr>
      <vt:lpstr>ATEIOLGY </vt:lpstr>
      <vt:lpstr>PowerPoint Presentation</vt:lpstr>
      <vt:lpstr>PowerPoint Presentation</vt:lpstr>
      <vt:lpstr>Risk factors and associations</vt:lpstr>
      <vt:lpstr>Complications </vt:lpstr>
      <vt:lpstr>PowerPoint Presentation</vt:lpstr>
      <vt:lpstr>5. Wernicke’s encephalopathy</vt:lpstr>
      <vt:lpstr>PowerPoint Presentation</vt:lpstr>
      <vt:lpstr>PowerPoint Presentation</vt:lpstr>
      <vt:lpstr>PowerPoint Presentation</vt:lpstr>
      <vt:lpstr>PowerPoint Presentation</vt:lpstr>
      <vt:lpstr>PowerPoint Presentation</vt:lpstr>
      <vt:lpstr>PowerPoint Presentation</vt:lpstr>
      <vt:lpstr>Diagnosis</vt:lpstr>
      <vt:lpstr>Signs and symptoms </vt:lpstr>
      <vt:lpstr>PowerPoint Presentation</vt:lpstr>
      <vt:lpstr>PowerPoint Presentation</vt:lpstr>
      <vt:lpstr>PowerPoint Presentation</vt:lpstr>
      <vt:lpstr>PowerPoint Presentation</vt:lpstr>
      <vt:lpstr>Investigation:</vt:lpstr>
      <vt:lpstr>PowerPoint Presentation</vt:lpstr>
      <vt:lpstr>PowerPoint Presentation</vt:lpstr>
      <vt:lpstr>PowerPoint Presentation</vt:lpstr>
      <vt:lpstr>PowerPoint Presentation</vt:lpstr>
      <vt:lpstr>PUQE INDEX</vt:lpstr>
      <vt:lpstr>MANAGEMENT  </vt:lpstr>
      <vt:lpstr>Management </vt:lpstr>
      <vt:lpstr>PowerPoint Presentation</vt:lpstr>
      <vt:lpstr>ANTIEMETICS</vt:lpstr>
      <vt:lpstr>ANTIEMETICS</vt:lpstr>
      <vt:lpstr>PowerPoint Presentation</vt:lpstr>
      <vt:lpstr>Metoclopramide</vt:lpstr>
      <vt:lpstr>Ondansetron </vt:lpstr>
      <vt:lpstr>CORTICOSTEROIDS </vt:lpstr>
      <vt:lpstr>IV INFUSION</vt:lpstr>
      <vt:lpstr>IV INFUSION</vt:lpstr>
      <vt:lpstr>PowerPoint Presentation</vt:lpstr>
      <vt:lpstr>Not Recommended</vt:lpstr>
      <vt:lpstr>INPATIENT MANAGMENT</vt:lpstr>
      <vt:lpstr>MANAGEMENT – HARP CRITERIA</vt:lpstr>
      <vt:lpstr>HARP</vt:lpstr>
      <vt:lpstr>FURTHER MANAGEMENT </vt:lpstr>
      <vt:lpstr>FURTHER MANAGEMENT </vt:lpstr>
      <vt:lpstr>Cont.</vt:lpstr>
      <vt:lpstr>TERMINATION OF PREGNANCY</vt:lpstr>
      <vt:lpstr>DISCHARGE &amp; FOLLOW UP</vt:lpstr>
      <vt:lpstr>Cont.</vt:lpstr>
      <vt:lpstr>COMPLIMENTARY THERAPIES</vt:lpstr>
      <vt:lpstr>COMPLIMENTARY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Hyperemesis gravidarum</dc:title>
  <cp:lastModifiedBy>Lul Mi</cp:lastModifiedBy>
  <cp:revision>7</cp:revision>
  <cp:lastPrinted>2023-11-29T19:35:37Z</cp:lastPrinted>
  <dcterms:created xsi:type="dcterms:W3CDTF">2023-11-29T19:35:37Z</dcterms:created>
  <dcterms:modified xsi:type="dcterms:W3CDTF">2023-12-04T18:19:33Z</dcterms:modified>
</cp:coreProperties>
</file>