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35.jpg" ContentType="image/jpg"/>
  <Override PartName="/ppt/media/image36.jpg" ContentType="image/jpg"/>
  <Override PartName="/ppt/media/image38.jpg" ContentType="image/jpg"/>
  <Override PartName="/ppt/media/image39.jpg" ContentType="image/jpg"/>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media/image72.jpg" ContentType="image/jpg"/>
  <Override PartName="/ppt/media/image75.jpg" ContentType="image/jpg"/>
  <Override PartName="/ppt/media/image77.jpg" ContentType="image/jpg"/>
  <Override PartName="/ppt/media/image80.jpg" ContentType="image/jpg"/>
  <Override PartName="/ppt/media/image82.jpg" ContentType="image/jpg"/>
  <Override PartName="/ppt/media/image83.jpg" ContentType="image/jpg"/>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809" r:id="rId1"/>
  </p:sldMasterIdLst>
  <p:notesMasterIdLst>
    <p:notesMasterId r:id="rId136"/>
  </p:notesMasterIdLst>
  <p:sldIdLst>
    <p:sldId id="353" r:id="rId2"/>
    <p:sldId id="355" r:id="rId3"/>
    <p:sldId id="354" r:id="rId4"/>
    <p:sldId id="357" r:id="rId5"/>
    <p:sldId id="358" r:id="rId6"/>
    <p:sldId id="359" r:id="rId7"/>
    <p:sldId id="360" r:id="rId8"/>
    <p:sldId id="361" r:id="rId9"/>
    <p:sldId id="363" r:id="rId10"/>
    <p:sldId id="365" r:id="rId11"/>
    <p:sldId id="366" r:id="rId12"/>
    <p:sldId id="516" r:id="rId13"/>
    <p:sldId id="369" r:id="rId14"/>
    <p:sldId id="517" r:id="rId15"/>
    <p:sldId id="515" r:id="rId16"/>
    <p:sldId id="518" r:id="rId17"/>
    <p:sldId id="534" r:id="rId18"/>
    <p:sldId id="548" r:id="rId19"/>
    <p:sldId id="373" r:id="rId20"/>
    <p:sldId id="547" r:id="rId21"/>
    <p:sldId id="379" r:id="rId22"/>
    <p:sldId id="387" r:id="rId23"/>
    <p:sldId id="388" r:id="rId24"/>
    <p:sldId id="451" r:id="rId25"/>
    <p:sldId id="552" r:id="rId26"/>
    <p:sldId id="385" r:id="rId27"/>
    <p:sldId id="386" r:id="rId28"/>
    <p:sldId id="452" r:id="rId29"/>
    <p:sldId id="453" r:id="rId30"/>
    <p:sldId id="454" r:id="rId31"/>
    <p:sldId id="455" r:id="rId32"/>
    <p:sldId id="456" r:id="rId33"/>
    <p:sldId id="457" r:id="rId34"/>
    <p:sldId id="458" r:id="rId35"/>
    <p:sldId id="395" r:id="rId36"/>
    <p:sldId id="300" r:id="rId37"/>
    <p:sldId id="301" r:id="rId38"/>
    <p:sldId id="550" r:id="rId39"/>
    <p:sldId id="303" r:id="rId40"/>
    <p:sldId id="549" r:id="rId41"/>
    <p:sldId id="553" r:id="rId42"/>
    <p:sldId id="304" r:id="rId43"/>
    <p:sldId id="305" r:id="rId44"/>
    <p:sldId id="306" r:id="rId45"/>
    <p:sldId id="551" r:id="rId46"/>
    <p:sldId id="308" r:id="rId47"/>
    <p:sldId id="309" r:id="rId48"/>
    <p:sldId id="307" r:id="rId49"/>
    <p:sldId id="349" r:id="rId50"/>
    <p:sldId id="350" r:id="rId51"/>
    <p:sldId id="460" r:id="rId52"/>
    <p:sldId id="461" r:id="rId53"/>
    <p:sldId id="462" r:id="rId54"/>
    <p:sldId id="463" r:id="rId55"/>
    <p:sldId id="464" r:id="rId56"/>
    <p:sldId id="465" r:id="rId57"/>
    <p:sldId id="466" r:id="rId58"/>
    <p:sldId id="467" r:id="rId59"/>
    <p:sldId id="468" r:id="rId60"/>
    <p:sldId id="469" r:id="rId61"/>
    <p:sldId id="470" r:id="rId62"/>
    <p:sldId id="554" r:id="rId63"/>
    <p:sldId id="555" r:id="rId64"/>
    <p:sldId id="556" r:id="rId65"/>
    <p:sldId id="557" r:id="rId66"/>
    <p:sldId id="558" r:id="rId67"/>
    <p:sldId id="559" r:id="rId68"/>
    <p:sldId id="560" r:id="rId69"/>
    <p:sldId id="561" r:id="rId70"/>
    <p:sldId id="562" r:id="rId71"/>
    <p:sldId id="563" r:id="rId72"/>
    <p:sldId id="564" r:id="rId73"/>
    <p:sldId id="565" r:id="rId74"/>
    <p:sldId id="566" r:id="rId75"/>
    <p:sldId id="567" r:id="rId76"/>
    <p:sldId id="568" r:id="rId77"/>
    <p:sldId id="569" r:id="rId78"/>
    <p:sldId id="577" r:id="rId79"/>
    <p:sldId id="570" r:id="rId80"/>
    <p:sldId id="571" r:id="rId81"/>
    <p:sldId id="572" r:id="rId82"/>
    <p:sldId id="573" r:id="rId83"/>
    <p:sldId id="574" r:id="rId84"/>
    <p:sldId id="575" r:id="rId85"/>
    <p:sldId id="576" r:id="rId86"/>
    <p:sldId id="503" r:id="rId87"/>
    <p:sldId id="504" r:id="rId88"/>
    <p:sldId id="505" r:id="rId89"/>
    <p:sldId id="506" r:id="rId90"/>
    <p:sldId id="507" r:id="rId91"/>
    <p:sldId id="508" r:id="rId92"/>
    <p:sldId id="509" r:id="rId93"/>
    <p:sldId id="510" r:id="rId94"/>
    <p:sldId id="511" r:id="rId95"/>
    <p:sldId id="512" r:id="rId96"/>
    <p:sldId id="533" r:id="rId97"/>
    <p:sldId id="514" r:id="rId98"/>
    <p:sldId id="471" r:id="rId99"/>
    <p:sldId id="472" r:id="rId100"/>
    <p:sldId id="473" r:id="rId101"/>
    <p:sldId id="474" r:id="rId102"/>
    <p:sldId id="475" r:id="rId103"/>
    <p:sldId id="476" r:id="rId104"/>
    <p:sldId id="477" r:id="rId105"/>
    <p:sldId id="478" r:id="rId106"/>
    <p:sldId id="479" r:id="rId107"/>
    <p:sldId id="480" r:id="rId108"/>
    <p:sldId id="481" r:id="rId109"/>
    <p:sldId id="519" r:id="rId110"/>
    <p:sldId id="520" r:id="rId111"/>
    <p:sldId id="521" r:id="rId112"/>
    <p:sldId id="522" r:id="rId113"/>
    <p:sldId id="523" r:id="rId114"/>
    <p:sldId id="524" r:id="rId115"/>
    <p:sldId id="525" r:id="rId116"/>
    <p:sldId id="526" r:id="rId117"/>
    <p:sldId id="527" r:id="rId118"/>
    <p:sldId id="528" r:id="rId119"/>
    <p:sldId id="529" r:id="rId120"/>
    <p:sldId id="530" r:id="rId121"/>
    <p:sldId id="531" r:id="rId122"/>
    <p:sldId id="532" r:id="rId123"/>
    <p:sldId id="535" r:id="rId124"/>
    <p:sldId id="536" r:id="rId125"/>
    <p:sldId id="537" r:id="rId126"/>
    <p:sldId id="538" r:id="rId127"/>
    <p:sldId id="539" r:id="rId128"/>
    <p:sldId id="540" r:id="rId129"/>
    <p:sldId id="541" r:id="rId130"/>
    <p:sldId id="542" r:id="rId131"/>
    <p:sldId id="543" r:id="rId132"/>
    <p:sldId id="544" r:id="rId133"/>
    <p:sldId id="545" r:id="rId134"/>
    <p:sldId id="546" r:id="rId135"/>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R="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R="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R="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R="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R="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R="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R="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R="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94595" autoAdjust="0"/>
  </p:normalViewPr>
  <p:slideViewPr>
    <p:cSldViewPr snapToGrid="0">
      <p:cViewPr varScale="1">
        <p:scale>
          <a:sx n="69" d="100"/>
          <a:sy n="69" d="100"/>
        </p:scale>
        <p:origin x="576" y="48"/>
      </p:cViewPr>
      <p:guideLst>
        <p:guide orient="horz" pos="2160"/>
        <p:guide pos="3840"/>
      </p:guideLst>
    </p:cSldViewPr>
  </p:slideViewPr>
  <p:notesTextViewPr>
    <p:cViewPr>
      <p:scale>
        <a:sx n="1" d="1"/>
        <a:sy n="1" d="1"/>
      </p:scale>
      <p:origin x="0" y="0"/>
    </p:cViewPr>
  </p:notesTextViewPr>
  <p:sorterViewPr>
    <p:cViewPr>
      <p:scale>
        <a:sx n="66" d="100"/>
        <a:sy n="66" d="100"/>
      </p:scale>
      <p:origin x="0" y="-1467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9E0294-1EB7-4851-98A4-8E94233A4B89}"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7697F1D4-184D-4602-878D-38144E4BE25A}">
      <dgm:prSet phldrT="[Text]"/>
      <dgm:spPr>
        <a:solidFill>
          <a:schemeClr val="tx1"/>
        </a:solidFill>
      </dgm:spPr>
      <dgm:t>
        <a:bodyPr/>
        <a:lstStyle/>
        <a:p>
          <a:r>
            <a:rPr lang="en-US" dirty="0"/>
            <a:t>types</a:t>
          </a:r>
        </a:p>
      </dgm:t>
    </dgm:pt>
    <dgm:pt modelId="{7D0B1B4E-EF5D-4120-B872-5252417B8217}" type="parTrans" cxnId="{AA37B661-6127-4F05-8756-51B48A578C9E}">
      <dgm:prSet/>
      <dgm:spPr/>
      <dgm:t>
        <a:bodyPr/>
        <a:lstStyle/>
        <a:p>
          <a:endParaRPr lang="en-US"/>
        </a:p>
      </dgm:t>
    </dgm:pt>
    <dgm:pt modelId="{EB05A247-6826-4967-8B39-C65527C0ABB3}" type="sibTrans" cxnId="{AA37B661-6127-4F05-8756-51B48A578C9E}">
      <dgm:prSet/>
      <dgm:spPr/>
      <dgm:t>
        <a:bodyPr/>
        <a:lstStyle/>
        <a:p>
          <a:endParaRPr lang="en-US"/>
        </a:p>
      </dgm:t>
    </dgm:pt>
    <dgm:pt modelId="{F11A333B-D6B6-476F-8D32-537FC468F5BD}">
      <dgm:prSet phldrT="[Text]"/>
      <dgm:spPr>
        <a:solidFill>
          <a:schemeClr val="tx1"/>
        </a:solidFill>
      </dgm:spPr>
      <dgm:t>
        <a:bodyPr/>
        <a:lstStyle/>
        <a:p>
          <a:pPr rtl="0"/>
          <a:r>
            <a:rPr lang="en-US" b="1" i="0" u="none" strike="noStrike" cap="none" dirty="0">
              <a:latin typeface="Calibri" panose="020F0502020204030204"/>
              <a:ea typeface="Calibri" panose="020F0502020204030204"/>
              <a:cs typeface="Calibri" panose="020F0502020204030204"/>
              <a:sym typeface="Calibri" panose="020F0502020204030204"/>
            </a:rPr>
            <a:t>Non disjunction </a:t>
          </a:r>
        </a:p>
        <a:p>
          <a:pPr rtl="0"/>
          <a:r>
            <a:rPr lang="en-US" b="1" i="0" u="none" strike="noStrike" cap="none" dirty="0">
              <a:latin typeface="Calibri" panose="020F0502020204030204"/>
              <a:ea typeface="Calibri" panose="020F0502020204030204"/>
              <a:cs typeface="Calibri" panose="020F0502020204030204"/>
              <a:sym typeface="Calibri" panose="020F0502020204030204"/>
            </a:rPr>
            <a:t>95% </a:t>
          </a:r>
          <a:endParaRPr lang="en-US" dirty="0"/>
        </a:p>
      </dgm:t>
    </dgm:pt>
    <dgm:pt modelId="{70A77D51-1D49-4410-9A77-3B5A60A633E3}" type="parTrans" cxnId="{B7525237-C1F9-491C-94EA-002ED4223664}">
      <dgm:prSet/>
      <dgm:spPr/>
      <dgm:t>
        <a:bodyPr/>
        <a:lstStyle/>
        <a:p>
          <a:endParaRPr lang="en-US"/>
        </a:p>
      </dgm:t>
    </dgm:pt>
    <dgm:pt modelId="{16BD4E6F-A493-482E-885B-3F58B6CB0D01}" type="sibTrans" cxnId="{B7525237-C1F9-491C-94EA-002ED4223664}">
      <dgm:prSet/>
      <dgm:spPr/>
      <dgm:t>
        <a:bodyPr/>
        <a:lstStyle/>
        <a:p>
          <a:endParaRPr lang="en-US"/>
        </a:p>
      </dgm:t>
    </dgm:pt>
    <dgm:pt modelId="{0A14CBE9-5AF0-48E4-B59D-BF54656698C2}">
      <dgm:prSet phldrT="[Text]"/>
      <dgm:spPr>
        <a:solidFill>
          <a:schemeClr val="tx1"/>
        </a:solidFill>
      </dgm:spPr>
      <dgm:t>
        <a:bodyPr/>
        <a:lstStyle/>
        <a:p>
          <a:pPr rtl="0"/>
          <a:r>
            <a:rPr lang="en-US" b="1" i="0" u="none" strike="noStrike" cap="none" dirty="0" err="1">
              <a:latin typeface="Calibri" panose="020F0502020204030204"/>
              <a:ea typeface="Calibri" panose="020F0502020204030204"/>
              <a:cs typeface="Calibri" panose="020F0502020204030204"/>
              <a:sym typeface="Calibri" panose="020F0502020204030204"/>
            </a:rPr>
            <a:t>Robertsonian</a:t>
          </a:r>
          <a:r>
            <a:rPr lang="en-US" b="1" i="0" u="none" strike="noStrike" cap="none" dirty="0">
              <a:latin typeface="Calibri" panose="020F0502020204030204"/>
              <a:ea typeface="Calibri" panose="020F0502020204030204"/>
              <a:cs typeface="Calibri" panose="020F0502020204030204"/>
              <a:sym typeface="Calibri" panose="020F0502020204030204"/>
            </a:rPr>
            <a:t> translocation 3%</a:t>
          </a:r>
          <a:endParaRPr lang="en-US" dirty="0"/>
        </a:p>
      </dgm:t>
    </dgm:pt>
    <dgm:pt modelId="{7C2EDAAB-974F-42B5-BD42-C32C8F93F141}" type="parTrans" cxnId="{24DEA4D6-B756-4DC4-BE2D-600CCD9A0D64}">
      <dgm:prSet/>
      <dgm:spPr/>
      <dgm:t>
        <a:bodyPr/>
        <a:lstStyle/>
        <a:p>
          <a:endParaRPr lang="en-US"/>
        </a:p>
      </dgm:t>
    </dgm:pt>
    <dgm:pt modelId="{9A39A97A-ADE5-45B9-8006-EF375729AABE}" type="sibTrans" cxnId="{24DEA4D6-B756-4DC4-BE2D-600CCD9A0D64}">
      <dgm:prSet/>
      <dgm:spPr/>
      <dgm:t>
        <a:bodyPr/>
        <a:lstStyle/>
        <a:p>
          <a:endParaRPr lang="en-US"/>
        </a:p>
      </dgm:t>
    </dgm:pt>
    <dgm:pt modelId="{53973325-C6EF-4768-AF02-8F678E5AE2B1}">
      <dgm:prSet phldrT="[Text]"/>
      <dgm:spPr>
        <a:solidFill>
          <a:schemeClr val="tx1"/>
        </a:solidFill>
      </dgm:spPr>
      <dgm:t>
        <a:bodyPr/>
        <a:lstStyle/>
        <a:p>
          <a:pPr rtl="0"/>
          <a:r>
            <a:rPr lang="en-US" b="1" i="0" u="none" strike="noStrike" cap="none" dirty="0">
              <a:latin typeface="Calibri" panose="020F0502020204030204"/>
              <a:ea typeface="Calibri" panose="020F0502020204030204"/>
              <a:cs typeface="Calibri" panose="020F0502020204030204"/>
              <a:sym typeface="Calibri" panose="020F0502020204030204"/>
            </a:rPr>
            <a:t>Mosaicism</a:t>
          </a:r>
        </a:p>
        <a:p>
          <a:pPr rtl="0"/>
          <a:r>
            <a:rPr lang="en-US" b="1" i="0" u="none" strike="noStrike" cap="none" dirty="0">
              <a:latin typeface="Calibri" panose="020F0502020204030204"/>
              <a:ea typeface="Calibri" panose="020F0502020204030204"/>
              <a:cs typeface="Calibri" panose="020F0502020204030204"/>
              <a:sym typeface="Calibri" panose="020F0502020204030204"/>
            </a:rPr>
            <a:t>2% </a:t>
          </a:r>
          <a:endParaRPr lang="en-US" dirty="0"/>
        </a:p>
      </dgm:t>
    </dgm:pt>
    <dgm:pt modelId="{C2D3EA69-C25D-4493-845F-2FCC7B8900A7}" type="parTrans" cxnId="{92C0F158-8A0D-4735-82AA-9473577BEEA6}">
      <dgm:prSet/>
      <dgm:spPr/>
      <dgm:t>
        <a:bodyPr/>
        <a:lstStyle/>
        <a:p>
          <a:endParaRPr lang="en-US"/>
        </a:p>
      </dgm:t>
    </dgm:pt>
    <dgm:pt modelId="{F85EB4FA-6617-4D8C-AA75-4F578DB4D98C}" type="sibTrans" cxnId="{92C0F158-8A0D-4735-82AA-9473577BEEA6}">
      <dgm:prSet/>
      <dgm:spPr/>
      <dgm:t>
        <a:bodyPr/>
        <a:lstStyle/>
        <a:p>
          <a:endParaRPr lang="en-US"/>
        </a:p>
      </dgm:t>
    </dgm:pt>
    <dgm:pt modelId="{1BD2BB5D-2E28-4637-BF9F-F638892AD732}" type="pres">
      <dgm:prSet presAssocID="{0E9E0294-1EB7-4851-98A4-8E94233A4B89}" presName="hierChild1" presStyleCnt="0">
        <dgm:presLayoutVars>
          <dgm:orgChart val="1"/>
          <dgm:chPref val="1"/>
          <dgm:dir/>
          <dgm:animOne val="branch"/>
          <dgm:animLvl val="lvl"/>
          <dgm:resizeHandles/>
        </dgm:presLayoutVars>
      </dgm:prSet>
      <dgm:spPr/>
      <dgm:t>
        <a:bodyPr/>
        <a:lstStyle/>
        <a:p>
          <a:endParaRPr lang="en-US"/>
        </a:p>
      </dgm:t>
    </dgm:pt>
    <dgm:pt modelId="{FCC52A17-DC0A-4C88-A5BA-6153F0B34881}" type="pres">
      <dgm:prSet presAssocID="{7697F1D4-184D-4602-878D-38144E4BE25A}" presName="hierRoot1" presStyleCnt="0">
        <dgm:presLayoutVars>
          <dgm:hierBranch val="init"/>
        </dgm:presLayoutVars>
      </dgm:prSet>
      <dgm:spPr/>
    </dgm:pt>
    <dgm:pt modelId="{7D7584CC-E9D3-44EE-8568-91CDFE825050}" type="pres">
      <dgm:prSet presAssocID="{7697F1D4-184D-4602-878D-38144E4BE25A}" presName="rootComposite1" presStyleCnt="0"/>
      <dgm:spPr/>
    </dgm:pt>
    <dgm:pt modelId="{DB391193-CD97-49BD-9FEE-FFA2E322FAC6}" type="pres">
      <dgm:prSet presAssocID="{7697F1D4-184D-4602-878D-38144E4BE25A}" presName="rootText1" presStyleLbl="node0" presStyleIdx="0" presStyleCnt="1">
        <dgm:presLayoutVars>
          <dgm:chPref val="3"/>
        </dgm:presLayoutVars>
      </dgm:prSet>
      <dgm:spPr/>
      <dgm:t>
        <a:bodyPr/>
        <a:lstStyle/>
        <a:p>
          <a:endParaRPr lang="en-US"/>
        </a:p>
      </dgm:t>
    </dgm:pt>
    <dgm:pt modelId="{FFA0F4C1-5D50-489F-92E5-5E5D0E11B75D}" type="pres">
      <dgm:prSet presAssocID="{7697F1D4-184D-4602-878D-38144E4BE25A}" presName="rootConnector1" presStyleLbl="node1" presStyleIdx="0" presStyleCnt="0"/>
      <dgm:spPr/>
      <dgm:t>
        <a:bodyPr/>
        <a:lstStyle/>
        <a:p>
          <a:endParaRPr lang="en-US"/>
        </a:p>
      </dgm:t>
    </dgm:pt>
    <dgm:pt modelId="{AE1A9584-0678-4AC6-BD9C-FCB824C2A85A}" type="pres">
      <dgm:prSet presAssocID="{7697F1D4-184D-4602-878D-38144E4BE25A}" presName="hierChild2" presStyleCnt="0"/>
      <dgm:spPr/>
    </dgm:pt>
    <dgm:pt modelId="{644744B4-5221-4B23-BE71-61073503041F}" type="pres">
      <dgm:prSet presAssocID="{70A77D51-1D49-4410-9A77-3B5A60A633E3}" presName="Name37" presStyleLbl="parChTrans1D2" presStyleIdx="0" presStyleCnt="3"/>
      <dgm:spPr/>
      <dgm:t>
        <a:bodyPr/>
        <a:lstStyle/>
        <a:p>
          <a:endParaRPr lang="en-US"/>
        </a:p>
      </dgm:t>
    </dgm:pt>
    <dgm:pt modelId="{924A2982-9C14-4B78-8FB9-6C8A0705A8BA}" type="pres">
      <dgm:prSet presAssocID="{F11A333B-D6B6-476F-8D32-537FC468F5BD}" presName="hierRoot2" presStyleCnt="0">
        <dgm:presLayoutVars>
          <dgm:hierBranch val="init"/>
        </dgm:presLayoutVars>
      </dgm:prSet>
      <dgm:spPr/>
    </dgm:pt>
    <dgm:pt modelId="{6F82B6A7-419D-4291-AFFF-9684B55CDDC5}" type="pres">
      <dgm:prSet presAssocID="{F11A333B-D6B6-476F-8D32-537FC468F5BD}" presName="rootComposite" presStyleCnt="0"/>
      <dgm:spPr/>
    </dgm:pt>
    <dgm:pt modelId="{541F420C-CE45-421F-8917-D93F498A4306}" type="pres">
      <dgm:prSet presAssocID="{F11A333B-D6B6-476F-8D32-537FC468F5BD}" presName="rootText" presStyleLbl="node2" presStyleIdx="0" presStyleCnt="3">
        <dgm:presLayoutVars>
          <dgm:chPref val="3"/>
        </dgm:presLayoutVars>
      </dgm:prSet>
      <dgm:spPr/>
      <dgm:t>
        <a:bodyPr/>
        <a:lstStyle/>
        <a:p>
          <a:endParaRPr lang="en-US"/>
        </a:p>
      </dgm:t>
    </dgm:pt>
    <dgm:pt modelId="{84A1E4C3-647B-4067-A91F-D853C50DBDCA}" type="pres">
      <dgm:prSet presAssocID="{F11A333B-D6B6-476F-8D32-537FC468F5BD}" presName="rootConnector" presStyleLbl="node2" presStyleIdx="0" presStyleCnt="3"/>
      <dgm:spPr/>
      <dgm:t>
        <a:bodyPr/>
        <a:lstStyle/>
        <a:p>
          <a:endParaRPr lang="en-US"/>
        </a:p>
      </dgm:t>
    </dgm:pt>
    <dgm:pt modelId="{1597DC25-A1A9-45D4-A5D1-1EF2510F4151}" type="pres">
      <dgm:prSet presAssocID="{F11A333B-D6B6-476F-8D32-537FC468F5BD}" presName="hierChild4" presStyleCnt="0"/>
      <dgm:spPr/>
    </dgm:pt>
    <dgm:pt modelId="{BAEEA098-26D4-4E72-BAD0-9DF5D4E63A24}" type="pres">
      <dgm:prSet presAssocID="{F11A333B-D6B6-476F-8D32-537FC468F5BD}" presName="hierChild5" presStyleCnt="0"/>
      <dgm:spPr/>
    </dgm:pt>
    <dgm:pt modelId="{C53CF84F-4880-4958-99D6-C91650BFCF56}" type="pres">
      <dgm:prSet presAssocID="{7C2EDAAB-974F-42B5-BD42-C32C8F93F141}" presName="Name37" presStyleLbl="parChTrans1D2" presStyleIdx="1" presStyleCnt="3"/>
      <dgm:spPr/>
      <dgm:t>
        <a:bodyPr/>
        <a:lstStyle/>
        <a:p>
          <a:endParaRPr lang="en-US"/>
        </a:p>
      </dgm:t>
    </dgm:pt>
    <dgm:pt modelId="{568CD6CD-2C5D-4BDA-B253-7B78B4DBAC31}" type="pres">
      <dgm:prSet presAssocID="{0A14CBE9-5AF0-48E4-B59D-BF54656698C2}" presName="hierRoot2" presStyleCnt="0">
        <dgm:presLayoutVars>
          <dgm:hierBranch val="init"/>
        </dgm:presLayoutVars>
      </dgm:prSet>
      <dgm:spPr/>
    </dgm:pt>
    <dgm:pt modelId="{990B521F-888D-4053-9046-4C2BFC221754}" type="pres">
      <dgm:prSet presAssocID="{0A14CBE9-5AF0-48E4-B59D-BF54656698C2}" presName="rootComposite" presStyleCnt="0"/>
      <dgm:spPr/>
    </dgm:pt>
    <dgm:pt modelId="{BF596031-1C16-4900-AE2E-9F5805D32326}" type="pres">
      <dgm:prSet presAssocID="{0A14CBE9-5AF0-48E4-B59D-BF54656698C2}" presName="rootText" presStyleLbl="node2" presStyleIdx="1" presStyleCnt="3">
        <dgm:presLayoutVars>
          <dgm:chPref val="3"/>
        </dgm:presLayoutVars>
      </dgm:prSet>
      <dgm:spPr/>
      <dgm:t>
        <a:bodyPr/>
        <a:lstStyle/>
        <a:p>
          <a:endParaRPr lang="en-US"/>
        </a:p>
      </dgm:t>
    </dgm:pt>
    <dgm:pt modelId="{9C0876E8-D440-4858-8C71-194968A68E0F}" type="pres">
      <dgm:prSet presAssocID="{0A14CBE9-5AF0-48E4-B59D-BF54656698C2}" presName="rootConnector" presStyleLbl="node2" presStyleIdx="1" presStyleCnt="3"/>
      <dgm:spPr/>
      <dgm:t>
        <a:bodyPr/>
        <a:lstStyle/>
        <a:p>
          <a:endParaRPr lang="en-US"/>
        </a:p>
      </dgm:t>
    </dgm:pt>
    <dgm:pt modelId="{0C5021DC-E9CA-4B4B-A942-0B64771DA1B1}" type="pres">
      <dgm:prSet presAssocID="{0A14CBE9-5AF0-48E4-B59D-BF54656698C2}" presName="hierChild4" presStyleCnt="0"/>
      <dgm:spPr/>
    </dgm:pt>
    <dgm:pt modelId="{F84EBFE0-DEA4-4226-A23B-E49D8ED67A49}" type="pres">
      <dgm:prSet presAssocID="{0A14CBE9-5AF0-48E4-B59D-BF54656698C2}" presName="hierChild5" presStyleCnt="0"/>
      <dgm:spPr/>
    </dgm:pt>
    <dgm:pt modelId="{6A04E16F-CB10-4C03-80F9-08898295FBE6}" type="pres">
      <dgm:prSet presAssocID="{C2D3EA69-C25D-4493-845F-2FCC7B8900A7}" presName="Name37" presStyleLbl="parChTrans1D2" presStyleIdx="2" presStyleCnt="3"/>
      <dgm:spPr/>
      <dgm:t>
        <a:bodyPr/>
        <a:lstStyle/>
        <a:p>
          <a:endParaRPr lang="en-US"/>
        </a:p>
      </dgm:t>
    </dgm:pt>
    <dgm:pt modelId="{D8E1C541-ECEB-48A5-8B95-D502A8F54585}" type="pres">
      <dgm:prSet presAssocID="{53973325-C6EF-4768-AF02-8F678E5AE2B1}" presName="hierRoot2" presStyleCnt="0">
        <dgm:presLayoutVars>
          <dgm:hierBranch val="init"/>
        </dgm:presLayoutVars>
      </dgm:prSet>
      <dgm:spPr/>
    </dgm:pt>
    <dgm:pt modelId="{D74EC784-8968-44DA-A451-A3DFA08E7151}" type="pres">
      <dgm:prSet presAssocID="{53973325-C6EF-4768-AF02-8F678E5AE2B1}" presName="rootComposite" presStyleCnt="0"/>
      <dgm:spPr/>
    </dgm:pt>
    <dgm:pt modelId="{BDAAD380-4BE5-4059-A4E0-D3FF501B4B1B}" type="pres">
      <dgm:prSet presAssocID="{53973325-C6EF-4768-AF02-8F678E5AE2B1}" presName="rootText" presStyleLbl="node2" presStyleIdx="2" presStyleCnt="3">
        <dgm:presLayoutVars>
          <dgm:chPref val="3"/>
        </dgm:presLayoutVars>
      </dgm:prSet>
      <dgm:spPr/>
      <dgm:t>
        <a:bodyPr/>
        <a:lstStyle/>
        <a:p>
          <a:endParaRPr lang="en-US"/>
        </a:p>
      </dgm:t>
    </dgm:pt>
    <dgm:pt modelId="{E65EA243-33D8-4289-AA91-1C128A0EDAA2}" type="pres">
      <dgm:prSet presAssocID="{53973325-C6EF-4768-AF02-8F678E5AE2B1}" presName="rootConnector" presStyleLbl="node2" presStyleIdx="2" presStyleCnt="3"/>
      <dgm:spPr/>
      <dgm:t>
        <a:bodyPr/>
        <a:lstStyle/>
        <a:p>
          <a:endParaRPr lang="en-US"/>
        </a:p>
      </dgm:t>
    </dgm:pt>
    <dgm:pt modelId="{C6B03A16-5544-4FD2-83DB-BC94E21176D3}" type="pres">
      <dgm:prSet presAssocID="{53973325-C6EF-4768-AF02-8F678E5AE2B1}" presName="hierChild4" presStyleCnt="0"/>
      <dgm:spPr/>
    </dgm:pt>
    <dgm:pt modelId="{3792C3B0-F805-4521-A7FF-D01CA9F1DD72}" type="pres">
      <dgm:prSet presAssocID="{53973325-C6EF-4768-AF02-8F678E5AE2B1}" presName="hierChild5" presStyleCnt="0"/>
      <dgm:spPr/>
    </dgm:pt>
    <dgm:pt modelId="{D701E459-4DBE-4927-9344-BBBBC7C9346C}" type="pres">
      <dgm:prSet presAssocID="{7697F1D4-184D-4602-878D-38144E4BE25A}" presName="hierChild3" presStyleCnt="0"/>
      <dgm:spPr/>
    </dgm:pt>
  </dgm:ptLst>
  <dgm:cxnLst>
    <dgm:cxn modelId="{ECD0C7FA-69E6-440B-B799-0DC709367115}" type="presOf" srcId="{53973325-C6EF-4768-AF02-8F678E5AE2B1}" destId="{BDAAD380-4BE5-4059-A4E0-D3FF501B4B1B}" srcOrd="0" destOrd="0" presId="urn:microsoft.com/office/officeart/2005/8/layout/orgChart1"/>
    <dgm:cxn modelId="{B7525237-C1F9-491C-94EA-002ED4223664}" srcId="{7697F1D4-184D-4602-878D-38144E4BE25A}" destId="{F11A333B-D6B6-476F-8D32-537FC468F5BD}" srcOrd="0" destOrd="0" parTransId="{70A77D51-1D49-4410-9A77-3B5A60A633E3}" sibTransId="{16BD4E6F-A493-482E-885B-3F58B6CB0D01}"/>
    <dgm:cxn modelId="{04F1D9ED-876B-4A81-94BC-791E23B05130}" type="presOf" srcId="{F11A333B-D6B6-476F-8D32-537FC468F5BD}" destId="{84A1E4C3-647B-4067-A91F-D853C50DBDCA}" srcOrd="1" destOrd="0" presId="urn:microsoft.com/office/officeart/2005/8/layout/orgChart1"/>
    <dgm:cxn modelId="{5DFC3F2A-9442-4A52-82C6-9C48AD4EA1E7}" type="presOf" srcId="{F11A333B-D6B6-476F-8D32-537FC468F5BD}" destId="{541F420C-CE45-421F-8917-D93F498A4306}" srcOrd="0" destOrd="0" presId="urn:microsoft.com/office/officeart/2005/8/layout/orgChart1"/>
    <dgm:cxn modelId="{742E8D2E-0915-4986-B82C-630F18017063}" type="presOf" srcId="{53973325-C6EF-4768-AF02-8F678E5AE2B1}" destId="{E65EA243-33D8-4289-AA91-1C128A0EDAA2}" srcOrd="1" destOrd="0" presId="urn:microsoft.com/office/officeart/2005/8/layout/orgChart1"/>
    <dgm:cxn modelId="{CC020EF2-FDA8-476F-8052-C8688903311D}" type="presOf" srcId="{7697F1D4-184D-4602-878D-38144E4BE25A}" destId="{DB391193-CD97-49BD-9FEE-FFA2E322FAC6}" srcOrd="0" destOrd="0" presId="urn:microsoft.com/office/officeart/2005/8/layout/orgChart1"/>
    <dgm:cxn modelId="{AA37B661-6127-4F05-8756-51B48A578C9E}" srcId="{0E9E0294-1EB7-4851-98A4-8E94233A4B89}" destId="{7697F1D4-184D-4602-878D-38144E4BE25A}" srcOrd="0" destOrd="0" parTransId="{7D0B1B4E-EF5D-4120-B872-5252417B8217}" sibTransId="{EB05A247-6826-4967-8B39-C65527C0ABB3}"/>
    <dgm:cxn modelId="{24DEA4D6-B756-4DC4-BE2D-600CCD9A0D64}" srcId="{7697F1D4-184D-4602-878D-38144E4BE25A}" destId="{0A14CBE9-5AF0-48E4-B59D-BF54656698C2}" srcOrd="1" destOrd="0" parTransId="{7C2EDAAB-974F-42B5-BD42-C32C8F93F141}" sibTransId="{9A39A97A-ADE5-45B9-8006-EF375729AABE}"/>
    <dgm:cxn modelId="{92C0F158-8A0D-4735-82AA-9473577BEEA6}" srcId="{7697F1D4-184D-4602-878D-38144E4BE25A}" destId="{53973325-C6EF-4768-AF02-8F678E5AE2B1}" srcOrd="2" destOrd="0" parTransId="{C2D3EA69-C25D-4493-845F-2FCC7B8900A7}" sibTransId="{F85EB4FA-6617-4D8C-AA75-4F578DB4D98C}"/>
    <dgm:cxn modelId="{63D78D18-9973-4F1D-95E9-E547CF428709}" type="presOf" srcId="{0E9E0294-1EB7-4851-98A4-8E94233A4B89}" destId="{1BD2BB5D-2E28-4637-BF9F-F638892AD732}" srcOrd="0" destOrd="0" presId="urn:microsoft.com/office/officeart/2005/8/layout/orgChart1"/>
    <dgm:cxn modelId="{151BDDB7-440D-4031-BA03-BC4F8E6C311F}" type="presOf" srcId="{7697F1D4-184D-4602-878D-38144E4BE25A}" destId="{FFA0F4C1-5D50-489F-92E5-5E5D0E11B75D}" srcOrd="1" destOrd="0" presId="urn:microsoft.com/office/officeart/2005/8/layout/orgChart1"/>
    <dgm:cxn modelId="{A4AA5F78-7C38-4108-9DCD-66BEE621704E}" type="presOf" srcId="{7C2EDAAB-974F-42B5-BD42-C32C8F93F141}" destId="{C53CF84F-4880-4958-99D6-C91650BFCF56}" srcOrd="0" destOrd="0" presId="urn:microsoft.com/office/officeart/2005/8/layout/orgChart1"/>
    <dgm:cxn modelId="{8F6D6627-D857-4798-9694-8599B1BE4ACA}" type="presOf" srcId="{0A14CBE9-5AF0-48E4-B59D-BF54656698C2}" destId="{BF596031-1C16-4900-AE2E-9F5805D32326}" srcOrd="0" destOrd="0" presId="urn:microsoft.com/office/officeart/2005/8/layout/orgChart1"/>
    <dgm:cxn modelId="{B4FC144F-BF22-4A53-A5CB-B405F71BDE88}" type="presOf" srcId="{0A14CBE9-5AF0-48E4-B59D-BF54656698C2}" destId="{9C0876E8-D440-4858-8C71-194968A68E0F}" srcOrd="1" destOrd="0" presId="urn:microsoft.com/office/officeart/2005/8/layout/orgChart1"/>
    <dgm:cxn modelId="{D2768660-35A2-4A64-BA4E-026222322C68}" type="presOf" srcId="{C2D3EA69-C25D-4493-845F-2FCC7B8900A7}" destId="{6A04E16F-CB10-4C03-80F9-08898295FBE6}" srcOrd="0" destOrd="0" presId="urn:microsoft.com/office/officeart/2005/8/layout/orgChart1"/>
    <dgm:cxn modelId="{3926664D-F9B6-431C-B699-A67C3AF0CE46}" type="presOf" srcId="{70A77D51-1D49-4410-9A77-3B5A60A633E3}" destId="{644744B4-5221-4B23-BE71-61073503041F}" srcOrd="0" destOrd="0" presId="urn:microsoft.com/office/officeart/2005/8/layout/orgChart1"/>
    <dgm:cxn modelId="{4BE3901B-F550-49F9-9AB2-E4BD8F931B82}" type="presParOf" srcId="{1BD2BB5D-2E28-4637-BF9F-F638892AD732}" destId="{FCC52A17-DC0A-4C88-A5BA-6153F0B34881}" srcOrd="0" destOrd="0" presId="urn:microsoft.com/office/officeart/2005/8/layout/orgChart1"/>
    <dgm:cxn modelId="{F70DFFEB-A076-4FE5-90BF-899A4F8F8260}" type="presParOf" srcId="{FCC52A17-DC0A-4C88-A5BA-6153F0B34881}" destId="{7D7584CC-E9D3-44EE-8568-91CDFE825050}" srcOrd="0" destOrd="0" presId="urn:microsoft.com/office/officeart/2005/8/layout/orgChart1"/>
    <dgm:cxn modelId="{A45C48D6-F95B-44F6-B64D-51193DA71BF9}" type="presParOf" srcId="{7D7584CC-E9D3-44EE-8568-91CDFE825050}" destId="{DB391193-CD97-49BD-9FEE-FFA2E322FAC6}" srcOrd="0" destOrd="0" presId="urn:microsoft.com/office/officeart/2005/8/layout/orgChart1"/>
    <dgm:cxn modelId="{8E621A26-B8D6-4331-B1F7-703C26DA37BD}" type="presParOf" srcId="{7D7584CC-E9D3-44EE-8568-91CDFE825050}" destId="{FFA0F4C1-5D50-489F-92E5-5E5D0E11B75D}" srcOrd="1" destOrd="0" presId="urn:microsoft.com/office/officeart/2005/8/layout/orgChart1"/>
    <dgm:cxn modelId="{80B2CF27-CCBA-40A8-9768-7CFD9724B8FE}" type="presParOf" srcId="{FCC52A17-DC0A-4C88-A5BA-6153F0B34881}" destId="{AE1A9584-0678-4AC6-BD9C-FCB824C2A85A}" srcOrd="1" destOrd="0" presId="urn:microsoft.com/office/officeart/2005/8/layout/orgChart1"/>
    <dgm:cxn modelId="{400F22C9-2139-4C0F-BB93-FEE7AA08ED4C}" type="presParOf" srcId="{AE1A9584-0678-4AC6-BD9C-FCB824C2A85A}" destId="{644744B4-5221-4B23-BE71-61073503041F}" srcOrd="0" destOrd="0" presId="urn:microsoft.com/office/officeart/2005/8/layout/orgChart1"/>
    <dgm:cxn modelId="{3B36F025-9BB1-4305-81E7-BB73BD901ECF}" type="presParOf" srcId="{AE1A9584-0678-4AC6-BD9C-FCB824C2A85A}" destId="{924A2982-9C14-4B78-8FB9-6C8A0705A8BA}" srcOrd="1" destOrd="0" presId="urn:microsoft.com/office/officeart/2005/8/layout/orgChart1"/>
    <dgm:cxn modelId="{A45E58CF-DF3E-40AC-A3EA-7B3DAC553C03}" type="presParOf" srcId="{924A2982-9C14-4B78-8FB9-6C8A0705A8BA}" destId="{6F82B6A7-419D-4291-AFFF-9684B55CDDC5}" srcOrd="0" destOrd="0" presId="urn:microsoft.com/office/officeart/2005/8/layout/orgChart1"/>
    <dgm:cxn modelId="{F6A10785-9000-4D6E-8ED2-4FBA3CAFAEA7}" type="presParOf" srcId="{6F82B6A7-419D-4291-AFFF-9684B55CDDC5}" destId="{541F420C-CE45-421F-8917-D93F498A4306}" srcOrd="0" destOrd="0" presId="urn:microsoft.com/office/officeart/2005/8/layout/orgChart1"/>
    <dgm:cxn modelId="{D89055CF-3012-46DD-A1C5-796E35B177BC}" type="presParOf" srcId="{6F82B6A7-419D-4291-AFFF-9684B55CDDC5}" destId="{84A1E4C3-647B-4067-A91F-D853C50DBDCA}" srcOrd="1" destOrd="0" presId="urn:microsoft.com/office/officeart/2005/8/layout/orgChart1"/>
    <dgm:cxn modelId="{AC0B6609-F6C9-4716-AEA4-63BF17D7FE97}" type="presParOf" srcId="{924A2982-9C14-4B78-8FB9-6C8A0705A8BA}" destId="{1597DC25-A1A9-45D4-A5D1-1EF2510F4151}" srcOrd="1" destOrd="0" presId="urn:microsoft.com/office/officeart/2005/8/layout/orgChart1"/>
    <dgm:cxn modelId="{EFC74E49-5178-4A2D-A555-30F99EE474FB}" type="presParOf" srcId="{924A2982-9C14-4B78-8FB9-6C8A0705A8BA}" destId="{BAEEA098-26D4-4E72-BAD0-9DF5D4E63A24}" srcOrd="2" destOrd="0" presId="urn:microsoft.com/office/officeart/2005/8/layout/orgChart1"/>
    <dgm:cxn modelId="{CBA0D6D7-C57D-4E91-881C-6E3E53A2B18B}" type="presParOf" srcId="{AE1A9584-0678-4AC6-BD9C-FCB824C2A85A}" destId="{C53CF84F-4880-4958-99D6-C91650BFCF56}" srcOrd="2" destOrd="0" presId="urn:microsoft.com/office/officeart/2005/8/layout/orgChart1"/>
    <dgm:cxn modelId="{40FFADD0-06EE-4C38-9007-00C71044C101}" type="presParOf" srcId="{AE1A9584-0678-4AC6-BD9C-FCB824C2A85A}" destId="{568CD6CD-2C5D-4BDA-B253-7B78B4DBAC31}" srcOrd="3" destOrd="0" presId="urn:microsoft.com/office/officeart/2005/8/layout/orgChart1"/>
    <dgm:cxn modelId="{FBD65975-DAC9-4C52-87B9-77CB928F7E72}" type="presParOf" srcId="{568CD6CD-2C5D-4BDA-B253-7B78B4DBAC31}" destId="{990B521F-888D-4053-9046-4C2BFC221754}" srcOrd="0" destOrd="0" presId="urn:microsoft.com/office/officeart/2005/8/layout/orgChart1"/>
    <dgm:cxn modelId="{3C0F4881-63E1-4529-968C-07600D5239A1}" type="presParOf" srcId="{990B521F-888D-4053-9046-4C2BFC221754}" destId="{BF596031-1C16-4900-AE2E-9F5805D32326}" srcOrd="0" destOrd="0" presId="urn:microsoft.com/office/officeart/2005/8/layout/orgChart1"/>
    <dgm:cxn modelId="{C8FF2B28-A258-4BEA-B2B0-840B17FA2E30}" type="presParOf" srcId="{990B521F-888D-4053-9046-4C2BFC221754}" destId="{9C0876E8-D440-4858-8C71-194968A68E0F}" srcOrd="1" destOrd="0" presId="urn:microsoft.com/office/officeart/2005/8/layout/orgChart1"/>
    <dgm:cxn modelId="{EA826E93-C4FB-48DA-9ADD-E55486B52B6F}" type="presParOf" srcId="{568CD6CD-2C5D-4BDA-B253-7B78B4DBAC31}" destId="{0C5021DC-E9CA-4B4B-A942-0B64771DA1B1}" srcOrd="1" destOrd="0" presId="urn:microsoft.com/office/officeart/2005/8/layout/orgChart1"/>
    <dgm:cxn modelId="{CEB33510-03B7-4B9B-8DAE-96694C388535}" type="presParOf" srcId="{568CD6CD-2C5D-4BDA-B253-7B78B4DBAC31}" destId="{F84EBFE0-DEA4-4226-A23B-E49D8ED67A49}" srcOrd="2" destOrd="0" presId="urn:microsoft.com/office/officeart/2005/8/layout/orgChart1"/>
    <dgm:cxn modelId="{64E11B32-A765-4DEA-B507-20AFCDFF943F}" type="presParOf" srcId="{AE1A9584-0678-4AC6-BD9C-FCB824C2A85A}" destId="{6A04E16F-CB10-4C03-80F9-08898295FBE6}" srcOrd="4" destOrd="0" presId="urn:microsoft.com/office/officeart/2005/8/layout/orgChart1"/>
    <dgm:cxn modelId="{72162BD8-156D-4FA9-B5FD-AC554CB09B1E}" type="presParOf" srcId="{AE1A9584-0678-4AC6-BD9C-FCB824C2A85A}" destId="{D8E1C541-ECEB-48A5-8B95-D502A8F54585}" srcOrd="5" destOrd="0" presId="urn:microsoft.com/office/officeart/2005/8/layout/orgChart1"/>
    <dgm:cxn modelId="{ABF2C969-0D42-4FA9-8114-9DF4419872DA}" type="presParOf" srcId="{D8E1C541-ECEB-48A5-8B95-D502A8F54585}" destId="{D74EC784-8968-44DA-A451-A3DFA08E7151}" srcOrd="0" destOrd="0" presId="urn:microsoft.com/office/officeart/2005/8/layout/orgChart1"/>
    <dgm:cxn modelId="{9AE86EC7-CD9E-4FDC-873B-5EC821E893CC}" type="presParOf" srcId="{D74EC784-8968-44DA-A451-A3DFA08E7151}" destId="{BDAAD380-4BE5-4059-A4E0-D3FF501B4B1B}" srcOrd="0" destOrd="0" presId="urn:microsoft.com/office/officeart/2005/8/layout/orgChart1"/>
    <dgm:cxn modelId="{A7557D5F-440B-4C95-98DF-D505A536BDAD}" type="presParOf" srcId="{D74EC784-8968-44DA-A451-A3DFA08E7151}" destId="{E65EA243-33D8-4289-AA91-1C128A0EDAA2}" srcOrd="1" destOrd="0" presId="urn:microsoft.com/office/officeart/2005/8/layout/orgChart1"/>
    <dgm:cxn modelId="{CF56C00C-9CD5-4357-B8B7-88D65D72C625}" type="presParOf" srcId="{D8E1C541-ECEB-48A5-8B95-D502A8F54585}" destId="{C6B03A16-5544-4FD2-83DB-BC94E21176D3}" srcOrd="1" destOrd="0" presId="urn:microsoft.com/office/officeart/2005/8/layout/orgChart1"/>
    <dgm:cxn modelId="{E29B423A-4F6F-41B6-8DCB-CFABD41C3CFF}" type="presParOf" srcId="{D8E1C541-ECEB-48A5-8B95-D502A8F54585}" destId="{3792C3B0-F805-4521-A7FF-D01CA9F1DD72}" srcOrd="2" destOrd="0" presId="urn:microsoft.com/office/officeart/2005/8/layout/orgChart1"/>
    <dgm:cxn modelId="{515B20A0-A954-4F12-99A6-4F733DD484F0}" type="presParOf" srcId="{FCC52A17-DC0A-4C88-A5BA-6153F0B34881}" destId="{D701E459-4DBE-4927-9344-BBBBC7C9346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4E16F-CB10-4C03-80F9-08898295FBE6}">
      <dsp:nvSpPr>
        <dsp:cNvPr id="0" name=""/>
        <dsp:cNvSpPr/>
      </dsp:nvSpPr>
      <dsp:spPr>
        <a:xfrm>
          <a:off x="4351466" y="2624554"/>
          <a:ext cx="3078694" cy="534318"/>
        </a:xfrm>
        <a:custGeom>
          <a:avLst/>
          <a:gdLst/>
          <a:ahLst/>
          <a:cxnLst/>
          <a:rect l="0" t="0" r="0" b="0"/>
          <a:pathLst>
            <a:path>
              <a:moveTo>
                <a:pt x="0" y="0"/>
              </a:moveTo>
              <a:lnTo>
                <a:pt x="0" y="267159"/>
              </a:lnTo>
              <a:lnTo>
                <a:pt x="3078694" y="267159"/>
              </a:lnTo>
              <a:lnTo>
                <a:pt x="3078694" y="53431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3CF84F-4880-4958-99D6-C91650BFCF56}">
      <dsp:nvSpPr>
        <dsp:cNvPr id="0" name=""/>
        <dsp:cNvSpPr/>
      </dsp:nvSpPr>
      <dsp:spPr>
        <a:xfrm>
          <a:off x="4305746" y="2624554"/>
          <a:ext cx="91440" cy="534318"/>
        </a:xfrm>
        <a:custGeom>
          <a:avLst/>
          <a:gdLst/>
          <a:ahLst/>
          <a:cxnLst/>
          <a:rect l="0" t="0" r="0" b="0"/>
          <a:pathLst>
            <a:path>
              <a:moveTo>
                <a:pt x="45720" y="0"/>
              </a:moveTo>
              <a:lnTo>
                <a:pt x="45720" y="53431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4744B4-5221-4B23-BE71-61073503041F}">
      <dsp:nvSpPr>
        <dsp:cNvPr id="0" name=""/>
        <dsp:cNvSpPr/>
      </dsp:nvSpPr>
      <dsp:spPr>
        <a:xfrm>
          <a:off x="1272771" y="2624554"/>
          <a:ext cx="3078694" cy="534318"/>
        </a:xfrm>
        <a:custGeom>
          <a:avLst/>
          <a:gdLst/>
          <a:ahLst/>
          <a:cxnLst/>
          <a:rect l="0" t="0" r="0" b="0"/>
          <a:pathLst>
            <a:path>
              <a:moveTo>
                <a:pt x="3078694" y="0"/>
              </a:moveTo>
              <a:lnTo>
                <a:pt x="3078694" y="267159"/>
              </a:lnTo>
              <a:lnTo>
                <a:pt x="0" y="267159"/>
              </a:lnTo>
              <a:lnTo>
                <a:pt x="0" y="53431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391193-CD97-49BD-9FEE-FFA2E322FAC6}">
      <dsp:nvSpPr>
        <dsp:cNvPr id="0" name=""/>
        <dsp:cNvSpPr/>
      </dsp:nvSpPr>
      <dsp:spPr>
        <a:xfrm>
          <a:off x="3079278" y="1352366"/>
          <a:ext cx="2544375" cy="1272187"/>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a:t>types</a:t>
          </a:r>
        </a:p>
      </dsp:txBody>
      <dsp:txXfrm>
        <a:off x="3079278" y="1352366"/>
        <a:ext cx="2544375" cy="1272187"/>
      </dsp:txXfrm>
    </dsp:sp>
    <dsp:sp modelId="{541F420C-CE45-421F-8917-D93F498A4306}">
      <dsp:nvSpPr>
        <dsp:cNvPr id="0" name=""/>
        <dsp:cNvSpPr/>
      </dsp:nvSpPr>
      <dsp:spPr>
        <a:xfrm>
          <a:off x="584" y="3158873"/>
          <a:ext cx="2544375" cy="1272187"/>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rtl="0">
            <a:lnSpc>
              <a:spcPct val="90000"/>
            </a:lnSpc>
            <a:spcBef>
              <a:spcPct val="0"/>
            </a:spcBef>
            <a:spcAft>
              <a:spcPct val="35000"/>
            </a:spcAft>
          </a:pPr>
          <a:r>
            <a:rPr lang="en-US" sz="2900" b="1" i="0" u="none" strike="noStrike" kern="1200" cap="none" dirty="0">
              <a:latin typeface="Calibri" panose="020F0502020204030204"/>
              <a:ea typeface="Calibri" panose="020F0502020204030204"/>
              <a:cs typeface="Calibri" panose="020F0502020204030204"/>
              <a:sym typeface="Calibri" panose="020F0502020204030204"/>
            </a:rPr>
            <a:t>Non disjunction </a:t>
          </a:r>
        </a:p>
        <a:p>
          <a:pPr lvl="0" algn="ctr" defTabSz="1289050" rtl="0">
            <a:lnSpc>
              <a:spcPct val="90000"/>
            </a:lnSpc>
            <a:spcBef>
              <a:spcPct val="0"/>
            </a:spcBef>
            <a:spcAft>
              <a:spcPct val="35000"/>
            </a:spcAft>
          </a:pPr>
          <a:r>
            <a:rPr lang="en-US" sz="2900" b="1" i="0" u="none" strike="noStrike" kern="1200" cap="none" dirty="0">
              <a:latin typeface="Calibri" panose="020F0502020204030204"/>
              <a:ea typeface="Calibri" panose="020F0502020204030204"/>
              <a:cs typeface="Calibri" panose="020F0502020204030204"/>
              <a:sym typeface="Calibri" panose="020F0502020204030204"/>
            </a:rPr>
            <a:t>95% </a:t>
          </a:r>
          <a:endParaRPr lang="en-US" sz="2900" kern="1200" dirty="0"/>
        </a:p>
      </dsp:txBody>
      <dsp:txXfrm>
        <a:off x="584" y="3158873"/>
        <a:ext cx="2544375" cy="1272187"/>
      </dsp:txXfrm>
    </dsp:sp>
    <dsp:sp modelId="{BF596031-1C16-4900-AE2E-9F5805D32326}">
      <dsp:nvSpPr>
        <dsp:cNvPr id="0" name=""/>
        <dsp:cNvSpPr/>
      </dsp:nvSpPr>
      <dsp:spPr>
        <a:xfrm>
          <a:off x="3079278" y="3158873"/>
          <a:ext cx="2544375" cy="1272187"/>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rtl="0">
            <a:lnSpc>
              <a:spcPct val="90000"/>
            </a:lnSpc>
            <a:spcBef>
              <a:spcPct val="0"/>
            </a:spcBef>
            <a:spcAft>
              <a:spcPct val="35000"/>
            </a:spcAft>
          </a:pPr>
          <a:r>
            <a:rPr lang="en-US" sz="2900" b="1" i="0" u="none" strike="noStrike" kern="1200" cap="none" dirty="0" err="1">
              <a:latin typeface="Calibri" panose="020F0502020204030204"/>
              <a:ea typeface="Calibri" panose="020F0502020204030204"/>
              <a:cs typeface="Calibri" panose="020F0502020204030204"/>
              <a:sym typeface="Calibri" panose="020F0502020204030204"/>
            </a:rPr>
            <a:t>Robertsonian</a:t>
          </a:r>
          <a:r>
            <a:rPr lang="en-US" sz="2900" b="1" i="0" u="none" strike="noStrike" kern="1200" cap="none" dirty="0">
              <a:latin typeface="Calibri" panose="020F0502020204030204"/>
              <a:ea typeface="Calibri" panose="020F0502020204030204"/>
              <a:cs typeface="Calibri" panose="020F0502020204030204"/>
              <a:sym typeface="Calibri" panose="020F0502020204030204"/>
            </a:rPr>
            <a:t> translocation 3%</a:t>
          </a:r>
          <a:endParaRPr lang="en-US" sz="2900" kern="1200" dirty="0"/>
        </a:p>
      </dsp:txBody>
      <dsp:txXfrm>
        <a:off x="3079278" y="3158873"/>
        <a:ext cx="2544375" cy="1272187"/>
      </dsp:txXfrm>
    </dsp:sp>
    <dsp:sp modelId="{BDAAD380-4BE5-4059-A4E0-D3FF501B4B1B}">
      <dsp:nvSpPr>
        <dsp:cNvPr id="0" name=""/>
        <dsp:cNvSpPr/>
      </dsp:nvSpPr>
      <dsp:spPr>
        <a:xfrm>
          <a:off x="6157972" y="3158873"/>
          <a:ext cx="2544375" cy="1272187"/>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rtl="0">
            <a:lnSpc>
              <a:spcPct val="90000"/>
            </a:lnSpc>
            <a:spcBef>
              <a:spcPct val="0"/>
            </a:spcBef>
            <a:spcAft>
              <a:spcPct val="35000"/>
            </a:spcAft>
          </a:pPr>
          <a:r>
            <a:rPr lang="en-US" sz="2900" b="1" i="0" u="none" strike="noStrike" kern="1200" cap="none" dirty="0">
              <a:latin typeface="Calibri" panose="020F0502020204030204"/>
              <a:ea typeface="Calibri" panose="020F0502020204030204"/>
              <a:cs typeface="Calibri" panose="020F0502020204030204"/>
              <a:sym typeface="Calibri" panose="020F0502020204030204"/>
            </a:rPr>
            <a:t>Mosaicism</a:t>
          </a:r>
        </a:p>
        <a:p>
          <a:pPr lvl="0" algn="ctr" defTabSz="1289050" rtl="0">
            <a:lnSpc>
              <a:spcPct val="90000"/>
            </a:lnSpc>
            <a:spcBef>
              <a:spcPct val="0"/>
            </a:spcBef>
            <a:spcAft>
              <a:spcPct val="35000"/>
            </a:spcAft>
          </a:pPr>
          <a:r>
            <a:rPr lang="en-US" sz="2900" b="1" i="0" u="none" strike="noStrike" kern="1200" cap="none" dirty="0">
              <a:latin typeface="Calibri" panose="020F0502020204030204"/>
              <a:ea typeface="Calibri" panose="020F0502020204030204"/>
              <a:cs typeface="Calibri" panose="020F0502020204030204"/>
              <a:sym typeface="Calibri" panose="020F0502020204030204"/>
            </a:rPr>
            <a:t>2% </a:t>
          </a:r>
          <a:endParaRPr lang="en-US" sz="2900" kern="1200" dirty="0"/>
        </a:p>
      </dsp:txBody>
      <dsp:txXfrm>
        <a:off x="6157972" y="3158873"/>
        <a:ext cx="2544375" cy="127218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Shape 3"/>
          <p:cNvSpPr>
            <a:spLocks noGrp="1" noEditPoints="1"/>
          </p:cNvSpPr>
          <p:nvPr>
            <p:ph type="hdr" idx="2"/>
          </p:nvPr>
        </p:nvSpPr>
        <p:spPr>
          <a:xfrm>
            <a:off x="0" y="0"/>
            <a:ext cx="2971800" cy="458700"/>
          </a:xfrm>
          <a:prstGeom prst="rect">
            <a:avLst/>
          </a:prstGeom>
          <a:noFill/>
          <a:ln>
            <a:noFill/>
          </a:ln>
        </p:spPr>
        <p:txBody>
          <a:bodyPr lIns="91425" tIns="91425" rIns="91425" bIns="91425" anchor="t"/>
          <a:lstStyle>
            <a:lvl1pPr marL="0" marR="0" indent="0" algn="l" rtl="0">
              <a:lnSpc>
                <a:spcPct val="100000"/>
              </a:lnSpc>
              <a:spcBef>
                <a:spcPts val="0"/>
              </a:spcBef>
              <a:spcAft>
                <a:spcPts val="0"/>
              </a:spcAft>
              <a:buClr>
                <a:schemeClr val="dk1"/>
              </a:buClr>
              <a:buFont typeface="Calibri" panose="020F050202020403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457200" marR="0" lvl="1"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Shape 4"/>
          <p:cNvSpPr>
            <a:spLocks noGrp="1" noEditPoints="1"/>
          </p:cNvSpPr>
          <p:nvPr>
            <p:ph type="dt" idx="10"/>
          </p:nvPr>
        </p:nvSpPr>
        <p:spPr>
          <a:xfrm>
            <a:off x="3884612" y="0"/>
            <a:ext cx="2971799" cy="458700"/>
          </a:xfrm>
          <a:prstGeom prst="rect">
            <a:avLst/>
          </a:prstGeom>
          <a:noFill/>
          <a:ln>
            <a:noFill/>
          </a:ln>
        </p:spPr>
        <p:txBody>
          <a:bodyPr lIns="91425" tIns="91425" rIns="91425" bIns="91425" anchor="t"/>
          <a:lstStyle>
            <a:lvl1pPr marL="0" marR="0" indent="0" algn="r" rtl="0">
              <a:lnSpc>
                <a:spcPct val="100000"/>
              </a:lnSpc>
              <a:spcBef>
                <a:spcPts val="0"/>
              </a:spcBef>
              <a:spcAft>
                <a:spcPts val="0"/>
              </a:spcAft>
              <a:buClr>
                <a:schemeClr val="dk1"/>
              </a:buClr>
              <a:buFont typeface="Calibri" panose="020F050202020403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457200" marR="0" lvl="1"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Shape 5"/>
          <p:cNvSpPr>
            <a:spLocks noGrp="1" noRot="1" noChangeAspect="1" noEditPoints="1"/>
          </p:cNvSpPr>
          <p:nvPr>
            <p:ph type="sldImg" idx="3"/>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
        <p:nvSpPr>
          <p:cNvPr id="6" name="Shape 6"/>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lstStyle>
            <a:lvl1pPr marL="0" marR="0" indent="0" algn="l" rtl="0">
              <a:spcBef>
                <a:spcPts val="0"/>
              </a:spcBef>
              <a:buClr>
                <a:schemeClr val="dk1"/>
              </a:buClr>
              <a:buFont typeface="Calibri" panose="020F050202020403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457200" marR="0" lvl="1" indent="0" algn="l" rtl="0">
              <a:spcBef>
                <a:spcPts val="0"/>
              </a:spcBef>
              <a:buClr>
                <a:schemeClr val="dk1"/>
              </a:buClr>
              <a:buFont typeface="Calibri" panose="020F050202020403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spcBef>
                <a:spcPts val="0"/>
              </a:spcBef>
              <a:buClr>
                <a:schemeClr val="dk1"/>
              </a:buClr>
              <a:buFont typeface="Calibri" panose="020F050202020403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spcBef>
                <a:spcPts val="0"/>
              </a:spcBef>
              <a:buClr>
                <a:schemeClr val="dk1"/>
              </a:buClr>
              <a:buFont typeface="Calibri" panose="020F050202020403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spcBef>
                <a:spcPts val="0"/>
              </a:spcBef>
              <a:buClr>
                <a:schemeClr val="dk1"/>
              </a:buClr>
              <a:buFont typeface="Calibri" panose="020F050202020403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spcBef>
                <a:spcPts val="0"/>
              </a:spcBef>
              <a:buClr>
                <a:schemeClr val="dk1"/>
              </a:buClr>
              <a:buFont typeface="Calibri" panose="020F050202020403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spcBef>
                <a:spcPts val="0"/>
              </a:spcBef>
              <a:buClr>
                <a:schemeClr val="dk1"/>
              </a:buClr>
              <a:buFont typeface="Calibri" panose="020F050202020403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spcBef>
                <a:spcPts val="0"/>
              </a:spcBef>
              <a:buClr>
                <a:schemeClr val="dk1"/>
              </a:buClr>
              <a:buFont typeface="Calibri" panose="020F050202020403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spcBef>
                <a:spcPts val="0"/>
              </a:spcBef>
              <a:buClr>
                <a:schemeClr val="dk1"/>
              </a:buClr>
              <a:buFont typeface="Calibri" panose="020F050202020403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lvl="0"/>
            <a:endParaRPr/>
          </a:p>
        </p:txBody>
      </p:sp>
      <p:sp>
        <p:nvSpPr>
          <p:cNvPr id="7" name="Shape 7"/>
          <p:cNvSpPr>
            <a:spLocks noGrp="1" noEditPoints="1"/>
          </p:cNvSpPr>
          <p:nvPr>
            <p:ph type="ftr" idx="11"/>
          </p:nvPr>
        </p:nvSpPr>
        <p:spPr>
          <a:xfrm>
            <a:off x="0" y="8685213"/>
            <a:ext cx="2971800" cy="458700"/>
          </a:xfrm>
          <a:prstGeom prst="rect">
            <a:avLst/>
          </a:prstGeom>
          <a:noFill/>
          <a:ln>
            <a:noFill/>
          </a:ln>
        </p:spPr>
        <p:txBody>
          <a:bodyPr lIns="91425" tIns="91425" rIns="91425" bIns="91425" anchor="b"/>
          <a:lstStyle>
            <a:lvl1pPr marL="0" marR="0" indent="0" algn="l" rtl="0">
              <a:lnSpc>
                <a:spcPct val="100000"/>
              </a:lnSpc>
              <a:spcBef>
                <a:spcPts val="0"/>
              </a:spcBef>
              <a:spcAft>
                <a:spcPts val="0"/>
              </a:spcAft>
              <a:buClr>
                <a:schemeClr val="dk1"/>
              </a:buClr>
              <a:buFont typeface="Calibri" panose="020F050202020403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457200" marR="0" lvl="1"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14400" marR="0" lvl="2"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371600" marR="0" lvl="3"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828800" marR="0" lvl="4"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286000" marR="0" lvl="5"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743200" marR="0" lvl="6"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200400" marR="0" lvl="7"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657600" marR="0" lvl="8" indent="0" algn="l" rtl="0">
              <a:lnSpc>
                <a:spcPct val="100000"/>
              </a:lnSpc>
              <a:spcBef>
                <a:spcPts val="0"/>
              </a:spcBef>
              <a:spcAft>
                <a:spcPts val="0"/>
              </a:spcAft>
              <a:buClr>
                <a:schemeClr val="dk1"/>
              </a:buClr>
              <a:buFont typeface="Calibri" panose="020F050202020403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Shape 8"/>
          <p:cNvSpPr>
            <a:spLocks noGrp="1" noEditPoints="1"/>
          </p:cNvSpPr>
          <p:nvPr>
            <p:ph type="sldNum" idx="12"/>
          </p:nvPr>
        </p:nvSpPr>
        <p:spPr>
          <a:xfrm>
            <a:off x="3884612" y="8685213"/>
            <a:ext cx="2971799" cy="458700"/>
          </a:xfrm>
          <a:prstGeom prst="rect">
            <a:avLst/>
          </a:prstGeom>
          <a:noFill/>
          <a:ln>
            <a:noFill/>
          </a:ln>
        </p:spPr>
        <p:txBody>
          <a:bodyPr lIns="91425" tIns="45700" rIns="91425" bIns="45700" anchor="b">
            <a:noAutofit/>
          </a:bodyPr>
          <a:lstStyle/>
          <a:p>
            <a:pPr marL="0" marR="0" indent="0" algn="r" rtl="0">
              <a:lnSpc>
                <a:spcPct val="100000"/>
              </a:lnSpc>
              <a:spcBef>
                <a:spcPts val="0"/>
              </a:spcBef>
              <a:spcAft>
                <a:spcPts val="0"/>
              </a:spcAft>
              <a:buClr>
                <a:schemeClr val="dk1"/>
              </a:buClr>
              <a:buSzPct val="25000"/>
              <a:buFont typeface="Calibri" panose="020F0502020204030204"/>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Clr>
                <a:schemeClr val="dk1"/>
              </a:buClr>
              <a:buSzPct val="25000"/>
              <a:buFont typeface="Calibri" panose="020F0502020204030204"/>
              <a:buNone/>
            </a:pPr>
            <a:endParaRPr/>
          </a:p>
        </p:txBody>
      </p:sp>
      <p:sp>
        <p:nvSpPr>
          <p:cNvPr id="147" name="Shape 147"/>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
        <p:nvSpPr>
          <p:cNvPr id="332" name="Shape 332"/>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SzPct val="25000"/>
              <a:buNone/>
            </a:pPr>
            <a:endParaRPr/>
          </a:p>
        </p:txBody>
      </p:sp>
      <p:sp>
        <p:nvSpPr>
          <p:cNvPr id="333" name="Shape 333"/>
          <p:cNvSpPr>
            <a:spLocks noGrp="1" noEditPoints="1"/>
          </p:cNvSpPr>
          <p:nvPr>
            <p:ph type="sldNum" idx="12"/>
          </p:nvPr>
        </p:nvSpPr>
        <p:spPr>
          <a:xfrm>
            <a:off x="3884612" y="8685213"/>
            <a:ext cx="2971799" cy="458700"/>
          </a:xfrm>
          <a:prstGeom prst="rect">
            <a:avLst/>
          </a:prstGeom>
          <a:noFill/>
          <a:ln>
            <a:noFill/>
          </a:ln>
        </p:spPr>
        <p:txBody>
          <a:bodyPr lIns="91425" tIns="45700" rIns="91425" bIns="45700" anchor="b">
            <a:noAutofit/>
          </a:bodyPr>
          <a:lstStyle/>
          <a:p>
            <a:pPr marL="0" indent="0" algn="l" rtl="0">
              <a:lnSpc>
                <a:spcPct val="100000"/>
              </a:lnSpc>
              <a:spcBef>
                <a:spcPts val="0"/>
              </a:spcBef>
              <a:spcAft>
                <a:spcPts val="0"/>
              </a:spcAft>
              <a:buClr>
                <a:srgbClr val="000000"/>
              </a:buClr>
              <a:buSzPct val="25000"/>
              <a:buFont typeface="Arial" panose="020B0604020202020204" pitchFamily="34" charset="0"/>
              <a:buNone/>
            </a:pPr>
            <a:fld id="{00000000-1234-1234-1234-123412341234}"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Clr>
                <a:schemeClr val="dk1"/>
              </a:buClr>
              <a:buSzPct val="25000"/>
              <a:buFont typeface="Calibri" panose="020F0502020204030204"/>
              <a:buNone/>
            </a:pPr>
            <a:endParaRPr dirty="0"/>
          </a:p>
        </p:txBody>
      </p:sp>
      <p:sp>
        <p:nvSpPr>
          <p:cNvPr id="338" name="Shape 338"/>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Clr>
                <a:schemeClr val="dk1"/>
              </a:buClr>
              <a:buSzPct val="25000"/>
              <a:buFont typeface="Calibri" panose="020F0502020204030204"/>
              <a:buNone/>
            </a:pPr>
            <a:endParaRPr/>
          </a:p>
        </p:txBody>
      </p:sp>
      <p:sp>
        <p:nvSpPr>
          <p:cNvPr id="350" name="Shape 350"/>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Clr>
                <a:schemeClr val="dk1"/>
              </a:buClr>
              <a:buSzPct val="25000"/>
              <a:buFont typeface="Calibri" panose="020F0502020204030204"/>
              <a:buNone/>
            </a:pPr>
            <a:endParaRPr/>
          </a:p>
        </p:txBody>
      </p:sp>
      <p:sp>
        <p:nvSpPr>
          <p:cNvPr id="401" name="Shape 401"/>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
        <p:nvSpPr>
          <p:cNvPr id="601" name="Shape 601"/>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a:spcBef>
                <a:spcPts val="0"/>
              </a:spcBef>
              <a:buNone/>
            </a:pPr>
            <a:endParaRPr/>
          </a:p>
        </p:txBody>
      </p:sp>
      <p:sp>
        <p:nvSpPr>
          <p:cNvPr id="602" name="Shape 602"/>
          <p:cNvSpPr>
            <a:spLocks noGrp="1" noEditPoints="1"/>
          </p:cNvSpPr>
          <p:nvPr>
            <p:ph type="sldNum" idx="12"/>
          </p:nvPr>
        </p:nvSpPr>
        <p:spPr>
          <a:xfrm>
            <a:off x="3884612" y="8685213"/>
            <a:ext cx="2971799" cy="458700"/>
          </a:xfrm>
          <a:prstGeom prst="rect">
            <a:avLst/>
          </a:prstGeom>
          <a:noFill/>
          <a:ln>
            <a:noFill/>
          </a:ln>
        </p:spPr>
        <p:txBody>
          <a:bodyPr lIns="91425" tIns="45700" rIns="91425" bIns="45700" anchor="b">
            <a:noAutofit/>
          </a:bodyPr>
          <a:lstStyle/>
          <a:p>
            <a:pPr rtl="0">
              <a:spcBef>
                <a:spcPts val="0"/>
              </a:spcBef>
              <a:buNone/>
            </a:pPr>
            <a:fld id="{00000000-1234-1234-1234-123412341234}" type="slidenum">
              <a:rPr lang="en-US"/>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Clr>
                <a:schemeClr val="dk1"/>
              </a:buClr>
              <a:buSzPct val="25000"/>
              <a:buFont typeface="Calibri" panose="020F0502020204030204"/>
              <a:buNone/>
            </a:pPr>
            <a:endParaRPr/>
          </a:p>
        </p:txBody>
      </p:sp>
      <p:sp>
        <p:nvSpPr>
          <p:cNvPr id="413" name="Shape 413"/>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Clr>
                <a:schemeClr val="dk1"/>
              </a:buClr>
              <a:buSzPct val="25000"/>
              <a:buFont typeface="Calibri" panose="020F0502020204030204"/>
              <a:buNone/>
            </a:pPr>
            <a:endParaRPr dirty="0"/>
          </a:p>
        </p:txBody>
      </p:sp>
      <p:sp>
        <p:nvSpPr>
          <p:cNvPr id="420" name="Shape 420"/>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
        <p:nvSpPr>
          <p:cNvPr id="643" name="Shape 643"/>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a:spcBef>
                <a:spcPts val="0"/>
              </a:spcBef>
              <a:buNone/>
            </a:pPr>
            <a:endParaRPr/>
          </a:p>
        </p:txBody>
      </p:sp>
      <p:sp>
        <p:nvSpPr>
          <p:cNvPr id="644" name="Shape 644"/>
          <p:cNvSpPr>
            <a:spLocks noGrp="1" noEditPoints="1"/>
          </p:cNvSpPr>
          <p:nvPr>
            <p:ph type="sldNum" idx="12"/>
          </p:nvPr>
        </p:nvSpPr>
        <p:spPr>
          <a:xfrm>
            <a:off x="3884612" y="8685213"/>
            <a:ext cx="2971799" cy="458700"/>
          </a:xfrm>
          <a:prstGeom prst="rect">
            <a:avLst/>
          </a:prstGeom>
          <a:noFill/>
          <a:ln>
            <a:noFill/>
          </a:ln>
        </p:spPr>
        <p:txBody>
          <a:bodyPr lIns="91425" tIns="45700" rIns="91425" bIns="45700" anchor="b">
            <a:noAutofit/>
          </a:bodyPr>
          <a:lstStyle/>
          <a:p>
            <a:pPr rtl="0">
              <a:spcBef>
                <a:spcPts val="0"/>
              </a:spcBef>
              <a:buNone/>
            </a:pPr>
            <a:fld id="{00000000-1234-1234-1234-123412341234}" type="slidenum">
              <a:rPr lang="en-US"/>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
        <p:nvSpPr>
          <p:cNvPr id="648" name="Shape 648"/>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a:spcBef>
                <a:spcPts val="0"/>
              </a:spcBef>
              <a:buNone/>
            </a:pPr>
            <a:endParaRPr/>
          </a:p>
        </p:txBody>
      </p:sp>
      <p:sp>
        <p:nvSpPr>
          <p:cNvPr id="649" name="Shape 649"/>
          <p:cNvSpPr>
            <a:spLocks noGrp="1" noEditPoints="1"/>
          </p:cNvSpPr>
          <p:nvPr>
            <p:ph type="sldNum" idx="12"/>
          </p:nvPr>
        </p:nvSpPr>
        <p:spPr>
          <a:xfrm>
            <a:off x="3884612" y="8685213"/>
            <a:ext cx="2971799" cy="458700"/>
          </a:xfrm>
          <a:prstGeom prst="rect">
            <a:avLst/>
          </a:prstGeom>
          <a:noFill/>
          <a:ln>
            <a:noFill/>
          </a:ln>
        </p:spPr>
        <p:txBody>
          <a:bodyPr lIns="91425" tIns="45700" rIns="91425" bIns="45700" anchor="b">
            <a:noAutofit/>
          </a:bodyPr>
          <a:lstStyle/>
          <a:p>
            <a:pPr rtl="0">
              <a:spcBef>
                <a:spcPts val="0"/>
              </a:spcBef>
              <a:buNone/>
            </a:pPr>
            <a:fld id="{00000000-1234-1234-1234-123412341234}" type="slidenum">
              <a:rPr lang="en-US"/>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Clr>
                <a:schemeClr val="dk1"/>
              </a:buClr>
              <a:buSzPct val="25000"/>
              <a:buFont typeface="Calibri" panose="020F0502020204030204"/>
              <a:buNone/>
            </a:pPr>
            <a:endParaRPr/>
          </a:p>
        </p:txBody>
      </p:sp>
      <p:sp>
        <p:nvSpPr>
          <p:cNvPr id="475" name="Shape 475"/>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
        <p:nvSpPr>
          <p:cNvPr id="162" name="Shape 162"/>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Clr>
                <a:schemeClr val="dk1"/>
              </a:buClr>
              <a:buSzPct val="25000"/>
              <a:buFont typeface="Calibri" panose="020F0502020204030204"/>
              <a:buNone/>
            </a:pPr>
            <a:endParaRPr/>
          </a:p>
        </p:txBody>
      </p:sp>
      <p:sp>
        <p:nvSpPr>
          <p:cNvPr id="163" name="Shape 163"/>
          <p:cNvSpPr>
            <a:spLocks noGrp="1" noEditPoints="1"/>
          </p:cNvSpPr>
          <p:nvPr>
            <p:ph type="sldNum" idx="12"/>
          </p:nvPr>
        </p:nvSpPr>
        <p:spPr>
          <a:xfrm>
            <a:off x="3884612" y="8685213"/>
            <a:ext cx="2971799" cy="458700"/>
          </a:xfrm>
          <a:prstGeom prst="rect">
            <a:avLst/>
          </a:prstGeom>
          <a:noFill/>
          <a:ln>
            <a:noFill/>
          </a:ln>
        </p:spPr>
        <p:txBody>
          <a:bodyPr lIns="91425" tIns="45700" rIns="91425" bIns="45700" anchor="b">
            <a:noAutofit/>
          </a:bodyPr>
          <a:lstStyle/>
          <a:p>
            <a:pPr marL="0" indent="0" algn="l" rtl="0">
              <a:lnSpc>
                <a:spcPct val="100000"/>
              </a:lnSpc>
              <a:spcBef>
                <a:spcPts val="0"/>
              </a:spcBef>
              <a:spcAft>
                <a:spcPts val="0"/>
              </a:spcAft>
              <a:buClr>
                <a:srgbClr val="000000"/>
              </a:buClr>
              <a:buSzPct val="25000"/>
              <a:buFont typeface="Arial" panose="020B0604020202020204" pitchFamily="34" charset="0"/>
              <a:buNone/>
            </a:pPr>
            <a:fld id="{00000000-1234-1234-1234-123412341234}"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شريحة 1"/>
          <p:cNvSpPr>
            <a:spLocks noGrp="1" noRot="1" noChangeAspect="1" noEditPoints="1"/>
          </p:cNvSpPr>
          <p:nvPr>
            <p:ph type="sldImg"/>
          </p:nvPr>
        </p:nvSpPr>
        <p:spPr>
          <a:xfrm>
            <a:off x="685800" y="1143000"/>
            <a:ext cx="5486400" cy="3086100"/>
          </a:xfrm>
          <a:prstGeom prst="rect">
            <a:avLst/>
          </a:prstGeom>
        </p:spPr>
        <p:txBody>
          <a:bodyPr/>
          <a:lstStyle/>
          <a:p>
            <a:endParaRPr/>
          </a:p>
        </p:txBody>
      </p:sp>
      <p:sp>
        <p:nvSpPr>
          <p:cNvPr id="3" name="عنصر نائب لنص 2"/>
          <p:cNvSpPr>
            <a:spLocks noGrp="1" noEditPoints="1"/>
          </p:cNvSpPr>
          <p:nvPr>
            <p:ph type="body" idx="1"/>
          </p:nvPr>
        </p:nvSpPr>
        <p:spPr>
          <a:prstGeom prst="rect">
            <a:avLst/>
          </a:prstGeom>
        </p:spPr>
        <p:txBody>
          <a:bodyPr/>
          <a:lstStyle/>
          <a:p>
            <a:endParaRPr lang="en-US"/>
          </a:p>
        </p:txBody>
      </p:sp>
      <p:sp>
        <p:nvSpPr>
          <p:cNvPr id="4" name="عنصر نائب لرقم شريحة 3"/>
          <p:cNvSpPr>
            <a:spLocks noGrp="1" noEditPoints="1"/>
          </p:cNvSpPr>
          <p:nvPr>
            <p:ph type="sldNum" idx="12"/>
          </p:nvPr>
        </p:nvSpPr>
        <p:spPr>
          <a:prstGeom prst="rect">
            <a:avLst/>
          </a:prstGeom>
        </p:spPr>
        <p:txBody>
          <a:bodyPr/>
          <a:lstStyle/>
          <a:p>
            <a:fld id="{C617C5BD-5AAC-47BE-8158-EA7BF06884F7}" type="slidenum">
              <a:rPr lang="en-US" smtClean="0"/>
              <a:t>37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شريحة 1"/>
          <p:cNvSpPr>
            <a:spLocks noGrp="1" noRot="1" noChangeAspect="1" noEditPoints="1"/>
          </p:cNvSpPr>
          <p:nvPr>
            <p:ph type="sldImg"/>
          </p:nvPr>
        </p:nvSpPr>
        <p:spPr>
          <a:xfrm>
            <a:off x="685800" y="1143000"/>
            <a:ext cx="5486400" cy="3086100"/>
          </a:xfrm>
          <a:prstGeom prst="rect">
            <a:avLst/>
          </a:prstGeom>
        </p:spPr>
        <p:txBody>
          <a:bodyPr/>
          <a:lstStyle/>
          <a:p>
            <a:endParaRPr/>
          </a:p>
        </p:txBody>
      </p:sp>
      <p:sp>
        <p:nvSpPr>
          <p:cNvPr id="3" name="عنصر نائب لنص 2"/>
          <p:cNvSpPr>
            <a:spLocks noGrp="1" noEditPoints="1"/>
          </p:cNvSpPr>
          <p:nvPr>
            <p:ph type="body" idx="1"/>
          </p:nvPr>
        </p:nvSpPr>
        <p:spPr>
          <a:prstGeom prst="rect">
            <a:avLst/>
          </a:prstGeom>
        </p:spPr>
        <p:txBody>
          <a:bodyPr/>
          <a:lstStyle/>
          <a:p>
            <a:endParaRPr lang="en-US"/>
          </a:p>
        </p:txBody>
      </p:sp>
      <p:sp>
        <p:nvSpPr>
          <p:cNvPr id="4" name="عنصر نائب لرقم شريحة 3"/>
          <p:cNvSpPr>
            <a:spLocks noGrp="1" noEditPoints="1"/>
          </p:cNvSpPr>
          <p:nvPr>
            <p:ph type="sldNum" idx="12"/>
          </p:nvPr>
        </p:nvSpPr>
        <p:spPr>
          <a:prstGeom prst="rect">
            <a:avLst/>
          </a:prstGeom>
        </p:spPr>
        <p:txBody>
          <a:bodyPr/>
          <a:lstStyle/>
          <a:p>
            <a:fld id="{1E6D7C0A-F76A-4984-A555-200F07C75819}" type="slidenum">
              <a:rPr lang="en-US" smtClean="0"/>
              <a:t>39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Google Shape;158;g35f391192_017:notes"/>
          <p:cNvSpPr>
            <a:spLocks noGrp="1" noRot="1" noChangeAspect="1" noEditPoints="1"/>
          </p:cNvSpPr>
          <p:nvPr>
            <p:ph type="sldImg" idx="2"/>
          </p:nvPr>
        </p:nvSpPr>
        <p:spPr>
          <a:xfrm>
            <a:off x="381000" y="685800"/>
            <a:ext cx="6096000" cy="3429000"/>
          </a:xfrm>
          <a:custGeom>
            <a:avLst/>
            <a:gdLst/>
            <a:ahLst/>
            <a:cxnLst/>
            <a:rect l="l" t="t" r="r" b="b"/>
            <a:pathLst>
              <a:path w="120000" h="120000">
                <a:moveTo>
                  <a:pt x="0" y="0"/>
                </a:moveTo>
                <a:lnTo>
                  <a:pt x="120000" y="0"/>
                </a:lnTo>
                <a:lnTo>
                  <a:pt x="120000" y="120000"/>
                </a:lnTo>
                <a:lnTo>
                  <a:pt x="0" y="120000"/>
                </a:lnTo>
                <a:lnTo>
                  <a:pt x="0" y="0"/>
                </a:lnTo>
                <a:close/>
              </a:path>
            </a:pathLst>
          </a:custGeom>
        </p:spPr>
        <p:txBody>
          <a:bodyPr/>
          <a:lstStyle/>
          <a:p>
            <a:endParaRPr/>
          </a:p>
        </p:txBody>
      </p:sp>
      <p:sp>
        <p:nvSpPr>
          <p:cNvPr id="159" name="Google Shape;159;g35f391192_017: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شريحة 1"/>
          <p:cNvSpPr>
            <a:spLocks noGrp="1" noRot="1" noChangeAspect="1" noEditPoints="1"/>
          </p:cNvSpPr>
          <p:nvPr>
            <p:ph type="sldImg"/>
          </p:nvPr>
        </p:nvSpPr>
        <p:spPr>
          <a:xfrm>
            <a:off x="685800" y="1143000"/>
            <a:ext cx="5486400" cy="3086100"/>
          </a:xfrm>
          <a:prstGeom prst="rect">
            <a:avLst/>
          </a:prstGeom>
        </p:spPr>
        <p:txBody>
          <a:bodyPr/>
          <a:lstStyle/>
          <a:p>
            <a:endParaRPr/>
          </a:p>
        </p:txBody>
      </p:sp>
      <p:sp>
        <p:nvSpPr>
          <p:cNvPr id="3" name="عنصر نائب لنص 2"/>
          <p:cNvSpPr>
            <a:spLocks noGrp="1" noEditPoints="1"/>
          </p:cNvSpPr>
          <p:nvPr>
            <p:ph type="body" idx="1"/>
          </p:nvPr>
        </p:nvSpPr>
        <p:spPr>
          <a:prstGeom prst="rect">
            <a:avLst/>
          </a:prstGeom>
        </p:spPr>
        <p:txBody>
          <a:bodyPr/>
          <a:lstStyle/>
          <a:p>
            <a:endParaRPr lang="en-US"/>
          </a:p>
        </p:txBody>
      </p:sp>
      <p:sp>
        <p:nvSpPr>
          <p:cNvPr id="4" name="عنصر نائب لرقم شريحة 3"/>
          <p:cNvSpPr>
            <a:spLocks noGrp="1" noEditPoints="1"/>
          </p:cNvSpPr>
          <p:nvPr>
            <p:ph type="sldNum" idx="12"/>
          </p:nvPr>
        </p:nvSpPr>
        <p:spPr>
          <a:prstGeom prst="rect">
            <a:avLst/>
          </a:prstGeom>
        </p:spPr>
        <p:txBody>
          <a:bodyPr/>
          <a:lstStyle/>
          <a:p>
            <a:fld id="{7214CDAB-FAFD-46F8-A2BF-12CFA865BE2D}" type="slidenum">
              <a:rPr lang="en-US" smtClean="0"/>
              <a:t>43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شريحة 1"/>
          <p:cNvSpPr>
            <a:spLocks noGrp="1" noRot="1" noChangeAspect="1" noEditPoints="1"/>
          </p:cNvSpPr>
          <p:nvPr>
            <p:ph type="sldImg"/>
          </p:nvPr>
        </p:nvSpPr>
        <p:spPr>
          <a:xfrm>
            <a:off x="685800" y="1143000"/>
            <a:ext cx="5486400" cy="3086100"/>
          </a:xfrm>
          <a:prstGeom prst="rect">
            <a:avLst/>
          </a:prstGeom>
        </p:spPr>
        <p:txBody>
          <a:bodyPr/>
          <a:lstStyle/>
          <a:p>
            <a:endParaRPr/>
          </a:p>
        </p:txBody>
      </p:sp>
      <p:sp>
        <p:nvSpPr>
          <p:cNvPr id="3" name="عنصر نائب لنص 2"/>
          <p:cNvSpPr>
            <a:spLocks noGrp="1" noEditPoints="1"/>
          </p:cNvSpPr>
          <p:nvPr>
            <p:ph type="body" idx="1"/>
          </p:nvPr>
        </p:nvSpPr>
        <p:spPr>
          <a:prstGeom prst="rect">
            <a:avLst/>
          </a:prstGeom>
        </p:spPr>
        <p:txBody>
          <a:bodyPr/>
          <a:lstStyle/>
          <a:p>
            <a:endParaRPr lang="en-US"/>
          </a:p>
        </p:txBody>
      </p:sp>
      <p:sp>
        <p:nvSpPr>
          <p:cNvPr id="4" name="عنصر نائب لرقم شريحة 3"/>
          <p:cNvSpPr>
            <a:spLocks noGrp="1" noEditPoints="1"/>
          </p:cNvSpPr>
          <p:nvPr>
            <p:ph type="sldNum" idx="12"/>
          </p:nvPr>
        </p:nvSpPr>
        <p:spPr>
          <a:prstGeom prst="rect">
            <a:avLst/>
          </a:prstGeom>
        </p:spPr>
        <p:txBody>
          <a:bodyPr/>
          <a:lstStyle/>
          <a:p>
            <a:fld id="{DA21A85E-DC69-4F81-A93E-E22BC1A69479}" type="slidenum">
              <a:rPr lang="en-US" smtClean="0"/>
              <a:t>44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Google Shape;102;g35f391192_09:notes"/>
          <p:cNvSpPr>
            <a:spLocks noGrp="1" noRot="1" noChangeAspect="1" noEditPoints="1"/>
          </p:cNvSpPr>
          <p:nvPr>
            <p:ph type="sldImg" idx="2"/>
          </p:nvPr>
        </p:nvSpPr>
        <p:spPr>
          <a:xfrm>
            <a:off x="381000" y="685800"/>
            <a:ext cx="6096000" cy="3429000"/>
          </a:xfrm>
          <a:custGeom>
            <a:avLst/>
            <a:gdLst/>
            <a:ahLst/>
            <a:cxnLst/>
            <a:rect l="l" t="t" r="r" b="b"/>
            <a:pathLst>
              <a:path w="120000" h="120000">
                <a:moveTo>
                  <a:pt x="0" y="0"/>
                </a:moveTo>
                <a:lnTo>
                  <a:pt x="120000" y="0"/>
                </a:lnTo>
                <a:lnTo>
                  <a:pt x="120000" y="120000"/>
                </a:lnTo>
                <a:lnTo>
                  <a:pt x="0" y="120000"/>
                </a:lnTo>
                <a:lnTo>
                  <a:pt x="0" y="0"/>
                </a:lnTo>
                <a:close/>
              </a:path>
            </a:pathLst>
          </a:custGeom>
        </p:spPr>
        <p:txBody>
          <a:bodyPr/>
          <a:lstStyle/>
          <a:p>
            <a:endParaRPr/>
          </a:p>
        </p:txBody>
      </p:sp>
      <p:sp>
        <p:nvSpPr>
          <p:cNvPr id="103" name="Google Shape;103;g35f391192_09: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000" y="685800"/>
            <a:ext cx="6096000" cy="3429000"/>
          </a:xfrm>
        </p:spPr>
        <p:txBody>
          <a:bodyPr/>
          <a:lstStyle/>
          <a:p>
            <a:endParaRPr/>
          </a:p>
        </p:txBody>
      </p:sp>
      <p:sp>
        <p:nvSpPr>
          <p:cNvPr id="3" name="Notes Placeholder 2"/>
          <p:cNvSpPr>
            <a:spLocks noGrp="1" noEditPoint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Google Shape;158;g35f391192_017:notes"/>
          <p:cNvSpPr>
            <a:spLocks noGrp="1" noRot="1" noChangeAspect="1" noEditPoints="1"/>
          </p:cNvSpPr>
          <p:nvPr>
            <p:ph type="sldImg" idx="2"/>
          </p:nvPr>
        </p:nvSpPr>
        <p:spPr>
          <a:xfrm>
            <a:off x="381000" y="685800"/>
            <a:ext cx="6096000" cy="3429000"/>
          </a:xfrm>
          <a:custGeom>
            <a:avLst/>
            <a:gdLst/>
            <a:ahLst/>
            <a:cxnLst/>
            <a:rect l="l" t="t" r="r" b="b"/>
            <a:pathLst>
              <a:path w="120000" h="120000">
                <a:moveTo>
                  <a:pt x="0" y="0"/>
                </a:moveTo>
                <a:lnTo>
                  <a:pt x="120000" y="0"/>
                </a:lnTo>
                <a:lnTo>
                  <a:pt x="120000" y="120000"/>
                </a:lnTo>
                <a:lnTo>
                  <a:pt x="0" y="120000"/>
                </a:lnTo>
                <a:lnTo>
                  <a:pt x="0" y="0"/>
                </a:lnTo>
                <a:close/>
              </a:path>
            </a:pathLst>
          </a:custGeom>
        </p:spPr>
        <p:txBody>
          <a:bodyPr/>
          <a:lstStyle/>
          <a:p>
            <a:endParaRPr/>
          </a:p>
        </p:txBody>
      </p:sp>
      <p:sp>
        <p:nvSpPr>
          <p:cNvPr id="159" name="Google Shape;159;g35f391192_017: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شريحة 1"/>
          <p:cNvSpPr>
            <a:spLocks noGrp="1" noRot="1" noChangeAspect="1" noEditPoints="1"/>
          </p:cNvSpPr>
          <p:nvPr>
            <p:ph type="sldImg"/>
          </p:nvPr>
        </p:nvSpPr>
        <p:spPr>
          <a:xfrm>
            <a:off x="685800" y="1143000"/>
            <a:ext cx="5486400" cy="3086100"/>
          </a:xfrm>
          <a:prstGeom prst="rect">
            <a:avLst/>
          </a:prstGeom>
        </p:spPr>
        <p:txBody>
          <a:bodyPr/>
          <a:lstStyle/>
          <a:p>
            <a:endParaRPr/>
          </a:p>
        </p:txBody>
      </p:sp>
      <p:sp>
        <p:nvSpPr>
          <p:cNvPr id="3" name="عنصر نائب لنص 2"/>
          <p:cNvSpPr>
            <a:spLocks noGrp="1" noEditPoints="1"/>
          </p:cNvSpPr>
          <p:nvPr>
            <p:ph type="body" idx="1"/>
          </p:nvPr>
        </p:nvSpPr>
        <p:spPr>
          <a:prstGeom prst="rect">
            <a:avLst/>
          </a:prstGeom>
        </p:spPr>
        <p:txBody>
          <a:bodyPr/>
          <a:lstStyle/>
          <a:p>
            <a:endParaRPr lang="en-US"/>
          </a:p>
        </p:txBody>
      </p:sp>
      <p:sp>
        <p:nvSpPr>
          <p:cNvPr id="4" name="عنصر نائب لرقم شريحة 3"/>
          <p:cNvSpPr>
            <a:spLocks noGrp="1" noEditPoints="1"/>
          </p:cNvSpPr>
          <p:nvPr>
            <p:ph type="sldNum" idx="12"/>
          </p:nvPr>
        </p:nvSpPr>
        <p:spPr>
          <a:prstGeom prst="rect">
            <a:avLst/>
          </a:prstGeom>
        </p:spPr>
        <p:txBody>
          <a:bodyPr/>
          <a:lstStyle/>
          <a:p>
            <a:fld id="{547E8FD3-CB45-4E4C-AB95-1608884AEE47}" type="slidenum">
              <a:rPr lang="en-US" smtClean="0"/>
              <a:t>49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Clr>
                <a:schemeClr val="dk1"/>
              </a:buClr>
              <a:buSzPct val="25000"/>
              <a:buFont typeface="Calibri" panose="020F0502020204030204"/>
              <a:buNone/>
            </a:pPr>
            <a:endParaRPr/>
          </a:p>
        </p:txBody>
      </p:sp>
      <p:sp>
        <p:nvSpPr>
          <p:cNvPr id="153" name="Shape 153"/>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شريحة 1"/>
          <p:cNvSpPr>
            <a:spLocks noGrp="1" noRot="1" noChangeAspect="1" noEditPoints="1"/>
          </p:cNvSpPr>
          <p:nvPr>
            <p:ph type="sldImg"/>
          </p:nvPr>
        </p:nvSpPr>
        <p:spPr>
          <a:xfrm>
            <a:off x="685800" y="1143000"/>
            <a:ext cx="5486400" cy="3086100"/>
          </a:xfrm>
          <a:prstGeom prst="rect">
            <a:avLst/>
          </a:prstGeom>
        </p:spPr>
        <p:txBody>
          <a:bodyPr/>
          <a:lstStyle/>
          <a:p>
            <a:endParaRPr/>
          </a:p>
        </p:txBody>
      </p:sp>
      <p:sp>
        <p:nvSpPr>
          <p:cNvPr id="3" name="عنصر نائب لنص 2"/>
          <p:cNvSpPr>
            <a:spLocks noGrp="1" noEditPoints="1"/>
          </p:cNvSpPr>
          <p:nvPr>
            <p:ph type="body" idx="1"/>
          </p:nvPr>
        </p:nvSpPr>
        <p:spPr>
          <a:prstGeom prst="rect">
            <a:avLst/>
          </a:prstGeom>
        </p:spPr>
        <p:txBody>
          <a:bodyPr/>
          <a:lstStyle/>
          <a:p>
            <a:endParaRPr lang="en-US"/>
          </a:p>
        </p:txBody>
      </p:sp>
      <p:sp>
        <p:nvSpPr>
          <p:cNvPr id="4" name="عنصر نائب لرقم شريحة 3"/>
          <p:cNvSpPr>
            <a:spLocks noGrp="1" noEditPoints="1"/>
          </p:cNvSpPr>
          <p:nvPr>
            <p:ph type="sldNum" idx="12"/>
          </p:nvPr>
        </p:nvSpPr>
        <p:spPr>
          <a:prstGeom prst="rect">
            <a:avLst/>
          </a:prstGeom>
        </p:spPr>
        <p:txBody>
          <a:bodyPr/>
          <a:lstStyle/>
          <a:p>
            <a:fld id="{FE9A1B8D-54C6-4C15-B346-18CED59E35BD}" type="slidenum">
              <a:rPr lang="en-US" smtClean="0"/>
              <a:t>50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Helvetica" pitchFamily="2" charset="0"/>
              </a:rPr>
              <a:t>Most commonly, neonatal cardiac anomalies with hypocalcemia is the first sign that the physician notices for DGS.</a:t>
            </a:r>
            <a:endParaRPr lang="en-US" dirty="0">
              <a:effectLst/>
              <a:latin typeface="Helvetica" pitchFamily="2" charset="0"/>
            </a:endParaRPr>
          </a:p>
          <a:p>
            <a:r>
              <a:rPr lang="en-US" b="0" i="0" dirty="0">
                <a:effectLst/>
                <a:latin typeface="Helvetica" pitchFamily="2" charset="0"/>
              </a:rPr>
              <a:t>﻿﻿﻿Abnormal facial structure (as pictured on the right), when combined with cardiac abnormalities and hypocalcemia should also raise suspicion</a:t>
            </a:r>
            <a:endParaRPr lang="en-US" dirty="0">
              <a:effectLst/>
              <a:latin typeface="Helvetica" pitchFamily="2" charset="0"/>
            </a:endParaRPr>
          </a:p>
          <a:p>
            <a:r>
              <a:rPr lang="en-US" b="0" i="0" dirty="0">
                <a:effectLst/>
                <a:latin typeface="Helvetica" pitchFamily="2" charset="0"/>
              </a:rPr>
              <a:t>﻿﻿﻿T-cell count is not itself the marker for DGS, but genetic consultation should be sought if points 1 and 2 are met in a young child or neonate, especially within the first 6 days of life. If there is feeding difficulty and there is a presence of a cleft palate or pharyngeal abnormality as well, then it is most likely DGS</a:t>
            </a:r>
            <a:endParaRPr lang="en-US"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6D9EDC3B-27D0-4C6E-A21C-7FBBEFD88BAB}" type="slidenum">
              <a:rPr lang="en-US" smtClean="0"/>
              <a:t>115</a:t>
            </a:fld>
            <a:endParaRPr lang="en-US"/>
          </a:p>
        </p:txBody>
      </p:sp>
    </p:spTree>
    <p:extLst>
      <p:ext uri="{BB962C8B-B14F-4D97-AF65-F5344CB8AC3E}">
        <p14:creationId xmlns:p14="http://schemas.microsoft.com/office/powerpoint/2010/main" val="3073944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
        <p:nvSpPr>
          <p:cNvPr id="174" name="Shape 174"/>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SzPct val="25000"/>
              <a:buNone/>
            </a:pPr>
            <a:endParaRPr/>
          </a:p>
        </p:txBody>
      </p:sp>
      <p:sp>
        <p:nvSpPr>
          <p:cNvPr id="175" name="Shape 175"/>
          <p:cNvSpPr>
            <a:spLocks noGrp="1" noEditPoints="1"/>
          </p:cNvSpPr>
          <p:nvPr>
            <p:ph type="sldNum" idx="12"/>
          </p:nvPr>
        </p:nvSpPr>
        <p:spPr>
          <a:xfrm>
            <a:off x="3884612" y="8685213"/>
            <a:ext cx="2971799" cy="458700"/>
          </a:xfrm>
          <a:prstGeom prst="rect">
            <a:avLst/>
          </a:prstGeom>
          <a:noFill/>
          <a:ln>
            <a:noFill/>
          </a:ln>
        </p:spPr>
        <p:txBody>
          <a:bodyPr lIns="91425" tIns="45700" rIns="91425" bIns="45700" anchor="b">
            <a:noAutofit/>
          </a:bodyPr>
          <a:lstStyle/>
          <a:p>
            <a:pPr marL="0" indent="0" algn="l" rtl="0">
              <a:lnSpc>
                <a:spcPct val="100000"/>
              </a:lnSpc>
              <a:spcBef>
                <a:spcPts val="0"/>
              </a:spcBef>
              <a:spcAft>
                <a:spcPts val="0"/>
              </a:spcAft>
              <a:buClr>
                <a:schemeClr val="dk1"/>
              </a:buClr>
              <a:buSzPct val="25000"/>
              <a:buFont typeface="Calibri" panose="020F0502020204030204"/>
              <a:buNone/>
            </a:pPr>
            <a:fld id="{00000000-1234-1234-1234-123412341234}"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Clr>
                <a:schemeClr val="dk1"/>
              </a:buClr>
              <a:buSzPct val="25000"/>
              <a:buFont typeface="Calibri" panose="020F0502020204030204"/>
              <a:buNone/>
            </a:pPr>
            <a:endParaRPr/>
          </a:p>
        </p:txBody>
      </p:sp>
      <p:sp>
        <p:nvSpPr>
          <p:cNvPr id="181" name="Shape 181"/>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
        <p:nvSpPr>
          <p:cNvPr id="199" name="Shape 199"/>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SzPct val="25000"/>
              <a:buNone/>
            </a:pPr>
            <a:endParaRPr/>
          </a:p>
        </p:txBody>
      </p:sp>
      <p:sp>
        <p:nvSpPr>
          <p:cNvPr id="200" name="Shape 200"/>
          <p:cNvSpPr>
            <a:spLocks noGrp="1" noEditPoints="1"/>
          </p:cNvSpPr>
          <p:nvPr>
            <p:ph type="sldNum" idx="12"/>
          </p:nvPr>
        </p:nvSpPr>
        <p:spPr>
          <a:xfrm>
            <a:off x="3884612" y="8685213"/>
            <a:ext cx="2971799" cy="458700"/>
          </a:xfrm>
          <a:prstGeom prst="rect">
            <a:avLst/>
          </a:prstGeom>
          <a:noFill/>
          <a:ln>
            <a:noFill/>
          </a:ln>
        </p:spPr>
        <p:txBody>
          <a:bodyPr lIns="91425" tIns="45700" rIns="91425" bIns="45700" anchor="b">
            <a:noAutofit/>
          </a:bodyPr>
          <a:lstStyle/>
          <a:p>
            <a:pPr marL="0" indent="0" algn="l" rtl="0">
              <a:lnSpc>
                <a:spcPct val="100000"/>
              </a:lnSpc>
              <a:spcBef>
                <a:spcPts val="0"/>
              </a:spcBef>
              <a:spcAft>
                <a:spcPts val="0"/>
              </a:spcAft>
              <a:buClr>
                <a:srgbClr val="000000"/>
              </a:buClr>
              <a:buSzPct val="25000"/>
              <a:buFont typeface="Arial" panose="020B0604020202020204" pitchFamily="34" charset="0"/>
              <a:buNone/>
            </a:pPr>
            <a:fld id="{00000000-1234-1234-1234-123412341234}"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EditPoints="1"/>
          </p:cNvSpPr>
          <p:nvPr>
            <p:ph type="body" idx="1"/>
          </p:nvPr>
        </p:nvSpPr>
        <p:spPr>
          <a:xfrm>
            <a:off x="685800" y="4343400"/>
            <a:ext cx="5486400" cy="4114800"/>
          </a:xfrm>
          <a:prstGeom prst="rect">
            <a:avLst/>
          </a:prstGeom>
          <a:noFill/>
          <a:ln>
            <a:noFill/>
          </a:ln>
        </p:spPr>
        <p:txBody>
          <a:bodyPr lIns="91425" tIns="91425" rIns="91425" bIns="91425" anchor="t">
            <a:noAutofit/>
          </a:bodyPr>
          <a:lstStyle/>
          <a:p>
            <a:pPr marL="0" indent="0" algn="l" rtl="0">
              <a:spcBef>
                <a:spcPts val="0"/>
              </a:spcBef>
              <a:buSzPct val="25000"/>
              <a:buNone/>
            </a:pPr>
            <a:endParaRPr/>
          </a:p>
        </p:txBody>
      </p:sp>
      <p:sp>
        <p:nvSpPr>
          <p:cNvPr id="205" name="Shape 205"/>
          <p:cNvSpPr>
            <a:spLocks noGrp="1" noRot="1" noChangeAspect="1" noEditPoints="1"/>
          </p:cNvSpPr>
          <p:nvPr>
            <p:ph type="sldImg" idx="2"/>
          </p:nvPr>
        </p:nvSpPr>
        <p:spPr>
          <a:xfrm>
            <a:off x="381000" y="685800"/>
            <a:ext cx="6096000" cy="34290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EditPoints="1"/>
          </p:cNvSpPr>
          <p:nvPr>
            <p:ph type="body" idx="1"/>
          </p:nvPr>
        </p:nvSpPr>
        <p:spPr>
          <a:xfrm>
            <a:off x="685800" y="4343400"/>
            <a:ext cx="5486400" cy="4114800"/>
          </a:xfrm>
          <a:prstGeom prst="rect">
            <a:avLst/>
          </a:prstGeom>
          <a:noFill/>
          <a:ln>
            <a:noFill/>
          </a:ln>
        </p:spPr>
        <p:txBody>
          <a:bodyPr lIns="91425" tIns="91425" rIns="91425" bIns="91425" anchor="t">
            <a:noAutofit/>
          </a:bodyPr>
          <a:lstStyle/>
          <a:p>
            <a:pPr marL="0" indent="0" algn="l" rtl="0">
              <a:spcBef>
                <a:spcPts val="0"/>
              </a:spcBef>
              <a:buSzPct val="25000"/>
              <a:buNone/>
            </a:pPr>
            <a:endParaRPr/>
          </a:p>
        </p:txBody>
      </p:sp>
      <p:sp>
        <p:nvSpPr>
          <p:cNvPr id="211" name="Shape 211"/>
          <p:cNvSpPr>
            <a:spLocks noGrp="1" noRot="1" noChangeAspect="1" noEditPoints="1"/>
          </p:cNvSpPr>
          <p:nvPr>
            <p:ph type="sldImg" idx="2"/>
          </p:nvPr>
        </p:nvSpPr>
        <p:spPr>
          <a:xfrm>
            <a:off x="381000" y="685800"/>
            <a:ext cx="6096000" cy="34290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EditPoints="1"/>
          </p:cNvSpPr>
          <p:nvPr>
            <p:ph type="body" idx="1"/>
          </p:nvPr>
        </p:nvSpPr>
        <p:spPr>
          <a:xfrm>
            <a:off x="685800" y="4400550"/>
            <a:ext cx="5486400" cy="3600600"/>
          </a:xfrm>
          <a:prstGeom prst="rect">
            <a:avLst/>
          </a:prstGeom>
          <a:noFill/>
          <a:ln>
            <a:noFill/>
          </a:ln>
        </p:spPr>
        <p:txBody>
          <a:bodyPr lIns="91425" tIns="91425" rIns="91425" bIns="91425" anchor="t">
            <a:noAutofit/>
          </a:bodyPr>
          <a:lstStyle/>
          <a:p>
            <a:pPr marL="0" indent="0" algn="l" rtl="0">
              <a:spcBef>
                <a:spcPts val="0"/>
              </a:spcBef>
              <a:buClr>
                <a:schemeClr val="dk1"/>
              </a:buClr>
              <a:buSzPct val="25000"/>
              <a:buFont typeface="Calibri" panose="020F0502020204030204"/>
              <a:buNone/>
            </a:pPr>
            <a:endParaRPr/>
          </a:p>
        </p:txBody>
      </p:sp>
      <p:sp>
        <p:nvSpPr>
          <p:cNvPr id="317" name="Shape 317"/>
          <p:cNvSpPr>
            <a:spLocks noGrp="1" noRot="1" noChangeAspect="1" noEditPoints="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p:spPr>
        <p:txBody>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28686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43117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35164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
        <p:cNvGrpSpPr/>
        <p:nvPr/>
      </p:nvGrpSpPr>
      <p:grpSpPr>
        <a:xfrm>
          <a:off x="0" y="0"/>
          <a:ext cx="0" cy="0"/>
          <a:chOff x="0" y="0"/>
          <a:chExt cx="0" cy="0"/>
        </a:xfrm>
      </p:grpSpPr>
      <p:sp>
        <p:nvSpPr>
          <p:cNvPr id="28" name="Google Shape;28;p5"/>
          <p:cNvSpPr>
            <a:spLocks noGrp="1" noEditPoints="1"/>
          </p:cNvSpPr>
          <p:nvPr>
            <p:ph type="title"/>
          </p:nvPr>
        </p:nvSpPr>
        <p:spPr>
          <a:xfrm>
            <a:off x="1125900" y="7464"/>
            <a:ext cx="4736800" cy="1520000"/>
          </a:xfrm>
          <a:prstGeom prst="rect">
            <a:avLst/>
          </a:prstGeom>
        </p:spPr>
        <p:txBody>
          <a:bodyPr wrap="square" lIns="91425" tIns="91425" rIns="91425" bIns="91425" anchor="b"/>
          <a:lstStyle>
            <a:lvl1pPr>
              <a:spcBef>
                <a:spcPts val="0"/>
              </a:spcBef>
              <a:spcAft>
                <a:spcPts val="0"/>
              </a:spcAft>
              <a:buSzPts val="2400"/>
              <a:buNone/>
            </a:lvl1pPr>
            <a:lvl2pPr lvl="1">
              <a:spcBef>
                <a:spcPts val="0"/>
              </a:spcBef>
              <a:spcAft>
                <a:spcPts val="0"/>
              </a:spcAft>
              <a:buSzPts val="2400"/>
              <a:buNone/>
            </a:lvl2pPr>
            <a:lvl3pPr lvl="2">
              <a:spcBef>
                <a:spcPts val="0"/>
              </a:spcBef>
              <a:spcAft>
                <a:spcPts val="0"/>
              </a:spcAft>
              <a:buSzPts val="2400"/>
              <a:buNone/>
            </a:lvl3pPr>
            <a:lvl4pPr lvl="3">
              <a:spcBef>
                <a:spcPts val="0"/>
              </a:spcBef>
              <a:spcAft>
                <a:spcPts val="0"/>
              </a:spcAft>
              <a:buSzPts val="2400"/>
              <a:buNone/>
            </a:lvl4pPr>
            <a:lvl5pPr lvl="4">
              <a:spcBef>
                <a:spcPts val="0"/>
              </a:spcBef>
              <a:spcAft>
                <a:spcPts val="0"/>
              </a:spcAft>
              <a:buSzPts val="2400"/>
              <a:buNone/>
            </a:lvl5pPr>
            <a:lvl6pPr lvl="5">
              <a:spcBef>
                <a:spcPts val="0"/>
              </a:spcBef>
              <a:spcAft>
                <a:spcPts val="0"/>
              </a:spcAft>
              <a:buSzPts val="2400"/>
              <a:buNone/>
            </a:lvl6pPr>
            <a:lvl7pPr lvl="6">
              <a:spcBef>
                <a:spcPts val="0"/>
              </a:spcBef>
              <a:spcAft>
                <a:spcPts val="0"/>
              </a:spcAft>
              <a:buSzPts val="2400"/>
              <a:buNone/>
            </a:lvl7pPr>
            <a:lvl8pPr lvl="7">
              <a:spcBef>
                <a:spcPts val="0"/>
              </a:spcBef>
              <a:spcAft>
                <a:spcPts val="0"/>
              </a:spcAft>
              <a:buSzPts val="2400"/>
              <a:buNone/>
            </a:lvl8pPr>
            <a:lvl9pPr lvl="8">
              <a:spcBef>
                <a:spcPts val="0"/>
              </a:spcBef>
              <a:spcAft>
                <a:spcPts val="0"/>
              </a:spcAft>
              <a:buSzPts val="2400"/>
              <a:buNone/>
            </a:lvl9pPr>
          </a:lstStyle>
          <a:p>
            <a:endParaRPr/>
          </a:p>
        </p:txBody>
      </p:sp>
      <p:sp>
        <p:nvSpPr>
          <p:cNvPr id="29" name="Google Shape;29;p5"/>
          <p:cNvSpPr>
            <a:spLocks noGrp="1" noEditPoints="1"/>
          </p:cNvSpPr>
          <p:nvPr>
            <p:ph type="body" idx="1"/>
          </p:nvPr>
        </p:nvSpPr>
        <p:spPr>
          <a:xfrm>
            <a:off x="1125900" y="2050767"/>
            <a:ext cx="6892000" cy="4517200"/>
          </a:xfrm>
          <a:prstGeom prst="rect">
            <a:avLst/>
          </a:prstGeom>
        </p:spPr>
        <p:txBody>
          <a:bodyPr wrap="square" lIns="91425" tIns="91425" rIns="91425" bIns="91425" anchor="t"/>
          <a:lstStyle>
            <a:lvl1pPr marL="609585" indent="-507987">
              <a:spcBef>
                <a:spcPts val="800"/>
              </a:spcBef>
              <a:spcAft>
                <a:spcPts val="0"/>
              </a:spcAft>
              <a:buSzPts val="2400"/>
              <a:buChar char="▹"/>
              <a:defRPr sz="3200"/>
            </a:lvl1pPr>
            <a:lvl2pPr marL="1219170" lvl="1" indent="-507987">
              <a:spcBef>
                <a:spcPts val="0"/>
              </a:spcBef>
              <a:spcAft>
                <a:spcPts val="0"/>
              </a:spcAft>
              <a:buSzPts val="2400"/>
              <a:buChar char="▸"/>
            </a:lvl2pPr>
            <a:lvl3pPr marL="1828754" lvl="2" indent="-507987">
              <a:spcBef>
                <a:spcPts val="0"/>
              </a:spcBef>
              <a:spcAft>
                <a:spcPts val="0"/>
              </a:spcAft>
              <a:buSzPts val="2400"/>
              <a:buChar cha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pPr lvl="0"/>
            <a:endParaRPr/>
          </a:p>
        </p:txBody>
      </p:sp>
      <p:sp>
        <p:nvSpPr>
          <p:cNvPr id="30" name="Google Shape;30;p5"/>
          <p:cNvSpPr>
            <a:spLocks noGrp="1" noEditPoints="1"/>
          </p:cNvSpPr>
          <p:nvPr>
            <p:ph type="sldNum" idx="12"/>
          </p:nvPr>
        </p:nvSpPr>
        <p:spPr>
          <a:xfrm>
            <a:off x="-100" y="0"/>
            <a:ext cx="892800" cy="1520000"/>
          </a:xfrm>
          <a:prstGeom prst="rect">
            <a:avLst/>
          </a:prstGeom>
        </p:spPr>
        <p:txBody>
          <a:bodyPr wrap="square" lIns="91425" tIns="91425" rIns="91425" bIns="91425" anchor="b">
            <a:noAutofit/>
          </a:bodyPr>
          <a:lstStyle>
            <a:lvl1pPr>
              <a:buNone/>
            </a:lvl1pPr>
            <a:lvl2pPr lvl="1">
              <a:buNone/>
            </a:lvl2pPr>
            <a:lvl3pPr lvl="2">
              <a:buNone/>
            </a:lvl3pPr>
            <a:lvl4pPr lvl="3">
              <a:buNone/>
            </a:lvl4pPr>
            <a:lvl5pPr lvl="4">
              <a:buNone/>
            </a:lvl5pPr>
            <a:lvl6pPr lvl="5">
              <a:buNone/>
            </a:lvl6pPr>
            <a:lvl7pPr lvl="6">
              <a:buNone/>
            </a:lvl7pPr>
            <a:lvl8pPr lvl="7">
              <a:buNone/>
            </a:lvl8pPr>
            <a:lvl9pPr lvl="8">
              <a:buNone/>
            </a:lvl9pPr>
          </a:lstStyle>
          <a:p>
            <a:fld id="{00000000-1234-1234-1234-123412341234}" type="slidenum">
              <a:rPr lang="en">
                <a:solidFill>
                  <a:prstClr val="white"/>
                </a:solidFill>
              </a:rPr>
              <a:t>‹#›</a:t>
            </a:fld>
            <a:endParaRPr>
              <a:solidFill>
                <a:prstClr val="white"/>
              </a:solidFill>
            </a:endParaRPr>
          </a:p>
        </p:txBody>
      </p:sp>
    </p:spTree>
    <p:extLst>
      <p:ext uri="{BB962C8B-B14F-4D97-AF65-F5344CB8AC3E}">
        <p14:creationId xmlns:p14="http://schemas.microsoft.com/office/powerpoint/2010/main" val="2450406586"/>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
        <p:cNvGrpSpPr/>
        <p:nvPr/>
      </p:nvGrpSpPr>
      <p:grpSpPr>
        <a:xfrm>
          <a:off x="0" y="0"/>
          <a:ext cx="0" cy="0"/>
          <a:chOff x="0" y="0"/>
          <a:chExt cx="0" cy="0"/>
        </a:xfrm>
      </p:grpSpPr>
      <p:sp>
        <p:nvSpPr>
          <p:cNvPr id="34" name="Google Shape;34;p6"/>
          <p:cNvSpPr>
            <a:spLocks noGrp="1" noEditPoints="1"/>
          </p:cNvSpPr>
          <p:nvPr>
            <p:ph type="title"/>
          </p:nvPr>
        </p:nvSpPr>
        <p:spPr>
          <a:xfrm>
            <a:off x="1125900" y="7464"/>
            <a:ext cx="4736800" cy="1520000"/>
          </a:xfrm>
          <a:prstGeom prst="rect">
            <a:avLst/>
          </a:prstGeom>
        </p:spPr>
        <p:txBody>
          <a:bodyPr wrap="square" lIns="91425" tIns="91425" rIns="91425" bIns="91425" anchor="b"/>
          <a:lstStyle>
            <a:lvl1pPr>
              <a:spcBef>
                <a:spcPts val="0"/>
              </a:spcBef>
              <a:spcAft>
                <a:spcPts val="0"/>
              </a:spcAft>
              <a:buSzPts val="2400"/>
              <a:buNone/>
            </a:lvl1pPr>
            <a:lvl2pPr lvl="1">
              <a:spcBef>
                <a:spcPts val="0"/>
              </a:spcBef>
              <a:spcAft>
                <a:spcPts val="0"/>
              </a:spcAft>
              <a:buSzPts val="2400"/>
              <a:buNone/>
            </a:lvl2pPr>
            <a:lvl3pPr lvl="2">
              <a:spcBef>
                <a:spcPts val="0"/>
              </a:spcBef>
              <a:spcAft>
                <a:spcPts val="0"/>
              </a:spcAft>
              <a:buSzPts val="2400"/>
              <a:buNone/>
            </a:lvl3pPr>
            <a:lvl4pPr lvl="3">
              <a:spcBef>
                <a:spcPts val="0"/>
              </a:spcBef>
              <a:spcAft>
                <a:spcPts val="0"/>
              </a:spcAft>
              <a:buSzPts val="2400"/>
              <a:buNone/>
            </a:lvl4pPr>
            <a:lvl5pPr lvl="4">
              <a:spcBef>
                <a:spcPts val="0"/>
              </a:spcBef>
              <a:spcAft>
                <a:spcPts val="0"/>
              </a:spcAft>
              <a:buSzPts val="2400"/>
              <a:buNone/>
            </a:lvl5pPr>
            <a:lvl6pPr lvl="5">
              <a:spcBef>
                <a:spcPts val="0"/>
              </a:spcBef>
              <a:spcAft>
                <a:spcPts val="0"/>
              </a:spcAft>
              <a:buSzPts val="2400"/>
              <a:buNone/>
            </a:lvl6pPr>
            <a:lvl7pPr lvl="6">
              <a:spcBef>
                <a:spcPts val="0"/>
              </a:spcBef>
              <a:spcAft>
                <a:spcPts val="0"/>
              </a:spcAft>
              <a:buSzPts val="2400"/>
              <a:buNone/>
            </a:lvl7pPr>
            <a:lvl8pPr lvl="7">
              <a:spcBef>
                <a:spcPts val="0"/>
              </a:spcBef>
              <a:spcAft>
                <a:spcPts val="0"/>
              </a:spcAft>
              <a:buSzPts val="2400"/>
              <a:buNone/>
            </a:lvl8pPr>
            <a:lvl9pPr lvl="8">
              <a:spcBef>
                <a:spcPts val="0"/>
              </a:spcBef>
              <a:spcAft>
                <a:spcPts val="0"/>
              </a:spcAft>
              <a:buSzPts val="2400"/>
              <a:buNone/>
            </a:lvl9pPr>
          </a:lstStyle>
          <a:p>
            <a:endParaRPr/>
          </a:p>
        </p:txBody>
      </p:sp>
      <p:sp>
        <p:nvSpPr>
          <p:cNvPr id="35" name="Google Shape;35;p6"/>
          <p:cNvSpPr>
            <a:spLocks noGrp="1" noEditPoints="1"/>
          </p:cNvSpPr>
          <p:nvPr>
            <p:ph type="body" idx="1"/>
          </p:nvPr>
        </p:nvSpPr>
        <p:spPr>
          <a:xfrm>
            <a:off x="1125900" y="2045676"/>
            <a:ext cx="3739600" cy="4428800"/>
          </a:xfrm>
          <a:prstGeom prst="rect">
            <a:avLst/>
          </a:prstGeom>
        </p:spPr>
        <p:txBody>
          <a:bodyPr wrap="square" lIns="91425" tIns="91425" rIns="91425" bIns="91425" anchor="t"/>
          <a:lstStyle>
            <a:lvl1pPr marL="609585"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pPr lvl="0"/>
            <a:endParaRPr/>
          </a:p>
        </p:txBody>
      </p:sp>
      <p:sp>
        <p:nvSpPr>
          <p:cNvPr id="36" name="Google Shape;36;p6"/>
          <p:cNvSpPr>
            <a:spLocks noGrp="1" noEditPoints="1"/>
          </p:cNvSpPr>
          <p:nvPr>
            <p:ph type="body" idx="2"/>
          </p:nvPr>
        </p:nvSpPr>
        <p:spPr>
          <a:xfrm>
            <a:off x="5090831" y="2045676"/>
            <a:ext cx="3739600" cy="4428800"/>
          </a:xfrm>
          <a:prstGeom prst="rect">
            <a:avLst/>
          </a:prstGeom>
        </p:spPr>
        <p:txBody>
          <a:bodyPr wrap="square" lIns="91425" tIns="91425" rIns="91425" bIns="91425" anchor="t"/>
          <a:lstStyle>
            <a:lvl1pPr marL="609585"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pPr lvl="0"/>
            <a:endParaRPr/>
          </a:p>
        </p:txBody>
      </p:sp>
      <p:sp>
        <p:nvSpPr>
          <p:cNvPr id="37" name="Google Shape;37;p6"/>
          <p:cNvSpPr>
            <a:spLocks noGrp="1" noEditPoints="1"/>
          </p:cNvSpPr>
          <p:nvPr>
            <p:ph type="sldNum" idx="12"/>
          </p:nvPr>
        </p:nvSpPr>
        <p:spPr>
          <a:xfrm>
            <a:off x="-100" y="0"/>
            <a:ext cx="892800" cy="1520000"/>
          </a:xfrm>
          <a:prstGeom prst="rect">
            <a:avLst/>
          </a:prstGeom>
        </p:spPr>
        <p:txBody>
          <a:bodyPr wrap="square" lIns="91425" tIns="91425" rIns="91425" bIns="91425" anchor="b">
            <a:noAutofit/>
          </a:bodyPr>
          <a:lstStyle>
            <a:lvl1pPr>
              <a:buNone/>
              <a:defRPr sz="3200"/>
            </a:lvl1pPr>
            <a:lvl2pPr lvl="1">
              <a:buNone/>
              <a:defRPr sz="3200"/>
            </a:lvl2pPr>
            <a:lvl3pPr lvl="2">
              <a:buNone/>
              <a:defRPr sz="3200"/>
            </a:lvl3pPr>
            <a:lvl4pPr lvl="3">
              <a:buNone/>
              <a:defRPr sz="3200"/>
            </a:lvl4pPr>
            <a:lvl5pPr lvl="4">
              <a:buNone/>
              <a:defRPr sz="3200"/>
            </a:lvl5pPr>
            <a:lvl6pPr lvl="5">
              <a:buNone/>
              <a:defRPr sz="3200"/>
            </a:lvl6pPr>
            <a:lvl7pPr lvl="6">
              <a:buNone/>
              <a:defRPr sz="3200"/>
            </a:lvl7pPr>
            <a:lvl8pPr lvl="7">
              <a:buNone/>
              <a:defRPr sz="3200"/>
            </a:lvl8pPr>
            <a:lvl9pPr lvl="8">
              <a:buNone/>
              <a:defRPr sz="3200"/>
            </a:lvl9pPr>
          </a:lstStyle>
          <a:p>
            <a:fld id="{00000000-1234-1234-1234-123412341234}" type="slidenum">
              <a:rPr lang="en">
                <a:solidFill>
                  <a:prstClr val="white"/>
                </a:solidFill>
              </a:rPr>
              <a:t>‹#›</a:t>
            </a:fld>
            <a:endParaRPr>
              <a:solidFill>
                <a:prstClr val="white"/>
              </a:solidFill>
            </a:endParaRPr>
          </a:p>
        </p:txBody>
      </p:sp>
    </p:spTree>
    <p:extLst>
      <p:ext uri="{BB962C8B-B14F-4D97-AF65-F5344CB8AC3E}">
        <p14:creationId xmlns:p14="http://schemas.microsoft.com/office/powerpoint/2010/main" val="1132105964"/>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22" name="Google Shape;22;p4"/>
          <p:cNvSpPr>
            <a:spLocks noGrp="1" noEditPoints="1"/>
          </p:cNvSpPr>
          <p:nvPr>
            <p:ph type="body" idx="1"/>
          </p:nvPr>
        </p:nvSpPr>
        <p:spPr>
          <a:xfrm>
            <a:off x="2155300" y="0"/>
            <a:ext cx="7881200" cy="5026400"/>
          </a:xfrm>
          <a:prstGeom prst="rect">
            <a:avLst/>
          </a:prstGeom>
        </p:spPr>
        <p:txBody>
          <a:bodyPr wrap="square" lIns="91425" tIns="91425" rIns="91425" bIns="91425" anchor="ctr"/>
          <a:lstStyle>
            <a:lvl1pPr marL="609585" indent="-558786" algn="ctr" rtl="0">
              <a:spcBef>
                <a:spcPts val="800"/>
              </a:spcBef>
              <a:spcAft>
                <a:spcPts val="0"/>
              </a:spcAft>
              <a:buClr>
                <a:srgbClr val="FFFFFF"/>
              </a:buClr>
              <a:buSzPts val="3000"/>
              <a:buChar char="▹"/>
              <a:defRPr i="1">
                <a:solidFill>
                  <a:srgbClr val="FFFFFF"/>
                </a:solidFill>
              </a:defRPr>
            </a:lvl1pPr>
            <a:lvl2pPr marL="1219170" lvl="1" indent="-507987" algn="ctr" rtl="0">
              <a:spcBef>
                <a:spcPts val="0"/>
              </a:spcBef>
              <a:spcAft>
                <a:spcPts val="0"/>
              </a:spcAft>
              <a:buClr>
                <a:srgbClr val="FFFFFF"/>
              </a:buClr>
              <a:buSzPts val="2400"/>
              <a:buChar char="▸"/>
              <a:defRPr i="1">
                <a:solidFill>
                  <a:srgbClr val="FFFFFF"/>
                </a:solidFill>
              </a:defRPr>
            </a:lvl2pPr>
            <a:lvl3pPr marL="1828754" lvl="2" indent="-507987" algn="ctr" rtl="0">
              <a:spcBef>
                <a:spcPts val="0"/>
              </a:spcBef>
              <a:spcAft>
                <a:spcPts val="0"/>
              </a:spcAft>
              <a:buClr>
                <a:srgbClr val="FFFFFF"/>
              </a:buClr>
              <a:buSzPts val="2400"/>
              <a:buChar char="⬩"/>
              <a:defRPr i="1">
                <a:solidFill>
                  <a:srgbClr val="FFFFFF"/>
                </a:solidFill>
              </a:defRPr>
            </a:lvl3pPr>
            <a:lvl4pPr marL="2438339" lvl="3" indent="-457189" algn="ctr" rtl="0">
              <a:spcBef>
                <a:spcPts val="0"/>
              </a:spcBef>
              <a:spcAft>
                <a:spcPts val="0"/>
              </a:spcAft>
              <a:buClr>
                <a:srgbClr val="FFFFFF"/>
              </a:buClr>
              <a:buSzPts val="1800"/>
              <a:buChar char="⬞"/>
              <a:defRPr i="1">
                <a:solidFill>
                  <a:srgbClr val="FFFFFF"/>
                </a:solidFill>
              </a:defRPr>
            </a:lvl4pPr>
            <a:lvl5pPr marL="3047924" lvl="4" indent="-457189" algn="ctr" rtl="0">
              <a:spcBef>
                <a:spcPts val="0"/>
              </a:spcBef>
              <a:spcAft>
                <a:spcPts val="0"/>
              </a:spcAft>
              <a:buClr>
                <a:srgbClr val="FFFFFF"/>
              </a:buClr>
              <a:buSzPts val="1800"/>
              <a:buChar char="○"/>
              <a:defRPr i="1">
                <a:solidFill>
                  <a:srgbClr val="FFFFFF"/>
                </a:solidFill>
              </a:defRPr>
            </a:lvl5pPr>
            <a:lvl6pPr marL="3657509" lvl="5" indent="-457189" algn="ctr" rtl="0">
              <a:spcBef>
                <a:spcPts val="0"/>
              </a:spcBef>
              <a:spcAft>
                <a:spcPts val="0"/>
              </a:spcAft>
              <a:buClr>
                <a:srgbClr val="FFFFFF"/>
              </a:buClr>
              <a:buSzPts val="1800"/>
              <a:buChar char="■"/>
              <a:defRPr i="1">
                <a:solidFill>
                  <a:srgbClr val="FFFFFF"/>
                </a:solidFill>
              </a:defRPr>
            </a:lvl6pPr>
            <a:lvl7pPr marL="4267093" lvl="6" indent="-457189" algn="ctr" rtl="0">
              <a:spcBef>
                <a:spcPts val="0"/>
              </a:spcBef>
              <a:spcAft>
                <a:spcPts val="0"/>
              </a:spcAft>
              <a:buClr>
                <a:srgbClr val="FFFFFF"/>
              </a:buClr>
              <a:buSzPts val="1800"/>
              <a:buChar char="●"/>
              <a:defRPr i="1">
                <a:solidFill>
                  <a:srgbClr val="FFFFFF"/>
                </a:solidFill>
              </a:defRPr>
            </a:lvl7pPr>
            <a:lvl8pPr marL="4876678" lvl="7" indent="-457189" algn="ctr" rtl="0">
              <a:spcBef>
                <a:spcPts val="0"/>
              </a:spcBef>
              <a:spcAft>
                <a:spcPts val="0"/>
              </a:spcAft>
              <a:buClr>
                <a:srgbClr val="FFFFFF"/>
              </a:buClr>
              <a:buSzPts val="1800"/>
              <a:buChar char="○"/>
              <a:defRPr i="1">
                <a:solidFill>
                  <a:srgbClr val="FFFFFF"/>
                </a:solidFill>
              </a:defRPr>
            </a:lvl8pPr>
            <a:lvl9pPr marL="5486263" lvl="8" indent="-457189" algn="ctr">
              <a:spcBef>
                <a:spcPts val="0"/>
              </a:spcBef>
              <a:spcAft>
                <a:spcPts val="0"/>
              </a:spcAft>
              <a:buClr>
                <a:srgbClr val="FFFFFF"/>
              </a:buClr>
              <a:buSzPts val="1800"/>
              <a:buChar char="■"/>
              <a:defRPr i="1">
                <a:solidFill>
                  <a:srgbClr val="FFFFFF"/>
                </a:solidFill>
              </a:defRPr>
            </a:lvl9pPr>
          </a:lstStyle>
          <a:p>
            <a:pPr lvl="0"/>
            <a:endParaRPr/>
          </a:p>
        </p:txBody>
      </p:sp>
      <p:sp>
        <p:nvSpPr>
          <p:cNvPr id="24" name="Google Shape;24;p4"/>
          <p:cNvSpPr>
            <a:spLocks noGrp="1" noEditPoints="1"/>
          </p:cNvSpPr>
          <p:nvPr>
            <p:ph type="sldNum" idx="12"/>
          </p:nvPr>
        </p:nvSpPr>
        <p:spPr>
          <a:xfrm>
            <a:off x="-100" y="4560000"/>
            <a:ext cx="892800" cy="2298000"/>
          </a:xfrm>
          <a:prstGeom prst="rect">
            <a:avLst/>
          </a:prstGeom>
        </p:spPr>
        <p:txBody>
          <a:bodyPr wrap="square" lIns="91425" tIns="91425" rIns="91425" bIns="91425" anchor="b">
            <a:noAutofit/>
          </a:bodyPr>
          <a:lstStyle>
            <a:lvl1pPr rtl="0">
              <a:buNone/>
              <a:defRPr>
                <a:solidFill>
                  <a:srgbClr val="0DB7C4"/>
                </a:solidFill>
              </a:defRPr>
            </a:lvl1pPr>
            <a:lvl2pPr lvl="1" rtl="0">
              <a:buNone/>
              <a:defRPr>
                <a:solidFill>
                  <a:srgbClr val="0DB7C4"/>
                </a:solidFill>
              </a:defRPr>
            </a:lvl2pPr>
            <a:lvl3pPr lvl="2" rtl="0">
              <a:buNone/>
              <a:defRPr>
                <a:solidFill>
                  <a:srgbClr val="0DB7C4"/>
                </a:solidFill>
              </a:defRPr>
            </a:lvl3pPr>
            <a:lvl4pPr lvl="3" rtl="0">
              <a:buNone/>
              <a:defRPr>
                <a:solidFill>
                  <a:srgbClr val="0DB7C4"/>
                </a:solidFill>
              </a:defRPr>
            </a:lvl4pPr>
            <a:lvl5pPr lvl="4" rtl="0">
              <a:buNone/>
              <a:defRPr>
                <a:solidFill>
                  <a:srgbClr val="0DB7C4"/>
                </a:solidFill>
              </a:defRPr>
            </a:lvl5pPr>
            <a:lvl6pPr lvl="5" rtl="0">
              <a:buNone/>
              <a:defRPr>
                <a:solidFill>
                  <a:srgbClr val="0DB7C4"/>
                </a:solidFill>
              </a:defRPr>
            </a:lvl6pPr>
            <a:lvl7pPr lvl="6" rtl="0">
              <a:buNone/>
              <a:defRPr>
                <a:solidFill>
                  <a:srgbClr val="0DB7C4"/>
                </a:solidFill>
              </a:defRPr>
            </a:lvl7pPr>
            <a:lvl8pPr lvl="7" rtl="0">
              <a:buNone/>
              <a:defRPr>
                <a:solidFill>
                  <a:srgbClr val="0DB7C4"/>
                </a:solidFill>
              </a:defRPr>
            </a:lvl8pPr>
            <a:lvl9pPr lvl="8" rtl="0">
              <a:buNone/>
              <a:defRPr>
                <a:solidFill>
                  <a:srgbClr val="0DB7C4"/>
                </a:solidFill>
              </a:defRPr>
            </a:lvl9pPr>
          </a:lstStyle>
          <a:p>
            <a:fld id="{00000000-1234-1234-1234-123412341234}" type="slidenum">
              <a:rPr lang="en"/>
              <a:t>‹#›</a:t>
            </a:fld>
            <a:endParaRPr lang="en"/>
          </a:p>
        </p:txBody>
      </p:sp>
    </p:spTree>
    <p:extLst>
      <p:ext uri="{BB962C8B-B14F-4D97-AF65-F5344CB8AC3E}">
        <p14:creationId xmlns:p14="http://schemas.microsoft.com/office/powerpoint/2010/main" val="3707006661"/>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83201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0812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0759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smtClean="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2707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smtClean="0"/>
              <a:t>10/16/2023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01131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smtClean="0"/>
              <a:t>10/16/2023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375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10/16/2023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388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39728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10/16/2023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6083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4C608-40B1-4030-A28D-5B74BC98ADCE}" type="datetimeFigureOut">
              <a:rPr lang="en-US" smtClean="0"/>
              <a:t>10/16/2023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4958014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Lst>
  <p:transition>
    <p:fade thruBlk="1"/>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Chromosome_21_(human)"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genome.gov/glossary.cfm?key=gen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www.genome.gov/glossary.cfm?key=centromer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mailto:$$$Image@Karyogra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EditPoints="1"/>
          </p:cNvSpPr>
          <p:nvPr>
            <p:ph type="ctrTitle"/>
          </p:nvPr>
        </p:nvSpPr>
        <p:spPr>
          <a:xfrm>
            <a:off x="970650" y="714400"/>
            <a:ext cx="10250700" cy="2219700"/>
          </a:xfrm>
          <a:prstGeom prst="rect">
            <a:avLst/>
          </a:prstGeom>
          <a:noFill/>
          <a:ln>
            <a:noFill/>
          </a:ln>
        </p:spPr>
        <p:txBody>
          <a:bodyPr lIns="91425" tIns="45700" rIns="91425" bIns="45700" anchor="b">
            <a:normAutofit/>
          </a:bodyPr>
          <a:lstStyle/>
          <a:p>
            <a:pPr marL="0" indent="0" algn="ctr" rtl="0">
              <a:lnSpc>
                <a:spcPct val="90000"/>
              </a:lnSpc>
              <a:spcBef>
                <a:spcPts val="0"/>
              </a:spcBef>
              <a:spcAft>
                <a:spcPts val="0"/>
              </a:spcAft>
              <a:buClr>
                <a:schemeClr val="dk1"/>
              </a:buClr>
              <a:buSzPct val="25000"/>
              <a:buFont typeface="Calibri" panose="020F0502020204030204"/>
              <a:buNone/>
            </a:pPr>
            <a:r>
              <a:rPr lang="en-US" dirty="0"/>
              <a:t>Common Chromosomal Disorders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txBox="1"/>
          <p:nvPr/>
        </p:nvSpPr>
        <p:spPr>
          <a:xfrm>
            <a:off x="574675" y="1296900"/>
            <a:ext cx="10616700" cy="5561100"/>
          </a:xfrm>
          <a:prstGeom prst="rect">
            <a:avLst/>
          </a:prstGeom>
          <a:noFill/>
          <a:ln>
            <a:noFill/>
          </a:ln>
        </p:spPr>
        <p:txBody>
          <a:bodyPr lIns="91425" tIns="45700" rIns="91425" bIns="45700" anchor="t">
            <a:noAutofit/>
          </a:bodyPr>
          <a:lstStyle/>
          <a:p>
            <a:pPr marL="228600" indent="-228600">
              <a:lnSpc>
                <a:spcPct val="130000"/>
              </a:lnSpc>
              <a:spcBef>
                <a:spcPts val="1200"/>
              </a:spcBef>
              <a:buClr>
                <a:srgbClr val="0000FF"/>
              </a:buClr>
              <a:buSzPct val="100000"/>
              <a:buFont typeface="Arial" panose="020B0604020202020204" pitchFamily="34" charset="0"/>
              <a:buChar char="•"/>
            </a:pPr>
            <a:r>
              <a:rPr lang="en-US" sz="2800" b="1" dirty="0">
                <a:solidFill>
                  <a:schemeClr val="tx1"/>
                </a:solidFill>
              </a:rPr>
              <a:t>DS is the most common abnormality of chromosomal number in </a:t>
            </a:r>
            <a:r>
              <a:rPr lang="en-US" sz="2800" b="1" dirty="0" err="1">
                <a:solidFill>
                  <a:schemeClr val="tx1"/>
                </a:solidFill>
              </a:rPr>
              <a:t>liveborn</a:t>
            </a:r>
            <a:r>
              <a:rPr lang="en-US" sz="2800" b="1" dirty="0">
                <a:solidFill>
                  <a:schemeClr val="tx1"/>
                </a:solidFill>
              </a:rPr>
              <a:t> infants</a:t>
            </a:r>
            <a:endParaRPr lang="ar-JO" sz="2700" b="1" i="0" u="none" strike="noStrike" cap="none" dirty="0">
              <a:solidFill>
                <a:schemeClr val="tx1"/>
              </a:solidFill>
              <a:latin typeface="Cambria"/>
              <a:ea typeface="Cambria"/>
              <a:cs typeface="Cambria"/>
              <a:sym typeface="Cambria"/>
            </a:endParaRPr>
          </a:p>
          <a:p>
            <a:pPr marL="228600" marR="0" indent="-228600" algn="l" rtl="0">
              <a:lnSpc>
                <a:spcPct val="130000"/>
              </a:lnSpc>
              <a:spcBef>
                <a:spcPts val="1200"/>
              </a:spcBef>
              <a:spcAft>
                <a:spcPts val="0"/>
              </a:spcAft>
              <a:buClr>
                <a:srgbClr val="0000FF"/>
              </a:buClr>
              <a:buSzPct val="100000"/>
              <a:buFont typeface="Arial" panose="020B0604020202020204" pitchFamily="34" charset="0"/>
              <a:buChar char="•"/>
            </a:pPr>
            <a:r>
              <a:rPr lang="en-US" sz="2700" b="1" i="0" u="none" strike="noStrike" cap="none" dirty="0">
                <a:solidFill>
                  <a:schemeClr val="tx1"/>
                </a:solidFill>
                <a:latin typeface="Cambria"/>
                <a:ea typeface="Cambria"/>
                <a:cs typeface="Cambria"/>
                <a:sym typeface="Cambria"/>
              </a:rPr>
              <a:t>the presence of all or part of a </a:t>
            </a:r>
            <a:r>
              <a:rPr lang="en-US" sz="2700" b="1" i="0" u="sng" strike="noStrike" cap="none" dirty="0">
                <a:solidFill>
                  <a:schemeClr val="tx1"/>
                </a:solidFill>
                <a:latin typeface="Comic Sans MS"/>
                <a:ea typeface="Comic Sans MS"/>
                <a:cs typeface="Comic Sans MS"/>
                <a:sym typeface="Comic Sans MS"/>
              </a:rPr>
              <a:t>third copy of </a:t>
            </a:r>
            <a:r>
              <a:rPr lang="en-US" sz="2700" b="1" u="sng" dirty="0">
                <a:solidFill>
                  <a:srgbClr val="C00000"/>
                </a:solidFill>
                <a:latin typeface="Comic Sans MS"/>
                <a:ea typeface="Comic Sans MS"/>
                <a:cs typeface="Comic Sans MS"/>
                <a:sym typeface="Comic Sans MS"/>
              </a:rPr>
              <a:t>chromosome 21</a:t>
            </a:r>
            <a:endParaRPr lang="en-US" sz="2700" b="1" i="0" u="sng" strike="noStrike" cap="none" dirty="0">
              <a:solidFill>
                <a:srgbClr val="C00000"/>
              </a:solidFill>
              <a:latin typeface="Comic Sans MS"/>
              <a:ea typeface="Comic Sans MS"/>
              <a:cs typeface="Comic Sans MS"/>
              <a:sym typeface="Comic Sans MS"/>
              <a:hlinkClick r:id="rId3"/>
            </a:endParaRPr>
          </a:p>
          <a:p>
            <a:pPr marL="228600" marR="0" indent="-228600" algn="l" rtl="0">
              <a:lnSpc>
                <a:spcPct val="130000"/>
              </a:lnSpc>
              <a:spcBef>
                <a:spcPts val="1200"/>
              </a:spcBef>
              <a:spcAft>
                <a:spcPts val="0"/>
              </a:spcAft>
              <a:buClr>
                <a:srgbClr val="0000FF"/>
              </a:buClr>
              <a:buSzPct val="100000"/>
              <a:buFont typeface="Arial" panose="020B0604020202020204" pitchFamily="34" charset="0"/>
              <a:buChar char="•"/>
            </a:pPr>
            <a:r>
              <a:rPr lang="en-US" sz="2700" b="1" i="0" u="none" strike="noStrike" cap="none" dirty="0">
                <a:solidFill>
                  <a:schemeClr val="tx1"/>
                </a:solidFill>
                <a:latin typeface="Cambria"/>
                <a:ea typeface="Cambria"/>
                <a:cs typeface="Cambria"/>
                <a:sym typeface="Cambria"/>
              </a:rPr>
              <a:t>Most common genetic cause of </a:t>
            </a:r>
            <a:r>
              <a:rPr lang="en-US" sz="2700" b="1" i="0" u="none" strike="noStrike" cap="none" dirty="0">
                <a:solidFill>
                  <a:schemeClr val="tx1"/>
                </a:solidFill>
                <a:latin typeface="Comic Sans MS"/>
                <a:ea typeface="Comic Sans MS"/>
                <a:cs typeface="Comic Sans MS"/>
                <a:sym typeface="Comic Sans MS"/>
              </a:rPr>
              <a:t>mental retardation</a:t>
            </a:r>
            <a:r>
              <a:rPr lang="en-US" sz="2700" b="1" i="0" u="none" strike="noStrike" cap="none" dirty="0">
                <a:solidFill>
                  <a:schemeClr val="tx1"/>
                </a:solidFill>
                <a:latin typeface="Cambria"/>
                <a:ea typeface="Cambria"/>
                <a:cs typeface="Cambria"/>
                <a:sym typeface="Cambria"/>
              </a:rPr>
              <a:t> </a:t>
            </a:r>
          </a:p>
          <a:p>
            <a:pPr marL="228600" indent="-228600">
              <a:lnSpc>
                <a:spcPct val="130000"/>
              </a:lnSpc>
              <a:spcBef>
                <a:spcPts val="1200"/>
              </a:spcBef>
              <a:buClr>
                <a:srgbClr val="0000FF"/>
              </a:buClr>
              <a:buSzPct val="100000"/>
              <a:buFont typeface="Cambria"/>
              <a:buChar char="•"/>
            </a:pPr>
            <a:r>
              <a:rPr lang="en-US" sz="2800" b="1" dirty="0">
                <a:solidFill>
                  <a:schemeClr val="tx1"/>
                </a:solidFill>
              </a:rPr>
              <a:t>It occurs in approximately 1 of every 700 births. </a:t>
            </a:r>
            <a:endParaRPr lang="en-US" sz="2700" b="1" dirty="0">
              <a:solidFill>
                <a:schemeClr val="tx1"/>
              </a:solidFill>
              <a:latin typeface="Cambria"/>
              <a:ea typeface="Cambria"/>
              <a:cs typeface="Cambria"/>
              <a:sym typeface="Cambria"/>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96815E7-556D-720E-3D05-5E474A9795FD}"/>
              </a:ext>
            </a:extLst>
          </p:cNvPr>
          <p:cNvSpPr txBox="1">
            <a:spLocks noGrp="1"/>
          </p:cNvSpPr>
          <p:nvPr>
            <p:ph type="title"/>
          </p:nvPr>
        </p:nvSpPr>
        <p:spPr>
          <a:xfrm>
            <a:off x="438912" y="377673"/>
            <a:ext cx="4437887" cy="1243584"/>
          </a:xfrm>
        </p:spPr>
        <p:txBody>
          <a:bodyPr vert="horz" lIns="91440" tIns="12700" rIns="91440" bIns="45720" rtlCol="0">
            <a:normAutofit fontScale="90000"/>
          </a:bodyPr>
          <a:lstStyle/>
          <a:p>
            <a:pPr marL="12700">
              <a:spcBef>
                <a:spcPts val="100"/>
              </a:spcBef>
              <a:defRPr/>
            </a:pPr>
            <a:r>
              <a:rPr lang="en-US" sz="3400" b="1" spc="-20" dirty="0">
                <a:highlight>
                  <a:srgbClr val="FFFF00"/>
                </a:highlight>
                <a:latin typeface="Carlito"/>
                <a:cs typeface="Carlito"/>
              </a:rPr>
              <a:t>How do people get Turner syndrome???</a:t>
            </a:r>
          </a:p>
        </p:txBody>
      </p:sp>
      <p:sp>
        <p:nvSpPr>
          <p:cNvPr id="4" name="Content Placeholder 3">
            <a:extLst>
              <a:ext uri="{FF2B5EF4-FFF2-40B4-BE49-F238E27FC236}">
                <a16:creationId xmlns:a16="http://schemas.microsoft.com/office/drawing/2014/main" id="{7FF0AA2D-0079-005A-343A-FB3D5D1AD958}"/>
              </a:ext>
            </a:extLst>
          </p:cNvPr>
          <p:cNvSpPr>
            <a:spLocks noGrp="1"/>
          </p:cNvSpPr>
          <p:nvPr>
            <p:ph idx="1"/>
          </p:nvPr>
        </p:nvSpPr>
        <p:spPr>
          <a:xfrm>
            <a:off x="289572" y="1806047"/>
            <a:ext cx="5035386" cy="4290138"/>
          </a:xfrm>
        </p:spPr>
        <p:txBody>
          <a:bodyPr>
            <a:normAutofit/>
          </a:bodyPr>
          <a:lstStyle/>
          <a:p>
            <a:r>
              <a:rPr lang="en-US" sz="2400" kern="1200" dirty="0">
                <a:latin typeface="+mn-lt"/>
                <a:cs typeface="Aparajita" pitchFamily="34" charset="0"/>
              </a:rPr>
              <a:t> Turner syndrome is typically caused by </a:t>
            </a:r>
            <a:r>
              <a:rPr lang="en-US" sz="2400" b="1" kern="1200" dirty="0">
                <a:highlight>
                  <a:srgbClr val="FFFF00"/>
                </a:highlight>
                <a:latin typeface="+mn-lt"/>
                <a:cs typeface="Aparajita" pitchFamily="34" charset="0"/>
              </a:rPr>
              <a:t>nondisjunction  </a:t>
            </a:r>
            <a:r>
              <a:rPr lang="en-US" sz="2400" b="1" kern="1200" dirty="0">
                <a:latin typeface="+mn-lt"/>
                <a:cs typeface="Aparajita" pitchFamily="34" charset="0"/>
              </a:rPr>
              <a:t>of sex chromosomes during meiosis  </a:t>
            </a:r>
            <a:endParaRPr lang="en-US" sz="2400" kern="1200" dirty="0">
              <a:latin typeface="+mn-lt"/>
              <a:cs typeface="Aparajita" pitchFamily="34" charset="0"/>
            </a:endParaRPr>
          </a:p>
          <a:p>
            <a:r>
              <a:rPr lang="en-US" sz="2400" kern="1200" dirty="0">
                <a:latin typeface="+mn-lt"/>
                <a:cs typeface="Aparajita" pitchFamily="34" charset="0"/>
              </a:rPr>
              <a:t>a pair of sex chromosomes </a:t>
            </a:r>
            <a:r>
              <a:rPr lang="en-US" sz="2400" b="1" u="sng" kern="1200" dirty="0">
                <a:latin typeface="+mn-lt"/>
                <a:cs typeface="Aparajita" pitchFamily="34" charset="0"/>
              </a:rPr>
              <a:t>fails to separate</a:t>
            </a:r>
            <a:r>
              <a:rPr lang="en-US" sz="2400" kern="1200" dirty="0">
                <a:latin typeface="+mn-lt"/>
                <a:cs typeface="Aparajita" pitchFamily="34" charset="0"/>
              </a:rPr>
              <a:t> during the formation of an egg (or sperm), so, when an </a:t>
            </a:r>
            <a:r>
              <a:rPr lang="en-US" sz="2400" b="1" u="sng" kern="1200" dirty="0">
                <a:latin typeface="+mn-lt"/>
                <a:cs typeface="Aparajita" pitchFamily="34" charset="0"/>
              </a:rPr>
              <a:t>abnormal egg unites with a normal sperm</a:t>
            </a:r>
            <a:r>
              <a:rPr lang="en-US" sz="2400" b="1" kern="1200" dirty="0">
                <a:latin typeface="+mn-lt"/>
                <a:cs typeface="Aparajita" pitchFamily="34" charset="0"/>
              </a:rPr>
              <a:t> </a:t>
            </a:r>
            <a:r>
              <a:rPr lang="en-US" sz="2400" kern="1200" dirty="0">
                <a:latin typeface="+mn-lt"/>
                <a:cs typeface="Aparajita" pitchFamily="34" charset="0"/>
              </a:rPr>
              <a:t>to form an embryo, that embryo may end up missing one of the sex chromosomes.</a:t>
            </a:r>
            <a:endParaRPr lang="en-US" sz="2400" dirty="0"/>
          </a:p>
        </p:txBody>
      </p:sp>
      <p:pic>
        <p:nvPicPr>
          <p:cNvPr id="13" name="Picture 12">
            <a:extLst>
              <a:ext uri="{FF2B5EF4-FFF2-40B4-BE49-F238E27FC236}">
                <a16:creationId xmlns:a16="http://schemas.microsoft.com/office/drawing/2014/main" id="{DF4F9C0A-B267-AED3-F10E-C742C0AA5EE6}"/>
              </a:ext>
            </a:extLst>
          </p:cNvPr>
          <p:cNvPicPr>
            <a:picLocks noChangeAspect="1"/>
          </p:cNvPicPr>
          <p:nvPr/>
        </p:nvPicPr>
        <p:blipFill>
          <a:blip r:embed="rId2"/>
          <a:stretch>
            <a:fillRect/>
          </a:stretch>
        </p:blipFill>
        <p:spPr>
          <a:xfrm>
            <a:off x="5763491" y="4402387"/>
            <a:ext cx="5932238" cy="2314667"/>
          </a:xfrm>
          <a:prstGeom prst="rect">
            <a:avLst/>
          </a:prstGeom>
        </p:spPr>
      </p:pic>
      <p:pic>
        <p:nvPicPr>
          <p:cNvPr id="1038" name="Picture 14" descr="IB DP Biology: SL复习笔记3.2.4 Non-disjunction-翰林国际教育">
            <a:extLst>
              <a:ext uri="{FF2B5EF4-FFF2-40B4-BE49-F238E27FC236}">
                <a16:creationId xmlns:a16="http://schemas.microsoft.com/office/drawing/2014/main" id="{B4DD846D-7605-E762-ED8E-A8C0A4D5E0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0219" y="422489"/>
            <a:ext cx="5932238" cy="397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79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FEC69-5A7F-8779-C3DF-34DE7461D537}"/>
              </a:ext>
            </a:extLst>
          </p:cNvPr>
          <p:cNvSpPr>
            <a:spLocks noGrp="1"/>
          </p:cNvSpPr>
          <p:nvPr>
            <p:ph type="title"/>
          </p:nvPr>
        </p:nvSpPr>
        <p:spPr>
          <a:xfrm>
            <a:off x="300182" y="351256"/>
            <a:ext cx="6151418" cy="1402470"/>
          </a:xfrm>
        </p:spPr>
        <p:txBody>
          <a:bodyPr anchor="t">
            <a:normAutofit/>
          </a:bodyPr>
          <a:lstStyle/>
          <a:p>
            <a:r>
              <a:rPr lang="en-US" sz="3500" b="1" dirty="0">
                <a:highlight>
                  <a:srgbClr val="FFFF00"/>
                </a:highlight>
              </a:rPr>
              <a:t>turner syndrome karyotype</a:t>
            </a:r>
          </a:p>
        </p:txBody>
      </p:sp>
      <p:sp>
        <p:nvSpPr>
          <p:cNvPr id="3" name="Content Placeholder 2">
            <a:extLst>
              <a:ext uri="{FF2B5EF4-FFF2-40B4-BE49-F238E27FC236}">
                <a16:creationId xmlns:a16="http://schemas.microsoft.com/office/drawing/2014/main" id="{22377A7F-826B-8AE0-81F2-48CF7ECEF0C1}"/>
              </a:ext>
            </a:extLst>
          </p:cNvPr>
          <p:cNvSpPr>
            <a:spLocks noGrp="1"/>
          </p:cNvSpPr>
          <p:nvPr>
            <p:ph idx="1"/>
          </p:nvPr>
        </p:nvSpPr>
        <p:spPr>
          <a:xfrm>
            <a:off x="300182" y="1160128"/>
            <a:ext cx="6335510" cy="5346615"/>
          </a:xfrm>
        </p:spPr>
        <p:txBody>
          <a:bodyPr>
            <a:noAutofit/>
          </a:bodyPr>
          <a:lstStyle/>
          <a:p>
            <a:pPr rtl="0">
              <a:buFontTx/>
              <a:buNone/>
            </a:pPr>
            <a:r>
              <a:rPr lang="en-US" sz="2500" dirty="0"/>
              <a:t>1.Absence of the X chromosome in</a:t>
            </a:r>
            <a:r>
              <a:rPr lang="ar-SA" sz="2500" dirty="0"/>
              <a:t>  </a:t>
            </a:r>
            <a:r>
              <a:rPr lang="en-US" sz="2500" dirty="0"/>
              <a:t>All cells; X chromosome monosomy.(</a:t>
            </a:r>
            <a:r>
              <a:rPr lang="en-US" sz="2500" b="1" dirty="0">
                <a:highlight>
                  <a:srgbClr val="FFFF00"/>
                </a:highlight>
              </a:rPr>
              <a:t>classical</a:t>
            </a:r>
            <a:r>
              <a:rPr lang="en-US" sz="2500" dirty="0"/>
              <a:t>)-(45.XO) 50%.</a:t>
            </a:r>
          </a:p>
          <a:p>
            <a:pPr rtl="0">
              <a:buFontTx/>
              <a:buNone/>
            </a:pPr>
            <a:endParaRPr lang="en-US" sz="2500" dirty="0"/>
          </a:p>
          <a:p>
            <a:pPr rtl="0">
              <a:buFontTx/>
              <a:buNone/>
            </a:pPr>
            <a:endParaRPr lang="en-US" sz="2500" dirty="0"/>
          </a:p>
          <a:p>
            <a:pPr rtl="0">
              <a:buFontTx/>
              <a:buNone/>
            </a:pPr>
            <a:r>
              <a:rPr lang="en-US" sz="2500" dirty="0"/>
              <a:t>2.Absence in some cells (</a:t>
            </a:r>
            <a:r>
              <a:rPr lang="en-US" sz="2500" b="1" dirty="0">
                <a:highlight>
                  <a:srgbClr val="FFFF00"/>
                </a:highlight>
              </a:rPr>
              <a:t>mosaic</a:t>
            </a:r>
            <a:r>
              <a:rPr lang="en-US" sz="2500" dirty="0"/>
              <a:t>)-(45xo/46xx)     30-40%.</a:t>
            </a:r>
          </a:p>
          <a:p>
            <a:pPr rtl="0">
              <a:buFontTx/>
              <a:buNone/>
            </a:pPr>
            <a:endParaRPr lang="en-US" sz="2500" dirty="0"/>
          </a:p>
          <a:p>
            <a:pPr rtl="0">
              <a:buFontTx/>
              <a:buNone/>
            </a:pPr>
            <a:endParaRPr lang="en-US" sz="2500" dirty="0"/>
          </a:p>
          <a:p>
            <a:pPr rtl="0">
              <a:buFontTx/>
              <a:buNone/>
            </a:pPr>
            <a:r>
              <a:rPr lang="en-US" sz="2500" dirty="0"/>
              <a:t>3.Defect of x chromosome in all cells (</a:t>
            </a:r>
            <a:r>
              <a:rPr lang="en-US" sz="2500" b="1" dirty="0">
                <a:highlight>
                  <a:srgbClr val="FFFF00"/>
                </a:highlight>
              </a:rPr>
              <a:t>part of X chromosome missing</a:t>
            </a:r>
            <a:r>
              <a:rPr lang="en-US" sz="2500" b="1" dirty="0"/>
              <a:t>)</a:t>
            </a:r>
          </a:p>
          <a:p>
            <a:pPr rtl="0">
              <a:buFontTx/>
              <a:buNone/>
            </a:pPr>
            <a:r>
              <a:rPr lang="en-US" sz="2500" dirty="0"/>
              <a:t>10-20%.</a:t>
            </a:r>
            <a:r>
              <a:rPr lang="ar-SA" sz="2500" dirty="0"/>
              <a:t>                                                 </a:t>
            </a:r>
            <a:endParaRPr lang="en-US" sz="2500" dirty="0"/>
          </a:p>
          <a:p>
            <a:pPr marL="0" indent="0">
              <a:buNone/>
            </a:pPr>
            <a:endParaRPr lang="en-US" sz="2500" dirty="0"/>
          </a:p>
        </p:txBody>
      </p:sp>
      <p:pic>
        <p:nvPicPr>
          <p:cNvPr id="9" name="Picture 8">
            <a:extLst>
              <a:ext uri="{FF2B5EF4-FFF2-40B4-BE49-F238E27FC236}">
                <a16:creationId xmlns:a16="http://schemas.microsoft.com/office/drawing/2014/main" id="{CA794F07-8AF1-BFBA-0A76-0E764EB43C44}"/>
              </a:ext>
            </a:extLst>
          </p:cNvPr>
          <p:cNvPicPr>
            <a:picLocks noChangeAspect="1"/>
          </p:cNvPicPr>
          <p:nvPr/>
        </p:nvPicPr>
        <p:blipFill>
          <a:blip r:embed="rId2"/>
          <a:stretch>
            <a:fillRect/>
          </a:stretch>
        </p:blipFill>
        <p:spPr>
          <a:xfrm>
            <a:off x="6684980" y="411061"/>
            <a:ext cx="5264627" cy="1676701"/>
          </a:xfrm>
          <a:prstGeom prst="rect">
            <a:avLst/>
          </a:prstGeom>
        </p:spPr>
      </p:pic>
      <p:pic>
        <p:nvPicPr>
          <p:cNvPr id="15" name="Picture 14">
            <a:extLst>
              <a:ext uri="{FF2B5EF4-FFF2-40B4-BE49-F238E27FC236}">
                <a16:creationId xmlns:a16="http://schemas.microsoft.com/office/drawing/2014/main" id="{3DFBB6B2-C44D-7502-C4E2-9D56CAC1D3EA}"/>
              </a:ext>
            </a:extLst>
          </p:cNvPr>
          <p:cNvPicPr>
            <a:picLocks noChangeAspect="1"/>
          </p:cNvPicPr>
          <p:nvPr/>
        </p:nvPicPr>
        <p:blipFill>
          <a:blip r:embed="rId3"/>
          <a:stretch>
            <a:fillRect/>
          </a:stretch>
        </p:blipFill>
        <p:spPr>
          <a:xfrm>
            <a:off x="6895828" y="5112238"/>
            <a:ext cx="4755672" cy="1481509"/>
          </a:xfrm>
          <a:prstGeom prst="rect">
            <a:avLst/>
          </a:prstGeom>
        </p:spPr>
      </p:pic>
      <p:pic>
        <p:nvPicPr>
          <p:cNvPr id="11" name="Picture 10">
            <a:extLst>
              <a:ext uri="{FF2B5EF4-FFF2-40B4-BE49-F238E27FC236}">
                <a16:creationId xmlns:a16="http://schemas.microsoft.com/office/drawing/2014/main" id="{72C6FE7B-DABD-EAC2-B40C-4C6F2C31B21D}"/>
              </a:ext>
            </a:extLst>
          </p:cNvPr>
          <p:cNvPicPr>
            <a:picLocks noChangeAspect="1"/>
          </p:cNvPicPr>
          <p:nvPr/>
        </p:nvPicPr>
        <p:blipFill>
          <a:blip r:embed="rId4"/>
          <a:stretch>
            <a:fillRect/>
          </a:stretch>
        </p:blipFill>
        <p:spPr>
          <a:xfrm>
            <a:off x="7252556" y="2217912"/>
            <a:ext cx="3888024" cy="2552327"/>
          </a:xfrm>
          <a:prstGeom prst="rect">
            <a:avLst/>
          </a:prstGeom>
        </p:spPr>
      </p:pic>
    </p:spTree>
    <p:extLst>
      <p:ext uri="{BB962C8B-B14F-4D97-AF65-F5344CB8AC3E}">
        <p14:creationId xmlns:p14="http://schemas.microsoft.com/office/powerpoint/2010/main" val="13307707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38B2-25AB-0F83-3BEC-E8CCCB9DFD1E}"/>
              </a:ext>
            </a:extLst>
          </p:cNvPr>
          <p:cNvSpPr>
            <a:spLocks noGrp="1"/>
          </p:cNvSpPr>
          <p:nvPr>
            <p:ph type="title"/>
          </p:nvPr>
        </p:nvSpPr>
        <p:spPr>
          <a:xfrm>
            <a:off x="838199" y="130233"/>
            <a:ext cx="10515600" cy="1077781"/>
          </a:xfrm>
        </p:spPr>
        <p:txBody>
          <a:bodyPr/>
          <a:lstStyle/>
          <a:p>
            <a:pPr algn="ctr"/>
            <a:r>
              <a:rPr lang="en-US" b="1" dirty="0">
                <a:highlight>
                  <a:srgbClr val="FFFF00"/>
                </a:highlight>
              </a:rPr>
              <a:t>Signs and symptoms</a:t>
            </a:r>
          </a:p>
        </p:txBody>
      </p:sp>
      <p:sp>
        <p:nvSpPr>
          <p:cNvPr id="3" name="Content Placeholder 2">
            <a:extLst>
              <a:ext uri="{FF2B5EF4-FFF2-40B4-BE49-F238E27FC236}">
                <a16:creationId xmlns:a16="http://schemas.microsoft.com/office/drawing/2014/main" id="{BCB060C1-F490-F1A3-D4B6-668391D0FEB7}"/>
              </a:ext>
            </a:extLst>
          </p:cNvPr>
          <p:cNvSpPr>
            <a:spLocks noGrp="1"/>
          </p:cNvSpPr>
          <p:nvPr>
            <p:ph idx="1"/>
          </p:nvPr>
        </p:nvSpPr>
        <p:spPr>
          <a:xfrm>
            <a:off x="125284" y="974880"/>
            <a:ext cx="11381965" cy="5660811"/>
          </a:xfrm>
        </p:spPr>
        <p:txBody>
          <a:bodyPr>
            <a:normAutofit/>
          </a:bodyPr>
          <a:lstStyle/>
          <a:p>
            <a:pPr marL="457200" indent="-457200" defTabSz="457200">
              <a:buClr>
                <a:srgbClr val="0066CC"/>
              </a:buClr>
              <a:buFont typeface="Wingdings" pitchFamily="2" charset="2"/>
              <a:buChar char="ü"/>
            </a:pPr>
            <a:r>
              <a:rPr lang="en-US" altLang="en-US" sz="2300" dirty="0"/>
              <a:t> Short stature</a:t>
            </a:r>
          </a:p>
          <a:p>
            <a:pPr marL="457200" indent="-457200" defTabSz="457200">
              <a:buClr>
                <a:srgbClr val="0066CC"/>
              </a:buClr>
              <a:buFont typeface="Wingdings" pitchFamily="2" charset="2"/>
              <a:buChar char="ü"/>
            </a:pPr>
            <a:r>
              <a:rPr lang="en-US" sz="2300" kern="1200" dirty="0">
                <a:solidFill>
                  <a:schemeClr val="tx1"/>
                </a:solidFill>
              </a:rPr>
              <a:t> cystic hygroma</a:t>
            </a:r>
          </a:p>
          <a:p>
            <a:pPr marL="457200" indent="-457200" defTabSz="457200">
              <a:buClr>
                <a:srgbClr val="0066CC"/>
              </a:buClr>
              <a:buFont typeface="Wingdings" pitchFamily="2" charset="2"/>
              <a:buChar char="ü"/>
            </a:pPr>
            <a:r>
              <a:rPr lang="en-US" sz="2300" kern="1200" dirty="0">
                <a:solidFill>
                  <a:schemeClr val="tx1"/>
                </a:solidFill>
              </a:rPr>
              <a:t>Webbed of neck</a:t>
            </a:r>
          </a:p>
          <a:p>
            <a:pPr marL="457200" indent="-457200" defTabSz="457200">
              <a:buClr>
                <a:srgbClr val="0066CC"/>
              </a:buClr>
              <a:buFont typeface="Wingdings" pitchFamily="2" charset="2"/>
              <a:buChar char="ü"/>
            </a:pPr>
            <a:r>
              <a:rPr lang="en-US" sz="2300" kern="1200" dirty="0">
                <a:solidFill>
                  <a:schemeClr val="tx1"/>
                </a:solidFill>
              </a:rPr>
              <a:t>Triangular face</a:t>
            </a:r>
          </a:p>
          <a:p>
            <a:pPr marL="457200" indent="-457200" defTabSz="457200">
              <a:buClr>
                <a:srgbClr val="0066CC"/>
              </a:buClr>
              <a:buFont typeface="Wingdings" pitchFamily="2" charset="2"/>
              <a:buChar char="ü"/>
            </a:pPr>
            <a:r>
              <a:rPr lang="en-US" sz="2300" kern="1200" dirty="0">
                <a:solidFill>
                  <a:schemeClr val="tx1"/>
                </a:solidFill>
              </a:rPr>
              <a:t>dropping eyelid</a:t>
            </a:r>
          </a:p>
          <a:p>
            <a:pPr marL="457200" indent="-457200" defTabSz="457200">
              <a:buClr>
                <a:srgbClr val="0066CC"/>
              </a:buClr>
              <a:buFont typeface="Wingdings" pitchFamily="2" charset="2"/>
              <a:buChar char="ü"/>
            </a:pPr>
            <a:r>
              <a:rPr lang="en-US" sz="2300" dirty="0"/>
              <a:t>Low set ear</a:t>
            </a:r>
            <a:r>
              <a:rPr lang="en-US" sz="2300" kern="1200" dirty="0">
                <a:solidFill>
                  <a:schemeClr val="tx1"/>
                </a:solidFill>
              </a:rPr>
              <a:t> </a:t>
            </a:r>
          </a:p>
          <a:p>
            <a:pPr marL="457200" indent="-457200" defTabSz="457200">
              <a:buClr>
                <a:srgbClr val="0066CC"/>
              </a:buClr>
              <a:buFont typeface="Wingdings" pitchFamily="2" charset="2"/>
              <a:buChar char="ü"/>
            </a:pPr>
            <a:r>
              <a:rPr lang="en-US" altLang="en-US" sz="2300" dirty="0" err="1"/>
              <a:t>Buffiness</a:t>
            </a:r>
            <a:r>
              <a:rPr lang="en-US" altLang="en-US" sz="2300" dirty="0"/>
              <a:t> of hands and feet</a:t>
            </a:r>
          </a:p>
          <a:p>
            <a:pPr marL="457200" indent="-457200" defTabSz="457200">
              <a:buClr>
                <a:srgbClr val="0066CC"/>
              </a:buClr>
              <a:buFont typeface="Wingdings" pitchFamily="2" charset="2"/>
              <a:buChar char="ü"/>
            </a:pPr>
            <a:r>
              <a:rPr lang="en-US" altLang="en-US" sz="2300" dirty="0" err="1"/>
              <a:t>Sheild</a:t>
            </a:r>
            <a:r>
              <a:rPr lang="en-US" altLang="en-US" sz="2300" dirty="0"/>
              <a:t> chest widened </a:t>
            </a:r>
            <a:r>
              <a:rPr lang="en-US" altLang="en-US" sz="2300" dirty="0" err="1"/>
              <a:t>internipple</a:t>
            </a:r>
            <a:r>
              <a:rPr lang="en-US" altLang="en-US" sz="2300" dirty="0"/>
              <a:t> distance</a:t>
            </a:r>
          </a:p>
          <a:p>
            <a:pPr marL="457200" indent="-457200" defTabSz="457200">
              <a:buClr>
                <a:srgbClr val="0066CC"/>
              </a:buClr>
              <a:buFont typeface="Wingdings" pitchFamily="2" charset="2"/>
              <a:buChar char="ü"/>
            </a:pPr>
            <a:r>
              <a:rPr lang="en-US" altLang="en-US" sz="2300" dirty="0"/>
              <a:t>cubitus valgus</a:t>
            </a:r>
          </a:p>
        </p:txBody>
      </p:sp>
      <p:pic>
        <p:nvPicPr>
          <p:cNvPr id="8" name="Content Placeholder 5">
            <a:extLst>
              <a:ext uri="{FF2B5EF4-FFF2-40B4-BE49-F238E27FC236}">
                <a16:creationId xmlns:a16="http://schemas.microsoft.com/office/drawing/2014/main" id="{C3FFA6EC-AF40-F19A-F9B3-95CF6309A272}"/>
              </a:ext>
            </a:extLst>
          </p:cNvPr>
          <p:cNvPicPr>
            <a:picLocks noChangeAspect="1"/>
          </p:cNvPicPr>
          <p:nvPr/>
        </p:nvPicPr>
        <p:blipFill>
          <a:blip r:embed="rId2"/>
          <a:srcRect/>
          <a:stretch>
            <a:fillRect/>
          </a:stretch>
        </p:blipFill>
        <p:spPr>
          <a:xfrm>
            <a:off x="5725948" y="1123924"/>
            <a:ext cx="3287231" cy="2518583"/>
          </a:xfrm>
          <a:prstGeom prst="rect">
            <a:avLst/>
          </a:prstGeom>
        </p:spPr>
      </p:pic>
      <p:pic>
        <p:nvPicPr>
          <p:cNvPr id="10" name="عنصر نائب للمحتوى 3" descr="23825734_1472769612836140_2009262517_o.png">
            <a:extLst>
              <a:ext uri="{FF2B5EF4-FFF2-40B4-BE49-F238E27FC236}">
                <a16:creationId xmlns:a16="http://schemas.microsoft.com/office/drawing/2014/main" id="{82B246A4-80A9-54E1-90EA-240B2D2742D9}"/>
              </a:ext>
            </a:extLst>
          </p:cNvPr>
          <p:cNvPicPr>
            <a:picLocks noChangeAspect="1"/>
          </p:cNvPicPr>
          <p:nvPr/>
        </p:nvPicPr>
        <p:blipFill>
          <a:blip r:embed="rId3"/>
          <a:srcRect t="9293" b="8929"/>
          <a:stretch/>
        </p:blipFill>
        <p:spPr>
          <a:xfrm>
            <a:off x="9336990" y="3569873"/>
            <a:ext cx="2729726" cy="3157894"/>
          </a:xfrm>
          <a:prstGeom prst="rect">
            <a:avLst/>
          </a:prstGeom>
        </p:spPr>
      </p:pic>
      <p:pic>
        <p:nvPicPr>
          <p:cNvPr id="2052" name="Picture 4" descr="Cystic hygroma | Radiology Reference Article | Radiopaedia.org">
            <a:extLst>
              <a:ext uri="{FF2B5EF4-FFF2-40B4-BE49-F238E27FC236}">
                <a16:creationId xmlns:a16="http://schemas.microsoft.com/office/drawing/2014/main" id="{95246E01-0B5E-8E32-1546-0CCC73AF7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6468" y="1050109"/>
            <a:ext cx="3089131" cy="2560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338B5E8-0077-39D8-D6CC-94346B63A70E}"/>
              </a:ext>
            </a:extLst>
          </p:cNvPr>
          <p:cNvPicPr>
            <a:picLocks noChangeAspect="1"/>
          </p:cNvPicPr>
          <p:nvPr/>
        </p:nvPicPr>
        <p:blipFill>
          <a:blip r:embed="rId5"/>
          <a:stretch>
            <a:fillRect/>
          </a:stretch>
        </p:blipFill>
        <p:spPr>
          <a:xfrm>
            <a:off x="6021952" y="3572056"/>
            <a:ext cx="3305402" cy="2764239"/>
          </a:xfrm>
          <a:prstGeom prst="rect">
            <a:avLst/>
          </a:prstGeom>
        </p:spPr>
      </p:pic>
      <p:pic>
        <p:nvPicPr>
          <p:cNvPr id="26" name="Picture 16" descr="Turner syndrome • LITFL • Medical Eponym Library">
            <a:extLst>
              <a:ext uri="{FF2B5EF4-FFF2-40B4-BE49-F238E27FC236}">
                <a16:creationId xmlns:a16="http://schemas.microsoft.com/office/drawing/2014/main" id="{13CF8DE7-AC45-EE57-9EB2-9CFDA876CD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1431" y="4432035"/>
            <a:ext cx="2530885" cy="23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16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6BE83-FD5E-70C2-F9A4-198B6DD061D9}"/>
              </a:ext>
            </a:extLst>
          </p:cNvPr>
          <p:cNvSpPr>
            <a:spLocks noGrp="1"/>
          </p:cNvSpPr>
          <p:nvPr>
            <p:ph type="title"/>
          </p:nvPr>
        </p:nvSpPr>
        <p:spPr>
          <a:xfrm>
            <a:off x="90228" y="70478"/>
            <a:ext cx="10515600" cy="1325563"/>
          </a:xfrm>
        </p:spPr>
        <p:txBody>
          <a:bodyPr/>
          <a:lstStyle/>
          <a:p>
            <a:pPr algn="ctr"/>
            <a:r>
              <a:rPr lang="en-US" b="1" dirty="0">
                <a:highlight>
                  <a:srgbClr val="FFFF00"/>
                </a:highlight>
              </a:rPr>
              <a:t>Signs and symptoms</a:t>
            </a:r>
          </a:p>
        </p:txBody>
      </p:sp>
      <p:sp>
        <p:nvSpPr>
          <p:cNvPr id="3" name="Content Placeholder 2">
            <a:extLst>
              <a:ext uri="{FF2B5EF4-FFF2-40B4-BE49-F238E27FC236}">
                <a16:creationId xmlns:a16="http://schemas.microsoft.com/office/drawing/2014/main" id="{A85F1B00-65E5-2EE9-47ED-2F1466981A71}"/>
              </a:ext>
            </a:extLst>
          </p:cNvPr>
          <p:cNvSpPr>
            <a:spLocks noGrp="1"/>
          </p:cNvSpPr>
          <p:nvPr>
            <p:ph idx="1"/>
          </p:nvPr>
        </p:nvSpPr>
        <p:spPr>
          <a:xfrm>
            <a:off x="300303" y="1333851"/>
            <a:ext cx="11353800" cy="5168480"/>
          </a:xfrm>
        </p:spPr>
        <p:txBody>
          <a:bodyPr>
            <a:normAutofit/>
          </a:bodyPr>
          <a:lstStyle/>
          <a:p>
            <a:pPr marL="319088" indent="-319088"/>
            <a:r>
              <a:rPr lang="en-US" altLang="en-US" dirty="0">
                <a:highlight>
                  <a:srgbClr val="FFFF00"/>
                </a:highlight>
              </a:rPr>
              <a:t>CVS: </a:t>
            </a:r>
            <a:r>
              <a:rPr lang="en-US" altLang="en-US" sz="2800" dirty="0"/>
              <a:t>most common </a:t>
            </a:r>
            <a:r>
              <a:rPr lang="en-US" altLang="en-US" sz="2800" b="1" dirty="0"/>
              <a:t>coarctation of the aorta </a:t>
            </a:r>
            <a:r>
              <a:rPr lang="en-US" altLang="en-US" sz="2800" dirty="0"/>
              <a:t>then Bicuspid aortic valve that may cause lower extremity cyanosis .</a:t>
            </a:r>
            <a:endParaRPr lang="en-US" altLang="en-US" sz="2800" dirty="0">
              <a:highlight>
                <a:srgbClr val="FFFF00"/>
              </a:highlight>
            </a:endParaRPr>
          </a:p>
          <a:p>
            <a:pPr marL="319088" indent="-319088" eaLnBrk="1" hangingPunct="1"/>
            <a:r>
              <a:rPr lang="en-US" altLang="en-US" sz="2800" dirty="0">
                <a:highlight>
                  <a:srgbClr val="FFFF00"/>
                </a:highlight>
              </a:rPr>
              <a:t>Renal: </a:t>
            </a:r>
            <a:r>
              <a:rPr lang="en-US" altLang="en-US" sz="2800" dirty="0"/>
              <a:t>horseshoe kidney</a:t>
            </a:r>
          </a:p>
          <a:p>
            <a:pPr marL="319088" indent="-319088" eaLnBrk="1" hangingPunct="1"/>
            <a:r>
              <a:rPr lang="en-US" altLang="en-US" dirty="0">
                <a:highlight>
                  <a:srgbClr val="FFFF00"/>
                </a:highlight>
              </a:rPr>
              <a:t>MSS: </a:t>
            </a:r>
            <a:r>
              <a:rPr lang="en-US" altLang="en-US" dirty="0"/>
              <a:t>Osteoporosis (lack of estrogen.)</a:t>
            </a:r>
          </a:p>
          <a:p>
            <a:pPr marL="319088" indent="-319088"/>
            <a:r>
              <a:rPr lang="en-US" altLang="en-US" sz="2800" dirty="0">
                <a:highlight>
                  <a:srgbClr val="FFFF00"/>
                </a:highlight>
              </a:rPr>
              <a:t>Endocrine:</a:t>
            </a:r>
            <a:r>
              <a:rPr lang="en-US" altLang="en-US" sz="2800" dirty="0"/>
              <a:t> hypothyroidism, type 2 diabetes.</a:t>
            </a:r>
          </a:p>
          <a:p>
            <a:pPr marL="0" indent="0">
              <a:buNone/>
            </a:pPr>
            <a:r>
              <a:rPr lang="en-US" altLang="en-US" sz="2800" dirty="0"/>
              <a:t> 95% have </a:t>
            </a:r>
            <a:r>
              <a:rPr lang="en-US" altLang="en-US" sz="2800" b="1" dirty="0"/>
              <a:t>Gonadal failure </a:t>
            </a:r>
            <a:r>
              <a:rPr lang="en-US" altLang="en-US" sz="2800" dirty="0"/>
              <a:t>leads to estrogen deficiency, which prevents these women from developing secondary sexual characteristics and results in primary amenorrhea</a:t>
            </a:r>
          </a:p>
          <a:p>
            <a:pPr marL="319088" indent="-319088"/>
            <a:endParaRPr lang="en-US" altLang="en-US" sz="2800" dirty="0"/>
          </a:p>
          <a:p>
            <a:pPr marL="319088" indent="-319088"/>
            <a:endParaRPr lang="en-US" altLang="en-US" sz="2800" dirty="0"/>
          </a:p>
          <a:p>
            <a:pPr marL="0" indent="0" eaLnBrk="1" hangingPunct="1">
              <a:buNone/>
            </a:pPr>
            <a:endParaRPr lang="en-US" altLang="en-US" dirty="0"/>
          </a:p>
          <a:p>
            <a:pPr marL="319088" indent="-319088" eaLnBrk="1" hangingPunct="1"/>
            <a:endParaRPr lang="en-US" altLang="en-US" dirty="0"/>
          </a:p>
          <a:p>
            <a:pPr marL="0" indent="0" eaLnBrk="1" hangingPunct="1">
              <a:buNone/>
            </a:pPr>
            <a:endParaRPr lang="en-US" altLang="en-US" sz="2800" dirty="0"/>
          </a:p>
          <a:p>
            <a:pPr marL="319088" indent="-319088" eaLnBrk="1" hangingPunct="1"/>
            <a:endParaRPr lang="en-US" altLang="en-US" sz="2800" dirty="0"/>
          </a:p>
          <a:p>
            <a:pPr marL="0" indent="0" eaLnBrk="1" hangingPunct="1">
              <a:buNone/>
            </a:pPr>
            <a:endParaRPr lang="en-US" altLang="en-US" sz="2800" dirty="0"/>
          </a:p>
        </p:txBody>
      </p:sp>
    </p:spTree>
    <p:extLst>
      <p:ext uri="{BB962C8B-B14F-4D97-AF65-F5344CB8AC3E}">
        <p14:creationId xmlns:p14="http://schemas.microsoft.com/office/powerpoint/2010/main" val="3262090201"/>
      </p:ext>
    </p:extLst>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E9E9BF-3A5E-FC5C-D8A6-47993FA81378}"/>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28F7C456-5D30-928A-CF81-5B626EB2C04C}"/>
              </a:ext>
            </a:extLst>
          </p:cNvPr>
          <p:cNvSpPr>
            <a:spLocks noGrp="1"/>
          </p:cNvSpPr>
          <p:nvPr>
            <p:ph idx="1"/>
          </p:nvPr>
        </p:nvSpPr>
        <p:spPr/>
        <p:txBody>
          <a:bodyPr/>
          <a:lstStyle/>
          <a:p>
            <a:endParaRPr lang="en-US" dirty="0"/>
          </a:p>
        </p:txBody>
      </p:sp>
      <p:pic>
        <p:nvPicPr>
          <p:cNvPr id="12" name="Picture 11">
            <a:extLst>
              <a:ext uri="{FF2B5EF4-FFF2-40B4-BE49-F238E27FC236}">
                <a16:creationId xmlns:a16="http://schemas.microsoft.com/office/drawing/2014/main" id="{0E8F0256-EEDF-16FD-8BC7-48FE363BF1E9}"/>
              </a:ext>
            </a:extLst>
          </p:cNvPr>
          <p:cNvPicPr>
            <a:picLocks noChangeAspect="1"/>
          </p:cNvPicPr>
          <p:nvPr/>
        </p:nvPicPr>
        <p:blipFill>
          <a:blip r:embed="rId2"/>
          <a:stretch>
            <a:fillRect/>
          </a:stretch>
        </p:blipFill>
        <p:spPr>
          <a:xfrm>
            <a:off x="1367406" y="525869"/>
            <a:ext cx="9182487" cy="5930187"/>
          </a:xfrm>
          <a:prstGeom prst="rect">
            <a:avLst/>
          </a:prstGeom>
        </p:spPr>
      </p:pic>
    </p:spTree>
    <p:extLst>
      <p:ext uri="{BB962C8B-B14F-4D97-AF65-F5344CB8AC3E}">
        <p14:creationId xmlns:p14="http://schemas.microsoft.com/office/powerpoint/2010/main" val="36169406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C7F89-8840-538E-C51D-8B39B70E2490}"/>
              </a:ext>
            </a:extLst>
          </p:cNvPr>
          <p:cNvSpPr>
            <a:spLocks noGrp="1"/>
          </p:cNvSpPr>
          <p:nvPr>
            <p:ph type="title"/>
          </p:nvPr>
        </p:nvSpPr>
        <p:spPr/>
        <p:txBody>
          <a:bodyPr/>
          <a:lstStyle/>
          <a:p>
            <a:pPr algn="ctr"/>
            <a:endParaRPr lang="en-US" b="1" dirty="0"/>
          </a:p>
        </p:txBody>
      </p:sp>
      <p:sp>
        <p:nvSpPr>
          <p:cNvPr id="3" name="Content Placeholder 2">
            <a:extLst>
              <a:ext uri="{FF2B5EF4-FFF2-40B4-BE49-F238E27FC236}">
                <a16:creationId xmlns:a16="http://schemas.microsoft.com/office/drawing/2014/main" id="{3F58A4E4-2768-4E06-16D6-F484A097ADF9}"/>
              </a:ext>
            </a:extLst>
          </p:cNvPr>
          <p:cNvSpPr>
            <a:spLocks noGrp="1"/>
          </p:cNvSpPr>
          <p:nvPr>
            <p:ph idx="1"/>
          </p:nvPr>
        </p:nvSpPr>
        <p:spPr>
          <a:xfrm>
            <a:off x="838199" y="1825625"/>
            <a:ext cx="10579217" cy="4667250"/>
          </a:xfrm>
        </p:spPr>
        <p:txBody>
          <a:bodyPr/>
          <a:lstStyle/>
          <a:p>
            <a:endParaRPr lang="en-US" dirty="0"/>
          </a:p>
        </p:txBody>
      </p:sp>
      <p:pic>
        <p:nvPicPr>
          <p:cNvPr id="6" name="Picture 4" descr="2017-09-29 15">
            <a:extLst>
              <a:ext uri="{FF2B5EF4-FFF2-40B4-BE49-F238E27FC236}">
                <a16:creationId xmlns:a16="http://schemas.microsoft.com/office/drawing/2014/main" id="{0F5A4CA5-1355-FA84-DBEE-066CCEDDE490}"/>
              </a:ext>
            </a:extLst>
          </p:cNvPr>
          <p:cNvPicPr>
            <a:picLocks noChangeAspect="1" noChangeArrowheads="1"/>
          </p:cNvPicPr>
          <p:nvPr/>
        </p:nvPicPr>
        <p:blipFill>
          <a:blip r:embed="rId2"/>
          <a:srcRect/>
          <a:stretch>
            <a:fillRect/>
          </a:stretch>
        </p:blipFill>
        <p:spPr bwMode="auto">
          <a:xfrm>
            <a:off x="838200" y="370916"/>
            <a:ext cx="8816452" cy="6175140"/>
          </a:xfrm>
          <a:prstGeom prst="rect">
            <a:avLst/>
          </a:prstGeom>
          <a:noFill/>
        </p:spPr>
      </p:pic>
    </p:spTree>
    <p:extLst>
      <p:ext uri="{BB962C8B-B14F-4D97-AF65-F5344CB8AC3E}">
        <p14:creationId xmlns:p14="http://schemas.microsoft.com/office/powerpoint/2010/main" val="31247608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E040434-6D93-AD2C-F8D5-266195A53141}"/>
              </a:ext>
            </a:extLst>
          </p:cNvPr>
          <p:cNvSpPr txBox="1">
            <a:spLocks/>
          </p:cNvSpPr>
          <p:nvPr/>
        </p:nvSpPr>
        <p:spPr>
          <a:xfrm>
            <a:off x="4419600" y="1825625"/>
            <a:ext cx="40862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9000"/>
              </a:lnSpc>
              <a:spcBef>
                <a:spcPts val="100"/>
              </a:spcBef>
              <a:buNone/>
            </a:pPr>
            <a:endParaRPr lang="en-US" altLang="en-US" sz="1800" b="1"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C2B445B9-6527-0FAE-8222-057708D8AA95}"/>
              </a:ext>
            </a:extLst>
          </p:cNvPr>
          <p:cNvSpPr>
            <a:spLocks noGrp="1"/>
          </p:cNvSpPr>
          <p:nvPr>
            <p:ph type="title"/>
          </p:nvPr>
        </p:nvSpPr>
        <p:spPr>
          <a:xfrm>
            <a:off x="838200" y="197345"/>
            <a:ext cx="10515600" cy="1321062"/>
          </a:xfrm>
        </p:spPr>
        <p:txBody>
          <a:bodyPr/>
          <a:lstStyle/>
          <a:p>
            <a:pPr algn="ctr"/>
            <a:r>
              <a:rPr lang="en-US" sz="4400" b="1" dirty="0">
                <a:highlight>
                  <a:srgbClr val="FFFF00"/>
                </a:highlight>
              </a:rPr>
              <a:t>Diagnosis</a:t>
            </a:r>
            <a:endParaRPr lang="en-US" dirty="0">
              <a:highlight>
                <a:srgbClr val="FFFF00"/>
              </a:highlight>
            </a:endParaRPr>
          </a:p>
        </p:txBody>
      </p:sp>
      <p:sp>
        <p:nvSpPr>
          <p:cNvPr id="7" name="Content Placeholder 6">
            <a:extLst>
              <a:ext uri="{FF2B5EF4-FFF2-40B4-BE49-F238E27FC236}">
                <a16:creationId xmlns:a16="http://schemas.microsoft.com/office/drawing/2014/main" id="{FEFB20FE-3D40-0FAE-8515-BE82279FEEB8}"/>
              </a:ext>
            </a:extLst>
          </p:cNvPr>
          <p:cNvSpPr>
            <a:spLocks noGrp="1"/>
          </p:cNvSpPr>
          <p:nvPr>
            <p:ph idx="1"/>
          </p:nvPr>
        </p:nvSpPr>
        <p:spPr>
          <a:xfrm>
            <a:off x="327171" y="1208014"/>
            <a:ext cx="11026629" cy="5377343"/>
          </a:xfrm>
        </p:spPr>
        <p:txBody>
          <a:bodyPr/>
          <a:lstStyle/>
          <a:p>
            <a:pPr marL="0" indent="0">
              <a:buNone/>
            </a:pPr>
            <a:r>
              <a:rPr lang="en-US" sz="2800" b="1" kern="1200" dirty="0">
                <a:solidFill>
                  <a:schemeClr val="tx1"/>
                </a:solidFill>
                <a:highlight>
                  <a:srgbClr val="FFFF00"/>
                </a:highlight>
              </a:rPr>
              <a:t>-  Prenatal :</a:t>
            </a:r>
          </a:p>
          <a:p>
            <a:r>
              <a:rPr lang="en-US" sz="2800" kern="1200" dirty="0">
                <a:solidFill>
                  <a:schemeClr val="tx1"/>
                </a:solidFill>
              </a:rPr>
              <a:t> Amniocentesis or chorionic villous sampling.  </a:t>
            </a:r>
          </a:p>
          <a:p>
            <a:r>
              <a:rPr lang="en-US" sz="2800" b="1" kern="1200" dirty="0">
                <a:solidFill>
                  <a:schemeClr val="tx1"/>
                </a:solidFill>
              </a:rPr>
              <a:t>fetal ultrasonography </a:t>
            </a:r>
            <a:r>
              <a:rPr lang="en-US" b="1" dirty="0"/>
              <a:t>:</a:t>
            </a:r>
            <a:r>
              <a:rPr lang="en-US" sz="2800" kern="1200" dirty="0">
                <a:solidFill>
                  <a:schemeClr val="tx1"/>
                </a:solidFill>
              </a:rPr>
              <a:t>Turner syndrome is suggested by the presence of a nuchal cystic hygroma, horseshoe kidney, left-sided cardiac anomalies</a:t>
            </a:r>
          </a:p>
          <a:p>
            <a:endParaRPr lang="en-US" dirty="0"/>
          </a:p>
          <a:p>
            <a:endParaRPr lang="en-US" sz="2800" kern="1200" dirty="0">
              <a:solidFill>
                <a:schemeClr val="tx1"/>
              </a:solidFill>
            </a:endParaRPr>
          </a:p>
          <a:p>
            <a:pPr marL="0" indent="0">
              <a:buNone/>
            </a:pPr>
            <a:r>
              <a:rPr lang="en-US" b="1" dirty="0">
                <a:highlight>
                  <a:srgbClr val="FFFF00"/>
                </a:highlight>
              </a:rPr>
              <a:t>-  Postnatal </a:t>
            </a:r>
          </a:p>
          <a:p>
            <a:r>
              <a:rPr lang="en-US" b="1" dirty="0"/>
              <a:t>KARYOTYPE</a:t>
            </a:r>
          </a:p>
        </p:txBody>
      </p:sp>
      <p:pic>
        <p:nvPicPr>
          <p:cNvPr id="3076" name="Picture 4" descr="Use of the fluid obtained by puncture of cystic hygroma: an alternative  method for fetal karyotyping">
            <a:extLst>
              <a:ext uri="{FF2B5EF4-FFF2-40B4-BE49-F238E27FC236}">
                <a16:creationId xmlns:a16="http://schemas.microsoft.com/office/drawing/2014/main" id="{3E482FAC-095B-E680-6A2A-18D6B4020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4010" y="3210719"/>
            <a:ext cx="2969004"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7272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E435-5234-4B9A-BB9E-3D18B6F1CC7A}"/>
              </a:ext>
            </a:extLst>
          </p:cNvPr>
          <p:cNvSpPr>
            <a:spLocks noGrp="1"/>
          </p:cNvSpPr>
          <p:nvPr>
            <p:ph type="title"/>
          </p:nvPr>
        </p:nvSpPr>
        <p:spPr/>
        <p:txBody>
          <a:bodyPr/>
          <a:lstStyle/>
          <a:p>
            <a:pPr algn="ctr"/>
            <a:r>
              <a:rPr lang="en-US" sz="4400" b="1" dirty="0">
                <a:highlight>
                  <a:srgbClr val="FFFF00"/>
                </a:highlight>
              </a:rPr>
              <a:t>Diagnosis</a:t>
            </a:r>
            <a:endParaRPr lang="en-US" dirty="0"/>
          </a:p>
        </p:txBody>
      </p:sp>
      <p:sp>
        <p:nvSpPr>
          <p:cNvPr id="6" name="Content Placeholder 5">
            <a:extLst>
              <a:ext uri="{FF2B5EF4-FFF2-40B4-BE49-F238E27FC236}">
                <a16:creationId xmlns:a16="http://schemas.microsoft.com/office/drawing/2014/main" id="{9210388A-600E-EF67-F7B3-2323FC236F63}"/>
              </a:ext>
            </a:extLst>
          </p:cNvPr>
          <p:cNvSpPr>
            <a:spLocks noGrp="1"/>
          </p:cNvSpPr>
          <p:nvPr>
            <p:ph idx="1"/>
          </p:nvPr>
        </p:nvSpPr>
        <p:spPr>
          <a:xfrm>
            <a:off x="486561" y="1442906"/>
            <a:ext cx="10867239" cy="4734057"/>
          </a:xfrm>
        </p:spPr>
        <p:txBody>
          <a:bodyPr/>
          <a:lstStyle/>
          <a:p>
            <a:pPr>
              <a:buFontTx/>
              <a:buChar char="-"/>
            </a:pPr>
            <a:r>
              <a:rPr lang="en-US" dirty="0">
                <a:highlight>
                  <a:srgbClr val="FFFF00"/>
                </a:highlight>
              </a:rPr>
              <a:t>Laboratory studies:</a:t>
            </a:r>
          </a:p>
          <a:p>
            <a:r>
              <a:rPr lang="en-US" b="1" dirty="0"/>
              <a:t>Gonadotropins</a:t>
            </a:r>
            <a:r>
              <a:rPr lang="en-US" dirty="0"/>
              <a:t>: Both </a:t>
            </a:r>
            <a:r>
              <a:rPr lang="en-US" b="1" dirty="0"/>
              <a:t>LH</a:t>
            </a:r>
            <a:r>
              <a:rPr lang="en-US" dirty="0"/>
              <a:t> and</a:t>
            </a:r>
            <a:r>
              <a:rPr lang="en-US" b="1" dirty="0"/>
              <a:t> FSH </a:t>
            </a:r>
            <a:r>
              <a:rPr lang="en-US" dirty="0"/>
              <a:t>may be elevated in untreated patients younger than 4 years</a:t>
            </a:r>
          </a:p>
          <a:p>
            <a:r>
              <a:rPr lang="en-US" dirty="0"/>
              <a:t>fasting blood glucose test</a:t>
            </a:r>
          </a:p>
          <a:p>
            <a:r>
              <a:rPr lang="en-US" altLang="ko-KR" sz="2800" kern="1200" dirty="0">
                <a:solidFill>
                  <a:schemeClr val="tx1"/>
                </a:solidFill>
                <a:ea typeface="Gulim" pitchFamily="34" charset="-127"/>
              </a:rPr>
              <a:t>Thyroid function tests</a:t>
            </a:r>
          </a:p>
          <a:p>
            <a:r>
              <a:rPr lang="en-US" sz="2800" kern="1200" dirty="0">
                <a:solidFill>
                  <a:srgbClr val="000000"/>
                </a:solidFill>
              </a:rPr>
              <a:t>Echocardiography</a:t>
            </a:r>
          </a:p>
          <a:p>
            <a:r>
              <a:rPr lang="en-US" dirty="0"/>
              <a:t>4-limb blood pressures</a:t>
            </a:r>
          </a:p>
          <a:p>
            <a:endParaRPr lang="en-US" dirty="0"/>
          </a:p>
          <a:p>
            <a:pPr marL="0" indent="0">
              <a:buNone/>
            </a:pPr>
            <a:endParaRPr lang="en-US" dirty="0"/>
          </a:p>
        </p:txBody>
      </p:sp>
    </p:spTree>
    <p:extLst>
      <p:ext uri="{BB962C8B-B14F-4D97-AF65-F5344CB8AC3E}">
        <p14:creationId xmlns:p14="http://schemas.microsoft.com/office/powerpoint/2010/main" val="15321443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5860-16D4-6349-5338-695798CA8390}"/>
              </a:ext>
            </a:extLst>
          </p:cNvPr>
          <p:cNvSpPr>
            <a:spLocks noGrp="1"/>
          </p:cNvSpPr>
          <p:nvPr>
            <p:ph type="title"/>
          </p:nvPr>
        </p:nvSpPr>
        <p:spPr/>
        <p:txBody>
          <a:bodyPr/>
          <a:lstStyle/>
          <a:p>
            <a:pPr algn="ctr"/>
            <a:r>
              <a:rPr lang="en-US" sz="4400" b="1" dirty="0">
                <a:highlight>
                  <a:srgbClr val="FFFF00"/>
                </a:highlight>
              </a:rPr>
              <a:t>Management</a:t>
            </a:r>
            <a:endParaRPr lang="en-US" dirty="0">
              <a:highlight>
                <a:srgbClr val="FFFF00"/>
              </a:highlight>
            </a:endParaRPr>
          </a:p>
        </p:txBody>
      </p:sp>
      <p:sp>
        <p:nvSpPr>
          <p:cNvPr id="3" name="Content Placeholder 2">
            <a:extLst>
              <a:ext uri="{FF2B5EF4-FFF2-40B4-BE49-F238E27FC236}">
                <a16:creationId xmlns:a16="http://schemas.microsoft.com/office/drawing/2014/main" id="{90EAF042-400C-1C66-195B-0E4B26FFCC71}"/>
              </a:ext>
            </a:extLst>
          </p:cNvPr>
          <p:cNvSpPr>
            <a:spLocks noGrp="1"/>
          </p:cNvSpPr>
          <p:nvPr>
            <p:ph idx="1"/>
          </p:nvPr>
        </p:nvSpPr>
        <p:spPr>
          <a:xfrm>
            <a:off x="369115" y="1543574"/>
            <a:ext cx="11325137" cy="5075136"/>
          </a:xfrm>
        </p:spPr>
        <p:txBody>
          <a:bodyPr/>
          <a:lstStyle/>
          <a:p>
            <a:r>
              <a:rPr lang="en-US" dirty="0">
                <a:highlight>
                  <a:srgbClr val="FFFF00"/>
                </a:highlight>
              </a:rPr>
              <a:t> Growth hormone therapy( childhood) : </a:t>
            </a:r>
          </a:p>
          <a:p>
            <a:pPr marL="0" indent="0">
              <a:buNone/>
            </a:pPr>
            <a:r>
              <a:rPr lang="en-US" sz="2800" kern="1200" dirty="0">
                <a:solidFill>
                  <a:srgbClr val="000000"/>
                </a:solidFill>
              </a:rPr>
              <a:t>is standard to prevent short stature</a:t>
            </a:r>
          </a:p>
          <a:p>
            <a:pPr marL="0" indent="0">
              <a:buNone/>
            </a:pPr>
            <a:endParaRPr lang="en-US" sz="2800" kern="1200" dirty="0">
              <a:solidFill>
                <a:srgbClr val="000000"/>
              </a:solidFill>
            </a:endParaRPr>
          </a:p>
          <a:p>
            <a:r>
              <a:rPr lang="en-US" sz="2800" kern="1200" dirty="0">
                <a:solidFill>
                  <a:srgbClr val="000000"/>
                </a:solidFill>
                <a:highlight>
                  <a:srgbClr val="FFFF00"/>
                </a:highlight>
              </a:rPr>
              <a:t> Sex hormone replacement therapy(adolescence): </a:t>
            </a:r>
          </a:p>
          <a:p>
            <a:pPr marL="0" indent="0">
              <a:buNone/>
            </a:pPr>
            <a:r>
              <a:rPr lang="en-US" sz="2800" kern="1200" dirty="0">
                <a:solidFill>
                  <a:srgbClr val="000000"/>
                </a:solidFill>
              </a:rPr>
              <a:t>Estrogen is usually started at age 12-15 years.</a:t>
            </a:r>
          </a:p>
          <a:p>
            <a:pPr marL="0" indent="0">
              <a:buNone/>
            </a:pPr>
            <a:endParaRPr lang="en-US" sz="2800" kern="1200" dirty="0">
              <a:solidFill>
                <a:srgbClr val="000000"/>
              </a:solidFill>
            </a:endParaRPr>
          </a:p>
          <a:p>
            <a:r>
              <a:rPr lang="en-US" dirty="0">
                <a:solidFill>
                  <a:srgbClr val="000000"/>
                </a:solidFill>
                <a:highlight>
                  <a:srgbClr val="FFFF00"/>
                </a:highlight>
              </a:rPr>
              <a:t>IN VITRO FERTILIZATION: </a:t>
            </a:r>
          </a:p>
          <a:p>
            <a:r>
              <a:rPr lang="en-US" dirty="0">
                <a:solidFill>
                  <a:srgbClr val="000000"/>
                </a:solidFill>
              </a:rPr>
              <a:t>can make pregnancy possible</a:t>
            </a:r>
          </a:p>
          <a:p>
            <a:endParaRPr lang="en-US" dirty="0">
              <a:highlight>
                <a:srgbClr val="FFFF00"/>
              </a:highlight>
            </a:endParaRPr>
          </a:p>
          <a:p>
            <a:endParaRPr lang="en-US" dirty="0"/>
          </a:p>
        </p:txBody>
      </p:sp>
    </p:spTree>
    <p:extLst>
      <p:ext uri="{BB962C8B-B14F-4D97-AF65-F5344CB8AC3E}">
        <p14:creationId xmlns:p14="http://schemas.microsoft.com/office/powerpoint/2010/main" val="9965823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33CB-9A4F-4ED0-C33E-59D1CAECF2CD}"/>
              </a:ext>
            </a:extLst>
          </p:cNvPr>
          <p:cNvSpPr>
            <a:spLocks noGrp="1"/>
          </p:cNvSpPr>
          <p:nvPr>
            <p:ph type="ctrTitle"/>
          </p:nvPr>
        </p:nvSpPr>
        <p:spPr>
          <a:xfrm>
            <a:off x="271848" y="-1058719"/>
            <a:ext cx="9144000" cy="2429476"/>
          </a:xfrm>
        </p:spPr>
        <p:txBody>
          <a:bodyPr/>
          <a:lstStyle/>
          <a:p>
            <a:r>
              <a:rPr lang="en-US" b="0" i="0" dirty="0">
                <a:effectLst/>
                <a:latin typeface="Helvetica" pitchFamily="2" charset="0"/>
              </a:rPr>
              <a:t>DiGeorge syndro</a:t>
            </a:r>
            <a:r>
              <a:rPr lang="en-US" dirty="0">
                <a:latin typeface="Helvetica" pitchFamily="2" charset="0"/>
              </a:rPr>
              <a:t>me</a:t>
            </a:r>
            <a:endParaRPr lang="en-US" dirty="0"/>
          </a:p>
        </p:txBody>
      </p:sp>
      <p:sp>
        <p:nvSpPr>
          <p:cNvPr id="6" name="Subtitle 2">
            <a:extLst>
              <a:ext uri="{FF2B5EF4-FFF2-40B4-BE49-F238E27FC236}">
                <a16:creationId xmlns:a16="http://schemas.microsoft.com/office/drawing/2014/main" id="{F96FE38E-1A8F-95AC-A52B-6FC4FBAA9382}"/>
              </a:ext>
            </a:extLst>
          </p:cNvPr>
          <p:cNvSpPr>
            <a:spLocks noGrp="1"/>
          </p:cNvSpPr>
          <p:nvPr>
            <p:ph type="subTitle" idx="1"/>
          </p:nvPr>
        </p:nvSpPr>
        <p:spPr>
          <a:xfrm>
            <a:off x="0" y="1427969"/>
            <a:ext cx="9144000" cy="55165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0" i="0" dirty="0">
                <a:effectLst/>
                <a:latin typeface="Helvetica" pitchFamily="2" charset="0"/>
              </a:rPr>
              <a:t>Dr. Angelo Mari DiGeorge</a:t>
            </a:r>
            <a:r>
              <a:rPr lang="en-US" dirty="0">
                <a:effectLst/>
                <a:latin typeface="Helvetica" pitchFamily="2" charset="0"/>
              </a:rPr>
              <a:t/>
            </a:r>
            <a:br>
              <a:rPr lang="en-US" dirty="0">
                <a:effectLst/>
                <a:latin typeface="Helvetica" pitchFamily="2" charset="0"/>
              </a:rPr>
            </a:br>
            <a:r>
              <a:rPr lang="en-US" b="0" i="0" dirty="0">
                <a:effectLst/>
                <a:latin typeface="Helvetica" pitchFamily="2" charset="0"/>
              </a:rPr>
              <a:t>(1921-2009)</a:t>
            </a:r>
          </a:p>
          <a:p>
            <a:pPr marL="342900" indent="-342900" algn="l">
              <a:buFont typeface="Arial" panose="020B0604020202020204" pitchFamily="34" charset="0"/>
              <a:buChar char="•"/>
            </a:pPr>
            <a:r>
              <a:rPr lang="en-US" b="0" i="0" dirty="0">
                <a:effectLst/>
                <a:latin typeface="Helvetica" pitchFamily="2" charset="0"/>
              </a:rPr>
              <a:t>About Dr. DiGeorge.</a:t>
            </a:r>
            <a:endParaRPr lang="en-US" dirty="0">
              <a:effectLst/>
              <a:latin typeface="Helvetica" pitchFamily="2" charset="0"/>
            </a:endParaRPr>
          </a:p>
          <a:p>
            <a:pPr marL="342900" indent="-342900" algn="l">
              <a:buFont typeface="Arial" panose="020B0604020202020204" pitchFamily="34" charset="0"/>
              <a:buChar char="•"/>
            </a:pPr>
            <a:r>
              <a:rPr lang="en-US" b="0" i="0" dirty="0">
                <a:effectLst/>
                <a:latin typeface="Helvetica" pitchFamily="2" charset="0"/>
              </a:rPr>
              <a:t>﻿﻿Graduated 1946 from Temple University.</a:t>
            </a:r>
            <a:endParaRPr lang="en-US" dirty="0">
              <a:effectLst/>
              <a:latin typeface="Helvetica" pitchFamily="2" charset="0"/>
            </a:endParaRPr>
          </a:p>
          <a:p>
            <a:pPr marL="342900" indent="-342900" algn="l">
              <a:buFont typeface="Arial" panose="020B0604020202020204" pitchFamily="34" charset="0"/>
              <a:buChar char="•"/>
            </a:pPr>
            <a:r>
              <a:rPr lang="en-US" b="0" i="0" dirty="0">
                <a:effectLst/>
                <a:latin typeface="Helvetica" pitchFamily="2" charset="0"/>
              </a:rPr>
              <a:t>﻿﻿In WWII, served as a medical officer in Linz, Germany (where Adolf Hitler grew up).</a:t>
            </a:r>
            <a:endParaRPr lang="en-US" dirty="0">
              <a:effectLst/>
              <a:latin typeface="Helvetica" pitchFamily="2" charset="0"/>
            </a:endParaRPr>
          </a:p>
          <a:p>
            <a:pPr marL="342900" indent="-342900" algn="l">
              <a:buFont typeface="Arial" panose="020B0604020202020204" pitchFamily="34" charset="0"/>
              <a:buChar char="•"/>
            </a:pPr>
            <a:r>
              <a:rPr lang="en-US" b="0" i="0" dirty="0">
                <a:effectLst/>
                <a:latin typeface="Helvetica" pitchFamily="2" charset="0"/>
              </a:rPr>
              <a:t>﻿﻿In 1953, became a professor at Temple.</a:t>
            </a:r>
            <a:endParaRPr lang="en-US" dirty="0">
              <a:effectLst/>
              <a:latin typeface="Helvetica" pitchFamily="2" charset="0"/>
            </a:endParaRPr>
          </a:p>
          <a:p>
            <a:pPr marL="342900" indent="-342900" algn="l">
              <a:buFont typeface="Arial" panose="020B0604020202020204" pitchFamily="34" charset="0"/>
              <a:buChar char="•"/>
            </a:pPr>
            <a:r>
              <a:rPr lang="en-US" b="0" i="0" dirty="0">
                <a:effectLst/>
                <a:latin typeface="Helvetica" pitchFamily="2" charset="0"/>
              </a:rPr>
              <a:t>﻿﻿He was a pediatric endocrinologist- deals with physical growth and sexual development in childhood.</a:t>
            </a:r>
            <a:endParaRPr lang="en-US" dirty="0">
              <a:effectLst/>
              <a:latin typeface="Helvetica" pitchFamily="2" charset="0"/>
            </a:endParaRPr>
          </a:p>
          <a:p>
            <a:pPr marL="342900" indent="-342900" algn="l">
              <a:buFont typeface="Arial" panose="020B0604020202020204" pitchFamily="34" charset="0"/>
              <a:buChar char="•"/>
            </a:pPr>
            <a:r>
              <a:rPr lang="en-US" b="0" i="0" dirty="0">
                <a:effectLst/>
                <a:latin typeface="Helvetica" pitchFamily="2" charset="0"/>
              </a:rPr>
              <a:t>﻿﻿He noted the immunological consequences associated with the absence of the thymus gland.</a:t>
            </a:r>
            <a:endParaRPr lang="en-US" dirty="0">
              <a:effectLst/>
              <a:latin typeface="Helvetica" pitchFamily="2" charset="0"/>
            </a:endParaRPr>
          </a:p>
          <a:p>
            <a:pPr marL="342900" indent="-342900" algn="l">
              <a:buFont typeface="Arial" panose="020B0604020202020204" pitchFamily="34" charset="0"/>
              <a:buChar char="•"/>
            </a:pPr>
            <a:r>
              <a:rPr lang="en-US" b="0" i="0" dirty="0">
                <a:effectLst/>
                <a:latin typeface="Helvetica" pitchFamily="2" charset="0"/>
              </a:rPr>
              <a:t>﻿﻿Published his findings in 1968.</a:t>
            </a:r>
            <a:endParaRPr lang="en-US" dirty="0">
              <a:effectLst/>
              <a:latin typeface="Helvetica" pitchFamily="2" charset="0"/>
            </a:endParaRPr>
          </a:p>
          <a:p>
            <a:pPr marL="342900" indent="-342900" algn="l">
              <a:buFont typeface="Arial" panose="020B0604020202020204" pitchFamily="34" charset="0"/>
              <a:buChar char="•"/>
            </a:pPr>
            <a:endParaRPr lang="en-US" dirty="0">
              <a:effectLst/>
              <a:latin typeface="Helvetica" pitchFamily="2" charset="0"/>
            </a:endParaRPr>
          </a:p>
        </p:txBody>
      </p:sp>
      <p:pic>
        <p:nvPicPr>
          <p:cNvPr id="9" name="Picture 8">
            <a:extLst>
              <a:ext uri="{FF2B5EF4-FFF2-40B4-BE49-F238E27FC236}">
                <a16:creationId xmlns:a16="http://schemas.microsoft.com/office/drawing/2014/main" id="{ECF8BE6F-A8B8-B9B1-C62C-17963E880FA4}"/>
              </a:ext>
            </a:extLst>
          </p:cNvPr>
          <p:cNvPicPr>
            <a:picLocks noChangeAspect="1"/>
          </p:cNvPicPr>
          <p:nvPr/>
        </p:nvPicPr>
        <p:blipFill>
          <a:blip r:embed="rId2"/>
          <a:stretch>
            <a:fillRect/>
          </a:stretch>
        </p:blipFill>
        <p:spPr>
          <a:xfrm>
            <a:off x="9144000" y="602991"/>
            <a:ext cx="2743201" cy="5764857"/>
          </a:xfrm>
          <a:prstGeom prst="rect">
            <a:avLst/>
          </a:prstGeom>
        </p:spPr>
      </p:pic>
    </p:spTree>
    <p:extLst>
      <p:ext uri="{BB962C8B-B14F-4D97-AF65-F5344CB8AC3E}">
        <p14:creationId xmlns:p14="http://schemas.microsoft.com/office/powerpoint/2010/main" val="1510677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txBox="1"/>
          <p:nvPr/>
        </p:nvSpPr>
        <p:spPr>
          <a:xfrm>
            <a:off x="270387" y="1637810"/>
            <a:ext cx="11771745" cy="4771380"/>
          </a:xfrm>
          <a:prstGeom prst="rect">
            <a:avLst/>
          </a:prstGeom>
          <a:noFill/>
          <a:ln>
            <a:noFill/>
          </a:ln>
        </p:spPr>
        <p:txBody>
          <a:bodyPr lIns="91425" tIns="45700" rIns="91425" bIns="45700" anchor="t">
            <a:noAutofit/>
          </a:bodyPr>
          <a:lstStyle/>
          <a:p>
            <a:pPr>
              <a:lnSpc>
                <a:spcPct val="90000"/>
              </a:lnSpc>
              <a:buClr>
                <a:srgbClr val="9900FF"/>
              </a:buClr>
              <a:buSzPct val="100000"/>
            </a:pPr>
            <a:r>
              <a:rPr lang="en-US" sz="2400" b="1" dirty="0">
                <a:solidFill>
                  <a:srgbClr val="C00000"/>
                </a:solidFill>
                <a:latin typeface="Gadugi" panose="020B0502040204020203" pitchFamily="34" charset="0"/>
                <a:ea typeface="Gadugi" panose="020B0502040204020203" pitchFamily="34" charset="0"/>
                <a:cs typeface="Courier New" pitchFamily="49" charset="0"/>
                <a:sym typeface="Courier New" pitchFamily="49" charset="0"/>
              </a:rPr>
              <a:t>1)Advancing maternal age – usually women of </a:t>
            </a:r>
            <a:r>
              <a:rPr lang="en-US" sz="2400" b="1" dirty="0">
                <a:solidFill>
                  <a:srgbClr val="C00000"/>
                </a:solidFill>
                <a:latin typeface="Gadugi" panose="020B0502040204020203" pitchFamily="34" charset="0"/>
                <a:ea typeface="Gadugi" panose="020B0502040204020203" pitchFamily="34" charset="0"/>
                <a:cs typeface="Impact"/>
                <a:sym typeface="Impact"/>
              </a:rPr>
              <a:t>age </a:t>
            </a:r>
            <a:r>
              <a:rPr lang="en-US" sz="2800" b="1" dirty="0">
                <a:solidFill>
                  <a:srgbClr val="C00000"/>
                </a:solidFill>
                <a:latin typeface="Gadugi" panose="020B0502040204020203" pitchFamily="34" charset="0"/>
                <a:ea typeface="Gadugi" panose="020B0502040204020203" pitchFamily="34" charset="0"/>
                <a:cs typeface="Impact"/>
                <a:sym typeface="Impact"/>
              </a:rPr>
              <a:t>35</a:t>
            </a:r>
            <a:r>
              <a:rPr lang="en-US" sz="2400" b="1" dirty="0">
                <a:solidFill>
                  <a:srgbClr val="C00000"/>
                </a:solidFill>
                <a:latin typeface="Gadugi" panose="020B0502040204020203" pitchFamily="34" charset="0"/>
                <a:ea typeface="Gadugi" panose="020B0502040204020203" pitchFamily="34" charset="0"/>
                <a:cs typeface="Courier New" pitchFamily="49" charset="0"/>
                <a:sym typeface="Courier New" pitchFamily="49" charset="0"/>
              </a:rPr>
              <a:t> and above</a:t>
            </a:r>
          </a:p>
          <a:p>
            <a:pPr>
              <a:lnSpc>
                <a:spcPct val="90000"/>
              </a:lnSpc>
              <a:spcBef>
                <a:spcPts val="1600"/>
              </a:spcBef>
              <a:buClr>
                <a:srgbClr val="9900FF"/>
              </a:buClr>
              <a:buSzPct val="100000"/>
            </a:pPr>
            <a:r>
              <a:rPr lang="en-US" sz="2400" b="1" dirty="0">
                <a:solidFill>
                  <a:srgbClr val="C00000"/>
                </a:solidFill>
                <a:latin typeface="Gadugi" panose="020B0502040204020203" pitchFamily="34" charset="0"/>
                <a:ea typeface="Gadugi" panose="020B0502040204020203" pitchFamily="34" charset="0"/>
                <a:cs typeface="Courier New" pitchFamily="49" charset="0"/>
                <a:sym typeface="Courier New" pitchFamily="49" charset="0"/>
              </a:rPr>
              <a:t>2)Mothers who already have one child with Down syndrome – increased risk for subsequent pregnancies</a:t>
            </a:r>
          </a:p>
          <a:p>
            <a:pPr>
              <a:lnSpc>
                <a:spcPct val="90000"/>
              </a:lnSpc>
              <a:spcBef>
                <a:spcPts val="1600"/>
              </a:spcBef>
              <a:buClr>
                <a:srgbClr val="9900FF"/>
              </a:buClr>
              <a:buSzPct val="100000"/>
            </a:pPr>
            <a:endParaRPr lang="en-US" sz="2400" b="1" dirty="0">
              <a:solidFill>
                <a:srgbClr val="C00000"/>
              </a:solidFill>
              <a:latin typeface="Gadugi" panose="020B0502040204020203" pitchFamily="34" charset="0"/>
              <a:ea typeface="Gadugi" panose="020B0502040204020203" pitchFamily="34" charset="0"/>
              <a:cs typeface="Courier New" pitchFamily="49" charset="0"/>
              <a:sym typeface="Courier New" pitchFamily="49" charset="0"/>
            </a:endParaRPr>
          </a:p>
          <a:p>
            <a:pPr>
              <a:buClr>
                <a:srgbClr val="FF0000"/>
              </a:buClr>
              <a:buSzPct val="100000"/>
            </a:pPr>
            <a:r>
              <a:rPr lang="en-US" sz="2400" b="1" dirty="0">
                <a:solidFill>
                  <a:schemeClr val="tx1"/>
                </a:solidFill>
              </a:rPr>
              <a:t>3)Consanguinity</a:t>
            </a:r>
          </a:p>
          <a:p>
            <a:pPr>
              <a:buClr>
                <a:srgbClr val="FF0000"/>
              </a:buClr>
              <a:buSzPct val="100000"/>
            </a:pPr>
            <a:r>
              <a:rPr lang="en-US" sz="2400" b="1" dirty="0">
                <a:solidFill>
                  <a:schemeClr val="tx1"/>
                </a:solidFill>
              </a:rPr>
              <a:t>4)Region of residence</a:t>
            </a:r>
          </a:p>
          <a:p>
            <a:pPr>
              <a:buClr>
                <a:srgbClr val="FF0000"/>
              </a:buClr>
              <a:buSzPct val="100000"/>
            </a:pPr>
            <a:r>
              <a:rPr lang="en-US" sz="2400" b="1" dirty="0">
                <a:solidFill>
                  <a:schemeClr val="tx1"/>
                </a:solidFill>
              </a:rPr>
              <a:t>5)Exposure of parents to drugs</a:t>
            </a:r>
          </a:p>
          <a:p>
            <a:pPr>
              <a:buClr>
                <a:srgbClr val="FF0000"/>
              </a:buClr>
              <a:buSzPct val="100000"/>
            </a:pPr>
            <a:r>
              <a:rPr lang="en-US" sz="2400" b="1" dirty="0">
                <a:solidFill>
                  <a:schemeClr val="tx1"/>
                </a:solidFill>
              </a:rPr>
              <a:t>6)Educational status of parents</a:t>
            </a:r>
          </a:p>
          <a:p>
            <a:pPr>
              <a:buClr>
                <a:srgbClr val="FF0000"/>
              </a:buClr>
              <a:buSzPct val="100000"/>
            </a:pPr>
            <a:r>
              <a:rPr lang="en-US" sz="2400" b="1" dirty="0">
                <a:solidFill>
                  <a:schemeClr val="tx1"/>
                </a:solidFill>
              </a:rPr>
              <a:t>7)Habits of the father</a:t>
            </a:r>
          </a:p>
          <a:p>
            <a:pPr>
              <a:buClr>
                <a:srgbClr val="FF0000"/>
              </a:buClr>
              <a:buSzPct val="100000"/>
            </a:pPr>
            <a:r>
              <a:rPr lang="en-US" sz="2400" b="1" dirty="0">
                <a:solidFill>
                  <a:schemeClr val="tx1"/>
                </a:solidFill>
              </a:rPr>
              <a:t>8)Prenatal (Ante-natal) scanning</a:t>
            </a:r>
          </a:p>
          <a:p>
            <a:pPr>
              <a:buClr>
                <a:srgbClr val="FF0000"/>
              </a:buClr>
              <a:buSzPct val="100000"/>
            </a:pPr>
            <a:r>
              <a:rPr lang="en-US" sz="2400" b="1" dirty="0">
                <a:solidFill>
                  <a:schemeClr val="tx1"/>
                </a:solidFill>
              </a:rPr>
              <a:t>9)Reproductive performance of Mothers</a:t>
            </a:r>
            <a:r>
              <a:rPr lang="en-US" sz="1800" dirty="0">
                <a:solidFill>
                  <a:schemeClr val="tx1"/>
                </a:solidFill>
              </a:rPr>
              <a:t> </a:t>
            </a:r>
          </a:p>
          <a:p>
            <a:pPr marR="0" algn="l" rtl="0">
              <a:lnSpc>
                <a:spcPct val="90000"/>
              </a:lnSpc>
              <a:spcBef>
                <a:spcPts val="1600"/>
              </a:spcBef>
              <a:spcAft>
                <a:spcPts val="0"/>
              </a:spcAft>
              <a:buNone/>
            </a:pPr>
            <a:endParaRPr lang="en-US" sz="2400" b="1" dirty="0">
              <a:solidFill>
                <a:schemeClr val="tx1"/>
              </a:solidFill>
              <a:latin typeface="Gadugi" panose="020B0502040204020203" pitchFamily="34" charset="0"/>
              <a:ea typeface="Gadugi" panose="020B0502040204020203" pitchFamily="34" charset="0"/>
            </a:endParaRPr>
          </a:p>
        </p:txBody>
      </p:sp>
      <p:sp>
        <p:nvSpPr>
          <p:cNvPr id="579" name="Shape 579"/>
          <p:cNvSpPr txBox="1"/>
          <p:nvPr/>
        </p:nvSpPr>
        <p:spPr>
          <a:xfrm>
            <a:off x="1270202" y="0"/>
            <a:ext cx="6936900" cy="1077178"/>
          </a:xfrm>
          <a:prstGeom prst="rect">
            <a:avLst/>
          </a:prstGeom>
          <a:noFill/>
          <a:ln>
            <a:noFill/>
          </a:ln>
        </p:spPr>
        <p:txBody>
          <a:bodyPr lIns="91425" tIns="45700" rIns="91425" bIns="45700" anchor="t">
            <a:spAutoFit/>
          </a:bodyPr>
          <a:lstStyle/>
          <a:p>
            <a:pPr marL="0" marR="0" indent="0" algn="ctr" rtl="0">
              <a:lnSpc>
                <a:spcPct val="100000"/>
              </a:lnSpc>
              <a:spcBef>
                <a:spcPts val="0"/>
              </a:spcBef>
              <a:spcAft>
                <a:spcPts val="0"/>
              </a:spcAft>
              <a:buClr>
                <a:srgbClr val="7030A0"/>
              </a:buClr>
              <a:buSzPct val="25000"/>
              <a:buFont typeface="Cambria"/>
              <a:buNone/>
            </a:pPr>
            <a:r>
              <a:rPr lang="en-US" sz="6400" b="0" i="0" u="none" strike="noStrike" cap="none" dirty="0">
                <a:solidFill>
                  <a:srgbClr val="FF0000"/>
                </a:solidFill>
                <a:latin typeface="Gadugi" panose="020B0502040204020203" pitchFamily="34" charset="0"/>
                <a:ea typeface="Gadugi" panose="020B0502040204020203" pitchFamily="34" charset="0"/>
                <a:cs typeface="Impact"/>
                <a:sym typeface="Impact"/>
              </a:rPr>
              <a:t>Risk factors</a:t>
            </a:r>
            <a:r>
              <a:rPr lang="en-US" sz="3600" b="0" i="0" u="none" strike="noStrike" cap="none" dirty="0">
                <a:solidFill>
                  <a:srgbClr val="7030A0"/>
                </a:solidFill>
                <a:latin typeface="Gadugi" panose="020B0502040204020203" pitchFamily="34" charset="0"/>
                <a:ea typeface="Gadugi" panose="020B0502040204020203" pitchFamily="34" charset="0"/>
                <a:cs typeface="Cambria"/>
                <a:sym typeface="Cambria"/>
              </a:rPr>
              <a: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EDBF-D54F-CD4A-60B8-D4F69113D331}"/>
              </a:ext>
            </a:extLst>
          </p:cNvPr>
          <p:cNvSpPr>
            <a:spLocks noGrp="1"/>
          </p:cNvSpPr>
          <p:nvPr>
            <p:ph type="title"/>
          </p:nvPr>
        </p:nvSpPr>
        <p:spPr>
          <a:xfrm>
            <a:off x="0" y="-107331"/>
            <a:ext cx="10515600" cy="1325563"/>
          </a:xfrm>
        </p:spPr>
        <p:txBody>
          <a:bodyPr/>
          <a:lstStyle/>
          <a:p>
            <a:r>
              <a:rPr lang="en-US" b="0" i="0" dirty="0">
                <a:effectLst/>
                <a:latin typeface="Helvetica" pitchFamily="2" charset="0"/>
              </a:rPr>
              <a:t>DiGeorge syndro</a:t>
            </a:r>
            <a:r>
              <a:rPr lang="en-US" dirty="0">
                <a:latin typeface="Helvetica" pitchFamily="2" charset="0"/>
              </a:rPr>
              <a:t>me</a:t>
            </a:r>
            <a:endParaRPr lang="en-US" dirty="0"/>
          </a:p>
        </p:txBody>
      </p:sp>
      <p:sp>
        <p:nvSpPr>
          <p:cNvPr id="6" name="Content Placeholder 2">
            <a:extLst>
              <a:ext uri="{FF2B5EF4-FFF2-40B4-BE49-F238E27FC236}">
                <a16:creationId xmlns:a16="http://schemas.microsoft.com/office/drawing/2014/main" id="{7FA7BF57-590F-10E8-DF62-DD18D275CA12}"/>
              </a:ext>
            </a:extLst>
          </p:cNvPr>
          <p:cNvSpPr>
            <a:spLocks noGrp="1"/>
          </p:cNvSpPr>
          <p:nvPr>
            <p:ph idx="1"/>
          </p:nvPr>
        </p:nvSpPr>
        <p:spPr>
          <a:xfrm>
            <a:off x="0" y="958549"/>
            <a:ext cx="8968902"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effectLst/>
                <a:latin typeface="Helvetica" pitchFamily="2" charset="0"/>
              </a:rPr>
              <a:t>DIGEORGE SYNDROME or CATCH 22 SYNDROME.</a:t>
            </a:r>
          </a:p>
          <a:p>
            <a:endParaRPr lang="en-US" dirty="0">
              <a:effectLst/>
              <a:latin typeface="Helvetica" pitchFamily="2" charset="0"/>
            </a:endParaRPr>
          </a:p>
          <a:p>
            <a:r>
              <a:rPr lang="en-US" b="0" i="0" dirty="0">
                <a:effectLst/>
                <a:latin typeface="Helvetica" pitchFamily="2" charset="0"/>
              </a:rPr>
              <a:t>﻿﻿It is a Primary </a:t>
            </a:r>
            <a:r>
              <a:rPr lang="en-US" b="0" i="0" dirty="0">
                <a:effectLst/>
                <a:highlight>
                  <a:srgbClr val="FFFF00"/>
                </a:highlight>
                <a:latin typeface="Helvetica" pitchFamily="2" charset="0"/>
              </a:rPr>
              <a:t>immunodeficiency disease</a:t>
            </a:r>
            <a:r>
              <a:rPr lang="en-US" b="0" i="0" dirty="0">
                <a:effectLst/>
                <a:latin typeface="Helvetica" pitchFamily="2" charset="0"/>
              </a:rPr>
              <a:t> (the underlying cause is a shrunken or missing thymus gland). [</a:t>
            </a:r>
            <a:r>
              <a:rPr lang="en-US" b="0" i="0" dirty="0">
                <a:effectLst/>
                <a:highlight>
                  <a:srgbClr val="FFFF00"/>
                </a:highlight>
                <a:latin typeface="Helvetica" pitchFamily="2" charset="0"/>
              </a:rPr>
              <a:t>Autosomal dominant</a:t>
            </a:r>
            <a:r>
              <a:rPr lang="en-US" b="0" i="0" dirty="0">
                <a:effectLst/>
                <a:latin typeface="Helvetica" pitchFamily="2" charset="0"/>
              </a:rPr>
              <a:t>]</a:t>
            </a:r>
          </a:p>
          <a:p>
            <a:endParaRPr lang="en-US" dirty="0">
              <a:effectLst/>
              <a:latin typeface="Helvetica" pitchFamily="2" charset="0"/>
            </a:endParaRPr>
          </a:p>
          <a:p>
            <a:r>
              <a:rPr lang="en-US" b="0" i="0" dirty="0">
                <a:effectLst/>
                <a:latin typeface="Helvetica" pitchFamily="2" charset="0"/>
              </a:rPr>
              <a:t>﻿﻿Disorder caused by a defect in chromosome 22</a:t>
            </a:r>
          </a:p>
          <a:p>
            <a:pPr marL="0" indent="0">
              <a:buNone/>
            </a:pPr>
            <a:endParaRPr lang="en-US" dirty="0">
              <a:effectLst/>
              <a:latin typeface="Helvetica" pitchFamily="2" charset="0"/>
            </a:endParaRPr>
          </a:p>
          <a:p>
            <a:r>
              <a:rPr lang="en-US" b="0" i="0" dirty="0">
                <a:effectLst/>
                <a:latin typeface="Helvetica" pitchFamily="2" charset="0"/>
              </a:rPr>
              <a:t>﻿It results in the poor development of </a:t>
            </a:r>
            <a:r>
              <a:rPr lang="en-US" b="0" i="0" dirty="0">
                <a:effectLst/>
                <a:highlight>
                  <a:srgbClr val="FFFF00"/>
                </a:highlight>
                <a:latin typeface="Helvetica" pitchFamily="2" charset="0"/>
              </a:rPr>
              <a:t>several body systems</a:t>
            </a:r>
            <a:r>
              <a:rPr lang="en-US" b="0" i="0" dirty="0">
                <a:effectLst/>
                <a:latin typeface="Helvetica" pitchFamily="2" charset="0"/>
              </a:rPr>
              <a:t>.</a:t>
            </a:r>
            <a:endParaRPr lang="en-US" dirty="0">
              <a:effectLst/>
              <a:latin typeface="Helvetica" pitchFamily="2" charset="0"/>
            </a:endParaRPr>
          </a:p>
          <a:p>
            <a:pPr marL="0" indent="0">
              <a:buNone/>
            </a:pPr>
            <a:endParaRPr lang="en-US" dirty="0">
              <a:effectLst/>
              <a:latin typeface="Helvetica" pitchFamily="2" charset="0"/>
            </a:endParaRPr>
          </a:p>
        </p:txBody>
      </p:sp>
      <p:pic>
        <p:nvPicPr>
          <p:cNvPr id="1026" name="Picture 2" descr="22q11 deletion syndrome: Genetics">
            <a:extLst>
              <a:ext uri="{FF2B5EF4-FFF2-40B4-BE49-F238E27FC236}">
                <a16:creationId xmlns:a16="http://schemas.microsoft.com/office/drawing/2014/main" id="{BC32B8ED-59C5-883E-E7F7-866662959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7421" y="1386191"/>
            <a:ext cx="3884579" cy="392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5090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FFB12-B8D4-F6F5-D541-B84B8112D9C7}"/>
              </a:ext>
            </a:extLst>
          </p:cNvPr>
          <p:cNvSpPr>
            <a:spLocks noGrp="1"/>
          </p:cNvSpPr>
          <p:nvPr>
            <p:ph type="title"/>
          </p:nvPr>
        </p:nvSpPr>
        <p:spPr/>
        <p:txBody>
          <a:bodyPr>
            <a:normAutofit/>
          </a:bodyPr>
          <a:lstStyle/>
          <a:p>
            <a:r>
              <a:rPr lang="en-US" b="0" i="0" dirty="0">
                <a:effectLst/>
                <a:latin typeface="Helvetica" pitchFamily="2" charset="0"/>
              </a:rPr>
              <a:t>DiGeorge syndro</a:t>
            </a:r>
            <a:r>
              <a:rPr lang="en-US" dirty="0">
                <a:latin typeface="Helvetica" pitchFamily="2" charset="0"/>
              </a:rPr>
              <a:t>me </a:t>
            </a:r>
            <a:br>
              <a:rPr lang="en-US" dirty="0">
                <a:latin typeface="Helvetica" pitchFamily="2" charset="0"/>
              </a:rPr>
            </a:br>
            <a:r>
              <a:rPr lang="en-US" dirty="0">
                <a:latin typeface="Helvetica" pitchFamily="2" charset="0"/>
              </a:rPr>
              <a:t> </a:t>
            </a:r>
            <a:r>
              <a:rPr lang="en-US" b="0" i="0" dirty="0">
                <a:effectLst/>
                <a:latin typeface="Helvetica" pitchFamily="2" charset="0"/>
              </a:rPr>
              <a:t>Affected Population</a:t>
            </a:r>
            <a:endParaRPr lang="en-US" dirty="0"/>
          </a:p>
        </p:txBody>
      </p:sp>
      <p:sp>
        <p:nvSpPr>
          <p:cNvPr id="6" name="Content Placeholder 2">
            <a:extLst>
              <a:ext uri="{FF2B5EF4-FFF2-40B4-BE49-F238E27FC236}">
                <a16:creationId xmlns:a16="http://schemas.microsoft.com/office/drawing/2014/main" id="{8080E1EE-E612-B043-EF53-75A7FD97010B}"/>
              </a:ext>
            </a:extLst>
          </p:cNvPr>
          <p:cNvSpPr>
            <a:spLocks noGrp="1"/>
          </p:cNvSpPr>
          <p:nvPr>
            <p:ph idx="1"/>
          </p:nvPr>
        </p:nvSpPr>
        <p:spPr>
          <a:xfrm>
            <a:off x="426308" y="1858577"/>
            <a:ext cx="10515600" cy="3957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effectLst/>
                <a:latin typeface="Helvetica" pitchFamily="2" charset="0"/>
              </a:rPr>
              <a:t>It occurs in one infant per 4,000 born.</a:t>
            </a:r>
          </a:p>
          <a:p>
            <a:pPr marL="0" indent="0">
              <a:buNone/>
            </a:pPr>
            <a:endParaRPr lang="en-US" dirty="0">
              <a:effectLst/>
              <a:latin typeface="Helvetica" pitchFamily="2" charset="0"/>
            </a:endParaRPr>
          </a:p>
          <a:p>
            <a:r>
              <a:rPr lang="en-US" b="0" i="0" dirty="0">
                <a:effectLst/>
                <a:latin typeface="Helvetica" pitchFamily="2" charset="0"/>
              </a:rPr>
              <a:t>﻿﻿It is a </a:t>
            </a:r>
            <a:r>
              <a:rPr lang="en-US" b="0" i="0" dirty="0">
                <a:effectLst/>
                <a:highlight>
                  <a:srgbClr val="FFFF00"/>
                </a:highlight>
                <a:latin typeface="Helvetica" pitchFamily="2" charset="0"/>
              </a:rPr>
              <a:t>lifelong </a:t>
            </a:r>
            <a:r>
              <a:rPr lang="en-US" b="0" i="0" dirty="0">
                <a:effectLst/>
                <a:latin typeface="Helvetica" pitchFamily="2" charset="0"/>
              </a:rPr>
              <a:t>condition that affects mostly children and infants.</a:t>
            </a:r>
          </a:p>
          <a:p>
            <a:pPr marL="0" indent="0">
              <a:buNone/>
            </a:pPr>
            <a:endParaRPr lang="en-US" dirty="0">
              <a:effectLst/>
              <a:latin typeface="Helvetica" pitchFamily="2" charset="0"/>
            </a:endParaRPr>
          </a:p>
          <a:p>
            <a:r>
              <a:rPr lang="en-US" b="0" i="0" dirty="0">
                <a:effectLst/>
                <a:latin typeface="Helvetica" pitchFamily="2" charset="0"/>
              </a:rPr>
              <a:t>﻿﻿Approximately one-third of affected adults experience recurring infections.</a:t>
            </a:r>
            <a:endParaRPr lang="en-US" dirty="0">
              <a:effectLst/>
              <a:latin typeface="Helvetica" pitchFamily="2" charset="0"/>
            </a:endParaRPr>
          </a:p>
        </p:txBody>
      </p:sp>
    </p:spTree>
    <p:extLst>
      <p:ext uri="{BB962C8B-B14F-4D97-AF65-F5344CB8AC3E}">
        <p14:creationId xmlns:p14="http://schemas.microsoft.com/office/powerpoint/2010/main" val="17634447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FFAAF8B-EDA1-805D-052A-A61B5820A5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15324"/>
            <a:ext cx="6360390" cy="5862598"/>
          </a:xfrm>
          <a:prstGeom prst="rect">
            <a:avLst/>
          </a:prstGeom>
        </p:spPr>
      </p:pic>
      <p:pic>
        <p:nvPicPr>
          <p:cNvPr id="9" name="Picture 8">
            <a:extLst>
              <a:ext uri="{FF2B5EF4-FFF2-40B4-BE49-F238E27FC236}">
                <a16:creationId xmlns:a16="http://schemas.microsoft.com/office/drawing/2014/main" id="{AC00F59D-6698-11DE-1CC0-7E07B936A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15324"/>
            <a:ext cx="5840627" cy="5293498"/>
          </a:xfrm>
          <a:prstGeom prst="rect">
            <a:avLst/>
          </a:prstGeom>
        </p:spPr>
      </p:pic>
    </p:spTree>
    <p:extLst>
      <p:ext uri="{BB962C8B-B14F-4D97-AF65-F5344CB8AC3E}">
        <p14:creationId xmlns:p14="http://schemas.microsoft.com/office/powerpoint/2010/main" val="12930476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EDE5665-6F16-615B-22B0-EB2CF847818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600" y="175862"/>
            <a:ext cx="6222470" cy="4231381"/>
          </a:xfrm>
          <a:prstGeom prst="rect">
            <a:avLst/>
          </a:prstGeom>
        </p:spPr>
      </p:pic>
      <p:pic>
        <p:nvPicPr>
          <p:cNvPr id="5" name="Picture 4">
            <a:extLst>
              <a:ext uri="{FF2B5EF4-FFF2-40B4-BE49-F238E27FC236}">
                <a16:creationId xmlns:a16="http://schemas.microsoft.com/office/drawing/2014/main" id="{C35CE3B8-1CC0-1828-B549-CF6E509E2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75863"/>
            <a:ext cx="5994400" cy="4387900"/>
          </a:xfrm>
          <a:prstGeom prst="rect">
            <a:avLst/>
          </a:prstGeom>
        </p:spPr>
      </p:pic>
      <p:pic>
        <p:nvPicPr>
          <p:cNvPr id="2050" name="Picture 2" descr="1 Formation of the pharyngeal pouches and their corresponding derivatives. From [ 2 ]. PA pharyngeal arch  ">
            <a:extLst>
              <a:ext uri="{FF2B5EF4-FFF2-40B4-BE49-F238E27FC236}">
                <a16:creationId xmlns:a16="http://schemas.microsoft.com/office/drawing/2014/main" id="{5713A2A0-2CA7-9CE4-2EDB-DCC1460BE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3287" y="4407244"/>
            <a:ext cx="5280455" cy="245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9742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838C171-9DE6-0E9A-146D-FD5B2A8CA0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27434"/>
            <a:ext cx="6730314" cy="5560749"/>
          </a:xfrm>
          <a:prstGeom prst="rect">
            <a:avLst/>
          </a:prstGeom>
        </p:spPr>
      </p:pic>
      <p:pic>
        <p:nvPicPr>
          <p:cNvPr id="5" name="Picture 4">
            <a:extLst>
              <a:ext uri="{FF2B5EF4-FFF2-40B4-BE49-F238E27FC236}">
                <a16:creationId xmlns:a16="http://schemas.microsoft.com/office/drawing/2014/main" id="{D2EB1B5C-10DB-5A26-BF75-55D06FEE3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209" y="1297251"/>
            <a:ext cx="5330169" cy="5560749"/>
          </a:xfrm>
          <a:prstGeom prst="rect">
            <a:avLst/>
          </a:prstGeom>
        </p:spPr>
      </p:pic>
      <p:sp>
        <p:nvSpPr>
          <p:cNvPr id="3" name="TextBox 2">
            <a:extLst>
              <a:ext uri="{FF2B5EF4-FFF2-40B4-BE49-F238E27FC236}">
                <a16:creationId xmlns:a16="http://schemas.microsoft.com/office/drawing/2014/main" id="{CC08B52A-3545-E363-632D-098C4AA1BB94}"/>
              </a:ext>
            </a:extLst>
          </p:cNvPr>
          <p:cNvSpPr txBox="1"/>
          <p:nvPr/>
        </p:nvSpPr>
        <p:spPr>
          <a:xfrm>
            <a:off x="1721708" y="469557"/>
            <a:ext cx="7521146" cy="369332"/>
          </a:xfrm>
          <a:prstGeom prst="rect">
            <a:avLst/>
          </a:prstGeom>
          <a:noFill/>
        </p:spPr>
        <p:txBody>
          <a:bodyPr wrap="square" rtlCol="0">
            <a:spAutoFit/>
          </a:bodyPr>
          <a:lstStyle/>
          <a:p>
            <a:r>
              <a:rPr lang="en-US" b="1" dirty="0"/>
              <a:t>The consequences of the deletion </a:t>
            </a:r>
          </a:p>
        </p:txBody>
      </p:sp>
    </p:spTree>
    <p:extLst>
      <p:ext uri="{BB962C8B-B14F-4D97-AF65-F5344CB8AC3E}">
        <p14:creationId xmlns:p14="http://schemas.microsoft.com/office/powerpoint/2010/main" val="366200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E7FD7-F4DB-0025-D033-C99B89F73D41}"/>
              </a:ext>
            </a:extLst>
          </p:cNvPr>
          <p:cNvSpPr>
            <a:spLocks noGrp="1"/>
          </p:cNvSpPr>
          <p:nvPr>
            <p:ph type="title"/>
          </p:nvPr>
        </p:nvSpPr>
        <p:spPr/>
        <p:txBody>
          <a:bodyPr/>
          <a:lstStyle/>
          <a:p>
            <a:endParaRPr lang="en-US"/>
          </a:p>
        </p:txBody>
      </p:sp>
      <p:sp>
        <p:nvSpPr>
          <p:cNvPr id="6" name="Content Placeholder 2">
            <a:extLst>
              <a:ext uri="{FF2B5EF4-FFF2-40B4-BE49-F238E27FC236}">
                <a16:creationId xmlns:a16="http://schemas.microsoft.com/office/drawing/2014/main" id="{0BC18080-D7A8-713D-AA68-D1875B2A4A4D}"/>
              </a:ext>
            </a:extLst>
          </p:cNvPr>
          <p:cNvSpPr>
            <a:spLocks noGrp="1"/>
          </p:cNvSpPr>
          <p:nvPr>
            <p:ph idx="1"/>
          </p:nvPr>
        </p:nvSpPr>
        <p:spPr>
          <a:xfrm>
            <a:off x="885568"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effectLst/>
                <a:latin typeface="Helvetica" pitchFamily="2" charset="0"/>
              </a:rPr>
              <a:t>CATCH 22 Syndrome</a:t>
            </a:r>
            <a:endParaRPr lang="en-US" dirty="0">
              <a:effectLst/>
              <a:latin typeface="Helvetica" pitchFamily="2" charset="0"/>
            </a:endParaRPr>
          </a:p>
          <a:p>
            <a:r>
              <a:rPr lang="en-US" b="0" i="0" dirty="0">
                <a:effectLst/>
                <a:latin typeface="Helvetica" pitchFamily="2" charset="0"/>
              </a:rPr>
              <a:t>﻿﻿Cardiac defects</a:t>
            </a:r>
            <a:endParaRPr lang="en-US" dirty="0">
              <a:effectLst/>
              <a:latin typeface="Helvetica" pitchFamily="2" charset="0"/>
            </a:endParaRPr>
          </a:p>
          <a:p>
            <a:r>
              <a:rPr lang="en-US" b="0" i="0" dirty="0">
                <a:effectLst/>
                <a:latin typeface="Helvetica" pitchFamily="2" charset="0"/>
              </a:rPr>
              <a:t>﻿﻿Abnormal facial features</a:t>
            </a:r>
            <a:endParaRPr lang="en-US" dirty="0">
              <a:effectLst/>
              <a:latin typeface="Helvetica" pitchFamily="2" charset="0"/>
            </a:endParaRPr>
          </a:p>
          <a:p>
            <a:r>
              <a:rPr lang="en-US" b="0" i="0" dirty="0">
                <a:effectLst/>
                <a:latin typeface="Helvetica" pitchFamily="2" charset="0"/>
              </a:rPr>
              <a:t>﻿﻿Thymic hypoplasia</a:t>
            </a:r>
            <a:endParaRPr lang="en-US" dirty="0">
              <a:effectLst/>
              <a:latin typeface="Helvetica" pitchFamily="2" charset="0"/>
            </a:endParaRPr>
          </a:p>
          <a:p>
            <a:r>
              <a:rPr lang="en-US" b="0" i="0" dirty="0">
                <a:effectLst/>
                <a:latin typeface="Helvetica" pitchFamily="2" charset="0"/>
              </a:rPr>
              <a:t>﻿﻿Cleft palate</a:t>
            </a:r>
            <a:endParaRPr lang="en-US" dirty="0">
              <a:effectLst/>
              <a:latin typeface="Helvetica" pitchFamily="2" charset="0"/>
            </a:endParaRPr>
          </a:p>
          <a:p>
            <a:r>
              <a:rPr lang="en-US" b="0" i="0" dirty="0">
                <a:effectLst/>
                <a:latin typeface="Helvetica" pitchFamily="2" charset="0"/>
              </a:rPr>
              <a:t>﻿﻿</a:t>
            </a:r>
            <a:r>
              <a:rPr lang="en-US" b="0" i="0" dirty="0" err="1">
                <a:effectLst/>
                <a:latin typeface="Helvetica" pitchFamily="2" charset="0"/>
              </a:rPr>
              <a:t>Hypocalcaemia</a:t>
            </a:r>
            <a:endParaRPr lang="en-US" dirty="0">
              <a:effectLst/>
              <a:latin typeface="Helvetica" pitchFamily="2" charset="0"/>
            </a:endParaRPr>
          </a:p>
          <a:p>
            <a:r>
              <a:rPr lang="en-US" b="0" i="0" dirty="0">
                <a:effectLst/>
                <a:latin typeface="Helvetica" pitchFamily="2" charset="0"/>
              </a:rPr>
              <a:t>﻿﻿22 -refers to the chromosome</a:t>
            </a:r>
            <a:endParaRPr lang="en-US" dirty="0">
              <a:effectLst/>
              <a:latin typeface="Helvetica" pitchFamily="2" charset="0"/>
            </a:endParaRPr>
          </a:p>
        </p:txBody>
      </p:sp>
      <p:pic>
        <p:nvPicPr>
          <p:cNvPr id="3" name="Google Shape;680;p95">
            <a:extLst>
              <a:ext uri="{FF2B5EF4-FFF2-40B4-BE49-F238E27FC236}">
                <a16:creationId xmlns:a16="http://schemas.microsoft.com/office/drawing/2014/main" id="{05E116B6-E50A-EC8D-13E2-3B267B125328}"/>
              </a:ext>
            </a:extLst>
          </p:cNvPr>
          <p:cNvPicPr preferRelativeResize="0">
            <a:picLocks noGrp="1"/>
          </p:cNvPicPr>
          <p:nvPr/>
        </p:nvPicPr>
        <p:blipFill rotWithShape="1">
          <a:blip r:embed="rId3">
            <a:alphaModFix/>
          </a:blip>
          <a:srcRect/>
          <a:stretch/>
        </p:blipFill>
        <p:spPr>
          <a:xfrm>
            <a:off x="7681656" y="1219200"/>
            <a:ext cx="3719512" cy="4419600"/>
          </a:xfrm>
          <a:prstGeom prst="rect">
            <a:avLst/>
          </a:prstGeom>
          <a:noFill/>
          <a:ln>
            <a:noFill/>
          </a:ln>
        </p:spPr>
      </p:pic>
    </p:spTree>
    <p:extLst>
      <p:ext uri="{BB962C8B-B14F-4D97-AF65-F5344CB8AC3E}">
        <p14:creationId xmlns:p14="http://schemas.microsoft.com/office/powerpoint/2010/main" val="1709209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09FFA-7A39-833B-04F5-AEB2DB7D8E1B}"/>
              </a:ext>
            </a:extLst>
          </p:cNvPr>
          <p:cNvSpPr>
            <a:spLocks noGrp="1"/>
          </p:cNvSpPr>
          <p:nvPr>
            <p:ph type="title"/>
          </p:nvPr>
        </p:nvSpPr>
        <p:spPr/>
        <p:txBody>
          <a:bodyPr/>
          <a:lstStyle/>
          <a:p>
            <a:r>
              <a:rPr lang="en-US" b="0" i="0" dirty="0">
                <a:effectLst/>
                <a:latin typeface="Helvetica" pitchFamily="2" charset="0"/>
              </a:rPr>
              <a:t>DiGeorge Syndrome</a:t>
            </a:r>
            <a:r>
              <a:rPr lang="en-US" dirty="0">
                <a:effectLst/>
                <a:latin typeface="Helvetica" pitchFamily="2" charset="0"/>
              </a:rPr>
              <a:t/>
            </a:r>
            <a:br>
              <a:rPr lang="en-US" dirty="0">
                <a:effectLst/>
                <a:latin typeface="Helvetica" pitchFamily="2" charset="0"/>
              </a:rPr>
            </a:br>
            <a:endParaRPr lang="en-US" dirty="0"/>
          </a:p>
        </p:txBody>
      </p:sp>
      <p:sp>
        <p:nvSpPr>
          <p:cNvPr id="3" name="Content Placeholder 2">
            <a:extLst>
              <a:ext uri="{FF2B5EF4-FFF2-40B4-BE49-F238E27FC236}">
                <a16:creationId xmlns:a16="http://schemas.microsoft.com/office/drawing/2014/main" id="{14EFC1A4-2A97-1233-8819-9F228F4F3D58}"/>
              </a:ext>
            </a:extLst>
          </p:cNvPr>
          <p:cNvSpPr>
            <a:spLocks noGrp="1"/>
          </p:cNvSpPr>
          <p:nvPr>
            <p:ph idx="1"/>
          </p:nvPr>
        </p:nvSpPr>
        <p:spPr>
          <a:xfrm>
            <a:off x="838200" y="1235676"/>
            <a:ext cx="10515600" cy="4941287"/>
          </a:xfrm>
        </p:spPr>
        <p:txBody>
          <a:bodyPr>
            <a:normAutofit fontScale="77500" lnSpcReduction="20000"/>
          </a:bodyPr>
          <a:lstStyle/>
          <a:p>
            <a:r>
              <a:rPr lang="en-US" b="0" i="0" dirty="0">
                <a:effectLst/>
                <a:latin typeface="Helvetica" pitchFamily="2" charset="0"/>
              </a:rPr>
              <a:t>﻿﻿﻿Congenital Heart Disease</a:t>
            </a:r>
            <a:endParaRPr lang="en-US" dirty="0">
              <a:effectLst/>
              <a:latin typeface="Helvetica" pitchFamily="2" charset="0"/>
            </a:endParaRPr>
          </a:p>
          <a:p>
            <a:r>
              <a:rPr lang="en-US" b="0" i="0" dirty="0">
                <a:effectLst/>
                <a:latin typeface="Helvetica" pitchFamily="2" charset="0"/>
              </a:rPr>
              <a:t>﻿﻿﻿Thymus aplasia or hypoplasia</a:t>
            </a:r>
            <a:endParaRPr lang="en-US" dirty="0">
              <a:effectLst/>
              <a:latin typeface="Helvetica" pitchFamily="2" charset="0"/>
            </a:endParaRPr>
          </a:p>
          <a:p>
            <a:r>
              <a:rPr lang="en-US" b="0" i="0" dirty="0">
                <a:effectLst/>
                <a:latin typeface="Helvetica" pitchFamily="2" charset="0"/>
              </a:rPr>
              <a:t>﻿﻿﻿Hypothyroidism and </a:t>
            </a:r>
            <a:r>
              <a:rPr lang="en-US" b="0" i="0" dirty="0" err="1">
                <a:effectLst/>
                <a:latin typeface="Helvetica" pitchFamily="2" charset="0"/>
              </a:rPr>
              <a:t>Hypoparathyroroidism</a:t>
            </a:r>
            <a:endParaRPr lang="en-US" dirty="0">
              <a:effectLst/>
              <a:latin typeface="Helvetica" pitchFamily="2" charset="0"/>
            </a:endParaRPr>
          </a:p>
          <a:p>
            <a:r>
              <a:rPr lang="en-US" b="0" i="0" dirty="0">
                <a:effectLst/>
                <a:latin typeface="Helvetica" pitchFamily="2" charset="0"/>
              </a:rPr>
              <a:t>﻿﻿﻿Speech difficulties</a:t>
            </a:r>
            <a:endParaRPr lang="en-US" dirty="0">
              <a:effectLst/>
              <a:latin typeface="Helvetica" pitchFamily="2" charset="0"/>
            </a:endParaRPr>
          </a:p>
          <a:p>
            <a:r>
              <a:rPr lang="en-US" b="0" i="0" dirty="0">
                <a:effectLst/>
                <a:latin typeface="Helvetica" pitchFamily="2" charset="0"/>
              </a:rPr>
              <a:t>﻿﻿﻿Velopharyngeal abnormalities</a:t>
            </a:r>
            <a:endParaRPr lang="en-US" dirty="0">
              <a:effectLst/>
              <a:latin typeface="Helvetica" pitchFamily="2" charset="0"/>
            </a:endParaRPr>
          </a:p>
          <a:p>
            <a:r>
              <a:rPr lang="en-US" b="0" i="0" dirty="0">
                <a:effectLst/>
                <a:latin typeface="Helvetica" pitchFamily="2" charset="0"/>
              </a:rPr>
              <a:t>﻿﻿﻿Schizophrenia</a:t>
            </a:r>
            <a:endParaRPr lang="en-US" dirty="0">
              <a:effectLst/>
              <a:latin typeface="Helvetica" pitchFamily="2" charset="0"/>
            </a:endParaRPr>
          </a:p>
          <a:p>
            <a:r>
              <a:rPr lang="en-US" b="0" i="0" dirty="0">
                <a:effectLst/>
                <a:latin typeface="Helvetica" pitchFamily="2" charset="0"/>
              </a:rPr>
              <a:t>﻿﻿﻿Frequent bacterial infections</a:t>
            </a:r>
            <a:endParaRPr lang="en-US" dirty="0">
              <a:effectLst/>
              <a:latin typeface="Helvetica" pitchFamily="2" charset="0"/>
            </a:endParaRPr>
          </a:p>
          <a:p>
            <a:r>
              <a:rPr lang="en-US" b="0" i="0" dirty="0">
                <a:effectLst/>
                <a:latin typeface="Helvetica" pitchFamily="2" charset="0"/>
              </a:rPr>
              <a:t>﻿﻿﻿Parkinsonism</a:t>
            </a:r>
            <a:endParaRPr lang="en-US" dirty="0">
              <a:effectLst/>
              <a:latin typeface="Helvetica" pitchFamily="2" charset="0"/>
            </a:endParaRPr>
          </a:p>
          <a:p>
            <a:r>
              <a:rPr lang="en-US" b="0" i="0" dirty="0">
                <a:effectLst/>
                <a:latin typeface="Helvetica" pitchFamily="2" charset="0"/>
              </a:rPr>
              <a:t>﻿﻿﻿Learning Disabilities</a:t>
            </a:r>
            <a:endParaRPr lang="en-US" dirty="0">
              <a:effectLst/>
              <a:latin typeface="Helvetica" pitchFamily="2" charset="0"/>
            </a:endParaRPr>
          </a:p>
          <a:p>
            <a:r>
              <a:rPr lang="en-US" b="0" i="0" dirty="0">
                <a:effectLst/>
                <a:latin typeface="Helvetica" pitchFamily="2" charset="0"/>
              </a:rPr>
              <a:t>﻿﻿﻿﻿Renal impairment</a:t>
            </a:r>
            <a:endParaRPr lang="en-US" dirty="0">
              <a:effectLst/>
              <a:latin typeface="Helvetica" pitchFamily="2" charset="0"/>
            </a:endParaRPr>
          </a:p>
          <a:p>
            <a:r>
              <a:rPr lang="en-US" b="0" i="0" dirty="0">
                <a:effectLst/>
                <a:latin typeface="Helvetica" pitchFamily="2" charset="0"/>
              </a:rPr>
              <a:t>﻿﻿﻿﻿Autoimmunity</a:t>
            </a:r>
            <a:endParaRPr lang="en-US" dirty="0">
              <a:effectLst/>
              <a:latin typeface="Helvetica" pitchFamily="2" charset="0"/>
            </a:endParaRPr>
          </a:p>
          <a:p>
            <a:r>
              <a:rPr lang="en-US" b="0" i="0" dirty="0">
                <a:effectLst/>
                <a:latin typeface="Helvetica" pitchFamily="2" charset="0"/>
              </a:rPr>
              <a:t>﻿﻿﻿﻿Neuropsychiatric diseases</a:t>
            </a:r>
            <a:endParaRPr lang="en-US" dirty="0">
              <a:effectLst/>
              <a:latin typeface="Helvetica" pitchFamily="2" charset="0"/>
            </a:endParaRPr>
          </a:p>
          <a:p>
            <a:r>
              <a:rPr lang="en-US" b="0" i="0" dirty="0">
                <a:effectLst/>
                <a:latin typeface="Helvetica" pitchFamily="2" charset="0"/>
              </a:rPr>
              <a:t>The Severity of symptoms is dependent on the organs affected</a:t>
            </a:r>
            <a:endParaRPr lang="en-US" dirty="0">
              <a:effectLst/>
              <a:latin typeface="Helvetica" pitchFamily="2" charset="0"/>
            </a:endParaRPr>
          </a:p>
        </p:txBody>
      </p:sp>
    </p:spTree>
    <p:extLst>
      <p:ext uri="{BB962C8B-B14F-4D97-AF65-F5344CB8AC3E}">
        <p14:creationId xmlns:p14="http://schemas.microsoft.com/office/powerpoint/2010/main" val="24090281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2410-CDEE-F883-DC16-A97198DE8F39}"/>
              </a:ext>
            </a:extLst>
          </p:cNvPr>
          <p:cNvSpPr>
            <a:spLocks noGrp="1"/>
          </p:cNvSpPr>
          <p:nvPr>
            <p:ph type="title"/>
          </p:nvPr>
        </p:nvSpPr>
        <p:spPr/>
        <p:txBody>
          <a:bodyPr/>
          <a:lstStyle/>
          <a:p>
            <a:r>
              <a:rPr lang="en-US" dirty="0" err="1"/>
              <a:t>Digeorge</a:t>
            </a:r>
            <a:r>
              <a:rPr lang="en-US" dirty="0"/>
              <a:t> syndrome </a:t>
            </a:r>
          </a:p>
        </p:txBody>
      </p:sp>
      <p:sp>
        <p:nvSpPr>
          <p:cNvPr id="6" name="Content Placeholder 2">
            <a:extLst>
              <a:ext uri="{FF2B5EF4-FFF2-40B4-BE49-F238E27FC236}">
                <a16:creationId xmlns:a16="http://schemas.microsoft.com/office/drawing/2014/main" id="{73E90C62-5BB6-8ED1-3EE0-30213E33B2BE}"/>
              </a:ext>
            </a:extLst>
          </p:cNvPr>
          <p:cNvSpPr>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effectLst/>
                <a:latin typeface="Helvetica" pitchFamily="2" charset="0"/>
              </a:rPr>
              <a:t>CARDIAC defects:</a:t>
            </a:r>
          </a:p>
          <a:p>
            <a:pPr marL="0" indent="0">
              <a:buNone/>
            </a:pPr>
            <a:r>
              <a:rPr lang="en-US" b="0" i="0" dirty="0">
                <a:effectLst/>
                <a:latin typeface="Helvetica" pitchFamily="2" charset="0"/>
              </a:rPr>
              <a:t> </a:t>
            </a:r>
            <a:endParaRPr lang="en-US" dirty="0">
              <a:effectLst/>
              <a:latin typeface="Helvetica" pitchFamily="2" charset="0"/>
            </a:endParaRPr>
          </a:p>
          <a:p>
            <a:r>
              <a:rPr lang="en-US" b="0" i="0" dirty="0">
                <a:effectLst/>
                <a:latin typeface="Helvetica" pitchFamily="2" charset="0"/>
              </a:rPr>
              <a:t>TRUNCUS ARTERIOSUS</a:t>
            </a:r>
          </a:p>
          <a:p>
            <a:endParaRPr lang="en-US" dirty="0">
              <a:latin typeface="Helvetica" pitchFamily="2" charset="0"/>
            </a:endParaRPr>
          </a:p>
          <a:p>
            <a:endParaRPr lang="en-US" dirty="0">
              <a:effectLst/>
              <a:latin typeface="Helvetica" pitchFamily="2" charset="0"/>
            </a:endParaRPr>
          </a:p>
          <a:p>
            <a:endParaRPr lang="en-US" dirty="0">
              <a:effectLst/>
              <a:latin typeface="Helvetica" pitchFamily="2" charset="0"/>
            </a:endParaRPr>
          </a:p>
          <a:p>
            <a:r>
              <a:rPr lang="en-US" b="0" i="0" dirty="0">
                <a:effectLst/>
                <a:latin typeface="Helvetica" pitchFamily="2" charset="0"/>
              </a:rPr>
              <a:t>TETRALOGY OF FALLOT</a:t>
            </a:r>
            <a:endParaRPr lang="en-US" dirty="0">
              <a:effectLst/>
              <a:latin typeface="Helvetica" pitchFamily="2" charset="0"/>
            </a:endParaRPr>
          </a:p>
        </p:txBody>
      </p:sp>
      <p:pic>
        <p:nvPicPr>
          <p:cNvPr id="3" name="Google Shape;434;p62" descr="truncusdiagram">
            <a:extLst>
              <a:ext uri="{FF2B5EF4-FFF2-40B4-BE49-F238E27FC236}">
                <a16:creationId xmlns:a16="http://schemas.microsoft.com/office/drawing/2014/main" id="{796126DA-FCAF-EB1C-B968-0BC53A13C870}"/>
              </a:ext>
            </a:extLst>
          </p:cNvPr>
          <p:cNvPicPr preferRelativeResize="0">
            <a:picLocks/>
          </p:cNvPicPr>
          <p:nvPr/>
        </p:nvPicPr>
        <p:blipFill rotWithShape="1">
          <a:blip r:embed="rId2">
            <a:alphaModFix/>
          </a:blip>
          <a:srcRect/>
          <a:stretch/>
        </p:blipFill>
        <p:spPr>
          <a:xfrm>
            <a:off x="6034323" y="1375719"/>
            <a:ext cx="5389605" cy="2472188"/>
          </a:xfrm>
          <a:prstGeom prst="rect">
            <a:avLst/>
          </a:prstGeom>
          <a:noFill/>
          <a:ln>
            <a:noFill/>
          </a:ln>
        </p:spPr>
      </p:pic>
      <p:pic>
        <p:nvPicPr>
          <p:cNvPr id="3074" name="Picture 2" descr="Tetralogy of Fallot - Wikipedia">
            <a:extLst>
              <a:ext uri="{FF2B5EF4-FFF2-40B4-BE49-F238E27FC236}">
                <a16:creationId xmlns:a16="http://schemas.microsoft.com/office/drawing/2014/main" id="{21EA0848-E1C8-F268-9A37-DD55E42C2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534" y="3847907"/>
            <a:ext cx="5867185" cy="2856439"/>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CBDBE221-5C71-2001-779D-029C84065C5A}"/>
              </a:ext>
            </a:extLst>
          </p:cNvPr>
          <p:cNvSpPr/>
          <p:nvPr/>
        </p:nvSpPr>
        <p:spPr>
          <a:xfrm>
            <a:off x="5486615" y="2924432"/>
            <a:ext cx="547708" cy="2965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11DF260-1AE4-2074-C7B6-60C3EA47BC64}"/>
              </a:ext>
            </a:extLst>
          </p:cNvPr>
          <p:cNvSpPr/>
          <p:nvPr/>
        </p:nvSpPr>
        <p:spPr>
          <a:xfrm>
            <a:off x="5375404" y="4946714"/>
            <a:ext cx="547708" cy="2965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1910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1847E-E924-E4EE-0979-1ADDE3149224}"/>
              </a:ext>
            </a:extLst>
          </p:cNvPr>
          <p:cNvSpPr>
            <a:spLocks noGrp="1"/>
          </p:cNvSpPr>
          <p:nvPr>
            <p:ph type="title"/>
          </p:nvPr>
        </p:nvSpPr>
        <p:spPr/>
        <p:txBody>
          <a:bodyPr/>
          <a:lstStyle/>
          <a:p>
            <a:r>
              <a:rPr lang="en-US" dirty="0"/>
              <a:t>Abnormal facial features </a:t>
            </a:r>
          </a:p>
        </p:txBody>
      </p:sp>
      <p:pic>
        <p:nvPicPr>
          <p:cNvPr id="6" name="Content Placeholder 5">
            <a:extLst>
              <a:ext uri="{FF2B5EF4-FFF2-40B4-BE49-F238E27FC236}">
                <a16:creationId xmlns:a16="http://schemas.microsoft.com/office/drawing/2014/main" id="{DDF337A3-6734-B7AA-836A-03C3A6119875}"/>
              </a:ext>
            </a:extLst>
          </p:cNvPr>
          <p:cNvPicPr>
            <a:picLocks noGrp="1" noChangeAspect="1"/>
          </p:cNvPicPr>
          <p:nvPr>
            <p:ph idx="1"/>
          </p:nvPr>
        </p:nvPicPr>
        <p:blipFill>
          <a:blip r:embed="rId2"/>
          <a:stretch>
            <a:fillRect/>
          </a:stretch>
        </p:blipFill>
        <p:spPr>
          <a:xfrm>
            <a:off x="723525" y="578555"/>
            <a:ext cx="11130723" cy="4351338"/>
          </a:xfrm>
          <a:prstGeom prst="rect">
            <a:avLst/>
          </a:prstGeom>
        </p:spPr>
      </p:pic>
      <p:sp>
        <p:nvSpPr>
          <p:cNvPr id="9" name="Content Placeholder 8">
            <a:extLst>
              <a:ext uri="{FF2B5EF4-FFF2-40B4-BE49-F238E27FC236}">
                <a16:creationId xmlns:a16="http://schemas.microsoft.com/office/drawing/2014/main" id="{790A9E39-209A-09D5-3939-208A2F0B6439}"/>
              </a:ext>
            </a:extLst>
          </p:cNvPr>
          <p:cNvSpPr>
            <a:spLocks noGrp="1"/>
          </p:cNvSpPr>
          <p:nvPr/>
        </p:nvSpPr>
        <p:spPr>
          <a:xfrm>
            <a:off x="5050991" y="1565496"/>
            <a:ext cx="3671684" cy="372700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effectLst/>
                <a:latin typeface="Helvetica" pitchFamily="2" charset="0"/>
              </a:rPr>
              <a:t>Facial features of children with DiGeorge syndrome</a:t>
            </a:r>
            <a:endParaRPr lang="en-US" dirty="0">
              <a:effectLst/>
              <a:latin typeface="Helvetica" pitchFamily="2" charset="0"/>
            </a:endParaRPr>
          </a:p>
          <a:p>
            <a:r>
              <a:rPr lang="en-US" b="0" i="0" dirty="0">
                <a:effectLst/>
                <a:latin typeface="Helvetica" pitchFamily="2" charset="0"/>
              </a:rPr>
              <a:t>Hypertelorism</a:t>
            </a:r>
            <a:endParaRPr lang="en-US" dirty="0">
              <a:effectLst/>
              <a:latin typeface="Helvetica" pitchFamily="2" charset="0"/>
            </a:endParaRPr>
          </a:p>
          <a:p>
            <a:r>
              <a:rPr lang="en-US" b="0" i="0" dirty="0">
                <a:effectLst/>
                <a:latin typeface="Helvetica" pitchFamily="2" charset="0"/>
              </a:rPr>
              <a:t>hooded eyelids</a:t>
            </a:r>
            <a:endParaRPr lang="en-US" dirty="0">
              <a:effectLst/>
              <a:latin typeface="Helvetica" pitchFamily="2" charset="0"/>
            </a:endParaRPr>
          </a:p>
          <a:p>
            <a:r>
              <a:rPr lang="en-US" b="0" i="0" dirty="0">
                <a:effectLst/>
                <a:latin typeface="Helvetica" pitchFamily="2" charset="0"/>
              </a:rPr>
              <a:t>short philtrum with</a:t>
            </a:r>
            <a:endParaRPr lang="en-US" dirty="0">
              <a:effectLst/>
              <a:latin typeface="Helvetica" pitchFamily="2" charset="0"/>
            </a:endParaRPr>
          </a:p>
          <a:p>
            <a:r>
              <a:rPr lang="en-US" b="0" i="0" dirty="0">
                <a:effectLst/>
                <a:latin typeface="Helvetica" pitchFamily="2" charset="0"/>
              </a:rPr>
              <a:t>fish-mouth appearance micrognathia</a:t>
            </a:r>
            <a:endParaRPr lang="en-US" dirty="0">
              <a:effectLst/>
              <a:latin typeface="Helvetica" pitchFamily="2" charset="0"/>
            </a:endParaRPr>
          </a:p>
          <a:p>
            <a:r>
              <a:rPr lang="en-US" b="0" i="0" dirty="0">
                <a:effectLst/>
                <a:latin typeface="Helvetica" pitchFamily="2" charset="0"/>
              </a:rPr>
              <a:t>Low set ears</a:t>
            </a:r>
            <a:endParaRPr lang="en-US" dirty="0">
              <a:effectLst/>
              <a:latin typeface="Helvetica" pitchFamily="2" charset="0"/>
            </a:endParaRPr>
          </a:p>
          <a:p>
            <a:r>
              <a:rPr lang="en-US" b="0" i="0" dirty="0" err="1">
                <a:effectLst/>
                <a:latin typeface="Helvetica" pitchFamily="2" charset="0"/>
              </a:rPr>
              <a:t>telecanthus</a:t>
            </a:r>
            <a:r>
              <a:rPr lang="en-US" b="0" i="0" dirty="0">
                <a:effectLst/>
                <a:latin typeface="Helvetica" pitchFamily="2" charset="0"/>
              </a:rPr>
              <a:t> with short</a:t>
            </a:r>
            <a:endParaRPr lang="en-US" dirty="0">
              <a:effectLst/>
              <a:latin typeface="Helvetica" pitchFamily="2" charset="0"/>
            </a:endParaRPr>
          </a:p>
          <a:p>
            <a:r>
              <a:rPr lang="en-US" b="0" i="0" dirty="0">
                <a:effectLst/>
                <a:latin typeface="Helvetica" pitchFamily="2" charset="0"/>
              </a:rPr>
              <a:t>palpebral fissures</a:t>
            </a:r>
            <a:endParaRPr lang="en-US" dirty="0">
              <a:effectLst/>
              <a:latin typeface="Helvetica" pitchFamily="2" charset="0"/>
            </a:endParaRPr>
          </a:p>
        </p:txBody>
      </p:sp>
      <p:sp>
        <p:nvSpPr>
          <p:cNvPr id="12" name="TextBox 11">
            <a:extLst>
              <a:ext uri="{FF2B5EF4-FFF2-40B4-BE49-F238E27FC236}">
                <a16:creationId xmlns:a16="http://schemas.microsoft.com/office/drawing/2014/main" id="{9CE95DB0-5488-DCB6-5B51-2ADECBE1C881}"/>
              </a:ext>
            </a:extLst>
          </p:cNvPr>
          <p:cNvSpPr txBox="1"/>
          <p:nvPr/>
        </p:nvSpPr>
        <p:spPr>
          <a:xfrm rot="10800000" flipV="1">
            <a:off x="9333469" y="3105834"/>
            <a:ext cx="2736707" cy="93070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effectLst/>
                <a:latin typeface="Helvetica" pitchFamily="2" charset="0"/>
              </a:rPr>
              <a:t>low-set and malformed ears, </a:t>
            </a:r>
            <a:r>
              <a:rPr lang="en-US" b="0" i="0" dirty="0" err="1">
                <a:effectLst/>
                <a:latin typeface="Helvetica" pitchFamily="2" charset="0"/>
              </a:rPr>
              <a:t>hypertelorism</a:t>
            </a:r>
            <a:r>
              <a:rPr lang="en-US" b="0" i="0" dirty="0">
                <a:effectLst/>
                <a:latin typeface="Helvetica" pitchFamily="2" charset="0"/>
              </a:rPr>
              <a:t>, and fish-shaped mouth</a:t>
            </a:r>
            <a:endParaRPr lang="en-US" dirty="0">
              <a:effectLst/>
              <a:latin typeface="Helvetica" pitchFamily="2" charset="0"/>
            </a:endParaRPr>
          </a:p>
        </p:txBody>
      </p:sp>
    </p:spTree>
    <p:extLst>
      <p:ext uri="{BB962C8B-B14F-4D97-AF65-F5344CB8AC3E}">
        <p14:creationId xmlns:p14="http://schemas.microsoft.com/office/powerpoint/2010/main" val="40391550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B031E-824A-FF5E-285D-3FB13FA5594C}"/>
              </a:ext>
            </a:extLst>
          </p:cNvPr>
          <p:cNvSpPr>
            <a:spLocks noGrp="1"/>
          </p:cNvSpPr>
          <p:nvPr>
            <p:ph type="title"/>
          </p:nvPr>
        </p:nvSpPr>
        <p:spPr>
          <a:xfrm>
            <a:off x="740764" y="-570579"/>
            <a:ext cx="10515600" cy="1325563"/>
          </a:xfrm>
        </p:spPr>
        <p:txBody>
          <a:bodyPr>
            <a:normAutofit fontScale="90000"/>
          </a:bodyPr>
          <a:lstStyle/>
          <a:p>
            <a:r>
              <a:rPr lang="en-US" b="0" i="0" dirty="0">
                <a:effectLst/>
                <a:latin typeface="Helvetica" pitchFamily="2" charset="0"/>
              </a:rPr>
              <a:t>DiGeorge Syndrome</a:t>
            </a:r>
            <a:r>
              <a:rPr lang="en-US" dirty="0">
                <a:effectLst/>
                <a:latin typeface="Helvetica" pitchFamily="2" charset="0"/>
              </a:rPr>
              <a:t/>
            </a:r>
            <a:br>
              <a:rPr lang="en-US" dirty="0">
                <a:effectLst/>
                <a:latin typeface="Helvetica" pitchFamily="2" charset="0"/>
              </a:rPr>
            </a:br>
            <a:r>
              <a:rPr lang="en-US" b="0" i="0" dirty="0">
                <a:effectLst/>
                <a:latin typeface="Helvetica" pitchFamily="2" charset="0"/>
              </a:rPr>
              <a:t>Diagnostics</a:t>
            </a:r>
            <a:r>
              <a:rPr lang="en-US" dirty="0">
                <a:effectLst/>
                <a:latin typeface="Helvetica" pitchFamily="2" charset="0"/>
              </a:rPr>
              <a:t/>
            </a:r>
            <a:br>
              <a:rPr lang="en-US" dirty="0">
                <a:effectLst/>
                <a:latin typeface="Helvetica" pitchFamily="2" charset="0"/>
              </a:rPr>
            </a:br>
            <a:endParaRPr lang="en-US" dirty="0"/>
          </a:p>
        </p:txBody>
      </p:sp>
      <p:sp>
        <p:nvSpPr>
          <p:cNvPr id="3" name="Content Placeholder 2">
            <a:extLst>
              <a:ext uri="{FF2B5EF4-FFF2-40B4-BE49-F238E27FC236}">
                <a16:creationId xmlns:a16="http://schemas.microsoft.com/office/drawing/2014/main" id="{B09AE053-5DD6-9359-2E90-219DC2D8ACCC}"/>
              </a:ext>
            </a:extLst>
          </p:cNvPr>
          <p:cNvSpPr>
            <a:spLocks noGrp="1"/>
          </p:cNvSpPr>
          <p:nvPr>
            <p:ph idx="1"/>
          </p:nvPr>
        </p:nvSpPr>
        <p:spPr>
          <a:xfrm>
            <a:off x="5292050" y="754984"/>
            <a:ext cx="3468329" cy="5558995"/>
          </a:xfrm>
        </p:spPr>
        <p:txBody>
          <a:bodyPr>
            <a:normAutofit/>
          </a:bodyPr>
          <a:lstStyle/>
          <a:p>
            <a:pPr marL="0" indent="0">
              <a:buNone/>
            </a:pPr>
            <a:r>
              <a:rPr lang="en-US" b="0" i="0" dirty="0">
                <a:effectLst/>
                <a:latin typeface="Helvetica" pitchFamily="2" charset="0"/>
              </a:rPr>
              <a:t>﻿﻿﻿</a:t>
            </a:r>
            <a:r>
              <a:rPr lang="en-US" b="0" i="0" dirty="0">
                <a:effectLst/>
                <a:highlight>
                  <a:srgbClr val="FFFF00"/>
                </a:highlight>
                <a:latin typeface="Helvetica" pitchFamily="2" charset="0"/>
              </a:rPr>
              <a:t>Physical examination </a:t>
            </a:r>
            <a:r>
              <a:rPr lang="en-US" b="0" i="0" dirty="0">
                <a:effectLst/>
                <a:latin typeface="Helvetica" pitchFamily="2" charset="0"/>
              </a:rPr>
              <a:t>will reveal:</a:t>
            </a:r>
          </a:p>
          <a:p>
            <a:r>
              <a:rPr lang="en-US" b="0" i="0" dirty="0">
                <a:effectLst/>
                <a:latin typeface="Helvetica" pitchFamily="2" charset="0"/>
              </a:rPr>
              <a:t> </a:t>
            </a:r>
            <a:r>
              <a:rPr lang="en-US" dirty="0">
                <a:latin typeface="Helvetica" pitchFamily="2" charset="0"/>
              </a:rPr>
              <a:t>cardiac murmur</a:t>
            </a:r>
          </a:p>
          <a:p>
            <a:r>
              <a:rPr lang="en-US" b="0" i="0" dirty="0">
                <a:effectLst/>
                <a:latin typeface="Helvetica" pitchFamily="2" charset="0"/>
              </a:rPr>
              <a:t>﻿﻿﻿Facial abnormalities</a:t>
            </a:r>
            <a:endParaRPr lang="en-US" dirty="0">
              <a:effectLst/>
              <a:latin typeface="Helvetica" pitchFamily="2" charset="0"/>
            </a:endParaRPr>
          </a:p>
          <a:p>
            <a:r>
              <a:rPr lang="en-US" b="0" i="0" dirty="0">
                <a:effectLst/>
                <a:latin typeface="Helvetica" pitchFamily="2" charset="0"/>
              </a:rPr>
              <a:t>﻿﻿﻿Pharyngeal abnormalities</a:t>
            </a:r>
            <a:endParaRPr lang="en-US" dirty="0">
              <a:effectLst/>
              <a:latin typeface="Helvetica" pitchFamily="2" charset="0"/>
            </a:endParaRPr>
          </a:p>
          <a:p>
            <a:r>
              <a:rPr lang="en-US" b="0" i="0" dirty="0">
                <a:effectLst/>
                <a:latin typeface="Helvetica" pitchFamily="2" charset="0"/>
              </a:rPr>
              <a:t>﻿﻿﻿Micrognathia</a:t>
            </a:r>
            <a:endParaRPr lang="en-US" dirty="0">
              <a:effectLst/>
              <a:latin typeface="Helvetica" pitchFamily="2" charset="0"/>
            </a:endParaRPr>
          </a:p>
          <a:p>
            <a:r>
              <a:rPr lang="en-US" b="0" i="0" dirty="0">
                <a:effectLst/>
                <a:latin typeface="Helvetica" pitchFamily="2" charset="0"/>
              </a:rPr>
              <a:t>﻿﻿﻿Urogenital malformation</a:t>
            </a:r>
            <a:endParaRPr lang="en-US" dirty="0">
              <a:effectLst/>
              <a:latin typeface="Helvetica" pitchFamily="2" charset="0"/>
            </a:endParaRPr>
          </a:p>
        </p:txBody>
      </p:sp>
      <p:sp>
        <p:nvSpPr>
          <p:cNvPr id="5" name="TextBox 4">
            <a:extLst>
              <a:ext uri="{FF2B5EF4-FFF2-40B4-BE49-F238E27FC236}">
                <a16:creationId xmlns:a16="http://schemas.microsoft.com/office/drawing/2014/main" id="{FD325718-A955-C581-2D57-9F3531D4C45B}"/>
              </a:ext>
            </a:extLst>
          </p:cNvPr>
          <p:cNvSpPr txBox="1"/>
          <p:nvPr/>
        </p:nvSpPr>
        <p:spPr>
          <a:xfrm>
            <a:off x="8776577" y="754984"/>
            <a:ext cx="3574028" cy="5646674"/>
          </a:xfrm>
          <a:prstGeom prst="rect">
            <a:avLst/>
          </a:prstGeom>
          <a:noFill/>
        </p:spPr>
        <p:txBody>
          <a:bodyPr wrap="square">
            <a:spAutoFit/>
          </a:bodyPr>
          <a:lstStyle/>
          <a:p>
            <a:pPr>
              <a:lnSpc>
                <a:spcPct val="90000"/>
              </a:lnSpc>
              <a:spcBef>
                <a:spcPts val="1000"/>
              </a:spcBef>
            </a:pPr>
            <a:r>
              <a:rPr lang="en-US" sz="2600" dirty="0">
                <a:highlight>
                  <a:srgbClr val="FFFF00"/>
                </a:highlight>
                <a:latin typeface="Helvetica" pitchFamily="2" charset="0"/>
              </a:rPr>
              <a:t>Genetic analysis </a:t>
            </a:r>
          </a:p>
          <a:p>
            <a:pPr marL="457200" indent="-457200">
              <a:lnSpc>
                <a:spcPct val="90000"/>
              </a:lnSpc>
              <a:spcBef>
                <a:spcPts val="1000"/>
              </a:spcBef>
              <a:buFont typeface="Arial" panose="020B0604020202020204" pitchFamily="34" charset="0"/>
              <a:buChar char="•"/>
            </a:pPr>
            <a:r>
              <a:rPr lang="en-US" sz="2600" dirty="0">
                <a:latin typeface="Helvetica" pitchFamily="2" charset="0"/>
              </a:rPr>
              <a:t>Array comparative</a:t>
            </a:r>
            <a:br>
              <a:rPr lang="en-US" sz="2600" dirty="0">
                <a:latin typeface="Helvetica" pitchFamily="2" charset="0"/>
              </a:rPr>
            </a:br>
            <a:r>
              <a:rPr lang="en-US" sz="2600" dirty="0">
                <a:latin typeface="Helvetica" pitchFamily="2" charset="0"/>
              </a:rPr>
              <a:t>Genomic Hybridization (</a:t>
            </a:r>
            <a:r>
              <a:rPr lang="en-US" sz="2600" dirty="0" err="1">
                <a:latin typeface="Helvetica" pitchFamily="2" charset="0"/>
              </a:rPr>
              <a:t>aCGH</a:t>
            </a:r>
            <a:r>
              <a:rPr lang="en-US" sz="2600" dirty="0">
                <a:latin typeface="Helvetica" pitchFamily="2" charset="0"/>
              </a:rPr>
              <a:t>) for detecting</a:t>
            </a:r>
            <a:br>
              <a:rPr lang="en-US" sz="2600" dirty="0">
                <a:latin typeface="Helvetica" pitchFamily="2" charset="0"/>
              </a:rPr>
            </a:br>
            <a:r>
              <a:rPr lang="en-US" sz="2600" dirty="0">
                <a:latin typeface="Helvetica" pitchFamily="2" charset="0"/>
              </a:rPr>
              <a:t>22q11 deletion</a:t>
            </a:r>
          </a:p>
          <a:p>
            <a:pPr marL="457200" indent="-457200">
              <a:lnSpc>
                <a:spcPct val="90000"/>
              </a:lnSpc>
              <a:spcBef>
                <a:spcPts val="1000"/>
              </a:spcBef>
              <a:buFont typeface="Arial" panose="020B0604020202020204" pitchFamily="34" charset="0"/>
              <a:buChar char="•"/>
            </a:pPr>
            <a:r>
              <a:rPr lang="en-US" sz="2600" dirty="0">
                <a:latin typeface="Helvetica" pitchFamily="2" charset="0"/>
              </a:rPr>
              <a:t>﻿﻿﻿Karyotyping</a:t>
            </a:r>
          </a:p>
          <a:p>
            <a:pPr marL="457200" indent="-457200">
              <a:lnSpc>
                <a:spcPct val="90000"/>
              </a:lnSpc>
              <a:spcBef>
                <a:spcPts val="1000"/>
              </a:spcBef>
              <a:buFont typeface="Arial" panose="020B0604020202020204" pitchFamily="34" charset="0"/>
              <a:buChar char="•"/>
            </a:pPr>
            <a:r>
              <a:rPr lang="en-US" sz="2600" dirty="0">
                <a:latin typeface="Helvetica" pitchFamily="2" charset="0"/>
              </a:rPr>
              <a:t>﻿﻿﻿FISH can be requested if </a:t>
            </a:r>
            <a:r>
              <a:rPr lang="en-US" sz="2600" dirty="0" err="1">
                <a:latin typeface="Helvetica" pitchFamily="2" charset="0"/>
              </a:rPr>
              <a:t>aCGH</a:t>
            </a:r>
            <a:r>
              <a:rPr lang="en-US" sz="2600" dirty="0">
                <a:latin typeface="Helvetica" pitchFamily="2" charset="0"/>
              </a:rPr>
              <a:t> is unavailable</a:t>
            </a:r>
          </a:p>
          <a:p>
            <a:pPr marL="457200" indent="-457200">
              <a:lnSpc>
                <a:spcPct val="90000"/>
              </a:lnSpc>
              <a:spcBef>
                <a:spcPts val="1000"/>
              </a:spcBef>
              <a:buFont typeface="Arial" panose="020B0604020202020204" pitchFamily="34" charset="0"/>
              <a:buChar char="•"/>
            </a:pPr>
            <a:r>
              <a:rPr lang="en-US" sz="2600" dirty="0">
                <a:latin typeface="Helvetica" pitchFamily="2" charset="0"/>
              </a:rPr>
              <a:t>﻿﻿﻿</a:t>
            </a:r>
            <a:r>
              <a:rPr lang="en-US" sz="2600" dirty="0" err="1">
                <a:latin typeface="Helvetica" pitchFamily="2" charset="0"/>
              </a:rPr>
              <a:t>Mulitplex</a:t>
            </a:r>
            <a:r>
              <a:rPr lang="en-US" sz="2600" dirty="0">
                <a:latin typeface="Helvetica" pitchFamily="2" charset="0"/>
              </a:rPr>
              <a:t> ligand binding for TBX1 Deletions</a:t>
            </a:r>
          </a:p>
        </p:txBody>
      </p:sp>
      <p:sp>
        <p:nvSpPr>
          <p:cNvPr id="8" name="TextBox 7">
            <a:extLst>
              <a:ext uri="{FF2B5EF4-FFF2-40B4-BE49-F238E27FC236}">
                <a16:creationId xmlns:a16="http://schemas.microsoft.com/office/drawing/2014/main" id="{86D77F33-96C0-627F-F162-064DFCE81570}"/>
              </a:ext>
            </a:extLst>
          </p:cNvPr>
          <p:cNvSpPr txBox="1"/>
          <p:nvPr/>
        </p:nvSpPr>
        <p:spPr>
          <a:xfrm>
            <a:off x="20509" y="754984"/>
            <a:ext cx="5271541" cy="6391493"/>
          </a:xfrm>
          <a:prstGeom prst="rect">
            <a:avLst/>
          </a:prstGeom>
          <a:noFill/>
        </p:spPr>
        <p:txBody>
          <a:bodyPr wrap="square" rtlCol="0">
            <a:spAutoFit/>
          </a:bodyPr>
          <a:lstStyle/>
          <a:p>
            <a:pPr>
              <a:lnSpc>
                <a:spcPct val="90000"/>
              </a:lnSpc>
              <a:spcBef>
                <a:spcPts val="1000"/>
              </a:spcBef>
            </a:pPr>
            <a:r>
              <a:rPr lang="en-US" sz="2600" dirty="0">
                <a:highlight>
                  <a:srgbClr val="FFFF00"/>
                </a:highlight>
                <a:latin typeface="Helvetica" pitchFamily="2" charset="0"/>
              </a:rPr>
              <a:t>History:</a:t>
            </a:r>
          </a:p>
          <a:p>
            <a:pPr>
              <a:lnSpc>
                <a:spcPct val="90000"/>
              </a:lnSpc>
              <a:spcBef>
                <a:spcPts val="1000"/>
              </a:spcBef>
            </a:pPr>
            <a:r>
              <a:rPr lang="en-US" sz="2600" dirty="0">
                <a:latin typeface="Helvetica" pitchFamily="2" charset="0"/>
              </a:rPr>
              <a:t>A history of maternal diabetes and/or exposure prenatally to alcohol and other drugs like </a:t>
            </a:r>
            <a:r>
              <a:rPr lang="en-US" sz="2600" dirty="0" err="1">
                <a:latin typeface="Helvetica" pitchFamily="2" charset="0"/>
              </a:rPr>
              <a:t>isotretinoins</a:t>
            </a:r>
            <a:r>
              <a:rPr lang="en-US" sz="2600" dirty="0">
                <a:latin typeface="Helvetica" pitchFamily="2" charset="0"/>
              </a:rPr>
              <a:t>./ family history </a:t>
            </a:r>
          </a:p>
          <a:p>
            <a:pPr marL="228600" indent="-228600">
              <a:lnSpc>
                <a:spcPct val="90000"/>
              </a:lnSpc>
              <a:spcBef>
                <a:spcPts val="1000"/>
              </a:spcBef>
              <a:buFont typeface="Arial" panose="020B0604020202020204" pitchFamily="34" charset="0"/>
              <a:buChar char="•"/>
            </a:pPr>
            <a:r>
              <a:rPr lang="en-US" sz="2600" dirty="0">
                <a:latin typeface="Helvetica" pitchFamily="2" charset="0"/>
              </a:rPr>
              <a:t>Recurrent infections </a:t>
            </a:r>
          </a:p>
          <a:p>
            <a:pPr marL="228600" indent="-228600">
              <a:lnSpc>
                <a:spcPct val="90000"/>
              </a:lnSpc>
              <a:spcBef>
                <a:spcPts val="1000"/>
              </a:spcBef>
              <a:buFont typeface="Arial" panose="020B0604020202020204" pitchFamily="34" charset="0"/>
              <a:buChar char="•"/>
            </a:pPr>
            <a:r>
              <a:rPr lang="en-US" sz="2600" dirty="0">
                <a:latin typeface="Helvetica" pitchFamily="2" charset="0"/>
              </a:rPr>
              <a:t>Feeding difficulties </a:t>
            </a:r>
          </a:p>
          <a:p>
            <a:pPr marL="228600" indent="-228600">
              <a:lnSpc>
                <a:spcPct val="90000"/>
              </a:lnSpc>
              <a:spcBef>
                <a:spcPts val="1000"/>
              </a:spcBef>
              <a:buFont typeface="Arial" panose="020B0604020202020204" pitchFamily="34" charset="0"/>
              <a:buChar char="•"/>
            </a:pPr>
            <a:r>
              <a:rPr lang="en-US" sz="2600" dirty="0">
                <a:latin typeface="Helvetica" pitchFamily="2" charset="0"/>
              </a:rPr>
              <a:t>Developmental delay/learning difficulties </a:t>
            </a:r>
          </a:p>
          <a:p>
            <a:pPr marL="228600" indent="-228600">
              <a:lnSpc>
                <a:spcPct val="90000"/>
              </a:lnSpc>
              <a:spcBef>
                <a:spcPts val="1000"/>
              </a:spcBef>
              <a:buFont typeface="Arial" panose="020B0604020202020204" pitchFamily="34" charset="0"/>
              <a:buChar char="•"/>
            </a:pPr>
            <a:r>
              <a:rPr lang="en-US" sz="2600" dirty="0">
                <a:latin typeface="Helvetica" pitchFamily="2" charset="0"/>
              </a:rPr>
              <a:t>Behavioral and neuropsychiatric problems</a:t>
            </a:r>
          </a:p>
          <a:p>
            <a:pPr marL="228600" indent="-228600">
              <a:lnSpc>
                <a:spcPct val="90000"/>
              </a:lnSpc>
              <a:spcBef>
                <a:spcPts val="1000"/>
              </a:spcBef>
              <a:buFont typeface="Arial" panose="020B0604020202020204" pitchFamily="34" charset="0"/>
              <a:buChar char="•"/>
            </a:pPr>
            <a:r>
              <a:rPr lang="en-US" sz="2600" dirty="0">
                <a:latin typeface="Helvetica" pitchFamily="2" charset="0"/>
              </a:rPr>
              <a:t>Endocrinologic conditions: Hypocalcemia tetany/ seizures </a:t>
            </a:r>
          </a:p>
          <a:p>
            <a:pPr>
              <a:lnSpc>
                <a:spcPct val="90000"/>
              </a:lnSpc>
              <a:spcBef>
                <a:spcPts val="1000"/>
              </a:spcBef>
            </a:pPr>
            <a:r>
              <a:rPr lang="en-US" sz="2600" dirty="0">
                <a:latin typeface="Helvetica" pitchFamily="2" charset="0"/>
              </a:rPr>
              <a:t/>
            </a:r>
            <a:br>
              <a:rPr lang="en-US" sz="2600" dirty="0">
                <a:latin typeface="Helvetica" pitchFamily="2" charset="0"/>
              </a:rPr>
            </a:br>
            <a:r>
              <a:rPr lang="en-US" sz="2600" dirty="0">
                <a:latin typeface="Helvetica" pitchFamily="2" charset="0"/>
              </a:rPr>
              <a:t> </a:t>
            </a:r>
          </a:p>
        </p:txBody>
      </p:sp>
    </p:spTree>
    <p:extLst>
      <p:ext uri="{BB962C8B-B14F-4D97-AF65-F5344CB8AC3E}">
        <p14:creationId xmlns:p14="http://schemas.microsoft.com/office/powerpoint/2010/main" val="3119548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uses and Statis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98960" cy="5811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3840" y="5592772"/>
            <a:ext cx="7660640" cy="1544012"/>
          </a:xfrm>
          <a:prstGeom prst="rect">
            <a:avLst/>
          </a:prstGeom>
          <a:noFill/>
        </p:spPr>
        <p:txBody>
          <a:bodyPr wrap="square" rtlCol="0">
            <a:spAutoFit/>
          </a:bodyPr>
          <a:lstStyle/>
          <a:p>
            <a:pPr>
              <a:lnSpc>
                <a:spcPct val="150000"/>
              </a:lnSpc>
              <a:spcBef>
                <a:spcPts val="1000"/>
              </a:spcBef>
              <a:buClr>
                <a:srgbClr val="0000FF"/>
              </a:buClr>
              <a:buSzPct val="100000"/>
            </a:pPr>
            <a:r>
              <a:rPr lang="en-US" sz="2400" b="1" dirty="0">
                <a:solidFill>
                  <a:schemeClr val="tx1"/>
                </a:solidFill>
                <a:latin typeface="Calibri" panose="020F0502020204030204"/>
                <a:ea typeface="Calibri" panose="020F0502020204030204"/>
                <a:cs typeface="Calibri" panose="020F0502020204030204"/>
                <a:sym typeface="Calibri" panose="020F0502020204030204"/>
              </a:rPr>
              <a:t>88% coming from nondisjunction in the maternal gamete </a:t>
            </a:r>
          </a:p>
          <a:p>
            <a:pPr>
              <a:lnSpc>
                <a:spcPct val="150000"/>
              </a:lnSpc>
              <a:spcBef>
                <a:spcPts val="1000"/>
              </a:spcBef>
              <a:buClr>
                <a:srgbClr val="0000FF"/>
              </a:buClr>
              <a:buSzPct val="100000"/>
            </a:pPr>
            <a:r>
              <a:rPr lang="en-US" sz="2400" b="1" dirty="0">
                <a:solidFill>
                  <a:schemeClr val="tx1"/>
                </a:solidFill>
                <a:latin typeface="Calibri" panose="020F0502020204030204"/>
                <a:ea typeface="Calibri" panose="020F0502020204030204"/>
                <a:cs typeface="Calibri" panose="020F0502020204030204"/>
                <a:sym typeface="Calibri" panose="020F0502020204030204"/>
              </a:rPr>
              <a:t>*8% coming from nondisjunction in the paternal gamete</a:t>
            </a:r>
          </a:p>
          <a:p>
            <a:endParaRPr lang="en-US" dirty="0"/>
          </a:p>
        </p:txBody>
      </p:sp>
    </p:spTree>
    <p:extLst>
      <p:ext uri="{BB962C8B-B14F-4D97-AF65-F5344CB8AC3E}">
        <p14:creationId xmlns:p14="http://schemas.microsoft.com/office/powerpoint/2010/main" val="17400334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5480-ECCD-E45A-9EED-410EF75C10BB}"/>
              </a:ext>
            </a:extLst>
          </p:cNvPr>
          <p:cNvSpPr>
            <a:spLocks noGrp="1"/>
          </p:cNvSpPr>
          <p:nvPr>
            <p:ph type="title"/>
          </p:nvPr>
        </p:nvSpPr>
        <p:spPr/>
        <p:txBody>
          <a:bodyPr>
            <a:normAutofit fontScale="90000"/>
          </a:bodyPr>
          <a:lstStyle/>
          <a:p>
            <a:r>
              <a:rPr lang="en-US" b="0" i="0" dirty="0">
                <a:effectLst/>
                <a:latin typeface="Helvetica" pitchFamily="2" charset="0"/>
              </a:rPr>
              <a:t>DiGeorge Syndrome</a:t>
            </a:r>
            <a:r>
              <a:rPr lang="en-US" dirty="0">
                <a:effectLst/>
                <a:latin typeface="Helvetica" pitchFamily="2" charset="0"/>
              </a:rPr>
              <a:t/>
            </a:r>
            <a:br>
              <a:rPr lang="en-US" dirty="0">
                <a:effectLst/>
                <a:latin typeface="Helvetica" pitchFamily="2" charset="0"/>
              </a:rPr>
            </a:br>
            <a:r>
              <a:rPr lang="en-US" b="0" i="0" dirty="0">
                <a:effectLst/>
                <a:latin typeface="Helvetica" pitchFamily="2" charset="0"/>
              </a:rPr>
              <a:t>Diagnostics</a:t>
            </a:r>
            <a:r>
              <a:rPr lang="en-US" dirty="0">
                <a:effectLst/>
                <a:latin typeface="Helvetica" pitchFamily="2" charset="0"/>
              </a:rPr>
              <a:t/>
            </a:r>
            <a:br>
              <a:rPr lang="en-US" dirty="0">
                <a:effectLst/>
                <a:latin typeface="Helvetica" pitchFamily="2" charset="0"/>
              </a:rPr>
            </a:br>
            <a:endParaRPr lang="en-US" dirty="0"/>
          </a:p>
        </p:txBody>
      </p:sp>
      <p:sp>
        <p:nvSpPr>
          <p:cNvPr id="6" name="Content Placeholder 2">
            <a:extLst>
              <a:ext uri="{FF2B5EF4-FFF2-40B4-BE49-F238E27FC236}">
                <a16:creationId xmlns:a16="http://schemas.microsoft.com/office/drawing/2014/main" id="{1151AE24-3F7C-132C-B31A-2C5998604909}"/>
              </a:ext>
            </a:extLst>
          </p:cNvPr>
          <p:cNvSpPr>
            <a:spLocks noGrp="1"/>
          </p:cNvSpPr>
          <p:nvPr>
            <p:ph idx="1"/>
          </p:nvPr>
        </p:nvSpPr>
        <p:spPr>
          <a:xfrm>
            <a:off x="5692878" y="1690688"/>
            <a:ext cx="4731774"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dirty="0">
                <a:effectLst/>
                <a:highlight>
                  <a:srgbClr val="FFFF00"/>
                </a:highlight>
                <a:latin typeface="Helvetica" pitchFamily="2" charset="0"/>
              </a:rPr>
              <a:t>Imaging</a:t>
            </a:r>
            <a:endParaRPr lang="en-US" dirty="0">
              <a:effectLst/>
              <a:highlight>
                <a:srgbClr val="FFFF00"/>
              </a:highlight>
              <a:latin typeface="Helvetica" pitchFamily="2" charset="0"/>
            </a:endParaRPr>
          </a:p>
          <a:p>
            <a:r>
              <a:rPr lang="en-US" b="0" i="0" dirty="0">
                <a:effectLst/>
                <a:latin typeface="Helvetica" pitchFamily="2" charset="0"/>
              </a:rPr>
              <a:t>﻿﻿﻿CT and MRI may show cardiac anomalies but thymus aplasia or hypoplasia is not visible</a:t>
            </a:r>
            <a:endParaRPr lang="en-US" dirty="0">
              <a:effectLst/>
              <a:latin typeface="Helvetica" pitchFamily="2" charset="0"/>
            </a:endParaRPr>
          </a:p>
          <a:p>
            <a:r>
              <a:rPr lang="en-US" b="0" i="0" dirty="0">
                <a:effectLst/>
                <a:latin typeface="Helvetica" pitchFamily="2" charset="0"/>
              </a:rPr>
              <a:t>﻿﻿﻿Echocardiography is useful for truncal abnormalities of the heart</a:t>
            </a:r>
            <a:endParaRPr lang="en-US" dirty="0">
              <a:effectLst/>
              <a:latin typeface="Helvetica" pitchFamily="2" charset="0"/>
            </a:endParaRPr>
          </a:p>
          <a:p>
            <a:r>
              <a:rPr lang="en-US" b="0" i="0" dirty="0">
                <a:effectLst/>
                <a:latin typeface="Helvetica" pitchFamily="2" charset="0"/>
              </a:rPr>
              <a:t>﻿﻿﻿Angiography is useful for internal carotid artery malformations</a:t>
            </a:r>
            <a:endParaRPr lang="en-US" dirty="0">
              <a:effectLst/>
              <a:latin typeface="Helvetica" pitchFamily="2" charset="0"/>
            </a:endParaRPr>
          </a:p>
        </p:txBody>
      </p:sp>
      <p:sp>
        <p:nvSpPr>
          <p:cNvPr id="3" name="TextBox 2">
            <a:extLst>
              <a:ext uri="{FF2B5EF4-FFF2-40B4-BE49-F238E27FC236}">
                <a16:creationId xmlns:a16="http://schemas.microsoft.com/office/drawing/2014/main" id="{D0659CFA-9AC2-D88B-C8D5-1D58E6499426}"/>
              </a:ext>
            </a:extLst>
          </p:cNvPr>
          <p:cNvSpPr txBox="1"/>
          <p:nvPr/>
        </p:nvSpPr>
        <p:spPr>
          <a:xfrm>
            <a:off x="539544" y="1690688"/>
            <a:ext cx="3421626" cy="4206280"/>
          </a:xfrm>
          <a:prstGeom prst="rect">
            <a:avLst/>
          </a:prstGeom>
          <a:noFill/>
        </p:spPr>
        <p:txBody>
          <a:bodyPr wrap="square">
            <a:spAutoFit/>
          </a:bodyPr>
          <a:lstStyle/>
          <a:p>
            <a:pPr>
              <a:lnSpc>
                <a:spcPct val="90000"/>
              </a:lnSpc>
              <a:spcBef>
                <a:spcPts val="1000"/>
              </a:spcBef>
            </a:pPr>
            <a:r>
              <a:rPr lang="en-US" b="0" i="0" dirty="0">
                <a:effectLst/>
                <a:latin typeface="Helvetica" pitchFamily="2" charset="0"/>
              </a:rPr>
              <a:t>﻿﻿﻿</a:t>
            </a:r>
            <a:r>
              <a:rPr lang="en-US" sz="2600" dirty="0">
                <a:highlight>
                  <a:srgbClr val="FFFF00"/>
                </a:highlight>
                <a:latin typeface="Helvetica" pitchFamily="2" charset="0"/>
              </a:rPr>
              <a:t>T-cell analysis</a:t>
            </a:r>
          </a:p>
          <a:p>
            <a:pPr marL="457200" indent="-457200">
              <a:lnSpc>
                <a:spcPct val="90000"/>
              </a:lnSpc>
              <a:spcBef>
                <a:spcPts val="1000"/>
              </a:spcBef>
              <a:buFont typeface="Arial" panose="020B0604020202020204" pitchFamily="34" charset="0"/>
              <a:buChar char="•"/>
            </a:pPr>
            <a:r>
              <a:rPr lang="en-US" sz="2600" dirty="0">
                <a:latin typeface="Helvetica" pitchFamily="2" charset="0"/>
              </a:rPr>
              <a:t>﻿﻿﻿Absolute lymphocyte count of peripheral blood</a:t>
            </a:r>
          </a:p>
          <a:p>
            <a:pPr marL="457200" indent="-457200">
              <a:lnSpc>
                <a:spcPct val="90000"/>
              </a:lnSpc>
              <a:spcBef>
                <a:spcPts val="1000"/>
              </a:spcBef>
              <a:buFont typeface="Arial" panose="020B0604020202020204" pitchFamily="34" charset="0"/>
              <a:buChar char="•"/>
            </a:pPr>
            <a:r>
              <a:rPr lang="en-US" sz="2600" dirty="0">
                <a:latin typeface="Helvetica" pitchFamily="2" charset="0"/>
              </a:rPr>
              <a:t>﻿﻿﻿Flow cytometry measuring CD45RA+ T and CD45RO+ cells</a:t>
            </a:r>
          </a:p>
          <a:p>
            <a:pPr marL="457200" indent="-457200">
              <a:lnSpc>
                <a:spcPct val="90000"/>
              </a:lnSpc>
              <a:spcBef>
                <a:spcPts val="1000"/>
              </a:spcBef>
              <a:buFont typeface="Arial" panose="020B0604020202020204" pitchFamily="34" charset="0"/>
              <a:buChar char="•"/>
            </a:pPr>
            <a:r>
              <a:rPr lang="en-US" sz="2600" dirty="0">
                <a:latin typeface="Helvetica" pitchFamily="2" charset="0"/>
              </a:rPr>
              <a:t>﻿﻿﻿RT PCR Assay</a:t>
            </a:r>
          </a:p>
          <a:p>
            <a:pPr marL="457200" indent="-457200">
              <a:lnSpc>
                <a:spcPct val="90000"/>
              </a:lnSpc>
              <a:spcBef>
                <a:spcPts val="1000"/>
              </a:spcBef>
              <a:buFont typeface="Arial" panose="020B0604020202020204" pitchFamily="34" charset="0"/>
              <a:buChar char="•"/>
            </a:pPr>
            <a:r>
              <a:rPr lang="en-US" sz="2600" dirty="0">
                <a:latin typeface="Helvetica" pitchFamily="2" charset="0"/>
              </a:rPr>
              <a:t>﻿﻿﻿Antibody response</a:t>
            </a:r>
          </a:p>
        </p:txBody>
      </p:sp>
    </p:spTree>
    <p:extLst>
      <p:ext uri="{BB962C8B-B14F-4D97-AF65-F5344CB8AC3E}">
        <p14:creationId xmlns:p14="http://schemas.microsoft.com/office/powerpoint/2010/main" val="30929037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9F77C-3C5D-7509-307B-BBA8CFEEBBC2}"/>
              </a:ext>
            </a:extLst>
          </p:cNvPr>
          <p:cNvSpPr>
            <a:spLocks noGrp="1"/>
          </p:cNvSpPr>
          <p:nvPr>
            <p:ph type="title"/>
          </p:nvPr>
        </p:nvSpPr>
        <p:spPr/>
        <p:txBody>
          <a:bodyPr>
            <a:normAutofit fontScale="90000"/>
          </a:bodyPr>
          <a:lstStyle/>
          <a:p>
            <a:r>
              <a:rPr lang="en-US" b="0" i="0" dirty="0">
                <a:effectLst/>
                <a:latin typeface="Helvetica" pitchFamily="2" charset="0"/>
              </a:rPr>
              <a:t>DiGeorge Syndrome</a:t>
            </a:r>
            <a:r>
              <a:rPr lang="en-US" dirty="0">
                <a:effectLst/>
                <a:latin typeface="Helvetica" pitchFamily="2" charset="0"/>
              </a:rPr>
              <a:t/>
            </a:r>
            <a:br>
              <a:rPr lang="en-US" dirty="0">
                <a:effectLst/>
                <a:latin typeface="Helvetica" pitchFamily="2" charset="0"/>
              </a:rPr>
            </a:br>
            <a:r>
              <a:rPr lang="en-US" b="0" i="0" dirty="0">
                <a:effectLst/>
                <a:latin typeface="Helvetica" pitchFamily="2" charset="0"/>
              </a:rPr>
              <a:t>Management</a:t>
            </a:r>
            <a:r>
              <a:rPr lang="en-US" dirty="0">
                <a:effectLst/>
                <a:latin typeface="Helvetica" pitchFamily="2" charset="0"/>
              </a:rPr>
              <a:t/>
            </a:r>
            <a:br>
              <a:rPr lang="en-US" dirty="0">
                <a:effectLst/>
                <a:latin typeface="Helvetica" pitchFamily="2" charset="0"/>
              </a:rPr>
            </a:br>
            <a:endParaRPr lang="en-US" dirty="0"/>
          </a:p>
        </p:txBody>
      </p:sp>
      <p:sp>
        <p:nvSpPr>
          <p:cNvPr id="6" name="Content Placeholder 2">
            <a:extLst>
              <a:ext uri="{FF2B5EF4-FFF2-40B4-BE49-F238E27FC236}">
                <a16:creationId xmlns:a16="http://schemas.microsoft.com/office/drawing/2014/main" id="{15B4B1C1-5FA0-F6A7-BE63-9B732884BE01}"/>
              </a:ext>
            </a:extLst>
          </p:cNvPr>
          <p:cNvSpPr>
            <a:spLocks noGrp="1"/>
          </p:cNvSpPr>
          <p:nvPr>
            <p:ph idx="1"/>
          </p:nvPr>
        </p:nvSpPr>
        <p:spPr>
          <a:xfrm>
            <a:off x="201118" y="1439055"/>
            <a:ext cx="4375355" cy="4775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dirty="0">
                <a:effectLst/>
                <a:highlight>
                  <a:srgbClr val="FFFF00"/>
                </a:highlight>
                <a:latin typeface="Helvetica" pitchFamily="2" charset="0"/>
              </a:rPr>
              <a:t>Surgical Management:</a:t>
            </a:r>
            <a:endParaRPr lang="en-US" dirty="0">
              <a:effectLst/>
              <a:highlight>
                <a:srgbClr val="FFFF00"/>
              </a:highlight>
              <a:latin typeface="Helvetica" pitchFamily="2" charset="0"/>
            </a:endParaRPr>
          </a:p>
          <a:p>
            <a:r>
              <a:rPr lang="en-US" b="0" i="0" dirty="0">
                <a:effectLst/>
                <a:latin typeface="Helvetica" pitchFamily="2" charset="0"/>
              </a:rPr>
              <a:t>﻿﻿﻿Cardiac Anomalies require immediate surgical management</a:t>
            </a:r>
            <a:endParaRPr lang="en-US" dirty="0">
              <a:effectLst/>
              <a:latin typeface="Helvetica" pitchFamily="2" charset="0"/>
            </a:endParaRPr>
          </a:p>
          <a:p>
            <a:r>
              <a:rPr lang="en-US" b="0" i="0" dirty="0">
                <a:effectLst/>
                <a:latin typeface="Helvetica" pitchFamily="2" charset="0"/>
              </a:rPr>
              <a:t>﻿﻿﻿Craniofacial abnormalities are also corrected based on the severity of airflow compromise</a:t>
            </a:r>
          </a:p>
        </p:txBody>
      </p:sp>
      <p:sp>
        <p:nvSpPr>
          <p:cNvPr id="4" name="TextBox 3">
            <a:extLst>
              <a:ext uri="{FF2B5EF4-FFF2-40B4-BE49-F238E27FC236}">
                <a16:creationId xmlns:a16="http://schemas.microsoft.com/office/drawing/2014/main" id="{D4830E8B-EBD7-997A-E6FC-4AD8FDCFF1F2}"/>
              </a:ext>
            </a:extLst>
          </p:cNvPr>
          <p:cNvSpPr txBox="1"/>
          <p:nvPr/>
        </p:nvSpPr>
        <p:spPr>
          <a:xfrm>
            <a:off x="5115545" y="1439055"/>
            <a:ext cx="6094770" cy="4483279"/>
          </a:xfrm>
          <a:prstGeom prst="rect">
            <a:avLst/>
          </a:prstGeom>
          <a:noFill/>
        </p:spPr>
        <p:txBody>
          <a:bodyPr wrap="square">
            <a:spAutoFit/>
          </a:bodyPr>
          <a:lstStyle/>
          <a:p>
            <a:pPr>
              <a:lnSpc>
                <a:spcPct val="90000"/>
              </a:lnSpc>
              <a:spcBef>
                <a:spcPts val="1000"/>
              </a:spcBef>
              <a:buFont typeface="Arial" panose="020B0604020202020204" pitchFamily="34" charset="0"/>
            </a:pPr>
            <a:r>
              <a:rPr lang="en-US" sz="2800" dirty="0">
                <a:highlight>
                  <a:srgbClr val="FFFF00"/>
                </a:highlight>
                <a:latin typeface="Helvetica" pitchFamily="2" charset="0"/>
              </a:rPr>
              <a:t>Medical Management:</a:t>
            </a:r>
          </a:p>
          <a:p>
            <a:pPr marL="457200" indent="-457200">
              <a:lnSpc>
                <a:spcPct val="90000"/>
              </a:lnSpc>
              <a:spcBef>
                <a:spcPts val="1000"/>
              </a:spcBef>
              <a:buFont typeface="Arial" panose="020B0604020202020204" pitchFamily="34" charset="0"/>
              <a:buChar char="•"/>
            </a:pPr>
            <a:r>
              <a:rPr lang="en-US" sz="2800" dirty="0">
                <a:latin typeface="Helvetica" pitchFamily="2" charset="0"/>
              </a:rPr>
              <a:t>﻿Hypocalcemia is managed by</a:t>
            </a:r>
          </a:p>
          <a:p>
            <a:pPr marL="457200" indent="-457200">
              <a:lnSpc>
                <a:spcPct val="90000"/>
              </a:lnSpc>
              <a:spcBef>
                <a:spcPts val="1000"/>
              </a:spcBef>
              <a:buFont typeface="Arial" panose="020B0604020202020204" pitchFamily="34" charset="0"/>
              <a:buChar char="•"/>
            </a:pPr>
            <a:r>
              <a:rPr lang="en-US" sz="2800" dirty="0">
                <a:latin typeface="Helvetica" pitchFamily="2" charset="0"/>
              </a:rPr>
              <a:t>Vitamin D and Calcium supplementation</a:t>
            </a:r>
          </a:p>
          <a:p>
            <a:pPr marL="457200" indent="-457200">
              <a:lnSpc>
                <a:spcPct val="90000"/>
              </a:lnSpc>
              <a:spcBef>
                <a:spcPts val="1000"/>
              </a:spcBef>
              <a:buFont typeface="Arial" panose="020B0604020202020204" pitchFamily="34" charset="0"/>
              <a:buChar char="•"/>
            </a:pPr>
            <a:r>
              <a:rPr lang="en-US" sz="2800" dirty="0">
                <a:latin typeface="Helvetica" pitchFamily="2" charset="0"/>
              </a:rPr>
              <a:t>﻿﻿﻿Live vaccination is contraindicated in patients with</a:t>
            </a:r>
            <a:br>
              <a:rPr lang="en-US" sz="2800" dirty="0">
                <a:latin typeface="Helvetica" pitchFamily="2" charset="0"/>
              </a:rPr>
            </a:br>
            <a:r>
              <a:rPr lang="en-US" sz="2800" dirty="0">
                <a:latin typeface="Helvetica" pitchFamily="2" charset="0"/>
              </a:rPr>
              <a:t>DGS</a:t>
            </a:r>
          </a:p>
          <a:p>
            <a:pPr marL="457200" indent="-457200">
              <a:lnSpc>
                <a:spcPct val="90000"/>
              </a:lnSpc>
              <a:spcBef>
                <a:spcPts val="1000"/>
              </a:spcBef>
              <a:buFont typeface="Arial" panose="020B0604020202020204" pitchFamily="34" charset="0"/>
              <a:buChar char="•"/>
            </a:pPr>
            <a:r>
              <a:rPr lang="en-US" sz="2800" dirty="0">
                <a:latin typeface="Helvetica" pitchFamily="2" charset="0"/>
              </a:rPr>
              <a:t>﻿﻿﻿Trimethoprim/sulfamethoxazole is prescribed to those with very low T-cell count.</a:t>
            </a:r>
          </a:p>
        </p:txBody>
      </p:sp>
    </p:spTree>
    <p:extLst>
      <p:ext uri="{BB962C8B-B14F-4D97-AF65-F5344CB8AC3E}">
        <p14:creationId xmlns:p14="http://schemas.microsoft.com/office/powerpoint/2010/main" val="28077137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51C30-825E-4C11-F01D-C95BA33229EE}"/>
              </a:ext>
            </a:extLst>
          </p:cNvPr>
          <p:cNvSpPr>
            <a:spLocks noGrp="1"/>
          </p:cNvSpPr>
          <p:nvPr>
            <p:ph type="title"/>
          </p:nvPr>
        </p:nvSpPr>
        <p:spPr/>
        <p:txBody>
          <a:bodyPr>
            <a:normAutofit fontScale="90000"/>
          </a:bodyPr>
          <a:lstStyle/>
          <a:p>
            <a:r>
              <a:rPr lang="en-US" b="0" i="0" dirty="0">
                <a:effectLst/>
                <a:latin typeface="Helvetica" pitchFamily="2" charset="0"/>
              </a:rPr>
              <a:t>DiGeorge Syndrome</a:t>
            </a:r>
            <a:r>
              <a:rPr lang="en-US" dirty="0">
                <a:effectLst/>
                <a:latin typeface="Helvetica" pitchFamily="2" charset="0"/>
              </a:rPr>
              <a:t/>
            </a:r>
            <a:br>
              <a:rPr lang="en-US" dirty="0">
                <a:effectLst/>
                <a:latin typeface="Helvetica" pitchFamily="2" charset="0"/>
              </a:rPr>
            </a:br>
            <a:r>
              <a:rPr lang="en-US" b="0" i="0" dirty="0">
                <a:effectLst/>
                <a:latin typeface="Helvetica" pitchFamily="2" charset="0"/>
              </a:rPr>
              <a:t>Immunologic Management</a:t>
            </a:r>
            <a:r>
              <a:rPr lang="en-US" dirty="0">
                <a:effectLst/>
                <a:latin typeface="Helvetica" pitchFamily="2" charset="0"/>
              </a:rPr>
              <a:t/>
            </a:r>
            <a:br>
              <a:rPr lang="en-US" dirty="0">
                <a:effectLst/>
                <a:latin typeface="Helvetica" pitchFamily="2" charset="0"/>
              </a:rPr>
            </a:br>
            <a:endParaRPr lang="en-US" dirty="0"/>
          </a:p>
        </p:txBody>
      </p:sp>
      <p:sp>
        <p:nvSpPr>
          <p:cNvPr id="6" name="Content Placeholder 2">
            <a:extLst>
              <a:ext uri="{FF2B5EF4-FFF2-40B4-BE49-F238E27FC236}">
                <a16:creationId xmlns:a16="http://schemas.microsoft.com/office/drawing/2014/main" id="{6199038F-6FE6-9E64-180F-266DA9B6F6ED}"/>
              </a:ext>
            </a:extLst>
          </p:cNvPr>
          <p:cNvSpPr>
            <a:spLocks noGrp="1"/>
          </p:cNvSpPr>
          <p:nvPr>
            <p:ph idx="1"/>
          </p:nvPr>
        </p:nvSpPr>
        <p:spPr>
          <a:xfrm>
            <a:off x="688298" y="1690688"/>
            <a:ext cx="10515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effectLst/>
                <a:latin typeface="Helvetica" pitchFamily="2" charset="0"/>
              </a:rPr>
              <a:t>﻿﻿﻿Live vaccines are </a:t>
            </a:r>
            <a:r>
              <a:rPr lang="en-US" b="0" i="0" dirty="0">
                <a:effectLst/>
                <a:highlight>
                  <a:srgbClr val="FFFF00"/>
                </a:highlight>
                <a:latin typeface="Helvetica" pitchFamily="2" charset="0"/>
              </a:rPr>
              <a:t>contraindicated</a:t>
            </a:r>
            <a:r>
              <a:rPr lang="en-US" b="0" i="0" dirty="0">
                <a:effectLst/>
                <a:latin typeface="Helvetica" pitchFamily="2" charset="0"/>
              </a:rPr>
              <a:t> due to severe allergic reactions</a:t>
            </a:r>
            <a:endParaRPr lang="en-US" dirty="0">
              <a:effectLst/>
              <a:latin typeface="Helvetica" pitchFamily="2" charset="0"/>
            </a:endParaRPr>
          </a:p>
          <a:p>
            <a:r>
              <a:rPr lang="en-US" b="0" i="0" dirty="0">
                <a:effectLst/>
                <a:latin typeface="Helvetica" pitchFamily="2" charset="0"/>
              </a:rPr>
              <a:t>﻿﻿﻿MMR can be safely administered</a:t>
            </a:r>
            <a:endParaRPr lang="en-US" dirty="0">
              <a:effectLst/>
              <a:latin typeface="Helvetica" pitchFamily="2" charset="0"/>
            </a:endParaRPr>
          </a:p>
          <a:p>
            <a:r>
              <a:rPr lang="en-US" b="0" i="0" dirty="0">
                <a:effectLst/>
                <a:latin typeface="Helvetica" pitchFamily="2" charset="0"/>
              </a:rPr>
              <a:t>﻿﻿﻿Thymus transplantation has been explored as a good therapeutic approach for patients with complete DGS, with 76% survival rates at 2 years</a:t>
            </a:r>
            <a:endParaRPr lang="en-US" dirty="0">
              <a:effectLst/>
              <a:latin typeface="Helvetica" pitchFamily="2" charset="0"/>
            </a:endParaRPr>
          </a:p>
          <a:p>
            <a:r>
              <a:rPr lang="en-US" b="0" i="0" dirty="0">
                <a:effectLst/>
                <a:latin typeface="Helvetica" pitchFamily="2" charset="0"/>
              </a:rPr>
              <a:t>﻿﻿﻿Bone marrow transplant is also another therapeutic approach.</a:t>
            </a:r>
            <a:endParaRPr lang="en-US" dirty="0">
              <a:effectLst/>
              <a:latin typeface="Helvetica" pitchFamily="2" charset="0"/>
            </a:endParaRPr>
          </a:p>
          <a:p>
            <a:r>
              <a:rPr lang="en-US" b="0" i="0" dirty="0">
                <a:effectLst/>
                <a:latin typeface="Helvetica" pitchFamily="2" charset="0"/>
              </a:rPr>
              <a:t>﻿﻿﻿Allogeneic processed thymus tissue has been approved in October 2021 by the FDA for use in patients with </a:t>
            </a:r>
            <a:r>
              <a:rPr lang="en-US" b="0" i="0" dirty="0" err="1">
                <a:effectLst/>
                <a:latin typeface="Helvetica" pitchFamily="2" charset="0"/>
              </a:rPr>
              <a:t>athymia</a:t>
            </a:r>
            <a:r>
              <a:rPr lang="en-US" b="0" i="0" dirty="0">
                <a:effectLst/>
                <a:latin typeface="Helvetica" pitchFamily="2" charset="0"/>
              </a:rPr>
              <a:t> as a possible therapeutic approach for pediatric patients.</a:t>
            </a:r>
            <a:endParaRPr lang="en-US" dirty="0">
              <a:effectLst/>
              <a:latin typeface="Helvetica" pitchFamily="2" charset="0"/>
            </a:endParaRPr>
          </a:p>
          <a:p>
            <a:r>
              <a:rPr lang="en-US" b="0" i="0" dirty="0">
                <a:effectLst/>
                <a:latin typeface="Helvetica" pitchFamily="2" charset="0"/>
              </a:rPr>
              <a:t>﻿﻿﻿They should receive prophylaxis for Pneumocystis </a:t>
            </a:r>
            <a:r>
              <a:rPr lang="en-US" b="0" i="0" dirty="0" err="1">
                <a:effectLst/>
                <a:latin typeface="Helvetica" pitchFamily="2" charset="0"/>
              </a:rPr>
              <a:t>jerovici</a:t>
            </a:r>
            <a:r>
              <a:rPr lang="en-US" b="0" i="0" dirty="0">
                <a:effectLst/>
                <a:latin typeface="Helvetica" pitchFamily="2" charset="0"/>
              </a:rPr>
              <a:t> immediately prior to undergoing major surgery</a:t>
            </a:r>
            <a:endParaRPr lang="en-US" dirty="0">
              <a:effectLst/>
              <a:latin typeface="Helvetica" pitchFamily="2" charset="0"/>
            </a:endParaRPr>
          </a:p>
          <a:p>
            <a:r>
              <a:rPr lang="en-US" b="0" i="0" dirty="0">
                <a:effectLst/>
                <a:latin typeface="Helvetica" pitchFamily="2" charset="0"/>
              </a:rPr>
              <a:t>﻿﻿All blood products should be irradiated to prevent graft-vs-host disease</a:t>
            </a:r>
            <a:endParaRPr lang="en-US" dirty="0">
              <a:effectLst/>
              <a:latin typeface="Helvetica" pitchFamily="2" charset="0"/>
            </a:endParaRPr>
          </a:p>
        </p:txBody>
      </p:sp>
    </p:spTree>
    <p:extLst>
      <p:ext uri="{BB962C8B-B14F-4D97-AF65-F5344CB8AC3E}">
        <p14:creationId xmlns:p14="http://schemas.microsoft.com/office/powerpoint/2010/main" val="42703792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
          <p:cNvSpPr>
            <a:spLocks noGrp="1"/>
          </p:cNvSpPr>
          <p:nvPr>
            <p:ph type="title"/>
          </p:nvPr>
        </p:nvSpPr>
        <p:spPr/>
        <p:txBody>
          <a:bodyPr/>
          <a:lstStyle/>
          <a:p>
            <a:r>
              <a:rPr lang="en-US" dirty="0"/>
              <a:t>PRADER-WILLI SYNDROME </a:t>
            </a:r>
          </a:p>
        </p:txBody>
      </p:sp>
      <p:sp>
        <p:nvSpPr>
          <p:cNvPr id="1048587" name="Content Placeholder 2"/>
          <p:cNvSpPr>
            <a:spLocks noGrp="1"/>
          </p:cNvSpPr>
          <p:nvPr>
            <p:ph idx="1"/>
          </p:nvPr>
        </p:nvSpPr>
        <p:spPr/>
        <p:txBody>
          <a:bodyPr/>
          <a:lstStyle/>
          <a:p>
            <a:r>
              <a:rPr lang="en-US" dirty="0"/>
              <a:t>Also known as Prader- </a:t>
            </a:r>
            <a:r>
              <a:rPr lang="en-US" dirty="0" err="1"/>
              <a:t>Labhart</a:t>
            </a:r>
            <a:r>
              <a:rPr lang="en-US" dirty="0"/>
              <a:t>-Willi syndrome </a:t>
            </a:r>
          </a:p>
          <a:p>
            <a:r>
              <a:rPr lang="en-US" dirty="0"/>
              <a:t>Non-inherited - occurs sporadically</a:t>
            </a:r>
          </a:p>
          <a:p>
            <a:r>
              <a:rPr lang="en-US" dirty="0"/>
              <a:t> Most common genetically-identified cause of life-threatening obesity  </a:t>
            </a:r>
          </a:p>
          <a:p>
            <a:r>
              <a:rPr lang="en-US" dirty="0"/>
              <a:t>Prevalence: 1 in 12,000 to 15,000 </a:t>
            </a:r>
          </a:p>
          <a:p>
            <a:r>
              <a:rPr lang="en-GB" dirty="0"/>
              <a:t>It can affect b</a:t>
            </a:r>
            <a:r>
              <a:rPr lang="en-US" dirty="0" err="1"/>
              <a:t>oth</a:t>
            </a:r>
            <a:r>
              <a:rPr lang="en-US" dirty="0"/>
              <a:t> sexes and all races (Caucasians)</a:t>
            </a:r>
          </a:p>
        </p:txBody>
      </p:sp>
    </p:spTree>
    <p:extLst>
      <p:ext uri="{BB962C8B-B14F-4D97-AF65-F5344CB8AC3E}">
        <p14:creationId xmlns:p14="http://schemas.microsoft.com/office/powerpoint/2010/main" val="2373161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en-GB" dirty="0"/>
              <a:t>Genetics </a:t>
            </a:r>
            <a:endParaRPr lang="en-US" dirty="0"/>
          </a:p>
        </p:txBody>
      </p:sp>
      <p:sp>
        <p:nvSpPr>
          <p:cNvPr id="1048589" name="Content Placeholder 2"/>
          <p:cNvSpPr>
            <a:spLocks noGrp="1"/>
          </p:cNvSpPr>
          <p:nvPr>
            <p:ph idx="1"/>
          </p:nvPr>
        </p:nvSpPr>
        <p:spPr/>
        <p:txBody>
          <a:bodyPr/>
          <a:lstStyle/>
          <a:p>
            <a:r>
              <a:rPr lang="en-US" dirty="0"/>
              <a:t>Disorder of Chromosome 15 (15q11.2-13)</a:t>
            </a:r>
            <a:r>
              <a:rPr lang="en-GB" dirty="0"/>
              <a:t>, </a:t>
            </a:r>
            <a:r>
              <a:rPr lang="en-US" dirty="0"/>
              <a:t>Loss of genes normally contributed by the father </a:t>
            </a:r>
          </a:p>
          <a:p>
            <a:r>
              <a:rPr lang="en-US" dirty="0"/>
              <a:t>Three main errors </a:t>
            </a:r>
          </a:p>
          <a:p>
            <a:pPr marL="0" indent="0">
              <a:buNone/>
            </a:pPr>
            <a:r>
              <a:rPr lang="en-GB" dirty="0"/>
              <a:t>  </a:t>
            </a:r>
            <a:r>
              <a:rPr lang="en-US" dirty="0"/>
              <a:t>1</a:t>
            </a:r>
            <a:r>
              <a:rPr lang="en-GB" dirty="0"/>
              <a:t>. </a:t>
            </a:r>
            <a:r>
              <a:rPr lang="en-US" dirty="0"/>
              <a:t>Non-inherited deletion of paternal chromosome 15</a:t>
            </a:r>
          </a:p>
          <a:p>
            <a:pPr marL="0" indent="0">
              <a:buNone/>
            </a:pPr>
            <a:r>
              <a:rPr lang="en-GB" dirty="0"/>
              <a:t>  </a:t>
            </a:r>
            <a:r>
              <a:rPr lang="en-US" dirty="0"/>
              <a:t>2</a:t>
            </a:r>
            <a:r>
              <a:rPr lang="en-GB" dirty="0"/>
              <a:t>. T</a:t>
            </a:r>
            <a:r>
              <a:rPr lang="en-US" dirty="0"/>
              <a:t>wo maternal chromosome 15’s </a:t>
            </a:r>
          </a:p>
          <a:p>
            <a:pPr marL="0" indent="0">
              <a:buNone/>
            </a:pPr>
            <a:r>
              <a:rPr lang="en-GB" dirty="0"/>
              <a:t>  3. </a:t>
            </a:r>
            <a:r>
              <a:rPr lang="en-US" dirty="0"/>
              <a:t>Error in imprinting - paternal chromosome is nonfunctional</a:t>
            </a:r>
          </a:p>
        </p:txBody>
      </p:sp>
    </p:spTree>
    <p:extLst>
      <p:ext uri="{BB962C8B-B14F-4D97-AF65-F5344CB8AC3E}">
        <p14:creationId xmlns:p14="http://schemas.microsoft.com/office/powerpoint/2010/main" val="37065009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0" name="Title 1"/>
          <p:cNvSpPr>
            <a:spLocks noGrp="1"/>
          </p:cNvSpPr>
          <p:nvPr>
            <p:ph type="title"/>
          </p:nvPr>
        </p:nvSpPr>
        <p:spPr/>
        <p:txBody>
          <a:bodyPr/>
          <a:lstStyle/>
          <a:p>
            <a:r>
              <a:rPr lang="en-GB" dirty="0"/>
              <a:t> Developmental concerns</a:t>
            </a:r>
            <a:endParaRPr lang="en-US" dirty="0"/>
          </a:p>
        </p:txBody>
      </p:sp>
      <p:sp>
        <p:nvSpPr>
          <p:cNvPr id="1048591" name="Content Placeholder 2"/>
          <p:cNvSpPr>
            <a:spLocks noGrp="1"/>
          </p:cNvSpPr>
          <p:nvPr>
            <p:ph idx="1"/>
          </p:nvPr>
        </p:nvSpPr>
        <p:spPr/>
        <p:txBody>
          <a:bodyPr/>
          <a:lstStyle/>
          <a:p>
            <a:r>
              <a:rPr lang="en-US" dirty="0"/>
              <a:t>Hypotonia in infants - improves with age. May create feeding problems and delayed speech </a:t>
            </a:r>
          </a:p>
          <a:p>
            <a:r>
              <a:rPr lang="en-US" dirty="0"/>
              <a:t>Deficits in strength, coordination and balance </a:t>
            </a:r>
          </a:p>
          <a:p>
            <a:r>
              <a:rPr lang="en-GB" dirty="0"/>
              <a:t> I</a:t>
            </a:r>
            <a:r>
              <a:rPr lang="en-US" dirty="0"/>
              <a:t>Q ranges from 40-105 </a:t>
            </a:r>
          </a:p>
          <a:p>
            <a:r>
              <a:rPr lang="en-US" dirty="0"/>
              <a:t>Average =70</a:t>
            </a:r>
          </a:p>
          <a:p>
            <a:r>
              <a:rPr lang="en-US" dirty="0"/>
              <a:t> Individuals with normal IQ typically have learning disabilities</a:t>
            </a:r>
          </a:p>
        </p:txBody>
      </p:sp>
    </p:spTree>
    <p:extLst>
      <p:ext uri="{BB962C8B-B14F-4D97-AF65-F5344CB8AC3E}">
        <p14:creationId xmlns:p14="http://schemas.microsoft.com/office/powerpoint/2010/main" val="27310571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2" name="Title 1"/>
          <p:cNvSpPr>
            <a:spLocks noGrp="1"/>
          </p:cNvSpPr>
          <p:nvPr>
            <p:ph type="title"/>
          </p:nvPr>
        </p:nvSpPr>
        <p:spPr/>
        <p:txBody>
          <a:bodyPr/>
          <a:lstStyle/>
          <a:p>
            <a:endParaRPr lang="en-US"/>
          </a:p>
        </p:txBody>
      </p:sp>
      <p:pic>
        <p:nvPicPr>
          <p:cNvPr id="2097152" name="Picture 4"/>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242497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Title 1"/>
          <p:cNvSpPr>
            <a:spLocks noGrp="1"/>
          </p:cNvSpPr>
          <p:nvPr>
            <p:ph type="title"/>
          </p:nvPr>
        </p:nvSpPr>
        <p:spPr/>
        <p:txBody>
          <a:bodyPr/>
          <a:lstStyle/>
          <a:p>
            <a:r>
              <a:rPr lang="en-GB" dirty="0"/>
              <a:t>Physical features </a:t>
            </a:r>
            <a:endParaRPr lang="en-US" dirty="0"/>
          </a:p>
        </p:txBody>
      </p:sp>
      <p:sp>
        <p:nvSpPr>
          <p:cNvPr id="1048594" name="Content Placeholder 2"/>
          <p:cNvSpPr>
            <a:spLocks noGrp="1"/>
          </p:cNvSpPr>
          <p:nvPr>
            <p:ph idx="1"/>
          </p:nvPr>
        </p:nvSpPr>
        <p:spPr/>
        <p:txBody>
          <a:bodyPr>
            <a:normAutofit/>
          </a:bodyPr>
          <a:lstStyle/>
          <a:p>
            <a:r>
              <a:rPr lang="en-GB" dirty="0"/>
              <a:t> S</a:t>
            </a:r>
            <a:r>
              <a:rPr lang="en-US" dirty="0" err="1"/>
              <a:t>hort</a:t>
            </a:r>
            <a:r>
              <a:rPr lang="en-US" dirty="0"/>
              <a:t> Stature</a:t>
            </a:r>
          </a:p>
          <a:p>
            <a:r>
              <a:rPr lang="en-US" dirty="0"/>
              <a:t> Long and narrow head at birth</a:t>
            </a:r>
          </a:p>
          <a:p>
            <a:r>
              <a:rPr lang="en-US" dirty="0"/>
              <a:t> Narrow face </a:t>
            </a:r>
          </a:p>
          <a:p>
            <a:r>
              <a:rPr lang="en-US" dirty="0"/>
              <a:t> Distinct eyes (almond shaped)</a:t>
            </a:r>
          </a:p>
          <a:p>
            <a:r>
              <a:rPr lang="en-US" dirty="0"/>
              <a:t> Small mouth - corners curved </a:t>
            </a:r>
            <a:r>
              <a:rPr lang="en-GB" dirty="0"/>
              <a:t>downward</a:t>
            </a:r>
            <a:r>
              <a:rPr lang="en-US" dirty="0"/>
              <a:t> </a:t>
            </a:r>
          </a:p>
          <a:p>
            <a:r>
              <a:rPr lang="en-GB" dirty="0"/>
              <a:t> Thin upper lip</a:t>
            </a:r>
            <a:endParaRPr lang="en-US" dirty="0"/>
          </a:p>
          <a:p>
            <a:r>
              <a:rPr lang="en-US" dirty="0"/>
              <a:t> Small upturned nose </a:t>
            </a:r>
          </a:p>
          <a:p>
            <a:r>
              <a:rPr lang="en-US" dirty="0"/>
              <a:t> Small hands and feet</a:t>
            </a:r>
          </a:p>
        </p:txBody>
      </p:sp>
    </p:spTree>
    <p:extLst>
      <p:ext uri="{BB962C8B-B14F-4D97-AF65-F5344CB8AC3E}">
        <p14:creationId xmlns:p14="http://schemas.microsoft.com/office/powerpoint/2010/main" val="9358242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2" name="Picture 2097161"/>
          <p:cNvPicPr>
            <a:picLocks/>
          </p:cNvPicPr>
          <p:nvPr/>
        </p:nvPicPr>
        <p:blipFill>
          <a:blip r:embed="rId2"/>
          <a:stretch>
            <a:fillRect/>
          </a:stretch>
        </p:blipFill>
        <p:spPr>
          <a:xfrm>
            <a:off x="6405144" y="-100280"/>
            <a:ext cx="5106390" cy="6858000"/>
          </a:xfrm>
          <a:prstGeom prst="rect">
            <a:avLst/>
          </a:prstGeom>
        </p:spPr>
      </p:pic>
      <p:pic>
        <p:nvPicPr>
          <p:cNvPr id="2097163" name="Picture 2097162"/>
          <p:cNvPicPr>
            <a:picLocks/>
          </p:cNvPicPr>
          <p:nvPr/>
        </p:nvPicPr>
        <p:blipFill>
          <a:blip r:embed="rId3"/>
          <a:stretch>
            <a:fillRect/>
          </a:stretch>
        </p:blipFill>
        <p:spPr>
          <a:xfrm>
            <a:off x="718450" y="-100280"/>
            <a:ext cx="4667489" cy="6958280"/>
          </a:xfrm>
          <a:prstGeom prst="rect">
            <a:avLst/>
          </a:prstGeom>
        </p:spPr>
      </p:pic>
    </p:spTree>
    <p:extLst>
      <p:ext uri="{BB962C8B-B14F-4D97-AF65-F5344CB8AC3E}">
        <p14:creationId xmlns:p14="http://schemas.microsoft.com/office/powerpoint/2010/main" val="32383686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4" name="Picture 2097163"/>
          <p:cNvPicPr>
            <a:picLocks/>
          </p:cNvPicPr>
          <p:nvPr/>
        </p:nvPicPr>
        <p:blipFill>
          <a:blip r:embed="rId2"/>
          <a:stretch>
            <a:fillRect/>
          </a:stretch>
        </p:blipFill>
        <p:spPr>
          <a:xfrm>
            <a:off x="103711" y="0"/>
            <a:ext cx="5992288" cy="6860613"/>
          </a:xfrm>
          <a:prstGeom prst="rect">
            <a:avLst/>
          </a:prstGeom>
        </p:spPr>
      </p:pic>
      <p:pic>
        <p:nvPicPr>
          <p:cNvPr id="2097165" name="Picture 2097164"/>
          <p:cNvPicPr>
            <a:picLocks/>
          </p:cNvPicPr>
          <p:nvPr/>
        </p:nvPicPr>
        <p:blipFill>
          <a:blip r:embed="rId3"/>
          <a:stretch>
            <a:fillRect/>
          </a:stretch>
        </p:blipFill>
        <p:spPr>
          <a:xfrm>
            <a:off x="6883168" y="0"/>
            <a:ext cx="5308832" cy="6858000"/>
          </a:xfrm>
          <a:prstGeom prst="rect">
            <a:avLst/>
          </a:prstGeom>
        </p:spPr>
      </p:pic>
    </p:spTree>
    <p:extLst>
      <p:ext uri="{BB962C8B-B14F-4D97-AF65-F5344CB8AC3E}">
        <p14:creationId xmlns:p14="http://schemas.microsoft.com/office/powerpoint/2010/main" val="2991458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68608879"/>
              </p:ext>
            </p:extLst>
          </p:nvPr>
        </p:nvGraphicFramePr>
        <p:xfrm>
          <a:off x="1689765" y="194585"/>
          <a:ext cx="8702932" cy="5783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Title 1"/>
          <p:cNvSpPr>
            <a:spLocks noGrp="1"/>
          </p:cNvSpPr>
          <p:nvPr>
            <p:ph type="title"/>
          </p:nvPr>
        </p:nvSpPr>
        <p:spPr/>
        <p:txBody>
          <a:bodyPr/>
          <a:lstStyle/>
          <a:p>
            <a:endParaRPr lang="en-US"/>
          </a:p>
        </p:txBody>
      </p:sp>
      <p:pic>
        <p:nvPicPr>
          <p:cNvPr id="2097153" name="Picture 4"/>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3680219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6" name="Title 1"/>
          <p:cNvSpPr>
            <a:spLocks noGrp="1"/>
          </p:cNvSpPr>
          <p:nvPr>
            <p:ph type="title"/>
          </p:nvPr>
        </p:nvSpPr>
        <p:spPr/>
        <p:txBody>
          <a:bodyPr/>
          <a:lstStyle/>
          <a:p>
            <a:r>
              <a:rPr lang="en-GB" dirty="0"/>
              <a:t>William syndrome </a:t>
            </a:r>
            <a:endParaRPr lang="en-US" dirty="0"/>
          </a:p>
        </p:txBody>
      </p:sp>
      <p:sp>
        <p:nvSpPr>
          <p:cNvPr id="1048597" name="Content Placeholder 2"/>
          <p:cNvSpPr>
            <a:spLocks noGrp="1"/>
          </p:cNvSpPr>
          <p:nvPr>
            <p:ph idx="1"/>
          </p:nvPr>
        </p:nvSpPr>
        <p:spPr>
          <a:xfrm>
            <a:off x="838200" y="1825625"/>
            <a:ext cx="4225492" cy="4351338"/>
          </a:xfrm>
        </p:spPr>
        <p:txBody>
          <a:bodyPr/>
          <a:lstStyle/>
          <a:p>
            <a:r>
              <a:rPr lang="en-US" dirty="0"/>
              <a:t>This disease is also known As William-</a:t>
            </a:r>
            <a:r>
              <a:rPr lang="en-US" dirty="0" err="1"/>
              <a:t>Beuren</a:t>
            </a:r>
            <a:r>
              <a:rPr lang="en-US" dirty="0"/>
              <a:t> </a:t>
            </a:r>
            <a:r>
              <a:rPr lang="en-GB" dirty="0"/>
              <a:t>Syndrome.</a:t>
            </a:r>
          </a:p>
          <a:p>
            <a:r>
              <a:rPr lang="en-GB" dirty="0"/>
              <a:t>Is a developmental</a:t>
            </a:r>
            <a:r>
              <a:rPr lang="en-GB" b="0" i="0" dirty="0">
                <a:solidFill>
                  <a:srgbClr val="040C28"/>
                </a:solidFill>
                <a:effectLst/>
                <a:latin typeface="Helvetica Neue"/>
              </a:rPr>
              <a:t> disorder that affects many part the body</a:t>
            </a:r>
            <a:r>
              <a:rPr lang="en-GB" b="0" i="0" dirty="0">
                <a:solidFill>
                  <a:srgbClr val="1F1F1F"/>
                </a:solidFill>
                <a:effectLst/>
                <a:latin typeface="Helvetica Neue"/>
              </a:rPr>
              <a:t>. </a:t>
            </a:r>
            <a:endParaRPr lang="en-US" dirty="0"/>
          </a:p>
        </p:txBody>
      </p:sp>
      <p:pic>
        <p:nvPicPr>
          <p:cNvPr id="2097154" name="Picture 4"/>
          <p:cNvPicPr>
            <a:picLocks noChangeAspect="1"/>
          </p:cNvPicPr>
          <p:nvPr/>
        </p:nvPicPr>
        <p:blipFill>
          <a:blip r:embed="rId2"/>
          <a:stretch>
            <a:fillRect/>
          </a:stretch>
        </p:blipFill>
        <p:spPr>
          <a:xfrm>
            <a:off x="6470273" y="1825625"/>
            <a:ext cx="5195789" cy="4667249"/>
          </a:xfrm>
          <a:prstGeom prst="rect">
            <a:avLst/>
          </a:prstGeom>
        </p:spPr>
      </p:pic>
    </p:spTree>
    <p:extLst>
      <p:ext uri="{BB962C8B-B14F-4D97-AF65-F5344CB8AC3E}">
        <p14:creationId xmlns:p14="http://schemas.microsoft.com/office/powerpoint/2010/main" val="6904273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Title 1"/>
          <p:cNvSpPr>
            <a:spLocks noGrp="1"/>
          </p:cNvSpPr>
          <p:nvPr>
            <p:ph type="title"/>
          </p:nvPr>
        </p:nvSpPr>
        <p:spPr/>
        <p:txBody>
          <a:bodyPr/>
          <a:lstStyle/>
          <a:p>
            <a:r>
              <a:rPr lang="en-US" dirty="0"/>
              <a:t>CAUSES </a:t>
            </a:r>
            <a:br>
              <a:rPr lang="en-US" dirty="0"/>
            </a:br>
            <a:endParaRPr lang="en-US" dirty="0"/>
          </a:p>
        </p:txBody>
      </p:sp>
      <p:sp>
        <p:nvSpPr>
          <p:cNvPr id="1048599" name="Content Placeholder 2"/>
          <p:cNvSpPr>
            <a:spLocks noGrp="1"/>
          </p:cNvSpPr>
          <p:nvPr>
            <p:ph idx="1"/>
          </p:nvPr>
        </p:nvSpPr>
        <p:spPr/>
        <p:txBody>
          <a:bodyPr/>
          <a:lstStyle/>
          <a:p>
            <a:r>
              <a:rPr lang="en-US" dirty="0"/>
              <a:t>People with Williams are missing a genetic material from chromosome 7.</a:t>
            </a:r>
            <a:r>
              <a:rPr lang="en-GB" dirty="0"/>
              <a:t> (26-28 genes deletion). </a:t>
            </a:r>
            <a:endParaRPr lang="en-US" dirty="0"/>
          </a:p>
          <a:p>
            <a:r>
              <a:rPr lang="en-US" dirty="0"/>
              <a:t> This includes the protein elastin.</a:t>
            </a:r>
          </a:p>
          <a:p>
            <a:r>
              <a:rPr lang="en-US" dirty="0"/>
              <a:t> Elastin’s protein product gives blood vessels the stretchiness and strength to be used whole lifetime. </a:t>
            </a:r>
          </a:p>
          <a:p>
            <a:r>
              <a:rPr lang="en-US" dirty="0"/>
              <a:t>Elastin is made during the embryonic development and childhood, when blood vessels are formed. </a:t>
            </a:r>
          </a:p>
        </p:txBody>
      </p:sp>
    </p:spTree>
    <p:extLst>
      <p:ext uri="{BB962C8B-B14F-4D97-AF65-F5344CB8AC3E}">
        <p14:creationId xmlns:p14="http://schemas.microsoft.com/office/powerpoint/2010/main" val="38160721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Title 1"/>
          <p:cNvSpPr>
            <a:spLocks noGrp="1"/>
          </p:cNvSpPr>
          <p:nvPr>
            <p:ph type="title"/>
          </p:nvPr>
        </p:nvSpPr>
        <p:spPr/>
        <p:txBody>
          <a:bodyPr/>
          <a:lstStyle/>
          <a:p>
            <a:r>
              <a:rPr lang="en-US" dirty="0"/>
              <a:t>Symptoms </a:t>
            </a:r>
          </a:p>
        </p:txBody>
      </p:sp>
      <p:sp>
        <p:nvSpPr>
          <p:cNvPr id="1048601" name="Content Placeholder 2"/>
          <p:cNvSpPr>
            <a:spLocks noGrp="1"/>
          </p:cNvSpPr>
          <p:nvPr>
            <p:ph idx="1"/>
          </p:nvPr>
        </p:nvSpPr>
        <p:spPr/>
        <p:txBody>
          <a:bodyPr/>
          <a:lstStyle/>
          <a:p>
            <a:r>
              <a:rPr lang="en-US" dirty="0"/>
              <a:t>Most common: mental retardation, heart defects, and unusual facial features. </a:t>
            </a:r>
          </a:p>
          <a:p>
            <a:r>
              <a:rPr lang="en-US" dirty="0"/>
              <a:t>Other symptoms: low birth weight, failure to gain weight appropriately, kidney abnormalities, and low muscle tone. </a:t>
            </a:r>
          </a:p>
          <a:p>
            <a:r>
              <a:rPr lang="en-US" dirty="0"/>
              <a:t>Also people with the syndrome with exhibit characteristic behaviors, like hypersensitivity to loud noises and overly outgoing personality. </a:t>
            </a:r>
          </a:p>
        </p:txBody>
      </p:sp>
    </p:spTree>
    <p:extLst>
      <p:ext uri="{BB962C8B-B14F-4D97-AF65-F5344CB8AC3E}">
        <p14:creationId xmlns:p14="http://schemas.microsoft.com/office/powerpoint/2010/main" val="2137356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Title 1"/>
          <p:cNvSpPr>
            <a:spLocks noGrp="1"/>
          </p:cNvSpPr>
          <p:nvPr>
            <p:ph type="title"/>
          </p:nvPr>
        </p:nvSpPr>
        <p:spPr>
          <a:xfrm>
            <a:off x="4038294" y="264668"/>
            <a:ext cx="4115412" cy="1102612"/>
          </a:xfrm>
        </p:spPr>
        <p:txBody>
          <a:bodyPr/>
          <a:lstStyle/>
          <a:p>
            <a:r>
              <a:rPr lang="en-GB" dirty="0"/>
              <a:t>Treatment </a:t>
            </a:r>
            <a:endParaRPr lang="en-US" dirty="0"/>
          </a:p>
        </p:txBody>
      </p:sp>
      <p:sp>
        <p:nvSpPr>
          <p:cNvPr id="1048603" name="Content Placeholder 2"/>
          <p:cNvSpPr>
            <a:spLocks noGrp="1"/>
          </p:cNvSpPr>
          <p:nvPr>
            <p:ph idx="1"/>
          </p:nvPr>
        </p:nvSpPr>
        <p:spPr>
          <a:xfrm>
            <a:off x="6292211" y="1257946"/>
            <a:ext cx="5400759" cy="5028859"/>
          </a:xfrm>
        </p:spPr>
        <p:txBody>
          <a:bodyPr/>
          <a:lstStyle/>
          <a:p>
            <a:r>
              <a:rPr lang="en-GB" sz="3200" dirty="0"/>
              <a:t>There is no cure for Williams syndrome. </a:t>
            </a:r>
          </a:p>
          <a:p>
            <a:r>
              <a:rPr lang="en-GB" sz="3200" dirty="0"/>
              <a:t>They have to avoid taking calcium and vitamin D because it can narrow their blood vessels</a:t>
            </a:r>
            <a:r>
              <a:rPr lang="en-GB" dirty="0"/>
              <a:t>. </a:t>
            </a:r>
            <a:endParaRPr lang="en-US" dirty="0"/>
          </a:p>
        </p:txBody>
      </p:sp>
      <p:pic>
        <p:nvPicPr>
          <p:cNvPr id="2097155" name="Picture 4"/>
          <p:cNvPicPr>
            <a:picLocks noChangeAspect="1"/>
          </p:cNvPicPr>
          <p:nvPr/>
        </p:nvPicPr>
        <p:blipFill>
          <a:blip r:embed="rId2"/>
          <a:stretch>
            <a:fillRect/>
          </a:stretch>
        </p:blipFill>
        <p:spPr>
          <a:xfrm>
            <a:off x="318010" y="1257947"/>
            <a:ext cx="5296083" cy="5335385"/>
          </a:xfrm>
          <a:prstGeom prst="rect">
            <a:avLst/>
          </a:prstGeom>
        </p:spPr>
      </p:pic>
    </p:spTree>
    <p:extLst>
      <p:ext uri="{BB962C8B-B14F-4D97-AF65-F5344CB8AC3E}">
        <p14:creationId xmlns:p14="http://schemas.microsoft.com/office/powerpoint/2010/main" val="2943492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3760" y="1402397"/>
            <a:ext cx="11206480" cy="523220"/>
          </a:xfrm>
          <a:prstGeom prst="rect">
            <a:avLst/>
          </a:prstGeom>
        </p:spPr>
        <p:txBody>
          <a:bodyPr wrap="square">
            <a:spAutoFit/>
          </a:bodyPr>
          <a:lstStyle/>
          <a:p>
            <a:r>
              <a:rPr lang="en-US" sz="2800" b="1" dirty="0">
                <a:solidFill>
                  <a:srgbClr val="C00000"/>
                </a:solidFill>
              </a:rPr>
              <a:t>Most cases (95%) of down syndrome are due to nondisjunction</a:t>
            </a:r>
          </a:p>
        </p:txBody>
      </p:sp>
      <p:sp>
        <p:nvSpPr>
          <p:cNvPr id="4" name="TextBox 3"/>
          <p:cNvSpPr txBox="1"/>
          <p:nvPr/>
        </p:nvSpPr>
        <p:spPr>
          <a:xfrm>
            <a:off x="502920" y="2275840"/>
            <a:ext cx="11084560" cy="1569660"/>
          </a:xfrm>
          <a:prstGeom prst="rect">
            <a:avLst/>
          </a:prstGeom>
          <a:noFill/>
        </p:spPr>
        <p:txBody>
          <a:bodyPr wrap="square" rtlCol="0">
            <a:spAutoFit/>
          </a:bodyPr>
          <a:lstStyle/>
          <a:p>
            <a:r>
              <a:rPr lang="en-US" sz="2400" b="1" dirty="0"/>
              <a:t> In most cases, the </a:t>
            </a:r>
            <a:r>
              <a:rPr lang="en-US" sz="2400" b="1" dirty="0" err="1"/>
              <a:t>nondisjunctional</a:t>
            </a:r>
            <a:r>
              <a:rPr lang="en-US" sz="2400" b="1" dirty="0"/>
              <a:t> event occurs in maternal meiosis phase I. As a result of nondisjunction, the fertilized egg contains three copies of chromosome 21 (trisomy 21)</a:t>
            </a:r>
          </a:p>
          <a:p>
            <a:endParaRPr lang="en-US" sz="2400" b="1" dirty="0"/>
          </a:p>
        </p:txBody>
      </p:sp>
      <p:sp>
        <p:nvSpPr>
          <p:cNvPr id="5" name="TextBox 4"/>
          <p:cNvSpPr txBox="1"/>
          <p:nvPr/>
        </p:nvSpPr>
        <p:spPr>
          <a:xfrm>
            <a:off x="203200" y="274320"/>
            <a:ext cx="4236720" cy="584775"/>
          </a:xfrm>
          <a:prstGeom prst="rect">
            <a:avLst/>
          </a:prstGeom>
          <a:noFill/>
        </p:spPr>
        <p:txBody>
          <a:bodyPr wrap="square" rtlCol="0">
            <a:spAutoFit/>
          </a:bodyPr>
          <a:lstStyle/>
          <a:p>
            <a:r>
              <a:rPr lang="en-US" sz="3200" b="1" dirty="0">
                <a:solidFill>
                  <a:srgbClr val="C00000"/>
                </a:solidFill>
              </a:rPr>
              <a:t>1) Nondisjunction:</a:t>
            </a:r>
          </a:p>
        </p:txBody>
      </p:sp>
      <p:sp>
        <p:nvSpPr>
          <p:cNvPr id="6" name="Right Arrow 5"/>
          <p:cNvSpPr/>
          <p:nvPr/>
        </p:nvSpPr>
        <p:spPr>
          <a:xfrm>
            <a:off x="132080" y="1542086"/>
            <a:ext cx="741680" cy="24607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82320" y="4775200"/>
            <a:ext cx="5455920" cy="1384995"/>
          </a:xfrm>
          <a:prstGeom prst="rect">
            <a:avLst/>
          </a:prstGeom>
          <a:noFill/>
        </p:spPr>
        <p:txBody>
          <a:bodyPr wrap="square" rtlCol="0">
            <a:spAutoFit/>
          </a:bodyPr>
          <a:lstStyle/>
          <a:p>
            <a:r>
              <a:rPr lang="en-US" dirty="0"/>
              <a:t> </a:t>
            </a:r>
            <a:r>
              <a:rPr lang="en-US" sz="2800" b="1" dirty="0">
                <a:solidFill>
                  <a:srgbClr val="C00000"/>
                </a:solidFill>
              </a:rPr>
              <a:t>standard nomenclature is :</a:t>
            </a:r>
          </a:p>
          <a:p>
            <a:r>
              <a:rPr lang="en-US" sz="2800" b="1" dirty="0">
                <a:solidFill>
                  <a:srgbClr val="C00000"/>
                </a:solidFill>
              </a:rPr>
              <a:t> 47,XX,+21 </a:t>
            </a:r>
          </a:p>
          <a:p>
            <a:r>
              <a:rPr lang="en-US" sz="2800" b="1" dirty="0">
                <a:solidFill>
                  <a:srgbClr val="C00000"/>
                </a:solidFill>
              </a:rPr>
              <a:t>or 47,XY,+21.</a:t>
            </a:r>
          </a:p>
        </p:txBody>
      </p:sp>
    </p:spTree>
    <p:extLst>
      <p:ext uri="{BB962C8B-B14F-4D97-AF65-F5344CB8AC3E}">
        <p14:creationId xmlns:p14="http://schemas.microsoft.com/office/powerpoint/2010/main" val="1190327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Errors in Mitosis and Meiosi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 y="63489"/>
            <a:ext cx="12049760" cy="679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994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 y="1072455"/>
            <a:ext cx="11897360" cy="4172424"/>
          </a:xfrm>
          <a:prstGeom prst="rect">
            <a:avLst/>
          </a:prstGeom>
          <a:noFill/>
        </p:spPr>
        <p:txBody>
          <a:bodyPr wrap="square" rtlCol="0">
            <a:spAutoFit/>
          </a:bodyPr>
          <a:lstStyle/>
          <a:p>
            <a:r>
              <a:rPr lang="en-US" sz="2400" b="1" dirty="0">
                <a:solidFill>
                  <a:schemeClr val="tx1"/>
                </a:solidFill>
              </a:rPr>
              <a:t>It occurs when the long arms (q) of two acrocentric chromosomes</a:t>
            </a:r>
          </a:p>
          <a:p>
            <a:r>
              <a:rPr lang="en-US" sz="2400" b="1" dirty="0">
                <a:solidFill>
                  <a:schemeClr val="tx1"/>
                </a:solidFill>
              </a:rPr>
              <a:t> (numbers 13, 14, 15, 21, or 22) fuse at the centromeres, and the short arms (p), </a:t>
            </a:r>
          </a:p>
          <a:p>
            <a:r>
              <a:rPr lang="en-US" sz="2400" b="1" dirty="0">
                <a:solidFill>
                  <a:schemeClr val="tx1"/>
                </a:solidFill>
              </a:rPr>
              <a:t>containing copies of ribosomal RNA, are lost.</a:t>
            </a:r>
          </a:p>
          <a:p>
            <a:endParaRPr lang="en-US" sz="2400" b="1" dirty="0">
              <a:solidFill>
                <a:schemeClr val="tx1"/>
              </a:solidFill>
            </a:endParaRPr>
          </a:p>
          <a:p>
            <a:r>
              <a:rPr lang="en-US" sz="2400" b="1" dirty="0">
                <a:solidFill>
                  <a:schemeClr val="tx1"/>
                </a:solidFill>
              </a:rPr>
              <a:t> The most common </a:t>
            </a:r>
            <a:r>
              <a:rPr lang="en-US" sz="2400" b="1" dirty="0" err="1">
                <a:solidFill>
                  <a:schemeClr val="tx1"/>
                </a:solidFill>
              </a:rPr>
              <a:t>Robertsonian</a:t>
            </a:r>
            <a:r>
              <a:rPr lang="en-US" sz="2400" b="1" dirty="0">
                <a:solidFill>
                  <a:schemeClr val="tx1"/>
                </a:solidFill>
              </a:rPr>
              <a:t> translocation leading to DS involves chromosomes 14 and 21.</a:t>
            </a:r>
          </a:p>
          <a:p>
            <a:endParaRPr lang="en-US" sz="2400" b="1" dirty="0">
              <a:solidFill>
                <a:schemeClr val="tx1"/>
              </a:solidFill>
            </a:endParaRPr>
          </a:p>
          <a:p>
            <a:pPr marL="633412" lvl="1" indent="-176212">
              <a:lnSpc>
                <a:spcPct val="90000"/>
              </a:lnSpc>
              <a:spcBef>
                <a:spcPts val="500"/>
              </a:spcBef>
              <a:buClr>
                <a:schemeClr val="dk1"/>
              </a:buClr>
              <a:buSzPct val="100000"/>
              <a:buFont typeface="Arial" panose="020B0604020202020204" pitchFamily="34" charset="0"/>
              <a:buChar char="•"/>
            </a:pPr>
            <a:r>
              <a:rPr lang="en-US" sz="2400" b="1" dirty="0">
                <a:solidFill>
                  <a:schemeClr val="dk1"/>
                </a:solidFill>
                <a:latin typeface="Comic Sans MS" panose="030F0702030302020204" pitchFamily="66" charset="0"/>
                <a:ea typeface="Calibri" panose="020F0502020204030204"/>
                <a:cs typeface="Calibri" panose="020F0502020204030204"/>
                <a:sym typeface="Calibri" panose="020F0502020204030204"/>
              </a:rPr>
              <a:t>Involves breaks at the extreme end of two non-homologous acrocentric chromosomes (13, 14, 15, 21, 22)</a:t>
            </a:r>
          </a:p>
          <a:p>
            <a:pPr marL="633412" lvl="1" indent="-176212">
              <a:lnSpc>
                <a:spcPct val="90000"/>
              </a:lnSpc>
              <a:spcBef>
                <a:spcPts val="500"/>
              </a:spcBef>
              <a:buClr>
                <a:schemeClr val="dk1"/>
              </a:buClr>
              <a:buSzPct val="100000"/>
              <a:buFont typeface="Arial" panose="020B0604020202020204" pitchFamily="34" charset="0"/>
              <a:buChar char="•"/>
            </a:pPr>
            <a:r>
              <a:rPr lang="en-US" sz="2400" b="1" dirty="0">
                <a:solidFill>
                  <a:schemeClr val="dk1"/>
                </a:solidFill>
                <a:latin typeface="Comic Sans MS" panose="030F0702030302020204" pitchFamily="66" charset="0"/>
                <a:ea typeface="Calibri" panose="020F0502020204030204"/>
                <a:cs typeface="Calibri" panose="020F0502020204030204"/>
                <a:sym typeface="Calibri" panose="020F0502020204030204"/>
              </a:rPr>
              <a:t>The short ends are lost, long ends fuse (</a:t>
            </a:r>
            <a:r>
              <a:rPr lang="en-US" sz="2400" b="1" dirty="0" err="1">
                <a:solidFill>
                  <a:schemeClr val="dk1"/>
                </a:solidFill>
                <a:latin typeface="Comic Sans MS" panose="030F0702030302020204" pitchFamily="66" charset="0"/>
                <a:ea typeface="Calibri" panose="020F0502020204030204"/>
                <a:cs typeface="Calibri" panose="020F0502020204030204"/>
                <a:sym typeface="Calibri" panose="020F0502020204030204"/>
              </a:rPr>
              <a:t>Robertsonian</a:t>
            </a:r>
            <a:r>
              <a:rPr lang="en-US" sz="2400" b="1" dirty="0">
                <a:solidFill>
                  <a:schemeClr val="dk1"/>
                </a:solidFill>
                <a:latin typeface="Comic Sans MS" panose="030F0702030302020204" pitchFamily="66" charset="0"/>
                <a:ea typeface="Calibri" panose="020F0502020204030204"/>
                <a:cs typeface="Calibri" panose="020F0502020204030204"/>
                <a:sym typeface="Calibri" panose="020F0502020204030204"/>
              </a:rPr>
              <a:t> Translocation)</a:t>
            </a:r>
          </a:p>
          <a:p>
            <a:endParaRPr lang="en-US" sz="2400" b="1" dirty="0">
              <a:solidFill>
                <a:schemeClr val="tx1"/>
              </a:solidFill>
            </a:endParaRPr>
          </a:p>
        </p:txBody>
      </p:sp>
      <p:sp>
        <p:nvSpPr>
          <p:cNvPr id="5" name="TextBox 4"/>
          <p:cNvSpPr txBox="1"/>
          <p:nvPr/>
        </p:nvSpPr>
        <p:spPr>
          <a:xfrm>
            <a:off x="182880" y="23474"/>
            <a:ext cx="5262880" cy="584775"/>
          </a:xfrm>
          <a:prstGeom prst="rect">
            <a:avLst/>
          </a:prstGeom>
          <a:noFill/>
        </p:spPr>
        <p:txBody>
          <a:bodyPr wrap="square" rtlCol="0">
            <a:spAutoFit/>
          </a:bodyPr>
          <a:lstStyle/>
          <a:p>
            <a:pPr lvl="0"/>
            <a:r>
              <a:rPr lang="en-US" sz="3200" b="1" dirty="0">
                <a:solidFill>
                  <a:srgbClr val="C00000"/>
                </a:solidFill>
                <a:latin typeface="Calibri" panose="020F0502020204030204"/>
                <a:ea typeface="Calibri" panose="020F0502020204030204"/>
                <a:cs typeface="Calibri" panose="020F0502020204030204"/>
                <a:sym typeface="Calibri" panose="020F0502020204030204"/>
              </a:rPr>
              <a:t>2)</a:t>
            </a:r>
            <a:r>
              <a:rPr lang="en-US" sz="3200" b="1" dirty="0" err="1">
                <a:solidFill>
                  <a:srgbClr val="C00000"/>
                </a:solidFill>
                <a:latin typeface="Calibri" panose="020F0502020204030204"/>
                <a:ea typeface="Calibri" panose="020F0502020204030204"/>
                <a:cs typeface="Calibri" panose="020F0502020204030204"/>
                <a:sym typeface="Calibri" panose="020F0502020204030204"/>
              </a:rPr>
              <a:t>Robertsonian</a:t>
            </a:r>
            <a:r>
              <a:rPr lang="en-US" sz="3200" b="1" dirty="0">
                <a:solidFill>
                  <a:srgbClr val="C00000"/>
                </a:solidFill>
                <a:latin typeface="Calibri" panose="020F0502020204030204"/>
                <a:ea typeface="Calibri" panose="020F0502020204030204"/>
                <a:cs typeface="Calibri" panose="020F0502020204030204"/>
                <a:sym typeface="Calibri" panose="020F0502020204030204"/>
              </a:rPr>
              <a:t> translocation: </a:t>
            </a:r>
            <a:endParaRPr lang="en-US" sz="3200" dirty="0">
              <a:solidFill>
                <a:srgbClr val="C00000"/>
              </a:solidFill>
            </a:endParaRPr>
          </a:p>
        </p:txBody>
      </p:sp>
      <p:sp>
        <p:nvSpPr>
          <p:cNvPr id="6" name="TextBox 5"/>
          <p:cNvSpPr txBox="1"/>
          <p:nvPr/>
        </p:nvSpPr>
        <p:spPr>
          <a:xfrm>
            <a:off x="284480" y="4919008"/>
            <a:ext cx="4116833" cy="1938992"/>
          </a:xfrm>
          <a:prstGeom prst="rect">
            <a:avLst/>
          </a:prstGeom>
          <a:noFill/>
        </p:spPr>
        <p:txBody>
          <a:bodyPr wrap="none" rtlCol="0">
            <a:spAutoFit/>
          </a:bodyPr>
          <a:lstStyle/>
          <a:p>
            <a:r>
              <a:rPr lang="en-US" sz="2400" b="1" dirty="0">
                <a:solidFill>
                  <a:srgbClr val="C00000"/>
                </a:solidFill>
              </a:rPr>
              <a:t>standard nomenclature is :</a:t>
            </a:r>
          </a:p>
          <a:p>
            <a:r>
              <a:rPr lang="en-US" sz="2400" b="1" dirty="0">
                <a:solidFill>
                  <a:srgbClr val="C00000"/>
                </a:solidFill>
              </a:rPr>
              <a:t>46,XX,t(14q21q) </a:t>
            </a:r>
          </a:p>
          <a:p>
            <a:endParaRPr lang="en-US" sz="2400" b="1" dirty="0">
              <a:solidFill>
                <a:srgbClr val="C00000"/>
              </a:solidFill>
            </a:endParaRPr>
          </a:p>
          <a:p>
            <a:r>
              <a:rPr lang="en-US" sz="2400" b="1" dirty="0">
                <a:solidFill>
                  <a:srgbClr val="C00000"/>
                </a:solidFill>
              </a:rPr>
              <a:t>or 46,XY,t(14q21q)</a:t>
            </a:r>
          </a:p>
          <a:p>
            <a:endParaRPr lang="en-US" sz="2400" b="1" dirty="0">
              <a:solidFill>
                <a:srgbClr val="C00000"/>
              </a:solidFill>
            </a:endParaRPr>
          </a:p>
        </p:txBody>
      </p:sp>
    </p:spTree>
    <p:extLst>
      <p:ext uri="{BB962C8B-B14F-4D97-AF65-F5344CB8AC3E}">
        <p14:creationId xmlns:p14="http://schemas.microsoft.com/office/powerpoint/2010/main" val="1798193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 y="-3381"/>
            <a:ext cx="10718800" cy="6851221"/>
          </a:xfrm>
          <a:prstGeom prst="rect">
            <a:avLst/>
          </a:prstGeom>
        </p:spPr>
      </p:pic>
      <p:sp>
        <p:nvSpPr>
          <p:cNvPr id="3" name="TextBox 2"/>
          <p:cNvSpPr txBox="1"/>
          <p:nvPr/>
        </p:nvSpPr>
        <p:spPr>
          <a:xfrm>
            <a:off x="2174240" y="5181600"/>
            <a:ext cx="721360" cy="584775"/>
          </a:xfrm>
          <a:prstGeom prst="rect">
            <a:avLst/>
          </a:prstGeom>
          <a:noFill/>
        </p:spPr>
        <p:txBody>
          <a:bodyPr wrap="square" rtlCol="0">
            <a:spAutoFit/>
          </a:bodyPr>
          <a:lstStyle/>
          <a:p>
            <a:r>
              <a:rPr lang="en-US" sz="3200" b="1" dirty="0">
                <a:solidFill>
                  <a:srgbClr val="C00000"/>
                </a:solidFill>
              </a:rPr>
              <a:t>21</a:t>
            </a:r>
          </a:p>
        </p:txBody>
      </p:sp>
      <p:sp>
        <p:nvSpPr>
          <p:cNvPr id="4" name="TextBox 3"/>
          <p:cNvSpPr txBox="1"/>
          <p:nvPr/>
        </p:nvSpPr>
        <p:spPr>
          <a:xfrm>
            <a:off x="3220720" y="5243155"/>
            <a:ext cx="680720" cy="523220"/>
          </a:xfrm>
          <a:prstGeom prst="rect">
            <a:avLst/>
          </a:prstGeom>
          <a:noFill/>
        </p:spPr>
        <p:txBody>
          <a:bodyPr wrap="square" rtlCol="0">
            <a:spAutoFit/>
          </a:bodyPr>
          <a:lstStyle/>
          <a:p>
            <a:r>
              <a:rPr lang="en-US" sz="2800" b="1" dirty="0">
                <a:solidFill>
                  <a:srgbClr val="C00000"/>
                </a:solidFill>
              </a:rPr>
              <a:t>14</a:t>
            </a:r>
          </a:p>
        </p:txBody>
      </p:sp>
      <p:sp>
        <p:nvSpPr>
          <p:cNvPr id="7" name="TextBox 6"/>
          <p:cNvSpPr txBox="1"/>
          <p:nvPr/>
        </p:nvSpPr>
        <p:spPr>
          <a:xfrm>
            <a:off x="6441440" y="650240"/>
            <a:ext cx="2440092" cy="461665"/>
          </a:xfrm>
          <a:prstGeom prst="rect">
            <a:avLst/>
          </a:prstGeom>
          <a:noFill/>
        </p:spPr>
        <p:txBody>
          <a:bodyPr wrap="none" rtlCol="0">
            <a:spAutoFit/>
          </a:bodyPr>
          <a:lstStyle/>
          <a:p>
            <a:r>
              <a:rPr lang="en-US" sz="2400" b="1" dirty="0">
                <a:solidFill>
                  <a:srgbClr val="C00000"/>
                </a:solidFill>
              </a:rPr>
              <a:t>Both long arms</a:t>
            </a:r>
          </a:p>
        </p:txBody>
      </p:sp>
      <p:sp>
        <p:nvSpPr>
          <p:cNvPr id="8" name="TextBox 7"/>
          <p:cNvSpPr txBox="1"/>
          <p:nvPr/>
        </p:nvSpPr>
        <p:spPr>
          <a:xfrm>
            <a:off x="7985760" y="1889760"/>
            <a:ext cx="2865120" cy="461665"/>
          </a:xfrm>
          <a:prstGeom prst="rect">
            <a:avLst/>
          </a:prstGeom>
          <a:noFill/>
        </p:spPr>
        <p:txBody>
          <a:bodyPr wrap="square" rtlCol="0">
            <a:spAutoFit/>
          </a:bodyPr>
          <a:lstStyle/>
          <a:p>
            <a:r>
              <a:rPr lang="en-US" sz="2400" b="1" dirty="0">
                <a:solidFill>
                  <a:srgbClr val="C00000"/>
                </a:solidFill>
              </a:rPr>
              <a:t>Both short arms</a:t>
            </a:r>
          </a:p>
        </p:txBody>
      </p:sp>
      <p:sp>
        <p:nvSpPr>
          <p:cNvPr id="9" name="TextBox 8"/>
          <p:cNvSpPr txBox="1"/>
          <p:nvPr/>
        </p:nvSpPr>
        <p:spPr>
          <a:xfrm>
            <a:off x="8036560" y="5181600"/>
            <a:ext cx="2915920" cy="1200329"/>
          </a:xfrm>
          <a:prstGeom prst="rect">
            <a:avLst/>
          </a:prstGeom>
          <a:noFill/>
        </p:spPr>
        <p:txBody>
          <a:bodyPr wrap="square" rtlCol="0">
            <a:spAutoFit/>
          </a:bodyPr>
          <a:lstStyle/>
          <a:p>
            <a:r>
              <a:rPr lang="en-US" sz="1800" b="1" dirty="0">
                <a:solidFill>
                  <a:srgbClr val="C00000"/>
                </a:solidFill>
                <a:latin typeface="Calibri" panose="020F0502020204030204"/>
                <a:ea typeface="Calibri" panose="020F0502020204030204"/>
                <a:cs typeface="Calibri" panose="020F0502020204030204"/>
                <a:sym typeface="Calibri" panose="020F0502020204030204"/>
              </a:rPr>
              <a:t>Doesn't carry much of genetic information , usually lost at the end of meiosis </a:t>
            </a:r>
          </a:p>
          <a:p>
            <a:endParaRPr lang="en-US" sz="1800" b="1" dirty="0">
              <a:solidFill>
                <a:srgbClr val="C00000"/>
              </a:solidFill>
            </a:endParaRPr>
          </a:p>
        </p:txBody>
      </p:sp>
    </p:spTree>
    <p:extLst>
      <p:ext uri="{BB962C8B-B14F-4D97-AF65-F5344CB8AC3E}">
        <p14:creationId xmlns:p14="http://schemas.microsoft.com/office/powerpoint/2010/main" val="3199517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y is there a higher chance of Down syndrome if a parent has a balanced  translocation? - The Tech Interac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1716379" cy="677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522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txBox="1"/>
          <p:nvPr/>
        </p:nvSpPr>
        <p:spPr>
          <a:xfrm>
            <a:off x="1291515" y="1183905"/>
            <a:ext cx="9973200" cy="4185721"/>
          </a:xfrm>
          <a:prstGeom prst="rect">
            <a:avLst/>
          </a:prstGeom>
          <a:noFill/>
          <a:ln>
            <a:noFill/>
          </a:ln>
        </p:spPr>
        <p:txBody>
          <a:bodyPr lIns="91425" tIns="45700" rIns="91425" bIns="45700" anchor="t">
            <a:spAutoFit/>
          </a:bodyPr>
          <a:lstStyle/>
          <a:p>
            <a:pPr marL="0" marR="0" indent="0" algn="l" rtl="0">
              <a:lnSpc>
                <a:spcPct val="100000"/>
              </a:lnSpc>
              <a:spcBef>
                <a:spcPts val="0"/>
              </a:spcBef>
              <a:spcAft>
                <a:spcPts val="0"/>
              </a:spcAft>
              <a:buClr>
                <a:schemeClr val="dk1"/>
              </a:buClr>
              <a:buSzPct val="25000"/>
              <a:buFont typeface="Calibri" panose="020F0502020204030204"/>
              <a:buNone/>
            </a:pPr>
            <a:r>
              <a:rPr lang="en-US" sz="2600" b="1" i="0" u="none" strike="noStrike" cap="none" dirty="0">
                <a:solidFill>
                  <a:schemeClr val="tx1"/>
                </a:solidFill>
                <a:latin typeface="Comic Sans MS"/>
                <a:ea typeface="Comic Sans MS"/>
                <a:cs typeface="Comic Sans MS"/>
                <a:sym typeface="Comic Sans MS"/>
              </a:rPr>
              <a:t>These individuals have two populations of cells: one with trisomy 21 and one with a normal chromosome complement.</a:t>
            </a:r>
          </a:p>
          <a:p>
            <a:pPr marL="0" marR="0" indent="0" algn="l" rtl="0">
              <a:lnSpc>
                <a:spcPct val="100000"/>
              </a:lnSpc>
              <a:spcBef>
                <a:spcPts val="0"/>
              </a:spcBef>
              <a:spcAft>
                <a:spcPts val="0"/>
              </a:spcAft>
              <a:buClr>
                <a:srgbClr val="000000"/>
              </a:buClr>
              <a:buFont typeface="Arial" panose="020B0604020202020204" pitchFamily="34" charset="0"/>
              <a:buNone/>
            </a:pPr>
            <a:endParaRPr sz="2600" b="1" i="0" u="none" strike="noStrike" cap="none" dirty="0">
              <a:solidFill>
                <a:schemeClr val="tx1"/>
              </a:solidFill>
              <a:latin typeface="Comic Sans MS"/>
              <a:ea typeface="Comic Sans MS"/>
              <a:cs typeface="Comic Sans MS"/>
              <a:sym typeface="Comic Sans MS"/>
            </a:endParaRPr>
          </a:p>
          <a:p>
            <a:pPr marL="0" marR="0" indent="0" algn="l" rtl="0">
              <a:lnSpc>
                <a:spcPct val="100000"/>
              </a:lnSpc>
              <a:spcBef>
                <a:spcPts val="0"/>
              </a:spcBef>
              <a:spcAft>
                <a:spcPts val="0"/>
              </a:spcAft>
              <a:buClr>
                <a:schemeClr val="dk1"/>
              </a:buClr>
              <a:buSzPct val="25000"/>
              <a:buFont typeface="Calibri" panose="020F0502020204030204"/>
              <a:buNone/>
            </a:pPr>
            <a:r>
              <a:rPr lang="en-US" sz="2600" b="1" i="0" u="none" strike="noStrike" cap="none" dirty="0">
                <a:solidFill>
                  <a:schemeClr val="tx1"/>
                </a:solidFill>
                <a:latin typeface="Comic Sans MS"/>
                <a:ea typeface="Comic Sans MS"/>
                <a:cs typeface="Comic Sans MS"/>
                <a:sym typeface="Comic Sans MS"/>
              </a:rPr>
              <a:t> Mosaicism results from a either a </a:t>
            </a:r>
            <a:r>
              <a:rPr lang="en-US" sz="2600" b="1" i="0" u="none" strike="noStrike" cap="none" dirty="0" err="1">
                <a:solidFill>
                  <a:schemeClr val="tx1"/>
                </a:solidFill>
                <a:latin typeface="Comic Sans MS"/>
                <a:ea typeface="Comic Sans MS"/>
                <a:cs typeface="Comic Sans MS"/>
                <a:sym typeface="Comic Sans MS"/>
              </a:rPr>
              <a:t>nondisjunctional</a:t>
            </a:r>
            <a:r>
              <a:rPr lang="en-US" sz="2600" b="1" i="0" u="none" strike="noStrike" cap="none" dirty="0">
                <a:solidFill>
                  <a:schemeClr val="tx1"/>
                </a:solidFill>
                <a:latin typeface="Comic Sans MS"/>
                <a:ea typeface="Comic Sans MS"/>
                <a:cs typeface="Comic Sans MS"/>
                <a:sym typeface="Comic Sans MS"/>
              </a:rPr>
              <a:t> event that occurs after fertilization and after a few cell divisions, or from  </a:t>
            </a:r>
            <a:r>
              <a:rPr lang="en-US" sz="2600" b="1" i="0" u="none" strike="noStrike" cap="none" dirty="0" err="1">
                <a:solidFill>
                  <a:schemeClr val="tx1"/>
                </a:solidFill>
                <a:latin typeface="Comic Sans MS"/>
                <a:ea typeface="Comic Sans MS"/>
                <a:cs typeface="Comic Sans MS"/>
                <a:sym typeface="Comic Sans MS"/>
              </a:rPr>
              <a:t>trisomic</a:t>
            </a:r>
            <a:r>
              <a:rPr lang="en-US" sz="2600" b="1" i="0" u="none" strike="noStrike" cap="none" dirty="0">
                <a:solidFill>
                  <a:schemeClr val="tx1"/>
                </a:solidFill>
                <a:latin typeface="Comic Sans MS"/>
                <a:ea typeface="Comic Sans MS"/>
                <a:cs typeface="Comic Sans MS"/>
                <a:sym typeface="Comic Sans MS"/>
              </a:rPr>
              <a:t> rescue. </a:t>
            </a:r>
          </a:p>
          <a:p>
            <a:pPr marL="0" marR="0" indent="0" algn="l" rtl="0">
              <a:lnSpc>
                <a:spcPct val="100000"/>
              </a:lnSpc>
              <a:spcBef>
                <a:spcPts val="0"/>
              </a:spcBef>
              <a:spcAft>
                <a:spcPts val="0"/>
              </a:spcAft>
              <a:buClr>
                <a:schemeClr val="dk1"/>
              </a:buClr>
              <a:buSzPct val="25000"/>
              <a:buFont typeface="Calibri" panose="020F0502020204030204"/>
              <a:buNone/>
            </a:pPr>
            <a:endParaRPr lang="en-US" sz="2600" b="1" dirty="0">
              <a:solidFill>
                <a:schemeClr val="tx1"/>
              </a:solidFill>
              <a:latin typeface="Comic Sans MS"/>
              <a:ea typeface="Comic Sans MS"/>
              <a:cs typeface="Comic Sans MS"/>
              <a:sym typeface="Comic Sans MS"/>
            </a:endParaRPr>
          </a:p>
          <a:p>
            <a:pPr>
              <a:buClr>
                <a:schemeClr val="dk1"/>
              </a:buClr>
              <a:buSzPct val="25000"/>
            </a:pPr>
            <a:r>
              <a:rPr lang="en-US" sz="2800" dirty="0"/>
              <a:t>Although it is widely believed that individuals with mosaic DS are more mildly affected, there are wide variations in clinical findings</a:t>
            </a:r>
            <a:endParaRPr lang="en-US" sz="2600" b="1" i="0" u="none" strike="noStrike" cap="none" dirty="0">
              <a:solidFill>
                <a:schemeClr val="tx1"/>
              </a:solidFill>
              <a:latin typeface="Comic Sans MS"/>
              <a:ea typeface="Comic Sans MS"/>
              <a:cs typeface="Comic Sans MS"/>
              <a:sym typeface="Comic Sans MS"/>
            </a:endParaRPr>
          </a:p>
        </p:txBody>
      </p:sp>
      <p:sp>
        <p:nvSpPr>
          <p:cNvPr id="404" name="Shape 404"/>
          <p:cNvSpPr txBox="1"/>
          <p:nvPr/>
        </p:nvSpPr>
        <p:spPr>
          <a:xfrm>
            <a:off x="190302" y="197428"/>
            <a:ext cx="7429800" cy="661679"/>
          </a:xfrm>
          <a:prstGeom prst="rect">
            <a:avLst/>
          </a:prstGeom>
          <a:noFill/>
          <a:ln>
            <a:noFill/>
          </a:ln>
        </p:spPr>
        <p:txBody>
          <a:bodyPr lIns="91425" tIns="45700" rIns="91425" bIns="45700" anchor="t">
            <a:spAutoFit/>
          </a:bodyPr>
          <a:lstStyle/>
          <a:p>
            <a:pPr marL="742950" marR="0" indent="-742950" rtl="0">
              <a:lnSpc>
                <a:spcPct val="100000"/>
              </a:lnSpc>
              <a:spcBef>
                <a:spcPts val="0"/>
              </a:spcBef>
              <a:spcAft>
                <a:spcPts val="0"/>
              </a:spcAft>
              <a:buClr>
                <a:schemeClr val="accent6"/>
              </a:buClr>
              <a:buSzPct val="25000"/>
              <a:buFont typeface="+mj-lt"/>
              <a:buAutoNum type="arabicPeriod"/>
            </a:pPr>
            <a:r>
              <a:rPr lang="en-US" sz="3700" b="1" i="0" u="none" strike="noStrike" cap="none" dirty="0">
                <a:solidFill>
                  <a:srgbClr val="C00000"/>
                </a:solidFill>
                <a:latin typeface="Gadugi" panose="020B0502040204020203" pitchFamily="34" charset="0"/>
                <a:ea typeface="Gadugi" panose="020B0502040204020203" pitchFamily="34" charset="0"/>
                <a:cs typeface="Georgia"/>
                <a:sym typeface="Georgia"/>
              </a:rPr>
              <a:t>3)Mosaic Trisomy 21 </a:t>
            </a:r>
          </a:p>
        </p:txBody>
      </p:sp>
      <p:sp>
        <p:nvSpPr>
          <p:cNvPr id="405" name="Shape 405"/>
          <p:cNvSpPr txBox="1"/>
          <p:nvPr/>
        </p:nvSpPr>
        <p:spPr>
          <a:xfrm>
            <a:off x="740908" y="5334546"/>
            <a:ext cx="7890589" cy="1523454"/>
          </a:xfrm>
          <a:prstGeom prst="rect">
            <a:avLst/>
          </a:prstGeom>
          <a:noFill/>
          <a:ln>
            <a:noFill/>
          </a:ln>
        </p:spPr>
        <p:txBody>
          <a:bodyPr wrap="square" lIns="91425" tIns="45700" rIns="91425" bIns="45700" anchor="t">
            <a:spAutoFit/>
          </a:bodyPr>
          <a:lstStyle/>
          <a:p>
            <a:pPr marL="0" marR="0" indent="0" algn="l" rtl="0">
              <a:lnSpc>
                <a:spcPct val="100000"/>
              </a:lnSpc>
              <a:spcBef>
                <a:spcPts val="0"/>
              </a:spcBef>
              <a:spcAft>
                <a:spcPts val="0"/>
              </a:spcAft>
              <a:buClr>
                <a:schemeClr val="dk1"/>
              </a:buClr>
              <a:buSzPct val="25000"/>
              <a:buFont typeface="Calibri" panose="020F0502020204030204"/>
              <a:buNone/>
            </a:pPr>
            <a:r>
              <a:rPr lang="en-US" sz="3700" b="1" i="0" u="none" strike="noStrike" cap="none" dirty="0">
                <a:solidFill>
                  <a:srgbClr val="BF9000"/>
                </a:solidFill>
                <a:latin typeface="Courier New" pitchFamily="49" charset="0"/>
                <a:ea typeface="Courier New" pitchFamily="49" charset="0"/>
                <a:cs typeface="Courier New" pitchFamily="49" charset="0"/>
                <a:sym typeface="Courier New" pitchFamily="49" charset="0"/>
              </a:rPr>
              <a:t> </a:t>
            </a:r>
            <a:r>
              <a:rPr lang="en-US" sz="2800" b="1" i="0" u="none" strike="noStrike" cap="none" dirty="0">
                <a:solidFill>
                  <a:srgbClr val="C00000"/>
                </a:solidFill>
                <a:latin typeface="Gadugi" panose="020B0502040204020203" pitchFamily="34" charset="0"/>
                <a:ea typeface="Gadugi" panose="020B0502040204020203" pitchFamily="34" charset="0"/>
                <a:cs typeface="Courier New" pitchFamily="49" charset="0"/>
                <a:sym typeface="Courier New" pitchFamily="49" charset="0"/>
              </a:rPr>
              <a:t>standard nomenclature is:</a:t>
            </a:r>
          </a:p>
          <a:p>
            <a:pPr marL="0" marR="0" indent="0" algn="l" rtl="0">
              <a:lnSpc>
                <a:spcPct val="100000"/>
              </a:lnSpc>
              <a:spcBef>
                <a:spcPts val="0"/>
              </a:spcBef>
              <a:spcAft>
                <a:spcPts val="0"/>
              </a:spcAft>
              <a:buClr>
                <a:schemeClr val="dk1"/>
              </a:buClr>
              <a:buSzPct val="25000"/>
              <a:buFont typeface="Calibri" panose="020F0502020204030204"/>
              <a:buNone/>
            </a:pPr>
            <a:r>
              <a:rPr lang="en-US" sz="2800" b="1" i="0" u="none" strike="noStrike" cap="none" dirty="0">
                <a:solidFill>
                  <a:srgbClr val="C00000"/>
                </a:solidFill>
                <a:latin typeface="Gadugi" panose="020B0502040204020203" pitchFamily="34" charset="0"/>
                <a:ea typeface="Gadugi" panose="020B0502040204020203" pitchFamily="34" charset="0"/>
                <a:cs typeface="Courier New" pitchFamily="49" charset="0"/>
                <a:sym typeface="Courier New" pitchFamily="49" charset="0"/>
              </a:rPr>
              <a:t>47,XX, +21/46XX or </a:t>
            </a:r>
          </a:p>
          <a:p>
            <a:pPr marL="0" marR="0" indent="0" algn="l" rtl="0">
              <a:lnSpc>
                <a:spcPct val="100000"/>
              </a:lnSpc>
              <a:spcBef>
                <a:spcPts val="0"/>
              </a:spcBef>
              <a:spcAft>
                <a:spcPts val="0"/>
              </a:spcAft>
              <a:buClr>
                <a:schemeClr val="dk1"/>
              </a:buClr>
              <a:buSzPct val="25000"/>
              <a:buFont typeface="Calibri" panose="020F0502020204030204"/>
              <a:buNone/>
            </a:pPr>
            <a:r>
              <a:rPr lang="en-US" sz="2800" b="1" i="0" u="none" strike="noStrike" cap="none" dirty="0">
                <a:solidFill>
                  <a:srgbClr val="C00000"/>
                </a:solidFill>
                <a:latin typeface="Gadugi" panose="020B0502040204020203" pitchFamily="34" charset="0"/>
                <a:ea typeface="Gadugi" panose="020B0502040204020203" pitchFamily="34" charset="0"/>
                <a:cs typeface="Courier New" pitchFamily="49" charset="0"/>
                <a:sym typeface="Courier New" pitchFamily="49" charset="0"/>
              </a:rPr>
              <a:t>47,XY,+21/46,XY.</a:t>
            </a:r>
          </a:p>
        </p:txBody>
      </p:sp>
      <p:sp>
        <p:nvSpPr>
          <p:cNvPr id="2" name="Right Arrow 1"/>
          <p:cNvSpPr/>
          <p:nvPr/>
        </p:nvSpPr>
        <p:spPr>
          <a:xfrm>
            <a:off x="190302" y="2519660"/>
            <a:ext cx="1101213" cy="29496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txBox="1"/>
          <p:nvPr/>
        </p:nvSpPr>
        <p:spPr>
          <a:xfrm>
            <a:off x="767382" y="571048"/>
            <a:ext cx="9144000" cy="5589600"/>
          </a:xfrm>
          <a:prstGeom prst="rect">
            <a:avLst/>
          </a:prstGeom>
          <a:noFill/>
          <a:ln>
            <a:noFill/>
          </a:ln>
        </p:spPr>
        <p:txBody>
          <a:bodyPr lIns="45700" tIns="45700" rIns="45700" bIns="45700" anchor="t">
            <a:noAutofit/>
          </a:bodyPr>
          <a:lstStyle/>
          <a:p>
            <a:pPr marL="0" marR="64008" indent="0" algn="l" rtl="0">
              <a:lnSpc>
                <a:spcPct val="80000"/>
              </a:lnSpc>
              <a:spcBef>
                <a:spcPts val="0"/>
              </a:spcBef>
              <a:spcAft>
                <a:spcPts val="0"/>
              </a:spcAft>
              <a:buClr>
                <a:srgbClr val="000000"/>
              </a:buClr>
              <a:buFont typeface="Arial" panose="020B0604020202020204" pitchFamily="34" charset="0"/>
              <a:buNone/>
            </a:pPr>
            <a:endParaRPr sz="2400" b="0" i="1" u="none" strike="noStrike" cap="none" dirty="0">
              <a:solidFill>
                <a:srgbClr val="46464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a:p>
            <a:pPr marL="0" marR="64008" indent="0" algn="l" rtl="0">
              <a:lnSpc>
                <a:spcPct val="80000"/>
              </a:lnSpc>
              <a:spcBef>
                <a:spcPts val="400"/>
              </a:spcBef>
              <a:spcAft>
                <a:spcPts val="0"/>
              </a:spcAft>
              <a:buClr>
                <a:srgbClr val="2DA2BF"/>
              </a:buClr>
              <a:buSzPct val="100000"/>
            </a:pPr>
            <a:r>
              <a:rPr lang="en-US" sz="2400" i="1" dirty="0">
                <a:solidFill>
                  <a:srgbClr val="464646"/>
                </a:solidFill>
                <a:ea typeface="Comic Sans MS"/>
              </a:rPr>
              <a:t>#</a:t>
            </a:r>
            <a:r>
              <a:rPr lang="en-US" sz="2400" b="0" i="1" u="none" strike="noStrike" cap="none" dirty="0">
                <a:solidFill>
                  <a:schemeClr val="tx1"/>
                </a:solidFill>
                <a:latin typeface="Comic Sans MS"/>
                <a:ea typeface="Comic Sans MS"/>
                <a:cs typeface="Comic Sans MS"/>
                <a:sym typeface="Comic Sans MS"/>
              </a:rPr>
              <a:t>Chromosomes are the structures that hold our </a:t>
            </a:r>
            <a:r>
              <a:rPr lang="en-US" sz="2400" i="1" u="sng" dirty="0">
                <a:solidFill>
                  <a:srgbClr val="C00000"/>
                </a:solidFill>
                <a:ea typeface="Comic Sans MS"/>
              </a:rPr>
              <a:t>genes</a:t>
            </a:r>
            <a:endParaRPr lang="en-US" sz="2400" b="0" i="1" u="sng" strike="noStrike" cap="none" dirty="0">
              <a:solidFill>
                <a:srgbClr val="C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hlinkClick r:id="rId3"/>
            </a:endParaRPr>
          </a:p>
          <a:p>
            <a:pPr marL="0" marR="64008" indent="0" algn="l" rtl="0">
              <a:lnSpc>
                <a:spcPct val="80000"/>
              </a:lnSpc>
              <a:spcBef>
                <a:spcPts val="400"/>
              </a:spcBef>
              <a:spcAft>
                <a:spcPts val="0"/>
              </a:spcAft>
              <a:buClr>
                <a:srgbClr val="464646"/>
              </a:buClr>
              <a:buFont typeface="Arial" panose="020B0604020202020204" pitchFamily="34" charset="0"/>
              <a:buChar char="□"/>
            </a:pPr>
            <a:endParaRPr sz="2400" b="0" i="1" u="none" strike="noStrike" cap="none"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a:p>
            <a:pPr marL="0" marR="64008" indent="0" algn="l" rtl="0">
              <a:lnSpc>
                <a:spcPct val="80000"/>
              </a:lnSpc>
              <a:spcBef>
                <a:spcPts val="400"/>
              </a:spcBef>
              <a:spcAft>
                <a:spcPts val="0"/>
              </a:spcAft>
              <a:buClr>
                <a:srgbClr val="2DA2BF"/>
              </a:buClr>
              <a:buSzPct val="100000"/>
            </a:pPr>
            <a:r>
              <a:rPr lang="en-US" sz="2400" i="1" dirty="0">
                <a:solidFill>
                  <a:schemeClr val="tx1"/>
                </a:solidFill>
                <a:latin typeface="Comic Sans MS"/>
                <a:ea typeface="Comic Sans MS"/>
                <a:cs typeface="Comic Sans MS"/>
                <a:sym typeface="Comic Sans MS"/>
              </a:rPr>
              <a:t>#</a:t>
            </a:r>
            <a:r>
              <a:rPr lang="en-US" sz="2400" b="0" i="1" u="none" strike="noStrike" cap="none" dirty="0">
                <a:solidFill>
                  <a:schemeClr val="tx1"/>
                </a:solidFill>
                <a:latin typeface="Comic Sans MS"/>
                <a:ea typeface="Comic Sans MS"/>
                <a:cs typeface="Comic Sans MS"/>
                <a:sym typeface="Comic Sans MS"/>
              </a:rPr>
              <a:t>Genes are the individual instructions that tell our bodies how to develop and function</a:t>
            </a:r>
          </a:p>
          <a:p>
            <a:pPr marL="0" marR="64008" indent="0" algn="l" rtl="0">
              <a:lnSpc>
                <a:spcPct val="80000"/>
              </a:lnSpc>
              <a:spcBef>
                <a:spcPts val="400"/>
              </a:spcBef>
              <a:spcAft>
                <a:spcPts val="0"/>
              </a:spcAft>
              <a:buClr>
                <a:srgbClr val="FF3399"/>
              </a:buClr>
              <a:buFont typeface="Comic Sans MS"/>
              <a:buChar char="□"/>
            </a:pPr>
            <a:endParaRPr sz="2400" b="0" i="1" u="none" strike="noStrike" cap="none" dirty="0">
              <a:solidFill>
                <a:schemeClr val="tx1"/>
              </a:solidFill>
              <a:latin typeface="Comic Sans MS"/>
              <a:ea typeface="Comic Sans MS"/>
              <a:cs typeface="Comic Sans MS"/>
              <a:sym typeface="Comic Sans MS"/>
            </a:endParaRPr>
          </a:p>
          <a:p>
            <a:pPr marL="0" marR="64008" indent="0" algn="l" rtl="0">
              <a:lnSpc>
                <a:spcPct val="80000"/>
              </a:lnSpc>
              <a:spcBef>
                <a:spcPts val="400"/>
              </a:spcBef>
              <a:spcAft>
                <a:spcPts val="0"/>
              </a:spcAft>
              <a:buClr>
                <a:srgbClr val="2DA2BF"/>
              </a:buClr>
              <a:buSzPct val="100000"/>
            </a:pPr>
            <a:r>
              <a:rPr lang="en-US" sz="2400" b="0" i="1" u="none" strike="noStrike" cap="none" dirty="0">
                <a:solidFill>
                  <a:schemeClr val="tx1"/>
                </a:solidFill>
                <a:latin typeface="Comic Sans MS"/>
                <a:ea typeface="Comic Sans MS"/>
                <a:cs typeface="Comic Sans MS"/>
                <a:sym typeface="Comic Sans MS"/>
              </a:rPr>
              <a:t>#They govern our physical and medical characteristics, such as hair color, blood type and </a:t>
            </a:r>
            <a:r>
              <a:rPr lang="en-US" sz="2400" b="0" i="1" u="none" strike="noStrike" cap="none" dirty="0" err="1">
                <a:solidFill>
                  <a:schemeClr val="tx1"/>
                </a:solidFill>
                <a:latin typeface="Comic Sans MS"/>
                <a:ea typeface="Comic Sans MS"/>
                <a:cs typeface="Comic Sans MS"/>
                <a:sym typeface="Comic Sans MS"/>
              </a:rPr>
              <a:t>susceptability</a:t>
            </a:r>
            <a:r>
              <a:rPr lang="en-US" sz="2400" b="0" i="1" u="none" strike="noStrike" cap="none" dirty="0">
                <a:solidFill>
                  <a:schemeClr val="tx1"/>
                </a:solidFill>
                <a:latin typeface="Comic Sans MS"/>
                <a:ea typeface="Comic Sans MS"/>
                <a:cs typeface="Comic Sans MS"/>
                <a:sym typeface="Comic Sans MS"/>
              </a:rPr>
              <a:t> to disease.</a:t>
            </a:r>
          </a:p>
          <a:p>
            <a:pPr marL="0" marR="64008" indent="0" algn="l" rtl="0">
              <a:lnSpc>
                <a:spcPct val="80000"/>
              </a:lnSpc>
              <a:spcBef>
                <a:spcPts val="400"/>
              </a:spcBef>
              <a:spcAft>
                <a:spcPts val="0"/>
              </a:spcAft>
              <a:buClr>
                <a:srgbClr val="FF3399"/>
              </a:buClr>
              <a:buFont typeface="Comic Sans MS"/>
              <a:buChar char="□"/>
            </a:pPr>
            <a:endParaRPr sz="2400" b="0" i="1" u="none" strike="noStrike" cap="none" dirty="0">
              <a:solidFill>
                <a:schemeClr val="tx1"/>
              </a:solidFill>
              <a:latin typeface="Comic Sans MS"/>
              <a:ea typeface="Comic Sans MS"/>
              <a:cs typeface="Comic Sans MS"/>
              <a:sym typeface="Comic Sans MS"/>
            </a:endParaRPr>
          </a:p>
          <a:p>
            <a:pPr marL="0" marR="64008" indent="0" algn="l" rtl="0">
              <a:lnSpc>
                <a:spcPct val="80000"/>
              </a:lnSpc>
              <a:spcBef>
                <a:spcPts val="400"/>
              </a:spcBef>
              <a:spcAft>
                <a:spcPts val="0"/>
              </a:spcAft>
              <a:buClr>
                <a:srgbClr val="2DA2BF"/>
              </a:buClr>
              <a:buSzPct val="100000"/>
            </a:pPr>
            <a:r>
              <a:rPr lang="en-US" sz="2400" i="1" dirty="0">
                <a:solidFill>
                  <a:schemeClr val="tx1"/>
                </a:solidFill>
                <a:latin typeface="Comic Sans MS"/>
                <a:ea typeface="Comic Sans MS"/>
                <a:cs typeface="Comic Sans MS"/>
                <a:sym typeface="Comic Sans MS"/>
              </a:rPr>
              <a:t>#</a:t>
            </a:r>
            <a:r>
              <a:rPr lang="en-US" sz="2400" b="0" i="1" u="none" strike="noStrike" cap="none" dirty="0">
                <a:solidFill>
                  <a:schemeClr val="tx1"/>
                </a:solidFill>
                <a:latin typeface="Comic Sans MS"/>
                <a:ea typeface="Comic Sans MS"/>
                <a:cs typeface="Comic Sans MS"/>
                <a:sym typeface="Comic Sans MS"/>
              </a:rPr>
              <a:t>Each chromosome has a p and q arm; p is the shorter arm and q is the longer arm.</a:t>
            </a:r>
          </a:p>
          <a:p>
            <a:pPr marL="0" marR="64008" indent="0" algn="l" rtl="0">
              <a:lnSpc>
                <a:spcPct val="80000"/>
              </a:lnSpc>
              <a:spcBef>
                <a:spcPts val="400"/>
              </a:spcBef>
              <a:spcAft>
                <a:spcPts val="0"/>
              </a:spcAft>
              <a:buClr>
                <a:srgbClr val="FF3399"/>
              </a:buClr>
              <a:buFont typeface="Comic Sans MS"/>
              <a:buChar char="□"/>
            </a:pPr>
            <a:endParaRPr sz="2400" b="0" i="1" u="none" strike="noStrike" cap="none" dirty="0">
              <a:solidFill>
                <a:schemeClr val="tx1"/>
              </a:solidFill>
              <a:latin typeface="Comic Sans MS"/>
              <a:ea typeface="Comic Sans MS"/>
              <a:cs typeface="Comic Sans MS"/>
              <a:sym typeface="Comic Sans MS"/>
            </a:endParaRPr>
          </a:p>
          <a:p>
            <a:pPr marL="0" marR="64008" indent="0" algn="l" rtl="0">
              <a:lnSpc>
                <a:spcPct val="80000"/>
              </a:lnSpc>
              <a:spcBef>
                <a:spcPts val="400"/>
              </a:spcBef>
              <a:spcAft>
                <a:spcPts val="0"/>
              </a:spcAft>
              <a:buClr>
                <a:srgbClr val="2DA2BF"/>
              </a:buClr>
              <a:buSzPct val="100000"/>
            </a:pPr>
            <a:r>
              <a:rPr lang="en-US" sz="2400" i="1" dirty="0">
                <a:solidFill>
                  <a:schemeClr val="tx1"/>
                </a:solidFill>
                <a:latin typeface="Comic Sans MS"/>
                <a:ea typeface="Comic Sans MS"/>
                <a:cs typeface="Comic Sans MS"/>
                <a:sym typeface="Comic Sans MS"/>
              </a:rPr>
              <a:t>#</a:t>
            </a:r>
            <a:r>
              <a:rPr lang="en-US" sz="2400" b="0" i="1" u="none" strike="noStrike" cap="none" dirty="0">
                <a:solidFill>
                  <a:schemeClr val="tx1"/>
                </a:solidFill>
                <a:latin typeface="Comic Sans MS"/>
                <a:ea typeface="Comic Sans MS"/>
                <a:cs typeface="Comic Sans MS"/>
                <a:sym typeface="Comic Sans MS"/>
              </a:rPr>
              <a:t>The arms are separated by a pinched region known as the </a:t>
            </a:r>
            <a:r>
              <a:rPr lang="en-US" sz="2400" i="1" u="sng" dirty="0">
                <a:solidFill>
                  <a:schemeClr val="tx1"/>
                </a:solidFill>
                <a:ea typeface="Comic Sans MS"/>
              </a:rPr>
              <a:t>centromere</a:t>
            </a:r>
            <a:endParaRPr lang="en-US" sz="2400" b="0" i="1" u="sng" strike="noStrike" cap="none"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hlinkClick r:id="rId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ypes of Down Synd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 y="0"/>
            <a:ext cx="12107545" cy="696976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605280" y="4338320"/>
            <a:ext cx="2286000" cy="11684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3329714">
            <a:off x="1259840" y="3711543"/>
            <a:ext cx="1076960" cy="23368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859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9" name="Rectangle 608">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hape 430" descr="A child with a tooth missing&#10;&#10;Description automatically generated">
            <a:extLst>
              <a:ext uri="{FF2B5EF4-FFF2-40B4-BE49-F238E27FC236}">
                <a16:creationId xmlns:a16="http://schemas.microsoft.com/office/drawing/2014/main" id="{49EB6B5D-5611-A0AA-EC51-38DFEF6B7EB1}"/>
              </a:ext>
            </a:extLst>
          </p:cNvPr>
          <p:cNvPicPr preferRelativeResize="0"/>
          <p:nvPr/>
        </p:nvPicPr>
        <p:blipFill rotWithShape="1">
          <a:blip r:embed="rId3"/>
          <a:srcRect t="11611" b="4120"/>
          <a:stretch/>
        </p:blipFill>
        <p:spPr>
          <a:xfrm>
            <a:off x="-3047" y="10"/>
            <a:ext cx="12191999" cy="6857990"/>
          </a:xfrm>
          <a:prstGeom prst="rect">
            <a:avLst/>
          </a:prstGeom>
          <a:noFill/>
        </p:spPr>
      </p:pic>
      <p:sp>
        <p:nvSpPr>
          <p:cNvPr id="611" name="Rectangle 610">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Shape 604"/>
          <p:cNvSpPr>
            <a:spLocks noGrp="1" noEditPoints="1"/>
          </p:cNvSpPr>
          <p:nvPr>
            <p:ph type="ctrTitle"/>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lIns="91425" tIns="91425" rIns="91425" bIns="91425">
            <a:normAutofit/>
          </a:bodyPr>
          <a:lstStyle/>
          <a:p>
            <a:pPr rtl="0">
              <a:spcBef>
                <a:spcPts val="0"/>
              </a:spcBef>
              <a:buNone/>
            </a:pPr>
            <a:r>
              <a:rPr lang="en-US" sz="5200">
                <a:solidFill>
                  <a:srgbClr val="FFFFFF"/>
                </a:solidFill>
                <a:latin typeface="Gadugi" panose="020B0502040204020203" pitchFamily="34" charset="0"/>
                <a:ea typeface="Gadugi" panose="020B0502040204020203" pitchFamily="34" charset="0"/>
                <a:cs typeface="Georgia"/>
                <a:sym typeface="Georgia"/>
              </a:rPr>
              <a:t>Clinical Features</a:t>
            </a:r>
            <a:r>
              <a:rPr lang="en-US" sz="5200">
                <a:solidFill>
                  <a:srgbClr val="FFFFFF"/>
                </a:solidFill>
                <a:latin typeface="Gadugi" panose="020B0502040204020203" pitchFamily="34" charset="0"/>
                <a:ea typeface="Gadugi" panose="020B0502040204020203" pitchFamily="34" charset="0"/>
              </a:rPr>
              <a:t> :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p:nvPr/>
        </p:nvSpPr>
        <p:spPr>
          <a:xfrm>
            <a:off x="507394" y="405917"/>
            <a:ext cx="10713300" cy="1250399"/>
          </a:xfrm>
          <a:prstGeom prst="downArrowCallout">
            <a:avLst>
              <a:gd name="adj1" fmla="val 25000"/>
              <a:gd name="adj2" fmla="val 25000"/>
              <a:gd name="adj3" fmla="val 25000"/>
              <a:gd name="adj4" fmla="val 64977"/>
            </a:avLst>
          </a:prstGeom>
          <a:solidFill>
            <a:schemeClr val="tx1"/>
          </a:solidFill>
          <a:ln w="12700" cap="flat" cmpd="sng">
            <a:solidFill>
              <a:schemeClr val="tx1"/>
            </a:solidFill>
            <a:prstDash val="solid"/>
            <a:miter/>
            <a:headEnd type="none" w="med" len="med"/>
            <a:tailEnd type="none" w="med" len="med"/>
          </a:ln>
        </p:spPr>
        <p:txBody>
          <a:bodyPr lIns="91425" tIns="45700" rIns="91425" bIns="45700" anchor="ctr">
            <a:noAutofit/>
          </a:bodyPr>
          <a:lstStyle/>
          <a:p>
            <a:pPr marL="0" marR="0" indent="0" algn="ctr" rtl="0">
              <a:lnSpc>
                <a:spcPct val="100000"/>
              </a:lnSpc>
              <a:spcBef>
                <a:spcPts val="0"/>
              </a:spcBef>
              <a:spcAft>
                <a:spcPts val="0"/>
              </a:spcAft>
              <a:buClr>
                <a:schemeClr val="lt1"/>
              </a:buClr>
              <a:buSzPct val="25000"/>
              <a:buFont typeface="Calibri" panose="020F0502020204030204"/>
              <a:buNone/>
            </a:pPr>
            <a:r>
              <a:rPr lang="en-US" sz="3600" b="1" i="0" u="none" strike="noStrike" cap="none" dirty="0">
                <a:solidFill>
                  <a:schemeClr val="lt1"/>
                </a:solidFill>
                <a:latin typeface="Calibri" panose="020F0502020204030204"/>
                <a:ea typeface="Calibri" panose="020F0502020204030204"/>
                <a:cs typeface="Calibri" panose="020F0502020204030204"/>
                <a:sym typeface="Calibri" panose="020F0502020204030204"/>
              </a:rPr>
              <a:t>Clinical features : </a:t>
            </a:r>
          </a:p>
        </p:txBody>
      </p:sp>
      <p:sp>
        <p:nvSpPr>
          <p:cNvPr id="416" name="Shape 416"/>
          <p:cNvSpPr txBox="1"/>
          <p:nvPr/>
        </p:nvSpPr>
        <p:spPr>
          <a:xfrm>
            <a:off x="1451336" y="1837681"/>
            <a:ext cx="9405300" cy="4176600"/>
          </a:xfrm>
          <a:prstGeom prst="rect">
            <a:avLst/>
          </a:prstGeom>
          <a:noFill/>
          <a:ln>
            <a:noFill/>
          </a:ln>
        </p:spPr>
        <p:txBody>
          <a:bodyPr lIns="91425" tIns="45700" rIns="91425" bIns="45700" anchor="t">
            <a:normAutofit/>
          </a:bodyPr>
          <a:lstStyle/>
          <a:p>
            <a:pPr marL="0" marR="0" indent="0" algn="l" rtl="0">
              <a:lnSpc>
                <a:spcPct val="90000"/>
              </a:lnSpc>
              <a:spcBef>
                <a:spcPts val="0"/>
              </a:spcBef>
              <a:spcAft>
                <a:spcPts val="0"/>
              </a:spcAft>
              <a:buClr>
                <a:schemeClr val="dk1"/>
              </a:buClr>
              <a:buSzPct val="25000"/>
              <a:buFont typeface="Arial" panose="020B0604020202020204" pitchFamily="34" charset="0"/>
              <a:buNone/>
            </a:pPr>
            <a:r>
              <a:rPr lang="en-US" sz="3400" b="1" i="0" u="none" strike="noStrike" cap="none" dirty="0">
                <a:solidFill>
                  <a:srgbClr val="C00000"/>
                </a:solidFill>
                <a:latin typeface="Calibri" panose="020F0502020204030204"/>
                <a:ea typeface="Calibri" panose="020F0502020204030204"/>
                <a:cs typeface="Calibri" panose="020F0502020204030204"/>
                <a:sym typeface="Calibri" panose="020F0502020204030204"/>
              </a:rPr>
              <a:t>Down syndrome symptoms vary from person to person and can range from mild to severe</a:t>
            </a:r>
          </a:p>
          <a:p>
            <a:pPr marL="228600" marR="0" indent="-228600" algn="l" rtl="0">
              <a:lnSpc>
                <a:spcPct val="90000"/>
              </a:lnSpc>
              <a:spcBef>
                <a:spcPts val="2200"/>
              </a:spcBef>
              <a:spcAft>
                <a:spcPts val="0"/>
              </a:spcAft>
              <a:buClr>
                <a:srgbClr val="000000"/>
              </a:buClr>
              <a:buSzPct val="100000"/>
              <a:buFont typeface="Cambria"/>
              <a:buChar char="•"/>
            </a:pPr>
            <a:r>
              <a:rPr lang="en-US" sz="2800" b="1" i="1" u="none" strike="noStrike" cap="none" dirty="0">
                <a:latin typeface="Cambria"/>
                <a:ea typeface="Cambria"/>
                <a:cs typeface="Cambria"/>
                <a:sym typeface="Cambria"/>
              </a:rPr>
              <a:t>Mental retardation</a:t>
            </a:r>
          </a:p>
          <a:p>
            <a:pPr marL="228600" marR="0" indent="-228600" algn="l" rtl="0">
              <a:lnSpc>
                <a:spcPct val="90000"/>
              </a:lnSpc>
              <a:spcBef>
                <a:spcPts val="2200"/>
              </a:spcBef>
              <a:spcAft>
                <a:spcPts val="0"/>
              </a:spcAft>
              <a:buClr>
                <a:srgbClr val="000000"/>
              </a:buClr>
              <a:buSzPct val="100000"/>
              <a:buFont typeface="Cambria"/>
              <a:buChar char="•"/>
            </a:pPr>
            <a:r>
              <a:rPr lang="en-US" sz="2800" b="1" i="1" u="none" strike="noStrike" cap="none" dirty="0">
                <a:latin typeface="Cambria"/>
                <a:ea typeface="Cambria"/>
                <a:cs typeface="Cambria"/>
                <a:sym typeface="Cambria"/>
              </a:rPr>
              <a:t>Growth retardation </a:t>
            </a:r>
          </a:p>
          <a:p>
            <a:pPr marL="228600" indent="-228600">
              <a:lnSpc>
                <a:spcPct val="90000"/>
              </a:lnSpc>
              <a:spcBef>
                <a:spcPts val="2200"/>
              </a:spcBef>
              <a:buClr>
                <a:srgbClr val="000000"/>
              </a:buClr>
              <a:buSzPct val="100000"/>
              <a:buFont typeface="Cambria"/>
              <a:buChar char="•"/>
            </a:pPr>
            <a:r>
              <a:rPr lang="en-US" sz="2800" b="1" i="1" dirty="0">
                <a:latin typeface="Cambria"/>
                <a:ea typeface="Cambria"/>
                <a:cs typeface="Cambria"/>
                <a:sym typeface="Cambria"/>
              </a:rPr>
              <a:t>Particular  facial characteristics </a:t>
            </a:r>
            <a:endParaRPr lang="en-US" sz="2800" b="1" i="1" u="none" strike="noStrike" cap="none" dirty="0">
              <a:latin typeface="Cambria"/>
              <a:ea typeface="Cambria"/>
              <a:cs typeface="Cambria"/>
              <a:sym typeface="Cambria"/>
            </a:endParaRPr>
          </a:p>
          <a:p>
            <a:pPr marL="228600" marR="0" indent="-228600" algn="l" rtl="0">
              <a:lnSpc>
                <a:spcPct val="90000"/>
              </a:lnSpc>
              <a:spcBef>
                <a:spcPts val="2200"/>
              </a:spcBef>
              <a:spcAft>
                <a:spcPts val="0"/>
              </a:spcAft>
              <a:buClr>
                <a:srgbClr val="000000"/>
              </a:buClr>
              <a:buSzPct val="100000"/>
              <a:buFont typeface="Cambria"/>
              <a:buChar char="•"/>
            </a:pPr>
            <a:r>
              <a:rPr lang="en-US" sz="2800" b="1" i="1" u="none" strike="noStrike" cap="none" dirty="0">
                <a:latin typeface="Cambria"/>
                <a:ea typeface="Cambria"/>
                <a:cs typeface="Cambria"/>
                <a:sym typeface="Cambria"/>
              </a:rPr>
              <a:t>Other abnormalities</a:t>
            </a:r>
          </a:p>
        </p:txBody>
      </p:sp>
      <p:pic>
        <p:nvPicPr>
          <p:cNvPr id="417" name="Shape 417"/>
          <p:cNvPicPr preferRelativeResize="0"/>
          <p:nvPr/>
        </p:nvPicPr>
        <p:blipFill>
          <a:blip r:embed="rId3">
            <a:alphaModFix/>
          </a:blip>
          <a:srcRect/>
          <a:stretch>
            <a:fillRect/>
          </a:stretch>
        </p:blipFill>
        <p:spPr>
          <a:xfrm>
            <a:off x="8667900" y="3757800"/>
            <a:ext cx="3524100" cy="3100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txBox="1"/>
          <p:nvPr/>
        </p:nvSpPr>
        <p:spPr>
          <a:xfrm>
            <a:off x="1145316" y="1333377"/>
            <a:ext cx="9337800" cy="4896600"/>
          </a:xfrm>
          <a:prstGeom prst="rect">
            <a:avLst/>
          </a:prstGeom>
          <a:noFill/>
          <a:ln>
            <a:noFill/>
          </a:ln>
        </p:spPr>
        <p:txBody>
          <a:bodyPr lIns="91425" tIns="45700" rIns="91425" bIns="45700" anchor="t">
            <a:normAutofit/>
          </a:bodyPr>
          <a:lstStyle/>
          <a:p>
            <a:pPr marL="228600" marR="0" indent="-222250" algn="l" rtl="0">
              <a:lnSpc>
                <a:spcPct val="90000"/>
              </a:lnSpc>
              <a:spcBef>
                <a:spcPts val="0"/>
              </a:spcBef>
              <a:spcAft>
                <a:spcPts val="0"/>
              </a:spcAft>
              <a:buClr>
                <a:srgbClr val="FF0000"/>
              </a:buClr>
              <a:buSzPct val="100000"/>
              <a:buFont typeface="Arial" panose="020B0604020202020204" pitchFamily="34" charset="0"/>
              <a:buChar char="•"/>
            </a:pPr>
            <a:r>
              <a:rPr lang="en-US" sz="2700" b="1" i="0" u="none" strike="noStrike" cap="none" dirty="0">
                <a:solidFill>
                  <a:schemeClr val="tx1"/>
                </a:solidFill>
                <a:latin typeface="Calibri" panose="020F0502020204030204"/>
                <a:ea typeface="Calibri" panose="020F0502020204030204"/>
                <a:cs typeface="Calibri" panose="020F0502020204030204"/>
                <a:sym typeface="Calibri" panose="020F0502020204030204"/>
              </a:rPr>
              <a:t>Most Down syndrome have </a:t>
            </a:r>
            <a:r>
              <a:rPr lang="en-US" sz="2700" b="1" i="0" u="sng" strike="noStrike" cap="none" dirty="0">
                <a:solidFill>
                  <a:srgbClr val="C00000"/>
                </a:solidFill>
                <a:latin typeface="Calibri" panose="020F0502020204030204"/>
                <a:ea typeface="Calibri" panose="020F0502020204030204"/>
                <a:cs typeface="Calibri" panose="020F0502020204030204"/>
                <a:sym typeface="Calibri" panose="020F0502020204030204"/>
              </a:rPr>
              <a:t>intellectual disability</a:t>
            </a:r>
            <a:r>
              <a:rPr lang="en-US" sz="2700" b="1" i="0" u="none" strike="noStrike" cap="none" dirty="0">
                <a:solidFill>
                  <a:srgbClr val="C00000"/>
                </a:solidFill>
                <a:latin typeface="Calibri" panose="020F0502020204030204"/>
                <a:ea typeface="Calibri" panose="020F0502020204030204"/>
                <a:cs typeface="Calibri" panose="020F0502020204030204"/>
                <a:sym typeface="Calibri" panose="020F0502020204030204"/>
              </a:rPr>
              <a:t> </a:t>
            </a:r>
            <a:r>
              <a:rPr lang="en-US" sz="2700" b="1" i="0" u="none" strike="noStrike" cap="none" dirty="0">
                <a:solidFill>
                  <a:schemeClr val="tx1"/>
                </a:solidFill>
                <a:latin typeface="Calibri" panose="020F0502020204030204"/>
                <a:ea typeface="Calibri" panose="020F0502020204030204"/>
                <a:cs typeface="Calibri" panose="020F0502020204030204"/>
                <a:sym typeface="Calibri" panose="020F0502020204030204"/>
              </a:rPr>
              <a:t>in the mild (</a:t>
            </a:r>
            <a:r>
              <a:rPr lang="en-US" sz="2700" b="1" i="0" u="sng" strike="noStrike" cap="none" dirty="0">
                <a:solidFill>
                  <a:srgbClr val="C00000"/>
                </a:solidFill>
                <a:latin typeface="Calibri" panose="020F0502020204030204"/>
                <a:ea typeface="Calibri" panose="020F0502020204030204"/>
                <a:cs typeface="Calibri" panose="020F0502020204030204"/>
                <a:sym typeface="Calibri" panose="020F0502020204030204"/>
              </a:rPr>
              <a:t>IQ</a:t>
            </a:r>
            <a:r>
              <a:rPr lang="en-US" sz="2700" b="1" i="0" u="none" strike="noStrike" cap="none" dirty="0">
                <a:solidFill>
                  <a:schemeClr val="tx1"/>
                </a:solidFill>
                <a:latin typeface="Calibri" panose="020F0502020204030204"/>
                <a:ea typeface="Calibri" panose="020F0502020204030204"/>
                <a:cs typeface="Calibri" panose="020F0502020204030204"/>
                <a:sym typeface="Calibri" panose="020F0502020204030204"/>
              </a:rPr>
              <a:t>50–70) to moderate (IQ 35–50) </a:t>
            </a:r>
          </a:p>
          <a:p>
            <a:pPr marL="228600" marR="0" indent="-222250" algn="l" rtl="0">
              <a:lnSpc>
                <a:spcPct val="90000"/>
              </a:lnSpc>
              <a:spcBef>
                <a:spcPts val="1000"/>
              </a:spcBef>
              <a:spcAft>
                <a:spcPts val="0"/>
              </a:spcAft>
              <a:buClr>
                <a:srgbClr val="FF0000"/>
              </a:buClr>
              <a:buSzPct val="100000"/>
              <a:buFont typeface="Arial" panose="020B0604020202020204" pitchFamily="34" charset="0"/>
              <a:buChar char="•"/>
            </a:pPr>
            <a:r>
              <a:rPr lang="en-US" sz="2700" b="1" i="0" u="none" strike="noStrike" cap="none" dirty="0">
                <a:solidFill>
                  <a:schemeClr val="tx1"/>
                </a:solidFill>
                <a:latin typeface="Calibri" panose="020F0502020204030204"/>
                <a:ea typeface="Calibri" panose="020F0502020204030204"/>
                <a:cs typeface="Calibri" panose="020F0502020204030204"/>
                <a:sym typeface="Calibri" panose="020F0502020204030204"/>
              </a:rPr>
              <a:t>Language skills show a difference between understanding speech and expressing speech, and commonly individuals with Down syndrome have </a:t>
            </a:r>
            <a:r>
              <a:rPr lang="en-US" sz="2700" b="1" i="0" u="none" strike="noStrike" cap="none" dirty="0">
                <a:solidFill>
                  <a:srgbClr val="C00000"/>
                </a:solidFill>
                <a:latin typeface="Calibri" panose="020F0502020204030204"/>
                <a:ea typeface="Calibri" panose="020F0502020204030204"/>
                <a:cs typeface="Calibri" panose="020F0502020204030204"/>
                <a:sym typeface="Calibri" panose="020F0502020204030204"/>
              </a:rPr>
              <a:t>a </a:t>
            </a:r>
            <a:r>
              <a:rPr lang="en-US" sz="2700" b="1" i="0" u="sng" strike="noStrike" cap="none" dirty="0">
                <a:solidFill>
                  <a:srgbClr val="C00000"/>
                </a:solidFill>
                <a:latin typeface="Calibri" panose="020F0502020204030204"/>
                <a:ea typeface="Calibri" panose="020F0502020204030204"/>
                <a:cs typeface="Calibri" panose="020F0502020204030204"/>
                <a:sym typeface="Calibri" panose="020F0502020204030204"/>
              </a:rPr>
              <a:t>speech delay</a:t>
            </a:r>
            <a:r>
              <a:rPr lang="en-US" sz="2700" b="1" u="sng" dirty="0">
                <a:solidFill>
                  <a:srgbClr val="C00000"/>
                </a:solidFill>
                <a:latin typeface="Calibri" panose="020F0502020204030204"/>
                <a:ea typeface="Calibri" panose="020F0502020204030204"/>
                <a:cs typeface="Calibri" panose="020F0502020204030204"/>
                <a:sym typeface="Calibri" panose="020F0502020204030204"/>
              </a:rPr>
              <a:t>  </a:t>
            </a:r>
            <a:r>
              <a:rPr lang="en-US" sz="2700" b="1" i="0" u="sng" strike="noStrike" cap="none" dirty="0">
                <a:solidFill>
                  <a:schemeClr val="tx1"/>
                </a:solidFill>
                <a:latin typeface="Calibri" panose="020F0502020204030204"/>
                <a:ea typeface="Calibri" panose="020F0502020204030204"/>
                <a:cs typeface="Calibri" panose="020F0502020204030204"/>
                <a:sym typeface="Calibri" panose="020F0502020204030204"/>
              </a:rPr>
              <a:t>(expressive rather than receptive ) </a:t>
            </a:r>
          </a:p>
          <a:p>
            <a:pPr marL="0" marR="0" indent="0" algn="l" rtl="0">
              <a:lnSpc>
                <a:spcPct val="90000"/>
              </a:lnSpc>
              <a:spcBef>
                <a:spcPts val="1000"/>
              </a:spcBef>
              <a:spcAft>
                <a:spcPts val="0"/>
              </a:spcAft>
              <a:buClr>
                <a:schemeClr val="dk1"/>
              </a:buClr>
              <a:buFont typeface="Arial" panose="020B0604020202020204" pitchFamily="34" charset="0"/>
              <a:buNone/>
            </a:pPr>
            <a:endParaRPr sz="2700" b="1" i="0" u="sng" strike="noStrike" cap="none" dirty="0">
              <a:solidFill>
                <a:schemeClr val="tx1"/>
              </a:solidFill>
              <a:latin typeface="Calibri" panose="020F0502020204030204"/>
              <a:ea typeface="Calibri" panose="020F0502020204030204"/>
              <a:cs typeface="Calibri" panose="020F0502020204030204"/>
              <a:sym typeface="Calibri" panose="020F0502020204030204"/>
            </a:endParaRPr>
          </a:p>
          <a:p>
            <a:pPr marL="228600" marR="0" indent="-228600" algn="l" rtl="0">
              <a:lnSpc>
                <a:spcPct val="90000"/>
              </a:lnSpc>
              <a:spcBef>
                <a:spcPts val="1000"/>
              </a:spcBef>
              <a:spcAft>
                <a:spcPts val="0"/>
              </a:spcAft>
              <a:buClr>
                <a:srgbClr val="0000FF"/>
              </a:buClr>
              <a:buSzPct val="100000"/>
              <a:buFont typeface="Times New Roman" panose="02020603050405020304" pitchFamily="18" charset="0"/>
              <a:buChar char="•"/>
            </a:pPr>
            <a:r>
              <a:rPr lang="en-US" sz="2800" b="1" i="0" u="sng" strike="noStrike" cap="none"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Fine motor skills</a:t>
            </a:r>
            <a:r>
              <a:rPr lang="en-US" sz="2800" b="1" i="0" u="none" strike="noStrike" cap="none"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800" b="1" i="0" u="none" strike="noStrike" cap="none"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are delayed and often lag behind </a:t>
            </a:r>
            <a:r>
              <a:rPr lang="en-US" sz="2800" b="1" i="0" u="sng" strike="noStrike" cap="none"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gross motor skills</a:t>
            </a:r>
            <a:r>
              <a:rPr lang="en-US" sz="2800" b="1" i="0" u="none" strike="noStrike" cap="none"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p>
          <a:p>
            <a:pPr marL="228600" marR="0" indent="-228600" algn="l" rtl="0">
              <a:lnSpc>
                <a:spcPct val="90000"/>
              </a:lnSpc>
              <a:spcBef>
                <a:spcPts val="1000"/>
              </a:spcBef>
              <a:spcAft>
                <a:spcPts val="0"/>
              </a:spcAft>
              <a:buClr>
                <a:srgbClr val="0000FF"/>
              </a:buClr>
              <a:buSzPct val="100000"/>
              <a:buFont typeface="Times New Roman" panose="02020603050405020304" pitchFamily="18" charset="0"/>
              <a:buChar char="•"/>
            </a:pPr>
            <a:endPar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23" name="Shape 423"/>
          <p:cNvSpPr txBox="1"/>
          <p:nvPr/>
        </p:nvSpPr>
        <p:spPr>
          <a:xfrm>
            <a:off x="-378691" y="188099"/>
            <a:ext cx="7007667" cy="831000"/>
          </a:xfrm>
          <a:prstGeom prst="rect">
            <a:avLst/>
          </a:prstGeom>
          <a:noFill/>
          <a:ln>
            <a:noFill/>
          </a:ln>
        </p:spPr>
        <p:txBody>
          <a:bodyPr wrap="square" lIns="91425" tIns="45700" rIns="91425" bIns="45700" anchor="t">
            <a:spAutoFit/>
          </a:bodyPr>
          <a:lstStyle/>
          <a:p>
            <a:pPr marL="0" marR="0" indent="0" algn="ctr" rtl="0">
              <a:lnSpc>
                <a:spcPct val="100000"/>
              </a:lnSpc>
              <a:spcBef>
                <a:spcPts val="0"/>
              </a:spcBef>
              <a:spcAft>
                <a:spcPts val="0"/>
              </a:spcAft>
              <a:buClr>
                <a:schemeClr val="accent1"/>
              </a:buClr>
              <a:buSzPct val="25000"/>
              <a:buFont typeface="Calibri" panose="020F0502020204030204"/>
              <a:buNone/>
            </a:pPr>
            <a:r>
              <a:rPr lang="en-US" sz="4800" b="1" i="0" u="none" strike="noStrike" cap="none" dirty="0">
                <a:solidFill>
                  <a:srgbClr val="C00000"/>
                </a:solidFill>
                <a:latin typeface="Calibri" panose="020F0502020204030204"/>
                <a:ea typeface="Calibri" panose="020F0502020204030204"/>
                <a:cs typeface="Calibri" panose="020F0502020204030204"/>
                <a:sym typeface="Calibri" panose="020F0502020204030204"/>
              </a:rPr>
              <a:t>#Mental retardation: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65" y="248699"/>
            <a:ext cx="11120582" cy="6545382"/>
          </a:xfrm>
          <a:prstGeom prst="rect">
            <a:avLst/>
          </a:prstGeom>
        </p:spPr>
        <p:txBody>
          <a:bodyPr wrap="square">
            <a:spAutoFit/>
          </a:bodyPr>
          <a:lstStyle/>
          <a:p>
            <a:pPr marL="228600" marR="0" indent="-228600" algn="l" rtl="0">
              <a:lnSpc>
                <a:spcPct val="90000"/>
              </a:lnSpc>
              <a:spcBef>
                <a:spcPts val="1000"/>
              </a:spcBef>
              <a:spcAft>
                <a:spcPts val="0"/>
              </a:spcAft>
              <a:buClr>
                <a:srgbClr val="0000FF"/>
              </a:buClr>
              <a:buSzPct val="100000"/>
              <a:buFont typeface="Times New Roman" panose="02020603050405020304" pitchFamily="18" charset="0"/>
              <a:buChar char="•"/>
            </a:pPr>
            <a:r>
              <a:rPr lang="en-US" sz="2800" b="1" i="0" u="none" strike="noStrike" cap="none"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As CNS manifestations of Down </a:t>
            </a:r>
            <a:r>
              <a:rPr lang="en-US" sz="2800" b="1" i="0" u="none" strike="noStrike" cap="none"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syndrom</a:t>
            </a:r>
            <a:r>
              <a:rPr lang="en-US" sz="2800" b="1" i="0" u="none" strike="noStrike" cap="none"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 </a:t>
            </a:r>
          </a:p>
          <a:p>
            <a:pPr marR="0" algn="l" rtl="0">
              <a:lnSpc>
                <a:spcPct val="90000"/>
              </a:lnSpc>
              <a:spcBef>
                <a:spcPts val="1000"/>
              </a:spcBef>
              <a:spcAft>
                <a:spcPts val="0"/>
              </a:spcAft>
              <a:buClr>
                <a:srgbClr val="0000FF"/>
              </a:buClr>
              <a:buSzPct val="100000"/>
            </a:pPr>
            <a:r>
              <a:rPr lang="en-US" sz="2800" b="1" i="0" u="none" strike="noStrike" cap="none"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hypotonia (most constantly) which explains the gross motor developmental delay</a:t>
            </a:r>
          </a:p>
          <a:p>
            <a:pPr marR="0" algn="l" rtl="0">
              <a:lnSpc>
                <a:spcPct val="90000"/>
              </a:lnSpc>
              <a:spcBef>
                <a:spcPts val="1000"/>
              </a:spcBef>
              <a:spcAft>
                <a:spcPts val="0"/>
              </a:spcAft>
              <a:buClr>
                <a:srgbClr val="0000FF"/>
              </a:buClr>
              <a:buSzPct val="100000"/>
            </a:pPr>
            <a:r>
              <a:rPr lang="en-US" sz="2800" b="1" i="0" u="none" strike="noStrike" cap="none"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-developmental delay </a:t>
            </a:r>
          </a:p>
          <a:p>
            <a:pPr marR="0" algn="l" rtl="0">
              <a:lnSpc>
                <a:spcPct val="90000"/>
              </a:lnSpc>
              <a:spcBef>
                <a:spcPts val="1000"/>
              </a:spcBef>
              <a:spcAft>
                <a:spcPts val="0"/>
              </a:spcAft>
              <a:buClr>
                <a:srgbClr val="0000FF"/>
              </a:buClr>
              <a:buSzPct val="100000"/>
            </a:pP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-poor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moro</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reflex###### </a:t>
            </a:r>
          </a:p>
          <a:p>
            <a:pPr marR="0" algn="l" rtl="0">
              <a:lnSpc>
                <a:spcPct val="90000"/>
              </a:lnSpc>
              <a:spcBef>
                <a:spcPts val="1000"/>
              </a:spcBef>
              <a:spcAft>
                <a:spcPts val="0"/>
              </a:spcAft>
              <a:buClr>
                <a:srgbClr val="0000FF"/>
              </a:buClr>
              <a:buSzPct val="100000"/>
            </a:pPr>
            <a:endParaRPr lang="en-US" sz="4000" b="1" dirty="0">
              <a:solidFill>
                <a:srgbClr val="C00000"/>
              </a:solidFill>
            </a:endParaRPr>
          </a:p>
          <a:p>
            <a:r>
              <a:rPr lang="en-US" sz="4000" b="1" dirty="0">
                <a:solidFill>
                  <a:srgbClr val="C00000"/>
                </a:solidFill>
              </a:rPr>
              <a:t>#Growth and development:</a:t>
            </a:r>
          </a:p>
          <a:p>
            <a:endParaRPr lang="en-US" sz="4000" b="1" dirty="0">
              <a:solidFill>
                <a:srgbClr val="C00000"/>
              </a:solidFill>
            </a:endParaRPr>
          </a:p>
          <a:p>
            <a:r>
              <a:rPr lang="en-US" sz="3200" b="1" dirty="0"/>
              <a:t>   1</a:t>
            </a:r>
            <a:r>
              <a:rPr lang="en-US" sz="2800" b="1" dirty="0"/>
              <a:t>) Most of measures of growth are delayed </a:t>
            </a:r>
          </a:p>
          <a:p>
            <a:endParaRPr lang="en-US" sz="2800" b="1" dirty="0"/>
          </a:p>
          <a:p>
            <a:r>
              <a:rPr lang="en-US" sz="2800" b="1" dirty="0"/>
              <a:t>   2)Delayed motor development </a:t>
            </a:r>
          </a:p>
          <a:p>
            <a:endParaRPr lang="en-US" sz="2800" b="1" dirty="0"/>
          </a:p>
          <a:p>
            <a:r>
              <a:rPr lang="en-US" sz="2800" b="1" dirty="0"/>
              <a:t>   3)Delayed mental development</a:t>
            </a:r>
          </a:p>
        </p:txBody>
      </p:sp>
    </p:spTree>
    <p:extLst>
      <p:ext uri="{BB962C8B-B14F-4D97-AF65-F5344CB8AC3E}">
        <p14:creationId xmlns:p14="http://schemas.microsoft.com/office/powerpoint/2010/main" val="3787893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0E96-BE98-07FB-43F4-D6B2B683E483}"/>
              </a:ext>
            </a:extLst>
          </p:cNvPr>
          <p:cNvSpPr>
            <a:spLocks noGrp="1"/>
          </p:cNvSpPr>
          <p:nvPr>
            <p:ph type="title"/>
          </p:nvPr>
        </p:nvSpPr>
        <p:spPr/>
        <p:txBody>
          <a:bodyPr/>
          <a:lstStyle/>
          <a:p>
            <a:r>
              <a:rPr lang="en-US" dirty="0"/>
              <a:t>Developmental </a:t>
            </a:r>
          </a:p>
        </p:txBody>
      </p:sp>
      <p:sp>
        <p:nvSpPr>
          <p:cNvPr id="3" name="Content Placeholder 2">
            <a:extLst>
              <a:ext uri="{FF2B5EF4-FFF2-40B4-BE49-F238E27FC236}">
                <a16:creationId xmlns:a16="http://schemas.microsoft.com/office/drawing/2014/main" id="{8E10FAB3-64E9-B77B-D389-10E9B7546BED}"/>
              </a:ext>
            </a:extLst>
          </p:cNvPr>
          <p:cNvSpPr>
            <a:spLocks noGrp="1"/>
          </p:cNvSpPr>
          <p:nvPr>
            <p:ph idx="1"/>
          </p:nvPr>
        </p:nvSpPr>
        <p:spPr/>
        <p:txBody>
          <a:bodyPr/>
          <a:lstStyle/>
          <a:p>
            <a:r>
              <a:rPr lang="en-US" dirty="0"/>
              <a:t>Developmental delay is universal</a:t>
            </a:r>
          </a:p>
          <a:p>
            <a:r>
              <a:rPr lang="en-US" dirty="0"/>
              <a:t>Cognitive impairment does not uniformly affect all areas of development. Social development is often relatively spared, but autism spectrum disorder can occur</a:t>
            </a:r>
          </a:p>
          <a:p>
            <a:endParaRPr lang="en-US" dirty="0"/>
          </a:p>
          <a:p>
            <a:r>
              <a:rPr lang="en-US" dirty="0"/>
              <a:t>Down syndrome patients have their own developmental </a:t>
            </a:r>
            <a:r>
              <a:rPr lang="en-US" dirty="0" err="1"/>
              <a:t>milestons</a:t>
            </a:r>
            <a:r>
              <a:rPr lang="en-US" dirty="0"/>
              <a:t> </a:t>
            </a:r>
          </a:p>
        </p:txBody>
      </p:sp>
    </p:spTree>
    <p:extLst>
      <p:ext uri="{BB962C8B-B14F-4D97-AF65-F5344CB8AC3E}">
        <p14:creationId xmlns:p14="http://schemas.microsoft.com/office/powerpoint/2010/main" val="1912686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 name="Shape 653"/>
          <p:cNvPicPr preferRelativeResize="0"/>
          <p:nvPr/>
        </p:nvPicPr>
        <p:blipFill>
          <a:blip r:embed="rId3">
            <a:alphaModFix/>
          </a:blip>
          <a:srcRect/>
          <a:stretch>
            <a:fillRect/>
          </a:stretch>
        </p:blipFill>
        <p:spPr>
          <a:xfrm>
            <a:off x="0" y="1204633"/>
            <a:ext cx="11887199" cy="5381550"/>
          </a:xfrm>
          <a:prstGeom prst="rect">
            <a:avLst/>
          </a:prstGeom>
          <a:noFill/>
          <a:ln>
            <a:noFill/>
          </a:ln>
        </p:spPr>
      </p:pic>
      <p:sp>
        <p:nvSpPr>
          <p:cNvPr id="654" name="Shape 654"/>
          <p:cNvSpPr txBox="1"/>
          <p:nvPr/>
        </p:nvSpPr>
        <p:spPr>
          <a:xfrm>
            <a:off x="1219200" y="466483"/>
            <a:ext cx="9753600" cy="1476300"/>
          </a:xfrm>
          <a:prstGeom prst="rect">
            <a:avLst/>
          </a:prstGeom>
          <a:noFill/>
          <a:ln>
            <a:noFill/>
          </a:ln>
        </p:spPr>
        <p:txBody>
          <a:bodyPr lIns="91425" tIns="91425" rIns="91425" bIns="91425" anchor="t">
            <a:noAutofit/>
          </a:bodyPr>
          <a:lstStyle>
            <a:lvl1pPr marR="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stStyle>
          <a:p>
            <a:pPr algn="ctr" rtl="0">
              <a:spcBef>
                <a:spcPts val="0"/>
              </a:spcBef>
              <a:buNone/>
            </a:pPr>
            <a:r>
              <a:rPr lang="en-US" sz="4800" b="1" dirty="0">
                <a:solidFill>
                  <a:srgbClr val="C00000"/>
                </a:solidFill>
                <a:latin typeface="Comic Sans MS"/>
                <a:ea typeface="Comic Sans MS"/>
                <a:cs typeface="Comic Sans MS"/>
                <a:sym typeface="Comic Sans MS"/>
              </a:rPr>
              <a:t>Developmental Milestone</a:t>
            </a:r>
            <a:r>
              <a:rPr lang="en-US" dirty="0">
                <a:solidFill>
                  <a:srgbClr val="C00000"/>
                </a:solidFill>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 name="Shape 656"/>
          <p:cNvPicPr preferRelativeResize="0"/>
          <p:nvPr/>
        </p:nvPicPr>
        <p:blipFill>
          <a:blip r:embed="rId3">
            <a:alphaModFix/>
          </a:blip>
          <a:srcRect/>
          <a:stretch>
            <a:fillRect/>
          </a:stretch>
        </p:blipFill>
        <p:spPr>
          <a:xfrm>
            <a:off x="0" y="0"/>
            <a:ext cx="12192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0395" y="455180"/>
            <a:ext cx="3918857" cy="2369880"/>
          </a:xfrm>
          <a:prstGeom prst="rect">
            <a:avLst/>
          </a:prstGeom>
          <a:noFill/>
        </p:spPr>
        <p:txBody>
          <a:bodyPr wrap="square" rtlCol="0">
            <a:spAutoFit/>
          </a:bodyPr>
          <a:lstStyle/>
          <a:p>
            <a:r>
              <a:rPr lang="en-US" sz="4000" b="1" dirty="0">
                <a:solidFill>
                  <a:srgbClr val="C00000"/>
                </a:solidFill>
                <a:latin typeface="Bahnschrift Light Condensed" panose="020B0502040204020203" pitchFamily="34" charset="0"/>
              </a:rPr>
              <a:t>A) Skull </a:t>
            </a:r>
            <a:r>
              <a:rPr lang="en-US" sz="3200" b="1" dirty="0">
                <a:solidFill>
                  <a:srgbClr val="C00000"/>
                </a:solidFill>
              </a:rPr>
              <a:t>-:</a:t>
            </a:r>
          </a:p>
          <a:p>
            <a:r>
              <a:rPr lang="en-US" sz="2400" b="1" dirty="0"/>
              <a:t>#Delayed closure of AF</a:t>
            </a:r>
          </a:p>
          <a:p>
            <a:r>
              <a:rPr lang="en-US" sz="2400" b="1" dirty="0"/>
              <a:t> </a:t>
            </a:r>
          </a:p>
          <a:p>
            <a:r>
              <a:rPr lang="en-US" sz="2400" b="1" dirty="0"/>
              <a:t>#Hair fine silky hair</a:t>
            </a:r>
          </a:p>
          <a:p>
            <a:endParaRPr lang="en-US" dirty="0"/>
          </a:p>
          <a:p>
            <a:r>
              <a:rPr lang="en-US" dirty="0"/>
              <a:t> </a:t>
            </a:r>
          </a:p>
        </p:txBody>
      </p:sp>
      <p:sp>
        <p:nvSpPr>
          <p:cNvPr id="5" name="TextBox 4"/>
          <p:cNvSpPr txBox="1"/>
          <p:nvPr/>
        </p:nvSpPr>
        <p:spPr>
          <a:xfrm>
            <a:off x="154123" y="0"/>
            <a:ext cx="4502331" cy="646331"/>
          </a:xfrm>
          <a:prstGeom prst="rect">
            <a:avLst/>
          </a:prstGeom>
          <a:noFill/>
        </p:spPr>
        <p:txBody>
          <a:bodyPr wrap="square" rtlCol="0">
            <a:spAutoFit/>
          </a:bodyPr>
          <a:lstStyle/>
          <a:p>
            <a:r>
              <a:rPr lang="en-US" sz="3600" b="1" dirty="0"/>
              <a:t>*HEAD AND NECK:</a:t>
            </a:r>
          </a:p>
        </p:txBody>
      </p:sp>
      <p:pic>
        <p:nvPicPr>
          <p:cNvPr id="1026" name="Picture 2" descr="Microcephaly: Causes, symptoms, and trea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678" y="2825060"/>
            <a:ext cx="4511039" cy="37635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820" y="1361525"/>
            <a:ext cx="4010180" cy="5509197"/>
          </a:xfrm>
          <a:prstGeom prst="rect">
            <a:avLst/>
          </a:prstGeom>
        </p:spPr>
      </p:pic>
      <p:sp>
        <p:nvSpPr>
          <p:cNvPr id="7" name="TextBox 6"/>
          <p:cNvSpPr txBox="1"/>
          <p:nvPr/>
        </p:nvSpPr>
        <p:spPr>
          <a:xfrm>
            <a:off x="4464969" y="1092410"/>
            <a:ext cx="3056889" cy="738664"/>
          </a:xfrm>
          <a:prstGeom prst="rect">
            <a:avLst/>
          </a:prstGeom>
          <a:noFill/>
        </p:spPr>
        <p:txBody>
          <a:bodyPr wrap="square" rtlCol="0">
            <a:spAutoFit/>
          </a:bodyPr>
          <a:lstStyle/>
          <a:p>
            <a:r>
              <a:rPr lang="en-US" sz="2400" b="1" dirty="0"/>
              <a:t>#Size : </a:t>
            </a:r>
            <a:r>
              <a:rPr lang="en-US" sz="2400" b="1" dirty="0">
                <a:solidFill>
                  <a:srgbClr val="C00000"/>
                </a:solidFill>
              </a:rPr>
              <a:t>microcephaly</a:t>
            </a:r>
          </a:p>
          <a:p>
            <a:endParaRPr lang="en-US" dirty="0"/>
          </a:p>
        </p:txBody>
      </p:sp>
      <p:sp>
        <p:nvSpPr>
          <p:cNvPr id="8" name="TextBox 7"/>
          <p:cNvSpPr txBox="1"/>
          <p:nvPr/>
        </p:nvSpPr>
        <p:spPr>
          <a:xfrm>
            <a:off x="4249169" y="1855014"/>
            <a:ext cx="5080877" cy="461665"/>
          </a:xfrm>
          <a:prstGeom prst="rect">
            <a:avLst/>
          </a:prstGeom>
          <a:noFill/>
        </p:spPr>
        <p:txBody>
          <a:bodyPr wrap="square" rtlCol="0">
            <a:spAutoFit/>
          </a:bodyPr>
          <a:lstStyle/>
          <a:p>
            <a:r>
              <a:rPr lang="en-US" sz="2400" b="1" dirty="0"/>
              <a:t>#shape: </a:t>
            </a:r>
            <a:r>
              <a:rPr lang="en-US" sz="2400" b="1" dirty="0" err="1">
                <a:solidFill>
                  <a:srgbClr val="C00000"/>
                </a:solidFill>
              </a:rPr>
              <a:t>Brachycephaly</a:t>
            </a:r>
            <a:r>
              <a:rPr lang="en-US" sz="2400" b="1" dirty="0">
                <a:solidFill>
                  <a:srgbClr val="C00000"/>
                </a:solidFill>
              </a:rPr>
              <a:t> ; flat occiput</a:t>
            </a:r>
          </a:p>
        </p:txBody>
      </p:sp>
    </p:spTree>
    <p:extLst>
      <p:ext uri="{BB962C8B-B14F-4D97-AF65-F5344CB8AC3E}">
        <p14:creationId xmlns:p14="http://schemas.microsoft.com/office/powerpoint/2010/main" val="1341129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61904-4FB2-A44A-2576-809B62BA54BC}"/>
              </a:ext>
            </a:extLst>
          </p:cNvPr>
          <p:cNvSpPr>
            <a:spLocks noGrp="1"/>
          </p:cNvSpPr>
          <p:nvPr>
            <p:ph type="title"/>
          </p:nvPr>
        </p:nvSpPr>
        <p:spPr/>
        <p:txBody>
          <a:bodyPr/>
          <a:lstStyle/>
          <a:p>
            <a:r>
              <a:rPr lang="en-US" sz="4400" b="1" dirty="0"/>
              <a:t>*HEAD AND NECK:</a:t>
            </a:r>
          </a:p>
        </p:txBody>
      </p:sp>
      <p:sp>
        <p:nvSpPr>
          <p:cNvPr id="3" name="Content Placeholder 2"/>
          <p:cNvSpPr>
            <a:spLocks noGrp="1"/>
          </p:cNvSpPr>
          <p:nvPr>
            <p:ph sz="half" idx="1"/>
          </p:nvPr>
        </p:nvSpPr>
        <p:spPr/>
        <p:txBody>
          <a:bodyPr>
            <a:normAutofit fontScale="62500" lnSpcReduction="20000"/>
          </a:bodyPr>
          <a:lstStyle/>
          <a:p>
            <a:pPr marL="0" indent="0">
              <a:buNone/>
            </a:pPr>
            <a:r>
              <a:rPr lang="en-US" sz="5200" b="1" dirty="0">
                <a:solidFill>
                  <a:srgbClr val="C00000"/>
                </a:solidFill>
                <a:latin typeface="Bahnschrift Light Condensed" panose="020B0502040204020203" pitchFamily="34" charset="0"/>
              </a:rPr>
              <a:t>B)Face</a:t>
            </a:r>
            <a:r>
              <a:rPr lang="en-US" sz="4400" dirty="0">
                <a:solidFill>
                  <a:srgbClr val="C00000"/>
                </a:solidFill>
              </a:rPr>
              <a:t>-:</a:t>
            </a:r>
            <a:endParaRPr lang="en-US" sz="4200" b="1" dirty="0">
              <a:solidFill>
                <a:srgbClr val="C00000"/>
              </a:solidFill>
              <a:latin typeface="Bahnschrift Light Condensed" panose="020B0502040204020203" pitchFamily="34" charset="0"/>
            </a:endParaRPr>
          </a:p>
          <a:p>
            <a:r>
              <a:rPr lang="en-US" sz="3200" b="1" i="1" dirty="0">
                <a:solidFill>
                  <a:srgbClr val="C00000"/>
                </a:solidFill>
              </a:rPr>
              <a:t>1)Eye:</a:t>
            </a:r>
          </a:p>
          <a:p>
            <a:r>
              <a:rPr lang="en-US" dirty="0"/>
              <a:t>Upward slanting of palpebral fissure </a:t>
            </a:r>
          </a:p>
          <a:p>
            <a:r>
              <a:rPr lang="en-US" dirty="0"/>
              <a:t>Hypertelorism:</a:t>
            </a:r>
            <a:r>
              <a:rPr lang="en-US" b="1" dirty="0">
                <a:solidFill>
                  <a:srgbClr val="FF0000"/>
                </a:solidFill>
              </a:rPr>
              <a:t> </a:t>
            </a:r>
            <a:r>
              <a:rPr lang="en-US" b="1" dirty="0">
                <a:solidFill>
                  <a:srgbClr val="C00000"/>
                </a:solidFill>
              </a:rPr>
              <a:t>increased interocular distance </a:t>
            </a:r>
            <a:endParaRPr lang="en-US" dirty="0">
              <a:solidFill>
                <a:srgbClr val="C00000"/>
              </a:solidFill>
            </a:endParaRPr>
          </a:p>
          <a:p>
            <a:r>
              <a:rPr lang="en-US" dirty="0"/>
              <a:t> Epicanthic fold </a:t>
            </a:r>
          </a:p>
          <a:p>
            <a:r>
              <a:rPr lang="en-US" dirty="0"/>
              <a:t> brushfield’s spots (speckled irises)</a:t>
            </a:r>
          </a:p>
          <a:p>
            <a:r>
              <a:rPr lang="en-US" sz="3200" b="1" i="1" dirty="0">
                <a:solidFill>
                  <a:srgbClr val="C00000"/>
                </a:solidFill>
              </a:rPr>
              <a:t>2)Nose</a:t>
            </a:r>
            <a:r>
              <a:rPr lang="en-US" dirty="0">
                <a:solidFill>
                  <a:srgbClr val="C00000"/>
                </a:solidFill>
              </a:rPr>
              <a:t>:</a:t>
            </a:r>
            <a:endParaRPr lang="en-US" dirty="0"/>
          </a:p>
          <a:p>
            <a:r>
              <a:rPr lang="en-US" dirty="0"/>
              <a:t>Flat nasal bridge </a:t>
            </a:r>
          </a:p>
          <a:p>
            <a:r>
              <a:rPr lang="en-US" sz="3200" b="1" i="1" dirty="0">
                <a:solidFill>
                  <a:srgbClr val="C00000"/>
                </a:solidFill>
              </a:rPr>
              <a:t>3)Oral: </a:t>
            </a:r>
          </a:p>
          <a:p>
            <a:r>
              <a:rPr lang="en-US" dirty="0"/>
              <a:t>Protruded tongue with open mouth </a:t>
            </a:r>
          </a:p>
          <a:p>
            <a:r>
              <a:rPr lang="en-US" dirty="0"/>
              <a:t>deep furrows tongue</a:t>
            </a:r>
          </a:p>
          <a:p>
            <a:r>
              <a:rPr lang="en-US" dirty="0"/>
              <a:t>Drooling</a:t>
            </a:r>
          </a:p>
          <a:p>
            <a:r>
              <a:rPr lang="en-US" dirty="0"/>
              <a:t>Short hard palate </a:t>
            </a:r>
          </a:p>
        </p:txBody>
      </p:sp>
      <p:sp>
        <p:nvSpPr>
          <p:cNvPr id="4" name="Content Placeholder 3">
            <a:extLst>
              <a:ext uri="{FF2B5EF4-FFF2-40B4-BE49-F238E27FC236}">
                <a16:creationId xmlns:a16="http://schemas.microsoft.com/office/drawing/2014/main" id="{9BB6BC38-FCB7-BE3D-7736-6635B75062FB}"/>
              </a:ext>
            </a:extLst>
          </p:cNvPr>
          <p:cNvSpPr>
            <a:spLocks noGrp="1"/>
          </p:cNvSpPr>
          <p:nvPr>
            <p:ph sz="half" idx="2"/>
          </p:nvPr>
        </p:nvSpPr>
        <p:spPr/>
        <p:txBody>
          <a:bodyPr>
            <a:normAutofit fontScale="62500" lnSpcReduction="20000"/>
          </a:bodyPr>
          <a:lstStyle/>
          <a:p>
            <a:r>
              <a:rPr lang="en-US" sz="3400" b="1" i="1" dirty="0">
                <a:solidFill>
                  <a:srgbClr val="C00000"/>
                </a:solidFill>
              </a:rPr>
              <a:t>4)Ear:</a:t>
            </a:r>
          </a:p>
          <a:p>
            <a:r>
              <a:rPr lang="en-US" dirty="0"/>
              <a:t>Small size </a:t>
            </a:r>
          </a:p>
          <a:p>
            <a:r>
              <a:rPr lang="en-US" dirty="0"/>
              <a:t>Low set ear</a:t>
            </a:r>
          </a:p>
          <a:p>
            <a:r>
              <a:rPr lang="en-US" dirty="0"/>
              <a:t>overfolded helix</a:t>
            </a:r>
          </a:p>
          <a:p>
            <a:r>
              <a:rPr lang="en-US" b="1" dirty="0">
                <a:solidFill>
                  <a:srgbClr val="C00000"/>
                </a:solidFill>
              </a:rPr>
              <a:t>5)others :</a:t>
            </a:r>
            <a:endParaRPr lang="en-US" b="1" dirty="0"/>
          </a:p>
          <a:p>
            <a:r>
              <a:rPr lang="en-US" dirty="0"/>
              <a:t>Mid facial hypoplasia </a:t>
            </a:r>
          </a:p>
          <a:p>
            <a:r>
              <a:rPr lang="en-US" dirty="0"/>
              <a:t>Frontal sinus hypoplasia </a:t>
            </a:r>
          </a:p>
          <a:p>
            <a:pPr marL="0" indent="0">
              <a:buNone/>
            </a:pPr>
            <a:r>
              <a:rPr lang="en-US" sz="4700" b="1" dirty="0">
                <a:solidFill>
                  <a:srgbClr val="C00000"/>
                </a:solidFill>
                <a:latin typeface="Bahnschrift Light Condensed" panose="020B0502040204020203" pitchFamily="34" charset="0"/>
              </a:rPr>
              <a:t>c) Neck :</a:t>
            </a:r>
          </a:p>
          <a:p>
            <a:pPr marL="0" indent="0">
              <a:buNone/>
            </a:pPr>
            <a:r>
              <a:rPr lang="en-US" dirty="0"/>
              <a:t>Short -Broad -increase nuchal “nape” skin</a:t>
            </a:r>
          </a:p>
          <a:p>
            <a:pPr marL="0" indent="0">
              <a:buNone/>
            </a:pPr>
            <a:endParaRPr lang="en-US" dirty="0"/>
          </a:p>
          <a:p>
            <a:endParaRPr lang="en-US" dirty="0"/>
          </a:p>
        </p:txBody>
      </p:sp>
    </p:spTree>
    <p:extLst>
      <p:ext uri="{BB962C8B-B14F-4D97-AF65-F5344CB8AC3E}">
        <p14:creationId xmlns:p14="http://schemas.microsoft.com/office/powerpoint/2010/main" val="3544122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p:nvPr/>
        </p:nvSpPr>
        <p:spPr>
          <a:xfrm>
            <a:off x="670448" y="550886"/>
            <a:ext cx="3258300" cy="1062600"/>
          </a:xfrm>
          <a:prstGeom prst="flowChartAlternateProcess">
            <a:avLst/>
          </a:prstGeom>
          <a:solidFill>
            <a:schemeClr val="tx1"/>
          </a:solidFill>
          <a:ln w="12700" cap="flat" cmpd="sng">
            <a:solidFill>
              <a:srgbClr val="31538F"/>
            </a:solidFill>
            <a:prstDash val="solid"/>
            <a:miter/>
            <a:headEnd type="none" w="med" len="med"/>
            <a:tailEnd type="none" w="med" len="med"/>
          </a:ln>
        </p:spPr>
        <p:txBody>
          <a:bodyPr lIns="91425" tIns="45700" rIns="91425" bIns="45700" anchor="ctr">
            <a:noAutofit/>
          </a:bodyPr>
          <a:lstStyle/>
          <a:p>
            <a:pPr marL="0" marR="0" indent="0" algn="ctr" rtl="0">
              <a:lnSpc>
                <a:spcPct val="100000"/>
              </a:lnSpc>
              <a:spcBef>
                <a:spcPts val="0"/>
              </a:spcBef>
              <a:spcAft>
                <a:spcPts val="0"/>
              </a:spcAft>
              <a:buClr>
                <a:schemeClr val="lt1"/>
              </a:buClr>
              <a:buSzPct val="25000"/>
              <a:buFont typeface="Calibri" panose="020F0502020204030204"/>
              <a:buNone/>
            </a:pPr>
            <a:r>
              <a:rPr lang="en-US" sz="2400" b="1" i="0" u="none" strike="noStrike" cap="none" dirty="0">
                <a:solidFill>
                  <a:srgbClr val="C00000"/>
                </a:solidFill>
                <a:latin typeface="Calibri" panose="020F0502020204030204"/>
                <a:ea typeface="Calibri" panose="020F0502020204030204"/>
                <a:cs typeface="Calibri" panose="020F0502020204030204"/>
                <a:sym typeface="Calibri" panose="020F0502020204030204"/>
              </a:rPr>
              <a:t>Somatic </a:t>
            </a:r>
          </a:p>
          <a:p>
            <a:pPr marL="0" marR="0" indent="0" algn="ctr" rtl="0">
              <a:lnSpc>
                <a:spcPct val="100000"/>
              </a:lnSpc>
              <a:spcBef>
                <a:spcPts val="0"/>
              </a:spcBef>
              <a:spcAft>
                <a:spcPts val="0"/>
              </a:spcAft>
              <a:buClr>
                <a:schemeClr val="lt1"/>
              </a:buClr>
              <a:buSzPct val="25000"/>
              <a:buFont typeface="Calibri" panose="020F0502020204030204"/>
              <a:buNone/>
            </a:pPr>
            <a:r>
              <a:rPr lang="en-US" sz="2400" b="1" i="0" u="none" strike="noStrike" cap="none" dirty="0">
                <a:solidFill>
                  <a:srgbClr val="C00000"/>
                </a:solidFill>
                <a:latin typeface="Calibri" panose="020F0502020204030204"/>
                <a:ea typeface="Calibri" panose="020F0502020204030204"/>
                <a:cs typeface="Calibri" panose="020F0502020204030204"/>
                <a:sym typeface="Calibri" panose="020F0502020204030204"/>
              </a:rPr>
              <a:t>Cells </a:t>
            </a:r>
          </a:p>
        </p:txBody>
      </p:sp>
      <p:sp>
        <p:nvSpPr>
          <p:cNvPr id="156" name="Shape 156"/>
          <p:cNvSpPr txBox="1"/>
          <p:nvPr/>
        </p:nvSpPr>
        <p:spPr>
          <a:xfrm>
            <a:off x="670448" y="1987225"/>
            <a:ext cx="6007443" cy="1569620"/>
          </a:xfrm>
          <a:prstGeom prst="rect">
            <a:avLst/>
          </a:prstGeom>
          <a:noFill/>
          <a:ln>
            <a:noFill/>
          </a:ln>
        </p:spPr>
        <p:txBody>
          <a:bodyPr wrap="square" lIns="91425" tIns="45700" rIns="91425" bIns="45700" anchor="t">
            <a:spAutoFit/>
          </a:bodyPr>
          <a:lstStyle/>
          <a:p>
            <a:pPr marL="0" marR="0" indent="0" algn="l" rtl="0">
              <a:lnSpc>
                <a:spcPct val="100000"/>
              </a:lnSpc>
              <a:spcBef>
                <a:spcPts val="0"/>
              </a:spcBef>
              <a:spcAft>
                <a:spcPts val="0"/>
              </a:spcAft>
              <a:buClr>
                <a:schemeClr val="dk1"/>
              </a:buClr>
              <a:buSzPct val="25000"/>
              <a:buFont typeface="Calibri" panose="020F0502020204030204"/>
              <a:buNone/>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*Body cell </a:t>
            </a:r>
          </a:p>
          <a:p>
            <a:pPr marL="0" marR="0" indent="0" algn="l" rtl="0">
              <a:lnSpc>
                <a:spcPct val="100000"/>
              </a:lnSpc>
              <a:spcBef>
                <a:spcPts val="0"/>
              </a:spcBef>
              <a:spcAft>
                <a:spcPts val="0"/>
              </a:spcAft>
              <a:buClr>
                <a:schemeClr val="dk1"/>
              </a:buClr>
              <a:buSzPct val="25000"/>
              <a:buFont typeface="Calibri" panose="020F0502020204030204"/>
              <a:buNone/>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#46 chromosome (23 pairs of chromosome ) </a:t>
            </a:r>
          </a:p>
          <a:p>
            <a:pPr marL="0" marR="0" indent="0" algn="l" rtl="0">
              <a:lnSpc>
                <a:spcPct val="100000"/>
              </a:lnSpc>
              <a:spcBef>
                <a:spcPts val="0"/>
              </a:spcBef>
              <a:spcAft>
                <a:spcPts val="0"/>
              </a:spcAft>
              <a:buClr>
                <a:schemeClr val="dk1"/>
              </a:buClr>
              <a:buSzPct val="25000"/>
              <a:buFont typeface="Calibri" panose="020F0502020204030204"/>
              <a:buNone/>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#Diploid (2n)</a:t>
            </a:r>
          </a:p>
          <a:p>
            <a:pPr marL="0" marR="0" indent="0" algn="l" rtl="0">
              <a:lnSpc>
                <a:spcPct val="100000"/>
              </a:lnSpc>
              <a:spcBef>
                <a:spcPts val="0"/>
              </a:spcBef>
              <a:spcAft>
                <a:spcPts val="0"/>
              </a:spcAft>
              <a:buClr>
                <a:srgbClr val="000000"/>
              </a:buClr>
              <a:buFont typeface="Arial" panose="020B0604020202020204" pitchFamily="34" charset="0"/>
              <a:buNone/>
            </a:pPr>
            <a:endParaRPr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7" name="Shape 157"/>
          <p:cNvSpPr/>
          <p:nvPr/>
        </p:nvSpPr>
        <p:spPr>
          <a:xfrm>
            <a:off x="7507519" y="550886"/>
            <a:ext cx="3258300" cy="1062600"/>
          </a:xfrm>
          <a:prstGeom prst="flowChartAlternateProcess">
            <a:avLst/>
          </a:prstGeom>
          <a:solidFill>
            <a:schemeClr val="tx1"/>
          </a:solidFill>
          <a:ln w="12700" cap="flat" cmpd="sng">
            <a:solidFill>
              <a:srgbClr val="31538F"/>
            </a:solidFill>
            <a:prstDash val="solid"/>
            <a:miter/>
            <a:headEnd type="none" w="med" len="med"/>
            <a:tailEnd type="none" w="med" len="med"/>
          </a:ln>
        </p:spPr>
        <p:txBody>
          <a:bodyPr lIns="91425" tIns="45700" rIns="91425" bIns="45700" anchor="ctr">
            <a:noAutofit/>
          </a:bodyPr>
          <a:lstStyle/>
          <a:p>
            <a:pPr marL="0" marR="0" indent="0" algn="ctr" rtl="0">
              <a:lnSpc>
                <a:spcPct val="100000"/>
              </a:lnSpc>
              <a:spcBef>
                <a:spcPts val="0"/>
              </a:spcBef>
              <a:spcAft>
                <a:spcPts val="0"/>
              </a:spcAft>
              <a:buClr>
                <a:schemeClr val="lt1"/>
              </a:buClr>
              <a:buSzPct val="25000"/>
              <a:buFont typeface="Calibri" panose="020F0502020204030204"/>
              <a:buNone/>
            </a:pPr>
            <a:r>
              <a:rPr lang="en-US" sz="2400" b="1" i="0" u="none" strike="noStrike" cap="none" dirty="0">
                <a:solidFill>
                  <a:srgbClr val="C00000"/>
                </a:solidFill>
                <a:latin typeface="Calibri" panose="020F0502020204030204"/>
                <a:ea typeface="Calibri" panose="020F0502020204030204"/>
                <a:cs typeface="Calibri" panose="020F0502020204030204"/>
                <a:sym typeface="Calibri" panose="020F0502020204030204"/>
              </a:rPr>
              <a:t>Sex </a:t>
            </a:r>
          </a:p>
          <a:p>
            <a:pPr marL="0" marR="0" indent="0" algn="ctr" rtl="0">
              <a:lnSpc>
                <a:spcPct val="100000"/>
              </a:lnSpc>
              <a:spcBef>
                <a:spcPts val="0"/>
              </a:spcBef>
              <a:spcAft>
                <a:spcPts val="0"/>
              </a:spcAft>
              <a:buClr>
                <a:schemeClr val="lt1"/>
              </a:buClr>
              <a:buSzPct val="25000"/>
              <a:buFont typeface="Calibri" panose="020F0502020204030204"/>
              <a:buNone/>
            </a:pPr>
            <a:r>
              <a:rPr lang="en-US" sz="2400" b="1" i="0" u="none" strike="noStrike" cap="none" dirty="0">
                <a:solidFill>
                  <a:srgbClr val="C00000"/>
                </a:solidFill>
                <a:latin typeface="Calibri" panose="020F0502020204030204"/>
                <a:ea typeface="Calibri" panose="020F0502020204030204"/>
                <a:cs typeface="Calibri" panose="020F0502020204030204"/>
                <a:sym typeface="Calibri" panose="020F0502020204030204"/>
              </a:rPr>
              <a:t>Cells </a:t>
            </a:r>
          </a:p>
        </p:txBody>
      </p:sp>
      <p:sp>
        <p:nvSpPr>
          <p:cNvPr id="158" name="Shape 158"/>
          <p:cNvSpPr txBox="1"/>
          <p:nvPr/>
        </p:nvSpPr>
        <p:spPr>
          <a:xfrm>
            <a:off x="7507519" y="1976718"/>
            <a:ext cx="4364988" cy="1200288"/>
          </a:xfrm>
          <a:prstGeom prst="rect">
            <a:avLst/>
          </a:prstGeom>
          <a:noFill/>
          <a:ln>
            <a:noFill/>
          </a:ln>
        </p:spPr>
        <p:txBody>
          <a:bodyPr wrap="square" lIns="91425" tIns="45700" rIns="91425" bIns="45700" anchor="t">
            <a:spAutoFit/>
          </a:bodyPr>
          <a:lstStyle/>
          <a:p>
            <a:pPr marL="0" marR="0" indent="0" algn="l" rtl="0">
              <a:lnSpc>
                <a:spcPct val="100000"/>
              </a:lnSpc>
              <a:spcBef>
                <a:spcPts val="0"/>
              </a:spcBef>
              <a:spcAft>
                <a:spcPts val="0"/>
              </a:spcAft>
              <a:buClr>
                <a:schemeClr val="dk1"/>
              </a:buClr>
              <a:buSzPct val="25000"/>
              <a:buFont typeface="Calibri" panose="020F0502020204030204"/>
              <a:buNone/>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*Sperm &amp;egg </a:t>
            </a:r>
          </a:p>
          <a:p>
            <a:pPr marL="0" marR="0" indent="0" algn="l" rtl="0">
              <a:lnSpc>
                <a:spcPct val="100000"/>
              </a:lnSpc>
              <a:spcBef>
                <a:spcPts val="0"/>
              </a:spcBef>
              <a:spcAft>
                <a:spcPts val="0"/>
              </a:spcAft>
              <a:buClr>
                <a:schemeClr val="dk1"/>
              </a:buClr>
              <a:buSzPct val="25000"/>
              <a:buFont typeface="Calibri" panose="020F0502020204030204"/>
              <a:buNone/>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#23 single  chromosome </a:t>
            </a:r>
          </a:p>
          <a:p>
            <a:pPr marL="0" marR="0" indent="0" algn="l" rtl="0">
              <a:lnSpc>
                <a:spcPct val="100000"/>
              </a:lnSpc>
              <a:spcBef>
                <a:spcPts val="0"/>
              </a:spcBef>
              <a:spcAft>
                <a:spcPts val="0"/>
              </a:spcAft>
              <a:buClr>
                <a:schemeClr val="dk1"/>
              </a:buClr>
              <a:buSzPct val="25000"/>
              <a:buFont typeface="Calibri" panose="020F0502020204030204"/>
              <a:buNone/>
            </a:pPr>
            <a:r>
              <a:rPr lang="en-US" sz="24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#Haploid (1n) </a:t>
            </a:r>
          </a:p>
        </p:txBody>
      </p:sp>
      <p:sp>
        <p:nvSpPr>
          <p:cNvPr id="159" name="Shape 159"/>
          <p:cNvSpPr txBox="1"/>
          <p:nvPr/>
        </p:nvSpPr>
        <p:spPr>
          <a:xfrm>
            <a:off x="950966" y="4740527"/>
            <a:ext cx="9096900" cy="1384954"/>
          </a:xfrm>
          <a:prstGeom prst="rect">
            <a:avLst/>
          </a:prstGeom>
          <a:noFill/>
          <a:ln>
            <a:noFill/>
          </a:ln>
        </p:spPr>
        <p:txBody>
          <a:bodyPr lIns="91425" tIns="45700" rIns="91425" bIns="45700" anchor="t">
            <a:spAutoFit/>
          </a:bodyPr>
          <a:lstStyle/>
          <a:p>
            <a:pPr marL="0" marR="0" indent="0" algn="l" rtl="0">
              <a:lnSpc>
                <a:spcPct val="100000"/>
              </a:lnSpc>
              <a:spcBef>
                <a:spcPts val="0"/>
              </a:spcBef>
              <a:spcAft>
                <a:spcPts val="0"/>
              </a:spcAft>
              <a:buClr>
                <a:schemeClr val="dk1"/>
              </a:buClr>
              <a:buSzPct val="25000"/>
              <a:buFont typeface="Calibri" panose="020F0502020204030204"/>
              <a:buNone/>
            </a:pPr>
            <a:r>
              <a:rPr lang="en-US" sz="2800" b="1" i="0" u="none" strike="noStrike" cap="none" dirty="0">
                <a:solidFill>
                  <a:srgbClr val="C00000"/>
                </a:solidFill>
                <a:latin typeface="Calibri" panose="020F0502020204030204"/>
                <a:ea typeface="Calibri" panose="020F0502020204030204"/>
                <a:cs typeface="Calibri" panose="020F0502020204030204"/>
                <a:sym typeface="Calibri" panose="020F0502020204030204"/>
              </a:rPr>
              <a:t>#</a:t>
            </a:r>
            <a:r>
              <a:rPr lang="en-US" sz="2800" b="1" i="0" u="none" strike="noStrike" cap="none" dirty="0">
                <a:solidFill>
                  <a:srgbClr val="C00000"/>
                </a:solidFill>
                <a:latin typeface="Book Antiqua" panose="02040602050305030304" pitchFamily="18" charset="0"/>
                <a:ea typeface="Calibri" panose="020F0502020204030204"/>
                <a:cs typeface="Calibri" panose="020F0502020204030204"/>
                <a:sym typeface="Calibri" panose="020F0502020204030204"/>
              </a:rPr>
              <a:t>Each cell in our bodies should have 23pairs of chromosome , if there is less or more thus result : chromosomal abnormalities </a:t>
            </a:r>
            <a:r>
              <a:rPr lang="en-US" sz="26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6267" y="0"/>
            <a:ext cx="4275947" cy="28752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650" y="3709036"/>
            <a:ext cx="4257183" cy="314896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150108"/>
            <a:ext cx="6707892" cy="6707892"/>
          </a:xfrm>
          <a:prstGeom prst="rect">
            <a:avLst/>
          </a:prstGeom>
        </p:spPr>
      </p:pic>
    </p:spTree>
    <p:extLst>
      <p:ext uri="{BB962C8B-B14F-4D97-AF65-F5344CB8AC3E}">
        <p14:creationId xmlns:p14="http://schemas.microsoft.com/office/powerpoint/2010/main" val="1461114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463"/>
          <p:cNvPicPr preferRelativeResize="0"/>
          <p:nvPr/>
        </p:nvPicPr>
        <p:blipFill>
          <a:blip r:embed="rId2">
            <a:alphaModFix/>
          </a:blip>
          <a:srcRect/>
          <a:stretch>
            <a:fillRect/>
          </a:stretch>
        </p:blipFill>
        <p:spPr>
          <a:xfrm>
            <a:off x="5586153" y="84493"/>
            <a:ext cx="6605847" cy="6234900"/>
          </a:xfrm>
          <a:prstGeom prst="rect">
            <a:avLst/>
          </a:prstGeom>
          <a:noFill/>
          <a:ln>
            <a:noFill/>
          </a:ln>
        </p:spPr>
      </p:pic>
      <p:pic>
        <p:nvPicPr>
          <p:cNvPr id="5" name="Picture 4"/>
          <p:cNvPicPr>
            <a:picLocks noChangeAspect="1"/>
          </p:cNvPicPr>
          <p:nvPr/>
        </p:nvPicPr>
        <p:blipFill>
          <a:blip r:embed="rId3"/>
          <a:stretch>
            <a:fillRect/>
          </a:stretch>
        </p:blipFill>
        <p:spPr>
          <a:xfrm>
            <a:off x="0" y="84493"/>
            <a:ext cx="5466080" cy="6130925"/>
          </a:xfrm>
          <a:prstGeom prst="rect">
            <a:avLst/>
          </a:prstGeom>
        </p:spPr>
      </p:pic>
      <p:sp>
        <p:nvSpPr>
          <p:cNvPr id="8" name="Right Arrow 7"/>
          <p:cNvSpPr/>
          <p:nvPr/>
        </p:nvSpPr>
        <p:spPr>
          <a:xfrm rot="3658075">
            <a:off x="184607" y="2661920"/>
            <a:ext cx="1290320" cy="670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777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21" y="91439"/>
            <a:ext cx="12446001" cy="6766561"/>
          </a:xfrm>
          <a:prstGeom prst="rect">
            <a:avLst/>
          </a:prstGeom>
        </p:spPr>
      </p:pic>
    </p:spTree>
    <p:extLst>
      <p:ext uri="{BB962C8B-B14F-4D97-AF65-F5344CB8AC3E}">
        <p14:creationId xmlns:p14="http://schemas.microsoft.com/office/powerpoint/2010/main" val="2814044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720" y="142164"/>
            <a:ext cx="8026400" cy="3046988"/>
          </a:xfrm>
          <a:prstGeom prst="rect">
            <a:avLst/>
          </a:prstGeom>
          <a:noFill/>
        </p:spPr>
        <p:txBody>
          <a:bodyPr wrap="square" rtlCol="0">
            <a:spAutoFit/>
          </a:bodyPr>
          <a:lstStyle/>
          <a:p>
            <a:r>
              <a:rPr lang="en-US" sz="3600" b="1" dirty="0"/>
              <a:t>*Upper limb:</a:t>
            </a:r>
          </a:p>
          <a:p>
            <a:pPr marL="285750" indent="-285750">
              <a:buFont typeface="Arial" panose="020B0604020202020204" pitchFamily="34" charset="0"/>
              <a:buChar char="•"/>
            </a:pPr>
            <a:r>
              <a:rPr lang="en-US" sz="2000" b="1" dirty="0" err="1"/>
              <a:t>Brachydactyly</a:t>
            </a:r>
            <a:r>
              <a:rPr lang="en-US" sz="2000" b="1" dirty="0"/>
              <a:t> :</a:t>
            </a:r>
            <a:r>
              <a:rPr lang="en-US" sz="2400" b="1" dirty="0">
                <a:solidFill>
                  <a:srgbClr val="C00000"/>
                </a:solidFill>
              </a:rPr>
              <a:t>fingers and toes that are shorter than normal</a:t>
            </a:r>
          </a:p>
          <a:p>
            <a:endParaRPr lang="en-US" sz="2400" b="1" dirty="0">
              <a:solidFill>
                <a:srgbClr val="C00000"/>
              </a:solidFill>
            </a:endParaRPr>
          </a:p>
          <a:p>
            <a:pPr marL="285750" indent="-285750">
              <a:buFont typeface="Arial" panose="020B0604020202020204" pitchFamily="34" charset="0"/>
              <a:buChar char="•"/>
            </a:pPr>
            <a:r>
              <a:rPr lang="en-US" sz="2000" b="1" dirty="0" err="1"/>
              <a:t>Clinodactyly</a:t>
            </a:r>
            <a:r>
              <a:rPr lang="en-US" sz="2000" b="1" dirty="0"/>
              <a:t> : </a:t>
            </a:r>
            <a:r>
              <a:rPr lang="en-US" sz="2400" b="1" dirty="0">
                <a:solidFill>
                  <a:srgbClr val="C00000"/>
                </a:solidFill>
                <a:ea typeface="Calibri" panose="020F0502020204030204"/>
                <a:cs typeface="Calibri" panose="020F0502020204030204"/>
                <a:sym typeface="Calibri" panose="020F0502020204030204"/>
              </a:rPr>
              <a:t>short thin curved  </a:t>
            </a:r>
            <a:r>
              <a:rPr lang="en-US" sz="2400" b="1" dirty="0">
                <a:solidFill>
                  <a:srgbClr val="FF0000"/>
                </a:solidFill>
                <a:ea typeface="Calibri" panose="020F0502020204030204"/>
                <a:cs typeface="Calibri" panose="020F0502020204030204"/>
                <a:sym typeface="Calibri" panose="020F0502020204030204"/>
              </a:rPr>
              <a:t>fifth finger</a:t>
            </a:r>
          </a:p>
          <a:p>
            <a:pPr marL="285750" indent="-285750">
              <a:buFont typeface="Arial" panose="020B0604020202020204" pitchFamily="34" charset="0"/>
              <a:buChar char="•"/>
            </a:pPr>
            <a:endParaRPr lang="en-US" sz="2000" b="1" dirty="0"/>
          </a:p>
          <a:p>
            <a:endParaRPr lang="en-US" sz="2000" b="1" dirty="0"/>
          </a:p>
          <a:p>
            <a:pPr marL="285750" indent="-285750">
              <a:buFont typeface="Arial" panose="020B0604020202020204" pitchFamily="34" charset="0"/>
              <a:buChar char="•"/>
            </a:pPr>
            <a:r>
              <a:rPr lang="en-US" sz="2000" b="1" dirty="0"/>
              <a:t>Simian creases : </a:t>
            </a:r>
            <a:r>
              <a:rPr lang="en-US" sz="2400" b="1" dirty="0">
                <a:solidFill>
                  <a:srgbClr val="C00000"/>
                </a:solidFill>
                <a:ea typeface="Calibri" panose="020F0502020204030204"/>
                <a:cs typeface="Calibri" panose="020F0502020204030204"/>
                <a:sym typeface="Calibri" panose="020F0502020204030204"/>
              </a:rPr>
              <a:t>single palmar crease</a:t>
            </a:r>
          </a:p>
          <a:p>
            <a:pPr marL="285750" indent="-285750">
              <a:buFont typeface="Arial" panose="020B0604020202020204" pitchFamily="34" charset="0"/>
              <a:buChar char="•"/>
            </a:pPr>
            <a:endParaRPr lang="en-US" sz="2000" b="1" dirty="0"/>
          </a:p>
        </p:txBody>
      </p:sp>
      <p:pic>
        <p:nvPicPr>
          <p:cNvPr id="5" name="Shape 483"/>
          <p:cNvPicPr preferRelativeResize="0"/>
          <p:nvPr/>
        </p:nvPicPr>
        <p:blipFill>
          <a:blip r:embed="rId2">
            <a:alphaModFix/>
          </a:blip>
          <a:srcRect l="13998" t="9998" r="34002" b="35335"/>
          <a:stretch/>
        </p:blipFill>
        <p:spPr>
          <a:xfrm>
            <a:off x="6187440" y="3189152"/>
            <a:ext cx="5933440" cy="3668847"/>
          </a:xfrm>
          <a:prstGeom prst="rect">
            <a:avLst/>
          </a:prstGeom>
          <a:noFill/>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9152"/>
            <a:ext cx="3990109" cy="3668848"/>
          </a:xfrm>
          <a:prstGeom prst="rect">
            <a:avLst/>
          </a:prstGeom>
        </p:spPr>
      </p:pic>
    </p:spTree>
    <p:extLst>
      <p:ext uri="{BB962C8B-B14F-4D97-AF65-F5344CB8AC3E}">
        <p14:creationId xmlns:p14="http://schemas.microsoft.com/office/powerpoint/2010/main" val="622127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8640" y="443915"/>
            <a:ext cx="6096000" cy="1877437"/>
          </a:xfrm>
          <a:prstGeom prst="rect">
            <a:avLst/>
          </a:prstGeom>
        </p:spPr>
        <p:txBody>
          <a:bodyPr>
            <a:spAutoFit/>
          </a:bodyPr>
          <a:lstStyle/>
          <a:p>
            <a:r>
              <a:rPr lang="en-US" sz="3600" b="1" dirty="0"/>
              <a:t>*Lower limb:</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Wide spread between big toe &amp; other toes </a:t>
            </a:r>
            <a:r>
              <a:rPr lang="en-US" sz="2000" b="1" dirty="0">
                <a:solidFill>
                  <a:srgbClr val="C00000"/>
                </a:solidFill>
              </a:rPr>
              <a:t>“sandal gap” </a:t>
            </a:r>
            <a:endParaRPr lang="en-US" sz="2000" b="1" dirty="0"/>
          </a:p>
          <a:p>
            <a:r>
              <a:rPr lang="en-US" sz="2000" b="1"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720" y="2942034"/>
            <a:ext cx="3825365" cy="3915966"/>
          </a:xfrm>
          <a:prstGeom prst="rect">
            <a:avLst/>
          </a:prstGeom>
        </p:spPr>
      </p:pic>
      <p:pic>
        <p:nvPicPr>
          <p:cNvPr id="6" name="Shape 507"/>
          <p:cNvPicPr preferRelativeResize="0"/>
          <p:nvPr/>
        </p:nvPicPr>
        <p:blipFill>
          <a:blip r:embed="rId3">
            <a:alphaModFix/>
          </a:blip>
          <a:srcRect/>
          <a:stretch>
            <a:fillRect/>
          </a:stretch>
        </p:blipFill>
        <p:spPr>
          <a:xfrm>
            <a:off x="730740" y="3068320"/>
            <a:ext cx="3749820" cy="3727501"/>
          </a:xfrm>
          <a:prstGeom prst="rect">
            <a:avLst/>
          </a:prstGeom>
          <a:noFill/>
          <a:ln>
            <a:noFill/>
          </a:ln>
        </p:spPr>
      </p:pic>
    </p:spTree>
    <p:extLst>
      <p:ext uri="{BB962C8B-B14F-4D97-AF65-F5344CB8AC3E}">
        <p14:creationId xmlns:p14="http://schemas.microsoft.com/office/powerpoint/2010/main" val="1449038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Shape 477"/>
          <p:cNvPicPr preferRelativeResize="0"/>
          <p:nvPr/>
        </p:nvPicPr>
        <p:blipFill>
          <a:blip r:embed="rId3">
            <a:alphaModFix/>
          </a:blip>
          <a:srcRect/>
          <a:stretch>
            <a:fillRect/>
          </a:stretch>
        </p:blipFill>
        <p:spPr>
          <a:xfrm>
            <a:off x="0" y="0"/>
            <a:ext cx="120906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613833" y="1026585"/>
            <a:ext cx="10691831" cy="725408"/>
          </a:xfrm>
        </p:spPr>
        <p:txBody>
          <a:bodyPr>
            <a:normAutofit fontScale="90000"/>
          </a:bodyPr>
          <a:lstStyle/>
          <a:p>
            <a:r>
              <a:rPr lang="en-US" altLang="zh-CN" sz="5333" b="1" dirty="0">
                <a:solidFill>
                  <a:srgbClr val="C00000"/>
                </a:solidFill>
                <a:latin typeface="+mn-lt"/>
                <a:ea typeface="Cambria Math" charset="0"/>
                <a:cs typeface="Cambria Math" charset="0"/>
              </a:rPr>
              <a:t/>
            </a:r>
            <a:br>
              <a:rPr lang="en-US" altLang="zh-CN" sz="5333" b="1" dirty="0">
                <a:solidFill>
                  <a:srgbClr val="C00000"/>
                </a:solidFill>
                <a:latin typeface="+mn-lt"/>
                <a:ea typeface="Cambria Math" charset="0"/>
                <a:cs typeface="Cambria Math" charset="0"/>
              </a:rPr>
            </a:br>
            <a:r>
              <a:rPr lang="en-US" altLang="zh-CN" sz="5333" b="1" dirty="0">
                <a:solidFill>
                  <a:srgbClr val="C00000"/>
                </a:solidFill>
                <a:latin typeface="+mn-lt"/>
                <a:ea typeface="Cambria Math" charset="0"/>
                <a:cs typeface="Cambria Math" charset="0"/>
              </a:rPr>
              <a:t/>
            </a:r>
            <a:br>
              <a:rPr lang="en-US" altLang="zh-CN" sz="5333" b="1" dirty="0">
                <a:solidFill>
                  <a:srgbClr val="C00000"/>
                </a:solidFill>
                <a:latin typeface="+mn-lt"/>
                <a:ea typeface="Cambria Math" charset="0"/>
                <a:cs typeface="Cambria Math" charset="0"/>
              </a:rPr>
            </a:br>
            <a:r>
              <a:rPr lang="en-US" altLang="zh-CN" sz="5333" b="1" dirty="0">
                <a:solidFill>
                  <a:srgbClr val="C00000"/>
                </a:solidFill>
                <a:latin typeface="+mn-lt"/>
                <a:ea typeface="Cambria Math" charset="0"/>
                <a:cs typeface="Cambria Math" charset="0"/>
              </a:rPr>
              <a:t/>
            </a:r>
            <a:br>
              <a:rPr lang="en-US" altLang="zh-CN" sz="5333" b="1" dirty="0">
                <a:solidFill>
                  <a:srgbClr val="C00000"/>
                </a:solidFill>
                <a:latin typeface="+mn-lt"/>
                <a:ea typeface="Cambria Math" charset="0"/>
                <a:cs typeface="Cambria Math" charset="0"/>
              </a:rPr>
            </a:br>
            <a:r>
              <a:rPr lang="en-US" altLang="zh-CN" sz="5333" b="1" dirty="0">
                <a:solidFill>
                  <a:srgbClr val="C00000"/>
                </a:solidFill>
                <a:latin typeface="+mn-lt"/>
                <a:ea typeface="Cambria Math" charset="0"/>
                <a:cs typeface="Cambria Math" charset="0"/>
              </a:rPr>
              <a:t/>
            </a:r>
            <a:br>
              <a:rPr lang="en-US" altLang="zh-CN" sz="5333" b="1" dirty="0">
                <a:solidFill>
                  <a:srgbClr val="C00000"/>
                </a:solidFill>
                <a:latin typeface="+mn-lt"/>
                <a:ea typeface="Cambria Math" charset="0"/>
                <a:cs typeface="Cambria Math" charset="0"/>
              </a:rPr>
            </a:br>
            <a:r>
              <a:rPr lang="en-US" altLang="zh-CN" sz="5333" b="1" dirty="0">
                <a:solidFill>
                  <a:srgbClr val="C00000"/>
                </a:solidFill>
                <a:latin typeface="+mn-lt"/>
                <a:ea typeface="Cambria Math" charset="0"/>
                <a:cs typeface="Cambria Math" charset="0"/>
              </a:rPr>
              <a:t/>
            </a:r>
            <a:br>
              <a:rPr lang="en-US" altLang="zh-CN" sz="5333" b="1" dirty="0">
                <a:solidFill>
                  <a:srgbClr val="C00000"/>
                </a:solidFill>
                <a:latin typeface="+mn-lt"/>
                <a:ea typeface="Cambria Math" charset="0"/>
                <a:cs typeface="Cambria Math" charset="0"/>
              </a:rPr>
            </a:br>
            <a:r>
              <a:rPr lang="zh-CN" altLang="zh-CN" sz="5333" b="1" dirty="0">
                <a:solidFill>
                  <a:srgbClr val="C00000"/>
                </a:solidFill>
                <a:latin typeface="+mn-lt"/>
                <a:ea typeface="Cambria Math" charset="0"/>
                <a:cs typeface="Cambria Math" charset="0"/>
              </a:rPr>
              <a:t>Congenital heart defects</a:t>
            </a:r>
            <a:r>
              <a:rPr lang="en-US" altLang="zh-CN" sz="5333" b="1" dirty="0">
                <a:solidFill>
                  <a:srgbClr val="C00000"/>
                </a:solidFill>
                <a:latin typeface="+mn-lt"/>
                <a:ea typeface="Cambria Math" charset="0"/>
                <a:cs typeface="Cambria Math" charset="0"/>
              </a:rPr>
              <a:t>: </a:t>
            </a:r>
            <a:r>
              <a:rPr lang="en-US" sz="5333" b="1" dirty="0">
                <a:solidFill>
                  <a:srgbClr val="C00000"/>
                </a:solidFill>
                <a:latin typeface="+mn-lt"/>
                <a:ea typeface="Cambria Math" charset="0"/>
                <a:cs typeface="Cambria Math" charset="0"/>
              </a:rPr>
              <a:t/>
            </a:r>
            <a:br>
              <a:rPr lang="en-US" sz="5333" b="1" dirty="0">
                <a:solidFill>
                  <a:srgbClr val="C00000"/>
                </a:solidFill>
                <a:latin typeface="+mn-lt"/>
                <a:ea typeface="Cambria Math" charset="0"/>
                <a:cs typeface="Cambria Math" charset="0"/>
              </a:rPr>
            </a:br>
            <a:endParaRPr lang="en-US" sz="5333" b="1" dirty="0">
              <a:solidFill>
                <a:srgbClr val="C00000"/>
              </a:solidFill>
              <a:effectLst>
                <a:outerShdw blurRad="38100" dist="38100" dir="2700000" algn="tl">
                  <a:srgbClr val="000000">
                    <a:alpha val="43137"/>
                  </a:srgbClr>
                </a:outerShdw>
              </a:effectLst>
              <a:latin typeface="+mn-lt"/>
            </a:endParaRPr>
          </a:p>
        </p:txBody>
      </p:sp>
      <p:sp>
        <p:nvSpPr>
          <p:cNvPr id="4" name="Slide Number Placeholder 3"/>
          <p:cNvSpPr>
            <a:spLocks noGrp="1" noEditPoints="1"/>
          </p:cNvSpPr>
          <p:nvPr>
            <p:ph type="sldNum" idx="12"/>
          </p:nvPr>
        </p:nvSpPr>
        <p:spPr/>
        <p:txBody>
          <a:bodyPr/>
          <a:lstStyle/>
          <a:p>
            <a:fld id="{00000000-1234-1234-1234-123412341234}" type="slidenum">
              <a:rPr lang="en" smtClean="0">
                <a:solidFill>
                  <a:prstClr val="white"/>
                </a:solidFill>
              </a:rPr>
              <a:t>36</a:t>
            </a:fld>
            <a:endParaRPr lang="en">
              <a:solidFill>
                <a:prstClr val="white"/>
              </a:solidFill>
            </a:endParaRPr>
          </a:p>
        </p:txBody>
      </p:sp>
      <p:sp>
        <p:nvSpPr>
          <p:cNvPr id="3" name="TextBox 2"/>
          <p:cNvSpPr txBox="1"/>
          <p:nvPr/>
        </p:nvSpPr>
        <p:spPr>
          <a:xfrm>
            <a:off x="446300" y="1351659"/>
            <a:ext cx="11416069" cy="5509200"/>
          </a:xfrm>
          <a:prstGeom prst="rect">
            <a:avLst/>
          </a:prstGeom>
          <a:noFill/>
        </p:spPr>
        <p:txBody>
          <a:bodyPr wrap="square" rtlCol="0">
            <a:spAutoFit/>
          </a:bodyPr>
          <a:lstStyle/>
          <a:p>
            <a:pPr marL="609585" indent="-507987">
              <a:buClr>
                <a:srgbClr val="0DB7C4"/>
              </a:buClr>
              <a:buSzPts val="2400"/>
              <a:buFont typeface="Source Sans Pro"/>
              <a:buChar char="▹"/>
            </a:pPr>
            <a:r>
              <a:rPr lang="en-US" sz="3200" dirty="0">
                <a:solidFill>
                  <a:prstClr val="black">
                    <a:lumMod val="95000"/>
                    <a:lumOff val="5000"/>
                  </a:prstClr>
                </a:solidFill>
              </a:rPr>
              <a:t>almost </a:t>
            </a:r>
            <a:r>
              <a:rPr lang="en-US" sz="3200" dirty="0">
                <a:solidFill>
                  <a:srgbClr val="C00000"/>
                </a:solidFill>
              </a:rPr>
              <a:t>half (50%)</a:t>
            </a:r>
            <a:r>
              <a:rPr lang="en-US" sz="3200" dirty="0">
                <a:solidFill>
                  <a:prstClr val="black">
                    <a:lumMod val="95000"/>
                    <a:lumOff val="5000"/>
                  </a:prstClr>
                </a:solidFill>
              </a:rPr>
              <a:t> of all children with DS have congenital heart disease.</a:t>
            </a:r>
          </a:p>
          <a:p>
            <a:pPr>
              <a:buClr>
                <a:srgbClr val="000000"/>
              </a:buClr>
              <a:buFont typeface="Arial" panose="020B0604020202020204" pitchFamily="34" charset="0"/>
              <a:buNone/>
            </a:pPr>
            <a:r>
              <a:rPr lang="en-US" altLang="zh-CN" sz="3200" dirty="0">
                <a:solidFill>
                  <a:prstClr val="black">
                    <a:lumMod val="95000"/>
                    <a:lumOff val="5000"/>
                  </a:prstClr>
                </a:solidFill>
              </a:rPr>
              <a:t>1)</a:t>
            </a:r>
            <a:r>
              <a:rPr lang="zh-CN" altLang="zh-CN" sz="3200" dirty="0">
                <a:solidFill>
                  <a:prstClr val="black">
                    <a:lumMod val="95000"/>
                    <a:lumOff val="5000"/>
                  </a:prstClr>
                </a:solidFill>
              </a:rPr>
              <a:t>endocardial cushion defect (43%)</a:t>
            </a:r>
            <a:r>
              <a:rPr lang="en-US" altLang="zh-CN" sz="3200" dirty="0">
                <a:solidFill>
                  <a:prstClr val="black">
                    <a:lumMod val="95000"/>
                    <a:lumOff val="5000"/>
                  </a:prstClr>
                </a:solidFill>
              </a:rPr>
              <a:t>(</a:t>
            </a:r>
            <a:r>
              <a:rPr lang="en-US" altLang="zh-CN" sz="3200" dirty="0" err="1">
                <a:solidFill>
                  <a:prstClr val="black">
                    <a:lumMod val="95000"/>
                    <a:lumOff val="5000"/>
                  </a:prstClr>
                </a:solidFill>
              </a:rPr>
              <a:t>atrioventricular</a:t>
            </a:r>
            <a:r>
              <a:rPr lang="en-US" altLang="zh-CN" sz="3200" dirty="0">
                <a:solidFill>
                  <a:prstClr val="black">
                    <a:lumMod val="95000"/>
                    <a:lumOff val="5000"/>
                  </a:prstClr>
                </a:solidFill>
              </a:rPr>
              <a:t>  canal) </a:t>
            </a:r>
          </a:p>
          <a:p>
            <a:pPr>
              <a:buClr>
                <a:srgbClr val="000000"/>
              </a:buClr>
              <a:buFont typeface="Arial" panose="020B0604020202020204" pitchFamily="34" charset="0"/>
              <a:buNone/>
            </a:pPr>
            <a:r>
              <a:rPr lang="en-US" altLang="zh-CN" sz="3200" dirty="0">
                <a:solidFill>
                  <a:prstClr val="black">
                    <a:lumMod val="95000"/>
                    <a:lumOff val="5000"/>
                  </a:prstClr>
                </a:solidFill>
              </a:rPr>
              <a:t>2)ventricular septal defect (32</a:t>
            </a:r>
            <a:r>
              <a:rPr lang="zh-CN" altLang="zh-CN" sz="3200" dirty="0">
                <a:solidFill>
                  <a:prstClr val="black">
                    <a:lumMod val="95000"/>
                    <a:lumOff val="5000"/>
                  </a:prstClr>
                </a:solidFill>
              </a:rPr>
              <a:t>%)</a:t>
            </a:r>
            <a:endParaRPr lang="en-US" altLang="zh-CN" sz="3200" dirty="0">
              <a:solidFill>
                <a:prstClr val="black">
                  <a:lumMod val="95000"/>
                  <a:lumOff val="5000"/>
                </a:prstClr>
              </a:solidFill>
            </a:endParaRPr>
          </a:p>
          <a:p>
            <a:pPr>
              <a:buClr>
                <a:srgbClr val="000000"/>
              </a:buClr>
              <a:buFont typeface="Arial" panose="020B0604020202020204" pitchFamily="34" charset="0"/>
              <a:buNone/>
            </a:pPr>
            <a:r>
              <a:rPr lang="en-US" altLang="zh-CN" sz="3200" dirty="0">
                <a:solidFill>
                  <a:prstClr val="black">
                    <a:lumMod val="95000"/>
                    <a:lumOff val="5000"/>
                  </a:prstClr>
                </a:solidFill>
              </a:rPr>
              <a:t>3)Atrial septal defect(10</a:t>
            </a:r>
            <a:r>
              <a:rPr lang="zh-CN" altLang="zh-CN" sz="3200" dirty="0">
                <a:solidFill>
                  <a:prstClr val="black">
                    <a:lumMod val="95000"/>
                    <a:lumOff val="5000"/>
                  </a:prstClr>
                </a:solidFill>
              </a:rPr>
              <a:t>%)</a:t>
            </a:r>
            <a:endParaRPr lang="en-US" altLang="zh-CN" sz="3200" dirty="0">
              <a:solidFill>
                <a:prstClr val="black">
                  <a:lumMod val="95000"/>
                  <a:lumOff val="5000"/>
                </a:prstClr>
              </a:solidFill>
            </a:endParaRPr>
          </a:p>
          <a:p>
            <a:pPr>
              <a:buClr>
                <a:srgbClr val="000000"/>
              </a:buClr>
              <a:buFont typeface="Arial" panose="020B0604020202020204" pitchFamily="34" charset="0"/>
              <a:buNone/>
            </a:pPr>
            <a:r>
              <a:rPr lang="en-US" altLang="zh-CN" sz="3200" dirty="0">
                <a:solidFill>
                  <a:prstClr val="black">
                    <a:lumMod val="95000"/>
                    <a:lumOff val="5000"/>
                  </a:prstClr>
                </a:solidFill>
              </a:rPr>
              <a:t>4)</a:t>
            </a:r>
            <a:r>
              <a:rPr lang="zh-CN" altLang="zh-CN" sz="3200" dirty="0">
                <a:solidFill>
                  <a:prstClr val="black">
                    <a:lumMod val="95000"/>
                    <a:lumOff val="5000"/>
                  </a:prstClr>
                </a:solidFill>
              </a:rPr>
              <a:t>tetralogy of Fallot (6%), </a:t>
            </a:r>
            <a:endParaRPr lang="en-US" altLang="zh-CN" sz="3200" dirty="0">
              <a:solidFill>
                <a:prstClr val="black">
                  <a:lumMod val="95000"/>
                  <a:lumOff val="5000"/>
                </a:prstClr>
              </a:solidFill>
            </a:endParaRPr>
          </a:p>
          <a:p>
            <a:pPr>
              <a:buClr>
                <a:srgbClr val="000000"/>
              </a:buClr>
              <a:buFont typeface="Arial" panose="020B0604020202020204" pitchFamily="34" charset="0"/>
              <a:buNone/>
            </a:pPr>
            <a:r>
              <a:rPr lang="en-US" altLang="zh-CN" sz="3200" dirty="0">
                <a:solidFill>
                  <a:prstClr val="black">
                    <a:lumMod val="95000"/>
                    <a:lumOff val="5000"/>
                  </a:prstClr>
                </a:solidFill>
              </a:rPr>
              <a:t>5)I</a:t>
            </a:r>
            <a:r>
              <a:rPr lang="zh-CN" altLang="zh-CN" sz="3200" dirty="0">
                <a:solidFill>
                  <a:prstClr val="black">
                    <a:lumMod val="95000"/>
                    <a:lumOff val="5000"/>
                  </a:prstClr>
                </a:solidFill>
              </a:rPr>
              <a:t>solated</a:t>
            </a:r>
            <a:r>
              <a:rPr lang="en-US" altLang="zh-CN" sz="3200" dirty="0">
                <a:solidFill>
                  <a:prstClr val="black">
                    <a:lumMod val="95000"/>
                    <a:lumOff val="5000"/>
                  </a:prstClr>
                </a:solidFill>
              </a:rPr>
              <a:t> patent </a:t>
            </a:r>
            <a:r>
              <a:rPr lang="en-US" altLang="zh-CN" sz="3200" dirty="0" err="1">
                <a:solidFill>
                  <a:prstClr val="black">
                    <a:lumMod val="95000"/>
                    <a:lumOff val="5000"/>
                  </a:prstClr>
                </a:solidFill>
              </a:rPr>
              <a:t>ductus</a:t>
            </a:r>
            <a:r>
              <a:rPr lang="en-US" altLang="zh-CN" sz="3200" dirty="0">
                <a:solidFill>
                  <a:prstClr val="black">
                    <a:lumMod val="95000"/>
                    <a:lumOff val="5000"/>
                  </a:prstClr>
                </a:solidFill>
              </a:rPr>
              <a:t> </a:t>
            </a:r>
            <a:r>
              <a:rPr lang="en-US" altLang="zh-CN" sz="3200" dirty="0" err="1">
                <a:solidFill>
                  <a:prstClr val="black">
                    <a:lumMod val="95000"/>
                    <a:lumOff val="5000"/>
                  </a:prstClr>
                </a:solidFill>
              </a:rPr>
              <a:t>arteriosus</a:t>
            </a:r>
            <a:r>
              <a:rPr lang="en-US" altLang="zh-CN" sz="3200" dirty="0">
                <a:solidFill>
                  <a:prstClr val="black">
                    <a:lumMod val="95000"/>
                    <a:lumOff val="5000"/>
                  </a:prstClr>
                </a:solidFill>
              </a:rPr>
              <a:t> </a:t>
            </a:r>
            <a:r>
              <a:rPr lang="zh-CN" altLang="zh-CN" sz="3200" dirty="0">
                <a:solidFill>
                  <a:prstClr val="black">
                    <a:lumMod val="95000"/>
                    <a:lumOff val="5000"/>
                  </a:prstClr>
                </a:solidFill>
              </a:rPr>
              <a:t>(4%)</a:t>
            </a:r>
            <a:endParaRPr lang="en-US" altLang="zh-CN" sz="3200" dirty="0">
              <a:solidFill>
                <a:prstClr val="black">
                  <a:lumMod val="95000"/>
                  <a:lumOff val="5000"/>
                </a:prstClr>
              </a:solidFill>
            </a:endParaRPr>
          </a:p>
          <a:p>
            <a:pPr>
              <a:buClr>
                <a:srgbClr val="000000"/>
              </a:buClr>
            </a:pPr>
            <a:r>
              <a:rPr lang="en-US" altLang="zh-CN" sz="3200" dirty="0">
                <a:solidFill>
                  <a:prstClr val="black">
                    <a:lumMod val="95000"/>
                    <a:lumOff val="5000"/>
                  </a:prstClr>
                </a:solidFill>
              </a:rPr>
              <a:t>6)</a:t>
            </a:r>
            <a:r>
              <a:rPr lang="en-US" sz="3200" dirty="0"/>
              <a:t> </a:t>
            </a:r>
            <a:r>
              <a:rPr lang="en-US" sz="3200" u="sng" dirty="0"/>
              <a:t>Acquired mitral, tricuspid, or aortic valve </a:t>
            </a:r>
          </a:p>
          <a:p>
            <a:pPr>
              <a:buClr>
                <a:srgbClr val="000000"/>
              </a:buClr>
            </a:pPr>
            <a:r>
              <a:rPr lang="en-US" sz="3200" u="sng" dirty="0"/>
              <a:t>Regurgitation(</a:t>
            </a:r>
            <a:r>
              <a:rPr lang="en-US" sz="3200" u="sng" dirty="0">
                <a:solidFill>
                  <a:srgbClr val="C00000"/>
                </a:solidFill>
              </a:rPr>
              <a:t>adult</a:t>
            </a:r>
            <a:r>
              <a:rPr lang="en-US" sz="3200" u="sng" dirty="0"/>
              <a:t> )</a:t>
            </a:r>
          </a:p>
          <a:p>
            <a:pPr>
              <a:buClr>
                <a:srgbClr val="000000"/>
              </a:buClr>
            </a:pPr>
            <a:r>
              <a:rPr lang="en-US" sz="3200" u="sng" dirty="0">
                <a:solidFill>
                  <a:prstClr val="black">
                    <a:lumMod val="95000"/>
                    <a:lumOff val="5000"/>
                  </a:prstClr>
                </a:solidFill>
                <a:latin typeface="Source Sans Pro"/>
                <a:ea typeface="Source Sans Pro"/>
                <a:cs typeface="Source Sans Pro"/>
              </a:rPr>
              <a:t>7) Endocarditis</a:t>
            </a:r>
          </a:p>
          <a:p>
            <a:pPr>
              <a:buClr>
                <a:srgbClr val="000000"/>
              </a:buClr>
            </a:pPr>
            <a:r>
              <a:rPr lang="en-US" sz="3200" u="sng" dirty="0">
                <a:solidFill>
                  <a:prstClr val="black">
                    <a:lumMod val="95000"/>
                    <a:lumOff val="5000"/>
                  </a:prstClr>
                </a:solidFill>
                <a:latin typeface="Source Sans Pro"/>
                <a:ea typeface="Source Sans Pro"/>
                <a:cs typeface="Source Sans Pro"/>
              </a:rPr>
              <a:t>8) Aberrant subclavian artery</a:t>
            </a:r>
            <a:endParaRPr lang="en-US" sz="3200" dirty="0">
              <a:solidFill>
                <a:prstClr val="black">
                  <a:lumMod val="95000"/>
                  <a:lumOff val="5000"/>
                </a:prstClr>
              </a:solidFill>
              <a:latin typeface="Source Sans Pro"/>
              <a:ea typeface="Source Sans Pro"/>
              <a:cs typeface="Source Sans Pro"/>
            </a:endParaRPr>
          </a:p>
        </p:txBody>
      </p:sp>
      <p:sp>
        <p:nvSpPr>
          <p:cNvPr id="5" name="AutoShape 2" descr="Image result for mantle cell zone histology"/>
          <p:cNvSpPr>
            <a:spLocks noChangeAspect="1" noChangeArrowheads="1"/>
          </p:cNvSpPr>
          <p:nvPr/>
        </p:nvSpPr>
        <p:spPr bwMode="auto">
          <a:xfrm>
            <a:off x="207433" y="-192617"/>
            <a:ext cx="406400" cy="406401"/>
          </a:xfrm>
          <a:prstGeom prst="rect">
            <a:avLst/>
          </a:prstGeom>
          <a:noFill/>
        </p:spPr>
        <p:txBody>
          <a:bodyPr vert="horz" wrap="square" lIns="121920" tIns="60960" rIns="121920" bIns="60960" anchor="t">
            <a:prstTxWarp prst="textNoShape">
              <a:avLst/>
            </a:prstTxWarp>
          </a:bodyPr>
          <a:lstStyle/>
          <a:p>
            <a:pPr>
              <a:buClr>
                <a:srgbClr val="000000"/>
              </a:buClr>
              <a:buFont typeface="Arial" panose="020B0604020202020204" pitchFamily="34" charset="0"/>
              <a:buNone/>
            </a:pPr>
            <a:endParaRPr lang="en-US" sz="1867"/>
          </a:p>
        </p:txBody>
      </p:sp>
      <p:sp>
        <p:nvSpPr>
          <p:cNvPr id="6" name="AutoShape 4" descr="Image result for mantle cell zone histology"/>
          <p:cNvSpPr>
            <a:spLocks noChangeAspect="1" noChangeArrowheads="1"/>
          </p:cNvSpPr>
          <p:nvPr/>
        </p:nvSpPr>
        <p:spPr bwMode="auto">
          <a:xfrm>
            <a:off x="410633" y="10584"/>
            <a:ext cx="406400" cy="406401"/>
          </a:xfrm>
          <a:prstGeom prst="rect">
            <a:avLst/>
          </a:prstGeom>
          <a:noFill/>
        </p:spPr>
        <p:txBody>
          <a:bodyPr vert="horz" wrap="square" lIns="121920" tIns="60960" rIns="121920" bIns="60960" anchor="t">
            <a:prstTxWarp prst="textNoShape">
              <a:avLst/>
            </a:prstTxWarp>
          </a:bodyPr>
          <a:lstStyle/>
          <a:p>
            <a:pPr>
              <a:buClr>
                <a:srgbClr val="000000"/>
              </a:buClr>
              <a:buFont typeface="Arial" panose="020B0604020202020204" pitchFamily="34" charset="0"/>
              <a:buNone/>
            </a:pPr>
            <a:endParaRPr lang="en-US" sz="1867"/>
          </a:p>
        </p:txBody>
      </p:sp>
      <p:sp>
        <p:nvSpPr>
          <p:cNvPr id="7" name="AutoShape 6" descr="Image result for mantle cell zone histology"/>
          <p:cNvSpPr>
            <a:spLocks noChangeAspect="1" noChangeArrowheads="1"/>
          </p:cNvSpPr>
          <p:nvPr/>
        </p:nvSpPr>
        <p:spPr bwMode="auto">
          <a:xfrm>
            <a:off x="613833" y="213784"/>
            <a:ext cx="406400" cy="406401"/>
          </a:xfrm>
          <a:prstGeom prst="rect">
            <a:avLst/>
          </a:prstGeom>
          <a:noFill/>
        </p:spPr>
        <p:txBody>
          <a:bodyPr vert="horz" wrap="square" lIns="121920" tIns="60960" rIns="121920" bIns="60960" anchor="t">
            <a:prstTxWarp prst="textNoShape">
              <a:avLst/>
            </a:prstTxWarp>
          </a:bodyPr>
          <a:lstStyle/>
          <a:p>
            <a:pPr>
              <a:buClr>
                <a:srgbClr val="000000"/>
              </a:buClr>
              <a:buFont typeface="Arial" panose="020B0604020202020204" pitchFamily="34" charset="0"/>
              <a:buNone/>
            </a:pPr>
            <a:endParaRPr lang="en-US" sz="1867"/>
          </a:p>
        </p:txBody>
      </p:sp>
      <p:sp>
        <p:nvSpPr>
          <p:cNvPr id="8" name="AutoShape 8" descr="Image result for mantle cell zone histology"/>
          <p:cNvSpPr>
            <a:spLocks noChangeAspect="1" noChangeArrowheads="1"/>
          </p:cNvSpPr>
          <p:nvPr/>
        </p:nvSpPr>
        <p:spPr bwMode="auto">
          <a:xfrm>
            <a:off x="817033" y="416984"/>
            <a:ext cx="406400" cy="406401"/>
          </a:xfrm>
          <a:prstGeom prst="rect">
            <a:avLst/>
          </a:prstGeom>
          <a:noFill/>
        </p:spPr>
        <p:txBody>
          <a:bodyPr vert="horz" wrap="square" lIns="121920" tIns="60960" rIns="121920" bIns="60960" anchor="t">
            <a:prstTxWarp prst="textNoShape">
              <a:avLst/>
            </a:prstTxWarp>
          </a:bodyPr>
          <a:lstStyle/>
          <a:p>
            <a:pPr>
              <a:buClr>
                <a:srgbClr val="000000"/>
              </a:buClr>
              <a:buFont typeface="Arial" panose="020B0604020202020204" pitchFamily="34" charset="0"/>
              <a:buNone/>
            </a:pPr>
            <a:endParaRPr lang="en-US" sz="1867"/>
          </a:p>
        </p:txBody>
      </p:sp>
      <p:pic>
        <p:nvPicPr>
          <p:cNvPr id="9" name="صورة 8"/>
          <p:cNvPicPr>
            <a:picLocks noChangeAspect="1"/>
          </p:cNvPicPr>
          <p:nvPr/>
        </p:nvPicPr>
        <p:blipFill>
          <a:blip r:embed="rId3"/>
          <a:srcRect/>
          <a:stretch>
            <a:fillRect/>
          </a:stretch>
        </p:blipFill>
        <p:spPr>
          <a:xfrm>
            <a:off x="8115652" y="3166099"/>
            <a:ext cx="3939653" cy="2865203"/>
          </a:xfrm>
          <a:prstGeom prst="rect">
            <a:avLst/>
          </a:prstGeom>
        </p:spPr>
      </p:pic>
    </p:spTree>
  </p:cSld>
  <p:clrMapOvr>
    <a:overrideClrMapping bg1="lt1" tx1="dk1" bg2="dk2" tx2="lt2" accent1="accent1" accent2="accent2" accent3="accent3" accent4="accent4" accent5="accent5" accent6="accent6" hlink="hlink" folHlink="folHlink"/>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p:cNvSpPr>
            <a:spLocks noGrp="1" noEditPoints="1"/>
          </p:cNvSpPr>
          <p:nvPr>
            <p:ph type="body" idx="1"/>
          </p:nvPr>
        </p:nvSpPr>
        <p:spPr>
          <a:xfrm>
            <a:off x="508169" y="1722257"/>
            <a:ext cx="6259972" cy="4656163"/>
          </a:xfrm>
        </p:spPr>
        <p:txBody>
          <a:bodyPr>
            <a:normAutofit/>
          </a:bodyPr>
          <a:lstStyle/>
          <a:p>
            <a:pPr marL="101597" indent="0">
              <a:buNone/>
            </a:pPr>
            <a:endParaRPr lang="en-US" dirty="0"/>
          </a:p>
          <a:p>
            <a:r>
              <a:rPr lang="en-US" dirty="0"/>
              <a:t>Symptoms</a:t>
            </a:r>
          </a:p>
          <a:p>
            <a:pPr marL="101597" indent="0">
              <a:buClr>
                <a:srgbClr val="B01513"/>
              </a:buClr>
              <a:buNone/>
            </a:pPr>
            <a:r>
              <a:rPr lang="en-US" sz="2000" dirty="0">
                <a:solidFill>
                  <a:prstClr val="black">
                    <a:lumMod val="75000"/>
                    <a:lumOff val="25000"/>
                  </a:prstClr>
                </a:solidFill>
              </a:rPr>
              <a:t>1)Difficult breathing </a:t>
            </a:r>
          </a:p>
          <a:p>
            <a:pPr marL="101597" indent="0">
              <a:buClr>
                <a:srgbClr val="B01513"/>
              </a:buClr>
              <a:buNone/>
            </a:pPr>
            <a:r>
              <a:rPr lang="en-US" sz="2000" dirty="0">
                <a:solidFill>
                  <a:prstClr val="black">
                    <a:lumMod val="75000"/>
                    <a:lumOff val="25000"/>
                  </a:prstClr>
                </a:solidFill>
              </a:rPr>
              <a:t>2)Poor feeding </a:t>
            </a:r>
          </a:p>
          <a:p>
            <a:pPr marL="101597" indent="0">
              <a:buClr>
                <a:srgbClr val="B01513"/>
              </a:buClr>
              <a:buNone/>
            </a:pPr>
            <a:r>
              <a:rPr lang="en-US" sz="2000" dirty="0">
                <a:solidFill>
                  <a:prstClr val="black">
                    <a:lumMod val="75000"/>
                    <a:lumOff val="25000"/>
                  </a:prstClr>
                </a:solidFill>
              </a:rPr>
              <a:t>3)Excessive Sweating</a:t>
            </a:r>
          </a:p>
          <a:p>
            <a:pPr marL="101597" indent="0">
              <a:buClr>
                <a:srgbClr val="B01513"/>
              </a:buClr>
              <a:buNone/>
            </a:pPr>
            <a:r>
              <a:rPr lang="en-US" sz="2000" dirty="0">
                <a:solidFill>
                  <a:prstClr val="black">
                    <a:lumMod val="75000"/>
                    <a:lumOff val="25000"/>
                  </a:prstClr>
                </a:solidFill>
              </a:rPr>
              <a:t>4)Bluish discoloration in lips and skin </a:t>
            </a:r>
            <a:endParaRPr lang="en-US" dirty="0"/>
          </a:p>
          <a:p>
            <a:r>
              <a:rPr lang="en-US" dirty="0"/>
              <a:t>Sign </a:t>
            </a:r>
          </a:p>
          <a:p>
            <a:pPr marL="101597" indent="0">
              <a:buNone/>
            </a:pPr>
            <a:r>
              <a:rPr lang="en-US" sz="2267" dirty="0"/>
              <a:t>1) Abnormal heartbeat(arrhythmia )</a:t>
            </a:r>
          </a:p>
          <a:p>
            <a:pPr marL="101597" indent="0">
              <a:buNone/>
            </a:pPr>
            <a:r>
              <a:rPr lang="en-US" sz="2267" dirty="0"/>
              <a:t>2) tachypnea. Rapid heart rate(pulmonary hypertension) </a:t>
            </a:r>
          </a:p>
          <a:p>
            <a:endParaRPr lang="en-US" dirty="0"/>
          </a:p>
          <a:p>
            <a:pPr marL="101597" indent="0">
              <a:buNone/>
            </a:pPr>
            <a:endParaRPr lang="en-US" dirty="0"/>
          </a:p>
        </p:txBody>
      </p:sp>
      <p:pic>
        <p:nvPicPr>
          <p:cNvPr id="9" name="صورة 8"/>
          <p:cNvPicPr>
            <a:picLocks noChangeAspect="1"/>
          </p:cNvPicPr>
          <p:nvPr/>
        </p:nvPicPr>
        <p:blipFill>
          <a:blip r:embed="rId3"/>
          <a:srcRect/>
          <a:stretch>
            <a:fillRect/>
          </a:stretch>
        </p:blipFill>
        <p:spPr>
          <a:xfrm>
            <a:off x="5546430" y="971852"/>
            <a:ext cx="6645570" cy="2461830"/>
          </a:xfrm>
          <a:prstGeom prst="rect">
            <a:avLst/>
          </a:prstGeom>
        </p:spPr>
      </p:pic>
      <p:sp>
        <p:nvSpPr>
          <p:cNvPr id="13" name="مستطيل 12"/>
          <p:cNvSpPr/>
          <p:nvPr/>
        </p:nvSpPr>
        <p:spPr>
          <a:xfrm>
            <a:off x="6578220" y="3310497"/>
            <a:ext cx="6096000" cy="3518848"/>
          </a:xfrm>
          <a:prstGeom prst="rect">
            <a:avLst/>
          </a:prstGeom>
        </p:spPr>
        <p:txBody>
          <a:bodyPr>
            <a:spAutoFit/>
          </a:bodyPr>
          <a:lstStyle/>
          <a:p>
            <a:pPr marL="101597">
              <a:buClr>
                <a:srgbClr val="000000"/>
              </a:buClr>
            </a:pPr>
            <a:endParaRPr lang="en-US" sz="1867" dirty="0"/>
          </a:p>
          <a:p>
            <a:pPr marL="609585" indent="-507987" defTabSz="457189">
              <a:spcBef>
                <a:spcPts val="800"/>
              </a:spcBef>
              <a:buClr>
                <a:srgbClr val="B01513"/>
              </a:buClr>
              <a:buSzPts val="2400"/>
              <a:buFont typeface="Wingdings 3" charset="2"/>
              <a:buChar char="▹"/>
            </a:pPr>
            <a:r>
              <a:rPr lang="en-US" sz="3200" kern="1200" dirty="0">
                <a:solidFill>
                  <a:prstClr val="black">
                    <a:lumMod val="75000"/>
                    <a:lumOff val="25000"/>
                  </a:prstClr>
                </a:solidFill>
                <a:latin typeface="Century Gothic" panose="020B0502020202020204" pitchFamily="34" charset="0"/>
              </a:rPr>
              <a:t>Diagnosis</a:t>
            </a:r>
          </a:p>
          <a:p>
            <a:pPr marL="101597" defTabSz="457189">
              <a:spcBef>
                <a:spcPts val="800"/>
              </a:spcBef>
              <a:buClr>
                <a:srgbClr val="B01513"/>
              </a:buClr>
              <a:buSzPts val="2400"/>
            </a:pPr>
            <a:r>
              <a:rPr lang="en-US" sz="2133" kern="1200" dirty="0">
                <a:solidFill>
                  <a:prstClr val="black">
                    <a:lumMod val="75000"/>
                    <a:lumOff val="25000"/>
                  </a:prstClr>
                </a:solidFill>
                <a:latin typeface="Century Gothic" panose="020B0502020202020204" pitchFamily="34" charset="0"/>
              </a:rPr>
              <a:t>1)Echocardiogram after birth ( before discharge )</a:t>
            </a:r>
          </a:p>
          <a:p>
            <a:pPr marL="101597" defTabSz="457189">
              <a:spcBef>
                <a:spcPts val="800"/>
              </a:spcBef>
              <a:buClr>
                <a:srgbClr val="B01513"/>
              </a:buClr>
              <a:buSzPts val="2400"/>
            </a:pPr>
            <a:r>
              <a:rPr lang="en-US" sz="2133" kern="1200" dirty="0">
                <a:solidFill>
                  <a:prstClr val="black">
                    <a:lumMod val="75000"/>
                    <a:lumOff val="25000"/>
                  </a:prstClr>
                </a:solidFill>
                <a:latin typeface="Century Gothic" panose="020B0502020202020204" pitchFamily="34" charset="0"/>
              </a:rPr>
              <a:t>2)ECG </a:t>
            </a:r>
          </a:p>
          <a:p>
            <a:pPr marL="609585" indent="-507987" defTabSz="457189">
              <a:spcBef>
                <a:spcPts val="800"/>
              </a:spcBef>
              <a:buClr>
                <a:srgbClr val="B01513"/>
              </a:buClr>
              <a:buSzPts val="2400"/>
              <a:buFont typeface="Wingdings 3" charset="2"/>
              <a:buChar char="▹"/>
            </a:pPr>
            <a:r>
              <a:rPr lang="en-US" sz="3200" kern="1200" dirty="0">
                <a:solidFill>
                  <a:prstClr val="black">
                    <a:lumMod val="75000"/>
                    <a:lumOff val="25000"/>
                  </a:prstClr>
                </a:solidFill>
                <a:latin typeface="Century Gothic" panose="020B0502020202020204" pitchFamily="34" charset="0"/>
              </a:rPr>
              <a:t> treatment</a:t>
            </a:r>
          </a:p>
          <a:p>
            <a:pPr marL="101597" defTabSz="457189">
              <a:spcBef>
                <a:spcPts val="800"/>
              </a:spcBef>
              <a:buClr>
                <a:srgbClr val="B01513"/>
              </a:buClr>
              <a:buSzPts val="2400"/>
            </a:pPr>
            <a:r>
              <a:rPr lang="en-US" sz="2400" kern="1200" dirty="0">
                <a:solidFill>
                  <a:prstClr val="black">
                    <a:lumMod val="75000"/>
                    <a:lumOff val="25000"/>
                  </a:prstClr>
                </a:solidFill>
                <a:latin typeface="Century Gothic" panose="020B0502020202020204" pitchFamily="34" charset="0"/>
              </a:rPr>
              <a:t>Surgery </a:t>
            </a:r>
          </a:p>
          <a:p>
            <a:pPr>
              <a:buClr>
                <a:srgbClr val="000000"/>
              </a:buClr>
              <a:buFont typeface="Arial" panose="020B0604020202020204" pitchFamily="34" charset="0"/>
              <a:buNone/>
            </a:pPr>
            <a:endParaRPr lang="en-US" sz="1867" dirty="0"/>
          </a:p>
        </p:txBody>
      </p:sp>
      <p:sp>
        <p:nvSpPr>
          <p:cNvPr id="2" name="مستطيل 1"/>
          <p:cNvSpPr/>
          <p:nvPr/>
        </p:nvSpPr>
        <p:spPr>
          <a:xfrm>
            <a:off x="508169" y="365759"/>
            <a:ext cx="6259972" cy="1241237"/>
          </a:xfrm>
          <a:prstGeom prst="rect">
            <a:avLst/>
          </a:prstGeom>
        </p:spPr>
        <p:txBody>
          <a:bodyPr wrap="square">
            <a:spAutoFit/>
          </a:bodyPr>
          <a:lstStyle/>
          <a:p>
            <a:pPr>
              <a:buClr>
                <a:srgbClr val="000000"/>
              </a:buClr>
              <a:buFont typeface="Arial" panose="020B0604020202020204" pitchFamily="34" charset="0"/>
              <a:buNone/>
            </a:pPr>
            <a:r>
              <a:rPr lang="zh-CN" altLang="zh-CN" sz="3200" b="1" dirty="0">
                <a:solidFill>
                  <a:srgbClr val="C00000"/>
                </a:solidFill>
                <a:latin typeface="+mn-lt"/>
              </a:rPr>
              <a:t>endocardial cushion defect</a:t>
            </a:r>
            <a:endParaRPr lang="ar-SA" altLang="zh-CN" sz="3200" b="1" dirty="0">
              <a:solidFill>
                <a:srgbClr val="C00000"/>
              </a:solidFill>
              <a:latin typeface="+mn-lt"/>
            </a:endParaRPr>
          </a:p>
          <a:p>
            <a:pPr>
              <a:buClr>
                <a:srgbClr val="000000"/>
              </a:buClr>
              <a:buFont typeface="Arial" panose="020B0604020202020204" pitchFamily="34" charset="0"/>
              <a:buNone/>
            </a:pPr>
            <a:r>
              <a:rPr lang="en-US" sz="2133" b="1" dirty="0">
                <a:solidFill>
                  <a:srgbClr val="C00000"/>
                </a:solidFill>
                <a:latin typeface="+mn-lt"/>
              </a:rPr>
              <a:t>The most Couse of death in </a:t>
            </a:r>
            <a:r>
              <a:rPr lang="en-US" sz="2133" b="1" u="sng" dirty="0">
                <a:solidFill>
                  <a:srgbClr val="C00000"/>
                </a:solidFill>
                <a:effectLst>
                  <a:outerShdw blurRad="38100" dist="38100" dir="2700000" algn="tl">
                    <a:srgbClr val="000000">
                      <a:alpha val="43137"/>
                    </a:srgbClr>
                  </a:outerShdw>
                </a:effectLst>
                <a:latin typeface="+mn-lt"/>
              </a:rPr>
              <a:t>infant</a:t>
            </a:r>
            <a:r>
              <a:rPr lang="en-US" sz="2133" b="1" dirty="0">
                <a:solidFill>
                  <a:srgbClr val="C00000"/>
                </a:solidFill>
                <a:effectLst>
                  <a:outerShdw blurRad="38100" dist="38100" dir="2700000" algn="tl">
                    <a:srgbClr val="000000">
                      <a:alpha val="43137"/>
                    </a:srgbClr>
                  </a:outerShdw>
                </a:effectLst>
                <a:latin typeface="+mn-lt"/>
              </a:rPr>
              <a:t> </a:t>
            </a:r>
          </a:p>
          <a:p>
            <a:pPr>
              <a:buClr>
                <a:srgbClr val="000000"/>
              </a:buClr>
              <a:buFont typeface="Arial" panose="020B0604020202020204" pitchFamily="34" charset="0"/>
              <a:buNone/>
            </a:pPr>
            <a:r>
              <a:rPr lang="en-US" sz="2133" b="1" dirty="0">
                <a:solidFill>
                  <a:srgbClr val="C00000"/>
                </a:solidFill>
                <a:latin typeface="+mn-lt"/>
              </a:rPr>
              <a:t>down syndrome</a:t>
            </a:r>
          </a:p>
        </p:txBody>
      </p:sp>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DBFE-DA31-EE6A-A9BD-095AA60553BB}"/>
              </a:ext>
            </a:extLst>
          </p:cNvPr>
          <p:cNvSpPr>
            <a:spLocks noGrp="1"/>
          </p:cNvSpPr>
          <p:nvPr>
            <p:ph type="title"/>
          </p:nvPr>
        </p:nvSpPr>
        <p:spPr/>
        <p:txBody>
          <a:bodyPr/>
          <a:lstStyle/>
          <a:p>
            <a:r>
              <a:rPr lang="en-US" b="1" dirty="0">
                <a:solidFill>
                  <a:srgbClr val="C00000"/>
                </a:solidFill>
              </a:rPr>
              <a:t>Pulmonary complications </a:t>
            </a:r>
            <a:r>
              <a:rPr lang="en-US" dirty="0"/>
              <a:t>:</a:t>
            </a:r>
          </a:p>
        </p:txBody>
      </p:sp>
      <p:sp>
        <p:nvSpPr>
          <p:cNvPr id="5" name="Content Placeholder 4">
            <a:extLst>
              <a:ext uri="{FF2B5EF4-FFF2-40B4-BE49-F238E27FC236}">
                <a16:creationId xmlns:a16="http://schemas.microsoft.com/office/drawing/2014/main" id="{B9272B14-F537-A20D-4215-C8673B83866F}"/>
              </a:ext>
            </a:extLst>
          </p:cNvPr>
          <p:cNvSpPr>
            <a:spLocks noGrp="1"/>
          </p:cNvSpPr>
          <p:nvPr>
            <p:ph idx="1"/>
          </p:nvPr>
        </p:nvSpPr>
        <p:spPr/>
        <p:txBody>
          <a:bodyPr/>
          <a:lstStyle/>
          <a:p>
            <a:r>
              <a:rPr lang="en-US" dirty="0"/>
              <a:t>Recurrent infections</a:t>
            </a:r>
          </a:p>
          <a:p>
            <a:r>
              <a:rPr lang="en-US" dirty="0"/>
              <a:t>Sleep disordered breathing</a:t>
            </a:r>
          </a:p>
          <a:p>
            <a:r>
              <a:rPr lang="en-US" dirty="0" err="1"/>
              <a:t>Tracheobronchomalasia</a:t>
            </a:r>
            <a:r>
              <a:rPr lang="en-US" dirty="0"/>
              <a:t> </a:t>
            </a:r>
          </a:p>
          <a:p>
            <a:r>
              <a:rPr lang="en-US" dirty="0"/>
              <a:t>Tracheal bronchus</a:t>
            </a:r>
          </a:p>
          <a:p>
            <a:r>
              <a:rPr lang="en-US" dirty="0"/>
              <a:t>Pulmonary hypertension</a:t>
            </a:r>
          </a:p>
          <a:p>
            <a:r>
              <a:rPr lang="en-US" dirty="0"/>
              <a:t>Asthma </a:t>
            </a:r>
          </a:p>
          <a:p>
            <a:endParaRPr lang="en-US" dirty="0"/>
          </a:p>
          <a:p>
            <a:pPr marL="0" indent="0">
              <a:buNone/>
            </a:pPr>
            <a:endParaRPr lang="en-US" dirty="0"/>
          </a:p>
        </p:txBody>
      </p:sp>
    </p:spTree>
    <p:extLst>
      <p:ext uri="{BB962C8B-B14F-4D97-AF65-F5344CB8AC3E}">
        <p14:creationId xmlns:p14="http://schemas.microsoft.com/office/powerpoint/2010/main" val="3359214878"/>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noEditPoints="1"/>
          </p:cNvSpPr>
          <p:nvPr>
            <p:ph type="title"/>
          </p:nvPr>
        </p:nvSpPr>
        <p:spPr>
          <a:xfrm>
            <a:off x="446300" y="0"/>
            <a:ext cx="11000278" cy="1976034"/>
          </a:xfrm>
        </p:spPr>
        <p:txBody>
          <a:bodyPr>
            <a:normAutofit/>
          </a:bodyPr>
          <a:lstStyle/>
          <a:p>
            <a:r>
              <a:rPr lang="en-US" sz="4267" dirty="0">
                <a:solidFill>
                  <a:srgbClr val="C00000"/>
                </a:solidFill>
              </a:rPr>
              <a:t>Gastrointestinal abnormalities : </a:t>
            </a:r>
            <a:br>
              <a:rPr lang="en-US" sz="4267" dirty="0">
                <a:solidFill>
                  <a:srgbClr val="C00000"/>
                </a:solidFill>
              </a:rPr>
            </a:br>
            <a:endParaRPr lang="en-US" sz="4267" dirty="0">
              <a:solidFill>
                <a:srgbClr val="C00000"/>
              </a:solidFill>
            </a:endParaRPr>
          </a:p>
        </p:txBody>
      </p:sp>
      <p:sp>
        <p:nvSpPr>
          <p:cNvPr id="3" name="عنصر نائب للنص 2"/>
          <p:cNvSpPr>
            <a:spLocks noGrp="1" noEditPoints="1"/>
          </p:cNvSpPr>
          <p:nvPr>
            <p:ph type="body" idx="1"/>
          </p:nvPr>
        </p:nvSpPr>
        <p:spPr>
          <a:xfrm>
            <a:off x="246511" y="1447125"/>
            <a:ext cx="11846256" cy="4807235"/>
          </a:xfrm>
        </p:spPr>
        <p:txBody>
          <a:bodyPr>
            <a:normAutofit/>
          </a:bodyPr>
          <a:lstStyle/>
          <a:p>
            <a:r>
              <a:rPr lang="en-US" dirty="0"/>
              <a:t>5% and 10% of newborns with DS have gastrointestinal tract anomalies. </a:t>
            </a:r>
          </a:p>
          <a:p>
            <a:pPr marL="101597" indent="0">
              <a:buNone/>
            </a:pPr>
            <a:r>
              <a:rPr lang="en-US" dirty="0"/>
              <a:t>The three most common defects are </a:t>
            </a:r>
          </a:p>
          <a:p>
            <a:pPr marL="101597" indent="0">
              <a:buNone/>
            </a:pPr>
            <a:r>
              <a:rPr lang="en-US" dirty="0"/>
              <a:t>duodenal</a:t>
            </a:r>
            <a:r>
              <a:rPr lang="en-US" sz="2667" dirty="0"/>
              <a:t> </a:t>
            </a:r>
            <a:r>
              <a:rPr lang="en-US" dirty="0"/>
              <a:t>atresia. annular pancreas. imperforate anus</a:t>
            </a:r>
          </a:p>
          <a:p>
            <a:pPr marL="101597" indent="0">
              <a:buNone/>
            </a:pPr>
            <a:r>
              <a:rPr lang="en-US" dirty="0"/>
              <a:t>Hirschsprung disease , Tracheoesophageal fistula , Neonatal cholestasis</a:t>
            </a:r>
          </a:p>
          <a:p>
            <a:pPr marL="101597" indent="0">
              <a:buNone/>
            </a:pPr>
            <a:r>
              <a:rPr lang="en-US" dirty="0"/>
              <a:t> </a:t>
            </a:r>
          </a:p>
        </p:txBody>
      </p:sp>
      <p:sp>
        <p:nvSpPr>
          <p:cNvPr id="4" name="عنصر نائب لرقم الشريحة 3"/>
          <p:cNvSpPr>
            <a:spLocks noGrp="1" noEditPoints="1"/>
          </p:cNvSpPr>
          <p:nvPr>
            <p:ph type="sldNum" idx="12"/>
          </p:nvPr>
        </p:nvSpPr>
        <p:spPr/>
        <p:txBody>
          <a:bodyPr/>
          <a:lstStyle/>
          <a:p>
            <a:fld id="{00000000-1234-1234-1234-123412341234}" type="slidenum">
              <a:rPr lang="en" smtClean="0">
                <a:solidFill>
                  <a:prstClr val="white"/>
                </a:solidFill>
              </a:rPr>
              <a:t>39</a:t>
            </a:fld>
            <a:endParaRPr lang="en" dirty="0">
              <a:solidFill>
                <a:prstClr val="white"/>
              </a:solidFill>
            </a:endParaRPr>
          </a:p>
        </p:txBody>
      </p:sp>
      <p:cxnSp>
        <p:nvCxnSpPr>
          <p:cNvPr id="6" name="رابط مستقيم 5"/>
          <p:cNvCxnSpPr/>
          <p:nvPr/>
        </p:nvCxnSpPr>
        <p:spPr>
          <a:xfrm flipH="1">
            <a:off x="5680020" y="4053651"/>
            <a:ext cx="18197" cy="268406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صورة 8"/>
          <p:cNvPicPr>
            <a:picLocks noChangeAspect="1"/>
          </p:cNvPicPr>
          <p:nvPr/>
        </p:nvPicPr>
        <p:blipFill>
          <a:blip r:embed="rId3"/>
          <a:srcRect/>
          <a:stretch>
            <a:fillRect/>
          </a:stretch>
        </p:blipFill>
        <p:spPr>
          <a:xfrm>
            <a:off x="2502257" y="4256521"/>
            <a:ext cx="2867639" cy="1250891"/>
          </a:xfrm>
          <a:prstGeom prst="rect">
            <a:avLst/>
          </a:prstGeom>
        </p:spPr>
      </p:pic>
      <p:sp>
        <p:nvSpPr>
          <p:cNvPr id="10" name="مستطيل 9"/>
          <p:cNvSpPr/>
          <p:nvPr/>
        </p:nvSpPr>
        <p:spPr>
          <a:xfrm>
            <a:off x="446300" y="5718476"/>
            <a:ext cx="4455049" cy="913199"/>
          </a:xfrm>
          <a:prstGeom prst="rect">
            <a:avLst/>
          </a:prstGeom>
        </p:spPr>
        <p:txBody>
          <a:bodyPr wrap="square">
            <a:spAutoFit/>
          </a:bodyPr>
          <a:lstStyle/>
          <a:p>
            <a:pPr>
              <a:buClr>
                <a:srgbClr val="000000"/>
              </a:buClr>
              <a:buFont typeface="Arial" panose="020B0604020202020204" pitchFamily="34" charset="0"/>
              <a:buNone/>
            </a:pPr>
            <a:r>
              <a:rPr lang="en-US" sz="2667" dirty="0">
                <a:solidFill>
                  <a:srgbClr val="222222"/>
                </a:solidFill>
                <a:latin typeface="Noto Naskh Arabic UI"/>
              </a:rPr>
              <a:t>intestinal obstruction &gt;Double bubble</a:t>
            </a:r>
          </a:p>
        </p:txBody>
      </p:sp>
      <p:sp>
        <p:nvSpPr>
          <p:cNvPr id="7" name="مستطيل 6"/>
          <p:cNvSpPr/>
          <p:nvPr/>
        </p:nvSpPr>
        <p:spPr>
          <a:xfrm>
            <a:off x="6667430" y="4336861"/>
            <a:ext cx="3214341" cy="1077218"/>
          </a:xfrm>
          <a:prstGeom prst="rect">
            <a:avLst/>
          </a:prstGeom>
        </p:spPr>
        <p:txBody>
          <a:bodyPr wrap="none">
            <a:spAutoFit/>
          </a:bodyPr>
          <a:lstStyle/>
          <a:p>
            <a:r>
              <a:rPr lang="en-US" sz="3200" kern="1200" dirty="0">
                <a:solidFill>
                  <a:prstClr val="black">
                    <a:lumMod val="75000"/>
                    <a:lumOff val="25000"/>
                  </a:prstClr>
                </a:solidFill>
                <a:latin typeface="Century Gothic" panose="020B0502020202020204" pitchFamily="34" charset="0"/>
              </a:rPr>
              <a:t>**Risk for:</a:t>
            </a:r>
          </a:p>
          <a:p>
            <a:r>
              <a:rPr lang="en-US" sz="3200" kern="1200" dirty="0">
                <a:solidFill>
                  <a:prstClr val="black">
                    <a:lumMod val="75000"/>
                    <a:lumOff val="25000"/>
                  </a:prstClr>
                </a:solidFill>
                <a:latin typeface="Century Gothic" panose="020B0502020202020204" pitchFamily="34" charset="0"/>
              </a:rPr>
              <a:t>Celiac disease </a:t>
            </a:r>
            <a:endParaRPr lang="en-US" dirty="0"/>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EditPoints="1"/>
          </p:cNvSpPr>
          <p:nvPr>
            <p:ph type="ctrTitle"/>
          </p:nvPr>
        </p:nvSpPr>
        <p:spPr>
          <a:xfrm>
            <a:off x="583507" y="1513943"/>
            <a:ext cx="11029336" cy="4804200"/>
          </a:xfrm>
          <a:prstGeom prst="rect">
            <a:avLst/>
          </a:prstGeom>
          <a:noFill/>
          <a:ln>
            <a:noFill/>
          </a:ln>
        </p:spPr>
        <p:txBody>
          <a:bodyPr lIns="91425" tIns="91425" rIns="91425" bIns="91425" anchor="t">
            <a:noAutofit/>
          </a:bodyPr>
          <a:lstStyle/>
          <a:p>
            <a:pPr marL="457200" indent="-444500" algn="l" rtl="0">
              <a:lnSpc>
                <a:spcPct val="100000"/>
              </a:lnSpc>
              <a:spcBef>
                <a:spcPts val="0"/>
              </a:spcBef>
              <a:spcAft>
                <a:spcPts val="0"/>
              </a:spcAft>
              <a:buClr>
                <a:schemeClr val="dk1"/>
              </a:buClr>
              <a:buSzPct val="100000"/>
              <a:buChar char="●"/>
            </a:pPr>
            <a:r>
              <a:rPr lang="en-US" sz="3400" b="1" dirty="0">
                <a:latin typeface="Book Antiqua" panose="02040602050305030304" pitchFamily="18" charset="0"/>
              </a:rPr>
              <a:t>with a microscope , then </a:t>
            </a:r>
            <a:r>
              <a:rPr lang="en-US" sz="3400" b="1" dirty="0" err="1">
                <a:latin typeface="Book Antiqua" panose="02040602050305030304" pitchFamily="18" charset="0"/>
              </a:rPr>
              <a:t>Stainning</a:t>
            </a:r>
            <a:endParaRPr lang="en-US" sz="3400" b="1" dirty="0">
              <a:latin typeface="Book Antiqua" panose="02040602050305030304" pitchFamily="18" charset="0"/>
            </a:endParaRPr>
          </a:p>
          <a:p>
            <a:pPr marL="0" indent="0" algn="l" rtl="0">
              <a:lnSpc>
                <a:spcPct val="100000"/>
              </a:lnSpc>
              <a:spcBef>
                <a:spcPts val="0"/>
              </a:spcBef>
              <a:spcAft>
                <a:spcPts val="0"/>
              </a:spcAft>
              <a:buSzPct val="25000"/>
              <a:buNone/>
            </a:pPr>
            <a:r>
              <a:rPr lang="en-US" sz="3400" b="1" dirty="0">
                <a:latin typeface="Book Antiqua" panose="02040602050305030304" pitchFamily="18" charset="0"/>
              </a:rPr>
              <a:t>The chromosomes look like strings with light and dark "bands" </a:t>
            </a:r>
          </a:p>
          <a:p>
            <a:pPr marL="457200" indent="-444500" algn="l" rtl="0">
              <a:lnSpc>
                <a:spcPct val="100000"/>
              </a:lnSpc>
              <a:spcBef>
                <a:spcPts val="0"/>
              </a:spcBef>
              <a:spcAft>
                <a:spcPts val="0"/>
              </a:spcAft>
              <a:buClr>
                <a:schemeClr val="dk1"/>
              </a:buClr>
              <a:buSzPct val="100000"/>
              <a:buChar char="●"/>
            </a:pPr>
            <a:r>
              <a:rPr lang="en-US" sz="3400" b="1" dirty="0">
                <a:latin typeface="Book Antiqua" panose="02040602050305030304" pitchFamily="18" charset="0"/>
              </a:rPr>
              <a:t> A picture, or chromosome map, of all 46 chromosomes is called a karyotype</a:t>
            </a:r>
          </a:p>
          <a:p>
            <a:pPr marL="457200" indent="-444500" algn="l" rtl="0">
              <a:lnSpc>
                <a:spcPct val="100000"/>
              </a:lnSpc>
              <a:spcBef>
                <a:spcPts val="0"/>
              </a:spcBef>
              <a:spcAft>
                <a:spcPts val="0"/>
              </a:spcAft>
              <a:buClr>
                <a:schemeClr val="dk1"/>
              </a:buClr>
              <a:buSzPct val="100000"/>
              <a:buChar char="●"/>
            </a:pPr>
            <a:r>
              <a:rPr lang="en-US" sz="3400" b="1" dirty="0">
                <a:latin typeface="Book Antiqua" panose="02040602050305030304" pitchFamily="18" charset="0"/>
              </a:rPr>
              <a:t>The karyotype can help identify chromosome abnormalities that are evident in either the structure or the number of chromosomes.</a:t>
            </a:r>
          </a:p>
          <a:p>
            <a:pPr marL="0" indent="0" algn="l" rtl="0">
              <a:lnSpc>
                <a:spcPct val="100000"/>
              </a:lnSpc>
              <a:spcBef>
                <a:spcPts val="0"/>
              </a:spcBef>
              <a:spcAft>
                <a:spcPts val="0"/>
              </a:spcAft>
              <a:buSzPct val="25000"/>
              <a:buNone/>
            </a:pPr>
            <a:endParaRPr sz="3400" dirty="0">
              <a:solidFill>
                <a:schemeClr val="dk1"/>
              </a:solidFill>
            </a:endParaRPr>
          </a:p>
        </p:txBody>
      </p:sp>
      <p:sp>
        <p:nvSpPr>
          <p:cNvPr id="178" name="Shape 178"/>
          <p:cNvSpPr>
            <a:spLocks noGrp="1" noEditPoints="1"/>
          </p:cNvSpPr>
          <p:nvPr>
            <p:ph type="subTitle" idx="1"/>
          </p:nvPr>
        </p:nvSpPr>
        <p:spPr>
          <a:xfrm>
            <a:off x="972825" y="480227"/>
            <a:ext cx="10250700" cy="1283100"/>
          </a:xfrm>
          <a:prstGeom prst="rect">
            <a:avLst/>
          </a:prstGeom>
          <a:noFill/>
          <a:ln>
            <a:noFill/>
          </a:ln>
        </p:spPr>
        <p:txBody>
          <a:bodyPr lIns="91425" tIns="91425" rIns="91425" bIns="91425" anchor="t">
            <a:noAutofit/>
          </a:bodyPr>
          <a:lstStyle/>
          <a:p>
            <a:pPr marL="0" indent="0" algn="l" rtl="0">
              <a:lnSpc>
                <a:spcPct val="100000"/>
              </a:lnSpc>
              <a:spcBef>
                <a:spcPts val="0"/>
              </a:spcBef>
              <a:spcAft>
                <a:spcPts val="0"/>
              </a:spcAft>
              <a:buSzPct val="25000"/>
              <a:buNone/>
            </a:pPr>
            <a:r>
              <a:rPr lang="en-US" sz="3600" b="1" dirty="0">
                <a:solidFill>
                  <a:srgbClr val="C00000"/>
                </a:solidFill>
              </a:rPr>
              <a:t>study of the chromosomes</a:t>
            </a:r>
          </a:p>
          <a:p>
            <a:pPr marL="0" indent="0" algn="l" rtl="0">
              <a:lnSpc>
                <a:spcPct val="100000"/>
              </a:lnSpc>
              <a:spcBef>
                <a:spcPts val="0"/>
              </a:spcBef>
              <a:spcAft>
                <a:spcPts val="0"/>
              </a:spcAft>
              <a:buSzPct val="25000"/>
              <a:buNone/>
            </a:pPr>
            <a:endParaRPr sz="3600" b="1" dirty="0">
              <a:solidFill>
                <a:srgbClr val="C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5AC1-A066-5098-31C3-42F7B355B5AA}"/>
              </a:ext>
            </a:extLst>
          </p:cNvPr>
          <p:cNvSpPr>
            <a:spLocks noGrp="1"/>
          </p:cNvSpPr>
          <p:nvPr>
            <p:ph type="title"/>
          </p:nvPr>
        </p:nvSpPr>
        <p:spPr/>
        <p:txBody>
          <a:bodyPr/>
          <a:lstStyle/>
          <a:p>
            <a:r>
              <a:rPr lang="en-US" b="1" dirty="0">
                <a:solidFill>
                  <a:srgbClr val="C00000"/>
                </a:solidFill>
              </a:rPr>
              <a:t>Musculoskeletal</a:t>
            </a:r>
          </a:p>
        </p:txBody>
      </p:sp>
      <p:sp>
        <p:nvSpPr>
          <p:cNvPr id="3" name="Content Placeholder 2">
            <a:extLst>
              <a:ext uri="{FF2B5EF4-FFF2-40B4-BE49-F238E27FC236}">
                <a16:creationId xmlns:a16="http://schemas.microsoft.com/office/drawing/2014/main" id="{669DB4BB-3DB0-08AF-8A59-367A95673067}"/>
              </a:ext>
            </a:extLst>
          </p:cNvPr>
          <p:cNvSpPr>
            <a:spLocks noGrp="1"/>
          </p:cNvSpPr>
          <p:nvPr>
            <p:ph idx="1"/>
          </p:nvPr>
        </p:nvSpPr>
        <p:spPr/>
        <p:txBody>
          <a:bodyPr>
            <a:normAutofit fontScale="77500" lnSpcReduction="20000"/>
          </a:bodyPr>
          <a:lstStyle/>
          <a:p>
            <a:r>
              <a:rPr lang="en-US" dirty="0"/>
              <a:t> Joint hyperflexibility</a:t>
            </a:r>
          </a:p>
          <a:p>
            <a:r>
              <a:rPr lang="en-US" dirty="0"/>
              <a:t> Short neck</a:t>
            </a:r>
          </a:p>
          <a:p>
            <a:r>
              <a:rPr lang="en-US" dirty="0"/>
              <a:t> redundant skin</a:t>
            </a:r>
          </a:p>
          <a:p>
            <a:r>
              <a:rPr lang="en-US" dirty="0"/>
              <a:t> Short metacarpals and phalanges </a:t>
            </a:r>
          </a:p>
          <a:p>
            <a:r>
              <a:rPr lang="en-US" dirty="0"/>
              <a:t> Short 5th digit with clinodactyly</a:t>
            </a:r>
          </a:p>
          <a:p>
            <a:r>
              <a:rPr lang="en-US" dirty="0"/>
              <a:t> Single transverse palmar creases</a:t>
            </a:r>
          </a:p>
          <a:p>
            <a:r>
              <a:rPr lang="en-US" dirty="0"/>
              <a:t> Wide gap between 1st and 2nd toes </a:t>
            </a:r>
          </a:p>
          <a:p>
            <a:r>
              <a:rPr lang="en-US" dirty="0"/>
              <a:t> Pelvic dysplasia</a:t>
            </a:r>
          </a:p>
          <a:p>
            <a:r>
              <a:rPr lang="en-US" dirty="0"/>
              <a:t> Short sternum </a:t>
            </a:r>
          </a:p>
          <a:p>
            <a:r>
              <a:rPr lang="en-US" dirty="0"/>
              <a:t> Two sternal manubrium ossification centers</a:t>
            </a:r>
          </a:p>
          <a:p>
            <a:r>
              <a:rPr lang="en-US" sz="2800" dirty="0">
                <a:solidFill>
                  <a:prstClr val="black">
                    <a:lumMod val="95000"/>
                    <a:lumOff val="5000"/>
                  </a:prstClr>
                </a:solidFill>
              </a:rPr>
              <a:t> Atlantoaxial instability &gt;&gt; an increased distance between the first and second cervical vertebrae that may predispose to spinal cord injury (15%)</a:t>
            </a:r>
            <a:endParaRPr lang="en-US" dirty="0"/>
          </a:p>
        </p:txBody>
      </p:sp>
    </p:spTree>
    <p:extLst>
      <p:ext uri="{BB962C8B-B14F-4D97-AF65-F5344CB8AC3E}">
        <p14:creationId xmlns:p14="http://schemas.microsoft.com/office/powerpoint/2010/main" val="2014567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91CBA-EFE8-D38D-4623-190851654371}"/>
              </a:ext>
            </a:extLst>
          </p:cNvPr>
          <p:cNvSpPr>
            <a:spLocks noGrp="1"/>
          </p:cNvSpPr>
          <p:nvPr>
            <p:ph type="title"/>
          </p:nvPr>
        </p:nvSpPr>
        <p:spPr/>
        <p:txBody>
          <a:bodyPr/>
          <a:lstStyle/>
          <a:p>
            <a:r>
              <a:rPr lang="en-US" dirty="0">
                <a:solidFill>
                  <a:srgbClr val="C00000"/>
                </a:solidFill>
              </a:rPr>
              <a:t>Psychosocial</a:t>
            </a:r>
          </a:p>
        </p:txBody>
      </p:sp>
      <p:sp>
        <p:nvSpPr>
          <p:cNvPr id="3" name="Content Placeholder 2">
            <a:extLst>
              <a:ext uri="{FF2B5EF4-FFF2-40B4-BE49-F238E27FC236}">
                <a16:creationId xmlns:a16="http://schemas.microsoft.com/office/drawing/2014/main" id="{051F61BF-DC57-422D-E49B-BC72CF2C63E2}"/>
              </a:ext>
            </a:extLst>
          </p:cNvPr>
          <p:cNvSpPr>
            <a:spLocks noGrp="1"/>
          </p:cNvSpPr>
          <p:nvPr>
            <p:ph idx="1"/>
          </p:nvPr>
        </p:nvSpPr>
        <p:spPr/>
        <p:txBody>
          <a:bodyPr>
            <a:normAutofit lnSpcReduction="10000"/>
          </a:bodyPr>
          <a:lstStyle/>
          <a:p>
            <a:r>
              <a:rPr lang="en-US" sz="2800" dirty="0"/>
              <a:t>Compared with the general population, children with Down syndrome are at increased risk for behavior problems; psychiatric comorbidity is an estimated 18–38% in this population. Common behavioral difficulties that occur in children with Down syndrome include inattentiveness, stubbornness, and a need for routine and sameness. Aggression and self-injurious behavior are less common in this population than other children with similar degrees of intellectual disability from other etiologies. All these behaviors can respond to educational, behavioral, or pharmacologic interventions.</a:t>
            </a:r>
          </a:p>
          <a:p>
            <a:r>
              <a:rPr lang="en-US" sz="2800" dirty="0"/>
              <a:t>Most adults with Down syndrome are able to perform activities of daily living. However, most have difficulty with complex financial, legal, or medical decisions, and a guardian may be appointed. </a:t>
            </a:r>
          </a:p>
          <a:p>
            <a:endParaRPr lang="en-US" dirty="0"/>
          </a:p>
        </p:txBody>
      </p:sp>
    </p:spTree>
    <p:extLst>
      <p:ext uri="{BB962C8B-B14F-4D97-AF65-F5344CB8AC3E}">
        <p14:creationId xmlns:p14="http://schemas.microsoft.com/office/powerpoint/2010/main" val="1626747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Google Shape;165;p19"/>
          <p:cNvSpPr>
            <a:spLocks noGrp="1" noEditPoints="1"/>
          </p:cNvSpPr>
          <p:nvPr>
            <p:ph type="title"/>
          </p:nvPr>
        </p:nvSpPr>
        <p:spPr>
          <a:xfrm>
            <a:off x="-628541" y="1268006"/>
            <a:ext cx="5732859" cy="829553"/>
          </a:xfrm>
          <a:prstGeom prst="rect">
            <a:avLst/>
          </a:prstGeom>
        </p:spPr>
        <p:txBody>
          <a:bodyPr vert="horz" wrap="square" lIns="121900" tIns="121900" rIns="121900" bIns="121900" rtlCol="0" anchor="b">
            <a:noAutofit/>
          </a:bodyPr>
          <a:lstStyle/>
          <a:p>
            <a:pPr algn="ctr"/>
            <a:r>
              <a:rPr lang="en-US" sz="3200" b="1" dirty="0">
                <a:solidFill>
                  <a:srgbClr val="C00000"/>
                </a:solidFill>
              </a:rPr>
              <a:t>hypothyroidism</a:t>
            </a:r>
            <a:endParaRPr sz="3200" b="1" dirty="0">
              <a:solidFill>
                <a:srgbClr val="C00000"/>
              </a:solidFill>
            </a:endParaRPr>
          </a:p>
        </p:txBody>
      </p:sp>
      <p:sp>
        <p:nvSpPr>
          <p:cNvPr id="166" name="Google Shape;166;p19"/>
          <p:cNvSpPr>
            <a:spLocks noGrp="1" noEditPoints="1"/>
          </p:cNvSpPr>
          <p:nvPr>
            <p:ph type="body" idx="1"/>
          </p:nvPr>
        </p:nvSpPr>
        <p:spPr>
          <a:xfrm>
            <a:off x="215276" y="2016176"/>
            <a:ext cx="6601400" cy="3391113"/>
          </a:xfrm>
          <a:prstGeom prst="rect">
            <a:avLst/>
          </a:prstGeom>
        </p:spPr>
        <p:txBody>
          <a:bodyPr vert="horz" wrap="square" lIns="121900" tIns="121900" rIns="121900" bIns="121900" rtlCol="0" anchor="t">
            <a:noAutofit/>
          </a:bodyPr>
          <a:lstStyle/>
          <a:p>
            <a:pPr marL="457189" indent="-457189"/>
            <a:r>
              <a:rPr lang="en-US" sz="2400" dirty="0"/>
              <a:t>** </a:t>
            </a:r>
            <a:r>
              <a:rPr lang="en-US" sz="2400" u="sng" dirty="0"/>
              <a:t>congenital hypothyroidism </a:t>
            </a:r>
            <a:r>
              <a:rPr lang="en-US" sz="2400" dirty="0"/>
              <a:t>:18% of infants with DS are found to have congenital hypothyroidism ..... NEONATAL JAUNDICE </a:t>
            </a:r>
          </a:p>
          <a:p>
            <a:pPr marL="457189" indent="-457189"/>
            <a:r>
              <a:rPr lang="en-US" sz="2400" dirty="0"/>
              <a:t> which is identified as part of the newborn screening program. </a:t>
            </a:r>
          </a:p>
          <a:p>
            <a:pPr marL="457189" indent="-457189"/>
            <a:r>
              <a:rPr lang="en-US" sz="2400" dirty="0"/>
              <a:t>**</a:t>
            </a:r>
            <a:r>
              <a:rPr lang="en-US" sz="2400" u="sng" dirty="0"/>
              <a:t>Acquired hypothyroidism</a:t>
            </a:r>
            <a:r>
              <a:rPr lang="en-US" sz="2400" dirty="0"/>
              <a:t> (adult)is a more common problem.</a:t>
            </a:r>
          </a:p>
          <a:p>
            <a:pPr marL="457189" indent="-457189"/>
            <a:r>
              <a:rPr lang="en-US" sz="2400" dirty="0"/>
              <a:t> Thyroid function must be monitored periodically during the child's life .</a:t>
            </a:r>
          </a:p>
          <a:p>
            <a:pPr marL="0" indent="0">
              <a:buNone/>
            </a:pPr>
            <a:r>
              <a:rPr lang="en-US" sz="2400" u="sng" dirty="0">
                <a:effectLst>
                  <a:outerShdw blurRad="38100" dist="38100" dir="2700000" algn="tl">
                    <a:srgbClr val="000000">
                      <a:alpha val="43137"/>
                    </a:srgbClr>
                  </a:outerShdw>
                </a:effectLst>
              </a:rPr>
              <a:t>(6months ,12 months , annually thereafter)</a:t>
            </a:r>
          </a:p>
          <a:p>
            <a:pPr marL="457189" indent="-457189"/>
            <a:r>
              <a:rPr lang="en-US" sz="1867" dirty="0"/>
              <a:t> Lead to symptoms of fatigue, mental sluggishness, weight fluctuations and irritability</a:t>
            </a:r>
            <a:endParaRPr lang="en-US" sz="1867" b="1" dirty="0">
              <a:solidFill>
                <a:srgbClr val="FF0000"/>
              </a:solidFill>
              <a:effectLst>
                <a:outerShdw blurRad="38100" dist="38100" dir="2700000" algn="tl">
                  <a:srgbClr val="000000">
                    <a:alpha val="43137"/>
                  </a:srgbClr>
                </a:outerShdw>
              </a:effectLst>
            </a:endParaRPr>
          </a:p>
        </p:txBody>
      </p:sp>
      <p:sp>
        <p:nvSpPr>
          <p:cNvPr id="2" name="مستطيل 1"/>
          <p:cNvSpPr/>
          <p:nvPr/>
        </p:nvSpPr>
        <p:spPr>
          <a:xfrm>
            <a:off x="720676" y="120400"/>
            <a:ext cx="6096000" cy="913007"/>
          </a:xfrm>
          <a:prstGeom prst="rect">
            <a:avLst/>
          </a:prstGeom>
        </p:spPr>
        <p:txBody>
          <a:bodyPr>
            <a:spAutoFit/>
          </a:bodyPr>
          <a:lstStyle/>
          <a:p>
            <a:pPr>
              <a:buClr>
                <a:srgbClr val="000000"/>
              </a:buClr>
              <a:buFont typeface="Arial" panose="020B0604020202020204" pitchFamily="34" charset="0"/>
              <a:buNone/>
            </a:pPr>
            <a:r>
              <a:rPr lang="en-US" sz="5333" b="1" dirty="0">
                <a:solidFill>
                  <a:srgbClr val="B01513">
                    <a:lumMod val="75000"/>
                  </a:srgbClr>
                </a:solidFill>
                <a:latin typeface="+mn-lt"/>
              </a:rPr>
              <a:t>Endocrine </a:t>
            </a:r>
          </a:p>
        </p:txBody>
      </p:sp>
      <p:sp>
        <p:nvSpPr>
          <p:cNvPr id="3" name="مستطيل 2"/>
          <p:cNvSpPr/>
          <p:nvPr/>
        </p:nvSpPr>
        <p:spPr>
          <a:xfrm>
            <a:off x="7087683" y="2016176"/>
            <a:ext cx="4889041" cy="4154984"/>
          </a:xfrm>
          <a:prstGeom prst="rect">
            <a:avLst/>
          </a:prstGeom>
        </p:spPr>
        <p:txBody>
          <a:bodyPr wrap="square">
            <a:spAutoFit/>
          </a:bodyPr>
          <a:lstStyle/>
          <a:p>
            <a:pPr>
              <a:buClr>
                <a:srgbClr val="000000"/>
              </a:buClr>
              <a:buFont typeface="Arial" panose="020B0604020202020204" pitchFamily="34" charset="0"/>
              <a:buNone/>
            </a:pPr>
            <a:r>
              <a:rPr lang="en-US" sz="2400" dirty="0">
                <a:solidFill>
                  <a:srgbClr val="222222"/>
                </a:solidFill>
                <a:latin typeface="+mn-lt"/>
              </a:rPr>
              <a:t>diabetes occurring in children with Down's syndrome is most likely to be </a:t>
            </a:r>
            <a:r>
              <a:rPr lang="en-US" sz="2400" u="sng" dirty="0">
                <a:solidFill>
                  <a:srgbClr val="222222"/>
                </a:solidFill>
                <a:latin typeface="+mn-lt"/>
              </a:rPr>
              <a:t>type 1 diabetes</a:t>
            </a:r>
            <a:r>
              <a:rPr lang="en-US" sz="2400" dirty="0">
                <a:solidFill>
                  <a:srgbClr val="222222"/>
                </a:solidFill>
                <a:latin typeface="+mn-lt"/>
              </a:rPr>
              <a:t>, which is a condition where the immune system attacks and destroys the insulin producing cells in the pancreas.</a:t>
            </a:r>
          </a:p>
          <a:p>
            <a:pPr>
              <a:buClr>
                <a:srgbClr val="000000"/>
              </a:buClr>
              <a:buFont typeface="Arial" panose="020B0604020202020204" pitchFamily="34" charset="0"/>
              <a:buNone/>
            </a:pPr>
            <a:r>
              <a:rPr lang="en-US" sz="2400" dirty="0">
                <a:solidFill>
                  <a:srgbClr val="222222"/>
                </a:solidFill>
                <a:latin typeface="+mn-lt"/>
              </a:rPr>
              <a:t> However, some people with Down's syndrome will have </a:t>
            </a:r>
            <a:r>
              <a:rPr lang="en-US" sz="2400" u="sng" dirty="0">
                <a:solidFill>
                  <a:srgbClr val="222222"/>
                </a:solidFill>
                <a:latin typeface="+mn-lt"/>
              </a:rPr>
              <a:t>type 2 diabetes</a:t>
            </a:r>
          </a:p>
          <a:p>
            <a:pPr>
              <a:buClr>
                <a:srgbClr val="000000"/>
              </a:buClr>
              <a:buFont typeface="Arial" panose="020B0604020202020204" pitchFamily="34" charset="0"/>
              <a:buNone/>
            </a:pPr>
            <a:endParaRPr lang="en-US" sz="2400" u="sng" dirty="0">
              <a:solidFill>
                <a:srgbClr val="222222"/>
              </a:solidFill>
              <a:latin typeface="+mn-lt"/>
            </a:endParaRPr>
          </a:p>
          <a:p>
            <a:pPr>
              <a:buClr>
                <a:srgbClr val="000000"/>
              </a:buClr>
              <a:buFont typeface="Arial" panose="020B0604020202020204" pitchFamily="34" charset="0"/>
              <a:buNone/>
            </a:pPr>
            <a:r>
              <a:rPr lang="en-US" sz="2400" b="1" dirty="0">
                <a:solidFill>
                  <a:srgbClr val="C00000"/>
                </a:solidFill>
                <a:latin typeface="+mn-lt"/>
              </a:rPr>
              <a:t>Others : obesity, infertility , hyperthyroid</a:t>
            </a:r>
          </a:p>
        </p:txBody>
      </p:sp>
      <p:sp>
        <p:nvSpPr>
          <p:cNvPr id="4" name="مستطيل 3"/>
          <p:cNvSpPr/>
          <p:nvPr/>
        </p:nvSpPr>
        <p:spPr>
          <a:xfrm>
            <a:off x="7210993" y="1349390"/>
            <a:ext cx="2190023" cy="666786"/>
          </a:xfrm>
          <a:prstGeom prst="rect">
            <a:avLst/>
          </a:prstGeom>
        </p:spPr>
        <p:txBody>
          <a:bodyPr wrap="none">
            <a:spAutoFit/>
          </a:bodyPr>
          <a:lstStyle/>
          <a:p>
            <a:pPr>
              <a:buClr>
                <a:srgbClr val="000000"/>
              </a:buClr>
              <a:buFont typeface="Arial" panose="020B0604020202020204" pitchFamily="34" charset="0"/>
              <a:buNone/>
            </a:pPr>
            <a:r>
              <a:rPr lang="en-US" sz="3733" b="1" dirty="0">
                <a:solidFill>
                  <a:srgbClr val="C00000"/>
                </a:solidFill>
                <a:latin typeface="+mn-lt"/>
              </a:rPr>
              <a:t>diabetes</a:t>
            </a:r>
          </a:p>
        </p:txBody>
      </p:sp>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noEditPoints="1"/>
          </p:cNvSpPr>
          <p:nvPr>
            <p:ph type="title"/>
          </p:nvPr>
        </p:nvSpPr>
        <p:spPr>
          <a:xfrm>
            <a:off x="1207180" y="-104296"/>
            <a:ext cx="4736800" cy="1520000"/>
          </a:xfrm>
        </p:spPr>
        <p:txBody>
          <a:bodyPr/>
          <a:lstStyle/>
          <a:p>
            <a:r>
              <a:rPr lang="en-US" sz="5400" dirty="0">
                <a:solidFill>
                  <a:srgbClr val="C00000"/>
                </a:solidFill>
              </a:rPr>
              <a:t>Hematologic</a:t>
            </a:r>
            <a:endParaRPr lang="en-US" sz="5333" b="1" dirty="0">
              <a:solidFill>
                <a:srgbClr val="C00000"/>
              </a:solidFill>
              <a:effectLst>
                <a:outerShdw blurRad="38100" dist="38100" dir="2700000" algn="tl">
                  <a:srgbClr val="000000">
                    <a:alpha val="43137"/>
                  </a:srgbClr>
                </a:outerShdw>
              </a:effectLst>
            </a:endParaRPr>
          </a:p>
        </p:txBody>
      </p:sp>
      <p:sp>
        <p:nvSpPr>
          <p:cNvPr id="3" name="عنصر نائب للنص 2"/>
          <p:cNvSpPr>
            <a:spLocks noGrp="1" noEditPoints="1"/>
          </p:cNvSpPr>
          <p:nvPr>
            <p:ph type="body" idx="1"/>
          </p:nvPr>
        </p:nvSpPr>
        <p:spPr>
          <a:xfrm>
            <a:off x="619801" y="1200725"/>
            <a:ext cx="11327643" cy="4428800"/>
          </a:xfrm>
        </p:spPr>
        <p:txBody>
          <a:bodyPr>
            <a:noAutofit/>
          </a:bodyPr>
          <a:lstStyle/>
          <a:p>
            <a:endParaRPr lang="en-US" sz="2400" dirty="0"/>
          </a:p>
          <a:p>
            <a:r>
              <a:rPr lang="en-US" sz="2400" dirty="0"/>
              <a:t>children with DS also have an increased risk of  </a:t>
            </a:r>
            <a:r>
              <a:rPr lang="en-US" sz="2400" b="1" u="sng" dirty="0">
                <a:solidFill>
                  <a:srgbClr val="C00000"/>
                </a:solidFill>
              </a:rPr>
              <a:t>leukemia</a:t>
            </a:r>
            <a:r>
              <a:rPr lang="en-US" sz="2400" dirty="0">
                <a:solidFill>
                  <a:srgbClr val="C00000"/>
                </a:solidFill>
              </a:rPr>
              <a:t>,</a:t>
            </a:r>
            <a:r>
              <a:rPr lang="en-US" sz="2400" dirty="0"/>
              <a:t> with a 10- to 20-fold increase in risk compared with individuals without DS.</a:t>
            </a:r>
          </a:p>
          <a:p>
            <a:pPr marL="135463" indent="0">
              <a:buNone/>
            </a:pPr>
            <a:r>
              <a:rPr lang="en-US" sz="2400" u="sng" dirty="0"/>
              <a:t>      younger than 2 years of age</a:t>
            </a:r>
            <a:r>
              <a:rPr lang="en-US" sz="2400" dirty="0"/>
              <a:t>, acute </a:t>
            </a:r>
            <a:r>
              <a:rPr lang="en-US" sz="2400" dirty="0" err="1"/>
              <a:t>megakaryoblastic</a:t>
            </a:r>
            <a:r>
              <a:rPr lang="en-US" sz="2400" dirty="0"/>
              <a:t> leukemia</a:t>
            </a:r>
            <a:r>
              <a:rPr lang="en-US" sz="2400" dirty="0">
                <a:solidFill>
                  <a:srgbClr val="C00000"/>
                </a:solidFill>
              </a:rPr>
              <a:t>(AML</a:t>
            </a:r>
            <a:r>
              <a:rPr lang="en-US" sz="2400" dirty="0"/>
              <a:t>)</a:t>
            </a:r>
          </a:p>
          <a:p>
            <a:pPr marL="135463" indent="0">
              <a:buNone/>
            </a:pPr>
            <a:r>
              <a:rPr lang="en-US" sz="2400" u="sng" dirty="0"/>
              <a:t>      older than 3 years of age</a:t>
            </a:r>
            <a:r>
              <a:rPr lang="en-US" sz="2400" dirty="0"/>
              <a:t>, acute lymphoblastic leukemia </a:t>
            </a:r>
            <a:r>
              <a:rPr lang="en-US" sz="2400" dirty="0">
                <a:solidFill>
                  <a:srgbClr val="C00000"/>
                </a:solidFill>
              </a:rPr>
              <a:t>(ALL)</a:t>
            </a:r>
            <a:r>
              <a:rPr lang="en-US" sz="2400" dirty="0"/>
              <a:t>being the predominant type</a:t>
            </a:r>
            <a:endParaRPr lang="ar-SA" sz="2400" dirty="0"/>
          </a:p>
          <a:p>
            <a:pPr marL="135463" indent="0">
              <a:buNone/>
            </a:pPr>
            <a:r>
              <a:rPr lang="en-US" sz="2400" dirty="0"/>
              <a:t>Leukemia&gt;&gt; 97% of all cancers in children with Down syndrome</a:t>
            </a:r>
          </a:p>
          <a:p>
            <a:pPr>
              <a:buClr>
                <a:srgbClr val="B01513"/>
              </a:buClr>
            </a:pPr>
            <a:r>
              <a:rPr lang="zh-CN" altLang="zh-CN" sz="2400" b="1" dirty="0">
                <a:solidFill>
                  <a:schemeClr val="tx1">
                    <a:lumMod val="95000"/>
                    <a:lumOff val="5000"/>
                  </a:schemeClr>
                </a:solidFill>
                <a:effectLst>
                  <a:outerShdw blurRad="38100" dist="38100" dir="2700000" algn="tl">
                    <a:srgbClr val="000000">
                      <a:alpha val="43137"/>
                    </a:srgbClr>
                  </a:outerShdw>
                </a:effectLst>
              </a:rPr>
              <a:t>solid</a:t>
            </a:r>
            <a:r>
              <a:rPr lang="zh-CN" altLang="zh-CN" sz="2400" dirty="0">
                <a:solidFill>
                  <a:schemeClr val="tx1">
                    <a:lumMod val="95000"/>
                    <a:lumOff val="5000"/>
                  </a:schemeClr>
                </a:solidFill>
              </a:rPr>
              <a:t> tumor malignancies are less common in DS, possibly due to increased numbers of </a:t>
            </a:r>
            <a:r>
              <a:rPr lang="zh-CN" altLang="zh-CN" sz="2400" u="sng" dirty="0">
                <a:solidFill>
                  <a:srgbClr val="C00000"/>
                </a:solidFill>
              </a:rPr>
              <a:t>tumor suppressor genes</a:t>
            </a:r>
            <a:r>
              <a:rPr lang="en-US" altLang="zh-CN" sz="2400" dirty="0">
                <a:solidFill>
                  <a:srgbClr val="C00000"/>
                </a:solidFill>
              </a:rPr>
              <a:t> </a:t>
            </a:r>
            <a:r>
              <a:rPr lang="zh-CN" altLang="zh-CN" sz="2400" dirty="0">
                <a:solidFill>
                  <a:schemeClr val="tx1">
                    <a:lumMod val="95000"/>
                    <a:lumOff val="5000"/>
                  </a:schemeClr>
                </a:solidFill>
              </a:rPr>
              <a:t>contained in the extra genetic material</a:t>
            </a:r>
            <a:r>
              <a:rPr lang="en-US" altLang="zh-CN" sz="2400" dirty="0">
                <a:solidFill>
                  <a:schemeClr val="tx1">
                    <a:lumMod val="95000"/>
                    <a:lumOff val="5000"/>
                  </a:schemeClr>
                </a:solidFill>
              </a:rPr>
              <a:t>.</a:t>
            </a:r>
          </a:p>
          <a:p>
            <a:r>
              <a:rPr lang="en-US" sz="2400" dirty="0">
                <a:solidFill>
                  <a:srgbClr val="C00000"/>
                </a:solidFill>
                <a:effectLst>
                  <a:outerShdw blurRad="38100" dist="38100" dir="2700000" algn="tl">
                    <a:srgbClr val="000000">
                      <a:alpha val="43137"/>
                    </a:srgbClr>
                  </a:outerShdw>
                </a:effectLst>
              </a:rPr>
              <a:t>Polycythemia at birth </a:t>
            </a:r>
            <a:r>
              <a:rPr lang="en-US" sz="2400" dirty="0"/>
              <a:t>(hematocrit levels &gt;70%) is common </a:t>
            </a:r>
          </a:p>
          <a:p>
            <a:pPr marL="135463" indent="0">
              <a:buNone/>
            </a:pPr>
            <a:r>
              <a:rPr lang="en-US" sz="2400" dirty="0"/>
              <a:t>(  cardiac defect ).</a:t>
            </a:r>
          </a:p>
          <a:p>
            <a:pPr>
              <a:buClr>
                <a:srgbClr val="B01513"/>
              </a:buClr>
            </a:pPr>
            <a:endParaRPr lang="en-US" altLang="zh-CN" sz="2400" dirty="0">
              <a:solidFill>
                <a:schemeClr val="tx1">
                  <a:lumMod val="95000"/>
                  <a:lumOff val="5000"/>
                </a:schemeClr>
              </a:solidFill>
            </a:endParaRPr>
          </a:p>
          <a:p>
            <a:pPr>
              <a:buClr>
                <a:srgbClr val="B01513"/>
              </a:buClr>
            </a:pPr>
            <a:endParaRPr lang="zh-CN" altLang="en-US" sz="2400" dirty="0">
              <a:solidFill>
                <a:schemeClr val="tx1">
                  <a:lumMod val="95000"/>
                  <a:lumOff val="5000"/>
                </a:schemeClr>
              </a:solidFill>
            </a:endParaRPr>
          </a:p>
          <a:p>
            <a:pPr marL="135463" indent="0">
              <a:buNone/>
            </a:pPr>
            <a:endParaRPr lang="en-US" sz="2400" dirty="0">
              <a:solidFill>
                <a:schemeClr val="tx1">
                  <a:lumMod val="95000"/>
                  <a:lumOff val="5000"/>
                </a:schemeClr>
              </a:solidFill>
            </a:endParaRPr>
          </a:p>
          <a:p>
            <a:pPr marL="135463" indent="0">
              <a:buNone/>
            </a:pPr>
            <a:r>
              <a:rPr lang="en-US" sz="2400" dirty="0"/>
              <a:t> </a:t>
            </a:r>
          </a:p>
          <a:p>
            <a:endParaRPr lang="en-US" sz="2400" dirty="0"/>
          </a:p>
        </p:txBody>
      </p:sp>
      <p:sp>
        <p:nvSpPr>
          <p:cNvPr id="5" name="عنصر نائب لرقم الشريحة 4"/>
          <p:cNvSpPr>
            <a:spLocks noGrp="1" noEditPoints="1"/>
          </p:cNvSpPr>
          <p:nvPr>
            <p:ph type="sldNum" idx="12"/>
          </p:nvPr>
        </p:nvSpPr>
        <p:spPr/>
        <p:txBody>
          <a:bodyPr/>
          <a:lstStyle/>
          <a:p>
            <a:fld id="{00000000-1234-1234-1234-123412341234}" type="slidenum">
              <a:rPr lang="en" smtClean="0">
                <a:solidFill>
                  <a:prstClr val="white"/>
                </a:solidFill>
              </a:rPr>
              <a:t>43</a:t>
            </a:fld>
            <a:endParaRPr lang="en">
              <a:solidFill>
                <a:prstClr val="white"/>
              </a:solidFill>
            </a:endParaRPr>
          </a:p>
        </p:txBody>
      </p:sp>
      <p:sp>
        <p:nvSpPr>
          <p:cNvPr id="4" name="سهم لأعلى 3"/>
          <p:cNvSpPr/>
          <p:nvPr/>
        </p:nvSpPr>
        <p:spPr>
          <a:xfrm flipH="1">
            <a:off x="426155" y="4825438"/>
            <a:ext cx="212437" cy="3853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panose="020B0604020202020204" pitchFamily="34" charset="0"/>
              <a:buNone/>
            </a:pPr>
            <a:endParaRPr lang="en-US" sz="1867">
              <a:solidFill>
                <a:prstClr val="white"/>
              </a:solidFill>
            </a:endParaRPr>
          </a:p>
        </p:txBody>
      </p:sp>
      <p:sp>
        <p:nvSpPr>
          <p:cNvPr id="9" name="سهم مخطط إلى اليمين 8"/>
          <p:cNvSpPr/>
          <p:nvPr/>
        </p:nvSpPr>
        <p:spPr>
          <a:xfrm flipV="1">
            <a:off x="136037" y="2530763"/>
            <a:ext cx="602872" cy="18996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panose="020B0604020202020204" pitchFamily="34" charset="0"/>
              <a:buNone/>
            </a:pPr>
            <a:endParaRPr lang="en-US" sz="1867">
              <a:solidFill>
                <a:prstClr val="white"/>
              </a:solidFill>
            </a:endParaRPr>
          </a:p>
        </p:txBody>
      </p:sp>
      <p:sp>
        <p:nvSpPr>
          <p:cNvPr id="10" name="سهم مخطط إلى اليمين 9"/>
          <p:cNvSpPr/>
          <p:nvPr/>
        </p:nvSpPr>
        <p:spPr>
          <a:xfrm>
            <a:off x="183763" y="2982884"/>
            <a:ext cx="555146" cy="14136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panose="020B0604020202020204" pitchFamily="34" charset="0"/>
              <a:buNone/>
            </a:pPr>
            <a:endParaRPr lang="en-US" sz="1867">
              <a:solidFill>
                <a:prstClr val="white"/>
              </a:solidFill>
            </a:endParaRPr>
          </a:p>
        </p:txBody>
      </p:sp>
      <p:sp>
        <p:nvSpPr>
          <p:cNvPr id="6" name="سهم للأسفل 5"/>
          <p:cNvSpPr/>
          <p:nvPr/>
        </p:nvSpPr>
        <p:spPr>
          <a:xfrm>
            <a:off x="426155" y="4054444"/>
            <a:ext cx="222637" cy="367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noEditPoints="1"/>
          </p:cNvSpPr>
          <p:nvPr>
            <p:ph type="title"/>
          </p:nvPr>
        </p:nvSpPr>
        <p:spPr>
          <a:xfrm>
            <a:off x="856103" y="341542"/>
            <a:ext cx="8368478" cy="1520000"/>
          </a:xfrm>
        </p:spPr>
        <p:txBody>
          <a:bodyPr>
            <a:normAutofit fontScale="90000"/>
          </a:bodyPr>
          <a:lstStyle/>
          <a:p>
            <a:pPr marL="609585" indent="-474121">
              <a:spcBef>
                <a:spcPts val="800"/>
              </a:spcBef>
            </a:pPr>
            <a:r>
              <a:rPr lang="en-US" sz="4100" b="1" dirty="0">
                <a:solidFill>
                  <a:srgbClr val="C00000"/>
                </a:solidFill>
              </a:rPr>
              <a:t>DS are more susceptible to                                                          </a:t>
            </a:r>
            <a:br>
              <a:rPr lang="en-US" sz="4100" b="1" dirty="0">
                <a:solidFill>
                  <a:srgbClr val="C00000"/>
                </a:solidFill>
              </a:rPr>
            </a:br>
            <a:endParaRPr lang="en-US" sz="5867" b="1" dirty="0">
              <a:effectLst>
                <a:outerShdw blurRad="38100" dist="38100" dir="2700000" algn="tl">
                  <a:srgbClr val="000000">
                    <a:alpha val="43137"/>
                  </a:srgbClr>
                </a:outerShdw>
              </a:effectLst>
            </a:endParaRPr>
          </a:p>
        </p:txBody>
      </p:sp>
      <p:sp>
        <p:nvSpPr>
          <p:cNvPr id="3" name="عنصر نائب للنص 2"/>
          <p:cNvSpPr>
            <a:spLocks noGrp="1" noEditPoints="1"/>
          </p:cNvSpPr>
          <p:nvPr>
            <p:ph type="body" idx="1"/>
          </p:nvPr>
        </p:nvSpPr>
        <p:spPr>
          <a:xfrm>
            <a:off x="746014" y="1403501"/>
            <a:ext cx="9476154" cy="5525659"/>
          </a:xfrm>
        </p:spPr>
        <p:txBody>
          <a:bodyPr>
            <a:normAutofit/>
          </a:bodyPr>
          <a:lstStyle/>
          <a:p>
            <a:pPr marL="135463" indent="0">
              <a:buNone/>
            </a:pPr>
            <a:r>
              <a:rPr lang="en-US" sz="2800" dirty="0">
                <a:solidFill>
                  <a:srgbClr val="C00000"/>
                </a:solidFill>
              </a:rPr>
              <a:t>Visual                    &gt;&gt; </a:t>
            </a:r>
            <a:r>
              <a:rPr lang="en-US" sz="2800" dirty="0">
                <a:solidFill>
                  <a:schemeClr val="tx1">
                    <a:lumMod val="95000"/>
                    <a:lumOff val="5000"/>
                  </a:schemeClr>
                </a:solidFill>
              </a:rPr>
              <a:t>Cataracts</a:t>
            </a:r>
          </a:p>
          <a:p>
            <a:pPr marL="135463" indent="0">
              <a:buNone/>
            </a:pPr>
            <a:r>
              <a:rPr lang="en-US" sz="2800" dirty="0">
                <a:solidFill>
                  <a:schemeClr val="tx1">
                    <a:lumMod val="95000"/>
                    <a:lumOff val="5000"/>
                  </a:schemeClr>
                </a:solidFill>
              </a:rPr>
              <a:t>                                    </a:t>
            </a:r>
            <a:r>
              <a:rPr lang="en-US" sz="2800" dirty="0"/>
              <a:t>Nystagmus</a:t>
            </a:r>
            <a:endParaRPr lang="en-US" sz="2800" dirty="0">
              <a:solidFill>
                <a:schemeClr val="tx1">
                  <a:lumMod val="95000"/>
                  <a:lumOff val="5000"/>
                </a:schemeClr>
              </a:solidFill>
            </a:endParaRPr>
          </a:p>
          <a:p>
            <a:pPr marL="135463" indent="0">
              <a:buNone/>
            </a:pPr>
            <a:r>
              <a:rPr lang="en-US" sz="2800" dirty="0">
                <a:solidFill>
                  <a:srgbClr val="C00000"/>
                </a:solidFill>
              </a:rPr>
              <a:t>Hearing</a:t>
            </a:r>
            <a:r>
              <a:rPr lang="en-US" sz="2800" dirty="0">
                <a:solidFill>
                  <a:schemeClr val="tx1">
                    <a:lumMod val="95000"/>
                    <a:lumOff val="5000"/>
                  </a:schemeClr>
                </a:solidFill>
              </a:rPr>
              <a:t>                 </a:t>
            </a:r>
            <a:r>
              <a:rPr lang="en-US" sz="2800" dirty="0">
                <a:solidFill>
                  <a:srgbClr val="C00000"/>
                </a:solidFill>
              </a:rPr>
              <a:t>&gt;&gt;</a:t>
            </a:r>
            <a:r>
              <a:rPr lang="en-US" sz="2800" dirty="0"/>
              <a:t> Serous otitis media</a:t>
            </a:r>
          </a:p>
          <a:p>
            <a:pPr marL="135463" indent="0">
              <a:buNone/>
            </a:pPr>
            <a:r>
              <a:rPr lang="en-US" sz="2800" dirty="0">
                <a:solidFill>
                  <a:schemeClr val="tx1">
                    <a:lumMod val="95000"/>
                    <a:lumOff val="5000"/>
                  </a:schemeClr>
                </a:solidFill>
              </a:rPr>
              <a:t>                                    </a:t>
            </a:r>
            <a:r>
              <a:rPr lang="en-US" sz="2800" dirty="0"/>
              <a:t>Congenital or acquired hearing loss</a:t>
            </a:r>
            <a:endParaRPr lang="en-US" sz="2800" dirty="0">
              <a:solidFill>
                <a:schemeClr val="tx1">
                  <a:lumMod val="95000"/>
                  <a:lumOff val="5000"/>
                </a:schemeClr>
              </a:solidFill>
            </a:endParaRPr>
          </a:p>
          <a:p>
            <a:pPr marL="0" indent="0" algn="just" defTabSz="1219170">
              <a:spcBef>
                <a:spcPts val="0"/>
              </a:spcBef>
              <a:buSzPct val="100000"/>
              <a:buNone/>
            </a:pPr>
            <a:r>
              <a:rPr lang="en-US" sz="2800" dirty="0">
                <a:solidFill>
                  <a:srgbClr val="C00000"/>
                </a:solidFill>
              </a:rPr>
              <a:t> </a:t>
            </a:r>
            <a:r>
              <a:rPr lang="en-US" sz="2800" b="1" dirty="0">
                <a:solidFill>
                  <a:srgbClr val="C00000"/>
                </a:solidFill>
              </a:rPr>
              <a:t> </a:t>
            </a:r>
            <a:r>
              <a:rPr lang="en-US" sz="2800" dirty="0">
                <a:solidFill>
                  <a:srgbClr val="C00000"/>
                </a:solidFill>
              </a:rPr>
              <a:t>Neuropsychiatric</a:t>
            </a:r>
            <a:r>
              <a:rPr lang="en-US" sz="2000" b="1" dirty="0">
                <a:solidFill>
                  <a:srgbClr val="C00000"/>
                </a:solidFill>
              </a:rPr>
              <a:t> &gt;&gt;  </a:t>
            </a:r>
            <a:r>
              <a:rPr lang="en-US" sz="2800" dirty="0"/>
              <a:t>Developmental delay </a:t>
            </a:r>
          </a:p>
          <a:p>
            <a:pPr marL="0" indent="0" algn="just" defTabSz="1219170">
              <a:spcBef>
                <a:spcPts val="0"/>
              </a:spcBef>
              <a:buSzPct val="100000"/>
              <a:buNone/>
            </a:pPr>
            <a:r>
              <a:rPr lang="en-US" sz="2800" dirty="0"/>
              <a:t>                                      Seizures </a:t>
            </a:r>
          </a:p>
          <a:p>
            <a:pPr marL="0" indent="0" algn="just" defTabSz="1219170">
              <a:spcBef>
                <a:spcPts val="0"/>
              </a:spcBef>
              <a:buSzPct val="100000"/>
              <a:buNone/>
            </a:pPr>
            <a:r>
              <a:rPr lang="en-US" sz="2800" dirty="0"/>
              <a:t>                                      Autism spectrum disorders </a:t>
            </a:r>
          </a:p>
          <a:p>
            <a:pPr marL="0" indent="0" algn="just" defTabSz="1219170">
              <a:spcBef>
                <a:spcPts val="0"/>
              </a:spcBef>
              <a:buSzPct val="100000"/>
              <a:buNone/>
            </a:pPr>
            <a:r>
              <a:rPr lang="en-US" sz="2800" dirty="0"/>
              <a:t>                                      Behavioral disorders (disruptive) </a:t>
            </a:r>
          </a:p>
          <a:p>
            <a:pPr marL="0" indent="0" algn="just" defTabSz="1219170">
              <a:spcBef>
                <a:spcPts val="0"/>
              </a:spcBef>
              <a:buSzPct val="100000"/>
              <a:buNone/>
            </a:pPr>
            <a:r>
              <a:rPr lang="en-US" sz="2800" dirty="0"/>
              <a:t>                                      Depression </a:t>
            </a:r>
          </a:p>
          <a:p>
            <a:pPr marL="0" indent="0" algn="just" defTabSz="1219170">
              <a:spcBef>
                <a:spcPts val="0"/>
              </a:spcBef>
              <a:buSzPct val="100000"/>
              <a:buNone/>
            </a:pPr>
            <a:r>
              <a:rPr lang="en-US" sz="2800" dirty="0"/>
              <a:t>                                      Alzheimer disease</a:t>
            </a:r>
            <a:endParaRPr lang="en-US" sz="2800" dirty="0">
              <a:solidFill>
                <a:schemeClr val="tx1">
                  <a:lumMod val="95000"/>
                  <a:lumOff val="5000"/>
                </a:schemeClr>
              </a:solidFill>
            </a:endParaRPr>
          </a:p>
          <a:p>
            <a:pPr marL="0" indent="0" algn="just" defTabSz="1219170">
              <a:spcBef>
                <a:spcPts val="0"/>
              </a:spcBef>
              <a:buSzPct val="100000"/>
              <a:buNone/>
            </a:pPr>
            <a:r>
              <a:rPr lang="en-US" sz="2800" dirty="0">
                <a:solidFill>
                  <a:srgbClr val="C00000"/>
                </a:solidFill>
              </a:rPr>
              <a:t>Renal                       &gt;&gt; </a:t>
            </a:r>
            <a:r>
              <a:rPr lang="en-US" sz="2800" dirty="0">
                <a:solidFill>
                  <a:prstClr val="black">
                    <a:lumMod val="95000"/>
                    <a:lumOff val="5000"/>
                  </a:prstClr>
                </a:solidFill>
              </a:rPr>
              <a:t>anomalies (horseshoe kidney)</a:t>
            </a:r>
            <a:endParaRPr lang="en-US" sz="2800" dirty="0">
              <a:solidFill>
                <a:schemeClr val="tx1">
                  <a:lumMod val="95000"/>
                  <a:lumOff val="5000"/>
                </a:schemeClr>
              </a:solidFill>
            </a:endParaRPr>
          </a:p>
          <a:p>
            <a:pPr marL="0" indent="0" algn="just" defTabSz="1219170">
              <a:spcBef>
                <a:spcPts val="0"/>
              </a:spcBef>
              <a:buSzPct val="100000"/>
              <a:buNone/>
            </a:pPr>
            <a:r>
              <a:rPr lang="en-US" sz="2800" dirty="0">
                <a:solidFill>
                  <a:srgbClr val="C00000"/>
                </a:solidFill>
              </a:rPr>
              <a:t> </a:t>
            </a:r>
          </a:p>
          <a:p>
            <a:pPr marL="0" indent="0" algn="just" defTabSz="1219170">
              <a:spcBef>
                <a:spcPts val="0"/>
              </a:spcBef>
              <a:buSzPct val="100000"/>
              <a:buNone/>
            </a:pPr>
            <a:r>
              <a:rPr lang="en-US" sz="2800" u="sng" dirty="0">
                <a:solidFill>
                  <a:schemeClr val="tx1">
                    <a:lumMod val="95000"/>
                    <a:lumOff val="5000"/>
                  </a:schemeClr>
                </a:solidFill>
                <a:latin typeface="Calibri" panose="020F0502020204030204"/>
              </a:rPr>
              <a:t> </a:t>
            </a:r>
            <a:r>
              <a:rPr lang="en-US" sz="2800" u="sng" dirty="0">
                <a:solidFill>
                  <a:schemeClr val="tx1">
                    <a:lumMod val="95000"/>
                    <a:lumOff val="5000"/>
                  </a:schemeClr>
                </a:solidFill>
              </a:rPr>
              <a:t>                                          </a:t>
            </a:r>
          </a:p>
        </p:txBody>
      </p:sp>
      <p:pic>
        <p:nvPicPr>
          <p:cNvPr id="4" name="Picture 3"/>
          <p:cNvPicPr>
            <a:picLocks noChangeAspect="1"/>
          </p:cNvPicPr>
          <p:nvPr/>
        </p:nvPicPr>
        <p:blipFill>
          <a:blip r:embed="rId3"/>
          <a:stretch>
            <a:fillRect/>
          </a:stretch>
        </p:blipFill>
        <p:spPr>
          <a:xfrm>
            <a:off x="8747252" y="3407623"/>
            <a:ext cx="3444748" cy="3450377"/>
          </a:xfrm>
          <a:prstGeom prst="rect">
            <a:avLst/>
          </a:prstGeom>
        </p:spPr>
      </p:pic>
    </p:spTree>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2AD819-417A-46FB-BE65-3403979CBFD4}"/>
              </a:ext>
            </a:extLst>
          </p:cNvPr>
          <p:cNvSpPr>
            <a:spLocks noGrp="1"/>
          </p:cNvSpPr>
          <p:nvPr>
            <p:ph type="title"/>
          </p:nvPr>
        </p:nvSpPr>
        <p:spPr/>
        <p:txBody>
          <a:bodyPr/>
          <a:lstStyle/>
          <a:p>
            <a:r>
              <a:rPr lang="en-US" dirty="0"/>
              <a:t>Approach (triple assessment ) </a:t>
            </a:r>
          </a:p>
        </p:txBody>
      </p:sp>
      <p:sp>
        <p:nvSpPr>
          <p:cNvPr id="6" name="Content Placeholder 5">
            <a:extLst>
              <a:ext uri="{FF2B5EF4-FFF2-40B4-BE49-F238E27FC236}">
                <a16:creationId xmlns:a16="http://schemas.microsoft.com/office/drawing/2014/main" id="{915F1AE0-5980-06AE-7495-97B3E303524F}"/>
              </a:ext>
            </a:extLst>
          </p:cNvPr>
          <p:cNvSpPr>
            <a:spLocks noGrp="1"/>
          </p:cNvSpPr>
          <p:nvPr>
            <p:ph idx="1"/>
          </p:nvPr>
        </p:nvSpPr>
        <p:spPr/>
        <p:txBody>
          <a:bodyPr/>
          <a:lstStyle/>
          <a:p>
            <a:pPr marL="0" indent="0">
              <a:buNone/>
            </a:pPr>
            <a:r>
              <a:rPr lang="en-US" dirty="0"/>
              <a:t>HX : mother age , family hx , prenatal (antenatal visits) and postnatal of everything (NICU admissions –rds, jaundice- )that could be associated with DS as mentioned before </a:t>
            </a:r>
          </a:p>
          <a:p>
            <a:pPr marL="0" indent="0">
              <a:buNone/>
            </a:pPr>
            <a:r>
              <a:rPr lang="en-US" dirty="0"/>
              <a:t>Physical exam : general , growth parameters plotted on down syndrome charts , developmental based on DS milestones , vitals and </a:t>
            </a:r>
            <a:r>
              <a:rPr lang="en-US" dirty="0" err="1"/>
              <a:t>etc</a:t>
            </a:r>
            <a:r>
              <a:rPr lang="en-US" dirty="0"/>
              <a:t> </a:t>
            </a:r>
          </a:p>
          <a:p>
            <a:pPr marL="0" indent="0">
              <a:buNone/>
            </a:pPr>
            <a:endParaRPr lang="en-US" dirty="0"/>
          </a:p>
          <a:p>
            <a:pPr marL="0" indent="0">
              <a:buNone/>
            </a:pPr>
            <a:endParaRPr lang="en-US" dirty="0"/>
          </a:p>
          <a:p>
            <a:pPr marL="0" indent="0">
              <a:buNone/>
            </a:pPr>
            <a:r>
              <a:rPr lang="en-US" dirty="0"/>
              <a:t>Diagnostic tests : </a:t>
            </a:r>
          </a:p>
        </p:txBody>
      </p:sp>
    </p:spTree>
    <p:extLst>
      <p:ext uri="{BB962C8B-B14F-4D97-AF65-F5344CB8AC3E}">
        <p14:creationId xmlns:p14="http://schemas.microsoft.com/office/powerpoint/2010/main" val="2502195930"/>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Google Shape;105;p16"/>
          <p:cNvSpPr>
            <a:spLocks noGrp="1" noEditPoints="1"/>
          </p:cNvSpPr>
          <p:nvPr>
            <p:ph type="body" idx="1"/>
          </p:nvPr>
        </p:nvSpPr>
        <p:spPr>
          <a:xfrm>
            <a:off x="1231574" y="363585"/>
            <a:ext cx="9557239" cy="1000020"/>
          </a:xfrm>
          <a:prstGeom prst="rect">
            <a:avLst/>
          </a:prstGeom>
        </p:spPr>
        <p:txBody>
          <a:bodyPr vert="horz" wrap="square" lIns="121900" tIns="121900" rIns="121900" bIns="121900" rtlCol="0" anchor="ctr">
            <a:noAutofit/>
          </a:bodyPr>
          <a:lstStyle/>
          <a:p>
            <a:pPr marL="0" indent="0">
              <a:buNone/>
            </a:pPr>
            <a:r>
              <a:rPr lang="en-US" sz="4400" b="1" dirty="0">
                <a:solidFill>
                  <a:srgbClr val="C00000"/>
                </a:solidFill>
              </a:rPr>
              <a:t>Prenatal diagnosis : (screening tests) </a:t>
            </a:r>
          </a:p>
          <a:p>
            <a:pPr marL="0" indent="0">
              <a:buNone/>
            </a:pPr>
            <a:endParaRPr sz="4400" b="1" i="0" dirty="0">
              <a:solidFill>
                <a:schemeClr val="accent4">
                  <a:lumMod val="50000"/>
                </a:schemeClr>
              </a:solidFill>
              <a:effectLst>
                <a:outerShdw blurRad="38100" dist="38100" dir="2700000" algn="tl">
                  <a:srgbClr val="000000">
                    <a:alpha val="43137"/>
                  </a:srgbClr>
                </a:outerShdw>
              </a:effectLst>
              <a:latin typeface="Dosis"/>
              <a:ea typeface="Dosis"/>
              <a:cs typeface="Dosis"/>
              <a:sym typeface="Dosis"/>
            </a:endParaRPr>
          </a:p>
        </p:txBody>
      </p:sp>
      <p:sp>
        <p:nvSpPr>
          <p:cNvPr id="4" name="مستطيل 3"/>
          <p:cNvSpPr/>
          <p:nvPr/>
        </p:nvSpPr>
        <p:spPr>
          <a:xfrm>
            <a:off x="258228" y="1186945"/>
            <a:ext cx="5597237" cy="707886"/>
          </a:xfrm>
          <a:prstGeom prst="rect">
            <a:avLst/>
          </a:prstGeom>
        </p:spPr>
        <p:txBody>
          <a:bodyPr wrap="square">
            <a:spAutoFit/>
          </a:bodyPr>
          <a:lstStyle/>
          <a:p>
            <a:pPr>
              <a:buClr>
                <a:srgbClr val="000000"/>
              </a:buClr>
              <a:buFont typeface="Arial" panose="020B0604020202020204" pitchFamily="34" charset="0"/>
              <a:buNone/>
            </a:pPr>
            <a:r>
              <a:rPr lang="en-US" sz="2000" b="1" dirty="0">
                <a:solidFill>
                  <a:srgbClr val="C00000"/>
                </a:solidFill>
              </a:rPr>
              <a:t>First trimester </a:t>
            </a:r>
            <a:r>
              <a:rPr lang="en-US" sz="2000" b="1" dirty="0"/>
              <a:t>: fetal nuchal Translucency </a:t>
            </a:r>
          </a:p>
          <a:p>
            <a:pPr>
              <a:buClr>
                <a:srgbClr val="000000"/>
              </a:buClr>
              <a:buFont typeface="Arial" panose="020B0604020202020204" pitchFamily="34" charset="0"/>
              <a:buNone/>
            </a:pPr>
            <a:r>
              <a:rPr lang="en-US" sz="2000" b="1" dirty="0"/>
              <a:t>(Thickened fluid filled region in fetus neck)</a:t>
            </a:r>
            <a:endParaRPr lang="en-US" sz="2400" b="1" dirty="0"/>
          </a:p>
        </p:txBody>
      </p:sp>
      <p:pic>
        <p:nvPicPr>
          <p:cNvPr id="7" name="Picture 3"/>
          <p:cNvPicPr>
            <a:picLocks noChangeAspect="1"/>
          </p:cNvPicPr>
          <p:nvPr/>
        </p:nvPicPr>
        <p:blipFill>
          <a:blip r:embed="rId3"/>
          <a:srcRect/>
          <a:stretch>
            <a:fillRect/>
          </a:stretch>
        </p:blipFill>
        <p:spPr>
          <a:xfrm>
            <a:off x="275757" y="2394842"/>
            <a:ext cx="5579708" cy="3151355"/>
          </a:xfrm>
          <a:prstGeom prst="rect">
            <a:avLst/>
          </a:prstGeom>
        </p:spPr>
      </p:pic>
      <p:graphicFrame>
        <p:nvGraphicFramePr>
          <p:cNvPr id="8" name="Table 2"/>
          <p:cNvGraphicFramePr>
            <a:graphicFrameLocks noGrp="1"/>
          </p:cNvGraphicFramePr>
          <p:nvPr>
            <p:extLst>
              <p:ext uri="{D42A27DB-BD31-4B8C-83A1-F6EECF244321}">
                <p14:modId xmlns:p14="http://schemas.microsoft.com/office/powerpoint/2010/main" val="1235427795"/>
              </p:ext>
            </p:extLst>
          </p:nvPr>
        </p:nvGraphicFramePr>
        <p:xfrm>
          <a:off x="7065502" y="1969583"/>
          <a:ext cx="4380042" cy="4099676"/>
        </p:xfrm>
        <a:graphic>
          <a:graphicData uri="http://schemas.openxmlformats.org/drawingml/2006/table">
            <a:tbl>
              <a:tblPr firstRow="1" bandRow="1"/>
              <a:tblGrid>
                <a:gridCol w="2190021">
                  <a:extLst>
                    <a:ext uri="{9D8B030D-6E8A-4147-A177-3AD203B41FA5}">
                      <a16:colId xmlns:a16="http://schemas.microsoft.com/office/drawing/2014/main" val="20000"/>
                    </a:ext>
                  </a:extLst>
                </a:gridCol>
                <a:gridCol w="2190021">
                  <a:extLst>
                    <a:ext uri="{9D8B030D-6E8A-4147-A177-3AD203B41FA5}">
                      <a16:colId xmlns:a16="http://schemas.microsoft.com/office/drawing/2014/main" val="20001"/>
                    </a:ext>
                  </a:extLst>
                </a:gridCol>
              </a:tblGrid>
              <a:tr h="584023">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endParaRPr lang="en-US" sz="1800" dirty="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r>
                        <a:rPr lang="en-US" sz="1800" dirty="0"/>
                        <a:t>Dawn syndrome</a:t>
                      </a:r>
                      <a:r>
                        <a:rPr lang="en-US" sz="1800" baseline="0" dirty="0"/>
                        <a:t> </a:t>
                      </a:r>
                      <a:endParaRPr lang="en-US" sz="1800" dirty="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97213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3200" b="1" dirty="0"/>
                        <a:t>AFP</a:t>
                      </a:r>
                      <a:r>
                        <a:rPr lang="en-US" sz="1800" dirty="0"/>
                        <a:t> </a:t>
                      </a:r>
                      <a:r>
                        <a:rPr lang="en-US" sz="2100" dirty="0"/>
                        <a:t>(alpha fetoprotein </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2400" b="1" dirty="0">
                          <a:solidFill>
                            <a:srgbClr val="C00000"/>
                          </a:solidFill>
                        </a:rPr>
                        <a:t>Low</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121118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3200" b="1" dirty="0" err="1"/>
                        <a:t>hCG</a:t>
                      </a:r>
                      <a:r>
                        <a:rPr lang="en-US" sz="1800" baseline="0" dirty="0"/>
                        <a:t> (human chorionic gonadotropin)</a:t>
                      </a:r>
                      <a:endParaRPr lang="en-US" sz="1800" dirty="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2400" b="1" dirty="0">
                          <a:solidFill>
                            <a:schemeClr val="accent6"/>
                          </a:solidFill>
                        </a:rPr>
                        <a:t>High</a:t>
                      </a:r>
                      <a:r>
                        <a:rPr lang="en-US" sz="2400" b="1" baseline="0" dirty="0">
                          <a:solidFill>
                            <a:schemeClr val="accent6"/>
                          </a:solidFill>
                        </a:rPr>
                        <a:t> </a:t>
                      </a:r>
                      <a:endParaRPr lang="en-US" sz="2400" b="1" dirty="0">
                        <a:solidFill>
                          <a:schemeClr val="accent6">
                            <a:lumMod val="75000"/>
                          </a:schemeClr>
                        </a:solidFill>
                      </a:endParaRP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844645">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2700" b="1" dirty="0"/>
                        <a:t>Ue3</a:t>
                      </a:r>
                      <a:r>
                        <a:rPr lang="en-US" sz="1800" dirty="0"/>
                        <a:t>(unconjugated </a:t>
                      </a:r>
                      <a:r>
                        <a:rPr lang="en-US" sz="1800" dirty="0" err="1"/>
                        <a:t>Estriol</a:t>
                      </a:r>
                      <a:r>
                        <a:rPr lang="en-US" sz="1800" baseline="0" dirty="0"/>
                        <a:t> </a:t>
                      </a:r>
                      <a:endParaRPr lang="en-US" sz="1800" dirty="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2400" b="1" dirty="0">
                          <a:solidFill>
                            <a:srgbClr val="C00000"/>
                          </a:solidFill>
                        </a:rPr>
                        <a:t>Low</a:t>
                      </a:r>
                      <a:endParaRPr lang="en-US" sz="2400" b="1" dirty="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r h="484332">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800" dirty="0" err="1"/>
                        <a:t>Inhibin</a:t>
                      </a:r>
                      <a:r>
                        <a:rPr lang="en-US" sz="1800" baseline="0" dirty="0"/>
                        <a:t> A </a:t>
                      </a:r>
                      <a:endParaRPr lang="en-US" sz="1800" dirty="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2400" b="1" dirty="0">
                          <a:solidFill>
                            <a:schemeClr val="accent6"/>
                          </a:solidFill>
                        </a:rPr>
                        <a:t>High</a:t>
                      </a:r>
                      <a:endParaRPr lang="en-US" sz="2400" b="1" dirty="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4"/>
                  </a:ext>
                </a:extLst>
              </a:tr>
            </a:tbl>
          </a:graphicData>
        </a:graphic>
      </p:graphicFrame>
      <p:sp>
        <p:nvSpPr>
          <p:cNvPr id="2" name="مستطيل 1"/>
          <p:cNvSpPr/>
          <p:nvPr/>
        </p:nvSpPr>
        <p:spPr>
          <a:xfrm>
            <a:off x="346169" y="5758134"/>
            <a:ext cx="5971507" cy="338554"/>
          </a:xfrm>
          <a:prstGeom prst="rect">
            <a:avLst/>
          </a:prstGeom>
        </p:spPr>
        <p:txBody>
          <a:bodyPr wrap="none">
            <a:spAutoFit/>
          </a:bodyPr>
          <a:lstStyle/>
          <a:p>
            <a:r>
              <a:rPr lang="en-US" dirty="0"/>
              <a:t>, </a:t>
            </a:r>
            <a:r>
              <a:rPr lang="en-US" sz="1600" b="1" dirty="0"/>
              <a:t>NT alone can detect ≤70% of Down syndrome pregnancies</a:t>
            </a:r>
          </a:p>
        </p:txBody>
      </p:sp>
      <p:sp>
        <p:nvSpPr>
          <p:cNvPr id="3" name="مستطيل 2"/>
          <p:cNvSpPr/>
          <p:nvPr/>
        </p:nvSpPr>
        <p:spPr>
          <a:xfrm>
            <a:off x="5304578" y="6171065"/>
            <a:ext cx="6355222" cy="646331"/>
          </a:xfrm>
          <a:prstGeom prst="rect">
            <a:avLst/>
          </a:prstGeom>
        </p:spPr>
        <p:txBody>
          <a:bodyPr wrap="square">
            <a:spAutoFit/>
          </a:bodyPr>
          <a:lstStyle/>
          <a:p>
            <a:r>
              <a:rPr lang="en-US" dirty="0"/>
              <a:t> </a:t>
            </a:r>
            <a:r>
              <a:rPr lang="en-US" sz="1800" b="1" dirty="0"/>
              <a:t>NT and biochemical profiles (integrated screen), the detection rate increases to 95%</a:t>
            </a:r>
          </a:p>
        </p:txBody>
      </p:sp>
      <p:sp>
        <p:nvSpPr>
          <p:cNvPr id="9" name="TextBox 8"/>
          <p:cNvSpPr txBox="1"/>
          <p:nvPr/>
        </p:nvSpPr>
        <p:spPr>
          <a:xfrm>
            <a:off x="7116196" y="999010"/>
            <a:ext cx="4543604" cy="830997"/>
          </a:xfrm>
          <a:prstGeom prst="rect">
            <a:avLst/>
          </a:prstGeom>
          <a:noFill/>
        </p:spPr>
        <p:txBody>
          <a:bodyPr wrap="square" rtlCol="0">
            <a:spAutoFit/>
          </a:bodyPr>
          <a:lstStyle/>
          <a:p>
            <a:r>
              <a:rPr lang="en-US" sz="2000" b="1" dirty="0">
                <a:solidFill>
                  <a:srgbClr val="C00000"/>
                </a:solidFill>
                <a:effectLst>
                  <a:outerShdw blurRad="38100" dist="38100" dir="2700000" algn="tl">
                    <a:srgbClr val="000000">
                      <a:alpha val="43137"/>
                    </a:srgbClr>
                  </a:outerShdw>
                </a:effectLst>
              </a:rPr>
              <a:t>Second trimester</a:t>
            </a:r>
            <a:r>
              <a:rPr lang="en-US" sz="2000" b="1" dirty="0"/>
              <a:t> </a:t>
            </a:r>
            <a:r>
              <a:rPr lang="en-US" sz="2400" b="1" dirty="0"/>
              <a:t>: Biochemical markers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932292" y="1568225"/>
            <a:ext cx="10966652" cy="1228012"/>
          </a:xfrm>
        </p:spPr>
        <p:txBody>
          <a:bodyPr>
            <a:normAutofit fontScale="90000"/>
          </a:bodyPr>
          <a:lstStyle/>
          <a:p>
            <a:r>
              <a:rPr lang="en-US" sz="4267" b="1" dirty="0">
                <a:solidFill>
                  <a:srgbClr val="C00000"/>
                </a:solidFill>
              </a:rPr>
              <a:t>Chorionic villus sampling</a:t>
            </a:r>
            <a:br>
              <a:rPr lang="en-US" sz="4267" b="1" dirty="0">
                <a:solidFill>
                  <a:srgbClr val="C00000"/>
                </a:solidFill>
              </a:rPr>
            </a:br>
            <a:r>
              <a:rPr lang="en-US" sz="4267" b="1" dirty="0" err="1">
                <a:solidFill>
                  <a:srgbClr val="C00000"/>
                </a:solidFill>
              </a:rPr>
              <a:t>aminocentesis</a:t>
            </a:r>
            <a:r>
              <a:rPr lang="en-US" sz="4267" b="1" dirty="0">
                <a:solidFill>
                  <a:srgbClr val="C00000"/>
                </a:solidFill>
              </a:rPr>
              <a:t>  </a:t>
            </a:r>
            <a:br>
              <a:rPr lang="en-US" sz="4267" b="1" dirty="0">
                <a:solidFill>
                  <a:srgbClr val="C00000"/>
                </a:solidFill>
              </a:rPr>
            </a:br>
            <a:endParaRPr lang="en-US" sz="4267" b="1" dirty="0">
              <a:solidFill>
                <a:srgbClr val="C00000"/>
              </a:solidFill>
              <a:effectLst>
                <a:outerShdw blurRad="38100" dist="38100" dir="2700000" algn="tl">
                  <a:srgbClr val="000000">
                    <a:alpha val="43137"/>
                  </a:srgbClr>
                </a:outerShdw>
              </a:effectLst>
            </a:endParaRPr>
          </a:p>
        </p:txBody>
      </p:sp>
      <p:sp>
        <p:nvSpPr>
          <p:cNvPr id="4" name="Slide Number Placeholder 3"/>
          <p:cNvSpPr>
            <a:spLocks noGrp="1" noEditPoints="1"/>
          </p:cNvSpPr>
          <p:nvPr>
            <p:ph type="sldNum" idx="12"/>
          </p:nvPr>
        </p:nvSpPr>
        <p:spPr>
          <a:xfrm>
            <a:off x="3347372" y="-546216"/>
            <a:ext cx="5476340" cy="1520000"/>
          </a:xfrm>
        </p:spPr>
        <p:txBody>
          <a:bodyPr/>
          <a:lstStyle/>
          <a:p>
            <a:r>
              <a:rPr lang="en-US" sz="4400" b="1" dirty="0">
                <a:solidFill>
                  <a:srgbClr val="C00000"/>
                </a:solidFill>
              </a:rPr>
              <a:t>D</a:t>
            </a:r>
            <a:r>
              <a:rPr lang="en" sz="4400" b="1" dirty="0">
                <a:solidFill>
                  <a:srgbClr val="C00000"/>
                </a:solidFill>
              </a:rPr>
              <a:t>iagnostic tests</a:t>
            </a:r>
          </a:p>
        </p:txBody>
      </p:sp>
      <p:sp>
        <p:nvSpPr>
          <p:cNvPr id="5" name="AutoShape 2" descr="Image result for mantle cell zone histology"/>
          <p:cNvSpPr>
            <a:spLocks noChangeAspect="1" noChangeArrowheads="1"/>
          </p:cNvSpPr>
          <p:nvPr/>
        </p:nvSpPr>
        <p:spPr bwMode="auto">
          <a:xfrm>
            <a:off x="207433" y="-192617"/>
            <a:ext cx="406400" cy="406401"/>
          </a:xfrm>
          <a:prstGeom prst="rect">
            <a:avLst/>
          </a:prstGeom>
          <a:noFill/>
        </p:spPr>
        <p:txBody>
          <a:bodyPr vert="horz" wrap="square" lIns="121920" tIns="60960" rIns="121920" bIns="60960" anchor="t">
            <a:prstTxWarp prst="textNoShape">
              <a:avLst/>
            </a:prstTxWarp>
          </a:bodyPr>
          <a:lstStyle/>
          <a:p>
            <a:pPr>
              <a:buClr>
                <a:srgbClr val="000000"/>
              </a:buClr>
              <a:buFont typeface="Arial" panose="020B0604020202020204" pitchFamily="34" charset="0"/>
              <a:buNone/>
            </a:pPr>
            <a:endParaRPr lang="en-US" sz="1867"/>
          </a:p>
        </p:txBody>
      </p:sp>
      <p:sp>
        <p:nvSpPr>
          <p:cNvPr id="6" name="AutoShape 4" descr="Image result for mantle cell zone histology"/>
          <p:cNvSpPr>
            <a:spLocks noChangeAspect="1" noChangeArrowheads="1"/>
          </p:cNvSpPr>
          <p:nvPr/>
        </p:nvSpPr>
        <p:spPr bwMode="auto">
          <a:xfrm>
            <a:off x="410633" y="10584"/>
            <a:ext cx="406400" cy="406401"/>
          </a:xfrm>
          <a:prstGeom prst="rect">
            <a:avLst/>
          </a:prstGeom>
          <a:noFill/>
        </p:spPr>
        <p:txBody>
          <a:bodyPr vert="horz" wrap="square" lIns="121920" tIns="60960" rIns="121920" bIns="60960" anchor="t">
            <a:prstTxWarp prst="textNoShape">
              <a:avLst/>
            </a:prstTxWarp>
          </a:bodyPr>
          <a:lstStyle/>
          <a:p>
            <a:pPr>
              <a:buClr>
                <a:srgbClr val="000000"/>
              </a:buClr>
              <a:buFont typeface="Arial" panose="020B0604020202020204" pitchFamily="34" charset="0"/>
              <a:buNone/>
            </a:pPr>
            <a:endParaRPr lang="en-US" sz="1867"/>
          </a:p>
        </p:txBody>
      </p:sp>
      <p:sp>
        <p:nvSpPr>
          <p:cNvPr id="7" name="AutoShape 6" descr="Image result for mantle cell zone histology"/>
          <p:cNvSpPr>
            <a:spLocks noChangeAspect="1" noChangeArrowheads="1"/>
          </p:cNvSpPr>
          <p:nvPr/>
        </p:nvSpPr>
        <p:spPr bwMode="auto">
          <a:xfrm>
            <a:off x="613833" y="213784"/>
            <a:ext cx="406400" cy="406401"/>
          </a:xfrm>
          <a:prstGeom prst="rect">
            <a:avLst/>
          </a:prstGeom>
          <a:noFill/>
        </p:spPr>
        <p:txBody>
          <a:bodyPr vert="horz" wrap="square" lIns="121920" tIns="60960" rIns="121920" bIns="60960" anchor="t">
            <a:prstTxWarp prst="textNoShape">
              <a:avLst/>
            </a:prstTxWarp>
          </a:bodyPr>
          <a:lstStyle/>
          <a:p>
            <a:pPr>
              <a:buClr>
                <a:srgbClr val="000000"/>
              </a:buClr>
              <a:buFont typeface="Arial" panose="020B0604020202020204" pitchFamily="34" charset="0"/>
              <a:buNone/>
            </a:pPr>
            <a:endParaRPr lang="en-US" sz="1867"/>
          </a:p>
        </p:txBody>
      </p:sp>
      <p:sp>
        <p:nvSpPr>
          <p:cNvPr id="8" name="AutoShape 8" descr="Image result for mantle cell zone histology"/>
          <p:cNvSpPr>
            <a:spLocks noChangeAspect="1" noChangeArrowheads="1"/>
          </p:cNvSpPr>
          <p:nvPr/>
        </p:nvSpPr>
        <p:spPr bwMode="auto">
          <a:xfrm>
            <a:off x="817033" y="416984"/>
            <a:ext cx="406400" cy="406401"/>
          </a:xfrm>
          <a:prstGeom prst="rect">
            <a:avLst/>
          </a:prstGeom>
          <a:noFill/>
        </p:spPr>
        <p:txBody>
          <a:bodyPr vert="horz" wrap="square" lIns="121920" tIns="60960" rIns="121920" bIns="60960" anchor="t">
            <a:prstTxWarp prst="textNoShape">
              <a:avLst/>
            </a:prstTxWarp>
          </a:bodyPr>
          <a:lstStyle/>
          <a:p>
            <a:pPr>
              <a:buClr>
                <a:srgbClr val="000000"/>
              </a:buClr>
              <a:buFont typeface="Arial" panose="020B0604020202020204" pitchFamily="34" charset="0"/>
              <a:buNone/>
            </a:pPr>
            <a:endParaRPr lang="en-US" sz="1867"/>
          </a:p>
        </p:txBody>
      </p:sp>
      <p:pic>
        <p:nvPicPr>
          <p:cNvPr id="10" name="صورة 9"/>
          <p:cNvPicPr>
            <a:picLocks noChangeAspect="1"/>
          </p:cNvPicPr>
          <p:nvPr/>
        </p:nvPicPr>
        <p:blipFill>
          <a:blip r:embed="rId3"/>
          <a:srcRect/>
          <a:stretch>
            <a:fillRect/>
          </a:stretch>
        </p:blipFill>
        <p:spPr>
          <a:xfrm>
            <a:off x="96172" y="2332630"/>
            <a:ext cx="6502400" cy="4279900"/>
          </a:xfrm>
          <a:prstGeom prst="rect">
            <a:avLst/>
          </a:prstGeom>
        </p:spPr>
      </p:pic>
      <p:pic>
        <p:nvPicPr>
          <p:cNvPr id="12" name="Picture 6" descr="karyotype-down-syndrome-300x225"/>
          <p:cNvPicPr>
            <a:picLocks noChangeAspect="1" noChangeArrowheads="1"/>
          </p:cNvPicPr>
          <p:nvPr/>
        </p:nvPicPr>
        <p:blipFill>
          <a:blip r:embed="rId4"/>
          <a:srcRect/>
          <a:stretch>
            <a:fillRect/>
          </a:stretch>
        </p:blipFill>
        <p:spPr bwMode="auto">
          <a:xfrm>
            <a:off x="6415617" y="1889863"/>
            <a:ext cx="5776383" cy="4332816"/>
          </a:xfrm>
          <a:prstGeom prst="rect">
            <a:avLst/>
          </a:prstGeom>
          <a:noFill/>
          <a:ln>
            <a:noFill/>
          </a:ln>
        </p:spPr>
      </p:pic>
      <p:sp>
        <p:nvSpPr>
          <p:cNvPr id="13" name="مستطيل 12"/>
          <p:cNvSpPr/>
          <p:nvPr/>
        </p:nvSpPr>
        <p:spPr>
          <a:xfrm>
            <a:off x="7672072" y="6068190"/>
            <a:ext cx="2712602" cy="748988"/>
          </a:xfrm>
          <a:prstGeom prst="rect">
            <a:avLst/>
          </a:prstGeom>
        </p:spPr>
        <p:txBody>
          <a:bodyPr wrap="none">
            <a:spAutoFit/>
          </a:bodyPr>
          <a:lstStyle/>
          <a:p>
            <a:pPr>
              <a:buClr>
                <a:srgbClr val="000000"/>
              </a:buClr>
              <a:buFont typeface="Arial" panose="020B0604020202020204" pitchFamily="34" charset="0"/>
              <a:buNone/>
            </a:pPr>
            <a:r>
              <a:rPr lang="en-US" sz="4267" dirty="0">
                <a:solidFill>
                  <a:srgbClr val="C00000"/>
                </a:solidFill>
              </a:rPr>
              <a:t>karyotype </a:t>
            </a:r>
          </a:p>
        </p:txBody>
      </p:sp>
    </p:spTree>
  </p:cSld>
  <p:clrMapOvr>
    <a:overrideClrMapping bg1="lt1" tx1="dk1" bg2="dk2" tx2="lt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Google Shape;165;p19"/>
          <p:cNvSpPr>
            <a:spLocks noGrp="1" noEditPoints="1"/>
          </p:cNvSpPr>
          <p:nvPr>
            <p:ph type="title"/>
          </p:nvPr>
        </p:nvSpPr>
        <p:spPr>
          <a:xfrm>
            <a:off x="2586296" y="592749"/>
            <a:ext cx="6107107" cy="1520000"/>
          </a:xfrm>
          <a:prstGeom prst="rect">
            <a:avLst/>
          </a:prstGeom>
        </p:spPr>
        <p:txBody>
          <a:bodyPr vert="horz" wrap="square" lIns="121900" tIns="121900" rIns="121900" bIns="121900" rtlCol="0" anchor="b">
            <a:noAutofit/>
          </a:bodyPr>
          <a:lstStyle/>
          <a:p>
            <a:pPr defTabSz="609585"/>
            <a:r>
              <a:rPr lang="en-US" sz="6400" b="1" dirty="0">
                <a:solidFill>
                  <a:srgbClr val="C00000"/>
                </a:solidFill>
                <a:latin typeface="Calibri" panose="020F0502020204030204"/>
              </a:rPr>
              <a:t>Management : </a:t>
            </a:r>
            <a:br>
              <a:rPr lang="en-US" sz="6400" b="1" dirty="0">
                <a:solidFill>
                  <a:srgbClr val="C00000"/>
                </a:solidFill>
                <a:latin typeface="Calibri" panose="020F0502020204030204"/>
              </a:rPr>
            </a:br>
            <a:endParaRPr sz="3733" b="1" dirty="0"/>
          </a:p>
        </p:txBody>
      </p:sp>
      <p:sp>
        <p:nvSpPr>
          <p:cNvPr id="164" name="Google Shape;164;p19"/>
          <p:cNvSpPr>
            <a:spLocks noGrp="1" noEditPoints="1"/>
          </p:cNvSpPr>
          <p:nvPr>
            <p:ph type="body" idx="1"/>
          </p:nvPr>
        </p:nvSpPr>
        <p:spPr>
          <a:xfrm>
            <a:off x="-100" y="1352749"/>
            <a:ext cx="12192000" cy="4428800"/>
          </a:xfrm>
          <a:prstGeom prst="rect">
            <a:avLst/>
          </a:prstGeom>
        </p:spPr>
        <p:txBody>
          <a:bodyPr vert="horz" wrap="square" lIns="121900" tIns="121900" rIns="121900" bIns="121900" rtlCol="0" anchor="t">
            <a:noAutofit/>
          </a:bodyPr>
          <a:lstStyle/>
          <a:p>
            <a:pPr lvl="1">
              <a:lnSpc>
                <a:spcPct val="80000"/>
              </a:lnSpc>
              <a:spcAft>
                <a:spcPts val="1600"/>
              </a:spcAft>
            </a:pPr>
            <a:r>
              <a:rPr lang="en-US" altLang="zh-CN" sz="28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宋体" charset="-122"/>
                <a:cs typeface="Times New Roman" panose="02020603050405020304" pitchFamily="18" charset="0"/>
              </a:rPr>
              <a:t>No specific treatment however,</a:t>
            </a:r>
          </a:p>
          <a:p>
            <a:pPr lvl="2">
              <a:lnSpc>
                <a:spcPct val="80000"/>
              </a:lnSpc>
              <a:spcAft>
                <a:spcPts val="1600"/>
              </a:spcAft>
            </a:pPr>
            <a:r>
              <a:rPr lang="en-US" altLang="zh-CN" sz="2800" dirty="0">
                <a:latin typeface="Times New Roman" panose="02020603050405020304" pitchFamily="18" charset="0"/>
                <a:ea typeface="宋体" charset="-122"/>
                <a:cs typeface="Times New Roman" panose="02020603050405020304" pitchFamily="18" charset="0"/>
              </a:rPr>
              <a:t>Regular checkups</a:t>
            </a:r>
          </a:p>
          <a:p>
            <a:pPr lvl="2">
              <a:lnSpc>
                <a:spcPct val="80000"/>
              </a:lnSpc>
              <a:spcAft>
                <a:spcPts val="1600"/>
              </a:spcAft>
            </a:pPr>
            <a:r>
              <a:rPr lang="en-US" altLang="zh-CN" sz="2800" dirty="0">
                <a:latin typeface="Times New Roman" panose="02020603050405020304" pitchFamily="18" charset="0"/>
                <a:ea typeface="宋体" charset="-122"/>
                <a:cs typeface="Times New Roman" panose="02020603050405020304" pitchFamily="18" charset="0"/>
              </a:rPr>
              <a:t>Special education</a:t>
            </a:r>
          </a:p>
          <a:p>
            <a:pPr lvl="2">
              <a:lnSpc>
                <a:spcPct val="80000"/>
              </a:lnSpc>
              <a:spcAft>
                <a:spcPts val="1600"/>
              </a:spcAft>
            </a:pPr>
            <a:r>
              <a:rPr lang="en-US" altLang="zh-CN" sz="2800" dirty="0">
                <a:latin typeface="Times New Roman" panose="02020603050405020304" pitchFamily="18" charset="0"/>
                <a:ea typeface="宋体" charset="-122"/>
                <a:cs typeface="Times New Roman" panose="02020603050405020304" pitchFamily="18" charset="0"/>
              </a:rPr>
              <a:t>Treatment to prevent heart failure for those with heart conditions</a:t>
            </a:r>
          </a:p>
          <a:p>
            <a:pPr lvl="2">
              <a:lnSpc>
                <a:spcPct val="80000"/>
              </a:lnSpc>
              <a:spcAft>
                <a:spcPts val="1600"/>
              </a:spcAft>
            </a:pPr>
            <a:r>
              <a:rPr lang="en-US" altLang="zh-CN" sz="2800" dirty="0">
                <a:latin typeface="Times New Roman" panose="02020603050405020304" pitchFamily="18" charset="0"/>
                <a:ea typeface="宋体" charset="-122"/>
                <a:cs typeface="Times New Roman" panose="02020603050405020304" pitchFamily="18" charset="0"/>
              </a:rPr>
              <a:t>Surgery for children with digestive or cardiac  problems</a:t>
            </a:r>
          </a:p>
          <a:p>
            <a:pPr lvl="2">
              <a:lnSpc>
                <a:spcPct val="80000"/>
              </a:lnSpc>
              <a:spcAft>
                <a:spcPts val="1600"/>
              </a:spcAft>
            </a:pPr>
            <a:r>
              <a:rPr lang="en-US" altLang="zh-CN" sz="2800" dirty="0">
                <a:latin typeface="Times New Roman" panose="02020603050405020304" pitchFamily="18" charset="0"/>
                <a:ea typeface="宋体" charset="-122"/>
                <a:cs typeface="Times New Roman" panose="02020603050405020304" pitchFamily="18" charset="0"/>
              </a:rPr>
              <a:t>Monitor for eye problems</a:t>
            </a:r>
          </a:p>
          <a:p>
            <a:pPr lvl="2">
              <a:lnSpc>
                <a:spcPct val="80000"/>
              </a:lnSpc>
              <a:spcAft>
                <a:spcPts val="1600"/>
              </a:spcAft>
            </a:pPr>
            <a:r>
              <a:rPr lang="en-US" altLang="zh-CN" sz="2800" dirty="0">
                <a:latin typeface="Times New Roman" panose="02020603050405020304" pitchFamily="18" charset="0"/>
                <a:ea typeface="宋体" charset="-122"/>
                <a:cs typeface="Times New Roman" panose="02020603050405020304" pitchFamily="18" charset="0"/>
              </a:rPr>
              <a:t>Monitor for lymphocytic leukemia </a:t>
            </a:r>
          </a:p>
          <a:p>
            <a:pPr lvl="2">
              <a:lnSpc>
                <a:spcPct val="80000"/>
              </a:lnSpc>
              <a:spcAft>
                <a:spcPts val="1600"/>
              </a:spcAft>
            </a:pPr>
            <a:r>
              <a:rPr lang="en-US" altLang="zh-CN" sz="2800" dirty="0">
                <a:latin typeface="Times New Roman" panose="02020603050405020304" pitchFamily="18" charset="0"/>
                <a:ea typeface="宋体" charset="-122"/>
                <a:cs typeface="Times New Roman" panose="02020603050405020304" pitchFamily="18" charset="0"/>
              </a:rPr>
              <a:t>Growth chart on Down curve </a:t>
            </a:r>
          </a:p>
          <a:p>
            <a:pPr lvl="2">
              <a:lnSpc>
                <a:spcPct val="80000"/>
              </a:lnSpc>
              <a:spcAft>
                <a:spcPts val="1600"/>
              </a:spcAft>
            </a:pPr>
            <a:r>
              <a:rPr lang="en-US" altLang="zh-CN" sz="2800" dirty="0">
                <a:latin typeface="Times New Roman" panose="02020603050405020304" pitchFamily="18" charset="0"/>
                <a:ea typeface="宋体" charset="-122"/>
                <a:cs typeface="Times New Roman" panose="02020603050405020304" pitchFamily="18" charset="0"/>
              </a:rPr>
              <a:t>Check hearing annually ( high risk of serious otitis media ) </a:t>
            </a:r>
          </a:p>
          <a:p>
            <a:pPr>
              <a:spcAft>
                <a:spcPts val="1600"/>
              </a:spcAft>
            </a:pPr>
            <a:endParaRPr lang="zh-CN" altLang="en-US" sz="2800" dirty="0">
              <a:latin typeface="Times New Roman" panose="02020603050405020304" pitchFamily="18" charset="0"/>
              <a:cs typeface="Times New Roman" panose="02020603050405020304" pitchFamily="18" charset="0"/>
            </a:endParaRPr>
          </a:p>
          <a:p>
            <a:pPr marL="457189" indent="-457189"/>
            <a:endParaRPr sz="2800" dirty="0">
              <a:solidFill>
                <a:schemeClr val="accent4">
                  <a:lumMod val="50000"/>
                </a:schemeClr>
              </a:solidFill>
              <a:effectLst>
                <a:outerShdw blurRad="38100" dist="38100" dir="2700000" algn="tl">
                  <a:srgbClr val="000000">
                    <a:alpha val="43137"/>
                  </a:srgbClr>
                </a:outerShdw>
              </a:effectLst>
            </a:endParaRPr>
          </a:p>
        </p:txBody>
      </p:sp>
      <p:sp>
        <p:nvSpPr>
          <p:cNvPr id="167" name="Google Shape;167;p19"/>
          <p:cNvSpPr>
            <a:spLocks noGrp="1" noEditPoints="1"/>
          </p:cNvSpPr>
          <p:nvPr>
            <p:ph type="sldNum" idx="12"/>
          </p:nvPr>
        </p:nvSpPr>
        <p:spPr>
          <a:prstGeom prst="rect">
            <a:avLst/>
          </a:prstGeom>
        </p:spPr>
        <p:txBody>
          <a:bodyPr vert="horz" wrap="square" lIns="121900" tIns="121900" rIns="121900" bIns="121900" rtlCol="0" anchor="b">
            <a:noAutofit/>
          </a:bodyPr>
          <a:lstStyle/>
          <a:p>
            <a:fld id="{00000000-1234-1234-1234-123412341234}" type="slidenum">
              <a:rPr lang="en">
                <a:solidFill>
                  <a:prstClr val="white"/>
                </a:solidFill>
              </a:rPr>
              <a:t>48</a:t>
            </a:fld>
            <a:endParaRPr>
              <a:solidFill>
                <a:prstClr val="white"/>
              </a:solidFill>
            </a:endParaRPr>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noEditPoints="1"/>
          </p:cNvSpPr>
          <p:nvPr>
            <p:ph type="title"/>
          </p:nvPr>
        </p:nvSpPr>
        <p:spPr/>
        <p:txBody>
          <a:bodyPr/>
          <a:lstStyle/>
          <a:p>
            <a:endParaRPr lang="en-US"/>
          </a:p>
        </p:txBody>
      </p:sp>
      <p:sp>
        <p:nvSpPr>
          <p:cNvPr id="3" name="عنصر نائب للنص 2"/>
          <p:cNvSpPr>
            <a:spLocks noGrp="1" noEditPoints="1"/>
          </p:cNvSpPr>
          <p:nvPr>
            <p:ph type="body" idx="1"/>
          </p:nvPr>
        </p:nvSpPr>
        <p:spPr>
          <a:xfrm>
            <a:off x="-100" y="2045676"/>
            <a:ext cx="4865600" cy="4428800"/>
          </a:xfrm>
        </p:spPr>
        <p:txBody>
          <a:bodyPr/>
          <a:lstStyle/>
          <a:p>
            <a:endParaRPr lang="en-US" dirty="0"/>
          </a:p>
        </p:txBody>
      </p:sp>
      <p:sp>
        <p:nvSpPr>
          <p:cNvPr id="4" name="عنصر نائب للنص 3"/>
          <p:cNvSpPr>
            <a:spLocks noGrp="1" noEditPoints="1"/>
          </p:cNvSpPr>
          <p:nvPr>
            <p:ph type="body" idx="2"/>
          </p:nvPr>
        </p:nvSpPr>
        <p:spPr/>
        <p:txBody>
          <a:bodyPr/>
          <a:lstStyle/>
          <a:p>
            <a:endParaRPr lang="en-US"/>
          </a:p>
        </p:txBody>
      </p:sp>
      <p:sp>
        <p:nvSpPr>
          <p:cNvPr id="5" name="عنصر نائب لرقم الشريحة 4"/>
          <p:cNvSpPr>
            <a:spLocks noGrp="1" noEditPoints="1"/>
          </p:cNvSpPr>
          <p:nvPr>
            <p:ph type="sldNum" idx="12"/>
          </p:nvPr>
        </p:nvSpPr>
        <p:spPr/>
        <p:txBody>
          <a:bodyPr/>
          <a:lstStyle/>
          <a:p>
            <a:fld id="{00000000-1234-1234-1234-123412341234}" type="slidenum">
              <a:rPr lang="en" smtClean="0">
                <a:solidFill>
                  <a:prstClr val="white"/>
                </a:solidFill>
              </a:rPr>
              <a:t>49</a:t>
            </a:fld>
            <a:endParaRPr lang="en">
              <a:solidFill>
                <a:prstClr val="white"/>
              </a:solidFill>
            </a:endParaRPr>
          </a:p>
        </p:txBody>
      </p:sp>
      <p:pic>
        <p:nvPicPr>
          <p:cNvPr id="6" name="صورة 5"/>
          <p:cNvPicPr>
            <a:picLocks noChangeAspect="1"/>
          </p:cNvPicPr>
          <p:nvPr/>
        </p:nvPicPr>
        <p:blipFill>
          <a:blip r:embed="rId3"/>
          <a:srcRect/>
          <a:stretch>
            <a:fillRect/>
          </a:stretch>
        </p:blipFill>
        <p:spPr>
          <a:xfrm>
            <a:off x="0" y="56"/>
            <a:ext cx="12191999" cy="6857944"/>
          </a:xfrm>
          <a:prstGeom prst="rect">
            <a:avLst/>
          </a:prstGeom>
        </p:spPr>
      </p:pic>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Shape 183">
            <a:hlinkClick r:id="rId3"/>
          </p:cNvPr>
          <p:cNvPicPr preferRelativeResize="0"/>
          <p:nvPr/>
        </p:nvPicPr>
        <p:blipFill>
          <a:blip r:embed="rId4">
            <a:alphaModFix/>
          </a:blip>
          <a:srcRect/>
          <a:stretch>
            <a:fillRect/>
          </a:stretch>
        </p:blipFill>
        <p:spPr>
          <a:xfrm>
            <a:off x="542854" y="666862"/>
            <a:ext cx="5444400" cy="5305800"/>
          </a:xfrm>
          <a:prstGeom prst="rect">
            <a:avLst/>
          </a:prstGeom>
          <a:noFill/>
          <a:ln>
            <a:noFill/>
          </a:ln>
        </p:spPr>
      </p:pic>
      <p:sp>
        <p:nvSpPr>
          <p:cNvPr id="184" name="Shape 184"/>
          <p:cNvSpPr txBox="1"/>
          <p:nvPr/>
        </p:nvSpPr>
        <p:spPr>
          <a:xfrm>
            <a:off x="6594638" y="426718"/>
            <a:ext cx="4862100" cy="2893200"/>
          </a:xfrm>
          <a:prstGeom prst="rect">
            <a:avLst/>
          </a:prstGeom>
          <a:noFill/>
          <a:ln>
            <a:noFill/>
          </a:ln>
        </p:spPr>
        <p:txBody>
          <a:bodyPr lIns="91425" tIns="45700" rIns="91425" bIns="45700" anchor="t">
            <a:spAutoFit/>
          </a:bodyPr>
          <a:lstStyle/>
          <a:p>
            <a:pPr marL="0" marR="0" indent="0" algn="l" rtl="0">
              <a:lnSpc>
                <a:spcPct val="100000"/>
              </a:lnSpc>
              <a:spcBef>
                <a:spcPts val="0"/>
              </a:spcBef>
              <a:spcAft>
                <a:spcPts val="0"/>
              </a:spcAft>
              <a:buClr>
                <a:schemeClr val="accent6"/>
              </a:buClr>
              <a:buSzPct val="25000"/>
              <a:buFont typeface="Calibri" panose="020F0502020204030204"/>
              <a:buNone/>
            </a:pPr>
            <a:r>
              <a:rPr lang="en-US" sz="2400" b="1" i="0" u="none" strike="noStrike" cap="none" dirty="0">
                <a:solidFill>
                  <a:schemeClr val="tx1"/>
                </a:solidFill>
                <a:latin typeface="Calibri" panose="020F0502020204030204"/>
                <a:ea typeface="Calibri" panose="020F0502020204030204"/>
                <a:cs typeface="Calibri" panose="020F0502020204030204"/>
                <a:sym typeface="Calibri" panose="020F0502020204030204"/>
              </a:rPr>
              <a:t>Karyotype :  </a:t>
            </a:r>
          </a:p>
          <a:p>
            <a:pPr marL="0" marR="0" indent="0" algn="l" rtl="0">
              <a:lnSpc>
                <a:spcPct val="100000"/>
              </a:lnSpc>
              <a:spcBef>
                <a:spcPts val="0"/>
              </a:spcBef>
              <a:spcAft>
                <a:spcPts val="0"/>
              </a:spcAft>
              <a:buClr>
                <a:schemeClr val="accent6"/>
              </a:buClr>
              <a:buSzPct val="25000"/>
              <a:buFont typeface="Calibri" panose="020F0502020204030204"/>
              <a:buNone/>
            </a:pPr>
            <a:r>
              <a:rPr lang="en-US" sz="2400" b="1" i="0" u="none" strike="noStrike" cap="none" dirty="0">
                <a:solidFill>
                  <a:schemeClr val="tx1"/>
                </a:solidFill>
                <a:latin typeface="Calibri" panose="020F0502020204030204"/>
                <a:ea typeface="Calibri" panose="020F0502020204030204"/>
                <a:cs typeface="Calibri" panose="020F0502020204030204"/>
                <a:sym typeface="Calibri" panose="020F0502020204030204"/>
              </a:rPr>
              <a:t>1950s</a:t>
            </a:r>
          </a:p>
          <a:p>
            <a:pPr marL="0" marR="0" indent="0" algn="l" rtl="0">
              <a:lnSpc>
                <a:spcPct val="100000"/>
              </a:lnSpc>
              <a:spcBef>
                <a:spcPts val="0"/>
              </a:spcBef>
              <a:spcAft>
                <a:spcPts val="0"/>
              </a:spcAft>
              <a:buClr>
                <a:srgbClr val="000000"/>
              </a:buClr>
              <a:buFont typeface="Arial" panose="020B0604020202020204" pitchFamily="34" charset="0"/>
              <a:buNone/>
            </a:pPr>
            <a:endParaRPr sz="2400" b="1" i="0" u="none" strike="noStrike" cap="none" dirty="0">
              <a:solidFill>
                <a:schemeClr val="tx1"/>
              </a:solidFill>
              <a:latin typeface="Calibri" panose="020F0502020204030204"/>
              <a:ea typeface="Calibri" panose="020F0502020204030204"/>
              <a:cs typeface="Calibri" panose="020F0502020204030204"/>
              <a:sym typeface="Calibri" panose="020F0502020204030204"/>
            </a:endParaRPr>
          </a:p>
          <a:p>
            <a:pPr marL="0" marR="0" indent="0" algn="l" rtl="0">
              <a:lnSpc>
                <a:spcPct val="100000"/>
              </a:lnSpc>
              <a:spcBef>
                <a:spcPts val="0"/>
              </a:spcBef>
              <a:spcAft>
                <a:spcPts val="0"/>
              </a:spcAft>
              <a:buClr>
                <a:schemeClr val="dk1"/>
              </a:buClr>
              <a:buSzPct val="25000"/>
              <a:buFont typeface="Calibri" panose="020F0502020204030204"/>
              <a:buNone/>
            </a:pPr>
            <a:r>
              <a:rPr lang="en-US" sz="2200" b="1" i="0" u="none" strike="noStrike" cap="none" dirty="0">
                <a:solidFill>
                  <a:schemeClr val="tx1"/>
                </a:solidFill>
                <a:latin typeface="Calibri" panose="020F0502020204030204"/>
                <a:ea typeface="Calibri" panose="020F0502020204030204"/>
                <a:cs typeface="Calibri" panose="020F0502020204030204"/>
                <a:sym typeface="Calibri" panose="020F0502020204030204"/>
              </a:rPr>
              <a:t>Show all of chromosome in one person cell . (Number , Size , Shape )</a:t>
            </a:r>
          </a:p>
          <a:p>
            <a:pPr marL="0" marR="0" indent="0" algn="l" rtl="0">
              <a:lnSpc>
                <a:spcPct val="100000"/>
              </a:lnSpc>
              <a:spcBef>
                <a:spcPts val="0"/>
              </a:spcBef>
              <a:spcAft>
                <a:spcPts val="0"/>
              </a:spcAft>
              <a:buClr>
                <a:srgbClr val="000000"/>
              </a:buClr>
              <a:buFont typeface="Arial" panose="020B0604020202020204" pitchFamily="34" charset="0"/>
              <a:buNone/>
            </a:pPr>
            <a:endParaRPr sz="2200" b="1" i="0" u="none" strike="noStrike" cap="none" dirty="0">
              <a:solidFill>
                <a:schemeClr val="tx1"/>
              </a:solidFill>
              <a:latin typeface="Calibri" panose="020F0502020204030204"/>
              <a:ea typeface="Calibri" panose="020F0502020204030204"/>
              <a:cs typeface="Calibri" panose="020F0502020204030204"/>
              <a:sym typeface="Calibri" panose="020F0502020204030204"/>
            </a:endParaRPr>
          </a:p>
          <a:p>
            <a:pPr marL="0" marR="0" indent="0" algn="l" rtl="0">
              <a:lnSpc>
                <a:spcPct val="100000"/>
              </a:lnSpc>
              <a:spcBef>
                <a:spcPts val="0"/>
              </a:spcBef>
              <a:spcAft>
                <a:spcPts val="0"/>
              </a:spcAft>
              <a:buClr>
                <a:schemeClr val="dk1"/>
              </a:buClr>
              <a:buSzPct val="25000"/>
              <a:buFont typeface="Calibri" panose="020F0502020204030204"/>
              <a:buNone/>
            </a:pPr>
            <a:r>
              <a:rPr lang="en-US" sz="2200" b="1" i="0" u="none" strike="noStrike" cap="none" dirty="0">
                <a:solidFill>
                  <a:schemeClr val="tx1"/>
                </a:solidFill>
                <a:latin typeface="Calibri" panose="020F0502020204030204"/>
                <a:ea typeface="Calibri" panose="020F0502020204030204"/>
                <a:cs typeface="Calibri" panose="020F0502020204030204"/>
                <a:sym typeface="Calibri" panose="020F0502020204030204"/>
              </a:rPr>
              <a:t>Y chromosome shorter than X chromosome </a:t>
            </a:r>
          </a:p>
        </p:txBody>
      </p:sp>
      <p:sp>
        <p:nvSpPr>
          <p:cNvPr id="185" name="Shape 185"/>
          <p:cNvSpPr/>
          <p:nvPr/>
        </p:nvSpPr>
        <p:spPr>
          <a:xfrm>
            <a:off x="3627842" y="4443262"/>
            <a:ext cx="1848300" cy="1848300"/>
          </a:xfrm>
          <a:prstGeom prst="ellipse">
            <a:avLst/>
          </a:prstGeom>
          <a:noFill/>
          <a:ln w="12700" cap="flat" cmpd="sng">
            <a:solidFill>
              <a:schemeClr val="accent6"/>
            </a:solidFill>
            <a:prstDash val="solid"/>
            <a:miter/>
            <a:headEnd type="none" w="med" len="med"/>
            <a:tailEnd type="none" w="med" len="med"/>
          </a:ln>
        </p:spPr>
        <p:txBody>
          <a:bodyPr lIns="91425" tIns="45700" rIns="91425" bIns="45700" anchor="ctr">
            <a:noAutofit/>
          </a:bodyPr>
          <a:lstStyle/>
          <a:p>
            <a:pPr marL="0" marR="0" indent="0" algn="ctr" rtl="0">
              <a:lnSpc>
                <a:spcPct val="100000"/>
              </a:lnSpc>
              <a:spcBef>
                <a:spcPts val="0"/>
              </a:spcBef>
              <a:spcAft>
                <a:spcPts val="0"/>
              </a:spcAft>
              <a:buClr>
                <a:srgbClr val="000000"/>
              </a:buClr>
              <a:buFont typeface="Arial" panose="020B0604020202020204" pitchFamily="34" charset="0"/>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cxnSp>
        <p:nvCxnSpPr>
          <p:cNvPr id="186" name="Shape 186"/>
          <p:cNvCxnSpPr/>
          <p:nvPr/>
        </p:nvCxnSpPr>
        <p:spPr>
          <a:xfrm>
            <a:off x="5610350" y="5970945"/>
            <a:ext cx="1362600" cy="1800"/>
          </a:xfrm>
          <a:prstGeom prst="straightConnector1">
            <a:avLst/>
          </a:prstGeom>
          <a:noFill/>
          <a:ln w="9525" cap="flat" cmpd="sng">
            <a:solidFill>
              <a:schemeClr val="accent6"/>
            </a:solidFill>
            <a:prstDash val="solid"/>
            <a:miter/>
            <a:headEnd type="none" w="med" len="med"/>
            <a:tailEnd type="triangle" w="lg" len="lg"/>
          </a:ln>
        </p:spPr>
      </p:cxnSp>
      <p:sp>
        <p:nvSpPr>
          <p:cNvPr id="187" name="Shape 187"/>
          <p:cNvSpPr txBox="1"/>
          <p:nvPr/>
        </p:nvSpPr>
        <p:spPr>
          <a:xfrm>
            <a:off x="7354525" y="5091262"/>
            <a:ext cx="4358100" cy="1200300"/>
          </a:xfrm>
          <a:prstGeom prst="rect">
            <a:avLst/>
          </a:prstGeom>
          <a:noFill/>
          <a:ln>
            <a:noFill/>
          </a:ln>
        </p:spPr>
        <p:txBody>
          <a:bodyPr lIns="91425" tIns="45700" rIns="91425" bIns="45700" anchor="t">
            <a:spAutoFit/>
          </a:bodyPr>
          <a:lstStyle/>
          <a:p>
            <a:pPr marL="0" marR="0" indent="0" algn="l" rtl="0">
              <a:lnSpc>
                <a:spcPct val="100000"/>
              </a:lnSpc>
              <a:spcBef>
                <a:spcPts val="0"/>
              </a:spcBef>
              <a:spcAft>
                <a:spcPts val="0"/>
              </a:spcAft>
              <a:buClr>
                <a:schemeClr val="dk1"/>
              </a:buClr>
              <a:buSzPct val="25000"/>
              <a:buFont typeface="Calibri" panose="020F0502020204030204"/>
              <a:buNone/>
            </a:pPr>
            <a:r>
              <a:rPr lang="en-US"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Determine gender of baby : </a:t>
            </a:r>
          </a:p>
          <a:p>
            <a:pPr marL="0" marR="0" indent="0" algn="l" rtl="0">
              <a:lnSpc>
                <a:spcPct val="100000"/>
              </a:lnSpc>
              <a:spcBef>
                <a:spcPts val="0"/>
              </a:spcBef>
              <a:spcAft>
                <a:spcPts val="0"/>
              </a:spcAft>
              <a:buClr>
                <a:schemeClr val="dk1"/>
              </a:buClr>
              <a:buSzPct val="25000"/>
              <a:buFont typeface="Calibri" panose="020F0502020204030204"/>
              <a:buNone/>
            </a:pPr>
            <a:r>
              <a:rPr lang="en-US"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XX : Female </a:t>
            </a:r>
          </a:p>
          <a:p>
            <a:pPr marL="0" marR="0" indent="0" algn="l" rtl="0">
              <a:lnSpc>
                <a:spcPct val="100000"/>
              </a:lnSpc>
              <a:spcBef>
                <a:spcPts val="0"/>
              </a:spcBef>
              <a:spcAft>
                <a:spcPts val="0"/>
              </a:spcAft>
              <a:buClr>
                <a:schemeClr val="dk1"/>
              </a:buClr>
              <a:buSzPct val="25000"/>
              <a:buFont typeface="Calibri" panose="020F0502020204030204"/>
              <a:buNone/>
            </a:pPr>
            <a:r>
              <a:rPr lang="en-US"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XY : Male </a:t>
            </a:r>
          </a:p>
        </p:txBody>
      </p:sp>
      <p:sp>
        <p:nvSpPr>
          <p:cNvPr id="188" name="Shape 188"/>
          <p:cNvSpPr/>
          <p:nvPr/>
        </p:nvSpPr>
        <p:spPr>
          <a:xfrm>
            <a:off x="5127416" y="3435642"/>
            <a:ext cx="1029300" cy="1029300"/>
          </a:xfrm>
          <a:prstGeom prst="ellipse">
            <a:avLst/>
          </a:prstGeom>
          <a:noFill/>
          <a:ln w="12700" cap="flat" cmpd="sng">
            <a:solidFill>
              <a:schemeClr val="accent2"/>
            </a:solidFill>
            <a:prstDash val="solid"/>
            <a:miter/>
            <a:headEnd type="none" w="med" len="med"/>
            <a:tailEnd type="none" w="med" len="med"/>
          </a:ln>
        </p:spPr>
        <p:txBody>
          <a:bodyPr lIns="91425" tIns="45700" rIns="91425" bIns="45700" anchor="ctr">
            <a:noAutofit/>
          </a:bodyPr>
          <a:lstStyle/>
          <a:p>
            <a:pPr marL="0" marR="0" indent="0" algn="ctr" rtl="0">
              <a:lnSpc>
                <a:spcPct val="100000"/>
              </a:lnSpc>
              <a:spcBef>
                <a:spcPts val="0"/>
              </a:spcBef>
              <a:spcAft>
                <a:spcPts val="0"/>
              </a:spcAft>
              <a:buClr>
                <a:srgbClr val="000000"/>
              </a:buClr>
              <a:buFont typeface="Arial" panose="020B0604020202020204" pitchFamily="34" charset="0"/>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cxnSp>
        <p:nvCxnSpPr>
          <p:cNvPr id="189" name="Shape 189"/>
          <p:cNvCxnSpPr/>
          <p:nvPr/>
        </p:nvCxnSpPr>
        <p:spPr>
          <a:xfrm>
            <a:off x="6291710" y="4059168"/>
            <a:ext cx="927900" cy="14400"/>
          </a:xfrm>
          <a:prstGeom prst="straightConnector1">
            <a:avLst/>
          </a:prstGeom>
          <a:noFill/>
          <a:ln w="9525" cap="flat" cmpd="sng">
            <a:solidFill>
              <a:schemeClr val="accent2"/>
            </a:solidFill>
            <a:prstDash val="solid"/>
            <a:miter/>
            <a:headEnd type="none" w="med" len="med"/>
            <a:tailEnd type="triangle" w="lg" len="lg"/>
          </a:ln>
        </p:spPr>
      </p:cxnSp>
      <p:sp>
        <p:nvSpPr>
          <p:cNvPr id="190" name="Shape 190"/>
          <p:cNvSpPr txBox="1"/>
          <p:nvPr/>
        </p:nvSpPr>
        <p:spPr>
          <a:xfrm>
            <a:off x="7354525" y="3719722"/>
            <a:ext cx="4018500" cy="708000"/>
          </a:xfrm>
          <a:prstGeom prst="rect">
            <a:avLst/>
          </a:prstGeom>
          <a:noFill/>
          <a:ln>
            <a:noFill/>
          </a:ln>
        </p:spPr>
        <p:txBody>
          <a:bodyPr lIns="91425" tIns="45700" rIns="91425" bIns="45700" anchor="t">
            <a:spAutoFit/>
          </a:bodyPr>
          <a:lstStyle/>
          <a:p>
            <a:pPr marL="0" marR="0" indent="0" algn="l" rtl="0">
              <a:lnSpc>
                <a:spcPct val="100000"/>
              </a:lnSpc>
              <a:spcBef>
                <a:spcPts val="0"/>
              </a:spcBef>
              <a:spcAft>
                <a:spcPts val="0"/>
              </a:spcAft>
              <a:buClr>
                <a:schemeClr val="dk1"/>
              </a:buClr>
              <a:buSzPct val="25000"/>
              <a:buFont typeface="Calibri" panose="020F0502020204030204"/>
              <a:buNone/>
            </a:pPr>
            <a:r>
              <a:rPr lang="en-US" sz="20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Each pair of chromosome composed of two sister chromatid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noEditPoints="1"/>
          </p:cNvSpPr>
          <p:nvPr>
            <p:ph type="title"/>
          </p:nvPr>
        </p:nvSpPr>
        <p:spPr/>
        <p:txBody>
          <a:bodyPr/>
          <a:lstStyle/>
          <a:p>
            <a:endParaRPr lang="en-US"/>
          </a:p>
        </p:txBody>
      </p:sp>
      <p:sp>
        <p:nvSpPr>
          <p:cNvPr id="3" name="عنصر نائب للنص 2"/>
          <p:cNvSpPr>
            <a:spLocks noGrp="1" noEditPoints="1"/>
          </p:cNvSpPr>
          <p:nvPr>
            <p:ph type="body" idx="1"/>
          </p:nvPr>
        </p:nvSpPr>
        <p:spPr/>
        <p:txBody>
          <a:bodyPr/>
          <a:lstStyle/>
          <a:p>
            <a:endParaRPr lang="en-US"/>
          </a:p>
        </p:txBody>
      </p:sp>
      <p:sp>
        <p:nvSpPr>
          <p:cNvPr id="4" name="عنصر نائب للنص 3"/>
          <p:cNvSpPr>
            <a:spLocks noGrp="1" noEditPoints="1"/>
          </p:cNvSpPr>
          <p:nvPr>
            <p:ph type="body" idx="2"/>
          </p:nvPr>
        </p:nvSpPr>
        <p:spPr/>
        <p:txBody>
          <a:bodyPr/>
          <a:lstStyle/>
          <a:p>
            <a:endParaRPr lang="en-US"/>
          </a:p>
        </p:txBody>
      </p:sp>
      <p:sp>
        <p:nvSpPr>
          <p:cNvPr id="5" name="عنصر نائب لرقم الشريحة 4"/>
          <p:cNvSpPr>
            <a:spLocks noGrp="1" noEditPoints="1"/>
          </p:cNvSpPr>
          <p:nvPr>
            <p:ph type="sldNum" idx="12"/>
          </p:nvPr>
        </p:nvSpPr>
        <p:spPr/>
        <p:txBody>
          <a:bodyPr/>
          <a:lstStyle/>
          <a:p>
            <a:fld id="{00000000-1234-1234-1234-123412341234}" type="slidenum">
              <a:rPr lang="en" smtClean="0">
                <a:solidFill>
                  <a:prstClr val="white"/>
                </a:solidFill>
              </a:rPr>
              <a:t>50</a:t>
            </a:fld>
            <a:endParaRPr lang="en">
              <a:solidFill>
                <a:prstClr val="white"/>
              </a:solidFill>
            </a:endParaRPr>
          </a:p>
        </p:txBody>
      </p:sp>
      <p:pic>
        <p:nvPicPr>
          <p:cNvPr id="6" name="صورة 5"/>
          <p:cNvPicPr>
            <a:picLocks noChangeAspect="1"/>
          </p:cNvPicPr>
          <p:nvPr/>
        </p:nvPicPr>
        <p:blipFill>
          <a:blip r:embed="rId3"/>
          <a:srcRect/>
          <a:stretch>
            <a:fillRect/>
          </a:stretch>
        </p:blipFill>
        <p:spPr>
          <a:xfrm>
            <a:off x="0" y="-76911"/>
            <a:ext cx="12137744" cy="7016096"/>
          </a:xfrm>
          <a:prstGeom prst="rect">
            <a:avLst/>
          </a:prstGeom>
        </p:spPr>
      </p:pic>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635987" y="1204018"/>
            <a:ext cx="6343790" cy="1614061"/>
          </a:xfrm>
          <a:prstGeom prst="rect">
            <a:avLst/>
          </a:prstGeom>
        </p:spPr>
        <p:txBody>
          <a:bodyPr vert="horz" wrap="square" lIns="0" tIns="15650" rIns="0" bIns="0" rtlCol="0" anchor="ctr">
            <a:spAutoFit/>
          </a:bodyPr>
          <a:lstStyle/>
          <a:p>
            <a:pPr marL="11179">
              <a:lnSpc>
                <a:spcPct val="100000"/>
              </a:lnSpc>
              <a:spcBef>
                <a:spcPts val="123"/>
              </a:spcBef>
            </a:pPr>
            <a:r>
              <a:rPr sz="5193" b="1" spc="13" dirty="0">
                <a:solidFill>
                  <a:srgbClr val="C00000"/>
                </a:solidFill>
                <a:latin typeface="Century Gothic"/>
                <a:cs typeface="Century Gothic"/>
              </a:rPr>
              <a:t>Edward’s</a:t>
            </a:r>
            <a:r>
              <a:rPr sz="5193" b="1" spc="-31" dirty="0">
                <a:solidFill>
                  <a:srgbClr val="C00000"/>
                </a:solidFill>
                <a:latin typeface="Century Gothic"/>
                <a:cs typeface="Century Gothic"/>
              </a:rPr>
              <a:t> </a:t>
            </a:r>
            <a:r>
              <a:rPr sz="5193" b="1" spc="13" dirty="0">
                <a:solidFill>
                  <a:srgbClr val="C00000"/>
                </a:solidFill>
                <a:latin typeface="Century Gothic"/>
                <a:cs typeface="Century Gothic"/>
              </a:rPr>
              <a:t>Syndrome</a:t>
            </a:r>
            <a:endParaRPr sz="5193" dirty="0">
              <a:latin typeface="Century Gothic"/>
              <a:cs typeface="Century Gothic"/>
            </a:endParaRPr>
          </a:p>
        </p:txBody>
      </p:sp>
      <p:sp>
        <p:nvSpPr>
          <p:cNvPr id="7" name="object 7"/>
          <p:cNvSpPr txBox="1"/>
          <p:nvPr/>
        </p:nvSpPr>
        <p:spPr>
          <a:xfrm>
            <a:off x="2543538" y="3287982"/>
            <a:ext cx="6304106" cy="2341831"/>
          </a:xfrm>
          <a:prstGeom prst="rect">
            <a:avLst/>
          </a:prstGeom>
        </p:spPr>
        <p:txBody>
          <a:bodyPr vert="horz" wrap="square" lIns="0" tIns="105636" rIns="0" bIns="0" rtlCol="0">
            <a:spAutoFit/>
          </a:bodyPr>
          <a:lstStyle/>
          <a:p>
            <a:pPr marL="84398">
              <a:spcBef>
                <a:spcPts val="831"/>
              </a:spcBef>
              <a:tabLst>
                <a:tab pos="453289" algn="l"/>
              </a:tabLst>
            </a:pPr>
            <a:r>
              <a:rPr sz="1716" spc="18" dirty="0">
                <a:solidFill>
                  <a:srgbClr val="B01513"/>
                </a:solidFill>
                <a:latin typeface="Wingdings 3"/>
                <a:cs typeface="Wingdings 3"/>
              </a:rPr>
              <a:t></a:t>
            </a:r>
            <a:r>
              <a:rPr sz="1716" spc="18" dirty="0">
                <a:solidFill>
                  <a:srgbClr val="B01513"/>
                </a:solidFill>
                <a:latin typeface="Times New Roman"/>
                <a:cs typeface="Times New Roman"/>
              </a:rPr>
              <a:t>	</a:t>
            </a:r>
            <a:r>
              <a:rPr sz="3917" spc="-48" dirty="0">
                <a:latin typeface="Calibri"/>
                <a:cs typeface="Calibri"/>
              </a:rPr>
              <a:t>Trisomy</a:t>
            </a:r>
            <a:r>
              <a:rPr sz="3917" spc="-9" dirty="0">
                <a:latin typeface="Calibri"/>
                <a:cs typeface="Calibri"/>
              </a:rPr>
              <a:t> </a:t>
            </a:r>
            <a:r>
              <a:rPr sz="3917" spc="4" dirty="0">
                <a:latin typeface="Calibri"/>
                <a:cs typeface="Calibri"/>
              </a:rPr>
              <a:t>18</a:t>
            </a:r>
            <a:endParaRPr sz="3917" dirty="0">
              <a:latin typeface="Calibri"/>
              <a:cs typeface="Calibri"/>
            </a:endParaRPr>
          </a:p>
          <a:p>
            <a:pPr marL="231955" indent="-221335">
              <a:spcBef>
                <a:spcPts val="480"/>
              </a:spcBef>
              <a:buFont typeface="Arial"/>
              <a:buChar char="•"/>
              <a:tabLst>
                <a:tab pos="232514" algn="l"/>
              </a:tabLst>
            </a:pPr>
            <a:r>
              <a:rPr sz="2553" spc="-9" dirty="0">
                <a:latin typeface="Calibri"/>
                <a:cs typeface="Calibri"/>
              </a:rPr>
              <a:t>(47,XX,+18</a:t>
            </a:r>
            <a:r>
              <a:rPr sz="2553" spc="-44" dirty="0">
                <a:latin typeface="Calibri"/>
                <a:cs typeface="Calibri"/>
              </a:rPr>
              <a:t> </a:t>
            </a:r>
            <a:r>
              <a:rPr sz="2553" spc="-4" dirty="0">
                <a:latin typeface="Calibri"/>
                <a:cs typeface="Calibri"/>
              </a:rPr>
              <a:t>or</a:t>
            </a:r>
            <a:r>
              <a:rPr sz="2553" dirty="0">
                <a:latin typeface="Calibri"/>
                <a:cs typeface="Calibri"/>
              </a:rPr>
              <a:t> </a:t>
            </a:r>
            <a:r>
              <a:rPr sz="2553" spc="-40" dirty="0">
                <a:latin typeface="Calibri"/>
                <a:cs typeface="Calibri"/>
              </a:rPr>
              <a:t>47,XY,+18)</a:t>
            </a:r>
            <a:endParaRPr sz="2553" dirty="0">
              <a:latin typeface="Calibri"/>
              <a:cs typeface="Calibri"/>
            </a:endParaRPr>
          </a:p>
          <a:p>
            <a:pPr marL="231955" indent="-221335">
              <a:spcBef>
                <a:spcPts val="317"/>
              </a:spcBef>
              <a:buFont typeface="Arial"/>
              <a:buChar char="•"/>
              <a:tabLst>
                <a:tab pos="232514" algn="l"/>
                <a:tab pos="3785054" algn="l"/>
              </a:tabLst>
            </a:pPr>
            <a:r>
              <a:rPr sz="2553" spc="-9" dirty="0">
                <a:latin typeface="Calibri"/>
                <a:cs typeface="Calibri"/>
              </a:rPr>
              <a:t>the</a:t>
            </a:r>
            <a:r>
              <a:rPr sz="2553" spc="-4" dirty="0">
                <a:latin typeface="Calibri"/>
                <a:cs typeface="Calibri"/>
              </a:rPr>
              <a:t> </a:t>
            </a:r>
            <a:r>
              <a:rPr sz="2553" spc="-9" dirty="0">
                <a:solidFill>
                  <a:srgbClr val="FF0000"/>
                </a:solidFill>
                <a:latin typeface="Calibri"/>
                <a:cs typeface="Calibri"/>
              </a:rPr>
              <a:t>second</a:t>
            </a:r>
            <a:r>
              <a:rPr sz="2553" spc="-22" dirty="0">
                <a:solidFill>
                  <a:srgbClr val="FF0000"/>
                </a:solidFill>
                <a:latin typeface="Calibri"/>
                <a:cs typeface="Calibri"/>
              </a:rPr>
              <a:t> </a:t>
            </a:r>
            <a:r>
              <a:rPr sz="2553" spc="-13" dirty="0">
                <a:solidFill>
                  <a:srgbClr val="FF0000"/>
                </a:solidFill>
                <a:latin typeface="Calibri"/>
                <a:cs typeface="Calibri"/>
              </a:rPr>
              <a:t>most</a:t>
            </a:r>
            <a:r>
              <a:rPr sz="2553" spc="4" dirty="0">
                <a:solidFill>
                  <a:srgbClr val="FF0000"/>
                </a:solidFill>
                <a:latin typeface="Calibri"/>
                <a:cs typeface="Calibri"/>
              </a:rPr>
              <a:t> </a:t>
            </a:r>
            <a:r>
              <a:rPr sz="2553" spc="-9" dirty="0">
                <a:solidFill>
                  <a:srgbClr val="FF0000"/>
                </a:solidFill>
                <a:latin typeface="Calibri"/>
                <a:cs typeface="Calibri"/>
              </a:rPr>
              <a:t>common	</a:t>
            </a:r>
            <a:r>
              <a:rPr sz="2553" spc="-13" dirty="0">
                <a:solidFill>
                  <a:srgbClr val="FF0000"/>
                </a:solidFill>
                <a:latin typeface="Calibri"/>
                <a:cs typeface="Calibri"/>
              </a:rPr>
              <a:t>autosomal</a:t>
            </a:r>
            <a:r>
              <a:rPr sz="2553" spc="-35" dirty="0">
                <a:solidFill>
                  <a:srgbClr val="FF0000"/>
                </a:solidFill>
                <a:latin typeface="Calibri"/>
                <a:cs typeface="Calibri"/>
              </a:rPr>
              <a:t> trisomy</a:t>
            </a:r>
            <a:r>
              <a:rPr sz="2553" spc="-35" dirty="0">
                <a:latin typeface="Calibri"/>
                <a:cs typeface="Calibri"/>
              </a:rPr>
              <a:t>.</a:t>
            </a:r>
            <a:endParaRPr sz="2553" dirty="0">
              <a:latin typeface="Calibri"/>
              <a:cs typeface="Calibri"/>
            </a:endParaRPr>
          </a:p>
          <a:p>
            <a:pPr marL="231955" marR="619850" indent="-221335">
              <a:lnSpc>
                <a:spcPct val="79700"/>
              </a:lnSpc>
              <a:spcBef>
                <a:spcPts val="937"/>
              </a:spcBef>
              <a:buFont typeface="Arial"/>
              <a:buChar char="•"/>
              <a:tabLst>
                <a:tab pos="304615" algn="l"/>
                <a:tab pos="305174" algn="l"/>
                <a:tab pos="5224850" algn="l"/>
              </a:tabLst>
            </a:pPr>
            <a:r>
              <a:rPr sz="1232" dirty="0"/>
              <a:t>	</a:t>
            </a:r>
            <a:r>
              <a:rPr sz="2553" dirty="0">
                <a:latin typeface="Calibri"/>
                <a:cs typeface="Calibri"/>
              </a:rPr>
              <a:t>o</a:t>
            </a:r>
            <a:r>
              <a:rPr sz="2553" spc="-13" dirty="0">
                <a:latin typeface="Calibri"/>
                <a:cs typeface="Calibri"/>
              </a:rPr>
              <a:t>cc</a:t>
            </a:r>
            <a:r>
              <a:rPr sz="2553" spc="4" dirty="0">
                <a:latin typeface="Calibri"/>
                <a:cs typeface="Calibri"/>
              </a:rPr>
              <a:t>u</a:t>
            </a:r>
            <a:r>
              <a:rPr sz="2553" spc="-4" dirty="0">
                <a:latin typeface="Calibri"/>
                <a:cs typeface="Calibri"/>
              </a:rPr>
              <a:t>rri</a:t>
            </a:r>
            <a:r>
              <a:rPr sz="2553" spc="-22" dirty="0">
                <a:latin typeface="Calibri"/>
                <a:cs typeface="Calibri"/>
              </a:rPr>
              <a:t>n</a:t>
            </a:r>
            <a:r>
              <a:rPr sz="2553" spc="-4" dirty="0">
                <a:latin typeface="Calibri"/>
                <a:cs typeface="Calibri"/>
              </a:rPr>
              <a:t>g</a:t>
            </a:r>
            <a:r>
              <a:rPr sz="2553" spc="-22" dirty="0">
                <a:latin typeface="Calibri"/>
                <a:cs typeface="Calibri"/>
              </a:rPr>
              <a:t> </a:t>
            </a:r>
            <a:r>
              <a:rPr sz="2553" spc="-4" dirty="0">
                <a:latin typeface="Calibri"/>
                <a:cs typeface="Calibri"/>
              </a:rPr>
              <a:t>in</a:t>
            </a:r>
            <a:r>
              <a:rPr sz="2553" spc="-9" dirty="0">
                <a:latin typeface="Calibri"/>
                <a:cs typeface="Calibri"/>
              </a:rPr>
              <a:t> </a:t>
            </a:r>
            <a:r>
              <a:rPr sz="2553" spc="-31" dirty="0">
                <a:latin typeface="Calibri"/>
                <a:cs typeface="Calibri"/>
              </a:rPr>
              <a:t>a</a:t>
            </a:r>
            <a:r>
              <a:rPr sz="2553" spc="4" dirty="0">
                <a:latin typeface="Calibri"/>
                <a:cs typeface="Calibri"/>
              </a:rPr>
              <a:t>pp</a:t>
            </a:r>
            <a:r>
              <a:rPr sz="2553" spc="-53" dirty="0">
                <a:latin typeface="Calibri"/>
                <a:cs typeface="Calibri"/>
              </a:rPr>
              <a:t>ro</a:t>
            </a:r>
            <a:r>
              <a:rPr sz="2553" spc="-13" dirty="0">
                <a:latin typeface="Calibri"/>
                <a:cs typeface="Calibri"/>
              </a:rPr>
              <a:t>x</a:t>
            </a:r>
            <a:r>
              <a:rPr sz="2553" spc="-4" dirty="0">
                <a:latin typeface="Calibri"/>
                <a:cs typeface="Calibri"/>
              </a:rPr>
              <a:t>im</a:t>
            </a:r>
            <a:r>
              <a:rPr sz="2553" spc="-31" dirty="0">
                <a:latin typeface="Calibri"/>
                <a:cs typeface="Calibri"/>
              </a:rPr>
              <a:t>a</a:t>
            </a:r>
            <a:r>
              <a:rPr sz="2553" spc="-44" dirty="0">
                <a:latin typeface="Calibri"/>
                <a:cs typeface="Calibri"/>
              </a:rPr>
              <a:t>t</a:t>
            </a:r>
            <a:r>
              <a:rPr sz="2553" dirty="0">
                <a:latin typeface="Calibri"/>
                <a:cs typeface="Calibri"/>
              </a:rPr>
              <a:t>e</a:t>
            </a:r>
            <a:r>
              <a:rPr sz="2553" spc="-31" dirty="0">
                <a:latin typeface="Calibri"/>
                <a:cs typeface="Calibri"/>
              </a:rPr>
              <a:t>l</a:t>
            </a:r>
            <a:r>
              <a:rPr sz="2553" spc="-4" dirty="0">
                <a:latin typeface="Calibri"/>
                <a:cs typeface="Calibri"/>
              </a:rPr>
              <a:t>y</a:t>
            </a:r>
            <a:r>
              <a:rPr sz="2553" dirty="0">
                <a:latin typeface="Calibri"/>
                <a:cs typeface="Calibri"/>
              </a:rPr>
              <a:t> </a:t>
            </a:r>
            <a:r>
              <a:rPr sz="2553" spc="-4" dirty="0">
                <a:latin typeface="Calibri"/>
                <a:cs typeface="Calibri"/>
              </a:rPr>
              <a:t>1</a:t>
            </a:r>
            <a:r>
              <a:rPr sz="2553" spc="-13" dirty="0">
                <a:latin typeface="Calibri"/>
                <a:cs typeface="Calibri"/>
              </a:rPr>
              <a:t> </a:t>
            </a:r>
            <a:r>
              <a:rPr sz="2553" spc="-4" dirty="0">
                <a:latin typeface="Calibri"/>
                <a:cs typeface="Calibri"/>
              </a:rPr>
              <a:t>in</a:t>
            </a:r>
            <a:r>
              <a:rPr sz="2553" spc="-9" dirty="0">
                <a:latin typeface="Calibri"/>
                <a:cs typeface="Calibri"/>
              </a:rPr>
              <a:t> </a:t>
            </a:r>
            <a:r>
              <a:rPr sz="2553" spc="-22" dirty="0">
                <a:latin typeface="Calibri"/>
                <a:cs typeface="Calibri"/>
              </a:rPr>
              <a:t>7</a:t>
            </a:r>
            <a:r>
              <a:rPr sz="2553" dirty="0">
                <a:latin typeface="Calibri"/>
                <a:cs typeface="Calibri"/>
              </a:rPr>
              <a:t>50</a:t>
            </a:r>
            <a:r>
              <a:rPr sz="2553" spc="-4" dirty="0">
                <a:latin typeface="Calibri"/>
                <a:cs typeface="Calibri"/>
              </a:rPr>
              <a:t>0</a:t>
            </a:r>
            <a:r>
              <a:rPr sz="2553" dirty="0">
                <a:latin typeface="Calibri"/>
                <a:cs typeface="Calibri"/>
              </a:rPr>
              <a:t>	</a:t>
            </a:r>
            <a:r>
              <a:rPr sz="2553" spc="-4" dirty="0">
                <a:latin typeface="Calibri"/>
                <a:cs typeface="Calibri"/>
              </a:rPr>
              <a:t>li</a:t>
            </a:r>
            <a:r>
              <a:rPr sz="2553" spc="-35" dirty="0">
                <a:latin typeface="Calibri"/>
                <a:cs typeface="Calibri"/>
              </a:rPr>
              <a:t>v</a:t>
            </a:r>
            <a:r>
              <a:rPr sz="2553" spc="-4" dirty="0">
                <a:latin typeface="Calibri"/>
                <a:cs typeface="Calibri"/>
              </a:rPr>
              <a:t>e  births.</a:t>
            </a:r>
            <a:endParaRPr sz="2553" dirty="0">
              <a:latin typeface="Calibri"/>
              <a:cs typeface="Calibri"/>
            </a:endParaRPr>
          </a:p>
        </p:txBody>
      </p:sp>
      <p:sp>
        <p:nvSpPr>
          <p:cNvPr id="8" name="object 8"/>
          <p:cNvSpPr txBox="1"/>
          <p:nvPr/>
        </p:nvSpPr>
        <p:spPr>
          <a:xfrm>
            <a:off x="1839291" y="1653633"/>
            <a:ext cx="307408" cy="324475"/>
          </a:xfrm>
          <a:prstGeom prst="rect">
            <a:avLst/>
          </a:prstGeom>
        </p:spPr>
        <p:txBody>
          <a:bodyPr vert="horz" wrap="square" lIns="0" tIns="12854" rIns="0" bIns="0" rtlCol="0">
            <a:spAutoFit/>
          </a:bodyPr>
          <a:lstStyle/>
          <a:p>
            <a:pPr marL="11179">
              <a:spcBef>
                <a:spcPts val="100"/>
              </a:spcBef>
            </a:pPr>
            <a:r>
              <a:rPr sz="2024" spc="-9" dirty="0">
                <a:solidFill>
                  <a:srgbClr val="FFFFFF"/>
                </a:solidFill>
                <a:latin typeface="Arial"/>
                <a:cs typeface="Arial"/>
              </a:rPr>
              <a:t>53</a:t>
            </a:r>
            <a:endParaRPr sz="2024">
              <a:latin typeface="Arial"/>
              <a:cs typeface="Arial"/>
            </a:endParaRPr>
          </a:p>
        </p:txBody>
      </p:sp>
    </p:spTree>
    <p:extLst>
      <p:ext uri="{BB962C8B-B14F-4D97-AF65-F5344CB8AC3E}">
        <p14:creationId xmlns:p14="http://schemas.microsoft.com/office/powerpoint/2010/main" val="2567834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85894" y="3573608"/>
            <a:ext cx="3144508" cy="21798"/>
          </a:xfrm>
          <a:custGeom>
            <a:avLst/>
            <a:gdLst/>
            <a:ahLst/>
            <a:cxnLst/>
            <a:rect l="l" t="t" r="r" b="b"/>
            <a:pathLst>
              <a:path w="3572510" h="24764">
                <a:moveTo>
                  <a:pt x="3572256" y="0"/>
                </a:moveTo>
                <a:lnTo>
                  <a:pt x="0" y="0"/>
                </a:lnTo>
                <a:lnTo>
                  <a:pt x="0" y="24383"/>
                </a:lnTo>
                <a:lnTo>
                  <a:pt x="3572256" y="24383"/>
                </a:lnTo>
                <a:lnTo>
                  <a:pt x="3572256" y="0"/>
                </a:lnTo>
                <a:close/>
              </a:path>
            </a:pathLst>
          </a:custGeom>
          <a:solidFill>
            <a:srgbClr val="000000"/>
          </a:solidFill>
        </p:spPr>
        <p:txBody>
          <a:bodyPr wrap="square" lIns="0" tIns="0" rIns="0" bIns="0" rtlCol="0"/>
          <a:lstStyle/>
          <a:p>
            <a:endParaRPr sz="1232"/>
          </a:p>
        </p:txBody>
      </p:sp>
      <p:sp>
        <p:nvSpPr>
          <p:cNvPr id="3" name="object 3"/>
          <p:cNvSpPr txBox="1"/>
          <p:nvPr/>
        </p:nvSpPr>
        <p:spPr>
          <a:xfrm>
            <a:off x="1976021" y="2883686"/>
            <a:ext cx="6752922" cy="2549984"/>
          </a:xfrm>
          <a:prstGeom prst="rect">
            <a:avLst/>
          </a:prstGeom>
        </p:spPr>
        <p:txBody>
          <a:bodyPr vert="horz" wrap="square" lIns="0" tIns="22915" rIns="0" bIns="0" rtlCol="0">
            <a:spAutoFit/>
          </a:bodyPr>
          <a:lstStyle/>
          <a:p>
            <a:pPr marL="11179" marR="726046">
              <a:lnSpc>
                <a:spcPts val="2790"/>
              </a:lnSpc>
              <a:spcBef>
                <a:spcPts val="180"/>
              </a:spcBef>
            </a:pPr>
            <a:r>
              <a:rPr sz="2333" spc="-13" dirty="0">
                <a:latin typeface="Arial"/>
                <a:cs typeface="Arial"/>
              </a:rPr>
              <a:t>--More </a:t>
            </a:r>
            <a:r>
              <a:rPr sz="2333" spc="-9" dirty="0">
                <a:latin typeface="Arial"/>
                <a:cs typeface="Arial"/>
              </a:rPr>
              <a:t>than</a:t>
            </a:r>
            <a:r>
              <a:rPr sz="2333" spc="-13" dirty="0">
                <a:latin typeface="Arial"/>
                <a:cs typeface="Arial"/>
              </a:rPr>
              <a:t> </a:t>
            </a:r>
            <a:r>
              <a:rPr sz="2333" spc="-9" dirty="0">
                <a:latin typeface="Arial"/>
                <a:cs typeface="Arial"/>
              </a:rPr>
              <a:t>95%</a:t>
            </a:r>
            <a:r>
              <a:rPr sz="2333" spc="4" dirty="0">
                <a:latin typeface="Arial"/>
                <a:cs typeface="Arial"/>
              </a:rPr>
              <a:t> </a:t>
            </a:r>
            <a:r>
              <a:rPr sz="2333" spc="-13" dirty="0">
                <a:latin typeface="Arial"/>
                <a:cs typeface="Arial"/>
              </a:rPr>
              <a:t>of</a:t>
            </a:r>
            <a:r>
              <a:rPr sz="2333" spc="4" dirty="0">
                <a:latin typeface="Arial"/>
                <a:cs typeface="Arial"/>
              </a:rPr>
              <a:t> </a:t>
            </a:r>
            <a:r>
              <a:rPr sz="2333" spc="-9" dirty="0">
                <a:latin typeface="Arial"/>
                <a:cs typeface="Arial"/>
              </a:rPr>
              <a:t>with</a:t>
            </a:r>
            <a:r>
              <a:rPr sz="2333" spc="9" dirty="0">
                <a:latin typeface="Arial"/>
                <a:cs typeface="Arial"/>
              </a:rPr>
              <a:t> </a:t>
            </a:r>
            <a:r>
              <a:rPr sz="2333" spc="-9" dirty="0">
                <a:latin typeface="Arial"/>
                <a:cs typeface="Arial"/>
              </a:rPr>
              <a:t>trisomy</a:t>
            </a:r>
            <a:r>
              <a:rPr sz="2333" spc="-22" dirty="0">
                <a:latin typeface="Arial"/>
                <a:cs typeface="Arial"/>
              </a:rPr>
              <a:t> </a:t>
            </a:r>
            <a:r>
              <a:rPr sz="2333" spc="-4" dirty="0">
                <a:latin typeface="Arial"/>
                <a:cs typeface="Arial"/>
              </a:rPr>
              <a:t>18</a:t>
            </a:r>
            <a:r>
              <a:rPr sz="2333" spc="-13" dirty="0">
                <a:latin typeface="Arial"/>
                <a:cs typeface="Arial"/>
              </a:rPr>
              <a:t> </a:t>
            </a:r>
            <a:r>
              <a:rPr sz="2333" spc="-9" dirty="0">
                <a:latin typeface="Arial"/>
                <a:cs typeface="Arial"/>
              </a:rPr>
              <a:t>are </a:t>
            </a:r>
            <a:r>
              <a:rPr sz="2333" spc="-13" dirty="0">
                <a:latin typeface="Arial"/>
                <a:cs typeface="Arial"/>
              </a:rPr>
              <a:t>lost</a:t>
            </a:r>
            <a:r>
              <a:rPr sz="2333" spc="4" dirty="0">
                <a:latin typeface="Arial"/>
                <a:cs typeface="Arial"/>
              </a:rPr>
              <a:t> </a:t>
            </a:r>
            <a:r>
              <a:rPr sz="2333" spc="-18" dirty="0">
                <a:latin typeface="Arial"/>
                <a:cs typeface="Arial"/>
              </a:rPr>
              <a:t>as </a:t>
            </a:r>
            <a:r>
              <a:rPr sz="2333" spc="-638" dirty="0">
                <a:latin typeface="Arial"/>
                <a:cs typeface="Arial"/>
              </a:rPr>
              <a:t> </a:t>
            </a:r>
            <a:r>
              <a:rPr sz="2333" spc="-13" dirty="0">
                <a:latin typeface="Arial"/>
                <a:cs typeface="Arial"/>
              </a:rPr>
              <a:t>spontaneous</a:t>
            </a:r>
            <a:r>
              <a:rPr sz="2333" dirty="0">
                <a:latin typeface="Arial"/>
                <a:cs typeface="Arial"/>
              </a:rPr>
              <a:t> </a:t>
            </a:r>
            <a:r>
              <a:rPr sz="2333" spc="-13" dirty="0">
                <a:latin typeface="Arial"/>
                <a:cs typeface="Arial"/>
              </a:rPr>
              <a:t>abortuses</a:t>
            </a:r>
            <a:r>
              <a:rPr sz="2333" spc="4" dirty="0">
                <a:latin typeface="Arial"/>
                <a:cs typeface="Arial"/>
              </a:rPr>
              <a:t> in</a:t>
            </a:r>
            <a:r>
              <a:rPr sz="2333" spc="-13" dirty="0">
                <a:latin typeface="Arial"/>
                <a:cs typeface="Arial"/>
              </a:rPr>
              <a:t> </a:t>
            </a:r>
            <a:r>
              <a:rPr sz="2333" spc="-9" dirty="0">
                <a:latin typeface="Arial"/>
                <a:cs typeface="Arial"/>
              </a:rPr>
              <a:t>the first</a:t>
            </a:r>
            <a:r>
              <a:rPr sz="2333" spc="4" dirty="0">
                <a:latin typeface="Arial"/>
                <a:cs typeface="Arial"/>
              </a:rPr>
              <a:t> </a:t>
            </a:r>
            <a:r>
              <a:rPr sz="2333" spc="-9" dirty="0">
                <a:latin typeface="Arial"/>
                <a:cs typeface="Arial"/>
              </a:rPr>
              <a:t>trimester.</a:t>
            </a:r>
            <a:endParaRPr sz="2333">
              <a:latin typeface="Arial"/>
              <a:cs typeface="Arial"/>
            </a:endParaRPr>
          </a:p>
          <a:p>
            <a:pPr>
              <a:lnSpc>
                <a:spcPct val="100000"/>
              </a:lnSpc>
            </a:pPr>
            <a:endParaRPr sz="2421">
              <a:latin typeface="Arial"/>
              <a:cs typeface="Arial"/>
            </a:endParaRPr>
          </a:p>
          <a:p>
            <a:pPr marL="11179" marR="4471">
              <a:lnSpc>
                <a:spcPts val="2790"/>
              </a:lnSpc>
            </a:pPr>
            <a:r>
              <a:rPr sz="2333" spc="-9" dirty="0">
                <a:latin typeface="Arial"/>
                <a:cs typeface="Arial"/>
              </a:rPr>
              <a:t>--</a:t>
            </a:r>
            <a:r>
              <a:rPr sz="2333" spc="-4" dirty="0">
                <a:latin typeface="Arial"/>
                <a:cs typeface="Arial"/>
              </a:rPr>
              <a:t> </a:t>
            </a:r>
            <a:r>
              <a:rPr sz="2333" spc="-9" dirty="0">
                <a:latin typeface="Arial"/>
                <a:cs typeface="Arial"/>
              </a:rPr>
              <a:t>females</a:t>
            </a:r>
            <a:r>
              <a:rPr sz="2333" spc="-22" dirty="0">
                <a:latin typeface="Arial"/>
                <a:cs typeface="Arial"/>
              </a:rPr>
              <a:t> </a:t>
            </a:r>
            <a:r>
              <a:rPr sz="2333" spc="-4" dirty="0">
                <a:latin typeface="Arial"/>
                <a:cs typeface="Arial"/>
              </a:rPr>
              <a:t>are</a:t>
            </a:r>
            <a:r>
              <a:rPr sz="2333" spc="-9" dirty="0">
                <a:latin typeface="Arial"/>
                <a:cs typeface="Arial"/>
              </a:rPr>
              <a:t> far</a:t>
            </a:r>
            <a:r>
              <a:rPr sz="2333" spc="18" dirty="0">
                <a:latin typeface="Arial"/>
                <a:cs typeface="Arial"/>
              </a:rPr>
              <a:t> </a:t>
            </a:r>
            <a:r>
              <a:rPr sz="2333" spc="-9" dirty="0">
                <a:latin typeface="Arial"/>
                <a:cs typeface="Arial"/>
              </a:rPr>
              <a:t>more</a:t>
            </a:r>
            <a:r>
              <a:rPr sz="2333" spc="-13" dirty="0">
                <a:latin typeface="Arial"/>
                <a:cs typeface="Arial"/>
              </a:rPr>
              <a:t> </a:t>
            </a:r>
            <a:r>
              <a:rPr sz="2333" spc="-9" dirty="0">
                <a:latin typeface="Arial"/>
                <a:cs typeface="Arial"/>
              </a:rPr>
              <a:t>likely</a:t>
            </a:r>
            <a:r>
              <a:rPr sz="2333" spc="4" dirty="0">
                <a:latin typeface="Arial"/>
                <a:cs typeface="Arial"/>
              </a:rPr>
              <a:t> </a:t>
            </a:r>
            <a:r>
              <a:rPr sz="2333" spc="-18" dirty="0">
                <a:latin typeface="Arial"/>
                <a:cs typeface="Arial"/>
              </a:rPr>
              <a:t>to</a:t>
            </a:r>
            <a:r>
              <a:rPr sz="2333" spc="9" dirty="0">
                <a:latin typeface="Arial"/>
                <a:cs typeface="Arial"/>
              </a:rPr>
              <a:t> </a:t>
            </a:r>
            <a:r>
              <a:rPr sz="2333" spc="-9" dirty="0">
                <a:latin typeface="Arial"/>
                <a:cs typeface="Arial"/>
              </a:rPr>
              <a:t>survive </a:t>
            </a:r>
            <a:r>
              <a:rPr sz="2333" spc="-18" dirty="0">
                <a:latin typeface="Arial"/>
                <a:cs typeface="Arial"/>
              </a:rPr>
              <a:t>to</a:t>
            </a:r>
            <a:r>
              <a:rPr sz="2333" spc="9" dirty="0">
                <a:latin typeface="Arial"/>
                <a:cs typeface="Arial"/>
              </a:rPr>
              <a:t> </a:t>
            </a:r>
            <a:r>
              <a:rPr sz="2333" spc="-13" dirty="0">
                <a:latin typeface="Arial"/>
                <a:cs typeface="Arial"/>
              </a:rPr>
              <a:t>term</a:t>
            </a:r>
            <a:r>
              <a:rPr sz="2333" spc="-4" dirty="0">
                <a:latin typeface="Arial"/>
                <a:cs typeface="Arial"/>
              </a:rPr>
              <a:t> </a:t>
            </a:r>
            <a:r>
              <a:rPr sz="2333" spc="-9" dirty="0">
                <a:latin typeface="Arial"/>
                <a:cs typeface="Arial"/>
              </a:rPr>
              <a:t>than </a:t>
            </a:r>
            <a:r>
              <a:rPr sz="2333" spc="-634" dirty="0">
                <a:latin typeface="Arial"/>
                <a:cs typeface="Arial"/>
              </a:rPr>
              <a:t> </a:t>
            </a:r>
            <a:r>
              <a:rPr sz="2333" spc="-9" dirty="0">
                <a:latin typeface="Arial"/>
                <a:cs typeface="Arial"/>
              </a:rPr>
              <a:t>males;</a:t>
            </a:r>
            <a:r>
              <a:rPr sz="2333" dirty="0">
                <a:latin typeface="Arial"/>
                <a:cs typeface="Arial"/>
              </a:rPr>
              <a:t> </a:t>
            </a:r>
            <a:r>
              <a:rPr sz="2333" spc="-9" dirty="0">
                <a:latin typeface="Arial"/>
                <a:cs typeface="Arial"/>
              </a:rPr>
              <a:t>the</a:t>
            </a:r>
            <a:r>
              <a:rPr sz="2333" spc="-13" dirty="0">
                <a:latin typeface="Arial"/>
                <a:cs typeface="Arial"/>
              </a:rPr>
              <a:t> </a:t>
            </a:r>
            <a:r>
              <a:rPr sz="2333" spc="-4" dirty="0">
                <a:latin typeface="Arial"/>
                <a:cs typeface="Arial"/>
              </a:rPr>
              <a:t>ratio</a:t>
            </a:r>
            <a:r>
              <a:rPr sz="2333" spc="-18" dirty="0">
                <a:latin typeface="Arial"/>
                <a:cs typeface="Arial"/>
              </a:rPr>
              <a:t> </a:t>
            </a:r>
            <a:r>
              <a:rPr sz="2333" spc="-9" dirty="0">
                <a:latin typeface="Arial"/>
                <a:cs typeface="Arial"/>
              </a:rPr>
              <a:t>is</a:t>
            </a:r>
            <a:r>
              <a:rPr sz="2333" dirty="0">
                <a:latin typeface="Arial"/>
                <a:cs typeface="Arial"/>
              </a:rPr>
              <a:t> </a:t>
            </a:r>
            <a:r>
              <a:rPr sz="2333" spc="-9" dirty="0">
                <a:latin typeface="Arial"/>
                <a:cs typeface="Arial"/>
              </a:rPr>
              <a:t>1</a:t>
            </a:r>
            <a:r>
              <a:rPr sz="2333" spc="-13" dirty="0">
                <a:latin typeface="Arial"/>
                <a:cs typeface="Arial"/>
              </a:rPr>
              <a:t> </a:t>
            </a:r>
            <a:r>
              <a:rPr sz="2333" spc="-4" dirty="0">
                <a:latin typeface="Arial"/>
                <a:cs typeface="Arial"/>
              </a:rPr>
              <a:t>:</a:t>
            </a:r>
            <a:r>
              <a:rPr sz="2333" dirty="0">
                <a:latin typeface="Arial"/>
                <a:cs typeface="Arial"/>
              </a:rPr>
              <a:t> </a:t>
            </a:r>
            <a:r>
              <a:rPr sz="2333" spc="-13" dirty="0">
                <a:latin typeface="Arial"/>
                <a:cs typeface="Arial"/>
              </a:rPr>
              <a:t>4.</a:t>
            </a:r>
            <a:endParaRPr sz="2333">
              <a:latin typeface="Arial"/>
              <a:cs typeface="Arial"/>
            </a:endParaRPr>
          </a:p>
          <a:p>
            <a:pPr>
              <a:lnSpc>
                <a:spcPct val="100000"/>
              </a:lnSpc>
            </a:pPr>
            <a:endParaRPr sz="2333">
              <a:latin typeface="Arial"/>
              <a:cs typeface="Arial"/>
            </a:endParaRPr>
          </a:p>
          <a:p>
            <a:pPr marL="11179">
              <a:spcBef>
                <a:spcPts val="4"/>
              </a:spcBef>
            </a:pPr>
            <a:r>
              <a:rPr sz="2333" spc="-9" dirty="0">
                <a:latin typeface="Arial"/>
                <a:cs typeface="Arial"/>
              </a:rPr>
              <a:t>--Infants</a:t>
            </a:r>
            <a:r>
              <a:rPr sz="2333" dirty="0">
                <a:latin typeface="Arial"/>
                <a:cs typeface="Arial"/>
              </a:rPr>
              <a:t> </a:t>
            </a:r>
            <a:r>
              <a:rPr sz="2333" spc="-9" dirty="0">
                <a:latin typeface="Arial"/>
                <a:cs typeface="Arial"/>
              </a:rPr>
              <a:t>with</a:t>
            </a:r>
            <a:r>
              <a:rPr sz="2333" spc="-13" dirty="0">
                <a:latin typeface="Arial"/>
                <a:cs typeface="Arial"/>
              </a:rPr>
              <a:t> </a:t>
            </a:r>
            <a:r>
              <a:rPr sz="2333" spc="-9" dirty="0">
                <a:latin typeface="Arial"/>
                <a:cs typeface="Arial"/>
              </a:rPr>
              <a:t>trisomy</a:t>
            </a:r>
            <a:r>
              <a:rPr sz="2333" dirty="0">
                <a:latin typeface="Arial"/>
                <a:cs typeface="Arial"/>
              </a:rPr>
              <a:t> </a:t>
            </a:r>
            <a:r>
              <a:rPr sz="2333" spc="-18" dirty="0">
                <a:latin typeface="Arial"/>
                <a:cs typeface="Arial"/>
              </a:rPr>
              <a:t>18</a:t>
            </a:r>
            <a:r>
              <a:rPr sz="2333" spc="9" dirty="0">
                <a:latin typeface="Arial"/>
                <a:cs typeface="Arial"/>
              </a:rPr>
              <a:t> </a:t>
            </a:r>
            <a:r>
              <a:rPr sz="2333" spc="-13" dirty="0">
                <a:latin typeface="Arial"/>
                <a:cs typeface="Arial"/>
              </a:rPr>
              <a:t>rarely</a:t>
            </a:r>
            <a:r>
              <a:rPr sz="2333" dirty="0">
                <a:latin typeface="Arial"/>
                <a:cs typeface="Arial"/>
              </a:rPr>
              <a:t> </a:t>
            </a:r>
            <a:r>
              <a:rPr sz="2333" spc="-9" dirty="0">
                <a:latin typeface="Arial"/>
                <a:cs typeface="Arial"/>
              </a:rPr>
              <a:t>survive</a:t>
            </a:r>
            <a:endParaRPr sz="2333">
              <a:latin typeface="Arial"/>
              <a:cs typeface="Arial"/>
            </a:endParaRPr>
          </a:p>
        </p:txBody>
      </p:sp>
      <p:grpSp>
        <p:nvGrpSpPr>
          <p:cNvPr id="4" name="object 4"/>
          <p:cNvGrpSpPr/>
          <p:nvPr/>
        </p:nvGrpSpPr>
        <p:grpSpPr>
          <a:xfrm>
            <a:off x="7327463" y="1435400"/>
            <a:ext cx="3195370" cy="4413266"/>
            <a:chOff x="6428279" y="1630774"/>
            <a:chExt cx="3630295" cy="5013960"/>
          </a:xfrm>
        </p:grpSpPr>
        <p:pic>
          <p:nvPicPr>
            <p:cNvPr id="5" name="object 5"/>
            <p:cNvPicPr/>
            <p:nvPr/>
          </p:nvPicPr>
          <p:blipFill>
            <a:blip r:embed="rId2" cstate="print"/>
            <a:stretch>
              <a:fillRect/>
            </a:stretch>
          </p:blipFill>
          <p:spPr>
            <a:xfrm>
              <a:off x="8068055" y="2939876"/>
              <a:ext cx="1990344" cy="3704844"/>
            </a:xfrm>
            <a:prstGeom prst="rect">
              <a:avLst/>
            </a:prstGeom>
          </p:spPr>
        </p:pic>
        <p:sp>
          <p:nvSpPr>
            <p:cNvPr id="6" name="object 6"/>
            <p:cNvSpPr/>
            <p:nvPr/>
          </p:nvSpPr>
          <p:spPr>
            <a:xfrm>
              <a:off x="6440879" y="1643374"/>
              <a:ext cx="622935" cy="461645"/>
            </a:xfrm>
            <a:custGeom>
              <a:avLst/>
              <a:gdLst/>
              <a:ahLst/>
              <a:cxnLst/>
              <a:rect l="l" t="t" r="r" b="b"/>
              <a:pathLst>
                <a:path w="622934" h="461644">
                  <a:moveTo>
                    <a:pt x="205341" y="211378"/>
                  </a:moveTo>
                  <a:lnTo>
                    <a:pt x="171310" y="189304"/>
                  </a:lnTo>
                  <a:lnTo>
                    <a:pt x="161561" y="149004"/>
                  </a:lnTo>
                  <a:lnTo>
                    <a:pt x="172640" y="108561"/>
                  </a:lnTo>
                  <a:lnTo>
                    <a:pt x="206467" y="80453"/>
                  </a:lnTo>
                  <a:lnTo>
                    <a:pt x="219550" y="77938"/>
                  </a:lnTo>
                  <a:lnTo>
                    <a:pt x="226112" y="77987"/>
                  </a:lnTo>
                  <a:lnTo>
                    <a:pt x="259570" y="105903"/>
                  </a:lnTo>
                  <a:lnTo>
                    <a:pt x="268168" y="152023"/>
                  </a:lnTo>
                  <a:lnTo>
                    <a:pt x="267816" y="165502"/>
                  </a:lnTo>
                  <a:lnTo>
                    <a:pt x="259600" y="207912"/>
                  </a:lnTo>
                  <a:lnTo>
                    <a:pt x="235972" y="248297"/>
                  </a:lnTo>
                  <a:lnTo>
                    <a:pt x="201717" y="283345"/>
                  </a:lnTo>
                  <a:lnTo>
                    <a:pt x="167629" y="309861"/>
                  </a:lnTo>
                  <a:lnTo>
                    <a:pt x="140907" y="328119"/>
                  </a:lnTo>
                  <a:lnTo>
                    <a:pt x="138882" y="329448"/>
                  </a:lnTo>
                  <a:lnTo>
                    <a:pt x="136857" y="330778"/>
                  </a:lnTo>
                  <a:lnTo>
                    <a:pt x="137875" y="330962"/>
                  </a:lnTo>
                  <a:lnTo>
                    <a:pt x="141935" y="330002"/>
                  </a:lnTo>
                  <a:lnTo>
                    <a:pt x="145988" y="329043"/>
                  </a:lnTo>
                  <a:lnTo>
                    <a:pt x="152058" y="327607"/>
                  </a:lnTo>
                  <a:lnTo>
                    <a:pt x="196845" y="315230"/>
                  </a:lnTo>
                  <a:lnTo>
                    <a:pt x="264084" y="287356"/>
                  </a:lnTo>
                  <a:lnTo>
                    <a:pt x="301772" y="268967"/>
                  </a:lnTo>
                  <a:lnTo>
                    <a:pt x="345259" y="246357"/>
                  </a:lnTo>
                  <a:lnTo>
                    <a:pt x="394546" y="219526"/>
                  </a:lnTo>
                </a:path>
                <a:path w="622934" h="461644">
                  <a:moveTo>
                    <a:pt x="421032" y="33682"/>
                  </a:moveTo>
                  <a:lnTo>
                    <a:pt x="382897" y="13863"/>
                  </a:lnTo>
                  <a:lnTo>
                    <a:pt x="335044" y="2182"/>
                  </a:lnTo>
                  <a:lnTo>
                    <a:pt x="298394" y="0"/>
                  </a:lnTo>
                  <a:lnTo>
                    <a:pt x="278716" y="1046"/>
                  </a:lnTo>
                  <a:lnTo>
                    <a:pt x="236513" y="8339"/>
                  </a:lnTo>
                  <a:lnTo>
                    <a:pt x="189704" y="27799"/>
                  </a:lnTo>
                  <a:lnTo>
                    <a:pt x="139060" y="60505"/>
                  </a:lnTo>
                  <a:lnTo>
                    <a:pt x="90038" y="107380"/>
                  </a:lnTo>
                  <a:lnTo>
                    <a:pt x="45167" y="166551"/>
                  </a:lnTo>
                  <a:lnTo>
                    <a:pt x="14149" y="225846"/>
                  </a:lnTo>
                  <a:lnTo>
                    <a:pt x="0" y="282509"/>
                  </a:lnTo>
                  <a:lnTo>
                    <a:pt x="2223" y="308301"/>
                  </a:lnTo>
                  <a:lnTo>
                    <a:pt x="26664" y="354078"/>
                  </a:lnTo>
                  <a:lnTo>
                    <a:pt x="67230" y="391296"/>
                  </a:lnTo>
                  <a:lnTo>
                    <a:pt x="113382" y="419140"/>
                  </a:lnTo>
                  <a:lnTo>
                    <a:pt x="169213" y="439636"/>
                  </a:lnTo>
                  <a:lnTo>
                    <a:pt x="238813" y="454814"/>
                  </a:lnTo>
                  <a:lnTo>
                    <a:pt x="277288" y="459580"/>
                  </a:lnTo>
                  <a:lnTo>
                    <a:pt x="316226" y="461360"/>
                  </a:lnTo>
                  <a:lnTo>
                    <a:pt x="355629" y="460154"/>
                  </a:lnTo>
                  <a:lnTo>
                    <a:pt x="395496" y="455962"/>
                  </a:lnTo>
                  <a:lnTo>
                    <a:pt x="433890" y="448631"/>
                  </a:lnTo>
                  <a:lnTo>
                    <a:pt x="500453" y="424098"/>
                  </a:lnTo>
                  <a:lnTo>
                    <a:pt x="553246" y="387340"/>
                  </a:lnTo>
                  <a:lnTo>
                    <a:pt x="591468" y="343980"/>
                  </a:lnTo>
                  <a:lnTo>
                    <a:pt x="614862" y="295015"/>
                  </a:lnTo>
                  <a:lnTo>
                    <a:pt x="622696" y="240813"/>
                  </a:lnTo>
                  <a:lnTo>
                    <a:pt x="620734" y="211770"/>
                  </a:lnTo>
                  <a:lnTo>
                    <a:pt x="589046" y="155054"/>
                  </a:lnTo>
                  <a:lnTo>
                    <a:pt x="555047" y="126569"/>
                  </a:lnTo>
                  <a:lnTo>
                    <a:pt x="508944" y="97999"/>
                  </a:lnTo>
                  <a:lnTo>
                    <a:pt x="450737" y="69345"/>
                  </a:lnTo>
                  <a:lnTo>
                    <a:pt x="380426" y="40606"/>
                  </a:lnTo>
                </a:path>
              </a:pathLst>
            </a:custGeom>
            <a:ln w="25200">
              <a:solidFill>
                <a:srgbClr val="0000D5"/>
              </a:solidFill>
            </a:ln>
          </p:spPr>
          <p:txBody>
            <a:bodyPr wrap="square" lIns="0" tIns="0" rIns="0" bIns="0" rtlCol="0"/>
            <a:lstStyle/>
            <a:p>
              <a:endParaRPr sz="1232"/>
            </a:p>
          </p:txBody>
        </p:sp>
      </p:grpSp>
    </p:spTree>
    <p:extLst>
      <p:ext uri="{BB962C8B-B14F-4D97-AF65-F5344CB8AC3E}">
        <p14:creationId xmlns:p14="http://schemas.microsoft.com/office/powerpoint/2010/main" val="62194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8378" y="1229591"/>
            <a:ext cx="4246706" cy="1315594"/>
          </a:xfrm>
          <a:prstGeom prst="rect">
            <a:avLst/>
          </a:prstGeom>
        </p:spPr>
        <p:txBody>
          <a:bodyPr vert="horz" wrap="square" lIns="0" tIns="15091" rIns="0" bIns="0" rtlCol="0" anchor="ctr">
            <a:spAutoFit/>
          </a:bodyPr>
          <a:lstStyle/>
          <a:p>
            <a:pPr marL="11179">
              <a:lnSpc>
                <a:spcPct val="100000"/>
              </a:lnSpc>
              <a:spcBef>
                <a:spcPts val="119"/>
              </a:spcBef>
            </a:pPr>
            <a:r>
              <a:rPr sz="4225" b="1" spc="13" dirty="0">
                <a:solidFill>
                  <a:srgbClr val="C00000"/>
                </a:solidFill>
                <a:latin typeface="Century Gothic"/>
                <a:cs typeface="Century Gothic"/>
              </a:rPr>
              <a:t>Clinical</a:t>
            </a:r>
            <a:r>
              <a:rPr sz="4225" b="1" spc="-4" dirty="0">
                <a:solidFill>
                  <a:srgbClr val="C00000"/>
                </a:solidFill>
                <a:latin typeface="Century Gothic"/>
                <a:cs typeface="Century Gothic"/>
              </a:rPr>
              <a:t> </a:t>
            </a:r>
            <a:r>
              <a:rPr sz="4225" b="1" spc="13" dirty="0">
                <a:solidFill>
                  <a:srgbClr val="C00000"/>
                </a:solidFill>
                <a:latin typeface="Century Gothic"/>
                <a:cs typeface="Century Gothic"/>
              </a:rPr>
              <a:t>features</a:t>
            </a:r>
            <a:endParaRPr sz="4225">
              <a:latin typeface="Century Gothic"/>
              <a:cs typeface="Century Gothic"/>
            </a:endParaRPr>
          </a:p>
        </p:txBody>
      </p:sp>
      <p:pic>
        <p:nvPicPr>
          <p:cNvPr id="3" name="object 3"/>
          <p:cNvPicPr/>
          <p:nvPr/>
        </p:nvPicPr>
        <p:blipFill>
          <a:blip r:embed="rId2" cstate="print"/>
          <a:stretch>
            <a:fillRect/>
          </a:stretch>
        </p:blipFill>
        <p:spPr>
          <a:xfrm>
            <a:off x="8369391" y="3522911"/>
            <a:ext cx="3704997" cy="3224769"/>
          </a:xfrm>
          <a:prstGeom prst="rect">
            <a:avLst/>
          </a:prstGeom>
        </p:spPr>
      </p:pic>
      <p:sp>
        <p:nvSpPr>
          <p:cNvPr id="4" name="object 4"/>
          <p:cNvSpPr txBox="1"/>
          <p:nvPr/>
        </p:nvSpPr>
        <p:spPr>
          <a:xfrm>
            <a:off x="262229" y="2533475"/>
            <a:ext cx="1544419" cy="322450"/>
          </a:xfrm>
          <a:prstGeom prst="rect">
            <a:avLst/>
          </a:prstGeom>
        </p:spPr>
        <p:txBody>
          <a:bodyPr vert="horz" wrap="square" lIns="0" tIns="14532" rIns="0" bIns="0" rtlCol="0">
            <a:spAutoFit/>
          </a:bodyPr>
          <a:lstStyle/>
          <a:p>
            <a:pPr marL="88869" indent="-78250">
              <a:spcBef>
                <a:spcPts val="114"/>
              </a:spcBef>
              <a:buClr>
                <a:srgbClr val="000000"/>
              </a:buClr>
              <a:buSzPct val="94871"/>
              <a:buFont typeface="Arial"/>
              <a:buChar char="•"/>
              <a:tabLst>
                <a:tab pos="89428" algn="l"/>
              </a:tabLst>
            </a:pPr>
            <a:r>
              <a:rPr sz="2000" b="1" spc="9" dirty="0">
                <a:solidFill>
                  <a:srgbClr val="FF0000"/>
                </a:solidFill>
                <a:latin typeface="Calibri"/>
                <a:cs typeface="Calibri"/>
              </a:rPr>
              <a:t>General</a:t>
            </a:r>
            <a:r>
              <a:rPr sz="2000" b="1" spc="-88" dirty="0">
                <a:solidFill>
                  <a:srgbClr val="FF0000"/>
                </a:solidFill>
                <a:latin typeface="Calibri"/>
                <a:cs typeface="Calibri"/>
              </a:rPr>
              <a:t> </a:t>
            </a:r>
            <a:r>
              <a:rPr sz="1600" b="1" spc="4" dirty="0">
                <a:solidFill>
                  <a:srgbClr val="FF0000"/>
                </a:solidFill>
                <a:latin typeface="Calibri"/>
                <a:cs typeface="Calibri"/>
              </a:rPr>
              <a:t>:</a:t>
            </a:r>
            <a:endParaRPr sz="1600" b="1" dirty="0">
              <a:latin typeface="Calibri"/>
              <a:cs typeface="Calibri"/>
            </a:endParaRPr>
          </a:p>
        </p:txBody>
      </p:sp>
      <p:sp>
        <p:nvSpPr>
          <p:cNvPr id="5" name="object 5"/>
          <p:cNvSpPr txBox="1"/>
          <p:nvPr/>
        </p:nvSpPr>
        <p:spPr>
          <a:xfrm>
            <a:off x="221673" y="2995010"/>
            <a:ext cx="4219353" cy="292237"/>
          </a:xfrm>
          <a:prstGeom prst="rect">
            <a:avLst/>
          </a:prstGeom>
        </p:spPr>
        <p:txBody>
          <a:bodyPr vert="horz" wrap="square" lIns="0" tIns="15091" rIns="0" bIns="0" rtlCol="0">
            <a:spAutoFit/>
          </a:bodyPr>
          <a:lstStyle/>
          <a:p>
            <a:pPr marL="110109" indent="-99489">
              <a:spcBef>
                <a:spcPts val="119"/>
              </a:spcBef>
              <a:buFont typeface="Arial"/>
              <a:buChar char="•"/>
              <a:tabLst>
                <a:tab pos="110668" algn="l"/>
              </a:tabLst>
            </a:pPr>
            <a:r>
              <a:rPr sz="1800" b="1" spc="9" dirty="0">
                <a:latin typeface="Calibri"/>
                <a:cs typeface="Calibri"/>
              </a:rPr>
              <a:t>hypertonia </a:t>
            </a:r>
            <a:r>
              <a:rPr sz="1800" b="1" spc="4" dirty="0">
                <a:latin typeface="Calibri"/>
                <a:cs typeface="Calibri"/>
              </a:rPr>
              <a:t>,</a:t>
            </a:r>
            <a:r>
              <a:rPr sz="1800" b="1" spc="13" dirty="0">
                <a:latin typeface="Calibri"/>
                <a:cs typeface="Calibri"/>
              </a:rPr>
              <a:t> </a:t>
            </a:r>
            <a:r>
              <a:rPr sz="1800" b="1" spc="9" dirty="0">
                <a:latin typeface="Calibri"/>
                <a:cs typeface="Calibri"/>
              </a:rPr>
              <a:t>small</a:t>
            </a:r>
            <a:r>
              <a:rPr sz="1800" b="1" spc="22" dirty="0">
                <a:latin typeface="Calibri"/>
                <a:cs typeface="Calibri"/>
              </a:rPr>
              <a:t> </a:t>
            </a:r>
            <a:r>
              <a:rPr sz="1800" b="1" spc="9" dirty="0">
                <a:latin typeface="Calibri"/>
                <a:cs typeface="Calibri"/>
              </a:rPr>
              <a:t>for</a:t>
            </a:r>
            <a:r>
              <a:rPr sz="1800" b="1" spc="13" dirty="0">
                <a:latin typeface="Calibri"/>
                <a:cs typeface="Calibri"/>
              </a:rPr>
              <a:t> </a:t>
            </a:r>
            <a:r>
              <a:rPr sz="1800" b="1" spc="9" dirty="0">
                <a:latin typeface="Calibri"/>
                <a:cs typeface="Calibri"/>
              </a:rPr>
              <a:t>gestational</a:t>
            </a:r>
            <a:r>
              <a:rPr sz="1800" b="1" spc="4" dirty="0">
                <a:latin typeface="Calibri"/>
                <a:cs typeface="Calibri"/>
              </a:rPr>
              <a:t> </a:t>
            </a:r>
            <a:r>
              <a:rPr sz="1800" b="1" spc="13" dirty="0">
                <a:latin typeface="Calibri"/>
                <a:cs typeface="Calibri"/>
              </a:rPr>
              <a:t>age</a:t>
            </a:r>
            <a:endParaRPr sz="1800" b="1" dirty="0">
              <a:latin typeface="Calibri"/>
              <a:cs typeface="Calibri"/>
            </a:endParaRPr>
          </a:p>
        </p:txBody>
      </p:sp>
      <p:sp>
        <p:nvSpPr>
          <p:cNvPr id="6" name="object 6"/>
          <p:cNvSpPr txBox="1"/>
          <p:nvPr/>
        </p:nvSpPr>
        <p:spPr>
          <a:xfrm>
            <a:off x="346310" y="3281500"/>
            <a:ext cx="1376256" cy="320193"/>
          </a:xfrm>
          <a:prstGeom prst="rect">
            <a:avLst/>
          </a:prstGeom>
        </p:spPr>
        <p:txBody>
          <a:bodyPr vert="horz" wrap="square" lIns="0" tIns="12296" rIns="0" bIns="0" rtlCol="0">
            <a:spAutoFit/>
          </a:bodyPr>
          <a:lstStyle/>
          <a:p>
            <a:pPr marL="11179">
              <a:spcBef>
                <a:spcPts val="97"/>
              </a:spcBef>
            </a:pPr>
            <a:r>
              <a:rPr sz="2000" b="1" spc="4" dirty="0">
                <a:solidFill>
                  <a:srgbClr val="FF0000"/>
                </a:solidFill>
                <a:latin typeface="Calibri"/>
                <a:cs typeface="Calibri"/>
              </a:rPr>
              <a:t>*</a:t>
            </a:r>
            <a:r>
              <a:rPr sz="2000" b="1" spc="-22" dirty="0">
                <a:solidFill>
                  <a:srgbClr val="FF0000"/>
                </a:solidFill>
                <a:latin typeface="Calibri"/>
                <a:cs typeface="Calibri"/>
              </a:rPr>
              <a:t> </a:t>
            </a:r>
            <a:r>
              <a:rPr sz="2000" b="1" dirty="0">
                <a:solidFill>
                  <a:srgbClr val="FF0000"/>
                </a:solidFill>
                <a:latin typeface="Calibri"/>
                <a:cs typeface="Calibri"/>
              </a:rPr>
              <a:t>Head</a:t>
            </a:r>
            <a:r>
              <a:rPr sz="2000" b="1" spc="-44" dirty="0">
                <a:solidFill>
                  <a:srgbClr val="FF0000"/>
                </a:solidFill>
                <a:latin typeface="Calibri"/>
                <a:cs typeface="Calibri"/>
              </a:rPr>
              <a:t> </a:t>
            </a:r>
            <a:r>
              <a:rPr sz="2000" b="1" dirty="0">
                <a:solidFill>
                  <a:srgbClr val="FF0000"/>
                </a:solidFill>
                <a:latin typeface="Calibri"/>
                <a:cs typeface="Calibri"/>
              </a:rPr>
              <a:t>:</a:t>
            </a:r>
            <a:endParaRPr sz="2000" b="1" dirty="0">
              <a:latin typeface="Calibri"/>
              <a:cs typeface="Calibri"/>
            </a:endParaRPr>
          </a:p>
        </p:txBody>
      </p:sp>
      <p:sp>
        <p:nvSpPr>
          <p:cNvPr id="7" name="object 7"/>
          <p:cNvSpPr txBox="1"/>
          <p:nvPr/>
        </p:nvSpPr>
        <p:spPr>
          <a:xfrm>
            <a:off x="1725212" y="3437678"/>
            <a:ext cx="2291847" cy="292237"/>
          </a:xfrm>
          <a:prstGeom prst="rect">
            <a:avLst/>
          </a:prstGeom>
        </p:spPr>
        <p:txBody>
          <a:bodyPr vert="horz" wrap="square" lIns="0" tIns="15091" rIns="0" bIns="0" rtlCol="0">
            <a:spAutoFit/>
          </a:bodyPr>
          <a:lstStyle/>
          <a:p>
            <a:pPr marL="11179">
              <a:spcBef>
                <a:spcPts val="119"/>
              </a:spcBef>
            </a:pPr>
            <a:r>
              <a:rPr sz="1800" b="1" spc="13" dirty="0">
                <a:latin typeface="Calibri"/>
                <a:cs typeface="Calibri"/>
              </a:rPr>
              <a:t>-prominent</a:t>
            </a:r>
            <a:r>
              <a:rPr sz="1800" b="1" spc="-44" dirty="0">
                <a:latin typeface="Calibri"/>
                <a:cs typeface="Calibri"/>
              </a:rPr>
              <a:t> </a:t>
            </a:r>
            <a:r>
              <a:rPr sz="1800" b="1" spc="9" dirty="0">
                <a:latin typeface="Calibri"/>
                <a:cs typeface="Calibri"/>
              </a:rPr>
              <a:t>occiput</a:t>
            </a:r>
            <a:endParaRPr sz="1800" b="1" dirty="0">
              <a:latin typeface="Calibri"/>
              <a:cs typeface="Calibri"/>
            </a:endParaRPr>
          </a:p>
        </p:txBody>
      </p:sp>
      <p:sp>
        <p:nvSpPr>
          <p:cNvPr id="8" name="object 8"/>
          <p:cNvSpPr txBox="1"/>
          <p:nvPr/>
        </p:nvSpPr>
        <p:spPr>
          <a:xfrm>
            <a:off x="1725213" y="3644257"/>
            <a:ext cx="2375732" cy="292237"/>
          </a:xfrm>
          <a:prstGeom prst="rect">
            <a:avLst/>
          </a:prstGeom>
        </p:spPr>
        <p:txBody>
          <a:bodyPr vert="horz" wrap="square" lIns="0" tIns="15091" rIns="0" bIns="0" rtlCol="0">
            <a:spAutoFit/>
          </a:bodyPr>
          <a:lstStyle/>
          <a:p>
            <a:pPr marL="11179">
              <a:spcBef>
                <a:spcPts val="119"/>
              </a:spcBef>
            </a:pPr>
            <a:r>
              <a:rPr sz="1320" spc="9" dirty="0">
                <a:latin typeface="Calibri"/>
                <a:cs typeface="Calibri"/>
              </a:rPr>
              <a:t>-</a:t>
            </a:r>
            <a:r>
              <a:rPr sz="1800" b="1" spc="9" dirty="0">
                <a:latin typeface="Calibri"/>
                <a:cs typeface="Calibri"/>
              </a:rPr>
              <a:t>Micro</a:t>
            </a:r>
            <a:r>
              <a:rPr sz="1800" b="1" spc="-22" dirty="0">
                <a:latin typeface="Calibri"/>
                <a:cs typeface="Calibri"/>
              </a:rPr>
              <a:t> </a:t>
            </a:r>
            <a:r>
              <a:rPr sz="1800" b="1" spc="9" dirty="0">
                <a:latin typeface="Calibri"/>
                <a:cs typeface="Calibri"/>
              </a:rPr>
              <a:t>gnathia</a:t>
            </a:r>
            <a:endParaRPr sz="1800" b="1" dirty="0">
              <a:latin typeface="Calibri"/>
              <a:cs typeface="Calibri"/>
            </a:endParaRPr>
          </a:p>
        </p:txBody>
      </p:sp>
      <p:sp>
        <p:nvSpPr>
          <p:cNvPr id="9" name="object 9"/>
          <p:cNvSpPr txBox="1"/>
          <p:nvPr/>
        </p:nvSpPr>
        <p:spPr>
          <a:xfrm>
            <a:off x="1725213" y="3850834"/>
            <a:ext cx="2715813" cy="292237"/>
          </a:xfrm>
          <a:prstGeom prst="rect">
            <a:avLst/>
          </a:prstGeom>
        </p:spPr>
        <p:txBody>
          <a:bodyPr vert="horz" wrap="square" lIns="0" tIns="15091" rIns="0" bIns="0" rtlCol="0">
            <a:spAutoFit/>
          </a:bodyPr>
          <a:lstStyle/>
          <a:p>
            <a:pPr marL="11179">
              <a:spcBef>
                <a:spcPts val="119"/>
              </a:spcBef>
            </a:pPr>
            <a:r>
              <a:rPr sz="1320" spc="9" dirty="0">
                <a:latin typeface="Calibri"/>
                <a:cs typeface="Calibri"/>
              </a:rPr>
              <a:t>-</a:t>
            </a:r>
            <a:r>
              <a:rPr sz="1800" b="1" spc="9" dirty="0">
                <a:latin typeface="Calibri"/>
                <a:cs typeface="Calibri"/>
              </a:rPr>
              <a:t>low-set</a:t>
            </a:r>
            <a:r>
              <a:rPr sz="1800" b="1" spc="13" dirty="0">
                <a:latin typeface="Calibri"/>
                <a:cs typeface="Calibri"/>
              </a:rPr>
              <a:t> and</a:t>
            </a:r>
            <a:r>
              <a:rPr sz="1800" b="1" spc="4" dirty="0">
                <a:latin typeface="Calibri"/>
                <a:cs typeface="Calibri"/>
              </a:rPr>
              <a:t> </a:t>
            </a:r>
            <a:r>
              <a:rPr sz="1600" b="1" u="sng" spc="4" dirty="0">
                <a:uFill>
                  <a:solidFill>
                    <a:srgbClr val="000000"/>
                  </a:solidFill>
                </a:uFill>
                <a:latin typeface="Calibri"/>
                <a:cs typeface="Calibri"/>
              </a:rPr>
              <a:t>malformed</a:t>
            </a:r>
            <a:r>
              <a:rPr sz="1600" b="1" u="sng" dirty="0">
                <a:uFill>
                  <a:solidFill>
                    <a:srgbClr val="000000"/>
                  </a:solidFill>
                </a:uFill>
                <a:latin typeface="Calibri"/>
                <a:cs typeface="Calibri"/>
              </a:rPr>
              <a:t> ears</a:t>
            </a:r>
            <a:endParaRPr sz="1144" b="1" dirty="0">
              <a:latin typeface="Calibri"/>
              <a:cs typeface="Calibri"/>
            </a:endParaRPr>
          </a:p>
        </p:txBody>
      </p:sp>
      <p:sp>
        <p:nvSpPr>
          <p:cNvPr id="10" name="object 10"/>
          <p:cNvSpPr txBox="1"/>
          <p:nvPr/>
        </p:nvSpPr>
        <p:spPr>
          <a:xfrm>
            <a:off x="429282" y="4089951"/>
            <a:ext cx="1163252" cy="322450"/>
          </a:xfrm>
          <a:prstGeom prst="rect">
            <a:avLst/>
          </a:prstGeom>
        </p:spPr>
        <p:txBody>
          <a:bodyPr vert="horz" wrap="square" lIns="0" tIns="14532" rIns="0" bIns="0" rtlCol="0">
            <a:spAutoFit/>
          </a:bodyPr>
          <a:lstStyle/>
          <a:p>
            <a:pPr marL="88869" indent="-78250">
              <a:spcBef>
                <a:spcPts val="114"/>
              </a:spcBef>
              <a:buClr>
                <a:srgbClr val="000000"/>
              </a:buClr>
              <a:buSzPct val="94871"/>
              <a:buFont typeface="Arial"/>
              <a:buChar char="•"/>
              <a:tabLst>
                <a:tab pos="89428" algn="l"/>
              </a:tabLst>
            </a:pPr>
            <a:r>
              <a:rPr sz="2000" b="1" spc="4" dirty="0">
                <a:solidFill>
                  <a:srgbClr val="FF0000"/>
                </a:solidFill>
                <a:latin typeface="Calibri"/>
                <a:cs typeface="Calibri"/>
              </a:rPr>
              <a:t>L</a:t>
            </a:r>
            <a:r>
              <a:rPr sz="2000" b="1" spc="13" dirty="0">
                <a:solidFill>
                  <a:srgbClr val="FF0000"/>
                </a:solidFill>
                <a:latin typeface="Calibri"/>
                <a:cs typeface="Calibri"/>
              </a:rPr>
              <a:t>im</a:t>
            </a:r>
            <a:r>
              <a:rPr sz="2000" b="1" spc="18" dirty="0">
                <a:solidFill>
                  <a:srgbClr val="FF0000"/>
                </a:solidFill>
                <a:latin typeface="Calibri"/>
                <a:cs typeface="Calibri"/>
              </a:rPr>
              <a:t>b</a:t>
            </a:r>
            <a:r>
              <a:rPr sz="2000" b="1" spc="9" dirty="0">
                <a:solidFill>
                  <a:srgbClr val="FF0000"/>
                </a:solidFill>
                <a:latin typeface="Calibri"/>
                <a:cs typeface="Calibri"/>
              </a:rPr>
              <a:t>s</a:t>
            </a:r>
            <a:endParaRPr sz="2000" b="1" dirty="0">
              <a:latin typeface="Calibri"/>
              <a:cs typeface="Calibri"/>
            </a:endParaRPr>
          </a:p>
        </p:txBody>
      </p:sp>
      <p:sp>
        <p:nvSpPr>
          <p:cNvPr id="11" name="object 11"/>
          <p:cNvSpPr txBox="1"/>
          <p:nvPr/>
        </p:nvSpPr>
        <p:spPr>
          <a:xfrm>
            <a:off x="1492671" y="4445198"/>
            <a:ext cx="1368969" cy="292237"/>
          </a:xfrm>
          <a:prstGeom prst="rect">
            <a:avLst/>
          </a:prstGeom>
        </p:spPr>
        <p:txBody>
          <a:bodyPr vert="horz" wrap="square" lIns="0" tIns="15091" rIns="0" bIns="0" rtlCol="0">
            <a:spAutoFit/>
          </a:bodyPr>
          <a:lstStyle/>
          <a:p>
            <a:pPr marL="11179">
              <a:spcBef>
                <a:spcPts val="119"/>
              </a:spcBef>
            </a:pPr>
            <a:r>
              <a:rPr sz="1800" b="1" spc="9" dirty="0">
                <a:latin typeface="Calibri"/>
                <a:cs typeface="Calibri"/>
              </a:rPr>
              <a:t>-</a:t>
            </a:r>
            <a:r>
              <a:rPr sz="1800" b="1" spc="-35" dirty="0">
                <a:latin typeface="Calibri"/>
                <a:cs typeface="Calibri"/>
              </a:rPr>
              <a:t> </a:t>
            </a:r>
            <a:r>
              <a:rPr sz="1800" b="1" spc="9" dirty="0">
                <a:latin typeface="Calibri"/>
                <a:cs typeface="Calibri"/>
              </a:rPr>
              <a:t>Clubfeet</a:t>
            </a:r>
            <a:endParaRPr sz="1800" b="1" dirty="0">
              <a:latin typeface="Calibri"/>
              <a:cs typeface="Calibri"/>
            </a:endParaRPr>
          </a:p>
        </p:txBody>
      </p:sp>
      <p:sp>
        <p:nvSpPr>
          <p:cNvPr id="12" name="object 12"/>
          <p:cNvSpPr txBox="1"/>
          <p:nvPr/>
        </p:nvSpPr>
        <p:spPr>
          <a:xfrm>
            <a:off x="1492671" y="4816587"/>
            <a:ext cx="2246042" cy="292237"/>
          </a:xfrm>
          <a:prstGeom prst="rect">
            <a:avLst/>
          </a:prstGeom>
        </p:spPr>
        <p:txBody>
          <a:bodyPr vert="horz" wrap="square" lIns="0" tIns="15091" rIns="0" bIns="0" rtlCol="0">
            <a:spAutoFit/>
          </a:bodyPr>
          <a:lstStyle/>
          <a:p>
            <a:pPr marL="11179">
              <a:spcBef>
                <a:spcPts val="119"/>
              </a:spcBef>
            </a:pPr>
            <a:r>
              <a:rPr sz="1800" b="1" spc="13" dirty="0">
                <a:latin typeface="Calibri"/>
                <a:cs typeface="Calibri"/>
              </a:rPr>
              <a:t>-rocker-bottom</a:t>
            </a:r>
            <a:r>
              <a:rPr sz="1800" b="1" spc="-40" dirty="0">
                <a:latin typeface="Calibri"/>
                <a:cs typeface="Calibri"/>
              </a:rPr>
              <a:t> </a:t>
            </a:r>
            <a:r>
              <a:rPr sz="1800" b="1" spc="9" dirty="0">
                <a:latin typeface="Calibri"/>
                <a:cs typeface="Calibri"/>
              </a:rPr>
              <a:t>feet</a:t>
            </a:r>
            <a:endParaRPr sz="1800" b="1" dirty="0">
              <a:latin typeface="Calibri"/>
              <a:cs typeface="Calibri"/>
            </a:endParaRPr>
          </a:p>
        </p:txBody>
      </p:sp>
      <p:sp>
        <p:nvSpPr>
          <p:cNvPr id="13" name="object 13"/>
          <p:cNvSpPr txBox="1"/>
          <p:nvPr/>
        </p:nvSpPr>
        <p:spPr>
          <a:xfrm>
            <a:off x="1471153" y="6391443"/>
            <a:ext cx="2172532" cy="292237"/>
          </a:xfrm>
          <a:prstGeom prst="rect">
            <a:avLst/>
          </a:prstGeom>
        </p:spPr>
        <p:txBody>
          <a:bodyPr vert="horz" wrap="square" lIns="0" tIns="15091" rIns="0" bIns="0" rtlCol="0">
            <a:spAutoFit/>
          </a:bodyPr>
          <a:lstStyle/>
          <a:p>
            <a:pPr marL="11179">
              <a:spcBef>
                <a:spcPts val="119"/>
              </a:spcBef>
            </a:pPr>
            <a:r>
              <a:rPr sz="1320" spc="9" dirty="0">
                <a:latin typeface="Calibri"/>
                <a:cs typeface="Calibri"/>
              </a:rPr>
              <a:t>-</a:t>
            </a:r>
            <a:r>
              <a:rPr sz="1800" b="1" spc="9" dirty="0">
                <a:latin typeface="Calibri"/>
                <a:cs typeface="Calibri"/>
              </a:rPr>
              <a:t>hypoplastic</a:t>
            </a:r>
            <a:r>
              <a:rPr sz="1800" b="1" spc="-4" dirty="0">
                <a:latin typeface="Calibri"/>
                <a:cs typeface="Calibri"/>
              </a:rPr>
              <a:t> </a:t>
            </a:r>
            <a:r>
              <a:rPr sz="1800" b="1" spc="4" dirty="0">
                <a:latin typeface="Calibri"/>
                <a:cs typeface="Calibri"/>
              </a:rPr>
              <a:t>nails</a:t>
            </a:r>
            <a:endParaRPr sz="1800" b="1" dirty="0">
              <a:latin typeface="Calibri"/>
              <a:cs typeface="Calibri"/>
            </a:endParaRPr>
          </a:p>
        </p:txBody>
      </p:sp>
      <p:sp>
        <p:nvSpPr>
          <p:cNvPr id="14" name="object 14"/>
          <p:cNvSpPr txBox="1"/>
          <p:nvPr/>
        </p:nvSpPr>
        <p:spPr>
          <a:xfrm>
            <a:off x="1492671" y="5190468"/>
            <a:ext cx="2797975" cy="569236"/>
          </a:xfrm>
          <a:prstGeom prst="rect">
            <a:avLst/>
          </a:prstGeom>
        </p:spPr>
        <p:txBody>
          <a:bodyPr vert="horz" wrap="square" lIns="0" tIns="15091" rIns="0" bIns="0" rtlCol="0">
            <a:spAutoFit/>
          </a:bodyPr>
          <a:lstStyle/>
          <a:p>
            <a:pPr marL="11179">
              <a:spcBef>
                <a:spcPts val="119"/>
              </a:spcBef>
            </a:pPr>
            <a:r>
              <a:rPr sz="1800" b="1" spc="9" dirty="0">
                <a:latin typeface="Calibri"/>
                <a:cs typeface="Calibri"/>
              </a:rPr>
              <a:t>-clenching</a:t>
            </a:r>
            <a:r>
              <a:rPr sz="1800" b="1" spc="4" dirty="0">
                <a:latin typeface="Calibri"/>
                <a:cs typeface="Calibri"/>
              </a:rPr>
              <a:t> </a:t>
            </a:r>
            <a:r>
              <a:rPr sz="1800" b="1" spc="13" dirty="0">
                <a:latin typeface="Calibri"/>
                <a:cs typeface="Calibri"/>
              </a:rPr>
              <a:t>of </a:t>
            </a:r>
            <a:r>
              <a:rPr sz="1800" b="1" spc="9" dirty="0">
                <a:latin typeface="Calibri"/>
                <a:cs typeface="Calibri"/>
              </a:rPr>
              <a:t>fists—the </a:t>
            </a:r>
            <a:r>
              <a:rPr sz="1800" b="1" spc="13" dirty="0">
                <a:latin typeface="Calibri"/>
                <a:cs typeface="Calibri"/>
              </a:rPr>
              <a:t>second</a:t>
            </a:r>
            <a:r>
              <a:rPr sz="1800" b="1" spc="-9" dirty="0">
                <a:latin typeface="Calibri"/>
                <a:cs typeface="Calibri"/>
              </a:rPr>
              <a:t> </a:t>
            </a:r>
            <a:r>
              <a:rPr sz="1800" b="1" spc="13" dirty="0">
                <a:latin typeface="Calibri"/>
                <a:cs typeface="Calibri"/>
              </a:rPr>
              <a:t>and</a:t>
            </a:r>
            <a:r>
              <a:rPr sz="1800" b="1" spc="26" dirty="0">
                <a:latin typeface="Calibri"/>
                <a:cs typeface="Calibri"/>
              </a:rPr>
              <a:t> </a:t>
            </a:r>
            <a:r>
              <a:rPr sz="1800" b="1" spc="4" dirty="0">
                <a:latin typeface="Calibri"/>
                <a:cs typeface="Calibri"/>
              </a:rPr>
              <a:t>fifth</a:t>
            </a:r>
            <a:endParaRPr sz="1800" b="1" dirty="0">
              <a:latin typeface="Calibri"/>
              <a:cs typeface="Calibri"/>
            </a:endParaRPr>
          </a:p>
        </p:txBody>
      </p:sp>
      <p:sp>
        <p:nvSpPr>
          <p:cNvPr id="15" name="object 15"/>
          <p:cNvSpPr txBox="1"/>
          <p:nvPr/>
        </p:nvSpPr>
        <p:spPr>
          <a:xfrm>
            <a:off x="1471153" y="5764822"/>
            <a:ext cx="2841012" cy="569236"/>
          </a:xfrm>
          <a:prstGeom prst="rect">
            <a:avLst/>
          </a:prstGeom>
        </p:spPr>
        <p:txBody>
          <a:bodyPr vert="horz" wrap="square" lIns="0" tIns="15091" rIns="0" bIns="0" rtlCol="0">
            <a:spAutoFit/>
          </a:bodyPr>
          <a:lstStyle/>
          <a:p>
            <a:pPr marL="11179">
              <a:spcBef>
                <a:spcPts val="119"/>
              </a:spcBef>
            </a:pPr>
            <a:r>
              <a:rPr sz="1800" b="1" spc="4" dirty="0">
                <a:latin typeface="Calibri"/>
                <a:cs typeface="Calibri"/>
              </a:rPr>
              <a:t>digits</a:t>
            </a:r>
            <a:r>
              <a:rPr sz="1800" b="1" spc="18" dirty="0">
                <a:latin typeface="Calibri"/>
                <a:cs typeface="Calibri"/>
              </a:rPr>
              <a:t> </a:t>
            </a:r>
            <a:r>
              <a:rPr sz="1800" b="1" spc="13" dirty="0">
                <a:latin typeface="Calibri"/>
                <a:cs typeface="Calibri"/>
              </a:rPr>
              <a:t>overlap</a:t>
            </a:r>
            <a:r>
              <a:rPr sz="1800" b="1" dirty="0">
                <a:latin typeface="Calibri"/>
                <a:cs typeface="Calibri"/>
              </a:rPr>
              <a:t> </a:t>
            </a:r>
            <a:r>
              <a:rPr sz="1800" b="1" spc="4" dirty="0">
                <a:latin typeface="Calibri"/>
                <a:cs typeface="Calibri"/>
              </a:rPr>
              <a:t>the </a:t>
            </a:r>
            <a:r>
              <a:rPr sz="1800" b="1" spc="13" dirty="0">
                <a:latin typeface="Calibri"/>
                <a:cs typeface="Calibri"/>
              </a:rPr>
              <a:t> </a:t>
            </a:r>
            <a:r>
              <a:rPr sz="1800" b="1" spc="9" dirty="0">
                <a:latin typeface="Calibri"/>
                <a:cs typeface="Calibri"/>
              </a:rPr>
              <a:t>third</a:t>
            </a:r>
            <a:r>
              <a:rPr sz="1800" b="1" dirty="0">
                <a:latin typeface="Calibri"/>
                <a:cs typeface="Calibri"/>
              </a:rPr>
              <a:t> </a:t>
            </a:r>
            <a:r>
              <a:rPr sz="1800" b="1" spc="13" dirty="0">
                <a:latin typeface="Calibri"/>
                <a:cs typeface="Calibri"/>
              </a:rPr>
              <a:t>and</a:t>
            </a:r>
            <a:r>
              <a:rPr sz="1800" b="1" spc="4" dirty="0">
                <a:latin typeface="Calibri"/>
                <a:cs typeface="Calibri"/>
              </a:rPr>
              <a:t> </a:t>
            </a:r>
            <a:r>
              <a:rPr sz="1800" b="1" spc="13" dirty="0">
                <a:latin typeface="Calibri"/>
                <a:cs typeface="Calibri"/>
              </a:rPr>
              <a:t>fourth</a:t>
            </a:r>
            <a:r>
              <a:rPr sz="1800" b="1" dirty="0">
                <a:latin typeface="Calibri"/>
                <a:cs typeface="Calibri"/>
              </a:rPr>
              <a:t> </a:t>
            </a:r>
            <a:r>
              <a:rPr sz="1800" b="1" spc="4" dirty="0">
                <a:latin typeface="Calibri"/>
                <a:cs typeface="Calibri"/>
              </a:rPr>
              <a:t>digits</a:t>
            </a:r>
            <a:endParaRPr sz="1800" b="1" dirty="0">
              <a:latin typeface="Calibri"/>
              <a:cs typeface="Calibri"/>
            </a:endParaRPr>
          </a:p>
        </p:txBody>
      </p:sp>
      <p:sp>
        <p:nvSpPr>
          <p:cNvPr id="16" name="object 16"/>
          <p:cNvSpPr txBox="1"/>
          <p:nvPr/>
        </p:nvSpPr>
        <p:spPr>
          <a:xfrm>
            <a:off x="5414512" y="2598082"/>
            <a:ext cx="3799773" cy="1613830"/>
          </a:xfrm>
          <a:prstGeom prst="rect">
            <a:avLst/>
          </a:prstGeom>
        </p:spPr>
        <p:txBody>
          <a:bodyPr vert="horz" wrap="square" lIns="0" tIns="14532" rIns="0" bIns="0" rtlCol="0">
            <a:spAutoFit/>
          </a:bodyPr>
          <a:lstStyle/>
          <a:p>
            <a:pPr marL="11179">
              <a:spcBef>
                <a:spcPts val="114"/>
              </a:spcBef>
            </a:pPr>
            <a:r>
              <a:rPr sz="1800" b="1" spc="13" dirty="0">
                <a:solidFill>
                  <a:srgbClr val="FF0000"/>
                </a:solidFill>
                <a:latin typeface="Calibri"/>
                <a:cs typeface="Calibri"/>
              </a:rPr>
              <a:t>*</a:t>
            </a:r>
            <a:r>
              <a:rPr sz="1800" b="1" spc="-9" dirty="0">
                <a:solidFill>
                  <a:srgbClr val="FF0000"/>
                </a:solidFill>
                <a:latin typeface="Calibri"/>
                <a:cs typeface="Calibri"/>
              </a:rPr>
              <a:t> </a:t>
            </a:r>
            <a:r>
              <a:rPr sz="2400" b="1" spc="9" dirty="0">
                <a:solidFill>
                  <a:srgbClr val="FF0000"/>
                </a:solidFill>
                <a:latin typeface="Calibri"/>
                <a:cs typeface="Calibri"/>
              </a:rPr>
              <a:t>Heart</a:t>
            </a:r>
            <a:r>
              <a:rPr sz="2400" b="1" spc="198" dirty="0">
                <a:solidFill>
                  <a:srgbClr val="FF0000"/>
                </a:solidFill>
                <a:latin typeface="Calibri"/>
                <a:cs typeface="Calibri"/>
              </a:rPr>
              <a:t> </a:t>
            </a:r>
            <a:r>
              <a:rPr sz="1800" b="1" spc="4" dirty="0">
                <a:solidFill>
                  <a:srgbClr val="FF0000"/>
                </a:solidFill>
                <a:latin typeface="Calibri"/>
                <a:cs typeface="Calibri"/>
              </a:rPr>
              <a:t>:</a:t>
            </a:r>
            <a:endParaRPr sz="1800" b="1" dirty="0">
              <a:latin typeface="Calibri"/>
              <a:cs typeface="Calibri"/>
            </a:endParaRPr>
          </a:p>
          <a:p>
            <a:pPr marL="11179" marR="4471">
              <a:lnSpc>
                <a:spcPct val="102699"/>
              </a:lnSpc>
              <a:spcBef>
                <a:spcPts val="26"/>
              </a:spcBef>
            </a:pPr>
            <a:r>
              <a:rPr sz="1800" b="1" spc="9" dirty="0">
                <a:latin typeface="Calibri"/>
                <a:cs typeface="Calibri"/>
              </a:rPr>
              <a:t>Congenital heart disease (e.g., </a:t>
            </a:r>
            <a:r>
              <a:rPr sz="1800" b="1" spc="-286" dirty="0">
                <a:latin typeface="Calibri"/>
                <a:cs typeface="Calibri"/>
              </a:rPr>
              <a:t> </a:t>
            </a:r>
            <a:r>
              <a:rPr sz="1800" b="1" spc="13" dirty="0">
                <a:latin typeface="Calibri"/>
                <a:cs typeface="Calibri"/>
              </a:rPr>
              <a:t>VSD,</a:t>
            </a:r>
            <a:r>
              <a:rPr sz="1800" b="1" spc="9" dirty="0">
                <a:latin typeface="Calibri"/>
                <a:cs typeface="Calibri"/>
              </a:rPr>
              <a:t> </a:t>
            </a:r>
            <a:r>
              <a:rPr sz="1800" b="1" spc="13" dirty="0">
                <a:latin typeface="Calibri"/>
                <a:cs typeface="Calibri"/>
              </a:rPr>
              <a:t>PDA,</a:t>
            </a:r>
            <a:r>
              <a:rPr sz="1800" b="1" spc="9" dirty="0">
                <a:latin typeface="Calibri"/>
                <a:cs typeface="Calibri"/>
              </a:rPr>
              <a:t> </a:t>
            </a:r>
            <a:r>
              <a:rPr sz="1800" b="1" spc="13" dirty="0">
                <a:latin typeface="Calibri"/>
                <a:cs typeface="Calibri"/>
              </a:rPr>
              <a:t>and ASD)</a:t>
            </a:r>
            <a:endParaRPr sz="1800" b="1" dirty="0">
              <a:latin typeface="Calibri"/>
              <a:cs typeface="Calibri"/>
            </a:endParaRPr>
          </a:p>
          <a:p>
            <a:pPr marL="11179">
              <a:spcBef>
                <a:spcPts val="13"/>
              </a:spcBef>
            </a:pPr>
            <a:r>
              <a:rPr sz="2400" b="1" spc="4" dirty="0">
                <a:solidFill>
                  <a:srgbClr val="FF0000"/>
                </a:solidFill>
                <a:latin typeface="Calibri"/>
                <a:cs typeface="Calibri"/>
              </a:rPr>
              <a:t>C</a:t>
            </a:r>
            <a:r>
              <a:rPr sz="2400" b="1" spc="18" dirty="0">
                <a:solidFill>
                  <a:srgbClr val="FF0000"/>
                </a:solidFill>
                <a:latin typeface="Calibri"/>
                <a:cs typeface="Calibri"/>
              </a:rPr>
              <a:t>h</a:t>
            </a:r>
            <a:r>
              <a:rPr sz="2400" b="1" spc="9" dirty="0">
                <a:solidFill>
                  <a:srgbClr val="FF0000"/>
                </a:solidFill>
                <a:latin typeface="Calibri"/>
                <a:cs typeface="Calibri"/>
              </a:rPr>
              <a:t>e</a:t>
            </a:r>
            <a:r>
              <a:rPr sz="2400" b="1" spc="4" dirty="0">
                <a:solidFill>
                  <a:srgbClr val="FF0000"/>
                </a:solidFill>
                <a:latin typeface="Calibri"/>
                <a:cs typeface="Calibri"/>
              </a:rPr>
              <a:t>s</a:t>
            </a:r>
            <a:r>
              <a:rPr sz="2400" b="1" spc="9" dirty="0">
                <a:solidFill>
                  <a:srgbClr val="FF0000"/>
                </a:solidFill>
                <a:latin typeface="Calibri"/>
                <a:cs typeface="Calibri"/>
              </a:rPr>
              <a:t>t</a:t>
            </a:r>
            <a:r>
              <a:rPr sz="2400" b="1" spc="-84" dirty="0">
                <a:solidFill>
                  <a:srgbClr val="FF0000"/>
                </a:solidFill>
                <a:latin typeface="Calibri"/>
                <a:cs typeface="Calibri"/>
              </a:rPr>
              <a:t> </a:t>
            </a:r>
            <a:r>
              <a:rPr sz="1800" b="1" spc="4" dirty="0">
                <a:solidFill>
                  <a:srgbClr val="FF0000"/>
                </a:solidFill>
                <a:latin typeface="Calibri"/>
                <a:cs typeface="Calibri"/>
              </a:rPr>
              <a:t>:</a:t>
            </a:r>
            <a:endParaRPr sz="1800" b="1" dirty="0">
              <a:latin typeface="Calibri"/>
              <a:cs typeface="Calibri"/>
            </a:endParaRPr>
          </a:p>
          <a:p>
            <a:pPr marL="11179">
              <a:spcBef>
                <a:spcPts val="70"/>
              </a:spcBef>
            </a:pPr>
            <a:r>
              <a:rPr sz="1800" b="1" spc="13" dirty="0">
                <a:latin typeface="Calibri"/>
                <a:cs typeface="Calibri"/>
              </a:rPr>
              <a:t>Short</a:t>
            </a:r>
            <a:r>
              <a:rPr sz="1800" b="1" spc="-4" dirty="0">
                <a:latin typeface="Calibri"/>
                <a:cs typeface="Calibri"/>
              </a:rPr>
              <a:t> </a:t>
            </a:r>
            <a:r>
              <a:rPr sz="1800" b="1" spc="9" dirty="0">
                <a:latin typeface="Calibri"/>
                <a:cs typeface="Calibri"/>
              </a:rPr>
              <a:t>sternum,</a:t>
            </a:r>
            <a:r>
              <a:rPr sz="1800" b="1" spc="4" dirty="0">
                <a:latin typeface="Calibri"/>
                <a:cs typeface="Calibri"/>
              </a:rPr>
              <a:t> </a:t>
            </a:r>
            <a:r>
              <a:rPr sz="1800" b="1" spc="9" dirty="0">
                <a:latin typeface="Calibri"/>
                <a:cs typeface="Calibri"/>
              </a:rPr>
              <a:t>small</a:t>
            </a:r>
            <a:r>
              <a:rPr sz="1800" b="1" spc="304" dirty="0">
                <a:latin typeface="Calibri"/>
                <a:cs typeface="Calibri"/>
              </a:rPr>
              <a:t> </a:t>
            </a:r>
            <a:r>
              <a:rPr sz="1800" b="1" spc="9" dirty="0">
                <a:latin typeface="Calibri"/>
                <a:cs typeface="Calibri"/>
              </a:rPr>
              <a:t>nipples</a:t>
            </a:r>
            <a:endParaRPr sz="1800" b="1" dirty="0">
              <a:latin typeface="Calibri"/>
              <a:cs typeface="Calibri"/>
            </a:endParaRPr>
          </a:p>
        </p:txBody>
      </p:sp>
    </p:spTree>
    <p:extLst>
      <p:ext uri="{BB962C8B-B14F-4D97-AF65-F5344CB8AC3E}">
        <p14:creationId xmlns:p14="http://schemas.microsoft.com/office/powerpoint/2010/main" val="1365780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39291" y="1653633"/>
            <a:ext cx="307408" cy="324475"/>
          </a:xfrm>
          <a:prstGeom prst="rect">
            <a:avLst/>
          </a:prstGeom>
        </p:spPr>
        <p:txBody>
          <a:bodyPr vert="horz" wrap="square" lIns="0" tIns="12854" rIns="0" bIns="0" rtlCol="0">
            <a:spAutoFit/>
          </a:bodyPr>
          <a:lstStyle/>
          <a:p>
            <a:pPr marL="11179">
              <a:spcBef>
                <a:spcPts val="100"/>
              </a:spcBef>
            </a:pPr>
            <a:r>
              <a:rPr sz="2024" spc="-9" dirty="0">
                <a:solidFill>
                  <a:srgbClr val="FFFFFF"/>
                </a:solidFill>
                <a:latin typeface="Arial"/>
                <a:cs typeface="Arial"/>
              </a:rPr>
              <a:t>57</a:t>
            </a:r>
            <a:endParaRPr sz="2024">
              <a:latin typeface="Arial"/>
              <a:cs typeface="Arial"/>
            </a:endParaRPr>
          </a:p>
        </p:txBody>
      </p:sp>
      <p:pic>
        <p:nvPicPr>
          <p:cNvPr id="3" name="object 3"/>
          <p:cNvPicPr/>
          <p:nvPr/>
        </p:nvPicPr>
        <p:blipFill>
          <a:blip r:embed="rId2" cstate="print"/>
          <a:stretch>
            <a:fillRect/>
          </a:stretch>
        </p:blipFill>
        <p:spPr>
          <a:xfrm>
            <a:off x="1794072" y="944428"/>
            <a:ext cx="8489836" cy="4918980"/>
          </a:xfrm>
          <a:prstGeom prst="rect">
            <a:avLst/>
          </a:prstGeom>
        </p:spPr>
      </p:pic>
    </p:spTree>
    <p:extLst>
      <p:ext uri="{BB962C8B-B14F-4D97-AF65-F5344CB8AC3E}">
        <p14:creationId xmlns:p14="http://schemas.microsoft.com/office/powerpoint/2010/main" val="11769589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669320" y="1215982"/>
            <a:ext cx="1738254" cy="753338"/>
          </a:xfrm>
          <a:prstGeom prst="rect">
            <a:avLst/>
          </a:prstGeom>
        </p:spPr>
        <p:txBody>
          <a:bodyPr vert="horz" wrap="square" lIns="0" tIns="14532" rIns="0" bIns="0" rtlCol="0" anchor="ctr">
            <a:spAutoFit/>
          </a:bodyPr>
          <a:lstStyle/>
          <a:p>
            <a:pPr marL="11179">
              <a:lnSpc>
                <a:spcPct val="100000"/>
              </a:lnSpc>
              <a:spcBef>
                <a:spcPts val="114"/>
              </a:spcBef>
            </a:pPr>
            <a:r>
              <a:rPr sz="1364" spc="4" dirty="0">
                <a:solidFill>
                  <a:srgbClr val="B01513"/>
                </a:solidFill>
                <a:latin typeface="Calibri"/>
                <a:cs typeface="Calibri"/>
              </a:rPr>
              <a:t>-</a:t>
            </a:r>
            <a:r>
              <a:rPr sz="2400" b="1" spc="4" dirty="0">
                <a:solidFill>
                  <a:srgbClr val="B01513"/>
                </a:solidFill>
                <a:latin typeface="Calibri"/>
                <a:cs typeface="Calibri"/>
              </a:rPr>
              <a:t>prominent</a:t>
            </a:r>
            <a:r>
              <a:rPr sz="2400" b="1" spc="-57" dirty="0">
                <a:solidFill>
                  <a:srgbClr val="B01513"/>
                </a:solidFill>
                <a:latin typeface="Calibri"/>
                <a:cs typeface="Calibri"/>
              </a:rPr>
              <a:t> </a:t>
            </a:r>
            <a:r>
              <a:rPr sz="2400" b="1" spc="9" dirty="0">
                <a:solidFill>
                  <a:srgbClr val="B01513"/>
                </a:solidFill>
                <a:latin typeface="Calibri"/>
                <a:cs typeface="Calibri"/>
              </a:rPr>
              <a:t>occiput</a:t>
            </a:r>
            <a:endParaRPr sz="2400" b="1" dirty="0">
              <a:latin typeface="Calibri"/>
              <a:cs typeface="Calibri"/>
            </a:endParaRPr>
          </a:p>
        </p:txBody>
      </p:sp>
      <p:sp>
        <p:nvSpPr>
          <p:cNvPr id="9" name="object 9"/>
          <p:cNvSpPr txBox="1"/>
          <p:nvPr/>
        </p:nvSpPr>
        <p:spPr>
          <a:xfrm>
            <a:off x="1669320" y="2411265"/>
            <a:ext cx="1819514" cy="322450"/>
          </a:xfrm>
          <a:prstGeom prst="rect">
            <a:avLst/>
          </a:prstGeom>
        </p:spPr>
        <p:txBody>
          <a:bodyPr vert="horz" wrap="square" lIns="0" tIns="14532" rIns="0" bIns="0" rtlCol="0">
            <a:spAutoFit/>
          </a:bodyPr>
          <a:lstStyle/>
          <a:p>
            <a:pPr marL="11179">
              <a:spcBef>
                <a:spcPts val="114"/>
              </a:spcBef>
            </a:pPr>
            <a:r>
              <a:rPr sz="1364" spc="13" dirty="0">
                <a:solidFill>
                  <a:srgbClr val="B01513"/>
                </a:solidFill>
                <a:latin typeface="Century Gothic"/>
                <a:cs typeface="Century Gothic"/>
              </a:rPr>
              <a:t>-</a:t>
            </a:r>
            <a:r>
              <a:rPr sz="2000" b="1" spc="13" dirty="0">
                <a:solidFill>
                  <a:srgbClr val="B01513"/>
                </a:solidFill>
                <a:latin typeface="Century Gothic"/>
                <a:cs typeface="Century Gothic"/>
              </a:rPr>
              <a:t>Micrognathia</a:t>
            </a:r>
            <a:endParaRPr sz="2000" b="1" dirty="0">
              <a:latin typeface="Century Gothic"/>
              <a:cs typeface="Century Gothic"/>
            </a:endParaRPr>
          </a:p>
        </p:txBody>
      </p:sp>
      <p:sp>
        <p:nvSpPr>
          <p:cNvPr id="10" name="object 10"/>
          <p:cNvSpPr txBox="1"/>
          <p:nvPr/>
        </p:nvSpPr>
        <p:spPr>
          <a:xfrm>
            <a:off x="4705464" y="2450865"/>
            <a:ext cx="1937654" cy="322450"/>
          </a:xfrm>
          <a:prstGeom prst="rect">
            <a:avLst/>
          </a:prstGeom>
        </p:spPr>
        <p:txBody>
          <a:bodyPr vert="horz" wrap="square" lIns="0" tIns="14532" rIns="0" bIns="0" rtlCol="0">
            <a:spAutoFit/>
          </a:bodyPr>
          <a:lstStyle/>
          <a:p>
            <a:pPr marL="11179">
              <a:spcBef>
                <a:spcPts val="114"/>
              </a:spcBef>
            </a:pPr>
            <a:r>
              <a:rPr sz="2000" b="1" spc="9" dirty="0">
                <a:solidFill>
                  <a:srgbClr val="B01513"/>
                </a:solidFill>
                <a:latin typeface="Calibri"/>
                <a:cs typeface="Calibri"/>
              </a:rPr>
              <a:t>clenching</a:t>
            </a:r>
            <a:r>
              <a:rPr sz="2000" b="1" spc="-48" dirty="0">
                <a:solidFill>
                  <a:srgbClr val="B01513"/>
                </a:solidFill>
                <a:latin typeface="Calibri"/>
                <a:cs typeface="Calibri"/>
              </a:rPr>
              <a:t> </a:t>
            </a:r>
            <a:r>
              <a:rPr sz="2000" b="1" spc="13" dirty="0">
                <a:solidFill>
                  <a:srgbClr val="B01513"/>
                </a:solidFill>
                <a:latin typeface="Calibri"/>
                <a:cs typeface="Calibri"/>
              </a:rPr>
              <a:t>of</a:t>
            </a:r>
            <a:r>
              <a:rPr sz="2000" b="1" spc="-22" dirty="0">
                <a:solidFill>
                  <a:srgbClr val="B01513"/>
                </a:solidFill>
                <a:latin typeface="Calibri"/>
                <a:cs typeface="Calibri"/>
              </a:rPr>
              <a:t> </a:t>
            </a:r>
            <a:r>
              <a:rPr sz="2000" b="1" dirty="0">
                <a:solidFill>
                  <a:srgbClr val="B01513"/>
                </a:solidFill>
                <a:latin typeface="Calibri"/>
                <a:cs typeface="Calibri"/>
              </a:rPr>
              <a:t>fists</a:t>
            </a:r>
            <a:endParaRPr sz="2000" b="1" dirty="0">
              <a:latin typeface="Calibri"/>
              <a:cs typeface="Calibri"/>
            </a:endParaRPr>
          </a:p>
        </p:txBody>
      </p:sp>
      <p:sp>
        <p:nvSpPr>
          <p:cNvPr id="11" name="object 11"/>
          <p:cNvSpPr txBox="1"/>
          <p:nvPr/>
        </p:nvSpPr>
        <p:spPr>
          <a:xfrm>
            <a:off x="7452999" y="2572490"/>
            <a:ext cx="2577692" cy="322450"/>
          </a:xfrm>
          <a:prstGeom prst="rect">
            <a:avLst/>
          </a:prstGeom>
        </p:spPr>
        <p:txBody>
          <a:bodyPr vert="horz" wrap="square" lIns="0" tIns="14532" rIns="0" bIns="0" rtlCol="0">
            <a:spAutoFit/>
          </a:bodyPr>
          <a:lstStyle/>
          <a:p>
            <a:pPr marL="11179">
              <a:spcBef>
                <a:spcPts val="114"/>
              </a:spcBef>
            </a:pPr>
            <a:r>
              <a:rPr sz="2000" b="1" dirty="0">
                <a:solidFill>
                  <a:srgbClr val="B01513"/>
                </a:solidFill>
                <a:latin typeface="Calibri"/>
                <a:cs typeface="Calibri"/>
              </a:rPr>
              <a:t>rocker-bottom</a:t>
            </a:r>
            <a:r>
              <a:rPr sz="2000" b="1" spc="-70" dirty="0">
                <a:solidFill>
                  <a:srgbClr val="B01513"/>
                </a:solidFill>
                <a:latin typeface="Calibri"/>
                <a:cs typeface="Calibri"/>
              </a:rPr>
              <a:t> </a:t>
            </a:r>
            <a:r>
              <a:rPr sz="2000" b="1" spc="-9" dirty="0">
                <a:solidFill>
                  <a:srgbClr val="B01513"/>
                </a:solidFill>
                <a:latin typeface="Calibri"/>
                <a:cs typeface="Calibri"/>
              </a:rPr>
              <a:t>feet</a:t>
            </a:r>
            <a:endParaRPr sz="2000" b="1" dirty="0">
              <a:latin typeface="Calibri"/>
              <a:cs typeface="Calibri"/>
            </a:endParaRPr>
          </a:p>
        </p:txBody>
      </p:sp>
      <p:sp>
        <p:nvSpPr>
          <p:cNvPr id="12" name="object 12"/>
          <p:cNvSpPr txBox="1"/>
          <p:nvPr/>
        </p:nvSpPr>
        <p:spPr>
          <a:xfrm>
            <a:off x="9337704" y="1355805"/>
            <a:ext cx="307408" cy="324475"/>
          </a:xfrm>
          <a:prstGeom prst="rect">
            <a:avLst/>
          </a:prstGeom>
        </p:spPr>
        <p:txBody>
          <a:bodyPr vert="horz" wrap="square" lIns="0" tIns="12854" rIns="0" bIns="0" rtlCol="0">
            <a:spAutoFit/>
          </a:bodyPr>
          <a:lstStyle/>
          <a:p>
            <a:pPr marL="11179">
              <a:spcBef>
                <a:spcPts val="100"/>
              </a:spcBef>
            </a:pPr>
            <a:r>
              <a:rPr sz="2024" spc="-9" dirty="0">
                <a:solidFill>
                  <a:srgbClr val="FFFFFF"/>
                </a:solidFill>
                <a:latin typeface="Arial"/>
                <a:cs typeface="Arial"/>
              </a:rPr>
              <a:t>58</a:t>
            </a:r>
            <a:endParaRPr sz="2024">
              <a:latin typeface="Arial"/>
              <a:cs typeface="Arial"/>
            </a:endParaRPr>
          </a:p>
        </p:txBody>
      </p:sp>
      <p:grpSp>
        <p:nvGrpSpPr>
          <p:cNvPr id="13" name="object 13"/>
          <p:cNvGrpSpPr/>
          <p:nvPr/>
        </p:nvGrpSpPr>
        <p:grpSpPr>
          <a:xfrm>
            <a:off x="1470287" y="3220117"/>
            <a:ext cx="7867417" cy="2897463"/>
            <a:chOff x="0" y="3308684"/>
            <a:chExt cx="8938260" cy="3291840"/>
          </a:xfrm>
        </p:grpSpPr>
        <p:pic>
          <p:nvPicPr>
            <p:cNvPr id="14" name="object 14"/>
            <p:cNvPicPr/>
            <p:nvPr/>
          </p:nvPicPr>
          <p:blipFill>
            <a:blip r:embed="rId2" cstate="print"/>
            <a:stretch>
              <a:fillRect/>
            </a:stretch>
          </p:blipFill>
          <p:spPr>
            <a:xfrm>
              <a:off x="0" y="3331544"/>
              <a:ext cx="2987040" cy="3268979"/>
            </a:xfrm>
            <a:prstGeom prst="rect">
              <a:avLst/>
            </a:prstGeom>
          </p:spPr>
        </p:pic>
        <p:pic>
          <p:nvPicPr>
            <p:cNvPr id="15" name="object 15"/>
            <p:cNvPicPr/>
            <p:nvPr/>
          </p:nvPicPr>
          <p:blipFill>
            <a:blip r:embed="rId3" cstate="print"/>
            <a:stretch>
              <a:fillRect/>
            </a:stretch>
          </p:blipFill>
          <p:spPr>
            <a:xfrm>
              <a:off x="3272028" y="3358976"/>
              <a:ext cx="3008376" cy="3212591"/>
            </a:xfrm>
            <a:prstGeom prst="rect">
              <a:avLst/>
            </a:prstGeom>
          </p:spPr>
        </p:pic>
        <p:pic>
          <p:nvPicPr>
            <p:cNvPr id="16" name="object 16"/>
            <p:cNvPicPr/>
            <p:nvPr/>
          </p:nvPicPr>
          <p:blipFill>
            <a:blip r:embed="rId4" cstate="print"/>
            <a:stretch>
              <a:fillRect/>
            </a:stretch>
          </p:blipFill>
          <p:spPr>
            <a:xfrm>
              <a:off x="6507480" y="3308684"/>
              <a:ext cx="2430779" cy="3212591"/>
            </a:xfrm>
            <a:prstGeom prst="rect">
              <a:avLst/>
            </a:prstGeom>
          </p:spPr>
        </p:pic>
      </p:grpSp>
    </p:spTree>
    <p:extLst>
      <p:ext uri="{BB962C8B-B14F-4D97-AF65-F5344CB8AC3E}">
        <p14:creationId xmlns:p14="http://schemas.microsoft.com/office/powerpoint/2010/main" val="2790613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466916" y="1329257"/>
            <a:ext cx="5577957" cy="665416"/>
          </a:xfrm>
          <a:prstGeom prst="rect">
            <a:avLst/>
          </a:prstGeom>
        </p:spPr>
        <p:txBody>
          <a:bodyPr vert="horz" wrap="square" lIns="0" tIns="15091" rIns="0" bIns="0" rtlCol="0" anchor="ctr">
            <a:spAutoFit/>
          </a:bodyPr>
          <a:lstStyle/>
          <a:p>
            <a:pPr marL="11179">
              <a:lnSpc>
                <a:spcPct val="100000"/>
              </a:lnSpc>
              <a:spcBef>
                <a:spcPts val="119"/>
              </a:spcBef>
            </a:pPr>
            <a:r>
              <a:rPr sz="4225" b="1" spc="9" dirty="0">
                <a:solidFill>
                  <a:srgbClr val="C00000"/>
                </a:solidFill>
                <a:latin typeface="Century Gothic"/>
                <a:cs typeface="Century Gothic"/>
              </a:rPr>
              <a:t>Prognosis</a:t>
            </a:r>
            <a:endParaRPr sz="4225" dirty="0">
              <a:latin typeface="Century Gothic"/>
              <a:cs typeface="Century Gothic"/>
            </a:endParaRPr>
          </a:p>
        </p:txBody>
      </p:sp>
      <p:sp>
        <p:nvSpPr>
          <p:cNvPr id="7" name="object 7"/>
          <p:cNvSpPr txBox="1"/>
          <p:nvPr/>
        </p:nvSpPr>
        <p:spPr>
          <a:xfrm>
            <a:off x="2171850" y="2922592"/>
            <a:ext cx="7573423" cy="2200145"/>
          </a:xfrm>
          <a:prstGeom prst="rect">
            <a:avLst/>
          </a:prstGeom>
        </p:spPr>
        <p:txBody>
          <a:bodyPr vert="horz" wrap="square" lIns="0" tIns="22915" rIns="0" bIns="0" rtlCol="0">
            <a:spAutoFit/>
          </a:bodyPr>
          <a:lstStyle/>
          <a:p>
            <a:pPr marL="11179" marR="4471">
              <a:lnSpc>
                <a:spcPts val="2790"/>
              </a:lnSpc>
              <a:spcBef>
                <a:spcPts val="180"/>
              </a:spcBef>
            </a:pPr>
            <a:r>
              <a:rPr sz="2400" b="1" spc="-9" dirty="0">
                <a:latin typeface="Calibri"/>
                <a:cs typeface="Calibri"/>
              </a:rPr>
              <a:t>More</a:t>
            </a:r>
            <a:r>
              <a:rPr sz="2400" b="1" spc="-13" dirty="0">
                <a:latin typeface="Calibri"/>
                <a:cs typeface="Calibri"/>
              </a:rPr>
              <a:t> </a:t>
            </a:r>
            <a:r>
              <a:rPr sz="2400" b="1" dirty="0">
                <a:latin typeface="Calibri"/>
                <a:cs typeface="Calibri"/>
              </a:rPr>
              <a:t>than</a:t>
            </a:r>
            <a:r>
              <a:rPr sz="2400" b="1" spc="-4" dirty="0">
                <a:latin typeface="Calibri"/>
                <a:cs typeface="Calibri"/>
              </a:rPr>
              <a:t> </a:t>
            </a:r>
            <a:r>
              <a:rPr sz="2400" b="1" spc="-4" dirty="0">
                <a:solidFill>
                  <a:srgbClr val="FF0000"/>
                </a:solidFill>
                <a:latin typeface="Calibri"/>
                <a:cs typeface="Calibri"/>
              </a:rPr>
              <a:t>95% </a:t>
            </a:r>
            <a:r>
              <a:rPr sz="2400" b="1" spc="-4" dirty="0">
                <a:latin typeface="Calibri"/>
                <a:cs typeface="Calibri"/>
              </a:rPr>
              <a:t>of</a:t>
            </a:r>
            <a:r>
              <a:rPr sz="2400" b="1" spc="-9" dirty="0">
                <a:latin typeface="Calibri"/>
                <a:cs typeface="Calibri"/>
              </a:rPr>
              <a:t> with</a:t>
            </a:r>
            <a:r>
              <a:rPr sz="2400" b="1" spc="-4" dirty="0">
                <a:latin typeface="Calibri"/>
                <a:cs typeface="Calibri"/>
              </a:rPr>
              <a:t> </a:t>
            </a:r>
            <a:r>
              <a:rPr sz="2400" b="1" spc="-9" dirty="0">
                <a:latin typeface="Calibri"/>
                <a:cs typeface="Calibri"/>
              </a:rPr>
              <a:t>trisomy</a:t>
            </a:r>
            <a:r>
              <a:rPr sz="2400" b="1" spc="4" dirty="0">
                <a:latin typeface="Calibri"/>
                <a:cs typeface="Calibri"/>
              </a:rPr>
              <a:t> </a:t>
            </a:r>
            <a:r>
              <a:rPr sz="2400" b="1" spc="-9" dirty="0">
                <a:latin typeface="Calibri"/>
                <a:cs typeface="Calibri"/>
              </a:rPr>
              <a:t>1</a:t>
            </a:r>
            <a:r>
              <a:rPr sz="2400" b="1" spc="18" dirty="0">
                <a:latin typeface="Calibri"/>
                <a:cs typeface="Calibri"/>
              </a:rPr>
              <a:t> </a:t>
            </a:r>
            <a:r>
              <a:rPr sz="2400" b="1" spc="-4" dirty="0">
                <a:latin typeface="Calibri"/>
                <a:cs typeface="Calibri"/>
              </a:rPr>
              <a:t>are</a:t>
            </a:r>
            <a:r>
              <a:rPr sz="2400" b="1" spc="-9" dirty="0">
                <a:latin typeface="Calibri"/>
                <a:cs typeface="Calibri"/>
              </a:rPr>
              <a:t> </a:t>
            </a:r>
            <a:r>
              <a:rPr sz="2400" b="1" spc="-9" dirty="0">
                <a:solidFill>
                  <a:srgbClr val="0D0D0D"/>
                </a:solidFill>
                <a:latin typeface="Calibri"/>
                <a:cs typeface="Calibri"/>
              </a:rPr>
              <a:t>spontaneously</a:t>
            </a:r>
            <a:r>
              <a:rPr sz="2400" b="1" spc="26" dirty="0">
                <a:solidFill>
                  <a:srgbClr val="0D0D0D"/>
                </a:solidFill>
                <a:latin typeface="Calibri"/>
                <a:cs typeface="Calibri"/>
              </a:rPr>
              <a:t> </a:t>
            </a:r>
            <a:r>
              <a:rPr sz="2400" b="1" spc="-9" dirty="0">
                <a:solidFill>
                  <a:srgbClr val="0D0D0D"/>
                </a:solidFill>
                <a:latin typeface="Calibri"/>
                <a:cs typeface="Calibri"/>
              </a:rPr>
              <a:t>aborted</a:t>
            </a:r>
            <a:r>
              <a:rPr sz="2400" b="1" spc="22" dirty="0">
                <a:solidFill>
                  <a:srgbClr val="0D0D0D"/>
                </a:solidFill>
                <a:latin typeface="Calibri"/>
                <a:cs typeface="Calibri"/>
              </a:rPr>
              <a:t> </a:t>
            </a:r>
            <a:r>
              <a:rPr sz="2400" b="1" spc="-18" dirty="0">
                <a:solidFill>
                  <a:srgbClr val="0D0D0D"/>
                </a:solidFill>
                <a:latin typeface="Calibri"/>
                <a:cs typeface="Calibri"/>
              </a:rPr>
              <a:t>in </a:t>
            </a:r>
            <a:r>
              <a:rPr sz="2400" b="1" spc="-515" dirty="0">
                <a:solidFill>
                  <a:srgbClr val="0D0D0D"/>
                </a:solidFill>
                <a:latin typeface="Calibri"/>
                <a:cs typeface="Calibri"/>
              </a:rPr>
              <a:t> </a:t>
            </a:r>
            <a:r>
              <a:rPr sz="2400" b="1" spc="-9" dirty="0">
                <a:solidFill>
                  <a:srgbClr val="0D0D0D"/>
                </a:solidFill>
                <a:latin typeface="Calibri"/>
                <a:cs typeface="Calibri"/>
              </a:rPr>
              <a:t>the</a:t>
            </a:r>
            <a:r>
              <a:rPr sz="2400" b="1" spc="4" dirty="0">
                <a:solidFill>
                  <a:srgbClr val="0D0D0D"/>
                </a:solidFill>
                <a:latin typeface="Calibri"/>
                <a:cs typeface="Calibri"/>
              </a:rPr>
              <a:t> </a:t>
            </a:r>
            <a:r>
              <a:rPr sz="2400" b="1" spc="-9" dirty="0">
                <a:solidFill>
                  <a:srgbClr val="0D0D0D"/>
                </a:solidFill>
                <a:latin typeface="Calibri"/>
                <a:cs typeface="Calibri"/>
              </a:rPr>
              <a:t>first</a:t>
            </a:r>
            <a:r>
              <a:rPr sz="2400" b="1" spc="-4" dirty="0">
                <a:solidFill>
                  <a:srgbClr val="0D0D0D"/>
                </a:solidFill>
                <a:latin typeface="Calibri"/>
                <a:cs typeface="Calibri"/>
              </a:rPr>
              <a:t> </a:t>
            </a:r>
            <a:r>
              <a:rPr sz="2400" b="1" spc="-9" dirty="0">
                <a:solidFill>
                  <a:srgbClr val="0D0D0D"/>
                </a:solidFill>
                <a:latin typeface="Calibri"/>
                <a:cs typeface="Calibri"/>
              </a:rPr>
              <a:t>trimester.</a:t>
            </a:r>
            <a:endParaRPr sz="2400" b="1" dirty="0">
              <a:latin typeface="Calibri"/>
              <a:cs typeface="Calibri"/>
            </a:endParaRPr>
          </a:p>
          <a:p>
            <a:pPr>
              <a:lnSpc>
                <a:spcPct val="100000"/>
              </a:lnSpc>
            </a:pPr>
            <a:endParaRPr sz="2400" b="1" dirty="0">
              <a:latin typeface="Calibri"/>
              <a:cs typeface="Calibri"/>
            </a:endParaRPr>
          </a:p>
          <a:p>
            <a:pPr>
              <a:spcBef>
                <a:spcPts val="53"/>
              </a:spcBef>
            </a:pPr>
            <a:endParaRPr sz="2400" b="1" dirty="0">
              <a:latin typeface="Calibri"/>
              <a:cs typeface="Calibri"/>
            </a:endParaRPr>
          </a:p>
          <a:p>
            <a:pPr marL="11179" marR="852923">
              <a:lnSpc>
                <a:spcPts val="2790"/>
              </a:lnSpc>
              <a:tabLst>
                <a:tab pos="1613622" algn="l"/>
                <a:tab pos="1716465" algn="l"/>
              </a:tabLst>
            </a:pPr>
            <a:r>
              <a:rPr sz="2400" b="1" spc="-9" dirty="0">
                <a:latin typeface="Calibri"/>
                <a:cs typeface="Calibri"/>
              </a:rPr>
              <a:t>Trisomy</a:t>
            </a:r>
            <a:r>
              <a:rPr sz="2400" b="1" spc="4" dirty="0">
                <a:latin typeface="Calibri"/>
                <a:cs typeface="Calibri"/>
              </a:rPr>
              <a:t> </a:t>
            </a:r>
            <a:r>
              <a:rPr sz="2400" b="1" spc="-4" dirty="0">
                <a:latin typeface="Calibri"/>
                <a:cs typeface="Calibri"/>
              </a:rPr>
              <a:t>18</a:t>
            </a:r>
            <a:r>
              <a:rPr sz="2400" b="1" spc="22" dirty="0">
                <a:latin typeface="Calibri"/>
                <a:cs typeface="Calibri"/>
              </a:rPr>
              <a:t> </a:t>
            </a:r>
            <a:r>
              <a:rPr sz="2400" b="1" spc="-4" dirty="0">
                <a:latin typeface="Calibri"/>
                <a:cs typeface="Calibri"/>
              </a:rPr>
              <a:t>is		</a:t>
            </a:r>
            <a:r>
              <a:rPr sz="2400" b="1" spc="-9" dirty="0">
                <a:latin typeface="Calibri"/>
                <a:cs typeface="Calibri"/>
              </a:rPr>
              <a:t>usually</a:t>
            </a:r>
            <a:r>
              <a:rPr sz="2400" b="1" spc="13" dirty="0">
                <a:latin typeface="Calibri"/>
                <a:cs typeface="Calibri"/>
              </a:rPr>
              <a:t> </a:t>
            </a:r>
            <a:r>
              <a:rPr sz="2400" b="1" spc="-9" dirty="0">
                <a:solidFill>
                  <a:srgbClr val="C00000"/>
                </a:solidFill>
                <a:latin typeface="Calibri"/>
                <a:cs typeface="Calibri"/>
              </a:rPr>
              <a:t>lethal</a:t>
            </a:r>
            <a:r>
              <a:rPr sz="2400" b="1" spc="-9" dirty="0">
                <a:solidFill>
                  <a:srgbClr val="FF0000"/>
                </a:solidFill>
                <a:latin typeface="Calibri"/>
                <a:cs typeface="Calibri"/>
              </a:rPr>
              <a:t>;</a:t>
            </a:r>
            <a:r>
              <a:rPr sz="2400" b="1" spc="35" dirty="0">
                <a:solidFill>
                  <a:srgbClr val="FF0000"/>
                </a:solidFill>
                <a:latin typeface="Calibri"/>
                <a:cs typeface="Calibri"/>
              </a:rPr>
              <a:t> </a:t>
            </a:r>
            <a:r>
              <a:rPr sz="2400" b="1" spc="-9" dirty="0">
                <a:solidFill>
                  <a:srgbClr val="0D0D0D"/>
                </a:solidFill>
                <a:latin typeface="Calibri"/>
                <a:cs typeface="Calibri"/>
              </a:rPr>
              <a:t>fewer</a:t>
            </a:r>
            <a:r>
              <a:rPr sz="2400" b="1" spc="9" dirty="0">
                <a:solidFill>
                  <a:srgbClr val="0D0D0D"/>
                </a:solidFill>
                <a:latin typeface="Calibri"/>
                <a:cs typeface="Calibri"/>
              </a:rPr>
              <a:t> </a:t>
            </a:r>
            <a:r>
              <a:rPr sz="2400" b="1" spc="-9" dirty="0">
                <a:solidFill>
                  <a:srgbClr val="0D0D0D"/>
                </a:solidFill>
                <a:latin typeface="Calibri"/>
                <a:cs typeface="Calibri"/>
              </a:rPr>
              <a:t>than </a:t>
            </a:r>
            <a:r>
              <a:rPr sz="2400" b="1" spc="-4" dirty="0">
                <a:solidFill>
                  <a:srgbClr val="0D0D0D"/>
                </a:solidFill>
                <a:latin typeface="Calibri"/>
                <a:cs typeface="Calibri"/>
              </a:rPr>
              <a:t>10%</a:t>
            </a:r>
            <a:r>
              <a:rPr sz="2400" b="1" dirty="0">
                <a:solidFill>
                  <a:srgbClr val="0D0D0D"/>
                </a:solidFill>
                <a:latin typeface="Calibri"/>
                <a:cs typeface="Calibri"/>
              </a:rPr>
              <a:t> </a:t>
            </a:r>
            <a:r>
              <a:rPr sz="2400" b="1" spc="-4" dirty="0">
                <a:solidFill>
                  <a:srgbClr val="0D0D0D"/>
                </a:solidFill>
                <a:latin typeface="Calibri"/>
                <a:cs typeface="Calibri"/>
              </a:rPr>
              <a:t>of</a:t>
            </a:r>
            <a:r>
              <a:rPr sz="2400" b="1" spc="-9" dirty="0">
                <a:solidFill>
                  <a:srgbClr val="0D0D0D"/>
                </a:solidFill>
                <a:latin typeface="Calibri"/>
                <a:cs typeface="Calibri"/>
              </a:rPr>
              <a:t> affected </a:t>
            </a:r>
            <a:r>
              <a:rPr sz="2400" b="1" spc="-515" dirty="0">
                <a:solidFill>
                  <a:srgbClr val="0D0D0D"/>
                </a:solidFill>
                <a:latin typeface="Calibri"/>
                <a:cs typeface="Calibri"/>
              </a:rPr>
              <a:t> </a:t>
            </a:r>
            <a:r>
              <a:rPr sz="2400" b="1" spc="-4" dirty="0">
                <a:solidFill>
                  <a:srgbClr val="0D0D0D"/>
                </a:solidFill>
                <a:latin typeface="Calibri"/>
                <a:cs typeface="Calibri"/>
              </a:rPr>
              <a:t>survive</a:t>
            </a:r>
            <a:r>
              <a:rPr sz="2400" b="1" spc="9" dirty="0">
                <a:solidFill>
                  <a:srgbClr val="0D0D0D"/>
                </a:solidFill>
                <a:latin typeface="Calibri"/>
                <a:cs typeface="Calibri"/>
              </a:rPr>
              <a:t> </a:t>
            </a:r>
            <a:r>
              <a:rPr sz="2400" b="1" spc="-4" dirty="0">
                <a:solidFill>
                  <a:srgbClr val="0D0D0D"/>
                </a:solidFill>
                <a:latin typeface="Calibri"/>
                <a:cs typeface="Calibri"/>
              </a:rPr>
              <a:t>until	their </a:t>
            </a:r>
            <a:r>
              <a:rPr sz="2400" b="1" u="heavy" spc="-4" dirty="0">
                <a:solidFill>
                  <a:srgbClr val="0D0D0D"/>
                </a:solidFill>
                <a:uFill>
                  <a:solidFill>
                    <a:srgbClr val="0D0D0D"/>
                  </a:solidFill>
                </a:uFill>
                <a:latin typeface="Calibri"/>
                <a:cs typeface="Calibri"/>
              </a:rPr>
              <a:t>first</a:t>
            </a:r>
            <a:r>
              <a:rPr sz="2400" b="1" u="heavy" spc="-9" dirty="0">
                <a:solidFill>
                  <a:srgbClr val="0D0D0D"/>
                </a:solidFill>
                <a:uFill>
                  <a:solidFill>
                    <a:srgbClr val="0D0D0D"/>
                  </a:solidFill>
                </a:uFill>
                <a:latin typeface="Calibri"/>
                <a:cs typeface="Calibri"/>
              </a:rPr>
              <a:t> birthday</a:t>
            </a:r>
            <a:r>
              <a:rPr sz="2400" b="1" spc="-9" dirty="0">
                <a:solidFill>
                  <a:srgbClr val="0D0D0D"/>
                </a:solidFill>
                <a:latin typeface="Calibri"/>
                <a:cs typeface="Calibri"/>
              </a:rPr>
              <a:t>.</a:t>
            </a:r>
            <a:endParaRPr sz="2400" b="1" dirty="0">
              <a:latin typeface="Calibri"/>
              <a:cs typeface="Calibri"/>
            </a:endParaRPr>
          </a:p>
        </p:txBody>
      </p:sp>
    </p:spTree>
    <p:extLst>
      <p:ext uri="{BB962C8B-B14F-4D97-AF65-F5344CB8AC3E}">
        <p14:creationId xmlns:p14="http://schemas.microsoft.com/office/powerpoint/2010/main" val="2863298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5219" y="-83199"/>
            <a:ext cx="3482098" cy="1676667"/>
          </a:xfrm>
          <a:prstGeom prst="rect">
            <a:avLst/>
          </a:prstGeom>
        </p:spPr>
        <p:txBody>
          <a:bodyPr vert="horz" wrap="square" lIns="0" tIns="14532" rIns="0" bIns="0" rtlCol="0" anchor="ctr">
            <a:spAutoFit/>
          </a:bodyPr>
          <a:lstStyle/>
          <a:p>
            <a:pPr marL="11179">
              <a:lnSpc>
                <a:spcPct val="100000"/>
              </a:lnSpc>
              <a:spcBef>
                <a:spcPts val="114"/>
              </a:spcBef>
            </a:pPr>
            <a:r>
              <a:rPr spc="9" dirty="0"/>
              <a:t>Angelman</a:t>
            </a:r>
            <a:r>
              <a:rPr spc="-26" dirty="0"/>
              <a:t> </a:t>
            </a:r>
            <a:r>
              <a:rPr spc="9" dirty="0"/>
              <a:t>Syndrome</a:t>
            </a:r>
          </a:p>
        </p:txBody>
      </p:sp>
      <p:sp>
        <p:nvSpPr>
          <p:cNvPr id="3" name="object 3"/>
          <p:cNvSpPr txBox="1"/>
          <p:nvPr/>
        </p:nvSpPr>
        <p:spPr>
          <a:xfrm>
            <a:off x="2134903" y="1711290"/>
            <a:ext cx="7357119" cy="1525300"/>
          </a:xfrm>
          <a:prstGeom prst="rect">
            <a:avLst/>
          </a:prstGeom>
        </p:spPr>
        <p:txBody>
          <a:bodyPr vert="horz" wrap="square" lIns="0" tIns="47509" rIns="0" bIns="0" rtlCol="0">
            <a:spAutoFit/>
          </a:bodyPr>
          <a:lstStyle/>
          <a:p>
            <a:pPr marL="148116" marR="4471" indent="-148116">
              <a:lnSpc>
                <a:spcPts val="2183"/>
              </a:lnSpc>
              <a:spcBef>
                <a:spcPts val="374"/>
              </a:spcBef>
              <a:buChar char="•"/>
              <a:tabLst>
                <a:tab pos="148116" algn="l"/>
              </a:tabLst>
            </a:pPr>
            <a:r>
              <a:rPr sz="2024" dirty="0">
                <a:latin typeface="Times New Roman"/>
                <a:cs typeface="Times New Roman"/>
              </a:rPr>
              <a:t>“</a:t>
            </a:r>
            <a:r>
              <a:rPr sz="2800" b="1" dirty="0">
                <a:latin typeface="Times New Roman"/>
                <a:cs typeface="Times New Roman"/>
              </a:rPr>
              <a:t>A genetic disorder that causes developmental delay and neurological </a:t>
            </a:r>
            <a:r>
              <a:rPr sz="2800" b="1" spc="-493" dirty="0">
                <a:latin typeface="Times New Roman"/>
                <a:cs typeface="Times New Roman"/>
              </a:rPr>
              <a:t> </a:t>
            </a:r>
            <a:r>
              <a:rPr sz="2800" b="1" dirty="0">
                <a:latin typeface="Times New Roman"/>
                <a:cs typeface="Times New Roman"/>
              </a:rPr>
              <a:t>problems.”</a:t>
            </a:r>
          </a:p>
          <a:p>
            <a:pPr marL="147557" indent="-136937">
              <a:spcBef>
                <a:spcPts val="440"/>
              </a:spcBef>
              <a:buChar char="•"/>
              <a:tabLst>
                <a:tab pos="148116" algn="l"/>
              </a:tabLst>
            </a:pPr>
            <a:r>
              <a:rPr sz="2800" b="1" dirty="0">
                <a:latin typeface="Times New Roman"/>
                <a:cs typeface="Times New Roman"/>
              </a:rPr>
              <a:t>lt</a:t>
            </a:r>
            <a:r>
              <a:rPr sz="2800" b="1" spc="-4" dirty="0">
                <a:latin typeface="Times New Roman"/>
                <a:cs typeface="Times New Roman"/>
              </a:rPr>
              <a:t> </a:t>
            </a:r>
            <a:r>
              <a:rPr sz="2800" b="1" dirty="0">
                <a:latin typeface="Times New Roman"/>
                <a:cs typeface="Times New Roman"/>
              </a:rPr>
              <a:t>was first</a:t>
            </a:r>
            <a:r>
              <a:rPr sz="2800" b="1" spc="-4" dirty="0">
                <a:latin typeface="Times New Roman"/>
                <a:cs typeface="Times New Roman"/>
              </a:rPr>
              <a:t> </a:t>
            </a:r>
            <a:r>
              <a:rPr sz="2800" b="1" dirty="0">
                <a:latin typeface="Times New Roman"/>
                <a:cs typeface="Times New Roman"/>
              </a:rPr>
              <a:t>described in</a:t>
            </a:r>
            <a:r>
              <a:rPr sz="2800" b="1" spc="-4" dirty="0">
                <a:latin typeface="Times New Roman"/>
                <a:cs typeface="Times New Roman"/>
              </a:rPr>
              <a:t> </a:t>
            </a:r>
            <a:r>
              <a:rPr sz="2800" b="1" spc="4" dirty="0">
                <a:latin typeface="Times New Roman"/>
                <a:cs typeface="Times New Roman"/>
              </a:rPr>
              <a:t>1965</a:t>
            </a:r>
            <a:r>
              <a:rPr sz="2800" b="1" dirty="0">
                <a:latin typeface="Times New Roman"/>
                <a:cs typeface="Times New Roman"/>
              </a:rPr>
              <a:t> </a:t>
            </a:r>
            <a:r>
              <a:rPr sz="2800" b="1" spc="4" dirty="0">
                <a:latin typeface="Times New Roman"/>
                <a:cs typeface="Times New Roman"/>
              </a:rPr>
              <a:t>by</a:t>
            </a:r>
            <a:r>
              <a:rPr sz="2800" b="1" spc="-4" dirty="0">
                <a:latin typeface="Times New Roman"/>
                <a:cs typeface="Times New Roman"/>
              </a:rPr>
              <a:t> </a:t>
            </a:r>
            <a:r>
              <a:rPr sz="2800" b="1" spc="-35" dirty="0">
                <a:latin typeface="Times New Roman"/>
                <a:cs typeface="Times New Roman"/>
              </a:rPr>
              <a:t>Dr.</a:t>
            </a:r>
            <a:r>
              <a:rPr sz="2800" b="1" dirty="0">
                <a:latin typeface="Times New Roman"/>
                <a:cs typeface="Times New Roman"/>
              </a:rPr>
              <a:t> harry</a:t>
            </a:r>
            <a:r>
              <a:rPr sz="2800" b="1" spc="-4" dirty="0">
                <a:latin typeface="Times New Roman"/>
                <a:cs typeface="Times New Roman"/>
              </a:rPr>
              <a:t> </a:t>
            </a:r>
            <a:r>
              <a:rPr sz="2800" b="1" dirty="0">
                <a:latin typeface="Times New Roman"/>
                <a:cs typeface="Times New Roman"/>
              </a:rPr>
              <a:t>angelman</a:t>
            </a:r>
          </a:p>
        </p:txBody>
      </p:sp>
      <p:pic>
        <p:nvPicPr>
          <p:cNvPr id="4" name="object 4"/>
          <p:cNvPicPr/>
          <p:nvPr/>
        </p:nvPicPr>
        <p:blipFill>
          <a:blip r:embed="rId2" cstate="print"/>
          <a:stretch>
            <a:fillRect/>
          </a:stretch>
        </p:blipFill>
        <p:spPr>
          <a:xfrm>
            <a:off x="6455824" y="3327805"/>
            <a:ext cx="3818011" cy="2222562"/>
          </a:xfrm>
          <a:prstGeom prst="rect">
            <a:avLst/>
          </a:prstGeom>
        </p:spPr>
      </p:pic>
      <p:pic>
        <p:nvPicPr>
          <p:cNvPr id="5" name="object 5"/>
          <p:cNvPicPr/>
          <p:nvPr/>
        </p:nvPicPr>
        <p:blipFill>
          <a:blip r:embed="rId3" cstate="print"/>
          <a:stretch>
            <a:fillRect/>
          </a:stretch>
        </p:blipFill>
        <p:spPr>
          <a:xfrm>
            <a:off x="2322129" y="3354412"/>
            <a:ext cx="3190897" cy="2222562"/>
          </a:xfrm>
          <a:prstGeom prst="rect">
            <a:avLst/>
          </a:prstGeom>
        </p:spPr>
      </p:pic>
    </p:spTree>
    <p:extLst>
      <p:ext uri="{BB962C8B-B14F-4D97-AF65-F5344CB8AC3E}">
        <p14:creationId xmlns:p14="http://schemas.microsoft.com/office/powerpoint/2010/main" val="4170656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1366" y="-97324"/>
            <a:ext cx="5497578" cy="1676667"/>
          </a:xfrm>
          <a:prstGeom prst="rect">
            <a:avLst/>
          </a:prstGeom>
        </p:spPr>
        <p:txBody>
          <a:bodyPr vert="horz" wrap="square" lIns="0" tIns="14532" rIns="0" bIns="0" rtlCol="0" anchor="ctr">
            <a:spAutoFit/>
          </a:bodyPr>
          <a:lstStyle/>
          <a:p>
            <a:pPr marL="11179">
              <a:lnSpc>
                <a:spcPct val="100000"/>
              </a:lnSpc>
              <a:spcBef>
                <a:spcPts val="114"/>
              </a:spcBef>
            </a:pPr>
            <a:r>
              <a:rPr spc="-70" dirty="0"/>
              <a:t>WHAT</a:t>
            </a:r>
            <a:r>
              <a:rPr spc="-75" dirty="0"/>
              <a:t> </a:t>
            </a:r>
            <a:r>
              <a:rPr spc="18" dirty="0"/>
              <a:t>ARE</a:t>
            </a:r>
            <a:r>
              <a:rPr spc="-18" dirty="0"/>
              <a:t> </a:t>
            </a:r>
            <a:r>
              <a:rPr spc="13" dirty="0"/>
              <a:t>THE</a:t>
            </a:r>
            <a:r>
              <a:rPr spc="-18" dirty="0"/>
              <a:t> </a:t>
            </a:r>
            <a:r>
              <a:rPr spc="9" dirty="0"/>
              <a:t>SYMPTOMS?</a:t>
            </a:r>
          </a:p>
        </p:txBody>
      </p:sp>
      <p:sp>
        <p:nvSpPr>
          <p:cNvPr id="3" name="object 3"/>
          <p:cNvSpPr txBox="1"/>
          <p:nvPr/>
        </p:nvSpPr>
        <p:spPr>
          <a:xfrm>
            <a:off x="982857" y="1797467"/>
            <a:ext cx="3264117" cy="4213836"/>
          </a:xfrm>
          <a:prstGeom prst="rect">
            <a:avLst/>
          </a:prstGeom>
        </p:spPr>
        <p:txBody>
          <a:bodyPr vert="horz" wrap="square" lIns="0" tIns="70983" rIns="0" bIns="0" rtlCol="0">
            <a:spAutoFit/>
          </a:bodyPr>
          <a:lstStyle/>
          <a:p>
            <a:pPr marL="147557" indent="-136937">
              <a:spcBef>
                <a:spcPts val="559"/>
              </a:spcBef>
              <a:buChar char="•"/>
              <a:tabLst>
                <a:tab pos="148116" algn="l"/>
              </a:tabLst>
            </a:pPr>
            <a:r>
              <a:rPr sz="2400" b="1" dirty="0">
                <a:latin typeface="Times New Roman"/>
                <a:cs typeface="Times New Roman"/>
              </a:rPr>
              <a:t>Small</a:t>
            </a:r>
            <a:r>
              <a:rPr sz="2400" b="1" spc="-22" dirty="0">
                <a:latin typeface="Times New Roman"/>
                <a:cs typeface="Times New Roman"/>
              </a:rPr>
              <a:t> </a:t>
            </a:r>
            <a:r>
              <a:rPr sz="2400" b="1" dirty="0">
                <a:latin typeface="Times New Roman"/>
                <a:cs typeface="Times New Roman"/>
              </a:rPr>
              <a:t>head</a:t>
            </a:r>
            <a:r>
              <a:rPr sz="2400" b="1" spc="-22" dirty="0">
                <a:latin typeface="Times New Roman"/>
                <a:cs typeface="Times New Roman"/>
              </a:rPr>
              <a:t> </a:t>
            </a:r>
            <a:r>
              <a:rPr sz="2400" b="1" dirty="0">
                <a:latin typeface="Times New Roman"/>
                <a:cs typeface="Times New Roman"/>
              </a:rPr>
              <a:t>size</a:t>
            </a:r>
          </a:p>
          <a:p>
            <a:pPr marL="147557" indent="-136937">
              <a:spcBef>
                <a:spcPts val="475"/>
              </a:spcBef>
              <a:buChar char="•"/>
              <a:tabLst>
                <a:tab pos="148116" algn="l"/>
              </a:tabLst>
            </a:pPr>
            <a:r>
              <a:rPr sz="2400" b="1" dirty="0">
                <a:latin typeface="Times New Roman"/>
                <a:cs typeface="Times New Roman"/>
              </a:rPr>
              <a:t>Hyperactivity</a:t>
            </a:r>
          </a:p>
          <a:p>
            <a:pPr marL="147557" indent="-136937">
              <a:spcBef>
                <a:spcPts val="475"/>
              </a:spcBef>
              <a:buChar char="•"/>
              <a:tabLst>
                <a:tab pos="148116" algn="l"/>
              </a:tabLst>
            </a:pPr>
            <a:r>
              <a:rPr sz="2400" b="1" dirty="0">
                <a:latin typeface="Times New Roman"/>
                <a:cs typeface="Times New Roman"/>
              </a:rPr>
              <a:t>Seizures</a:t>
            </a:r>
          </a:p>
          <a:p>
            <a:pPr marL="147557" indent="-136937">
              <a:spcBef>
                <a:spcPts val="475"/>
              </a:spcBef>
              <a:buChar char="•"/>
              <a:tabLst>
                <a:tab pos="148116" algn="l"/>
              </a:tabLst>
            </a:pPr>
            <a:r>
              <a:rPr sz="2400" b="1" dirty="0">
                <a:latin typeface="Times New Roman"/>
                <a:cs typeface="Times New Roman"/>
              </a:rPr>
              <a:t>Sleep</a:t>
            </a:r>
            <a:r>
              <a:rPr sz="2400" b="1" spc="-13" dirty="0">
                <a:latin typeface="Times New Roman"/>
                <a:cs typeface="Times New Roman"/>
              </a:rPr>
              <a:t> </a:t>
            </a:r>
            <a:r>
              <a:rPr sz="2400" b="1" dirty="0">
                <a:latin typeface="Times New Roman"/>
                <a:cs typeface="Times New Roman"/>
              </a:rPr>
              <a:t>and</a:t>
            </a:r>
            <a:r>
              <a:rPr sz="2400" b="1" spc="-9" dirty="0">
                <a:latin typeface="Times New Roman"/>
                <a:cs typeface="Times New Roman"/>
              </a:rPr>
              <a:t> </a:t>
            </a:r>
            <a:r>
              <a:rPr sz="2400" b="1" dirty="0">
                <a:latin typeface="Times New Roman"/>
                <a:cs typeface="Times New Roman"/>
              </a:rPr>
              <a:t>balance</a:t>
            </a:r>
            <a:r>
              <a:rPr sz="2400" b="1" spc="-9" dirty="0">
                <a:latin typeface="Times New Roman"/>
                <a:cs typeface="Times New Roman"/>
              </a:rPr>
              <a:t> </a:t>
            </a:r>
            <a:r>
              <a:rPr sz="2400" b="1" dirty="0">
                <a:latin typeface="Times New Roman"/>
                <a:cs typeface="Times New Roman"/>
              </a:rPr>
              <a:t>disorders</a:t>
            </a:r>
          </a:p>
          <a:p>
            <a:pPr marL="147557" indent="-136937">
              <a:spcBef>
                <a:spcPts val="475"/>
              </a:spcBef>
              <a:buChar char="•"/>
              <a:tabLst>
                <a:tab pos="148116" algn="l"/>
              </a:tabLst>
            </a:pPr>
            <a:r>
              <a:rPr sz="2400" b="1" dirty="0">
                <a:latin typeface="Times New Roman"/>
                <a:cs typeface="Times New Roman"/>
              </a:rPr>
              <a:t>Frequent</a:t>
            </a:r>
            <a:r>
              <a:rPr sz="2400" b="1" spc="-13" dirty="0">
                <a:latin typeface="Times New Roman"/>
                <a:cs typeface="Times New Roman"/>
              </a:rPr>
              <a:t> </a:t>
            </a:r>
            <a:r>
              <a:rPr sz="2400" b="1" dirty="0">
                <a:latin typeface="Times New Roman"/>
                <a:cs typeface="Times New Roman"/>
              </a:rPr>
              <a:t>laughter</a:t>
            </a:r>
            <a:r>
              <a:rPr sz="2400" b="1" spc="-13" dirty="0">
                <a:latin typeface="Times New Roman"/>
                <a:cs typeface="Times New Roman"/>
              </a:rPr>
              <a:t> </a:t>
            </a:r>
            <a:r>
              <a:rPr sz="2400" b="1" dirty="0">
                <a:latin typeface="Times New Roman"/>
                <a:cs typeface="Times New Roman"/>
              </a:rPr>
              <a:t>and</a:t>
            </a:r>
            <a:r>
              <a:rPr sz="2400" b="1" spc="-9" dirty="0">
                <a:latin typeface="Times New Roman"/>
                <a:cs typeface="Times New Roman"/>
              </a:rPr>
              <a:t> </a:t>
            </a:r>
            <a:r>
              <a:rPr sz="2400" b="1" dirty="0">
                <a:latin typeface="Times New Roman"/>
                <a:cs typeface="Times New Roman"/>
              </a:rPr>
              <a:t>smiling</a:t>
            </a:r>
          </a:p>
          <a:p>
            <a:pPr marL="147557" indent="-136937">
              <a:spcBef>
                <a:spcPts val="475"/>
              </a:spcBef>
              <a:buChar char="•"/>
              <a:tabLst>
                <a:tab pos="148116" algn="l"/>
              </a:tabLst>
            </a:pPr>
            <a:r>
              <a:rPr sz="2400" b="1" dirty="0">
                <a:latin typeface="Times New Roman"/>
                <a:cs typeface="Times New Roman"/>
              </a:rPr>
              <a:t>Speech</a:t>
            </a:r>
            <a:r>
              <a:rPr sz="2400" b="1" spc="-26" dirty="0">
                <a:latin typeface="Times New Roman"/>
                <a:cs typeface="Times New Roman"/>
              </a:rPr>
              <a:t> </a:t>
            </a:r>
            <a:r>
              <a:rPr sz="2400" b="1" dirty="0">
                <a:latin typeface="Times New Roman"/>
                <a:cs typeface="Times New Roman"/>
              </a:rPr>
              <a:t>impairment</a:t>
            </a:r>
          </a:p>
          <a:p>
            <a:pPr marL="147557" indent="-136937">
              <a:spcBef>
                <a:spcPts val="475"/>
              </a:spcBef>
              <a:buChar char="•"/>
              <a:tabLst>
                <a:tab pos="148116" algn="l"/>
              </a:tabLst>
            </a:pPr>
            <a:r>
              <a:rPr sz="2400" b="1" dirty="0">
                <a:latin typeface="Times New Roman"/>
                <a:cs typeface="Times New Roman"/>
              </a:rPr>
              <a:t>Uplifted</a:t>
            </a:r>
            <a:r>
              <a:rPr sz="2400" b="1" spc="-22" dirty="0">
                <a:latin typeface="Times New Roman"/>
                <a:cs typeface="Times New Roman"/>
              </a:rPr>
              <a:t> </a:t>
            </a:r>
            <a:r>
              <a:rPr sz="2400" b="1" dirty="0">
                <a:latin typeface="Times New Roman"/>
                <a:cs typeface="Times New Roman"/>
              </a:rPr>
              <a:t>flexed</a:t>
            </a:r>
            <a:r>
              <a:rPr sz="2400" b="1" spc="-18" dirty="0">
                <a:latin typeface="Times New Roman"/>
                <a:cs typeface="Times New Roman"/>
              </a:rPr>
              <a:t> </a:t>
            </a:r>
            <a:r>
              <a:rPr sz="2400" b="1" dirty="0">
                <a:latin typeface="Times New Roman"/>
                <a:cs typeface="Times New Roman"/>
              </a:rPr>
              <a:t>arms</a:t>
            </a:r>
          </a:p>
          <a:p>
            <a:pPr marL="211833" indent="-201214">
              <a:spcBef>
                <a:spcPts val="475"/>
              </a:spcBef>
              <a:buChar char="•"/>
              <a:tabLst>
                <a:tab pos="212392" algn="l"/>
              </a:tabLst>
            </a:pPr>
            <a:r>
              <a:rPr sz="2400" b="1" dirty="0">
                <a:latin typeface="Times New Roman"/>
                <a:cs typeface="Times New Roman"/>
              </a:rPr>
              <a:t>Sensitivity</a:t>
            </a:r>
            <a:r>
              <a:rPr sz="2400" b="1" spc="-22" dirty="0">
                <a:latin typeface="Times New Roman"/>
                <a:cs typeface="Times New Roman"/>
              </a:rPr>
              <a:t> </a:t>
            </a:r>
            <a:r>
              <a:rPr sz="2400" b="1" dirty="0">
                <a:latin typeface="Times New Roman"/>
                <a:cs typeface="Times New Roman"/>
              </a:rPr>
              <a:t>to</a:t>
            </a:r>
            <a:r>
              <a:rPr sz="2400" b="1" spc="-22" dirty="0">
                <a:latin typeface="Times New Roman"/>
                <a:cs typeface="Times New Roman"/>
              </a:rPr>
              <a:t> </a:t>
            </a:r>
            <a:r>
              <a:rPr sz="2400" b="1" dirty="0">
                <a:latin typeface="Times New Roman"/>
                <a:cs typeface="Times New Roman"/>
              </a:rPr>
              <a:t>heat</a:t>
            </a:r>
          </a:p>
        </p:txBody>
      </p:sp>
      <p:pic>
        <p:nvPicPr>
          <p:cNvPr id="4" name="object 4"/>
          <p:cNvPicPr/>
          <p:nvPr/>
        </p:nvPicPr>
        <p:blipFill>
          <a:blip r:embed="rId2" cstate="print"/>
          <a:stretch>
            <a:fillRect/>
          </a:stretch>
        </p:blipFill>
        <p:spPr>
          <a:xfrm>
            <a:off x="5985333" y="935375"/>
            <a:ext cx="4325235" cy="3928678"/>
          </a:xfrm>
          <a:prstGeom prst="rect">
            <a:avLst/>
          </a:prstGeom>
        </p:spPr>
      </p:pic>
    </p:spTree>
    <p:extLst>
      <p:ext uri="{BB962C8B-B14F-4D97-AF65-F5344CB8AC3E}">
        <p14:creationId xmlns:p14="http://schemas.microsoft.com/office/powerpoint/2010/main" val="2154709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1366" y="-91053"/>
            <a:ext cx="5183463" cy="1676667"/>
          </a:xfrm>
          <a:prstGeom prst="rect">
            <a:avLst/>
          </a:prstGeom>
        </p:spPr>
        <p:txBody>
          <a:bodyPr vert="horz" wrap="square" lIns="0" tIns="14532" rIns="0" bIns="0" rtlCol="0" anchor="ctr">
            <a:spAutoFit/>
          </a:bodyPr>
          <a:lstStyle/>
          <a:p>
            <a:pPr marL="11179">
              <a:lnSpc>
                <a:spcPct val="100000"/>
              </a:lnSpc>
              <a:spcBef>
                <a:spcPts val="114"/>
              </a:spcBef>
            </a:pPr>
            <a:r>
              <a:rPr spc="13" dirty="0"/>
              <a:t>How</a:t>
            </a:r>
            <a:r>
              <a:rPr spc="-9" dirty="0"/>
              <a:t> </a:t>
            </a:r>
            <a:r>
              <a:rPr spc="13" dirty="0"/>
              <a:t>do</a:t>
            </a:r>
            <a:r>
              <a:rPr spc="-9" dirty="0"/>
              <a:t> </a:t>
            </a:r>
            <a:r>
              <a:rPr spc="9" dirty="0"/>
              <a:t>people</a:t>
            </a:r>
            <a:r>
              <a:rPr spc="-4" dirty="0"/>
              <a:t> </a:t>
            </a:r>
            <a:r>
              <a:rPr spc="9" dirty="0"/>
              <a:t>get</a:t>
            </a:r>
            <a:r>
              <a:rPr spc="-9" dirty="0"/>
              <a:t> </a:t>
            </a:r>
            <a:r>
              <a:rPr spc="9" dirty="0"/>
              <a:t>Angelman?:</a:t>
            </a:r>
          </a:p>
        </p:txBody>
      </p:sp>
      <p:sp>
        <p:nvSpPr>
          <p:cNvPr id="3" name="object 3"/>
          <p:cNvSpPr txBox="1"/>
          <p:nvPr/>
        </p:nvSpPr>
        <p:spPr>
          <a:xfrm>
            <a:off x="2008093" y="1687490"/>
            <a:ext cx="7681295" cy="1179218"/>
          </a:xfrm>
          <a:prstGeom prst="rect">
            <a:avLst/>
          </a:prstGeom>
        </p:spPr>
        <p:txBody>
          <a:bodyPr vert="horz" wrap="square" lIns="0" tIns="48626" rIns="0" bIns="0" rtlCol="0">
            <a:spAutoFit/>
          </a:bodyPr>
          <a:lstStyle/>
          <a:p>
            <a:pPr marL="148116" marR="4471" indent="-148116">
              <a:lnSpc>
                <a:spcPts val="2174"/>
              </a:lnSpc>
              <a:spcBef>
                <a:spcPts val="382"/>
              </a:spcBef>
              <a:buChar char="•"/>
              <a:tabLst>
                <a:tab pos="148116" algn="l"/>
              </a:tabLst>
            </a:pPr>
            <a:r>
              <a:rPr sz="2400" b="1" dirty="0">
                <a:latin typeface="Times New Roman"/>
                <a:cs typeface="Times New Roman"/>
              </a:rPr>
              <a:t>People</a:t>
            </a:r>
            <a:r>
              <a:rPr sz="2400" b="1" spc="13" dirty="0">
                <a:latin typeface="Times New Roman"/>
                <a:cs typeface="Times New Roman"/>
              </a:rPr>
              <a:t> </a:t>
            </a:r>
            <a:r>
              <a:rPr sz="2400" b="1" dirty="0">
                <a:latin typeface="Times New Roman"/>
                <a:cs typeface="Times New Roman"/>
              </a:rPr>
              <a:t>that</a:t>
            </a:r>
            <a:r>
              <a:rPr sz="2400" b="1" spc="18" dirty="0">
                <a:latin typeface="Times New Roman"/>
                <a:cs typeface="Times New Roman"/>
              </a:rPr>
              <a:t> </a:t>
            </a:r>
            <a:r>
              <a:rPr sz="2400" b="1" dirty="0">
                <a:latin typeface="Times New Roman"/>
                <a:cs typeface="Times New Roman"/>
              </a:rPr>
              <a:t>have</a:t>
            </a:r>
            <a:r>
              <a:rPr sz="2400" b="1" spc="18" dirty="0">
                <a:latin typeface="Times New Roman"/>
                <a:cs typeface="Times New Roman"/>
              </a:rPr>
              <a:t> </a:t>
            </a:r>
            <a:r>
              <a:rPr sz="2400" b="1" dirty="0">
                <a:latin typeface="Times New Roman"/>
                <a:cs typeface="Times New Roman"/>
              </a:rPr>
              <a:t>Angelman</a:t>
            </a:r>
            <a:r>
              <a:rPr sz="2400" b="1" spc="13" dirty="0">
                <a:latin typeface="Times New Roman"/>
                <a:cs typeface="Times New Roman"/>
              </a:rPr>
              <a:t> </a:t>
            </a:r>
            <a:r>
              <a:rPr sz="2400" b="1" dirty="0">
                <a:latin typeface="Times New Roman"/>
                <a:cs typeface="Times New Roman"/>
              </a:rPr>
              <a:t>have</a:t>
            </a:r>
            <a:r>
              <a:rPr sz="2400" b="1" spc="18" dirty="0">
                <a:latin typeface="Times New Roman"/>
                <a:cs typeface="Times New Roman"/>
              </a:rPr>
              <a:t> </a:t>
            </a:r>
            <a:r>
              <a:rPr sz="2400" b="1" dirty="0">
                <a:latin typeface="Times New Roman"/>
                <a:cs typeface="Times New Roman"/>
              </a:rPr>
              <a:t>a</a:t>
            </a:r>
            <a:r>
              <a:rPr sz="2400" b="1" spc="18" dirty="0">
                <a:latin typeface="Times New Roman"/>
                <a:cs typeface="Times New Roman"/>
              </a:rPr>
              <a:t> </a:t>
            </a:r>
            <a:r>
              <a:rPr sz="2400" b="1" dirty="0">
                <a:latin typeface="Times New Roman"/>
                <a:cs typeface="Times New Roman"/>
              </a:rPr>
              <a:t>deleted</a:t>
            </a:r>
            <a:r>
              <a:rPr sz="2400" b="1" spc="13" dirty="0">
                <a:latin typeface="Times New Roman"/>
                <a:cs typeface="Times New Roman"/>
              </a:rPr>
              <a:t> </a:t>
            </a:r>
            <a:r>
              <a:rPr sz="2400" b="1" dirty="0">
                <a:latin typeface="Times New Roman"/>
                <a:cs typeface="Times New Roman"/>
              </a:rPr>
              <a:t>area</a:t>
            </a:r>
            <a:r>
              <a:rPr sz="2400" b="1" spc="18" dirty="0">
                <a:latin typeface="Times New Roman"/>
                <a:cs typeface="Times New Roman"/>
              </a:rPr>
              <a:t> </a:t>
            </a:r>
            <a:r>
              <a:rPr sz="2400" b="1" dirty="0">
                <a:latin typeface="Times New Roman"/>
                <a:cs typeface="Times New Roman"/>
              </a:rPr>
              <a:t>in</a:t>
            </a:r>
            <a:r>
              <a:rPr sz="2400" b="1" spc="18" dirty="0">
                <a:latin typeface="Times New Roman"/>
                <a:cs typeface="Times New Roman"/>
              </a:rPr>
              <a:t> </a:t>
            </a:r>
            <a:r>
              <a:rPr sz="2400" b="1" dirty="0">
                <a:latin typeface="Times New Roman"/>
                <a:cs typeface="Times New Roman"/>
              </a:rPr>
              <a:t>chromosome</a:t>
            </a:r>
            <a:r>
              <a:rPr sz="2400" b="1" spc="18" dirty="0">
                <a:latin typeface="Times New Roman"/>
                <a:cs typeface="Times New Roman"/>
              </a:rPr>
              <a:t> </a:t>
            </a:r>
            <a:r>
              <a:rPr sz="2400" b="1" dirty="0">
                <a:latin typeface="Times New Roman"/>
                <a:cs typeface="Times New Roman"/>
              </a:rPr>
              <a:t>15. </a:t>
            </a:r>
            <a:r>
              <a:rPr sz="2400" b="1" spc="4" dirty="0">
                <a:latin typeface="Times New Roman"/>
                <a:cs typeface="Times New Roman"/>
              </a:rPr>
              <a:t> </a:t>
            </a:r>
            <a:r>
              <a:rPr sz="2400" b="1" dirty="0">
                <a:latin typeface="Times New Roman"/>
                <a:cs typeface="Times New Roman"/>
              </a:rPr>
              <a:t>There is an absence of a functional copy of a gene </a:t>
            </a:r>
            <a:r>
              <a:rPr sz="2400" b="1" spc="-4" dirty="0">
                <a:latin typeface="Times New Roman"/>
                <a:cs typeface="Times New Roman"/>
              </a:rPr>
              <a:t>called </a:t>
            </a:r>
            <a:r>
              <a:rPr sz="2400" b="1" spc="4" dirty="0">
                <a:latin typeface="Times New Roman"/>
                <a:cs typeface="Times New Roman"/>
              </a:rPr>
              <a:t>UBE3A </a:t>
            </a:r>
            <a:r>
              <a:rPr sz="2400" b="1" dirty="0">
                <a:latin typeface="Times New Roman"/>
                <a:cs typeface="Times New Roman"/>
              </a:rPr>
              <a:t>that is </a:t>
            </a:r>
            <a:r>
              <a:rPr sz="2400" b="1" spc="4" dirty="0">
                <a:latin typeface="Times New Roman"/>
                <a:cs typeface="Times New Roman"/>
              </a:rPr>
              <a:t> </a:t>
            </a:r>
            <a:r>
              <a:rPr sz="2400" b="1" dirty="0">
                <a:latin typeface="Times New Roman"/>
                <a:cs typeface="Times New Roman"/>
              </a:rPr>
              <a:t>inherited</a:t>
            </a:r>
            <a:r>
              <a:rPr sz="2400" b="1" spc="-4" dirty="0">
                <a:latin typeface="Times New Roman"/>
                <a:cs typeface="Times New Roman"/>
              </a:rPr>
              <a:t> </a:t>
            </a:r>
            <a:r>
              <a:rPr sz="2400" b="1" dirty="0">
                <a:latin typeface="Times New Roman"/>
                <a:cs typeface="Times New Roman"/>
              </a:rPr>
              <a:t>from their </a:t>
            </a:r>
            <a:r>
              <a:rPr sz="2400" b="1" spc="-18" dirty="0">
                <a:latin typeface="Times New Roman"/>
                <a:cs typeface="Times New Roman"/>
              </a:rPr>
              <a:t>mother.</a:t>
            </a:r>
            <a:endParaRPr sz="2400" b="1" dirty="0">
              <a:latin typeface="Times New Roman"/>
              <a:cs typeface="Times New Roman"/>
            </a:endParaRPr>
          </a:p>
        </p:txBody>
      </p:sp>
      <p:sp>
        <p:nvSpPr>
          <p:cNvPr id="4" name="object 4"/>
          <p:cNvSpPr txBox="1"/>
          <p:nvPr/>
        </p:nvSpPr>
        <p:spPr>
          <a:xfrm>
            <a:off x="2331365" y="2968584"/>
            <a:ext cx="7560009" cy="897274"/>
          </a:xfrm>
          <a:prstGeom prst="rect">
            <a:avLst/>
          </a:prstGeom>
        </p:spPr>
        <p:txBody>
          <a:bodyPr vert="horz" wrap="square" lIns="0" tIns="12296" rIns="0" bIns="0" rtlCol="0">
            <a:spAutoFit/>
          </a:bodyPr>
          <a:lstStyle/>
          <a:p>
            <a:pPr marL="147557" indent="-136937">
              <a:lnSpc>
                <a:spcPts val="2306"/>
              </a:lnSpc>
              <a:spcBef>
                <a:spcPts val="97"/>
              </a:spcBef>
              <a:buChar char="•"/>
              <a:tabLst>
                <a:tab pos="148116" algn="l"/>
              </a:tabLst>
            </a:pPr>
            <a:r>
              <a:rPr sz="2400" b="1" dirty="0">
                <a:latin typeface="Times New Roman"/>
                <a:cs typeface="Times New Roman"/>
              </a:rPr>
              <a:t>It is</a:t>
            </a:r>
            <a:r>
              <a:rPr sz="2400" b="1" spc="4" dirty="0">
                <a:latin typeface="Times New Roman"/>
                <a:cs typeface="Times New Roman"/>
              </a:rPr>
              <a:t> </a:t>
            </a:r>
            <a:r>
              <a:rPr sz="2400" b="1" dirty="0">
                <a:latin typeface="Times New Roman"/>
                <a:cs typeface="Times New Roman"/>
              </a:rPr>
              <a:t>also</a:t>
            </a:r>
            <a:r>
              <a:rPr sz="2400" b="1" spc="4" dirty="0">
                <a:latin typeface="Times New Roman"/>
                <a:cs typeface="Times New Roman"/>
              </a:rPr>
              <a:t> </a:t>
            </a:r>
            <a:r>
              <a:rPr sz="2400" b="1" dirty="0">
                <a:latin typeface="Times New Roman"/>
                <a:cs typeface="Times New Roman"/>
              </a:rPr>
              <a:t>possible</a:t>
            </a:r>
            <a:r>
              <a:rPr sz="2400" b="1" spc="4" dirty="0">
                <a:latin typeface="Times New Roman"/>
                <a:cs typeface="Times New Roman"/>
              </a:rPr>
              <a:t> </a:t>
            </a:r>
            <a:r>
              <a:rPr sz="2400" b="1" dirty="0">
                <a:latin typeface="Times New Roman"/>
                <a:cs typeface="Times New Roman"/>
              </a:rPr>
              <a:t>to get</a:t>
            </a:r>
            <a:r>
              <a:rPr sz="2400" b="1" spc="4" dirty="0">
                <a:latin typeface="Times New Roman"/>
                <a:cs typeface="Times New Roman"/>
              </a:rPr>
              <a:t> </a:t>
            </a:r>
            <a:r>
              <a:rPr sz="2400" b="1" dirty="0">
                <a:latin typeface="Times New Roman"/>
                <a:cs typeface="Times New Roman"/>
              </a:rPr>
              <a:t>Angelman</a:t>
            </a:r>
            <a:r>
              <a:rPr sz="2400" b="1" spc="4" dirty="0">
                <a:latin typeface="Times New Roman"/>
                <a:cs typeface="Times New Roman"/>
              </a:rPr>
              <a:t> </a:t>
            </a:r>
            <a:r>
              <a:rPr sz="2400" b="1" dirty="0">
                <a:latin typeface="Times New Roman"/>
                <a:cs typeface="Times New Roman"/>
              </a:rPr>
              <a:t>if</a:t>
            </a:r>
            <a:r>
              <a:rPr sz="2400" b="1" spc="4" dirty="0">
                <a:latin typeface="Times New Roman"/>
                <a:cs typeface="Times New Roman"/>
              </a:rPr>
              <a:t> </a:t>
            </a:r>
            <a:r>
              <a:rPr sz="2400" b="1" dirty="0">
                <a:latin typeface="Times New Roman"/>
                <a:cs typeface="Times New Roman"/>
              </a:rPr>
              <a:t>a baby</a:t>
            </a:r>
            <a:r>
              <a:rPr sz="2400" b="1" spc="4" dirty="0">
                <a:latin typeface="Times New Roman"/>
                <a:cs typeface="Times New Roman"/>
              </a:rPr>
              <a:t> </a:t>
            </a:r>
            <a:r>
              <a:rPr sz="2400" b="1" dirty="0">
                <a:latin typeface="Times New Roman"/>
                <a:cs typeface="Times New Roman"/>
              </a:rPr>
              <a:t>inherits</a:t>
            </a:r>
            <a:r>
              <a:rPr sz="2400" b="1" spc="4" dirty="0">
                <a:latin typeface="Times New Roman"/>
                <a:cs typeface="Times New Roman"/>
              </a:rPr>
              <a:t> </a:t>
            </a:r>
            <a:r>
              <a:rPr sz="2400" b="1" dirty="0">
                <a:latin typeface="Times New Roman"/>
                <a:cs typeface="Times New Roman"/>
              </a:rPr>
              <a:t>both</a:t>
            </a:r>
            <a:r>
              <a:rPr sz="2400" b="1" spc="4" dirty="0">
                <a:latin typeface="Times New Roman"/>
                <a:cs typeface="Times New Roman"/>
              </a:rPr>
              <a:t> </a:t>
            </a:r>
            <a:r>
              <a:rPr sz="2400" b="1" dirty="0">
                <a:latin typeface="Times New Roman"/>
                <a:cs typeface="Times New Roman"/>
              </a:rPr>
              <a:t>chromosomes</a:t>
            </a:r>
          </a:p>
          <a:p>
            <a:pPr marL="177180">
              <a:lnSpc>
                <a:spcPts val="2302"/>
              </a:lnSpc>
            </a:pPr>
            <a:r>
              <a:rPr sz="2400" b="1" dirty="0">
                <a:latin typeface="Times New Roman"/>
                <a:cs typeface="Times New Roman"/>
              </a:rPr>
              <a:t>15. This is </a:t>
            </a:r>
            <a:r>
              <a:rPr sz="2400" b="1" spc="-4" dirty="0">
                <a:latin typeface="Times New Roman"/>
                <a:cs typeface="Times New Roman"/>
              </a:rPr>
              <a:t>called</a:t>
            </a:r>
            <a:r>
              <a:rPr sz="2400" b="1" spc="4" dirty="0">
                <a:latin typeface="Times New Roman"/>
                <a:cs typeface="Times New Roman"/>
              </a:rPr>
              <a:t> </a:t>
            </a:r>
            <a:r>
              <a:rPr sz="2400" b="1" dirty="0">
                <a:latin typeface="Times New Roman"/>
                <a:cs typeface="Times New Roman"/>
              </a:rPr>
              <a:t>paternal uniparental</a:t>
            </a:r>
            <a:r>
              <a:rPr sz="2400" b="1" spc="4" dirty="0">
                <a:latin typeface="Times New Roman"/>
                <a:cs typeface="Times New Roman"/>
              </a:rPr>
              <a:t> </a:t>
            </a:r>
            <a:r>
              <a:rPr sz="2400" b="1" dirty="0">
                <a:latin typeface="Times New Roman"/>
                <a:cs typeface="Times New Roman"/>
              </a:rPr>
              <a:t>disomy</a:t>
            </a:r>
            <a:r>
              <a:rPr sz="2400" b="1" spc="4" dirty="0">
                <a:latin typeface="Times New Roman"/>
                <a:cs typeface="Times New Roman"/>
              </a:rPr>
              <a:t> </a:t>
            </a:r>
            <a:r>
              <a:rPr sz="2400" b="1" dirty="0">
                <a:latin typeface="Times New Roman"/>
                <a:cs typeface="Times New Roman"/>
              </a:rPr>
              <a:t>or </a:t>
            </a:r>
            <a:r>
              <a:rPr sz="2400" b="1" spc="4" dirty="0">
                <a:latin typeface="Times New Roman"/>
                <a:cs typeface="Times New Roman"/>
              </a:rPr>
              <a:t>UPD.</a:t>
            </a:r>
            <a:endParaRPr sz="2400" b="1" dirty="0">
              <a:latin typeface="Times New Roman"/>
              <a:cs typeface="Times New Roman"/>
            </a:endParaRPr>
          </a:p>
        </p:txBody>
      </p:sp>
    </p:spTree>
    <p:extLst>
      <p:ext uri="{BB962C8B-B14F-4D97-AF65-F5344CB8AC3E}">
        <p14:creationId xmlns:p14="http://schemas.microsoft.com/office/powerpoint/2010/main" val="2166225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txBox="1"/>
          <p:nvPr/>
        </p:nvSpPr>
        <p:spPr>
          <a:xfrm>
            <a:off x="298605" y="101600"/>
            <a:ext cx="10911300" cy="4453864"/>
          </a:xfrm>
          <a:prstGeom prst="rect">
            <a:avLst/>
          </a:prstGeom>
          <a:noFill/>
          <a:ln>
            <a:noFill/>
          </a:ln>
        </p:spPr>
        <p:txBody>
          <a:bodyPr lIns="91425" tIns="91425" rIns="91425" bIns="91425" anchor="ctr">
            <a:noAutofit/>
          </a:bodyPr>
          <a:lstStyle/>
          <a:p>
            <a:pPr marR="0" algn="l" rtl="0">
              <a:lnSpc>
                <a:spcPct val="90000"/>
              </a:lnSpc>
              <a:spcBef>
                <a:spcPts val="0"/>
              </a:spcBef>
              <a:spcAft>
                <a:spcPts val="0"/>
              </a:spcAft>
              <a:buClr>
                <a:srgbClr val="2DA2BF"/>
              </a:buClr>
              <a:buSzPct val="46895"/>
            </a:pPr>
            <a:r>
              <a:rPr lang="en-US" sz="2900" b="1" i="0" u="none" strike="noStrike" cap="none" dirty="0">
                <a:solidFill>
                  <a:srgbClr val="980000"/>
                </a:solidFill>
                <a:latin typeface="Georgia"/>
                <a:ea typeface="Georgia"/>
                <a:cs typeface="Georgia"/>
                <a:sym typeface="Georgia"/>
              </a:rPr>
              <a:t>Abnormality of chromosome number or structure</a:t>
            </a:r>
            <a:r>
              <a:rPr lang="en-US" sz="2000" b="0" i="0" u="none" strike="noStrike" cap="none" dirty="0">
                <a:solidFill>
                  <a:srgbClr val="FF3399"/>
                </a:solidFill>
                <a:latin typeface="Comic Sans MS"/>
                <a:ea typeface="Comic Sans MS"/>
                <a:cs typeface="Comic Sans MS"/>
                <a:sym typeface="Comic Sans MS"/>
              </a:rPr>
              <a:t>:</a:t>
            </a:r>
          </a:p>
          <a:p>
            <a:pPr marL="342900" marR="0" indent="-342900" algn="l" rtl="0">
              <a:lnSpc>
                <a:spcPct val="90000"/>
              </a:lnSpc>
              <a:spcBef>
                <a:spcPts val="0"/>
              </a:spcBef>
              <a:spcAft>
                <a:spcPts val="0"/>
              </a:spcAft>
              <a:buClr>
                <a:srgbClr val="FF3399"/>
              </a:buClr>
              <a:buFont typeface="Comic Sans MS"/>
              <a:buChar char="▶"/>
            </a:pPr>
            <a:endParaRPr sz="2000" b="0" i="0" u="none" strike="noStrike" cap="none" dirty="0">
              <a:solidFill>
                <a:srgbClr val="FF3399"/>
              </a:solidFill>
              <a:latin typeface="Comic Sans MS"/>
              <a:ea typeface="Comic Sans MS"/>
              <a:cs typeface="Comic Sans MS"/>
              <a:sym typeface="Comic Sans MS"/>
            </a:endParaRPr>
          </a:p>
          <a:p>
            <a:pPr marL="342900" marR="0" indent="0" algn="l" rtl="0">
              <a:lnSpc>
                <a:spcPct val="90000"/>
              </a:lnSpc>
              <a:spcBef>
                <a:spcPts val="400"/>
              </a:spcBef>
              <a:spcAft>
                <a:spcPts val="0"/>
              </a:spcAft>
              <a:buClr>
                <a:srgbClr val="000000"/>
              </a:buClr>
              <a:buFont typeface="Arial" panose="020B0604020202020204" pitchFamily="34" charset="0"/>
              <a:buNone/>
            </a:pPr>
            <a:endParaRPr sz="2000" b="0" i="0" u="none" strike="noStrike" cap="none" dirty="0">
              <a:solidFill>
                <a:schemeClr val="tx1"/>
              </a:solidFill>
              <a:latin typeface="Comic Sans MS"/>
              <a:ea typeface="Comic Sans MS"/>
              <a:cs typeface="Comic Sans MS"/>
              <a:sym typeface="Comic Sans MS"/>
            </a:endParaRPr>
          </a:p>
          <a:p>
            <a:pPr marL="25400" marR="0" algn="l" rtl="0">
              <a:lnSpc>
                <a:spcPct val="90000"/>
              </a:lnSpc>
              <a:spcBef>
                <a:spcPts val="300"/>
              </a:spcBef>
              <a:spcAft>
                <a:spcPts val="0"/>
              </a:spcAft>
              <a:buClr>
                <a:srgbClr val="0000FF"/>
              </a:buClr>
              <a:buSzPct val="100000"/>
            </a:pPr>
            <a:r>
              <a:rPr lang="en-US" sz="3100" b="1" i="0" u="none" strike="noStrike" cap="none" dirty="0">
                <a:solidFill>
                  <a:schemeClr val="tx1"/>
                </a:solidFill>
                <a:latin typeface="Comic Sans MS"/>
                <a:ea typeface="Comic Sans MS"/>
                <a:cs typeface="Comic Sans MS"/>
                <a:sym typeface="Comic Sans MS"/>
              </a:rPr>
              <a:t>1)Numerical Abnormalities</a:t>
            </a:r>
          </a:p>
          <a:p>
            <a:pPr marL="25400" marR="0" algn="l" rtl="0">
              <a:lnSpc>
                <a:spcPct val="90000"/>
              </a:lnSpc>
              <a:spcBef>
                <a:spcPts val="300"/>
              </a:spcBef>
              <a:spcAft>
                <a:spcPts val="0"/>
              </a:spcAft>
              <a:buClr>
                <a:srgbClr val="0000FF"/>
              </a:buClr>
              <a:buSzPct val="100000"/>
            </a:pPr>
            <a:r>
              <a:rPr lang="en-US" sz="3100" b="1" i="0" u="none" strike="noStrike" cap="none" dirty="0">
                <a:solidFill>
                  <a:schemeClr val="tx1"/>
                </a:solidFill>
                <a:latin typeface="Comic Sans MS"/>
                <a:ea typeface="Comic Sans MS"/>
                <a:cs typeface="Comic Sans MS"/>
                <a:sym typeface="Comic Sans MS"/>
              </a:rPr>
              <a:t>2)Structural Abnormalities</a:t>
            </a:r>
            <a:r>
              <a:rPr lang="en-US" sz="2000" b="0" i="0" u="none" strike="noStrike" cap="none"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p>
          <a:p>
            <a:pPr marL="0" marR="0" indent="0" algn="l" rtl="0">
              <a:lnSpc>
                <a:spcPct val="90000"/>
              </a:lnSpc>
              <a:spcBef>
                <a:spcPts val="300"/>
              </a:spcBef>
              <a:spcAft>
                <a:spcPts val="0"/>
              </a:spcAft>
              <a:buClr>
                <a:srgbClr val="000000"/>
              </a:buClr>
              <a:buFont typeface="Arial" panose="020B0604020202020204" pitchFamily="34" charset="0"/>
              <a:buNone/>
            </a:pPr>
            <a:endParaRPr sz="2300" b="0" i="0" u="none" strike="noStrike" cap="none" dirty="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05072" y="0"/>
            <a:ext cx="2763880" cy="1676667"/>
          </a:xfrm>
          <a:prstGeom prst="rect">
            <a:avLst/>
          </a:prstGeom>
        </p:spPr>
        <p:txBody>
          <a:bodyPr vert="horz" wrap="square" lIns="0" tIns="14532" rIns="0" bIns="0" rtlCol="0" anchor="ctr">
            <a:spAutoFit/>
          </a:bodyPr>
          <a:lstStyle/>
          <a:p>
            <a:pPr marL="11179">
              <a:lnSpc>
                <a:spcPct val="100000"/>
              </a:lnSpc>
              <a:spcBef>
                <a:spcPts val="114"/>
              </a:spcBef>
            </a:pPr>
            <a:r>
              <a:rPr spc="-26" dirty="0"/>
              <a:t>Who’s </a:t>
            </a:r>
            <a:r>
              <a:rPr dirty="0"/>
              <a:t>affected</a:t>
            </a:r>
            <a:r>
              <a:rPr spc="-26" dirty="0"/>
              <a:t> </a:t>
            </a:r>
            <a:r>
              <a:rPr spc="9" dirty="0"/>
              <a:t>?</a:t>
            </a:r>
          </a:p>
        </p:txBody>
      </p:sp>
      <p:sp>
        <p:nvSpPr>
          <p:cNvPr id="3" name="object 3"/>
          <p:cNvSpPr txBox="1">
            <a:spLocks noGrp="1"/>
          </p:cNvSpPr>
          <p:nvPr>
            <p:ph idx="1"/>
          </p:nvPr>
        </p:nvSpPr>
        <p:spPr>
          <a:xfrm>
            <a:off x="2610996" y="1867254"/>
            <a:ext cx="8853359" cy="2440068"/>
          </a:xfrm>
          <a:prstGeom prst="rect">
            <a:avLst/>
          </a:prstGeom>
        </p:spPr>
        <p:txBody>
          <a:bodyPr vert="horz" wrap="square" lIns="0" tIns="12296" rIns="0" bIns="0" rtlCol="0">
            <a:spAutoFit/>
          </a:bodyPr>
          <a:lstStyle/>
          <a:p>
            <a:pPr marL="3526829" indent="-136937">
              <a:lnSpc>
                <a:spcPct val="100000"/>
              </a:lnSpc>
              <a:spcBef>
                <a:spcPts val="97"/>
              </a:spcBef>
              <a:buChar char="•"/>
              <a:tabLst>
                <a:tab pos="3527947" algn="l"/>
              </a:tabLst>
            </a:pPr>
            <a:r>
              <a:rPr sz="2400" b="1" dirty="0"/>
              <a:t>It’s</a:t>
            </a:r>
            <a:r>
              <a:rPr sz="2400" b="1" spc="-4" dirty="0"/>
              <a:t> </a:t>
            </a:r>
            <a:r>
              <a:rPr sz="2400" b="1" dirty="0"/>
              <a:t>found among</a:t>
            </a:r>
            <a:r>
              <a:rPr sz="2400" b="1" spc="-4" dirty="0"/>
              <a:t> </a:t>
            </a:r>
            <a:r>
              <a:rPr sz="2400" b="1" dirty="0"/>
              <a:t>all racial</a:t>
            </a:r>
            <a:r>
              <a:rPr sz="2400" b="1" spc="-4" dirty="0"/>
              <a:t> </a:t>
            </a:r>
            <a:r>
              <a:rPr sz="2400" b="1" dirty="0"/>
              <a:t>groups.</a:t>
            </a:r>
          </a:p>
          <a:p>
            <a:pPr marL="3379273">
              <a:lnSpc>
                <a:spcPct val="100000"/>
              </a:lnSpc>
              <a:spcBef>
                <a:spcPts val="13"/>
              </a:spcBef>
              <a:buFont typeface="Times New Roman"/>
              <a:buChar char="•"/>
            </a:pPr>
            <a:endParaRPr sz="3200" b="1" dirty="0"/>
          </a:p>
          <a:p>
            <a:pPr marL="3556452" marR="4471" indent="-166001">
              <a:lnSpc>
                <a:spcPts val="2183"/>
              </a:lnSpc>
              <a:buChar char="•"/>
              <a:tabLst>
                <a:tab pos="3527947" algn="l"/>
              </a:tabLst>
            </a:pPr>
            <a:r>
              <a:rPr sz="2400" b="1" spc="4" dirty="0"/>
              <a:t>An </a:t>
            </a:r>
            <a:r>
              <a:rPr sz="2400" b="1" dirty="0"/>
              <a:t>exact amount of </a:t>
            </a:r>
            <a:r>
              <a:rPr sz="2400" b="1" spc="4" dirty="0"/>
              <a:t>how </a:t>
            </a:r>
            <a:r>
              <a:rPr sz="2400" b="1" dirty="0"/>
              <a:t>many people </a:t>
            </a:r>
            <a:r>
              <a:rPr sz="2400" b="1" spc="-493" dirty="0"/>
              <a:t> </a:t>
            </a:r>
            <a:r>
              <a:rPr sz="2400" b="1" dirty="0"/>
              <a:t>have it is </a:t>
            </a:r>
            <a:r>
              <a:rPr sz="2400" b="1" spc="4" dirty="0"/>
              <a:t>unknown. </a:t>
            </a:r>
            <a:r>
              <a:rPr sz="2400" b="1" dirty="0"/>
              <a:t>But there is an </a:t>
            </a:r>
            <a:r>
              <a:rPr sz="2400" b="1" spc="4" dirty="0"/>
              <a:t> </a:t>
            </a:r>
            <a:r>
              <a:rPr sz="2400" b="1" dirty="0"/>
              <a:t>estimation that there is around 1,000 </a:t>
            </a:r>
            <a:r>
              <a:rPr sz="2400" b="1" spc="4" dirty="0"/>
              <a:t> </a:t>
            </a:r>
            <a:r>
              <a:rPr sz="2400" b="1" dirty="0"/>
              <a:t>case</a:t>
            </a:r>
            <a:r>
              <a:rPr sz="2400" b="1" spc="-4" dirty="0"/>
              <a:t> </a:t>
            </a:r>
            <a:r>
              <a:rPr sz="2400" b="1" dirty="0"/>
              <a:t>in </a:t>
            </a:r>
            <a:r>
              <a:rPr sz="2400" b="1" spc="4" dirty="0"/>
              <a:t>U.S</a:t>
            </a:r>
            <a:r>
              <a:rPr sz="2400" b="1" spc="-4" dirty="0"/>
              <a:t> </a:t>
            </a:r>
            <a:r>
              <a:rPr sz="2400" b="1" dirty="0"/>
              <a:t>and Canda.</a:t>
            </a:r>
          </a:p>
        </p:txBody>
      </p:sp>
      <p:pic>
        <p:nvPicPr>
          <p:cNvPr id="4" name="object 4"/>
          <p:cNvPicPr/>
          <p:nvPr/>
        </p:nvPicPr>
        <p:blipFill>
          <a:blip r:embed="rId2" cstate="print"/>
          <a:stretch>
            <a:fillRect/>
          </a:stretch>
        </p:blipFill>
        <p:spPr>
          <a:xfrm>
            <a:off x="1059239" y="2518566"/>
            <a:ext cx="3698122" cy="3928678"/>
          </a:xfrm>
          <a:prstGeom prst="rect">
            <a:avLst/>
          </a:prstGeom>
        </p:spPr>
      </p:pic>
    </p:spTree>
    <p:extLst>
      <p:ext uri="{BB962C8B-B14F-4D97-AF65-F5344CB8AC3E}">
        <p14:creationId xmlns:p14="http://schemas.microsoft.com/office/powerpoint/2010/main" val="771557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6499" y="333435"/>
            <a:ext cx="2872870" cy="1676667"/>
          </a:xfrm>
          <a:prstGeom prst="rect">
            <a:avLst/>
          </a:prstGeom>
        </p:spPr>
        <p:txBody>
          <a:bodyPr vert="horz" wrap="square" lIns="0" tIns="14532" rIns="0" bIns="0" rtlCol="0" anchor="ctr">
            <a:spAutoFit/>
          </a:bodyPr>
          <a:lstStyle/>
          <a:p>
            <a:pPr marL="11179">
              <a:lnSpc>
                <a:spcPct val="100000"/>
              </a:lnSpc>
              <a:spcBef>
                <a:spcPts val="114"/>
              </a:spcBef>
            </a:pPr>
            <a:r>
              <a:rPr spc="9" dirty="0"/>
              <a:t>Can</a:t>
            </a:r>
            <a:r>
              <a:rPr spc="-9" dirty="0"/>
              <a:t> </a:t>
            </a:r>
            <a:r>
              <a:rPr spc="4" dirty="0"/>
              <a:t>it</a:t>
            </a:r>
            <a:r>
              <a:rPr spc="-9" dirty="0"/>
              <a:t> </a:t>
            </a:r>
            <a:r>
              <a:rPr spc="9" dirty="0"/>
              <a:t>be</a:t>
            </a:r>
            <a:r>
              <a:rPr spc="-9" dirty="0"/>
              <a:t> </a:t>
            </a:r>
            <a:r>
              <a:rPr spc="4" dirty="0"/>
              <a:t>treated?</a:t>
            </a:r>
          </a:p>
        </p:txBody>
      </p:sp>
      <p:sp>
        <p:nvSpPr>
          <p:cNvPr id="3" name="object 3"/>
          <p:cNvSpPr txBox="1"/>
          <p:nvPr/>
        </p:nvSpPr>
        <p:spPr>
          <a:xfrm>
            <a:off x="6066376" y="1303415"/>
            <a:ext cx="5830059" cy="2402464"/>
          </a:xfrm>
          <a:prstGeom prst="rect">
            <a:avLst/>
          </a:prstGeom>
        </p:spPr>
        <p:txBody>
          <a:bodyPr vert="horz" wrap="square" lIns="0" tIns="47509" rIns="0" bIns="0" rtlCol="0">
            <a:spAutoFit/>
          </a:bodyPr>
          <a:lstStyle/>
          <a:p>
            <a:pPr marL="148116" marR="4471" indent="-148116">
              <a:lnSpc>
                <a:spcPts val="2183"/>
              </a:lnSpc>
              <a:spcBef>
                <a:spcPts val="374"/>
              </a:spcBef>
              <a:buChar char="•"/>
              <a:tabLst>
                <a:tab pos="148116" algn="l"/>
              </a:tabLst>
            </a:pPr>
            <a:r>
              <a:rPr sz="2400" b="1" dirty="0">
                <a:latin typeface="Times New Roman"/>
                <a:cs typeface="Times New Roman"/>
              </a:rPr>
              <a:t>There is </a:t>
            </a:r>
            <a:r>
              <a:rPr sz="2400" b="1" spc="4" dirty="0">
                <a:latin typeface="Times New Roman"/>
                <a:cs typeface="Times New Roman"/>
              </a:rPr>
              <a:t>no </a:t>
            </a:r>
            <a:r>
              <a:rPr sz="2400" b="1" dirty="0">
                <a:latin typeface="Times New Roman"/>
                <a:cs typeface="Times New Roman"/>
              </a:rPr>
              <a:t>treatment for the </a:t>
            </a:r>
            <a:r>
              <a:rPr sz="2400" b="1" spc="4" dirty="0">
                <a:latin typeface="Times New Roman"/>
                <a:cs typeface="Times New Roman"/>
              </a:rPr>
              <a:t> </a:t>
            </a:r>
            <a:r>
              <a:rPr sz="2400" b="1" dirty="0">
                <a:latin typeface="Times New Roman"/>
                <a:cs typeface="Times New Roman"/>
              </a:rPr>
              <a:t>Angelman Syndrome, although </a:t>
            </a:r>
            <a:r>
              <a:rPr sz="2400" b="1" spc="-493" dirty="0">
                <a:latin typeface="Times New Roman"/>
                <a:cs typeface="Times New Roman"/>
              </a:rPr>
              <a:t> </a:t>
            </a:r>
            <a:r>
              <a:rPr sz="2400" b="1" dirty="0">
                <a:latin typeface="Times New Roman"/>
                <a:cs typeface="Times New Roman"/>
              </a:rPr>
              <a:t>there are many types of therapy </a:t>
            </a:r>
            <a:r>
              <a:rPr sz="2400" b="1" spc="-493" dirty="0">
                <a:latin typeface="Times New Roman"/>
                <a:cs typeface="Times New Roman"/>
              </a:rPr>
              <a:t> </a:t>
            </a:r>
            <a:r>
              <a:rPr sz="2400" b="1" dirty="0">
                <a:latin typeface="Times New Roman"/>
                <a:cs typeface="Times New Roman"/>
              </a:rPr>
              <a:t>that can help control the </a:t>
            </a:r>
            <a:r>
              <a:rPr sz="2400" b="1" spc="4" dirty="0">
                <a:latin typeface="Times New Roman"/>
                <a:cs typeface="Times New Roman"/>
              </a:rPr>
              <a:t> </a:t>
            </a:r>
            <a:r>
              <a:rPr sz="2400" b="1" dirty="0">
                <a:latin typeface="Times New Roman"/>
                <a:cs typeface="Times New Roman"/>
              </a:rPr>
              <a:t>symptoms</a:t>
            </a:r>
            <a:r>
              <a:rPr sz="2400" b="1" spc="-4" dirty="0">
                <a:latin typeface="Times New Roman"/>
                <a:cs typeface="Times New Roman"/>
              </a:rPr>
              <a:t> </a:t>
            </a:r>
            <a:r>
              <a:rPr sz="2400" b="1" dirty="0">
                <a:latin typeface="Times New Roman"/>
                <a:cs typeface="Times New Roman"/>
              </a:rPr>
              <a:t>like.....</a:t>
            </a:r>
          </a:p>
          <a:p>
            <a:pPr marL="147557" indent="-136937">
              <a:spcBef>
                <a:spcPts val="426"/>
              </a:spcBef>
              <a:buChar char="•"/>
              <a:tabLst>
                <a:tab pos="148116" algn="l"/>
              </a:tabLst>
            </a:pPr>
            <a:r>
              <a:rPr sz="2400" b="1" dirty="0">
                <a:latin typeface="Times New Roman"/>
                <a:cs typeface="Times New Roman"/>
              </a:rPr>
              <a:t>Medical</a:t>
            </a:r>
            <a:r>
              <a:rPr sz="2400" b="1" spc="-13" dirty="0">
                <a:latin typeface="Times New Roman"/>
                <a:cs typeface="Times New Roman"/>
              </a:rPr>
              <a:t> </a:t>
            </a:r>
            <a:r>
              <a:rPr sz="2400" b="1" dirty="0">
                <a:latin typeface="Times New Roman"/>
                <a:cs typeface="Times New Roman"/>
              </a:rPr>
              <a:t>therapy</a:t>
            </a:r>
            <a:r>
              <a:rPr sz="2400" b="1" spc="-9" dirty="0">
                <a:latin typeface="Times New Roman"/>
                <a:cs typeface="Times New Roman"/>
              </a:rPr>
              <a:t> </a:t>
            </a:r>
            <a:r>
              <a:rPr sz="2400" b="1" dirty="0">
                <a:latin typeface="Times New Roman"/>
                <a:cs typeface="Times New Roman"/>
              </a:rPr>
              <a:t>for</a:t>
            </a:r>
            <a:r>
              <a:rPr sz="2400" b="1" spc="-9" dirty="0">
                <a:latin typeface="Times New Roman"/>
                <a:cs typeface="Times New Roman"/>
              </a:rPr>
              <a:t> </a:t>
            </a:r>
            <a:r>
              <a:rPr sz="2400" b="1" dirty="0">
                <a:latin typeface="Times New Roman"/>
                <a:cs typeface="Times New Roman"/>
              </a:rPr>
              <a:t>seizures</a:t>
            </a:r>
          </a:p>
          <a:p>
            <a:pPr marL="148116" marR="384542" indent="-148116">
              <a:lnSpc>
                <a:spcPts val="2174"/>
              </a:lnSpc>
              <a:spcBef>
                <a:spcPts val="761"/>
              </a:spcBef>
              <a:buChar char="•"/>
              <a:tabLst>
                <a:tab pos="148116" algn="l"/>
              </a:tabLst>
            </a:pPr>
            <a:r>
              <a:rPr sz="2400" b="1" dirty="0">
                <a:latin typeface="Times New Roman"/>
                <a:cs typeface="Times New Roman"/>
              </a:rPr>
              <a:t>Physical therapy Behavioral </a:t>
            </a:r>
            <a:r>
              <a:rPr sz="2400" b="1" spc="-493" dirty="0">
                <a:latin typeface="Times New Roman"/>
                <a:cs typeface="Times New Roman"/>
              </a:rPr>
              <a:t> </a:t>
            </a:r>
            <a:r>
              <a:rPr sz="2400" b="1" dirty="0">
                <a:latin typeface="Times New Roman"/>
                <a:cs typeface="Times New Roman"/>
              </a:rPr>
              <a:t>therapy</a:t>
            </a:r>
          </a:p>
          <a:p>
            <a:pPr marL="211833" indent="-201214">
              <a:spcBef>
                <a:spcPts val="448"/>
              </a:spcBef>
              <a:buChar char="•"/>
              <a:tabLst>
                <a:tab pos="212392" algn="l"/>
              </a:tabLst>
            </a:pPr>
            <a:r>
              <a:rPr sz="2400" b="1" dirty="0">
                <a:latin typeface="Times New Roman"/>
                <a:cs typeface="Times New Roman"/>
              </a:rPr>
              <a:t>Communication</a:t>
            </a:r>
            <a:r>
              <a:rPr sz="2400" b="1" spc="-22" dirty="0">
                <a:latin typeface="Times New Roman"/>
                <a:cs typeface="Times New Roman"/>
              </a:rPr>
              <a:t> </a:t>
            </a:r>
            <a:r>
              <a:rPr sz="2400" b="1" dirty="0">
                <a:latin typeface="Times New Roman"/>
                <a:cs typeface="Times New Roman"/>
              </a:rPr>
              <a:t>therapy</a:t>
            </a:r>
          </a:p>
        </p:txBody>
      </p:sp>
      <p:pic>
        <p:nvPicPr>
          <p:cNvPr id="4" name="object 4"/>
          <p:cNvPicPr/>
          <p:nvPr/>
        </p:nvPicPr>
        <p:blipFill>
          <a:blip r:embed="rId2" cstate="print"/>
          <a:stretch>
            <a:fillRect/>
          </a:stretch>
        </p:blipFill>
        <p:spPr>
          <a:xfrm>
            <a:off x="948206" y="2728939"/>
            <a:ext cx="2932675" cy="3928678"/>
          </a:xfrm>
          <a:prstGeom prst="rect">
            <a:avLst/>
          </a:prstGeom>
        </p:spPr>
      </p:pic>
    </p:spTree>
    <p:extLst>
      <p:ext uri="{BB962C8B-B14F-4D97-AF65-F5344CB8AC3E}">
        <p14:creationId xmlns:p14="http://schemas.microsoft.com/office/powerpoint/2010/main" val="28773054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Patau’s syndrome"/>
          <p:cNvSpPr txBox="1"/>
          <p:nvPr/>
        </p:nvSpPr>
        <p:spPr>
          <a:xfrm>
            <a:off x="3111983" y="862313"/>
            <a:ext cx="7777689" cy="433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normAutofit/>
          </a:bodyPr>
          <a:lstStyle>
            <a:lvl1pPr defTabSz="2438400">
              <a:lnSpc>
                <a:spcPct val="80000"/>
              </a:lnSpc>
              <a:defRPr sz="13700" b="0" spc="-137">
                <a:latin typeface="Canela Bold"/>
                <a:ea typeface="Canela Bold"/>
                <a:cs typeface="Canela Bold"/>
                <a:sym typeface="Canela Bold"/>
              </a:defRPr>
            </a:lvl1pPr>
          </a:lstStyle>
          <a:p>
            <a:endParaRPr lang="ar-JO" sz="6850" dirty="0" smtClean="0"/>
          </a:p>
          <a:p>
            <a:r>
              <a:rPr lang="en-US" sz="6850" dirty="0" smtClean="0"/>
              <a:t>Trisomy 13</a:t>
            </a:r>
            <a:endParaRPr lang="ar-JO" sz="6850" dirty="0"/>
          </a:p>
          <a:p>
            <a:r>
              <a:rPr lang="en-US" sz="6850" dirty="0" smtClean="0"/>
              <a:t>(</a:t>
            </a:r>
            <a:r>
              <a:rPr sz="6850" dirty="0" err="1" smtClean="0"/>
              <a:t>Patau</a:t>
            </a:r>
            <a:r>
              <a:rPr lang="en-US" sz="6850" dirty="0" smtClean="0"/>
              <a:t> s</a:t>
            </a:r>
            <a:r>
              <a:rPr sz="6850" dirty="0" smtClean="0"/>
              <a:t>yndrome</a:t>
            </a:r>
            <a:r>
              <a:rPr lang="en-US" sz="6850" dirty="0" smtClean="0"/>
              <a:t>)</a:t>
            </a:r>
            <a:endParaRPr sz="6850" dirty="0"/>
          </a:p>
        </p:txBody>
      </p:sp>
    </p:spTree>
    <p:extLst>
      <p:ext uri="{BB962C8B-B14F-4D97-AF65-F5344CB8AC3E}">
        <p14:creationId xmlns:p14="http://schemas.microsoft.com/office/powerpoint/2010/main" val="3708005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a:p>
        </p:txBody>
      </p:sp>
      <p:pic>
        <p:nvPicPr>
          <p:cNvPr id="4" name="Picture 3"/>
          <p:cNvPicPr>
            <a:picLocks noChangeAspect="1"/>
          </p:cNvPicPr>
          <p:nvPr/>
        </p:nvPicPr>
        <p:blipFill rotWithShape="1">
          <a:blip r:embed="rId2"/>
          <a:srcRect l="21569" t="45739" r="44889" b="15814"/>
          <a:stretch/>
        </p:blipFill>
        <p:spPr>
          <a:xfrm>
            <a:off x="1914553" y="1306584"/>
            <a:ext cx="8362893" cy="5389419"/>
          </a:xfrm>
          <a:prstGeom prst="rect">
            <a:avLst/>
          </a:prstGeom>
        </p:spPr>
      </p:pic>
    </p:spTree>
    <p:extLst>
      <p:ext uri="{BB962C8B-B14F-4D97-AF65-F5344CB8AC3E}">
        <p14:creationId xmlns:p14="http://schemas.microsoft.com/office/powerpoint/2010/main" val="38752382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6000" dirty="0" smtClean="0"/>
              <a:t>least common BUT! most severe</a:t>
            </a:r>
            <a:endParaRPr lang="ar-JO" sz="6000" dirty="0"/>
          </a:p>
        </p:txBody>
      </p:sp>
      <p:sp>
        <p:nvSpPr>
          <p:cNvPr id="5" name="Content Placeholder 4"/>
          <p:cNvSpPr>
            <a:spLocks noGrp="1"/>
          </p:cNvSpPr>
          <p:nvPr>
            <p:ph sz="half" idx="1"/>
          </p:nvPr>
        </p:nvSpPr>
        <p:spPr/>
        <p:txBody>
          <a:bodyPr>
            <a:normAutofit/>
          </a:bodyPr>
          <a:lstStyle/>
          <a:p>
            <a:r>
              <a:rPr lang="en-US" sz="4800" dirty="0" smtClean="0"/>
              <a:t>The </a:t>
            </a:r>
            <a:r>
              <a:rPr lang="en-US" sz="4800" dirty="0"/>
              <a:t>prevalence of trisomy 13 in newborns is 1 in 5000 </a:t>
            </a:r>
            <a:endParaRPr lang="ar-JO" sz="4800" dirty="0"/>
          </a:p>
        </p:txBody>
      </p:sp>
      <p:sp>
        <p:nvSpPr>
          <p:cNvPr id="6" name="Content Placeholder 5"/>
          <p:cNvSpPr>
            <a:spLocks noGrp="1"/>
          </p:cNvSpPr>
          <p:nvPr>
            <p:ph sz="half" idx="2"/>
          </p:nvPr>
        </p:nvSpPr>
        <p:spPr/>
        <p:txBody>
          <a:bodyPr>
            <a:normAutofit/>
          </a:bodyPr>
          <a:lstStyle/>
          <a:p>
            <a:r>
              <a:rPr lang="en-US" dirty="0" smtClean="0"/>
              <a:t>The </a:t>
            </a:r>
            <a:r>
              <a:rPr lang="en-US" dirty="0"/>
              <a:t>majority of </a:t>
            </a:r>
            <a:r>
              <a:rPr lang="en-US" dirty="0" smtClean="0"/>
              <a:t>prenatally diagnosed </a:t>
            </a:r>
            <a:r>
              <a:rPr lang="en-US" dirty="0"/>
              <a:t>cases of trisomy 13 die</a:t>
            </a:r>
            <a:r>
              <a:rPr lang="en-US" b="1" dirty="0">
                <a:solidFill>
                  <a:srgbClr val="FF0000"/>
                </a:solidFill>
              </a:rPr>
              <a:t> in </a:t>
            </a:r>
            <a:r>
              <a:rPr lang="en-US" b="1" dirty="0" smtClean="0">
                <a:solidFill>
                  <a:srgbClr val="FF0000"/>
                </a:solidFill>
              </a:rPr>
              <a:t>utero</a:t>
            </a:r>
            <a:r>
              <a:rPr lang="en-US" dirty="0" smtClean="0"/>
              <a:t>. </a:t>
            </a:r>
            <a:r>
              <a:rPr lang="en-US" dirty="0"/>
              <a:t>The median survival for </a:t>
            </a:r>
            <a:r>
              <a:rPr lang="en-US" dirty="0" err="1"/>
              <a:t>liveborn</a:t>
            </a:r>
            <a:r>
              <a:rPr lang="en-US" dirty="0"/>
              <a:t> children </a:t>
            </a:r>
            <a:r>
              <a:rPr lang="en-US" dirty="0" smtClean="0"/>
              <a:t>is </a:t>
            </a:r>
            <a:r>
              <a:rPr lang="en-US" b="1" dirty="0" smtClean="0">
                <a:solidFill>
                  <a:srgbClr val="FF0000"/>
                </a:solidFill>
              </a:rPr>
              <a:t>seven </a:t>
            </a:r>
            <a:r>
              <a:rPr lang="en-US" b="1" dirty="0">
                <a:solidFill>
                  <a:srgbClr val="FF0000"/>
                </a:solidFill>
              </a:rPr>
              <a:t>days</a:t>
            </a:r>
            <a:r>
              <a:rPr lang="en-US" dirty="0"/>
              <a:t>, and 91 percent die within the </a:t>
            </a:r>
            <a:r>
              <a:rPr lang="en-US" b="1" dirty="0">
                <a:solidFill>
                  <a:srgbClr val="FF0000"/>
                </a:solidFill>
              </a:rPr>
              <a:t>first year</a:t>
            </a:r>
            <a:r>
              <a:rPr lang="en-US" dirty="0"/>
              <a:t>, with the majority (approximately </a:t>
            </a:r>
            <a:r>
              <a:rPr lang="en-US" dirty="0" smtClean="0"/>
              <a:t>80 percent</a:t>
            </a:r>
            <a:r>
              <a:rPr lang="en-US" dirty="0"/>
              <a:t>) dying within the first month of </a:t>
            </a:r>
            <a:r>
              <a:rPr lang="en-US" dirty="0" smtClean="0"/>
              <a:t>life.</a:t>
            </a:r>
            <a:endParaRPr lang="ar-JO" dirty="0"/>
          </a:p>
        </p:txBody>
      </p:sp>
    </p:spTree>
    <p:extLst>
      <p:ext uri="{BB962C8B-B14F-4D97-AF65-F5344CB8AC3E}">
        <p14:creationId xmlns:p14="http://schemas.microsoft.com/office/powerpoint/2010/main" val="3660401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half" idx="1"/>
          </p:nvPr>
        </p:nvSpPr>
        <p:spPr/>
        <p:txBody>
          <a:bodyPr/>
          <a:lstStyle/>
          <a:p>
            <a:endParaRPr lang="ar-JO"/>
          </a:p>
        </p:txBody>
      </p:sp>
      <p:sp>
        <p:nvSpPr>
          <p:cNvPr id="4" name="Content Placeholder 3"/>
          <p:cNvSpPr>
            <a:spLocks noGrp="1"/>
          </p:cNvSpPr>
          <p:nvPr>
            <p:ph sz="half" idx="2"/>
          </p:nvPr>
        </p:nvSpPr>
        <p:spPr/>
        <p:txBody>
          <a:bodyPr/>
          <a:lstStyle/>
          <a:p>
            <a:endParaRPr lang="ar-JO"/>
          </a:p>
        </p:txBody>
      </p:sp>
      <p:pic>
        <p:nvPicPr>
          <p:cNvPr id="5" name="Picture 4"/>
          <p:cNvPicPr>
            <a:picLocks noChangeAspect="1"/>
          </p:cNvPicPr>
          <p:nvPr/>
        </p:nvPicPr>
        <p:blipFill rotWithShape="1">
          <a:blip r:embed="rId2"/>
          <a:srcRect l="16032" t="13542" r="9750" b="20928"/>
          <a:stretch/>
        </p:blipFill>
        <p:spPr>
          <a:xfrm>
            <a:off x="1697182" y="1027906"/>
            <a:ext cx="9656618" cy="4793673"/>
          </a:xfrm>
          <a:prstGeom prst="rect">
            <a:avLst/>
          </a:prstGeom>
        </p:spPr>
      </p:pic>
      <p:pic>
        <p:nvPicPr>
          <p:cNvPr id="6" name="Picture 5"/>
          <p:cNvPicPr>
            <a:picLocks noChangeAspect="1"/>
          </p:cNvPicPr>
          <p:nvPr/>
        </p:nvPicPr>
        <p:blipFill rotWithShape="1">
          <a:blip r:embed="rId3"/>
          <a:srcRect l="9751" t="15966" r="55500" b="44034"/>
          <a:stretch/>
        </p:blipFill>
        <p:spPr>
          <a:xfrm>
            <a:off x="102093" y="1027906"/>
            <a:ext cx="3190178" cy="2064615"/>
          </a:xfrm>
          <a:prstGeom prst="rect">
            <a:avLst/>
          </a:prstGeom>
        </p:spPr>
      </p:pic>
    </p:spTree>
    <p:extLst>
      <p:ext uri="{BB962C8B-B14F-4D97-AF65-F5344CB8AC3E}">
        <p14:creationId xmlns:p14="http://schemas.microsoft.com/office/powerpoint/2010/main" val="8203023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half" idx="1"/>
          </p:nvPr>
        </p:nvSpPr>
        <p:spPr/>
        <p:txBody>
          <a:bodyPr/>
          <a:lstStyle/>
          <a:p>
            <a:endParaRPr lang="ar-JO"/>
          </a:p>
        </p:txBody>
      </p:sp>
      <p:sp>
        <p:nvSpPr>
          <p:cNvPr id="4" name="Content Placeholder 3"/>
          <p:cNvSpPr>
            <a:spLocks noGrp="1"/>
          </p:cNvSpPr>
          <p:nvPr>
            <p:ph sz="half" idx="2"/>
          </p:nvPr>
        </p:nvSpPr>
        <p:spPr/>
        <p:txBody>
          <a:bodyPr/>
          <a:lstStyle/>
          <a:p>
            <a:endParaRPr lang="ar-JO"/>
          </a:p>
        </p:txBody>
      </p:sp>
      <p:pic>
        <p:nvPicPr>
          <p:cNvPr id="5" name="Picture 4"/>
          <p:cNvPicPr>
            <a:picLocks noChangeAspect="1"/>
          </p:cNvPicPr>
          <p:nvPr/>
        </p:nvPicPr>
        <p:blipFill rotWithShape="1">
          <a:blip r:embed="rId2"/>
          <a:srcRect l="7247" t="13731" r="6076" b="9564"/>
          <a:stretch/>
        </p:blipFill>
        <p:spPr>
          <a:xfrm>
            <a:off x="533400" y="720436"/>
            <a:ext cx="11277600" cy="5611091"/>
          </a:xfrm>
          <a:prstGeom prst="rect">
            <a:avLst/>
          </a:prstGeom>
        </p:spPr>
      </p:pic>
      <p:sp>
        <p:nvSpPr>
          <p:cNvPr id="6" name="Rectangle 5"/>
          <p:cNvSpPr/>
          <p:nvPr/>
        </p:nvSpPr>
        <p:spPr>
          <a:xfrm>
            <a:off x="9906000" y="5611091"/>
            <a:ext cx="2147455" cy="886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extLst>
      <p:ext uri="{BB962C8B-B14F-4D97-AF65-F5344CB8AC3E}">
        <p14:creationId xmlns:p14="http://schemas.microsoft.com/office/powerpoint/2010/main" val="1644354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half" idx="1"/>
          </p:nvPr>
        </p:nvSpPr>
        <p:spPr/>
        <p:txBody>
          <a:bodyPr/>
          <a:lstStyle/>
          <a:p>
            <a:endParaRPr lang="ar-JO"/>
          </a:p>
        </p:txBody>
      </p:sp>
      <p:sp>
        <p:nvSpPr>
          <p:cNvPr id="4" name="Content Placeholder 3"/>
          <p:cNvSpPr>
            <a:spLocks noGrp="1"/>
          </p:cNvSpPr>
          <p:nvPr>
            <p:ph sz="half" idx="2"/>
          </p:nvPr>
        </p:nvSpPr>
        <p:spPr/>
        <p:txBody>
          <a:bodyPr/>
          <a:lstStyle/>
          <a:p>
            <a:endParaRPr lang="ar-JO"/>
          </a:p>
        </p:txBody>
      </p:sp>
      <p:pic>
        <p:nvPicPr>
          <p:cNvPr id="5" name="Picture 4"/>
          <p:cNvPicPr>
            <a:picLocks noChangeAspect="1"/>
          </p:cNvPicPr>
          <p:nvPr/>
        </p:nvPicPr>
        <p:blipFill rotWithShape="1">
          <a:blip r:embed="rId2"/>
          <a:srcRect l="11773" t="12689" r="5537" b="23769"/>
          <a:stretch/>
        </p:blipFill>
        <p:spPr>
          <a:xfrm>
            <a:off x="1122217" y="1027906"/>
            <a:ext cx="10758921" cy="4648200"/>
          </a:xfrm>
          <a:prstGeom prst="rect">
            <a:avLst/>
          </a:prstGeom>
        </p:spPr>
      </p:pic>
    </p:spTree>
    <p:extLst>
      <p:ext uri="{BB962C8B-B14F-4D97-AF65-F5344CB8AC3E}">
        <p14:creationId xmlns:p14="http://schemas.microsoft.com/office/powerpoint/2010/main" val="3410507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half" idx="1"/>
          </p:nvPr>
        </p:nvSpPr>
        <p:spPr/>
        <p:txBody>
          <a:bodyPr/>
          <a:lstStyle/>
          <a:p>
            <a:endParaRPr lang="ar-JO"/>
          </a:p>
        </p:txBody>
      </p:sp>
      <p:sp>
        <p:nvSpPr>
          <p:cNvPr id="4" name="Content Placeholder 3"/>
          <p:cNvSpPr>
            <a:spLocks noGrp="1"/>
          </p:cNvSpPr>
          <p:nvPr>
            <p:ph sz="half" idx="2"/>
          </p:nvPr>
        </p:nvSpPr>
        <p:spPr/>
        <p:txBody>
          <a:bodyPr/>
          <a:lstStyle/>
          <a:p>
            <a:endParaRPr lang="ar-JO"/>
          </a:p>
        </p:txBody>
      </p:sp>
      <p:pic>
        <p:nvPicPr>
          <p:cNvPr id="5" name="Picture 4"/>
          <p:cNvPicPr>
            <a:picLocks noChangeAspect="1"/>
          </p:cNvPicPr>
          <p:nvPr/>
        </p:nvPicPr>
        <p:blipFill rotWithShape="1">
          <a:blip r:embed="rId2"/>
          <a:srcRect l="7195" t="27935" r="5383" b="9943"/>
          <a:stretch/>
        </p:blipFill>
        <p:spPr>
          <a:xfrm>
            <a:off x="408709" y="1427018"/>
            <a:ext cx="11374582" cy="4544292"/>
          </a:xfrm>
          <a:prstGeom prst="rect">
            <a:avLst/>
          </a:prstGeom>
        </p:spPr>
      </p:pic>
    </p:spTree>
    <p:extLst>
      <p:ext uri="{BB962C8B-B14F-4D97-AF65-F5344CB8AC3E}">
        <p14:creationId xmlns:p14="http://schemas.microsoft.com/office/powerpoint/2010/main" val="13769787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half" idx="1"/>
          </p:nvPr>
        </p:nvSpPr>
        <p:spPr/>
        <p:txBody>
          <a:bodyPr/>
          <a:lstStyle/>
          <a:p>
            <a:endParaRPr lang="ar-JO"/>
          </a:p>
        </p:txBody>
      </p:sp>
      <p:sp>
        <p:nvSpPr>
          <p:cNvPr id="4" name="Content Placeholder 3"/>
          <p:cNvSpPr>
            <a:spLocks noGrp="1"/>
          </p:cNvSpPr>
          <p:nvPr>
            <p:ph sz="half" idx="2"/>
          </p:nvPr>
        </p:nvSpPr>
        <p:spPr/>
        <p:txBody>
          <a:bodyPr/>
          <a:lstStyle/>
          <a:p>
            <a:endParaRPr lang="ar-JO"/>
          </a:p>
        </p:txBody>
      </p:sp>
      <p:pic>
        <p:nvPicPr>
          <p:cNvPr id="5" name="Picture 4"/>
          <p:cNvPicPr>
            <a:picLocks noChangeAspect="1"/>
          </p:cNvPicPr>
          <p:nvPr/>
        </p:nvPicPr>
        <p:blipFill rotWithShape="1">
          <a:blip r:embed="rId2"/>
          <a:srcRect l="8366" t="12217" r="4852" b="17045"/>
          <a:stretch/>
        </p:blipFill>
        <p:spPr>
          <a:xfrm>
            <a:off x="450272" y="1002292"/>
            <a:ext cx="11291455" cy="5174671"/>
          </a:xfrm>
          <a:prstGeom prst="rect">
            <a:avLst/>
          </a:prstGeom>
        </p:spPr>
      </p:pic>
    </p:spTree>
    <p:extLst>
      <p:ext uri="{BB962C8B-B14F-4D97-AF65-F5344CB8AC3E}">
        <p14:creationId xmlns:p14="http://schemas.microsoft.com/office/powerpoint/2010/main" val="4242449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EditPoints="1"/>
          </p:cNvSpPr>
          <p:nvPr>
            <p:ph type="title"/>
          </p:nvPr>
        </p:nvSpPr>
        <p:spPr>
          <a:xfrm>
            <a:off x="-8466" y="-6350"/>
            <a:ext cx="11599200" cy="927000"/>
          </a:xfrm>
          <a:prstGeom prst="rect">
            <a:avLst/>
          </a:prstGeom>
          <a:noFill/>
          <a:ln>
            <a:noFill/>
          </a:ln>
        </p:spPr>
        <p:txBody>
          <a:bodyPr lIns="91425" tIns="45700" rIns="91425" bIns="45700" anchor="ctr">
            <a:noAutofit/>
          </a:bodyPr>
          <a:lstStyle/>
          <a:p>
            <a:pPr marL="0" marR="0" indent="0" algn="ctr" rtl="0">
              <a:lnSpc>
                <a:spcPct val="100000"/>
              </a:lnSpc>
              <a:spcBef>
                <a:spcPts val="0"/>
              </a:spcBef>
              <a:spcAft>
                <a:spcPts val="0"/>
              </a:spcAft>
              <a:buClr>
                <a:srgbClr val="6600CC"/>
              </a:buClr>
              <a:buSzPct val="25000"/>
              <a:buFont typeface="Comic Sans MS"/>
              <a:buNone/>
            </a:pPr>
            <a:r>
              <a:rPr lang="en-US" sz="3500" i="0" u="none" strike="noStrike" cap="none" dirty="0">
                <a:solidFill>
                  <a:srgbClr val="C00000"/>
                </a:solidFill>
                <a:latin typeface="Gadugi" panose="020B0502040204020203" pitchFamily="34" charset="0"/>
                <a:ea typeface="Gadugi" panose="020B0502040204020203" pitchFamily="34" charset="0"/>
                <a:cs typeface="Impact"/>
                <a:sym typeface="Impact"/>
              </a:rPr>
              <a:t>Numerical Abnormalities</a:t>
            </a:r>
          </a:p>
        </p:txBody>
      </p:sp>
      <p:sp>
        <p:nvSpPr>
          <p:cNvPr id="207" name="Shape 207"/>
          <p:cNvSpPr>
            <a:spLocks noGrp="1" noEditPoints="1"/>
          </p:cNvSpPr>
          <p:nvPr>
            <p:ph idx="1"/>
          </p:nvPr>
        </p:nvSpPr>
        <p:spPr>
          <a:xfrm>
            <a:off x="335475" y="920658"/>
            <a:ext cx="10911300" cy="6535200"/>
          </a:xfrm>
          <a:prstGeom prst="rect">
            <a:avLst/>
          </a:prstGeom>
          <a:noFill/>
          <a:ln>
            <a:noFill/>
          </a:ln>
        </p:spPr>
        <p:txBody>
          <a:bodyPr lIns="91425" tIns="45700" rIns="91425" bIns="45700" anchor="t">
            <a:noAutofit/>
          </a:bodyPr>
          <a:lstStyle/>
          <a:p>
            <a:pPr marL="0" marR="0" indent="0" algn="l" rtl="0">
              <a:lnSpc>
                <a:spcPct val="90000"/>
              </a:lnSpc>
              <a:spcBef>
                <a:spcPts val="0"/>
              </a:spcBef>
              <a:spcAft>
                <a:spcPts val="0"/>
              </a:spcAft>
              <a:buSzPct val="25000"/>
              <a:buNone/>
            </a:pPr>
            <a:endParaRPr lang="en-US" sz="3200" i="0" u="none" dirty="0">
              <a:latin typeface="Gadugi" panose="020B0502040204020203" pitchFamily="34" charset="0"/>
              <a:ea typeface="Gadugi" panose="020B0502040204020203" pitchFamily="34" charset="0"/>
              <a:cs typeface="Lato"/>
              <a:sym typeface="Lato"/>
            </a:endParaRPr>
          </a:p>
          <a:p>
            <a:pPr marL="0" marR="0" indent="0" algn="l" rtl="0">
              <a:lnSpc>
                <a:spcPct val="90000"/>
              </a:lnSpc>
              <a:spcBef>
                <a:spcPts val="0"/>
              </a:spcBef>
              <a:spcAft>
                <a:spcPts val="0"/>
              </a:spcAft>
              <a:buSzPct val="25000"/>
              <a:buNone/>
            </a:pPr>
            <a:endParaRPr lang="en-US" sz="3200" dirty="0">
              <a:latin typeface="Gadugi" panose="020B0502040204020203" pitchFamily="34" charset="0"/>
              <a:ea typeface="Gadugi" panose="020B0502040204020203" pitchFamily="34" charset="0"/>
              <a:cs typeface="Lato"/>
              <a:sym typeface="Lato"/>
            </a:endParaRPr>
          </a:p>
          <a:p>
            <a:pPr marL="0" marR="0" indent="0" algn="l" rtl="0">
              <a:lnSpc>
                <a:spcPct val="90000"/>
              </a:lnSpc>
              <a:spcBef>
                <a:spcPts val="0"/>
              </a:spcBef>
              <a:spcAft>
                <a:spcPts val="0"/>
              </a:spcAft>
              <a:buSzPct val="25000"/>
              <a:buNone/>
            </a:pPr>
            <a:r>
              <a:rPr lang="en-US" sz="3200" i="0" u="none" dirty="0">
                <a:latin typeface="Gadugi" panose="020B0502040204020203" pitchFamily="34" charset="0"/>
                <a:ea typeface="Gadugi" panose="020B0502040204020203" pitchFamily="34" charset="0"/>
                <a:cs typeface="Lato"/>
                <a:sym typeface="Lato"/>
              </a:rPr>
              <a:t>When an individual is missing either a chromosome from a pair  (</a:t>
            </a:r>
            <a:r>
              <a:rPr lang="en-US" sz="3200" b="1" i="0" u="sng" dirty="0">
                <a:solidFill>
                  <a:srgbClr val="C00000"/>
                </a:solidFill>
                <a:latin typeface="Gadugi" panose="020B0502040204020203" pitchFamily="34" charset="0"/>
                <a:ea typeface="Gadugi" panose="020B0502040204020203" pitchFamily="34" charset="0"/>
                <a:cs typeface="Lato"/>
                <a:sym typeface="Lato"/>
              </a:rPr>
              <a:t>monosomy</a:t>
            </a:r>
            <a:r>
              <a:rPr lang="en-US" sz="3200" i="0" u="none" dirty="0">
                <a:latin typeface="Gadugi" panose="020B0502040204020203" pitchFamily="34" charset="0"/>
                <a:ea typeface="Gadugi" panose="020B0502040204020203" pitchFamily="34" charset="0"/>
                <a:cs typeface="Lato"/>
                <a:sym typeface="Lato"/>
              </a:rPr>
              <a:t>) or has more than two chromosomes of a pair (</a:t>
            </a:r>
            <a:r>
              <a:rPr lang="en-US" sz="3200" b="1" i="0" u="sng" dirty="0">
                <a:solidFill>
                  <a:srgbClr val="C00000"/>
                </a:solidFill>
                <a:latin typeface="Gadugi" panose="020B0502040204020203" pitchFamily="34" charset="0"/>
                <a:ea typeface="Gadugi" panose="020B0502040204020203" pitchFamily="34" charset="0"/>
                <a:cs typeface="Lato"/>
                <a:sym typeface="Lato"/>
              </a:rPr>
              <a:t>trisomy</a:t>
            </a:r>
            <a:r>
              <a:rPr lang="en-US" sz="3200" i="0" u="none" dirty="0">
                <a:latin typeface="Gadugi" panose="020B0502040204020203" pitchFamily="34" charset="0"/>
                <a:ea typeface="Gadugi" panose="020B0502040204020203" pitchFamily="34" charset="0"/>
                <a:cs typeface="Lato"/>
                <a:sym typeface="Lato"/>
              </a:rPr>
              <a:t>).</a:t>
            </a:r>
          </a:p>
          <a:p>
            <a:pPr marL="0" marR="0" indent="0" algn="l" rtl="0">
              <a:lnSpc>
                <a:spcPct val="90000"/>
              </a:lnSpc>
              <a:spcBef>
                <a:spcPts val="400"/>
              </a:spcBef>
              <a:spcAft>
                <a:spcPts val="0"/>
              </a:spcAft>
              <a:buSzPct val="25000"/>
              <a:buNone/>
            </a:pPr>
            <a:endParaRPr lang="en-US" sz="3200" dirty="0">
              <a:latin typeface="Gadugi" panose="020B0502040204020203" pitchFamily="34" charset="0"/>
              <a:ea typeface="Gadugi" panose="020B0502040204020203" pitchFamily="34" charset="0"/>
              <a:cs typeface="Lato"/>
              <a:sym typeface="Lato"/>
            </a:endParaRPr>
          </a:p>
          <a:p>
            <a:pPr marL="0" marR="0" indent="0" algn="l" rtl="0">
              <a:lnSpc>
                <a:spcPct val="90000"/>
              </a:lnSpc>
              <a:spcBef>
                <a:spcPts val="400"/>
              </a:spcBef>
              <a:spcAft>
                <a:spcPts val="0"/>
              </a:spcAft>
              <a:buSzPct val="25000"/>
              <a:buNone/>
            </a:pPr>
            <a:r>
              <a:rPr lang="en-US" sz="3200" dirty="0">
                <a:solidFill>
                  <a:srgbClr val="C00000"/>
                </a:solidFill>
                <a:latin typeface="Gadugi" panose="020B0502040204020203" pitchFamily="34" charset="0"/>
                <a:ea typeface="Gadugi" panose="020B0502040204020203" pitchFamily="34" charset="0"/>
                <a:cs typeface="Lato"/>
                <a:sym typeface="Lato"/>
              </a:rPr>
              <a:t>AN  </a:t>
            </a:r>
            <a:r>
              <a:rPr lang="en-US" sz="3200" i="0" u="none" dirty="0">
                <a:solidFill>
                  <a:srgbClr val="C00000"/>
                </a:solidFill>
                <a:latin typeface="Gadugi" panose="020B0502040204020203" pitchFamily="34" charset="0"/>
                <a:ea typeface="Gadugi" panose="020B0502040204020203" pitchFamily="34" charset="0"/>
                <a:cs typeface="Lato"/>
                <a:sym typeface="Lato"/>
              </a:rPr>
              <a:t>example: </a:t>
            </a:r>
            <a:r>
              <a:rPr lang="en-US" sz="3200" i="0" u="none" dirty="0">
                <a:latin typeface="Gadugi" panose="020B0502040204020203" pitchFamily="34" charset="0"/>
                <a:ea typeface="Gadugi" panose="020B0502040204020203" pitchFamily="34" charset="0"/>
                <a:cs typeface="Lato"/>
                <a:sym typeface="Lato"/>
              </a:rPr>
              <a:t>Down Syndrome, also known as Trisomy 21 (an individual with Down Syndrome has three copies of chromosome 21, rather than </a:t>
            </a:r>
            <a:r>
              <a:rPr lang="en-US" sz="3200" dirty="0">
                <a:latin typeface="Gadugi" panose="020B0502040204020203" pitchFamily="34" charset="0"/>
                <a:ea typeface="Gadugi" panose="020B0502040204020203" pitchFamily="34" charset="0"/>
                <a:cs typeface="Lato"/>
                <a:sym typeface="Lato"/>
              </a:rPr>
              <a:t>two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6600" dirty="0" smtClean="0"/>
              <a:t>major risk factors</a:t>
            </a:r>
            <a:endParaRPr lang="ar-JO" sz="6600" dirty="0"/>
          </a:p>
        </p:txBody>
      </p:sp>
      <p:sp>
        <p:nvSpPr>
          <p:cNvPr id="6" name="Content Placeholder 5"/>
          <p:cNvSpPr>
            <a:spLocks noGrp="1"/>
          </p:cNvSpPr>
          <p:nvPr>
            <p:ph idx="1"/>
          </p:nvPr>
        </p:nvSpPr>
        <p:spPr/>
        <p:txBody>
          <a:bodyPr>
            <a:normAutofit/>
          </a:bodyPr>
          <a:lstStyle/>
          <a:p>
            <a:r>
              <a:rPr lang="en-US" sz="4800" dirty="0" smtClean="0"/>
              <a:t>Advancing maternal age</a:t>
            </a:r>
          </a:p>
          <a:p>
            <a:r>
              <a:rPr lang="en-US" sz="4800" dirty="0" smtClean="0"/>
              <a:t>Family history </a:t>
            </a:r>
            <a:endParaRPr lang="ar-JO" sz="4800" dirty="0"/>
          </a:p>
        </p:txBody>
      </p:sp>
    </p:spTree>
    <p:extLst>
      <p:ext uri="{BB962C8B-B14F-4D97-AF65-F5344CB8AC3E}">
        <p14:creationId xmlns:p14="http://schemas.microsoft.com/office/powerpoint/2010/main" val="33797059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a:p>
        </p:txBody>
      </p:sp>
      <p:pic>
        <p:nvPicPr>
          <p:cNvPr id="4" name="Picture 3"/>
          <p:cNvPicPr>
            <a:picLocks noChangeAspect="1"/>
          </p:cNvPicPr>
          <p:nvPr/>
        </p:nvPicPr>
        <p:blipFill rotWithShape="1">
          <a:blip r:embed="rId2"/>
          <a:srcRect l="34667" t="20738" r="32750" b="6345"/>
          <a:stretch/>
        </p:blipFill>
        <p:spPr>
          <a:xfrm>
            <a:off x="734290" y="365125"/>
            <a:ext cx="5154266" cy="6484943"/>
          </a:xfrm>
          <a:prstGeom prst="rect">
            <a:avLst/>
          </a:prstGeom>
        </p:spPr>
      </p:pic>
      <p:pic>
        <p:nvPicPr>
          <p:cNvPr id="5" name="Picture 4"/>
          <p:cNvPicPr>
            <a:picLocks noChangeAspect="1"/>
          </p:cNvPicPr>
          <p:nvPr/>
        </p:nvPicPr>
        <p:blipFill rotWithShape="1">
          <a:blip r:embed="rId3"/>
          <a:srcRect l="35093" t="31154" r="32750" b="13542"/>
          <a:stretch/>
        </p:blipFill>
        <p:spPr>
          <a:xfrm>
            <a:off x="6290151" y="1027906"/>
            <a:ext cx="5361522" cy="5183990"/>
          </a:xfrm>
          <a:prstGeom prst="rect">
            <a:avLst/>
          </a:prstGeom>
        </p:spPr>
      </p:pic>
    </p:spTree>
    <p:extLst>
      <p:ext uri="{BB962C8B-B14F-4D97-AF65-F5344CB8AC3E}">
        <p14:creationId xmlns:p14="http://schemas.microsoft.com/office/powerpoint/2010/main" val="15794111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half" idx="1"/>
          </p:nvPr>
        </p:nvSpPr>
        <p:spPr/>
        <p:txBody>
          <a:bodyPr/>
          <a:lstStyle/>
          <a:p>
            <a:endParaRPr lang="ar-JO"/>
          </a:p>
        </p:txBody>
      </p:sp>
      <p:sp>
        <p:nvSpPr>
          <p:cNvPr id="4" name="Content Placeholder 3"/>
          <p:cNvSpPr>
            <a:spLocks noGrp="1"/>
          </p:cNvSpPr>
          <p:nvPr>
            <p:ph sz="half" idx="2"/>
          </p:nvPr>
        </p:nvSpPr>
        <p:spPr/>
        <p:txBody>
          <a:bodyPr/>
          <a:lstStyle/>
          <a:p>
            <a:endParaRPr lang="ar-JO"/>
          </a:p>
        </p:txBody>
      </p:sp>
      <p:pic>
        <p:nvPicPr>
          <p:cNvPr id="5" name="Picture 4"/>
          <p:cNvPicPr>
            <a:picLocks noChangeAspect="1"/>
          </p:cNvPicPr>
          <p:nvPr/>
        </p:nvPicPr>
        <p:blipFill rotWithShape="1">
          <a:blip r:embed="rId2"/>
          <a:srcRect l="5875" t="13386" r="6854" b="17584"/>
          <a:stretch/>
        </p:blipFill>
        <p:spPr>
          <a:xfrm>
            <a:off x="354842" y="750627"/>
            <a:ext cx="11354937" cy="5049672"/>
          </a:xfrm>
          <a:prstGeom prst="rect">
            <a:avLst/>
          </a:prstGeom>
        </p:spPr>
      </p:pic>
    </p:spTree>
    <p:extLst>
      <p:ext uri="{BB962C8B-B14F-4D97-AF65-F5344CB8AC3E}">
        <p14:creationId xmlns:p14="http://schemas.microsoft.com/office/powerpoint/2010/main" val="17451965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half" idx="1"/>
          </p:nvPr>
        </p:nvSpPr>
        <p:spPr/>
        <p:txBody>
          <a:bodyPr/>
          <a:lstStyle/>
          <a:p>
            <a:endParaRPr lang="ar-JO"/>
          </a:p>
        </p:txBody>
      </p:sp>
      <p:sp>
        <p:nvSpPr>
          <p:cNvPr id="4" name="Content Placeholder 3"/>
          <p:cNvSpPr>
            <a:spLocks noGrp="1"/>
          </p:cNvSpPr>
          <p:nvPr>
            <p:ph sz="half" idx="2"/>
          </p:nvPr>
        </p:nvSpPr>
        <p:spPr/>
        <p:txBody>
          <a:bodyPr/>
          <a:lstStyle/>
          <a:p>
            <a:endParaRPr lang="ar-JO"/>
          </a:p>
        </p:txBody>
      </p:sp>
      <p:pic>
        <p:nvPicPr>
          <p:cNvPr id="5" name="Picture 4"/>
          <p:cNvPicPr>
            <a:picLocks noChangeAspect="1"/>
          </p:cNvPicPr>
          <p:nvPr/>
        </p:nvPicPr>
        <p:blipFill rotWithShape="1">
          <a:blip r:embed="rId2"/>
          <a:srcRect l="5709" t="12827" r="6447" b="14785"/>
          <a:stretch/>
        </p:blipFill>
        <p:spPr>
          <a:xfrm>
            <a:off x="327546" y="709683"/>
            <a:ext cx="11341290" cy="5295331"/>
          </a:xfrm>
          <a:prstGeom prst="rect">
            <a:avLst/>
          </a:prstGeom>
        </p:spPr>
      </p:pic>
      <p:sp>
        <p:nvSpPr>
          <p:cNvPr id="6" name="Rectangle 5"/>
          <p:cNvSpPr/>
          <p:nvPr/>
        </p:nvSpPr>
        <p:spPr>
          <a:xfrm>
            <a:off x="2606722" y="545909"/>
            <a:ext cx="8006000" cy="682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7" name="Rectangle 6"/>
          <p:cNvSpPr/>
          <p:nvPr/>
        </p:nvSpPr>
        <p:spPr>
          <a:xfrm>
            <a:off x="7710985" y="1064525"/>
            <a:ext cx="2901737" cy="46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pic>
        <p:nvPicPr>
          <p:cNvPr id="2050" name="Picture 2" descr="Cyclops (mythology) | Monster Moviepedia | Fand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2722" y="709683"/>
            <a:ext cx="1482156" cy="1947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0072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c</a:t>
            </a:r>
            <a:r>
              <a:rPr lang="en-US" sz="5400" b="1" dirty="0" smtClean="0"/>
              <a:t>lassic triad </a:t>
            </a:r>
            <a:endParaRPr lang="ar-JO" sz="5400" b="1" dirty="0"/>
          </a:p>
        </p:txBody>
      </p:sp>
      <p:sp>
        <p:nvSpPr>
          <p:cNvPr id="3" name="Content Placeholder 2"/>
          <p:cNvSpPr>
            <a:spLocks noGrp="1"/>
          </p:cNvSpPr>
          <p:nvPr>
            <p:ph sz="half" idx="1"/>
          </p:nvPr>
        </p:nvSpPr>
        <p:spPr/>
        <p:txBody>
          <a:bodyPr/>
          <a:lstStyle/>
          <a:p>
            <a:endParaRPr lang="ar-JO"/>
          </a:p>
        </p:txBody>
      </p:sp>
      <p:sp>
        <p:nvSpPr>
          <p:cNvPr id="4" name="Content Placeholder 3"/>
          <p:cNvSpPr>
            <a:spLocks noGrp="1"/>
          </p:cNvSpPr>
          <p:nvPr>
            <p:ph sz="half" idx="2"/>
          </p:nvPr>
        </p:nvSpPr>
        <p:spPr/>
        <p:txBody>
          <a:bodyPr/>
          <a:lstStyle/>
          <a:p>
            <a:endParaRPr lang="ar-JO"/>
          </a:p>
        </p:txBody>
      </p:sp>
      <p:pic>
        <p:nvPicPr>
          <p:cNvPr id="1026" name="Picture 2" descr="Facts about Anophthalmia / Microphthalmia | CD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25625"/>
            <a:ext cx="4848224" cy="24241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isomy 13 or Patau syndrome causes, symptoms, life expectancy &amp; treat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7260" y="4384674"/>
            <a:ext cx="2288632" cy="20384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cts about Cleft Lip and Cleft Palate | CD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440" y="1825625"/>
            <a:ext cx="5222760" cy="2611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5470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7797" y="532263"/>
            <a:ext cx="10726003" cy="5644700"/>
          </a:xfrm>
        </p:spPr>
        <p:txBody>
          <a:bodyPr>
            <a:normAutofit lnSpcReduction="10000"/>
          </a:bodyPr>
          <a:lstStyle/>
          <a:p>
            <a:pPr marL="0" indent="0">
              <a:buNone/>
            </a:pPr>
            <a:r>
              <a:rPr lang="en-US" dirty="0" smtClean="0"/>
              <a:t>Abnormalities </a:t>
            </a:r>
            <a:r>
              <a:rPr lang="en-US" dirty="0"/>
              <a:t>observed in ≥50 percent of trisomy 13 patients </a:t>
            </a:r>
            <a:r>
              <a:rPr lang="en-US" dirty="0" smtClean="0"/>
              <a:t>include</a:t>
            </a:r>
            <a:r>
              <a:rPr lang="en-US" dirty="0"/>
              <a:t>:</a:t>
            </a:r>
          </a:p>
          <a:p>
            <a:r>
              <a:rPr lang="en-US" dirty="0" smtClean="0"/>
              <a:t>Central </a:t>
            </a:r>
            <a:r>
              <a:rPr lang="en-US" dirty="0"/>
              <a:t>nervous system (CNS) – </a:t>
            </a:r>
            <a:r>
              <a:rPr lang="en-US" dirty="0" err="1"/>
              <a:t>Holoprosencephaly</a:t>
            </a:r>
            <a:r>
              <a:rPr lang="en-US" dirty="0"/>
              <a:t> with incomplete development </a:t>
            </a:r>
            <a:r>
              <a:rPr lang="en-US" dirty="0" smtClean="0"/>
              <a:t>of forebrain </a:t>
            </a:r>
            <a:r>
              <a:rPr lang="en-US" dirty="0"/>
              <a:t>and olfactory and optic nerves, severe intellectual disability, deafness</a:t>
            </a:r>
          </a:p>
          <a:p>
            <a:r>
              <a:rPr lang="en-US" dirty="0" smtClean="0"/>
              <a:t>Craniofacial </a:t>
            </a:r>
            <a:r>
              <a:rPr lang="en-US" dirty="0"/>
              <a:t>– Abnormal auricles, </a:t>
            </a:r>
            <a:r>
              <a:rPr lang="en-US" dirty="0" err="1"/>
              <a:t>microphthalmia</a:t>
            </a:r>
            <a:r>
              <a:rPr lang="en-US" dirty="0"/>
              <a:t>/</a:t>
            </a:r>
            <a:r>
              <a:rPr lang="en-US" dirty="0" err="1"/>
              <a:t>anophthalmia</a:t>
            </a:r>
            <a:r>
              <a:rPr lang="en-US" dirty="0"/>
              <a:t>, </a:t>
            </a:r>
            <a:r>
              <a:rPr lang="en-US" dirty="0" err="1"/>
              <a:t>colobomata</a:t>
            </a:r>
            <a:r>
              <a:rPr lang="en-US" dirty="0"/>
              <a:t>, </a:t>
            </a:r>
            <a:r>
              <a:rPr lang="en-US" dirty="0" smtClean="0"/>
              <a:t>sloping forehead </a:t>
            </a:r>
            <a:r>
              <a:rPr lang="en-US" dirty="0"/>
              <a:t>(fissure or cleft of the iris, ciliary body, or choroid)</a:t>
            </a:r>
          </a:p>
          <a:p>
            <a:r>
              <a:rPr lang="en-US" dirty="0" smtClean="0"/>
              <a:t>Skin </a:t>
            </a:r>
            <a:r>
              <a:rPr lang="en-US" dirty="0"/>
              <a:t>and limbs – Capillary hemangiomata, simian crease, </a:t>
            </a:r>
            <a:r>
              <a:rPr lang="en-US" dirty="0" err="1"/>
              <a:t>hyperconvex</a:t>
            </a:r>
            <a:r>
              <a:rPr lang="en-US" dirty="0"/>
              <a:t> narrow fingernails</a:t>
            </a:r>
            <a:r>
              <a:rPr lang="en-US" dirty="0" smtClean="0"/>
              <a:t>, polydactyly </a:t>
            </a:r>
            <a:r>
              <a:rPr lang="en-US" dirty="0"/>
              <a:t>of hands and sometimes feet, prominent heel</a:t>
            </a:r>
          </a:p>
          <a:p>
            <a:r>
              <a:rPr lang="en-US" dirty="0" smtClean="0"/>
              <a:t>Cardiac </a:t>
            </a:r>
            <a:r>
              <a:rPr lang="en-US" dirty="0"/>
              <a:t>– Found in approximately 80 percent of patients; includes ventricular septal defect(VSD), patent ductus arteriosus (PDA), atrial septal defect (ASD), and </a:t>
            </a:r>
            <a:r>
              <a:rPr lang="en-US" dirty="0" err="1" smtClean="0"/>
              <a:t>dextroposition</a:t>
            </a:r>
            <a:endParaRPr lang="en-US" dirty="0"/>
          </a:p>
          <a:p>
            <a:r>
              <a:rPr lang="it-IT" dirty="0" smtClean="0"/>
              <a:t>Genitalia </a:t>
            </a:r>
            <a:r>
              <a:rPr lang="it-IT" dirty="0"/>
              <a:t>– Cryptorchidism in males; bicornuate uterus in </a:t>
            </a:r>
            <a:r>
              <a:rPr lang="it-IT" dirty="0" smtClean="0"/>
              <a:t>females</a:t>
            </a:r>
            <a:endParaRPr lang="it-IT" dirty="0"/>
          </a:p>
        </p:txBody>
      </p:sp>
    </p:spTree>
    <p:extLst>
      <p:ext uri="{BB962C8B-B14F-4D97-AF65-F5344CB8AC3E}">
        <p14:creationId xmlns:p14="http://schemas.microsoft.com/office/powerpoint/2010/main" val="3624374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626" y="655094"/>
            <a:ext cx="10917072" cy="5590109"/>
          </a:xfrm>
        </p:spPr>
        <p:txBody>
          <a:bodyPr>
            <a:normAutofit/>
          </a:bodyPr>
          <a:lstStyle/>
          <a:p>
            <a:pPr marL="0" indent="0">
              <a:buNone/>
            </a:pPr>
            <a:r>
              <a:rPr lang="en-US" dirty="0" smtClean="0"/>
              <a:t>Other </a:t>
            </a:r>
            <a:r>
              <a:rPr lang="en-US" dirty="0"/>
              <a:t>abnormalities observed in less than 50 percent of patients </a:t>
            </a:r>
            <a:r>
              <a:rPr lang="en-US" dirty="0" smtClean="0"/>
              <a:t>include:</a:t>
            </a:r>
            <a:endParaRPr lang="ar-JO" dirty="0"/>
          </a:p>
          <a:p>
            <a:r>
              <a:rPr lang="en-US" dirty="0"/>
              <a:t>Growth – Prenatal growth deficiency</a:t>
            </a:r>
          </a:p>
          <a:p>
            <a:r>
              <a:rPr lang="en-US" dirty="0" smtClean="0"/>
              <a:t>CNS </a:t>
            </a:r>
            <a:r>
              <a:rPr lang="en-US" dirty="0"/>
              <a:t>– Hyper- or </a:t>
            </a:r>
            <a:r>
              <a:rPr lang="en-US" dirty="0" err="1"/>
              <a:t>hypotonia</a:t>
            </a:r>
            <a:r>
              <a:rPr lang="en-US" dirty="0"/>
              <a:t>, agenesis of corpus callosum, cerebral hypoplasia</a:t>
            </a:r>
          </a:p>
          <a:p>
            <a:r>
              <a:rPr lang="en-US" dirty="0" smtClean="0"/>
              <a:t>Eyes </a:t>
            </a:r>
            <a:r>
              <a:rPr lang="en-US" dirty="0"/>
              <a:t>– Hypo- or </a:t>
            </a:r>
            <a:r>
              <a:rPr lang="en-US" dirty="0" err="1"/>
              <a:t>hypertelorism</a:t>
            </a:r>
            <a:r>
              <a:rPr lang="en-US" dirty="0"/>
              <a:t>, </a:t>
            </a:r>
            <a:r>
              <a:rPr lang="en-US" dirty="0" err="1"/>
              <a:t>cyclopia</a:t>
            </a:r>
            <a:r>
              <a:rPr lang="en-US" dirty="0"/>
              <a:t>, </a:t>
            </a:r>
            <a:r>
              <a:rPr lang="en-US" dirty="0" smtClean="0"/>
              <a:t>up slanting </a:t>
            </a:r>
            <a:r>
              <a:rPr lang="en-US" dirty="0"/>
              <a:t>palpebral fissures</a:t>
            </a:r>
          </a:p>
          <a:p>
            <a:r>
              <a:rPr lang="en-US" dirty="0" smtClean="0"/>
              <a:t>Nose</a:t>
            </a:r>
            <a:r>
              <a:rPr lang="en-US" dirty="0"/>
              <a:t>, mouth, mandible – Absent philtrum, narrow palate, </a:t>
            </a:r>
            <a:r>
              <a:rPr lang="en-US" dirty="0" err="1"/>
              <a:t>micrognathia</a:t>
            </a:r>
            <a:endParaRPr lang="en-US" dirty="0"/>
          </a:p>
          <a:p>
            <a:r>
              <a:rPr lang="en-US" dirty="0" smtClean="0"/>
              <a:t>Hands </a:t>
            </a:r>
            <a:r>
              <a:rPr lang="en-US" dirty="0"/>
              <a:t>and feet – </a:t>
            </a:r>
            <a:r>
              <a:rPr lang="en-US" dirty="0" err="1"/>
              <a:t>Retroflexible</a:t>
            </a:r>
            <a:r>
              <a:rPr lang="en-US" dirty="0"/>
              <a:t> thumb, syndactyly, cleft between first and second toes</a:t>
            </a:r>
            <a:r>
              <a:rPr lang="en-US" dirty="0" smtClean="0"/>
              <a:t>, </a:t>
            </a:r>
            <a:r>
              <a:rPr lang="en-US" dirty="0" err="1" smtClean="0"/>
              <a:t>hypoplastic</a:t>
            </a:r>
            <a:r>
              <a:rPr lang="en-US" dirty="0" smtClean="0"/>
              <a:t> </a:t>
            </a:r>
            <a:r>
              <a:rPr lang="en-US" dirty="0"/>
              <a:t>toenails, radial aplasia</a:t>
            </a:r>
          </a:p>
          <a:p>
            <a:r>
              <a:rPr lang="en-US" dirty="0" smtClean="0"/>
              <a:t>Abdomen </a:t>
            </a:r>
            <a:r>
              <a:rPr lang="en-US" dirty="0"/>
              <a:t>– </a:t>
            </a:r>
            <a:r>
              <a:rPr lang="en-US" dirty="0" err="1"/>
              <a:t>Omphalocele</a:t>
            </a:r>
            <a:r>
              <a:rPr lang="en-US" dirty="0"/>
              <a:t>, incomplete rotation of colon, Meckel diverticulum</a:t>
            </a:r>
          </a:p>
          <a:p>
            <a:r>
              <a:rPr lang="en-US" dirty="0" smtClean="0"/>
              <a:t>Kidney </a:t>
            </a:r>
            <a:r>
              <a:rPr lang="en-US" dirty="0"/>
              <a:t>– Polycystic kidney, </a:t>
            </a:r>
            <a:r>
              <a:rPr lang="en-US" dirty="0" err="1"/>
              <a:t>hydronephrosis</a:t>
            </a:r>
            <a:r>
              <a:rPr lang="en-US" dirty="0"/>
              <a:t>, horseshoe kidney</a:t>
            </a:r>
            <a:endParaRPr lang="ar-JO" dirty="0"/>
          </a:p>
        </p:txBody>
      </p:sp>
    </p:spTree>
    <p:extLst>
      <p:ext uri="{BB962C8B-B14F-4D97-AF65-F5344CB8AC3E}">
        <p14:creationId xmlns:p14="http://schemas.microsoft.com/office/powerpoint/2010/main" val="1948668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G_0503.jpeg" descr="IMG_0503.jpeg"/>
          <p:cNvPicPr>
            <a:picLocks noChangeAspect="1"/>
          </p:cNvPicPr>
          <p:nvPr/>
        </p:nvPicPr>
        <p:blipFill>
          <a:blip r:embed="rId2">
            <a:extLst/>
          </a:blip>
          <a:stretch>
            <a:fillRect/>
          </a:stretch>
        </p:blipFill>
        <p:spPr>
          <a:xfrm>
            <a:off x="733957" y="1769310"/>
            <a:ext cx="5080001" cy="3810001"/>
          </a:xfrm>
          <a:prstGeom prst="rect">
            <a:avLst/>
          </a:prstGeom>
          <a:ln w="12700">
            <a:miter lim="400000"/>
          </a:ln>
        </p:spPr>
      </p:pic>
      <p:sp>
        <p:nvSpPr>
          <p:cNvPr id="142" name="Scalp lesion…"/>
          <p:cNvSpPr txBox="1"/>
          <p:nvPr/>
        </p:nvSpPr>
        <p:spPr>
          <a:xfrm>
            <a:off x="1581295" y="967356"/>
            <a:ext cx="9029411"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defRPr sz="5000"/>
            </a:pPr>
            <a:endParaRPr sz="2500" dirty="0"/>
          </a:p>
        </p:txBody>
      </p:sp>
      <p:pic>
        <p:nvPicPr>
          <p:cNvPr id="143" name="IMG_0504.jpeg" descr="IMG_0504.jpeg"/>
          <p:cNvPicPr>
            <a:picLocks noChangeAspect="1"/>
          </p:cNvPicPr>
          <p:nvPr/>
        </p:nvPicPr>
        <p:blipFill>
          <a:blip r:embed="rId3">
            <a:extLst/>
          </a:blip>
          <a:stretch>
            <a:fillRect/>
          </a:stretch>
        </p:blipFill>
        <p:spPr>
          <a:xfrm>
            <a:off x="6566316" y="1769309"/>
            <a:ext cx="5080001" cy="3810001"/>
          </a:xfrm>
          <a:prstGeom prst="rect">
            <a:avLst/>
          </a:prstGeom>
          <a:ln w="12700">
            <a:miter lim="400000"/>
          </a:ln>
        </p:spPr>
      </p:pic>
    </p:spTree>
    <p:extLst>
      <p:ext uri="{BB962C8B-B14F-4D97-AF65-F5344CB8AC3E}">
        <p14:creationId xmlns:p14="http://schemas.microsoft.com/office/powerpoint/2010/main" val="3401575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8606" y="0"/>
            <a:ext cx="5034788" cy="7097143"/>
          </a:xfrm>
        </p:spPr>
      </p:pic>
    </p:spTree>
    <p:extLst>
      <p:ext uri="{BB962C8B-B14F-4D97-AF65-F5344CB8AC3E}">
        <p14:creationId xmlns:p14="http://schemas.microsoft.com/office/powerpoint/2010/main" val="214996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IMG_0505.png" descr="IMG_0505.png"/>
          <p:cNvPicPr>
            <a:picLocks noChangeAspect="1"/>
          </p:cNvPicPr>
          <p:nvPr/>
        </p:nvPicPr>
        <p:blipFill>
          <a:blip r:embed="rId2">
            <a:extLst/>
          </a:blip>
          <a:srcRect l="34318" t="34271" r="3916" b="39447"/>
          <a:stretch>
            <a:fillRect/>
          </a:stretch>
        </p:blipFill>
        <p:spPr>
          <a:xfrm>
            <a:off x="319157" y="1859753"/>
            <a:ext cx="5953932" cy="3377795"/>
          </a:xfrm>
          <a:prstGeom prst="rect">
            <a:avLst/>
          </a:prstGeom>
          <a:ln w="12700">
            <a:miter lim="400000"/>
          </a:ln>
        </p:spPr>
      </p:pic>
      <p:pic>
        <p:nvPicPr>
          <p:cNvPr id="147" name="IMG_0505.png" descr="IMG_0505.png"/>
          <p:cNvPicPr>
            <a:picLocks noChangeAspect="1"/>
          </p:cNvPicPr>
          <p:nvPr/>
        </p:nvPicPr>
        <p:blipFill>
          <a:blip r:embed="rId2">
            <a:extLst/>
          </a:blip>
          <a:srcRect l="34318" t="59311" r="4849" b="14408"/>
          <a:stretch>
            <a:fillRect/>
          </a:stretch>
        </p:blipFill>
        <p:spPr>
          <a:xfrm>
            <a:off x="6128005" y="1840991"/>
            <a:ext cx="5896608" cy="3396557"/>
          </a:xfrm>
          <a:prstGeom prst="rect">
            <a:avLst/>
          </a:prstGeom>
          <a:ln w="12700">
            <a:miter lim="400000"/>
          </a:ln>
        </p:spPr>
      </p:pic>
    </p:spTree>
    <p:extLst>
      <p:ext uri="{BB962C8B-B14F-4D97-AF65-F5344CB8AC3E}">
        <p14:creationId xmlns:p14="http://schemas.microsoft.com/office/powerpoint/2010/main" val="69202595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EditPoints="1"/>
          </p:cNvSpPr>
          <p:nvPr>
            <p:ph idx="1"/>
          </p:nvPr>
        </p:nvSpPr>
        <p:spPr>
          <a:xfrm>
            <a:off x="821177" y="1339869"/>
            <a:ext cx="10058400" cy="4050792"/>
          </a:xfrm>
          <a:prstGeom prst="rect">
            <a:avLst/>
          </a:prstGeom>
          <a:noFill/>
          <a:ln>
            <a:noFill/>
          </a:ln>
        </p:spPr>
        <p:txBody>
          <a:bodyPr lIns="91425" tIns="45700" rIns="91425" bIns="45700" anchor="t">
            <a:noAutofit/>
          </a:bodyPr>
          <a:lstStyle/>
          <a:p>
            <a:pPr marL="365125" marR="0" indent="-365124" algn="l" rtl="0">
              <a:lnSpc>
                <a:spcPct val="80000"/>
              </a:lnSpc>
              <a:spcBef>
                <a:spcPts val="0"/>
              </a:spcBef>
              <a:spcAft>
                <a:spcPts val="0"/>
              </a:spcAft>
              <a:buClr>
                <a:srgbClr val="0000FF"/>
              </a:buClr>
              <a:buSzPct val="94284"/>
              <a:buFont typeface="Georgia"/>
              <a:buChar char="▶"/>
            </a:pPr>
            <a:r>
              <a:rPr lang="en-US" sz="3500" i="0" u="none" dirty="0" err="1">
                <a:solidFill>
                  <a:srgbClr val="C00000"/>
                </a:solidFill>
                <a:latin typeface="Georgia"/>
                <a:ea typeface="Georgia"/>
                <a:cs typeface="Georgia"/>
                <a:sym typeface="Georgia"/>
              </a:rPr>
              <a:t>Kleinfelter</a:t>
            </a:r>
            <a:r>
              <a:rPr lang="en-US" sz="3500" i="0" u="none" dirty="0">
                <a:solidFill>
                  <a:srgbClr val="C00000"/>
                </a:solidFill>
                <a:latin typeface="Georgia"/>
                <a:ea typeface="Georgia"/>
                <a:cs typeface="Georgia"/>
                <a:sym typeface="Georgia"/>
              </a:rPr>
              <a:t> Syndrome</a:t>
            </a:r>
            <a:r>
              <a:rPr lang="en-US" sz="3300" i="0" u="none" dirty="0">
                <a:solidFill>
                  <a:srgbClr val="C00000"/>
                </a:solidFill>
                <a:latin typeface="Georgia"/>
                <a:ea typeface="Georgia"/>
                <a:cs typeface="Georgia"/>
                <a:sym typeface="Georgia"/>
              </a:rPr>
              <a:t> </a:t>
            </a:r>
            <a:r>
              <a:rPr lang="en-US" sz="3300" i="0" u="none" dirty="0">
                <a:latin typeface="Georgia"/>
                <a:ea typeface="Georgia"/>
                <a:cs typeface="Georgia"/>
                <a:sym typeface="Georgia"/>
              </a:rPr>
              <a:t>is an example of trisomy the individual is born with three sex chromosome, XXY</a:t>
            </a:r>
            <a:r>
              <a:rPr lang="en-US" sz="3300" i="0" u="none" dirty="0">
                <a:solidFill>
                  <a:srgbClr val="0000FF"/>
                </a:solidFill>
                <a:latin typeface="Georgia"/>
                <a:ea typeface="Georgia"/>
                <a:cs typeface="Georgia"/>
                <a:sym typeface="Georgia"/>
              </a:rPr>
              <a:t>.</a:t>
            </a:r>
          </a:p>
          <a:p>
            <a:pPr marL="0" marR="0" indent="0" algn="l" rtl="0">
              <a:lnSpc>
                <a:spcPct val="80000"/>
              </a:lnSpc>
              <a:spcBef>
                <a:spcPts val="0"/>
              </a:spcBef>
              <a:spcAft>
                <a:spcPts val="0"/>
              </a:spcAft>
              <a:buSzPct val="25000"/>
              <a:buNone/>
            </a:pPr>
            <a:endParaRPr sz="3300" dirty="0">
              <a:solidFill>
                <a:srgbClr val="0000FF"/>
              </a:solidFill>
              <a:latin typeface="Georgia"/>
              <a:ea typeface="Georgia"/>
              <a:cs typeface="Georgia"/>
              <a:sym typeface="Georgia"/>
            </a:endParaRPr>
          </a:p>
          <a:p>
            <a:pPr marL="0" marR="0" indent="0" algn="l" rtl="0">
              <a:lnSpc>
                <a:spcPct val="80000"/>
              </a:lnSpc>
              <a:spcBef>
                <a:spcPts val="0"/>
              </a:spcBef>
              <a:spcAft>
                <a:spcPts val="0"/>
              </a:spcAft>
              <a:buSzPct val="25000"/>
              <a:buNone/>
            </a:pPr>
            <a:endParaRPr sz="3300" dirty="0">
              <a:solidFill>
                <a:srgbClr val="0000FF"/>
              </a:solidFill>
              <a:latin typeface="Georgia"/>
              <a:ea typeface="Georgia"/>
              <a:cs typeface="Georgia"/>
              <a:sym typeface="Georgia"/>
            </a:endParaRPr>
          </a:p>
          <a:p>
            <a:pPr marL="365125" marR="0" indent="-365124" algn="l" rtl="0">
              <a:lnSpc>
                <a:spcPct val="80000"/>
              </a:lnSpc>
              <a:spcBef>
                <a:spcPts val="400"/>
              </a:spcBef>
              <a:spcAft>
                <a:spcPts val="0"/>
              </a:spcAft>
              <a:buClr>
                <a:srgbClr val="0000FF"/>
              </a:buClr>
              <a:buSzPct val="89188"/>
              <a:buFont typeface="Georgia"/>
              <a:buChar char="▶"/>
            </a:pPr>
            <a:r>
              <a:rPr lang="en-US" sz="3700" i="0" u="none" dirty="0">
                <a:solidFill>
                  <a:srgbClr val="C00000"/>
                </a:solidFill>
                <a:latin typeface="Georgia"/>
                <a:ea typeface="Georgia"/>
                <a:cs typeface="Georgia"/>
                <a:sym typeface="Georgia"/>
              </a:rPr>
              <a:t>Turner Syndrome</a:t>
            </a:r>
            <a:r>
              <a:rPr lang="en-US" sz="3300" i="0" u="none" dirty="0">
                <a:solidFill>
                  <a:srgbClr val="C00000"/>
                </a:solidFill>
                <a:latin typeface="Georgia"/>
                <a:ea typeface="Georgia"/>
                <a:cs typeface="Georgia"/>
                <a:sym typeface="Georgia"/>
              </a:rPr>
              <a:t> </a:t>
            </a:r>
            <a:r>
              <a:rPr lang="en-US" sz="3300" i="0" u="none" dirty="0">
                <a:latin typeface="Georgia"/>
                <a:ea typeface="Georgia"/>
                <a:cs typeface="Georgia"/>
                <a:sym typeface="Georgia"/>
              </a:rPr>
              <a:t>is an example of monosomy the individual is born with only one sex chromosome, an X.</a:t>
            </a:r>
          </a:p>
          <a:p>
            <a:pPr marL="365125" marR="0" indent="-263525" algn="l" rtl="0">
              <a:lnSpc>
                <a:spcPct val="80000"/>
              </a:lnSpc>
              <a:spcBef>
                <a:spcPts val="400"/>
              </a:spcBef>
              <a:spcAft>
                <a:spcPts val="0"/>
              </a:spcAft>
              <a:buClr>
                <a:schemeClr val="accent1"/>
              </a:buClr>
              <a:buSzPct val="25000"/>
              <a:buFont typeface="Noto Sans Symbols"/>
              <a:buNone/>
            </a:pPr>
            <a:endParaRPr sz="3300" i="0" u="none" dirty="0">
              <a:solidFill>
                <a:srgbClr val="0000FF"/>
              </a:solidFill>
              <a:latin typeface="Georgia"/>
              <a:ea typeface="Georgia"/>
              <a:cs typeface="Georgia"/>
              <a:sym typeface="Georgia"/>
            </a:endParaRPr>
          </a:p>
          <a:p>
            <a:pPr marL="365125" marR="0" indent="-263525" algn="l" rtl="0">
              <a:lnSpc>
                <a:spcPct val="100000"/>
              </a:lnSpc>
              <a:spcBef>
                <a:spcPts val="400"/>
              </a:spcBef>
              <a:spcAft>
                <a:spcPts val="0"/>
              </a:spcAft>
              <a:buClr>
                <a:schemeClr val="accent1"/>
              </a:buClr>
              <a:buSzPct val="25000"/>
              <a:buFont typeface="Noto Sans Symbols"/>
              <a:buNone/>
            </a:pPr>
            <a:endParaRPr sz="3300" i="0" u="none" dirty="0">
              <a:solidFill>
                <a:srgbClr val="0000FF"/>
              </a:solidFill>
              <a:latin typeface="Georgia"/>
              <a:ea typeface="Georgia"/>
              <a:cs typeface="Georgia"/>
              <a:sym typeface="Georgi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G_0486.jpeg" descr="IMG_0486.jpeg"/>
          <p:cNvPicPr>
            <a:picLocks noChangeAspect="1"/>
          </p:cNvPicPr>
          <p:nvPr/>
        </p:nvPicPr>
        <p:blipFill>
          <a:blip r:embed="rId2">
            <a:extLst/>
          </a:blip>
          <a:srcRect t="3095" r="3662" b="20713"/>
          <a:stretch>
            <a:fillRect/>
          </a:stretch>
        </p:blipFill>
        <p:spPr>
          <a:xfrm>
            <a:off x="1753920" y="37066"/>
            <a:ext cx="7849378" cy="6820934"/>
          </a:xfrm>
          <a:prstGeom prst="rect">
            <a:avLst/>
          </a:prstGeom>
          <a:ln w="12700">
            <a:miter lim="400000"/>
          </a:ln>
        </p:spPr>
      </p:pic>
    </p:spTree>
    <p:extLst>
      <p:ext uri="{BB962C8B-B14F-4D97-AF65-F5344CB8AC3E}">
        <p14:creationId xmlns:p14="http://schemas.microsoft.com/office/powerpoint/2010/main" val="2151851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G_9176.jpeg" descr="IMG_9176.jpeg"/>
          <p:cNvPicPr>
            <a:picLocks noChangeAspect="1"/>
          </p:cNvPicPr>
          <p:nvPr/>
        </p:nvPicPr>
        <p:blipFill>
          <a:blip r:embed="rId2">
            <a:extLst/>
          </a:blip>
          <a:srcRect l="6206" t="7986" r="12059" b="3280"/>
          <a:stretch>
            <a:fillRect/>
          </a:stretch>
        </p:blipFill>
        <p:spPr>
          <a:xfrm>
            <a:off x="2822234" y="37051"/>
            <a:ext cx="6248809" cy="6783900"/>
          </a:xfrm>
          <a:prstGeom prst="rect">
            <a:avLst/>
          </a:prstGeom>
          <a:ln w="12700">
            <a:miter lim="400000"/>
          </a:ln>
        </p:spPr>
      </p:pic>
    </p:spTree>
    <p:extLst>
      <p:ext uri="{BB962C8B-B14F-4D97-AF65-F5344CB8AC3E}">
        <p14:creationId xmlns:p14="http://schemas.microsoft.com/office/powerpoint/2010/main" val="2728033813"/>
      </p:ext>
    </p:ext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ar-JO"/>
          </a:p>
        </p:txBody>
      </p:sp>
      <p:pic>
        <p:nvPicPr>
          <p:cNvPr id="3" name="Picture 2"/>
          <p:cNvPicPr>
            <a:picLocks noChangeAspect="1"/>
          </p:cNvPicPr>
          <p:nvPr/>
        </p:nvPicPr>
        <p:blipFill rotWithShape="1">
          <a:blip r:embed="rId2"/>
          <a:srcRect l="6610" t="5924" r="5595" b="19263"/>
          <a:stretch/>
        </p:blipFill>
        <p:spPr>
          <a:xfrm>
            <a:off x="384411" y="692623"/>
            <a:ext cx="11423177" cy="5472753"/>
          </a:xfrm>
          <a:prstGeom prst="rect">
            <a:avLst/>
          </a:prstGeom>
        </p:spPr>
      </p:pic>
      <p:sp>
        <p:nvSpPr>
          <p:cNvPr id="4" name="Rectangle 3"/>
          <p:cNvSpPr/>
          <p:nvPr/>
        </p:nvSpPr>
        <p:spPr>
          <a:xfrm>
            <a:off x="10399594" y="464024"/>
            <a:ext cx="1637731" cy="327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extLst>
      <p:ext uri="{BB962C8B-B14F-4D97-AF65-F5344CB8AC3E}">
        <p14:creationId xmlns:p14="http://schemas.microsoft.com/office/powerpoint/2010/main" val="831614356"/>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ar-JO"/>
          </a:p>
        </p:txBody>
      </p:sp>
      <p:pic>
        <p:nvPicPr>
          <p:cNvPr id="3" name="Picture 2"/>
          <p:cNvPicPr>
            <a:picLocks noChangeAspect="1"/>
          </p:cNvPicPr>
          <p:nvPr/>
        </p:nvPicPr>
        <p:blipFill rotWithShape="1">
          <a:blip r:embed="rId2"/>
          <a:srcRect l="10910" r="8217" b="27845"/>
          <a:stretch/>
        </p:blipFill>
        <p:spPr>
          <a:xfrm>
            <a:off x="696035" y="789864"/>
            <a:ext cx="10522425" cy="5278272"/>
          </a:xfrm>
          <a:prstGeom prst="rect">
            <a:avLst/>
          </a:prstGeom>
        </p:spPr>
      </p:pic>
      <p:sp>
        <p:nvSpPr>
          <p:cNvPr id="4" name="Rectangle 3"/>
          <p:cNvSpPr/>
          <p:nvPr/>
        </p:nvSpPr>
        <p:spPr>
          <a:xfrm>
            <a:off x="9826388" y="532263"/>
            <a:ext cx="1951630" cy="1009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extLst>
      <p:ext uri="{BB962C8B-B14F-4D97-AF65-F5344CB8AC3E}">
        <p14:creationId xmlns:p14="http://schemas.microsoft.com/office/powerpoint/2010/main" val="1384521647"/>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ar-JO"/>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204787"/>
            <a:ext cx="7886700" cy="6448425"/>
          </a:xfrm>
          <a:prstGeom prst="rect">
            <a:avLst/>
          </a:prstGeom>
        </p:spPr>
      </p:pic>
    </p:spTree>
    <p:extLst>
      <p:ext uri="{BB962C8B-B14F-4D97-AF65-F5344CB8AC3E}">
        <p14:creationId xmlns:p14="http://schemas.microsoft.com/office/powerpoint/2010/main" val="645384540"/>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ar-JO"/>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091" y="0"/>
            <a:ext cx="3708964"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474" y="753288"/>
            <a:ext cx="6053249" cy="5351423"/>
          </a:xfrm>
          <a:prstGeom prst="rect">
            <a:avLst/>
          </a:prstGeom>
        </p:spPr>
      </p:pic>
    </p:spTree>
    <p:extLst>
      <p:ext uri="{BB962C8B-B14F-4D97-AF65-F5344CB8AC3E}">
        <p14:creationId xmlns:p14="http://schemas.microsoft.com/office/powerpoint/2010/main" val="2787562486"/>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1647" y="204851"/>
            <a:ext cx="8749153" cy="1379864"/>
          </a:xfrm>
          <a:prstGeom prst="rect">
            <a:avLst/>
          </a:prstGeom>
          <a:solidFill>
            <a:schemeClr val="bg2"/>
          </a:solidFill>
        </p:spPr>
        <p:txBody>
          <a:bodyPr vert="horz" wrap="square" lIns="0" tIns="58419" rIns="0" bIns="0" rtlCol="0" anchor="ctr">
            <a:spAutoFit/>
          </a:bodyPr>
          <a:lstStyle/>
          <a:p>
            <a:pPr marL="228600" marR="5080" indent="-216535">
              <a:lnSpc>
                <a:spcPts val="10300"/>
              </a:lnSpc>
              <a:spcBef>
                <a:spcPts val="459"/>
              </a:spcBef>
            </a:pPr>
            <a:r>
              <a:rPr sz="6600" spc="-5" dirty="0">
                <a:solidFill>
                  <a:schemeClr val="tx1"/>
                </a:solidFill>
                <a:latin typeface="Arial Rounded MT Bold" panose="020F0704030504030204" pitchFamily="34" charset="0"/>
              </a:rPr>
              <a:t>Kli</a:t>
            </a:r>
            <a:r>
              <a:rPr sz="6600" dirty="0">
                <a:solidFill>
                  <a:schemeClr val="tx1"/>
                </a:solidFill>
                <a:latin typeface="Arial Rounded MT Bold" panose="020F0704030504030204" pitchFamily="34" charset="0"/>
              </a:rPr>
              <a:t>n</a:t>
            </a:r>
            <a:r>
              <a:rPr sz="6600" spc="-5" dirty="0">
                <a:solidFill>
                  <a:schemeClr val="tx1"/>
                </a:solidFill>
                <a:latin typeface="Arial Rounded MT Bold" panose="020F0704030504030204" pitchFamily="34" charset="0"/>
              </a:rPr>
              <a:t>efelte</a:t>
            </a:r>
            <a:r>
              <a:rPr sz="6600" dirty="0">
                <a:solidFill>
                  <a:schemeClr val="tx1"/>
                </a:solidFill>
                <a:latin typeface="Arial Rounded MT Bold" panose="020F0704030504030204" pitchFamily="34" charset="0"/>
              </a:rPr>
              <a:t>r  </a:t>
            </a:r>
            <a:r>
              <a:rPr sz="6600" spc="-20" dirty="0">
                <a:solidFill>
                  <a:schemeClr val="tx1"/>
                </a:solidFill>
                <a:latin typeface="Arial Rounded MT Bold" panose="020F0704030504030204" pitchFamily="34" charset="0"/>
              </a:rPr>
              <a:t>syndrome</a:t>
            </a:r>
            <a:endParaRPr sz="6600" dirty="0">
              <a:solidFill>
                <a:schemeClr val="tx1"/>
              </a:solidFill>
              <a:latin typeface="Arial Rounded MT Bold" panose="020F0704030504030204" pitchFamily="34" charset="0"/>
            </a:endParaRPr>
          </a:p>
        </p:txBody>
      </p:sp>
      <p:pic>
        <p:nvPicPr>
          <p:cNvPr id="4" name="object 3">
            <a:extLst>
              <a:ext uri="{FF2B5EF4-FFF2-40B4-BE49-F238E27FC236}">
                <a16:creationId xmlns:a16="http://schemas.microsoft.com/office/drawing/2014/main" id="{E67ABFB7-5FF4-94DE-7F9A-2491E70E8FD0}"/>
              </a:ext>
            </a:extLst>
          </p:cNvPr>
          <p:cNvPicPr/>
          <p:nvPr/>
        </p:nvPicPr>
        <p:blipFill>
          <a:blip r:embed="rId2" cstate="print"/>
          <a:stretch>
            <a:fillRect/>
          </a:stretch>
        </p:blipFill>
        <p:spPr>
          <a:xfrm>
            <a:off x="1461647" y="2208042"/>
            <a:ext cx="4372673" cy="3858000"/>
          </a:xfrm>
          <a:prstGeom prst="rect">
            <a:avLst/>
          </a:prstGeom>
        </p:spPr>
      </p:pic>
      <p:pic>
        <p:nvPicPr>
          <p:cNvPr id="5" name="Picture 5">
            <a:extLst>
              <a:ext uri="{FF2B5EF4-FFF2-40B4-BE49-F238E27FC236}">
                <a16:creationId xmlns:a16="http://schemas.microsoft.com/office/drawing/2014/main" id="{F5FF1FC7-1FA7-D27C-904D-BA64DAB49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5060" y="2208042"/>
            <a:ext cx="3128059" cy="3858000"/>
          </a:xfrm>
          <a:prstGeom prst="rect">
            <a:avLst/>
          </a:prstGeom>
        </p:spPr>
      </p:pic>
    </p:spTree>
    <p:extLst>
      <p:ext uri="{BB962C8B-B14F-4D97-AF65-F5344CB8AC3E}">
        <p14:creationId xmlns:p14="http://schemas.microsoft.com/office/powerpoint/2010/main" val="26489412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E78AF0D7-999B-457E-D03B-2D2681328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456" y="1469412"/>
            <a:ext cx="9567247" cy="5388588"/>
          </a:xfrm>
          <a:prstGeom prst="rect">
            <a:avLst/>
          </a:prstGeom>
        </p:spPr>
      </p:pic>
      <p:sp>
        <p:nvSpPr>
          <p:cNvPr id="7" name="TextBox 6">
            <a:extLst>
              <a:ext uri="{FF2B5EF4-FFF2-40B4-BE49-F238E27FC236}">
                <a16:creationId xmlns:a16="http://schemas.microsoft.com/office/drawing/2014/main" id="{43F814F5-DC2D-AB6C-F3D0-4E8308806462}"/>
              </a:ext>
            </a:extLst>
          </p:cNvPr>
          <p:cNvSpPr txBox="1"/>
          <p:nvPr/>
        </p:nvSpPr>
        <p:spPr>
          <a:xfrm>
            <a:off x="183981" y="185396"/>
            <a:ext cx="11835299" cy="1323439"/>
          </a:xfrm>
          <a:prstGeom prst="rect">
            <a:avLst/>
          </a:prstGeom>
          <a:noFill/>
        </p:spPr>
        <p:txBody>
          <a:bodyPr wrap="square" rtlCol="0">
            <a:spAutoFit/>
          </a:bodyPr>
          <a:lstStyle/>
          <a:p>
            <a:pPr marL="457200" indent="-457200" algn="l">
              <a:buFont typeface="Arial" panose="020B0604020202020204" pitchFamily="34" charset="0"/>
              <a:buChar char="•"/>
            </a:pPr>
            <a:r>
              <a:rPr lang="en-US" sz="4000" dirty="0">
                <a:latin typeface="Aldhabi" panose="01000000000000000000" pitchFamily="2" charset="-78"/>
                <a:cs typeface="Aldhabi" panose="01000000000000000000" pitchFamily="2" charset="-78"/>
              </a:rPr>
              <a:t>It’s a genetic condition that affect the boys , it’s name referred to Dr Harry klinefelter who first describe the condition in 1942.</a:t>
            </a:r>
            <a:endParaRPr lang="en-JO" sz="4000" dirty="0">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3362148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93" y="258955"/>
            <a:ext cx="8006715" cy="2074158"/>
          </a:xfrm>
          <a:prstGeom prst="rect">
            <a:avLst/>
          </a:prstGeom>
        </p:spPr>
        <p:txBody>
          <a:bodyPr vert="horz" wrap="square" lIns="0" tIns="7620" rIns="0" bIns="0" rtlCol="0" anchor="ctr">
            <a:spAutoFit/>
          </a:bodyPr>
          <a:lstStyle/>
          <a:p>
            <a:pPr marL="12700" marR="13970">
              <a:lnSpc>
                <a:spcPct val="101200"/>
              </a:lnSpc>
              <a:spcBef>
                <a:spcPts val="60"/>
              </a:spcBef>
            </a:pPr>
            <a:r>
              <a:rPr sz="2800" dirty="0"/>
              <a:t>*</a:t>
            </a:r>
            <a:r>
              <a:rPr sz="3200" b="1" u="heavy" spc="-5" dirty="0">
                <a:solidFill>
                  <a:schemeClr val="tx1"/>
                </a:solidFill>
                <a:uFill>
                  <a:solidFill>
                    <a:srgbClr val="FFFFFF"/>
                  </a:solidFill>
                </a:uFill>
                <a:latin typeface="Aldhabi" panose="01000000000000000000" pitchFamily="2" charset="-78"/>
                <a:cs typeface="Aldhabi" panose="01000000000000000000" pitchFamily="2" charset="-78"/>
              </a:rPr>
              <a:t>Klinefelter </a:t>
            </a:r>
            <a:r>
              <a:rPr sz="3200" b="1" u="heavy" spc="-10" dirty="0">
                <a:solidFill>
                  <a:schemeClr val="tx1"/>
                </a:solidFill>
                <a:uFill>
                  <a:solidFill>
                    <a:srgbClr val="FFFFFF"/>
                  </a:solidFill>
                </a:uFill>
                <a:latin typeface="Aldhabi" panose="01000000000000000000" pitchFamily="2" charset="-78"/>
                <a:cs typeface="Aldhabi" panose="01000000000000000000" pitchFamily="2" charset="-78"/>
              </a:rPr>
              <a:t>s</a:t>
            </a:r>
            <a:r>
              <a:rPr sz="3200" b="1" spc="-10" dirty="0">
                <a:solidFill>
                  <a:schemeClr val="tx1"/>
                </a:solidFill>
                <a:latin typeface="Aldhabi" panose="01000000000000000000" pitchFamily="2" charset="-78"/>
                <a:cs typeface="Aldhabi" panose="01000000000000000000" pitchFamily="2" charset="-78"/>
              </a:rPr>
              <a:t>y</a:t>
            </a:r>
            <a:r>
              <a:rPr sz="3200" b="1" u="heavy" spc="-10" dirty="0">
                <a:solidFill>
                  <a:schemeClr val="tx1"/>
                </a:solidFill>
                <a:uFill>
                  <a:solidFill>
                    <a:srgbClr val="FFFFFF"/>
                  </a:solidFill>
                </a:uFill>
                <a:latin typeface="Aldhabi" panose="01000000000000000000" pitchFamily="2" charset="-78"/>
                <a:cs typeface="Aldhabi" panose="01000000000000000000" pitchFamily="2" charset="-78"/>
              </a:rPr>
              <a:t>ndrome </a:t>
            </a:r>
            <a:r>
              <a:rPr sz="3200" b="1" spc="-5" dirty="0">
                <a:solidFill>
                  <a:schemeClr val="tx1"/>
                </a:solidFill>
                <a:latin typeface="Aldhabi" panose="01000000000000000000" pitchFamily="2" charset="-78"/>
                <a:cs typeface="Aldhabi" panose="01000000000000000000" pitchFamily="2" charset="-78"/>
              </a:rPr>
              <a:t>is </a:t>
            </a:r>
            <a:r>
              <a:rPr sz="3200" b="1" dirty="0">
                <a:solidFill>
                  <a:schemeClr val="tx1"/>
                </a:solidFill>
                <a:latin typeface="Aldhabi" panose="01000000000000000000" pitchFamily="2" charset="-78"/>
                <a:cs typeface="Aldhabi" panose="01000000000000000000" pitchFamily="2" charset="-78"/>
              </a:rPr>
              <a:t>a </a:t>
            </a:r>
            <a:r>
              <a:rPr sz="3200" b="1" spc="-10" dirty="0">
                <a:solidFill>
                  <a:schemeClr val="tx1"/>
                </a:solidFill>
                <a:latin typeface="Aldhabi" panose="01000000000000000000" pitchFamily="2" charset="-78"/>
                <a:cs typeface="Aldhabi" panose="01000000000000000000" pitchFamily="2" charset="-78"/>
              </a:rPr>
              <a:t>chromosomal </a:t>
            </a:r>
            <a:r>
              <a:rPr sz="3200" b="1" spc="-5" dirty="0">
                <a:solidFill>
                  <a:schemeClr val="tx1"/>
                </a:solidFill>
                <a:latin typeface="Aldhabi" panose="01000000000000000000" pitchFamily="2" charset="-78"/>
                <a:cs typeface="Aldhabi" panose="01000000000000000000" pitchFamily="2" charset="-78"/>
              </a:rPr>
              <a:t>condition </a:t>
            </a:r>
            <a:r>
              <a:rPr sz="3200" b="1" spc="-685" dirty="0">
                <a:solidFill>
                  <a:schemeClr val="tx1"/>
                </a:solidFill>
                <a:latin typeface="Aldhabi" panose="01000000000000000000" pitchFamily="2" charset="-78"/>
                <a:cs typeface="Aldhabi" panose="01000000000000000000" pitchFamily="2" charset="-78"/>
              </a:rPr>
              <a:t> </a:t>
            </a:r>
            <a:r>
              <a:rPr sz="3200" b="1" dirty="0">
                <a:solidFill>
                  <a:schemeClr val="tx1"/>
                </a:solidFill>
                <a:latin typeface="Aldhabi" panose="01000000000000000000" pitchFamily="2" charset="-78"/>
                <a:cs typeface="Aldhabi" panose="01000000000000000000" pitchFamily="2" charset="-78"/>
              </a:rPr>
              <a:t>that </a:t>
            </a:r>
            <a:r>
              <a:rPr sz="3200" b="1" spc="-5" dirty="0">
                <a:solidFill>
                  <a:schemeClr val="tx1"/>
                </a:solidFill>
                <a:latin typeface="Aldhabi" panose="01000000000000000000" pitchFamily="2" charset="-78"/>
                <a:cs typeface="Aldhabi" panose="01000000000000000000" pitchFamily="2" charset="-78"/>
              </a:rPr>
              <a:t>affects</a:t>
            </a:r>
            <a:r>
              <a:rPr sz="3200" b="1" dirty="0">
                <a:solidFill>
                  <a:schemeClr val="tx1"/>
                </a:solidFill>
                <a:latin typeface="Aldhabi" panose="01000000000000000000" pitchFamily="2" charset="-78"/>
                <a:cs typeface="Aldhabi" panose="01000000000000000000" pitchFamily="2" charset="-78"/>
              </a:rPr>
              <a:t> </a:t>
            </a:r>
            <a:r>
              <a:rPr sz="3200" b="1" u="heavy" spc="-5" dirty="0">
                <a:solidFill>
                  <a:srgbClr val="C00000"/>
                </a:solidFill>
                <a:uFill>
                  <a:solidFill>
                    <a:srgbClr val="FFFFFF"/>
                  </a:solidFill>
                </a:uFill>
                <a:latin typeface="Aldhabi" panose="01000000000000000000" pitchFamily="2" charset="-78"/>
                <a:cs typeface="Aldhabi" panose="01000000000000000000" pitchFamily="2" charset="-78"/>
              </a:rPr>
              <a:t>male</a:t>
            </a:r>
            <a:r>
              <a:rPr sz="3200" b="1" dirty="0">
                <a:solidFill>
                  <a:srgbClr val="C00000"/>
                </a:solidFill>
                <a:latin typeface="Aldhabi" panose="01000000000000000000" pitchFamily="2" charset="-78"/>
                <a:cs typeface="Aldhabi" panose="01000000000000000000" pitchFamily="2" charset="-78"/>
              </a:rPr>
              <a:t> </a:t>
            </a:r>
            <a:r>
              <a:rPr sz="3200" b="1" spc="-5" dirty="0">
                <a:solidFill>
                  <a:srgbClr val="C00000"/>
                </a:solidFill>
                <a:latin typeface="Aldhabi" panose="01000000000000000000" pitchFamily="2" charset="-78"/>
                <a:cs typeface="Aldhabi" panose="01000000000000000000" pitchFamily="2" charset="-78"/>
              </a:rPr>
              <a:t>physical </a:t>
            </a:r>
            <a:r>
              <a:rPr sz="3200" b="1" dirty="0">
                <a:solidFill>
                  <a:srgbClr val="C00000"/>
                </a:solidFill>
                <a:latin typeface="Aldhabi" panose="01000000000000000000" pitchFamily="2" charset="-78"/>
                <a:cs typeface="Aldhabi" panose="01000000000000000000" pitchFamily="2" charset="-78"/>
              </a:rPr>
              <a:t>and </a:t>
            </a:r>
            <a:r>
              <a:rPr sz="3200" b="1" spc="-5" dirty="0">
                <a:solidFill>
                  <a:srgbClr val="C00000"/>
                </a:solidFill>
                <a:latin typeface="Aldhabi" panose="01000000000000000000" pitchFamily="2" charset="-78"/>
                <a:cs typeface="Aldhabi" panose="01000000000000000000" pitchFamily="2" charset="-78"/>
              </a:rPr>
              <a:t>cognitive </a:t>
            </a:r>
            <a:r>
              <a:rPr sz="3200" b="1" dirty="0">
                <a:solidFill>
                  <a:srgbClr val="C00000"/>
                </a:solidFill>
                <a:latin typeface="Aldhabi" panose="01000000000000000000" pitchFamily="2" charset="-78"/>
                <a:cs typeface="Aldhabi" panose="01000000000000000000" pitchFamily="2" charset="-78"/>
              </a:rPr>
              <a:t> </a:t>
            </a:r>
            <a:r>
              <a:rPr sz="3200" b="1" spc="-5" dirty="0">
                <a:solidFill>
                  <a:srgbClr val="C00000"/>
                </a:solidFill>
                <a:latin typeface="Aldhabi" panose="01000000000000000000" pitchFamily="2" charset="-78"/>
                <a:cs typeface="Aldhabi" panose="01000000000000000000" pitchFamily="2" charset="-78"/>
              </a:rPr>
              <a:t>development.</a:t>
            </a:r>
            <a:endParaRPr sz="3200" b="1" dirty="0">
              <a:solidFill>
                <a:srgbClr val="C00000"/>
              </a:solidFill>
              <a:latin typeface="Aldhabi" panose="01000000000000000000" pitchFamily="2" charset="-78"/>
              <a:cs typeface="Aldhabi" panose="01000000000000000000" pitchFamily="2" charset="-78"/>
            </a:endParaRPr>
          </a:p>
          <a:p>
            <a:pPr marL="279400" marR="5080" indent="-266700">
              <a:lnSpc>
                <a:spcPct val="101200"/>
              </a:lnSpc>
              <a:spcBef>
                <a:spcPts val="600"/>
              </a:spcBef>
            </a:pPr>
            <a:r>
              <a:rPr sz="3200" b="1" dirty="0">
                <a:solidFill>
                  <a:schemeClr val="tx1"/>
                </a:solidFill>
                <a:latin typeface="Aldhabi" panose="01000000000000000000" pitchFamily="2" charset="-78"/>
                <a:cs typeface="Aldhabi" panose="01000000000000000000" pitchFamily="2" charset="-78"/>
              </a:rPr>
              <a:t>the</a:t>
            </a:r>
            <a:r>
              <a:rPr sz="3200" b="1" spc="-5" dirty="0">
                <a:solidFill>
                  <a:schemeClr val="tx1"/>
                </a:solidFill>
                <a:latin typeface="Aldhabi" panose="01000000000000000000" pitchFamily="2" charset="-78"/>
                <a:cs typeface="Aldhabi" panose="01000000000000000000" pitchFamily="2" charset="-78"/>
              </a:rPr>
              <a:t> normal</a:t>
            </a:r>
            <a:r>
              <a:rPr sz="3200" b="1" dirty="0">
                <a:solidFill>
                  <a:schemeClr val="tx1"/>
                </a:solidFill>
                <a:latin typeface="Aldhabi" panose="01000000000000000000" pitchFamily="2" charset="-78"/>
                <a:cs typeface="Aldhabi" panose="01000000000000000000" pitchFamily="2" charset="-78"/>
              </a:rPr>
              <a:t> </a:t>
            </a:r>
            <a:r>
              <a:rPr sz="3200" b="1" spc="-5" dirty="0">
                <a:solidFill>
                  <a:schemeClr val="tx1"/>
                </a:solidFill>
                <a:latin typeface="Aldhabi" panose="01000000000000000000" pitchFamily="2" charset="-78"/>
                <a:cs typeface="Aldhabi" panose="01000000000000000000" pitchFamily="2" charset="-78"/>
              </a:rPr>
              <a:t>male</a:t>
            </a:r>
            <a:r>
              <a:rPr sz="3200" b="1" dirty="0">
                <a:solidFill>
                  <a:schemeClr val="tx1"/>
                </a:solidFill>
                <a:latin typeface="Aldhabi" panose="01000000000000000000" pitchFamily="2" charset="-78"/>
                <a:cs typeface="Aldhabi" panose="01000000000000000000" pitchFamily="2" charset="-78"/>
              </a:rPr>
              <a:t> </a:t>
            </a:r>
            <a:r>
              <a:rPr sz="3200" b="1" spc="-5" dirty="0">
                <a:solidFill>
                  <a:schemeClr val="tx1"/>
                </a:solidFill>
                <a:latin typeface="Aldhabi" panose="01000000000000000000" pitchFamily="2" charset="-78"/>
                <a:cs typeface="Aldhabi" panose="01000000000000000000" pitchFamily="2" charset="-78"/>
              </a:rPr>
              <a:t>karyotype,</a:t>
            </a:r>
            <a:r>
              <a:rPr sz="3200" b="1" dirty="0">
                <a:solidFill>
                  <a:schemeClr val="tx1"/>
                </a:solidFill>
                <a:latin typeface="Aldhabi" panose="01000000000000000000" pitchFamily="2" charset="-78"/>
                <a:cs typeface="Aldhabi" panose="01000000000000000000" pitchFamily="2" charset="-78"/>
              </a:rPr>
              <a:t> </a:t>
            </a:r>
            <a:r>
              <a:rPr sz="3200" b="1" spc="-5" dirty="0">
                <a:solidFill>
                  <a:schemeClr val="tx1"/>
                </a:solidFill>
                <a:latin typeface="Aldhabi" panose="01000000000000000000" pitchFamily="2" charset="-78"/>
                <a:cs typeface="Aldhabi" panose="01000000000000000000" pitchFamily="2" charset="-78"/>
              </a:rPr>
              <a:t>46,XY,</a:t>
            </a:r>
            <a:r>
              <a:rPr sz="3200" b="1" spc="5" dirty="0">
                <a:solidFill>
                  <a:schemeClr val="tx1"/>
                </a:solidFill>
                <a:latin typeface="Aldhabi" panose="01000000000000000000" pitchFamily="2" charset="-78"/>
                <a:cs typeface="Aldhabi" panose="01000000000000000000" pitchFamily="2" charset="-78"/>
              </a:rPr>
              <a:t> </a:t>
            </a:r>
            <a:r>
              <a:rPr sz="3200" b="1" dirty="0">
                <a:solidFill>
                  <a:schemeClr val="tx1"/>
                </a:solidFill>
                <a:latin typeface="Aldhabi" panose="01000000000000000000" pitchFamily="2" charset="-78"/>
                <a:cs typeface="Aldhabi" panose="01000000000000000000" pitchFamily="2" charset="-78"/>
              </a:rPr>
              <a:t>has</a:t>
            </a:r>
            <a:r>
              <a:rPr sz="3200" b="1" spc="-5" dirty="0">
                <a:solidFill>
                  <a:schemeClr val="tx1"/>
                </a:solidFill>
                <a:latin typeface="Aldhabi" panose="01000000000000000000" pitchFamily="2" charset="-78"/>
                <a:cs typeface="Aldhabi" panose="01000000000000000000" pitchFamily="2" charset="-78"/>
              </a:rPr>
              <a:t> </a:t>
            </a:r>
            <a:r>
              <a:rPr sz="3200" b="1" u="heavy" dirty="0">
                <a:solidFill>
                  <a:srgbClr val="C00000"/>
                </a:solidFill>
                <a:uFill>
                  <a:solidFill>
                    <a:srgbClr val="FFFFFF"/>
                  </a:solidFill>
                </a:uFill>
                <a:latin typeface="Aldhabi" panose="01000000000000000000" pitchFamily="2" charset="-78"/>
                <a:cs typeface="Aldhabi" panose="01000000000000000000" pitchFamily="2" charset="-78"/>
              </a:rPr>
              <a:t>at</a:t>
            </a:r>
            <a:r>
              <a:rPr sz="3200" b="1" u="heavy" spc="5" dirty="0">
                <a:solidFill>
                  <a:srgbClr val="C00000"/>
                </a:solidFill>
                <a:uFill>
                  <a:solidFill>
                    <a:srgbClr val="FFFFFF"/>
                  </a:solidFill>
                </a:uFill>
                <a:latin typeface="Aldhabi" panose="01000000000000000000" pitchFamily="2" charset="-78"/>
                <a:cs typeface="Aldhabi" panose="01000000000000000000" pitchFamily="2" charset="-78"/>
              </a:rPr>
              <a:t> </a:t>
            </a:r>
            <a:r>
              <a:rPr sz="3200" b="1" u="heavy" spc="-5" dirty="0">
                <a:solidFill>
                  <a:srgbClr val="C00000"/>
                </a:solidFill>
                <a:uFill>
                  <a:solidFill>
                    <a:srgbClr val="FFFFFF"/>
                  </a:solidFill>
                </a:uFill>
                <a:latin typeface="Aldhabi" panose="01000000000000000000" pitchFamily="2" charset="-78"/>
                <a:cs typeface="Aldhabi" panose="01000000000000000000" pitchFamily="2" charset="-78"/>
              </a:rPr>
              <a:t>least</a:t>
            </a:r>
            <a:r>
              <a:rPr sz="3200" b="1" u="heavy" dirty="0">
                <a:solidFill>
                  <a:srgbClr val="C00000"/>
                </a:solidFill>
                <a:uFill>
                  <a:solidFill>
                    <a:srgbClr val="FFFFFF"/>
                  </a:solidFill>
                </a:uFill>
                <a:latin typeface="Aldhabi" panose="01000000000000000000" pitchFamily="2" charset="-78"/>
                <a:cs typeface="Aldhabi" panose="01000000000000000000" pitchFamily="2" charset="-78"/>
              </a:rPr>
              <a:t> one </a:t>
            </a:r>
            <a:r>
              <a:rPr sz="3200" b="1" spc="-685" dirty="0">
                <a:solidFill>
                  <a:srgbClr val="C00000"/>
                </a:solidFill>
                <a:latin typeface="Aldhabi" panose="01000000000000000000" pitchFamily="2" charset="-78"/>
                <a:cs typeface="Aldhabi" panose="01000000000000000000" pitchFamily="2" charset="-78"/>
              </a:rPr>
              <a:t> </a:t>
            </a:r>
            <a:r>
              <a:rPr sz="3200" b="1" u="heavy" spc="-5" dirty="0">
                <a:solidFill>
                  <a:srgbClr val="C00000"/>
                </a:solidFill>
                <a:uFill>
                  <a:solidFill>
                    <a:srgbClr val="FFFFFF"/>
                  </a:solidFill>
                </a:uFill>
                <a:latin typeface="Aldhabi" panose="01000000000000000000" pitchFamily="2" charset="-78"/>
                <a:cs typeface="Aldhabi" panose="01000000000000000000" pitchFamily="2" charset="-78"/>
              </a:rPr>
              <a:t>extra </a:t>
            </a:r>
            <a:r>
              <a:rPr sz="3200" b="1" u="heavy" dirty="0">
                <a:solidFill>
                  <a:srgbClr val="C00000"/>
                </a:solidFill>
                <a:uFill>
                  <a:solidFill>
                    <a:srgbClr val="FFFFFF"/>
                  </a:solidFill>
                </a:uFill>
                <a:latin typeface="Aldhabi" panose="01000000000000000000" pitchFamily="2" charset="-78"/>
                <a:cs typeface="Aldhabi" panose="01000000000000000000" pitchFamily="2" charset="-78"/>
              </a:rPr>
              <a:t>X </a:t>
            </a:r>
            <a:r>
              <a:rPr sz="3200" b="1" u="heavy" spc="-10" dirty="0">
                <a:solidFill>
                  <a:srgbClr val="C00000"/>
                </a:solidFill>
                <a:uFill>
                  <a:solidFill>
                    <a:srgbClr val="FFFFFF"/>
                  </a:solidFill>
                </a:uFill>
                <a:latin typeface="Aldhabi" panose="01000000000000000000" pitchFamily="2" charset="-78"/>
                <a:cs typeface="Aldhabi" panose="01000000000000000000" pitchFamily="2" charset="-78"/>
              </a:rPr>
              <a:t>chromosome</a:t>
            </a:r>
            <a:r>
              <a:rPr sz="3200" b="1" u="heavy" spc="200" dirty="0">
                <a:solidFill>
                  <a:srgbClr val="C00000"/>
                </a:solidFill>
                <a:uFill>
                  <a:solidFill>
                    <a:srgbClr val="FFFFFF"/>
                  </a:solidFill>
                </a:uFill>
                <a:latin typeface="Aldhabi" panose="01000000000000000000" pitchFamily="2" charset="-78"/>
                <a:cs typeface="Aldhabi" panose="01000000000000000000" pitchFamily="2" charset="-78"/>
              </a:rPr>
              <a:t> </a:t>
            </a:r>
            <a:r>
              <a:rPr sz="3200" b="1" u="heavy" dirty="0">
                <a:solidFill>
                  <a:srgbClr val="C00000"/>
                </a:solidFill>
                <a:uFill>
                  <a:solidFill>
                    <a:srgbClr val="FFFFFF"/>
                  </a:solidFill>
                </a:uFill>
                <a:latin typeface="Aldhabi" panose="01000000000000000000" pitchFamily="2" charset="-78"/>
                <a:cs typeface="Aldhabi" panose="01000000000000000000" pitchFamily="2" charset="-78"/>
              </a:rPr>
              <a:t>XXY</a:t>
            </a:r>
            <a:endParaRPr sz="3200" b="1" dirty="0">
              <a:solidFill>
                <a:srgbClr val="C00000"/>
              </a:solidFill>
              <a:latin typeface="Aldhabi" panose="01000000000000000000" pitchFamily="2" charset="-78"/>
              <a:cs typeface="Aldhabi" panose="01000000000000000000" pitchFamily="2" charset="-78"/>
            </a:endParaRPr>
          </a:p>
        </p:txBody>
      </p:sp>
      <p:sp>
        <p:nvSpPr>
          <p:cNvPr id="3" name="object 3"/>
          <p:cNvSpPr txBox="1"/>
          <p:nvPr/>
        </p:nvSpPr>
        <p:spPr>
          <a:xfrm>
            <a:off x="86042" y="2693554"/>
            <a:ext cx="7841615" cy="1944700"/>
          </a:xfrm>
          <a:prstGeom prst="rect">
            <a:avLst/>
          </a:prstGeom>
        </p:spPr>
        <p:txBody>
          <a:bodyPr vert="horz" wrap="square" lIns="0" tIns="7620" rIns="0" bIns="0" rtlCol="0">
            <a:spAutoFit/>
          </a:bodyPr>
          <a:lstStyle/>
          <a:p>
            <a:pPr marL="12700" marR="1176655">
              <a:lnSpc>
                <a:spcPct val="101200"/>
              </a:lnSpc>
              <a:spcBef>
                <a:spcPts val="60"/>
              </a:spcBef>
              <a:buClr>
                <a:srgbClr val="F3A447"/>
              </a:buClr>
              <a:buSzPct val="78571"/>
              <a:tabLst>
                <a:tab pos="116205" algn="l"/>
              </a:tabLst>
            </a:pPr>
            <a:r>
              <a:rPr lang="en-US" sz="2800" dirty="0"/>
              <a:t>*</a:t>
            </a:r>
            <a:r>
              <a:rPr lang="en-US" sz="2000" dirty="0"/>
              <a:t> </a:t>
            </a:r>
            <a:r>
              <a:rPr sz="2000" b="1" dirty="0">
                <a:latin typeface="Times New Roman"/>
                <a:cs typeface="Times New Roman"/>
              </a:rPr>
              <a:t>The most </a:t>
            </a:r>
            <a:r>
              <a:rPr sz="2000" b="1" spc="-5" dirty="0">
                <a:latin typeface="Times New Roman"/>
                <a:cs typeface="Times New Roman"/>
              </a:rPr>
              <a:t>common </a:t>
            </a:r>
            <a:r>
              <a:rPr sz="2000" b="1" dirty="0">
                <a:latin typeface="Times New Roman"/>
                <a:cs typeface="Times New Roman"/>
              </a:rPr>
              <a:t>human </a:t>
            </a:r>
            <a:r>
              <a:rPr sz="2000" b="1" spc="-5" dirty="0">
                <a:latin typeface="Times New Roman"/>
                <a:cs typeface="Times New Roman"/>
              </a:rPr>
              <a:t>sex </a:t>
            </a:r>
            <a:r>
              <a:rPr sz="2000" b="1" spc="-10" dirty="0">
                <a:latin typeface="Times New Roman"/>
                <a:cs typeface="Times New Roman"/>
              </a:rPr>
              <a:t>chromosome </a:t>
            </a:r>
            <a:r>
              <a:rPr sz="2000" b="1" spc="-690" dirty="0">
                <a:latin typeface="Times New Roman"/>
                <a:cs typeface="Times New Roman"/>
              </a:rPr>
              <a:t> </a:t>
            </a:r>
            <a:r>
              <a:rPr sz="2000" b="1" spc="-5" dirty="0">
                <a:latin typeface="Times New Roman"/>
                <a:cs typeface="Times New Roman"/>
              </a:rPr>
              <a:t>disorder</a:t>
            </a:r>
            <a:r>
              <a:rPr sz="2000" b="1" spc="-60" dirty="0">
                <a:latin typeface="Times New Roman"/>
                <a:cs typeface="Times New Roman"/>
              </a:rPr>
              <a:t> </a:t>
            </a:r>
            <a:r>
              <a:rPr sz="2000" b="1" spc="-5" dirty="0">
                <a:latin typeface="Times New Roman"/>
                <a:cs typeface="Times New Roman"/>
              </a:rPr>
              <a:t>with</a:t>
            </a:r>
            <a:r>
              <a:rPr sz="2000" b="1" dirty="0">
                <a:latin typeface="Times New Roman"/>
                <a:cs typeface="Times New Roman"/>
              </a:rPr>
              <a:t> </a:t>
            </a:r>
            <a:r>
              <a:rPr sz="2000" b="1" spc="-10" dirty="0">
                <a:latin typeface="Times New Roman"/>
                <a:cs typeface="Times New Roman"/>
              </a:rPr>
              <a:t>prevalence</a:t>
            </a:r>
            <a:r>
              <a:rPr sz="2000" b="1" spc="-5" dirty="0">
                <a:latin typeface="Times New Roman"/>
                <a:cs typeface="Times New Roman"/>
              </a:rPr>
              <a:t> </a:t>
            </a:r>
            <a:r>
              <a:rPr sz="2000" b="1" dirty="0">
                <a:latin typeface="Times New Roman"/>
                <a:cs typeface="Times New Roman"/>
              </a:rPr>
              <a:t>of 1</a:t>
            </a:r>
            <a:r>
              <a:rPr sz="2000" b="1" spc="-5" dirty="0">
                <a:latin typeface="Times New Roman"/>
                <a:cs typeface="Times New Roman"/>
              </a:rPr>
              <a:t> in</a:t>
            </a:r>
            <a:r>
              <a:rPr sz="2000" b="1" dirty="0">
                <a:latin typeface="Times New Roman"/>
                <a:cs typeface="Times New Roman"/>
              </a:rPr>
              <a:t> 500 </a:t>
            </a:r>
            <a:r>
              <a:rPr sz="2000" b="1" spc="-5" dirty="0">
                <a:latin typeface="Times New Roman"/>
                <a:cs typeface="Times New Roman"/>
              </a:rPr>
              <a:t>males.</a:t>
            </a:r>
            <a:endParaRPr sz="2000" dirty="0">
              <a:latin typeface="Times New Roman"/>
              <a:cs typeface="Times New Roman"/>
            </a:endParaRPr>
          </a:p>
          <a:p>
            <a:pPr>
              <a:spcBef>
                <a:spcPts val="55"/>
              </a:spcBef>
            </a:pPr>
            <a:endParaRPr sz="2000" dirty="0">
              <a:latin typeface="Times New Roman"/>
              <a:cs typeface="Times New Roman"/>
            </a:endParaRPr>
          </a:p>
          <a:p>
            <a:pPr marL="12700" marR="5080">
              <a:lnSpc>
                <a:spcPct val="101200"/>
              </a:lnSpc>
            </a:pPr>
            <a:r>
              <a:rPr sz="2800" b="1" dirty="0">
                <a:latin typeface="Times New Roman"/>
                <a:cs typeface="Times New Roman"/>
              </a:rPr>
              <a:t>* </a:t>
            </a:r>
            <a:r>
              <a:rPr sz="2000" b="1" dirty="0">
                <a:latin typeface="Times New Roman"/>
                <a:cs typeface="Times New Roman"/>
              </a:rPr>
              <a:t>It</a:t>
            </a:r>
            <a:r>
              <a:rPr sz="2000" b="1" spc="5" dirty="0">
                <a:latin typeface="Times New Roman"/>
                <a:cs typeface="Times New Roman"/>
              </a:rPr>
              <a:t> </a:t>
            </a:r>
            <a:r>
              <a:rPr sz="2000" b="1" spc="-5" dirty="0">
                <a:latin typeface="Times New Roman"/>
                <a:cs typeface="Times New Roman"/>
              </a:rPr>
              <a:t>is</a:t>
            </a:r>
            <a:r>
              <a:rPr sz="2000" b="1" dirty="0">
                <a:latin typeface="Times New Roman"/>
                <a:cs typeface="Times New Roman"/>
              </a:rPr>
              <a:t> </a:t>
            </a:r>
            <a:r>
              <a:rPr sz="2000" b="1" spc="-5" dirty="0">
                <a:latin typeface="Times New Roman"/>
                <a:cs typeface="Times New Roman"/>
              </a:rPr>
              <a:t>also</a:t>
            </a:r>
            <a:r>
              <a:rPr sz="2000" b="1" dirty="0">
                <a:latin typeface="Times New Roman"/>
                <a:cs typeface="Times New Roman"/>
              </a:rPr>
              <a:t> the most </a:t>
            </a:r>
            <a:r>
              <a:rPr sz="2000" b="1" spc="-5" dirty="0">
                <a:latin typeface="Times New Roman"/>
                <a:cs typeface="Times New Roman"/>
              </a:rPr>
              <a:t>common</a:t>
            </a:r>
            <a:r>
              <a:rPr sz="2000" b="1" spc="5" dirty="0">
                <a:latin typeface="Times New Roman"/>
                <a:cs typeface="Times New Roman"/>
              </a:rPr>
              <a:t> </a:t>
            </a:r>
            <a:r>
              <a:rPr sz="2000" b="1" spc="-10" dirty="0">
                <a:latin typeface="Times New Roman"/>
                <a:cs typeface="Times New Roman"/>
              </a:rPr>
              <a:t>chromosomal</a:t>
            </a:r>
            <a:r>
              <a:rPr sz="2000" b="1" spc="-5" dirty="0">
                <a:latin typeface="Times New Roman"/>
                <a:cs typeface="Times New Roman"/>
              </a:rPr>
              <a:t> disorder </a:t>
            </a:r>
            <a:r>
              <a:rPr sz="2000" b="1" spc="-685" dirty="0">
                <a:latin typeface="Times New Roman"/>
                <a:cs typeface="Times New Roman"/>
              </a:rPr>
              <a:t> </a:t>
            </a:r>
            <a:r>
              <a:rPr sz="2000" b="1" spc="-5" dirty="0">
                <a:latin typeface="Times New Roman"/>
                <a:cs typeface="Times New Roman"/>
              </a:rPr>
              <a:t>associated</a:t>
            </a:r>
            <a:r>
              <a:rPr sz="2000" b="1" spc="5" dirty="0">
                <a:latin typeface="Times New Roman"/>
                <a:cs typeface="Times New Roman"/>
              </a:rPr>
              <a:t> </a:t>
            </a:r>
            <a:r>
              <a:rPr sz="2000" b="1" spc="-5" dirty="0">
                <a:latin typeface="Times New Roman"/>
                <a:cs typeface="Times New Roman"/>
              </a:rPr>
              <a:t>with</a:t>
            </a:r>
            <a:r>
              <a:rPr sz="2000" b="1" spc="5" dirty="0">
                <a:latin typeface="Times New Roman"/>
                <a:cs typeface="Times New Roman"/>
              </a:rPr>
              <a:t> </a:t>
            </a:r>
            <a:r>
              <a:rPr sz="2000" b="1" spc="-5" dirty="0">
                <a:latin typeface="Times New Roman"/>
                <a:cs typeface="Times New Roman"/>
              </a:rPr>
              <a:t>male</a:t>
            </a:r>
            <a:r>
              <a:rPr sz="2000" b="1" spc="10" dirty="0">
                <a:latin typeface="Times New Roman"/>
                <a:cs typeface="Times New Roman"/>
              </a:rPr>
              <a:t> </a:t>
            </a:r>
            <a:r>
              <a:rPr sz="2000" b="1" spc="-5" dirty="0">
                <a:solidFill>
                  <a:srgbClr val="C00000"/>
                </a:solidFill>
                <a:latin typeface="Times New Roman"/>
                <a:cs typeface="Times New Roman"/>
              </a:rPr>
              <a:t>hypogonadism</a:t>
            </a:r>
            <a:r>
              <a:rPr sz="2000" b="1" spc="5" dirty="0">
                <a:solidFill>
                  <a:srgbClr val="C00000"/>
                </a:solidFill>
                <a:latin typeface="Times New Roman"/>
                <a:cs typeface="Times New Roman"/>
              </a:rPr>
              <a:t> </a:t>
            </a:r>
            <a:r>
              <a:rPr sz="2000" b="1" dirty="0">
                <a:solidFill>
                  <a:srgbClr val="C00000"/>
                </a:solidFill>
                <a:latin typeface="Times New Roman"/>
                <a:cs typeface="Times New Roman"/>
              </a:rPr>
              <a:t>and</a:t>
            </a:r>
            <a:r>
              <a:rPr sz="2000" b="1" spc="10" dirty="0">
                <a:solidFill>
                  <a:srgbClr val="C00000"/>
                </a:solidFill>
                <a:latin typeface="Times New Roman"/>
                <a:cs typeface="Times New Roman"/>
              </a:rPr>
              <a:t> </a:t>
            </a:r>
            <a:r>
              <a:rPr sz="2000" b="1" spc="-5" dirty="0">
                <a:solidFill>
                  <a:srgbClr val="C00000"/>
                </a:solidFill>
                <a:latin typeface="Times New Roman"/>
                <a:cs typeface="Times New Roman"/>
              </a:rPr>
              <a:t>infertility</a:t>
            </a:r>
            <a:r>
              <a:rPr sz="2800" b="1" spc="-5" dirty="0">
                <a:latin typeface="Times New Roman"/>
                <a:cs typeface="Times New Roman"/>
              </a:rPr>
              <a:t>.</a:t>
            </a:r>
            <a:endParaRPr sz="2800" dirty="0">
              <a:latin typeface="Times New Roman"/>
              <a:cs typeface="Times New Roman"/>
            </a:endParaRPr>
          </a:p>
        </p:txBody>
      </p:sp>
      <p:pic>
        <p:nvPicPr>
          <p:cNvPr id="4" name="object 4"/>
          <p:cNvPicPr/>
          <p:nvPr/>
        </p:nvPicPr>
        <p:blipFill>
          <a:blip r:embed="rId2" cstate="print"/>
          <a:stretch>
            <a:fillRect/>
          </a:stretch>
        </p:blipFill>
        <p:spPr>
          <a:xfrm>
            <a:off x="7927657" y="920114"/>
            <a:ext cx="4013200" cy="3924300"/>
          </a:xfrm>
          <a:prstGeom prst="rect">
            <a:avLst/>
          </a:prstGeom>
        </p:spPr>
      </p:pic>
      <p:sp>
        <p:nvSpPr>
          <p:cNvPr id="5" name="object 5"/>
          <p:cNvSpPr txBox="1"/>
          <p:nvPr/>
        </p:nvSpPr>
        <p:spPr>
          <a:xfrm>
            <a:off x="229870" y="5635624"/>
            <a:ext cx="5947410" cy="511679"/>
          </a:xfrm>
          <a:prstGeom prst="rect">
            <a:avLst/>
          </a:prstGeom>
          <a:ln w="12700">
            <a:solidFill>
              <a:srgbClr val="000000"/>
            </a:solidFill>
          </a:ln>
        </p:spPr>
        <p:txBody>
          <a:bodyPr vert="horz" wrap="square" lIns="0" tIns="19050" rIns="0" bIns="0" rtlCol="0">
            <a:spAutoFit/>
          </a:bodyPr>
          <a:lstStyle/>
          <a:p>
            <a:pPr marL="95250">
              <a:spcBef>
                <a:spcPts val="150"/>
              </a:spcBef>
            </a:pPr>
            <a:r>
              <a:rPr sz="3200" b="1" dirty="0">
                <a:solidFill>
                  <a:srgbClr val="4E74A3"/>
                </a:solidFill>
                <a:latin typeface="Aldhabi" panose="01000000000000000000" pitchFamily="2" charset="-78"/>
                <a:cs typeface="Aldhabi" panose="01000000000000000000" pitchFamily="2" charset="-78"/>
              </a:rPr>
              <a:t>No </a:t>
            </a:r>
            <a:r>
              <a:rPr sz="3200" b="1" spc="-5" dirty="0">
                <a:solidFill>
                  <a:srgbClr val="4E74A3"/>
                </a:solidFill>
                <a:latin typeface="Aldhabi" panose="01000000000000000000" pitchFamily="2" charset="-78"/>
                <a:cs typeface="Aldhabi" panose="01000000000000000000" pitchFamily="2" charset="-78"/>
              </a:rPr>
              <a:t>characteristic</a:t>
            </a:r>
            <a:r>
              <a:rPr sz="3200" b="1" spc="10" dirty="0">
                <a:solidFill>
                  <a:srgbClr val="4E74A3"/>
                </a:solidFill>
                <a:latin typeface="Aldhabi" panose="01000000000000000000" pitchFamily="2" charset="-78"/>
                <a:cs typeface="Aldhabi" panose="01000000000000000000" pitchFamily="2" charset="-78"/>
              </a:rPr>
              <a:t> </a:t>
            </a:r>
            <a:r>
              <a:rPr sz="3200" b="1" spc="-5" dirty="0">
                <a:solidFill>
                  <a:srgbClr val="4E74A3"/>
                </a:solidFill>
                <a:latin typeface="Aldhabi" panose="01000000000000000000" pitchFamily="2" charset="-78"/>
                <a:cs typeface="Aldhabi" panose="01000000000000000000" pitchFamily="2" charset="-78"/>
              </a:rPr>
              <a:t>congenital</a:t>
            </a:r>
            <a:r>
              <a:rPr sz="3200" b="1" spc="5" dirty="0">
                <a:solidFill>
                  <a:srgbClr val="4E74A3"/>
                </a:solidFill>
                <a:latin typeface="Aldhabi" panose="01000000000000000000" pitchFamily="2" charset="-78"/>
                <a:cs typeface="Aldhabi" panose="01000000000000000000" pitchFamily="2" charset="-78"/>
              </a:rPr>
              <a:t> </a:t>
            </a:r>
            <a:r>
              <a:rPr sz="3200" b="1" spc="-5" dirty="0">
                <a:solidFill>
                  <a:srgbClr val="4E74A3"/>
                </a:solidFill>
                <a:latin typeface="Aldhabi" panose="01000000000000000000" pitchFamily="2" charset="-78"/>
                <a:cs typeface="Aldhabi" panose="01000000000000000000" pitchFamily="2" charset="-78"/>
              </a:rPr>
              <a:t>heart</a:t>
            </a:r>
            <a:r>
              <a:rPr sz="3200" b="1" spc="5" dirty="0">
                <a:solidFill>
                  <a:srgbClr val="4E74A3"/>
                </a:solidFill>
                <a:latin typeface="Aldhabi" panose="01000000000000000000" pitchFamily="2" charset="-78"/>
                <a:cs typeface="Aldhabi" panose="01000000000000000000" pitchFamily="2" charset="-78"/>
              </a:rPr>
              <a:t> </a:t>
            </a:r>
            <a:r>
              <a:rPr sz="3200" b="1" spc="-5" dirty="0">
                <a:solidFill>
                  <a:srgbClr val="4E74A3"/>
                </a:solidFill>
                <a:latin typeface="Aldhabi" panose="01000000000000000000" pitchFamily="2" charset="-78"/>
                <a:cs typeface="Aldhabi" panose="01000000000000000000" pitchFamily="2" charset="-78"/>
              </a:rPr>
              <a:t>disease</a:t>
            </a:r>
            <a:r>
              <a:rPr sz="3200" b="1" spc="10" dirty="0">
                <a:solidFill>
                  <a:srgbClr val="4E74A3"/>
                </a:solidFill>
                <a:latin typeface="Aldhabi" panose="01000000000000000000" pitchFamily="2" charset="-78"/>
                <a:cs typeface="Aldhabi" panose="01000000000000000000" pitchFamily="2" charset="-78"/>
              </a:rPr>
              <a:t> </a:t>
            </a:r>
            <a:r>
              <a:rPr sz="3200" b="1" spc="-5" dirty="0">
                <a:solidFill>
                  <a:srgbClr val="4E74A3"/>
                </a:solidFill>
                <a:latin typeface="Aldhabi" panose="01000000000000000000" pitchFamily="2" charset="-78"/>
                <a:cs typeface="Aldhabi" panose="01000000000000000000" pitchFamily="2" charset="-78"/>
              </a:rPr>
              <a:t>in</a:t>
            </a:r>
            <a:r>
              <a:rPr sz="3200" b="1" dirty="0">
                <a:solidFill>
                  <a:srgbClr val="4E74A3"/>
                </a:solidFill>
                <a:latin typeface="Aldhabi" panose="01000000000000000000" pitchFamily="2" charset="-78"/>
                <a:cs typeface="Aldhabi" panose="01000000000000000000" pitchFamily="2" charset="-78"/>
              </a:rPr>
              <a:t> </a:t>
            </a:r>
            <a:r>
              <a:rPr sz="3200" b="1" spc="-5" dirty="0">
                <a:solidFill>
                  <a:srgbClr val="4E74A3"/>
                </a:solidFill>
                <a:latin typeface="Aldhabi" panose="01000000000000000000" pitchFamily="2" charset="-78"/>
                <a:cs typeface="Aldhabi" panose="01000000000000000000" pitchFamily="2" charset="-78"/>
              </a:rPr>
              <a:t>klinefelter</a:t>
            </a:r>
            <a:endParaRPr sz="3200" dirty="0">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12263393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4961" y="830199"/>
            <a:ext cx="11477625" cy="4109843"/>
          </a:xfrm>
          <a:prstGeom prst="rect">
            <a:avLst/>
          </a:prstGeom>
        </p:spPr>
        <p:txBody>
          <a:bodyPr vert="horz" wrap="square" lIns="0" tIns="7620" rIns="0" bIns="0" rtlCol="0">
            <a:spAutoFit/>
          </a:bodyPr>
          <a:lstStyle/>
          <a:p>
            <a:pPr marL="242570" marR="6350" indent="-242570">
              <a:lnSpc>
                <a:spcPct val="101200"/>
              </a:lnSpc>
              <a:spcBef>
                <a:spcPts val="60"/>
              </a:spcBef>
              <a:buClr>
                <a:srgbClr val="F3A447"/>
              </a:buClr>
              <a:buSzPct val="82142"/>
              <a:buFont typeface="Times New Roman"/>
              <a:buChar char="•"/>
              <a:tabLst>
                <a:tab pos="242570" algn="l"/>
              </a:tabLst>
            </a:pPr>
            <a:r>
              <a:rPr sz="2000" b="1" spc="-5" dirty="0">
                <a:solidFill>
                  <a:srgbClr val="C00000"/>
                </a:solidFill>
                <a:latin typeface="Times New Roman"/>
                <a:cs typeface="Times New Roman"/>
              </a:rPr>
              <a:t>Klinefelter </a:t>
            </a:r>
            <a:r>
              <a:rPr sz="2000" b="1" spc="-10" dirty="0">
                <a:solidFill>
                  <a:srgbClr val="C00000"/>
                </a:solidFill>
                <a:latin typeface="Times New Roman"/>
                <a:cs typeface="Times New Roman"/>
              </a:rPr>
              <a:t>syndrome </a:t>
            </a:r>
            <a:r>
              <a:rPr sz="2000" b="1" dirty="0">
                <a:solidFill>
                  <a:srgbClr val="C00000"/>
                </a:solidFill>
                <a:latin typeface="Times New Roman"/>
                <a:cs typeface="Times New Roman"/>
              </a:rPr>
              <a:t>and </a:t>
            </a:r>
            <a:r>
              <a:rPr sz="2000" b="1" spc="-5" dirty="0">
                <a:solidFill>
                  <a:srgbClr val="C00000"/>
                </a:solidFill>
                <a:latin typeface="Times New Roman"/>
                <a:cs typeface="Times New Roman"/>
              </a:rPr>
              <a:t>its variants </a:t>
            </a:r>
            <a:r>
              <a:rPr sz="2000" b="1" spc="-20" dirty="0">
                <a:solidFill>
                  <a:srgbClr val="C00000"/>
                </a:solidFill>
                <a:latin typeface="Times New Roman"/>
                <a:cs typeface="Times New Roman"/>
              </a:rPr>
              <a:t>are </a:t>
            </a:r>
            <a:r>
              <a:rPr sz="2000" b="1" dirty="0">
                <a:solidFill>
                  <a:srgbClr val="C00000"/>
                </a:solidFill>
                <a:latin typeface="Times New Roman"/>
                <a:cs typeface="Times New Roman"/>
              </a:rPr>
              <a:t>not </a:t>
            </a:r>
            <a:r>
              <a:rPr sz="2000" b="1" spc="-5" dirty="0">
                <a:solidFill>
                  <a:srgbClr val="C00000"/>
                </a:solidFill>
                <a:latin typeface="Times New Roman"/>
                <a:cs typeface="Times New Roman"/>
              </a:rPr>
              <a:t>inherited</a:t>
            </a:r>
            <a:r>
              <a:rPr sz="2000" spc="-5" dirty="0">
                <a:latin typeface="Times New Roman"/>
                <a:cs typeface="Times New Roman"/>
              </a:rPr>
              <a:t>; </a:t>
            </a:r>
            <a:r>
              <a:rPr sz="2000" dirty="0">
                <a:latin typeface="Times New Roman"/>
                <a:cs typeface="Times New Roman"/>
              </a:rPr>
              <a:t>An </a:t>
            </a:r>
            <a:r>
              <a:rPr sz="2000" spc="-15" dirty="0">
                <a:latin typeface="Times New Roman"/>
                <a:cs typeface="Times New Roman"/>
              </a:rPr>
              <a:t>error </a:t>
            </a:r>
            <a:r>
              <a:rPr sz="2000" spc="-5" dirty="0">
                <a:latin typeface="Times New Roman"/>
                <a:cs typeface="Times New Roman"/>
              </a:rPr>
              <a:t>in cell </a:t>
            </a:r>
            <a:r>
              <a:rPr sz="2000" dirty="0">
                <a:latin typeface="Times New Roman"/>
                <a:cs typeface="Times New Roman"/>
              </a:rPr>
              <a:t> </a:t>
            </a:r>
            <a:r>
              <a:rPr sz="2000" spc="-5" dirty="0">
                <a:latin typeface="Times New Roman"/>
                <a:cs typeface="Times New Roman"/>
              </a:rPr>
              <a:t>division</a:t>
            </a:r>
            <a:r>
              <a:rPr sz="2000" dirty="0">
                <a:latin typeface="Times New Roman"/>
                <a:cs typeface="Times New Roman"/>
              </a:rPr>
              <a:t> </a:t>
            </a:r>
            <a:r>
              <a:rPr sz="2000" spc="-5" dirty="0">
                <a:latin typeface="Times New Roman"/>
                <a:cs typeface="Times New Roman"/>
              </a:rPr>
              <a:t>called</a:t>
            </a:r>
            <a:r>
              <a:rPr sz="2000" spc="5" dirty="0">
                <a:latin typeface="Times New Roman"/>
                <a:cs typeface="Times New Roman"/>
              </a:rPr>
              <a:t> </a:t>
            </a:r>
            <a:r>
              <a:rPr sz="2000" spc="-5" dirty="0">
                <a:latin typeface="Times New Roman"/>
                <a:cs typeface="Times New Roman"/>
              </a:rPr>
              <a:t>nondisjunction</a:t>
            </a:r>
            <a:r>
              <a:rPr sz="2000" spc="5" dirty="0">
                <a:latin typeface="Times New Roman"/>
                <a:cs typeface="Times New Roman"/>
              </a:rPr>
              <a:t> </a:t>
            </a:r>
            <a:r>
              <a:rPr sz="2000" spc="-10" dirty="0">
                <a:latin typeface="Times New Roman"/>
                <a:cs typeface="Times New Roman"/>
              </a:rPr>
              <a:t>results</a:t>
            </a:r>
            <a:r>
              <a:rPr sz="2000" dirty="0">
                <a:latin typeface="Times New Roman"/>
                <a:cs typeface="Times New Roman"/>
              </a:rPr>
              <a:t> </a:t>
            </a:r>
            <a:r>
              <a:rPr sz="2000" spc="-5" dirty="0">
                <a:latin typeface="Times New Roman"/>
                <a:cs typeface="Times New Roman"/>
              </a:rPr>
              <a:t>in</a:t>
            </a:r>
            <a:r>
              <a:rPr sz="2000" spc="5" dirty="0">
                <a:latin typeface="Times New Roman"/>
                <a:cs typeface="Times New Roman"/>
              </a:rPr>
              <a:t> </a:t>
            </a:r>
            <a:r>
              <a:rPr sz="2000" dirty="0">
                <a:latin typeface="Times New Roman"/>
                <a:cs typeface="Times New Roman"/>
              </a:rPr>
              <a:t>a</a:t>
            </a:r>
            <a:r>
              <a:rPr sz="2000" spc="5" dirty="0">
                <a:latin typeface="Times New Roman"/>
                <a:cs typeface="Times New Roman"/>
              </a:rPr>
              <a:t> </a:t>
            </a:r>
            <a:r>
              <a:rPr sz="2000" spc="-15" dirty="0">
                <a:latin typeface="Times New Roman"/>
                <a:cs typeface="Times New Roman"/>
              </a:rPr>
              <a:t>reproductive</a:t>
            </a:r>
            <a:r>
              <a:rPr sz="2000" spc="-5" dirty="0">
                <a:latin typeface="Times New Roman"/>
                <a:cs typeface="Times New Roman"/>
              </a:rPr>
              <a:t> cell</a:t>
            </a:r>
            <a:r>
              <a:rPr sz="2000" dirty="0">
                <a:latin typeface="Times New Roman"/>
                <a:cs typeface="Times New Roman"/>
              </a:rPr>
              <a:t> </a:t>
            </a:r>
            <a:r>
              <a:rPr sz="2000" spc="-5" dirty="0">
                <a:latin typeface="Times New Roman"/>
                <a:cs typeface="Times New Roman"/>
              </a:rPr>
              <a:t>with</a:t>
            </a:r>
            <a:r>
              <a:rPr sz="2000" spc="5" dirty="0">
                <a:latin typeface="Times New Roman"/>
                <a:cs typeface="Times New Roman"/>
              </a:rPr>
              <a:t> </a:t>
            </a:r>
            <a:r>
              <a:rPr sz="2000" dirty="0">
                <a:latin typeface="Times New Roman"/>
                <a:cs typeface="Times New Roman"/>
              </a:rPr>
              <a:t>an </a:t>
            </a:r>
            <a:r>
              <a:rPr sz="2000" spc="5" dirty="0">
                <a:latin typeface="Times New Roman"/>
                <a:cs typeface="Times New Roman"/>
              </a:rPr>
              <a:t> </a:t>
            </a:r>
            <a:r>
              <a:rPr sz="2000" spc="-5" dirty="0">
                <a:latin typeface="Times New Roman"/>
                <a:cs typeface="Times New Roman"/>
              </a:rPr>
              <a:t>abnormal number </a:t>
            </a:r>
            <a:r>
              <a:rPr sz="2000" dirty="0">
                <a:latin typeface="Times New Roman"/>
                <a:cs typeface="Times New Roman"/>
              </a:rPr>
              <a:t>of </a:t>
            </a:r>
            <a:r>
              <a:rPr sz="2000" spc="-10" dirty="0">
                <a:latin typeface="Times New Roman"/>
                <a:cs typeface="Times New Roman"/>
              </a:rPr>
              <a:t>chromosomes. </a:t>
            </a:r>
            <a:r>
              <a:rPr sz="2000" spc="-5" dirty="0">
                <a:latin typeface="Times New Roman"/>
                <a:cs typeface="Times New Roman"/>
              </a:rPr>
              <a:t>For example, </a:t>
            </a:r>
            <a:r>
              <a:rPr sz="2000" dirty="0">
                <a:latin typeface="Times New Roman"/>
                <a:cs typeface="Times New Roman"/>
              </a:rPr>
              <a:t>an </a:t>
            </a:r>
            <a:r>
              <a:rPr sz="2000" spc="-5" dirty="0">
                <a:latin typeface="Times New Roman"/>
                <a:cs typeface="Times New Roman"/>
              </a:rPr>
              <a:t>egg </a:t>
            </a:r>
            <a:r>
              <a:rPr sz="2000" dirty="0">
                <a:latin typeface="Times New Roman"/>
                <a:cs typeface="Times New Roman"/>
              </a:rPr>
              <a:t>or </a:t>
            </a:r>
            <a:r>
              <a:rPr sz="2000" spc="-5" dirty="0">
                <a:latin typeface="Times New Roman"/>
                <a:cs typeface="Times New Roman"/>
              </a:rPr>
              <a:t>sperm cell </a:t>
            </a:r>
            <a:r>
              <a:rPr sz="2000" dirty="0">
                <a:latin typeface="Times New Roman"/>
                <a:cs typeface="Times New Roman"/>
              </a:rPr>
              <a:t> may </a:t>
            </a:r>
            <a:r>
              <a:rPr sz="2000" spc="-5" dirty="0">
                <a:latin typeface="Times New Roman"/>
                <a:cs typeface="Times New Roman"/>
              </a:rPr>
              <a:t>gain</a:t>
            </a:r>
            <a:r>
              <a:rPr sz="2000" dirty="0">
                <a:latin typeface="Times New Roman"/>
                <a:cs typeface="Times New Roman"/>
              </a:rPr>
              <a:t> one or</a:t>
            </a:r>
            <a:r>
              <a:rPr sz="2000" spc="-55" dirty="0">
                <a:latin typeface="Times New Roman"/>
                <a:cs typeface="Times New Roman"/>
              </a:rPr>
              <a:t> </a:t>
            </a:r>
            <a:r>
              <a:rPr sz="2000" spc="-15" dirty="0">
                <a:latin typeface="Times New Roman"/>
                <a:cs typeface="Times New Roman"/>
              </a:rPr>
              <a:t>more</a:t>
            </a:r>
            <a:r>
              <a:rPr sz="2000" spc="-5" dirty="0">
                <a:latin typeface="Times New Roman"/>
                <a:cs typeface="Times New Roman"/>
              </a:rPr>
              <a:t> extra</a:t>
            </a:r>
            <a:r>
              <a:rPr sz="2000" spc="5" dirty="0">
                <a:latin typeface="Times New Roman"/>
                <a:cs typeface="Times New Roman"/>
              </a:rPr>
              <a:t> </a:t>
            </a:r>
            <a:r>
              <a:rPr sz="2000" spc="-5" dirty="0">
                <a:latin typeface="Times New Roman"/>
                <a:cs typeface="Times New Roman"/>
              </a:rPr>
              <a:t>copies</a:t>
            </a:r>
            <a:r>
              <a:rPr sz="2000" dirty="0">
                <a:latin typeface="Times New Roman"/>
                <a:cs typeface="Times New Roman"/>
              </a:rPr>
              <a:t> of the</a:t>
            </a:r>
            <a:r>
              <a:rPr sz="2000" spc="-5" dirty="0">
                <a:latin typeface="Times New Roman"/>
                <a:cs typeface="Times New Roman"/>
              </a:rPr>
              <a:t> </a:t>
            </a:r>
            <a:r>
              <a:rPr sz="2000" dirty="0">
                <a:latin typeface="Times New Roman"/>
                <a:cs typeface="Times New Roman"/>
              </a:rPr>
              <a:t>X </a:t>
            </a:r>
            <a:r>
              <a:rPr sz="2000" spc="-10" dirty="0">
                <a:latin typeface="Times New Roman"/>
                <a:cs typeface="Times New Roman"/>
              </a:rPr>
              <a:t>chromosome</a:t>
            </a:r>
            <a:r>
              <a:rPr sz="2000" spc="5" dirty="0">
                <a:latin typeface="Times New Roman"/>
                <a:cs typeface="Times New Roman"/>
              </a:rPr>
              <a:t> </a:t>
            </a:r>
            <a:r>
              <a:rPr sz="2000" dirty="0">
                <a:latin typeface="Times New Roman"/>
                <a:cs typeface="Times New Roman"/>
              </a:rPr>
              <a:t>as a </a:t>
            </a:r>
            <a:r>
              <a:rPr sz="2000" spc="-15" dirty="0">
                <a:latin typeface="Times New Roman"/>
                <a:cs typeface="Times New Roman"/>
              </a:rPr>
              <a:t>result</a:t>
            </a:r>
            <a:r>
              <a:rPr sz="2000" dirty="0">
                <a:latin typeface="Times New Roman"/>
                <a:cs typeface="Times New Roman"/>
              </a:rPr>
              <a:t> of non </a:t>
            </a:r>
            <a:r>
              <a:rPr sz="2000" spc="-685" dirty="0">
                <a:latin typeface="Times New Roman"/>
                <a:cs typeface="Times New Roman"/>
              </a:rPr>
              <a:t> </a:t>
            </a:r>
            <a:r>
              <a:rPr sz="2000" spc="-5" dirty="0">
                <a:latin typeface="Times New Roman"/>
                <a:cs typeface="Times New Roman"/>
              </a:rPr>
              <a:t>disjunction.</a:t>
            </a:r>
            <a:r>
              <a:rPr sz="2000" spc="5" dirty="0">
                <a:latin typeface="Times New Roman"/>
                <a:cs typeface="Times New Roman"/>
              </a:rPr>
              <a:t> </a:t>
            </a:r>
            <a:r>
              <a:rPr sz="2000" dirty="0">
                <a:latin typeface="Times New Roman"/>
                <a:cs typeface="Times New Roman"/>
              </a:rPr>
              <a:t>If</a:t>
            </a:r>
            <a:r>
              <a:rPr sz="2000" spc="5" dirty="0">
                <a:latin typeface="Times New Roman"/>
                <a:cs typeface="Times New Roman"/>
              </a:rPr>
              <a:t> </a:t>
            </a:r>
            <a:r>
              <a:rPr sz="2000" dirty="0">
                <a:latin typeface="Times New Roman"/>
                <a:cs typeface="Times New Roman"/>
              </a:rPr>
              <a:t>one of</a:t>
            </a:r>
            <a:r>
              <a:rPr sz="2000" spc="10" dirty="0">
                <a:latin typeface="Times New Roman"/>
                <a:cs typeface="Times New Roman"/>
              </a:rPr>
              <a:t> </a:t>
            </a:r>
            <a:r>
              <a:rPr sz="2000" spc="-5" dirty="0">
                <a:latin typeface="Times New Roman"/>
                <a:cs typeface="Times New Roman"/>
              </a:rPr>
              <a:t>these</a:t>
            </a:r>
            <a:r>
              <a:rPr sz="2000" dirty="0">
                <a:latin typeface="Times New Roman"/>
                <a:cs typeface="Times New Roman"/>
              </a:rPr>
              <a:t> </a:t>
            </a:r>
            <a:r>
              <a:rPr sz="2000" spc="-5" dirty="0">
                <a:latin typeface="Times New Roman"/>
                <a:cs typeface="Times New Roman"/>
              </a:rPr>
              <a:t>atypical</a:t>
            </a:r>
            <a:r>
              <a:rPr sz="2000" dirty="0">
                <a:latin typeface="Times New Roman"/>
                <a:cs typeface="Times New Roman"/>
              </a:rPr>
              <a:t> </a:t>
            </a:r>
            <a:r>
              <a:rPr sz="2000" spc="-15" dirty="0">
                <a:latin typeface="Times New Roman"/>
                <a:cs typeface="Times New Roman"/>
              </a:rPr>
              <a:t>reproductive</a:t>
            </a:r>
            <a:r>
              <a:rPr sz="2000" dirty="0">
                <a:latin typeface="Times New Roman"/>
                <a:cs typeface="Times New Roman"/>
              </a:rPr>
              <a:t> </a:t>
            </a:r>
            <a:r>
              <a:rPr sz="2000" spc="-5" dirty="0">
                <a:latin typeface="Times New Roman"/>
                <a:cs typeface="Times New Roman"/>
              </a:rPr>
              <a:t>cells</a:t>
            </a:r>
            <a:r>
              <a:rPr sz="2000" spc="10" dirty="0">
                <a:latin typeface="Times New Roman"/>
                <a:cs typeface="Times New Roman"/>
              </a:rPr>
              <a:t> </a:t>
            </a:r>
            <a:r>
              <a:rPr sz="2000" spc="-5" dirty="0">
                <a:latin typeface="Times New Roman"/>
                <a:cs typeface="Times New Roman"/>
              </a:rPr>
              <a:t>contributes</a:t>
            </a:r>
            <a:r>
              <a:rPr sz="2000" spc="5" dirty="0">
                <a:latin typeface="Times New Roman"/>
                <a:cs typeface="Times New Roman"/>
              </a:rPr>
              <a:t> </a:t>
            </a:r>
            <a:r>
              <a:rPr sz="2000" dirty="0">
                <a:latin typeface="Times New Roman"/>
                <a:cs typeface="Times New Roman"/>
              </a:rPr>
              <a:t>to</a:t>
            </a:r>
            <a:r>
              <a:rPr sz="2000" spc="5" dirty="0">
                <a:latin typeface="Times New Roman"/>
                <a:cs typeface="Times New Roman"/>
              </a:rPr>
              <a:t> </a:t>
            </a:r>
            <a:r>
              <a:rPr sz="2000" dirty="0">
                <a:latin typeface="Times New Roman"/>
                <a:cs typeface="Times New Roman"/>
              </a:rPr>
              <a:t>the </a:t>
            </a:r>
            <a:r>
              <a:rPr sz="2000" spc="5" dirty="0">
                <a:latin typeface="Times New Roman"/>
                <a:cs typeface="Times New Roman"/>
              </a:rPr>
              <a:t> </a:t>
            </a:r>
            <a:r>
              <a:rPr sz="2000" spc="-5" dirty="0">
                <a:latin typeface="Times New Roman"/>
                <a:cs typeface="Times New Roman"/>
              </a:rPr>
              <a:t>genetic makeup </a:t>
            </a:r>
            <a:r>
              <a:rPr sz="2000" dirty="0">
                <a:latin typeface="Times New Roman"/>
                <a:cs typeface="Times New Roman"/>
              </a:rPr>
              <a:t>of a </a:t>
            </a:r>
            <a:r>
              <a:rPr sz="2000" spc="-5" dirty="0">
                <a:latin typeface="Times New Roman"/>
                <a:cs typeface="Times New Roman"/>
              </a:rPr>
              <a:t>child, </a:t>
            </a:r>
            <a:r>
              <a:rPr sz="2000" dirty="0">
                <a:latin typeface="Times New Roman"/>
                <a:cs typeface="Times New Roman"/>
              </a:rPr>
              <a:t>the </a:t>
            </a:r>
            <a:r>
              <a:rPr sz="2000" spc="-5" dirty="0">
                <a:latin typeface="Times New Roman"/>
                <a:cs typeface="Times New Roman"/>
              </a:rPr>
              <a:t>child will </a:t>
            </a:r>
            <a:r>
              <a:rPr sz="2000" dirty="0">
                <a:latin typeface="Times New Roman"/>
                <a:cs typeface="Times New Roman"/>
              </a:rPr>
              <a:t>have one or </a:t>
            </a:r>
            <a:r>
              <a:rPr sz="2000" spc="-15" dirty="0">
                <a:latin typeface="Times New Roman"/>
                <a:cs typeface="Times New Roman"/>
              </a:rPr>
              <a:t>more </a:t>
            </a:r>
            <a:r>
              <a:rPr sz="2000" spc="-5" dirty="0">
                <a:latin typeface="Times New Roman"/>
                <a:cs typeface="Times New Roman"/>
              </a:rPr>
              <a:t>extra </a:t>
            </a:r>
            <a:r>
              <a:rPr sz="2000" dirty="0">
                <a:latin typeface="Times New Roman"/>
                <a:cs typeface="Times New Roman"/>
              </a:rPr>
              <a:t>X </a:t>
            </a:r>
            <a:r>
              <a:rPr sz="2000" spc="5" dirty="0">
                <a:latin typeface="Times New Roman"/>
                <a:cs typeface="Times New Roman"/>
              </a:rPr>
              <a:t> </a:t>
            </a:r>
            <a:r>
              <a:rPr sz="2000" spc="-10" dirty="0">
                <a:latin typeface="Times New Roman"/>
                <a:cs typeface="Times New Roman"/>
              </a:rPr>
              <a:t>chromosomes</a:t>
            </a:r>
            <a:r>
              <a:rPr sz="2000" spc="-5" dirty="0">
                <a:latin typeface="Times New Roman"/>
                <a:cs typeface="Times New Roman"/>
              </a:rPr>
              <a:t> in</a:t>
            </a:r>
            <a:r>
              <a:rPr sz="2000" dirty="0">
                <a:latin typeface="Times New Roman"/>
                <a:cs typeface="Times New Roman"/>
              </a:rPr>
              <a:t> </a:t>
            </a:r>
            <a:r>
              <a:rPr sz="2000" spc="-5" dirty="0">
                <a:latin typeface="Times New Roman"/>
                <a:cs typeface="Times New Roman"/>
              </a:rPr>
              <a:t>each</a:t>
            </a:r>
            <a:r>
              <a:rPr sz="2000" dirty="0">
                <a:latin typeface="Times New Roman"/>
                <a:cs typeface="Times New Roman"/>
              </a:rPr>
              <a:t> of the</a:t>
            </a:r>
            <a:r>
              <a:rPr sz="2000" spc="-5" dirty="0">
                <a:latin typeface="Times New Roman"/>
                <a:cs typeface="Times New Roman"/>
              </a:rPr>
              <a:t> body's</a:t>
            </a:r>
            <a:r>
              <a:rPr sz="2000" dirty="0">
                <a:latin typeface="Times New Roman"/>
                <a:cs typeface="Times New Roman"/>
              </a:rPr>
              <a:t> </a:t>
            </a:r>
            <a:r>
              <a:rPr sz="2000" spc="-5" dirty="0">
                <a:latin typeface="Times New Roman"/>
                <a:cs typeface="Times New Roman"/>
              </a:rPr>
              <a:t>cells.</a:t>
            </a:r>
            <a:endParaRPr lang="en-US" sz="2000" spc="-5" dirty="0">
              <a:latin typeface="Times New Roman"/>
              <a:cs typeface="Times New Roman"/>
            </a:endParaRPr>
          </a:p>
          <a:p>
            <a:pPr marL="242570" marR="6350" indent="-242570">
              <a:lnSpc>
                <a:spcPct val="101200"/>
              </a:lnSpc>
              <a:spcBef>
                <a:spcPts val="60"/>
              </a:spcBef>
              <a:buClr>
                <a:srgbClr val="F3A447"/>
              </a:buClr>
              <a:buSzPct val="82142"/>
              <a:buFont typeface="Times New Roman"/>
              <a:buChar char="•"/>
              <a:tabLst>
                <a:tab pos="242570" algn="l"/>
              </a:tabLst>
            </a:pPr>
            <a:endParaRPr lang="en-US" sz="2000" spc="-5" dirty="0">
              <a:latin typeface="Times New Roman"/>
              <a:cs typeface="Times New Roman"/>
            </a:endParaRPr>
          </a:p>
          <a:p>
            <a:pPr marL="242570" marR="6350" indent="-242570">
              <a:lnSpc>
                <a:spcPct val="101200"/>
              </a:lnSpc>
              <a:spcBef>
                <a:spcPts val="60"/>
              </a:spcBef>
              <a:buClr>
                <a:srgbClr val="F3A447"/>
              </a:buClr>
              <a:buSzPct val="82142"/>
              <a:buFont typeface="Times New Roman"/>
              <a:buChar char="•"/>
              <a:tabLst>
                <a:tab pos="242570" algn="l"/>
              </a:tabLst>
            </a:pPr>
            <a:endParaRPr lang="en-US" sz="2000" spc="-5" dirty="0">
              <a:latin typeface="Times New Roman"/>
              <a:cs typeface="Times New Roman"/>
            </a:endParaRPr>
          </a:p>
          <a:p>
            <a:pPr marL="242570" marR="6350" indent="-242570">
              <a:lnSpc>
                <a:spcPct val="101200"/>
              </a:lnSpc>
              <a:spcBef>
                <a:spcPts val="60"/>
              </a:spcBef>
              <a:buClr>
                <a:srgbClr val="F3A447"/>
              </a:buClr>
              <a:buSzPct val="82142"/>
              <a:buFont typeface="Times New Roman"/>
              <a:buChar char="•"/>
              <a:tabLst>
                <a:tab pos="242570" algn="l"/>
              </a:tabLst>
            </a:pPr>
            <a:endParaRPr lang="en-US" sz="2000" spc="-5" dirty="0">
              <a:latin typeface="Times New Roman"/>
              <a:cs typeface="Times New Roman"/>
            </a:endParaRPr>
          </a:p>
          <a:p>
            <a:pPr marL="242570" marR="6350" indent="-242570">
              <a:lnSpc>
                <a:spcPct val="101200"/>
              </a:lnSpc>
              <a:spcBef>
                <a:spcPts val="60"/>
              </a:spcBef>
              <a:buClr>
                <a:srgbClr val="F3A447"/>
              </a:buClr>
              <a:buSzPct val="82142"/>
              <a:buFont typeface="Times New Roman"/>
              <a:buChar char="•"/>
              <a:tabLst>
                <a:tab pos="242570" algn="l"/>
              </a:tabLst>
            </a:pPr>
            <a:endParaRPr sz="2000" dirty="0">
              <a:latin typeface="Times New Roman"/>
              <a:cs typeface="Times New Roman"/>
            </a:endParaRPr>
          </a:p>
          <a:p>
            <a:pPr>
              <a:spcBef>
                <a:spcPts val="55"/>
              </a:spcBef>
              <a:buClr>
                <a:srgbClr val="F3A447"/>
              </a:buClr>
              <a:buFont typeface="Times New Roman"/>
              <a:buChar char="•"/>
            </a:pPr>
            <a:endParaRPr sz="2000" dirty="0">
              <a:latin typeface="Times New Roman"/>
              <a:cs typeface="Times New Roman"/>
            </a:endParaRPr>
          </a:p>
          <a:p>
            <a:pPr marL="242570" marR="5080" indent="-242570">
              <a:lnSpc>
                <a:spcPct val="101200"/>
              </a:lnSpc>
              <a:buClr>
                <a:srgbClr val="F3A447"/>
              </a:buClr>
              <a:buSzPct val="82142"/>
              <a:buFont typeface="Times New Roman"/>
              <a:buChar char="•"/>
              <a:tabLst>
                <a:tab pos="242570" algn="l"/>
                <a:tab pos="3853179" algn="l"/>
              </a:tabLst>
            </a:pPr>
            <a:r>
              <a:rPr sz="2000" b="1" u="heavy" spc="-5" dirty="0">
                <a:solidFill>
                  <a:srgbClr val="C00000"/>
                </a:solidFill>
                <a:uFill>
                  <a:solidFill>
                    <a:srgbClr val="FFFFFF"/>
                  </a:solidFill>
                </a:uFill>
                <a:latin typeface="Times New Roman"/>
                <a:cs typeface="Times New Roman"/>
              </a:rPr>
              <a:t>Mosaic</a:t>
            </a:r>
            <a:r>
              <a:rPr sz="2000" b="1" u="heavy" spc="20" dirty="0">
                <a:solidFill>
                  <a:srgbClr val="C00000"/>
                </a:solidFill>
                <a:uFill>
                  <a:solidFill>
                    <a:srgbClr val="FFFFFF"/>
                  </a:solidFill>
                </a:uFill>
                <a:latin typeface="Times New Roman"/>
                <a:cs typeface="Times New Roman"/>
              </a:rPr>
              <a:t> </a:t>
            </a:r>
            <a:r>
              <a:rPr sz="2000" b="1" u="heavy" spc="-5" dirty="0">
                <a:solidFill>
                  <a:srgbClr val="C00000"/>
                </a:solidFill>
                <a:uFill>
                  <a:solidFill>
                    <a:srgbClr val="FFFFFF"/>
                  </a:solidFill>
                </a:uFill>
                <a:latin typeface="Times New Roman"/>
                <a:cs typeface="Times New Roman"/>
              </a:rPr>
              <a:t>46</a:t>
            </a:r>
            <a:r>
              <a:rPr sz="2000" b="1" spc="-5" dirty="0">
                <a:solidFill>
                  <a:srgbClr val="C00000"/>
                </a:solidFill>
                <a:latin typeface="Times New Roman"/>
                <a:cs typeface="Times New Roman"/>
              </a:rPr>
              <a:t>,</a:t>
            </a:r>
            <a:r>
              <a:rPr sz="2000" b="1" u="heavy" spc="-5" dirty="0">
                <a:solidFill>
                  <a:srgbClr val="C00000"/>
                </a:solidFill>
                <a:uFill>
                  <a:solidFill>
                    <a:srgbClr val="FFFFFF"/>
                  </a:solidFill>
                </a:uFill>
                <a:latin typeface="Times New Roman"/>
                <a:cs typeface="Times New Roman"/>
              </a:rPr>
              <a:t>XY/47</a:t>
            </a:r>
            <a:r>
              <a:rPr sz="2000" b="1" spc="-5" dirty="0">
                <a:solidFill>
                  <a:srgbClr val="C00000"/>
                </a:solidFill>
                <a:latin typeface="Times New Roman"/>
                <a:cs typeface="Times New Roman"/>
              </a:rPr>
              <a:t>,</a:t>
            </a:r>
            <a:r>
              <a:rPr sz="2000" b="1" u="heavy" spc="-5" dirty="0">
                <a:solidFill>
                  <a:srgbClr val="C00000"/>
                </a:solidFill>
                <a:uFill>
                  <a:solidFill>
                    <a:srgbClr val="FFFFFF"/>
                  </a:solidFill>
                </a:uFill>
                <a:latin typeface="Times New Roman"/>
                <a:cs typeface="Times New Roman"/>
              </a:rPr>
              <a:t>XXY</a:t>
            </a:r>
            <a:r>
              <a:rPr lang="en-US" sz="2000" b="1" u="heavy" spc="-5" dirty="0">
                <a:uFill>
                  <a:solidFill>
                    <a:srgbClr val="FFFFFF"/>
                  </a:solidFill>
                </a:uFill>
                <a:latin typeface="Times New Roman"/>
                <a:cs typeface="Times New Roman"/>
              </a:rPr>
              <a:t> </a:t>
            </a:r>
            <a:r>
              <a:rPr sz="2000" dirty="0">
                <a:latin typeface="Times New Roman"/>
                <a:cs typeface="Times New Roman"/>
              </a:rPr>
              <a:t>is</a:t>
            </a:r>
            <a:r>
              <a:rPr sz="2000" spc="-5" dirty="0">
                <a:latin typeface="Times New Roman"/>
                <a:cs typeface="Times New Roman"/>
              </a:rPr>
              <a:t> also</a:t>
            </a:r>
            <a:r>
              <a:rPr sz="2000" dirty="0">
                <a:latin typeface="Times New Roman"/>
                <a:cs typeface="Times New Roman"/>
              </a:rPr>
              <a:t> not</a:t>
            </a:r>
            <a:r>
              <a:rPr sz="2000" spc="-5" dirty="0">
                <a:latin typeface="Times New Roman"/>
                <a:cs typeface="Times New Roman"/>
              </a:rPr>
              <a:t> inherited.</a:t>
            </a:r>
            <a:r>
              <a:rPr sz="2000" dirty="0">
                <a:latin typeface="Times New Roman"/>
                <a:cs typeface="Times New Roman"/>
              </a:rPr>
              <a:t> It </a:t>
            </a:r>
            <a:r>
              <a:rPr sz="2000" spc="-5" dirty="0">
                <a:latin typeface="Times New Roman"/>
                <a:cs typeface="Times New Roman"/>
              </a:rPr>
              <a:t>occurs</a:t>
            </a:r>
            <a:r>
              <a:rPr sz="2000" dirty="0">
                <a:latin typeface="Times New Roman"/>
                <a:cs typeface="Times New Roman"/>
              </a:rPr>
              <a:t> as a </a:t>
            </a:r>
            <a:r>
              <a:rPr sz="2000" spc="-5" dirty="0">
                <a:latin typeface="Times New Roman"/>
                <a:cs typeface="Times New Roman"/>
              </a:rPr>
              <a:t>random event </a:t>
            </a:r>
            <a:r>
              <a:rPr sz="2000" dirty="0">
                <a:latin typeface="Times New Roman"/>
                <a:cs typeface="Times New Roman"/>
              </a:rPr>
              <a:t> </a:t>
            </a:r>
            <a:r>
              <a:rPr sz="2000" spc="-5" dirty="0">
                <a:latin typeface="Times New Roman"/>
                <a:cs typeface="Times New Roman"/>
              </a:rPr>
              <a:t>during</a:t>
            </a:r>
            <a:r>
              <a:rPr sz="2000" dirty="0">
                <a:latin typeface="Times New Roman"/>
                <a:cs typeface="Times New Roman"/>
              </a:rPr>
              <a:t> </a:t>
            </a:r>
            <a:r>
              <a:rPr sz="2000" spc="-5" dirty="0">
                <a:latin typeface="Times New Roman"/>
                <a:cs typeface="Times New Roman"/>
              </a:rPr>
              <a:t>cell division</a:t>
            </a:r>
            <a:r>
              <a:rPr sz="2000" dirty="0">
                <a:latin typeface="Times New Roman"/>
                <a:cs typeface="Times New Roman"/>
              </a:rPr>
              <a:t> </a:t>
            </a:r>
            <a:r>
              <a:rPr sz="2000" spc="-5" dirty="0">
                <a:latin typeface="Times New Roman"/>
                <a:cs typeface="Times New Roman"/>
              </a:rPr>
              <a:t>early</a:t>
            </a:r>
            <a:r>
              <a:rPr sz="2000" spc="5" dirty="0">
                <a:latin typeface="Times New Roman"/>
                <a:cs typeface="Times New Roman"/>
              </a:rPr>
              <a:t> </a:t>
            </a:r>
            <a:r>
              <a:rPr sz="2000" spc="-5" dirty="0">
                <a:latin typeface="Times New Roman"/>
                <a:cs typeface="Times New Roman"/>
              </a:rPr>
              <a:t>in</a:t>
            </a:r>
            <a:r>
              <a:rPr sz="2000" dirty="0">
                <a:latin typeface="Times New Roman"/>
                <a:cs typeface="Times New Roman"/>
              </a:rPr>
              <a:t> </a:t>
            </a:r>
            <a:r>
              <a:rPr sz="2000" spc="-5" dirty="0">
                <a:latin typeface="Times New Roman"/>
                <a:cs typeface="Times New Roman"/>
              </a:rPr>
              <a:t>fetal development.</a:t>
            </a:r>
            <a:r>
              <a:rPr sz="2000" spc="5" dirty="0">
                <a:latin typeface="Times New Roman"/>
                <a:cs typeface="Times New Roman"/>
              </a:rPr>
              <a:t> </a:t>
            </a:r>
            <a:r>
              <a:rPr sz="2000" dirty="0">
                <a:latin typeface="Times New Roman"/>
                <a:cs typeface="Times New Roman"/>
              </a:rPr>
              <a:t>As a </a:t>
            </a:r>
            <a:r>
              <a:rPr sz="2000" spc="-10" dirty="0">
                <a:latin typeface="Times New Roman"/>
                <a:cs typeface="Times New Roman"/>
              </a:rPr>
              <a:t>result,</a:t>
            </a:r>
            <a:r>
              <a:rPr sz="2000" spc="5" dirty="0">
                <a:latin typeface="Times New Roman"/>
                <a:cs typeface="Times New Roman"/>
              </a:rPr>
              <a:t> </a:t>
            </a:r>
            <a:r>
              <a:rPr sz="2000" dirty="0">
                <a:latin typeface="Times New Roman"/>
                <a:cs typeface="Times New Roman"/>
              </a:rPr>
              <a:t>some</a:t>
            </a:r>
            <a:r>
              <a:rPr sz="2000" spc="-5" dirty="0">
                <a:latin typeface="Times New Roman"/>
                <a:cs typeface="Times New Roman"/>
              </a:rPr>
              <a:t> </a:t>
            </a:r>
            <a:r>
              <a:rPr sz="2000" dirty="0">
                <a:latin typeface="Times New Roman"/>
                <a:cs typeface="Times New Roman"/>
              </a:rPr>
              <a:t>of the </a:t>
            </a:r>
            <a:r>
              <a:rPr sz="2000" spc="5" dirty="0">
                <a:latin typeface="Times New Roman"/>
                <a:cs typeface="Times New Roman"/>
              </a:rPr>
              <a:t> </a:t>
            </a:r>
            <a:r>
              <a:rPr sz="2000" spc="-5" dirty="0">
                <a:latin typeface="Times New Roman"/>
                <a:cs typeface="Times New Roman"/>
              </a:rPr>
              <a:t>body's</a:t>
            </a:r>
            <a:r>
              <a:rPr sz="2000" dirty="0">
                <a:latin typeface="Times New Roman"/>
                <a:cs typeface="Times New Roman"/>
              </a:rPr>
              <a:t> </a:t>
            </a:r>
            <a:r>
              <a:rPr sz="2000" spc="-5" dirty="0">
                <a:latin typeface="Times New Roman"/>
                <a:cs typeface="Times New Roman"/>
              </a:rPr>
              <a:t>cells</a:t>
            </a:r>
            <a:r>
              <a:rPr sz="2000" dirty="0">
                <a:latin typeface="Times New Roman"/>
                <a:cs typeface="Times New Roman"/>
              </a:rPr>
              <a:t> have</a:t>
            </a:r>
            <a:r>
              <a:rPr sz="2000" spc="-5" dirty="0">
                <a:latin typeface="Times New Roman"/>
                <a:cs typeface="Times New Roman"/>
              </a:rPr>
              <a:t> </a:t>
            </a:r>
            <a:r>
              <a:rPr sz="2000" dirty="0">
                <a:latin typeface="Times New Roman"/>
                <a:cs typeface="Times New Roman"/>
              </a:rPr>
              <a:t>one</a:t>
            </a:r>
            <a:r>
              <a:rPr sz="2000" spc="-5" dirty="0">
                <a:latin typeface="Times New Roman"/>
                <a:cs typeface="Times New Roman"/>
              </a:rPr>
              <a:t> </a:t>
            </a:r>
            <a:r>
              <a:rPr sz="2000" dirty="0">
                <a:latin typeface="Times New Roman"/>
                <a:cs typeface="Times New Roman"/>
              </a:rPr>
              <a:t>X </a:t>
            </a:r>
            <a:r>
              <a:rPr sz="2000" spc="-10" dirty="0">
                <a:latin typeface="Times New Roman"/>
                <a:cs typeface="Times New Roman"/>
              </a:rPr>
              <a:t>chromosome</a:t>
            </a:r>
            <a:r>
              <a:rPr sz="2000" dirty="0">
                <a:latin typeface="Times New Roman"/>
                <a:cs typeface="Times New Roman"/>
              </a:rPr>
              <a:t> and one</a:t>
            </a:r>
            <a:r>
              <a:rPr sz="2000" spc="-5" dirty="0">
                <a:latin typeface="Times New Roman"/>
                <a:cs typeface="Times New Roman"/>
              </a:rPr>
              <a:t> </a:t>
            </a:r>
            <a:r>
              <a:rPr sz="2000" dirty="0">
                <a:latin typeface="Times New Roman"/>
                <a:cs typeface="Times New Roman"/>
              </a:rPr>
              <a:t>Y</a:t>
            </a:r>
            <a:r>
              <a:rPr sz="2000" spc="-105" dirty="0">
                <a:latin typeface="Times New Roman"/>
                <a:cs typeface="Times New Roman"/>
              </a:rPr>
              <a:t> </a:t>
            </a:r>
            <a:r>
              <a:rPr sz="2000" spc="-10" dirty="0">
                <a:latin typeface="Times New Roman"/>
                <a:cs typeface="Times New Roman"/>
              </a:rPr>
              <a:t>chromosome</a:t>
            </a:r>
            <a:r>
              <a:rPr sz="2000" spc="-5" dirty="0">
                <a:latin typeface="Times New Roman"/>
                <a:cs typeface="Times New Roman"/>
              </a:rPr>
              <a:t> </a:t>
            </a:r>
            <a:r>
              <a:rPr sz="2000" dirty="0">
                <a:latin typeface="Times New Roman"/>
                <a:cs typeface="Times New Roman"/>
              </a:rPr>
              <a:t>(46,XY), and </a:t>
            </a:r>
            <a:r>
              <a:rPr sz="2000" spc="-685" dirty="0">
                <a:latin typeface="Times New Roman"/>
                <a:cs typeface="Times New Roman"/>
              </a:rPr>
              <a:t> </a:t>
            </a:r>
            <a:r>
              <a:rPr sz="2000" spc="-5" dirty="0">
                <a:latin typeface="Times New Roman"/>
                <a:cs typeface="Times New Roman"/>
              </a:rPr>
              <a:t>other</a:t>
            </a:r>
            <a:r>
              <a:rPr sz="2000" spc="-60" dirty="0">
                <a:latin typeface="Times New Roman"/>
                <a:cs typeface="Times New Roman"/>
              </a:rPr>
              <a:t> </a:t>
            </a:r>
            <a:r>
              <a:rPr sz="2000" spc="-5" dirty="0">
                <a:latin typeface="Times New Roman"/>
                <a:cs typeface="Times New Roman"/>
              </a:rPr>
              <a:t>cells</a:t>
            </a:r>
            <a:r>
              <a:rPr sz="2000" dirty="0">
                <a:latin typeface="Times New Roman"/>
                <a:cs typeface="Times New Roman"/>
              </a:rPr>
              <a:t> have</a:t>
            </a:r>
            <a:r>
              <a:rPr sz="2000" spc="-5" dirty="0">
                <a:latin typeface="Times New Roman"/>
                <a:cs typeface="Times New Roman"/>
              </a:rPr>
              <a:t> </a:t>
            </a:r>
            <a:r>
              <a:rPr sz="2000" dirty="0">
                <a:latin typeface="Times New Roman"/>
                <a:cs typeface="Times New Roman"/>
              </a:rPr>
              <a:t>an </a:t>
            </a:r>
            <a:r>
              <a:rPr sz="2000" spc="-5" dirty="0">
                <a:latin typeface="Times New Roman"/>
                <a:cs typeface="Times New Roman"/>
              </a:rPr>
              <a:t>extra</a:t>
            </a:r>
            <a:r>
              <a:rPr sz="2000" dirty="0">
                <a:latin typeface="Times New Roman"/>
                <a:cs typeface="Times New Roman"/>
              </a:rPr>
              <a:t> </a:t>
            </a:r>
            <a:r>
              <a:rPr sz="2000" spc="-5" dirty="0">
                <a:latin typeface="Times New Roman"/>
                <a:cs typeface="Times New Roman"/>
              </a:rPr>
              <a:t>copy</a:t>
            </a:r>
            <a:r>
              <a:rPr sz="2000" dirty="0">
                <a:latin typeface="Times New Roman"/>
                <a:cs typeface="Times New Roman"/>
              </a:rPr>
              <a:t> of the</a:t>
            </a:r>
            <a:r>
              <a:rPr sz="2000" spc="-5" dirty="0">
                <a:latin typeface="Times New Roman"/>
                <a:cs typeface="Times New Roman"/>
              </a:rPr>
              <a:t> </a:t>
            </a:r>
            <a:r>
              <a:rPr sz="2000" dirty="0">
                <a:latin typeface="Times New Roman"/>
                <a:cs typeface="Times New Roman"/>
              </a:rPr>
              <a:t>X </a:t>
            </a:r>
            <a:r>
              <a:rPr sz="2000" spc="-10" dirty="0">
                <a:latin typeface="Times New Roman"/>
                <a:cs typeface="Times New Roman"/>
              </a:rPr>
              <a:t>chromosome</a:t>
            </a:r>
            <a:r>
              <a:rPr sz="2000" spc="-5" dirty="0">
                <a:latin typeface="Times New Roman"/>
                <a:cs typeface="Times New Roman"/>
              </a:rPr>
              <a:t> </a:t>
            </a:r>
            <a:r>
              <a:rPr sz="2000" dirty="0">
                <a:latin typeface="Times New Roman"/>
                <a:cs typeface="Times New Roman"/>
              </a:rPr>
              <a:t>(47,XXY).</a:t>
            </a:r>
          </a:p>
        </p:txBody>
      </p:sp>
    </p:spTree>
    <p:extLst>
      <p:ext uri="{BB962C8B-B14F-4D97-AF65-F5344CB8AC3E}">
        <p14:creationId xmlns:p14="http://schemas.microsoft.com/office/powerpoint/2010/main" val="3255093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txBox="1"/>
          <p:nvPr/>
        </p:nvSpPr>
        <p:spPr>
          <a:xfrm>
            <a:off x="2879282" y="735601"/>
            <a:ext cx="7132500" cy="2862299"/>
          </a:xfrm>
          <a:prstGeom prst="rect">
            <a:avLst/>
          </a:prstGeom>
          <a:noFill/>
          <a:ln>
            <a:noFill/>
          </a:ln>
        </p:spPr>
        <p:txBody>
          <a:bodyPr lIns="91425" tIns="45700" rIns="91425" bIns="45700" anchor="t">
            <a:spAutoFit/>
          </a:bodyPr>
          <a:lstStyle/>
          <a:p>
            <a:pPr marL="0" marR="0" indent="0" algn="l" rtl="0">
              <a:lnSpc>
                <a:spcPct val="100000"/>
              </a:lnSpc>
              <a:spcBef>
                <a:spcPts val="0"/>
              </a:spcBef>
              <a:spcAft>
                <a:spcPts val="0"/>
              </a:spcAft>
              <a:buClr>
                <a:schemeClr val="dk1"/>
              </a:buClr>
              <a:buSzPct val="25000"/>
              <a:buFont typeface="Calibri" panose="020F0502020204030204"/>
              <a:buNone/>
            </a:pPr>
            <a:r>
              <a:rPr lang="en-US" sz="72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Down syndrome</a:t>
            </a:r>
          </a:p>
          <a:p>
            <a:pPr marL="0" marR="0" indent="0" algn="l" rtl="0">
              <a:lnSpc>
                <a:spcPct val="100000"/>
              </a:lnSpc>
              <a:spcBef>
                <a:spcPts val="0"/>
              </a:spcBef>
              <a:spcAft>
                <a:spcPts val="0"/>
              </a:spcAft>
              <a:buClr>
                <a:schemeClr val="dk1"/>
              </a:buClr>
              <a:buSzPct val="25000"/>
              <a:buFont typeface="Calibri" panose="020F0502020204030204"/>
              <a:buNone/>
            </a:pPr>
            <a:r>
              <a:rPr lang="ar-JO" sz="72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a:t>
            </a:r>
            <a:r>
              <a:rPr lang="en-US" sz="72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(Trisomy 21) </a:t>
            </a:r>
            <a:r>
              <a:rPr lang="en-US" sz="1800" b="0"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a:t>
            </a:r>
          </a:p>
          <a:p>
            <a:pPr marL="0" marR="0" indent="0" algn="l" rtl="0">
              <a:lnSpc>
                <a:spcPct val="100000"/>
              </a:lnSpc>
              <a:spcBef>
                <a:spcPts val="0"/>
              </a:spcBef>
              <a:spcAft>
                <a:spcPts val="0"/>
              </a:spcAft>
              <a:buClr>
                <a:srgbClr val="000000"/>
              </a:buClr>
              <a:buFont typeface="Arial" panose="020B0604020202020204" pitchFamily="34" charset="0"/>
              <a:buNone/>
            </a:pPr>
            <a:endParaRPr sz="18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a:p>
            <a:pPr marL="0" marR="0" indent="0" algn="l" rtl="0">
              <a:lnSpc>
                <a:spcPct val="100000"/>
              </a:lnSpc>
              <a:spcBef>
                <a:spcPts val="0"/>
              </a:spcBef>
              <a:spcAft>
                <a:spcPts val="0"/>
              </a:spcAft>
              <a:buClr>
                <a:srgbClr val="000000"/>
              </a:buClr>
              <a:buFont typeface="Arial" panose="020B0604020202020204" pitchFamily="34" charset="0"/>
              <a:buNone/>
            </a:pPr>
            <a:endParaRPr sz="18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320" name="Shape 320"/>
          <p:cNvPicPr preferRelativeResize="0"/>
          <p:nvPr/>
        </p:nvPicPr>
        <p:blipFill>
          <a:blip r:embed="rId3">
            <a:alphaModFix/>
          </a:blip>
          <a:srcRect/>
          <a:stretch>
            <a:fillRect/>
          </a:stretch>
        </p:blipFill>
        <p:spPr>
          <a:xfrm>
            <a:off x="7302000" y="3597900"/>
            <a:ext cx="4890000" cy="3260100"/>
          </a:xfrm>
          <a:prstGeom prst="rect">
            <a:avLst/>
          </a:prstGeom>
          <a:noFill/>
          <a:ln>
            <a:noFill/>
          </a:ln>
        </p:spPr>
      </p:pic>
      <p:pic>
        <p:nvPicPr>
          <p:cNvPr id="4" name="Shape 573"/>
          <p:cNvPicPr preferRelativeResize="0"/>
          <p:nvPr/>
        </p:nvPicPr>
        <p:blipFill>
          <a:blip r:embed="rId4">
            <a:alphaModFix/>
          </a:blip>
          <a:srcRect/>
          <a:stretch>
            <a:fillRect/>
          </a:stretch>
        </p:blipFill>
        <p:spPr>
          <a:xfrm>
            <a:off x="0" y="3597900"/>
            <a:ext cx="5921298" cy="32601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175"/>
            <a:ext cx="12192000" cy="6850888"/>
          </a:xfrm>
          <a:prstGeom prst="rect">
            <a:avLst/>
          </a:prstGeom>
        </p:spPr>
      </p:pic>
    </p:spTree>
    <p:extLst>
      <p:ext uri="{BB962C8B-B14F-4D97-AF65-F5344CB8AC3E}">
        <p14:creationId xmlns:p14="http://schemas.microsoft.com/office/powerpoint/2010/main" val="40885674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93970" y="260222"/>
            <a:ext cx="2737485" cy="665480"/>
          </a:xfrm>
          <a:prstGeom prst="rect">
            <a:avLst/>
          </a:prstGeom>
        </p:spPr>
        <p:txBody>
          <a:bodyPr vert="horz" wrap="square" lIns="0" tIns="12700" rIns="0" bIns="0" rtlCol="0" anchor="ctr">
            <a:spAutoFit/>
          </a:bodyPr>
          <a:lstStyle/>
          <a:p>
            <a:pPr marL="12700">
              <a:lnSpc>
                <a:spcPct val="100000"/>
              </a:lnSpc>
              <a:spcBef>
                <a:spcPts val="100"/>
              </a:spcBef>
            </a:pPr>
            <a:r>
              <a:rPr sz="4200" spc="-114" dirty="0">
                <a:solidFill>
                  <a:schemeClr val="tx1"/>
                </a:solidFill>
              </a:rPr>
              <a:t>Presentation</a:t>
            </a:r>
            <a:endParaRPr sz="4200" dirty="0">
              <a:solidFill>
                <a:schemeClr val="tx1"/>
              </a:solidFill>
            </a:endParaRPr>
          </a:p>
        </p:txBody>
      </p:sp>
      <p:grpSp>
        <p:nvGrpSpPr>
          <p:cNvPr id="3" name="object 3"/>
          <p:cNvGrpSpPr/>
          <p:nvPr/>
        </p:nvGrpSpPr>
        <p:grpSpPr>
          <a:xfrm>
            <a:off x="838200" y="857122"/>
            <a:ext cx="11214100" cy="5816600"/>
            <a:chOff x="838200" y="853947"/>
            <a:chExt cx="11214100" cy="5816600"/>
          </a:xfrm>
        </p:grpSpPr>
        <p:sp>
          <p:nvSpPr>
            <p:cNvPr id="4" name="object 4"/>
            <p:cNvSpPr/>
            <p:nvPr/>
          </p:nvSpPr>
          <p:spPr>
            <a:xfrm>
              <a:off x="2773163" y="1793747"/>
              <a:ext cx="97155" cy="38100"/>
            </a:xfrm>
            <a:custGeom>
              <a:avLst/>
              <a:gdLst/>
              <a:ahLst/>
              <a:cxnLst/>
              <a:rect l="l" t="t" r="r" b="b"/>
              <a:pathLst>
                <a:path w="97155" h="38100">
                  <a:moveTo>
                    <a:pt x="97036" y="0"/>
                  </a:moveTo>
                  <a:lnTo>
                    <a:pt x="0" y="0"/>
                  </a:lnTo>
                  <a:lnTo>
                    <a:pt x="0" y="38100"/>
                  </a:lnTo>
                  <a:lnTo>
                    <a:pt x="97036" y="38100"/>
                  </a:lnTo>
                  <a:lnTo>
                    <a:pt x="97036" y="0"/>
                  </a:lnTo>
                  <a:close/>
                </a:path>
              </a:pathLst>
            </a:custGeom>
            <a:solidFill>
              <a:srgbClr val="FFFFFF"/>
            </a:solidFill>
          </p:spPr>
          <p:txBody>
            <a:bodyPr wrap="square" lIns="0" tIns="0" rIns="0" bIns="0" rtlCol="0"/>
            <a:lstStyle/>
            <a:p>
              <a:endParaRPr/>
            </a:p>
          </p:txBody>
        </p:sp>
        <p:sp>
          <p:nvSpPr>
            <p:cNvPr id="5" name="object 5"/>
            <p:cNvSpPr/>
            <p:nvPr/>
          </p:nvSpPr>
          <p:spPr>
            <a:xfrm>
              <a:off x="838200" y="4244847"/>
              <a:ext cx="6216650" cy="1955800"/>
            </a:xfrm>
            <a:custGeom>
              <a:avLst/>
              <a:gdLst/>
              <a:ahLst/>
              <a:cxnLst/>
              <a:rect l="l" t="t" r="r" b="b"/>
              <a:pathLst>
                <a:path w="6216650" h="1955800">
                  <a:moveTo>
                    <a:pt x="1491615" y="1930400"/>
                  </a:moveTo>
                  <a:lnTo>
                    <a:pt x="0" y="1930400"/>
                  </a:lnTo>
                  <a:lnTo>
                    <a:pt x="0" y="1955800"/>
                  </a:lnTo>
                  <a:lnTo>
                    <a:pt x="1491615" y="1955800"/>
                  </a:lnTo>
                  <a:lnTo>
                    <a:pt x="1491615" y="1930400"/>
                  </a:lnTo>
                  <a:close/>
                </a:path>
                <a:path w="6216650" h="1955800">
                  <a:moveTo>
                    <a:pt x="2329548" y="1930400"/>
                  </a:moveTo>
                  <a:lnTo>
                    <a:pt x="1689227" y="1930400"/>
                  </a:lnTo>
                  <a:lnTo>
                    <a:pt x="1689227" y="1955800"/>
                  </a:lnTo>
                  <a:lnTo>
                    <a:pt x="2329548" y="1955800"/>
                  </a:lnTo>
                  <a:lnTo>
                    <a:pt x="2329548" y="1930400"/>
                  </a:lnTo>
                  <a:close/>
                </a:path>
                <a:path w="6216650" h="1955800">
                  <a:moveTo>
                    <a:pt x="5315229" y="0"/>
                  </a:moveTo>
                  <a:lnTo>
                    <a:pt x="3219081" y="0"/>
                  </a:lnTo>
                  <a:lnTo>
                    <a:pt x="3219081" y="25400"/>
                  </a:lnTo>
                  <a:lnTo>
                    <a:pt x="5315229" y="25400"/>
                  </a:lnTo>
                  <a:lnTo>
                    <a:pt x="5315229" y="0"/>
                  </a:lnTo>
                  <a:close/>
                </a:path>
                <a:path w="6216650" h="1955800">
                  <a:moveTo>
                    <a:pt x="5841314" y="1930400"/>
                  </a:moveTo>
                  <a:lnTo>
                    <a:pt x="2407907" y="1930400"/>
                  </a:lnTo>
                  <a:lnTo>
                    <a:pt x="2407907" y="1955800"/>
                  </a:lnTo>
                  <a:lnTo>
                    <a:pt x="5841314" y="1955800"/>
                  </a:lnTo>
                  <a:lnTo>
                    <a:pt x="5841314" y="1930400"/>
                  </a:lnTo>
                  <a:close/>
                </a:path>
                <a:path w="6216650" h="1955800">
                  <a:moveTo>
                    <a:pt x="5981700" y="1930400"/>
                  </a:moveTo>
                  <a:lnTo>
                    <a:pt x="5919660" y="1930400"/>
                  </a:lnTo>
                  <a:lnTo>
                    <a:pt x="5919660" y="1955800"/>
                  </a:lnTo>
                  <a:lnTo>
                    <a:pt x="5981700" y="1955800"/>
                  </a:lnTo>
                  <a:lnTo>
                    <a:pt x="5981700" y="1930400"/>
                  </a:lnTo>
                  <a:close/>
                </a:path>
                <a:path w="6216650" h="1955800">
                  <a:moveTo>
                    <a:pt x="6216650" y="0"/>
                  </a:moveTo>
                  <a:lnTo>
                    <a:pt x="5411178" y="0"/>
                  </a:lnTo>
                  <a:lnTo>
                    <a:pt x="5411178" y="25400"/>
                  </a:lnTo>
                  <a:lnTo>
                    <a:pt x="6216650" y="25400"/>
                  </a:lnTo>
                  <a:lnTo>
                    <a:pt x="6216650" y="0"/>
                  </a:lnTo>
                  <a:close/>
                </a:path>
              </a:pathLst>
            </a:custGeom>
            <a:solidFill>
              <a:srgbClr val="FF0000"/>
            </a:solidFill>
          </p:spPr>
          <p:txBody>
            <a:bodyPr wrap="square" lIns="0" tIns="0" rIns="0" bIns="0" rtlCol="0"/>
            <a:lstStyle/>
            <a:p>
              <a:endParaRPr/>
            </a:p>
          </p:txBody>
        </p:sp>
        <p:pic>
          <p:nvPicPr>
            <p:cNvPr id="6" name="object 6"/>
            <p:cNvPicPr/>
            <p:nvPr/>
          </p:nvPicPr>
          <p:blipFill>
            <a:blip r:embed="rId2" cstate="print"/>
            <a:stretch>
              <a:fillRect/>
            </a:stretch>
          </p:blipFill>
          <p:spPr>
            <a:xfrm>
              <a:off x="7340600" y="853947"/>
              <a:ext cx="4711700" cy="5816600"/>
            </a:xfrm>
            <a:prstGeom prst="rect">
              <a:avLst/>
            </a:prstGeom>
          </p:spPr>
        </p:pic>
      </p:grpSp>
      <p:sp>
        <p:nvSpPr>
          <p:cNvPr id="7" name="object 7"/>
          <p:cNvSpPr txBox="1"/>
          <p:nvPr/>
        </p:nvSpPr>
        <p:spPr>
          <a:xfrm>
            <a:off x="473710" y="256095"/>
            <a:ext cx="6581140" cy="5638082"/>
          </a:xfrm>
          <a:prstGeom prst="rect">
            <a:avLst/>
          </a:prstGeom>
        </p:spPr>
        <p:txBody>
          <a:bodyPr vert="horz" wrap="square" lIns="0" tIns="132080" rIns="0" bIns="0" rtlCol="0">
            <a:spAutoFit/>
          </a:bodyPr>
          <a:lstStyle/>
          <a:p>
            <a:pPr marL="535305" indent="-472440">
              <a:spcBef>
                <a:spcPts val="1040"/>
              </a:spcBef>
              <a:buClr>
                <a:srgbClr val="F3A447"/>
              </a:buClr>
              <a:buSzPct val="84090"/>
              <a:buFont typeface="MS UI Gothic"/>
              <a:buChar char="➢"/>
              <a:tabLst>
                <a:tab pos="535940" algn="l"/>
              </a:tabLst>
            </a:pPr>
            <a:r>
              <a:rPr sz="4400" b="1" u="heavy" spc="-5" dirty="0">
                <a:solidFill>
                  <a:srgbClr val="FFFFFF"/>
                </a:solidFill>
                <a:uFill>
                  <a:solidFill>
                    <a:srgbClr val="FFFFFF"/>
                  </a:solidFill>
                </a:uFill>
                <a:latin typeface="Times New Roman"/>
                <a:cs typeface="Times New Roman"/>
              </a:rPr>
              <a:t>Histor</a:t>
            </a:r>
            <a:r>
              <a:rPr sz="4400" b="1" spc="-5" dirty="0">
                <a:solidFill>
                  <a:srgbClr val="FFFFFF"/>
                </a:solidFill>
                <a:latin typeface="Times New Roman"/>
                <a:cs typeface="Times New Roman"/>
              </a:rPr>
              <a:t>y</a:t>
            </a:r>
            <a:r>
              <a:rPr sz="4400" b="1" spc="-185" dirty="0">
                <a:solidFill>
                  <a:srgbClr val="FFFFFF"/>
                </a:solidFill>
                <a:latin typeface="Times New Roman"/>
                <a:cs typeface="Times New Roman"/>
              </a:rPr>
              <a:t> </a:t>
            </a:r>
            <a:r>
              <a:rPr sz="3800" b="1" dirty="0">
                <a:solidFill>
                  <a:srgbClr val="E2BDCA"/>
                </a:solidFill>
                <a:latin typeface="Times New Roman"/>
                <a:cs typeface="Times New Roman"/>
              </a:rPr>
              <a:t>:</a:t>
            </a:r>
            <a:endParaRPr sz="3800" dirty="0">
              <a:latin typeface="Times New Roman"/>
              <a:cs typeface="Times New Roman"/>
            </a:endParaRPr>
          </a:p>
          <a:p>
            <a:pPr marL="63500">
              <a:spcBef>
                <a:spcPts val="620"/>
              </a:spcBef>
            </a:pPr>
            <a:r>
              <a:rPr sz="2900" b="1" spc="-5" dirty="0">
                <a:solidFill>
                  <a:srgbClr val="FFFFFF"/>
                </a:solidFill>
                <a:latin typeface="Times New Roman"/>
                <a:cs typeface="Times New Roman"/>
              </a:rPr>
              <a:t>(Hypogonadism,</a:t>
            </a:r>
            <a:r>
              <a:rPr sz="2900" b="1" dirty="0">
                <a:solidFill>
                  <a:srgbClr val="FFFFFF"/>
                </a:solidFill>
                <a:latin typeface="Times New Roman"/>
                <a:cs typeface="Times New Roman"/>
              </a:rPr>
              <a:t> </a:t>
            </a:r>
            <a:r>
              <a:rPr sz="2900" b="1" spc="-5" dirty="0">
                <a:solidFill>
                  <a:srgbClr val="FFFFFF"/>
                </a:solidFill>
                <a:latin typeface="Times New Roman"/>
                <a:cs typeface="Times New Roman"/>
              </a:rPr>
              <a:t>gynecomastia</a:t>
            </a:r>
            <a:endParaRPr sz="2900" dirty="0">
              <a:latin typeface="Times New Roman"/>
              <a:cs typeface="Times New Roman"/>
            </a:endParaRPr>
          </a:p>
          <a:p>
            <a:pPr marL="330200">
              <a:spcBef>
                <a:spcPts val="20"/>
              </a:spcBef>
            </a:pPr>
            <a:r>
              <a:rPr sz="2900" b="1" dirty="0">
                <a:solidFill>
                  <a:srgbClr val="FFFFFF"/>
                </a:solidFill>
                <a:latin typeface="Times New Roman"/>
                <a:cs typeface="Times New Roman"/>
              </a:rPr>
              <a:t>and</a:t>
            </a:r>
            <a:r>
              <a:rPr sz="2900" b="1" spc="-10" dirty="0">
                <a:solidFill>
                  <a:srgbClr val="FFFFFF"/>
                </a:solidFill>
                <a:latin typeface="Times New Roman"/>
                <a:cs typeface="Times New Roman"/>
              </a:rPr>
              <a:t> </a:t>
            </a:r>
            <a:r>
              <a:rPr sz="2900" b="1" spc="-5" dirty="0">
                <a:solidFill>
                  <a:srgbClr val="FFFFFF"/>
                </a:solidFill>
                <a:latin typeface="Times New Roman"/>
                <a:cs typeface="Times New Roman"/>
              </a:rPr>
              <a:t>infertility</a:t>
            </a:r>
            <a:r>
              <a:rPr sz="2900" b="1" spc="-10" dirty="0">
                <a:solidFill>
                  <a:srgbClr val="FFFFFF"/>
                </a:solidFill>
                <a:latin typeface="Times New Roman"/>
                <a:cs typeface="Times New Roman"/>
              </a:rPr>
              <a:t> </a:t>
            </a:r>
            <a:r>
              <a:rPr sz="2900" b="1" spc="-20" dirty="0">
                <a:solidFill>
                  <a:srgbClr val="FFFFFF"/>
                </a:solidFill>
                <a:latin typeface="Times New Roman"/>
                <a:cs typeface="Times New Roman"/>
              </a:rPr>
              <a:t>are</a:t>
            </a:r>
            <a:r>
              <a:rPr sz="2900" b="1" spc="-10" dirty="0">
                <a:solidFill>
                  <a:srgbClr val="FFFFFF"/>
                </a:solidFill>
                <a:latin typeface="Times New Roman"/>
                <a:cs typeface="Times New Roman"/>
              </a:rPr>
              <a:t> </a:t>
            </a:r>
            <a:r>
              <a:rPr sz="2900" b="1" spc="-5" dirty="0">
                <a:solidFill>
                  <a:srgbClr val="FFFFFF"/>
                </a:solidFill>
                <a:latin typeface="Times New Roman"/>
                <a:cs typeface="Times New Roman"/>
              </a:rPr>
              <a:t>common</a:t>
            </a:r>
            <a:r>
              <a:rPr sz="2900" b="1" spc="-10" dirty="0">
                <a:solidFill>
                  <a:srgbClr val="FFFFFF"/>
                </a:solidFill>
                <a:latin typeface="Times New Roman"/>
                <a:cs typeface="Times New Roman"/>
              </a:rPr>
              <a:t> </a:t>
            </a:r>
            <a:r>
              <a:rPr sz="2900" b="1" dirty="0">
                <a:solidFill>
                  <a:srgbClr val="FFFFFF"/>
                </a:solidFill>
                <a:latin typeface="Times New Roman"/>
                <a:cs typeface="Times New Roman"/>
              </a:rPr>
              <a:t>symptoms)</a:t>
            </a:r>
            <a:r>
              <a:rPr sz="2900" b="1" spc="-10" dirty="0">
                <a:solidFill>
                  <a:srgbClr val="FFFFFF"/>
                </a:solidFill>
                <a:latin typeface="Times New Roman"/>
                <a:cs typeface="Times New Roman"/>
              </a:rPr>
              <a:t> </a:t>
            </a:r>
            <a:r>
              <a:rPr sz="2900" b="1" dirty="0">
                <a:solidFill>
                  <a:srgbClr val="FFFFFF"/>
                </a:solidFill>
                <a:latin typeface="Times New Roman"/>
                <a:cs typeface="Times New Roman"/>
              </a:rPr>
              <a:t>.</a:t>
            </a:r>
            <a:endParaRPr sz="2900" dirty="0">
              <a:latin typeface="Times New Roman"/>
              <a:cs typeface="Times New Roman"/>
            </a:endParaRPr>
          </a:p>
          <a:p>
            <a:pPr>
              <a:spcBef>
                <a:spcPts val="35"/>
              </a:spcBef>
            </a:pPr>
            <a:endParaRPr sz="3900" dirty="0">
              <a:latin typeface="Times New Roman"/>
              <a:cs typeface="Times New Roman"/>
            </a:endParaRPr>
          </a:p>
          <a:p>
            <a:pPr marL="300990" indent="-238125">
              <a:buClr>
                <a:srgbClr val="F3A447"/>
              </a:buClr>
              <a:buSzPct val="84615"/>
              <a:buFont typeface="Times New Roman"/>
              <a:buChar char="•"/>
              <a:tabLst>
                <a:tab pos="300355" algn="l"/>
                <a:tab pos="301625" algn="l"/>
              </a:tabLst>
            </a:pPr>
            <a:r>
              <a:rPr sz="2600" b="1" u="heavy" spc="-50" dirty="0">
                <a:solidFill>
                  <a:srgbClr val="FF0000"/>
                </a:solidFill>
                <a:uFill>
                  <a:solidFill>
                    <a:srgbClr val="FF0000"/>
                  </a:solidFill>
                </a:uFill>
                <a:latin typeface="Times New Roman"/>
                <a:cs typeface="Times New Roman"/>
              </a:rPr>
              <a:t>Taller</a:t>
            </a:r>
            <a:r>
              <a:rPr sz="2600" b="1" u="heavy" spc="5" dirty="0">
                <a:solidFill>
                  <a:srgbClr val="FFFFFF"/>
                </a:solidFill>
                <a:uFill>
                  <a:solidFill>
                    <a:srgbClr val="FF0000"/>
                  </a:solidFill>
                </a:uFill>
                <a:latin typeface="Times New Roman"/>
                <a:cs typeface="Times New Roman"/>
              </a:rPr>
              <a:t> </a:t>
            </a:r>
            <a:r>
              <a:rPr sz="2600" u="heavy" spc="-5" dirty="0">
                <a:solidFill>
                  <a:srgbClr val="FFFFFF"/>
                </a:solidFill>
                <a:uFill>
                  <a:solidFill>
                    <a:srgbClr val="FF0000"/>
                  </a:solidFill>
                </a:uFill>
                <a:latin typeface="Times New Roman"/>
                <a:cs typeface="Times New Roman"/>
              </a:rPr>
              <a:t>than</a:t>
            </a:r>
            <a:r>
              <a:rPr sz="2600" u="heavy" spc="-10" dirty="0">
                <a:solidFill>
                  <a:srgbClr val="FFFFFF"/>
                </a:solidFill>
                <a:uFill>
                  <a:solidFill>
                    <a:srgbClr val="FF0000"/>
                  </a:solidFill>
                </a:uFill>
                <a:latin typeface="Times New Roman"/>
                <a:cs typeface="Times New Roman"/>
              </a:rPr>
              <a:t> </a:t>
            </a:r>
            <a:r>
              <a:rPr sz="2600" u="heavy" spc="-5" dirty="0">
                <a:solidFill>
                  <a:srgbClr val="FFFFFF"/>
                </a:solidFill>
                <a:uFill>
                  <a:solidFill>
                    <a:srgbClr val="FF0000"/>
                  </a:solidFill>
                </a:uFill>
                <a:latin typeface="Times New Roman"/>
                <a:cs typeface="Times New Roman"/>
              </a:rPr>
              <a:t>their</a:t>
            </a:r>
            <a:r>
              <a:rPr sz="2600" spc="-10" dirty="0">
                <a:solidFill>
                  <a:srgbClr val="FFFFFF"/>
                </a:solidFill>
                <a:latin typeface="Times New Roman"/>
                <a:cs typeface="Times New Roman"/>
              </a:rPr>
              <a:t> </a:t>
            </a:r>
            <a:r>
              <a:rPr sz="2600" spc="-5" dirty="0">
                <a:solidFill>
                  <a:srgbClr val="FFFFFF"/>
                </a:solidFill>
                <a:latin typeface="Times New Roman"/>
                <a:cs typeface="Times New Roman"/>
              </a:rPr>
              <a:t>p</a:t>
            </a:r>
            <a:r>
              <a:rPr sz="2600" u="heavy" spc="-5" dirty="0">
                <a:solidFill>
                  <a:srgbClr val="FFFFFF"/>
                </a:solidFill>
                <a:uFill>
                  <a:solidFill>
                    <a:srgbClr val="FFFFFF"/>
                  </a:solidFill>
                </a:uFill>
                <a:latin typeface="Times New Roman"/>
                <a:cs typeface="Times New Roman"/>
              </a:rPr>
              <a:t>eers</a:t>
            </a:r>
            <a:endParaRPr sz="2600" dirty="0">
              <a:latin typeface="Times New Roman"/>
              <a:cs typeface="Times New Roman"/>
            </a:endParaRPr>
          </a:p>
          <a:p>
            <a:pPr marL="300990" indent="-238125">
              <a:spcBef>
                <a:spcPts val="680"/>
              </a:spcBef>
              <a:buClr>
                <a:srgbClr val="F3A447"/>
              </a:buClr>
              <a:buSzPct val="84615"/>
              <a:buFont typeface="Times New Roman"/>
              <a:buChar char="•"/>
              <a:tabLst>
                <a:tab pos="300355" algn="l"/>
                <a:tab pos="301625" algn="l"/>
              </a:tabLst>
            </a:pPr>
            <a:r>
              <a:rPr sz="2600" b="1" spc="-5" dirty="0">
                <a:solidFill>
                  <a:srgbClr val="FF0000"/>
                </a:solidFill>
                <a:latin typeface="Times New Roman"/>
                <a:cs typeface="Times New Roman"/>
              </a:rPr>
              <a:t>Delayed</a:t>
            </a:r>
            <a:r>
              <a:rPr sz="2600" b="1" dirty="0">
                <a:solidFill>
                  <a:srgbClr val="FF0000"/>
                </a:solidFill>
                <a:latin typeface="Times New Roman"/>
                <a:cs typeface="Times New Roman"/>
              </a:rPr>
              <a:t> </a:t>
            </a:r>
            <a:r>
              <a:rPr sz="2600" dirty="0">
                <a:solidFill>
                  <a:srgbClr val="FFFFFF"/>
                </a:solidFill>
                <a:latin typeface="Times New Roman"/>
                <a:cs typeface="Times New Roman"/>
              </a:rPr>
              <a:t>or </a:t>
            </a:r>
            <a:r>
              <a:rPr sz="2600" spc="-5" dirty="0">
                <a:solidFill>
                  <a:srgbClr val="FFFFFF"/>
                </a:solidFill>
                <a:latin typeface="Times New Roman"/>
                <a:cs typeface="Times New Roman"/>
              </a:rPr>
              <a:t>incomplete</a:t>
            </a:r>
            <a:r>
              <a:rPr sz="2600" dirty="0">
                <a:solidFill>
                  <a:srgbClr val="FFFFFF"/>
                </a:solidFill>
                <a:latin typeface="Times New Roman"/>
                <a:cs typeface="Times New Roman"/>
              </a:rPr>
              <a:t> </a:t>
            </a:r>
            <a:r>
              <a:rPr sz="2600" b="1" spc="-5" dirty="0">
                <a:solidFill>
                  <a:srgbClr val="FF0000"/>
                </a:solidFill>
                <a:latin typeface="Times New Roman"/>
                <a:cs typeface="Times New Roman"/>
              </a:rPr>
              <a:t>pubertal development</a:t>
            </a:r>
            <a:endParaRPr sz="2600" dirty="0">
              <a:latin typeface="Times New Roman"/>
              <a:cs typeface="Times New Roman"/>
            </a:endParaRPr>
          </a:p>
          <a:p>
            <a:pPr marL="300990" indent="-238125">
              <a:spcBef>
                <a:spcPts val="680"/>
              </a:spcBef>
              <a:buClr>
                <a:srgbClr val="F3A447"/>
              </a:buClr>
              <a:buSzPct val="84615"/>
              <a:buChar char="•"/>
              <a:tabLst>
                <a:tab pos="300355" algn="l"/>
                <a:tab pos="301625" algn="l"/>
              </a:tabLst>
            </a:pPr>
            <a:r>
              <a:rPr sz="2600" spc="-5" dirty="0">
                <a:solidFill>
                  <a:srgbClr val="FFFFFF"/>
                </a:solidFill>
                <a:latin typeface="Times New Roman"/>
                <a:cs typeface="Times New Roman"/>
              </a:rPr>
              <a:t>Sparse</a:t>
            </a:r>
            <a:r>
              <a:rPr sz="2600" spc="-10" dirty="0">
                <a:solidFill>
                  <a:srgbClr val="FFFFFF"/>
                </a:solidFill>
                <a:latin typeface="Times New Roman"/>
                <a:cs typeface="Times New Roman"/>
              </a:rPr>
              <a:t> </a:t>
            </a:r>
            <a:r>
              <a:rPr sz="2600" spc="-5" dirty="0">
                <a:solidFill>
                  <a:srgbClr val="FFFFFF"/>
                </a:solidFill>
                <a:latin typeface="Times New Roman"/>
                <a:cs typeface="Times New Roman"/>
              </a:rPr>
              <a:t>facial, </a:t>
            </a:r>
            <a:r>
              <a:rPr sz="2600" spc="-35" dirty="0">
                <a:solidFill>
                  <a:srgbClr val="FFFFFF"/>
                </a:solidFill>
                <a:latin typeface="Times New Roman"/>
                <a:cs typeface="Times New Roman"/>
              </a:rPr>
              <a:t>body,</a:t>
            </a:r>
            <a:r>
              <a:rPr sz="2600" dirty="0">
                <a:solidFill>
                  <a:srgbClr val="FFFFFF"/>
                </a:solidFill>
                <a:latin typeface="Times New Roman"/>
                <a:cs typeface="Times New Roman"/>
              </a:rPr>
              <a:t> </a:t>
            </a:r>
            <a:r>
              <a:rPr sz="2600" spc="-5" dirty="0">
                <a:solidFill>
                  <a:srgbClr val="FFFFFF"/>
                </a:solidFill>
                <a:latin typeface="Times New Roman"/>
                <a:cs typeface="Times New Roman"/>
              </a:rPr>
              <a:t>and sexual </a:t>
            </a:r>
            <a:r>
              <a:rPr sz="2600" u="heavy" spc="-5" dirty="0">
                <a:solidFill>
                  <a:srgbClr val="FFFFFF"/>
                </a:solidFill>
                <a:uFill>
                  <a:solidFill>
                    <a:srgbClr val="FFFFFF"/>
                  </a:solidFill>
                </a:uFill>
                <a:latin typeface="Times New Roman"/>
                <a:cs typeface="Times New Roman"/>
              </a:rPr>
              <a:t>hair</a:t>
            </a:r>
            <a:endParaRPr sz="2600" dirty="0">
              <a:latin typeface="Times New Roman"/>
              <a:cs typeface="Times New Roman"/>
            </a:endParaRPr>
          </a:p>
          <a:p>
            <a:pPr marL="300990" indent="-238125">
              <a:spcBef>
                <a:spcPts val="680"/>
              </a:spcBef>
              <a:buClr>
                <a:srgbClr val="F3A447"/>
              </a:buClr>
              <a:buSzPct val="84615"/>
              <a:buChar char="•"/>
              <a:tabLst>
                <a:tab pos="300355" algn="l"/>
                <a:tab pos="301625" algn="l"/>
              </a:tabLst>
            </a:pPr>
            <a:r>
              <a:rPr sz="2600" u="heavy" spc="-5" dirty="0">
                <a:solidFill>
                  <a:srgbClr val="FFFFFF"/>
                </a:solidFill>
                <a:uFill>
                  <a:solidFill>
                    <a:srgbClr val="FFFFFF"/>
                  </a:solidFill>
                </a:uFill>
                <a:latin typeface="Times New Roman"/>
                <a:cs typeface="Times New Roman"/>
              </a:rPr>
              <a:t>Erectile</a:t>
            </a:r>
            <a:r>
              <a:rPr sz="2600" spc="-25" dirty="0">
                <a:solidFill>
                  <a:srgbClr val="FFFFFF"/>
                </a:solidFill>
                <a:latin typeface="Times New Roman"/>
                <a:cs typeface="Times New Roman"/>
              </a:rPr>
              <a:t> </a:t>
            </a:r>
            <a:r>
              <a:rPr sz="2600" spc="-5" dirty="0">
                <a:solidFill>
                  <a:srgbClr val="FFFFFF"/>
                </a:solidFill>
                <a:latin typeface="Times New Roman"/>
                <a:cs typeface="Times New Roman"/>
              </a:rPr>
              <a:t>dysfunction</a:t>
            </a:r>
            <a:endParaRPr sz="2600" dirty="0">
              <a:latin typeface="Times New Roman"/>
              <a:cs typeface="Times New Roman"/>
            </a:endParaRPr>
          </a:p>
          <a:p>
            <a:pPr marL="300990" indent="-238125">
              <a:spcBef>
                <a:spcPts val="680"/>
              </a:spcBef>
              <a:buClr>
                <a:srgbClr val="F3A447"/>
              </a:buClr>
              <a:buSzPct val="84615"/>
              <a:buChar char="•"/>
              <a:tabLst>
                <a:tab pos="300355" algn="l"/>
                <a:tab pos="301625" algn="l"/>
              </a:tabLst>
            </a:pPr>
            <a:r>
              <a:rPr sz="2600" u="heavy" spc="-5" dirty="0">
                <a:solidFill>
                  <a:srgbClr val="FF0000"/>
                </a:solidFill>
                <a:uFill>
                  <a:solidFill>
                    <a:srgbClr val="FF0000"/>
                  </a:solidFill>
                </a:uFill>
                <a:latin typeface="Times New Roman"/>
                <a:cs typeface="Times New Roman"/>
              </a:rPr>
              <a:t>Osteo</a:t>
            </a:r>
            <a:r>
              <a:rPr sz="2600" spc="-5" dirty="0">
                <a:solidFill>
                  <a:srgbClr val="FF0000"/>
                </a:solidFill>
                <a:latin typeface="Times New Roman"/>
                <a:cs typeface="Times New Roman"/>
              </a:rPr>
              <a:t>p</a:t>
            </a:r>
            <a:r>
              <a:rPr sz="2600" u="heavy" spc="-5" dirty="0">
                <a:solidFill>
                  <a:srgbClr val="FF0000"/>
                </a:solidFill>
                <a:uFill>
                  <a:solidFill>
                    <a:srgbClr val="FF0000"/>
                  </a:solidFill>
                </a:uFill>
                <a:latin typeface="Times New Roman"/>
                <a:cs typeface="Times New Roman"/>
              </a:rPr>
              <a:t>orosis</a:t>
            </a:r>
            <a:endParaRPr lang="en-JO" sz="2600" u="heavy" spc="-5" dirty="0">
              <a:solidFill>
                <a:srgbClr val="FF0000"/>
              </a:solidFill>
              <a:uFill>
                <a:solidFill>
                  <a:srgbClr val="FF0000"/>
                </a:solidFill>
              </a:uFill>
              <a:latin typeface="Times New Roman"/>
              <a:cs typeface="Times New Roman"/>
            </a:endParaRPr>
          </a:p>
          <a:p>
            <a:pPr marL="330200" marR="294640" indent="-266700">
              <a:lnSpc>
                <a:spcPct val="76900"/>
              </a:lnSpc>
              <a:spcBef>
                <a:spcPts val="2200"/>
              </a:spcBef>
            </a:pPr>
            <a:r>
              <a:rPr lang="en-US" sz="3300" spc="-592" baseline="20202" dirty="0">
                <a:solidFill>
                  <a:srgbClr val="F3A447"/>
                </a:solidFill>
                <a:latin typeface="Times New Roman"/>
                <a:cs typeface="Times New Roman"/>
              </a:rPr>
              <a:t>•</a:t>
            </a:r>
            <a:r>
              <a:rPr lang="en-US" spc="-395" dirty="0">
                <a:latin typeface="Arial"/>
                <a:cs typeface="Arial"/>
              </a:rPr>
              <a:t>•</a:t>
            </a:r>
            <a:r>
              <a:rPr lang="en-US" b="1" spc="-395" dirty="0" err="1">
                <a:solidFill>
                  <a:srgbClr val="00B050"/>
                </a:solidFill>
                <a:latin typeface="Arial"/>
                <a:cs typeface="Arial"/>
              </a:rPr>
              <a:t>Lo</a:t>
            </a:r>
            <a:r>
              <a:rPr lang="en-US" sz="3900" spc="-592" baseline="17094" dirty="0" err="1">
                <a:solidFill>
                  <a:srgbClr val="FF0000"/>
                </a:solidFill>
                <a:latin typeface="Times New Roman"/>
                <a:cs typeface="Times New Roman"/>
              </a:rPr>
              <a:t>B</a:t>
            </a:r>
            <a:r>
              <a:rPr lang="en-US" b="1" spc="-395" dirty="0" err="1">
                <a:solidFill>
                  <a:srgbClr val="00B050"/>
                </a:solidFill>
                <a:latin typeface="Arial"/>
                <a:cs typeface="Arial"/>
              </a:rPr>
              <a:t>w</a:t>
            </a:r>
            <a:r>
              <a:rPr lang="en-US" sz="3900" spc="-592" baseline="17094" dirty="0" err="1">
                <a:solidFill>
                  <a:srgbClr val="FF0000"/>
                </a:solidFill>
                <a:latin typeface="Times New Roman"/>
                <a:cs typeface="Times New Roman"/>
              </a:rPr>
              <a:t>r</a:t>
            </a:r>
            <a:r>
              <a:rPr lang="en-US" b="1" spc="-395" dirty="0" err="1">
                <a:solidFill>
                  <a:srgbClr val="00B050"/>
                </a:solidFill>
                <a:latin typeface="Arial"/>
                <a:cs typeface="Arial"/>
              </a:rPr>
              <a:t>t</a:t>
            </a:r>
            <a:r>
              <a:rPr lang="en-US" sz="3900" spc="-592" baseline="17094" dirty="0" err="1">
                <a:solidFill>
                  <a:srgbClr val="FF0000"/>
                </a:solidFill>
                <a:latin typeface="Times New Roman"/>
                <a:cs typeface="Times New Roman"/>
              </a:rPr>
              <a:t>e</a:t>
            </a:r>
            <a:r>
              <a:rPr lang="en-US" b="1" spc="-395" dirty="0" err="1">
                <a:solidFill>
                  <a:srgbClr val="00B050"/>
                </a:solidFill>
                <a:latin typeface="Arial"/>
                <a:cs typeface="Arial"/>
              </a:rPr>
              <a:t>es</a:t>
            </a:r>
            <a:r>
              <a:rPr lang="en-US" sz="3900" spc="-592" baseline="17094" dirty="0" err="1">
                <a:solidFill>
                  <a:srgbClr val="FF0000"/>
                </a:solidFill>
                <a:latin typeface="Times New Roman"/>
                <a:cs typeface="Times New Roman"/>
              </a:rPr>
              <a:t>a</a:t>
            </a:r>
            <a:r>
              <a:rPr lang="en-US" b="1" spc="-395" dirty="0" err="1">
                <a:solidFill>
                  <a:srgbClr val="00B050"/>
                </a:solidFill>
                <a:latin typeface="Arial"/>
                <a:cs typeface="Arial"/>
              </a:rPr>
              <a:t>to</a:t>
            </a:r>
            <a:r>
              <a:rPr lang="en-US" sz="3900" spc="-592" baseline="17094" dirty="0" err="1">
                <a:solidFill>
                  <a:srgbClr val="FF0000"/>
                </a:solidFill>
                <a:latin typeface="Times New Roman"/>
                <a:cs typeface="Times New Roman"/>
              </a:rPr>
              <a:t>s</a:t>
            </a:r>
            <a:r>
              <a:rPr lang="en-US" b="1" spc="-395" dirty="0" err="1">
                <a:solidFill>
                  <a:srgbClr val="00B050"/>
                </a:solidFill>
                <a:latin typeface="Arial"/>
                <a:cs typeface="Arial"/>
              </a:rPr>
              <a:t>s</a:t>
            </a:r>
            <a:r>
              <a:rPr lang="en-US" sz="3900" spc="-592" baseline="17094" dirty="0" err="1">
                <a:solidFill>
                  <a:srgbClr val="FF0000"/>
                </a:solidFill>
                <a:latin typeface="Times New Roman"/>
                <a:cs typeface="Times New Roman"/>
              </a:rPr>
              <a:t>t</a:t>
            </a:r>
            <a:r>
              <a:rPr lang="en-US" b="1" spc="-395" dirty="0" err="1">
                <a:solidFill>
                  <a:srgbClr val="00B050"/>
                </a:solidFill>
                <a:latin typeface="Arial"/>
                <a:cs typeface="Arial"/>
              </a:rPr>
              <a:t>te</a:t>
            </a:r>
            <a:r>
              <a:rPr lang="en-US" sz="3900" spc="-592" baseline="17094" dirty="0" err="1">
                <a:solidFill>
                  <a:srgbClr val="FF0000"/>
                </a:solidFill>
                <a:latin typeface="Times New Roman"/>
                <a:cs typeface="Times New Roman"/>
              </a:rPr>
              <a:t>m</a:t>
            </a:r>
            <a:r>
              <a:rPr lang="en-US" b="1" spc="-395" dirty="0" err="1">
                <a:solidFill>
                  <a:srgbClr val="00B050"/>
                </a:solidFill>
                <a:latin typeface="Arial"/>
                <a:cs typeface="Arial"/>
              </a:rPr>
              <a:t>ron</a:t>
            </a:r>
            <a:r>
              <a:rPr lang="en-US" sz="3900" spc="-592" baseline="17094" dirty="0" err="1">
                <a:solidFill>
                  <a:srgbClr val="FF0000"/>
                </a:solidFill>
                <a:latin typeface="Times New Roman"/>
                <a:cs typeface="Times New Roman"/>
              </a:rPr>
              <a:t>a</a:t>
            </a:r>
            <a:r>
              <a:rPr lang="en-US" b="1" spc="-395" dirty="0" err="1">
                <a:solidFill>
                  <a:srgbClr val="00B050"/>
                </a:solidFill>
                <a:latin typeface="Arial"/>
                <a:cs typeface="Arial"/>
              </a:rPr>
              <a:t>,</a:t>
            </a:r>
            <a:r>
              <a:rPr lang="en-US" sz="3900" spc="-592" baseline="17094" dirty="0" err="1">
                <a:solidFill>
                  <a:srgbClr val="FF0000"/>
                </a:solidFill>
                <a:latin typeface="Times New Roman"/>
                <a:cs typeface="Times New Roman"/>
              </a:rPr>
              <a:t>l</a:t>
            </a:r>
            <a:r>
              <a:rPr lang="en-US" b="1" spc="-395" dirty="0">
                <a:solidFill>
                  <a:srgbClr val="00B050"/>
                </a:solidFill>
                <a:latin typeface="Arial"/>
                <a:cs typeface="Arial"/>
              </a:rPr>
              <a:t>,,</a:t>
            </a:r>
            <a:r>
              <a:rPr lang="en-US" sz="3900" spc="-592" baseline="17094" dirty="0" err="1">
                <a:solidFill>
                  <a:srgbClr val="FF0000"/>
                </a:solidFill>
                <a:latin typeface="Times New Roman"/>
                <a:cs typeface="Times New Roman"/>
              </a:rPr>
              <a:t>i</a:t>
            </a:r>
            <a:r>
              <a:rPr lang="en-US" b="1" spc="-395" dirty="0" err="1">
                <a:solidFill>
                  <a:srgbClr val="00B050"/>
                </a:solidFill>
                <a:latin typeface="Arial"/>
                <a:cs typeface="Arial"/>
              </a:rPr>
              <a:t>h</a:t>
            </a:r>
            <a:r>
              <a:rPr lang="en-US" sz="3900" spc="-592" baseline="17094" dirty="0" err="1">
                <a:solidFill>
                  <a:srgbClr val="FF0000"/>
                </a:solidFill>
                <a:latin typeface="Times New Roman"/>
                <a:cs typeface="Times New Roman"/>
              </a:rPr>
              <a:t>g</a:t>
            </a:r>
            <a:r>
              <a:rPr lang="en-US" b="1" spc="-395" dirty="0" err="1">
                <a:solidFill>
                  <a:srgbClr val="00B050"/>
                </a:solidFill>
                <a:latin typeface="Arial"/>
                <a:cs typeface="Arial"/>
              </a:rPr>
              <a:t>ig</a:t>
            </a:r>
            <a:r>
              <a:rPr lang="en-US" sz="3900" spc="-592" baseline="17094" dirty="0" err="1">
                <a:solidFill>
                  <a:srgbClr val="FF0000"/>
                </a:solidFill>
                <a:latin typeface="Times New Roman"/>
                <a:cs typeface="Times New Roman"/>
              </a:rPr>
              <a:t>n</a:t>
            </a:r>
            <a:r>
              <a:rPr lang="en-US" b="1" spc="-395" dirty="0" err="1">
                <a:solidFill>
                  <a:srgbClr val="00B050"/>
                </a:solidFill>
                <a:latin typeface="Arial"/>
                <a:cs typeface="Arial"/>
              </a:rPr>
              <a:t>h</a:t>
            </a:r>
            <a:r>
              <a:rPr lang="en-US" sz="3900" spc="-592" baseline="17094" dirty="0" err="1">
                <a:solidFill>
                  <a:srgbClr val="FF0000"/>
                </a:solidFill>
                <a:latin typeface="Times New Roman"/>
                <a:cs typeface="Times New Roman"/>
              </a:rPr>
              <a:t>a</a:t>
            </a:r>
            <a:r>
              <a:rPr lang="en-US" b="1" spc="-395" dirty="0" err="1">
                <a:solidFill>
                  <a:srgbClr val="00B050"/>
                </a:solidFill>
                <a:latin typeface="Arial"/>
                <a:cs typeface="Arial"/>
              </a:rPr>
              <a:t>e</a:t>
            </a:r>
            <a:r>
              <a:rPr lang="en-US" sz="3900" spc="-592" baseline="17094" dirty="0" err="1">
                <a:solidFill>
                  <a:srgbClr val="FF0000"/>
                </a:solidFill>
                <a:latin typeface="Times New Roman"/>
                <a:cs typeface="Times New Roman"/>
              </a:rPr>
              <a:t>n</a:t>
            </a:r>
            <a:r>
              <a:rPr lang="en-US" b="1" spc="-395" dirty="0" err="1">
                <a:solidFill>
                  <a:srgbClr val="00B050"/>
                </a:solidFill>
                <a:latin typeface="Arial"/>
                <a:cs typeface="Arial"/>
              </a:rPr>
              <a:t>st</a:t>
            </a:r>
            <a:r>
              <a:rPr lang="en-US" sz="3900" spc="-592" baseline="17094" dirty="0" err="1">
                <a:solidFill>
                  <a:srgbClr val="FF0000"/>
                </a:solidFill>
                <a:latin typeface="Times New Roman"/>
                <a:cs typeface="Times New Roman"/>
              </a:rPr>
              <a:t>c</a:t>
            </a:r>
            <a:r>
              <a:rPr lang="en-US" b="1" spc="-395" dirty="0" err="1">
                <a:solidFill>
                  <a:srgbClr val="00B050"/>
                </a:solidFill>
                <a:latin typeface="Arial"/>
                <a:cs typeface="Arial"/>
              </a:rPr>
              <a:t>ro</a:t>
            </a:r>
            <a:r>
              <a:rPr lang="en-US" sz="3900" spc="-592" baseline="17094" dirty="0" err="1">
                <a:solidFill>
                  <a:srgbClr val="FF0000"/>
                </a:solidFill>
                <a:latin typeface="Times New Roman"/>
                <a:cs typeface="Times New Roman"/>
              </a:rPr>
              <a:t>y</a:t>
            </a:r>
            <a:r>
              <a:rPr lang="en-US" b="1" spc="-395" dirty="0" err="1">
                <a:solidFill>
                  <a:srgbClr val="00B050"/>
                </a:solidFill>
                <a:latin typeface="Arial"/>
                <a:cs typeface="Arial"/>
              </a:rPr>
              <a:t>ge</a:t>
            </a:r>
            <a:r>
              <a:rPr lang="en-US" sz="3900" spc="-592" baseline="17094" dirty="0" err="1">
                <a:solidFill>
                  <a:srgbClr val="FF0000"/>
                </a:solidFill>
                <a:latin typeface="Times New Roman"/>
                <a:cs typeface="Times New Roman"/>
              </a:rPr>
              <a:t>a</a:t>
            </a:r>
            <a:r>
              <a:rPr lang="en-US" b="1" spc="-395" dirty="0" err="1">
                <a:solidFill>
                  <a:srgbClr val="00B050"/>
                </a:solidFill>
                <a:latin typeface="Arial"/>
                <a:cs typeface="Arial"/>
              </a:rPr>
              <a:t>n</a:t>
            </a:r>
            <a:r>
              <a:rPr lang="en-US" b="1" spc="-195" dirty="0">
                <a:solidFill>
                  <a:srgbClr val="00B050"/>
                </a:solidFill>
                <a:latin typeface="Arial"/>
                <a:cs typeface="Arial"/>
              </a:rPr>
              <a:t> </a:t>
            </a:r>
            <a:r>
              <a:rPr lang="en-US" sz="3900" spc="-832" baseline="17094" dirty="0">
                <a:solidFill>
                  <a:srgbClr val="FF0000"/>
                </a:solidFill>
                <a:latin typeface="Times New Roman"/>
                <a:cs typeface="Times New Roman"/>
              </a:rPr>
              <a:t>n</a:t>
            </a:r>
            <a:r>
              <a:rPr lang="en-US" b="1" spc="-555" dirty="0">
                <a:solidFill>
                  <a:srgbClr val="00B050"/>
                </a:solidFill>
                <a:latin typeface="Arial"/>
                <a:cs typeface="Arial"/>
              </a:rPr>
              <a:t>:</a:t>
            </a:r>
            <a:r>
              <a:rPr lang="en-US" b="1" spc="10" dirty="0">
                <a:solidFill>
                  <a:srgbClr val="00B050"/>
                </a:solidFill>
                <a:latin typeface="Arial"/>
                <a:cs typeface="Arial"/>
              </a:rPr>
              <a:t> </a:t>
            </a:r>
            <a:r>
              <a:rPr lang="en-US" b="1" spc="-270" dirty="0">
                <a:solidFill>
                  <a:srgbClr val="00B050"/>
                </a:solidFill>
                <a:latin typeface="Arial"/>
                <a:cs typeface="Arial"/>
              </a:rPr>
              <a:t>t</a:t>
            </a:r>
            <a:r>
              <a:rPr lang="en-US" sz="3900" spc="-405" baseline="17094" dirty="0">
                <a:solidFill>
                  <a:srgbClr val="FF0000"/>
                </a:solidFill>
                <a:latin typeface="Times New Roman"/>
                <a:cs typeface="Times New Roman"/>
              </a:rPr>
              <a:t>d</a:t>
            </a:r>
            <a:r>
              <a:rPr lang="en-US" b="1" spc="-270" dirty="0">
                <a:solidFill>
                  <a:srgbClr val="00B050"/>
                </a:solidFill>
                <a:latin typeface="Arial"/>
                <a:cs typeface="Arial"/>
              </a:rPr>
              <a:t>est</a:t>
            </a:r>
            <a:r>
              <a:rPr lang="en-US" sz="3900" spc="-405" baseline="17094" dirty="0">
                <a:solidFill>
                  <a:srgbClr val="FF0000"/>
                </a:solidFill>
                <a:latin typeface="Times New Roman"/>
                <a:cs typeface="Times New Roman"/>
              </a:rPr>
              <a:t>c</a:t>
            </a:r>
            <a:r>
              <a:rPr lang="en-US" b="1" spc="-270" dirty="0">
                <a:solidFill>
                  <a:srgbClr val="00B050"/>
                </a:solidFill>
                <a:latin typeface="Arial"/>
                <a:cs typeface="Arial"/>
              </a:rPr>
              <a:t>os</a:t>
            </a:r>
            <a:r>
              <a:rPr lang="en-US" sz="3900" spc="-405" baseline="17094" dirty="0">
                <a:solidFill>
                  <a:srgbClr val="FF0000"/>
                </a:solidFill>
                <a:latin typeface="Times New Roman"/>
                <a:cs typeface="Times New Roman"/>
              </a:rPr>
              <a:t>h</a:t>
            </a:r>
            <a:r>
              <a:rPr lang="en-US" b="1" spc="-270" dirty="0">
                <a:solidFill>
                  <a:srgbClr val="00B050"/>
                </a:solidFill>
                <a:latin typeface="Arial"/>
                <a:cs typeface="Arial"/>
              </a:rPr>
              <a:t>te</a:t>
            </a:r>
            <a:r>
              <a:rPr lang="en-US" sz="3900" spc="-405" baseline="17094" dirty="0">
                <a:solidFill>
                  <a:srgbClr val="FF0000"/>
                </a:solidFill>
                <a:latin typeface="Times New Roman"/>
                <a:cs typeface="Times New Roman"/>
              </a:rPr>
              <a:t>r</a:t>
            </a:r>
            <a:r>
              <a:rPr lang="en-US" b="1" spc="-270" dirty="0">
                <a:solidFill>
                  <a:srgbClr val="00B050"/>
                </a:solidFill>
                <a:latin typeface="Arial"/>
                <a:cs typeface="Arial"/>
              </a:rPr>
              <a:t>r</a:t>
            </a:r>
            <a:r>
              <a:rPr lang="en-US" sz="3900" spc="-405" baseline="17094" dirty="0">
                <a:solidFill>
                  <a:srgbClr val="FF0000"/>
                </a:solidFill>
                <a:latin typeface="Times New Roman"/>
                <a:cs typeface="Times New Roman"/>
              </a:rPr>
              <a:t>o</a:t>
            </a:r>
            <a:r>
              <a:rPr lang="en-US" b="1" spc="-270" dirty="0">
                <a:solidFill>
                  <a:srgbClr val="00B050"/>
                </a:solidFill>
                <a:latin typeface="Arial"/>
                <a:cs typeface="Arial"/>
              </a:rPr>
              <a:t>on</a:t>
            </a:r>
            <a:r>
              <a:rPr lang="en-US" sz="3900" spc="-405" baseline="17094" dirty="0">
                <a:solidFill>
                  <a:srgbClr val="FF0000"/>
                </a:solidFill>
                <a:latin typeface="Times New Roman"/>
                <a:cs typeface="Times New Roman"/>
              </a:rPr>
              <a:t>n</a:t>
            </a:r>
            <a:r>
              <a:rPr lang="en-US" b="1" spc="-270" dirty="0">
                <a:solidFill>
                  <a:srgbClr val="00B050"/>
                </a:solidFill>
                <a:latin typeface="Arial"/>
                <a:cs typeface="Arial"/>
              </a:rPr>
              <a:t>e</a:t>
            </a:r>
            <a:r>
              <a:rPr lang="en-US" sz="3900" spc="-405" baseline="17094" dirty="0">
                <a:solidFill>
                  <a:srgbClr val="FF0000"/>
                </a:solidFill>
                <a:latin typeface="Times New Roman"/>
                <a:cs typeface="Times New Roman"/>
              </a:rPr>
              <a:t>i</a:t>
            </a:r>
            <a:r>
              <a:rPr lang="en-US" b="1" spc="-270" dirty="0">
                <a:solidFill>
                  <a:srgbClr val="00B050"/>
                </a:solidFill>
                <a:latin typeface="Arial"/>
                <a:cs typeface="Arial"/>
              </a:rPr>
              <a:t>r</a:t>
            </a:r>
            <a:r>
              <a:rPr lang="en-US" sz="3900" spc="-405" baseline="17094" dirty="0">
                <a:solidFill>
                  <a:srgbClr val="FF0000"/>
                </a:solidFill>
                <a:latin typeface="Times New Roman"/>
                <a:cs typeface="Times New Roman"/>
              </a:rPr>
              <a:t>c</a:t>
            </a:r>
            <a:r>
              <a:rPr lang="en-US" b="1" spc="-270" dirty="0">
                <a:solidFill>
                  <a:srgbClr val="00B050"/>
                </a:solidFill>
                <a:latin typeface="Arial"/>
                <a:cs typeface="Arial"/>
              </a:rPr>
              <a:t>ati</a:t>
            </a:r>
            <a:r>
              <a:rPr lang="en-US" sz="3900" spc="-405" baseline="17094" dirty="0">
                <a:solidFill>
                  <a:srgbClr val="FF0000"/>
                </a:solidFill>
                <a:latin typeface="Times New Roman"/>
                <a:cs typeface="Times New Roman"/>
              </a:rPr>
              <a:t>i</a:t>
            </a:r>
            <a:r>
              <a:rPr lang="en-US" b="1" spc="-270" dirty="0">
                <a:solidFill>
                  <a:srgbClr val="00B050"/>
                </a:solidFill>
                <a:latin typeface="Arial"/>
                <a:cs typeface="Arial"/>
              </a:rPr>
              <a:t>o</a:t>
            </a:r>
            <a:r>
              <a:rPr lang="en-US" sz="3900" spc="-405" baseline="17094" dirty="0">
                <a:solidFill>
                  <a:srgbClr val="FF0000"/>
                </a:solidFill>
                <a:latin typeface="Times New Roman"/>
                <a:cs typeface="Times New Roman"/>
              </a:rPr>
              <a:t>nflammatory </a:t>
            </a:r>
            <a:r>
              <a:rPr lang="en-US" sz="3900" spc="-952" baseline="17094" dirty="0">
                <a:solidFill>
                  <a:srgbClr val="FF0000"/>
                </a:solidFill>
                <a:latin typeface="Times New Roman"/>
                <a:cs typeface="Times New Roman"/>
              </a:rPr>
              <a:t> </a:t>
            </a:r>
            <a:r>
              <a:rPr lang="en-US" sz="2600" u="heavy" spc="-5" dirty="0">
                <a:solidFill>
                  <a:srgbClr val="FF0000"/>
                </a:solidFill>
                <a:uFill>
                  <a:solidFill>
                    <a:srgbClr val="FF0000"/>
                  </a:solidFill>
                </a:uFill>
                <a:latin typeface="Times New Roman"/>
                <a:cs typeface="Times New Roman"/>
              </a:rPr>
              <a:t>diseases </a:t>
            </a:r>
            <a:r>
              <a:rPr lang="en-US" sz="2600" spc="-5" dirty="0">
                <a:solidFill>
                  <a:srgbClr val="FF0000"/>
                </a:solidFill>
                <a:latin typeface="Times New Roman"/>
                <a:cs typeface="Times New Roman"/>
              </a:rPr>
              <a:t>(</a:t>
            </a:r>
            <a:r>
              <a:rPr lang="en-US" sz="2600" u="heavy" spc="-5" dirty="0">
                <a:solidFill>
                  <a:srgbClr val="FF0000"/>
                </a:solidFill>
                <a:uFill>
                  <a:solidFill>
                    <a:srgbClr val="FF0000"/>
                  </a:solidFill>
                </a:uFill>
                <a:latin typeface="Times New Roman"/>
                <a:cs typeface="Times New Roman"/>
              </a:rPr>
              <a:t>SLE</a:t>
            </a:r>
            <a:r>
              <a:rPr lang="en-US" sz="2600" spc="-5" dirty="0">
                <a:solidFill>
                  <a:srgbClr val="FF0000"/>
                </a:solidFill>
                <a:latin typeface="Times New Roman"/>
                <a:cs typeface="Times New Roman"/>
              </a:rPr>
              <a:t>)</a:t>
            </a:r>
            <a:endParaRPr lang="en-US" sz="2600" dirty="0">
              <a:latin typeface="Times New Roman"/>
              <a:cs typeface="Times New Roman"/>
            </a:endParaRPr>
          </a:p>
        </p:txBody>
      </p:sp>
      <p:pic>
        <p:nvPicPr>
          <p:cNvPr id="8" name="Picture 8">
            <a:extLst>
              <a:ext uri="{FF2B5EF4-FFF2-40B4-BE49-F238E27FC236}">
                <a16:creationId xmlns:a16="http://schemas.microsoft.com/office/drawing/2014/main" id="{728E58C8-E369-428D-8134-3A25004E8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
            <a:ext cx="12192000" cy="6915330"/>
          </a:xfrm>
          <a:prstGeom prst="rect">
            <a:avLst/>
          </a:prstGeom>
        </p:spPr>
      </p:pic>
    </p:spTree>
    <p:extLst>
      <p:ext uri="{BB962C8B-B14F-4D97-AF65-F5344CB8AC3E}">
        <p14:creationId xmlns:p14="http://schemas.microsoft.com/office/powerpoint/2010/main" val="28726980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241300" y="205360"/>
            <a:ext cx="7398384" cy="5765681"/>
          </a:xfrm>
          <a:prstGeom prst="rect">
            <a:avLst/>
          </a:prstGeom>
        </p:spPr>
        <p:txBody>
          <a:bodyPr vert="horz" wrap="square" lIns="0" tIns="12700" rIns="0" bIns="0" rtlCol="0">
            <a:spAutoFit/>
          </a:bodyPr>
          <a:lstStyle/>
          <a:p>
            <a:pPr marL="474980" indent="-462915">
              <a:spcBef>
                <a:spcPts val="100"/>
              </a:spcBef>
              <a:buClr>
                <a:srgbClr val="F3A447"/>
              </a:buClr>
              <a:buSzPct val="85000"/>
              <a:buFont typeface="MS UI Gothic"/>
              <a:buChar char="➢"/>
              <a:tabLst>
                <a:tab pos="475615" algn="l"/>
              </a:tabLst>
            </a:pPr>
            <a:r>
              <a:rPr sz="4000" b="1" spc="-5" dirty="0">
                <a:latin typeface="Times New Roman"/>
                <a:cs typeface="Times New Roman"/>
              </a:rPr>
              <a:t>PHYSICAL</a:t>
            </a:r>
            <a:r>
              <a:rPr sz="4000" b="1" spc="-245" dirty="0">
                <a:latin typeface="Times New Roman"/>
                <a:cs typeface="Times New Roman"/>
              </a:rPr>
              <a:t> </a:t>
            </a:r>
            <a:r>
              <a:rPr sz="4000" b="1" dirty="0">
                <a:latin typeface="Times New Roman"/>
                <a:cs typeface="Times New Roman"/>
              </a:rPr>
              <a:t>EXAM</a:t>
            </a:r>
            <a:r>
              <a:rPr sz="4000" b="1" spc="-25" dirty="0">
                <a:latin typeface="Times New Roman"/>
                <a:cs typeface="Times New Roman"/>
              </a:rPr>
              <a:t> </a:t>
            </a:r>
            <a:r>
              <a:rPr sz="4000" b="1" dirty="0">
                <a:latin typeface="Times New Roman"/>
                <a:cs typeface="Times New Roman"/>
              </a:rPr>
              <a:t>:</a:t>
            </a:r>
            <a:endParaRPr sz="4000" dirty="0">
              <a:latin typeface="Times New Roman"/>
              <a:cs typeface="Times New Roman"/>
            </a:endParaRPr>
          </a:p>
          <a:p>
            <a:pPr>
              <a:lnSpc>
                <a:spcPct val="100000"/>
              </a:lnSpc>
            </a:pPr>
            <a:endParaRPr sz="3650" dirty="0">
              <a:latin typeface="Times New Roman"/>
              <a:cs typeface="Times New Roman"/>
            </a:endParaRPr>
          </a:p>
          <a:p>
            <a:pPr marL="241935" indent="-229870">
              <a:buClr>
                <a:srgbClr val="F3A447"/>
              </a:buClr>
              <a:buSzPct val="82142"/>
              <a:buFont typeface="Times New Roman"/>
              <a:buChar char="•"/>
              <a:tabLst>
                <a:tab pos="242570" algn="l"/>
              </a:tabLst>
            </a:pPr>
            <a:r>
              <a:rPr sz="2800" b="1" dirty="0">
                <a:latin typeface="Times New Roman"/>
                <a:cs typeface="Times New Roman"/>
              </a:rPr>
              <a:t>BABIES</a:t>
            </a:r>
            <a:r>
              <a:rPr sz="2800" b="1" spc="-145" dirty="0">
                <a:latin typeface="Times New Roman"/>
                <a:cs typeface="Times New Roman"/>
              </a:rPr>
              <a:t> </a:t>
            </a:r>
            <a:r>
              <a:rPr sz="2400" b="1" dirty="0">
                <a:latin typeface="Times New Roman"/>
                <a:cs typeface="Times New Roman"/>
              </a:rPr>
              <a:t>:</a:t>
            </a:r>
            <a:endParaRPr sz="2400" dirty="0">
              <a:latin typeface="Times New Roman"/>
              <a:cs typeface="Times New Roman"/>
            </a:endParaRPr>
          </a:p>
          <a:p>
            <a:pPr marL="711200" lvl="1" indent="-254000">
              <a:spcBef>
                <a:spcPts val="640"/>
              </a:spcBef>
              <a:buAutoNum type="arabicPeriod"/>
              <a:tabLst>
                <a:tab pos="711200" algn="l"/>
              </a:tabLst>
            </a:pPr>
            <a:r>
              <a:rPr sz="2000" dirty="0">
                <a:latin typeface="Times New Roman"/>
                <a:cs typeface="Times New Roman"/>
              </a:rPr>
              <a:t>Poor</a:t>
            </a:r>
            <a:r>
              <a:rPr sz="2000" spc="-15" dirty="0">
                <a:latin typeface="Times New Roman"/>
                <a:cs typeface="Times New Roman"/>
              </a:rPr>
              <a:t> </a:t>
            </a:r>
            <a:r>
              <a:rPr sz="2000" b="1" spc="-5" dirty="0">
                <a:latin typeface="Times New Roman"/>
                <a:cs typeface="Times New Roman"/>
              </a:rPr>
              <a:t>muscle</a:t>
            </a:r>
            <a:r>
              <a:rPr sz="2000" b="1" spc="-10" dirty="0">
                <a:latin typeface="Times New Roman"/>
                <a:cs typeface="Times New Roman"/>
              </a:rPr>
              <a:t> </a:t>
            </a:r>
            <a:r>
              <a:rPr sz="2000" b="1" dirty="0">
                <a:latin typeface="Times New Roman"/>
                <a:cs typeface="Times New Roman"/>
              </a:rPr>
              <a:t>tone</a:t>
            </a:r>
            <a:r>
              <a:rPr sz="2000" b="1" spc="-15" dirty="0">
                <a:latin typeface="Times New Roman"/>
                <a:cs typeface="Times New Roman"/>
              </a:rPr>
              <a:t> </a:t>
            </a:r>
            <a:r>
              <a:rPr sz="2000" spc="-5" dirty="0">
                <a:latin typeface="Times New Roman"/>
                <a:cs typeface="Times New Roman"/>
              </a:rPr>
              <a:t>and strength</a:t>
            </a:r>
            <a:r>
              <a:rPr sz="2000" spc="-10" dirty="0">
                <a:latin typeface="Times New Roman"/>
                <a:cs typeface="Times New Roman"/>
              </a:rPr>
              <a:t> </a:t>
            </a:r>
            <a:r>
              <a:rPr sz="2000" dirty="0">
                <a:latin typeface="Times New Roman"/>
                <a:cs typeface="Times New Roman"/>
              </a:rPr>
              <a:t>.</a:t>
            </a:r>
          </a:p>
          <a:p>
            <a:pPr marL="711200" lvl="1" indent="-254000">
              <a:spcBef>
                <a:spcPts val="600"/>
              </a:spcBef>
              <a:buAutoNum type="arabicPeriod"/>
              <a:tabLst>
                <a:tab pos="711200" algn="l"/>
              </a:tabLst>
            </a:pPr>
            <a:r>
              <a:rPr sz="2000" spc="-5" dirty="0">
                <a:latin typeface="Times New Roman"/>
                <a:cs typeface="Times New Roman"/>
              </a:rPr>
              <a:t>Undescended </a:t>
            </a:r>
            <a:r>
              <a:rPr sz="2000" b="1" spc="-5" dirty="0">
                <a:latin typeface="Times New Roman"/>
                <a:cs typeface="Times New Roman"/>
              </a:rPr>
              <a:t>testes</a:t>
            </a:r>
            <a:r>
              <a:rPr sz="2000" b="1" dirty="0">
                <a:latin typeface="Times New Roman"/>
                <a:cs typeface="Times New Roman"/>
              </a:rPr>
              <a:t> / </a:t>
            </a:r>
            <a:r>
              <a:rPr sz="2000" spc="-5" dirty="0">
                <a:latin typeface="Times New Roman"/>
                <a:cs typeface="Times New Roman"/>
              </a:rPr>
              <a:t>Hypospadias</a:t>
            </a:r>
            <a:endParaRPr sz="2000" dirty="0">
              <a:latin typeface="Times New Roman"/>
              <a:cs typeface="Times New Roman"/>
            </a:endParaRPr>
          </a:p>
          <a:p>
            <a:pPr marL="711200" lvl="1" indent="-254000">
              <a:spcBef>
                <a:spcPts val="700"/>
              </a:spcBef>
              <a:buAutoNum type="arabicPeriod"/>
              <a:tabLst>
                <a:tab pos="711200" algn="l"/>
              </a:tabLst>
            </a:pPr>
            <a:r>
              <a:rPr sz="2000" spc="-5" dirty="0">
                <a:latin typeface="Times New Roman"/>
                <a:cs typeface="Times New Roman"/>
              </a:rPr>
              <a:t>Impaired</a:t>
            </a:r>
            <a:r>
              <a:rPr sz="2000" dirty="0">
                <a:latin typeface="Times New Roman"/>
                <a:cs typeface="Times New Roman"/>
              </a:rPr>
              <a:t> gross </a:t>
            </a:r>
            <a:r>
              <a:rPr sz="2000" spc="-5" dirty="0">
                <a:latin typeface="Times New Roman"/>
                <a:cs typeface="Times New Roman"/>
              </a:rPr>
              <a:t>and</a:t>
            </a:r>
            <a:r>
              <a:rPr sz="2000" dirty="0">
                <a:latin typeface="Times New Roman"/>
                <a:cs typeface="Times New Roman"/>
              </a:rPr>
              <a:t> </a:t>
            </a:r>
            <a:r>
              <a:rPr sz="2000" spc="-5" dirty="0">
                <a:latin typeface="Times New Roman"/>
                <a:cs typeface="Times New Roman"/>
              </a:rPr>
              <a:t>fine</a:t>
            </a:r>
            <a:r>
              <a:rPr sz="2000" dirty="0">
                <a:latin typeface="Times New Roman"/>
                <a:cs typeface="Times New Roman"/>
              </a:rPr>
              <a:t> </a:t>
            </a:r>
            <a:r>
              <a:rPr sz="2000" b="1" dirty="0">
                <a:latin typeface="Times New Roman"/>
                <a:cs typeface="Times New Roman"/>
              </a:rPr>
              <a:t>motor</a:t>
            </a:r>
            <a:r>
              <a:rPr sz="2000" b="1" spc="-40" dirty="0">
                <a:latin typeface="Times New Roman"/>
                <a:cs typeface="Times New Roman"/>
              </a:rPr>
              <a:t> </a:t>
            </a:r>
            <a:r>
              <a:rPr sz="2000" b="1" spc="-5" dirty="0">
                <a:latin typeface="Times New Roman"/>
                <a:cs typeface="Times New Roman"/>
              </a:rPr>
              <a:t>skills</a:t>
            </a:r>
            <a:r>
              <a:rPr sz="2000" b="1" dirty="0">
                <a:latin typeface="Times New Roman"/>
                <a:cs typeface="Times New Roman"/>
              </a:rPr>
              <a:t> </a:t>
            </a:r>
            <a:r>
              <a:rPr sz="2000" spc="-5" dirty="0">
                <a:latin typeface="Times New Roman"/>
                <a:cs typeface="Times New Roman"/>
              </a:rPr>
              <a:t>and</a:t>
            </a:r>
            <a:r>
              <a:rPr sz="2000" dirty="0">
                <a:latin typeface="Times New Roman"/>
                <a:cs typeface="Times New Roman"/>
              </a:rPr>
              <a:t> </a:t>
            </a:r>
            <a:r>
              <a:rPr sz="2000" spc="-5" dirty="0">
                <a:latin typeface="Times New Roman"/>
                <a:cs typeface="Times New Roman"/>
              </a:rPr>
              <a:t>coordination</a:t>
            </a:r>
            <a:r>
              <a:rPr sz="2000" spc="100" dirty="0">
                <a:latin typeface="Times New Roman"/>
                <a:cs typeface="Times New Roman"/>
              </a:rPr>
              <a:t> </a:t>
            </a:r>
            <a:r>
              <a:rPr sz="2400" dirty="0">
                <a:latin typeface="Times New Roman"/>
                <a:cs typeface="Times New Roman"/>
              </a:rPr>
              <a:t>.</a:t>
            </a:r>
          </a:p>
          <a:p>
            <a:pPr lvl="1">
              <a:spcBef>
                <a:spcPts val="25"/>
              </a:spcBef>
              <a:buClr>
                <a:srgbClr val="FFFFFF"/>
              </a:buClr>
              <a:buFont typeface="Times New Roman"/>
              <a:buAutoNum type="arabicPeriod"/>
            </a:pPr>
            <a:endParaRPr sz="3650" dirty="0">
              <a:latin typeface="Times New Roman"/>
              <a:cs typeface="Times New Roman"/>
            </a:endParaRPr>
          </a:p>
          <a:p>
            <a:pPr marL="241935" indent="-229870">
              <a:buClr>
                <a:srgbClr val="F3A447"/>
              </a:buClr>
              <a:buSzPct val="82142"/>
              <a:buFont typeface="Times New Roman"/>
              <a:buChar char="•"/>
              <a:tabLst>
                <a:tab pos="242570" algn="l"/>
              </a:tabLst>
            </a:pPr>
            <a:r>
              <a:rPr lang="en-US" sz="2800" b="1" spc="-5" dirty="0">
                <a:uFill>
                  <a:solidFill>
                    <a:srgbClr val="4E74A3"/>
                  </a:solidFill>
                </a:uFill>
                <a:latin typeface="Times New Roman"/>
                <a:cs typeface="Times New Roman"/>
              </a:rPr>
              <a:t>CAILDHOOD</a:t>
            </a:r>
            <a:endParaRPr sz="2800" dirty="0">
              <a:latin typeface="Times New Roman"/>
              <a:cs typeface="Times New Roman"/>
            </a:endParaRPr>
          </a:p>
          <a:p>
            <a:pPr marL="605155" indent="-148590">
              <a:spcBef>
                <a:spcPts val="640"/>
              </a:spcBef>
              <a:buChar char="-"/>
              <a:tabLst>
                <a:tab pos="605790" algn="l"/>
              </a:tabLst>
            </a:pPr>
            <a:r>
              <a:rPr sz="2000" spc="-5" dirty="0">
                <a:latin typeface="Times New Roman"/>
                <a:cs typeface="Times New Roman"/>
              </a:rPr>
              <a:t>Synkinetic movements</a:t>
            </a:r>
            <a:r>
              <a:rPr sz="2000" spc="5" dirty="0">
                <a:latin typeface="Times New Roman"/>
                <a:cs typeface="Times New Roman"/>
              </a:rPr>
              <a:t> </a:t>
            </a:r>
            <a:r>
              <a:rPr sz="2000" spc="-5" dirty="0">
                <a:latin typeface="Times New Roman"/>
                <a:cs typeface="Times New Roman"/>
              </a:rPr>
              <a:t>and</a:t>
            </a:r>
            <a:r>
              <a:rPr sz="2000" spc="5" dirty="0">
                <a:latin typeface="Times New Roman"/>
                <a:cs typeface="Times New Roman"/>
              </a:rPr>
              <a:t> </a:t>
            </a:r>
            <a:r>
              <a:rPr sz="2000" b="1" spc="-10" dirty="0">
                <a:latin typeface="Times New Roman"/>
                <a:cs typeface="Times New Roman"/>
              </a:rPr>
              <a:t>tremor</a:t>
            </a:r>
            <a:r>
              <a:rPr sz="2000" b="1" spc="5" dirty="0">
                <a:latin typeface="Times New Roman"/>
                <a:cs typeface="Times New Roman"/>
              </a:rPr>
              <a:t> </a:t>
            </a:r>
            <a:r>
              <a:rPr sz="2000" spc="-5" dirty="0">
                <a:latin typeface="Times New Roman"/>
                <a:cs typeface="Times New Roman"/>
              </a:rPr>
              <a:t>can</a:t>
            </a:r>
            <a:r>
              <a:rPr sz="2000" spc="5" dirty="0">
                <a:latin typeface="Times New Roman"/>
                <a:cs typeface="Times New Roman"/>
              </a:rPr>
              <a:t> </a:t>
            </a:r>
            <a:r>
              <a:rPr sz="2000" dirty="0">
                <a:latin typeface="Times New Roman"/>
                <a:cs typeface="Times New Roman"/>
              </a:rPr>
              <a:t>be </a:t>
            </a:r>
            <a:r>
              <a:rPr sz="2000" spc="-5" dirty="0">
                <a:latin typeface="Times New Roman"/>
                <a:cs typeface="Times New Roman"/>
              </a:rPr>
              <a:t>seen</a:t>
            </a:r>
            <a:r>
              <a:rPr sz="2000" dirty="0">
                <a:latin typeface="Times New Roman"/>
                <a:cs typeface="Times New Roman"/>
              </a:rPr>
              <a:t> </a:t>
            </a:r>
            <a:r>
              <a:rPr sz="2000" spc="-5" dirty="0">
                <a:latin typeface="Times New Roman"/>
                <a:cs typeface="Times New Roman"/>
              </a:rPr>
              <a:t>in</a:t>
            </a:r>
            <a:r>
              <a:rPr sz="2000" spc="5" dirty="0">
                <a:latin typeface="Times New Roman"/>
                <a:cs typeface="Times New Roman"/>
              </a:rPr>
              <a:t> </a:t>
            </a:r>
            <a:r>
              <a:rPr sz="2000" spc="-5" dirty="0">
                <a:latin typeface="Times New Roman"/>
                <a:cs typeface="Times New Roman"/>
              </a:rPr>
              <a:t>early</a:t>
            </a:r>
            <a:r>
              <a:rPr sz="2000" spc="5" dirty="0">
                <a:latin typeface="Times New Roman"/>
                <a:cs typeface="Times New Roman"/>
              </a:rPr>
              <a:t> </a:t>
            </a:r>
            <a:r>
              <a:rPr sz="2000" spc="-5" dirty="0">
                <a:latin typeface="Times New Roman"/>
                <a:cs typeface="Times New Roman"/>
              </a:rPr>
              <a:t>childhood.</a:t>
            </a:r>
            <a:endParaRPr sz="2000" dirty="0">
              <a:latin typeface="Times New Roman"/>
              <a:cs typeface="Times New Roman"/>
            </a:endParaRPr>
          </a:p>
          <a:p>
            <a:pPr marL="605155" indent="-148590">
              <a:spcBef>
                <a:spcPts val="600"/>
              </a:spcBef>
              <a:buChar char="-"/>
              <a:tabLst>
                <a:tab pos="605790" algn="l"/>
              </a:tabLst>
            </a:pPr>
            <a:r>
              <a:rPr sz="2000" spc="-5" dirty="0">
                <a:latin typeface="Times New Roman"/>
                <a:cs typeface="Times New Roman"/>
              </a:rPr>
              <a:t>Less </a:t>
            </a:r>
            <a:r>
              <a:rPr sz="2000" b="1" spc="-5" dirty="0">
                <a:latin typeface="Times New Roman"/>
                <a:cs typeface="Times New Roman"/>
              </a:rPr>
              <a:t>muscle coordination</a:t>
            </a:r>
            <a:r>
              <a:rPr sz="2000" b="1" dirty="0">
                <a:latin typeface="Times New Roman"/>
                <a:cs typeface="Times New Roman"/>
              </a:rPr>
              <a:t> and </a:t>
            </a:r>
            <a:r>
              <a:rPr sz="2000" b="1" spc="-10" dirty="0">
                <a:latin typeface="Times New Roman"/>
                <a:cs typeface="Times New Roman"/>
              </a:rPr>
              <a:t>control</a:t>
            </a:r>
            <a:r>
              <a:rPr sz="2000" b="1" spc="-5" dirty="0">
                <a:latin typeface="Times New Roman"/>
                <a:cs typeface="Times New Roman"/>
              </a:rPr>
              <a:t> </a:t>
            </a:r>
            <a:r>
              <a:rPr sz="2000" b="1" dirty="0">
                <a:latin typeface="Times New Roman"/>
                <a:cs typeface="Times New Roman"/>
              </a:rPr>
              <a:t>.</a:t>
            </a:r>
            <a:endParaRPr sz="2000" dirty="0">
              <a:latin typeface="Times New Roman"/>
              <a:cs typeface="Times New Roman"/>
            </a:endParaRPr>
          </a:p>
          <a:p>
            <a:pPr marL="605155" indent="-148590">
              <a:spcBef>
                <a:spcPts val="600"/>
              </a:spcBef>
              <a:buChar char="-"/>
              <a:tabLst>
                <a:tab pos="605790" algn="l"/>
              </a:tabLst>
            </a:pPr>
            <a:r>
              <a:rPr sz="2000" spc="-5" dirty="0">
                <a:latin typeface="Times New Roman"/>
                <a:cs typeface="Times New Roman"/>
              </a:rPr>
              <a:t>Specific</a:t>
            </a:r>
            <a:r>
              <a:rPr sz="2000" spc="-15" dirty="0">
                <a:latin typeface="Times New Roman"/>
                <a:cs typeface="Times New Roman"/>
              </a:rPr>
              <a:t> </a:t>
            </a:r>
            <a:r>
              <a:rPr sz="2000" b="1" spc="-5" dirty="0">
                <a:latin typeface="Times New Roman"/>
                <a:cs typeface="Times New Roman"/>
              </a:rPr>
              <a:t>learning</a:t>
            </a:r>
            <a:r>
              <a:rPr sz="2000" b="1" spc="-10" dirty="0">
                <a:latin typeface="Times New Roman"/>
                <a:cs typeface="Times New Roman"/>
              </a:rPr>
              <a:t> </a:t>
            </a:r>
            <a:r>
              <a:rPr sz="2000" spc="-5" dirty="0">
                <a:latin typeface="Times New Roman"/>
                <a:cs typeface="Times New Roman"/>
              </a:rPr>
              <a:t>disabilities.</a:t>
            </a:r>
            <a:endParaRPr sz="2000" dirty="0">
              <a:latin typeface="Times New Roman"/>
              <a:cs typeface="Times New Roman"/>
            </a:endParaRPr>
          </a:p>
          <a:p>
            <a:pPr marL="393700">
              <a:spcBef>
                <a:spcPts val="600"/>
              </a:spcBef>
            </a:pPr>
            <a:r>
              <a:rPr sz="1800" b="1" dirty="0">
                <a:latin typeface="Times New Roman"/>
                <a:cs typeface="Times New Roman"/>
              </a:rPr>
              <a:t>-</a:t>
            </a:r>
            <a:r>
              <a:rPr sz="1800" b="1" spc="5" dirty="0">
                <a:latin typeface="Times New Roman"/>
                <a:cs typeface="Times New Roman"/>
              </a:rPr>
              <a:t> </a:t>
            </a:r>
            <a:r>
              <a:rPr sz="2000" b="1" spc="-5" dirty="0">
                <a:latin typeface="Times New Roman"/>
                <a:cs typeface="Times New Roman"/>
              </a:rPr>
              <a:t>Expressive</a:t>
            </a:r>
            <a:r>
              <a:rPr sz="2000" b="1" dirty="0">
                <a:latin typeface="Times New Roman"/>
                <a:cs typeface="Times New Roman"/>
              </a:rPr>
              <a:t> </a:t>
            </a:r>
            <a:r>
              <a:rPr sz="2000" b="1" spc="-5" dirty="0">
                <a:latin typeface="Times New Roman"/>
                <a:cs typeface="Times New Roman"/>
              </a:rPr>
              <a:t>language</a:t>
            </a:r>
            <a:r>
              <a:rPr sz="2000" b="1" dirty="0">
                <a:latin typeface="Times New Roman"/>
                <a:cs typeface="Times New Roman"/>
              </a:rPr>
              <a:t> , </a:t>
            </a:r>
            <a:r>
              <a:rPr sz="2000" spc="-5" dirty="0">
                <a:latin typeface="Times New Roman"/>
                <a:cs typeface="Times New Roman"/>
              </a:rPr>
              <a:t>understanding</a:t>
            </a:r>
            <a:r>
              <a:rPr sz="2000" spc="5" dirty="0">
                <a:latin typeface="Times New Roman"/>
                <a:cs typeface="Times New Roman"/>
              </a:rPr>
              <a:t> </a:t>
            </a:r>
            <a:r>
              <a:rPr sz="2000" spc="-5" dirty="0">
                <a:latin typeface="Times New Roman"/>
                <a:cs typeface="Times New Roman"/>
              </a:rPr>
              <a:t>complex</a:t>
            </a:r>
            <a:r>
              <a:rPr sz="2000" spc="5" dirty="0">
                <a:latin typeface="Times New Roman"/>
                <a:cs typeface="Times New Roman"/>
              </a:rPr>
              <a:t> </a:t>
            </a:r>
            <a:r>
              <a:rPr sz="2000" spc="-5" dirty="0">
                <a:latin typeface="Times New Roman"/>
                <a:cs typeface="Times New Roman"/>
              </a:rPr>
              <a:t>constructions,</a:t>
            </a:r>
            <a:endParaRPr sz="2000" dirty="0">
              <a:latin typeface="Times New Roman"/>
              <a:cs typeface="Times New Roman"/>
            </a:endParaRPr>
          </a:p>
          <a:p>
            <a:pPr marL="647700">
              <a:spcBef>
                <a:spcPts val="600"/>
              </a:spcBef>
            </a:pPr>
            <a:r>
              <a:rPr sz="2000" spc="-5" dirty="0">
                <a:latin typeface="Times New Roman"/>
                <a:cs typeface="Times New Roman"/>
              </a:rPr>
              <a:t>oral</a:t>
            </a:r>
            <a:r>
              <a:rPr sz="2000" dirty="0">
                <a:latin typeface="Times New Roman"/>
                <a:cs typeface="Times New Roman"/>
              </a:rPr>
              <a:t> </a:t>
            </a:r>
            <a:r>
              <a:rPr sz="2000" spc="-5" dirty="0">
                <a:latin typeface="Times New Roman"/>
                <a:cs typeface="Times New Roman"/>
              </a:rPr>
              <a:t>language</a:t>
            </a:r>
            <a:r>
              <a:rPr sz="2000" dirty="0">
                <a:latin typeface="Times New Roman"/>
                <a:cs typeface="Times New Roman"/>
              </a:rPr>
              <a:t> </a:t>
            </a:r>
            <a:r>
              <a:rPr sz="2000" spc="-5" dirty="0">
                <a:latin typeface="Times New Roman"/>
                <a:cs typeface="Times New Roman"/>
              </a:rPr>
              <a:t>production</a:t>
            </a:r>
            <a:r>
              <a:rPr sz="2000" spc="5" dirty="0">
                <a:latin typeface="Times New Roman"/>
                <a:cs typeface="Times New Roman"/>
              </a:rPr>
              <a:t> </a:t>
            </a:r>
            <a:r>
              <a:rPr sz="2000" dirty="0">
                <a:latin typeface="Times New Roman"/>
                <a:cs typeface="Times New Roman"/>
              </a:rPr>
              <a:t>,</a:t>
            </a:r>
            <a:r>
              <a:rPr sz="2000" spc="10" dirty="0">
                <a:latin typeface="Times New Roman"/>
                <a:cs typeface="Times New Roman"/>
              </a:rPr>
              <a:t> </a:t>
            </a:r>
            <a:r>
              <a:rPr sz="2000" spc="-5" dirty="0">
                <a:latin typeface="Times New Roman"/>
                <a:cs typeface="Times New Roman"/>
              </a:rPr>
              <a:t>memory</a:t>
            </a:r>
            <a:r>
              <a:rPr sz="2000" spc="5" dirty="0">
                <a:latin typeface="Times New Roman"/>
                <a:cs typeface="Times New Roman"/>
              </a:rPr>
              <a:t> </a:t>
            </a:r>
            <a:r>
              <a:rPr sz="2000" spc="-5" dirty="0">
                <a:latin typeface="Times New Roman"/>
                <a:cs typeface="Times New Roman"/>
              </a:rPr>
              <a:t>deficit</a:t>
            </a:r>
            <a:r>
              <a:rPr sz="2000" dirty="0">
                <a:latin typeface="Times New Roman"/>
                <a:cs typeface="Times New Roman"/>
              </a:rPr>
              <a:t> </a:t>
            </a:r>
            <a:r>
              <a:rPr sz="2000" spc="-5" dirty="0">
                <a:latin typeface="Times New Roman"/>
                <a:cs typeface="Times New Roman"/>
              </a:rPr>
              <a:t>and</a:t>
            </a:r>
            <a:r>
              <a:rPr sz="2000" spc="5" dirty="0">
                <a:latin typeface="Times New Roman"/>
                <a:cs typeface="Times New Roman"/>
              </a:rPr>
              <a:t> </a:t>
            </a:r>
            <a:r>
              <a:rPr sz="2000" spc="-5" dirty="0">
                <a:latin typeface="Times New Roman"/>
                <a:cs typeface="Times New Roman"/>
              </a:rPr>
              <a:t>lower</a:t>
            </a:r>
            <a:r>
              <a:rPr sz="2000" spc="10" dirty="0">
                <a:latin typeface="Times New Roman"/>
                <a:cs typeface="Times New Roman"/>
              </a:rPr>
              <a:t> </a:t>
            </a:r>
            <a:r>
              <a:rPr sz="2000" spc="-5" dirty="0">
                <a:latin typeface="Times New Roman"/>
                <a:cs typeface="Times New Roman"/>
              </a:rPr>
              <a:t>social</a:t>
            </a:r>
            <a:r>
              <a:rPr sz="2000" dirty="0">
                <a:latin typeface="Times New Roman"/>
                <a:cs typeface="Times New Roman"/>
              </a:rPr>
              <a:t> </a:t>
            </a:r>
            <a:r>
              <a:rPr sz="2000" spc="-5" dirty="0">
                <a:latin typeface="Times New Roman"/>
                <a:cs typeface="Times New Roman"/>
              </a:rPr>
              <a:t>skills.</a:t>
            </a:r>
            <a:endParaRPr sz="2000" dirty="0">
              <a:latin typeface="Times New Roman"/>
              <a:cs typeface="Times New Roman"/>
            </a:endParaRPr>
          </a:p>
        </p:txBody>
      </p:sp>
    </p:spTree>
    <p:extLst>
      <p:ext uri="{BB962C8B-B14F-4D97-AF65-F5344CB8AC3E}">
        <p14:creationId xmlns:p14="http://schemas.microsoft.com/office/powerpoint/2010/main" val="21127922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8600" y="84857"/>
            <a:ext cx="7993380" cy="5296322"/>
          </a:xfrm>
          <a:prstGeom prst="rect">
            <a:avLst/>
          </a:prstGeom>
        </p:spPr>
        <p:txBody>
          <a:bodyPr vert="horz" wrap="square" lIns="0" tIns="142240" rIns="0" bIns="0" rtlCol="0">
            <a:spAutoFit/>
          </a:bodyPr>
          <a:lstStyle/>
          <a:p>
            <a:pPr marL="230504" indent="-218440">
              <a:spcBef>
                <a:spcPts val="1120"/>
              </a:spcBef>
              <a:buClr>
                <a:srgbClr val="F3A447"/>
              </a:buClr>
              <a:buSzPct val="82857"/>
              <a:buFont typeface="Times New Roman"/>
              <a:buChar char="•"/>
              <a:tabLst>
                <a:tab pos="231140" algn="l"/>
              </a:tabLst>
            </a:pPr>
            <a:r>
              <a:rPr sz="3500" b="1" spc="-20" dirty="0">
                <a:latin typeface="Times New Roman"/>
                <a:cs typeface="Times New Roman"/>
              </a:rPr>
              <a:t>PUBERTY</a:t>
            </a:r>
            <a:r>
              <a:rPr sz="3500" b="1" spc="390" dirty="0">
                <a:latin typeface="Times New Roman"/>
                <a:cs typeface="Times New Roman"/>
              </a:rPr>
              <a:t> </a:t>
            </a:r>
            <a:r>
              <a:rPr sz="2600" dirty="0">
                <a:latin typeface="Times New Roman"/>
                <a:cs typeface="Times New Roman"/>
              </a:rPr>
              <a:t>:</a:t>
            </a:r>
            <a:r>
              <a:rPr sz="2600" spc="-15" dirty="0">
                <a:latin typeface="Times New Roman"/>
                <a:cs typeface="Times New Roman"/>
              </a:rPr>
              <a:t> </a:t>
            </a:r>
            <a:r>
              <a:rPr sz="2000" spc="-5" dirty="0">
                <a:latin typeface="Times New Roman"/>
                <a:cs typeface="Times New Roman"/>
              </a:rPr>
              <a:t>(Delay)</a:t>
            </a:r>
            <a:endParaRPr sz="2000" dirty="0">
              <a:latin typeface="Times New Roman"/>
              <a:cs typeface="Times New Roman"/>
            </a:endParaRPr>
          </a:p>
          <a:p>
            <a:pPr marL="418465" lvl="1" indent="-177800">
              <a:spcBef>
                <a:spcPts val="700"/>
              </a:spcBef>
              <a:buFont typeface="Times New Roman"/>
              <a:buChar char="-"/>
              <a:tabLst>
                <a:tab pos="419100" algn="l"/>
              </a:tabLst>
            </a:pPr>
            <a:r>
              <a:rPr sz="2400" b="1" u="heavy" spc="-5" dirty="0">
                <a:uFill>
                  <a:solidFill>
                    <a:srgbClr val="FFFFFF"/>
                  </a:solidFill>
                </a:uFill>
                <a:latin typeface="Times New Roman"/>
                <a:cs typeface="Times New Roman"/>
              </a:rPr>
              <a:t>G</a:t>
            </a:r>
            <a:r>
              <a:rPr sz="2400" b="1" spc="-5" dirty="0">
                <a:latin typeface="Times New Roman"/>
                <a:cs typeface="Times New Roman"/>
              </a:rPr>
              <a:t>y</a:t>
            </a:r>
            <a:r>
              <a:rPr sz="2400" b="1" u="heavy" spc="-5" dirty="0">
                <a:uFill>
                  <a:solidFill>
                    <a:srgbClr val="FFFFFF"/>
                  </a:solidFill>
                </a:uFill>
                <a:latin typeface="Times New Roman"/>
                <a:cs typeface="Times New Roman"/>
              </a:rPr>
              <a:t>necomastia</a:t>
            </a:r>
            <a:r>
              <a:rPr sz="2400" b="1" u="heavy" spc="-30" dirty="0">
                <a:uFill>
                  <a:solidFill>
                    <a:srgbClr val="FFFFFF"/>
                  </a:solidFill>
                </a:uFill>
                <a:latin typeface="Times New Roman"/>
                <a:cs typeface="Times New Roman"/>
              </a:rPr>
              <a:t> </a:t>
            </a:r>
            <a:r>
              <a:rPr sz="2400" b="1" u="heavy" dirty="0">
                <a:uFill>
                  <a:solidFill>
                    <a:srgbClr val="FFFFFF"/>
                  </a:solidFill>
                </a:uFill>
                <a:latin typeface="Times New Roman"/>
                <a:cs typeface="Times New Roman"/>
              </a:rPr>
              <a:t>.</a:t>
            </a:r>
            <a:endParaRPr sz="2400" dirty="0">
              <a:latin typeface="Times New Roman"/>
              <a:cs typeface="Times New Roman"/>
            </a:endParaRPr>
          </a:p>
          <a:p>
            <a:pPr marL="418465" lvl="1" indent="-177800">
              <a:spcBef>
                <a:spcPts val="720"/>
              </a:spcBef>
              <a:buChar char="-"/>
              <a:tabLst>
                <a:tab pos="419100" algn="l"/>
              </a:tabLst>
            </a:pPr>
            <a:r>
              <a:rPr sz="2400" spc="-5" dirty="0">
                <a:latin typeface="Times New Roman"/>
                <a:cs typeface="Times New Roman"/>
              </a:rPr>
              <a:t>Failure</a:t>
            </a:r>
            <a:r>
              <a:rPr sz="2400" spc="-10" dirty="0">
                <a:latin typeface="Times New Roman"/>
                <a:cs typeface="Times New Roman"/>
              </a:rPr>
              <a:t> </a:t>
            </a:r>
            <a:r>
              <a:rPr sz="2400" spc="-5" dirty="0">
                <a:latin typeface="Times New Roman"/>
                <a:cs typeface="Times New Roman"/>
              </a:rPr>
              <a:t>to produce</a:t>
            </a:r>
            <a:r>
              <a:rPr sz="2400" spc="-10" dirty="0">
                <a:latin typeface="Times New Roman"/>
                <a:cs typeface="Times New Roman"/>
              </a:rPr>
              <a:t> </a:t>
            </a:r>
            <a:r>
              <a:rPr sz="2400" spc="-5" dirty="0">
                <a:latin typeface="Times New Roman"/>
                <a:cs typeface="Times New Roman"/>
              </a:rPr>
              <a:t>viable </a:t>
            </a:r>
            <a:r>
              <a:rPr sz="2400" b="1" u="heavy" dirty="0">
                <a:uFill>
                  <a:solidFill>
                    <a:srgbClr val="FFFFFF"/>
                  </a:solidFill>
                </a:uFill>
                <a:latin typeface="Times New Roman"/>
                <a:cs typeface="Times New Roman"/>
              </a:rPr>
              <a:t>s</a:t>
            </a:r>
            <a:r>
              <a:rPr sz="2400" b="1" dirty="0">
                <a:latin typeface="Times New Roman"/>
                <a:cs typeface="Times New Roman"/>
              </a:rPr>
              <a:t>p</a:t>
            </a:r>
            <a:r>
              <a:rPr sz="2400" b="1" u="heavy" dirty="0">
                <a:uFill>
                  <a:solidFill>
                    <a:srgbClr val="FFFFFF"/>
                  </a:solidFill>
                </a:uFill>
                <a:latin typeface="Times New Roman"/>
                <a:cs typeface="Times New Roman"/>
              </a:rPr>
              <a:t>erm</a:t>
            </a:r>
            <a:r>
              <a:rPr sz="2400" b="1" spc="-10" dirty="0">
                <a:latin typeface="Times New Roman"/>
                <a:cs typeface="Times New Roman"/>
              </a:rPr>
              <a:t> </a:t>
            </a:r>
            <a:r>
              <a:rPr sz="2400" dirty="0">
                <a:latin typeface="Times New Roman"/>
                <a:cs typeface="Times New Roman"/>
              </a:rPr>
              <a:t>.</a:t>
            </a:r>
          </a:p>
          <a:p>
            <a:pPr marL="393700" marR="5080" lvl="1" indent="-152400">
              <a:lnSpc>
                <a:spcPct val="125000"/>
              </a:lnSpc>
              <a:buChar char="-"/>
              <a:tabLst>
                <a:tab pos="419100" algn="l"/>
              </a:tabLst>
            </a:pPr>
            <a:r>
              <a:rPr sz="2400" spc="-5" dirty="0">
                <a:latin typeface="Times New Roman"/>
                <a:cs typeface="Times New Roman"/>
              </a:rPr>
              <a:t>Low</a:t>
            </a:r>
            <a:r>
              <a:rPr sz="2400" dirty="0">
                <a:latin typeface="Times New Roman"/>
                <a:cs typeface="Times New Roman"/>
              </a:rPr>
              <a:t> </a:t>
            </a:r>
            <a:r>
              <a:rPr sz="2400" spc="-5" dirty="0">
                <a:latin typeface="Times New Roman"/>
                <a:cs typeface="Times New Roman"/>
              </a:rPr>
              <a:t>production</a:t>
            </a:r>
            <a:r>
              <a:rPr sz="2400" dirty="0">
                <a:latin typeface="Times New Roman"/>
                <a:cs typeface="Times New Roman"/>
              </a:rPr>
              <a:t> of </a:t>
            </a:r>
            <a:r>
              <a:rPr sz="2400" spc="-5" dirty="0">
                <a:latin typeface="Times New Roman"/>
                <a:cs typeface="Times New Roman"/>
              </a:rPr>
              <a:t>testicular</a:t>
            </a:r>
            <a:r>
              <a:rPr sz="2400" dirty="0">
                <a:latin typeface="Times New Roman"/>
                <a:cs typeface="Times New Roman"/>
              </a:rPr>
              <a:t> </a:t>
            </a:r>
            <a:r>
              <a:rPr sz="2400" b="1" u="heavy" spc="-5" dirty="0">
                <a:uFill>
                  <a:solidFill>
                    <a:srgbClr val="FFFFFF"/>
                  </a:solidFill>
                </a:uFill>
                <a:latin typeface="Times New Roman"/>
                <a:cs typeface="Times New Roman"/>
              </a:rPr>
              <a:t>testosterone</a:t>
            </a:r>
            <a:r>
              <a:rPr sz="2400" b="1" spc="5" dirty="0">
                <a:latin typeface="Times New Roman"/>
                <a:cs typeface="Times New Roman"/>
              </a:rPr>
              <a:t> </a:t>
            </a:r>
            <a:r>
              <a:rPr sz="2400" dirty="0">
                <a:latin typeface="Times New Roman"/>
                <a:cs typeface="Times New Roman"/>
              </a:rPr>
              <a:t>:</a:t>
            </a:r>
            <a:r>
              <a:rPr sz="2400" spc="-5" dirty="0">
                <a:latin typeface="Times New Roman"/>
                <a:cs typeface="Times New Roman"/>
              </a:rPr>
              <a:t> Failure to</a:t>
            </a:r>
            <a:r>
              <a:rPr sz="2400" dirty="0">
                <a:latin typeface="Times New Roman"/>
                <a:cs typeface="Times New Roman"/>
              </a:rPr>
              <a:t> </a:t>
            </a:r>
            <a:r>
              <a:rPr sz="2400" spc="-5" dirty="0">
                <a:latin typeface="Times New Roman"/>
                <a:cs typeface="Times New Roman"/>
              </a:rPr>
              <a:t>develop </a:t>
            </a:r>
            <a:r>
              <a:rPr sz="2400" spc="-585" dirty="0">
                <a:latin typeface="Times New Roman"/>
                <a:cs typeface="Times New Roman"/>
              </a:rPr>
              <a:t> </a:t>
            </a:r>
            <a:r>
              <a:rPr sz="2400" spc="-5" dirty="0">
                <a:latin typeface="Times New Roman"/>
                <a:cs typeface="Times New Roman"/>
              </a:rPr>
              <a:t>later</a:t>
            </a:r>
            <a:r>
              <a:rPr sz="2400" dirty="0">
                <a:latin typeface="Times New Roman"/>
                <a:cs typeface="Times New Roman"/>
              </a:rPr>
              <a:t> </a:t>
            </a:r>
            <a:r>
              <a:rPr sz="2400" spc="-5" dirty="0">
                <a:latin typeface="Times New Roman"/>
                <a:cs typeface="Times New Roman"/>
              </a:rPr>
              <a:t>secondary</a:t>
            </a:r>
            <a:r>
              <a:rPr sz="2400" dirty="0">
                <a:latin typeface="Times New Roman"/>
                <a:cs typeface="Times New Roman"/>
              </a:rPr>
              <a:t> </a:t>
            </a:r>
            <a:r>
              <a:rPr sz="2400" spc="-5" dirty="0">
                <a:latin typeface="Times New Roman"/>
                <a:cs typeface="Times New Roman"/>
              </a:rPr>
              <a:t>sexual</a:t>
            </a:r>
            <a:r>
              <a:rPr sz="2400" dirty="0">
                <a:latin typeface="Times New Roman"/>
                <a:cs typeface="Times New Roman"/>
              </a:rPr>
              <a:t> </a:t>
            </a:r>
            <a:r>
              <a:rPr sz="2400" spc="-5" dirty="0">
                <a:latin typeface="Times New Roman"/>
                <a:cs typeface="Times New Roman"/>
              </a:rPr>
              <a:t>characteristics,</a:t>
            </a:r>
            <a:r>
              <a:rPr sz="2400" dirty="0">
                <a:latin typeface="Times New Roman"/>
                <a:cs typeface="Times New Roman"/>
              </a:rPr>
              <a:t> </a:t>
            </a:r>
            <a:r>
              <a:rPr sz="2400" spc="-5" dirty="0">
                <a:latin typeface="Times New Roman"/>
                <a:cs typeface="Times New Roman"/>
              </a:rPr>
              <a:t>such</a:t>
            </a:r>
            <a:r>
              <a:rPr sz="2400" dirty="0">
                <a:latin typeface="Times New Roman"/>
                <a:cs typeface="Times New Roman"/>
              </a:rPr>
              <a:t> </a:t>
            </a:r>
            <a:r>
              <a:rPr sz="2400" spc="-5" dirty="0">
                <a:latin typeface="Times New Roman"/>
                <a:cs typeface="Times New Roman"/>
              </a:rPr>
              <a:t>as</a:t>
            </a:r>
            <a:r>
              <a:rPr sz="2400" spc="5" dirty="0">
                <a:latin typeface="Times New Roman"/>
                <a:cs typeface="Times New Roman"/>
              </a:rPr>
              <a:t> </a:t>
            </a:r>
            <a:r>
              <a:rPr sz="2400" spc="-5" dirty="0">
                <a:latin typeface="Times New Roman"/>
                <a:cs typeface="Times New Roman"/>
              </a:rPr>
              <a:t>facial </a:t>
            </a:r>
            <a:r>
              <a:rPr sz="2400" spc="-25" dirty="0">
                <a:latin typeface="Times New Roman"/>
                <a:cs typeface="Times New Roman"/>
              </a:rPr>
              <a:t>hair, </a:t>
            </a:r>
            <a:r>
              <a:rPr sz="2400" spc="-20" dirty="0">
                <a:latin typeface="Times New Roman"/>
                <a:cs typeface="Times New Roman"/>
              </a:rPr>
              <a:t> </a:t>
            </a:r>
            <a:r>
              <a:rPr sz="2400" spc="-5" dirty="0">
                <a:latin typeface="Times New Roman"/>
                <a:cs typeface="Times New Roman"/>
              </a:rPr>
              <a:t>deepening </a:t>
            </a:r>
            <a:r>
              <a:rPr sz="2400" dirty="0">
                <a:latin typeface="Times New Roman"/>
                <a:cs typeface="Times New Roman"/>
              </a:rPr>
              <a:t>of </a:t>
            </a:r>
            <a:r>
              <a:rPr sz="2400" spc="-5" dirty="0">
                <a:latin typeface="Times New Roman"/>
                <a:cs typeface="Times New Roman"/>
              </a:rPr>
              <a:t>the voice,</a:t>
            </a:r>
            <a:r>
              <a:rPr sz="2400" dirty="0">
                <a:latin typeface="Times New Roman"/>
                <a:cs typeface="Times New Roman"/>
              </a:rPr>
              <a:t> </a:t>
            </a:r>
            <a:r>
              <a:rPr sz="2400" spc="-5" dirty="0">
                <a:latin typeface="Times New Roman"/>
                <a:cs typeface="Times New Roman"/>
              </a:rPr>
              <a:t>and</a:t>
            </a:r>
            <a:r>
              <a:rPr sz="2400" dirty="0">
                <a:latin typeface="Times New Roman"/>
                <a:cs typeface="Times New Roman"/>
              </a:rPr>
              <a:t> </a:t>
            </a:r>
            <a:r>
              <a:rPr sz="2400" spc="-5" dirty="0">
                <a:latin typeface="Times New Roman"/>
                <a:cs typeface="Times New Roman"/>
              </a:rPr>
              <a:t>libido.</a:t>
            </a:r>
            <a:endParaRPr sz="2400" dirty="0">
              <a:latin typeface="Times New Roman"/>
              <a:cs typeface="Times New Roman"/>
            </a:endParaRPr>
          </a:p>
          <a:p>
            <a:pPr lvl="1">
              <a:lnSpc>
                <a:spcPct val="100000"/>
              </a:lnSpc>
              <a:buClr>
                <a:srgbClr val="FFFFFF"/>
              </a:buClr>
              <a:buFont typeface="Times New Roman"/>
              <a:buChar char="-"/>
            </a:pPr>
            <a:endParaRPr sz="2600" dirty="0">
              <a:latin typeface="Times New Roman"/>
              <a:cs typeface="Times New Roman"/>
            </a:endParaRPr>
          </a:p>
          <a:p>
            <a:pPr lvl="1">
              <a:spcBef>
                <a:spcPts val="5"/>
              </a:spcBef>
              <a:buClr>
                <a:srgbClr val="FFFFFF"/>
              </a:buClr>
              <a:buFont typeface="Times New Roman"/>
              <a:buChar char="-"/>
            </a:pPr>
            <a:endParaRPr sz="3150" dirty="0">
              <a:latin typeface="Times New Roman"/>
              <a:cs typeface="Times New Roman"/>
            </a:endParaRPr>
          </a:p>
          <a:p>
            <a:pPr marL="238760" indent="-226695">
              <a:buClr>
                <a:srgbClr val="F3A447"/>
              </a:buClr>
              <a:buSzPct val="84848"/>
              <a:buFont typeface="Times New Roman"/>
              <a:buChar char="•"/>
              <a:tabLst>
                <a:tab pos="239395" algn="l"/>
              </a:tabLst>
            </a:pPr>
            <a:r>
              <a:rPr sz="3300" b="1" spc="-40" dirty="0">
                <a:latin typeface="Times New Roman"/>
                <a:cs typeface="Times New Roman"/>
              </a:rPr>
              <a:t>ADULTHOOD</a:t>
            </a:r>
            <a:endParaRPr sz="3300" dirty="0">
              <a:latin typeface="Times New Roman"/>
              <a:cs typeface="Times New Roman"/>
            </a:endParaRPr>
          </a:p>
          <a:p>
            <a:pPr marL="189865" indent="-177800">
              <a:spcBef>
                <a:spcPts val="740"/>
              </a:spcBef>
              <a:buFont typeface="Times New Roman"/>
              <a:buChar char="-"/>
              <a:tabLst>
                <a:tab pos="190500" algn="l"/>
              </a:tabLst>
            </a:pPr>
            <a:r>
              <a:rPr sz="2400" b="1" spc="-15" dirty="0">
                <a:latin typeface="Times New Roman"/>
                <a:cs typeface="Times New Roman"/>
              </a:rPr>
              <a:t>Infertility.</a:t>
            </a:r>
            <a:endParaRPr sz="2400" dirty="0">
              <a:latin typeface="Times New Roman"/>
              <a:cs typeface="Times New Roman"/>
            </a:endParaRPr>
          </a:p>
          <a:p>
            <a:pPr marL="189865" indent="-177800">
              <a:spcBef>
                <a:spcPts val="720"/>
              </a:spcBef>
              <a:buFont typeface="Times New Roman"/>
              <a:buChar char="-"/>
              <a:tabLst>
                <a:tab pos="190500" algn="l"/>
              </a:tabLst>
            </a:pPr>
            <a:r>
              <a:rPr sz="2400" b="1" spc="-5" dirty="0">
                <a:latin typeface="Times New Roman"/>
                <a:cs typeface="Times New Roman"/>
              </a:rPr>
              <a:t>osteopenia</a:t>
            </a:r>
            <a:r>
              <a:rPr sz="2400" b="1" spc="-20" dirty="0">
                <a:latin typeface="Times New Roman"/>
                <a:cs typeface="Times New Roman"/>
              </a:rPr>
              <a:t> </a:t>
            </a:r>
            <a:r>
              <a:rPr sz="2400" spc="-5" dirty="0">
                <a:latin typeface="Times New Roman"/>
                <a:cs typeface="Times New Roman"/>
              </a:rPr>
              <a:t>and</a:t>
            </a:r>
            <a:r>
              <a:rPr sz="2400" spc="-10" dirty="0">
                <a:latin typeface="Times New Roman"/>
                <a:cs typeface="Times New Roman"/>
              </a:rPr>
              <a:t> </a:t>
            </a:r>
            <a:r>
              <a:rPr sz="2400" b="1" spc="-5" dirty="0">
                <a:latin typeface="Times New Roman"/>
                <a:cs typeface="Times New Roman"/>
              </a:rPr>
              <a:t>osteoporosis</a:t>
            </a:r>
            <a:r>
              <a:rPr sz="2400" b="1" spc="-15" dirty="0">
                <a:latin typeface="Times New Roman"/>
                <a:cs typeface="Times New Roman"/>
              </a:rPr>
              <a:t> </a:t>
            </a:r>
            <a:r>
              <a:rPr sz="2400" dirty="0">
                <a:latin typeface="Times New Roman"/>
                <a:cs typeface="Times New Roman"/>
              </a:rPr>
              <a:t>.</a:t>
            </a:r>
          </a:p>
        </p:txBody>
      </p:sp>
    </p:spTree>
    <p:extLst>
      <p:ext uri="{BB962C8B-B14F-4D97-AF65-F5344CB8AC3E}">
        <p14:creationId xmlns:p14="http://schemas.microsoft.com/office/powerpoint/2010/main" val="39818671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175"/>
            <a:ext cx="12192000" cy="6838950"/>
            <a:chOff x="0" y="0"/>
            <a:chExt cx="12192000" cy="6838950"/>
          </a:xfrm>
        </p:grpSpPr>
        <p:pic>
          <p:nvPicPr>
            <p:cNvPr id="3" name="object 3"/>
            <p:cNvPicPr/>
            <p:nvPr/>
          </p:nvPicPr>
          <p:blipFill>
            <a:blip r:embed="rId2" cstate="print"/>
            <a:stretch>
              <a:fillRect/>
            </a:stretch>
          </p:blipFill>
          <p:spPr>
            <a:xfrm>
              <a:off x="2120900" y="233171"/>
              <a:ext cx="7810500" cy="4762500"/>
            </a:xfrm>
            <a:prstGeom prst="rect">
              <a:avLst/>
            </a:prstGeom>
          </p:spPr>
        </p:pic>
        <p:pic>
          <p:nvPicPr>
            <p:cNvPr id="4" name="object 4"/>
            <p:cNvPicPr/>
            <p:nvPr/>
          </p:nvPicPr>
          <p:blipFill>
            <a:blip r:embed="rId3" cstate="print"/>
            <a:stretch>
              <a:fillRect/>
            </a:stretch>
          </p:blipFill>
          <p:spPr>
            <a:xfrm>
              <a:off x="3035300" y="3128771"/>
              <a:ext cx="6248400" cy="3200400"/>
            </a:xfrm>
            <a:prstGeom prst="rect">
              <a:avLst/>
            </a:prstGeom>
          </p:spPr>
        </p:pic>
      </p:grpSp>
    </p:spTree>
    <p:extLst>
      <p:ext uri="{BB962C8B-B14F-4D97-AF65-F5344CB8AC3E}">
        <p14:creationId xmlns:p14="http://schemas.microsoft.com/office/powerpoint/2010/main" val="2551093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8601" y="245490"/>
            <a:ext cx="3975735" cy="574040"/>
          </a:xfrm>
          <a:prstGeom prst="rect">
            <a:avLst/>
          </a:prstGeom>
        </p:spPr>
        <p:txBody>
          <a:bodyPr vert="horz" wrap="square" lIns="0" tIns="12700" rIns="0" bIns="0" rtlCol="0" anchor="ctr">
            <a:spAutoFit/>
          </a:bodyPr>
          <a:lstStyle/>
          <a:p>
            <a:pPr marL="12700">
              <a:lnSpc>
                <a:spcPct val="100000"/>
              </a:lnSpc>
              <a:spcBef>
                <a:spcPts val="100"/>
              </a:spcBef>
            </a:pPr>
            <a:r>
              <a:rPr sz="3600" b="1" spc="-5" dirty="0">
                <a:solidFill>
                  <a:schemeClr val="tx1"/>
                </a:solidFill>
              </a:rPr>
              <a:t>Laboratory</a:t>
            </a:r>
            <a:r>
              <a:rPr sz="3600" b="1" spc="-30" dirty="0">
                <a:solidFill>
                  <a:schemeClr val="tx1"/>
                </a:solidFill>
              </a:rPr>
              <a:t> </a:t>
            </a:r>
            <a:r>
              <a:rPr sz="3600" b="1" spc="-5" dirty="0">
                <a:solidFill>
                  <a:schemeClr val="tx1"/>
                </a:solidFill>
              </a:rPr>
              <a:t>Studies:</a:t>
            </a:r>
            <a:endParaRPr sz="3600" b="1" dirty="0">
              <a:solidFill>
                <a:schemeClr val="tx1"/>
              </a:solidFill>
            </a:endParaRPr>
          </a:p>
        </p:txBody>
      </p:sp>
      <p:sp>
        <p:nvSpPr>
          <p:cNvPr id="5" name="object 5"/>
          <p:cNvSpPr txBox="1"/>
          <p:nvPr/>
        </p:nvSpPr>
        <p:spPr>
          <a:xfrm>
            <a:off x="228601" y="784732"/>
            <a:ext cx="4448175" cy="4536498"/>
          </a:xfrm>
          <a:prstGeom prst="rect">
            <a:avLst/>
          </a:prstGeom>
        </p:spPr>
        <p:txBody>
          <a:bodyPr vert="horz" wrap="square" lIns="0" tIns="108585" rIns="0" bIns="0" rtlCol="0">
            <a:spAutoFit/>
          </a:bodyPr>
          <a:lstStyle/>
          <a:p>
            <a:pPr marL="250190" indent="-238125">
              <a:spcBef>
                <a:spcPts val="855"/>
              </a:spcBef>
              <a:buClr>
                <a:srgbClr val="F3A447"/>
              </a:buClr>
              <a:buSzPct val="84615"/>
              <a:buFont typeface="Times New Roman"/>
              <a:buChar char="•"/>
              <a:tabLst>
                <a:tab pos="249554" algn="l"/>
                <a:tab pos="250825" algn="l"/>
              </a:tabLst>
            </a:pPr>
            <a:r>
              <a:rPr sz="2600" b="1" spc="-10" dirty="0">
                <a:latin typeface="Times New Roman"/>
                <a:cs typeface="Times New Roman"/>
              </a:rPr>
              <a:t>Prenatal</a:t>
            </a:r>
            <a:r>
              <a:rPr sz="2600" b="1" spc="-30" dirty="0">
                <a:latin typeface="Times New Roman"/>
                <a:cs typeface="Times New Roman"/>
              </a:rPr>
              <a:t> </a:t>
            </a:r>
            <a:r>
              <a:rPr sz="2600" b="1" spc="-5" dirty="0">
                <a:latin typeface="Times New Roman"/>
                <a:cs typeface="Times New Roman"/>
              </a:rPr>
              <a:t>testing:</a:t>
            </a:r>
            <a:endParaRPr sz="2600" dirty="0">
              <a:latin typeface="Times New Roman"/>
              <a:cs typeface="Times New Roman"/>
            </a:endParaRPr>
          </a:p>
          <a:p>
            <a:pPr marL="355600" marR="5080" indent="-342900">
              <a:lnSpc>
                <a:spcPts val="3000"/>
              </a:lnSpc>
              <a:spcBef>
                <a:spcPts val="180"/>
              </a:spcBef>
              <a:buClr>
                <a:srgbClr val="FFFFFF"/>
              </a:buClr>
              <a:buFont typeface="Arial" panose="020B0604020202020204" pitchFamily="34" charset="0"/>
              <a:buChar char="•"/>
              <a:tabLst>
                <a:tab pos="330200" algn="l"/>
              </a:tabLst>
            </a:pPr>
            <a:r>
              <a:rPr lang="en-US" sz="2000" spc="-5" dirty="0">
                <a:latin typeface="Times New Roman"/>
                <a:cs typeface="Times New Roman"/>
              </a:rPr>
              <a:t>-</a:t>
            </a:r>
            <a:r>
              <a:rPr sz="2000" spc="-5" dirty="0">
                <a:latin typeface="Times New Roman"/>
                <a:cs typeface="Times New Roman"/>
              </a:rPr>
              <a:t>Fetal </a:t>
            </a:r>
            <a:r>
              <a:rPr sz="2000" u="heavy" spc="-5" dirty="0">
                <a:uFill>
                  <a:solidFill>
                    <a:srgbClr val="FFFFFF"/>
                  </a:solidFill>
                </a:uFill>
                <a:latin typeface="Times New Roman"/>
                <a:cs typeface="Times New Roman"/>
              </a:rPr>
              <a:t>c</a:t>
            </a:r>
            <a:r>
              <a:rPr sz="2000" spc="-5" dirty="0">
                <a:latin typeface="Times New Roman"/>
                <a:cs typeface="Times New Roman"/>
              </a:rPr>
              <a:t>y</a:t>
            </a:r>
            <a:r>
              <a:rPr sz="2000" u="heavy" spc="-5" dirty="0">
                <a:uFill>
                  <a:solidFill>
                    <a:srgbClr val="FFFFFF"/>
                  </a:solidFill>
                </a:uFill>
                <a:latin typeface="Times New Roman"/>
                <a:cs typeface="Times New Roman"/>
              </a:rPr>
              <a:t>to</a:t>
            </a:r>
            <a:r>
              <a:rPr sz="2000" spc="-5" dirty="0">
                <a:latin typeface="Times New Roman"/>
                <a:cs typeface="Times New Roman"/>
              </a:rPr>
              <a:t>g</a:t>
            </a:r>
            <a:r>
              <a:rPr sz="2000" u="heavy" spc="-5" dirty="0">
                <a:uFill>
                  <a:solidFill>
                    <a:srgbClr val="FFFFFF"/>
                  </a:solidFill>
                </a:uFill>
                <a:latin typeface="Times New Roman"/>
                <a:cs typeface="Times New Roman"/>
              </a:rPr>
              <a:t>enetic</a:t>
            </a:r>
            <a:r>
              <a:rPr sz="2000" u="heavy" spc="-10" dirty="0">
                <a:uFill>
                  <a:solidFill>
                    <a:srgbClr val="FFFFFF"/>
                  </a:solidFill>
                </a:uFill>
                <a:latin typeface="Times New Roman"/>
                <a:cs typeface="Times New Roman"/>
              </a:rPr>
              <a:t> </a:t>
            </a:r>
            <a:r>
              <a:rPr sz="2000" u="heavy" spc="-5" dirty="0">
                <a:uFill>
                  <a:solidFill>
                    <a:srgbClr val="FFFFFF"/>
                  </a:solidFill>
                </a:uFill>
                <a:latin typeface="Times New Roman"/>
                <a:cs typeface="Times New Roman"/>
              </a:rPr>
              <a:t>anal</a:t>
            </a:r>
            <a:r>
              <a:rPr sz="2000" spc="-5" dirty="0">
                <a:latin typeface="Times New Roman"/>
                <a:cs typeface="Times New Roman"/>
              </a:rPr>
              <a:t>y</a:t>
            </a:r>
            <a:r>
              <a:rPr sz="2000" u="heavy" spc="-5" dirty="0">
                <a:uFill>
                  <a:solidFill>
                    <a:srgbClr val="FFFFFF"/>
                  </a:solidFill>
                </a:uFill>
                <a:latin typeface="Times New Roman"/>
                <a:cs typeface="Times New Roman"/>
              </a:rPr>
              <a:t>ses</a:t>
            </a:r>
            <a:r>
              <a:rPr sz="2000" spc="-5" dirty="0">
                <a:latin typeface="Times New Roman"/>
                <a:cs typeface="Times New Roman"/>
              </a:rPr>
              <a:t> performed</a:t>
            </a:r>
            <a:r>
              <a:rPr sz="2000" dirty="0">
                <a:latin typeface="Times New Roman"/>
                <a:cs typeface="Times New Roman"/>
              </a:rPr>
              <a:t> on </a:t>
            </a:r>
            <a:r>
              <a:rPr sz="2000" spc="-484" dirty="0">
                <a:latin typeface="Times New Roman"/>
                <a:cs typeface="Times New Roman"/>
              </a:rPr>
              <a:t> </a:t>
            </a:r>
            <a:r>
              <a:rPr sz="2000" spc="-5" dirty="0">
                <a:latin typeface="Times New Roman"/>
                <a:cs typeface="Times New Roman"/>
              </a:rPr>
              <a:t>chorionic villi</a:t>
            </a:r>
            <a:r>
              <a:rPr sz="2000" dirty="0">
                <a:latin typeface="Times New Roman"/>
                <a:cs typeface="Times New Roman"/>
              </a:rPr>
              <a:t> or </a:t>
            </a:r>
            <a:r>
              <a:rPr sz="2000" spc="-5" dirty="0">
                <a:latin typeface="Times New Roman"/>
                <a:cs typeface="Times New Roman"/>
              </a:rPr>
              <a:t>amniocytes.</a:t>
            </a:r>
            <a:endParaRPr sz="2000" dirty="0">
              <a:latin typeface="Times New Roman"/>
              <a:cs typeface="Times New Roman"/>
            </a:endParaRPr>
          </a:p>
          <a:p>
            <a:pPr>
              <a:spcBef>
                <a:spcPts val="35"/>
              </a:spcBef>
              <a:buClr>
                <a:srgbClr val="FFFFFF"/>
              </a:buClr>
              <a:buFont typeface="Times New Roman"/>
              <a:buAutoNum type="arabicPeriod"/>
            </a:pPr>
            <a:endParaRPr sz="2400" dirty="0">
              <a:latin typeface="Times New Roman"/>
              <a:cs typeface="Times New Roman"/>
            </a:endParaRPr>
          </a:p>
          <a:p>
            <a:pPr marL="298450" marR="187325" indent="-285750" algn="just">
              <a:lnSpc>
                <a:spcPct val="125000"/>
              </a:lnSpc>
              <a:spcBef>
                <a:spcPts val="5"/>
              </a:spcBef>
              <a:buClr>
                <a:srgbClr val="FFFFFF"/>
              </a:buClr>
              <a:buFont typeface="Wingdings" panose="05000000000000000000" pitchFamily="2" charset="2"/>
              <a:buChar char="v"/>
              <a:tabLst>
                <a:tab pos="330200" algn="l"/>
              </a:tabLst>
            </a:pPr>
            <a:r>
              <a:rPr dirty="0"/>
              <a:t>	</a:t>
            </a:r>
            <a:r>
              <a:rPr lang="en-US" dirty="0"/>
              <a:t>-</a:t>
            </a:r>
            <a:r>
              <a:rPr sz="2000" u="heavy" spc="-5" dirty="0">
                <a:uFill>
                  <a:solidFill>
                    <a:srgbClr val="FFFFFF"/>
                  </a:solidFill>
                </a:uFill>
                <a:latin typeface="Times New Roman"/>
                <a:cs typeface="Times New Roman"/>
              </a:rPr>
              <a:t>Noninvasive </a:t>
            </a:r>
            <a:r>
              <a:rPr sz="2000" spc="-5" dirty="0">
                <a:latin typeface="Times New Roman"/>
                <a:cs typeface="Times New Roman"/>
              </a:rPr>
              <a:t>p</a:t>
            </a:r>
            <a:r>
              <a:rPr sz="2000" u="heavy" spc="-5" dirty="0">
                <a:uFill>
                  <a:solidFill>
                    <a:srgbClr val="FFFFFF"/>
                  </a:solidFill>
                </a:uFill>
                <a:latin typeface="Times New Roman"/>
                <a:cs typeface="Times New Roman"/>
              </a:rPr>
              <a:t>renatal tests </a:t>
            </a:r>
            <a:r>
              <a:rPr sz="2000" spc="-5" dirty="0">
                <a:latin typeface="Times New Roman"/>
                <a:cs typeface="Times New Roman"/>
              </a:rPr>
              <a:t>(NIPT) that</a:t>
            </a:r>
            <a:r>
              <a:rPr lang="en-US" sz="2000" spc="-5" dirty="0">
                <a:latin typeface="Times New Roman"/>
                <a:cs typeface="Times New Roman"/>
              </a:rPr>
              <a:t> </a:t>
            </a:r>
            <a:r>
              <a:rPr sz="2000" spc="-5" dirty="0">
                <a:latin typeface="Times New Roman"/>
                <a:cs typeface="Times New Roman"/>
              </a:rPr>
              <a:t>analyze cell-free fetal </a:t>
            </a:r>
            <a:r>
              <a:rPr sz="2000" dirty="0">
                <a:latin typeface="Times New Roman"/>
                <a:cs typeface="Times New Roman"/>
              </a:rPr>
              <a:t>DNA </a:t>
            </a:r>
            <a:r>
              <a:rPr sz="2000" spc="-5" dirty="0">
                <a:latin typeface="Times New Roman"/>
                <a:cs typeface="Times New Roman"/>
              </a:rPr>
              <a:t>circulating </a:t>
            </a:r>
            <a:r>
              <a:rPr sz="2000" spc="-484" dirty="0">
                <a:latin typeface="Times New Roman"/>
                <a:cs typeface="Times New Roman"/>
              </a:rPr>
              <a:t> </a:t>
            </a:r>
            <a:r>
              <a:rPr sz="2000" spc="-5" dirty="0">
                <a:latin typeface="Times New Roman"/>
                <a:cs typeface="Times New Roman"/>
              </a:rPr>
              <a:t>in maternal blood.</a:t>
            </a:r>
            <a:endParaRPr sz="2000" dirty="0">
              <a:latin typeface="Times New Roman"/>
              <a:cs typeface="Times New Roman"/>
            </a:endParaRPr>
          </a:p>
          <a:p>
            <a:pPr>
              <a:spcBef>
                <a:spcPts val="45"/>
              </a:spcBef>
            </a:pPr>
            <a:endParaRPr sz="3000" dirty="0">
              <a:latin typeface="Times New Roman"/>
              <a:cs typeface="Times New Roman"/>
            </a:endParaRPr>
          </a:p>
          <a:p>
            <a:pPr marL="250190" indent="-238125">
              <a:spcBef>
                <a:spcPts val="5"/>
              </a:spcBef>
              <a:buClr>
                <a:srgbClr val="FBEF59"/>
              </a:buClr>
              <a:buSzPct val="84615"/>
              <a:buFont typeface="Times New Roman"/>
              <a:buChar char="•"/>
              <a:tabLst>
                <a:tab pos="249554" algn="l"/>
                <a:tab pos="250825" algn="l"/>
              </a:tabLst>
            </a:pPr>
            <a:r>
              <a:rPr sz="2600" b="1" spc="-5" dirty="0">
                <a:latin typeface="Times New Roman"/>
                <a:cs typeface="Times New Roman"/>
              </a:rPr>
              <a:t>Postnatal</a:t>
            </a:r>
            <a:r>
              <a:rPr sz="2600" b="1" spc="-20" dirty="0">
                <a:latin typeface="Times New Roman"/>
                <a:cs typeface="Times New Roman"/>
              </a:rPr>
              <a:t> </a:t>
            </a:r>
            <a:r>
              <a:rPr sz="2600" b="1" spc="-5" dirty="0">
                <a:latin typeface="Times New Roman"/>
                <a:cs typeface="Times New Roman"/>
              </a:rPr>
              <a:t>testing:</a:t>
            </a:r>
            <a:endParaRPr sz="2600" dirty="0">
              <a:latin typeface="Times New Roman"/>
              <a:cs typeface="Times New Roman"/>
            </a:endParaRPr>
          </a:p>
          <a:p>
            <a:pPr marL="266700" indent="-254000">
              <a:spcBef>
                <a:spcPts val="580"/>
              </a:spcBef>
              <a:buAutoNum type="arabicPeriod"/>
              <a:tabLst>
                <a:tab pos="266700" algn="l"/>
              </a:tabLst>
            </a:pPr>
            <a:r>
              <a:rPr sz="2000" spc="-5" dirty="0">
                <a:latin typeface="Times New Roman"/>
                <a:cs typeface="Times New Roman"/>
              </a:rPr>
              <a:t>Clinically</a:t>
            </a:r>
            <a:r>
              <a:rPr sz="2000" spc="-15" dirty="0">
                <a:latin typeface="Times New Roman"/>
                <a:cs typeface="Times New Roman"/>
              </a:rPr>
              <a:t> </a:t>
            </a:r>
            <a:r>
              <a:rPr sz="2000" spc="-5" dirty="0">
                <a:latin typeface="Times New Roman"/>
                <a:cs typeface="Times New Roman"/>
              </a:rPr>
              <a:t>“age-related</a:t>
            </a:r>
            <a:r>
              <a:rPr sz="2000" spc="-20" dirty="0">
                <a:latin typeface="Times New Roman"/>
                <a:cs typeface="Times New Roman"/>
              </a:rPr>
              <a:t> </a:t>
            </a:r>
            <a:r>
              <a:rPr sz="2000" dirty="0">
                <a:latin typeface="Times New Roman"/>
                <a:cs typeface="Times New Roman"/>
              </a:rPr>
              <a:t>“</a:t>
            </a:r>
            <a:r>
              <a:rPr sz="2000" spc="-15" dirty="0">
                <a:latin typeface="Times New Roman"/>
                <a:cs typeface="Times New Roman"/>
              </a:rPr>
              <a:t> </a:t>
            </a:r>
            <a:r>
              <a:rPr sz="2000" dirty="0">
                <a:latin typeface="Times New Roman"/>
                <a:cs typeface="Times New Roman"/>
              </a:rPr>
              <a:t>.</a:t>
            </a:r>
          </a:p>
          <a:p>
            <a:pPr marL="266700" indent="-254000">
              <a:spcBef>
                <a:spcPts val="600"/>
              </a:spcBef>
              <a:buAutoNum type="arabicPeriod"/>
              <a:tabLst>
                <a:tab pos="266700" algn="l"/>
              </a:tabLst>
            </a:pPr>
            <a:r>
              <a:rPr sz="2000" spc="-5" dirty="0">
                <a:latin typeface="Times New Roman"/>
                <a:cs typeface="Times New Roman"/>
              </a:rPr>
              <a:t>Karyotype</a:t>
            </a:r>
            <a:r>
              <a:rPr sz="2000" spc="-20" dirty="0">
                <a:latin typeface="Times New Roman"/>
                <a:cs typeface="Times New Roman"/>
              </a:rPr>
              <a:t> </a:t>
            </a:r>
            <a:r>
              <a:rPr sz="2000" spc="-5" dirty="0">
                <a:latin typeface="Times New Roman"/>
                <a:cs typeface="Times New Roman"/>
              </a:rPr>
              <a:t>analysis.</a:t>
            </a:r>
            <a:endParaRPr sz="2000" dirty="0">
              <a:latin typeface="Times New Roman"/>
              <a:cs typeface="Times New Roman"/>
            </a:endParaRPr>
          </a:p>
        </p:txBody>
      </p:sp>
      <p:grpSp>
        <p:nvGrpSpPr>
          <p:cNvPr id="6" name="object 6"/>
          <p:cNvGrpSpPr/>
          <p:nvPr/>
        </p:nvGrpSpPr>
        <p:grpSpPr>
          <a:xfrm>
            <a:off x="6464300" y="245490"/>
            <a:ext cx="5727700" cy="6210300"/>
            <a:chOff x="6464300" y="242315"/>
            <a:chExt cx="5727700" cy="6210300"/>
          </a:xfrm>
        </p:grpSpPr>
        <p:pic>
          <p:nvPicPr>
            <p:cNvPr id="7" name="object 7"/>
            <p:cNvPicPr/>
            <p:nvPr/>
          </p:nvPicPr>
          <p:blipFill>
            <a:blip r:embed="rId2" cstate="print"/>
            <a:stretch>
              <a:fillRect/>
            </a:stretch>
          </p:blipFill>
          <p:spPr>
            <a:xfrm>
              <a:off x="6477000" y="3176015"/>
              <a:ext cx="5715000" cy="3276600"/>
            </a:xfrm>
            <a:prstGeom prst="rect">
              <a:avLst/>
            </a:prstGeom>
          </p:spPr>
        </p:pic>
        <p:pic>
          <p:nvPicPr>
            <p:cNvPr id="8" name="object 8"/>
            <p:cNvPicPr/>
            <p:nvPr/>
          </p:nvPicPr>
          <p:blipFill>
            <a:blip r:embed="rId3" cstate="print"/>
            <a:stretch>
              <a:fillRect/>
            </a:stretch>
          </p:blipFill>
          <p:spPr>
            <a:xfrm>
              <a:off x="6464300" y="242315"/>
              <a:ext cx="5537200" cy="2908300"/>
            </a:xfrm>
            <a:prstGeom prst="rect">
              <a:avLst/>
            </a:prstGeom>
          </p:spPr>
        </p:pic>
      </p:grpSp>
    </p:spTree>
    <p:extLst>
      <p:ext uri="{BB962C8B-B14F-4D97-AF65-F5344CB8AC3E}">
        <p14:creationId xmlns:p14="http://schemas.microsoft.com/office/powerpoint/2010/main" val="38767888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9080" y="192405"/>
            <a:ext cx="2687320" cy="559435"/>
          </a:xfrm>
        </p:spPr>
        <p:txBody>
          <a:bodyPr>
            <a:normAutofit fontScale="90000"/>
          </a:bodyPr>
          <a:lstStyle/>
          <a:p>
            <a:r>
              <a:rPr lang="en-US" b="1" dirty="0">
                <a:solidFill>
                  <a:schemeClr val="tx1"/>
                </a:solidFill>
              </a:rPr>
              <a:t>TRE</a:t>
            </a:r>
            <a:r>
              <a:rPr lang="en-US" b="1" spc="-290" dirty="0">
                <a:solidFill>
                  <a:schemeClr val="tx1"/>
                </a:solidFill>
              </a:rPr>
              <a:t>A</a:t>
            </a:r>
            <a:r>
              <a:rPr lang="en-US" b="1" dirty="0">
                <a:solidFill>
                  <a:schemeClr val="tx1"/>
                </a:solidFill>
              </a:rPr>
              <a:t>T</a:t>
            </a:r>
            <a:r>
              <a:rPr lang="en-US" b="1" spc="-5" dirty="0">
                <a:solidFill>
                  <a:schemeClr val="tx1"/>
                </a:solidFill>
              </a:rPr>
              <a:t>ME</a:t>
            </a:r>
            <a:r>
              <a:rPr lang="en-US" b="1" dirty="0">
                <a:solidFill>
                  <a:schemeClr val="tx1"/>
                </a:solidFill>
              </a:rPr>
              <a:t>NT</a:t>
            </a:r>
            <a:endParaRPr lang="en-US" b="1" dirty="0"/>
          </a:p>
        </p:txBody>
      </p:sp>
      <p:sp>
        <p:nvSpPr>
          <p:cNvPr id="3" name="Content Placeholder 2"/>
          <p:cNvSpPr>
            <a:spLocks noGrp="1"/>
          </p:cNvSpPr>
          <p:nvPr>
            <p:ph idx="1"/>
          </p:nvPr>
        </p:nvSpPr>
        <p:spPr>
          <a:xfrm>
            <a:off x="330200" y="941704"/>
            <a:ext cx="11567160" cy="5682615"/>
          </a:xfrm>
        </p:spPr>
        <p:txBody>
          <a:bodyPr>
            <a:normAutofit/>
          </a:bodyPr>
          <a:lstStyle/>
          <a:p>
            <a:r>
              <a:rPr lang="en-US" b="1" spc="-10" dirty="0">
                <a:latin typeface="Times New Roman"/>
                <a:cs typeface="Times New Roman"/>
              </a:rPr>
              <a:t>Androgen replacement</a:t>
            </a:r>
            <a:r>
              <a:rPr lang="en-US" b="1" spc="-5" dirty="0">
                <a:latin typeface="Times New Roman"/>
                <a:cs typeface="Times New Roman"/>
              </a:rPr>
              <a:t> therapy.</a:t>
            </a:r>
          </a:p>
          <a:p>
            <a:pPr marL="279400" indent="0">
              <a:spcBef>
                <a:spcPts val="740"/>
              </a:spcBef>
              <a:buNone/>
            </a:pPr>
            <a:r>
              <a:rPr lang="en-US" sz="3200" dirty="0">
                <a:latin typeface="Times New Roman"/>
                <a:cs typeface="Times New Roman"/>
              </a:rPr>
              <a:t>-</a:t>
            </a:r>
            <a:r>
              <a:rPr lang="en-US" sz="3200" spc="-5" dirty="0">
                <a:latin typeface="Times New Roman"/>
                <a:cs typeface="Times New Roman"/>
              </a:rPr>
              <a:t> </a:t>
            </a:r>
            <a:r>
              <a:rPr lang="en-US" sz="2000" dirty="0">
                <a:latin typeface="Times New Roman"/>
                <a:cs typeface="Times New Roman"/>
              </a:rPr>
              <a:t>Most</a:t>
            </a:r>
            <a:r>
              <a:rPr lang="en-US" sz="2000" spc="-10" dirty="0">
                <a:latin typeface="Times New Roman"/>
                <a:cs typeface="Times New Roman"/>
              </a:rPr>
              <a:t> </a:t>
            </a:r>
            <a:r>
              <a:rPr lang="en-US" sz="2000" b="1" u="heavy" spc="-5" dirty="0">
                <a:solidFill>
                  <a:srgbClr val="C00000"/>
                </a:solidFill>
                <a:uFill>
                  <a:solidFill>
                    <a:srgbClr val="FFFFFF"/>
                  </a:solidFill>
                </a:uFill>
                <a:latin typeface="Times New Roman"/>
                <a:cs typeface="Times New Roman"/>
              </a:rPr>
              <a:t>im</a:t>
            </a:r>
            <a:r>
              <a:rPr lang="en-US" sz="2000" b="1" spc="-5" dirty="0">
                <a:solidFill>
                  <a:srgbClr val="C00000"/>
                </a:solidFill>
                <a:latin typeface="Times New Roman"/>
                <a:cs typeface="Times New Roman"/>
              </a:rPr>
              <a:t>portant</a:t>
            </a:r>
            <a:r>
              <a:rPr lang="en-US" sz="2000" b="1" spc="-10" dirty="0">
                <a:solidFill>
                  <a:srgbClr val="C00000"/>
                </a:solidFill>
                <a:latin typeface="Times New Roman"/>
                <a:cs typeface="Times New Roman"/>
              </a:rPr>
              <a:t> </a:t>
            </a:r>
            <a:r>
              <a:rPr lang="en-US" sz="2000" spc="-5" dirty="0">
                <a:latin typeface="Times New Roman"/>
                <a:cs typeface="Times New Roman"/>
              </a:rPr>
              <a:t>aspect</a:t>
            </a:r>
            <a:r>
              <a:rPr lang="en-US" sz="2000" spc="-10" dirty="0">
                <a:latin typeface="Times New Roman"/>
                <a:cs typeface="Times New Roman"/>
              </a:rPr>
              <a:t> </a:t>
            </a:r>
            <a:r>
              <a:rPr lang="en-US" sz="2000" dirty="0">
                <a:latin typeface="Times New Roman"/>
                <a:cs typeface="Times New Roman"/>
              </a:rPr>
              <a:t>of</a:t>
            </a:r>
            <a:r>
              <a:rPr lang="en-US" sz="2000" spc="-5" dirty="0">
                <a:latin typeface="Times New Roman"/>
                <a:cs typeface="Times New Roman"/>
              </a:rPr>
              <a:t> treatment</a:t>
            </a:r>
            <a:r>
              <a:rPr lang="en-US" sz="2000" spc="-10" dirty="0">
                <a:latin typeface="Times New Roman"/>
                <a:cs typeface="Times New Roman"/>
              </a:rPr>
              <a:t> </a:t>
            </a:r>
            <a:r>
              <a:rPr lang="en-US" sz="2000" dirty="0">
                <a:latin typeface="Times New Roman"/>
                <a:cs typeface="Times New Roman"/>
              </a:rPr>
              <a:t>.</a:t>
            </a:r>
          </a:p>
          <a:p>
            <a:pPr marL="279400" indent="0">
              <a:spcBef>
                <a:spcPts val="740"/>
              </a:spcBef>
              <a:buNone/>
            </a:pPr>
            <a:r>
              <a:rPr lang="en-US" sz="2000" dirty="0">
                <a:latin typeface="Times New Roman"/>
                <a:cs typeface="Times New Roman"/>
              </a:rPr>
              <a:t>- S</a:t>
            </a:r>
            <a:r>
              <a:rPr lang="en-US" sz="2000" spc="-5" dirty="0">
                <a:latin typeface="Times New Roman"/>
                <a:cs typeface="Times New Roman"/>
              </a:rPr>
              <a:t>ta</a:t>
            </a:r>
            <a:r>
              <a:rPr lang="en-US" sz="2000" dirty="0">
                <a:latin typeface="Times New Roman"/>
                <a:cs typeface="Times New Roman"/>
              </a:rPr>
              <a:t>r</a:t>
            </a:r>
            <a:r>
              <a:rPr lang="en-US" sz="2000" spc="-5" dirty="0">
                <a:latin typeface="Times New Roman"/>
                <a:cs typeface="Times New Roman"/>
              </a:rPr>
              <a:t>te</a:t>
            </a:r>
            <a:r>
              <a:rPr lang="en-US" sz="2000" dirty="0">
                <a:latin typeface="Times New Roman"/>
                <a:cs typeface="Times New Roman"/>
              </a:rPr>
              <a:t>d </a:t>
            </a:r>
            <a:r>
              <a:rPr lang="en-US" sz="2000" spc="-5" dirty="0">
                <a:latin typeface="Times New Roman"/>
                <a:cs typeface="Times New Roman"/>
              </a:rPr>
              <a:t>a</a:t>
            </a:r>
            <a:r>
              <a:rPr lang="en-US" sz="2000" dirty="0">
                <a:latin typeface="Times New Roman"/>
                <a:cs typeface="Times New Roman"/>
              </a:rPr>
              <a:t>t </a:t>
            </a:r>
            <a:r>
              <a:rPr lang="en-US" sz="2000" b="1" dirty="0">
                <a:solidFill>
                  <a:srgbClr val="C00000"/>
                </a:solidFill>
                <a:latin typeface="Times New Roman"/>
                <a:cs typeface="Times New Roman"/>
              </a:rPr>
              <a:t>pub</a:t>
            </a:r>
            <a:r>
              <a:rPr lang="en-US" sz="2000" b="1" spc="-5" dirty="0">
                <a:solidFill>
                  <a:srgbClr val="C00000"/>
                </a:solidFill>
                <a:latin typeface="Times New Roman"/>
                <a:cs typeface="Times New Roman"/>
              </a:rPr>
              <a:t>er</a:t>
            </a:r>
            <a:r>
              <a:rPr lang="en-US" sz="2000" b="1" dirty="0">
                <a:solidFill>
                  <a:srgbClr val="C00000"/>
                </a:solidFill>
                <a:latin typeface="Times New Roman"/>
                <a:cs typeface="Times New Roman"/>
              </a:rPr>
              <a:t>t</a:t>
            </a:r>
            <a:r>
              <a:rPr lang="en-US" sz="2000" b="1" spc="-395" dirty="0">
                <a:solidFill>
                  <a:srgbClr val="C00000"/>
                </a:solidFill>
                <a:latin typeface="Times New Roman"/>
                <a:cs typeface="Times New Roman"/>
              </a:rPr>
              <a:t>y</a:t>
            </a:r>
            <a:r>
              <a:rPr lang="en-US" sz="2000" u="heavy" spc="-210" dirty="0">
                <a:solidFill>
                  <a:srgbClr val="C00000"/>
                </a:solidFill>
                <a:uFill>
                  <a:solidFill>
                    <a:srgbClr val="FFFFFF"/>
                  </a:solidFill>
                </a:uFill>
                <a:latin typeface="Times New Roman"/>
                <a:cs typeface="Times New Roman"/>
              </a:rPr>
              <a:t> </a:t>
            </a:r>
            <a:r>
              <a:rPr lang="en-US" sz="2000" spc="-20" dirty="0">
                <a:latin typeface="Times New Roman"/>
                <a:cs typeface="Times New Roman"/>
              </a:rPr>
              <a:t>,</a:t>
            </a:r>
            <a:r>
              <a:rPr lang="en-US" sz="2000" u="heavy" spc="15" dirty="0">
                <a:uFill>
                  <a:solidFill>
                    <a:srgbClr val="FFFFFF"/>
                  </a:solidFill>
                </a:uFill>
                <a:latin typeface="Times New Roman"/>
                <a:cs typeface="Times New Roman"/>
              </a:rPr>
              <a:t> </a:t>
            </a:r>
            <a:r>
              <a:rPr lang="en-US" sz="2000" spc="-5" dirty="0">
                <a:latin typeface="Times New Roman"/>
                <a:cs typeface="Times New Roman"/>
              </a:rPr>
              <a:t>i</a:t>
            </a:r>
            <a:r>
              <a:rPr lang="en-US" sz="2000" dirty="0">
                <a:latin typeface="Times New Roman"/>
                <a:cs typeface="Times New Roman"/>
              </a:rPr>
              <a:t>n</a:t>
            </a:r>
            <a:r>
              <a:rPr lang="en-US" sz="2000" spc="-5" dirty="0">
                <a:latin typeface="Times New Roman"/>
                <a:cs typeface="Times New Roman"/>
              </a:rPr>
              <a:t>c</a:t>
            </a:r>
            <a:r>
              <a:rPr lang="en-US" sz="2000" dirty="0">
                <a:latin typeface="Times New Roman"/>
                <a:cs typeface="Times New Roman"/>
              </a:rPr>
              <a:t>r</a:t>
            </a:r>
            <a:r>
              <a:rPr lang="en-US" sz="2000" spc="-5" dirty="0">
                <a:latin typeface="Times New Roman"/>
                <a:cs typeface="Times New Roman"/>
              </a:rPr>
              <a:t>ea</a:t>
            </a:r>
            <a:r>
              <a:rPr lang="en-US" sz="2000" dirty="0">
                <a:latin typeface="Times New Roman"/>
                <a:cs typeface="Times New Roman"/>
              </a:rPr>
              <a:t>s</a:t>
            </a:r>
            <a:r>
              <a:rPr lang="en-US" sz="2000" spc="-5" dirty="0">
                <a:latin typeface="Times New Roman"/>
                <a:cs typeface="Times New Roman"/>
              </a:rPr>
              <a:t>e</a:t>
            </a:r>
            <a:r>
              <a:rPr lang="en-US" sz="2000" dirty="0">
                <a:latin typeface="Times New Roman"/>
                <a:cs typeface="Times New Roman"/>
              </a:rPr>
              <a:t>d ov</a:t>
            </a:r>
            <a:r>
              <a:rPr lang="en-US" sz="2000" spc="-5" dirty="0">
                <a:latin typeface="Times New Roman"/>
                <a:cs typeface="Times New Roman"/>
              </a:rPr>
              <a:t>e</a:t>
            </a:r>
            <a:r>
              <a:rPr lang="en-US" sz="2000" dirty="0">
                <a:latin typeface="Times New Roman"/>
                <a:cs typeface="Times New Roman"/>
              </a:rPr>
              <a:t>r </a:t>
            </a:r>
            <a:r>
              <a:rPr lang="en-US" sz="2000" spc="-5" dirty="0">
                <a:latin typeface="Times New Roman"/>
                <a:cs typeface="Times New Roman"/>
              </a:rPr>
              <a:t>tim</a:t>
            </a:r>
            <a:r>
              <a:rPr lang="en-US" sz="2000" dirty="0">
                <a:latin typeface="Times New Roman"/>
                <a:cs typeface="Times New Roman"/>
              </a:rPr>
              <a:t>e</a:t>
            </a:r>
            <a:r>
              <a:rPr lang="en-US" sz="2000" spc="-5" dirty="0">
                <a:latin typeface="Times New Roman"/>
                <a:cs typeface="Times New Roman"/>
              </a:rPr>
              <a:t> </a:t>
            </a:r>
            <a:r>
              <a:rPr lang="en-US" sz="2000" dirty="0">
                <a:latin typeface="Times New Roman"/>
                <a:cs typeface="Times New Roman"/>
              </a:rPr>
              <a:t>.</a:t>
            </a:r>
          </a:p>
          <a:p>
            <a:pPr marL="736600" marR="22860" indent="177800">
              <a:lnSpc>
                <a:spcPts val="2500"/>
              </a:lnSpc>
              <a:spcBef>
                <a:spcPts val="1220"/>
              </a:spcBef>
            </a:pPr>
            <a:r>
              <a:rPr lang="en-US" sz="2000" spc="-5" dirty="0">
                <a:latin typeface="Times New Roman"/>
                <a:cs typeface="Times New Roman"/>
              </a:rPr>
              <a:t>Changes</a:t>
            </a:r>
            <a:r>
              <a:rPr lang="en-US" sz="2000" spc="5" dirty="0">
                <a:latin typeface="Times New Roman"/>
                <a:cs typeface="Times New Roman"/>
              </a:rPr>
              <a:t> </a:t>
            </a:r>
            <a:r>
              <a:rPr lang="en-US" sz="2000" spc="-5" dirty="0">
                <a:latin typeface="Times New Roman"/>
                <a:cs typeface="Times New Roman"/>
              </a:rPr>
              <a:t>such</a:t>
            </a:r>
            <a:r>
              <a:rPr lang="en-US" sz="2000" spc="5" dirty="0">
                <a:latin typeface="Times New Roman"/>
                <a:cs typeface="Times New Roman"/>
              </a:rPr>
              <a:t> </a:t>
            </a:r>
            <a:r>
              <a:rPr lang="en-US" sz="2000" spc="-5" dirty="0">
                <a:latin typeface="Times New Roman"/>
                <a:cs typeface="Times New Roman"/>
              </a:rPr>
              <a:t>as</a:t>
            </a:r>
            <a:r>
              <a:rPr lang="en-US" sz="2000" spc="5" dirty="0">
                <a:latin typeface="Times New Roman"/>
                <a:cs typeface="Times New Roman"/>
              </a:rPr>
              <a:t> </a:t>
            </a:r>
            <a:r>
              <a:rPr lang="en-US" sz="2000" spc="-5" dirty="0">
                <a:latin typeface="Times New Roman"/>
                <a:cs typeface="Times New Roman"/>
              </a:rPr>
              <a:t>developing</a:t>
            </a:r>
            <a:r>
              <a:rPr lang="en-US" sz="2000" spc="10" dirty="0">
                <a:latin typeface="Times New Roman"/>
                <a:cs typeface="Times New Roman"/>
              </a:rPr>
              <a:t> </a:t>
            </a:r>
            <a:r>
              <a:rPr lang="en-US" sz="2000" dirty="0">
                <a:latin typeface="Times New Roman"/>
                <a:cs typeface="Times New Roman"/>
              </a:rPr>
              <a:t>a </a:t>
            </a:r>
            <a:r>
              <a:rPr lang="en-US" sz="2000" spc="-5" dirty="0">
                <a:latin typeface="Times New Roman"/>
                <a:cs typeface="Times New Roman"/>
              </a:rPr>
              <a:t>deeper</a:t>
            </a:r>
            <a:r>
              <a:rPr lang="en-US" sz="2000" spc="5" dirty="0">
                <a:latin typeface="Times New Roman"/>
                <a:cs typeface="Times New Roman"/>
              </a:rPr>
              <a:t> </a:t>
            </a:r>
            <a:r>
              <a:rPr lang="en-US" sz="2000" spc="-5" dirty="0">
                <a:latin typeface="Times New Roman"/>
                <a:cs typeface="Times New Roman"/>
              </a:rPr>
              <a:t>voice,</a:t>
            </a:r>
            <a:r>
              <a:rPr lang="en-US" sz="2000" spc="10" dirty="0">
                <a:latin typeface="Times New Roman"/>
                <a:cs typeface="Times New Roman"/>
              </a:rPr>
              <a:t> </a:t>
            </a:r>
            <a:r>
              <a:rPr lang="en-US" sz="2000" spc="-5" dirty="0">
                <a:latin typeface="Times New Roman"/>
                <a:cs typeface="Times New Roman"/>
              </a:rPr>
              <a:t>growing</a:t>
            </a:r>
            <a:r>
              <a:rPr lang="en-US" sz="2000" spc="5" dirty="0">
                <a:latin typeface="Times New Roman"/>
                <a:cs typeface="Times New Roman"/>
              </a:rPr>
              <a:t> </a:t>
            </a:r>
            <a:r>
              <a:rPr lang="en-US" sz="2000" spc="-5" dirty="0">
                <a:latin typeface="Times New Roman"/>
                <a:cs typeface="Times New Roman"/>
              </a:rPr>
              <a:t>facial</a:t>
            </a:r>
            <a:r>
              <a:rPr lang="en-US" sz="2000" dirty="0">
                <a:latin typeface="Times New Roman"/>
                <a:cs typeface="Times New Roman"/>
              </a:rPr>
              <a:t> </a:t>
            </a:r>
            <a:r>
              <a:rPr lang="en-US" sz="2000" spc="-5" dirty="0">
                <a:latin typeface="Times New Roman"/>
                <a:cs typeface="Times New Roman"/>
              </a:rPr>
              <a:t>and</a:t>
            </a:r>
            <a:r>
              <a:rPr lang="en-US" sz="2000" spc="10" dirty="0">
                <a:latin typeface="Times New Roman"/>
                <a:cs typeface="Times New Roman"/>
              </a:rPr>
              <a:t> </a:t>
            </a:r>
            <a:r>
              <a:rPr lang="en-US" sz="2000" dirty="0">
                <a:latin typeface="Times New Roman"/>
                <a:cs typeface="Times New Roman"/>
              </a:rPr>
              <a:t>body</a:t>
            </a:r>
            <a:r>
              <a:rPr lang="en-US" sz="2000" spc="5" dirty="0">
                <a:latin typeface="Times New Roman"/>
                <a:cs typeface="Times New Roman"/>
              </a:rPr>
              <a:t> </a:t>
            </a:r>
            <a:r>
              <a:rPr lang="en-US" sz="2000" spc="-25" dirty="0">
                <a:latin typeface="Times New Roman"/>
                <a:cs typeface="Times New Roman"/>
              </a:rPr>
              <a:t>hair,</a:t>
            </a:r>
            <a:r>
              <a:rPr lang="en-US" sz="2000" spc="5" dirty="0">
                <a:latin typeface="Times New Roman"/>
                <a:cs typeface="Times New Roman"/>
              </a:rPr>
              <a:t> </a:t>
            </a:r>
            <a:r>
              <a:rPr lang="en-US" sz="2000" spc="-5" dirty="0">
                <a:latin typeface="Times New Roman"/>
                <a:cs typeface="Times New Roman"/>
              </a:rPr>
              <a:t>and </a:t>
            </a:r>
            <a:r>
              <a:rPr lang="en-US" sz="2000" spc="-585" dirty="0">
                <a:latin typeface="Times New Roman"/>
                <a:cs typeface="Times New Roman"/>
              </a:rPr>
              <a:t> </a:t>
            </a:r>
            <a:r>
              <a:rPr lang="en-US" sz="2000" spc="-5" dirty="0">
                <a:latin typeface="Times New Roman"/>
                <a:cs typeface="Times New Roman"/>
              </a:rPr>
              <a:t>increasing muscle mass</a:t>
            </a:r>
            <a:r>
              <a:rPr lang="en-US" sz="2000" dirty="0">
                <a:latin typeface="Times New Roman"/>
                <a:cs typeface="Times New Roman"/>
              </a:rPr>
              <a:t> </a:t>
            </a:r>
            <a:r>
              <a:rPr lang="en-US" sz="2000" spc="-5" dirty="0">
                <a:latin typeface="Times New Roman"/>
                <a:cs typeface="Times New Roman"/>
              </a:rPr>
              <a:t>and</a:t>
            </a:r>
            <a:r>
              <a:rPr lang="en-US" sz="2000" dirty="0">
                <a:latin typeface="Times New Roman"/>
                <a:cs typeface="Times New Roman"/>
              </a:rPr>
              <a:t> </a:t>
            </a:r>
            <a:r>
              <a:rPr lang="en-US" sz="2000" spc="-5" dirty="0">
                <a:latin typeface="Times New Roman"/>
                <a:cs typeface="Times New Roman"/>
              </a:rPr>
              <a:t>penis</a:t>
            </a:r>
            <a:r>
              <a:rPr lang="en-US" sz="2000" dirty="0">
                <a:latin typeface="Times New Roman"/>
                <a:cs typeface="Times New Roman"/>
              </a:rPr>
              <a:t> </a:t>
            </a:r>
            <a:r>
              <a:rPr lang="en-US" sz="2000" spc="-5" dirty="0">
                <a:latin typeface="Times New Roman"/>
                <a:cs typeface="Times New Roman"/>
              </a:rPr>
              <a:t>size.</a:t>
            </a:r>
            <a:endParaRPr lang="en-US" sz="2000" dirty="0">
              <a:latin typeface="Times New Roman"/>
              <a:cs typeface="Times New Roman"/>
            </a:endParaRPr>
          </a:p>
          <a:p>
            <a:pPr marL="990600">
              <a:spcBef>
                <a:spcPts val="600"/>
              </a:spcBef>
            </a:pPr>
            <a:r>
              <a:rPr lang="en-US" sz="2000" b="1" dirty="0">
                <a:solidFill>
                  <a:srgbClr val="C00000"/>
                </a:solidFill>
                <a:latin typeface="Times New Roman"/>
                <a:cs typeface="Times New Roman"/>
              </a:rPr>
              <a:t>It </a:t>
            </a:r>
            <a:r>
              <a:rPr lang="en-US" sz="2000" b="1" spc="-5" dirty="0">
                <a:solidFill>
                  <a:srgbClr val="C00000"/>
                </a:solidFill>
                <a:latin typeface="Times New Roman"/>
                <a:cs typeface="Times New Roman"/>
              </a:rPr>
              <a:t>will </a:t>
            </a:r>
            <a:r>
              <a:rPr lang="en-US" sz="2000" b="1" dirty="0">
                <a:solidFill>
                  <a:srgbClr val="C00000"/>
                </a:solidFill>
                <a:latin typeface="Times New Roman"/>
                <a:cs typeface="Times New Roman"/>
              </a:rPr>
              <a:t>not </a:t>
            </a:r>
            <a:r>
              <a:rPr lang="en-US" sz="2000" b="1" spc="-10" dirty="0">
                <a:solidFill>
                  <a:srgbClr val="C00000"/>
                </a:solidFill>
                <a:latin typeface="Times New Roman"/>
                <a:cs typeface="Times New Roman"/>
              </a:rPr>
              <a:t>result</a:t>
            </a:r>
            <a:r>
              <a:rPr lang="en-US" sz="2000" b="1" dirty="0">
                <a:solidFill>
                  <a:srgbClr val="C00000"/>
                </a:solidFill>
                <a:latin typeface="Times New Roman"/>
                <a:cs typeface="Times New Roman"/>
              </a:rPr>
              <a:t> </a:t>
            </a:r>
            <a:r>
              <a:rPr lang="en-US" sz="2000" b="1" spc="-5" dirty="0">
                <a:solidFill>
                  <a:srgbClr val="C00000"/>
                </a:solidFill>
                <a:latin typeface="Times New Roman"/>
                <a:cs typeface="Times New Roman"/>
              </a:rPr>
              <a:t>in</a:t>
            </a:r>
            <a:r>
              <a:rPr lang="en-US" sz="2000" b="1" dirty="0">
                <a:solidFill>
                  <a:srgbClr val="C00000"/>
                </a:solidFill>
                <a:latin typeface="Times New Roman"/>
                <a:cs typeface="Times New Roman"/>
              </a:rPr>
              <a:t> </a:t>
            </a:r>
            <a:r>
              <a:rPr lang="en-US" sz="2000" b="1" spc="-5" dirty="0">
                <a:solidFill>
                  <a:srgbClr val="C00000"/>
                </a:solidFill>
                <a:latin typeface="Times New Roman"/>
                <a:cs typeface="Times New Roman"/>
              </a:rPr>
              <a:t>testicle enlargement</a:t>
            </a:r>
            <a:r>
              <a:rPr lang="en-US" sz="2000" b="1" dirty="0">
                <a:solidFill>
                  <a:srgbClr val="C00000"/>
                </a:solidFill>
                <a:latin typeface="Times New Roman"/>
                <a:cs typeface="Times New Roman"/>
              </a:rPr>
              <a:t> or</a:t>
            </a:r>
            <a:r>
              <a:rPr lang="en-US" sz="2000" b="1" spc="-45" dirty="0">
                <a:solidFill>
                  <a:srgbClr val="C00000"/>
                </a:solidFill>
                <a:latin typeface="Times New Roman"/>
                <a:cs typeface="Times New Roman"/>
              </a:rPr>
              <a:t> </a:t>
            </a:r>
            <a:r>
              <a:rPr lang="en-US" sz="2000" b="1" spc="-10" dirty="0">
                <a:solidFill>
                  <a:srgbClr val="C00000"/>
                </a:solidFill>
                <a:latin typeface="Times New Roman"/>
                <a:cs typeface="Times New Roman"/>
              </a:rPr>
              <a:t>improve</a:t>
            </a:r>
            <a:r>
              <a:rPr lang="en-US" sz="2000" b="1" spc="-5" dirty="0">
                <a:solidFill>
                  <a:srgbClr val="C00000"/>
                </a:solidFill>
                <a:latin typeface="Times New Roman"/>
                <a:cs typeface="Times New Roman"/>
              </a:rPr>
              <a:t> </a:t>
            </a:r>
            <a:r>
              <a:rPr lang="en-US" sz="2000" b="1" spc="-15" dirty="0">
                <a:solidFill>
                  <a:srgbClr val="C00000"/>
                </a:solidFill>
                <a:latin typeface="Times New Roman"/>
                <a:cs typeface="Times New Roman"/>
              </a:rPr>
              <a:t>infertility.</a:t>
            </a:r>
            <a:endParaRPr lang="en-US" sz="2000" dirty="0">
              <a:solidFill>
                <a:srgbClr val="C00000"/>
              </a:solidFill>
              <a:latin typeface="Times New Roman"/>
              <a:cs typeface="Times New Roman"/>
            </a:endParaRPr>
          </a:p>
          <a:p>
            <a:r>
              <a:rPr lang="en-US" sz="2700" b="1" spc="-10" dirty="0">
                <a:latin typeface="Times New Roman"/>
                <a:cs typeface="Times New Roman"/>
              </a:rPr>
              <a:t>Breast</a:t>
            </a:r>
            <a:r>
              <a:rPr lang="en-US" sz="2700" b="1" dirty="0">
                <a:latin typeface="Times New Roman"/>
                <a:cs typeface="Times New Roman"/>
              </a:rPr>
              <a:t> </a:t>
            </a:r>
            <a:r>
              <a:rPr lang="en-US" sz="2700" b="1" spc="-10" dirty="0">
                <a:latin typeface="Times New Roman"/>
                <a:cs typeface="Times New Roman"/>
              </a:rPr>
              <a:t>Tissue</a:t>
            </a:r>
            <a:r>
              <a:rPr lang="en-US" sz="2700" b="1" spc="-5" dirty="0">
                <a:latin typeface="Times New Roman"/>
                <a:cs typeface="Times New Roman"/>
              </a:rPr>
              <a:t> Removal</a:t>
            </a:r>
            <a:r>
              <a:rPr lang="en-US" sz="2700" b="1" dirty="0">
                <a:latin typeface="Times New Roman"/>
                <a:cs typeface="Times New Roman"/>
              </a:rPr>
              <a:t> </a:t>
            </a:r>
            <a:r>
              <a:rPr lang="en-US" sz="2700" dirty="0">
                <a:latin typeface="Times New Roman"/>
                <a:cs typeface="Times New Roman"/>
              </a:rPr>
              <a:t>In </a:t>
            </a:r>
            <a:r>
              <a:rPr lang="en-US" sz="2700" spc="-5" dirty="0">
                <a:latin typeface="Times New Roman"/>
                <a:cs typeface="Times New Roman"/>
              </a:rPr>
              <a:t>males</a:t>
            </a:r>
            <a:r>
              <a:rPr lang="en-US" sz="2700" dirty="0">
                <a:latin typeface="Times New Roman"/>
                <a:cs typeface="Times New Roman"/>
              </a:rPr>
              <a:t> who </a:t>
            </a:r>
            <a:r>
              <a:rPr lang="en-US" sz="2700" spc="-5" dirty="0">
                <a:latin typeface="Times New Roman"/>
                <a:cs typeface="Times New Roman"/>
              </a:rPr>
              <a:t>develop</a:t>
            </a:r>
            <a:r>
              <a:rPr lang="en-US" sz="2700" dirty="0">
                <a:latin typeface="Times New Roman"/>
                <a:cs typeface="Times New Roman"/>
              </a:rPr>
              <a:t> </a:t>
            </a:r>
            <a:r>
              <a:rPr lang="en-US" sz="2700" b="1" u="heavy" spc="-5" dirty="0">
                <a:uFill>
                  <a:solidFill>
                    <a:srgbClr val="FFFFFF"/>
                  </a:solidFill>
                </a:uFill>
                <a:latin typeface="Times New Roman"/>
                <a:cs typeface="Times New Roman"/>
              </a:rPr>
              <a:t>enlar</a:t>
            </a:r>
            <a:r>
              <a:rPr lang="en-US" sz="2700" b="1" spc="-5" dirty="0">
                <a:latin typeface="Times New Roman"/>
                <a:cs typeface="Times New Roman"/>
              </a:rPr>
              <a:t>g</a:t>
            </a:r>
            <a:r>
              <a:rPr lang="en-US" sz="2700" b="1" u="heavy" spc="-5" dirty="0">
                <a:uFill>
                  <a:solidFill>
                    <a:srgbClr val="FFFFFF"/>
                  </a:solidFill>
                </a:uFill>
                <a:latin typeface="Times New Roman"/>
                <a:cs typeface="Times New Roman"/>
              </a:rPr>
              <a:t>ed</a:t>
            </a:r>
            <a:r>
              <a:rPr lang="en-US" sz="2700" b="1" u="heavy" dirty="0">
                <a:uFill>
                  <a:solidFill>
                    <a:srgbClr val="FFFFFF"/>
                  </a:solidFill>
                </a:uFill>
                <a:latin typeface="Times New Roman"/>
                <a:cs typeface="Times New Roman"/>
              </a:rPr>
              <a:t> </a:t>
            </a:r>
            <a:r>
              <a:rPr lang="en-US" sz="2700" b="1" u="heavy" spc="-15" dirty="0">
                <a:uFill>
                  <a:solidFill>
                    <a:srgbClr val="FFFFFF"/>
                  </a:solidFill>
                </a:uFill>
                <a:latin typeface="Times New Roman"/>
                <a:cs typeface="Times New Roman"/>
              </a:rPr>
              <a:t>breasts</a:t>
            </a:r>
            <a:r>
              <a:rPr lang="en-US" sz="2700" b="1" spc="-15" dirty="0">
                <a:latin typeface="Times New Roman"/>
                <a:cs typeface="Times New Roman"/>
              </a:rPr>
              <a:t>;</a:t>
            </a:r>
            <a:r>
              <a:rPr lang="en-US" sz="2700" b="1" u="heavy" spc="130" dirty="0">
                <a:uFill>
                  <a:solidFill>
                    <a:srgbClr val="FFFFFF"/>
                  </a:solidFill>
                </a:uFill>
                <a:latin typeface="Times New Roman"/>
                <a:cs typeface="Times New Roman"/>
              </a:rPr>
              <a:t> </a:t>
            </a:r>
            <a:r>
              <a:rPr lang="en-US" sz="2700" b="1" spc="-5" dirty="0">
                <a:latin typeface="Times New Roman"/>
                <a:cs typeface="Times New Roman"/>
              </a:rPr>
              <a:t>Because </a:t>
            </a:r>
            <a:r>
              <a:rPr lang="en-US" sz="2700" b="1" spc="-585" dirty="0">
                <a:latin typeface="Times New Roman"/>
                <a:cs typeface="Times New Roman"/>
              </a:rPr>
              <a:t> </a:t>
            </a:r>
            <a:r>
              <a:rPr lang="en-US" sz="2700" b="1" spc="-10" dirty="0">
                <a:latin typeface="Times New Roman"/>
                <a:cs typeface="Times New Roman"/>
              </a:rPr>
              <a:t>there</a:t>
            </a:r>
            <a:r>
              <a:rPr lang="en-US" sz="2700" b="1" spc="-5" dirty="0">
                <a:latin typeface="Times New Roman"/>
                <a:cs typeface="Times New Roman"/>
              </a:rPr>
              <a:t> is</a:t>
            </a:r>
            <a:r>
              <a:rPr lang="en-US" sz="2700" b="1" dirty="0">
                <a:latin typeface="Times New Roman"/>
                <a:cs typeface="Times New Roman"/>
              </a:rPr>
              <a:t> </a:t>
            </a:r>
            <a:r>
              <a:rPr lang="en-US" sz="2700" b="1" spc="-10" dirty="0">
                <a:latin typeface="Times New Roman"/>
                <a:cs typeface="Times New Roman"/>
              </a:rPr>
              <a:t>increase</a:t>
            </a:r>
            <a:r>
              <a:rPr lang="en-US" sz="2700" b="1" spc="-5" dirty="0">
                <a:latin typeface="Times New Roman"/>
                <a:cs typeface="Times New Roman"/>
              </a:rPr>
              <a:t> risk</a:t>
            </a:r>
            <a:r>
              <a:rPr lang="en-US" sz="2700" b="1" dirty="0">
                <a:latin typeface="Times New Roman"/>
                <a:cs typeface="Times New Roman"/>
              </a:rPr>
              <a:t> for</a:t>
            </a:r>
            <a:r>
              <a:rPr lang="en-US" sz="2700" b="1" spc="-45" dirty="0">
                <a:latin typeface="Times New Roman"/>
                <a:cs typeface="Times New Roman"/>
              </a:rPr>
              <a:t> </a:t>
            </a:r>
            <a:r>
              <a:rPr lang="en-US" sz="2700" b="1" spc="-10" dirty="0">
                <a:latin typeface="Times New Roman"/>
                <a:cs typeface="Times New Roman"/>
              </a:rPr>
              <a:t>breast</a:t>
            </a:r>
            <a:r>
              <a:rPr lang="en-US" sz="2700" b="1" dirty="0">
                <a:latin typeface="Times New Roman"/>
                <a:cs typeface="Times New Roman"/>
              </a:rPr>
              <a:t> </a:t>
            </a:r>
            <a:r>
              <a:rPr lang="en-US" sz="2700" b="1" spc="-5" dirty="0">
                <a:latin typeface="Times New Roman"/>
                <a:cs typeface="Times New Roman"/>
              </a:rPr>
              <a:t>cancer in</a:t>
            </a:r>
            <a:r>
              <a:rPr lang="en-US" sz="2700" b="1" dirty="0">
                <a:latin typeface="Times New Roman"/>
                <a:cs typeface="Times New Roman"/>
              </a:rPr>
              <a:t> </a:t>
            </a:r>
            <a:r>
              <a:rPr lang="en-US" sz="2700" b="1" spc="-5" dirty="0">
                <a:latin typeface="Times New Roman"/>
                <a:cs typeface="Times New Roman"/>
              </a:rPr>
              <a:t>klinefelter</a:t>
            </a:r>
            <a:r>
              <a:rPr lang="en-US" sz="2700" b="1" dirty="0">
                <a:latin typeface="Times New Roman"/>
                <a:cs typeface="Times New Roman"/>
              </a:rPr>
              <a:t> </a:t>
            </a:r>
            <a:r>
              <a:rPr lang="en-US" sz="2700" b="1" spc="-10" dirty="0">
                <a:latin typeface="Times New Roman"/>
                <a:cs typeface="Times New Roman"/>
              </a:rPr>
              <a:t>syndrome.</a:t>
            </a:r>
          </a:p>
          <a:p>
            <a:r>
              <a:rPr lang="en-US" sz="2700" b="1" spc="-5" dirty="0">
                <a:latin typeface="Times New Roman"/>
                <a:cs typeface="Times New Roman"/>
              </a:rPr>
              <a:t>Speech </a:t>
            </a:r>
            <a:r>
              <a:rPr lang="en-US" sz="2700" b="1" dirty="0">
                <a:latin typeface="Times New Roman"/>
                <a:cs typeface="Times New Roman"/>
              </a:rPr>
              <a:t>and</a:t>
            </a:r>
            <a:r>
              <a:rPr lang="en-US" sz="2700" b="1" spc="-5" dirty="0">
                <a:latin typeface="Times New Roman"/>
                <a:cs typeface="Times New Roman"/>
              </a:rPr>
              <a:t> behavioral</a:t>
            </a:r>
            <a:r>
              <a:rPr lang="en-US" sz="2700" b="1" spc="-10" dirty="0">
                <a:latin typeface="Times New Roman"/>
                <a:cs typeface="Times New Roman"/>
              </a:rPr>
              <a:t> </a:t>
            </a:r>
            <a:r>
              <a:rPr lang="en-US" sz="2700" b="1" spc="-25" dirty="0">
                <a:latin typeface="Times New Roman"/>
                <a:cs typeface="Times New Roman"/>
              </a:rPr>
              <a:t>therapy.</a:t>
            </a:r>
          </a:p>
          <a:p>
            <a:pPr marL="228600" lvl="1">
              <a:spcBef>
                <a:spcPts val="1000"/>
              </a:spcBef>
            </a:pPr>
            <a:r>
              <a:rPr lang="en-US" sz="2700" b="1" spc="-5" dirty="0">
                <a:latin typeface="Times New Roman"/>
                <a:cs typeface="Times New Roman"/>
              </a:rPr>
              <a:t>Physical</a:t>
            </a:r>
            <a:r>
              <a:rPr lang="en-US" sz="2700" b="1" dirty="0">
                <a:latin typeface="Times New Roman"/>
                <a:cs typeface="Times New Roman"/>
              </a:rPr>
              <a:t> and</a:t>
            </a:r>
            <a:r>
              <a:rPr lang="en-US" sz="2700" b="1" spc="5" dirty="0">
                <a:latin typeface="Times New Roman"/>
                <a:cs typeface="Times New Roman"/>
              </a:rPr>
              <a:t> </a:t>
            </a:r>
            <a:r>
              <a:rPr lang="en-US" sz="2700" b="1" spc="-5" dirty="0">
                <a:latin typeface="Times New Roman"/>
                <a:cs typeface="Times New Roman"/>
              </a:rPr>
              <a:t>occupational</a:t>
            </a:r>
            <a:r>
              <a:rPr lang="en-US" sz="2700" b="1" dirty="0">
                <a:latin typeface="Times New Roman"/>
                <a:cs typeface="Times New Roman"/>
              </a:rPr>
              <a:t> </a:t>
            </a:r>
            <a:r>
              <a:rPr lang="en-US" sz="2700" b="1" spc="-5" dirty="0">
                <a:latin typeface="Times New Roman"/>
                <a:cs typeface="Times New Roman"/>
              </a:rPr>
              <a:t>therapy</a:t>
            </a:r>
            <a:r>
              <a:rPr lang="en-US" sz="2700" b="1" spc="5" dirty="0">
                <a:latin typeface="Times New Roman"/>
                <a:cs typeface="Times New Roman"/>
              </a:rPr>
              <a:t> </a:t>
            </a:r>
            <a:r>
              <a:rPr lang="en-US" sz="2700" b="1" dirty="0">
                <a:latin typeface="Times New Roman"/>
                <a:cs typeface="Times New Roman"/>
              </a:rPr>
              <a:t>: </a:t>
            </a:r>
            <a:r>
              <a:rPr lang="en-US" sz="2700" u="heavy" spc="-5" dirty="0" err="1">
                <a:uFill>
                  <a:solidFill>
                    <a:srgbClr val="FFFFFF"/>
                  </a:solidFill>
                </a:uFill>
                <a:latin typeface="Times New Roman"/>
                <a:cs typeface="Times New Roman"/>
              </a:rPr>
              <a:t>hy</a:t>
            </a:r>
            <a:r>
              <a:rPr lang="en-US" sz="2700" spc="-5" dirty="0" err="1">
                <a:latin typeface="Times New Roman"/>
                <a:cs typeface="Times New Roman"/>
              </a:rPr>
              <a:t>p</a:t>
            </a:r>
            <a:r>
              <a:rPr lang="en-US" sz="2700" u="heavy" spc="-5" dirty="0" err="1">
                <a:uFill>
                  <a:solidFill>
                    <a:srgbClr val="FFFFFF"/>
                  </a:solidFill>
                </a:uFill>
                <a:latin typeface="Times New Roman"/>
                <a:cs typeface="Times New Roman"/>
              </a:rPr>
              <a:t>otonia</a:t>
            </a:r>
            <a:r>
              <a:rPr lang="en-US" sz="2700" spc="-5" dirty="0">
                <a:latin typeface="Times New Roman"/>
                <a:cs typeface="Times New Roman"/>
              </a:rPr>
              <a:t>.</a:t>
            </a:r>
          </a:p>
          <a:p>
            <a:r>
              <a:rPr lang="en-US" sz="2700" b="1" dirty="0">
                <a:latin typeface="Times New Roman"/>
                <a:cs typeface="Times New Roman"/>
              </a:rPr>
              <a:t> Psychological counseling </a:t>
            </a:r>
            <a:endParaRPr lang="en-US" sz="2700" dirty="0">
              <a:latin typeface="Times New Roman"/>
              <a:cs typeface="Times New Roman"/>
            </a:endParaRPr>
          </a:p>
          <a:p>
            <a:endParaRPr lang="en-US" sz="2700" dirty="0">
              <a:latin typeface="Times New Roman"/>
              <a:cs typeface="Times New Roman"/>
            </a:endParaRPr>
          </a:p>
          <a:p>
            <a:endParaRPr lang="en-US" dirty="0"/>
          </a:p>
        </p:txBody>
      </p:sp>
    </p:spTree>
    <p:extLst>
      <p:ext uri="{BB962C8B-B14F-4D97-AF65-F5344CB8AC3E}">
        <p14:creationId xmlns:p14="http://schemas.microsoft.com/office/powerpoint/2010/main" val="40045257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1461" y="743330"/>
            <a:ext cx="11706859" cy="2399696"/>
          </a:xfrm>
          <a:prstGeom prst="rect">
            <a:avLst/>
          </a:prstGeom>
        </p:spPr>
        <p:txBody>
          <a:bodyPr vert="horz" wrap="square" lIns="0" tIns="1905" rIns="0" bIns="0" rtlCol="0">
            <a:spAutoFit/>
          </a:bodyPr>
          <a:lstStyle/>
          <a:p>
            <a:pPr marL="235585" marR="5080" indent="-235585">
              <a:lnSpc>
                <a:spcPct val="101899"/>
              </a:lnSpc>
              <a:spcBef>
                <a:spcPts val="15"/>
              </a:spcBef>
              <a:buClr>
                <a:srgbClr val="4B376B"/>
              </a:buClr>
              <a:buSzPct val="83333"/>
              <a:buFont typeface="Times New Roman"/>
              <a:buChar char="•"/>
              <a:tabLst>
                <a:tab pos="235585" algn="l"/>
                <a:tab pos="9526905" algn="l"/>
              </a:tabLst>
            </a:pPr>
            <a:r>
              <a:rPr sz="3600" b="1" spc="-270" dirty="0">
                <a:latin typeface="Times New Roman"/>
                <a:cs typeface="Times New Roman"/>
              </a:rPr>
              <a:t>T</a:t>
            </a:r>
            <a:r>
              <a:rPr sz="3600" b="1" spc="-65" dirty="0">
                <a:latin typeface="Times New Roman"/>
                <a:cs typeface="Times New Roman"/>
              </a:rPr>
              <a:t>r</a:t>
            </a:r>
            <a:r>
              <a:rPr sz="3600" b="1" spc="-5" dirty="0">
                <a:latin typeface="Times New Roman"/>
                <a:cs typeface="Times New Roman"/>
              </a:rPr>
              <a:t>e</a:t>
            </a:r>
            <a:r>
              <a:rPr sz="3600" b="1" dirty="0">
                <a:latin typeface="Times New Roman"/>
                <a:cs typeface="Times New Roman"/>
              </a:rPr>
              <a:t>atm</a:t>
            </a:r>
            <a:r>
              <a:rPr sz="3600" b="1" spc="-5" dirty="0">
                <a:latin typeface="Times New Roman"/>
                <a:cs typeface="Times New Roman"/>
              </a:rPr>
              <a:t>e</a:t>
            </a:r>
            <a:r>
              <a:rPr sz="3600" b="1" dirty="0">
                <a:latin typeface="Times New Roman"/>
                <a:cs typeface="Times New Roman"/>
              </a:rPr>
              <a:t>nt for</a:t>
            </a:r>
            <a:r>
              <a:rPr sz="3600" b="1" spc="-70" dirty="0">
                <a:latin typeface="Times New Roman"/>
                <a:cs typeface="Times New Roman"/>
              </a:rPr>
              <a:t> </a:t>
            </a:r>
            <a:r>
              <a:rPr sz="3600" b="1" spc="-5" dirty="0">
                <a:latin typeface="Times New Roman"/>
                <a:cs typeface="Times New Roman"/>
              </a:rPr>
              <a:t>i</a:t>
            </a:r>
            <a:r>
              <a:rPr sz="3600" b="1" dirty="0">
                <a:latin typeface="Times New Roman"/>
                <a:cs typeface="Times New Roman"/>
              </a:rPr>
              <a:t>nf</a:t>
            </a:r>
            <a:r>
              <a:rPr sz="3600" b="1" spc="-5" dirty="0">
                <a:latin typeface="Times New Roman"/>
                <a:cs typeface="Times New Roman"/>
              </a:rPr>
              <a:t>er</a:t>
            </a:r>
            <a:r>
              <a:rPr sz="3600" b="1" dirty="0">
                <a:latin typeface="Times New Roman"/>
                <a:cs typeface="Times New Roman"/>
              </a:rPr>
              <a:t>t</a:t>
            </a:r>
            <a:r>
              <a:rPr sz="3600" b="1" spc="-5" dirty="0">
                <a:latin typeface="Times New Roman"/>
                <a:cs typeface="Times New Roman"/>
              </a:rPr>
              <a:t>ilit</a:t>
            </a:r>
            <a:r>
              <a:rPr sz="3600" b="1" dirty="0">
                <a:latin typeface="Times New Roman"/>
                <a:cs typeface="Times New Roman"/>
              </a:rPr>
              <a:t>y </a:t>
            </a:r>
            <a:r>
              <a:rPr sz="2400" b="1" dirty="0">
                <a:latin typeface="Times New Roman"/>
                <a:cs typeface="Times New Roman"/>
              </a:rPr>
              <a:t>:</a:t>
            </a:r>
            <a:r>
              <a:rPr sz="2400" b="1" spc="-250" dirty="0">
                <a:latin typeface="Times New Roman"/>
                <a:cs typeface="Times New Roman"/>
              </a:rPr>
              <a:t> </a:t>
            </a:r>
            <a:r>
              <a:rPr sz="2400" spc="-5" dirty="0">
                <a:latin typeface="Times New Roman"/>
                <a:cs typeface="Times New Roman"/>
              </a:rPr>
              <a:t>T</a:t>
            </a:r>
            <a:r>
              <a:rPr sz="2400" dirty="0">
                <a:latin typeface="Times New Roman"/>
                <a:cs typeface="Times New Roman"/>
              </a:rPr>
              <a:t>hrough </a:t>
            </a:r>
            <a:r>
              <a:rPr sz="2400" spc="-5" dirty="0">
                <a:latin typeface="Times New Roman"/>
                <a:cs typeface="Times New Roman"/>
              </a:rPr>
              <a:t>t</a:t>
            </a:r>
            <a:r>
              <a:rPr sz="2400" dirty="0">
                <a:latin typeface="Times New Roman"/>
                <a:cs typeface="Times New Roman"/>
              </a:rPr>
              <a:t>he</a:t>
            </a:r>
            <a:r>
              <a:rPr sz="2400" spc="-5" dirty="0">
                <a:latin typeface="Times New Roman"/>
                <a:cs typeface="Times New Roman"/>
              </a:rPr>
              <a:t> </a:t>
            </a:r>
            <a:r>
              <a:rPr sz="2400" dirty="0">
                <a:latin typeface="Times New Roman"/>
                <a:cs typeface="Times New Roman"/>
              </a:rPr>
              <a:t>use</a:t>
            </a:r>
            <a:r>
              <a:rPr sz="2400" spc="-5" dirty="0">
                <a:latin typeface="Times New Roman"/>
                <a:cs typeface="Times New Roman"/>
              </a:rPr>
              <a:t> </a:t>
            </a:r>
            <a:r>
              <a:rPr sz="2400" dirty="0">
                <a:latin typeface="Times New Roman"/>
                <a:cs typeface="Times New Roman"/>
              </a:rPr>
              <a:t>of </a:t>
            </a:r>
            <a:r>
              <a:rPr sz="2400" b="1" spc="-5" dirty="0">
                <a:solidFill>
                  <a:srgbClr val="C00000"/>
                </a:solidFill>
                <a:latin typeface="Times New Roman"/>
                <a:cs typeface="Times New Roman"/>
              </a:rPr>
              <a:t>i</a:t>
            </a:r>
            <a:r>
              <a:rPr sz="2400" b="1" dirty="0">
                <a:solidFill>
                  <a:srgbClr val="C00000"/>
                </a:solidFill>
                <a:latin typeface="Times New Roman"/>
                <a:cs typeface="Times New Roman"/>
              </a:rPr>
              <a:t>so</a:t>
            </a:r>
            <a:r>
              <a:rPr sz="2400" b="1" spc="-5" dirty="0">
                <a:solidFill>
                  <a:srgbClr val="C00000"/>
                </a:solidFill>
                <a:latin typeface="Times New Roman"/>
                <a:cs typeface="Times New Roman"/>
              </a:rPr>
              <a:t>lati</a:t>
            </a:r>
            <a:r>
              <a:rPr sz="2400" b="1" dirty="0">
                <a:solidFill>
                  <a:srgbClr val="C00000"/>
                </a:solidFill>
                <a:latin typeface="Times New Roman"/>
                <a:cs typeface="Times New Roman"/>
              </a:rPr>
              <a:t>on of</a:t>
            </a:r>
            <a:r>
              <a:rPr lang="en-US" sz="2400" b="1" dirty="0">
                <a:solidFill>
                  <a:srgbClr val="C00000"/>
                </a:solidFill>
                <a:latin typeface="Times New Roman"/>
                <a:cs typeface="Times New Roman"/>
              </a:rPr>
              <a:t> </a:t>
            </a:r>
            <a:r>
              <a:rPr sz="2400" b="1" dirty="0">
                <a:solidFill>
                  <a:srgbClr val="C00000"/>
                </a:solidFill>
                <a:latin typeface="Times New Roman"/>
                <a:cs typeface="Times New Roman"/>
              </a:rPr>
              <a:t>v</a:t>
            </a:r>
            <a:r>
              <a:rPr sz="2400" b="1" spc="-5" dirty="0">
                <a:solidFill>
                  <a:srgbClr val="C00000"/>
                </a:solidFill>
                <a:latin typeface="Times New Roman"/>
                <a:cs typeface="Times New Roman"/>
              </a:rPr>
              <a:t>ia</a:t>
            </a:r>
            <a:r>
              <a:rPr sz="2400" b="1" dirty="0">
                <a:solidFill>
                  <a:srgbClr val="C00000"/>
                </a:solidFill>
                <a:latin typeface="Times New Roman"/>
                <a:cs typeface="Times New Roman"/>
              </a:rPr>
              <a:t>b</a:t>
            </a:r>
            <a:r>
              <a:rPr sz="2400" b="1" spc="-5" dirty="0">
                <a:solidFill>
                  <a:srgbClr val="C00000"/>
                </a:solidFill>
                <a:latin typeface="Times New Roman"/>
                <a:cs typeface="Times New Roman"/>
              </a:rPr>
              <a:t>l</a:t>
            </a:r>
            <a:r>
              <a:rPr sz="2400" b="1" dirty="0">
                <a:solidFill>
                  <a:srgbClr val="C00000"/>
                </a:solidFill>
                <a:latin typeface="Times New Roman"/>
                <a:cs typeface="Times New Roman"/>
              </a:rPr>
              <a:t>e  </a:t>
            </a:r>
            <a:r>
              <a:rPr sz="2400" b="1" spc="-5" dirty="0">
                <a:solidFill>
                  <a:srgbClr val="C00000"/>
                </a:solidFill>
                <a:latin typeface="Times New Roman"/>
                <a:cs typeface="Times New Roman"/>
              </a:rPr>
              <a:t>sperm</a:t>
            </a:r>
            <a:r>
              <a:rPr sz="2400" b="1" spc="-10" dirty="0">
                <a:solidFill>
                  <a:srgbClr val="C00000"/>
                </a:solidFill>
                <a:latin typeface="Times New Roman"/>
                <a:cs typeface="Times New Roman"/>
              </a:rPr>
              <a:t> </a:t>
            </a:r>
            <a:r>
              <a:rPr sz="2400" b="1" spc="-5" dirty="0">
                <a:solidFill>
                  <a:srgbClr val="C00000"/>
                </a:solidFill>
                <a:latin typeface="Times New Roman"/>
                <a:cs typeface="Times New Roman"/>
              </a:rPr>
              <a:t>through</a:t>
            </a:r>
            <a:r>
              <a:rPr sz="2400" b="1" dirty="0">
                <a:solidFill>
                  <a:srgbClr val="C00000"/>
                </a:solidFill>
                <a:latin typeface="Times New Roman"/>
                <a:cs typeface="Times New Roman"/>
              </a:rPr>
              <a:t> </a:t>
            </a:r>
            <a:r>
              <a:rPr sz="2400" b="1" spc="-5" dirty="0">
                <a:solidFill>
                  <a:srgbClr val="C00000"/>
                </a:solidFill>
                <a:latin typeface="Times New Roman"/>
                <a:cs typeface="Times New Roman"/>
              </a:rPr>
              <a:t>testicular</a:t>
            </a:r>
            <a:r>
              <a:rPr sz="2400" b="1" dirty="0">
                <a:solidFill>
                  <a:srgbClr val="C00000"/>
                </a:solidFill>
                <a:latin typeface="Times New Roman"/>
                <a:cs typeface="Times New Roman"/>
              </a:rPr>
              <a:t> </a:t>
            </a:r>
            <a:r>
              <a:rPr sz="2400" b="1" spc="-5" dirty="0">
                <a:solidFill>
                  <a:srgbClr val="C00000"/>
                </a:solidFill>
                <a:latin typeface="Times New Roman"/>
                <a:cs typeface="Times New Roman"/>
              </a:rPr>
              <a:t>biopsy</a:t>
            </a:r>
            <a:r>
              <a:rPr sz="2400" spc="-5" dirty="0">
                <a:latin typeface="Times New Roman"/>
                <a:cs typeface="Times New Roman"/>
              </a:rPr>
              <a:t>,</a:t>
            </a:r>
            <a:r>
              <a:rPr lang="en-US" sz="2400" dirty="0">
                <a:latin typeface="Times New Roman"/>
                <a:cs typeface="Times New Roman"/>
              </a:rPr>
              <a:t> </a:t>
            </a:r>
            <a:r>
              <a:rPr sz="2400" spc="-5" dirty="0">
                <a:latin typeface="Times New Roman"/>
                <a:cs typeface="Times New Roman"/>
              </a:rPr>
              <a:t>coupled </a:t>
            </a:r>
            <a:r>
              <a:rPr sz="2400" u="heavy" spc="-5" dirty="0">
                <a:uFill>
                  <a:solidFill>
                    <a:srgbClr val="FFFFFF"/>
                  </a:solidFill>
                </a:uFill>
                <a:latin typeface="Times New Roman"/>
                <a:cs typeface="Times New Roman"/>
              </a:rPr>
              <a:t>with in</a:t>
            </a:r>
            <a:r>
              <a:rPr sz="2400" u="heavy" dirty="0">
                <a:uFill>
                  <a:solidFill>
                    <a:srgbClr val="FFFFFF"/>
                  </a:solidFill>
                </a:uFill>
                <a:latin typeface="Times New Roman"/>
                <a:cs typeface="Times New Roman"/>
              </a:rPr>
              <a:t> </a:t>
            </a:r>
            <a:r>
              <a:rPr sz="2400" b="1" u="heavy" spc="-5" dirty="0">
                <a:solidFill>
                  <a:srgbClr val="C00000"/>
                </a:solidFill>
                <a:uFill>
                  <a:solidFill>
                    <a:srgbClr val="FFFFFF"/>
                  </a:solidFill>
                </a:uFill>
                <a:latin typeface="Times New Roman"/>
                <a:cs typeface="Times New Roman"/>
              </a:rPr>
              <a:t>vitro fertilization </a:t>
            </a:r>
            <a:r>
              <a:rPr sz="2400" u="heavy" spc="-5" dirty="0">
                <a:uFill>
                  <a:solidFill>
                    <a:srgbClr val="FFFFFF"/>
                  </a:solidFill>
                </a:uFill>
                <a:latin typeface="Times New Roman"/>
                <a:cs typeface="Times New Roman"/>
              </a:rPr>
              <a:t>and</a:t>
            </a:r>
            <a:endParaRPr sz="2400" dirty="0">
              <a:latin typeface="Times New Roman"/>
              <a:cs typeface="Times New Roman"/>
            </a:endParaRPr>
          </a:p>
          <a:p>
            <a:pPr marL="260350" marR="449580">
              <a:lnSpc>
                <a:spcPct val="121800"/>
              </a:lnSpc>
            </a:pPr>
            <a:r>
              <a:rPr sz="2400" u="heavy" spc="-5" dirty="0">
                <a:uFill>
                  <a:solidFill>
                    <a:srgbClr val="FFFFFF"/>
                  </a:solidFill>
                </a:uFill>
                <a:latin typeface="Times New Roman"/>
                <a:cs typeface="Times New Roman"/>
              </a:rPr>
              <a:t>intracyto</a:t>
            </a:r>
            <a:r>
              <a:rPr sz="2400" spc="-5" dirty="0">
                <a:latin typeface="Times New Roman"/>
                <a:cs typeface="Times New Roman"/>
              </a:rPr>
              <a:t>p</a:t>
            </a:r>
            <a:r>
              <a:rPr sz="2400" u="heavy" spc="-5" dirty="0">
                <a:uFill>
                  <a:solidFill>
                    <a:srgbClr val="FFFFFF"/>
                  </a:solidFill>
                </a:uFill>
                <a:latin typeface="Times New Roman"/>
                <a:cs typeface="Times New Roman"/>
              </a:rPr>
              <a:t>lasmic</a:t>
            </a:r>
            <a:r>
              <a:rPr sz="2400" u="heavy" dirty="0">
                <a:uFill>
                  <a:solidFill>
                    <a:srgbClr val="FFFFFF"/>
                  </a:solidFill>
                </a:uFill>
                <a:latin typeface="Times New Roman"/>
                <a:cs typeface="Times New Roman"/>
              </a:rPr>
              <a:t> </a:t>
            </a:r>
            <a:r>
              <a:rPr sz="2400" u="heavy" spc="-5" dirty="0">
                <a:uFill>
                  <a:solidFill>
                    <a:srgbClr val="FFFFFF"/>
                  </a:solidFill>
                </a:uFill>
                <a:latin typeface="Times New Roman"/>
                <a:cs typeface="Times New Roman"/>
              </a:rPr>
              <a:t>s</a:t>
            </a:r>
            <a:r>
              <a:rPr sz="2400" spc="-5" dirty="0">
                <a:latin typeface="Times New Roman"/>
                <a:cs typeface="Times New Roman"/>
              </a:rPr>
              <a:t>p</a:t>
            </a:r>
            <a:r>
              <a:rPr sz="2400" u="heavy" spc="-5" dirty="0">
                <a:uFill>
                  <a:solidFill>
                    <a:srgbClr val="FFFFFF"/>
                  </a:solidFill>
                </a:uFill>
                <a:latin typeface="Times New Roman"/>
                <a:cs typeface="Times New Roman"/>
              </a:rPr>
              <a:t>erm</a:t>
            </a:r>
            <a:r>
              <a:rPr sz="2400" u="heavy" dirty="0">
                <a:uFill>
                  <a:solidFill>
                    <a:srgbClr val="FFFFFF"/>
                  </a:solidFill>
                </a:uFill>
                <a:latin typeface="Times New Roman"/>
                <a:cs typeface="Times New Roman"/>
              </a:rPr>
              <a:t> </a:t>
            </a:r>
            <a:r>
              <a:rPr sz="2400" u="heavy" spc="-5" dirty="0">
                <a:uFill>
                  <a:solidFill>
                    <a:srgbClr val="FFFFFF"/>
                  </a:solidFill>
                </a:uFill>
                <a:latin typeface="Times New Roman"/>
                <a:cs typeface="Times New Roman"/>
              </a:rPr>
              <a:t>in</a:t>
            </a:r>
            <a:r>
              <a:rPr sz="2400" spc="-5" dirty="0">
                <a:latin typeface="Times New Roman"/>
                <a:cs typeface="Times New Roman"/>
              </a:rPr>
              <a:t>j</a:t>
            </a:r>
            <a:r>
              <a:rPr sz="2400" u="heavy" spc="-5" dirty="0">
                <a:uFill>
                  <a:solidFill>
                    <a:srgbClr val="FFFFFF"/>
                  </a:solidFill>
                </a:uFill>
                <a:latin typeface="Times New Roman"/>
                <a:cs typeface="Times New Roman"/>
              </a:rPr>
              <a:t>ection</a:t>
            </a:r>
            <a:r>
              <a:rPr sz="2400" spc="-5" dirty="0">
                <a:latin typeface="Times New Roman"/>
                <a:cs typeface="Times New Roman"/>
              </a:rPr>
              <a:t>,</a:t>
            </a:r>
            <a:r>
              <a:rPr sz="2400" spc="5" dirty="0">
                <a:latin typeface="Times New Roman"/>
                <a:cs typeface="Times New Roman"/>
              </a:rPr>
              <a:t> </a:t>
            </a:r>
            <a:r>
              <a:rPr sz="2400" spc="-5" dirty="0">
                <a:latin typeface="Times New Roman"/>
                <a:cs typeface="Times New Roman"/>
              </a:rPr>
              <a:t>it</a:t>
            </a:r>
            <a:r>
              <a:rPr sz="2400" dirty="0">
                <a:latin typeface="Times New Roman"/>
                <a:cs typeface="Times New Roman"/>
              </a:rPr>
              <a:t> </a:t>
            </a:r>
            <a:r>
              <a:rPr sz="2400" spc="-5" dirty="0">
                <a:latin typeface="Times New Roman"/>
                <a:cs typeface="Times New Roman"/>
              </a:rPr>
              <a:t>is</a:t>
            </a:r>
            <a:r>
              <a:rPr sz="2400" spc="5" dirty="0">
                <a:latin typeface="Times New Roman"/>
                <a:cs typeface="Times New Roman"/>
              </a:rPr>
              <a:t> </a:t>
            </a:r>
            <a:r>
              <a:rPr sz="2400" spc="-5" dirty="0">
                <a:latin typeface="Times New Roman"/>
                <a:cs typeface="Times New Roman"/>
              </a:rPr>
              <a:t>possible</a:t>
            </a:r>
            <a:r>
              <a:rPr sz="2400" dirty="0">
                <a:latin typeface="Times New Roman"/>
                <a:cs typeface="Times New Roman"/>
              </a:rPr>
              <a:t> for</a:t>
            </a:r>
            <a:r>
              <a:rPr sz="2400" spc="5" dirty="0">
                <a:latin typeface="Times New Roman"/>
                <a:cs typeface="Times New Roman"/>
              </a:rPr>
              <a:t> </a:t>
            </a:r>
            <a:r>
              <a:rPr sz="2400" spc="-5" dirty="0">
                <a:latin typeface="Times New Roman"/>
                <a:cs typeface="Times New Roman"/>
              </a:rPr>
              <a:t>men</a:t>
            </a:r>
            <a:r>
              <a:rPr sz="2400" spc="5" dirty="0">
                <a:latin typeface="Times New Roman"/>
                <a:cs typeface="Times New Roman"/>
              </a:rPr>
              <a:t> </a:t>
            </a:r>
            <a:r>
              <a:rPr sz="2400" spc="-5" dirty="0">
                <a:latin typeface="Times New Roman"/>
                <a:cs typeface="Times New Roman"/>
              </a:rPr>
              <a:t>with</a:t>
            </a:r>
            <a:r>
              <a:rPr sz="2400" dirty="0">
                <a:latin typeface="Times New Roman"/>
                <a:cs typeface="Times New Roman"/>
              </a:rPr>
              <a:t> KS</a:t>
            </a:r>
            <a:r>
              <a:rPr sz="2400" spc="5" dirty="0">
                <a:latin typeface="Times New Roman"/>
                <a:cs typeface="Times New Roman"/>
              </a:rPr>
              <a:t> </a:t>
            </a:r>
            <a:r>
              <a:rPr sz="2400" spc="-5" dirty="0">
                <a:latin typeface="Times New Roman"/>
                <a:cs typeface="Times New Roman"/>
              </a:rPr>
              <a:t>to</a:t>
            </a:r>
            <a:r>
              <a:rPr sz="2400" spc="5" dirty="0">
                <a:latin typeface="Times New Roman"/>
                <a:cs typeface="Times New Roman"/>
              </a:rPr>
              <a:t> </a:t>
            </a:r>
            <a:r>
              <a:rPr sz="2400" spc="-5" dirty="0">
                <a:latin typeface="Times New Roman"/>
                <a:cs typeface="Times New Roman"/>
              </a:rPr>
              <a:t>father </a:t>
            </a:r>
            <a:r>
              <a:rPr sz="2400" spc="-635" dirty="0">
                <a:latin typeface="Times New Roman"/>
                <a:cs typeface="Times New Roman"/>
              </a:rPr>
              <a:t> </a:t>
            </a:r>
            <a:r>
              <a:rPr sz="2400" spc="-5" dirty="0">
                <a:latin typeface="Times New Roman"/>
                <a:cs typeface="Times New Roman"/>
              </a:rPr>
              <a:t>children.</a:t>
            </a:r>
            <a:endParaRPr sz="2400" dirty="0">
              <a:latin typeface="Times New Roman"/>
              <a:cs typeface="Times New Roman"/>
            </a:endParaRPr>
          </a:p>
          <a:p>
            <a:pPr>
              <a:spcBef>
                <a:spcPts val="55"/>
              </a:spcBef>
            </a:pPr>
            <a:endParaRPr sz="3850" dirty="0">
              <a:latin typeface="Times New Roman"/>
              <a:cs typeface="Times New Roman"/>
            </a:endParaRPr>
          </a:p>
          <a:p>
            <a:pPr marL="12700"/>
            <a:endParaRPr sz="2600" dirty="0">
              <a:latin typeface="Times New Roman"/>
              <a:cs typeface="Times New Roman"/>
            </a:endParaRPr>
          </a:p>
        </p:txBody>
      </p:sp>
      <p:pic>
        <p:nvPicPr>
          <p:cNvPr id="3" name="object 3"/>
          <p:cNvPicPr/>
          <p:nvPr/>
        </p:nvPicPr>
        <p:blipFill>
          <a:blip r:embed="rId2" cstate="print"/>
          <a:stretch>
            <a:fillRect/>
          </a:stretch>
        </p:blipFill>
        <p:spPr>
          <a:xfrm>
            <a:off x="7236311" y="2826130"/>
            <a:ext cx="4140200" cy="2641600"/>
          </a:xfrm>
          <a:prstGeom prst="rect">
            <a:avLst/>
          </a:prstGeom>
        </p:spPr>
      </p:pic>
    </p:spTree>
    <p:extLst>
      <p:ext uri="{BB962C8B-B14F-4D97-AF65-F5344CB8AC3E}">
        <p14:creationId xmlns:p14="http://schemas.microsoft.com/office/powerpoint/2010/main" val="2667523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965F-7A79-14EF-8BC6-54C417D4348E}"/>
              </a:ext>
            </a:extLst>
          </p:cNvPr>
          <p:cNvSpPr>
            <a:spLocks noGrp="1"/>
          </p:cNvSpPr>
          <p:nvPr>
            <p:ph type="ctrTitle"/>
          </p:nvPr>
        </p:nvSpPr>
        <p:spPr/>
        <p:txBody>
          <a:bodyPr/>
          <a:lstStyle/>
          <a:p>
            <a:r>
              <a:rPr lang="en-US" sz="6000" b="1" dirty="0">
                <a:highlight>
                  <a:srgbClr val="FFFF00"/>
                </a:highlight>
                <a:latin typeface="+mj-lt"/>
                <a:ea typeface="Microsoft YaHei UI" panose="020B0503020204020204" charset="-122"/>
                <a:cs typeface="Aparajita" pitchFamily="34" charset="0"/>
              </a:rPr>
              <a:t>Turner syndrome </a:t>
            </a:r>
            <a:endParaRPr lang="en-US" b="1" dirty="0">
              <a:highlight>
                <a:srgbClr val="FFFF00"/>
              </a:highlight>
            </a:endParaRPr>
          </a:p>
        </p:txBody>
      </p:sp>
      <p:sp>
        <p:nvSpPr>
          <p:cNvPr id="3" name="Subtitle 2">
            <a:extLst>
              <a:ext uri="{FF2B5EF4-FFF2-40B4-BE49-F238E27FC236}">
                <a16:creationId xmlns:a16="http://schemas.microsoft.com/office/drawing/2014/main" id="{EDB8269B-74D1-D8DC-9E9A-C3177BD4787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067960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CE373E-E796-44AF-82BA-58CD7D25E54A}"/>
              </a:ext>
            </a:extLst>
          </p:cNvPr>
          <p:cNvSpPr>
            <a:spLocks noGrp="1"/>
          </p:cNvSpPr>
          <p:nvPr>
            <p:ph idx="1"/>
          </p:nvPr>
        </p:nvSpPr>
        <p:spPr>
          <a:xfrm>
            <a:off x="316247" y="562062"/>
            <a:ext cx="11559505" cy="5939405"/>
          </a:xfrm>
        </p:spPr>
        <p:txBody>
          <a:bodyPr>
            <a:normAutofit/>
          </a:bodyPr>
          <a:lstStyle/>
          <a:p>
            <a:r>
              <a:rPr lang="en-US" sz="2800" b="1" dirty="0">
                <a:highlight>
                  <a:srgbClr val="FFFF00"/>
                </a:highlight>
                <a:latin typeface="+mj-lt"/>
                <a:ea typeface="Microsoft YaHei UI" panose="020B0503020204020204" charset="-122"/>
                <a:cs typeface="Aparajita" pitchFamily="34" charset="0"/>
              </a:rPr>
              <a:t>Turner syndrome </a:t>
            </a:r>
            <a:r>
              <a:rPr lang="en-US" sz="2800" b="1" dirty="0">
                <a:highlight>
                  <a:srgbClr val="FFFF00"/>
                </a:highlight>
                <a:latin typeface="+mj-lt"/>
                <a:ea typeface="Microsoft YaHei UI" panose="020B0503020204020204" charset="-122"/>
                <a:cs typeface="Aparajita" pitchFamily="34" charset="0"/>
                <a:sym typeface="+mn-ea"/>
              </a:rPr>
              <a:t>(45 , X0)  </a:t>
            </a:r>
            <a:r>
              <a:rPr lang="en-US" sz="2800" dirty="0">
                <a:latin typeface="+mj-lt"/>
                <a:ea typeface="Microsoft YaHei UI" panose="020B0503020204020204" charset="-122"/>
                <a:cs typeface="Aparajita" pitchFamily="34" charset="0"/>
              </a:rPr>
              <a:t>genetic condition that only affect </a:t>
            </a:r>
            <a:r>
              <a:rPr lang="en-US" sz="2800" b="1" u="sng" dirty="0">
                <a:latin typeface="+mj-lt"/>
                <a:ea typeface="Microsoft YaHei UI" panose="020B0503020204020204" charset="-122"/>
                <a:cs typeface="Aparajita" pitchFamily="34" charset="0"/>
              </a:rPr>
              <a:t>female</a:t>
            </a:r>
            <a:r>
              <a:rPr lang="en-US" sz="2800" dirty="0">
                <a:latin typeface="+mj-lt"/>
                <a:ea typeface="Microsoft YaHei UI" panose="020B0503020204020204" charset="-122"/>
                <a:cs typeface="Aparajita" pitchFamily="34" charset="0"/>
                <a:sym typeface="+mn-ea"/>
              </a:rPr>
              <a:t> in which </a:t>
            </a:r>
            <a:r>
              <a:rPr lang="en-US" sz="2800" b="1" dirty="0">
                <a:latin typeface="+mj-lt"/>
                <a:ea typeface="Microsoft YaHei UI" panose="020B0503020204020204" charset="-122"/>
                <a:cs typeface="Aparajita" pitchFamily="34" charset="0"/>
                <a:sym typeface="+mn-ea"/>
              </a:rPr>
              <a:t>chromosome </a:t>
            </a:r>
            <a:r>
              <a:rPr lang="en-US" sz="2800" b="1" dirty="0">
                <a:highlight>
                  <a:srgbClr val="FFFF00"/>
                </a:highlight>
                <a:latin typeface="+mj-lt"/>
                <a:ea typeface="Microsoft YaHei UI" panose="020B0503020204020204" charset="-122"/>
                <a:cs typeface="Aparajita" pitchFamily="34" charset="0"/>
                <a:sym typeface="+mn-ea"/>
              </a:rPr>
              <a:t>X</a:t>
            </a:r>
            <a:r>
              <a:rPr lang="en-US" sz="2800" b="1" dirty="0">
                <a:latin typeface="+mj-lt"/>
                <a:ea typeface="Microsoft YaHei UI" panose="020B0503020204020204" charset="-122"/>
                <a:cs typeface="Aparajita" pitchFamily="34" charset="0"/>
                <a:sym typeface="+mn-ea"/>
              </a:rPr>
              <a:t> is </a:t>
            </a:r>
            <a:r>
              <a:rPr lang="en-US" sz="2800" b="1" dirty="0">
                <a:solidFill>
                  <a:srgbClr val="FF0000"/>
                </a:solidFill>
                <a:latin typeface="+mj-lt"/>
                <a:ea typeface="Microsoft YaHei UI" panose="020B0503020204020204" charset="-122"/>
                <a:cs typeface="Aparajita" pitchFamily="34" charset="0"/>
                <a:sym typeface="+mn-ea"/>
              </a:rPr>
              <a:t>missing Or structurally altered.</a:t>
            </a:r>
          </a:p>
          <a:p>
            <a:pPr marL="0" indent="0" algn="l" rtl="0">
              <a:buNone/>
            </a:pPr>
            <a:r>
              <a:rPr lang="en-US" sz="2800" b="1" u="sng" dirty="0">
                <a:ea typeface="Microsoft YaHei UI" panose="020B0503020204020204" charset="-122"/>
                <a:cs typeface="Aparajita" pitchFamily="34" charset="0"/>
              </a:rPr>
              <a:t>Incidence</a:t>
            </a:r>
          </a:p>
          <a:p>
            <a:pPr algn="l" rtl="0"/>
            <a:r>
              <a:rPr lang="en-US" sz="2800" dirty="0">
                <a:ea typeface="Microsoft YaHei UI" panose="020B0503020204020204" charset="-122"/>
                <a:cs typeface="Aparajita" pitchFamily="34" charset="0"/>
              </a:rPr>
              <a:t>TS is the </a:t>
            </a:r>
            <a:r>
              <a:rPr lang="en-US" sz="2800" dirty="0">
                <a:solidFill>
                  <a:srgbClr val="FF0000"/>
                </a:solidFill>
                <a:ea typeface="Microsoft YaHei UI" panose="020B0503020204020204" charset="-122"/>
                <a:cs typeface="Aparajita" pitchFamily="34" charset="0"/>
              </a:rPr>
              <a:t>only </a:t>
            </a:r>
            <a:r>
              <a:rPr lang="en-US" sz="2800" dirty="0">
                <a:ea typeface="Microsoft YaHei UI" panose="020B0503020204020204" charset="-122"/>
                <a:cs typeface="Aparajita" pitchFamily="34" charset="0"/>
              </a:rPr>
              <a:t>condition in which a monosomic conceptus survives to term.</a:t>
            </a:r>
          </a:p>
          <a:p>
            <a:pPr algn="l" rtl="0"/>
            <a:r>
              <a:rPr lang="en-US" sz="2800" dirty="0">
                <a:ea typeface="Microsoft YaHei UI" panose="020B0503020204020204" charset="-122"/>
                <a:cs typeface="Aparajita" pitchFamily="34" charset="0"/>
              </a:rPr>
              <a:t>The condition affects about </a:t>
            </a:r>
            <a:r>
              <a:rPr lang="en-US" sz="2800" dirty="0">
                <a:solidFill>
                  <a:srgbClr val="FF0000"/>
                </a:solidFill>
                <a:ea typeface="Microsoft YaHei UI" panose="020B0503020204020204" charset="-122"/>
                <a:cs typeface="Aparajita" pitchFamily="34" charset="0"/>
              </a:rPr>
              <a:t>one in every 3,200</a:t>
            </a:r>
            <a:r>
              <a:rPr lang="en-US" sz="2800" dirty="0">
                <a:solidFill>
                  <a:srgbClr val="EE7228"/>
                </a:solidFill>
                <a:ea typeface="Microsoft YaHei UI" panose="020B0503020204020204" charset="-122"/>
                <a:cs typeface="Aparajita" pitchFamily="34" charset="0"/>
              </a:rPr>
              <a:t> </a:t>
            </a:r>
            <a:r>
              <a:rPr lang="en-US" sz="2800" dirty="0">
                <a:ea typeface="Microsoft YaHei UI" panose="020B0503020204020204" charset="-122"/>
                <a:cs typeface="Aparajita" pitchFamily="34" charset="0"/>
              </a:rPr>
              <a:t>live born female.</a:t>
            </a:r>
          </a:p>
          <a:p>
            <a:r>
              <a:rPr lang="en-US" sz="2800" kern="1200" dirty="0">
                <a:solidFill>
                  <a:srgbClr val="0066CC"/>
                </a:solidFill>
                <a:sym typeface="+mn-ea"/>
              </a:rPr>
              <a:t> </a:t>
            </a:r>
            <a:r>
              <a:rPr lang="en-US" sz="2800" b="1" kern="1200" dirty="0">
                <a:solidFill>
                  <a:srgbClr val="FF0000"/>
                </a:solidFill>
                <a:sym typeface="+mn-ea"/>
              </a:rPr>
              <a:t>Advanced maternal age</a:t>
            </a:r>
            <a:r>
              <a:rPr lang="en-US" sz="2800" b="1" kern="1200" dirty="0">
                <a:solidFill>
                  <a:srgbClr val="000000"/>
                </a:solidFill>
                <a:sym typeface="+mn-ea"/>
              </a:rPr>
              <a:t> is not associated with an increased incidence.</a:t>
            </a:r>
          </a:p>
          <a:p>
            <a:pPr marL="0" indent="0" defTabSz="457200">
              <a:buClr>
                <a:srgbClr val="0066CC"/>
              </a:buClr>
            </a:pPr>
            <a:r>
              <a:rPr lang="en-US" sz="2800" kern="1200" dirty="0">
                <a:solidFill>
                  <a:srgbClr val="000000"/>
                </a:solidFill>
                <a:sym typeface="+mn-ea"/>
              </a:rPr>
              <a:t>The abnormality is </a:t>
            </a:r>
            <a:r>
              <a:rPr lang="en-US" sz="2800" b="1" kern="1200" dirty="0">
                <a:solidFill>
                  <a:srgbClr val="FF0000"/>
                </a:solidFill>
                <a:sym typeface="+mn-ea"/>
              </a:rPr>
              <a:t>not inherited</a:t>
            </a:r>
            <a:r>
              <a:rPr lang="en-US" sz="2800" b="1" kern="1200" dirty="0">
                <a:solidFill>
                  <a:srgbClr val="000000"/>
                </a:solidFill>
                <a:sym typeface="+mn-ea"/>
              </a:rPr>
              <a:t> </a:t>
            </a:r>
            <a:r>
              <a:rPr lang="en-US" sz="2800" kern="1200" dirty="0">
                <a:solidFill>
                  <a:srgbClr val="000000"/>
                </a:solidFill>
                <a:sym typeface="+mn-ea"/>
              </a:rPr>
              <a:t>from an affected parent because women with Turner syndrome are usually sterile and cannot have children</a:t>
            </a:r>
            <a:endParaRPr lang="en-US" sz="2800" dirty="0">
              <a:ea typeface="Microsoft YaHei UI" panose="020B0503020204020204" charset="-122"/>
              <a:cs typeface="Aparajita" pitchFamily="34" charset="0"/>
            </a:endParaRPr>
          </a:p>
          <a:p>
            <a:pPr marL="0" indent="0">
              <a:buNone/>
            </a:pPr>
            <a:r>
              <a:rPr lang="en-US" sz="2800" b="1" dirty="0">
                <a:solidFill>
                  <a:srgbClr val="FF0000"/>
                </a:solidFill>
                <a:latin typeface="+mj-lt"/>
                <a:ea typeface="Microsoft YaHei UI" panose="020B0503020204020204" charset="-122"/>
                <a:cs typeface="Aparajita" pitchFamily="34" charset="0"/>
                <a:sym typeface="+mn-ea"/>
              </a:rPr>
              <a:t/>
            </a:r>
            <a:br>
              <a:rPr lang="en-US" sz="2800" b="1" dirty="0">
                <a:solidFill>
                  <a:srgbClr val="FF0000"/>
                </a:solidFill>
                <a:latin typeface="+mj-lt"/>
                <a:ea typeface="Microsoft YaHei UI" panose="020B0503020204020204" charset="-122"/>
                <a:cs typeface="Aparajita" pitchFamily="34" charset="0"/>
                <a:sym typeface="+mn-ea"/>
              </a:rPr>
            </a:br>
            <a:endParaRPr lang="en-US" dirty="0">
              <a:latin typeface="+mj-lt"/>
            </a:endParaRPr>
          </a:p>
        </p:txBody>
      </p:sp>
    </p:spTree>
    <p:extLst>
      <p:ext uri="{BB962C8B-B14F-4D97-AF65-F5344CB8AC3E}">
        <p14:creationId xmlns:p14="http://schemas.microsoft.com/office/powerpoint/2010/main" val="2680187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3952</TotalTime>
  <Words>4154</Words>
  <Application>Microsoft Office PowerPoint</Application>
  <PresentationFormat>Widescreen</PresentationFormat>
  <Paragraphs>714</Paragraphs>
  <Slides>134</Slides>
  <Notes>31</Notes>
  <HiddenSlides>0</HiddenSlides>
  <MMClips>0</MMClips>
  <ScaleCrop>false</ScaleCrop>
  <HeadingPairs>
    <vt:vector size="6" baseType="variant">
      <vt:variant>
        <vt:lpstr>Fonts Used</vt:lpstr>
      </vt:variant>
      <vt:variant>
        <vt:i4>33</vt:i4>
      </vt:variant>
      <vt:variant>
        <vt:lpstr>Theme</vt:lpstr>
      </vt:variant>
      <vt:variant>
        <vt:i4>1</vt:i4>
      </vt:variant>
      <vt:variant>
        <vt:lpstr>Slide Titles</vt:lpstr>
      </vt:variant>
      <vt:variant>
        <vt:i4>134</vt:i4>
      </vt:variant>
    </vt:vector>
  </HeadingPairs>
  <TitlesOfParts>
    <vt:vector size="168" baseType="lpstr">
      <vt:lpstr>Microsoft YaHei UI</vt:lpstr>
      <vt:lpstr>MS UI Gothic</vt:lpstr>
      <vt:lpstr>宋体</vt:lpstr>
      <vt:lpstr>Aldhabi</vt:lpstr>
      <vt:lpstr>Aparajita</vt:lpstr>
      <vt:lpstr>Arial</vt:lpstr>
      <vt:lpstr>Arial Rounded MT Bold</vt:lpstr>
      <vt:lpstr>Bahnschrift Light Condensed</vt:lpstr>
      <vt:lpstr>Book Antiqua</vt:lpstr>
      <vt:lpstr>Calibri</vt:lpstr>
      <vt:lpstr>Calibri Light</vt:lpstr>
      <vt:lpstr>Cambria</vt:lpstr>
      <vt:lpstr>Cambria Math</vt:lpstr>
      <vt:lpstr>Canela Bold</vt:lpstr>
      <vt:lpstr>Carlito</vt:lpstr>
      <vt:lpstr>Century Gothic</vt:lpstr>
      <vt:lpstr>Comic Sans MS</vt:lpstr>
      <vt:lpstr>Courier New</vt:lpstr>
      <vt:lpstr>等线</vt:lpstr>
      <vt:lpstr>Dosis</vt:lpstr>
      <vt:lpstr>Gadugi</vt:lpstr>
      <vt:lpstr>Georgia</vt:lpstr>
      <vt:lpstr>Gulim</vt:lpstr>
      <vt:lpstr>Helvetica</vt:lpstr>
      <vt:lpstr>Helvetica Neue</vt:lpstr>
      <vt:lpstr>Impact</vt:lpstr>
      <vt:lpstr>Lato</vt:lpstr>
      <vt:lpstr>Noto Naskh Arabic UI</vt:lpstr>
      <vt:lpstr>Noto Sans Symbols</vt:lpstr>
      <vt:lpstr>Source Sans Pro</vt:lpstr>
      <vt:lpstr>Times New Roman</vt:lpstr>
      <vt:lpstr>Wingdings</vt:lpstr>
      <vt:lpstr>Wingdings 3</vt:lpstr>
      <vt:lpstr>Office Theme</vt:lpstr>
      <vt:lpstr>Common Chromosomal Disorders </vt:lpstr>
      <vt:lpstr>PowerPoint Presentation</vt:lpstr>
      <vt:lpstr>PowerPoint Presentation</vt:lpstr>
      <vt:lpstr>with a microscope , then Stainning The chromosomes look like strings with light and dark "bands"   A picture, or chromosome map, of all 46 chromosomes is called a karyotype The karyotype can help identify chromosome abnormalities that are evident in either the structure or the number of chromosomes. </vt:lpstr>
      <vt:lpstr>PowerPoint Presentation</vt:lpstr>
      <vt:lpstr>PowerPoint Presentation</vt:lpstr>
      <vt:lpstr>Numerical Abnormalities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Features : </vt:lpstr>
      <vt:lpstr>PowerPoint Presentation</vt:lpstr>
      <vt:lpstr>PowerPoint Presentation</vt:lpstr>
      <vt:lpstr>PowerPoint Presentation</vt:lpstr>
      <vt:lpstr>Developmental </vt:lpstr>
      <vt:lpstr>PowerPoint Presentation</vt:lpstr>
      <vt:lpstr>PowerPoint Presentation</vt:lpstr>
      <vt:lpstr>PowerPoint Presentation</vt:lpstr>
      <vt:lpstr>*HEAD AND NECK:</vt:lpstr>
      <vt:lpstr>PowerPoint Presentation</vt:lpstr>
      <vt:lpstr>PowerPoint Presentation</vt:lpstr>
      <vt:lpstr>PowerPoint Presentation</vt:lpstr>
      <vt:lpstr>PowerPoint Presentation</vt:lpstr>
      <vt:lpstr>PowerPoint Presentation</vt:lpstr>
      <vt:lpstr>PowerPoint Presentation</vt:lpstr>
      <vt:lpstr>     Congenital heart defects:  </vt:lpstr>
      <vt:lpstr>PowerPoint Presentation</vt:lpstr>
      <vt:lpstr>Pulmonary complications :</vt:lpstr>
      <vt:lpstr>Gastrointestinal abnormalities :  </vt:lpstr>
      <vt:lpstr>Musculoskeletal</vt:lpstr>
      <vt:lpstr>Psychosocial</vt:lpstr>
      <vt:lpstr>hypothyroidism</vt:lpstr>
      <vt:lpstr>Hematologic</vt:lpstr>
      <vt:lpstr>DS are more susceptible to                                                           </vt:lpstr>
      <vt:lpstr>Approach (triple assessment ) </vt:lpstr>
      <vt:lpstr>PowerPoint Presentation</vt:lpstr>
      <vt:lpstr>Chorionic villus sampling aminocentesis   </vt:lpstr>
      <vt:lpstr>Management :  </vt:lpstr>
      <vt:lpstr>PowerPoint Presentation</vt:lpstr>
      <vt:lpstr>PowerPoint Presentation</vt:lpstr>
      <vt:lpstr>Edward’s Syndrome</vt:lpstr>
      <vt:lpstr>PowerPoint Presentation</vt:lpstr>
      <vt:lpstr>Clinical features</vt:lpstr>
      <vt:lpstr>PowerPoint Presentation</vt:lpstr>
      <vt:lpstr>-prominent occiput</vt:lpstr>
      <vt:lpstr>Prognosis</vt:lpstr>
      <vt:lpstr>Angelman Syndrome</vt:lpstr>
      <vt:lpstr>WHAT ARE THE SYMPTOMS?</vt:lpstr>
      <vt:lpstr>How do people get Angelman?:</vt:lpstr>
      <vt:lpstr>Who’s affected ?</vt:lpstr>
      <vt:lpstr>Can it be treated?</vt:lpstr>
      <vt:lpstr>PowerPoint Presentation</vt:lpstr>
      <vt:lpstr>PowerPoint Presentation</vt:lpstr>
      <vt:lpstr>least common BUT! most severe</vt:lpstr>
      <vt:lpstr>PowerPoint Presentation</vt:lpstr>
      <vt:lpstr>PowerPoint Presentation</vt:lpstr>
      <vt:lpstr>PowerPoint Presentation</vt:lpstr>
      <vt:lpstr>PowerPoint Presentation</vt:lpstr>
      <vt:lpstr>PowerPoint Presentation</vt:lpstr>
      <vt:lpstr>major risk factors</vt:lpstr>
      <vt:lpstr>PowerPoint Presentation</vt:lpstr>
      <vt:lpstr>PowerPoint Presentation</vt:lpstr>
      <vt:lpstr>PowerPoint Presentation</vt:lpstr>
      <vt:lpstr>classic triad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Klinefelter  syndrome</vt:lpstr>
      <vt:lpstr>PowerPoint Presentation</vt:lpstr>
      <vt:lpstr>*Klinefelter syndrome is a chromosomal condition  that affects male physical and cognitive  development. the normal male karyotype, 46,XY, has at least one  extra X chromosome XXY</vt:lpstr>
      <vt:lpstr>PowerPoint Presentation</vt:lpstr>
      <vt:lpstr>PowerPoint Presentation</vt:lpstr>
      <vt:lpstr>Presentation</vt:lpstr>
      <vt:lpstr>PowerPoint Presentation</vt:lpstr>
      <vt:lpstr>PowerPoint Presentation</vt:lpstr>
      <vt:lpstr>PowerPoint Presentation</vt:lpstr>
      <vt:lpstr>Laboratory Studies:</vt:lpstr>
      <vt:lpstr>TREATMENT</vt:lpstr>
      <vt:lpstr>PowerPoint Presentation</vt:lpstr>
      <vt:lpstr>Turner syndrome </vt:lpstr>
      <vt:lpstr>PowerPoint Presentation</vt:lpstr>
      <vt:lpstr>How do people get Turner syndrome???</vt:lpstr>
      <vt:lpstr>turner syndrome karyotype</vt:lpstr>
      <vt:lpstr>Signs and symptoms</vt:lpstr>
      <vt:lpstr>Signs and symptoms</vt:lpstr>
      <vt:lpstr>PowerPoint Presentation</vt:lpstr>
      <vt:lpstr>PowerPoint Presentation</vt:lpstr>
      <vt:lpstr>Diagnosis</vt:lpstr>
      <vt:lpstr>Diagnosis</vt:lpstr>
      <vt:lpstr>Management</vt:lpstr>
      <vt:lpstr>DiGeorge syndrome</vt:lpstr>
      <vt:lpstr>DiGeorge syndrome</vt:lpstr>
      <vt:lpstr>DiGeorge syndrome   Affected Population</vt:lpstr>
      <vt:lpstr>PowerPoint Presentation</vt:lpstr>
      <vt:lpstr>PowerPoint Presentation</vt:lpstr>
      <vt:lpstr>PowerPoint Presentation</vt:lpstr>
      <vt:lpstr>PowerPoint Presentation</vt:lpstr>
      <vt:lpstr>DiGeorge Syndrome </vt:lpstr>
      <vt:lpstr>Digeorge syndrome </vt:lpstr>
      <vt:lpstr>Abnormal facial features </vt:lpstr>
      <vt:lpstr>DiGeorge Syndrome Diagnostics </vt:lpstr>
      <vt:lpstr>DiGeorge Syndrome Diagnostics </vt:lpstr>
      <vt:lpstr>DiGeorge Syndrome Management </vt:lpstr>
      <vt:lpstr>DiGeorge Syndrome Immunologic Management </vt:lpstr>
      <vt:lpstr>PRADER-WILLI SYNDROME </vt:lpstr>
      <vt:lpstr>Genetics </vt:lpstr>
      <vt:lpstr> Developmental concerns</vt:lpstr>
      <vt:lpstr>PowerPoint Presentation</vt:lpstr>
      <vt:lpstr>Physical features </vt:lpstr>
      <vt:lpstr>PowerPoint Presentation</vt:lpstr>
      <vt:lpstr>PowerPoint Presentation</vt:lpstr>
      <vt:lpstr>PowerPoint Presentation</vt:lpstr>
      <vt:lpstr>William syndrome </vt:lpstr>
      <vt:lpstr>CAUSES  </vt:lpstr>
      <vt:lpstr>Symptoms </vt:lpstr>
      <vt:lpstr>Treatment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Chromosomal Disorders</dc:title>
  <dc:creator>ebrahem</dc:creator>
  <cp:lastModifiedBy>hp</cp:lastModifiedBy>
  <cp:revision>65</cp:revision>
  <dcterms:modified xsi:type="dcterms:W3CDTF">2023-10-16T21:08:04Z</dcterms:modified>
</cp:coreProperties>
</file>