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52" r:id="rId1"/>
    <p:sldMasterId id="2147483657" r:id="rId2"/>
    <p:sldMasterId id="2147483659" r:id="rId3"/>
  </p:sldMasterIdLst>
  <p:notesMasterIdLst>
    <p:notesMasterId r:id="rId34"/>
  </p:notesMasterIdLst>
  <p:sldIdLst>
    <p:sldId id="512" r:id="rId4"/>
    <p:sldId id="513" r:id="rId5"/>
    <p:sldId id="554" r:id="rId6"/>
    <p:sldId id="443" r:id="rId7"/>
    <p:sldId id="514" r:id="rId8"/>
    <p:sldId id="355" r:id="rId9"/>
    <p:sldId id="359" r:id="rId10"/>
    <p:sldId id="542" r:id="rId11"/>
    <p:sldId id="490" r:id="rId12"/>
    <p:sldId id="494" r:id="rId13"/>
    <p:sldId id="547" r:id="rId14"/>
    <p:sldId id="495" r:id="rId15"/>
    <p:sldId id="496" r:id="rId16"/>
    <p:sldId id="497" r:id="rId17"/>
    <p:sldId id="498" r:id="rId18"/>
    <p:sldId id="529" r:id="rId19"/>
    <p:sldId id="369" r:id="rId20"/>
    <p:sldId id="532" r:id="rId21"/>
    <p:sldId id="373" r:id="rId22"/>
    <p:sldId id="539" r:id="rId23"/>
    <p:sldId id="534" r:id="rId24"/>
    <p:sldId id="543" r:id="rId25"/>
    <p:sldId id="461" r:id="rId26"/>
    <p:sldId id="478" r:id="rId27"/>
    <p:sldId id="473" r:id="rId28"/>
    <p:sldId id="463" r:id="rId29"/>
    <p:sldId id="544" r:id="rId30"/>
    <p:sldId id="523" r:id="rId31"/>
    <p:sldId id="389" r:id="rId32"/>
    <p:sldId id="550" r:id="rId33"/>
  </p:sldIdLst>
  <p:sldSz cx="9144000" cy="6858000" type="screen4x3"/>
  <p:notesSz cx="6858000" cy="9144000"/>
  <p:defaultTextStyle>
    <a:defPPr>
      <a:defRPr lang="ar-S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2"/>
  </p:normalViewPr>
  <p:slideViewPr>
    <p:cSldViewPr>
      <p:cViewPr varScale="1">
        <p:scale>
          <a:sx n="106" d="100"/>
          <a:sy n="106" d="100"/>
        </p:scale>
        <p:origin x="18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978069B-003B-CC55-EDE0-97782924344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398C89C-598D-4B9E-18FB-DDDE7455BC8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8ECAAC09-F42E-FC41-151F-13973F9A433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1D8332AB-E307-E9D0-F50A-0A2B89C6AC5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972F9750-3E81-7596-B84B-10132B44517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90F1F2D0-E647-7B35-D4D0-43F69B1066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 eaLnBrk="1" hangingPunct="1">
              <a:defRPr sz="1200"/>
            </a:lvl1pPr>
          </a:lstStyle>
          <a:p>
            <a:fld id="{E70FD1A8-4466-4D4C-B5F8-3323C11F6039}" type="slidenum">
              <a:rPr lang="ar-JO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D0D7DFC2-B0F7-6495-D8C5-C37556F59E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A6017DD2-5303-D84F-A436-AE46D0A46FBB}" type="slidenum">
              <a:rPr lang="ar-JO" altLang="en-US"/>
              <a:pPr algn="l"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6F2FD238-FD1B-06BE-0769-60C6F75F3F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684213"/>
            <a:ext cx="4572000" cy="3429000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4A9C6C12-223A-664F-409B-D4B9C3F64F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A11BEE12-F9D4-24AA-BD94-DAEE273EDB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1D06B9D2-96D6-DC48-A204-7A9C5BA6EF0D}" type="slidenum">
              <a:rPr lang="ar-JO" altLang="en-US"/>
              <a:pPr algn="l"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30B882BE-F741-0618-C6D5-A16DAD1B62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D35A0074-3CF1-4753-E166-072D450CC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67C0B0D-6B70-317B-F33F-6C7A1EB17C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37CFFFA4-F179-E044-994F-059DB26A19F9}" type="slidenum">
              <a:rPr lang="ar-JO" altLang="en-US"/>
              <a:pPr algn="l"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AEB36DA2-EB3C-E8F0-998D-BE3B84B43C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2CE12AC1-3956-A2C6-52C1-92F3A9C903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BC9286C3-5A07-EEBC-892A-F33BB1B2B2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28A3B0E1-FC75-2741-B7F7-BD1DECD04BEA}" type="slidenum">
              <a:rPr lang="ar-JO" altLang="en-US"/>
              <a:pPr algn="l"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9E26EDA3-26D3-FA33-12A0-514D484773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755BB4B8-DA32-69AB-7475-C6D691348C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199B1FD3-8357-4E0D-845D-F7BEDADCCC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BD19AB38-DD7F-5741-B823-42C1964D429E}" type="slidenum">
              <a:rPr lang="ar-JO" altLang="en-US"/>
              <a:pPr algn="l"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126A0D90-2B5E-E1A1-62D2-956E8B8477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0F3963FF-3715-AF29-C4A7-A2B84618F8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E8826EEC-21AF-89B0-5F04-FD4BB96C1E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61EA5AD8-5DD9-9E41-8398-5052221C040A}" type="slidenum">
              <a:rPr lang="ar-JO" altLang="en-US"/>
              <a:pPr algn="l"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4375BCD6-1BB0-BBAA-1297-53B361BE8F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E5431502-7415-33E9-1E91-3E964FFEA7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5927F987-51DF-4E7C-B728-79E69A82F8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B232B18E-707A-2B47-B658-C579850A9699}" type="slidenum">
              <a:rPr lang="ar-JO" altLang="en-US"/>
              <a:pPr algn="l"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5F0762C7-CA93-6068-9356-78B6A9D1ED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B09AACDA-4BEA-7F8F-BE28-DE74FC69E7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32FAAC90-6225-1E20-09F4-0517D86562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6C21592E-9E71-9942-BAE4-73D227F893B2}" type="slidenum">
              <a:rPr lang="ar-JO" altLang="en-US"/>
              <a:pPr algn="l"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A1C39842-3621-D97C-A324-E1758262D4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27321F5D-7B8F-BB6A-5867-00DB8F3778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1670C884-953B-6B68-D89A-3CD478BE12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FCA19834-667D-A14E-91CC-E32E3E59D75B}" type="slidenum">
              <a:rPr lang="ar-JO" altLang="en-US"/>
              <a:pPr algn="l"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C5ABED0D-7D07-AA72-8E50-AD6D8B67D5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3F458DC8-1CE4-2001-83DD-9307C6E2B9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95A3EB06-4535-0A6B-125A-1EB59411BF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41135CFA-6C29-459E-9781-346623859D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0B4DA5EA-80D6-F64A-55AC-0363905EE9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C59121-CDAF-724A-A212-E460CAE12B3A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298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BCE3BA96-6F2B-396C-1FB4-ED635563EC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79C1604C-F9F0-1744-246E-9222F391CB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9C7B4004-E808-82CC-C2D0-B01E1CF55A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505C13-7361-834D-A495-A2370D519BBD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434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AC130C4F-E470-7725-6DD2-3100918C97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9C958DB8-0086-25CF-5BA2-F8B9200BC9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837BDB5F-74A6-150A-9834-B503D9325B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D0C373-EBB7-0546-A853-701AE3A71E32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9923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2B660CB2-37A5-0013-BD9B-153B7CD979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427DBB34-FDC4-70F0-34DB-34C5FF968D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4B65EDFB-D321-6DD7-0D4E-730C598A74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C11636-8434-5541-A410-B39FA9D11B47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062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C6E891DB-E052-E590-FB38-0EE548CDCC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CE323CCA-181D-BAB4-F516-6F012D17D6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0D783260-D9C2-E808-01C0-938B0A6383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7AA2A1-D874-7749-B638-89B120C81F63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4644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8600"/>
            <a:ext cx="7696200" cy="2057400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18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2286000"/>
            <a:ext cx="4419600" cy="2362200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86530D3-DB0F-DAAB-F950-375A791EDB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98DCF7C-95F4-C212-6999-4815A001DB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FEFE83D-691C-7CF9-C849-C48E71B3AC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B8A539D-85A8-5046-8518-011D1CB8CEC8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97286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4839A7-CD8D-B42E-1069-F1502B2D77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3BAE97-35C4-BBAA-97B6-364D345404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735CE9-6F67-0798-C021-9A534B6BCE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379DDD-9BDC-DC43-BBC9-3B6EC4D15B02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2214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6F23A7-8945-31C9-A25C-B64277FE0C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93F0EA-39F2-3A24-E240-5884EA7B49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898ECA-4011-2EB1-7724-DF1DA8D419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D8D23D-BDAE-F84F-ACEE-B6C2FA82D780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7601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080DFA-2BAE-FC5E-B6F0-8DCEBBDF68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13F1BA-880A-6BA8-3DA4-A4569A7B2C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A3379B-16E6-F7FD-C9DB-6E6CA5650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57213-2B43-D14B-81F9-FF5898181076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1584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74FF8AE-6FF3-D3B9-8D42-66B03FF06B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D64D12F-296F-D15D-04A5-2AFF77D0ED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F96CCC0-499D-2788-BD62-FE33C046F6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186DED-4CDD-2C49-BE09-4758BE7768BD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00136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0958B0F-54D6-C1A0-D1AF-993427136F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841821D-04BF-E901-E518-0A59625915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04708F0-FFED-D10B-FA49-287E6A70B1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0B54D9-9981-3545-AC41-01187CB54CF3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56537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59C6F644-54F3-ECDF-A4AC-680E1C608B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EBE86A3E-EC9B-59CD-53DF-F2CA2734B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30464EFD-8768-56D2-A6AE-E2D21F9CD0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B0B45-11A4-E947-88E4-B3205B2E2812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548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C52CBA6-E760-BFF8-C063-B639B7B626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4F2443E-2374-01F9-7725-B96AD75F39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218A076-5B46-6DD8-6365-1189DEEE27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2ACBB4-AD7E-5644-A7EC-90D3A7119066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993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032867-0930-341C-D5E7-FCCB589EE8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F01B5B-4B04-CEF4-AE21-48AD27FFC6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85EC8B-C254-97E8-B881-FC88D424C9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2FD88-A302-844F-8ECA-B1BFE23CFBA4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5629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1A33D3-3142-ADB3-13E7-9414F9C88B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546D53-6F9D-408B-C6CB-0892E39E84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26EBCA-92C4-F62C-4003-0FA0604AFB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847B2-67AC-A743-B944-B33CCE68CEA3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7237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174FE4-4EDA-1FA1-8338-AFB9D229B3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A20738-CCCF-FC51-D3D5-EFCE0F4D6B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03E61A-F6FE-085A-A771-C51641EBDF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5BEB69-ADA0-A246-8DDB-E9A32FA57E01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9993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A6164F-0B63-3B9F-C193-128659647D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626F20-8086-3145-4C12-590AA17808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0C1C13-8A26-9BB6-175C-F83EF22E76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260760-9859-0F42-84C6-A3101E455CC6}" type="slidenum">
              <a:rPr lang="ar-JO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3284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BCE75E-9427-6DC1-3E4A-FDBCBBDC64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D7E648-CDC8-F6E2-8D81-6B8D3F455D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66EFAE-6B16-F0DC-E7BE-BB4690AF18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C1FDCA-DE23-AA4F-8419-071A97AF7BBA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6507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5F0786-E2D4-A151-C2B8-0A5C9E01E7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3749BE-58BC-2979-16EC-4C2DC91811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C0E0FA-76C2-3DD5-119F-F34C0E9E62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CE2F63-8DB5-9449-B03E-4F20BB5B602D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87855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438241-CC30-418E-871B-84555CA87A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D29812-F327-757F-18C3-D847182296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87688F-1FCA-60F6-B386-3B645F2E8D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57FEF-CD36-664C-B13A-FED4E1DCA16B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3584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7388" y="1976438"/>
            <a:ext cx="3808412" cy="4119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76438"/>
            <a:ext cx="3808413" cy="4119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EBBC73-7841-5D2F-0039-B7588263F4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EB5243-C84D-2A71-C227-F56C125FEA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D9CBE9-6EE0-BE03-31C2-F5ED28217D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FC079-B5AC-A44E-B762-E72F24C10AFD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8468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1E4D3B-8B0E-A0B9-4A18-5B0C8E399E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1606A5B-BDE2-3FEB-134E-DB85E274BD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21EE06F-55C6-AF63-6223-72FC659EC6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34CE42-B349-1C48-85D0-5C8A3EF8FDF2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7932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7F1CE1FD-FC9E-24B6-BD05-63AB0433CF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5971480D-9A96-BAE4-7B9C-AA62F1BDA3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29E7084F-1D1A-3EA4-D872-1CD5BADC20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2D1F68-37FE-434E-848A-53C9E9575A19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5634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E188A44-20C1-A07E-C74A-3601FF33EA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4D49D01-AF56-246B-4CEF-AF45485304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FACE27-DB40-FB97-7C31-D2C1B7AF36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17E1A6-655A-164B-80B6-4CDE1B1FB0F3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26057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80E77E9-5235-13BE-620F-B94989C1A2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18C01CE-BE09-11E4-516F-F0F2A84180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E6E413C-3F57-FA52-34CB-4C508A750B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FB7A48-6885-954E-BABD-BB95B7228100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1306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8BAB6-1832-7491-7A77-CF7246088F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2DFE1C-27D1-BDB1-F133-7256398F8D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74790A-394A-0A50-2694-D359D26E4D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51BA67-4AA7-BF42-A4A1-22D6F4D69262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58108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EE82A3-D807-C14A-A6E7-EC3653F837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7F4A35-A5EB-B605-23E6-562327A680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AFDC49-D627-A6E4-E3B3-8306C1811C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F7EBF-0EC9-9841-A22E-147ED4A7F897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069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74FEA9-B1C5-4AAD-155A-9B09ABF0EF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949711-CFB9-0BC6-4E7F-A1BA150DC8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216660-5A8B-F300-2A68-8B41065FCD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7CB0DB-451B-9C44-8356-F93D4619F993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7202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8013"/>
            <a:ext cx="1941513" cy="5487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7388" y="608013"/>
            <a:ext cx="5675312" cy="5487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67C854-58D6-8D21-7280-AA8D80E557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9B463C-9A23-277A-06A9-F6B240BC90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73A3E1-BBBE-109B-7F65-217FC7746B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A54672-64EB-1B4B-9A9A-47BBB9BCA088}" type="slidenum">
              <a:rPr lang="ar-JO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7816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58F7BAB3-E125-EDE4-DF18-AC09A53F80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ACE79D9D-D9E4-81B2-9A1A-81FF89161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299E0379-274A-6432-38D8-863646B49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401A76-4327-154F-8EDB-76A95CFF1A33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2405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8F6AD12E-2671-021E-C95F-B85CD4C901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id="{FE496214-E674-18E6-A3C2-5FC0AE6E22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id="{CE2CAE88-3C44-CCD4-FF25-BB3E2D8CC1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CEBF4-A5C7-8943-A62E-42C92749B639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82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E173FCDA-CFAD-85DF-D94D-E554F088C4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273CFA79-C766-D93C-9DE9-131EFB9053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EF5F376F-ED9C-1DBD-2548-BDBBC3F8DA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58207-8A40-A544-B245-8C7A91F8A578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0322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id="{824240F3-1540-24B2-0011-87DE7E6CDF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id="{5B305512-DE2B-83D2-A5BD-D2F4958C5F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id="{9DC94F4D-2989-DF43-B930-AC0227DA56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7903A0-1BCA-0849-ACAC-771D5571F813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82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7CB14D06-A76B-0F5F-70A5-C8538FCA34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B90CAA62-0BEE-ECC1-E78C-B03D46DDAB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B72F2DCC-3CE5-6189-56BC-C661601871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A324F3-A2D2-E347-8325-6619227F773A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804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39332DD8-C783-4F29-8C1B-9343FF9B49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2DD6139A-B231-5993-8FE6-4514A097BE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2F93AB1D-7AA2-A81C-4283-821584FF8B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77CF38-615E-F844-A8EC-28F2D16ED5FF}" type="slidenum">
              <a:rPr lang="ar-JO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270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6313535F-FA94-3192-5085-3BD7F95BDEC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333827" name="Freeform 3">
              <a:extLst>
                <a:ext uri="{FF2B5EF4-FFF2-40B4-BE49-F238E27FC236}">
                  <a16:creationId xmlns:a16="http://schemas.microsoft.com/office/drawing/2014/main" id="{A2FB868C-C5FD-4D9F-D8CF-55C95CB4F17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28" name="Freeform 4">
              <a:extLst>
                <a:ext uri="{FF2B5EF4-FFF2-40B4-BE49-F238E27FC236}">
                  <a16:creationId xmlns:a16="http://schemas.microsoft.com/office/drawing/2014/main" id="{9898E42C-ECDF-D5F5-05C1-FE669D0A79F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29" name="Freeform 5">
              <a:extLst>
                <a:ext uri="{FF2B5EF4-FFF2-40B4-BE49-F238E27FC236}">
                  <a16:creationId xmlns:a16="http://schemas.microsoft.com/office/drawing/2014/main" id="{F978E02E-253A-1C33-27B1-2EF7380B1E0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6">
              <a:extLst>
                <a:ext uri="{FF2B5EF4-FFF2-40B4-BE49-F238E27FC236}">
                  <a16:creationId xmlns:a16="http://schemas.microsoft.com/office/drawing/2014/main" id="{7F3319E9-83F5-6D5A-2F35-ADAA9F858BD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JO"/>
            </a:p>
          </p:txBody>
        </p:sp>
        <p:sp>
          <p:nvSpPr>
            <p:cNvPr id="333831" name="Freeform 7">
              <a:extLst>
                <a:ext uri="{FF2B5EF4-FFF2-40B4-BE49-F238E27FC236}">
                  <a16:creationId xmlns:a16="http://schemas.microsoft.com/office/drawing/2014/main" id="{42CB6448-269E-9D4C-1F98-F89E954147B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37" name="Freeform 8">
              <a:extLst>
                <a:ext uri="{FF2B5EF4-FFF2-40B4-BE49-F238E27FC236}">
                  <a16:creationId xmlns:a16="http://schemas.microsoft.com/office/drawing/2014/main" id="{82B87848-8062-E772-86EC-38DD82CB731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JO"/>
            </a:p>
          </p:txBody>
        </p:sp>
        <p:sp>
          <p:nvSpPr>
            <p:cNvPr id="1038" name="Freeform 9">
              <a:extLst>
                <a:ext uri="{FF2B5EF4-FFF2-40B4-BE49-F238E27FC236}">
                  <a16:creationId xmlns:a16="http://schemas.microsoft.com/office/drawing/2014/main" id="{A7465505-3C2D-F18B-619E-2B2C16253B4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JO"/>
            </a:p>
          </p:txBody>
        </p:sp>
        <p:sp>
          <p:nvSpPr>
            <p:cNvPr id="333834" name="Freeform 10">
              <a:extLst>
                <a:ext uri="{FF2B5EF4-FFF2-40B4-BE49-F238E27FC236}">
                  <a16:creationId xmlns:a16="http://schemas.microsoft.com/office/drawing/2014/main" id="{70880557-B28D-ED46-FE28-8F8A8681D0B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40" name="Freeform 11">
              <a:extLst>
                <a:ext uri="{FF2B5EF4-FFF2-40B4-BE49-F238E27FC236}">
                  <a16:creationId xmlns:a16="http://schemas.microsoft.com/office/drawing/2014/main" id="{B2FAB8CF-89DD-9E42-CC60-1065F442859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JO"/>
            </a:p>
          </p:txBody>
        </p:sp>
        <p:sp>
          <p:nvSpPr>
            <p:cNvPr id="333836" name="Freeform 12">
              <a:extLst>
                <a:ext uri="{FF2B5EF4-FFF2-40B4-BE49-F238E27FC236}">
                  <a16:creationId xmlns:a16="http://schemas.microsoft.com/office/drawing/2014/main" id="{5C9436FE-5DE5-BE5B-079E-1EAD835872F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42" name="Freeform 13">
              <a:extLst>
                <a:ext uri="{FF2B5EF4-FFF2-40B4-BE49-F238E27FC236}">
                  <a16:creationId xmlns:a16="http://schemas.microsoft.com/office/drawing/2014/main" id="{CEC1F798-11FA-5120-B70F-D6B78D1EA9F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JO"/>
            </a:p>
          </p:txBody>
        </p:sp>
        <p:sp>
          <p:nvSpPr>
            <p:cNvPr id="333838" name="Freeform 14">
              <a:extLst>
                <a:ext uri="{FF2B5EF4-FFF2-40B4-BE49-F238E27FC236}">
                  <a16:creationId xmlns:a16="http://schemas.microsoft.com/office/drawing/2014/main" id="{3180EC93-8C30-487C-B69A-E05F947577C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44" name="Freeform 15">
              <a:extLst>
                <a:ext uri="{FF2B5EF4-FFF2-40B4-BE49-F238E27FC236}">
                  <a16:creationId xmlns:a16="http://schemas.microsoft.com/office/drawing/2014/main" id="{DD53A955-CA67-7526-9586-64335874599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JO"/>
            </a:p>
          </p:txBody>
        </p:sp>
        <p:sp>
          <p:nvSpPr>
            <p:cNvPr id="333840" name="Freeform 16">
              <a:extLst>
                <a:ext uri="{FF2B5EF4-FFF2-40B4-BE49-F238E27FC236}">
                  <a16:creationId xmlns:a16="http://schemas.microsoft.com/office/drawing/2014/main" id="{73A036D0-535D-7C3A-242C-3E2B6F55F75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41" name="Freeform 17">
              <a:extLst>
                <a:ext uri="{FF2B5EF4-FFF2-40B4-BE49-F238E27FC236}">
                  <a16:creationId xmlns:a16="http://schemas.microsoft.com/office/drawing/2014/main" id="{38BF9074-0101-C8B8-AFD6-8EAF950F23B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42" name="Freeform 18">
              <a:extLst>
                <a:ext uri="{FF2B5EF4-FFF2-40B4-BE49-F238E27FC236}">
                  <a16:creationId xmlns:a16="http://schemas.microsoft.com/office/drawing/2014/main" id="{9A6A2428-B1BF-FEEE-0593-37FE2C32F14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48" name="Freeform 19">
              <a:extLst>
                <a:ext uri="{FF2B5EF4-FFF2-40B4-BE49-F238E27FC236}">
                  <a16:creationId xmlns:a16="http://schemas.microsoft.com/office/drawing/2014/main" id="{2838E278-5926-5E95-8626-01399E73EC5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JO"/>
            </a:p>
          </p:txBody>
        </p:sp>
        <p:sp>
          <p:nvSpPr>
            <p:cNvPr id="333844" name="Freeform 20">
              <a:extLst>
                <a:ext uri="{FF2B5EF4-FFF2-40B4-BE49-F238E27FC236}">
                  <a16:creationId xmlns:a16="http://schemas.microsoft.com/office/drawing/2014/main" id="{3FBB2DFC-1CC1-D28E-14C4-D74AA47B4A1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50" name="Freeform 21">
              <a:extLst>
                <a:ext uri="{FF2B5EF4-FFF2-40B4-BE49-F238E27FC236}">
                  <a16:creationId xmlns:a16="http://schemas.microsoft.com/office/drawing/2014/main" id="{1BD17F9F-1AC9-9B2E-74F3-529FD610649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JO"/>
            </a:p>
          </p:txBody>
        </p:sp>
        <p:sp>
          <p:nvSpPr>
            <p:cNvPr id="333846" name="Freeform 22">
              <a:extLst>
                <a:ext uri="{FF2B5EF4-FFF2-40B4-BE49-F238E27FC236}">
                  <a16:creationId xmlns:a16="http://schemas.microsoft.com/office/drawing/2014/main" id="{92DF946C-C30E-D391-9E20-7D2CD77D0AB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47" name="Freeform 23">
              <a:extLst>
                <a:ext uri="{FF2B5EF4-FFF2-40B4-BE49-F238E27FC236}">
                  <a16:creationId xmlns:a16="http://schemas.microsoft.com/office/drawing/2014/main" id="{6D9168B6-3ED2-4165-D3B0-13FDA88F993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48" name="Freeform 24">
              <a:extLst>
                <a:ext uri="{FF2B5EF4-FFF2-40B4-BE49-F238E27FC236}">
                  <a16:creationId xmlns:a16="http://schemas.microsoft.com/office/drawing/2014/main" id="{0C771153-31D8-1748-B884-2502573C413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54" name="Freeform 25">
              <a:extLst>
                <a:ext uri="{FF2B5EF4-FFF2-40B4-BE49-F238E27FC236}">
                  <a16:creationId xmlns:a16="http://schemas.microsoft.com/office/drawing/2014/main" id="{3C803CE5-6590-2568-AFDE-949C9FB4103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JO"/>
            </a:p>
          </p:txBody>
        </p:sp>
        <p:sp>
          <p:nvSpPr>
            <p:cNvPr id="333850" name="Freeform 26">
              <a:extLst>
                <a:ext uri="{FF2B5EF4-FFF2-40B4-BE49-F238E27FC236}">
                  <a16:creationId xmlns:a16="http://schemas.microsoft.com/office/drawing/2014/main" id="{B85D67BA-7DC8-7D74-A184-6904EC845C6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51" name="Freeform 27">
              <a:extLst>
                <a:ext uri="{FF2B5EF4-FFF2-40B4-BE49-F238E27FC236}">
                  <a16:creationId xmlns:a16="http://schemas.microsoft.com/office/drawing/2014/main" id="{4E28FE75-5EF4-9C73-E4BD-9288336ADFE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57" name="Freeform 28">
              <a:extLst>
                <a:ext uri="{FF2B5EF4-FFF2-40B4-BE49-F238E27FC236}">
                  <a16:creationId xmlns:a16="http://schemas.microsoft.com/office/drawing/2014/main" id="{D5CD8BB3-F718-F6C8-6B23-82A1785017C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JO"/>
            </a:p>
          </p:txBody>
        </p:sp>
        <p:sp>
          <p:nvSpPr>
            <p:cNvPr id="333853" name="Freeform 29">
              <a:extLst>
                <a:ext uri="{FF2B5EF4-FFF2-40B4-BE49-F238E27FC236}">
                  <a16:creationId xmlns:a16="http://schemas.microsoft.com/office/drawing/2014/main" id="{C8E3B4A9-404F-CD47-8CAF-58E5F6D6058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59" name="Freeform 30">
              <a:extLst>
                <a:ext uri="{FF2B5EF4-FFF2-40B4-BE49-F238E27FC236}">
                  <a16:creationId xmlns:a16="http://schemas.microsoft.com/office/drawing/2014/main" id="{6C49E663-7F10-2623-C5A4-09736267B96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JO"/>
            </a:p>
          </p:txBody>
        </p:sp>
        <p:sp>
          <p:nvSpPr>
            <p:cNvPr id="333855" name="Freeform 31">
              <a:extLst>
                <a:ext uri="{FF2B5EF4-FFF2-40B4-BE49-F238E27FC236}">
                  <a16:creationId xmlns:a16="http://schemas.microsoft.com/office/drawing/2014/main" id="{A64044AC-64D0-B660-41FF-4A90B1109D7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56" name="Freeform 32">
              <a:extLst>
                <a:ext uri="{FF2B5EF4-FFF2-40B4-BE49-F238E27FC236}">
                  <a16:creationId xmlns:a16="http://schemas.microsoft.com/office/drawing/2014/main" id="{44ABD354-684C-A749-9957-7B84EA5D28B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57" name="Freeform 33">
              <a:extLst>
                <a:ext uri="{FF2B5EF4-FFF2-40B4-BE49-F238E27FC236}">
                  <a16:creationId xmlns:a16="http://schemas.microsoft.com/office/drawing/2014/main" id="{25FF7F0C-80E2-359E-9349-E6C6A901949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58" name="Freeform 34">
              <a:extLst>
                <a:ext uri="{FF2B5EF4-FFF2-40B4-BE49-F238E27FC236}">
                  <a16:creationId xmlns:a16="http://schemas.microsoft.com/office/drawing/2014/main" id="{7E67C3C2-C15E-64CD-C90A-2FE16F765DB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59" name="Freeform 35">
              <a:extLst>
                <a:ext uri="{FF2B5EF4-FFF2-40B4-BE49-F238E27FC236}">
                  <a16:creationId xmlns:a16="http://schemas.microsoft.com/office/drawing/2014/main" id="{DA2053BA-E9FF-A86A-326F-636AD8A0F6B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60" name="Freeform 36">
              <a:extLst>
                <a:ext uri="{FF2B5EF4-FFF2-40B4-BE49-F238E27FC236}">
                  <a16:creationId xmlns:a16="http://schemas.microsoft.com/office/drawing/2014/main" id="{20296690-84AD-A26C-9B89-C773F0B576A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61" name="Freeform 37">
              <a:extLst>
                <a:ext uri="{FF2B5EF4-FFF2-40B4-BE49-F238E27FC236}">
                  <a16:creationId xmlns:a16="http://schemas.microsoft.com/office/drawing/2014/main" id="{84C65C91-9F14-DDFC-C19C-FDEDFCAC318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33862" name="Freeform 38">
              <a:extLst>
                <a:ext uri="{FF2B5EF4-FFF2-40B4-BE49-F238E27FC236}">
                  <a16:creationId xmlns:a16="http://schemas.microsoft.com/office/drawing/2014/main" id="{D866B1EC-33A2-32A4-6D22-6CF7A63EC8F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grpSp>
          <p:nvGrpSpPr>
            <p:cNvPr id="1068" name="Group 39">
              <a:extLst>
                <a:ext uri="{FF2B5EF4-FFF2-40B4-BE49-F238E27FC236}">
                  <a16:creationId xmlns:a16="http://schemas.microsoft.com/office/drawing/2014/main" id="{834691F7-6642-B758-D996-8EF6B96EFA7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333864" name="Freeform 40">
                <a:extLst>
                  <a:ext uri="{FF2B5EF4-FFF2-40B4-BE49-F238E27FC236}">
                    <a16:creationId xmlns:a16="http://schemas.microsoft.com/office/drawing/2014/main" id="{0AF74B55-97FE-7286-22F1-2C048D2D809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eaLnBrk="1" hangingPunct="1"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333865" name="Freeform 41">
                <a:extLst>
                  <a:ext uri="{FF2B5EF4-FFF2-40B4-BE49-F238E27FC236}">
                    <a16:creationId xmlns:a16="http://schemas.microsoft.com/office/drawing/2014/main" id="{641EA25A-8B20-924A-BA59-F0FB29AB399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eaLnBrk="1" hangingPunct="1"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333866" name="Rectangle 42">
            <a:extLst>
              <a:ext uri="{FF2B5EF4-FFF2-40B4-BE49-F238E27FC236}">
                <a16:creationId xmlns:a16="http://schemas.microsoft.com/office/drawing/2014/main" id="{0F07FDAA-012A-E7A9-E856-8B923ECA1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3867" name="Rectangle 43">
            <a:extLst>
              <a:ext uri="{FF2B5EF4-FFF2-40B4-BE49-F238E27FC236}">
                <a16:creationId xmlns:a16="http://schemas.microsoft.com/office/drawing/2014/main" id="{A8E3AC32-3727-224A-E823-032D180AE2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3868" name="Rectangle 44">
            <a:extLst>
              <a:ext uri="{FF2B5EF4-FFF2-40B4-BE49-F238E27FC236}">
                <a16:creationId xmlns:a16="http://schemas.microsoft.com/office/drawing/2014/main" id="{9F180C23-1186-85DE-3537-775F037C7C6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3869" name="Rectangle 45">
            <a:extLst>
              <a:ext uri="{FF2B5EF4-FFF2-40B4-BE49-F238E27FC236}">
                <a16:creationId xmlns:a16="http://schemas.microsoft.com/office/drawing/2014/main" id="{E46595CE-D602-AFC2-D9FB-983FCA8E7C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3870" name="Rectangle 46">
            <a:extLst>
              <a:ext uri="{FF2B5EF4-FFF2-40B4-BE49-F238E27FC236}">
                <a16:creationId xmlns:a16="http://schemas.microsoft.com/office/drawing/2014/main" id="{50F11C47-1D0E-3875-6B1C-B0E61327A9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848C03C6-1058-BD4A-9008-A8D01C519AC5}" type="slidenum">
              <a:rPr lang="ar-JO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A543493-4C66-34F3-7CFB-9DD6BB181B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3F92C8C-8443-4C48-14C6-EE3B8B0B65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371600"/>
            <a:ext cx="777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17476" name="Rectangle 4">
            <a:extLst>
              <a:ext uri="{FF2B5EF4-FFF2-40B4-BE49-F238E27FC236}">
                <a16:creationId xmlns:a16="http://schemas.microsoft.com/office/drawing/2014/main" id="{6AFF9EA0-1BE7-2DEB-9A83-3B0A09AEC15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7477" name="Rectangle 5">
            <a:extLst>
              <a:ext uri="{FF2B5EF4-FFF2-40B4-BE49-F238E27FC236}">
                <a16:creationId xmlns:a16="http://schemas.microsoft.com/office/drawing/2014/main" id="{F384F62D-2C2B-0246-7721-0D36654B4FE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57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7478" name="Rectangle 6">
            <a:extLst>
              <a:ext uri="{FF2B5EF4-FFF2-40B4-BE49-F238E27FC236}">
                <a16:creationId xmlns:a16="http://schemas.microsoft.com/office/drawing/2014/main" id="{8CF8C26D-1EE3-3A61-AE16-46B63BBD1DB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4AFFE30-3B23-4648-B4D6-F02779B0BB3D}" type="slidenum">
              <a:rPr lang="ar-JO" altLang="en-US"/>
              <a:pPr/>
              <a:t>‹#›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3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82009D6-EE09-2EC7-F9C9-CAFD2EEBF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608013"/>
            <a:ext cx="7769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634" tIns="49318" rIns="98634" bIns="493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82D156B-F091-D121-2928-CF6E6CBE0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976438"/>
            <a:ext cx="7769225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634" tIns="49318" rIns="98634" bIns="493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690180" name="Rectangle 4">
            <a:extLst>
              <a:ext uri="{FF2B5EF4-FFF2-40B4-BE49-F238E27FC236}">
                <a16:creationId xmlns:a16="http://schemas.microsoft.com/office/drawing/2014/main" id="{C991A0E5-7ED0-382E-6E78-024AB43DA93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7388" y="6251575"/>
            <a:ext cx="19050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634" tIns="49318" rIns="98634" bIns="49318" numCol="1" anchor="t" anchorCtr="0" compatLnSpc="1">
            <a:prstTxWarp prst="textNoShape">
              <a:avLst/>
            </a:prstTxWarp>
          </a:bodyPr>
          <a:lstStyle>
            <a:lvl1pPr algn="l" rtl="0" eaLnBrk="0" hangingPunct="0">
              <a:defRPr sz="1700">
                <a:latin typeface="Times New Roman" pitchFamily="18" charset="0"/>
                <a:ea typeface="宋体" charset="-122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90181" name="Rectangle 5">
            <a:extLst>
              <a:ext uri="{FF2B5EF4-FFF2-40B4-BE49-F238E27FC236}">
                <a16:creationId xmlns:a16="http://schemas.microsoft.com/office/drawing/2014/main" id="{6E62AA13-DE7A-17FE-0C7F-610B733123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70613" y="6251575"/>
            <a:ext cx="2898775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634" tIns="49318" rIns="98634" bIns="49318" numCol="1" anchor="t" anchorCtr="0" compatLnSpc="1">
            <a:prstTxWarp prst="textNoShape">
              <a:avLst/>
            </a:prstTxWarp>
          </a:bodyPr>
          <a:lstStyle>
            <a:lvl1pPr algn="ctr" rtl="0" eaLnBrk="0" hangingPunct="0">
              <a:defRPr sz="1500">
                <a:latin typeface="Times New Roman" pitchFamily="18" charset="0"/>
                <a:ea typeface="宋体" charset="-122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90182" name="Rectangle 6">
            <a:extLst>
              <a:ext uri="{FF2B5EF4-FFF2-40B4-BE49-F238E27FC236}">
                <a16:creationId xmlns:a16="http://schemas.microsoft.com/office/drawing/2014/main" id="{A2433BFD-441A-A888-5227-143469FC337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51575"/>
            <a:ext cx="19050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634" tIns="49318" rIns="98634" bIns="49318" numCol="1" anchor="t" anchorCtr="0" compatLnSpc="1">
            <a:prstTxWarp prst="textNoShape">
              <a:avLst/>
            </a:prstTxWarp>
          </a:bodyPr>
          <a:lstStyle>
            <a:lvl1pPr algn="r">
              <a:defRPr sz="17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fld id="{241E3E9D-45F4-1D41-A32E-CD9EF2DA53D7}" type="slidenum">
              <a:rPr lang="ar-JO" altLang="en-US"/>
              <a:pPr/>
              <a:t>‹#›</a:t>
            </a:fld>
            <a:endParaRPr lang="en-US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txStyles>
    <p:titleStyle>
      <a:lvl1pPr algn="ctr" defTabSz="979488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defTabSz="979488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2pPr>
      <a:lvl3pPr algn="ctr" defTabSz="979488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3pPr>
      <a:lvl4pPr algn="ctr" defTabSz="979488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4pPr>
      <a:lvl5pPr algn="ctr" defTabSz="979488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5pPr>
      <a:lvl6pPr marL="457200" algn="ctr" defTabSz="979488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6pPr>
      <a:lvl7pPr marL="914400" algn="ctr" defTabSz="979488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7pPr>
      <a:lvl8pPr marL="1371600" algn="ctr" defTabSz="979488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8pPr>
      <a:lvl9pPr marL="1828800" algn="ctr" defTabSz="979488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66713" indent="-366713" algn="l" defTabSz="979488" rtl="0" eaLnBrk="0" fontAlgn="base" hangingPunct="0">
        <a:spcBef>
          <a:spcPct val="20000"/>
        </a:spcBef>
        <a:spcAft>
          <a:spcPct val="0"/>
        </a:spcAft>
        <a:buChar char="•"/>
        <a:defRPr sz="3300" b="1">
          <a:solidFill>
            <a:schemeClr val="tx1"/>
          </a:solidFill>
          <a:latin typeface="+mn-lt"/>
          <a:ea typeface="+mn-ea"/>
          <a:cs typeface="+mn-cs"/>
        </a:defRPr>
      </a:lvl1pPr>
      <a:lvl2pPr marL="796925" indent="-307975" algn="l" defTabSz="979488" rtl="0" eaLnBrk="0" fontAlgn="base" hangingPunct="0">
        <a:spcBef>
          <a:spcPct val="20000"/>
        </a:spcBef>
        <a:spcAft>
          <a:spcPct val="0"/>
        </a:spcAft>
        <a:buChar char="–"/>
        <a:defRPr sz="2900" b="1">
          <a:solidFill>
            <a:schemeClr val="tx1"/>
          </a:solidFill>
          <a:latin typeface="+mn-lt"/>
          <a:cs typeface="+mn-cs"/>
        </a:defRPr>
      </a:lvl2pPr>
      <a:lvl3pPr marL="1223963" indent="-244475" algn="l" defTabSz="979488" rtl="0" eaLnBrk="0" fontAlgn="base" hangingPunct="0">
        <a:spcBef>
          <a:spcPct val="20000"/>
        </a:spcBef>
        <a:spcAft>
          <a:spcPct val="0"/>
        </a:spcAft>
        <a:buChar char="•"/>
        <a:defRPr sz="2500" b="1">
          <a:solidFill>
            <a:schemeClr val="tx1"/>
          </a:solidFill>
          <a:latin typeface="+mn-lt"/>
          <a:cs typeface="+mn-cs"/>
        </a:defRPr>
      </a:lvl3pPr>
      <a:lvl4pPr marL="1712913" indent="-244475" algn="l" defTabSz="979488" rtl="0" eaLnBrk="0" fontAlgn="base" hangingPunct="0">
        <a:spcBef>
          <a:spcPct val="20000"/>
        </a:spcBef>
        <a:spcAft>
          <a:spcPct val="0"/>
        </a:spcAft>
        <a:buChar char="–"/>
        <a:defRPr sz="2100" b="1">
          <a:solidFill>
            <a:schemeClr val="tx1"/>
          </a:solidFill>
          <a:latin typeface="+mn-lt"/>
          <a:cs typeface="+mn-cs"/>
        </a:defRPr>
      </a:lvl4pPr>
      <a:lvl5pPr marL="2201863" indent="-244475" algn="l" defTabSz="979488" rtl="0" eaLnBrk="0" fontAlgn="base" hangingPunct="0">
        <a:spcBef>
          <a:spcPct val="20000"/>
        </a:spcBef>
        <a:spcAft>
          <a:spcPct val="0"/>
        </a:spcAft>
        <a:buChar char="»"/>
        <a:defRPr sz="2100" b="1">
          <a:solidFill>
            <a:schemeClr val="tx1"/>
          </a:solidFill>
          <a:latin typeface="+mn-lt"/>
          <a:cs typeface="+mn-cs"/>
        </a:defRPr>
      </a:lvl5pPr>
      <a:lvl6pPr marL="2659063" indent="-244475" algn="l" defTabSz="979488" rtl="0" fontAlgn="base">
        <a:spcBef>
          <a:spcPct val="20000"/>
        </a:spcBef>
        <a:spcAft>
          <a:spcPct val="0"/>
        </a:spcAft>
        <a:buChar char="»"/>
        <a:defRPr sz="2100" b="1">
          <a:solidFill>
            <a:schemeClr val="tx1"/>
          </a:solidFill>
          <a:latin typeface="+mn-lt"/>
          <a:cs typeface="+mn-cs"/>
        </a:defRPr>
      </a:lvl6pPr>
      <a:lvl7pPr marL="3116263" indent="-244475" algn="l" defTabSz="979488" rtl="0" fontAlgn="base">
        <a:spcBef>
          <a:spcPct val="20000"/>
        </a:spcBef>
        <a:spcAft>
          <a:spcPct val="0"/>
        </a:spcAft>
        <a:buChar char="»"/>
        <a:defRPr sz="2100" b="1">
          <a:solidFill>
            <a:schemeClr val="tx1"/>
          </a:solidFill>
          <a:latin typeface="+mn-lt"/>
          <a:cs typeface="+mn-cs"/>
        </a:defRPr>
      </a:lvl7pPr>
      <a:lvl8pPr marL="3573463" indent="-244475" algn="l" defTabSz="979488" rtl="0" fontAlgn="base">
        <a:spcBef>
          <a:spcPct val="20000"/>
        </a:spcBef>
        <a:spcAft>
          <a:spcPct val="0"/>
        </a:spcAft>
        <a:buChar char="»"/>
        <a:defRPr sz="2100" b="1">
          <a:solidFill>
            <a:schemeClr val="tx1"/>
          </a:solidFill>
          <a:latin typeface="+mn-lt"/>
          <a:cs typeface="+mn-cs"/>
        </a:defRPr>
      </a:lvl8pPr>
      <a:lvl9pPr marL="4030663" indent="-244475" algn="l" defTabSz="979488" rtl="0" fontAlgn="base">
        <a:spcBef>
          <a:spcPct val="20000"/>
        </a:spcBef>
        <a:spcAft>
          <a:spcPct val="0"/>
        </a:spcAft>
        <a:buChar char="»"/>
        <a:defRPr sz="21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file:///upload.wikimedia.org/wikipedia/commons/8/8f/Endocarditis_ultrasound.gif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9D1710B-C2DC-49DB-779F-1E5AA0EF6FC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 b="1">
                <a:solidFill>
                  <a:srgbClr val="00FF00"/>
                </a:solidFill>
              </a:rPr>
              <a:t>Infective Endocarditis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E9D806A-4CCA-F264-F462-076252F1FD5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148263" y="2636838"/>
            <a:ext cx="3995737" cy="1800225"/>
          </a:xfrm>
        </p:spPr>
        <p:txBody>
          <a:bodyPr/>
          <a:lstStyle/>
          <a:p>
            <a:pPr eaLnBrk="1" hangingPunct="1"/>
            <a:r>
              <a:rPr lang="en-IE" altLang="en-US" b="1"/>
              <a:t>Dr. Amin Aqel</a:t>
            </a:r>
          </a:p>
          <a:p>
            <a:pPr eaLnBrk="1" hangingPunct="1"/>
            <a:r>
              <a:rPr lang="en-US" altLang="en-US" b="1"/>
              <a:t>CVS Module</a:t>
            </a: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424C84C6-EE76-359C-FB92-50730C6A9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5373688"/>
            <a:ext cx="15343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1800" baseline="30000" dirty="0"/>
              <a:t>20th</a:t>
            </a:r>
            <a:r>
              <a:rPr lang="en-IE" altLang="en-US" sz="1800" dirty="0"/>
              <a:t> Nov 2022</a:t>
            </a:r>
            <a:endParaRPr lang="en-GB" alt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>
            <a:extLst>
              <a:ext uri="{FF2B5EF4-FFF2-40B4-BE49-F238E27FC236}">
                <a16:creationId xmlns:a16="http://schemas.microsoft.com/office/drawing/2014/main" id="{B83078FD-B40A-63E3-B64D-ADB8D03FA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>
                <a:solidFill>
                  <a:srgbClr val="FFFF00"/>
                </a:solidFill>
                <a:ea typeface="新細明體" pitchFamily="18" charset="-120"/>
              </a:rPr>
              <a:t>Infective endocarditis: </a:t>
            </a:r>
            <a:br>
              <a:rPr lang="en-US" altLang="zh-TW">
                <a:solidFill>
                  <a:srgbClr val="FFFF00"/>
                </a:solidFill>
                <a:ea typeface="新細明體" pitchFamily="18" charset="-120"/>
              </a:rPr>
            </a:br>
            <a:r>
              <a:rPr lang="en-US" altLang="zh-TW" sz="3200">
                <a:solidFill>
                  <a:srgbClr val="FFFF00"/>
                </a:solidFill>
                <a:ea typeface="新細明體" pitchFamily="18" charset="-120"/>
              </a:rPr>
              <a:t>patient groups</a:t>
            </a:r>
          </a:p>
        </p:txBody>
      </p:sp>
      <p:sp>
        <p:nvSpPr>
          <p:cNvPr id="577539" name="Rectangle 3">
            <a:extLst>
              <a:ext uri="{FF2B5EF4-FFF2-40B4-BE49-F238E27FC236}">
                <a16:creationId xmlns:a16="http://schemas.microsoft.com/office/drawing/2014/main" id="{2C114FA9-8300-EDC0-16E6-0831735065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3600" dirty="0">
                <a:solidFill>
                  <a:srgbClr val="FFCC00"/>
                </a:solidFill>
                <a:ea typeface="新細明體" pitchFamily="18" charset="-120"/>
              </a:rPr>
              <a:t>Children with IE:</a:t>
            </a:r>
            <a:r>
              <a:rPr lang="en-US" altLang="zh-TW" sz="3600" dirty="0">
                <a:ea typeface="新細明體" pitchFamily="18" charset="-120"/>
              </a:rPr>
              <a:t> </a:t>
            </a:r>
          </a:p>
          <a:p>
            <a:pPr lvl="1" eaLnBrk="1" hangingPunct="1">
              <a:defRPr/>
            </a:pPr>
            <a:r>
              <a:rPr lang="en-US" altLang="zh-TW" dirty="0">
                <a:ea typeface="新細明體" pitchFamily="18" charset="-120"/>
              </a:rPr>
              <a:t>Congenital heart disease </a:t>
            </a:r>
            <a:r>
              <a:rPr lang="en-US" altLang="zh-TW" sz="2400" dirty="0">
                <a:ea typeface="新細明體" pitchFamily="18" charset="-120"/>
              </a:rPr>
              <a:t>(aortic valve)</a:t>
            </a:r>
            <a:r>
              <a:rPr lang="en-US" altLang="zh-TW" dirty="0">
                <a:ea typeface="新細明體" pitchFamily="18" charset="-120"/>
              </a:rPr>
              <a:t>, </a:t>
            </a:r>
          </a:p>
          <a:p>
            <a:pPr lvl="1" eaLnBrk="1" hangingPunct="1">
              <a:defRPr/>
            </a:pPr>
            <a:r>
              <a:rPr lang="en-US" altLang="zh-TW" dirty="0">
                <a:ea typeface="新細明體" pitchFamily="18" charset="-120"/>
              </a:rPr>
              <a:t>Normal structure </a:t>
            </a:r>
            <a:r>
              <a:rPr lang="en-US" altLang="zh-TW" sz="2400" dirty="0">
                <a:ea typeface="新細明體" pitchFamily="18" charset="-120"/>
              </a:rPr>
              <a:t>(tricuspid valve)</a:t>
            </a:r>
            <a:r>
              <a:rPr lang="en-US" altLang="zh-TW" dirty="0">
                <a:ea typeface="新細明體" pitchFamily="18" charset="-120"/>
              </a:rPr>
              <a:t>, </a:t>
            </a:r>
          </a:p>
          <a:p>
            <a:pPr lvl="1" eaLnBrk="1" hangingPunct="1">
              <a:defRPr/>
            </a:pPr>
            <a:r>
              <a:rPr lang="en-US" altLang="zh-TW" dirty="0">
                <a:ea typeface="新細明體" pitchFamily="18" charset="-120"/>
              </a:rPr>
              <a:t>Staphylococcus </a:t>
            </a:r>
            <a:r>
              <a:rPr lang="en-US" altLang="zh-TW" sz="2400" dirty="0">
                <a:ea typeface="新細明體" pitchFamily="18" charset="-120"/>
              </a:rPr>
              <a:t>(neonate)</a:t>
            </a:r>
            <a:r>
              <a:rPr lang="en-US" altLang="zh-TW" dirty="0">
                <a:ea typeface="新細明體" pitchFamily="18" charset="-120"/>
              </a:rPr>
              <a:t>, </a:t>
            </a:r>
          </a:p>
          <a:p>
            <a:pPr lvl="1" eaLnBrk="1" hangingPunct="1">
              <a:defRPr/>
            </a:pPr>
            <a:r>
              <a:rPr lang="en-US" altLang="zh-TW" dirty="0">
                <a:ea typeface="新細明體" pitchFamily="18" charset="-120"/>
              </a:rPr>
              <a:t>Streptococcus group B </a:t>
            </a:r>
            <a:r>
              <a:rPr lang="en-US" altLang="zh-TW" sz="2400" dirty="0">
                <a:ea typeface="新細明體" pitchFamily="18" charset="-120"/>
              </a:rPr>
              <a:t>(children)</a:t>
            </a:r>
            <a:r>
              <a:rPr lang="en-US" altLang="zh-TW" dirty="0">
                <a:ea typeface="新細明體" pitchFamily="18" charset="-120"/>
              </a:rPr>
              <a:t>, </a:t>
            </a:r>
            <a:r>
              <a:rPr lang="en-US" altLang="zh-TW" i="1" dirty="0">
                <a:ea typeface="新細明體" pitchFamily="18" charset="-120"/>
              </a:rPr>
              <a:t>S. pneumonia</a:t>
            </a:r>
            <a:r>
              <a:rPr lang="en-US" altLang="zh-TW" dirty="0">
                <a:ea typeface="新細明體" pitchFamily="18" charset="-120"/>
              </a:rPr>
              <a:t> </a:t>
            </a:r>
            <a:r>
              <a:rPr lang="en-US" altLang="zh-TW" sz="2400" dirty="0">
                <a:ea typeface="新細明體" pitchFamily="18" charset="-120"/>
              </a:rPr>
              <a:t>(rare)</a:t>
            </a:r>
            <a:endParaRPr lang="en-US" altLang="zh-TW" sz="2000" dirty="0">
              <a:solidFill>
                <a:srgbClr val="FFCC00"/>
              </a:solidFill>
              <a:ea typeface="新細明體" pitchFamily="18" charset="-120"/>
            </a:endParaRPr>
          </a:p>
          <a:p>
            <a:pPr eaLnBrk="1" hangingPunct="1">
              <a:defRPr/>
            </a:pPr>
            <a:r>
              <a:rPr lang="en-US" altLang="zh-TW" sz="3600" dirty="0">
                <a:solidFill>
                  <a:srgbClr val="FFCC00"/>
                </a:solidFill>
                <a:ea typeface="新細明體" pitchFamily="18" charset="-120"/>
              </a:rPr>
              <a:t>Adults with IE:</a:t>
            </a:r>
          </a:p>
          <a:p>
            <a:pPr lvl="1" eaLnBrk="1" hangingPunct="1">
              <a:defRPr/>
            </a:pPr>
            <a:r>
              <a:rPr lang="en-US" altLang="zh-TW" dirty="0">
                <a:ea typeface="新細明體" pitchFamily="18" charset="-120"/>
              </a:rPr>
              <a:t>Rheumatic heart disease</a:t>
            </a:r>
            <a:endParaRPr lang="en-US" altLang="zh-TW" sz="2400" dirty="0">
              <a:ea typeface="新細明體" pitchFamily="18" charset="-120"/>
            </a:endParaRPr>
          </a:p>
          <a:p>
            <a:pPr lvl="1" eaLnBrk="1" hangingPunct="1">
              <a:defRPr/>
            </a:pPr>
            <a:r>
              <a:rPr lang="en-US" altLang="zh-TW" dirty="0">
                <a:ea typeface="新細明體" pitchFamily="18" charset="-120"/>
              </a:rPr>
              <a:t>Congenital heart disease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>
            <a:extLst>
              <a:ext uri="{FF2B5EF4-FFF2-40B4-BE49-F238E27FC236}">
                <a16:creationId xmlns:a16="http://schemas.microsoft.com/office/drawing/2014/main" id="{49013C81-B0CA-E0A3-9072-1F977EF9C4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Infective Endocarditis</a:t>
            </a:r>
          </a:p>
        </p:txBody>
      </p:sp>
      <p:sp>
        <p:nvSpPr>
          <p:cNvPr id="683011" name="Rectangle 3">
            <a:extLst>
              <a:ext uri="{FF2B5EF4-FFF2-40B4-BE49-F238E27FC236}">
                <a16:creationId xmlns:a16="http://schemas.microsoft.com/office/drawing/2014/main" id="{3E9769CE-E1DD-84BF-C9D7-E588BB6355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9900"/>
                </a:solidFill>
              </a:rPr>
              <a:t>Intravenous Drug Abuse</a:t>
            </a:r>
          </a:p>
          <a:p>
            <a:pPr lvl="1" eaLnBrk="1" hangingPunct="1">
              <a:defRPr/>
            </a:pPr>
            <a:r>
              <a:rPr lang="en-US" dirty="0"/>
              <a:t>Risk is 2 – 5% per pt./year</a:t>
            </a:r>
          </a:p>
          <a:p>
            <a:pPr lvl="1" eaLnBrk="1" hangingPunct="1">
              <a:defRPr/>
            </a:pPr>
            <a:r>
              <a:rPr lang="en-US" i="1" dirty="0"/>
              <a:t>S. aureus</a:t>
            </a:r>
            <a:r>
              <a:rPr lang="en-US" dirty="0"/>
              <a:t> predominant organism (&gt;50%, 60-70% of tricuspid cases)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9900"/>
                </a:solidFill>
              </a:rPr>
              <a:t>Prosthetic Valve Endocarditis (PVE)</a:t>
            </a:r>
          </a:p>
          <a:p>
            <a:pPr lvl="1" eaLnBrk="1" hangingPunct="1">
              <a:defRPr/>
            </a:pPr>
            <a:r>
              <a:rPr lang="en-US" dirty="0"/>
              <a:t>Early PVE – within 60 days</a:t>
            </a:r>
          </a:p>
          <a:p>
            <a:pPr lvl="2" eaLnBrk="1" hangingPunct="1">
              <a:defRPr/>
            </a:pPr>
            <a:r>
              <a:rPr lang="en-US" dirty="0"/>
              <a:t>Nosocomial (</a:t>
            </a:r>
            <a:r>
              <a:rPr lang="en-US" i="1" dirty="0"/>
              <a:t>S. epidermidis</a:t>
            </a:r>
            <a:r>
              <a:rPr lang="en-US" dirty="0"/>
              <a:t> predominates)</a:t>
            </a:r>
          </a:p>
          <a:p>
            <a:pPr lvl="1" eaLnBrk="1" hangingPunct="1">
              <a:defRPr/>
            </a:pPr>
            <a:r>
              <a:rPr lang="en-US" dirty="0"/>
              <a:t>Late PVE – after 60 days</a:t>
            </a:r>
          </a:p>
          <a:p>
            <a:pPr lvl="2" eaLnBrk="1" hangingPunct="1">
              <a:defRPr/>
            </a:pPr>
            <a:r>
              <a:rPr lang="en-US" dirty="0"/>
              <a:t>Community (same organisms as NVE)</a:t>
            </a:r>
          </a:p>
          <a:p>
            <a:pPr marL="457200" lvl="1" indent="0" eaLnBrk="1" hangingPunct="1"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>
            <a:extLst>
              <a:ext uri="{FF2B5EF4-FFF2-40B4-BE49-F238E27FC236}">
                <a16:creationId xmlns:a16="http://schemas.microsoft.com/office/drawing/2014/main" id="{7620F40A-B0F5-E372-D3C8-D40A2A53A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>
                <a:solidFill>
                  <a:srgbClr val="FF9900"/>
                </a:solidFill>
                <a:ea typeface="新細明體" pitchFamily="18" charset="-120"/>
              </a:rPr>
              <a:t>Infective endocarditis: </a:t>
            </a:r>
            <a:r>
              <a:rPr lang="en-US" altLang="zh-TW" sz="3200">
                <a:solidFill>
                  <a:srgbClr val="FF9900"/>
                </a:solidFill>
                <a:ea typeface="新細明體" pitchFamily="18" charset="-120"/>
              </a:rPr>
              <a:t>nosocomial</a:t>
            </a:r>
            <a:endParaRPr lang="zh-TW" altLang="en-US" sz="3200">
              <a:solidFill>
                <a:srgbClr val="FF9900"/>
              </a:solidFill>
              <a:ea typeface="新細明體" pitchFamily="18" charset="-120"/>
            </a:endParaRPr>
          </a:p>
        </p:txBody>
      </p:sp>
      <p:sp>
        <p:nvSpPr>
          <p:cNvPr id="578563" name="Rectangle 3">
            <a:extLst>
              <a:ext uri="{FF2B5EF4-FFF2-40B4-BE49-F238E27FC236}">
                <a16:creationId xmlns:a16="http://schemas.microsoft.com/office/drawing/2014/main" id="{B1E7591C-93EF-EC42-D86D-C1985D024D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0010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Infected intracardiac device and catheter</a:t>
            </a:r>
          </a:p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GI or GU tract surgery or instrumentation</a:t>
            </a:r>
          </a:p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High mortality </a:t>
            </a:r>
            <a:r>
              <a:rPr lang="en-US" altLang="zh-TW" sz="2400">
                <a:ea typeface="新細明體" pitchFamily="18" charset="-120"/>
              </a:rPr>
              <a:t>(40—56%)</a:t>
            </a:r>
          </a:p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( </a:t>
            </a:r>
            <a:r>
              <a:rPr lang="en-US" altLang="zh-TW" sz="2800" i="1">
                <a:solidFill>
                  <a:srgbClr val="FFCC00"/>
                </a:solidFill>
                <a:ea typeface="新細明體" pitchFamily="18" charset="-120"/>
              </a:rPr>
              <a:t>S. aureus</a:t>
            </a:r>
            <a:r>
              <a:rPr lang="en-US" altLang="zh-TW" sz="2800">
                <a:ea typeface="新細明體" pitchFamily="18" charset="-120"/>
              </a:rPr>
              <a:t>, CONS, Enterococcus)</a:t>
            </a:r>
          </a:p>
          <a:p>
            <a:pPr eaLnBrk="1" hangingPunct="1">
              <a:defRPr/>
            </a:pPr>
            <a:r>
              <a:rPr lang="en-US" altLang="zh-TW" sz="2800" i="1">
                <a:ea typeface="新細明體" pitchFamily="18" charset="-120"/>
              </a:rPr>
              <a:t>S. aureus</a:t>
            </a:r>
            <a:r>
              <a:rPr lang="en-US" altLang="zh-TW" sz="2800">
                <a:ea typeface="新細明體" pitchFamily="18" charset="-120"/>
              </a:rPr>
              <a:t> catheter related bacteremia </a:t>
            </a:r>
            <a:r>
              <a:rPr lang="en-US" altLang="zh-TW" sz="2400">
                <a:ea typeface="新細明體" pitchFamily="18" charset="-120"/>
              </a:rPr>
              <a:t>(23%)</a:t>
            </a:r>
            <a:endParaRPr lang="en-US" altLang="zh-TW" sz="2800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>
            <a:extLst>
              <a:ext uri="{FF2B5EF4-FFF2-40B4-BE49-F238E27FC236}">
                <a16:creationId xmlns:a16="http://schemas.microsoft.com/office/drawing/2014/main" id="{F98B645D-F7E7-BD7D-9391-88A469149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458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>
                <a:solidFill>
                  <a:srgbClr val="FFFF00"/>
                </a:solidFill>
                <a:ea typeface="新細明體" pitchFamily="18" charset="-120"/>
              </a:rPr>
              <a:t>Infective endocarditis: </a:t>
            </a:r>
            <a:r>
              <a:rPr lang="en-US" altLang="zh-TW" sz="3200">
                <a:solidFill>
                  <a:srgbClr val="FFFF00"/>
                </a:solidFill>
                <a:ea typeface="新細明體" pitchFamily="18" charset="-120"/>
              </a:rPr>
              <a:t>microorganism</a:t>
            </a:r>
            <a:endParaRPr lang="zh-TW" altLang="en-US" sz="3200">
              <a:solidFill>
                <a:srgbClr val="FFFF00"/>
              </a:solidFill>
              <a:ea typeface="新細明體" pitchFamily="18" charset="-120"/>
            </a:endParaRPr>
          </a:p>
        </p:txBody>
      </p:sp>
      <p:sp>
        <p:nvSpPr>
          <p:cNvPr id="579587" name="Rectangle 3">
            <a:extLst>
              <a:ext uri="{FF2B5EF4-FFF2-40B4-BE49-F238E27FC236}">
                <a16:creationId xmlns:a16="http://schemas.microsoft.com/office/drawing/2014/main" id="{75F32630-FD0D-C15C-116C-08C6F05FD4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zh-TW" sz="3600" dirty="0" err="1">
                <a:solidFill>
                  <a:schemeClr val="folHlink"/>
                </a:solidFill>
                <a:ea typeface="新細明體" pitchFamily="18" charset="-120"/>
              </a:rPr>
              <a:t>viridans</a:t>
            </a:r>
            <a:r>
              <a:rPr lang="en-US" altLang="zh-TW" sz="3600" dirty="0">
                <a:solidFill>
                  <a:schemeClr val="folHlink"/>
                </a:solidFill>
                <a:ea typeface="新細明體" pitchFamily="18" charset="-120"/>
              </a:rPr>
              <a:t> streptococcus:</a:t>
            </a:r>
            <a:endParaRPr lang="en-US" altLang="zh-TW" sz="2800" dirty="0">
              <a:solidFill>
                <a:schemeClr val="folHlink"/>
              </a:solidFill>
              <a:ea typeface="新細明體" pitchFamily="18" charset="-12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zh-TW" sz="2800" dirty="0">
                <a:ea typeface="新細明體" pitchFamily="18" charset="-120"/>
              </a:rPr>
              <a:t>       35 — 65% NVE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zh-TW" sz="2800" dirty="0">
                <a:ea typeface="新細明體" pitchFamily="18" charset="-120"/>
              </a:rPr>
              <a:t>       normal inhabitants of the </a:t>
            </a:r>
            <a:r>
              <a:rPr lang="en-US" altLang="zh-TW" sz="2800" dirty="0" err="1">
                <a:ea typeface="新細明體" pitchFamily="18" charset="-120"/>
              </a:rPr>
              <a:t>oropharynx</a:t>
            </a:r>
            <a:endParaRPr lang="en-US" altLang="zh-TW" sz="2800" dirty="0">
              <a:ea typeface="新細明體" pitchFamily="18" charset="-12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zh-TW" sz="2800" dirty="0">
                <a:ea typeface="新細明體" pitchFamily="18" charset="-120"/>
              </a:rPr>
              <a:t>       </a:t>
            </a:r>
            <a:r>
              <a:rPr lang="en-US" altLang="zh-TW" sz="2800" dirty="0">
                <a:solidFill>
                  <a:srgbClr val="FFCC00"/>
                </a:solidFill>
                <a:ea typeface="新細明體" pitchFamily="18" charset="-120"/>
              </a:rPr>
              <a:t>penicillin sensitive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zh-TW" sz="2800" dirty="0">
                <a:ea typeface="新細明體" pitchFamily="18" charset="-120"/>
              </a:rPr>
              <a:t>       penicillin plus </a:t>
            </a:r>
            <a:r>
              <a:rPr lang="en-US" altLang="zh-TW" sz="2800" dirty="0" err="1">
                <a:ea typeface="新細明體" pitchFamily="18" charset="-120"/>
              </a:rPr>
              <a:t>aminoglycoside</a:t>
            </a:r>
            <a:endParaRPr lang="en-US" altLang="zh-TW" sz="2800" dirty="0">
              <a:ea typeface="新細明體" pitchFamily="18" charset="-12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zh-TW" sz="2800" dirty="0">
                <a:ea typeface="新細明體" pitchFamily="18" charset="-120"/>
              </a:rPr>
              <a:t> 	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zh-TW" dirty="0">
              <a:ea typeface="新細明體" pitchFamily="18" charset="-12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zh-TW" dirty="0">
                <a:ea typeface="新細明體" pitchFamily="18" charset="-120"/>
              </a:rPr>
              <a:t>		</a:t>
            </a:r>
            <a:endParaRPr lang="en-US" altLang="zh-TW" sz="2800" dirty="0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>
            <a:extLst>
              <a:ext uri="{FF2B5EF4-FFF2-40B4-BE49-F238E27FC236}">
                <a16:creationId xmlns:a16="http://schemas.microsoft.com/office/drawing/2014/main" id="{FDCA39EC-096A-62DA-E9ED-E6481D40B0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077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>
                <a:solidFill>
                  <a:srgbClr val="FF9900"/>
                </a:solidFill>
                <a:ea typeface="新細明體" pitchFamily="18" charset="-120"/>
              </a:rPr>
              <a:t>Infective endocarditis: </a:t>
            </a:r>
            <a:r>
              <a:rPr lang="en-US" altLang="zh-TW" sz="3200">
                <a:solidFill>
                  <a:srgbClr val="FF9900"/>
                </a:solidFill>
                <a:ea typeface="新細明體" pitchFamily="18" charset="-120"/>
              </a:rPr>
              <a:t>microorganism</a:t>
            </a:r>
            <a:endParaRPr lang="zh-TW" altLang="en-US" sz="3200">
              <a:solidFill>
                <a:srgbClr val="FF9900"/>
              </a:solidFill>
              <a:ea typeface="新細明體" pitchFamily="18" charset="-120"/>
            </a:endParaRPr>
          </a:p>
        </p:txBody>
      </p:sp>
      <p:sp>
        <p:nvSpPr>
          <p:cNvPr id="580611" name="Rectangle 3">
            <a:extLst>
              <a:ext uri="{FF2B5EF4-FFF2-40B4-BE49-F238E27FC236}">
                <a16:creationId xmlns:a16="http://schemas.microsoft.com/office/drawing/2014/main" id="{64A94C9B-1BDE-7E4F-4819-E4CAD6BCFF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6106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TW" sz="3600" i="1">
                <a:solidFill>
                  <a:schemeClr val="folHlink"/>
                </a:solidFill>
                <a:ea typeface="新細明體" pitchFamily="18" charset="-120"/>
              </a:rPr>
              <a:t>Streptococcus pneumoniae</a:t>
            </a:r>
            <a:r>
              <a:rPr lang="en-US" altLang="zh-TW" sz="3600">
                <a:solidFill>
                  <a:schemeClr val="folHlink"/>
                </a:solidFill>
                <a:ea typeface="新細明體" pitchFamily="18" charset="-12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zh-TW" altLang="en-US" sz="2800">
                <a:solidFill>
                  <a:schemeClr val="folHlink"/>
                </a:solidFill>
                <a:ea typeface="新細明體" pitchFamily="18" charset="-120"/>
              </a:rPr>
              <a:t>       </a:t>
            </a:r>
            <a:r>
              <a:rPr lang="en-US" altLang="zh-TW" sz="2800">
                <a:ea typeface="新細明體" pitchFamily="18" charset="-120"/>
              </a:rPr>
              <a:t>alcoholism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zh-TW" sz="2800">
                <a:ea typeface="新細明體" pitchFamily="18" charset="-120"/>
              </a:rPr>
              <a:t>       aortic valve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zh-TW" sz="2800">
                <a:ea typeface="新細明體" pitchFamily="18" charset="-120"/>
              </a:rPr>
              <a:t>       concurrent pneumonia or meningitis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zh-TW" sz="2800">
                <a:ea typeface="新細明體" pitchFamily="18" charset="-120"/>
              </a:rPr>
              <a:t>       Penicillin / Rocephin </a:t>
            </a:r>
            <a:r>
              <a:rPr lang="en-US" altLang="zh-TW" sz="2800">
                <a:ea typeface="新細明體" pitchFamily="18" charset="-120"/>
                <a:sym typeface="Wingdings" pitchFamily="2" charset="2"/>
              </a:rPr>
              <a:t> Vancomycin</a:t>
            </a:r>
            <a:endParaRPr lang="en-US" altLang="zh-TW" sz="280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3600">
                <a:solidFill>
                  <a:schemeClr val="folHlink"/>
                </a:solidFill>
                <a:ea typeface="新細明體" pitchFamily="18" charset="-120"/>
              </a:rPr>
              <a:t>Enterococcus: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zh-TW" sz="2800">
                <a:ea typeface="新細明體" pitchFamily="18" charset="-120"/>
              </a:rPr>
              <a:t>       normal GI tract flora and cause GU infection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zh-TW" sz="2800">
                <a:ea typeface="新細明體" pitchFamily="18" charset="-120"/>
              </a:rPr>
              <a:t>       5—15% NVE and PVE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zh-TW" sz="2800">
                <a:ea typeface="新細明體" pitchFamily="18" charset="-120"/>
              </a:rPr>
              <a:t>		Penicillin / Ampicillin / Vancomycin / 	Teicoplanin + GM</a:t>
            </a:r>
            <a:endParaRPr lang="en-US" altLang="zh-TW" sz="3600">
              <a:solidFill>
                <a:schemeClr val="folHlink"/>
              </a:solidFill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>
            <a:extLst>
              <a:ext uri="{FF2B5EF4-FFF2-40B4-BE49-F238E27FC236}">
                <a16:creationId xmlns:a16="http://schemas.microsoft.com/office/drawing/2014/main" id="{2A8CC0B1-6A49-FBC4-A78D-DA5EE0F829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077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>
                <a:solidFill>
                  <a:srgbClr val="FF9900"/>
                </a:solidFill>
                <a:ea typeface="新細明體" pitchFamily="18" charset="-120"/>
              </a:rPr>
              <a:t>Infective endocarditis: </a:t>
            </a:r>
            <a:r>
              <a:rPr lang="en-US" altLang="zh-TW" sz="3200">
                <a:solidFill>
                  <a:srgbClr val="FF9900"/>
                </a:solidFill>
                <a:ea typeface="新細明體" pitchFamily="18" charset="-120"/>
              </a:rPr>
              <a:t>microorganism</a:t>
            </a:r>
            <a:endParaRPr lang="zh-TW" altLang="en-US" sz="3200">
              <a:solidFill>
                <a:srgbClr val="FF9900"/>
              </a:solidFill>
              <a:ea typeface="新細明體" pitchFamily="18" charset="-120"/>
            </a:endParaRPr>
          </a:p>
        </p:txBody>
      </p:sp>
      <p:sp>
        <p:nvSpPr>
          <p:cNvPr id="581635" name="Rectangle 3">
            <a:extLst>
              <a:ext uri="{FF2B5EF4-FFF2-40B4-BE49-F238E27FC236}">
                <a16:creationId xmlns:a16="http://schemas.microsoft.com/office/drawing/2014/main" id="{B637CC5A-0954-6462-3A6A-CAF1EC1A75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610600" cy="5562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dirty="0">
                <a:solidFill>
                  <a:schemeClr val="folHlink"/>
                </a:solidFill>
                <a:ea typeface="新細明體" pitchFamily="18" charset="-120"/>
              </a:rPr>
              <a:t>Staphylococcus: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2800" dirty="0">
                <a:solidFill>
                  <a:schemeClr val="folHlink"/>
                </a:solidFill>
                <a:ea typeface="新細明體" pitchFamily="18" charset="-120"/>
              </a:rPr>
              <a:t>    </a:t>
            </a:r>
            <a:r>
              <a:rPr lang="en-US" altLang="zh-TW" sz="2800" dirty="0">
                <a:ea typeface="新細明體" pitchFamily="18" charset="-120"/>
              </a:rPr>
              <a:t>Coagulase-positive: </a:t>
            </a:r>
            <a:r>
              <a:rPr lang="en-US" altLang="zh-TW" sz="2800" i="1" dirty="0">
                <a:ea typeface="新細明體" pitchFamily="18" charset="-120"/>
              </a:rPr>
              <a:t>S. aureus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         highly toxic febrile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         30—50% CNS involvement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         Mortality: 16—46% (</a:t>
            </a:r>
            <a:r>
              <a:rPr lang="en-US" altLang="zh-TW" sz="2400" dirty="0" err="1">
                <a:ea typeface="新細明體" pitchFamily="18" charset="-120"/>
              </a:rPr>
              <a:t>L’t</a:t>
            </a:r>
            <a:r>
              <a:rPr lang="en-US" altLang="zh-TW" sz="2400" dirty="0">
                <a:ea typeface="新細明體" pitchFamily="18" charset="-120"/>
              </a:rPr>
              <a:t>), 2—4% (</a:t>
            </a:r>
            <a:r>
              <a:rPr lang="en-US" altLang="zh-TW" sz="2400" dirty="0" err="1">
                <a:ea typeface="新細明體" pitchFamily="18" charset="-120"/>
              </a:rPr>
              <a:t>R’t</a:t>
            </a:r>
            <a:r>
              <a:rPr lang="en-US" altLang="zh-TW" sz="2400" dirty="0">
                <a:ea typeface="新細明體" pitchFamily="18" charset="-120"/>
              </a:rPr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         Oxacillin / 1</a:t>
            </a:r>
            <a:r>
              <a:rPr lang="en-US" altLang="zh-TW" sz="2400" baseline="30000" dirty="0">
                <a:ea typeface="新細明體" pitchFamily="18" charset="-120"/>
              </a:rPr>
              <a:t>st</a:t>
            </a:r>
            <a:r>
              <a:rPr lang="en-US" altLang="zh-TW" sz="2400" dirty="0">
                <a:ea typeface="新細明體" pitchFamily="18" charset="-120"/>
              </a:rPr>
              <a:t> cephalosporin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zh-TW" sz="2400" dirty="0">
              <a:ea typeface="新細明體" pitchFamily="18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sz="2800" dirty="0">
                <a:ea typeface="新細明體" pitchFamily="18" charset="-120"/>
              </a:rPr>
              <a:t>    </a:t>
            </a:r>
            <a:r>
              <a:rPr lang="en-US" altLang="zh-TW" sz="2800" dirty="0">
                <a:solidFill>
                  <a:srgbClr val="FF0000"/>
                </a:solidFill>
                <a:ea typeface="新細明體" pitchFamily="18" charset="-120"/>
              </a:rPr>
              <a:t>Coagulase-negative: </a:t>
            </a:r>
            <a:r>
              <a:rPr lang="en-US" altLang="zh-TW" sz="2800" i="1" dirty="0">
                <a:solidFill>
                  <a:srgbClr val="FF0000"/>
                </a:solidFill>
                <a:ea typeface="新細明體" pitchFamily="18" charset="-120"/>
              </a:rPr>
              <a:t>S epidermidis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          Major cause of PVE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sz="2800" dirty="0">
                <a:ea typeface="新細明體" pitchFamily="18" charset="-120"/>
              </a:rPr>
              <a:t>          </a:t>
            </a:r>
            <a:endParaRPr lang="en-US" altLang="zh-TW" sz="2400" dirty="0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>
            <a:extLst>
              <a:ext uri="{FF2B5EF4-FFF2-40B4-BE49-F238E27FC236}">
                <a16:creationId xmlns:a16="http://schemas.microsoft.com/office/drawing/2014/main" id="{3B896D76-F2C7-732C-481C-294CB876F4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Infective Endocarditis</a:t>
            </a:r>
          </a:p>
        </p:txBody>
      </p:sp>
      <p:sp>
        <p:nvSpPr>
          <p:cNvPr id="656387" name="Rectangle 3">
            <a:extLst>
              <a:ext uri="{FF2B5EF4-FFF2-40B4-BE49-F238E27FC236}">
                <a16:creationId xmlns:a16="http://schemas.microsoft.com/office/drawing/2014/main" id="{08435426-E249-EE37-18E3-6AD587C027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9900"/>
                </a:solidFill>
              </a:rPr>
              <a:t>Gram negative organisms</a:t>
            </a:r>
          </a:p>
          <a:p>
            <a:pPr lvl="1" eaLnBrk="1" hangingPunct="1">
              <a:defRPr/>
            </a:pPr>
            <a:r>
              <a:rPr lang="en-US" i="1" dirty="0"/>
              <a:t>P. </a:t>
            </a:r>
            <a:r>
              <a:rPr lang="en-US" i="1" dirty="0" err="1"/>
              <a:t>aeruginosa</a:t>
            </a:r>
            <a:r>
              <a:rPr lang="en-US" dirty="0"/>
              <a:t> most common</a:t>
            </a:r>
          </a:p>
          <a:p>
            <a:pPr lvl="1" eaLnBrk="1" hangingPunct="1">
              <a:defRPr/>
            </a:pPr>
            <a:r>
              <a:rPr lang="en-US" dirty="0"/>
              <a:t>HACEK -  slow growing, fastidious organisms that may need 3 weeks to grow out of culture</a:t>
            </a:r>
          </a:p>
          <a:p>
            <a:pPr lvl="2" eaLnBrk="1" hangingPunct="1">
              <a:defRPr/>
            </a:pPr>
            <a:r>
              <a:rPr lang="en-US" dirty="0" err="1"/>
              <a:t>Haemophilus</a:t>
            </a:r>
            <a:r>
              <a:rPr lang="en-US" dirty="0"/>
              <a:t> sp.</a:t>
            </a:r>
          </a:p>
          <a:p>
            <a:pPr lvl="2" eaLnBrk="1" hangingPunct="1">
              <a:defRPr/>
            </a:pPr>
            <a:r>
              <a:rPr lang="en-US" dirty="0" err="1"/>
              <a:t>Actinobacillus</a:t>
            </a:r>
            <a:endParaRPr lang="en-US" dirty="0"/>
          </a:p>
          <a:p>
            <a:pPr lvl="2" eaLnBrk="1" hangingPunct="1">
              <a:defRPr/>
            </a:pPr>
            <a:r>
              <a:rPr lang="en-US" dirty="0" err="1"/>
              <a:t>Cardiobacterium</a:t>
            </a:r>
            <a:endParaRPr lang="en-US" dirty="0"/>
          </a:p>
          <a:p>
            <a:pPr lvl="2" eaLnBrk="1" hangingPunct="1">
              <a:defRPr/>
            </a:pPr>
            <a:r>
              <a:rPr lang="en-US" dirty="0" err="1"/>
              <a:t>Eikenella</a:t>
            </a:r>
            <a:endParaRPr lang="en-US" dirty="0"/>
          </a:p>
          <a:p>
            <a:pPr lvl="2" eaLnBrk="1" hangingPunct="1">
              <a:defRPr/>
            </a:pPr>
            <a:r>
              <a:rPr lang="en-US" dirty="0" err="1"/>
              <a:t>Kingella</a:t>
            </a:r>
            <a:endParaRPr lang="en-US" dirty="0"/>
          </a:p>
          <a:p>
            <a:pPr eaLnBrk="1" hangingPunct="1">
              <a:defRPr/>
            </a:pPr>
            <a:r>
              <a:rPr lang="en-US" sz="2400" dirty="0">
                <a:solidFill>
                  <a:srgbClr val="FFFF00"/>
                </a:solidFill>
              </a:rPr>
              <a:t>Other Organisms like </a:t>
            </a:r>
            <a:r>
              <a:rPr lang="en-US" sz="2400" dirty="0" err="1">
                <a:solidFill>
                  <a:srgbClr val="FFFF00"/>
                </a:solidFill>
              </a:rPr>
              <a:t>Aspergillus</a:t>
            </a:r>
            <a:r>
              <a:rPr lang="en-US" sz="2400" dirty="0">
                <a:solidFill>
                  <a:srgbClr val="FFFF00"/>
                </a:solidFill>
              </a:rPr>
              <a:t> species, </a:t>
            </a:r>
            <a:r>
              <a:rPr lang="en-US" sz="2400" dirty="0" err="1">
                <a:solidFill>
                  <a:srgbClr val="FFFF00"/>
                </a:solidFill>
              </a:rPr>
              <a:t>Brucella</a:t>
            </a:r>
            <a:r>
              <a:rPr lang="en-US" sz="2400" dirty="0">
                <a:solidFill>
                  <a:srgbClr val="FFFF00"/>
                </a:solidFill>
              </a:rPr>
              <a:t> species, </a:t>
            </a:r>
            <a:r>
              <a:rPr lang="en-US" sz="2400" i="1" dirty="0" err="1">
                <a:solidFill>
                  <a:srgbClr val="FFFF00"/>
                </a:solidFill>
              </a:rPr>
              <a:t>Coxiella</a:t>
            </a:r>
            <a:r>
              <a:rPr lang="en-US" sz="2400" i="1" dirty="0">
                <a:solidFill>
                  <a:srgbClr val="FFFF00"/>
                </a:solidFill>
              </a:rPr>
              <a:t> </a:t>
            </a:r>
            <a:r>
              <a:rPr lang="en-US" sz="2400" i="1" dirty="0" err="1">
                <a:solidFill>
                  <a:srgbClr val="FFFF00"/>
                </a:solidFill>
              </a:rPr>
              <a:t>burnetii</a:t>
            </a:r>
            <a:r>
              <a:rPr lang="en-US" sz="2400" dirty="0">
                <a:solidFill>
                  <a:srgbClr val="FFFF00"/>
                </a:solidFill>
              </a:rPr>
              <a:t>, Chlamydia species</a:t>
            </a:r>
            <a:endParaRPr lang="en-US" sz="2400" dirty="0"/>
          </a:p>
          <a:p>
            <a:pPr lvl="1" eaLnBrk="1" hangingPunct="1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>
            <a:extLst>
              <a:ext uri="{FF2B5EF4-FFF2-40B4-BE49-F238E27FC236}">
                <a16:creationId xmlns:a16="http://schemas.microsoft.com/office/drawing/2014/main" id="{46E82B45-E0AE-27D5-CAE9-5534BEA256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Pathogenesis</a:t>
            </a:r>
          </a:p>
        </p:txBody>
      </p:sp>
      <p:sp>
        <p:nvSpPr>
          <p:cNvPr id="351235" name="Rectangle 3">
            <a:extLst>
              <a:ext uri="{FF2B5EF4-FFF2-40B4-BE49-F238E27FC236}">
                <a16:creationId xmlns:a16="http://schemas.microsoft.com/office/drawing/2014/main" id="{AD7F22F6-AB10-2B11-9BEA-258BFA5769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2400"/>
              <a:t>Vegetations along valve edges:  mass of fibrin, platelets and infectious organisms</a:t>
            </a:r>
            <a:endParaRPr lang="en-US" sz="2400"/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734F0314-1FA9-A9C7-746C-7483EDF0F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146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41989" name="Text Box 5">
            <a:extLst>
              <a:ext uri="{FF2B5EF4-FFF2-40B4-BE49-F238E27FC236}">
                <a16:creationId xmlns:a16="http://schemas.microsoft.com/office/drawing/2014/main" id="{DD81EB29-375C-71B8-4558-1D8DE71C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6670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/>
              <a:t>Endothelial damage</a:t>
            </a:r>
          </a:p>
        </p:txBody>
      </p:sp>
      <p:sp>
        <p:nvSpPr>
          <p:cNvPr id="41990" name="Text Box 6">
            <a:extLst>
              <a:ext uri="{FF2B5EF4-FFF2-40B4-BE49-F238E27FC236}">
                <a16:creationId xmlns:a16="http://schemas.microsoft.com/office/drawing/2014/main" id="{3886BFB6-7725-5ABA-9573-2C3BA0D23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9624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/>
              <a:t>Platelet-fibrin thrombi</a:t>
            </a:r>
          </a:p>
        </p:txBody>
      </p:sp>
      <p:sp>
        <p:nvSpPr>
          <p:cNvPr id="41991" name="Text Box 7">
            <a:extLst>
              <a:ext uri="{FF2B5EF4-FFF2-40B4-BE49-F238E27FC236}">
                <a16:creationId xmlns:a16="http://schemas.microsoft.com/office/drawing/2014/main" id="{B432EC5A-622D-F0EE-FA48-2DBFD1E43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1816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/>
              <a:t>Microorganism adherence</a:t>
            </a:r>
          </a:p>
        </p:txBody>
      </p:sp>
      <p:sp>
        <p:nvSpPr>
          <p:cNvPr id="41992" name="AutoShape 8">
            <a:extLst>
              <a:ext uri="{FF2B5EF4-FFF2-40B4-BE49-F238E27FC236}">
                <a16:creationId xmlns:a16="http://schemas.microsoft.com/office/drawing/2014/main" id="{ECB3F0FC-B376-9896-B197-3570FD7C5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200400"/>
            <a:ext cx="304800" cy="685800"/>
          </a:xfrm>
          <a:prstGeom prst="downArrow">
            <a:avLst>
              <a:gd name="adj1" fmla="val 50000"/>
              <a:gd name="adj2" fmla="val 56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41993" name="AutoShape 9">
            <a:extLst>
              <a:ext uri="{FF2B5EF4-FFF2-40B4-BE49-F238E27FC236}">
                <a16:creationId xmlns:a16="http://schemas.microsoft.com/office/drawing/2014/main" id="{4F2B003B-F32C-56D3-F13F-BDE3A2AE3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495800"/>
            <a:ext cx="304800" cy="685800"/>
          </a:xfrm>
          <a:prstGeom prst="downArrow">
            <a:avLst>
              <a:gd name="adj1" fmla="val 50000"/>
              <a:gd name="adj2" fmla="val 56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ic1">
            <a:extLst>
              <a:ext uri="{FF2B5EF4-FFF2-40B4-BE49-F238E27FC236}">
                <a16:creationId xmlns:a16="http://schemas.microsoft.com/office/drawing/2014/main" id="{81D90D1E-EE48-CC95-4446-09FEA4476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1" t="6628" r="27104" b="48824"/>
          <a:stretch>
            <a:fillRect/>
          </a:stretch>
        </p:blipFill>
        <p:spPr bwMode="auto">
          <a:xfrm>
            <a:off x="684213" y="0"/>
            <a:ext cx="3756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Line 3">
            <a:extLst>
              <a:ext uri="{FF2B5EF4-FFF2-40B4-BE49-F238E27FC236}">
                <a16:creationId xmlns:a16="http://schemas.microsoft.com/office/drawing/2014/main" id="{DD13FB4C-EC18-B292-E9D8-5D62F3BC75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5375" y="2205038"/>
            <a:ext cx="2232025" cy="504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JO"/>
          </a:p>
        </p:txBody>
      </p:sp>
      <p:sp>
        <p:nvSpPr>
          <p:cNvPr id="43012" name="Text Box 4">
            <a:extLst>
              <a:ext uri="{FF2B5EF4-FFF2-40B4-BE49-F238E27FC236}">
                <a16:creationId xmlns:a16="http://schemas.microsoft.com/office/drawing/2014/main" id="{823E30D8-022E-3A28-1484-C8DC6A473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1844675"/>
            <a:ext cx="32035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1800"/>
              <a:t>Nonbacterial thrombotic endocarditis</a:t>
            </a:r>
            <a:endParaRPr lang="en-GB" altLang="en-US" sz="1800"/>
          </a:p>
        </p:txBody>
      </p:sp>
      <p:cxnSp>
        <p:nvCxnSpPr>
          <p:cNvPr id="43013" name="AutoShape 5">
            <a:extLst>
              <a:ext uri="{FF2B5EF4-FFF2-40B4-BE49-F238E27FC236}">
                <a16:creationId xmlns:a16="http://schemas.microsoft.com/office/drawing/2014/main" id="{9C4D4468-636D-288D-C16B-6F572927B64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572000" y="1420813"/>
            <a:ext cx="0" cy="1793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4" name="Line 6">
            <a:extLst>
              <a:ext uri="{FF2B5EF4-FFF2-40B4-BE49-F238E27FC236}">
                <a16:creationId xmlns:a16="http://schemas.microsoft.com/office/drawing/2014/main" id="{78B4C729-7D74-A065-B66B-D9B1865FB7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975" y="2636838"/>
            <a:ext cx="3598863" cy="1008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JO"/>
          </a:p>
        </p:txBody>
      </p:sp>
      <p:sp>
        <p:nvSpPr>
          <p:cNvPr id="43015" name="Text Box 7">
            <a:extLst>
              <a:ext uri="{FF2B5EF4-FFF2-40B4-BE49-F238E27FC236}">
                <a16:creationId xmlns:a16="http://schemas.microsoft.com/office/drawing/2014/main" id="{EF33ED77-A24B-F707-9DA7-DFA8286DE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429000"/>
            <a:ext cx="146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1800"/>
              <a:t>Bacteraemia</a:t>
            </a:r>
            <a:endParaRPr lang="en-GB" altLang="en-US" sz="1800"/>
          </a:p>
        </p:txBody>
      </p:sp>
      <p:sp>
        <p:nvSpPr>
          <p:cNvPr id="43016" name="Text Box 8">
            <a:extLst>
              <a:ext uri="{FF2B5EF4-FFF2-40B4-BE49-F238E27FC236}">
                <a16:creationId xmlns:a16="http://schemas.microsoft.com/office/drawing/2014/main" id="{6C78B5C3-8106-02F8-0E42-AAF0C2364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476250"/>
            <a:ext cx="35290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1800"/>
              <a:t>Turbulent blood flow traumatises endothelium</a:t>
            </a:r>
            <a:endParaRPr lang="en-GB" altLang="en-US" sz="1800"/>
          </a:p>
        </p:txBody>
      </p:sp>
      <p:sp>
        <p:nvSpPr>
          <p:cNvPr id="43017" name="Text Box 9">
            <a:extLst>
              <a:ext uri="{FF2B5EF4-FFF2-40B4-BE49-F238E27FC236}">
                <a16:creationId xmlns:a16="http://schemas.microsoft.com/office/drawing/2014/main" id="{FF20B562-3239-220B-F863-A1151B39D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363" y="6353175"/>
            <a:ext cx="1728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1600"/>
              <a:t>Underwood 2004</a:t>
            </a:r>
            <a:endParaRPr lang="en-GB" altLang="en-US" sz="1600"/>
          </a:p>
        </p:txBody>
      </p:sp>
      <p:sp>
        <p:nvSpPr>
          <p:cNvPr id="43018" name="Line 10">
            <a:extLst>
              <a:ext uri="{FF2B5EF4-FFF2-40B4-BE49-F238E27FC236}">
                <a16:creationId xmlns:a16="http://schemas.microsoft.com/office/drawing/2014/main" id="{AAD3086F-ACC7-1035-129C-86FC5E0688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63938" y="5373688"/>
            <a:ext cx="2232025" cy="504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JO"/>
          </a:p>
        </p:txBody>
      </p:sp>
      <p:sp>
        <p:nvSpPr>
          <p:cNvPr id="43019" name="Text Box 11">
            <a:extLst>
              <a:ext uri="{FF2B5EF4-FFF2-40B4-BE49-F238E27FC236}">
                <a16:creationId xmlns:a16="http://schemas.microsoft.com/office/drawing/2014/main" id="{99D1BC65-F0A0-A6D7-8BA4-97267FFA8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788" y="5105400"/>
            <a:ext cx="29733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1800"/>
              <a:t>Further deposition of fibrin and platelets</a:t>
            </a:r>
            <a:endParaRPr lang="en-GB" altLang="en-US"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>
            <a:extLst>
              <a:ext uri="{FF2B5EF4-FFF2-40B4-BE49-F238E27FC236}">
                <a16:creationId xmlns:a16="http://schemas.microsoft.com/office/drawing/2014/main" id="{3F3FC269-03DD-26E1-0773-AC346CB7CB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Pathophysiology</a:t>
            </a:r>
          </a:p>
        </p:txBody>
      </p:sp>
      <p:sp>
        <p:nvSpPr>
          <p:cNvPr id="355331" name="Rectangle 3">
            <a:extLst>
              <a:ext uri="{FF2B5EF4-FFF2-40B4-BE49-F238E27FC236}">
                <a16:creationId xmlns:a16="http://schemas.microsoft.com/office/drawing/2014/main" id="{9702C206-B394-6A30-E899-D0CD7E1378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FFFF00"/>
                </a:solidFill>
              </a:rPr>
              <a:t>Clinical manifestations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Direct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Constitutional symptoms of infection (cytokine)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Indirect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Local destructive effects of infection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err="1"/>
              <a:t>Embolization</a:t>
            </a:r>
            <a:r>
              <a:rPr lang="en-US" dirty="0"/>
              <a:t> – septic or bland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err="1"/>
              <a:t>Hematogenous</a:t>
            </a:r>
            <a:r>
              <a:rPr lang="en-US" dirty="0"/>
              <a:t> seeding of infection</a:t>
            </a:r>
          </a:p>
          <a:p>
            <a:pPr lvl="4" eaLnBrk="1" hangingPunct="1">
              <a:lnSpc>
                <a:spcPct val="90000"/>
              </a:lnSpc>
              <a:defRPr/>
            </a:pPr>
            <a:r>
              <a:rPr lang="en-US" dirty="0"/>
              <a:t>N.B. may present as local infection or persistent fever, metastatic abscesses may be small, </a:t>
            </a:r>
            <a:r>
              <a:rPr lang="en-US" dirty="0" err="1"/>
              <a:t>miliary</a:t>
            </a:r>
            <a:endParaRPr lang="en-US" dirty="0"/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Immune response</a:t>
            </a:r>
          </a:p>
          <a:p>
            <a:pPr lvl="4" eaLnBrk="1" hangingPunct="1">
              <a:lnSpc>
                <a:spcPct val="90000"/>
              </a:lnSpc>
              <a:defRPr/>
            </a:pPr>
            <a:r>
              <a:rPr lang="en-US" dirty="0"/>
              <a:t>Immune complex or complement-mediated</a:t>
            </a:r>
          </a:p>
          <a:p>
            <a:pPr lvl="4" eaLnBrk="1" hangingPunct="1">
              <a:lnSpc>
                <a:spcPct val="90000"/>
              </a:lnSpc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>
            <a:extLst>
              <a:ext uri="{FF2B5EF4-FFF2-40B4-BE49-F238E27FC236}">
                <a16:creationId xmlns:a16="http://schemas.microsoft.com/office/drawing/2014/main" id="{F3A4B3F1-9D7D-CA2A-6A3C-B3993E49D1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rgbClr val="00FF00"/>
                </a:solidFill>
              </a:rPr>
              <a:t>Infective </a:t>
            </a:r>
            <a:r>
              <a:rPr lang="en-GB" dirty="0" err="1">
                <a:solidFill>
                  <a:srgbClr val="00FF00"/>
                </a:solidFill>
              </a:rPr>
              <a:t>endocarditis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621571" name="Rectangle 3">
            <a:extLst>
              <a:ext uri="{FF2B5EF4-FFF2-40B4-BE49-F238E27FC236}">
                <a16:creationId xmlns:a16="http://schemas.microsoft.com/office/drawing/2014/main" id="{748C707C-44C5-8097-4429-A7BF062A33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0250" y="1846263"/>
            <a:ext cx="7775575" cy="47513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TW" sz="2400" dirty="0">
                <a:ea typeface="新細明體" pitchFamily="18" charset="-120"/>
              </a:rPr>
              <a:t>Microbial infection of the endothelial surface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000" dirty="0">
                <a:ea typeface="新細明體" pitchFamily="18" charset="-120"/>
              </a:rPr>
              <a:t>      Valves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000" dirty="0">
                <a:ea typeface="新細明體" pitchFamily="18" charset="-120"/>
              </a:rPr>
              <a:t>      </a:t>
            </a:r>
            <a:r>
              <a:rPr lang="en-US" altLang="zh-TW" sz="2000" dirty="0" err="1">
                <a:ea typeface="新細明體" pitchFamily="18" charset="-120"/>
              </a:rPr>
              <a:t>Septal</a:t>
            </a:r>
            <a:r>
              <a:rPr lang="en-US" altLang="zh-TW" sz="2000" dirty="0">
                <a:ea typeface="新細明體" pitchFamily="18" charset="-120"/>
              </a:rPr>
              <a:t> defect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000" dirty="0">
                <a:ea typeface="新細明體" pitchFamily="18" charset="-120"/>
              </a:rPr>
              <a:t>      </a:t>
            </a:r>
            <a:r>
              <a:rPr lang="en-US" altLang="zh-TW" sz="2000" dirty="0" err="1">
                <a:ea typeface="新細明體" pitchFamily="18" charset="-120"/>
              </a:rPr>
              <a:t>chordae</a:t>
            </a:r>
            <a:r>
              <a:rPr lang="en-US" altLang="zh-TW" sz="2000" dirty="0">
                <a:ea typeface="新細明體" pitchFamily="18" charset="-120"/>
              </a:rPr>
              <a:t> </a:t>
            </a:r>
            <a:r>
              <a:rPr lang="en-US" altLang="zh-TW" sz="2000" dirty="0" err="1">
                <a:ea typeface="新細明體" pitchFamily="18" charset="-120"/>
              </a:rPr>
              <a:t>tendineae</a:t>
            </a:r>
            <a:endParaRPr lang="en-US" altLang="zh-TW" sz="2000" dirty="0">
              <a:ea typeface="新細明體" pitchFamily="18" charset="-12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sz="2000" dirty="0">
                <a:ea typeface="新細明體" pitchFamily="18" charset="-120"/>
              </a:rPr>
              <a:t>      mural endothelium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zh-TW" sz="2400" dirty="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2400" dirty="0">
                <a:ea typeface="新細明體" pitchFamily="18" charset="-120"/>
              </a:rPr>
              <a:t>NVE: native valve </a:t>
            </a:r>
            <a:r>
              <a:rPr lang="en-US" altLang="zh-TW" sz="2400" dirty="0" err="1">
                <a:ea typeface="新細明體" pitchFamily="18" charset="-120"/>
              </a:rPr>
              <a:t>endocarditis</a:t>
            </a:r>
            <a:endParaRPr lang="en-US" altLang="zh-TW" sz="2400" dirty="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2400" dirty="0">
                <a:ea typeface="新細明體" pitchFamily="18" charset="-120"/>
              </a:rPr>
              <a:t>PVE: prosthetic valve </a:t>
            </a:r>
            <a:r>
              <a:rPr lang="en-US" altLang="zh-TW" sz="2400" dirty="0" err="1">
                <a:ea typeface="新細明體" pitchFamily="18" charset="-120"/>
              </a:rPr>
              <a:t>endocarditis</a:t>
            </a:r>
            <a:endParaRPr lang="en-US" altLang="zh-TW" sz="2400" dirty="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GB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000" dirty="0"/>
              <a:t>Acute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000" dirty="0" err="1"/>
              <a:t>Subacute</a:t>
            </a:r>
            <a:endParaRPr lang="en-GB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>
            <a:extLst>
              <a:ext uri="{FF2B5EF4-FFF2-40B4-BE49-F238E27FC236}">
                <a16:creationId xmlns:a16="http://schemas.microsoft.com/office/drawing/2014/main" id="{FE4306D1-610E-C382-80CD-911B1089BB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FF00"/>
                </a:solidFill>
              </a:rPr>
              <a:t>Infective Endocarditis</a:t>
            </a:r>
          </a:p>
        </p:txBody>
      </p:sp>
      <p:sp>
        <p:nvSpPr>
          <p:cNvPr id="671747" name="Rectangle 3">
            <a:extLst>
              <a:ext uri="{FF2B5EF4-FFF2-40B4-BE49-F238E27FC236}">
                <a16:creationId xmlns:a16="http://schemas.microsoft.com/office/drawing/2014/main" id="{554DEF6E-D68E-6B4B-74F4-081F0F59968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429000"/>
            <a:ext cx="4330700" cy="1524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800"/>
              <a:t>Outcome</a:t>
            </a:r>
          </a:p>
          <a:p>
            <a:pPr eaLnBrk="1" hangingPunct="1">
              <a:defRPr/>
            </a:pPr>
            <a:r>
              <a:rPr lang="en-US" sz="2800"/>
              <a:t>Fatal 10-70% of cases</a:t>
            </a:r>
          </a:p>
        </p:txBody>
      </p:sp>
      <p:graphicFrame>
        <p:nvGraphicFramePr>
          <p:cNvPr id="46084" name="Object 4">
            <a:extLst>
              <a:ext uri="{FF2B5EF4-FFF2-40B4-BE49-F238E27FC236}">
                <a16:creationId xmlns:a16="http://schemas.microsoft.com/office/drawing/2014/main" id="{D62DB281-F853-8E7D-C8CA-56164B6BA2BE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643438" y="2349500"/>
          <a:ext cx="41275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Art" r:id="rId2" imgW="4876800" imgH="3251200" progId="MS_ClipArt_Gallery.2">
                  <p:embed/>
                </p:oleObj>
              </mc:Choice>
              <mc:Fallback>
                <p:oleObj name="ClipArt" r:id="rId2" imgW="4876800" imgH="325120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349500"/>
                        <a:ext cx="41275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>
            <a:extLst>
              <a:ext uri="{FF2B5EF4-FFF2-40B4-BE49-F238E27FC236}">
                <a16:creationId xmlns:a16="http://schemas.microsoft.com/office/drawing/2014/main" id="{3B32DBE8-14CD-40B4-8101-053BE06BD5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>
                <a:solidFill>
                  <a:srgbClr val="00FF00"/>
                </a:solidFill>
              </a:rPr>
              <a:t>Clinical Features</a:t>
            </a:r>
          </a:p>
        </p:txBody>
      </p:sp>
      <p:sp>
        <p:nvSpPr>
          <p:cNvPr id="665603" name="Rectangle 3">
            <a:extLst>
              <a:ext uri="{FF2B5EF4-FFF2-40B4-BE49-F238E27FC236}">
                <a16:creationId xmlns:a16="http://schemas.microsoft.com/office/drawing/2014/main" id="{00FAF2DB-AAC4-0F86-CF1B-3F7E32B7CF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628775"/>
            <a:ext cx="84963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600"/>
              <a:t>Malaise, fever, night sweats, weight loss, anaemia, </a:t>
            </a:r>
            <a:r>
              <a:rPr lang="en-US" sz="2400"/>
              <a:t>Chills, Anorexia, Arthralgia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600"/>
          </a:p>
          <a:p>
            <a:pPr eaLnBrk="1" hangingPunct="1">
              <a:lnSpc>
                <a:spcPct val="90000"/>
              </a:lnSpc>
              <a:defRPr/>
            </a:pPr>
            <a:r>
              <a:rPr lang="en-GB" sz="2600"/>
              <a:t>Valve destruction  </a:t>
            </a:r>
            <a:r>
              <a:rPr lang="en-GB" sz="2600">
                <a:sym typeface="Symbol" pitchFamily="18" charset="2"/>
              </a:rPr>
              <a:t> heart failure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sz="2600"/>
              <a:t>                                  </a:t>
            </a:r>
            <a:r>
              <a:rPr lang="en-GB" sz="2600">
                <a:sym typeface="Symbol" pitchFamily="18" charset="2"/>
              </a:rPr>
              <a:t> new/changing murmurs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600">
                <a:sym typeface="Symbol" pitchFamily="18" charset="2"/>
              </a:rPr>
              <a:t>Embolic events     abscesses in brain, liver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600">
                <a:sym typeface="Symbol" pitchFamily="18" charset="2"/>
              </a:rPr>
              <a:t>Immune complex deposition    vasculitis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sz="2600">
                <a:sym typeface="Symbol" pitchFamily="18" charset="2"/>
              </a:rPr>
              <a:t>                                                     arthralgia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sz="2600">
                <a:sym typeface="Symbol" pitchFamily="18" charset="2"/>
              </a:rPr>
              <a:t>                                                     glomerulonephritis</a:t>
            </a:r>
            <a:r>
              <a:rPr lang="en-GB" sz="2800">
                <a:sym typeface="Symbol" pitchFamily="18" charset="2"/>
              </a:rPr>
              <a:t>                              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>
            <a:extLst>
              <a:ext uri="{FF2B5EF4-FFF2-40B4-BE49-F238E27FC236}">
                <a16:creationId xmlns:a16="http://schemas.microsoft.com/office/drawing/2014/main" id="{80F66CCE-5152-2A9F-A507-9C855B6609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FF00"/>
                </a:solidFill>
              </a:rPr>
              <a:t>Infective Endocarditis</a:t>
            </a:r>
          </a:p>
        </p:txBody>
      </p:sp>
      <p:sp>
        <p:nvSpPr>
          <p:cNvPr id="676867" name="Rectangle 3">
            <a:extLst>
              <a:ext uri="{FF2B5EF4-FFF2-40B4-BE49-F238E27FC236}">
                <a16:creationId xmlns:a16="http://schemas.microsoft.com/office/drawing/2014/main" id="{1273460B-B9D4-D489-BA2E-0B59DE326B3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628775"/>
            <a:ext cx="4033837" cy="45307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n-US" sz="2800"/>
          </a:p>
          <a:p>
            <a:pPr eaLnBrk="1" hangingPunct="1">
              <a:defRPr/>
            </a:pPr>
            <a:r>
              <a:rPr lang="en-US" sz="2800"/>
              <a:t>Petechial Hemorrhages</a:t>
            </a:r>
          </a:p>
          <a:p>
            <a:pPr eaLnBrk="1" hangingPunct="1">
              <a:defRPr/>
            </a:pPr>
            <a:r>
              <a:rPr lang="en-US" sz="2800"/>
              <a:t>Linear Hemorrhages</a:t>
            </a:r>
          </a:p>
          <a:p>
            <a:pPr eaLnBrk="1" hangingPunct="1">
              <a:defRPr/>
            </a:pPr>
            <a:r>
              <a:rPr lang="en-US" sz="2800"/>
              <a:t>Osler Nodes</a:t>
            </a:r>
          </a:p>
          <a:p>
            <a:pPr eaLnBrk="1" hangingPunct="1">
              <a:defRPr/>
            </a:pPr>
            <a:r>
              <a:rPr lang="en-US" sz="2800"/>
              <a:t>Janeway Lesions</a:t>
            </a:r>
          </a:p>
          <a:p>
            <a:pPr eaLnBrk="1" hangingPunct="1">
              <a:defRPr/>
            </a:pPr>
            <a:r>
              <a:rPr lang="en-US" sz="2800"/>
              <a:t>Retinal Hemorrhages</a:t>
            </a:r>
          </a:p>
          <a:p>
            <a:pPr eaLnBrk="1" hangingPunct="1">
              <a:defRPr/>
            </a:pPr>
            <a:r>
              <a:rPr lang="en-US" sz="2800"/>
              <a:t>Splenomegaly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/>
          </a:p>
        </p:txBody>
      </p:sp>
      <p:graphicFrame>
        <p:nvGraphicFramePr>
          <p:cNvPr id="49156" name="Object 4">
            <a:extLst>
              <a:ext uri="{FF2B5EF4-FFF2-40B4-BE49-F238E27FC236}">
                <a16:creationId xmlns:a16="http://schemas.microsoft.com/office/drawing/2014/main" id="{14F79453-B4CD-B545-F231-D235AC36810E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648200" y="2416175"/>
          <a:ext cx="4191000" cy="367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Art" r:id="rId2" imgW="4216400" imgH="2851150" progId="MS_ClipArt_Gallery.2">
                  <p:embed/>
                </p:oleObj>
              </mc:Choice>
              <mc:Fallback>
                <p:oleObj name="ClipArt" r:id="rId2" imgW="4216400" imgH="285115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416175"/>
                        <a:ext cx="4191000" cy="3679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>
            <a:extLst>
              <a:ext uri="{FF2B5EF4-FFF2-40B4-BE49-F238E27FC236}">
                <a16:creationId xmlns:a16="http://schemas.microsoft.com/office/drawing/2014/main" id="{609C5D0A-EBA5-C95E-2C32-1AAF3FFA9C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Peripheral Manifestations</a:t>
            </a:r>
            <a:br>
              <a:rPr lang="en-US">
                <a:solidFill>
                  <a:srgbClr val="FFFF00"/>
                </a:solidFill>
              </a:rPr>
            </a:br>
            <a:endParaRPr lang="en-US">
              <a:solidFill>
                <a:srgbClr val="FFFF00"/>
              </a:solidFill>
            </a:endParaRPr>
          </a:p>
        </p:txBody>
      </p:sp>
      <p:sp>
        <p:nvSpPr>
          <p:cNvPr id="522243" name="Rectangle 3">
            <a:extLst>
              <a:ext uri="{FF2B5EF4-FFF2-40B4-BE49-F238E27FC236}">
                <a16:creationId xmlns:a16="http://schemas.microsoft.com/office/drawing/2014/main" id="{F80AE5FB-8BEC-9280-3779-3B801A3467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4267200" cy="19812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>
                <a:solidFill>
                  <a:srgbClr val="FF9900"/>
                </a:solidFill>
              </a:rPr>
              <a:t>Janeway Lesions:</a:t>
            </a:r>
          </a:p>
          <a:p>
            <a:pPr lvl="1" eaLnBrk="1" hangingPunct="1">
              <a:defRPr/>
            </a:pPr>
            <a:r>
              <a:rPr lang="en-US"/>
              <a:t>erythematous, macular, non tender.</a:t>
            </a:r>
          </a:p>
          <a:p>
            <a:pPr lvl="1" eaLnBrk="1" hangingPunct="1">
              <a:defRPr/>
            </a:pPr>
            <a:r>
              <a:rPr lang="en-US"/>
              <a:t>septic emboli?</a:t>
            </a:r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0BBAFA11-A6A2-88AA-736F-4D744075A37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3886200"/>
            <a:ext cx="4084637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5">
            <a:extLst>
              <a:ext uri="{FF2B5EF4-FFF2-40B4-BE49-F238E27FC236}">
                <a16:creationId xmlns:a16="http://schemas.microsoft.com/office/drawing/2014/main" id="{5735ECF1-8CCE-8076-1691-684FBCAD2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676400"/>
            <a:ext cx="4267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SzTx/>
              <a:buFontTx/>
              <a:buChar char="•"/>
            </a:pPr>
            <a:r>
              <a:rPr lang="en-US" altLang="en-US">
                <a:solidFill>
                  <a:srgbClr val="FF9900"/>
                </a:solidFill>
              </a:rPr>
              <a:t>Osler’s Nodes:</a:t>
            </a:r>
          </a:p>
          <a:p>
            <a:pPr lvl="1"/>
            <a:r>
              <a:rPr lang="en-US" altLang="en-US"/>
              <a:t>Tender, subcutaneous nodules.</a:t>
            </a:r>
          </a:p>
          <a:p>
            <a:pPr lvl="1"/>
            <a:r>
              <a:rPr lang="en-US" altLang="en-US"/>
              <a:t>4 P’s:</a:t>
            </a:r>
          </a:p>
          <a:p>
            <a:pPr lvl="2">
              <a:buClrTx/>
              <a:buSzTx/>
              <a:buFontTx/>
              <a:buBlip>
                <a:blip r:embed="rId5"/>
              </a:buBlip>
            </a:pPr>
            <a:r>
              <a:rPr lang="en-US" altLang="en-US"/>
              <a:t>Pink</a:t>
            </a:r>
          </a:p>
          <a:p>
            <a:pPr lvl="2">
              <a:buClrTx/>
              <a:buSzTx/>
              <a:buFontTx/>
              <a:buBlip>
                <a:blip r:embed="rId5"/>
              </a:buBlip>
            </a:pPr>
            <a:r>
              <a:rPr lang="en-US" altLang="en-US"/>
              <a:t>Painful</a:t>
            </a:r>
          </a:p>
          <a:p>
            <a:pPr lvl="2">
              <a:buClrTx/>
              <a:buSzTx/>
              <a:buFontTx/>
              <a:buBlip>
                <a:blip r:embed="rId5"/>
              </a:buBlip>
            </a:pPr>
            <a:r>
              <a:rPr lang="en-US" altLang="en-US"/>
              <a:t>Pea-sized </a:t>
            </a:r>
          </a:p>
          <a:p>
            <a:pPr lvl="2">
              <a:buClrTx/>
              <a:buSzTx/>
              <a:buFontTx/>
              <a:buBlip>
                <a:blip r:embed="rId5"/>
              </a:buBlip>
            </a:pPr>
            <a:r>
              <a:rPr lang="en-US" altLang="en-US"/>
              <a:t>Pulp of the fingers/toes.</a:t>
            </a:r>
          </a:p>
          <a:p>
            <a:pPr lvl="1"/>
            <a:r>
              <a:rPr lang="en-US" altLang="en-US"/>
              <a:t>Immunologic origin?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>
            <a:extLst>
              <a:ext uri="{FF2B5EF4-FFF2-40B4-BE49-F238E27FC236}">
                <a16:creationId xmlns:a16="http://schemas.microsoft.com/office/drawing/2014/main" id="{DBC3A7B6-59AC-4B00-9A20-FB99A4EF2D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Osler</a:t>
            </a:r>
            <a:r>
              <a:rPr lang="en-US">
                <a:solidFill>
                  <a:srgbClr val="FFFF00"/>
                </a:solidFill>
                <a:latin typeface="Arial"/>
              </a:rPr>
              <a:t>’</a:t>
            </a:r>
            <a:r>
              <a:rPr lang="en-US">
                <a:solidFill>
                  <a:srgbClr val="FFFF00"/>
                </a:solidFill>
              </a:rPr>
              <a:t>s Nodes</a:t>
            </a:r>
          </a:p>
        </p:txBody>
      </p:sp>
      <p:graphicFrame>
        <p:nvGraphicFramePr>
          <p:cNvPr id="52227" name="Object 3">
            <a:extLst>
              <a:ext uri="{FF2B5EF4-FFF2-40B4-BE49-F238E27FC236}">
                <a16:creationId xmlns:a16="http://schemas.microsoft.com/office/drawing/2014/main" id="{2B35B323-5129-A73B-EA3C-A9F3ADEBF052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900113" y="1412875"/>
          <a:ext cx="3671887" cy="504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04900" imgH="742950" progId="MSPhotoEd.3">
                  <p:embed/>
                </p:oleObj>
              </mc:Choice>
              <mc:Fallback>
                <p:oleObj name="Photo Editor Photo" r:id="rId2" imgW="1104900" imgH="74295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412875"/>
                        <a:ext cx="3671887" cy="504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28" name="Picture 6">
            <a:extLst>
              <a:ext uri="{FF2B5EF4-FFF2-40B4-BE49-F238E27FC236}">
                <a16:creationId xmlns:a16="http://schemas.microsoft.com/office/drawing/2014/main" id="{C04C5BF0-6014-5880-3F51-A5AD45EABA7F}"/>
              </a:ext>
            </a:extLst>
          </p:cNvPr>
          <p:cNvPicPr>
            <a:picLocks noGrp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341438"/>
            <a:ext cx="3995738" cy="5113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Oval 7">
            <a:extLst>
              <a:ext uri="{FF2B5EF4-FFF2-40B4-BE49-F238E27FC236}">
                <a16:creationId xmlns:a16="http://schemas.microsoft.com/office/drawing/2014/main" id="{DD94213B-AB7C-379F-4174-38A013C1D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3573463"/>
            <a:ext cx="901700" cy="901700"/>
          </a:xfrm>
          <a:prstGeom prst="ellipse">
            <a:avLst/>
          </a:prstGeom>
          <a:noFill/>
          <a:ln w="12700">
            <a:solidFill>
              <a:srgbClr val="FF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77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janeway">
            <a:extLst>
              <a:ext uri="{FF2B5EF4-FFF2-40B4-BE49-F238E27FC236}">
                <a16:creationId xmlns:a16="http://schemas.microsoft.com/office/drawing/2014/main" id="{7F3EB611-B233-C752-2F2C-3C6E30522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42354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3251" name="Object 3">
            <a:extLst>
              <a:ext uri="{FF2B5EF4-FFF2-40B4-BE49-F238E27FC236}">
                <a16:creationId xmlns:a16="http://schemas.microsoft.com/office/drawing/2014/main" id="{1E780A63-5B99-6D24-6236-6C97E8A36C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0" y="1524000"/>
          <a:ext cx="3513138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092200" imgH="1587500" progId="MSPhotoEd.3">
                  <p:embed/>
                </p:oleObj>
              </mc:Choice>
              <mc:Fallback>
                <p:oleObj name="Photo Editor Photo" r:id="rId3" imgW="1092200" imgH="158750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1524000"/>
                        <a:ext cx="3513138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9652" name="Rectangle 4">
            <a:extLst>
              <a:ext uri="{FF2B5EF4-FFF2-40B4-BE49-F238E27FC236}">
                <a16:creationId xmlns:a16="http://schemas.microsoft.com/office/drawing/2014/main" id="{A68BAF8F-38D2-F845-B0F9-3E2DDD6665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Janeway Lesions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9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9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>
            <a:extLst>
              <a:ext uri="{FF2B5EF4-FFF2-40B4-BE49-F238E27FC236}">
                <a16:creationId xmlns:a16="http://schemas.microsoft.com/office/drawing/2014/main" id="{F0DF4373-4024-B1ED-318E-C2445F8765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Bleeding</a:t>
            </a:r>
          </a:p>
        </p:txBody>
      </p:sp>
      <p:sp>
        <p:nvSpPr>
          <p:cNvPr id="526339" name="Rectangle 3">
            <a:extLst>
              <a:ext uri="{FF2B5EF4-FFF2-40B4-BE49-F238E27FC236}">
                <a16:creationId xmlns:a16="http://schemas.microsoft.com/office/drawing/2014/main" id="{391546D6-48E3-CD36-380E-8A23105EE2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err="1"/>
              <a:t>Subungual</a:t>
            </a:r>
            <a:r>
              <a:rPr lang="en-US" dirty="0"/>
              <a:t> (splinter) hemorrhage</a:t>
            </a:r>
          </a:p>
          <a:p>
            <a:pPr eaLnBrk="1" hangingPunct="1">
              <a:defRPr/>
            </a:pPr>
            <a:r>
              <a:rPr lang="en-US" dirty="0" err="1"/>
              <a:t>Conjunctival</a:t>
            </a:r>
            <a:r>
              <a:rPr lang="en-US" dirty="0"/>
              <a:t> hemorrhage</a:t>
            </a:r>
          </a:p>
          <a:p>
            <a:pPr eaLnBrk="1" hangingPunct="1">
              <a:defRPr/>
            </a:pPr>
            <a:r>
              <a:rPr lang="en-US" dirty="0"/>
              <a:t>Retinal hemorrhage: Roth Spot</a:t>
            </a:r>
          </a:p>
        </p:txBody>
      </p:sp>
      <p:graphicFrame>
        <p:nvGraphicFramePr>
          <p:cNvPr id="54276" name="Object 3">
            <a:extLst>
              <a:ext uri="{FF2B5EF4-FFF2-40B4-BE49-F238E27FC236}">
                <a16:creationId xmlns:a16="http://schemas.microsoft.com/office/drawing/2014/main" id="{896BB24B-934A-D9BB-5922-62886A6F2A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825" y="4149725"/>
          <a:ext cx="2808288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092200" imgH="1447800" progId="MSPhotoEd.3">
                  <p:embed/>
                </p:oleObj>
              </mc:Choice>
              <mc:Fallback>
                <p:oleObj name="Photo Editor Photo" r:id="rId3" imgW="1092200" imgH="144780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149725"/>
                        <a:ext cx="2808288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7" name="Object 5">
            <a:extLst>
              <a:ext uri="{FF2B5EF4-FFF2-40B4-BE49-F238E27FC236}">
                <a16:creationId xmlns:a16="http://schemas.microsoft.com/office/drawing/2014/main" id="{A560C51F-206F-37F7-A34C-FACEE98C45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4149725"/>
          <a:ext cx="3024188" cy="251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1104900" imgH="749300" progId="MSPhotoEd.3">
                  <p:embed/>
                </p:oleObj>
              </mc:Choice>
              <mc:Fallback>
                <p:oleObj name="Photo Editor Photo" r:id="rId5" imgW="1104900" imgH="7493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149725"/>
                        <a:ext cx="3024188" cy="2516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78" name="Picture 3" descr="roth">
            <a:extLst>
              <a:ext uri="{FF2B5EF4-FFF2-40B4-BE49-F238E27FC236}">
                <a16:creationId xmlns:a16="http://schemas.microsoft.com/office/drawing/2014/main" id="{BABA7BC5-63DB-4423-7F77-7FA02C5E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149725"/>
            <a:ext cx="2771775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>
            <a:extLst>
              <a:ext uri="{FF2B5EF4-FFF2-40B4-BE49-F238E27FC236}">
                <a16:creationId xmlns:a16="http://schemas.microsoft.com/office/drawing/2014/main" id="{B47BF305-A64F-0D1B-47F1-BF8831363A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00FF00"/>
                </a:solidFill>
              </a:rPr>
              <a:t>Infective Endocarditis</a:t>
            </a:r>
            <a:br>
              <a:rPr lang="en-US" sz="4000">
                <a:solidFill>
                  <a:srgbClr val="00FF00"/>
                </a:solidFill>
              </a:rPr>
            </a:br>
            <a:r>
              <a:rPr lang="en-US" sz="4000">
                <a:solidFill>
                  <a:srgbClr val="00FF00"/>
                </a:solidFill>
              </a:rPr>
              <a:t> </a:t>
            </a:r>
            <a:r>
              <a:rPr lang="en-US" sz="4000"/>
              <a:t>Complications</a:t>
            </a:r>
          </a:p>
        </p:txBody>
      </p:sp>
      <p:sp>
        <p:nvSpPr>
          <p:cNvPr id="678915" name="Rectangle 3">
            <a:extLst>
              <a:ext uri="{FF2B5EF4-FFF2-40B4-BE49-F238E27FC236}">
                <a16:creationId xmlns:a16="http://schemas.microsoft.com/office/drawing/2014/main" id="{D1312F9A-0C2C-B075-D54D-2FFCCC41831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205038"/>
            <a:ext cx="4546600" cy="43021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000" dirty="0" err="1"/>
              <a:t>Reinfection</a:t>
            </a:r>
            <a:endParaRPr lang="en-US" sz="2000" dirty="0"/>
          </a:p>
          <a:p>
            <a:pPr eaLnBrk="1" hangingPunct="1">
              <a:defRPr/>
            </a:pPr>
            <a:r>
              <a:rPr lang="en-US" sz="2000" dirty="0"/>
              <a:t>Systemic emboli</a:t>
            </a:r>
            <a:endParaRPr lang="en-US" sz="2800" dirty="0"/>
          </a:p>
          <a:p>
            <a:pPr eaLnBrk="1" hangingPunct="1">
              <a:defRPr/>
            </a:pPr>
            <a:r>
              <a:rPr lang="en-US" sz="2000" dirty="0"/>
              <a:t>Neurological </a:t>
            </a:r>
            <a:r>
              <a:rPr lang="en-US" sz="2000" dirty="0" err="1"/>
              <a:t>sequelae</a:t>
            </a:r>
            <a:endParaRPr lang="en-US" sz="2000" dirty="0"/>
          </a:p>
          <a:p>
            <a:pPr eaLnBrk="1" hangingPunct="1">
              <a:defRPr/>
            </a:pPr>
            <a:r>
              <a:rPr lang="en-US" sz="2000" dirty="0"/>
              <a:t>Congestive heart failure</a:t>
            </a:r>
          </a:p>
          <a:p>
            <a:pPr lvl="1" eaLnBrk="1" hangingPunct="1">
              <a:defRPr/>
            </a:pPr>
            <a:r>
              <a:rPr lang="en-US" sz="1800" dirty="0"/>
              <a:t>Due to mechanical disruption</a:t>
            </a:r>
          </a:p>
          <a:p>
            <a:pPr eaLnBrk="1" hangingPunct="1">
              <a:defRPr/>
            </a:pPr>
            <a:r>
              <a:rPr lang="en-US" sz="2000" dirty="0"/>
              <a:t>Renal insufficiency</a:t>
            </a:r>
          </a:p>
          <a:p>
            <a:pPr lvl="1" eaLnBrk="1" hangingPunct="1">
              <a:defRPr/>
            </a:pPr>
            <a:r>
              <a:rPr lang="en-US" sz="2000" dirty="0"/>
              <a:t>Immune complex mediated</a:t>
            </a:r>
          </a:p>
          <a:p>
            <a:pPr lvl="1" eaLnBrk="1" hangingPunct="1">
              <a:defRPr/>
            </a:pPr>
            <a:r>
              <a:rPr lang="en-US" sz="2000" dirty="0"/>
              <a:t>Impaired </a:t>
            </a:r>
            <a:r>
              <a:rPr lang="en-US" sz="2000" dirty="0" err="1"/>
              <a:t>hemodynamics</a:t>
            </a:r>
            <a:r>
              <a:rPr lang="en-US" sz="2000" dirty="0"/>
              <a:t>/drug toxicity</a:t>
            </a:r>
          </a:p>
          <a:p>
            <a:pPr eaLnBrk="1" hangingPunct="1">
              <a:defRPr/>
            </a:pPr>
            <a:endParaRPr lang="en-US" sz="2000" dirty="0"/>
          </a:p>
        </p:txBody>
      </p:sp>
      <p:graphicFrame>
        <p:nvGraphicFramePr>
          <p:cNvPr id="56324" name="Object 4">
            <a:extLst>
              <a:ext uri="{FF2B5EF4-FFF2-40B4-BE49-F238E27FC236}">
                <a16:creationId xmlns:a16="http://schemas.microsoft.com/office/drawing/2014/main" id="{D50CBE76-4B57-789B-88D6-6C02125F1EA8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859338" y="2349500"/>
          <a:ext cx="39116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Art" r:id="rId2" imgW="4876800" imgH="3251200" progId="MS_ClipArt_Gallery.2">
                  <p:embed/>
                </p:oleObj>
              </mc:Choice>
              <mc:Fallback>
                <p:oleObj name="ClipArt" r:id="rId2" imgW="4876800" imgH="325120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2349500"/>
                        <a:ext cx="39116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>
            <a:extLst>
              <a:ext uri="{FF2B5EF4-FFF2-40B4-BE49-F238E27FC236}">
                <a16:creationId xmlns:a16="http://schemas.microsoft.com/office/drawing/2014/main" id="{39497CD3-2BAB-2650-3A02-93527C16AF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>
                <a:solidFill>
                  <a:srgbClr val="00FF00"/>
                </a:solidFill>
              </a:rPr>
              <a:t>Lab Investigations</a:t>
            </a:r>
            <a:endParaRPr lang="en-GB">
              <a:solidFill>
                <a:srgbClr val="00FF00"/>
              </a:solidFill>
            </a:endParaRPr>
          </a:p>
        </p:txBody>
      </p:sp>
      <p:sp>
        <p:nvSpPr>
          <p:cNvPr id="645123" name="Rectangle 3">
            <a:extLst>
              <a:ext uri="{FF2B5EF4-FFF2-40B4-BE49-F238E27FC236}">
                <a16:creationId xmlns:a16="http://schemas.microsoft.com/office/drawing/2014/main" id="{3CB4F457-DC0A-0BF3-94C7-77F4C16E52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844675"/>
            <a:ext cx="8388350" cy="4114800"/>
          </a:xfrm>
        </p:spPr>
        <p:txBody>
          <a:bodyPr/>
          <a:lstStyle/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GB" dirty="0" err="1"/>
              <a:t>Normochromic</a:t>
            </a:r>
            <a:r>
              <a:rPr lang="en-GB" dirty="0"/>
              <a:t> </a:t>
            </a:r>
            <a:r>
              <a:rPr lang="en-GB" dirty="0" err="1"/>
              <a:t>normocytic</a:t>
            </a:r>
            <a:r>
              <a:rPr lang="en-GB" dirty="0"/>
              <a:t> anaemia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GB" dirty="0">
                <a:latin typeface="Symbol" pitchFamily="18" charset="2"/>
                <a:sym typeface="Symbol" pitchFamily="18" charset="2"/>
              </a:rPr>
              <a:t></a:t>
            </a:r>
            <a:r>
              <a:rPr lang="en-GB" dirty="0"/>
              <a:t> WCC – white cell count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GB" dirty="0">
                <a:latin typeface="Symbol" pitchFamily="18" charset="2"/>
                <a:sym typeface="Symbol" pitchFamily="18" charset="2"/>
              </a:rPr>
              <a:t></a:t>
            </a:r>
            <a:r>
              <a:rPr lang="en-GB" dirty="0"/>
              <a:t> ESR – erythrocyte sedimentation rate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GB" dirty="0"/>
              <a:t>Blood cultures – repeated samples, 3/24h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GB" dirty="0"/>
              <a:t>Echocardiography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>
            <a:extLst>
              <a:ext uri="{FF2B5EF4-FFF2-40B4-BE49-F238E27FC236}">
                <a16:creationId xmlns:a16="http://schemas.microsoft.com/office/drawing/2014/main" id="{718271B3-07AF-FEE8-59D6-051F25C7F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FFFF00"/>
                </a:solidFill>
              </a:rPr>
              <a:t>Surgical Treatment of Intra-Cardiac Complications</a:t>
            </a:r>
          </a:p>
        </p:txBody>
      </p:sp>
      <p:sp>
        <p:nvSpPr>
          <p:cNvPr id="371715" name="Rectangle 3">
            <a:extLst>
              <a:ext uri="{FF2B5EF4-FFF2-40B4-BE49-F238E27FC236}">
                <a16:creationId xmlns:a16="http://schemas.microsoft.com/office/drawing/2014/main" id="{FD7199A6-694B-EE2B-4C38-D1C51AB50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/>
              <a:t>Valve dysfunction</a:t>
            </a:r>
          </a:p>
          <a:p>
            <a:pPr eaLnBrk="1" hangingPunct="1">
              <a:defRPr/>
            </a:pPr>
            <a:r>
              <a:rPr lang="en-US" sz="2800"/>
              <a:t>Unstable prosthetic valve</a:t>
            </a:r>
          </a:p>
          <a:p>
            <a:pPr eaLnBrk="1" hangingPunct="1">
              <a:defRPr/>
            </a:pPr>
            <a:r>
              <a:rPr lang="en-US" sz="2800"/>
              <a:t>Uncontrolled infection</a:t>
            </a:r>
          </a:p>
          <a:p>
            <a:pPr eaLnBrk="1" hangingPunct="1">
              <a:defRPr/>
            </a:pPr>
            <a:r>
              <a:rPr lang="en-US" sz="2800"/>
              <a:t>Unavailable effective antimicrobial therapy</a:t>
            </a:r>
          </a:p>
          <a:p>
            <a:pPr lvl="1" eaLnBrk="1" hangingPunct="1">
              <a:defRPr/>
            </a:pPr>
            <a:r>
              <a:rPr lang="en-US" sz="2400"/>
              <a:t>Fungal endocarditis</a:t>
            </a:r>
          </a:p>
          <a:p>
            <a:pPr lvl="1" eaLnBrk="1" hangingPunct="1">
              <a:defRPr/>
            </a:pPr>
            <a:r>
              <a:rPr lang="en-US" sz="2400"/>
              <a:t>Brucella</a:t>
            </a:r>
          </a:p>
          <a:p>
            <a:pPr eaLnBrk="1" hangingPunct="1">
              <a:defRPr/>
            </a:pPr>
            <a:r>
              <a:rPr lang="en-US" sz="2800" i="1"/>
              <a:t>S. aureus</a:t>
            </a:r>
            <a:r>
              <a:rPr lang="en-US" sz="2800"/>
              <a:t> PVE with any intra-cardiac complication</a:t>
            </a:r>
          </a:p>
          <a:p>
            <a:pPr eaLnBrk="1" hangingPunct="1">
              <a:defRPr/>
            </a:pPr>
            <a:r>
              <a:rPr lang="en-US" sz="2800"/>
              <a:t>Relapse of PVE after optimal therapy</a:t>
            </a:r>
          </a:p>
          <a:p>
            <a:pPr lvl="1" eaLnBrk="1" hangingPunct="1">
              <a:defRPr/>
            </a:pPr>
            <a:endParaRPr lang="en-US" sz="2400"/>
          </a:p>
          <a:p>
            <a:pPr lvl="1" eaLnBrk="1" hangingPunct="1">
              <a:defRPr/>
            </a:pPr>
            <a:endParaRPr lang="en-US" sz="2400"/>
          </a:p>
          <a:p>
            <a:pPr eaLnBrk="1" hangingPunct="1">
              <a:defRPr/>
            </a:pPr>
            <a:endParaRPr lang="en-US" sz="2800"/>
          </a:p>
          <a:p>
            <a:pPr lvl="1" eaLnBrk="1" hangingPunct="1">
              <a:defRPr/>
            </a:pPr>
            <a:endParaRPr lang="en-US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54A6-707C-B124-CB60-93A0333B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srgbClr val="00FF00"/>
                </a:solidFill>
              </a:rPr>
              <a:t>Infective </a:t>
            </a:r>
            <a:r>
              <a:rPr lang="en-GB" dirty="0" err="1">
                <a:solidFill>
                  <a:srgbClr val="00FF00"/>
                </a:solidFill>
              </a:rPr>
              <a:t>endocarditis</a:t>
            </a:r>
            <a:r>
              <a:rPr lang="en-GB" dirty="0">
                <a:solidFill>
                  <a:srgbClr val="00FF00"/>
                </a:solidFill>
              </a:rPr>
              <a:t>-classification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FDD56-885D-02AC-F338-800AAABE3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Duration (incubation)</a:t>
            </a:r>
          </a:p>
          <a:p>
            <a:pPr>
              <a:defRPr/>
            </a:pPr>
            <a:r>
              <a:rPr lang="en-US" b="1" dirty="0"/>
              <a:t>Culture results</a:t>
            </a:r>
          </a:p>
          <a:p>
            <a:pPr>
              <a:defRPr/>
            </a:pPr>
            <a:r>
              <a:rPr lang="en-US" b="1" dirty="0"/>
              <a:t>Heart side</a:t>
            </a:r>
          </a:p>
          <a:p>
            <a:pPr>
              <a:defRPr/>
            </a:pPr>
            <a:r>
              <a:rPr lang="en-US" b="1" dirty="0"/>
              <a:t>Infection setting</a:t>
            </a:r>
          </a:p>
          <a:p>
            <a:pPr>
              <a:defRPr/>
            </a:pPr>
            <a:r>
              <a:rPr lang="en-US" b="1" dirty="0"/>
              <a:t>Valve </a:t>
            </a:r>
            <a:r>
              <a:rPr lang="en-US" sz="2400" b="1" dirty="0"/>
              <a:t>type</a:t>
            </a:r>
            <a:endParaRPr lang="en-US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>
            <a:extLst>
              <a:ext uri="{FF2B5EF4-FFF2-40B4-BE49-F238E27FC236}">
                <a16:creationId xmlns:a16="http://schemas.microsoft.com/office/drawing/2014/main" id="{B5383211-F0D3-C763-0480-C0B3C0CB1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773238"/>
            <a:ext cx="7769225" cy="411956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zh-CN" sz="4000" dirty="0">
                <a:solidFill>
                  <a:srgbClr val="FFFF00"/>
                </a:solidFill>
                <a:ea typeface="宋体" panose="02010600030101010101" pitchFamily="2" charset="-122"/>
              </a:rPr>
              <a:t>Questions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>
            <a:extLst>
              <a:ext uri="{FF2B5EF4-FFF2-40B4-BE49-F238E27FC236}">
                <a16:creationId xmlns:a16="http://schemas.microsoft.com/office/drawing/2014/main" id="{D0D25AC9-C70C-63BF-2F1B-BE2CDE83E2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Infection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578F5A54-4A9E-B133-4784-26B86EDE73A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551238"/>
            <a:ext cx="3922713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4">
            <a:extLst>
              <a:ext uri="{FF2B5EF4-FFF2-40B4-BE49-F238E27FC236}">
                <a16:creationId xmlns:a16="http://schemas.microsoft.com/office/drawing/2014/main" id="{EE655A7D-52CF-57B6-C2EC-F3A434962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420938"/>
            <a:ext cx="62706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Growth of vegetation by platelet-fibrin deposition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yields a sanctuary for bacteria.</a:t>
            </a:r>
          </a:p>
        </p:txBody>
      </p:sp>
      <p:sp>
        <p:nvSpPr>
          <p:cNvPr id="23557" name="Line 5">
            <a:extLst>
              <a:ext uri="{FF2B5EF4-FFF2-40B4-BE49-F238E27FC236}">
                <a16:creationId xmlns:a16="http://schemas.microsoft.com/office/drawing/2014/main" id="{78873984-AB4B-FB6D-BCCC-CFAA74A461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4876800"/>
            <a:ext cx="9906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JO"/>
          </a:p>
        </p:txBody>
      </p:sp>
      <p:pic>
        <p:nvPicPr>
          <p:cNvPr id="23558" name="Picture 6">
            <a:extLst>
              <a:ext uri="{FF2B5EF4-FFF2-40B4-BE49-F238E27FC236}">
                <a16:creationId xmlns:a16="http://schemas.microsoft.com/office/drawing/2014/main" id="{09337186-156B-F3E1-90ED-3007BD45209C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19500"/>
            <a:ext cx="377190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8" descr="File:Endocarditis ultrasound.gif">
            <a:hlinkClick r:id="rId8"/>
            <a:extLst>
              <a:ext uri="{FF2B5EF4-FFF2-40B4-BE49-F238E27FC236}">
                <a16:creationId xmlns:a16="http://schemas.microsoft.com/office/drawing/2014/main" id="{D8CE972F-EE99-A985-1619-843D9ED9C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2916238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>
            <a:extLst>
              <a:ext uri="{FF2B5EF4-FFF2-40B4-BE49-F238E27FC236}">
                <a16:creationId xmlns:a16="http://schemas.microsoft.com/office/drawing/2014/main" id="{F80225D5-AC17-912C-F4BD-7AAE3EB60F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>
                <a:solidFill>
                  <a:srgbClr val="00FF00"/>
                </a:solidFill>
              </a:rPr>
              <a:t>Infective endocarditis</a:t>
            </a:r>
            <a:endParaRPr lang="en-US">
              <a:solidFill>
                <a:srgbClr val="00FF00"/>
              </a:solidFill>
            </a:endParaRPr>
          </a:p>
        </p:txBody>
      </p:sp>
      <p:sp>
        <p:nvSpPr>
          <p:cNvPr id="623619" name="Rectangle 3">
            <a:extLst>
              <a:ext uri="{FF2B5EF4-FFF2-40B4-BE49-F238E27FC236}">
                <a16:creationId xmlns:a16="http://schemas.microsoft.com/office/drawing/2014/main" id="{9F1BAE84-B3CF-9F20-4860-331367AD41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800"/>
              <a:t>Occurs on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400"/>
              <a:t>Defective valves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400"/>
              <a:t>Prosthetic valves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400"/>
              <a:t>Normal valves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400"/>
              <a:t>Congenital heart defects e.g.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z="2000"/>
              <a:t>Ventricular septal defect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z="2000"/>
              <a:t>Patent ductus arteriosus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GB" sz="2000"/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/>
              <a:t>40% with IE have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400"/>
              <a:t>Normal heart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400"/>
              <a:t>Undiagnosed defect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GB" sz="2800"/>
          </a:p>
          <a:p>
            <a:pPr eaLnBrk="1" hangingPunct="1">
              <a:lnSpc>
                <a:spcPct val="90000"/>
              </a:lnSpc>
              <a:defRPr/>
            </a:pPr>
            <a:endParaRPr lang="en-GB" sz="2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>
            <a:extLst>
              <a:ext uri="{FF2B5EF4-FFF2-40B4-BE49-F238E27FC236}">
                <a16:creationId xmlns:a16="http://schemas.microsoft.com/office/drawing/2014/main" id="{5372CF11-7FA5-40F0-5C8E-4B2AF84DC2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Infective Endocarditis</a:t>
            </a:r>
          </a:p>
        </p:txBody>
      </p:sp>
      <p:sp>
        <p:nvSpPr>
          <p:cNvPr id="336899" name="Rectangle 3">
            <a:extLst>
              <a:ext uri="{FF2B5EF4-FFF2-40B4-BE49-F238E27FC236}">
                <a16:creationId xmlns:a16="http://schemas.microsoft.com/office/drawing/2014/main" id="{895ACB3D-E756-0D29-A460-12B4459EA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Febrile illness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Persistent </a:t>
            </a:r>
            <a:r>
              <a:rPr lang="en-US" dirty="0" err="1"/>
              <a:t>bacteremia</a:t>
            </a: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Characteristic lesion of microbial infection of the endothelial surface of the heart  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Variable in size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Amorphous mass of fibrin &amp; platelets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Abundant organisms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Few inflammatory cells</a:t>
            </a:r>
          </a:p>
        </p:txBody>
      </p:sp>
      <p:sp>
        <p:nvSpPr>
          <p:cNvPr id="336900" name="Text Box 4">
            <a:extLst>
              <a:ext uri="{FF2B5EF4-FFF2-40B4-BE49-F238E27FC236}">
                <a16:creationId xmlns:a16="http://schemas.microsoft.com/office/drawing/2014/main" id="{6D2D3098-72D2-9402-2E18-A27D3BC51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535363"/>
            <a:ext cx="3352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u="sng">
                <a:solidFill>
                  <a:srgbClr val="00FF00"/>
                </a:solidFill>
              </a:rPr>
              <a:t>the vegetation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6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6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6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6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36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36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36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36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9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>
            <a:extLst>
              <a:ext uri="{FF2B5EF4-FFF2-40B4-BE49-F238E27FC236}">
                <a16:creationId xmlns:a16="http://schemas.microsoft.com/office/drawing/2014/main" id="{5B37FC5D-6B79-DD20-6EA6-BC0DA27D25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Infective Endocarditis</a:t>
            </a:r>
          </a:p>
        </p:txBody>
      </p:sp>
      <p:sp>
        <p:nvSpPr>
          <p:cNvPr id="340995" name="Rectangle 3">
            <a:extLst>
              <a:ext uri="{FF2B5EF4-FFF2-40B4-BE49-F238E27FC236}">
                <a16:creationId xmlns:a16="http://schemas.microsoft.com/office/drawing/2014/main" id="{0CBBA8E1-3C30-A2ED-9088-31AC1313C7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/>
              <a:t>Acute </a:t>
            </a:r>
          </a:p>
          <a:p>
            <a:pPr lvl="1" eaLnBrk="1" hangingPunct="1">
              <a:defRPr/>
            </a:pPr>
            <a:r>
              <a:rPr lang="en-US" sz="2400"/>
              <a:t>Toxic presentation</a:t>
            </a:r>
          </a:p>
          <a:p>
            <a:pPr lvl="1" eaLnBrk="1" hangingPunct="1">
              <a:defRPr/>
            </a:pPr>
            <a:r>
              <a:rPr lang="en-US" sz="2400"/>
              <a:t>Progressive valve destruction &amp; metastatic infection developing in days to weeks</a:t>
            </a:r>
          </a:p>
          <a:p>
            <a:pPr lvl="1" eaLnBrk="1" hangingPunct="1">
              <a:defRPr/>
            </a:pPr>
            <a:r>
              <a:rPr lang="en-US" sz="2400"/>
              <a:t>Most commonly caused by </a:t>
            </a:r>
            <a:r>
              <a:rPr lang="en-US" sz="2400" i="1"/>
              <a:t>S. aureus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2">
            <a:extLst>
              <a:ext uri="{FF2B5EF4-FFF2-40B4-BE49-F238E27FC236}">
                <a16:creationId xmlns:a16="http://schemas.microsoft.com/office/drawing/2014/main" id="{5876189E-7630-FB55-A442-0C552B6B5D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FF00"/>
                </a:solidFill>
              </a:rPr>
              <a:t>Infective Endocarditis</a:t>
            </a:r>
          </a:p>
        </p:txBody>
      </p:sp>
      <p:sp>
        <p:nvSpPr>
          <p:cNvPr id="675843" name="Rectangle 3">
            <a:extLst>
              <a:ext uri="{FF2B5EF4-FFF2-40B4-BE49-F238E27FC236}">
                <a16:creationId xmlns:a16="http://schemas.microsoft.com/office/drawing/2014/main" id="{CCFB216E-2FEC-FC31-7719-6D26AB513B5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44675"/>
            <a:ext cx="4835525" cy="44640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/>
              <a:t>Subacute</a:t>
            </a:r>
          </a:p>
          <a:p>
            <a:pPr lvl="1" eaLnBrk="1" hangingPunct="1">
              <a:defRPr/>
            </a:pPr>
            <a:r>
              <a:rPr lang="en-US" sz="2400"/>
              <a:t>Mild toxicity</a:t>
            </a:r>
          </a:p>
          <a:p>
            <a:pPr lvl="1" eaLnBrk="1" hangingPunct="1">
              <a:defRPr/>
            </a:pPr>
            <a:r>
              <a:rPr lang="en-US" sz="2400"/>
              <a:t>Presentation over weeks to months</a:t>
            </a:r>
          </a:p>
          <a:p>
            <a:pPr lvl="1" eaLnBrk="1" hangingPunct="1">
              <a:defRPr/>
            </a:pPr>
            <a:r>
              <a:rPr lang="en-US" sz="2400"/>
              <a:t>Rarely leads to metastatic infection</a:t>
            </a:r>
          </a:p>
          <a:p>
            <a:pPr lvl="1" eaLnBrk="1" hangingPunct="1">
              <a:defRPr/>
            </a:pPr>
            <a:r>
              <a:rPr lang="en-US" sz="2400"/>
              <a:t>Most commonly </a:t>
            </a:r>
          </a:p>
          <a:p>
            <a:pPr lvl="1" eaLnBrk="1" hangingPunct="1">
              <a:buFontTx/>
              <a:buNone/>
              <a:defRPr/>
            </a:pPr>
            <a:r>
              <a:rPr lang="en-US" sz="2400"/>
              <a:t>	viridans streptococci or enterococcus </a:t>
            </a:r>
          </a:p>
        </p:txBody>
      </p:sp>
      <p:graphicFrame>
        <p:nvGraphicFramePr>
          <p:cNvPr id="29700" name="Object 4">
            <a:extLst>
              <a:ext uri="{FF2B5EF4-FFF2-40B4-BE49-F238E27FC236}">
                <a16:creationId xmlns:a16="http://schemas.microsoft.com/office/drawing/2014/main" id="{C50A8EEE-8EA9-8A3E-1C8A-6EF8D7B94D44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5292725" y="1828800"/>
          <a:ext cx="3546475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Art" r:id="rId2" imgW="4876800" imgH="3251200" progId="MS_ClipArt_Gallery.2">
                  <p:embed/>
                </p:oleObj>
              </mc:Choice>
              <mc:Fallback>
                <p:oleObj name="ClipArt" r:id="rId2" imgW="4876800" imgH="325120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1828800"/>
                        <a:ext cx="3546475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2">
            <a:extLst>
              <a:ext uri="{FF2B5EF4-FFF2-40B4-BE49-F238E27FC236}">
                <a16:creationId xmlns:a16="http://schemas.microsoft.com/office/drawing/2014/main" id="{1DCF8605-BD1E-B01A-298D-B87DA4172E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>
                <a:solidFill>
                  <a:srgbClr val="FFFF00"/>
                </a:solidFill>
                <a:ea typeface="新細明體" pitchFamily="18" charset="-120"/>
              </a:rPr>
              <a:t>Infective endocarditis</a:t>
            </a:r>
          </a:p>
        </p:txBody>
      </p:sp>
      <p:sp>
        <p:nvSpPr>
          <p:cNvPr id="571395" name="Rectangle 3">
            <a:extLst>
              <a:ext uri="{FF2B5EF4-FFF2-40B4-BE49-F238E27FC236}">
                <a16:creationId xmlns:a16="http://schemas.microsoft.com/office/drawing/2014/main" id="{E7C1EE69-8ACA-521A-C980-C92BFFA971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7924800" cy="5105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sz="2800">
                <a:ea typeface="新細明體" pitchFamily="18" charset="-120"/>
              </a:rPr>
              <a:t>Incidence:    </a:t>
            </a:r>
            <a:r>
              <a:rPr lang="en-US" altLang="zh-TW" sz="2400">
                <a:ea typeface="新細明體" pitchFamily="18" charset="-120"/>
              </a:rPr>
              <a:t>2 / 100,000 patient-years,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sz="2400">
                <a:ea typeface="新細明體" pitchFamily="18" charset="-120"/>
              </a:rPr>
              <a:t>                        15—30 / 100,000 patient-years ( &gt;60 y/o)</a:t>
            </a:r>
          </a:p>
          <a:p>
            <a:pPr eaLnBrk="1" hangingPunct="1">
              <a:defRPr/>
            </a:pPr>
            <a:endParaRPr lang="en-US" altLang="zh-TW" sz="2400">
              <a:ea typeface="新細明體" pitchFamily="18" charset="-120"/>
            </a:endParaRPr>
          </a:p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Rheumatic heart disease</a:t>
            </a:r>
          </a:p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Congenital heart disease</a:t>
            </a:r>
          </a:p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Mitral valve prolapse with regurgitation</a:t>
            </a:r>
          </a:p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Degenerative heart disease</a:t>
            </a:r>
          </a:p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Asymmetrical septal hypertrophy</a:t>
            </a:r>
          </a:p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Intravenous drug abuse</a:t>
            </a:r>
          </a:p>
          <a:p>
            <a:pPr eaLnBrk="1" hangingPunct="1">
              <a:defRPr/>
            </a:pPr>
            <a:r>
              <a:rPr lang="en-US" altLang="zh-TW" sz="2800">
                <a:ea typeface="新細明體" pitchFamily="18" charset="-120"/>
              </a:rPr>
              <a:t>Prosthetic valve </a:t>
            </a:r>
            <a:r>
              <a:rPr lang="en-US" altLang="zh-TW" sz="2400">
                <a:ea typeface="新細明體" pitchFamily="18" charset="-120"/>
              </a:rPr>
              <a:t>(7—25%)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Comic Sans MS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Health pulse design template">
  <a:themeElements>
    <a:clrScheme name="Health pulse design template 16">
      <a:dk1>
        <a:srgbClr val="808080"/>
      </a:dk1>
      <a:lt1>
        <a:srgbClr val="FFFFFF"/>
      </a:lt1>
      <a:dk2>
        <a:srgbClr val="B2B2B2"/>
      </a:dk2>
      <a:lt2>
        <a:srgbClr val="FFFFFF"/>
      </a:lt2>
      <a:accent1>
        <a:srgbClr val="BBE0E3"/>
      </a:accent1>
      <a:accent2>
        <a:srgbClr val="333399"/>
      </a:accent2>
      <a:accent3>
        <a:srgbClr val="D5D5D5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ealth pulse design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Health pulse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lth pulse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lth pulse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lth pulse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lth pulse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lth pulse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alth pulse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alth pulse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alth pulse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alth pulse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alth pulse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alth pulse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alth pulse design template 13">
        <a:dk1>
          <a:srgbClr val="000000"/>
        </a:dk1>
        <a:lt1>
          <a:srgbClr val="B2B2B2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lth pulse design template 14">
        <a:dk1>
          <a:srgbClr val="000000"/>
        </a:dk1>
        <a:lt1>
          <a:srgbClr val="B2B2B2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lth pulse design template 15">
        <a:dk1>
          <a:srgbClr val="000000"/>
        </a:dk1>
        <a:lt1>
          <a:srgbClr val="B2B2B2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lth pulse design template 16">
        <a:dk1>
          <a:srgbClr val="808080"/>
        </a:dk1>
        <a:lt1>
          <a:srgbClr val="FFFFFF"/>
        </a:lt1>
        <a:dk2>
          <a:srgbClr val="B2B2B2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lain">
  <a:themeElements>
    <a:clrScheme name="Plai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Plai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la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1953</TotalTime>
  <Words>867</Words>
  <Application>Microsoft Macintosh PowerPoint</Application>
  <PresentationFormat>On-screen Show (4:3)</PresentationFormat>
  <Paragraphs>231</Paragraphs>
  <Slides>30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Comic Sans MS</vt:lpstr>
      <vt:lpstr>Symbol</vt:lpstr>
      <vt:lpstr>Times New Roman</vt:lpstr>
      <vt:lpstr>Wingdings</vt:lpstr>
      <vt:lpstr>Beam</vt:lpstr>
      <vt:lpstr>Health pulse design template</vt:lpstr>
      <vt:lpstr>Plain</vt:lpstr>
      <vt:lpstr>ClipArt</vt:lpstr>
      <vt:lpstr>Photo Editor Photo</vt:lpstr>
      <vt:lpstr>Infective Endocarditis</vt:lpstr>
      <vt:lpstr>Infective endocarditis</vt:lpstr>
      <vt:lpstr>Infective endocarditis-classification </vt:lpstr>
      <vt:lpstr>Infection</vt:lpstr>
      <vt:lpstr>Infective endocarditis</vt:lpstr>
      <vt:lpstr>Infective Endocarditis</vt:lpstr>
      <vt:lpstr>Infective Endocarditis</vt:lpstr>
      <vt:lpstr>Infective Endocarditis</vt:lpstr>
      <vt:lpstr>Infective endocarditis</vt:lpstr>
      <vt:lpstr>Infective endocarditis:  patient groups</vt:lpstr>
      <vt:lpstr>Infective Endocarditis</vt:lpstr>
      <vt:lpstr>Infective endocarditis: nosocomial</vt:lpstr>
      <vt:lpstr>Infective endocarditis: microorganism</vt:lpstr>
      <vt:lpstr>Infective endocarditis: microorganism</vt:lpstr>
      <vt:lpstr>Infective endocarditis: microorganism</vt:lpstr>
      <vt:lpstr>Infective Endocarditis</vt:lpstr>
      <vt:lpstr>Pathogenesis</vt:lpstr>
      <vt:lpstr>PowerPoint Presentation</vt:lpstr>
      <vt:lpstr>Pathophysiology</vt:lpstr>
      <vt:lpstr>Infective Endocarditis</vt:lpstr>
      <vt:lpstr>Clinical Features</vt:lpstr>
      <vt:lpstr>Infective Endocarditis</vt:lpstr>
      <vt:lpstr>Peripheral Manifestations </vt:lpstr>
      <vt:lpstr>Osler’s Nodes</vt:lpstr>
      <vt:lpstr>Janeway Lesions</vt:lpstr>
      <vt:lpstr>Bleeding</vt:lpstr>
      <vt:lpstr>Infective Endocarditis  Complications</vt:lpstr>
      <vt:lpstr>Lab Investigations</vt:lpstr>
      <vt:lpstr>Surgical Treatment of Intra-Cardiac Complications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Infective Endocarditis</dc:title>
  <dc:creator>FREE</dc:creator>
  <cp:lastModifiedBy>Amin Aqel</cp:lastModifiedBy>
  <cp:revision>38</cp:revision>
  <dcterms:created xsi:type="dcterms:W3CDTF">2011-10-16T11:14:41Z</dcterms:created>
  <dcterms:modified xsi:type="dcterms:W3CDTF">2022-11-19T14:03:51Z</dcterms:modified>
</cp:coreProperties>
</file>