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9.xml" ContentType="application/vnd.openxmlformats-officedocument.presentationml.slide+xml"/>
  <Override PartName="/ppt/slides/slide1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9"/>
  </p:notesMasterIdLst>
  <p:sldIdLst>
    <p:sldId id="273" r:id="rId2"/>
    <p:sldId id="299" r:id="rId3"/>
    <p:sldId id="278" r:id="rId4"/>
    <p:sldId id="298" r:id="rId5"/>
    <p:sldId id="279" r:id="rId6"/>
    <p:sldId id="258" r:id="rId7"/>
    <p:sldId id="259" r:id="rId8"/>
    <p:sldId id="290" r:id="rId9"/>
    <p:sldId id="260" r:id="rId10"/>
    <p:sldId id="280" r:id="rId11"/>
    <p:sldId id="262" r:id="rId12"/>
    <p:sldId id="291" r:id="rId13"/>
    <p:sldId id="281" r:id="rId14"/>
    <p:sldId id="282" r:id="rId15"/>
    <p:sldId id="293" r:id="rId16"/>
    <p:sldId id="263" r:id="rId17"/>
    <p:sldId id="265" r:id="rId18"/>
    <p:sldId id="268" r:id="rId19"/>
    <p:sldId id="267" r:id="rId20"/>
    <p:sldId id="284" r:id="rId21"/>
    <p:sldId id="270" r:id="rId22"/>
    <p:sldId id="285" r:id="rId23"/>
    <p:sldId id="271" r:id="rId24"/>
    <p:sldId id="272" r:id="rId25"/>
    <p:sldId id="274" r:id="rId26"/>
    <p:sldId id="275" r:id="rId27"/>
    <p:sldId id="276" r:id="rId2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89964" autoAdjust="0"/>
  </p:normalViewPr>
  <p:slideViewPr>
    <p:cSldViewPr>
      <p:cViewPr>
        <p:scale>
          <a:sx n="50" d="100"/>
          <a:sy n="50" d="100"/>
        </p:scale>
        <p:origin x="-1956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openxmlformats.org/officeDocument/2006/relationships/customXml" Target="../customXml/item2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430057D-40E9-4E06-94DC-B6CB140C0160}" type="datetimeFigureOut">
              <a:rPr lang="ar-SA" smtClean="0"/>
              <a:pPr/>
              <a:t>01/05/1442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5685754-A165-47E6-84C4-8C1CB775F4B3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5754-A165-47E6-84C4-8C1CB775F4B3}" type="slidenum">
              <a:rPr lang="ar-SA" smtClean="0"/>
              <a:pPr/>
              <a:t>13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5754-A165-47E6-84C4-8C1CB775F4B3}" type="slidenum">
              <a:rPr lang="ar-SA" smtClean="0"/>
              <a:pPr/>
              <a:t>16</a:t>
            </a:fld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5754-A165-47E6-84C4-8C1CB775F4B3}" type="slidenum">
              <a:rPr lang="ar-SA" smtClean="0"/>
              <a:pPr/>
              <a:t>17</a:t>
            </a:fld>
            <a:endParaRPr 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5754-A165-47E6-84C4-8C1CB775F4B3}" type="slidenum">
              <a:rPr lang="ar-SA" smtClean="0"/>
              <a:pPr/>
              <a:t>18</a:t>
            </a:fld>
            <a:endParaRPr 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5754-A165-47E6-84C4-8C1CB775F4B3}" type="slidenum">
              <a:rPr lang="ar-SA" smtClean="0"/>
              <a:pPr/>
              <a:t>19</a:t>
            </a:fld>
            <a:endParaRPr lang="ar-S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5754-A165-47E6-84C4-8C1CB775F4B3}" type="slidenum">
              <a:rPr lang="ar-SA" smtClean="0"/>
              <a:pPr/>
              <a:t>21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01/05/1442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01/05/1442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01/05/1442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01/05/1442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01/05/1442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01/05/1442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01/05/1442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01/05/1442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01/05/1442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01/05/1442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01/05/1442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D1419-2803-4788-A351-3BCED608BB9E}" type="datetimeFigureOut">
              <a:rPr lang="ar-SA" smtClean="0"/>
              <a:pPr/>
              <a:t>01/05/1442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395536" y="1556792"/>
            <a:ext cx="8460432" cy="1470025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Diagnosis of the Parasitic infections</a:t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75656" y="3933056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General Microbiology</a:t>
            </a:r>
          </a:p>
          <a:p>
            <a:pPr rtl="0"/>
            <a:r>
              <a:rPr lang="en-US" b="1" dirty="0" smtClean="0"/>
              <a:t>  2</a:t>
            </a:r>
            <a:r>
              <a:rPr lang="en-US" b="1" baseline="30000" dirty="0" smtClean="0"/>
              <a:t>nd</a:t>
            </a:r>
            <a:r>
              <a:rPr lang="en-US" b="1" dirty="0" smtClean="0"/>
              <a:t> year student</a:t>
            </a:r>
          </a:p>
          <a:p>
            <a:pPr rtl="0"/>
            <a:r>
              <a:rPr lang="en-US" b="1" dirty="0" smtClean="0"/>
              <a:t>2020-2021</a:t>
            </a:r>
          </a:p>
          <a:p>
            <a:r>
              <a:rPr lang="en-US" b="1" dirty="0" smtClean="0"/>
              <a:t>Dr. Mohammad Odibate</a:t>
            </a:r>
            <a:endParaRPr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640960" cy="5437916"/>
          </a:xfrm>
        </p:spPr>
        <p:txBody>
          <a:bodyPr>
            <a:normAutofit fontScale="77500" lnSpcReduction="20000"/>
          </a:bodyPr>
          <a:lstStyle/>
          <a:p>
            <a:pPr algn="l" rtl="0">
              <a:buFont typeface="Wingdings 2" pitchFamily="18" charset="2"/>
              <a:buNone/>
            </a:pPr>
            <a:r>
              <a:rPr lang="en-CA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Sample collection:</a:t>
            </a:r>
          </a:p>
          <a:p>
            <a:pPr algn="l" rtl="0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Sample is collected in clean, dry container</a:t>
            </a:r>
          </a:p>
          <a:p>
            <a:pPr algn="l" rtl="0" eaLnBrk="1" hangingPunct="1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Handled carefully.</a:t>
            </a:r>
          </a:p>
          <a:p>
            <a:pPr algn="l" rtl="0"/>
            <a:r>
              <a:rPr lang="en-US" dirty="0" smtClean="0"/>
              <a:t>Collect it into wide mouth,clean, sterile,leak proof container</a:t>
            </a:r>
          </a:p>
          <a:p>
            <a:pPr algn="l" rtl="0" eaLnBrk="1" hangingPunct="1"/>
            <a:r>
              <a:rPr lang="en-CA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Samples in some cases fresh (amoeba, ciliates).</a:t>
            </a:r>
          </a:p>
          <a:p>
            <a:pPr algn="l" rtl="0"/>
            <a:r>
              <a:rPr lang="en-US" dirty="0" smtClean="0"/>
              <a:t>Do not referigerate stool.</a:t>
            </a:r>
            <a:endParaRPr lang="en-CA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Liquid and soft stool examined within 15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min.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 mixed with urine or disinfectant (</a:t>
            </a:r>
            <a:r>
              <a:rPr lang="en-CA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 they will kill </a:t>
            </a:r>
            <a:r>
              <a:rPr lang="en-CA" sz="23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trophozoites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C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None/>
            </a:pPr>
            <a:r>
              <a:rPr lang="en-US" b="1" u="sng" dirty="0" smtClean="0">
                <a:solidFill>
                  <a:srgbClr val="00B050"/>
                </a:solidFill>
              </a:rPr>
              <a:t>Preservation of stool specimens: </a:t>
            </a:r>
            <a:endParaRPr lang="ar-SA" b="1" u="sng" dirty="0" smtClean="0">
              <a:solidFill>
                <a:srgbClr val="00B050"/>
              </a:solidFill>
            </a:endParaRPr>
          </a:p>
          <a:p>
            <a:pPr algn="just" rtl="0">
              <a:buNone/>
            </a:pPr>
            <a:r>
              <a:rPr lang="en-US" b="1" u="sng" dirty="0" smtClean="0">
                <a:solidFill>
                  <a:srgbClr val="00B050"/>
                </a:solidFill>
              </a:rPr>
              <a:t>Aim: </a:t>
            </a:r>
          </a:p>
          <a:p>
            <a:pPr algn="just" rtl="0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To preserve protozoan morphology. </a:t>
            </a:r>
          </a:p>
          <a:p>
            <a:pPr algn="just" rtl="0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To prevent the continued development of some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helminthic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eggs and larvae. </a:t>
            </a:r>
          </a:p>
          <a:p>
            <a:pPr algn="just" rtl="0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The most common preservative used is 10% formalin. </a:t>
            </a:r>
          </a:p>
          <a:p>
            <a:pPr algn="l" rtl="0"/>
            <a:endParaRPr lang="en-C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4F34F7-0BA5-47EF-AE38-2B584F2ADAA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Stool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27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27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764704"/>
            <a:ext cx="9033678" cy="4525963"/>
          </a:xfrm>
        </p:spPr>
        <p:txBody>
          <a:bodyPr>
            <a:noAutofit/>
          </a:bodyPr>
          <a:lstStyle/>
          <a:p>
            <a:pPr marL="0" algn="l" rtl="0">
              <a:buNone/>
            </a:pPr>
            <a:r>
              <a:rPr lang="en-US" b="1" dirty="0" smtClean="0"/>
              <a:t>Microscopic Examination of Faecal Specimens</a:t>
            </a:r>
            <a:r>
              <a:rPr lang="en-US" sz="3600" b="1" dirty="0" smtClean="0"/>
              <a:t>: </a:t>
            </a:r>
          </a:p>
          <a:p>
            <a:pPr marL="0" algn="l" rtl="0">
              <a:buNone/>
            </a:pPr>
            <a:r>
              <a:rPr lang="en-US" sz="3600" dirty="0" smtClean="0">
                <a:solidFill>
                  <a:srgbClr val="0000FF"/>
                </a:solidFill>
                <a:cs typeface="Times New Roman" pitchFamily="18" charset="0"/>
              </a:rPr>
              <a:t>1- </a:t>
            </a:r>
            <a:r>
              <a:rPr lang="en-US" dirty="0" smtClean="0">
                <a:solidFill>
                  <a:srgbClr val="0000FF"/>
                </a:solidFill>
                <a:cs typeface="Times New Roman" pitchFamily="18" charset="0"/>
              </a:rPr>
              <a:t>Direct Smears.</a:t>
            </a:r>
          </a:p>
          <a:p>
            <a:pPr marL="0" algn="l" rtl="0">
              <a:buNone/>
            </a:pPr>
            <a:r>
              <a:rPr lang="en-US" dirty="0" smtClean="0">
                <a:solidFill>
                  <a:srgbClr val="0000FF"/>
                </a:solidFill>
                <a:cs typeface="Times New Roman" pitchFamily="18" charset="0"/>
              </a:rPr>
              <a:t>2- </a:t>
            </a:r>
            <a:r>
              <a:rPr lang="en-CA" dirty="0" smtClean="0">
                <a:solidFill>
                  <a:srgbClr val="0000FF"/>
                </a:solidFill>
                <a:cs typeface="Times New Roman" pitchFamily="18" charset="0"/>
              </a:rPr>
              <a:t>Direct wet mount</a:t>
            </a:r>
          </a:p>
          <a:p>
            <a:pPr marL="0" algn="l" rtl="0">
              <a:buNone/>
            </a:pPr>
            <a:r>
              <a:rPr lang="en-CA" dirty="0" smtClean="0">
                <a:solidFill>
                  <a:srgbClr val="0000FF"/>
                </a:solidFill>
                <a:cs typeface="Times New Roman" pitchFamily="18" charset="0"/>
              </a:rPr>
              <a:t>3- Concentration methods.</a:t>
            </a:r>
          </a:p>
          <a:p>
            <a:pPr algn="just" rtl="0"/>
            <a:endParaRPr lang="ar-SA" sz="3600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Stool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276872"/>
            <a:ext cx="2852997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620688"/>
            <a:ext cx="8229600" cy="4525963"/>
          </a:xfrm>
        </p:spPr>
        <p:txBody>
          <a:bodyPr>
            <a:noAutofit/>
          </a:bodyPr>
          <a:lstStyle/>
          <a:p>
            <a:pPr marL="0" algn="l" rtl="0">
              <a:buNone/>
            </a:pPr>
            <a:r>
              <a:rPr lang="en-US" sz="3600" b="1" dirty="0" smtClean="0">
                <a:solidFill>
                  <a:srgbClr val="0000FF"/>
                </a:solidFill>
                <a:cs typeface="Times New Roman" pitchFamily="18" charset="0"/>
              </a:rPr>
              <a:t>Direct Smears.</a:t>
            </a:r>
            <a:endParaRPr lang="en-CA" sz="3600" b="1" dirty="0" smtClean="0">
              <a:solidFill>
                <a:srgbClr val="0000FF"/>
              </a:solidFill>
              <a:cs typeface="Times New Roman" pitchFamily="18" charset="0"/>
            </a:endParaRPr>
          </a:p>
          <a:p>
            <a:pPr marL="0" algn="l" rtl="0">
              <a:buNone/>
            </a:pPr>
            <a:r>
              <a:rPr lang="en-US" b="1" dirty="0" smtClean="0"/>
              <a:t>Principle </a:t>
            </a:r>
            <a:endParaRPr lang="en-US" b="1" dirty="0"/>
          </a:p>
          <a:p>
            <a:pPr algn="l" rtl="0"/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assess the worm burden of a patient </a:t>
            </a:r>
          </a:p>
          <a:p>
            <a:pPr algn="l" rtl="0"/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provide a quick diagnosis of a heavily infected specimen </a:t>
            </a:r>
          </a:p>
          <a:p>
            <a:pPr algn="l" rtl="0"/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check organism motility </a:t>
            </a:r>
          </a:p>
          <a:p>
            <a:pPr algn="just" rtl="0">
              <a:buNone/>
            </a:pP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  <a:p>
            <a:pPr algn="just" rtl="0"/>
            <a:endParaRPr lang="ar-SA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Stool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50" name="AutoShape 2" descr="ÙØªÙØ¬Ø© Ø¨Ø­Ø« Ø§ÙØµÙØ± Ø¹Ù âªstool Direct Smears.â¬â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4032448"/>
            <a:ext cx="4837357" cy="2708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274577" y="1021731"/>
            <a:ext cx="4585455" cy="5575621"/>
          </a:xfrm>
        </p:spPr>
        <p:txBody>
          <a:bodyPr>
            <a:normAutofit lnSpcReduction="10000"/>
          </a:bodyPr>
          <a:lstStyle/>
          <a:p>
            <a:pPr algn="l" rtl="0" eaLnBrk="1" hangingPunct="1">
              <a:buFont typeface="Wingdings 2" pitchFamily="18" charset="2"/>
              <a:buNone/>
            </a:pPr>
            <a:r>
              <a:rPr lang="en-CA" sz="3600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Direct wet mount</a:t>
            </a:r>
            <a:r>
              <a:rPr lang="en-CA" sz="3600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:</a:t>
            </a:r>
          </a:p>
          <a:p>
            <a:pPr algn="just" rtl="0">
              <a:lnSpc>
                <a:spcPct val="110000"/>
              </a:lnSpc>
            </a:pPr>
            <a:r>
              <a:rPr lang="en-US" sz="2800" dirty="0" smtClean="0">
                <a:latin typeface="+mj-lt"/>
                <a:cs typeface="Times New Roman" pitchFamily="18" charset="0"/>
              </a:rPr>
              <a:t>To detect motile protozoan </a:t>
            </a:r>
            <a:r>
              <a:rPr lang="en-US" sz="2800" dirty="0" err="1" smtClean="0">
                <a:latin typeface="+mj-lt"/>
                <a:cs typeface="Times New Roman" pitchFamily="18" charset="0"/>
              </a:rPr>
              <a:t>trophozoites</a:t>
            </a:r>
            <a:r>
              <a:rPr lang="en-US" sz="2800" dirty="0" smtClean="0">
                <a:latin typeface="+mj-lt"/>
                <a:cs typeface="Times New Roman" pitchFamily="18" charset="0"/>
              </a:rPr>
              <a:t>.</a:t>
            </a:r>
            <a:endParaRPr lang="en-CA" sz="2800" dirty="0" smtClean="0">
              <a:latin typeface="+mj-lt"/>
              <a:cs typeface="Times New Roman" pitchFamily="18" charset="0"/>
            </a:endParaRPr>
          </a:p>
          <a:p>
            <a:pPr algn="just" rtl="0" eaLnBrk="1" hangingPunct="1">
              <a:lnSpc>
                <a:spcPct val="110000"/>
              </a:lnSpc>
            </a:pPr>
            <a:r>
              <a:rPr lang="en-CA" sz="2800" dirty="0" smtClean="0">
                <a:latin typeface="+mj-lt"/>
                <a:cs typeface="Times New Roman" pitchFamily="18" charset="0"/>
              </a:rPr>
              <a:t>Small amount of faeces</a:t>
            </a:r>
          </a:p>
          <a:p>
            <a:pPr algn="just" rtl="0" eaLnBrk="1" hangingPunct="1">
              <a:lnSpc>
                <a:spcPct val="110000"/>
              </a:lnSpc>
            </a:pPr>
            <a:r>
              <a:rPr lang="en-CA" sz="2800" dirty="0" smtClean="0">
                <a:latin typeface="+mj-lt"/>
                <a:cs typeface="Times New Roman" pitchFamily="18" charset="0"/>
              </a:rPr>
              <a:t>Few drops of saline</a:t>
            </a:r>
          </a:p>
          <a:p>
            <a:pPr algn="just" rtl="0" eaLnBrk="1" hangingPunct="1">
              <a:lnSpc>
                <a:spcPct val="110000"/>
              </a:lnSpc>
            </a:pPr>
            <a:r>
              <a:rPr lang="en-CA" sz="2800" dirty="0" smtClean="0">
                <a:latin typeface="+mj-lt"/>
                <a:cs typeface="Times New Roman" pitchFamily="18" charset="0"/>
              </a:rPr>
              <a:t>Sometimes add lugol’s iodine (nuclear details, glycogen vacuole in cyst).</a:t>
            </a:r>
          </a:p>
          <a:p>
            <a:pPr algn="just" rtl="0" eaLnBrk="1" hangingPunct="1">
              <a:lnSpc>
                <a:spcPct val="110000"/>
              </a:lnSpc>
            </a:pPr>
            <a:r>
              <a:rPr lang="en-CA" sz="2800" dirty="0" smtClean="0">
                <a:latin typeface="+mj-lt"/>
                <a:cs typeface="Times New Roman" pitchFamily="18" charset="0"/>
              </a:rPr>
              <a:t>Protozoa (trophozoite), cyst, eggs and larva of helminths.</a:t>
            </a:r>
          </a:p>
          <a:p>
            <a:pPr algn="just" rtl="0" eaLnBrk="1" hangingPunct="1">
              <a:lnSpc>
                <a:spcPct val="200000"/>
              </a:lnSpc>
            </a:pPr>
            <a:endParaRPr lang="en-CA" sz="2800" dirty="0" smtClean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B272C-FBCF-45D1-8C49-E48D1BED618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Stool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980728"/>
            <a:ext cx="1673618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3140968"/>
            <a:ext cx="3744416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6056" y="4797152"/>
            <a:ext cx="3888432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7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266" y="620688"/>
            <a:ext cx="8687801" cy="5301645"/>
          </a:xfrm>
          <a:solidFill>
            <a:schemeClr val="bg1">
              <a:alpha val="43000"/>
            </a:schemeClr>
          </a:solidFill>
        </p:spPr>
        <p:txBody>
          <a:bodyPr rtlCol="0">
            <a:normAutofit fontScale="85000" lnSpcReduction="10000"/>
          </a:bodyPr>
          <a:lstStyle/>
          <a:p>
            <a:pPr algn="l" rtl="0">
              <a:lnSpc>
                <a:spcPct val="150000"/>
              </a:lnSpc>
              <a:buNone/>
              <a:defRPr/>
            </a:pPr>
            <a:r>
              <a:rPr lang="en-CA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Concentration methods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  <a:defRPr/>
            </a:pP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Used if parasites are scanty in the sample.</a:t>
            </a:r>
          </a:p>
          <a:p>
            <a:pPr algn="l" rtl="0">
              <a:lnSpc>
                <a:spcPct val="150000"/>
              </a:lnSpc>
              <a:defRPr/>
            </a:pP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Two types:</a:t>
            </a:r>
          </a:p>
          <a:p>
            <a:pPr algn="l" rtl="0">
              <a:lnSpc>
                <a:spcPct val="150000"/>
              </a:lnSpc>
              <a:buNone/>
              <a:defRPr/>
            </a:pPr>
            <a:r>
              <a:rPr lang="en-CA" b="1" dirty="0" smtClean="0">
                <a:latin typeface="Times New Roman" pitchFamily="18" charset="0"/>
                <a:cs typeface="Times New Roman" pitchFamily="18" charset="0"/>
              </a:rPr>
              <a:t>1- Floatation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eggs and cyst float , solution of high specific gravity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314450" lvl="2" indent="-514350" algn="l" rtl="0">
              <a:buFont typeface="+mj-lt"/>
              <a:buAutoNum type="romanLcPeriod"/>
              <a:defRPr/>
            </a:pPr>
            <a:r>
              <a:rPr lang="en-CA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Saturated </a:t>
            </a:r>
            <a:r>
              <a:rPr lang="en-CA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sodium chloride </a:t>
            </a:r>
          </a:p>
          <a:p>
            <a:pPr marL="1314450" lvl="2" indent="-514350" algn="l" rtl="0">
              <a:buFont typeface="+mj-lt"/>
              <a:buAutoNum type="romanLcPeriod"/>
              <a:defRPr/>
            </a:pPr>
            <a:r>
              <a:rPr lang="en-CA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Zinc sulphate centrifugation floatation (</a:t>
            </a:r>
            <a:r>
              <a:rPr lang="en-CA" sz="19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cyst, nematodes</a:t>
            </a:r>
            <a:r>
              <a:rPr lang="en-CA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514328" indent="-514328" algn="l" rtl="0">
              <a:buNone/>
              <a:defRPr/>
            </a:pPr>
            <a:endParaRPr lang="en-CA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  <a:defRPr/>
            </a:pPr>
            <a:r>
              <a:rPr lang="en-CA" b="1" dirty="0" smtClean="0">
                <a:latin typeface="Times New Roman" pitchFamily="18" charset="0"/>
                <a:cs typeface="Times New Roman" pitchFamily="18" charset="0"/>
              </a:rPr>
              <a:t>2- Sedimentation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sz="2200" dirty="0" smtClean="0">
                <a:latin typeface="Times New Roman" pitchFamily="18" charset="0"/>
                <a:cs typeface="Times New Roman" pitchFamily="18" charset="0"/>
              </a:rPr>
              <a:t>solution of  low specific gravity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algn="l" rtl="0">
              <a:buNone/>
              <a:defRPr/>
            </a:pP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       formol ether </a:t>
            </a:r>
          </a:p>
          <a:p>
            <a:pPr algn="l" rtl="0">
              <a:buNone/>
              <a:defRPr/>
            </a:pPr>
            <a:r>
              <a:rPr lang="en-CA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Egg count in 1 gram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5AC3FE-40F8-405A-BDE7-84FD841D849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Stool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266" y="620688"/>
            <a:ext cx="8687801" cy="5301645"/>
          </a:xfrm>
          <a:solidFill>
            <a:schemeClr val="bg1">
              <a:alpha val="43000"/>
            </a:schemeClr>
          </a:solidFill>
        </p:spPr>
        <p:txBody>
          <a:bodyPr rtlCol="0">
            <a:normAutofit/>
          </a:bodyPr>
          <a:lstStyle/>
          <a:p>
            <a:pPr algn="l" rtl="0">
              <a:lnSpc>
                <a:spcPct val="150000"/>
              </a:lnSpc>
              <a:buNone/>
              <a:defRPr/>
            </a:pPr>
            <a:r>
              <a:rPr lang="en-CA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Concentration methods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Stool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1" descr="image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3815" y="2421164"/>
            <a:ext cx="6429688" cy="259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605739" y="5023340"/>
            <a:ext cx="8100034" cy="1862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6" tIns="45718" rIns="91436" bIns="45718">
            <a:spAutoFit/>
          </a:bodyPr>
          <a:lstStyle/>
          <a:p>
            <a:pPr algn="ctr"/>
            <a:r>
              <a:rPr lang="en-CA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gm stool and 42 ml water</a:t>
            </a:r>
          </a:p>
          <a:p>
            <a:pPr algn="ctr"/>
            <a:r>
              <a:rPr lang="en-CA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0.15 ml on </a:t>
            </a:r>
            <a:r>
              <a:rPr lang="en-CA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slide</a:t>
            </a:r>
            <a:endParaRPr lang="en-CA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CA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Multiply result in 100</a:t>
            </a:r>
          </a:p>
          <a:p>
            <a:pPr algn="ctr"/>
            <a:r>
              <a:rPr lang="en-CA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Number in 1 gm</a:t>
            </a:r>
          </a:p>
        </p:txBody>
      </p: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907976" y="1837076"/>
            <a:ext cx="7776833" cy="58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6" tIns="45718" rIns="91436" bIns="45718">
            <a:spAutoFit/>
          </a:bodyPr>
          <a:lstStyle/>
          <a:p>
            <a:r>
              <a:rPr lang="en-CA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Stoll’s technique for counting helminth egg </a:t>
            </a:r>
          </a:p>
        </p:txBody>
      </p:sp>
      <p:sp>
        <p:nvSpPr>
          <p:cNvPr id="9" name="Slide Number Placeholder 4"/>
          <p:cNvSpPr txBox="1">
            <a:spLocks/>
          </p:cNvSpPr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637936-8F63-4F0D-A7CC-32C947FBE7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>
            <a:noAutofit/>
          </a:bodyPr>
          <a:lstStyle/>
          <a:p>
            <a:pPr marL="0" algn="l" rtl="0">
              <a:buNone/>
            </a:pPr>
            <a:r>
              <a:rPr lang="en-US" sz="2800" b="1" dirty="0" smtClean="0"/>
              <a:t>Microscopic </a:t>
            </a:r>
            <a:r>
              <a:rPr lang="en-US" sz="2800" b="1" dirty="0"/>
              <a:t>Examination of </a:t>
            </a:r>
            <a:r>
              <a:rPr lang="en-US" sz="2800" b="1" dirty="0" err="1"/>
              <a:t>Faecal</a:t>
            </a:r>
            <a:r>
              <a:rPr lang="en-US" sz="2800" b="1" dirty="0"/>
              <a:t> Specimens: </a:t>
            </a:r>
            <a:r>
              <a:rPr lang="en-US" sz="2800" b="1" dirty="0" smtClean="0"/>
              <a:t>Direct </a:t>
            </a:r>
            <a:r>
              <a:rPr lang="en-US" sz="2800" b="1" dirty="0"/>
              <a:t>Smears </a:t>
            </a:r>
            <a:endParaRPr lang="en-US" sz="2800" b="1" dirty="0" smtClean="0"/>
          </a:p>
          <a:p>
            <a:pPr algn="just" rtl="0"/>
            <a:endParaRPr lang="ar-SA" sz="2800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Stool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00808"/>
            <a:ext cx="2744353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1700808"/>
            <a:ext cx="2808312" cy="2304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84578" y="1700808"/>
            <a:ext cx="2979910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83793" y="4149080"/>
            <a:ext cx="2856359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مربع نص 8"/>
          <p:cNvSpPr txBox="1"/>
          <p:nvPr/>
        </p:nvSpPr>
        <p:spPr>
          <a:xfrm>
            <a:off x="3042153" y="6084004"/>
            <a:ext cx="1241815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1">
            <a:spAutoFit/>
          </a:bodyPr>
          <a:lstStyle/>
          <a:p>
            <a:r>
              <a:rPr lang="en-US" b="1" dirty="0" err="1"/>
              <a:t>Ascaris</a:t>
            </a:r>
            <a:r>
              <a:rPr lang="en-US" b="1" dirty="0"/>
              <a:t> </a:t>
            </a:r>
            <a:r>
              <a:rPr lang="en-US" b="1" dirty="0" smtClean="0"/>
              <a:t>egg</a:t>
            </a:r>
            <a:endParaRPr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>
            <a:noAutofit/>
          </a:bodyPr>
          <a:lstStyle/>
          <a:p>
            <a:pPr marL="0" algn="just" rtl="0">
              <a:buNone/>
            </a:pPr>
            <a:endParaRPr lang="en-US" sz="2800" b="1" dirty="0" smtClean="0"/>
          </a:p>
          <a:p>
            <a:pPr algn="just" rtl="0"/>
            <a:endParaRPr lang="ar-SA" sz="2800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Sputum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500034" y="1000108"/>
            <a:ext cx="821537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800" b="1" dirty="0" smtClean="0"/>
              <a:t>Sputum </a:t>
            </a:r>
            <a:r>
              <a:rPr lang="en-US" sz="2800" b="1" dirty="0"/>
              <a:t>examination </a:t>
            </a:r>
          </a:p>
          <a:p>
            <a:pPr lvl="1" algn="just" rtl="0">
              <a:buFont typeface="Wingdings" pitchFamily="2" charset="2"/>
              <a:buChar char="ü"/>
            </a:pPr>
            <a:r>
              <a:rPr lang="en-US" sz="2800" dirty="0" smtClean="0"/>
              <a:t>Abnormally</a:t>
            </a:r>
            <a:r>
              <a:rPr lang="en-US" sz="2800" dirty="0"/>
              <a:t>, it is purulent, bloody, contains rusty brown particles (</a:t>
            </a:r>
            <a:r>
              <a:rPr lang="en-US" sz="2800" dirty="0" err="1"/>
              <a:t>Paragonimus</a:t>
            </a:r>
            <a:r>
              <a:rPr lang="en-US" sz="2800" dirty="0"/>
              <a:t>). </a:t>
            </a:r>
          </a:p>
          <a:p>
            <a:pPr algn="just" rtl="0"/>
            <a:endParaRPr lang="ar-SA" sz="2800" dirty="0"/>
          </a:p>
          <a:p>
            <a:pPr algn="just" rtl="0"/>
            <a:r>
              <a:rPr lang="en-US" sz="2800" b="1" dirty="0"/>
              <a:t>Technique for examination: </a:t>
            </a:r>
          </a:p>
          <a:p>
            <a:pPr lvl="1" algn="just" rtl="0">
              <a:buFont typeface="Wingdings" pitchFamily="2" charset="2"/>
              <a:buChar char="ü"/>
            </a:pPr>
            <a:r>
              <a:rPr lang="en-US" sz="2800" dirty="0" smtClean="0"/>
              <a:t>Add </a:t>
            </a:r>
            <a:r>
              <a:rPr lang="en-US" sz="2800" dirty="0"/>
              <a:t>on a sputum sample equal volume of </a:t>
            </a:r>
            <a:r>
              <a:rPr lang="en-US" sz="2800" dirty="0" err="1"/>
              <a:t>NaOH</a:t>
            </a:r>
            <a:r>
              <a:rPr lang="en-US" sz="2800" dirty="0"/>
              <a:t> to dissolve the mucus. </a:t>
            </a:r>
            <a:endParaRPr lang="en-US" sz="2800" dirty="0" smtClean="0"/>
          </a:p>
          <a:p>
            <a:pPr lvl="1" algn="just" rtl="0">
              <a:buFont typeface="Wingdings" pitchFamily="2" charset="2"/>
              <a:buChar char="ü"/>
            </a:pPr>
            <a:r>
              <a:rPr lang="en-US" sz="2800" dirty="0" smtClean="0"/>
              <a:t>Leave </a:t>
            </a:r>
            <a:r>
              <a:rPr lang="en-US" sz="2800" dirty="0"/>
              <a:t>this combination for a while, then centrifuge at 200xg for 5 minutes, then examine the sediment. </a:t>
            </a:r>
            <a:endParaRPr lang="en-US" sz="2800" dirty="0" smtClean="0"/>
          </a:p>
          <a:p>
            <a:pPr lvl="1" algn="just" rtl="0">
              <a:buFont typeface="Wingdings" pitchFamily="2" charset="2"/>
              <a:buChar char="ü"/>
            </a:pPr>
            <a:r>
              <a:rPr lang="en-CA" sz="2800" dirty="0" smtClean="0">
                <a:solidFill>
                  <a:srgbClr val="0000FF"/>
                </a:solidFill>
                <a:cs typeface="Times New Roman" pitchFamily="18" charset="0"/>
              </a:rPr>
              <a:t>The specimen can be preserved in 10% formalin and a formalin-ethyl acetate</a:t>
            </a:r>
          </a:p>
          <a:p>
            <a:pPr lvl="1" algn="just" rtl="0">
              <a:buFont typeface="Wingdings" pitchFamily="2" charset="2"/>
              <a:buChar char="ü"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2771800" y="2132856"/>
            <a:ext cx="1656184" cy="792088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Microscopic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1835696" y="764704"/>
            <a:ext cx="2088232" cy="792088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Parasitology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251520" y="2132856"/>
            <a:ext cx="1728192" cy="792088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Macroscopic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251520" y="3429000"/>
            <a:ext cx="1656184" cy="792088"/>
          </a:xfrm>
          <a:prstGeom prst="rect">
            <a:avLst/>
          </a:prstGeom>
          <a:solidFill>
            <a:schemeClr val="bg2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Appearance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1547664" y="4797152"/>
            <a:ext cx="2088232" cy="792088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Bloody (</a:t>
            </a:r>
            <a:r>
              <a:rPr lang="en-US" sz="2000" b="1" dirty="0" err="1" smtClean="0">
                <a:solidFill>
                  <a:schemeClr val="tx1"/>
                </a:solidFill>
              </a:rPr>
              <a:t>Parag</a:t>
            </a:r>
            <a:r>
              <a:rPr lang="en-US" sz="2000" b="1" dirty="0" smtClean="0">
                <a:solidFill>
                  <a:schemeClr val="tx1"/>
                </a:solidFill>
              </a:rPr>
              <a:t>)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1547664" y="5949280"/>
            <a:ext cx="2088232" cy="792088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Rusty brown (</a:t>
            </a:r>
            <a:r>
              <a:rPr lang="en-US" sz="2000" b="1" dirty="0" err="1" smtClean="0">
                <a:solidFill>
                  <a:schemeClr val="tx1"/>
                </a:solidFill>
              </a:rPr>
              <a:t>Parag</a:t>
            </a:r>
            <a:r>
              <a:rPr lang="en-US" sz="2000" b="1" dirty="0" smtClean="0">
                <a:solidFill>
                  <a:schemeClr val="tx1"/>
                </a:solidFill>
              </a:rPr>
              <a:t>)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3923928" y="3501008"/>
            <a:ext cx="1800200" cy="792088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Concentration</a:t>
            </a:r>
            <a:endParaRPr lang="ar-SA" sz="2000" b="1" dirty="0">
              <a:solidFill>
                <a:schemeClr val="tx1"/>
              </a:solidFill>
            </a:endParaRPr>
          </a:p>
        </p:txBody>
      </p:sp>
      <p:cxnSp>
        <p:nvCxnSpPr>
          <p:cNvPr id="17" name="رابط مستقيم 16"/>
          <p:cNvCxnSpPr>
            <a:stCxn id="8" idx="2"/>
          </p:cNvCxnSpPr>
          <p:nvPr/>
        </p:nvCxnSpPr>
        <p:spPr>
          <a:xfrm>
            <a:off x="2879812" y="1556792"/>
            <a:ext cx="0" cy="36004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/>
          <p:nvPr/>
        </p:nvCxnSpPr>
        <p:spPr>
          <a:xfrm>
            <a:off x="1115616" y="1916832"/>
            <a:ext cx="2808312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مستقيم 24"/>
          <p:cNvCxnSpPr/>
          <p:nvPr/>
        </p:nvCxnSpPr>
        <p:spPr>
          <a:xfrm>
            <a:off x="1115616" y="1916832"/>
            <a:ext cx="0" cy="21602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رابط مستقيم 31"/>
          <p:cNvCxnSpPr/>
          <p:nvPr/>
        </p:nvCxnSpPr>
        <p:spPr>
          <a:xfrm>
            <a:off x="1115616" y="2924944"/>
            <a:ext cx="0" cy="50405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رابط مستقيم 46"/>
          <p:cNvCxnSpPr/>
          <p:nvPr/>
        </p:nvCxnSpPr>
        <p:spPr>
          <a:xfrm>
            <a:off x="1115616" y="4221088"/>
            <a:ext cx="0" cy="2088232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رابط مستقيم 59"/>
          <p:cNvCxnSpPr/>
          <p:nvPr/>
        </p:nvCxnSpPr>
        <p:spPr>
          <a:xfrm>
            <a:off x="1115616" y="6309320"/>
            <a:ext cx="432048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رابط مستقيم 60"/>
          <p:cNvCxnSpPr/>
          <p:nvPr/>
        </p:nvCxnSpPr>
        <p:spPr>
          <a:xfrm>
            <a:off x="1115616" y="5229200"/>
            <a:ext cx="432048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رابط مستقيم 61"/>
          <p:cNvCxnSpPr/>
          <p:nvPr/>
        </p:nvCxnSpPr>
        <p:spPr>
          <a:xfrm>
            <a:off x="3563888" y="3861048"/>
            <a:ext cx="36004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رابط مستقيم 63"/>
          <p:cNvCxnSpPr/>
          <p:nvPr/>
        </p:nvCxnSpPr>
        <p:spPr>
          <a:xfrm>
            <a:off x="3563888" y="2924944"/>
            <a:ext cx="0" cy="93610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رابط مستقيم 28"/>
          <p:cNvCxnSpPr/>
          <p:nvPr/>
        </p:nvCxnSpPr>
        <p:spPr>
          <a:xfrm>
            <a:off x="3923928" y="1916832"/>
            <a:ext cx="0" cy="21602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492896"/>
            <a:ext cx="9620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7" y="942152"/>
            <a:ext cx="1119397" cy="2270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00985" y="2060848"/>
            <a:ext cx="775471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04373" y="2604904"/>
            <a:ext cx="672083" cy="32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5626" y="3212976"/>
            <a:ext cx="130079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76256" y="3677794"/>
            <a:ext cx="1296144" cy="1961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28184" y="5893643"/>
            <a:ext cx="2483768" cy="964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مربع نص 36"/>
          <p:cNvSpPr txBox="1"/>
          <p:nvPr/>
        </p:nvSpPr>
        <p:spPr>
          <a:xfrm>
            <a:off x="6343956" y="5589240"/>
            <a:ext cx="2188484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Take the sediment 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27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Sputum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6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1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3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Sputum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395536" y="836712"/>
            <a:ext cx="8568952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3200" dirty="0" smtClean="0">
                <a:solidFill>
                  <a:srgbClr val="FF0000"/>
                </a:solidFill>
              </a:rPr>
              <a:t>Parasites </a:t>
            </a:r>
            <a:r>
              <a:rPr lang="en-US" sz="3200" dirty="0">
                <a:solidFill>
                  <a:srgbClr val="FF0000"/>
                </a:solidFill>
              </a:rPr>
              <a:t>that could be detected in sputum: </a:t>
            </a:r>
          </a:p>
          <a:p>
            <a:pPr marL="514350" indent="-514350" algn="just" rtl="0">
              <a:buFont typeface="+mj-lt"/>
              <a:buAutoNum type="arabicPeriod"/>
            </a:pPr>
            <a:r>
              <a:rPr lang="en-US" sz="3000" dirty="0" smtClean="0">
                <a:solidFill>
                  <a:srgbClr val="0070C0"/>
                </a:solidFill>
              </a:rPr>
              <a:t>The inhabitant </a:t>
            </a:r>
            <a:r>
              <a:rPr lang="en-US" sz="3000" dirty="0">
                <a:solidFill>
                  <a:srgbClr val="0070C0"/>
                </a:solidFill>
              </a:rPr>
              <a:t>in the </a:t>
            </a:r>
            <a:r>
              <a:rPr lang="en-US" sz="3000" dirty="0" smtClean="0">
                <a:solidFill>
                  <a:srgbClr val="0070C0"/>
                </a:solidFill>
              </a:rPr>
              <a:t>lung: </a:t>
            </a:r>
          </a:p>
          <a:p>
            <a:pPr marL="971550" lvl="1" indent="-514350" algn="just" rtl="0">
              <a:buFont typeface="Wingdings" pitchFamily="2" charset="2"/>
              <a:buChar char="ü"/>
            </a:pPr>
            <a:r>
              <a:rPr lang="en-US" sz="3000" dirty="0" err="1" smtClean="0"/>
              <a:t>Paragonimus</a:t>
            </a:r>
            <a:endParaRPr lang="en-US" sz="3000" dirty="0" smtClean="0"/>
          </a:p>
          <a:p>
            <a:pPr marL="514350" indent="-514350" algn="just" rtl="0"/>
            <a:r>
              <a:rPr lang="en-US" sz="3000" dirty="0" smtClean="0"/>
              <a:t>2.  </a:t>
            </a:r>
            <a:r>
              <a:rPr lang="en-US" sz="3000" dirty="0">
                <a:solidFill>
                  <a:srgbClr val="0070C0"/>
                </a:solidFill>
              </a:rPr>
              <a:t>Migratory larvae:</a:t>
            </a:r>
          </a:p>
          <a:p>
            <a:pPr marL="971550" lvl="1" indent="-514350" algn="just" rtl="0">
              <a:buFont typeface="Wingdings" pitchFamily="2" charset="2"/>
              <a:buChar char="ü"/>
            </a:pPr>
            <a:r>
              <a:rPr lang="en-US" sz="2800" dirty="0" err="1" smtClean="0"/>
              <a:t>Ascaris</a:t>
            </a:r>
            <a:r>
              <a:rPr lang="en-US" sz="2800" dirty="0" smtClean="0"/>
              <a:t> </a:t>
            </a:r>
          </a:p>
          <a:p>
            <a:pPr marL="971550" lvl="1" indent="-514350" algn="just" rtl="0">
              <a:buFont typeface="Wingdings" pitchFamily="2" charset="2"/>
              <a:buChar char="ü"/>
            </a:pPr>
            <a:r>
              <a:rPr lang="en-US" sz="2800" dirty="0" smtClean="0"/>
              <a:t>Hook </a:t>
            </a:r>
            <a:r>
              <a:rPr lang="en-US" sz="2800" dirty="0"/>
              <a:t>worm (</a:t>
            </a:r>
            <a:r>
              <a:rPr lang="en-US" sz="2800" dirty="0" err="1"/>
              <a:t>Ancylostoma</a:t>
            </a:r>
            <a:r>
              <a:rPr lang="en-US" sz="2800" dirty="0"/>
              <a:t>) </a:t>
            </a:r>
            <a:endParaRPr lang="en-US" sz="2800" dirty="0" smtClean="0"/>
          </a:p>
          <a:p>
            <a:pPr marL="971550" lvl="1" indent="-514350" algn="just" rtl="0">
              <a:buFont typeface="Wingdings" pitchFamily="2" charset="2"/>
              <a:buChar char="ü"/>
            </a:pPr>
            <a:r>
              <a:rPr lang="en-US" sz="2800" dirty="0" err="1" smtClean="0"/>
              <a:t>Strongyloides</a:t>
            </a:r>
            <a:r>
              <a:rPr lang="en-US" sz="2800" dirty="0"/>
              <a:t>. </a:t>
            </a:r>
          </a:p>
          <a:p>
            <a:pPr algn="just" rtl="0"/>
            <a:r>
              <a:rPr lang="en-US" sz="3200" dirty="0" smtClean="0"/>
              <a:t>3.   </a:t>
            </a:r>
            <a:r>
              <a:rPr lang="en-US" sz="3000" dirty="0">
                <a:solidFill>
                  <a:srgbClr val="0070C0"/>
                </a:solidFill>
              </a:rPr>
              <a:t>Parasites causing pathology in the lung: </a:t>
            </a:r>
          </a:p>
          <a:p>
            <a:pPr lvl="1" algn="just" rtl="0">
              <a:buFont typeface="Wingdings" pitchFamily="2" charset="2"/>
              <a:buChar char="ü"/>
            </a:pPr>
            <a:r>
              <a:rPr lang="en-US" sz="2800" dirty="0" err="1"/>
              <a:t>Trophozoites</a:t>
            </a:r>
            <a:r>
              <a:rPr lang="en-US" sz="2800" dirty="0"/>
              <a:t> of </a:t>
            </a:r>
            <a:r>
              <a:rPr lang="en-US" sz="2800" dirty="0" err="1"/>
              <a:t>Entamoeba</a:t>
            </a:r>
            <a:r>
              <a:rPr lang="en-US" sz="2800" dirty="0"/>
              <a:t> </a:t>
            </a:r>
            <a:r>
              <a:rPr lang="en-US" sz="2800" dirty="0" err="1"/>
              <a:t>histolytica</a:t>
            </a:r>
            <a:r>
              <a:rPr lang="en-US" sz="2800" dirty="0"/>
              <a:t>. </a:t>
            </a:r>
          </a:p>
          <a:p>
            <a:pPr lvl="1" algn="just" rtl="0">
              <a:buFont typeface="Wingdings" pitchFamily="2" charset="2"/>
              <a:buChar char="ü"/>
            </a:pPr>
            <a:r>
              <a:rPr lang="en-US" sz="2800" dirty="0"/>
              <a:t>Hydatid sand due to rupture of hydatid cyst that could be </a:t>
            </a:r>
            <a:r>
              <a:rPr lang="en-US" sz="2800" dirty="0" smtClean="0"/>
              <a:t>present </a:t>
            </a:r>
            <a:r>
              <a:rPr lang="en-US" sz="2800" dirty="0"/>
              <a:t>in the lung.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The Reality of Parasites 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algn="just" rtl="0"/>
            <a:r>
              <a:rPr lang="en-US" sz="4000" dirty="0" smtClean="0"/>
              <a:t>1.3 billion persons infected with Ascaris (1: 4 persons on earth).</a:t>
            </a:r>
          </a:p>
          <a:p>
            <a:pPr algn="just" rtl="0"/>
            <a:r>
              <a:rPr lang="en-US" sz="4000" dirty="0" smtClean="0"/>
              <a:t>300 million with Schistosomiasis.</a:t>
            </a:r>
          </a:p>
          <a:p>
            <a:pPr algn="just" rtl="0"/>
            <a:r>
              <a:rPr lang="en-US" sz="4000" dirty="0" smtClean="0"/>
              <a:t>100 million new malaria cases/ year.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5632999"/>
          </a:xfrm>
        </p:spPr>
        <p:txBody>
          <a:bodyPr>
            <a:normAutofit/>
          </a:bodyPr>
          <a:lstStyle/>
          <a:p>
            <a:pPr algn="l" rtl="0" eaLnBrk="1" hangingPunct="1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Fresh capillary blood of finger or ear lobe </a:t>
            </a:r>
          </a:p>
          <a:p>
            <a:pPr algn="l" rtl="0" eaLnBrk="1" hangingPunct="1"/>
            <a:r>
              <a:rPr lang="en-CA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Venous blood collected in EDTA (anticoagulant)</a:t>
            </a:r>
          </a:p>
          <a:p>
            <a:pPr algn="l" rtl="0" eaLnBrk="1" hangingPunct="1"/>
            <a:endParaRPr lang="en-CA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 2" pitchFamily="18" charset="2"/>
              <a:buNone/>
            </a:pPr>
            <a:r>
              <a:rPr lang="en-CA" b="1" dirty="0" smtClean="0">
                <a:latin typeface="Times New Roman" pitchFamily="18" charset="0"/>
                <a:cs typeface="Times New Roman" pitchFamily="18" charset="0"/>
              </a:rPr>
              <a:t>Blood sample will be used for :</a:t>
            </a:r>
          </a:p>
          <a:p>
            <a:pPr lvl="1" algn="l" rtl="0" eaLnBrk="1" hangingPunct="1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Microscopic examination(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Thin Smear, Thick smear, Wet mount for microfilaria</a:t>
            </a:r>
            <a:r>
              <a:rPr lang="en-US" dirty="0" smtClean="0"/>
              <a:t>).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r>
              <a:rPr lang="en-CA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Molecular diagnosis</a:t>
            </a:r>
          </a:p>
          <a:p>
            <a:pPr algn="l" rtl="0" eaLnBrk="1" hangingPunct="1"/>
            <a:r>
              <a:rPr lang="en-CA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Detection of parasite antigen</a:t>
            </a:r>
          </a:p>
          <a:p>
            <a:pPr algn="l" rtl="0" eaLnBrk="1" hangingPunct="1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Isolation of organisms</a:t>
            </a:r>
          </a:p>
          <a:p>
            <a:pPr algn="l" rtl="0" eaLnBrk="1" hangingPunct="1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Special tests </a:t>
            </a:r>
          </a:p>
          <a:p>
            <a:pPr algn="l" rtl="0" eaLnBrk="1" hangingPunct="1"/>
            <a:endParaRPr lang="en-CA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B7CC88-4655-4F43-B9DA-2A325203C8B1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90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CA" sz="40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Blood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90000" lnSpcReduction="10000"/>
          </a:bodyPr>
          <a:lstStyle/>
          <a:p>
            <a:pPr marR="0" indent="0"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Blood examination </a:t>
            </a:r>
            <a:endParaRPr lang="ar-SA" sz="3600" b="1" dirty="0" smtClean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107504" y="764704"/>
            <a:ext cx="83529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800" dirty="0" smtClean="0"/>
              <a:t>Two </a:t>
            </a:r>
            <a:r>
              <a:rPr lang="en-US" sz="2800" dirty="0"/>
              <a:t>types of blood films can be made, thin and thick blood films: 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sz="2800" dirty="0" smtClean="0"/>
              <a:t> Thick films.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sz="2800" dirty="0" smtClean="0"/>
              <a:t>Thin films</a:t>
            </a:r>
            <a:r>
              <a:rPr lang="en-US" sz="2800" b="1" dirty="0" smtClean="0"/>
              <a:t>. </a:t>
            </a:r>
            <a:endParaRPr lang="en-US" sz="28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24275" y="1772816"/>
            <a:ext cx="84772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0" y="2132856"/>
            <a:ext cx="7334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11759" y="2348879"/>
            <a:ext cx="2740071" cy="936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83767" y="3284984"/>
            <a:ext cx="2736305" cy="887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83768" y="4149079"/>
            <a:ext cx="3168352" cy="936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83767" y="5013176"/>
            <a:ext cx="2808313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04248" y="1844824"/>
            <a:ext cx="85725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59624" y="2276872"/>
            <a:ext cx="309634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796136" y="3140968"/>
            <a:ext cx="2448272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797624" y="4077072"/>
            <a:ext cx="25908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مستطيل 13"/>
          <p:cNvSpPr/>
          <p:nvPr/>
        </p:nvSpPr>
        <p:spPr>
          <a:xfrm>
            <a:off x="2339752" y="1700808"/>
            <a:ext cx="3312368" cy="446449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5652120" y="1700808"/>
            <a:ext cx="3275856" cy="446449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1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178762" y="764704"/>
            <a:ext cx="3775439" cy="539345"/>
          </a:xfrm>
        </p:spPr>
        <p:txBody>
          <a:bodyPr>
            <a:noAutofit/>
          </a:bodyPr>
          <a:lstStyle/>
          <a:p>
            <a:pPr eaLnBrk="1" hangingPunct="1"/>
            <a:r>
              <a:rPr lang="en-CA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Thick blood film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sz="quarter" idx="1"/>
          </p:nvPr>
        </p:nvSpPr>
        <p:spPr>
          <a:xfrm>
            <a:off x="135859" y="1268760"/>
            <a:ext cx="3749698" cy="5149596"/>
          </a:xfrm>
        </p:spPr>
        <p:txBody>
          <a:bodyPr/>
          <a:lstStyle/>
          <a:p>
            <a:pPr algn="just" rtl="0" eaLnBrk="1" hangingPunct="1"/>
            <a:r>
              <a:rPr lang="en-CA" dirty="0" smtClean="0"/>
              <a:t>Screen large amount of blood (light infection)</a:t>
            </a:r>
          </a:p>
          <a:p>
            <a:pPr algn="l" rtl="0" eaLnBrk="1" hangingPunct="1"/>
            <a:r>
              <a:rPr lang="en-CA" dirty="0" smtClean="0"/>
              <a:t>Can be stained latter </a:t>
            </a:r>
          </a:p>
          <a:p>
            <a:pPr algn="l" rtl="0" eaLnBrk="1" hangingPunct="1">
              <a:buFont typeface="Wingdings 2" pitchFamily="18" charset="2"/>
              <a:buNone/>
            </a:pPr>
            <a:endParaRPr lang="en-CA" dirty="0" smtClean="0"/>
          </a:p>
          <a:p>
            <a:pPr algn="l" rtl="0" eaLnBrk="1" hangingPunct="1">
              <a:buFont typeface="Wingdings 2" pitchFamily="18" charset="2"/>
              <a:buNone/>
            </a:pPr>
            <a:endParaRPr lang="en-CA" dirty="0" smtClean="0"/>
          </a:p>
          <a:p>
            <a:pPr algn="l" rtl="0" eaLnBrk="1" hangingPunct="1">
              <a:buFont typeface="Wingdings 2" pitchFamily="18" charset="2"/>
              <a:buNone/>
            </a:pPr>
            <a:endParaRPr lang="en-CA" dirty="0" smtClean="0"/>
          </a:p>
        </p:txBody>
      </p:sp>
      <p:sp>
        <p:nvSpPr>
          <p:cNvPr id="45062" name="Rectangle 7"/>
          <p:cNvSpPr>
            <a:spLocks noChangeArrowheads="1"/>
          </p:cNvSpPr>
          <p:nvPr/>
        </p:nvSpPr>
        <p:spPr bwMode="auto">
          <a:xfrm>
            <a:off x="4239985" y="1311067"/>
            <a:ext cx="5189799" cy="452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479" tIns="41239" rIns="82479" bIns="41239">
            <a:spAutoFit/>
          </a:bodyPr>
          <a:lstStyle/>
          <a:p>
            <a:pPr algn="l" eaLnBrk="1" hangingPunct="1"/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In malaria Parasitized red blood cells </a:t>
            </a:r>
          </a:p>
        </p:txBody>
      </p:sp>
      <p:sp>
        <p:nvSpPr>
          <p:cNvPr id="45063" name="TextBox 8"/>
          <p:cNvSpPr txBox="1">
            <a:spLocks noChangeArrowheads="1"/>
          </p:cNvSpPr>
          <p:nvPr/>
        </p:nvSpPr>
        <p:spPr bwMode="auto">
          <a:xfrm>
            <a:off x="3995936" y="765042"/>
            <a:ext cx="4187306" cy="575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479" tIns="41239" rIns="82479" bIns="41239">
            <a:spAutoFit/>
          </a:bodyPr>
          <a:lstStyle/>
          <a:p>
            <a:pPr algn="ctr"/>
            <a:r>
              <a:rPr lang="en-CA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Thin blood film 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B0AF5-5714-40F2-B8C0-37C9CF937C8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90000" lnSpcReduction="10000"/>
          </a:bodyPr>
          <a:lstStyle/>
          <a:p>
            <a:pPr marR="0" indent="0"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Blood examination </a:t>
            </a:r>
            <a:endParaRPr lang="ar-SA" sz="3600" b="1" dirty="0" smtClean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8" name="AutoShape 2" descr="ÙØªÙØ¬Ø© Ø¨Ø­Ø« Ø§ÙØµÙØ± Ø¹Ù âªThin blood filmâ¬â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3212976"/>
            <a:ext cx="5380115" cy="3118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63" grpId="0"/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36004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 smtClean="0"/>
              <a:t>Parasites </a:t>
            </a:r>
            <a:r>
              <a:rPr lang="en-US" b="1" dirty="0"/>
              <a:t>that could be detected in blood film: </a:t>
            </a:r>
          </a:p>
          <a:p>
            <a:pPr algn="l" rtl="0"/>
            <a:r>
              <a:rPr lang="en-US" dirty="0" smtClean="0"/>
              <a:t>Malaria </a:t>
            </a:r>
            <a:endParaRPr lang="en-US" dirty="0"/>
          </a:p>
          <a:p>
            <a:pPr algn="l" rtl="0"/>
            <a:r>
              <a:rPr lang="en-US" dirty="0" err="1" smtClean="0"/>
              <a:t>Trypanosoma</a:t>
            </a:r>
            <a:r>
              <a:rPr lang="en-US" dirty="0" smtClean="0"/>
              <a:t> </a:t>
            </a:r>
            <a:r>
              <a:rPr lang="en-US" dirty="0"/>
              <a:t>(African and American). </a:t>
            </a:r>
          </a:p>
          <a:p>
            <a:pPr algn="l" rtl="0"/>
            <a:r>
              <a:rPr lang="en-US" dirty="0" smtClean="0"/>
              <a:t>Microfilaria </a:t>
            </a:r>
            <a:r>
              <a:rPr lang="en-US" dirty="0"/>
              <a:t>of all types </a:t>
            </a:r>
            <a:r>
              <a:rPr lang="en-US" dirty="0" err="1"/>
              <a:t>Filaria</a:t>
            </a:r>
            <a:r>
              <a:rPr lang="en-US" dirty="0"/>
              <a:t> except </a:t>
            </a:r>
            <a:r>
              <a:rPr lang="en-US" dirty="0" err="1"/>
              <a:t>Onchocerca</a:t>
            </a:r>
            <a:r>
              <a:rPr lang="en-US" dirty="0"/>
              <a:t> </a:t>
            </a:r>
            <a:r>
              <a:rPr lang="en-US" dirty="0" err="1"/>
              <a:t>volvulus</a:t>
            </a:r>
            <a:r>
              <a:rPr lang="en-US" dirty="0"/>
              <a:t>. </a:t>
            </a:r>
          </a:p>
          <a:p>
            <a:pPr algn="l" rtl="0"/>
            <a:r>
              <a:rPr lang="en-US" dirty="0" smtClean="0"/>
              <a:t>Indian </a:t>
            </a:r>
            <a:r>
              <a:rPr lang="en-US" dirty="0"/>
              <a:t>type of </a:t>
            </a:r>
            <a:r>
              <a:rPr lang="en-US" dirty="0" err="1"/>
              <a:t>Leishmania</a:t>
            </a:r>
            <a:r>
              <a:rPr lang="en-US" dirty="0"/>
              <a:t> </a:t>
            </a:r>
            <a:r>
              <a:rPr lang="en-US" dirty="0" err="1"/>
              <a:t>donovani</a:t>
            </a:r>
            <a:r>
              <a:rPr lang="en-US" dirty="0"/>
              <a:t>. </a:t>
            </a:r>
          </a:p>
          <a:p>
            <a:pPr algn="l" rtl="0"/>
            <a:endParaRPr lang="ar-SA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90000" lnSpcReduction="10000"/>
          </a:bodyPr>
          <a:lstStyle/>
          <a:p>
            <a:pPr lvl="0"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en-US" sz="3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Blood examination </a:t>
            </a:r>
            <a:endParaRPr lang="ar-SA" sz="3200" b="1" dirty="0" smtClean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>
            <a:noAutofit/>
          </a:bodyPr>
          <a:lstStyle/>
          <a:p>
            <a:pPr marL="514350" indent="-514350" algn="l" rtl="0">
              <a:buFont typeface="+mj-lt"/>
              <a:buAutoNum type="arabicPeriod"/>
            </a:pPr>
            <a:r>
              <a:rPr lang="en-US" sz="2800" b="1" dirty="0" smtClean="0"/>
              <a:t>Lung </a:t>
            </a:r>
            <a:r>
              <a:rPr lang="en-US" sz="2800" b="1" dirty="0"/>
              <a:t>and Liver </a:t>
            </a:r>
          </a:p>
          <a:p>
            <a:pPr algn="l" rtl="0"/>
            <a:r>
              <a:rPr lang="en-US" sz="2400" dirty="0" smtClean="0"/>
              <a:t>Aspiration </a:t>
            </a:r>
            <a:r>
              <a:rPr lang="en-US" sz="2400" dirty="0"/>
              <a:t>from lung and liver could be examined for: </a:t>
            </a:r>
          </a:p>
          <a:p>
            <a:pPr lvl="2" algn="l" rtl="0">
              <a:buFont typeface="Wingdings" pitchFamily="2" charset="2"/>
              <a:buChar char="ü"/>
            </a:pPr>
            <a:r>
              <a:rPr lang="en-US" dirty="0" err="1" smtClean="0"/>
              <a:t>Pneumocytosis</a:t>
            </a:r>
            <a:r>
              <a:rPr lang="en-US" dirty="0" smtClean="0"/>
              <a:t> </a:t>
            </a:r>
          </a:p>
          <a:p>
            <a:pPr lvl="2" algn="l" rtl="0">
              <a:buFont typeface="Wingdings" pitchFamily="2" charset="2"/>
              <a:buChar char="ü"/>
            </a:pPr>
            <a:r>
              <a:rPr lang="en-US" dirty="0" err="1" smtClean="0"/>
              <a:t>Amoebiasis</a:t>
            </a:r>
            <a:r>
              <a:rPr lang="en-US" dirty="0" smtClean="0"/>
              <a:t> </a:t>
            </a:r>
            <a:endParaRPr lang="en-US" dirty="0"/>
          </a:p>
          <a:p>
            <a:pPr marL="0" algn="just" rtl="0">
              <a:buNone/>
            </a:pPr>
            <a:r>
              <a:rPr lang="en-US" sz="2400" u="sng" dirty="0" smtClean="0"/>
              <a:t>Technique</a:t>
            </a:r>
            <a:r>
              <a:rPr lang="en-US" sz="2400" u="sng" dirty="0"/>
              <a:t>:</a:t>
            </a:r>
            <a:r>
              <a:rPr lang="en-US" sz="2400" dirty="0"/>
              <a:t> The use of </a:t>
            </a:r>
            <a:r>
              <a:rPr lang="en-US" sz="2400" dirty="0" err="1"/>
              <a:t>proteolytic</a:t>
            </a:r>
            <a:r>
              <a:rPr lang="en-US" sz="2400" dirty="0"/>
              <a:t> enzymes is recommended to free the organisms from the aspirate material </a:t>
            </a:r>
            <a:endParaRPr lang="en-US" sz="2400" dirty="0" smtClean="0"/>
          </a:p>
          <a:p>
            <a:pPr lvl="2" algn="l" rtl="0">
              <a:buFont typeface="Wingdings" pitchFamily="2" charset="2"/>
              <a:buChar char="ü"/>
            </a:pPr>
            <a:r>
              <a:rPr lang="en-US" dirty="0" err="1"/>
              <a:t>Hydatid</a:t>
            </a:r>
            <a:r>
              <a:rPr lang="en-US" dirty="0"/>
              <a:t> Disease</a:t>
            </a:r>
          </a:p>
          <a:p>
            <a:pPr marL="514350" indent="-514350" algn="l" rtl="0">
              <a:buAutoNum type="arabicPeriod" startAt="2"/>
            </a:pPr>
            <a:r>
              <a:rPr lang="en-US" sz="2800" b="1" dirty="0" smtClean="0"/>
              <a:t>Lymph </a:t>
            </a:r>
            <a:r>
              <a:rPr lang="en-US" sz="2800" b="1" dirty="0"/>
              <a:t>nodes, Spleen, Liver, Bone Marrow and Spinal </a:t>
            </a:r>
            <a:r>
              <a:rPr lang="en-US" sz="2800" b="1" dirty="0" err="1"/>
              <a:t>Fliud</a:t>
            </a:r>
            <a:r>
              <a:rPr lang="en-US" sz="2800" b="1" dirty="0"/>
              <a:t>: Aspirated material may be examined for presence of trypanosomes, </a:t>
            </a:r>
            <a:r>
              <a:rPr lang="en-US" sz="2800" b="1" dirty="0" err="1"/>
              <a:t>leishmanial</a:t>
            </a:r>
            <a:r>
              <a:rPr lang="en-US" sz="2800" b="1" dirty="0"/>
              <a:t> forms and amoebae. </a:t>
            </a:r>
            <a:endParaRPr lang="en-US" sz="2800" b="1" dirty="0" smtClean="0"/>
          </a:p>
          <a:p>
            <a:pPr marL="514350" indent="-514350" algn="l" rtl="0">
              <a:buAutoNum type="arabicPeriod" startAt="2"/>
            </a:pPr>
            <a:r>
              <a:rPr lang="en-US" sz="2800" b="1" dirty="0" err="1" smtClean="0"/>
              <a:t>Cutaneous</a:t>
            </a:r>
            <a:r>
              <a:rPr lang="en-US" sz="2800" b="1" dirty="0" smtClean="0"/>
              <a:t> </a:t>
            </a:r>
            <a:r>
              <a:rPr lang="en-US" sz="2800" b="1" dirty="0"/>
              <a:t>Ulcers : </a:t>
            </a:r>
            <a:r>
              <a:rPr lang="en-US" sz="2800" b="1" dirty="0" err="1"/>
              <a:t>Leishmaniasis</a:t>
            </a:r>
            <a:r>
              <a:rPr lang="en-US" sz="2800" b="1" dirty="0"/>
              <a:t> </a:t>
            </a:r>
            <a:endParaRPr lang="ar-SA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Examination of other Specimens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949280"/>
          </a:xfrm>
        </p:spPr>
        <p:txBody>
          <a:bodyPr>
            <a:normAutofit/>
          </a:bodyPr>
          <a:lstStyle/>
          <a:p>
            <a:pPr marL="0" algn="just" rtl="0"/>
            <a:r>
              <a:rPr lang="en-US" sz="3600" dirty="0" smtClean="0"/>
              <a:t>Many parasites cause harmful effects to their host, Such effects comprise:</a:t>
            </a:r>
          </a:p>
          <a:p>
            <a:pPr lvl="1" algn="l" rtl="0"/>
            <a:r>
              <a:rPr lang="en-US" sz="3200" b="1" dirty="0" smtClean="0"/>
              <a:t>Wasting (</a:t>
            </a:r>
            <a:r>
              <a:rPr lang="en-US" sz="3200" b="1" dirty="0" err="1" smtClean="0"/>
              <a:t>cachexia</a:t>
            </a:r>
            <a:r>
              <a:rPr lang="en-US" sz="3200" b="1" dirty="0" smtClean="0"/>
              <a:t>)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African </a:t>
            </a:r>
            <a:r>
              <a:rPr lang="en-US" sz="3200" dirty="0" err="1" smtClean="0"/>
              <a:t>trypanosomiasis</a:t>
            </a:r>
            <a:r>
              <a:rPr lang="en-US" sz="3200" dirty="0" smtClean="0"/>
              <a:t> and </a:t>
            </a:r>
            <a:r>
              <a:rPr lang="en-US" sz="3200" dirty="0" err="1" smtClean="0"/>
              <a:t>leishmaniasis</a:t>
            </a:r>
            <a:r>
              <a:rPr lang="en-US" sz="3200" dirty="0" smtClean="0"/>
              <a:t> may lead to severe loss of weight in both animals and man.</a:t>
            </a:r>
          </a:p>
          <a:p>
            <a:pPr lvl="1" algn="l" rtl="0"/>
            <a:r>
              <a:rPr lang="en-US" sz="3200" b="1" dirty="0" err="1" smtClean="0"/>
              <a:t>Superinfections</a:t>
            </a:r>
            <a:r>
              <a:rPr lang="en-US" sz="3200" b="1" dirty="0" smtClean="0"/>
              <a:t> 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In the case of (</a:t>
            </a:r>
            <a:r>
              <a:rPr lang="en-US" sz="3200" dirty="0" err="1" smtClean="0"/>
              <a:t>muco</a:t>
            </a:r>
            <a:r>
              <a:rPr lang="en-US" sz="3200" dirty="0" smtClean="0"/>
              <a:t>)</a:t>
            </a:r>
            <a:r>
              <a:rPr lang="en-US" sz="3200" dirty="0" err="1" smtClean="0"/>
              <a:t>cutaneous</a:t>
            </a:r>
            <a:r>
              <a:rPr lang="en-US" sz="3200" dirty="0" smtClean="0"/>
              <a:t> </a:t>
            </a:r>
            <a:r>
              <a:rPr lang="en-US" sz="3200" dirty="0" err="1" smtClean="0"/>
              <a:t>leishmaniasis</a:t>
            </a:r>
            <a:r>
              <a:rPr lang="en-US" sz="3200" dirty="0" smtClean="0"/>
              <a:t> ulcerations may lead to </a:t>
            </a:r>
            <a:r>
              <a:rPr lang="en-US" sz="3200" dirty="0" err="1" smtClean="0"/>
              <a:t>superinfections</a:t>
            </a:r>
            <a:r>
              <a:rPr lang="en-US" sz="3200" dirty="0" smtClean="0"/>
              <a:t> with bacteria</a:t>
            </a:r>
          </a:p>
          <a:p>
            <a:pPr algn="just" rtl="0"/>
            <a:endParaRPr lang="ar-SA" sz="3600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1" anchor="ctr">
            <a:normAutofit fontScale="82500" lnSpcReduction="10000"/>
          </a:bodyPr>
          <a:lstStyle/>
          <a:p>
            <a:pPr algn="ctr" rtl="0"/>
            <a:r>
              <a:rPr lang="en-US" sz="4000" b="1" dirty="0" smtClean="0"/>
              <a:t>Harmful effects of the parasite on the host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949280"/>
          </a:xfrm>
        </p:spPr>
        <p:txBody>
          <a:bodyPr>
            <a:normAutofit/>
          </a:bodyPr>
          <a:lstStyle/>
          <a:p>
            <a:pPr lvl="1" algn="l" rtl="0"/>
            <a:r>
              <a:rPr lang="en-US" b="1" dirty="0" smtClean="0"/>
              <a:t>Immunodepression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Malaria, bilharziosis, etc., lead to a certain degree of immune suppression which renders the infected host more susceptible to other diseases.</a:t>
            </a:r>
          </a:p>
          <a:p>
            <a:pPr lvl="1" algn="l" rtl="0"/>
            <a:r>
              <a:rPr lang="en-US" b="1" dirty="0" smtClean="0"/>
              <a:t>Allergic reactions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 algn="l" rtl="0"/>
            <a:r>
              <a:rPr lang="en-US" b="1" dirty="0" smtClean="0"/>
              <a:t>Anaphylactic shock</a:t>
            </a:r>
            <a:r>
              <a:rPr lang="en-US" dirty="0" smtClean="0"/>
              <a:t> : may be induced by the sudden release of large amounts of parasite internal antigens into the bloodstream.</a:t>
            </a:r>
            <a:endParaRPr lang="ar-SA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10000"/>
          </a:bodyPr>
          <a:lstStyle/>
          <a:p>
            <a:pPr algn="ctr" rtl="0"/>
            <a:r>
              <a:rPr lang="en-US" sz="4000" b="1" dirty="0" smtClean="0"/>
              <a:t>Harmful effects of the parasite on the host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949280"/>
          </a:xfrm>
        </p:spPr>
        <p:txBody>
          <a:bodyPr>
            <a:normAutofit/>
          </a:bodyPr>
          <a:lstStyle/>
          <a:p>
            <a:pPr lvl="0" algn="l" rtl="0">
              <a:buNone/>
            </a:pPr>
            <a:r>
              <a:rPr lang="en-US" b="1" dirty="0" smtClean="0"/>
              <a:t>-  Mechanical damage</a:t>
            </a:r>
            <a:endParaRPr lang="en-US" sz="2400" dirty="0" smtClean="0"/>
          </a:p>
          <a:p>
            <a:pPr lvl="1" algn="just" rtl="0"/>
            <a:r>
              <a:rPr lang="en-US" dirty="0" smtClean="0"/>
              <a:t>In the case of malaria the </a:t>
            </a:r>
            <a:r>
              <a:rPr lang="en-US" dirty="0" err="1" smtClean="0"/>
              <a:t>lysis</a:t>
            </a:r>
            <a:r>
              <a:rPr lang="en-US" dirty="0" smtClean="0"/>
              <a:t> of erythrocytes does lead to </a:t>
            </a:r>
            <a:r>
              <a:rPr lang="en-US" dirty="0" err="1" smtClean="0"/>
              <a:t>haemolysis</a:t>
            </a:r>
            <a:r>
              <a:rPr lang="en-US" dirty="0" smtClean="0"/>
              <a:t> and </a:t>
            </a:r>
            <a:r>
              <a:rPr lang="en-US" dirty="0" err="1" smtClean="0"/>
              <a:t>anaemia</a:t>
            </a:r>
            <a:r>
              <a:rPr lang="en-US" dirty="0" smtClean="0"/>
              <a:t>.</a:t>
            </a:r>
            <a:endParaRPr lang="en-US" sz="2000" dirty="0" smtClean="0"/>
          </a:p>
          <a:p>
            <a:pPr lvl="1" algn="just" rtl="0"/>
            <a:r>
              <a:rPr lang="en-US" dirty="0" smtClean="0"/>
              <a:t>In the case of </a:t>
            </a:r>
            <a:r>
              <a:rPr lang="en-US" dirty="0" err="1" smtClean="0"/>
              <a:t>ascaris</a:t>
            </a:r>
            <a:r>
              <a:rPr lang="en-US" dirty="0" smtClean="0"/>
              <a:t> infection the presence of the worms in the small intestine may lead to intestinal occlusions</a:t>
            </a:r>
            <a:endParaRPr lang="en-US" sz="2000" dirty="0" smtClean="0"/>
          </a:p>
          <a:p>
            <a:pPr lvl="0" algn="l" rtl="0"/>
            <a:r>
              <a:rPr lang="en-US" b="1" dirty="0" smtClean="0"/>
              <a:t>Reflexes</a:t>
            </a:r>
            <a:r>
              <a:rPr lang="en-US" dirty="0" smtClean="0"/>
              <a:t> (intestinal contractions-ascaris)</a:t>
            </a:r>
            <a:endParaRPr lang="en-US" sz="2400" dirty="0" smtClean="0"/>
          </a:p>
          <a:p>
            <a:pPr lvl="0" algn="l" rtl="0"/>
            <a:r>
              <a:rPr lang="en-US" b="1" dirty="0" smtClean="0"/>
              <a:t>Irritation of skin and tissues</a:t>
            </a:r>
            <a:r>
              <a:rPr lang="en-US" dirty="0" smtClean="0"/>
              <a:t> by ecto- and endoparasites</a:t>
            </a:r>
            <a:endParaRPr lang="en-US" sz="2400" dirty="0" smtClean="0"/>
          </a:p>
          <a:p>
            <a:pPr lvl="1" algn="l" rtl="0">
              <a:buNone/>
            </a:pPr>
            <a:endParaRPr lang="en-US" dirty="0" smtClean="0"/>
          </a:p>
          <a:p>
            <a:pPr lvl="1" algn="l" rtl="0"/>
            <a:endParaRPr lang="en-US" dirty="0" smtClean="0"/>
          </a:p>
          <a:p>
            <a:pPr lvl="1" algn="l" rtl="0"/>
            <a:endParaRPr lang="en-US" dirty="0" smtClean="0"/>
          </a:p>
          <a:p>
            <a:pPr marL="0" algn="l" rtl="0">
              <a:buNone/>
            </a:pPr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10000"/>
          </a:bodyPr>
          <a:lstStyle/>
          <a:p>
            <a:pPr algn="ctr" rtl="0"/>
            <a:r>
              <a:rPr lang="en-US" sz="4000" b="1" dirty="0" smtClean="0"/>
              <a:t>Harmful effects of the parasite on the host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915001">
              <a:defRPr/>
            </a:pPr>
            <a:fld id="{FCFE8C78-EE3C-4A54-9960-3C4B3BB2B62A}" type="slidenum">
              <a:rPr lang="en-US"/>
              <a:pPr defTabSz="915001">
                <a:defRPr/>
              </a:pPr>
              <a:t>3</a:t>
            </a:fld>
            <a:endParaRPr lang="en-US" dirty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00744" y="1052736"/>
            <a:ext cx="8443256" cy="4572956"/>
          </a:xfrm>
        </p:spPr>
        <p:txBody>
          <a:bodyPr>
            <a:normAutofit/>
          </a:bodyPr>
          <a:lstStyle/>
          <a:p>
            <a:pPr marL="463944" indent="-463944" algn="l" rtl="0">
              <a:buFont typeface="+mj-lt"/>
              <a:buAutoNum type="arabicPeriod"/>
              <a:defRPr/>
            </a:pPr>
            <a:r>
              <a:rPr lang="en-US" dirty="0" smtClean="0">
                <a:latin typeface="+mj-lt"/>
                <a:cs typeface="Times New Roman" pitchFamily="18" charset="0"/>
              </a:rPr>
              <a:t>Clinical  </a:t>
            </a:r>
          </a:p>
          <a:p>
            <a:pPr marL="463944" indent="-463944" algn="l" rtl="0">
              <a:buFont typeface="+mj-lt"/>
              <a:buAutoNum type="arabicPeriod"/>
              <a:defRPr/>
            </a:pPr>
            <a:r>
              <a:rPr lang="en-US" dirty="0" smtClean="0">
                <a:latin typeface="+mj-lt"/>
                <a:cs typeface="Times New Roman" pitchFamily="18" charset="0"/>
              </a:rPr>
              <a:t>Laboratory</a:t>
            </a: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dirty="0" smtClean="0">
              <a:latin typeface="+mj-lt"/>
              <a:cs typeface="Times New Roman" pitchFamily="18" charset="0"/>
            </a:endParaRPr>
          </a:p>
          <a:p>
            <a:pPr algn="l" rtl="0" eaLnBrk="1" hangingPunct="1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C0000"/>
                </a:solidFill>
                <a:latin typeface="+mj-lt"/>
                <a:cs typeface="Times New Roman" pitchFamily="18" charset="0"/>
              </a:rPr>
              <a:t>Purpose of laboratory diagnosis :</a:t>
            </a:r>
          </a:p>
          <a:p>
            <a:pPr lvl="1" algn="l" rtl="0" eaLnBrk="1" hangingPunct="1">
              <a:lnSpc>
                <a:spcPct val="150000"/>
              </a:lnSpc>
              <a:defRPr/>
            </a:pPr>
            <a:r>
              <a:rPr lang="en-US" sz="3200" dirty="0" smtClean="0">
                <a:latin typeface="+mj-lt"/>
                <a:cs typeface="Times New Roman" pitchFamily="18" charset="0"/>
              </a:rPr>
              <a:t>Confirmation of clinical suspicion.</a:t>
            </a:r>
          </a:p>
          <a:p>
            <a:pPr lvl="1" algn="l" rtl="0" eaLnBrk="1" hangingPunct="1">
              <a:lnSpc>
                <a:spcPct val="150000"/>
              </a:lnSpc>
              <a:defRPr/>
            </a:pPr>
            <a:r>
              <a:rPr lang="en-US" sz="3200" dirty="0" smtClean="0">
                <a:latin typeface="+mj-lt"/>
                <a:cs typeface="Times New Roman" pitchFamily="18" charset="0"/>
              </a:rPr>
              <a:t>Identification of unsuspected infection.</a:t>
            </a:r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395536" y="332656"/>
            <a:ext cx="8229600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Diagnosis of Parasitic Infections</a:t>
            </a:r>
            <a:endParaRPr kumimoji="0" lang="ar-SA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uiExpand="1" build="p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06" y="71414"/>
            <a:ext cx="9001156" cy="785818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Collect the Information of the Patient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0034" y="1071546"/>
            <a:ext cx="81439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b="1" dirty="0" smtClean="0"/>
              <a:t>1- Provisional diagnosis</a:t>
            </a:r>
          </a:p>
          <a:p>
            <a:pPr marL="1657350" lvl="2" indent="-742950" algn="l" rtl="0">
              <a:buFont typeface="+mj-lt"/>
              <a:buAutoNum type="alphaLcPeriod"/>
            </a:pPr>
            <a:r>
              <a:rPr lang="en-US" sz="3600" dirty="0" smtClean="0"/>
              <a:t>History (Age, occupation, residency, previous infection).</a:t>
            </a:r>
          </a:p>
          <a:p>
            <a:pPr marL="1657350" lvl="2" indent="-742950" algn="l" rtl="0">
              <a:buFont typeface="+mj-lt"/>
              <a:buAutoNum type="alphaLcPeriod"/>
            </a:pPr>
            <a:r>
              <a:rPr lang="en-US" sz="3600" dirty="0" smtClean="0"/>
              <a:t>Complaint .</a:t>
            </a:r>
          </a:p>
          <a:p>
            <a:pPr marL="1657350" lvl="2" indent="-742950" algn="l" rtl="0">
              <a:buFont typeface="+mj-lt"/>
              <a:buAutoNum type="alphaLcPeriod"/>
            </a:pPr>
            <a:r>
              <a:rPr lang="en-US" sz="3600" dirty="0" smtClean="0"/>
              <a:t>Clinical examination.</a:t>
            </a:r>
          </a:p>
          <a:p>
            <a:pPr marL="0" lvl="2" indent="-742950" algn="l" rtl="0"/>
            <a:r>
              <a:rPr lang="en-US" sz="3600" b="1" dirty="0" smtClean="0"/>
              <a:t>2- Confirmed diagnosis:</a:t>
            </a:r>
          </a:p>
          <a:p>
            <a:pPr marL="1371600" lvl="5" indent="-742950" algn="l" rtl="0">
              <a:buFont typeface="+mj-lt"/>
              <a:buAutoNum type="alphaLcPeriod"/>
            </a:pPr>
            <a:r>
              <a:rPr lang="en-US" sz="3600" dirty="0" smtClean="0"/>
              <a:t>Laboratory investigations .</a:t>
            </a:r>
          </a:p>
          <a:p>
            <a:pPr marL="1371600" lvl="5" indent="-742950" algn="l" rtl="0">
              <a:buFont typeface="+mj-lt"/>
              <a:buAutoNum type="alphaLcPeriod"/>
            </a:pPr>
            <a:r>
              <a:rPr lang="en-US" sz="3600" dirty="0" smtClean="0"/>
              <a:t>Radiology .</a:t>
            </a:r>
          </a:p>
          <a:p>
            <a:pPr marL="1371600" lvl="5" indent="-742950" algn="l" rtl="0">
              <a:buFont typeface="+mj-lt"/>
              <a:buAutoNum type="alphaLcPeriod"/>
            </a:pPr>
            <a:r>
              <a:rPr lang="en-US" sz="3600" dirty="0" smtClean="0"/>
              <a:t>Surgical intervention (Exploratory)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178762" y="1088731"/>
            <a:ext cx="8687801" cy="5508203"/>
          </a:xfrm>
        </p:spPr>
        <p:txBody>
          <a:bodyPr>
            <a:normAutofit/>
          </a:bodyPr>
          <a:lstStyle/>
          <a:p>
            <a:pPr algn="l" rtl="0" eaLnBrk="1" hangingPunct="1">
              <a:lnSpc>
                <a:spcPct val="150000"/>
              </a:lnSpc>
              <a:buFont typeface="Wingdings" pitchFamily="2" charset="2"/>
              <a:buChar char="v"/>
            </a:pPr>
            <a:r>
              <a:rPr lang="en-CA" dirty="0" smtClean="0">
                <a:cs typeface="Times New Roman" pitchFamily="18" charset="0"/>
              </a:rPr>
              <a:t>Stool.</a:t>
            </a:r>
          </a:p>
          <a:p>
            <a:pPr algn="l" rtl="0" eaLnBrk="1" hangingPunct="1">
              <a:lnSpc>
                <a:spcPct val="150000"/>
              </a:lnSpc>
              <a:buFont typeface="Wingdings" pitchFamily="2" charset="2"/>
              <a:buChar char="v"/>
            </a:pPr>
            <a:r>
              <a:rPr lang="en-CA" dirty="0" smtClean="0">
                <a:cs typeface="Times New Roman" pitchFamily="18" charset="0"/>
              </a:rPr>
              <a:t>Blood.</a:t>
            </a:r>
          </a:p>
          <a:p>
            <a:pPr algn="l" rtl="0" eaLnBrk="1" hangingPunct="1">
              <a:lnSpc>
                <a:spcPct val="150000"/>
              </a:lnSpc>
              <a:buFont typeface="Wingdings" pitchFamily="2" charset="2"/>
              <a:buChar char="v"/>
            </a:pPr>
            <a:r>
              <a:rPr lang="en-CA" dirty="0" smtClean="0">
                <a:cs typeface="Times New Roman" pitchFamily="18" charset="0"/>
              </a:rPr>
              <a:t>Serum and plasma.</a:t>
            </a:r>
          </a:p>
          <a:p>
            <a:pPr algn="l" rtl="0" eaLnBrk="1" hangingPunct="1">
              <a:lnSpc>
                <a:spcPct val="150000"/>
              </a:lnSpc>
              <a:buFont typeface="Wingdings" pitchFamily="2" charset="2"/>
              <a:buChar char="v"/>
            </a:pPr>
            <a:r>
              <a:rPr lang="en-CA" dirty="0" smtClean="0">
                <a:cs typeface="Times New Roman" pitchFamily="18" charset="0"/>
              </a:rPr>
              <a:t>Others (anal swab, duodenal aspirate, sputum, urine, urogenital specimen).</a:t>
            </a:r>
          </a:p>
          <a:p>
            <a:pPr algn="l" rtl="0" eaLnBrk="1" hangingPunct="1">
              <a:lnSpc>
                <a:spcPct val="150000"/>
              </a:lnSpc>
              <a:buFont typeface="Wingdings" pitchFamily="2" charset="2"/>
              <a:buChar char="v"/>
            </a:pPr>
            <a:r>
              <a:rPr lang="en-CA" dirty="0" smtClean="0">
                <a:cs typeface="Times New Roman" pitchFamily="18" charset="0"/>
              </a:rPr>
              <a:t>Tissues and aspirates.</a:t>
            </a:r>
          </a:p>
          <a:p>
            <a:pPr algn="l" rtl="0" eaLnBrk="1" hangingPunct="1">
              <a:buFont typeface="Wingdings" pitchFamily="2" charset="2"/>
              <a:buChar char="v"/>
            </a:pPr>
            <a:endParaRPr lang="en-CA" sz="4400" dirty="0" smtClean="0"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C1CF31-EBA9-4973-832E-7909C8F4B3A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67544" y="352606"/>
            <a:ext cx="8229600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algn="ctr"/>
            <a:r>
              <a:rPr lang="en-CA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Specimens</a:t>
            </a:r>
            <a:r>
              <a:rPr lang="en-CA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CA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3707904" y="1484784"/>
            <a:ext cx="2088232" cy="7920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INDIRECT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6516216" y="1484784"/>
            <a:ext cx="2088232" cy="7920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MOLECULAR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707904" y="332656"/>
            <a:ext cx="2088232" cy="7920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DIAGNOSIS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467544" y="1484784"/>
            <a:ext cx="2088232" cy="7920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DIRECT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251520" y="3212976"/>
            <a:ext cx="2304256" cy="24482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Urine </a:t>
            </a:r>
            <a:endParaRPr lang="en-US" sz="2400" b="1" dirty="0">
              <a:solidFill>
                <a:schemeClr val="tx1"/>
              </a:solidFill>
            </a:endParaRP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Stool 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Sputum 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Biopsy 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Blood 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Aspirates</a:t>
            </a:r>
            <a:endParaRPr lang="ar-SA" sz="2400" b="1" dirty="0">
              <a:solidFill>
                <a:schemeClr val="tx1"/>
              </a:solidFill>
            </a:endParaRPr>
          </a:p>
        </p:txBody>
      </p:sp>
      <p:cxnSp>
        <p:nvCxnSpPr>
          <p:cNvPr id="17" name="رابط مستقيم 16"/>
          <p:cNvCxnSpPr>
            <a:stCxn id="8" idx="2"/>
            <a:endCxn id="6" idx="0"/>
          </p:cNvCxnSpPr>
          <p:nvPr/>
        </p:nvCxnSpPr>
        <p:spPr>
          <a:xfrm>
            <a:off x="4752020" y="1124744"/>
            <a:ext cx="0" cy="36004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/>
          <p:nvPr/>
        </p:nvCxnSpPr>
        <p:spPr>
          <a:xfrm>
            <a:off x="1403648" y="1268760"/>
            <a:ext cx="6336704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>
            <a:off x="7740352" y="1268760"/>
            <a:ext cx="0" cy="14401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مستقيم 24"/>
          <p:cNvCxnSpPr/>
          <p:nvPr/>
        </p:nvCxnSpPr>
        <p:spPr>
          <a:xfrm>
            <a:off x="1403648" y="1268760"/>
            <a:ext cx="0" cy="21602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رابط مستقيم 31"/>
          <p:cNvCxnSpPr/>
          <p:nvPr/>
        </p:nvCxnSpPr>
        <p:spPr>
          <a:xfrm>
            <a:off x="1403648" y="2276872"/>
            <a:ext cx="0" cy="86409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مستطيل 23"/>
          <p:cNvSpPr/>
          <p:nvPr/>
        </p:nvSpPr>
        <p:spPr>
          <a:xfrm>
            <a:off x="3563888" y="3212976"/>
            <a:ext cx="2304256" cy="24482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sz="25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500" b="1" dirty="0" smtClean="0">
                <a:solidFill>
                  <a:schemeClr val="tx1"/>
                </a:solidFill>
              </a:rPr>
              <a:t>IHAT </a:t>
            </a:r>
            <a:endParaRPr lang="en-US" sz="2500" b="1" dirty="0">
              <a:solidFill>
                <a:schemeClr val="tx1"/>
              </a:solidFill>
            </a:endParaRPr>
          </a:p>
          <a:p>
            <a:pPr algn="ctr"/>
            <a:r>
              <a:rPr lang="en-US" sz="2500" b="1" dirty="0">
                <a:solidFill>
                  <a:schemeClr val="tx1"/>
                </a:solidFill>
              </a:rPr>
              <a:t>LAT </a:t>
            </a:r>
          </a:p>
          <a:p>
            <a:pPr algn="ctr"/>
            <a:r>
              <a:rPr lang="en-US" sz="2500" b="1" dirty="0" smtClean="0">
                <a:solidFill>
                  <a:schemeClr val="tx1"/>
                </a:solidFill>
              </a:rPr>
              <a:t>IFAT </a:t>
            </a:r>
          </a:p>
          <a:p>
            <a:pPr algn="ctr"/>
            <a:r>
              <a:rPr lang="en-US" sz="2500" b="1" dirty="0" smtClean="0">
                <a:solidFill>
                  <a:schemeClr val="tx1"/>
                </a:solidFill>
              </a:rPr>
              <a:t>ELISA </a:t>
            </a:r>
          </a:p>
          <a:p>
            <a:pPr algn="ctr"/>
            <a:r>
              <a:rPr lang="en-US" sz="2500" b="1" dirty="0" smtClean="0">
                <a:solidFill>
                  <a:schemeClr val="tx1"/>
                </a:solidFill>
              </a:rPr>
              <a:t>CFT </a:t>
            </a:r>
          </a:p>
          <a:p>
            <a:pPr algn="ctr"/>
            <a:endParaRPr lang="ar-SA" sz="2500" b="1" dirty="0">
              <a:solidFill>
                <a:schemeClr val="tx1"/>
              </a:solidFill>
            </a:endParaRPr>
          </a:p>
        </p:txBody>
      </p:sp>
      <p:cxnSp>
        <p:nvCxnSpPr>
          <p:cNvPr id="26" name="رابط مستقيم 25"/>
          <p:cNvCxnSpPr/>
          <p:nvPr/>
        </p:nvCxnSpPr>
        <p:spPr>
          <a:xfrm>
            <a:off x="4716016" y="2276872"/>
            <a:ext cx="0" cy="86409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مستطيل 27"/>
          <p:cNvSpPr/>
          <p:nvPr/>
        </p:nvSpPr>
        <p:spPr>
          <a:xfrm>
            <a:off x="6588224" y="3212976"/>
            <a:ext cx="2304256" cy="24482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</a:rPr>
              <a:t>DNA </a:t>
            </a:r>
            <a:r>
              <a:rPr lang="en-US" sz="2500" b="1" dirty="0">
                <a:solidFill>
                  <a:schemeClr val="tx1"/>
                </a:solidFill>
              </a:rPr>
              <a:t>probes </a:t>
            </a:r>
            <a:endParaRPr lang="en-US" sz="25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500" b="1" dirty="0" smtClean="0">
                <a:solidFill>
                  <a:schemeClr val="tx1"/>
                </a:solidFill>
              </a:rPr>
              <a:t>PCR</a:t>
            </a:r>
            <a:endParaRPr lang="ar-SA" sz="2500" b="1" dirty="0">
              <a:solidFill>
                <a:schemeClr val="tx1"/>
              </a:solidFill>
            </a:endParaRPr>
          </a:p>
        </p:txBody>
      </p:sp>
      <p:cxnSp>
        <p:nvCxnSpPr>
          <p:cNvPr id="29" name="رابط مستقيم 28"/>
          <p:cNvCxnSpPr/>
          <p:nvPr/>
        </p:nvCxnSpPr>
        <p:spPr>
          <a:xfrm>
            <a:off x="7740352" y="2276872"/>
            <a:ext cx="0" cy="86409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24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57606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Urine examination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16750" y="775245"/>
            <a:ext cx="8712968" cy="6082755"/>
          </a:xfrm>
        </p:spPr>
        <p:txBody>
          <a:bodyPr>
            <a:normAutofit fontScale="92500" lnSpcReduction="10000"/>
          </a:bodyPr>
          <a:lstStyle/>
          <a:p>
            <a:pPr marL="0" algn="just" rtl="0">
              <a:buNone/>
            </a:pPr>
            <a:r>
              <a:rPr lang="en-US" b="1" dirty="0" smtClean="0"/>
              <a:t>Parasites detected</a:t>
            </a:r>
            <a:r>
              <a:rPr lang="en-US" b="1" dirty="0"/>
              <a:t> </a:t>
            </a:r>
            <a:r>
              <a:rPr lang="en-US" b="1" dirty="0" smtClean="0"/>
              <a:t>in the terminal drops of urine : </a:t>
            </a:r>
            <a:endParaRPr lang="en-US" b="1" dirty="0"/>
          </a:p>
          <a:p>
            <a:pPr algn="just" rtl="0">
              <a:buNone/>
            </a:pPr>
            <a:r>
              <a:rPr lang="en-US" b="1" dirty="0" err="1"/>
              <a:t>Helminths</a:t>
            </a:r>
            <a:r>
              <a:rPr lang="en-US" b="1" dirty="0"/>
              <a:t>: </a:t>
            </a:r>
          </a:p>
          <a:p>
            <a:pPr algn="just" rtl="0"/>
            <a:r>
              <a:rPr lang="en-US" sz="3000" dirty="0" err="1"/>
              <a:t>Schistosoma</a:t>
            </a:r>
            <a:r>
              <a:rPr lang="en-US" sz="3000" dirty="0"/>
              <a:t> </a:t>
            </a:r>
            <a:r>
              <a:rPr lang="en-US" sz="3000" dirty="0" err="1"/>
              <a:t>haematobium</a:t>
            </a:r>
            <a:r>
              <a:rPr lang="en-US" sz="3000" dirty="0"/>
              <a:t> eggs. </a:t>
            </a:r>
          </a:p>
          <a:p>
            <a:pPr algn="just" rtl="0"/>
            <a:r>
              <a:rPr lang="en-US" sz="3000" dirty="0" err="1"/>
              <a:t>Enterobius</a:t>
            </a:r>
            <a:r>
              <a:rPr lang="en-US" sz="3000" dirty="0"/>
              <a:t> </a:t>
            </a:r>
            <a:r>
              <a:rPr lang="en-US" sz="3000" dirty="0" err="1"/>
              <a:t>vermicularis</a:t>
            </a:r>
            <a:r>
              <a:rPr lang="en-US" sz="3000" dirty="0"/>
              <a:t> eggs in female patients. </a:t>
            </a:r>
          </a:p>
          <a:p>
            <a:pPr algn="just" rtl="0"/>
            <a:r>
              <a:rPr lang="en-US" sz="3000" dirty="0"/>
              <a:t>Microfilaria of </a:t>
            </a:r>
            <a:r>
              <a:rPr lang="en-US" sz="3000" dirty="0" err="1"/>
              <a:t>Wuchereria</a:t>
            </a:r>
            <a:r>
              <a:rPr lang="en-US" sz="3000" dirty="0"/>
              <a:t> </a:t>
            </a:r>
            <a:r>
              <a:rPr lang="en-US" sz="3000" dirty="0" err="1"/>
              <a:t>bancrofti</a:t>
            </a:r>
            <a:r>
              <a:rPr lang="en-US" sz="3000" dirty="0"/>
              <a:t>. </a:t>
            </a:r>
            <a:endParaRPr lang="en-US" sz="3000" dirty="0" smtClean="0"/>
          </a:p>
          <a:p>
            <a:pPr algn="just" rtl="0">
              <a:buNone/>
            </a:pPr>
            <a:r>
              <a:rPr lang="en-US" sz="3000" b="1" dirty="0" smtClean="0"/>
              <a:t>Protozoa</a:t>
            </a:r>
            <a:r>
              <a:rPr lang="en-US" sz="3000" b="1" dirty="0"/>
              <a:t>: </a:t>
            </a:r>
          </a:p>
          <a:p>
            <a:pPr algn="just" rtl="0"/>
            <a:r>
              <a:rPr lang="fr-FR" dirty="0"/>
              <a:t>Trichomonas </a:t>
            </a:r>
            <a:r>
              <a:rPr lang="fr-FR" dirty="0" err="1"/>
              <a:t>vaginalis</a:t>
            </a:r>
            <a:r>
              <a:rPr lang="fr-FR" dirty="0"/>
              <a:t> </a:t>
            </a:r>
            <a:r>
              <a:rPr lang="fr-FR" dirty="0" err="1"/>
              <a:t>trophozoite</a:t>
            </a:r>
            <a:r>
              <a:rPr lang="fr-FR" dirty="0"/>
              <a:t> in </a:t>
            </a:r>
            <a:r>
              <a:rPr lang="fr-FR" dirty="0" err="1"/>
              <a:t>female</a:t>
            </a:r>
            <a:r>
              <a:rPr lang="fr-FR" dirty="0"/>
              <a:t> </a:t>
            </a:r>
            <a:r>
              <a:rPr lang="fr-FR" dirty="0" smtClean="0"/>
              <a:t>patients.</a:t>
            </a:r>
          </a:p>
          <a:p>
            <a:pPr algn="just" rtl="0"/>
            <a:r>
              <a:rPr lang="en-CA" dirty="0" smtClean="0">
                <a:cs typeface="Times New Roman" pitchFamily="18" charset="0"/>
              </a:rPr>
              <a:t>Temporary stains, such as methylene blue is helpful to see </a:t>
            </a:r>
            <a:r>
              <a:rPr lang="en-CA" i="1" dirty="0" smtClean="0">
                <a:cs typeface="Times New Roman" pitchFamily="18" charset="0"/>
              </a:rPr>
              <a:t>T. Vaginalis.</a:t>
            </a:r>
          </a:p>
          <a:p>
            <a:pPr lvl="2" algn="just" rtl="0">
              <a:buNone/>
            </a:pPr>
            <a:r>
              <a:rPr lang="en-CA" dirty="0" smtClean="0">
                <a:solidFill>
                  <a:srgbClr val="0000FF"/>
                </a:solidFill>
                <a:cs typeface="Times New Roman" pitchFamily="18" charset="0"/>
              </a:rPr>
              <a:t>   Note: Urine specimen should be centrifuged at 400 × </a:t>
            </a:r>
            <a:r>
              <a:rPr lang="en-CA" i="1" dirty="0" smtClean="0">
                <a:solidFill>
                  <a:srgbClr val="0000FF"/>
                </a:solidFill>
                <a:cs typeface="Times New Roman" pitchFamily="18" charset="0"/>
              </a:rPr>
              <a:t>g</a:t>
            </a:r>
            <a:r>
              <a:rPr lang="en-CA" dirty="0" smtClean="0">
                <a:solidFill>
                  <a:srgbClr val="0000FF"/>
                </a:solidFill>
                <a:cs typeface="Times New Roman" pitchFamily="18" charset="0"/>
              </a:rPr>
              <a:t>, the sediment mixed with a drop or two of saline, and examined by wet mount.</a:t>
            </a:r>
          </a:p>
          <a:p>
            <a:pPr algn="just" rtl="0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57606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Urine examination </a:t>
            </a:r>
            <a:endParaRPr lang="ar-SA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1772816"/>
            <a:ext cx="1198406" cy="538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36304" y="1556792"/>
            <a:ext cx="5810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3140968"/>
            <a:ext cx="181927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29991" y="1124744"/>
            <a:ext cx="248602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52528" y="1124744"/>
            <a:ext cx="223837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16624" y="1484784"/>
            <a:ext cx="58102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20072" y="3140968"/>
            <a:ext cx="1732145" cy="424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148064" y="3717032"/>
            <a:ext cx="1685925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مستطيل 13"/>
          <p:cNvSpPr/>
          <p:nvPr/>
        </p:nvSpPr>
        <p:spPr>
          <a:xfrm>
            <a:off x="2123728" y="1052736"/>
            <a:ext cx="2520280" cy="511256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31722" y="2780928"/>
            <a:ext cx="1196262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مستطيل 16"/>
          <p:cNvSpPr/>
          <p:nvPr/>
        </p:nvSpPr>
        <p:spPr>
          <a:xfrm>
            <a:off x="4644008" y="1052736"/>
            <a:ext cx="2520280" cy="511256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764704"/>
            <a:ext cx="5040560" cy="4525963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3600" b="1" dirty="0" smtClean="0"/>
              <a:t>Urine </a:t>
            </a:r>
            <a:r>
              <a:rPr lang="en-US" sz="3600" b="1" dirty="0"/>
              <a:t>examination </a:t>
            </a:r>
          </a:p>
          <a:p>
            <a:pPr algn="l" rtl="0">
              <a:buNone/>
            </a:pPr>
            <a:r>
              <a:rPr lang="en-US" sz="3600" dirty="0"/>
              <a:t>Other techniques: </a:t>
            </a:r>
          </a:p>
          <a:p>
            <a:pPr algn="l" rtl="0"/>
            <a:r>
              <a:rPr lang="en-US" sz="2800" b="1" dirty="0"/>
              <a:t>Membrane Filter technique: </a:t>
            </a:r>
          </a:p>
          <a:p>
            <a:pPr lvl="1" algn="just" rtl="0"/>
            <a:r>
              <a:rPr lang="en-US" dirty="0"/>
              <a:t>For concentration of Schistosoma </a:t>
            </a:r>
            <a:r>
              <a:rPr lang="en-US" dirty="0" smtClean="0"/>
              <a:t>eggs.</a:t>
            </a:r>
          </a:p>
          <a:p>
            <a:pPr lvl="1" algn="just" rtl="0"/>
            <a:r>
              <a:rPr lang="en-US" dirty="0" smtClean="0"/>
              <a:t>Fill </a:t>
            </a:r>
            <a:r>
              <a:rPr lang="en-US" dirty="0"/>
              <a:t>a syringe with urine, pass the urine through a </a:t>
            </a:r>
            <a:r>
              <a:rPr lang="en-US" dirty="0" smtClean="0"/>
              <a:t>filter.</a:t>
            </a:r>
          </a:p>
          <a:p>
            <a:pPr lvl="1" algn="just" rtl="0"/>
            <a:r>
              <a:rPr lang="en-US" dirty="0" smtClean="0"/>
              <a:t>Remove </a:t>
            </a:r>
            <a:r>
              <a:rPr lang="en-US" dirty="0"/>
              <a:t>the filter and place it on the slide, and examine it microscopicall</a:t>
            </a:r>
            <a:r>
              <a:rPr lang="en-US" sz="3600" dirty="0"/>
              <a:t>y.</a:t>
            </a:r>
            <a:endParaRPr lang="ar-SA" sz="3600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Urine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6144" y="1196752"/>
            <a:ext cx="936104" cy="2685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2048" y="1299822"/>
            <a:ext cx="831817" cy="472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1968" y="2348880"/>
            <a:ext cx="1507227" cy="344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49920" y="3140968"/>
            <a:ext cx="2068043" cy="407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86024" y="3933056"/>
            <a:ext cx="2558008" cy="2924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CE2C4C7B96C94992FCDCD516328081" ma:contentTypeVersion="6" ma:contentTypeDescription="Create a new document." ma:contentTypeScope="" ma:versionID="b1955c1e537e1892f2dd2acfb88f53ae">
  <xsd:schema xmlns:xsd="http://www.w3.org/2001/XMLSchema" xmlns:xs="http://www.w3.org/2001/XMLSchema" xmlns:p="http://schemas.microsoft.com/office/2006/metadata/properties" xmlns:ns2="e0585ad6-e60d-4dbf-9f0f-7ca5398387e1" targetNamespace="http://schemas.microsoft.com/office/2006/metadata/properties" ma:root="true" ma:fieldsID="aeb8efd1d22bcb3380e1ff5a6439060c" ns2:_="">
    <xsd:import namespace="e0585ad6-e60d-4dbf-9f0f-7ca5398387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585ad6-e60d-4dbf-9f0f-7ca5398387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5982680-8CC9-41FB-A5BC-D971DB6951E7}"/>
</file>

<file path=customXml/itemProps2.xml><?xml version="1.0" encoding="utf-8"?>
<ds:datastoreItem xmlns:ds="http://schemas.openxmlformats.org/officeDocument/2006/customXml" ds:itemID="{28A4CF7B-F1C4-4589-895B-00EECC974814}"/>
</file>

<file path=customXml/itemProps3.xml><?xml version="1.0" encoding="utf-8"?>
<ds:datastoreItem xmlns:ds="http://schemas.openxmlformats.org/officeDocument/2006/customXml" ds:itemID="{1ADDB2A5-AEEE-4C8D-9D8B-DF77A3CC6F5E}"/>
</file>

<file path=docProps/app.xml><?xml version="1.0" encoding="utf-8"?>
<Properties xmlns="http://schemas.openxmlformats.org/officeDocument/2006/extended-properties" xmlns:vt="http://schemas.openxmlformats.org/officeDocument/2006/docPropsVTypes">
  <TotalTime>811</TotalTime>
  <Words>1022</Words>
  <Application>Microsoft Office PowerPoint</Application>
  <PresentationFormat>عرض على الشاشة (3:4)‏</PresentationFormat>
  <Paragraphs>216</Paragraphs>
  <Slides>27</Slides>
  <Notes>6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27</vt:i4>
      </vt:variant>
    </vt:vector>
  </HeadingPairs>
  <TitlesOfParts>
    <vt:vector size="28" baseType="lpstr">
      <vt:lpstr>سمة Office</vt:lpstr>
      <vt:lpstr>Diagnosis of the Parasitic infections </vt:lpstr>
      <vt:lpstr>The Reality of Parasites </vt:lpstr>
      <vt:lpstr>الشريحة 3</vt:lpstr>
      <vt:lpstr>Collect the Information of the Patient</vt:lpstr>
      <vt:lpstr>الشريحة 5</vt:lpstr>
      <vt:lpstr>الشريحة 6</vt:lpstr>
      <vt:lpstr>Urine examination </vt:lpstr>
      <vt:lpstr>Urine examination 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Thick blood film</vt:lpstr>
      <vt:lpstr>الشريحة 23</vt:lpstr>
      <vt:lpstr>الشريحة 24</vt:lpstr>
      <vt:lpstr>الشريحة 25</vt:lpstr>
      <vt:lpstr>الشريحة 26</vt:lpstr>
      <vt:lpstr>الشريحة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mohammad</dc:creator>
  <cp:lastModifiedBy>mohammad</cp:lastModifiedBy>
  <cp:revision>101</cp:revision>
  <dcterms:created xsi:type="dcterms:W3CDTF">2018-10-17T09:17:19Z</dcterms:created>
  <dcterms:modified xsi:type="dcterms:W3CDTF">2020-12-15T06:40:02Z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0x010100A4CE2C4C7B96C94992FCDCD516328081</vt:lpwstr>
  </property>
</Properties>
</file>