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8" r:id="rId14"/>
    <p:sldId id="279" r:id="rId15"/>
    <p:sldId id="28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1" d="100"/>
          <a:sy n="61" d="100"/>
        </p:scale>
        <p:origin x="8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4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5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  <p:cxnSp>
        <p:nvCxnSpPr>
          <p:cNvPr id="3145729" name="Straight Connector 8"/>
          <p:cNvCxnSpPr>
            <a:cxnSpLocks/>
          </p:cNvCxnSpPr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5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6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7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  <p:cxnSp>
        <p:nvCxnSpPr>
          <p:cNvPr id="3145730" name="Straight Connector 8"/>
          <p:cNvCxnSpPr>
            <a:cxnSpLocks/>
          </p:cNvCxnSpPr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4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3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67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4867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6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486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4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59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104859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8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/>
          </a:lstStyle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4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5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58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5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485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9685A0-9C31-4640-8CE3-21DCAD6CD714}" type="datetimeFigureOut">
              <a:rPr lang="ar-JO" smtClean="0"/>
              <a:t>23/03/1444</a:t>
            </a:fld>
            <a:endParaRPr lang="ar-JO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385F67-DDD6-4D31-97BA-B8E8AC36E21D}" type="slidenum">
              <a:rPr lang="ar-JO" smtClean="0"/>
              <a:t>‹#›</a:t>
            </a:fld>
            <a:endParaRPr lang="ar-JO"/>
          </a:p>
        </p:txBody>
      </p:sp>
      <p:cxnSp>
        <p:nvCxnSpPr>
          <p:cNvPr id="3145728" name="Straight Connector 9"/>
          <p:cNvCxnSpPr>
            <a:cxnSpLocks/>
          </p:cNvCxnSpPr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Atrial fibrillation: recognition and management for quality of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7" y="0"/>
            <a:ext cx="11790217" cy="4932218"/>
          </a:xfrm>
          <a:prstGeom prst="rect">
            <a:avLst/>
          </a:prstGeom>
        </p:spPr>
      </p:pic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1097280" y="4678350"/>
            <a:ext cx="10113264" cy="822960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ATRIAL FIBRILLATION</a:t>
            </a:r>
            <a:endParaRPr lang="ar-JO" dirty="0">
              <a:latin typeface="Algerian" panose="04020705040A02060702" pitchFamily="82" charset="0"/>
            </a:endParaRPr>
          </a:p>
        </p:txBody>
      </p:sp>
      <p:sp>
        <p:nvSpPr>
          <p:cNvPr id="1048592" name="Text Placeholder 4"/>
          <p:cNvSpPr>
            <a:spLocks noGrp="1"/>
          </p:cNvSpPr>
          <p:nvPr>
            <p:ph type="body" sz="half" idx="2"/>
          </p:nvPr>
        </p:nvSpPr>
        <p:spPr>
          <a:xfrm>
            <a:off x="6647853" y="4932218"/>
            <a:ext cx="4739838" cy="2424899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000000"/>
                </a:solidFill>
              </a:rPr>
              <a:t>Rami al-Rfou</a:t>
            </a:r>
            <a:endParaRPr lang="ar-JO" sz="2400" b="1"/>
          </a:p>
          <a:p>
            <a:pPr algn="l"/>
            <a:r>
              <a:rPr lang="en-US" sz="2400" b="1">
                <a:solidFill>
                  <a:srgbClr val="000000"/>
                </a:solidFill>
              </a:rPr>
              <a:t>Omar Badran </a:t>
            </a:r>
            <a:endParaRPr lang="ar-JO" sz="2400" b="1"/>
          </a:p>
          <a:p>
            <a:pPr algn="l"/>
            <a:r>
              <a:rPr lang="en-US" sz="2400" b="1">
                <a:solidFill>
                  <a:srgbClr val="000000"/>
                </a:solidFill>
              </a:rPr>
              <a:t>yazid Abo Saleh</a:t>
            </a:r>
            <a:endParaRPr lang="ar-JO" sz="2400" b="1"/>
          </a:p>
          <a:p>
            <a:pPr algn="l"/>
            <a:r>
              <a:rPr lang="en-US" sz="2400" b="1">
                <a:solidFill>
                  <a:srgbClr val="000000"/>
                </a:solidFill>
              </a:rPr>
              <a:t> Abd-Alrhman nsar alah</a:t>
            </a:r>
            <a:endParaRPr lang="ar-JO"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"/>
          <p:cNvSpPr txBox="1"/>
          <p:nvPr/>
        </p:nvSpPr>
        <p:spPr>
          <a:xfrm>
            <a:off x="3065930" y="188259"/>
            <a:ext cx="48643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latin typeface="Algerian" panose="04020705040A02060702" pitchFamily="82" charset="0"/>
              </a:rPr>
              <a:t>SIGNS</a:t>
            </a:r>
            <a:endParaRPr lang="ar-JO" sz="4400" b="1" dirty="0">
              <a:latin typeface="Algerian" panose="04020705040A02060702" pitchFamily="82" charset="0"/>
            </a:endParaRPr>
          </a:p>
        </p:txBody>
      </p:sp>
      <p:sp>
        <p:nvSpPr>
          <p:cNvPr id="1048612" name="TextBox 3"/>
          <p:cNvSpPr txBox="1"/>
          <p:nvPr/>
        </p:nvSpPr>
        <p:spPr>
          <a:xfrm>
            <a:off x="186041" y="836888"/>
            <a:ext cx="11349318" cy="496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1- Redial pulse </a:t>
            </a:r>
          </a:p>
          <a:p>
            <a:r>
              <a:rPr lang="en-US" sz="2800" dirty="0"/>
              <a:t>O  Rate : usually rapid ( 100-150 / min ) may be slow as in patients on digitalis </a:t>
            </a:r>
          </a:p>
          <a:p>
            <a:r>
              <a:rPr lang="en-US" sz="2800" dirty="0"/>
              <a:t>O  Rhythm:_ marked irregularity ( you can't count 4 successive regular beats )</a:t>
            </a:r>
          </a:p>
          <a:p>
            <a:r>
              <a:rPr lang="en-US" sz="2800" dirty="0"/>
              <a:t>                   _Pulse deficit ( apical pulse - radial pulse ) : &gt; 10 / min.</a:t>
            </a:r>
          </a:p>
          <a:p>
            <a:r>
              <a:rPr lang="en-US" sz="2800" dirty="0"/>
              <a:t>O  Response to carotid massage : may HR due to decreased AV conduction . </a:t>
            </a:r>
          </a:p>
          <a:p>
            <a:endParaRPr lang="zh-CN" altLang="en-US"/>
          </a:p>
          <a:p>
            <a:r>
              <a:rPr lang="en-US" sz="2800" b="1" u="sng" dirty="0">
                <a:solidFill>
                  <a:srgbClr val="C00000"/>
                </a:solidFill>
              </a:rPr>
              <a:t>2-Neck vein: </a:t>
            </a:r>
            <a:r>
              <a:rPr lang="en-US" sz="2800" dirty="0"/>
              <a:t>absent A wave .</a:t>
            </a:r>
            <a:endParaRPr lang="zh-CN" altLang="en-US"/>
          </a:p>
          <a:p>
            <a:endParaRPr lang="en-US" sz="2800" dirty="0"/>
          </a:p>
          <a:p>
            <a:r>
              <a:rPr lang="en-US" sz="2800" b="1" u="sng" dirty="0">
                <a:solidFill>
                  <a:srgbClr val="C00000"/>
                </a:solidFill>
              </a:rPr>
              <a:t>3- Auscultation </a:t>
            </a:r>
            <a:r>
              <a:rPr lang="en-US" sz="2800" dirty="0"/>
              <a:t>: Variable intensity of S1</a:t>
            </a:r>
            <a:endParaRPr lang="ar-JO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2"/>
          <p:cNvSpPr txBox="1"/>
          <p:nvPr/>
        </p:nvSpPr>
        <p:spPr>
          <a:xfrm>
            <a:off x="874059" y="1849921"/>
            <a:ext cx="11053482" cy="364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Blood Clots </a:t>
            </a:r>
          </a:p>
          <a:p>
            <a:r>
              <a:rPr lang="en-US" sz="2400" b="1" dirty="0"/>
              <a:t>     </a:t>
            </a:r>
            <a:r>
              <a:rPr lang="en-US" sz="2400" dirty="0"/>
              <a:t>With AF , blood does not flow through the heart properly . This can lead to the pooling of blood in the heart and the development of blood clots within the upper chambers of the heart . These blood clots may circulate to other organs and lead to ischemia , blocked blood flow . </a:t>
            </a:r>
          </a:p>
          <a:p>
            <a:r>
              <a:rPr lang="en-US" sz="2400" dirty="0"/>
              <a:t> 2. </a:t>
            </a:r>
            <a:r>
              <a:rPr lang="en-US" sz="2400" b="1" dirty="0"/>
              <a:t> Stroke </a:t>
            </a:r>
          </a:p>
          <a:p>
            <a:r>
              <a:rPr lang="en-US" sz="2400" dirty="0"/>
              <a:t>     A stroke occurs when a blood clot gets stuck in a person's brain .</a:t>
            </a:r>
          </a:p>
          <a:p>
            <a:r>
              <a:rPr lang="en-US" sz="2400" dirty="0"/>
              <a:t> 3.  </a:t>
            </a:r>
            <a:r>
              <a:rPr lang="en-US" sz="2400" b="1" dirty="0"/>
              <a:t>Cardiovascular Disease </a:t>
            </a:r>
          </a:p>
          <a:p>
            <a:r>
              <a:rPr lang="en-US" sz="2400" dirty="0"/>
              <a:t>     AF is associated with a wide range of cardiovascular events , heart failure , ischemic heart disease , and sudden cardiac death .</a:t>
            </a:r>
            <a:endParaRPr lang="ar-JO" sz="2400" dirty="0"/>
          </a:p>
        </p:txBody>
      </p:sp>
      <p:sp>
        <p:nvSpPr>
          <p:cNvPr id="1048614" name="TextBox 4"/>
          <p:cNvSpPr txBox="1"/>
          <p:nvPr/>
        </p:nvSpPr>
        <p:spPr>
          <a:xfrm>
            <a:off x="874059" y="460792"/>
            <a:ext cx="1032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lgerian" panose="04020705040A02060702" pitchFamily="82" charset="0"/>
              </a:rPr>
              <a:t>complications of Atrial Fibrillation </a:t>
            </a:r>
            <a:endParaRPr lang="ar-JO" sz="40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Box 2"/>
          <p:cNvSpPr txBox="1"/>
          <p:nvPr/>
        </p:nvSpPr>
        <p:spPr>
          <a:xfrm>
            <a:off x="551329" y="1531221"/>
            <a:ext cx="108652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History and physical examination:</a:t>
            </a:r>
            <a:r>
              <a:rPr lang="en-US" sz="2400" dirty="0"/>
              <a:t> identifies severity of symptoms with AF, as well as the clinical type (paroxysmal, persistent, first episode); also allows assessment of frequency and duration of AF, as well as identification of precipitating factors and presence of underlying heart or lung disease.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Electrocardiogram recordings during episodes are the only way to confirm the diagnosis 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/>
              <a:t>.</a:t>
            </a:r>
            <a:endParaRPr lang="ar-JO" sz="2400" dirty="0"/>
          </a:p>
        </p:txBody>
      </p:sp>
      <p:sp>
        <p:nvSpPr>
          <p:cNvPr id="1048616" name="TextBox 4"/>
          <p:cNvSpPr txBox="1"/>
          <p:nvPr/>
        </p:nvSpPr>
        <p:spPr>
          <a:xfrm>
            <a:off x="2491069" y="463909"/>
            <a:ext cx="6098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lgerian" panose="04020705040A02060702" pitchFamily="82" charset="0"/>
              </a:rPr>
              <a:t>Diagnosis</a:t>
            </a:r>
            <a:endParaRPr lang="ar-JO" sz="40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A0B963-A8D5-7ECF-B916-54E89A83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97280" y="-459432"/>
            <a:ext cx="10058400" cy="2160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836A1F-B6B5-AB1D-6B6F-EC4F30F56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/>
              <a:t>If the diagnosis is suspected and the ECG is normal , longer monitoring with a loop recorder or a Holter monitor can be helpful 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/>
              <a:t>The initial assessment should include laboratory tests for electrolytes , thyroid - stimulating hormone , and renal and hepatic function to rule out underlying disorders or contraindications to therapies 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/>
              <a:t> An echocardiogram should be done to look for structural heart disease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457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E271-DC45-7F13-52F8-493040BA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97280" y="-747464"/>
            <a:ext cx="10058400" cy="3600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4E8D8-06BC-5B38-46E2-6B7A3C2C1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08720"/>
            <a:ext cx="10058400" cy="49603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If the diagnosis is suspected and the ECG is normal , longer monitoring with a loop recorder or a Holter monitor can be helpful 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initial assessment should include laboratory tests for electrolytes , thyroid - stimulating hormone , and renal and hepatic function to rule out underlying disorders or contraindications to therapies 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An echocardiogram should be done to look for structural heart disease.</a:t>
            </a:r>
            <a:endParaRPr lang="ar-J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87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5F05-D803-44FD-7BDF-6212A394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hyperthyrodesim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76CF-A763-2CD7-266A-1E5225476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* Commonly leads to atrial fibrillation</a:t>
            </a:r>
          </a:p>
          <a:p>
            <a:pPr algn="l"/>
            <a:r>
              <a:rPr lang="en-US" sz="2400" dirty="0"/>
              <a:t> ¢ Reversible with therapy for thyroid disease</a:t>
            </a:r>
          </a:p>
          <a:p>
            <a:pPr algn="l"/>
            <a:r>
              <a:rPr lang="en-US" sz="2400" dirty="0"/>
              <a:t> ¢ Atrial fibrillation therapies less effective</a:t>
            </a:r>
          </a:p>
          <a:p>
            <a:pPr algn="l"/>
            <a:r>
              <a:rPr lang="en-US" sz="2400" dirty="0"/>
              <a:t> ¢ Key diagnostic test: TSH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63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Box 2"/>
          <p:cNvSpPr txBox="1"/>
          <p:nvPr/>
        </p:nvSpPr>
        <p:spPr>
          <a:xfrm>
            <a:off x="401170" y="986589"/>
            <a:ext cx="11389659" cy="13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ECG findings </a:t>
            </a:r>
            <a:r>
              <a:rPr lang="en-US" sz="2800" dirty="0"/>
              <a:t>: Irregularly irregular rhythm ( irregular RR intervals and excessively rapid series of tiny , erratic spikes on ECG with a wavy baseline and no identifiable P waves )</a:t>
            </a:r>
            <a:endParaRPr lang="ar-JO" sz="2800" dirty="0"/>
          </a:p>
        </p:txBody>
      </p:sp>
      <p:sp>
        <p:nvSpPr>
          <p:cNvPr id="1048618" name="TextBox 4"/>
          <p:cNvSpPr txBox="1"/>
          <p:nvPr/>
        </p:nvSpPr>
        <p:spPr>
          <a:xfrm>
            <a:off x="3210486" y="278703"/>
            <a:ext cx="6098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lgerian" panose="04020705040A02060702" pitchFamily="82" charset="0"/>
              </a:rPr>
              <a:t>Diagnosis</a:t>
            </a:r>
            <a:endParaRPr lang="ar-JO" sz="4000" b="1" dirty="0">
              <a:latin typeface="Algerian" panose="04020705040A02060702" pitchFamily="82" charset="0"/>
            </a:endParaRPr>
          </a:p>
        </p:txBody>
      </p:sp>
      <p:pic>
        <p:nvPicPr>
          <p:cNvPr id="2097156" name="Picture 2" descr="Atrial Fibrillation - ACLS Medical Trai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170" y="2371584"/>
            <a:ext cx="11389659" cy="2114833"/>
          </a:xfrm>
          <a:prstGeom prst="rect">
            <a:avLst/>
          </a:prstGeom>
          <a:noFill/>
        </p:spPr>
      </p:pic>
      <p:sp>
        <p:nvSpPr>
          <p:cNvPr id="1048619" name="TextBox 6"/>
          <p:cNvSpPr txBox="1"/>
          <p:nvPr/>
        </p:nvSpPr>
        <p:spPr>
          <a:xfrm>
            <a:off x="401169" y="4934635"/>
            <a:ext cx="9751359" cy="80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-P wave : </a:t>
            </a:r>
            <a:r>
              <a:rPr lang="en-US" sz="2400" dirty="0"/>
              <a:t>absent &amp; replaced by fibrillation ( F ) waves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-QRS : </a:t>
            </a:r>
            <a:r>
              <a:rPr lang="en-US" sz="2400" dirty="0"/>
              <a:t>normal in shape but irregular in rhythm .</a:t>
            </a:r>
            <a:endParaRPr lang="ar-JO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What is atrial fibrillation, and why is your watch telling you about it? |  Ars Tech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818" y="308722"/>
            <a:ext cx="8305800" cy="2609850"/>
          </a:xfrm>
          <a:prstGeom prst="rect">
            <a:avLst/>
          </a:prstGeom>
          <a:noFill/>
        </p:spPr>
      </p:pic>
      <p:pic>
        <p:nvPicPr>
          <p:cNvPr id="2097158" name="Picture 6" descr="3,324 Atrial Images, Stock Photos &amp; Vectors | Shutter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906" y="3225053"/>
            <a:ext cx="813771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1"/>
          <p:cNvSpPr txBox="1"/>
          <p:nvPr/>
        </p:nvSpPr>
        <p:spPr>
          <a:xfrm>
            <a:off x="2891118" y="484094"/>
            <a:ext cx="51771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latin typeface="Algerian" panose="04020705040A02060702" pitchFamily="82" charset="0"/>
              </a:rPr>
              <a:t>TREATMENT</a:t>
            </a:r>
            <a:endParaRPr lang="ar-JO" sz="4000" b="1" dirty="0">
              <a:latin typeface="Algerian" panose="04020705040A02060702" pitchFamily="82" charset="0"/>
            </a:endParaRPr>
          </a:p>
        </p:txBody>
      </p:sp>
      <p:sp>
        <p:nvSpPr>
          <p:cNvPr id="1048621" name="TextBox 3"/>
          <p:cNvSpPr txBox="1"/>
          <p:nvPr/>
        </p:nvSpPr>
        <p:spPr>
          <a:xfrm>
            <a:off x="434788" y="1730529"/>
            <a:ext cx="11322424" cy="435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1-Acute AF in a hemodynamically unstable patient :</a:t>
            </a:r>
          </a:p>
          <a:p>
            <a:r>
              <a:rPr lang="en-US" sz="2400" dirty="0"/>
              <a:t>       Immediate electrical cardioversion to sinus rhythm </a:t>
            </a:r>
          </a:p>
          <a:p>
            <a:r>
              <a:rPr lang="en-US" sz="2400" dirty="0"/>
              <a:t> </a:t>
            </a:r>
            <a:r>
              <a:rPr lang="en-US" sz="2400" b="1" dirty="0"/>
              <a:t>2- Acute AF in a hemodynamically stable patient:</a:t>
            </a:r>
          </a:p>
          <a:p>
            <a:r>
              <a:rPr lang="en-US" sz="2400" b="1" dirty="0"/>
              <a:t>    </a:t>
            </a:r>
            <a:r>
              <a:rPr lang="en-US" sz="2400" b="1" dirty="0">
                <a:solidFill>
                  <a:srgbClr val="C00000"/>
                </a:solidFill>
              </a:rPr>
              <a:t>a . Rate control  </a:t>
            </a:r>
          </a:p>
          <a:p>
            <a:r>
              <a:rPr lang="en-US" sz="2400" b="1" dirty="0"/>
              <a:t>  </a:t>
            </a:r>
            <a:r>
              <a:rPr lang="en-US" sz="2400" dirty="0"/>
              <a:t>• Target heart rate is &lt; 110 bpm ( lenient rate control was found to be noninferior to strict rate control in the RACE II trial ) . </a:t>
            </a:r>
          </a:p>
          <a:p>
            <a:r>
              <a:rPr lang="en-US" sz="2400" dirty="0"/>
              <a:t>   • B - Blockers are preferred agent . CCBS ( such as diltiazem ) are an alternative if patient does not have </a:t>
            </a:r>
            <a:r>
              <a:rPr lang="en-US" sz="2400" dirty="0" err="1"/>
              <a:t>HFrEF</a:t>
            </a:r>
            <a:r>
              <a:rPr lang="en-US" sz="2400" dirty="0"/>
              <a:t> .</a:t>
            </a:r>
          </a:p>
          <a:p>
            <a:r>
              <a:rPr lang="en-US" sz="2400" dirty="0"/>
              <a:t>   • If left ventricular systolic dysfunction is present , ideal choice is metoprolol succinate as it will treat both </a:t>
            </a:r>
            <a:r>
              <a:rPr lang="en-US" sz="2400" dirty="0" err="1"/>
              <a:t>HFrEF</a:t>
            </a:r>
            <a:r>
              <a:rPr lang="en-US" sz="2400" dirty="0"/>
              <a:t> and AF rate control . Can also consider digoxin or amiodarone ( useful for rhythm control ) 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26"/>
          <p:cNvSpPr>
            <a:spLocks noGrp="1"/>
          </p:cNvSpPr>
          <p:nvPr>
            <p:ph type="title"/>
          </p:nvPr>
        </p:nvSpPr>
        <p:spPr>
          <a:xfrm>
            <a:off x="1097280" y="1137920"/>
            <a:ext cx="10058400" cy="599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latin typeface="Algerian" panose="04020705040A02060702" pitchFamily="82" charset="0"/>
              </a:rPr>
              <a:t>TREATMENT</a:t>
            </a:r>
            <a:endParaRPr lang="ar-JO" sz="4000" b="1" dirty="0">
              <a:latin typeface="Algerian" panose="04020705040A02060702" pitchFamily="82" charset="0"/>
            </a:endParaRPr>
          </a:p>
        </p:txBody>
      </p:sp>
      <p:sp>
        <p:nvSpPr>
          <p:cNvPr id="1048628" name="Content Placeholder 1048627"/>
          <p:cNvSpPr>
            <a:spLocks noGrp="1"/>
          </p:cNvSpPr>
          <p:nvPr>
            <p:ph idx="1"/>
          </p:nvPr>
        </p:nvSpPr>
        <p:spPr/>
        <p:txBody>
          <a:bodyPr>
            <a:normAutofit fontScale="92000" lnSpcReduction="20000"/>
          </a:bodyPr>
          <a:lstStyle/>
          <a:p>
            <a:pPr algn="l"/>
            <a:r>
              <a:rPr lang="en-US" sz="2500" b="1" dirty="0">
                <a:solidFill>
                  <a:srgbClr val="C00000"/>
                </a:solidFill>
              </a:rPr>
              <a:t> B . Anticoagulation </a:t>
            </a:r>
            <a:r>
              <a:rPr lang="en-US" sz="2500" b="1" dirty="0"/>
              <a:t>to prevent thromboembolism</a:t>
            </a:r>
          </a:p>
          <a:p>
            <a:pPr algn="l"/>
            <a:r>
              <a:rPr lang="en-US" sz="2500" b="1" dirty="0"/>
              <a:t>Choice of anticoagulant depends on etiology of AFib or atrial flutter . For patients with mechanical valves , mitral valvular disease , or ventricular assist devices , warfarin is the only oral anticoagulant available . For other patients , direct oral anticoagulants ( DOACs ) can be used . </a:t>
            </a:r>
          </a:p>
          <a:p>
            <a:pPr algn="l"/>
            <a:r>
              <a:rPr lang="en-US" sz="2500" b="1" dirty="0"/>
              <a:t>DOACS approved for AFib include factor Xa inhibitors ( apixaban , rivaroxaban , edoxaban ) and direct thrombin inhibitors ( dabigatran ) . These agents do not require lab monitoring . Dabigatran is the only DOAC with an FDA - approved reversal agent .. </a:t>
            </a:r>
          </a:p>
          <a:p>
            <a:pPr algn="l"/>
            <a:r>
              <a:rPr lang="en-US" sz="2500" b="1" dirty="0"/>
              <a:t>Acute warfarin - associated bleeding can be reversed with fresh frozen plasma ( FFP ) , prothrombin complex concentrate ( PCC 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2"/>
          <p:cNvSpPr txBox="1"/>
          <p:nvPr/>
        </p:nvSpPr>
        <p:spPr>
          <a:xfrm>
            <a:off x="332509" y="1637391"/>
            <a:ext cx="11526982" cy="2301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Definition :</a:t>
            </a:r>
          </a:p>
          <a:p>
            <a:r>
              <a:rPr lang="en-US" sz="2800" dirty="0"/>
              <a:t> It is a condition in which there are rapid irregular impulses ( 400-600 / min ) arise from the atria by multiple ectopic foci ( so the atria don't contract effectively ) &amp; due to physiological delay at AVN , not all impulses are conducted to the ventricles .</a:t>
            </a:r>
            <a:endParaRPr lang="ar-JO" sz="2800" dirty="0"/>
          </a:p>
        </p:txBody>
      </p:sp>
      <p:sp>
        <p:nvSpPr>
          <p:cNvPr id="1048599" name="TextBox 4"/>
          <p:cNvSpPr txBox="1"/>
          <p:nvPr/>
        </p:nvSpPr>
        <p:spPr>
          <a:xfrm>
            <a:off x="2189018" y="84749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lgerian" panose="04020705040A02060702" pitchFamily="82" charset="0"/>
              </a:rPr>
              <a:t>Atrial fibrillation</a:t>
            </a:r>
          </a:p>
        </p:txBody>
      </p:sp>
      <p:sp>
        <p:nvSpPr>
          <p:cNvPr id="1048600" name="TextBox 3"/>
          <p:cNvSpPr txBox="1"/>
          <p:nvPr/>
        </p:nvSpPr>
        <p:spPr>
          <a:xfrm>
            <a:off x="332509" y="4071511"/>
            <a:ext cx="11285750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((In healthy heart At the start of atrial systole in normal heart , the ventricles are normally filled with approximately 70- 80 % of their capacity due to inflow during diastole , atrial contraction ( atrial kick ) contributes the remaining 20-30 % of filling . When atrial fibrillation develops , there is loss of atrial kick , with consequent decreases of cardiac out put , </a:t>
            </a:r>
            <a:r>
              <a:rPr lang="en-US" sz="2400" dirty="0" err="1"/>
              <a:t>strock</a:t>
            </a:r>
            <a:r>
              <a:rPr lang="en-US" sz="2400" dirty="0"/>
              <a:t> output decline by 20-30 % of normal individual))</a:t>
            </a:r>
            <a:endParaRPr lang="ar-JO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048628"/>
          <p:cNvSpPr>
            <a:spLocks noGrp="1"/>
          </p:cNvSpPr>
          <p:nvPr>
            <p:ph type="title"/>
          </p:nvPr>
        </p:nvSpPr>
        <p:spPr>
          <a:xfrm>
            <a:off x="1097280" y="1137920"/>
            <a:ext cx="10058400" cy="599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latin typeface="Algerian" panose="04020705040A02060702" pitchFamily="82" charset="0"/>
              </a:rPr>
              <a:t>TREATMENT</a:t>
            </a:r>
            <a:endParaRPr lang="ar-JO" sz="4000" b="1" dirty="0">
              <a:latin typeface="Algerian" panose="04020705040A02060702" pitchFamily="82" charset="0"/>
            </a:endParaRPr>
          </a:p>
        </p:txBody>
      </p:sp>
      <p:sp>
        <p:nvSpPr>
          <p:cNvPr id="1048630" name="Content Placeholder 1048629"/>
          <p:cNvSpPr>
            <a:spLocks noGrp="1"/>
          </p:cNvSpPr>
          <p:nvPr>
            <p:ph idx="1"/>
          </p:nvPr>
        </p:nvSpPr>
        <p:spPr/>
        <p:txBody>
          <a:bodyPr>
            <a:normAutofit fontScale="65000" lnSpcReduction="20000"/>
          </a:bodyPr>
          <a:lstStyle/>
          <a:p>
            <a:pPr algn="l"/>
            <a:r>
              <a:rPr lang="en-US" sz="2500" b="1" dirty="0">
                <a:solidFill>
                  <a:srgbClr val="C00000"/>
                </a:solidFill>
              </a:rPr>
              <a:t>C . Rhythm control (cardioversion</a:t>
            </a:r>
            <a:r>
              <a:rPr lang="en-US" sz="2500" b="1" dirty="0"/>
              <a:t>). </a:t>
            </a:r>
            <a:endParaRPr lang="zh-CN" altLang="en-US" sz="2500"/>
          </a:p>
          <a:p>
            <a:pPr algn="l"/>
            <a:r>
              <a:rPr lang="en-US" sz="2500" b="1" dirty="0"/>
              <a:t>_Candidates for cardioversion include those who are hemodynamically unstable , those who are symptomatic , and those who are having their first ever case of Afib . </a:t>
            </a:r>
            <a:endParaRPr lang="en-US"/>
          </a:p>
          <a:p>
            <a:pPr algn="l"/>
            <a:r>
              <a:rPr lang="en-US" sz="2500" b="1" dirty="0"/>
              <a:t>_If rhythm control is selected as a treatment strategy , electrical cardioversion is preferred over pharmacologic cardioversion . Attempts should be made to control ventricular rate before attempting DC cardioversion . </a:t>
            </a:r>
            <a:endParaRPr lang="en-US"/>
          </a:p>
          <a:p>
            <a:pPr algn="l"/>
            <a:r>
              <a:rPr lang="en-US" sz="2500" b="1" dirty="0"/>
              <a:t>_If AFib present for &gt; 48 hours ( or unknown period of time ) , risk of embolization during cardioversion is significant ( 2 % to 5 % ) . Anticoagulate patients for 3 weeks before and at least 4 weeks after cardioversion . </a:t>
            </a:r>
            <a:endParaRPr lang="en-US"/>
          </a:p>
          <a:p>
            <a:pPr algn="l"/>
            <a:r>
              <a:rPr lang="en-US" sz="2500" b="1" dirty="0"/>
              <a:t>_To avoid waiting 3 weeks for anticoagulation , obtain a transesophageal echocardiogram ( TEE ) to image the left atrium ( LA ) . If no thrombus is present , start IV heparin and perform cardioversion within 24 hours . Patients still require 4 weeks of anticoagulation after cardioversion . </a:t>
            </a:r>
            <a:endParaRPr lang="en-US"/>
          </a:p>
          <a:p>
            <a:pPr algn="l"/>
            <a:r>
              <a:rPr lang="en-US" sz="2500" b="1" dirty="0"/>
              <a:t>_Use pharmacologic cardioversion only if electrical cardioversion fails or is not feasible : Parenteral ibutilide , procainamide , flecainide , sotalol , and amiodarone are choices . </a:t>
            </a:r>
            <a:endParaRPr lang="en-US"/>
          </a:p>
          <a:p>
            <a:pPr algn="l"/>
            <a:r>
              <a:rPr lang="en-US" sz="2500" b="1" dirty="0"/>
              <a:t>_AFib ablation is a newer therapy for rhythm control , which is usually reserved for symptomatic patients refractory electrical and pharmacologic cardioversion , or those with HFrEF and high AFib burden 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144"/>
            <a:ext cx="8573580" cy="6349713"/>
          </a:xfrm>
          <a:prstGeom prst="rect">
            <a:avLst/>
          </a:prstGeom>
        </p:spPr>
      </p:pic>
      <p:sp>
        <p:nvSpPr>
          <p:cNvPr id="1048631" name="TextBox 1048630"/>
          <p:cNvSpPr txBox="1"/>
          <p:nvPr/>
        </p:nvSpPr>
        <p:spPr>
          <a:xfrm rot="17235652">
            <a:off x="6939303" y="2220063"/>
            <a:ext cx="6570120" cy="751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800000"/>
                </a:solidFill>
              </a:rPr>
              <a:t>chadsvasc score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19" y="516042"/>
            <a:ext cx="8091258" cy="1210291"/>
          </a:xfrm>
          <a:prstGeom prst="rect">
            <a:avLst/>
          </a:prstGeom>
        </p:spPr>
      </p:pic>
      <p:pic>
        <p:nvPicPr>
          <p:cNvPr id="2097161" name="Picture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52" y="1479648"/>
            <a:ext cx="8394689" cy="52132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What Is Atrial Fibrillation (Afib or AF)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extBox 2"/>
          <p:cNvSpPr txBox="1"/>
          <p:nvPr/>
        </p:nvSpPr>
        <p:spPr>
          <a:xfrm>
            <a:off x="484093" y="1905506"/>
            <a:ext cx="11308977" cy="36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Multiple foci in the atria fire continuously in a chaotic pattern , causing a totally irregular , rapid ventricular rate . Instead of intermittently contracting , the atria quiver continuously 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Atrial rate is over 400 bpm , but most impulses are blocked at the AV node so ventricular rate ranges between 75 and 175 .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Patients with </a:t>
            </a:r>
            <a:r>
              <a:rPr lang="en-US" sz="2400" dirty="0" err="1"/>
              <a:t>AFib</a:t>
            </a:r>
            <a:r>
              <a:rPr lang="en-US" sz="2400" dirty="0"/>
              <a:t> and underlying heart disease are at a markedly increased risk for adverse events , such as thromboembolism and hemodynamic compromise .</a:t>
            </a:r>
            <a:endParaRPr lang="ar-JO" sz="2400" dirty="0"/>
          </a:p>
        </p:txBody>
      </p:sp>
      <p:sp>
        <p:nvSpPr>
          <p:cNvPr id="1048602" name="TextBox 4"/>
          <p:cNvSpPr txBox="1"/>
          <p:nvPr/>
        </p:nvSpPr>
        <p:spPr>
          <a:xfrm>
            <a:off x="1358153" y="622159"/>
            <a:ext cx="8526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lgerian" panose="04020705040A02060702" pitchFamily="82" charset="0"/>
              </a:rPr>
              <a:t>General Characteristics </a:t>
            </a:r>
            <a:endParaRPr lang="ar-JO" sz="40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AutoShape 2" descr="Elevated Lp(a) levels increase risk of Atrial fibrillation"/>
          <p:cNvSpPr>
            <a:spLocks noChangeAspect="1" noChangeArrowheads="1"/>
          </p:cNvSpPr>
          <p:nvPr/>
        </p:nvSpPr>
        <p:spPr bwMode="auto">
          <a:xfrm>
            <a:off x="5943599" y="1940859"/>
            <a:ext cx="1640541" cy="164054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2097154" name="Picture 4" descr="Atrial Fibrillation - AF - almostado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1"/>
          <p:cNvSpPr/>
          <p:nvPr/>
        </p:nvSpPr>
        <p:spPr>
          <a:xfrm>
            <a:off x="833718" y="322729"/>
            <a:ext cx="8619564" cy="83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lgerian" panose="04020705040A02060702" pitchFamily="82" charset="0"/>
              </a:rPr>
              <a:t>ETIOLOGY</a:t>
            </a:r>
            <a:endParaRPr lang="ar-JO" sz="40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1048607" name="TextBox 5"/>
          <p:cNvSpPr txBox="1"/>
          <p:nvPr/>
        </p:nvSpPr>
        <p:spPr>
          <a:xfrm>
            <a:off x="374276" y="1536174"/>
            <a:ext cx="11443447" cy="435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Heart disease : CAD , MI , HTN , mitral valve disease </a:t>
            </a:r>
          </a:p>
          <a:p>
            <a:pPr marL="342900" indent="-342900">
              <a:buAutoNum type="arabicPeriod"/>
            </a:pPr>
            <a:r>
              <a:rPr lang="en-US" sz="2400" dirty="0"/>
              <a:t>History of cardiac surgery ( scar can predispose to ectopic foci of activity )</a:t>
            </a:r>
          </a:p>
          <a:p>
            <a:pPr marL="342900" indent="-342900">
              <a:buAutoNum type="arabicPeriod"/>
            </a:pPr>
            <a:r>
              <a:rPr lang="en-US" sz="2400" dirty="0"/>
              <a:t>Pulmonary disease , including PE , COPD , any cause of </a:t>
            </a:r>
            <a:r>
              <a:rPr lang="en-US" sz="2400" dirty="0" err="1"/>
              <a:t>hypoxial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Hyperthyroidism </a:t>
            </a:r>
          </a:p>
          <a:p>
            <a:pPr marL="342900" indent="-342900">
              <a:buAutoNum type="arabicPeriod"/>
            </a:pPr>
            <a:r>
              <a:rPr lang="en-US" sz="2400" dirty="0"/>
              <a:t>Systemic illness ( e.g. , sepsis , malignancy )</a:t>
            </a:r>
          </a:p>
          <a:p>
            <a:pPr marL="342900" indent="-342900">
              <a:buAutoNum type="arabicPeriod"/>
            </a:pPr>
            <a:r>
              <a:rPr lang="en-US" sz="2400" dirty="0"/>
              <a:t>Stress ( e.g. , postoperative , pain ) </a:t>
            </a:r>
          </a:p>
          <a:p>
            <a:pPr marL="342900" indent="-342900">
              <a:buAutoNum type="arabicPeriod"/>
            </a:pPr>
            <a:r>
              <a:rPr lang="en-US" sz="2400" dirty="0"/>
              <a:t>Excessive alcohol intake ( " holiday heart syndrome " ) </a:t>
            </a:r>
          </a:p>
          <a:p>
            <a:pPr marL="342900" indent="-342900">
              <a:buAutoNum type="arabicPeriod"/>
            </a:pPr>
            <a:r>
              <a:rPr lang="en-US" sz="2400" dirty="0"/>
              <a:t>Pericarditis </a:t>
            </a:r>
          </a:p>
          <a:p>
            <a:pPr marL="342900" indent="-342900">
              <a:buAutoNum type="arabicPeriod"/>
            </a:pPr>
            <a:r>
              <a:rPr lang="en-US" sz="2400" dirty="0"/>
              <a:t>Hyperadrenergic states : Pheochromocytoma , cocaine or methamphetamine use  </a:t>
            </a:r>
          </a:p>
          <a:p>
            <a:pPr marL="342900" indent="-342900">
              <a:buAutoNum type="arabicPeriod"/>
            </a:pPr>
            <a:r>
              <a:rPr lang="en-US" sz="2400" dirty="0"/>
              <a:t>Extremes of activity ( sedentary lifestyle , excess exercise such as marathon running)</a:t>
            </a:r>
            <a:endParaRPr lang="ar-JO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2"/>
          <p:cNvSpPr txBox="1"/>
          <p:nvPr/>
        </p:nvSpPr>
        <p:spPr>
          <a:xfrm>
            <a:off x="293594" y="1757588"/>
            <a:ext cx="11604812" cy="435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1- </a:t>
            </a:r>
            <a:r>
              <a:rPr lang="en-US" sz="2400" b="1" dirty="0">
                <a:solidFill>
                  <a:srgbClr val="C00000"/>
                </a:solidFill>
              </a:rPr>
              <a:t>Paroxysmal fibrillation </a:t>
            </a:r>
            <a:r>
              <a:rPr lang="en-US" sz="2400" dirty="0"/>
              <a:t>: Occasional AF with symptoms that come and go , usually lasting a few minutes to several hours and sometimes days . </a:t>
            </a:r>
          </a:p>
          <a:p>
            <a:endParaRPr lang="en-US" sz="2400" dirty="0"/>
          </a:p>
          <a:p>
            <a:r>
              <a:rPr lang="en-US" sz="2400" dirty="0"/>
              <a:t>2- </a:t>
            </a:r>
            <a:r>
              <a:rPr lang="en-US" sz="2400" b="1" dirty="0">
                <a:solidFill>
                  <a:srgbClr val="C00000"/>
                </a:solidFill>
              </a:rPr>
              <a:t>Persistent fibrillation  :</a:t>
            </a:r>
            <a:r>
              <a:rPr lang="en-US" sz="2400" dirty="0"/>
              <a:t> Irregular rhythm that lasts longer than 7 days ; heart rhythm does not go back to normal on its own ; electrical shock or medications are needed to restore heart rhythm .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3-Long - standing persistent fibrillation </a:t>
            </a:r>
            <a:r>
              <a:rPr lang="en-US" sz="2400" dirty="0"/>
              <a:t>: AF episodes that are continuous and last longer than 12 months . </a:t>
            </a:r>
          </a:p>
          <a:p>
            <a:endParaRPr lang="en-US" sz="2400" dirty="0"/>
          </a:p>
          <a:p>
            <a:r>
              <a:rPr lang="en-US" sz="2400" dirty="0"/>
              <a:t>4</a:t>
            </a:r>
            <a:r>
              <a:rPr lang="en-US" sz="2400" b="1" dirty="0">
                <a:solidFill>
                  <a:srgbClr val="C00000"/>
                </a:solidFill>
              </a:rPr>
              <a:t>-Permanent fibrillation </a:t>
            </a:r>
            <a:r>
              <a:rPr lang="en-US" sz="2400" dirty="0"/>
              <a:t>: Abnormal heart rhythm cannot be restored ; medications are required to control heart rate and prevent blood clots .</a:t>
            </a:r>
            <a:endParaRPr lang="ar-JO" sz="2400" dirty="0"/>
          </a:p>
        </p:txBody>
      </p:sp>
      <p:sp>
        <p:nvSpPr>
          <p:cNvPr id="1048605" name="TextBox 4"/>
          <p:cNvSpPr txBox="1"/>
          <p:nvPr/>
        </p:nvSpPr>
        <p:spPr>
          <a:xfrm>
            <a:off x="1331259" y="541475"/>
            <a:ext cx="8488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lgerian" panose="04020705040A02060702" pitchFamily="82" charset="0"/>
              </a:rPr>
              <a:t>Types of Atrial Fibrillation </a:t>
            </a:r>
            <a:endParaRPr lang="ar-JO" sz="40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Box 2"/>
          <p:cNvSpPr txBox="1"/>
          <p:nvPr/>
        </p:nvSpPr>
        <p:spPr>
          <a:xfrm>
            <a:off x="349624" y="1416921"/>
            <a:ext cx="11698941" cy="470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     May be patient come asymptomatic or this symptom:</a:t>
            </a:r>
          </a:p>
          <a:p>
            <a:r>
              <a:rPr lang="en-US" sz="2800" dirty="0"/>
              <a:t>1- Palpitation rapid , irregular &amp; may be paroxysmal or sustained .</a:t>
            </a:r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 Duration of the disease : may be long . the patients may accommodate for a new rhythm &amp; palpitation disappears ) </a:t>
            </a:r>
          </a:p>
          <a:p>
            <a:r>
              <a:rPr lang="en-US" sz="2800" dirty="0"/>
              <a:t>2- Thromboembolism : ineffective atrial contraction predisposes to stasis of blood and may lead to thrombosis &amp; systemic emboli ( e.g. hemiplegia ) </a:t>
            </a:r>
          </a:p>
          <a:p>
            <a:r>
              <a:rPr lang="en-US" sz="2800" dirty="0"/>
              <a:t> 3- Manifestations of LCOP(syncope or dizziness).</a:t>
            </a:r>
          </a:p>
          <a:p>
            <a:r>
              <a:rPr lang="en-US" sz="2800" dirty="0"/>
              <a:t> 4- Precipitation of HF &amp; angina (chest pain)</a:t>
            </a:r>
          </a:p>
          <a:p>
            <a:r>
              <a:rPr lang="en-US" sz="2800" dirty="0"/>
              <a:t> 5- Features of the cause </a:t>
            </a:r>
            <a:r>
              <a:rPr lang="en-US" sz="2800" dirty="0" err="1"/>
              <a:t>e.g</a:t>
            </a:r>
            <a:r>
              <a:rPr lang="en-US" sz="2800" dirty="0"/>
              <a:t> .: MI , Rheumatic heart disease , digitalis toxicity.</a:t>
            </a:r>
            <a:endParaRPr lang="ar-JO" sz="2800" dirty="0"/>
          </a:p>
        </p:txBody>
      </p:sp>
      <p:sp>
        <p:nvSpPr>
          <p:cNvPr id="1048609" name="TextBox 4"/>
          <p:cNvSpPr txBox="1"/>
          <p:nvPr/>
        </p:nvSpPr>
        <p:spPr>
          <a:xfrm>
            <a:off x="2538132" y="554445"/>
            <a:ext cx="6098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lgerian" panose="04020705040A02060702" pitchFamily="82" charset="0"/>
              </a:rPr>
              <a:t>Symptoms</a:t>
            </a:r>
            <a:endParaRPr lang="en-US" sz="1800" dirty="0"/>
          </a:p>
        </p:txBody>
      </p:sp>
      <p:sp>
        <p:nvSpPr>
          <p:cNvPr id="1048610" name="Star: 5 Points 5"/>
          <p:cNvSpPr/>
          <p:nvPr/>
        </p:nvSpPr>
        <p:spPr>
          <a:xfrm>
            <a:off x="349624" y="1416921"/>
            <a:ext cx="551330" cy="416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4" y="174812"/>
            <a:ext cx="9897035" cy="6131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Microsoft Office PowerPoint</Application>
  <PresentationFormat>Widescreen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Algerian</vt:lpstr>
      <vt:lpstr>Arial</vt:lpstr>
      <vt:lpstr>Arial Rounded MT Bold</vt:lpstr>
      <vt:lpstr>Calibri</vt:lpstr>
      <vt:lpstr>Calibri Light</vt:lpstr>
      <vt:lpstr>Wingdings</vt:lpstr>
      <vt:lpstr>Retrospect</vt:lpstr>
      <vt:lpstr>ATRIAL FIBRILLATION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hyperthyrodesim</vt:lpstr>
      <vt:lpstr>PowerPoint Presentation</vt:lpstr>
      <vt:lpstr>PowerPoint Presentation</vt:lpstr>
      <vt:lpstr>PowerPoint Presentation</vt:lpstr>
      <vt:lpstr>TREATMENT</vt:lpstr>
      <vt:lpstr>TREATMENT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ATRIAL FIBRILLATION</dc:title>
  <dc:creator>21051182G</dc:creator>
  <cp:lastModifiedBy>omar sade</cp:lastModifiedBy>
  <cp:revision>1</cp:revision>
  <dcterms:created xsi:type="dcterms:W3CDTF">2022-10-17T12:02:46Z</dcterms:created>
  <dcterms:modified xsi:type="dcterms:W3CDTF">2022-10-18T05:42:44Z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aeed6349e6ce4c0ebd45ade508068686</vt:lpwstr>
  </property>
</Properties>
</file>