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64" r:id="rId4"/>
    <p:sldId id="303" r:id="rId5"/>
    <p:sldId id="263" r:id="rId6"/>
    <p:sldId id="308" r:id="rId7"/>
    <p:sldId id="265" r:id="rId8"/>
    <p:sldId id="262" r:id="rId9"/>
    <p:sldId id="267" r:id="rId10"/>
    <p:sldId id="260" r:id="rId11"/>
    <p:sldId id="271" r:id="rId12"/>
    <p:sldId id="272" r:id="rId13"/>
    <p:sldId id="269" r:id="rId14"/>
    <p:sldId id="270" r:id="rId15"/>
    <p:sldId id="268" r:id="rId16"/>
    <p:sldId id="273" r:id="rId17"/>
    <p:sldId id="306" r:id="rId18"/>
    <p:sldId id="293" r:id="rId19"/>
    <p:sldId id="294" r:id="rId20"/>
    <p:sldId id="274" r:id="rId21"/>
    <p:sldId id="276" r:id="rId22"/>
    <p:sldId id="277" r:id="rId23"/>
    <p:sldId id="278" r:id="rId24"/>
    <p:sldId id="299" r:id="rId25"/>
    <p:sldId id="307" r:id="rId26"/>
    <p:sldId id="300" r:id="rId27"/>
    <p:sldId id="301" r:id="rId28"/>
    <p:sldId id="302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48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8/5/2023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7260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8/5/2023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768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8/5/2023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6535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8/5/2023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2463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8/5/2023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337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8/5/2023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0096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8/5/2023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6738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8/5/2023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58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8/5/2023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871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8/5/2023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6769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80D1-754E-4F76-8FE4-064AF488A55C}" type="datetimeFigureOut">
              <a:rPr lang="en-MY" smtClean="0"/>
              <a:t>8/5/2023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742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080D1-754E-4F76-8FE4-064AF488A55C}" type="datetimeFigureOut">
              <a:rPr lang="en-MY" smtClean="0"/>
              <a:t>8/5/2023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435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836712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OCCUPATIONAL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HEALTH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5517232"/>
            <a:ext cx="6840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Prof. Dr. WAQAR  AL-KUBAISY</a:t>
            </a:r>
            <a:endParaRPr lang="en-MY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4530" y="1760042"/>
            <a:ext cx="1086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en-MY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2998088">
            <a:off x="6266931" y="2759188"/>
            <a:ext cx="2781745" cy="292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87624" y="3423626"/>
            <a:ext cx="5334666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MY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Chemical Hazards</a:t>
            </a:r>
          </a:p>
          <a:p>
            <a:pPr algn="ctr"/>
            <a:r>
              <a:rPr lang="en-MY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en-MY" sz="2800" b="1" spc="50" baseline="3000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</a:t>
            </a:r>
            <a:r>
              <a:rPr lang="en-MY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May  </a:t>
            </a:r>
            <a:r>
              <a:rPr lang="en-MY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2023</a:t>
            </a:r>
            <a:endParaRPr lang="en-MY" sz="2800" b="1" cap="none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27" y="2012898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  <a:latin typeface="Garamond" pitchFamily="18" charset="0"/>
              </a:rPr>
              <a:t>OCCUPATIONAL   </a:t>
            </a:r>
            <a:r>
              <a:rPr lang="en-MY" b="1" dirty="0" smtClean="0">
                <a:solidFill>
                  <a:srgbClr val="FF0000"/>
                </a:solidFill>
                <a:latin typeface="Garamond" pitchFamily="18" charset="0"/>
              </a:rPr>
              <a:t>HAZARDS</a:t>
            </a:r>
            <a:endParaRPr lang="en-MY" b="1" strike="sngStrike" dirty="0" smtClean="0">
              <a:latin typeface="Garamond" pitchFamily="18" charset="0"/>
            </a:endParaRPr>
          </a:p>
          <a:p>
            <a:r>
              <a:rPr lang="en-MY" b="1" strike="sngStrike" dirty="0" smtClean="0">
                <a:latin typeface="Garamond" pitchFamily="18" charset="0"/>
              </a:rPr>
              <a:t>Psychosocial </a:t>
            </a:r>
            <a:r>
              <a:rPr lang="en-MY" b="1" strike="sngStrike" dirty="0">
                <a:latin typeface="Garamond" pitchFamily="18" charset="0"/>
              </a:rPr>
              <a:t>hazards.</a:t>
            </a:r>
          </a:p>
          <a:p>
            <a:r>
              <a:rPr lang="en-MY" b="1" strike="sngStrike" dirty="0">
                <a:latin typeface="Garamond" pitchFamily="18" charset="0"/>
              </a:rPr>
              <a:t>Biological hazards</a:t>
            </a:r>
          </a:p>
          <a:p>
            <a:r>
              <a:rPr lang="en-MY" b="1" dirty="0" smtClean="0">
                <a:latin typeface="Garamond" pitchFamily="18" charset="0"/>
              </a:rPr>
              <a:t>Chemical hazards</a:t>
            </a:r>
            <a:endParaRPr lang="en-MY" dirty="0" smtClean="0">
              <a:latin typeface="Garamond" pitchFamily="18" charset="0"/>
            </a:endParaRPr>
          </a:p>
          <a:p>
            <a:r>
              <a:rPr lang="en-MY" b="1" dirty="0" smtClean="0">
                <a:latin typeface="Garamond" pitchFamily="18" charset="0"/>
              </a:rPr>
              <a:t>Physical </a:t>
            </a:r>
            <a:r>
              <a:rPr lang="en-MY" b="1" dirty="0">
                <a:latin typeface="Garamond" pitchFamily="18" charset="0"/>
              </a:rPr>
              <a:t>hazards</a:t>
            </a:r>
          </a:p>
          <a:p>
            <a:r>
              <a:rPr lang="en-MY" b="1" dirty="0" smtClean="0">
                <a:latin typeface="Garamond" pitchFamily="18" charset="0"/>
              </a:rPr>
              <a:t>Mechanical hazards</a:t>
            </a:r>
            <a:endParaRPr lang="en-MY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9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120" y="548680"/>
            <a:ext cx="5033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Pneumoconiosis </a:t>
            </a:r>
            <a:endParaRPr lang="en-MY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472060"/>
            <a:ext cx="53285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latin typeface="Garamond" pitchFamily="18" charset="0"/>
                <a:cs typeface="Times New Roman" pitchFamily="18" charset="0"/>
              </a:rPr>
              <a:t>contents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•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Definitions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• Pathogenesis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• Types </a:t>
            </a:r>
            <a:endParaRPr lang="en-MY" sz="2800" b="1" dirty="0" smtClean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•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Preventive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measures</a:t>
            </a:r>
            <a:endParaRPr lang="en-MY" sz="2800" dirty="0" smtClean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MY" sz="2800" b="1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• Individual diseases </a:t>
            </a:r>
          </a:p>
          <a:p>
            <a:pPr algn="ctr"/>
            <a:r>
              <a:rPr lang="en-MY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– Silicosis </a:t>
            </a:r>
          </a:p>
          <a:p>
            <a:pPr algn="ctr"/>
            <a:r>
              <a:rPr lang="en-MY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– Asbestosis </a:t>
            </a:r>
          </a:p>
          <a:p>
            <a:pPr algn="ctr"/>
            <a:r>
              <a:rPr lang="en-MY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– </a:t>
            </a:r>
            <a:r>
              <a:rPr lang="en-MY" sz="2800" b="1" dirty="0" err="1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Anthracosis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527276" cy="322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82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7664" y="186319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Pneumoconiosis </a:t>
            </a:r>
            <a:endParaRPr lang="en-MY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003" y="908720"/>
            <a:ext cx="86221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Dust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within the size range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1-5μ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is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a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health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hazard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after variable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period of exposure,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producing</a:t>
            </a:r>
            <a:r>
              <a:rPr lang="en-MY" sz="2800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, </a:t>
            </a:r>
            <a:endParaRPr lang="en-MY" sz="2800" dirty="0" smtClean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a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lung disease known 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as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pneumoconiosis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, </a:t>
            </a:r>
            <a:endParaRPr lang="en-MY" sz="2800" b="1" dirty="0">
              <a:solidFill>
                <a:srgbClr val="FFC000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092" y="4278874"/>
            <a:ext cx="145790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4532" y="2293715"/>
            <a:ext cx="89182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       Definition</a:t>
            </a:r>
            <a:endParaRPr lang="en-MY" sz="2800" b="1" dirty="0">
              <a:solidFill>
                <a:srgbClr val="C00000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   The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term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pneumoconiosis derives its meaning from the </a:t>
            </a:r>
          </a:p>
          <a:p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                 Greek words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: </a:t>
            </a:r>
            <a:endParaRPr lang="en-MY" sz="2800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   </a:t>
            </a:r>
            <a:r>
              <a:rPr lang="en-MY" sz="2800" b="1" dirty="0" err="1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pneuma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= air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    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and              </a:t>
            </a:r>
            <a:r>
              <a:rPr lang="en-MY" sz="2800" b="1" dirty="0" err="1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konis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=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dust</a:t>
            </a:r>
          </a:p>
          <a:p>
            <a:endParaRPr lang="en-MY" sz="2800" b="1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The International Labour Organization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(ILO) </a:t>
            </a:r>
          </a:p>
          <a:p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    define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pneumoconiosis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 as </a:t>
            </a:r>
            <a:endParaRPr lang="en-MY" sz="2800" b="1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   “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the accumulation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of dust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in the lungs and </a:t>
            </a:r>
            <a:endParaRPr lang="en-MY" sz="2800" b="1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      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tissue reactions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to its presence”. </a:t>
            </a:r>
          </a:p>
        </p:txBody>
      </p:sp>
    </p:spTree>
    <p:extLst>
      <p:ext uri="{BB962C8B-B14F-4D97-AF65-F5344CB8AC3E}">
        <p14:creationId xmlns:p14="http://schemas.microsoft.com/office/powerpoint/2010/main" val="2616572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06" y="980728"/>
            <a:ext cx="8928992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Pneumoconiosis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can be defined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as </a:t>
            </a:r>
          </a:p>
          <a:p>
            <a:r>
              <a:rPr lang="en-MY" sz="2800" b="1" dirty="0">
                <a:latin typeface="Garamond" pitchFamily="18" charset="0"/>
                <a:cs typeface="Times New Roman" pitchFamily="18" charset="0"/>
              </a:rPr>
              <a:t>the non-neoplastic reaction of lungs to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inhaled minerals </a:t>
            </a:r>
          </a:p>
          <a:p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or organic dust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and the resultant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alteration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in their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structur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 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Defined as the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deposition</a:t>
            </a:r>
            <a:r>
              <a:rPr lang="en-US" sz="28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and lung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reaction</a:t>
            </a:r>
            <a:r>
              <a:rPr lang="en-US" sz="28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to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the dust </a:t>
            </a:r>
          </a:p>
          <a:p>
            <a:pPr lvl="0">
              <a:spcBef>
                <a:spcPct val="20000"/>
              </a:spcBef>
              <a:buClr>
                <a:srgbClr val="D16349"/>
              </a:buClr>
              <a:buSzPct val="85000"/>
              <a:defRPr/>
            </a:pPr>
            <a:r>
              <a:rPr lang="en-US" sz="280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    (</a:t>
            </a:r>
            <a:r>
              <a:rPr lang="en-US" sz="28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dust lung diseases).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 distribution of dust lesion </a:t>
            </a:r>
            <a:r>
              <a:rPr lang="en-US" sz="28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follow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lymphatic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pathways</a:t>
            </a:r>
            <a:r>
              <a:rPr lang="en-US" sz="28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in </a:t>
            </a:r>
            <a:r>
              <a:rPr lang="en-US" sz="28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lung</a:t>
            </a:r>
            <a:endParaRPr lang="en-US" sz="2800" b="1" dirty="0">
              <a:solidFill>
                <a:prstClr val="black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66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76672"/>
            <a:ext cx="882047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  Pathogenesis</a:t>
            </a:r>
            <a:r>
              <a:rPr lang="en-MY" sz="3200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MY" sz="3200" dirty="0">
              <a:latin typeface="Garamond" pitchFamily="18" charset="0"/>
              <a:cs typeface="Times New Roman" pitchFamily="18" charset="0"/>
            </a:endParaRPr>
          </a:p>
          <a:p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      For clinical pneumoconiosis to develop, </a:t>
            </a:r>
          </a:p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          3 essential factors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are required: </a:t>
            </a:r>
          </a:p>
          <a:p>
            <a:pPr marL="457200" indent="-457200">
              <a:buFont typeface="+mj-lt"/>
              <a:buAutoNum type="arabicParenR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Exposure to specific substance</a:t>
            </a:r>
            <a:r>
              <a:rPr lang="en-MY" sz="28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: </a:t>
            </a:r>
            <a:endParaRPr lang="en-MY" sz="2800" dirty="0" smtClean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coal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appear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relatively inert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and may accumulate in considerable amounts with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minimal tissue response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; </a:t>
            </a:r>
            <a:endParaRPr lang="en-MY" sz="2800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while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silica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asbestos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, have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potent biologic effects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.</a:t>
            </a:r>
          </a:p>
          <a:p>
            <a:endParaRPr lang="en-MY" sz="2800" dirty="0">
              <a:latin typeface="Garamond" pitchFamily="18" charset="0"/>
              <a:cs typeface="Times New Roman" pitchFamily="18" charset="0"/>
            </a:endParaRPr>
          </a:p>
          <a:p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2) 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Particles of appropriate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size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to be retained in lung </a:t>
            </a:r>
          </a:p>
          <a:p>
            <a:r>
              <a:rPr lang="en-MY" sz="2800" dirty="0">
                <a:latin typeface="Garamond" pitchFamily="18" charset="0"/>
                <a:cs typeface="Times New Roman" pitchFamily="18" charset="0"/>
              </a:rPr>
              <a:t>          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(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1-5μ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) </a:t>
            </a:r>
            <a:endParaRPr lang="en-MY" sz="2800" dirty="0" smtClean="0">
              <a:latin typeface="Garamond" pitchFamily="18" charset="0"/>
              <a:cs typeface="Times New Roman" pitchFamily="18" charset="0"/>
            </a:endParaRPr>
          </a:p>
          <a:p>
            <a:endParaRPr lang="en-MY" sz="2800" dirty="0">
              <a:latin typeface="Garamond" pitchFamily="18" charset="0"/>
              <a:cs typeface="Times New Roman" pitchFamily="18" charset="0"/>
            </a:endParaRPr>
          </a:p>
          <a:p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3)Exposure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for a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sufficient length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of time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(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usually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around 10 years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01304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0688"/>
            <a:ext cx="90364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b="1" dirty="0">
                <a:latin typeface="Garamond" pitchFamily="18" charset="0"/>
                <a:cs typeface="Times New Roman" pitchFamily="18" charset="0"/>
              </a:rPr>
              <a:t>From an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occupational health point of view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dust is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classified by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size into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following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categories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Inhalable Dust</a:t>
            </a:r>
            <a:r>
              <a:rPr lang="en-MY" sz="2800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is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the one which enters the body, but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is trapped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in the nose, throat, and upper respiratory tract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Particle size is usually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6-25μ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. </a:t>
            </a:r>
            <a:endParaRPr lang="en-MY" sz="2800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Respirable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Dust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 particles that are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small enough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to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penetrate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the nose and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upper respiratory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system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beyond the body's natural clearance mechanisms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of cilia and mucous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and are more   likely to be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retained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(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maintain)in the lungs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457200" indent="-457200" algn="ctr">
              <a:buFont typeface="Wingdings" pitchFamily="2" charset="2"/>
              <a:buChar char="§"/>
            </a:pP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Particle size is   usually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1-5μ. </a:t>
            </a:r>
            <a:endParaRPr lang="en-MY" sz="2800" b="1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Particles of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&lt;1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are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exhaled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out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.</a:t>
            </a:r>
            <a:endParaRPr lang="en-MY" sz="28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672" y="251356"/>
            <a:ext cx="2896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Pathogenesis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2" descr="Pathogenesis&#10;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94703"/>
            <a:ext cx="1928491" cy="13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505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thogenesi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51494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99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08720"/>
            <a:ext cx="84604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MY" sz="3200" b="1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The hazardous effects </a:t>
            </a:r>
            <a:r>
              <a:rPr lang="en-MY" sz="3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of dusts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on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the lungs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depend upon a </a:t>
            </a:r>
            <a:r>
              <a:rPr lang="en-MY" sz="2800" b="1" u="sng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number of </a:t>
            </a:r>
            <a:r>
              <a:rPr lang="en-MY" sz="2800" b="1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factors</a:t>
            </a:r>
            <a:r>
              <a:rPr lang="en-MY" sz="2800" b="1" u="sng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such as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MY" sz="2800" b="1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lvl="0" algn="just"/>
            <a:r>
              <a:rPr lang="en-MY" sz="2800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  (a</a:t>
            </a:r>
            <a:r>
              <a:rPr lang="en-MY" sz="2800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)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Chemical composition </a:t>
            </a:r>
          </a:p>
          <a:p>
            <a:pPr lvl="0" algn="just"/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 (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b) Fineness</a:t>
            </a:r>
          </a:p>
          <a:p>
            <a:pPr lvl="0" algn="just"/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(c) Concentration of dust in the air </a:t>
            </a:r>
          </a:p>
          <a:p>
            <a:pPr lvl="0" algn="just"/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 (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d) Period of exposure and</a:t>
            </a:r>
          </a:p>
          <a:p>
            <a:pPr lvl="0" algn="just"/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(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e) Health status of the person exposed</a:t>
            </a:r>
            <a:r>
              <a:rPr lang="en-MY" sz="28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. </a:t>
            </a:r>
            <a:endParaRPr lang="en-MY" sz="2800" dirty="0" smtClean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 lvl="0" algn="just"/>
            <a:endParaRPr lang="en-MY" sz="2800" dirty="0">
              <a:solidFill>
                <a:srgbClr val="7030A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Therefore, the threshold limit values for different dusts are different.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. </a:t>
            </a:r>
            <a:endParaRPr lang="en-MY" sz="28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164288" y="5949280"/>
            <a:ext cx="19865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0043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180" y="3933056"/>
            <a:ext cx="891581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3200" b="1" u="sng" dirty="0">
                <a:solidFill>
                  <a:srgbClr val="C00000"/>
                </a:solidFill>
                <a:latin typeface="Georgia"/>
              </a:rPr>
              <a:t>Pneumoconiosis </a:t>
            </a:r>
            <a:r>
              <a:rPr lang="en-US" sz="3200" b="1" u="sng" dirty="0" smtClean="0">
                <a:solidFill>
                  <a:srgbClr val="C00000"/>
                </a:solidFill>
                <a:latin typeface="Georgia"/>
              </a:rPr>
              <a:t> classification</a:t>
            </a:r>
            <a:r>
              <a:rPr lang="en-US" sz="3200" b="1" dirty="0" smtClean="0">
                <a:solidFill>
                  <a:srgbClr val="C00000"/>
                </a:solidFill>
                <a:latin typeface="Georgia"/>
              </a:rPr>
              <a:t>;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  <a:latin typeface="Georgia"/>
              </a:rPr>
              <a:t>1- </a:t>
            </a:r>
            <a:r>
              <a:rPr lang="en-US" sz="2800" b="1" dirty="0" smtClean="0">
                <a:solidFill>
                  <a:schemeClr val="tx2"/>
                </a:solidFill>
                <a:latin typeface="Georgia"/>
              </a:rPr>
              <a:t>Caused by </a:t>
            </a:r>
            <a:r>
              <a:rPr lang="en-US" sz="2800" b="1" dirty="0">
                <a:solidFill>
                  <a:srgbClr val="FF0000"/>
                </a:solidFill>
                <a:latin typeface="Georgia"/>
              </a:rPr>
              <a:t>inhalation</a:t>
            </a:r>
            <a:r>
              <a:rPr lang="en-US" sz="2800" b="1" dirty="0">
                <a:solidFill>
                  <a:schemeClr val="tx2"/>
                </a:solidFill>
                <a:latin typeface="Georgia"/>
              </a:rPr>
              <a:t> of inorganic or organic </a:t>
            </a:r>
            <a:r>
              <a:rPr lang="en-US" sz="2800" b="1" dirty="0" smtClean="0">
                <a:solidFill>
                  <a:schemeClr val="tx2"/>
                </a:solidFill>
                <a:latin typeface="Georgia"/>
              </a:rPr>
              <a:t>dust</a:t>
            </a:r>
          </a:p>
          <a:p>
            <a:pPr lvl="0"/>
            <a:r>
              <a:rPr lang="en-US" sz="2800" b="1" dirty="0" smtClean="0">
                <a:solidFill>
                  <a:schemeClr val="tx2"/>
                </a:solidFill>
                <a:latin typeface="Georgia"/>
                <a:cs typeface="Times New Roman"/>
              </a:rPr>
              <a:t>2- </a:t>
            </a:r>
            <a:r>
              <a:rPr lang="en-US" sz="2800" b="1" dirty="0" smtClean="0">
                <a:solidFill>
                  <a:srgbClr val="FF0000"/>
                </a:solidFill>
                <a:latin typeface="Georgia"/>
                <a:cs typeface="Times New Roman"/>
              </a:rPr>
              <a:t>Severity</a:t>
            </a:r>
            <a:r>
              <a:rPr lang="en-US" sz="2800" b="1" dirty="0" smtClean="0">
                <a:solidFill>
                  <a:schemeClr val="tx2"/>
                </a:solidFill>
                <a:latin typeface="Georgia"/>
                <a:cs typeface="Times New Roman"/>
              </a:rPr>
              <a:t>  spectrum of disease </a:t>
            </a:r>
            <a:endParaRPr lang="ar-EG" sz="2800" b="1" dirty="0">
              <a:solidFill>
                <a:schemeClr val="tx2"/>
              </a:solidFill>
              <a:latin typeface="Georgia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92696"/>
            <a:ext cx="876427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itchFamily="2" charset="2"/>
              <a:buChar char="v"/>
            </a:pPr>
            <a:r>
              <a:rPr lang="en-MY" sz="2600" b="1" i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Therefore, the </a:t>
            </a:r>
            <a:r>
              <a:rPr lang="en-MY" sz="2600" b="1" i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threshold limit values </a:t>
            </a:r>
            <a:r>
              <a:rPr lang="en-MY" sz="2600" b="1" i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for different dusts are different. </a:t>
            </a: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In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addition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to the toxic effect of the dust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on the lung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tissues, </a:t>
            </a: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super-imposition of infections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like tuberculosis </a:t>
            </a:r>
          </a:p>
          <a:p>
            <a:pPr lvl="0" algn="just"/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  may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also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influence the pattern of pneumoconiosis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7814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2600" b="1" dirty="0">
                <a:solidFill>
                  <a:prstClr val="black"/>
                </a:solidFill>
                <a:latin typeface="Georgia"/>
              </a:rPr>
              <a:t>Pneumoconiosis </a:t>
            </a:r>
            <a:r>
              <a:rPr lang="en-US" sz="2600" b="1" dirty="0">
                <a:solidFill>
                  <a:srgbClr val="FF0000"/>
                </a:solidFill>
                <a:latin typeface="Georgia"/>
              </a:rPr>
              <a:t>may be caused by </a:t>
            </a:r>
            <a:r>
              <a:rPr lang="en-US" sz="2600" b="1" dirty="0">
                <a:solidFill>
                  <a:prstClr val="black"/>
                </a:solidFill>
                <a:latin typeface="Georgia"/>
              </a:rPr>
              <a:t>inhalation of inorganic or organic dust</a:t>
            </a:r>
            <a:endParaRPr lang="ar-EG" sz="2600" b="1" dirty="0">
              <a:solidFill>
                <a:prstClr val="black"/>
              </a:solidFill>
              <a:latin typeface="Georgia"/>
              <a:cs typeface="Times New Rom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992836"/>
            <a:ext cx="9252520" cy="58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1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19</a:t>
            </a:fld>
            <a:endParaRPr lang="en-MY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6" y="332655"/>
            <a:ext cx="8839200" cy="638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296" y="196895"/>
            <a:ext cx="1367036" cy="105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170080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tx2"/>
                </a:solidFill>
                <a:latin typeface="Georgia"/>
                <a:cs typeface="Times New Roman"/>
              </a:rPr>
              <a:t>- </a:t>
            </a:r>
            <a:r>
              <a:rPr lang="en-US" sz="2800" b="1" dirty="0">
                <a:solidFill>
                  <a:schemeClr val="tx2"/>
                </a:solidFill>
                <a:latin typeface="Georgia"/>
                <a:cs typeface="Times New Roman"/>
              </a:rPr>
              <a:t>severity  spectrum of disease </a:t>
            </a:r>
            <a:endParaRPr lang="ar-EG" sz="2800" b="1" dirty="0">
              <a:solidFill>
                <a:schemeClr val="tx2"/>
              </a:solidFill>
              <a:latin typeface="Georg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72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7863"/>
            <a:ext cx="896448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 smtClean="0">
                <a:solidFill>
                  <a:srgbClr val="FF0000"/>
                </a:solidFill>
                <a:latin typeface="Garamond" pitchFamily="18" charset="0"/>
              </a:rPr>
              <a:t>        Chemical Hazards</a:t>
            </a:r>
            <a:endParaRPr lang="en-MY" sz="3200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600" b="1" dirty="0" smtClean="0">
                <a:latin typeface="Garamond" pitchFamily="18" charset="0"/>
              </a:rPr>
              <a:t>There </a:t>
            </a:r>
            <a:r>
              <a:rPr lang="en-MY" sz="2600" b="1" dirty="0">
                <a:latin typeface="Garamond" pitchFamily="18" charset="0"/>
              </a:rPr>
              <a:t>is hardly any industry which does not make use of chemicals. </a:t>
            </a:r>
            <a:endParaRPr lang="en-MY" sz="2600" b="1" dirty="0" smtClean="0">
              <a:latin typeface="Garamond" pitchFamily="18" charset="0"/>
            </a:endParaRPr>
          </a:p>
          <a:p>
            <a:r>
              <a:rPr lang="en-MY" sz="2600" b="1" dirty="0" smtClean="0">
                <a:latin typeface="Garamond" pitchFamily="18" charset="0"/>
              </a:rPr>
              <a:t>The </a:t>
            </a:r>
            <a:r>
              <a:rPr lang="en-MY" sz="2600" b="1" dirty="0">
                <a:latin typeface="Garamond" pitchFamily="18" charset="0"/>
              </a:rPr>
              <a:t>chemical hazards are on the increase with the introduction of newer and complex chemicals</a:t>
            </a:r>
            <a:r>
              <a:rPr lang="en-MY" sz="2600" dirty="0">
                <a:latin typeface="Garamond" pitchFamily="18" charset="0"/>
              </a:rPr>
              <a:t>. </a:t>
            </a:r>
            <a:endParaRPr lang="en-MY" sz="2600" dirty="0" smtClean="0">
              <a:latin typeface="Garamond" pitchFamily="18" charset="0"/>
            </a:endParaRPr>
          </a:p>
          <a:p>
            <a:endParaRPr lang="en-MY" sz="26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ill-effects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produced </a:t>
            </a:r>
            <a:r>
              <a:rPr lang="en-MY" sz="2800" b="1" u="sng" dirty="0">
                <a:solidFill>
                  <a:schemeClr val="tx2"/>
                </a:solidFill>
                <a:latin typeface="Garamond" pitchFamily="18" charset="0"/>
              </a:rPr>
              <a:t>depend upon </a:t>
            </a:r>
            <a:r>
              <a:rPr lang="en-MY" sz="2800" b="1" u="sng" dirty="0" smtClean="0">
                <a:solidFill>
                  <a:schemeClr val="tx2"/>
                </a:solidFill>
                <a:latin typeface="Garamond" pitchFamily="18" charset="0"/>
              </a:rPr>
              <a:t>the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600" dirty="0" smtClean="0">
                <a:latin typeface="Garamond" pitchFamily="18" charset="0"/>
              </a:rPr>
              <a:t> </a:t>
            </a:r>
            <a:r>
              <a:rPr lang="en-MY" sz="2600" b="1" dirty="0">
                <a:latin typeface="Garamond" pitchFamily="18" charset="0"/>
              </a:rPr>
              <a:t>duration of exposure, </a:t>
            </a:r>
            <a:endParaRPr lang="en-MY" sz="2600" b="1" dirty="0" smtClean="0">
              <a:latin typeface="Garamond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MY" sz="2600" b="1" dirty="0" smtClean="0">
                <a:latin typeface="Garamond" pitchFamily="18" charset="0"/>
              </a:rPr>
              <a:t>the </a:t>
            </a:r>
            <a:r>
              <a:rPr lang="en-MY" sz="2600" b="1" dirty="0">
                <a:latin typeface="Garamond" pitchFamily="18" charset="0"/>
              </a:rPr>
              <a:t>quantum of exposure and  </a:t>
            </a:r>
            <a:endParaRPr lang="en-MY" sz="2600" b="1" dirty="0" smtClean="0">
              <a:latin typeface="Garamond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MY" sz="2600" b="1" dirty="0" smtClean="0">
                <a:latin typeface="Garamond" pitchFamily="18" charset="0"/>
              </a:rPr>
              <a:t>individual </a:t>
            </a:r>
            <a:r>
              <a:rPr lang="en-MY" sz="2600" b="1" dirty="0">
                <a:latin typeface="Garamond" pitchFamily="18" charset="0"/>
              </a:rPr>
              <a:t>susceptibility</a:t>
            </a:r>
            <a:r>
              <a:rPr lang="en-MY" sz="2600" b="1" dirty="0" smtClean="0">
                <a:latin typeface="Garamond" pitchFamily="18" charset="0"/>
              </a:rPr>
              <a:t>.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en-MY" sz="2800" b="1" dirty="0">
                <a:solidFill>
                  <a:srgbClr val="1F497D"/>
                </a:solidFill>
                <a:latin typeface="Garamond" pitchFamily="18" charset="0"/>
              </a:rPr>
              <a:t>Chemical agents </a:t>
            </a:r>
            <a:r>
              <a:rPr lang="en-MY" sz="2800" b="1" u="sng" dirty="0">
                <a:solidFill>
                  <a:srgbClr val="FF0000"/>
                </a:solidFill>
                <a:latin typeface="Garamond" pitchFamily="18" charset="0"/>
              </a:rPr>
              <a:t>act in three ways :</a:t>
            </a:r>
          </a:p>
          <a:p>
            <a:pPr marL="342900" lvl="0" indent="-342900">
              <a:buFontTx/>
              <a:buAutoNum type="arabicParenBoth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Local Action :</a:t>
            </a:r>
          </a:p>
          <a:p>
            <a:pPr marL="342900" lvl="0" indent="-342900">
              <a:buFontTx/>
              <a:buAutoNum type="arabicParenBoth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Ingestion</a:t>
            </a:r>
          </a:p>
          <a:p>
            <a:pPr marL="342900" lvl="0" indent="-342900">
              <a:buFontTx/>
              <a:buAutoNum type="arabicParenBoth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Inhalation </a:t>
            </a:r>
            <a:r>
              <a:rPr lang="en-MY" sz="2600" dirty="0">
                <a:solidFill>
                  <a:prstClr val="black"/>
                </a:solidFill>
                <a:latin typeface="Garamond" pitchFamily="18" charset="0"/>
              </a:rPr>
              <a:t>:</a:t>
            </a:r>
          </a:p>
          <a:p>
            <a:pPr marL="400050" lvl="0" indent="-400050">
              <a:buFontTx/>
              <a:buAutoNum type="romanLcParenR"/>
            </a:pPr>
            <a:r>
              <a:rPr lang="en-MY" sz="2600" b="1" i="1" dirty="0" smtClean="0">
                <a:solidFill>
                  <a:prstClr val="black"/>
                </a:solidFill>
                <a:latin typeface="Garamond" pitchFamily="18" charset="0"/>
              </a:rPr>
              <a:t>Dusts                   ii )Gases</a:t>
            </a:r>
            <a:endParaRPr lang="en-MY" sz="2600" b="1" i="1" dirty="0">
              <a:solidFill>
                <a:prstClr val="black"/>
              </a:solidFill>
              <a:latin typeface="Garamond" pitchFamily="18" charset="0"/>
            </a:endParaRPr>
          </a:p>
          <a:p>
            <a:pPr lvl="0"/>
            <a:r>
              <a:rPr lang="en-MY" sz="2600" b="1" i="1" dirty="0" smtClean="0">
                <a:solidFill>
                  <a:prstClr val="black"/>
                </a:solidFill>
                <a:latin typeface="Garamond" pitchFamily="18" charset="0"/>
              </a:rPr>
              <a:t>iii) Metals </a:t>
            </a:r>
            <a:r>
              <a:rPr lang="en-MY" sz="2600" b="1" i="1" dirty="0">
                <a:solidFill>
                  <a:prstClr val="black"/>
                </a:solidFill>
                <a:latin typeface="Garamond" pitchFamily="18" charset="0"/>
              </a:rPr>
              <a:t>and</a:t>
            </a:r>
            <a:r>
              <a:rPr lang="en-MY" sz="2600" b="1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MY" sz="2600" b="1" i="1" dirty="0">
                <a:solidFill>
                  <a:prstClr val="black"/>
                </a:solidFill>
                <a:latin typeface="Garamond" pitchFamily="18" charset="0"/>
              </a:rPr>
              <a:t>Their </a:t>
            </a:r>
            <a:r>
              <a:rPr lang="en-MY" sz="2600" b="1" i="1" dirty="0" smtClean="0">
                <a:solidFill>
                  <a:prstClr val="black"/>
                </a:solidFill>
                <a:latin typeface="Garamond" pitchFamily="18" charset="0"/>
              </a:rPr>
              <a:t>Compounds</a:t>
            </a:r>
            <a:endParaRPr lang="en-MY" sz="26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884368" y="62317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2998088">
            <a:off x="7026808" y="1937976"/>
            <a:ext cx="1702834" cy="194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9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174" y="315011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Types </a:t>
            </a:r>
          </a:p>
          <a:p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Pneumoconiosis is usually divided into three groups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 typeface="+mj-lt"/>
              <a:buAutoNum type="romanUcPeriod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Major pneumoconiosis</a:t>
            </a:r>
          </a:p>
          <a:p>
            <a:pPr marL="514350" indent="-514350">
              <a:buFont typeface="+mj-lt"/>
              <a:buAutoNum type="romanUcPeriod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Minor pneumoconiosis</a:t>
            </a:r>
          </a:p>
          <a:p>
            <a:pPr marL="514350" indent="-514350">
              <a:buFont typeface="+mj-lt"/>
              <a:buAutoNum type="romanUcPeriod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Benign pneumoconiosis</a:t>
            </a:r>
          </a:p>
        </p:txBody>
      </p:sp>
      <p:pic>
        <p:nvPicPr>
          <p:cNvPr id="4" name="Picture 3" descr="types&#10;â¢ Pneumoconiosis is usually divided into three groups:&#10;â Major pneumoconiosis&#10;â Minor pneumoconiosis&#10;â Benign pneum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3441"/>
            <a:ext cx="6264696" cy="413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43" y="2400118"/>
            <a:ext cx="2198646" cy="347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929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32656"/>
            <a:ext cx="9036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III Benign Pneumoconiosis</a:t>
            </a:r>
            <a:r>
              <a:rPr lang="en-MY" sz="2800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There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isn't any reaction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in the lungs,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but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dust deposition casts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a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shadow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 x-ray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of the lung.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There is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no fibrosis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and </a:t>
            </a:r>
            <a:endParaRPr lang="en-MY" sz="2800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no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disturbance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lung functions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They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are characterized by the </a:t>
            </a:r>
            <a:endParaRPr lang="en-MY" sz="2800" b="1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presence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of small rounded dense opacities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on a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chest film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due to perivascular collections of dusts.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deposits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in the lung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disappear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when exposure is discontinued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873072" y="6193081"/>
            <a:ext cx="618368" cy="12115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Right Arrow 3"/>
          <p:cNvSpPr/>
          <p:nvPr/>
        </p:nvSpPr>
        <p:spPr>
          <a:xfrm>
            <a:off x="3620525" y="5768395"/>
            <a:ext cx="618368" cy="12115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ight Arrow 4"/>
          <p:cNvSpPr/>
          <p:nvPr/>
        </p:nvSpPr>
        <p:spPr>
          <a:xfrm>
            <a:off x="3563888" y="5274114"/>
            <a:ext cx="618368" cy="12115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" name="Picture 5" descr="types&#10;â¢ Pneumoconiosis is usually divided into three groups:&#10;â Major pneumoconiosis&#10;â Minor pneumoconiosis&#10;â Benign pneumo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6927"/>
            <a:ext cx="2016224" cy="128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19672" y="4702299"/>
            <a:ext cx="69544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It can result from the inhalation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of: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Iron dust       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   </a:t>
            </a:r>
            <a:r>
              <a:rPr lang="en-MY" sz="2800" dirty="0" err="1" smtClean="0">
                <a:latin typeface="Garamond" pitchFamily="18" charset="0"/>
                <a:cs typeface="Times New Roman" pitchFamily="18" charset="0"/>
              </a:rPr>
              <a:t>siderosis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MY" sz="2800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Tin dust      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       </a:t>
            </a:r>
            <a:r>
              <a:rPr lang="en-MY" sz="2800" dirty="0" err="1">
                <a:latin typeface="Garamond" pitchFamily="18" charset="0"/>
                <a:cs typeface="Times New Roman" pitchFamily="18" charset="0"/>
              </a:rPr>
              <a:t>stannosis</a:t>
            </a:r>
            <a:endParaRPr lang="en-MY" sz="2800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 Calcium dust       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   </a:t>
            </a:r>
            <a:r>
              <a:rPr lang="en-MY" sz="2800" dirty="0" err="1" smtClean="0">
                <a:latin typeface="Garamond" pitchFamily="18" charset="0"/>
                <a:cs typeface="Times New Roman" pitchFamily="18" charset="0"/>
              </a:rPr>
              <a:t>chalcosis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MY" sz="2800" dirty="0"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43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20688"/>
            <a:ext cx="85747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</a:t>
            </a:r>
            <a:r>
              <a:rPr lang="en-MY" sz="32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II. Minor Pneumoconiosis</a:t>
            </a:r>
            <a:r>
              <a:rPr lang="en-MY" sz="32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Inhalation of some dusts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 results in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“minor fibrosis”</a:t>
            </a:r>
          </a:p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of the lungs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There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is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minimal fibrosis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of the lungs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without interference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of lung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architecture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</a:t>
            </a:r>
            <a:endParaRPr lang="en-MY" sz="2800" b="1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or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 lung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function tests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These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dusts include: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Mica pneumoconiosis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err="1">
                <a:latin typeface="Garamond" pitchFamily="18" charset="0"/>
                <a:cs typeface="Times New Roman" pitchFamily="18" charset="0"/>
              </a:rPr>
              <a:t>Koalin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(china clay) pneumoconiosis</a:t>
            </a:r>
          </a:p>
        </p:txBody>
      </p:sp>
      <p:pic>
        <p:nvPicPr>
          <p:cNvPr id="4" name="Picture 3" descr="types&#10;â¢ Pneumoconiosis is usually divided into three groups:&#10;â Major pneumoconiosis&#10;â Minor pneumoconiosis&#10;â Benign pneumo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68987"/>
            <a:ext cx="2598115" cy="262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9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04664"/>
            <a:ext cx="892827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III Major 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Pneumoconiosis: 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or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Complicated pneumoconiosis</a:t>
            </a:r>
            <a:endParaRPr lang="en-MY" sz="2400" b="1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8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related to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severity of exposure </a:t>
            </a:r>
            <a:r>
              <a:rPr lang="en-US" sz="280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,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large lesions </a:t>
            </a:r>
            <a:endParaRPr lang="en-US" sz="2800" b="1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+ </a:t>
            </a:r>
            <a:r>
              <a:rPr lang="en-US" sz="28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fibrosis (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major fibrosis</a:t>
            </a:r>
            <a:r>
              <a:rPr lang="en-US" sz="28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)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+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which results in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interference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lung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architecture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or </a:t>
            </a:r>
            <a:endParaRPr lang="en-MY" sz="2800" b="1" dirty="0" smtClean="0">
              <a:latin typeface="Garamond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lung 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function tests </a:t>
            </a:r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+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8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lung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collapse</a:t>
            </a:r>
            <a:r>
              <a:rPr lang="en-US" sz="28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and </a:t>
            </a:r>
            <a:endParaRPr lang="en-US" sz="2800" b="1" dirty="0" smtClean="0">
              <a:solidFill>
                <a:prstClr val="black"/>
              </a:solidFill>
              <a:latin typeface="Garamond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8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compensatory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emphysema</a:t>
            </a:r>
            <a:r>
              <a:rPr lang="en-US" sz="28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. </a:t>
            </a:r>
          </a:p>
          <a:p>
            <a:endParaRPr lang="en-MY" sz="24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4166790"/>
            <a:ext cx="43204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600" dirty="0">
                <a:latin typeface="Garamond" pitchFamily="18" charset="0"/>
                <a:cs typeface="Times New Roman" pitchFamily="18" charset="0"/>
              </a:rPr>
              <a:t>Examples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Silica     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     silicosis 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Asbestos        asbestosis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Coal    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      </a:t>
            </a:r>
            <a:r>
              <a:rPr lang="en-MY" sz="2600" b="1" dirty="0" err="1">
                <a:latin typeface="Garamond" pitchFamily="18" charset="0"/>
                <a:cs typeface="Times New Roman" pitchFamily="18" charset="0"/>
              </a:rPr>
              <a:t>anthracosis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897230" y="5301208"/>
            <a:ext cx="618368" cy="6057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ight Arrow 4"/>
          <p:cNvSpPr/>
          <p:nvPr/>
        </p:nvSpPr>
        <p:spPr>
          <a:xfrm>
            <a:off x="2585480" y="5661248"/>
            <a:ext cx="618368" cy="6057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ight Arrow 5"/>
          <p:cNvSpPr/>
          <p:nvPr/>
        </p:nvSpPr>
        <p:spPr>
          <a:xfrm>
            <a:off x="2590612" y="4725144"/>
            <a:ext cx="613236" cy="13817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7" name="Picture 6" descr="types&#10;â¢ Major Pneumoconiosis: Inhalation of some dusts results&#10;in âmajor fibrosisâ of the lungs, which results in&#10;interf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22136"/>
            <a:ext cx="4103743" cy="414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692696"/>
            <a:ext cx="763284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Preventive </a:t>
            </a:r>
            <a:r>
              <a:rPr lang="en-MY" sz="32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measures </a:t>
            </a:r>
            <a:r>
              <a:rPr lang="en-MY" sz="32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in Pneumoconiosis </a:t>
            </a:r>
            <a:endParaRPr lang="en-MY" sz="3200" dirty="0" smtClean="0">
              <a:solidFill>
                <a:srgbClr val="C0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Medical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measures </a:t>
            </a:r>
            <a:endParaRPr lang="en-MY" sz="28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Engineering measures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Other measures</a:t>
            </a:r>
          </a:p>
          <a:p>
            <a:endParaRPr lang="en-MY" sz="28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64357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3" y="332656"/>
            <a:ext cx="8964487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MY" sz="32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Medical measures: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Pre-placement examination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Periodical examination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Medical and health care services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Notification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Maintenance and analysis of records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Health education and counselling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Practicing good personal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hygiene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Washing hands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and face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 before eating, drinking, 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smoking</a:t>
            </a:r>
          </a:p>
          <a:p>
            <a:r>
              <a:rPr lang="en-MY" sz="26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       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or use toilet,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Prevent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eat, drink, smoke, in areas where such dust is being used.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  <a:cs typeface="Times New Roman" pitchFamily="18" charset="0"/>
              </a:rPr>
              <a:t>Wear protective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clothes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and respiratory protection 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Before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leaving work,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shower and change into clean clothes.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Leave dusty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clothes at work.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732240" y="29493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05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Preventive </a:t>
            </a:r>
            <a:r>
              <a:rPr lang="en-MY" sz="105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measures </a:t>
            </a:r>
            <a:r>
              <a:rPr lang="en-MY" sz="105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in Pneumoconiosis</a:t>
            </a: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MY" sz="1050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105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Medical </a:t>
            </a:r>
            <a:r>
              <a:rPr lang="en-MY" sz="105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measures </a:t>
            </a:r>
            <a:endParaRPr lang="en-MY" sz="1050" b="1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Engineering measures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Other measures</a:t>
            </a:r>
          </a:p>
        </p:txBody>
      </p:sp>
    </p:spTree>
    <p:extLst>
      <p:ext uri="{BB962C8B-B14F-4D97-AF65-F5344CB8AC3E}">
        <p14:creationId xmlns:p14="http://schemas.microsoft.com/office/powerpoint/2010/main" val="368350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1" y="620688"/>
            <a:ext cx="902686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 </a:t>
            </a:r>
            <a:r>
              <a:rPr lang="en-MY" sz="32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Engineering Measures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Design of building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Conduct air monitoring to measure the workers’ exposure to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such dust .</a:t>
            </a:r>
            <a:endParaRPr lang="en-MY" sz="28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Minimize exposures by controlling the creation of airborne </a:t>
            </a:r>
          </a:p>
          <a:p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   for example, use wet drilling, local exhaust ventilation.</a:t>
            </a:r>
          </a:p>
          <a:p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Enclosure / isolation </a:t>
            </a:r>
          </a:p>
          <a:p>
            <a:endParaRPr lang="en-MY" sz="28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Environmental monitoring </a:t>
            </a:r>
          </a:p>
          <a:p>
            <a:pPr marL="342900" indent="-342900">
              <a:buFont typeface="Wingdings" pitchFamily="2" charset="2"/>
              <a:buChar char="§"/>
            </a:pPr>
            <a:endParaRPr lang="en-MY" sz="28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Prohibit Dry Cutting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Promote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wet Cutting</a:t>
            </a:r>
            <a:endParaRPr lang="en-MY" sz="2800" dirty="0" smtClean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4" name="Picture 2" descr="Prohibit Dry Cutting Promote wet Cutting&#10;Preventive measures&#10;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33664"/>
            <a:ext cx="23042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44816" y="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05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Preventive </a:t>
            </a:r>
            <a:r>
              <a:rPr lang="en-MY" sz="105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measures </a:t>
            </a:r>
            <a:r>
              <a:rPr lang="en-MY" sz="105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in Pneumoconiosis</a:t>
            </a: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MY" sz="1050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Medical </a:t>
            </a:r>
            <a:r>
              <a:rPr lang="en-MY" sz="1050" b="1" dirty="0">
                <a:latin typeface="Garamond" pitchFamily="18" charset="0"/>
                <a:cs typeface="Times New Roman" pitchFamily="18" charset="0"/>
              </a:rPr>
              <a:t>measures </a:t>
            </a:r>
            <a:endParaRPr lang="en-MY" sz="105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105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Engineering measures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Other measures</a:t>
            </a:r>
          </a:p>
        </p:txBody>
      </p:sp>
    </p:spTree>
    <p:extLst>
      <p:ext uri="{BB962C8B-B14F-4D97-AF65-F5344CB8AC3E}">
        <p14:creationId xmlns:p14="http://schemas.microsoft.com/office/powerpoint/2010/main" val="922928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71179"/>
            <a:ext cx="885698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MY" sz="32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Other Measures: </a:t>
            </a:r>
          </a:p>
          <a:p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Legal measures: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Measures to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minimize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dust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emissions and exposure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to dust.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Law compliance mechanisms, including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effective workplace inspection systems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Cooperation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 between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management and workers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and their representatives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A mechanism for the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collection and analysis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of data on occupational diseases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Training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of health professionals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in occupational diseases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to diagnose and prevent occupational diseases.</a:t>
            </a:r>
            <a:endParaRPr lang="en-MY" sz="2800" b="1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51712" y="1887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05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Preventive </a:t>
            </a:r>
            <a:r>
              <a:rPr lang="en-MY" sz="105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measures </a:t>
            </a:r>
            <a:r>
              <a:rPr lang="en-MY" sz="105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in Pneumoconiosis</a:t>
            </a: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MY" sz="1050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Medical </a:t>
            </a:r>
            <a:r>
              <a:rPr lang="en-MY" sz="1050" b="1" dirty="0">
                <a:latin typeface="Garamond" pitchFamily="18" charset="0"/>
                <a:cs typeface="Times New Roman" pitchFamily="18" charset="0"/>
              </a:rPr>
              <a:t>measures </a:t>
            </a:r>
            <a:endParaRPr lang="en-MY" sz="105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Engineering measures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105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22147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rohibit Dry Cutting Promote wet Cutting&#10;Preventive measure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0197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hank You Postcards from Mary Engelbreit Thank U, Mary Engelbreit, Thank You Postcards, Thank You Cards, Mary Mary, Mom Birthday, Birthday Wishes, Love Her, Grateful 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032" y="491283"/>
            <a:ext cx="876576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MY" sz="3200" b="1" u="sng" dirty="0" smtClean="0">
                <a:solidFill>
                  <a:srgbClr val="C00000"/>
                </a:solidFill>
                <a:latin typeface="Garamond" pitchFamily="18" charset="0"/>
              </a:rPr>
              <a:t>Local Action </a:t>
            </a:r>
            <a:r>
              <a:rPr lang="en-MY" sz="3200" b="1" dirty="0" smtClean="0">
                <a:solidFill>
                  <a:srgbClr val="C00000"/>
                </a:solidFill>
                <a:latin typeface="Garamond" pitchFamily="18" charset="0"/>
              </a:rPr>
              <a:t>: </a:t>
            </a:r>
          </a:p>
          <a:p>
            <a:r>
              <a:rPr lang="en-MY" sz="2800" b="1" dirty="0" smtClean="0">
                <a:latin typeface="Garamond" pitchFamily="18" charset="0"/>
              </a:rPr>
              <a:t> Some chemicals cause</a:t>
            </a:r>
          </a:p>
          <a:p>
            <a:r>
              <a:rPr lang="en-MY" sz="2800" b="1" dirty="0" smtClean="0">
                <a:latin typeface="Garamond" pitchFamily="18" charset="0"/>
              </a:rPr>
              <a:t> 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dermatitis, eczema, ulcers</a:t>
            </a:r>
            <a:r>
              <a:rPr lang="en-MY" sz="2800" b="1" dirty="0" smtClean="0"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and even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cancer </a:t>
            </a:r>
          </a:p>
          <a:p>
            <a:endParaRPr lang="en-MY" sz="26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latin typeface="Garamond" pitchFamily="18" charset="0"/>
              </a:rPr>
              <a:t>by </a:t>
            </a:r>
            <a:r>
              <a:rPr lang="en-MY" sz="2800" b="1" i="1" dirty="0" smtClean="0">
                <a:solidFill>
                  <a:srgbClr val="FF0000"/>
                </a:solidFill>
                <a:latin typeface="Garamond" pitchFamily="18" charset="0"/>
              </a:rPr>
              <a:t>primary irritant </a:t>
            </a:r>
            <a:r>
              <a:rPr lang="en-MY" sz="2800" b="1" i="1" dirty="0" smtClean="0">
                <a:latin typeface="Garamond" pitchFamily="18" charset="0"/>
              </a:rPr>
              <a:t>action;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</a:rPr>
              <a:t>some cause dermatitis by an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allergic </a:t>
            </a:r>
            <a:r>
              <a:rPr lang="en-MY" sz="2800" b="1" dirty="0" smtClean="0">
                <a:latin typeface="Garamond" pitchFamily="18" charset="0"/>
              </a:rPr>
              <a:t>action.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 Occupational dermatitis </a:t>
            </a:r>
            <a:r>
              <a:rPr lang="en-MY" sz="2800" b="1" dirty="0" smtClean="0">
                <a:latin typeface="Garamond" pitchFamily="18" charset="0"/>
              </a:rPr>
              <a:t>is a big problem in </a:t>
            </a:r>
            <a:r>
              <a:rPr lang="en-MY" sz="2800" b="1" dirty="0" smtClean="0">
                <a:latin typeface="Garamond" pitchFamily="18" charset="0"/>
              </a:rPr>
              <a:t>industry</a:t>
            </a:r>
          </a:p>
          <a:p>
            <a:pPr marL="457200" indent="-457200">
              <a:buFont typeface="Wingdings" pitchFamily="2" charset="2"/>
              <a:buChar char="ü"/>
            </a:pPr>
            <a:endParaRPr lang="en-MY" sz="28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Some </a:t>
            </a:r>
            <a:r>
              <a:rPr lang="en-MY" sz="2800" b="1" dirty="0" smtClean="0">
                <a:latin typeface="Garamond" pitchFamily="18" charset="0"/>
              </a:rPr>
              <a:t>compounds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are </a:t>
            </a:r>
            <a:r>
              <a:rPr lang="en-MY" sz="2800" b="1" i="1" dirty="0" smtClean="0">
                <a:solidFill>
                  <a:srgbClr val="FF0000"/>
                </a:solidFill>
                <a:latin typeface="Garamond" pitchFamily="18" charset="0"/>
              </a:rPr>
              <a:t>absorbed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through the skin </a:t>
            </a:r>
            <a:r>
              <a:rPr lang="en-MY" sz="2800" b="1" dirty="0" smtClean="0">
                <a:latin typeface="Garamond" pitchFamily="18" charset="0"/>
              </a:rPr>
              <a:t>and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cause systemic effects.  </a:t>
            </a:r>
            <a:r>
              <a:rPr lang="en-MY" sz="2800" b="1" dirty="0" smtClean="0">
                <a:latin typeface="Garamond" pitchFamily="18" charset="0"/>
              </a:rPr>
              <a:t>such as TNT and aniline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84089" y="0"/>
            <a:ext cx="1876343" cy="11233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1400" dirty="0">
                <a:solidFill>
                  <a:srgbClr val="FF0000"/>
                </a:solidFill>
                <a:latin typeface="Garamond" pitchFamily="18" charset="0"/>
              </a:rPr>
              <a:t>L</a:t>
            </a:r>
            <a:r>
              <a:rPr lang="en-MY" sz="1400" dirty="0" smtClean="0">
                <a:solidFill>
                  <a:srgbClr val="FF0000"/>
                </a:solidFill>
                <a:latin typeface="Garamond" pitchFamily="18" charset="0"/>
              </a:rPr>
              <a:t>ocal action </a:t>
            </a:r>
            <a:r>
              <a:rPr lang="en-MY" sz="1400" dirty="0" smtClean="0">
                <a:latin typeface="Garamond" pitchFamily="18" charset="0"/>
              </a:rPr>
              <a:t>ingestion</a:t>
            </a:r>
            <a:r>
              <a:rPr lang="en-MY" sz="1400" dirty="0">
                <a:latin typeface="Garamond" pitchFamily="18" charset="0"/>
              </a:rPr>
              <a:t>:</a:t>
            </a:r>
          </a:p>
          <a:p>
            <a:r>
              <a:rPr lang="en-MY" sz="1400" dirty="0" smtClean="0">
                <a:latin typeface="Garamond" pitchFamily="18" charset="0"/>
              </a:rPr>
              <a:t>inhalation :</a:t>
            </a:r>
          </a:p>
          <a:p>
            <a:r>
              <a:rPr lang="en-MY" sz="1400" i="1" dirty="0" smtClean="0">
                <a:latin typeface="Garamond" pitchFamily="18" charset="0"/>
              </a:rPr>
              <a:t>    dusts</a:t>
            </a:r>
          </a:p>
          <a:p>
            <a:r>
              <a:rPr lang="en-MY" sz="1400" i="1" dirty="0" smtClean="0">
                <a:latin typeface="Garamond" pitchFamily="18" charset="0"/>
              </a:rPr>
              <a:t>    gases</a:t>
            </a:r>
          </a:p>
          <a:p>
            <a:r>
              <a:rPr lang="en-MY" sz="1100" i="1" dirty="0" smtClean="0">
                <a:latin typeface="Garamond" pitchFamily="18" charset="0"/>
              </a:rPr>
              <a:t>metals</a:t>
            </a:r>
            <a:r>
              <a:rPr lang="en-MY" sz="1100" b="1" i="1" dirty="0" smtClean="0">
                <a:solidFill>
                  <a:prstClr val="black"/>
                </a:solidFill>
                <a:latin typeface="Garamond" pitchFamily="18" charset="0"/>
              </a:rPr>
              <a:t> and</a:t>
            </a:r>
            <a:r>
              <a:rPr lang="en-MY" sz="1100" b="1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MY" sz="1100" b="1" i="1" dirty="0" smtClean="0">
                <a:solidFill>
                  <a:prstClr val="black"/>
                </a:solidFill>
                <a:latin typeface="Garamond" pitchFamily="18" charset="0"/>
              </a:rPr>
              <a:t>Their Compounds</a:t>
            </a:r>
            <a:endParaRPr lang="en-MY" sz="1100" dirty="0" smtClean="0">
              <a:latin typeface="Garamond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121951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  <a:latin typeface="Garamond" pitchFamily="18" charset="0"/>
              </a:rPr>
              <a:t>Chemical Hazards</a:t>
            </a:r>
            <a:endParaRPr lang="en-MY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668344" y="6165304"/>
            <a:ext cx="14104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173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548680"/>
            <a:ext cx="88569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 smtClean="0">
                <a:solidFill>
                  <a:srgbClr val="C00000"/>
                </a:solidFill>
                <a:latin typeface="Garamond" pitchFamily="18" charset="0"/>
              </a:rPr>
              <a:t>(</a:t>
            </a:r>
            <a:r>
              <a:rPr lang="en-MY" sz="3200" b="1" u="sng" dirty="0" smtClean="0">
                <a:solidFill>
                  <a:srgbClr val="C00000"/>
                </a:solidFill>
                <a:latin typeface="Garamond" pitchFamily="18" charset="0"/>
              </a:rPr>
              <a:t>2) </a:t>
            </a:r>
            <a:r>
              <a:rPr lang="en-MY" sz="3200" b="1" u="sng" dirty="0">
                <a:solidFill>
                  <a:srgbClr val="C00000"/>
                </a:solidFill>
                <a:latin typeface="Garamond" pitchFamily="18" charset="0"/>
              </a:rPr>
              <a:t>Ingestion:</a:t>
            </a:r>
          </a:p>
          <a:p>
            <a:r>
              <a:rPr lang="en-MY" sz="2400" b="1" dirty="0"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Occupational diseases may also result from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ingestion of chemical substances such as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lead, mercury, arsenic, zinc</a:t>
            </a:r>
            <a:r>
              <a:rPr lang="en-MY" sz="2800" b="1" dirty="0">
                <a:latin typeface="Garamond" pitchFamily="18" charset="0"/>
              </a:rPr>
              <a:t>, chromium, cadmium, phosphorus etc.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 Usually these substances are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swallowed in minute </a:t>
            </a:r>
            <a:r>
              <a:rPr lang="en-MY" sz="2800" b="1" dirty="0">
                <a:latin typeface="Garamond" pitchFamily="18" charset="0"/>
              </a:rPr>
              <a:t>amounts through contaminated hands, food or cigarettes.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Much of the ingested material is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excreted </a:t>
            </a:r>
            <a:r>
              <a:rPr lang="en-MY" sz="2800" b="1" dirty="0">
                <a:latin typeface="Garamond" pitchFamily="18" charset="0"/>
              </a:rPr>
              <a:t>through faeces and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only a small proportion </a:t>
            </a:r>
            <a:r>
              <a:rPr lang="en-MY" sz="2800" b="1" dirty="0">
                <a:latin typeface="Garamond" pitchFamily="18" charset="0"/>
              </a:rPr>
              <a:t>may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reach</a:t>
            </a:r>
            <a:r>
              <a:rPr lang="en-MY" sz="2800" b="1" dirty="0">
                <a:latin typeface="Garamond" pitchFamily="18" charset="0"/>
              </a:rPr>
              <a:t> the general blood circulation.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7096239" y="117793"/>
            <a:ext cx="1876343" cy="11233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1400" dirty="0">
                <a:solidFill>
                  <a:srgbClr val="FF0000"/>
                </a:solidFill>
                <a:latin typeface="Garamond" pitchFamily="18" charset="0"/>
              </a:rPr>
              <a:t>L</a:t>
            </a:r>
            <a:r>
              <a:rPr lang="en-MY" sz="1400" dirty="0" smtClean="0">
                <a:solidFill>
                  <a:srgbClr val="FF0000"/>
                </a:solidFill>
                <a:latin typeface="Garamond" pitchFamily="18" charset="0"/>
              </a:rPr>
              <a:t>ocal action </a:t>
            </a:r>
            <a:r>
              <a:rPr lang="en-MY" sz="1400" dirty="0" smtClean="0">
                <a:latin typeface="Garamond" pitchFamily="18" charset="0"/>
              </a:rPr>
              <a:t>ingestion</a:t>
            </a:r>
            <a:r>
              <a:rPr lang="en-MY" sz="1400" dirty="0">
                <a:latin typeface="Garamond" pitchFamily="18" charset="0"/>
              </a:rPr>
              <a:t>:</a:t>
            </a:r>
          </a:p>
          <a:p>
            <a:r>
              <a:rPr lang="en-MY" sz="1400" dirty="0" smtClean="0">
                <a:latin typeface="Garamond" pitchFamily="18" charset="0"/>
              </a:rPr>
              <a:t>inhalation :</a:t>
            </a:r>
          </a:p>
          <a:p>
            <a:r>
              <a:rPr lang="en-MY" sz="1400" i="1" dirty="0" smtClean="0">
                <a:latin typeface="Garamond" pitchFamily="18" charset="0"/>
              </a:rPr>
              <a:t>    dusts</a:t>
            </a:r>
          </a:p>
          <a:p>
            <a:r>
              <a:rPr lang="en-MY" sz="1400" i="1" dirty="0" smtClean="0">
                <a:latin typeface="Garamond" pitchFamily="18" charset="0"/>
              </a:rPr>
              <a:t>    gases</a:t>
            </a:r>
          </a:p>
          <a:p>
            <a:r>
              <a:rPr lang="en-MY" sz="1100" i="1" dirty="0" smtClean="0">
                <a:latin typeface="Garamond" pitchFamily="18" charset="0"/>
              </a:rPr>
              <a:t>metals</a:t>
            </a:r>
            <a:r>
              <a:rPr lang="en-MY" sz="1100" b="1" i="1" dirty="0" smtClean="0">
                <a:solidFill>
                  <a:prstClr val="black"/>
                </a:solidFill>
                <a:latin typeface="Garamond" pitchFamily="18" charset="0"/>
              </a:rPr>
              <a:t> and</a:t>
            </a:r>
            <a:r>
              <a:rPr lang="en-MY" sz="1100" b="1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MY" sz="1100" b="1" i="1" dirty="0" smtClean="0">
                <a:solidFill>
                  <a:prstClr val="black"/>
                </a:solidFill>
                <a:latin typeface="Garamond" pitchFamily="18" charset="0"/>
              </a:rPr>
              <a:t>Their Compounds</a:t>
            </a:r>
            <a:endParaRPr lang="en-MY" sz="1100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6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22" y="265734"/>
            <a:ext cx="951213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latin typeface="Garamond" pitchFamily="18" charset="0"/>
              </a:rPr>
              <a:t>                </a:t>
            </a:r>
            <a:r>
              <a:rPr lang="en-MY" sz="3200" b="1" dirty="0" smtClean="0">
                <a:solidFill>
                  <a:srgbClr val="C00000"/>
                </a:solidFill>
                <a:latin typeface="Garamond" pitchFamily="18" charset="0"/>
              </a:rPr>
              <a:t>(3) Inhalation : </a:t>
            </a:r>
          </a:p>
          <a:p>
            <a:pPr marL="571500" indent="-571500">
              <a:buAutoNum type="romanLcParenBoth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Dusts </a:t>
            </a:r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i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</a:rPr>
              <a:t>Dusts are finely divided solid particles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latin typeface="Garamond" pitchFamily="18" charset="0"/>
              </a:rPr>
              <a:t>with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size</a:t>
            </a:r>
            <a:r>
              <a:rPr lang="en-MY" sz="2800" b="1" dirty="0" smtClean="0">
                <a:latin typeface="Garamond" pitchFamily="18" charset="0"/>
              </a:rPr>
              <a:t> ranging </a:t>
            </a:r>
            <a:r>
              <a:rPr lang="en-MY" sz="2800" dirty="0" smtClean="0">
                <a:latin typeface="Garamond" pitchFamily="18" charset="0"/>
              </a:rPr>
              <a:t>from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0.1 to 150 microns</a:t>
            </a:r>
            <a:r>
              <a:rPr lang="en-MY" sz="2800" dirty="0" smtClean="0">
                <a:latin typeface="Garamond" pitchFamily="18" charset="0"/>
              </a:rPr>
              <a:t>.</a:t>
            </a:r>
          </a:p>
          <a:p>
            <a:r>
              <a:rPr lang="en-MY" sz="2800" dirty="0" smtClean="0">
                <a:latin typeface="Garamond" pitchFamily="18" charset="0"/>
              </a:rPr>
              <a:t> </a:t>
            </a:r>
          </a:p>
          <a:p>
            <a:r>
              <a:rPr lang="en-MY" sz="2800" dirty="0" smtClean="0">
                <a:latin typeface="Garamond" pitchFamily="18" charset="0"/>
              </a:rPr>
              <a:t>They are</a:t>
            </a:r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released </a:t>
            </a:r>
            <a:r>
              <a:rPr lang="en-MY" sz="2800" b="1" dirty="0" smtClean="0">
                <a:latin typeface="Garamond" pitchFamily="18" charset="0"/>
              </a:rPr>
              <a:t>into the atmosphere </a:t>
            </a:r>
            <a:r>
              <a:rPr lang="en-MY" sz="2800" dirty="0" smtClean="0">
                <a:latin typeface="Garamond" pitchFamily="18" charset="0"/>
              </a:rPr>
              <a:t>during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crushing, grinding,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abrading(</a:t>
            </a:r>
            <a:r>
              <a:rPr lang="en-MY" dirty="0"/>
              <a:t> </a:t>
            </a:r>
            <a:r>
              <a:rPr lang="en-MY" dirty="0" smtClean="0"/>
              <a:t>scratch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),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loading and unloading </a:t>
            </a:r>
            <a:r>
              <a:rPr lang="en-MY" sz="2800" dirty="0" smtClean="0">
                <a:latin typeface="Garamond" pitchFamily="18" charset="0"/>
              </a:rPr>
              <a:t>operations. </a:t>
            </a:r>
          </a:p>
          <a:p>
            <a:endParaRPr lang="en-MY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 smtClean="0">
                <a:latin typeface="Garamond" pitchFamily="18" charset="0"/>
              </a:rPr>
              <a:t>Dusts are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produced </a:t>
            </a:r>
            <a:r>
              <a:rPr lang="en-MY" sz="2800" dirty="0" smtClean="0">
                <a:latin typeface="Garamond" pitchFamily="18" charset="0"/>
              </a:rPr>
              <a:t>in a number of industries </a:t>
            </a:r>
            <a:r>
              <a:rPr lang="en-MY" sz="2800" b="1" dirty="0" smtClean="0">
                <a:latin typeface="Garamond" pitchFamily="18" charset="0"/>
              </a:rPr>
              <a:t>mines</a:t>
            </a:r>
            <a:r>
              <a:rPr lang="en-MY" sz="2600" b="1" dirty="0" smtClean="0">
                <a:latin typeface="Garamond" pitchFamily="18" charset="0"/>
              </a:rPr>
              <a:t>,</a:t>
            </a:r>
          </a:p>
          <a:p>
            <a:r>
              <a:rPr lang="en-MY" sz="2600" b="1" dirty="0" smtClean="0">
                <a:latin typeface="Garamond" pitchFamily="18" charset="0"/>
              </a:rPr>
              <a:t>foundry</a:t>
            </a:r>
            <a:r>
              <a:rPr lang="ar-AE" sz="2800" dirty="0" smtClean="0">
                <a:solidFill>
                  <a:srgbClr val="000000"/>
                </a:solidFill>
              </a:rPr>
              <a:t> </a:t>
            </a:r>
            <a:r>
              <a:rPr lang="ar-AE" sz="1200" dirty="0" smtClean="0">
                <a:solidFill>
                  <a:srgbClr val="000000"/>
                </a:solidFill>
              </a:rPr>
              <a:t>مسبك</a:t>
            </a:r>
            <a:r>
              <a:rPr lang="en-MY" sz="2600" b="1" dirty="0" smtClean="0">
                <a:latin typeface="Garamond" pitchFamily="18" charset="0"/>
              </a:rPr>
              <a:t>quarry</a:t>
            </a:r>
            <a:r>
              <a:rPr lang="ar-AE" sz="1400" dirty="0"/>
              <a:t>مقلع</a:t>
            </a:r>
            <a:r>
              <a:rPr lang="en-MY" sz="2600" b="1" dirty="0" smtClean="0">
                <a:latin typeface="Garamond" pitchFamily="18" charset="0"/>
              </a:rPr>
              <a:t>, pottery, textile, wood or stone working industries</a:t>
            </a:r>
            <a:r>
              <a:rPr lang="en-MY" sz="2600" dirty="0" smtClean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Dust</a:t>
            </a:r>
            <a:r>
              <a:rPr lang="en-MY" sz="2800" b="1" dirty="0" smtClean="0">
                <a:latin typeface="Garamond" pitchFamily="18" charset="0"/>
              </a:rPr>
              <a:t> particles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larger </a:t>
            </a:r>
            <a:r>
              <a:rPr lang="en-MY" sz="2800" b="1" dirty="0" smtClean="0">
                <a:latin typeface="Garamond" pitchFamily="18" charset="0"/>
              </a:rPr>
              <a:t>than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10 microns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settle down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from   </a:t>
            </a:r>
          </a:p>
          <a:p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</a:rPr>
              <a:t>the air   rapidly, while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latin typeface="Garamond" pitchFamily="18" charset="0"/>
              </a:rPr>
              <a:t>the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smaller </a:t>
            </a:r>
            <a:r>
              <a:rPr lang="en-MY" sz="2800" b="1" dirty="0" smtClean="0">
                <a:latin typeface="Garamond" pitchFamily="18" charset="0"/>
              </a:rPr>
              <a:t>ones remain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suspended </a:t>
            </a:r>
            <a:r>
              <a:rPr lang="en-MY" sz="2800" b="1" dirty="0" smtClean="0">
                <a:latin typeface="Garamond" pitchFamily="18" charset="0"/>
              </a:rPr>
              <a:t>indefinitely</a:t>
            </a:r>
            <a:r>
              <a:rPr lang="en-MY" sz="2800" dirty="0" smtClean="0">
                <a:latin typeface="Garamond" pitchFamily="18" charset="0"/>
              </a:rPr>
              <a:t>.</a:t>
            </a:r>
          </a:p>
          <a:p>
            <a:pPr algn="ctr"/>
            <a:r>
              <a:rPr lang="en-MY" sz="2800" dirty="0" smtClean="0">
                <a:latin typeface="Garamond" pitchFamily="18" charset="0"/>
              </a:rPr>
              <a:t> </a:t>
            </a:r>
            <a:r>
              <a:rPr lang="en-MY" sz="2000" b="1" dirty="0">
                <a:latin typeface="Garamond" pitchFamily="18" charset="0"/>
              </a:rPr>
              <a:t>Particles </a:t>
            </a:r>
            <a:r>
              <a:rPr lang="en-MY" sz="2000" b="1" u="sng" dirty="0">
                <a:solidFill>
                  <a:srgbClr val="FF0000"/>
                </a:solidFill>
                <a:latin typeface="Garamond" pitchFamily="18" charset="0"/>
              </a:rPr>
              <a:t>smaller than 5 microns</a:t>
            </a:r>
            <a:endParaRPr lang="en-MY" sz="2000" dirty="0" smtClean="0">
              <a:latin typeface="Garamond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300192" y="6373368"/>
            <a:ext cx="2304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8763" y="3560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24687" y="242819"/>
            <a:ext cx="1876343" cy="11233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1400" dirty="0">
                <a:solidFill>
                  <a:srgbClr val="FF0000"/>
                </a:solidFill>
                <a:latin typeface="Garamond" pitchFamily="18" charset="0"/>
              </a:rPr>
              <a:t>L</a:t>
            </a:r>
            <a:r>
              <a:rPr lang="en-MY" sz="1400" dirty="0" smtClean="0">
                <a:solidFill>
                  <a:srgbClr val="FF0000"/>
                </a:solidFill>
                <a:latin typeface="Garamond" pitchFamily="18" charset="0"/>
              </a:rPr>
              <a:t>ocal action </a:t>
            </a:r>
            <a:r>
              <a:rPr lang="en-MY" sz="1400" dirty="0" smtClean="0">
                <a:latin typeface="Garamond" pitchFamily="18" charset="0"/>
              </a:rPr>
              <a:t>ingestion</a:t>
            </a:r>
            <a:r>
              <a:rPr lang="en-MY" sz="1400" dirty="0">
                <a:latin typeface="Garamond" pitchFamily="18" charset="0"/>
              </a:rPr>
              <a:t>:</a:t>
            </a:r>
          </a:p>
          <a:p>
            <a:r>
              <a:rPr lang="en-MY" sz="1400" dirty="0" smtClean="0">
                <a:latin typeface="Garamond" pitchFamily="18" charset="0"/>
              </a:rPr>
              <a:t>inhalation :</a:t>
            </a:r>
          </a:p>
          <a:p>
            <a:r>
              <a:rPr lang="en-MY" sz="1400" i="1" dirty="0" smtClean="0">
                <a:latin typeface="Garamond" pitchFamily="18" charset="0"/>
              </a:rPr>
              <a:t>    dusts</a:t>
            </a:r>
          </a:p>
          <a:p>
            <a:r>
              <a:rPr lang="en-MY" sz="1400" i="1" dirty="0" smtClean="0">
                <a:latin typeface="Garamond" pitchFamily="18" charset="0"/>
              </a:rPr>
              <a:t>    gases</a:t>
            </a:r>
          </a:p>
          <a:p>
            <a:r>
              <a:rPr lang="en-MY" sz="1100" i="1" dirty="0" smtClean="0">
                <a:latin typeface="Garamond" pitchFamily="18" charset="0"/>
              </a:rPr>
              <a:t>metals</a:t>
            </a:r>
            <a:r>
              <a:rPr lang="en-MY" sz="1100" b="1" i="1" dirty="0" smtClean="0">
                <a:solidFill>
                  <a:prstClr val="black"/>
                </a:solidFill>
                <a:latin typeface="Garamond" pitchFamily="18" charset="0"/>
              </a:rPr>
              <a:t> and</a:t>
            </a:r>
            <a:r>
              <a:rPr lang="en-MY" sz="1100" b="1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MY" sz="1100" b="1" i="1" dirty="0" smtClean="0">
                <a:solidFill>
                  <a:prstClr val="black"/>
                </a:solidFill>
                <a:latin typeface="Garamond" pitchFamily="18" charset="0"/>
              </a:rPr>
              <a:t>Their Compounds</a:t>
            </a:r>
            <a:endParaRPr lang="en-MY" sz="1100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9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8680"/>
            <a:ext cx="90364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latin typeface="Garamond" pitchFamily="18" charset="0"/>
              </a:rPr>
              <a:t>Particles </a:t>
            </a:r>
            <a:r>
              <a:rPr lang="en-MY" sz="2800" b="1" u="sng" dirty="0">
                <a:solidFill>
                  <a:srgbClr val="FF0000"/>
                </a:solidFill>
                <a:latin typeface="Garamond" pitchFamily="18" charset="0"/>
              </a:rPr>
              <a:t>smaller than 5 microns </a:t>
            </a:r>
            <a:r>
              <a:rPr lang="en-MY" sz="2800" b="1" dirty="0">
                <a:latin typeface="Garamond" pitchFamily="18" charset="0"/>
              </a:rPr>
              <a:t>are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directly inhaled</a:t>
            </a:r>
            <a:r>
              <a:rPr lang="en-MY" sz="2800" b="1" dirty="0">
                <a:latin typeface="Garamond" pitchFamily="18" charset="0"/>
              </a:rPr>
              <a:t> into the lungs and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retained there</a:t>
            </a:r>
            <a:r>
              <a:rPr lang="en-MY" sz="2800" dirty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This type of the dust is called </a:t>
            </a:r>
            <a:r>
              <a:rPr lang="en-MY" sz="2800" dirty="0">
                <a:latin typeface="Garamond" pitchFamily="18" charset="0"/>
              </a:rPr>
              <a:t>"</a:t>
            </a:r>
            <a:r>
              <a:rPr lang="en-MY" sz="2800" b="1" dirty="0" err="1">
                <a:solidFill>
                  <a:srgbClr val="C00000"/>
                </a:solidFill>
                <a:latin typeface="Garamond" pitchFamily="18" charset="0"/>
              </a:rPr>
              <a:t>respirable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 dust"</a:t>
            </a:r>
            <a:r>
              <a:rPr lang="en-MY" sz="2800" dirty="0">
                <a:latin typeface="Garamond" pitchFamily="18" charset="0"/>
              </a:rPr>
              <a:t>, and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</a:rPr>
              <a:t>is mainly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responsible for pneumoconiosis</a:t>
            </a:r>
            <a:r>
              <a:rPr lang="en-MY" sz="2800" dirty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endParaRPr lang="en-MY" sz="2800" dirty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</a:rPr>
              <a:t>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Dusts have been ·classified into </a:t>
            </a:r>
            <a:r>
              <a:rPr lang="en-MY" sz="2800" b="1" i="1" dirty="0">
                <a:solidFill>
                  <a:schemeClr val="accent1"/>
                </a:solidFill>
                <a:latin typeface="Garamond" pitchFamily="18" charset="0"/>
              </a:rPr>
              <a:t>inorganic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and </a:t>
            </a:r>
            <a:r>
              <a:rPr lang="en-MY" sz="2800" b="1" i="1" dirty="0">
                <a:solidFill>
                  <a:schemeClr val="accent1"/>
                </a:solidFill>
                <a:latin typeface="Garamond" pitchFamily="18" charset="0"/>
              </a:rPr>
              <a:t>organic </a:t>
            </a:r>
            <a:r>
              <a:rPr lang="en-MY" sz="2800" b="1" dirty="0">
                <a:latin typeface="Garamond" pitchFamily="18" charset="0"/>
              </a:rPr>
              <a:t>dusts; </a:t>
            </a:r>
            <a:r>
              <a:rPr lang="en-MY" sz="2800" b="1" i="1" dirty="0" smtClean="0">
                <a:latin typeface="Garamond" pitchFamily="18" charset="0"/>
              </a:rPr>
              <a:t>soluble  &amp;insoluble</a:t>
            </a:r>
            <a:endParaRPr lang="en-US" sz="2800" i="1" dirty="0">
              <a:solidFill>
                <a:srgbClr val="FFC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2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041" y="448598"/>
            <a:ext cx="885222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Dusts have been ·classified into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</a:rPr>
              <a:t>   </a:t>
            </a:r>
            <a:r>
              <a:rPr lang="en-MY" sz="2800" b="1" i="1" dirty="0" smtClean="0">
                <a:latin typeface="Garamond" pitchFamily="18" charset="0"/>
              </a:rPr>
              <a:t>inorganic </a:t>
            </a:r>
            <a:r>
              <a:rPr lang="en-MY" sz="2800" b="1" dirty="0" smtClean="0">
                <a:latin typeface="Garamond" pitchFamily="18" charset="0"/>
              </a:rPr>
              <a:t>and </a:t>
            </a:r>
            <a:r>
              <a:rPr lang="en-MY" sz="2800" b="1" i="1" dirty="0" smtClean="0">
                <a:latin typeface="Garamond" pitchFamily="18" charset="0"/>
              </a:rPr>
              <a:t>organic </a:t>
            </a:r>
            <a:r>
              <a:rPr lang="en-MY" sz="2800" b="1" dirty="0" smtClean="0">
                <a:latin typeface="Garamond" pitchFamily="18" charset="0"/>
              </a:rPr>
              <a:t>dusts;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i="1" dirty="0">
                <a:latin typeface="Garamond" pitchFamily="18" charset="0"/>
              </a:rPr>
              <a:t> </a:t>
            </a:r>
            <a:r>
              <a:rPr lang="en-MY" sz="2800" b="1" i="1" dirty="0" smtClean="0">
                <a:latin typeface="Garamond" pitchFamily="18" charset="0"/>
              </a:rPr>
              <a:t> soluble </a:t>
            </a:r>
            <a:r>
              <a:rPr lang="en-MY" sz="2800" b="1" dirty="0" smtClean="0">
                <a:latin typeface="Garamond" pitchFamily="18" charset="0"/>
              </a:rPr>
              <a:t>and </a:t>
            </a:r>
            <a:r>
              <a:rPr lang="en-MY" sz="2800" b="1" i="1" dirty="0" smtClean="0">
                <a:latin typeface="Garamond" pitchFamily="18" charset="0"/>
              </a:rPr>
              <a:t>insoluble dusts.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i="1" dirty="0">
                <a:latin typeface="Garamond" pitchFamily="18" charset="0"/>
              </a:rPr>
              <a:t> </a:t>
            </a:r>
            <a:r>
              <a:rPr lang="en-MY" sz="2800" b="1" i="1" dirty="0" smtClean="0"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</a:rPr>
              <a:t>The inorganic dusts </a:t>
            </a:r>
            <a:r>
              <a:rPr lang="en-MY" sz="2800" b="1" dirty="0" smtClean="0">
                <a:latin typeface="Garamond" pitchFamily="18" charset="0"/>
              </a:rPr>
              <a:t>are </a:t>
            </a:r>
          </a:p>
          <a:p>
            <a:r>
              <a:rPr lang="en-MY" sz="2800" b="1" dirty="0" smtClean="0">
                <a:solidFill>
                  <a:schemeClr val="accent1"/>
                </a:solidFill>
                <a:latin typeface="Garamond" pitchFamily="18" charset="0"/>
              </a:rPr>
              <a:t>    silica</a:t>
            </a:r>
            <a:r>
              <a:rPr lang="en-MY" sz="2800" b="1" dirty="0" smtClean="0">
                <a:latin typeface="Garamond" pitchFamily="18" charset="0"/>
              </a:rPr>
              <a:t>, mica, coal, </a:t>
            </a:r>
            <a:r>
              <a:rPr lang="en-MY" sz="2800" b="1" dirty="0" smtClean="0">
                <a:solidFill>
                  <a:schemeClr val="accent1"/>
                </a:solidFill>
                <a:latin typeface="Garamond" pitchFamily="18" charset="0"/>
              </a:rPr>
              <a:t>asbestos</a:t>
            </a:r>
            <a:r>
              <a:rPr lang="en-MY" sz="2800" b="1" dirty="0" smtClean="0">
                <a:latin typeface="Garamond" pitchFamily="18" charset="0"/>
              </a:rPr>
              <a:t> dust, etc…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</a:rPr>
              <a:t>the organic dusts are </a:t>
            </a:r>
          </a:p>
          <a:p>
            <a:r>
              <a:rPr lang="en-MY" sz="2800" b="1" dirty="0" smtClean="0">
                <a:latin typeface="Garamond" pitchFamily="18" charset="0"/>
              </a:rPr>
              <a:t>            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cotton</a:t>
            </a:r>
            <a:r>
              <a:rPr lang="en-MY" sz="2800" b="1" dirty="0" smtClean="0">
                <a:latin typeface="Garamond" pitchFamily="18" charset="0"/>
              </a:rPr>
              <a:t>, jute ,,,,,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</a:rPr>
              <a:t>The soluble dusts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</a:rPr>
              <a:t>dissolve slowly, enter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the systemic circulation </a:t>
            </a:r>
            <a:r>
              <a:rPr lang="en-MY" sz="2800" b="1" dirty="0" smtClean="0">
                <a:latin typeface="Garamond" pitchFamily="18" charset="0"/>
              </a:rPr>
              <a:t>and are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latin typeface="Garamond" pitchFamily="18" charset="0"/>
              </a:rPr>
              <a:t>    eventually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eliminated </a:t>
            </a:r>
            <a:r>
              <a:rPr lang="en-MY" sz="2800" b="1" dirty="0" smtClean="0">
                <a:latin typeface="Garamond" pitchFamily="18" charset="0"/>
              </a:rPr>
              <a:t>by body metabolism.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</a:rPr>
              <a:t>The insoluble dusts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remain</a:t>
            </a:r>
            <a:r>
              <a:rPr lang="en-MY" sz="2800" b="1" dirty="0" smtClean="0">
                <a:latin typeface="Garamond" pitchFamily="18" charset="0"/>
              </a:rPr>
              <a:t>, more or less,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permanently in the lungs</a:t>
            </a:r>
            <a:r>
              <a:rPr lang="en-MY" sz="2800" b="1" dirty="0" smtClean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They are mainly the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cause of pneumoconiosis</a:t>
            </a:r>
            <a:r>
              <a:rPr lang="en-MY" sz="2800" b="1" dirty="0" smtClean="0">
                <a:latin typeface="Garamond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1880" y="79266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>
                <a:solidFill>
                  <a:srgbClr val="FF0000"/>
                </a:solidFill>
                <a:latin typeface="Garamond" pitchFamily="18" charset="0"/>
              </a:rPr>
              <a:t>Dusts  Cont. ..</a:t>
            </a:r>
            <a:endParaRPr lang="en-MY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8598"/>
            <a:ext cx="2565051" cy="240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70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44577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dirty="0" smtClean="0">
                <a:solidFill>
                  <a:srgbClr val="C00000"/>
                </a:solidFill>
                <a:latin typeface="Garamond" pitchFamily="18" charset="0"/>
              </a:rPr>
              <a:t>(ii</a:t>
            </a:r>
            <a:r>
              <a:rPr lang="en-MY" sz="3200" dirty="0">
                <a:solidFill>
                  <a:srgbClr val="C00000"/>
                </a:solidFill>
                <a:latin typeface="Garamond" pitchFamily="18" charset="0"/>
              </a:rPr>
              <a:t>) </a:t>
            </a:r>
            <a:r>
              <a:rPr lang="en-MY" sz="3200" b="1" dirty="0" smtClean="0">
                <a:solidFill>
                  <a:srgbClr val="C00000"/>
                </a:solidFill>
                <a:latin typeface="Garamond" pitchFamily="18" charset="0"/>
              </a:rPr>
              <a:t>Gases :</a:t>
            </a:r>
          </a:p>
          <a:p>
            <a:r>
              <a:rPr lang="en-MY" sz="2800" i="1" dirty="0" smtClean="0"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Exposure to gases is a common hazard in industries</a:t>
            </a:r>
            <a:r>
              <a:rPr lang="en-MY" sz="2800" dirty="0" smtClean="0">
                <a:latin typeface="Garamond" pitchFamily="18" charset="0"/>
              </a:rPr>
              <a:t>.</a:t>
            </a:r>
          </a:p>
          <a:p>
            <a:r>
              <a:rPr lang="en-MY" sz="2800" dirty="0" smtClean="0">
                <a:latin typeface="Garamond" pitchFamily="18" charset="0"/>
              </a:rPr>
              <a:t>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Gases are sometimes classified as </a:t>
            </a:r>
            <a:endParaRPr lang="en-MY" sz="28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i="1" dirty="0" smtClean="0">
                <a:solidFill>
                  <a:srgbClr val="FF0000"/>
                </a:solidFill>
                <a:latin typeface="Garamond" pitchFamily="18" charset="0"/>
              </a:rPr>
              <a:t>simple </a:t>
            </a: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gases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endParaRPr lang="en-MY" sz="2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</a:rPr>
              <a:t>  </a:t>
            </a:r>
            <a:r>
              <a:rPr lang="en-MY" sz="2800" dirty="0" smtClean="0">
                <a:latin typeface="Garamond" pitchFamily="18" charset="0"/>
              </a:rPr>
              <a:t>(</a:t>
            </a:r>
            <a:r>
              <a:rPr lang="en-MY" sz="2800" dirty="0">
                <a:latin typeface="Garamond" pitchFamily="18" charset="0"/>
              </a:rPr>
              <a:t>e.g.,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oxygen, hydrogen</a:t>
            </a:r>
            <a:r>
              <a:rPr lang="en-MY" sz="2800" dirty="0" smtClean="0">
                <a:latin typeface="Garamond" pitchFamily="18" charset="0"/>
              </a:rPr>
              <a:t>)</a:t>
            </a:r>
          </a:p>
          <a:p>
            <a:endParaRPr lang="en-MY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i="1" dirty="0" smtClean="0">
                <a:solidFill>
                  <a:srgbClr val="FF0000"/>
                </a:solidFill>
                <a:latin typeface="Garamond" pitchFamily="18" charset="0"/>
              </a:rPr>
              <a:t>asphyxiating </a:t>
            </a: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gases </a:t>
            </a:r>
            <a:endParaRPr lang="en-MY" sz="2800" b="1" i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 smtClean="0">
                <a:latin typeface="Garamond" pitchFamily="18" charset="0"/>
              </a:rPr>
              <a:t>(</a:t>
            </a:r>
            <a:r>
              <a:rPr lang="en-MY" sz="2800" dirty="0">
                <a:latin typeface="Garamond" pitchFamily="18" charset="0"/>
              </a:rPr>
              <a:t>e.g. </a:t>
            </a:r>
            <a:r>
              <a:rPr lang="en-MY" sz="2800" b="1" dirty="0" smtClean="0">
                <a:solidFill>
                  <a:schemeClr val="accent1"/>
                </a:solidFill>
                <a:latin typeface="Garamond" pitchFamily="18" charset="0"/>
              </a:rPr>
              <a:t>carbon monoxide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, cyanide gas, sulphur dioxide, chlorine</a:t>
            </a:r>
            <a:r>
              <a:rPr lang="en-MY" sz="2800" dirty="0">
                <a:latin typeface="Garamond" pitchFamily="18" charset="0"/>
              </a:rPr>
              <a:t>) and </a:t>
            </a:r>
            <a:r>
              <a:rPr lang="en-MY" sz="2800" b="1" i="1" dirty="0" smtClean="0">
                <a:solidFill>
                  <a:schemeClr val="accent1"/>
                </a:solidFill>
                <a:latin typeface="Garamond" pitchFamily="18" charset="0"/>
              </a:rPr>
              <a:t>. </a:t>
            </a:r>
            <a:endParaRPr lang="en-MY" sz="2800" b="1" i="1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MY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i="1" dirty="0" smtClean="0">
                <a:solidFill>
                  <a:srgbClr val="FF0000"/>
                </a:solidFill>
                <a:latin typeface="Garamond" pitchFamily="18" charset="0"/>
              </a:rPr>
              <a:t>anaesthetic </a:t>
            </a: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gases </a:t>
            </a:r>
            <a:endParaRPr lang="en-MY" sz="2800" b="1" i="1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800" dirty="0" smtClean="0">
                <a:latin typeface="Garamond" pitchFamily="18" charset="0"/>
              </a:rPr>
              <a:t>(</a:t>
            </a:r>
            <a:r>
              <a:rPr lang="en-MY" sz="2800" dirty="0">
                <a:latin typeface="Garamond" pitchFamily="18" charset="0"/>
              </a:rPr>
              <a:t>e.g.,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chloroform, ether, </a:t>
            </a:r>
            <a:r>
              <a:rPr lang="en-MY" sz="2800" b="1" dirty="0" err="1">
                <a:solidFill>
                  <a:schemeClr val="accent1"/>
                </a:solidFill>
                <a:latin typeface="Garamond" pitchFamily="18" charset="0"/>
              </a:rPr>
              <a:t>trichlorethylene</a:t>
            </a:r>
            <a:r>
              <a:rPr lang="en-MY" sz="2800" b="1" dirty="0" smtClean="0">
                <a:solidFill>
                  <a:schemeClr val="accent1"/>
                </a:solidFill>
                <a:latin typeface="Garamond" pitchFamily="18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8351" y="-79099"/>
            <a:ext cx="1876343" cy="11233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1400" dirty="0">
                <a:solidFill>
                  <a:srgbClr val="FF0000"/>
                </a:solidFill>
                <a:latin typeface="Garamond" pitchFamily="18" charset="0"/>
              </a:rPr>
              <a:t>L</a:t>
            </a:r>
            <a:r>
              <a:rPr lang="en-MY" sz="1400" dirty="0" smtClean="0">
                <a:solidFill>
                  <a:srgbClr val="FF0000"/>
                </a:solidFill>
                <a:latin typeface="Garamond" pitchFamily="18" charset="0"/>
              </a:rPr>
              <a:t>ocal action </a:t>
            </a:r>
            <a:r>
              <a:rPr lang="en-MY" sz="1400" dirty="0" smtClean="0">
                <a:latin typeface="Garamond" pitchFamily="18" charset="0"/>
              </a:rPr>
              <a:t>ingestion</a:t>
            </a:r>
            <a:r>
              <a:rPr lang="en-MY" sz="1400" dirty="0">
                <a:latin typeface="Garamond" pitchFamily="18" charset="0"/>
              </a:rPr>
              <a:t>:</a:t>
            </a:r>
          </a:p>
          <a:p>
            <a:r>
              <a:rPr lang="en-MY" sz="1400" dirty="0" smtClean="0">
                <a:latin typeface="Garamond" pitchFamily="18" charset="0"/>
              </a:rPr>
              <a:t>inhalation :</a:t>
            </a:r>
          </a:p>
          <a:p>
            <a:r>
              <a:rPr lang="en-MY" sz="1400" i="1" dirty="0" smtClean="0">
                <a:latin typeface="Garamond" pitchFamily="18" charset="0"/>
              </a:rPr>
              <a:t>    dusts</a:t>
            </a:r>
          </a:p>
          <a:p>
            <a:r>
              <a:rPr lang="en-MY" sz="1400" i="1" dirty="0" smtClean="0">
                <a:latin typeface="Garamond" pitchFamily="18" charset="0"/>
              </a:rPr>
              <a:t>    gases</a:t>
            </a:r>
          </a:p>
          <a:p>
            <a:r>
              <a:rPr lang="en-MY" sz="1100" i="1" dirty="0" smtClean="0">
                <a:latin typeface="Garamond" pitchFamily="18" charset="0"/>
              </a:rPr>
              <a:t>metals</a:t>
            </a:r>
            <a:r>
              <a:rPr lang="en-MY" sz="1100" b="1" i="1" dirty="0" smtClean="0">
                <a:solidFill>
                  <a:prstClr val="black"/>
                </a:solidFill>
                <a:latin typeface="Garamond" pitchFamily="18" charset="0"/>
              </a:rPr>
              <a:t> and</a:t>
            </a:r>
            <a:r>
              <a:rPr lang="en-MY" sz="1100" b="1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MY" sz="1100" b="1" i="1" dirty="0" smtClean="0">
                <a:solidFill>
                  <a:prstClr val="black"/>
                </a:solidFill>
                <a:latin typeface="Garamond" pitchFamily="18" charset="0"/>
              </a:rPr>
              <a:t>Their Compounds</a:t>
            </a:r>
            <a:endParaRPr lang="en-MY" sz="1100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31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3" y="260648"/>
            <a:ext cx="893321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(</a:t>
            </a:r>
            <a:r>
              <a:rPr lang="en-MY" sz="2800" dirty="0">
                <a:solidFill>
                  <a:srgbClr val="C00000"/>
                </a:solidFill>
                <a:latin typeface="Garamond" pitchFamily="18" charset="0"/>
              </a:rPr>
              <a:t>iii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) Metals </a:t>
            </a:r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</a:rPr>
              <a:t>and 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Their Compounds</a:t>
            </a:r>
            <a:r>
              <a:rPr lang="en-MY" sz="2800" i="1" dirty="0" smtClean="0">
                <a:solidFill>
                  <a:srgbClr val="C00000"/>
                </a:solidFill>
                <a:latin typeface="Garamond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i="1" dirty="0" smtClean="0">
                <a:latin typeface="Garamond" pitchFamily="18" charset="0"/>
              </a:rPr>
              <a:t> </a:t>
            </a:r>
            <a:r>
              <a:rPr lang="en-MY" sz="2600" b="1" dirty="0">
                <a:latin typeface="Garamond" pitchFamily="18" charset="0"/>
              </a:rPr>
              <a:t>A large number of metals, and their compounds </a:t>
            </a:r>
            <a:endParaRPr lang="en-MY" sz="2600" b="1" dirty="0" smtClean="0">
              <a:latin typeface="Garamond" pitchFamily="18" charset="0"/>
            </a:endParaRPr>
          </a:p>
          <a:p>
            <a:r>
              <a:rPr lang="en-MY" sz="2600" b="1" dirty="0">
                <a:latin typeface="Garamond" pitchFamily="18" charset="0"/>
              </a:rPr>
              <a:t> </a:t>
            </a:r>
            <a:r>
              <a:rPr lang="en-MY" sz="2600" b="1" dirty="0" smtClean="0">
                <a:latin typeface="Garamond" pitchFamily="18" charset="0"/>
              </a:rPr>
              <a:t> are </a:t>
            </a:r>
            <a:r>
              <a:rPr lang="en-MY" sz="2600" b="1" dirty="0">
                <a:latin typeface="Garamond" pitchFamily="18" charset="0"/>
              </a:rPr>
              <a:t>used throughout the </a:t>
            </a:r>
            <a:r>
              <a:rPr lang="en-MY" sz="2600" b="1" dirty="0" smtClean="0">
                <a:latin typeface="Garamond" pitchFamily="18" charset="0"/>
              </a:rPr>
              <a:t>industry e.g. </a:t>
            </a:r>
            <a:r>
              <a:rPr lang="en-MY" sz="2600" b="1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MY" sz="2600" b="1" dirty="0">
                <a:solidFill>
                  <a:schemeClr val="accent1"/>
                </a:solidFill>
                <a:latin typeface="Garamond" pitchFamily="18" charset="0"/>
              </a:rPr>
              <a:t>lead</a:t>
            </a:r>
            <a:r>
              <a:rPr lang="en-MY" sz="2600" dirty="0">
                <a:solidFill>
                  <a:schemeClr val="accent1"/>
                </a:solidFill>
                <a:latin typeface="Garamond" pitchFamily="18" charset="0"/>
              </a:rPr>
              <a:t>, </a:t>
            </a:r>
            <a:r>
              <a:rPr lang="en-MY" sz="2600" b="1" dirty="0">
                <a:latin typeface="Garamond" pitchFamily="18" charset="0"/>
              </a:rPr>
              <a:t>antimony, </a:t>
            </a:r>
            <a:endParaRPr lang="en-MY" sz="2600" b="1" dirty="0" smtClean="0">
              <a:latin typeface="Garamond" pitchFamily="18" charset="0"/>
            </a:endParaRPr>
          </a:p>
          <a:p>
            <a:r>
              <a:rPr lang="en-MY" sz="2600" b="1" dirty="0">
                <a:latin typeface="Garamond" pitchFamily="18" charset="0"/>
              </a:rPr>
              <a:t> </a:t>
            </a:r>
            <a:r>
              <a:rPr lang="en-MY" sz="2600" b="1" dirty="0" smtClean="0">
                <a:latin typeface="Garamond" pitchFamily="18" charset="0"/>
              </a:rPr>
              <a:t> arsenic</a:t>
            </a:r>
            <a:r>
              <a:rPr lang="en-MY" sz="2600" b="1" dirty="0">
                <a:latin typeface="Garamond" pitchFamily="18" charset="0"/>
              </a:rPr>
              <a:t>, beryllium, cadmium, cobalt, manganese, </a:t>
            </a:r>
            <a:r>
              <a:rPr lang="en-MY" sz="2600" b="1" dirty="0">
                <a:solidFill>
                  <a:schemeClr val="accent1"/>
                </a:solidFill>
                <a:latin typeface="Garamond" pitchFamily="18" charset="0"/>
              </a:rPr>
              <a:t>mercury, </a:t>
            </a:r>
            <a:r>
              <a:rPr lang="en-MY" sz="2600" b="1" dirty="0" smtClean="0">
                <a:solidFill>
                  <a:schemeClr val="accent1"/>
                </a:solidFill>
                <a:latin typeface="Garamond" pitchFamily="18" charset="0"/>
              </a:rPr>
              <a:t>   </a:t>
            </a:r>
            <a:r>
              <a:rPr lang="en-MY" sz="2600" b="1" dirty="0" smtClean="0">
                <a:latin typeface="Garamond" pitchFamily="18" charset="0"/>
              </a:rPr>
              <a:t>phosphorus</a:t>
            </a:r>
            <a:r>
              <a:rPr lang="en-MY" sz="2600" b="1" dirty="0">
                <a:latin typeface="Garamond" pitchFamily="18" charset="0"/>
              </a:rPr>
              <a:t>, chromium, zinc and others</a:t>
            </a:r>
            <a:r>
              <a:rPr lang="en-MY" sz="2800" b="1" dirty="0">
                <a:latin typeface="Garamond" pitchFamily="18" charset="0"/>
              </a:rPr>
              <a:t>. </a:t>
            </a:r>
            <a:endParaRPr lang="en-MY" sz="2800" b="1" dirty="0" smtClean="0">
              <a:latin typeface="Garamond" pitchFamily="18" charset="0"/>
            </a:endParaRPr>
          </a:p>
          <a:p>
            <a:endParaRPr lang="en-MY" sz="28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u="sng" dirty="0" smtClean="0">
                <a:solidFill>
                  <a:srgbClr val="C00000"/>
                </a:solidFill>
                <a:latin typeface="Garamond" pitchFamily="18" charset="0"/>
              </a:rPr>
              <a:t>The </a:t>
            </a:r>
            <a:r>
              <a:rPr lang="en-MY" sz="2800" b="1" u="sng" dirty="0">
                <a:solidFill>
                  <a:srgbClr val="C00000"/>
                </a:solidFill>
                <a:latin typeface="Garamond" pitchFamily="18" charset="0"/>
              </a:rPr>
              <a:t>chief mode of entry of some </a:t>
            </a:r>
            <a:r>
              <a:rPr lang="en-MY" sz="2800" b="1" dirty="0">
                <a:latin typeface="Garamond" pitchFamily="18" charset="0"/>
              </a:rPr>
              <a:t>of </a:t>
            </a:r>
            <a:r>
              <a:rPr lang="en-MY" sz="2600" dirty="0">
                <a:latin typeface="Garamond" pitchFamily="18" charset="0"/>
              </a:rPr>
              <a:t>them </a:t>
            </a:r>
            <a:endParaRPr lang="en-MY" sz="26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>
                <a:latin typeface="Garamond" pitchFamily="18" charset="0"/>
              </a:rPr>
              <a:t> </a:t>
            </a:r>
            <a:r>
              <a:rPr lang="en-MY" sz="2600" dirty="0" smtClean="0">
                <a:latin typeface="Garamond" pitchFamily="18" charset="0"/>
              </a:rPr>
              <a:t>  </a:t>
            </a:r>
            <a:r>
              <a:rPr lang="en-MY" sz="2800" dirty="0" smtClean="0">
                <a:latin typeface="Garamond" pitchFamily="18" charset="0"/>
              </a:rPr>
              <a:t>is </a:t>
            </a:r>
            <a:r>
              <a:rPr lang="en-MY" sz="2800" dirty="0">
                <a:solidFill>
                  <a:schemeClr val="accent1"/>
                </a:solidFill>
                <a:latin typeface="Garamond" pitchFamily="18" charset="0"/>
              </a:rPr>
              <a:t>by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inhalation</a:t>
            </a:r>
            <a:r>
              <a:rPr lang="en-MY" sz="2800" dirty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MY" sz="2800" dirty="0">
                <a:latin typeface="Garamond" pitchFamily="18" charset="0"/>
              </a:rPr>
              <a:t>as dust or fumes</a:t>
            </a:r>
            <a:r>
              <a:rPr lang="en-MY" sz="2800" dirty="0" smtClean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ill-effects depend upon </a:t>
            </a:r>
            <a:endParaRPr lang="en-MY" sz="2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the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duration </a:t>
            </a:r>
            <a:r>
              <a:rPr lang="en-MY" sz="2800" b="1" dirty="0">
                <a:latin typeface="Garamond" pitchFamily="18" charset="0"/>
              </a:rPr>
              <a:t>of exposure and </a:t>
            </a:r>
            <a:endParaRPr lang="en-MY" sz="28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the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dose or concentration </a:t>
            </a:r>
            <a:r>
              <a:rPr lang="en-MY" sz="2800" b="1" dirty="0">
                <a:latin typeface="Garamond" pitchFamily="18" charset="0"/>
              </a:rPr>
              <a:t>of exposure</a:t>
            </a:r>
            <a:r>
              <a:rPr lang="en-MY" sz="2800" b="1" dirty="0" smtClean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endParaRPr lang="en-MY" sz="28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dirty="0" smtClean="0"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Unlike the pneumoconiosis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, most chemical </a:t>
            </a:r>
            <a:endParaRPr lang="en-MY" sz="28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intoxications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respond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positively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to cessation of exposure</a:t>
            </a:r>
          </a:p>
          <a:p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   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and medical treatment</a:t>
            </a: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.</a:t>
            </a:r>
            <a:endParaRPr lang="en-MY" sz="28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9825" y="0"/>
            <a:ext cx="1876343" cy="9387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1100" dirty="0">
                <a:solidFill>
                  <a:srgbClr val="FF0000"/>
                </a:solidFill>
                <a:latin typeface="Garamond" pitchFamily="18" charset="0"/>
              </a:rPr>
              <a:t>L</a:t>
            </a:r>
            <a:r>
              <a:rPr lang="en-MY" sz="1100" dirty="0" smtClean="0">
                <a:solidFill>
                  <a:srgbClr val="FF0000"/>
                </a:solidFill>
                <a:latin typeface="Garamond" pitchFamily="18" charset="0"/>
              </a:rPr>
              <a:t>ocal action </a:t>
            </a:r>
            <a:r>
              <a:rPr lang="en-MY" sz="1100" dirty="0" smtClean="0">
                <a:latin typeface="Garamond" pitchFamily="18" charset="0"/>
              </a:rPr>
              <a:t>ingestion</a:t>
            </a:r>
            <a:r>
              <a:rPr lang="en-MY" sz="1100" dirty="0">
                <a:latin typeface="Garamond" pitchFamily="18" charset="0"/>
              </a:rPr>
              <a:t>:</a:t>
            </a:r>
          </a:p>
          <a:p>
            <a:r>
              <a:rPr lang="en-MY" sz="1100" dirty="0" smtClean="0">
                <a:latin typeface="Garamond" pitchFamily="18" charset="0"/>
              </a:rPr>
              <a:t>inhalation :</a:t>
            </a:r>
          </a:p>
          <a:p>
            <a:r>
              <a:rPr lang="en-MY" sz="1100" i="1" dirty="0" smtClean="0">
                <a:latin typeface="Garamond" pitchFamily="18" charset="0"/>
              </a:rPr>
              <a:t>    dusts</a:t>
            </a:r>
          </a:p>
          <a:p>
            <a:r>
              <a:rPr lang="en-MY" sz="1100" i="1" dirty="0" smtClean="0">
                <a:latin typeface="Garamond" pitchFamily="18" charset="0"/>
              </a:rPr>
              <a:t>    gases</a:t>
            </a:r>
          </a:p>
          <a:p>
            <a:r>
              <a:rPr lang="en-MY" sz="1100" i="1" dirty="0" smtClean="0">
                <a:solidFill>
                  <a:srgbClr val="FF0000"/>
                </a:solidFill>
                <a:latin typeface="Garamond" pitchFamily="18" charset="0"/>
              </a:rPr>
              <a:t>metals</a:t>
            </a:r>
            <a:r>
              <a:rPr lang="en-MY" sz="1100" b="1" i="1" dirty="0" smtClean="0">
                <a:solidFill>
                  <a:srgbClr val="FF0000"/>
                </a:solidFill>
                <a:latin typeface="Garamond" pitchFamily="18" charset="0"/>
              </a:rPr>
              <a:t> and</a:t>
            </a:r>
            <a:r>
              <a:rPr lang="en-MY" sz="11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1100" b="1" i="1" dirty="0" smtClean="0">
                <a:solidFill>
                  <a:srgbClr val="FF0000"/>
                </a:solidFill>
                <a:latin typeface="Garamond" pitchFamily="18" charset="0"/>
              </a:rPr>
              <a:t>Their Compounds</a:t>
            </a:r>
            <a:endParaRPr lang="en-MY" sz="1100" dirty="0" smtClean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52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1559</Words>
  <Application>Microsoft Office PowerPoint</Application>
  <PresentationFormat>On-screen Show (4:3)</PresentationFormat>
  <Paragraphs>283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Garamond</vt:lpstr>
      <vt:lpstr>Georgia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160</cp:revision>
  <dcterms:created xsi:type="dcterms:W3CDTF">2020-02-24T17:57:54Z</dcterms:created>
  <dcterms:modified xsi:type="dcterms:W3CDTF">2023-05-08T18:46:14Z</dcterms:modified>
</cp:coreProperties>
</file>