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83" r:id="rId2"/>
    <p:sldId id="284" r:id="rId3"/>
    <p:sldId id="285" r:id="rId4"/>
    <p:sldId id="286" r:id="rId5"/>
    <p:sldId id="287" r:id="rId6"/>
    <p:sldId id="288" r:id="rId7"/>
    <p:sldId id="289" r:id="rId8"/>
    <p:sldId id="290" r:id="rId9"/>
    <p:sldId id="291" r:id="rId10"/>
    <p:sldId id="292" r:id="rId11"/>
    <p:sldId id="293" r:id="rId12"/>
    <p:sldId id="294" r:id="rId13"/>
    <p:sldId id="295" r:id="rId14"/>
    <p:sldId id="296" r:id="rId15"/>
    <p:sldId id="297" r:id="rId16"/>
    <p:sldId id="298" r:id="rId17"/>
    <p:sldId id="299" r:id="rId18"/>
    <p:sldId id="300" r:id="rId19"/>
    <p:sldId id="301" r:id="rId20"/>
    <p:sldId id="302" r:id="rId21"/>
    <p:sldId id="303" r:id="rId22"/>
    <p:sldId id="304" r:id="rId23"/>
    <p:sldId id="305" r:id="rId24"/>
    <p:sldId id="306" r:id="rId25"/>
    <p:sldId id="307" r:id="rId26"/>
    <p:sldId id="308" r:id="rId27"/>
    <p:sldId id="309" r:id="rId28"/>
    <p:sldId id="310" r:id="rId29"/>
    <p:sldId id="260" r:id="rId30"/>
    <p:sldId id="256" r:id="rId31"/>
    <p:sldId id="257" r:id="rId32"/>
    <p:sldId id="261" r:id="rId33"/>
    <p:sldId id="258" r:id="rId34"/>
    <p:sldId id="262" r:id="rId35"/>
    <p:sldId id="263" r:id="rId36"/>
    <p:sldId id="265" r:id="rId37"/>
    <p:sldId id="264" r:id="rId38"/>
    <p:sldId id="266" r:id="rId39"/>
    <p:sldId id="267" r:id="rId40"/>
    <p:sldId id="259" r:id="rId41"/>
    <p:sldId id="268" r:id="rId42"/>
    <p:sldId id="269" r:id="rId43"/>
    <p:sldId id="271" r:id="rId44"/>
    <p:sldId id="272" r:id="rId45"/>
    <p:sldId id="273" r:id="rId46"/>
    <p:sldId id="274" r:id="rId47"/>
    <p:sldId id="275" r:id="rId48"/>
    <p:sldId id="276" r:id="rId49"/>
    <p:sldId id="277" r:id="rId50"/>
    <p:sldId id="278" r:id="rId51"/>
    <p:sldId id="280" r:id="rId52"/>
    <p:sldId id="279" r:id="rId53"/>
    <p:sldId id="28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0" d="100"/>
          <a:sy n="80" d="100"/>
        </p:scale>
        <p:origin x="3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9E2BA-D6E3-4F61-AEE4-D8AD5508F27F}" type="datetimeFigureOut">
              <a:rPr lang="en-US" smtClean="0"/>
              <a:t>10/8/2020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BAC6F-A3E6-4DB4-A4B0-B14918F304D9}" type="slidenum">
              <a:rPr lang="en-US" smtClean="0"/>
              <a:t>‹#›</a:t>
            </a:fld>
            <a:endParaRPr lang="en-US"/>
          </a:p>
        </p:txBody>
      </p:sp>
    </p:spTree>
    <p:extLst>
      <p:ext uri="{BB962C8B-B14F-4D97-AF65-F5344CB8AC3E}">
        <p14:creationId xmlns:p14="http://schemas.microsoft.com/office/powerpoint/2010/main" val="2581457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Observe, give good </a:t>
            </a:r>
            <a:r>
              <a:rPr lang="en-US" dirty="0" smtClean="0">
                <a:solidFill>
                  <a:srgbClr val="FF0000"/>
                </a:solidFill>
              </a:rPr>
              <a:t>analgesia</a:t>
            </a:r>
            <a:r>
              <a:rPr lang="en-US" dirty="0" smtClean="0"/>
              <a:t> and avoid aspiration in newborns.</a:t>
            </a:r>
          </a:p>
          <a:p>
            <a:endParaRPr lang="ar-JO" dirty="0"/>
          </a:p>
        </p:txBody>
      </p:sp>
      <p:sp>
        <p:nvSpPr>
          <p:cNvPr id="4" name="Slide Number Placeholder 3"/>
          <p:cNvSpPr>
            <a:spLocks noGrp="1"/>
          </p:cNvSpPr>
          <p:nvPr>
            <p:ph type="sldNum" sz="quarter" idx="10"/>
          </p:nvPr>
        </p:nvSpPr>
        <p:spPr/>
        <p:txBody>
          <a:bodyPr/>
          <a:lstStyle/>
          <a:p>
            <a:fld id="{4E50ECE1-F716-40FC-A305-E50044E84178}" type="slidenum">
              <a:rPr lang="en-US" smtClean="0"/>
              <a:pPr/>
              <a:t>18</a:t>
            </a:fld>
            <a:endParaRPr lang="en-US"/>
          </a:p>
        </p:txBody>
      </p:sp>
    </p:spTree>
    <p:extLst>
      <p:ext uri="{BB962C8B-B14F-4D97-AF65-F5344CB8AC3E}">
        <p14:creationId xmlns:p14="http://schemas.microsoft.com/office/powerpoint/2010/main" val="288441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63A134-E1F4-444F-BACF-1C581684C153}"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355D4-DD63-4757-A3E4-A7BDFA659665}" type="slidenum">
              <a:rPr lang="en-US" smtClean="0"/>
              <a:t>‹#›</a:t>
            </a:fld>
            <a:endParaRPr lang="en-US"/>
          </a:p>
        </p:txBody>
      </p:sp>
    </p:spTree>
    <p:extLst>
      <p:ext uri="{BB962C8B-B14F-4D97-AF65-F5344CB8AC3E}">
        <p14:creationId xmlns:p14="http://schemas.microsoft.com/office/powerpoint/2010/main" val="559835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63A134-E1F4-444F-BACF-1C581684C153}"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355D4-DD63-4757-A3E4-A7BDFA659665}" type="slidenum">
              <a:rPr lang="en-US" smtClean="0"/>
              <a:t>‹#›</a:t>
            </a:fld>
            <a:endParaRPr lang="en-US"/>
          </a:p>
        </p:txBody>
      </p:sp>
    </p:spTree>
    <p:extLst>
      <p:ext uri="{BB962C8B-B14F-4D97-AF65-F5344CB8AC3E}">
        <p14:creationId xmlns:p14="http://schemas.microsoft.com/office/powerpoint/2010/main" val="958543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63A134-E1F4-444F-BACF-1C581684C153}"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355D4-DD63-4757-A3E4-A7BDFA659665}" type="slidenum">
              <a:rPr lang="en-US" smtClean="0"/>
              <a:t>‹#›</a:t>
            </a:fld>
            <a:endParaRPr lang="en-US"/>
          </a:p>
        </p:txBody>
      </p:sp>
    </p:spTree>
    <p:extLst>
      <p:ext uri="{BB962C8B-B14F-4D97-AF65-F5344CB8AC3E}">
        <p14:creationId xmlns:p14="http://schemas.microsoft.com/office/powerpoint/2010/main" val="227862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12800" y="381000"/>
            <a:ext cx="10261600" cy="1143000"/>
          </a:xfrm>
        </p:spPr>
        <p:txBody>
          <a:bodyPr/>
          <a:lstStyle/>
          <a:p>
            <a:r>
              <a:rPr lang="en-US" smtClean="0"/>
              <a:t>Click to edit Master title style</a:t>
            </a:r>
            <a:endParaRPr lang="en-IN"/>
          </a:p>
        </p:txBody>
      </p:sp>
      <p:sp>
        <p:nvSpPr>
          <p:cNvPr id="3" name="Text Placeholder 2"/>
          <p:cNvSpPr>
            <a:spLocks noGrp="1"/>
          </p:cNvSpPr>
          <p:nvPr>
            <p:ph type="body" sz="half" idx="1"/>
          </p:nvPr>
        </p:nvSpPr>
        <p:spPr>
          <a:xfrm>
            <a:off x="914400" y="20574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lipArt Placeholder 3"/>
          <p:cNvSpPr>
            <a:spLocks noGrp="1"/>
          </p:cNvSpPr>
          <p:nvPr>
            <p:ph type="clipArt" sz="half" idx="2"/>
          </p:nvPr>
        </p:nvSpPr>
        <p:spPr>
          <a:xfrm>
            <a:off x="6197600" y="2057400"/>
            <a:ext cx="5080000" cy="4114800"/>
          </a:xfrm>
        </p:spPr>
        <p:txBody>
          <a:bodyPr/>
          <a:lstStyle/>
          <a:p>
            <a:pPr lvl="0"/>
            <a:r>
              <a:rPr lang="en-US" noProof="0" smtClean="0"/>
              <a:t>Click icon to add clip art</a:t>
            </a:r>
            <a:endParaRPr lang="en-IN" noProof="0" smtClean="0"/>
          </a:p>
        </p:txBody>
      </p:sp>
    </p:spTree>
    <p:extLst>
      <p:ext uri="{BB962C8B-B14F-4D97-AF65-F5344CB8AC3E}">
        <p14:creationId xmlns:p14="http://schemas.microsoft.com/office/powerpoint/2010/main" val="3882835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63A134-E1F4-444F-BACF-1C581684C153}"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355D4-DD63-4757-A3E4-A7BDFA659665}" type="slidenum">
              <a:rPr lang="en-US" smtClean="0"/>
              <a:t>‹#›</a:t>
            </a:fld>
            <a:endParaRPr lang="en-US"/>
          </a:p>
        </p:txBody>
      </p:sp>
    </p:spTree>
    <p:extLst>
      <p:ext uri="{BB962C8B-B14F-4D97-AF65-F5344CB8AC3E}">
        <p14:creationId xmlns:p14="http://schemas.microsoft.com/office/powerpoint/2010/main" val="206595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63A134-E1F4-444F-BACF-1C581684C153}"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1355D4-DD63-4757-A3E4-A7BDFA659665}" type="slidenum">
              <a:rPr lang="en-US" smtClean="0"/>
              <a:t>‹#›</a:t>
            </a:fld>
            <a:endParaRPr lang="en-US"/>
          </a:p>
        </p:txBody>
      </p:sp>
    </p:spTree>
    <p:extLst>
      <p:ext uri="{BB962C8B-B14F-4D97-AF65-F5344CB8AC3E}">
        <p14:creationId xmlns:p14="http://schemas.microsoft.com/office/powerpoint/2010/main" val="3570213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63A134-E1F4-444F-BACF-1C581684C153}" type="datetimeFigureOut">
              <a:rPr lang="en-US" smtClean="0"/>
              <a:t>10/8/2020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1355D4-DD63-4757-A3E4-A7BDFA659665}" type="slidenum">
              <a:rPr lang="en-US" smtClean="0"/>
              <a:t>‹#›</a:t>
            </a:fld>
            <a:endParaRPr lang="en-US"/>
          </a:p>
        </p:txBody>
      </p:sp>
    </p:spTree>
    <p:extLst>
      <p:ext uri="{BB962C8B-B14F-4D97-AF65-F5344CB8AC3E}">
        <p14:creationId xmlns:p14="http://schemas.microsoft.com/office/powerpoint/2010/main" val="2358710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63A134-E1F4-444F-BACF-1C581684C153}" type="datetimeFigureOut">
              <a:rPr lang="en-US" smtClean="0"/>
              <a:t>10/8/2020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1355D4-DD63-4757-A3E4-A7BDFA659665}" type="slidenum">
              <a:rPr lang="en-US" smtClean="0"/>
              <a:t>‹#›</a:t>
            </a:fld>
            <a:endParaRPr lang="en-US"/>
          </a:p>
        </p:txBody>
      </p:sp>
    </p:spTree>
    <p:extLst>
      <p:ext uri="{BB962C8B-B14F-4D97-AF65-F5344CB8AC3E}">
        <p14:creationId xmlns:p14="http://schemas.microsoft.com/office/powerpoint/2010/main" val="339559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63A134-E1F4-444F-BACF-1C581684C153}" type="datetimeFigureOut">
              <a:rPr lang="en-US" smtClean="0"/>
              <a:t>10/8/2020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1355D4-DD63-4757-A3E4-A7BDFA659665}" type="slidenum">
              <a:rPr lang="en-US" smtClean="0"/>
              <a:t>‹#›</a:t>
            </a:fld>
            <a:endParaRPr lang="en-US"/>
          </a:p>
        </p:txBody>
      </p:sp>
    </p:spTree>
    <p:extLst>
      <p:ext uri="{BB962C8B-B14F-4D97-AF65-F5344CB8AC3E}">
        <p14:creationId xmlns:p14="http://schemas.microsoft.com/office/powerpoint/2010/main" val="2994679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63A134-E1F4-444F-BACF-1C581684C153}" type="datetimeFigureOut">
              <a:rPr lang="en-US" smtClean="0"/>
              <a:t>10/8/2020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1355D4-DD63-4757-A3E4-A7BDFA659665}" type="slidenum">
              <a:rPr lang="en-US" smtClean="0"/>
              <a:t>‹#›</a:t>
            </a:fld>
            <a:endParaRPr lang="en-US"/>
          </a:p>
        </p:txBody>
      </p:sp>
    </p:spTree>
    <p:extLst>
      <p:ext uri="{BB962C8B-B14F-4D97-AF65-F5344CB8AC3E}">
        <p14:creationId xmlns:p14="http://schemas.microsoft.com/office/powerpoint/2010/main" val="3639788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63A134-E1F4-444F-BACF-1C581684C153}" type="datetimeFigureOut">
              <a:rPr lang="en-US" smtClean="0"/>
              <a:t>10/8/2020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1355D4-DD63-4757-A3E4-A7BDFA659665}" type="slidenum">
              <a:rPr lang="en-US" smtClean="0"/>
              <a:t>‹#›</a:t>
            </a:fld>
            <a:endParaRPr lang="en-US"/>
          </a:p>
        </p:txBody>
      </p:sp>
    </p:spTree>
    <p:extLst>
      <p:ext uri="{BB962C8B-B14F-4D97-AF65-F5344CB8AC3E}">
        <p14:creationId xmlns:p14="http://schemas.microsoft.com/office/powerpoint/2010/main" val="915861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63A134-E1F4-444F-BACF-1C581684C153}" type="datetimeFigureOut">
              <a:rPr lang="en-US" smtClean="0"/>
              <a:t>10/8/2020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1355D4-DD63-4757-A3E4-A7BDFA659665}" type="slidenum">
              <a:rPr lang="en-US" smtClean="0"/>
              <a:t>‹#›</a:t>
            </a:fld>
            <a:endParaRPr lang="en-US"/>
          </a:p>
        </p:txBody>
      </p:sp>
    </p:spTree>
    <p:extLst>
      <p:ext uri="{BB962C8B-B14F-4D97-AF65-F5344CB8AC3E}">
        <p14:creationId xmlns:p14="http://schemas.microsoft.com/office/powerpoint/2010/main" val="1029826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63A134-E1F4-444F-BACF-1C581684C153}" type="datetimeFigureOut">
              <a:rPr lang="en-US" smtClean="0"/>
              <a:t>10/8/2020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355D4-DD63-4757-A3E4-A7BDFA659665}" type="slidenum">
              <a:rPr lang="en-US" smtClean="0"/>
              <a:t>‹#›</a:t>
            </a:fld>
            <a:endParaRPr lang="en-US"/>
          </a:p>
        </p:txBody>
      </p:sp>
    </p:spTree>
    <p:extLst>
      <p:ext uri="{BB962C8B-B14F-4D97-AF65-F5344CB8AC3E}">
        <p14:creationId xmlns:p14="http://schemas.microsoft.com/office/powerpoint/2010/main" val="3535720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4" Type="http://schemas.openxmlformats.org/officeDocument/2006/relationships/image" Target="../media/image32.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228601"/>
            <a:ext cx="7772400" cy="1829761"/>
          </a:xfrm>
        </p:spPr>
        <p:txBody>
          <a:bodyPr>
            <a:normAutofit/>
          </a:bodyPr>
          <a:lstStyle/>
          <a:p>
            <a:pPr algn="ctr"/>
            <a:r>
              <a:rPr lang="en-US" sz="8000" dirty="0">
                <a:latin typeface="Algerian" panose="04020705040A02060702" pitchFamily="82" charset="0"/>
              </a:rPr>
              <a:t>Head Injury</a:t>
            </a:r>
            <a:endParaRPr lang="en-US" sz="8000" dirty="0">
              <a:latin typeface="Algerian" panose="04020705040A02060702" pitchFamily="82" charset="0"/>
            </a:endParaRPr>
          </a:p>
        </p:txBody>
      </p:sp>
      <p:sp>
        <p:nvSpPr>
          <p:cNvPr id="3" name="Subtitle 2"/>
          <p:cNvSpPr>
            <a:spLocks noGrp="1"/>
          </p:cNvSpPr>
          <p:nvPr>
            <p:ph type="subTitle" idx="1"/>
          </p:nvPr>
        </p:nvSpPr>
        <p:spPr>
          <a:xfrm>
            <a:off x="2514600" y="5486400"/>
            <a:ext cx="7772400" cy="1199704"/>
          </a:xfrm>
        </p:spPr>
        <p:txBody>
          <a:bodyPr>
            <a:normAutofit/>
          </a:bodyPr>
          <a:lstStyle/>
          <a:p>
            <a:pPr algn="l"/>
            <a:r>
              <a:rPr lang="en-US" dirty="0" smtClean="0"/>
              <a:t>Done By: Mohammad </a:t>
            </a:r>
            <a:r>
              <a:rPr lang="en-US" dirty="0" err="1" smtClean="0"/>
              <a:t>Badwan</a:t>
            </a:r>
            <a:endParaRPr lang="en-US" dirty="0" smtClean="0"/>
          </a:p>
          <a:p>
            <a:pPr algn="l"/>
            <a:r>
              <a:rPr lang="en-US" dirty="0" smtClean="0"/>
              <a:t>              </a:t>
            </a:r>
            <a:r>
              <a:rPr lang="en-US" dirty="0" smtClean="0"/>
              <a:t>   Abdelrahman </a:t>
            </a:r>
            <a:r>
              <a:rPr lang="en-US" dirty="0" smtClean="0"/>
              <a:t>Bdeir   </a:t>
            </a:r>
            <a:endParaRPr lang="en-US" dirty="0"/>
          </a:p>
        </p:txBody>
      </p:sp>
      <p:pic>
        <p:nvPicPr>
          <p:cNvPr id="4" name="Picture 2" descr="Hello GIFs | Teno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058361"/>
            <a:ext cx="4370118" cy="34175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24000" y="1143000"/>
            <a:ext cx="9144000" cy="4648200"/>
          </a:xfrm>
          <a:prstGeom prst="rect">
            <a:avLst/>
          </a:prstGeom>
        </p:spPr>
      </p:pic>
    </p:spTree>
    <p:extLst>
      <p:ext uri="{BB962C8B-B14F-4D97-AF65-F5344CB8AC3E}">
        <p14:creationId xmlns:p14="http://schemas.microsoft.com/office/powerpoint/2010/main" val="25110292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Subgaleal hemorrhage or hematoma is </a:t>
            </a:r>
            <a:r>
              <a:rPr lang="en-US" dirty="0" smtClean="0">
                <a:solidFill>
                  <a:srgbClr val="FF0000"/>
                </a:solidFill>
              </a:rPr>
              <a:t>bleeding</a:t>
            </a:r>
            <a:r>
              <a:rPr lang="en-US" dirty="0" smtClean="0"/>
              <a:t> into the potential space between the </a:t>
            </a:r>
            <a:r>
              <a:rPr lang="en-US" dirty="0" smtClean="0">
                <a:solidFill>
                  <a:srgbClr val="FF0000"/>
                </a:solidFill>
              </a:rPr>
              <a:t>skull </a:t>
            </a:r>
            <a:r>
              <a:rPr lang="en-US" dirty="0" err="1" smtClean="0">
                <a:solidFill>
                  <a:srgbClr val="FF0000"/>
                </a:solidFill>
              </a:rPr>
              <a:t>periosteum</a:t>
            </a:r>
            <a:r>
              <a:rPr lang="en-US" dirty="0" smtClean="0">
                <a:solidFill>
                  <a:srgbClr val="FF0000"/>
                </a:solidFill>
              </a:rPr>
              <a:t> and the scalp </a:t>
            </a:r>
            <a:r>
              <a:rPr lang="en-US" dirty="0" err="1" smtClean="0">
                <a:solidFill>
                  <a:srgbClr val="FF0000"/>
                </a:solidFill>
              </a:rPr>
              <a:t>galea</a:t>
            </a:r>
            <a:r>
              <a:rPr lang="en-US" dirty="0" smtClean="0">
                <a:solidFill>
                  <a:srgbClr val="FF0000"/>
                </a:solidFill>
              </a:rPr>
              <a:t> </a:t>
            </a:r>
            <a:r>
              <a:rPr lang="en-US" dirty="0" err="1" smtClean="0">
                <a:solidFill>
                  <a:srgbClr val="FF0000"/>
                </a:solidFill>
              </a:rPr>
              <a:t>aponeurosis</a:t>
            </a:r>
            <a:r>
              <a:rPr lang="en-US" dirty="0" smtClean="0">
                <a:solidFill>
                  <a:srgbClr val="FF0000"/>
                </a:solidFill>
              </a:rPr>
              <a:t>.</a:t>
            </a:r>
          </a:p>
          <a:p>
            <a:endParaRPr lang="en-US" sz="1000" dirty="0"/>
          </a:p>
          <a:p>
            <a:r>
              <a:rPr lang="en-US" dirty="0" smtClean="0"/>
              <a:t>Majority (90%) result from vacuum applied to the head at delivery (</a:t>
            </a:r>
            <a:r>
              <a:rPr lang="en-US" dirty="0" err="1" smtClean="0"/>
              <a:t>Ventouse</a:t>
            </a:r>
            <a:r>
              <a:rPr lang="en-US" dirty="0" smtClean="0"/>
              <a:t> assisted delivery).</a:t>
            </a:r>
          </a:p>
          <a:p>
            <a:endParaRPr lang="en-US" sz="1000" dirty="0"/>
          </a:p>
          <a:p>
            <a:r>
              <a:rPr lang="en-US" dirty="0" smtClean="0"/>
              <a:t>Results from bleeding from the </a:t>
            </a:r>
            <a:r>
              <a:rPr lang="en-US" dirty="0" smtClean="0">
                <a:solidFill>
                  <a:srgbClr val="FF0000"/>
                </a:solidFill>
              </a:rPr>
              <a:t>emissary veins into the loose connective tissue layer</a:t>
            </a:r>
            <a:r>
              <a:rPr lang="en-US" dirty="0" smtClean="0"/>
              <a:t>.</a:t>
            </a:r>
            <a:endParaRPr lang="en-US" dirty="0"/>
          </a:p>
        </p:txBody>
      </p:sp>
      <p:sp>
        <p:nvSpPr>
          <p:cNvPr id="3" name="Title 2"/>
          <p:cNvSpPr>
            <a:spLocks noGrp="1"/>
          </p:cNvSpPr>
          <p:nvPr>
            <p:ph type="title"/>
          </p:nvPr>
        </p:nvSpPr>
        <p:spPr/>
        <p:txBody>
          <a:bodyPr/>
          <a:lstStyle/>
          <a:p>
            <a:r>
              <a:rPr lang="en-US" dirty="0" smtClean="0"/>
              <a:t>Subgaleal hematoma</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It has a high frequency of occurrence with </a:t>
            </a:r>
            <a:r>
              <a:rPr lang="en-US" dirty="0" smtClean="0">
                <a:solidFill>
                  <a:srgbClr val="FF0000"/>
                </a:solidFill>
              </a:rPr>
              <a:t>associated head trauma (40%), </a:t>
            </a:r>
            <a:r>
              <a:rPr lang="en-US" dirty="0" smtClean="0"/>
              <a:t>such as </a:t>
            </a:r>
            <a:r>
              <a:rPr lang="en-US" dirty="0" smtClean="0">
                <a:solidFill>
                  <a:srgbClr val="FF0000"/>
                </a:solidFill>
              </a:rPr>
              <a:t>intracranial hemorrhage or skull fracture</a:t>
            </a:r>
            <a:r>
              <a:rPr lang="en-US" dirty="0" smtClean="0"/>
              <a:t>.</a:t>
            </a:r>
          </a:p>
          <a:p>
            <a:pPr>
              <a:buNone/>
            </a:pPr>
            <a:r>
              <a:rPr lang="en-US" dirty="0" smtClean="0"/>
              <a:t> </a:t>
            </a:r>
          </a:p>
          <a:p>
            <a:r>
              <a:rPr lang="en-US" dirty="0" smtClean="0"/>
              <a:t>The occurrence of these features does not correlate significantly with the severity of </a:t>
            </a:r>
            <a:r>
              <a:rPr lang="en-US" dirty="0" err="1" smtClean="0"/>
              <a:t>subgaleal</a:t>
            </a:r>
            <a:r>
              <a:rPr lang="en-US" dirty="0" smtClean="0"/>
              <a:t> hemorrhage.</a:t>
            </a:r>
            <a:endParaRPr lang="en-US" dirty="0"/>
          </a:p>
        </p:txBody>
      </p:sp>
      <p:sp>
        <p:nvSpPr>
          <p:cNvPr id="3" name="Title 2"/>
          <p:cNvSpPr>
            <a:spLocks noGrp="1"/>
          </p:cNvSpPr>
          <p:nvPr>
            <p:ph type="title"/>
          </p:nvPr>
        </p:nvSpPr>
        <p:spPr/>
        <p:txBody>
          <a:bodyPr/>
          <a:lstStyle/>
          <a:p>
            <a:r>
              <a:rPr lang="en-US" dirty="0" smtClean="0"/>
              <a:t>Subgaleal hematoma</a:t>
            </a:r>
            <a:endParaRPr lang="en-US" dirty="0"/>
          </a:p>
        </p:txBody>
      </p:sp>
      <p:pic>
        <p:nvPicPr>
          <p:cNvPr id="4" name="Picture 3"/>
          <p:cNvPicPr>
            <a:picLocks noChangeAspect="1"/>
          </p:cNvPicPr>
          <p:nvPr/>
        </p:nvPicPr>
        <p:blipFill>
          <a:blip r:embed="rId2"/>
          <a:stretch>
            <a:fillRect/>
          </a:stretch>
        </p:blipFill>
        <p:spPr>
          <a:xfrm>
            <a:off x="6324600" y="4495800"/>
            <a:ext cx="4343400" cy="2362200"/>
          </a:xfrm>
          <a:prstGeom prst="rect">
            <a:avLst/>
          </a:prstGeom>
        </p:spPr>
      </p:pic>
      <p:pic>
        <p:nvPicPr>
          <p:cNvPr id="5" name="Picture 4"/>
          <p:cNvPicPr>
            <a:picLocks noChangeAspect="1"/>
          </p:cNvPicPr>
          <p:nvPr/>
        </p:nvPicPr>
        <p:blipFill>
          <a:blip r:embed="rId3"/>
          <a:stretch>
            <a:fillRect/>
          </a:stretch>
        </p:blipFill>
        <p:spPr>
          <a:xfrm>
            <a:off x="2465498" y="4524376"/>
            <a:ext cx="3859102" cy="233362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The diagnosis is generally </a:t>
            </a:r>
            <a:r>
              <a:rPr lang="en-US" dirty="0" smtClean="0">
                <a:solidFill>
                  <a:srgbClr val="FF0000"/>
                </a:solidFill>
              </a:rPr>
              <a:t>clinical</a:t>
            </a:r>
            <a:r>
              <a:rPr lang="en-US" dirty="0" smtClean="0"/>
              <a:t> with a </a:t>
            </a:r>
            <a:r>
              <a:rPr lang="en-US" dirty="0" smtClean="0">
                <a:solidFill>
                  <a:srgbClr val="FF0000"/>
                </a:solidFill>
              </a:rPr>
              <a:t>fluctuant boggy mass developing over the scalp</a:t>
            </a:r>
            <a:r>
              <a:rPr lang="en-US" dirty="0" smtClean="0"/>
              <a:t> (especially over the </a:t>
            </a:r>
            <a:r>
              <a:rPr lang="en-US" dirty="0" err="1" smtClean="0"/>
              <a:t>occiput</a:t>
            </a:r>
            <a:r>
              <a:rPr lang="en-US" dirty="0" smtClean="0"/>
              <a:t>) with superficial </a:t>
            </a:r>
            <a:r>
              <a:rPr lang="en-US" dirty="0" smtClean="0">
                <a:solidFill>
                  <a:srgbClr val="FF0000"/>
                </a:solidFill>
              </a:rPr>
              <a:t>skin bruising</a:t>
            </a:r>
            <a:r>
              <a:rPr lang="en-US" dirty="0" smtClean="0"/>
              <a:t>. </a:t>
            </a:r>
          </a:p>
          <a:p>
            <a:endParaRPr lang="en-US" dirty="0" smtClean="0"/>
          </a:p>
          <a:p>
            <a:r>
              <a:rPr lang="en-US" dirty="0" smtClean="0"/>
              <a:t>The swelling develops gradually </a:t>
            </a:r>
            <a:r>
              <a:rPr lang="en-US" dirty="0" smtClean="0">
                <a:solidFill>
                  <a:srgbClr val="FF0000"/>
                </a:solidFill>
              </a:rPr>
              <a:t>12–72 </a:t>
            </a:r>
            <a:r>
              <a:rPr lang="en-US" dirty="0" smtClean="0"/>
              <a:t>hours after delivery, although it may be noted immediately after delivery in severe cases.</a:t>
            </a:r>
          </a:p>
        </p:txBody>
      </p:sp>
      <p:sp>
        <p:nvSpPr>
          <p:cNvPr id="3" name="Title 2"/>
          <p:cNvSpPr>
            <a:spLocks noGrp="1"/>
          </p:cNvSpPr>
          <p:nvPr>
            <p:ph type="title"/>
          </p:nvPr>
        </p:nvSpPr>
        <p:spPr/>
        <p:txBody>
          <a:bodyPr/>
          <a:lstStyle/>
          <a:p>
            <a:r>
              <a:rPr lang="en-US" dirty="0" smtClean="0"/>
              <a:t>Subgaleal hematoma</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Patients with </a:t>
            </a:r>
            <a:r>
              <a:rPr lang="en-US" dirty="0" err="1" smtClean="0"/>
              <a:t>subgaleal</a:t>
            </a:r>
            <a:r>
              <a:rPr lang="en-US" dirty="0" smtClean="0"/>
              <a:t> hematoma may present with </a:t>
            </a:r>
            <a:r>
              <a:rPr lang="en-US" dirty="0" smtClean="0">
                <a:solidFill>
                  <a:srgbClr val="FF0000"/>
                </a:solidFill>
              </a:rPr>
              <a:t>hemorrhagic shock</a:t>
            </a:r>
            <a:r>
              <a:rPr lang="en-US" dirty="0" smtClean="0"/>
              <a:t>. </a:t>
            </a:r>
          </a:p>
          <a:p>
            <a:endParaRPr lang="en-US" dirty="0" smtClean="0"/>
          </a:p>
          <a:p>
            <a:r>
              <a:rPr lang="en-US" dirty="0" smtClean="0">
                <a:solidFill>
                  <a:srgbClr val="FF0000"/>
                </a:solidFill>
              </a:rPr>
              <a:t>The swelling may obscure the fontanel and cross suture lines </a:t>
            </a:r>
            <a:r>
              <a:rPr lang="en-US" dirty="0" smtClean="0"/>
              <a:t>(distinguishing it from </a:t>
            </a:r>
            <a:r>
              <a:rPr lang="en-US" dirty="0" err="1" smtClean="0"/>
              <a:t>cephalohematoma</a:t>
            </a:r>
            <a:r>
              <a:rPr lang="en-US" dirty="0" smtClean="0"/>
              <a:t>).</a:t>
            </a:r>
            <a:endParaRPr lang="en-US" dirty="0"/>
          </a:p>
        </p:txBody>
      </p:sp>
      <p:sp>
        <p:nvSpPr>
          <p:cNvPr id="3" name="Title 2"/>
          <p:cNvSpPr>
            <a:spLocks noGrp="1"/>
          </p:cNvSpPr>
          <p:nvPr>
            <p:ph type="title"/>
          </p:nvPr>
        </p:nvSpPr>
        <p:spPr/>
        <p:txBody>
          <a:bodyPr/>
          <a:lstStyle/>
          <a:p>
            <a:r>
              <a:rPr lang="en-US" dirty="0" smtClean="0"/>
              <a:t>Subgaleal hematoma</a:t>
            </a:r>
            <a:endParaRPr lang="en-US" dirty="0"/>
          </a:p>
        </p:txBody>
      </p:sp>
      <p:pic>
        <p:nvPicPr>
          <p:cNvPr id="4" name="Picture 3"/>
          <p:cNvPicPr>
            <a:picLocks noChangeAspect="1"/>
          </p:cNvPicPr>
          <p:nvPr/>
        </p:nvPicPr>
        <p:blipFill>
          <a:blip r:embed="rId2"/>
          <a:stretch>
            <a:fillRect/>
          </a:stretch>
        </p:blipFill>
        <p:spPr>
          <a:xfrm>
            <a:off x="6248401" y="4191001"/>
            <a:ext cx="3237257" cy="231668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Subgaleal hematoma</a:t>
            </a:r>
            <a:endParaRPr lang="en-US" dirty="0"/>
          </a:p>
        </p:txBody>
      </p:sp>
      <p:pic>
        <p:nvPicPr>
          <p:cNvPr id="8195" name="Picture 3" descr="C:\Users\Elmo\Desktop\fadi.png"/>
          <p:cNvPicPr>
            <a:picLocks noGrp="1" noChangeAspect="1" noChangeArrowheads="1"/>
          </p:cNvPicPr>
          <p:nvPr>
            <p:ph idx="1"/>
          </p:nvPr>
        </p:nvPicPr>
        <p:blipFill>
          <a:blip r:embed="rId2" cstate="print"/>
          <a:srcRect/>
          <a:stretch>
            <a:fillRect/>
          </a:stretch>
        </p:blipFill>
        <p:spPr bwMode="auto">
          <a:xfrm>
            <a:off x="4419600" y="1685656"/>
            <a:ext cx="3352800" cy="3953144"/>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Subgaleal hematoma</a:t>
            </a:r>
            <a:endParaRPr lang="en-US"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3124200" y="1600200"/>
            <a:ext cx="571500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Hemorrhage of </a:t>
            </a:r>
            <a:r>
              <a:rPr lang="en-US" dirty="0" smtClean="0">
                <a:solidFill>
                  <a:srgbClr val="FF0000"/>
                </a:solidFill>
              </a:rPr>
              <a:t>blood between the skull and the </a:t>
            </a:r>
            <a:r>
              <a:rPr lang="en-US" dirty="0" err="1" smtClean="0">
                <a:solidFill>
                  <a:srgbClr val="FF0000"/>
                </a:solidFill>
              </a:rPr>
              <a:t>periosteum</a:t>
            </a:r>
            <a:r>
              <a:rPr lang="en-US" dirty="0" smtClean="0"/>
              <a:t> secondary to rupture of a </a:t>
            </a:r>
            <a:r>
              <a:rPr lang="en-US" dirty="0" smtClean="0">
                <a:solidFill>
                  <a:srgbClr val="FF0000"/>
                </a:solidFill>
              </a:rPr>
              <a:t>blood vessel crossing the </a:t>
            </a:r>
            <a:r>
              <a:rPr lang="en-US" dirty="0" err="1" smtClean="0">
                <a:solidFill>
                  <a:srgbClr val="FF0000"/>
                </a:solidFill>
              </a:rPr>
              <a:t>periosteum</a:t>
            </a:r>
            <a:r>
              <a:rPr lang="en-US" dirty="0" smtClean="0"/>
              <a:t>.</a:t>
            </a:r>
          </a:p>
          <a:p>
            <a:endParaRPr lang="en-US" dirty="0" smtClean="0"/>
          </a:p>
          <a:p>
            <a:r>
              <a:rPr lang="en-US" dirty="0" smtClean="0"/>
              <a:t>Less extensive than </a:t>
            </a:r>
            <a:r>
              <a:rPr lang="en-US" dirty="0" err="1" smtClean="0"/>
              <a:t>subgaleal</a:t>
            </a:r>
            <a:r>
              <a:rPr lang="en-US" dirty="0" smtClean="0"/>
              <a:t> hematoma.</a:t>
            </a:r>
          </a:p>
          <a:p>
            <a:endParaRPr lang="en-US" dirty="0" smtClean="0"/>
          </a:p>
          <a:p>
            <a:r>
              <a:rPr lang="en-US" dirty="0" smtClean="0"/>
              <a:t>In 80% of cases </a:t>
            </a:r>
            <a:r>
              <a:rPr lang="en-US" dirty="0" err="1" smtClean="0"/>
              <a:t>treatement</a:t>
            </a:r>
            <a:r>
              <a:rPr lang="en-US" dirty="0" smtClean="0"/>
              <a:t> is conservative.</a:t>
            </a:r>
          </a:p>
          <a:p>
            <a:endParaRPr lang="en-US" dirty="0"/>
          </a:p>
        </p:txBody>
      </p:sp>
      <p:sp>
        <p:nvSpPr>
          <p:cNvPr id="3" name="Title 2"/>
          <p:cNvSpPr>
            <a:spLocks noGrp="1"/>
          </p:cNvSpPr>
          <p:nvPr>
            <p:ph type="title"/>
          </p:nvPr>
        </p:nvSpPr>
        <p:spPr/>
        <p:txBody>
          <a:bodyPr/>
          <a:lstStyle/>
          <a:p>
            <a:r>
              <a:rPr lang="en-US" dirty="0" err="1" smtClean="0"/>
              <a:t>Subperiosteal</a:t>
            </a:r>
            <a:r>
              <a:rPr lang="en-US" dirty="0" smtClean="0"/>
              <a:t> hematoma</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000" dirty="0"/>
              <a:t>Its </a:t>
            </a:r>
            <a:r>
              <a:rPr lang="en-US" sz="3000" dirty="0">
                <a:solidFill>
                  <a:srgbClr val="FF0000"/>
                </a:solidFill>
              </a:rPr>
              <a:t>firmer</a:t>
            </a:r>
            <a:r>
              <a:rPr lang="en-US" sz="3000" dirty="0"/>
              <a:t> than the </a:t>
            </a:r>
            <a:r>
              <a:rPr lang="en-US" sz="3000" dirty="0" err="1"/>
              <a:t>subgaleal</a:t>
            </a:r>
            <a:r>
              <a:rPr lang="en-US" sz="3000" dirty="0"/>
              <a:t> hematoma.</a:t>
            </a:r>
          </a:p>
          <a:p>
            <a:endParaRPr lang="en-US" sz="3000" dirty="0"/>
          </a:p>
          <a:p>
            <a:r>
              <a:rPr lang="en-US" sz="3000" dirty="0">
                <a:solidFill>
                  <a:srgbClr val="FF0000"/>
                </a:solidFill>
              </a:rPr>
              <a:t>Scalp moves freely</a:t>
            </a:r>
            <a:r>
              <a:rPr lang="en-US" sz="3000" dirty="0"/>
              <a:t> over the mass.</a:t>
            </a:r>
          </a:p>
          <a:p>
            <a:endParaRPr lang="en-US" sz="3000" dirty="0"/>
          </a:p>
          <a:p>
            <a:r>
              <a:rPr lang="en-US" sz="3000" dirty="0"/>
              <a:t>Mostly </a:t>
            </a:r>
            <a:r>
              <a:rPr lang="en-US" sz="3000" dirty="0">
                <a:solidFill>
                  <a:srgbClr val="FF0000"/>
                </a:solidFill>
              </a:rPr>
              <a:t>doesn’t cross the midline</a:t>
            </a:r>
            <a:r>
              <a:rPr lang="en-US" dirty="0" smtClean="0"/>
              <a:t>.</a:t>
            </a:r>
          </a:p>
          <a:p>
            <a:endParaRPr lang="en-US" dirty="0" smtClean="0"/>
          </a:p>
          <a:p>
            <a:endParaRPr lang="en-US" dirty="0"/>
          </a:p>
        </p:txBody>
      </p:sp>
      <p:sp>
        <p:nvSpPr>
          <p:cNvPr id="3" name="Title 2"/>
          <p:cNvSpPr>
            <a:spLocks noGrp="1"/>
          </p:cNvSpPr>
          <p:nvPr>
            <p:ph type="title"/>
          </p:nvPr>
        </p:nvSpPr>
        <p:spPr/>
        <p:txBody>
          <a:bodyPr/>
          <a:lstStyle/>
          <a:p>
            <a:r>
              <a:rPr lang="en-US" dirty="0" err="1" smtClean="0"/>
              <a:t>Subperiosteal</a:t>
            </a:r>
            <a:r>
              <a:rPr lang="en-US" dirty="0" smtClean="0"/>
              <a:t> hematoma</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Subperiosteal</a:t>
            </a:r>
            <a:r>
              <a:rPr lang="en-US" dirty="0" smtClean="0"/>
              <a:t> hematoma</a:t>
            </a:r>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3669954" y="1524000"/>
            <a:ext cx="4852093"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143000"/>
            <a:ext cx="8229600" cy="5715000"/>
          </a:xfrm>
        </p:spPr>
        <p:txBody>
          <a:bodyPr>
            <a:normAutofit/>
          </a:bodyPr>
          <a:lstStyle/>
          <a:p>
            <a:r>
              <a:rPr lang="en-US" sz="2200" dirty="0">
                <a:latin typeface="Arial Unicode MS" panose="020B0604020202020204" pitchFamily="34" charset="-128"/>
                <a:ea typeface="Arial Unicode MS" panose="020B0604020202020204" pitchFamily="34" charset="-128"/>
                <a:cs typeface="Arial Unicode MS" panose="020B0604020202020204" pitchFamily="34" charset="-128"/>
              </a:rPr>
              <a:t>A head injury, as defined by the National Advisory Neurological Diseases and Stroke Council, </a:t>
            </a:r>
            <a:r>
              <a:rPr lang="en-US" sz="2200"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is</a:t>
            </a:r>
            <a:r>
              <a:rPr lang="en-US" sz="22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200"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a morbid state resulting from gross or subtle structural changes in the scalp, skull, and/or the contents of the skull, which is produced by mechanical forces</a:t>
            </a:r>
            <a:r>
              <a:rPr lang="en-US" sz="2200"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sz="2200" dirty="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2200" dirty="0">
                <a:latin typeface="Arial Unicode MS" panose="020B0604020202020204" pitchFamily="34" charset="-128"/>
                <a:ea typeface="Arial Unicode MS" panose="020B0604020202020204" pitchFamily="34" charset="-128"/>
                <a:cs typeface="Arial Unicode MS" panose="020B0604020202020204" pitchFamily="34" charset="-128"/>
              </a:rPr>
              <a:t>These </a:t>
            </a:r>
            <a:r>
              <a:rPr lang="en-US" sz="2200" dirty="0">
                <a:latin typeface="Arial Unicode MS" panose="020B0604020202020204" pitchFamily="34" charset="-128"/>
                <a:ea typeface="Arial Unicode MS" panose="020B0604020202020204" pitchFamily="34" charset="-128"/>
                <a:cs typeface="Arial Unicode MS" panose="020B0604020202020204" pitchFamily="34" charset="-128"/>
              </a:rPr>
              <a:t>injuries can range from a minor bump on the skull to serious brain injury</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t>
            </a:r>
          </a:p>
          <a:p>
            <a:endParaRPr lang="en-US" dirty="0"/>
          </a:p>
          <a:p>
            <a:pPr marL="109728" indent="0">
              <a:buNone/>
            </a:pPr>
            <a:r>
              <a:rPr lang="en-US" dirty="0"/>
              <a:t/>
            </a:r>
            <a:br>
              <a:rPr lang="en-US" dirty="0"/>
            </a:br>
            <a:endParaRPr lang="en-US" dirty="0" smtClean="0"/>
          </a:p>
          <a:p>
            <a:endParaRPr lang="en-US" dirty="0" smtClean="0"/>
          </a:p>
        </p:txBody>
      </p:sp>
      <p:sp>
        <p:nvSpPr>
          <p:cNvPr id="3" name="Title 2"/>
          <p:cNvSpPr>
            <a:spLocks noGrp="1"/>
          </p:cNvSpPr>
          <p:nvPr>
            <p:ph type="title"/>
          </p:nvPr>
        </p:nvSpPr>
        <p:spPr>
          <a:xfrm>
            <a:off x="1981200" y="274638"/>
            <a:ext cx="8229600" cy="868362"/>
          </a:xfrm>
        </p:spPr>
        <p:txBody>
          <a:bodyPr/>
          <a:lstStyle/>
          <a:p>
            <a:r>
              <a:rPr lang="en-US" dirty="0" smtClean="0"/>
              <a:t>Definition</a:t>
            </a:r>
            <a:endParaRPr lang="en-US" dirty="0"/>
          </a:p>
        </p:txBody>
      </p:sp>
      <p:pic>
        <p:nvPicPr>
          <p:cNvPr id="4" name="Picture 3"/>
          <p:cNvPicPr>
            <a:picLocks noChangeAspect="1"/>
          </p:cNvPicPr>
          <p:nvPr/>
        </p:nvPicPr>
        <p:blipFill>
          <a:blip r:embed="rId2"/>
          <a:stretch>
            <a:fillRect/>
          </a:stretch>
        </p:blipFill>
        <p:spPr>
          <a:xfrm>
            <a:off x="6781800" y="3806682"/>
            <a:ext cx="3657600" cy="3051319"/>
          </a:xfrm>
          <a:prstGeom prst="rect">
            <a:avLst/>
          </a:prstGeom>
        </p:spPr>
      </p:pic>
      <p:pic>
        <p:nvPicPr>
          <p:cNvPr id="7" name="Picture 6"/>
          <p:cNvPicPr>
            <a:picLocks noChangeAspect="1"/>
          </p:cNvPicPr>
          <p:nvPr/>
        </p:nvPicPr>
        <p:blipFill>
          <a:blip r:embed="rId3"/>
          <a:stretch>
            <a:fillRect/>
          </a:stretch>
        </p:blipFill>
        <p:spPr>
          <a:xfrm>
            <a:off x="1905000" y="3730482"/>
            <a:ext cx="3505200" cy="3127519"/>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ar-JO"/>
          </a:p>
        </p:txBody>
      </p:sp>
      <p:sp>
        <p:nvSpPr>
          <p:cNvPr id="3" name="Title 2"/>
          <p:cNvSpPr>
            <a:spLocks noGrp="1"/>
          </p:cNvSpPr>
          <p:nvPr>
            <p:ph type="title"/>
          </p:nvPr>
        </p:nvSpPr>
        <p:spPr/>
        <p:txBody>
          <a:bodyPr/>
          <a:lstStyle/>
          <a:p>
            <a:endParaRPr lang="ar-JO"/>
          </a:p>
        </p:txBody>
      </p:sp>
      <p:pic>
        <p:nvPicPr>
          <p:cNvPr id="4" name="Picture 3"/>
          <p:cNvPicPr>
            <a:picLocks noChangeAspect="1"/>
          </p:cNvPicPr>
          <p:nvPr/>
        </p:nvPicPr>
        <p:blipFill>
          <a:blip r:embed="rId2"/>
          <a:stretch>
            <a:fillRect/>
          </a:stretch>
        </p:blipFill>
        <p:spPr>
          <a:xfrm>
            <a:off x="1524000" y="1143000"/>
            <a:ext cx="9144000" cy="5562600"/>
          </a:xfrm>
          <a:prstGeom prst="rect">
            <a:avLst/>
          </a:prstGeom>
        </p:spPr>
      </p:pic>
    </p:spTree>
    <p:extLst>
      <p:ext uri="{BB962C8B-B14F-4D97-AF65-F5344CB8AC3E}">
        <p14:creationId xmlns:p14="http://schemas.microsoft.com/office/powerpoint/2010/main" val="39067827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Comparison</a:t>
            </a:r>
            <a:endParaRPr lang="en-US" dirty="0"/>
          </a:p>
        </p:txBody>
      </p:sp>
      <p:pic>
        <p:nvPicPr>
          <p:cNvPr id="5125" name="Picture 5" descr="C:\Users\Elmo\Desktop\jjjjjjj.png"/>
          <p:cNvPicPr>
            <a:picLocks noGrp="1" noChangeAspect="1" noChangeArrowheads="1"/>
          </p:cNvPicPr>
          <p:nvPr>
            <p:ph idx="1"/>
          </p:nvPr>
        </p:nvPicPr>
        <p:blipFill>
          <a:blip r:embed="rId2" cstate="print"/>
          <a:srcRect/>
          <a:stretch>
            <a:fillRect/>
          </a:stretch>
        </p:blipFill>
        <p:spPr bwMode="auto">
          <a:xfrm>
            <a:off x="1981200" y="1295400"/>
            <a:ext cx="8686800" cy="51054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667000"/>
            <a:ext cx="8229600" cy="1143000"/>
          </a:xfrm>
        </p:spPr>
        <p:txBody>
          <a:bodyPr>
            <a:normAutofit/>
          </a:bodyPr>
          <a:lstStyle/>
          <a:p>
            <a:pPr algn="ctr"/>
            <a:r>
              <a:rPr lang="en-US" sz="5500" dirty="0">
                <a:latin typeface="Algerian" panose="04020705040A02060702" pitchFamily="82" charset="0"/>
              </a:rPr>
              <a:t>Skull Injury</a:t>
            </a:r>
            <a:endParaRPr lang="en-US" sz="5500" dirty="0">
              <a:latin typeface="Algerian" panose="04020705040A02060702" pitchFamily="82" charset="0"/>
            </a:endParaRPr>
          </a:p>
        </p:txBody>
      </p:sp>
      <p:pic>
        <p:nvPicPr>
          <p:cNvPr id="2" name="Picture 1"/>
          <p:cNvPicPr>
            <a:picLocks noChangeAspect="1"/>
          </p:cNvPicPr>
          <p:nvPr/>
        </p:nvPicPr>
        <p:blipFill>
          <a:blip r:embed="rId2"/>
          <a:stretch>
            <a:fillRect/>
          </a:stretch>
        </p:blipFill>
        <p:spPr>
          <a:xfrm>
            <a:off x="7620000" y="152400"/>
            <a:ext cx="2767824" cy="264266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A skull fracture is a </a:t>
            </a:r>
            <a:r>
              <a:rPr lang="en-US" dirty="0" smtClean="0">
                <a:solidFill>
                  <a:srgbClr val="FF0000"/>
                </a:solidFill>
              </a:rPr>
              <a:t>break in one or more of the eight bones that form the cranial portion of the skull</a:t>
            </a:r>
            <a:r>
              <a:rPr lang="en-US" dirty="0" smtClean="0"/>
              <a:t>, usually occurring as a result of </a:t>
            </a:r>
            <a:r>
              <a:rPr lang="en-US" dirty="0" smtClean="0">
                <a:solidFill>
                  <a:srgbClr val="FF0000"/>
                </a:solidFill>
              </a:rPr>
              <a:t>blunt force </a:t>
            </a:r>
            <a:r>
              <a:rPr lang="en-US" dirty="0" smtClean="0"/>
              <a:t>trauma. </a:t>
            </a:r>
          </a:p>
          <a:p>
            <a:pPr>
              <a:buNone/>
            </a:pPr>
            <a:endParaRPr lang="en-US" sz="1000" dirty="0"/>
          </a:p>
          <a:p>
            <a:r>
              <a:rPr lang="en-US" dirty="0" smtClean="0"/>
              <a:t>If the force of the impact is excessive, the bone may fracture at or near the site of the impact and cause damage to the underlying physical structures contained within the skull such as </a:t>
            </a:r>
            <a:r>
              <a:rPr lang="en-US" dirty="0" smtClean="0">
                <a:solidFill>
                  <a:srgbClr val="FF0000"/>
                </a:solidFill>
              </a:rPr>
              <a:t>the membranes, blood vessels, and brain, even in the absence of a fracture</a:t>
            </a:r>
            <a:r>
              <a:rPr lang="en-US" dirty="0" smtClean="0"/>
              <a:t>.</a:t>
            </a:r>
            <a:endParaRPr lang="en-US" dirty="0"/>
          </a:p>
        </p:txBody>
      </p:sp>
      <p:sp>
        <p:nvSpPr>
          <p:cNvPr id="3" name="Title 2"/>
          <p:cNvSpPr>
            <a:spLocks noGrp="1"/>
          </p:cNvSpPr>
          <p:nvPr>
            <p:ph type="title"/>
          </p:nvPr>
        </p:nvSpPr>
        <p:spPr/>
        <p:txBody>
          <a:bodyPr/>
          <a:lstStyle/>
          <a:p>
            <a:r>
              <a:rPr lang="en-US" dirty="0" smtClean="0"/>
              <a:t>Skull fractures</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There are two major types of skull fractures:</a:t>
            </a:r>
          </a:p>
          <a:p>
            <a:pPr>
              <a:buNone/>
            </a:pPr>
            <a:endParaRPr lang="en-US" dirty="0" smtClean="0"/>
          </a:p>
          <a:p>
            <a:pPr marL="624078" indent="-514350">
              <a:buFont typeface="+mj-lt"/>
              <a:buAutoNum type="arabicPeriod"/>
            </a:pPr>
            <a:r>
              <a:rPr lang="en-US" dirty="0" smtClean="0">
                <a:solidFill>
                  <a:srgbClr val="FF0000"/>
                </a:solidFill>
              </a:rPr>
              <a:t>Linear fractures </a:t>
            </a:r>
            <a:r>
              <a:rPr lang="en-US" dirty="0" smtClean="0"/>
              <a:t>which are the most common.</a:t>
            </a:r>
          </a:p>
          <a:p>
            <a:pPr marL="624078" indent="-514350">
              <a:buFont typeface="+mj-lt"/>
              <a:buAutoNum type="arabicPeriod"/>
            </a:pPr>
            <a:r>
              <a:rPr lang="en-US" dirty="0" smtClean="0">
                <a:solidFill>
                  <a:srgbClr val="FF0000"/>
                </a:solidFill>
              </a:rPr>
              <a:t>Depressed fractures</a:t>
            </a:r>
            <a:r>
              <a:rPr lang="en-US" dirty="0" smtClean="0"/>
              <a:t>.</a:t>
            </a:r>
          </a:p>
        </p:txBody>
      </p:sp>
      <p:sp>
        <p:nvSpPr>
          <p:cNvPr id="3" name="Title 2"/>
          <p:cNvSpPr>
            <a:spLocks noGrp="1"/>
          </p:cNvSpPr>
          <p:nvPr>
            <p:ph type="title"/>
          </p:nvPr>
        </p:nvSpPr>
        <p:spPr/>
        <p:txBody>
          <a:bodyPr/>
          <a:lstStyle/>
          <a:p>
            <a:r>
              <a:rPr lang="en-US" dirty="0" smtClean="0"/>
              <a:t>Skull fractures</a:t>
            </a:r>
            <a:endParaRPr lang="en-US" dirty="0"/>
          </a:p>
        </p:txBody>
      </p:sp>
      <p:pic>
        <p:nvPicPr>
          <p:cNvPr id="4" name="Picture 3"/>
          <p:cNvPicPr>
            <a:picLocks noChangeAspect="1"/>
          </p:cNvPicPr>
          <p:nvPr/>
        </p:nvPicPr>
        <p:blipFill>
          <a:blip r:embed="rId2"/>
          <a:stretch>
            <a:fillRect/>
          </a:stretch>
        </p:blipFill>
        <p:spPr>
          <a:xfrm>
            <a:off x="7529512" y="3493084"/>
            <a:ext cx="2895600" cy="3364917"/>
          </a:xfrm>
          <a:prstGeom prst="rect">
            <a:avLst/>
          </a:prstGeom>
        </p:spPr>
      </p:pic>
      <p:pic>
        <p:nvPicPr>
          <p:cNvPr id="5" name="Picture 4"/>
          <p:cNvPicPr>
            <a:picLocks noChangeAspect="1"/>
          </p:cNvPicPr>
          <p:nvPr/>
        </p:nvPicPr>
        <p:blipFill>
          <a:blip r:embed="rId3"/>
          <a:stretch>
            <a:fillRect/>
          </a:stretch>
        </p:blipFill>
        <p:spPr>
          <a:xfrm>
            <a:off x="1752601" y="3796436"/>
            <a:ext cx="5181601" cy="3061564"/>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Most common </a:t>
            </a:r>
            <a:r>
              <a:rPr lang="en-US" dirty="0" smtClean="0"/>
              <a:t>of skull fractures (90%).</a:t>
            </a:r>
          </a:p>
          <a:p>
            <a:r>
              <a:rPr lang="en-US" dirty="0" smtClean="0"/>
              <a:t>Usually </a:t>
            </a:r>
            <a:r>
              <a:rPr lang="en-US" dirty="0" smtClean="0">
                <a:solidFill>
                  <a:srgbClr val="FF0000"/>
                </a:solidFill>
              </a:rPr>
              <a:t>straight and involve no displacement of the bone</a:t>
            </a:r>
            <a:r>
              <a:rPr lang="en-US" dirty="0" smtClean="0"/>
              <a:t>. </a:t>
            </a:r>
          </a:p>
          <a:p>
            <a:r>
              <a:rPr lang="en-US" dirty="0" smtClean="0"/>
              <a:t>The common method of injury is </a:t>
            </a:r>
            <a:r>
              <a:rPr lang="en-US" dirty="0" smtClean="0">
                <a:solidFill>
                  <a:srgbClr val="FF0000"/>
                </a:solidFill>
              </a:rPr>
              <a:t>blunt force </a:t>
            </a:r>
            <a:r>
              <a:rPr lang="en-US" dirty="0" smtClean="0"/>
              <a:t>trauma.</a:t>
            </a:r>
          </a:p>
          <a:p>
            <a:r>
              <a:rPr lang="en-US" dirty="0" smtClean="0"/>
              <a:t>Are usually of little clinical significance unless they </a:t>
            </a:r>
            <a:r>
              <a:rPr lang="en-US" dirty="0" smtClean="0">
                <a:solidFill>
                  <a:srgbClr val="FF0000"/>
                </a:solidFill>
              </a:rPr>
              <a:t>parallel in close proximity or transverse a suture, or they involve a venous sinus groove or vascular channel</a:t>
            </a:r>
            <a:r>
              <a:rPr lang="en-US" dirty="0" smtClean="0"/>
              <a:t>.</a:t>
            </a:r>
          </a:p>
          <a:p>
            <a:r>
              <a:rPr lang="en-US" dirty="0" smtClean="0"/>
              <a:t>Usually require </a:t>
            </a:r>
            <a:r>
              <a:rPr lang="en-US" dirty="0" smtClean="0">
                <a:solidFill>
                  <a:srgbClr val="FF0000"/>
                </a:solidFill>
              </a:rPr>
              <a:t>no intervention</a:t>
            </a:r>
            <a:r>
              <a:rPr lang="en-US" dirty="0" smtClean="0"/>
              <a:t>.</a:t>
            </a:r>
            <a:endParaRPr lang="en-US" dirty="0"/>
          </a:p>
        </p:txBody>
      </p:sp>
      <p:sp>
        <p:nvSpPr>
          <p:cNvPr id="3" name="Title 2"/>
          <p:cNvSpPr>
            <a:spLocks noGrp="1"/>
          </p:cNvSpPr>
          <p:nvPr>
            <p:ph type="title"/>
          </p:nvPr>
        </p:nvSpPr>
        <p:spPr/>
        <p:txBody>
          <a:bodyPr/>
          <a:lstStyle/>
          <a:p>
            <a:r>
              <a:rPr lang="en-US" dirty="0" smtClean="0"/>
              <a:t>Linear skull fractures</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Linear skull fractures</a:t>
            </a:r>
            <a:endParaRPr lang="en-U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3748088" y="2148682"/>
            <a:ext cx="4695825" cy="3190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According to their site, linear skull fractures may be called:</a:t>
            </a:r>
          </a:p>
          <a:p>
            <a:endParaRPr lang="en-US" dirty="0" smtClean="0"/>
          </a:p>
          <a:p>
            <a:pPr marL="624078" indent="-514350">
              <a:buFont typeface="+mj-lt"/>
              <a:buAutoNum type="arabicPeriod"/>
            </a:pPr>
            <a:r>
              <a:rPr lang="en-US" dirty="0" smtClean="0"/>
              <a:t>Basilar skull fractures.</a:t>
            </a:r>
          </a:p>
          <a:p>
            <a:pPr marL="624078" indent="-514350">
              <a:buFont typeface="+mj-lt"/>
              <a:buAutoNum type="arabicPeriod"/>
            </a:pPr>
            <a:r>
              <a:rPr lang="en-US" dirty="0" err="1" smtClean="0"/>
              <a:t>Diastatic</a:t>
            </a:r>
            <a:r>
              <a:rPr lang="en-US" dirty="0" smtClean="0"/>
              <a:t> skull fractures. </a:t>
            </a:r>
            <a:endParaRPr lang="en-US" dirty="0"/>
          </a:p>
        </p:txBody>
      </p:sp>
      <p:sp>
        <p:nvSpPr>
          <p:cNvPr id="3" name="Title 2"/>
          <p:cNvSpPr>
            <a:spLocks noGrp="1"/>
          </p:cNvSpPr>
          <p:nvPr>
            <p:ph type="title"/>
          </p:nvPr>
        </p:nvSpPr>
        <p:spPr/>
        <p:txBody>
          <a:bodyPr/>
          <a:lstStyle/>
          <a:p>
            <a:r>
              <a:rPr lang="en-US" dirty="0" smtClean="0"/>
              <a:t>Linear skull fractures</a:t>
            </a:r>
            <a:endParaRPr lang="en-US" dirty="0"/>
          </a:p>
        </p:txBody>
      </p:sp>
      <p:pic>
        <p:nvPicPr>
          <p:cNvPr id="4" name="Picture 3"/>
          <p:cNvPicPr>
            <a:picLocks noChangeAspect="1"/>
          </p:cNvPicPr>
          <p:nvPr/>
        </p:nvPicPr>
        <p:blipFill>
          <a:blip r:embed="rId2"/>
          <a:stretch>
            <a:fillRect/>
          </a:stretch>
        </p:blipFill>
        <p:spPr>
          <a:xfrm>
            <a:off x="7162536" y="3581401"/>
            <a:ext cx="3048264" cy="2755631"/>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p:txBody>
          <a:bodyPr>
            <a:normAutofit/>
          </a:bodyPr>
          <a:lstStyle/>
          <a:p>
            <a:pPr algn="ctr"/>
            <a:endParaRPr lang="en-US" sz="9600" dirty="0"/>
          </a:p>
          <a:p>
            <a:pPr marL="109728" indent="0" algn="ctr">
              <a:buNone/>
            </a:pPr>
            <a:r>
              <a:rPr lang="en-US" sz="9600" dirty="0"/>
              <a:t>THE END</a:t>
            </a:r>
            <a:endParaRPr lang="ar-SA" sz="9600" dirty="0"/>
          </a:p>
        </p:txBody>
      </p:sp>
      <p:sp>
        <p:nvSpPr>
          <p:cNvPr id="3" name="عنوان 2"/>
          <p:cNvSpPr>
            <a:spLocks noGrp="1"/>
          </p:cNvSpPr>
          <p:nvPr>
            <p:ph type="title"/>
          </p:nvPr>
        </p:nvSpPr>
        <p:spPr/>
        <p:txBody>
          <a:bodyPr/>
          <a:lstStyle/>
          <a:p>
            <a:endParaRPr lang="ar-SA"/>
          </a:p>
        </p:txBody>
      </p:sp>
    </p:spTree>
    <p:extLst>
      <p:ext uri="{BB962C8B-B14F-4D97-AF65-F5344CB8AC3E}">
        <p14:creationId xmlns:p14="http://schemas.microsoft.com/office/powerpoint/2010/main" val="11217471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96882"/>
            <a:ext cx="9144000" cy="6282047"/>
          </a:xfrm>
        </p:spPr>
        <p:txBody>
          <a:bodyPr/>
          <a:lstStyle/>
          <a:p>
            <a:endParaRPr lang="en-US" dirty="0"/>
          </a:p>
        </p:txBody>
      </p:sp>
      <p:pic>
        <p:nvPicPr>
          <p:cNvPr id="1026" name="Picture 2" descr="File:Cranial bones en v2.svg - Wikimedia Com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508" y="893752"/>
            <a:ext cx="6767741" cy="4906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7311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38350" y="1787044"/>
            <a:ext cx="8229600" cy="4572191"/>
          </a:xfrm>
        </p:spPr>
        <p:txBody>
          <a:bodyPr>
            <a:normAutofit/>
          </a:bodyPr>
          <a:lstStyle/>
          <a:p>
            <a:r>
              <a:rPr lang="en-US" dirty="0"/>
              <a:t>Third most common cause of death in the US.</a:t>
            </a:r>
          </a:p>
          <a:p>
            <a:r>
              <a:rPr lang="en-US" dirty="0"/>
              <a:t>Third most common cause of death in Jordan.</a:t>
            </a:r>
          </a:p>
          <a:p>
            <a:r>
              <a:rPr lang="en-US" dirty="0"/>
              <a:t>Number One Killer in Trauma.</a:t>
            </a:r>
          </a:p>
          <a:p>
            <a:r>
              <a:rPr lang="en-US" dirty="0"/>
              <a:t>More than 50% of all trauma deaths.</a:t>
            </a:r>
          </a:p>
          <a:p>
            <a:r>
              <a:rPr lang="en-US" dirty="0"/>
              <a:t>50% of all deaths from motor vehicle accidents.</a:t>
            </a:r>
          </a:p>
          <a:p>
            <a:r>
              <a:rPr lang="en-US" dirty="0">
                <a:cs typeface="Arial" pitchFamily="34" charset="0"/>
              </a:rPr>
              <a:t>200,000 people in the world live with the disability caused by these injuries.</a:t>
            </a:r>
          </a:p>
          <a:p>
            <a:endParaRPr lang="en-US" dirty="0"/>
          </a:p>
        </p:txBody>
      </p:sp>
      <p:sp>
        <p:nvSpPr>
          <p:cNvPr id="3" name="Title 2"/>
          <p:cNvSpPr>
            <a:spLocks noGrp="1"/>
          </p:cNvSpPr>
          <p:nvPr>
            <p:ph type="title"/>
          </p:nvPr>
        </p:nvSpPr>
        <p:spPr/>
        <p:txBody>
          <a:bodyPr/>
          <a:lstStyle/>
          <a:p>
            <a:r>
              <a:rPr lang="en-US" dirty="0" smtClean="0"/>
              <a:t>Epidemiology</a:t>
            </a:r>
            <a:endParaRPr lang="en-US" dirty="0"/>
          </a:p>
        </p:txBody>
      </p:sp>
      <p:pic>
        <p:nvPicPr>
          <p:cNvPr id="4" name="Picture 3"/>
          <p:cNvPicPr>
            <a:picLocks noChangeAspect="1"/>
          </p:cNvPicPr>
          <p:nvPr/>
        </p:nvPicPr>
        <p:blipFill>
          <a:blip r:embed="rId2"/>
          <a:stretch>
            <a:fillRect/>
          </a:stretch>
        </p:blipFill>
        <p:spPr>
          <a:xfrm>
            <a:off x="8442808" y="19051"/>
            <a:ext cx="1767993" cy="1767993"/>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96882"/>
            <a:ext cx="9144000" cy="6282047"/>
          </a:xfrm>
        </p:spPr>
        <p:txBody>
          <a:bodyPr/>
          <a:lstStyle/>
          <a:p>
            <a:r>
              <a:rPr lang="en-US" dirty="0" smtClean="0"/>
              <a:t>SKULL FRACTURES</a:t>
            </a:r>
          </a:p>
          <a:p>
            <a:endParaRPr lang="en-US" dirty="0" smtClean="0"/>
          </a:p>
          <a:p>
            <a:pPr algn="l"/>
            <a:r>
              <a:rPr lang="en-US" dirty="0" smtClean="0"/>
              <a:t>• LINEAR break in the continuity of bone without alteration of relationship of parts cause- Low velocity injuries </a:t>
            </a:r>
          </a:p>
          <a:p>
            <a:pPr algn="l"/>
            <a:r>
              <a:rPr lang="en-US" dirty="0" smtClean="0"/>
              <a:t>• DEPRESSED Inward indentation of skull cause- powerful blow  </a:t>
            </a:r>
          </a:p>
          <a:p>
            <a:pPr algn="l"/>
            <a:r>
              <a:rPr lang="en-US" dirty="0" smtClean="0"/>
              <a:t>• Comminuted multiple linear fractures with fragmentation of bones into pieces </a:t>
            </a:r>
          </a:p>
          <a:p>
            <a:pPr algn="l"/>
            <a:r>
              <a:rPr lang="en-US" dirty="0" smtClean="0"/>
              <a:t>• Compound Depressed skull fractures and scalp laceration communicating intracranial cavity</a:t>
            </a:r>
            <a:endParaRPr lang="en-US" dirty="0"/>
          </a:p>
        </p:txBody>
      </p:sp>
    </p:spTree>
    <p:extLst>
      <p:ext uri="{BB962C8B-B14F-4D97-AF65-F5344CB8AC3E}">
        <p14:creationId xmlns:p14="http://schemas.microsoft.com/office/powerpoint/2010/main" val="20889890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96882"/>
            <a:ext cx="9144000" cy="6282047"/>
          </a:xfrm>
        </p:spPr>
        <p:txBody>
          <a:bodyPr/>
          <a:lstStyle/>
          <a:p>
            <a:r>
              <a:rPr lang="en-US" dirty="0" smtClean="0"/>
              <a:t>ACCORDING TO LOCATION</a:t>
            </a:r>
          </a:p>
          <a:p>
            <a:endParaRPr lang="en-US" dirty="0" smtClean="0"/>
          </a:p>
          <a:p>
            <a:pPr algn="l"/>
            <a:r>
              <a:rPr lang="en-US" dirty="0" smtClean="0"/>
              <a:t>• Frontal fracture </a:t>
            </a:r>
          </a:p>
          <a:p>
            <a:pPr algn="l"/>
            <a:r>
              <a:rPr lang="en-US" dirty="0" smtClean="0"/>
              <a:t>• Temporal fracture : Boggy temporal muscle because extravasation of blood , battle sign &amp; </a:t>
            </a:r>
            <a:r>
              <a:rPr lang="en-US" dirty="0" err="1" smtClean="0"/>
              <a:t>Otorrhoea</a:t>
            </a:r>
            <a:endParaRPr lang="en-US" dirty="0" smtClean="0"/>
          </a:p>
          <a:p>
            <a:pPr algn="l"/>
            <a:r>
              <a:rPr lang="en-US" dirty="0" smtClean="0"/>
              <a:t>• Parietal fracture : Deafness, </a:t>
            </a:r>
            <a:r>
              <a:rPr lang="en-US" dirty="0" err="1" smtClean="0"/>
              <a:t>otorrhoea</a:t>
            </a:r>
            <a:r>
              <a:rPr lang="en-US" dirty="0" smtClean="0"/>
              <a:t> , Bulging of tympanic membrane by blood or CSF &amp; Facial paralysis</a:t>
            </a:r>
          </a:p>
          <a:p>
            <a:pPr algn="l"/>
            <a:r>
              <a:rPr lang="en-US" dirty="0" smtClean="0"/>
              <a:t>• Posterior fossa fracture </a:t>
            </a:r>
          </a:p>
          <a:p>
            <a:pPr algn="l"/>
            <a:r>
              <a:rPr lang="en-US" dirty="0" smtClean="0"/>
              <a:t>• Orbital fracture : </a:t>
            </a:r>
            <a:r>
              <a:rPr lang="en-US" dirty="0" err="1" smtClean="0"/>
              <a:t>Periorbital</a:t>
            </a:r>
            <a:r>
              <a:rPr lang="en-US" dirty="0" smtClean="0"/>
              <a:t> ecchymosis(RACCOON EYES) &amp; Optic nerve injury </a:t>
            </a:r>
          </a:p>
          <a:p>
            <a:pPr algn="l"/>
            <a:r>
              <a:rPr lang="en-US" dirty="0" smtClean="0"/>
              <a:t>• Basilar skull fracture</a:t>
            </a:r>
            <a:endParaRPr lang="en-US" dirty="0"/>
          </a:p>
        </p:txBody>
      </p:sp>
    </p:spTree>
    <p:extLst>
      <p:ext uri="{BB962C8B-B14F-4D97-AF65-F5344CB8AC3E}">
        <p14:creationId xmlns:p14="http://schemas.microsoft.com/office/powerpoint/2010/main" val="4341794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96882"/>
            <a:ext cx="9144000" cy="6282047"/>
          </a:xfrm>
        </p:spPr>
        <p:txBody>
          <a:bodyPr/>
          <a:lstStyle/>
          <a:p>
            <a:r>
              <a:rPr lang="en-US" dirty="0" smtClean="0"/>
              <a:t>Basilar fractures</a:t>
            </a:r>
          </a:p>
          <a:p>
            <a:endParaRPr lang="en-US" dirty="0" smtClean="0"/>
          </a:p>
          <a:p>
            <a:pPr marL="342900" indent="-342900" algn="l">
              <a:buFont typeface="Arial" panose="020B0604020202020204" pitchFamily="34" charset="0"/>
              <a:buChar char="•"/>
            </a:pPr>
            <a:r>
              <a:rPr lang="en-US" dirty="0" smtClean="0"/>
              <a:t>Are basically linear fractures that occur in the skull base.</a:t>
            </a:r>
          </a:p>
          <a:p>
            <a:pPr marL="342900" indent="-342900" algn="l">
              <a:buFont typeface="Arial" panose="020B0604020202020204" pitchFamily="34" charset="0"/>
              <a:buChar char="•"/>
            </a:pPr>
            <a:r>
              <a:rPr lang="en-US" dirty="0" smtClean="0"/>
              <a:t>They require more force to cause than other areas of the </a:t>
            </a:r>
            <a:r>
              <a:rPr lang="en-US" dirty="0" err="1" smtClean="0"/>
              <a:t>neurocranium</a:t>
            </a:r>
            <a:r>
              <a:rPr lang="en-US" dirty="0" smtClean="0"/>
              <a:t>; thus they are rare (4%).</a:t>
            </a:r>
          </a:p>
          <a:p>
            <a:pPr marL="342900" indent="-342900" algn="l">
              <a:buFont typeface="Arial" panose="020B0604020202020204" pitchFamily="34" charset="0"/>
              <a:buChar char="•"/>
            </a:pPr>
            <a:endParaRPr lang="en-US" dirty="0" smtClean="0"/>
          </a:p>
          <a:p>
            <a:pPr algn="l"/>
            <a:r>
              <a:rPr lang="en-US" dirty="0" smtClean="0"/>
              <a:t>Usual locations are: </a:t>
            </a:r>
          </a:p>
          <a:p>
            <a:pPr algn="l"/>
            <a:endParaRPr lang="en-US" dirty="0" smtClean="0"/>
          </a:p>
          <a:p>
            <a:pPr algn="l">
              <a:buFont typeface="Wingdings" pitchFamily="2" charset="2"/>
              <a:buChar char="§"/>
            </a:pPr>
            <a:r>
              <a:rPr lang="en-US" dirty="0" smtClean="0"/>
              <a:t>Petrous part of temporal bone. </a:t>
            </a:r>
          </a:p>
          <a:p>
            <a:pPr algn="l">
              <a:buFont typeface="Wingdings" pitchFamily="2" charset="2"/>
              <a:buChar char="§"/>
            </a:pPr>
            <a:endParaRPr lang="en-US" dirty="0" smtClean="0"/>
          </a:p>
          <a:p>
            <a:pPr algn="l">
              <a:buFont typeface="Wingdings" pitchFamily="2" charset="2"/>
              <a:buChar char="§"/>
            </a:pPr>
            <a:r>
              <a:rPr lang="en-US" dirty="0" smtClean="0"/>
              <a:t>Orbital surface of frontal bone. </a:t>
            </a:r>
          </a:p>
          <a:p>
            <a:pPr algn="l">
              <a:buFont typeface="Wingdings" pitchFamily="2" charset="2"/>
              <a:buChar char="§"/>
            </a:pPr>
            <a:endParaRPr lang="en-US" dirty="0" smtClean="0"/>
          </a:p>
          <a:p>
            <a:pPr algn="l">
              <a:buFont typeface="Wingdings" pitchFamily="2" charset="2"/>
              <a:buChar char="§"/>
            </a:pPr>
            <a:r>
              <a:rPr lang="en-US" dirty="0" err="1" smtClean="0"/>
              <a:t>Basioocciput</a:t>
            </a:r>
            <a:endParaRPr lang="en-GB" dirty="0" smtClean="0"/>
          </a:p>
          <a:p>
            <a:pPr algn="l"/>
            <a:endParaRPr lang="en-US" dirty="0"/>
          </a:p>
        </p:txBody>
      </p:sp>
    </p:spTree>
    <p:extLst>
      <p:ext uri="{BB962C8B-B14F-4D97-AF65-F5344CB8AC3E}">
        <p14:creationId xmlns:p14="http://schemas.microsoft.com/office/powerpoint/2010/main" val="22605577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96882"/>
            <a:ext cx="9144000" cy="6282047"/>
          </a:xfrm>
        </p:spPr>
        <p:txBody>
          <a:bodyPr/>
          <a:lstStyle/>
          <a:p>
            <a:r>
              <a:rPr lang="en-US" dirty="0" smtClean="0"/>
              <a:t>Basilar skull fracture</a:t>
            </a:r>
          </a:p>
          <a:p>
            <a:pPr algn="l"/>
            <a:r>
              <a:rPr lang="en-US" dirty="0" smtClean="0"/>
              <a:t>They have characteristic signs: </a:t>
            </a:r>
          </a:p>
          <a:p>
            <a:pPr algn="l">
              <a:buFont typeface="Wingdings" pitchFamily="2" charset="2"/>
              <a:buChar char="§"/>
            </a:pPr>
            <a:endParaRPr lang="en-US" dirty="0" smtClean="0"/>
          </a:p>
          <a:p>
            <a:pPr marL="342900" indent="-342900" algn="l">
              <a:buFont typeface="Arial" panose="020B0604020202020204" pitchFamily="34" charset="0"/>
              <a:buChar char="•"/>
            </a:pPr>
            <a:r>
              <a:rPr lang="en-US" dirty="0" smtClean="0"/>
              <a:t>CSF leaking from the nose (rhinorrhea) or ears (</a:t>
            </a:r>
            <a:r>
              <a:rPr lang="en-US" dirty="0" err="1" smtClean="0"/>
              <a:t>otorrhea</a:t>
            </a:r>
            <a:r>
              <a:rPr lang="en-US" dirty="0" smtClean="0"/>
              <a:t>).</a:t>
            </a:r>
          </a:p>
          <a:p>
            <a:pPr marL="342900" indent="-342900" algn="l">
              <a:buFont typeface="Arial" panose="020B0604020202020204" pitchFamily="34" charset="0"/>
              <a:buChar char="•"/>
            </a:pPr>
            <a:r>
              <a:rPr lang="en-US" dirty="0" err="1" smtClean="0"/>
              <a:t>Periorbital</a:t>
            </a:r>
            <a:r>
              <a:rPr lang="en-US" dirty="0" smtClean="0"/>
              <a:t> ecchymosis often called raccoon eyes.</a:t>
            </a:r>
          </a:p>
          <a:p>
            <a:pPr marL="342900" indent="-342900" algn="l">
              <a:buFont typeface="Arial" panose="020B0604020202020204" pitchFamily="34" charset="0"/>
              <a:buChar char="•"/>
            </a:pPr>
            <a:r>
              <a:rPr lang="en-US" dirty="0" err="1" smtClean="0"/>
              <a:t>Retroauricular</a:t>
            </a:r>
            <a:r>
              <a:rPr lang="en-US" dirty="0" smtClean="0"/>
              <a:t> ecchymosis known as Battle's sign (bruising over the mastoid process).</a:t>
            </a:r>
          </a:p>
          <a:p>
            <a:pPr marL="342900" indent="-342900" algn="l">
              <a:buFont typeface="Arial" panose="020B0604020202020204" pitchFamily="34" charset="0"/>
              <a:buChar char="•"/>
            </a:pPr>
            <a:r>
              <a:rPr lang="en-US" dirty="0" smtClean="0"/>
              <a:t>Bulging of tympanic membrane</a:t>
            </a:r>
          </a:p>
          <a:p>
            <a:pPr marL="342900" indent="-342900" algn="l">
              <a:buFont typeface="Arial" panose="020B0604020202020204" pitchFamily="34" charset="0"/>
              <a:buChar char="•"/>
            </a:pPr>
            <a:r>
              <a:rPr lang="en-US" dirty="0" smtClean="0"/>
              <a:t>Facial paralysis</a:t>
            </a:r>
          </a:p>
          <a:p>
            <a:pPr marL="342900" indent="-342900" algn="l">
              <a:buFont typeface="Arial" panose="020B0604020202020204" pitchFamily="34" charset="0"/>
              <a:buChar char="•"/>
            </a:pPr>
            <a:r>
              <a:rPr lang="en-US" dirty="0" err="1" smtClean="0"/>
              <a:t>Tinnittis</a:t>
            </a:r>
            <a:r>
              <a:rPr lang="en-US" dirty="0" smtClean="0"/>
              <a:t> , vertigo </a:t>
            </a:r>
            <a:endParaRPr lang="en-US" dirty="0"/>
          </a:p>
        </p:txBody>
      </p:sp>
    </p:spTree>
    <p:extLst>
      <p:ext uri="{BB962C8B-B14F-4D97-AF65-F5344CB8AC3E}">
        <p14:creationId xmlns:p14="http://schemas.microsoft.com/office/powerpoint/2010/main" val="5011158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49724" y="2524655"/>
            <a:ext cx="1572595" cy="1570918"/>
          </a:xfrm>
        </p:spPr>
        <p:txBody>
          <a:bodyPr/>
          <a:lstStyle/>
          <a:p>
            <a:endParaRPr lang="en-US" dirty="0"/>
          </a:p>
        </p:txBody>
      </p:sp>
      <p:pic>
        <p:nvPicPr>
          <p:cNvPr id="4" name="Picture 4" descr="basilar skull fracture | ... with anterior, transverse, and longitudinal  basilar skull fractures. Leaves m… | Medical art, Nursing study guide,  Medical illu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495" y="222041"/>
            <a:ext cx="8539657" cy="6404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4863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96882"/>
            <a:ext cx="9144000" cy="6282047"/>
          </a:xfrm>
        </p:spPr>
        <p:txBody>
          <a:bodyPr/>
          <a:lstStyle/>
          <a:p>
            <a:endParaRPr lang="en-US" dirty="0"/>
          </a:p>
        </p:txBody>
      </p:sp>
      <p:pic>
        <p:nvPicPr>
          <p:cNvPr id="4" name="Picture 2" descr="Battle sign definition, causes, diagnosis &amp; treatm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6926" y="860005"/>
            <a:ext cx="3254478" cy="335862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accoon Eyes: Basilar Skull Fracture and Treat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7959" y="860005"/>
            <a:ext cx="4623485" cy="25998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56312" y="4572000"/>
            <a:ext cx="2315688" cy="369332"/>
          </a:xfrm>
          <a:prstGeom prst="rect">
            <a:avLst/>
          </a:prstGeom>
          <a:noFill/>
        </p:spPr>
        <p:txBody>
          <a:bodyPr wrap="square" rtlCol="0">
            <a:spAutoFit/>
          </a:bodyPr>
          <a:lstStyle/>
          <a:p>
            <a:pPr algn="ctr"/>
            <a:r>
              <a:rPr lang="en-US" dirty="0" err="1" smtClean="0"/>
              <a:t>Battel</a:t>
            </a:r>
            <a:r>
              <a:rPr lang="en-US" dirty="0" smtClean="0"/>
              <a:t> sign</a:t>
            </a:r>
            <a:endParaRPr lang="en-US" dirty="0"/>
          </a:p>
        </p:txBody>
      </p:sp>
      <p:sp>
        <p:nvSpPr>
          <p:cNvPr id="5" name="TextBox 4"/>
          <p:cNvSpPr txBox="1"/>
          <p:nvPr/>
        </p:nvSpPr>
        <p:spPr>
          <a:xfrm>
            <a:off x="6697683" y="3752603"/>
            <a:ext cx="2565070" cy="369332"/>
          </a:xfrm>
          <a:prstGeom prst="rect">
            <a:avLst/>
          </a:prstGeom>
          <a:noFill/>
        </p:spPr>
        <p:txBody>
          <a:bodyPr wrap="square" rtlCol="0">
            <a:spAutoFit/>
          </a:bodyPr>
          <a:lstStyle/>
          <a:p>
            <a:pPr algn="ctr"/>
            <a:r>
              <a:rPr lang="en-US" dirty="0" smtClean="0"/>
              <a:t>Raccoon eyes</a:t>
            </a:r>
            <a:endParaRPr lang="en-US" dirty="0"/>
          </a:p>
        </p:txBody>
      </p:sp>
      <p:pic>
        <p:nvPicPr>
          <p:cNvPr id="1026" name="Picture 2" descr="No Surprises Wow GIF by Hotels.com - Find &amp; Share on GIPH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31662" y="4121935"/>
            <a:ext cx="2276079" cy="2276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5297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96882"/>
            <a:ext cx="9144000" cy="6282047"/>
          </a:xfrm>
        </p:spPr>
        <p:txBody>
          <a:bodyPr/>
          <a:lstStyle/>
          <a:p>
            <a:r>
              <a:rPr lang="en-US" sz="2800" dirty="0" smtClean="0"/>
              <a:t>Treatment</a:t>
            </a:r>
          </a:p>
          <a:p>
            <a:pPr marL="342900" indent="-342900" algn="l">
              <a:buFont typeface="Arial" panose="020B0604020202020204" pitchFamily="34" charset="0"/>
              <a:buChar char="•"/>
            </a:pPr>
            <a:r>
              <a:rPr lang="en-US" dirty="0" smtClean="0"/>
              <a:t>Conservative : </a:t>
            </a:r>
          </a:p>
          <a:p>
            <a:pPr algn="l">
              <a:buFontTx/>
              <a:buChar char="-"/>
            </a:pPr>
            <a:r>
              <a:rPr lang="en-US" dirty="0" smtClean="0"/>
              <a:t>Admit the patient.</a:t>
            </a:r>
          </a:p>
          <a:p>
            <a:pPr algn="l">
              <a:buFontTx/>
              <a:buChar char="-"/>
            </a:pPr>
            <a:r>
              <a:rPr lang="en-US" dirty="0" smtClean="0"/>
              <a:t> stabilize airway, ventilation, and circulatory issues is the priority.</a:t>
            </a:r>
          </a:p>
          <a:p>
            <a:pPr algn="l">
              <a:buFontTx/>
              <a:buChar char="-"/>
            </a:pPr>
            <a:r>
              <a:rPr lang="en-GB" dirty="0" smtClean="0"/>
              <a:t>cervical spine immobilization</a:t>
            </a:r>
            <a:endParaRPr lang="en-US" dirty="0" smtClean="0"/>
          </a:p>
          <a:p>
            <a:pPr algn="l">
              <a:buFontTx/>
              <a:buChar char="-"/>
            </a:pPr>
            <a:r>
              <a:rPr lang="en-US" dirty="0" smtClean="0"/>
              <a:t>Neurological assessment every 2hrs. </a:t>
            </a:r>
          </a:p>
          <a:p>
            <a:pPr algn="l">
              <a:buFontTx/>
              <a:buChar char="-"/>
            </a:pPr>
            <a:r>
              <a:rPr lang="en-US" dirty="0" smtClean="0"/>
              <a:t>Antibiotics.</a:t>
            </a:r>
          </a:p>
          <a:p>
            <a:pPr marL="342900" indent="-342900" algn="l">
              <a:buFont typeface="Arial" panose="020B0604020202020204" pitchFamily="34" charset="0"/>
              <a:buChar char="•"/>
            </a:pPr>
            <a:r>
              <a:rPr lang="en-US" dirty="0" smtClean="0"/>
              <a:t>Surgery: if there’s</a:t>
            </a:r>
          </a:p>
          <a:p>
            <a:pPr algn="l">
              <a:buFontTx/>
              <a:buChar char="-"/>
            </a:pPr>
            <a:r>
              <a:rPr lang="en-US" dirty="0" smtClean="0"/>
              <a:t>Traumatic aneurysms.</a:t>
            </a:r>
          </a:p>
          <a:p>
            <a:pPr algn="l">
              <a:buFontTx/>
              <a:buChar char="-"/>
            </a:pPr>
            <a:r>
              <a:rPr lang="en-US" dirty="0" smtClean="0"/>
              <a:t>Posttraumatic carotid cavernous fistula.</a:t>
            </a:r>
          </a:p>
          <a:p>
            <a:pPr algn="l">
              <a:buFontTx/>
              <a:buChar char="-"/>
            </a:pPr>
            <a:r>
              <a:rPr lang="en-US" dirty="0" smtClean="0"/>
              <a:t>Meningitis or cerebral abscess.</a:t>
            </a:r>
          </a:p>
          <a:p>
            <a:pPr algn="l">
              <a:buFontTx/>
              <a:buChar char="-"/>
            </a:pPr>
            <a:r>
              <a:rPr lang="en-US" dirty="0" smtClean="0"/>
              <a:t>Facial palsy.</a:t>
            </a:r>
          </a:p>
          <a:p>
            <a:pPr algn="l">
              <a:buFontTx/>
              <a:buChar char="-"/>
            </a:pPr>
            <a:r>
              <a:rPr lang="en-US" dirty="0" smtClean="0"/>
              <a:t>Cosmetic deformities.</a:t>
            </a:r>
          </a:p>
          <a:p>
            <a:pPr algn="l"/>
            <a:endParaRPr lang="en-US" dirty="0"/>
          </a:p>
        </p:txBody>
      </p:sp>
    </p:spTree>
    <p:extLst>
      <p:ext uri="{BB962C8B-B14F-4D97-AF65-F5344CB8AC3E}">
        <p14:creationId xmlns:p14="http://schemas.microsoft.com/office/powerpoint/2010/main" val="38329339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35034" y="296882"/>
            <a:ext cx="9432966" cy="6282047"/>
          </a:xfrm>
        </p:spPr>
        <p:txBody>
          <a:bodyPr/>
          <a:lstStyle/>
          <a:p>
            <a:r>
              <a:rPr lang="en-US" sz="2800" dirty="0" err="1" smtClean="0"/>
              <a:t>Diastatic</a:t>
            </a:r>
            <a:r>
              <a:rPr lang="en-US" sz="2800" dirty="0" smtClean="0"/>
              <a:t> fracture</a:t>
            </a:r>
          </a:p>
          <a:p>
            <a:pPr marL="342900" indent="-342900" algn="l">
              <a:buFont typeface="Arial" panose="020B0604020202020204" pitchFamily="34" charset="0"/>
              <a:buChar char="•"/>
            </a:pPr>
            <a:r>
              <a:rPr lang="en-US" dirty="0" smtClean="0"/>
              <a:t>Occur when the fracture line transverses</a:t>
            </a:r>
          </a:p>
          <a:p>
            <a:pPr algn="l"/>
            <a:r>
              <a:rPr lang="en-US" dirty="0" smtClean="0"/>
              <a:t>one </a:t>
            </a:r>
            <a:r>
              <a:rPr lang="en-US" dirty="0" err="1" smtClean="0"/>
              <a:t>ormore</a:t>
            </a:r>
            <a:r>
              <a:rPr lang="en-US" dirty="0" smtClean="0"/>
              <a:t> sutures of the skull causing a widening of the suture. </a:t>
            </a:r>
          </a:p>
          <a:p>
            <a:pPr algn="l"/>
            <a:endParaRPr lang="en-US" dirty="0" smtClean="0"/>
          </a:p>
          <a:p>
            <a:pPr marL="342900" indent="-342900" algn="l">
              <a:buFont typeface="Arial" panose="020B0604020202020204" pitchFamily="34" charset="0"/>
              <a:buChar char="•"/>
            </a:pPr>
            <a:r>
              <a:rPr lang="en-US" dirty="0" smtClean="0"/>
              <a:t>While this type of fracture is usually seen</a:t>
            </a:r>
          </a:p>
          <a:p>
            <a:pPr algn="l"/>
            <a:r>
              <a:rPr lang="en-US" dirty="0" smtClean="0"/>
              <a:t>in infants and young children as the sutures </a:t>
            </a:r>
          </a:p>
          <a:p>
            <a:pPr algn="l"/>
            <a:r>
              <a:rPr lang="en-US" dirty="0" smtClean="0"/>
              <a:t>are not yet fused it can also occur in adults. </a:t>
            </a:r>
          </a:p>
          <a:p>
            <a:pPr algn="l"/>
            <a:endParaRPr lang="en-US" dirty="0" smtClean="0"/>
          </a:p>
          <a:p>
            <a:pPr marL="342900" indent="-342900" algn="l">
              <a:buFont typeface="Arial" panose="020B0604020202020204" pitchFamily="34" charset="0"/>
              <a:buChar char="•"/>
            </a:pPr>
            <a:r>
              <a:rPr lang="en-US" dirty="0" smtClean="0"/>
              <a:t>When a </a:t>
            </a:r>
            <a:r>
              <a:rPr lang="en-US" dirty="0" err="1" smtClean="0"/>
              <a:t>diastatic</a:t>
            </a:r>
            <a:r>
              <a:rPr lang="en-US" dirty="0" smtClean="0"/>
              <a:t> fracture occurs in adults it</a:t>
            </a:r>
          </a:p>
          <a:p>
            <a:pPr algn="l"/>
            <a:r>
              <a:rPr lang="en-US" dirty="0" smtClean="0"/>
              <a:t>usually affects the </a:t>
            </a:r>
            <a:r>
              <a:rPr lang="en-US" dirty="0" err="1" smtClean="0"/>
              <a:t>lambdoidal</a:t>
            </a:r>
            <a:r>
              <a:rPr lang="en-US" dirty="0" smtClean="0"/>
              <a:t> suture as this suture </a:t>
            </a:r>
          </a:p>
          <a:p>
            <a:pPr algn="l"/>
            <a:r>
              <a:rPr lang="en-US" dirty="0" smtClean="0"/>
              <a:t>does not fully fuse in adults until about the age of 60 years.</a:t>
            </a:r>
          </a:p>
          <a:p>
            <a:pPr algn="l"/>
            <a:endParaRPr lang="en-US" dirty="0"/>
          </a:p>
        </p:txBody>
      </p:sp>
      <p:pic>
        <p:nvPicPr>
          <p:cNvPr id="4098" name="Picture 2" descr="Sutural diastasis | Radiology Reference Article | Radiopaedia.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7342" y="1721922"/>
            <a:ext cx="3470658" cy="2405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2708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96882"/>
            <a:ext cx="9144000" cy="6282047"/>
          </a:xfrm>
        </p:spPr>
        <p:txBody>
          <a:bodyPr/>
          <a:lstStyle/>
          <a:p>
            <a:r>
              <a:rPr lang="en-US" dirty="0" smtClean="0"/>
              <a:t>Depressed skull fracture</a:t>
            </a:r>
          </a:p>
          <a:p>
            <a:pPr marL="342900" indent="-342900" algn="l">
              <a:buFont typeface="Arial" panose="020B0604020202020204" pitchFamily="34" charset="0"/>
              <a:buChar char="•"/>
            </a:pPr>
            <a:r>
              <a:rPr lang="en-US" dirty="0" smtClean="0"/>
              <a:t>Depression beneath the vault.</a:t>
            </a:r>
          </a:p>
          <a:p>
            <a:pPr marL="342900" indent="-342900" algn="l">
              <a:buFont typeface="Arial" panose="020B0604020202020204" pitchFamily="34" charset="0"/>
              <a:buChar char="•"/>
            </a:pPr>
            <a:r>
              <a:rPr lang="en-US" dirty="0" smtClean="0"/>
              <a:t>Can be open or closed.</a:t>
            </a:r>
          </a:p>
          <a:p>
            <a:pPr marL="342900" indent="-342900" algn="l">
              <a:buFont typeface="Arial" panose="020B0604020202020204" pitchFamily="34" charset="0"/>
              <a:buChar char="•"/>
            </a:pPr>
            <a:r>
              <a:rPr lang="en-US" dirty="0" smtClean="0"/>
              <a:t>2 types:</a:t>
            </a:r>
          </a:p>
          <a:p>
            <a:pPr marL="468059" indent="-385763" algn="l">
              <a:buFont typeface="+mj-lt"/>
              <a:buAutoNum type="arabicPeriod"/>
            </a:pPr>
            <a:r>
              <a:rPr lang="en-US" dirty="0" smtClean="0"/>
              <a:t>One piece fracture.</a:t>
            </a:r>
          </a:p>
          <a:p>
            <a:pPr marL="468059" indent="-385763" algn="l">
              <a:buFont typeface="+mj-lt"/>
              <a:buAutoNum type="arabicPeriod"/>
            </a:pPr>
            <a:r>
              <a:rPr lang="en-US" dirty="0" smtClean="0"/>
              <a:t>Comminuted fracture (multiple pieces).</a:t>
            </a:r>
          </a:p>
          <a:p>
            <a:pPr marL="468059" indent="-385763" algn="l">
              <a:buFont typeface="+mj-lt"/>
              <a:buAutoNum type="arabicPeriod"/>
            </a:pPr>
            <a:endParaRPr lang="en-US" dirty="0" smtClean="0"/>
          </a:p>
          <a:p>
            <a:pPr algn="l"/>
            <a:endParaRPr lang="en-US" dirty="0" smtClean="0"/>
          </a:p>
          <a:p>
            <a:pPr algn="l"/>
            <a:endParaRPr lang="en-US" dirty="0"/>
          </a:p>
        </p:txBody>
      </p:sp>
      <p:sp>
        <p:nvSpPr>
          <p:cNvPr id="2" name="AutoShape 2" descr="Depressed skull fracture. Surface shaded display (SSD), obtained from a...  | Download Scientific Diagr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8" name="Picture 8" descr="What are depressed skull fra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3804" y="3325091"/>
            <a:ext cx="3703904" cy="2731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7092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96882"/>
            <a:ext cx="9144000" cy="6282047"/>
          </a:xfrm>
        </p:spPr>
        <p:txBody>
          <a:bodyPr>
            <a:normAutofit/>
          </a:bodyPr>
          <a:lstStyle/>
          <a:p>
            <a:r>
              <a:rPr lang="en-US" sz="2800" dirty="0" smtClean="0"/>
              <a:t>Treatment</a:t>
            </a:r>
            <a:r>
              <a:rPr lang="en-US" dirty="0" smtClean="0"/>
              <a:t> </a:t>
            </a:r>
          </a:p>
          <a:p>
            <a:pPr marL="457200" indent="-457200" algn="l">
              <a:buAutoNum type="arabicPeriod"/>
            </a:pPr>
            <a:r>
              <a:rPr lang="en-US" dirty="0" smtClean="0"/>
              <a:t>Conservative.</a:t>
            </a:r>
          </a:p>
          <a:p>
            <a:pPr marL="457200" indent="-457200" algn="l">
              <a:buAutoNum type="arabicPeriod"/>
            </a:pPr>
            <a:r>
              <a:rPr lang="en-US" dirty="0" smtClean="0"/>
              <a:t>Elevation.</a:t>
            </a:r>
          </a:p>
          <a:p>
            <a:pPr marL="457200" indent="-457200" algn="l">
              <a:buAutoNum type="arabicPeriod"/>
            </a:pPr>
            <a:r>
              <a:rPr lang="en-US" dirty="0" err="1" smtClean="0"/>
              <a:t>Craniectomy</a:t>
            </a:r>
            <a:r>
              <a:rPr lang="en-US" dirty="0" smtClean="0"/>
              <a:t> with immediate/delayed </a:t>
            </a:r>
            <a:r>
              <a:rPr lang="en-US" dirty="0" err="1" smtClean="0"/>
              <a:t>cranioplasty</a:t>
            </a:r>
            <a:r>
              <a:rPr lang="en-US" dirty="0" smtClean="0"/>
              <a:t>.</a:t>
            </a:r>
          </a:p>
          <a:p>
            <a:pPr marL="342900" indent="-342900" algn="l">
              <a:buFont typeface="Arial" panose="020B0604020202020204" pitchFamily="34" charset="0"/>
              <a:buChar char="•"/>
            </a:pPr>
            <a:endParaRPr lang="en-US" dirty="0" smtClean="0"/>
          </a:p>
          <a:p>
            <a:pPr algn="l"/>
            <a:r>
              <a:rPr lang="en-US" dirty="0" smtClean="0"/>
              <a:t>Criteria to elevate a depressed skull (surgical management):</a:t>
            </a:r>
          </a:p>
          <a:p>
            <a:pPr marL="468059" indent="-385763" algn="l">
              <a:buFont typeface="+mj-lt"/>
              <a:buAutoNum type="arabicPeriod"/>
            </a:pPr>
            <a:r>
              <a:rPr lang="en-US" dirty="0" smtClean="0"/>
              <a:t>Fracture is more than the thickness of the skull.</a:t>
            </a:r>
          </a:p>
          <a:p>
            <a:pPr marL="468059" indent="-385763" algn="l">
              <a:buFont typeface="+mj-lt"/>
              <a:buAutoNum type="arabicPeriod"/>
            </a:pPr>
            <a:r>
              <a:rPr lang="en-US" dirty="0" smtClean="0"/>
              <a:t>CSF leak.</a:t>
            </a:r>
          </a:p>
          <a:p>
            <a:pPr marL="468059" indent="-385763" algn="l">
              <a:buFont typeface="+mj-lt"/>
              <a:buAutoNum type="arabicPeriod"/>
            </a:pPr>
            <a:r>
              <a:rPr lang="en-US" dirty="0" smtClean="0"/>
              <a:t>Seizures.</a:t>
            </a:r>
          </a:p>
          <a:p>
            <a:pPr marL="468059" indent="-385763" algn="l">
              <a:buFont typeface="+mj-lt"/>
              <a:buAutoNum type="arabicPeriod"/>
            </a:pPr>
            <a:r>
              <a:rPr lang="en-US" dirty="0" smtClean="0"/>
              <a:t>Compound wounds.</a:t>
            </a:r>
          </a:p>
          <a:p>
            <a:pPr marL="468059" indent="-385763" algn="l">
              <a:buFont typeface="+mj-lt"/>
              <a:buAutoNum type="arabicPeriod"/>
            </a:pPr>
            <a:r>
              <a:rPr lang="en-US" dirty="0" smtClean="0"/>
              <a:t>Neurological signs.</a:t>
            </a:r>
          </a:p>
          <a:p>
            <a:pPr marL="468059" indent="-385763" algn="l">
              <a:buFont typeface="+mj-lt"/>
              <a:buAutoNum type="arabicPeriod"/>
            </a:pPr>
            <a:r>
              <a:rPr lang="en-US" dirty="0" smtClean="0"/>
              <a:t>Cosmetic. </a:t>
            </a:r>
          </a:p>
          <a:p>
            <a:pPr marL="468059" indent="-385763" algn="l">
              <a:buFont typeface="+mj-lt"/>
              <a:buAutoNum type="arabicPeriod"/>
            </a:pPr>
            <a:r>
              <a:rPr lang="en-US" dirty="0" smtClean="0"/>
              <a:t>Overlying an eloquent area of the brain.</a:t>
            </a:r>
          </a:p>
          <a:p>
            <a:pPr algn="l"/>
            <a:endParaRPr lang="en-US" dirty="0" smtClean="0"/>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4673986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عنصر نائب للمحتوى 1"/>
          <p:cNvSpPr>
            <a:spLocks noGrp="1"/>
          </p:cNvSpPr>
          <p:nvPr>
            <p:ph idx="1"/>
          </p:nvPr>
        </p:nvSpPr>
        <p:spPr/>
        <p:txBody>
          <a:bodyPr/>
          <a:lstStyle/>
          <a:p>
            <a:r>
              <a:rPr lang="en-US" dirty="0" smtClean="0"/>
              <a:t>Traumatic </a:t>
            </a:r>
            <a:r>
              <a:rPr lang="en-US" dirty="0"/>
              <a:t>brain injuries are more common in </a:t>
            </a:r>
            <a:r>
              <a:rPr lang="en-US" dirty="0">
                <a:solidFill>
                  <a:srgbClr val="FF0000"/>
                </a:solidFill>
              </a:rPr>
              <a:t>young patients</a:t>
            </a:r>
            <a:r>
              <a:rPr lang="en-US" dirty="0"/>
              <a:t>, and </a:t>
            </a:r>
            <a:r>
              <a:rPr lang="en-US" dirty="0">
                <a:solidFill>
                  <a:srgbClr val="FF0000"/>
                </a:solidFill>
              </a:rPr>
              <a:t>men</a:t>
            </a:r>
            <a:r>
              <a:rPr lang="en-US" dirty="0"/>
              <a:t> account for the majority </a:t>
            </a:r>
            <a:r>
              <a:rPr lang="en-US" dirty="0">
                <a:solidFill>
                  <a:srgbClr val="FF0000"/>
                </a:solidFill>
              </a:rPr>
              <a:t>(75%) </a:t>
            </a:r>
            <a:r>
              <a:rPr lang="en-US" dirty="0"/>
              <a:t>of </a:t>
            </a:r>
            <a:r>
              <a:rPr lang="en-US" dirty="0" smtClean="0"/>
              <a:t>cases.</a:t>
            </a:r>
            <a:endParaRPr lang="ar-SA" dirty="0"/>
          </a:p>
        </p:txBody>
      </p:sp>
      <p:sp>
        <p:nvSpPr>
          <p:cNvPr id="3" name="عنوان 2"/>
          <p:cNvSpPr>
            <a:spLocks noGrp="1"/>
          </p:cNvSpPr>
          <p:nvPr>
            <p:ph type="title"/>
          </p:nvPr>
        </p:nvSpPr>
        <p:spPr/>
        <p:txBody>
          <a:bodyPr/>
          <a:lstStyle/>
          <a:p>
            <a:endParaRPr lang="ar-SA"/>
          </a:p>
        </p:txBody>
      </p:sp>
      <p:pic>
        <p:nvPicPr>
          <p:cNvPr id="4" name="Picture 3"/>
          <p:cNvPicPr>
            <a:picLocks noChangeAspect="1"/>
          </p:cNvPicPr>
          <p:nvPr/>
        </p:nvPicPr>
        <p:blipFill>
          <a:blip r:embed="rId2"/>
          <a:stretch>
            <a:fillRect/>
          </a:stretch>
        </p:blipFill>
        <p:spPr>
          <a:xfrm>
            <a:off x="7507347" y="2895601"/>
            <a:ext cx="3160654" cy="2853175"/>
          </a:xfrm>
          <a:prstGeom prst="rect">
            <a:avLst/>
          </a:prstGeom>
        </p:spPr>
      </p:pic>
      <p:pic>
        <p:nvPicPr>
          <p:cNvPr id="5" name="Picture 4"/>
          <p:cNvPicPr>
            <a:picLocks noChangeAspect="1"/>
          </p:cNvPicPr>
          <p:nvPr/>
        </p:nvPicPr>
        <p:blipFill>
          <a:blip r:embed="rId3"/>
          <a:stretch>
            <a:fillRect/>
          </a:stretch>
        </p:blipFill>
        <p:spPr>
          <a:xfrm>
            <a:off x="4684654" y="2895600"/>
            <a:ext cx="2822693" cy="2816596"/>
          </a:xfrm>
          <a:prstGeom prst="rect">
            <a:avLst/>
          </a:prstGeom>
        </p:spPr>
      </p:pic>
      <p:pic>
        <p:nvPicPr>
          <p:cNvPr id="6" name="Picture 5"/>
          <p:cNvPicPr>
            <a:picLocks noChangeAspect="1"/>
          </p:cNvPicPr>
          <p:nvPr/>
        </p:nvPicPr>
        <p:blipFill>
          <a:blip r:embed="rId4"/>
          <a:stretch>
            <a:fillRect/>
          </a:stretch>
        </p:blipFill>
        <p:spPr>
          <a:xfrm>
            <a:off x="1865253" y="3142490"/>
            <a:ext cx="2819400" cy="2569707"/>
          </a:xfrm>
          <a:prstGeom prst="rect">
            <a:avLst/>
          </a:prstGeom>
        </p:spPr>
      </p:pic>
    </p:spTree>
    <p:extLst>
      <p:ext uri="{BB962C8B-B14F-4D97-AF65-F5344CB8AC3E}">
        <p14:creationId xmlns:p14="http://schemas.microsoft.com/office/powerpoint/2010/main" val="35096332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96882"/>
            <a:ext cx="9144000" cy="6282047"/>
          </a:xfrm>
        </p:spPr>
        <p:txBody>
          <a:bodyPr/>
          <a:lstStyle/>
          <a:p>
            <a:r>
              <a:rPr lang="en-US" dirty="0" smtClean="0"/>
              <a:t>Test to determine CSF leakage</a:t>
            </a:r>
          </a:p>
          <a:p>
            <a:pPr algn="l"/>
            <a:r>
              <a:rPr lang="en-US" dirty="0" smtClean="0"/>
              <a:t>Method 1 :</a:t>
            </a:r>
          </a:p>
          <a:p>
            <a:pPr algn="l"/>
            <a:r>
              <a:rPr lang="en-US" dirty="0" smtClean="0"/>
              <a:t>• Check for presence of glucose</a:t>
            </a:r>
          </a:p>
          <a:p>
            <a:pPr algn="l"/>
            <a:r>
              <a:rPr lang="en-US" dirty="0" smtClean="0"/>
              <a:t> • </a:t>
            </a:r>
            <a:r>
              <a:rPr lang="en-US" dirty="0" err="1" smtClean="0"/>
              <a:t>Dextrostrip</a:t>
            </a:r>
            <a:r>
              <a:rPr lang="en-US" dirty="0" smtClean="0"/>
              <a:t>/ </a:t>
            </a:r>
            <a:r>
              <a:rPr lang="en-US" dirty="0" err="1" smtClean="0"/>
              <a:t>Tes</a:t>
            </a:r>
            <a:r>
              <a:rPr lang="en-US" dirty="0" smtClean="0"/>
              <a:t>-Tape strip</a:t>
            </a:r>
          </a:p>
          <a:p>
            <a:pPr algn="l"/>
            <a:r>
              <a:rPr lang="en-US" dirty="0" smtClean="0"/>
              <a:t> • If blood is present in the fluid </a:t>
            </a:r>
          </a:p>
          <a:p>
            <a:pPr algn="l"/>
            <a:r>
              <a:rPr lang="en-US" dirty="0" smtClean="0"/>
              <a:t>• The test become unreliable </a:t>
            </a:r>
          </a:p>
          <a:p>
            <a:pPr algn="l"/>
            <a:r>
              <a:rPr lang="en-US" dirty="0" smtClean="0"/>
              <a:t>• Go for 2nd method</a:t>
            </a:r>
          </a:p>
          <a:p>
            <a:pPr algn="l"/>
            <a:r>
              <a:rPr lang="en-US" dirty="0" smtClean="0"/>
              <a:t>Method 2( halo ring sign) : </a:t>
            </a:r>
          </a:p>
          <a:p>
            <a:pPr algn="l"/>
            <a:r>
              <a:rPr lang="en-US" dirty="0" smtClean="0"/>
              <a:t>• Allow leaking fluid drip onto a white pad/towel</a:t>
            </a:r>
          </a:p>
          <a:p>
            <a:pPr algn="l"/>
            <a:r>
              <a:rPr lang="en-US" dirty="0" smtClean="0"/>
              <a:t> • Observes the drainage</a:t>
            </a:r>
          </a:p>
          <a:p>
            <a:pPr algn="l"/>
            <a:r>
              <a:rPr lang="en-US" dirty="0" smtClean="0"/>
              <a:t> • Within a few minutes the blood coalesces into center and a yellowish ring encircles the blood</a:t>
            </a:r>
            <a:endParaRPr lang="en-US" dirty="0"/>
          </a:p>
        </p:txBody>
      </p:sp>
      <p:pic>
        <p:nvPicPr>
          <p:cNvPr id="3074" name="Picture 2" descr="Medic Guide: How can you confirm a cerebrospinal fluid leak in a base of  skull fra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5160" y="990147"/>
            <a:ext cx="2524125" cy="339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7878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96882"/>
            <a:ext cx="9144000" cy="6282047"/>
          </a:xfrm>
        </p:spPr>
        <p:txBody>
          <a:bodyPr>
            <a:normAutofit lnSpcReduction="10000"/>
          </a:bodyPr>
          <a:lstStyle/>
          <a:p>
            <a:r>
              <a:rPr lang="en-US" dirty="0" smtClean="0"/>
              <a:t>Brain injury</a:t>
            </a:r>
          </a:p>
          <a:p>
            <a:endParaRPr lang="en-US" dirty="0" smtClean="0"/>
          </a:p>
          <a:p>
            <a:pPr marL="342900" indent="-342900" algn="l">
              <a:buFont typeface="Arial" panose="020B0604020202020204" pitchFamily="34" charset="0"/>
              <a:buChar char="•"/>
            </a:pPr>
            <a:r>
              <a:rPr lang="en-US" dirty="0" smtClean="0"/>
              <a:t>CONCUSSION : A sudden transient mechanical head injury with disruption of neuronal activity and a change in the LOC , It occurs When the brain suddenly shifts inside the skull and knocks against the skulls bony surface</a:t>
            </a:r>
          </a:p>
          <a:p>
            <a:pPr marL="342900" indent="-342900" algn="l">
              <a:buFont typeface="Arial" panose="020B0604020202020204" pitchFamily="34" charset="0"/>
              <a:buChar char="•"/>
            </a:pPr>
            <a:endParaRPr lang="en-US" dirty="0" smtClean="0"/>
          </a:p>
          <a:p>
            <a:pPr marL="342900" indent="-342900" algn="l">
              <a:buFont typeface="Arial" panose="020B0604020202020204" pitchFamily="34" charset="0"/>
              <a:buChar char="•"/>
            </a:pPr>
            <a:r>
              <a:rPr lang="en-US" dirty="0" smtClean="0"/>
              <a:t>CONTUSION : It is the  bruising of the brain tissue within a focal area , It is usually associated with a closed head injury</a:t>
            </a:r>
          </a:p>
          <a:p>
            <a:pPr algn="l"/>
            <a:endParaRPr lang="en-US" dirty="0" smtClean="0"/>
          </a:p>
          <a:p>
            <a:pPr marL="342900" indent="-342900" algn="l">
              <a:buFont typeface="Arial" panose="020B0604020202020204" pitchFamily="34" charset="0"/>
              <a:buChar char="•"/>
            </a:pPr>
            <a:r>
              <a:rPr lang="en-US" dirty="0" smtClean="0"/>
              <a:t>LACERATIONS It involve actual tearing of brain tissue and often occur in association with depressed ,open fractures and penetrating injuries</a:t>
            </a:r>
          </a:p>
          <a:p>
            <a:pPr marL="342900" indent="-342900" algn="l">
              <a:buFont typeface="Arial" panose="020B0604020202020204" pitchFamily="34" charset="0"/>
              <a:buChar char="•"/>
            </a:pPr>
            <a:endParaRPr lang="en-US" dirty="0" smtClean="0"/>
          </a:p>
          <a:p>
            <a:pPr marL="342900" indent="-342900" algn="l">
              <a:buFont typeface="Arial" panose="020B0604020202020204" pitchFamily="34" charset="0"/>
              <a:buChar char="•"/>
            </a:pPr>
            <a:r>
              <a:rPr lang="en-US" dirty="0" smtClean="0"/>
              <a:t>Secondary brain injury occur after hours to days after trauma   impairment in CBF          edema          increase ICB .</a:t>
            </a:r>
            <a:endParaRPr lang="en-US" dirty="0"/>
          </a:p>
        </p:txBody>
      </p:sp>
      <p:sp>
        <p:nvSpPr>
          <p:cNvPr id="2" name="Right Arrow 1"/>
          <p:cNvSpPr/>
          <p:nvPr/>
        </p:nvSpPr>
        <p:spPr>
          <a:xfrm>
            <a:off x="9583386" y="5498276"/>
            <a:ext cx="570016" cy="1882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4334493" y="5805253"/>
            <a:ext cx="510639" cy="179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5858493" y="5805253"/>
            <a:ext cx="518556" cy="179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11657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96882"/>
            <a:ext cx="9144000" cy="6282047"/>
          </a:xfrm>
        </p:spPr>
        <p:txBody>
          <a:bodyPr/>
          <a:lstStyle/>
          <a:p>
            <a:r>
              <a:rPr lang="en-US" dirty="0" smtClean="0"/>
              <a:t>Acceleration \ deceleration injures </a:t>
            </a:r>
          </a:p>
          <a:p>
            <a:endParaRPr lang="en-US" dirty="0" smtClean="0"/>
          </a:p>
          <a:p>
            <a:pPr algn="l"/>
            <a:r>
              <a:rPr lang="en-US" dirty="0" smtClean="0"/>
              <a:t>Here the brain is thrust against the skull opposite to the blow site due to the sudden movement of the brain inside the skull.</a:t>
            </a:r>
          </a:p>
          <a:p>
            <a:pPr algn="l"/>
            <a:endParaRPr lang="en-US" dirty="0" smtClean="0"/>
          </a:p>
          <a:p>
            <a:pPr algn="l"/>
            <a:r>
              <a:rPr lang="en-US" dirty="0" smtClean="0"/>
              <a:t>Also called coup-</a:t>
            </a:r>
            <a:r>
              <a:rPr lang="en-US" dirty="0" err="1" smtClean="0"/>
              <a:t>contrecoup</a:t>
            </a:r>
            <a:r>
              <a:rPr lang="en-US" dirty="0" smtClean="0"/>
              <a:t> injuries, Damage may occur directly under the site of impact, or it may occur on the side opposite the impact (coup and </a:t>
            </a:r>
            <a:r>
              <a:rPr lang="en-US" dirty="0" err="1" smtClean="0"/>
              <a:t>contrecoup</a:t>
            </a:r>
            <a:r>
              <a:rPr lang="en-US" dirty="0" smtClean="0"/>
              <a:t> injury, respectively). When a moving object impacts the stationary head, coup injuries are typical, while </a:t>
            </a:r>
            <a:r>
              <a:rPr lang="en-US" dirty="0" err="1" smtClean="0"/>
              <a:t>contrecoup</a:t>
            </a:r>
            <a:r>
              <a:rPr lang="en-US" dirty="0" smtClean="0"/>
              <a:t> injuries are usually produced when the moving head strikes a stationary object</a:t>
            </a:r>
            <a:endParaRPr lang="en-GB" dirty="0" smtClean="0"/>
          </a:p>
          <a:p>
            <a:pPr algn="l"/>
            <a:endParaRPr lang="en-US" dirty="0" smtClean="0"/>
          </a:p>
          <a:p>
            <a:pPr algn="l"/>
            <a:r>
              <a:rPr lang="en-US" dirty="0" smtClean="0">
                <a:sym typeface="Wingdings" pitchFamily="2" charset="2"/>
              </a:rPr>
              <a:t>In old age patients, if the brain is atrophied, the insult is more severe, because of more space for movement.</a:t>
            </a:r>
            <a:endParaRPr lang="en-US" dirty="0" smtClean="0"/>
          </a:p>
          <a:p>
            <a:pPr algn="l"/>
            <a:endParaRPr lang="en-US" dirty="0" smtClean="0"/>
          </a:p>
          <a:p>
            <a:pPr algn="l"/>
            <a:endParaRPr lang="en-US" dirty="0"/>
          </a:p>
        </p:txBody>
      </p:sp>
    </p:spTree>
    <p:extLst>
      <p:ext uri="{BB962C8B-B14F-4D97-AF65-F5344CB8AC3E}">
        <p14:creationId xmlns:p14="http://schemas.microsoft.com/office/powerpoint/2010/main" val="36133919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Coup contrecoup injury - Wikipedia"/>
          <p:cNvSpPr>
            <a:spLocks noGrp="1" noChangeAspect="1" noChangeArrowheads="1"/>
          </p:cNvSpPr>
          <p:nvPr>
            <p:ph type="subTitle" idx="1"/>
          </p:nvPr>
        </p:nvSpPr>
        <p:spPr bwMode="auto">
          <a:xfrm>
            <a:off x="1524000" y="296863"/>
            <a:ext cx="9144000" cy="62817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2254" y="2055442"/>
            <a:ext cx="7287491" cy="3084171"/>
          </a:xfrm>
        </p:spPr>
      </p:pic>
    </p:spTree>
    <p:extLst>
      <p:ext uri="{BB962C8B-B14F-4D97-AF65-F5344CB8AC3E}">
        <p14:creationId xmlns:p14="http://schemas.microsoft.com/office/powerpoint/2010/main" val="28871496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96882"/>
            <a:ext cx="9144000" cy="6282047"/>
          </a:xfrm>
        </p:spPr>
        <p:txBody>
          <a:bodyPr/>
          <a:lstStyle/>
          <a:p>
            <a:r>
              <a:rPr lang="en-US" dirty="0" smtClean="0"/>
              <a:t>COMPLICATIONS</a:t>
            </a:r>
          </a:p>
          <a:p>
            <a:endParaRPr lang="en-US" dirty="0"/>
          </a:p>
          <a:p>
            <a:pPr algn="l"/>
            <a:r>
              <a:rPr lang="en-US" dirty="0"/>
              <a:t>• INTRACRANIAL </a:t>
            </a:r>
            <a:r>
              <a:rPr lang="en-US" dirty="0" smtClean="0"/>
              <a:t>HAEMORRHAGES :</a:t>
            </a:r>
          </a:p>
          <a:p>
            <a:pPr algn="l"/>
            <a:endParaRPr lang="en-US" dirty="0"/>
          </a:p>
          <a:p>
            <a:pPr algn="l"/>
            <a:r>
              <a:rPr lang="en-US" dirty="0" smtClean="0"/>
              <a:t>a</a:t>
            </a:r>
            <a:r>
              <a:rPr lang="en-US" dirty="0"/>
              <a:t>) EPIDURAL HEMORRHAGE</a:t>
            </a:r>
          </a:p>
          <a:p>
            <a:pPr algn="l"/>
            <a:r>
              <a:rPr lang="en-US" dirty="0"/>
              <a:t>• A neurologic emergency </a:t>
            </a:r>
            <a:endParaRPr lang="en-US" dirty="0" smtClean="0"/>
          </a:p>
          <a:p>
            <a:pPr algn="l"/>
            <a:r>
              <a:rPr lang="en-US" dirty="0" smtClean="0"/>
              <a:t>• </a:t>
            </a:r>
            <a:r>
              <a:rPr lang="en-US" dirty="0"/>
              <a:t>Most common type of intracranial hemorrhage </a:t>
            </a:r>
            <a:endParaRPr lang="en-US" dirty="0" smtClean="0"/>
          </a:p>
          <a:p>
            <a:pPr algn="l"/>
            <a:r>
              <a:rPr lang="en-US" dirty="0" smtClean="0"/>
              <a:t>• bleeding </a:t>
            </a:r>
            <a:r>
              <a:rPr lang="en-US" dirty="0"/>
              <a:t>between the </a:t>
            </a:r>
            <a:r>
              <a:rPr lang="en-US" dirty="0" err="1"/>
              <a:t>dura</a:t>
            </a:r>
            <a:r>
              <a:rPr lang="en-US" dirty="0"/>
              <a:t> and the inner surface of the skull </a:t>
            </a:r>
            <a:endParaRPr lang="en-US" dirty="0" smtClean="0"/>
          </a:p>
          <a:p>
            <a:pPr algn="l"/>
            <a:r>
              <a:rPr lang="en-US" dirty="0" smtClean="0"/>
              <a:t>• </a:t>
            </a:r>
            <a:r>
              <a:rPr lang="en-US" dirty="0"/>
              <a:t>Blow to the temporal, parietal bone </a:t>
            </a:r>
            <a:endParaRPr lang="en-US" dirty="0" smtClean="0"/>
          </a:p>
          <a:p>
            <a:pPr algn="l"/>
            <a:r>
              <a:rPr lang="en-US" dirty="0" smtClean="0"/>
              <a:t>• </a:t>
            </a:r>
            <a:r>
              <a:rPr lang="en-US" dirty="0"/>
              <a:t>Commonly bleeding by arterial </a:t>
            </a:r>
            <a:r>
              <a:rPr lang="en-US" dirty="0" smtClean="0"/>
              <a:t>origin breakage </a:t>
            </a:r>
            <a:r>
              <a:rPr lang="en-US" dirty="0"/>
              <a:t>to middle meningeal </a:t>
            </a:r>
            <a:r>
              <a:rPr lang="en-US" dirty="0" smtClean="0"/>
              <a:t>artery</a:t>
            </a:r>
          </a:p>
          <a:p>
            <a:pPr algn="l"/>
            <a:r>
              <a:rPr lang="en-US" dirty="0"/>
              <a:t>• On head CT the clot is bright, biconvex shaped clot and has a well-defined border that usually respects cranial suture lines</a:t>
            </a:r>
            <a:endParaRPr lang="en-US" dirty="0" smtClean="0"/>
          </a:p>
          <a:p>
            <a:pPr algn="l"/>
            <a:endParaRPr lang="en-US" dirty="0"/>
          </a:p>
          <a:p>
            <a:endParaRPr lang="en-US" dirty="0"/>
          </a:p>
        </p:txBody>
      </p:sp>
      <p:pic>
        <p:nvPicPr>
          <p:cNvPr id="1026" name="Picture 2" descr="Epidural hematoma – Doctor Guidel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511" y="1114795"/>
            <a:ext cx="4286250" cy="500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66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96882"/>
            <a:ext cx="9144000" cy="6282047"/>
          </a:xfrm>
        </p:spPr>
        <p:txBody>
          <a:bodyPr/>
          <a:lstStyle/>
          <a:p>
            <a:pPr algn="l"/>
            <a:r>
              <a:rPr lang="en-US" dirty="0" smtClean="0"/>
              <a:t>b) SUB-DURAL HEMATOMA</a:t>
            </a:r>
          </a:p>
          <a:p>
            <a:pPr algn="l"/>
            <a:endParaRPr lang="en-US" dirty="0"/>
          </a:p>
          <a:p>
            <a:pPr algn="l"/>
            <a:r>
              <a:rPr lang="en-US" dirty="0"/>
              <a:t>• Subdural hematoma occurs from bleeding between the </a:t>
            </a:r>
            <a:r>
              <a:rPr lang="en-US" dirty="0" err="1"/>
              <a:t>dura</a:t>
            </a:r>
            <a:r>
              <a:rPr lang="en-US" dirty="0"/>
              <a:t> matter and the arachnoid layer of the meninges </a:t>
            </a:r>
            <a:endParaRPr lang="en-US" dirty="0" smtClean="0"/>
          </a:p>
          <a:p>
            <a:pPr algn="l"/>
            <a:r>
              <a:rPr lang="en-US" dirty="0" smtClean="0"/>
              <a:t>• </a:t>
            </a:r>
            <a:r>
              <a:rPr lang="en-US" dirty="0"/>
              <a:t>Types 1. acute </a:t>
            </a:r>
            <a:endParaRPr lang="en-US" dirty="0" smtClean="0"/>
          </a:p>
          <a:p>
            <a:pPr algn="l"/>
            <a:r>
              <a:rPr lang="en-US" dirty="0"/>
              <a:t> </a:t>
            </a:r>
            <a:r>
              <a:rPr lang="en-US" dirty="0" smtClean="0"/>
              <a:t>              2</a:t>
            </a:r>
            <a:r>
              <a:rPr lang="en-US" dirty="0"/>
              <a:t>. </a:t>
            </a:r>
            <a:r>
              <a:rPr lang="en-US" dirty="0" err="1"/>
              <a:t>subacute</a:t>
            </a:r>
            <a:r>
              <a:rPr lang="en-US" dirty="0"/>
              <a:t> </a:t>
            </a:r>
            <a:endParaRPr lang="en-US" dirty="0" smtClean="0"/>
          </a:p>
          <a:p>
            <a:pPr algn="l"/>
            <a:r>
              <a:rPr lang="en-US" dirty="0"/>
              <a:t> </a:t>
            </a:r>
            <a:r>
              <a:rPr lang="en-US" dirty="0" smtClean="0"/>
              <a:t>              3</a:t>
            </a:r>
            <a:r>
              <a:rPr lang="en-US" dirty="0"/>
              <a:t>. </a:t>
            </a:r>
            <a:r>
              <a:rPr lang="en-US" dirty="0" smtClean="0"/>
              <a:t>Chronic</a:t>
            </a:r>
          </a:p>
          <a:p>
            <a:pPr algn="l"/>
            <a:r>
              <a:rPr lang="en-US" dirty="0"/>
              <a:t>• SDH usually results from venous bleeding, usually from tearing of a bridging vein running from the cerebral cortex to the </a:t>
            </a:r>
            <a:r>
              <a:rPr lang="en-US" dirty="0" err="1"/>
              <a:t>dural</a:t>
            </a:r>
            <a:r>
              <a:rPr lang="en-US" dirty="0"/>
              <a:t> sinuses. </a:t>
            </a:r>
            <a:endParaRPr lang="en-US" dirty="0" smtClean="0"/>
          </a:p>
          <a:p>
            <a:pPr algn="l"/>
            <a:r>
              <a:rPr lang="en-US" dirty="0" smtClean="0"/>
              <a:t>• </a:t>
            </a:r>
            <a:r>
              <a:rPr lang="en-US" dirty="0"/>
              <a:t>Hematoma may be slower to </a:t>
            </a:r>
            <a:r>
              <a:rPr lang="en-US" dirty="0" smtClean="0"/>
              <a:t>develop</a:t>
            </a:r>
          </a:p>
          <a:p>
            <a:pPr algn="l"/>
            <a:r>
              <a:rPr lang="en-US" dirty="0"/>
              <a:t>• </a:t>
            </a:r>
            <a:r>
              <a:rPr lang="en-US" dirty="0" smtClean="0"/>
              <a:t>On </a:t>
            </a:r>
            <a:r>
              <a:rPr lang="en-US" dirty="0"/>
              <a:t>head CT scan, the clot is bright or mixed-density, crescent-shaped (lunate), may have a less distinct </a:t>
            </a:r>
            <a:r>
              <a:rPr lang="en-US" dirty="0" smtClean="0"/>
              <a:t>border </a:t>
            </a:r>
            <a:endParaRPr lang="en-US" dirty="0"/>
          </a:p>
        </p:txBody>
      </p:sp>
      <p:pic>
        <p:nvPicPr>
          <p:cNvPr id="2050" name="Picture 2" descr="Acute-on-chronic subdural hematoma | Radiology Case | Radiopaedia.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363" y="914399"/>
            <a:ext cx="4865047" cy="5248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86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96882"/>
            <a:ext cx="9144000" cy="6282047"/>
          </a:xfrm>
        </p:spPr>
        <p:txBody>
          <a:bodyPr/>
          <a:lstStyle/>
          <a:p>
            <a:pPr algn="l"/>
            <a:r>
              <a:rPr lang="en-US" dirty="0" smtClean="0"/>
              <a:t>c) SUB </a:t>
            </a:r>
            <a:r>
              <a:rPr lang="en-US" dirty="0"/>
              <a:t>ARACHNOID </a:t>
            </a:r>
            <a:r>
              <a:rPr lang="en-US" dirty="0" smtClean="0"/>
              <a:t>HEMORRHAGE</a:t>
            </a:r>
          </a:p>
          <a:p>
            <a:pPr algn="l"/>
            <a:endParaRPr lang="en-US" dirty="0"/>
          </a:p>
          <a:p>
            <a:pPr algn="l"/>
            <a:r>
              <a:rPr lang="en-US" dirty="0"/>
              <a:t>• Bleeding occurs between the arachnoid and </a:t>
            </a:r>
            <a:r>
              <a:rPr lang="en-US" dirty="0" err="1"/>
              <a:t>pia</a:t>
            </a:r>
            <a:r>
              <a:rPr lang="en-US" dirty="0"/>
              <a:t> mater </a:t>
            </a:r>
            <a:r>
              <a:rPr lang="en-US" dirty="0" smtClean="0"/>
              <a:t>CAUSES</a:t>
            </a:r>
          </a:p>
          <a:p>
            <a:pPr algn="l"/>
            <a:r>
              <a:rPr lang="en-US" dirty="0" smtClean="0"/>
              <a:t>• </a:t>
            </a:r>
            <a:r>
              <a:rPr lang="en-US" dirty="0"/>
              <a:t>Rupture of Berry aneurism </a:t>
            </a:r>
            <a:endParaRPr lang="en-US" dirty="0" smtClean="0"/>
          </a:p>
          <a:p>
            <a:pPr algn="l"/>
            <a:r>
              <a:rPr lang="en-US" dirty="0" smtClean="0"/>
              <a:t>• </a:t>
            </a:r>
            <a:r>
              <a:rPr lang="en-US" dirty="0"/>
              <a:t>Trauma (fracture at the base of the skull leading to internal carotid aneurysm</a:t>
            </a:r>
            <a:r>
              <a:rPr lang="en-US" dirty="0" smtClean="0"/>
              <a:t>)</a:t>
            </a:r>
          </a:p>
          <a:p>
            <a:pPr algn="l"/>
            <a:r>
              <a:rPr lang="en-US" dirty="0"/>
              <a:t>• </a:t>
            </a:r>
            <a:r>
              <a:rPr lang="en-US" dirty="0" smtClean="0"/>
              <a:t>CT scan Increased </a:t>
            </a:r>
            <a:r>
              <a:rPr lang="en-US" dirty="0"/>
              <a:t>attenuation is seen in the CSF Spaces over the cerebral hemisphere</a:t>
            </a:r>
          </a:p>
        </p:txBody>
      </p:sp>
      <p:pic>
        <p:nvPicPr>
          <p:cNvPr id="3074" name="Picture 2" descr="Learning Radiology - Subarachnoid, Hemorrhage, SAH, Ble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499" y="1021502"/>
            <a:ext cx="4081600" cy="5094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89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96882"/>
            <a:ext cx="9144000" cy="6282047"/>
          </a:xfrm>
        </p:spPr>
        <p:txBody>
          <a:bodyPr/>
          <a:lstStyle/>
          <a:p>
            <a:pPr algn="l"/>
            <a:r>
              <a:rPr lang="en-US" dirty="0" smtClean="0"/>
              <a:t>d) </a:t>
            </a:r>
            <a:r>
              <a:rPr lang="en-US" dirty="0" err="1" smtClean="0"/>
              <a:t>Intracerebral</a:t>
            </a:r>
            <a:r>
              <a:rPr lang="en-US" dirty="0" smtClean="0"/>
              <a:t> </a:t>
            </a:r>
            <a:r>
              <a:rPr lang="en-US" dirty="0"/>
              <a:t>Hemorrhage (ICH</a:t>
            </a:r>
            <a:r>
              <a:rPr lang="en-US" dirty="0" smtClean="0"/>
              <a:t>)</a:t>
            </a:r>
          </a:p>
          <a:p>
            <a:pPr algn="l"/>
            <a:endParaRPr lang="en-US" dirty="0"/>
          </a:p>
          <a:p>
            <a:pPr algn="l"/>
            <a:r>
              <a:rPr lang="en-US" dirty="0"/>
              <a:t>• </a:t>
            </a:r>
            <a:r>
              <a:rPr lang="en-US" dirty="0" err="1" smtClean="0"/>
              <a:t>Intraaxial</a:t>
            </a:r>
            <a:r>
              <a:rPr lang="en-US" dirty="0" smtClean="0"/>
              <a:t> </a:t>
            </a:r>
            <a:r>
              <a:rPr lang="en-US" dirty="0"/>
              <a:t>hemorrhage is hemorrhage that occurs within the brain tissue itself Two main types</a:t>
            </a:r>
            <a:r>
              <a:rPr lang="en-US" dirty="0" smtClean="0"/>
              <a:t>:</a:t>
            </a:r>
          </a:p>
          <a:p>
            <a:pPr algn="l"/>
            <a:r>
              <a:rPr lang="en-US" dirty="0" smtClean="0"/>
              <a:t>1</a:t>
            </a:r>
            <a:r>
              <a:rPr lang="en-US" dirty="0"/>
              <a:t>) </a:t>
            </a:r>
            <a:r>
              <a:rPr lang="en-US" dirty="0" err="1"/>
              <a:t>Intraparencymal</a:t>
            </a:r>
            <a:r>
              <a:rPr lang="en-US" dirty="0"/>
              <a:t> </a:t>
            </a:r>
            <a:r>
              <a:rPr lang="en-US" dirty="0" err="1"/>
              <a:t>hemorrahge</a:t>
            </a:r>
            <a:r>
              <a:rPr lang="en-US" dirty="0"/>
              <a:t>- ICH extending into brain parenchyma; 2) Intra-ventricular hemorrhage- ICH extending into ventricles; </a:t>
            </a:r>
          </a:p>
          <a:p>
            <a:pPr algn="l"/>
            <a:r>
              <a:rPr lang="en-US" dirty="0"/>
              <a:t>• </a:t>
            </a:r>
            <a:r>
              <a:rPr lang="en-US" dirty="0" smtClean="0"/>
              <a:t>CAUSES:</a:t>
            </a:r>
            <a:endParaRPr lang="en-US" dirty="0"/>
          </a:p>
          <a:p>
            <a:pPr algn="l"/>
            <a:r>
              <a:rPr lang="en-US" dirty="0"/>
              <a:t>Hypertensive </a:t>
            </a:r>
            <a:r>
              <a:rPr lang="en-US" dirty="0" err="1"/>
              <a:t>vasculopathy</a:t>
            </a:r>
            <a:r>
              <a:rPr lang="en-US" dirty="0"/>
              <a:t> (70-80%) </a:t>
            </a:r>
            <a:endParaRPr lang="en-US" dirty="0" smtClean="0"/>
          </a:p>
          <a:p>
            <a:pPr algn="l"/>
            <a:r>
              <a:rPr lang="en-US" dirty="0" smtClean="0"/>
              <a:t>Ruptured </a:t>
            </a:r>
            <a:r>
              <a:rPr lang="en-US" dirty="0"/>
              <a:t>Aneurism </a:t>
            </a:r>
            <a:endParaRPr lang="en-US" dirty="0" smtClean="0"/>
          </a:p>
          <a:p>
            <a:pPr algn="l"/>
            <a:r>
              <a:rPr lang="en-US" dirty="0" smtClean="0"/>
              <a:t>Trauma- </a:t>
            </a:r>
            <a:r>
              <a:rPr lang="en-US" dirty="0"/>
              <a:t>16%</a:t>
            </a:r>
          </a:p>
        </p:txBody>
      </p:sp>
      <p:pic>
        <p:nvPicPr>
          <p:cNvPr id="4098" name="Picture 2" descr="Early and late subacute intracerebral hemorrhage on MRI and CT | Radiology  Case | Radiopaedia.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8250" y="830281"/>
            <a:ext cx="4250171" cy="47154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rimary intraventricular hemorrhage in the brain CT scan.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553" y="830281"/>
            <a:ext cx="4011400" cy="466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30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 calcmode="lin" valueType="num">
                                      <p:cBhvr additive="base">
                                        <p:cTn id="13" dur="500" fill="hold"/>
                                        <p:tgtEl>
                                          <p:spTgt spid="4100"/>
                                        </p:tgtEl>
                                        <p:attrNameLst>
                                          <p:attrName>ppt_x</p:attrName>
                                        </p:attrNameLst>
                                      </p:cBhvr>
                                      <p:tavLst>
                                        <p:tav tm="0">
                                          <p:val>
                                            <p:strVal val="#ppt_x"/>
                                          </p:val>
                                        </p:tav>
                                        <p:tav tm="100000">
                                          <p:val>
                                            <p:strVal val="#ppt_x"/>
                                          </p:val>
                                        </p:tav>
                                      </p:tavLst>
                                    </p:anim>
                                    <p:anim calcmode="lin" valueType="num">
                                      <p:cBhvr additive="base">
                                        <p:cTn id="14"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96882"/>
            <a:ext cx="9144000" cy="6282047"/>
          </a:xfrm>
        </p:spPr>
        <p:txBody>
          <a:bodyPr/>
          <a:lstStyle/>
          <a:p>
            <a:r>
              <a:rPr lang="en-US" dirty="0"/>
              <a:t>Taking a history in head injury</a:t>
            </a:r>
          </a:p>
          <a:p>
            <a:pPr algn="l"/>
            <a:endParaRPr lang="en-US" dirty="0" smtClean="0"/>
          </a:p>
          <a:p>
            <a:pPr algn="l"/>
            <a:r>
              <a:rPr lang="en-US" dirty="0" smtClean="0"/>
              <a:t>• Mechanism </a:t>
            </a:r>
            <a:r>
              <a:rPr lang="en-US" dirty="0"/>
              <a:t>of injury </a:t>
            </a:r>
            <a:endParaRPr lang="en-US" dirty="0" smtClean="0"/>
          </a:p>
          <a:p>
            <a:pPr algn="l"/>
            <a:r>
              <a:rPr lang="en-US" dirty="0" smtClean="0"/>
              <a:t>• Loss </a:t>
            </a:r>
            <a:r>
              <a:rPr lang="en-US" dirty="0"/>
              <a:t>of consciousness or amnesia </a:t>
            </a:r>
            <a:endParaRPr lang="en-US" dirty="0" smtClean="0"/>
          </a:p>
          <a:p>
            <a:pPr algn="l"/>
            <a:r>
              <a:rPr lang="en-US" dirty="0" smtClean="0"/>
              <a:t>• Level </a:t>
            </a:r>
            <a:r>
              <a:rPr lang="en-US" dirty="0"/>
              <a:t>of consciousness at scene and on transfer </a:t>
            </a:r>
            <a:endParaRPr lang="en-US" dirty="0" smtClean="0"/>
          </a:p>
          <a:p>
            <a:pPr algn="l"/>
            <a:r>
              <a:rPr lang="en-US" dirty="0" smtClean="0"/>
              <a:t>• Evidence </a:t>
            </a:r>
            <a:r>
              <a:rPr lang="en-US" dirty="0"/>
              <a:t>of seizures </a:t>
            </a:r>
            <a:endParaRPr lang="en-US" dirty="0" smtClean="0"/>
          </a:p>
          <a:p>
            <a:pPr algn="l"/>
            <a:r>
              <a:rPr lang="en-US" dirty="0" smtClean="0"/>
              <a:t>• History </a:t>
            </a:r>
            <a:r>
              <a:rPr lang="en-US" dirty="0"/>
              <a:t>of vomiting </a:t>
            </a:r>
            <a:endParaRPr lang="en-US" dirty="0" smtClean="0"/>
          </a:p>
          <a:p>
            <a:pPr algn="l"/>
            <a:r>
              <a:rPr lang="en-US" dirty="0" smtClean="0"/>
              <a:t>• Pre-existing </a:t>
            </a:r>
            <a:r>
              <a:rPr lang="en-US" dirty="0"/>
              <a:t>medical conditions </a:t>
            </a:r>
            <a:endParaRPr lang="en-US" dirty="0" smtClean="0"/>
          </a:p>
          <a:p>
            <a:pPr algn="l"/>
            <a:r>
              <a:rPr lang="en-US" dirty="0" smtClean="0"/>
              <a:t>• Medications </a:t>
            </a:r>
            <a:r>
              <a:rPr lang="en-US" dirty="0"/>
              <a:t>(especially anticoagulants) </a:t>
            </a:r>
            <a:endParaRPr lang="en-US" dirty="0" smtClean="0"/>
          </a:p>
          <a:p>
            <a:pPr algn="l"/>
            <a:r>
              <a:rPr lang="en-US" dirty="0" smtClean="0"/>
              <a:t>• Illicit </a:t>
            </a:r>
            <a:r>
              <a:rPr lang="en-US" dirty="0"/>
              <a:t>drugs and alcohol</a:t>
            </a:r>
          </a:p>
        </p:txBody>
      </p:sp>
    </p:spTree>
    <p:extLst>
      <p:ext uri="{BB962C8B-B14F-4D97-AF65-F5344CB8AC3E}">
        <p14:creationId xmlns:p14="http://schemas.microsoft.com/office/powerpoint/2010/main" val="37599879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96882"/>
            <a:ext cx="9144000" cy="6282047"/>
          </a:xfrm>
        </p:spPr>
        <p:txBody>
          <a:bodyPr/>
          <a:lstStyle/>
          <a:p>
            <a:r>
              <a:rPr lang="en-US" dirty="0"/>
              <a:t>Physical </a:t>
            </a:r>
            <a:r>
              <a:rPr lang="en-US" dirty="0" smtClean="0"/>
              <a:t>examination</a:t>
            </a:r>
          </a:p>
          <a:p>
            <a:endParaRPr lang="en-US" dirty="0"/>
          </a:p>
          <a:p>
            <a:pPr algn="l"/>
            <a:r>
              <a:rPr lang="en-US" dirty="0"/>
              <a:t>• </a:t>
            </a:r>
            <a:r>
              <a:rPr lang="en-US" dirty="0" smtClean="0"/>
              <a:t>Glasgow </a:t>
            </a:r>
            <a:r>
              <a:rPr lang="en-US" dirty="0"/>
              <a:t>Coma Score </a:t>
            </a:r>
            <a:endParaRPr lang="en-US" dirty="0" smtClean="0"/>
          </a:p>
          <a:p>
            <a:pPr algn="l"/>
            <a:r>
              <a:rPr lang="en-US" dirty="0" smtClean="0"/>
              <a:t>• Pupil </a:t>
            </a:r>
            <a:r>
              <a:rPr lang="en-US" dirty="0"/>
              <a:t>size and response </a:t>
            </a:r>
            <a:endParaRPr lang="en-US" dirty="0" smtClean="0"/>
          </a:p>
          <a:p>
            <a:pPr algn="l"/>
            <a:r>
              <a:rPr lang="en-US" dirty="0" smtClean="0"/>
              <a:t>• Signs </a:t>
            </a:r>
            <a:r>
              <a:rPr lang="en-US" dirty="0"/>
              <a:t>of skull fracture </a:t>
            </a:r>
            <a:endParaRPr lang="en-US" dirty="0" smtClean="0"/>
          </a:p>
          <a:p>
            <a:pPr algn="l"/>
            <a:r>
              <a:rPr lang="en-US" dirty="0" smtClean="0"/>
              <a:t>Bilateral </a:t>
            </a:r>
            <a:r>
              <a:rPr lang="en-US" dirty="0" err="1"/>
              <a:t>periorbital</a:t>
            </a:r>
            <a:r>
              <a:rPr lang="en-US" dirty="0"/>
              <a:t> edema (raccoon eyes) </a:t>
            </a:r>
            <a:endParaRPr lang="en-US" dirty="0" smtClean="0"/>
          </a:p>
          <a:p>
            <a:pPr algn="l"/>
            <a:r>
              <a:rPr lang="en-US" dirty="0" smtClean="0"/>
              <a:t>Battle’s </a:t>
            </a:r>
            <a:r>
              <a:rPr lang="en-US" dirty="0"/>
              <a:t>sign (bruising over mastoid) </a:t>
            </a:r>
            <a:endParaRPr lang="en-US" dirty="0" smtClean="0"/>
          </a:p>
          <a:p>
            <a:pPr algn="l"/>
            <a:r>
              <a:rPr lang="en-US" dirty="0" smtClean="0"/>
              <a:t>Cerebrospinal </a:t>
            </a:r>
            <a:r>
              <a:rPr lang="en-US" dirty="0"/>
              <a:t>fluid </a:t>
            </a:r>
            <a:r>
              <a:rPr lang="en-US" dirty="0" err="1"/>
              <a:t>rhinorrhoea</a:t>
            </a:r>
            <a:r>
              <a:rPr lang="en-US" dirty="0"/>
              <a:t> or </a:t>
            </a:r>
            <a:r>
              <a:rPr lang="en-US" dirty="0" err="1"/>
              <a:t>otorrhoea</a:t>
            </a:r>
            <a:r>
              <a:rPr lang="en-US" dirty="0"/>
              <a:t> </a:t>
            </a:r>
            <a:r>
              <a:rPr lang="en-US" dirty="0" err="1"/>
              <a:t>Haemotympanum</a:t>
            </a:r>
            <a:r>
              <a:rPr lang="en-US" dirty="0"/>
              <a:t> or bleeding from ear </a:t>
            </a:r>
            <a:endParaRPr lang="en-US" dirty="0" smtClean="0"/>
          </a:p>
          <a:p>
            <a:pPr algn="l"/>
            <a:r>
              <a:rPr lang="en-US" dirty="0" smtClean="0"/>
              <a:t>• Full </a:t>
            </a:r>
            <a:r>
              <a:rPr lang="en-US" dirty="0"/>
              <a:t>neurological examination: tone, power, sensation, reflexes</a:t>
            </a:r>
          </a:p>
        </p:txBody>
      </p:sp>
    </p:spTree>
    <p:extLst>
      <p:ext uri="{BB962C8B-B14F-4D97-AF65-F5344CB8AC3E}">
        <p14:creationId xmlns:p14="http://schemas.microsoft.com/office/powerpoint/2010/main" val="37381562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itchFamily="2" charset="2"/>
              <a:buChar char="§"/>
            </a:pPr>
            <a:r>
              <a:rPr lang="en-US" dirty="0" smtClean="0"/>
              <a:t> </a:t>
            </a:r>
            <a:r>
              <a:rPr lang="en-US" sz="2500" dirty="0">
                <a:solidFill>
                  <a:srgbClr val="FF0000"/>
                </a:solidFill>
              </a:rPr>
              <a:t>32%</a:t>
            </a:r>
            <a:r>
              <a:rPr lang="en-US" sz="2500" dirty="0"/>
              <a:t> of head injuries are caused by </a:t>
            </a:r>
            <a:r>
              <a:rPr lang="en-US" sz="2500" dirty="0">
                <a:solidFill>
                  <a:srgbClr val="FF0000"/>
                </a:solidFill>
              </a:rPr>
              <a:t>falls</a:t>
            </a:r>
            <a:r>
              <a:rPr lang="en-US" sz="2500" dirty="0"/>
              <a:t> ,more </a:t>
            </a:r>
            <a:r>
              <a:rPr lang="en-US" sz="2500" dirty="0">
                <a:solidFill>
                  <a:srgbClr val="FF0000"/>
                </a:solidFill>
              </a:rPr>
              <a:t>common among the elderly people (&gt;65 years) and  in the very young (0-4 years</a:t>
            </a:r>
            <a:r>
              <a:rPr lang="en-US" sz="2500" dirty="0">
                <a:solidFill>
                  <a:srgbClr val="FF0000"/>
                </a:solidFill>
              </a:rPr>
              <a:t>).</a:t>
            </a:r>
          </a:p>
          <a:p>
            <a:pPr>
              <a:buFont typeface="Wingdings" pitchFamily="2" charset="2"/>
              <a:buChar char="§"/>
            </a:pPr>
            <a:r>
              <a:rPr lang="en-US" sz="2500" dirty="0">
                <a:solidFill>
                  <a:srgbClr val="FF0000"/>
                </a:solidFill>
              </a:rPr>
              <a:t>17%</a:t>
            </a:r>
            <a:r>
              <a:rPr lang="en-US" sz="2500" dirty="0"/>
              <a:t> by motor vehicle </a:t>
            </a:r>
            <a:r>
              <a:rPr lang="en-US" sz="2500" dirty="0">
                <a:solidFill>
                  <a:srgbClr val="FF0000"/>
                </a:solidFill>
              </a:rPr>
              <a:t>accidents</a:t>
            </a:r>
            <a:r>
              <a:rPr lang="en-US" sz="2500" dirty="0"/>
              <a:t>, more common among adolescents and young adults </a:t>
            </a:r>
            <a:r>
              <a:rPr lang="en-US" sz="2500" dirty="0">
                <a:solidFill>
                  <a:srgbClr val="FF0000"/>
                </a:solidFill>
              </a:rPr>
              <a:t>(15-24</a:t>
            </a:r>
            <a:r>
              <a:rPr lang="en-US" sz="2500" dirty="0"/>
              <a:t>) years</a:t>
            </a:r>
            <a:r>
              <a:rPr lang="en-US" sz="2500" dirty="0"/>
              <a:t>.</a:t>
            </a:r>
          </a:p>
          <a:p>
            <a:pPr>
              <a:buFont typeface="Wingdings" pitchFamily="2" charset="2"/>
              <a:buChar char="§"/>
            </a:pPr>
            <a:r>
              <a:rPr lang="en-US" sz="2500" dirty="0"/>
              <a:t>16.5% </a:t>
            </a:r>
            <a:r>
              <a:rPr lang="en-US" sz="2500" dirty="0">
                <a:solidFill>
                  <a:srgbClr val="FF0000"/>
                </a:solidFill>
              </a:rPr>
              <a:t>by being struck </a:t>
            </a:r>
            <a:r>
              <a:rPr lang="en-US" sz="2500" dirty="0"/>
              <a:t>or against something.</a:t>
            </a:r>
          </a:p>
          <a:p>
            <a:pPr>
              <a:buFont typeface="Wingdings" pitchFamily="2" charset="2"/>
              <a:buChar char="§"/>
            </a:pPr>
            <a:r>
              <a:rPr lang="en-US" sz="2500" dirty="0"/>
              <a:t>10% by </a:t>
            </a:r>
            <a:r>
              <a:rPr lang="en-US" sz="2500" dirty="0">
                <a:solidFill>
                  <a:srgbClr val="FF0000"/>
                </a:solidFill>
              </a:rPr>
              <a:t>assaults</a:t>
            </a:r>
            <a:r>
              <a:rPr lang="en-US" sz="2500" dirty="0"/>
              <a:t>.</a:t>
            </a:r>
          </a:p>
          <a:p>
            <a:pPr>
              <a:buFont typeface="Wingdings" pitchFamily="2" charset="2"/>
              <a:buChar char="§"/>
            </a:pPr>
            <a:r>
              <a:rPr lang="en-US" sz="2500" dirty="0"/>
              <a:t>21% by other ways.</a:t>
            </a:r>
          </a:p>
          <a:p>
            <a:endParaRPr lang="en-US" dirty="0"/>
          </a:p>
        </p:txBody>
      </p:sp>
      <p:sp>
        <p:nvSpPr>
          <p:cNvPr id="3" name="Title 2"/>
          <p:cNvSpPr>
            <a:spLocks noGrp="1"/>
          </p:cNvSpPr>
          <p:nvPr>
            <p:ph type="title"/>
          </p:nvPr>
        </p:nvSpPr>
        <p:spPr/>
        <p:txBody>
          <a:bodyPr/>
          <a:lstStyle/>
          <a:p>
            <a:r>
              <a:rPr lang="en-US" dirty="0" smtClean="0"/>
              <a:t>Etiology</a:t>
            </a:r>
            <a:endParaRPr lang="en-US" dirty="0"/>
          </a:p>
        </p:txBody>
      </p:sp>
      <p:pic>
        <p:nvPicPr>
          <p:cNvPr id="4" name="Picture 3"/>
          <p:cNvPicPr>
            <a:picLocks noChangeAspect="1"/>
          </p:cNvPicPr>
          <p:nvPr/>
        </p:nvPicPr>
        <p:blipFill>
          <a:blip r:embed="rId2"/>
          <a:stretch>
            <a:fillRect/>
          </a:stretch>
        </p:blipFill>
        <p:spPr>
          <a:xfrm>
            <a:off x="7733703" y="4352328"/>
            <a:ext cx="2324698" cy="2200873"/>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96882"/>
            <a:ext cx="9144000" cy="6282047"/>
          </a:xfrm>
        </p:spPr>
        <p:txBody>
          <a:bodyPr>
            <a:normAutofit/>
          </a:bodyPr>
          <a:lstStyle/>
          <a:p>
            <a:pPr algn="l"/>
            <a:r>
              <a:rPr lang="en-US" dirty="0" smtClean="0"/>
              <a:t>CT </a:t>
            </a:r>
            <a:r>
              <a:rPr lang="en-US" dirty="0"/>
              <a:t>scan is considered the best diagnostic test to evaluate for </a:t>
            </a:r>
            <a:r>
              <a:rPr lang="en-US" dirty="0" err="1"/>
              <a:t>cranio</a:t>
            </a:r>
            <a:r>
              <a:rPr lang="en-US" dirty="0"/>
              <a:t>-cerebral trauma because it allows rapid diagnosis and intervention in the </a:t>
            </a:r>
            <a:r>
              <a:rPr lang="en-US" dirty="0" smtClean="0"/>
              <a:t>setting</a:t>
            </a:r>
          </a:p>
          <a:p>
            <a:pPr algn="l"/>
            <a:r>
              <a:rPr lang="en-US" dirty="0" smtClean="0"/>
              <a:t>-NICE </a:t>
            </a:r>
            <a:r>
              <a:rPr lang="en-US" dirty="0"/>
              <a:t>guidelines for (CT) in head injury </a:t>
            </a:r>
            <a:r>
              <a:rPr lang="en-US" dirty="0" smtClean="0"/>
              <a:t>:</a:t>
            </a:r>
          </a:p>
          <a:p>
            <a:pPr algn="l"/>
            <a:r>
              <a:rPr lang="en-US" dirty="0" smtClean="0"/>
              <a:t>• </a:t>
            </a:r>
            <a:r>
              <a:rPr lang="en-US" dirty="0"/>
              <a:t>Glasgow Coma Score (GCS) &lt; 13 at any point </a:t>
            </a:r>
            <a:endParaRPr lang="en-US" dirty="0" smtClean="0"/>
          </a:p>
          <a:p>
            <a:pPr algn="l"/>
            <a:r>
              <a:rPr lang="en-US" dirty="0" smtClean="0"/>
              <a:t>• GCS </a:t>
            </a:r>
            <a:r>
              <a:rPr lang="en-US" dirty="0"/>
              <a:t>13 or 14 at 2 hours </a:t>
            </a:r>
            <a:endParaRPr lang="en-US" dirty="0" smtClean="0"/>
          </a:p>
          <a:p>
            <a:pPr algn="l"/>
            <a:r>
              <a:rPr lang="en-US" dirty="0" smtClean="0"/>
              <a:t>• Focal </a:t>
            </a:r>
            <a:r>
              <a:rPr lang="en-US" dirty="0"/>
              <a:t>neurological deficit </a:t>
            </a:r>
            <a:endParaRPr lang="en-US" dirty="0" smtClean="0"/>
          </a:p>
          <a:p>
            <a:pPr algn="l"/>
            <a:r>
              <a:rPr lang="en-US" dirty="0" smtClean="0"/>
              <a:t>• Suspected </a:t>
            </a:r>
            <a:r>
              <a:rPr lang="en-US" dirty="0"/>
              <a:t>open, depressed or basal skull fracture </a:t>
            </a:r>
            <a:endParaRPr lang="en-US" dirty="0" smtClean="0"/>
          </a:p>
          <a:p>
            <a:pPr algn="l"/>
            <a:r>
              <a:rPr lang="en-US" dirty="0" smtClean="0"/>
              <a:t>• Seizure </a:t>
            </a:r>
          </a:p>
          <a:p>
            <a:pPr algn="l"/>
            <a:r>
              <a:rPr lang="en-US" dirty="0" smtClean="0"/>
              <a:t>• Vomiting </a:t>
            </a:r>
            <a:r>
              <a:rPr lang="en-US" dirty="0"/>
              <a:t>&gt; one episode </a:t>
            </a:r>
            <a:endParaRPr lang="en-US" dirty="0" smtClean="0"/>
          </a:p>
          <a:p>
            <a:pPr algn="l"/>
            <a:r>
              <a:rPr lang="en-US" dirty="0" smtClean="0"/>
              <a:t>-Urgent </a:t>
            </a:r>
            <a:r>
              <a:rPr lang="en-US" dirty="0"/>
              <a:t>CT head scan if none of the above but: </a:t>
            </a:r>
            <a:endParaRPr lang="en-US" dirty="0" smtClean="0"/>
          </a:p>
          <a:p>
            <a:pPr algn="l"/>
            <a:r>
              <a:rPr lang="en-US" dirty="0" smtClean="0"/>
              <a:t>• Age </a:t>
            </a:r>
            <a:r>
              <a:rPr lang="en-US" dirty="0"/>
              <a:t>&gt; 65 </a:t>
            </a:r>
            <a:endParaRPr lang="en-US" dirty="0" smtClean="0"/>
          </a:p>
          <a:p>
            <a:pPr algn="l"/>
            <a:r>
              <a:rPr lang="en-US" dirty="0" smtClean="0"/>
              <a:t>• Coagulopathy </a:t>
            </a:r>
            <a:r>
              <a:rPr lang="en-US" dirty="0"/>
              <a:t>(e.g. on warfarin) </a:t>
            </a:r>
            <a:endParaRPr lang="en-US" dirty="0" smtClean="0"/>
          </a:p>
          <a:p>
            <a:pPr algn="l"/>
            <a:r>
              <a:rPr lang="en-US" dirty="0" smtClean="0"/>
              <a:t>• </a:t>
            </a:r>
            <a:r>
              <a:rPr lang="en-US" dirty="0" err="1" smtClean="0"/>
              <a:t>Antegrade</a:t>
            </a:r>
            <a:r>
              <a:rPr lang="en-US" dirty="0" smtClean="0"/>
              <a:t> </a:t>
            </a:r>
            <a:r>
              <a:rPr lang="en-US" dirty="0"/>
              <a:t>amnesia &gt; 30 min (CT within 8 hours)</a:t>
            </a:r>
          </a:p>
        </p:txBody>
      </p:sp>
    </p:spTree>
    <p:extLst>
      <p:ext uri="{BB962C8B-B14F-4D97-AF65-F5344CB8AC3E}">
        <p14:creationId xmlns:p14="http://schemas.microsoft.com/office/powerpoint/2010/main" val="19571285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96882"/>
            <a:ext cx="9144000" cy="6282047"/>
          </a:xfrm>
        </p:spPr>
        <p:txBody>
          <a:bodyPr>
            <a:normAutofit/>
          </a:bodyPr>
          <a:lstStyle/>
          <a:p>
            <a:r>
              <a:rPr lang="en-US" dirty="0"/>
              <a:t>Management</a:t>
            </a:r>
          </a:p>
          <a:p>
            <a:pPr algn="l"/>
            <a:r>
              <a:rPr lang="en-US" dirty="0" smtClean="0"/>
              <a:t>• </a:t>
            </a:r>
            <a:r>
              <a:rPr lang="en-US" dirty="0"/>
              <a:t>The patient should be positioned with the head up 30 degree </a:t>
            </a:r>
            <a:endParaRPr lang="en-US" dirty="0" smtClean="0"/>
          </a:p>
          <a:p>
            <a:pPr algn="l"/>
            <a:r>
              <a:rPr lang="en-US" dirty="0" smtClean="0"/>
              <a:t>• </a:t>
            </a:r>
            <a:r>
              <a:rPr lang="en-US" dirty="0"/>
              <a:t>It is important to ensure that the cervical </a:t>
            </a:r>
            <a:r>
              <a:rPr lang="en-US" dirty="0" err="1"/>
              <a:t>immobilisation</a:t>
            </a:r>
            <a:r>
              <a:rPr lang="en-US" dirty="0"/>
              <a:t> collar does not obstruct venous return from the head</a:t>
            </a:r>
          </a:p>
          <a:p>
            <a:pPr algn="l"/>
            <a:r>
              <a:rPr lang="en-US" dirty="0"/>
              <a:t>• M</a:t>
            </a:r>
            <a:r>
              <a:rPr lang="en-US" dirty="0" smtClean="0"/>
              <a:t>aintain Airway </a:t>
            </a:r>
            <a:r>
              <a:rPr lang="en-US" dirty="0"/>
              <a:t>and ventilation</a:t>
            </a:r>
          </a:p>
          <a:p>
            <a:pPr algn="l"/>
            <a:r>
              <a:rPr lang="en-US" dirty="0"/>
              <a:t>• </a:t>
            </a:r>
            <a:r>
              <a:rPr lang="en-US" dirty="0" smtClean="0"/>
              <a:t>Maintain Circulation </a:t>
            </a:r>
            <a:r>
              <a:rPr lang="en-US" dirty="0"/>
              <a:t>and cerebral perfusion pressure</a:t>
            </a:r>
          </a:p>
          <a:p>
            <a:pPr algn="l"/>
            <a:r>
              <a:rPr lang="en-US" dirty="0"/>
              <a:t>• </a:t>
            </a:r>
            <a:r>
              <a:rPr lang="en-US" dirty="0" smtClean="0"/>
              <a:t>Maintain Control </a:t>
            </a:r>
            <a:r>
              <a:rPr lang="en-US" dirty="0"/>
              <a:t>of intracranial </a:t>
            </a:r>
            <a:r>
              <a:rPr lang="en-US" dirty="0" smtClean="0"/>
              <a:t>pressure</a:t>
            </a:r>
          </a:p>
          <a:p>
            <a:pPr algn="l"/>
            <a:r>
              <a:rPr lang="en-US" dirty="0" smtClean="0"/>
              <a:t>-MEDICATIONS</a:t>
            </a:r>
            <a:endParaRPr lang="en-US" dirty="0"/>
          </a:p>
          <a:p>
            <a:pPr algn="l"/>
            <a:r>
              <a:rPr lang="en-US" dirty="0"/>
              <a:t>• Osmotic diuretics            MANNITOL </a:t>
            </a:r>
          </a:p>
          <a:p>
            <a:pPr algn="l"/>
            <a:r>
              <a:rPr lang="en-US" dirty="0"/>
              <a:t>• Anticonvulsants            PHENYTOIN where it may inhibit spread of seizure activity in motor cortex</a:t>
            </a:r>
          </a:p>
          <a:p>
            <a:pPr algn="l"/>
            <a:r>
              <a:rPr lang="en-US" dirty="0"/>
              <a:t>• </a:t>
            </a:r>
            <a:r>
              <a:rPr lang="en-US" dirty="0" smtClean="0"/>
              <a:t>Barbiturates            </a:t>
            </a:r>
            <a:r>
              <a:rPr lang="en-US" dirty="0"/>
              <a:t>PENTOBARBITAL It will reduce the brain metabolic rate and helps reduce ICP</a:t>
            </a:r>
          </a:p>
          <a:p>
            <a:pPr algn="l"/>
            <a:r>
              <a:rPr lang="en-US" dirty="0"/>
              <a:t>• Calcium Channel Blockers</a:t>
            </a:r>
          </a:p>
          <a:p>
            <a:pPr algn="l"/>
            <a:endParaRPr lang="en-US" dirty="0"/>
          </a:p>
          <a:p>
            <a:pPr algn="l"/>
            <a:endParaRPr lang="en-US" dirty="0"/>
          </a:p>
          <a:p>
            <a:pPr algn="l"/>
            <a:endParaRPr lang="en-US" dirty="0" smtClean="0"/>
          </a:p>
          <a:p>
            <a:pPr algn="l"/>
            <a:endParaRPr lang="en-US" dirty="0"/>
          </a:p>
        </p:txBody>
      </p:sp>
      <p:sp>
        <p:nvSpPr>
          <p:cNvPr id="4" name="Right Arrow 3"/>
          <p:cNvSpPr/>
          <p:nvPr/>
        </p:nvSpPr>
        <p:spPr>
          <a:xfrm>
            <a:off x="4045527" y="3978233"/>
            <a:ext cx="665018" cy="178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3869376" y="4391890"/>
            <a:ext cx="665018" cy="178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3380509" y="5189516"/>
            <a:ext cx="665018" cy="178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51064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96882"/>
            <a:ext cx="9144000" cy="6282047"/>
          </a:xfrm>
        </p:spPr>
        <p:txBody>
          <a:bodyPr/>
          <a:lstStyle/>
          <a:p>
            <a:r>
              <a:rPr lang="en-US" dirty="0"/>
              <a:t>Surgical management</a:t>
            </a:r>
          </a:p>
          <a:p>
            <a:pPr algn="l"/>
            <a:r>
              <a:rPr lang="en-US" dirty="0"/>
              <a:t>No surgical intervention if collection  &lt;10ml Indication of surgical decompression: </a:t>
            </a:r>
            <a:endParaRPr lang="en-US" dirty="0" smtClean="0"/>
          </a:p>
          <a:p>
            <a:pPr algn="l"/>
            <a:r>
              <a:rPr lang="en-US" dirty="0" smtClean="0"/>
              <a:t>• </a:t>
            </a:r>
            <a:r>
              <a:rPr lang="en-US" dirty="0"/>
              <a:t>The GCS score decreases by 2 or more points between the time of injury and hospital evaluation </a:t>
            </a:r>
            <a:endParaRPr lang="en-US" dirty="0" smtClean="0"/>
          </a:p>
          <a:p>
            <a:pPr algn="l"/>
            <a:r>
              <a:rPr lang="en-US" dirty="0" smtClean="0"/>
              <a:t>• </a:t>
            </a:r>
            <a:r>
              <a:rPr lang="en-US" dirty="0"/>
              <a:t>The patient presents with fixed and dilated pupils </a:t>
            </a:r>
            <a:endParaRPr lang="en-US" dirty="0" smtClean="0"/>
          </a:p>
          <a:p>
            <a:pPr algn="l"/>
            <a:r>
              <a:rPr lang="en-US" dirty="0" smtClean="0"/>
              <a:t>• </a:t>
            </a:r>
            <a:r>
              <a:rPr lang="en-US" dirty="0"/>
              <a:t>The intracranial pressure (ICP) exceeds 20 mm Hg</a:t>
            </a:r>
          </a:p>
          <a:p>
            <a:pPr algn="l"/>
            <a:r>
              <a:rPr lang="en-US" dirty="0"/>
              <a:t>Types:</a:t>
            </a:r>
          </a:p>
          <a:p>
            <a:pPr algn="l"/>
            <a:r>
              <a:rPr lang="en-US" dirty="0"/>
              <a:t>• Burr-</a:t>
            </a:r>
            <a:r>
              <a:rPr lang="en-US" dirty="0" err="1"/>
              <a:t>holeopening</a:t>
            </a:r>
            <a:r>
              <a:rPr lang="en-US" dirty="0"/>
              <a:t> into cranium with a drill </a:t>
            </a:r>
            <a:endParaRPr lang="en-US" dirty="0" smtClean="0"/>
          </a:p>
          <a:p>
            <a:pPr algn="l"/>
            <a:r>
              <a:rPr lang="en-US" dirty="0" smtClean="0"/>
              <a:t>• Craniotomy bone </a:t>
            </a:r>
            <a:r>
              <a:rPr lang="en-US" dirty="0"/>
              <a:t>flap is temporarily removed from the skull to access the </a:t>
            </a:r>
            <a:r>
              <a:rPr lang="en-US" dirty="0" smtClean="0"/>
              <a:t>brain for evacuation</a:t>
            </a:r>
            <a:endParaRPr lang="en-US" dirty="0"/>
          </a:p>
          <a:p>
            <a:pPr algn="l"/>
            <a:r>
              <a:rPr lang="en-US" dirty="0"/>
              <a:t>• </a:t>
            </a:r>
            <a:r>
              <a:rPr lang="en-US" dirty="0" err="1"/>
              <a:t>Craniectomy</a:t>
            </a:r>
            <a:r>
              <a:rPr lang="en-US" dirty="0"/>
              <a:t> – Excision into the cranium to cut </a:t>
            </a:r>
            <a:r>
              <a:rPr lang="en-US" dirty="0" smtClean="0"/>
              <a:t>away </a:t>
            </a:r>
            <a:r>
              <a:rPr lang="en-US" dirty="0"/>
              <a:t>a bone flap </a:t>
            </a:r>
            <a:endParaRPr lang="en-US" dirty="0" smtClean="0"/>
          </a:p>
          <a:p>
            <a:pPr algn="l"/>
            <a:r>
              <a:rPr lang="en-US" dirty="0" smtClean="0"/>
              <a:t>• </a:t>
            </a:r>
            <a:r>
              <a:rPr lang="en-US" dirty="0" err="1" smtClean="0"/>
              <a:t>Cranioplasty</a:t>
            </a:r>
            <a:r>
              <a:rPr lang="en-US" dirty="0" smtClean="0"/>
              <a:t> </a:t>
            </a:r>
            <a:r>
              <a:rPr lang="en-US" dirty="0"/>
              <a:t>surgical repair of a defect or deformity of a skull</a:t>
            </a:r>
          </a:p>
        </p:txBody>
      </p:sp>
    </p:spTree>
    <p:extLst>
      <p:ext uri="{BB962C8B-B14F-4D97-AF65-F5344CB8AC3E}">
        <p14:creationId xmlns:p14="http://schemas.microsoft.com/office/powerpoint/2010/main" val="41921842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96882"/>
            <a:ext cx="9144000" cy="6282047"/>
          </a:xfrm>
        </p:spPr>
        <p:txBody>
          <a:bodyPr/>
          <a:lstStyle/>
          <a:p>
            <a:endParaRPr lang="en-US" dirty="0"/>
          </a:p>
        </p:txBody>
      </p:sp>
      <p:pic>
        <p:nvPicPr>
          <p:cNvPr id="4" name="Picture 2" descr="Happy Thanks Sticker by Israseyd for ... | Thank you gifs, Cute ..."/>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07099" y="0"/>
            <a:ext cx="8810176" cy="61547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10691" y="5308270"/>
            <a:ext cx="4405745" cy="646331"/>
          </a:xfrm>
          <a:prstGeom prst="rect">
            <a:avLst/>
          </a:prstGeom>
          <a:noFill/>
        </p:spPr>
        <p:txBody>
          <a:bodyPr wrap="square" rtlCol="0">
            <a:spAutoFit/>
          </a:bodyPr>
          <a:lstStyle/>
          <a:p>
            <a:r>
              <a:rPr lang="en-US" dirty="0" smtClean="0"/>
              <a:t>Done by : Abdelrahman bdeir</a:t>
            </a:r>
          </a:p>
          <a:p>
            <a:r>
              <a:rPr lang="en-US" dirty="0"/>
              <a:t> </a:t>
            </a:r>
            <a:r>
              <a:rPr lang="en-US" dirty="0" smtClean="0"/>
              <a:t>                 </a:t>
            </a:r>
            <a:r>
              <a:rPr lang="en-US" dirty="0"/>
              <a:t>M</a:t>
            </a:r>
            <a:r>
              <a:rPr lang="en-US" dirty="0" smtClean="0"/>
              <a:t>ohammad </a:t>
            </a:r>
            <a:r>
              <a:rPr lang="en-US" dirty="0" err="1" smtClean="0"/>
              <a:t>badwan</a:t>
            </a:r>
            <a:r>
              <a:rPr lang="en-US" dirty="0" smtClean="0"/>
              <a:t> </a:t>
            </a:r>
            <a:endParaRPr lang="en-US" dirty="0"/>
          </a:p>
        </p:txBody>
      </p:sp>
    </p:spTree>
    <p:extLst>
      <p:ext uri="{BB962C8B-B14F-4D97-AF65-F5344CB8AC3E}">
        <p14:creationId xmlns:p14="http://schemas.microsoft.com/office/powerpoint/2010/main" val="30635507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304800"/>
            <a:ext cx="8686800" cy="65532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Head injuries can be classified broadly into:</a:t>
            </a:r>
          </a:p>
          <a:p>
            <a:endParaRPr lang="en-US" dirty="0" smtClean="0"/>
          </a:p>
          <a:p>
            <a:pPr marL="624078" indent="-514350">
              <a:buFont typeface="+mj-lt"/>
              <a:buAutoNum type="arabicPeriod"/>
            </a:pPr>
            <a:r>
              <a:rPr lang="en-US" dirty="0" smtClean="0"/>
              <a:t>Scalp injury.</a:t>
            </a:r>
          </a:p>
          <a:p>
            <a:pPr marL="624078" indent="-514350">
              <a:buFont typeface="+mj-lt"/>
              <a:buAutoNum type="arabicPeriod"/>
            </a:pPr>
            <a:endParaRPr lang="en-US" dirty="0" smtClean="0"/>
          </a:p>
          <a:p>
            <a:pPr marL="624078" indent="-514350">
              <a:buFont typeface="+mj-lt"/>
              <a:buAutoNum type="arabicPeriod"/>
            </a:pPr>
            <a:r>
              <a:rPr lang="en-US" dirty="0" smtClean="0"/>
              <a:t>Skull injury.</a:t>
            </a:r>
          </a:p>
          <a:p>
            <a:pPr marL="624078" indent="-514350">
              <a:buFont typeface="+mj-lt"/>
              <a:buAutoNum type="arabicPeriod"/>
            </a:pPr>
            <a:endParaRPr lang="en-US" dirty="0" smtClean="0"/>
          </a:p>
          <a:p>
            <a:pPr marL="624078" indent="-514350">
              <a:buFont typeface="+mj-lt"/>
              <a:buAutoNum type="arabicPeriod"/>
            </a:pPr>
            <a:r>
              <a:rPr lang="en-US" dirty="0" smtClean="0"/>
              <a:t>Brain injury.</a:t>
            </a:r>
            <a:endParaRPr lang="en-US" dirty="0"/>
          </a:p>
        </p:txBody>
      </p:sp>
      <p:sp>
        <p:nvSpPr>
          <p:cNvPr id="3" name="Title 2"/>
          <p:cNvSpPr>
            <a:spLocks noGrp="1"/>
          </p:cNvSpPr>
          <p:nvPr>
            <p:ph type="title"/>
          </p:nvPr>
        </p:nvSpPr>
        <p:spPr/>
        <p:txBody>
          <a:bodyPr/>
          <a:lstStyle/>
          <a:p>
            <a:r>
              <a:rPr lang="en-US" dirty="0" smtClean="0"/>
              <a:t>Classification</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Scalp anatomy</a:t>
            </a:r>
            <a:endParaRPr lang="en-US" dirty="0"/>
          </a:p>
        </p:txBody>
      </p:sp>
      <p:sp>
        <p:nvSpPr>
          <p:cNvPr id="8" name="Text Placeholder 7"/>
          <p:cNvSpPr>
            <a:spLocks noGrp="1"/>
          </p:cNvSpPr>
          <p:nvPr>
            <p:ph type="body" sz="half" idx="1"/>
          </p:nvPr>
        </p:nvSpPr>
        <p:spPr/>
        <p:txBody>
          <a:bodyPr/>
          <a:lstStyle/>
          <a:p>
            <a:r>
              <a:rPr lang="en-US" dirty="0" smtClean="0"/>
              <a:t>The scalp has 5 layers:</a:t>
            </a:r>
          </a:p>
          <a:p>
            <a:pPr marL="624078" indent="-514350">
              <a:buFont typeface="+mj-lt"/>
              <a:buAutoNum type="arabicPeriod"/>
            </a:pPr>
            <a:r>
              <a:rPr lang="en-US" dirty="0" smtClean="0"/>
              <a:t>Skin.</a:t>
            </a:r>
          </a:p>
          <a:p>
            <a:pPr marL="624078" indent="-514350">
              <a:buFont typeface="+mj-lt"/>
              <a:buAutoNum type="arabicPeriod"/>
            </a:pPr>
            <a:r>
              <a:rPr lang="en-US" dirty="0" smtClean="0"/>
              <a:t>Connective tissue.</a:t>
            </a:r>
          </a:p>
          <a:p>
            <a:pPr marL="624078" indent="-514350">
              <a:buFont typeface="+mj-lt"/>
              <a:buAutoNum type="arabicPeriod"/>
            </a:pPr>
            <a:r>
              <a:rPr lang="en-US" dirty="0" err="1" smtClean="0"/>
              <a:t>Aponeurosis</a:t>
            </a:r>
            <a:r>
              <a:rPr lang="en-US" dirty="0" smtClean="0"/>
              <a:t>.</a:t>
            </a:r>
          </a:p>
          <a:p>
            <a:pPr marL="624078" indent="-514350">
              <a:buFont typeface="+mj-lt"/>
              <a:buAutoNum type="arabicPeriod"/>
            </a:pPr>
            <a:r>
              <a:rPr lang="en-US" dirty="0" smtClean="0"/>
              <a:t>Loose </a:t>
            </a:r>
            <a:r>
              <a:rPr lang="en-US" dirty="0" err="1" smtClean="0"/>
              <a:t>areolar</a:t>
            </a:r>
            <a:r>
              <a:rPr lang="en-US" dirty="0" smtClean="0"/>
              <a:t> connective tissue.</a:t>
            </a:r>
          </a:p>
          <a:p>
            <a:pPr marL="624078" indent="-514350">
              <a:buFont typeface="+mj-lt"/>
              <a:buAutoNum type="arabicPeriod"/>
            </a:pPr>
            <a:r>
              <a:rPr lang="en-US" dirty="0" err="1" smtClean="0"/>
              <a:t>Pericranium</a:t>
            </a:r>
            <a:r>
              <a:rPr lang="en-US" dirty="0" smtClean="0"/>
              <a:t>.</a:t>
            </a:r>
          </a:p>
          <a:p>
            <a:pPr marL="624078" indent="-514350">
              <a:buFont typeface="+mj-lt"/>
              <a:buAutoNum type="arabicPeriod"/>
            </a:pPr>
            <a:endParaRPr lang="en-US" dirty="0"/>
          </a:p>
        </p:txBody>
      </p:sp>
      <p:pic>
        <p:nvPicPr>
          <p:cNvPr id="4" name="Online Image Placeholder 3"/>
          <p:cNvPicPr>
            <a:picLocks noGrp="1" noChangeAspect="1"/>
          </p:cNvPicPr>
          <p:nvPr>
            <p:ph type="clipArt" sz="half" idx="2"/>
          </p:nvPr>
        </p:nvPicPr>
        <p:blipFill>
          <a:blip r:embed="rId2"/>
          <a:stretch>
            <a:fillRect/>
          </a:stretch>
        </p:blipFill>
        <p:spPr>
          <a:xfrm>
            <a:off x="6019800" y="1828801"/>
            <a:ext cx="4648200" cy="4343399"/>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335089"/>
            <a:ext cx="8229600" cy="2481071"/>
          </a:xfrm>
        </p:spPr>
        <p:txBody>
          <a:bodyPr>
            <a:normAutofit fontScale="70000" lnSpcReduction="20000"/>
          </a:bodyPr>
          <a:lstStyle/>
          <a:p>
            <a:r>
              <a:rPr lang="en-US" dirty="0" smtClean="0"/>
              <a:t>It can manifest as:</a:t>
            </a:r>
          </a:p>
          <a:p>
            <a:endParaRPr lang="en-US" dirty="0" smtClean="0"/>
          </a:p>
          <a:p>
            <a:pPr marL="624078" indent="-514350">
              <a:buFont typeface="+mj-lt"/>
              <a:buAutoNum type="arabicPeriod"/>
            </a:pPr>
            <a:r>
              <a:rPr lang="en-US" dirty="0" smtClean="0"/>
              <a:t>Abrasion.</a:t>
            </a:r>
          </a:p>
          <a:p>
            <a:pPr marL="624078" indent="-514350">
              <a:buFont typeface="+mj-lt"/>
              <a:buAutoNum type="arabicPeriod"/>
            </a:pPr>
            <a:r>
              <a:rPr lang="en-US" dirty="0" smtClean="0"/>
              <a:t>Bruising.</a:t>
            </a:r>
          </a:p>
          <a:p>
            <a:pPr marL="624078" indent="-514350">
              <a:buFont typeface="+mj-lt"/>
              <a:buAutoNum type="arabicPeriod"/>
            </a:pPr>
            <a:r>
              <a:rPr lang="en-US" dirty="0" smtClean="0"/>
              <a:t>Laceration.</a:t>
            </a:r>
          </a:p>
          <a:p>
            <a:pPr marL="624078" indent="-514350">
              <a:buFont typeface="+mj-lt"/>
              <a:buAutoNum type="arabicPeriod"/>
            </a:pPr>
            <a:r>
              <a:rPr lang="en-US" dirty="0" smtClean="0"/>
              <a:t>Subgaleal hematoma (</a:t>
            </a:r>
            <a:r>
              <a:rPr lang="en-US" dirty="0" err="1" smtClean="0"/>
              <a:t>subaponeuritic</a:t>
            </a:r>
            <a:r>
              <a:rPr lang="en-US" dirty="0" smtClean="0"/>
              <a:t> hematoma). </a:t>
            </a:r>
          </a:p>
          <a:p>
            <a:pPr marL="624078" indent="-514350">
              <a:buFont typeface="+mj-lt"/>
              <a:buAutoNum type="arabicPeriod"/>
            </a:pPr>
            <a:r>
              <a:rPr lang="en-US" dirty="0" err="1" smtClean="0"/>
              <a:t>Subperiosteal</a:t>
            </a:r>
            <a:r>
              <a:rPr lang="en-US" dirty="0" smtClean="0"/>
              <a:t> hematoma (</a:t>
            </a:r>
            <a:r>
              <a:rPr lang="en-US" dirty="0" err="1" smtClean="0"/>
              <a:t>cephalhematoma</a:t>
            </a:r>
            <a:r>
              <a:rPr lang="en-US" dirty="0" smtClean="0"/>
              <a:t>).</a:t>
            </a:r>
            <a:endParaRPr lang="en-US" dirty="0"/>
          </a:p>
        </p:txBody>
      </p:sp>
      <p:sp>
        <p:nvSpPr>
          <p:cNvPr id="3" name="Title 2"/>
          <p:cNvSpPr>
            <a:spLocks noGrp="1"/>
          </p:cNvSpPr>
          <p:nvPr>
            <p:ph type="title"/>
          </p:nvPr>
        </p:nvSpPr>
        <p:spPr/>
        <p:txBody>
          <a:bodyPr/>
          <a:lstStyle/>
          <a:p>
            <a:r>
              <a:rPr lang="en-US" dirty="0" smtClean="0"/>
              <a:t>Scalp injury</a:t>
            </a:r>
            <a:endParaRPr lang="en-US" dirty="0"/>
          </a:p>
        </p:txBody>
      </p:sp>
      <p:pic>
        <p:nvPicPr>
          <p:cNvPr id="4" name="Picture 3"/>
          <p:cNvPicPr>
            <a:picLocks noChangeAspect="1"/>
          </p:cNvPicPr>
          <p:nvPr/>
        </p:nvPicPr>
        <p:blipFill>
          <a:blip r:embed="rId2"/>
          <a:stretch>
            <a:fillRect/>
          </a:stretch>
        </p:blipFill>
        <p:spPr>
          <a:xfrm>
            <a:off x="1828800" y="3814764"/>
            <a:ext cx="4204243" cy="3033711"/>
          </a:xfrm>
          <a:prstGeom prst="rect">
            <a:avLst/>
          </a:prstGeom>
        </p:spPr>
      </p:pic>
      <p:pic>
        <p:nvPicPr>
          <p:cNvPr id="5" name="Picture 4"/>
          <p:cNvPicPr>
            <a:picLocks noChangeAspect="1"/>
          </p:cNvPicPr>
          <p:nvPr/>
        </p:nvPicPr>
        <p:blipFill>
          <a:blip r:embed="rId3"/>
          <a:stretch>
            <a:fillRect/>
          </a:stretch>
        </p:blipFill>
        <p:spPr>
          <a:xfrm>
            <a:off x="6019800" y="3816159"/>
            <a:ext cx="4419600" cy="3032316"/>
          </a:xfrm>
          <a:prstGeom prst="rect">
            <a:avLst/>
          </a:prstGeom>
        </p:spPr>
      </p:pic>
      <p:pic>
        <p:nvPicPr>
          <p:cNvPr id="7" name="Picture 6"/>
          <p:cNvPicPr>
            <a:picLocks noChangeAspect="1"/>
          </p:cNvPicPr>
          <p:nvPr/>
        </p:nvPicPr>
        <p:blipFill>
          <a:blip r:embed="rId4"/>
          <a:stretch>
            <a:fillRect/>
          </a:stretch>
        </p:blipFill>
        <p:spPr>
          <a:xfrm>
            <a:off x="7467600" y="-14288"/>
            <a:ext cx="2971800" cy="24384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2137</Words>
  <Application>Microsoft Office PowerPoint</Application>
  <PresentationFormat>Widescreen</PresentationFormat>
  <Paragraphs>303</Paragraphs>
  <Slides>53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 Unicode MS</vt:lpstr>
      <vt:lpstr>Algerian</vt:lpstr>
      <vt:lpstr>Arial</vt:lpstr>
      <vt:lpstr>Calibri</vt:lpstr>
      <vt:lpstr>Calibri Light</vt:lpstr>
      <vt:lpstr>Times New Roman</vt:lpstr>
      <vt:lpstr>Wingdings</vt:lpstr>
      <vt:lpstr>Office Theme</vt:lpstr>
      <vt:lpstr>Head Injury</vt:lpstr>
      <vt:lpstr>Definition</vt:lpstr>
      <vt:lpstr>Epidemiology</vt:lpstr>
      <vt:lpstr>PowerPoint Presentation</vt:lpstr>
      <vt:lpstr>Etiology</vt:lpstr>
      <vt:lpstr>PowerPoint Presentation</vt:lpstr>
      <vt:lpstr>Classification</vt:lpstr>
      <vt:lpstr>Scalp anatomy</vt:lpstr>
      <vt:lpstr>Scalp injury</vt:lpstr>
      <vt:lpstr>PowerPoint Presentation</vt:lpstr>
      <vt:lpstr>Subgaleal hematoma</vt:lpstr>
      <vt:lpstr>Subgaleal hematoma</vt:lpstr>
      <vt:lpstr>Subgaleal hematoma</vt:lpstr>
      <vt:lpstr>Subgaleal hematoma</vt:lpstr>
      <vt:lpstr>Subgaleal hematoma</vt:lpstr>
      <vt:lpstr>Subgaleal hematoma</vt:lpstr>
      <vt:lpstr>Subperiosteal hematoma</vt:lpstr>
      <vt:lpstr>Subperiosteal hematoma</vt:lpstr>
      <vt:lpstr>Subperiosteal hematoma</vt:lpstr>
      <vt:lpstr>PowerPoint Presentation</vt:lpstr>
      <vt:lpstr>Comparison</vt:lpstr>
      <vt:lpstr>Skull Injury</vt:lpstr>
      <vt:lpstr>Skull fractures</vt:lpstr>
      <vt:lpstr>Skull fractures</vt:lpstr>
      <vt:lpstr>Linear skull fractures</vt:lpstr>
      <vt:lpstr>Linear skull fractures</vt:lpstr>
      <vt:lpstr>Linear skull fractures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abdelrahman bdeir</dc:creator>
  <cp:lastModifiedBy>abdelrahman bdeir</cp:lastModifiedBy>
  <cp:revision>25</cp:revision>
  <dcterms:created xsi:type="dcterms:W3CDTF">2020-10-07T18:29:36Z</dcterms:created>
  <dcterms:modified xsi:type="dcterms:W3CDTF">2020-10-08T08:51:56Z</dcterms:modified>
</cp:coreProperties>
</file>