
<file path=[Content_Types].xml><?xml version="1.0" encoding="utf-8"?>
<Types xmlns="http://schemas.openxmlformats.org/package/2006/content-types">
  <Default Extension="png" ContentType="image/png"/>
  <Default Extension="webp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24" r:id="rId1"/>
  </p:sldMasterIdLst>
  <p:notesMasterIdLst>
    <p:notesMasterId r:id="rId25"/>
  </p:notesMasterIdLst>
  <p:sldIdLst>
    <p:sldId id="309" r:id="rId2"/>
    <p:sldId id="308" r:id="rId3"/>
    <p:sldId id="341" r:id="rId4"/>
    <p:sldId id="334" r:id="rId5"/>
    <p:sldId id="344" r:id="rId6"/>
    <p:sldId id="345" r:id="rId7"/>
    <p:sldId id="342" r:id="rId8"/>
    <p:sldId id="337" r:id="rId9"/>
    <p:sldId id="336" r:id="rId10"/>
    <p:sldId id="313" r:id="rId11"/>
    <p:sldId id="286" r:id="rId12"/>
    <p:sldId id="279" r:id="rId13"/>
    <p:sldId id="282" r:id="rId14"/>
    <p:sldId id="323" r:id="rId15"/>
    <p:sldId id="324" r:id="rId16"/>
    <p:sldId id="325" r:id="rId17"/>
    <p:sldId id="327" r:id="rId18"/>
    <p:sldId id="338" r:id="rId19"/>
    <p:sldId id="316" r:id="rId20"/>
    <p:sldId id="346" r:id="rId21"/>
    <p:sldId id="347" r:id="rId22"/>
    <p:sldId id="348" r:id="rId23"/>
    <p:sldId id="290" r:id="rId24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ADAD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62" d="100"/>
          <a:sy n="62" d="100"/>
        </p:scale>
        <p:origin x="1626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F74CD6E-7C9D-4765-93BA-625ADF9146A6}" type="datetimeFigureOut">
              <a:rPr lang="en-US" smtClean="0"/>
              <a:t>10/2/2024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9F60A34-8538-4C25-A974-024BF8BEFE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07355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A6BDD7B-AFFE-42CE-BCD3-F39438357565}" type="datetimeFigureOut">
              <a:rPr lang="en-US" smtClean="0"/>
              <a:pPr>
                <a:defRPr/>
              </a:pPr>
              <a:t>10/2/2024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2245DBB-C3E6-4BA6-929D-3C57CD5FBC3E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51936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A6BDD7B-AFFE-42CE-BCD3-F39438357565}" type="datetimeFigureOut">
              <a:rPr lang="en-US" smtClean="0"/>
              <a:pPr>
                <a:defRPr/>
              </a:pPr>
              <a:t>10/2/2024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2245DBB-C3E6-4BA6-929D-3C57CD5FBC3E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04743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A6BDD7B-AFFE-42CE-BCD3-F39438357565}" type="datetimeFigureOut">
              <a:rPr lang="en-US" smtClean="0"/>
              <a:pPr>
                <a:defRPr/>
              </a:pPr>
              <a:t>10/2/2024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2245DBB-C3E6-4BA6-929D-3C57CD5FBC3E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34547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A6BDD7B-AFFE-42CE-BCD3-F39438357565}" type="datetimeFigureOut">
              <a:rPr lang="en-US" smtClean="0"/>
              <a:pPr>
                <a:defRPr/>
              </a:pPr>
              <a:t>10/2/2024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2245DBB-C3E6-4BA6-929D-3C57CD5FBC3E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84107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A6BDD7B-AFFE-42CE-BCD3-F39438357565}" type="datetimeFigureOut">
              <a:rPr lang="en-US" smtClean="0"/>
              <a:pPr>
                <a:defRPr/>
              </a:pPr>
              <a:t>10/2/2024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2245DBB-C3E6-4BA6-929D-3C57CD5FBC3E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0235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A6BDD7B-AFFE-42CE-BCD3-F39438357565}" type="datetimeFigureOut">
              <a:rPr lang="en-US" smtClean="0"/>
              <a:pPr>
                <a:defRPr/>
              </a:pPr>
              <a:t>10/2/2024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2245DBB-C3E6-4BA6-929D-3C57CD5FBC3E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40580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A6BDD7B-AFFE-42CE-BCD3-F39438357565}" type="datetimeFigureOut">
              <a:rPr lang="en-US" smtClean="0"/>
              <a:pPr>
                <a:defRPr/>
              </a:pPr>
              <a:t>10/2/2024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2245DBB-C3E6-4BA6-929D-3C57CD5FBC3E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17452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A6BDD7B-AFFE-42CE-BCD3-F39438357565}" type="datetimeFigureOut">
              <a:rPr lang="en-US" smtClean="0"/>
              <a:pPr>
                <a:defRPr/>
              </a:pPr>
              <a:t>10/2/2024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2245DBB-C3E6-4BA6-929D-3C57CD5FBC3E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24749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A6BDD7B-AFFE-42CE-BCD3-F39438357565}" type="datetimeFigureOut">
              <a:rPr lang="en-US" smtClean="0"/>
              <a:pPr>
                <a:defRPr/>
              </a:pPr>
              <a:t>10/2/2024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2245DBB-C3E6-4BA6-929D-3C57CD5FBC3E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46717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A6BDD7B-AFFE-42CE-BCD3-F39438357565}" type="datetimeFigureOut">
              <a:rPr lang="en-US" smtClean="0"/>
              <a:pPr>
                <a:defRPr/>
              </a:pPr>
              <a:t>10/2/2024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2245DBB-C3E6-4BA6-929D-3C57CD5FBC3E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05669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A6BDD7B-AFFE-42CE-BCD3-F39438357565}" type="datetimeFigureOut">
              <a:rPr lang="en-US" smtClean="0"/>
              <a:pPr>
                <a:defRPr/>
              </a:pPr>
              <a:t>10/2/2024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2245DBB-C3E6-4BA6-929D-3C57CD5FBC3E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99594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2A6BDD7B-AFFE-42CE-BCD3-F39438357565}" type="datetimeFigureOut">
              <a:rPr lang="en-US" smtClean="0"/>
              <a:pPr>
                <a:defRPr/>
              </a:pPr>
              <a:t>10/2/2024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F2245DBB-C3E6-4BA6-929D-3C57CD5FBC3E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83002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25" r:id="rId1"/>
    <p:sldLayoutId id="2147484026" r:id="rId2"/>
    <p:sldLayoutId id="2147484027" r:id="rId3"/>
    <p:sldLayoutId id="2147484028" r:id="rId4"/>
    <p:sldLayoutId id="2147484029" r:id="rId5"/>
    <p:sldLayoutId id="2147484030" r:id="rId6"/>
    <p:sldLayoutId id="2147484031" r:id="rId7"/>
    <p:sldLayoutId id="2147484032" r:id="rId8"/>
    <p:sldLayoutId id="2147484033" r:id="rId9"/>
    <p:sldLayoutId id="2147484034" r:id="rId10"/>
    <p:sldLayoutId id="214748403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ebp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5661248"/>
            <a:ext cx="7772400" cy="1619671"/>
          </a:xfrm>
          <a:ln>
            <a:miter lim="800000"/>
            <a:headEnd/>
            <a:tailEnd/>
          </a:ln>
        </p:spPr>
        <p:txBody>
          <a:bodyPr>
            <a:noAutofit/>
          </a:bodyPr>
          <a:lstStyle/>
          <a:p>
            <a:pPr algn="ctr">
              <a:defRPr/>
            </a:pPr>
            <a:r>
              <a:rPr lang="en-US" sz="5400" dirty="0">
                <a:solidFill>
                  <a:schemeClr val="bg1"/>
                </a:solidFill>
                <a:latin typeface="Algerian" panose="04020705040A02060702" pitchFamily="82" charset="0"/>
              </a:rPr>
              <a:t>Respiratory </a:t>
            </a:r>
            <a:r>
              <a:rPr lang="en-US" sz="5400" dirty="0" smtClean="0">
                <a:solidFill>
                  <a:schemeClr val="bg1"/>
                </a:solidFill>
                <a:latin typeface="Algerian" panose="04020705040A02060702" pitchFamily="82" charset="0"/>
              </a:rPr>
              <a:t>failure </a:t>
            </a:r>
            <a:r>
              <a:rPr lang="en-US" sz="3600" dirty="0">
                <a:solidFill>
                  <a:schemeClr val="bg1"/>
                </a:solidFill>
                <a:latin typeface="Algerian" panose="04020705040A02060702" pitchFamily="82" charset="0"/>
              </a:rPr>
              <a:t/>
            </a:r>
            <a:br>
              <a:rPr lang="en-US" sz="3600" dirty="0">
                <a:solidFill>
                  <a:schemeClr val="bg1"/>
                </a:solidFill>
                <a:latin typeface="Algerian" panose="04020705040A02060702" pitchFamily="82" charset="0"/>
              </a:rPr>
            </a:br>
            <a:endParaRPr lang="en-US" sz="3600" dirty="0">
              <a:solidFill>
                <a:schemeClr val="bg1"/>
              </a:solidFill>
              <a:latin typeface="Algerian" panose="04020705040A02060702" pitchFamily="8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>
          <a:xfrm>
            <a:off x="251520" y="548680"/>
            <a:ext cx="2736304" cy="759614"/>
          </a:xfrm>
        </p:spPr>
        <p:txBody>
          <a:bodyPr>
            <a:normAutofit/>
          </a:bodyPr>
          <a:lstStyle/>
          <a:p>
            <a:r>
              <a:rPr lang="en-US" b="1" cap="all" spc="100" dirty="0">
                <a:solidFill>
                  <a:schemeClr val="accent1">
                    <a:lumMod val="75000"/>
                  </a:schemeClr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The goal</a:t>
            </a:r>
          </a:p>
        </p:txBody>
      </p:sp>
      <p:sp>
        <p:nvSpPr>
          <p:cNvPr id="2" name="مستطيل 1"/>
          <p:cNvSpPr/>
          <p:nvPr/>
        </p:nvSpPr>
        <p:spPr>
          <a:xfrm>
            <a:off x="264654" y="3284984"/>
            <a:ext cx="8784976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chemeClr val="tx2">
                    <a:lumMod val="50000"/>
                  </a:schemeClr>
                </a:solidFill>
              </a:rPr>
              <a:t>Supplemental oxygen is administered via nasal </a:t>
            </a:r>
            <a:r>
              <a:rPr lang="en-US" sz="2800" dirty="0" smtClean="0">
                <a:solidFill>
                  <a:schemeClr val="tx2">
                    <a:lumMod val="50000"/>
                  </a:schemeClr>
                </a:solidFill>
              </a:rPr>
              <a:t>cannulas </a:t>
            </a:r>
            <a:r>
              <a:rPr lang="en-US" sz="2800" dirty="0">
                <a:solidFill>
                  <a:schemeClr val="tx2">
                    <a:lumMod val="50000"/>
                  </a:schemeClr>
                </a:solidFill>
              </a:rPr>
              <a:t>or face mask; however, in patients with severe </a:t>
            </a:r>
            <a:r>
              <a:rPr lang="en-US" sz="2800" dirty="0" smtClean="0">
                <a:solidFill>
                  <a:schemeClr val="tx2">
                    <a:lumMod val="50000"/>
                  </a:schemeClr>
                </a:solidFill>
              </a:rPr>
              <a:t>hypoxemia Endotracheal </a:t>
            </a:r>
            <a:r>
              <a:rPr lang="en-US" sz="2800" dirty="0">
                <a:solidFill>
                  <a:schemeClr val="tx2">
                    <a:lumMod val="50000"/>
                  </a:schemeClr>
                </a:solidFill>
              </a:rPr>
              <a:t>intubation and mechanical ventilation are often required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251520" y="1314730"/>
            <a:ext cx="8496944" cy="1627440"/>
          </a:xfrm>
          <a:prstGeom prst="roundRect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bg2">
                    <a:lumMod val="10000"/>
                  </a:schemeClr>
                </a:solidFill>
              </a:rPr>
              <a:t>to assure adequate oxygen delivery to tissues, generally achieved with an arterial oxygen tension (PaO</a:t>
            </a:r>
            <a:r>
              <a:rPr lang="en-US" sz="2400" b="1" baseline="-25000" dirty="0">
                <a:solidFill>
                  <a:schemeClr val="bg2">
                    <a:lumMod val="10000"/>
                  </a:schemeClr>
                </a:solidFill>
              </a:rPr>
              <a:t>2</a:t>
            </a:r>
            <a:r>
              <a:rPr lang="en-US" sz="2400" b="1" dirty="0">
                <a:solidFill>
                  <a:schemeClr val="bg2">
                    <a:lumMod val="10000"/>
                  </a:schemeClr>
                </a:solidFill>
              </a:rPr>
              <a:t>) of 60 mm Hg or an arterial oxygen saturation (SaO</a:t>
            </a:r>
            <a:r>
              <a:rPr lang="en-US" sz="2400" b="1" baseline="-25000" dirty="0">
                <a:solidFill>
                  <a:schemeClr val="bg2">
                    <a:lumMod val="10000"/>
                  </a:schemeClr>
                </a:solidFill>
              </a:rPr>
              <a:t>2</a:t>
            </a:r>
            <a:r>
              <a:rPr lang="en-US" sz="2400" b="1" dirty="0">
                <a:solidFill>
                  <a:schemeClr val="bg2">
                    <a:lumMod val="10000"/>
                  </a:schemeClr>
                </a:solidFill>
              </a:rPr>
              <a:t>) greater than 90%.</a:t>
            </a:r>
            <a:endParaRPr lang="en-US" sz="2400" b="1" dirty="0">
              <a:solidFill>
                <a:schemeClr val="bg2">
                  <a:lumMod val="1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>
          <a:xfrm>
            <a:off x="251520" y="407568"/>
            <a:ext cx="5338936" cy="687606"/>
          </a:xfrm>
        </p:spPr>
        <p:txBody>
          <a:bodyPr>
            <a:noAutofit/>
          </a:bodyPr>
          <a:lstStyle/>
          <a:p>
            <a:pPr eaLnBrk="1" hangingPunct="1"/>
            <a:r>
              <a:rPr lang="en-US" b="1" cap="all" spc="100" dirty="0">
                <a:solidFill>
                  <a:schemeClr val="accent1">
                    <a:lumMod val="75000"/>
                  </a:schemeClr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Nasal </a:t>
            </a:r>
            <a:r>
              <a:rPr lang="en-US" b="1" cap="all" spc="100" dirty="0" smtClean="0">
                <a:solidFill>
                  <a:schemeClr val="accent1">
                    <a:lumMod val="75000"/>
                  </a:schemeClr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cannula</a:t>
            </a:r>
            <a:endParaRPr lang="ar-JO" b="1" cap="all" spc="100" dirty="0">
              <a:solidFill>
                <a:schemeClr val="accent1">
                  <a:lumMod val="75000"/>
                </a:schemeClr>
              </a:solidFill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  <p:sp>
        <p:nvSpPr>
          <p:cNvPr id="2" name="عنصر نائب للمحتوى 1"/>
          <p:cNvSpPr>
            <a:spLocks noGrp="1"/>
          </p:cNvSpPr>
          <p:nvPr>
            <p:ph idx="1"/>
          </p:nvPr>
        </p:nvSpPr>
        <p:spPr>
          <a:xfrm>
            <a:off x="971600" y="3225009"/>
            <a:ext cx="5688632" cy="2448272"/>
          </a:xfrm>
        </p:spPr>
        <p:txBody>
          <a:bodyPr/>
          <a:lstStyle/>
          <a:p>
            <a:pPr marL="0" indent="0">
              <a:buNone/>
            </a:pPr>
            <a:r>
              <a:rPr lang="en-US" sz="36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Indications </a:t>
            </a:r>
            <a:endParaRPr lang="en-US" sz="3600" dirty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sz="2400" dirty="0">
                <a:solidFill>
                  <a:schemeClr val="tx2">
                    <a:lumMod val="50000"/>
                  </a:schemeClr>
                </a:solidFill>
              </a:rPr>
              <a:t>Low to moderate oxygen requirement</a:t>
            </a:r>
          </a:p>
          <a:p>
            <a:r>
              <a:rPr lang="en-US" sz="2400" dirty="0">
                <a:solidFill>
                  <a:schemeClr val="tx2">
                    <a:lumMod val="50000"/>
                  </a:schemeClr>
                </a:solidFill>
              </a:rPr>
              <a:t>No or mild respiratory distress</a:t>
            </a:r>
          </a:p>
          <a:p>
            <a:r>
              <a:rPr lang="en-US" sz="2400" dirty="0">
                <a:solidFill>
                  <a:schemeClr val="tx2">
                    <a:lumMod val="50000"/>
                  </a:schemeClr>
                </a:solidFill>
              </a:rPr>
              <a:t>Long term oxygen therapy</a:t>
            </a:r>
          </a:p>
          <a:p>
            <a:endParaRPr lang="en-US" sz="2400" dirty="0"/>
          </a:p>
          <a:p>
            <a:endParaRPr lang="en-US" dirty="0"/>
          </a:p>
        </p:txBody>
      </p:sp>
      <p:sp>
        <p:nvSpPr>
          <p:cNvPr id="3" name="مربع نص 2"/>
          <p:cNvSpPr txBox="1"/>
          <p:nvPr/>
        </p:nvSpPr>
        <p:spPr>
          <a:xfrm>
            <a:off x="280842" y="1318978"/>
            <a:ext cx="417646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itchFamily="2" charset="2"/>
              <a:buChar char="v"/>
            </a:pPr>
            <a:r>
              <a:rPr lang="en-US" sz="3200" dirty="0">
                <a:solidFill>
                  <a:schemeClr val="accent1">
                    <a:lumMod val="50000"/>
                  </a:schemeClr>
                </a:solidFill>
              </a:rPr>
              <a:t>Fio2 24% to 44%</a:t>
            </a:r>
          </a:p>
          <a:p>
            <a:pPr marL="457200" indent="-457200">
              <a:buFont typeface="Wingdings" pitchFamily="2" charset="2"/>
              <a:buChar char="v"/>
            </a:pPr>
            <a:r>
              <a:rPr lang="en-US" sz="3200" dirty="0">
                <a:solidFill>
                  <a:schemeClr val="accent1">
                    <a:lumMod val="50000"/>
                  </a:schemeClr>
                </a:solidFill>
              </a:rPr>
              <a:t>Flow rate 4-6 l/min 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4280" y="3696819"/>
            <a:ext cx="3124714" cy="28556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ight Arrow 3"/>
          <p:cNvSpPr/>
          <p:nvPr/>
        </p:nvSpPr>
        <p:spPr>
          <a:xfrm>
            <a:off x="272240" y="3225009"/>
            <a:ext cx="699360" cy="41548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>
            <a:off x="323528" y="244944"/>
            <a:ext cx="5081840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b="1" cap="all" spc="100" dirty="0">
                <a:solidFill>
                  <a:schemeClr val="accent1">
                    <a:lumMod val="75000"/>
                  </a:schemeClr>
                </a:solidFill>
                <a:latin typeface="Andalus" panose="02020603050405020304" pitchFamily="18" charset="-78"/>
                <a:ea typeface="+mj-ea"/>
                <a:cs typeface="Andalus" panose="02020603050405020304" pitchFamily="18" charset="-78"/>
              </a:rPr>
              <a:t>Simple face mask </a:t>
            </a:r>
          </a:p>
        </p:txBody>
      </p:sp>
      <p:sp>
        <p:nvSpPr>
          <p:cNvPr id="3" name="مستطيل 2"/>
          <p:cNvSpPr/>
          <p:nvPr/>
        </p:nvSpPr>
        <p:spPr>
          <a:xfrm>
            <a:off x="-28370" y="1196752"/>
            <a:ext cx="8280920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Wingdings" panose="05000000000000000000" pitchFamily="2" charset="2"/>
              <a:buChar char="v"/>
            </a:pPr>
            <a:r>
              <a:rPr lang="en-US" sz="3200" dirty="0">
                <a:solidFill>
                  <a:schemeClr val="accent1">
                    <a:lumMod val="50000"/>
                  </a:schemeClr>
                </a:solidFill>
              </a:rPr>
              <a:t>It delivers 35% to 60% oxygen.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en-US" sz="3200" dirty="0">
                <a:solidFill>
                  <a:schemeClr val="accent1">
                    <a:lumMod val="50000"/>
                  </a:schemeClr>
                </a:solidFill>
              </a:rPr>
              <a:t>A flow rate of 6 to 10 liters per minute</a:t>
            </a:r>
            <a:r>
              <a:rPr lang="en-US" sz="3200" dirty="0" smtClean="0">
                <a:solidFill>
                  <a:schemeClr val="accent1">
                    <a:lumMod val="50000"/>
                  </a:schemeClr>
                </a:solidFill>
              </a:rPr>
              <a:t>.</a:t>
            </a:r>
          </a:p>
          <a:p>
            <a:endParaRPr lang="en-US" sz="3200" dirty="0" smtClean="0">
              <a:solidFill>
                <a:schemeClr val="accent1">
                  <a:lumMod val="50000"/>
                </a:schemeClr>
              </a:solidFill>
            </a:endParaRPr>
          </a:p>
          <a:p>
            <a:endParaRPr lang="en-US" sz="3200" dirty="0" smtClean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en-US" sz="3200" dirty="0">
                <a:solidFill>
                  <a:schemeClr val="accent1">
                    <a:lumMod val="50000"/>
                  </a:schemeClr>
                </a:solidFill>
              </a:rPr>
              <a:t>Medium flow oxygen desired, mild to moderate respiratory distress </a:t>
            </a:r>
            <a:endParaRPr lang="en-US" sz="3200" dirty="0" smtClean="0">
              <a:solidFill>
                <a:schemeClr val="accent1">
                  <a:lumMod val="50000"/>
                </a:schemeClr>
              </a:solidFill>
            </a:endParaRPr>
          </a:p>
          <a:p>
            <a:endParaRPr lang="en-US" sz="3200" dirty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en-US" sz="3200" dirty="0" smtClean="0">
                <a:solidFill>
                  <a:schemeClr val="accent1">
                    <a:lumMod val="50000"/>
                  </a:schemeClr>
                </a:solidFill>
              </a:rPr>
              <a:t>When </a:t>
            </a:r>
            <a:r>
              <a:rPr lang="en-US" sz="3200" dirty="0">
                <a:solidFill>
                  <a:schemeClr val="accent1">
                    <a:lumMod val="50000"/>
                  </a:schemeClr>
                </a:solidFill>
              </a:rPr>
              <a:t>increased oxygen delivery for short period </a:t>
            </a:r>
          </a:p>
          <a:p>
            <a:endParaRPr lang="en-US" sz="3200" b="1" dirty="0">
              <a:solidFill>
                <a:srgbClr val="FF0000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9244" y="5510494"/>
            <a:ext cx="2664756" cy="13475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ight Arrow 4"/>
          <p:cNvSpPr/>
          <p:nvPr/>
        </p:nvSpPr>
        <p:spPr>
          <a:xfrm>
            <a:off x="179512" y="2721228"/>
            <a:ext cx="699360" cy="41548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878872" y="2582151"/>
            <a:ext cx="239039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>
                <a:solidFill>
                  <a:schemeClr val="accent1">
                    <a:lumMod val="50000"/>
                  </a:schemeClr>
                </a:solidFill>
              </a:rPr>
              <a:t>Indications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محتوى 1"/>
          <p:cNvSpPr>
            <a:spLocks noGrp="1"/>
          </p:cNvSpPr>
          <p:nvPr>
            <p:ph idx="1"/>
          </p:nvPr>
        </p:nvSpPr>
        <p:spPr>
          <a:xfrm>
            <a:off x="107504" y="332656"/>
            <a:ext cx="8352928" cy="88012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800" b="1" cap="all" spc="100" dirty="0" smtClean="0">
                <a:solidFill>
                  <a:schemeClr val="accent1">
                    <a:lumMod val="75000"/>
                  </a:schemeClr>
                </a:solidFill>
                <a:latin typeface="Andalus" panose="02020603050405020304" pitchFamily="18" charset="-78"/>
                <a:ea typeface="+mj-ea"/>
                <a:cs typeface="Andalus" panose="02020603050405020304" pitchFamily="18" charset="-78"/>
              </a:rPr>
              <a:t> Non rebreathing mask</a:t>
            </a:r>
            <a:endParaRPr lang="en-US" sz="4800" b="1" cap="all" spc="100" dirty="0">
              <a:solidFill>
                <a:schemeClr val="accent1">
                  <a:lumMod val="75000"/>
                </a:schemeClr>
              </a:solidFill>
              <a:latin typeface="Andalus" panose="02020603050405020304" pitchFamily="18" charset="-78"/>
              <a:ea typeface="+mj-ea"/>
              <a:cs typeface="Andalus" panose="02020603050405020304" pitchFamily="18" charset="-78"/>
            </a:endParaRPr>
          </a:p>
          <a:p>
            <a:endParaRPr lang="en-US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0" y="1015450"/>
            <a:ext cx="8712968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Wingdings" panose="05000000000000000000" pitchFamily="2" charset="2"/>
              <a:buChar char="v"/>
            </a:pPr>
            <a:r>
              <a:rPr lang="en-US" sz="2800" dirty="0">
                <a:solidFill>
                  <a:schemeClr val="tx2">
                    <a:lumMod val="50000"/>
                  </a:schemeClr>
                </a:solidFill>
              </a:rPr>
              <a:t>This mask provides the highest concentration of oxygen (95-100%) at a flow rate 6-15 L/min. 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en-US" sz="2800" dirty="0">
                <a:solidFill>
                  <a:schemeClr val="tx2">
                    <a:lumMod val="50000"/>
                  </a:schemeClr>
                </a:solidFill>
              </a:rPr>
              <a:t>It has one-way </a:t>
            </a:r>
            <a:r>
              <a:rPr lang="en-US" sz="2800" dirty="0" smtClean="0">
                <a:solidFill>
                  <a:schemeClr val="tx2">
                    <a:lumMod val="50000"/>
                  </a:schemeClr>
                </a:solidFill>
              </a:rPr>
              <a:t>valves </a:t>
            </a:r>
            <a:endParaRPr lang="en-US" dirty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en-US" sz="28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4800" b="1" cap="all" spc="100" dirty="0">
                <a:solidFill>
                  <a:schemeClr val="accent1">
                    <a:lumMod val="75000"/>
                  </a:schemeClr>
                </a:solidFill>
                <a:latin typeface="Andalus" panose="02020603050405020304" pitchFamily="18" charset="-78"/>
                <a:ea typeface="+mj-ea"/>
                <a:cs typeface="Andalus" panose="02020603050405020304" pitchFamily="18" charset="-78"/>
              </a:rPr>
              <a:t> </a:t>
            </a:r>
            <a:r>
              <a:rPr lang="en-US" sz="4800" b="1" cap="all" spc="100" dirty="0">
                <a:solidFill>
                  <a:schemeClr val="accent1">
                    <a:lumMod val="75000"/>
                  </a:schemeClr>
                </a:solidFill>
                <a:latin typeface="Andalus" panose="02020603050405020304" pitchFamily="18" charset="-78"/>
                <a:ea typeface="+mj-ea"/>
                <a:cs typeface="Andalus" panose="02020603050405020304" pitchFamily="18" charset="-78"/>
              </a:rPr>
              <a:t>partial </a:t>
            </a:r>
            <a:r>
              <a:rPr lang="en-US" sz="4800" b="1" cap="all" spc="100" dirty="0" smtClean="0">
                <a:solidFill>
                  <a:schemeClr val="accent1">
                    <a:lumMod val="75000"/>
                  </a:schemeClr>
                </a:solidFill>
                <a:latin typeface="Andalus" panose="02020603050405020304" pitchFamily="18" charset="-78"/>
                <a:ea typeface="+mj-ea"/>
                <a:cs typeface="Andalus" panose="02020603050405020304" pitchFamily="18" charset="-78"/>
              </a:rPr>
              <a:t>Rebreathing mask </a:t>
            </a:r>
            <a:endParaRPr lang="en-US" sz="4800" b="1" cap="all" spc="100" dirty="0">
              <a:solidFill>
                <a:schemeClr val="accent1">
                  <a:lumMod val="75000"/>
                </a:schemeClr>
              </a:solidFill>
              <a:latin typeface="Andalus" panose="02020603050405020304" pitchFamily="18" charset="-78"/>
              <a:ea typeface="+mj-ea"/>
              <a:cs typeface="Andalus" panose="02020603050405020304" pitchFamily="18" charset="-78"/>
            </a:endParaRP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en-US" sz="2800" dirty="0" smtClean="0">
                <a:solidFill>
                  <a:schemeClr val="tx2">
                    <a:lumMod val="50000"/>
                  </a:schemeClr>
                </a:solidFill>
              </a:rPr>
              <a:t>Has two way valves Used </a:t>
            </a:r>
            <a:r>
              <a:rPr lang="en-US" sz="2800" dirty="0">
                <a:solidFill>
                  <a:schemeClr val="tx2">
                    <a:lumMod val="50000"/>
                  </a:schemeClr>
                </a:solidFill>
              </a:rPr>
              <a:t>in patients with severe hypoxemia who are not at risk of retaining CO2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en-US" sz="2800" dirty="0">
                <a:solidFill>
                  <a:schemeClr val="tx2">
                    <a:lumMod val="50000"/>
                  </a:schemeClr>
                </a:solidFill>
              </a:rPr>
              <a:t>Concentration of oxygen 60-80% </a:t>
            </a: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115844" y="44310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en-US" sz="4800" b="1" cap="all" spc="100" dirty="0" err="1" smtClean="0">
                <a:solidFill>
                  <a:schemeClr val="accent1">
                    <a:lumMod val="75000"/>
                  </a:schemeClr>
                </a:solidFill>
                <a:latin typeface="Andalus" panose="02020603050405020304" pitchFamily="18" charset="-78"/>
                <a:ea typeface="+mj-ea"/>
                <a:cs typeface="Andalus" panose="02020603050405020304" pitchFamily="18" charset="-78"/>
              </a:rPr>
              <a:t>Venturi</a:t>
            </a:r>
            <a:r>
              <a:rPr lang="en-US" sz="4800" b="1" cap="all" spc="100" dirty="0" smtClean="0">
                <a:solidFill>
                  <a:schemeClr val="accent1">
                    <a:lumMod val="75000"/>
                  </a:schemeClr>
                </a:solidFill>
                <a:latin typeface="Andalus" panose="02020603050405020304" pitchFamily="18" charset="-78"/>
                <a:ea typeface="+mj-ea"/>
                <a:cs typeface="Andalus" panose="02020603050405020304" pitchFamily="18" charset="-78"/>
              </a:rPr>
              <a:t> Mask</a:t>
            </a:r>
          </a:p>
          <a:p>
            <a:pPr fontAlgn="auto">
              <a:spcAft>
                <a:spcPts val="0"/>
              </a:spcAft>
              <a:buFont typeface="Wingdings" panose="05000000000000000000" pitchFamily="2" charset="2"/>
              <a:buChar char="v"/>
            </a:pPr>
            <a:r>
              <a:rPr lang="en-US" sz="2400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The mask is useful because it delivers a more precise concentration of oxygen to the child. </a:t>
            </a:r>
          </a:p>
          <a:p>
            <a:pPr fontAlgn="auto">
              <a:spcAft>
                <a:spcPts val="0"/>
              </a:spcAft>
              <a:buFont typeface="Wingdings" panose="05000000000000000000" pitchFamily="2" charset="2"/>
              <a:buChar char="v"/>
            </a:pPr>
            <a:r>
              <a:rPr lang="en-US" sz="2400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Often used when a clinician has a concern about CO2 retention</a:t>
            </a:r>
            <a:endParaRPr lang="en-US" sz="2400" dirty="0">
              <a:solidFill>
                <a:schemeClr val="tx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>
          <a:xfrm>
            <a:off x="167916" y="332656"/>
            <a:ext cx="8219256" cy="759614"/>
          </a:xfrm>
        </p:spPr>
        <p:txBody>
          <a:bodyPr>
            <a:normAutofit/>
          </a:bodyPr>
          <a:lstStyle/>
          <a:p>
            <a:r>
              <a:rPr lang="en-US" sz="4800" b="1" cap="all" spc="100" dirty="0">
                <a:solidFill>
                  <a:schemeClr val="accent1">
                    <a:lumMod val="75000"/>
                  </a:schemeClr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Mechanical </a:t>
            </a:r>
            <a:r>
              <a:rPr lang="en-US" sz="4800" b="1" cap="all" spc="100" dirty="0" smtClean="0">
                <a:solidFill>
                  <a:schemeClr val="accent1">
                    <a:lumMod val="75000"/>
                  </a:schemeClr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Ventilation</a:t>
            </a:r>
            <a:endParaRPr lang="en-US" sz="4800" b="1" cap="all" spc="100" dirty="0">
              <a:solidFill>
                <a:schemeClr val="accent1">
                  <a:lumMod val="75000"/>
                </a:schemeClr>
              </a:solidFill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  <p:sp>
        <p:nvSpPr>
          <p:cNvPr id="15363" name="Content Placeholder 2"/>
          <p:cNvSpPr>
            <a:spLocks noGrp="1"/>
          </p:cNvSpPr>
          <p:nvPr>
            <p:ph idx="1"/>
          </p:nvPr>
        </p:nvSpPr>
        <p:spPr>
          <a:xfrm>
            <a:off x="6928" y="1340768"/>
            <a:ext cx="8976084" cy="4968552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en-US" sz="4000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Non-Invasive </a:t>
            </a:r>
            <a:r>
              <a:rPr lang="en-US" sz="4000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Ventilation: </a:t>
            </a:r>
          </a:p>
          <a:p>
            <a:pPr marL="0" indent="0">
              <a:buNone/>
            </a:pPr>
            <a:r>
              <a:rPr lang="en-US" sz="4000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   CPAP </a:t>
            </a:r>
            <a:r>
              <a:rPr lang="en-US" sz="4000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/ </a:t>
            </a:r>
            <a:r>
              <a:rPr lang="en-US" sz="4000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BIPAP</a:t>
            </a:r>
          </a:p>
          <a:p>
            <a:pPr marL="0" indent="0">
              <a:buNone/>
            </a:pPr>
            <a:r>
              <a:rPr lang="en-US" sz="3400" dirty="0"/>
              <a:t>Mechanical respiratory support without endotracheal intubation</a:t>
            </a:r>
          </a:p>
          <a:p>
            <a:pPr>
              <a:buFont typeface="Wingdings" panose="05000000000000000000" pitchFamily="2" charset="2"/>
              <a:buChar char="v"/>
            </a:pPr>
            <a:endParaRPr lang="en-US" dirty="0">
              <a:solidFill>
                <a:schemeClr val="tx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>
              <a:buFont typeface="Wingdings" panose="05000000000000000000" pitchFamily="2" charset="2"/>
              <a:buChar char="v"/>
            </a:pPr>
            <a:r>
              <a:rPr lang="en-US" sz="4000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Invasive </a:t>
            </a:r>
            <a:r>
              <a:rPr lang="en-US" sz="4000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Ventilation:</a:t>
            </a:r>
            <a:endParaRPr lang="en-US" dirty="0" smtClean="0">
              <a:solidFill>
                <a:schemeClr val="tx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r>
              <a:rPr lang="en-US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     Endotracheal tube </a:t>
            </a:r>
          </a:p>
          <a:p>
            <a:pPr marL="0" indent="0">
              <a:buNone/>
            </a:pPr>
            <a:r>
              <a:rPr lang="en-US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     Tracheostomy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>
          <a:xfrm>
            <a:off x="0" y="188640"/>
            <a:ext cx="8928992" cy="1371600"/>
          </a:xfrm>
        </p:spPr>
        <p:txBody>
          <a:bodyPr>
            <a:noAutofit/>
          </a:bodyPr>
          <a:lstStyle/>
          <a:p>
            <a:r>
              <a:rPr lang="en-US" b="1" cap="all" spc="100" dirty="0">
                <a:solidFill>
                  <a:schemeClr val="accent1">
                    <a:lumMod val="75000"/>
                  </a:schemeClr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CPAP </a:t>
            </a:r>
            <a:r>
              <a:rPr lang="en-US" sz="3600" b="1" cap="all" spc="100" dirty="0">
                <a:solidFill>
                  <a:schemeClr val="accent1">
                    <a:lumMod val="75000"/>
                  </a:schemeClr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/>
            </a:r>
            <a:br>
              <a:rPr lang="en-US" sz="3600" b="1" cap="all" spc="100" dirty="0">
                <a:solidFill>
                  <a:schemeClr val="accent1">
                    <a:lumMod val="75000"/>
                  </a:schemeClr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</a:br>
            <a:r>
              <a:rPr lang="en-US" sz="2800" b="1" cap="all" spc="100" dirty="0">
                <a:solidFill>
                  <a:schemeClr val="accent1">
                    <a:lumMod val="75000"/>
                  </a:schemeClr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(Continuous </a:t>
            </a:r>
            <a:r>
              <a:rPr lang="en-US" sz="2800" b="1" cap="all" spc="100" dirty="0" smtClean="0">
                <a:solidFill>
                  <a:schemeClr val="accent1">
                    <a:lumMod val="75000"/>
                  </a:schemeClr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positive </a:t>
            </a:r>
            <a:r>
              <a:rPr lang="en-US" sz="2800" b="1" cap="all" spc="100" dirty="0">
                <a:solidFill>
                  <a:schemeClr val="accent1">
                    <a:lumMod val="75000"/>
                  </a:schemeClr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airway pressure)</a:t>
            </a:r>
          </a:p>
        </p:txBody>
      </p:sp>
      <p:sp>
        <p:nvSpPr>
          <p:cNvPr id="16387" name="Content Placeholder 2"/>
          <p:cNvSpPr>
            <a:spLocks noGrp="1"/>
          </p:cNvSpPr>
          <p:nvPr>
            <p:ph idx="1"/>
          </p:nvPr>
        </p:nvSpPr>
        <p:spPr>
          <a:xfrm>
            <a:off x="179512" y="1772816"/>
            <a:ext cx="8291264" cy="4373563"/>
          </a:xfrm>
        </p:spPr>
        <p:txBody>
          <a:bodyPr/>
          <a:lstStyle/>
          <a:p>
            <a:pPr>
              <a:buFont typeface="Wingdings" panose="05000000000000000000" pitchFamily="2" charset="2"/>
              <a:buChar char="v"/>
            </a:pPr>
            <a:r>
              <a:rPr lang="en-US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CPAP increases pressure in the lungs and holds open collapsed alveoli, pushes more oxygen across the alveolar membrane, and forces interstitial fluid back into the pulmonary vasculature.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This improves oxygenation, ventilation and ease of breathing.</a:t>
            </a:r>
          </a:p>
          <a:p>
            <a:pPr marL="342900" indent="-342900">
              <a:buFont typeface="Wingdings" pitchFamily="2" charset="2"/>
              <a:buChar char="q"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>
          <a:xfrm>
            <a:off x="822148" y="612415"/>
            <a:ext cx="5791200" cy="975638"/>
          </a:xfrm>
        </p:spPr>
        <p:txBody>
          <a:bodyPr>
            <a:normAutofit/>
          </a:bodyPr>
          <a:lstStyle/>
          <a:p>
            <a:r>
              <a:rPr lang="en-US" sz="3600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ea typeface="+mn-ea"/>
                <a:cs typeface="Arial" pitchFamily="34" charset="0"/>
              </a:rPr>
              <a:t>Indications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Tahoma" pitchFamily="34" charset="0"/>
              </a:rPr>
              <a:t> </a:t>
            </a:r>
            <a:endParaRPr lang="en-US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7411" name="Content Placeholder 2"/>
          <p:cNvSpPr>
            <a:spLocks noGrp="1"/>
          </p:cNvSpPr>
          <p:nvPr>
            <p:ph idx="1"/>
          </p:nvPr>
        </p:nvSpPr>
        <p:spPr>
          <a:xfrm>
            <a:off x="251520" y="1588053"/>
            <a:ext cx="8568952" cy="4373563"/>
          </a:xfrm>
        </p:spPr>
        <p:txBody>
          <a:bodyPr/>
          <a:lstStyle/>
          <a:p>
            <a:pPr>
              <a:buFont typeface="Wingdings" panose="05000000000000000000" pitchFamily="2" charset="2"/>
              <a:buChar char="v"/>
            </a:pPr>
            <a:r>
              <a:rPr lang="en-US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Treatment of severe respiratory distress  </a:t>
            </a:r>
          </a:p>
          <a:p>
            <a:pPr marL="0" indent="0">
              <a:buNone/>
            </a:pPr>
            <a:r>
              <a:rPr lang="en-US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   </a:t>
            </a:r>
            <a:r>
              <a:rPr lang="en-US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1)COPD/Asthma </a:t>
            </a:r>
            <a:endParaRPr lang="en-US" dirty="0">
              <a:solidFill>
                <a:schemeClr val="tx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r>
              <a:rPr lang="en-US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   2)Retractions, accessory muscle use or fatigue</a:t>
            </a:r>
          </a:p>
          <a:p>
            <a:pPr marL="0" indent="0">
              <a:buNone/>
            </a:pPr>
            <a:r>
              <a:rPr lang="en-US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   3)SAO2 &lt; 92% at any time</a:t>
            </a:r>
          </a:p>
          <a:p>
            <a:pPr marL="0" indent="0" eaLnBrk="1" hangingPunct="1">
              <a:buNone/>
            </a:pPr>
            <a:endParaRPr lang="en-US" sz="2400" b="0" dirty="0">
              <a:solidFill>
                <a:schemeClr val="accent1">
                  <a:lumMod val="50000"/>
                </a:schemeClr>
              </a:solidFill>
              <a:latin typeface="Tahoma" pitchFamily="34" charset="0"/>
            </a:endParaRPr>
          </a:p>
        </p:txBody>
      </p:sp>
      <p:sp>
        <p:nvSpPr>
          <p:cNvPr id="4" name="Right Arrow 3"/>
          <p:cNvSpPr/>
          <p:nvPr/>
        </p:nvSpPr>
        <p:spPr>
          <a:xfrm>
            <a:off x="107520" y="892491"/>
            <a:ext cx="699360" cy="41548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>
          <a:xfrm>
            <a:off x="323528" y="188640"/>
            <a:ext cx="8424936" cy="1371600"/>
          </a:xfrm>
        </p:spPr>
        <p:txBody>
          <a:bodyPr>
            <a:noAutofit/>
          </a:bodyPr>
          <a:lstStyle/>
          <a:p>
            <a:r>
              <a:rPr lang="en-US" b="1" spc="100" dirty="0" err="1" smtClean="0">
                <a:solidFill>
                  <a:schemeClr val="accent1">
                    <a:lumMod val="75000"/>
                  </a:schemeClr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BiPAP</a:t>
            </a:r>
            <a:r>
              <a:rPr lang="en-US" b="1" cap="all" spc="100" dirty="0">
                <a:solidFill>
                  <a:schemeClr val="accent1">
                    <a:lumMod val="75000"/>
                  </a:schemeClr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/>
            </a:r>
            <a:br>
              <a:rPr lang="en-US" b="1" cap="all" spc="100" dirty="0">
                <a:solidFill>
                  <a:schemeClr val="accent1">
                    <a:lumMod val="75000"/>
                  </a:schemeClr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</a:br>
            <a:r>
              <a:rPr lang="en-US" sz="2800" b="1" cap="all" spc="100" dirty="0">
                <a:solidFill>
                  <a:schemeClr val="accent1">
                    <a:lumMod val="75000"/>
                  </a:schemeClr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(bilevel positive airway pressure)</a:t>
            </a:r>
            <a:endParaRPr lang="en-US" sz="2800" b="1" cap="all" spc="100" dirty="0">
              <a:solidFill>
                <a:schemeClr val="accent1">
                  <a:lumMod val="75000"/>
                </a:schemeClr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19459" name="Content Placeholder 2"/>
          <p:cNvSpPr>
            <a:spLocks noGrp="1"/>
          </p:cNvSpPr>
          <p:nvPr>
            <p:ph idx="1"/>
          </p:nvPr>
        </p:nvSpPr>
        <p:spPr>
          <a:xfrm>
            <a:off x="107504" y="1752600"/>
            <a:ext cx="8640960" cy="4556720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In patient with sleep apnea, patients with high pressure settings or low oxygen levels.</a:t>
            </a:r>
          </a:p>
          <a:p>
            <a:r>
              <a:rPr lang="en-US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used after CPAP has failed to adequately treat certain patients.</a:t>
            </a:r>
          </a:p>
          <a:p>
            <a:r>
              <a:rPr lang="en-US" dirty="0" err="1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BiPAPs</a:t>
            </a:r>
            <a:r>
              <a:rPr lang="en-US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can be helpful for patients with cardiopulmonary disorders such as congestive heart failure.</a:t>
            </a:r>
          </a:p>
          <a:p>
            <a:r>
              <a:rPr lang="en-US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Patient with lung disorders or certain neuromuscular disorders.</a:t>
            </a:r>
          </a:p>
        </p:txBody>
      </p:sp>
      <p:pic>
        <p:nvPicPr>
          <p:cNvPr id="4" name="Content Placeholder 3" descr="bipap 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56" y="5301208"/>
            <a:ext cx="3871317" cy="157235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</p:spPr>
      </p:pic>
      <p:sp>
        <p:nvSpPr>
          <p:cNvPr id="5" name="Rectangle 4"/>
          <p:cNvSpPr/>
          <p:nvPr/>
        </p:nvSpPr>
        <p:spPr>
          <a:xfrm>
            <a:off x="1877266" y="11183"/>
            <a:ext cx="726673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spc="100" dirty="0">
                <a:solidFill>
                  <a:schemeClr val="accent1">
                    <a:lumMod val="75000"/>
                  </a:schemeClr>
                </a:solidFill>
                <a:latin typeface="Algerian" panose="04020705040A02060702" pitchFamily="82" charset="0"/>
                <a:cs typeface="Andalus" panose="02020603050405020304" pitchFamily="18" charset="-78"/>
              </a:rPr>
              <a:t>Indication for intubation</a:t>
            </a:r>
            <a:endParaRPr lang="en-US" sz="4000" dirty="0">
              <a:latin typeface="Algerian" panose="04020705040A020607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7683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710140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pattFill prst="pct5">
          <a:fgClr>
            <a:schemeClr val="bg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ubtitle 2"/>
          <p:cNvSpPr>
            <a:spLocks noGrp="1"/>
          </p:cNvSpPr>
          <p:nvPr>
            <p:ph type="subTitle" idx="1"/>
          </p:nvPr>
        </p:nvSpPr>
        <p:spPr>
          <a:xfrm>
            <a:off x="179512" y="476672"/>
            <a:ext cx="7854950" cy="764704"/>
          </a:xfrm>
        </p:spPr>
        <p:txBody>
          <a:bodyPr>
            <a:noAutofit/>
          </a:bodyPr>
          <a:lstStyle/>
          <a:p>
            <a:pPr marL="857250" indent="-857250" algn="l">
              <a:buFont typeface="Wingdings" panose="05000000000000000000" pitchFamily="2" charset="2"/>
              <a:buChar char="q"/>
            </a:pPr>
            <a:r>
              <a:rPr lang="en-US" sz="66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gency FB" panose="020B0503020202020204" pitchFamily="34" charset="0"/>
              </a:rPr>
              <a:t>Definition</a:t>
            </a:r>
            <a:r>
              <a:rPr lang="en-US" sz="66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</a:p>
        </p:txBody>
      </p:sp>
      <p:sp>
        <p:nvSpPr>
          <p:cNvPr id="2" name="مستطيل 1"/>
          <p:cNvSpPr/>
          <p:nvPr/>
        </p:nvSpPr>
        <p:spPr>
          <a:xfrm>
            <a:off x="179512" y="1772816"/>
            <a:ext cx="8850970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400" dirty="0">
                <a:latin typeface="Andalus" panose="02020603050405020304" pitchFamily="18" charset="-78"/>
                <a:cs typeface="Andalus" panose="02020603050405020304" pitchFamily="18" charset="-78"/>
              </a:rPr>
              <a:t>A condition that </a:t>
            </a:r>
            <a:r>
              <a:rPr lang="en-US" sz="4400" dirty="0" smtClean="0">
                <a:latin typeface="Andalus" panose="02020603050405020304" pitchFamily="18" charset="-78"/>
                <a:cs typeface="Andalus" panose="02020603050405020304" pitchFamily="18" charset="-78"/>
              </a:rPr>
              <a:t>develops </a:t>
            </a:r>
            <a:r>
              <a:rPr lang="en-US" sz="4400" dirty="0">
                <a:latin typeface="Andalus" panose="02020603050405020304" pitchFamily="18" charset="-78"/>
                <a:cs typeface="Andalus" panose="02020603050405020304" pitchFamily="18" charset="-78"/>
              </a:rPr>
              <a:t>when the respiratory system is unable to adequately oxygenate the body (defined as a </a:t>
            </a:r>
            <a:r>
              <a:rPr lang="en-US" sz="4400" dirty="0" err="1">
                <a:latin typeface="Andalus" panose="02020603050405020304" pitchFamily="18" charset="-78"/>
                <a:cs typeface="Andalus" panose="02020603050405020304" pitchFamily="18" charset="-78"/>
              </a:rPr>
              <a:t>PaO</a:t>
            </a:r>
            <a:r>
              <a:rPr lang="en-US" sz="4400" dirty="0">
                <a:latin typeface="Andalus" panose="02020603050405020304" pitchFamily="18" charset="-78"/>
                <a:cs typeface="Andalus" panose="02020603050405020304" pitchFamily="18" charset="-78"/>
              </a:rPr>
              <a:t>₂ of &lt; 60 </a:t>
            </a:r>
            <a:r>
              <a:rPr lang="en-US" sz="4400" dirty="0" smtClean="0">
                <a:latin typeface="Andalus" panose="02020603050405020304" pitchFamily="18" charset="-78"/>
                <a:cs typeface="Andalus" panose="02020603050405020304" pitchFamily="18" charset="-78"/>
              </a:rPr>
              <a:t>mmHg) </a:t>
            </a:r>
            <a:r>
              <a:rPr lang="en-US" sz="4400" dirty="0">
                <a:latin typeface="Andalus" panose="02020603050405020304" pitchFamily="18" charset="-78"/>
                <a:cs typeface="Andalus" panose="02020603050405020304" pitchFamily="18" charset="-78"/>
              </a:rPr>
              <a:t>and/or eliminate carbon dioxide (defined as a </a:t>
            </a:r>
            <a:r>
              <a:rPr lang="en-US" sz="4400" dirty="0" err="1">
                <a:latin typeface="Andalus" panose="02020603050405020304" pitchFamily="18" charset="-78"/>
                <a:cs typeface="Andalus" panose="02020603050405020304" pitchFamily="18" charset="-78"/>
              </a:rPr>
              <a:t>PaCO</a:t>
            </a:r>
            <a:r>
              <a:rPr lang="en-US" sz="4400" dirty="0">
                <a:latin typeface="Andalus" panose="02020603050405020304" pitchFamily="18" charset="-78"/>
                <a:cs typeface="Andalus" panose="02020603050405020304" pitchFamily="18" charset="-78"/>
              </a:rPr>
              <a:t>₂ of &gt; 50 </a:t>
            </a:r>
            <a:r>
              <a:rPr lang="en-US" sz="4400" dirty="0" smtClean="0">
                <a:latin typeface="Andalus" panose="02020603050405020304" pitchFamily="18" charset="-78"/>
                <a:cs typeface="Andalus" panose="02020603050405020304" pitchFamily="18" charset="-78"/>
              </a:rPr>
              <a:t>mmHg). </a:t>
            </a:r>
            <a:endParaRPr lang="en-US" sz="4400" b="1" dirty="0">
              <a:solidFill>
                <a:schemeClr val="tx1">
                  <a:lumMod val="85000"/>
                  <a:lumOff val="15000"/>
                </a:schemeClr>
              </a:solidFill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65126"/>
            <a:ext cx="8515350" cy="1325563"/>
          </a:xfrm>
        </p:spPr>
        <p:txBody>
          <a:bodyPr>
            <a:noAutofit/>
          </a:bodyPr>
          <a:lstStyle/>
          <a:p>
            <a:pPr marL="685800" indent="-685800">
              <a:buFont typeface="Wingdings" panose="05000000000000000000" pitchFamily="2" charset="2"/>
              <a:buChar char="q"/>
            </a:pPr>
            <a:r>
              <a:rPr lang="en-US" sz="5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gency FB" panose="020B0503020202020204" pitchFamily="34" charset="0"/>
                <a:ea typeface="+mn-ea"/>
                <a:cs typeface="+mn-cs"/>
              </a:rPr>
              <a:t>Treatment of rapidly reversible causes of respiratory failure</a:t>
            </a:r>
          </a:p>
        </p:txBody>
      </p:sp>
      <p:sp>
        <p:nvSpPr>
          <p:cNvPr id="4" name="Rectangle 1"/>
          <p:cNvSpPr>
            <a:spLocks noGrp="1" noChangeArrowheads="1"/>
          </p:cNvSpPr>
          <p:nvPr>
            <p:ph idx="1"/>
          </p:nvPr>
        </p:nvSpPr>
        <p:spPr bwMode="auto">
          <a:xfrm>
            <a:off x="179512" y="1015791"/>
            <a:ext cx="9144000" cy="45550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altLang="en-US" sz="4400" b="1" cap="all" spc="100" dirty="0">
              <a:solidFill>
                <a:schemeClr val="accent1">
                  <a:lumMod val="75000"/>
                </a:schemeClr>
              </a:solidFill>
              <a:latin typeface="Andalus" panose="02020603050405020304" pitchFamily="18" charset="-78"/>
              <a:ea typeface="+mj-ea"/>
              <a:cs typeface="Andalus" panose="02020603050405020304" pitchFamily="18" charset="-78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tabLst/>
            </a:pPr>
            <a:r>
              <a:rPr kumimoji="0" lang="en-US" altLang="en-US" b="1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Arial" panose="020B0604020202020204" pitchFamily="34" charset="0"/>
              </a:rPr>
              <a:t/>
            </a:r>
            <a:br>
              <a:rPr kumimoji="0" lang="en-US" altLang="en-US" b="1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Arial" panose="020B0604020202020204" pitchFamily="34" charset="0"/>
              </a:rPr>
            </a:br>
            <a:r>
              <a:rPr kumimoji="0" lang="en-US" altLang="en-US" b="1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Arial" panose="020B0604020202020204" pitchFamily="34" charset="0"/>
              </a:rPr>
              <a:t>Tension pneumothorax</a:t>
            </a: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Arial" panose="020B0604020202020204" pitchFamily="34" charset="0"/>
              </a:rPr>
              <a:t>: emergency chest decompression and chest tube placement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b="1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Arial" panose="020B0604020202020204" pitchFamily="34" charset="0"/>
              </a:rPr>
              <a:t>Opioid-induced respiratory failure</a:t>
            </a: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Arial" panose="020B0604020202020204" pitchFamily="34" charset="0"/>
              </a:rPr>
              <a:t>: naloxone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b="1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Arial" panose="020B0604020202020204" pitchFamily="34" charset="0"/>
              </a:rPr>
              <a:t>Foreign body aspiration</a:t>
            </a: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Arial" panose="020B0604020202020204" pitchFamily="34" charset="0"/>
              </a:rPr>
              <a:t>: maneuvers to dislodge an aspirated FB, emergency airway procedures for FBA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b="1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Arial" panose="020B0604020202020204" pitchFamily="34" charset="0"/>
              </a:rPr>
              <a:t>Anaphylaxis</a:t>
            </a: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Arial" panose="020B0604020202020204" pitchFamily="34" charset="0"/>
              </a:rPr>
              <a:t>: IM epinephrine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b="1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Arial" panose="020B0604020202020204" pitchFamily="34" charset="0"/>
              </a:rPr>
              <a:t>Angioedema</a:t>
            </a: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Arial" panose="020B0604020202020204" pitchFamily="34" charset="0"/>
              </a:rPr>
              <a:t>: C1 esterase inhibitor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b="1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Arial" panose="020B0604020202020204" pitchFamily="34" charset="0"/>
              </a:rPr>
              <a:t>Status</a:t>
            </a:r>
            <a:r>
              <a:rPr kumimoji="0" lang="en-US" altLang="en-US" b="1" i="0" u="none" strike="noStrike" cap="none" normalizeH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n-US" altLang="en-US" b="1" i="0" u="none" strike="noStrike" cap="none" normalizeH="0" baseline="0" dirty="0" err="1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Arial" panose="020B0604020202020204" pitchFamily="34" charset="0"/>
              </a:rPr>
              <a:t>asthmaticus</a:t>
            </a: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Arial" panose="020B0604020202020204" pitchFamily="34" charset="0"/>
              </a:rPr>
              <a:t>: bronchodilators, corticosteroids</a:t>
            </a:r>
          </a:p>
        </p:txBody>
      </p:sp>
    </p:spTree>
    <p:extLst>
      <p:ext uri="{BB962C8B-B14F-4D97-AF65-F5344CB8AC3E}">
        <p14:creationId xmlns:p14="http://schemas.microsoft.com/office/powerpoint/2010/main" val="2586211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8570" y="0"/>
            <a:ext cx="7886700" cy="1325563"/>
          </a:xfrm>
        </p:spPr>
        <p:txBody>
          <a:bodyPr>
            <a:normAutofit/>
          </a:bodyPr>
          <a:lstStyle/>
          <a:p>
            <a:pPr marL="914400" indent="-914400">
              <a:buFont typeface="Wingdings" panose="05000000000000000000" pitchFamily="2" charset="2"/>
              <a:buChar char="q"/>
            </a:pPr>
            <a:r>
              <a:rPr lang="en-US" sz="5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gency FB" panose="020B0503020202020204" pitchFamily="34" charset="0"/>
                <a:ea typeface="+mn-ea"/>
                <a:cs typeface="+mn-cs"/>
              </a:rPr>
              <a:t>Initial investigations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504" y="1325563"/>
            <a:ext cx="8856984" cy="435133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</a:rPr>
              <a:t>Laboratory and radiographic studies are helpful in the assessment of respiratory failure and the monitoring of the response to therapeutic management</a:t>
            </a:r>
            <a:r>
              <a:rPr lang="en-US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</a:rPr>
              <a:t>.</a:t>
            </a:r>
          </a:p>
          <a:p>
            <a:r>
              <a:rPr lang="en-US" dirty="0" smtClean="0"/>
              <a:t>ABG</a:t>
            </a:r>
          </a:p>
          <a:p>
            <a:r>
              <a:rPr lang="en-US" dirty="0" smtClean="0"/>
              <a:t>CBC </a:t>
            </a:r>
          </a:p>
          <a:p>
            <a:r>
              <a:rPr lang="en-US" dirty="0" smtClean="0"/>
              <a:t>BMP</a:t>
            </a:r>
            <a:r>
              <a:rPr lang="en-US" dirty="0"/>
              <a:t>:</a:t>
            </a:r>
            <a:r>
              <a:rPr lang="en-US" dirty="0" smtClean="0"/>
              <a:t> </a:t>
            </a:r>
            <a:r>
              <a:rPr lang="en-US" dirty="0"/>
              <a:t>to assess for metabolic and </a:t>
            </a:r>
            <a:r>
              <a:rPr lang="en-US" dirty="0" smtClean="0"/>
              <a:t>electrolyte </a:t>
            </a:r>
            <a:r>
              <a:rPr lang="en-US" dirty="0"/>
              <a:t> </a:t>
            </a:r>
            <a:r>
              <a:rPr lang="en-US" dirty="0" smtClean="0"/>
              <a:t>derangements</a:t>
            </a:r>
            <a:endParaRPr lang="en-US" dirty="0"/>
          </a:p>
          <a:p>
            <a:r>
              <a:rPr lang="en-US" dirty="0" smtClean="0"/>
              <a:t>ECG</a:t>
            </a:r>
          </a:p>
          <a:p>
            <a:r>
              <a:rPr lang="en-US" dirty="0" smtClean="0"/>
              <a:t>CXR </a:t>
            </a:r>
          </a:p>
          <a:p>
            <a:r>
              <a:rPr lang="en-US" dirty="0" smtClean="0"/>
              <a:t>US</a:t>
            </a: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2050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9293" y="188640"/>
            <a:ext cx="7886700" cy="1325563"/>
          </a:xfrm>
        </p:spPr>
        <p:txBody>
          <a:bodyPr/>
          <a:lstStyle/>
          <a:p>
            <a:pPr marL="685800" indent="-685800">
              <a:buFont typeface="Wingdings" panose="05000000000000000000" pitchFamily="2" charset="2"/>
              <a:buChar char="q"/>
            </a:pPr>
            <a:r>
              <a:rPr lang="en-US" sz="5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gency FB" panose="020B0503020202020204" pitchFamily="34" charset="0"/>
                <a:ea typeface="+mn-ea"/>
                <a:cs typeface="+mn-cs"/>
              </a:rPr>
              <a:t>Complications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9293" y="1268760"/>
            <a:ext cx="9144000" cy="5256584"/>
          </a:xfrm>
        </p:spPr>
        <p:txBody>
          <a:bodyPr>
            <a:normAutofit/>
          </a:bodyPr>
          <a:lstStyle/>
          <a:p>
            <a:r>
              <a:rPr lang="en-US" b="1" dirty="0"/>
              <a:t>Pulmonary</a:t>
            </a:r>
            <a:r>
              <a:rPr lang="en-US" dirty="0" smtClean="0"/>
              <a:t>: </a:t>
            </a:r>
            <a:r>
              <a:rPr lang="en-US" dirty="0"/>
              <a:t>irreversible lung scarring after pulmonary </a:t>
            </a:r>
            <a:r>
              <a:rPr lang="en-US" dirty="0" smtClean="0"/>
              <a:t>embolism</a:t>
            </a:r>
            <a:r>
              <a:rPr lang="en-US" dirty="0"/>
              <a:t> </a:t>
            </a:r>
            <a:r>
              <a:rPr lang="en-US" dirty="0" smtClean="0"/>
              <a:t>or</a:t>
            </a:r>
            <a:r>
              <a:rPr lang="en-US" dirty="0"/>
              <a:t> pneumonia, ventilator dependence</a:t>
            </a:r>
          </a:p>
          <a:p>
            <a:r>
              <a:rPr lang="en-US" b="1" dirty="0"/>
              <a:t>Cardiac</a:t>
            </a:r>
            <a:r>
              <a:rPr lang="en-US" dirty="0" smtClean="0"/>
              <a:t>:</a:t>
            </a:r>
            <a:r>
              <a:rPr lang="en-US" dirty="0"/>
              <a:t> arrhythmias, heart failure, cardiac arrest</a:t>
            </a:r>
          </a:p>
          <a:p>
            <a:r>
              <a:rPr lang="en-US" b="1" dirty="0" smtClean="0"/>
              <a:t>Neurological</a:t>
            </a:r>
            <a:r>
              <a:rPr lang="en-US" dirty="0" smtClean="0"/>
              <a:t>: hypoxic</a:t>
            </a:r>
            <a:r>
              <a:rPr lang="en-US" dirty="0"/>
              <a:t> brain injury, irreversible brain damage, brain death </a:t>
            </a:r>
          </a:p>
          <a:p>
            <a:r>
              <a:rPr lang="en-US" b="1" dirty="0" smtClean="0"/>
              <a:t>Renal</a:t>
            </a:r>
            <a:r>
              <a:rPr lang="en-US" dirty="0" smtClean="0"/>
              <a:t>: acute </a:t>
            </a:r>
            <a:r>
              <a:rPr lang="en-US" dirty="0"/>
              <a:t>renal failure </a:t>
            </a:r>
          </a:p>
          <a:p>
            <a:r>
              <a:rPr lang="en-US" b="1" dirty="0"/>
              <a:t>Gastrointestinal</a:t>
            </a:r>
            <a:r>
              <a:rPr lang="en-US" dirty="0" smtClean="0"/>
              <a:t>:</a:t>
            </a:r>
            <a:r>
              <a:rPr lang="en-US" dirty="0"/>
              <a:t> stress ulcer, ileus</a:t>
            </a:r>
          </a:p>
          <a:p>
            <a:r>
              <a:rPr lang="en-US" b="1" dirty="0"/>
              <a:t>Nutritional</a:t>
            </a:r>
            <a:r>
              <a:rPr lang="en-US" dirty="0"/>
              <a:t>: </a:t>
            </a:r>
            <a:r>
              <a:rPr lang="en-US" dirty="0" smtClean="0"/>
              <a:t>hypoglycemia</a:t>
            </a:r>
            <a:r>
              <a:rPr lang="en-US" dirty="0"/>
              <a:t>, electrolyte disturbances</a:t>
            </a:r>
          </a:p>
          <a:p>
            <a:r>
              <a:rPr lang="en-US" b="1" dirty="0"/>
              <a:t>Other</a:t>
            </a:r>
            <a:r>
              <a:rPr lang="en-US" dirty="0"/>
              <a:t>: hypoxic damage to other organs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9177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le 1"/>
          <p:cNvSpPr>
            <a:spLocks noGrp="1"/>
          </p:cNvSpPr>
          <p:nvPr>
            <p:ph type="title"/>
          </p:nvPr>
        </p:nvSpPr>
        <p:spPr>
          <a:xfrm>
            <a:off x="428625" y="2357438"/>
            <a:ext cx="8229600" cy="1143000"/>
          </a:xfrm>
        </p:spPr>
        <p:txBody>
          <a:bodyPr>
            <a:normAutofit fontScale="90000"/>
          </a:bodyPr>
          <a:lstStyle/>
          <a:p>
            <a:pPr algn="ctr" eaLnBrk="1" hangingPunct="1"/>
            <a:endParaRPr lang="en-US" sz="8000" dirty="0">
              <a:latin typeface="Blackadder ITC" pitchFamily="8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0771"/>
            <a:ext cx="9144000" cy="4339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57250" indent="-857250">
              <a:buFont typeface="Wingdings" panose="05000000000000000000" pitchFamily="2" charset="2"/>
              <a:buChar char="q"/>
            </a:pPr>
            <a:r>
              <a:rPr lang="en-US" sz="66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gency FB" panose="020B0503020202020204" pitchFamily="34" charset="0"/>
                <a:cs typeface="+mn-cs"/>
              </a:rPr>
              <a:t>Classification </a:t>
            </a:r>
          </a:p>
          <a:p>
            <a:pPr marL="857250" indent="-857250">
              <a:buFont typeface="Wingdings" panose="05000000000000000000" pitchFamily="2" charset="2"/>
              <a:buChar char="q"/>
            </a:pPr>
            <a:endParaRPr lang="en-US" sz="660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gency FB" panose="020B0503020202020204" pitchFamily="34" charset="0"/>
              <a:cs typeface="+mn-cs"/>
            </a:endParaRPr>
          </a:p>
          <a:p>
            <a:endParaRPr lang="en-US" sz="3600" dirty="0"/>
          </a:p>
          <a:p>
            <a:endParaRPr lang="en-US" sz="3600" dirty="0" smtClean="0"/>
          </a:p>
          <a:p>
            <a:endParaRPr lang="en-US" sz="3600" dirty="0"/>
          </a:p>
          <a:p>
            <a:endParaRPr lang="en-US" sz="3600" dirty="0" smtClean="0"/>
          </a:p>
        </p:txBody>
      </p:sp>
      <p:sp>
        <p:nvSpPr>
          <p:cNvPr id="3" name="Rectangle 2"/>
          <p:cNvSpPr/>
          <p:nvPr/>
        </p:nvSpPr>
        <p:spPr>
          <a:xfrm>
            <a:off x="-2857" y="1268760"/>
            <a:ext cx="9036496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>
                <a:solidFill>
                  <a:schemeClr val="tx2">
                    <a:lumMod val="50000"/>
                  </a:schemeClr>
                </a:solidFill>
                <a:latin typeface="Algerian" panose="04020705040A02060702" pitchFamily="82" charset="0"/>
              </a:rPr>
              <a:t>1- Duration </a:t>
            </a:r>
          </a:p>
          <a:p>
            <a:endParaRPr lang="en-US" sz="3600" dirty="0"/>
          </a:p>
          <a:p>
            <a:r>
              <a:rPr lang="en-US" sz="3600" b="1" dirty="0">
                <a:latin typeface="Andalus" panose="02020603050405020304" pitchFamily="18" charset="-78"/>
                <a:cs typeface="Andalus" panose="02020603050405020304" pitchFamily="18" charset="-78"/>
              </a:rPr>
              <a:t>Acute </a:t>
            </a:r>
            <a:r>
              <a:rPr lang="en-US" sz="3600" dirty="0">
                <a:latin typeface="Andalus" panose="02020603050405020304" pitchFamily="18" charset="-78"/>
                <a:cs typeface="Andalus" panose="02020603050405020304" pitchFamily="18" charset="-78"/>
              </a:rPr>
              <a:t>respiratory failure :</a:t>
            </a:r>
          </a:p>
          <a:p>
            <a:r>
              <a:rPr lang="en-US" sz="3600" dirty="0">
                <a:latin typeface="Andalus" panose="02020603050405020304" pitchFamily="18" charset="-78"/>
                <a:cs typeface="Andalus" panose="02020603050405020304" pitchFamily="18" charset="-78"/>
              </a:rPr>
              <a:t> develops over minutes to hours as a result of an acute illness or insult</a:t>
            </a:r>
          </a:p>
          <a:p>
            <a:endParaRPr lang="en-US" sz="3600" dirty="0">
              <a:latin typeface="Andalus" panose="02020603050405020304" pitchFamily="18" charset="-78"/>
              <a:cs typeface="Andalus" panose="02020603050405020304" pitchFamily="18" charset="-78"/>
            </a:endParaRPr>
          </a:p>
          <a:p>
            <a:r>
              <a:rPr lang="en-US" sz="3600" b="1" dirty="0">
                <a:latin typeface="Andalus" panose="02020603050405020304" pitchFamily="18" charset="-78"/>
                <a:cs typeface="Andalus" panose="02020603050405020304" pitchFamily="18" charset="-78"/>
              </a:rPr>
              <a:t>Chronic </a:t>
            </a:r>
            <a:r>
              <a:rPr lang="en-US" sz="3600" dirty="0">
                <a:latin typeface="Andalus" panose="02020603050405020304" pitchFamily="18" charset="-78"/>
                <a:cs typeface="Andalus" panose="02020603050405020304" pitchFamily="18" charset="-78"/>
              </a:rPr>
              <a:t>respiratory failure:    longstanding respiratory failure resulting from chronic illness (e.g., COPD, ILD)</a:t>
            </a:r>
          </a:p>
          <a:p>
            <a:endParaRPr lang="en-US" sz="3600" dirty="0"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823040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>
            <a:off x="-27140" y="1154113"/>
            <a:ext cx="7279945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>
              <a:buFont typeface="Wingdings" panose="05000000000000000000" pitchFamily="2" charset="2"/>
              <a:buChar char="§"/>
            </a:pPr>
            <a:r>
              <a:rPr lang="en-US" sz="2800" b="1" cap="all" spc="100" dirty="0">
                <a:solidFill>
                  <a:schemeClr val="accent1">
                    <a:lumMod val="50000"/>
                  </a:schemeClr>
                </a:solidFill>
                <a:latin typeface="Arial Rounded MT Bold" panose="020F0704030504030204" pitchFamily="34" charset="0"/>
                <a:ea typeface="+mj-ea"/>
                <a:cs typeface="+mj-cs"/>
              </a:rPr>
              <a:t>Type I </a:t>
            </a:r>
            <a:r>
              <a:rPr lang="en-US" sz="2800" b="1" cap="all" spc="100" dirty="0" smtClean="0">
                <a:solidFill>
                  <a:schemeClr val="accent1">
                    <a:lumMod val="50000"/>
                  </a:schemeClr>
                </a:solidFill>
                <a:latin typeface="Arial Rounded MT Bold" panose="020F0704030504030204" pitchFamily="34" charset="0"/>
                <a:ea typeface="+mj-ea"/>
                <a:cs typeface="+mj-cs"/>
              </a:rPr>
              <a:t>respiratory </a:t>
            </a:r>
            <a:r>
              <a:rPr lang="en-US" sz="2800" b="1" cap="all" spc="100" dirty="0">
                <a:solidFill>
                  <a:schemeClr val="accent1">
                    <a:lumMod val="50000"/>
                  </a:schemeClr>
                </a:solidFill>
                <a:latin typeface="Arial Rounded MT Bold" panose="020F0704030504030204" pitchFamily="34" charset="0"/>
                <a:ea typeface="+mj-ea"/>
                <a:cs typeface="+mj-cs"/>
              </a:rPr>
              <a:t>failure</a:t>
            </a:r>
            <a:r>
              <a:rPr 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 Rounded MT Bold" panose="020F0704030504030204" pitchFamily="34" charset="0"/>
              </a:rPr>
              <a:t> </a:t>
            </a:r>
            <a:r>
              <a:rPr lang="en-US" sz="28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/>
            </a:r>
            <a:br>
              <a:rPr lang="en-US" sz="28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endParaRPr lang="en-US" sz="28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3" name="مستطيل 2"/>
          <p:cNvSpPr/>
          <p:nvPr/>
        </p:nvSpPr>
        <p:spPr>
          <a:xfrm>
            <a:off x="88990" y="1768508"/>
            <a:ext cx="912062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 smtClean="0">
                <a:solidFill>
                  <a:schemeClr val="accent2">
                    <a:lumMod val="75000"/>
                  </a:schemeClr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 </a:t>
            </a:r>
            <a:r>
              <a:rPr lang="en-US" sz="2800" b="1" dirty="0" smtClean="0">
                <a:solidFill>
                  <a:schemeClr val="accent2">
                    <a:lumMod val="75000"/>
                  </a:schemeClr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Hypoxemic respiratory failure</a:t>
            </a:r>
            <a:endParaRPr lang="en-US" sz="2800" b="1" i="1" dirty="0" smtClean="0">
              <a:solidFill>
                <a:schemeClr val="accent2">
                  <a:lumMod val="75000"/>
                </a:schemeClr>
              </a:solidFill>
              <a:latin typeface="Andalus" panose="02020603050405020304" pitchFamily="18" charset="-78"/>
              <a:cs typeface="Andalus" panose="02020603050405020304" pitchFamily="18" charset="-78"/>
            </a:endParaRPr>
          </a:p>
          <a:p>
            <a:r>
              <a:rPr lang="en-US" sz="28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 which occurs because of damage</a:t>
            </a:r>
          </a:p>
          <a:p>
            <a:r>
              <a:rPr lang="en-US" sz="28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 to lung tissue. This lung damage</a:t>
            </a:r>
          </a:p>
          <a:p>
            <a:r>
              <a:rPr lang="en-US" sz="28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 prevents adequate oxygenation of the</a:t>
            </a:r>
          </a:p>
          <a:p>
            <a:r>
              <a:rPr lang="en-US" sz="28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 blood (</a:t>
            </a:r>
            <a:r>
              <a:rPr lang="en-US" sz="2800" b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hypoxaemia</a:t>
            </a:r>
            <a:r>
              <a:rPr lang="en-US" sz="28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)</a:t>
            </a:r>
            <a:endParaRPr lang="en-US" sz="2400" dirty="0">
              <a:solidFill>
                <a:schemeClr val="tx1">
                  <a:lumMod val="85000"/>
                  <a:lumOff val="15000"/>
                </a:schemeClr>
              </a:solidFill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097169" y="2132021"/>
            <a:ext cx="2622662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Low oxygen and normal or low carbon dioxide levels </a:t>
            </a:r>
          </a:p>
          <a:p>
            <a:endParaRPr lang="en-US" sz="20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6097169" y="2041948"/>
            <a:ext cx="2622662" cy="1410789"/>
          </a:xfrm>
          <a:prstGeom prst="roundRect">
            <a:avLst/>
          </a:prstGeom>
          <a:noFill/>
          <a:ln w="76200"/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-1016436" y="4214173"/>
            <a:ext cx="8424936" cy="857200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571500" indent="-571500" algn="ctr" fontAlgn="auto"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en-US" sz="2800" b="1" cap="all" spc="100" dirty="0" smtClean="0">
                <a:solidFill>
                  <a:schemeClr val="accent1">
                    <a:lumMod val="50000"/>
                  </a:schemeClr>
                </a:solidFill>
                <a:latin typeface="Arial Rounded MT Bold" panose="020F0704030504030204" pitchFamily="34" charset="0"/>
              </a:rPr>
              <a:t>Type II respiratory failure</a:t>
            </a:r>
            <a:endParaRPr lang="en-US" sz="2800" b="1" cap="all" spc="100" dirty="0">
              <a:solidFill>
                <a:schemeClr val="accent1">
                  <a:lumMod val="50000"/>
                </a:schemeClr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10" name="مستطيل 1"/>
          <p:cNvSpPr/>
          <p:nvPr/>
        </p:nvSpPr>
        <p:spPr>
          <a:xfrm>
            <a:off x="64727" y="4766306"/>
            <a:ext cx="890914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err="1">
                <a:solidFill>
                  <a:schemeClr val="accent2">
                    <a:lumMod val="75000"/>
                  </a:schemeClr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hypercapnic</a:t>
            </a:r>
            <a:r>
              <a:rPr lang="en-US" sz="2800" b="1" dirty="0">
                <a:solidFill>
                  <a:schemeClr val="accent2">
                    <a:lumMod val="75000"/>
                  </a:schemeClr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 respiratory failure </a:t>
            </a:r>
          </a:p>
          <a:p>
            <a:r>
              <a:rPr lang="en-US" sz="2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also known as (</a:t>
            </a:r>
            <a:r>
              <a:rPr lang="en-US" sz="28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ventilatory</a:t>
            </a:r>
            <a:r>
              <a:rPr lang="en-US" sz="2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 failure</a:t>
            </a:r>
            <a:r>
              <a:rPr lang="en-US" sz="28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).</a:t>
            </a:r>
          </a:p>
          <a:p>
            <a:r>
              <a:rPr lang="en-US" sz="28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 </a:t>
            </a:r>
            <a:r>
              <a:rPr lang="en-US" sz="2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It occurs when alveolar ventilation </a:t>
            </a:r>
            <a:endParaRPr lang="en-US" sz="2800" b="1" dirty="0" smtClean="0">
              <a:solidFill>
                <a:schemeClr val="tx1">
                  <a:lumMod val="85000"/>
                  <a:lumOff val="15000"/>
                </a:schemeClr>
              </a:solidFill>
              <a:latin typeface="Andalus" panose="02020603050405020304" pitchFamily="18" charset="-78"/>
              <a:cs typeface="Andalus" panose="02020603050405020304" pitchFamily="18" charset="-78"/>
            </a:endParaRPr>
          </a:p>
          <a:p>
            <a:r>
              <a:rPr lang="en-US" sz="28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is </a:t>
            </a:r>
            <a:r>
              <a:rPr lang="en-US" sz="2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insufficient to excrete the </a:t>
            </a:r>
            <a:r>
              <a:rPr lang="en-US" sz="28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carbon dioxide </a:t>
            </a:r>
            <a:r>
              <a:rPr lang="en-US" sz="2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being produced</a:t>
            </a:r>
            <a:r>
              <a:rPr lang="en-US" sz="28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.</a:t>
            </a:r>
            <a:r>
              <a:rPr lang="en-US" sz="2400" dirty="0" smtClean="0">
                <a:solidFill>
                  <a:schemeClr val="accent1">
                    <a:lumMod val="50000"/>
                  </a:schemeClr>
                </a:solidFill>
              </a:rPr>
              <a:t>. </a:t>
            </a:r>
            <a:endParaRPr lang="en-US" sz="24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413268" y="4719647"/>
            <a:ext cx="259228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Low oxygen with high carbon dioxide </a:t>
            </a:r>
          </a:p>
          <a:p>
            <a:pPr algn="ctr"/>
            <a:endParaRPr lang="en-US" sz="24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6331336" y="4654223"/>
            <a:ext cx="2622662" cy="1342203"/>
          </a:xfrm>
          <a:prstGeom prst="roundRect">
            <a:avLst/>
          </a:prstGeom>
          <a:noFill/>
          <a:ln w="76200"/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64727" y="394826"/>
            <a:ext cx="903649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smtClean="0">
                <a:solidFill>
                  <a:schemeClr val="tx2">
                    <a:lumMod val="50000"/>
                  </a:schemeClr>
                </a:solidFill>
                <a:latin typeface="Algerian" panose="04020705040A02060702" pitchFamily="82" charset="0"/>
              </a:rPr>
              <a:t>2- gas exchange abnormality </a:t>
            </a:r>
            <a:endParaRPr lang="en-US" sz="3200" dirty="0">
              <a:solidFill>
                <a:schemeClr val="tx2">
                  <a:lumMod val="50000"/>
                </a:schemeClr>
              </a:solidFill>
              <a:latin typeface="Algerian" panose="04020705040A02060702" pitchFamily="82" charset="0"/>
            </a:endParaRPr>
          </a:p>
          <a:p>
            <a:endParaRPr lang="en-US" sz="3200" dirty="0"/>
          </a:p>
          <a:p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429861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0034" y="1008604"/>
            <a:ext cx="9144000" cy="55707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rgbClr val="1A1C1C"/>
                </a:solidFill>
                <a:latin typeface="Lato"/>
              </a:rPr>
              <a:t>Causes of hypoxemia </a:t>
            </a:r>
            <a:endParaRPr lang="en-US" sz="2400" b="1" dirty="0">
              <a:solidFill>
                <a:srgbClr val="1A1C1C"/>
              </a:solidFill>
              <a:latin typeface="Lato"/>
            </a:endParaRP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en-US" sz="2400" b="1" dirty="0" smtClean="0">
                <a:solidFill>
                  <a:srgbClr val="1A1C1C"/>
                </a:solidFill>
                <a:latin typeface="Lato"/>
              </a:rPr>
              <a:t> </a:t>
            </a:r>
            <a:r>
              <a:rPr lang="en-US" sz="2800" b="1" dirty="0" smtClean="0">
                <a:solidFill>
                  <a:srgbClr val="1A1C1C"/>
                </a:solidFill>
                <a:latin typeface="Lato"/>
              </a:rPr>
              <a:t>Impaired </a:t>
            </a:r>
            <a:r>
              <a:rPr lang="en-US" sz="2800" b="1" dirty="0">
                <a:solidFill>
                  <a:srgbClr val="1A1C1C"/>
                </a:solidFill>
                <a:latin typeface="Lato"/>
              </a:rPr>
              <a:t>alveolar </a:t>
            </a:r>
            <a:r>
              <a:rPr lang="en-US" sz="2800" b="1" dirty="0" smtClean="0">
                <a:solidFill>
                  <a:srgbClr val="1A1C1C"/>
                </a:solidFill>
                <a:latin typeface="Lato"/>
              </a:rPr>
              <a:t>diffusion </a:t>
            </a:r>
            <a:r>
              <a:rPr lang="en-US" sz="2800" b="1" dirty="0">
                <a:solidFill>
                  <a:srgbClr val="1A1C1C"/>
                </a:solidFill>
                <a:latin typeface="Lato"/>
              </a:rPr>
              <a:t>due </a:t>
            </a:r>
            <a:r>
              <a:rPr lang="en-US" sz="2800" b="1" dirty="0" smtClean="0">
                <a:solidFill>
                  <a:srgbClr val="1A1C1C"/>
                </a:solidFill>
                <a:latin typeface="Lato"/>
              </a:rPr>
              <a:t>to:</a:t>
            </a:r>
          </a:p>
          <a:p>
            <a:r>
              <a:rPr lang="en-US" sz="2400" dirty="0">
                <a:solidFill>
                  <a:srgbClr val="1A1C1C"/>
                </a:solidFill>
                <a:latin typeface="Lato"/>
              </a:rPr>
              <a:t> pulmonary </a:t>
            </a:r>
            <a:r>
              <a:rPr lang="en-US" sz="2400" dirty="0" smtClean="0">
                <a:solidFill>
                  <a:srgbClr val="1A1C1C"/>
                </a:solidFill>
                <a:latin typeface="Lato"/>
              </a:rPr>
              <a:t>edema</a:t>
            </a:r>
          </a:p>
          <a:p>
            <a:r>
              <a:rPr lang="en-US" sz="2400" dirty="0" smtClean="0">
                <a:solidFill>
                  <a:srgbClr val="1A1C1C"/>
                </a:solidFill>
                <a:latin typeface="Lato"/>
              </a:rPr>
              <a:t> </a:t>
            </a:r>
            <a:r>
              <a:rPr lang="en-US" sz="2400" dirty="0">
                <a:solidFill>
                  <a:srgbClr val="1A1C1C"/>
                </a:solidFill>
                <a:latin typeface="Lato"/>
              </a:rPr>
              <a:t>severe </a:t>
            </a:r>
            <a:r>
              <a:rPr lang="en-US" sz="2400" dirty="0" smtClean="0">
                <a:solidFill>
                  <a:srgbClr val="1A1C1C"/>
                </a:solidFill>
                <a:latin typeface="Lato"/>
              </a:rPr>
              <a:t>pneumonia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en-US" sz="2800" b="1" dirty="0" smtClean="0">
                <a:solidFill>
                  <a:srgbClr val="1A1C1C"/>
                </a:solidFill>
                <a:latin typeface="Lato"/>
              </a:rPr>
              <a:t>Pulmonary</a:t>
            </a:r>
            <a:r>
              <a:rPr lang="en-US" sz="2800" b="1" dirty="0">
                <a:solidFill>
                  <a:srgbClr val="1A1C1C"/>
                </a:solidFill>
                <a:latin typeface="Lato"/>
              </a:rPr>
              <a:t> right-to-left </a:t>
            </a:r>
            <a:r>
              <a:rPr lang="en-US" sz="2800" b="1" dirty="0" smtClean="0">
                <a:solidFill>
                  <a:srgbClr val="1A1C1C"/>
                </a:solidFill>
                <a:latin typeface="Lato"/>
              </a:rPr>
              <a:t>shunt </a:t>
            </a:r>
            <a:r>
              <a:rPr lang="en-US" sz="2800" b="1" dirty="0">
                <a:solidFill>
                  <a:srgbClr val="1A1C1C"/>
                </a:solidFill>
                <a:latin typeface="Lato"/>
              </a:rPr>
              <a:t>due </a:t>
            </a:r>
            <a:r>
              <a:rPr lang="en-US" sz="2800" b="1" dirty="0" smtClean="0">
                <a:solidFill>
                  <a:srgbClr val="1A1C1C"/>
                </a:solidFill>
                <a:latin typeface="Lato"/>
              </a:rPr>
              <a:t>to:</a:t>
            </a:r>
          </a:p>
          <a:p>
            <a:r>
              <a:rPr lang="en-US" sz="2400" dirty="0">
                <a:solidFill>
                  <a:srgbClr val="1A1C1C"/>
                </a:solidFill>
                <a:latin typeface="Lato"/>
              </a:rPr>
              <a:t> </a:t>
            </a:r>
            <a:r>
              <a:rPr lang="en-US" sz="2400" dirty="0" smtClean="0">
                <a:solidFill>
                  <a:srgbClr val="1A1C1C"/>
                </a:solidFill>
                <a:latin typeface="Lato"/>
              </a:rPr>
              <a:t>ARDS</a:t>
            </a:r>
          </a:p>
          <a:p>
            <a:r>
              <a:rPr lang="en-US" sz="2400" dirty="0" smtClean="0">
                <a:solidFill>
                  <a:srgbClr val="1A1C1C"/>
                </a:solidFill>
                <a:latin typeface="Lato"/>
              </a:rPr>
              <a:t>pulmonary contusions</a:t>
            </a:r>
            <a:endParaRPr lang="en-US" sz="2400" dirty="0">
              <a:solidFill>
                <a:srgbClr val="1A1C1C"/>
              </a:solidFill>
              <a:latin typeface="Lato"/>
            </a:endParaRPr>
          </a:p>
          <a:p>
            <a:r>
              <a:rPr lang="en-US" sz="2400" dirty="0" smtClean="0">
                <a:solidFill>
                  <a:srgbClr val="1A1C1C"/>
                </a:solidFill>
                <a:latin typeface="Lato"/>
              </a:rPr>
              <a:t>Lung collapse</a:t>
            </a:r>
            <a:r>
              <a:rPr lang="en-US" sz="2400" dirty="0">
                <a:solidFill>
                  <a:srgbClr val="1A1C1C"/>
                </a:solidFill>
                <a:latin typeface="Lato"/>
              </a:rPr>
              <a:t> </a:t>
            </a:r>
            <a:endParaRPr lang="en-US" sz="2400" dirty="0" smtClean="0">
              <a:solidFill>
                <a:srgbClr val="1A1C1C"/>
              </a:solidFill>
              <a:latin typeface="Lato"/>
            </a:endParaRPr>
          </a:p>
          <a:p>
            <a:r>
              <a:rPr lang="en-US" sz="2400" dirty="0" smtClean="0">
                <a:solidFill>
                  <a:srgbClr val="1A1C1C"/>
                </a:solidFill>
                <a:latin typeface="Lato"/>
              </a:rPr>
              <a:t>tension pneumothorax</a:t>
            </a:r>
            <a:endParaRPr lang="en-US" sz="2400" dirty="0">
              <a:solidFill>
                <a:srgbClr val="1A1C1C"/>
              </a:solidFill>
              <a:latin typeface="Lato"/>
            </a:endParaRP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en-US" sz="2800" b="1" dirty="0" smtClean="0">
                <a:solidFill>
                  <a:srgbClr val="1A1C1C"/>
                </a:solidFill>
                <a:latin typeface="Lato"/>
              </a:rPr>
              <a:t>V/Q mismatch due to:</a:t>
            </a:r>
          </a:p>
          <a:p>
            <a:r>
              <a:rPr lang="en-US" sz="2400" dirty="0" smtClean="0">
                <a:solidFill>
                  <a:srgbClr val="1A1C1C"/>
                </a:solidFill>
                <a:latin typeface="Lato"/>
              </a:rPr>
              <a:t> </a:t>
            </a:r>
            <a:r>
              <a:rPr lang="en-US" sz="2400" dirty="0">
                <a:solidFill>
                  <a:srgbClr val="1A1C1C"/>
                </a:solidFill>
                <a:latin typeface="Lato"/>
              </a:rPr>
              <a:t>severe </a:t>
            </a:r>
            <a:r>
              <a:rPr lang="en-US" sz="2400" dirty="0" smtClean="0">
                <a:solidFill>
                  <a:srgbClr val="1A1C1C"/>
                </a:solidFill>
                <a:latin typeface="Lato"/>
              </a:rPr>
              <a:t>pneumonia</a:t>
            </a:r>
          </a:p>
          <a:p>
            <a:r>
              <a:rPr lang="en-US" sz="2400" dirty="0">
                <a:solidFill>
                  <a:srgbClr val="1A1C1C"/>
                </a:solidFill>
                <a:latin typeface="Lato"/>
              </a:rPr>
              <a:t> pulmonary </a:t>
            </a:r>
            <a:r>
              <a:rPr lang="en-US" sz="2400" dirty="0" smtClean="0">
                <a:solidFill>
                  <a:srgbClr val="1A1C1C"/>
                </a:solidFill>
                <a:latin typeface="Lato"/>
              </a:rPr>
              <a:t>edema</a:t>
            </a:r>
          </a:p>
          <a:p>
            <a:r>
              <a:rPr lang="en-US" sz="2400" dirty="0">
                <a:solidFill>
                  <a:srgbClr val="1A1C1C"/>
                </a:solidFill>
                <a:latin typeface="Lato"/>
              </a:rPr>
              <a:t> pulmonary </a:t>
            </a:r>
            <a:r>
              <a:rPr lang="en-US" sz="2400" dirty="0" smtClean="0">
                <a:solidFill>
                  <a:srgbClr val="1A1C1C"/>
                </a:solidFill>
                <a:latin typeface="Lato"/>
              </a:rPr>
              <a:t>embolism</a:t>
            </a:r>
          </a:p>
          <a:p>
            <a:r>
              <a:rPr lang="en-US" sz="2400" dirty="0">
                <a:solidFill>
                  <a:srgbClr val="1A1C1C"/>
                </a:solidFill>
                <a:latin typeface="Lato"/>
              </a:rPr>
              <a:t> </a:t>
            </a:r>
            <a:r>
              <a:rPr lang="en-US" sz="2400" dirty="0" smtClean="0">
                <a:solidFill>
                  <a:srgbClr val="1A1C1C"/>
                </a:solidFill>
                <a:latin typeface="Lato"/>
              </a:rPr>
              <a:t>atelectasis</a:t>
            </a:r>
            <a:endParaRPr lang="en-US" sz="2400" dirty="0">
              <a:solidFill>
                <a:srgbClr val="1A1C1C"/>
              </a:solidFill>
              <a:latin typeface="Lato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-21595" y="-99392"/>
            <a:ext cx="2922595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857250" indent="-857250">
              <a:buFont typeface="Wingdings" panose="05000000000000000000" pitchFamily="2" charset="2"/>
              <a:buChar char="q"/>
            </a:pPr>
            <a:r>
              <a:rPr lang="en-US" sz="66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gency FB" panose="020B0503020202020204" pitchFamily="34" charset="0"/>
                <a:cs typeface="+mn-cs"/>
              </a:rPr>
              <a:t>causes</a:t>
            </a:r>
          </a:p>
        </p:txBody>
      </p:sp>
    </p:spTree>
    <p:extLst>
      <p:ext uri="{BB962C8B-B14F-4D97-AF65-F5344CB8AC3E}">
        <p14:creationId xmlns:p14="http://schemas.microsoft.com/office/powerpoint/2010/main" val="1825129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0252" y="16748"/>
            <a:ext cx="2922595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857250" indent="-857250">
              <a:buFont typeface="Wingdings" panose="05000000000000000000" pitchFamily="2" charset="2"/>
              <a:buChar char="q"/>
            </a:pPr>
            <a:r>
              <a:rPr lang="en-US" sz="66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gency FB" panose="020B0503020202020204" pitchFamily="34" charset="0"/>
                <a:cs typeface="+mn-cs"/>
              </a:rPr>
              <a:t>causes</a:t>
            </a:r>
          </a:p>
        </p:txBody>
      </p:sp>
      <p:sp>
        <p:nvSpPr>
          <p:cNvPr id="3" name="Rectangle 2"/>
          <p:cNvSpPr/>
          <p:nvPr/>
        </p:nvSpPr>
        <p:spPr>
          <a:xfrm>
            <a:off x="83197" y="909301"/>
            <a:ext cx="466826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>
                <a:solidFill>
                  <a:srgbClr val="1A1C1C"/>
                </a:solidFill>
                <a:latin typeface="Lato"/>
              </a:rPr>
              <a:t>Causes of hypercapnia</a:t>
            </a:r>
          </a:p>
        </p:txBody>
      </p:sp>
      <p:sp>
        <p:nvSpPr>
          <p:cNvPr id="4" name="Rectangle 3"/>
          <p:cNvSpPr/>
          <p:nvPr/>
        </p:nvSpPr>
        <p:spPr>
          <a:xfrm>
            <a:off x="80340" y="1380972"/>
            <a:ext cx="819036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Wingdings" panose="05000000000000000000" pitchFamily="2" charset="2"/>
              <a:buChar char="v"/>
            </a:pPr>
            <a:r>
              <a:rPr lang="en-US" sz="2800" b="1" dirty="0">
                <a:solidFill>
                  <a:srgbClr val="1A1C1C"/>
                </a:solidFill>
                <a:latin typeface="Lato"/>
              </a:rPr>
              <a:t>Airway obstruction  due to</a:t>
            </a:r>
          </a:p>
        </p:txBody>
      </p:sp>
      <p:sp>
        <p:nvSpPr>
          <p:cNvPr id="5" name="Rectangle 4"/>
          <p:cNvSpPr/>
          <p:nvPr/>
        </p:nvSpPr>
        <p:spPr>
          <a:xfrm>
            <a:off x="80340" y="1379803"/>
            <a:ext cx="8766069" cy="27392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anose="020B0604020202020204" pitchFamily="34" charset="0"/>
              <a:buChar char="•"/>
            </a:pPr>
            <a:endParaRPr lang="en-US" sz="2800" b="1" i="1" dirty="0">
              <a:solidFill>
                <a:srgbClr val="1A1C1C"/>
              </a:solidFill>
              <a:latin typeface="Lato"/>
            </a:endParaRPr>
          </a:p>
          <a:p>
            <a:pPr lvl="1"/>
            <a:r>
              <a:rPr lang="en-US" sz="2400" dirty="0" smtClean="0"/>
              <a:t>COPD</a:t>
            </a:r>
            <a:r>
              <a:rPr lang="en-US" sz="2400" dirty="0"/>
              <a:t> </a:t>
            </a:r>
          </a:p>
          <a:p>
            <a:pPr lvl="1"/>
            <a:r>
              <a:rPr lang="en-US" sz="2400" dirty="0" smtClean="0"/>
              <a:t>acute asthma exacerbation</a:t>
            </a:r>
          </a:p>
          <a:p>
            <a:pPr lvl="1"/>
            <a:r>
              <a:rPr lang="en-US" sz="2400" dirty="0"/>
              <a:t> </a:t>
            </a:r>
            <a:r>
              <a:rPr lang="en-US" sz="2400" dirty="0" smtClean="0"/>
              <a:t>aspiration</a:t>
            </a:r>
          </a:p>
          <a:p>
            <a:pPr lvl="1"/>
            <a:r>
              <a:rPr lang="en-US" sz="2400" dirty="0"/>
              <a:t> </a:t>
            </a:r>
            <a:r>
              <a:rPr lang="en-US" sz="2400" dirty="0" smtClean="0"/>
              <a:t>bronchiectasis</a:t>
            </a:r>
          </a:p>
          <a:p>
            <a:pPr lvl="1"/>
            <a:r>
              <a:rPr lang="en-US" sz="2400" dirty="0"/>
              <a:t> cystic fibrosis</a:t>
            </a:r>
          </a:p>
          <a:p>
            <a:pPr lvl="1"/>
            <a:r>
              <a:rPr lang="en-US" sz="2400" dirty="0" smtClean="0"/>
              <a:t> tumors</a:t>
            </a:r>
          </a:p>
        </p:txBody>
      </p:sp>
      <p:sp>
        <p:nvSpPr>
          <p:cNvPr id="6" name="Rectangle 5"/>
          <p:cNvSpPr/>
          <p:nvPr/>
        </p:nvSpPr>
        <p:spPr>
          <a:xfrm>
            <a:off x="-396552" y="4119014"/>
            <a:ext cx="8823410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14400" lvl="1" indent="-457200">
              <a:buFont typeface="Wingdings" panose="05000000000000000000" pitchFamily="2" charset="2"/>
              <a:buChar char="v"/>
            </a:pPr>
            <a:r>
              <a:rPr lang="en-US" sz="2800" b="1" dirty="0">
                <a:solidFill>
                  <a:srgbClr val="1A1C1C"/>
                </a:solidFill>
                <a:latin typeface="Lato"/>
              </a:rPr>
              <a:t>CNS depression </a:t>
            </a:r>
            <a:r>
              <a:rPr lang="en-US" sz="2800" b="1" dirty="0">
                <a:solidFill>
                  <a:srgbClr val="1A1C1C"/>
                </a:solidFill>
                <a:latin typeface="Lato"/>
              </a:rPr>
              <a:t>due to</a:t>
            </a:r>
          </a:p>
          <a:p>
            <a:pPr lvl="1"/>
            <a:r>
              <a:rPr lang="en-US" sz="2400" dirty="0"/>
              <a:t> </a:t>
            </a:r>
            <a:r>
              <a:rPr lang="en-US" sz="2400" dirty="0" smtClean="0"/>
              <a:t>    opioid intoxication</a:t>
            </a:r>
          </a:p>
          <a:p>
            <a:pPr lvl="1"/>
            <a:r>
              <a:rPr lang="en-US" sz="2400" dirty="0"/>
              <a:t> </a:t>
            </a:r>
            <a:r>
              <a:rPr lang="en-US" sz="2400" dirty="0" smtClean="0"/>
              <a:t>    stroke</a:t>
            </a:r>
            <a:r>
              <a:rPr lang="en-US" sz="2400" dirty="0">
                <a:solidFill>
                  <a:srgbClr val="0A5C45"/>
                </a:solidFill>
                <a:latin typeface="Lato"/>
              </a:rPr>
              <a:t/>
            </a:r>
            <a:br>
              <a:rPr lang="en-US" sz="2400" dirty="0">
                <a:solidFill>
                  <a:srgbClr val="0A5C45"/>
                </a:solidFill>
                <a:latin typeface="Lato"/>
              </a:rPr>
            </a:br>
            <a:endParaRPr lang="en-US" sz="2400" dirty="0"/>
          </a:p>
        </p:txBody>
      </p:sp>
      <p:sp>
        <p:nvSpPr>
          <p:cNvPr id="7" name="Rectangle 6"/>
          <p:cNvSpPr/>
          <p:nvPr/>
        </p:nvSpPr>
        <p:spPr>
          <a:xfrm>
            <a:off x="123175" y="5373216"/>
            <a:ext cx="8763212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v"/>
            </a:pPr>
            <a:r>
              <a:rPr lang="en-US" sz="2800" b="1" dirty="0">
                <a:solidFill>
                  <a:srgbClr val="1A1C1C"/>
                </a:solidFill>
                <a:latin typeface="Lato"/>
              </a:rPr>
              <a:t>Respiratory muscle weakness due to</a:t>
            </a:r>
          </a:p>
          <a:p>
            <a:r>
              <a:rPr lang="en-US" dirty="0" smtClean="0"/>
              <a:t> </a:t>
            </a:r>
            <a:r>
              <a:rPr lang="en-US" sz="2400" dirty="0"/>
              <a:t>   </a:t>
            </a:r>
            <a:r>
              <a:rPr lang="en-US" sz="2400" dirty="0" smtClean="0"/>
              <a:t> </a:t>
            </a:r>
            <a:r>
              <a:rPr lang="en-US" sz="2400" dirty="0"/>
              <a:t>myasthenia gravis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201992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137" y="260648"/>
            <a:ext cx="8352928" cy="66479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57250" indent="-857250">
              <a:buFont typeface="Wingdings" panose="05000000000000000000" pitchFamily="2" charset="2"/>
              <a:buChar char="q"/>
            </a:pPr>
            <a:r>
              <a:rPr lang="en-US" sz="66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gency FB" panose="020B0503020202020204" pitchFamily="34" charset="0"/>
                <a:cs typeface="+mn-cs"/>
              </a:rPr>
              <a:t>Clinical </a:t>
            </a:r>
            <a:r>
              <a:rPr lang="en-US" sz="66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gency FB" panose="020B0503020202020204" pitchFamily="34" charset="0"/>
                <a:cs typeface="+mn-cs"/>
              </a:rPr>
              <a:t>features</a:t>
            </a:r>
            <a:endParaRPr lang="en-US" sz="3200" b="1" dirty="0" smtClean="0"/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3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Dyspnea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3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Tachypnea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3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Cyanosis</a:t>
            </a:r>
            <a:endParaRPr lang="en-US" sz="3600" b="1" dirty="0">
              <a:solidFill>
                <a:schemeClr val="tx1">
                  <a:lumMod val="85000"/>
                  <a:lumOff val="15000"/>
                </a:schemeClr>
              </a:solidFill>
              <a:latin typeface="Andalus" panose="02020603050405020304" pitchFamily="18" charset="-78"/>
              <a:cs typeface="Andalus" panose="02020603050405020304" pitchFamily="18" charset="-78"/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3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Tachycardia</a:t>
            </a:r>
            <a:endParaRPr lang="en-US" sz="3600" b="1" dirty="0">
              <a:solidFill>
                <a:schemeClr val="tx1">
                  <a:lumMod val="85000"/>
                  <a:lumOff val="15000"/>
                </a:schemeClr>
              </a:solidFill>
              <a:latin typeface="Andalus" panose="02020603050405020304" pitchFamily="18" charset="-78"/>
              <a:cs typeface="Andalus" panose="02020603050405020304" pitchFamily="18" charset="-78"/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3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Confusion</a:t>
            </a:r>
            <a:endParaRPr lang="en-US" sz="3600" b="1" dirty="0">
              <a:solidFill>
                <a:schemeClr val="tx1">
                  <a:lumMod val="85000"/>
                  <a:lumOff val="15000"/>
                </a:schemeClr>
              </a:solidFill>
              <a:latin typeface="Andalus" panose="02020603050405020304" pitchFamily="18" charset="-78"/>
              <a:cs typeface="Andalus" panose="02020603050405020304" pitchFamily="18" charset="-78"/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3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Agitation</a:t>
            </a:r>
            <a:endParaRPr lang="en-US" sz="3600" b="1" dirty="0">
              <a:solidFill>
                <a:schemeClr val="tx1">
                  <a:lumMod val="85000"/>
                  <a:lumOff val="15000"/>
                </a:schemeClr>
              </a:solidFill>
              <a:latin typeface="Andalus" panose="02020603050405020304" pitchFamily="18" charset="-78"/>
              <a:cs typeface="Andalus" panose="02020603050405020304" pitchFamily="18" charset="-78"/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3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Pleuritic </a:t>
            </a:r>
            <a:r>
              <a:rPr lang="en-US" sz="3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chest </a:t>
            </a:r>
            <a:r>
              <a:rPr lang="en-US" sz="3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pain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3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cough may or may not be present depending on the underlying cause </a:t>
            </a:r>
            <a:endParaRPr lang="en-US" sz="3600" b="1" dirty="0">
              <a:solidFill>
                <a:schemeClr val="tx1">
                  <a:lumMod val="85000"/>
                  <a:lumOff val="15000"/>
                </a:schemeClr>
              </a:solidFill>
              <a:latin typeface="Andalus" panose="02020603050405020304" pitchFamily="18" charset="-78"/>
              <a:cs typeface="Andalus" panose="02020603050405020304" pitchFamily="18" charset="-78"/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endParaRPr lang="en-US" sz="3600" b="1" dirty="0">
              <a:solidFill>
                <a:schemeClr val="tx1">
                  <a:lumMod val="85000"/>
                  <a:lumOff val="15000"/>
                </a:schemeClr>
              </a:solidFill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4096227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843808" y="5589240"/>
            <a:ext cx="707057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cap="all" spc="100" dirty="0">
                <a:solidFill>
                  <a:schemeClr val="tx2">
                    <a:lumMod val="50000"/>
                  </a:schemeClr>
                </a:solidFill>
                <a:latin typeface="Andalus" panose="02020603050405020304" pitchFamily="18" charset="-78"/>
                <a:ea typeface="+mj-ea"/>
                <a:cs typeface="Andalus" panose="02020603050405020304" pitchFamily="18" charset="-78"/>
              </a:rPr>
              <a:t>Treatment of respiratory failure </a:t>
            </a:r>
            <a:endParaRPr lang="en-US" sz="4400" b="1" cap="all" spc="100" dirty="0">
              <a:solidFill>
                <a:schemeClr val="tx2">
                  <a:lumMod val="50000"/>
                </a:schemeClr>
              </a:solidFill>
              <a:latin typeface="Andalus" panose="02020603050405020304" pitchFamily="18" charset="-78"/>
              <a:ea typeface="+mj-ea"/>
              <a:cs typeface="Andalus" panose="02020603050405020304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321008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>
            <a:off x="123710" y="332656"/>
            <a:ext cx="871296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Wingdings" pitchFamily="2" charset="2"/>
              <a:buChar char="Ø"/>
            </a:pPr>
            <a:r>
              <a:rPr lang="en-US" sz="3200" dirty="0">
                <a:solidFill>
                  <a:schemeClr val="tx2">
                    <a:lumMod val="50000"/>
                  </a:schemeClr>
                </a:solidFill>
              </a:rPr>
              <a:t>The </a:t>
            </a:r>
            <a:r>
              <a:rPr lang="en-US" sz="3200" b="1" dirty="0">
                <a:solidFill>
                  <a:schemeClr val="accent1">
                    <a:lumMod val="75000"/>
                  </a:schemeClr>
                </a:solidFill>
              </a:rPr>
              <a:t>initial step </a:t>
            </a:r>
            <a:r>
              <a:rPr lang="en-US" sz="3200" dirty="0">
                <a:solidFill>
                  <a:schemeClr val="tx2">
                    <a:lumMod val="50000"/>
                  </a:schemeClr>
                </a:solidFill>
              </a:rPr>
              <a:t>in the treatment of a patient with respiratory failure is rapid assessment of </a:t>
            </a:r>
            <a:r>
              <a:rPr lang="en-US" sz="3200" dirty="0" smtClean="0">
                <a:solidFill>
                  <a:schemeClr val="accent1">
                    <a:lumMod val="75000"/>
                  </a:schemeClr>
                </a:solidFill>
              </a:rPr>
              <a:t>A</a:t>
            </a:r>
            <a:r>
              <a:rPr lang="en-US" sz="3200" dirty="0" smtClean="0">
                <a:solidFill>
                  <a:schemeClr val="tx2">
                    <a:lumMod val="50000"/>
                  </a:schemeClr>
                </a:solidFill>
              </a:rPr>
              <a:t>irway</a:t>
            </a:r>
            <a:r>
              <a:rPr lang="en-US" sz="3200" dirty="0">
                <a:solidFill>
                  <a:schemeClr val="tx2">
                    <a:lumMod val="50000"/>
                  </a:schemeClr>
                </a:solidFill>
              </a:rPr>
              <a:t>, </a:t>
            </a:r>
            <a:r>
              <a:rPr lang="en-US" sz="3200" dirty="0" smtClean="0">
                <a:solidFill>
                  <a:schemeClr val="accent1">
                    <a:lumMod val="75000"/>
                  </a:schemeClr>
                </a:solidFill>
              </a:rPr>
              <a:t>B</a:t>
            </a:r>
            <a:r>
              <a:rPr lang="en-US" sz="3200" dirty="0" smtClean="0">
                <a:solidFill>
                  <a:schemeClr val="tx2">
                    <a:lumMod val="50000"/>
                  </a:schemeClr>
                </a:solidFill>
              </a:rPr>
              <a:t>reathing</a:t>
            </a:r>
            <a:r>
              <a:rPr lang="en-US" sz="3200" dirty="0">
                <a:solidFill>
                  <a:schemeClr val="tx2">
                    <a:lumMod val="50000"/>
                  </a:schemeClr>
                </a:solidFill>
              </a:rPr>
              <a:t>, and </a:t>
            </a:r>
            <a:r>
              <a:rPr lang="en-US" sz="3200" dirty="0" smtClean="0">
                <a:solidFill>
                  <a:schemeClr val="accent1">
                    <a:lumMod val="75000"/>
                  </a:schemeClr>
                </a:solidFill>
              </a:rPr>
              <a:t>C</a:t>
            </a:r>
            <a:r>
              <a:rPr lang="en-US" sz="3200" dirty="0" smtClean="0">
                <a:solidFill>
                  <a:schemeClr val="tx2">
                    <a:lumMod val="50000"/>
                  </a:schemeClr>
                </a:solidFill>
              </a:rPr>
              <a:t>irculation</a:t>
            </a:r>
            <a:endParaRPr lang="en-US" sz="32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3" name="مستطيل 2"/>
          <p:cNvSpPr/>
          <p:nvPr/>
        </p:nvSpPr>
        <p:spPr>
          <a:xfrm>
            <a:off x="123710" y="2060848"/>
            <a:ext cx="8530366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3200" dirty="0">
                <a:solidFill>
                  <a:schemeClr val="tx2">
                    <a:lumMod val="50000"/>
                  </a:schemeClr>
                </a:solidFill>
              </a:rPr>
              <a:t>Provide </a:t>
            </a:r>
            <a:r>
              <a:rPr lang="en-US" sz="3200" dirty="0">
                <a:solidFill>
                  <a:schemeClr val="tx2">
                    <a:lumMod val="50000"/>
                  </a:schemeClr>
                </a:solidFill>
              </a:rPr>
              <a:t>immediate respiratory </a:t>
            </a:r>
            <a:r>
              <a:rPr lang="en-US" sz="3200" dirty="0" smtClean="0">
                <a:solidFill>
                  <a:schemeClr val="tx2">
                    <a:lumMod val="50000"/>
                  </a:schemeClr>
                </a:solidFill>
              </a:rPr>
              <a:t>support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3200" dirty="0">
                <a:solidFill>
                  <a:schemeClr val="tx2">
                    <a:lumMod val="50000"/>
                  </a:schemeClr>
                </a:solidFill>
              </a:rPr>
              <a:t> </a:t>
            </a:r>
            <a:r>
              <a:rPr lang="en-US" sz="3200" dirty="0">
                <a:solidFill>
                  <a:schemeClr val="tx2">
                    <a:lumMod val="50000"/>
                  </a:schemeClr>
                </a:solidFill>
              </a:rPr>
              <a:t>Identify </a:t>
            </a:r>
            <a:r>
              <a:rPr lang="en-US" sz="3200" dirty="0">
                <a:solidFill>
                  <a:schemeClr val="tx2">
                    <a:lumMod val="50000"/>
                  </a:schemeClr>
                </a:solidFill>
              </a:rPr>
              <a:t>and treat rapidly reversible causes of respiratory </a:t>
            </a:r>
            <a:r>
              <a:rPr lang="en-US" sz="3200" dirty="0">
                <a:solidFill>
                  <a:schemeClr val="tx2">
                    <a:lumMod val="50000"/>
                  </a:schemeClr>
                </a:solidFill>
              </a:rPr>
              <a:t>failure</a:t>
            </a:r>
            <a:endParaRPr lang="en-US" sz="3200" dirty="0">
              <a:solidFill>
                <a:schemeClr val="tx2">
                  <a:lumMod val="50000"/>
                </a:schemeClr>
              </a:solidFill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3200" dirty="0">
                <a:solidFill>
                  <a:schemeClr val="tx2">
                    <a:lumMod val="50000"/>
                  </a:schemeClr>
                </a:solidFill>
              </a:rPr>
              <a:t>Perform focused clinical </a:t>
            </a:r>
            <a:r>
              <a:rPr lang="en-US" sz="3200" dirty="0" smtClean="0">
                <a:solidFill>
                  <a:schemeClr val="tx2">
                    <a:lumMod val="50000"/>
                  </a:schemeClr>
                </a:solidFill>
              </a:rPr>
              <a:t>evaluation</a:t>
            </a:r>
            <a:endParaRPr lang="en-US" sz="3200" dirty="0">
              <a:solidFill>
                <a:schemeClr val="tx2">
                  <a:lumMod val="50000"/>
                </a:schemeClr>
              </a:solidFill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3200" dirty="0">
                <a:solidFill>
                  <a:schemeClr val="tx2">
                    <a:lumMod val="50000"/>
                  </a:schemeClr>
                </a:solidFill>
              </a:rPr>
              <a:t>Obtain initial diagnostics: e.g., ABG, routine laboratory studies, ECG, CXR, 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3200" dirty="0">
                <a:solidFill>
                  <a:schemeClr val="tx2">
                    <a:lumMod val="50000"/>
                  </a:schemeClr>
                </a:solidFill>
              </a:rPr>
              <a:t>Treat the underlying cause of respiratory </a:t>
            </a:r>
            <a:r>
              <a:rPr lang="en-US" sz="3200" dirty="0">
                <a:solidFill>
                  <a:schemeClr val="tx2">
                    <a:lumMod val="50000"/>
                  </a:schemeClr>
                </a:solidFill>
              </a:rPr>
              <a:t>failure</a:t>
            </a:r>
            <a:endParaRPr lang="en-US" sz="3200" dirty="0">
              <a:solidFill>
                <a:schemeClr val="tx2">
                  <a:lumMod val="50000"/>
                </a:schemeClr>
              </a:solidFill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endParaRPr lang="en-US" sz="3200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5474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Blue Warm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AE6F2518-B084-4896-AF52-66CC2144AA2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2317</TotalTime>
  <Words>591</Words>
  <Application>Microsoft Office PowerPoint</Application>
  <PresentationFormat>On-screen Show (4:3)</PresentationFormat>
  <Paragraphs>147</Paragraphs>
  <Slides>23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36" baseType="lpstr">
      <vt:lpstr>Arial Unicode MS</vt:lpstr>
      <vt:lpstr>Agency FB</vt:lpstr>
      <vt:lpstr>Algerian</vt:lpstr>
      <vt:lpstr>Andalus</vt:lpstr>
      <vt:lpstr>Arial</vt:lpstr>
      <vt:lpstr>Arial Rounded MT Bold</vt:lpstr>
      <vt:lpstr>Blackadder ITC</vt:lpstr>
      <vt:lpstr>Calibri</vt:lpstr>
      <vt:lpstr>Calibri Light</vt:lpstr>
      <vt:lpstr>Lato</vt:lpstr>
      <vt:lpstr>Tahoma</vt:lpstr>
      <vt:lpstr>Wingdings</vt:lpstr>
      <vt:lpstr>Office Theme</vt:lpstr>
      <vt:lpstr>Respiratory failure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The goal</vt:lpstr>
      <vt:lpstr>Nasal cannula</vt:lpstr>
      <vt:lpstr>PowerPoint Presentation</vt:lpstr>
      <vt:lpstr>PowerPoint Presentation</vt:lpstr>
      <vt:lpstr>Mechanical Ventilation</vt:lpstr>
      <vt:lpstr>CPAP  (Continuous positive airway pressure)</vt:lpstr>
      <vt:lpstr>Indications </vt:lpstr>
      <vt:lpstr>BiPAP (bilevel positive airway pressure)</vt:lpstr>
      <vt:lpstr>PowerPoint Presentation</vt:lpstr>
      <vt:lpstr>PowerPoint Presentation</vt:lpstr>
      <vt:lpstr>Treatment of rapidly reversible causes of respiratory failure</vt:lpstr>
      <vt:lpstr>Initial investigations</vt:lpstr>
      <vt:lpstr>Complications </vt:lpstr>
      <vt:lpstr>PowerPoint Presentation</vt:lpstr>
    </vt:vector>
  </TitlesOfParts>
  <Company>dia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Respiratory failure</dc:title>
  <dc:creator>dia</dc:creator>
  <cp:lastModifiedBy>Microsoft account</cp:lastModifiedBy>
  <cp:revision>163</cp:revision>
  <dcterms:created xsi:type="dcterms:W3CDTF">2010-12-07T07:52:32Z</dcterms:created>
  <dcterms:modified xsi:type="dcterms:W3CDTF">2024-10-02T19:54:36Z</dcterms:modified>
</cp:coreProperties>
</file>