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5"/>
  </p:notesMasterIdLst>
  <p:sldIdLst>
    <p:sldId id="256" r:id="rId5"/>
    <p:sldId id="257" r:id="rId6"/>
    <p:sldId id="265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theme" Target="theme/theme1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presProps" Target="pres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notesMaster" Target="notesMasters/notesMaster1.xml" /><Relationship Id="rId10" Type="http://schemas.openxmlformats.org/officeDocument/2006/relationships/slide" Target="slides/slide6.xml" /><Relationship Id="rId19" Type="http://schemas.openxmlformats.org/officeDocument/2006/relationships/tableStyles" Target="tableStyle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25E0D-17E9-4F68-ACF9-859803D57447}" type="datetimeFigureOut">
              <a:rPr lang="en-IN" smtClean="0"/>
              <a:pPr/>
              <a:t>09-03-2022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11184-ED54-4F28-A716-2E83EFF02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8065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8534400" cy="1905000"/>
          </a:xfrm>
          <a:effectLst>
            <a:glow rad="1397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90000" dir="5400000" sy="-100000" algn="bl" rotWithShape="0"/>
          </a:effectLst>
          <a:scene3d>
            <a:camera prst="isometricOffAxis1Right"/>
            <a:lightRig rig="threePt" dir="t"/>
          </a:scene3d>
        </p:spPr>
        <p:txBody>
          <a:bodyPr>
            <a:normAutofit fontScale="90000"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ANTICHOLINERGIC DRUGS</a:t>
            </a:r>
            <a:endParaRPr lang="en-IN" sz="6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3290668"/>
            <a:ext cx="5721096" cy="886264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  <a:reflection blurRad="6350" stA="50000" endA="300" endPos="90000" dist="50800" dir="5400000" sy="-100000" algn="bl" rotWithShape="0"/>
          </a:effectLst>
          <a:scene3d>
            <a:camera prst="isometricOffAxis1Right"/>
            <a:lightRig rig="threePt" dir="t"/>
          </a:scene3d>
        </p:spPr>
        <p:txBody>
          <a:bodyPr>
            <a:noAutofit/>
          </a:bodyPr>
          <a:lstStyle/>
          <a:p>
            <a:r>
              <a:rPr lang="en-IN" sz="4000" b="1" dirty="0">
                <a:solidFill>
                  <a:srgbClr val="FF3300"/>
                </a:solidFill>
              </a:rPr>
              <a:t>DR.GEHANE</a:t>
            </a:r>
          </a:p>
        </p:txBody>
      </p:sp>
      <p:pic>
        <p:nvPicPr>
          <p:cNvPr id="4" name="Picture 3" descr="C:\Users\DELL\Desktop\plants\plants image\Datura-Stramonium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8600"/>
            <a:ext cx="3505200" cy="281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4129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sz="4800" b="1" dirty="0"/>
              <a:t>   THERAPEUTIC USES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Bronchial Asthma:- </a:t>
            </a:r>
            <a:r>
              <a:rPr lang="en-US" dirty="0"/>
              <a:t>Ipratropium/ </a:t>
            </a:r>
            <a:r>
              <a:rPr lang="en-US" dirty="0" err="1"/>
              <a:t>tiotropium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low efficacy/ thickness of mucous,  </a:t>
            </a:r>
            <a:r>
              <a:rPr lang="en-US" dirty="0" err="1"/>
              <a:t>cf</a:t>
            </a:r>
            <a:r>
              <a:rPr lang="en-US" dirty="0"/>
              <a:t>- </a:t>
            </a:r>
            <a:r>
              <a:rPr lang="el-GR" dirty="0"/>
              <a:t>β</a:t>
            </a:r>
            <a:r>
              <a:rPr lang="en-US" dirty="0"/>
              <a:t>2 agonists</a:t>
            </a:r>
          </a:p>
          <a:p>
            <a:pPr marL="0" indent="0">
              <a:buNone/>
            </a:pPr>
            <a:r>
              <a:rPr lang="en-US" b="1" dirty="0" err="1"/>
              <a:t>Vaso</a:t>
            </a:r>
            <a:r>
              <a:rPr lang="en-US" b="1" dirty="0"/>
              <a:t>-vagal syncope:- </a:t>
            </a:r>
            <a:r>
              <a:rPr lang="en-US" dirty="0"/>
              <a:t>Atropine(AV block) d/t vagal</a:t>
            </a:r>
          </a:p>
          <a:p>
            <a:pPr marL="0" indent="0">
              <a:buNone/>
            </a:pPr>
            <a:r>
              <a:rPr lang="en-US" dirty="0"/>
              <a:t>                                        stimulation</a:t>
            </a:r>
          </a:p>
          <a:p>
            <a:pPr marL="0" indent="0">
              <a:buNone/>
            </a:pPr>
            <a:r>
              <a:rPr lang="en-US" b="1" dirty="0"/>
              <a:t>Anti-</a:t>
            </a:r>
            <a:r>
              <a:rPr lang="en-US" b="1" dirty="0" err="1"/>
              <a:t>parkinsonian</a:t>
            </a:r>
            <a:r>
              <a:rPr lang="en-US" b="1" dirty="0"/>
              <a:t>:-    </a:t>
            </a:r>
          </a:p>
          <a:p>
            <a:pPr marL="0" indent="0">
              <a:buNone/>
            </a:pPr>
            <a:r>
              <a:rPr lang="en-US" b="1" dirty="0"/>
              <a:t>Ophthalmic:- </a:t>
            </a:r>
            <a:r>
              <a:rPr lang="en-US" dirty="0"/>
              <a:t>Refractory error, </a:t>
            </a:r>
            <a:r>
              <a:rPr lang="en-US" dirty="0" err="1"/>
              <a:t>iridocyclitis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                       </a:t>
            </a:r>
            <a:r>
              <a:rPr lang="en-US" dirty="0" err="1"/>
              <a:t>fundoscopic</a:t>
            </a:r>
            <a:r>
              <a:rPr lang="en-US" dirty="0"/>
              <a:t> examination-</a:t>
            </a:r>
            <a:r>
              <a:rPr lang="el-GR" dirty="0"/>
              <a:t>α</a:t>
            </a:r>
            <a:r>
              <a:rPr lang="en-US" dirty="0"/>
              <a:t>1 ago., </a:t>
            </a:r>
            <a:r>
              <a:rPr lang="en-US" b="1" dirty="0"/>
              <a:t>Antiemetic:- </a:t>
            </a:r>
            <a:r>
              <a:rPr lang="en-US" dirty="0"/>
              <a:t>Motion sickness 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Poisonings:- </a:t>
            </a:r>
            <a:r>
              <a:rPr lang="en-US" dirty="0"/>
              <a:t>mushroom poisoning, </a:t>
            </a:r>
          </a:p>
          <a:p>
            <a:pPr marL="0" indent="0">
              <a:buNone/>
            </a:pPr>
            <a:r>
              <a:rPr lang="en-US" b="1" dirty="0"/>
              <a:t>                          </a:t>
            </a:r>
            <a:r>
              <a:rPr lang="en-US" dirty="0" err="1"/>
              <a:t>organophosphorous</a:t>
            </a:r>
            <a:r>
              <a:rPr lang="en-US" dirty="0"/>
              <a:t> poisoning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403090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dirty="0"/>
              <a:t>             </a:t>
            </a:r>
            <a:r>
              <a:rPr lang="en-US" sz="5400" b="1" dirty="0">
                <a:solidFill>
                  <a:srgbClr val="0070C0"/>
                </a:solidFill>
              </a:rPr>
              <a:t>CLASSIFICATION</a:t>
            </a:r>
            <a:endParaRPr lang="en-IN" sz="5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All are competitive antagonist at ‘M’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I.   Natural Alkaloids:-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     </a:t>
            </a:r>
            <a:r>
              <a:rPr lang="en-US" sz="2800" dirty="0"/>
              <a:t>Atropine, </a:t>
            </a:r>
            <a:r>
              <a:rPr lang="en-US" sz="2800" dirty="0" err="1"/>
              <a:t>Hyoscine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II. Semisynthetic:-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      </a:t>
            </a:r>
            <a:r>
              <a:rPr lang="en-US" sz="2800" dirty="0" err="1"/>
              <a:t>Homatropine</a:t>
            </a:r>
            <a:r>
              <a:rPr lang="en-US" sz="2800" dirty="0"/>
              <a:t>, Ipratropium Br, </a:t>
            </a:r>
            <a:r>
              <a:rPr lang="en-US" sz="2800" dirty="0" err="1"/>
              <a:t>Tiotropium</a:t>
            </a:r>
            <a:r>
              <a:rPr lang="en-US" sz="2800" dirty="0"/>
              <a:t>,</a:t>
            </a:r>
          </a:p>
          <a:p>
            <a:pPr marL="0" indent="0">
              <a:buNone/>
            </a:pPr>
            <a:r>
              <a:rPr lang="en-US" sz="2800" dirty="0"/>
              <a:t>      </a:t>
            </a:r>
            <a:r>
              <a:rPr lang="en-US" sz="2800" dirty="0" err="1"/>
              <a:t>Hyoscine</a:t>
            </a:r>
            <a:r>
              <a:rPr lang="en-US" sz="2800" dirty="0"/>
              <a:t> Butyl Br, Atropine </a:t>
            </a:r>
            <a:r>
              <a:rPr lang="en-US" sz="2800" dirty="0" err="1"/>
              <a:t>Methonitrate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875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en-US" dirty="0"/>
              <a:t>     </a:t>
            </a:r>
            <a:r>
              <a:rPr lang="en-US" sz="4800" b="1" dirty="0">
                <a:solidFill>
                  <a:srgbClr val="0070C0"/>
                </a:solidFill>
              </a:rPr>
              <a:t>CLASSIFICATION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III. </a:t>
            </a:r>
            <a:r>
              <a:rPr lang="en-US" sz="2800" b="1" dirty="0" err="1">
                <a:solidFill>
                  <a:srgbClr val="FF0000"/>
                </a:solidFill>
              </a:rPr>
              <a:t>Syntetic</a:t>
            </a:r>
            <a:r>
              <a:rPr lang="en-US" sz="2800" b="1" dirty="0">
                <a:solidFill>
                  <a:srgbClr val="FF0000"/>
                </a:solidFill>
              </a:rPr>
              <a:t>:- </a:t>
            </a:r>
          </a:p>
          <a:p>
            <a:pPr marL="0" indent="0">
              <a:buNone/>
            </a:pPr>
            <a:r>
              <a:rPr lang="en-US" sz="2800" b="1" dirty="0"/>
              <a:t>A. </a:t>
            </a:r>
            <a:r>
              <a:rPr lang="en-US" sz="2800" b="1" dirty="0" err="1"/>
              <a:t>Mydriatics</a:t>
            </a:r>
            <a:r>
              <a:rPr lang="en-US" sz="2800" b="1" dirty="0"/>
              <a:t>:- </a:t>
            </a:r>
          </a:p>
          <a:p>
            <a:pPr marL="0" indent="0">
              <a:buNone/>
            </a:pPr>
            <a:r>
              <a:rPr lang="en-US" sz="2800" b="1" dirty="0"/>
              <a:t>        </a:t>
            </a:r>
            <a:r>
              <a:rPr lang="en-US" sz="2800" dirty="0" err="1"/>
              <a:t>Cyclopentolate</a:t>
            </a:r>
            <a:r>
              <a:rPr lang="en-US" sz="2800" dirty="0"/>
              <a:t>, </a:t>
            </a:r>
            <a:r>
              <a:rPr lang="en-US" sz="2800" dirty="0" err="1"/>
              <a:t>Tropicamide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B. </a:t>
            </a:r>
            <a:r>
              <a:rPr lang="en-US" sz="2800" b="1" dirty="0" err="1"/>
              <a:t>Antisecretory</a:t>
            </a:r>
            <a:r>
              <a:rPr lang="en-US" sz="2800" b="1" dirty="0"/>
              <a:t>–Antispasmodic:-</a:t>
            </a:r>
          </a:p>
          <a:p>
            <a:pPr marL="0" indent="0">
              <a:buNone/>
            </a:pPr>
            <a:r>
              <a:rPr lang="en-US" sz="2800" b="1" dirty="0"/>
              <a:t>      </a:t>
            </a:r>
            <a:r>
              <a:rPr lang="en-US" sz="2800" dirty="0" err="1"/>
              <a:t>Methantheline</a:t>
            </a:r>
            <a:r>
              <a:rPr lang="en-US" sz="2800" dirty="0"/>
              <a:t>, </a:t>
            </a:r>
            <a:r>
              <a:rPr lang="en-US" sz="2800" dirty="0" err="1"/>
              <a:t>Propantheline</a:t>
            </a:r>
            <a:r>
              <a:rPr lang="en-US" sz="2800" dirty="0"/>
              <a:t>, </a:t>
            </a:r>
            <a:r>
              <a:rPr lang="en-US" sz="2800" dirty="0" err="1"/>
              <a:t>Clidinium</a:t>
            </a:r>
            <a:r>
              <a:rPr lang="en-US" sz="2800" dirty="0"/>
              <a:t>,</a:t>
            </a:r>
          </a:p>
          <a:p>
            <a:pPr marL="0" indent="0">
              <a:buNone/>
            </a:pPr>
            <a:r>
              <a:rPr lang="en-US" sz="2800" dirty="0"/>
              <a:t>      </a:t>
            </a:r>
            <a:r>
              <a:rPr lang="en-US" sz="2800" dirty="0" err="1"/>
              <a:t>Oxyphenonium</a:t>
            </a:r>
            <a:r>
              <a:rPr lang="en-US" sz="2800" dirty="0"/>
              <a:t>, </a:t>
            </a:r>
            <a:r>
              <a:rPr lang="en-US" sz="2800" dirty="0" err="1"/>
              <a:t>Isopropamide</a:t>
            </a:r>
            <a:r>
              <a:rPr lang="en-US" sz="2800" dirty="0"/>
              <a:t>,  </a:t>
            </a:r>
            <a:r>
              <a:rPr lang="en-US" sz="2800" dirty="0" err="1"/>
              <a:t>Pipenzolate</a:t>
            </a:r>
            <a:r>
              <a:rPr lang="en-US" sz="2800" dirty="0"/>
              <a:t>,</a:t>
            </a:r>
          </a:p>
          <a:p>
            <a:pPr marL="0" indent="0">
              <a:buNone/>
            </a:pPr>
            <a:r>
              <a:rPr lang="en-US" sz="2800" dirty="0"/>
              <a:t>      </a:t>
            </a:r>
            <a:r>
              <a:rPr lang="en-US" sz="2800" dirty="0" err="1"/>
              <a:t>Dicyclomine</a:t>
            </a:r>
            <a:r>
              <a:rPr lang="en-US" sz="2800" dirty="0"/>
              <a:t>, </a:t>
            </a:r>
            <a:r>
              <a:rPr lang="en-US" sz="2800" dirty="0" err="1"/>
              <a:t>Flavoxate</a:t>
            </a:r>
            <a:r>
              <a:rPr lang="en-US" sz="2800" dirty="0"/>
              <a:t>, </a:t>
            </a:r>
            <a:r>
              <a:rPr lang="en-IN" sz="2800" dirty="0"/>
              <a:t>Oxybutynin,</a:t>
            </a:r>
          </a:p>
          <a:p>
            <a:pPr marL="0" indent="0">
              <a:buNone/>
            </a:pPr>
            <a:r>
              <a:rPr lang="en-IN" sz="2800" dirty="0"/>
              <a:t>      </a:t>
            </a:r>
            <a:r>
              <a:rPr lang="en-US" sz="2800" dirty="0" err="1"/>
              <a:t>Telenzepine</a:t>
            </a:r>
            <a:r>
              <a:rPr lang="en-US" sz="2800" dirty="0"/>
              <a:t>, </a:t>
            </a:r>
            <a:r>
              <a:rPr lang="en-US" sz="2800" dirty="0" err="1"/>
              <a:t>Pirenzepine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b="1" dirty="0"/>
              <a:t>C. </a:t>
            </a:r>
            <a:r>
              <a:rPr lang="en-US" sz="2800" b="1" dirty="0" err="1"/>
              <a:t>Antiparkinsonian</a:t>
            </a:r>
            <a:r>
              <a:rPr lang="en-US" sz="2800" b="1" dirty="0"/>
              <a:t>-</a:t>
            </a:r>
          </a:p>
          <a:p>
            <a:pPr marL="0" indent="0">
              <a:buNone/>
            </a:pPr>
            <a:r>
              <a:rPr lang="en-US" sz="2800" b="1" dirty="0"/>
              <a:t>      </a:t>
            </a:r>
            <a:r>
              <a:rPr lang="en-US" sz="2800" dirty="0" err="1"/>
              <a:t>Trihexyphenidyl</a:t>
            </a:r>
            <a:r>
              <a:rPr lang="en-US" sz="2800" dirty="0"/>
              <a:t>, </a:t>
            </a:r>
            <a:r>
              <a:rPr lang="en-US" sz="2800" dirty="0" err="1"/>
              <a:t>Benztropine</a:t>
            </a:r>
            <a:r>
              <a:rPr lang="en-US" sz="2800" dirty="0"/>
              <a:t>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75802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61288"/>
          </a:xfrm>
        </p:spPr>
        <p:txBody>
          <a:bodyPr/>
          <a:lstStyle/>
          <a:p>
            <a:r>
              <a:rPr lang="en-US" b="1" dirty="0"/>
              <a:t>PHARMACOLOGICAL ACTIONS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CNS:-</a:t>
            </a:r>
          </a:p>
          <a:p>
            <a:pPr marL="0" indent="0">
              <a:buNone/>
            </a:pPr>
            <a:r>
              <a:rPr lang="en-US" sz="2800" b="1" dirty="0"/>
              <a:t>Atropine-</a:t>
            </a:r>
            <a:r>
              <a:rPr lang="en-US" sz="2800" dirty="0"/>
              <a:t> less entry → stimulation of CNS</a:t>
            </a:r>
          </a:p>
          <a:p>
            <a:pPr marL="0" indent="0">
              <a:buNone/>
            </a:pPr>
            <a:r>
              <a:rPr lang="en-US" sz="2800" dirty="0"/>
              <a:t>      High dose- excitation, disorientation, hallucination</a:t>
            </a:r>
          </a:p>
          <a:p>
            <a:pPr marL="0" indent="0">
              <a:buNone/>
            </a:pPr>
            <a:r>
              <a:rPr lang="en-US" sz="2800" b="1" dirty="0" err="1"/>
              <a:t>Hyoscine</a:t>
            </a:r>
            <a:r>
              <a:rPr lang="en-US" sz="2800" b="1" dirty="0"/>
              <a:t>-</a:t>
            </a:r>
            <a:r>
              <a:rPr lang="en-US" sz="2800" dirty="0"/>
              <a:t> freely enters → depression of CNS</a:t>
            </a:r>
          </a:p>
          <a:p>
            <a:pPr marL="0" indent="0">
              <a:buNone/>
            </a:pPr>
            <a:r>
              <a:rPr lang="en-US" sz="2800" dirty="0"/>
              <a:t>                    ↓ of vestibular excitation- emesis</a:t>
            </a:r>
          </a:p>
          <a:p>
            <a:pPr marL="0" indent="0">
              <a:buNone/>
            </a:pPr>
            <a:r>
              <a:rPr lang="en-US" sz="2800" b="1" dirty="0"/>
              <a:t>Synthetic – </a:t>
            </a:r>
            <a:r>
              <a:rPr lang="en-US" sz="2800" dirty="0" err="1"/>
              <a:t>Antiparkinsonian</a:t>
            </a:r>
            <a:r>
              <a:rPr lang="en-US" sz="2800" dirty="0"/>
              <a:t> drugs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CVS:- </a:t>
            </a:r>
            <a:r>
              <a:rPr lang="en-US" sz="2800" dirty="0"/>
              <a:t>Tachycardia  due to ↓ vagal tone (</a:t>
            </a:r>
            <a:r>
              <a:rPr lang="en-US" sz="2800" dirty="0" err="1"/>
              <a:t>Bradycardia</a:t>
            </a:r>
            <a:r>
              <a:rPr lang="en-US" sz="2800" dirty="0"/>
              <a:t>?) </a:t>
            </a:r>
          </a:p>
          <a:p>
            <a:pPr marL="0" indent="0">
              <a:buNone/>
            </a:pPr>
            <a:r>
              <a:rPr lang="en-US" sz="2800" dirty="0"/>
              <a:t>             Facilitation of AV conduction</a:t>
            </a:r>
          </a:p>
          <a:p>
            <a:pPr marL="0" indent="0">
              <a:buNone/>
            </a:pPr>
            <a:r>
              <a:rPr lang="en-US" sz="2800" dirty="0"/>
              <a:t>             Blood Pressure – minor  change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46860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39200" cy="838200"/>
          </a:xfrm>
        </p:spPr>
        <p:txBody>
          <a:bodyPr>
            <a:normAutofit/>
          </a:bodyPr>
          <a:lstStyle/>
          <a:p>
            <a:r>
              <a:rPr lang="en-US" sz="4400" b="1" dirty="0"/>
              <a:t>PHARMACOLOGICAL ACTIONS(contd.)</a:t>
            </a:r>
            <a:endParaRPr lang="en-IN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FF0000"/>
                </a:solidFill>
              </a:rPr>
              <a:t>SMOOTH MUSCLES:-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FF0000"/>
                </a:solidFill>
              </a:rPr>
              <a:t>GIT-</a:t>
            </a:r>
            <a:r>
              <a:rPr lang="en-US" sz="2800" dirty="0"/>
              <a:t>  </a:t>
            </a:r>
            <a:r>
              <a:rPr lang="en-US" sz="2800" dirty="0" err="1"/>
              <a:t>Vagus</a:t>
            </a:r>
            <a:r>
              <a:rPr lang="en-US" sz="2800" dirty="0"/>
              <a:t> Vs. Morphine induced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/>
              <a:t>          GNS - local mediators (5-HT, </a:t>
            </a:r>
            <a:r>
              <a:rPr lang="en-US" sz="2800" dirty="0" err="1"/>
              <a:t>Enkephalin</a:t>
            </a:r>
            <a:r>
              <a:rPr lang="en-US" sz="2800" dirty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FF0000"/>
                </a:solidFill>
              </a:rPr>
              <a:t>Biliary tract- </a:t>
            </a:r>
            <a:r>
              <a:rPr lang="en-US" sz="2800" dirty="0"/>
              <a:t>Weak </a:t>
            </a:r>
            <a:r>
              <a:rPr lang="en-US" sz="2800" dirty="0" err="1"/>
              <a:t>relax</a:t>
            </a:r>
            <a:r>
              <a:rPr lang="en-US" sz="2800" baseline="30000" dirty="0" err="1"/>
              <a:t>n</a:t>
            </a:r>
            <a:r>
              <a:rPr lang="en-IN" sz="2800" baseline="30000" dirty="0"/>
              <a:t> </a:t>
            </a:r>
            <a:r>
              <a:rPr lang="en-IN" sz="2800" dirty="0"/>
              <a:t>             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FF0000"/>
                </a:solidFill>
              </a:rPr>
              <a:t>Urinary- </a:t>
            </a:r>
            <a:r>
              <a:rPr lang="en-US" sz="2800" dirty="0"/>
              <a:t>↓ tone of ureter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/>
              <a:t>                 ↓ tone of fundus→ ↓contraction(prostate)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FF0000"/>
                </a:solidFill>
              </a:rPr>
              <a:t>Bronchi-</a:t>
            </a:r>
            <a:r>
              <a:rPr lang="en-US" sz="2800" dirty="0"/>
              <a:t> </a:t>
            </a:r>
            <a:r>
              <a:rPr lang="en-US" sz="2800" dirty="0" err="1"/>
              <a:t>Relax</a:t>
            </a:r>
            <a:r>
              <a:rPr lang="en-US" sz="2800" baseline="30000" dirty="0" err="1"/>
              <a:t>n</a:t>
            </a:r>
            <a:r>
              <a:rPr lang="en-IN" sz="2800" baseline="30000" dirty="0"/>
              <a:t> </a:t>
            </a:r>
            <a:r>
              <a:rPr lang="en-IN" sz="2800" dirty="0"/>
              <a:t>– </a:t>
            </a:r>
            <a:r>
              <a:rPr lang="en-IN" sz="2800" dirty="0" err="1"/>
              <a:t>Bronchodilation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61315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en-US" sz="4400" b="1" dirty="0"/>
              <a:t>PHARMACOLOGICALACTIONS(contd.)</a:t>
            </a:r>
            <a:endParaRPr lang="en-IN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EYE – </a:t>
            </a:r>
            <a:r>
              <a:rPr lang="en-US" sz="2800" dirty="0" err="1"/>
              <a:t>Relax</a:t>
            </a:r>
            <a:r>
              <a:rPr lang="en-US" sz="2800" baseline="30000" dirty="0" err="1"/>
              <a:t>n</a:t>
            </a:r>
            <a:r>
              <a:rPr lang="en-US" sz="2800" baseline="30000" dirty="0"/>
              <a:t> </a:t>
            </a:r>
            <a:r>
              <a:rPr lang="en-US" sz="2800" dirty="0"/>
              <a:t>of circ. mus. → </a:t>
            </a:r>
            <a:r>
              <a:rPr lang="en-US" sz="2800" dirty="0" err="1"/>
              <a:t>Mydriatic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           Paralysis of </a:t>
            </a:r>
            <a:r>
              <a:rPr lang="en-US" sz="2800" dirty="0" err="1"/>
              <a:t>ciliary</a:t>
            </a:r>
            <a:r>
              <a:rPr lang="en-US" sz="2800" dirty="0"/>
              <a:t> </a:t>
            </a:r>
            <a:r>
              <a:rPr lang="en-US" sz="2800" dirty="0" err="1"/>
              <a:t>mus</a:t>
            </a:r>
            <a:r>
              <a:rPr lang="en-US" sz="2800" dirty="0"/>
              <a:t> .→</a:t>
            </a:r>
            <a:r>
              <a:rPr lang="en-US" sz="2800" dirty="0" err="1"/>
              <a:t>Cycloplegia</a:t>
            </a:r>
            <a:r>
              <a:rPr lang="en-US" sz="2800" dirty="0"/>
              <a:t>,</a:t>
            </a:r>
          </a:p>
          <a:p>
            <a:pPr marL="0" indent="0">
              <a:buNone/>
            </a:pPr>
            <a:r>
              <a:rPr lang="en-US" sz="2800" dirty="0"/>
              <a:t>                                                     photophobia &amp; blurring.</a:t>
            </a:r>
            <a:endParaRPr lang="en-IN" sz="28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EXOCRINE GLANDS:- </a:t>
            </a:r>
            <a:r>
              <a:rPr lang="en-US" sz="3200" dirty="0"/>
              <a:t>↓ secretions</a:t>
            </a:r>
          </a:p>
          <a:p>
            <a:pPr marL="0" indent="0">
              <a:buNone/>
            </a:pPr>
            <a:r>
              <a:rPr lang="en-US" sz="3200" dirty="0"/>
              <a:t>         Salivary≥ Sweat ≥ Bronchial˃˃</a:t>
            </a:r>
            <a:r>
              <a:rPr lang="en-US" sz="3200" dirty="0" err="1"/>
              <a:t>Lacrimal</a:t>
            </a:r>
            <a:r>
              <a:rPr lang="en-US" sz="3200" dirty="0"/>
              <a:t> ≥ Gastric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BODY TEMPERATURE:- </a:t>
            </a:r>
            <a:r>
              <a:rPr lang="en-US" sz="2800" dirty="0"/>
              <a:t>is ↑</a:t>
            </a:r>
          </a:p>
          <a:p>
            <a:pPr marL="0" indent="0">
              <a:buNone/>
            </a:pPr>
            <a:r>
              <a:rPr lang="en-US" sz="2800" dirty="0"/>
              <a:t>                                           ↑ Thermostat  + ↓ Sweating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GANGLIA:-  </a:t>
            </a:r>
            <a:r>
              <a:rPr lang="en-US" sz="2800" dirty="0"/>
              <a:t>M1  (</a:t>
            </a:r>
            <a:r>
              <a:rPr lang="en-US" sz="2800" dirty="0" err="1"/>
              <a:t>Pirenzepine</a:t>
            </a:r>
            <a:r>
              <a:rPr lang="en-US" sz="2800" dirty="0"/>
              <a:t>)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35175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              </a:t>
            </a:r>
            <a:r>
              <a:rPr lang="en-US" sz="6000" b="1" dirty="0"/>
              <a:t>OTHER DRUGS</a:t>
            </a:r>
            <a:endParaRPr lang="en-IN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Homatropine</a:t>
            </a:r>
            <a:endParaRPr lang="en-US" b="1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Cyclopentolate</a:t>
            </a:r>
            <a:r>
              <a:rPr lang="en-US" b="1" dirty="0"/>
              <a:t>       </a:t>
            </a:r>
            <a:r>
              <a:rPr lang="en-US" dirty="0"/>
              <a:t>Ophthalmic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Tropicamide</a:t>
            </a:r>
            <a:endParaRPr lang="en-US" b="1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Hyoscine</a:t>
            </a:r>
            <a:r>
              <a:rPr lang="en-US" b="1" dirty="0"/>
              <a:t> Butyl Br</a:t>
            </a:r>
            <a:r>
              <a:rPr lang="en-US" dirty="0"/>
              <a:t>:- G .I. smooth muscles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/>
              <a:t>Atropine </a:t>
            </a:r>
            <a:r>
              <a:rPr lang="en-US" b="1" dirty="0" err="1"/>
              <a:t>Methonitrate</a:t>
            </a:r>
            <a:r>
              <a:rPr lang="en-US" dirty="0"/>
              <a:t>:- Oral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Methantheline</a:t>
            </a:r>
            <a:r>
              <a:rPr lang="en-US" b="1" dirty="0"/>
              <a:t>:- </a:t>
            </a:r>
            <a:r>
              <a:rPr lang="en-US" dirty="0"/>
              <a:t>Oral, long duration</a:t>
            </a:r>
          </a:p>
          <a:p>
            <a:pPr marL="0" indent="0">
              <a:buNone/>
            </a:pPr>
            <a:r>
              <a:rPr lang="en-US" dirty="0"/>
              <a:t>                                   Ganglion block→ postural hypo.</a:t>
            </a:r>
          </a:p>
          <a:p>
            <a:pPr marL="0" indent="0">
              <a:buNone/>
            </a:pPr>
            <a:r>
              <a:rPr lang="en-US" dirty="0"/>
              <a:t>                                   Urinary </a:t>
            </a:r>
            <a:r>
              <a:rPr lang="en-US" dirty="0" err="1"/>
              <a:t>ret</a:t>
            </a:r>
            <a:r>
              <a:rPr lang="en-US" baseline="30000" dirty="0" err="1"/>
              <a:t>n</a:t>
            </a:r>
            <a:r>
              <a:rPr lang="en-US" dirty="0"/>
              <a:t>, impotence.</a:t>
            </a:r>
            <a:endParaRPr lang="en-US" baseline="300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Propantheline</a:t>
            </a:r>
            <a:r>
              <a:rPr lang="en-US" b="1" dirty="0"/>
              <a:t>:-  </a:t>
            </a:r>
            <a:r>
              <a:rPr lang="en-US" dirty="0"/>
              <a:t>Less S/E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Oxyphenonium</a:t>
            </a:r>
            <a:r>
              <a:rPr lang="en-US" dirty="0"/>
              <a:t>:- Potent antispasmodic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b="1" dirty="0" err="1"/>
              <a:t>Pirenzepine</a:t>
            </a:r>
            <a:r>
              <a:rPr lang="en-US" dirty="0"/>
              <a:t>:-  M1 selective (</a:t>
            </a:r>
            <a:r>
              <a:rPr lang="en-US" b="1" dirty="0" err="1"/>
              <a:t>Telenzepine</a:t>
            </a:r>
            <a:r>
              <a:rPr lang="en-US" dirty="0"/>
              <a:t>)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279648" y="1524000"/>
            <a:ext cx="155448" cy="9144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6167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/>
          <a:p>
            <a:r>
              <a:rPr lang="en-US" dirty="0"/>
              <a:t>         </a:t>
            </a:r>
            <a:r>
              <a:rPr lang="en-US" sz="5400" b="1" dirty="0"/>
              <a:t>OTHER DRUGS (contd.)</a:t>
            </a:r>
            <a:endParaRPr lang="en-IN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105400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 err="1"/>
              <a:t>Dicyclomine</a:t>
            </a:r>
            <a:r>
              <a:rPr lang="en-US" sz="2800" dirty="0"/>
              <a:t> :- Direct relaxant also + antiemetic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IN" sz="2800" b="1" dirty="0"/>
              <a:t>Oxybutynin</a:t>
            </a:r>
            <a:r>
              <a:rPr lang="en-IN" sz="2800" dirty="0"/>
              <a:t> :- Urinary bladder &amp; salivation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 err="1"/>
              <a:t>Glycopyrrolate</a:t>
            </a:r>
            <a:r>
              <a:rPr lang="en-US" sz="2800" dirty="0"/>
              <a:t>:- Potent, rapid</a:t>
            </a:r>
            <a:endParaRPr lang="en-IN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 err="1"/>
              <a:t>Flavoxate</a:t>
            </a:r>
            <a:r>
              <a:rPr lang="en-US" sz="2800" dirty="0"/>
              <a:t>:- Analgesic, L.A. &amp;  Anticholinergic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800" dirty="0"/>
              <a:t>                        urinary  pathologies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 err="1"/>
              <a:t>Clidinium</a:t>
            </a:r>
            <a:r>
              <a:rPr lang="en-US" sz="2800" dirty="0"/>
              <a:t>:- With </a:t>
            </a:r>
            <a:r>
              <a:rPr lang="en-US" sz="2800" dirty="0" err="1"/>
              <a:t>chlordiazepoxide</a:t>
            </a:r>
            <a:endParaRPr lang="en-US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 err="1"/>
              <a:t>Isopropamide</a:t>
            </a:r>
            <a:r>
              <a:rPr lang="en-US" sz="2800" dirty="0"/>
              <a:t>:- Long duration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/>
              <a:t>Ipratropium</a:t>
            </a:r>
            <a:r>
              <a:rPr lang="en-US" sz="2800" dirty="0"/>
              <a:t>:- Bronchi (inhalation)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 err="1"/>
              <a:t>Tiotropium</a:t>
            </a:r>
            <a:endParaRPr lang="en-US" sz="2800" b="1" dirty="0"/>
          </a:p>
          <a:p>
            <a:pPr marL="0" indent="0">
              <a:buClr>
                <a:schemeClr val="tx1"/>
              </a:buClr>
              <a:buNone/>
            </a:pPr>
            <a:r>
              <a:rPr lang="en-US" sz="2800" b="1" dirty="0" err="1">
                <a:solidFill>
                  <a:srgbClr val="FF0000"/>
                </a:solidFill>
              </a:rPr>
              <a:t>Drotavarine</a:t>
            </a:r>
            <a:r>
              <a:rPr lang="en-US" sz="2800" dirty="0">
                <a:solidFill>
                  <a:srgbClr val="FF0000"/>
                </a:solidFill>
              </a:rPr>
              <a:t>:-  Selective  PDE4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8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2906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780288"/>
          </a:xfrm>
        </p:spPr>
        <p:txBody>
          <a:bodyPr>
            <a:noAutofit/>
          </a:bodyPr>
          <a:lstStyle/>
          <a:p>
            <a:r>
              <a:rPr lang="en-US" sz="5400" b="1" dirty="0"/>
              <a:t>     THERAPEUTIC USES</a:t>
            </a:r>
            <a:endParaRPr lang="en-IN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Anti-secretory:- </a:t>
            </a:r>
          </a:p>
          <a:p>
            <a:pPr marL="0" indent="0">
              <a:buNone/>
            </a:pPr>
            <a:r>
              <a:rPr lang="en-US" b="1" dirty="0"/>
              <a:t> a)GIT – </a:t>
            </a:r>
            <a:r>
              <a:rPr lang="en-US" dirty="0"/>
              <a:t>Hyperacidity, peptic ulcer, nervous diarrhea, IBS,</a:t>
            </a:r>
          </a:p>
          <a:p>
            <a:pPr marL="0" indent="0">
              <a:buNone/>
            </a:pPr>
            <a:r>
              <a:rPr lang="en-US" dirty="0"/>
              <a:t>               Emotional</a:t>
            </a:r>
          </a:p>
          <a:p>
            <a:pPr marL="0" indent="0">
              <a:buNone/>
            </a:pPr>
            <a:r>
              <a:rPr lang="en-US" b="1" dirty="0"/>
              <a:t> b)Bronchi:- </a:t>
            </a:r>
            <a:r>
              <a:rPr lang="en-US" dirty="0" err="1"/>
              <a:t>Preanaesthetic</a:t>
            </a:r>
            <a:r>
              <a:rPr lang="en-US" dirty="0"/>
              <a:t> med. (Laryngeal spasm)</a:t>
            </a:r>
          </a:p>
          <a:p>
            <a:pPr marL="0" indent="0">
              <a:buNone/>
            </a:pPr>
            <a:r>
              <a:rPr lang="en-US" dirty="0"/>
              <a:t>                       (</a:t>
            </a:r>
            <a:r>
              <a:rPr lang="en-US" dirty="0" err="1"/>
              <a:t>Glycopyrrolate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Anti-spasmodic</a:t>
            </a:r>
          </a:p>
          <a:p>
            <a:pPr marL="0" indent="0">
              <a:buNone/>
            </a:pPr>
            <a:r>
              <a:rPr lang="en-US" sz="2800" b="1" dirty="0"/>
              <a:t>a) </a:t>
            </a:r>
            <a:r>
              <a:rPr lang="en-US" dirty="0"/>
              <a:t>Intestinal colic, biliary colic, pyloric stenosis, spasm</a:t>
            </a:r>
          </a:p>
          <a:p>
            <a:pPr marL="0" indent="0">
              <a:buNone/>
            </a:pPr>
            <a:r>
              <a:rPr lang="en-US" b="1" dirty="0"/>
              <a:t>b) </a:t>
            </a:r>
            <a:r>
              <a:rPr lang="en-US" dirty="0"/>
              <a:t>Nervous diarrhea, IBS, spastic colon</a:t>
            </a:r>
          </a:p>
          <a:p>
            <a:pPr marL="0" indent="0">
              <a:buNone/>
            </a:pPr>
            <a:r>
              <a:rPr lang="en-US" b="1" dirty="0"/>
              <a:t>c) </a:t>
            </a:r>
            <a:r>
              <a:rPr lang="en-US" dirty="0"/>
              <a:t>Urinary urgency, Dyspepsia, ↑ frequency, cystitis,</a:t>
            </a:r>
          </a:p>
          <a:p>
            <a:pPr marL="0" indent="0">
              <a:buNone/>
            </a:pPr>
            <a:r>
              <a:rPr lang="en-US" dirty="0"/>
              <a:t>     supra-pubic pain (</a:t>
            </a:r>
            <a:r>
              <a:rPr lang="en-US" b="1" dirty="0" err="1"/>
              <a:t>Tolterodine</a:t>
            </a:r>
            <a:r>
              <a:rPr lang="en-US" dirty="0"/>
              <a:t>, </a:t>
            </a:r>
            <a:r>
              <a:rPr lang="en-US" b="1" dirty="0" err="1"/>
              <a:t>Trospium</a:t>
            </a:r>
            <a:r>
              <a:rPr lang="en-US" b="1" dirty="0"/>
              <a:t> Cl</a:t>
            </a:r>
            <a:r>
              <a:rPr lang="en-US" dirty="0"/>
              <a:t>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0908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40C236-74FF-4E7A-9C90-ACFD3850B8B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f03ce4d-2404-4236-8700-bd01b623a4ab"/>
  </ds:schemaRefs>
</ds:datastoreItem>
</file>

<file path=customXml/itemProps2.xml><?xml version="1.0" encoding="utf-8"?>
<ds:datastoreItem xmlns:ds="http://schemas.openxmlformats.org/officeDocument/2006/customXml" ds:itemID="{76AD1E08-B124-4A2B-B999-D25E50FD1A98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81948E82-4744-4AF9-9567-B4C75BB02A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604</TotalTime>
  <Words>504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ANTICHOLINERGIC DRUGS</vt:lpstr>
      <vt:lpstr>             CLASSIFICATION</vt:lpstr>
      <vt:lpstr>     CLASSIFICATION (contd.)</vt:lpstr>
      <vt:lpstr>PHARMACOLOGICAL ACTIONS</vt:lpstr>
      <vt:lpstr>PHARMACOLOGICAL ACTIONS(contd.)</vt:lpstr>
      <vt:lpstr>PHARMACOLOGICALACTIONS(contd.)</vt:lpstr>
      <vt:lpstr>               OTHER DRUGS</vt:lpstr>
      <vt:lpstr>         OTHER DRUGS (contd.)</vt:lpstr>
      <vt:lpstr>     THERAPEUTIC USES</vt:lpstr>
      <vt:lpstr>   THERAPEUTIC USES (contd.)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CHOLINERGIC DRUGS</dc:title>
  <dc:creator>Dell</dc:creator>
  <cp:lastModifiedBy>Sanabil Hassanat</cp:lastModifiedBy>
  <cp:revision>42</cp:revision>
  <dcterms:created xsi:type="dcterms:W3CDTF">2006-08-16T00:00:00Z</dcterms:created>
  <dcterms:modified xsi:type="dcterms:W3CDTF">2022-03-09T18:46:12Z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