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990" name="Shape 4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Google Shape;41991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92" name="Google Shape;41992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93" name="Google Shape;41993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94" name="Google Shape;4199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95" name="Google Shape;41995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96" name="Google Shape;41996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72" name="Shape 4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3" name="Google Shape;420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74" name="Google Shape;420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90" name="Shape 4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1" name="Google Shape;421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92" name="Google Shape;421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79" name="Shape 4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0" name="Google Shape;420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81" name="Google Shape;420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97" name="Shape 4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8" name="Google Shape;4209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9" name="Google Shape;4209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20" name="Shape 4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1" name="Google Shape;42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22" name="Google Shape;4212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28" name="Shape 4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9" name="Google Shape;421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30" name="Google Shape;42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38" name="Shape 4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9" name="Google Shape;421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40" name="Google Shape;4214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50" name="Shape 42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1" name="Google Shape;42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52" name="Google Shape;42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60" name="Shape 4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1" name="Google Shape;42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62" name="Google Shape;4216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77" name="Shape 42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78" name="Google Shape;42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79" name="Google Shape;4217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42003" name="Shape 4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4" name="Google Shape;42004;p2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05" name="Google Shape;42005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006" name="Google Shape;42006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07" name="Google Shape;42007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08" name="Google Shape;42008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2060" name="Shape 4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1" name="Google Shape;4206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62" name="Google Shape;42062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63" name="Google Shape;42063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64" name="Google Shape;42064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65" name="Google Shape;42065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2066" name="Shape 4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7" name="Google Shape;42067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68" name="Google Shape;42068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69" name="Google Shape;42069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70" name="Google Shape;42070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71" name="Google Shape;42071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009" name="Shape 4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0" name="Google Shape;42010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11" name="Google Shape;42011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12" name="Google Shape;42012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2013" name="Shape 4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Google Shape;4201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15" name="Google Shape;42015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16" name="Google Shape;42016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17" name="Google Shape;42017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2018" name="Shape 4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Google Shape;4201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0" name="Google Shape;42020;p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021" name="Google Shape;42021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2" name="Google Shape;42022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3" name="Google Shape;42023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2024" name="Shape 4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25" name="Google Shape;42025;p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6" name="Google Shape;42026;p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027" name="Google Shape;42027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8" name="Google Shape;42028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29" name="Google Shape;42029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030" name="Shape 4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1" name="Google Shape;4203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32" name="Google Shape;42032;p7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033" name="Google Shape;42033;p7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034" name="Google Shape;42034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35" name="Google Shape;42035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36" name="Google Shape;42036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037" name="Shape 4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8" name="Google Shape;4203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39" name="Google Shape;42039;p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040" name="Google Shape;42040;p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041" name="Google Shape;42041;p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042" name="Google Shape;42042;p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043" name="Google Shape;42043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44" name="Google Shape;42044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45" name="Google Shape;42045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2046" name="Shape 4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7" name="Google Shape;42047;p9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48" name="Google Shape;42048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2049" name="Google Shape;42049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050" name="Google Shape;42050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51" name="Google Shape;42051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52" name="Google Shape;42052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2053" name="Shape 4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54" name="Google Shape;42054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55" name="Google Shape;4205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56" name="Google Shape;42056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2057" name="Google Shape;42057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58" name="Google Shape;42058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59" name="Google Shape;42059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1997" name="Shape 4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8" name="Google Shape;41998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999" name="Google Shape;41999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00" name="Google Shape;42000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01" name="Google Shape;42001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02" name="Google Shape;42002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75" name="Shape 4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6" name="Google Shape;42076;p13"/>
          <p:cNvSpPr txBox="1"/>
          <p:nvPr>
            <p:ph type="ctrTitle"/>
          </p:nvPr>
        </p:nvSpPr>
        <p:spPr>
          <a:xfrm>
            <a:off x="1071538" y="1023880"/>
            <a:ext cx="70008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1" lang="en-US" sz="3959"/>
              <a:t>GIT practical slides</a:t>
            </a:r>
            <a:br>
              <a:rPr b="1" lang="en-US" sz="3959"/>
            </a:br>
            <a:r>
              <a:rPr b="1" lang="en-US" sz="3959"/>
              <a:t>2</a:t>
            </a:r>
            <a:r>
              <a:rPr b="1" baseline="30000" lang="en-US" sz="3959"/>
              <a:t>nd</a:t>
            </a:r>
            <a:r>
              <a:rPr b="1" lang="en-US" sz="3959"/>
              <a:t> year 2021</a:t>
            </a:r>
            <a:br>
              <a:rPr b="1" lang="en-US" sz="3959"/>
            </a:br>
            <a:r>
              <a:rPr b="1" lang="en-US" sz="3959"/>
              <a:t>LAB - 1</a:t>
            </a:r>
            <a:endParaRPr/>
          </a:p>
        </p:txBody>
      </p:sp>
      <p:sp>
        <p:nvSpPr>
          <p:cNvPr id="42077" name="Google Shape;42077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078" name="Google Shape;42078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93" name="Shape 4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94" name="Google Shape;42194;p22"/>
          <p:cNvSpPr txBox="1"/>
          <p:nvPr>
            <p:ph type="title"/>
          </p:nvPr>
        </p:nvSpPr>
        <p:spPr>
          <a:xfrm>
            <a:off x="457200" y="116632"/>
            <a:ext cx="82296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Sublingual salivary gland</a:t>
            </a:r>
            <a:endParaRPr/>
          </a:p>
        </p:txBody>
      </p:sp>
      <p:sp>
        <p:nvSpPr>
          <p:cNvPr id="42195" name="Google Shape;42195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96" name="Google Shape;42196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97" name="Google Shape;42197;p22"/>
          <p:cNvSpPr txBox="1"/>
          <p:nvPr/>
        </p:nvSpPr>
        <p:spPr>
          <a:xfrm>
            <a:off x="2987824" y="5949280"/>
            <a:ext cx="186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Mucous acini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lab.anhb.uwa.edu.au/mb140/addons/quiz/Q060.jpg" id="42198" name="Google Shape;4219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9" y="987151"/>
            <a:ext cx="6840760" cy="45300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lab.anhb.uwa.edu.au/mb140/addons/quiz/Q106.jpg" id="42199" name="Google Shape;4219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088" y="2996952"/>
            <a:ext cx="2932468" cy="25202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2200" name="Google Shape;42200;p22"/>
          <p:cNvCxnSpPr/>
          <p:nvPr/>
        </p:nvCxnSpPr>
        <p:spPr>
          <a:xfrm rot="10800000">
            <a:off x="4143807" y="4257028"/>
            <a:ext cx="784500" cy="2026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201" name="Google Shape;42201;p22"/>
          <p:cNvCxnSpPr/>
          <p:nvPr/>
        </p:nvCxnSpPr>
        <p:spPr>
          <a:xfrm flipH="1" rot="10800000">
            <a:off x="4928307" y="4869028"/>
            <a:ext cx="1371900" cy="1414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82" name="Shape 4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3" name="Google Shape;42083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084" name="Google Shape;42084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www.e-histology.or.kr/data/ColorAtlas/0610/610_1_0.jpg" id="42085" name="Google Shape;42085;p14"/>
          <p:cNvPicPr preferRelativeResize="0"/>
          <p:nvPr/>
        </p:nvPicPr>
        <p:blipFill rotWithShape="1">
          <a:blip r:embed="rId3">
            <a:alphaModFix/>
          </a:blip>
          <a:srcRect b="0" l="0" r="0" t="5793"/>
          <a:stretch/>
        </p:blipFill>
        <p:spPr>
          <a:xfrm>
            <a:off x="857224" y="1142984"/>
            <a:ext cx="7143801" cy="421484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2086" name="Google Shape;42086;p14"/>
          <p:cNvCxnSpPr/>
          <p:nvPr/>
        </p:nvCxnSpPr>
        <p:spPr>
          <a:xfrm>
            <a:off x="2714612" y="1071546"/>
            <a:ext cx="500100" cy="4287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087" name="Google Shape;42087;p14"/>
          <p:cNvSpPr txBox="1"/>
          <p:nvPr/>
        </p:nvSpPr>
        <p:spPr>
          <a:xfrm>
            <a:off x="1071538" y="773652"/>
            <a:ext cx="4988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: keratinized stratified squamous epithel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88" name="Google Shape;42088;p14"/>
          <p:cNvSpPr txBox="1"/>
          <p:nvPr/>
        </p:nvSpPr>
        <p:spPr>
          <a:xfrm>
            <a:off x="4143372" y="5715016"/>
            <a:ext cx="4740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Mucous membrane: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Non-keratinized stratified squamous epithelium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89" name="Google Shape;42089;p14"/>
          <p:cNvCxnSpPr/>
          <p:nvPr/>
        </p:nvCxnSpPr>
        <p:spPr>
          <a:xfrm flipH="1" rot="5400000">
            <a:off x="3643310" y="5214954"/>
            <a:ext cx="642900" cy="5001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090" name="Google Shape;42090;p14"/>
          <p:cNvCxnSpPr/>
          <p:nvPr/>
        </p:nvCxnSpPr>
        <p:spPr>
          <a:xfrm rot="5400000">
            <a:off x="7786752" y="2000240"/>
            <a:ext cx="642900" cy="6429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091" name="Google Shape;42091;p14"/>
          <p:cNvSpPr txBox="1"/>
          <p:nvPr/>
        </p:nvSpPr>
        <p:spPr>
          <a:xfrm>
            <a:off x="7500958" y="1630908"/>
            <a:ext cx="118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Lip margin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92" name="Google Shape;42092;p14"/>
          <p:cNvSpPr/>
          <p:nvPr/>
        </p:nvSpPr>
        <p:spPr>
          <a:xfrm>
            <a:off x="857224" y="3857628"/>
            <a:ext cx="2857500" cy="1214400"/>
          </a:xfrm>
          <a:prstGeom prst="ellipse">
            <a:avLst/>
          </a:prstGeom>
          <a:noFill/>
          <a:ln cap="flat" cmpd="sng" w="381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93" name="Google Shape;42093;p14"/>
          <p:cNvSpPr txBox="1"/>
          <p:nvPr/>
        </p:nvSpPr>
        <p:spPr>
          <a:xfrm rot="-1815615">
            <a:off x="4221206" y="2858933"/>
            <a:ext cx="1625826" cy="64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Orbicularis Oris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094" name="Google Shape;42094;p14"/>
          <p:cNvCxnSpPr/>
          <p:nvPr/>
        </p:nvCxnSpPr>
        <p:spPr>
          <a:xfrm rot="-5400000">
            <a:off x="1285890" y="5072002"/>
            <a:ext cx="500100" cy="3573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095" name="Google Shape;42095;p14"/>
          <p:cNvSpPr txBox="1"/>
          <p:nvPr/>
        </p:nvSpPr>
        <p:spPr>
          <a:xfrm>
            <a:off x="1071538" y="5429264"/>
            <a:ext cx="139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Labial glands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96" name="Google Shape;42096;p14"/>
          <p:cNvSpPr txBox="1"/>
          <p:nvPr/>
        </p:nvSpPr>
        <p:spPr>
          <a:xfrm>
            <a:off x="4167443" y="214290"/>
            <a:ext cx="771300" cy="58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Lip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00" name="Shape 4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01" name="Google Shape;42101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02" name="Google Shape;42102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descr="https://o.quizlet.com/i/WTOEw5p8OmIonu_prB06Ew_m.jpg" id="42103" name="Google Shape;42103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4" name="Google Shape;42104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5" name="Google Shape;42105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6" name="Google Shape;42106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7" name="Google Shape;42107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8" name="Google Shape;42108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09" name="Google Shape;42109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10" name="Google Shape;42110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_m.jpg" id="42111" name="Google Shape;42111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.jpg" id="42112" name="Google Shape;42112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.jpg" id="42113" name="Google Shape;42113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.jpg" id="42114" name="Google Shape;42114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.jpg" id="42115" name="Google Shape;42115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16" name="Google Shape;42116;p15"/>
          <p:cNvSpPr txBox="1"/>
          <p:nvPr/>
        </p:nvSpPr>
        <p:spPr>
          <a:xfrm>
            <a:off x="2483768" y="404664"/>
            <a:ext cx="3850800" cy="584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Circumvallate papillae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o.quizlet.com/i/WTOEw5p8OmIonu_prB06Ew.jpg" id="42117" name="Google Shape;42117;p15"/>
          <p:cNvSpPr/>
          <p:nvPr/>
        </p:nvSpPr>
        <p:spPr>
          <a:xfrm>
            <a:off x="8923338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embryology.med.unsw.edu.au/embryology/images/thumb/1/1a/Tongue_histology_05.jpg/600px-Tongue_histology_05.jpg" id="42118" name="Google Shape;421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7663" y="1268760"/>
            <a:ext cx="5616623" cy="424847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s://o.quizlet.com/i/WTOEw5p8OmIonu_prB06Ew_m.jpg" id="42119" name="Google Shape;4211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7" y="4546972"/>
            <a:ext cx="2520279" cy="190636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23" name="Shape 4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24" name="Google Shape;42124;p16"/>
          <p:cNvSpPr txBox="1"/>
          <p:nvPr>
            <p:ph type="title"/>
          </p:nvPr>
        </p:nvSpPr>
        <p:spPr>
          <a:xfrm>
            <a:off x="2714612" y="357166"/>
            <a:ext cx="3500400" cy="64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Fungiform papillae</a:t>
            </a:r>
            <a:endParaRPr b="1" sz="3200"/>
          </a:p>
        </p:txBody>
      </p:sp>
      <p:sp>
        <p:nvSpPr>
          <p:cNvPr id="42125" name="Google Shape;42125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26" name="Google Shape;42126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histology.medicine.umich.edu/sites/default/files/oralDG1pract1_med.jpg" id="42127" name="Google Shape;42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1640" y="1412776"/>
            <a:ext cx="6480721" cy="424847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31" name="Shape 4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32" name="Google Shape;42132;p17"/>
          <p:cNvSpPr txBox="1"/>
          <p:nvPr>
            <p:ph type="title"/>
          </p:nvPr>
        </p:nvSpPr>
        <p:spPr>
          <a:xfrm>
            <a:off x="2714612" y="357166"/>
            <a:ext cx="3071700" cy="642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Foliate papillae</a:t>
            </a:r>
            <a:endParaRPr/>
          </a:p>
        </p:txBody>
      </p:sp>
      <p:sp>
        <p:nvSpPr>
          <p:cNvPr id="42133" name="Google Shape;42133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34" name="Google Shape;42134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s://bcrc.bio.umass.edu/courses/fall2013/biol/biol523/sites/default/files/foliate_papillae.jpg" id="42135" name="Google Shape;42135;p17"/>
          <p:cNvPicPr preferRelativeResize="0"/>
          <p:nvPr/>
        </p:nvPicPr>
        <p:blipFill rotWithShape="1">
          <a:blip r:embed="rId3">
            <a:alphaModFix/>
          </a:blip>
          <a:srcRect b="23295" l="0" r="0" t="0"/>
          <a:stretch/>
        </p:blipFill>
        <p:spPr>
          <a:xfrm>
            <a:off x="1043608" y="1643050"/>
            <a:ext cx="7056783" cy="373016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2136" name="Google Shape;42136;p17"/>
          <p:cNvCxnSpPr/>
          <p:nvPr/>
        </p:nvCxnSpPr>
        <p:spPr>
          <a:xfrm flipH="1" rot="-5400000">
            <a:off x="1900054" y="1663982"/>
            <a:ext cx="908700" cy="893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137" name="Google Shape;42137;p17"/>
          <p:cNvSpPr txBox="1"/>
          <p:nvPr/>
        </p:nvSpPr>
        <p:spPr>
          <a:xfrm>
            <a:off x="1643042" y="1142984"/>
            <a:ext cx="119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Taste buds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41" name="Shape 4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42" name="Google Shape;42142;p18"/>
          <p:cNvSpPr txBox="1"/>
          <p:nvPr>
            <p:ph type="title"/>
          </p:nvPr>
        </p:nvSpPr>
        <p:spPr>
          <a:xfrm>
            <a:off x="2786050" y="208020"/>
            <a:ext cx="3000300" cy="79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Filiform papillae</a:t>
            </a:r>
            <a:endParaRPr/>
          </a:p>
        </p:txBody>
      </p:sp>
      <p:sp>
        <p:nvSpPr>
          <p:cNvPr id="42143" name="Google Shape;4214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44" name="Google Shape;4214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145" name="Google Shape;42145;p18"/>
          <p:cNvSpPr/>
          <p:nvPr/>
        </p:nvSpPr>
        <p:spPr>
          <a:xfrm>
            <a:off x="3419872" y="2428868"/>
            <a:ext cx="1512300" cy="2184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46" name="Google Shape;42146;p18"/>
          <p:cNvSpPr/>
          <p:nvPr/>
        </p:nvSpPr>
        <p:spPr>
          <a:xfrm rot="-4508483">
            <a:off x="5422823" y="2010344"/>
            <a:ext cx="45626" cy="9881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DE9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47" name="Google Shape;42147;p18"/>
          <p:cNvSpPr txBox="1"/>
          <p:nvPr/>
        </p:nvSpPr>
        <p:spPr>
          <a:xfrm>
            <a:off x="971600" y="1208946"/>
            <a:ext cx="7666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Epithelium : keratinized stratified squamous epithelium, No taste buds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2148" name="Google Shape;42148;p18"/>
          <p:cNvSpPr/>
          <p:nvPr/>
        </p:nvSpPr>
        <p:spPr>
          <a:xfrm>
            <a:off x="3635896" y="2132856"/>
            <a:ext cx="1296000" cy="36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elated image" id="42149" name="Google Shape;42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788367"/>
            <a:ext cx="6336704" cy="41609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53" name="Shape 4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4" name="Google Shape;42154;p19"/>
          <p:cNvSpPr txBox="1"/>
          <p:nvPr>
            <p:ph type="title"/>
          </p:nvPr>
        </p:nvSpPr>
        <p:spPr>
          <a:xfrm>
            <a:off x="3500430" y="560390"/>
            <a:ext cx="2000400" cy="65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Taste buds</a:t>
            </a:r>
            <a:endParaRPr b="1" sz="3200"/>
          </a:p>
        </p:txBody>
      </p:sp>
      <p:sp>
        <p:nvSpPr>
          <p:cNvPr id="42155" name="Google Shape;42155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56" name="Google Shape;42156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histologylab.ccnmtl.columbia.edu/assets/images/116%20tongue%20-%20taste%20pore.jpg" id="42157" name="Google Shape;421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5918" y="1444696"/>
            <a:ext cx="5572164" cy="400052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42158" name="Google Shape;42158;p19"/>
          <p:cNvCxnSpPr/>
          <p:nvPr/>
        </p:nvCxnSpPr>
        <p:spPr>
          <a:xfrm flipH="1">
            <a:off x="6929462" y="2285992"/>
            <a:ext cx="1143000" cy="714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159" name="Google Shape;42159;p19"/>
          <p:cNvCxnSpPr/>
          <p:nvPr/>
        </p:nvCxnSpPr>
        <p:spPr>
          <a:xfrm flipH="1">
            <a:off x="5857900" y="2224078"/>
            <a:ext cx="2286000" cy="14907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63" name="Shape 4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64" name="Google Shape;42164;p20"/>
          <p:cNvSpPr txBox="1"/>
          <p:nvPr>
            <p:ph type="title"/>
          </p:nvPr>
        </p:nvSpPr>
        <p:spPr>
          <a:xfrm>
            <a:off x="2500298" y="136582"/>
            <a:ext cx="4143300" cy="79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Parotid salivary gland</a:t>
            </a:r>
            <a:endParaRPr/>
          </a:p>
        </p:txBody>
      </p:sp>
      <p:sp>
        <p:nvSpPr>
          <p:cNvPr id="42165" name="Google Shape;42165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</a:t>
            </a:r>
            <a:endParaRPr/>
          </a:p>
        </p:txBody>
      </p:sp>
      <p:sp>
        <p:nvSpPr>
          <p:cNvPr id="42166" name="Google Shape;42166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2167" name="Google Shape;42167;p20"/>
          <p:cNvGrpSpPr/>
          <p:nvPr/>
        </p:nvGrpSpPr>
        <p:grpSpPr>
          <a:xfrm>
            <a:off x="1643042" y="1124744"/>
            <a:ext cx="6610704" cy="4392489"/>
            <a:chOff x="1643042" y="1124744"/>
            <a:chExt cx="6610704" cy="4392489"/>
          </a:xfrm>
        </p:grpSpPr>
        <p:pic>
          <p:nvPicPr>
            <p:cNvPr descr="http://www.lab.anhb.uwa.edu.au/mb140/Big/par10he.jpg" id="42168" name="Google Shape;42168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43042" y="1124744"/>
              <a:ext cx="6313334" cy="4392489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pic>
          <p:nvPicPr>
            <p:cNvPr descr="http://www.lab.anhb.uwa.edu.au/mb140/Big/par44he.jpg" id="42169" name="Google Shape;42169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57884" y="3212976"/>
              <a:ext cx="2098493" cy="2304256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42170" name="Google Shape;42170;p20"/>
            <p:cNvCxnSpPr/>
            <p:nvPr/>
          </p:nvCxnSpPr>
          <p:spPr>
            <a:xfrm flipH="1">
              <a:off x="5805446" y="2420888"/>
              <a:ext cx="2448300" cy="43200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sp>
        <p:nvSpPr>
          <p:cNvPr id="42171" name="Google Shape;42171;p20"/>
          <p:cNvSpPr txBox="1"/>
          <p:nvPr/>
        </p:nvSpPr>
        <p:spPr>
          <a:xfrm>
            <a:off x="7596336" y="2051556"/>
            <a:ext cx="132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Serous acini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172" name="Google Shape;42172;p20"/>
          <p:cNvCxnSpPr/>
          <p:nvPr/>
        </p:nvCxnSpPr>
        <p:spPr>
          <a:xfrm rot="-5400000">
            <a:off x="5513033" y="4712379"/>
            <a:ext cx="990300" cy="87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173" name="Google Shape;42173;p20"/>
          <p:cNvCxnSpPr/>
          <p:nvPr/>
        </p:nvCxnSpPr>
        <p:spPr>
          <a:xfrm flipH="1" rot="5400000">
            <a:off x="4536382" y="4607828"/>
            <a:ext cx="1857300" cy="2142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174" name="Google Shape;42174;p20"/>
          <p:cNvSpPr txBox="1"/>
          <p:nvPr/>
        </p:nvSpPr>
        <p:spPr>
          <a:xfrm>
            <a:off x="4788024" y="5795972"/>
            <a:ext cx="165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Striated ducts</a:t>
            </a:r>
            <a:endParaRPr/>
          </a:p>
        </p:txBody>
      </p:sp>
      <p:pic>
        <p:nvPicPr>
          <p:cNvPr descr="http://img.webmd.com/dtmcms/live/webmd/consumer_assets/site_images/media/medical/hw/h9991831_001.jpg" id="42175" name="Google Shape;42175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7642" y="71414"/>
            <a:ext cx="1718854" cy="10533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176" name="Google Shape;42176;p20"/>
          <p:cNvCxnSpPr>
            <a:stCxn id="42171" idx="2"/>
          </p:cNvCxnSpPr>
          <p:nvPr/>
        </p:nvCxnSpPr>
        <p:spPr>
          <a:xfrm rot="10800000">
            <a:off x="5805336" y="2420856"/>
            <a:ext cx="24534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180" name="Shape 4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1" name="Google Shape;42181;p21"/>
          <p:cNvSpPr txBox="1"/>
          <p:nvPr>
            <p:ph type="title"/>
          </p:nvPr>
        </p:nvSpPr>
        <p:spPr>
          <a:xfrm>
            <a:off x="179512" y="44624"/>
            <a:ext cx="85074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u="sng"/>
              <a:t>Submandibular salivary gland</a:t>
            </a:r>
            <a:endParaRPr/>
          </a:p>
        </p:txBody>
      </p:sp>
      <p:sp>
        <p:nvSpPr>
          <p:cNvPr id="42182" name="Google Shape;42182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 Dr. Hala Elmazar, 2019</a:t>
            </a:r>
            <a:endParaRPr/>
          </a:p>
        </p:txBody>
      </p:sp>
      <p:sp>
        <p:nvSpPr>
          <p:cNvPr id="42183" name="Google Shape;42183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http://img.webmd.com/dtmcms/live/webmd/consumer_assets/site_images/media/medical/hw/h9991831_001.jpg" id="42184" name="Google Shape;4218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4368" y="71414"/>
            <a:ext cx="1152127" cy="1053330"/>
          </a:xfrm>
          <a:prstGeom prst="rect">
            <a:avLst/>
          </a:prstGeom>
          <a:noFill/>
          <a:ln>
            <a:noFill/>
          </a:ln>
        </p:spPr>
      </p:pic>
      <p:sp>
        <p:nvSpPr>
          <p:cNvPr id="42185" name="Google Shape;42185;p21"/>
          <p:cNvSpPr txBox="1"/>
          <p:nvPr/>
        </p:nvSpPr>
        <p:spPr>
          <a:xfrm>
            <a:off x="2843808" y="764704"/>
            <a:ext cx="335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Mixed muco-serous acini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lab.anhb.uwa.edu.au/mb140/addons/quiz/Q104.jpg" id="42186" name="Google Shape;4218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2370076"/>
            <a:ext cx="3456384" cy="3219164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2187" name="Google Shape;42187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536" y="1370385"/>
            <a:ext cx="5184576" cy="429086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42188" name="Google Shape;42188;p21"/>
          <p:cNvCxnSpPr>
            <a:stCxn id="42189" idx="2"/>
          </p:cNvCxnSpPr>
          <p:nvPr/>
        </p:nvCxnSpPr>
        <p:spPr>
          <a:xfrm flipH="1">
            <a:off x="6948310" y="2132725"/>
            <a:ext cx="540000" cy="792000"/>
          </a:xfrm>
          <a:prstGeom prst="straightConnector1">
            <a:avLst/>
          </a:prstGeom>
          <a:noFill/>
          <a:ln cap="flat" cmpd="sng" w="5715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2189" name="Google Shape;42189;p21"/>
          <p:cNvSpPr/>
          <p:nvPr/>
        </p:nvSpPr>
        <p:spPr>
          <a:xfrm>
            <a:off x="6012160" y="1486525"/>
            <a:ext cx="2952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Serous demilune (Cresent of Gianuzzi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