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8" r:id="rId2"/>
    <p:sldId id="259" r:id="rId3"/>
    <p:sldId id="261" r:id="rId4"/>
    <p:sldId id="262" r:id="rId5"/>
    <p:sldId id="263" r:id="rId6"/>
    <p:sldId id="302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304" r:id="rId18"/>
    <p:sldId id="306" r:id="rId19"/>
    <p:sldId id="276" r:id="rId20"/>
    <p:sldId id="279" r:id="rId21"/>
    <p:sldId id="282" r:id="rId22"/>
    <p:sldId id="281" r:id="rId23"/>
    <p:sldId id="283" r:id="rId24"/>
    <p:sldId id="285" r:id="rId25"/>
    <p:sldId id="287" r:id="rId26"/>
    <p:sldId id="289" r:id="rId27"/>
    <p:sldId id="290" r:id="rId28"/>
    <p:sldId id="291" r:id="rId29"/>
    <p:sldId id="292" r:id="rId30"/>
    <p:sldId id="293" r:id="rId31"/>
    <p:sldId id="295" r:id="rId32"/>
    <p:sldId id="296" r:id="rId33"/>
    <p:sldId id="297" r:id="rId34"/>
    <p:sldId id="298" r:id="rId35"/>
    <p:sldId id="303" r:id="rId36"/>
    <p:sldId id="301" r:id="rId37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1A20094-D832-4654-BF48-5400539FE8AC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6D33E5C-1CAC-4D9D-BD93-DF562E41FB3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1121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MY" altLang="ar-JO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DE8289-5181-4DE4-B345-24F8907011DF}" type="slidenum">
              <a:rPr lang="en-MY" altLang="ar-JO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MY" altLang="ar-J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6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altLang="ar-JO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B8DE9-64E3-4A2D-BC55-DEB88A2F18AE}" type="slidenum">
              <a:rPr lang="ar-SA" altLang="ar-JO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ar-J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0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286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742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777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286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4072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2698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2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12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87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371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040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64DD6-07F6-411D-80E4-D9B97D2A201A}" type="datetimeFigureOut">
              <a:rPr lang="ar-JO" smtClean="0"/>
              <a:t>29/12/1444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B912-43B2-433D-8268-1E9315F2CF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73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68144" y="-92778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ar-JO" sz="2400" dirty="0">
              <a:latin typeface="Times New Roman" panose="02020603050405020304" pitchFamily="18" charset="0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JO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</a:rPr>
              <a:t>بسم الله الرحمن الرحيم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63688" y="5188550"/>
            <a:ext cx="443544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ar-JO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Prof  </a:t>
            </a:r>
            <a:r>
              <a:rPr lang="nl-NL" altLang="ar-JO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DR. Waqar Al – </a:t>
            </a:r>
            <a:r>
              <a:rPr lang="nl-NL" altLang="ar-JO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Kubaisy</a:t>
            </a:r>
            <a:endParaRPr lang="en-US" altLang="ar-JO" sz="2400" b="1" i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ar-JO" sz="2400" dirty="0" smtClean="0">
                <a:solidFill>
                  <a:srgbClr val="E8E818"/>
                </a:solidFill>
                <a:latin typeface="Arial" panose="020B0604020202020204" pitchFamily="34" charset="0"/>
              </a:rPr>
              <a:t> </a:t>
            </a:r>
            <a:endParaRPr lang="nl-NL" altLang="ar-JO" sz="2400" dirty="0">
              <a:solidFill>
                <a:srgbClr val="E8E818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ar-JO" sz="1800" dirty="0">
              <a:solidFill>
                <a:srgbClr val="E8E818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1840" y="406168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3600" b="1" i="1" dirty="0" smtClean="0"/>
              <a:t>L    </a:t>
            </a:r>
            <a:r>
              <a:rPr lang="en-US" altLang="ar-JO" sz="3600" b="1" i="1" dirty="0" smtClean="0">
                <a:solidFill>
                  <a:schemeClr val="bg1"/>
                </a:solidFill>
              </a:rPr>
              <a:t> </a:t>
            </a:r>
            <a:r>
              <a:rPr lang="en-US" altLang="ar-JO" sz="3600" b="1" i="1" dirty="0" smtClean="0"/>
              <a:t>VII</a:t>
            </a:r>
            <a:endParaRPr lang="ar-JO" sz="3600" dirty="0"/>
          </a:p>
        </p:txBody>
      </p:sp>
      <p:sp>
        <p:nvSpPr>
          <p:cNvPr id="6" name="Rectangle 5"/>
          <p:cNvSpPr/>
          <p:nvPr/>
        </p:nvSpPr>
        <p:spPr>
          <a:xfrm>
            <a:off x="2101010" y="5992253"/>
            <a:ext cx="37608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18-7-2023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MY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22338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57" y="1324404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8-uses </a:t>
            </a:r>
            <a:r>
              <a:rPr lang="en-US" sz="2800" dirty="0">
                <a:cs typeface="Times New Roman" pitchFamily="18" charset="0"/>
              </a:rPr>
              <a:t>surveys, experiments or direct observations</a:t>
            </a:r>
            <a:endParaRPr lang="en-US" sz="2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9-has </a:t>
            </a:r>
            <a:r>
              <a:rPr lang="en-US" sz="2800" b="1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not been published yet</a:t>
            </a:r>
            <a:endParaRPr lang="en-US" sz="2800" b="1" dirty="0">
              <a:solidFill>
                <a:srgbClr val="7030A0"/>
              </a:solidFill>
              <a:latin typeface="Calibri"/>
              <a:cs typeface="Arial" charset="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10-has 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not been changed or altered by human beings;</a:t>
            </a: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11-its </a:t>
            </a:r>
            <a:r>
              <a:rPr lang="en-US" sz="2800" b="1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validity is 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greater than secondary data. </a:t>
            </a: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12--more </a:t>
            </a:r>
            <a:r>
              <a:rPr lang="en-US" sz="2800" b="1" dirty="0">
                <a:solidFill>
                  <a:srgbClr val="C00000"/>
                </a:solidFill>
                <a:latin typeface="Calibri"/>
                <a:cs typeface="Times New Roman" pitchFamily="18" charset="0"/>
              </a:rPr>
              <a:t>reliable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authentic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and objective.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4339" y="476672"/>
            <a:ext cx="256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u="sng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Cont.      PRIMARY </a:t>
            </a:r>
            <a:r>
              <a:rPr lang="en-US" b="1" u="sng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75322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8436" y="781436"/>
            <a:ext cx="8713788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IMPORTANCE OF PRIMARY DATA</a:t>
            </a:r>
            <a:endParaRPr lang="en-US" altLang="ar-JO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2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Importance of Primary data cannot be neglected.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A research can be conducted without secondary data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                                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but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cs typeface="Times New Roman" panose="02020603050405020304" pitchFamily="18" charset="0"/>
              </a:rPr>
              <a:t>a research based on only secondary data is least reliable and may </a:t>
            </a:r>
            <a:r>
              <a:rPr lang="en-US" altLang="ar-JO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have biases </a:t>
            </a:r>
            <a:r>
              <a:rPr lang="en-US" altLang="ar-JO" sz="2800" dirty="0">
                <a:cs typeface="Times New Roman" panose="02020603050405020304" pitchFamily="18" charset="0"/>
              </a:rPr>
              <a:t>because secondary data has already been manipulated by human beings.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40064" y="5127503"/>
            <a:ext cx="8569325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In statistical surveys it is necessary to get information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from primary sources </a:t>
            </a:r>
            <a:r>
              <a:rPr lang="en-US" altLang="ar-JO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and work on primary data</a:t>
            </a:r>
            <a:endParaRPr lang="en-US" altLang="ar-JO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4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6204" y="203128"/>
            <a:ext cx="876280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dirty="0">
                <a:solidFill>
                  <a:srgbClr val="C00000"/>
                </a:solidFill>
                <a:cs typeface="Times New Roman" panose="02020603050405020304" pitchFamily="18" charset="0"/>
              </a:rPr>
              <a:t>Validity</a:t>
            </a:r>
            <a:r>
              <a:rPr lang="en-US" altLang="ar-JO" dirty="0">
                <a:solidFill>
                  <a:srgbClr val="C00000"/>
                </a:solidFill>
                <a:cs typeface="Times New Roman" panose="02020603050405020304" pitchFamily="18" charset="0"/>
              </a:rPr>
              <a:t> is</a:t>
            </a:r>
            <a:endParaRPr lang="en-US" altLang="ar-JO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B51DAA"/>
                </a:solidFill>
                <a:cs typeface="Times New Roman" panose="02020603050405020304" pitchFamily="18" charset="0"/>
              </a:rPr>
              <a:t>one of the major concerns in a research</a:t>
            </a:r>
            <a:r>
              <a:rPr lang="en-US" altLang="ar-JO" sz="2800" dirty="0">
                <a:solidFill>
                  <a:srgbClr val="B51DAA"/>
                </a:solidFill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cs typeface="Times New Roman" panose="02020603050405020304" pitchFamily="18" charset="0"/>
              </a:rPr>
              <a:t>quality of a research that makes it t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rustworthy</a:t>
            </a:r>
            <a:r>
              <a:rPr lang="en-US" altLang="ar-JO" sz="2800" b="1" dirty="0">
                <a:cs typeface="Times New Roman" panose="02020603050405020304" pitchFamily="18" charset="0"/>
              </a:rPr>
              <a:t> and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scientific</a:t>
            </a:r>
            <a:r>
              <a:rPr lang="en-US" altLang="ar-JO" sz="2800" b="1" dirty="0">
                <a:cs typeface="Times New Roman" panose="02020603050405020304" pitchFamily="18" charset="0"/>
              </a:rPr>
              <a:t>.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US" altLang="ar-JO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the use of scientific methods in research to make it logical and acceptable</a:t>
            </a:r>
            <a:r>
              <a:rPr lang="en-US" altLang="ar-JO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MY" altLang="ar-JO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For example,</a:t>
            </a:r>
          </a:p>
          <a:p>
            <a:pPr>
              <a:spcBef>
                <a:spcPct val="0"/>
              </a:spcBef>
            </a:pPr>
            <a:r>
              <a:rPr lang="en-MY" altLang="ar-JO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does an intelligence test really measure intelligence? </a:t>
            </a:r>
          </a:p>
          <a:p>
            <a:pPr>
              <a:spcBef>
                <a:spcPct val="0"/>
              </a:spcBef>
            </a:pPr>
            <a:r>
              <a:rPr lang="en-MY" altLang="ar-JO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Does a self-esteem scale really measure self-esteem</a:t>
            </a: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Reliability</a:t>
            </a:r>
          </a:p>
          <a:p>
            <a:pPr>
              <a:spcBef>
                <a:spcPct val="0"/>
              </a:spcBef>
              <a:buNone/>
            </a:pP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is the </a:t>
            </a:r>
            <a:r>
              <a:rPr lang="en-US" sz="2800" b="1" dirty="0">
                <a:cs typeface="Times New Roman" pitchFamily="18" charset="0"/>
              </a:rPr>
              <a:t>certainty that the research is enough true to be trusted on</a:t>
            </a:r>
            <a:r>
              <a:rPr lang="en-US" sz="2800" dirty="0">
                <a:cs typeface="Times New Roman" pitchFamily="18" charset="0"/>
              </a:rPr>
              <a:t>. Reliability is the </a:t>
            </a:r>
            <a:r>
              <a:rPr lang="en-US" sz="2800" b="1" dirty="0">
                <a:cs typeface="Times New Roman" pitchFamily="18" charset="0"/>
              </a:rPr>
              <a:t>certainty that the research is enough true to be trusted on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>
              <a:spcBef>
                <a:spcPct val="0"/>
              </a:spcBef>
              <a:buNone/>
            </a:pPr>
            <a:endParaRPr lang="en-US" altLang="ar-JO" sz="2800" b="1" dirty="0"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6654" y="5451444"/>
            <a:ext cx="8642350" cy="12001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  <a:cs typeface="Times New Roman" pitchFamily="18" charset="0"/>
              </a:rPr>
              <a:t>Primary data can be relied on because you know where it came from and what was done to it</a:t>
            </a:r>
            <a:r>
              <a:rPr lang="en-US" sz="2400" dirty="0">
                <a:latin typeface="Arial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Its like cooking something yourself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US" sz="2400" dirty="0">
                <a:latin typeface="Arial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You know what went into </a:t>
            </a:r>
            <a:endParaRPr lang="en-MY" sz="2400" b="1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9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54676" y="2214859"/>
            <a:ext cx="7884017" cy="914400"/>
          </a:xfrm>
        </p:spPr>
        <p:txBody>
          <a:bodyPr/>
          <a:lstStyle/>
          <a:p>
            <a:pPr algn="l" eaLnBrk="1" hangingPunct="1"/>
            <a:r>
              <a:rPr lang="en-US" altLang="ar-JO" sz="2800" b="1" dirty="0" smtClean="0">
                <a:solidFill>
                  <a:srgbClr val="C00000"/>
                </a:solidFill>
              </a:rPr>
              <a:t>METHODS USED  TO COLLECT PRIMARY SOURCE DATA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65856" y="3421488"/>
            <a:ext cx="440994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 smtClean="0">
                <a:solidFill>
                  <a:srgbClr val="C00000"/>
                </a:solidFill>
                <a:cs typeface="Arial" charset="0"/>
              </a:rPr>
              <a:t>Interviews</a:t>
            </a:r>
            <a:endParaRPr lang="en-US" sz="2800" b="1" dirty="0">
              <a:solidFill>
                <a:srgbClr val="C00000"/>
              </a:solidFill>
              <a:cs typeface="Arial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Questionnaires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Survey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Experimentation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Case Study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Observation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en-US" sz="28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296" y="3724745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4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417926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        SOURCES </a:t>
            </a:r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OF PRIMARY DATA</a:t>
            </a:r>
            <a:endParaRPr lang="en-US" altLang="ar-JO" sz="28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 Sources </a:t>
            </a:r>
            <a:r>
              <a:rPr lang="en-US" altLang="ar-JO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for primary data are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                        </a:t>
            </a:r>
            <a:r>
              <a:rPr lang="en-US" altLang="ar-JO" sz="2800" b="1" dirty="0">
                <a:cs typeface="Times New Roman" panose="02020603050405020304" pitchFamily="18" charset="0"/>
              </a:rPr>
              <a:t>limited and at times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ar-JO" sz="2800" b="1" dirty="0">
                <a:cs typeface="Times New Roman" panose="02020603050405020304" pitchFamily="18" charset="0"/>
              </a:rPr>
              <a:t>it becomes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difficult to obtain </a:t>
            </a:r>
            <a:r>
              <a:rPr lang="en-US" altLang="ar-JO" sz="2800" b="1" dirty="0">
                <a:cs typeface="Times New Roman" panose="02020603050405020304" pitchFamily="18" charset="0"/>
              </a:rPr>
              <a:t>data from primary source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because of either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JO" sz="2800" b="1" dirty="0">
                <a:cs typeface="Times New Roman" panose="02020603050405020304" pitchFamily="18" charset="0"/>
              </a:rPr>
              <a:t>                  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scarcity  (shortage </a:t>
            </a:r>
            <a:r>
              <a:rPr lang="en-US" altLang="ar-JO" sz="2800" b="1" dirty="0">
                <a:cs typeface="Times New Roman" panose="02020603050405020304" pitchFamily="18" charset="0"/>
              </a:rPr>
              <a:t>or 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lack)  </a:t>
            </a:r>
            <a:r>
              <a:rPr lang="en-US" altLang="ar-JO" sz="2800" b="1" dirty="0">
                <a:cs typeface="Times New Roman" panose="02020603050405020304" pitchFamily="18" charset="0"/>
              </a:rPr>
              <a:t>of population or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JO" sz="2800" b="1" dirty="0">
                <a:cs typeface="Times New Roman" panose="02020603050405020304" pitchFamily="18" charset="0"/>
              </a:rPr>
              <a:t>                  lack of cooperation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.</a:t>
            </a:r>
            <a:endParaRPr lang="en-US" altLang="ar-JO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Following are some of the sources of primary data</a:t>
            </a:r>
            <a:r>
              <a:rPr lang="en-US" altLang="ar-JO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en-US" altLang="ar-JO" sz="2400" b="1" dirty="0">
              <a:solidFill>
                <a:srgbClr val="00206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062651" y="4413617"/>
            <a:ext cx="356393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ar-JO" sz="2800" b="1" dirty="0">
                <a:cs typeface="Times New Roman" panose="02020603050405020304" pitchFamily="18" charset="0"/>
              </a:rPr>
              <a:t>Experiments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ar-JO" sz="2800" b="1" dirty="0">
                <a:cs typeface="Times New Roman" panose="02020603050405020304" pitchFamily="18" charset="0"/>
              </a:rPr>
              <a:t>Survey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ar-JO" sz="2800" b="1" dirty="0">
                <a:cs typeface="Times New Roman" panose="02020603050405020304" pitchFamily="18" charset="0"/>
              </a:rPr>
              <a:t>Interview </a:t>
            </a:r>
            <a:endParaRPr lang="en-US" altLang="ar-JO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endParaRPr lang="en-US" altLang="ar-JO" sz="1800" dirty="0"/>
          </a:p>
        </p:txBody>
      </p:sp>
    </p:spTree>
    <p:extLst>
      <p:ext uri="{BB962C8B-B14F-4D97-AF65-F5344CB8AC3E}">
        <p14:creationId xmlns:p14="http://schemas.microsoft.com/office/powerpoint/2010/main" val="994366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50825" y="1052513"/>
            <a:ext cx="86423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endParaRPr lang="en-US" altLang="ar-JO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b="1" dirty="0">
                <a:solidFill>
                  <a:srgbClr val="FF0000"/>
                </a:solidFill>
                <a:cs typeface="Times New Roman" panose="02020603050405020304" pitchFamily="18" charset="0"/>
              </a:rPr>
              <a:t>Experiments</a:t>
            </a:r>
            <a:endParaRPr lang="en-US" altLang="ar-JO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dirty="0">
                <a:cs typeface="Times New Roman" panose="02020603050405020304" pitchFamily="18" charset="0"/>
              </a:rPr>
              <a:t>Experiments </a:t>
            </a:r>
            <a:r>
              <a:rPr lang="en-US" altLang="ar-JO" sz="2800" b="1" dirty="0">
                <a:cs typeface="Times New Roman" panose="02020603050405020304" pitchFamily="18" charset="0"/>
              </a:rPr>
              <a:t>require an artificial or natural setting </a:t>
            </a:r>
            <a:r>
              <a:rPr lang="en-US" altLang="ar-JO" sz="2800" dirty="0">
                <a:cs typeface="Times New Roman" panose="02020603050405020304" pitchFamily="18" charset="0"/>
              </a:rPr>
              <a:t>in which to perform logical study to collect data. 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>
                <a:cs typeface="Times New Roman" panose="02020603050405020304" pitchFamily="18" charset="0"/>
              </a:rPr>
              <a:t>more suitable for medicine</a:t>
            </a:r>
            <a:r>
              <a:rPr lang="en-US" altLang="ar-JO" sz="2800" dirty="0">
                <a:cs typeface="Times New Roman" panose="02020603050405020304" pitchFamily="18" charset="0"/>
              </a:rPr>
              <a:t>, and for other scientific studies. </a:t>
            </a:r>
            <a:endParaRPr lang="en-US" altLang="ar-JO" sz="2800" dirty="0" smtClean="0"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dirty="0" smtClean="0">
                <a:cs typeface="Times New Roman" panose="02020603050405020304" pitchFamily="18" charset="0"/>
              </a:rPr>
              <a:t>In </a:t>
            </a:r>
            <a:r>
              <a:rPr lang="en-US" altLang="ar-JO" sz="2800" dirty="0">
                <a:cs typeface="Times New Roman" panose="02020603050405020304" pitchFamily="18" charset="0"/>
              </a:rPr>
              <a:t>experiments </a:t>
            </a:r>
            <a:r>
              <a:rPr lang="en-US" altLang="ar-JO" sz="2800" b="1" dirty="0">
                <a:cs typeface="Times New Roman" panose="02020603050405020304" pitchFamily="18" charset="0"/>
              </a:rPr>
              <a:t>the experimenter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has to keep control over the influence </a:t>
            </a:r>
            <a:r>
              <a:rPr lang="en-US" altLang="ar-JO" sz="2800" b="1" dirty="0">
                <a:cs typeface="Times New Roman" panose="02020603050405020304" pitchFamily="18" charset="0"/>
              </a:rPr>
              <a:t>of any extraneous variable </a:t>
            </a:r>
            <a:r>
              <a:rPr lang="en-US" altLang="ar-JO" sz="2800" dirty="0">
                <a:cs typeface="Times New Roman" panose="02020603050405020304" pitchFamily="18" charset="0"/>
              </a:rPr>
              <a:t>on the results.</a:t>
            </a:r>
            <a:endParaRPr lang="en-US" altLang="ar-JO" sz="2800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875463" y="333375"/>
            <a:ext cx="2089150" cy="11080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Experiments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Survey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Interview </a:t>
            </a: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333375"/>
            <a:ext cx="6119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28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7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79388" y="209550"/>
            <a:ext cx="896461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ar-JO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b="1" dirty="0">
                <a:solidFill>
                  <a:srgbClr val="CC6600"/>
                </a:solidFill>
                <a:cs typeface="Times New Roman" panose="02020603050405020304" pitchFamily="18" charset="0"/>
              </a:rPr>
              <a:t>Survey</a:t>
            </a:r>
            <a:endParaRPr lang="en-US" altLang="ar-JO" dirty="0">
              <a:solidFill>
                <a:srgbClr val="CC66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Survey is most commonly used method in social sciences, management,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Surveys can be conducted in different methods. 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056438" y="44450"/>
            <a:ext cx="2087562" cy="11080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Experiments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Survey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Interview </a:t>
            </a: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19" y="3630404"/>
            <a:ext cx="8532350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+mn-lt"/>
              </a:rPr>
              <a:t>Health </a:t>
            </a:r>
            <a:r>
              <a:rPr lang="en-US" altLang="ar-JO" sz="2800" b="1" dirty="0" smtClean="0">
                <a:latin typeface="+mn-lt"/>
              </a:rPr>
              <a:t>Surveys</a:t>
            </a:r>
          </a:p>
          <a:p>
            <a:pPr marL="514350" indent="-514350">
              <a:buFont typeface="Wingdings" panose="05000000000000000000" pitchFamily="2" charset="2"/>
              <a:buChar char="v"/>
              <a:defRPr/>
            </a:pPr>
            <a:r>
              <a:rPr lang="en-US" altLang="ar-JO" sz="2800" b="1" dirty="0" smtClean="0">
                <a:latin typeface="+mn-lt"/>
              </a:rPr>
              <a:t> </a:t>
            </a:r>
            <a:r>
              <a:rPr lang="en-US" sz="2800" b="1" dirty="0">
                <a:cs typeface="Times New Roman" pitchFamily="18" charset="0"/>
              </a:rPr>
              <a:t>should be population-based Survey</a:t>
            </a:r>
          </a:p>
          <a:p>
            <a:pPr marL="514350" indent="-514350">
              <a:defRPr/>
            </a:pPr>
            <a:r>
              <a:rPr lang="en-US" sz="2800" b="1" dirty="0">
                <a:cs typeface="Times New Roman" pitchFamily="18" charset="0"/>
              </a:rPr>
              <a:t>    </a:t>
            </a:r>
            <a:r>
              <a:rPr lang="en-US" sz="2800" dirty="0">
                <a:cs typeface="Times New Roman" pitchFamily="18" charset="0"/>
              </a:rPr>
              <a:t>1-for investigating of</a:t>
            </a:r>
            <a:r>
              <a:rPr lang="en-US" sz="2800" b="1" dirty="0">
                <a:cs typeface="Times New Roman" pitchFamily="18" charset="0"/>
              </a:rPr>
              <a:t> factors </a:t>
            </a:r>
            <a:r>
              <a:rPr lang="en-US" sz="2800" dirty="0">
                <a:cs typeface="Times New Roman" pitchFamily="18" charset="0"/>
              </a:rPr>
              <a:t>affecting </a:t>
            </a:r>
            <a:r>
              <a:rPr lang="en-US" sz="2800" b="1" dirty="0" smtClean="0">
                <a:cs typeface="Times New Roman" pitchFamily="18" charset="0"/>
              </a:rPr>
              <a:t>H</a:t>
            </a:r>
          </a:p>
          <a:p>
            <a:pPr marL="514350" indent="-514350">
              <a:defRPr/>
            </a:pPr>
            <a:r>
              <a:rPr lang="en-US" sz="2800" b="1" dirty="0">
                <a:cs typeface="Times New Roman" pitchFamily="18" charset="0"/>
              </a:rPr>
              <a:t>2 Surveys related to administrative of  H. Services   </a:t>
            </a:r>
          </a:p>
        </p:txBody>
      </p:sp>
    </p:spTree>
    <p:extLst>
      <p:ext uri="{BB962C8B-B14F-4D97-AF65-F5344CB8AC3E}">
        <p14:creationId xmlns:p14="http://schemas.microsoft.com/office/powerpoint/2010/main" val="1456188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1BDA0C-0B91-4027-8981-E69F144A7FD6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248334" y="119375"/>
            <a:ext cx="4147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FF0000"/>
                </a:solidFill>
                <a:latin typeface="Arial" panose="020B0604020202020204" pitchFamily="34" charset="0"/>
              </a:rPr>
              <a:t>Health Surveys </a:t>
            </a:r>
            <a:endParaRPr lang="en-US" altLang="ar-JO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-234462" y="646300"/>
            <a:ext cx="94605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should be population-based </a:t>
            </a:r>
            <a:r>
              <a:rPr lang="en-US" sz="2800" b="1" dirty="0" smtClean="0">
                <a:cs typeface="Times New Roman" pitchFamily="18" charset="0"/>
              </a:rPr>
              <a:t>Survey</a:t>
            </a:r>
            <a:endParaRPr lang="en-US" sz="2800" b="1" dirty="0"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</a:t>
            </a:r>
            <a:r>
              <a:rPr lang="en-US" sz="2800" dirty="0" smtClean="0">
                <a:cs typeface="Times New Roman" pitchFamily="18" charset="0"/>
              </a:rPr>
              <a:t>1-for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investigating o</a:t>
            </a:r>
            <a:r>
              <a:rPr lang="en-US" sz="2800" dirty="0"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factors </a:t>
            </a:r>
            <a:r>
              <a:rPr lang="en-US" sz="2800" dirty="0">
                <a:cs typeface="Times New Roman" pitchFamily="18" charset="0"/>
              </a:rPr>
              <a:t>affecting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H </a:t>
            </a:r>
            <a:r>
              <a:rPr lang="en-US" sz="2800" dirty="0">
                <a:cs typeface="Times New Roman" pitchFamily="18" charset="0"/>
              </a:rPr>
              <a:t>and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disease</a:t>
            </a:r>
            <a:r>
              <a:rPr lang="en-US" sz="2800" dirty="0">
                <a:cs typeface="Times New Roman" pitchFamily="18" charset="0"/>
              </a:rPr>
              <a:t> ,</a:t>
            </a:r>
          </a:p>
          <a:p>
            <a:pPr marL="514350" indent="-514350">
              <a:defRPr/>
            </a:pP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dirty="0" smtClean="0">
                <a:cs typeface="Times New Roman" pitchFamily="18" charset="0"/>
              </a:rPr>
              <a:t>       </a:t>
            </a:r>
            <a:r>
              <a:rPr lang="en-US" sz="2800" dirty="0" smtClean="0">
                <a:solidFill>
                  <a:srgbClr val="0070C0"/>
                </a:solidFill>
                <a:cs typeface="Times New Roman" pitchFamily="18" charset="0"/>
              </a:rPr>
              <a:t>environment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nutrition</a:t>
            </a: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b="1" dirty="0">
                <a:cs typeface="Times New Roman" pitchFamily="18" charset="0"/>
              </a:rPr>
              <a:t>etc.. </a:t>
            </a:r>
          </a:p>
          <a:p>
            <a:pPr marL="514350" indent="-51435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cs typeface="Times New Roman" pitchFamily="18" charset="0"/>
              </a:rPr>
              <a:t>studying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natural history </a:t>
            </a:r>
            <a:r>
              <a:rPr lang="en-US" sz="2800" dirty="0">
                <a:cs typeface="Times New Roman" pitchFamily="18" charset="0"/>
              </a:rPr>
              <a:t>of disease and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factors affecting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cs typeface="Times New Roman" pitchFamily="18" charset="0"/>
            </a:endParaRPr>
          </a:p>
          <a:p>
            <a:pPr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cs typeface="Times New Roman" pitchFamily="18" charset="0"/>
            </a:endParaRPr>
          </a:p>
          <a:p>
            <a:pPr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46900" y="0"/>
            <a:ext cx="2089150" cy="11080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PRIMARY DATA</a:t>
            </a:r>
            <a:endParaRPr lang="en-US" altLang="ar-JO" sz="12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Experiments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Survey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1800" b="1" dirty="0">
                <a:cs typeface="Times New Roman" panose="02020603050405020304" pitchFamily="18" charset="0"/>
              </a:rPr>
              <a:t>Interview </a:t>
            </a: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0626" y="2558741"/>
            <a:ext cx="8795423" cy="310854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Population surveys  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H survey needs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sample </a:t>
            </a:r>
            <a:r>
              <a:rPr lang="en-US" sz="2800" b="1" dirty="0">
                <a:cs typeface="Times New Roman" pitchFamily="18" charset="0"/>
              </a:rPr>
              <a:t>technique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H survey could be</a:t>
            </a:r>
          </a:p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  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cross sectional,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       longitudinal ,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        descriptive, 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               analytic or both</a:t>
            </a:r>
          </a:p>
        </p:txBody>
      </p:sp>
    </p:spTree>
    <p:extLst>
      <p:ext uri="{BB962C8B-B14F-4D97-AF65-F5344CB8AC3E}">
        <p14:creationId xmlns:p14="http://schemas.microsoft.com/office/powerpoint/2010/main" val="3391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44488" y="2790354"/>
            <a:ext cx="6624736" cy="2246769"/>
          </a:xfrm>
          <a:prstGeom prst="rect">
            <a:avLst/>
          </a:prstGeom>
          <a:noFill/>
          <a:ln w="412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457200" algn="l"/>
              </a:tabLst>
              <a:defRPr/>
            </a:pPr>
            <a:r>
              <a:rPr lang="en-US" sz="2800" b="1" u="sng" dirty="0">
                <a:solidFill>
                  <a:srgbClr val="C00000"/>
                </a:solidFill>
                <a:cs typeface="Arial" charset="0"/>
              </a:rPr>
              <a:t>Survey </a:t>
            </a:r>
            <a:r>
              <a:rPr lang="en-US" sz="2800" b="1" u="sng" dirty="0" smtClean="0">
                <a:solidFill>
                  <a:srgbClr val="C00000"/>
                </a:solidFill>
                <a:cs typeface="Arial" charset="0"/>
              </a:rPr>
              <a:t>Methods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800" b="1" dirty="0" smtClean="0">
                <a:cs typeface="Arial" charset="0"/>
              </a:rPr>
              <a:t>1-H</a:t>
            </a:r>
            <a:r>
              <a:rPr lang="en-US" sz="2800" b="1" dirty="0">
                <a:cs typeface="Arial" charset="0"/>
              </a:rPr>
              <a:t>. interview survey face-to-face survey .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800" b="1" dirty="0">
                <a:cs typeface="Arial" charset="0"/>
              </a:rPr>
              <a:t>2-H. examination  survey .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800" b="1" dirty="0">
                <a:cs typeface="Arial" charset="0"/>
              </a:rPr>
              <a:t>3-H. records survey .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800" b="1" dirty="0">
                <a:cs typeface="Arial" charset="0"/>
              </a:rPr>
              <a:t>4-Mailed questionnaire survey </a:t>
            </a:r>
            <a:r>
              <a:rPr lang="en-US" sz="2800" dirty="0">
                <a:solidFill>
                  <a:schemeClr val="bg1"/>
                </a:solidFill>
                <a:cs typeface="Arial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411" y="684291"/>
            <a:ext cx="86247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Surveys related to administrative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of  H. Services  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                   uses of H. services,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                        evaluation of population needs &amp;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                               evaluation of medical care .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872" y="5327304"/>
            <a:ext cx="8021782" cy="131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Questionnaire</a:t>
            </a:r>
            <a:r>
              <a:rPr lang="en-US" altLang="ar-JO" sz="2800" b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endParaRPr lang="en-US" altLang="ar-JO" sz="28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 is the most commonly used method in survey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2358515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99506" y="836613"/>
            <a:ext cx="876510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Questionnaires are  </a:t>
            </a:r>
            <a:r>
              <a:rPr lang="en-MY" altLang="ar-JO" sz="2800" b="1" dirty="0" smtClean="0">
                <a:latin typeface="+mn-lt"/>
              </a:rPr>
              <a:t>list of questions </a:t>
            </a:r>
            <a:r>
              <a:rPr lang="en-MY" altLang="ar-JO" sz="2800" b="1" dirty="0" smtClean="0">
                <a:latin typeface="+mn-lt"/>
              </a:rPr>
              <a:t>either; </a:t>
            </a:r>
            <a:endParaRPr lang="en-MY" altLang="ar-JO" sz="28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+mn-lt"/>
              </a:rPr>
              <a:t>an </a:t>
            </a:r>
            <a:r>
              <a:rPr lang="en-MY" altLang="ar-JO" sz="2800" b="1" dirty="0" smtClean="0">
                <a:solidFill>
                  <a:srgbClr val="FF0000"/>
                </a:solidFill>
                <a:latin typeface="+mn-lt"/>
              </a:rPr>
              <a:t>open</a:t>
            </a:r>
            <a:r>
              <a:rPr lang="en-MY" altLang="ar-JO" sz="28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MY" altLang="ar-JO" sz="2800" dirty="0" smtClean="0">
                <a:latin typeface="+mn-lt"/>
              </a:rPr>
              <a:t>ended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+mn-lt"/>
              </a:rPr>
              <a:t>      </a:t>
            </a:r>
            <a:r>
              <a:rPr lang="en-MY" altLang="ar-JO" sz="2800" b="1" dirty="0" smtClean="0">
                <a:solidFill>
                  <a:srgbClr val="FF0000"/>
                </a:solidFill>
                <a:latin typeface="+mn-lt"/>
              </a:rPr>
              <a:t>close</a:t>
            </a:r>
            <a:r>
              <a:rPr lang="en-MY" altLang="ar-JO" sz="2800" dirty="0" smtClean="0">
                <a:latin typeface="+mn-lt"/>
              </a:rPr>
              <a:t> –ended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ar-JO" sz="2800" dirty="0" smtClean="0">
                <a:latin typeface="+mn-lt"/>
              </a:rPr>
              <a:t> </a:t>
            </a:r>
            <a:endParaRPr lang="en-MY" altLang="ar-JO" sz="2800" dirty="0" smtClean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MY" altLang="ar-JO" sz="2800" b="1" dirty="0" smtClean="0">
                <a:latin typeface="+mn-lt"/>
              </a:rPr>
              <a:t>Questionnaire can be conducted vi</a:t>
            </a:r>
            <a:r>
              <a:rPr lang="en-MY" altLang="ar-JO" sz="2800" dirty="0" smtClean="0">
                <a:latin typeface="+mn-lt"/>
              </a:rPr>
              <a:t>a 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dirty="0" smtClean="0">
                <a:latin typeface="+mn-lt"/>
              </a:rPr>
              <a:t>       </a:t>
            </a: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telephone,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       mail,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       live in a public area, or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       in an institute,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       electronic mail or through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      fax and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MY" altLang="ar-JO" sz="2800" b="1" dirty="0" smtClean="0">
                <a:solidFill>
                  <a:srgbClr val="0070C0"/>
                </a:solidFill>
                <a:latin typeface="+mn-lt"/>
              </a:rPr>
              <a:t>       other methods</a:t>
            </a:r>
            <a:r>
              <a:rPr lang="en-MY" altLang="ar-JO" sz="2800" dirty="0" smtClean="0">
                <a:latin typeface="+mn-lt"/>
              </a:rPr>
              <a:t>. </a:t>
            </a:r>
            <a:endParaRPr lang="en-MY" altLang="ar-JO" sz="28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5331" y="1403811"/>
            <a:ext cx="4499469" cy="954107"/>
          </a:xfrm>
          <a:prstGeom prst="rect">
            <a:avLst/>
          </a:prstGeom>
          <a:ln w="412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MY" altLang="ar-JO" sz="2800" dirty="0"/>
              <a:t>for which the respondent give answers.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848708" y="1361456"/>
            <a:ext cx="576623" cy="760421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3620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>
          <a:xfrm>
            <a:off x="1174231" y="1580202"/>
            <a:ext cx="6408738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JO" sz="3200" b="1" dirty="0" smtClean="0"/>
              <a:t>METHODS IN DATA COLLECTION</a:t>
            </a:r>
          </a:p>
        </p:txBody>
      </p:sp>
      <p:sp>
        <p:nvSpPr>
          <p:cNvPr id="5" name="AutoShape 4"/>
          <p:cNvSpPr txBox="1">
            <a:spLocks noChangeArrowheads="1"/>
          </p:cNvSpPr>
          <p:nvPr/>
        </p:nvSpPr>
        <p:spPr bwMode="auto">
          <a:xfrm>
            <a:off x="1589475" y="5577553"/>
            <a:ext cx="4320479" cy="865188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latin typeface="+mj-lt"/>
                <a:ea typeface="+mj-ea"/>
                <a:cs typeface="+mj-cs"/>
              </a:rPr>
              <a:t>Prof. Dr. 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Waqar</a:t>
            </a:r>
            <a:r>
              <a:rPr lang="en-US" sz="2800" b="1" dirty="0">
                <a:latin typeface="+mj-lt"/>
                <a:ea typeface="+mj-ea"/>
                <a:cs typeface="+mj-cs"/>
              </a:rPr>
              <a:t> Al-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Kubaisy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0031" y="4043608"/>
            <a:ext cx="37608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18-7-2023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MY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2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5400" y="5638800"/>
            <a:ext cx="290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ar-JO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0" y="188913"/>
            <a:ext cx="4140200" cy="1871662"/>
          </a:xfrm>
          <a:prstGeom prst="ellipse">
            <a:avLst/>
          </a:prstGeom>
          <a:gradFill rotWithShape="0">
            <a:gsLst>
              <a:gs pos="0">
                <a:srgbClr val="000092"/>
              </a:gs>
              <a:gs pos="50000">
                <a:srgbClr val="0000FF"/>
              </a:gs>
              <a:gs pos="100000">
                <a:srgbClr val="00009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The most common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data collection instrument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latin typeface="Arial" panose="020B0604020202020204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627313" y="2349500"/>
            <a:ext cx="3505200" cy="1143000"/>
          </a:xfrm>
          <a:prstGeom prst="rect">
            <a:avLst/>
          </a:prstGeom>
          <a:gradFill rotWithShape="0">
            <a:gsLst>
              <a:gs pos="0">
                <a:srgbClr val="D200D2"/>
              </a:gs>
              <a:gs pos="50000">
                <a:srgbClr val="FF00FF"/>
              </a:gs>
              <a:gs pos="100000">
                <a:srgbClr val="D200D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3600" b="1" dirty="0">
                <a:latin typeface="Arial" panose="020B0604020202020204" pitchFamily="34" charset="0"/>
              </a:rPr>
              <a:t>Survey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3600" b="1" dirty="0">
                <a:latin typeface="Arial" panose="020B0604020202020204" pitchFamily="34" charset="0"/>
              </a:rPr>
              <a:t>Questionnaire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4643438" y="685800"/>
            <a:ext cx="4043362" cy="1806575"/>
          </a:xfrm>
          <a:prstGeom prst="ellipse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Useful to collect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information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79388" y="3573463"/>
            <a:ext cx="8785225" cy="3284537"/>
          </a:xfrm>
          <a:prstGeom prst="ellipse">
            <a:avLst/>
          </a:prstGeom>
          <a:gradFill rotWithShape="0">
            <a:gsLst>
              <a:gs pos="0">
                <a:srgbClr val="000076"/>
              </a:gs>
              <a:gs pos="5000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Should contain 3 elements:</a:t>
            </a:r>
          </a:p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Introduction – to explain the objectives </a:t>
            </a:r>
          </a:p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Instructions – must be clear, simple language &amp; short</a:t>
            </a:r>
          </a:p>
          <a:p>
            <a:pPr algn="ctr" eaLnBrk="1" hangingPunct="1">
              <a:spcBef>
                <a:spcPct val="0"/>
              </a:spcBef>
              <a:buFontTx/>
              <a:buAutoNum type="arabicPeriod"/>
            </a:pPr>
            <a:r>
              <a:rPr lang="en-US" altLang="ar-JO" sz="2400" b="1" dirty="0">
                <a:solidFill>
                  <a:schemeClr val="bg1"/>
                </a:solidFill>
                <a:latin typeface="Arial" panose="020B0604020202020204" pitchFamily="34" charset="0"/>
              </a:rPr>
              <a:t>User-friendly – avoid difficult or ambiguous questions</a:t>
            </a:r>
            <a:r>
              <a:rPr lang="en-US" altLang="ar-JO" sz="24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6400800" y="2514600"/>
            <a:ext cx="7620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953 h 21600"/>
              <a:gd name="T20" fmla="*/ 1728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363"/>
                </a:lnTo>
                <a:lnTo>
                  <a:pt x="13569" y="5363"/>
                </a:lnTo>
                <a:lnTo>
                  <a:pt x="13569" y="16953"/>
                </a:lnTo>
                <a:lnTo>
                  <a:pt x="0" y="16953"/>
                </a:lnTo>
                <a:lnTo>
                  <a:pt x="0" y="21600"/>
                </a:lnTo>
                <a:lnTo>
                  <a:pt x="17288" y="21600"/>
                </a:lnTo>
                <a:lnTo>
                  <a:pt x="17288" y="5363"/>
                </a:lnTo>
                <a:lnTo>
                  <a:pt x="21600" y="5363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 flipH="1">
            <a:off x="1676400" y="2514600"/>
            <a:ext cx="7620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953 h 21600"/>
              <a:gd name="T20" fmla="*/ 1728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363"/>
                </a:lnTo>
                <a:lnTo>
                  <a:pt x="13569" y="5363"/>
                </a:lnTo>
                <a:lnTo>
                  <a:pt x="13569" y="16953"/>
                </a:lnTo>
                <a:lnTo>
                  <a:pt x="0" y="16953"/>
                </a:lnTo>
                <a:lnTo>
                  <a:pt x="0" y="21600"/>
                </a:lnTo>
                <a:lnTo>
                  <a:pt x="17288" y="21600"/>
                </a:lnTo>
                <a:lnTo>
                  <a:pt x="17288" y="5363"/>
                </a:lnTo>
                <a:lnTo>
                  <a:pt x="21600" y="5363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356100" y="3573463"/>
            <a:ext cx="304800" cy="820737"/>
          </a:xfrm>
          <a:prstGeom prst="downArrow">
            <a:avLst>
              <a:gd name="adj1" fmla="val 50000"/>
              <a:gd name="adj2" fmla="val 437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239" y="1007548"/>
            <a:ext cx="6123903" cy="2074414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</p:spPr>
        <p:txBody>
          <a:bodyPr wrap="square">
            <a:spAutoFit/>
          </a:bodyPr>
          <a:lstStyle/>
          <a:p>
            <a:pPr marL="533400" marR="0" lvl="0" indent="-5334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Open-ended Questions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Free-response 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(Text Open End)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Fill-in relevant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2303" y="403021"/>
            <a:ext cx="6016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3200" b="1" dirty="0" smtClean="0">
                <a:solidFill>
                  <a:srgbClr val="FF0000"/>
                </a:solidFill>
              </a:rPr>
              <a:t>2 </a:t>
            </a:r>
            <a:r>
              <a:rPr lang="en-US" altLang="ar-JO" sz="3200" b="1" dirty="0">
                <a:solidFill>
                  <a:srgbClr val="FF0000"/>
                </a:solidFill>
              </a:rPr>
              <a:t>Basic Types of survey questions</a:t>
            </a:r>
            <a:r>
              <a:rPr lang="en-US" altLang="ar-JO" sz="3200" b="1" dirty="0" smtClean="0">
                <a:solidFill>
                  <a:srgbClr val="FF0000"/>
                </a:solidFill>
              </a:rPr>
              <a:t>:</a:t>
            </a:r>
            <a:endParaRPr lang="ar-JO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7827" y="3101714"/>
            <a:ext cx="6201178" cy="3108543"/>
          </a:xfrm>
          <a:prstGeom prst="rect">
            <a:avLst/>
          </a:prstGeom>
          <a:ln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pPr marL="533400" marR="0" lvl="0" indent="-5334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Close-ended Questions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Dichotomous question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Multiple-choice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Scale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Categorical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ar-JO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Numerical</a:t>
            </a:r>
          </a:p>
        </p:txBody>
      </p:sp>
    </p:spTree>
    <p:extLst>
      <p:ext uri="{BB962C8B-B14F-4D97-AF65-F5344CB8AC3E}">
        <p14:creationId xmlns:p14="http://schemas.microsoft.com/office/powerpoint/2010/main" val="3808942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23653"/>
            <a:ext cx="8305800" cy="457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ar-JO" sz="2800" b="1" dirty="0" smtClean="0">
                <a:solidFill>
                  <a:srgbClr val="CC6600"/>
                </a:solidFill>
              </a:rPr>
              <a:t>Steps To An Effective Survey Questionnaire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9081" y="1016426"/>
            <a:ext cx="9091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CN" sz="2800" b="1" dirty="0">
                <a:solidFill>
                  <a:srgbClr val="0066FF"/>
                </a:solidFill>
                <a:latin typeface="Century Gothic" pitchFamily="34" charset="0"/>
                <a:cs typeface="Arial" charset="0"/>
              </a:rPr>
              <a:t>Prepare your survey questions</a:t>
            </a:r>
          </a:p>
          <a:p>
            <a:pPr algn="ctr"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(</a:t>
            </a:r>
            <a:r>
              <a:rPr lang="en-US" sz="2000" dirty="0">
                <a:latin typeface="+mn-lt"/>
                <a:cs typeface="Arial" charset="0"/>
              </a:rPr>
              <a:t>Formulate &amp; choose types of questions, order them, write instructions, make copies</a:t>
            </a:r>
            <a:r>
              <a:rPr lang="en-US" sz="20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47411" y="2133264"/>
            <a:ext cx="61157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Select your respondents/sampling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>
                <a:latin typeface="Arial" panose="020B0604020202020204" pitchFamily="34" charset="0"/>
                <a:ea typeface="宋体" panose="02010600030101010101" pitchFamily="2" charset="-122"/>
              </a:rPr>
              <a:t>Random/Selected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011871" y="3222625"/>
            <a:ext cx="6367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Administer the survey questionnaire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>
                <a:latin typeface="Arial" panose="020B0604020202020204" pitchFamily="34" charset="0"/>
                <a:ea typeface="宋体" panose="02010600030101010101" pitchFamily="2" charset="-122"/>
              </a:rPr>
              <a:t>(date, venue, time )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31963" y="5589588"/>
            <a:ext cx="6611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Analyze and interpret data collected</a:t>
            </a:r>
            <a:endParaRPr lang="en-US" altLang="ar-JO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532313" y="1906698"/>
            <a:ext cx="80963" cy="278915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30728" name="AutoShape 11"/>
          <p:cNvSpPr>
            <a:spLocks noChangeArrowheads="1"/>
          </p:cNvSpPr>
          <p:nvPr/>
        </p:nvSpPr>
        <p:spPr bwMode="auto">
          <a:xfrm>
            <a:off x="4495800" y="2875182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1568257" y="4384193"/>
            <a:ext cx="60805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entury Gothic" panose="020B0502020202020204" pitchFamily="34" charset="0"/>
              </a:rPr>
              <a:t>Tabulate data collected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>
                <a:latin typeface="Arial" panose="020B0604020202020204" pitchFamily="34" charset="0"/>
                <a:ea typeface="宋体" panose="02010600030101010101" pitchFamily="2" charset="-122"/>
              </a:rPr>
              <a:t>(Statistical analysis-frequency/mean/correlation/% ) </a:t>
            </a:r>
          </a:p>
        </p:txBody>
      </p:sp>
      <p:sp>
        <p:nvSpPr>
          <p:cNvPr id="30730" name="AutoShape 13"/>
          <p:cNvSpPr>
            <a:spLocks noChangeArrowheads="1"/>
          </p:cNvSpPr>
          <p:nvPr/>
        </p:nvSpPr>
        <p:spPr bwMode="auto">
          <a:xfrm>
            <a:off x="4456113" y="4221163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30731" name="AutoShape 14"/>
          <p:cNvSpPr>
            <a:spLocks noChangeArrowheads="1"/>
          </p:cNvSpPr>
          <p:nvPr/>
        </p:nvSpPr>
        <p:spPr bwMode="auto">
          <a:xfrm>
            <a:off x="4592638" y="5341938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9550" y="193797"/>
            <a:ext cx="5749558" cy="3600986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Advantages Of Primary Research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Targeted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Issues </a:t>
            </a:r>
            <a:r>
              <a:rPr lang="en-US" altLang="ar-JO" sz="2800" dirty="0">
                <a:cs typeface="Times New Roman" panose="02020603050405020304" pitchFamily="18" charset="0"/>
              </a:rPr>
              <a:t>are addressed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Data interpretation is better</a:t>
            </a:r>
            <a:endParaRPr lang="en-US" altLang="ar-JO" sz="2800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Efficient Spending for Information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 Decency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or </a:t>
            </a:r>
            <a:r>
              <a:rPr lang="en-US" sz="2800" dirty="0" smtClean="0">
                <a:solidFill>
                  <a:srgbClr val="0070C0"/>
                </a:solidFill>
              </a:rPr>
              <a:t>purity</a:t>
            </a:r>
            <a:r>
              <a:rPr lang="en-US" sz="2800" dirty="0" smtClean="0"/>
              <a:t>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of </a:t>
            </a:r>
            <a:r>
              <a:rPr lang="en-US" altLang="ar-JO" sz="2800" dirty="0">
                <a:cs typeface="Times New Roman" panose="02020603050405020304" pitchFamily="18" charset="0"/>
              </a:rPr>
              <a:t>Data.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Proprietary or </a:t>
            </a:r>
            <a:r>
              <a:rPr lang="en-US" sz="2800" dirty="0">
                <a:solidFill>
                  <a:srgbClr val="0070C0"/>
                </a:solidFill>
              </a:rPr>
              <a:t>ownership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Issues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Addresses Specific Research Issues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Greater Control.</a:t>
            </a:r>
            <a:endParaRPr lang="en-US" altLang="ar-JO" sz="2800" dirty="0"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26159" y="4080968"/>
            <a:ext cx="6255849" cy="230832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Disadvantages of Primary Research </a:t>
            </a:r>
            <a:endParaRPr lang="en-US" altLang="ar-JO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 smtClean="0">
                <a:cs typeface="Times New Roman" panose="02020603050405020304" pitchFamily="18" charset="0"/>
              </a:rPr>
              <a:t>High </a:t>
            </a:r>
            <a:r>
              <a:rPr lang="en-US" altLang="ar-JO" sz="2800" dirty="0">
                <a:cs typeface="Times New Roman" panose="02020603050405020304" pitchFamily="18" charset="0"/>
              </a:rPr>
              <a:t>Cost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Time Consuming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cs typeface="Times New Roman" panose="02020603050405020304" pitchFamily="18" charset="0"/>
              </a:rPr>
              <a:t>Inaccurate Feed-backs 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More number of resources is 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required</a:t>
            </a:r>
            <a:endParaRPr lang="en-US" altLang="ar-JO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age.slidesharecdn.com/methodofdatacollection1-120908114726-phpapp01/95/slide-11-728.jpg?1347123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53" y="152177"/>
            <a:ext cx="8624587" cy="643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949950"/>
            <a:ext cx="10858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527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492500" y="4149725"/>
            <a:ext cx="8964613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ar-JO" sz="1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1400" b="1" dirty="0">
              <a:solidFill>
                <a:srgbClr val="FFC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ar-JO" sz="1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2000" b="1" dirty="0"/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861732" y="613429"/>
            <a:ext cx="6117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36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SECONDARY DATA</a:t>
            </a:r>
            <a:endParaRPr lang="en-US" altLang="ar-JO" sz="36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932" y="1508966"/>
            <a:ext cx="8713788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Secondary data is the data that has been already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collected by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others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+mn-lt"/>
                <a:cs typeface="Times New Roman" pitchFamily="18" charset="0"/>
              </a:rPr>
              <a:t>and </a:t>
            </a:r>
            <a:r>
              <a:rPr lang="en-US" sz="2800" dirty="0">
                <a:latin typeface="+mn-lt"/>
                <a:cs typeface="Times New Roman" pitchFamily="18" charset="0"/>
              </a:rPr>
              <a:t>readily available from other sources.</a:t>
            </a:r>
          </a:p>
          <a:p>
            <a:pPr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may be obtained from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many sources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is being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reused</a:t>
            </a:r>
          </a:p>
          <a:p>
            <a:pPr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+mn-lt"/>
                <a:cs typeface="Arial" charset="0"/>
              </a:rPr>
              <a:t>Primary Data is gathered by people who can focus directly on the purpose in mind</a:t>
            </a:r>
          </a:p>
          <a:p>
            <a:pPr>
              <a:defRPr/>
            </a:pPr>
            <a:endParaRPr lang="en-US" sz="2800" dirty="0">
              <a:latin typeface="+mn-lt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  <a:cs typeface="Arial" charset="0"/>
              </a:rPr>
              <a:t> Secondary </a:t>
            </a:r>
            <a:r>
              <a:rPr lang="en-US" sz="2800" dirty="0">
                <a:latin typeface="+mn-lt"/>
                <a:cs typeface="Arial" charset="0"/>
              </a:rPr>
              <a:t>data </a:t>
            </a:r>
            <a:r>
              <a:rPr lang="en-US" sz="2800" dirty="0">
                <a:solidFill>
                  <a:srgbClr val="0070C0"/>
                </a:solidFill>
                <a:latin typeface="+mn-lt"/>
                <a:cs typeface="Arial" charset="0"/>
              </a:rPr>
              <a:t>doesn’t have the privilege </a:t>
            </a:r>
            <a:r>
              <a:rPr lang="en-US" sz="2800" dirty="0">
                <a:latin typeface="+mn-lt"/>
                <a:cs typeface="Arial" charset="0"/>
              </a:rPr>
              <a:t>of this focus</a:t>
            </a:r>
            <a:endParaRPr lang="en-US" sz="2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68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88778" y="349372"/>
            <a:ext cx="8961437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ar-JO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Importance Of Secondary Data</a:t>
            </a:r>
            <a:endParaRPr lang="en-US" altLang="ar-JO" b="1" u="sng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Secondary </a:t>
            </a:r>
            <a:r>
              <a:rPr lang="en-US" altLang="ar-JO" sz="2800" b="1" dirty="0">
                <a:cs typeface="Times New Roman" panose="02020603050405020304" pitchFamily="18" charset="0"/>
              </a:rPr>
              <a:t>data can be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less valid </a:t>
            </a:r>
            <a:r>
              <a:rPr lang="en-US" altLang="ar-JO" sz="2800" b="1" dirty="0">
                <a:cs typeface="Times New Roman" panose="02020603050405020304" pitchFamily="18" charset="0"/>
              </a:rPr>
              <a:t>but its importance is still there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Sometimes it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difficult to obtain primary data.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Sometimes primary data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does not exist </a:t>
            </a:r>
            <a:r>
              <a:rPr lang="en-US" altLang="ar-JO" sz="2800" b="1" dirty="0">
                <a:cs typeface="Times New Roman" panose="02020603050405020304" pitchFamily="18" charset="0"/>
              </a:rPr>
              <a:t>in such situation one has to </a:t>
            </a:r>
            <a:r>
              <a:rPr lang="en-US" altLang="ar-JO" sz="2800" b="1" dirty="0">
                <a:cs typeface="Times New Roman" panose="02020603050405020304" pitchFamily="18" charset="0"/>
              </a:rPr>
              <a:t>confine </a:t>
            </a:r>
            <a:r>
              <a:rPr lang="en-US" altLang="ar-JO" sz="2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(lock </a:t>
            </a:r>
            <a:r>
              <a:rPr lang="en-US" altLang="ar-JO" sz="2400" b="1" dirty="0">
                <a:solidFill>
                  <a:srgbClr val="0070C0"/>
                </a:solidFill>
                <a:cs typeface="Times New Roman" panose="02020603050405020304" pitchFamily="18" charset="0"/>
              </a:rPr>
              <a:t>up, </a:t>
            </a:r>
            <a:r>
              <a:rPr lang="en-US" altLang="ar-JO" sz="2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close) </a:t>
            </a:r>
            <a:r>
              <a:rPr lang="en-US" altLang="ar-JO" sz="2800" b="1" dirty="0">
                <a:cs typeface="Times New Roman" panose="02020603050405020304" pitchFamily="18" charset="0"/>
              </a:rPr>
              <a:t>the research on secondary data.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cs typeface="Times New Roman" panose="02020603050405020304" pitchFamily="18" charset="0"/>
              </a:rPr>
              <a:t>the respondents are not willing to reveal information </a:t>
            </a:r>
            <a:endParaRPr lang="en-US" altLang="ar-JO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cs typeface="Times New Roman" panose="02020603050405020304" pitchFamily="18" charset="0"/>
              </a:rPr>
              <a:t>so such secondary </a:t>
            </a:r>
            <a:r>
              <a:rPr lang="en-US" altLang="ar-JO" sz="2800" b="1" dirty="0">
                <a:cs typeface="Times New Roman" panose="02020603050405020304" pitchFamily="18" charset="0"/>
              </a:rPr>
              <a:t>data can </a:t>
            </a:r>
            <a:r>
              <a:rPr lang="en-US" altLang="ar-JO" sz="2800" b="1" dirty="0">
                <a:cs typeface="Times New Roman" panose="02020603050405020304" pitchFamily="18" charset="0"/>
              </a:rPr>
              <a:t> be 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sufficient</a:t>
            </a:r>
            <a:endParaRPr lang="en-US" altLang="ar-JO" sz="2800" b="1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9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323850" y="984116"/>
            <a:ext cx="874871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Secondary data is often readily available.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Availability of secondary data has become much easier after the expense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of the </a:t>
            </a:r>
            <a:r>
              <a:rPr lang="en-US" altLang="ar-JO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electronic </a:t>
            </a:r>
            <a:r>
              <a:rPr lang="en-US" altLang="ar-JO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media </a:t>
            </a:r>
            <a:r>
              <a:rPr lang="en-US" altLang="ar-JO" sz="2800" dirty="0">
                <a:cs typeface="Times New Roman" panose="02020603050405020304" pitchFamily="18" charset="0"/>
              </a:rPr>
              <a:t>and </a:t>
            </a:r>
            <a:r>
              <a:rPr lang="en-US" altLang="ar-JO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internet.</a:t>
            </a:r>
            <a:endParaRPr lang="en-US" altLang="ar-JO" sz="28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b="1" dirty="0">
                <a:solidFill>
                  <a:srgbClr val="00B050"/>
                </a:solidFill>
                <a:cs typeface="Times New Roman" panose="02020603050405020304" pitchFamily="18" charset="0"/>
              </a:rPr>
              <a:t>Published Printed Sources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Their </a:t>
            </a:r>
            <a:r>
              <a:rPr lang="en-US" altLang="ar-JO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credibility</a:t>
            </a:r>
            <a:r>
              <a:rPr lang="ar-JO" altLang="ar-JO" sz="2400" dirty="0">
                <a:solidFill>
                  <a:srgbClr val="0070C0"/>
                </a:solidFill>
                <a:cs typeface="Times New Roman" panose="02020603050405020304" pitchFamily="18" charset="0"/>
              </a:rPr>
              <a:t>مصداقية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depends on many factors.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cs typeface="Times New Roman" panose="02020603050405020304" pitchFamily="18" charset="0"/>
              </a:rPr>
              <a:t>on the writer</a:t>
            </a:r>
            <a:r>
              <a:rPr lang="en-US" altLang="ar-JO" sz="2800" dirty="0">
                <a:cs typeface="Times New Roman" panose="02020603050405020304" pitchFamily="18" charset="0"/>
              </a:rPr>
              <a:t>, </a:t>
            </a:r>
            <a:r>
              <a:rPr lang="en-US" altLang="ar-JO" sz="2800" b="1" dirty="0">
                <a:cs typeface="Times New Roman" panose="02020603050405020304" pitchFamily="18" charset="0"/>
              </a:rPr>
              <a:t>publishing company </a:t>
            </a:r>
            <a:r>
              <a:rPr lang="en-US" altLang="ar-JO" sz="2800" dirty="0">
                <a:cs typeface="Times New Roman" panose="02020603050405020304" pitchFamily="18" charset="0"/>
              </a:rPr>
              <a:t>and </a:t>
            </a:r>
            <a:r>
              <a:rPr lang="en-US" altLang="ar-JO" sz="2800" b="1" dirty="0">
                <a:cs typeface="Times New Roman" panose="02020603050405020304" pitchFamily="18" charset="0"/>
              </a:rPr>
              <a:t>time and date </a:t>
            </a:r>
            <a:r>
              <a:rPr lang="en-US" altLang="ar-JO" sz="2800" dirty="0">
                <a:cs typeface="Times New Roman" panose="02020603050405020304" pitchFamily="18" charset="0"/>
              </a:rPr>
              <a:t>when published.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New sources </a:t>
            </a:r>
            <a:r>
              <a:rPr lang="en-US" altLang="ar-JO" sz="2800" dirty="0">
                <a:cs typeface="Times New Roman" panose="02020603050405020304" pitchFamily="18" charset="0"/>
              </a:rPr>
              <a:t>are preferred and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old sources </a:t>
            </a:r>
            <a:r>
              <a:rPr lang="en-US" altLang="ar-JO" sz="2800" dirty="0">
                <a:cs typeface="Times New Roman" panose="02020603050405020304" pitchFamily="18" charset="0"/>
              </a:rPr>
              <a:t>should be </a:t>
            </a:r>
            <a:r>
              <a:rPr lang="en-US" altLang="ar-JO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avoided</a:t>
            </a:r>
            <a:endParaRPr lang="en-US" altLang="ar-JO" sz="2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1191359" y="398719"/>
            <a:ext cx="4986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ar-JO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Sources Of Secondary Data</a:t>
            </a:r>
            <a:endParaRPr lang="en-US" altLang="ar-JO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25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B7236D-9C99-4327-B545-7301FF712DF6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75896" y="747504"/>
            <a:ext cx="63373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Census</a:t>
            </a:r>
            <a:endParaRPr lang="en-US" sz="2800" b="1" dirty="0">
              <a:latin typeface="+mn-lt"/>
              <a:cs typeface="Times New Roman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Arial" charset="0"/>
              </a:rPr>
              <a:t>Registration of Vital Events 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Arial" charset="0"/>
              </a:rPr>
              <a:t>Hospital and Health Record 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Disease registration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Other H.S records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Environmental health d</a:t>
            </a:r>
            <a:r>
              <a:rPr lang="en-US" sz="2800" dirty="0">
                <a:latin typeface="+mn-lt"/>
                <a:cs typeface="Times New Roman" pitchFamily="18" charset="0"/>
              </a:rPr>
              <a:t>ata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H. man power statistic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Epidemiological surveillance</a:t>
            </a:r>
            <a:r>
              <a:rPr lang="en-US" sz="2800" b="1" dirty="0">
                <a:latin typeface="+mn-lt"/>
                <a:cs typeface="Arial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7108" name="Rectangle 8"/>
          <p:cNvSpPr>
            <a:spLocks noChangeArrowheads="1"/>
          </p:cNvSpPr>
          <p:nvPr/>
        </p:nvSpPr>
        <p:spPr bwMode="auto">
          <a:xfrm>
            <a:off x="757604" y="547479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SECONDARY DATA cont..</a:t>
            </a:r>
            <a:endParaRPr lang="en-US" altLang="ar-J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CF8EC7-50A8-4280-BDF0-B32F15E2CF63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52327" y="271688"/>
            <a:ext cx="87852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Census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  </a:t>
            </a:r>
            <a:r>
              <a:rPr lang="en-US" sz="2800" dirty="0" smtClean="0">
                <a:cs typeface="Times New Roman" pitchFamily="18" charset="0"/>
              </a:rPr>
              <a:t>An </a:t>
            </a:r>
            <a:r>
              <a:rPr lang="en-US" sz="2800" dirty="0">
                <a:cs typeface="Times New Roman" pitchFamily="18" charset="0"/>
              </a:rPr>
              <a:t>important source of HI</a:t>
            </a:r>
            <a:endParaRPr lang="en-US" sz="2800" b="1" u="sng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b="1" u="sng" dirty="0" smtClean="0">
                <a:solidFill>
                  <a:srgbClr val="0070C0"/>
                </a:solidFill>
                <a:cs typeface="Times New Roman" pitchFamily="18" charset="0"/>
              </a:rPr>
              <a:t>defined </a:t>
            </a:r>
            <a:r>
              <a:rPr lang="en-US" sz="2800" b="1" u="sng" dirty="0">
                <a:solidFill>
                  <a:srgbClr val="0070C0"/>
                </a:solidFill>
                <a:cs typeface="Times New Roman" pitchFamily="18" charset="0"/>
              </a:rPr>
              <a:t>by U.N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 eaLnBrk="1" hangingPunct="1"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The total process of 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collecting, compiling </a:t>
            </a:r>
            <a:r>
              <a:rPr lang="en-US" sz="2800" dirty="0">
                <a:cs typeface="Times New Roman" pitchFamily="18" charset="0"/>
              </a:rPr>
              <a:t>&amp;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 publishing</a:t>
            </a:r>
            <a:r>
              <a:rPr lang="en-US" sz="2800" dirty="0">
                <a:cs typeface="Times New Roman" pitchFamily="18" charset="0"/>
              </a:rPr>
              <a:t>. </a:t>
            </a:r>
            <a:r>
              <a:rPr lang="en-US" sz="2800" dirty="0">
                <a:solidFill>
                  <a:srgbClr val="7030A0"/>
                </a:solidFill>
                <a:cs typeface="Times New Roman" pitchFamily="18" charset="0"/>
              </a:rPr>
              <a:t>Demographics </a:t>
            </a:r>
            <a:r>
              <a:rPr lang="en-US" sz="2800" dirty="0">
                <a:cs typeface="Times New Roman" pitchFamily="18" charset="0"/>
              </a:rPr>
              <a:t>,</a:t>
            </a:r>
            <a:r>
              <a:rPr lang="en-US" sz="2800" dirty="0">
                <a:solidFill>
                  <a:srgbClr val="7030A0"/>
                </a:solidFill>
                <a:cs typeface="Times New Roman" pitchFamily="18" charset="0"/>
              </a:rPr>
              <a:t>Economic</a:t>
            </a:r>
            <a:r>
              <a:rPr lang="en-US" sz="2800" dirty="0">
                <a:cs typeface="Times New Roman" pitchFamily="18" charset="0"/>
              </a:rPr>
              <a:t>  and </a:t>
            </a:r>
            <a:r>
              <a:rPr lang="en-US" sz="2800" dirty="0">
                <a:solidFill>
                  <a:srgbClr val="7030A0"/>
                </a:solidFill>
                <a:cs typeface="Times New Roman" pitchFamily="18" charset="0"/>
              </a:rPr>
              <a:t>social data </a:t>
            </a:r>
            <a:r>
              <a:rPr lang="en-US" sz="2800" dirty="0">
                <a:cs typeface="Times New Roman" pitchFamily="18" charset="0"/>
              </a:rPr>
              <a:t>pertaining at a specified time or times to all country 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so 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eaLnBrk="1" hangingPunct="1">
              <a:buClr>
                <a:srgbClr val="000099"/>
              </a:buClr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census is a massive process </a:t>
            </a:r>
          </a:p>
          <a:p>
            <a:pPr marL="457200" indent="-457200">
              <a:buClr>
                <a:srgbClr val="000099"/>
              </a:buClr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cs typeface="Times New Roman" pitchFamily="18" charset="0"/>
              </a:rPr>
              <a:t>undertaking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dirty="0" smtClean="0">
                <a:cs typeface="Times New Roman" pitchFamily="18" charset="0"/>
              </a:rPr>
              <a:t>mission </a:t>
            </a:r>
            <a:r>
              <a:rPr lang="ar-JO" dirty="0" smtClean="0"/>
              <a:t>مهمة</a:t>
            </a:r>
            <a:r>
              <a:rPr lang="en-US" dirty="0" smtClean="0"/>
              <a:t> )</a:t>
            </a:r>
            <a:r>
              <a:rPr lang="en-US" sz="2800" dirty="0" smtClean="0">
                <a:cs typeface="Times New Roman" pitchFamily="18" charset="0"/>
              </a:rPr>
              <a:t>to </a:t>
            </a:r>
            <a:r>
              <a:rPr lang="en-US" sz="2800" dirty="0">
                <a:cs typeface="Times New Roman" pitchFamily="18" charset="0"/>
              </a:rPr>
              <a:t>contact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every member </a:t>
            </a:r>
            <a:r>
              <a:rPr lang="en-US" sz="2800" dirty="0">
                <a:cs typeface="Times New Roman" pitchFamily="18" charset="0"/>
              </a:rPr>
              <a:t>of the population in a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given time, 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cs typeface="Times New Roman" pitchFamily="18" charset="0"/>
              </a:rPr>
              <a:t>and collect a variety of information 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323850" y="3644900"/>
            <a:ext cx="676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latin typeface="Arial" panose="020B0604020202020204" pitchFamily="34" charset="0"/>
              </a:rPr>
              <a:t> </a:t>
            </a:r>
            <a:endParaRPr lang="en-MY" altLang="ar-JO" sz="1800" dirty="0">
              <a:latin typeface="Arial" panose="020B0604020202020204" pitchFamily="34" charset="0"/>
            </a:endParaRPr>
          </a:p>
        </p:txBody>
      </p:sp>
      <p:sp>
        <p:nvSpPr>
          <p:cNvPr id="48133" name="Rectangle 8"/>
          <p:cNvSpPr>
            <a:spLocks noChangeArrowheads="1"/>
          </p:cNvSpPr>
          <p:nvPr/>
        </p:nvSpPr>
        <p:spPr bwMode="auto">
          <a:xfrm>
            <a:off x="1223060" y="0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SOURCES OF SECONDARY DATA cont</a:t>
            </a:r>
            <a:r>
              <a:rPr lang="en-US" altLang="ar-JO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..</a:t>
            </a:r>
            <a:endParaRPr lang="en-US" altLang="ar-JO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5581" y="4031105"/>
            <a:ext cx="90431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It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needs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cs typeface="Times New Roman" pitchFamily="18" charset="0"/>
              </a:rPr>
              <a:t>a considerable organization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cs typeface="Times New Roman" pitchFamily="18" charset="0"/>
              </a:rPr>
              <a:t>vast preparation and 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cs typeface="Times New Roman" pitchFamily="18" charset="0"/>
              </a:rPr>
              <a:t>several years to analyze the   result 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864" y="5910075"/>
            <a:ext cx="8820150" cy="892552"/>
          </a:xfrm>
          <a:prstGeom prst="rect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Clr>
                <a:srgbClr val="FFFF00"/>
              </a:buClr>
              <a:defRPr/>
            </a:pPr>
            <a:r>
              <a:rPr lang="en-US" sz="2600" b="1" dirty="0">
                <a:cs typeface="Arial" charset="0"/>
              </a:rPr>
              <a:t>It is taken in most countries of the world, at a regular intervals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usually every 10 years </a:t>
            </a:r>
            <a:endParaRPr lang="en-US" sz="26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97FF4-AE23-44A2-84AE-8C5E65C8D102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ar-JO" sz="1200" smtClean="0">
              <a:solidFill>
                <a:srgbClr val="898989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598113" y="1381800"/>
            <a:ext cx="7715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>
                <a:solidFill>
                  <a:srgbClr val="7030A0"/>
                </a:solidFill>
                <a:latin typeface="+mn-lt"/>
                <a:cs typeface="Arial" charset="0"/>
              </a:rPr>
              <a:t>Biostatistics consist of</a:t>
            </a:r>
          </a:p>
          <a:p>
            <a:pPr eaLnBrk="1" hangingPunct="1">
              <a:defRPr/>
            </a:pPr>
            <a:endParaRPr lang="en-US" sz="3200" dirty="0">
              <a:solidFill>
                <a:srgbClr val="CCCC00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+mn-lt"/>
                <a:cs typeface="Arial" charset="0"/>
              </a:rPr>
              <a:t>1-Collection of data .</a:t>
            </a:r>
          </a:p>
          <a:p>
            <a:pPr eaLnBrk="1" hangingPunct="1">
              <a:defRPr/>
            </a:pPr>
            <a:endParaRPr lang="en-US" sz="3200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+mn-lt"/>
                <a:cs typeface="Arial" charset="0"/>
              </a:rPr>
              <a:t>2-Presentation of data .</a:t>
            </a:r>
          </a:p>
          <a:p>
            <a:pPr eaLnBrk="1" hangingPunct="1">
              <a:defRPr/>
            </a:pPr>
            <a:endParaRPr lang="en-US" sz="3200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+mn-lt"/>
                <a:cs typeface="Arial" charset="0"/>
              </a:rPr>
              <a:t>3-  Estimation of dat</a:t>
            </a:r>
            <a:r>
              <a:rPr lang="en-US" sz="3200" dirty="0">
                <a:latin typeface="+mn-lt"/>
                <a:cs typeface="Arial" charset="0"/>
              </a:rPr>
              <a:t>a</a:t>
            </a:r>
            <a:r>
              <a:rPr lang="en-US" sz="3200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6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C93517-47A7-467E-8E4A-9A90B6662B2E}" type="slidenum">
              <a:rPr lang="ar-SA" altLang="ar-JO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ar-JO" sz="1200" dirty="0" smtClean="0">
              <a:solidFill>
                <a:srgbClr val="898989"/>
              </a:solidFill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6869" y="86757"/>
            <a:ext cx="864235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457200" algn="l"/>
              </a:tabLst>
              <a:defRPr/>
            </a:pPr>
            <a:r>
              <a:rPr lang="en-US" sz="2800" b="1" u="sng" dirty="0">
                <a:solidFill>
                  <a:srgbClr val="FF0000"/>
                </a:solidFill>
                <a:latin typeface="+mn-lt"/>
                <a:cs typeface="Arial" charset="0"/>
              </a:rPr>
              <a:t>Registration of Vital Events </a:t>
            </a:r>
            <a:endParaRPr lang="en-US" sz="28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b="1" dirty="0">
                <a:latin typeface="Arial" charset="0"/>
                <a:cs typeface="Arial" charset="0"/>
              </a:rPr>
              <a:t>	</a:t>
            </a:r>
            <a:r>
              <a:rPr lang="en-US" sz="2600" b="1" dirty="0">
                <a:cs typeface="Arial" charset="0"/>
              </a:rPr>
              <a:t>e.g. Birth, death and marriages 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600" b="1" dirty="0">
                <a:cs typeface="Arial" charset="0"/>
              </a:rPr>
              <a:t>  </a:t>
            </a:r>
            <a:r>
              <a:rPr lang="en-US" sz="2600" dirty="0">
                <a:cs typeface="Arial" charset="0"/>
              </a:rPr>
              <a:t>whereas census is intermitted counting of population vital events keeps a continuous cheek on demographic changes .</a:t>
            </a:r>
            <a:r>
              <a:rPr lang="en-US" sz="2600" dirty="0">
                <a:cs typeface="Times New Roman" pitchFamily="18" charset="0"/>
              </a:rPr>
              <a:t> </a:t>
            </a:r>
            <a:endParaRPr lang="en-US" sz="2600" dirty="0" smtClean="0"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800" b="1" u="sng" dirty="0">
                <a:solidFill>
                  <a:srgbClr val="FF0000"/>
                </a:solidFill>
                <a:cs typeface="Arial" charset="0"/>
              </a:rPr>
              <a:t>Hospital and Health Record </a:t>
            </a:r>
            <a:endParaRPr lang="en-US" sz="2800" b="1" dirty="0">
              <a:solidFill>
                <a:srgbClr val="FF0000"/>
              </a:solidFill>
              <a:cs typeface="Arial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600" dirty="0">
                <a:cs typeface="Arial" charset="0"/>
              </a:rPr>
              <a:t>Basic and primary source of information about disease  which is prevalent in the community</a:t>
            </a:r>
            <a:endParaRPr lang="en-US" sz="2600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87569" y="3404784"/>
            <a:ext cx="5087815" cy="252376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FF00"/>
              </a:buClr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accent1"/>
                </a:solidFill>
                <a:cs typeface="Times New Roman" pitchFamily="18" charset="0"/>
              </a:rPr>
              <a:t>             drawback 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600" b="1" dirty="0" smtClean="0">
                <a:cs typeface="Times New Roman" pitchFamily="18" charset="0"/>
              </a:rPr>
              <a:t>constitute </a:t>
            </a:r>
            <a:r>
              <a:rPr lang="en-US" sz="2600" b="1" dirty="0">
                <a:cs typeface="Times New Roman" pitchFamily="18" charset="0"/>
              </a:rPr>
              <a:t>only the tip of the iceberg of disease only those patients  who seek medical care 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600" b="1" dirty="0" smtClean="0">
                <a:cs typeface="Times New Roman" pitchFamily="18" charset="0"/>
              </a:rPr>
              <a:t>mild </a:t>
            </a:r>
            <a:r>
              <a:rPr lang="en-US" sz="2600" b="1" dirty="0">
                <a:cs typeface="Times New Roman" pitchFamily="18" charset="0"/>
              </a:rPr>
              <a:t>case may not attend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600" b="1" dirty="0">
                <a:cs typeface="Times New Roman" pitchFamily="18" charset="0"/>
              </a:rPr>
              <a:t>The admission policy may vary</a:t>
            </a:r>
            <a:endParaRPr lang="en-US" sz="2600" b="1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00246" y="2682945"/>
            <a:ext cx="4161692" cy="4093428"/>
          </a:xfrm>
          <a:prstGeom prst="rect">
            <a:avLst/>
          </a:prstGeom>
          <a:ln w="254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ar-JO" sz="2600" b="1" u="sng" dirty="0">
                <a:solidFill>
                  <a:srgbClr val="00B050"/>
                </a:solidFill>
                <a:cs typeface="Times New Roman" panose="02020603050405020304" pitchFamily="18" charset="0"/>
              </a:rPr>
              <a:t>Usefulness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H.care activities,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utilization hospital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discharging sheath contain useful information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 diagnosis,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medical, surgical procedures complication 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length of stay,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laboratory data</a:t>
            </a:r>
            <a:endParaRPr lang="en-US" sz="2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268311" y="149429"/>
            <a:ext cx="8991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Disease registration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;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give duration of illness,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 case fatality  and survival.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These information allow  follow-up of pt.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provide continues account of the frequency of disease </a:t>
            </a:r>
            <a:r>
              <a:rPr lang="en-US" sz="2800" dirty="0" smtClean="0">
                <a:cs typeface="Times New Roman" pitchFamily="18" charset="0"/>
              </a:rPr>
              <a:t>,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natural course of disease , especially chronic disease</a:t>
            </a:r>
          </a:p>
          <a:p>
            <a:pP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Other H.S records</a:t>
            </a:r>
            <a:r>
              <a:rPr lang="en-US" sz="2800" u="sng" dirty="0">
                <a:solidFill>
                  <a:srgbClr val="FF0000"/>
                </a:solidFill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Hospital out-pt. department.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MCH center,  BW, W, Height, Immunization, 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arm circumference, disease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School H record,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DM &amp; Hypertension clinic 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4537242" y="4939794"/>
            <a:ext cx="4455843" cy="1384995"/>
          </a:xfrm>
          <a:prstGeom prst="rect">
            <a:avLst/>
          </a:prstGeom>
          <a:noFill/>
          <a:ln w="349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2800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draw back;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it is only related to certain segment of population</a:t>
            </a:r>
          </a:p>
        </p:txBody>
      </p:sp>
    </p:spTree>
    <p:extLst>
      <p:ext uri="{BB962C8B-B14F-4D97-AF65-F5344CB8AC3E}">
        <p14:creationId xmlns:p14="http://schemas.microsoft.com/office/powerpoint/2010/main" val="936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189896" y="117227"/>
            <a:ext cx="862271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Environmental health d</a:t>
            </a:r>
            <a:r>
              <a:rPr lang="en-US" sz="2800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ata; </a:t>
            </a: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identification</a:t>
            </a:r>
            <a:r>
              <a:rPr lang="en-US" sz="2800" dirty="0">
                <a:latin typeface="+mn-lt"/>
                <a:cs typeface="Times New Roman" pitchFamily="18" charset="0"/>
              </a:rPr>
              <a:t> and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quantification</a:t>
            </a:r>
            <a:r>
              <a:rPr lang="en-US" sz="2800" dirty="0">
                <a:latin typeface="+mn-lt"/>
                <a:cs typeface="Times New Roman" pitchFamily="18" charset="0"/>
              </a:rPr>
              <a:t> of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factors causative </a:t>
            </a:r>
            <a:r>
              <a:rPr lang="en-US" sz="2800" dirty="0">
                <a:latin typeface="+mn-lt"/>
                <a:cs typeface="Times New Roman" pitchFamily="18" charset="0"/>
              </a:rPr>
              <a:t>of disease . </a:t>
            </a:r>
            <a:r>
              <a:rPr lang="en-US" sz="2800" dirty="0" err="1">
                <a:latin typeface="+mn-lt"/>
                <a:cs typeface="Times New Roman" pitchFamily="18" charset="0"/>
              </a:rPr>
              <a:t>eg</a:t>
            </a:r>
            <a:r>
              <a:rPr lang="en-US" sz="2800" dirty="0">
                <a:latin typeface="+mn-lt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Air,  water,   noise,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food additive ,industrial toxicants,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inadequate west disposal </a:t>
            </a:r>
          </a:p>
          <a:p>
            <a:pPr>
              <a:defRPr/>
            </a:pPr>
            <a:endParaRPr lang="en-US" sz="2800" b="1" u="sng" dirty="0"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H. man power statistics</a:t>
            </a:r>
            <a:r>
              <a:rPr lang="en-US" sz="2800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no. of physicians,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  dentists, 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   Pharmacies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        nurse….</a:t>
            </a:r>
          </a:p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Classified into age , sex specialties </a:t>
            </a:r>
          </a:p>
        </p:txBody>
      </p:sp>
    </p:spTree>
    <p:extLst>
      <p:ext uri="{BB962C8B-B14F-4D97-AF65-F5344CB8AC3E}">
        <p14:creationId xmlns:p14="http://schemas.microsoft.com/office/powerpoint/2010/main" val="7014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50825" y="260350"/>
            <a:ext cx="6149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Epidemiological surveillance</a:t>
            </a:r>
            <a:r>
              <a:rPr lang="en-US" altLang="ar-JO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95287" y="1052513"/>
            <a:ext cx="850252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In </a:t>
            </a:r>
            <a:r>
              <a:rPr lang="en-US" sz="2800" dirty="0">
                <a:cs typeface="Times New Roman" pitchFamily="18" charset="0"/>
              </a:rPr>
              <a:t>many countries where there is endemic diseases, </a:t>
            </a: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special control</a:t>
            </a:r>
            <a:r>
              <a:rPr lang="en-US" sz="2800" dirty="0">
                <a:cs typeface="Times New Roman" pitchFamily="18" charset="0"/>
              </a:rPr>
              <a:t>/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eradication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programs h</a:t>
            </a:r>
            <a:r>
              <a:rPr lang="en-US" sz="2800" dirty="0">
                <a:cs typeface="Times New Roman" pitchFamily="18" charset="0"/>
              </a:rPr>
              <a:t>ave been insulated. as part of these program,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surveillance system are often  set –up,  to report on the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Occurrence</a:t>
            </a:r>
            <a:r>
              <a:rPr lang="en-US" sz="2800" dirty="0">
                <a:cs typeface="Times New Roman" pitchFamily="18" charset="0"/>
              </a:rPr>
              <a:t> new cases and   </a:t>
            </a:r>
          </a:p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Efforts</a:t>
            </a:r>
            <a:r>
              <a:rPr lang="en-US" sz="2800" dirty="0">
                <a:cs typeface="Times New Roman" pitchFamily="18" charset="0"/>
              </a:rPr>
              <a:t> to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control</a:t>
            </a:r>
            <a:r>
              <a:rPr lang="en-US" sz="2800" dirty="0">
                <a:cs typeface="Times New Roman" pitchFamily="18" charset="0"/>
              </a:rPr>
              <a:t> the disease 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these program had yielded a </a:t>
            </a:r>
          </a:p>
          <a:p>
            <a:pPr algn="ctr">
              <a:defRPr/>
            </a:pPr>
            <a:r>
              <a:rPr lang="en-US" sz="2800" dirty="0">
                <a:cs typeface="Times New Roman" pitchFamily="18" charset="0"/>
              </a:rPr>
              <a:t>considerable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morbidity</a:t>
            </a:r>
            <a:r>
              <a:rPr lang="en-US" sz="2800" dirty="0">
                <a:cs typeface="Times New Roman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mortality</a:t>
            </a:r>
            <a:r>
              <a:rPr lang="en-US" sz="2800" dirty="0">
                <a:cs typeface="Times New Roman" pitchFamily="18" charset="0"/>
              </a:rPr>
              <a:t> rate for specific disease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E.g. control program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against  COVID 19.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TB, Malaria,  Dengue fever ,etc. </a:t>
            </a:r>
          </a:p>
        </p:txBody>
      </p:sp>
    </p:spTree>
    <p:extLst>
      <p:ext uri="{BB962C8B-B14F-4D97-AF65-F5344CB8AC3E}">
        <p14:creationId xmlns:p14="http://schemas.microsoft.com/office/powerpoint/2010/main" val="34132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0" y="273833"/>
            <a:ext cx="8920386" cy="2739211"/>
          </a:xfrm>
          <a:prstGeom prst="rect">
            <a:avLst/>
          </a:prstGeom>
          <a:noFill/>
          <a:ln w="28575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 Advantages Of Secondary Data</a:t>
            </a:r>
            <a:endParaRPr lang="en-US" altLang="ar-JO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 smtClean="0">
                <a:cs typeface="Times New Roman" panose="02020603050405020304" pitchFamily="18" charset="0"/>
              </a:rPr>
              <a:t>Ease </a:t>
            </a:r>
            <a:r>
              <a:rPr lang="en-US" altLang="ar-JO" sz="2800" dirty="0">
                <a:cs typeface="Times New Roman" panose="02020603050405020304" pitchFamily="18" charset="0"/>
              </a:rPr>
              <a:t>of Access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>
                <a:cs typeface="Times New Roman" panose="02020603050405020304" pitchFamily="18" charset="0"/>
              </a:rPr>
              <a:t>Low Cost to Acquire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Clarification of Research Question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ar-JO" sz="2800" dirty="0">
                <a:cs typeface="Times New Roman" panose="02020603050405020304" pitchFamily="18" charset="0"/>
              </a:rPr>
              <a:t>May Answer Research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Question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 smtClean="0">
                <a:cs typeface="Times New Roman" panose="02020603050405020304" pitchFamily="18" charset="0"/>
              </a:rPr>
              <a:t>May </a:t>
            </a:r>
            <a:r>
              <a:rPr lang="en-US" altLang="ar-JO" sz="2800" dirty="0">
                <a:cs typeface="Times New Roman" panose="02020603050405020304" pitchFamily="18" charset="0"/>
              </a:rPr>
              <a:t>Show Difficulties in Conducting Primary Researching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223614" y="3583012"/>
            <a:ext cx="8920386" cy="2677656"/>
          </a:xfrm>
          <a:prstGeom prst="rect">
            <a:avLst/>
          </a:prstGeom>
          <a:ln w="28575"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Tx/>
              <a:buChar char="•"/>
            </a:pPr>
            <a:r>
              <a:rPr lang="en-US" altLang="ar-JO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Disadvantages Of Secondary Data</a:t>
            </a:r>
          </a:p>
          <a:p>
            <a:pPr>
              <a:spcBef>
                <a:spcPct val="0"/>
              </a:spcBef>
            </a:pPr>
            <a:r>
              <a:rPr lang="en-US" altLang="ar-JO" sz="2800" dirty="0" smtClean="0">
                <a:solidFill>
                  <a:srgbClr val="006C31"/>
                </a:solidFill>
                <a:cs typeface="Times New Roman" panose="02020603050405020304" pitchFamily="18" charset="0"/>
              </a:rPr>
              <a:t>There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are some disadvantages to using secondary research. </a:t>
            </a:r>
            <a:endParaRPr lang="en-US" altLang="ar-JO" sz="2800" b="1" dirty="0" smtClean="0">
              <a:latin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 smtClean="0">
                <a:cs typeface="Times New Roman" panose="02020603050405020304" pitchFamily="18" charset="0"/>
              </a:rPr>
              <a:t>Quality of Research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 smtClean="0">
                <a:cs typeface="Times New Roman" panose="02020603050405020304" pitchFamily="18" charset="0"/>
              </a:rPr>
              <a:t>Not Specific to Researcher’s Needs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 smtClean="0">
                <a:cs typeface="Times New Roman" panose="02020603050405020304" pitchFamily="18" charset="0"/>
              </a:rPr>
              <a:t>Incomplete Information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ar-JO" sz="2800" dirty="0" smtClean="0">
                <a:cs typeface="Times New Roman" panose="02020603050405020304" pitchFamily="18" charset="0"/>
              </a:rPr>
              <a:t> Not Timely</a:t>
            </a:r>
          </a:p>
        </p:txBody>
      </p:sp>
    </p:spTree>
    <p:extLst>
      <p:ext uri="{BB962C8B-B14F-4D97-AF65-F5344CB8AC3E}">
        <p14:creationId xmlns:p14="http://schemas.microsoft.com/office/powerpoint/2010/main" val="1034839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.slidesharecdn.com/methodofdatacollection1-120908114726-phpapp01/95/slide-15-728.jpg?1347123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359"/>
            <a:ext cx="8077200" cy="668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291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3"/>
          <p:cNvSpPr>
            <a:spLocks noChangeArrowheads="1" noChangeShapeType="1" noTextEdit="1"/>
          </p:cNvSpPr>
          <p:nvPr/>
        </p:nvSpPr>
        <p:spPr bwMode="auto">
          <a:xfrm>
            <a:off x="1596981" y="1322231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THANK   YOU  ALL</a:t>
            </a:r>
            <a:endParaRPr lang="ar-JO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81835" y="4340851"/>
            <a:ext cx="6848520" cy="132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it-IT" altLang="ar-JO" sz="5400" dirty="0" smtClean="0">
                <a:solidFill>
                  <a:srgbClr val="800000"/>
                </a:solidFill>
              </a:rPr>
              <a:t>Now is up to you!</a:t>
            </a:r>
          </a:p>
        </p:txBody>
      </p:sp>
    </p:spTree>
    <p:extLst>
      <p:ext uri="{BB962C8B-B14F-4D97-AF65-F5344CB8AC3E}">
        <p14:creationId xmlns:p14="http://schemas.microsoft.com/office/powerpoint/2010/main" val="8912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9388" y="594202"/>
            <a:ext cx="871309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Data is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 one of the most important and vital aspect of any research studies. 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-the basic unit in statistical studies</a:t>
            </a: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every research is based on data which is analyzed and interpreted to get information. 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2800" b="1" dirty="0">
              <a:latin typeface="+mn-lt"/>
              <a:cs typeface="Times New Roman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Data can be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quantitative </a:t>
            </a:r>
            <a:r>
              <a:rPr lang="en-US" sz="2800" b="1" dirty="0">
                <a:latin typeface="+mn-lt"/>
                <a:cs typeface="Times New Roman" pitchFamily="18" charset="0"/>
              </a:rPr>
              <a:t>or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qualitative</a:t>
            </a:r>
            <a:r>
              <a:rPr lang="en-US" sz="2800" b="1" dirty="0">
                <a:latin typeface="+mn-lt"/>
                <a:cs typeface="Times New Roman" pitchFamily="18" charset="0"/>
              </a:rPr>
              <a:t> values of a 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variable</a:t>
            </a:r>
            <a:endParaRPr lang="en-U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436938" y="608013"/>
            <a:ext cx="1225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b="1" dirty="0">
                <a:solidFill>
                  <a:srgbClr val="B51DAA"/>
                </a:solidFill>
                <a:cs typeface="Times New Roman" panose="02020603050405020304" pitchFamily="18" charset="0"/>
              </a:rPr>
              <a:t>DATA</a:t>
            </a:r>
            <a:endParaRPr lang="en-US" altLang="ar-JO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.slidesharecdn.com/methodofdatacollection1-120908114726-phpapp01/95/slide-2-728.jpg?1347123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64" y="624776"/>
            <a:ext cx="8465724" cy="594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57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JO" sz="1200">
                <a:solidFill>
                  <a:srgbClr val="898989"/>
                </a:solidFill>
              </a:rPr>
              <a:t>5.</a:t>
            </a:r>
            <a:fld id="{77CF78F4-A89A-4CDE-BE93-F2CD563E2BB6}" type="slidenum">
              <a:rPr lang="en-US" altLang="ar-JO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ar-JO" sz="1200">
              <a:solidFill>
                <a:srgbClr val="898989"/>
              </a:solidFill>
            </a:endParaRPr>
          </a:p>
        </p:txBody>
      </p:sp>
      <p:sp>
        <p:nvSpPr>
          <p:cNvPr id="7171" name="Oval 13"/>
          <p:cNvSpPr>
            <a:spLocks noChangeArrowheads="1"/>
          </p:cNvSpPr>
          <p:nvPr/>
        </p:nvSpPr>
        <p:spPr bwMode="auto">
          <a:xfrm>
            <a:off x="755650" y="1935163"/>
            <a:ext cx="3200400" cy="9906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>
              <a:latin typeface="Arial" panose="020B0604020202020204" pitchFamily="34" charset="0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136650" y="2017713"/>
            <a:ext cx="2438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>
                <a:latin typeface="Arial" panose="020B0604020202020204" pitchFamily="34" charset="0"/>
              </a:rPr>
              <a:t>Data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3560763" y="1157288"/>
            <a:ext cx="24384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latin typeface="Arial" panose="020B0604020202020204" pitchFamily="34" charset="0"/>
              </a:rPr>
              <a:t>Statistics</a:t>
            </a: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6324600" y="1789113"/>
            <a:ext cx="2438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>
                <a:latin typeface="Arial" panose="020B0604020202020204" pitchFamily="34" charset="0"/>
              </a:rPr>
              <a:t>Information</a:t>
            </a: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 flipV="1">
            <a:off x="2868613" y="1614488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>
            <a:off x="6057900" y="1476375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7177" name="Rectangle 1"/>
          <p:cNvSpPr>
            <a:spLocks noChangeArrowheads="1"/>
          </p:cNvSpPr>
          <p:nvPr/>
        </p:nvSpPr>
        <p:spPr bwMode="auto">
          <a:xfrm>
            <a:off x="371475" y="368300"/>
            <a:ext cx="859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dirty="0">
                <a:solidFill>
                  <a:srgbClr val="FF0000"/>
                </a:solidFill>
                <a:latin typeface="Arial" panose="020B0604020202020204" pitchFamily="34" charset="0"/>
              </a:rPr>
              <a:t>Statistics</a:t>
            </a:r>
            <a:r>
              <a:rPr lang="en-US" altLang="ar-JO" sz="2400" dirty="0">
                <a:latin typeface="Arial" panose="020B0604020202020204" pitchFamily="34" charset="0"/>
              </a:rPr>
              <a:t> is a tool for converting </a:t>
            </a:r>
            <a:r>
              <a:rPr lang="en-US" altLang="ar-JO" sz="2400" b="1" i="1" dirty="0">
                <a:latin typeface="Arial" panose="020B0604020202020204" pitchFamily="34" charset="0"/>
              </a:rPr>
              <a:t>data</a:t>
            </a:r>
            <a:r>
              <a:rPr lang="en-US" altLang="ar-JO" sz="2400" dirty="0">
                <a:latin typeface="Arial" panose="020B0604020202020204" pitchFamily="34" charset="0"/>
              </a:rPr>
              <a:t> into </a:t>
            </a:r>
            <a:r>
              <a:rPr lang="en-US" altLang="ar-JO" sz="2400" b="1" i="1" dirty="0">
                <a:latin typeface="Arial" panose="020B0604020202020204" pitchFamily="34" charset="0"/>
              </a:rPr>
              <a:t>information</a:t>
            </a:r>
            <a:r>
              <a:rPr lang="en-US" altLang="ar-JO" sz="24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idx="1"/>
          </p:nvPr>
        </p:nvSpPr>
        <p:spPr>
          <a:xfrm>
            <a:off x="371475" y="2925763"/>
            <a:ext cx="8523288" cy="338455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where does </a:t>
            </a:r>
            <a:r>
              <a:rPr lang="en-US" sz="2800" b="1" i="1" kern="0" dirty="0" smtClean="0">
                <a:solidFill>
                  <a:sysClr val="windowText" lastClr="000000"/>
                </a:solidFill>
              </a:rPr>
              <a:t>data</a:t>
            </a:r>
            <a:r>
              <a:rPr lang="en-US" sz="28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come from?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How is it </a:t>
            </a:r>
            <a:r>
              <a:rPr lang="en-US" sz="2800" b="1" kern="0" dirty="0" smtClean="0">
                <a:solidFill>
                  <a:srgbClr val="0070C0"/>
                </a:solidFill>
              </a:rPr>
              <a:t>gathered?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How do we ensure its </a:t>
            </a:r>
            <a:r>
              <a:rPr lang="en-US" sz="2800" b="1" kern="0" dirty="0" smtClean="0">
                <a:solidFill>
                  <a:srgbClr val="0070C0"/>
                </a:solidFill>
              </a:rPr>
              <a:t>accurate?</a:t>
            </a:r>
            <a:r>
              <a:rPr lang="en-US" sz="2800" kern="0" dirty="0" smtClean="0">
                <a:solidFill>
                  <a:srgbClr val="0070C0"/>
                </a:solidFill>
              </a:rPr>
              <a:t>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Is the data </a:t>
            </a:r>
            <a:r>
              <a:rPr lang="en-US" sz="2800" b="1" kern="0" dirty="0" smtClean="0">
                <a:solidFill>
                  <a:srgbClr val="0070C0"/>
                </a:solidFill>
              </a:rPr>
              <a:t>reliable</a:t>
            </a:r>
            <a:r>
              <a:rPr lang="en-US" sz="2800" kern="0" dirty="0" smtClean="0">
                <a:solidFill>
                  <a:srgbClr val="0070C0"/>
                </a:solidFill>
              </a:rPr>
              <a:t>? </a:t>
            </a:r>
          </a:p>
          <a:p>
            <a:pPr marL="0" indent="0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</a:rPr>
              <a:t>Is it </a:t>
            </a:r>
            <a:r>
              <a:rPr lang="en-US" sz="2800" b="1" kern="0" dirty="0" smtClean="0">
                <a:solidFill>
                  <a:srgbClr val="0070C0"/>
                </a:solidFill>
              </a:rPr>
              <a:t>representative</a:t>
            </a:r>
            <a:r>
              <a:rPr lang="en-US" sz="28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kern="0" dirty="0" smtClean="0">
                <a:solidFill>
                  <a:sysClr val="windowText" lastClr="000000"/>
                </a:solidFill>
              </a:rPr>
              <a:t>of the population from which it was drawn? </a:t>
            </a:r>
          </a:p>
        </p:txBody>
      </p:sp>
    </p:spTree>
    <p:extLst>
      <p:ext uri="{BB962C8B-B14F-4D97-AF65-F5344CB8AC3E}">
        <p14:creationId xmlns:p14="http://schemas.microsoft.com/office/powerpoint/2010/main" val="5113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338" y="939679"/>
            <a:ext cx="87036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Factors Should  To Be  Considered  Before  Collection Of Data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Objective</a:t>
            </a:r>
            <a:r>
              <a:rPr lang="en-US" sz="2800" b="1" dirty="0" smtClean="0">
                <a:cs typeface="Times New Roman" pitchFamily="18" charset="0"/>
              </a:rPr>
              <a:t> and scope of the  enquiry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Sources</a:t>
            </a:r>
            <a:r>
              <a:rPr lang="en-US" sz="2800" b="1" dirty="0" smtClean="0">
                <a:cs typeface="Times New Roman" pitchFamily="18" charset="0"/>
              </a:rPr>
              <a:t> of  information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Technique</a:t>
            </a:r>
            <a:r>
              <a:rPr lang="en-US" sz="2800" b="1" dirty="0" smtClean="0">
                <a:cs typeface="Times New Roman" pitchFamily="18" charset="0"/>
              </a:rPr>
              <a:t> of  da collection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Unit</a:t>
            </a:r>
            <a:r>
              <a:rPr lang="en-US" sz="2800" b="1" dirty="0" smtClean="0">
                <a:cs typeface="Times New Roman" pitchFamily="18" charset="0"/>
              </a:rPr>
              <a:t> of collection</a:t>
            </a:r>
            <a:endParaRPr lang="en-U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4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5"/>
          <p:cNvSpPr>
            <a:spLocks noChangeArrowheads="1"/>
          </p:cNvSpPr>
          <p:nvPr/>
        </p:nvSpPr>
        <p:spPr bwMode="auto">
          <a:xfrm>
            <a:off x="1447800" y="260350"/>
            <a:ext cx="6248400" cy="1223963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000000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JO" altLang="ar-JO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ar-JO" sz="3200" b="1" dirty="0" smtClean="0">
                <a:solidFill>
                  <a:schemeClr val="bg1"/>
                </a:solidFill>
              </a:rPr>
              <a:t>DATA COLLECTION TECHNIQUES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 flipH="1">
            <a:off x="2484438" y="1125538"/>
            <a:ext cx="990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5580063" y="1052513"/>
            <a:ext cx="990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50825" y="1916113"/>
            <a:ext cx="4343400" cy="40386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shade val="6039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>
            <a:flatTx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Primary </a:t>
            </a: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data collection</a:t>
            </a:r>
            <a:r>
              <a:rPr lang="en-US" sz="2800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Data is collected by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researcher himself</a:t>
            </a:r>
          </a:p>
          <a:p>
            <a:pPr algn="ctr" eaLnBrk="1" hangingPunct="1"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Data is gathered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through questionnaire,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interviews,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observations etc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932363" y="1916113"/>
            <a:ext cx="4114800" cy="41910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shade val="6039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>
            <a:flatTx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Secondary </a:t>
            </a: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data collection</a:t>
            </a:r>
            <a:r>
              <a:rPr lang="en-US" sz="2800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Data collected, 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compiled or written by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other researchers </a:t>
            </a:r>
          </a:p>
          <a:p>
            <a:pPr eaLnBrk="1" hangingPunct="1"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eg</a:t>
            </a: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. books,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journals, newspapers</a:t>
            </a:r>
          </a:p>
          <a:p>
            <a:pPr algn="ctr" eaLnBrk="1" hangingPunct="1"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Any reference must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be acknowledged</a:t>
            </a: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611188" y="6107113"/>
            <a:ext cx="7770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/>
              <a:t>Each type has its own weaknesses and strengths</a:t>
            </a:r>
            <a:endParaRPr lang="en-MY" altLang="ar-JO" sz="2800" b="1" dirty="0"/>
          </a:p>
        </p:txBody>
      </p:sp>
    </p:spTree>
    <p:extLst>
      <p:ext uri="{BB962C8B-B14F-4D97-AF65-F5344CB8AC3E}">
        <p14:creationId xmlns:p14="http://schemas.microsoft.com/office/powerpoint/2010/main" val="25418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23528" y="260350"/>
            <a:ext cx="836327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PRIMARY DATA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1-Primary data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means original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2--collected  for the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first time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cs typeface="Times New Roman" pitchFamily="18" charset="0"/>
              </a:rPr>
              <a:t>3</a:t>
            </a:r>
            <a:r>
              <a:rPr lang="en-US" sz="2800" dirty="0" smtClean="0">
                <a:latin typeface="+mn-lt"/>
                <a:cs typeface="Times New Roman" pitchFamily="18" charset="0"/>
              </a:rPr>
              <a:t>-collected </a:t>
            </a:r>
            <a:r>
              <a:rPr lang="en-US" sz="2800" dirty="0">
                <a:latin typeface="+mn-lt"/>
                <a:cs typeface="Times New Roman" pitchFamily="18" charset="0"/>
              </a:rPr>
              <a:t>from the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original source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first</a:t>
            </a:r>
            <a:r>
              <a:rPr lang="en-US" sz="28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hand</a:t>
            </a:r>
            <a:r>
              <a:rPr lang="en-US" sz="2800" dirty="0">
                <a:latin typeface="+mn-lt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latin typeface="+mn-lt"/>
                <a:cs typeface="Times New Roman" pitchFamily="18" charset="0"/>
              </a:rPr>
              <a:t>4- It </a:t>
            </a:r>
            <a:r>
              <a:rPr lang="en-US" sz="2800" dirty="0">
                <a:latin typeface="+mn-lt"/>
                <a:cs typeface="Times New Roman" pitchFamily="18" charset="0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real time </a:t>
            </a:r>
            <a:r>
              <a:rPr lang="en-US" sz="28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data</a:t>
            </a:r>
            <a:r>
              <a:rPr lang="en-US" sz="2800" dirty="0" smtClean="0">
                <a:latin typeface="+mn-lt"/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5-</a:t>
            </a:r>
            <a:r>
              <a:rPr lang="en-US" sz="2800" dirty="0" smtClean="0">
                <a:latin typeface="+mn-lt"/>
                <a:cs typeface="Times New Roman" pitchFamily="18" charset="0"/>
              </a:rPr>
              <a:t> </a:t>
            </a:r>
            <a:r>
              <a:rPr lang="en-US" sz="2800" dirty="0">
                <a:latin typeface="+mn-lt"/>
                <a:cs typeface="Times New Roman" pitchFamily="18" charset="0"/>
              </a:rPr>
              <a:t>collected by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researcher himself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6</a:t>
            </a:r>
            <a:r>
              <a:rPr lang="en-US" sz="2800" dirty="0" smtClean="0">
                <a:latin typeface="+mn-lt"/>
                <a:cs typeface="Times New Roman" pitchFamily="18" charset="0"/>
              </a:rPr>
              <a:t>-collected </a:t>
            </a:r>
            <a:r>
              <a:rPr lang="en-US" sz="2800" dirty="0">
                <a:latin typeface="+mn-lt"/>
                <a:cs typeface="Times New Roman" pitchFamily="18" charset="0"/>
              </a:rPr>
              <a:t>specially for the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purpose in mind 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to address  </a:t>
            </a:r>
            <a:r>
              <a:rPr lang="en-US" sz="2800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 (treat, talk to)</a:t>
            </a:r>
            <a:r>
              <a:rPr lang="en-US" sz="2800" dirty="0" smtClean="0">
                <a:latin typeface="+mn-lt"/>
                <a:cs typeface="Times New Roman" pitchFamily="18" charset="0"/>
              </a:rPr>
              <a:t>the  </a:t>
            </a:r>
            <a:r>
              <a:rPr lang="en-US" sz="2800" dirty="0">
                <a:latin typeface="+mn-lt"/>
                <a:cs typeface="Times New Roman" pitchFamily="18" charset="0"/>
              </a:rPr>
              <a:t>research 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problem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7-questions 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are </a:t>
            </a:r>
            <a:r>
              <a:rPr lang="en-US" sz="2800" b="1" dirty="0">
                <a:solidFill>
                  <a:srgbClr val="7030A0"/>
                </a:solidFill>
                <a:cs typeface="Arial" charset="0"/>
              </a:rPr>
              <a:t>meaningful to the purpose </a:t>
            </a:r>
            <a:endParaRPr lang="en-US" sz="28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948488" y="260350"/>
            <a:ext cx="1997075" cy="83185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Data Collection Techniques</a:t>
            </a:r>
            <a:endParaRPr lang="en-US" altLang="ar-JO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solidFill>
                  <a:srgbClr val="0070C0"/>
                </a:solidFill>
                <a:cs typeface="Times New Roman" panose="02020603050405020304" pitchFamily="18" charset="0"/>
              </a:rPr>
              <a:t>Primary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solidFill>
                  <a:srgbClr val="0070C0"/>
                </a:solidFill>
                <a:cs typeface="Times New Roman" panose="02020603050405020304" pitchFamily="18" charset="0"/>
              </a:rPr>
              <a:t> Secondary data</a:t>
            </a:r>
            <a:endParaRPr lang="en-MY" altLang="ar-JO" sz="1800" dirty="0">
              <a:latin typeface="Arial" panose="020B060402020202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6516216" y="6381328"/>
            <a:ext cx="1656184" cy="25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0320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1710</Words>
  <Application>Microsoft Office PowerPoint</Application>
  <PresentationFormat>On-screen Show (4:3)</PresentationFormat>
  <Paragraphs>351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宋体</vt:lpstr>
      <vt:lpstr>Arial</vt:lpstr>
      <vt:lpstr>Arial Black</vt:lpstr>
      <vt:lpstr>Calibri</vt:lpstr>
      <vt:lpstr>Calibri Light</vt:lpstr>
      <vt:lpstr>Century Gothic</vt:lpstr>
      <vt:lpstr>等线</vt:lpstr>
      <vt:lpstr>Times New Roman</vt:lpstr>
      <vt:lpstr>Wingdings</vt:lpstr>
      <vt:lpstr>Office Theme</vt:lpstr>
      <vt:lpstr>PowerPoint Presentation</vt:lpstr>
      <vt:lpstr>METHODS IN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COLLECTION TECHNIQUES</vt:lpstr>
      <vt:lpstr>PowerPoint Presentation</vt:lpstr>
      <vt:lpstr>PowerPoint Presentation</vt:lpstr>
      <vt:lpstr>PowerPoint Presentation</vt:lpstr>
      <vt:lpstr>PowerPoint Presentation</vt:lpstr>
      <vt:lpstr>METHODS USED  TO COLLECT PRIMARY SOURCE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Steps To An Effective Survey Questionnaire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126</cp:revision>
  <dcterms:created xsi:type="dcterms:W3CDTF">2022-08-05T08:25:41Z</dcterms:created>
  <dcterms:modified xsi:type="dcterms:W3CDTF">2023-07-17T16:16:33Z</dcterms:modified>
</cp:coreProperties>
</file>