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988" r:id="rId1"/>
  </p:sldMasterIdLst>
  <p:notesMasterIdLst>
    <p:notesMasterId r:id="rId29"/>
  </p:notesMasterIdLst>
  <p:sldIdLst>
    <p:sldId id="256" r:id="rId2"/>
    <p:sldId id="299" r:id="rId3"/>
    <p:sldId id="292" r:id="rId4"/>
    <p:sldId id="293" r:id="rId5"/>
    <p:sldId id="294" r:id="rId6"/>
    <p:sldId id="295" r:id="rId7"/>
    <p:sldId id="296" r:id="rId8"/>
    <p:sldId id="297" r:id="rId9"/>
    <p:sldId id="291" r:id="rId10"/>
    <p:sldId id="258" r:id="rId11"/>
    <p:sldId id="259" r:id="rId12"/>
    <p:sldId id="260" r:id="rId13"/>
    <p:sldId id="261" r:id="rId14"/>
    <p:sldId id="262" r:id="rId15"/>
    <p:sldId id="265" r:id="rId16"/>
    <p:sldId id="266" r:id="rId17"/>
    <p:sldId id="267" r:id="rId18"/>
    <p:sldId id="268" r:id="rId19"/>
    <p:sldId id="273" r:id="rId20"/>
    <p:sldId id="274" r:id="rId21"/>
    <p:sldId id="275" r:id="rId22"/>
    <p:sldId id="280" r:id="rId23"/>
    <p:sldId id="283" r:id="rId24"/>
    <p:sldId id="284" r:id="rId25"/>
    <p:sldId id="300" r:id="rId26"/>
    <p:sldId id="286" r:id="rId27"/>
    <p:sldId id="298" r:id="rId28"/>
  </p:sldIdLst>
  <p:sldSz cx="9144000" cy="6858000" type="screen4x3"/>
  <p:notesSz cx="6858000" cy="9144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notesMaster" Target="notesMasters/notesMaster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theme" Target="theme/theme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presProps" Target="pres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JO"/>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62339D9C-523A-4483-9F08-A314805BDB79}" type="datetimeFigureOut">
              <a:rPr lang="ar-JO" smtClean="0"/>
              <a:pPr/>
              <a:t>09/05/1446</a:t>
            </a:fld>
            <a:endParaRPr lang="ar-J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J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JO"/>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0A858AC8-E5E5-4E62-A73A-B419D31EB612}" type="slidenum">
              <a:rPr lang="ar-JO" smtClean="0"/>
              <a:pPr/>
              <a:t>‹#›</a:t>
            </a:fld>
            <a:endParaRPr lang="ar-JO"/>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dirty="0"/>
          </a:p>
        </p:txBody>
      </p:sp>
      <p:sp>
        <p:nvSpPr>
          <p:cNvPr id="4" name="Slide Number Placeholder 3"/>
          <p:cNvSpPr>
            <a:spLocks noGrp="1"/>
          </p:cNvSpPr>
          <p:nvPr>
            <p:ph type="sldNum" sz="quarter" idx="10"/>
          </p:nvPr>
        </p:nvSpPr>
        <p:spPr/>
        <p:txBody>
          <a:bodyPr/>
          <a:lstStyle/>
          <a:p>
            <a:fld id="{0A858AC8-E5E5-4E62-A73A-B419D31EB612}" type="slidenum">
              <a:rPr lang="ar-JO" smtClean="0"/>
              <a:pPr/>
              <a:t>19</a:t>
            </a:fld>
            <a:endParaRPr lang="ar-J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2465171-ABF9-46B8-AB85-BAFA14D561EC}" type="datetimeFigureOut">
              <a:rPr lang="ar-JO" smtClean="0"/>
              <a:pPr/>
              <a:t>09/05/1446</a:t>
            </a:fld>
            <a:endParaRPr lang="ar-JO"/>
          </a:p>
        </p:txBody>
      </p:sp>
      <p:sp>
        <p:nvSpPr>
          <p:cNvPr id="5" name="Footer Placeholder 4"/>
          <p:cNvSpPr>
            <a:spLocks noGrp="1"/>
          </p:cNvSpPr>
          <p:nvPr>
            <p:ph type="ftr" sz="quarter" idx="11"/>
          </p:nvPr>
        </p:nvSpPr>
        <p:spPr>
          <a:xfrm>
            <a:off x="2396319" y="329308"/>
            <a:ext cx="3086292" cy="309201"/>
          </a:xfrm>
        </p:spPr>
        <p:txBody>
          <a:bodyPr/>
          <a:lstStyle/>
          <a:p>
            <a:endParaRPr lang="ar-JO"/>
          </a:p>
        </p:txBody>
      </p:sp>
      <p:sp>
        <p:nvSpPr>
          <p:cNvPr id="6" name="Slide Number Placeholder 5"/>
          <p:cNvSpPr>
            <a:spLocks noGrp="1"/>
          </p:cNvSpPr>
          <p:nvPr>
            <p:ph type="sldNum" sz="quarter" idx="12"/>
          </p:nvPr>
        </p:nvSpPr>
        <p:spPr>
          <a:xfrm>
            <a:off x="1434703" y="798973"/>
            <a:ext cx="802005" cy="503578"/>
          </a:xfrm>
        </p:spPr>
        <p:txBody>
          <a:bodyPr/>
          <a:lstStyle/>
          <a:p>
            <a:fld id="{8F5139C0-54F0-408C-ACC1-1F8431E6CE12}" type="slidenum">
              <a:rPr lang="ar-JO" smtClean="0"/>
              <a:pPr/>
              <a:t>‹#›</a:t>
            </a:fld>
            <a:endParaRPr lang="ar-JO"/>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16632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465171-ABF9-46B8-AB85-BAFA14D561EC}" type="datetimeFigureOut">
              <a:rPr lang="ar-JO" smtClean="0"/>
              <a:pPr/>
              <a:t>09/05/1446</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8F5139C0-54F0-408C-ACC1-1F8431E6CE12}" type="slidenum">
              <a:rPr lang="ar-JO" smtClean="0"/>
              <a:pPr/>
              <a:t>‹#›</a:t>
            </a:fld>
            <a:endParaRPr lang="ar-JO"/>
          </a:p>
        </p:txBody>
      </p:sp>
    </p:spTree>
    <p:extLst>
      <p:ext uri="{BB962C8B-B14F-4D97-AF65-F5344CB8AC3E}">
        <p14:creationId xmlns:p14="http://schemas.microsoft.com/office/powerpoint/2010/main" val="4042079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465171-ABF9-46B8-AB85-BAFA14D561EC}" type="datetimeFigureOut">
              <a:rPr lang="ar-JO" smtClean="0"/>
              <a:pPr/>
              <a:t>09/05/1446</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8F5139C0-54F0-408C-ACC1-1F8431E6CE12}" type="slidenum">
              <a:rPr lang="ar-JO" smtClean="0"/>
              <a:pPr/>
              <a:t>‹#›</a:t>
            </a:fld>
            <a:endParaRPr lang="ar-JO"/>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0289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465171-ABF9-46B8-AB85-BAFA14D561EC}" type="datetimeFigureOut">
              <a:rPr lang="ar-JO" smtClean="0"/>
              <a:pPr/>
              <a:t>09/05/1446</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8F5139C0-54F0-408C-ACC1-1F8431E6CE12}" type="slidenum">
              <a:rPr lang="ar-JO" smtClean="0"/>
              <a:pPr/>
              <a:t>‹#›</a:t>
            </a:fld>
            <a:endParaRPr lang="ar-JO"/>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52954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2465171-ABF9-46B8-AB85-BAFA14D561EC}" type="datetimeFigureOut">
              <a:rPr lang="ar-JO" smtClean="0"/>
              <a:pPr/>
              <a:t>09/05/1446</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8F5139C0-54F0-408C-ACC1-1F8431E6CE12}" type="slidenum">
              <a:rPr lang="ar-JO" smtClean="0"/>
              <a:pPr/>
              <a:t>‹#›</a:t>
            </a:fld>
            <a:endParaRPr lang="ar-JO"/>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01428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465171-ABF9-46B8-AB85-BAFA14D561EC}" type="datetimeFigureOut">
              <a:rPr lang="ar-JO" smtClean="0"/>
              <a:pPr/>
              <a:t>09/05/1446</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8F5139C0-54F0-408C-ACC1-1F8431E6CE12}" type="slidenum">
              <a:rPr lang="ar-JO" smtClean="0"/>
              <a:pPr/>
              <a:t>‹#›</a:t>
            </a:fld>
            <a:endParaRPr lang="ar-JO"/>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91728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465171-ABF9-46B8-AB85-BAFA14D561EC}" type="datetimeFigureOut">
              <a:rPr lang="ar-JO" smtClean="0"/>
              <a:pPr/>
              <a:t>09/05/1446</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8F5139C0-54F0-408C-ACC1-1F8431E6CE12}" type="slidenum">
              <a:rPr lang="ar-JO" smtClean="0"/>
              <a:pPr/>
              <a:t>‹#›</a:t>
            </a:fld>
            <a:endParaRPr lang="ar-JO"/>
          </a:p>
        </p:txBody>
      </p:sp>
    </p:spTree>
    <p:extLst>
      <p:ext uri="{BB962C8B-B14F-4D97-AF65-F5344CB8AC3E}">
        <p14:creationId xmlns:p14="http://schemas.microsoft.com/office/powerpoint/2010/main" val="2693271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465171-ABF9-46B8-AB85-BAFA14D561EC}" type="datetimeFigureOut">
              <a:rPr lang="ar-JO" smtClean="0"/>
              <a:pPr/>
              <a:t>09/05/1446</a:t>
            </a:fld>
            <a:endParaRPr lang="ar-JO"/>
          </a:p>
        </p:txBody>
      </p:sp>
      <p:sp>
        <p:nvSpPr>
          <p:cNvPr id="4" name="Footer Placeholder 3"/>
          <p:cNvSpPr>
            <a:spLocks noGrp="1"/>
          </p:cNvSpPr>
          <p:nvPr>
            <p:ph type="ftr" sz="quarter" idx="11"/>
          </p:nvPr>
        </p:nvSpPr>
        <p:spPr/>
        <p:txBody>
          <a:bodyPr/>
          <a:lstStyle/>
          <a:p>
            <a:endParaRPr lang="ar-JO"/>
          </a:p>
        </p:txBody>
      </p:sp>
      <p:sp>
        <p:nvSpPr>
          <p:cNvPr id="5" name="Slide Number Placeholder 4"/>
          <p:cNvSpPr>
            <a:spLocks noGrp="1"/>
          </p:cNvSpPr>
          <p:nvPr>
            <p:ph type="sldNum" sz="quarter" idx="12"/>
          </p:nvPr>
        </p:nvSpPr>
        <p:spPr/>
        <p:txBody>
          <a:bodyPr/>
          <a:lstStyle/>
          <a:p>
            <a:fld id="{8F5139C0-54F0-408C-ACC1-1F8431E6CE12}" type="slidenum">
              <a:rPr lang="ar-JO" smtClean="0"/>
              <a:pPr/>
              <a:t>‹#›</a:t>
            </a:fld>
            <a:endParaRPr lang="ar-JO"/>
          </a:p>
        </p:txBody>
      </p:sp>
    </p:spTree>
    <p:extLst>
      <p:ext uri="{BB962C8B-B14F-4D97-AF65-F5344CB8AC3E}">
        <p14:creationId xmlns:p14="http://schemas.microsoft.com/office/powerpoint/2010/main" val="2569109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465171-ABF9-46B8-AB85-BAFA14D561EC}" type="datetimeFigureOut">
              <a:rPr lang="ar-JO" smtClean="0"/>
              <a:pPr/>
              <a:t>09/05/1446</a:t>
            </a:fld>
            <a:endParaRPr lang="ar-JO"/>
          </a:p>
        </p:txBody>
      </p:sp>
      <p:sp>
        <p:nvSpPr>
          <p:cNvPr id="3" name="Footer Placeholder 2"/>
          <p:cNvSpPr>
            <a:spLocks noGrp="1"/>
          </p:cNvSpPr>
          <p:nvPr>
            <p:ph type="ftr" sz="quarter" idx="11"/>
          </p:nvPr>
        </p:nvSpPr>
        <p:spPr/>
        <p:txBody>
          <a:bodyPr/>
          <a:lstStyle/>
          <a:p>
            <a:endParaRPr lang="ar-JO"/>
          </a:p>
        </p:txBody>
      </p:sp>
      <p:sp>
        <p:nvSpPr>
          <p:cNvPr id="4" name="Slide Number Placeholder 3"/>
          <p:cNvSpPr>
            <a:spLocks noGrp="1"/>
          </p:cNvSpPr>
          <p:nvPr>
            <p:ph type="sldNum" sz="quarter" idx="12"/>
          </p:nvPr>
        </p:nvSpPr>
        <p:spPr/>
        <p:txBody>
          <a:bodyPr/>
          <a:lstStyle/>
          <a:p>
            <a:fld id="{8F5139C0-54F0-408C-ACC1-1F8431E6CE12}" type="slidenum">
              <a:rPr lang="ar-JO" smtClean="0"/>
              <a:pPr/>
              <a:t>‹#›</a:t>
            </a:fld>
            <a:endParaRPr lang="ar-JO"/>
          </a:p>
        </p:txBody>
      </p:sp>
    </p:spTree>
    <p:extLst>
      <p:ext uri="{BB962C8B-B14F-4D97-AF65-F5344CB8AC3E}">
        <p14:creationId xmlns:p14="http://schemas.microsoft.com/office/powerpoint/2010/main" val="147889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A2465171-ABF9-46B8-AB85-BAFA14D561EC}" type="datetimeFigureOut">
              <a:rPr lang="ar-JO" smtClean="0"/>
              <a:pPr/>
              <a:t>09/05/1446</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8F5139C0-54F0-408C-ACC1-1F8431E6CE12}" type="slidenum">
              <a:rPr lang="ar-JO" smtClean="0"/>
              <a:pPr/>
              <a:t>‹#›</a:t>
            </a:fld>
            <a:endParaRPr lang="ar-JO"/>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56448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A2465171-ABF9-46B8-AB85-BAFA14D561EC}" type="datetimeFigureOut">
              <a:rPr lang="ar-JO" smtClean="0"/>
              <a:pPr/>
              <a:t>09/05/1446</a:t>
            </a:fld>
            <a:endParaRPr lang="ar-JO"/>
          </a:p>
        </p:txBody>
      </p:sp>
      <p:sp>
        <p:nvSpPr>
          <p:cNvPr id="6" name="Footer Placeholder 5"/>
          <p:cNvSpPr>
            <a:spLocks noGrp="1"/>
          </p:cNvSpPr>
          <p:nvPr>
            <p:ph type="ftr" sz="quarter" idx="11"/>
          </p:nvPr>
        </p:nvSpPr>
        <p:spPr>
          <a:xfrm>
            <a:off x="1437530" y="318641"/>
            <a:ext cx="3251553" cy="320931"/>
          </a:xfrm>
        </p:spPr>
        <p:txBody>
          <a:bodyPr/>
          <a:lstStyle/>
          <a:p>
            <a:endParaRPr lang="ar-JO"/>
          </a:p>
        </p:txBody>
      </p:sp>
      <p:sp>
        <p:nvSpPr>
          <p:cNvPr id="7" name="Slide Number Placeholder 6"/>
          <p:cNvSpPr>
            <a:spLocks noGrp="1"/>
          </p:cNvSpPr>
          <p:nvPr>
            <p:ph type="sldNum" sz="quarter" idx="12"/>
          </p:nvPr>
        </p:nvSpPr>
        <p:spPr/>
        <p:txBody>
          <a:bodyPr/>
          <a:lstStyle/>
          <a:p>
            <a:fld id="{8F5139C0-54F0-408C-ACC1-1F8431E6CE12}" type="slidenum">
              <a:rPr lang="ar-JO" smtClean="0"/>
              <a:pPr/>
              <a:t>‹#›</a:t>
            </a:fld>
            <a:endParaRPr lang="ar-JO"/>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17438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2465171-ABF9-46B8-AB85-BAFA14D561EC}" type="datetimeFigureOut">
              <a:rPr lang="ar-JO" smtClean="0"/>
              <a:pPr/>
              <a:t>09/05/1446</a:t>
            </a:fld>
            <a:endParaRPr lang="ar-JO"/>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ar-JO"/>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8F5139C0-54F0-408C-ACC1-1F8431E6CE12}" type="slidenum">
              <a:rPr lang="ar-JO" smtClean="0"/>
              <a:pPr/>
              <a:t>‹#›</a:t>
            </a:fld>
            <a:endParaRPr lang="ar-JO"/>
          </a:p>
        </p:txBody>
      </p:sp>
    </p:spTree>
    <p:extLst>
      <p:ext uri="{BB962C8B-B14F-4D97-AF65-F5344CB8AC3E}">
        <p14:creationId xmlns:p14="http://schemas.microsoft.com/office/powerpoint/2010/main" val="935477018"/>
      </p:ext>
    </p:extLst>
  </p:cSld>
  <p:clrMap bg1="lt1" tx1="dk1" bg2="lt2" tx2="dk2" accent1="accent1" accent2="accent2" accent3="accent3" accent4="accent4" accent5="accent5" accent6="accent6" hlink="hlink" folHlink="folHlink"/>
  <p:sldLayoutIdLst>
    <p:sldLayoutId id="2147483989" r:id="rId1"/>
    <p:sldLayoutId id="2147483990" r:id="rId2"/>
    <p:sldLayoutId id="2147483991" r:id="rId3"/>
    <p:sldLayoutId id="2147483992" r:id="rId4"/>
    <p:sldLayoutId id="2147483993" r:id="rId5"/>
    <p:sldLayoutId id="2147483994" r:id="rId6"/>
    <p:sldLayoutId id="2147483995" r:id="rId7"/>
    <p:sldLayoutId id="2147483996" r:id="rId8"/>
    <p:sldLayoutId id="2147483997" r:id="rId9"/>
    <p:sldLayoutId id="2147483998" r:id="rId10"/>
    <p:sldLayoutId id="2147483999"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3" Type="http://schemas.openxmlformats.org/officeDocument/2006/relationships/hyperlink" Target="https://www.uptodate.com/contents/torsemide-torasemide-drug-information?search=heart%20failure%20&amp;topicRef=3512&amp;source=see_link" TargetMode="External" /><Relationship Id="rId2" Type="http://schemas.openxmlformats.org/officeDocument/2006/relationships/hyperlink" Target="https://www.uptodate.com/contents/furosemide-drug-information?search=heart%20failure%20&amp;topicRef=3512&amp;source=see_link" TargetMode="External" /><Relationship Id="rId1" Type="http://schemas.openxmlformats.org/officeDocument/2006/relationships/slideLayout" Target="../slideLayouts/slideLayout2.xml" /><Relationship Id="rId4" Type="http://schemas.openxmlformats.org/officeDocument/2006/relationships/hyperlink" Target="https://www.uptodate.com/contents/bumetanide-drug-information?search=heart%20failure%20&amp;topicRef=3512&amp;source=see_link" TargetMode="External" /></Relationships>
</file>

<file path=ppt/slides/_rels/slide21.xml.rels><?xml version="1.0" encoding="UTF-8" standalone="yes"?>
<Relationships xmlns="http://schemas.openxmlformats.org/package/2006/relationships"><Relationship Id="rId3" Type="http://schemas.openxmlformats.org/officeDocument/2006/relationships/hyperlink" Target="https://www.uptodate.com/contents/hydralazine-drug-information?search=heart%20failure%20&amp;topicRef=121086&amp;source=see_link" TargetMode="External" /><Relationship Id="rId2" Type="http://schemas.openxmlformats.org/officeDocument/2006/relationships/hyperlink" Target="https://www.uptodate.com/contents/sacubitril-and-valsartan-drug-information?search=heart%20failure%20&amp;topicRef=121086&amp;source=see_link" TargetMode="External" /><Relationship Id="rId1" Type="http://schemas.openxmlformats.org/officeDocument/2006/relationships/slideLayout" Target="../slideLayouts/slideLayout2.xml" /><Relationship Id="rId4" Type="http://schemas.openxmlformats.org/officeDocument/2006/relationships/hyperlink" Target="https://www.uptodate.com/contents/isosorbide-dinitrate-drug-information?search=heart%20failure%20&amp;topicRef=121086&amp;source=see_link" TargetMode="Externa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3" Type="http://schemas.openxmlformats.org/officeDocument/2006/relationships/hyperlink" Target="https://www.uptodate.com/contents/hydralazine-drug-information?topicRef=121087&amp;source=see_link" TargetMode="External" /><Relationship Id="rId7" Type="http://schemas.openxmlformats.org/officeDocument/2006/relationships/hyperlink" Target="https://www.uptodate.com/contents/digoxin-drug-information?topicRef=121087&amp;source=see_link" TargetMode="External" /><Relationship Id="rId2" Type="http://schemas.openxmlformats.org/officeDocument/2006/relationships/hyperlink" Target="https://www.uptodate.com/contents/isosorbide-dinitrate-drug-information?topicRef=121087&amp;source=see_link" TargetMode="External" /><Relationship Id="rId1" Type="http://schemas.openxmlformats.org/officeDocument/2006/relationships/slideLayout" Target="../slideLayouts/slideLayout2.xml" /><Relationship Id="rId6" Type="http://schemas.openxmlformats.org/officeDocument/2006/relationships/hyperlink" Target="https://www.uptodate.com/contents/vericiguat-drug-information?topicRef=121087&amp;source=see_link" TargetMode="External" /><Relationship Id="rId5" Type="http://schemas.openxmlformats.org/officeDocument/2006/relationships/hyperlink" Target="https://www.uptodate.com/contents/ivabradine-drug-information?topicRef=121087&amp;source=see_link" TargetMode="External" /><Relationship Id="rId4" Type="http://schemas.openxmlformats.org/officeDocument/2006/relationships/hyperlink" Target="https://www.uptodate.com/contents/amlodipine-drug-information?topicRef=121087&amp;source=see_link" TargetMode="Externa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714487"/>
            <a:ext cx="8229600" cy="1357323"/>
          </a:xfrm>
        </p:spPr>
        <p:txBody>
          <a:bodyPr>
            <a:normAutofit fontScale="90000"/>
          </a:bodyPr>
          <a:lstStyle/>
          <a:p>
            <a:r>
              <a:rPr lang="en-US" b="1" dirty="0">
                <a:solidFill>
                  <a:schemeClr val="tx1"/>
                </a:solidFill>
              </a:rPr>
              <a:t>Heart Failure</a:t>
            </a:r>
            <a:br>
              <a:rPr lang="en-US" b="1" dirty="0"/>
            </a:br>
            <a:endParaRPr lang="ar-JO" dirty="0"/>
          </a:p>
        </p:txBody>
      </p:sp>
      <p:sp>
        <p:nvSpPr>
          <p:cNvPr id="3" name="Subtitle 2"/>
          <p:cNvSpPr>
            <a:spLocks noGrp="1"/>
          </p:cNvSpPr>
          <p:nvPr>
            <p:ph type="subTitle" idx="1"/>
          </p:nvPr>
        </p:nvSpPr>
        <p:spPr>
          <a:xfrm>
            <a:off x="285720" y="3200400"/>
            <a:ext cx="7410480" cy="1600200"/>
          </a:xfrm>
        </p:spPr>
        <p:txBody>
          <a:bodyPr>
            <a:normAutofit/>
          </a:bodyPr>
          <a:lstStyle/>
          <a:p>
            <a:pPr algn="l"/>
            <a:endParaRPr lang="en-US" sz="2800" dirty="0">
              <a:solidFill>
                <a:srgbClr val="FF0000"/>
              </a:solidFill>
            </a:endParaRPr>
          </a:p>
          <a:p>
            <a:pPr algn="l"/>
            <a:r>
              <a:rPr lang="en-US" sz="2800" dirty="0">
                <a:solidFill>
                  <a:srgbClr val="FF0000"/>
                </a:solidFill>
              </a:rPr>
              <a:t>Rami Dwairi, md</a:t>
            </a:r>
            <a:endParaRPr lang="ar-JO" sz="2800"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85728"/>
            <a:ext cx="8534400" cy="642942"/>
          </a:xfrm>
        </p:spPr>
        <p:txBody>
          <a:bodyPr>
            <a:normAutofit fontScale="90000"/>
          </a:bodyPr>
          <a:lstStyle/>
          <a:p>
            <a:pPr lvl="0"/>
            <a:r>
              <a:rPr lang="en-US" b="1" dirty="0">
                <a:solidFill>
                  <a:srgbClr val="C00000"/>
                </a:solidFill>
              </a:rPr>
              <a:t>Classification </a:t>
            </a:r>
            <a:br>
              <a:rPr lang="en-US" dirty="0">
                <a:solidFill>
                  <a:srgbClr val="C00000"/>
                </a:solidFill>
              </a:rPr>
            </a:br>
            <a:endParaRPr lang="ar-JO" dirty="0">
              <a:solidFill>
                <a:srgbClr val="C00000"/>
              </a:solidFill>
            </a:endParaRPr>
          </a:p>
        </p:txBody>
      </p:sp>
      <p:sp>
        <p:nvSpPr>
          <p:cNvPr id="3" name="Content Placeholder 2"/>
          <p:cNvSpPr>
            <a:spLocks noGrp="1"/>
          </p:cNvSpPr>
          <p:nvPr>
            <p:ph idx="1"/>
          </p:nvPr>
        </p:nvSpPr>
        <p:spPr>
          <a:xfrm>
            <a:off x="301752" y="1484784"/>
            <a:ext cx="8503920" cy="4944612"/>
          </a:xfrm>
        </p:spPr>
        <p:txBody>
          <a:bodyPr>
            <a:normAutofit fontScale="85000" lnSpcReduction="10000"/>
          </a:bodyPr>
          <a:lstStyle/>
          <a:p>
            <a:pPr algn="l" rtl="0">
              <a:buNone/>
            </a:pPr>
            <a:r>
              <a:rPr lang="en-US" dirty="0"/>
              <a:t>    The New York Heart Association (NYHA) classification system categorizes heart failure on a scale of I to IV,</a:t>
            </a:r>
            <a:r>
              <a:rPr lang="en-US" baseline="30000" dirty="0"/>
              <a:t> </a:t>
            </a:r>
            <a:r>
              <a:rPr lang="en-US" dirty="0"/>
              <a:t>as follows:</a:t>
            </a:r>
          </a:p>
          <a:p>
            <a:pPr algn="l" rtl="0">
              <a:buNone/>
            </a:pPr>
            <a:endParaRPr lang="en-US" dirty="0"/>
          </a:p>
          <a:p>
            <a:pPr lvl="0" algn="l" rtl="0"/>
            <a:r>
              <a:rPr lang="en-US" dirty="0"/>
              <a:t>Class I: Patients with cardiac disease but without resulting limitations of physical activity. Ordinary physical activity does not cause undue fatigue, palpitation, </a:t>
            </a:r>
            <a:r>
              <a:rPr lang="en-US" dirty="0" err="1"/>
              <a:t>dyspnea</a:t>
            </a:r>
            <a:r>
              <a:rPr lang="en-US" dirty="0"/>
              <a:t>, or </a:t>
            </a:r>
            <a:r>
              <a:rPr lang="en-US" dirty="0" err="1"/>
              <a:t>anginal</a:t>
            </a:r>
            <a:r>
              <a:rPr lang="en-US" dirty="0"/>
              <a:t> pain.</a:t>
            </a:r>
          </a:p>
          <a:p>
            <a:pPr lvl="0" algn="l" rtl="0"/>
            <a:r>
              <a:rPr lang="en-US" dirty="0"/>
              <a:t>Class II: Patients with cardiac disease resulting in slight limitation of physical activity. They are comfortable at rest. Ordinary physical activity results in fatigue, palpitation, </a:t>
            </a:r>
            <a:r>
              <a:rPr lang="en-US" dirty="0" err="1"/>
              <a:t>dyspnea</a:t>
            </a:r>
            <a:r>
              <a:rPr lang="en-US" dirty="0"/>
              <a:t>, or </a:t>
            </a:r>
            <a:r>
              <a:rPr lang="en-US" dirty="0" err="1"/>
              <a:t>anginal</a:t>
            </a:r>
            <a:r>
              <a:rPr lang="en-US" dirty="0"/>
              <a:t> pain.</a:t>
            </a:r>
          </a:p>
          <a:p>
            <a:pPr lvl="0" algn="l" rtl="0"/>
            <a:r>
              <a:rPr lang="en-US" dirty="0"/>
              <a:t>Class III: Patients with cardiac disease resulting in marked limitation of physical activity. They are comfortable at rest. Less-than-ordinary physical activity causes fatigue, palpitation, </a:t>
            </a:r>
            <a:r>
              <a:rPr lang="en-US" dirty="0" err="1"/>
              <a:t>dyspnea</a:t>
            </a:r>
            <a:r>
              <a:rPr lang="en-US" dirty="0"/>
              <a:t>, or </a:t>
            </a:r>
            <a:r>
              <a:rPr lang="en-US" dirty="0" err="1"/>
              <a:t>anginal</a:t>
            </a:r>
            <a:r>
              <a:rPr lang="en-US" dirty="0"/>
              <a:t> pain.</a:t>
            </a:r>
          </a:p>
          <a:p>
            <a:pPr lvl="0" algn="l" rtl="0"/>
            <a:r>
              <a:rPr lang="en-US" dirty="0"/>
              <a:t>Class IV: Patients with cardiac disease resulting in inability to carry on any physical activity without discomfort. Symptoms of cardiac insufficiency or of the </a:t>
            </a:r>
            <a:r>
              <a:rPr lang="en-US" dirty="0" err="1"/>
              <a:t>anginal</a:t>
            </a:r>
            <a:r>
              <a:rPr lang="en-US" dirty="0"/>
              <a:t> syndrome may be present even at rest. If any physical activity is undertaken, discomfort is increased.</a:t>
            </a:r>
          </a:p>
          <a:p>
            <a:pPr algn="l" rtl="0"/>
            <a:endParaRPr lang="ar-JO"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785794"/>
            <a:ext cx="7772400" cy="5072098"/>
          </a:xfrm>
        </p:spPr>
        <p:txBody>
          <a:bodyPr>
            <a:normAutofit/>
          </a:bodyPr>
          <a:lstStyle/>
          <a:p>
            <a:pPr algn="l" rtl="0">
              <a:buNone/>
            </a:pPr>
            <a:r>
              <a:rPr lang="en-US" dirty="0"/>
              <a:t>    The American College of Cardiology/American Heart Association (ACC/AHA) staging system is defined by the following four stages:</a:t>
            </a:r>
          </a:p>
          <a:p>
            <a:pPr algn="l" rtl="0">
              <a:buNone/>
            </a:pPr>
            <a:endParaRPr lang="en-US" dirty="0"/>
          </a:p>
          <a:p>
            <a:pPr lvl="0" algn="l" rtl="0"/>
            <a:r>
              <a:rPr lang="en-US" dirty="0"/>
              <a:t>Stage A: High risk of heart failure but no structural heart disease or symptoms of heart failure</a:t>
            </a:r>
          </a:p>
          <a:p>
            <a:pPr lvl="0" algn="l" rtl="0"/>
            <a:r>
              <a:rPr lang="en-US" dirty="0"/>
              <a:t>Stage B: Structural heart disease but no symptoms of heart failure</a:t>
            </a:r>
          </a:p>
          <a:p>
            <a:pPr lvl="0" algn="l" rtl="0"/>
            <a:r>
              <a:rPr lang="en-US" dirty="0"/>
              <a:t>Stage C: Structural heart disease with prior or current symptoms of HF</a:t>
            </a:r>
          </a:p>
          <a:p>
            <a:pPr lvl="0" algn="l" rtl="0"/>
            <a:r>
              <a:rPr lang="en-US" dirty="0"/>
              <a:t>Stage D: Refractory heart failure requiring specialized interventions</a:t>
            </a:r>
          </a:p>
          <a:p>
            <a:pPr algn="l"/>
            <a:endParaRPr lang="ar-JO"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85822"/>
          </a:xfrm>
        </p:spPr>
        <p:txBody>
          <a:bodyPr>
            <a:normAutofit/>
          </a:bodyPr>
          <a:lstStyle/>
          <a:p>
            <a:pPr lvl="0"/>
            <a:r>
              <a:rPr lang="en-US" b="1" dirty="0">
                <a:solidFill>
                  <a:srgbClr val="C00000"/>
                </a:solidFill>
              </a:rPr>
              <a:t>clinical presentation</a:t>
            </a:r>
            <a:br>
              <a:rPr lang="en-US" dirty="0"/>
            </a:br>
            <a:endParaRPr lang="ar-JO" dirty="0"/>
          </a:p>
        </p:txBody>
      </p:sp>
      <p:sp>
        <p:nvSpPr>
          <p:cNvPr id="3" name="Content Placeholder 2"/>
          <p:cNvSpPr>
            <a:spLocks noGrp="1"/>
          </p:cNvSpPr>
          <p:nvPr>
            <p:ph idx="1"/>
          </p:nvPr>
        </p:nvSpPr>
        <p:spPr>
          <a:xfrm>
            <a:off x="301752" y="785794"/>
            <a:ext cx="8503920" cy="5643602"/>
          </a:xfrm>
        </p:spPr>
        <p:txBody>
          <a:bodyPr>
            <a:normAutofit lnSpcReduction="10000"/>
          </a:bodyPr>
          <a:lstStyle/>
          <a:p>
            <a:pPr algn="l" rtl="0">
              <a:buNone/>
            </a:pPr>
            <a:r>
              <a:rPr lang="en-US" sz="2600" b="1" dirty="0">
                <a:solidFill>
                  <a:srgbClr val="0070C0"/>
                </a:solidFill>
              </a:rPr>
              <a:t>Symptoms and physical examination </a:t>
            </a:r>
            <a:endParaRPr lang="en-US" sz="2600" dirty="0">
              <a:solidFill>
                <a:srgbClr val="0070C0"/>
              </a:solidFill>
            </a:endParaRPr>
          </a:p>
          <a:p>
            <a:pPr lvl="0" algn="l" rtl="0"/>
            <a:r>
              <a:rPr lang="en-US" sz="2400" b="1" dirty="0"/>
              <a:t>left-sided HF </a:t>
            </a:r>
          </a:p>
          <a:p>
            <a:pPr lvl="0" algn="l" rtl="0"/>
            <a:r>
              <a:rPr lang="en-US" sz="2400" dirty="0"/>
              <a:t>Weakness and dyspnea  with exertion (sometimes even at rest); paroxysmal nocturnal dyspnea (is a sensation of shortness of breath that awakens the patient); orthopnea (is the sensation of breathlessness in the recumbent position, relieved by sitting or standing); cough; wheezing; pink, frothy sputum</a:t>
            </a:r>
            <a:r>
              <a:rPr lang="en-US" sz="2400" b="1" dirty="0"/>
              <a:t> , </a:t>
            </a:r>
            <a:r>
              <a:rPr lang="en-US" sz="2400" dirty="0"/>
              <a:t>Fatigue , Syncope , Systemic hypotension , Cool extremities , Slow capillary refill, Peripheral cyanosis , </a:t>
            </a:r>
            <a:r>
              <a:rPr lang="en-US" sz="2400" dirty="0" err="1"/>
              <a:t>Pulsus</a:t>
            </a:r>
            <a:r>
              <a:rPr lang="en-US" sz="2400" dirty="0"/>
              <a:t> </a:t>
            </a:r>
            <a:r>
              <a:rPr lang="en-US" sz="2400" dirty="0" err="1"/>
              <a:t>alternans</a:t>
            </a:r>
            <a:r>
              <a:rPr lang="en-US" sz="2400" dirty="0"/>
              <a:t>, Mitral regurgitation  , Bilateral pulmonary crackles (rales),S3 gallop, displaced point of maximal impulse (usually below the 5th intercostal space, lateral to the midclavicular line, and palpable across 2 intercostal spaces).</a:t>
            </a:r>
          </a:p>
          <a:p>
            <a:pPr lvl="0" algn="l" rtl="0"/>
            <a:endParaRPr lang="en-US" dirty="0"/>
          </a:p>
          <a:p>
            <a:pPr algn="l"/>
            <a:endParaRPr lang="ar-JO"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lgn="l" rtl="0"/>
            <a:r>
              <a:rPr lang="en-US" b="1" dirty="0"/>
              <a:t>right-sided HF </a:t>
            </a:r>
            <a:r>
              <a:rPr lang="en-US" dirty="0"/>
              <a:t>Abdominal pain and bloating (due to distention from </a:t>
            </a:r>
            <a:r>
              <a:rPr lang="en-US" dirty="0" err="1"/>
              <a:t>ascites</a:t>
            </a:r>
            <a:r>
              <a:rPr lang="en-US" dirty="0"/>
              <a:t>), nausea and vomiting, anorexia, constipation Peripheral edema, jugular venous distention, </a:t>
            </a:r>
            <a:r>
              <a:rPr lang="en-US" dirty="0" err="1"/>
              <a:t>hepatosplenomegaly</a:t>
            </a:r>
            <a:r>
              <a:rPr lang="en-US" dirty="0"/>
              <a:t>, </a:t>
            </a:r>
            <a:r>
              <a:rPr lang="en-US" dirty="0" err="1"/>
              <a:t>hepatojugular</a:t>
            </a:r>
            <a:r>
              <a:rPr lang="en-US" dirty="0"/>
              <a:t> reflux (distention of the neck veins when pressure is applied over the liver), </a:t>
            </a:r>
            <a:r>
              <a:rPr lang="en-US" dirty="0" err="1"/>
              <a:t>ascites</a:t>
            </a:r>
            <a:r>
              <a:rPr lang="en-US" b="1" dirty="0"/>
              <a:t> , </a:t>
            </a:r>
            <a:r>
              <a:rPr lang="en-US" dirty="0"/>
              <a:t>Tricuspid regurgitation</a:t>
            </a:r>
            <a:r>
              <a:rPr lang="en-US" b="1" dirty="0"/>
              <a:t> , </a:t>
            </a:r>
            <a:r>
              <a:rPr lang="en-US" dirty="0" err="1"/>
              <a:t>Kussmaul’s</a:t>
            </a:r>
            <a:r>
              <a:rPr lang="en-US" dirty="0"/>
              <a:t> sign (is the paradoxical increase in jugular venous pressure with inspiration), </a:t>
            </a:r>
            <a:r>
              <a:rPr lang="en-US" dirty="0" err="1"/>
              <a:t>Pulsatile</a:t>
            </a:r>
            <a:r>
              <a:rPr lang="en-US" dirty="0"/>
              <a:t> liver.</a:t>
            </a:r>
          </a:p>
          <a:p>
            <a:pPr algn="l" rtl="0"/>
            <a:endParaRPr lang="ar-JO"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57260"/>
          </a:xfrm>
        </p:spPr>
        <p:txBody>
          <a:bodyPr>
            <a:normAutofit/>
          </a:bodyPr>
          <a:lstStyle/>
          <a:p>
            <a:pPr lvl="0"/>
            <a:r>
              <a:rPr lang="en-US" b="1" dirty="0">
                <a:solidFill>
                  <a:srgbClr val="C00000"/>
                </a:solidFill>
              </a:rPr>
              <a:t>Initial test</a:t>
            </a:r>
            <a:r>
              <a:rPr lang="en-US" dirty="0">
                <a:solidFill>
                  <a:srgbClr val="C00000"/>
                </a:solidFill>
              </a:rPr>
              <a:t>ing</a:t>
            </a:r>
            <a:endParaRPr lang="ar-JO" dirty="0">
              <a:solidFill>
                <a:srgbClr val="C00000"/>
              </a:solidFill>
            </a:endParaRPr>
          </a:p>
        </p:txBody>
      </p:sp>
      <p:sp>
        <p:nvSpPr>
          <p:cNvPr id="3" name="Content Placeholder 2"/>
          <p:cNvSpPr>
            <a:spLocks noGrp="1"/>
          </p:cNvSpPr>
          <p:nvPr>
            <p:ph idx="1"/>
          </p:nvPr>
        </p:nvSpPr>
        <p:spPr>
          <a:xfrm>
            <a:off x="301752" y="1357298"/>
            <a:ext cx="8503920" cy="5072098"/>
          </a:xfrm>
        </p:spPr>
        <p:txBody>
          <a:bodyPr>
            <a:normAutofit lnSpcReduction="10000"/>
          </a:bodyPr>
          <a:lstStyle/>
          <a:p>
            <a:pPr algn="l" rtl="0"/>
            <a:r>
              <a:rPr lang="en-US" b="1" dirty="0">
                <a:cs typeface="+mj-cs"/>
              </a:rPr>
              <a:t>Electrocardiogram</a:t>
            </a:r>
            <a:r>
              <a:rPr lang="en-US" dirty="0">
                <a:cs typeface="+mj-cs"/>
              </a:rPr>
              <a:t> — Most patients with </a:t>
            </a:r>
            <a:r>
              <a:rPr lang="en-US" dirty="0" err="1">
                <a:cs typeface="+mj-cs"/>
              </a:rPr>
              <a:t>HFrEF</a:t>
            </a:r>
            <a:r>
              <a:rPr lang="en-US" dirty="0">
                <a:cs typeface="+mj-cs"/>
              </a:rPr>
              <a:t> have a significant abnormality on an </a:t>
            </a:r>
            <a:r>
              <a:rPr lang="en-US" dirty="0" err="1">
                <a:cs typeface="+mj-cs"/>
              </a:rPr>
              <a:t>еlеϲtrοϲаrԁiogrаm</a:t>
            </a:r>
            <a:r>
              <a:rPr lang="en-US" dirty="0">
                <a:cs typeface="+mj-cs"/>
              </a:rPr>
              <a:t> (ЕСG). </a:t>
            </a:r>
          </a:p>
          <a:p>
            <a:pPr algn="l" rtl="0"/>
            <a:r>
              <a:rPr lang="en-US" b="1" dirty="0">
                <a:cs typeface="+mj-cs"/>
              </a:rPr>
              <a:t>Initial blood tests</a:t>
            </a:r>
            <a:r>
              <a:rPr lang="en-US" dirty="0">
                <a:cs typeface="+mj-cs"/>
              </a:rPr>
              <a:t> </a:t>
            </a:r>
          </a:p>
          <a:p>
            <a:pPr lvl="0" algn="l" rtl="0">
              <a:buNone/>
            </a:pPr>
            <a:r>
              <a:rPr lang="en-US" sz="3400" b="1" dirty="0">
                <a:cs typeface="+mj-cs"/>
              </a:rPr>
              <a:t>_</a:t>
            </a:r>
            <a:r>
              <a:rPr lang="en-US" dirty="0">
                <a:cs typeface="+mj-cs"/>
              </a:rPr>
              <a:t> </a:t>
            </a:r>
            <a:r>
              <a:rPr lang="en-US" dirty="0" err="1">
                <a:cs typeface="+mj-cs"/>
              </a:rPr>
              <a:t>Natriuretic</a:t>
            </a:r>
            <a:r>
              <a:rPr lang="en-US" dirty="0">
                <a:cs typeface="+mj-cs"/>
              </a:rPr>
              <a:t> peptide (NP [ΒΝP or ΝΤ-</a:t>
            </a:r>
            <a:r>
              <a:rPr lang="en-US" dirty="0" err="1">
                <a:cs typeface="+mj-cs"/>
              </a:rPr>
              <a:t>рrοΒΝP</a:t>
            </a:r>
            <a:r>
              <a:rPr lang="en-US" dirty="0">
                <a:cs typeface="+mj-cs"/>
              </a:rPr>
              <a:t>]) levels provide evidence </a:t>
            </a:r>
            <a:r>
              <a:rPr lang="en-US" dirty="0" err="1">
                <a:cs typeface="+mj-cs"/>
              </a:rPr>
              <a:t>аs</a:t>
            </a:r>
            <a:r>
              <a:rPr lang="en-US" dirty="0">
                <a:cs typeface="+mj-cs"/>
              </a:rPr>
              <a:t> to whether НF is present. In patients with ԁ</a:t>
            </a:r>
            <a:r>
              <a:rPr lang="en-US" dirty="0" err="1">
                <a:cs typeface="+mj-cs"/>
              </a:rPr>
              <a:t>уѕpneа</a:t>
            </a:r>
            <a:r>
              <a:rPr lang="en-US" dirty="0">
                <a:cs typeface="+mj-cs"/>
              </a:rPr>
              <a:t> at rest, the negative predictive value of a normal plasma NP level is high. NP levels are often (but not exclusively) elevated in patients with </a:t>
            </a:r>
            <a:r>
              <a:rPr lang="en-US" dirty="0" err="1">
                <a:cs typeface="+mj-cs"/>
              </a:rPr>
              <a:t>ΗFrΕF</a:t>
            </a:r>
            <a:r>
              <a:rPr lang="en-US" dirty="0">
                <a:cs typeface="+mj-cs"/>
              </a:rPr>
              <a:t>, but may be normal in a substantial number of patients with </a:t>
            </a:r>
            <a:r>
              <a:rPr lang="en-US" dirty="0" err="1">
                <a:cs typeface="+mj-cs"/>
              </a:rPr>
              <a:t>ΗFрEF</a:t>
            </a:r>
            <a:r>
              <a:rPr lang="en-US" dirty="0">
                <a:cs typeface="+mj-cs"/>
              </a:rPr>
              <a:t>. Thus, the presence of an elevated NP level increases the likelihood that НF is present, but a normal level does not exclude it, particularly in patients with a normal LVEF or </a:t>
            </a:r>
            <a:r>
              <a:rPr lang="en-US" dirty="0" err="1">
                <a:cs typeface="+mj-cs"/>
              </a:rPr>
              <a:t>obеѕitу</a:t>
            </a:r>
            <a:r>
              <a:rPr lang="en-US" dirty="0">
                <a:cs typeface="+mj-cs"/>
              </a:rPr>
              <a:t>. Conversely, elevations can be caused by elevated right heart pressures, renal dysfunction, or many systemic diseases.</a:t>
            </a:r>
          </a:p>
          <a:p>
            <a:pPr algn="l" rtl="0">
              <a:buNone/>
            </a:pPr>
            <a:r>
              <a:rPr lang="en-US" dirty="0">
                <a:cs typeface="+mj-cs"/>
              </a:rPr>
              <a:t>     </a:t>
            </a:r>
          </a:p>
          <a:p>
            <a:pPr algn="l" rtl="0">
              <a:buNone/>
            </a:pPr>
            <a:endParaRPr lang="ar-JO" dirty="0">
              <a:cs typeface="+mj-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1752" y="928670"/>
            <a:ext cx="8503920" cy="5170378"/>
          </a:xfrm>
        </p:spPr>
        <p:txBody>
          <a:bodyPr>
            <a:normAutofit/>
          </a:bodyPr>
          <a:lstStyle/>
          <a:p>
            <a:pPr lvl="0" algn="l" rtl="0"/>
            <a:r>
              <a:rPr lang="en-US" dirty="0"/>
              <a:t>Cardiac </a:t>
            </a:r>
            <a:r>
              <a:rPr lang="en-US" dirty="0" err="1"/>
              <a:t>troponin</a:t>
            </a:r>
            <a:r>
              <a:rPr lang="en-US" dirty="0"/>
              <a:t> T or I in patients with acute </a:t>
            </a:r>
            <a:r>
              <a:rPr lang="en-US" dirty="0" err="1"/>
              <a:t>decompensated</a:t>
            </a:r>
            <a:r>
              <a:rPr lang="en-US" dirty="0"/>
              <a:t> ΗF and/or suspected acute coronary syndrome. </a:t>
            </a:r>
          </a:p>
          <a:p>
            <a:pPr lvl="0" algn="l" rtl="0"/>
            <a:r>
              <a:rPr lang="en-US" dirty="0"/>
              <a:t>A complete blood count, which may suggest concurrent or alternate conditions. </a:t>
            </a:r>
            <a:r>
              <a:rPr lang="en-US" dirty="0" err="1"/>
              <a:t>Anеmiа</a:t>
            </a:r>
            <a:r>
              <a:rPr lang="en-US" dirty="0"/>
              <a:t> or infection can exacerbate preexisting НF. </a:t>
            </a:r>
          </a:p>
          <a:p>
            <a:pPr lvl="0" algn="l" rtl="0"/>
            <a:r>
              <a:rPr lang="en-US" dirty="0"/>
              <a:t>Serum electrolytes, blood urea nitrogen, and </a:t>
            </a:r>
            <a:r>
              <a:rPr lang="en-US" dirty="0" err="1"/>
              <a:t>creatinine</a:t>
            </a:r>
            <a:r>
              <a:rPr lang="en-US" dirty="0"/>
              <a:t> may indicate associated conditions. </a:t>
            </a:r>
            <a:r>
              <a:rPr lang="en-US" dirty="0" err="1"/>
              <a:t>Hyponatremia</a:t>
            </a:r>
            <a:r>
              <a:rPr lang="en-US" dirty="0"/>
              <a:t> generally indicates severe HF, though other causes should be considered. Renal impairment may be caused by and/or contribute to ΗF exacerbation. Baseline evaluation of electrolytes and creatinine is also necessary when initiating therapy with diuretics and/or angiotensin converting enzyme inhibitors.</a:t>
            </a:r>
          </a:p>
          <a:p>
            <a:pPr lvl="0" algn="l" rtl="0"/>
            <a:r>
              <a:rPr lang="en-US" dirty="0"/>
              <a:t>Liver function tests, which may be affected by hepatic congestion. </a:t>
            </a:r>
          </a:p>
          <a:p>
            <a:pPr algn="l" rtl="0"/>
            <a:r>
              <a:rPr lang="en-US" dirty="0"/>
              <a:t>Fasting blood glucose to detect underlying </a:t>
            </a:r>
            <a:r>
              <a:rPr lang="en-US" dirty="0" err="1"/>
              <a:t>diаbеtеѕ</a:t>
            </a:r>
            <a:r>
              <a:rPr lang="en-US" dirty="0"/>
              <a:t> mellitus</a:t>
            </a:r>
            <a:endParaRPr lang="ar-JO"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00042"/>
            <a:ext cx="7772400" cy="3500462"/>
          </a:xfrm>
        </p:spPr>
        <p:txBody>
          <a:bodyPr>
            <a:normAutofit/>
          </a:bodyPr>
          <a:lstStyle/>
          <a:p>
            <a:r>
              <a:rPr lang="en-US" sz="2400" b="1" dirty="0">
                <a:solidFill>
                  <a:schemeClr val="tx1"/>
                </a:solidFill>
              </a:rPr>
              <a:t>Chest radiograph</a:t>
            </a:r>
            <a:r>
              <a:rPr lang="en-US" sz="2400" dirty="0">
                <a:solidFill>
                  <a:schemeClr val="tx1"/>
                </a:solidFill>
              </a:rPr>
              <a:t> — The chest radiograph is a useful initial diagnostic test, particularly in the evaluation of patients who present with </a:t>
            </a:r>
            <a:r>
              <a:rPr lang="en-US" sz="2400" dirty="0" err="1">
                <a:solidFill>
                  <a:schemeClr val="tx1"/>
                </a:solidFill>
              </a:rPr>
              <a:t>DYsрnea</a:t>
            </a:r>
            <a:r>
              <a:rPr lang="en-US" sz="2400" dirty="0">
                <a:solidFill>
                  <a:schemeClr val="tx1"/>
                </a:solidFill>
              </a:rPr>
              <a:t>, to differentiate ΗF from primary pulmonary disease.</a:t>
            </a:r>
            <a:br>
              <a:rPr lang="en-US" sz="2400" dirty="0">
                <a:solidFill>
                  <a:schemeClr val="tx1"/>
                </a:solidFill>
              </a:rPr>
            </a:br>
            <a:r>
              <a:rPr lang="en-US" sz="2400" dirty="0">
                <a:solidFill>
                  <a:schemeClr val="tx1"/>
                </a:solidFill>
              </a:rPr>
              <a:t>Findings suggestive of НF include </a:t>
            </a:r>
            <a:r>
              <a:rPr lang="en-US" sz="2400" dirty="0" err="1">
                <a:solidFill>
                  <a:schemeClr val="tx1"/>
                </a:solidFill>
              </a:rPr>
              <a:t>ϲаrԁiοmеgalу</a:t>
            </a:r>
            <a:r>
              <a:rPr lang="en-US" sz="2400" dirty="0">
                <a:solidFill>
                  <a:schemeClr val="tx1"/>
                </a:solidFill>
              </a:rPr>
              <a:t> (cardiac to thoracic width ratio above 50 percent), </a:t>
            </a:r>
            <a:r>
              <a:rPr lang="en-US" sz="2400" dirty="0" err="1">
                <a:solidFill>
                  <a:schemeClr val="tx1"/>
                </a:solidFill>
              </a:rPr>
              <a:t>Kerley</a:t>
            </a:r>
            <a:r>
              <a:rPr lang="en-US" sz="2400" dirty="0">
                <a:solidFill>
                  <a:schemeClr val="tx1"/>
                </a:solidFill>
              </a:rPr>
              <a:t> B-lines, and pleural effusions. </a:t>
            </a:r>
            <a:br>
              <a:rPr lang="en-US" sz="2400" dirty="0">
                <a:solidFill>
                  <a:schemeClr val="tx1"/>
                </a:solidFill>
              </a:rPr>
            </a:br>
            <a:endParaRPr lang="ar-JO" sz="2400" dirty="0">
              <a:solidFill>
                <a:schemeClr val="tx1"/>
              </a:solidFill>
            </a:endParaRPr>
          </a:p>
        </p:txBody>
      </p:sp>
      <p:pic>
        <p:nvPicPr>
          <p:cNvPr id="1026" name="Picture 2"/>
          <p:cNvPicPr>
            <a:picLocks noGrp="1" noChangeAspect="1" noChangeArrowheads="1"/>
          </p:cNvPicPr>
          <p:nvPr>
            <p:ph idx="1"/>
          </p:nvPr>
        </p:nvPicPr>
        <p:blipFill>
          <a:blip r:embed="rId2"/>
          <a:stretch>
            <a:fillRect/>
          </a:stretch>
        </p:blipFill>
        <p:spPr bwMode="auto">
          <a:xfrm>
            <a:off x="1706552" y="3224568"/>
            <a:ext cx="4737656" cy="2821128"/>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a:solidFill>
                  <a:srgbClr val="FF0000"/>
                </a:solidFill>
              </a:rPr>
              <a:t>Diagnosis</a:t>
            </a:r>
            <a:br>
              <a:rPr lang="en-US" b="1" dirty="0"/>
            </a:br>
            <a:endParaRPr lang="ar-JO" dirty="0"/>
          </a:p>
        </p:txBody>
      </p:sp>
      <p:sp>
        <p:nvSpPr>
          <p:cNvPr id="3" name="Content Placeholder 2"/>
          <p:cNvSpPr>
            <a:spLocks noGrp="1"/>
          </p:cNvSpPr>
          <p:nvPr>
            <p:ph idx="1"/>
          </p:nvPr>
        </p:nvSpPr>
        <p:spPr>
          <a:xfrm>
            <a:off x="500034" y="1000108"/>
            <a:ext cx="8186766" cy="5429288"/>
          </a:xfrm>
        </p:spPr>
        <p:txBody>
          <a:bodyPr>
            <a:normAutofit lnSpcReduction="10000"/>
          </a:bodyPr>
          <a:lstStyle/>
          <a:p>
            <a:pPr lvl="1" algn="l" rtl="0">
              <a:buNone/>
            </a:pPr>
            <a:endParaRPr lang="en-US" b="1" dirty="0"/>
          </a:p>
          <a:p>
            <a:pPr lvl="1" algn="l" rtl="0">
              <a:buNone/>
            </a:pPr>
            <a:r>
              <a:rPr lang="en-US" sz="2600" dirty="0"/>
              <a:t>The approach to the patient with suspected НF includes the history and physical examination as well </a:t>
            </a:r>
            <a:r>
              <a:rPr lang="en-US" sz="2600" dirty="0" err="1"/>
              <a:t>аs</a:t>
            </a:r>
            <a:r>
              <a:rPr lang="en-US" sz="2600" dirty="0"/>
              <a:t> diagnostic tests to help establish the diagnosis, assess acuity and severity, and initiate assessment of etiology.  </a:t>
            </a:r>
          </a:p>
          <a:p>
            <a:pPr lvl="0" algn="l" rtl="0"/>
            <a:r>
              <a:rPr lang="en-US" b="1" dirty="0" err="1"/>
              <a:t>Еϲhοϲаrԁiogrарhy</a:t>
            </a:r>
            <a:r>
              <a:rPr lang="en-US" dirty="0"/>
              <a:t> –An </a:t>
            </a:r>
            <a:r>
              <a:rPr lang="en-US" dirty="0" err="1"/>
              <a:t>еϲhοϲarԁiοgrаm</a:t>
            </a:r>
            <a:r>
              <a:rPr lang="en-US" dirty="0"/>
              <a:t> alone does not establish or exclude the diagnosis of НF but is helpful to identify findings consistent with НF and to identify potential causes of НF (</a:t>
            </a:r>
            <a:r>
              <a:rPr lang="en-US" dirty="0" err="1"/>
              <a:t>eg</a:t>
            </a:r>
            <a:r>
              <a:rPr lang="en-US" dirty="0"/>
              <a:t>, left ventricular [LV] systolic dysfunction, LV diastolic dysfunction, valve dysfunction).</a:t>
            </a:r>
          </a:p>
          <a:p>
            <a:pPr lvl="0" algn="l" rtl="0"/>
            <a:r>
              <a:rPr lang="en-US" b="1" dirty="0" err="1"/>
              <a:t>Natriuretic</a:t>
            </a:r>
            <a:r>
              <a:rPr lang="en-US" b="1" dirty="0"/>
              <a:t> peptide levels</a:t>
            </a:r>
            <a:r>
              <a:rPr lang="en-US" dirty="0"/>
              <a:t> – </a:t>
            </a:r>
            <a:r>
              <a:rPr lang="en-US" dirty="0" err="1"/>
              <a:t>Natriuretic</a:t>
            </a:r>
            <a:r>
              <a:rPr lang="en-US" dirty="0"/>
              <a:t> peptide levels should be interpreted in the context of other clinical information; they may lend </a:t>
            </a:r>
            <a:r>
              <a:rPr lang="en-US" dirty="0" err="1"/>
              <a:t>wеight</a:t>
            </a:r>
            <a:r>
              <a:rPr lang="en-US" dirty="0"/>
              <a:t> to the diagnosis of HF or trigger consideration of HF but should </a:t>
            </a:r>
            <a:r>
              <a:rPr lang="en-US" b="1" dirty="0"/>
              <a:t>NOT</a:t>
            </a:r>
            <a:r>
              <a:rPr lang="en-US" dirty="0"/>
              <a:t> be used in isolation to diagnose or exclude HF. </a:t>
            </a:r>
          </a:p>
          <a:p>
            <a:pPr lvl="1" algn="l" rtl="0">
              <a:buNone/>
            </a:pPr>
            <a:endParaRPr lang="en-US" b="1" dirty="0"/>
          </a:p>
          <a:p>
            <a:pPr lvl="1" algn="l" rtl="0"/>
            <a:endParaRPr lang="ar-JO"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lvl="0" algn="l" rtl="0"/>
            <a:r>
              <a:rPr lang="en-US" b="1" dirty="0"/>
              <a:t>Role of exercise testing</a:t>
            </a:r>
            <a:r>
              <a:rPr lang="en-US" dirty="0"/>
              <a:t> – Evaluation to distinguish cardiac from other causes may include a cardiopulmonary exercise test. </a:t>
            </a:r>
          </a:p>
          <a:p>
            <a:pPr lvl="0" algn="l" rtl="0"/>
            <a:r>
              <a:rPr lang="en-US" b="1" dirty="0"/>
              <a:t>Hemodynamic testing</a:t>
            </a:r>
            <a:r>
              <a:rPr lang="en-US" dirty="0"/>
              <a:t> – A hemodynamic exercise test is not required for diagnostic evaluation of most patients with suspected НF. However, in selected patients with suspected HF with uncertain diagnosis despite noninvasive evaluation, cardiology consultation and right heart catheterization for assessment of cardiac filling pressures at rest and exercise is useful as the clinical gold standard to make or exclude the diagnosis of НF. </a:t>
            </a:r>
          </a:p>
          <a:p>
            <a:pPr algn="l" rtl="0"/>
            <a:endParaRPr lang="ar-JO"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2400" b="1" dirty="0">
                <a:solidFill>
                  <a:srgbClr val="FF0000"/>
                </a:solidFill>
                <a:latin typeface="Arial" pitchFamily="34" charset="0"/>
                <a:cs typeface="Arial" pitchFamily="34" charset="0"/>
              </a:rPr>
              <a:t>Treatment &amp; Management</a:t>
            </a:r>
            <a:br>
              <a:rPr lang="en-US" sz="2400" b="1" dirty="0">
                <a:solidFill>
                  <a:srgbClr val="FF0000"/>
                </a:solidFill>
                <a:latin typeface="Arial" pitchFamily="34" charset="0"/>
                <a:cs typeface="Arial" pitchFamily="34" charset="0"/>
              </a:rPr>
            </a:br>
            <a:endParaRPr lang="ar-JO" sz="2400" dirty="0">
              <a:solidFill>
                <a:srgbClr val="FF0000"/>
              </a:solidFill>
              <a:latin typeface="Arial" pitchFamily="34" charset="0"/>
              <a:cs typeface="Arial" pitchFamily="34" charset="0"/>
            </a:endParaRPr>
          </a:p>
        </p:txBody>
      </p:sp>
      <p:sp>
        <p:nvSpPr>
          <p:cNvPr id="3" name="Content Placeholder 2"/>
          <p:cNvSpPr>
            <a:spLocks noGrp="1"/>
          </p:cNvSpPr>
          <p:nvPr>
            <p:ph idx="1"/>
          </p:nvPr>
        </p:nvSpPr>
        <p:spPr>
          <a:xfrm>
            <a:off x="914400" y="1447800"/>
            <a:ext cx="7772400" cy="5053034"/>
          </a:xfrm>
        </p:spPr>
        <p:txBody>
          <a:bodyPr>
            <a:normAutofit fontScale="92500" lnSpcReduction="20000"/>
          </a:bodyPr>
          <a:lstStyle/>
          <a:p>
            <a:pPr algn="l" rtl="0">
              <a:buNone/>
            </a:pPr>
            <a:r>
              <a:rPr lang="en-US" b="1" dirty="0"/>
              <a:t>Non-pharmacologic therapies</a:t>
            </a:r>
            <a:r>
              <a:rPr lang="en-US" dirty="0"/>
              <a:t> </a:t>
            </a:r>
          </a:p>
          <a:p>
            <a:pPr lvl="0" algn="l" rtl="0"/>
            <a:r>
              <a:rPr lang="en-US" dirty="0"/>
              <a:t>Treat hypertension and lipid disorders</a:t>
            </a:r>
          </a:p>
          <a:p>
            <a:pPr lvl="0" algn="l" rtl="0"/>
            <a:r>
              <a:rPr lang="en-US" dirty="0"/>
              <a:t>Encourage smoking cessation</a:t>
            </a:r>
          </a:p>
          <a:p>
            <a:pPr lvl="0" algn="l" rtl="0"/>
            <a:r>
              <a:rPr lang="en-US" dirty="0"/>
              <a:t>Discourage heavy alcohol intake and illicit drug use</a:t>
            </a:r>
          </a:p>
          <a:p>
            <a:pPr lvl="0" algn="l" rtl="0"/>
            <a:r>
              <a:rPr lang="en-US" dirty="0"/>
              <a:t>Control and/or prevent diabetes mellitus</a:t>
            </a:r>
          </a:p>
          <a:p>
            <a:pPr lvl="0" algn="l" rtl="0"/>
            <a:r>
              <a:rPr lang="en-US" dirty="0"/>
              <a:t>Encourage physical activity</a:t>
            </a:r>
          </a:p>
          <a:p>
            <a:pPr lvl="0" algn="l" rtl="0"/>
            <a:r>
              <a:rPr lang="en-US" dirty="0"/>
              <a:t>Encourage weight reduction if obese or overweight</a:t>
            </a:r>
          </a:p>
          <a:p>
            <a:pPr algn="l" rtl="0"/>
            <a:r>
              <a:rPr lang="en-US" dirty="0"/>
              <a:t>Dietary sodium should be restricted to 2-3 g/day </a:t>
            </a:r>
          </a:p>
          <a:p>
            <a:pPr algn="l" rtl="0"/>
            <a:r>
              <a:rPr lang="en-US" dirty="0"/>
              <a:t>Fluid restriction to 2 L/day is recommended for patients with evidence of hyponatremia (Na &lt;  130 </a:t>
            </a:r>
            <a:r>
              <a:rPr lang="en-US" dirty="0" err="1"/>
              <a:t>mEq</a:t>
            </a:r>
            <a:r>
              <a:rPr lang="en-US" dirty="0"/>
              <a:t>/</a:t>
            </a:r>
            <a:r>
              <a:rPr lang="en-US" dirty="0" err="1"/>
              <a:t>dL</a:t>
            </a:r>
            <a:r>
              <a:rPr lang="en-US" dirty="0"/>
              <a:t>) and for those whose fluid status is difficult to control despite sodium restriction and the use of high-dose diuretics.</a:t>
            </a:r>
          </a:p>
          <a:p>
            <a:pPr algn="l" rtl="0">
              <a:buNone/>
            </a:pPr>
            <a:r>
              <a:rPr lang="en-US" dirty="0"/>
              <a:t> </a:t>
            </a:r>
          </a:p>
          <a:p>
            <a:pPr algn="l" rtl="0"/>
            <a:endParaRPr lang="ar-JO"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7700" y="1124745"/>
            <a:ext cx="6711654" cy="5123662"/>
          </a:xfrm>
        </p:spPr>
        <p:txBody>
          <a:bodyPr>
            <a:normAutofit/>
          </a:bodyPr>
          <a:lstStyle/>
          <a:p>
            <a:r>
              <a:rPr lang="en-US" dirty="0"/>
              <a:t>the heart cannot maintain adequate output, or can do so only at the expense of elevated ventricular filing pressure. </a:t>
            </a:r>
          </a:p>
          <a:p>
            <a:endParaRPr lang="en-US" dirty="0"/>
          </a:p>
          <a:p>
            <a:r>
              <a:rPr lang="en-US" dirty="0"/>
              <a:t>In mild to moderate forms of heart failure, symptoms occur only when the metabolic demand increases during exercise or some other form of stress. </a:t>
            </a:r>
          </a:p>
          <a:p>
            <a:r>
              <a:rPr lang="en-US" dirty="0"/>
              <a:t>In severe heart failure, symptoms may be present at rest. In clinical practice, heart failure may be diagnosed when a patient with significant heart disease develops the signs or symptoms of a low cardiac output, pulmonary congestion or systemic venous congestion at rest or on exercise.</a:t>
            </a:r>
          </a:p>
        </p:txBody>
      </p:sp>
    </p:spTree>
    <p:extLst>
      <p:ext uri="{BB962C8B-B14F-4D97-AF65-F5344CB8AC3E}">
        <p14:creationId xmlns:p14="http://schemas.microsoft.com/office/powerpoint/2010/main" val="11676605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74638"/>
            <a:ext cx="8258204" cy="725470"/>
          </a:xfrm>
        </p:spPr>
        <p:txBody>
          <a:bodyPr>
            <a:normAutofit/>
          </a:bodyPr>
          <a:lstStyle/>
          <a:p>
            <a:pPr lvl="0" rtl="0"/>
            <a:r>
              <a:rPr lang="en-US" sz="2400" b="1" dirty="0">
                <a:solidFill>
                  <a:schemeClr val="tx1"/>
                </a:solidFill>
                <a:latin typeface="Arial" pitchFamily="34" charset="0"/>
                <a:cs typeface="Arial" pitchFamily="34" charset="0"/>
              </a:rPr>
              <a:t>Primary therapy for patients with </a:t>
            </a:r>
            <a:r>
              <a:rPr lang="en-US" sz="2400" b="1" dirty="0" err="1">
                <a:solidFill>
                  <a:schemeClr val="tx1"/>
                </a:solidFill>
                <a:latin typeface="Arial" pitchFamily="34" charset="0"/>
                <a:cs typeface="Arial" pitchFamily="34" charset="0"/>
              </a:rPr>
              <a:t>НFrEF</a:t>
            </a:r>
            <a:r>
              <a:rPr lang="en-US" sz="2400" b="1" dirty="0">
                <a:solidFill>
                  <a:schemeClr val="tx1"/>
                </a:solidFill>
                <a:latin typeface="Arial" pitchFamily="34" charset="0"/>
                <a:cs typeface="Arial" pitchFamily="34" charset="0"/>
              </a:rPr>
              <a:t> </a:t>
            </a:r>
            <a:endParaRPr lang="en-US" sz="2400" dirty="0">
              <a:solidFill>
                <a:schemeClr val="tx1"/>
              </a:solidFill>
              <a:latin typeface="Arial" pitchFamily="34" charset="0"/>
              <a:cs typeface="Arial" pitchFamily="34" charset="0"/>
            </a:endParaRPr>
          </a:p>
        </p:txBody>
      </p:sp>
      <p:sp>
        <p:nvSpPr>
          <p:cNvPr id="3" name="Content Placeholder 2"/>
          <p:cNvSpPr>
            <a:spLocks noGrp="1"/>
          </p:cNvSpPr>
          <p:nvPr>
            <p:ph idx="1"/>
          </p:nvPr>
        </p:nvSpPr>
        <p:spPr>
          <a:xfrm>
            <a:off x="428596" y="1447800"/>
            <a:ext cx="8258204" cy="4572000"/>
          </a:xfrm>
        </p:spPr>
        <p:txBody>
          <a:bodyPr>
            <a:normAutofit/>
          </a:bodyPr>
          <a:lstStyle/>
          <a:p>
            <a:pPr algn="l" rtl="0"/>
            <a:r>
              <a:rPr lang="en-US" b="1" dirty="0"/>
              <a:t>Therapy with ԁ</a:t>
            </a:r>
            <a:r>
              <a:rPr lang="en-US" b="1" dirty="0" err="1"/>
              <a:t>iurеtiсѕ</a:t>
            </a:r>
            <a:r>
              <a:rPr lang="en-US" dirty="0"/>
              <a:t> –Patients with НF and volume overload require diuretic therapy.</a:t>
            </a:r>
          </a:p>
          <a:p>
            <a:pPr lvl="0" algn="l" rtl="0">
              <a:buNone/>
            </a:pPr>
            <a:r>
              <a:rPr lang="en-US" b="1" dirty="0"/>
              <a:t>     Type of agent</a:t>
            </a:r>
            <a:r>
              <a:rPr lang="en-US" dirty="0"/>
              <a:t> – In patients with ΗF who require diuretic therapy, </a:t>
            </a:r>
            <a:r>
              <a:rPr lang="en-US" u="sng" dirty="0">
                <a:hlinkClick r:id="rId2"/>
              </a:rPr>
              <a:t>furosemide</a:t>
            </a:r>
            <a:r>
              <a:rPr lang="en-US" dirty="0"/>
              <a:t>, </a:t>
            </a:r>
            <a:r>
              <a:rPr lang="en-US" u="sng" dirty="0" err="1">
                <a:hlinkClick r:id="rId3"/>
              </a:rPr>
              <a:t>torsemide</a:t>
            </a:r>
            <a:r>
              <a:rPr lang="en-US" dirty="0"/>
              <a:t>, or </a:t>
            </a:r>
            <a:r>
              <a:rPr lang="en-US" u="sng" dirty="0">
                <a:hlinkClick r:id="rId4"/>
              </a:rPr>
              <a:t>bumetanide</a:t>
            </a:r>
            <a:r>
              <a:rPr lang="en-US" dirty="0"/>
              <a:t> can be used as the initial therapy; all three are generally effective and well tolerated. </a:t>
            </a:r>
            <a:endParaRPr lang="ar-JO"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548680"/>
            <a:ext cx="8363272" cy="5976664"/>
          </a:xfrm>
        </p:spPr>
        <p:txBody>
          <a:bodyPr>
            <a:normAutofit lnSpcReduction="10000"/>
          </a:bodyPr>
          <a:lstStyle/>
          <a:p>
            <a:pPr algn="l" rtl="0"/>
            <a:r>
              <a:rPr lang="en-US" b="1" dirty="0"/>
              <a:t>Primary components of therapy </a:t>
            </a:r>
            <a:r>
              <a:rPr lang="en-US" dirty="0"/>
              <a:t>– In patients with  </a:t>
            </a:r>
            <a:r>
              <a:rPr lang="en-US" dirty="0" err="1"/>
              <a:t>ΗFrEF</a:t>
            </a:r>
            <a:r>
              <a:rPr lang="en-US" dirty="0"/>
              <a:t>  who  have  New  York Heart Association (NYHA) class II to III symptoms, combination therapy with one agent from each of the following classes is necessary:</a:t>
            </a:r>
          </a:p>
          <a:p>
            <a:pPr algn="l" rtl="0"/>
            <a:endParaRPr lang="en-US" dirty="0"/>
          </a:p>
          <a:p>
            <a:pPr lvl="0" algn="l" rtl="0">
              <a:buFont typeface="Wingdings" pitchFamily="2" charset="2"/>
              <a:buChar char="ü"/>
            </a:pPr>
            <a:r>
              <a:rPr lang="en-US" dirty="0" err="1"/>
              <a:t>Angiotensin</a:t>
            </a:r>
            <a:r>
              <a:rPr lang="en-US" dirty="0"/>
              <a:t> receptor blocker-</a:t>
            </a:r>
            <a:r>
              <a:rPr lang="en-US" dirty="0" err="1"/>
              <a:t>neprilysin</a:t>
            </a:r>
            <a:r>
              <a:rPr lang="en-US" dirty="0"/>
              <a:t> inhibitor (ΑRΝΙ; </a:t>
            </a:r>
            <a:r>
              <a:rPr lang="en-US" dirty="0" err="1"/>
              <a:t>ie</a:t>
            </a:r>
            <a:r>
              <a:rPr lang="en-US" dirty="0"/>
              <a:t>, </a:t>
            </a:r>
            <a:r>
              <a:rPr lang="en-US" u="sng" dirty="0" err="1">
                <a:hlinkClick r:id="rId2"/>
              </a:rPr>
              <a:t>sacubitril-valsartan</a:t>
            </a:r>
            <a:r>
              <a:rPr lang="en-US" dirty="0"/>
              <a:t>)</a:t>
            </a:r>
          </a:p>
          <a:p>
            <a:pPr lvl="0" algn="l" rtl="0">
              <a:buFont typeface="Wingdings" pitchFamily="2" charset="2"/>
              <a:buChar char="ü"/>
            </a:pPr>
            <a:r>
              <a:rPr lang="en-US" dirty="0"/>
              <a:t>Beta blocker</a:t>
            </a:r>
          </a:p>
          <a:p>
            <a:pPr lvl="0" algn="l" rtl="0">
              <a:buFont typeface="Wingdings" pitchFamily="2" charset="2"/>
              <a:buChar char="ü"/>
            </a:pPr>
            <a:r>
              <a:rPr lang="en-US" dirty="0" err="1"/>
              <a:t>Mineralocorticoid</a:t>
            </a:r>
            <a:r>
              <a:rPr lang="en-US" dirty="0"/>
              <a:t> receptor antagonist (MRA)</a:t>
            </a:r>
          </a:p>
          <a:p>
            <a:pPr lvl="0" algn="l" rtl="0">
              <a:buFont typeface="Wingdings" pitchFamily="2" charset="2"/>
              <a:buChar char="ü"/>
            </a:pPr>
            <a:r>
              <a:rPr lang="en-US" dirty="0"/>
              <a:t>Sodium-glucose co-transporter 2 (SGLT2) inhibitor (regardless of </a:t>
            </a:r>
            <a:r>
              <a:rPr lang="en-US" dirty="0" err="1"/>
              <a:t>comorbid</a:t>
            </a:r>
            <a:r>
              <a:rPr lang="en-US" dirty="0"/>
              <a:t> ԁ</a:t>
            </a:r>
            <a:r>
              <a:rPr lang="en-US" dirty="0" err="1"/>
              <a:t>iabеtеs</a:t>
            </a:r>
            <a:r>
              <a:rPr lang="en-US" dirty="0"/>
              <a:t> status)</a:t>
            </a:r>
          </a:p>
          <a:p>
            <a:endParaRPr lang="en-US" dirty="0"/>
          </a:p>
          <a:p>
            <a:r>
              <a:rPr lang="en-US" dirty="0"/>
              <a:t>For patients who cannot tolerate an ΑRΝI, ACE inhibitor, or ΑRΒ for other reasons (</a:t>
            </a:r>
            <a:r>
              <a:rPr lang="en-US" dirty="0" err="1"/>
              <a:t>eg</a:t>
            </a:r>
            <a:r>
              <a:rPr lang="en-US" dirty="0"/>
              <a:t>, </a:t>
            </a:r>
            <a:r>
              <a:rPr lang="en-US" dirty="0" err="1"/>
              <a:t>hурerkаlеmiа</a:t>
            </a:r>
            <a:r>
              <a:rPr lang="en-US" dirty="0"/>
              <a:t>, kidney dysfunction), </a:t>
            </a:r>
            <a:r>
              <a:rPr lang="en-US" u="sng" dirty="0">
                <a:hlinkClick r:id="rId3"/>
              </a:rPr>
              <a:t>hydralazine</a:t>
            </a:r>
            <a:r>
              <a:rPr lang="en-US" dirty="0"/>
              <a:t>  plus </a:t>
            </a:r>
            <a:r>
              <a:rPr lang="en-US" u="sng" dirty="0">
                <a:hlinkClick r:id="rId4"/>
              </a:rPr>
              <a:t> </a:t>
            </a:r>
            <a:r>
              <a:rPr lang="en-US" u="sng" dirty="0" err="1">
                <a:hlinkClick r:id="rId4"/>
              </a:rPr>
              <a:t>isosorbide</a:t>
            </a:r>
            <a:r>
              <a:rPr lang="en-US" u="sng" dirty="0">
                <a:hlinkClick r:id="rId4"/>
              </a:rPr>
              <a:t> </a:t>
            </a:r>
            <a:r>
              <a:rPr lang="en-US" u="sng" dirty="0" err="1">
                <a:hlinkClick r:id="rId4"/>
              </a:rPr>
              <a:t>dinitrate</a:t>
            </a:r>
            <a:r>
              <a:rPr lang="en-US" dirty="0"/>
              <a:t> may be used as an alternative.</a:t>
            </a:r>
          </a:p>
          <a:p>
            <a:pPr algn="l" rtl="0"/>
            <a:endParaRPr lang="ar-JO"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lgn="l" rtl="0">
              <a:buNone/>
            </a:pPr>
            <a:r>
              <a:rPr lang="en-US" b="1" dirty="0"/>
              <a:t>Beta blocker</a:t>
            </a:r>
            <a:r>
              <a:rPr lang="en-US" dirty="0"/>
              <a:t> – Three beta blockers have been shown to be effective in reducing the risk of death in patients with </a:t>
            </a:r>
            <a:r>
              <a:rPr lang="en-US" dirty="0" err="1"/>
              <a:t>HFrEF</a:t>
            </a:r>
            <a:r>
              <a:rPr lang="en-US" dirty="0"/>
              <a:t>: </a:t>
            </a:r>
            <a:r>
              <a:rPr lang="en-US" dirty="0" err="1"/>
              <a:t>bisoprolol</a:t>
            </a:r>
            <a:r>
              <a:rPr lang="en-US" dirty="0"/>
              <a:t>, sustained-release metoprolol (succinate), and carvedilol. </a:t>
            </a:r>
          </a:p>
          <a:p>
            <a:pPr lvl="0" algn="l" rtl="0">
              <a:buNone/>
            </a:pPr>
            <a:endParaRPr lang="en-US" dirty="0"/>
          </a:p>
          <a:p>
            <a:pPr algn="l" rtl="0">
              <a:buNone/>
            </a:pPr>
            <a:r>
              <a:rPr lang="en-US" dirty="0"/>
              <a:t>Beta blockers are commonly initiated after optimal treatment for volume overload and soon after the patient has started an ARNI, ACE inhibitor, or ARB </a:t>
            </a:r>
            <a:r>
              <a:rPr lang="en-US" dirty="0" err="1"/>
              <a:t>monotherapy</a:t>
            </a:r>
            <a:r>
              <a:rPr lang="en-US" dirty="0"/>
              <a:t>.</a:t>
            </a:r>
          </a:p>
          <a:p>
            <a:pPr algn="l" rtl="0"/>
            <a:endParaRPr lang="ar-JO"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sz="2400" b="1" dirty="0">
                <a:solidFill>
                  <a:schemeClr val="tx1"/>
                </a:solidFill>
              </a:rPr>
              <a:t>Secondary therapy</a:t>
            </a:r>
            <a:r>
              <a:rPr lang="en-US" sz="2400" dirty="0">
                <a:solidFill>
                  <a:schemeClr val="tx1"/>
                </a:solidFill>
              </a:rPr>
              <a:t> </a:t>
            </a:r>
            <a:r>
              <a:rPr lang="en-US" sz="2400" b="1" dirty="0">
                <a:solidFill>
                  <a:schemeClr val="tx1"/>
                </a:solidFill>
              </a:rPr>
              <a:t>for patients with </a:t>
            </a:r>
            <a:r>
              <a:rPr lang="en-US" sz="2400" b="1" dirty="0" err="1">
                <a:solidFill>
                  <a:schemeClr val="tx1"/>
                </a:solidFill>
              </a:rPr>
              <a:t>НFrEF</a:t>
            </a:r>
            <a:r>
              <a:rPr lang="en-US" sz="2400" b="1" dirty="0">
                <a:solidFill>
                  <a:schemeClr val="tx1"/>
                </a:solidFill>
              </a:rPr>
              <a:t> </a:t>
            </a:r>
            <a:br>
              <a:rPr lang="en-US" sz="2400" dirty="0">
                <a:solidFill>
                  <a:schemeClr val="tx1"/>
                </a:solidFill>
              </a:rPr>
            </a:br>
            <a:endParaRPr lang="ar-JO" sz="2400" dirty="0">
              <a:solidFill>
                <a:schemeClr val="tx1"/>
              </a:solidFill>
            </a:endParaRPr>
          </a:p>
        </p:txBody>
      </p:sp>
      <p:sp>
        <p:nvSpPr>
          <p:cNvPr id="3" name="Content Placeholder 2"/>
          <p:cNvSpPr>
            <a:spLocks noGrp="1"/>
          </p:cNvSpPr>
          <p:nvPr>
            <p:ph idx="1"/>
          </p:nvPr>
        </p:nvSpPr>
        <p:spPr>
          <a:xfrm>
            <a:off x="914400" y="1071546"/>
            <a:ext cx="7772400" cy="4948254"/>
          </a:xfrm>
        </p:spPr>
        <p:txBody>
          <a:bodyPr>
            <a:normAutofit/>
          </a:bodyPr>
          <a:lstStyle/>
          <a:p>
            <a:pPr algn="l" rtl="0">
              <a:buNone/>
            </a:pPr>
            <a:endParaRPr lang="en-US" dirty="0"/>
          </a:p>
          <a:p>
            <a:pPr algn="l" rtl="0">
              <a:buNone/>
            </a:pPr>
            <a:r>
              <a:rPr lang="en-US" dirty="0"/>
              <a:t>In patients who cannot tolerate components of the primary regimen for the treatment of </a:t>
            </a:r>
            <a:r>
              <a:rPr lang="en-US" dirty="0" err="1"/>
              <a:t>HFrEF</a:t>
            </a:r>
            <a:r>
              <a:rPr lang="en-US" dirty="0"/>
              <a:t> or who have residual HF symptoms despite optimal therapy, additional therapies may be appropriate.</a:t>
            </a:r>
          </a:p>
          <a:p>
            <a:pPr algn="l" rtl="0">
              <a:buNone/>
            </a:pPr>
            <a:endParaRPr lang="en-US" dirty="0"/>
          </a:p>
          <a:p>
            <a:pPr algn="l" rtl="0">
              <a:buNone/>
            </a:pPr>
            <a:r>
              <a:rPr lang="en-US" b="1" dirty="0"/>
              <a:t>Initial approach</a:t>
            </a:r>
            <a:r>
              <a:rPr lang="en-US" dirty="0"/>
              <a:t> – In patients with heart failure with reduced ejection fraction (</a:t>
            </a:r>
            <a:r>
              <a:rPr lang="en-US" dirty="0" err="1"/>
              <a:t>HFrEF</a:t>
            </a:r>
            <a:r>
              <a:rPr lang="en-US" dirty="0"/>
              <a:t>) who cannot take optimal pharmacologic therapy, the first step in management is to manage the causes of intolerance and, if appropriate, change the therapeutic regimen (</a:t>
            </a:r>
            <a:r>
              <a:rPr lang="en-US" dirty="0" err="1"/>
              <a:t>eg</a:t>
            </a:r>
            <a:r>
              <a:rPr lang="en-US" dirty="0"/>
              <a:t>, reduce diuretic dose, change </a:t>
            </a:r>
            <a:r>
              <a:rPr lang="en-US" dirty="0" err="1"/>
              <a:t>spironolactone</a:t>
            </a:r>
            <a:r>
              <a:rPr lang="en-US" dirty="0"/>
              <a:t> to </a:t>
            </a:r>
            <a:r>
              <a:rPr lang="en-US" dirty="0" err="1"/>
              <a:t>eplerenone</a:t>
            </a:r>
            <a:r>
              <a:rPr lang="en-US" dirty="0"/>
              <a:t>) to allow for use of the primary pharmacologic therapies for </a:t>
            </a:r>
            <a:r>
              <a:rPr lang="en-US" dirty="0" err="1"/>
              <a:t>HFrEF</a:t>
            </a:r>
            <a:r>
              <a:rPr lang="en-US" dirty="0"/>
              <a:t>.</a:t>
            </a:r>
          </a:p>
          <a:p>
            <a:pPr algn="l" rtl="0"/>
            <a:endParaRPr lang="ar-JO"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1000108"/>
            <a:ext cx="8115328" cy="5214974"/>
          </a:xfrm>
        </p:spPr>
        <p:txBody>
          <a:bodyPr>
            <a:normAutofit lnSpcReduction="10000"/>
          </a:bodyPr>
          <a:lstStyle/>
          <a:p>
            <a:pPr algn="l" rtl="0">
              <a:buNone/>
            </a:pPr>
            <a:r>
              <a:rPr lang="en-US" b="1" dirty="0"/>
              <a:t>Add a vasodilator in select patients</a:t>
            </a:r>
            <a:r>
              <a:rPr lang="en-US" dirty="0"/>
              <a:t> – In patients who are at low risk of hypotension (</a:t>
            </a:r>
            <a:r>
              <a:rPr lang="en-US" dirty="0" err="1"/>
              <a:t>eg</a:t>
            </a:r>
            <a:r>
              <a:rPr lang="en-US" dirty="0"/>
              <a:t>, hypertensive, systolic pressure &gt;110 mmHg), we suggest additional therapy with </a:t>
            </a:r>
            <a:r>
              <a:rPr lang="en-US" u="sng" dirty="0" err="1">
                <a:hlinkClick r:id="rId2"/>
              </a:rPr>
              <a:t>isosorbide</a:t>
            </a:r>
            <a:r>
              <a:rPr lang="en-US" u="sng" dirty="0">
                <a:hlinkClick r:id="rId2"/>
              </a:rPr>
              <a:t> </a:t>
            </a:r>
            <a:r>
              <a:rPr lang="en-US" u="sng" dirty="0" err="1">
                <a:hlinkClick r:id="rId2"/>
              </a:rPr>
              <a:t>dinitrate</a:t>
            </a:r>
            <a:r>
              <a:rPr lang="en-US" dirty="0"/>
              <a:t> plus </a:t>
            </a:r>
            <a:r>
              <a:rPr lang="en-US" u="sng" dirty="0">
                <a:hlinkClick r:id="rId3"/>
              </a:rPr>
              <a:t>hydralazine</a:t>
            </a:r>
            <a:r>
              <a:rPr lang="en-US" dirty="0"/>
              <a:t> rather than no additional therapy. In patients in whom compliance with </a:t>
            </a:r>
            <a:r>
              <a:rPr lang="en-US" dirty="0" err="1"/>
              <a:t>isosorbide</a:t>
            </a:r>
            <a:r>
              <a:rPr lang="en-US" dirty="0"/>
              <a:t> </a:t>
            </a:r>
            <a:r>
              <a:rPr lang="en-US" dirty="0" err="1"/>
              <a:t>dinitrate</a:t>
            </a:r>
            <a:r>
              <a:rPr lang="en-US" dirty="0"/>
              <a:t> is likely to be low, </a:t>
            </a:r>
            <a:r>
              <a:rPr lang="en-US" dirty="0" err="1"/>
              <a:t>hydralazine</a:t>
            </a:r>
            <a:r>
              <a:rPr lang="en-US" dirty="0"/>
              <a:t> alone or </a:t>
            </a:r>
            <a:r>
              <a:rPr lang="en-US" u="sng" dirty="0" err="1">
                <a:hlinkClick r:id="rId4"/>
              </a:rPr>
              <a:t>amlodipine</a:t>
            </a:r>
            <a:r>
              <a:rPr lang="en-US" dirty="0"/>
              <a:t> are reasonable therapeutic options</a:t>
            </a:r>
          </a:p>
          <a:p>
            <a:pPr algn="l" rtl="0">
              <a:buNone/>
            </a:pPr>
            <a:endParaRPr lang="en-US" dirty="0"/>
          </a:p>
          <a:p>
            <a:pPr algn="l" rtl="0">
              <a:buNone/>
            </a:pPr>
            <a:r>
              <a:rPr lang="en-US" b="1" dirty="0"/>
              <a:t>Optional therapies </a:t>
            </a:r>
            <a:r>
              <a:rPr lang="en-US" dirty="0"/>
              <a:t>– In patients with </a:t>
            </a:r>
            <a:r>
              <a:rPr lang="en-US" dirty="0" err="1"/>
              <a:t>HFrEF</a:t>
            </a:r>
            <a:r>
              <a:rPr lang="en-US" dirty="0"/>
              <a:t> who have persistent NYHA class II or III symptoms despite an optimal regimen of primary medical therapy for </a:t>
            </a:r>
            <a:r>
              <a:rPr lang="en-US" dirty="0" err="1"/>
              <a:t>HFrEF</a:t>
            </a:r>
            <a:r>
              <a:rPr lang="en-US" dirty="0"/>
              <a:t> and maximal vasodilator therapy (</a:t>
            </a:r>
            <a:r>
              <a:rPr lang="en-US" dirty="0" err="1"/>
              <a:t>eg</a:t>
            </a:r>
            <a:r>
              <a:rPr lang="en-US" dirty="0"/>
              <a:t>, </a:t>
            </a:r>
            <a:r>
              <a:rPr lang="en-US" u="sng" dirty="0" err="1">
                <a:hlinkClick r:id="rId2"/>
              </a:rPr>
              <a:t>isosorbide</a:t>
            </a:r>
            <a:r>
              <a:rPr lang="en-US" u="sng" dirty="0">
                <a:hlinkClick r:id="rId2"/>
              </a:rPr>
              <a:t> </a:t>
            </a:r>
            <a:r>
              <a:rPr lang="en-US" u="sng" dirty="0" err="1">
                <a:hlinkClick r:id="rId2"/>
              </a:rPr>
              <a:t>dinitrate</a:t>
            </a:r>
            <a:r>
              <a:rPr lang="en-US" dirty="0"/>
              <a:t>  plus  </a:t>
            </a:r>
            <a:r>
              <a:rPr lang="en-US" u="sng" dirty="0" err="1">
                <a:hlinkClick r:id="rId3"/>
              </a:rPr>
              <a:t>hydralazine</a:t>
            </a:r>
            <a:r>
              <a:rPr lang="en-US" dirty="0"/>
              <a:t>), additional options for therapy include </a:t>
            </a:r>
            <a:r>
              <a:rPr lang="en-US" u="sng" dirty="0" err="1">
                <a:hlinkClick r:id="rId5"/>
              </a:rPr>
              <a:t>ivabradine</a:t>
            </a:r>
            <a:r>
              <a:rPr lang="en-US" dirty="0"/>
              <a:t>, </a:t>
            </a:r>
            <a:r>
              <a:rPr lang="en-US" u="sng" dirty="0" err="1">
                <a:hlinkClick r:id="rId6"/>
              </a:rPr>
              <a:t>vericiguat</a:t>
            </a:r>
            <a:r>
              <a:rPr lang="en-US" dirty="0"/>
              <a:t>, or </a:t>
            </a:r>
            <a:r>
              <a:rPr lang="en-US" u="sng" dirty="0" err="1">
                <a:hlinkClick r:id="rId7"/>
              </a:rPr>
              <a:t>digoxin</a:t>
            </a:r>
            <a:r>
              <a:rPr lang="en-US" dirty="0"/>
              <a:t>. Optimal medical therapy (</a:t>
            </a:r>
            <a:r>
              <a:rPr lang="en-US" dirty="0" err="1"/>
              <a:t>eg</a:t>
            </a:r>
            <a:r>
              <a:rPr lang="en-US" dirty="0"/>
              <a:t>, primary pharmacologic therapies, maximal vasodilator therapy) without additional pharmacologic therapy is also a reasonable option.</a:t>
            </a:r>
          </a:p>
          <a:p>
            <a:pPr algn="l" rtl="0">
              <a:buNone/>
            </a:pPr>
            <a:endParaRPr lang="ar-JO"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260648"/>
            <a:ext cx="8784976" cy="6480719"/>
          </a:xfrm>
        </p:spPr>
        <p:txBody>
          <a:bodyPr>
            <a:normAutofit lnSpcReduction="10000"/>
          </a:bodyPr>
          <a:lstStyle/>
          <a:p>
            <a:r>
              <a:rPr lang="en-US" dirty="0" err="1"/>
              <a:t>Neprilysin</a:t>
            </a:r>
            <a:r>
              <a:rPr lang="en-US" dirty="0"/>
              <a:t> inhibitors: The only drug currently in this class is </a:t>
            </a:r>
            <a:r>
              <a:rPr lang="en-US" dirty="0" err="1"/>
              <a:t>sacubitril</a:t>
            </a:r>
            <a:r>
              <a:rPr lang="en-US" dirty="0"/>
              <a:t>, a small-molecule inhibitor of neutral endopeptidase, or </a:t>
            </a:r>
            <a:r>
              <a:rPr lang="en-US" dirty="0" err="1"/>
              <a:t>neprilysin</a:t>
            </a:r>
            <a:r>
              <a:rPr lang="en-US" dirty="0"/>
              <a:t>, which is responsible for the breakdown of the endogenous diuretics ANP and BNP as well as vasoactive peptides such as bradykinin and substance P. If used in combination with the ARB it produces additional symptomatic and mortality benefit</a:t>
            </a:r>
          </a:p>
          <a:p>
            <a:r>
              <a:rPr lang="en-US" dirty="0" err="1"/>
              <a:t>Ivabradine</a:t>
            </a:r>
            <a:r>
              <a:rPr lang="en-US" dirty="0"/>
              <a:t> acts on the inward current in the SA node, resulting in reduction of heart rate. It reduces hospital admission and mortality rates in patients with heart failure due to moderate or severe left ventricular systolic impairment. </a:t>
            </a:r>
          </a:p>
          <a:p>
            <a:r>
              <a:rPr lang="en-US" dirty="0"/>
              <a:t>Digoxin in maintenance doses can be used to provide rate control in patients with heart failure and atrial fibrillation. In patients with severe heart failure (NYHA class III–IV), digoxin reduces the likelihood of hospitalization for heart failure, although it has no effect on long-term survival.</a:t>
            </a:r>
          </a:p>
          <a:p>
            <a:r>
              <a:rPr lang="en-US" dirty="0"/>
              <a:t>Amiodarone is a potent anti-arrhythmic drug that has little negative inotropic effect and may be valuable in patients with poor left ventricular function</a:t>
            </a:r>
            <a:r>
              <a:rPr lang="en-US"/>
              <a:t>. Amiodarone </a:t>
            </a:r>
            <a:r>
              <a:rPr lang="en-US" dirty="0"/>
              <a:t>is used for prevention of symptomatic atrial arrhythmias and of ventricular arrhythmias when other pharmacological options have been exhausted.</a:t>
            </a:r>
          </a:p>
        </p:txBody>
      </p:sp>
    </p:spTree>
    <p:extLst>
      <p:ext uri="{BB962C8B-B14F-4D97-AF65-F5344CB8AC3E}">
        <p14:creationId xmlns:p14="http://schemas.microsoft.com/office/powerpoint/2010/main" val="25612361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260648"/>
            <a:ext cx="8186766" cy="5759152"/>
          </a:xfrm>
        </p:spPr>
        <p:txBody>
          <a:bodyPr>
            <a:normAutofit/>
          </a:bodyPr>
          <a:lstStyle/>
          <a:p>
            <a:pPr algn="l" rtl="0">
              <a:buNone/>
            </a:pPr>
            <a:r>
              <a:rPr lang="en-US" b="1" dirty="0"/>
              <a:t>Device therapy</a:t>
            </a:r>
            <a:r>
              <a:rPr lang="en-US" dirty="0"/>
              <a:t>  </a:t>
            </a:r>
          </a:p>
          <a:p>
            <a:pPr algn="l" rtl="0">
              <a:buNone/>
            </a:pPr>
            <a:r>
              <a:rPr lang="en-US" dirty="0"/>
              <a:t>    Patients with </a:t>
            </a:r>
            <a:r>
              <a:rPr lang="en-US" dirty="0" err="1"/>
              <a:t>HFrEF</a:t>
            </a:r>
            <a:r>
              <a:rPr lang="en-US" dirty="0"/>
              <a:t> who meet specific criteria may benefit from placement of an implantable </a:t>
            </a:r>
            <a:r>
              <a:rPr lang="en-US" dirty="0" err="1"/>
              <a:t>cardioverter</a:t>
            </a:r>
            <a:r>
              <a:rPr lang="en-US" dirty="0"/>
              <a:t>-defibrillator (ICD) or a cardiac resynchronization pacemaker.</a:t>
            </a:r>
          </a:p>
          <a:p>
            <a:pPr algn="l" rtl="0">
              <a:buNone/>
            </a:pPr>
            <a:r>
              <a:rPr lang="en-US" b="1" dirty="0"/>
              <a:t> </a:t>
            </a:r>
            <a:endParaRPr lang="en-US" dirty="0"/>
          </a:p>
          <a:p>
            <a:pPr algn="l" rtl="0">
              <a:buNone/>
            </a:pPr>
            <a:r>
              <a:rPr lang="en-US" b="1" dirty="0"/>
              <a:t>Advanced heart failure therapies</a:t>
            </a:r>
            <a:endParaRPr lang="en-US" dirty="0"/>
          </a:p>
          <a:p>
            <a:pPr>
              <a:buNone/>
            </a:pPr>
            <a:endParaRPr lang="en-US" b="1" dirty="0"/>
          </a:p>
          <a:p>
            <a:pPr>
              <a:buNone/>
            </a:pPr>
            <a:r>
              <a:rPr lang="en-US" b="1" dirty="0"/>
              <a:t>Cardiac </a:t>
            </a:r>
            <a:r>
              <a:rPr lang="en-US" b="1" dirty="0" err="1"/>
              <a:t>resynchronisation</a:t>
            </a:r>
            <a:r>
              <a:rPr lang="en-US" b="1" dirty="0"/>
              <a:t> therapy devices </a:t>
            </a:r>
          </a:p>
          <a:p>
            <a:pPr>
              <a:buNone/>
            </a:pPr>
            <a:endParaRPr lang="en-US" b="1" dirty="0"/>
          </a:p>
          <a:p>
            <a:pPr>
              <a:buNone/>
            </a:pPr>
            <a:r>
              <a:rPr lang="en-US" b="1" dirty="0"/>
              <a:t>Coronary </a:t>
            </a:r>
            <a:r>
              <a:rPr lang="en-US" b="1" dirty="0" err="1"/>
              <a:t>revascularisation</a:t>
            </a:r>
            <a:r>
              <a:rPr lang="en-US" b="1" dirty="0"/>
              <a:t> </a:t>
            </a:r>
          </a:p>
          <a:p>
            <a:pPr>
              <a:buNone/>
            </a:pPr>
            <a:endParaRPr lang="en-US" b="1" dirty="0"/>
          </a:p>
          <a:p>
            <a:pPr>
              <a:buNone/>
            </a:pPr>
            <a:r>
              <a:rPr lang="en-US" b="1" dirty="0"/>
              <a:t>Cardiac transplantation </a:t>
            </a:r>
          </a:p>
          <a:p>
            <a:pPr algn="l" rtl="0">
              <a:buNone/>
            </a:pPr>
            <a:endParaRPr lang="en-US" dirty="0"/>
          </a:p>
          <a:p>
            <a:pPr algn="l" rtl="0">
              <a:buNone/>
            </a:pPr>
            <a:endParaRPr lang="ar-JO"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627784" y="2564904"/>
            <a:ext cx="4768290" cy="1394331"/>
          </a:xfrm>
        </p:spPr>
        <p:txBody>
          <a:bodyPr/>
          <a:lstStyle/>
          <a:p>
            <a:r>
              <a:rPr lang="en-US" sz="4400" dirty="0"/>
              <a:t>THANK YOU</a:t>
            </a:r>
          </a:p>
        </p:txBody>
      </p:sp>
    </p:spTree>
    <p:extLst>
      <p:ext uri="{BB962C8B-B14F-4D97-AF65-F5344CB8AC3E}">
        <p14:creationId xmlns:p14="http://schemas.microsoft.com/office/powerpoint/2010/main" val="1592982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548680"/>
            <a:ext cx="7776864" cy="5904655"/>
          </a:xfrm>
        </p:spPr>
        <p:txBody>
          <a:bodyPr>
            <a:normAutofit fontScale="92500" lnSpcReduction="20000"/>
          </a:bodyPr>
          <a:lstStyle/>
          <a:p>
            <a:r>
              <a:rPr lang="en-US" dirty="0"/>
              <a:t>Left heart failure This is </a:t>
            </a:r>
            <a:r>
              <a:rPr lang="en-US" dirty="0" err="1"/>
              <a:t>characterised</a:t>
            </a:r>
            <a:r>
              <a:rPr lang="en-US" dirty="0"/>
              <a:t> by a reduction in left ventricular output and an increase in left atrial and pulmonary venous pressure. If left heart failure occurs suddenly – for example, as the result of an acute MI – the rapid increase in left atrial pressure causes pulmonary edema. If the rise in atrial pressure is more gradual, as occurs with mitral stenosis, there is </a:t>
            </a:r>
            <a:r>
              <a:rPr lang="en-US" dirty="0" err="1"/>
              <a:t>refex</a:t>
            </a:r>
            <a:r>
              <a:rPr lang="en-US" dirty="0"/>
              <a:t> pulmonary vasoconstriction, which protects the patient from </a:t>
            </a:r>
            <a:r>
              <a:rPr lang="en-US" dirty="0" err="1"/>
              <a:t>pul</a:t>
            </a:r>
            <a:r>
              <a:rPr lang="en-US" dirty="0"/>
              <a:t> </a:t>
            </a:r>
            <a:r>
              <a:rPr lang="en-US" dirty="0" err="1"/>
              <a:t>monary</a:t>
            </a:r>
            <a:r>
              <a:rPr lang="en-US" dirty="0"/>
              <a:t> edema. However, the resulting increase in pulmonary vascular resistance causes pulmonary hypertension, which in turn impairs right ventricular function. </a:t>
            </a:r>
          </a:p>
          <a:p>
            <a:r>
              <a:rPr lang="en-US" dirty="0"/>
              <a:t>Right heart failure: This is </a:t>
            </a:r>
            <a:r>
              <a:rPr lang="en-US" dirty="0" err="1"/>
              <a:t>characterised</a:t>
            </a:r>
            <a:r>
              <a:rPr lang="en-US" dirty="0"/>
              <a:t> by a reduction in right ventricular output and an increase in right atrial and systemic venous pressure. The most common causes are chronic lung disease, pulmonary embolism and pulmonary </a:t>
            </a:r>
            <a:r>
              <a:rPr lang="en-US" dirty="0" err="1"/>
              <a:t>valvular</a:t>
            </a:r>
            <a:r>
              <a:rPr lang="en-US" dirty="0"/>
              <a:t> stenosis. The term ‘</a:t>
            </a:r>
            <a:r>
              <a:rPr lang="en-US" dirty="0" err="1"/>
              <a:t>cor</a:t>
            </a:r>
            <a:r>
              <a:rPr lang="en-US" dirty="0"/>
              <a:t> </a:t>
            </a:r>
            <a:r>
              <a:rPr lang="en-US" dirty="0" err="1"/>
              <a:t>pulmonale</a:t>
            </a:r>
            <a:r>
              <a:rPr lang="en-US" dirty="0"/>
              <a:t>’ is used to describe right heart failure that is secondary to chronic lung disease. </a:t>
            </a:r>
          </a:p>
          <a:p>
            <a:r>
              <a:rPr lang="en-US" dirty="0"/>
              <a:t>Biventricular heart failure: both sides of the heart are affected. This may occur because the disease process, such as dilated cardiomyopathy or coronary heart disease, affects both ventricles or because disease of the left heart leads to chronic elevation of the left atrial pressure, pulmonary hypertension and right heart failure.</a:t>
            </a:r>
          </a:p>
        </p:txBody>
      </p:sp>
    </p:spTree>
    <p:extLst>
      <p:ext uri="{BB962C8B-B14F-4D97-AF65-F5344CB8AC3E}">
        <p14:creationId xmlns:p14="http://schemas.microsoft.com/office/powerpoint/2010/main" val="4190852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260648"/>
            <a:ext cx="8640960" cy="6408711"/>
          </a:xfrm>
        </p:spPr>
        <p:txBody>
          <a:bodyPr>
            <a:normAutofit/>
          </a:bodyPr>
          <a:lstStyle/>
          <a:p>
            <a:r>
              <a:rPr lang="en-US" sz="2400" b="1" dirty="0"/>
              <a:t>Ventricular dysfunction </a:t>
            </a:r>
            <a:r>
              <a:rPr lang="en-US" dirty="0"/>
              <a:t>is the most common cause of heart failure. This can occur because of impaired systolic contraction due to myocardial disease, or diastolic dysfunction where there is abnormal ventricular relaxation due to a stiff, non-compliant ventricle. This is most commonly found in patients with left ventricular hypertrophy. Systolic dysfunction and diastolic dysfunction often coexist, particularly in patients with coronary artery disease. Ventricular dysfunction reduces cardiac output, which, in turn, activates the sympathetic nervous system (SNS) and renin–angiotensin–aldosterone system (RAAS). Under normal circumstances, activation of the SNS and RAAS supports cardiac function but, in the setting of impaired ventricular function, the consequences are negative and lead to an increase in both afterload and preload. A vicious circle may then be established because any additional fall in cardiac output causes further activation of the SNS and RAAS, and an additional increase in peripheral vascular resistance</a:t>
            </a:r>
          </a:p>
        </p:txBody>
      </p:sp>
    </p:spTree>
    <p:extLst>
      <p:ext uri="{BB962C8B-B14F-4D97-AF65-F5344CB8AC3E}">
        <p14:creationId xmlns:p14="http://schemas.microsoft.com/office/powerpoint/2010/main" val="780491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260648"/>
            <a:ext cx="8640960" cy="6408711"/>
          </a:xfrm>
        </p:spPr>
        <p:txBody>
          <a:bodyPr>
            <a:normAutofit/>
          </a:bodyPr>
          <a:lstStyle/>
          <a:p>
            <a:endParaRPr lang="en-US" dirty="0"/>
          </a:p>
          <a:p>
            <a:endParaRPr lang="en-US" dirty="0"/>
          </a:p>
          <a:p>
            <a:r>
              <a:rPr lang="en-US" dirty="0"/>
              <a:t>High-output failure Sometimes cardiac failure can occur in patients without heart disease due to a large arteriovenous shunt, or where there is an excessively high cardiac output due to severe anemia or thyrotoxicosis. </a:t>
            </a:r>
          </a:p>
          <a:p>
            <a:endParaRPr lang="en-US" dirty="0"/>
          </a:p>
          <a:p>
            <a:endParaRPr lang="en-US" dirty="0"/>
          </a:p>
          <a:p>
            <a:r>
              <a:rPr lang="en-US" dirty="0"/>
              <a:t>Valvular disease Heart failure can also be caused by </a:t>
            </a:r>
            <a:r>
              <a:rPr lang="en-US" dirty="0" err="1"/>
              <a:t>valvular</a:t>
            </a:r>
            <a:r>
              <a:rPr lang="en-US" dirty="0"/>
              <a:t> disease in which there is impaired filling of the ventricles due to mitral or tricuspid stenosis; where there is obstruction to ventricular outflow, as occurs in aortic and pulmonary stenosis and hypertrophic cardiomyopathy; or as the result of ventricular overload secondary to </a:t>
            </a:r>
            <a:r>
              <a:rPr lang="en-US" dirty="0" err="1"/>
              <a:t>valvular</a:t>
            </a:r>
            <a:r>
              <a:rPr lang="en-US" dirty="0"/>
              <a:t> regurgitation.</a:t>
            </a:r>
          </a:p>
        </p:txBody>
      </p:sp>
    </p:spTree>
    <p:extLst>
      <p:ext uri="{BB962C8B-B14F-4D97-AF65-F5344CB8AC3E}">
        <p14:creationId xmlns:p14="http://schemas.microsoft.com/office/powerpoint/2010/main" val="1941991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88640"/>
            <a:ext cx="8568952" cy="1080120"/>
          </a:xfrm>
        </p:spPr>
        <p:txBody>
          <a:bodyPr>
            <a:normAutofit/>
          </a:bodyPr>
          <a:lstStyle/>
          <a:p>
            <a:r>
              <a:rPr lang="en-US" dirty="0"/>
              <a:t>Factors that may precipitate or aggravate heart failure</a:t>
            </a:r>
          </a:p>
        </p:txBody>
      </p:sp>
      <p:sp>
        <p:nvSpPr>
          <p:cNvPr id="3" name="Content Placeholder 2"/>
          <p:cNvSpPr>
            <a:spLocks noGrp="1"/>
          </p:cNvSpPr>
          <p:nvPr>
            <p:ph idx="1"/>
          </p:nvPr>
        </p:nvSpPr>
        <p:spPr>
          <a:xfrm>
            <a:off x="323528" y="1700808"/>
            <a:ext cx="8568952" cy="4824535"/>
          </a:xfrm>
        </p:spPr>
        <p:txBody>
          <a:bodyPr>
            <a:normAutofit/>
          </a:bodyPr>
          <a:lstStyle/>
          <a:p>
            <a:r>
              <a:rPr lang="en-US" dirty="0"/>
              <a:t>Myocardial ischemia or infarction </a:t>
            </a:r>
          </a:p>
          <a:p>
            <a:r>
              <a:rPr lang="en-US" dirty="0" err="1"/>
              <a:t>Intercurrent</a:t>
            </a:r>
            <a:r>
              <a:rPr lang="en-US" dirty="0"/>
              <a:t> illness </a:t>
            </a:r>
          </a:p>
          <a:p>
            <a:r>
              <a:rPr lang="en-US" dirty="0"/>
              <a:t>Arrhythmia </a:t>
            </a:r>
          </a:p>
          <a:p>
            <a:r>
              <a:rPr lang="en-US" dirty="0"/>
              <a:t>Inappropriate reduction of therapy </a:t>
            </a:r>
          </a:p>
          <a:p>
            <a:r>
              <a:rPr lang="en-US" dirty="0"/>
              <a:t>Administration of a drug with negative inotropic (</a:t>
            </a:r>
            <a:r>
              <a:rPr lang="el-GR" dirty="0"/>
              <a:t>β-</a:t>
            </a:r>
            <a:r>
              <a:rPr lang="en-US" dirty="0"/>
              <a:t>blocker) or fluid-retaining properties (non-steroidal anti-inflammatory drugs, glucocorticoids) </a:t>
            </a:r>
          </a:p>
          <a:p>
            <a:r>
              <a:rPr lang="en-US" dirty="0"/>
              <a:t>Pulmonary embolism </a:t>
            </a:r>
          </a:p>
          <a:p>
            <a:r>
              <a:rPr lang="en-US" dirty="0"/>
              <a:t>Conditions associated with increased metabolic demand (pregnancy, thyrotoxicosis, anemia) </a:t>
            </a:r>
          </a:p>
          <a:p>
            <a:r>
              <a:rPr lang="en-US" dirty="0"/>
              <a:t>Intravenous fluid overload</a:t>
            </a:r>
          </a:p>
        </p:txBody>
      </p:sp>
    </p:spTree>
    <p:extLst>
      <p:ext uri="{BB962C8B-B14F-4D97-AF65-F5344CB8AC3E}">
        <p14:creationId xmlns:p14="http://schemas.microsoft.com/office/powerpoint/2010/main" val="4013941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58823"/>
            <a:ext cx="8784976" cy="777889"/>
          </a:xfrm>
        </p:spPr>
        <p:txBody>
          <a:bodyPr/>
          <a:lstStyle/>
          <a:p>
            <a:r>
              <a:rPr lang="en-US" dirty="0"/>
              <a:t>Complications of heart failure</a:t>
            </a:r>
          </a:p>
        </p:txBody>
      </p:sp>
      <p:sp>
        <p:nvSpPr>
          <p:cNvPr id="3" name="Content Placeholder 2"/>
          <p:cNvSpPr>
            <a:spLocks noGrp="1"/>
          </p:cNvSpPr>
          <p:nvPr>
            <p:ph idx="1"/>
          </p:nvPr>
        </p:nvSpPr>
        <p:spPr>
          <a:xfrm>
            <a:off x="179512" y="836712"/>
            <a:ext cx="8784976" cy="5616624"/>
          </a:xfrm>
        </p:spPr>
        <p:txBody>
          <a:bodyPr>
            <a:normAutofit lnSpcReduction="10000"/>
          </a:bodyPr>
          <a:lstStyle/>
          <a:p>
            <a:r>
              <a:rPr lang="en-US" dirty="0"/>
              <a:t>Renal failure is caused by poor renal perfusion due to low cardiac output and may be exacerbated by diuretic, ACE inhibitor and angiotensin receptor blocker (ARB) therapies. </a:t>
            </a:r>
          </a:p>
          <a:p>
            <a:r>
              <a:rPr lang="en-US" dirty="0"/>
              <a:t>Hypokalemia may be caused by potassium-losing diuretics, and also by hyperaldosteronism due to activation of the renin–angiotensin system and impairment of aldosterone metabolism from hepatic congestion. </a:t>
            </a:r>
          </a:p>
          <a:p>
            <a:r>
              <a:rPr lang="en-US" dirty="0"/>
              <a:t>Hyperkalemia may be due to the effects of drugs that promote renal resorption of potassium, in particular the combination of ACE inhibitors, ARBs and mineralocorticoid receptor antagonists. These effects are amplified if there is renal dysfunction due to low cardiac output or atherosclerotic renal vascular disease. </a:t>
            </a:r>
          </a:p>
          <a:p>
            <a:r>
              <a:rPr lang="en-US" dirty="0"/>
              <a:t>Hyponatremia is a feature of severe heart failure and is a poor prognostic sign. It may be caused by diuretic therapy, inappropriate water retention due to high vasopressin secretion, or failure of the cell membrane ion pump due to intracellular energy depletion.</a:t>
            </a:r>
          </a:p>
        </p:txBody>
      </p:sp>
    </p:spTree>
    <p:extLst>
      <p:ext uri="{BB962C8B-B14F-4D97-AF65-F5344CB8AC3E}">
        <p14:creationId xmlns:p14="http://schemas.microsoft.com/office/powerpoint/2010/main" val="4246777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836712"/>
            <a:ext cx="8784976" cy="5616623"/>
          </a:xfrm>
        </p:spPr>
        <p:txBody>
          <a:bodyPr>
            <a:normAutofit/>
          </a:bodyPr>
          <a:lstStyle/>
          <a:p>
            <a:r>
              <a:rPr lang="en-US" dirty="0"/>
              <a:t>Impaired liver function is caused by hepatic venous congestion and poor arterial perfusion, which frequently cause mild jaundice and abnormal liver function tests</a:t>
            </a:r>
          </a:p>
          <a:p>
            <a:r>
              <a:rPr lang="en-US" dirty="0"/>
              <a:t>Thromboembolism. Deep vein thrombosis and pulmonary embolism may occur due to the effects of low cardiac output and enforced immobility. Systemic embolism, including stroke, occurs in patients with atrial fibrillation or flutter</a:t>
            </a:r>
          </a:p>
          <a:p>
            <a:r>
              <a:rPr lang="en-US" dirty="0"/>
              <a:t>Atrial and ventricular arrhythmias are very common and may be related to electrolyte changes such as hypokalemia and hypomagnesemia, myocardial fibrosis and the pro-arrhythmic effects of sympathetic activation. Atrial fibrillation occurs in approximately 20% of patients with heart failure and causes further impairment of cardiac function. </a:t>
            </a:r>
          </a:p>
          <a:p>
            <a:r>
              <a:rPr lang="en-US" dirty="0"/>
              <a:t>Sudden death occurs in up to 50% of patients with heart failure and is most often due to ventricular fibrillation.</a:t>
            </a:r>
          </a:p>
        </p:txBody>
      </p:sp>
    </p:spTree>
    <p:extLst>
      <p:ext uri="{BB962C8B-B14F-4D97-AF65-F5344CB8AC3E}">
        <p14:creationId xmlns:p14="http://schemas.microsoft.com/office/powerpoint/2010/main" val="35420054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857232"/>
            <a:ext cx="7772400" cy="5162568"/>
          </a:xfrm>
        </p:spPr>
        <p:txBody>
          <a:bodyPr>
            <a:normAutofit/>
          </a:bodyPr>
          <a:lstStyle/>
          <a:p>
            <a:pPr algn="l" rtl="0">
              <a:buNone/>
            </a:pPr>
            <a:r>
              <a:rPr lang="en-US" b="1" dirty="0"/>
              <a:t>Left ventricular dysfunction</a:t>
            </a:r>
          </a:p>
          <a:p>
            <a:pPr algn="l" rtl="0">
              <a:buNone/>
            </a:pPr>
            <a:endParaRPr lang="en-US" dirty="0"/>
          </a:p>
          <a:p>
            <a:pPr algn="l" rtl="0"/>
            <a:r>
              <a:rPr lang="en-US" dirty="0"/>
              <a:t>LVEF ≤40%: Heart failure with reduced ejection fraction (</a:t>
            </a:r>
            <a:r>
              <a:rPr lang="en-US" dirty="0" err="1"/>
              <a:t>HFrEF</a:t>
            </a:r>
            <a:r>
              <a:rPr lang="en-US" dirty="0"/>
              <a:t>)</a:t>
            </a:r>
          </a:p>
          <a:p>
            <a:pPr algn="l" rtl="0">
              <a:buNone/>
            </a:pPr>
            <a:endParaRPr lang="en-US" dirty="0"/>
          </a:p>
          <a:p>
            <a:pPr algn="l" rtl="0"/>
            <a:r>
              <a:rPr lang="en-US" dirty="0"/>
              <a:t>LVEF 41 to 49%: Heart failure with mid-range ejection fraction (</a:t>
            </a:r>
            <a:r>
              <a:rPr lang="en-US" dirty="0" err="1"/>
              <a:t>HFmrEF</a:t>
            </a:r>
            <a:r>
              <a:rPr lang="en-US" dirty="0"/>
              <a:t>)</a:t>
            </a:r>
          </a:p>
          <a:p>
            <a:pPr algn="l" rtl="0">
              <a:buNone/>
            </a:pPr>
            <a:endParaRPr lang="en-US" dirty="0"/>
          </a:p>
          <a:p>
            <a:pPr algn="l" rtl="0"/>
            <a:r>
              <a:rPr lang="en-US" dirty="0"/>
              <a:t>LVEF ≥50%: Heart failure with preserved ejection fraction (</a:t>
            </a:r>
            <a:r>
              <a:rPr lang="en-US" dirty="0" err="1"/>
              <a:t>HFpEF</a:t>
            </a:r>
            <a:r>
              <a:rPr lang="en-US" dirty="0"/>
              <a:t>)</a:t>
            </a:r>
          </a:p>
          <a:p>
            <a:pPr algn="l">
              <a:buNone/>
            </a:pPr>
            <a:endParaRPr lang="ar-JO" dirty="0"/>
          </a:p>
        </p:txBody>
      </p:sp>
    </p:spTree>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TM10001114[[fn=Gallery]]</Template>
  <TotalTime>1868</TotalTime>
  <Words>1804</Words>
  <Application>Microsoft Office PowerPoint</Application>
  <PresentationFormat>On-screen Show (4:3)</PresentationFormat>
  <Paragraphs>127</Paragraphs>
  <Slides>27</Slides>
  <Notes>1</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Gallery</vt:lpstr>
      <vt:lpstr>Heart Failure </vt:lpstr>
      <vt:lpstr>PowerPoint Presentation</vt:lpstr>
      <vt:lpstr>PowerPoint Presentation</vt:lpstr>
      <vt:lpstr>PowerPoint Presentation</vt:lpstr>
      <vt:lpstr>PowerPoint Presentation</vt:lpstr>
      <vt:lpstr>Factors that may precipitate or aggravate heart failure</vt:lpstr>
      <vt:lpstr>Complications of heart failure</vt:lpstr>
      <vt:lpstr>PowerPoint Presentation</vt:lpstr>
      <vt:lpstr>PowerPoint Presentation</vt:lpstr>
      <vt:lpstr>Classification  </vt:lpstr>
      <vt:lpstr>PowerPoint Presentation</vt:lpstr>
      <vt:lpstr>clinical presentation </vt:lpstr>
      <vt:lpstr>PowerPoint Presentation</vt:lpstr>
      <vt:lpstr>Initial testing</vt:lpstr>
      <vt:lpstr>PowerPoint Presentation</vt:lpstr>
      <vt:lpstr>Chest radiograph — The chest radiograph is a useful initial diagnostic test, particularly in the evaluation of patients who present with DYsрnea, to differentiate ΗF from primary pulmonary disease. Findings suggestive of НF include ϲаrԁiοmеgalу (cardiac to thoracic width ratio above 50 percent), Kerley B-lines, and pleural effusions.  </vt:lpstr>
      <vt:lpstr>Diagnosis </vt:lpstr>
      <vt:lpstr>PowerPoint Presentation</vt:lpstr>
      <vt:lpstr>Treatment &amp; Management </vt:lpstr>
      <vt:lpstr>Primary therapy for patients with НFrEF </vt:lpstr>
      <vt:lpstr>PowerPoint Presentation</vt:lpstr>
      <vt:lpstr>PowerPoint Presentation</vt:lpstr>
      <vt:lpstr>Secondary therapy for patients with НFrEF  </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Heart Failure</dc:title>
  <dc:creator>alghazo</dc:creator>
  <cp:lastModifiedBy>رَوح-Record 🩺</cp:lastModifiedBy>
  <cp:revision>79</cp:revision>
  <dcterms:created xsi:type="dcterms:W3CDTF">2024-10-29T07:56:46Z</dcterms:created>
  <dcterms:modified xsi:type="dcterms:W3CDTF">2024-11-10T05:54:05Z</dcterms:modified>
</cp:coreProperties>
</file>