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Lst>
  <p:notesMasterIdLst>
    <p:notesMasterId r:id="rId111"/>
  </p:notesMasterIdLst>
  <p:handoutMasterIdLst>
    <p:handoutMasterId r:id="rId112"/>
  </p:handoutMasterIdLst>
  <p:sldIdLst>
    <p:sldId id="256" r:id="rId5"/>
    <p:sldId id="280" r:id="rId6"/>
    <p:sldId id="293" r:id="rId7"/>
    <p:sldId id="281" r:id="rId8"/>
    <p:sldId id="285" r:id="rId9"/>
    <p:sldId id="286" r:id="rId10"/>
    <p:sldId id="287" r:id="rId11"/>
    <p:sldId id="288" r:id="rId12"/>
    <p:sldId id="289" r:id="rId13"/>
    <p:sldId id="290" r:id="rId14"/>
    <p:sldId id="294" r:id="rId15"/>
    <p:sldId id="332" r:id="rId16"/>
    <p:sldId id="300" r:id="rId17"/>
    <p:sldId id="301" r:id="rId18"/>
    <p:sldId id="302" r:id="rId19"/>
    <p:sldId id="303" r:id="rId20"/>
    <p:sldId id="299" r:id="rId21"/>
    <p:sldId id="291" r:id="rId22"/>
    <p:sldId id="282" r:id="rId23"/>
    <p:sldId id="283" r:id="rId24"/>
    <p:sldId id="284" r:id="rId25"/>
    <p:sldId id="304" r:id="rId26"/>
    <p:sldId id="405" r:id="rId27"/>
    <p:sldId id="305" r:id="rId28"/>
    <p:sldId id="334" r:id="rId29"/>
    <p:sldId id="335" r:id="rId30"/>
    <p:sldId id="336" r:id="rId31"/>
    <p:sldId id="307" r:id="rId32"/>
    <p:sldId id="308" r:id="rId33"/>
    <p:sldId id="309" r:id="rId34"/>
    <p:sldId id="337" r:id="rId35"/>
    <p:sldId id="310" r:id="rId36"/>
    <p:sldId id="312" r:id="rId37"/>
    <p:sldId id="338" r:id="rId38"/>
    <p:sldId id="374" r:id="rId39"/>
    <p:sldId id="375" r:id="rId40"/>
    <p:sldId id="376" r:id="rId41"/>
    <p:sldId id="377" r:id="rId42"/>
    <p:sldId id="314" r:id="rId43"/>
    <p:sldId id="315" r:id="rId44"/>
    <p:sldId id="316" r:id="rId45"/>
    <p:sldId id="387" r:id="rId46"/>
    <p:sldId id="388" r:id="rId47"/>
    <p:sldId id="389" r:id="rId48"/>
    <p:sldId id="390" r:id="rId49"/>
    <p:sldId id="400" r:id="rId50"/>
    <p:sldId id="339" r:id="rId51"/>
    <p:sldId id="340" r:id="rId52"/>
    <p:sldId id="407" r:id="rId53"/>
    <p:sldId id="391" r:id="rId54"/>
    <p:sldId id="403" r:id="rId55"/>
    <p:sldId id="318" r:id="rId56"/>
    <p:sldId id="319" r:id="rId57"/>
    <p:sldId id="320" r:id="rId58"/>
    <p:sldId id="321" r:id="rId59"/>
    <p:sldId id="341" r:id="rId60"/>
    <p:sldId id="322" r:id="rId61"/>
    <p:sldId id="323" r:id="rId62"/>
    <p:sldId id="325" r:id="rId63"/>
    <p:sldId id="324" r:id="rId64"/>
    <p:sldId id="378" r:id="rId65"/>
    <p:sldId id="326" r:id="rId66"/>
    <p:sldId id="327" r:id="rId67"/>
    <p:sldId id="328" r:id="rId68"/>
    <p:sldId id="329" r:id="rId69"/>
    <p:sldId id="406" r:id="rId70"/>
    <p:sldId id="330" r:id="rId71"/>
    <p:sldId id="346" r:id="rId72"/>
    <p:sldId id="347" r:id="rId73"/>
    <p:sldId id="349" r:id="rId74"/>
    <p:sldId id="350" r:id="rId75"/>
    <p:sldId id="380" r:id="rId76"/>
    <p:sldId id="381" r:id="rId77"/>
    <p:sldId id="382" r:id="rId78"/>
    <p:sldId id="383" r:id="rId79"/>
    <p:sldId id="384" r:id="rId80"/>
    <p:sldId id="385" r:id="rId81"/>
    <p:sldId id="408" r:id="rId82"/>
    <p:sldId id="404" r:id="rId83"/>
    <p:sldId id="392" r:id="rId84"/>
    <p:sldId id="393" r:id="rId85"/>
    <p:sldId id="394" r:id="rId86"/>
    <p:sldId id="395" r:id="rId87"/>
    <p:sldId id="396" r:id="rId88"/>
    <p:sldId id="398" r:id="rId89"/>
    <p:sldId id="402" r:id="rId90"/>
    <p:sldId id="357" r:id="rId91"/>
    <p:sldId id="351" r:id="rId92"/>
    <p:sldId id="352" r:id="rId93"/>
    <p:sldId id="353" r:id="rId94"/>
    <p:sldId id="354" r:id="rId95"/>
    <p:sldId id="358" r:id="rId96"/>
    <p:sldId id="355" r:id="rId97"/>
    <p:sldId id="359" r:id="rId98"/>
    <p:sldId id="360" r:id="rId99"/>
    <p:sldId id="361" r:id="rId100"/>
    <p:sldId id="362" r:id="rId101"/>
    <p:sldId id="368" r:id="rId102"/>
    <p:sldId id="363" r:id="rId103"/>
    <p:sldId id="364" r:id="rId104"/>
    <p:sldId id="365" r:id="rId105"/>
    <p:sldId id="401" r:id="rId106"/>
    <p:sldId id="370" r:id="rId107"/>
    <p:sldId id="371" r:id="rId108"/>
    <p:sldId id="372" r:id="rId109"/>
    <p:sldId id="348" r:id="rId1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62C"/>
    <a:srgbClr val="33CC33"/>
    <a:srgbClr val="DBDBDB"/>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87993" autoAdjust="0"/>
  </p:normalViewPr>
  <p:slideViewPr>
    <p:cSldViewPr snapToGrid="0" showGuides="1">
      <p:cViewPr>
        <p:scale>
          <a:sx n="57" d="100"/>
          <a:sy n="57" d="100"/>
        </p:scale>
        <p:origin x="-1758" y="-234"/>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D8833-70CB-426B-8907-181D287B46F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988BEC9F-F573-4C65-B0A2-82891E90E2AB}">
      <dgm:prSet phldrT="[Text]" custT="1"/>
      <dgm:spPr/>
      <dgm:t>
        <a:bodyPr/>
        <a:lstStyle/>
        <a:p>
          <a:r>
            <a:rPr lang="en-US" sz="2000" b="1" dirty="0" smtClean="0">
              <a:solidFill>
                <a:schemeClr val="accent4"/>
              </a:solidFill>
              <a:latin typeface="Calibri" pitchFamily="34" charset="0"/>
              <a:cs typeface="Calibri" pitchFamily="34" charset="0"/>
            </a:rPr>
            <a:t>Fractional</a:t>
          </a:r>
          <a:endParaRPr lang="en-US" sz="1600" b="1" dirty="0">
            <a:solidFill>
              <a:schemeClr val="accent4"/>
            </a:solidFill>
            <a:latin typeface="Calibri" pitchFamily="34" charset="0"/>
            <a:cs typeface="Calibri" pitchFamily="34" charset="0"/>
          </a:endParaRPr>
        </a:p>
      </dgm:t>
    </dgm:pt>
    <dgm:pt modelId="{078801DC-78AE-475D-AD28-6E87598A14B7}" type="parTrans" cxnId="{28CD869A-ECA7-4790-860B-6F19E8A1DE0B}">
      <dgm:prSet/>
      <dgm:spPr/>
      <dgm:t>
        <a:bodyPr/>
        <a:lstStyle/>
        <a:p>
          <a:endParaRPr lang="en-US" sz="2000" b="1">
            <a:solidFill>
              <a:schemeClr val="accent4"/>
            </a:solidFill>
            <a:latin typeface="Calibri" pitchFamily="34" charset="0"/>
            <a:cs typeface="Calibri" pitchFamily="34" charset="0"/>
          </a:endParaRPr>
        </a:p>
      </dgm:t>
    </dgm:pt>
    <dgm:pt modelId="{A7E91AC3-C4E3-49EC-831B-F64A44DD8731}" type="sibTrans" cxnId="{28CD869A-ECA7-4790-860B-6F19E8A1DE0B}">
      <dgm:prSet/>
      <dgm:spPr/>
      <dgm:t>
        <a:bodyPr/>
        <a:lstStyle/>
        <a:p>
          <a:endParaRPr lang="en-US"/>
        </a:p>
      </dgm:t>
    </dgm:pt>
    <dgm:pt modelId="{2C1ABA36-3272-4D83-9B22-7F11B95149F7}">
      <dgm:prSet phldrT="[Text]" custT="1"/>
      <dgm:spPr/>
      <dgm:t>
        <a:bodyPr/>
        <a:lstStyle/>
        <a:p>
          <a:r>
            <a:rPr lang="en-US" sz="2000" b="1" dirty="0" smtClean="0">
              <a:solidFill>
                <a:schemeClr val="accent4"/>
              </a:solidFill>
              <a:latin typeface="Calibri" pitchFamily="34" charset="0"/>
              <a:cs typeface="Calibri" pitchFamily="34" charset="0"/>
            </a:rPr>
            <a:t>Protein based</a:t>
          </a:r>
          <a:endParaRPr lang="en-US" sz="1600" b="1" dirty="0">
            <a:solidFill>
              <a:schemeClr val="accent4"/>
            </a:solidFill>
            <a:latin typeface="Calibri" pitchFamily="34" charset="0"/>
            <a:cs typeface="Calibri" pitchFamily="34" charset="0"/>
          </a:endParaRPr>
        </a:p>
      </dgm:t>
    </dgm:pt>
    <dgm:pt modelId="{06CF97CE-134F-4589-B639-11878B2E7FF9}" type="parTrans" cxnId="{F93F131D-E4AC-4DDC-919E-C43E194812F8}">
      <dgm:prSet/>
      <dgm:spPr/>
      <dgm:t>
        <a:bodyPr/>
        <a:lstStyle/>
        <a:p>
          <a:endParaRPr lang="en-US" sz="2000" b="1">
            <a:solidFill>
              <a:schemeClr val="accent4"/>
            </a:solidFill>
            <a:latin typeface="Calibri" pitchFamily="34" charset="0"/>
            <a:cs typeface="Calibri" pitchFamily="34" charset="0"/>
          </a:endParaRPr>
        </a:p>
      </dgm:t>
    </dgm:pt>
    <dgm:pt modelId="{A29E1D13-E815-4033-AF24-1059B7EBA5D0}" type="sibTrans" cxnId="{F93F131D-E4AC-4DDC-919E-C43E194812F8}">
      <dgm:prSet/>
      <dgm:spPr/>
      <dgm:t>
        <a:bodyPr/>
        <a:lstStyle/>
        <a:p>
          <a:endParaRPr lang="en-US"/>
        </a:p>
      </dgm:t>
    </dgm:pt>
    <dgm:pt modelId="{F46D5F45-3793-4007-96DE-0AF6AD1F2C8E}">
      <dgm:prSet phldrT="[Text]" custT="1"/>
      <dgm:spPr/>
      <dgm:t>
        <a:bodyPr/>
        <a:lstStyle/>
        <a:p>
          <a:r>
            <a:rPr lang="en-US" sz="2000" b="1" dirty="0" smtClean="0">
              <a:solidFill>
                <a:schemeClr val="accent4"/>
              </a:solidFill>
              <a:latin typeface="Calibri" pitchFamily="34" charset="0"/>
              <a:cs typeface="Calibri" pitchFamily="34" charset="0"/>
            </a:rPr>
            <a:t>Whole Cell</a:t>
          </a:r>
          <a:endParaRPr lang="en-US" sz="2000" b="1" dirty="0">
            <a:solidFill>
              <a:schemeClr val="accent4"/>
            </a:solidFill>
            <a:latin typeface="Calibri" pitchFamily="34" charset="0"/>
            <a:cs typeface="Calibri" pitchFamily="34" charset="0"/>
          </a:endParaRPr>
        </a:p>
      </dgm:t>
    </dgm:pt>
    <dgm:pt modelId="{D28433EB-D3EE-464E-B239-15BAFA1581BD}" type="sibTrans" cxnId="{0653ABB7-AFCD-44D2-946F-7946AE554FCB}">
      <dgm:prSet/>
      <dgm:spPr/>
      <dgm:t>
        <a:bodyPr/>
        <a:lstStyle/>
        <a:p>
          <a:endParaRPr lang="en-US"/>
        </a:p>
      </dgm:t>
    </dgm:pt>
    <dgm:pt modelId="{9C91A404-88F8-4B64-9162-B604FE5C1BBC}" type="parTrans" cxnId="{0653ABB7-AFCD-44D2-946F-7946AE554FCB}">
      <dgm:prSet/>
      <dgm:spPr/>
      <dgm:t>
        <a:bodyPr/>
        <a:lstStyle/>
        <a:p>
          <a:endParaRPr lang="en-US" sz="2000" b="1">
            <a:solidFill>
              <a:schemeClr val="accent4"/>
            </a:solidFill>
            <a:latin typeface="Calibri" pitchFamily="34" charset="0"/>
            <a:cs typeface="Calibri" pitchFamily="34" charset="0"/>
          </a:endParaRPr>
        </a:p>
      </dgm:t>
    </dgm:pt>
    <dgm:pt modelId="{FDD54C35-E40F-4321-A5EE-A6310634D717}">
      <dgm:prSet phldrT="[Text]" custT="1"/>
      <dgm:spPr/>
      <dgm:t>
        <a:bodyPr/>
        <a:lstStyle/>
        <a:p>
          <a:r>
            <a:rPr lang="en-US" sz="2400" b="1" dirty="0" smtClean="0">
              <a:solidFill>
                <a:schemeClr val="accent4"/>
              </a:solidFill>
              <a:latin typeface="Calibri" pitchFamily="34" charset="0"/>
              <a:cs typeface="Calibri" pitchFamily="34" charset="0"/>
            </a:rPr>
            <a:t>Killed</a:t>
          </a:r>
          <a:endParaRPr lang="en-US" sz="1600" b="1" dirty="0" smtClean="0">
            <a:solidFill>
              <a:schemeClr val="accent4"/>
            </a:solidFill>
            <a:latin typeface="Calibri" pitchFamily="34" charset="0"/>
            <a:cs typeface="Calibri" pitchFamily="34" charset="0"/>
          </a:endParaRPr>
        </a:p>
        <a:p>
          <a:r>
            <a:rPr lang="en-US" sz="1600" b="1" dirty="0" smtClean="0">
              <a:solidFill>
                <a:schemeClr val="accent4"/>
              </a:solidFill>
              <a:latin typeface="Calibri" pitchFamily="34" charset="0"/>
              <a:cs typeface="Calibri" pitchFamily="34" charset="0"/>
            </a:rPr>
            <a:t>(inactivated)</a:t>
          </a:r>
          <a:endParaRPr lang="en-US" sz="1600" b="1" dirty="0">
            <a:solidFill>
              <a:schemeClr val="accent4"/>
            </a:solidFill>
            <a:latin typeface="Calibri" pitchFamily="34" charset="0"/>
            <a:cs typeface="Calibri" pitchFamily="34" charset="0"/>
          </a:endParaRPr>
        </a:p>
      </dgm:t>
    </dgm:pt>
    <dgm:pt modelId="{777064A1-94B3-4ADB-982F-59B5DEF78132}" type="sibTrans" cxnId="{E400AAE5-B107-474E-BED3-EA86FBA2FA56}">
      <dgm:prSet/>
      <dgm:spPr/>
      <dgm:t>
        <a:bodyPr/>
        <a:lstStyle/>
        <a:p>
          <a:endParaRPr lang="en-US"/>
        </a:p>
      </dgm:t>
    </dgm:pt>
    <dgm:pt modelId="{56AE12C7-F2E5-4127-B8D5-BCE18F43E5DC}" type="parTrans" cxnId="{E400AAE5-B107-474E-BED3-EA86FBA2FA56}">
      <dgm:prSet/>
      <dgm:spPr/>
      <dgm:t>
        <a:bodyPr/>
        <a:lstStyle/>
        <a:p>
          <a:endParaRPr lang="en-US"/>
        </a:p>
      </dgm:t>
    </dgm:pt>
    <dgm:pt modelId="{A3671E06-5A91-47E9-BF82-1DEC15C81E4A}">
      <dgm:prSet custT="1"/>
      <dgm:spPr>
        <a:noFill/>
        <a:ln>
          <a:noFill/>
        </a:ln>
      </dgm:spPr>
      <dgm:t>
        <a:bodyPr/>
        <a:lstStyle/>
        <a:p>
          <a:endParaRPr lang="en-US" sz="1600" b="1" dirty="0">
            <a:solidFill>
              <a:schemeClr val="accent4"/>
            </a:solidFill>
            <a:latin typeface="Calibri" pitchFamily="34" charset="0"/>
            <a:cs typeface="Calibri" pitchFamily="34" charset="0"/>
          </a:endParaRPr>
        </a:p>
      </dgm:t>
    </dgm:pt>
    <dgm:pt modelId="{99405D1A-5A2F-47BA-B83B-BDE7E4FFF7DD}" type="parTrans" cxnId="{5CA07832-0C35-4D78-BA41-ECC870128E00}">
      <dgm:prSet/>
      <dgm:spPr/>
      <dgm:t>
        <a:bodyPr/>
        <a:lstStyle/>
        <a:p>
          <a:endParaRPr lang="en-US"/>
        </a:p>
      </dgm:t>
    </dgm:pt>
    <dgm:pt modelId="{5AB188A6-1288-4809-B6C4-A920A4797C8D}" type="sibTrans" cxnId="{5CA07832-0C35-4D78-BA41-ECC870128E00}">
      <dgm:prSet/>
      <dgm:spPr/>
      <dgm:t>
        <a:bodyPr/>
        <a:lstStyle/>
        <a:p>
          <a:endParaRPr lang="en-US"/>
        </a:p>
      </dgm:t>
    </dgm:pt>
    <dgm:pt modelId="{ADD78A69-454B-4B45-99A7-6E010359BFCF}">
      <dgm:prSet custT="1"/>
      <dgm:spPr/>
      <dgm:t>
        <a:bodyPr/>
        <a:lstStyle/>
        <a:p>
          <a:r>
            <a:rPr lang="en-US" sz="2400" b="1" dirty="0" smtClean="0">
              <a:solidFill>
                <a:schemeClr val="accent4"/>
              </a:solidFill>
              <a:latin typeface="Calibri" pitchFamily="34" charset="0"/>
              <a:cs typeface="Calibri" pitchFamily="34" charset="0"/>
            </a:rPr>
            <a:t>Live </a:t>
          </a:r>
          <a:r>
            <a:rPr lang="en-US" sz="1800" b="1" dirty="0" smtClean="0">
              <a:solidFill>
                <a:schemeClr val="accent4"/>
              </a:solidFill>
              <a:latin typeface="Calibri" pitchFamily="34" charset="0"/>
              <a:cs typeface="Calibri" pitchFamily="34" charset="0"/>
            </a:rPr>
            <a:t>Attenuated</a:t>
          </a:r>
          <a:endParaRPr lang="en-US" sz="1800" b="1" dirty="0">
            <a:solidFill>
              <a:schemeClr val="accent4"/>
            </a:solidFill>
            <a:latin typeface="Calibri" pitchFamily="34" charset="0"/>
            <a:cs typeface="Calibri" pitchFamily="34" charset="0"/>
          </a:endParaRPr>
        </a:p>
      </dgm:t>
    </dgm:pt>
    <dgm:pt modelId="{C2400AC4-ED6D-42D4-9CF6-1D628762F948}" type="parTrans" cxnId="{C959EC8A-4C25-49A9-A9A2-060BFF316AFC}">
      <dgm:prSet/>
      <dgm:spPr/>
      <dgm:t>
        <a:bodyPr/>
        <a:lstStyle/>
        <a:p>
          <a:endParaRPr lang="en-US"/>
        </a:p>
      </dgm:t>
    </dgm:pt>
    <dgm:pt modelId="{72313ECF-716B-4D93-A459-44FC6B662E6D}" type="sibTrans" cxnId="{C959EC8A-4C25-49A9-A9A2-060BFF316AFC}">
      <dgm:prSet/>
      <dgm:spPr/>
      <dgm:t>
        <a:bodyPr/>
        <a:lstStyle/>
        <a:p>
          <a:endParaRPr lang="en-US"/>
        </a:p>
      </dgm:t>
    </dgm:pt>
    <dgm:pt modelId="{B46B5F8E-89A9-4ED2-9487-A7C1486036CA}">
      <dgm:prSet custT="1"/>
      <dgm:spPr/>
      <dgm:t>
        <a:bodyPr/>
        <a:lstStyle/>
        <a:p>
          <a:r>
            <a:rPr lang="en-US" sz="2000" b="1" dirty="0" smtClean="0">
              <a:solidFill>
                <a:schemeClr val="accent4"/>
              </a:solidFill>
              <a:latin typeface="Calibri" pitchFamily="34" charset="0"/>
              <a:cs typeface="Calibri" pitchFamily="34" charset="0"/>
            </a:rPr>
            <a:t>Polysaccharide based</a:t>
          </a:r>
          <a:endParaRPr lang="en-US" sz="1600" b="1" dirty="0">
            <a:solidFill>
              <a:schemeClr val="accent4"/>
            </a:solidFill>
            <a:latin typeface="Calibri" pitchFamily="34" charset="0"/>
            <a:cs typeface="Calibri" pitchFamily="34" charset="0"/>
          </a:endParaRPr>
        </a:p>
      </dgm:t>
    </dgm:pt>
    <dgm:pt modelId="{CC0A8E8B-24F5-489F-B648-FD3A5E6BA6F3}" type="parTrans" cxnId="{1F0CF438-3387-4EE6-80B2-FE38EA96EFD0}">
      <dgm:prSet/>
      <dgm:spPr/>
      <dgm:t>
        <a:bodyPr/>
        <a:lstStyle/>
        <a:p>
          <a:endParaRPr lang="en-US" sz="2000" b="1">
            <a:solidFill>
              <a:schemeClr val="accent4"/>
            </a:solidFill>
            <a:latin typeface="Calibri" pitchFamily="34" charset="0"/>
            <a:cs typeface="Calibri" pitchFamily="34" charset="0"/>
          </a:endParaRPr>
        </a:p>
      </dgm:t>
    </dgm:pt>
    <dgm:pt modelId="{A1F66CBD-8517-46AE-A727-B35EB99E45A5}" type="sibTrans" cxnId="{1F0CF438-3387-4EE6-80B2-FE38EA96EFD0}">
      <dgm:prSet/>
      <dgm:spPr/>
      <dgm:t>
        <a:bodyPr/>
        <a:lstStyle/>
        <a:p>
          <a:endParaRPr lang="en-US"/>
        </a:p>
      </dgm:t>
    </dgm:pt>
    <dgm:pt modelId="{4A5CBF58-736F-4F0B-96D8-31CEEF3155FC}">
      <dgm:prSet custT="1"/>
      <dgm:spPr>
        <a:ln>
          <a:solidFill>
            <a:srgbClr val="00B050"/>
          </a:solidFill>
        </a:ln>
      </dgm:spPr>
      <dgm:t>
        <a:bodyPr/>
        <a:lstStyle/>
        <a:p>
          <a:r>
            <a:rPr lang="en-US" sz="2000" b="1" dirty="0" smtClean="0">
              <a:solidFill>
                <a:schemeClr val="accent4"/>
              </a:solidFill>
              <a:latin typeface="Calibri" pitchFamily="34" charset="0"/>
              <a:cs typeface="Calibri" pitchFamily="34" charset="0"/>
            </a:rPr>
            <a:t>Pure</a:t>
          </a:r>
          <a:endParaRPr lang="en-US" sz="1600" b="1" dirty="0">
            <a:solidFill>
              <a:schemeClr val="accent4"/>
            </a:solidFill>
            <a:latin typeface="Calibri" pitchFamily="34" charset="0"/>
            <a:cs typeface="Calibri" pitchFamily="34" charset="0"/>
          </a:endParaRPr>
        </a:p>
      </dgm:t>
    </dgm:pt>
    <dgm:pt modelId="{73CBFB21-F93E-4851-8364-36C7F6535FDD}" type="parTrans" cxnId="{D6203F17-4AFD-4C67-8FE7-E2A487CD7214}">
      <dgm:prSet/>
      <dgm:spPr/>
      <dgm:t>
        <a:bodyPr/>
        <a:lstStyle/>
        <a:p>
          <a:endParaRPr lang="en-US" sz="2000" b="1">
            <a:solidFill>
              <a:schemeClr val="accent4"/>
            </a:solidFill>
            <a:latin typeface="Calibri" pitchFamily="34" charset="0"/>
            <a:cs typeface="Calibri" pitchFamily="34" charset="0"/>
          </a:endParaRPr>
        </a:p>
      </dgm:t>
    </dgm:pt>
    <dgm:pt modelId="{398F5EB1-430C-4699-A2CD-0A870A546B3E}" type="sibTrans" cxnId="{D6203F17-4AFD-4C67-8FE7-E2A487CD7214}">
      <dgm:prSet/>
      <dgm:spPr/>
      <dgm:t>
        <a:bodyPr/>
        <a:lstStyle/>
        <a:p>
          <a:endParaRPr lang="en-US"/>
        </a:p>
      </dgm:t>
    </dgm:pt>
    <dgm:pt modelId="{999F33D2-F4CA-4768-B9EA-CB96C24EC495}">
      <dgm:prSet custT="1"/>
      <dgm:spPr>
        <a:ln>
          <a:solidFill>
            <a:srgbClr val="00B050"/>
          </a:solidFill>
        </a:ln>
      </dgm:spPr>
      <dgm:t>
        <a:bodyPr/>
        <a:lstStyle/>
        <a:p>
          <a:r>
            <a:rPr lang="en-US" sz="1800" b="1" dirty="0" smtClean="0">
              <a:solidFill>
                <a:schemeClr val="accent4"/>
              </a:solidFill>
              <a:latin typeface="Calibri" pitchFamily="34" charset="0"/>
              <a:cs typeface="Calibri" pitchFamily="34" charset="0"/>
            </a:rPr>
            <a:t>Conjugated</a:t>
          </a:r>
          <a:endParaRPr lang="en-US" sz="1600" b="1" dirty="0">
            <a:solidFill>
              <a:schemeClr val="accent4"/>
            </a:solidFill>
            <a:latin typeface="Calibri" pitchFamily="34" charset="0"/>
            <a:cs typeface="Calibri" pitchFamily="34" charset="0"/>
          </a:endParaRPr>
        </a:p>
      </dgm:t>
    </dgm:pt>
    <dgm:pt modelId="{13CB8178-746E-43FB-A918-C1F701FF87AF}" type="parTrans" cxnId="{D67A6960-55DD-4393-B8E6-F533C2CCB0D3}">
      <dgm:prSet/>
      <dgm:spPr/>
      <dgm:t>
        <a:bodyPr/>
        <a:lstStyle/>
        <a:p>
          <a:endParaRPr lang="en-US" sz="2000" b="1">
            <a:solidFill>
              <a:schemeClr val="accent4"/>
            </a:solidFill>
            <a:latin typeface="Calibri" pitchFamily="34" charset="0"/>
            <a:cs typeface="Calibri" pitchFamily="34" charset="0"/>
          </a:endParaRPr>
        </a:p>
      </dgm:t>
    </dgm:pt>
    <dgm:pt modelId="{F5B56FB1-F0E0-4332-8D20-794AF28EA70E}" type="sibTrans" cxnId="{D67A6960-55DD-4393-B8E6-F533C2CCB0D3}">
      <dgm:prSet/>
      <dgm:spPr/>
      <dgm:t>
        <a:bodyPr/>
        <a:lstStyle/>
        <a:p>
          <a:endParaRPr lang="en-US"/>
        </a:p>
      </dgm:t>
    </dgm:pt>
    <dgm:pt modelId="{46149756-BE09-45AB-A498-9F195D728364}">
      <dgm:prSet custT="1"/>
      <dgm:spPr>
        <a:ln>
          <a:solidFill>
            <a:srgbClr val="00B050"/>
          </a:solidFill>
        </a:ln>
      </dgm:spPr>
      <dgm:t>
        <a:bodyPr/>
        <a:lstStyle/>
        <a:p>
          <a:r>
            <a:rPr lang="en-US" sz="2000" b="1" dirty="0" err="1" smtClean="0">
              <a:solidFill>
                <a:schemeClr val="accent4"/>
              </a:solidFill>
              <a:latin typeface="Calibri" pitchFamily="34" charset="0"/>
              <a:cs typeface="Calibri" pitchFamily="34" charset="0"/>
            </a:rPr>
            <a:t>Toxoids</a:t>
          </a:r>
          <a:endParaRPr lang="en-US" sz="1600" b="1" dirty="0">
            <a:solidFill>
              <a:schemeClr val="accent4"/>
            </a:solidFill>
            <a:latin typeface="Calibri" pitchFamily="34" charset="0"/>
            <a:cs typeface="Calibri" pitchFamily="34" charset="0"/>
          </a:endParaRPr>
        </a:p>
      </dgm:t>
    </dgm:pt>
    <dgm:pt modelId="{A1942854-D366-4B1C-9A0D-A05FED4537ED}" type="parTrans" cxnId="{C8CA2F36-F8F7-4A6E-A480-6587C3BF13A6}">
      <dgm:prSet/>
      <dgm:spPr/>
      <dgm:t>
        <a:bodyPr/>
        <a:lstStyle/>
        <a:p>
          <a:endParaRPr lang="en-US" b="1">
            <a:solidFill>
              <a:schemeClr val="accent4"/>
            </a:solidFill>
            <a:latin typeface="Calibri" pitchFamily="34" charset="0"/>
            <a:cs typeface="Calibri" pitchFamily="34" charset="0"/>
          </a:endParaRPr>
        </a:p>
      </dgm:t>
    </dgm:pt>
    <dgm:pt modelId="{FF80A0B4-6524-48C1-983F-CA94B29960D0}" type="sibTrans" cxnId="{C8CA2F36-F8F7-4A6E-A480-6587C3BF13A6}">
      <dgm:prSet/>
      <dgm:spPr/>
      <dgm:t>
        <a:bodyPr/>
        <a:lstStyle/>
        <a:p>
          <a:endParaRPr lang="en-US"/>
        </a:p>
      </dgm:t>
    </dgm:pt>
    <dgm:pt modelId="{EAA24C88-76BE-4B6E-BAA7-5292A05866A9}">
      <dgm:prSet custT="1"/>
      <dgm:spPr>
        <a:ln>
          <a:solidFill>
            <a:srgbClr val="00B050"/>
          </a:solidFill>
        </a:ln>
      </dgm:spPr>
      <dgm:t>
        <a:bodyPr/>
        <a:lstStyle/>
        <a:p>
          <a:r>
            <a:rPr lang="en-US" sz="2000" b="1" dirty="0" smtClean="0">
              <a:solidFill>
                <a:schemeClr val="accent4"/>
              </a:solidFill>
              <a:latin typeface="Calibri" pitchFamily="34" charset="0"/>
              <a:cs typeface="Calibri" pitchFamily="34" charset="0"/>
            </a:rPr>
            <a:t>Recombinant</a:t>
          </a:r>
          <a:endParaRPr lang="en-US" sz="2000" b="1" dirty="0">
            <a:solidFill>
              <a:schemeClr val="accent4"/>
            </a:solidFill>
            <a:latin typeface="Calibri" pitchFamily="34" charset="0"/>
            <a:cs typeface="Calibri" pitchFamily="34" charset="0"/>
          </a:endParaRPr>
        </a:p>
      </dgm:t>
    </dgm:pt>
    <dgm:pt modelId="{F77104B9-634F-4739-BB95-5D0AEE990737}" type="parTrans" cxnId="{85E1804D-3D48-4682-B034-276381059A9F}">
      <dgm:prSet/>
      <dgm:spPr/>
      <dgm:t>
        <a:bodyPr/>
        <a:lstStyle/>
        <a:p>
          <a:endParaRPr lang="en-US" b="1">
            <a:solidFill>
              <a:schemeClr val="accent4"/>
            </a:solidFill>
            <a:latin typeface="Calibri" pitchFamily="34" charset="0"/>
            <a:cs typeface="Calibri" pitchFamily="34" charset="0"/>
          </a:endParaRPr>
        </a:p>
      </dgm:t>
    </dgm:pt>
    <dgm:pt modelId="{502611E4-7BA5-4EFB-9146-B63212608B54}" type="sibTrans" cxnId="{85E1804D-3D48-4682-B034-276381059A9F}">
      <dgm:prSet/>
      <dgm:spPr/>
      <dgm:t>
        <a:bodyPr/>
        <a:lstStyle/>
        <a:p>
          <a:endParaRPr lang="en-US"/>
        </a:p>
      </dgm:t>
    </dgm:pt>
    <dgm:pt modelId="{1A77A171-6267-4C92-A425-8BF5465A185B}" type="pres">
      <dgm:prSet presAssocID="{731D8833-70CB-426B-8907-181D287B46F2}" presName="hierChild1" presStyleCnt="0">
        <dgm:presLayoutVars>
          <dgm:chPref val="1"/>
          <dgm:dir/>
          <dgm:animOne val="branch"/>
          <dgm:animLvl val="lvl"/>
          <dgm:resizeHandles/>
        </dgm:presLayoutVars>
      </dgm:prSet>
      <dgm:spPr/>
      <dgm:t>
        <a:bodyPr/>
        <a:lstStyle/>
        <a:p>
          <a:endParaRPr lang="en-US"/>
        </a:p>
      </dgm:t>
    </dgm:pt>
    <dgm:pt modelId="{BD96FFEC-C91F-4391-A03F-E1029A2A97D8}" type="pres">
      <dgm:prSet presAssocID="{ADD78A69-454B-4B45-99A7-6E010359BFCF}" presName="hierRoot1" presStyleCnt="0"/>
      <dgm:spPr/>
    </dgm:pt>
    <dgm:pt modelId="{5F2F9275-5D4A-4189-8079-3FD5C3520B59}" type="pres">
      <dgm:prSet presAssocID="{ADD78A69-454B-4B45-99A7-6E010359BFCF}" presName="composite" presStyleCnt="0"/>
      <dgm:spPr/>
    </dgm:pt>
    <dgm:pt modelId="{803DA618-B86C-4A2F-9F38-F4E790FFD27C}" type="pres">
      <dgm:prSet presAssocID="{ADD78A69-454B-4B45-99A7-6E010359BFCF}" presName="background" presStyleLbl="node0" presStyleIdx="0" presStyleCnt="3"/>
      <dgm:spPr/>
    </dgm:pt>
    <dgm:pt modelId="{DAC3D5F3-D4D1-4F24-9E13-A3171329BEA6}" type="pres">
      <dgm:prSet presAssocID="{ADD78A69-454B-4B45-99A7-6E010359BFCF}" presName="text" presStyleLbl="fgAcc0" presStyleIdx="0" presStyleCnt="3">
        <dgm:presLayoutVars>
          <dgm:chPref val="3"/>
        </dgm:presLayoutVars>
      </dgm:prSet>
      <dgm:spPr/>
      <dgm:t>
        <a:bodyPr/>
        <a:lstStyle/>
        <a:p>
          <a:endParaRPr lang="en-US"/>
        </a:p>
      </dgm:t>
    </dgm:pt>
    <dgm:pt modelId="{A1798B07-2131-4639-B6A7-10B52C2888BA}" type="pres">
      <dgm:prSet presAssocID="{ADD78A69-454B-4B45-99A7-6E010359BFCF}" presName="hierChild2" presStyleCnt="0"/>
      <dgm:spPr/>
    </dgm:pt>
    <dgm:pt modelId="{49B06EC2-2831-48EC-A299-84B6B24C335F}" type="pres">
      <dgm:prSet presAssocID="{A3671E06-5A91-47E9-BF82-1DEC15C81E4A}" presName="hierRoot1" presStyleCnt="0"/>
      <dgm:spPr/>
    </dgm:pt>
    <dgm:pt modelId="{89231EA5-4998-4F76-9FE8-E4B5749EF1C1}" type="pres">
      <dgm:prSet presAssocID="{A3671E06-5A91-47E9-BF82-1DEC15C81E4A}" presName="composite" presStyleCnt="0"/>
      <dgm:spPr/>
    </dgm:pt>
    <dgm:pt modelId="{FB4FBDE0-119D-4794-B4EE-7D544EFB599A}" type="pres">
      <dgm:prSet presAssocID="{A3671E06-5A91-47E9-BF82-1DEC15C81E4A}" presName="background" presStyleLbl="node0" presStyleIdx="1" presStyleCnt="3"/>
      <dgm:spPr>
        <a:noFill/>
        <a:ln>
          <a:noFill/>
        </a:ln>
      </dgm:spPr>
    </dgm:pt>
    <dgm:pt modelId="{5481D9EB-BD8B-4488-A03E-2DE7AD25C891}" type="pres">
      <dgm:prSet presAssocID="{A3671E06-5A91-47E9-BF82-1DEC15C81E4A}" presName="text" presStyleLbl="fgAcc0" presStyleIdx="1" presStyleCnt="3">
        <dgm:presLayoutVars>
          <dgm:chPref val="3"/>
        </dgm:presLayoutVars>
      </dgm:prSet>
      <dgm:spPr/>
      <dgm:t>
        <a:bodyPr/>
        <a:lstStyle/>
        <a:p>
          <a:endParaRPr lang="en-US"/>
        </a:p>
      </dgm:t>
    </dgm:pt>
    <dgm:pt modelId="{717E46F7-223F-4125-BA42-40EC4C2802EC}" type="pres">
      <dgm:prSet presAssocID="{A3671E06-5A91-47E9-BF82-1DEC15C81E4A}" presName="hierChild2" presStyleCnt="0"/>
      <dgm:spPr/>
    </dgm:pt>
    <dgm:pt modelId="{CF0139D0-B2C0-40E6-831F-02AB778CED24}" type="pres">
      <dgm:prSet presAssocID="{FDD54C35-E40F-4321-A5EE-A6310634D717}" presName="hierRoot1" presStyleCnt="0"/>
      <dgm:spPr/>
    </dgm:pt>
    <dgm:pt modelId="{BCB83C03-353B-45AE-9B58-159ECF69896F}" type="pres">
      <dgm:prSet presAssocID="{FDD54C35-E40F-4321-A5EE-A6310634D717}" presName="composite" presStyleCnt="0"/>
      <dgm:spPr/>
    </dgm:pt>
    <dgm:pt modelId="{734702C6-0201-46B4-82EF-B22447EEED82}" type="pres">
      <dgm:prSet presAssocID="{FDD54C35-E40F-4321-A5EE-A6310634D717}" presName="background" presStyleLbl="node0" presStyleIdx="2" presStyleCnt="3"/>
      <dgm:spPr/>
    </dgm:pt>
    <dgm:pt modelId="{D841A6EB-47AC-44A6-9030-FD1DC531D453}" type="pres">
      <dgm:prSet presAssocID="{FDD54C35-E40F-4321-A5EE-A6310634D717}" presName="text" presStyleLbl="fgAcc0" presStyleIdx="2" presStyleCnt="3">
        <dgm:presLayoutVars>
          <dgm:chPref val="3"/>
        </dgm:presLayoutVars>
      </dgm:prSet>
      <dgm:spPr/>
      <dgm:t>
        <a:bodyPr/>
        <a:lstStyle/>
        <a:p>
          <a:endParaRPr lang="en-US"/>
        </a:p>
      </dgm:t>
    </dgm:pt>
    <dgm:pt modelId="{4BAD0DF0-3A54-4F2C-9BAC-F3D804622B2C}" type="pres">
      <dgm:prSet presAssocID="{FDD54C35-E40F-4321-A5EE-A6310634D717}" presName="hierChild2" presStyleCnt="0"/>
      <dgm:spPr/>
    </dgm:pt>
    <dgm:pt modelId="{11DEBDB1-ECCA-4FFC-924A-8785F5BEA29D}" type="pres">
      <dgm:prSet presAssocID="{9C91A404-88F8-4B64-9162-B604FE5C1BBC}" presName="Name10" presStyleLbl="parChTrans1D2" presStyleIdx="0" presStyleCnt="2"/>
      <dgm:spPr/>
      <dgm:t>
        <a:bodyPr/>
        <a:lstStyle/>
        <a:p>
          <a:endParaRPr lang="en-US"/>
        </a:p>
      </dgm:t>
    </dgm:pt>
    <dgm:pt modelId="{8BAAA2F2-6282-4A20-8BF6-42BDB222FE39}" type="pres">
      <dgm:prSet presAssocID="{F46D5F45-3793-4007-96DE-0AF6AD1F2C8E}" presName="hierRoot2" presStyleCnt="0"/>
      <dgm:spPr/>
    </dgm:pt>
    <dgm:pt modelId="{D733F91D-9798-4FF1-8C4A-41393FA2E9A7}" type="pres">
      <dgm:prSet presAssocID="{F46D5F45-3793-4007-96DE-0AF6AD1F2C8E}" presName="composite2" presStyleCnt="0"/>
      <dgm:spPr/>
    </dgm:pt>
    <dgm:pt modelId="{F30F9D4C-A23C-4EA4-BAF0-266B6D642316}" type="pres">
      <dgm:prSet presAssocID="{F46D5F45-3793-4007-96DE-0AF6AD1F2C8E}" presName="background2" presStyleLbl="node2" presStyleIdx="0" presStyleCnt="2"/>
      <dgm:spPr/>
    </dgm:pt>
    <dgm:pt modelId="{7441B410-EC5D-4777-AA49-8FC77657A00D}" type="pres">
      <dgm:prSet presAssocID="{F46D5F45-3793-4007-96DE-0AF6AD1F2C8E}" presName="text2" presStyleLbl="fgAcc2" presStyleIdx="0" presStyleCnt="2">
        <dgm:presLayoutVars>
          <dgm:chPref val="3"/>
        </dgm:presLayoutVars>
      </dgm:prSet>
      <dgm:spPr/>
      <dgm:t>
        <a:bodyPr/>
        <a:lstStyle/>
        <a:p>
          <a:endParaRPr lang="en-US"/>
        </a:p>
      </dgm:t>
    </dgm:pt>
    <dgm:pt modelId="{A5A2AC5C-501F-4510-BC1C-826270DBD3BD}" type="pres">
      <dgm:prSet presAssocID="{F46D5F45-3793-4007-96DE-0AF6AD1F2C8E}" presName="hierChild3" presStyleCnt="0"/>
      <dgm:spPr/>
    </dgm:pt>
    <dgm:pt modelId="{03E13D9C-81F2-4519-BDBD-02C7C89B8E25}" type="pres">
      <dgm:prSet presAssocID="{078801DC-78AE-475D-AD28-6E87598A14B7}" presName="Name10" presStyleLbl="parChTrans1D2" presStyleIdx="1" presStyleCnt="2"/>
      <dgm:spPr/>
      <dgm:t>
        <a:bodyPr/>
        <a:lstStyle/>
        <a:p>
          <a:endParaRPr lang="en-US"/>
        </a:p>
      </dgm:t>
    </dgm:pt>
    <dgm:pt modelId="{5E13995F-D78D-4A98-9BA8-04D631DBF408}" type="pres">
      <dgm:prSet presAssocID="{988BEC9F-F573-4C65-B0A2-82891E90E2AB}" presName="hierRoot2" presStyleCnt="0"/>
      <dgm:spPr/>
    </dgm:pt>
    <dgm:pt modelId="{CEFEE6B1-674F-4840-8EC8-E5C366341C7E}" type="pres">
      <dgm:prSet presAssocID="{988BEC9F-F573-4C65-B0A2-82891E90E2AB}" presName="composite2" presStyleCnt="0"/>
      <dgm:spPr/>
    </dgm:pt>
    <dgm:pt modelId="{CDCDEBBC-8B11-40D8-975E-B7579AAC108A}" type="pres">
      <dgm:prSet presAssocID="{988BEC9F-F573-4C65-B0A2-82891E90E2AB}" presName="background2" presStyleLbl="node2" presStyleIdx="1" presStyleCnt="2"/>
      <dgm:spPr/>
    </dgm:pt>
    <dgm:pt modelId="{8F89F47E-367A-4835-B1F1-E325EA564339}" type="pres">
      <dgm:prSet presAssocID="{988BEC9F-F573-4C65-B0A2-82891E90E2AB}" presName="text2" presStyleLbl="fgAcc2" presStyleIdx="1" presStyleCnt="2">
        <dgm:presLayoutVars>
          <dgm:chPref val="3"/>
        </dgm:presLayoutVars>
      </dgm:prSet>
      <dgm:spPr/>
      <dgm:t>
        <a:bodyPr/>
        <a:lstStyle/>
        <a:p>
          <a:endParaRPr lang="en-US"/>
        </a:p>
      </dgm:t>
    </dgm:pt>
    <dgm:pt modelId="{8D8CB70F-1317-4D90-8BC4-B6CAEC30146C}" type="pres">
      <dgm:prSet presAssocID="{988BEC9F-F573-4C65-B0A2-82891E90E2AB}" presName="hierChild3" presStyleCnt="0"/>
      <dgm:spPr/>
    </dgm:pt>
    <dgm:pt modelId="{3C4F90E5-6AE5-4C9B-BB07-E4D74F397706}" type="pres">
      <dgm:prSet presAssocID="{06CF97CE-134F-4589-B639-11878B2E7FF9}" presName="Name17" presStyleLbl="parChTrans1D3" presStyleIdx="0" presStyleCnt="2"/>
      <dgm:spPr/>
      <dgm:t>
        <a:bodyPr/>
        <a:lstStyle/>
        <a:p>
          <a:endParaRPr lang="en-US"/>
        </a:p>
      </dgm:t>
    </dgm:pt>
    <dgm:pt modelId="{F501DA14-D6F2-4E46-BE95-5619E01567F6}" type="pres">
      <dgm:prSet presAssocID="{2C1ABA36-3272-4D83-9B22-7F11B95149F7}" presName="hierRoot3" presStyleCnt="0"/>
      <dgm:spPr/>
    </dgm:pt>
    <dgm:pt modelId="{78E41740-3877-425C-AFD1-71F23CB8368A}" type="pres">
      <dgm:prSet presAssocID="{2C1ABA36-3272-4D83-9B22-7F11B95149F7}" presName="composite3" presStyleCnt="0"/>
      <dgm:spPr/>
    </dgm:pt>
    <dgm:pt modelId="{DBE86182-499F-4A9D-9C6C-F287F914F987}" type="pres">
      <dgm:prSet presAssocID="{2C1ABA36-3272-4D83-9B22-7F11B95149F7}" presName="background3" presStyleLbl="node3" presStyleIdx="0" presStyleCnt="2"/>
      <dgm:spPr/>
    </dgm:pt>
    <dgm:pt modelId="{0D133943-7114-4BAD-9B76-9B0EA9A79125}" type="pres">
      <dgm:prSet presAssocID="{2C1ABA36-3272-4D83-9B22-7F11B95149F7}" presName="text3" presStyleLbl="fgAcc3" presStyleIdx="0" presStyleCnt="2">
        <dgm:presLayoutVars>
          <dgm:chPref val="3"/>
        </dgm:presLayoutVars>
      </dgm:prSet>
      <dgm:spPr/>
      <dgm:t>
        <a:bodyPr/>
        <a:lstStyle/>
        <a:p>
          <a:endParaRPr lang="en-US"/>
        </a:p>
      </dgm:t>
    </dgm:pt>
    <dgm:pt modelId="{EAEE8F7A-B23B-42E9-B229-89CA947DD731}" type="pres">
      <dgm:prSet presAssocID="{2C1ABA36-3272-4D83-9B22-7F11B95149F7}" presName="hierChild4" presStyleCnt="0"/>
      <dgm:spPr/>
    </dgm:pt>
    <dgm:pt modelId="{AE31DE34-0B98-469F-A22D-40469D0D6E8C}" type="pres">
      <dgm:prSet presAssocID="{A1942854-D366-4B1C-9A0D-A05FED4537ED}" presName="Name23" presStyleLbl="parChTrans1D4" presStyleIdx="0" presStyleCnt="4"/>
      <dgm:spPr/>
      <dgm:t>
        <a:bodyPr/>
        <a:lstStyle/>
        <a:p>
          <a:endParaRPr lang="en-US"/>
        </a:p>
      </dgm:t>
    </dgm:pt>
    <dgm:pt modelId="{4C5831BA-4C3C-4BD9-A152-DA5D8EEC1856}" type="pres">
      <dgm:prSet presAssocID="{46149756-BE09-45AB-A498-9F195D728364}" presName="hierRoot4" presStyleCnt="0"/>
      <dgm:spPr/>
    </dgm:pt>
    <dgm:pt modelId="{05DDDD57-C6A8-4802-902A-787CFE12830D}" type="pres">
      <dgm:prSet presAssocID="{46149756-BE09-45AB-A498-9F195D728364}" presName="composite4" presStyleCnt="0"/>
      <dgm:spPr/>
    </dgm:pt>
    <dgm:pt modelId="{1CA1B080-5B68-40C1-81FD-23EBE1B3443E}" type="pres">
      <dgm:prSet presAssocID="{46149756-BE09-45AB-A498-9F195D728364}" presName="background4" presStyleLbl="node4" presStyleIdx="0" presStyleCnt="4"/>
      <dgm:spPr>
        <a:solidFill>
          <a:srgbClr val="92D050"/>
        </a:solidFill>
        <a:ln>
          <a:solidFill>
            <a:srgbClr val="00B050"/>
          </a:solidFill>
        </a:ln>
      </dgm:spPr>
    </dgm:pt>
    <dgm:pt modelId="{53E95BB8-78BE-44BD-BFAD-E8CE97D4AD07}" type="pres">
      <dgm:prSet presAssocID="{46149756-BE09-45AB-A498-9F195D728364}" presName="text4" presStyleLbl="fgAcc4" presStyleIdx="0" presStyleCnt="4">
        <dgm:presLayoutVars>
          <dgm:chPref val="3"/>
        </dgm:presLayoutVars>
      </dgm:prSet>
      <dgm:spPr/>
      <dgm:t>
        <a:bodyPr/>
        <a:lstStyle/>
        <a:p>
          <a:endParaRPr lang="en-US"/>
        </a:p>
      </dgm:t>
    </dgm:pt>
    <dgm:pt modelId="{F44BAF75-71B2-4EDE-9D80-8CD9ED3A183A}" type="pres">
      <dgm:prSet presAssocID="{46149756-BE09-45AB-A498-9F195D728364}" presName="hierChild5" presStyleCnt="0"/>
      <dgm:spPr/>
    </dgm:pt>
    <dgm:pt modelId="{9DD640D3-CE25-45B9-95D4-22515DB86922}" type="pres">
      <dgm:prSet presAssocID="{F77104B9-634F-4739-BB95-5D0AEE990737}" presName="Name23" presStyleLbl="parChTrans1D4" presStyleIdx="1" presStyleCnt="4"/>
      <dgm:spPr/>
      <dgm:t>
        <a:bodyPr/>
        <a:lstStyle/>
        <a:p>
          <a:endParaRPr lang="en-US"/>
        </a:p>
      </dgm:t>
    </dgm:pt>
    <dgm:pt modelId="{315E7249-8191-484B-8C00-7590D3C05EB6}" type="pres">
      <dgm:prSet presAssocID="{EAA24C88-76BE-4B6E-BAA7-5292A05866A9}" presName="hierRoot4" presStyleCnt="0"/>
      <dgm:spPr/>
    </dgm:pt>
    <dgm:pt modelId="{49BB8801-502A-4136-BC19-44BF0404FC3D}" type="pres">
      <dgm:prSet presAssocID="{EAA24C88-76BE-4B6E-BAA7-5292A05866A9}" presName="composite4" presStyleCnt="0"/>
      <dgm:spPr/>
    </dgm:pt>
    <dgm:pt modelId="{24E7D9AE-2E35-4BFD-A8DB-A9316D9BE979}" type="pres">
      <dgm:prSet presAssocID="{EAA24C88-76BE-4B6E-BAA7-5292A05866A9}" presName="background4" presStyleLbl="node4" presStyleIdx="1" presStyleCnt="4"/>
      <dgm:spPr>
        <a:solidFill>
          <a:srgbClr val="92D050"/>
        </a:solidFill>
        <a:ln>
          <a:solidFill>
            <a:srgbClr val="00B050"/>
          </a:solidFill>
        </a:ln>
      </dgm:spPr>
    </dgm:pt>
    <dgm:pt modelId="{A491EC28-4349-459F-8D11-1D5136973CEA}" type="pres">
      <dgm:prSet presAssocID="{EAA24C88-76BE-4B6E-BAA7-5292A05866A9}" presName="text4" presStyleLbl="fgAcc4" presStyleIdx="1" presStyleCnt="4" custScaleX="136212">
        <dgm:presLayoutVars>
          <dgm:chPref val="3"/>
        </dgm:presLayoutVars>
      </dgm:prSet>
      <dgm:spPr/>
      <dgm:t>
        <a:bodyPr/>
        <a:lstStyle/>
        <a:p>
          <a:endParaRPr lang="en-US"/>
        </a:p>
      </dgm:t>
    </dgm:pt>
    <dgm:pt modelId="{FC4A4126-F0DD-4E45-98DB-5DB8ADA05F47}" type="pres">
      <dgm:prSet presAssocID="{EAA24C88-76BE-4B6E-BAA7-5292A05866A9}" presName="hierChild5" presStyleCnt="0"/>
      <dgm:spPr/>
    </dgm:pt>
    <dgm:pt modelId="{0C186A4F-CD42-4BCF-B19D-1BC454499983}" type="pres">
      <dgm:prSet presAssocID="{CC0A8E8B-24F5-489F-B648-FD3A5E6BA6F3}" presName="Name17" presStyleLbl="parChTrans1D3" presStyleIdx="1" presStyleCnt="2"/>
      <dgm:spPr/>
      <dgm:t>
        <a:bodyPr/>
        <a:lstStyle/>
        <a:p>
          <a:endParaRPr lang="en-US"/>
        </a:p>
      </dgm:t>
    </dgm:pt>
    <dgm:pt modelId="{3D1506D7-B7EE-40E0-8A71-EDB95D72E145}" type="pres">
      <dgm:prSet presAssocID="{B46B5F8E-89A9-4ED2-9487-A7C1486036CA}" presName="hierRoot3" presStyleCnt="0"/>
      <dgm:spPr/>
    </dgm:pt>
    <dgm:pt modelId="{F9F13F06-8E52-4A21-A2FB-9F9779265738}" type="pres">
      <dgm:prSet presAssocID="{B46B5F8E-89A9-4ED2-9487-A7C1486036CA}" presName="composite3" presStyleCnt="0"/>
      <dgm:spPr/>
    </dgm:pt>
    <dgm:pt modelId="{102DFE7B-5C03-4F29-ADD3-E5404D812007}" type="pres">
      <dgm:prSet presAssocID="{B46B5F8E-89A9-4ED2-9487-A7C1486036CA}" presName="background3" presStyleLbl="node3" presStyleIdx="1" presStyleCnt="2"/>
      <dgm:spPr/>
    </dgm:pt>
    <dgm:pt modelId="{B3DA3462-6E9C-454F-B32F-D794E9A1B1EF}" type="pres">
      <dgm:prSet presAssocID="{B46B5F8E-89A9-4ED2-9487-A7C1486036CA}" presName="text3" presStyleLbl="fgAcc3" presStyleIdx="1" presStyleCnt="2" custScaleX="142666">
        <dgm:presLayoutVars>
          <dgm:chPref val="3"/>
        </dgm:presLayoutVars>
      </dgm:prSet>
      <dgm:spPr/>
      <dgm:t>
        <a:bodyPr/>
        <a:lstStyle/>
        <a:p>
          <a:endParaRPr lang="en-US"/>
        </a:p>
      </dgm:t>
    </dgm:pt>
    <dgm:pt modelId="{C84CF530-DFD4-4F76-9856-0D1E06D6B3A6}" type="pres">
      <dgm:prSet presAssocID="{B46B5F8E-89A9-4ED2-9487-A7C1486036CA}" presName="hierChild4" presStyleCnt="0"/>
      <dgm:spPr/>
    </dgm:pt>
    <dgm:pt modelId="{3A4557A1-4484-4E6D-8876-04EB5D16D562}" type="pres">
      <dgm:prSet presAssocID="{73CBFB21-F93E-4851-8364-36C7F6535FDD}" presName="Name23" presStyleLbl="parChTrans1D4" presStyleIdx="2" presStyleCnt="4"/>
      <dgm:spPr/>
      <dgm:t>
        <a:bodyPr/>
        <a:lstStyle/>
        <a:p>
          <a:endParaRPr lang="en-US"/>
        </a:p>
      </dgm:t>
    </dgm:pt>
    <dgm:pt modelId="{01B454CF-0BB9-4F05-8429-9A771FD795BD}" type="pres">
      <dgm:prSet presAssocID="{4A5CBF58-736F-4F0B-96D8-31CEEF3155FC}" presName="hierRoot4" presStyleCnt="0"/>
      <dgm:spPr/>
    </dgm:pt>
    <dgm:pt modelId="{38C33383-540F-45A7-848C-E00FC506EB06}" type="pres">
      <dgm:prSet presAssocID="{4A5CBF58-736F-4F0B-96D8-31CEEF3155FC}" presName="composite4" presStyleCnt="0"/>
      <dgm:spPr/>
    </dgm:pt>
    <dgm:pt modelId="{6F7D5D2D-DD54-4F78-BBF2-4F2F94B6B426}" type="pres">
      <dgm:prSet presAssocID="{4A5CBF58-736F-4F0B-96D8-31CEEF3155FC}" presName="background4" presStyleLbl="node4" presStyleIdx="2" presStyleCnt="4"/>
      <dgm:spPr>
        <a:solidFill>
          <a:srgbClr val="92D050"/>
        </a:solidFill>
        <a:ln>
          <a:solidFill>
            <a:srgbClr val="00B050"/>
          </a:solidFill>
        </a:ln>
      </dgm:spPr>
    </dgm:pt>
    <dgm:pt modelId="{4E3B30CB-66A8-43D4-AA60-73E9C098A7FA}" type="pres">
      <dgm:prSet presAssocID="{4A5CBF58-736F-4F0B-96D8-31CEEF3155FC}" presName="text4" presStyleLbl="fgAcc4" presStyleIdx="2" presStyleCnt="4">
        <dgm:presLayoutVars>
          <dgm:chPref val="3"/>
        </dgm:presLayoutVars>
      </dgm:prSet>
      <dgm:spPr/>
      <dgm:t>
        <a:bodyPr/>
        <a:lstStyle/>
        <a:p>
          <a:endParaRPr lang="en-US"/>
        </a:p>
      </dgm:t>
    </dgm:pt>
    <dgm:pt modelId="{1B3ABFFE-51DE-4FC6-BEB1-94812DF60D80}" type="pres">
      <dgm:prSet presAssocID="{4A5CBF58-736F-4F0B-96D8-31CEEF3155FC}" presName="hierChild5" presStyleCnt="0"/>
      <dgm:spPr/>
    </dgm:pt>
    <dgm:pt modelId="{8CD6188A-EC7A-4905-9481-0BD49BF3375C}" type="pres">
      <dgm:prSet presAssocID="{13CB8178-746E-43FB-A918-C1F701FF87AF}" presName="Name23" presStyleLbl="parChTrans1D4" presStyleIdx="3" presStyleCnt="4"/>
      <dgm:spPr/>
      <dgm:t>
        <a:bodyPr/>
        <a:lstStyle/>
        <a:p>
          <a:endParaRPr lang="en-US"/>
        </a:p>
      </dgm:t>
    </dgm:pt>
    <dgm:pt modelId="{0C717497-9EA7-41FB-9BFB-B59AFEAF20B1}" type="pres">
      <dgm:prSet presAssocID="{999F33D2-F4CA-4768-B9EA-CB96C24EC495}" presName="hierRoot4" presStyleCnt="0"/>
      <dgm:spPr/>
    </dgm:pt>
    <dgm:pt modelId="{61D7A5D8-8CCA-4F9A-A37F-4550C21890A0}" type="pres">
      <dgm:prSet presAssocID="{999F33D2-F4CA-4768-B9EA-CB96C24EC495}" presName="composite4" presStyleCnt="0"/>
      <dgm:spPr/>
    </dgm:pt>
    <dgm:pt modelId="{B00D8185-6BD2-42C5-8FAD-CF7805485D66}" type="pres">
      <dgm:prSet presAssocID="{999F33D2-F4CA-4768-B9EA-CB96C24EC495}" presName="background4" presStyleLbl="node4" presStyleIdx="3" presStyleCnt="4"/>
      <dgm:spPr>
        <a:solidFill>
          <a:srgbClr val="92D050"/>
        </a:solidFill>
        <a:ln>
          <a:solidFill>
            <a:srgbClr val="00B050"/>
          </a:solidFill>
        </a:ln>
      </dgm:spPr>
    </dgm:pt>
    <dgm:pt modelId="{E1203356-194F-4860-B03E-34716ECF49C7}" type="pres">
      <dgm:prSet presAssocID="{999F33D2-F4CA-4768-B9EA-CB96C24EC495}" presName="text4" presStyleLbl="fgAcc4" presStyleIdx="3" presStyleCnt="4">
        <dgm:presLayoutVars>
          <dgm:chPref val="3"/>
        </dgm:presLayoutVars>
      </dgm:prSet>
      <dgm:spPr/>
      <dgm:t>
        <a:bodyPr/>
        <a:lstStyle/>
        <a:p>
          <a:endParaRPr lang="en-US"/>
        </a:p>
      </dgm:t>
    </dgm:pt>
    <dgm:pt modelId="{80540505-64E8-4BD2-A62F-42B77B1CECA6}" type="pres">
      <dgm:prSet presAssocID="{999F33D2-F4CA-4768-B9EA-CB96C24EC495}" presName="hierChild5" presStyleCnt="0"/>
      <dgm:spPr/>
    </dgm:pt>
  </dgm:ptLst>
  <dgm:cxnLst>
    <dgm:cxn modelId="{9F6C75C8-6790-49FA-A814-A57E2D2E82C6}" type="presOf" srcId="{13CB8178-746E-43FB-A918-C1F701FF87AF}" destId="{8CD6188A-EC7A-4905-9481-0BD49BF3375C}" srcOrd="0" destOrd="0" presId="urn:microsoft.com/office/officeart/2005/8/layout/hierarchy1"/>
    <dgm:cxn modelId="{BFD8D5CF-8724-4A8A-834B-BD6D44588718}" type="presOf" srcId="{EAA24C88-76BE-4B6E-BAA7-5292A05866A9}" destId="{A491EC28-4349-459F-8D11-1D5136973CEA}" srcOrd="0" destOrd="0" presId="urn:microsoft.com/office/officeart/2005/8/layout/hierarchy1"/>
    <dgm:cxn modelId="{C959EC8A-4C25-49A9-A9A2-060BFF316AFC}" srcId="{731D8833-70CB-426B-8907-181D287B46F2}" destId="{ADD78A69-454B-4B45-99A7-6E010359BFCF}" srcOrd="0" destOrd="0" parTransId="{C2400AC4-ED6D-42D4-9CF6-1D628762F948}" sibTransId="{72313ECF-716B-4D93-A459-44FC6B662E6D}"/>
    <dgm:cxn modelId="{EAC4962C-85B9-43B2-8DD1-25B51192DFC8}" type="presOf" srcId="{A1942854-D366-4B1C-9A0D-A05FED4537ED}" destId="{AE31DE34-0B98-469F-A22D-40469D0D6E8C}" srcOrd="0" destOrd="0" presId="urn:microsoft.com/office/officeart/2005/8/layout/hierarchy1"/>
    <dgm:cxn modelId="{F65034D3-7BEF-4F08-B2C9-E9160823C830}" type="presOf" srcId="{999F33D2-F4CA-4768-B9EA-CB96C24EC495}" destId="{E1203356-194F-4860-B03E-34716ECF49C7}" srcOrd="0" destOrd="0" presId="urn:microsoft.com/office/officeart/2005/8/layout/hierarchy1"/>
    <dgm:cxn modelId="{ADFDEEAB-113C-44CD-85C4-6A8D03C5A861}" type="presOf" srcId="{2C1ABA36-3272-4D83-9B22-7F11B95149F7}" destId="{0D133943-7114-4BAD-9B76-9B0EA9A79125}" srcOrd="0" destOrd="0" presId="urn:microsoft.com/office/officeart/2005/8/layout/hierarchy1"/>
    <dgm:cxn modelId="{A2432BDC-D5E7-40CE-A8DE-75AA72B782AF}" type="presOf" srcId="{A3671E06-5A91-47E9-BF82-1DEC15C81E4A}" destId="{5481D9EB-BD8B-4488-A03E-2DE7AD25C891}" srcOrd="0" destOrd="0" presId="urn:microsoft.com/office/officeart/2005/8/layout/hierarchy1"/>
    <dgm:cxn modelId="{229DE043-F331-4864-96AA-5A003C63FF6B}" type="presOf" srcId="{73CBFB21-F93E-4851-8364-36C7F6535FDD}" destId="{3A4557A1-4484-4E6D-8876-04EB5D16D562}" srcOrd="0" destOrd="0" presId="urn:microsoft.com/office/officeart/2005/8/layout/hierarchy1"/>
    <dgm:cxn modelId="{C573F21E-B009-445B-B775-7236BF3A9110}" type="presOf" srcId="{731D8833-70CB-426B-8907-181D287B46F2}" destId="{1A77A171-6267-4C92-A425-8BF5465A185B}" srcOrd="0" destOrd="0" presId="urn:microsoft.com/office/officeart/2005/8/layout/hierarchy1"/>
    <dgm:cxn modelId="{4F5AD4C4-3BB2-4465-B7B2-A6E7312D5098}" type="presOf" srcId="{F46D5F45-3793-4007-96DE-0AF6AD1F2C8E}" destId="{7441B410-EC5D-4777-AA49-8FC77657A00D}" srcOrd="0" destOrd="0" presId="urn:microsoft.com/office/officeart/2005/8/layout/hierarchy1"/>
    <dgm:cxn modelId="{0653ABB7-AFCD-44D2-946F-7946AE554FCB}" srcId="{FDD54C35-E40F-4321-A5EE-A6310634D717}" destId="{F46D5F45-3793-4007-96DE-0AF6AD1F2C8E}" srcOrd="0" destOrd="0" parTransId="{9C91A404-88F8-4B64-9162-B604FE5C1BBC}" sibTransId="{D28433EB-D3EE-464E-B239-15BAFA1581BD}"/>
    <dgm:cxn modelId="{D2AE45BF-894A-4050-9E90-C0DF33BF1CE4}" type="presOf" srcId="{ADD78A69-454B-4B45-99A7-6E010359BFCF}" destId="{DAC3D5F3-D4D1-4F24-9E13-A3171329BEA6}" srcOrd="0" destOrd="0" presId="urn:microsoft.com/office/officeart/2005/8/layout/hierarchy1"/>
    <dgm:cxn modelId="{B301674E-F2F8-4F4E-84FE-2C746DE2FFA8}" type="presOf" srcId="{F77104B9-634F-4739-BB95-5D0AEE990737}" destId="{9DD640D3-CE25-45B9-95D4-22515DB86922}" srcOrd="0" destOrd="0" presId="urn:microsoft.com/office/officeart/2005/8/layout/hierarchy1"/>
    <dgm:cxn modelId="{D6203F17-4AFD-4C67-8FE7-E2A487CD7214}" srcId="{B46B5F8E-89A9-4ED2-9487-A7C1486036CA}" destId="{4A5CBF58-736F-4F0B-96D8-31CEEF3155FC}" srcOrd="0" destOrd="0" parTransId="{73CBFB21-F93E-4851-8364-36C7F6535FDD}" sibTransId="{398F5EB1-430C-4699-A2CD-0A870A546B3E}"/>
    <dgm:cxn modelId="{779F890A-2C5E-4295-8E64-1F36C04875CA}" type="presOf" srcId="{4A5CBF58-736F-4F0B-96D8-31CEEF3155FC}" destId="{4E3B30CB-66A8-43D4-AA60-73E9C098A7FA}" srcOrd="0" destOrd="0" presId="urn:microsoft.com/office/officeart/2005/8/layout/hierarchy1"/>
    <dgm:cxn modelId="{89FA613E-E023-46A3-8F34-BB2368AC2E7D}" type="presOf" srcId="{B46B5F8E-89A9-4ED2-9487-A7C1486036CA}" destId="{B3DA3462-6E9C-454F-B32F-D794E9A1B1EF}" srcOrd="0" destOrd="0" presId="urn:microsoft.com/office/officeart/2005/8/layout/hierarchy1"/>
    <dgm:cxn modelId="{F93F131D-E4AC-4DDC-919E-C43E194812F8}" srcId="{988BEC9F-F573-4C65-B0A2-82891E90E2AB}" destId="{2C1ABA36-3272-4D83-9B22-7F11B95149F7}" srcOrd="0" destOrd="0" parTransId="{06CF97CE-134F-4589-B639-11878B2E7FF9}" sibTransId="{A29E1D13-E815-4033-AF24-1059B7EBA5D0}"/>
    <dgm:cxn modelId="{C8CA2F36-F8F7-4A6E-A480-6587C3BF13A6}" srcId="{2C1ABA36-3272-4D83-9B22-7F11B95149F7}" destId="{46149756-BE09-45AB-A498-9F195D728364}" srcOrd="0" destOrd="0" parTransId="{A1942854-D366-4B1C-9A0D-A05FED4537ED}" sibTransId="{FF80A0B4-6524-48C1-983F-CA94B29960D0}"/>
    <dgm:cxn modelId="{D67A6960-55DD-4393-B8E6-F533C2CCB0D3}" srcId="{B46B5F8E-89A9-4ED2-9487-A7C1486036CA}" destId="{999F33D2-F4CA-4768-B9EA-CB96C24EC495}" srcOrd="1" destOrd="0" parTransId="{13CB8178-746E-43FB-A918-C1F701FF87AF}" sibTransId="{F5B56FB1-F0E0-4332-8D20-794AF28EA70E}"/>
    <dgm:cxn modelId="{E400AAE5-B107-474E-BED3-EA86FBA2FA56}" srcId="{731D8833-70CB-426B-8907-181D287B46F2}" destId="{FDD54C35-E40F-4321-A5EE-A6310634D717}" srcOrd="2" destOrd="0" parTransId="{56AE12C7-F2E5-4127-B8D5-BCE18F43E5DC}" sibTransId="{777064A1-94B3-4ADB-982F-59B5DEF78132}"/>
    <dgm:cxn modelId="{85E1804D-3D48-4682-B034-276381059A9F}" srcId="{2C1ABA36-3272-4D83-9B22-7F11B95149F7}" destId="{EAA24C88-76BE-4B6E-BAA7-5292A05866A9}" srcOrd="1" destOrd="0" parTransId="{F77104B9-634F-4739-BB95-5D0AEE990737}" sibTransId="{502611E4-7BA5-4EFB-9146-B63212608B54}"/>
    <dgm:cxn modelId="{28CD869A-ECA7-4790-860B-6F19E8A1DE0B}" srcId="{FDD54C35-E40F-4321-A5EE-A6310634D717}" destId="{988BEC9F-F573-4C65-B0A2-82891E90E2AB}" srcOrd="1" destOrd="0" parTransId="{078801DC-78AE-475D-AD28-6E87598A14B7}" sibTransId="{A7E91AC3-C4E3-49EC-831B-F64A44DD8731}"/>
    <dgm:cxn modelId="{1F0CF438-3387-4EE6-80B2-FE38EA96EFD0}" srcId="{988BEC9F-F573-4C65-B0A2-82891E90E2AB}" destId="{B46B5F8E-89A9-4ED2-9487-A7C1486036CA}" srcOrd="1" destOrd="0" parTransId="{CC0A8E8B-24F5-489F-B648-FD3A5E6BA6F3}" sibTransId="{A1F66CBD-8517-46AE-A727-B35EB99E45A5}"/>
    <dgm:cxn modelId="{782EC573-1779-42F3-A0E8-002803A6C29D}" type="presOf" srcId="{9C91A404-88F8-4B64-9162-B604FE5C1BBC}" destId="{11DEBDB1-ECCA-4FFC-924A-8785F5BEA29D}" srcOrd="0" destOrd="0" presId="urn:microsoft.com/office/officeart/2005/8/layout/hierarchy1"/>
    <dgm:cxn modelId="{C5FF65BE-17D8-4AA0-9270-3C157D26E052}" type="presOf" srcId="{06CF97CE-134F-4589-B639-11878B2E7FF9}" destId="{3C4F90E5-6AE5-4C9B-BB07-E4D74F397706}" srcOrd="0" destOrd="0" presId="urn:microsoft.com/office/officeart/2005/8/layout/hierarchy1"/>
    <dgm:cxn modelId="{5CA07832-0C35-4D78-BA41-ECC870128E00}" srcId="{731D8833-70CB-426B-8907-181D287B46F2}" destId="{A3671E06-5A91-47E9-BF82-1DEC15C81E4A}" srcOrd="1" destOrd="0" parTransId="{99405D1A-5A2F-47BA-B83B-BDE7E4FFF7DD}" sibTransId="{5AB188A6-1288-4809-B6C4-A920A4797C8D}"/>
    <dgm:cxn modelId="{B0C5300D-A3D0-4809-A680-A1748A5563DD}" type="presOf" srcId="{CC0A8E8B-24F5-489F-B648-FD3A5E6BA6F3}" destId="{0C186A4F-CD42-4BCF-B19D-1BC454499983}" srcOrd="0" destOrd="0" presId="urn:microsoft.com/office/officeart/2005/8/layout/hierarchy1"/>
    <dgm:cxn modelId="{776E79A0-AB4F-4672-906D-0A1F860496CE}" type="presOf" srcId="{46149756-BE09-45AB-A498-9F195D728364}" destId="{53E95BB8-78BE-44BD-BFAD-E8CE97D4AD07}" srcOrd="0" destOrd="0" presId="urn:microsoft.com/office/officeart/2005/8/layout/hierarchy1"/>
    <dgm:cxn modelId="{5E35DCBF-D4E6-46BE-833E-50B4D6B6E906}" type="presOf" srcId="{988BEC9F-F573-4C65-B0A2-82891E90E2AB}" destId="{8F89F47E-367A-4835-B1F1-E325EA564339}" srcOrd="0" destOrd="0" presId="urn:microsoft.com/office/officeart/2005/8/layout/hierarchy1"/>
    <dgm:cxn modelId="{9BEC0C30-E573-4A82-AC58-774F0001E3EF}" type="presOf" srcId="{FDD54C35-E40F-4321-A5EE-A6310634D717}" destId="{D841A6EB-47AC-44A6-9030-FD1DC531D453}" srcOrd="0" destOrd="0" presId="urn:microsoft.com/office/officeart/2005/8/layout/hierarchy1"/>
    <dgm:cxn modelId="{DCB0FAAD-CE29-4620-BA62-C32EACB19A45}" type="presOf" srcId="{078801DC-78AE-475D-AD28-6E87598A14B7}" destId="{03E13D9C-81F2-4519-BDBD-02C7C89B8E25}" srcOrd="0" destOrd="0" presId="urn:microsoft.com/office/officeart/2005/8/layout/hierarchy1"/>
    <dgm:cxn modelId="{D47986DC-5911-4D8E-92C0-D7F5F556EA91}" type="presParOf" srcId="{1A77A171-6267-4C92-A425-8BF5465A185B}" destId="{BD96FFEC-C91F-4391-A03F-E1029A2A97D8}" srcOrd="0" destOrd="0" presId="urn:microsoft.com/office/officeart/2005/8/layout/hierarchy1"/>
    <dgm:cxn modelId="{A035B65D-4B70-40F0-AADD-F66BC93CECD4}" type="presParOf" srcId="{BD96FFEC-C91F-4391-A03F-E1029A2A97D8}" destId="{5F2F9275-5D4A-4189-8079-3FD5C3520B59}" srcOrd="0" destOrd="0" presId="urn:microsoft.com/office/officeart/2005/8/layout/hierarchy1"/>
    <dgm:cxn modelId="{F59AA295-7CB3-4C12-986B-35392FED6A0E}" type="presParOf" srcId="{5F2F9275-5D4A-4189-8079-3FD5C3520B59}" destId="{803DA618-B86C-4A2F-9F38-F4E790FFD27C}" srcOrd="0" destOrd="0" presId="urn:microsoft.com/office/officeart/2005/8/layout/hierarchy1"/>
    <dgm:cxn modelId="{46F13C56-6B09-4BD2-92FC-863D99243B74}" type="presParOf" srcId="{5F2F9275-5D4A-4189-8079-3FD5C3520B59}" destId="{DAC3D5F3-D4D1-4F24-9E13-A3171329BEA6}" srcOrd="1" destOrd="0" presId="urn:microsoft.com/office/officeart/2005/8/layout/hierarchy1"/>
    <dgm:cxn modelId="{D554EBA7-DAEC-4646-A0E7-8C2DD594C6E0}" type="presParOf" srcId="{BD96FFEC-C91F-4391-A03F-E1029A2A97D8}" destId="{A1798B07-2131-4639-B6A7-10B52C2888BA}" srcOrd="1" destOrd="0" presId="urn:microsoft.com/office/officeart/2005/8/layout/hierarchy1"/>
    <dgm:cxn modelId="{07D64188-34C1-4DB1-99A3-A5E453A4370C}" type="presParOf" srcId="{1A77A171-6267-4C92-A425-8BF5465A185B}" destId="{49B06EC2-2831-48EC-A299-84B6B24C335F}" srcOrd="1" destOrd="0" presId="urn:microsoft.com/office/officeart/2005/8/layout/hierarchy1"/>
    <dgm:cxn modelId="{BC6C6241-C4AB-45F0-9D98-213835496D77}" type="presParOf" srcId="{49B06EC2-2831-48EC-A299-84B6B24C335F}" destId="{89231EA5-4998-4F76-9FE8-E4B5749EF1C1}" srcOrd="0" destOrd="0" presId="urn:microsoft.com/office/officeart/2005/8/layout/hierarchy1"/>
    <dgm:cxn modelId="{B1286B7B-9657-4FAB-AA9E-D4B0E6ADFCD7}" type="presParOf" srcId="{89231EA5-4998-4F76-9FE8-E4B5749EF1C1}" destId="{FB4FBDE0-119D-4794-B4EE-7D544EFB599A}" srcOrd="0" destOrd="0" presId="urn:microsoft.com/office/officeart/2005/8/layout/hierarchy1"/>
    <dgm:cxn modelId="{C330A268-E558-4922-8E85-C775B7D79DF5}" type="presParOf" srcId="{89231EA5-4998-4F76-9FE8-E4B5749EF1C1}" destId="{5481D9EB-BD8B-4488-A03E-2DE7AD25C891}" srcOrd="1" destOrd="0" presId="urn:microsoft.com/office/officeart/2005/8/layout/hierarchy1"/>
    <dgm:cxn modelId="{7428F435-F0B2-4C88-9CC5-25658879F934}" type="presParOf" srcId="{49B06EC2-2831-48EC-A299-84B6B24C335F}" destId="{717E46F7-223F-4125-BA42-40EC4C2802EC}" srcOrd="1" destOrd="0" presId="urn:microsoft.com/office/officeart/2005/8/layout/hierarchy1"/>
    <dgm:cxn modelId="{2AE89F41-A0D6-4DB9-8D41-7B27466E6E16}" type="presParOf" srcId="{1A77A171-6267-4C92-A425-8BF5465A185B}" destId="{CF0139D0-B2C0-40E6-831F-02AB778CED24}" srcOrd="2" destOrd="0" presId="urn:microsoft.com/office/officeart/2005/8/layout/hierarchy1"/>
    <dgm:cxn modelId="{65433D50-96D9-410B-96B3-16F3BA64C385}" type="presParOf" srcId="{CF0139D0-B2C0-40E6-831F-02AB778CED24}" destId="{BCB83C03-353B-45AE-9B58-159ECF69896F}" srcOrd="0" destOrd="0" presId="urn:microsoft.com/office/officeart/2005/8/layout/hierarchy1"/>
    <dgm:cxn modelId="{2D7C43D5-1845-4BC5-8110-B8F8AA8B42B3}" type="presParOf" srcId="{BCB83C03-353B-45AE-9B58-159ECF69896F}" destId="{734702C6-0201-46B4-82EF-B22447EEED82}" srcOrd="0" destOrd="0" presId="urn:microsoft.com/office/officeart/2005/8/layout/hierarchy1"/>
    <dgm:cxn modelId="{1F890863-2E3E-474F-955F-27DAD111A4F5}" type="presParOf" srcId="{BCB83C03-353B-45AE-9B58-159ECF69896F}" destId="{D841A6EB-47AC-44A6-9030-FD1DC531D453}" srcOrd="1" destOrd="0" presId="urn:microsoft.com/office/officeart/2005/8/layout/hierarchy1"/>
    <dgm:cxn modelId="{2AB4AAFA-19B5-42F7-B865-D9D4FFABF07E}" type="presParOf" srcId="{CF0139D0-B2C0-40E6-831F-02AB778CED24}" destId="{4BAD0DF0-3A54-4F2C-9BAC-F3D804622B2C}" srcOrd="1" destOrd="0" presId="urn:microsoft.com/office/officeart/2005/8/layout/hierarchy1"/>
    <dgm:cxn modelId="{47166A3C-9AA9-4ECA-89B3-E0DDF73061A1}" type="presParOf" srcId="{4BAD0DF0-3A54-4F2C-9BAC-F3D804622B2C}" destId="{11DEBDB1-ECCA-4FFC-924A-8785F5BEA29D}" srcOrd="0" destOrd="0" presId="urn:microsoft.com/office/officeart/2005/8/layout/hierarchy1"/>
    <dgm:cxn modelId="{1192EB1B-47C2-4082-B0BD-73DBAA56EC85}" type="presParOf" srcId="{4BAD0DF0-3A54-4F2C-9BAC-F3D804622B2C}" destId="{8BAAA2F2-6282-4A20-8BF6-42BDB222FE39}" srcOrd="1" destOrd="0" presId="urn:microsoft.com/office/officeart/2005/8/layout/hierarchy1"/>
    <dgm:cxn modelId="{69B31762-956B-44BA-B093-E54751621956}" type="presParOf" srcId="{8BAAA2F2-6282-4A20-8BF6-42BDB222FE39}" destId="{D733F91D-9798-4FF1-8C4A-41393FA2E9A7}" srcOrd="0" destOrd="0" presId="urn:microsoft.com/office/officeart/2005/8/layout/hierarchy1"/>
    <dgm:cxn modelId="{4F9EB327-50CA-4437-9A1A-72A15B0BFE3D}" type="presParOf" srcId="{D733F91D-9798-4FF1-8C4A-41393FA2E9A7}" destId="{F30F9D4C-A23C-4EA4-BAF0-266B6D642316}" srcOrd="0" destOrd="0" presId="urn:microsoft.com/office/officeart/2005/8/layout/hierarchy1"/>
    <dgm:cxn modelId="{08C0DA1B-DA20-4B72-AFB3-E531299AAF5B}" type="presParOf" srcId="{D733F91D-9798-4FF1-8C4A-41393FA2E9A7}" destId="{7441B410-EC5D-4777-AA49-8FC77657A00D}" srcOrd="1" destOrd="0" presId="urn:microsoft.com/office/officeart/2005/8/layout/hierarchy1"/>
    <dgm:cxn modelId="{E180916D-040D-4FA3-B9E2-31BD3BB1EE94}" type="presParOf" srcId="{8BAAA2F2-6282-4A20-8BF6-42BDB222FE39}" destId="{A5A2AC5C-501F-4510-BC1C-826270DBD3BD}" srcOrd="1" destOrd="0" presId="urn:microsoft.com/office/officeart/2005/8/layout/hierarchy1"/>
    <dgm:cxn modelId="{DEDA2549-2AB0-4DD7-A7C7-2EC7888DD4FD}" type="presParOf" srcId="{4BAD0DF0-3A54-4F2C-9BAC-F3D804622B2C}" destId="{03E13D9C-81F2-4519-BDBD-02C7C89B8E25}" srcOrd="2" destOrd="0" presId="urn:microsoft.com/office/officeart/2005/8/layout/hierarchy1"/>
    <dgm:cxn modelId="{1BE579C4-5CE8-4B52-9B14-CA7BF02B1D92}" type="presParOf" srcId="{4BAD0DF0-3A54-4F2C-9BAC-F3D804622B2C}" destId="{5E13995F-D78D-4A98-9BA8-04D631DBF408}" srcOrd="3" destOrd="0" presId="urn:microsoft.com/office/officeart/2005/8/layout/hierarchy1"/>
    <dgm:cxn modelId="{C5096DF6-27DA-4DEC-8862-D3DBB528FE9B}" type="presParOf" srcId="{5E13995F-D78D-4A98-9BA8-04D631DBF408}" destId="{CEFEE6B1-674F-4840-8EC8-E5C366341C7E}" srcOrd="0" destOrd="0" presId="urn:microsoft.com/office/officeart/2005/8/layout/hierarchy1"/>
    <dgm:cxn modelId="{EAE7E951-5457-4D25-80DF-F90EFAECC7C8}" type="presParOf" srcId="{CEFEE6B1-674F-4840-8EC8-E5C366341C7E}" destId="{CDCDEBBC-8B11-40D8-975E-B7579AAC108A}" srcOrd="0" destOrd="0" presId="urn:microsoft.com/office/officeart/2005/8/layout/hierarchy1"/>
    <dgm:cxn modelId="{D8F5AA8B-B028-4EBC-A5A1-4BECD516B860}" type="presParOf" srcId="{CEFEE6B1-674F-4840-8EC8-E5C366341C7E}" destId="{8F89F47E-367A-4835-B1F1-E325EA564339}" srcOrd="1" destOrd="0" presId="urn:microsoft.com/office/officeart/2005/8/layout/hierarchy1"/>
    <dgm:cxn modelId="{491101E7-BBC5-40D8-8E0F-FA7635EFE8B9}" type="presParOf" srcId="{5E13995F-D78D-4A98-9BA8-04D631DBF408}" destId="{8D8CB70F-1317-4D90-8BC4-B6CAEC30146C}" srcOrd="1" destOrd="0" presId="urn:microsoft.com/office/officeart/2005/8/layout/hierarchy1"/>
    <dgm:cxn modelId="{9A96C823-23B3-4EC3-9FF1-7F2DD8917F8D}" type="presParOf" srcId="{8D8CB70F-1317-4D90-8BC4-B6CAEC30146C}" destId="{3C4F90E5-6AE5-4C9B-BB07-E4D74F397706}" srcOrd="0" destOrd="0" presId="urn:microsoft.com/office/officeart/2005/8/layout/hierarchy1"/>
    <dgm:cxn modelId="{38E42EAA-49FF-4E16-8541-90758E348067}" type="presParOf" srcId="{8D8CB70F-1317-4D90-8BC4-B6CAEC30146C}" destId="{F501DA14-D6F2-4E46-BE95-5619E01567F6}" srcOrd="1" destOrd="0" presId="urn:microsoft.com/office/officeart/2005/8/layout/hierarchy1"/>
    <dgm:cxn modelId="{3FAEB649-A262-4551-9305-89ADA6F95438}" type="presParOf" srcId="{F501DA14-D6F2-4E46-BE95-5619E01567F6}" destId="{78E41740-3877-425C-AFD1-71F23CB8368A}" srcOrd="0" destOrd="0" presId="urn:microsoft.com/office/officeart/2005/8/layout/hierarchy1"/>
    <dgm:cxn modelId="{1AE0AD62-6EDD-453F-AEF9-14DD121233B9}" type="presParOf" srcId="{78E41740-3877-425C-AFD1-71F23CB8368A}" destId="{DBE86182-499F-4A9D-9C6C-F287F914F987}" srcOrd="0" destOrd="0" presId="urn:microsoft.com/office/officeart/2005/8/layout/hierarchy1"/>
    <dgm:cxn modelId="{707543DA-EB92-42AB-B585-15F194889593}" type="presParOf" srcId="{78E41740-3877-425C-AFD1-71F23CB8368A}" destId="{0D133943-7114-4BAD-9B76-9B0EA9A79125}" srcOrd="1" destOrd="0" presId="urn:microsoft.com/office/officeart/2005/8/layout/hierarchy1"/>
    <dgm:cxn modelId="{2FCB1668-9525-4707-A735-004FE8AD0818}" type="presParOf" srcId="{F501DA14-D6F2-4E46-BE95-5619E01567F6}" destId="{EAEE8F7A-B23B-42E9-B229-89CA947DD731}" srcOrd="1" destOrd="0" presId="urn:microsoft.com/office/officeart/2005/8/layout/hierarchy1"/>
    <dgm:cxn modelId="{3D730848-5ACA-425D-A5B8-61EDBD107E5B}" type="presParOf" srcId="{EAEE8F7A-B23B-42E9-B229-89CA947DD731}" destId="{AE31DE34-0B98-469F-A22D-40469D0D6E8C}" srcOrd="0" destOrd="0" presId="urn:microsoft.com/office/officeart/2005/8/layout/hierarchy1"/>
    <dgm:cxn modelId="{94D51254-8A9E-4E06-95B3-20BA584773F2}" type="presParOf" srcId="{EAEE8F7A-B23B-42E9-B229-89CA947DD731}" destId="{4C5831BA-4C3C-4BD9-A152-DA5D8EEC1856}" srcOrd="1" destOrd="0" presId="urn:microsoft.com/office/officeart/2005/8/layout/hierarchy1"/>
    <dgm:cxn modelId="{7C0F809C-D4A0-4111-9E77-73E86D46ED77}" type="presParOf" srcId="{4C5831BA-4C3C-4BD9-A152-DA5D8EEC1856}" destId="{05DDDD57-C6A8-4802-902A-787CFE12830D}" srcOrd="0" destOrd="0" presId="urn:microsoft.com/office/officeart/2005/8/layout/hierarchy1"/>
    <dgm:cxn modelId="{6B73EA08-D000-45A6-BE49-48ADD359FCBA}" type="presParOf" srcId="{05DDDD57-C6A8-4802-902A-787CFE12830D}" destId="{1CA1B080-5B68-40C1-81FD-23EBE1B3443E}" srcOrd="0" destOrd="0" presId="urn:microsoft.com/office/officeart/2005/8/layout/hierarchy1"/>
    <dgm:cxn modelId="{C6413CF3-76E2-4504-B7E4-FA4D78C90763}" type="presParOf" srcId="{05DDDD57-C6A8-4802-902A-787CFE12830D}" destId="{53E95BB8-78BE-44BD-BFAD-E8CE97D4AD07}" srcOrd="1" destOrd="0" presId="urn:microsoft.com/office/officeart/2005/8/layout/hierarchy1"/>
    <dgm:cxn modelId="{1F2063C7-65B9-4224-A98C-F33341CCFB96}" type="presParOf" srcId="{4C5831BA-4C3C-4BD9-A152-DA5D8EEC1856}" destId="{F44BAF75-71B2-4EDE-9D80-8CD9ED3A183A}" srcOrd="1" destOrd="0" presId="urn:microsoft.com/office/officeart/2005/8/layout/hierarchy1"/>
    <dgm:cxn modelId="{CC95F9D0-7F96-4870-AA33-2DDB3E0E3AAE}" type="presParOf" srcId="{EAEE8F7A-B23B-42E9-B229-89CA947DD731}" destId="{9DD640D3-CE25-45B9-95D4-22515DB86922}" srcOrd="2" destOrd="0" presId="urn:microsoft.com/office/officeart/2005/8/layout/hierarchy1"/>
    <dgm:cxn modelId="{8C295387-4E34-4E45-AE96-0BB44D6FBE1D}" type="presParOf" srcId="{EAEE8F7A-B23B-42E9-B229-89CA947DD731}" destId="{315E7249-8191-484B-8C00-7590D3C05EB6}" srcOrd="3" destOrd="0" presId="urn:microsoft.com/office/officeart/2005/8/layout/hierarchy1"/>
    <dgm:cxn modelId="{1881A1D2-1032-4947-8245-AA29D56BF305}" type="presParOf" srcId="{315E7249-8191-484B-8C00-7590D3C05EB6}" destId="{49BB8801-502A-4136-BC19-44BF0404FC3D}" srcOrd="0" destOrd="0" presId="urn:microsoft.com/office/officeart/2005/8/layout/hierarchy1"/>
    <dgm:cxn modelId="{CEFAAE3A-38BA-4C99-8163-AC095AFF8A2A}" type="presParOf" srcId="{49BB8801-502A-4136-BC19-44BF0404FC3D}" destId="{24E7D9AE-2E35-4BFD-A8DB-A9316D9BE979}" srcOrd="0" destOrd="0" presId="urn:microsoft.com/office/officeart/2005/8/layout/hierarchy1"/>
    <dgm:cxn modelId="{09A4B4F1-2709-4ED1-8A2C-712DD1AFE015}" type="presParOf" srcId="{49BB8801-502A-4136-BC19-44BF0404FC3D}" destId="{A491EC28-4349-459F-8D11-1D5136973CEA}" srcOrd="1" destOrd="0" presId="urn:microsoft.com/office/officeart/2005/8/layout/hierarchy1"/>
    <dgm:cxn modelId="{87BA264B-A4A6-4998-8008-DAF2042FA3F7}" type="presParOf" srcId="{315E7249-8191-484B-8C00-7590D3C05EB6}" destId="{FC4A4126-F0DD-4E45-98DB-5DB8ADA05F47}" srcOrd="1" destOrd="0" presId="urn:microsoft.com/office/officeart/2005/8/layout/hierarchy1"/>
    <dgm:cxn modelId="{91974CA9-0EE7-4F10-898A-1A943948A48A}" type="presParOf" srcId="{8D8CB70F-1317-4D90-8BC4-B6CAEC30146C}" destId="{0C186A4F-CD42-4BCF-B19D-1BC454499983}" srcOrd="2" destOrd="0" presId="urn:microsoft.com/office/officeart/2005/8/layout/hierarchy1"/>
    <dgm:cxn modelId="{1A248C52-DDCE-4950-9DE7-D4483E4DE8E0}" type="presParOf" srcId="{8D8CB70F-1317-4D90-8BC4-B6CAEC30146C}" destId="{3D1506D7-B7EE-40E0-8A71-EDB95D72E145}" srcOrd="3" destOrd="0" presId="urn:microsoft.com/office/officeart/2005/8/layout/hierarchy1"/>
    <dgm:cxn modelId="{B25176B3-C57E-4440-8F19-804F4CF44818}" type="presParOf" srcId="{3D1506D7-B7EE-40E0-8A71-EDB95D72E145}" destId="{F9F13F06-8E52-4A21-A2FB-9F9779265738}" srcOrd="0" destOrd="0" presId="urn:microsoft.com/office/officeart/2005/8/layout/hierarchy1"/>
    <dgm:cxn modelId="{3F127EE2-AAEB-4C8F-B0B4-7BA0A4845100}" type="presParOf" srcId="{F9F13F06-8E52-4A21-A2FB-9F9779265738}" destId="{102DFE7B-5C03-4F29-ADD3-E5404D812007}" srcOrd="0" destOrd="0" presId="urn:microsoft.com/office/officeart/2005/8/layout/hierarchy1"/>
    <dgm:cxn modelId="{CDF30BED-DB2B-4858-88F9-B833ADF12CAF}" type="presParOf" srcId="{F9F13F06-8E52-4A21-A2FB-9F9779265738}" destId="{B3DA3462-6E9C-454F-B32F-D794E9A1B1EF}" srcOrd="1" destOrd="0" presId="urn:microsoft.com/office/officeart/2005/8/layout/hierarchy1"/>
    <dgm:cxn modelId="{F481C444-17DB-420A-AE8B-8415E80D0A52}" type="presParOf" srcId="{3D1506D7-B7EE-40E0-8A71-EDB95D72E145}" destId="{C84CF530-DFD4-4F76-9856-0D1E06D6B3A6}" srcOrd="1" destOrd="0" presId="urn:microsoft.com/office/officeart/2005/8/layout/hierarchy1"/>
    <dgm:cxn modelId="{6C03007A-DF54-46E0-AD28-C08BD94A4546}" type="presParOf" srcId="{C84CF530-DFD4-4F76-9856-0D1E06D6B3A6}" destId="{3A4557A1-4484-4E6D-8876-04EB5D16D562}" srcOrd="0" destOrd="0" presId="urn:microsoft.com/office/officeart/2005/8/layout/hierarchy1"/>
    <dgm:cxn modelId="{ADA643D5-7B3F-4799-87D4-42AFB9F666D9}" type="presParOf" srcId="{C84CF530-DFD4-4F76-9856-0D1E06D6B3A6}" destId="{01B454CF-0BB9-4F05-8429-9A771FD795BD}" srcOrd="1" destOrd="0" presId="urn:microsoft.com/office/officeart/2005/8/layout/hierarchy1"/>
    <dgm:cxn modelId="{6B5B4DED-C249-4F9F-9D2F-8CF5C8920997}" type="presParOf" srcId="{01B454CF-0BB9-4F05-8429-9A771FD795BD}" destId="{38C33383-540F-45A7-848C-E00FC506EB06}" srcOrd="0" destOrd="0" presId="urn:microsoft.com/office/officeart/2005/8/layout/hierarchy1"/>
    <dgm:cxn modelId="{FF93F767-4912-4A99-A7EC-17B67FBD2F6F}" type="presParOf" srcId="{38C33383-540F-45A7-848C-E00FC506EB06}" destId="{6F7D5D2D-DD54-4F78-BBF2-4F2F94B6B426}" srcOrd="0" destOrd="0" presId="urn:microsoft.com/office/officeart/2005/8/layout/hierarchy1"/>
    <dgm:cxn modelId="{A05FE1E0-B062-486D-94B0-53C4CD67995C}" type="presParOf" srcId="{38C33383-540F-45A7-848C-E00FC506EB06}" destId="{4E3B30CB-66A8-43D4-AA60-73E9C098A7FA}" srcOrd="1" destOrd="0" presId="urn:microsoft.com/office/officeart/2005/8/layout/hierarchy1"/>
    <dgm:cxn modelId="{32531F88-D40C-43C9-8393-403F2DF725CA}" type="presParOf" srcId="{01B454CF-0BB9-4F05-8429-9A771FD795BD}" destId="{1B3ABFFE-51DE-4FC6-BEB1-94812DF60D80}" srcOrd="1" destOrd="0" presId="urn:microsoft.com/office/officeart/2005/8/layout/hierarchy1"/>
    <dgm:cxn modelId="{0790B385-F569-4107-97B5-71E517F04766}" type="presParOf" srcId="{C84CF530-DFD4-4F76-9856-0D1E06D6B3A6}" destId="{8CD6188A-EC7A-4905-9481-0BD49BF3375C}" srcOrd="2" destOrd="0" presId="urn:microsoft.com/office/officeart/2005/8/layout/hierarchy1"/>
    <dgm:cxn modelId="{D19FAFED-526C-4A0B-B2A4-5B7792040560}" type="presParOf" srcId="{C84CF530-DFD4-4F76-9856-0D1E06D6B3A6}" destId="{0C717497-9EA7-41FB-9BFB-B59AFEAF20B1}" srcOrd="3" destOrd="0" presId="urn:microsoft.com/office/officeart/2005/8/layout/hierarchy1"/>
    <dgm:cxn modelId="{600877B5-0118-47A8-8A65-71F467924D19}" type="presParOf" srcId="{0C717497-9EA7-41FB-9BFB-B59AFEAF20B1}" destId="{61D7A5D8-8CCA-4F9A-A37F-4550C21890A0}" srcOrd="0" destOrd="0" presId="urn:microsoft.com/office/officeart/2005/8/layout/hierarchy1"/>
    <dgm:cxn modelId="{78BAFA8D-09AF-4193-9A5A-A518BF78BA2B}" type="presParOf" srcId="{61D7A5D8-8CCA-4F9A-A37F-4550C21890A0}" destId="{B00D8185-6BD2-42C5-8FAD-CF7805485D66}" srcOrd="0" destOrd="0" presId="urn:microsoft.com/office/officeart/2005/8/layout/hierarchy1"/>
    <dgm:cxn modelId="{243DFB83-0D21-494A-B970-79C1D0E49861}" type="presParOf" srcId="{61D7A5D8-8CCA-4F9A-A37F-4550C21890A0}" destId="{E1203356-194F-4860-B03E-34716ECF49C7}" srcOrd="1" destOrd="0" presId="urn:microsoft.com/office/officeart/2005/8/layout/hierarchy1"/>
    <dgm:cxn modelId="{AAB5A9F1-B70C-4E80-A93E-99BB498BF83D}" type="presParOf" srcId="{0C717497-9EA7-41FB-9BFB-B59AFEAF20B1}" destId="{80540505-64E8-4BD2-A62F-42B77B1CECA6}"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910DC-2A70-42EC-9773-60D1EE6FFC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5E2650-EC29-4786-8D6E-335E249EE07C}">
      <dgm:prSet phldrT="[Text]" custT="1"/>
      <dgm:spPr>
        <a:solidFill>
          <a:schemeClr val="accent1">
            <a:lumMod val="20000"/>
            <a:lumOff val="80000"/>
          </a:schemeClr>
        </a:solidFill>
        <a:ln>
          <a:solidFill>
            <a:schemeClr val="accent2"/>
          </a:solidFill>
        </a:ln>
      </dgm:spPr>
      <dgm:t>
        <a:bodyPr/>
        <a:lstStyle/>
        <a:p>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Live attenuated</a:t>
          </a:r>
          <a:endPar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gm:t>
    </dgm:pt>
    <dgm:pt modelId="{95B2828A-5589-42CF-B0E6-AFFE44F12B9F}" type="parTrans" cxnId="{B6AB0C3A-AF1C-452C-BDD9-DC1FD1C66F8D}">
      <dgm:prSet/>
      <dgm:spPr/>
      <dgm:t>
        <a:bodyPr/>
        <a:lstStyle/>
        <a:p>
          <a:endParaRPr lang="en-US"/>
        </a:p>
      </dgm:t>
    </dgm:pt>
    <dgm:pt modelId="{54B5280D-F630-4CDE-95DF-D77F50CEF915}" type="sibTrans" cxnId="{B6AB0C3A-AF1C-452C-BDD9-DC1FD1C66F8D}">
      <dgm:prSet/>
      <dgm:spPr/>
      <dgm:t>
        <a:bodyPr/>
        <a:lstStyle/>
        <a:p>
          <a:endParaRPr lang="en-US"/>
        </a:p>
      </dgm:t>
    </dgm:pt>
    <dgm:pt modelId="{3C071C85-40C1-4531-AACD-EB2DE62427B8}">
      <dgm:prSet phldrT="[Text]" custT="1"/>
      <dgm:spPr>
        <a:solidFill>
          <a:schemeClr val="accent1">
            <a:lumMod val="20000"/>
            <a:lumOff val="80000"/>
          </a:schemeClr>
        </a:solidFill>
        <a:ln>
          <a:solidFill>
            <a:schemeClr val="accent2"/>
          </a:solidFill>
        </a:ln>
      </dgm:spPr>
      <dgm:t>
        <a:bodyPr/>
        <a:lstStyle/>
        <a:p>
          <a:r>
            <a:rPr lang="en-US" sz="1800" b="1" dirty="0" smtClean="0">
              <a:solidFill>
                <a:schemeClr val="accent4"/>
              </a:solidFill>
              <a:latin typeface="Calibri" pitchFamily="34" charset="0"/>
              <a:cs typeface="Calibri" pitchFamily="34" charset="0"/>
            </a:rPr>
            <a:t>BCG</a:t>
          </a:r>
          <a:endParaRPr lang="en-US" sz="1800" b="1" dirty="0">
            <a:solidFill>
              <a:schemeClr val="accent4"/>
            </a:solidFill>
            <a:latin typeface="Calibri" pitchFamily="34" charset="0"/>
            <a:cs typeface="Calibri" pitchFamily="34" charset="0"/>
          </a:endParaRPr>
        </a:p>
      </dgm:t>
    </dgm:pt>
    <dgm:pt modelId="{5DC952E6-BB4A-4A08-8171-EE19A51044C2}" type="parTrans" cxnId="{95FD30BF-A5AB-4D34-AEDD-F9A37656B836}">
      <dgm:prSet/>
      <dgm:spPr/>
      <dgm:t>
        <a:bodyPr/>
        <a:lstStyle/>
        <a:p>
          <a:endParaRPr lang="en-US"/>
        </a:p>
      </dgm:t>
    </dgm:pt>
    <dgm:pt modelId="{DE9950AB-B8A6-429B-ADD1-03651734635F}" type="sibTrans" cxnId="{95FD30BF-A5AB-4D34-AEDD-F9A37656B836}">
      <dgm:prSet/>
      <dgm:spPr/>
      <dgm:t>
        <a:bodyPr/>
        <a:lstStyle/>
        <a:p>
          <a:endParaRPr lang="en-US"/>
        </a:p>
      </dgm:t>
    </dgm:pt>
    <dgm:pt modelId="{981E45B6-001E-485C-82C0-CA0E5F525E78}">
      <dgm:prSet phldrT="[Text]" custT="1"/>
      <dgm:spPr>
        <a:solidFill>
          <a:srgbClr val="CCFFFF"/>
        </a:solidFill>
        <a:ln>
          <a:solidFill>
            <a:schemeClr val="accent5"/>
          </a:solidFill>
        </a:ln>
      </dgm:spPr>
      <dgm:t>
        <a:bodyPr/>
        <a:lstStyle/>
        <a:p>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Whole cell</a:t>
          </a:r>
          <a:endPar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gm:t>
    </dgm:pt>
    <dgm:pt modelId="{D736CF98-2895-4D78-A514-BF38A017C5D5}" type="parTrans" cxnId="{E83BB2D6-6181-4A56-BAAC-4D628ABF445B}">
      <dgm:prSet/>
      <dgm:spPr/>
      <dgm:t>
        <a:bodyPr/>
        <a:lstStyle/>
        <a:p>
          <a:endParaRPr lang="en-US"/>
        </a:p>
      </dgm:t>
    </dgm:pt>
    <dgm:pt modelId="{10A3E894-8E12-4E8D-9A94-9C472A8D9A8B}" type="sibTrans" cxnId="{E83BB2D6-6181-4A56-BAAC-4D628ABF445B}">
      <dgm:prSet/>
      <dgm:spPr/>
      <dgm:t>
        <a:bodyPr/>
        <a:lstStyle/>
        <a:p>
          <a:endParaRPr lang="en-US"/>
        </a:p>
      </dgm:t>
    </dgm:pt>
    <dgm:pt modelId="{525471ED-E2D6-48E6-9955-A0C7F6BA0135}">
      <dgm:prSet phldrT="[Text]" custT="1"/>
      <dgm:spPr>
        <a:solidFill>
          <a:srgbClr val="CCFFFF"/>
        </a:solidFill>
        <a:ln>
          <a:solidFill>
            <a:schemeClr val="accent5"/>
          </a:solidFill>
        </a:ln>
      </dgm:spPr>
      <dgm:t>
        <a:bodyPr/>
        <a:lstStyle/>
        <a:p>
          <a:r>
            <a:rPr lang="en-US" sz="1800" b="1" dirty="0" err="1" smtClean="0">
              <a:solidFill>
                <a:schemeClr val="accent4"/>
              </a:solidFill>
              <a:latin typeface="Calibri" pitchFamily="34" charset="0"/>
              <a:cs typeface="Calibri" pitchFamily="34" charset="0"/>
            </a:rPr>
            <a:t>Pertussis</a:t>
          </a:r>
          <a:endParaRPr lang="en-US" sz="1800" b="1" dirty="0">
            <a:solidFill>
              <a:schemeClr val="accent4"/>
            </a:solidFill>
            <a:latin typeface="Calibri" pitchFamily="34" charset="0"/>
            <a:cs typeface="Calibri" pitchFamily="34" charset="0"/>
          </a:endParaRPr>
        </a:p>
      </dgm:t>
    </dgm:pt>
    <dgm:pt modelId="{C2F08CD0-182F-4122-8A5C-DB7E3496AFB2}" type="parTrans" cxnId="{E447C889-8D32-462B-8098-549461C26551}">
      <dgm:prSet/>
      <dgm:spPr/>
      <dgm:t>
        <a:bodyPr/>
        <a:lstStyle/>
        <a:p>
          <a:endParaRPr lang="en-US"/>
        </a:p>
      </dgm:t>
    </dgm:pt>
    <dgm:pt modelId="{D79FF8FC-5626-4031-BA62-8B828FB4E0B6}" type="sibTrans" cxnId="{E447C889-8D32-462B-8098-549461C26551}">
      <dgm:prSet/>
      <dgm:spPr/>
      <dgm:t>
        <a:bodyPr/>
        <a:lstStyle/>
        <a:p>
          <a:endParaRPr lang="en-US"/>
        </a:p>
      </dgm:t>
    </dgm:pt>
    <dgm:pt modelId="{67B651EF-3C0C-43E1-82F3-716E1405DDD7}">
      <dgm:prSet phldrT="[Text]" custT="1"/>
      <dgm:spPr>
        <a:solidFill>
          <a:srgbClr val="CCFFFF"/>
        </a:solidFill>
        <a:ln>
          <a:solidFill>
            <a:schemeClr val="accent5"/>
          </a:solidFill>
        </a:ln>
      </dgm:spPr>
      <dgm:t>
        <a:bodyPr/>
        <a:lstStyle/>
        <a:p>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conjugated</a:t>
          </a:r>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endPar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gm:t>
    </dgm:pt>
    <dgm:pt modelId="{A1DEAA29-0980-4847-ACFF-5EDBFE642518}" type="parTrans" cxnId="{A89741C6-7230-4C65-9AAA-0C8D2FEC3AD5}">
      <dgm:prSet/>
      <dgm:spPr/>
      <dgm:t>
        <a:bodyPr/>
        <a:lstStyle/>
        <a:p>
          <a:endParaRPr lang="en-US"/>
        </a:p>
      </dgm:t>
    </dgm:pt>
    <dgm:pt modelId="{5BA12B3C-F927-46EA-81F9-FF93F445D9F7}" type="sibTrans" cxnId="{A89741C6-7230-4C65-9AAA-0C8D2FEC3AD5}">
      <dgm:prSet/>
      <dgm:spPr/>
      <dgm:t>
        <a:bodyPr/>
        <a:lstStyle/>
        <a:p>
          <a:endParaRPr lang="en-US"/>
        </a:p>
      </dgm:t>
    </dgm:pt>
    <dgm:pt modelId="{2C51D740-EB51-470F-ABB7-89EA493AD060}">
      <dgm:prSet phldrT="[Text]" custT="1"/>
      <dgm:spPr>
        <a:solidFill>
          <a:srgbClr val="CCFFFF"/>
        </a:solidFill>
        <a:ln>
          <a:solidFill>
            <a:schemeClr val="accent5"/>
          </a:solidFill>
        </a:ln>
      </dgm:spPr>
      <dgm:t>
        <a:bodyPr/>
        <a:lstStyle/>
        <a:p>
          <a:r>
            <a:rPr lang="en-US" sz="1800" b="1" dirty="0" err="1" smtClean="0">
              <a:solidFill>
                <a:schemeClr val="accent4"/>
              </a:solidFill>
              <a:latin typeface="Calibri" pitchFamily="34" charset="0"/>
              <a:cs typeface="Calibri" pitchFamily="34" charset="0"/>
            </a:rPr>
            <a:t>Hib</a:t>
          </a:r>
          <a:endParaRPr lang="en-US" sz="1800" b="1" dirty="0">
            <a:solidFill>
              <a:schemeClr val="accent4"/>
            </a:solidFill>
            <a:latin typeface="Calibri" pitchFamily="34" charset="0"/>
            <a:cs typeface="Calibri" pitchFamily="34" charset="0"/>
          </a:endParaRPr>
        </a:p>
      </dgm:t>
    </dgm:pt>
    <dgm:pt modelId="{82FE446E-9F97-4087-BD12-7E387AEC2415}" type="parTrans" cxnId="{842D86C7-99E7-40E7-ABDC-A90EAC50B624}">
      <dgm:prSet/>
      <dgm:spPr/>
      <dgm:t>
        <a:bodyPr/>
        <a:lstStyle/>
        <a:p>
          <a:endParaRPr lang="en-US"/>
        </a:p>
      </dgm:t>
    </dgm:pt>
    <dgm:pt modelId="{C19CDDF5-A7AF-4100-BE0E-AFB145D82040}" type="sibTrans" cxnId="{842D86C7-99E7-40E7-ABDC-A90EAC50B624}">
      <dgm:prSet/>
      <dgm:spPr/>
      <dgm:t>
        <a:bodyPr/>
        <a:lstStyle/>
        <a:p>
          <a:endParaRPr lang="en-US"/>
        </a:p>
      </dgm:t>
    </dgm:pt>
    <dgm:pt modelId="{C87874B1-FCBC-44A1-A8DE-5146A30D656A}">
      <dgm:prSet phldrT="[Text]" custT="1"/>
      <dgm:spPr>
        <a:solidFill>
          <a:schemeClr val="accent1">
            <a:lumMod val="20000"/>
            <a:lumOff val="80000"/>
          </a:schemeClr>
        </a:solidFill>
        <a:ln>
          <a:solidFill>
            <a:schemeClr val="accent2"/>
          </a:solidFill>
        </a:ln>
      </dgm:spPr>
      <dgm:t>
        <a:bodyPr/>
        <a:lstStyle/>
        <a:p>
          <a:r>
            <a:rPr lang="en-US" sz="1800" b="1" dirty="0" smtClean="0">
              <a:solidFill>
                <a:schemeClr val="accent4"/>
              </a:solidFill>
              <a:latin typeface="Calibri" pitchFamily="34" charset="0"/>
              <a:cs typeface="Calibri" pitchFamily="34" charset="0"/>
            </a:rPr>
            <a:t>MMR</a:t>
          </a:r>
          <a:endParaRPr lang="en-US" sz="1800" b="1" dirty="0">
            <a:solidFill>
              <a:schemeClr val="accent4"/>
            </a:solidFill>
            <a:latin typeface="Calibri" pitchFamily="34" charset="0"/>
            <a:cs typeface="Calibri" pitchFamily="34" charset="0"/>
          </a:endParaRPr>
        </a:p>
      </dgm:t>
    </dgm:pt>
    <dgm:pt modelId="{02363075-CD77-4E55-B571-BEB833F1F1A9}" type="parTrans" cxnId="{51BCC0F7-60F5-45DB-B2DF-53E567AB17BE}">
      <dgm:prSet/>
      <dgm:spPr/>
      <dgm:t>
        <a:bodyPr/>
        <a:lstStyle/>
        <a:p>
          <a:endParaRPr lang="en-US"/>
        </a:p>
      </dgm:t>
    </dgm:pt>
    <dgm:pt modelId="{FD1E9135-9DC8-4CA3-BAF3-6D8F61359E87}" type="sibTrans" cxnId="{51BCC0F7-60F5-45DB-B2DF-53E567AB17BE}">
      <dgm:prSet/>
      <dgm:spPr/>
      <dgm:t>
        <a:bodyPr/>
        <a:lstStyle/>
        <a:p>
          <a:endParaRPr lang="en-US"/>
        </a:p>
      </dgm:t>
    </dgm:pt>
    <dgm:pt modelId="{D6B4625D-5C26-4B16-9A40-5990322F7418}">
      <dgm:prSet phldrT="[Text]" custT="1"/>
      <dgm:spPr>
        <a:solidFill>
          <a:schemeClr val="accent1">
            <a:lumMod val="20000"/>
            <a:lumOff val="80000"/>
          </a:schemeClr>
        </a:solidFill>
        <a:ln>
          <a:solidFill>
            <a:schemeClr val="accent2"/>
          </a:solidFill>
        </a:ln>
      </dgm:spPr>
      <dgm:t>
        <a:bodyPr/>
        <a:lstStyle/>
        <a:p>
          <a:r>
            <a:rPr lang="en-US" sz="1800" b="1" dirty="0" smtClean="0">
              <a:solidFill>
                <a:schemeClr val="accent4"/>
              </a:solidFill>
              <a:latin typeface="Calibri" pitchFamily="34" charset="0"/>
              <a:cs typeface="Calibri" pitchFamily="34" charset="0"/>
            </a:rPr>
            <a:t>OPV</a:t>
          </a:r>
          <a:endParaRPr lang="en-US" sz="1800" b="1" dirty="0">
            <a:solidFill>
              <a:schemeClr val="accent4"/>
            </a:solidFill>
            <a:latin typeface="Calibri" pitchFamily="34" charset="0"/>
            <a:cs typeface="Calibri" pitchFamily="34" charset="0"/>
          </a:endParaRPr>
        </a:p>
      </dgm:t>
    </dgm:pt>
    <dgm:pt modelId="{0B661521-68C4-4FBC-A8F9-6836CE495CDA}" type="parTrans" cxnId="{D7245F0A-72ED-4CBE-B12A-0960AD8FBFB0}">
      <dgm:prSet/>
      <dgm:spPr/>
      <dgm:t>
        <a:bodyPr/>
        <a:lstStyle/>
        <a:p>
          <a:endParaRPr lang="en-US"/>
        </a:p>
      </dgm:t>
    </dgm:pt>
    <dgm:pt modelId="{22DCC267-14B2-4E00-B826-3AB4146A527E}" type="sibTrans" cxnId="{D7245F0A-72ED-4CBE-B12A-0960AD8FBFB0}">
      <dgm:prSet/>
      <dgm:spPr/>
      <dgm:t>
        <a:bodyPr/>
        <a:lstStyle/>
        <a:p>
          <a:endParaRPr lang="en-US"/>
        </a:p>
      </dgm:t>
    </dgm:pt>
    <dgm:pt modelId="{9B95D119-910E-492D-8D63-671E9EB6620F}">
      <dgm:prSet phldrT="[Text]" custT="1"/>
      <dgm:spPr>
        <a:solidFill>
          <a:schemeClr val="accent1">
            <a:lumMod val="20000"/>
            <a:lumOff val="80000"/>
          </a:schemeClr>
        </a:solidFill>
        <a:ln>
          <a:solidFill>
            <a:schemeClr val="accent2"/>
          </a:solidFill>
        </a:ln>
      </dgm:spPr>
      <dgm:t>
        <a:bodyPr/>
        <a:lstStyle/>
        <a:p>
          <a:r>
            <a:rPr lang="en-US" sz="1800" b="1" dirty="0" smtClean="0">
              <a:solidFill>
                <a:schemeClr val="accent4"/>
              </a:solidFill>
              <a:latin typeface="Calibri" pitchFamily="34" charset="0"/>
              <a:cs typeface="Calibri" pitchFamily="34" charset="0"/>
            </a:rPr>
            <a:t>Rota</a:t>
          </a:r>
          <a:endParaRPr lang="en-US" sz="1800" b="1" dirty="0">
            <a:solidFill>
              <a:schemeClr val="accent4"/>
            </a:solidFill>
            <a:latin typeface="Calibri" pitchFamily="34" charset="0"/>
            <a:cs typeface="Calibri" pitchFamily="34" charset="0"/>
          </a:endParaRPr>
        </a:p>
      </dgm:t>
    </dgm:pt>
    <dgm:pt modelId="{90972538-79EC-4353-939C-5A96B018058C}" type="parTrans" cxnId="{DD3AF757-1886-4D13-8219-FE12E1A09BC1}">
      <dgm:prSet/>
      <dgm:spPr/>
      <dgm:t>
        <a:bodyPr/>
        <a:lstStyle/>
        <a:p>
          <a:endParaRPr lang="en-US"/>
        </a:p>
      </dgm:t>
    </dgm:pt>
    <dgm:pt modelId="{DE6E4E42-108A-40F7-9FFC-DD428FA67257}" type="sibTrans" cxnId="{DD3AF757-1886-4D13-8219-FE12E1A09BC1}">
      <dgm:prSet/>
      <dgm:spPr/>
      <dgm:t>
        <a:bodyPr/>
        <a:lstStyle/>
        <a:p>
          <a:endParaRPr lang="en-US"/>
        </a:p>
      </dgm:t>
    </dgm:pt>
    <dgm:pt modelId="{1E31EEE0-D7E0-4ABA-B7F4-046539E55FE9}">
      <dgm:prSet phldrT="[Text]" custT="1"/>
      <dgm:spPr>
        <a:solidFill>
          <a:schemeClr val="accent1">
            <a:lumMod val="20000"/>
            <a:lumOff val="80000"/>
          </a:schemeClr>
        </a:solidFill>
        <a:ln>
          <a:solidFill>
            <a:schemeClr val="accent2"/>
          </a:solidFill>
        </a:ln>
      </dgm:spPr>
      <dgm:t>
        <a:bodyPr/>
        <a:lstStyle/>
        <a:p>
          <a:r>
            <a:rPr lang="en-US" sz="1800" b="1" dirty="0" err="1" smtClean="0">
              <a:solidFill>
                <a:schemeClr val="bg2">
                  <a:lumMod val="50000"/>
                </a:schemeClr>
              </a:solidFill>
              <a:latin typeface="Calibri" pitchFamily="34" charset="0"/>
              <a:cs typeface="Calibri" pitchFamily="34" charset="0"/>
            </a:rPr>
            <a:t>Varicella</a:t>
          </a:r>
          <a:endParaRPr lang="en-US" sz="1800" b="1" dirty="0">
            <a:solidFill>
              <a:schemeClr val="bg2">
                <a:lumMod val="50000"/>
              </a:schemeClr>
            </a:solidFill>
            <a:latin typeface="Calibri" pitchFamily="34" charset="0"/>
            <a:cs typeface="Calibri" pitchFamily="34" charset="0"/>
          </a:endParaRPr>
        </a:p>
      </dgm:t>
    </dgm:pt>
    <dgm:pt modelId="{BF602CF6-925D-4392-926C-9E345E92BA4B}" type="parTrans" cxnId="{5ABDAE26-2DEA-4441-BC77-EA5C3216949A}">
      <dgm:prSet/>
      <dgm:spPr/>
      <dgm:t>
        <a:bodyPr/>
        <a:lstStyle/>
        <a:p>
          <a:endParaRPr lang="en-US"/>
        </a:p>
      </dgm:t>
    </dgm:pt>
    <dgm:pt modelId="{F32D44A6-2B0A-43CB-A1C2-C69FDAAEF461}" type="sibTrans" cxnId="{5ABDAE26-2DEA-4441-BC77-EA5C3216949A}">
      <dgm:prSet/>
      <dgm:spPr/>
      <dgm:t>
        <a:bodyPr/>
        <a:lstStyle/>
        <a:p>
          <a:endParaRPr lang="en-US"/>
        </a:p>
      </dgm:t>
    </dgm:pt>
    <dgm:pt modelId="{38651939-1914-4A2A-8B0E-437C975B23A1}">
      <dgm:prSet phldrT="[Text]" custT="1"/>
      <dgm:spPr>
        <a:solidFill>
          <a:schemeClr val="accent1">
            <a:lumMod val="20000"/>
            <a:lumOff val="80000"/>
          </a:schemeClr>
        </a:solidFill>
        <a:ln>
          <a:solidFill>
            <a:schemeClr val="accent2"/>
          </a:solidFill>
        </a:ln>
      </dgm:spPr>
      <dgm:t>
        <a:bodyPr/>
        <a:lstStyle/>
        <a:p>
          <a:r>
            <a:rPr lang="en-US" sz="1800" b="1" dirty="0" smtClean="0">
              <a:solidFill>
                <a:schemeClr val="bg2">
                  <a:lumMod val="50000"/>
                </a:schemeClr>
              </a:solidFill>
              <a:latin typeface="Calibri" pitchFamily="34" charset="0"/>
              <a:cs typeface="Calibri" pitchFamily="34" charset="0"/>
            </a:rPr>
            <a:t>Yellow fever</a:t>
          </a:r>
          <a:endParaRPr lang="en-US" sz="1800" b="1" dirty="0">
            <a:solidFill>
              <a:schemeClr val="bg2">
                <a:lumMod val="50000"/>
              </a:schemeClr>
            </a:solidFill>
            <a:latin typeface="Calibri" pitchFamily="34" charset="0"/>
            <a:cs typeface="Calibri" pitchFamily="34" charset="0"/>
          </a:endParaRPr>
        </a:p>
      </dgm:t>
    </dgm:pt>
    <dgm:pt modelId="{A7202C5D-CA62-43A6-A51B-AAE67CF0681D}" type="parTrans" cxnId="{1C9E0071-D486-44A3-ABD8-D71B6AC7D9F8}">
      <dgm:prSet/>
      <dgm:spPr/>
      <dgm:t>
        <a:bodyPr/>
        <a:lstStyle/>
        <a:p>
          <a:endParaRPr lang="en-US"/>
        </a:p>
      </dgm:t>
    </dgm:pt>
    <dgm:pt modelId="{5322A611-584E-40D2-9480-0B0ACEBEF77B}" type="sibTrans" cxnId="{1C9E0071-D486-44A3-ABD8-D71B6AC7D9F8}">
      <dgm:prSet/>
      <dgm:spPr/>
      <dgm:t>
        <a:bodyPr/>
        <a:lstStyle/>
        <a:p>
          <a:endParaRPr lang="en-US"/>
        </a:p>
      </dgm:t>
    </dgm:pt>
    <dgm:pt modelId="{DDD7FD7D-DACF-4C82-A75A-D7DD2C67FB4B}">
      <dgm:prSet phldrT="[Text]" custT="1"/>
      <dgm:spPr>
        <a:solidFill>
          <a:srgbClr val="CCFFFF"/>
        </a:solidFill>
        <a:ln>
          <a:solidFill>
            <a:schemeClr val="accent5"/>
          </a:solidFill>
        </a:ln>
      </dgm:spPr>
      <dgm:t>
        <a:bodyPr/>
        <a:lstStyle/>
        <a:p>
          <a:r>
            <a:rPr lang="en-US" sz="1800" b="1" dirty="0" err="1" smtClean="0">
              <a:solidFill>
                <a:schemeClr val="accent4"/>
              </a:solidFill>
              <a:latin typeface="Calibri" pitchFamily="34" charset="0"/>
              <a:cs typeface="Calibri" pitchFamily="34" charset="0"/>
            </a:rPr>
            <a:t>Pneumo</a:t>
          </a:r>
          <a:endParaRPr lang="en-US" sz="1800" b="1" dirty="0">
            <a:solidFill>
              <a:schemeClr val="accent4"/>
            </a:solidFill>
            <a:latin typeface="Calibri" pitchFamily="34" charset="0"/>
            <a:cs typeface="Calibri" pitchFamily="34" charset="0"/>
          </a:endParaRPr>
        </a:p>
      </dgm:t>
    </dgm:pt>
    <dgm:pt modelId="{9EACE522-05C2-4182-9E23-373CD1A3B0FC}" type="parTrans" cxnId="{689A379F-1D39-4F6A-AEBE-29DE00105630}">
      <dgm:prSet/>
      <dgm:spPr/>
      <dgm:t>
        <a:bodyPr/>
        <a:lstStyle/>
        <a:p>
          <a:endParaRPr lang="en-US"/>
        </a:p>
      </dgm:t>
    </dgm:pt>
    <dgm:pt modelId="{AEB097CC-E230-4C07-AA4F-6F6E7B2F3080}" type="sibTrans" cxnId="{689A379F-1D39-4F6A-AEBE-29DE00105630}">
      <dgm:prSet/>
      <dgm:spPr/>
      <dgm:t>
        <a:bodyPr/>
        <a:lstStyle/>
        <a:p>
          <a:endParaRPr lang="en-US"/>
        </a:p>
      </dgm:t>
    </dgm:pt>
    <dgm:pt modelId="{D4263907-C5D3-4CDD-96EC-600B5CEF2981}">
      <dgm:prSet phldrT="[Text]" custT="1"/>
      <dgm:spPr>
        <a:solidFill>
          <a:srgbClr val="CCFFFF"/>
        </a:solidFill>
        <a:ln>
          <a:solidFill>
            <a:schemeClr val="accent5"/>
          </a:solidFill>
        </a:ln>
      </dgm:spPr>
      <dgm:t>
        <a:bodyPr/>
        <a:lstStyle/>
        <a:p>
          <a:r>
            <a:rPr lang="en-US" sz="1800" b="1" dirty="0" err="1" smtClean="0">
              <a:solidFill>
                <a:schemeClr val="accent4"/>
              </a:solidFill>
              <a:latin typeface="Calibri" pitchFamily="34" charset="0"/>
              <a:cs typeface="Calibri" pitchFamily="34" charset="0"/>
            </a:rPr>
            <a:t>Meningo</a:t>
          </a:r>
          <a:endParaRPr lang="en-US" sz="1800" b="1" dirty="0">
            <a:solidFill>
              <a:schemeClr val="accent4"/>
            </a:solidFill>
            <a:latin typeface="Calibri" pitchFamily="34" charset="0"/>
            <a:cs typeface="Calibri" pitchFamily="34" charset="0"/>
          </a:endParaRPr>
        </a:p>
      </dgm:t>
    </dgm:pt>
    <dgm:pt modelId="{48B6135F-DC41-4CAC-91ED-2739678E9E6E}" type="parTrans" cxnId="{5AE2825F-0DD0-494C-8C0E-3F551326874A}">
      <dgm:prSet/>
      <dgm:spPr/>
      <dgm:t>
        <a:bodyPr/>
        <a:lstStyle/>
        <a:p>
          <a:endParaRPr lang="en-US"/>
        </a:p>
      </dgm:t>
    </dgm:pt>
    <dgm:pt modelId="{4C80B118-77A4-458E-A182-235DF4F608CC}" type="sibTrans" cxnId="{5AE2825F-0DD0-494C-8C0E-3F551326874A}">
      <dgm:prSet/>
      <dgm:spPr/>
      <dgm:t>
        <a:bodyPr/>
        <a:lstStyle/>
        <a:p>
          <a:endParaRPr lang="en-US"/>
        </a:p>
      </dgm:t>
    </dgm:pt>
    <dgm:pt modelId="{143F6C09-5A51-4973-97A5-ED8B3097CE9F}">
      <dgm:prSet phldrT="[Text]" custT="1"/>
      <dgm:spPr>
        <a:solidFill>
          <a:srgbClr val="CCFFFF"/>
        </a:solidFill>
        <a:ln>
          <a:solidFill>
            <a:schemeClr val="accent5"/>
          </a:solidFill>
        </a:ln>
      </dgm:spPr>
      <dgm:t>
        <a:bodyPr/>
        <a:lstStyle/>
        <a:p>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recombinant</a:t>
          </a:r>
          <a:r>
            <a:rPr lang="en-US" sz="1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endPar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gm:t>
    </dgm:pt>
    <dgm:pt modelId="{0F11B201-9BC2-41F6-AD12-EC72D1A68D5A}" type="parTrans" cxnId="{81523978-152C-4F31-80F5-BC9A3D09E7B0}">
      <dgm:prSet/>
      <dgm:spPr/>
      <dgm:t>
        <a:bodyPr/>
        <a:lstStyle/>
        <a:p>
          <a:endParaRPr lang="en-US"/>
        </a:p>
      </dgm:t>
    </dgm:pt>
    <dgm:pt modelId="{B795FD61-76A6-4E5F-B65E-8D4E1897B665}" type="sibTrans" cxnId="{81523978-152C-4F31-80F5-BC9A3D09E7B0}">
      <dgm:prSet/>
      <dgm:spPr/>
      <dgm:t>
        <a:bodyPr/>
        <a:lstStyle/>
        <a:p>
          <a:endParaRPr lang="en-US"/>
        </a:p>
      </dgm:t>
    </dgm:pt>
    <dgm:pt modelId="{B84E9538-FF49-43C2-BAC4-6D6DC8734524}">
      <dgm:prSet phldrT="[Text]" custT="1"/>
      <dgm:spPr>
        <a:solidFill>
          <a:srgbClr val="CCFFFF"/>
        </a:solidFill>
        <a:ln>
          <a:solidFill>
            <a:schemeClr val="accent5"/>
          </a:solidFill>
        </a:ln>
      </dgm:spPr>
      <dgm:t>
        <a:bodyPr/>
        <a:lstStyle/>
        <a:p>
          <a:r>
            <a:rPr lang="en-US" sz="1800" b="1" dirty="0" err="1" smtClean="0">
              <a:solidFill>
                <a:schemeClr val="accent4"/>
              </a:solidFill>
              <a:latin typeface="Calibri" pitchFamily="34" charset="0"/>
              <a:cs typeface="Calibri" pitchFamily="34" charset="0"/>
            </a:rPr>
            <a:t>HepB</a:t>
          </a:r>
          <a:endParaRPr lang="en-US" sz="1800" b="1" dirty="0">
            <a:solidFill>
              <a:schemeClr val="accent4"/>
            </a:solidFill>
            <a:latin typeface="Calibri" pitchFamily="34" charset="0"/>
            <a:cs typeface="Calibri" pitchFamily="34" charset="0"/>
          </a:endParaRPr>
        </a:p>
      </dgm:t>
    </dgm:pt>
    <dgm:pt modelId="{BD90B194-4CA7-4C47-8B17-8F20AB4639DB}" type="parTrans" cxnId="{DB479B9E-D142-4D00-A9C8-73402254B56E}">
      <dgm:prSet/>
      <dgm:spPr/>
      <dgm:t>
        <a:bodyPr/>
        <a:lstStyle/>
        <a:p>
          <a:endParaRPr lang="en-US"/>
        </a:p>
      </dgm:t>
    </dgm:pt>
    <dgm:pt modelId="{09962C12-BB7B-4B6F-86E4-42FD9199CB8F}" type="sibTrans" cxnId="{DB479B9E-D142-4D00-A9C8-73402254B56E}">
      <dgm:prSet/>
      <dgm:spPr/>
      <dgm:t>
        <a:bodyPr/>
        <a:lstStyle/>
        <a:p>
          <a:endParaRPr lang="en-US"/>
        </a:p>
      </dgm:t>
    </dgm:pt>
    <dgm:pt modelId="{379DD9E1-EE15-42BE-94B2-AE79343A07EE}">
      <dgm:prSet phldrT="[Text]" custT="1"/>
      <dgm:spPr>
        <a:solidFill>
          <a:srgbClr val="CCFFFF"/>
        </a:solidFill>
        <a:ln>
          <a:solidFill>
            <a:schemeClr val="accent5"/>
          </a:solidFill>
        </a:ln>
      </dgm:spPr>
      <dgm:t>
        <a:bodyPr/>
        <a:lstStyle/>
        <a:p>
          <a:r>
            <a:rPr lang="en-US" sz="1800" b="1" dirty="0" err="1" smtClean="0">
              <a:solidFill>
                <a:schemeClr val="tx1"/>
              </a:solidFill>
              <a:effectLst>
                <a:outerShdw blurRad="38100" dist="38100" dir="2700000" algn="tl">
                  <a:srgbClr val="000000">
                    <a:alpha val="43137"/>
                  </a:srgbClr>
                </a:outerShdw>
              </a:effectLst>
              <a:latin typeface="Calibri" pitchFamily="34" charset="0"/>
              <a:cs typeface="Calibri" pitchFamily="34" charset="0"/>
            </a:rPr>
            <a:t>Toxoids</a:t>
          </a:r>
          <a:endPar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gm:t>
    </dgm:pt>
    <dgm:pt modelId="{0BFDC2FD-7F72-41E4-A33A-44235787B481}" type="parTrans" cxnId="{B62D39E0-F4FA-4406-A232-EFEC3C7D80A6}">
      <dgm:prSet/>
      <dgm:spPr/>
      <dgm:t>
        <a:bodyPr/>
        <a:lstStyle/>
        <a:p>
          <a:endParaRPr lang="en-US"/>
        </a:p>
      </dgm:t>
    </dgm:pt>
    <dgm:pt modelId="{9EC6ABF5-1BD4-43ED-A76A-BB73746AB3AC}" type="sibTrans" cxnId="{B62D39E0-F4FA-4406-A232-EFEC3C7D80A6}">
      <dgm:prSet/>
      <dgm:spPr/>
      <dgm:t>
        <a:bodyPr/>
        <a:lstStyle/>
        <a:p>
          <a:endParaRPr lang="en-US"/>
        </a:p>
      </dgm:t>
    </dgm:pt>
    <dgm:pt modelId="{4A4A8A29-E407-4611-A6B3-080A2B2A31A0}">
      <dgm:prSet phldrT="[Text]" custT="1"/>
      <dgm:spPr>
        <a:solidFill>
          <a:srgbClr val="CCFFFF"/>
        </a:solidFill>
        <a:ln>
          <a:solidFill>
            <a:schemeClr val="accent5"/>
          </a:solidFill>
        </a:ln>
      </dgm:spPr>
      <dgm:t>
        <a:bodyPr/>
        <a:lstStyle/>
        <a:p>
          <a:r>
            <a:rPr lang="en-US" sz="1800" b="1" dirty="0" smtClean="0">
              <a:solidFill>
                <a:schemeClr val="accent4"/>
              </a:solidFill>
              <a:latin typeface="Calibri" pitchFamily="34" charset="0"/>
              <a:cs typeface="Calibri" pitchFamily="34" charset="0"/>
            </a:rPr>
            <a:t>Tetanus</a:t>
          </a:r>
          <a:endParaRPr lang="en-US" sz="1800" b="1" dirty="0">
            <a:solidFill>
              <a:schemeClr val="accent4"/>
            </a:solidFill>
            <a:latin typeface="Calibri" pitchFamily="34" charset="0"/>
            <a:cs typeface="Calibri" pitchFamily="34" charset="0"/>
          </a:endParaRPr>
        </a:p>
      </dgm:t>
    </dgm:pt>
    <dgm:pt modelId="{761451B5-FB29-49A1-9528-6892CEBDA7AB}" type="parTrans" cxnId="{F987C55E-E9AE-4BBB-845A-4264D0323206}">
      <dgm:prSet/>
      <dgm:spPr/>
      <dgm:t>
        <a:bodyPr/>
        <a:lstStyle/>
        <a:p>
          <a:endParaRPr lang="en-US"/>
        </a:p>
      </dgm:t>
    </dgm:pt>
    <dgm:pt modelId="{AD520BEC-9314-47D3-99A0-2DB7AE7D84DB}" type="sibTrans" cxnId="{F987C55E-E9AE-4BBB-845A-4264D0323206}">
      <dgm:prSet/>
      <dgm:spPr/>
      <dgm:t>
        <a:bodyPr/>
        <a:lstStyle/>
        <a:p>
          <a:endParaRPr lang="en-US"/>
        </a:p>
      </dgm:t>
    </dgm:pt>
    <dgm:pt modelId="{AAAB593A-1146-44A6-97CB-CB743C42A328}">
      <dgm:prSet custT="1"/>
      <dgm:spPr>
        <a:solidFill>
          <a:srgbClr val="CCFFFF"/>
        </a:solidFill>
        <a:ln>
          <a:solidFill>
            <a:schemeClr val="accent5"/>
          </a:solidFill>
        </a:ln>
      </dgm:spPr>
      <dgm:t>
        <a:bodyPr/>
        <a:lstStyle/>
        <a:p>
          <a:r>
            <a:rPr lang="en-US" sz="1800" b="1" dirty="0" smtClean="0">
              <a:solidFill>
                <a:schemeClr val="accent4"/>
              </a:solidFill>
              <a:latin typeface="Calibri" pitchFamily="34" charset="0"/>
              <a:cs typeface="Calibri" pitchFamily="34" charset="0"/>
            </a:rPr>
            <a:t>Diphtheria</a:t>
          </a:r>
          <a:endParaRPr lang="en-US" sz="1800" b="1" dirty="0">
            <a:solidFill>
              <a:schemeClr val="accent4"/>
            </a:solidFill>
            <a:latin typeface="Calibri" pitchFamily="34" charset="0"/>
            <a:cs typeface="Calibri" pitchFamily="34" charset="0"/>
          </a:endParaRPr>
        </a:p>
      </dgm:t>
    </dgm:pt>
    <dgm:pt modelId="{AA256303-BAA6-4F8A-B05A-E8C1356E0060}" type="parTrans" cxnId="{603435B3-40F0-4D3A-86B2-84CF0A8A9381}">
      <dgm:prSet/>
      <dgm:spPr/>
      <dgm:t>
        <a:bodyPr/>
        <a:lstStyle/>
        <a:p>
          <a:endParaRPr lang="en-US"/>
        </a:p>
      </dgm:t>
    </dgm:pt>
    <dgm:pt modelId="{C6C4F2E0-D57E-46DD-AB88-F7EFFC8D5B4F}" type="sibTrans" cxnId="{603435B3-40F0-4D3A-86B2-84CF0A8A9381}">
      <dgm:prSet/>
      <dgm:spPr/>
      <dgm:t>
        <a:bodyPr/>
        <a:lstStyle/>
        <a:p>
          <a:endParaRPr lang="en-US"/>
        </a:p>
      </dgm:t>
    </dgm:pt>
    <dgm:pt modelId="{1755A31D-3B24-4DB4-9537-50B357492ACF}">
      <dgm:prSet phldrT="[Text]" custT="1"/>
      <dgm:spPr>
        <a:solidFill>
          <a:srgbClr val="CCFFFF"/>
        </a:solidFill>
        <a:ln>
          <a:solidFill>
            <a:schemeClr val="accent5"/>
          </a:solidFill>
        </a:ln>
      </dgm:spPr>
      <dgm:t>
        <a:bodyPr/>
        <a:lstStyle/>
        <a:p>
          <a:r>
            <a:rPr lang="en-US" sz="1800" b="1" dirty="0" smtClean="0">
              <a:solidFill>
                <a:schemeClr val="accent4"/>
              </a:solidFill>
              <a:latin typeface="Calibri" pitchFamily="34" charset="0"/>
              <a:cs typeface="Calibri" pitchFamily="34" charset="0"/>
            </a:rPr>
            <a:t>IPV</a:t>
          </a:r>
          <a:endParaRPr lang="en-US" sz="1800" b="1" dirty="0">
            <a:solidFill>
              <a:schemeClr val="accent4"/>
            </a:solidFill>
            <a:latin typeface="Calibri" pitchFamily="34" charset="0"/>
            <a:cs typeface="Calibri" pitchFamily="34" charset="0"/>
          </a:endParaRPr>
        </a:p>
      </dgm:t>
    </dgm:pt>
    <dgm:pt modelId="{B2AC78CF-96EC-4321-AE67-228BE032780C}" type="parTrans" cxnId="{BF625406-D628-493E-9CA4-0AF1EB97EF64}">
      <dgm:prSet/>
      <dgm:spPr/>
      <dgm:t>
        <a:bodyPr/>
        <a:lstStyle/>
        <a:p>
          <a:endParaRPr lang="en-US"/>
        </a:p>
      </dgm:t>
    </dgm:pt>
    <dgm:pt modelId="{2437371F-0B71-4AFF-8F10-C29D1E954AF1}" type="sibTrans" cxnId="{BF625406-D628-493E-9CA4-0AF1EB97EF64}">
      <dgm:prSet/>
      <dgm:spPr/>
      <dgm:t>
        <a:bodyPr/>
        <a:lstStyle/>
        <a:p>
          <a:endParaRPr lang="en-US"/>
        </a:p>
      </dgm:t>
    </dgm:pt>
    <dgm:pt modelId="{35105440-D1C6-4E12-A969-9A986A78C075}">
      <dgm:prSet phldrT="[Text]" custT="1"/>
      <dgm:spPr>
        <a:solidFill>
          <a:srgbClr val="CCFFFF"/>
        </a:solidFill>
        <a:ln>
          <a:solidFill>
            <a:schemeClr val="accent5"/>
          </a:solidFill>
        </a:ln>
      </dgm:spPr>
      <dgm:t>
        <a:bodyPr/>
        <a:lstStyle/>
        <a:p>
          <a:r>
            <a:rPr lang="en-US" sz="1800" b="1" dirty="0" smtClean="0">
              <a:solidFill>
                <a:schemeClr val="bg1">
                  <a:lumMod val="50000"/>
                </a:schemeClr>
              </a:solidFill>
              <a:latin typeface="Calibri" pitchFamily="34" charset="0"/>
              <a:cs typeface="Calibri" pitchFamily="34" charset="0"/>
            </a:rPr>
            <a:t>Flu</a:t>
          </a:r>
          <a:endParaRPr lang="en-US" sz="1800" b="1" dirty="0">
            <a:solidFill>
              <a:schemeClr val="bg1">
                <a:lumMod val="50000"/>
              </a:schemeClr>
            </a:solidFill>
            <a:latin typeface="Calibri" pitchFamily="34" charset="0"/>
            <a:cs typeface="Calibri" pitchFamily="34" charset="0"/>
          </a:endParaRPr>
        </a:p>
      </dgm:t>
    </dgm:pt>
    <dgm:pt modelId="{D9F0F3F2-0CA9-49A4-A7D2-1AE84B03E8E2}" type="parTrans" cxnId="{FBCB4615-0DEF-494E-BB82-F2A08EF0520B}">
      <dgm:prSet/>
      <dgm:spPr/>
      <dgm:t>
        <a:bodyPr/>
        <a:lstStyle/>
        <a:p>
          <a:endParaRPr lang="en-US"/>
        </a:p>
      </dgm:t>
    </dgm:pt>
    <dgm:pt modelId="{290727F2-ED27-456E-884F-CA0A5981E801}" type="sibTrans" cxnId="{FBCB4615-0DEF-494E-BB82-F2A08EF0520B}">
      <dgm:prSet/>
      <dgm:spPr/>
      <dgm:t>
        <a:bodyPr/>
        <a:lstStyle/>
        <a:p>
          <a:endParaRPr lang="en-US"/>
        </a:p>
      </dgm:t>
    </dgm:pt>
    <dgm:pt modelId="{0C47EDE3-2C32-4F62-B584-AAB9FB298A4A}">
      <dgm:prSet phldrT="[Text]" custT="1"/>
      <dgm:spPr>
        <a:solidFill>
          <a:srgbClr val="CCFFFF"/>
        </a:solidFill>
        <a:ln>
          <a:solidFill>
            <a:schemeClr val="accent5"/>
          </a:solidFill>
        </a:ln>
      </dgm:spPr>
      <dgm:t>
        <a:bodyPr/>
        <a:lstStyle/>
        <a:p>
          <a:r>
            <a:rPr lang="en-US" sz="1800" b="1" dirty="0" err="1" smtClean="0">
              <a:solidFill>
                <a:schemeClr val="bg1">
                  <a:lumMod val="50000"/>
                </a:schemeClr>
              </a:solidFill>
              <a:latin typeface="Calibri" pitchFamily="34" charset="0"/>
              <a:cs typeface="Calibri" pitchFamily="34" charset="0"/>
            </a:rPr>
            <a:t>HepA</a:t>
          </a:r>
          <a:endParaRPr lang="en-US" sz="1800" b="1" dirty="0">
            <a:solidFill>
              <a:schemeClr val="bg1">
                <a:lumMod val="50000"/>
              </a:schemeClr>
            </a:solidFill>
            <a:latin typeface="Calibri" pitchFamily="34" charset="0"/>
            <a:cs typeface="Calibri" pitchFamily="34" charset="0"/>
          </a:endParaRPr>
        </a:p>
      </dgm:t>
    </dgm:pt>
    <dgm:pt modelId="{CD842516-8C1D-4D42-BD29-BC4899A147F1}" type="parTrans" cxnId="{01B773DD-D695-4A77-AD1C-A5E1DC757484}">
      <dgm:prSet/>
      <dgm:spPr/>
      <dgm:t>
        <a:bodyPr/>
        <a:lstStyle/>
        <a:p>
          <a:endParaRPr lang="en-US"/>
        </a:p>
      </dgm:t>
    </dgm:pt>
    <dgm:pt modelId="{BCC7C925-E8A0-4EDC-9027-2263CE6A1FBC}" type="sibTrans" cxnId="{01B773DD-D695-4A77-AD1C-A5E1DC757484}">
      <dgm:prSet/>
      <dgm:spPr/>
      <dgm:t>
        <a:bodyPr/>
        <a:lstStyle/>
        <a:p>
          <a:endParaRPr lang="en-US"/>
        </a:p>
      </dgm:t>
    </dgm:pt>
    <dgm:pt modelId="{00DF84E3-2F15-4552-8A40-548EB75A3B41}" type="pres">
      <dgm:prSet presAssocID="{63C910DC-2A70-42EC-9773-60D1EE6FFC05}" presName="Name0" presStyleCnt="0">
        <dgm:presLayoutVars>
          <dgm:dir/>
          <dgm:animLvl val="lvl"/>
          <dgm:resizeHandles val="exact"/>
        </dgm:presLayoutVars>
      </dgm:prSet>
      <dgm:spPr/>
      <dgm:t>
        <a:bodyPr/>
        <a:lstStyle/>
        <a:p>
          <a:endParaRPr lang="en-US"/>
        </a:p>
      </dgm:t>
    </dgm:pt>
    <dgm:pt modelId="{7B687C8D-0897-43A8-B221-F4500FE1873E}" type="pres">
      <dgm:prSet presAssocID="{325E2650-EC29-4786-8D6E-335E249EE07C}" presName="composite" presStyleCnt="0"/>
      <dgm:spPr/>
    </dgm:pt>
    <dgm:pt modelId="{16286891-50BF-401C-AC41-BD83C484193A}" type="pres">
      <dgm:prSet presAssocID="{325E2650-EC29-4786-8D6E-335E249EE07C}" presName="parTx" presStyleLbl="alignNode1" presStyleIdx="0" presStyleCnt="5">
        <dgm:presLayoutVars>
          <dgm:chMax val="0"/>
          <dgm:chPref val="0"/>
          <dgm:bulletEnabled val="1"/>
        </dgm:presLayoutVars>
      </dgm:prSet>
      <dgm:spPr/>
      <dgm:t>
        <a:bodyPr/>
        <a:lstStyle/>
        <a:p>
          <a:endParaRPr lang="en-US"/>
        </a:p>
      </dgm:t>
    </dgm:pt>
    <dgm:pt modelId="{A5A88DA6-3735-4E1F-A391-F61B6F781DC2}" type="pres">
      <dgm:prSet presAssocID="{325E2650-EC29-4786-8D6E-335E249EE07C}" presName="desTx" presStyleLbl="alignAccFollowNode1" presStyleIdx="0" presStyleCnt="5" custScaleY="74591">
        <dgm:presLayoutVars>
          <dgm:bulletEnabled val="1"/>
        </dgm:presLayoutVars>
      </dgm:prSet>
      <dgm:spPr/>
      <dgm:t>
        <a:bodyPr/>
        <a:lstStyle/>
        <a:p>
          <a:endParaRPr lang="en-US"/>
        </a:p>
      </dgm:t>
    </dgm:pt>
    <dgm:pt modelId="{530C33EB-3B9A-404D-BCA6-24F87F5B8849}" type="pres">
      <dgm:prSet presAssocID="{54B5280D-F630-4CDE-95DF-D77F50CEF915}" presName="space" presStyleCnt="0"/>
      <dgm:spPr/>
    </dgm:pt>
    <dgm:pt modelId="{BD50A182-CE72-4262-90EC-AD2BC620AFFA}" type="pres">
      <dgm:prSet presAssocID="{981E45B6-001E-485C-82C0-CA0E5F525E78}" presName="composite" presStyleCnt="0"/>
      <dgm:spPr/>
    </dgm:pt>
    <dgm:pt modelId="{568258A5-2478-4FCC-AF35-09BF330BC650}" type="pres">
      <dgm:prSet presAssocID="{981E45B6-001E-485C-82C0-CA0E5F525E78}" presName="parTx" presStyleLbl="alignNode1" presStyleIdx="1" presStyleCnt="5">
        <dgm:presLayoutVars>
          <dgm:chMax val="0"/>
          <dgm:chPref val="0"/>
          <dgm:bulletEnabled val="1"/>
        </dgm:presLayoutVars>
      </dgm:prSet>
      <dgm:spPr/>
      <dgm:t>
        <a:bodyPr/>
        <a:lstStyle/>
        <a:p>
          <a:endParaRPr lang="en-US"/>
        </a:p>
      </dgm:t>
    </dgm:pt>
    <dgm:pt modelId="{42F77932-40F8-4E36-A0CC-B9EFCA54DFDC}" type="pres">
      <dgm:prSet presAssocID="{981E45B6-001E-485C-82C0-CA0E5F525E78}" presName="desTx" presStyleLbl="alignAccFollowNode1" presStyleIdx="1" presStyleCnt="5" custScaleY="74410">
        <dgm:presLayoutVars>
          <dgm:bulletEnabled val="1"/>
        </dgm:presLayoutVars>
      </dgm:prSet>
      <dgm:spPr/>
      <dgm:t>
        <a:bodyPr/>
        <a:lstStyle/>
        <a:p>
          <a:endParaRPr lang="en-US"/>
        </a:p>
      </dgm:t>
    </dgm:pt>
    <dgm:pt modelId="{873F0CCC-FB92-4CBC-8F23-3F1B849492E4}" type="pres">
      <dgm:prSet presAssocID="{10A3E894-8E12-4E8D-9A94-9C472A8D9A8B}" presName="space" presStyleCnt="0"/>
      <dgm:spPr/>
    </dgm:pt>
    <dgm:pt modelId="{C10D67D3-F00C-4C66-AF24-69DB1730F095}" type="pres">
      <dgm:prSet presAssocID="{67B651EF-3C0C-43E1-82F3-716E1405DDD7}" presName="composite" presStyleCnt="0"/>
      <dgm:spPr/>
    </dgm:pt>
    <dgm:pt modelId="{8B4D5662-E63E-471D-BB80-9602F7B01653}" type="pres">
      <dgm:prSet presAssocID="{67B651EF-3C0C-43E1-82F3-716E1405DDD7}" presName="parTx" presStyleLbl="alignNode1" presStyleIdx="2" presStyleCnt="5">
        <dgm:presLayoutVars>
          <dgm:chMax val="0"/>
          <dgm:chPref val="0"/>
          <dgm:bulletEnabled val="1"/>
        </dgm:presLayoutVars>
      </dgm:prSet>
      <dgm:spPr/>
      <dgm:t>
        <a:bodyPr/>
        <a:lstStyle/>
        <a:p>
          <a:endParaRPr lang="en-US"/>
        </a:p>
      </dgm:t>
    </dgm:pt>
    <dgm:pt modelId="{FCAC7943-91D3-4A85-BB27-BE1B442244CC}" type="pres">
      <dgm:prSet presAssocID="{67B651EF-3C0C-43E1-82F3-716E1405DDD7}" presName="desTx" presStyleLbl="alignAccFollowNode1" presStyleIdx="2" presStyleCnt="5" custScaleY="75694">
        <dgm:presLayoutVars>
          <dgm:bulletEnabled val="1"/>
        </dgm:presLayoutVars>
      </dgm:prSet>
      <dgm:spPr/>
      <dgm:t>
        <a:bodyPr/>
        <a:lstStyle/>
        <a:p>
          <a:endParaRPr lang="en-US"/>
        </a:p>
      </dgm:t>
    </dgm:pt>
    <dgm:pt modelId="{DF2BB3DB-0B4F-4B5C-A393-A9ECA0DCFF5D}" type="pres">
      <dgm:prSet presAssocID="{5BA12B3C-F927-46EA-81F9-FF93F445D9F7}" presName="space" presStyleCnt="0"/>
      <dgm:spPr/>
    </dgm:pt>
    <dgm:pt modelId="{7052195D-E572-4A93-9A0A-9C3F22181AC2}" type="pres">
      <dgm:prSet presAssocID="{143F6C09-5A51-4973-97A5-ED8B3097CE9F}" presName="composite" presStyleCnt="0"/>
      <dgm:spPr/>
    </dgm:pt>
    <dgm:pt modelId="{070C1A16-4BF6-4DC1-BB91-938485ED2F1E}" type="pres">
      <dgm:prSet presAssocID="{143F6C09-5A51-4973-97A5-ED8B3097CE9F}" presName="parTx" presStyleLbl="alignNode1" presStyleIdx="3" presStyleCnt="5">
        <dgm:presLayoutVars>
          <dgm:chMax val="0"/>
          <dgm:chPref val="0"/>
          <dgm:bulletEnabled val="1"/>
        </dgm:presLayoutVars>
      </dgm:prSet>
      <dgm:spPr/>
      <dgm:t>
        <a:bodyPr/>
        <a:lstStyle/>
        <a:p>
          <a:endParaRPr lang="en-US"/>
        </a:p>
      </dgm:t>
    </dgm:pt>
    <dgm:pt modelId="{640E019B-BBAE-4558-9BA5-8BC2DF8AECE1}" type="pres">
      <dgm:prSet presAssocID="{143F6C09-5A51-4973-97A5-ED8B3097CE9F}" presName="desTx" presStyleLbl="alignAccFollowNode1" presStyleIdx="3" presStyleCnt="5" custScaleY="75043">
        <dgm:presLayoutVars>
          <dgm:bulletEnabled val="1"/>
        </dgm:presLayoutVars>
      </dgm:prSet>
      <dgm:spPr/>
      <dgm:t>
        <a:bodyPr/>
        <a:lstStyle/>
        <a:p>
          <a:endParaRPr lang="en-US"/>
        </a:p>
      </dgm:t>
    </dgm:pt>
    <dgm:pt modelId="{FF256224-4ECA-483C-B83F-42B76BF89411}" type="pres">
      <dgm:prSet presAssocID="{B795FD61-76A6-4E5F-B65E-8D4E1897B665}" presName="space" presStyleCnt="0"/>
      <dgm:spPr/>
    </dgm:pt>
    <dgm:pt modelId="{0A9725DD-169A-46F6-BE74-1DB5B00B5769}" type="pres">
      <dgm:prSet presAssocID="{379DD9E1-EE15-42BE-94B2-AE79343A07EE}" presName="composite" presStyleCnt="0"/>
      <dgm:spPr/>
    </dgm:pt>
    <dgm:pt modelId="{30407A80-4674-4585-B82F-3F042F2D6E4F}" type="pres">
      <dgm:prSet presAssocID="{379DD9E1-EE15-42BE-94B2-AE79343A07EE}" presName="parTx" presStyleLbl="alignNode1" presStyleIdx="4" presStyleCnt="5">
        <dgm:presLayoutVars>
          <dgm:chMax val="0"/>
          <dgm:chPref val="0"/>
          <dgm:bulletEnabled val="1"/>
        </dgm:presLayoutVars>
      </dgm:prSet>
      <dgm:spPr/>
      <dgm:t>
        <a:bodyPr/>
        <a:lstStyle/>
        <a:p>
          <a:endParaRPr lang="en-US"/>
        </a:p>
      </dgm:t>
    </dgm:pt>
    <dgm:pt modelId="{BEFAEBC6-D516-44A5-9587-2BA696F2A513}" type="pres">
      <dgm:prSet presAssocID="{379DD9E1-EE15-42BE-94B2-AE79343A07EE}" presName="desTx" presStyleLbl="alignAccFollowNode1" presStyleIdx="4" presStyleCnt="5" custScaleY="77639">
        <dgm:presLayoutVars>
          <dgm:bulletEnabled val="1"/>
        </dgm:presLayoutVars>
      </dgm:prSet>
      <dgm:spPr/>
      <dgm:t>
        <a:bodyPr/>
        <a:lstStyle/>
        <a:p>
          <a:endParaRPr lang="en-US"/>
        </a:p>
      </dgm:t>
    </dgm:pt>
  </dgm:ptLst>
  <dgm:cxnLst>
    <dgm:cxn modelId="{01B773DD-D695-4A77-AD1C-A5E1DC757484}" srcId="{981E45B6-001E-485C-82C0-CA0E5F525E78}" destId="{0C47EDE3-2C32-4F62-B584-AAB9FB298A4A}" srcOrd="3" destOrd="0" parTransId="{CD842516-8C1D-4D42-BD29-BC4899A147F1}" sibTransId="{BCC7C925-E8A0-4EDC-9027-2263CE6A1FBC}"/>
    <dgm:cxn modelId="{689A379F-1D39-4F6A-AEBE-29DE00105630}" srcId="{67B651EF-3C0C-43E1-82F3-716E1405DDD7}" destId="{DDD7FD7D-DACF-4C82-A75A-D7DD2C67FB4B}" srcOrd="1" destOrd="0" parTransId="{9EACE522-05C2-4182-9E23-373CD1A3B0FC}" sibTransId="{AEB097CC-E230-4C07-AA4F-6F6E7B2F3080}"/>
    <dgm:cxn modelId="{F3FD96E5-77BE-4FA3-84DC-0B9BC3182E9D}" type="presOf" srcId="{AAAB593A-1146-44A6-97CB-CB743C42A328}" destId="{BEFAEBC6-D516-44A5-9587-2BA696F2A513}" srcOrd="0" destOrd="1" presId="urn:microsoft.com/office/officeart/2005/8/layout/hList1"/>
    <dgm:cxn modelId="{45DB5DE8-72C1-4E71-80BC-52D49A3FB07B}" type="presOf" srcId="{143F6C09-5A51-4973-97A5-ED8B3097CE9F}" destId="{070C1A16-4BF6-4DC1-BB91-938485ED2F1E}" srcOrd="0" destOrd="0" presId="urn:microsoft.com/office/officeart/2005/8/layout/hList1"/>
    <dgm:cxn modelId="{95FD30BF-A5AB-4D34-AEDD-F9A37656B836}" srcId="{325E2650-EC29-4786-8D6E-335E249EE07C}" destId="{3C071C85-40C1-4531-AACD-EB2DE62427B8}" srcOrd="0" destOrd="0" parTransId="{5DC952E6-BB4A-4A08-8171-EE19A51044C2}" sibTransId="{DE9950AB-B8A6-429B-ADD1-03651734635F}"/>
    <dgm:cxn modelId="{B62D39E0-F4FA-4406-A232-EFEC3C7D80A6}" srcId="{63C910DC-2A70-42EC-9773-60D1EE6FFC05}" destId="{379DD9E1-EE15-42BE-94B2-AE79343A07EE}" srcOrd="4" destOrd="0" parTransId="{0BFDC2FD-7F72-41E4-A33A-44235787B481}" sibTransId="{9EC6ABF5-1BD4-43ED-A76A-BB73746AB3AC}"/>
    <dgm:cxn modelId="{842D86C7-99E7-40E7-ABDC-A90EAC50B624}" srcId="{67B651EF-3C0C-43E1-82F3-716E1405DDD7}" destId="{2C51D740-EB51-470F-ABB7-89EA493AD060}" srcOrd="0" destOrd="0" parTransId="{82FE446E-9F97-4087-BD12-7E387AEC2415}" sibTransId="{C19CDDF5-A7AF-4100-BE0E-AFB145D82040}"/>
    <dgm:cxn modelId="{7520B4E2-7721-4E18-B36A-5B9B34ED73BC}" type="presOf" srcId="{DDD7FD7D-DACF-4C82-A75A-D7DD2C67FB4B}" destId="{FCAC7943-91D3-4A85-BB27-BE1B442244CC}" srcOrd="0" destOrd="1" presId="urn:microsoft.com/office/officeart/2005/8/layout/hList1"/>
    <dgm:cxn modelId="{5E358119-7701-4C33-84DC-D546AD77A991}" type="presOf" srcId="{525471ED-E2D6-48E6-9955-A0C7F6BA0135}" destId="{42F77932-40F8-4E36-A0CC-B9EFCA54DFDC}" srcOrd="0" destOrd="0" presId="urn:microsoft.com/office/officeart/2005/8/layout/hList1"/>
    <dgm:cxn modelId="{FBCB4615-0DEF-494E-BB82-F2A08EF0520B}" srcId="{981E45B6-001E-485C-82C0-CA0E5F525E78}" destId="{35105440-D1C6-4E12-A969-9A986A78C075}" srcOrd="2" destOrd="0" parTransId="{D9F0F3F2-0CA9-49A4-A7D2-1AE84B03E8E2}" sibTransId="{290727F2-ED27-456E-884F-CA0A5981E801}"/>
    <dgm:cxn modelId="{5AE2825F-0DD0-494C-8C0E-3F551326874A}" srcId="{67B651EF-3C0C-43E1-82F3-716E1405DDD7}" destId="{D4263907-C5D3-4CDD-96EC-600B5CEF2981}" srcOrd="2" destOrd="0" parTransId="{48B6135F-DC41-4CAC-91ED-2739678E9E6E}" sibTransId="{4C80B118-77A4-458E-A182-235DF4F608CC}"/>
    <dgm:cxn modelId="{BF625406-D628-493E-9CA4-0AF1EB97EF64}" srcId="{981E45B6-001E-485C-82C0-CA0E5F525E78}" destId="{1755A31D-3B24-4DB4-9537-50B357492ACF}" srcOrd="1" destOrd="0" parTransId="{B2AC78CF-96EC-4321-AE67-228BE032780C}" sibTransId="{2437371F-0B71-4AFF-8F10-C29D1E954AF1}"/>
    <dgm:cxn modelId="{293B8AF8-4423-40F2-8B71-18CB884F4EB9}" type="presOf" srcId="{C87874B1-FCBC-44A1-A8DE-5146A30D656A}" destId="{A5A88DA6-3735-4E1F-A391-F61B6F781DC2}" srcOrd="0" destOrd="1" presId="urn:microsoft.com/office/officeart/2005/8/layout/hList1"/>
    <dgm:cxn modelId="{B6AB0C3A-AF1C-452C-BDD9-DC1FD1C66F8D}" srcId="{63C910DC-2A70-42EC-9773-60D1EE6FFC05}" destId="{325E2650-EC29-4786-8D6E-335E249EE07C}" srcOrd="0" destOrd="0" parTransId="{95B2828A-5589-42CF-B0E6-AFFE44F12B9F}" sibTransId="{54B5280D-F630-4CDE-95DF-D77F50CEF915}"/>
    <dgm:cxn modelId="{F987C55E-E9AE-4BBB-845A-4264D0323206}" srcId="{379DD9E1-EE15-42BE-94B2-AE79343A07EE}" destId="{4A4A8A29-E407-4611-A6B3-080A2B2A31A0}" srcOrd="0" destOrd="0" parTransId="{761451B5-FB29-49A1-9528-6892CEBDA7AB}" sibTransId="{AD520BEC-9314-47D3-99A0-2DB7AE7D84DB}"/>
    <dgm:cxn modelId="{5ABDAE26-2DEA-4441-BC77-EA5C3216949A}" srcId="{325E2650-EC29-4786-8D6E-335E249EE07C}" destId="{1E31EEE0-D7E0-4ABA-B7F4-046539E55FE9}" srcOrd="4" destOrd="0" parTransId="{BF602CF6-925D-4392-926C-9E345E92BA4B}" sibTransId="{F32D44A6-2B0A-43CB-A1C2-C69FDAAEF461}"/>
    <dgm:cxn modelId="{3BA49BB0-50AF-419D-BE66-D7AF7411FD60}" type="presOf" srcId="{4A4A8A29-E407-4611-A6B3-080A2B2A31A0}" destId="{BEFAEBC6-D516-44A5-9587-2BA696F2A513}" srcOrd="0" destOrd="0" presId="urn:microsoft.com/office/officeart/2005/8/layout/hList1"/>
    <dgm:cxn modelId="{5346501C-2134-47C6-BF75-FFC56CAE3917}" type="presOf" srcId="{D6B4625D-5C26-4B16-9A40-5990322F7418}" destId="{A5A88DA6-3735-4E1F-A391-F61B6F781DC2}" srcOrd="0" destOrd="2" presId="urn:microsoft.com/office/officeart/2005/8/layout/hList1"/>
    <dgm:cxn modelId="{7B32DFE9-0402-4853-805C-642E165BDC24}" type="presOf" srcId="{379DD9E1-EE15-42BE-94B2-AE79343A07EE}" destId="{30407A80-4674-4585-B82F-3F042F2D6E4F}" srcOrd="0" destOrd="0" presId="urn:microsoft.com/office/officeart/2005/8/layout/hList1"/>
    <dgm:cxn modelId="{603435B3-40F0-4D3A-86B2-84CF0A8A9381}" srcId="{379DD9E1-EE15-42BE-94B2-AE79343A07EE}" destId="{AAAB593A-1146-44A6-97CB-CB743C42A328}" srcOrd="1" destOrd="0" parTransId="{AA256303-BAA6-4F8A-B05A-E8C1356E0060}" sibTransId="{C6C4F2E0-D57E-46DD-AB88-F7EFFC8D5B4F}"/>
    <dgm:cxn modelId="{DB479B9E-D142-4D00-A9C8-73402254B56E}" srcId="{143F6C09-5A51-4973-97A5-ED8B3097CE9F}" destId="{B84E9538-FF49-43C2-BAC4-6D6DC8734524}" srcOrd="0" destOrd="0" parTransId="{BD90B194-4CA7-4C47-8B17-8F20AB4639DB}" sibTransId="{09962C12-BB7B-4B6F-86E4-42FD9199CB8F}"/>
    <dgm:cxn modelId="{5F4FE5AD-1979-4E2C-B5AA-03DA6D9EAFFD}" type="presOf" srcId="{325E2650-EC29-4786-8D6E-335E249EE07C}" destId="{16286891-50BF-401C-AC41-BD83C484193A}" srcOrd="0" destOrd="0" presId="urn:microsoft.com/office/officeart/2005/8/layout/hList1"/>
    <dgm:cxn modelId="{DD3AF757-1886-4D13-8219-FE12E1A09BC1}" srcId="{325E2650-EC29-4786-8D6E-335E249EE07C}" destId="{9B95D119-910E-492D-8D63-671E9EB6620F}" srcOrd="3" destOrd="0" parTransId="{90972538-79EC-4353-939C-5A96B018058C}" sibTransId="{DE6E4E42-108A-40F7-9FFC-DD428FA67257}"/>
    <dgm:cxn modelId="{26C5A7A7-85F5-4F9A-A1EE-4A2D5C94FF09}" type="presOf" srcId="{9B95D119-910E-492D-8D63-671E9EB6620F}" destId="{A5A88DA6-3735-4E1F-A391-F61B6F781DC2}" srcOrd="0" destOrd="3" presId="urn:microsoft.com/office/officeart/2005/8/layout/hList1"/>
    <dgm:cxn modelId="{E83BB2D6-6181-4A56-BAAC-4D628ABF445B}" srcId="{63C910DC-2A70-42EC-9773-60D1EE6FFC05}" destId="{981E45B6-001E-485C-82C0-CA0E5F525E78}" srcOrd="1" destOrd="0" parTransId="{D736CF98-2895-4D78-A514-BF38A017C5D5}" sibTransId="{10A3E894-8E12-4E8D-9A94-9C472A8D9A8B}"/>
    <dgm:cxn modelId="{EF7036BD-CA27-43A4-8B8F-5AEF31095753}" type="presOf" srcId="{981E45B6-001E-485C-82C0-CA0E5F525E78}" destId="{568258A5-2478-4FCC-AF35-09BF330BC650}" srcOrd="0" destOrd="0" presId="urn:microsoft.com/office/officeart/2005/8/layout/hList1"/>
    <dgm:cxn modelId="{4127906C-0788-4BAE-BA14-19F331920784}" type="presOf" srcId="{67B651EF-3C0C-43E1-82F3-716E1405DDD7}" destId="{8B4D5662-E63E-471D-BB80-9602F7B01653}" srcOrd="0" destOrd="0" presId="urn:microsoft.com/office/officeart/2005/8/layout/hList1"/>
    <dgm:cxn modelId="{3464766C-7B9B-49D2-89D6-DF12AF1A6194}" type="presOf" srcId="{63C910DC-2A70-42EC-9773-60D1EE6FFC05}" destId="{00DF84E3-2F15-4552-8A40-548EB75A3B41}" srcOrd="0" destOrd="0" presId="urn:microsoft.com/office/officeart/2005/8/layout/hList1"/>
    <dgm:cxn modelId="{1C9E0071-D486-44A3-ABD8-D71B6AC7D9F8}" srcId="{325E2650-EC29-4786-8D6E-335E249EE07C}" destId="{38651939-1914-4A2A-8B0E-437C975B23A1}" srcOrd="5" destOrd="0" parTransId="{A7202C5D-CA62-43A6-A51B-AAE67CF0681D}" sibTransId="{5322A611-584E-40D2-9480-0B0ACEBEF77B}"/>
    <dgm:cxn modelId="{E447C889-8D32-462B-8098-549461C26551}" srcId="{981E45B6-001E-485C-82C0-CA0E5F525E78}" destId="{525471ED-E2D6-48E6-9955-A0C7F6BA0135}" srcOrd="0" destOrd="0" parTransId="{C2F08CD0-182F-4122-8A5C-DB7E3496AFB2}" sibTransId="{D79FF8FC-5626-4031-BA62-8B828FB4E0B6}"/>
    <dgm:cxn modelId="{EFCD3A91-6E36-410C-AE19-346795948EAF}" type="presOf" srcId="{1E31EEE0-D7E0-4ABA-B7F4-046539E55FE9}" destId="{A5A88DA6-3735-4E1F-A391-F61B6F781DC2}" srcOrd="0" destOrd="4" presId="urn:microsoft.com/office/officeart/2005/8/layout/hList1"/>
    <dgm:cxn modelId="{A89741C6-7230-4C65-9AAA-0C8D2FEC3AD5}" srcId="{63C910DC-2A70-42EC-9773-60D1EE6FFC05}" destId="{67B651EF-3C0C-43E1-82F3-716E1405DDD7}" srcOrd="2" destOrd="0" parTransId="{A1DEAA29-0980-4847-ACFF-5EDBFE642518}" sibTransId="{5BA12B3C-F927-46EA-81F9-FF93F445D9F7}"/>
    <dgm:cxn modelId="{FACB05CF-897C-40D1-95FD-0587DA858571}" type="presOf" srcId="{38651939-1914-4A2A-8B0E-437C975B23A1}" destId="{A5A88DA6-3735-4E1F-A391-F61B6F781DC2}" srcOrd="0" destOrd="5" presId="urn:microsoft.com/office/officeart/2005/8/layout/hList1"/>
    <dgm:cxn modelId="{13F6C39A-7F08-402D-BAF0-414F914D33B2}" type="presOf" srcId="{35105440-D1C6-4E12-A969-9A986A78C075}" destId="{42F77932-40F8-4E36-A0CC-B9EFCA54DFDC}" srcOrd="0" destOrd="2" presId="urn:microsoft.com/office/officeart/2005/8/layout/hList1"/>
    <dgm:cxn modelId="{34BA39D5-B1D1-47A8-AFE2-2E27428EE91B}" type="presOf" srcId="{2C51D740-EB51-470F-ABB7-89EA493AD060}" destId="{FCAC7943-91D3-4A85-BB27-BE1B442244CC}" srcOrd="0" destOrd="0" presId="urn:microsoft.com/office/officeart/2005/8/layout/hList1"/>
    <dgm:cxn modelId="{7580B1D4-D426-4A6F-A918-9ED0B3F57640}" type="presOf" srcId="{0C47EDE3-2C32-4F62-B584-AAB9FB298A4A}" destId="{42F77932-40F8-4E36-A0CC-B9EFCA54DFDC}" srcOrd="0" destOrd="3" presId="urn:microsoft.com/office/officeart/2005/8/layout/hList1"/>
    <dgm:cxn modelId="{81523978-152C-4F31-80F5-BC9A3D09E7B0}" srcId="{63C910DC-2A70-42EC-9773-60D1EE6FFC05}" destId="{143F6C09-5A51-4973-97A5-ED8B3097CE9F}" srcOrd="3" destOrd="0" parTransId="{0F11B201-9BC2-41F6-AD12-EC72D1A68D5A}" sibTransId="{B795FD61-76A6-4E5F-B65E-8D4E1897B665}"/>
    <dgm:cxn modelId="{D8644BC2-A225-42F6-BA2C-94D44DFDB495}" type="presOf" srcId="{3C071C85-40C1-4531-AACD-EB2DE62427B8}" destId="{A5A88DA6-3735-4E1F-A391-F61B6F781DC2}" srcOrd="0" destOrd="0" presId="urn:microsoft.com/office/officeart/2005/8/layout/hList1"/>
    <dgm:cxn modelId="{7C95DDF8-48DB-481A-848B-ADD2EAF85DD3}" type="presOf" srcId="{B84E9538-FF49-43C2-BAC4-6D6DC8734524}" destId="{640E019B-BBAE-4558-9BA5-8BC2DF8AECE1}" srcOrd="0" destOrd="0" presId="urn:microsoft.com/office/officeart/2005/8/layout/hList1"/>
    <dgm:cxn modelId="{FE5F0B18-D61D-4EF5-9B0C-069DA561A13A}" type="presOf" srcId="{1755A31D-3B24-4DB4-9537-50B357492ACF}" destId="{42F77932-40F8-4E36-A0CC-B9EFCA54DFDC}" srcOrd="0" destOrd="1" presId="urn:microsoft.com/office/officeart/2005/8/layout/hList1"/>
    <dgm:cxn modelId="{ACF998F7-119B-49B5-BE0E-B09569EF9DCD}" type="presOf" srcId="{D4263907-C5D3-4CDD-96EC-600B5CEF2981}" destId="{FCAC7943-91D3-4A85-BB27-BE1B442244CC}" srcOrd="0" destOrd="2" presId="urn:microsoft.com/office/officeart/2005/8/layout/hList1"/>
    <dgm:cxn modelId="{51BCC0F7-60F5-45DB-B2DF-53E567AB17BE}" srcId="{325E2650-EC29-4786-8D6E-335E249EE07C}" destId="{C87874B1-FCBC-44A1-A8DE-5146A30D656A}" srcOrd="1" destOrd="0" parTransId="{02363075-CD77-4E55-B571-BEB833F1F1A9}" sibTransId="{FD1E9135-9DC8-4CA3-BAF3-6D8F61359E87}"/>
    <dgm:cxn modelId="{D7245F0A-72ED-4CBE-B12A-0960AD8FBFB0}" srcId="{325E2650-EC29-4786-8D6E-335E249EE07C}" destId="{D6B4625D-5C26-4B16-9A40-5990322F7418}" srcOrd="2" destOrd="0" parTransId="{0B661521-68C4-4FBC-A8F9-6836CE495CDA}" sibTransId="{22DCC267-14B2-4E00-B826-3AB4146A527E}"/>
    <dgm:cxn modelId="{625A3658-0905-4B81-9AA9-9EEE45B57667}" type="presParOf" srcId="{00DF84E3-2F15-4552-8A40-548EB75A3B41}" destId="{7B687C8D-0897-43A8-B221-F4500FE1873E}" srcOrd="0" destOrd="0" presId="urn:microsoft.com/office/officeart/2005/8/layout/hList1"/>
    <dgm:cxn modelId="{03BE6C3B-6F5B-45A0-8C69-F169BB9D43FC}" type="presParOf" srcId="{7B687C8D-0897-43A8-B221-F4500FE1873E}" destId="{16286891-50BF-401C-AC41-BD83C484193A}" srcOrd="0" destOrd="0" presId="urn:microsoft.com/office/officeart/2005/8/layout/hList1"/>
    <dgm:cxn modelId="{ADDA0241-BB29-4C92-BC80-A7FA321AF3EA}" type="presParOf" srcId="{7B687C8D-0897-43A8-B221-F4500FE1873E}" destId="{A5A88DA6-3735-4E1F-A391-F61B6F781DC2}" srcOrd="1" destOrd="0" presId="urn:microsoft.com/office/officeart/2005/8/layout/hList1"/>
    <dgm:cxn modelId="{3CF7DD69-4DD5-47D0-81DE-EBFD87B99315}" type="presParOf" srcId="{00DF84E3-2F15-4552-8A40-548EB75A3B41}" destId="{530C33EB-3B9A-404D-BCA6-24F87F5B8849}" srcOrd="1" destOrd="0" presId="urn:microsoft.com/office/officeart/2005/8/layout/hList1"/>
    <dgm:cxn modelId="{B332172B-1415-4104-8676-7253A74F59AA}" type="presParOf" srcId="{00DF84E3-2F15-4552-8A40-548EB75A3B41}" destId="{BD50A182-CE72-4262-90EC-AD2BC620AFFA}" srcOrd="2" destOrd="0" presId="urn:microsoft.com/office/officeart/2005/8/layout/hList1"/>
    <dgm:cxn modelId="{A02468A0-30C6-4A58-B7EB-7F8EE1A979A9}" type="presParOf" srcId="{BD50A182-CE72-4262-90EC-AD2BC620AFFA}" destId="{568258A5-2478-4FCC-AF35-09BF330BC650}" srcOrd="0" destOrd="0" presId="urn:microsoft.com/office/officeart/2005/8/layout/hList1"/>
    <dgm:cxn modelId="{FF96D7C8-8A82-4581-B4FC-A92B9E5E9C3F}" type="presParOf" srcId="{BD50A182-CE72-4262-90EC-AD2BC620AFFA}" destId="{42F77932-40F8-4E36-A0CC-B9EFCA54DFDC}" srcOrd="1" destOrd="0" presId="urn:microsoft.com/office/officeart/2005/8/layout/hList1"/>
    <dgm:cxn modelId="{42E0D09D-3043-4377-998B-DEB4A3A1E5E7}" type="presParOf" srcId="{00DF84E3-2F15-4552-8A40-548EB75A3B41}" destId="{873F0CCC-FB92-4CBC-8F23-3F1B849492E4}" srcOrd="3" destOrd="0" presId="urn:microsoft.com/office/officeart/2005/8/layout/hList1"/>
    <dgm:cxn modelId="{06F91C21-58CD-4B9A-A313-9FF985EECDBD}" type="presParOf" srcId="{00DF84E3-2F15-4552-8A40-548EB75A3B41}" destId="{C10D67D3-F00C-4C66-AF24-69DB1730F095}" srcOrd="4" destOrd="0" presId="urn:microsoft.com/office/officeart/2005/8/layout/hList1"/>
    <dgm:cxn modelId="{C59C7FD0-3375-4F28-B0BC-D058484AD2F8}" type="presParOf" srcId="{C10D67D3-F00C-4C66-AF24-69DB1730F095}" destId="{8B4D5662-E63E-471D-BB80-9602F7B01653}" srcOrd="0" destOrd="0" presId="urn:microsoft.com/office/officeart/2005/8/layout/hList1"/>
    <dgm:cxn modelId="{37B1EB78-C2CD-49DA-B216-D40151715D5B}" type="presParOf" srcId="{C10D67D3-F00C-4C66-AF24-69DB1730F095}" destId="{FCAC7943-91D3-4A85-BB27-BE1B442244CC}" srcOrd="1" destOrd="0" presId="urn:microsoft.com/office/officeart/2005/8/layout/hList1"/>
    <dgm:cxn modelId="{CF12119F-A673-4398-B0B6-F70042CCBB45}" type="presParOf" srcId="{00DF84E3-2F15-4552-8A40-548EB75A3B41}" destId="{DF2BB3DB-0B4F-4B5C-A393-A9ECA0DCFF5D}" srcOrd="5" destOrd="0" presId="urn:microsoft.com/office/officeart/2005/8/layout/hList1"/>
    <dgm:cxn modelId="{EE0DCE66-6B38-4D39-87E9-84CB814172ED}" type="presParOf" srcId="{00DF84E3-2F15-4552-8A40-548EB75A3B41}" destId="{7052195D-E572-4A93-9A0A-9C3F22181AC2}" srcOrd="6" destOrd="0" presId="urn:microsoft.com/office/officeart/2005/8/layout/hList1"/>
    <dgm:cxn modelId="{5A33DFF4-179F-4952-815E-1484F82ED455}" type="presParOf" srcId="{7052195D-E572-4A93-9A0A-9C3F22181AC2}" destId="{070C1A16-4BF6-4DC1-BB91-938485ED2F1E}" srcOrd="0" destOrd="0" presId="urn:microsoft.com/office/officeart/2005/8/layout/hList1"/>
    <dgm:cxn modelId="{8DFDE233-20D6-4907-8FB1-16DD7685079F}" type="presParOf" srcId="{7052195D-E572-4A93-9A0A-9C3F22181AC2}" destId="{640E019B-BBAE-4558-9BA5-8BC2DF8AECE1}" srcOrd="1" destOrd="0" presId="urn:microsoft.com/office/officeart/2005/8/layout/hList1"/>
    <dgm:cxn modelId="{AFCFB294-B926-4A8D-89B1-6F335AF32265}" type="presParOf" srcId="{00DF84E3-2F15-4552-8A40-548EB75A3B41}" destId="{FF256224-4ECA-483C-B83F-42B76BF89411}" srcOrd="7" destOrd="0" presId="urn:microsoft.com/office/officeart/2005/8/layout/hList1"/>
    <dgm:cxn modelId="{AD9CE572-84A6-4800-9185-C914C856A95C}" type="presParOf" srcId="{00DF84E3-2F15-4552-8A40-548EB75A3B41}" destId="{0A9725DD-169A-46F6-BE74-1DB5B00B5769}" srcOrd="8" destOrd="0" presId="urn:microsoft.com/office/officeart/2005/8/layout/hList1"/>
    <dgm:cxn modelId="{E32B4E46-29E8-4E5D-A9A5-E63575F4DF50}" type="presParOf" srcId="{0A9725DD-169A-46F6-BE74-1DB5B00B5769}" destId="{30407A80-4674-4585-B82F-3F042F2D6E4F}" srcOrd="0" destOrd="0" presId="urn:microsoft.com/office/officeart/2005/8/layout/hList1"/>
    <dgm:cxn modelId="{4012E7B5-CC57-4DAF-B918-0FD0494DC071}" type="presParOf" srcId="{0A9725DD-169A-46F6-BE74-1DB5B00B5769}" destId="{BEFAEBC6-D516-44A5-9587-2BA696F2A513}"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86176-D2A4-41B9-88CD-D650E81F572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E6845F3-FDB9-4C36-8DEA-2AC18D9A9230}">
      <dgm:prSet phldrT="[Text]" custT="1"/>
      <dgm:spPr/>
      <dgm:t>
        <a:bodyPr/>
        <a:lstStyle/>
        <a:p>
          <a:pPr algn="ctr" rtl="0"/>
          <a:r>
            <a:rPr lang="en-US" sz="2400" b="1"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Local</a:t>
          </a:r>
          <a:endParaRPr lang="en-US" sz="19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gm:t>
    </dgm:pt>
    <dgm:pt modelId="{FB9CD347-33B1-45EC-825F-0277BD150DAD}" type="parTrans" cxnId="{320C0B08-CCE8-4963-AD62-7F4F232A938B}">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A705388D-836D-4522-BC0C-99331C2CFF7B}" type="sibTrans" cxnId="{320C0B08-CCE8-4963-AD62-7F4F232A938B}">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DA6A9ACD-329C-48E4-BE71-D041AF3A80FC}">
      <dgm:prSet phldrT="[Text]"/>
      <dgm:spPr/>
      <dgm:t>
        <a:bodyPr/>
        <a:lstStyle/>
        <a:p>
          <a:pPr algn="l" rtl="0"/>
          <a:r>
            <a:rPr lang="en-US" altLang="ar-JO" dirty="0" smtClean="0">
              <a:solidFill>
                <a:schemeClr val="accent4">
                  <a:lumMod val="50000"/>
                </a:schemeClr>
              </a:solidFill>
              <a:latin typeface="Calibri" pitchFamily="34" charset="0"/>
              <a:cs typeface="Calibri" pitchFamily="34" charset="0"/>
            </a:rPr>
            <a:t>Pain , swelling, redness </a:t>
          </a:r>
          <a:r>
            <a:rPr lang="en-US" altLang="ar-JO" b="1" dirty="0" smtClean="0">
              <a:solidFill>
                <a:schemeClr val="accent4">
                  <a:lumMod val="50000"/>
                </a:schemeClr>
              </a:solidFill>
              <a:latin typeface="Calibri" pitchFamily="34" charset="0"/>
              <a:cs typeface="Calibri" pitchFamily="34" charset="0"/>
            </a:rPr>
            <a:t>at site of injection</a:t>
          </a:r>
          <a:endParaRPr lang="en-US" b="1" dirty="0">
            <a:solidFill>
              <a:schemeClr val="accent4">
                <a:lumMod val="50000"/>
              </a:schemeClr>
            </a:solidFill>
            <a:latin typeface="Calibri" pitchFamily="34" charset="0"/>
            <a:cs typeface="Calibri" pitchFamily="34" charset="0"/>
          </a:endParaRPr>
        </a:p>
      </dgm:t>
    </dgm:pt>
    <dgm:pt modelId="{51C8C336-DDE2-4FD5-AAF2-9417F7681B23}" type="parTrans" cxnId="{1E4C2C0B-CFDA-45F4-BC8C-7BD8A3B08981}">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2A3D17ED-3EC6-42B3-8ABE-E722C3124129}" type="sibTrans" cxnId="{1E4C2C0B-CFDA-45F4-BC8C-7BD8A3B08981}">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469FEE2F-1EC5-49A9-81E1-032A874E7255}">
      <dgm:prSet phldrT="[Text]" custT="1"/>
      <dgm:spPr/>
      <dgm:t>
        <a:bodyPr/>
        <a:lstStyle/>
        <a:p>
          <a:pPr algn="ctr" rtl="0"/>
          <a:r>
            <a:rPr lang="en-US" sz="2400" b="1"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Systemic</a:t>
          </a:r>
          <a:endParaRPr lang="en-US" sz="19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gm:t>
    </dgm:pt>
    <dgm:pt modelId="{04A796F4-5A7B-4D6C-8E3C-5F0361A6FE45}" type="parTrans" cxnId="{19E8D64A-A5B9-4B0E-98B2-046EBF88BADE}">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395C4162-5C07-49CA-88FC-F20B4CCDE9AE}" type="sibTrans" cxnId="{19E8D64A-A5B9-4B0E-98B2-046EBF88BADE}">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F0C10DB8-AA76-40B5-AA0F-B01DA340EF54}">
      <dgm:prSet phldrT="[Text]"/>
      <dgm:spPr/>
      <dgm:t>
        <a:bodyPr/>
        <a:lstStyle/>
        <a:p>
          <a:pPr algn="l" rtl="0"/>
          <a:r>
            <a:rPr lang="en-US" altLang="ar-JO" b="1" dirty="0" smtClean="0">
              <a:solidFill>
                <a:schemeClr val="accent4">
                  <a:lumMod val="50000"/>
                </a:schemeClr>
              </a:solidFill>
              <a:latin typeface="Calibri" pitchFamily="34" charset="0"/>
              <a:cs typeface="Calibri" pitchFamily="34" charset="0"/>
            </a:rPr>
            <a:t>Fever &amp; non-specific symptoms </a:t>
          </a:r>
          <a:r>
            <a:rPr lang="en-US" altLang="ar-JO" dirty="0" smtClean="0">
              <a:solidFill>
                <a:schemeClr val="accent4">
                  <a:lumMod val="50000"/>
                </a:schemeClr>
              </a:solidFill>
              <a:latin typeface="Calibri" pitchFamily="34" charset="0"/>
              <a:cs typeface="Calibri" pitchFamily="34" charset="0"/>
            </a:rPr>
            <a:t>(</a:t>
          </a:r>
          <a:r>
            <a:rPr lang="en-US" altLang="ar-JO" dirty="0" err="1" smtClean="0">
              <a:solidFill>
                <a:schemeClr val="accent4">
                  <a:lumMod val="50000"/>
                </a:schemeClr>
              </a:solidFill>
              <a:latin typeface="Calibri" pitchFamily="34" charset="0"/>
              <a:cs typeface="Calibri" pitchFamily="34" charset="0"/>
            </a:rPr>
            <a:t>malaise,headache</a:t>
          </a:r>
          <a:r>
            <a:rPr lang="en-US" altLang="ar-JO" dirty="0" smtClean="0">
              <a:solidFill>
                <a:schemeClr val="accent4">
                  <a:lumMod val="50000"/>
                </a:schemeClr>
              </a:solidFill>
              <a:latin typeface="Calibri" pitchFamily="34" charset="0"/>
              <a:cs typeface="Calibri" pitchFamily="34" charset="0"/>
            </a:rPr>
            <a:t>)</a:t>
          </a:r>
          <a:endParaRPr lang="en-US" dirty="0">
            <a:solidFill>
              <a:schemeClr val="accent4">
                <a:lumMod val="50000"/>
              </a:schemeClr>
            </a:solidFill>
            <a:latin typeface="Calibri" pitchFamily="34" charset="0"/>
            <a:cs typeface="Calibri" pitchFamily="34" charset="0"/>
          </a:endParaRPr>
        </a:p>
      </dgm:t>
    </dgm:pt>
    <dgm:pt modelId="{394E0FE5-FF87-43D3-B19A-31947F28446C}" type="parTrans" cxnId="{D8603020-6D6F-4577-8DC5-1E9BFE2A07D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794258C7-F5DA-471B-91F9-4EB7252A226F}" type="sibTrans" cxnId="{D8603020-6D6F-4577-8DC5-1E9BFE2A07D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B1CECE37-7E71-4B09-BABC-33F84E62737A}">
      <dgm:prSet phldrT="[Text]" custT="1"/>
      <dgm:spPr/>
      <dgm:t>
        <a:bodyPr/>
        <a:lstStyle/>
        <a:p>
          <a:pPr algn="ctr" rtl="0"/>
          <a:r>
            <a:rPr lang="en-US" sz="2400" b="1"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Allergic</a:t>
          </a:r>
          <a:r>
            <a:rPr lang="en-US" sz="2400" b="1" dirty="0" smtClean="0">
              <a:solidFill>
                <a:schemeClr val="accent4">
                  <a:lumMod val="50000"/>
                </a:schemeClr>
              </a:solidFill>
              <a:latin typeface="Calibri" pitchFamily="34" charset="0"/>
              <a:cs typeface="Calibri" pitchFamily="34" charset="0"/>
            </a:rPr>
            <a:t> (</a:t>
          </a:r>
          <a:r>
            <a:rPr lang="en-US" sz="2400" b="1"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anaphylaxis</a:t>
          </a:r>
          <a:r>
            <a:rPr lang="en-US" sz="2400" b="1" dirty="0" smtClean="0">
              <a:solidFill>
                <a:schemeClr val="accent4">
                  <a:lumMod val="50000"/>
                </a:schemeClr>
              </a:solidFill>
              <a:latin typeface="Calibri" pitchFamily="34" charset="0"/>
              <a:cs typeface="Calibri" pitchFamily="34" charset="0"/>
            </a:rPr>
            <a:t>)</a:t>
          </a:r>
          <a:endParaRPr lang="en-US" sz="1700" b="1" dirty="0">
            <a:solidFill>
              <a:schemeClr val="accent4">
                <a:lumMod val="50000"/>
              </a:schemeClr>
            </a:solidFill>
            <a:latin typeface="Calibri" pitchFamily="34" charset="0"/>
            <a:cs typeface="Calibri" pitchFamily="34" charset="0"/>
          </a:endParaRPr>
        </a:p>
      </dgm:t>
    </dgm:pt>
    <dgm:pt modelId="{BC08B10F-273F-4F07-84D9-D70575FDFB31}" type="parTrans" cxnId="{C6A3804C-51A0-41D3-866C-97C475B9E28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D9A6193D-7F40-4644-8CC6-C261788801FB}" type="sibTrans" cxnId="{C6A3804C-51A0-41D3-866C-97C475B9E28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E5CCB8C3-E315-4B60-88CD-46B8ECE6EA58}">
      <dgm:prSet/>
      <dgm:spPr/>
      <dgm:t>
        <a:bodyPr/>
        <a:lstStyle/>
        <a:p>
          <a:pPr algn="l" rtl="0"/>
          <a:r>
            <a:rPr lang="en-US" altLang="ar-JO" u="none" dirty="0" smtClean="0">
              <a:solidFill>
                <a:schemeClr val="accent4">
                  <a:lumMod val="50000"/>
                </a:schemeClr>
              </a:solidFill>
              <a:latin typeface="Calibri" pitchFamily="34" charset="0"/>
              <a:cs typeface="Calibri" pitchFamily="34" charset="0"/>
            </a:rPr>
            <a:t>Common with </a:t>
          </a:r>
          <a:r>
            <a:rPr lang="en-US" altLang="ar-JO" b="1" u="none" dirty="0" smtClean="0">
              <a:solidFill>
                <a:schemeClr val="accent2"/>
              </a:solidFill>
              <a:latin typeface="Calibri" pitchFamily="34" charset="0"/>
              <a:cs typeface="Calibri" pitchFamily="34" charset="0"/>
            </a:rPr>
            <a:t>inactivated vaccines</a:t>
          </a:r>
        </a:p>
      </dgm:t>
    </dgm:pt>
    <dgm:pt modelId="{8BB43EC0-43FE-4619-A32C-4D1075D3D20F}" type="parTrans" cxnId="{CAC13A8E-7CA6-4E32-ACF8-3A4AE5193CF8}">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597F38DA-B2A0-4DC0-9D41-B4BCAD17F4E6}" type="sibTrans" cxnId="{CAC13A8E-7CA6-4E32-ACF8-3A4AE5193CF8}">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42C92D8F-82D1-4B07-AA9B-95157D1A6472}">
      <dgm:prSet/>
      <dgm:spPr/>
      <dgm:t>
        <a:bodyPr/>
        <a:lstStyle/>
        <a:p>
          <a:pPr algn="l" rtl="0"/>
          <a:r>
            <a:rPr lang="en-US" altLang="ar-JO" b="1" dirty="0" smtClean="0">
              <a:solidFill>
                <a:schemeClr val="accent4">
                  <a:lumMod val="50000"/>
                </a:schemeClr>
              </a:solidFill>
              <a:latin typeface="Calibri" pitchFamily="34" charset="0"/>
              <a:cs typeface="Calibri" pitchFamily="34" charset="0"/>
            </a:rPr>
            <a:t>Usually mild and self limited</a:t>
          </a:r>
        </a:p>
      </dgm:t>
    </dgm:pt>
    <dgm:pt modelId="{27045A96-F941-4254-A9D8-3D8248AEFC8E}" type="parTrans" cxnId="{EB01A735-0FE6-41CF-BC70-0B6CB4BF0C96}">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2A8F581A-416E-4A8B-9735-BCC10BD392A8}" type="sibTrans" cxnId="{EB01A735-0FE6-41CF-BC70-0B6CB4BF0C96}">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407C5375-3F35-4639-A19B-208FFEE46750}">
      <dgm:prSet/>
      <dgm:spPr/>
      <dgm:t>
        <a:bodyPr/>
        <a:lstStyle/>
        <a:p>
          <a:pPr algn="l" rtl="0"/>
          <a:endParaRPr lang="en-US" altLang="ar-JO" dirty="0" smtClean="0">
            <a:solidFill>
              <a:schemeClr val="accent4">
                <a:lumMod val="50000"/>
              </a:schemeClr>
            </a:solidFill>
            <a:latin typeface="Calibri" pitchFamily="34" charset="0"/>
            <a:cs typeface="Calibri" pitchFamily="34" charset="0"/>
          </a:endParaRPr>
        </a:p>
      </dgm:t>
    </dgm:pt>
    <dgm:pt modelId="{FC490AD0-F58E-469C-84D7-7AD4BA90EEBD}" type="parTrans" cxnId="{E8C5C514-CCA8-4484-B981-215217C41C9D}">
      <dgm:prSet/>
      <dgm:spPr/>
      <dgm:t>
        <a:bodyPr/>
        <a:lstStyle/>
        <a:p>
          <a:endParaRPr lang="en-US">
            <a:solidFill>
              <a:schemeClr val="accent4">
                <a:lumMod val="50000"/>
              </a:schemeClr>
            </a:solidFill>
          </a:endParaRPr>
        </a:p>
      </dgm:t>
    </dgm:pt>
    <dgm:pt modelId="{93000602-F677-42EC-845F-3407188C9972}" type="sibTrans" cxnId="{E8C5C514-CCA8-4484-B981-215217C41C9D}">
      <dgm:prSet/>
      <dgm:spPr/>
      <dgm:t>
        <a:bodyPr/>
        <a:lstStyle/>
        <a:p>
          <a:endParaRPr lang="en-US">
            <a:solidFill>
              <a:schemeClr val="accent4">
                <a:lumMod val="50000"/>
              </a:schemeClr>
            </a:solidFill>
          </a:endParaRPr>
        </a:p>
      </dgm:t>
    </dgm:pt>
    <dgm:pt modelId="{F246B07C-4278-4B08-AC6E-46E0B7F7B0EC}">
      <dgm:prSet/>
      <dgm:spPr/>
      <dgm:t>
        <a:bodyPr/>
        <a:lstStyle/>
        <a:p>
          <a:pPr algn="l" rtl="0"/>
          <a:endParaRPr lang="en-US" altLang="ar-JO" b="1" u="sng" dirty="0" smtClean="0">
            <a:solidFill>
              <a:schemeClr val="accent4">
                <a:lumMod val="50000"/>
              </a:schemeClr>
            </a:solidFill>
            <a:latin typeface="Calibri" pitchFamily="34" charset="0"/>
            <a:cs typeface="Calibri" pitchFamily="34" charset="0"/>
          </a:endParaRPr>
        </a:p>
      </dgm:t>
    </dgm:pt>
    <dgm:pt modelId="{2B31A5DC-9326-4CA5-BA20-6AF92C1F99FB}" type="parTrans" cxnId="{940A6CD7-6FC1-47D3-A5CE-48910330CA6B}">
      <dgm:prSet/>
      <dgm:spPr/>
      <dgm:t>
        <a:bodyPr/>
        <a:lstStyle/>
        <a:p>
          <a:endParaRPr lang="en-US">
            <a:solidFill>
              <a:schemeClr val="accent4">
                <a:lumMod val="50000"/>
              </a:schemeClr>
            </a:solidFill>
          </a:endParaRPr>
        </a:p>
      </dgm:t>
    </dgm:pt>
    <dgm:pt modelId="{666425FA-69CA-4A2C-9811-13597BF79773}" type="sibTrans" cxnId="{940A6CD7-6FC1-47D3-A5CE-48910330CA6B}">
      <dgm:prSet/>
      <dgm:spPr/>
      <dgm:t>
        <a:bodyPr/>
        <a:lstStyle/>
        <a:p>
          <a:endParaRPr lang="en-US">
            <a:solidFill>
              <a:schemeClr val="accent4">
                <a:lumMod val="50000"/>
              </a:schemeClr>
            </a:solidFill>
          </a:endParaRPr>
        </a:p>
      </dgm:t>
    </dgm:pt>
    <dgm:pt modelId="{210B0690-506E-4972-9BD3-73EEA294E258}">
      <dgm:prSet/>
      <dgm:spPr/>
      <dgm:t>
        <a:bodyPr/>
        <a:lstStyle/>
        <a:p>
          <a:pPr algn="l" rtl="0"/>
          <a:endParaRPr lang="en-US" altLang="ar-JO" b="1" dirty="0" smtClean="0">
            <a:solidFill>
              <a:schemeClr val="accent4">
                <a:lumMod val="50000"/>
              </a:schemeClr>
            </a:solidFill>
            <a:latin typeface="Calibri" pitchFamily="34" charset="0"/>
            <a:cs typeface="Calibri" pitchFamily="34" charset="0"/>
          </a:endParaRPr>
        </a:p>
      </dgm:t>
    </dgm:pt>
    <dgm:pt modelId="{7E8797B3-802E-42CC-9A66-F5848E60FE24}" type="parTrans" cxnId="{C031A3EC-6EDB-4E6B-8FF7-9D5ED71377C9}">
      <dgm:prSet/>
      <dgm:spPr/>
      <dgm:t>
        <a:bodyPr/>
        <a:lstStyle/>
        <a:p>
          <a:endParaRPr lang="en-US">
            <a:solidFill>
              <a:schemeClr val="accent4">
                <a:lumMod val="50000"/>
              </a:schemeClr>
            </a:solidFill>
          </a:endParaRPr>
        </a:p>
      </dgm:t>
    </dgm:pt>
    <dgm:pt modelId="{3A833A8E-88E2-4518-9A53-A10A4BACEA15}" type="sibTrans" cxnId="{C031A3EC-6EDB-4E6B-8FF7-9D5ED71377C9}">
      <dgm:prSet/>
      <dgm:spPr/>
      <dgm:t>
        <a:bodyPr/>
        <a:lstStyle/>
        <a:p>
          <a:endParaRPr lang="en-US">
            <a:solidFill>
              <a:schemeClr val="accent4">
                <a:lumMod val="50000"/>
              </a:schemeClr>
            </a:solidFill>
          </a:endParaRPr>
        </a:p>
      </dgm:t>
    </dgm:pt>
    <dgm:pt modelId="{FDE0FD9B-67D5-4ACD-8C4D-14ED20058287}">
      <dgm:prSet/>
      <dgm:spPr/>
      <dgm:t>
        <a:bodyPr/>
        <a:lstStyle/>
        <a:p>
          <a:pPr algn="l" rtl="0"/>
          <a:r>
            <a:rPr lang="en-US" altLang="ar-JO" dirty="0" smtClean="0">
              <a:solidFill>
                <a:schemeClr val="accent4">
                  <a:lumMod val="50000"/>
                </a:schemeClr>
              </a:solidFill>
              <a:latin typeface="Calibri" pitchFamily="34" charset="0"/>
              <a:cs typeface="Calibri" pitchFamily="34" charset="0"/>
            </a:rPr>
            <a:t>May be unrelated to vaccine</a:t>
          </a:r>
          <a:endParaRPr lang="en-US" altLang="ar-JO" b="1" u="sng" dirty="0" smtClean="0">
            <a:solidFill>
              <a:schemeClr val="accent4">
                <a:lumMod val="50000"/>
              </a:schemeClr>
            </a:solidFill>
            <a:latin typeface="Calibri" pitchFamily="34" charset="0"/>
            <a:cs typeface="Calibri" pitchFamily="34" charset="0"/>
          </a:endParaRPr>
        </a:p>
      </dgm:t>
    </dgm:pt>
    <dgm:pt modelId="{7F8CDAF9-3A9E-44F8-A48A-C7BC092E3F2A}" type="parTrans" cxnId="{25B2B0D5-C9C4-4DA5-9D03-A34BA6DD3009}">
      <dgm:prSet/>
      <dgm:spPr/>
      <dgm:t>
        <a:bodyPr/>
        <a:lstStyle/>
        <a:p>
          <a:endParaRPr lang="en-US"/>
        </a:p>
      </dgm:t>
    </dgm:pt>
    <dgm:pt modelId="{322253C2-5142-45E2-B8B2-DB2C9B84C35F}" type="sibTrans" cxnId="{25B2B0D5-C9C4-4DA5-9D03-A34BA6DD3009}">
      <dgm:prSet/>
      <dgm:spPr/>
      <dgm:t>
        <a:bodyPr/>
        <a:lstStyle/>
        <a:p>
          <a:endParaRPr lang="en-US"/>
        </a:p>
      </dgm:t>
    </dgm:pt>
    <dgm:pt modelId="{BA42F4FF-303E-405C-B8FD-727F3F02E9CF}">
      <dgm:prSet/>
      <dgm:spPr/>
      <dgm:t>
        <a:bodyPr/>
        <a:lstStyle/>
        <a:p>
          <a:pPr algn="l" rtl="0"/>
          <a:endParaRPr lang="en-US" altLang="ar-JO" b="1" u="sng" dirty="0" smtClean="0">
            <a:solidFill>
              <a:schemeClr val="accent4">
                <a:lumMod val="50000"/>
              </a:schemeClr>
            </a:solidFill>
            <a:latin typeface="Calibri" pitchFamily="34" charset="0"/>
            <a:cs typeface="Calibri" pitchFamily="34" charset="0"/>
          </a:endParaRPr>
        </a:p>
      </dgm:t>
    </dgm:pt>
    <dgm:pt modelId="{7C1B886C-3DE8-489E-8087-F2EA11F693EF}" type="parTrans" cxnId="{6ACC5204-47A7-4E6A-A263-2BDF4F58FB8E}">
      <dgm:prSet/>
      <dgm:spPr/>
      <dgm:t>
        <a:bodyPr/>
        <a:lstStyle/>
        <a:p>
          <a:endParaRPr lang="en-US"/>
        </a:p>
      </dgm:t>
    </dgm:pt>
    <dgm:pt modelId="{F674189F-A93C-46F0-A5BB-6759B141AF01}" type="sibTrans" cxnId="{6ACC5204-47A7-4E6A-A263-2BDF4F58FB8E}">
      <dgm:prSet/>
      <dgm:spPr/>
      <dgm:t>
        <a:bodyPr/>
        <a:lstStyle/>
        <a:p>
          <a:endParaRPr lang="en-US"/>
        </a:p>
      </dgm:t>
    </dgm:pt>
    <dgm:pt modelId="{A880C5B7-E841-4CA7-8F16-240525775ECD}">
      <dgm:prSet phldrT="[Text]"/>
      <dgm:spPr/>
      <dgm:t>
        <a:bodyPr/>
        <a:lstStyle/>
        <a:p>
          <a:pPr algn="l" rtl="0"/>
          <a:r>
            <a:rPr lang="en-US" altLang="ar-JO" dirty="0" smtClean="0">
              <a:solidFill>
                <a:schemeClr val="accent4">
                  <a:lumMod val="50000"/>
                </a:schemeClr>
              </a:solidFill>
              <a:latin typeface="Calibri" pitchFamily="34" charset="0"/>
              <a:cs typeface="Calibri" pitchFamily="34" charset="0"/>
            </a:rPr>
            <a:t>Within </a:t>
          </a:r>
          <a:r>
            <a:rPr lang="en-US" altLang="ar-JO" b="1" dirty="0" smtClean="0">
              <a:solidFill>
                <a:schemeClr val="accent5"/>
              </a:solidFill>
              <a:latin typeface="Calibri" pitchFamily="34" charset="0"/>
              <a:cs typeface="Calibri" pitchFamily="34" charset="0"/>
            </a:rPr>
            <a:t>5-30 min</a:t>
          </a:r>
          <a:r>
            <a:rPr lang="en-US" altLang="ar-JO" dirty="0" smtClean="0">
              <a:solidFill>
                <a:schemeClr val="accent4">
                  <a:lumMod val="50000"/>
                </a:schemeClr>
              </a:solidFill>
              <a:latin typeface="Calibri" pitchFamily="34" charset="0"/>
              <a:cs typeface="Calibri" pitchFamily="34" charset="0"/>
            </a:rPr>
            <a:t> after the vaccination .</a:t>
          </a:r>
          <a:endParaRPr lang="en-US" dirty="0">
            <a:solidFill>
              <a:schemeClr val="accent4">
                <a:lumMod val="50000"/>
              </a:schemeClr>
            </a:solidFill>
            <a:latin typeface="Calibri" pitchFamily="34" charset="0"/>
            <a:cs typeface="Calibri" pitchFamily="34" charset="0"/>
          </a:endParaRPr>
        </a:p>
      </dgm:t>
    </dgm:pt>
    <dgm:pt modelId="{934D38F2-4442-4893-A1FA-C2C10456E91C}" type="parTrans" cxnId="{1C7BEB0C-4E73-475C-9D92-C41F5F6AF240}">
      <dgm:prSet/>
      <dgm:spPr/>
      <dgm:t>
        <a:bodyPr/>
        <a:lstStyle/>
        <a:p>
          <a:endParaRPr lang="en-US"/>
        </a:p>
      </dgm:t>
    </dgm:pt>
    <dgm:pt modelId="{D317DA76-EDFB-41F8-860D-81255DC19B97}" type="sibTrans" cxnId="{1C7BEB0C-4E73-475C-9D92-C41F5F6AF240}">
      <dgm:prSet/>
      <dgm:spPr/>
      <dgm:t>
        <a:bodyPr/>
        <a:lstStyle/>
        <a:p>
          <a:endParaRPr lang="en-US"/>
        </a:p>
      </dgm:t>
    </dgm:pt>
    <dgm:pt modelId="{83402E3A-D009-4442-9390-17E6C292925B}">
      <dgm:prSet phldrT="[Text]"/>
      <dgm:spPr/>
      <dgm:t>
        <a:bodyPr/>
        <a:lstStyle/>
        <a:p>
          <a:pPr algn="l" rtl="0"/>
          <a:r>
            <a:rPr lang="en-US" dirty="0" smtClean="0">
              <a:solidFill>
                <a:schemeClr val="accent4">
                  <a:lumMod val="50000"/>
                </a:schemeClr>
              </a:solidFill>
              <a:latin typeface="Calibri" pitchFamily="34" charset="0"/>
              <a:cs typeface="Calibri" pitchFamily="34" charset="0"/>
            </a:rPr>
            <a:t>Appear within </a:t>
          </a:r>
          <a:r>
            <a:rPr lang="en-US" b="1" dirty="0" smtClean="0">
              <a:solidFill>
                <a:schemeClr val="accent5"/>
              </a:solidFill>
              <a:latin typeface="Calibri" pitchFamily="34" charset="0"/>
              <a:cs typeface="Calibri" pitchFamily="34" charset="0"/>
            </a:rPr>
            <a:t>24-48 h</a:t>
          </a:r>
          <a:endParaRPr lang="en-US" b="1" dirty="0">
            <a:solidFill>
              <a:schemeClr val="accent5"/>
            </a:solidFill>
            <a:latin typeface="Calibri" pitchFamily="34" charset="0"/>
            <a:cs typeface="Calibri" pitchFamily="34" charset="0"/>
          </a:endParaRPr>
        </a:p>
      </dgm:t>
    </dgm:pt>
    <dgm:pt modelId="{548F91EA-2E22-40C3-8324-D4D8B647D4B4}" type="parTrans" cxnId="{8E1EECC2-EAC5-4FEE-9BDB-45AD9648B5FC}">
      <dgm:prSet/>
      <dgm:spPr/>
      <dgm:t>
        <a:bodyPr/>
        <a:lstStyle/>
        <a:p>
          <a:endParaRPr lang="en-US"/>
        </a:p>
      </dgm:t>
    </dgm:pt>
    <dgm:pt modelId="{A588C88B-39F0-4337-B4DA-5C40D7C51748}" type="sibTrans" cxnId="{8E1EECC2-EAC5-4FEE-9BDB-45AD9648B5FC}">
      <dgm:prSet/>
      <dgm:spPr/>
      <dgm:t>
        <a:bodyPr/>
        <a:lstStyle/>
        <a:p>
          <a:endParaRPr lang="en-US"/>
        </a:p>
      </dgm:t>
    </dgm:pt>
    <dgm:pt modelId="{39D61234-B0CB-4D29-BF5D-5D051D717532}">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9301393B-F805-4615-88E2-5BA6A5D751CC}" type="parTrans" cxnId="{B0F73879-9EAA-4913-B02A-244868E79D0F}">
      <dgm:prSet/>
      <dgm:spPr/>
      <dgm:t>
        <a:bodyPr/>
        <a:lstStyle/>
        <a:p>
          <a:endParaRPr lang="en-US"/>
        </a:p>
      </dgm:t>
    </dgm:pt>
    <dgm:pt modelId="{61DE6274-21B6-4BA9-871E-7D6E5CD7F166}" type="sibTrans" cxnId="{B0F73879-9EAA-4913-B02A-244868E79D0F}">
      <dgm:prSet/>
      <dgm:spPr/>
      <dgm:t>
        <a:bodyPr/>
        <a:lstStyle/>
        <a:p>
          <a:endParaRPr lang="en-US"/>
        </a:p>
      </dgm:t>
    </dgm:pt>
    <dgm:pt modelId="{A55D94E4-AF34-491F-8F9E-072F5679FDAC}">
      <dgm:prSet/>
      <dgm:spPr/>
      <dgm:t>
        <a:bodyPr/>
        <a:lstStyle/>
        <a:p>
          <a:pPr algn="l" rtl="0"/>
          <a:r>
            <a:rPr lang="en-US" altLang="ar-JO" b="0" u="none" dirty="0" smtClean="0">
              <a:solidFill>
                <a:schemeClr val="accent4">
                  <a:lumMod val="50000"/>
                </a:schemeClr>
              </a:solidFill>
              <a:latin typeface="Calibri" pitchFamily="34" charset="0"/>
              <a:cs typeface="Calibri" pitchFamily="34" charset="0"/>
            </a:rPr>
            <a:t>Appear within </a:t>
          </a:r>
          <a:r>
            <a:rPr lang="en-US" altLang="ar-JO" b="1" u="none" dirty="0" smtClean="0">
              <a:solidFill>
                <a:schemeClr val="accent5"/>
              </a:solidFill>
              <a:latin typeface="Calibri" pitchFamily="34" charset="0"/>
              <a:cs typeface="Calibri" pitchFamily="34" charset="0"/>
            </a:rPr>
            <a:t>24-48h</a:t>
          </a:r>
        </a:p>
      </dgm:t>
    </dgm:pt>
    <dgm:pt modelId="{A419720B-6E4F-4F6A-8236-B73CA210D50C}" type="parTrans" cxnId="{8B7983C5-4927-453A-854C-0327B817F47D}">
      <dgm:prSet/>
      <dgm:spPr/>
      <dgm:t>
        <a:bodyPr/>
        <a:lstStyle/>
        <a:p>
          <a:endParaRPr lang="en-US"/>
        </a:p>
      </dgm:t>
    </dgm:pt>
    <dgm:pt modelId="{31BC0905-F99A-45D9-9CAB-304D5B437CEE}" type="sibTrans" cxnId="{8B7983C5-4927-453A-854C-0327B817F47D}">
      <dgm:prSet/>
      <dgm:spPr/>
      <dgm:t>
        <a:bodyPr/>
        <a:lstStyle/>
        <a:p>
          <a:endParaRPr lang="en-US"/>
        </a:p>
      </dgm:t>
    </dgm:pt>
    <dgm:pt modelId="{FEFE4AE2-8F9F-49B2-BF06-A028C047A4E8}">
      <dgm:prSet/>
      <dgm:spPr/>
      <dgm:t>
        <a:bodyPr/>
        <a:lstStyle/>
        <a:p>
          <a:pPr algn="l" rtl="0"/>
          <a:r>
            <a:rPr lang="en-US" altLang="ar-JO" b="1" u="none" dirty="0" smtClean="0">
              <a:solidFill>
                <a:schemeClr val="accent2"/>
              </a:solidFill>
              <a:latin typeface="Calibri" pitchFamily="34" charset="0"/>
              <a:cs typeface="Calibri" pitchFamily="34" charset="0"/>
            </a:rPr>
            <a:t>Live attenuated vaccines</a:t>
          </a:r>
          <a:r>
            <a:rPr lang="en-US" altLang="ar-JO" b="0" u="none" dirty="0" smtClean="0">
              <a:solidFill>
                <a:schemeClr val="accent4">
                  <a:lumMod val="50000"/>
                </a:schemeClr>
              </a:solidFill>
              <a:latin typeface="Calibri" pitchFamily="34" charset="0"/>
              <a:cs typeface="Calibri" pitchFamily="34" charset="0"/>
            </a:rPr>
            <a:t>:  Symptoms occur after</a:t>
          </a:r>
          <a:r>
            <a:rPr lang="en-US" altLang="ar-JO" b="0" u="none" dirty="0" smtClean="0">
              <a:solidFill>
                <a:schemeClr val="accent5"/>
              </a:solidFill>
              <a:latin typeface="Calibri" pitchFamily="34" charset="0"/>
              <a:cs typeface="Calibri" pitchFamily="34" charset="0"/>
            </a:rPr>
            <a:t> </a:t>
          </a:r>
          <a:r>
            <a:rPr lang="en-US" altLang="ar-JO" b="1" u="none" dirty="0" smtClean="0">
              <a:solidFill>
                <a:schemeClr val="accent5"/>
              </a:solidFill>
              <a:latin typeface="Calibri" pitchFamily="34" charset="0"/>
              <a:cs typeface="Calibri" pitchFamily="34" charset="0"/>
            </a:rPr>
            <a:t>7-21days </a:t>
          </a:r>
          <a:r>
            <a:rPr lang="en-US" altLang="ar-JO" b="1" u="none" dirty="0" smtClean="0">
              <a:solidFill>
                <a:schemeClr val="accent4">
                  <a:lumMod val="50000"/>
                </a:schemeClr>
              </a:solidFill>
              <a:latin typeface="Calibri" pitchFamily="34" charset="0"/>
              <a:cs typeface="Calibri" pitchFamily="34" charset="0"/>
            </a:rPr>
            <a:t>(time for viral replication)</a:t>
          </a:r>
          <a:endParaRPr lang="en-US" altLang="ar-JO" b="0" u="none" dirty="0" smtClean="0">
            <a:solidFill>
              <a:schemeClr val="accent4">
                <a:lumMod val="50000"/>
              </a:schemeClr>
            </a:solidFill>
            <a:latin typeface="Calibri" pitchFamily="34" charset="0"/>
            <a:cs typeface="Calibri" pitchFamily="34" charset="0"/>
          </a:endParaRPr>
        </a:p>
      </dgm:t>
    </dgm:pt>
    <dgm:pt modelId="{CBC709CC-0063-4369-8601-6F8F464D12D3}" type="parTrans" cxnId="{53D481A9-E951-4B2D-816F-86EBB0C91EFB}">
      <dgm:prSet/>
      <dgm:spPr/>
      <dgm:t>
        <a:bodyPr/>
        <a:lstStyle/>
        <a:p>
          <a:endParaRPr lang="en-US"/>
        </a:p>
      </dgm:t>
    </dgm:pt>
    <dgm:pt modelId="{EF3A05E6-5EDD-420E-8FCF-EFECD59BABF0}" type="sibTrans" cxnId="{53D481A9-E951-4B2D-816F-86EBB0C91EFB}">
      <dgm:prSet/>
      <dgm:spPr/>
      <dgm:t>
        <a:bodyPr/>
        <a:lstStyle/>
        <a:p>
          <a:endParaRPr lang="en-US"/>
        </a:p>
      </dgm:t>
    </dgm:pt>
    <dgm:pt modelId="{D3B62F38-1D1C-4011-BD64-194D3E13754B}">
      <dgm:prSet phldrT="[Text]"/>
      <dgm:spPr/>
      <dgm:t>
        <a:bodyPr/>
        <a:lstStyle/>
        <a:p>
          <a:pPr algn="l" rtl="0"/>
          <a:r>
            <a:rPr lang="en-US" altLang="ar-JO" dirty="0" smtClean="0">
              <a:solidFill>
                <a:schemeClr val="accent4">
                  <a:lumMod val="50000"/>
                </a:schemeClr>
              </a:solidFill>
              <a:latin typeface="Calibri" pitchFamily="34" charset="0"/>
              <a:cs typeface="Calibri" pitchFamily="34" charset="0"/>
            </a:rPr>
            <a:t>severe anxiety/hives (itchy skin rash)/swelling of the lips and face/difficulty breathing/LOC </a:t>
          </a:r>
          <a:endParaRPr lang="en-US" dirty="0">
            <a:solidFill>
              <a:schemeClr val="accent4">
                <a:lumMod val="50000"/>
              </a:schemeClr>
            </a:solidFill>
            <a:latin typeface="Calibri" pitchFamily="34" charset="0"/>
            <a:cs typeface="Calibri" pitchFamily="34" charset="0"/>
          </a:endParaRPr>
        </a:p>
      </dgm:t>
    </dgm:pt>
    <dgm:pt modelId="{1307D9B1-C912-4914-B751-51834DBD2A2C}" type="parTrans" cxnId="{8F1B6F0F-1926-4E3D-AE34-4ACB20078E10}">
      <dgm:prSet/>
      <dgm:spPr/>
      <dgm:t>
        <a:bodyPr/>
        <a:lstStyle/>
        <a:p>
          <a:endParaRPr lang="en-US"/>
        </a:p>
      </dgm:t>
    </dgm:pt>
    <dgm:pt modelId="{4065F0D4-3462-46E0-A112-F8E5A1A9023B}" type="sibTrans" cxnId="{8F1B6F0F-1926-4E3D-AE34-4ACB20078E10}">
      <dgm:prSet/>
      <dgm:spPr/>
      <dgm:t>
        <a:bodyPr/>
        <a:lstStyle/>
        <a:p>
          <a:endParaRPr lang="en-US"/>
        </a:p>
      </dgm:t>
    </dgm:pt>
    <dgm:pt modelId="{12EFD505-CAE4-4E10-BD7C-B1AD0A72715C}">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D1E16F21-EA91-43F6-A8EF-9EF1D2BA628F}" type="parTrans" cxnId="{17069557-3C33-4425-BDE8-7647D05AE2FC}">
      <dgm:prSet/>
      <dgm:spPr/>
      <dgm:t>
        <a:bodyPr/>
        <a:lstStyle/>
        <a:p>
          <a:endParaRPr lang="en-US"/>
        </a:p>
      </dgm:t>
    </dgm:pt>
    <dgm:pt modelId="{7B83A8E1-2418-4002-AECF-0FC212D2CA35}" type="sibTrans" cxnId="{17069557-3C33-4425-BDE8-7647D05AE2FC}">
      <dgm:prSet/>
      <dgm:spPr/>
      <dgm:t>
        <a:bodyPr/>
        <a:lstStyle/>
        <a:p>
          <a:endParaRPr lang="en-US"/>
        </a:p>
      </dgm:t>
    </dgm:pt>
    <dgm:pt modelId="{76DBC948-2BF4-4F4A-922C-2A8154248E88}">
      <dgm:prSet phldrT="[Text]"/>
      <dgm:spPr/>
      <dgm:t>
        <a:bodyPr/>
        <a:lstStyle/>
        <a:p>
          <a:pPr algn="l" rtl="0"/>
          <a:r>
            <a:rPr lang="en-US" altLang="ar-JO" b="1" dirty="0" smtClean="0">
              <a:solidFill>
                <a:schemeClr val="accent4">
                  <a:lumMod val="50000"/>
                </a:schemeClr>
              </a:solidFill>
              <a:latin typeface="Calibri" pitchFamily="34" charset="0"/>
              <a:cs typeface="Calibri" pitchFamily="34" charset="0"/>
            </a:rPr>
            <a:t>Rare</a:t>
          </a:r>
          <a:r>
            <a:rPr lang="en-US" altLang="ar-JO" dirty="0" smtClean="0">
              <a:solidFill>
                <a:schemeClr val="accent4">
                  <a:lumMod val="50000"/>
                </a:schemeClr>
              </a:solidFill>
              <a:latin typeface="Calibri" pitchFamily="34" charset="0"/>
              <a:cs typeface="Calibri" pitchFamily="34" charset="0"/>
            </a:rPr>
            <a:t>: in about 1 in every million.</a:t>
          </a:r>
          <a:endParaRPr lang="en-US" dirty="0">
            <a:solidFill>
              <a:schemeClr val="accent4">
                <a:lumMod val="50000"/>
              </a:schemeClr>
            </a:solidFill>
            <a:latin typeface="Calibri" pitchFamily="34" charset="0"/>
            <a:cs typeface="Calibri" pitchFamily="34" charset="0"/>
          </a:endParaRPr>
        </a:p>
      </dgm:t>
    </dgm:pt>
    <dgm:pt modelId="{576BF32E-8602-4D98-B147-212DE374FF4C}" type="parTrans" cxnId="{9B73FE19-DEC0-47A2-987E-5F0220C41FF3}">
      <dgm:prSet/>
      <dgm:spPr/>
      <dgm:t>
        <a:bodyPr/>
        <a:lstStyle/>
        <a:p>
          <a:endParaRPr lang="en-US"/>
        </a:p>
      </dgm:t>
    </dgm:pt>
    <dgm:pt modelId="{4F315A1D-A9FA-4F10-8884-718320E6C01C}" type="sibTrans" cxnId="{9B73FE19-DEC0-47A2-987E-5F0220C41FF3}">
      <dgm:prSet/>
      <dgm:spPr/>
      <dgm:t>
        <a:bodyPr/>
        <a:lstStyle/>
        <a:p>
          <a:endParaRPr lang="en-US"/>
        </a:p>
      </dgm:t>
    </dgm:pt>
    <dgm:pt modelId="{F600AD01-8910-4CC0-B5D6-3D676B0E709C}">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267BE80F-31DE-47D3-B3B5-1E3EA6B267D7}" type="parTrans" cxnId="{28BD5C48-79E8-4828-AC98-5EA376FE61F4}">
      <dgm:prSet/>
      <dgm:spPr/>
      <dgm:t>
        <a:bodyPr/>
        <a:lstStyle/>
        <a:p>
          <a:endParaRPr lang="en-US"/>
        </a:p>
      </dgm:t>
    </dgm:pt>
    <dgm:pt modelId="{811FC36B-53D3-4C4A-A42B-A29505171395}" type="sibTrans" cxnId="{28BD5C48-79E8-4828-AC98-5EA376FE61F4}">
      <dgm:prSet/>
      <dgm:spPr/>
      <dgm:t>
        <a:bodyPr/>
        <a:lstStyle/>
        <a:p>
          <a:endParaRPr lang="en-US"/>
        </a:p>
      </dgm:t>
    </dgm:pt>
    <dgm:pt modelId="{5F2EA560-0A9B-498F-9BC0-9632FADC90B4}">
      <dgm:prSet phldrT="[Text]"/>
      <dgm:spPr/>
      <dgm:t>
        <a:bodyPr/>
        <a:lstStyle/>
        <a:p>
          <a:pPr algn="l" rtl="0"/>
          <a:r>
            <a:rPr lang="en-US" altLang="ar-JO" dirty="0" smtClean="0">
              <a:solidFill>
                <a:schemeClr val="accent4">
                  <a:lumMod val="50000"/>
                </a:schemeClr>
              </a:solidFill>
              <a:latin typeface="Calibri" pitchFamily="34" charset="0"/>
              <a:cs typeface="Calibri" pitchFamily="34" charset="0"/>
            </a:rPr>
            <a:t>The treatment for anaphylaxis </a:t>
          </a:r>
          <a:r>
            <a:rPr lang="en-US" altLang="ar-JO" dirty="0" err="1" smtClean="0">
              <a:solidFill>
                <a:schemeClr val="accent4">
                  <a:lumMod val="50000"/>
                </a:schemeClr>
              </a:solidFill>
              <a:latin typeface="Calibri" pitchFamily="34" charset="0"/>
              <a:cs typeface="Calibri" pitchFamily="34" charset="0"/>
            </a:rPr>
            <a:t>is</a:t>
          </a:r>
          <a:r>
            <a:rPr lang="en-US" altLang="ar-JO" dirty="0" err="1" smtClean="0">
              <a:solidFill>
                <a:schemeClr val="accent4">
                  <a:lumMod val="50000"/>
                </a:schemeClr>
              </a:solidFill>
              <a:latin typeface="Calibri" pitchFamily="34" charset="0"/>
              <a:cs typeface="Calibri" pitchFamily="34" charset="0"/>
              <a:sym typeface="Wingdings" pitchFamily="2" charset="2"/>
            </a:rPr>
            <a:t></a:t>
          </a:r>
          <a:r>
            <a:rPr lang="en-US" altLang="ar-JO" dirty="0" err="1" smtClean="0">
              <a:solidFill>
                <a:schemeClr val="accent4">
                  <a:lumMod val="50000"/>
                </a:schemeClr>
              </a:solidFill>
              <a:latin typeface="Calibri" pitchFamily="34" charset="0"/>
              <a:cs typeface="Calibri" pitchFamily="34" charset="0"/>
            </a:rPr>
            <a:t>immediate</a:t>
          </a:r>
          <a:r>
            <a:rPr lang="en-US" altLang="ar-JO" dirty="0" smtClean="0">
              <a:solidFill>
                <a:schemeClr val="accent4">
                  <a:lumMod val="50000"/>
                </a:schemeClr>
              </a:solidFill>
              <a:latin typeface="Calibri" pitchFamily="34" charset="0"/>
              <a:cs typeface="Calibri" pitchFamily="34" charset="0"/>
            </a:rPr>
            <a:t> injection of </a:t>
          </a:r>
          <a:r>
            <a:rPr lang="en-US" altLang="ar-JO" b="1" dirty="0" smtClean="0">
              <a:solidFill>
                <a:schemeClr val="accent4">
                  <a:lumMod val="50000"/>
                </a:schemeClr>
              </a:solidFill>
              <a:latin typeface="Calibri" pitchFamily="34" charset="0"/>
              <a:cs typeface="Calibri" pitchFamily="34" charset="0"/>
            </a:rPr>
            <a:t>adrenaline</a:t>
          </a:r>
          <a:endParaRPr lang="en-US" b="1" dirty="0">
            <a:solidFill>
              <a:schemeClr val="accent4">
                <a:lumMod val="50000"/>
              </a:schemeClr>
            </a:solidFill>
            <a:latin typeface="Calibri" pitchFamily="34" charset="0"/>
            <a:cs typeface="Calibri" pitchFamily="34" charset="0"/>
          </a:endParaRPr>
        </a:p>
      </dgm:t>
    </dgm:pt>
    <dgm:pt modelId="{920584AB-2A58-4B18-B06B-76A8299620F1}" type="parTrans" cxnId="{EEB9E628-DEF8-4549-AD90-259D8AFBC0EE}">
      <dgm:prSet/>
      <dgm:spPr/>
      <dgm:t>
        <a:bodyPr/>
        <a:lstStyle/>
        <a:p>
          <a:endParaRPr lang="en-US"/>
        </a:p>
      </dgm:t>
    </dgm:pt>
    <dgm:pt modelId="{206E4082-A181-43D7-87CA-52E564319F30}" type="sibTrans" cxnId="{EEB9E628-DEF8-4549-AD90-259D8AFBC0EE}">
      <dgm:prSet/>
      <dgm:spPr/>
      <dgm:t>
        <a:bodyPr/>
        <a:lstStyle/>
        <a:p>
          <a:endParaRPr lang="en-US"/>
        </a:p>
      </dgm:t>
    </dgm:pt>
    <dgm:pt modelId="{444B522D-16DC-446B-B7AC-57603294279A}">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82CFA7A7-DBB5-4D83-90A5-A1307932BF3F}" type="parTrans" cxnId="{9487AC1B-A48E-4F1F-B845-B57F33B51171}">
      <dgm:prSet/>
      <dgm:spPr/>
      <dgm:t>
        <a:bodyPr/>
        <a:lstStyle/>
        <a:p>
          <a:endParaRPr lang="en-US"/>
        </a:p>
      </dgm:t>
    </dgm:pt>
    <dgm:pt modelId="{0ECDFF94-7DAE-40E5-9B11-8B8BBDFC8FAF}" type="sibTrans" cxnId="{9487AC1B-A48E-4F1F-B845-B57F33B51171}">
      <dgm:prSet/>
      <dgm:spPr/>
      <dgm:t>
        <a:bodyPr/>
        <a:lstStyle/>
        <a:p>
          <a:endParaRPr lang="en-US"/>
        </a:p>
      </dgm:t>
    </dgm:pt>
    <dgm:pt modelId="{3E224544-8525-41B1-B817-009824C4E737}">
      <dgm:prSet/>
      <dgm:spPr/>
      <dgm:t>
        <a:bodyPr/>
        <a:lstStyle/>
        <a:p>
          <a:pPr rtl="0"/>
          <a:endParaRPr lang="en-US" dirty="0">
            <a:solidFill>
              <a:schemeClr val="accent4">
                <a:lumMod val="50000"/>
              </a:schemeClr>
            </a:solidFill>
            <a:latin typeface="Calibri" pitchFamily="34" charset="0"/>
            <a:cs typeface="Calibri" pitchFamily="34" charset="0"/>
          </a:endParaRPr>
        </a:p>
      </dgm:t>
    </dgm:pt>
    <dgm:pt modelId="{62B95DF4-2A43-44CF-B701-45D6CD6CCF8F}" type="parTrans" cxnId="{591914B5-7EE7-4AD4-8C81-83F3A473F337}">
      <dgm:prSet/>
      <dgm:spPr/>
      <dgm:t>
        <a:bodyPr/>
        <a:lstStyle/>
        <a:p>
          <a:endParaRPr lang="en-US"/>
        </a:p>
      </dgm:t>
    </dgm:pt>
    <dgm:pt modelId="{980E2744-0C58-45FB-9642-841AF029A910}" type="sibTrans" cxnId="{591914B5-7EE7-4AD4-8C81-83F3A473F337}">
      <dgm:prSet/>
      <dgm:spPr/>
      <dgm:t>
        <a:bodyPr/>
        <a:lstStyle/>
        <a:p>
          <a:endParaRPr lang="en-US"/>
        </a:p>
      </dgm:t>
    </dgm:pt>
    <dgm:pt modelId="{BB5F1609-E64A-493F-9ED6-5BEB1C461842}">
      <dgm:prSet/>
      <dgm:spPr/>
      <dgm:t>
        <a:bodyPr/>
        <a:lstStyle/>
        <a:p>
          <a:pPr algn="l" rtl="0"/>
          <a:endParaRPr lang="en-US" altLang="ar-JO" b="0" u="none" dirty="0" smtClean="0">
            <a:solidFill>
              <a:schemeClr val="accent4">
                <a:lumMod val="50000"/>
              </a:schemeClr>
            </a:solidFill>
            <a:latin typeface="Calibri" pitchFamily="34" charset="0"/>
            <a:cs typeface="Calibri" pitchFamily="34" charset="0"/>
          </a:endParaRPr>
        </a:p>
      </dgm:t>
    </dgm:pt>
    <dgm:pt modelId="{1E43059B-CCBD-4437-9836-8CB051160D51}" type="parTrans" cxnId="{0FE2B941-7C74-4488-BAC0-D9AE08784E29}">
      <dgm:prSet/>
      <dgm:spPr/>
      <dgm:t>
        <a:bodyPr/>
        <a:lstStyle/>
        <a:p>
          <a:endParaRPr lang="en-US"/>
        </a:p>
      </dgm:t>
    </dgm:pt>
    <dgm:pt modelId="{D1B207BB-A3B5-4FE2-BA37-E73837AA043F}" type="sibTrans" cxnId="{0FE2B941-7C74-4488-BAC0-D9AE08784E29}">
      <dgm:prSet/>
      <dgm:spPr/>
      <dgm:t>
        <a:bodyPr/>
        <a:lstStyle/>
        <a:p>
          <a:endParaRPr lang="en-US"/>
        </a:p>
      </dgm:t>
    </dgm:pt>
    <dgm:pt modelId="{86463E04-5225-4100-8AD1-9F79D2E17808}" type="pres">
      <dgm:prSet presAssocID="{B3C86176-D2A4-41B9-88CD-D650E81F572B}" presName="Name0" presStyleCnt="0">
        <dgm:presLayoutVars>
          <dgm:dir/>
          <dgm:animLvl val="lvl"/>
          <dgm:resizeHandles val="exact"/>
        </dgm:presLayoutVars>
      </dgm:prSet>
      <dgm:spPr/>
      <dgm:t>
        <a:bodyPr/>
        <a:lstStyle/>
        <a:p>
          <a:endParaRPr lang="en-US"/>
        </a:p>
      </dgm:t>
    </dgm:pt>
    <dgm:pt modelId="{BC847371-87A3-4716-AA05-D663F72C86BE}" type="pres">
      <dgm:prSet presAssocID="{2E6845F3-FDB9-4C36-8DEA-2AC18D9A9230}" presName="composite" presStyleCnt="0"/>
      <dgm:spPr/>
    </dgm:pt>
    <dgm:pt modelId="{C53B33E7-3645-4BE3-B3C6-A6F3349C8D3E}" type="pres">
      <dgm:prSet presAssocID="{2E6845F3-FDB9-4C36-8DEA-2AC18D9A9230}" presName="parTx" presStyleLbl="alignNode1" presStyleIdx="0" presStyleCnt="3">
        <dgm:presLayoutVars>
          <dgm:chMax val="0"/>
          <dgm:chPref val="0"/>
          <dgm:bulletEnabled val="1"/>
        </dgm:presLayoutVars>
      </dgm:prSet>
      <dgm:spPr/>
      <dgm:t>
        <a:bodyPr/>
        <a:lstStyle/>
        <a:p>
          <a:endParaRPr lang="en-US"/>
        </a:p>
      </dgm:t>
    </dgm:pt>
    <dgm:pt modelId="{1C78FDCA-46B0-40B9-97F7-73B869307EC2}" type="pres">
      <dgm:prSet presAssocID="{2E6845F3-FDB9-4C36-8DEA-2AC18D9A9230}" presName="desTx" presStyleLbl="alignAccFollowNode1" presStyleIdx="0" presStyleCnt="3">
        <dgm:presLayoutVars>
          <dgm:bulletEnabled val="1"/>
        </dgm:presLayoutVars>
      </dgm:prSet>
      <dgm:spPr/>
      <dgm:t>
        <a:bodyPr/>
        <a:lstStyle/>
        <a:p>
          <a:endParaRPr lang="en-US"/>
        </a:p>
      </dgm:t>
    </dgm:pt>
    <dgm:pt modelId="{34358064-25F7-41AD-A55A-59142FADB6B8}" type="pres">
      <dgm:prSet presAssocID="{A705388D-836D-4522-BC0C-99331C2CFF7B}" presName="space" presStyleCnt="0"/>
      <dgm:spPr/>
    </dgm:pt>
    <dgm:pt modelId="{65DBF77D-978E-4D15-A854-03FACA33A4D4}" type="pres">
      <dgm:prSet presAssocID="{469FEE2F-1EC5-49A9-81E1-032A874E7255}" presName="composite" presStyleCnt="0"/>
      <dgm:spPr/>
    </dgm:pt>
    <dgm:pt modelId="{119853E5-EBBC-4F3D-A08E-FC4F1BE27E9F}" type="pres">
      <dgm:prSet presAssocID="{469FEE2F-1EC5-49A9-81E1-032A874E7255}" presName="parTx" presStyleLbl="alignNode1" presStyleIdx="1" presStyleCnt="3">
        <dgm:presLayoutVars>
          <dgm:chMax val="0"/>
          <dgm:chPref val="0"/>
          <dgm:bulletEnabled val="1"/>
        </dgm:presLayoutVars>
      </dgm:prSet>
      <dgm:spPr/>
      <dgm:t>
        <a:bodyPr/>
        <a:lstStyle/>
        <a:p>
          <a:endParaRPr lang="en-US"/>
        </a:p>
      </dgm:t>
    </dgm:pt>
    <dgm:pt modelId="{4C4D3219-82B4-49EC-9734-4E09052CAF49}" type="pres">
      <dgm:prSet presAssocID="{469FEE2F-1EC5-49A9-81E1-032A874E7255}" presName="desTx" presStyleLbl="alignAccFollowNode1" presStyleIdx="1" presStyleCnt="3">
        <dgm:presLayoutVars>
          <dgm:bulletEnabled val="1"/>
        </dgm:presLayoutVars>
      </dgm:prSet>
      <dgm:spPr/>
      <dgm:t>
        <a:bodyPr/>
        <a:lstStyle/>
        <a:p>
          <a:endParaRPr lang="en-US"/>
        </a:p>
      </dgm:t>
    </dgm:pt>
    <dgm:pt modelId="{5CCE6626-A7D4-4943-A3D4-9BC9FA475BA3}" type="pres">
      <dgm:prSet presAssocID="{395C4162-5C07-49CA-88FC-F20B4CCDE9AE}" presName="space" presStyleCnt="0"/>
      <dgm:spPr/>
    </dgm:pt>
    <dgm:pt modelId="{9F987F51-784F-4EAA-A288-52533CB996BC}" type="pres">
      <dgm:prSet presAssocID="{B1CECE37-7E71-4B09-BABC-33F84E62737A}" presName="composite" presStyleCnt="0"/>
      <dgm:spPr/>
    </dgm:pt>
    <dgm:pt modelId="{B4916F9D-C71A-4B82-A079-B86969F69946}" type="pres">
      <dgm:prSet presAssocID="{B1CECE37-7E71-4B09-BABC-33F84E62737A}" presName="parTx" presStyleLbl="alignNode1" presStyleIdx="2" presStyleCnt="3">
        <dgm:presLayoutVars>
          <dgm:chMax val="0"/>
          <dgm:chPref val="0"/>
          <dgm:bulletEnabled val="1"/>
        </dgm:presLayoutVars>
      </dgm:prSet>
      <dgm:spPr/>
      <dgm:t>
        <a:bodyPr/>
        <a:lstStyle/>
        <a:p>
          <a:endParaRPr lang="en-US"/>
        </a:p>
      </dgm:t>
    </dgm:pt>
    <dgm:pt modelId="{31A06ED8-D0E6-48FB-95E7-279FA85C39CF}" type="pres">
      <dgm:prSet presAssocID="{B1CECE37-7E71-4B09-BABC-33F84E62737A}" presName="desTx" presStyleLbl="alignAccFollowNode1" presStyleIdx="2" presStyleCnt="3">
        <dgm:presLayoutVars>
          <dgm:bulletEnabled val="1"/>
        </dgm:presLayoutVars>
      </dgm:prSet>
      <dgm:spPr/>
      <dgm:t>
        <a:bodyPr/>
        <a:lstStyle/>
        <a:p>
          <a:endParaRPr lang="en-US"/>
        </a:p>
      </dgm:t>
    </dgm:pt>
  </dgm:ptLst>
  <dgm:cxnLst>
    <dgm:cxn modelId="{25B2B0D5-C9C4-4DA5-9D03-A34BA6DD3009}" srcId="{469FEE2F-1EC5-49A9-81E1-032A874E7255}" destId="{FDE0FD9B-67D5-4ACD-8C4D-14ED20058287}" srcOrd="6" destOrd="0" parTransId="{7F8CDAF9-3A9E-44F8-A48A-C7BC092E3F2A}" sibTransId="{322253C2-5142-45E2-B8B2-DB2C9B84C35F}"/>
    <dgm:cxn modelId="{A566ED4A-1750-4BA9-A2C0-34BF0C9CB573}" type="presOf" srcId="{E5CCB8C3-E315-4B60-88CD-46B8ECE6EA58}" destId="{1C78FDCA-46B0-40B9-97F7-73B869307EC2}" srcOrd="0" destOrd="4" presId="urn:microsoft.com/office/officeart/2005/8/layout/hList1"/>
    <dgm:cxn modelId="{B0F73879-9EAA-4913-B02A-244868E79D0F}" srcId="{2E6845F3-FDB9-4C36-8DEA-2AC18D9A9230}" destId="{39D61234-B0CB-4D29-BF5D-5D051D717532}" srcOrd="1" destOrd="0" parTransId="{9301393B-F805-4615-88E2-5BA6A5D751CC}" sibTransId="{61DE6274-21B6-4BA9-871E-7D6E5CD7F166}"/>
    <dgm:cxn modelId="{C0FB94C1-F123-40E2-B5D6-655B6AE949B8}" type="presOf" srcId="{42C92D8F-82D1-4B07-AA9B-95157D1A6472}" destId="{1C78FDCA-46B0-40B9-97F7-73B869307EC2}" srcOrd="0" destOrd="6" presId="urn:microsoft.com/office/officeart/2005/8/layout/hList1"/>
    <dgm:cxn modelId="{5638029F-1915-4531-BA76-F22FB53A3B8D}" type="presOf" srcId="{3E224544-8525-41B1-B817-009824C4E737}" destId="{31A06ED8-D0E6-48FB-95E7-279FA85C39CF}" srcOrd="0" destOrd="7" presId="urn:microsoft.com/office/officeart/2005/8/layout/hList1"/>
    <dgm:cxn modelId="{EEB9E628-DEF8-4549-AD90-259D8AFBC0EE}" srcId="{B1CECE37-7E71-4B09-BABC-33F84E62737A}" destId="{5F2EA560-0A9B-498F-9BC0-9632FADC90B4}" srcOrd="6" destOrd="0" parTransId="{920584AB-2A58-4B18-B06B-76A8299620F1}" sibTransId="{206E4082-A181-43D7-87CA-52E564319F30}"/>
    <dgm:cxn modelId="{87F2C946-9FE6-4349-9BDB-D17389ABB121}" type="presOf" srcId="{F600AD01-8910-4CC0-B5D6-3D676B0E709C}" destId="{31A06ED8-D0E6-48FB-95E7-279FA85C39CF}" srcOrd="0" destOrd="3" presId="urn:microsoft.com/office/officeart/2005/8/layout/hList1"/>
    <dgm:cxn modelId="{E80338F5-A189-4A17-9A92-EDF94835A71E}" type="presOf" srcId="{DA6A9ACD-329C-48E4-BE71-D041AF3A80FC}" destId="{1C78FDCA-46B0-40B9-97F7-73B869307EC2}" srcOrd="0" destOrd="0" presId="urn:microsoft.com/office/officeart/2005/8/layout/hList1"/>
    <dgm:cxn modelId="{53D481A9-E951-4B2D-816F-86EBB0C91EFB}" srcId="{469FEE2F-1EC5-49A9-81E1-032A874E7255}" destId="{FEFE4AE2-8F9F-49B2-BF06-A028C047A4E8}" srcOrd="4" destOrd="0" parTransId="{CBC709CC-0063-4369-8601-6F8F464D12D3}" sibTransId="{EF3A05E6-5EDD-420E-8FCF-EFECD59BABF0}"/>
    <dgm:cxn modelId="{591914B5-7EE7-4AD4-8C81-83F3A473F337}" srcId="{B1CECE37-7E71-4B09-BABC-33F84E62737A}" destId="{3E224544-8525-41B1-B817-009824C4E737}" srcOrd="7" destOrd="0" parTransId="{62B95DF4-2A43-44CF-B701-45D6CD6CCF8F}" sibTransId="{980E2744-0C58-45FB-9642-841AF029A910}"/>
    <dgm:cxn modelId="{9B73FE19-DEC0-47A2-987E-5F0220C41FF3}" srcId="{B1CECE37-7E71-4B09-BABC-33F84E62737A}" destId="{76DBC948-2BF4-4F4A-922C-2A8154248E88}" srcOrd="4" destOrd="0" parTransId="{576BF32E-8602-4D98-B147-212DE374FF4C}" sibTransId="{4F315A1D-A9FA-4F10-8884-718320E6C01C}"/>
    <dgm:cxn modelId="{292985A3-0C1E-44C5-8665-65BA8A552A5E}" type="presOf" srcId="{5F2EA560-0A9B-498F-9BC0-9632FADC90B4}" destId="{31A06ED8-D0E6-48FB-95E7-279FA85C39CF}" srcOrd="0" destOrd="6" presId="urn:microsoft.com/office/officeart/2005/8/layout/hList1"/>
    <dgm:cxn modelId="{1E4C2C0B-CFDA-45F4-BC8C-7BD8A3B08981}" srcId="{2E6845F3-FDB9-4C36-8DEA-2AC18D9A9230}" destId="{DA6A9ACD-329C-48E4-BE71-D041AF3A80FC}" srcOrd="0" destOrd="0" parTransId="{51C8C336-DDE2-4FD5-AAF2-9417F7681B23}" sibTransId="{2A3D17ED-3EC6-42B3-8ABE-E722C3124129}"/>
    <dgm:cxn modelId="{904045CB-CC38-4D76-9DB4-D2B28AA6E269}" type="presOf" srcId="{469FEE2F-1EC5-49A9-81E1-032A874E7255}" destId="{119853E5-EBBC-4F3D-A08E-FC4F1BE27E9F}" srcOrd="0" destOrd="0" presId="urn:microsoft.com/office/officeart/2005/8/layout/hList1"/>
    <dgm:cxn modelId="{F6E06D26-F8B2-4A2B-B1E8-64B0ABC5742A}" type="presOf" srcId="{BA42F4FF-303E-405C-B8FD-727F3F02E9CF}" destId="{4C4D3219-82B4-49EC-9734-4E09052CAF49}" srcOrd="0" destOrd="5" presId="urn:microsoft.com/office/officeart/2005/8/layout/hList1"/>
    <dgm:cxn modelId="{D1B1E2D4-FAF7-428F-B3DE-7199D7FE7977}" type="presOf" srcId="{83402E3A-D009-4442-9390-17E6C292925B}" destId="{1C78FDCA-46B0-40B9-97F7-73B869307EC2}" srcOrd="0" destOrd="2" presId="urn:microsoft.com/office/officeart/2005/8/layout/hList1"/>
    <dgm:cxn modelId="{C6A3804C-51A0-41D3-866C-97C475B9E28C}" srcId="{B3C86176-D2A4-41B9-88CD-D650E81F572B}" destId="{B1CECE37-7E71-4B09-BABC-33F84E62737A}" srcOrd="2" destOrd="0" parTransId="{BC08B10F-273F-4F07-84D9-D70575FDFB31}" sibTransId="{D9A6193D-7F40-4644-8CC6-C261788801FB}"/>
    <dgm:cxn modelId="{17069557-3C33-4425-BDE8-7647D05AE2FC}" srcId="{B1CECE37-7E71-4B09-BABC-33F84E62737A}" destId="{12EFD505-CAE4-4E10-BD7C-B1AD0A72715C}" srcOrd="1" destOrd="0" parTransId="{D1E16F21-EA91-43F6-A8EF-9EF1D2BA628F}" sibTransId="{7B83A8E1-2418-4002-AECF-0FC212D2CA35}"/>
    <dgm:cxn modelId="{AC50CB41-29C1-464F-AA60-435D3331342B}" type="presOf" srcId="{2E6845F3-FDB9-4C36-8DEA-2AC18D9A9230}" destId="{C53B33E7-3645-4BE3-B3C6-A6F3349C8D3E}" srcOrd="0" destOrd="0" presId="urn:microsoft.com/office/officeart/2005/8/layout/hList1"/>
    <dgm:cxn modelId="{E8C5C514-CCA8-4484-B981-215217C41C9D}" srcId="{469FEE2F-1EC5-49A9-81E1-032A874E7255}" destId="{407C5375-3F35-4639-A19B-208FFEE46750}" srcOrd="1" destOrd="0" parTransId="{FC490AD0-F58E-469C-84D7-7AD4BA90EEBD}" sibTransId="{93000602-F677-42EC-845F-3407188C9972}"/>
    <dgm:cxn modelId="{C031A3EC-6EDB-4E6B-8FF7-9D5ED71377C9}" srcId="{2E6845F3-FDB9-4C36-8DEA-2AC18D9A9230}" destId="{210B0690-506E-4972-9BD3-73EEA294E258}" srcOrd="5" destOrd="0" parTransId="{7E8797B3-802E-42CC-9A66-F5848E60FE24}" sibTransId="{3A833A8E-88E2-4518-9A53-A10A4BACEA15}"/>
    <dgm:cxn modelId="{CAC13A8E-7CA6-4E32-ACF8-3A4AE5193CF8}" srcId="{2E6845F3-FDB9-4C36-8DEA-2AC18D9A9230}" destId="{E5CCB8C3-E315-4B60-88CD-46B8ECE6EA58}" srcOrd="4" destOrd="0" parTransId="{8BB43EC0-43FE-4619-A32C-4D1075D3D20F}" sibTransId="{597F38DA-B2A0-4DC0-9D41-B4BCAD17F4E6}"/>
    <dgm:cxn modelId="{FCB7229E-4B5A-473F-ABBA-A3AAB5C01388}" type="presOf" srcId="{A55D94E4-AF34-491F-8F9E-072F5679FDAC}" destId="{4C4D3219-82B4-49EC-9734-4E09052CAF49}" srcOrd="0" destOrd="2" presId="urn:microsoft.com/office/officeart/2005/8/layout/hList1"/>
    <dgm:cxn modelId="{1C7BEB0C-4E73-475C-9D92-C41F5F6AF240}" srcId="{B1CECE37-7E71-4B09-BABC-33F84E62737A}" destId="{A880C5B7-E841-4CA7-8F16-240525775ECD}" srcOrd="2" destOrd="0" parTransId="{934D38F2-4442-4893-A1FA-C2C10456E91C}" sibTransId="{D317DA76-EDFB-41F8-860D-81255DC19B97}"/>
    <dgm:cxn modelId="{A054B94B-8D1F-44C0-88B6-5255C07E4B5E}" type="presOf" srcId="{F246B07C-4278-4B08-AC6E-46E0B7F7B0EC}" destId="{1C78FDCA-46B0-40B9-97F7-73B869307EC2}" srcOrd="0" destOrd="3" presId="urn:microsoft.com/office/officeart/2005/8/layout/hList1"/>
    <dgm:cxn modelId="{5C3081D9-4D10-4D80-B7CC-D6305B440FAC}" type="presOf" srcId="{FEFE4AE2-8F9F-49B2-BF06-A028C047A4E8}" destId="{4C4D3219-82B4-49EC-9734-4E09052CAF49}" srcOrd="0" destOrd="4" presId="urn:microsoft.com/office/officeart/2005/8/layout/hList1"/>
    <dgm:cxn modelId="{4623906B-1341-4311-8249-1324FBD170F5}" type="presOf" srcId="{D3B62F38-1D1C-4011-BD64-194D3E13754B}" destId="{31A06ED8-D0E6-48FB-95E7-279FA85C39CF}" srcOrd="0" destOrd="0" presId="urn:microsoft.com/office/officeart/2005/8/layout/hList1"/>
    <dgm:cxn modelId="{F7264DBE-198F-4057-AF6A-0D5651AE4D98}" type="presOf" srcId="{39D61234-B0CB-4D29-BF5D-5D051D717532}" destId="{1C78FDCA-46B0-40B9-97F7-73B869307EC2}" srcOrd="0" destOrd="1" presId="urn:microsoft.com/office/officeart/2005/8/layout/hList1"/>
    <dgm:cxn modelId="{D9E300DE-D1FE-40B5-AB42-1988622F1F6D}" type="presOf" srcId="{B3C86176-D2A4-41B9-88CD-D650E81F572B}" destId="{86463E04-5225-4100-8AD1-9F79D2E17808}" srcOrd="0" destOrd="0" presId="urn:microsoft.com/office/officeart/2005/8/layout/hList1"/>
    <dgm:cxn modelId="{28BD5C48-79E8-4828-AC98-5EA376FE61F4}" srcId="{B1CECE37-7E71-4B09-BABC-33F84E62737A}" destId="{F600AD01-8910-4CC0-B5D6-3D676B0E709C}" srcOrd="3" destOrd="0" parTransId="{267BE80F-31DE-47D3-B3B5-1E3EA6B267D7}" sibTransId="{811FC36B-53D3-4C4A-A42B-A29505171395}"/>
    <dgm:cxn modelId="{19E8D64A-A5B9-4B0E-98B2-046EBF88BADE}" srcId="{B3C86176-D2A4-41B9-88CD-D650E81F572B}" destId="{469FEE2F-1EC5-49A9-81E1-032A874E7255}" srcOrd="1" destOrd="0" parTransId="{04A796F4-5A7B-4D6C-8E3C-5F0361A6FE45}" sibTransId="{395C4162-5C07-49CA-88FC-F20B4CCDE9AE}"/>
    <dgm:cxn modelId="{8B7983C5-4927-453A-854C-0327B817F47D}" srcId="{469FEE2F-1EC5-49A9-81E1-032A874E7255}" destId="{A55D94E4-AF34-491F-8F9E-072F5679FDAC}" srcOrd="2" destOrd="0" parTransId="{A419720B-6E4F-4F6A-8236-B73CA210D50C}" sibTransId="{31BC0905-F99A-45D9-9CAB-304D5B437CEE}"/>
    <dgm:cxn modelId="{89CE9333-C990-42AE-94DB-385349AA1F1B}" type="presOf" srcId="{A880C5B7-E841-4CA7-8F16-240525775ECD}" destId="{31A06ED8-D0E6-48FB-95E7-279FA85C39CF}" srcOrd="0" destOrd="2" presId="urn:microsoft.com/office/officeart/2005/8/layout/hList1"/>
    <dgm:cxn modelId="{4D35A3C5-CC67-4AD7-AEF9-3686B03F3A0A}" type="presOf" srcId="{407C5375-3F35-4639-A19B-208FFEE46750}" destId="{4C4D3219-82B4-49EC-9734-4E09052CAF49}" srcOrd="0" destOrd="1" presId="urn:microsoft.com/office/officeart/2005/8/layout/hList1"/>
    <dgm:cxn modelId="{5B3FA25F-3E2A-4D36-A272-8B5DFFD522DC}" type="presOf" srcId="{FDE0FD9B-67D5-4ACD-8C4D-14ED20058287}" destId="{4C4D3219-82B4-49EC-9734-4E09052CAF49}" srcOrd="0" destOrd="6" presId="urn:microsoft.com/office/officeart/2005/8/layout/hList1"/>
    <dgm:cxn modelId="{07FD4EA4-1982-4100-AFC6-ED1F4A65456A}" type="presOf" srcId="{12EFD505-CAE4-4E10-BD7C-B1AD0A72715C}" destId="{31A06ED8-D0E6-48FB-95E7-279FA85C39CF}" srcOrd="0" destOrd="1" presId="urn:microsoft.com/office/officeart/2005/8/layout/hList1"/>
    <dgm:cxn modelId="{EB01A735-0FE6-41CF-BC70-0B6CB4BF0C96}" srcId="{2E6845F3-FDB9-4C36-8DEA-2AC18D9A9230}" destId="{42C92D8F-82D1-4B07-AA9B-95157D1A6472}" srcOrd="6" destOrd="0" parTransId="{27045A96-F941-4254-A9D8-3D8248AEFC8E}" sibTransId="{2A8F581A-416E-4A8B-9735-BCC10BD392A8}"/>
    <dgm:cxn modelId="{2B320470-5A99-4B1F-89E5-2B246F7B648B}" type="presOf" srcId="{444B522D-16DC-446B-B7AC-57603294279A}" destId="{31A06ED8-D0E6-48FB-95E7-279FA85C39CF}" srcOrd="0" destOrd="5" presId="urn:microsoft.com/office/officeart/2005/8/layout/hList1"/>
    <dgm:cxn modelId="{8F1B6F0F-1926-4E3D-AE34-4ACB20078E10}" srcId="{B1CECE37-7E71-4B09-BABC-33F84E62737A}" destId="{D3B62F38-1D1C-4011-BD64-194D3E13754B}" srcOrd="0" destOrd="0" parTransId="{1307D9B1-C912-4914-B751-51834DBD2A2C}" sibTransId="{4065F0D4-3462-46E0-A112-F8E5A1A9023B}"/>
    <dgm:cxn modelId="{6ACC5204-47A7-4E6A-A263-2BDF4F58FB8E}" srcId="{469FEE2F-1EC5-49A9-81E1-032A874E7255}" destId="{BA42F4FF-303E-405C-B8FD-727F3F02E9CF}" srcOrd="5" destOrd="0" parTransId="{7C1B886C-3DE8-489E-8087-F2EA11F693EF}" sibTransId="{F674189F-A93C-46F0-A5BB-6759B141AF01}"/>
    <dgm:cxn modelId="{D8603020-6D6F-4577-8DC5-1E9BFE2A07DC}" srcId="{469FEE2F-1EC5-49A9-81E1-032A874E7255}" destId="{F0C10DB8-AA76-40B5-AA0F-B01DA340EF54}" srcOrd="0" destOrd="0" parTransId="{394E0FE5-FF87-43D3-B19A-31947F28446C}" sibTransId="{794258C7-F5DA-471B-91F9-4EB7252A226F}"/>
    <dgm:cxn modelId="{23630A56-48F0-445E-ABB6-D68185DF125F}" type="presOf" srcId="{B1CECE37-7E71-4B09-BABC-33F84E62737A}" destId="{B4916F9D-C71A-4B82-A079-B86969F69946}" srcOrd="0" destOrd="0" presId="urn:microsoft.com/office/officeart/2005/8/layout/hList1"/>
    <dgm:cxn modelId="{9487AC1B-A48E-4F1F-B845-B57F33B51171}" srcId="{B1CECE37-7E71-4B09-BABC-33F84E62737A}" destId="{444B522D-16DC-446B-B7AC-57603294279A}" srcOrd="5" destOrd="0" parTransId="{82CFA7A7-DBB5-4D83-90A5-A1307932BF3F}" sibTransId="{0ECDFF94-7DAE-40E5-9B11-8B8BBDFC8FAF}"/>
    <dgm:cxn modelId="{940A6CD7-6FC1-47D3-A5CE-48910330CA6B}" srcId="{2E6845F3-FDB9-4C36-8DEA-2AC18D9A9230}" destId="{F246B07C-4278-4B08-AC6E-46E0B7F7B0EC}" srcOrd="3" destOrd="0" parTransId="{2B31A5DC-9326-4CA5-BA20-6AF92C1F99FB}" sibTransId="{666425FA-69CA-4A2C-9811-13597BF79773}"/>
    <dgm:cxn modelId="{C47CCDC9-566D-4C7C-850D-0A5DB9494E5A}" type="presOf" srcId="{BB5F1609-E64A-493F-9ED6-5BEB1C461842}" destId="{4C4D3219-82B4-49EC-9734-4E09052CAF49}" srcOrd="0" destOrd="3" presId="urn:microsoft.com/office/officeart/2005/8/layout/hList1"/>
    <dgm:cxn modelId="{EE31D8C0-2240-4638-9264-74AE03FF9785}" type="presOf" srcId="{210B0690-506E-4972-9BD3-73EEA294E258}" destId="{1C78FDCA-46B0-40B9-97F7-73B869307EC2}" srcOrd="0" destOrd="5" presId="urn:microsoft.com/office/officeart/2005/8/layout/hList1"/>
    <dgm:cxn modelId="{320C0B08-CCE8-4963-AD62-7F4F232A938B}" srcId="{B3C86176-D2A4-41B9-88CD-D650E81F572B}" destId="{2E6845F3-FDB9-4C36-8DEA-2AC18D9A9230}" srcOrd="0" destOrd="0" parTransId="{FB9CD347-33B1-45EC-825F-0277BD150DAD}" sibTransId="{A705388D-836D-4522-BC0C-99331C2CFF7B}"/>
    <dgm:cxn modelId="{49C59907-9161-4C4D-BBA0-F9298AF3F76B}" type="presOf" srcId="{76DBC948-2BF4-4F4A-922C-2A8154248E88}" destId="{31A06ED8-D0E6-48FB-95E7-279FA85C39CF}" srcOrd="0" destOrd="4" presId="urn:microsoft.com/office/officeart/2005/8/layout/hList1"/>
    <dgm:cxn modelId="{600630ED-ACB4-40C5-95BE-52F82CE77019}" type="presOf" srcId="{F0C10DB8-AA76-40B5-AA0F-B01DA340EF54}" destId="{4C4D3219-82B4-49EC-9734-4E09052CAF49}" srcOrd="0" destOrd="0" presId="urn:microsoft.com/office/officeart/2005/8/layout/hList1"/>
    <dgm:cxn modelId="{0FE2B941-7C74-4488-BAC0-D9AE08784E29}" srcId="{469FEE2F-1EC5-49A9-81E1-032A874E7255}" destId="{BB5F1609-E64A-493F-9ED6-5BEB1C461842}" srcOrd="3" destOrd="0" parTransId="{1E43059B-CCBD-4437-9836-8CB051160D51}" sibTransId="{D1B207BB-A3B5-4FE2-BA37-E73837AA043F}"/>
    <dgm:cxn modelId="{8E1EECC2-EAC5-4FEE-9BDB-45AD9648B5FC}" srcId="{2E6845F3-FDB9-4C36-8DEA-2AC18D9A9230}" destId="{83402E3A-D009-4442-9390-17E6C292925B}" srcOrd="2" destOrd="0" parTransId="{548F91EA-2E22-40C3-8324-D4D8B647D4B4}" sibTransId="{A588C88B-39F0-4337-B4DA-5C40D7C51748}"/>
    <dgm:cxn modelId="{A2A47571-F776-41E1-918A-F63898BDD530}" type="presParOf" srcId="{86463E04-5225-4100-8AD1-9F79D2E17808}" destId="{BC847371-87A3-4716-AA05-D663F72C86BE}" srcOrd="0" destOrd="0" presId="urn:microsoft.com/office/officeart/2005/8/layout/hList1"/>
    <dgm:cxn modelId="{2EFFA564-6BA4-4CF8-BCF1-96A9E2DDBC13}" type="presParOf" srcId="{BC847371-87A3-4716-AA05-D663F72C86BE}" destId="{C53B33E7-3645-4BE3-B3C6-A6F3349C8D3E}" srcOrd="0" destOrd="0" presId="urn:microsoft.com/office/officeart/2005/8/layout/hList1"/>
    <dgm:cxn modelId="{91B572DF-9B62-47DB-85AD-60BE063D5B29}" type="presParOf" srcId="{BC847371-87A3-4716-AA05-D663F72C86BE}" destId="{1C78FDCA-46B0-40B9-97F7-73B869307EC2}" srcOrd="1" destOrd="0" presId="urn:microsoft.com/office/officeart/2005/8/layout/hList1"/>
    <dgm:cxn modelId="{F2E8B641-294E-4C90-849E-D918612A9BD6}" type="presParOf" srcId="{86463E04-5225-4100-8AD1-9F79D2E17808}" destId="{34358064-25F7-41AD-A55A-59142FADB6B8}" srcOrd="1" destOrd="0" presId="urn:microsoft.com/office/officeart/2005/8/layout/hList1"/>
    <dgm:cxn modelId="{78419729-3A02-4C2C-88E5-6CFE1A519B22}" type="presParOf" srcId="{86463E04-5225-4100-8AD1-9F79D2E17808}" destId="{65DBF77D-978E-4D15-A854-03FACA33A4D4}" srcOrd="2" destOrd="0" presId="urn:microsoft.com/office/officeart/2005/8/layout/hList1"/>
    <dgm:cxn modelId="{B6D69B28-9D34-450D-A964-65B6BDD5C8FD}" type="presParOf" srcId="{65DBF77D-978E-4D15-A854-03FACA33A4D4}" destId="{119853E5-EBBC-4F3D-A08E-FC4F1BE27E9F}" srcOrd="0" destOrd="0" presId="urn:microsoft.com/office/officeart/2005/8/layout/hList1"/>
    <dgm:cxn modelId="{A5FBF183-E0B0-47FF-92B8-C54E5FB665CE}" type="presParOf" srcId="{65DBF77D-978E-4D15-A854-03FACA33A4D4}" destId="{4C4D3219-82B4-49EC-9734-4E09052CAF49}" srcOrd="1" destOrd="0" presId="urn:microsoft.com/office/officeart/2005/8/layout/hList1"/>
    <dgm:cxn modelId="{3AF95D49-1C26-41A2-AE19-54B691330F9A}" type="presParOf" srcId="{86463E04-5225-4100-8AD1-9F79D2E17808}" destId="{5CCE6626-A7D4-4943-A3D4-9BC9FA475BA3}" srcOrd="3" destOrd="0" presId="urn:microsoft.com/office/officeart/2005/8/layout/hList1"/>
    <dgm:cxn modelId="{4A75D3E2-A5CF-4D89-BF8C-5A1F3186370E}" type="presParOf" srcId="{86463E04-5225-4100-8AD1-9F79D2E17808}" destId="{9F987F51-784F-4EAA-A288-52533CB996BC}" srcOrd="4" destOrd="0" presId="urn:microsoft.com/office/officeart/2005/8/layout/hList1"/>
    <dgm:cxn modelId="{D98C65C2-0734-4F49-8DF9-217E1F4A607A}" type="presParOf" srcId="{9F987F51-784F-4EAA-A288-52533CB996BC}" destId="{B4916F9D-C71A-4B82-A079-B86969F69946}" srcOrd="0" destOrd="0" presId="urn:microsoft.com/office/officeart/2005/8/layout/hList1"/>
    <dgm:cxn modelId="{D463866E-2B0C-4CF3-AAE4-4F64A7CDB2F8}" type="presParOf" srcId="{9F987F51-784F-4EAA-A288-52533CB996BC}" destId="{31A06ED8-D0E6-48FB-95E7-279FA85C39CF}"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34A56B-308F-4841-B6BB-426F78BFE1FB}"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en-US"/>
        </a:p>
      </dgm:t>
    </dgm:pt>
    <dgm:pt modelId="{143E9ED8-E438-4250-A83A-5ADA7E4483A8}">
      <dgm:prSet custT="1"/>
      <dgm:spPr/>
      <dgm:t>
        <a:bodyPr/>
        <a:lstStyle/>
        <a:p>
          <a:pPr algn="ctr" rtl="0"/>
          <a:r>
            <a:rPr lang="en-US" sz="5400" b="1" dirty="0" err="1" smtClean="0">
              <a:solidFill>
                <a:schemeClr val="bg2"/>
              </a:solidFill>
            </a:rPr>
            <a:t>RotaTeq</a:t>
          </a:r>
          <a:endParaRPr lang="en-US" sz="5400" b="1" dirty="0">
            <a:solidFill>
              <a:schemeClr val="bg2"/>
            </a:solidFill>
          </a:endParaRPr>
        </a:p>
      </dgm:t>
    </dgm:pt>
    <dgm:pt modelId="{F834A9C9-C2AE-4D51-B822-93EE047B29A5}" type="parTrans" cxnId="{9A6F7108-8B35-4EEF-BB78-35B3DA69F9C9}">
      <dgm:prSet/>
      <dgm:spPr/>
      <dgm:t>
        <a:bodyPr/>
        <a:lstStyle/>
        <a:p>
          <a:endParaRPr lang="en-US"/>
        </a:p>
      </dgm:t>
    </dgm:pt>
    <dgm:pt modelId="{71D525B0-6E6F-4ACF-BF2E-40824C8E925C}" type="sibTrans" cxnId="{9A6F7108-8B35-4EEF-BB78-35B3DA69F9C9}">
      <dgm:prSet/>
      <dgm:spPr/>
      <dgm:t>
        <a:bodyPr/>
        <a:lstStyle/>
        <a:p>
          <a:endParaRPr lang="en-US"/>
        </a:p>
      </dgm:t>
    </dgm:pt>
    <dgm:pt modelId="{BE8D7DE7-C23C-4163-9D18-6E34105BB65A}" type="pres">
      <dgm:prSet presAssocID="{5534A56B-308F-4841-B6BB-426F78BFE1FB}" presName="linear" presStyleCnt="0">
        <dgm:presLayoutVars>
          <dgm:animLvl val="lvl"/>
          <dgm:resizeHandles val="exact"/>
        </dgm:presLayoutVars>
      </dgm:prSet>
      <dgm:spPr/>
      <dgm:t>
        <a:bodyPr/>
        <a:lstStyle/>
        <a:p>
          <a:endParaRPr lang="en-US"/>
        </a:p>
      </dgm:t>
    </dgm:pt>
    <dgm:pt modelId="{6719ACC9-7DF2-4472-A516-4A6C7139D20F}" type="pres">
      <dgm:prSet presAssocID="{143E9ED8-E438-4250-A83A-5ADA7E4483A8}" presName="parentText" presStyleLbl="node1" presStyleIdx="0" presStyleCnt="1">
        <dgm:presLayoutVars>
          <dgm:chMax val="0"/>
          <dgm:bulletEnabled val="1"/>
        </dgm:presLayoutVars>
      </dgm:prSet>
      <dgm:spPr/>
      <dgm:t>
        <a:bodyPr/>
        <a:lstStyle/>
        <a:p>
          <a:endParaRPr lang="en-US"/>
        </a:p>
      </dgm:t>
    </dgm:pt>
  </dgm:ptLst>
  <dgm:cxnLst>
    <dgm:cxn modelId="{9A6F7108-8B35-4EEF-BB78-35B3DA69F9C9}" srcId="{5534A56B-308F-4841-B6BB-426F78BFE1FB}" destId="{143E9ED8-E438-4250-A83A-5ADA7E4483A8}" srcOrd="0" destOrd="0" parTransId="{F834A9C9-C2AE-4D51-B822-93EE047B29A5}" sibTransId="{71D525B0-6E6F-4ACF-BF2E-40824C8E925C}"/>
    <dgm:cxn modelId="{48F656ED-9CA7-444F-BDBD-5D5C5DF43A59}" type="presOf" srcId="{143E9ED8-E438-4250-A83A-5ADA7E4483A8}" destId="{6719ACC9-7DF2-4472-A516-4A6C7139D20F}" srcOrd="0" destOrd="0" presId="urn:microsoft.com/office/officeart/2005/8/layout/vList2"/>
    <dgm:cxn modelId="{8D54D7A0-A8CC-4A24-9557-739BFA6A4668}" type="presOf" srcId="{5534A56B-308F-4841-B6BB-426F78BFE1FB}" destId="{BE8D7DE7-C23C-4163-9D18-6E34105BB65A}" srcOrd="0" destOrd="0" presId="urn:microsoft.com/office/officeart/2005/8/layout/vList2"/>
    <dgm:cxn modelId="{CF984074-ECF1-4C01-9172-3DE217CFB06A}" type="presParOf" srcId="{BE8D7DE7-C23C-4163-9D18-6E34105BB65A}" destId="{6719ACC9-7DF2-4472-A516-4A6C7139D20F}" srcOrd="0"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D399C2-EC6C-4FC3-B902-2319F4CD24D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FF24D8FF-3875-4405-9AEA-255522D891EE}">
      <dgm:prSet/>
      <dgm:spPr/>
      <dgm:t>
        <a:bodyPr/>
        <a:lstStyle/>
        <a:p>
          <a:pPr rtl="0"/>
          <a:r>
            <a:rPr lang="en-US" b="1" dirty="0" err="1" smtClean="0"/>
            <a:t>RotaTeq</a:t>
          </a:r>
          <a:r>
            <a:rPr lang="en-US" b="1" dirty="0" smtClean="0"/>
            <a:t> is a polyvalent vaccine consisting of five human-bovine </a:t>
          </a:r>
          <a:r>
            <a:rPr lang="en-US" b="1" dirty="0" err="1" smtClean="0"/>
            <a:t>reassortants</a:t>
          </a:r>
          <a:endParaRPr lang="en-US" b="1" dirty="0"/>
        </a:p>
      </dgm:t>
    </dgm:pt>
    <dgm:pt modelId="{DF890B16-00A1-4F0E-9DD5-B7E2A60312A8}" type="parTrans" cxnId="{FDD81B66-2E48-46A7-B031-B25E45881BC6}">
      <dgm:prSet/>
      <dgm:spPr/>
      <dgm:t>
        <a:bodyPr/>
        <a:lstStyle/>
        <a:p>
          <a:endParaRPr lang="en-US"/>
        </a:p>
      </dgm:t>
    </dgm:pt>
    <dgm:pt modelId="{88D2025F-FC3E-4264-BCB0-F603E12709D7}" type="sibTrans" cxnId="{FDD81B66-2E48-46A7-B031-B25E45881BC6}">
      <dgm:prSet/>
      <dgm:spPr/>
      <dgm:t>
        <a:bodyPr/>
        <a:lstStyle/>
        <a:p>
          <a:endParaRPr lang="en-US"/>
        </a:p>
      </dgm:t>
    </dgm:pt>
    <dgm:pt modelId="{D07A0D01-00E2-4911-A2BC-63FE643215A3}">
      <dgm:prSet/>
      <dgm:spPr/>
      <dgm:t>
        <a:bodyPr/>
        <a:lstStyle/>
        <a:p>
          <a:pPr rtl="0"/>
          <a:r>
            <a:rPr lang="en-US" b="1" dirty="0" smtClean="0"/>
            <a:t>four G serotypes (G1, G2, G3, G4) </a:t>
          </a:r>
          <a:endParaRPr lang="en-US" dirty="0"/>
        </a:p>
      </dgm:t>
    </dgm:pt>
    <dgm:pt modelId="{A2236947-10B1-427F-BAAD-334A34B4C291}" type="parTrans" cxnId="{38C4EECA-CA41-4A27-A53E-CA3BA5F108E5}">
      <dgm:prSet/>
      <dgm:spPr/>
      <dgm:t>
        <a:bodyPr/>
        <a:lstStyle/>
        <a:p>
          <a:endParaRPr lang="en-US"/>
        </a:p>
      </dgm:t>
    </dgm:pt>
    <dgm:pt modelId="{78EBD27E-FF5D-4646-94C9-1BB943A92A5A}" type="sibTrans" cxnId="{38C4EECA-CA41-4A27-A53E-CA3BA5F108E5}">
      <dgm:prSet/>
      <dgm:spPr/>
      <dgm:t>
        <a:bodyPr/>
        <a:lstStyle/>
        <a:p>
          <a:endParaRPr lang="en-US"/>
        </a:p>
      </dgm:t>
    </dgm:pt>
    <dgm:pt modelId="{63D01338-DBC4-4785-8A1B-E25726C8A5D2}">
      <dgm:prSet/>
      <dgm:spPr/>
      <dgm:t>
        <a:bodyPr/>
        <a:lstStyle/>
        <a:p>
          <a:pPr rtl="0"/>
          <a:r>
            <a:rPr lang="en-US" b="1" dirty="0" smtClean="0"/>
            <a:t>representing 80% of the G strains circulating worldwide, </a:t>
          </a:r>
          <a:endParaRPr lang="en-US" dirty="0"/>
        </a:p>
      </dgm:t>
    </dgm:pt>
    <dgm:pt modelId="{231DD747-B607-4DAE-A2BC-C74C153203C5}" type="parTrans" cxnId="{08186348-40D3-4359-8813-D330A01E900A}">
      <dgm:prSet/>
      <dgm:spPr/>
      <dgm:t>
        <a:bodyPr/>
        <a:lstStyle/>
        <a:p>
          <a:endParaRPr lang="en-US"/>
        </a:p>
      </dgm:t>
    </dgm:pt>
    <dgm:pt modelId="{14D2640B-3B75-4CBE-ADD8-9E4184047C8B}" type="sibTrans" cxnId="{08186348-40D3-4359-8813-D330A01E900A}">
      <dgm:prSet/>
      <dgm:spPr/>
      <dgm:t>
        <a:bodyPr/>
        <a:lstStyle/>
        <a:p>
          <a:endParaRPr lang="en-US"/>
        </a:p>
      </dgm:t>
    </dgm:pt>
    <dgm:pt modelId="{09B27A1C-75AB-4AFB-AA1D-836B76351B78}">
      <dgm:prSet/>
      <dgm:spPr/>
      <dgm:t>
        <a:bodyPr/>
        <a:lstStyle/>
        <a:p>
          <a:pPr rtl="0"/>
          <a:r>
            <a:rPr lang="en-US" b="1" dirty="0" smtClean="0"/>
            <a:t>and </a:t>
          </a:r>
          <a:endParaRPr lang="en-US" dirty="0"/>
        </a:p>
      </dgm:t>
    </dgm:pt>
    <dgm:pt modelId="{FF877386-72EC-46A5-9556-73FD39D7F398}" type="parTrans" cxnId="{50F35FBA-D73E-4076-9B8B-A41727DC2C1C}">
      <dgm:prSet/>
      <dgm:spPr/>
      <dgm:t>
        <a:bodyPr/>
        <a:lstStyle/>
        <a:p>
          <a:endParaRPr lang="en-US"/>
        </a:p>
      </dgm:t>
    </dgm:pt>
    <dgm:pt modelId="{815CB248-01EA-4567-BE45-F50BE9CF3BDD}" type="sibTrans" cxnId="{50F35FBA-D73E-4076-9B8B-A41727DC2C1C}">
      <dgm:prSet/>
      <dgm:spPr/>
      <dgm:t>
        <a:bodyPr/>
        <a:lstStyle/>
        <a:p>
          <a:endParaRPr lang="en-US"/>
        </a:p>
      </dgm:t>
    </dgm:pt>
    <dgm:pt modelId="{0BCDCF16-D364-42D6-9C1E-F6D6090BFC57}">
      <dgm:prSet/>
      <dgm:spPr/>
      <dgm:t>
        <a:bodyPr/>
        <a:lstStyle/>
        <a:p>
          <a:pPr rtl="0"/>
          <a:r>
            <a:rPr lang="en-US" b="1" dirty="0" smtClean="0"/>
            <a:t>one P serotype </a:t>
          </a:r>
          <a:endParaRPr lang="en-US" dirty="0"/>
        </a:p>
      </dgm:t>
    </dgm:pt>
    <dgm:pt modelId="{1B5E88FC-4C92-424C-9463-ACA165B66E0A}" type="parTrans" cxnId="{8D6FC170-D792-4E84-ABBA-09E6259AB8D0}">
      <dgm:prSet/>
      <dgm:spPr/>
      <dgm:t>
        <a:bodyPr/>
        <a:lstStyle/>
        <a:p>
          <a:endParaRPr lang="en-US"/>
        </a:p>
      </dgm:t>
    </dgm:pt>
    <dgm:pt modelId="{7B731C4C-7690-436A-A724-5E4B0A130594}" type="sibTrans" cxnId="{8D6FC170-D792-4E84-ABBA-09E6259AB8D0}">
      <dgm:prSet/>
      <dgm:spPr/>
      <dgm:t>
        <a:bodyPr/>
        <a:lstStyle/>
        <a:p>
          <a:endParaRPr lang="en-US"/>
        </a:p>
      </dgm:t>
    </dgm:pt>
    <dgm:pt modelId="{3BD57C80-1E96-4608-80C8-517DA43A9714}">
      <dgm:prSet/>
      <dgm:spPr/>
      <dgm:t>
        <a:bodyPr/>
        <a:lstStyle/>
        <a:p>
          <a:pPr rtl="0"/>
          <a:r>
            <a:rPr lang="en-US" b="1" dirty="0" smtClean="0"/>
            <a:t>representing &gt;75% of the P strains circulating worldwide.</a:t>
          </a:r>
          <a:endParaRPr lang="en-US" dirty="0"/>
        </a:p>
      </dgm:t>
    </dgm:pt>
    <dgm:pt modelId="{70CD6A58-2664-494F-9EF1-CEC082E1FFD8}" type="parTrans" cxnId="{EF3E7CF1-D10C-486D-952B-CE4899EDEA98}">
      <dgm:prSet/>
      <dgm:spPr/>
      <dgm:t>
        <a:bodyPr/>
        <a:lstStyle/>
        <a:p>
          <a:endParaRPr lang="en-US"/>
        </a:p>
      </dgm:t>
    </dgm:pt>
    <dgm:pt modelId="{56A68620-03DF-4EB9-8A0B-8318C2BF03FE}" type="sibTrans" cxnId="{EF3E7CF1-D10C-486D-952B-CE4899EDEA98}">
      <dgm:prSet/>
      <dgm:spPr/>
      <dgm:t>
        <a:bodyPr/>
        <a:lstStyle/>
        <a:p>
          <a:endParaRPr lang="en-US"/>
        </a:p>
      </dgm:t>
    </dgm:pt>
    <dgm:pt modelId="{8A7EDFA8-B044-4C72-952D-E004BCD4C27A}" type="pres">
      <dgm:prSet presAssocID="{6AD399C2-EC6C-4FC3-B902-2319F4CD24D4}" presName="linear" presStyleCnt="0">
        <dgm:presLayoutVars>
          <dgm:animLvl val="lvl"/>
          <dgm:resizeHandles val="exact"/>
        </dgm:presLayoutVars>
      </dgm:prSet>
      <dgm:spPr/>
      <dgm:t>
        <a:bodyPr/>
        <a:lstStyle/>
        <a:p>
          <a:endParaRPr lang="en-US"/>
        </a:p>
      </dgm:t>
    </dgm:pt>
    <dgm:pt modelId="{51ED09DB-8159-4287-8596-7297BB32660D}" type="pres">
      <dgm:prSet presAssocID="{FF24D8FF-3875-4405-9AEA-255522D891EE}" presName="parentText" presStyleLbl="node1" presStyleIdx="0" presStyleCnt="1">
        <dgm:presLayoutVars>
          <dgm:chMax val="0"/>
          <dgm:bulletEnabled val="1"/>
        </dgm:presLayoutVars>
      </dgm:prSet>
      <dgm:spPr/>
      <dgm:t>
        <a:bodyPr/>
        <a:lstStyle/>
        <a:p>
          <a:endParaRPr lang="en-US"/>
        </a:p>
      </dgm:t>
    </dgm:pt>
    <dgm:pt modelId="{EAA3CFEA-460B-469B-8754-2337C69BB23B}" type="pres">
      <dgm:prSet presAssocID="{FF24D8FF-3875-4405-9AEA-255522D891EE}" presName="childText" presStyleLbl="revTx" presStyleIdx="0" presStyleCnt="1">
        <dgm:presLayoutVars>
          <dgm:bulletEnabled val="1"/>
        </dgm:presLayoutVars>
      </dgm:prSet>
      <dgm:spPr/>
      <dgm:t>
        <a:bodyPr/>
        <a:lstStyle/>
        <a:p>
          <a:endParaRPr lang="en-US"/>
        </a:p>
      </dgm:t>
    </dgm:pt>
  </dgm:ptLst>
  <dgm:cxnLst>
    <dgm:cxn modelId="{8D6FC170-D792-4E84-ABBA-09E6259AB8D0}" srcId="{FF24D8FF-3875-4405-9AEA-255522D891EE}" destId="{0BCDCF16-D364-42D6-9C1E-F6D6090BFC57}" srcOrd="2" destOrd="0" parTransId="{1B5E88FC-4C92-424C-9463-ACA165B66E0A}" sibTransId="{7B731C4C-7690-436A-A724-5E4B0A130594}"/>
    <dgm:cxn modelId="{698396A0-1CA1-4339-B5B0-2168CAC1832B}" type="presOf" srcId="{D07A0D01-00E2-4911-A2BC-63FE643215A3}" destId="{EAA3CFEA-460B-469B-8754-2337C69BB23B}" srcOrd="0" destOrd="0" presId="urn:microsoft.com/office/officeart/2005/8/layout/vList2"/>
    <dgm:cxn modelId="{6F27F49C-26EB-4206-896C-871E4688DA17}" type="presOf" srcId="{FF24D8FF-3875-4405-9AEA-255522D891EE}" destId="{51ED09DB-8159-4287-8596-7297BB32660D}" srcOrd="0" destOrd="0" presId="urn:microsoft.com/office/officeart/2005/8/layout/vList2"/>
    <dgm:cxn modelId="{83F85590-C80E-4FD6-A81F-2ED1ED03741B}" type="presOf" srcId="{6AD399C2-EC6C-4FC3-B902-2319F4CD24D4}" destId="{8A7EDFA8-B044-4C72-952D-E004BCD4C27A}" srcOrd="0" destOrd="0" presId="urn:microsoft.com/office/officeart/2005/8/layout/vList2"/>
    <dgm:cxn modelId="{6ED684D3-1A78-42F1-9DF6-748B0FE452EE}" type="presOf" srcId="{09B27A1C-75AB-4AFB-AA1D-836B76351B78}" destId="{EAA3CFEA-460B-469B-8754-2337C69BB23B}" srcOrd="0" destOrd="2" presId="urn:microsoft.com/office/officeart/2005/8/layout/vList2"/>
    <dgm:cxn modelId="{38C4EECA-CA41-4A27-A53E-CA3BA5F108E5}" srcId="{FF24D8FF-3875-4405-9AEA-255522D891EE}" destId="{D07A0D01-00E2-4911-A2BC-63FE643215A3}" srcOrd="0" destOrd="0" parTransId="{A2236947-10B1-427F-BAAD-334A34B4C291}" sibTransId="{78EBD27E-FF5D-4646-94C9-1BB943A92A5A}"/>
    <dgm:cxn modelId="{BADB2018-7712-4C7D-9480-F77BDB4A1854}" type="presOf" srcId="{63D01338-DBC4-4785-8A1B-E25726C8A5D2}" destId="{EAA3CFEA-460B-469B-8754-2337C69BB23B}" srcOrd="0" destOrd="1" presId="urn:microsoft.com/office/officeart/2005/8/layout/vList2"/>
    <dgm:cxn modelId="{EF3E7CF1-D10C-486D-952B-CE4899EDEA98}" srcId="{0BCDCF16-D364-42D6-9C1E-F6D6090BFC57}" destId="{3BD57C80-1E96-4608-80C8-517DA43A9714}" srcOrd="0" destOrd="0" parTransId="{70CD6A58-2664-494F-9EF1-CEC082E1FFD8}" sibTransId="{56A68620-03DF-4EB9-8A0B-8318C2BF03FE}"/>
    <dgm:cxn modelId="{7B8BD8AD-563B-4862-BD4A-080BAD76DE43}" type="presOf" srcId="{0BCDCF16-D364-42D6-9C1E-F6D6090BFC57}" destId="{EAA3CFEA-460B-469B-8754-2337C69BB23B}" srcOrd="0" destOrd="3" presId="urn:microsoft.com/office/officeart/2005/8/layout/vList2"/>
    <dgm:cxn modelId="{FDD81B66-2E48-46A7-B031-B25E45881BC6}" srcId="{6AD399C2-EC6C-4FC3-B902-2319F4CD24D4}" destId="{FF24D8FF-3875-4405-9AEA-255522D891EE}" srcOrd="0" destOrd="0" parTransId="{DF890B16-00A1-4F0E-9DD5-B7E2A60312A8}" sibTransId="{88D2025F-FC3E-4264-BCB0-F603E12709D7}"/>
    <dgm:cxn modelId="{50F35FBA-D73E-4076-9B8B-A41727DC2C1C}" srcId="{FF24D8FF-3875-4405-9AEA-255522D891EE}" destId="{09B27A1C-75AB-4AFB-AA1D-836B76351B78}" srcOrd="1" destOrd="0" parTransId="{FF877386-72EC-46A5-9556-73FD39D7F398}" sibTransId="{815CB248-01EA-4567-BE45-F50BE9CF3BDD}"/>
    <dgm:cxn modelId="{B5141EF2-808E-475B-A2CB-0832D13DED6F}" type="presOf" srcId="{3BD57C80-1E96-4608-80C8-517DA43A9714}" destId="{EAA3CFEA-460B-469B-8754-2337C69BB23B}" srcOrd="0" destOrd="4" presId="urn:microsoft.com/office/officeart/2005/8/layout/vList2"/>
    <dgm:cxn modelId="{08186348-40D3-4359-8813-D330A01E900A}" srcId="{D07A0D01-00E2-4911-A2BC-63FE643215A3}" destId="{63D01338-DBC4-4785-8A1B-E25726C8A5D2}" srcOrd="0" destOrd="0" parTransId="{231DD747-B607-4DAE-A2BC-C74C153203C5}" sibTransId="{14D2640B-3B75-4CBE-ADD8-9E4184047C8B}"/>
    <dgm:cxn modelId="{9BB1653E-9E12-4369-8158-D6B84B44542B}" type="presParOf" srcId="{8A7EDFA8-B044-4C72-952D-E004BCD4C27A}" destId="{51ED09DB-8159-4287-8596-7297BB32660D}" srcOrd="0" destOrd="0" presId="urn:microsoft.com/office/officeart/2005/8/layout/vList2"/>
    <dgm:cxn modelId="{1F4ECFAA-8152-4D4C-AE6C-11C8E6279B19}" type="presParOf" srcId="{8A7EDFA8-B044-4C72-952D-E004BCD4C27A}" destId="{EAA3CFEA-460B-469B-8754-2337C69BB23B}" srcOrd="1" destOrd="0" presId="urn:microsoft.com/office/officeart/2005/8/layout/vList2"/>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969FB4-6169-40F8-92FA-E37CF3505C4E}" type="doc">
      <dgm:prSet loTypeId="urn:microsoft.com/office/officeart/2005/8/layout/vList2" loCatId="list" qsTypeId="urn:microsoft.com/office/officeart/2005/8/quickstyle/3d7" qsCatId="3D" csTypeId="urn:microsoft.com/office/officeart/2005/8/colors/accent2_5" csCatId="accent2"/>
      <dgm:spPr/>
      <dgm:t>
        <a:bodyPr/>
        <a:lstStyle/>
        <a:p>
          <a:endParaRPr lang="en-US"/>
        </a:p>
      </dgm:t>
    </dgm:pt>
    <dgm:pt modelId="{BB841873-C0A3-4619-9431-E572A50BDE97}">
      <dgm:prSet/>
      <dgm:spPr/>
      <dgm:t>
        <a:bodyPr/>
        <a:lstStyle/>
        <a:p>
          <a:pPr rtl="0"/>
          <a:r>
            <a:rPr lang="en-US" b="1" dirty="0" smtClean="0"/>
            <a:t>Human RV Vaccine - </a:t>
          </a:r>
          <a:r>
            <a:rPr lang="en-US" b="1" i="1" dirty="0" err="1" smtClean="0"/>
            <a:t>Rotarix</a:t>
          </a:r>
          <a:endParaRPr lang="en-US" b="1" i="1" dirty="0"/>
        </a:p>
      </dgm:t>
    </dgm:pt>
    <dgm:pt modelId="{34AE79B4-B9EA-4AF6-BFA1-F93E8AB95FF7}" type="parTrans" cxnId="{7E8A1049-A9C8-43F0-807B-67DCFE99BA9B}">
      <dgm:prSet/>
      <dgm:spPr/>
      <dgm:t>
        <a:bodyPr/>
        <a:lstStyle/>
        <a:p>
          <a:endParaRPr lang="en-US"/>
        </a:p>
      </dgm:t>
    </dgm:pt>
    <dgm:pt modelId="{DBE5ED43-D3DA-4DF8-BBAC-11BAC4E33E11}" type="sibTrans" cxnId="{7E8A1049-A9C8-43F0-807B-67DCFE99BA9B}">
      <dgm:prSet/>
      <dgm:spPr/>
      <dgm:t>
        <a:bodyPr/>
        <a:lstStyle/>
        <a:p>
          <a:endParaRPr lang="en-US"/>
        </a:p>
      </dgm:t>
    </dgm:pt>
    <dgm:pt modelId="{D954828D-D4A9-418D-8AD1-F49E54FDD4B0}" type="pres">
      <dgm:prSet presAssocID="{5C969FB4-6169-40F8-92FA-E37CF3505C4E}" presName="linear" presStyleCnt="0">
        <dgm:presLayoutVars>
          <dgm:animLvl val="lvl"/>
          <dgm:resizeHandles val="exact"/>
        </dgm:presLayoutVars>
      </dgm:prSet>
      <dgm:spPr/>
      <dgm:t>
        <a:bodyPr/>
        <a:lstStyle/>
        <a:p>
          <a:endParaRPr lang="en-US"/>
        </a:p>
      </dgm:t>
    </dgm:pt>
    <dgm:pt modelId="{63DE6D1A-D47D-45AC-9356-6897062B5ADA}" type="pres">
      <dgm:prSet presAssocID="{BB841873-C0A3-4619-9431-E572A50BDE97}" presName="parentText" presStyleLbl="node1" presStyleIdx="0" presStyleCnt="1" custLinFactNeighborY="-1879">
        <dgm:presLayoutVars>
          <dgm:chMax val="0"/>
          <dgm:bulletEnabled val="1"/>
        </dgm:presLayoutVars>
      </dgm:prSet>
      <dgm:spPr/>
      <dgm:t>
        <a:bodyPr/>
        <a:lstStyle/>
        <a:p>
          <a:endParaRPr lang="en-US"/>
        </a:p>
      </dgm:t>
    </dgm:pt>
  </dgm:ptLst>
  <dgm:cxnLst>
    <dgm:cxn modelId="{7E8A1049-A9C8-43F0-807B-67DCFE99BA9B}" srcId="{5C969FB4-6169-40F8-92FA-E37CF3505C4E}" destId="{BB841873-C0A3-4619-9431-E572A50BDE97}" srcOrd="0" destOrd="0" parTransId="{34AE79B4-B9EA-4AF6-BFA1-F93E8AB95FF7}" sibTransId="{DBE5ED43-D3DA-4DF8-BBAC-11BAC4E33E11}"/>
    <dgm:cxn modelId="{1B699BE6-2752-4F98-9757-2C91ABB20521}" type="presOf" srcId="{5C969FB4-6169-40F8-92FA-E37CF3505C4E}" destId="{D954828D-D4A9-418D-8AD1-F49E54FDD4B0}" srcOrd="0" destOrd="0" presId="urn:microsoft.com/office/officeart/2005/8/layout/vList2"/>
    <dgm:cxn modelId="{A9F7B621-C8CB-48AF-B1DD-0C3D817C8BBF}" type="presOf" srcId="{BB841873-C0A3-4619-9431-E572A50BDE97}" destId="{63DE6D1A-D47D-45AC-9356-6897062B5ADA}" srcOrd="0" destOrd="0" presId="urn:microsoft.com/office/officeart/2005/8/layout/vList2"/>
    <dgm:cxn modelId="{C22D6A74-7B5C-43F4-98B2-18F1EF112E59}" type="presParOf" srcId="{D954828D-D4A9-418D-8AD1-F49E54FDD4B0}" destId="{63DE6D1A-D47D-45AC-9356-6897062B5ADA}"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D6188A-EC7A-4905-9481-0BD49BF3375C}">
      <dsp:nvSpPr>
        <dsp:cNvPr id="0" name=""/>
        <dsp:cNvSpPr/>
      </dsp:nvSpPr>
      <dsp:spPr>
        <a:xfrm>
          <a:off x="6382780" y="3349067"/>
          <a:ext cx="818786" cy="389668"/>
        </a:xfrm>
        <a:custGeom>
          <a:avLst/>
          <a:gdLst/>
          <a:ahLst/>
          <a:cxnLst/>
          <a:rect l="0" t="0" r="0" b="0"/>
          <a:pathLst>
            <a:path>
              <a:moveTo>
                <a:pt x="0" y="0"/>
              </a:moveTo>
              <a:lnTo>
                <a:pt x="0" y="265547"/>
              </a:lnTo>
              <a:lnTo>
                <a:pt x="818786" y="265547"/>
              </a:lnTo>
              <a:lnTo>
                <a:pt x="818786"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557A1-4484-4E6D-8876-04EB5D16D562}">
      <dsp:nvSpPr>
        <dsp:cNvPr id="0" name=""/>
        <dsp:cNvSpPr/>
      </dsp:nvSpPr>
      <dsp:spPr>
        <a:xfrm>
          <a:off x="5563993" y="3349067"/>
          <a:ext cx="818786" cy="389668"/>
        </a:xfrm>
        <a:custGeom>
          <a:avLst/>
          <a:gdLst/>
          <a:ahLst/>
          <a:cxnLst/>
          <a:rect l="0" t="0" r="0" b="0"/>
          <a:pathLst>
            <a:path>
              <a:moveTo>
                <a:pt x="818786" y="0"/>
              </a:moveTo>
              <a:lnTo>
                <a:pt x="818786" y="265547"/>
              </a:lnTo>
              <a:lnTo>
                <a:pt x="0" y="265547"/>
              </a:lnTo>
              <a:lnTo>
                <a:pt x="0"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86A4F-CD42-4BCF-B19D-1BC454499983}">
      <dsp:nvSpPr>
        <dsp:cNvPr id="0" name=""/>
        <dsp:cNvSpPr/>
      </dsp:nvSpPr>
      <dsp:spPr>
        <a:xfrm>
          <a:off x="4766824" y="2108605"/>
          <a:ext cx="1615955" cy="389668"/>
        </a:xfrm>
        <a:custGeom>
          <a:avLst/>
          <a:gdLst/>
          <a:ahLst/>
          <a:cxnLst/>
          <a:rect l="0" t="0" r="0" b="0"/>
          <a:pathLst>
            <a:path>
              <a:moveTo>
                <a:pt x="0" y="0"/>
              </a:moveTo>
              <a:lnTo>
                <a:pt x="0" y="265547"/>
              </a:lnTo>
              <a:lnTo>
                <a:pt x="1615955" y="265547"/>
              </a:lnTo>
              <a:lnTo>
                <a:pt x="1615955" y="38966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640D3-CE25-45B9-95D4-22515DB86922}">
      <dsp:nvSpPr>
        <dsp:cNvPr id="0" name=""/>
        <dsp:cNvSpPr/>
      </dsp:nvSpPr>
      <dsp:spPr>
        <a:xfrm>
          <a:off x="2865042" y="3349067"/>
          <a:ext cx="818786" cy="389668"/>
        </a:xfrm>
        <a:custGeom>
          <a:avLst/>
          <a:gdLst/>
          <a:ahLst/>
          <a:cxnLst/>
          <a:rect l="0" t="0" r="0" b="0"/>
          <a:pathLst>
            <a:path>
              <a:moveTo>
                <a:pt x="0" y="0"/>
              </a:moveTo>
              <a:lnTo>
                <a:pt x="0" y="265547"/>
              </a:lnTo>
              <a:lnTo>
                <a:pt x="818786" y="265547"/>
              </a:lnTo>
              <a:lnTo>
                <a:pt x="818786"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1DE34-0B98-469F-A22D-40469D0D6E8C}">
      <dsp:nvSpPr>
        <dsp:cNvPr id="0" name=""/>
        <dsp:cNvSpPr/>
      </dsp:nvSpPr>
      <dsp:spPr>
        <a:xfrm>
          <a:off x="1803665" y="3349067"/>
          <a:ext cx="1061377" cy="389668"/>
        </a:xfrm>
        <a:custGeom>
          <a:avLst/>
          <a:gdLst/>
          <a:ahLst/>
          <a:cxnLst/>
          <a:rect l="0" t="0" r="0" b="0"/>
          <a:pathLst>
            <a:path>
              <a:moveTo>
                <a:pt x="1061377" y="0"/>
              </a:moveTo>
              <a:lnTo>
                <a:pt x="1061377" y="265547"/>
              </a:lnTo>
              <a:lnTo>
                <a:pt x="0" y="265547"/>
              </a:lnTo>
              <a:lnTo>
                <a:pt x="0"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F90E5-6AE5-4C9B-BB07-E4D74F397706}">
      <dsp:nvSpPr>
        <dsp:cNvPr id="0" name=""/>
        <dsp:cNvSpPr/>
      </dsp:nvSpPr>
      <dsp:spPr>
        <a:xfrm>
          <a:off x="2865042" y="2108605"/>
          <a:ext cx="1901782" cy="389668"/>
        </a:xfrm>
        <a:custGeom>
          <a:avLst/>
          <a:gdLst/>
          <a:ahLst/>
          <a:cxnLst/>
          <a:rect l="0" t="0" r="0" b="0"/>
          <a:pathLst>
            <a:path>
              <a:moveTo>
                <a:pt x="1901782" y="0"/>
              </a:moveTo>
              <a:lnTo>
                <a:pt x="1901782" y="265547"/>
              </a:lnTo>
              <a:lnTo>
                <a:pt x="0" y="265547"/>
              </a:lnTo>
              <a:lnTo>
                <a:pt x="0" y="38966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13D9C-81F2-4519-BDBD-02C7C89B8E25}">
      <dsp:nvSpPr>
        <dsp:cNvPr id="0" name=""/>
        <dsp:cNvSpPr/>
      </dsp:nvSpPr>
      <dsp:spPr>
        <a:xfrm>
          <a:off x="3948037" y="868143"/>
          <a:ext cx="818786" cy="389668"/>
        </a:xfrm>
        <a:custGeom>
          <a:avLst/>
          <a:gdLst/>
          <a:ahLst/>
          <a:cxnLst/>
          <a:rect l="0" t="0" r="0" b="0"/>
          <a:pathLst>
            <a:path>
              <a:moveTo>
                <a:pt x="0" y="0"/>
              </a:moveTo>
              <a:lnTo>
                <a:pt x="0" y="265547"/>
              </a:lnTo>
              <a:lnTo>
                <a:pt x="818786" y="265547"/>
              </a:lnTo>
              <a:lnTo>
                <a:pt x="818786" y="38966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DEBDB1-ECCA-4FFC-924A-8785F5BEA29D}">
      <dsp:nvSpPr>
        <dsp:cNvPr id="0" name=""/>
        <dsp:cNvSpPr/>
      </dsp:nvSpPr>
      <dsp:spPr>
        <a:xfrm>
          <a:off x="3129251" y="868143"/>
          <a:ext cx="818786" cy="389668"/>
        </a:xfrm>
        <a:custGeom>
          <a:avLst/>
          <a:gdLst/>
          <a:ahLst/>
          <a:cxnLst/>
          <a:rect l="0" t="0" r="0" b="0"/>
          <a:pathLst>
            <a:path>
              <a:moveTo>
                <a:pt x="818786" y="0"/>
              </a:moveTo>
              <a:lnTo>
                <a:pt x="818786" y="265547"/>
              </a:lnTo>
              <a:lnTo>
                <a:pt x="0" y="265547"/>
              </a:lnTo>
              <a:lnTo>
                <a:pt x="0" y="38966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DA618-B86C-4A2F-9F38-F4E790FFD27C}">
      <dsp:nvSpPr>
        <dsp:cNvPr id="0" name=""/>
        <dsp:cNvSpPr/>
      </dsp:nvSpPr>
      <dsp:spPr>
        <a:xfrm>
          <a:off x="2973" y="17349"/>
          <a:ext cx="1339833" cy="8507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3D5F3-D4D1-4F24-9E13-A3171329BEA6}">
      <dsp:nvSpPr>
        <dsp:cNvPr id="0" name=""/>
        <dsp:cNvSpPr/>
      </dsp:nvSpPr>
      <dsp:spPr>
        <a:xfrm>
          <a:off x="151844" y="158776"/>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4"/>
              </a:solidFill>
              <a:latin typeface="Calibri" pitchFamily="34" charset="0"/>
              <a:cs typeface="Calibri" pitchFamily="34" charset="0"/>
            </a:rPr>
            <a:t>Live </a:t>
          </a:r>
          <a:r>
            <a:rPr lang="en-US" sz="1800" b="1" kern="1200" dirty="0" smtClean="0">
              <a:solidFill>
                <a:schemeClr val="accent4"/>
              </a:solidFill>
              <a:latin typeface="Calibri" pitchFamily="34" charset="0"/>
              <a:cs typeface="Calibri" pitchFamily="34" charset="0"/>
            </a:rPr>
            <a:t>Attenuated</a:t>
          </a:r>
          <a:endParaRPr lang="en-US" sz="1800" b="1" kern="1200" dirty="0">
            <a:solidFill>
              <a:schemeClr val="accent4"/>
            </a:solidFill>
            <a:latin typeface="Calibri" pitchFamily="34" charset="0"/>
            <a:cs typeface="Calibri" pitchFamily="34" charset="0"/>
          </a:endParaRPr>
        </a:p>
      </dsp:txBody>
      <dsp:txXfrm>
        <a:off x="151844" y="158776"/>
        <a:ext cx="1339833" cy="850794"/>
      </dsp:txXfrm>
    </dsp:sp>
    <dsp:sp modelId="{FB4FBDE0-119D-4794-B4EE-7D544EFB599A}">
      <dsp:nvSpPr>
        <dsp:cNvPr id="0" name=""/>
        <dsp:cNvSpPr/>
      </dsp:nvSpPr>
      <dsp:spPr>
        <a:xfrm>
          <a:off x="1640547" y="17349"/>
          <a:ext cx="1339833" cy="850794"/>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81D9EB-BD8B-4488-A03E-2DE7AD25C891}">
      <dsp:nvSpPr>
        <dsp:cNvPr id="0" name=""/>
        <dsp:cNvSpPr/>
      </dsp:nvSpPr>
      <dsp:spPr>
        <a:xfrm>
          <a:off x="1789417" y="158776"/>
          <a:ext cx="1339833" cy="850794"/>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a:solidFill>
              <a:schemeClr val="accent4"/>
            </a:solidFill>
            <a:latin typeface="Calibri" pitchFamily="34" charset="0"/>
            <a:cs typeface="Calibri" pitchFamily="34" charset="0"/>
          </a:endParaRPr>
        </a:p>
      </dsp:txBody>
      <dsp:txXfrm>
        <a:off x="1789417" y="158776"/>
        <a:ext cx="1339833" cy="850794"/>
      </dsp:txXfrm>
    </dsp:sp>
    <dsp:sp modelId="{734702C6-0201-46B4-82EF-B22447EEED82}">
      <dsp:nvSpPr>
        <dsp:cNvPr id="0" name=""/>
        <dsp:cNvSpPr/>
      </dsp:nvSpPr>
      <dsp:spPr>
        <a:xfrm>
          <a:off x="3278121" y="17349"/>
          <a:ext cx="1339833" cy="8507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1A6EB-47AC-44A6-9030-FD1DC531D453}">
      <dsp:nvSpPr>
        <dsp:cNvPr id="0" name=""/>
        <dsp:cNvSpPr/>
      </dsp:nvSpPr>
      <dsp:spPr>
        <a:xfrm>
          <a:off x="3426991" y="158776"/>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4"/>
              </a:solidFill>
              <a:latin typeface="Calibri" pitchFamily="34" charset="0"/>
              <a:cs typeface="Calibri" pitchFamily="34" charset="0"/>
            </a:rPr>
            <a:t>Killed</a:t>
          </a:r>
          <a:endParaRPr lang="en-US" sz="1600" b="1" kern="1200" dirty="0" smtClean="0">
            <a:solidFill>
              <a:schemeClr val="accent4"/>
            </a:solidFill>
            <a:latin typeface="Calibri" pitchFamily="34" charset="0"/>
            <a:cs typeface="Calibri" pitchFamily="34" charset="0"/>
          </a:endParaRPr>
        </a:p>
        <a:p>
          <a:pPr lvl="0" algn="ctr" defTabSz="1066800">
            <a:lnSpc>
              <a:spcPct val="90000"/>
            </a:lnSpc>
            <a:spcBef>
              <a:spcPct val="0"/>
            </a:spcBef>
            <a:spcAft>
              <a:spcPct val="35000"/>
            </a:spcAft>
          </a:pPr>
          <a:r>
            <a:rPr lang="en-US" sz="1600" b="1" kern="1200" dirty="0" smtClean="0">
              <a:solidFill>
                <a:schemeClr val="accent4"/>
              </a:solidFill>
              <a:latin typeface="Calibri" pitchFamily="34" charset="0"/>
              <a:cs typeface="Calibri" pitchFamily="34" charset="0"/>
            </a:rPr>
            <a:t>(inactivated)</a:t>
          </a:r>
          <a:endParaRPr lang="en-US" sz="1600" b="1" kern="1200" dirty="0">
            <a:solidFill>
              <a:schemeClr val="accent4"/>
            </a:solidFill>
            <a:latin typeface="Calibri" pitchFamily="34" charset="0"/>
            <a:cs typeface="Calibri" pitchFamily="34" charset="0"/>
          </a:endParaRPr>
        </a:p>
      </dsp:txBody>
      <dsp:txXfrm>
        <a:off x="3426991" y="158776"/>
        <a:ext cx="1339833" cy="850794"/>
      </dsp:txXfrm>
    </dsp:sp>
    <dsp:sp modelId="{F30F9D4C-A23C-4EA4-BAF0-266B6D642316}">
      <dsp:nvSpPr>
        <dsp:cNvPr id="0" name=""/>
        <dsp:cNvSpPr/>
      </dsp:nvSpPr>
      <dsp:spPr>
        <a:xfrm>
          <a:off x="2459334" y="1257811"/>
          <a:ext cx="1339833" cy="85079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1B410-EC5D-4777-AA49-8FC77657A00D}">
      <dsp:nvSpPr>
        <dsp:cNvPr id="0" name=""/>
        <dsp:cNvSpPr/>
      </dsp:nvSpPr>
      <dsp:spPr>
        <a:xfrm>
          <a:off x="2608204" y="1399238"/>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solidFill>
              <a:latin typeface="Calibri" pitchFamily="34" charset="0"/>
              <a:cs typeface="Calibri" pitchFamily="34" charset="0"/>
            </a:rPr>
            <a:t>Whole Cell</a:t>
          </a:r>
          <a:endParaRPr lang="en-US" sz="2000" b="1" kern="1200" dirty="0">
            <a:solidFill>
              <a:schemeClr val="accent4"/>
            </a:solidFill>
            <a:latin typeface="Calibri" pitchFamily="34" charset="0"/>
            <a:cs typeface="Calibri" pitchFamily="34" charset="0"/>
          </a:endParaRPr>
        </a:p>
      </dsp:txBody>
      <dsp:txXfrm>
        <a:off x="2608204" y="1399238"/>
        <a:ext cx="1339833" cy="850794"/>
      </dsp:txXfrm>
    </dsp:sp>
    <dsp:sp modelId="{CDCDEBBC-8B11-40D8-975E-B7579AAC108A}">
      <dsp:nvSpPr>
        <dsp:cNvPr id="0" name=""/>
        <dsp:cNvSpPr/>
      </dsp:nvSpPr>
      <dsp:spPr>
        <a:xfrm>
          <a:off x="4096908" y="1257811"/>
          <a:ext cx="1339833" cy="85079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9F47E-367A-4835-B1F1-E325EA564339}">
      <dsp:nvSpPr>
        <dsp:cNvPr id="0" name=""/>
        <dsp:cNvSpPr/>
      </dsp:nvSpPr>
      <dsp:spPr>
        <a:xfrm>
          <a:off x="4245778" y="1399238"/>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solidFill>
              <a:latin typeface="Calibri" pitchFamily="34" charset="0"/>
              <a:cs typeface="Calibri" pitchFamily="34" charset="0"/>
            </a:rPr>
            <a:t>Fractional</a:t>
          </a:r>
          <a:endParaRPr lang="en-US" sz="1600" b="1" kern="1200" dirty="0">
            <a:solidFill>
              <a:schemeClr val="accent4"/>
            </a:solidFill>
            <a:latin typeface="Calibri" pitchFamily="34" charset="0"/>
            <a:cs typeface="Calibri" pitchFamily="34" charset="0"/>
          </a:endParaRPr>
        </a:p>
      </dsp:txBody>
      <dsp:txXfrm>
        <a:off x="4245778" y="1399238"/>
        <a:ext cx="1339833" cy="850794"/>
      </dsp:txXfrm>
    </dsp:sp>
    <dsp:sp modelId="{DBE86182-499F-4A9D-9C6C-F287F914F987}">
      <dsp:nvSpPr>
        <dsp:cNvPr id="0" name=""/>
        <dsp:cNvSpPr/>
      </dsp:nvSpPr>
      <dsp:spPr>
        <a:xfrm>
          <a:off x="2195126" y="2498273"/>
          <a:ext cx="1339833" cy="85079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33943-7114-4BAD-9B76-9B0EA9A79125}">
      <dsp:nvSpPr>
        <dsp:cNvPr id="0" name=""/>
        <dsp:cNvSpPr/>
      </dsp:nvSpPr>
      <dsp:spPr>
        <a:xfrm>
          <a:off x="2343996" y="2639700"/>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solidFill>
              <a:latin typeface="Calibri" pitchFamily="34" charset="0"/>
              <a:cs typeface="Calibri" pitchFamily="34" charset="0"/>
            </a:rPr>
            <a:t>Protein based</a:t>
          </a:r>
          <a:endParaRPr lang="en-US" sz="1600" b="1" kern="1200" dirty="0">
            <a:solidFill>
              <a:schemeClr val="accent4"/>
            </a:solidFill>
            <a:latin typeface="Calibri" pitchFamily="34" charset="0"/>
            <a:cs typeface="Calibri" pitchFamily="34" charset="0"/>
          </a:endParaRPr>
        </a:p>
      </dsp:txBody>
      <dsp:txXfrm>
        <a:off x="2343996" y="2639700"/>
        <a:ext cx="1339833" cy="850794"/>
      </dsp:txXfrm>
    </dsp:sp>
    <dsp:sp modelId="{1CA1B080-5B68-40C1-81FD-23EBE1B3443E}">
      <dsp:nvSpPr>
        <dsp:cNvPr id="0" name=""/>
        <dsp:cNvSpPr/>
      </dsp:nvSpPr>
      <dsp:spPr>
        <a:xfrm>
          <a:off x="1133749" y="3738735"/>
          <a:ext cx="133983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53E95BB8-78BE-44BD-BFAD-E8CE97D4AD07}">
      <dsp:nvSpPr>
        <dsp:cNvPr id="0" name=""/>
        <dsp:cNvSpPr/>
      </dsp:nvSpPr>
      <dsp:spPr>
        <a:xfrm>
          <a:off x="1282619" y="3880162"/>
          <a:ext cx="133983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accent4"/>
              </a:solidFill>
              <a:latin typeface="Calibri" pitchFamily="34" charset="0"/>
              <a:cs typeface="Calibri" pitchFamily="34" charset="0"/>
            </a:rPr>
            <a:t>Toxoids</a:t>
          </a:r>
          <a:endParaRPr lang="en-US" sz="1600" b="1" kern="1200" dirty="0">
            <a:solidFill>
              <a:schemeClr val="accent4"/>
            </a:solidFill>
            <a:latin typeface="Calibri" pitchFamily="34" charset="0"/>
            <a:cs typeface="Calibri" pitchFamily="34" charset="0"/>
          </a:endParaRPr>
        </a:p>
      </dsp:txBody>
      <dsp:txXfrm>
        <a:off x="1282619" y="3880162"/>
        <a:ext cx="1339833" cy="850794"/>
      </dsp:txXfrm>
    </dsp:sp>
    <dsp:sp modelId="{24E7D9AE-2E35-4BFD-A8DB-A9316D9BE979}">
      <dsp:nvSpPr>
        <dsp:cNvPr id="0" name=""/>
        <dsp:cNvSpPr/>
      </dsp:nvSpPr>
      <dsp:spPr>
        <a:xfrm>
          <a:off x="2771322" y="3738735"/>
          <a:ext cx="182501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A491EC28-4349-459F-8D11-1D5136973CEA}">
      <dsp:nvSpPr>
        <dsp:cNvPr id="0" name=""/>
        <dsp:cNvSpPr/>
      </dsp:nvSpPr>
      <dsp:spPr>
        <a:xfrm>
          <a:off x="2920193" y="3880162"/>
          <a:ext cx="182501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solidFill>
              <a:latin typeface="Calibri" pitchFamily="34" charset="0"/>
              <a:cs typeface="Calibri" pitchFamily="34" charset="0"/>
            </a:rPr>
            <a:t>Recombinant</a:t>
          </a:r>
          <a:endParaRPr lang="en-US" sz="2000" b="1" kern="1200" dirty="0">
            <a:solidFill>
              <a:schemeClr val="accent4"/>
            </a:solidFill>
            <a:latin typeface="Calibri" pitchFamily="34" charset="0"/>
            <a:cs typeface="Calibri" pitchFamily="34" charset="0"/>
          </a:endParaRPr>
        </a:p>
      </dsp:txBody>
      <dsp:txXfrm>
        <a:off x="2920193" y="3880162"/>
        <a:ext cx="1825013" cy="850794"/>
      </dsp:txXfrm>
    </dsp:sp>
    <dsp:sp modelId="{102DFE7B-5C03-4F29-ADD3-E5404D812007}">
      <dsp:nvSpPr>
        <dsp:cNvPr id="0" name=""/>
        <dsp:cNvSpPr/>
      </dsp:nvSpPr>
      <dsp:spPr>
        <a:xfrm>
          <a:off x="5427037" y="2498273"/>
          <a:ext cx="1911486" cy="85079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A3462-6E9C-454F-B32F-D794E9A1B1EF}">
      <dsp:nvSpPr>
        <dsp:cNvPr id="0" name=""/>
        <dsp:cNvSpPr/>
      </dsp:nvSpPr>
      <dsp:spPr>
        <a:xfrm>
          <a:off x="5575907" y="2639700"/>
          <a:ext cx="1911486" cy="850794"/>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solidFill>
              <a:latin typeface="Calibri" pitchFamily="34" charset="0"/>
              <a:cs typeface="Calibri" pitchFamily="34" charset="0"/>
            </a:rPr>
            <a:t>Polysaccharide based</a:t>
          </a:r>
          <a:endParaRPr lang="en-US" sz="1600" b="1" kern="1200" dirty="0">
            <a:solidFill>
              <a:schemeClr val="accent4"/>
            </a:solidFill>
            <a:latin typeface="Calibri" pitchFamily="34" charset="0"/>
            <a:cs typeface="Calibri" pitchFamily="34" charset="0"/>
          </a:endParaRPr>
        </a:p>
      </dsp:txBody>
      <dsp:txXfrm>
        <a:off x="5575907" y="2639700"/>
        <a:ext cx="1911486" cy="850794"/>
      </dsp:txXfrm>
    </dsp:sp>
    <dsp:sp modelId="{6F7D5D2D-DD54-4F78-BBF2-4F2F94B6B426}">
      <dsp:nvSpPr>
        <dsp:cNvPr id="0" name=""/>
        <dsp:cNvSpPr/>
      </dsp:nvSpPr>
      <dsp:spPr>
        <a:xfrm>
          <a:off x="4894076" y="3738735"/>
          <a:ext cx="133983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4E3B30CB-66A8-43D4-AA60-73E9C098A7FA}">
      <dsp:nvSpPr>
        <dsp:cNvPr id="0" name=""/>
        <dsp:cNvSpPr/>
      </dsp:nvSpPr>
      <dsp:spPr>
        <a:xfrm>
          <a:off x="5042947" y="3880162"/>
          <a:ext cx="133983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solidFill>
              <a:latin typeface="Calibri" pitchFamily="34" charset="0"/>
              <a:cs typeface="Calibri" pitchFamily="34" charset="0"/>
            </a:rPr>
            <a:t>Pure</a:t>
          </a:r>
          <a:endParaRPr lang="en-US" sz="1600" b="1" kern="1200" dirty="0">
            <a:solidFill>
              <a:schemeClr val="accent4"/>
            </a:solidFill>
            <a:latin typeface="Calibri" pitchFamily="34" charset="0"/>
            <a:cs typeface="Calibri" pitchFamily="34" charset="0"/>
          </a:endParaRPr>
        </a:p>
      </dsp:txBody>
      <dsp:txXfrm>
        <a:off x="5042947" y="3880162"/>
        <a:ext cx="1339833" cy="850794"/>
      </dsp:txXfrm>
    </dsp:sp>
    <dsp:sp modelId="{B00D8185-6BD2-42C5-8FAD-CF7805485D66}">
      <dsp:nvSpPr>
        <dsp:cNvPr id="0" name=""/>
        <dsp:cNvSpPr/>
      </dsp:nvSpPr>
      <dsp:spPr>
        <a:xfrm>
          <a:off x="6531650" y="3738735"/>
          <a:ext cx="133983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E1203356-194F-4860-B03E-34716ECF49C7}">
      <dsp:nvSpPr>
        <dsp:cNvPr id="0" name=""/>
        <dsp:cNvSpPr/>
      </dsp:nvSpPr>
      <dsp:spPr>
        <a:xfrm>
          <a:off x="6680521" y="3880162"/>
          <a:ext cx="133983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4"/>
              </a:solidFill>
              <a:latin typeface="Calibri" pitchFamily="34" charset="0"/>
              <a:cs typeface="Calibri" pitchFamily="34" charset="0"/>
            </a:rPr>
            <a:t>Conjugated</a:t>
          </a:r>
          <a:endParaRPr lang="en-US" sz="1600" b="1" kern="1200" dirty="0">
            <a:solidFill>
              <a:schemeClr val="accent4"/>
            </a:solidFill>
            <a:latin typeface="Calibri" pitchFamily="34" charset="0"/>
            <a:cs typeface="Calibri" pitchFamily="34" charset="0"/>
          </a:endParaRPr>
        </a:p>
      </dsp:txBody>
      <dsp:txXfrm>
        <a:off x="6680521" y="3880162"/>
        <a:ext cx="1339833" cy="8507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286891-50BF-401C-AC41-BD83C484193A}">
      <dsp:nvSpPr>
        <dsp:cNvPr id="0" name=""/>
        <dsp:cNvSpPr/>
      </dsp:nvSpPr>
      <dsp:spPr>
        <a:xfrm>
          <a:off x="4071" y="931082"/>
          <a:ext cx="1560909" cy="624363"/>
        </a:xfrm>
        <a:prstGeom prst="rect">
          <a:avLst/>
        </a:prstGeom>
        <a:solidFill>
          <a:schemeClr val="accent1">
            <a:lumMod val="20000"/>
            <a:lumOff val="8000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Live attenuated</a:t>
          </a:r>
          <a:endPar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sp:txBody>
      <dsp:txXfrm>
        <a:off x="4071" y="931082"/>
        <a:ext cx="1560909" cy="624363"/>
      </dsp:txXfrm>
    </dsp:sp>
    <dsp:sp modelId="{A5A88DA6-3735-4E1F-A391-F61B6F781DC2}">
      <dsp:nvSpPr>
        <dsp:cNvPr id="0" name=""/>
        <dsp:cNvSpPr/>
      </dsp:nvSpPr>
      <dsp:spPr>
        <a:xfrm>
          <a:off x="4071" y="1912554"/>
          <a:ext cx="1560909" cy="2096663"/>
        </a:xfrm>
        <a:prstGeom prst="rect">
          <a:avLst/>
        </a:prstGeom>
        <a:solidFill>
          <a:schemeClr val="accent1">
            <a:lumMod val="20000"/>
            <a:lumOff val="8000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accent4"/>
              </a:solidFill>
              <a:latin typeface="Calibri" pitchFamily="34" charset="0"/>
              <a:cs typeface="Calibri" pitchFamily="34" charset="0"/>
            </a:rPr>
            <a:t>BCG</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accent4"/>
              </a:solidFill>
              <a:latin typeface="Calibri" pitchFamily="34" charset="0"/>
              <a:cs typeface="Calibri" pitchFamily="34" charset="0"/>
            </a:rPr>
            <a:t>MMR</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accent4"/>
              </a:solidFill>
              <a:latin typeface="Calibri" pitchFamily="34" charset="0"/>
              <a:cs typeface="Calibri" pitchFamily="34" charset="0"/>
            </a:rPr>
            <a:t>OPV</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accent4"/>
              </a:solidFill>
              <a:latin typeface="Calibri" pitchFamily="34" charset="0"/>
              <a:cs typeface="Calibri" pitchFamily="34" charset="0"/>
            </a:rPr>
            <a:t>Rota</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err="1" smtClean="0">
              <a:solidFill>
                <a:schemeClr val="bg2">
                  <a:lumMod val="50000"/>
                </a:schemeClr>
              </a:solidFill>
              <a:latin typeface="Calibri" pitchFamily="34" charset="0"/>
              <a:cs typeface="Calibri" pitchFamily="34" charset="0"/>
            </a:rPr>
            <a:t>Varicella</a:t>
          </a:r>
          <a:endParaRPr lang="en-US" sz="1800" b="1" kern="1200" dirty="0">
            <a:solidFill>
              <a:schemeClr val="bg2">
                <a:lumMod val="50000"/>
              </a:schemeClr>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bg2">
                  <a:lumMod val="50000"/>
                </a:schemeClr>
              </a:solidFill>
              <a:latin typeface="Calibri" pitchFamily="34" charset="0"/>
              <a:cs typeface="Calibri" pitchFamily="34" charset="0"/>
            </a:rPr>
            <a:t>Yellow fever</a:t>
          </a:r>
          <a:endParaRPr lang="en-US" sz="1800" b="1" kern="1200" dirty="0">
            <a:solidFill>
              <a:schemeClr val="bg2">
                <a:lumMod val="50000"/>
              </a:schemeClr>
            </a:solidFill>
            <a:latin typeface="Calibri" pitchFamily="34" charset="0"/>
            <a:cs typeface="Calibri" pitchFamily="34" charset="0"/>
          </a:endParaRPr>
        </a:p>
      </dsp:txBody>
      <dsp:txXfrm>
        <a:off x="4071" y="1912554"/>
        <a:ext cx="1560909" cy="2096663"/>
      </dsp:txXfrm>
    </dsp:sp>
    <dsp:sp modelId="{568258A5-2478-4FCC-AF35-09BF330BC650}">
      <dsp:nvSpPr>
        <dsp:cNvPr id="0" name=""/>
        <dsp:cNvSpPr/>
      </dsp:nvSpPr>
      <dsp:spPr>
        <a:xfrm>
          <a:off x="1783508" y="932354"/>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Whole cell</a:t>
          </a:r>
          <a:endPar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sp:txBody>
      <dsp:txXfrm>
        <a:off x="1783508" y="932354"/>
        <a:ext cx="1560909" cy="624363"/>
      </dsp:txXfrm>
    </dsp:sp>
    <dsp:sp modelId="{42F77932-40F8-4E36-A0CC-B9EFCA54DFDC}">
      <dsp:nvSpPr>
        <dsp:cNvPr id="0" name=""/>
        <dsp:cNvSpPr/>
      </dsp:nvSpPr>
      <dsp:spPr>
        <a:xfrm>
          <a:off x="1783508" y="1916370"/>
          <a:ext cx="1560909" cy="2091575"/>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accent4"/>
              </a:solidFill>
              <a:latin typeface="Calibri" pitchFamily="34" charset="0"/>
              <a:cs typeface="Calibri" pitchFamily="34" charset="0"/>
            </a:rPr>
            <a:t>Pertussis</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accent4"/>
              </a:solidFill>
              <a:latin typeface="Calibri" pitchFamily="34" charset="0"/>
              <a:cs typeface="Calibri" pitchFamily="34" charset="0"/>
            </a:rPr>
            <a:t>IPV</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bg1">
                  <a:lumMod val="50000"/>
                </a:schemeClr>
              </a:solidFill>
              <a:latin typeface="Calibri" pitchFamily="34" charset="0"/>
              <a:cs typeface="Calibri" pitchFamily="34" charset="0"/>
            </a:rPr>
            <a:t>Flu</a:t>
          </a:r>
          <a:endParaRPr lang="en-US" sz="1800" b="1" kern="1200" dirty="0">
            <a:solidFill>
              <a:schemeClr val="bg1">
                <a:lumMod val="50000"/>
              </a:schemeClr>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err="1" smtClean="0">
              <a:solidFill>
                <a:schemeClr val="bg1">
                  <a:lumMod val="50000"/>
                </a:schemeClr>
              </a:solidFill>
              <a:latin typeface="Calibri" pitchFamily="34" charset="0"/>
              <a:cs typeface="Calibri" pitchFamily="34" charset="0"/>
            </a:rPr>
            <a:t>HepA</a:t>
          </a:r>
          <a:endParaRPr lang="en-US" sz="1800" b="1" kern="1200" dirty="0">
            <a:solidFill>
              <a:schemeClr val="bg1">
                <a:lumMod val="50000"/>
              </a:schemeClr>
            </a:solidFill>
            <a:latin typeface="Calibri" pitchFamily="34" charset="0"/>
            <a:cs typeface="Calibri" pitchFamily="34" charset="0"/>
          </a:endParaRPr>
        </a:p>
      </dsp:txBody>
      <dsp:txXfrm>
        <a:off x="1783508" y="1916370"/>
        <a:ext cx="1560909" cy="2091575"/>
      </dsp:txXfrm>
    </dsp:sp>
    <dsp:sp modelId="{8B4D5662-E63E-471D-BB80-9602F7B01653}">
      <dsp:nvSpPr>
        <dsp:cNvPr id="0" name=""/>
        <dsp:cNvSpPr/>
      </dsp:nvSpPr>
      <dsp:spPr>
        <a:xfrm>
          <a:off x="3562945" y="923331"/>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conjugated</a:t>
          </a: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endPar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sp:txBody>
      <dsp:txXfrm>
        <a:off x="3562945" y="923331"/>
        <a:ext cx="1560909" cy="624363"/>
      </dsp:txXfrm>
    </dsp:sp>
    <dsp:sp modelId="{FCAC7943-91D3-4A85-BB27-BE1B442244CC}">
      <dsp:nvSpPr>
        <dsp:cNvPr id="0" name=""/>
        <dsp:cNvSpPr/>
      </dsp:nvSpPr>
      <dsp:spPr>
        <a:xfrm>
          <a:off x="3562945" y="1889301"/>
          <a:ext cx="1560909" cy="2127667"/>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accent4"/>
              </a:solidFill>
              <a:latin typeface="Calibri" pitchFamily="34" charset="0"/>
              <a:cs typeface="Calibri" pitchFamily="34" charset="0"/>
            </a:rPr>
            <a:t>Hib</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err="1" smtClean="0">
              <a:solidFill>
                <a:schemeClr val="accent4"/>
              </a:solidFill>
              <a:latin typeface="Calibri" pitchFamily="34" charset="0"/>
              <a:cs typeface="Calibri" pitchFamily="34" charset="0"/>
            </a:rPr>
            <a:t>Pneumo</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err="1" smtClean="0">
              <a:solidFill>
                <a:schemeClr val="accent4"/>
              </a:solidFill>
              <a:latin typeface="Calibri" pitchFamily="34" charset="0"/>
              <a:cs typeface="Calibri" pitchFamily="34" charset="0"/>
            </a:rPr>
            <a:t>Meningo</a:t>
          </a:r>
          <a:endParaRPr lang="en-US" sz="1800" b="1" kern="1200" dirty="0">
            <a:solidFill>
              <a:schemeClr val="accent4"/>
            </a:solidFill>
            <a:latin typeface="Calibri" pitchFamily="34" charset="0"/>
            <a:cs typeface="Calibri" pitchFamily="34" charset="0"/>
          </a:endParaRPr>
        </a:p>
      </dsp:txBody>
      <dsp:txXfrm>
        <a:off x="3562945" y="1889301"/>
        <a:ext cx="1560909" cy="2127667"/>
      </dsp:txXfrm>
    </dsp:sp>
    <dsp:sp modelId="{070C1A16-4BF6-4DC1-BB91-938485ED2F1E}">
      <dsp:nvSpPr>
        <dsp:cNvPr id="0" name=""/>
        <dsp:cNvSpPr/>
      </dsp:nvSpPr>
      <dsp:spPr>
        <a:xfrm>
          <a:off x="5342381" y="927905"/>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recombinant</a:t>
          </a:r>
          <a:r>
            <a:rPr lang="en-US" sz="1800" b="1" kern="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endPar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sp:txBody>
      <dsp:txXfrm>
        <a:off x="5342381" y="927905"/>
        <a:ext cx="1560909" cy="624363"/>
      </dsp:txXfrm>
    </dsp:sp>
    <dsp:sp modelId="{640E019B-BBAE-4558-9BA5-8BC2DF8AECE1}">
      <dsp:nvSpPr>
        <dsp:cNvPr id="0" name=""/>
        <dsp:cNvSpPr/>
      </dsp:nvSpPr>
      <dsp:spPr>
        <a:xfrm>
          <a:off x="5342381" y="1903025"/>
          <a:ext cx="1560909" cy="2109368"/>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err="1" smtClean="0">
              <a:solidFill>
                <a:schemeClr val="accent4"/>
              </a:solidFill>
              <a:latin typeface="Calibri" pitchFamily="34" charset="0"/>
              <a:cs typeface="Calibri" pitchFamily="34" charset="0"/>
            </a:rPr>
            <a:t>HepB</a:t>
          </a:r>
          <a:endParaRPr lang="en-US" sz="1800" b="1" kern="1200" dirty="0">
            <a:solidFill>
              <a:schemeClr val="accent4"/>
            </a:solidFill>
            <a:latin typeface="Calibri" pitchFamily="34" charset="0"/>
            <a:cs typeface="Calibri" pitchFamily="34" charset="0"/>
          </a:endParaRPr>
        </a:p>
      </dsp:txBody>
      <dsp:txXfrm>
        <a:off x="5342381" y="1903025"/>
        <a:ext cx="1560909" cy="2109368"/>
      </dsp:txXfrm>
    </dsp:sp>
    <dsp:sp modelId="{30407A80-4674-4585-B82F-3F042F2D6E4F}">
      <dsp:nvSpPr>
        <dsp:cNvPr id="0" name=""/>
        <dsp:cNvSpPr/>
      </dsp:nvSpPr>
      <dsp:spPr>
        <a:xfrm>
          <a:off x="7121818" y="909663"/>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effectLst>
                <a:outerShdw blurRad="38100" dist="38100" dir="2700000" algn="tl">
                  <a:srgbClr val="000000">
                    <a:alpha val="43137"/>
                  </a:srgbClr>
                </a:outerShdw>
              </a:effectLst>
              <a:latin typeface="Calibri" pitchFamily="34" charset="0"/>
              <a:cs typeface="Calibri" pitchFamily="34" charset="0"/>
            </a:rPr>
            <a:t>Toxoids</a:t>
          </a:r>
          <a:endPar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sp:txBody>
      <dsp:txXfrm>
        <a:off x="7121818" y="909663"/>
        <a:ext cx="1560909" cy="624363"/>
      </dsp:txXfrm>
    </dsp:sp>
    <dsp:sp modelId="{BEFAEBC6-D516-44A5-9587-2BA696F2A513}">
      <dsp:nvSpPr>
        <dsp:cNvPr id="0" name=""/>
        <dsp:cNvSpPr/>
      </dsp:nvSpPr>
      <dsp:spPr>
        <a:xfrm>
          <a:off x="7121818" y="1848297"/>
          <a:ext cx="1560909" cy="2182339"/>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accent4"/>
              </a:solidFill>
              <a:latin typeface="Calibri" pitchFamily="34" charset="0"/>
              <a:cs typeface="Calibri" pitchFamily="34" charset="0"/>
            </a:rPr>
            <a:t>Tetanus</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accent4"/>
              </a:solidFill>
              <a:latin typeface="Calibri" pitchFamily="34" charset="0"/>
              <a:cs typeface="Calibri" pitchFamily="34" charset="0"/>
            </a:rPr>
            <a:t>Diphtheria</a:t>
          </a:r>
          <a:endParaRPr lang="en-US" sz="1800" b="1" kern="1200" dirty="0">
            <a:solidFill>
              <a:schemeClr val="accent4"/>
            </a:solidFill>
            <a:latin typeface="Calibri" pitchFamily="34" charset="0"/>
            <a:cs typeface="Calibri" pitchFamily="34" charset="0"/>
          </a:endParaRPr>
        </a:p>
      </dsp:txBody>
      <dsp:txXfrm>
        <a:off x="7121818" y="1848297"/>
        <a:ext cx="1560909" cy="21823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3B33E7-3645-4BE3-B3C6-A6F3349C8D3E}">
      <dsp:nvSpPr>
        <dsp:cNvPr id="0" name=""/>
        <dsp:cNvSpPr/>
      </dsp:nvSpPr>
      <dsp:spPr>
        <a:xfrm>
          <a:off x="2609" y="362383"/>
          <a:ext cx="2544330" cy="866567"/>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Local</a:t>
          </a:r>
          <a:endParaRPr lang="en-US" sz="19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sp:txBody>
      <dsp:txXfrm>
        <a:off x="2609" y="362383"/>
        <a:ext cx="2544330" cy="866567"/>
      </dsp:txXfrm>
    </dsp:sp>
    <dsp:sp modelId="{1C78FDCA-46B0-40B9-97F7-73B869307EC2}">
      <dsp:nvSpPr>
        <dsp:cNvPr id="0" name=""/>
        <dsp:cNvSpPr/>
      </dsp:nvSpPr>
      <dsp:spPr>
        <a:xfrm>
          <a:off x="2609" y="1228950"/>
          <a:ext cx="2544330" cy="4809465"/>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altLang="ar-JO" sz="1800" kern="1200" dirty="0" smtClean="0">
              <a:solidFill>
                <a:schemeClr val="accent4">
                  <a:lumMod val="50000"/>
                </a:schemeClr>
              </a:solidFill>
              <a:latin typeface="Calibri" pitchFamily="34" charset="0"/>
              <a:cs typeface="Calibri" pitchFamily="34" charset="0"/>
            </a:rPr>
            <a:t>Pain , swelling, redness </a:t>
          </a:r>
          <a:r>
            <a:rPr lang="en-US" altLang="ar-JO" sz="1800" b="1" kern="1200" dirty="0" smtClean="0">
              <a:solidFill>
                <a:schemeClr val="accent4">
                  <a:lumMod val="50000"/>
                </a:schemeClr>
              </a:solidFill>
              <a:latin typeface="Calibri" pitchFamily="34" charset="0"/>
              <a:cs typeface="Calibri" pitchFamily="34" charset="0"/>
            </a:rPr>
            <a:t>at site of injection</a:t>
          </a:r>
          <a:endParaRPr lang="en-US" sz="1800" b="1"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accent4">
                  <a:lumMod val="50000"/>
                </a:schemeClr>
              </a:solidFill>
              <a:latin typeface="Calibri" pitchFamily="34" charset="0"/>
              <a:cs typeface="Calibri" pitchFamily="34" charset="0"/>
            </a:rPr>
            <a:t>Appear within </a:t>
          </a:r>
          <a:r>
            <a:rPr lang="en-US" sz="1800" b="1" kern="1200" dirty="0" smtClean="0">
              <a:solidFill>
                <a:schemeClr val="accent5"/>
              </a:solidFill>
              <a:latin typeface="Calibri" pitchFamily="34" charset="0"/>
              <a:cs typeface="Calibri" pitchFamily="34" charset="0"/>
            </a:rPr>
            <a:t>24-48 h</a:t>
          </a:r>
          <a:endParaRPr lang="en-US" sz="1800" b="1" kern="1200" dirty="0">
            <a:solidFill>
              <a:schemeClr val="accent5"/>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altLang="ar-JO" sz="1800" b="1" u="sng" kern="1200" dirty="0" smtClean="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u="none" kern="1200" dirty="0" smtClean="0">
              <a:solidFill>
                <a:schemeClr val="accent4">
                  <a:lumMod val="50000"/>
                </a:schemeClr>
              </a:solidFill>
              <a:latin typeface="Calibri" pitchFamily="34" charset="0"/>
              <a:cs typeface="Calibri" pitchFamily="34" charset="0"/>
            </a:rPr>
            <a:t>Common with </a:t>
          </a:r>
          <a:r>
            <a:rPr lang="en-US" altLang="ar-JO" sz="1800" b="1" u="none" kern="1200" dirty="0" smtClean="0">
              <a:solidFill>
                <a:schemeClr val="accent2"/>
              </a:solidFill>
              <a:latin typeface="Calibri" pitchFamily="34" charset="0"/>
              <a:cs typeface="Calibri" pitchFamily="34" charset="0"/>
            </a:rPr>
            <a:t>inactivated vaccines</a:t>
          </a:r>
        </a:p>
        <a:p>
          <a:pPr marL="171450" lvl="1" indent="-171450" algn="l" defTabSz="800100" rtl="0">
            <a:lnSpc>
              <a:spcPct val="90000"/>
            </a:lnSpc>
            <a:spcBef>
              <a:spcPct val="0"/>
            </a:spcBef>
            <a:spcAft>
              <a:spcPct val="15000"/>
            </a:spcAft>
            <a:buChar char="••"/>
          </a:pPr>
          <a:endParaRPr lang="en-US" altLang="ar-JO" sz="1800" b="1" kern="1200" dirty="0" smtClean="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1" kern="1200" dirty="0" smtClean="0">
              <a:solidFill>
                <a:schemeClr val="accent4">
                  <a:lumMod val="50000"/>
                </a:schemeClr>
              </a:solidFill>
              <a:latin typeface="Calibri" pitchFamily="34" charset="0"/>
              <a:cs typeface="Calibri" pitchFamily="34" charset="0"/>
            </a:rPr>
            <a:t>Usually mild and self limited</a:t>
          </a:r>
        </a:p>
      </dsp:txBody>
      <dsp:txXfrm>
        <a:off x="2609" y="1228950"/>
        <a:ext cx="2544330" cy="4809465"/>
      </dsp:txXfrm>
    </dsp:sp>
    <dsp:sp modelId="{119853E5-EBBC-4F3D-A08E-FC4F1BE27E9F}">
      <dsp:nvSpPr>
        <dsp:cNvPr id="0" name=""/>
        <dsp:cNvSpPr/>
      </dsp:nvSpPr>
      <dsp:spPr>
        <a:xfrm>
          <a:off x="2903145" y="362383"/>
          <a:ext cx="2544330" cy="866567"/>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Systemic</a:t>
          </a:r>
          <a:endParaRPr lang="en-US" sz="19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sp:txBody>
      <dsp:txXfrm>
        <a:off x="2903145" y="362383"/>
        <a:ext cx="2544330" cy="866567"/>
      </dsp:txXfrm>
    </dsp:sp>
    <dsp:sp modelId="{4C4D3219-82B4-49EC-9734-4E09052CAF49}">
      <dsp:nvSpPr>
        <dsp:cNvPr id="0" name=""/>
        <dsp:cNvSpPr/>
      </dsp:nvSpPr>
      <dsp:spPr>
        <a:xfrm>
          <a:off x="2903145" y="1228950"/>
          <a:ext cx="2544330" cy="4809465"/>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altLang="ar-JO" sz="1800" b="1" kern="1200" dirty="0" smtClean="0">
              <a:solidFill>
                <a:schemeClr val="accent4">
                  <a:lumMod val="50000"/>
                </a:schemeClr>
              </a:solidFill>
              <a:latin typeface="Calibri" pitchFamily="34" charset="0"/>
              <a:cs typeface="Calibri" pitchFamily="34" charset="0"/>
            </a:rPr>
            <a:t>Fever &amp; non-specific symptoms </a:t>
          </a:r>
          <a:r>
            <a:rPr lang="en-US" altLang="ar-JO" sz="1800" kern="1200" dirty="0" smtClean="0">
              <a:solidFill>
                <a:schemeClr val="accent4">
                  <a:lumMod val="50000"/>
                </a:schemeClr>
              </a:solidFill>
              <a:latin typeface="Calibri" pitchFamily="34" charset="0"/>
              <a:cs typeface="Calibri" pitchFamily="34" charset="0"/>
            </a:rPr>
            <a:t>(</a:t>
          </a:r>
          <a:r>
            <a:rPr lang="en-US" altLang="ar-JO" sz="1800" kern="1200" dirty="0" err="1" smtClean="0">
              <a:solidFill>
                <a:schemeClr val="accent4">
                  <a:lumMod val="50000"/>
                </a:schemeClr>
              </a:solidFill>
              <a:latin typeface="Calibri" pitchFamily="34" charset="0"/>
              <a:cs typeface="Calibri" pitchFamily="34" charset="0"/>
            </a:rPr>
            <a:t>malaise,headache</a:t>
          </a:r>
          <a:r>
            <a:rPr lang="en-US" altLang="ar-JO" sz="1800" kern="1200" dirty="0" smtClean="0">
              <a:solidFill>
                <a:schemeClr val="accent4">
                  <a:lumMod val="50000"/>
                </a:schemeClr>
              </a:solidFill>
              <a:latin typeface="Calibri" pitchFamily="34" charset="0"/>
              <a:cs typeface="Calibri" pitchFamily="34" charset="0"/>
            </a:rPr>
            <a:t>)</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altLang="ar-JO" sz="1800" kern="1200" dirty="0" smtClean="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0" u="none" kern="1200" dirty="0" smtClean="0">
              <a:solidFill>
                <a:schemeClr val="accent4">
                  <a:lumMod val="50000"/>
                </a:schemeClr>
              </a:solidFill>
              <a:latin typeface="Calibri" pitchFamily="34" charset="0"/>
              <a:cs typeface="Calibri" pitchFamily="34" charset="0"/>
            </a:rPr>
            <a:t>Appear within </a:t>
          </a:r>
          <a:r>
            <a:rPr lang="en-US" altLang="ar-JO" sz="1800" b="1" u="none" kern="1200" dirty="0" smtClean="0">
              <a:solidFill>
                <a:schemeClr val="accent5"/>
              </a:solidFill>
              <a:latin typeface="Calibri" pitchFamily="34" charset="0"/>
              <a:cs typeface="Calibri" pitchFamily="34" charset="0"/>
            </a:rPr>
            <a:t>24-48h</a:t>
          </a:r>
        </a:p>
        <a:p>
          <a:pPr marL="171450" lvl="1" indent="-171450" algn="l" defTabSz="800100" rtl="0">
            <a:lnSpc>
              <a:spcPct val="90000"/>
            </a:lnSpc>
            <a:spcBef>
              <a:spcPct val="0"/>
            </a:spcBef>
            <a:spcAft>
              <a:spcPct val="15000"/>
            </a:spcAft>
            <a:buChar char="••"/>
          </a:pPr>
          <a:endParaRPr lang="en-US" altLang="ar-JO" sz="1800" b="0" u="none" kern="1200" dirty="0" smtClean="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1" u="none" kern="1200" dirty="0" smtClean="0">
              <a:solidFill>
                <a:schemeClr val="accent2"/>
              </a:solidFill>
              <a:latin typeface="Calibri" pitchFamily="34" charset="0"/>
              <a:cs typeface="Calibri" pitchFamily="34" charset="0"/>
            </a:rPr>
            <a:t>Live attenuated vaccines</a:t>
          </a:r>
          <a:r>
            <a:rPr lang="en-US" altLang="ar-JO" sz="1800" b="0" u="none" kern="1200" dirty="0" smtClean="0">
              <a:solidFill>
                <a:schemeClr val="accent4">
                  <a:lumMod val="50000"/>
                </a:schemeClr>
              </a:solidFill>
              <a:latin typeface="Calibri" pitchFamily="34" charset="0"/>
              <a:cs typeface="Calibri" pitchFamily="34" charset="0"/>
            </a:rPr>
            <a:t>:  Symptoms occur after</a:t>
          </a:r>
          <a:r>
            <a:rPr lang="en-US" altLang="ar-JO" sz="1800" b="0" u="none" kern="1200" dirty="0" smtClean="0">
              <a:solidFill>
                <a:schemeClr val="accent5"/>
              </a:solidFill>
              <a:latin typeface="Calibri" pitchFamily="34" charset="0"/>
              <a:cs typeface="Calibri" pitchFamily="34" charset="0"/>
            </a:rPr>
            <a:t> </a:t>
          </a:r>
          <a:r>
            <a:rPr lang="en-US" altLang="ar-JO" sz="1800" b="1" u="none" kern="1200" dirty="0" smtClean="0">
              <a:solidFill>
                <a:schemeClr val="accent5"/>
              </a:solidFill>
              <a:latin typeface="Calibri" pitchFamily="34" charset="0"/>
              <a:cs typeface="Calibri" pitchFamily="34" charset="0"/>
            </a:rPr>
            <a:t>7-21days </a:t>
          </a:r>
          <a:r>
            <a:rPr lang="en-US" altLang="ar-JO" sz="1800" b="1" u="none" kern="1200" dirty="0" smtClean="0">
              <a:solidFill>
                <a:schemeClr val="accent4">
                  <a:lumMod val="50000"/>
                </a:schemeClr>
              </a:solidFill>
              <a:latin typeface="Calibri" pitchFamily="34" charset="0"/>
              <a:cs typeface="Calibri" pitchFamily="34" charset="0"/>
            </a:rPr>
            <a:t>(time for viral replication)</a:t>
          </a:r>
          <a:endParaRPr lang="en-US" altLang="ar-JO" sz="1800" b="0" u="none" kern="1200" dirty="0" smtClean="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altLang="ar-JO" sz="1800" b="1" u="sng" kern="1200" dirty="0" smtClean="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kern="1200" dirty="0" smtClean="0">
              <a:solidFill>
                <a:schemeClr val="accent4">
                  <a:lumMod val="50000"/>
                </a:schemeClr>
              </a:solidFill>
              <a:latin typeface="Calibri" pitchFamily="34" charset="0"/>
              <a:cs typeface="Calibri" pitchFamily="34" charset="0"/>
            </a:rPr>
            <a:t>May be unrelated to vaccine</a:t>
          </a:r>
          <a:endParaRPr lang="en-US" altLang="ar-JO" sz="1800" b="1" u="sng" kern="1200" dirty="0" smtClean="0">
            <a:solidFill>
              <a:schemeClr val="accent4">
                <a:lumMod val="50000"/>
              </a:schemeClr>
            </a:solidFill>
            <a:latin typeface="Calibri" pitchFamily="34" charset="0"/>
            <a:cs typeface="Calibri" pitchFamily="34" charset="0"/>
          </a:endParaRPr>
        </a:p>
      </dsp:txBody>
      <dsp:txXfrm>
        <a:off x="2903145" y="1228950"/>
        <a:ext cx="2544330" cy="4809465"/>
      </dsp:txXfrm>
    </dsp:sp>
    <dsp:sp modelId="{B4916F9D-C71A-4B82-A079-B86969F69946}">
      <dsp:nvSpPr>
        <dsp:cNvPr id="0" name=""/>
        <dsp:cNvSpPr/>
      </dsp:nvSpPr>
      <dsp:spPr>
        <a:xfrm>
          <a:off x="5803682" y="362383"/>
          <a:ext cx="2544330" cy="866567"/>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Allergic</a:t>
          </a:r>
          <a:r>
            <a:rPr lang="en-US" sz="2400" b="1" kern="1200" dirty="0" smtClean="0">
              <a:solidFill>
                <a:schemeClr val="accent4">
                  <a:lumMod val="50000"/>
                </a:schemeClr>
              </a:solidFill>
              <a:latin typeface="Calibri" pitchFamily="34" charset="0"/>
              <a:cs typeface="Calibri" pitchFamily="34" charset="0"/>
            </a:rPr>
            <a:t> (</a:t>
          </a:r>
          <a:r>
            <a:rPr lang="en-US" sz="2400" b="1" kern="1200" dirty="0" smtClean="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anaphylaxis</a:t>
          </a:r>
          <a:r>
            <a:rPr lang="en-US" sz="2400" b="1" kern="1200" dirty="0" smtClean="0">
              <a:solidFill>
                <a:schemeClr val="accent4">
                  <a:lumMod val="50000"/>
                </a:schemeClr>
              </a:solidFill>
              <a:latin typeface="Calibri" pitchFamily="34" charset="0"/>
              <a:cs typeface="Calibri" pitchFamily="34" charset="0"/>
            </a:rPr>
            <a:t>)</a:t>
          </a:r>
          <a:endParaRPr lang="en-US" sz="1700" b="1" kern="1200" dirty="0">
            <a:solidFill>
              <a:schemeClr val="accent4">
                <a:lumMod val="50000"/>
              </a:schemeClr>
            </a:solidFill>
            <a:latin typeface="Calibri" pitchFamily="34" charset="0"/>
            <a:cs typeface="Calibri" pitchFamily="34" charset="0"/>
          </a:endParaRPr>
        </a:p>
      </dsp:txBody>
      <dsp:txXfrm>
        <a:off x="5803682" y="362383"/>
        <a:ext cx="2544330" cy="866567"/>
      </dsp:txXfrm>
    </dsp:sp>
    <dsp:sp modelId="{31A06ED8-D0E6-48FB-95E7-279FA85C39CF}">
      <dsp:nvSpPr>
        <dsp:cNvPr id="0" name=""/>
        <dsp:cNvSpPr/>
      </dsp:nvSpPr>
      <dsp:spPr>
        <a:xfrm>
          <a:off x="5803682" y="1228950"/>
          <a:ext cx="2544330" cy="4809465"/>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altLang="ar-JO" sz="1800" kern="1200" dirty="0" smtClean="0">
              <a:solidFill>
                <a:schemeClr val="accent4">
                  <a:lumMod val="50000"/>
                </a:schemeClr>
              </a:solidFill>
              <a:latin typeface="Calibri" pitchFamily="34" charset="0"/>
              <a:cs typeface="Calibri" pitchFamily="34" charset="0"/>
            </a:rPr>
            <a:t>severe anxiety/hives (itchy skin rash)/swelling of the lips and face/difficulty breathing/LOC </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kern="1200" dirty="0" smtClean="0">
              <a:solidFill>
                <a:schemeClr val="accent4">
                  <a:lumMod val="50000"/>
                </a:schemeClr>
              </a:solidFill>
              <a:latin typeface="Calibri" pitchFamily="34" charset="0"/>
              <a:cs typeface="Calibri" pitchFamily="34" charset="0"/>
            </a:rPr>
            <a:t>Within </a:t>
          </a:r>
          <a:r>
            <a:rPr lang="en-US" altLang="ar-JO" sz="1800" b="1" kern="1200" dirty="0" smtClean="0">
              <a:solidFill>
                <a:schemeClr val="accent5"/>
              </a:solidFill>
              <a:latin typeface="Calibri" pitchFamily="34" charset="0"/>
              <a:cs typeface="Calibri" pitchFamily="34" charset="0"/>
            </a:rPr>
            <a:t>5-30 min</a:t>
          </a:r>
          <a:r>
            <a:rPr lang="en-US" altLang="ar-JO" sz="1800" kern="1200" dirty="0" smtClean="0">
              <a:solidFill>
                <a:schemeClr val="accent4">
                  <a:lumMod val="50000"/>
                </a:schemeClr>
              </a:solidFill>
              <a:latin typeface="Calibri" pitchFamily="34" charset="0"/>
              <a:cs typeface="Calibri" pitchFamily="34" charset="0"/>
            </a:rPr>
            <a:t> after the vaccination .</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1" kern="1200" dirty="0" smtClean="0">
              <a:solidFill>
                <a:schemeClr val="accent4">
                  <a:lumMod val="50000"/>
                </a:schemeClr>
              </a:solidFill>
              <a:latin typeface="Calibri" pitchFamily="34" charset="0"/>
              <a:cs typeface="Calibri" pitchFamily="34" charset="0"/>
            </a:rPr>
            <a:t>Rare</a:t>
          </a:r>
          <a:r>
            <a:rPr lang="en-US" altLang="ar-JO" sz="1800" kern="1200" dirty="0" smtClean="0">
              <a:solidFill>
                <a:schemeClr val="accent4">
                  <a:lumMod val="50000"/>
                </a:schemeClr>
              </a:solidFill>
              <a:latin typeface="Calibri" pitchFamily="34" charset="0"/>
              <a:cs typeface="Calibri" pitchFamily="34" charset="0"/>
            </a:rPr>
            <a:t>: in about 1 in every million.</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kern="1200" dirty="0" smtClean="0">
              <a:solidFill>
                <a:schemeClr val="accent4">
                  <a:lumMod val="50000"/>
                </a:schemeClr>
              </a:solidFill>
              <a:latin typeface="Calibri" pitchFamily="34" charset="0"/>
              <a:cs typeface="Calibri" pitchFamily="34" charset="0"/>
            </a:rPr>
            <a:t>The treatment for anaphylaxis </a:t>
          </a:r>
          <a:r>
            <a:rPr lang="en-US" altLang="ar-JO" sz="1800" kern="1200" dirty="0" err="1" smtClean="0">
              <a:solidFill>
                <a:schemeClr val="accent4">
                  <a:lumMod val="50000"/>
                </a:schemeClr>
              </a:solidFill>
              <a:latin typeface="Calibri" pitchFamily="34" charset="0"/>
              <a:cs typeface="Calibri" pitchFamily="34" charset="0"/>
            </a:rPr>
            <a:t>is</a:t>
          </a:r>
          <a:r>
            <a:rPr lang="en-US" altLang="ar-JO" sz="1800" kern="1200" dirty="0" err="1" smtClean="0">
              <a:solidFill>
                <a:schemeClr val="accent4">
                  <a:lumMod val="50000"/>
                </a:schemeClr>
              </a:solidFill>
              <a:latin typeface="Calibri" pitchFamily="34" charset="0"/>
              <a:cs typeface="Calibri" pitchFamily="34" charset="0"/>
              <a:sym typeface="Wingdings" pitchFamily="2" charset="2"/>
            </a:rPr>
            <a:t></a:t>
          </a:r>
          <a:r>
            <a:rPr lang="en-US" altLang="ar-JO" sz="1800" kern="1200" dirty="0" err="1" smtClean="0">
              <a:solidFill>
                <a:schemeClr val="accent4">
                  <a:lumMod val="50000"/>
                </a:schemeClr>
              </a:solidFill>
              <a:latin typeface="Calibri" pitchFamily="34" charset="0"/>
              <a:cs typeface="Calibri" pitchFamily="34" charset="0"/>
            </a:rPr>
            <a:t>immediate</a:t>
          </a:r>
          <a:r>
            <a:rPr lang="en-US" altLang="ar-JO" sz="1800" kern="1200" dirty="0" smtClean="0">
              <a:solidFill>
                <a:schemeClr val="accent4">
                  <a:lumMod val="50000"/>
                </a:schemeClr>
              </a:solidFill>
              <a:latin typeface="Calibri" pitchFamily="34" charset="0"/>
              <a:cs typeface="Calibri" pitchFamily="34" charset="0"/>
            </a:rPr>
            <a:t> injection of </a:t>
          </a:r>
          <a:r>
            <a:rPr lang="en-US" altLang="ar-JO" sz="1800" b="1" kern="1200" dirty="0" smtClean="0">
              <a:solidFill>
                <a:schemeClr val="accent4">
                  <a:lumMod val="50000"/>
                </a:schemeClr>
              </a:solidFill>
              <a:latin typeface="Calibri" pitchFamily="34" charset="0"/>
              <a:cs typeface="Calibri" pitchFamily="34" charset="0"/>
            </a:rPr>
            <a:t>adrenaline</a:t>
          </a:r>
          <a:endParaRPr lang="en-US" sz="1800" b="1"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dsp:txBody>
      <dsp:txXfrm>
        <a:off x="5803682" y="1228950"/>
        <a:ext cx="2544330" cy="48094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19ACC9-7DF2-4472-A516-4A6C7139D20F}">
      <dsp:nvSpPr>
        <dsp:cNvPr id="0" name=""/>
        <dsp:cNvSpPr/>
      </dsp:nvSpPr>
      <dsp:spPr>
        <a:xfrm>
          <a:off x="0" y="62"/>
          <a:ext cx="8229600" cy="804923"/>
        </a:xfrm>
        <a:prstGeom prst="roundRect">
          <a:avLst/>
        </a:prstGeom>
        <a:solidFill>
          <a:schemeClr val="accent2">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b="1" kern="1200" dirty="0" err="1" smtClean="0">
              <a:solidFill>
                <a:schemeClr val="bg2"/>
              </a:solidFill>
            </a:rPr>
            <a:t>RotaTeq</a:t>
          </a:r>
          <a:endParaRPr lang="en-US" sz="5400" b="1" kern="1200" dirty="0">
            <a:solidFill>
              <a:schemeClr val="bg2"/>
            </a:solidFill>
          </a:endParaRPr>
        </a:p>
      </dsp:txBody>
      <dsp:txXfrm>
        <a:off x="0" y="62"/>
        <a:ext cx="8229600" cy="80492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ED09DB-8159-4287-8596-7297BB32660D}">
      <dsp:nvSpPr>
        <dsp:cNvPr id="0" name=""/>
        <dsp:cNvSpPr/>
      </dsp:nvSpPr>
      <dsp:spPr>
        <a:xfrm>
          <a:off x="0" y="287993"/>
          <a:ext cx="4038600" cy="171288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err="1" smtClean="0"/>
            <a:t>RotaTeq</a:t>
          </a:r>
          <a:r>
            <a:rPr lang="en-US" sz="2400" b="1" kern="1200" dirty="0" smtClean="0"/>
            <a:t> is a polyvalent vaccine consisting of five human-bovine </a:t>
          </a:r>
          <a:r>
            <a:rPr lang="en-US" sz="2400" b="1" kern="1200" dirty="0" err="1" smtClean="0"/>
            <a:t>reassortants</a:t>
          </a:r>
          <a:endParaRPr lang="en-US" sz="2400" b="1" kern="1200" dirty="0"/>
        </a:p>
      </dsp:txBody>
      <dsp:txXfrm>
        <a:off x="0" y="287993"/>
        <a:ext cx="4038600" cy="1712880"/>
      </dsp:txXfrm>
    </dsp:sp>
    <dsp:sp modelId="{EAA3CFEA-460B-469B-8754-2337C69BB23B}">
      <dsp:nvSpPr>
        <dsp:cNvPr id="0" name=""/>
        <dsp:cNvSpPr/>
      </dsp:nvSpPr>
      <dsp:spPr>
        <a:xfrm>
          <a:off x="0" y="2000873"/>
          <a:ext cx="4038600"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1" kern="1200" dirty="0" smtClean="0"/>
            <a:t>four G serotypes (G1, G2, G3, G4) </a:t>
          </a:r>
          <a:endParaRPr lang="en-US" sz="1900" kern="1200" dirty="0"/>
        </a:p>
        <a:p>
          <a:pPr marL="342900" lvl="2" indent="-171450" algn="l" defTabSz="844550" rtl="0">
            <a:lnSpc>
              <a:spcPct val="90000"/>
            </a:lnSpc>
            <a:spcBef>
              <a:spcPct val="0"/>
            </a:spcBef>
            <a:spcAft>
              <a:spcPct val="20000"/>
            </a:spcAft>
            <a:buChar char="••"/>
          </a:pPr>
          <a:r>
            <a:rPr lang="en-US" sz="1900" b="1" kern="1200" dirty="0" smtClean="0"/>
            <a:t>representing 80% of the G strains circulating worldwide, </a:t>
          </a:r>
          <a:endParaRPr lang="en-US" sz="1900" kern="1200" dirty="0"/>
        </a:p>
        <a:p>
          <a:pPr marL="171450" lvl="1" indent="-171450" algn="l" defTabSz="844550" rtl="0">
            <a:lnSpc>
              <a:spcPct val="90000"/>
            </a:lnSpc>
            <a:spcBef>
              <a:spcPct val="0"/>
            </a:spcBef>
            <a:spcAft>
              <a:spcPct val="20000"/>
            </a:spcAft>
            <a:buChar char="••"/>
          </a:pPr>
          <a:r>
            <a:rPr lang="en-US" sz="1900" b="1" kern="1200" dirty="0" smtClean="0"/>
            <a:t>and </a:t>
          </a:r>
          <a:endParaRPr lang="en-US" sz="1900" kern="1200" dirty="0"/>
        </a:p>
        <a:p>
          <a:pPr marL="171450" lvl="1" indent="-171450" algn="l" defTabSz="844550" rtl="0">
            <a:lnSpc>
              <a:spcPct val="90000"/>
            </a:lnSpc>
            <a:spcBef>
              <a:spcPct val="0"/>
            </a:spcBef>
            <a:spcAft>
              <a:spcPct val="20000"/>
            </a:spcAft>
            <a:buChar char="••"/>
          </a:pPr>
          <a:r>
            <a:rPr lang="en-US" sz="1900" b="1" kern="1200" dirty="0" smtClean="0"/>
            <a:t>one P serotype </a:t>
          </a:r>
          <a:endParaRPr lang="en-US" sz="1900" kern="1200" dirty="0"/>
        </a:p>
        <a:p>
          <a:pPr marL="342900" lvl="2" indent="-171450" algn="l" defTabSz="844550" rtl="0">
            <a:lnSpc>
              <a:spcPct val="90000"/>
            </a:lnSpc>
            <a:spcBef>
              <a:spcPct val="0"/>
            </a:spcBef>
            <a:spcAft>
              <a:spcPct val="20000"/>
            </a:spcAft>
            <a:buChar char="••"/>
          </a:pPr>
          <a:r>
            <a:rPr lang="en-US" sz="1900" b="1" kern="1200" dirty="0" smtClean="0"/>
            <a:t>representing &gt;75% of the P strains circulating worldwide.</a:t>
          </a:r>
          <a:endParaRPr lang="en-US" sz="1900" kern="1200" dirty="0"/>
        </a:p>
      </dsp:txBody>
      <dsp:txXfrm>
        <a:off x="0" y="2000873"/>
        <a:ext cx="4038600" cy="24343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E6D1A-D47D-45AC-9356-6897062B5ADA}">
      <dsp:nvSpPr>
        <dsp:cNvPr id="0" name=""/>
        <dsp:cNvSpPr/>
      </dsp:nvSpPr>
      <dsp:spPr>
        <a:xfrm>
          <a:off x="0" y="0"/>
          <a:ext cx="8855075" cy="1079325"/>
        </a:xfrm>
        <a:prstGeom prst="roundRect">
          <a:avLst/>
        </a:prstGeom>
        <a:solidFill>
          <a:schemeClr val="accent2">
            <a:alpha val="9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b="1" kern="1200" dirty="0" smtClean="0"/>
            <a:t>Human RV Vaccine - </a:t>
          </a:r>
          <a:r>
            <a:rPr lang="en-US" sz="4500" b="1" i="1" kern="1200" dirty="0" err="1" smtClean="0"/>
            <a:t>Rotarix</a:t>
          </a:r>
          <a:endParaRPr lang="en-US" sz="4500" b="1" i="1" kern="1200" dirty="0"/>
        </a:p>
      </dsp:txBody>
      <dsp:txXfrm>
        <a:off x="0" y="0"/>
        <a:ext cx="8855075" cy="10793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10/24/2019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a:p>
        </p:txBody>
      </p:sp>
    </p:spTree>
    <p:extLst>
      <p:ext uri="{BB962C8B-B14F-4D97-AF65-F5344CB8AC3E}">
        <p14:creationId xmlns:p14="http://schemas.microsoft.com/office/powerpoint/2010/main" xmlns=""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10/24/2019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a:p>
        </p:txBody>
      </p:sp>
    </p:spTree>
    <p:extLst>
      <p:ext uri="{BB962C8B-B14F-4D97-AF65-F5344CB8AC3E}">
        <p14:creationId xmlns:p14="http://schemas.microsoft.com/office/powerpoint/2010/main" xmlns=""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Antigens"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Central_nervous_system" TargetMode="External"/><Relationship Id="rId3" Type="http://schemas.openxmlformats.org/officeDocument/2006/relationships/hyperlink" Target="https://en.wikipedia.org/wiki/IgA" TargetMode="External"/><Relationship Id="rId7" Type="http://schemas.openxmlformats.org/officeDocument/2006/relationships/hyperlink" Target="https://en.wikipedia.org/wiki/IgM"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en.wikipedia.org/wiki/IgG" TargetMode="External"/><Relationship Id="rId5" Type="http://schemas.openxmlformats.org/officeDocument/2006/relationships/hyperlink" Target="https://en.wikipedia.org/wiki/Tonsil" TargetMode="External"/><Relationship Id="rId4" Type="http://schemas.openxmlformats.org/officeDocument/2006/relationships/hyperlink" Target="https://en.wikipedia.org/wiki/Antibod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Rib_fracture" TargetMode="External"/><Relationship Id="rId13" Type="http://schemas.openxmlformats.org/officeDocument/2006/relationships/hyperlink" Target="https://en.wikipedia.org/wiki/Pneumothorax" TargetMode="External"/><Relationship Id="rId3" Type="http://schemas.openxmlformats.org/officeDocument/2006/relationships/hyperlink" Target="https://en.wikipedia.org/wiki/Paroxysmal" TargetMode="External"/><Relationship Id="rId7" Type="http://schemas.openxmlformats.org/officeDocument/2006/relationships/hyperlink" Target="https://en.wikipedia.org/wiki/Subconjunctival_hemorrhage" TargetMode="External"/><Relationship Id="rId12" Type="http://schemas.openxmlformats.org/officeDocument/2006/relationships/hyperlink" Target="https://en.wikipedia.org/wiki/Pleura"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en.wikipedia.org/wiki/Pertussis" TargetMode="External"/><Relationship Id="rId11" Type="http://schemas.openxmlformats.org/officeDocument/2006/relationships/hyperlink" Target="https://en.wikipedia.org/wiki/Vertebral_artery_dissection" TargetMode="External"/><Relationship Id="rId5" Type="http://schemas.openxmlformats.org/officeDocument/2006/relationships/hyperlink" Target="https://en.wikipedia.org/wiki/Vomiting" TargetMode="External"/><Relationship Id="rId10" Type="http://schemas.openxmlformats.org/officeDocument/2006/relationships/hyperlink" Target="https://en.wikipedia.org/wiki/Hernias" TargetMode="External"/><Relationship Id="rId4" Type="http://schemas.openxmlformats.org/officeDocument/2006/relationships/hyperlink" Target="https://en.wikipedia.org/wiki/Fainting" TargetMode="External"/><Relationship Id="rId9" Type="http://schemas.openxmlformats.org/officeDocument/2006/relationships/hyperlink" Target="https://en.wikipedia.org/wiki/Urinary_incontin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you’ve got ten people.</a:t>
            </a:r>
            <a:r>
              <a:rPr lang="en-US" baseline="0" dirty="0" smtClean="0"/>
              <a:t> One of them gets infected with </a:t>
            </a:r>
            <a:r>
              <a:rPr lang="en-US" baseline="0" dirty="0" err="1" smtClean="0"/>
              <a:t>checken</a:t>
            </a:r>
            <a:r>
              <a:rPr lang="en-US" baseline="0" dirty="0" smtClean="0"/>
              <a:t> pox, the other nine will get it too. However if you vaccinate, let’s say, seven out of the ten, then the spread of infection will be restricted. And if one of those three that haven’t been vaccinated has a contraindication like being </a:t>
            </a:r>
            <a:r>
              <a:rPr lang="en-US" baseline="0" dirty="0" err="1" smtClean="0"/>
              <a:t>immunocompromised</a:t>
            </a:r>
            <a:r>
              <a:rPr lang="en-US" baseline="0" dirty="0" smtClean="0"/>
              <a:t>, they will be protected too, because the others won’t spread the infection to them.</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most common types of disease caused by </a:t>
            </a:r>
            <a:r>
              <a:rPr lang="en-US" sz="1200" b="0" i="1" kern="1200" dirty="0" err="1" smtClean="0">
                <a:solidFill>
                  <a:schemeClr val="tx1"/>
                </a:solidFill>
                <a:latin typeface="+mn-lt"/>
                <a:ea typeface="+mn-ea"/>
                <a:cs typeface="+mn-cs"/>
              </a:rPr>
              <a:t>Haemophilus</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influenzae</a:t>
            </a:r>
            <a:r>
              <a:rPr lang="en-US" sz="1200" b="0" i="0" kern="1200" dirty="0" smtClean="0">
                <a:solidFill>
                  <a:schemeClr val="tx1"/>
                </a:solidFill>
                <a:latin typeface="+mn-lt"/>
                <a:ea typeface="+mn-ea"/>
                <a:cs typeface="+mn-cs"/>
              </a:rPr>
              <a:t> type b (</a:t>
            </a:r>
            <a:r>
              <a:rPr lang="en-US" sz="1200" b="0" i="0" kern="1200" dirty="0" err="1" smtClean="0">
                <a:solidFill>
                  <a:schemeClr val="tx1"/>
                </a:solidFill>
                <a:latin typeface="+mn-lt"/>
                <a:ea typeface="+mn-ea"/>
                <a:cs typeface="+mn-cs"/>
              </a:rPr>
              <a:t>Hib</a:t>
            </a:r>
            <a:r>
              <a:rPr lang="en-US" sz="1200" b="0" i="0" kern="1200" dirty="0" smtClean="0">
                <a:solidFill>
                  <a:schemeClr val="tx1"/>
                </a:solidFill>
                <a:latin typeface="+mn-lt"/>
                <a:ea typeface="+mn-ea"/>
                <a:cs typeface="+mn-cs"/>
              </a:rPr>
              <a:t>) bacteria include pneumonia, </a:t>
            </a:r>
            <a:r>
              <a:rPr lang="en-US" sz="1200" b="0" i="0" kern="1200" dirty="0" err="1" smtClean="0">
                <a:solidFill>
                  <a:schemeClr val="tx1"/>
                </a:solidFill>
                <a:latin typeface="+mn-lt"/>
                <a:ea typeface="+mn-ea"/>
                <a:cs typeface="+mn-cs"/>
              </a:rPr>
              <a:t>bacteremia</a:t>
            </a:r>
            <a:r>
              <a:rPr lang="en-US" sz="1200" b="0" i="0" kern="1200" dirty="0" smtClean="0">
                <a:solidFill>
                  <a:schemeClr val="tx1"/>
                </a:solidFill>
                <a:latin typeface="+mn-lt"/>
                <a:ea typeface="+mn-ea"/>
                <a:cs typeface="+mn-cs"/>
              </a:rPr>
              <a:t>, meningitis, </a:t>
            </a:r>
            <a:r>
              <a:rPr lang="en-US" sz="1200" b="0" i="0" kern="1200" dirty="0" err="1" smtClean="0">
                <a:solidFill>
                  <a:schemeClr val="tx1"/>
                </a:solidFill>
                <a:latin typeface="+mn-lt"/>
                <a:ea typeface="+mn-ea"/>
                <a:cs typeface="+mn-cs"/>
              </a:rPr>
              <a:t>epiglottitis</a:t>
            </a:r>
            <a:r>
              <a:rPr lang="en-US" sz="1200" b="0" i="0" kern="1200" dirty="0" smtClean="0">
                <a:solidFill>
                  <a:schemeClr val="tx1"/>
                </a:solidFill>
                <a:latin typeface="+mn-lt"/>
                <a:ea typeface="+mn-ea"/>
                <a:cs typeface="+mn-cs"/>
              </a:rPr>
              <a:t>, septic arthritis, </a:t>
            </a:r>
            <a:r>
              <a:rPr lang="en-US" sz="1200" b="0" i="0" kern="1200" dirty="0" err="1" smtClean="0">
                <a:solidFill>
                  <a:schemeClr val="tx1"/>
                </a:solidFill>
                <a:latin typeface="+mn-lt"/>
                <a:ea typeface="+mn-ea"/>
                <a:cs typeface="+mn-cs"/>
              </a:rPr>
              <a:t>cellulitis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otitis</a:t>
            </a:r>
            <a:r>
              <a:rPr lang="en-US" sz="1200" b="0" i="0" kern="1200" dirty="0" smtClean="0">
                <a:solidFill>
                  <a:schemeClr val="tx1"/>
                </a:solidFill>
                <a:latin typeface="+mn-lt"/>
                <a:ea typeface="+mn-ea"/>
                <a:cs typeface="+mn-cs"/>
              </a:rPr>
              <a:t> media, purulent </a:t>
            </a:r>
            <a:r>
              <a:rPr lang="en-US" sz="1200" b="0" i="0" kern="1200" dirty="0" err="1" smtClean="0">
                <a:solidFill>
                  <a:schemeClr val="tx1"/>
                </a:solidFill>
                <a:latin typeface="+mn-lt"/>
                <a:ea typeface="+mn-ea"/>
                <a:cs typeface="+mn-cs"/>
              </a:rPr>
              <a:t>pericarditis</a:t>
            </a:r>
            <a:r>
              <a:rPr lang="en-US" sz="1200" b="0" i="0" kern="1200" dirty="0" smtClean="0">
                <a:solidFill>
                  <a:schemeClr val="tx1"/>
                </a:solidFill>
                <a:latin typeface="+mn-lt"/>
                <a:ea typeface="+mn-ea"/>
                <a:cs typeface="+mn-cs"/>
              </a:rPr>
              <a:t>, and other less common infections such as </a:t>
            </a:r>
            <a:r>
              <a:rPr lang="en-US" sz="1200" b="0" i="0" kern="1200" dirty="0" err="1" smtClean="0">
                <a:solidFill>
                  <a:schemeClr val="tx1"/>
                </a:solidFill>
                <a:latin typeface="+mn-lt"/>
                <a:ea typeface="+mn-ea"/>
                <a:cs typeface="+mn-cs"/>
              </a:rPr>
              <a:t>endocarditis</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osteomyelitis</a:t>
            </a:r>
            <a:r>
              <a:rPr lang="en-US" sz="1200" b="0" i="0" kern="1200" dirty="0" smtClean="0">
                <a:solidFill>
                  <a:schemeClr val="tx1"/>
                </a:solidFill>
                <a:latin typeface="+mn-lt"/>
                <a:ea typeface="+mn-ea"/>
                <a:cs typeface="+mn-cs"/>
              </a:rPr>
              <a:t>. Non-b </a:t>
            </a:r>
            <a:r>
              <a:rPr lang="en-US" sz="1200" b="0" i="1" kern="1200" dirty="0" err="1" smtClean="0">
                <a:solidFill>
                  <a:schemeClr val="tx1"/>
                </a:solidFill>
                <a:latin typeface="+mn-lt"/>
                <a:ea typeface="+mn-ea"/>
                <a:cs typeface="+mn-cs"/>
              </a:rPr>
              <a:t>Haemophilus</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influenzae</a:t>
            </a:r>
            <a:r>
              <a:rPr lang="en-US" sz="1200" b="0" i="0" kern="1200" dirty="0" smtClean="0">
                <a:solidFill>
                  <a:schemeClr val="tx1"/>
                </a:solidFill>
                <a:latin typeface="+mn-lt"/>
                <a:ea typeface="+mn-ea"/>
                <a:cs typeface="+mn-cs"/>
              </a:rPr>
              <a:t> bacteria can cause disease similar to </a:t>
            </a:r>
            <a:r>
              <a:rPr lang="en-US" sz="1200" b="0" i="0" kern="1200" dirty="0" err="1" smtClean="0">
                <a:solidFill>
                  <a:schemeClr val="tx1"/>
                </a:solidFill>
                <a:latin typeface="+mn-lt"/>
                <a:ea typeface="+mn-ea"/>
                <a:cs typeface="+mn-cs"/>
              </a:rPr>
              <a:t>Hib</a:t>
            </a:r>
            <a:r>
              <a:rPr lang="en-US" sz="1200" b="0" i="0" kern="1200" dirty="0" smtClean="0">
                <a:solidFill>
                  <a:schemeClr val="tx1"/>
                </a:solidFill>
                <a:latin typeface="+mn-lt"/>
                <a:ea typeface="+mn-ea"/>
                <a:cs typeface="+mn-cs"/>
              </a:rPr>
              <a:t> infections. </a:t>
            </a:r>
            <a:r>
              <a:rPr lang="en-US" sz="1200" b="0" i="0" kern="1200" dirty="0" err="1" smtClean="0">
                <a:solidFill>
                  <a:schemeClr val="tx1"/>
                </a:solidFill>
                <a:latin typeface="+mn-lt"/>
                <a:ea typeface="+mn-ea"/>
                <a:cs typeface="+mn-cs"/>
              </a:rPr>
              <a:t>Nontypeable</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Haemophilus</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influenzae</a:t>
            </a:r>
            <a:r>
              <a:rPr lang="en-US" sz="1200" b="0" i="0" kern="1200" dirty="0" smtClean="0">
                <a:solidFill>
                  <a:schemeClr val="tx1"/>
                </a:solidFill>
                <a:latin typeface="+mn-lt"/>
                <a:ea typeface="+mn-ea"/>
                <a:cs typeface="+mn-cs"/>
              </a:rPr>
              <a:t> bacteria commonly causes ear infections in children and bronchitis in adults, but may also cause invasive disease, such as </a:t>
            </a:r>
            <a:r>
              <a:rPr lang="en-US" sz="1200" b="0" i="0" kern="1200" dirty="0" err="1" smtClean="0">
                <a:solidFill>
                  <a:schemeClr val="tx1"/>
                </a:solidFill>
                <a:latin typeface="+mn-lt"/>
                <a:ea typeface="+mn-ea"/>
                <a:cs typeface="+mn-cs"/>
              </a:rPr>
              <a:t>bacteremia</a:t>
            </a:r>
            <a:r>
              <a:rPr lang="en-US" sz="1200" b="0" i="0" kern="1200" dirty="0" smtClean="0">
                <a:solidFill>
                  <a:schemeClr val="tx1"/>
                </a:solidFill>
                <a:latin typeface="+mn-lt"/>
                <a:ea typeface="+mn-ea"/>
                <a:cs typeface="+mn-cs"/>
              </a:rPr>
              <a:t> and pneumonia.</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http://www.researchgate.net/publication/49743936_Nafi_O._Rotavirus_gastroenteritis_among_children_aged_under_5_years_in_Al_Karak_Jordan</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Rot-1 (</a:t>
            </a:r>
            <a:r>
              <a:rPr lang="en-US" sz="1200" b="0" i="0" kern="1200" dirty="0" err="1" smtClean="0">
                <a:solidFill>
                  <a:schemeClr val="tx1"/>
                </a:solidFill>
                <a:latin typeface="+mn-lt"/>
                <a:ea typeface="+mn-ea"/>
                <a:cs typeface="+mn-cs"/>
              </a:rPr>
              <a:t>Rotarix</a:t>
            </a:r>
            <a:r>
              <a:rPr lang="en-US" sz="1200" b="0" i="0" kern="1200" dirty="0" smtClean="0">
                <a:solidFill>
                  <a:schemeClr val="tx1"/>
                </a:solidFill>
                <a:latin typeface="+mn-lt"/>
                <a:ea typeface="+mn-ea"/>
                <a:cs typeface="+mn-cs"/>
              </a:rPr>
              <a:t>™) requires 2 doses (at least 4 weeks apart) and Rot-5 (</a:t>
            </a:r>
            <a:r>
              <a:rPr lang="en-US" sz="1200" b="0" i="0" kern="1200" dirty="0" err="1" smtClean="0">
                <a:solidFill>
                  <a:schemeClr val="tx1"/>
                </a:solidFill>
                <a:latin typeface="+mn-lt"/>
                <a:ea typeface="+mn-ea"/>
                <a:cs typeface="+mn-cs"/>
              </a:rPr>
              <a:t>RotaTeq</a:t>
            </a:r>
            <a:r>
              <a:rPr lang="en-US" sz="1200" b="0" i="0" kern="1200" dirty="0" smtClean="0">
                <a:solidFill>
                  <a:schemeClr val="tx1"/>
                </a:solidFill>
                <a:latin typeface="+mn-lt"/>
                <a:ea typeface="+mn-ea"/>
                <a:cs typeface="+mn-cs"/>
              </a:rPr>
              <a:t>™) requires 3 doses (4-10 weeks apart).</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D0A83ED-0138-4C4F-84AD-993A8DCBEAD1}" type="slidenum">
              <a:rPr lang="en-US" smtClean="0"/>
              <a:pPr/>
              <a:t>75</a:t>
            </a:fld>
            <a:endParaRPr lang="en-US" smtClean="0"/>
          </a:p>
        </p:txBody>
      </p:sp>
      <p:sp>
        <p:nvSpPr>
          <p:cNvPr id="44035" name="Slide Image Placeholder 1"/>
          <p:cNvSpPr>
            <a:spLocks noGrp="1" noRot="1" noChangeAspect="1" noTextEdit="1"/>
          </p:cNvSpPr>
          <p:nvPr>
            <p:ph type="sldImg"/>
          </p:nvPr>
        </p:nvSpPr>
        <p:spPr>
          <a:xfrm>
            <a:off x="1195388" y="704850"/>
            <a:ext cx="4638675" cy="3478213"/>
          </a:xfrm>
          <a:ln/>
        </p:spPr>
      </p:sp>
      <p:sp>
        <p:nvSpPr>
          <p:cNvPr id="44036" name="Notes Placeholder 2"/>
          <p:cNvSpPr>
            <a:spLocks noGrp="1"/>
          </p:cNvSpPr>
          <p:nvPr>
            <p:ph type="body" idx="1"/>
          </p:nvPr>
        </p:nvSpPr>
        <p:spPr>
          <a:xfrm>
            <a:off x="291004" y="4433136"/>
            <a:ext cx="6445970" cy="4583439"/>
          </a:xfrm>
          <a:noFill/>
          <a:ln/>
        </p:spPr>
        <p:txBody>
          <a:bodyPr lIns="96121" tIns="47217" rIns="96121" bIns="47217"/>
          <a:lstStyle/>
          <a:p>
            <a:r>
              <a:rPr lang="en-US" sz="1800" b="1" dirty="0" smtClean="0"/>
              <a:t>Rotavirus </a:t>
            </a:r>
            <a:r>
              <a:rPr lang="en-US" sz="1800" b="1" dirty="0" err="1" smtClean="0"/>
              <a:t>reassortant</a:t>
            </a:r>
            <a:r>
              <a:rPr lang="en-US" sz="1800" b="1" dirty="0" smtClean="0"/>
              <a:t> to generate oral live virus </a:t>
            </a:r>
            <a:r>
              <a:rPr lang="en-US" sz="1800" b="1" dirty="0" err="1" smtClean="0"/>
              <a:t>vaccine.</a:t>
            </a:r>
            <a:r>
              <a:rPr lang="en-US" sz="1800" dirty="0" err="1" smtClean="0"/>
              <a:t>RotaTeq</a:t>
            </a:r>
            <a:r>
              <a:rPr lang="en-US" sz="1800" dirty="0" smtClean="0"/>
              <a:t> is a polyvalent vaccine consisting of five human-bovine </a:t>
            </a:r>
            <a:r>
              <a:rPr lang="en-US" sz="1800" dirty="0" err="1" smtClean="0"/>
              <a:t>reassortants</a:t>
            </a:r>
            <a:r>
              <a:rPr lang="en-US" sz="1800" dirty="0" smtClean="0"/>
              <a:t>: four G serotypes (G1, G2, G3, G4) representing 80% of the G strains circulating worldwide, and one P serotype representing &gt;75% of the P strains circulating worldwide.</a:t>
            </a:r>
          </a:p>
          <a:p>
            <a:endParaRPr lang="en-US" sz="1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7B68582-8523-41F3-9A23-4F278A193D2C}" type="slidenum">
              <a:rPr lang="en-US" smtClean="0"/>
              <a:pPr/>
              <a:t>76</a:t>
            </a:fld>
            <a:endParaRPr lang="en-US" smtClean="0"/>
          </a:p>
        </p:txBody>
      </p:sp>
      <p:sp>
        <p:nvSpPr>
          <p:cNvPr id="45059" name="Rectangle 2"/>
          <p:cNvSpPr>
            <a:spLocks noGrp="1" noRot="1" noChangeAspect="1" noChangeArrowheads="1" noTextEdit="1"/>
          </p:cNvSpPr>
          <p:nvPr>
            <p:ph type="sldImg"/>
          </p:nvPr>
        </p:nvSpPr>
        <p:spPr>
          <a:xfrm>
            <a:off x="1162050" y="723900"/>
            <a:ext cx="4625975" cy="3470275"/>
          </a:xfrm>
          <a:ln/>
        </p:spPr>
      </p:sp>
      <p:sp>
        <p:nvSpPr>
          <p:cNvPr id="45060" name="Rectangle 3"/>
          <p:cNvSpPr>
            <a:spLocks noGrp="1" noChangeArrowheads="1"/>
          </p:cNvSpPr>
          <p:nvPr>
            <p:ph type="body" idx="1"/>
          </p:nvPr>
        </p:nvSpPr>
        <p:spPr>
          <a:xfrm>
            <a:off x="320267" y="4528490"/>
            <a:ext cx="6298030" cy="4594752"/>
          </a:xfrm>
          <a:noFill/>
          <a:ln/>
        </p:spPr>
        <p:txBody>
          <a:bodyPr lIns="92697" tIns="46350" rIns="92697" bIns="46350"/>
          <a:lstStyle/>
          <a:p>
            <a:endParaRPr lang="en-US" sz="18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8B3AD61-3193-4848-90FD-C77F744F988D}" type="slidenum">
              <a:rPr lang="en-US" smtClean="0"/>
              <a:pPr/>
              <a:t>77</a:t>
            </a:fld>
            <a:endParaRPr lang="en-US" smtClean="0"/>
          </a:p>
        </p:txBody>
      </p:sp>
      <p:sp>
        <p:nvSpPr>
          <p:cNvPr id="46083" name="Slide Image Placeholder 1"/>
          <p:cNvSpPr>
            <a:spLocks noGrp="1" noRot="1" noChangeAspect="1" noTextEdit="1"/>
          </p:cNvSpPr>
          <p:nvPr>
            <p:ph type="sldImg"/>
          </p:nvPr>
        </p:nvSpPr>
        <p:spPr>
          <a:xfrm>
            <a:off x="1181898" y="704647"/>
            <a:ext cx="4664183" cy="3477983"/>
          </a:xfrm>
          <a:ln/>
        </p:spPr>
      </p:sp>
      <p:sp>
        <p:nvSpPr>
          <p:cNvPr id="46084" name="Notes Placeholder 2"/>
          <p:cNvSpPr>
            <a:spLocks noGrp="1"/>
          </p:cNvSpPr>
          <p:nvPr>
            <p:ph type="body" idx="1"/>
          </p:nvPr>
        </p:nvSpPr>
        <p:spPr>
          <a:xfrm>
            <a:off x="291004" y="4433136"/>
            <a:ext cx="6445970" cy="4583439"/>
          </a:xfrm>
          <a:noFill/>
          <a:ln/>
        </p:spPr>
        <p:txBody>
          <a:bodyPr lIns="96121" tIns="47217" rIns="96121" bIns="47217"/>
          <a:lstStyle/>
          <a:p>
            <a:endParaRPr lang="en-US" sz="1800" dirty="0" smtClean="0"/>
          </a:p>
        </p:txBody>
      </p:sp>
      <p:sp>
        <p:nvSpPr>
          <p:cNvPr id="46085" name="Slide Number Placeholder 3"/>
          <p:cNvSpPr txBox="1">
            <a:spLocks noGrp="1"/>
          </p:cNvSpPr>
          <p:nvPr/>
        </p:nvSpPr>
        <p:spPr bwMode="auto">
          <a:xfrm>
            <a:off x="3978132" y="8842029"/>
            <a:ext cx="3043343" cy="465455"/>
          </a:xfrm>
          <a:prstGeom prst="rect">
            <a:avLst/>
          </a:prstGeom>
          <a:noFill/>
          <a:ln w="9525">
            <a:noFill/>
            <a:miter lim="800000"/>
            <a:headEnd/>
            <a:tailEnd/>
          </a:ln>
        </p:spPr>
        <p:txBody>
          <a:bodyPr lIns="93319" tIns="46660" rIns="93319" bIns="46660"/>
          <a:lstStyle/>
          <a:p>
            <a:pPr algn="ctr" defTabSz="915415" eaLnBrk="0" hangingPunct="0"/>
            <a:fld id="{D5D4C40B-F77D-4049-9E89-2F8D6C73FB67}" type="slidenum">
              <a:rPr lang="ar-SA" sz="3600"/>
              <a:pPr algn="ctr" defTabSz="915415" eaLnBrk="0" hangingPunct="0"/>
              <a:t>77</a:t>
            </a:fld>
            <a:endParaRPr lang="en-US" sz="3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eaLnBrk="1" hangingPunct="1">
              <a:buFont typeface="Wingdings 2" pitchFamily="18" charset="2"/>
              <a:buChar char=""/>
              <a:defRPr/>
            </a:pPr>
            <a:r>
              <a:rPr lang="en-US" altLang="ar-JO" sz="1200" b="1" i="1" dirty="0" smtClean="0">
                <a:latin typeface="Browallia New" pitchFamily="34" charset="-34"/>
                <a:cs typeface="Browallia New" pitchFamily="34" charset="-34"/>
              </a:rPr>
              <a:t>Pneumococcal conjugate vaccine </a:t>
            </a:r>
            <a:r>
              <a:rPr lang="en-US" altLang="ar-JO" sz="1200" i="1" dirty="0" smtClean="0">
                <a:latin typeface="Browallia New" pitchFamily="34" charset="-34"/>
                <a:cs typeface="Browallia New" pitchFamily="34" charset="-34"/>
              </a:rPr>
              <a:t>is a vaccine used to protect </a:t>
            </a:r>
            <a:r>
              <a:rPr lang="en-US" altLang="ar-JO" sz="1200" i="1" dirty="0" smtClean="0">
                <a:solidFill>
                  <a:srgbClr val="0070C0"/>
                </a:solidFill>
                <a:latin typeface="Browallia New" pitchFamily="34" charset="-34"/>
                <a:cs typeface="Browallia New" pitchFamily="34" charset="-34"/>
              </a:rPr>
              <a:t>infants and young children </a:t>
            </a:r>
            <a:r>
              <a:rPr lang="en-US" altLang="ar-JO" sz="1200" i="1" dirty="0" smtClean="0">
                <a:latin typeface="Browallia New" pitchFamily="34" charset="-34"/>
                <a:cs typeface="Browallia New" pitchFamily="34" charset="-34"/>
              </a:rPr>
              <a:t>against disease caused by the bacterium Streptococcus </a:t>
            </a:r>
            <a:r>
              <a:rPr lang="en-US" altLang="ar-JO" sz="1200" i="1" dirty="0" err="1" smtClean="0">
                <a:latin typeface="Browallia New" pitchFamily="34" charset="-34"/>
                <a:cs typeface="Browallia New" pitchFamily="34" charset="-34"/>
              </a:rPr>
              <a:t>pneumoniae</a:t>
            </a:r>
            <a:r>
              <a:rPr lang="en-US" altLang="ar-JO" sz="1200" i="1" dirty="0" smtClean="0">
                <a:latin typeface="Browallia New" pitchFamily="34" charset="-34"/>
                <a:cs typeface="Browallia New" pitchFamily="34" charset="-34"/>
              </a:rPr>
              <a:t> (</a:t>
            </a:r>
            <a:r>
              <a:rPr lang="en-US" altLang="ar-JO" sz="1200" i="1" dirty="0" err="1" smtClean="0">
                <a:latin typeface="Browallia New" pitchFamily="34" charset="-34"/>
                <a:cs typeface="Browallia New" pitchFamily="34" charset="-34"/>
              </a:rPr>
              <a:t>pneumococcus</a:t>
            </a:r>
            <a:r>
              <a:rPr lang="en-US" altLang="ar-JO" sz="1200" i="1" dirty="0" smtClean="0">
                <a:latin typeface="Browallia New" pitchFamily="34" charset="-34"/>
                <a:cs typeface="Browallia New" pitchFamily="34" charset="-34"/>
              </a:rPr>
              <a:t>). </a:t>
            </a:r>
          </a:p>
          <a:p>
            <a:pPr algn="l" rtl="0" eaLnBrk="1" hangingPunct="1">
              <a:buFont typeface="Wingdings 2" pitchFamily="18" charset="2"/>
              <a:buChar char=""/>
              <a:defRPr/>
            </a:pPr>
            <a:r>
              <a:rPr lang="en-US" altLang="ar-JO" sz="1200" i="1" dirty="0" smtClean="0">
                <a:latin typeface="Browallia New" pitchFamily="34" charset="-34"/>
                <a:cs typeface="Browallia New" pitchFamily="34" charset="-34"/>
              </a:rPr>
              <a:t>is a heptavalent vaccine, meaning that it contains the cell membrane sugars of </a:t>
            </a:r>
            <a:r>
              <a:rPr lang="en-US" altLang="ar-JO" sz="1200" i="1" dirty="0" smtClean="0">
                <a:solidFill>
                  <a:srgbClr val="0070C0"/>
                </a:solidFill>
                <a:latin typeface="Browallia New" pitchFamily="34" charset="-34"/>
                <a:cs typeface="Browallia New" pitchFamily="34" charset="-34"/>
              </a:rPr>
              <a:t>seven serotypes </a:t>
            </a:r>
            <a:r>
              <a:rPr lang="en-US" altLang="ar-JO" sz="1200" i="1" dirty="0" smtClean="0">
                <a:latin typeface="Browallia New" pitchFamily="34" charset="-34"/>
                <a:cs typeface="Browallia New" pitchFamily="34" charset="-34"/>
              </a:rPr>
              <a:t>of </a:t>
            </a:r>
            <a:r>
              <a:rPr lang="en-US" altLang="ar-JO" sz="1200" i="1" dirty="0" err="1" smtClean="0">
                <a:latin typeface="Browallia New" pitchFamily="34" charset="-34"/>
                <a:cs typeface="Browallia New" pitchFamily="34" charset="-34"/>
              </a:rPr>
              <a:t>pneumococcus</a:t>
            </a:r>
            <a:r>
              <a:rPr lang="en-US" altLang="ar-JO" sz="1200" i="1" dirty="0" smtClean="0">
                <a:latin typeface="Browallia New" pitchFamily="34" charset="-34"/>
                <a:cs typeface="Browallia New" pitchFamily="34" charset="-34"/>
              </a:rPr>
              <a:t>, conjugated with </a:t>
            </a:r>
            <a:r>
              <a:rPr lang="en-US" altLang="ar-JO" sz="1200" i="1" dirty="0" smtClean="0">
                <a:solidFill>
                  <a:srgbClr val="0070C0"/>
                </a:solidFill>
                <a:latin typeface="Browallia New" pitchFamily="34" charset="-34"/>
                <a:cs typeface="Browallia New" pitchFamily="34" charset="-34"/>
              </a:rPr>
              <a:t>Diphtheria proteins</a:t>
            </a:r>
            <a:r>
              <a:rPr lang="en-US" altLang="ar-JO" sz="1200" i="1" dirty="0" smtClean="0">
                <a:latin typeface="Browallia New" pitchFamily="34" charset="-34"/>
                <a:cs typeface="Browallia New" pitchFamily="34" charset="-34"/>
              </a:rPr>
              <a:t>.</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89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Two outbreaks coinciding with pilgrimage seasons for Hajj/</a:t>
            </a:r>
            <a:r>
              <a:rPr lang="en-US" sz="1200" b="0" i="0" kern="1200" dirty="0" err="1" smtClean="0">
                <a:solidFill>
                  <a:schemeClr val="tx1"/>
                </a:solidFill>
                <a:latin typeface="+mn-lt"/>
                <a:ea typeface="+mn-ea"/>
                <a:cs typeface="+mn-cs"/>
              </a:rPr>
              <a:t>Umra</a:t>
            </a:r>
            <a:r>
              <a:rPr lang="en-US" sz="1200" b="0" i="0" kern="1200" dirty="0" smtClean="0">
                <a:solidFill>
                  <a:schemeClr val="tx1"/>
                </a:solidFill>
                <a:latin typeface="+mn-lt"/>
                <a:ea typeface="+mn-ea"/>
                <a:cs typeface="+mn-cs"/>
              </a:rPr>
              <a:t> in 2000 and 2001 have been associated with </a:t>
            </a:r>
            <a:r>
              <a:rPr lang="en-US" sz="1200" b="0" i="1" kern="1200" dirty="0" err="1" smtClean="0">
                <a:solidFill>
                  <a:schemeClr val="tx1"/>
                </a:solidFill>
                <a:latin typeface="+mn-lt"/>
                <a:ea typeface="+mn-ea"/>
                <a:cs typeface="+mn-cs"/>
              </a:rPr>
              <a:t>N.meningitidis</a:t>
            </a:r>
            <a:r>
              <a:rPr lang="en-US" sz="1200" b="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W135.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97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capsular polysaccharide on the type B bacterium is too similar to human neural </a:t>
            </a:r>
            <a:r>
              <a:rPr lang="en-US" sz="1200" b="0" i="0" u="none" strike="noStrike" kern="1200" dirty="0" smtClean="0">
                <a:solidFill>
                  <a:schemeClr val="tx1"/>
                </a:solidFill>
                <a:latin typeface="+mn-lt"/>
                <a:ea typeface="+mn-ea"/>
                <a:cs typeface="+mn-cs"/>
                <a:hlinkClick r:id="rId3" tooltip="Antigens"/>
              </a:rPr>
              <a:t>antigens</a:t>
            </a:r>
            <a:r>
              <a:rPr lang="en-US" sz="1200" b="0" i="0" kern="1200" dirty="0" smtClean="0">
                <a:solidFill>
                  <a:schemeClr val="tx1"/>
                </a:solidFill>
                <a:latin typeface="+mn-lt"/>
                <a:ea typeface="+mn-ea"/>
                <a:cs typeface="+mn-cs"/>
              </a:rPr>
              <a:t> to be a useful target.</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98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Encapsulated bacteria need antibodies</a:t>
            </a:r>
            <a:r>
              <a:rPr lang="en-US" baseline="0" dirty="0" smtClean="0"/>
              <a:t> and complements and </a:t>
            </a:r>
            <a:r>
              <a:rPr lang="en-US" baseline="0" dirty="0" err="1" smtClean="0"/>
              <a:t>opsonins</a:t>
            </a:r>
            <a:r>
              <a:rPr lang="en-US" baseline="0" dirty="0" smtClean="0"/>
              <a:t> (produced by the spleen) to be </a:t>
            </a:r>
            <a:r>
              <a:rPr lang="en-US" baseline="0" dirty="0" err="1" smtClean="0"/>
              <a:t>phagocytosed</a:t>
            </a:r>
            <a:r>
              <a:rPr lang="en-US" baseline="0" dirty="0" smtClean="0"/>
              <a:t> by macrophages in the spleen and elsewhere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99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r>
              <a:rPr lang="en-US" altLang="ar-JO" dirty="0" smtClean="0">
                <a:latin typeface="Garamond" pitchFamily="18" charset="0"/>
              </a:rPr>
              <a:t>Nonliving vaccines administered </a:t>
            </a:r>
            <a:r>
              <a:rPr lang="en-US" altLang="ar-JO" dirty="0" err="1" smtClean="0">
                <a:latin typeface="Garamond" pitchFamily="18" charset="0"/>
              </a:rPr>
              <a:t>parenterally</a:t>
            </a:r>
            <a:r>
              <a:rPr lang="en-US" altLang="ar-JO" dirty="0" smtClean="0">
                <a:latin typeface="Garamond" pitchFamily="18" charset="0"/>
              </a:rPr>
              <a:t> </a:t>
            </a:r>
            <a:r>
              <a:rPr lang="en-US" altLang="ar-JO" b="1" dirty="0" smtClean="0">
                <a:solidFill>
                  <a:srgbClr val="000099"/>
                </a:solidFill>
                <a:latin typeface="Garamond" pitchFamily="18" charset="0"/>
              </a:rPr>
              <a:t>fail to induce mucosal immunity</a:t>
            </a:r>
            <a:r>
              <a:rPr lang="en-US" altLang="ar-JO" dirty="0" smtClean="0">
                <a:solidFill>
                  <a:srgbClr val="0070C0"/>
                </a:solidFill>
                <a:latin typeface="Garamond" pitchFamily="18" charset="0"/>
              </a:rPr>
              <a:t> </a:t>
            </a:r>
            <a:r>
              <a:rPr lang="en-US" altLang="ar-JO" dirty="0" smtClean="0">
                <a:latin typeface="Garamond" pitchFamily="18" charset="0"/>
              </a:rPr>
              <a:t>because they lack a delivery system that can effectively transport them to local mucosal antigen-processing cells.</a:t>
            </a:r>
          </a:p>
          <a:p>
            <a:pPr eaLnBrk="1" hangingPunct="1"/>
            <a:r>
              <a:rPr lang="en-US" altLang="ar-JO" dirty="0" smtClean="0">
                <a:latin typeface="Garamond" pitchFamily="18" charset="0"/>
              </a:rPr>
              <a:t>It also Typically require multiple doses and periodic boosters for the maintenance of immunity because antibody titer falls with time.</a:t>
            </a:r>
            <a:r>
              <a:rPr lang="ar-JO" altLang="ar-JO" dirty="0" smtClean="0">
                <a:latin typeface="Garamond" pitchFamily="18" charset="0"/>
              </a:rPr>
              <a:t> </a:t>
            </a:r>
            <a:endParaRPr lang="en-US" altLang="ar-JO" dirty="0" smtClean="0">
              <a:latin typeface="Garamond" pitchFamily="18" charset="0"/>
            </a:endParaRPr>
          </a:p>
          <a:p>
            <a:pPr eaLnBrk="1" hangingPunct="1"/>
            <a:endParaRPr lang="en-US" altLang="ar-JO" dirty="0" smtClean="0">
              <a:latin typeface="Garamond" pitchFamily="18" charset="0"/>
            </a:endParaRPr>
          </a:p>
          <a:p>
            <a:pPr eaLnBrk="1" hangingPunct="1"/>
            <a:endParaRPr lang="ar-JO" altLang="ar-JO" dirty="0"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F8140-1923-4023-8D91-7889597A3394}" type="slidenum">
              <a:rPr lang="ar-SA" altLang="ar-JO" smtClean="0">
                <a:solidFill>
                  <a:srgbClr val="000000"/>
                </a:solidFill>
                <a:latin typeface="Arial" pitchFamily="34" charset="0"/>
              </a:rPr>
              <a:pPr fontAlgn="base">
                <a:spcBef>
                  <a:spcPct val="0"/>
                </a:spcBef>
                <a:spcAft>
                  <a:spcPct val="0"/>
                </a:spcAft>
                <a:defRPr/>
              </a:pPr>
              <a:t>12</a:t>
            </a:fld>
            <a:endParaRPr lang="en-US" altLang="ar-JO" smtClean="0">
              <a:solidFill>
                <a:srgbClr val="000000"/>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r>
              <a:rPr lang="en-US" dirty="0" err="1" smtClean="0"/>
              <a:t>RotaTeq</a:t>
            </a:r>
            <a:r>
              <a:rPr lang="en-US" dirty="0" smtClean="0"/>
              <a:t> is administered as a 3-dose series to infants at 2, 4, and 6 months of age. </a:t>
            </a:r>
            <a:r>
              <a:rPr lang="en-US" dirty="0" err="1" smtClean="0"/>
              <a:t>Rotarix</a:t>
            </a:r>
            <a:r>
              <a:rPr lang="en-US" dirty="0" smtClean="0"/>
              <a:t> is administered as a 2-dose series at 2 and 4 months of age. The minimum age for administration of the initial dose of either vaccine is 6 weeks and the maximum age at which the final dose should be administered is 8 months 0 days. Vaccine should be administered to preterm infants at the time of hospital discharge or during the first follow-up visit after discharge, as long as the infant is between 6 weeks and 14 weeks, 6 days of age.</a:t>
            </a:r>
            <a:r>
              <a:rPr lang="en-US" baseline="30000" dirty="0" smtClean="0"/>
              <a:t>[21,22]</a:t>
            </a:r>
            <a:r>
              <a:rPr lang="en-US" dirty="0" smtClean="0"/>
              <a:t> The recommended minimum interval between doses is 4 weeks.</a:t>
            </a:r>
          </a:p>
          <a:p>
            <a:pPr eaLnBrk="1" hangingPunct="1">
              <a:spcBef>
                <a:spcPct val="0"/>
              </a:spcBef>
            </a:pPr>
            <a:endParaRPr lang="en-US" dirty="0" smtClean="0"/>
          </a:p>
        </p:txBody>
      </p:sp>
      <p:sp>
        <p:nvSpPr>
          <p:cNvPr id="47108" name="Slide Number Placeholder 3"/>
          <p:cNvSpPr txBox="1">
            <a:spLocks noGrp="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745411B-F079-4CCC-8387-69D06283C0AC}" type="slidenum">
              <a:rPr lang="en-US" sz="1200">
                <a:latin typeface="Calibri" pitchFamily="34" charset="0"/>
              </a:rPr>
              <a:pPr algn="r"/>
              <a:t>102</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Disorders of </a:t>
            </a:r>
            <a:r>
              <a:rPr lang="en-US" dirty="0" err="1" smtClean="0"/>
              <a:t>Humoral</a:t>
            </a:r>
            <a:r>
              <a:rPr lang="en-US" dirty="0" smtClean="0"/>
              <a:t> </a:t>
            </a:r>
            <a:r>
              <a:rPr lang="en-US" dirty="0" err="1" smtClean="0"/>
              <a:t>Immunity:There</a:t>
            </a:r>
            <a:r>
              <a:rPr lang="en-US" dirty="0" smtClean="0"/>
              <a:t> is a spectrum of disease within this category ranging from patients with an inability to make any type of antibody response to patients whose only defect is making an </a:t>
            </a:r>
            <a:r>
              <a:rPr lang="en-US" dirty="0" err="1" smtClean="0"/>
              <a:t>IgA</a:t>
            </a:r>
            <a:r>
              <a:rPr lang="en-US" dirty="0" smtClean="0"/>
              <a:t> antibody response. Patients with severe deficiencies of </a:t>
            </a:r>
            <a:r>
              <a:rPr lang="en-US" dirty="0" err="1" smtClean="0"/>
              <a:t>humoral</a:t>
            </a:r>
            <a:r>
              <a:rPr lang="en-US" dirty="0" smtClean="0"/>
              <a:t> immunity (X-linked </a:t>
            </a:r>
            <a:r>
              <a:rPr lang="en-US" dirty="0" err="1" smtClean="0"/>
              <a:t>agammaglobulinemia</a:t>
            </a:r>
            <a:r>
              <a:rPr lang="en-US" dirty="0" smtClean="0"/>
              <a:t> and common variable immunodeficiency) have little or no ability to mount antibody responses to vaccines or microbial pathogens. They are highly susceptible to infections caused by encapsulated bacteria and </a:t>
            </a:r>
            <a:r>
              <a:rPr lang="en-US" dirty="0" err="1" smtClean="0"/>
              <a:t>enteroviruses</a:t>
            </a:r>
            <a:r>
              <a:rPr lang="en-US" dirty="0" smtClean="0"/>
              <a:t>, including polio and </a:t>
            </a:r>
            <a:r>
              <a:rPr lang="en-US" dirty="0" err="1" smtClean="0"/>
              <a:t>coxsackie</a:t>
            </a:r>
            <a:r>
              <a:rPr lang="en-US" dirty="0" smtClean="0"/>
              <a:t> viruses. Treatment with prophylactic intravenous infusions of gamma globulin (IVIG) is effective at preventing bacterial sepsis and meningitis, but may be less helpful for preventing sinusitis and bronchitis. Less severe forms of </a:t>
            </a:r>
            <a:r>
              <a:rPr lang="en-US" dirty="0" err="1" smtClean="0"/>
              <a:t>humoral</a:t>
            </a:r>
            <a:r>
              <a:rPr lang="en-US" dirty="0" smtClean="0"/>
              <a:t> immune deficiency include patients with selective inability to produce antibodies of a specific class (</a:t>
            </a:r>
            <a:r>
              <a:rPr lang="en-US" dirty="0" err="1" smtClean="0"/>
              <a:t>IgA</a:t>
            </a:r>
            <a:r>
              <a:rPr lang="en-US" dirty="0" smtClean="0"/>
              <a:t> deficiency) or subclass (</a:t>
            </a:r>
            <a:r>
              <a:rPr lang="en-US" dirty="0" err="1" smtClean="0"/>
              <a:t>IgG</a:t>
            </a:r>
            <a:r>
              <a:rPr lang="en-US" dirty="0" smtClean="0"/>
              <a:t> subclass deficiency). They generally have less severe problems with infection since some elements of </a:t>
            </a:r>
            <a:r>
              <a:rPr lang="en-US" dirty="0" err="1" smtClean="0"/>
              <a:t>humoral</a:t>
            </a:r>
            <a:r>
              <a:rPr lang="en-US" dirty="0" smtClean="0"/>
              <a:t> immunity are intact. </a:t>
            </a:r>
            <a:r>
              <a:rPr lang="en-US" dirty="0" err="1" smtClean="0"/>
              <a:t>IgA</a:t>
            </a:r>
            <a:r>
              <a:rPr lang="en-US" dirty="0" smtClean="0"/>
              <a:t> deficient patients typically develop infections along mucosal surfaces (</a:t>
            </a:r>
            <a:r>
              <a:rPr lang="en-US" dirty="0" err="1" smtClean="0"/>
              <a:t>otitis</a:t>
            </a:r>
            <a:r>
              <a:rPr lang="en-US" dirty="0" smtClean="0"/>
              <a:t>, sinusitis and bronchitis) but rarely develop tissue invasive infections because they have normal ability</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t>
            </a:r>
            <a:r>
              <a:rPr lang="en-US" dirty="0" err="1" smtClean="0"/>
              <a:t>immunosuppre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ar-JO" b="1" dirty="0" smtClean="0">
                <a:solidFill>
                  <a:schemeClr val="accent2"/>
                </a:solidFill>
                <a:latin typeface="Calibri" pitchFamily="34" charset="0"/>
                <a:cs typeface="Calibri" pitchFamily="34" charset="0"/>
              </a:rPr>
              <a:t>Severe </a:t>
            </a:r>
            <a:r>
              <a:rPr lang="en-US" altLang="ar-JO" b="1" dirty="0" err="1" smtClean="0">
                <a:solidFill>
                  <a:schemeClr val="accent2"/>
                </a:solidFill>
                <a:latin typeface="Calibri" pitchFamily="34" charset="0"/>
                <a:cs typeface="Calibri" pitchFamily="34" charset="0"/>
              </a:rPr>
              <a:t>immunosuppression</a:t>
            </a:r>
            <a:r>
              <a:rPr lang="en-US" altLang="ar-JO" b="1" dirty="0" smtClean="0">
                <a:solidFill>
                  <a:schemeClr val="accent2"/>
                </a:solidFill>
                <a:latin typeface="Calibri" pitchFamily="34" charset="0"/>
                <a:cs typeface="Calibri" pitchFamily="34" charset="0"/>
              </a:rPr>
              <a:t> </a:t>
            </a:r>
            <a:r>
              <a:rPr lang="en-US" altLang="ar-JO" sz="1200" b="1" dirty="0" smtClean="0">
                <a:solidFill>
                  <a:schemeClr val="accent2"/>
                </a:solidFill>
                <a:latin typeface="Calibri" pitchFamily="34" charset="0"/>
                <a:cs typeface="Calibri" pitchFamily="34" charset="0"/>
              </a:rPr>
              <a:t>(</a:t>
            </a:r>
            <a:r>
              <a:rPr lang="en-US" altLang="ar-JO" sz="1200" dirty="0" smtClean="0">
                <a:solidFill>
                  <a:schemeClr val="accent4">
                    <a:lumMod val="50000"/>
                  </a:schemeClr>
                </a:solidFill>
                <a:latin typeface="Calibri" pitchFamily="34" charset="0"/>
                <a:cs typeface="Calibri" pitchFamily="34" charset="0"/>
              </a:rPr>
              <a:t>congenital immunodeficiency /HIV infection/ leukemia / lymphoma / cancer therapy / a prolonged course of high-dose corticosteroids (≥2 mg/kg/day for &gt;2 weeks) </a:t>
            </a:r>
            <a:r>
              <a:rPr lang="en-US" altLang="ar-JO" sz="1200" dirty="0" smtClean="0">
                <a:solidFill>
                  <a:schemeClr val="accent2"/>
                </a:solidFill>
                <a:latin typeface="Calibri" pitchFamily="34" charset="0"/>
                <a:cs typeface="Calibri" pitchFamily="34" charset="0"/>
              </a:rPr>
              <a:t>)</a:t>
            </a:r>
          </a:p>
          <a:p>
            <a:r>
              <a:rPr lang="en-US" dirty="0" err="1" smtClean="0"/>
              <a:t>ssion</a:t>
            </a:r>
            <a:r>
              <a:rPr lang="en-US" dirty="0" smtClean="0"/>
              <a:t> during</a:t>
            </a:r>
            <a:r>
              <a:rPr lang="en-US" baseline="0" dirty="0" smtClean="0"/>
              <a:t> pregnancy so that the body doesn’t attack the fetus as a foreign body</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immune individuals, </a:t>
            </a:r>
            <a:r>
              <a:rPr lang="en-US" sz="1200" b="0" i="0" u="none" strike="noStrike" kern="1200" dirty="0" err="1" smtClean="0">
                <a:solidFill>
                  <a:schemeClr val="tx1"/>
                </a:solidFill>
                <a:latin typeface="+mn-lt"/>
                <a:ea typeface="+mn-ea"/>
                <a:cs typeface="+mn-cs"/>
                <a:hlinkClick r:id="rId3" tooltip="IgA"/>
              </a:rPr>
              <a:t>IgA</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tooltip="Antibodies"/>
              </a:rPr>
              <a:t>antibodies</a:t>
            </a:r>
            <a:r>
              <a:rPr lang="en-US" sz="1200" b="0" i="0" kern="1200" dirty="0" smtClean="0">
                <a:solidFill>
                  <a:schemeClr val="tx1"/>
                </a:solidFill>
                <a:latin typeface="+mn-lt"/>
                <a:ea typeface="+mn-ea"/>
                <a:cs typeface="+mn-cs"/>
              </a:rPr>
              <a:t> against poliovirus are present in the </a:t>
            </a:r>
            <a:r>
              <a:rPr lang="en-US" sz="1200" b="0" i="0" u="none" strike="noStrike" kern="1200" dirty="0" smtClean="0">
                <a:solidFill>
                  <a:schemeClr val="tx1"/>
                </a:solidFill>
                <a:latin typeface="+mn-lt"/>
                <a:ea typeface="+mn-ea"/>
                <a:cs typeface="+mn-cs"/>
                <a:hlinkClick r:id="rId5" tooltip="Tonsil"/>
              </a:rPr>
              <a:t>tonsils</a:t>
            </a:r>
            <a:r>
              <a:rPr lang="en-US" sz="1200" b="0" i="0" kern="1200" dirty="0" smtClean="0">
                <a:solidFill>
                  <a:schemeClr val="tx1"/>
                </a:solidFill>
                <a:latin typeface="+mn-lt"/>
                <a:ea typeface="+mn-ea"/>
                <a:cs typeface="+mn-cs"/>
              </a:rPr>
              <a:t> and gastrointestinal tract, and are able to block virus replication; </a:t>
            </a:r>
            <a:r>
              <a:rPr lang="en-US" sz="1200" b="0" i="0" u="none" strike="noStrike" kern="1200" dirty="0" err="1" smtClean="0">
                <a:solidFill>
                  <a:schemeClr val="tx1"/>
                </a:solidFill>
                <a:latin typeface="+mn-lt"/>
                <a:ea typeface="+mn-ea"/>
                <a:cs typeface="+mn-cs"/>
                <a:hlinkClick r:id="rId6" tooltip="IgG"/>
              </a:rPr>
              <a:t>IgG</a:t>
            </a:r>
            <a:r>
              <a:rPr lang="en-US" sz="1200" b="0" i="0" kern="1200" dirty="0" err="1" smtClean="0">
                <a:solidFill>
                  <a:schemeClr val="tx1"/>
                </a:solidFill>
                <a:latin typeface="+mn-lt"/>
                <a:ea typeface="+mn-ea"/>
                <a:cs typeface="+mn-cs"/>
              </a:rPr>
              <a:t>and</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7" tooltip="IgM"/>
              </a:rPr>
              <a:t>IgM</a:t>
            </a:r>
            <a:r>
              <a:rPr lang="en-US" sz="1200" b="0" i="0" kern="1200" dirty="0" smtClean="0">
                <a:solidFill>
                  <a:schemeClr val="tx1"/>
                </a:solidFill>
                <a:latin typeface="+mn-lt"/>
                <a:ea typeface="+mn-ea"/>
                <a:cs typeface="+mn-cs"/>
              </a:rPr>
              <a:t> antibodies against PV can prevent the spread of the virus to motor neurons of the </a:t>
            </a:r>
            <a:r>
              <a:rPr lang="en-US" sz="1200" b="0" i="0" u="none" strike="noStrike" kern="1200" dirty="0" smtClean="0">
                <a:solidFill>
                  <a:schemeClr val="tx1"/>
                </a:solidFill>
                <a:latin typeface="+mn-lt"/>
                <a:ea typeface="+mn-ea"/>
                <a:cs typeface="+mn-cs"/>
                <a:hlinkClick r:id="rId8" tooltip="Central nervous system"/>
              </a:rPr>
              <a:t>central nervous system</a:t>
            </a:r>
            <a:r>
              <a:rPr lang="en-US"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Polio </a:t>
            </a:r>
            <a:r>
              <a:rPr lang="en-US" sz="1200" b="0" i="0" kern="1200" dirty="0" err="1" smtClean="0">
                <a:solidFill>
                  <a:schemeClr val="tx1"/>
                </a:solidFill>
                <a:latin typeface="+mn-lt"/>
                <a:ea typeface="+mn-ea"/>
                <a:cs typeface="+mn-cs"/>
              </a:rPr>
              <a:t>vacc</a:t>
            </a:r>
            <a:r>
              <a:rPr lang="en-US" sz="1200" b="0" i="0" kern="1200" dirty="0" smtClean="0">
                <a:solidFill>
                  <a:schemeClr val="tx1"/>
                </a:solidFill>
                <a:latin typeface="+mn-lt"/>
                <a:ea typeface="+mn-ea"/>
                <a:cs typeface="+mn-cs"/>
              </a:rPr>
              <a:t> provide immunity against polio</a:t>
            </a:r>
            <a:r>
              <a:rPr lang="en-US" sz="1200" b="0" i="0" kern="1200" baseline="0" dirty="0" smtClean="0">
                <a:solidFill>
                  <a:schemeClr val="tx1"/>
                </a:solidFill>
                <a:latin typeface="+mn-lt"/>
                <a:ea typeface="+mn-ea"/>
                <a:cs typeface="+mn-cs"/>
              </a:rPr>
              <a:t> 1,2,3</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 immunity: a person vaccinated with </a:t>
            </a:r>
            <a:r>
              <a:rPr lang="en-US" dirty="0" err="1" smtClean="0"/>
              <a:t>Opv</a:t>
            </a:r>
            <a:r>
              <a:rPr lang="en-US" dirty="0" smtClean="0"/>
              <a:t> will shed the virus in</a:t>
            </a:r>
            <a:r>
              <a:rPr lang="en-US" baseline="0" dirty="0" smtClean="0"/>
              <a:t> their feces. Healthy </a:t>
            </a:r>
            <a:r>
              <a:rPr lang="en-US" baseline="0" dirty="0" err="1" smtClean="0"/>
              <a:t>immunocompetent</a:t>
            </a:r>
            <a:r>
              <a:rPr lang="en-US" baseline="0" dirty="0" smtClean="0"/>
              <a:t> people who come in contact with that person will acquire the viral particles and develop immunity without having to be vaccinated.</a:t>
            </a:r>
          </a:p>
          <a:p>
            <a:endParaRPr lang="en-US" baseline="0" dirty="0" smtClean="0"/>
          </a:p>
          <a:p>
            <a:r>
              <a:rPr lang="en-US" baseline="0" dirty="0" smtClean="0"/>
              <a:t>This shedding of viral particles in the feces of vaccinated individuals puts their </a:t>
            </a:r>
            <a:r>
              <a:rPr lang="en-US" baseline="0" dirty="0" err="1" smtClean="0"/>
              <a:t>immunocompromised</a:t>
            </a:r>
            <a:r>
              <a:rPr lang="en-US" baseline="0" dirty="0" smtClean="0"/>
              <a:t> contacts at risk of poliomyelitis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eaLnBrk="1" fontAlgn="auto" hangingPunct="1">
              <a:spcAft>
                <a:spcPts val="0"/>
              </a:spcAft>
              <a:buFont typeface="Wingdings 2" charset="2"/>
              <a:buChar char=""/>
              <a:defRPr/>
            </a:pPr>
            <a:r>
              <a:rPr lang="en-US" i="1" dirty="0" smtClean="0">
                <a:latin typeface="Browallia New" pitchFamily="34" charset="-34"/>
                <a:cs typeface="Browallia New" pitchFamily="34" charset="-34"/>
              </a:rPr>
              <a:t>First Injection - At any given time </a:t>
            </a:r>
          </a:p>
          <a:p>
            <a:pPr algn="l" rtl="0" eaLnBrk="1" fontAlgn="auto" hangingPunct="1">
              <a:spcAft>
                <a:spcPts val="0"/>
              </a:spcAft>
              <a:buFont typeface="Wingdings 2" charset="2"/>
              <a:buChar char=""/>
              <a:defRPr/>
            </a:pPr>
            <a:r>
              <a:rPr lang="en-US" i="1" dirty="0" smtClean="0">
                <a:latin typeface="Browallia New" pitchFamily="34" charset="-34"/>
                <a:cs typeface="Browallia New" pitchFamily="34" charset="-34"/>
              </a:rPr>
              <a:t>Second Injection - </a:t>
            </a:r>
            <a:r>
              <a:rPr lang="en-US" i="1" dirty="0" smtClean="0">
                <a:solidFill>
                  <a:srgbClr val="0070C0"/>
                </a:solidFill>
                <a:latin typeface="Browallia New" pitchFamily="34" charset="-34"/>
                <a:cs typeface="Browallia New" pitchFamily="34" charset="-34"/>
              </a:rPr>
              <a:t>At least one month </a:t>
            </a:r>
            <a:r>
              <a:rPr lang="en-US" i="1" dirty="0" smtClean="0">
                <a:latin typeface="Browallia New" pitchFamily="34" charset="-34"/>
                <a:cs typeface="Browallia New" pitchFamily="34" charset="-34"/>
              </a:rPr>
              <a:t>after the first dose </a:t>
            </a:r>
          </a:p>
          <a:p>
            <a:pPr algn="l" rtl="0" eaLnBrk="1" fontAlgn="auto" hangingPunct="1">
              <a:spcAft>
                <a:spcPts val="0"/>
              </a:spcAft>
              <a:buFont typeface="Wingdings 2" charset="2"/>
              <a:buChar char=""/>
              <a:defRPr/>
            </a:pPr>
            <a:r>
              <a:rPr lang="en-US" i="1" dirty="0" smtClean="0">
                <a:latin typeface="Browallia New" pitchFamily="34" charset="-34"/>
                <a:cs typeface="Browallia New" pitchFamily="34" charset="-34"/>
              </a:rPr>
              <a:t>Third Injection - </a:t>
            </a:r>
            <a:r>
              <a:rPr lang="en-US" i="1" dirty="0" smtClean="0">
                <a:solidFill>
                  <a:srgbClr val="0070C0"/>
                </a:solidFill>
                <a:latin typeface="Browallia New" pitchFamily="34" charset="-34"/>
                <a:cs typeface="Browallia New" pitchFamily="34" charset="-34"/>
              </a:rPr>
              <a:t>Six months </a:t>
            </a:r>
            <a:r>
              <a:rPr lang="en-US" i="1" dirty="0" smtClean="0">
                <a:latin typeface="Browallia New" pitchFamily="34" charset="-34"/>
                <a:cs typeface="Browallia New" pitchFamily="34" charset="-34"/>
              </a:rPr>
              <a:t>after the first dose.</a:t>
            </a:r>
          </a:p>
          <a:p>
            <a:pPr algn="l" rtl="0" eaLnBrk="1" fontAlgn="auto" hangingPunct="1">
              <a:spcAft>
                <a:spcPts val="0"/>
              </a:spcAft>
              <a:buFont typeface="Wingdings 2" charset="2"/>
              <a:buChar char=""/>
              <a:defRPr/>
            </a:pPr>
            <a:r>
              <a:rPr lang="en-US" i="1" dirty="0" smtClean="0">
                <a:latin typeface="Browallia New" pitchFamily="34" charset="-34"/>
                <a:cs typeface="Browallia New" pitchFamily="34" charset="-34"/>
              </a:rPr>
              <a:t>Following the primary course of 3 vaccinations,  after an interval of 1–4 months  it is expected to have established an (anti-</a:t>
            </a:r>
            <a:r>
              <a:rPr lang="en-US" i="1" dirty="0" err="1" smtClean="0">
                <a:latin typeface="Browallia New" pitchFamily="34" charset="-34"/>
                <a:cs typeface="Browallia New" pitchFamily="34" charset="-34"/>
              </a:rPr>
              <a:t>Hbs</a:t>
            </a:r>
            <a:r>
              <a:rPr lang="en-US" i="1" dirty="0" smtClean="0">
                <a:latin typeface="Browallia New" pitchFamily="34" charset="-34"/>
                <a:cs typeface="Browallia New" pitchFamily="34" charset="-34"/>
              </a:rPr>
              <a:t>) antibody level above 100 </a:t>
            </a:r>
            <a:r>
              <a:rPr lang="en-US" i="1" dirty="0" err="1" smtClean="0">
                <a:latin typeface="Browallia New" pitchFamily="34" charset="-34"/>
                <a:cs typeface="Browallia New" pitchFamily="34" charset="-34"/>
              </a:rPr>
              <a:t>mIU</a:t>
            </a:r>
            <a:r>
              <a:rPr lang="en-US" i="1" dirty="0" smtClean="0">
                <a:latin typeface="Browallia New" pitchFamily="34" charset="-34"/>
                <a:cs typeface="Browallia New" pitchFamily="34" charset="-34"/>
              </a:rPr>
              <a:t>/ml. in </a:t>
            </a:r>
            <a:r>
              <a:rPr lang="en-US" i="1" dirty="0" smtClean="0">
                <a:solidFill>
                  <a:srgbClr val="0070C0"/>
                </a:solidFill>
                <a:latin typeface="Browallia New" pitchFamily="34" charset="-34"/>
                <a:cs typeface="Browallia New" pitchFamily="34" charset="-34"/>
              </a:rPr>
              <a:t>about 85-90</a:t>
            </a:r>
            <a:r>
              <a:rPr lang="en-US" i="1" dirty="0" smtClean="0">
                <a:latin typeface="Browallia New" pitchFamily="34" charset="-34"/>
                <a:cs typeface="Browallia New" pitchFamily="34" charset="-34"/>
              </a:rPr>
              <a:t>% of individuals</a:t>
            </a:r>
          </a:p>
          <a:p>
            <a:pPr algn="l" rtl="0" eaLnBrk="1" fontAlgn="auto" hangingPunct="1">
              <a:spcAft>
                <a:spcPts val="0"/>
              </a:spcAft>
              <a:buFont typeface="Wingdings 2" charset="2"/>
              <a:buChar char=""/>
              <a:defRPr/>
            </a:pPr>
            <a:r>
              <a:rPr lang="en-US" i="1" dirty="0" smtClean="0">
                <a:latin typeface="Browallia New" pitchFamily="34" charset="-34"/>
                <a:cs typeface="Browallia New" pitchFamily="34" charset="-34"/>
              </a:rPr>
              <a:t>An antibody level between </a:t>
            </a:r>
            <a:r>
              <a:rPr lang="en-US" b="1" i="1" u="sng" dirty="0" smtClean="0">
                <a:latin typeface="Browallia New" pitchFamily="34" charset="-34"/>
                <a:cs typeface="Browallia New" pitchFamily="34" charset="-34"/>
              </a:rPr>
              <a:t>10-100</a:t>
            </a:r>
            <a:r>
              <a:rPr lang="en-US" i="1" dirty="0" smtClean="0">
                <a:latin typeface="Browallia New" pitchFamily="34" charset="-34"/>
                <a:cs typeface="Browallia New" pitchFamily="34" charset="-34"/>
              </a:rPr>
              <a:t> </a:t>
            </a:r>
            <a:r>
              <a:rPr lang="en-US" i="1" dirty="0" err="1" smtClean="0">
                <a:latin typeface="Browallia New" pitchFamily="34" charset="-34"/>
                <a:cs typeface="Browallia New" pitchFamily="34" charset="-34"/>
              </a:rPr>
              <a:t>mIU</a:t>
            </a:r>
            <a:r>
              <a:rPr lang="en-US" i="1" dirty="0" smtClean="0">
                <a:latin typeface="Browallia New" pitchFamily="34" charset="-34"/>
                <a:cs typeface="Browallia New" pitchFamily="34" charset="-34"/>
              </a:rPr>
              <a:t>/ml is considered a poor response, and these people should receive a </a:t>
            </a:r>
            <a:r>
              <a:rPr lang="en-US" b="1" i="1" u="sng" dirty="0" smtClean="0">
                <a:latin typeface="Browallia New" pitchFamily="34" charset="-34"/>
                <a:cs typeface="Browallia New" pitchFamily="34" charset="-34"/>
              </a:rPr>
              <a:t>single booster</a:t>
            </a:r>
            <a:r>
              <a:rPr lang="en-US" i="1" dirty="0" smtClean="0">
                <a:latin typeface="Browallia New" pitchFamily="34" charset="-34"/>
                <a:cs typeface="Browallia New" pitchFamily="34" charset="-34"/>
              </a:rPr>
              <a:t> vaccination at this time, but </a:t>
            </a:r>
            <a:r>
              <a:rPr lang="en-US" i="1" dirty="0" smtClean="0">
                <a:solidFill>
                  <a:srgbClr val="0070C0"/>
                </a:solidFill>
                <a:latin typeface="Browallia New" pitchFamily="34" charset="-34"/>
                <a:cs typeface="Browallia New" pitchFamily="34" charset="-34"/>
              </a:rPr>
              <a:t>do not need further retesting</a:t>
            </a:r>
          </a:p>
          <a:p>
            <a:pPr algn="l" rtl="0" eaLnBrk="1" fontAlgn="auto" hangingPunct="1">
              <a:spcAft>
                <a:spcPts val="0"/>
              </a:spcAft>
              <a:buFont typeface="Wingdings 2" charset="2"/>
              <a:buChar char=""/>
              <a:defRPr/>
            </a:pPr>
            <a:endParaRPr lang="en-US" i="1" dirty="0" smtClean="0">
              <a:latin typeface="Browallia New" pitchFamily="34" charset="-34"/>
              <a:cs typeface="Browallia New" pitchFamily="34" charset="-34"/>
            </a:endParaRPr>
          </a:p>
          <a:p>
            <a:pPr algn="l" eaLnBrk="1" hangingPunct="1"/>
            <a:r>
              <a:rPr lang="en-US" altLang="ar-JO" i="1" dirty="0" smtClean="0">
                <a:solidFill>
                  <a:schemeClr val="tx1"/>
                </a:solidFill>
                <a:latin typeface="Browallia New" pitchFamily="34" charset="-34"/>
                <a:cs typeface="Browallia New" pitchFamily="34" charset="-34"/>
              </a:rPr>
              <a:t>People who </a:t>
            </a:r>
            <a:r>
              <a:rPr lang="en-US" altLang="ar-JO" i="1" u="sng" dirty="0" smtClean="0">
                <a:solidFill>
                  <a:schemeClr val="tx1"/>
                </a:solidFill>
                <a:latin typeface="Browallia New" pitchFamily="34" charset="-34"/>
                <a:cs typeface="Browallia New" pitchFamily="34" charset="-34"/>
              </a:rPr>
              <a:t>fail</a:t>
            </a:r>
            <a:r>
              <a:rPr lang="en-US" altLang="ar-JO" i="1" dirty="0" smtClean="0">
                <a:solidFill>
                  <a:schemeClr val="tx1"/>
                </a:solidFill>
                <a:latin typeface="Browallia New" pitchFamily="34" charset="-34"/>
                <a:cs typeface="Browallia New" pitchFamily="34" charset="-34"/>
              </a:rPr>
              <a:t> to respond (anti-</a:t>
            </a:r>
            <a:r>
              <a:rPr lang="en-US" altLang="ar-JO" i="1" dirty="0" err="1" smtClean="0">
                <a:solidFill>
                  <a:schemeClr val="tx1"/>
                </a:solidFill>
                <a:latin typeface="Browallia New" pitchFamily="34" charset="-34"/>
                <a:cs typeface="Browallia New" pitchFamily="34" charset="-34"/>
              </a:rPr>
              <a:t>Hbs</a:t>
            </a:r>
            <a:r>
              <a:rPr lang="en-US" altLang="ar-JO" i="1" dirty="0" smtClean="0">
                <a:solidFill>
                  <a:schemeClr val="tx1"/>
                </a:solidFill>
                <a:latin typeface="Browallia New" pitchFamily="34" charset="-34"/>
                <a:cs typeface="Browallia New" pitchFamily="34" charset="-34"/>
              </a:rPr>
              <a:t> antibody level </a:t>
            </a:r>
            <a:r>
              <a:rPr lang="en-US" altLang="ar-JO" b="1" i="1" u="sng" dirty="0" smtClean="0">
                <a:solidFill>
                  <a:schemeClr val="tx1"/>
                </a:solidFill>
                <a:latin typeface="Browallia New" pitchFamily="34" charset="-34"/>
                <a:cs typeface="Browallia New" pitchFamily="34" charset="-34"/>
              </a:rPr>
              <a:t>below 10</a:t>
            </a:r>
            <a:r>
              <a:rPr lang="en-US" altLang="ar-JO" i="1" dirty="0" smtClean="0">
                <a:solidFill>
                  <a:schemeClr val="tx1"/>
                </a:solidFill>
                <a:latin typeface="Browallia New" pitchFamily="34" charset="-34"/>
                <a:cs typeface="Browallia New" pitchFamily="34" charset="-34"/>
              </a:rPr>
              <a:t> </a:t>
            </a:r>
            <a:r>
              <a:rPr lang="en-US" altLang="ar-JO" i="1" dirty="0" err="1" smtClean="0">
                <a:solidFill>
                  <a:schemeClr val="tx1"/>
                </a:solidFill>
                <a:latin typeface="Browallia New" pitchFamily="34" charset="-34"/>
                <a:cs typeface="Browallia New" pitchFamily="34" charset="-34"/>
              </a:rPr>
              <a:t>mIU</a:t>
            </a:r>
            <a:r>
              <a:rPr lang="en-US" altLang="ar-JO" i="1" dirty="0" smtClean="0">
                <a:solidFill>
                  <a:schemeClr val="tx1"/>
                </a:solidFill>
                <a:latin typeface="Browallia New" pitchFamily="34" charset="-34"/>
                <a:cs typeface="Browallia New" pitchFamily="34" charset="-34"/>
              </a:rPr>
              <a:t>/ml) should be </a:t>
            </a:r>
            <a:r>
              <a:rPr lang="en-US" altLang="ar-JO" i="1" dirty="0" smtClean="0">
                <a:solidFill>
                  <a:srgbClr val="0070C0"/>
                </a:solidFill>
                <a:latin typeface="Browallia New" pitchFamily="34" charset="-34"/>
                <a:cs typeface="Browallia New" pitchFamily="34" charset="-34"/>
              </a:rPr>
              <a:t>tested to exclude current or past Hepatitis B infection,</a:t>
            </a:r>
            <a:r>
              <a:rPr lang="en-US" altLang="ar-JO" i="1" dirty="0" smtClean="0">
                <a:solidFill>
                  <a:schemeClr val="tx1"/>
                </a:solidFill>
                <a:latin typeface="Browallia New" pitchFamily="34" charset="-34"/>
                <a:cs typeface="Browallia New" pitchFamily="34" charset="-34"/>
              </a:rPr>
              <a:t> and given a repeat course </a:t>
            </a:r>
            <a:r>
              <a:rPr lang="en-US" altLang="ar-JO" i="1" dirty="0" smtClean="0">
                <a:solidFill>
                  <a:srgbClr val="C00000"/>
                </a:solidFill>
                <a:latin typeface="Browallia New" pitchFamily="34" charset="-34"/>
                <a:cs typeface="Browallia New" pitchFamily="34" charset="-34"/>
              </a:rPr>
              <a:t>of 3 vaccinations</a:t>
            </a:r>
            <a:r>
              <a:rPr lang="en-US" altLang="ar-JO" i="1" dirty="0" smtClean="0">
                <a:solidFill>
                  <a:schemeClr val="tx1"/>
                </a:solidFill>
                <a:latin typeface="Browallia New" pitchFamily="34" charset="-34"/>
                <a:cs typeface="Browallia New" pitchFamily="34" charset="-34"/>
              </a:rPr>
              <a:t>, followed by further </a:t>
            </a:r>
            <a:r>
              <a:rPr lang="en-US" altLang="ar-JO" i="1" dirty="0" smtClean="0">
                <a:solidFill>
                  <a:srgbClr val="0070C0"/>
                </a:solidFill>
                <a:latin typeface="Browallia New" pitchFamily="34" charset="-34"/>
                <a:cs typeface="Browallia New" pitchFamily="34" charset="-34"/>
              </a:rPr>
              <a:t>retesting 1–4 months </a:t>
            </a:r>
            <a:r>
              <a:rPr lang="en-US" altLang="ar-JO" i="1" dirty="0" smtClean="0">
                <a:solidFill>
                  <a:schemeClr val="tx1"/>
                </a:solidFill>
                <a:latin typeface="Browallia New" pitchFamily="34" charset="-34"/>
                <a:cs typeface="Browallia New" pitchFamily="34" charset="-34"/>
              </a:rPr>
              <a:t>after the second course.</a:t>
            </a:r>
          </a:p>
          <a:p>
            <a:pPr algn="l" eaLnBrk="1" hangingPunct="1"/>
            <a:r>
              <a:rPr lang="en-US" altLang="ar-JO" i="1" dirty="0" smtClean="0">
                <a:solidFill>
                  <a:schemeClr val="tx1"/>
                </a:solidFill>
                <a:latin typeface="Browallia New" pitchFamily="34" charset="-34"/>
                <a:cs typeface="Browallia New" pitchFamily="34" charset="-34"/>
              </a:rPr>
              <a:t>Those who still do not respond to a second course of vaccination may respond to a high dose of vaccine or </a:t>
            </a:r>
            <a:r>
              <a:rPr lang="en-US" altLang="ar-JO" i="1" dirty="0" smtClean="0">
                <a:solidFill>
                  <a:srgbClr val="C00000"/>
                </a:solidFill>
                <a:latin typeface="Browallia New" pitchFamily="34" charset="-34"/>
                <a:cs typeface="Browallia New" pitchFamily="34" charset="-34"/>
              </a:rPr>
              <a:t>to </a:t>
            </a:r>
            <a:r>
              <a:rPr lang="en-US" altLang="ar-JO" i="1" dirty="0" err="1" smtClean="0">
                <a:solidFill>
                  <a:srgbClr val="C00000"/>
                </a:solidFill>
                <a:latin typeface="Browallia New" pitchFamily="34" charset="-34"/>
                <a:cs typeface="Browallia New" pitchFamily="34" charset="-34"/>
              </a:rPr>
              <a:t>intradermal</a:t>
            </a:r>
            <a:r>
              <a:rPr lang="en-US" altLang="ar-JO" i="1" dirty="0" smtClean="0">
                <a:solidFill>
                  <a:srgbClr val="C00000"/>
                </a:solidFill>
                <a:latin typeface="Browallia New" pitchFamily="34" charset="-34"/>
                <a:cs typeface="Browallia New" pitchFamily="34" charset="-34"/>
              </a:rPr>
              <a:t> </a:t>
            </a:r>
            <a:r>
              <a:rPr lang="en-US" altLang="ar-JO" i="1" dirty="0" smtClean="0">
                <a:solidFill>
                  <a:schemeClr val="tx1"/>
                </a:solidFill>
                <a:latin typeface="Browallia New" pitchFamily="34" charset="-34"/>
                <a:cs typeface="Browallia New" pitchFamily="34" charset="-34"/>
              </a:rPr>
              <a:t>administration</a:t>
            </a:r>
          </a:p>
          <a:p>
            <a:pPr algn="l" eaLnBrk="1" hangingPunct="1"/>
            <a:r>
              <a:rPr lang="en-US" altLang="ar-JO" i="1" dirty="0" smtClean="0">
                <a:solidFill>
                  <a:schemeClr val="tx1"/>
                </a:solidFill>
                <a:latin typeface="Browallia New" pitchFamily="34" charset="-34"/>
                <a:cs typeface="Browallia New" pitchFamily="34" charset="-34"/>
              </a:rPr>
              <a:t>Those who still fail to respond will require hepatitis B immunoglobulin (HBIG</a:t>
            </a:r>
            <a:r>
              <a:rPr lang="en-US" altLang="ar-JO" i="1" dirty="0" smtClean="0">
                <a:solidFill>
                  <a:srgbClr val="C00000"/>
                </a:solidFill>
                <a:latin typeface="Browallia New" pitchFamily="34" charset="-34"/>
                <a:cs typeface="Browallia New" pitchFamily="34" charset="-34"/>
              </a:rPr>
              <a:t>) if later exposed </a:t>
            </a:r>
            <a:r>
              <a:rPr lang="en-US" altLang="ar-JO" i="1" dirty="0" smtClean="0">
                <a:solidFill>
                  <a:schemeClr val="tx1"/>
                </a:solidFill>
                <a:latin typeface="Browallia New" pitchFamily="34" charset="-34"/>
                <a:cs typeface="Browallia New" pitchFamily="34" charset="-34"/>
              </a:rPr>
              <a:t>to the hepatitis B virus</a:t>
            </a:r>
          </a:p>
          <a:p>
            <a:pPr algn="l" eaLnBrk="1" hangingPunct="1"/>
            <a:endParaRPr lang="ar-JO" altLang="ar-JO" i="1" dirty="0" smtClean="0">
              <a:solidFill>
                <a:schemeClr val="tx1"/>
              </a:solidFill>
              <a:latin typeface="Browallia New" pitchFamily="34" charset="-34"/>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classic symptoms of </a:t>
            </a:r>
            <a:r>
              <a:rPr lang="en-US" sz="1200" b="0" i="0" kern="1200" dirty="0" err="1" smtClean="0">
                <a:solidFill>
                  <a:schemeClr val="tx1"/>
                </a:solidFill>
                <a:latin typeface="+mn-lt"/>
                <a:ea typeface="+mn-ea"/>
                <a:cs typeface="+mn-cs"/>
              </a:rPr>
              <a:t>pertussis</a:t>
            </a:r>
            <a:r>
              <a:rPr lang="en-US" sz="1200" b="0" i="0" kern="1200" dirty="0" smtClean="0">
                <a:solidFill>
                  <a:schemeClr val="tx1"/>
                </a:solidFill>
                <a:latin typeface="+mn-lt"/>
                <a:ea typeface="+mn-ea"/>
                <a:cs typeface="+mn-cs"/>
              </a:rPr>
              <a:t> are a </a:t>
            </a:r>
            <a:r>
              <a:rPr lang="en-US" sz="1200" b="0" i="0" u="none" strike="noStrike" kern="1200" dirty="0" smtClean="0">
                <a:solidFill>
                  <a:schemeClr val="tx1"/>
                </a:solidFill>
                <a:latin typeface="+mn-lt"/>
                <a:ea typeface="+mn-ea"/>
                <a:cs typeface="+mn-cs"/>
                <a:hlinkClick r:id="rId3" tooltip="Paroxysmal"/>
              </a:rPr>
              <a:t>paroxysmal</a:t>
            </a:r>
            <a:r>
              <a:rPr lang="en-US" sz="1200" b="0" i="0" kern="1200" dirty="0" smtClean="0">
                <a:solidFill>
                  <a:schemeClr val="tx1"/>
                </a:solidFill>
                <a:latin typeface="+mn-lt"/>
                <a:ea typeface="+mn-ea"/>
                <a:cs typeface="+mn-cs"/>
              </a:rPr>
              <a:t> cough, </a:t>
            </a:r>
            <a:r>
              <a:rPr lang="en-US" sz="1200" b="0" i="0" kern="1200" dirty="0" err="1" smtClean="0">
                <a:solidFill>
                  <a:schemeClr val="tx1"/>
                </a:solidFill>
                <a:latin typeface="+mn-lt"/>
                <a:ea typeface="+mn-ea"/>
                <a:cs typeface="+mn-cs"/>
              </a:rPr>
              <a:t>inspiratory</a:t>
            </a:r>
            <a:r>
              <a:rPr lang="en-US" sz="1200" b="0" i="0" kern="1200" dirty="0" smtClean="0">
                <a:solidFill>
                  <a:schemeClr val="tx1"/>
                </a:solidFill>
                <a:latin typeface="+mn-lt"/>
                <a:ea typeface="+mn-ea"/>
                <a:cs typeface="+mn-cs"/>
              </a:rPr>
              <a:t> whoop, and </a:t>
            </a:r>
            <a:r>
              <a:rPr lang="en-US" sz="1200" b="0" i="0" u="none" strike="noStrike" kern="1200" dirty="0" smtClean="0">
                <a:solidFill>
                  <a:schemeClr val="tx1"/>
                </a:solidFill>
                <a:latin typeface="+mn-lt"/>
                <a:ea typeface="+mn-ea"/>
                <a:cs typeface="+mn-cs"/>
                <a:hlinkClick r:id="rId4" tooltip="Fainting"/>
              </a:rPr>
              <a:t>fainting</a:t>
            </a:r>
            <a:r>
              <a:rPr lang="en-US" sz="1200" b="0" i="0" kern="1200" dirty="0" smtClean="0">
                <a:solidFill>
                  <a:schemeClr val="tx1"/>
                </a:solidFill>
                <a:latin typeface="+mn-lt"/>
                <a:ea typeface="+mn-ea"/>
                <a:cs typeface="+mn-cs"/>
              </a:rPr>
              <a:t>, or </a:t>
            </a:r>
            <a:r>
              <a:rPr lang="en-US" sz="1200" b="0" i="0" u="none" strike="noStrike" kern="1200" dirty="0" smtClean="0">
                <a:solidFill>
                  <a:schemeClr val="tx1"/>
                </a:solidFill>
                <a:latin typeface="+mn-lt"/>
                <a:ea typeface="+mn-ea"/>
                <a:cs typeface="+mn-cs"/>
                <a:hlinkClick r:id="rId5" tooltip="Vomiting"/>
              </a:rPr>
              <a:t>vomiting</a:t>
            </a:r>
            <a:r>
              <a:rPr lang="en-US" sz="1200" b="0" i="0" kern="1200" dirty="0" smtClean="0">
                <a:solidFill>
                  <a:schemeClr val="tx1"/>
                </a:solidFill>
                <a:latin typeface="+mn-lt"/>
                <a:ea typeface="+mn-ea"/>
                <a:cs typeface="+mn-cs"/>
              </a:rPr>
              <a:t> after coughing.</a:t>
            </a:r>
            <a:r>
              <a:rPr lang="en-US" sz="1200" b="0" i="0" u="none" strike="noStrike" kern="1200" baseline="30000" dirty="0" smtClean="0">
                <a:solidFill>
                  <a:schemeClr val="tx1"/>
                </a:solidFill>
                <a:latin typeface="+mn-lt"/>
                <a:ea typeface="+mn-ea"/>
                <a:cs typeface="+mn-cs"/>
                <a:hlinkClick r:id="rId6"/>
              </a:rPr>
              <a:t>[15]</a:t>
            </a:r>
            <a:r>
              <a:rPr lang="en-US" sz="1200" b="0" i="0" kern="1200" dirty="0" smtClean="0">
                <a:solidFill>
                  <a:schemeClr val="tx1"/>
                </a:solidFill>
                <a:latin typeface="+mn-lt"/>
                <a:ea typeface="+mn-ea"/>
                <a:cs typeface="+mn-cs"/>
              </a:rPr>
              <a:t>The cough from </a:t>
            </a:r>
            <a:r>
              <a:rPr lang="en-US" sz="1200" b="0" i="0" kern="1200" dirty="0" err="1" smtClean="0">
                <a:solidFill>
                  <a:schemeClr val="tx1"/>
                </a:solidFill>
                <a:latin typeface="+mn-lt"/>
                <a:ea typeface="+mn-ea"/>
                <a:cs typeface="+mn-cs"/>
              </a:rPr>
              <a:t>pertussis</a:t>
            </a:r>
            <a:r>
              <a:rPr lang="en-US" sz="1200" b="0" i="0" kern="1200" dirty="0" smtClean="0">
                <a:solidFill>
                  <a:schemeClr val="tx1"/>
                </a:solidFill>
                <a:latin typeface="+mn-lt"/>
                <a:ea typeface="+mn-ea"/>
                <a:cs typeface="+mn-cs"/>
              </a:rPr>
              <a:t> has been documented to </a:t>
            </a:r>
            <a:r>
              <a:rPr lang="en-US" sz="1200" b="0" i="0" kern="1200" dirty="0" err="1" smtClean="0">
                <a:solidFill>
                  <a:schemeClr val="tx1"/>
                </a:solidFill>
                <a:latin typeface="+mn-lt"/>
                <a:ea typeface="+mn-ea"/>
                <a:cs typeface="+mn-cs"/>
              </a:rPr>
              <a:t>cause</a:t>
            </a:r>
            <a:r>
              <a:rPr lang="en-US" sz="1200" b="0" i="0" u="none" strike="noStrike" kern="1200" dirty="0" err="1" smtClean="0">
                <a:solidFill>
                  <a:schemeClr val="tx1"/>
                </a:solidFill>
                <a:latin typeface="+mn-lt"/>
                <a:ea typeface="+mn-ea"/>
                <a:cs typeface="+mn-cs"/>
                <a:hlinkClick r:id="rId7" tooltip="Subconjunctival hemorrhage"/>
              </a:rPr>
              <a:t>subconjunctival</a:t>
            </a:r>
            <a:r>
              <a:rPr lang="en-US" sz="1200" b="0" i="0" u="none" strike="noStrike" kern="1200" dirty="0" smtClean="0">
                <a:solidFill>
                  <a:schemeClr val="tx1"/>
                </a:solidFill>
                <a:latin typeface="+mn-lt"/>
                <a:ea typeface="+mn-ea"/>
                <a:cs typeface="+mn-cs"/>
                <a:hlinkClick r:id="rId7" tooltip="Subconjunctival hemorrhage"/>
              </a:rPr>
              <a:t> hemorrhages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8" tooltip="Rib fracture"/>
              </a:rPr>
              <a:t>rib fractures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9" tooltip="Urinary incontinence"/>
              </a:rPr>
              <a:t>urinary incontinence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0" tooltip="Hernias"/>
              </a:rPr>
              <a:t>hernias</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11" tooltip="Vertebral artery dissection"/>
              </a:rPr>
              <a:t>vertebral artery dissection</a:t>
            </a:r>
            <a:r>
              <a:rPr lang="en-US" sz="1200" b="0" i="0" kern="12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6"/>
              </a:rPr>
              <a:t>[15]</a:t>
            </a:r>
            <a:r>
              <a:rPr lang="en-US" sz="1200" b="0" i="0" kern="1200" dirty="0" smtClean="0">
                <a:solidFill>
                  <a:schemeClr val="tx1"/>
                </a:solidFill>
                <a:latin typeface="+mn-lt"/>
                <a:ea typeface="+mn-ea"/>
                <a:cs typeface="+mn-cs"/>
              </a:rPr>
              <a:t> Violent coughing can cause the </a:t>
            </a:r>
            <a:r>
              <a:rPr lang="en-US" sz="1200" b="0" i="0" u="none" strike="noStrike" kern="1200" dirty="0" smtClean="0">
                <a:solidFill>
                  <a:schemeClr val="tx1"/>
                </a:solidFill>
                <a:latin typeface="+mn-lt"/>
                <a:ea typeface="+mn-ea"/>
                <a:cs typeface="+mn-cs"/>
                <a:hlinkClick r:id="rId12" tooltip="Pleura"/>
              </a:rPr>
              <a:t>pleura</a:t>
            </a:r>
            <a:r>
              <a:rPr lang="en-US" sz="1200" b="0" i="0" kern="1200" dirty="0" smtClean="0">
                <a:solidFill>
                  <a:schemeClr val="tx1"/>
                </a:solidFill>
                <a:latin typeface="+mn-lt"/>
                <a:ea typeface="+mn-ea"/>
                <a:cs typeface="+mn-cs"/>
              </a:rPr>
              <a:t> to rupture, leading to </a:t>
            </a:r>
            <a:r>
              <a:rPr lang="en-US" sz="1200" b="0" i="0" kern="1200" dirty="0" err="1" smtClean="0">
                <a:solidFill>
                  <a:schemeClr val="tx1"/>
                </a:solidFill>
                <a:latin typeface="+mn-lt"/>
                <a:ea typeface="+mn-ea"/>
                <a:cs typeface="+mn-cs"/>
              </a:rPr>
              <a:t>a</a:t>
            </a:r>
            <a:r>
              <a:rPr lang="en-US" sz="1200" b="0" i="0" u="none" strike="noStrike" kern="1200" dirty="0" err="1" smtClean="0">
                <a:solidFill>
                  <a:schemeClr val="tx1"/>
                </a:solidFill>
                <a:latin typeface="+mn-lt"/>
                <a:ea typeface="+mn-ea"/>
                <a:cs typeface="+mn-cs"/>
                <a:hlinkClick r:id="rId13" tooltip="Pneumothorax"/>
              </a:rPr>
              <a:t>pneumothorax</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0"/>
            <a:ext cx="6619244"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447800" y="3771174"/>
            <a:ext cx="5539371"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4"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8" name="Text Placeholder 3"/>
          <p:cNvSpPr>
            <a:spLocks noGrp="1"/>
          </p:cNvSpPr>
          <p:nvPr>
            <p:ph type="body" sz="half" idx="2"/>
          </p:nvPr>
        </p:nvSpPr>
        <p:spPr>
          <a:xfrm>
            <a:off x="1181101" y="4953001"/>
            <a:ext cx="5999486"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7000525" y="3316513"/>
            <a:ext cx="60143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10" name="Text Placeholder 3"/>
          <p:cNvSpPr>
            <a:spLocks noGrp="1"/>
          </p:cNvSpPr>
          <p:nvPr>
            <p:ph type="body" sz="half" idx="2"/>
          </p:nvPr>
        </p:nvSpPr>
        <p:spPr>
          <a:xfrm>
            <a:off x="866216" y="4350657"/>
            <a:ext cx="6619244"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866215" y="3848611"/>
            <a:ext cx="6619244"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p:cNvSpPr>
            <a:spLocks noGrp="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23114" y="1447799"/>
            <a:ext cx="1057474"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866215" y="1447799"/>
            <a:ext cx="5082473"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252244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JO"/>
          </a:p>
        </p:txBody>
      </p:sp>
      <p:sp>
        <p:nvSpPr>
          <p:cNvPr id="3" name="Table Placeholder 2"/>
          <p:cNvSpPr>
            <a:spLocks noGrp="1"/>
          </p:cNvSpPr>
          <p:nvPr>
            <p:ph type="tbl" idx="1"/>
          </p:nvPr>
        </p:nvSpPr>
        <p:spPr>
          <a:xfrm>
            <a:off x="457200" y="1600200"/>
            <a:ext cx="8229600" cy="4530725"/>
          </a:xfrm>
        </p:spPr>
        <p:txBody>
          <a:bodyPr/>
          <a:lstStyle/>
          <a:p>
            <a:pPr lvl="0"/>
            <a:endParaRPr lang="ar-JO"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23C35F-E7E3-416E-B57A-6166C8CEC885}" type="slidenum">
              <a:rPr lang="ar-SA"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40870" y="2056092"/>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Oval 12"/>
          <p:cNvSpPr/>
          <p:nvPr/>
        </p:nvSpPr>
        <p:spPr>
          <a:xfrm>
            <a:off x="-115491" y="2667000"/>
            <a:ext cx="314325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29841" y="2895600"/>
            <a:ext cx="177165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999559" y="-457200"/>
            <a:ext cx="120015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456759" y="6096000"/>
            <a:ext cx="74295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pPr/>
              <a:t>10/24/2019</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pPr/>
              <a:t>‹#›</a:t>
            </a:fld>
            <a:endParaRPr lang="en-US"/>
          </a:p>
        </p:txBody>
      </p:sp>
    </p:spTree>
    <p:extLst>
      <p:ext uri="{BB962C8B-B14F-4D97-AF65-F5344CB8AC3E}">
        <p14:creationId xmlns=""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5.xml"/><Relationship Id="rId13" Type="http://schemas.microsoft.com/office/2007/relationships/diagramDrawing" Target="../diagrams/drawing5.xml"/><Relationship Id="rId3" Type="http://schemas.openxmlformats.org/officeDocument/2006/relationships/image" Target="../media/image23.png"/><Relationship Id="rId7" Type="http://schemas.openxmlformats.org/officeDocument/2006/relationships/diagramColors" Target="../diagrams/colors4.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Colors" Target="../diagrams/colors5.xml"/><Relationship Id="rId5" Type="http://schemas.openxmlformats.org/officeDocument/2006/relationships/diagramLayout" Target="../diagrams/layout4.xml"/><Relationship Id="rId10" Type="http://schemas.openxmlformats.org/officeDocument/2006/relationships/diagramQuickStyle" Target="../diagrams/quickStyle5.xml"/><Relationship Id="rId4" Type="http://schemas.openxmlformats.org/officeDocument/2006/relationships/diagramData" Target="../diagrams/data4.xml"/><Relationship Id="rId9" Type="http://schemas.openxmlformats.org/officeDocument/2006/relationships/diagramLayout" Target="../diagrams/layout5.xml"/></Relationships>
</file>

<file path=ppt/slides/_rels/slide7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797" y="0"/>
            <a:ext cx="7017020" cy="2054963"/>
          </a:xfrm>
        </p:spPr>
        <p:txBody>
          <a:bodyPr/>
          <a:lstStyle/>
          <a:p>
            <a:r>
              <a:rPr lang="en-US" dirty="0" smtClean="0">
                <a:solidFill>
                  <a:schemeClr val="accent3">
                    <a:lumMod val="50000"/>
                  </a:schemeClr>
                </a:solidFill>
              </a:rPr>
              <a:t>IMMUNIZATION</a:t>
            </a:r>
            <a:endParaRPr lang="en-US" dirty="0">
              <a:solidFill>
                <a:schemeClr val="accent3">
                  <a:lumMod val="50000"/>
                </a:schemeClr>
              </a:solidFill>
            </a:endParaRPr>
          </a:p>
        </p:txBody>
      </p:sp>
      <p:sp>
        <p:nvSpPr>
          <p:cNvPr id="3" name="Subtitle 2"/>
          <p:cNvSpPr>
            <a:spLocks noGrp="1"/>
          </p:cNvSpPr>
          <p:nvPr>
            <p:ph type="subTitle" idx="1"/>
          </p:nvPr>
        </p:nvSpPr>
        <p:spPr>
          <a:xfrm>
            <a:off x="866215" y="2272145"/>
            <a:ext cx="7521039" cy="3971000"/>
          </a:xfrm>
        </p:spPr>
        <p:txBody>
          <a:bodyPr>
            <a:normAutofit/>
          </a:bodyPr>
          <a:lstStyle/>
          <a:p>
            <a:r>
              <a:rPr lang="en-US" sz="2800" b="1" dirty="0" smtClean="0">
                <a:solidFill>
                  <a:schemeClr val="accent1">
                    <a:lumMod val="75000"/>
                  </a:schemeClr>
                </a:solidFill>
              </a:rPr>
              <a:t>Supervised by: Dr. Omar </a:t>
            </a:r>
            <a:r>
              <a:rPr lang="en-US" sz="2800" b="1" dirty="0" err="1" smtClean="0">
                <a:solidFill>
                  <a:schemeClr val="accent1">
                    <a:lumMod val="75000"/>
                  </a:schemeClr>
                </a:solidFill>
              </a:rPr>
              <a:t>Nafi</a:t>
            </a:r>
            <a:endParaRPr lang="en-US" sz="2800" b="1" dirty="0" smtClean="0">
              <a:solidFill>
                <a:schemeClr val="accent1">
                  <a:lumMod val="75000"/>
                </a:schemeClr>
              </a:solidFill>
            </a:endParaRPr>
          </a:p>
          <a:p>
            <a:endParaRPr lang="en-US" sz="2800" b="1" dirty="0" smtClean="0">
              <a:solidFill>
                <a:schemeClr val="accent1">
                  <a:lumMod val="75000"/>
                </a:schemeClr>
              </a:solidFill>
            </a:endParaRPr>
          </a:p>
          <a:p>
            <a:pPr algn="r"/>
            <a:r>
              <a:rPr lang="en-US" sz="2800" b="1" dirty="0" smtClean="0">
                <a:solidFill>
                  <a:schemeClr val="accent1">
                    <a:lumMod val="75000"/>
                  </a:schemeClr>
                </a:solidFill>
              </a:rPr>
              <a:t>DEEMA </a:t>
            </a:r>
            <a:r>
              <a:rPr lang="en-US" sz="2800" b="1" dirty="0" smtClean="0">
                <a:solidFill>
                  <a:schemeClr val="accent1">
                    <a:lumMod val="75000"/>
                  </a:schemeClr>
                </a:solidFill>
              </a:rPr>
              <a:t>ALHAJAYA</a:t>
            </a:r>
          </a:p>
          <a:p>
            <a:pPr algn="r"/>
            <a:r>
              <a:rPr lang="ar-JO" sz="2800" dirty="0" smtClean="0">
                <a:solidFill>
                  <a:schemeClr val="tx2"/>
                </a:solidFill>
                <a:latin typeface="Angsana New" pitchFamily="18" charset="-34"/>
              </a:rPr>
              <a:t>تبييض الطالب : رائد علي</a:t>
            </a:r>
          </a:p>
          <a:p>
            <a:pPr algn="r"/>
            <a:endParaRPr lang="en-US" sz="2800" b="1" dirty="0" smtClean="0">
              <a:solidFill>
                <a:schemeClr val="accent1">
                  <a:lumMod val="75000"/>
                </a:schemeClr>
              </a:solidFill>
            </a:endParaRPr>
          </a:p>
          <a:p>
            <a:endParaRPr lang="en-US" sz="2800" b="1" dirty="0">
              <a:solidFill>
                <a:schemeClr val="accent1">
                  <a:lumMod val="75000"/>
                </a:schemeClr>
              </a:solidFill>
            </a:endParaRPr>
          </a:p>
        </p:txBody>
      </p:sp>
      <p:pic>
        <p:nvPicPr>
          <p:cNvPr id="4" name="Picture 3" descr="13412199_1802209396678398_7266792316639849479_o.png"/>
          <p:cNvPicPr>
            <a:picLocks noChangeAspect="1"/>
          </p:cNvPicPr>
          <p:nvPr/>
        </p:nvPicPr>
        <p:blipFill>
          <a:blip r:embed="rId2" cstate="print"/>
          <a:stretch>
            <a:fillRect/>
          </a:stretch>
        </p:blipFill>
        <p:spPr>
          <a:xfrm>
            <a:off x="544483" y="3428998"/>
            <a:ext cx="3046615" cy="3046615"/>
          </a:xfrm>
          <a:prstGeom prst="rect">
            <a:avLst/>
          </a:prstGeom>
        </p:spPr>
      </p:pic>
    </p:spTree>
    <p:extLst>
      <p:ext uri="{BB962C8B-B14F-4D97-AF65-F5344CB8AC3E}">
        <p14:creationId xmlns:p14="http://schemas.microsoft.com/office/powerpoint/2010/main" xmlns="" val="400544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827088" y="1517791"/>
          <a:ext cx="7764820" cy="4652890"/>
        </p:xfrm>
        <a:graphic>
          <a:graphicData uri="http://schemas.openxmlformats.org/drawingml/2006/table">
            <a:tbl>
              <a:tblPr rtl="1" firstRow="1" bandRow="1">
                <a:tableStyleId>{5C22544A-7EE6-4342-B048-85BDC9FD1C3A}</a:tableStyleId>
              </a:tblPr>
              <a:tblGrid>
                <a:gridCol w="1552964"/>
                <a:gridCol w="1552964"/>
                <a:gridCol w="1552964"/>
                <a:gridCol w="1552964"/>
                <a:gridCol w="1552964"/>
              </a:tblGrid>
              <a:tr h="747698">
                <a:tc>
                  <a:txBody>
                    <a:bodyPr/>
                    <a:lstStyle/>
                    <a:p>
                      <a:pPr algn="ctr"/>
                      <a:r>
                        <a:rPr lang="en-US" b="1" dirty="0" smtClean="0">
                          <a:solidFill>
                            <a:schemeClr val="accent4">
                              <a:lumMod val="50000"/>
                            </a:schemeClr>
                          </a:solidFill>
                        </a:rPr>
                        <a:t>Extinction</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Control</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Elimination</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Eradication</a:t>
                      </a:r>
                      <a:endParaRPr lang="en-US" b="1" dirty="0">
                        <a:solidFill>
                          <a:schemeClr val="accent4">
                            <a:lumMod val="50000"/>
                          </a:schemeClr>
                        </a:solidFill>
                      </a:endParaRPr>
                    </a:p>
                  </a:txBody>
                  <a:tcPr/>
                </a:tc>
                <a:tc>
                  <a:txBody>
                    <a:bodyPr/>
                    <a:lstStyle/>
                    <a:p>
                      <a:pPr algn="ctr"/>
                      <a:endParaRPr lang="en-US" b="1" dirty="0">
                        <a:solidFill>
                          <a:schemeClr val="accent4">
                            <a:lumMod val="50000"/>
                          </a:schemeClr>
                        </a:solidFill>
                      </a:endParaRPr>
                    </a:p>
                  </a:txBody>
                  <a:tcPr/>
                </a:tc>
              </a:tr>
              <a:tr h="747698">
                <a:tc>
                  <a:txBody>
                    <a:bodyPr/>
                    <a:lstStyle/>
                    <a:p>
                      <a:pPr algn="ctr"/>
                      <a:r>
                        <a:rPr lang="en-US" b="1" dirty="0" smtClean="0">
                          <a:solidFill>
                            <a:schemeClr val="accent4">
                              <a:lumMod val="50000"/>
                            </a:schemeClr>
                          </a:solidFill>
                        </a:rPr>
                        <a:t>0</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Acceptable low levels</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0</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0</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Incidence</a:t>
                      </a:r>
                      <a:endParaRPr lang="en-US" b="1" dirty="0">
                        <a:solidFill>
                          <a:schemeClr val="accent4">
                            <a:lumMod val="50000"/>
                          </a:schemeClr>
                        </a:solidFill>
                      </a:endParaRPr>
                    </a:p>
                  </a:txBody>
                  <a:tcPr>
                    <a:solidFill>
                      <a:schemeClr val="accent1"/>
                    </a:solidFill>
                  </a:tcPr>
                </a:tc>
              </a:tr>
              <a:tr h="747698">
                <a:tc>
                  <a:txBody>
                    <a:bodyPr/>
                    <a:lstStyle/>
                    <a:p>
                      <a:pPr algn="ctr"/>
                      <a:r>
                        <a:rPr lang="en-US" b="1" dirty="0" smtClean="0">
                          <a:solidFill>
                            <a:schemeClr val="accent4">
                              <a:lumMod val="50000"/>
                            </a:schemeClr>
                          </a:solidFill>
                        </a:rPr>
                        <a:t>Worldwide</a:t>
                      </a:r>
                      <a:endParaRPr lang="en-US" b="1" dirty="0">
                        <a:solidFill>
                          <a:schemeClr val="accent4">
                            <a:lumMod val="50000"/>
                          </a:schemeClr>
                        </a:solidFill>
                      </a:endParaRPr>
                    </a:p>
                  </a:txBody>
                  <a:tcPr/>
                </a:tc>
                <a:tc>
                  <a:txBody>
                    <a:bodyPr/>
                    <a:lstStyle/>
                    <a:p>
                      <a:pPr algn="ct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Definite area</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Worldwide</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Geographic area</a:t>
                      </a:r>
                      <a:endParaRPr lang="en-US" b="1" dirty="0">
                        <a:solidFill>
                          <a:schemeClr val="accent4">
                            <a:lumMod val="50000"/>
                          </a:schemeClr>
                        </a:solidFill>
                      </a:endParaRPr>
                    </a:p>
                  </a:txBody>
                  <a:tcPr>
                    <a:solidFill>
                      <a:schemeClr val="accent1"/>
                    </a:solidFill>
                  </a:tcPr>
                </a:tc>
              </a:tr>
              <a:tr h="747698">
                <a:tc>
                  <a:txBody>
                    <a:bodyPr/>
                    <a:lstStyle/>
                    <a:p>
                      <a:pPr algn="ctr"/>
                      <a:r>
                        <a:rPr lang="en-US" b="1" dirty="0" smtClean="0">
                          <a:solidFill>
                            <a:schemeClr val="accent4">
                              <a:lumMod val="50000"/>
                            </a:schemeClr>
                          </a:solidFill>
                        </a:rPr>
                        <a:t>No</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No</a:t>
                      </a:r>
                      <a:endParaRPr lang="en-US" b="1" dirty="0">
                        <a:solidFill>
                          <a:schemeClr val="accent4">
                            <a:lumMod val="50000"/>
                          </a:schemeClr>
                        </a:solidFill>
                      </a:endParaRPr>
                    </a:p>
                  </a:txBody>
                  <a:tcPr/>
                </a:tc>
                <a:tc>
                  <a:txBody>
                    <a:bodyPr/>
                    <a:lstStyle/>
                    <a:p>
                      <a:pPr algn="ctr"/>
                      <a:r>
                        <a:rPr lang="en-US" sz="1600" b="1" dirty="0" smtClean="0">
                          <a:solidFill>
                            <a:schemeClr val="accent4">
                              <a:lumMod val="50000"/>
                            </a:schemeClr>
                          </a:solidFill>
                        </a:rPr>
                        <a:t>Need for further control</a:t>
                      </a:r>
                      <a:endParaRPr lang="en-US" sz="1600" b="1" dirty="0">
                        <a:solidFill>
                          <a:schemeClr val="accent4">
                            <a:lumMod val="50000"/>
                          </a:schemeClr>
                        </a:solidFill>
                      </a:endParaRPr>
                    </a:p>
                  </a:txBody>
                  <a:tcPr>
                    <a:solidFill>
                      <a:schemeClr val="accent1"/>
                    </a:solidFill>
                  </a:tcPr>
                </a:tc>
              </a:tr>
              <a:tr h="747698">
                <a:tc>
                  <a:txBody>
                    <a:bodyPr/>
                    <a:lstStyle/>
                    <a:p>
                      <a:pPr algn="ctr"/>
                      <a:r>
                        <a:rPr lang="en-US" b="1" dirty="0" smtClean="0">
                          <a:solidFill>
                            <a:schemeClr val="accent4">
                              <a:lumMod val="50000"/>
                            </a:schemeClr>
                          </a:solidFill>
                        </a:rPr>
                        <a:t>No</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Yes</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Causative agent still exists?</a:t>
                      </a:r>
                      <a:endParaRPr lang="en-US" b="1" dirty="0">
                        <a:solidFill>
                          <a:schemeClr val="accent4">
                            <a:lumMod val="50000"/>
                          </a:schemeClr>
                        </a:solidFill>
                      </a:endParaRPr>
                    </a:p>
                  </a:txBody>
                  <a:tcPr>
                    <a:solidFill>
                      <a:schemeClr val="accent1"/>
                    </a:solidFill>
                  </a:tcPr>
                </a:tc>
              </a:tr>
              <a:tr h="747698">
                <a:tc>
                  <a:txBody>
                    <a:bodyPr/>
                    <a:lstStyle/>
                    <a:p>
                      <a:pPr algn="ctr"/>
                      <a:r>
                        <a:rPr lang="en-US" b="1" dirty="0" smtClean="0">
                          <a:solidFill>
                            <a:schemeClr val="accent4">
                              <a:lumMod val="50000"/>
                            </a:schemeClr>
                          </a:solidFill>
                        </a:rPr>
                        <a:t>None</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Diarrheal disease</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Measles</a:t>
                      </a:r>
                    </a:p>
                    <a:p>
                      <a:pPr algn="ctr"/>
                      <a:r>
                        <a:rPr lang="en-US" b="1" dirty="0" smtClean="0">
                          <a:solidFill>
                            <a:schemeClr val="accent4">
                              <a:lumMod val="50000"/>
                            </a:schemeClr>
                          </a:solidFill>
                        </a:rPr>
                        <a:t>Polio</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Smallpox</a:t>
                      </a:r>
                      <a:endParaRPr lang="en-US" b="1" dirty="0">
                        <a:solidFill>
                          <a:schemeClr val="accent4">
                            <a:lumMod val="50000"/>
                          </a:schemeClr>
                        </a:solidFill>
                      </a:endParaRPr>
                    </a:p>
                  </a:txBody>
                  <a:tcPr/>
                </a:tc>
                <a:tc>
                  <a:txBody>
                    <a:bodyPr/>
                    <a:lstStyle/>
                    <a:p>
                      <a:pPr algn="ctr"/>
                      <a:r>
                        <a:rPr lang="en-US" b="1" dirty="0" smtClean="0">
                          <a:solidFill>
                            <a:schemeClr val="accent4">
                              <a:lumMod val="50000"/>
                            </a:schemeClr>
                          </a:solidFill>
                        </a:rPr>
                        <a:t>Example</a:t>
                      </a:r>
                      <a:endParaRPr lang="en-US" b="1" dirty="0">
                        <a:solidFill>
                          <a:schemeClr val="accent4">
                            <a:lumMod val="50000"/>
                          </a:schemeClr>
                        </a:solidFill>
                      </a:endParaRPr>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err="1" smtClean="0">
                <a:solidFill>
                  <a:schemeClr val="accent2"/>
                </a:solidFill>
                <a:latin typeface="Calibri" pitchFamily="34" charset="0"/>
                <a:cs typeface="Calibri" pitchFamily="34" charset="0"/>
              </a:rPr>
              <a:t>Varicella</a:t>
            </a:r>
            <a:r>
              <a:rPr lang="en-US" sz="4800" b="1" dirty="0" smtClean="0">
                <a:solidFill>
                  <a:schemeClr val="accent2"/>
                </a:solidFill>
                <a:latin typeface="Calibri" pitchFamily="34" charset="0"/>
                <a:cs typeface="Calibri" pitchFamily="34" charset="0"/>
              </a:rPr>
              <a:t> vaccine</a:t>
            </a:r>
            <a:endParaRPr lang="en-US" sz="48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a:xfrm>
            <a:off x="615143" y="4777381"/>
            <a:ext cx="8079970" cy="860400"/>
          </a:xfrm>
        </p:spPr>
        <p:txBody>
          <a:bodyPr>
            <a:normAutofit fontScale="92500"/>
          </a:bodyPr>
          <a:lstStyle/>
          <a:p>
            <a:pPr marL="674370" lvl="1" indent="-274320">
              <a:spcAft>
                <a:spcPts val="0"/>
              </a:spcAft>
              <a:buClr>
                <a:schemeClr val="accent3"/>
              </a:buClr>
              <a:defRPr/>
            </a:pPr>
            <a:r>
              <a:rPr lang="en-US" sz="2000" b="1" dirty="0" smtClean="0">
                <a:solidFill>
                  <a:srgbClr val="0070C0"/>
                </a:solidFill>
                <a:latin typeface="Garamond" panose="02020404030301010803" pitchFamily="18" charset="0"/>
              </a:rPr>
              <a:t>First dose</a:t>
            </a:r>
            <a:r>
              <a:rPr lang="en-US" sz="2000" b="1" dirty="0" smtClean="0">
                <a:latin typeface="Garamond" panose="02020404030301010803" pitchFamily="18" charset="0"/>
              </a:rPr>
              <a:t>: 12-months of age</a:t>
            </a:r>
          </a:p>
          <a:p>
            <a:pPr marL="674370" lvl="1" indent="-274320">
              <a:spcAft>
                <a:spcPts val="0"/>
              </a:spcAft>
              <a:buClr>
                <a:schemeClr val="accent3"/>
              </a:buClr>
              <a:defRPr/>
            </a:pPr>
            <a:r>
              <a:rPr lang="en-US" sz="2000" b="1" dirty="0" smtClean="0">
                <a:solidFill>
                  <a:srgbClr val="0070C0"/>
                </a:solidFill>
                <a:latin typeface="Garamond" panose="02020404030301010803" pitchFamily="18" charset="0"/>
              </a:rPr>
              <a:t>Second dose</a:t>
            </a:r>
            <a:r>
              <a:rPr lang="en-US" sz="2000" b="1" dirty="0" smtClean="0">
                <a:latin typeface="Garamond" panose="02020404030301010803" pitchFamily="18" charset="0"/>
              </a:rPr>
              <a:t>: up to 4 years of age( after 1 or 2 or 3 y , but not above 4 y )</a:t>
            </a:r>
            <a:endParaRPr lang="en-US"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609601"/>
            <a:ext cx="6709906" cy="5638800"/>
          </a:xfrm>
        </p:spPr>
        <p:txBody>
          <a:bodyPr>
            <a:normAutofit lnSpcReduction="10000"/>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Live attenuated</a:t>
            </a:r>
          </a:p>
          <a:p>
            <a:endParaRPr lang="en-US" b="1"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latin typeface="Calibri" pitchFamily="34" charset="0"/>
                <a:cs typeface="Calibri" pitchFamily="34" charset="0"/>
              </a:rPr>
              <a:t>Can </a:t>
            </a:r>
            <a:r>
              <a:rPr lang="en-US" b="1" dirty="0" smtClean="0">
                <a:latin typeface="Calibri" pitchFamily="34" charset="0"/>
                <a:cs typeface="Calibri" pitchFamily="34" charset="0"/>
              </a:rPr>
              <a:t>prevent</a:t>
            </a:r>
            <a:r>
              <a:rPr lang="en-US" dirty="0" smtClean="0">
                <a:latin typeface="Calibri" pitchFamily="34" charset="0"/>
                <a:cs typeface="Calibri" pitchFamily="34" charset="0"/>
              </a:rPr>
              <a:t> chickenpox and if The person gets chickenpox the </a:t>
            </a:r>
            <a:r>
              <a:rPr lang="en-US" b="1" dirty="0" smtClean="0">
                <a:latin typeface="Calibri" pitchFamily="34" charset="0"/>
                <a:cs typeface="Calibri" pitchFamily="34" charset="0"/>
              </a:rPr>
              <a:t>disease will be mild</a:t>
            </a:r>
            <a:r>
              <a:rPr lang="en-US" dirty="0" smtClean="0">
                <a:latin typeface="Calibri" pitchFamily="34" charset="0"/>
                <a:cs typeface="Calibri" pitchFamily="34" charset="0"/>
              </a:rPr>
              <a:t>, with fewer spots, less likely to have a fever, and will recover faster</a:t>
            </a:r>
          </a:p>
          <a:p>
            <a:endParaRPr lang="en-US" b="1"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Whom is it  given to?</a:t>
            </a:r>
          </a:p>
          <a:p>
            <a:pPr>
              <a:buFont typeface="Wingdings" pitchFamily="2" charset="2"/>
              <a:buChar char="§"/>
            </a:pPr>
            <a:r>
              <a:rPr lang="en-US" dirty="0" smtClean="0">
                <a:latin typeface="Calibri" pitchFamily="34" charset="0"/>
                <a:cs typeface="Calibri" pitchFamily="34" charset="0"/>
              </a:rPr>
              <a:t>recommended for children 12 to 18 months of age and for susceptible older children.</a:t>
            </a:r>
            <a:endParaRPr lang="ar-JO" dirty="0" smtClean="0">
              <a:latin typeface="Calibri" pitchFamily="34" charset="0"/>
            </a:endParaRPr>
          </a:p>
          <a:p>
            <a:endParaRPr lang="en-US" b="1"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IM</a:t>
            </a:r>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Slide21.PNG"/>
          <p:cNvPicPr>
            <a:picLocks noGrp="1" noChangeAspect="1"/>
          </p:cNvPicPr>
          <p:nvPr isPhoto="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solidFill>
                  <a:schemeClr val="accent2"/>
                </a:solidFill>
                <a:latin typeface="Calibri" pitchFamily="34" charset="0"/>
                <a:cs typeface="Calibri" pitchFamily="34" charset="0"/>
              </a:rPr>
              <a:t>Rabies </a:t>
            </a:r>
            <a:r>
              <a:rPr lang="en-US" sz="5400" b="1" dirty="0" err="1" smtClean="0">
                <a:solidFill>
                  <a:schemeClr val="accent2"/>
                </a:solidFill>
                <a:latin typeface="Calibri" pitchFamily="34" charset="0"/>
                <a:cs typeface="Calibri" pitchFamily="34" charset="0"/>
              </a:rPr>
              <a:t>Ig</a:t>
            </a:r>
            <a:endParaRPr lang="en-US" sz="54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altLang="ar-JO" sz="2400" dirty="0" smtClean="0">
                <a:solidFill>
                  <a:schemeClr val="accent4">
                    <a:lumMod val="50000"/>
                  </a:schemeClr>
                </a:solidFill>
                <a:latin typeface="Calibri" pitchFamily="34" charset="0"/>
                <a:cs typeface="Calibri" pitchFamily="34" charset="0"/>
              </a:rPr>
              <a:t>Rabies immunoglobulin , and rabies vaccination are </a:t>
            </a:r>
            <a:r>
              <a:rPr lang="en-US" altLang="ar-JO" sz="2400" b="1" dirty="0" smtClean="0">
                <a:solidFill>
                  <a:schemeClr val="accent5"/>
                </a:solidFill>
                <a:latin typeface="Calibri" pitchFamily="34" charset="0"/>
                <a:cs typeface="Calibri" pitchFamily="34" charset="0"/>
              </a:rPr>
              <a:t>extremely effective for </a:t>
            </a:r>
            <a:r>
              <a:rPr lang="en-US" altLang="ar-JO" sz="2400" b="1" dirty="0" smtClean="0">
                <a:solidFill>
                  <a:schemeClr val="accent4">
                    <a:lumMod val="50000"/>
                  </a:schemeClr>
                </a:solidFill>
                <a:latin typeface="Calibri" pitchFamily="34" charset="0"/>
                <a:cs typeface="Calibri" pitchFamily="34" charset="0"/>
              </a:rPr>
              <a:t>prophylaxis after exposure </a:t>
            </a:r>
            <a:r>
              <a:rPr lang="en-US" altLang="ar-JO" sz="2400" dirty="0" smtClean="0">
                <a:solidFill>
                  <a:schemeClr val="accent4">
                    <a:lumMod val="50000"/>
                  </a:schemeClr>
                </a:solidFill>
                <a:latin typeface="Calibri" pitchFamily="34" charset="0"/>
                <a:cs typeface="Calibri" pitchFamily="34" charset="0"/>
              </a:rPr>
              <a:t>to a possible threat of rabies.</a:t>
            </a:r>
          </a:p>
          <a:p>
            <a:endParaRPr lang="en-US" altLang="ar-JO" sz="2400" dirty="0" smtClean="0">
              <a:solidFill>
                <a:schemeClr val="accent4">
                  <a:lumMod val="50000"/>
                </a:schemeClr>
              </a:solidFill>
              <a:latin typeface="Calibri" pitchFamily="34" charset="0"/>
              <a:cs typeface="Calibri" pitchFamily="34" charset="0"/>
            </a:endParaRPr>
          </a:p>
          <a:p>
            <a:r>
              <a:rPr lang="en-US" altLang="ar-JO" sz="2400" dirty="0" smtClean="0">
                <a:solidFill>
                  <a:schemeClr val="accent4">
                    <a:lumMod val="50000"/>
                  </a:schemeClr>
                </a:solidFill>
                <a:latin typeface="Calibri" pitchFamily="34" charset="0"/>
                <a:cs typeface="Calibri" pitchFamily="34" charset="0"/>
              </a:rPr>
              <a:t>Of </a:t>
            </a:r>
            <a:r>
              <a:rPr lang="en-US" altLang="ar-JO" sz="2400" b="1" dirty="0" smtClean="0">
                <a:solidFill>
                  <a:schemeClr val="accent5"/>
                </a:solidFill>
                <a:latin typeface="Calibri" pitchFamily="34" charset="0"/>
                <a:cs typeface="Calibri" pitchFamily="34" charset="0"/>
              </a:rPr>
              <a:t>no known benefit </a:t>
            </a:r>
            <a:r>
              <a:rPr lang="en-US" altLang="ar-JO" sz="2400" b="1" dirty="0" smtClean="0">
                <a:solidFill>
                  <a:schemeClr val="accent4">
                    <a:lumMod val="50000"/>
                  </a:schemeClr>
                </a:solidFill>
                <a:latin typeface="Calibri" pitchFamily="34" charset="0"/>
                <a:cs typeface="Calibri" pitchFamily="34" charset="0"/>
              </a:rPr>
              <a:t>after symptoms appear </a:t>
            </a:r>
            <a:r>
              <a:rPr lang="en-US" altLang="ar-JO" sz="2400" dirty="0" smtClean="0">
                <a:solidFill>
                  <a:schemeClr val="accent4">
                    <a:lumMod val="50000"/>
                  </a:schemeClr>
                </a:solidFill>
                <a:latin typeface="Calibri" pitchFamily="34" charset="0"/>
                <a:cs typeface="Calibri" pitchFamily="34" charset="0"/>
              </a:rPr>
              <a:t>.</a:t>
            </a:r>
            <a:endParaRPr lang="ar-JO" altLang="ar-JO" sz="2400" dirty="0" smtClean="0">
              <a:solidFill>
                <a:schemeClr val="accent4">
                  <a:lumMod val="50000"/>
                </a:schemeClr>
              </a:solidFill>
              <a:latin typeface="Calibri" pitchFamily="34" charset="0"/>
            </a:endParaRPr>
          </a:p>
          <a:p>
            <a:endParaRPr lang="ar-JO" altLang="ar-JO" sz="2400" dirty="0" smtClean="0">
              <a:solidFill>
                <a:schemeClr val="accent4">
                  <a:lumMod val="50000"/>
                </a:schemeClr>
              </a:solidFill>
              <a:latin typeface="Calibri" pitchFamily="34" charset="0"/>
            </a:endParaRPr>
          </a:p>
          <a:p>
            <a:endParaRPr lang="en-US" sz="24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Other types of vaccines</a:t>
            </a:r>
            <a:endParaRPr lang="en-US" b="1" dirty="0">
              <a:solidFill>
                <a:schemeClr val="accent2"/>
              </a:solidFill>
              <a:latin typeface="Calibri" pitchFamily="34" charset="0"/>
              <a:cs typeface="Calibri" pitchFamily="34" charset="0"/>
            </a:endParaRPr>
          </a:p>
        </p:txBody>
      </p:sp>
      <p:sp>
        <p:nvSpPr>
          <p:cNvPr id="5" name="Content Placeholder 4"/>
          <p:cNvSpPr>
            <a:spLocks noGrp="1"/>
          </p:cNvSpPr>
          <p:nvPr>
            <p:ph idx="1"/>
          </p:nvPr>
        </p:nvSpPr>
        <p:spPr/>
        <p:txBody>
          <a:bodyPr>
            <a:normAutofit/>
          </a:bodyPr>
          <a:lstStyle/>
          <a:p>
            <a:r>
              <a:rPr lang="en-US" altLang="ar-JO" sz="2800" b="1" dirty="0" smtClean="0">
                <a:latin typeface="Calibri" pitchFamily="34" charset="0"/>
                <a:cs typeface="Calibri" pitchFamily="34" charset="0"/>
              </a:rPr>
              <a:t>Typhoid</a:t>
            </a:r>
          </a:p>
          <a:p>
            <a:r>
              <a:rPr lang="en-US" altLang="ar-JO" sz="2800" b="1" dirty="0" err="1" smtClean="0">
                <a:latin typeface="Calibri" pitchFamily="34" charset="0"/>
                <a:cs typeface="Calibri" pitchFamily="34" charset="0"/>
              </a:rPr>
              <a:t>Adenoavirus</a:t>
            </a:r>
            <a:endParaRPr lang="en-US" altLang="ar-JO" sz="2800" b="1" dirty="0" smtClean="0">
              <a:latin typeface="Calibri" pitchFamily="34" charset="0"/>
              <a:cs typeface="Calibri" pitchFamily="34" charset="0"/>
            </a:endParaRPr>
          </a:p>
          <a:p>
            <a:r>
              <a:rPr lang="en-US" altLang="ar-JO" sz="2800" b="1" dirty="0" smtClean="0">
                <a:latin typeface="Calibri" pitchFamily="34" charset="0"/>
                <a:cs typeface="Calibri" pitchFamily="34" charset="0"/>
              </a:rPr>
              <a:t>Plague </a:t>
            </a:r>
          </a:p>
          <a:p>
            <a:r>
              <a:rPr lang="en-US" altLang="ar-JO" sz="2800" b="1" dirty="0" smtClean="0">
                <a:latin typeface="Calibri" pitchFamily="34" charset="0"/>
                <a:cs typeface="Calibri" pitchFamily="34" charset="0"/>
              </a:rPr>
              <a:t>anthrax</a:t>
            </a:r>
          </a:p>
          <a:p>
            <a:endParaRPr lang="ar-JO" altLang="ar-JO" sz="2800" b="1" dirty="0" smtClean="0">
              <a:latin typeface="Calibri" pitchFamily="34" charset="0"/>
            </a:endParaRPr>
          </a:p>
          <a:p>
            <a:endParaRPr lang="en-US" sz="28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solidFill>
                  <a:schemeClr val="accent2"/>
                </a:solidFill>
              </a:rPr>
              <a:t>Thank you</a:t>
            </a:r>
            <a:endParaRPr lang="en-US" sz="4400" b="1" dirty="0">
              <a:solidFill>
                <a:schemeClr val="accent2"/>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latin typeface="Calibri" pitchFamily="34" charset="0"/>
                <a:cs typeface="Calibri" pitchFamily="34" charset="0"/>
              </a:rPr>
              <a:t>Types Of Vaccines</a:t>
            </a:r>
            <a:endParaRPr lang="en-US" b="1" dirty="0">
              <a:solidFill>
                <a:schemeClr val="accent2"/>
              </a:solidFill>
              <a:latin typeface="Calibri" pitchFamily="34" charset="0"/>
              <a:cs typeface="Calibri" pitchFamily="34" charset="0"/>
            </a:endParaRPr>
          </a:p>
        </p:txBody>
      </p:sp>
      <p:graphicFrame>
        <p:nvGraphicFramePr>
          <p:cNvPr id="4" name="Diagram 3"/>
          <p:cNvGraphicFramePr/>
          <p:nvPr/>
        </p:nvGraphicFramePr>
        <p:xfrm>
          <a:off x="1051943" y="1397000"/>
          <a:ext cx="8023328" cy="474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66007" y="6367550"/>
            <a:ext cx="6234546" cy="276999"/>
          </a:xfrm>
          <a:prstGeom prst="rect">
            <a:avLst/>
          </a:prstGeom>
          <a:noFill/>
        </p:spPr>
        <p:txBody>
          <a:bodyPr wrap="square" rtlCol="1">
            <a:spAutoFit/>
          </a:bodyPr>
          <a:lstStyle/>
          <a:p>
            <a:r>
              <a:rPr lang="en-US" sz="1200" dirty="0" smtClean="0"/>
              <a:t>Polio has two types :  1- live vaccine (OPV) 2- inactivated (IPV) </a:t>
            </a:r>
            <a:endParaRPr lang="ar-JO"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03DA618-B86C-4A2F-9F38-F4E790FFD27C}"/>
                                            </p:graphicEl>
                                          </p:spTgt>
                                        </p:tgtEl>
                                        <p:attrNameLst>
                                          <p:attrName>style.visibility</p:attrName>
                                        </p:attrNameLst>
                                      </p:cBhvr>
                                      <p:to>
                                        <p:strVal val="visible"/>
                                      </p:to>
                                    </p:set>
                                    <p:animEffect transition="in" filter="fade">
                                      <p:cBhvr>
                                        <p:cTn id="7" dur="2000"/>
                                        <p:tgtEl>
                                          <p:spTgt spid="4">
                                            <p:graphicEl>
                                              <a:dgm id="{803DA618-B86C-4A2F-9F38-F4E790FFD27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C3D5F3-D4D1-4F24-9E13-A3171329BEA6}"/>
                                            </p:graphicEl>
                                          </p:spTgt>
                                        </p:tgtEl>
                                        <p:attrNameLst>
                                          <p:attrName>style.visibility</p:attrName>
                                        </p:attrNameLst>
                                      </p:cBhvr>
                                      <p:to>
                                        <p:strVal val="visible"/>
                                      </p:to>
                                    </p:set>
                                    <p:animEffect transition="in" filter="fade">
                                      <p:cBhvr>
                                        <p:cTn id="10" dur="2000"/>
                                        <p:tgtEl>
                                          <p:spTgt spid="4">
                                            <p:graphicEl>
                                              <a:dgm id="{DAC3D5F3-D4D1-4F24-9E13-A3171329BEA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B4FBDE0-119D-4794-B4EE-7D544EFB599A}"/>
                                            </p:graphicEl>
                                          </p:spTgt>
                                        </p:tgtEl>
                                        <p:attrNameLst>
                                          <p:attrName>style.visibility</p:attrName>
                                        </p:attrNameLst>
                                      </p:cBhvr>
                                      <p:to>
                                        <p:strVal val="visible"/>
                                      </p:to>
                                    </p:set>
                                    <p:animEffect transition="in" filter="fade">
                                      <p:cBhvr>
                                        <p:cTn id="15" dur="2000"/>
                                        <p:tgtEl>
                                          <p:spTgt spid="4">
                                            <p:graphicEl>
                                              <a:dgm id="{FB4FBDE0-119D-4794-B4EE-7D544EFB599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481D9EB-BD8B-4488-A03E-2DE7AD25C891}"/>
                                            </p:graphicEl>
                                          </p:spTgt>
                                        </p:tgtEl>
                                        <p:attrNameLst>
                                          <p:attrName>style.visibility</p:attrName>
                                        </p:attrNameLst>
                                      </p:cBhvr>
                                      <p:to>
                                        <p:strVal val="visible"/>
                                      </p:to>
                                    </p:set>
                                    <p:animEffect transition="in" filter="fade">
                                      <p:cBhvr>
                                        <p:cTn id="18" dur="2000"/>
                                        <p:tgtEl>
                                          <p:spTgt spid="4">
                                            <p:graphicEl>
                                              <a:dgm id="{5481D9EB-BD8B-4488-A03E-2DE7AD25C89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734702C6-0201-46B4-82EF-B22447EEED82}"/>
                                            </p:graphicEl>
                                          </p:spTgt>
                                        </p:tgtEl>
                                        <p:attrNameLst>
                                          <p:attrName>style.visibility</p:attrName>
                                        </p:attrNameLst>
                                      </p:cBhvr>
                                      <p:to>
                                        <p:strVal val="visible"/>
                                      </p:to>
                                    </p:set>
                                    <p:animEffect transition="in" filter="fade">
                                      <p:cBhvr>
                                        <p:cTn id="23" dur="2000"/>
                                        <p:tgtEl>
                                          <p:spTgt spid="4">
                                            <p:graphicEl>
                                              <a:dgm id="{734702C6-0201-46B4-82EF-B22447EEED8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841A6EB-47AC-44A6-9030-FD1DC531D453}"/>
                                            </p:graphicEl>
                                          </p:spTgt>
                                        </p:tgtEl>
                                        <p:attrNameLst>
                                          <p:attrName>style.visibility</p:attrName>
                                        </p:attrNameLst>
                                      </p:cBhvr>
                                      <p:to>
                                        <p:strVal val="visible"/>
                                      </p:to>
                                    </p:set>
                                    <p:animEffect transition="in" filter="fade">
                                      <p:cBhvr>
                                        <p:cTn id="26" dur="2000"/>
                                        <p:tgtEl>
                                          <p:spTgt spid="4">
                                            <p:graphicEl>
                                              <a:dgm id="{D841A6EB-47AC-44A6-9030-FD1DC531D45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11DEBDB1-ECCA-4FFC-924A-8785F5BEA29D}"/>
                                            </p:graphicEl>
                                          </p:spTgt>
                                        </p:tgtEl>
                                        <p:attrNameLst>
                                          <p:attrName>style.visibility</p:attrName>
                                        </p:attrNameLst>
                                      </p:cBhvr>
                                      <p:to>
                                        <p:strVal val="visible"/>
                                      </p:to>
                                    </p:set>
                                    <p:animEffect transition="in" filter="fade">
                                      <p:cBhvr>
                                        <p:cTn id="31" dur="2000"/>
                                        <p:tgtEl>
                                          <p:spTgt spid="4">
                                            <p:graphicEl>
                                              <a:dgm id="{11DEBDB1-ECCA-4FFC-924A-8785F5BEA29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30F9D4C-A23C-4EA4-BAF0-266B6D642316}"/>
                                            </p:graphicEl>
                                          </p:spTgt>
                                        </p:tgtEl>
                                        <p:attrNameLst>
                                          <p:attrName>style.visibility</p:attrName>
                                        </p:attrNameLst>
                                      </p:cBhvr>
                                      <p:to>
                                        <p:strVal val="visible"/>
                                      </p:to>
                                    </p:set>
                                    <p:animEffect transition="in" filter="fade">
                                      <p:cBhvr>
                                        <p:cTn id="34" dur="2000"/>
                                        <p:tgtEl>
                                          <p:spTgt spid="4">
                                            <p:graphicEl>
                                              <a:dgm id="{F30F9D4C-A23C-4EA4-BAF0-266B6D64231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7441B410-EC5D-4777-AA49-8FC77657A00D}"/>
                                            </p:graphicEl>
                                          </p:spTgt>
                                        </p:tgtEl>
                                        <p:attrNameLst>
                                          <p:attrName>style.visibility</p:attrName>
                                        </p:attrNameLst>
                                      </p:cBhvr>
                                      <p:to>
                                        <p:strVal val="visible"/>
                                      </p:to>
                                    </p:set>
                                    <p:animEffect transition="in" filter="fade">
                                      <p:cBhvr>
                                        <p:cTn id="37" dur="2000"/>
                                        <p:tgtEl>
                                          <p:spTgt spid="4">
                                            <p:graphicEl>
                                              <a:dgm id="{7441B410-EC5D-4777-AA49-8FC77657A00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03E13D9C-81F2-4519-BDBD-02C7C89B8E25}"/>
                                            </p:graphicEl>
                                          </p:spTgt>
                                        </p:tgtEl>
                                        <p:attrNameLst>
                                          <p:attrName>style.visibility</p:attrName>
                                        </p:attrNameLst>
                                      </p:cBhvr>
                                      <p:to>
                                        <p:strVal val="visible"/>
                                      </p:to>
                                    </p:set>
                                    <p:animEffect transition="in" filter="fade">
                                      <p:cBhvr>
                                        <p:cTn id="42" dur="2000"/>
                                        <p:tgtEl>
                                          <p:spTgt spid="4">
                                            <p:graphicEl>
                                              <a:dgm id="{03E13D9C-81F2-4519-BDBD-02C7C89B8E25}"/>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CDCDEBBC-8B11-40D8-975E-B7579AAC108A}"/>
                                            </p:graphicEl>
                                          </p:spTgt>
                                        </p:tgtEl>
                                        <p:attrNameLst>
                                          <p:attrName>style.visibility</p:attrName>
                                        </p:attrNameLst>
                                      </p:cBhvr>
                                      <p:to>
                                        <p:strVal val="visible"/>
                                      </p:to>
                                    </p:set>
                                    <p:animEffect transition="in" filter="fade">
                                      <p:cBhvr>
                                        <p:cTn id="45" dur="2000"/>
                                        <p:tgtEl>
                                          <p:spTgt spid="4">
                                            <p:graphicEl>
                                              <a:dgm id="{CDCDEBBC-8B11-40D8-975E-B7579AAC108A}"/>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8F89F47E-367A-4835-B1F1-E325EA564339}"/>
                                            </p:graphicEl>
                                          </p:spTgt>
                                        </p:tgtEl>
                                        <p:attrNameLst>
                                          <p:attrName>style.visibility</p:attrName>
                                        </p:attrNameLst>
                                      </p:cBhvr>
                                      <p:to>
                                        <p:strVal val="visible"/>
                                      </p:to>
                                    </p:set>
                                    <p:animEffect transition="in" filter="fade">
                                      <p:cBhvr>
                                        <p:cTn id="48" dur="2000"/>
                                        <p:tgtEl>
                                          <p:spTgt spid="4">
                                            <p:graphicEl>
                                              <a:dgm id="{8F89F47E-367A-4835-B1F1-E325EA56433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graphicEl>
                                              <a:dgm id="{3C4F90E5-6AE5-4C9B-BB07-E4D74F397706}"/>
                                            </p:graphicEl>
                                          </p:spTgt>
                                        </p:tgtEl>
                                        <p:attrNameLst>
                                          <p:attrName>style.visibility</p:attrName>
                                        </p:attrNameLst>
                                      </p:cBhvr>
                                      <p:to>
                                        <p:strVal val="visible"/>
                                      </p:to>
                                    </p:set>
                                    <p:animEffect transition="in" filter="fade">
                                      <p:cBhvr>
                                        <p:cTn id="53" dur="2000"/>
                                        <p:tgtEl>
                                          <p:spTgt spid="4">
                                            <p:graphicEl>
                                              <a:dgm id="{3C4F90E5-6AE5-4C9B-BB07-E4D74F397706}"/>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graphicEl>
                                              <a:dgm id="{DBE86182-499F-4A9D-9C6C-F287F914F987}"/>
                                            </p:graphicEl>
                                          </p:spTgt>
                                        </p:tgtEl>
                                        <p:attrNameLst>
                                          <p:attrName>style.visibility</p:attrName>
                                        </p:attrNameLst>
                                      </p:cBhvr>
                                      <p:to>
                                        <p:strVal val="visible"/>
                                      </p:to>
                                    </p:set>
                                    <p:animEffect transition="in" filter="fade">
                                      <p:cBhvr>
                                        <p:cTn id="56" dur="2000"/>
                                        <p:tgtEl>
                                          <p:spTgt spid="4">
                                            <p:graphicEl>
                                              <a:dgm id="{DBE86182-499F-4A9D-9C6C-F287F914F987}"/>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0D133943-7114-4BAD-9B76-9B0EA9A79125}"/>
                                            </p:graphicEl>
                                          </p:spTgt>
                                        </p:tgtEl>
                                        <p:attrNameLst>
                                          <p:attrName>style.visibility</p:attrName>
                                        </p:attrNameLst>
                                      </p:cBhvr>
                                      <p:to>
                                        <p:strVal val="visible"/>
                                      </p:to>
                                    </p:set>
                                    <p:animEffect transition="in" filter="fade">
                                      <p:cBhvr>
                                        <p:cTn id="59" dur="2000"/>
                                        <p:tgtEl>
                                          <p:spTgt spid="4">
                                            <p:graphicEl>
                                              <a:dgm id="{0D133943-7114-4BAD-9B76-9B0EA9A7912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graphicEl>
                                              <a:dgm id="{AE31DE34-0B98-469F-A22D-40469D0D6E8C}"/>
                                            </p:graphicEl>
                                          </p:spTgt>
                                        </p:tgtEl>
                                        <p:attrNameLst>
                                          <p:attrName>style.visibility</p:attrName>
                                        </p:attrNameLst>
                                      </p:cBhvr>
                                      <p:to>
                                        <p:strVal val="visible"/>
                                      </p:to>
                                    </p:set>
                                    <p:animEffect transition="in" filter="fade">
                                      <p:cBhvr>
                                        <p:cTn id="64" dur="2000"/>
                                        <p:tgtEl>
                                          <p:spTgt spid="4">
                                            <p:graphicEl>
                                              <a:dgm id="{AE31DE34-0B98-469F-A22D-40469D0D6E8C}"/>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graphicEl>
                                              <a:dgm id="{1CA1B080-5B68-40C1-81FD-23EBE1B3443E}"/>
                                            </p:graphicEl>
                                          </p:spTgt>
                                        </p:tgtEl>
                                        <p:attrNameLst>
                                          <p:attrName>style.visibility</p:attrName>
                                        </p:attrNameLst>
                                      </p:cBhvr>
                                      <p:to>
                                        <p:strVal val="visible"/>
                                      </p:to>
                                    </p:set>
                                    <p:animEffect transition="in" filter="fade">
                                      <p:cBhvr>
                                        <p:cTn id="67" dur="2000"/>
                                        <p:tgtEl>
                                          <p:spTgt spid="4">
                                            <p:graphicEl>
                                              <a:dgm id="{1CA1B080-5B68-40C1-81FD-23EBE1B3443E}"/>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graphicEl>
                                              <a:dgm id="{53E95BB8-78BE-44BD-BFAD-E8CE97D4AD07}"/>
                                            </p:graphicEl>
                                          </p:spTgt>
                                        </p:tgtEl>
                                        <p:attrNameLst>
                                          <p:attrName>style.visibility</p:attrName>
                                        </p:attrNameLst>
                                      </p:cBhvr>
                                      <p:to>
                                        <p:strVal val="visible"/>
                                      </p:to>
                                    </p:set>
                                    <p:animEffect transition="in" filter="fade">
                                      <p:cBhvr>
                                        <p:cTn id="70" dur="2000"/>
                                        <p:tgtEl>
                                          <p:spTgt spid="4">
                                            <p:graphicEl>
                                              <a:dgm id="{53E95BB8-78BE-44BD-BFAD-E8CE97D4AD0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graphicEl>
                                              <a:dgm id="{9DD640D3-CE25-45B9-95D4-22515DB86922}"/>
                                            </p:graphicEl>
                                          </p:spTgt>
                                        </p:tgtEl>
                                        <p:attrNameLst>
                                          <p:attrName>style.visibility</p:attrName>
                                        </p:attrNameLst>
                                      </p:cBhvr>
                                      <p:to>
                                        <p:strVal val="visible"/>
                                      </p:to>
                                    </p:set>
                                    <p:animEffect transition="in" filter="fade">
                                      <p:cBhvr>
                                        <p:cTn id="75" dur="2000"/>
                                        <p:tgtEl>
                                          <p:spTgt spid="4">
                                            <p:graphicEl>
                                              <a:dgm id="{9DD640D3-CE25-45B9-95D4-22515DB86922}"/>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graphicEl>
                                              <a:dgm id="{24E7D9AE-2E35-4BFD-A8DB-A9316D9BE979}"/>
                                            </p:graphicEl>
                                          </p:spTgt>
                                        </p:tgtEl>
                                        <p:attrNameLst>
                                          <p:attrName>style.visibility</p:attrName>
                                        </p:attrNameLst>
                                      </p:cBhvr>
                                      <p:to>
                                        <p:strVal val="visible"/>
                                      </p:to>
                                    </p:set>
                                    <p:animEffect transition="in" filter="fade">
                                      <p:cBhvr>
                                        <p:cTn id="78" dur="2000"/>
                                        <p:tgtEl>
                                          <p:spTgt spid="4">
                                            <p:graphicEl>
                                              <a:dgm id="{24E7D9AE-2E35-4BFD-A8DB-A9316D9BE979}"/>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
                                            <p:graphicEl>
                                              <a:dgm id="{A491EC28-4349-459F-8D11-1D5136973CEA}"/>
                                            </p:graphicEl>
                                          </p:spTgt>
                                        </p:tgtEl>
                                        <p:attrNameLst>
                                          <p:attrName>style.visibility</p:attrName>
                                        </p:attrNameLst>
                                      </p:cBhvr>
                                      <p:to>
                                        <p:strVal val="visible"/>
                                      </p:to>
                                    </p:set>
                                    <p:animEffect transition="in" filter="fade">
                                      <p:cBhvr>
                                        <p:cTn id="81" dur="2000"/>
                                        <p:tgtEl>
                                          <p:spTgt spid="4">
                                            <p:graphicEl>
                                              <a:dgm id="{A491EC28-4349-459F-8D11-1D5136973CEA}"/>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
                                            <p:graphicEl>
                                              <a:dgm id="{0C186A4F-CD42-4BCF-B19D-1BC454499983}"/>
                                            </p:graphicEl>
                                          </p:spTgt>
                                        </p:tgtEl>
                                        <p:attrNameLst>
                                          <p:attrName>style.visibility</p:attrName>
                                        </p:attrNameLst>
                                      </p:cBhvr>
                                      <p:to>
                                        <p:strVal val="visible"/>
                                      </p:to>
                                    </p:set>
                                    <p:animEffect transition="in" filter="fade">
                                      <p:cBhvr>
                                        <p:cTn id="86" dur="2000"/>
                                        <p:tgtEl>
                                          <p:spTgt spid="4">
                                            <p:graphicEl>
                                              <a:dgm id="{0C186A4F-CD42-4BCF-B19D-1BC454499983}"/>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
                                            <p:graphicEl>
                                              <a:dgm id="{102DFE7B-5C03-4F29-ADD3-E5404D812007}"/>
                                            </p:graphicEl>
                                          </p:spTgt>
                                        </p:tgtEl>
                                        <p:attrNameLst>
                                          <p:attrName>style.visibility</p:attrName>
                                        </p:attrNameLst>
                                      </p:cBhvr>
                                      <p:to>
                                        <p:strVal val="visible"/>
                                      </p:to>
                                    </p:set>
                                    <p:animEffect transition="in" filter="fade">
                                      <p:cBhvr>
                                        <p:cTn id="89" dur="2000"/>
                                        <p:tgtEl>
                                          <p:spTgt spid="4">
                                            <p:graphicEl>
                                              <a:dgm id="{102DFE7B-5C03-4F29-ADD3-E5404D812007}"/>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
                                            <p:graphicEl>
                                              <a:dgm id="{B3DA3462-6E9C-454F-B32F-D794E9A1B1EF}"/>
                                            </p:graphicEl>
                                          </p:spTgt>
                                        </p:tgtEl>
                                        <p:attrNameLst>
                                          <p:attrName>style.visibility</p:attrName>
                                        </p:attrNameLst>
                                      </p:cBhvr>
                                      <p:to>
                                        <p:strVal val="visible"/>
                                      </p:to>
                                    </p:set>
                                    <p:animEffect transition="in" filter="fade">
                                      <p:cBhvr>
                                        <p:cTn id="92" dur="2000"/>
                                        <p:tgtEl>
                                          <p:spTgt spid="4">
                                            <p:graphicEl>
                                              <a:dgm id="{B3DA3462-6E9C-454F-B32F-D794E9A1B1E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graphicEl>
                                              <a:dgm id="{3A4557A1-4484-4E6D-8876-04EB5D16D562}"/>
                                            </p:graphicEl>
                                          </p:spTgt>
                                        </p:tgtEl>
                                        <p:attrNameLst>
                                          <p:attrName>style.visibility</p:attrName>
                                        </p:attrNameLst>
                                      </p:cBhvr>
                                      <p:to>
                                        <p:strVal val="visible"/>
                                      </p:to>
                                    </p:set>
                                    <p:animEffect transition="in" filter="fade">
                                      <p:cBhvr>
                                        <p:cTn id="97" dur="2000"/>
                                        <p:tgtEl>
                                          <p:spTgt spid="4">
                                            <p:graphicEl>
                                              <a:dgm id="{3A4557A1-4484-4E6D-8876-04EB5D16D562}"/>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
                                            <p:graphicEl>
                                              <a:dgm id="{6F7D5D2D-DD54-4F78-BBF2-4F2F94B6B426}"/>
                                            </p:graphicEl>
                                          </p:spTgt>
                                        </p:tgtEl>
                                        <p:attrNameLst>
                                          <p:attrName>style.visibility</p:attrName>
                                        </p:attrNameLst>
                                      </p:cBhvr>
                                      <p:to>
                                        <p:strVal val="visible"/>
                                      </p:to>
                                    </p:set>
                                    <p:animEffect transition="in" filter="fade">
                                      <p:cBhvr>
                                        <p:cTn id="100" dur="2000"/>
                                        <p:tgtEl>
                                          <p:spTgt spid="4">
                                            <p:graphicEl>
                                              <a:dgm id="{6F7D5D2D-DD54-4F78-BBF2-4F2F94B6B426}"/>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4E3B30CB-66A8-43D4-AA60-73E9C098A7FA}"/>
                                            </p:graphicEl>
                                          </p:spTgt>
                                        </p:tgtEl>
                                        <p:attrNameLst>
                                          <p:attrName>style.visibility</p:attrName>
                                        </p:attrNameLst>
                                      </p:cBhvr>
                                      <p:to>
                                        <p:strVal val="visible"/>
                                      </p:to>
                                    </p:set>
                                    <p:animEffect transition="in" filter="fade">
                                      <p:cBhvr>
                                        <p:cTn id="103" dur="2000"/>
                                        <p:tgtEl>
                                          <p:spTgt spid="4">
                                            <p:graphicEl>
                                              <a:dgm id="{4E3B30CB-66A8-43D4-AA60-73E9C098A7FA}"/>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
                                            <p:graphicEl>
                                              <a:dgm id="{8CD6188A-EC7A-4905-9481-0BD49BF3375C}"/>
                                            </p:graphicEl>
                                          </p:spTgt>
                                        </p:tgtEl>
                                        <p:attrNameLst>
                                          <p:attrName>style.visibility</p:attrName>
                                        </p:attrNameLst>
                                      </p:cBhvr>
                                      <p:to>
                                        <p:strVal val="visible"/>
                                      </p:to>
                                    </p:set>
                                    <p:animEffect transition="in" filter="fade">
                                      <p:cBhvr>
                                        <p:cTn id="108" dur="2000"/>
                                        <p:tgtEl>
                                          <p:spTgt spid="4">
                                            <p:graphicEl>
                                              <a:dgm id="{8CD6188A-EC7A-4905-9481-0BD49BF3375C}"/>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graphicEl>
                                              <a:dgm id="{B00D8185-6BD2-42C5-8FAD-CF7805485D66}"/>
                                            </p:graphicEl>
                                          </p:spTgt>
                                        </p:tgtEl>
                                        <p:attrNameLst>
                                          <p:attrName>style.visibility</p:attrName>
                                        </p:attrNameLst>
                                      </p:cBhvr>
                                      <p:to>
                                        <p:strVal val="visible"/>
                                      </p:to>
                                    </p:set>
                                    <p:animEffect transition="in" filter="fade">
                                      <p:cBhvr>
                                        <p:cTn id="111" dur="2000"/>
                                        <p:tgtEl>
                                          <p:spTgt spid="4">
                                            <p:graphicEl>
                                              <a:dgm id="{B00D8185-6BD2-42C5-8FAD-CF7805485D66}"/>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
                                            <p:graphicEl>
                                              <a:dgm id="{E1203356-194F-4860-B03E-34716ECF49C7}"/>
                                            </p:graphicEl>
                                          </p:spTgt>
                                        </p:tgtEl>
                                        <p:attrNameLst>
                                          <p:attrName>style.visibility</p:attrName>
                                        </p:attrNameLst>
                                      </p:cBhvr>
                                      <p:to>
                                        <p:strVal val="visible"/>
                                      </p:to>
                                    </p:set>
                                    <p:animEffect transition="in" filter="fade">
                                      <p:cBhvr>
                                        <p:cTn id="114" dur="2000"/>
                                        <p:tgtEl>
                                          <p:spTgt spid="4">
                                            <p:graphicEl>
                                              <a:dgm id="{E1203356-194F-4860-B03E-34716ECF49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0" name="Group 30"/>
          <p:cNvGraphicFramePr>
            <a:graphicFrameLocks noGrp="1"/>
          </p:cNvGraphicFramePr>
          <p:nvPr>
            <p:ph idx="1"/>
          </p:nvPr>
        </p:nvGraphicFramePr>
        <p:xfrm>
          <a:off x="200957" y="-40341"/>
          <a:ext cx="8674102" cy="6949512"/>
        </p:xfrm>
        <a:graphic>
          <a:graphicData uri="http://schemas.openxmlformats.org/drawingml/2006/table">
            <a:tbl>
              <a:tblPr rtl="1"/>
              <a:tblGrid>
                <a:gridCol w="4337051"/>
                <a:gridCol w="4337051"/>
              </a:tblGrid>
              <a:tr h="49229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1" i="0" u="none" strike="noStrike" cap="none" normalizeH="0" baseline="0" dirty="0" smtClean="0">
                          <a:ln>
                            <a:noFill/>
                          </a:ln>
                          <a:solidFill>
                            <a:schemeClr val="accent6"/>
                          </a:solidFill>
                          <a:effectLst/>
                          <a:latin typeface="Calibri" pitchFamily="34" charset="0"/>
                          <a:cs typeface="Calibri" pitchFamily="34" charset="0"/>
                        </a:rPr>
                        <a:t>Inactivated vaccine</a:t>
                      </a:r>
                      <a:endParaRPr kumimoji="0" lang="ar-JO" sz="2800" b="1" i="0" u="none" strike="noStrike" cap="none" normalizeH="0" baseline="0" dirty="0" smtClean="0">
                        <a:ln>
                          <a:noFill/>
                        </a:ln>
                        <a:solidFill>
                          <a:schemeClr val="accent6"/>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1" i="0" u="none" strike="noStrike" cap="none" normalizeH="0" baseline="0" dirty="0" smtClean="0">
                          <a:ln>
                            <a:noFill/>
                          </a:ln>
                          <a:solidFill>
                            <a:schemeClr val="accent3"/>
                          </a:solidFill>
                          <a:effectLst/>
                          <a:latin typeface="Calibri" pitchFamily="34" charset="0"/>
                          <a:cs typeface="Calibri" pitchFamily="34" charset="0"/>
                        </a:rPr>
                        <a:t>Live attenuated </a:t>
                      </a:r>
                      <a:endParaRPr kumimoji="0" lang="ar-JO" sz="2800" b="1" i="0" u="none" strike="noStrike" cap="none" normalizeH="0" baseline="0" dirty="0" smtClean="0">
                        <a:ln>
                          <a:noFill/>
                        </a:ln>
                        <a:solidFill>
                          <a:schemeClr val="accent3"/>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107146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000" b="1" i="0" u="none" strike="noStrike" cap="none" normalizeH="0" baseline="0" dirty="0" smtClean="0">
                          <a:ln>
                            <a:noFill/>
                          </a:ln>
                          <a:solidFill>
                            <a:schemeClr val="accent6"/>
                          </a:solidFill>
                          <a:effectLst/>
                          <a:latin typeface="Calibri" pitchFamily="34" charset="0"/>
                          <a:cs typeface="Calibri" pitchFamily="34" charset="0"/>
                        </a:rPr>
                        <a:t>Killed organisms </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600" b="0" i="0" u="none" strike="noStrike" cap="none" normalizeH="0" baseline="0" dirty="0" smtClean="0">
                          <a:ln>
                            <a:noFill/>
                          </a:ln>
                          <a:solidFill>
                            <a:schemeClr val="accent6"/>
                          </a:solidFill>
                          <a:effectLst/>
                          <a:latin typeface="Calibri" pitchFamily="34" charset="0"/>
                          <a:cs typeface="Calibri" pitchFamily="34" charset="0"/>
                        </a:rPr>
                        <a:t>(by heat/chemicals [formaldehyde]).</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2000" b="1" i="0" u="none" strike="noStrike" cap="none" normalizeH="0" baseline="0" dirty="0" smtClean="0">
                        <a:ln>
                          <a:noFill/>
                        </a:ln>
                        <a:solidFill>
                          <a:schemeClr val="accent6"/>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000" b="1" i="0" u="none" strike="noStrike" cap="none" normalizeH="0" baseline="0" dirty="0" smtClean="0">
                          <a:ln>
                            <a:noFill/>
                          </a:ln>
                          <a:solidFill>
                            <a:schemeClr val="accent3"/>
                          </a:solidFill>
                          <a:effectLst/>
                          <a:latin typeface="Calibri" pitchFamily="34" charset="0"/>
                          <a:cs typeface="Calibri" pitchFamily="34" charset="0"/>
                        </a:rPr>
                        <a:t>Live organisms</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600" b="0" i="0" u="none" strike="noStrike" cap="none" normalizeH="0" baseline="0" dirty="0" smtClean="0">
                          <a:ln>
                            <a:noFill/>
                          </a:ln>
                          <a:solidFill>
                            <a:schemeClr val="accent3"/>
                          </a:solidFill>
                          <a:effectLst/>
                          <a:latin typeface="Calibri" pitchFamily="34" charset="0"/>
                          <a:cs typeface="Calibri" pitchFamily="34" charset="0"/>
                        </a:rPr>
                        <a:t>Lost</a:t>
                      </a:r>
                      <a:r>
                        <a:rPr kumimoji="0" lang="en-US" sz="1600" b="1" i="0" u="none" strike="noStrike" cap="none" normalizeH="0" baseline="0" dirty="0" smtClean="0">
                          <a:ln>
                            <a:noFill/>
                          </a:ln>
                          <a:solidFill>
                            <a:schemeClr val="accent3"/>
                          </a:solidFill>
                          <a:effectLst/>
                          <a:latin typeface="Calibri" pitchFamily="34" charset="0"/>
                          <a:cs typeface="Calibri" pitchFamily="34" charset="0"/>
                        </a:rPr>
                        <a:t> </a:t>
                      </a:r>
                      <a:r>
                        <a:rPr kumimoji="0" lang="en-US" sz="1600" b="0" i="0" u="none" strike="noStrike" cap="none" normalizeH="0" baseline="0" dirty="0" smtClean="0">
                          <a:ln>
                            <a:noFill/>
                          </a:ln>
                          <a:solidFill>
                            <a:schemeClr val="accent3"/>
                          </a:solidFill>
                          <a:effectLst/>
                          <a:latin typeface="Calibri" pitchFamily="34" charset="0"/>
                          <a:cs typeface="Calibri" pitchFamily="34" charset="0"/>
                        </a:rPr>
                        <a:t>ability to induce the disease</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600" b="0" i="0" u="none" strike="noStrike" cap="none" normalizeH="0" baseline="0" dirty="0" smtClean="0">
                          <a:ln>
                            <a:noFill/>
                          </a:ln>
                          <a:solidFill>
                            <a:schemeClr val="accent3"/>
                          </a:solidFill>
                          <a:effectLst/>
                          <a:latin typeface="Calibri" pitchFamily="34" charset="0"/>
                          <a:cs typeface="Calibri" pitchFamily="34" charset="0"/>
                        </a:rPr>
                        <a:t>Retain capacity to grow but slowly and locally only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r>
              <a:tr h="124520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000" b="1" i="0" u="none" strike="noStrike" cap="none" normalizeH="0" baseline="0" dirty="0" smtClean="0">
                          <a:ln>
                            <a:noFill/>
                          </a:ln>
                          <a:solidFill>
                            <a:schemeClr val="accent6"/>
                          </a:solidFill>
                          <a:effectLst/>
                          <a:latin typeface="Calibri" pitchFamily="34" charset="0"/>
                          <a:cs typeface="Calibri" pitchFamily="34" charset="0"/>
                        </a:rPr>
                        <a:t>Cannot keep producing antigens:</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2000" b="0" i="0" u="none" strike="noStrike" cap="none" normalizeH="0" baseline="0" dirty="0" smtClean="0">
                          <a:ln>
                            <a:noFill/>
                          </a:ln>
                          <a:solidFill>
                            <a:schemeClr val="accent6"/>
                          </a:solidFill>
                          <a:effectLst/>
                          <a:latin typeface="Calibri" pitchFamily="34" charset="0"/>
                          <a:cs typeface="Calibri" pitchFamily="34" charset="0"/>
                        </a:rPr>
                        <a:t>Less potent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2000" b="0" i="0" u="none" strike="noStrike" cap="none" normalizeH="0" baseline="0" dirty="0" smtClean="0">
                          <a:ln>
                            <a:noFill/>
                          </a:ln>
                          <a:solidFill>
                            <a:schemeClr val="accent6"/>
                          </a:solidFill>
                          <a:effectLst/>
                          <a:latin typeface="Calibri" pitchFamily="34" charset="0"/>
                          <a:cs typeface="Calibri" pitchFamily="34" charset="0"/>
                        </a:rPr>
                        <a:t>Need booster doses</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2000" b="0" i="0" u="none" strike="noStrike" cap="none" normalizeH="0" baseline="0" dirty="0" smtClean="0">
                          <a:ln>
                            <a:noFill/>
                          </a:ln>
                          <a:solidFill>
                            <a:schemeClr val="accent6"/>
                          </a:solidFill>
                          <a:effectLst/>
                          <a:latin typeface="Calibri" pitchFamily="34" charset="0"/>
                          <a:cs typeface="Calibri" pitchFamily="34" charset="0"/>
                        </a:rPr>
                        <a:t>Shorter immunity</a:t>
                      </a:r>
                      <a:endParaRPr kumimoji="0" lang="ar-JO" sz="2000" b="0" i="0" u="none" strike="noStrike" cap="none" normalizeH="0" baseline="0" dirty="0" smtClean="0">
                        <a:ln>
                          <a:noFill/>
                        </a:ln>
                        <a:solidFill>
                          <a:schemeClr val="accent6"/>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000" b="1" i="0" u="none" strike="noStrike" cap="none" normalizeH="0" baseline="0" dirty="0" smtClean="0">
                          <a:ln>
                            <a:noFill/>
                          </a:ln>
                          <a:solidFill>
                            <a:schemeClr val="accent3"/>
                          </a:solidFill>
                          <a:effectLst/>
                          <a:latin typeface="Calibri" pitchFamily="34" charset="0"/>
                          <a:cs typeface="Calibri" pitchFamily="34" charset="0"/>
                        </a:rPr>
                        <a:t>Can produce antigens continuously:</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2000" b="0" i="0" u="none" strike="noStrike" cap="none" normalizeH="0" baseline="0" dirty="0" smtClean="0">
                          <a:ln>
                            <a:noFill/>
                          </a:ln>
                          <a:solidFill>
                            <a:schemeClr val="accent3"/>
                          </a:solidFill>
                          <a:effectLst/>
                          <a:latin typeface="Calibri" pitchFamily="34" charset="0"/>
                          <a:cs typeface="Calibri" pitchFamily="34" charset="0"/>
                        </a:rPr>
                        <a:t>More potent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2000" b="0" i="0" u="none" strike="noStrike" cap="none" normalizeH="0" baseline="0" dirty="0" smtClean="0">
                          <a:ln>
                            <a:noFill/>
                          </a:ln>
                          <a:solidFill>
                            <a:schemeClr val="accent3"/>
                          </a:solidFill>
                          <a:effectLst/>
                          <a:latin typeface="Calibri" pitchFamily="34" charset="0"/>
                          <a:cs typeface="Calibri" pitchFamily="34" charset="0"/>
                        </a:rPr>
                        <a:t>1 Dose is sufficient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2000" b="0" i="0" u="none" strike="noStrike" cap="none" normalizeH="0" baseline="0" dirty="0" smtClean="0">
                          <a:ln>
                            <a:noFill/>
                          </a:ln>
                          <a:solidFill>
                            <a:schemeClr val="accent3"/>
                          </a:solidFill>
                          <a:effectLst/>
                          <a:latin typeface="Calibri" pitchFamily="34" charset="0"/>
                          <a:cs typeface="Calibri" pitchFamily="34" charset="0"/>
                        </a:rPr>
                        <a:t>Longer immunity</a:t>
                      </a:r>
                      <a:endParaRPr kumimoji="0" lang="ar-JO" sz="2000" b="0" i="0" u="none" strike="noStrike" cap="none" normalizeH="0" baseline="0" dirty="0" smtClean="0">
                        <a:ln>
                          <a:noFill/>
                        </a:ln>
                        <a:solidFill>
                          <a:schemeClr val="accent3"/>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r>
              <a:tr h="666047">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defRPr/>
                      </a:pPr>
                      <a:r>
                        <a:rPr lang="en-US" sz="2000" b="1" dirty="0" smtClean="0">
                          <a:solidFill>
                            <a:schemeClr val="accent6"/>
                          </a:solidFill>
                          <a:latin typeface="Calibri" pitchFamily="34" charset="0"/>
                          <a:cs typeface="Calibri" pitchFamily="34" charset="0"/>
                        </a:rPr>
                        <a:t>Induce </a:t>
                      </a:r>
                      <a:r>
                        <a:rPr lang="en-US" sz="2000" b="1" dirty="0" err="1" smtClean="0">
                          <a:solidFill>
                            <a:schemeClr val="accent6"/>
                          </a:solidFill>
                          <a:latin typeface="Calibri" pitchFamily="34" charset="0"/>
                          <a:cs typeface="Calibri" pitchFamily="34" charset="0"/>
                        </a:rPr>
                        <a:t>humoral</a:t>
                      </a:r>
                      <a:r>
                        <a:rPr lang="en-US" sz="2000" b="1" baseline="0" dirty="0" smtClean="0">
                          <a:solidFill>
                            <a:schemeClr val="accent6"/>
                          </a:solidFill>
                          <a:latin typeface="Calibri" pitchFamily="34" charset="0"/>
                          <a:cs typeface="Calibri" pitchFamily="34" charset="0"/>
                        </a:rPr>
                        <a:t> immunity only</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defRPr/>
                      </a:pPr>
                      <a:r>
                        <a:rPr lang="en-US" sz="2000" b="0" baseline="0" dirty="0" smtClean="0">
                          <a:solidFill>
                            <a:schemeClr val="accent6"/>
                          </a:solidFill>
                          <a:latin typeface="Calibri" pitchFamily="34" charset="0"/>
                          <a:cs typeface="Calibri" pitchFamily="34" charset="0"/>
                        </a:rPr>
                        <a:t>Antibody titers fall with time</a:t>
                      </a:r>
                      <a:endParaRPr lang="en-US" sz="2000" b="0" dirty="0" smtClean="0">
                        <a:solidFill>
                          <a:schemeClr val="accent6"/>
                        </a:solidFill>
                        <a:latin typeface="Calibri" pitchFamily="34" charset="0"/>
                        <a:cs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000" b="1" i="0" u="none" strike="noStrike" cap="none" normalizeH="0" baseline="0" dirty="0" smtClean="0">
                          <a:ln>
                            <a:noFill/>
                          </a:ln>
                          <a:solidFill>
                            <a:schemeClr val="accent3"/>
                          </a:solidFill>
                          <a:effectLst/>
                          <a:latin typeface="Calibri" pitchFamily="34" charset="0"/>
                          <a:cs typeface="Arial" pitchFamily="34" charset="0"/>
                        </a:rPr>
                        <a:t>Induce </a:t>
                      </a:r>
                      <a:r>
                        <a:rPr kumimoji="0" lang="en-US" sz="2000" b="1" i="0" u="none" strike="noStrike" cap="none" normalizeH="0" baseline="0" dirty="0" err="1" smtClean="0">
                          <a:ln>
                            <a:noFill/>
                          </a:ln>
                          <a:solidFill>
                            <a:schemeClr val="accent3"/>
                          </a:solidFill>
                          <a:effectLst/>
                          <a:latin typeface="Calibri" pitchFamily="34" charset="0"/>
                          <a:cs typeface="Arial" pitchFamily="34" charset="0"/>
                        </a:rPr>
                        <a:t>humoral</a:t>
                      </a:r>
                      <a:r>
                        <a:rPr kumimoji="0" lang="en-US" sz="2000" b="1" i="0" u="none" strike="noStrike" cap="none" normalizeH="0" baseline="0" dirty="0" smtClean="0">
                          <a:ln>
                            <a:noFill/>
                          </a:ln>
                          <a:solidFill>
                            <a:schemeClr val="accent3"/>
                          </a:solidFill>
                          <a:effectLst/>
                          <a:latin typeface="Calibri" pitchFamily="34" charset="0"/>
                          <a:cs typeface="Arial" pitchFamily="34" charset="0"/>
                        </a:rPr>
                        <a:t> &amp; cellular immunity</a:t>
                      </a:r>
                      <a:endParaRPr kumimoji="0" lang="ar-JO" sz="2000" b="1" i="0" u="none" strike="noStrike" cap="none" normalizeH="0" baseline="0" dirty="0" smtClean="0">
                        <a:ln>
                          <a:noFill/>
                        </a:ln>
                        <a:solidFill>
                          <a:schemeClr val="accent3"/>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r>
              <a:tr h="666047">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000" b="1" i="0" u="none" strike="noStrike" cap="none" normalizeH="0" baseline="0" dirty="0" smtClean="0">
                          <a:ln>
                            <a:noFill/>
                          </a:ln>
                          <a:solidFill>
                            <a:schemeClr val="accent6"/>
                          </a:solidFill>
                          <a:effectLst/>
                          <a:latin typeface="Calibri" pitchFamily="34" charset="0"/>
                          <a:cs typeface="Arial" pitchFamily="34" charset="0"/>
                        </a:rPr>
                        <a:t>No risk of infection</a:t>
                      </a:r>
                      <a:endParaRPr kumimoji="0" lang="ar-JO" sz="2000" b="1" i="0" u="none" strike="noStrike" cap="none" normalizeH="0" baseline="0" dirty="0" smtClean="0">
                        <a:ln>
                          <a:noFill/>
                        </a:ln>
                        <a:solidFill>
                          <a:schemeClr val="accent6"/>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000" b="1" i="0" u="none" strike="noStrike" cap="none" normalizeH="0" baseline="0" dirty="0" smtClean="0">
                          <a:ln>
                            <a:noFill/>
                          </a:ln>
                          <a:solidFill>
                            <a:schemeClr val="accent3"/>
                          </a:solidFill>
                          <a:effectLst/>
                          <a:latin typeface="Calibri" pitchFamily="34" charset="0"/>
                          <a:cs typeface="Arial" pitchFamily="34" charset="0"/>
                        </a:rPr>
                        <a:t>Risk of infection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2000" b="0" i="0" u="none" strike="noStrike" cap="none" normalizeH="0" baseline="0" dirty="0" smtClean="0">
                          <a:ln>
                            <a:noFill/>
                          </a:ln>
                          <a:solidFill>
                            <a:schemeClr val="accent3"/>
                          </a:solidFill>
                          <a:effectLst/>
                          <a:latin typeface="Calibri" pitchFamily="34" charset="0"/>
                          <a:cs typeface="Arial" pitchFamily="34" charset="0"/>
                        </a:rPr>
                        <a:t>Can mutate back to its virulent form</a:t>
                      </a:r>
                      <a:endParaRPr kumimoji="0" lang="ar-JO" sz="2000" b="0" i="0" u="none" strike="noStrike" cap="none" normalizeH="0" baseline="0" dirty="0" smtClean="0">
                        <a:ln>
                          <a:noFill/>
                        </a:ln>
                        <a:solidFill>
                          <a:schemeClr val="accent3"/>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r>
              <a:tr h="2461446">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2800" b="1" i="0" u="none" strike="noStrike" cap="none" normalizeH="0" baseline="0" dirty="0" smtClean="0">
                        <a:ln>
                          <a:noFill/>
                        </a:ln>
                        <a:solidFill>
                          <a:schemeClr val="accent6"/>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2800" b="1" i="0" u="none" strike="noStrike" cap="none" normalizeH="0" baseline="0" dirty="0" smtClean="0">
                        <a:ln>
                          <a:noFill/>
                        </a:ln>
                        <a:solidFill>
                          <a:schemeClr val="accent6"/>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1" i="0" u="none" strike="noStrike" cap="none" normalizeH="0" baseline="0" dirty="0" smtClean="0">
                          <a:ln>
                            <a:noFill/>
                          </a:ln>
                          <a:solidFill>
                            <a:schemeClr val="accent6"/>
                          </a:solidFill>
                          <a:effectLst/>
                          <a:latin typeface="Calibri" pitchFamily="34" charset="0"/>
                          <a:cs typeface="Calibri" pitchFamily="34" charset="0"/>
                        </a:rPr>
                        <a:t>Safe</a:t>
                      </a:r>
                      <a:endParaRPr kumimoji="0" lang="ar-JO" sz="2000" b="1" i="0" u="none" strike="noStrike" cap="none" normalizeH="0" baseline="0" dirty="0" smtClean="0">
                        <a:ln>
                          <a:noFill/>
                        </a:ln>
                        <a:solidFill>
                          <a:schemeClr val="accent6"/>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c>
                  <a:txBody>
                    <a:bodyPr/>
                    <a:lstStyle/>
                    <a:p>
                      <a:pPr algn="ctr" rtl="0">
                        <a:lnSpc>
                          <a:spcPct val="80000"/>
                        </a:lnSpc>
                        <a:buFont typeface="Wingdings" pitchFamily="2" charset="2"/>
                        <a:buChar char="§"/>
                      </a:pPr>
                      <a:r>
                        <a:rPr lang="en-US" sz="2000" b="1" dirty="0" smtClean="0">
                          <a:solidFill>
                            <a:schemeClr val="accent3"/>
                          </a:solidFill>
                          <a:latin typeface="Calibri" pitchFamily="34" charset="0"/>
                          <a:cs typeface="Calibri" pitchFamily="34" charset="0"/>
                        </a:rPr>
                        <a:t>Not safe for </a:t>
                      </a:r>
                      <a:r>
                        <a:rPr lang="en-US" sz="2000" b="1" dirty="0" err="1" smtClean="0">
                          <a:solidFill>
                            <a:schemeClr val="accent3"/>
                          </a:solidFill>
                          <a:latin typeface="Calibri" pitchFamily="34" charset="0"/>
                          <a:cs typeface="Calibri" pitchFamily="34" charset="0"/>
                        </a:rPr>
                        <a:t>immunocompromised</a:t>
                      </a:r>
                      <a:r>
                        <a:rPr lang="en-US" sz="2000" b="1" dirty="0" smtClean="0">
                          <a:solidFill>
                            <a:schemeClr val="accent3"/>
                          </a:solidFill>
                          <a:latin typeface="Calibri" pitchFamily="34" charset="0"/>
                          <a:cs typeface="Calibri" pitchFamily="34" charset="0"/>
                        </a:rPr>
                        <a:t> people</a:t>
                      </a:r>
                      <a:endParaRPr lang="en-US" sz="1800" b="1" dirty="0" smtClean="0">
                        <a:solidFill>
                          <a:schemeClr val="accent3"/>
                        </a:solidFill>
                        <a:latin typeface="Calibri" pitchFamily="34" charset="0"/>
                        <a:cs typeface="Calibri" pitchFamily="34" charset="0"/>
                      </a:endParaRPr>
                    </a:p>
                    <a:p>
                      <a:pPr algn="l" rtl="0">
                        <a:lnSpc>
                          <a:spcPct val="80000"/>
                        </a:lnSpc>
                        <a:buFont typeface="Wingdings" pitchFamily="2" charset="2"/>
                        <a:buNone/>
                      </a:pPr>
                      <a:r>
                        <a:rPr lang="en-US" sz="2000" b="0" dirty="0" smtClean="0">
                          <a:solidFill>
                            <a:schemeClr val="accent3"/>
                          </a:solidFill>
                          <a:latin typeface="Calibri" pitchFamily="34" charset="0"/>
                          <a:cs typeface="Calibri" pitchFamily="34" charset="0"/>
                        </a:rPr>
                        <a:t>1-immunocompromised individuals.</a:t>
                      </a:r>
                    </a:p>
                    <a:p>
                      <a:pPr algn="l" rtl="0">
                        <a:lnSpc>
                          <a:spcPct val="80000"/>
                        </a:lnSpc>
                        <a:buFont typeface="Wingdings 2" pitchFamily="18" charset="2"/>
                        <a:buNone/>
                      </a:pPr>
                      <a:r>
                        <a:rPr lang="en-US" sz="2000" b="0" dirty="0" smtClean="0">
                          <a:solidFill>
                            <a:schemeClr val="accent3"/>
                          </a:solidFill>
                          <a:latin typeface="Calibri" pitchFamily="34" charset="0"/>
                          <a:cs typeface="Calibri" pitchFamily="34" charset="0"/>
                        </a:rPr>
                        <a:t>     </a:t>
                      </a:r>
                    </a:p>
                    <a:p>
                      <a:pPr algn="l" rtl="0">
                        <a:lnSpc>
                          <a:spcPct val="80000"/>
                        </a:lnSpc>
                        <a:buFont typeface="Wingdings 2" pitchFamily="18" charset="2"/>
                        <a:buNone/>
                      </a:pPr>
                      <a:r>
                        <a:rPr lang="en-US" sz="2000" b="0" dirty="0" smtClean="0">
                          <a:solidFill>
                            <a:schemeClr val="accent3"/>
                          </a:solidFill>
                          <a:latin typeface="Calibri" pitchFamily="34" charset="0"/>
                          <a:cs typeface="Calibri" pitchFamily="34" charset="0"/>
                        </a:rPr>
                        <a:t>2-People being treated for certain chronic illnesses</a:t>
                      </a:r>
                      <a:r>
                        <a:rPr lang="en-US" sz="2000" b="0" baseline="0" dirty="0" smtClean="0">
                          <a:solidFill>
                            <a:schemeClr val="accent3"/>
                          </a:solidFill>
                          <a:latin typeface="Calibri" pitchFamily="34" charset="0"/>
                          <a:cs typeface="Calibri" pitchFamily="34" charset="0"/>
                        </a:rPr>
                        <a:t> (steroids used)</a:t>
                      </a:r>
                      <a:endParaRPr lang="en-US" sz="2000" b="0" dirty="0" smtClean="0">
                        <a:solidFill>
                          <a:schemeClr val="accent3"/>
                        </a:solidFill>
                        <a:latin typeface="Calibri" pitchFamily="34" charset="0"/>
                        <a:cs typeface="Calibri" pitchFamily="34" charset="0"/>
                      </a:endParaRPr>
                    </a:p>
                    <a:p>
                      <a:pPr algn="l" rtl="0">
                        <a:lnSpc>
                          <a:spcPct val="80000"/>
                        </a:lnSpc>
                        <a:buFont typeface="Wingdings 2" pitchFamily="18" charset="2"/>
                        <a:buNone/>
                      </a:pPr>
                      <a:endParaRPr lang="en-US" sz="2000" b="0" dirty="0" smtClean="0">
                        <a:solidFill>
                          <a:schemeClr val="accent3"/>
                        </a:solidFill>
                        <a:latin typeface="Calibri" pitchFamily="34" charset="0"/>
                        <a:cs typeface="Calibri" pitchFamily="34" charset="0"/>
                      </a:endParaRPr>
                    </a:p>
                    <a:p>
                      <a:pPr algn="l" rtl="0">
                        <a:lnSpc>
                          <a:spcPct val="80000"/>
                        </a:lnSpc>
                        <a:buFont typeface="Wingdings 2" pitchFamily="18" charset="2"/>
                        <a:buNone/>
                      </a:pPr>
                      <a:r>
                        <a:rPr lang="en-US" sz="2000" b="0" dirty="0" smtClean="0">
                          <a:solidFill>
                            <a:schemeClr val="accent3"/>
                          </a:solidFill>
                          <a:latin typeface="Calibri" pitchFamily="34" charset="0"/>
                          <a:cs typeface="Calibri" pitchFamily="34" charset="0"/>
                        </a:rPr>
                        <a:t>3-Pregnant women unless absolutely necessary.</a:t>
                      </a:r>
                      <a:endParaRPr lang="en-US" sz="1800" b="0" dirty="0" smtClean="0">
                        <a:solidFill>
                          <a:schemeClr val="accent3"/>
                        </a:solidFill>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ar-JO" sz="2000" b="1" i="0" u="none" strike="noStrike" cap="none" normalizeH="0" baseline="0" dirty="0" smtClean="0">
                        <a:ln>
                          <a:noFill/>
                        </a:ln>
                        <a:solidFill>
                          <a:schemeClr val="accent3"/>
                        </a:solidFill>
                        <a:effectLst/>
                        <a:latin typeface="Calibri"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B"/>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Recombinant Vaccines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r>
              <a:rPr lang="en-US" sz="2800" dirty="0" smtClean="0">
                <a:solidFill>
                  <a:schemeClr val="accent4"/>
                </a:solidFill>
                <a:latin typeface="Calibri" pitchFamily="34" charset="0"/>
                <a:cs typeface="Calibri" pitchFamily="34" charset="0"/>
              </a:rPr>
              <a:t>They are made by </a:t>
            </a:r>
            <a:r>
              <a:rPr lang="en-US" sz="2800" b="1" dirty="0" smtClean="0">
                <a:solidFill>
                  <a:schemeClr val="accent4"/>
                </a:solidFill>
                <a:latin typeface="Calibri" pitchFamily="34" charset="0"/>
                <a:cs typeface="Calibri" pitchFamily="34" charset="0"/>
              </a:rPr>
              <a:t>inserting viral genes </a:t>
            </a:r>
            <a:r>
              <a:rPr lang="en-US" sz="2800" dirty="0" smtClean="0">
                <a:solidFill>
                  <a:schemeClr val="accent4"/>
                </a:solidFill>
                <a:latin typeface="Calibri" pitchFamily="34" charset="0"/>
                <a:cs typeface="Calibri" pitchFamily="34" charset="0"/>
              </a:rPr>
              <a:t>that code for important antigens </a:t>
            </a:r>
            <a:r>
              <a:rPr lang="en-US" sz="2800" b="1" dirty="0" smtClean="0">
                <a:solidFill>
                  <a:schemeClr val="accent4"/>
                </a:solidFill>
                <a:latin typeface="Calibri" pitchFamily="34" charset="0"/>
                <a:cs typeface="Calibri" pitchFamily="34" charset="0"/>
              </a:rPr>
              <a:t>into</a:t>
            </a:r>
            <a:r>
              <a:rPr lang="en-US" sz="2800" dirty="0" smtClean="0">
                <a:solidFill>
                  <a:schemeClr val="accent4"/>
                </a:solidFill>
                <a:latin typeface="Calibri" pitchFamily="34" charset="0"/>
                <a:cs typeface="Calibri" pitchFamily="34" charset="0"/>
              </a:rPr>
              <a:t> common baker’s </a:t>
            </a:r>
            <a:r>
              <a:rPr lang="en-US" sz="2800" b="1" dirty="0" smtClean="0">
                <a:solidFill>
                  <a:schemeClr val="accent4"/>
                </a:solidFill>
                <a:latin typeface="Calibri" pitchFamily="34" charset="0"/>
                <a:cs typeface="Calibri" pitchFamily="34" charset="0"/>
              </a:rPr>
              <a:t>yeast</a:t>
            </a:r>
            <a:r>
              <a:rPr lang="en-US" sz="2800" dirty="0" smtClean="0">
                <a:solidFill>
                  <a:schemeClr val="accent4"/>
                </a:solidFill>
                <a:latin typeface="Calibri" pitchFamily="34" charset="0"/>
                <a:cs typeface="Calibri" pitchFamily="34" charset="0"/>
              </a:rPr>
              <a:t>. The yeast then </a:t>
            </a:r>
            <a:r>
              <a:rPr lang="en-US" sz="2800" b="1" dirty="0" smtClean="0">
                <a:solidFill>
                  <a:schemeClr val="accent4"/>
                </a:solidFill>
                <a:latin typeface="Calibri" pitchFamily="34" charset="0"/>
                <a:cs typeface="Calibri" pitchFamily="34" charset="0"/>
              </a:rPr>
              <a:t>produces the antigens</a:t>
            </a:r>
            <a:r>
              <a:rPr lang="en-US" sz="2800" dirty="0" smtClean="0">
                <a:solidFill>
                  <a:schemeClr val="accent4"/>
                </a:solidFill>
                <a:latin typeface="Calibri" pitchFamily="34" charset="0"/>
                <a:cs typeface="Calibri" pitchFamily="34" charset="0"/>
              </a:rPr>
              <a:t>, which are collected and </a:t>
            </a:r>
            <a:r>
              <a:rPr lang="en-US" sz="2800" b="1" dirty="0" smtClean="0">
                <a:solidFill>
                  <a:schemeClr val="accent4"/>
                </a:solidFill>
                <a:latin typeface="Calibri" pitchFamily="34" charset="0"/>
                <a:cs typeface="Calibri" pitchFamily="34" charset="0"/>
              </a:rPr>
              <a:t>purified</a:t>
            </a:r>
            <a:r>
              <a:rPr lang="en-US" sz="2800" dirty="0" smtClean="0">
                <a:solidFill>
                  <a:schemeClr val="accent4"/>
                </a:solidFill>
                <a:latin typeface="Calibri" pitchFamily="34" charset="0"/>
                <a:cs typeface="Calibri" pitchFamily="34" charset="0"/>
              </a:rPr>
              <a:t> for use in the </a:t>
            </a:r>
            <a:r>
              <a:rPr lang="en-US" sz="2800" b="1" dirty="0" smtClean="0">
                <a:solidFill>
                  <a:schemeClr val="accent4"/>
                </a:solidFill>
                <a:latin typeface="Calibri" pitchFamily="34" charset="0"/>
                <a:cs typeface="Calibri" pitchFamily="34" charset="0"/>
              </a:rPr>
              <a:t>vaccine</a:t>
            </a:r>
            <a:endParaRPr lang="en-US" sz="2800" b="1" dirty="0">
              <a:solidFill>
                <a:schemeClr val="accent4"/>
              </a:solidFill>
              <a:latin typeface="Calibri" pitchFamily="34" charset="0"/>
              <a:cs typeface="Calibri" pitchFamily="34" charset="0"/>
            </a:endParaRPr>
          </a:p>
        </p:txBody>
      </p:sp>
      <p:sp>
        <p:nvSpPr>
          <p:cNvPr id="4" name="TextBox 3"/>
          <p:cNvSpPr txBox="1"/>
          <p:nvPr/>
        </p:nvSpPr>
        <p:spPr>
          <a:xfrm>
            <a:off x="1961804" y="5203768"/>
            <a:ext cx="4305992" cy="646331"/>
          </a:xfrm>
          <a:prstGeom prst="rect">
            <a:avLst/>
          </a:prstGeom>
          <a:noFill/>
        </p:spPr>
        <p:txBody>
          <a:bodyPr wrap="square" rtlCol="1">
            <a:spAutoFit/>
          </a:bodyPr>
          <a:lstStyle/>
          <a:p>
            <a:r>
              <a:rPr lang="en-US" dirty="0" smtClean="0"/>
              <a:t>Hepatitis B vaccine only </a:t>
            </a:r>
          </a:p>
          <a:p>
            <a:r>
              <a:rPr lang="en-US" dirty="0" smtClean="0"/>
              <a:t>Its pure no risk of infection from it </a:t>
            </a:r>
            <a:endParaRPr lang="ar-J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lth4.jpg"/>
          <p:cNvPicPr>
            <a:picLocks noGrp="1" noChangeAspect="1"/>
          </p:cNvPicPr>
          <p:nvPr>
            <p:ph idx="1"/>
          </p:nvPr>
        </p:nvPicPr>
        <p:blipFill>
          <a:blip r:embed="rId2" cstate="print"/>
          <a:stretch>
            <a:fillRect/>
          </a:stretch>
        </p:blipFill>
        <p:spPr>
          <a:xfrm>
            <a:off x="397739" y="403412"/>
            <a:ext cx="8361344" cy="611393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Polysaccharide-based Vaccines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268940" y="1344706"/>
            <a:ext cx="6468035" cy="5432611"/>
          </a:xfrm>
        </p:spPr>
        <p:txBody>
          <a:bodyPr>
            <a:normAutofit fontScale="77500" lnSpcReduction="20000"/>
          </a:bodyPr>
          <a:lstStyle/>
          <a:p>
            <a:pPr marL="457200" indent="-457200">
              <a:buFont typeface="+mj-lt"/>
              <a:buAutoNum type="arabicPeriod"/>
            </a:pPr>
            <a:r>
              <a:rPr lang="en-US" sz="2600" b="1" dirty="0" err="1" smtClean="0">
                <a:solidFill>
                  <a:schemeClr val="accent5"/>
                </a:solidFill>
                <a:latin typeface="Calibri" pitchFamily="34" charset="0"/>
                <a:cs typeface="Calibri" pitchFamily="34" charset="0"/>
              </a:rPr>
              <a:t>Hemophilus</a:t>
            </a:r>
            <a:r>
              <a:rPr lang="en-US" sz="2600" b="1" dirty="0" smtClean="0">
                <a:solidFill>
                  <a:schemeClr val="accent5"/>
                </a:solidFill>
                <a:latin typeface="Calibri" pitchFamily="34" charset="0"/>
                <a:cs typeface="Calibri" pitchFamily="34" charset="0"/>
              </a:rPr>
              <a:t> </a:t>
            </a:r>
            <a:r>
              <a:rPr lang="en-US" sz="2600" b="1" dirty="0" err="1" smtClean="0">
                <a:solidFill>
                  <a:schemeClr val="accent5"/>
                </a:solidFill>
                <a:latin typeface="Calibri" pitchFamily="34" charset="0"/>
                <a:cs typeface="Calibri" pitchFamily="34" charset="0"/>
              </a:rPr>
              <a:t>influenzae</a:t>
            </a:r>
            <a:r>
              <a:rPr lang="en-US" sz="2600" b="1" dirty="0" smtClean="0">
                <a:solidFill>
                  <a:schemeClr val="accent5"/>
                </a:solidFill>
                <a:latin typeface="Calibri" pitchFamily="34" charset="0"/>
                <a:cs typeface="Calibri" pitchFamily="34" charset="0"/>
              </a:rPr>
              <a:t> B</a:t>
            </a:r>
            <a:endParaRPr lang="en-US" sz="2600" dirty="0" smtClean="0">
              <a:solidFill>
                <a:schemeClr val="accent4"/>
              </a:solidFill>
              <a:latin typeface="Calibri" pitchFamily="34" charset="0"/>
              <a:cs typeface="Calibri" pitchFamily="34" charset="0"/>
            </a:endParaRPr>
          </a:p>
          <a:p>
            <a:pPr marL="457200" indent="-457200">
              <a:buFont typeface="+mj-lt"/>
              <a:buAutoNum type="arabicPeriod"/>
            </a:pPr>
            <a:r>
              <a:rPr lang="en-US" sz="2600" b="1" dirty="0" smtClean="0">
                <a:solidFill>
                  <a:schemeClr val="accent5"/>
                </a:solidFill>
                <a:latin typeface="Calibri" pitchFamily="34" charset="0"/>
                <a:cs typeface="Calibri" pitchFamily="34" charset="0"/>
              </a:rPr>
              <a:t>Streptococcus </a:t>
            </a:r>
            <a:r>
              <a:rPr lang="en-US" sz="2600" b="1" dirty="0" err="1" smtClean="0">
                <a:solidFill>
                  <a:schemeClr val="accent5"/>
                </a:solidFill>
                <a:latin typeface="Calibri" pitchFamily="34" charset="0"/>
                <a:cs typeface="Calibri" pitchFamily="34" charset="0"/>
              </a:rPr>
              <a:t>pneumoniae</a:t>
            </a:r>
            <a:r>
              <a:rPr lang="en-US" sz="2600" b="1" dirty="0" smtClean="0">
                <a:solidFill>
                  <a:schemeClr val="accent5"/>
                </a:solidFill>
                <a:latin typeface="Calibri" pitchFamily="34" charset="0"/>
                <a:cs typeface="Calibri" pitchFamily="34" charset="0"/>
              </a:rPr>
              <a:t> </a:t>
            </a:r>
            <a:endParaRPr lang="en-US" sz="2600" dirty="0" smtClean="0">
              <a:solidFill>
                <a:schemeClr val="accent4"/>
              </a:solidFill>
              <a:latin typeface="Calibri" pitchFamily="34" charset="0"/>
              <a:cs typeface="Calibri" pitchFamily="34" charset="0"/>
            </a:endParaRPr>
          </a:p>
          <a:p>
            <a:pPr marL="457200" indent="-457200">
              <a:buFont typeface="+mj-lt"/>
              <a:buAutoNum type="arabicPeriod"/>
            </a:pPr>
            <a:r>
              <a:rPr lang="en-US" sz="2600" b="1" dirty="0" err="1" smtClean="0">
                <a:solidFill>
                  <a:schemeClr val="accent5"/>
                </a:solidFill>
                <a:latin typeface="Calibri" pitchFamily="34" charset="0"/>
                <a:cs typeface="Calibri" pitchFamily="34" charset="0"/>
              </a:rPr>
              <a:t>Nisseria</a:t>
            </a:r>
            <a:r>
              <a:rPr lang="en-US" sz="2600" b="1" dirty="0" smtClean="0">
                <a:solidFill>
                  <a:schemeClr val="accent5"/>
                </a:solidFill>
                <a:latin typeface="Calibri" pitchFamily="34" charset="0"/>
                <a:cs typeface="Calibri" pitchFamily="34" charset="0"/>
              </a:rPr>
              <a:t> </a:t>
            </a:r>
            <a:r>
              <a:rPr lang="en-US" sz="2600" b="1" dirty="0" err="1" smtClean="0">
                <a:solidFill>
                  <a:schemeClr val="accent5"/>
                </a:solidFill>
                <a:latin typeface="Calibri" pitchFamily="34" charset="0"/>
                <a:cs typeface="Calibri" pitchFamily="34" charset="0"/>
              </a:rPr>
              <a:t>meningitidis</a:t>
            </a:r>
            <a:r>
              <a:rPr lang="en-US" sz="2600" b="1" dirty="0" smtClean="0">
                <a:solidFill>
                  <a:schemeClr val="accent5"/>
                </a:solidFill>
                <a:latin typeface="Calibri" pitchFamily="34" charset="0"/>
                <a:cs typeface="Calibri" pitchFamily="34" charset="0"/>
              </a:rPr>
              <a:t> </a:t>
            </a:r>
          </a:p>
          <a:p>
            <a:r>
              <a:rPr lang="en-US" sz="2300" dirty="0" smtClean="0">
                <a:solidFill>
                  <a:schemeClr val="accent4"/>
                </a:solidFill>
                <a:latin typeface="Calibri" pitchFamily="34" charset="0"/>
                <a:cs typeface="Calibri" pitchFamily="34" charset="0"/>
              </a:rPr>
              <a:t>All of the above posses a </a:t>
            </a:r>
            <a:r>
              <a:rPr lang="en-US" sz="2300" b="1" dirty="0" smtClean="0">
                <a:solidFill>
                  <a:schemeClr val="accent4"/>
                </a:solidFill>
                <a:latin typeface="Calibri" pitchFamily="34" charset="0"/>
                <a:cs typeface="Calibri" pitchFamily="34" charset="0"/>
              </a:rPr>
              <a:t>polysaccharide</a:t>
            </a:r>
            <a:r>
              <a:rPr lang="en-US" sz="2300" dirty="0" smtClean="0">
                <a:solidFill>
                  <a:schemeClr val="accent4"/>
                </a:solidFill>
                <a:latin typeface="Calibri" pitchFamily="34" charset="0"/>
                <a:cs typeface="Calibri" pitchFamily="34" charset="0"/>
              </a:rPr>
              <a:t> layer that forms a large capsule outside the bacterial cell wall.</a:t>
            </a:r>
          </a:p>
          <a:p>
            <a:pPr>
              <a:buNone/>
            </a:pPr>
            <a:r>
              <a:rPr lang="en-US" sz="2300" dirty="0" smtClean="0">
                <a:solidFill>
                  <a:schemeClr val="accent4"/>
                </a:solidFill>
                <a:latin typeface="Calibri" pitchFamily="34" charset="0"/>
                <a:cs typeface="Calibri" pitchFamily="34" charset="0"/>
              </a:rPr>
              <a:t> </a:t>
            </a:r>
          </a:p>
          <a:p>
            <a:r>
              <a:rPr lang="en-US" sz="3600" b="1" u="sng" dirty="0" smtClean="0">
                <a:solidFill>
                  <a:schemeClr val="accent4"/>
                </a:solidFill>
                <a:latin typeface="Calibri" pitchFamily="34" charset="0"/>
                <a:cs typeface="Calibri" pitchFamily="34" charset="0"/>
              </a:rPr>
              <a:t>Pure</a:t>
            </a:r>
            <a:r>
              <a:rPr lang="en-US" sz="3600" b="1" dirty="0" smtClean="0">
                <a:solidFill>
                  <a:schemeClr val="accent4"/>
                </a:solidFill>
                <a:latin typeface="Calibri" pitchFamily="34" charset="0"/>
                <a:cs typeface="Calibri" pitchFamily="34" charset="0"/>
              </a:rPr>
              <a:t> </a:t>
            </a:r>
            <a:r>
              <a:rPr lang="en-US" sz="2600" b="1" dirty="0" smtClean="0">
                <a:solidFill>
                  <a:schemeClr val="accent4"/>
                </a:solidFill>
                <a:latin typeface="Calibri" pitchFamily="34" charset="0"/>
                <a:cs typeface="Calibri" pitchFamily="34" charset="0"/>
              </a:rPr>
              <a:t>polysaccharide vaccines:</a:t>
            </a:r>
          </a:p>
          <a:p>
            <a:pPr lvl="1"/>
            <a:r>
              <a:rPr lang="en-US" sz="2300" dirty="0" smtClean="0">
                <a:solidFill>
                  <a:schemeClr val="accent4"/>
                </a:solidFill>
                <a:latin typeface="Calibri" pitchFamily="34" charset="0"/>
                <a:cs typeface="Calibri" pitchFamily="34" charset="0"/>
              </a:rPr>
              <a:t>They</a:t>
            </a:r>
            <a:r>
              <a:rPr lang="en-US" sz="2300" b="1" dirty="0" smtClean="0">
                <a:solidFill>
                  <a:schemeClr val="accent4"/>
                </a:solidFill>
                <a:latin typeface="Calibri" pitchFamily="34" charset="0"/>
                <a:cs typeface="Calibri" pitchFamily="34" charset="0"/>
              </a:rPr>
              <a:t> </a:t>
            </a:r>
            <a:r>
              <a:rPr lang="en-US" sz="2300" dirty="0" smtClean="0">
                <a:solidFill>
                  <a:schemeClr val="accent4"/>
                </a:solidFill>
                <a:latin typeface="Calibri" pitchFamily="34" charset="0"/>
                <a:cs typeface="Calibri" pitchFamily="34" charset="0"/>
              </a:rPr>
              <a:t>induce a T-cell INDEPENDENT immune response. This means that they </a:t>
            </a:r>
            <a:r>
              <a:rPr lang="en-US" sz="2300" b="1" dirty="0" smtClean="0">
                <a:solidFill>
                  <a:schemeClr val="accent4"/>
                </a:solidFill>
                <a:latin typeface="Calibri" pitchFamily="34" charset="0"/>
                <a:cs typeface="Calibri" pitchFamily="34" charset="0"/>
              </a:rPr>
              <a:t>stimulate B cells without the need for T helper cells </a:t>
            </a:r>
            <a:r>
              <a:rPr lang="en-US" sz="2300" dirty="0" smtClean="0">
                <a:solidFill>
                  <a:schemeClr val="accent4"/>
                </a:solidFill>
                <a:latin typeface="Calibri" pitchFamily="34" charset="0"/>
                <a:cs typeface="Calibri" pitchFamily="34" charset="0"/>
              </a:rPr>
              <a:t>(</a:t>
            </a:r>
            <a:r>
              <a:rPr lang="en-US" sz="2300" dirty="0" err="1" smtClean="0">
                <a:solidFill>
                  <a:schemeClr val="accent4"/>
                </a:solidFill>
                <a:latin typeface="Calibri" pitchFamily="34" charset="0"/>
                <a:cs typeface="Calibri" pitchFamily="34" charset="0"/>
              </a:rPr>
              <a:t>humoral</a:t>
            </a:r>
            <a:r>
              <a:rPr lang="en-US" sz="2300" dirty="0" smtClean="0">
                <a:solidFill>
                  <a:schemeClr val="accent4"/>
                </a:solidFill>
                <a:latin typeface="Calibri" pitchFamily="34" charset="0"/>
                <a:cs typeface="Calibri" pitchFamily="34" charset="0"/>
              </a:rPr>
              <a:t> immunity only)</a:t>
            </a:r>
          </a:p>
          <a:p>
            <a:pPr lvl="1"/>
            <a:r>
              <a:rPr lang="en-US" sz="2300" u="sng" dirty="0" smtClean="0">
                <a:solidFill>
                  <a:schemeClr val="accent4"/>
                </a:solidFill>
                <a:latin typeface="Calibri" pitchFamily="34" charset="0"/>
                <a:cs typeface="Calibri" pitchFamily="34" charset="0"/>
              </a:rPr>
              <a:t>This causes them to have weaknesses:</a:t>
            </a:r>
          </a:p>
          <a:p>
            <a:pPr marL="800100" lvl="1" indent="-342900">
              <a:buFont typeface="+mj-lt"/>
              <a:buAutoNum type="arabicPeriod"/>
            </a:pPr>
            <a:r>
              <a:rPr lang="en-US" sz="2300" dirty="0" smtClean="0">
                <a:solidFill>
                  <a:schemeClr val="accent5"/>
                </a:solidFill>
                <a:latin typeface="Calibri" pitchFamily="34" charset="0"/>
                <a:cs typeface="Calibri" pitchFamily="34" charset="0"/>
              </a:rPr>
              <a:t>Not immunogenic in children younger than 2 years of age  </a:t>
            </a:r>
            <a:r>
              <a:rPr lang="en-US" sz="2300" dirty="0" smtClean="0">
                <a:solidFill>
                  <a:schemeClr val="accent4"/>
                </a:solidFill>
                <a:latin typeface="Calibri" pitchFamily="34" charset="0"/>
                <a:cs typeface="Calibri" pitchFamily="34" charset="0"/>
              </a:rPr>
              <a:t>(underdeveloped immune system. B cells must be activated through T cells)</a:t>
            </a:r>
          </a:p>
          <a:p>
            <a:pPr marL="800100" lvl="1" indent="-342900">
              <a:buFont typeface="+mj-lt"/>
              <a:buAutoNum type="arabicPeriod"/>
            </a:pPr>
            <a:r>
              <a:rPr lang="en-US" sz="2300" dirty="0" smtClean="0">
                <a:solidFill>
                  <a:schemeClr val="accent5"/>
                </a:solidFill>
                <a:latin typeface="Calibri" pitchFamily="34" charset="0"/>
                <a:cs typeface="Calibri" pitchFamily="34" charset="0"/>
              </a:rPr>
              <a:t>No booster response in adults </a:t>
            </a:r>
            <a:r>
              <a:rPr lang="en-US" sz="2300" dirty="0" smtClean="0">
                <a:solidFill>
                  <a:schemeClr val="accent4"/>
                </a:solidFill>
                <a:latin typeface="Calibri" pitchFamily="34" charset="0"/>
                <a:cs typeface="Calibri" pitchFamily="34" charset="0"/>
              </a:rPr>
              <a:t>(antibody titers don’t increase</a:t>
            </a:r>
            <a:r>
              <a:rPr lang="en-US" sz="2100" dirty="0" smtClean="0">
                <a:solidFill>
                  <a:schemeClr val="accent4"/>
                </a:solidFill>
                <a:latin typeface="Calibri" pitchFamily="34" charset="0"/>
                <a:cs typeface="Calibri" pitchFamily="34" charset="0"/>
              </a:rPr>
              <a:t>)</a:t>
            </a:r>
          </a:p>
          <a:p>
            <a:endParaRPr lang="en-US" sz="2300" dirty="0">
              <a:solidFill>
                <a:schemeClr val="accent4"/>
              </a:solidFill>
              <a:latin typeface="Calibri" pitchFamily="34" charset="0"/>
              <a:cs typeface="Calibri" pitchFamily="34" charset="0"/>
            </a:endParaRPr>
          </a:p>
        </p:txBody>
      </p:sp>
      <p:pic>
        <p:nvPicPr>
          <p:cNvPr id="5" name="Picture 4" descr="FIG23.28.D_MICROB3_CH23.jpg"/>
          <p:cNvPicPr>
            <a:picLocks noChangeAspect="1"/>
          </p:cNvPicPr>
          <p:nvPr/>
        </p:nvPicPr>
        <p:blipFill>
          <a:blip r:embed="rId2" cstate="print"/>
          <a:stretch>
            <a:fillRect/>
          </a:stretch>
        </p:blipFill>
        <p:spPr>
          <a:xfrm>
            <a:off x="6763551" y="1887594"/>
            <a:ext cx="2380449" cy="3181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2000"/>
                                        <p:tgtEl>
                                          <p:spTgt spid="3">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248" y="582707"/>
            <a:ext cx="6931470" cy="5952565"/>
          </a:xfrm>
        </p:spPr>
        <p:txBody>
          <a:bodyPr>
            <a:normAutofit/>
          </a:bodyPr>
          <a:lstStyle/>
          <a:p>
            <a:r>
              <a:rPr lang="en-US" sz="2400" dirty="0" smtClean="0">
                <a:solidFill>
                  <a:schemeClr val="accent4"/>
                </a:solidFill>
                <a:latin typeface="Calibri" pitchFamily="34" charset="0"/>
                <a:cs typeface="Calibri" pitchFamily="34" charset="0"/>
              </a:rPr>
              <a:t>How was this problem solved?</a:t>
            </a:r>
          </a:p>
          <a:p>
            <a:pPr lvl="1"/>
            <a:r>
              <a:rPr lang="en-US" sz="2200" dirty="0" smtClean="0">
                <a:solidFill>
                  <a:schemeClr val="accent4"/>
                </a:solidFill>
                <a:latin typeface="Calibri" pitchFamily="34" charset="0"/>
                <a:cs typeface="Calibri" pitchFamily="34" charset="0"/>
              </a:rPr>
              <a:t>By </a:t>
            </a:r>
            <a:r>
              <a:rPr lang="en-US" sz="2200" dirty="0" smtClean="0">
                <a:solidFill>
                  <a:schemeClr val="accent5"/>
                </a:solidFill>
                <a:latin typeface="Calibri" pitchFamily="34" charset="0"/>
                <a:cs typeface="Calibri" pitchFamily="34" charset="0"/>
              </a:rPr>
              <a:t>joining</a:t>
            </a:r>
            <a:r>
              <a:rPr lang="en-US" sz="2200" dirty="0" smtClean="0">
                <a:solidFill>
                  <a:schemeClr val="accent4"/>
                </a:solidFill>
                <a:latin typeface="Calibri" pitchFamily="34" charset="0"/>
                <a:cs typeface="Calibri" pitchFamily="34" charset="0"/>
              </a:rPr>
              <a:t> the polysaccharide molecule </a:t>
            </a:r>
            <a:r>
              <a:rPr lang="en-US" sz="2200" dirty="0" smtClean="0">
                <a:solidFill>
                  <a:schemeClr val="accent5"/>
                </a:solidFill>
                <a:latin typeface="Calibri" pitchFamily="34" charset="0"/>
                <a:cs typeface="Calibri" pitchFamily="34" charset="0"/>
              </a:rPr>
              <a:t>to a protein </a:t>
            </a:r>
            <a:r>
              <a:rPr lang="en-US" sz="2200" dirty="0" smtClean="0">
                <a:solidFill>
                  <a:schemeClr val="accent4"/>
                </a:solidFill>
                <a:latin typeface="Calibri" pitchFamily="34" charset="0"/>
                <a:cs typeface="Calibri" pitchFamily="34" charset="0"/>
              </a:rPr>
              <a:t>molecule and making a </a:t>
            </a:r>
            <a:r>
              <a:rPr lang="en-US" sz="2400" b="1" dirty="0" smtClean="0">
                <a:solidFill>
                  <a:schemeClr val="accent5"/>
                </a:solidFill>
                <a:latin typeface="Calibri" pitchFamily="34" charset="0"/>
                <a:cs typeface="Calibri" pitchFamily="34" charset="0"/>
              </a:rPr>
              <a:t>conjugated</a:t>
            </a:r>
            <a:r>
              <a:rPr lang="en-US" sz="2400" b="1" dirty="0" smtClean="0">
                <a:solidFill>
                  <a:schemeClr val="accent4"/>
                </a:solidFill>
                <a:latin typeface="Calibri" pitchFamily="34" charset="0"/>
                <a:cs typeface="Calibri" pitchFamily="34" charset="0"/>
              </a:rPr>
              <a:t> </a:t>
            </a:r>
            <a:r>
              <a:rPr lang="en-US" sz="2400" dirty="0" smtClean="0">
                <a:solidFill>
                  <a:schemeClr val="accent4"/>
                </a:solidFill>
                <a:latin typeface="Calibri" pitchFamily="34" charset="0"/>
                <a:cs typeface="Calibri" pitchFamily="34" charset="0"/>
              </a:rPr>
              <a:t>polysaccharide vaccines</a:t>
            </a:r>
            <a:r>
              <a:rPr lang="en-US" sz="3000" b="1" dirty="0" smtClean="0">
                <a:solidFill>
                  <a:schemeClr val="accent4"/>
                </a:solidFill>
                <a:latin typeface="Calibri" pitchFamily="34" charset="0"/>
                <a:cs typeface="Calibri" pitchFamily="34" charset="0"/>
              </a:rPr>
              <a:t>.</a:t>
            </a:r>
            <a:endParaRPr lang="en-US" sz="2200" b="1" dirty="0" smtClean="0">
              <a:solidFill>
                <a:schemeClr val="accent4"/>
              </a:solidFill>
              <a:latin typeface="Calibri" pitchFamily="34" charset="0"/>
              <a:cs typeface="Calibri" pitchFamily="34" charset="0"/>
            </a:endParaRPr>
          </a:p>
          <a:p>
            <a:endParaRPr lang="en-US" sz="2400" dirty="0" smtClean="0">
              <a:solidFill>
                <a:schemeClr val="accent4"/>
              </a:solidFill>
              <a:latin typeface="Calibri" pitchFamily="34" charset="0"/>
              <a:cs typeface="Calibri" pitchFamily="34" charset="0"/>
            </a:endParaRPr>
          </a:p>
          <a:p>
            <a:r>
              <a:rPr lang="en-US" sz="2400" dirty="0" smtClean="0">
                <a:solidFill>
                  <a:schemeClr val="accent4"/>
                </a:solidFill>
                <a:latin typeface="Calibri" pitchFamily="34" charset="0"/>
                <a:cs typeface="Calibri" pitchFamily="34" charset="0"/>
              </a:rPr>
              <a:t>This way the polysaccharide vaccine will stimulate a </a:t>
            </a:r>
            <a:r>
              <a:rPr lang="en-US" sz="2400" dirty="0" smtClean="0">
                <a:solidFill>
                  <a:schemeClr val="accent5"/>
                </a:solidFill>
                <a:latin typeface="Calibri" pitchFamily="34" charset="0"/>
                <a:cs typeface="Calibri" pitchFamily="34" charset="0"/>
              </a:rPr>
              <a:t>T cell DEPENDENT </a:t>
            </a:r>
            <a:r>
              <a:rPr lang="en-US" sz="2400" dirty="0" smtClean="0">
                <a:solidFill>
                  <a:schemeClr val="accent4"/>
                </a:solidFill>
                <a:latin typeface="Calibri" pitchFamily="34" charset="0"/>
                <a:cs typeface="Calibri" pitchFamily="34" charset="0"/>
              </a:rPr>
              <a:t>immune response.</a:t>
            </a:r>
          </a:p>
          <a:p>
            <a:endParaRPr lang="en-US" sz="2400" b="1" dirty="0" smtClean="0">
              <a:solidFill>
                <a:schemeClr val="accent4"/>
              </a:solidFill>
              <a:latin typeface="Calibri" pitchFamily="34" charset="0"/>
              <a:cs typeface="Calibri" pitchFamily="34" charset="0"/>
            </a:endParaRPr>
          </a:p>
          <a:p>
            <a:r>
              <a:rPr lang="en-US" sz="2400" b="1" dirty="0" smtClean="0">
                <a:solidFill>
                  <a:schemeClr val="accent4"/>
                </a:solidFill>
                <a:latin typeface="Calibri" pitchFamily="34" charset="0"/>
                <a:cs typeface="Calibri" pitchFamily="34" charset="0"/>
              </a:rPr>
              <a:t>Conjugated vaccines:</a:t>
            </a:r>
          </a:p>
          <a:p>
            <a:pPr marL="914400" lvl="1" indent="-457200">
              <a:buFont typeface="+mj-lt"/>
              <a:buAutoNum type="arabicPeriod"/>
            </a:pPr>
            <a:r>
              <a:rPr lang="en-US" sz="2200" dirty="0" smtClean="0">
                <a:solidFill>
                  <a:schemeClr val="accent5"/>
                </a:solidFill>
                <a:latin typeface="Calibri" pitchFamily="34" charset="0"/>
                <a:cs typeface="Calibri" pitchFamily="34" charset="0"/>
              </a:rPr>
              <a:t>Induce an immune response in children younger than 2 years</a:t>
            </a:r>
            <a:endParaRPr lang="en-US" sz="2200" dirty="0" smtClean="0">
              <a:solidFill>
                <a:schemeClr val="accent4"/>
              </a:solidFill>
              <a:latin typeface="Calibri" pitchFamily="34" charset="0"/>
              <a:cs typeface="Calibri" pitchFamily="34" charset="0"/>
            </a:endParaRPr>
          </a:p>
          <a:p>
            <a:pPr marL="914400" lvl="1" indent="-457200">
              <a:buFont typeface="+mj-lt"/>
              <a:buAutoNum type="arabicPeriod"/>
            </a:pPr>
            <a:r>
              <a:rPr lang="en-US" sz="2200" dirty="0" smtClean="0">
                <a:solidFill>
                  <a:schemeClr val="accent4"/>
                </a:solidFill>
                <a:latin typeface="Calibri" pitchFamily="34" charset="0"/>
                <a:cs typeface="Calibri" pitchFamily="34" charset="0"/>
              </a:rPr>
              <a:t>have a booster response.</a:t>
            </a:r>
            <a:endParaRPr lang="en-US" sz="2200" dirty="0">
              <a:solidFill>
                <a:schemeClr val="accent4"/>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Examples For Each Type Of Vaccines</a:t>
            </a:r>
            <a:endParaRPr lang="en-US" b="1" dirty="0">
              <a:solidFill>
                <a:schemeClr val="accent2"/>
              </a:solidFill>
              <a:latin typeface="Calibri" pitchFamily="34" charset="0"/>
              <a:cs typeface="Calibri" pitchFamily="34" charset="0"/>
            </a:endParaRPr>
          </a:p>
        </p:txBody>
      </p:sp>
      <p:graphicFrame>
        <p:nvGraphicFramePr>
          <p:cNvPr id="9" name="Content Placeholder 8"/>
          <p:cNvGraphicFramePr>
            <a:graphicFrameLocks noGrp="1"/>
          </p:cNvGraphicFramePr>
          <p:nvPr>
            <p:ph idx="1"/>
          </p:nvPr>
        </p:nvGraphicFramePr>
        <p:xfrm>
          <a:off x="304800" y="1701800"/>
          <a:ext cx="8686800" cy="494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16286891-50BF-401C-AC41-BD83C484193A}"/>
                                            </p:graphicEl>
                                          </p:spTgt>
                                        </p:tgtEl>
                                        <p:attrNameLst>
                                          <p:attrName>style.visibility</p:attrName>
                                        </p:attrNameLst>
                                      </p:cBhvr>
                                      <p:to>
                                        <p:strVal val="visible"/>
                                      </p:to>
                                    </p:set>
                                    <p:animEffect transition="in" filter="fade">
                                      <p:cBhvr>
                                        <p:cTn id="7" dur="2000"/>
                                        <p:tgtEl>
                                          <p:spTgt spid="9">
                                            <p:graphicEl>
                                              <a:dgm id="{16286891-50BF-401C-AC41-BD83C484193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A5A88DA6-3735-4E1F-A391-F61B6F781DC2}"/>
                                            </p:graphicEl>
                                          </p:spTgt>
                                        </p:tgtEl>
                                        <p:attrNameLst>
                                          <p:attrName>style.visibility</p:attrName>
                                        </p:attrNameLst>
                                      </p:cBhvr>
                                      <p:to>
                                        <p:strVal val="visible"/>
                                      </p:to>
                                    </p:set>
                                    <p:animEffect transition="in" filter="fade">
                                      <p:cBhvr>
                                        <p:cTn id="12" dur="2000"/>
                                        <p:tgtEl>
                                          <p:spTgt spid="9">
                                            <p:graphicEl>
                                              <a:dgm id="{A5A88DA6-3735-4E1F-A391-F61B6F781DC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568258A5-2478-4FCC-AF35-09BF330BC650}"/>
                                            </p:graphicEl>
                                          </p:spTgt>
                                        </p:tgtEl>
                                        <p:attrNameLst>
                                          <p:attrName>style.visibility</p:attrName>
                                        </p:attrNameLst>
                                      </p:cBhvr>
                                      <p:to>
                                        <p:strVal val="visible"/>
                                      </p:to>
                                    </p:set>
                                    <p:animEffect transition="in" filter="fade">
                                      <p:cBhvr>
                                        <p:cTn id="17" dur="2000"/>
                                        <p:tgtEl>
                                          <p:spTgt spid="9">
                                            <p:graphicEl>
                                              <a:dgm id="{568258A5-2478-4FCC-AF35-09BF330BC65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42F77932-40F8-4E36-A0CC-B9EFCA54DFDC}"/>
                                            </p:graphicEl>
                                          </p:spTgt>
                                        </p:tgtEl>
                                        <p:attrNameLst>
                                          <p:attrName>style.visibility</p:attrName>
                                        </p:attrNameLst>
                                      </p:cBhvr>
                                      <p:to>
                                        <p:strVal val="visible"/>
                                      </p:to>
                                    </p:set>
                                    <p:animEffect transition="in" filter="fade">
                                      <p:cBhvr>
                                        <p:cTn id="22" dur="2000"/>
                                        <p:tgtEl>
                                          <p:spTgt spid="9">
                                            <p:graphicEl>
                                              <a:dgm id="{42F77932-40F8-4E36-A0CC-B9EFCA54DF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8B4D5662-E63E-471D-BB80-9602F7B01653}"/>
                                            </p:graphicEl>
                                          </p:spTgt>
                                        </p:tgtEl>
                                        <p:attrNameLst>
                                          <p:attrName>style.visibility</p:attrName>
                                        </p:attrNameLst>
                                      </p:cBhvr>
                                      <p:to>
                                        <p:strVal val="visible"/>
                                      </p:to>
                                    </p:set>
                                    <p:animEffect transition="in" filter="fade">
                                      <p:cBhvr>
                                        <p:cTn id="27" dur="2000"/>
                                        <p:tgtEl>
                                          <p:spTgt spid="9">
                                            <p:graphicEl>
                                              <a:dgm id="{8B4D5662-E63E-471D-BB80-9602F7B0165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FCAC7943-91D3-4A85-BB27-BE1B442244CC}"/>
                                            </p:graphicEl>
                                          </p:spTgt>
                                        </p:tgtEl>
                                        <p:attrNameLst>
                                          <p:attrName>style.visibility</p:attrName>
                                        </p:attrNameLst>
                                      </p:cBhvr>
                                      <p:to>
                                        <p:strVal val="visible"/>
                                      </p:to>
                                    </p:set>
                                    <p:animEffect transition="in" filter="fade">
                                      <p:cBhvr>
                                        <p:cTn id="32" dur="2000"/>
                                        <p:tgtEl>
                                          <p:spTgt spid="9">
                                            <p:graphicEl>
                                              <a:dgm id="{FCAC7943-91D3-4A85-BB27-BE1B442244C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graphicEl>
                                              <a:dgm id="{070C1A16-4BF6-4DC1-BB91-938485ED2F1E}"/>
                                            </p:graphicEl>
                                          </p:spTgt>
                                        </p:tgtEl>
                                        <p:attrNameLst>
                                          <p:attrName>style.visibility</p:attrName>
                                        </p:attrNameLst>
                                      </p:cBhvr>
                                      <p:to>
                                        <p:strVal val="visible"/>
                                      </p:to>
                                    </p:set>
                                    <p:animEffect transition="in" filter="fade">
                                      <p:cBhvr>
                                        <p:cTn id="37" dur="2000"/>
                                        <p:tgtEl>
                                          <p:spTgt spid="9">
                                            <p:graphicEl>
                                              <a:dgm id="{070C1A16-4BF6-4DC1-BB91-938485ED2F1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640E019B-BBAE-4558-9BA5-8BC2DF8AECE1}"/>
                                            </p:graphicEl>
                                          </p:spTgt>
                                        </p:tgtEl>
                                        <p:attrNameLst>
                                          <p:attrName>style.visibility</p:attrName>
                                        </p:attrNameLst>
                                      </p:cBhvr>
                                      <p:to>
                                        <p:strVal val="visible"/>
                                      </p:to>
                                    </p:set>
                                    <p:animEffect transition="in" filter="fade">
                                      <p:cBhvr>
                                        <p:cTn id="42" dur="2000"/>
                                        <p:tgtEl>
                                          <p:spTgt spid="9">
                                            <p:graphicEl>
                                              <a:dgm id="{640E019B-BBAE-4558-9BA5-8BC2DF8AECE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30407A80-4674-4585-B82F-3F042F2D6E4F}"/>
                                            </p:graphicEl>
                                          </p:spTgt>
                                        </p:tgtEl>
                                        <p:attrNameLst>
                                          <p:attrName>style.visibility</p:attrName>
                                        </p:attrNameLst>
                                      </p:cBhvr>
                                      <p:to>
                                        <p:strVal val="visible"/>
                                      </p:to>
                                    </p:set>
                                    <p:animEffect transition="in" filter="fade">
                                      <p:cBhvr>
                                        <p:cTn id="47" dur="2000"/>
                                        <p:tgtEl>
                                          <p:spTgt spid="9">
                                            <p:graphicEl>
                                              <a:dgm id="{30407A80-4674-4585-B82F-3F042F2D6E4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BEFAEBC6-D516-44A5-9587-2BA696F2A513}"/>
                                            </p:graphicEl>
                                          </p:spTgt>
                                        </p:tgtEl>
                                        <p:attrNameLst>
                                          <p:attrName>style.visibility</p:attrName>
                                        </p:attrNameLst>
                                      </p:cBhvr>
                                      <p:to>
                                        <p:strVal val="visible"/>
                                      </p:to>
                                    </p:set>
                                    <p:animEffect transition="in" filter="fade">
                                      <p:cBhvr>
                                        <p:cTn id="52" dur="2000"/>
                                        <p:tgtEl>
                                          <p:spTgt spid="9">
                                            <p:graphicEl>
                                              <a:dgm id="{BEFAEBC6-D516-44A5-9587-2BA696F2A5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solidFill>
              </a:rPr>
              <a:t>Artificial Passive Immunization</a:t>
            </a:r>
            <a:endParaRPr lang="en-US" b="1" dirty="0">
              <a:solidFill>
                <a:schemeClr val="accent2"/>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313899"/>
            <a:ext cx="8884693" cy="5784374"/>
          </a:xfrm>
        </p:spPr>
        <p:txBody>
          <a:bodyPr>
            <a:noAutofit/>
          </a:bodyPr>
          <a:lstStyle/>
          <a:p>
            <a:r>
              <a:rPr lang="en-US" b="1" u="sng" dirty="0" smtClean="0">
                <a:solidFill>
                  <a:schemeClr val="accent4"/>
                </a:solidFill>
                <a:latin typeface="Calibri" pitchFamily="34" charset="0"/>
                <a:cs typeface="Calibri" pitchFamily="34" charset="0"/>
              </a:rPr>
              <a:t>What is it?</a:t>
            </a:r>
          </a:p>
          <a:p>
            <a:pPr lvl="1"/>
            <a:r>
              <a:rPr lang="en-US" sz="2000" dirty="0" smtClean="0">
                <a:solidFill>
                  <a:schemeClr val="accent4"/>
                </a:solidFill>
                <a:latin typeface="Calibri" pitchFamily="34" charset="0"/>
                <a:cs typeface="Calibri" pitchFamily="34" charset="0"/>
              </a:rPr>
              <a:t>It is giving </a:t>
            </a:r>
            <a:r>
              <a:rPr lang="en-US" sz="2000" dirty="0" smtClean="0">
                <a:solidFill>
                  <a:schemeClr val="accent5"/>
                </a:solidFill>
                <a:latin typeface="Calibri" pitchFamily="34" charset="0"/>
                <a:cs typeface="Calibri" pitchFamily="34" charset="0"/>
              </a:rPr>
              <a:t>ready-made antibodies </a:t>
            </a:r>
            <a:r>
              <a:rPr lang="en-US" sz="2000" dirty="0" smtClean="0">
                <a:solidFill>
                  <a:schemeClr val="accent4"/>
                </a:solidFill>
                <a:latin typeface="Calibri" pitchFamily="34" charset="0"/>
                <a:cs typeface="Calibri" pitchFamily="34" charset="0"/>
              </a:rPr>
              <a:t>from another source to provide a temporary immunization.</a:t>
            </a:r>
          </a:p>
          <a:p>
            <a:pPr lvl="1"/>
            <a:endParaRPr lang="en-US" sz="2000" dirty="0" smtClean="0">
              <a:solidFill>
                <a:schemeClr val="accent4"/>
              </a:solidFill>
              <a:latin typeface="Calibri" pitchFamily="34" charset="0"/>
              <a:cs typeface="Calibri" pitchFamily="34" charset="0"/>
            </a:endParaRPr>
          </a:p>
          <a:p>
            <a:r>
              <a:rPr lang="en-US" b="1" u="sng" dirty="0" smtClean="0">
                <a:solidFill>
                  <a:schemeClr val="accent4"/>
                </a:solidFill>
                <a:latin typeface="Calibri" pitchFamily="34" charset="0"/>
                <a:cs typeface="Calibri" pitchFamily="34" charset="0"/>
              </a:rPr>
              <a:t>When is it used?</a:t>
            </a:r>
          </a:p>
          <a:p>
            <a:pPr lvl="1"/>
            <a:r>
              <a:rPr lang="en-US" sz="2000" dirty="0" smtClean="0">
                <a:solidFill>
                  <a:schemeClr val="accent5"/>
                </a:solidFill>
                <a:latin typeface="Calibri" pitchFamily="34" charset="0"/>
                <a:cs typeface="Calibri" pitchFamily="34" charset="0"/>
              </a:rPr>
              <a:t>When </a:t>
            </a:r>
            <a:r>
              <a:rPr lang="en-US" sz="2000" u="sng" dirty="0" smtClean="0">
                <a:solidFill>
                  <a:schemeClr val="accent5"/>
                </a:solidFill>
                <a:latin typeface="Calibri" pitchFamily="34" charset="0"/>
                <a:cs typeface="Calibri" pitchFamily="34" charset="0"/>
              </a:rPr>
              <a:t>instant immunization </a:t>
            </a:r>
            <a:r>
              <a:rPr lang="en-US" sz="2000" dirty="0" smtClean="0">
                <a:solidFill>
                  <a:schemeClr val="accent5"/>
                </a:solidFill>
                <a:latin typeface="Calibri" pitchFamily="34" charset="0"/>
                <a:cs typeface="Calibri" pitchFamily="34" charset="0"/>
              </a:rPr>
              <a:t>is needed</a:t>
            </a:r>
          </a:p>
          <a:p>
            <a:pPr lvl="2">
              <a:buFont typeface="Wingdings" pitchFamily="2" charset="2"/>
              <a:buChar char="§"/>
            </a:pPr>
            <a:r>
              <a:rPr lang="en-US" sz="2000" dirty="0" smtClean="0">
                <a:solidFill>
                  <a:schemeClr val="accent4"/>
                </a:solidFill>
                <a:latin typeface="Calibri" pitchFamily="34" charset="0"/>
                <a:cs typeface="Calibri" pitchFamily="34" charset="0"/>
              </a:rPr>
              <a:t>Person cannot be vaccinated (</a:t>
            </a:r>
            <a:r>
              <a:rPr lang="en-US" sz="2000" dirty="0" err="1" smtClean="0">
                <a:solidFill>
                  <a:schemeClr val="accent4"/>
                </a:solidFill>
                <a:latin typeface="Calibri" pitchFamily="34" charset="0"/>
                <a:cs typeface="Calibri" pitchFamily="34" charset="0"/>
              </a:rPr>
              <a:t>eg</a:t>
            </a:r>
            <a:r>
              <a:rPr lang="en-US" sz="2000" dirty="0" smtClean="0">
                <a:solidFill>
                  <a:schemeClr val="accent4"/>
                </a:solidFill>
                <a:latin typeface="Calibri" pitchFamily="34" charset="0"/>
                <a:cs typeface="Calibri" pitchFamily="34" charset="0"/>
              </a:rPr>
              <a:t>. due to a contraindication)</a:t>
            </a:r>
          </a:p>
          <a:p>
            <a:pPr lvl="2">
              <a:buFont typeface="Wingdings" pitchFamily="2" charset="2"/>
              <a:buChar char="§"/>
            </a:pPr>
            <a:r>
              <a:rPr lang="en-US" sz="2000" dirty="0" smtClean="0">
                <a:solidFill>
                  <a:schemeClr val="accent4"/>
                </a:solidFill>
                <a:latin typeface="Calibri" pitchFamily="34" charset="0"/>
                <a:cs typeface="Calibri" pitchFamily="34" charset="0"/>
              </a:rPr>
              <a:t>Person hasn’t received the vaccine yet </a:t>
            </a:r>
          </a:p>
          <a:p>
            <a:endParaRPr lang="en-US" b="1" u="sng" dirty="0" smtClean="0">
              <a:solidFill>
                <a:schemeClr val="accent4"/>
              </a:solidFill>
              <a:latin typeface="Calibri" pitchFamily="34" charset="0"/>
              <a:cs typeface="Calibri" pitchFamily="34" charset="0"/>
            </a:endParaRPr>
          </a:p>
          <a:p>
            <a:r>
              <a:rPr lang="en-US" b="1" u="sng" dirty="0" smtClean="0">
                <a:solidFill>
                  <a:schemeClr val="accent4"/>
                </a:solidFill>
                <a:latin typeface="Calibri" pitchFamily="34" charset="0"/>
                <a:cs typeface="Calibri" pitchFamily="34" charset="0"/>
              </a:rPr>
              <a:t>What are the benefits?</a:t>
            </a:r>
          </a:p>
          <a:p>
            <a:pPr lvl="1"/>
            <a:r>
              <a:rPr lang="en-US" sz="2000" dirty="0" smtClean="0">
                <a:solidFill>
                  <a:schemeClr val="accent4"/>
                </a:solidFill>
                <a:latin typeface="Calibri" pitchFamily="34" charset="0"/>
                <a:cs typeface="Calibri" pitchFamily="34" charset="0"/>
              </a:rPr>
              <a:t>Preventing severe complications of the disease.</a:t>
            </a:r>
          </a:p>
          <a:p>
            <a:endParaRPr lang="en-US" b="1" u="sng" dirty="0" smtClean="0">
              <a:solidFill>
                <a:schemeClr val="accent4"/>
              </a:solidFill>
              <a:latin typeface="Calibri" pitchFamily="34" charset="0"/>
              <a:cs typeface="Calibri" pitchFamily="34" charset="0"/>
            </a:endParaRPr>
          </a:p>
          <a:p>
            <a:r>
              <a:rPr lang="en-US" b="1" u="sng" dirty="0" smtClean="0">
                <a:solidFill>
                  <a:schemeClr val="accent4"/>
                </a:solidFill>
                <a:latin typeface="Calibri" pitchFamily="34" charset="0"/>
                <a:cs typeface="Calibri" pitchFamily="34" charset="0"/>
              </a:rPr>
              <a:t>What are the drawbacks?</a:t>
            </a:r>
          </a:p>
          <a:p>
            <a:pPr lvl="1"/>
            <a:r>
              <a:rPr lang="en-US" sz="2000" dirty="0" smtClean="0">
                <a:solidFill>
                  <a:schemeClr val="accent4"/>
                </a:solidFill>
                <a:latin typeface="Calibri" pitchFamily="34" charset="0"/>
                <a:cs typeface="Calibri" pitchFamily="34" charset="0"/>
              </a:rPr>
              <a:t>The acquired immunity is </a:t>
            </a:r>
            <a:r>
              <a:rPr lang="en-US" sz="2000" u="sng" dirty="0" smtClean="0">
                <a:solidFill>
                  <a:schemeClr val="accent5"/>
                </a:solidFill>
                <a:latin typeface="Calibri" pitchFamily="34" charset="0"/>
                <a:cs typeface="Calibri" pitchFamily="34" charset="0"/>
              </a:rPr>
              <a:t>temporary</a:t>
            </a:r>
            <a:r>
              <a:rPr lang="en-US" sz="2000" dirty="0" smtClean="0">
                <a:solidFill>
                  <a:schemeClr val="accent4"/>
                </a:solidFill>
                <a:latin typeface="Calibri" pitchFamily="34" charset="0"/>
                <a:cs typeface="Calibri" pitchFamily="34" charset="0"/>
              </a:rPr>
              <a:t> and of a short duration.+ can’t be given vaccine for at least 3 </a:t>
            </a:r>
            <a:r>
              <a:rPr lang="en-US" sz="2000" dirty="0" err="1" smtClean="0">
                <a:solidFill>
                  <a:schemeClr val="accent4"/>
                </a:solidFill>
                <a:latin typeface="Calibri" pitchFamily="34" charset="0"/>
                <a:cs typeface="Calibri" pitchFamily="34" charset="0"/>
              </a:rPr>
              <a:t>monthes</a:t>
            </a:r>
            <a:r>
              <a:rPr lang="en-US" sz="2000" dirty="0" smtClean="0">
                <a:solidFill>
                  <a:schemeClr val="accent4"/>
                </a:solidFill>
                <a:latin typeface="Calibri" pitchFamily="34" charset="0"/>
                <a:cs typeface="Calibri" pitchFamily="34" charset="0"/>
              </a:rPr>
              <a:t> (vaccine </a:t>
            </a:r>
            <a:r>
              <a:rPr lang="en-US" sz="2000" dirty="0" err="1" smtClean="0">
                <a:solidFill>
                  <a:schemeClr val="accent4"/>
                </a:solidFill>
                <a:latin typeface="Calibri" pitchFamily="34" charset="0"/>
                <a:cs typeface="Calibri" pitchFamily="34" charset="0"/>
              </a:rPr>
              <a:t>failure:IVIG</a:t>
            </a:r>
            <a:r>
              <a:rPr lang="en-US" sz="2000" dirty="0" smtClean="0">
                <a:solidFill>
                  <a:schemeClr val="accent4"/>
                </a:solidFill>
                <a:latin typeface="Calibri" pitchFamily="34" charset="0"/>
                <a:cs typeface="Calibri" pitchFamily="34" charset="0"/>
              </a:rPr>
              <a:t> attack against vaccine </a:t>
            </a:r>
            <a:r>
              <a:rPr lang="en-US" sz="2000" dirty="0" err="1" smtClean="0">
                <a:solidFill>
                  <a:schemeClr val="accent4"/>
                </a:solidFill>
                <a:latin typeface="Calibri" pitchFamily="34" charset="0"/>
                <a:cs typeface="Calibri" pitchFamily="34" charset="0"/>
              </a:rPr>
              <a:t>antigene</a:t>
            </a:r>
            <a:r>
              <a:rPr lang="en-US" sz="2000" dirty="0" smtClean="0">
                <a:solidFill>
                  <a:schemeClr val="accent4"/>
                </a:solidFill>
                <a:latin typeface="Calibri" pitchFamily="34" charset="0"/>
                <a:cs typeface="Calibri" pitchFamily="34" charset="0"/>
              </a:rPr>
              <a:t> )</a:t>
            </a:r>
          </a:p>
          <a:p>
            <a:pPr lvl="2"/>
            <a:endParaRPr lang="en-US" sz="2000" dirty="0" smtClean="0">
              <a:solidFill>
                <a:schemeClr val="accent4"/>
              </a:solidFill>
              <a:latin typeface="Calibri" pitchFamily="34" charset="0"/>
              <a:cs typeface="Calibri" pitchFamily="34" charset="0"/>
            </a:endParaRPr>
          </a:p>
          <a:p>
            <a:pPr lvl="1"/>
            <a:endParaRPr lang="en-US" sz="2000" dirty="0" smtClean="0">
              <a:solidFill>
                <a:schemeClr val="accent4"/>
              </a:solidFill>
              <a:latin typeface="Calibri" pitchFamily="34" charset="0"/>
              <a:cs typeface="Calibri" pitchFamily="34" charset="0"/>
            </a:endParaRPr>
          </a:p>
          <a:p>
            <a:endParaRPr lang="en-US" dirty="0">
              <a:solidFill>
                <a:schemeClr val="accent4"/>
              </a:solidFill>
              <a:latin typeface="Calibri" pitchFamily="34" charset="0"/>
              <a:cs typeface="Calibri" pitchFamily="34" charset="0"/>
            </a:endParaRPr>
          </a:p>
        </p:txBody>
      </p:sp>
      <p:sp>
        <p:nvSpPr>
          <p:cNvPr id="5" name="TextBox 4"/>
          <p:cNvSpPr txBox="1"/>
          <p:nvPr/>
        </p:nvSpPr>
        <p:spPr>
          <a:xfrm>
            <a:off x="4403600" y="3624350"/>
            <a:ext cx="4740400" cy="954107"/>
          </a:xfrm>
          <a:prstGeom prst="rect">
            <a:avLst/>
          </a:prstGeom>
          <a:noFill/>
        </p:spPr>
        <p:txBody>
          <a:bodyPr wrap="none" rtlCol="1">
            <a:spAutoFit/>
          </a:bodyPr>
          <a:lstStyle/>
          <a:p>
            <a:r>
              <a:rPr lang="en-US" sz="1400" dirty="0" smtClean="0">
                <a:solidFill>
                  <a:srgbClr val="FF0000"/>
                </a:solidFill>
              </a:rPr>
              <a:t>Uses: </a:t>
            </a:r>
          </a:p>
          <a:p>
            <a:r>
              <a:rPr lang="en-US" sz="1400" dirty="0" smtClean="0">
                <a:solidFill>
                  <a:srgbClr val="FF0000"/>
                </a:solidFill>
              </a:rPr>
              <a:t>1-Rapid immunization  effect</a:t>
            </a:r>
          </a:p>
          <a:p>
            <a:r>
              <a:rPr lang="en-US" sz="1400" dirty="0" smtClean="0">
                <a:solidFill>
                  <a:srgbClr val="FF0000"/>
                </a:solidFill>
              </a:rPr>
              <a:t>2- contraindication of vaccines</a:t>
            </a:r>
          </a:p>
          <a:p>
            <a:r>
              <a:rPr lang="en-US" sz="1400" dirty="0" smtClean="0">
                <a:solidFill>
                  <a:srgbClr val="FF0000"/>
                </a:solidFill>
              </a:rPr>
              <a:t>3- person contact  with disease  but not vaccinated </a:t>
            </a:r>
            <a:endParaRPr lang="ar-JO"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accent2"/>
                </a:solidFill>
                <a:latin typeface="Calibri" pitchFamily="34" charset="0"/>
                <a:cs typeface="Calibri" pitchFamily="34" charset="0"/>
              </a:rPr>
              <a:t>TYPES OF IMMUNITY</a:t>
            </a:r>
            <a:endParaRPr lang="en-US" sz="4400" b="1" dirty="0">
              <a:solidFill>
                <a:schemeClr val="accent2"/>
              </a:solidFill>
              <a:latin typeface="Calibri" pitchFamily="34" charset="0"/>
              <a:cs typeface="Calibri" pitchFamily="34" charset="0"/>
            </a:endParaRPr>
          </a:p>
        </p:txBody>
      </p:sp>
      <p:sp>
        <p:nvSpPr>
          <p:cNvPr id="16" name="TextBox 15"/>
          <p:cNvSpPr txBox="1"/>
          <p:nvPr/>
        </p:nvSpPr>
        <p:spPr>
          <a:xfrm>
            <a:off x="5065600" y="1517171"/>
            <a:ext cx="2222301" cy="738664"/>
          </a:xfrm>
          <a:prstGeom prst="rect">
            <a:avLst/>
          </a:prstGeom>
          <a:solidFill>
            <a:schemeClr val="accent4">
              <a:lumMod val="40000"/>
              <a:lumOff val="60000"/>
            </a:schemeClr>
          </a:solidFill>
          <a:ln>
            <a:solidFill>
              <a:schemeClr val="accent4">
                <a:lumMod val="60000"/>
                <a:lumOff val="40000"/>
              </a:schemeClr>
            </a:solidFill>
          </a:ln>
        </p:spPr>
        <p:txBody>
          <a:bodyPr wrap="square" rtlCol="1">
            <a:spAutoFit/>
          </a:bodyPr>
          <a:lstStyle/>
          <a:p>
            <a:pPr algn="ctr"/>
            <a:r>
              <a:rPr lang="en-US" sz="2800" b="1" dirty="0" smtClean="0">
                <a:solidFill>
                  <a:schemeClr val="accent4"/>
                </a:solidFill>
              </a:rPr>
              <a:t>ACQUIRED</a:t>
            </a:r>
            <a:endParaRPr lang="en-US" sz="2000" b="1" dirty="0" smtClean="0">
              <a:solidFill>
                <a:schemeClr val="accent4"/>
              </a:solidFill>
            </a:endParaRPr>
          </a:p>
          <a:p>
            <a:pPr algn="ctr"/>
            <a:r>
              <a:rPr lang="en-US" sz="1400" b="1" dirty="0" smtClean="0">
                <a:solidFill>
                  <a:schemeClr val="accent4"/>
                </a:solidFill>
              </a:rPr>
              <a:t>Specific </a:t>
            </a:r>
            <a:endParaRPr lang="en-US" sz="2000" b="1" dirty="0">
              <a:solidFill>
                <a:schemeClr val="accent4"/>
              </a:solidFill>
            </a:endParaRPr>
          </a:p>
        </p:txBody>
      </p:sp>
      <p:sp>
        <p:nvSpPr>
          <p:cNvPr id="17" name="TextBox 16"/>
          <p:cNvSpPr txBox="1"/>
          <p:nvPr/>
        </p:nvSpPr>
        <p:spPr>
          <a:xfrm>
            <a:off x="602766" y="2813727"/>
            <a:ext cx="1937982" cy="707886"/>
          </a:xfrm>
          <a:prstGeom prst="rect">
            <a:avLst/>
          </a:prstGeom>
          <a:solidFill>
            <a:schemeClr val="bg1"/>
          </a:solidFill>
          <a:ln>
            <a:solidFill>
              <a:schemeClr val="accent2"/>
            </a:solidFill>
          </a:ln>
        </p:spPr>
        <p:txBody>
          <a:bodyPr wrap="square" rtlCol="1">
            <a:spAutoFit/>
          </a:bodyPr>
          <a:lstStyle/>
          <a:p>
            <a:pPr algn="ctr"/>
            <a:r>
              <a:rPr lang="en-US" sz="2000" b="1" dirty="0" smtClean="0">
                <a:solidFill>
                  <a:schemeClr val="accent4"/>
                </a:solidFill>
              </a:rPr>
              <a:t>Physical Barriers</a:t>
            </a:r>
            <a:endParaRPr lang="en-US" sz="2000" b="1" dirty="0">
              <a:solidFill>
                <a:schemeClr val="accent4"/>
              </a:solidFill>
            </a:endParaRPr>
          </a:p>
        </p:txBody>
      </p:sp>
      <p:sp>
        <p:nvSpPr>
          <p:cNvPr id="18" name="TextBox 17"/>
          <p:cNvSpPr txBox="1"/>
          <p:nvPr/>
        </p:nvSpPr>
        <p:spPr>
          <a:xfrm>
            <a:off x="605040" y="3935124"/>
            <a:ext cx="1937982" cy="707886"/>
          </a:xfrm>
          <a:prstGeom prst="rect">
            <a:avLst/>
          </a:prstGeom>
          <a:solidFill>
            <a:schemeClr val="bg1"/>
          </a:solidFill>
          <a:ln>
            <a:solidFill>
              <a:schemeClr val="accent2"/>
            </a:solidFill>
          </a:ln>
        </p:spPr>
        <p:txBody>
          <a:bodyPr wrap="square" rtlCol="1">
            <a:spAutoFit/>
          </a:bodyPr>
          <a:lstStyle/>
          <a:p>
            <a:pPr algn="ctr"/>
            <a:r>
              <a:rPr lang="en-US" sz="2000" b="1" dirty="0" smtClean="0">
                <a:solidFill>
                  <a:schemeClr val="accent4"/>
                </a:solidFill>
              </a:rPr>
              <a:t>Blood (Phagocytes)</a:t>
            </a:r>
            <a:endParaRPr lang="en-US" sz="2000" b="1" dirty="0">
              <a:solidFill>
                <a:schemeClr val="accent4"/>
              </a:solidFill>
            </a:endParaRPr>
          </a:p>
        </p:txBody>
      </p:sp>
      <p:sp>
        <p:nvSpPr>
          <p:cNvPr id="19" name="TextBox 18"/>
          <p:cNvSpPr txBox="1"/>
          <p:nvPr/>
        </p:nvSpPr>
        <p:spPr>
          <a:xfrm>
            <a:off x="3675794" y="2679513"/>
            <a:ext cx="1937982" cy="892552"/>
          </a:xfrm>
          <a:prstGeom prst="rect">
            <a:avLst/>
          </a:prstGeom>
          <a:solidFill>
            <a:schemeClr val="accent1">
              <a:lumMod val="20000"/>
              <a:lumOff val="80000"/>
            </a:schemeClr>
          </a:solidFill>
          <a:ln>
            <a:solidFill>
              <a:schemeClr val="accent2"/>
            </a:solidFill>
          </a:ln>
        </p:spPr>
        <p:txBody>
          <a:bodyPr wrap="square" rtlCol="1">
            <a:spAutoFit/>
          </a:bodyPr>
          <a:lstStyle/>
          <a:p>
            <a:pPr algn="ctr"/>
            <a:r>
              <a:rPr lang="en-US" sz="2800" b="1" dirty="0" smtClean="0">
                <a:solidFill>
                  <a:schemeClr val="accent4"/>
                </a:solidFill>
              </a:rPr>
              <a:t>Active</a:t>
            </a:r>
            <a:endParaRPr lang="en-US" sz="2000" b="1" dirty="0" smtClean="0">
              <a:solidFill>
                <a:schemeClr val="accent4"/>
              </a:solidFill>
            </a:endParaRPr>
          </a:p>
          <a:p>
            <a:pPr algn="ctr"/>
            <a:r>
              <a:rPr lang="en-US" sz="1200" b="1" dirty="0" smtClean="0">
                <a:solidFill>
                  <a:schemeClr val="accent4"/>
                </a:solidFill>
              </a:rPr>
              <a:t>Form your own antibodies</a:t>
            </a:r>
            <a:endParaRPr lang="en-US" sz="1200" b="1" dirty="0">
              <a:solidFill>
                <a:schemeClr val="accent4"/>
              </a:solidFill>
            </a:endParaRPr>
          </a:p>
        </p:txBody>
      </p:sp>
      <p:sp>
        <p:nvSpPr>
          <p:cNvPr id="20" name="TextBox 19"/>
          <p:cNvSpPr txBox="1"/>
          <p:nvPr/>
        </p:nvSpPr>
        <p:spPr>
          <a:xfrm>
            <a:off x="6393972" y="2668143"/>
            <a:ext cx="1937982" cy="892552"/>
          </a:xfrm>
          <a:prstGeom prst="rect">
            <a:avLst/>
          </a:prstGeom>
          <a:solidFill>
            <a:schemeClr val="accent1">
              <a:lumMod val="20000"/>
              <a:lumOff val="80000"/>
            </a:schemeClr>
          </a:solidFill>
          <a:ln>
            <a:solidFill>
              <a:schemeClr val="accent2"/>
            </a:solidFill>
          </a:ln>
        </p:spPr>
        <p:txBody>
          <a:bodyPr wrap="square" rtlCol="1">
            <a:spAutoFit/>
          </a:bodyPr>
          <a:lstStyle/>
          <a:p>
            <a:pPr algn="ctr"/>
            <a:r>
              <a:rPr lang="en-US" sz="2800" b="1" dirty="0" smtClean="0">
                <a:solidFill>
                  <a:schemeClr val="accent4"/>
                </a:solidFill>
              </a:rPr>
              <a:t>Passive</a:t>
            </a:r>
            <a:endParaRPr lang="en-US" sz="2000" b="1" dirty="0" smtClean="0">
              <a:solidFill>
                <a:schemeClr val="accent4"/>
              </a:solidFill>
            </a:endParaRPr>
          </a:p>
          <a:p>
            <a:pPr algn="ctr"/>
            <a:r>
              <a:rPr lang="en-US" sz="1200" b="1" dirty="0" smtClean="0">
                <a:solidFill>
                  <a:schemeClr val="accent4"/>
                </a:solidFill>
              </a:rPr>
              <a:t>Ready-made antibodies</a:t>
            </a:r>
            <a:endParaRPr lang="en-US" sz="1200" b="1" dirty="0">
              <a:solidFill>
                <a:schemeClr val="accent4"/>
              </a:solidFill>
            </a:endParaRPr>
          </a:p>
        </p:txBody>
      </p:sp>
      <p:sp>
        <p:nvSpPr>
          <p:cNvPr id="21" name="TextBox 20"/>
          <p:cNvSpPr txBox="1"/>
          <p:nvPr/>
        </p:nvSpPr>
        <p:spPr>
          <a:xfrm>
            <a:off x="3910086" y="3923742"/>
            <a:ext cx="1937982" cy="400110"/>
          </a:xfrm>
          <a:prstGeom prst="rect">
            <a:avLst/>
          </a:prstGeom>
          <a:solidFill>
            <a:schemeClr val="bg1"/>
          </a:solidFill>
          <a:ln>
            <a:solidFill>
              <a:schemeClr val="accent2"/>
            </a:solidFill>
          </a:ln>
        </p:spPr>
        <p:txBody>
          <a:bodyPr wrap="square" rtlCol="1">
            <a:spAutoFit/>
          </a:bodyPr>
          <a:lstStyle/>
          <a:p>
            <a:pPr algn="ctr"/>
            <a:r>
              <a:rPr lang="en-US" sz="2000" b="1" dirty="0" smtClean="0">
                <a:solidFill>
                  <a:schemeClr val="accent4"/>
                </a:solidFill>
              </a:rPr>
              <a:t>Natural</a:t>
            </a:r>
            <a:endParaRPr lang="en-US" sz="1200" b="1" dirty="0">
              <a:solidFill>
                <a:schemeClr val="accent4"/>
              </a:solidFill>
            </a:endParaRPr>
          </a:p>
        </p:txBody>
      </p:sp>
      <p:sp>
        <p:nvSpPr>
          <p:cNvPr id="22" name="TextBox 21"/>
          <p:cNvSpPr txBox="1"/>
          <p:nvPr/>
        </p:nvSpPr>
        <p:spPr>
          <a:xfrm>
            <a:off x="3926005" y="4895008"/>
            <a:ext cx="1937982" cy="400110"/>
          </a:xfrm>
          <a:prstGeom prst="rect">
            <a:avLst/>
          </a:prstGeom>
          <a:solidFill>
            <a:schemeClr val="bg1"/>
          </a:solidFill>
          <a:ln>
            <a:solidFill>
              <a:schemeClr val="accent2"/>
            </a:solidFill>
          </a:ln>
        </p:spPr>
        <p:txBody>
          <a:bodyPr wrap="square" rtlCol="1">
            <a:spAutoFit/>
          </a:bodyPr>
          <a:lstStyle/>
          <a:p>
            <a:pPr algn="ctr"/>
            <a:r>
              <a:rPr lang="en-US" sz="2000" b="1" dirty="0" smtClean="0">
                <a:solidFill>
                  <a:schemeClr val="accent4"/>
                </a:solidFill>
              </a:rPr>
              <a:t>Artificial</a:t>
            </a:r>
            <a:endParaRPr lang="en-US" sz="1200" b="1" dirty="0">
              <a:solidFill>
                <a:schemeClr val="accent4"/>
              </a:solidFill>
            </a:endParaRPr>
          </a:p>
        </p:txBody>
      </p:sp>
      <p:sp>
        <p:nvSpPr>
          <p:cNvPr id="23" name="TextBox 22"/>
          <p:cNvSpPr txBox="1"/>
          <p:nvPr/>
        </p:nvSpPr>
        <p:spPr>
          <a:xfrm>
            <a:off x="6614618" y="3898718"/>
            <a:ext cx="1937982" cy="400110"/>
          </a:xfrm>
          <a:prstGeom prst="rect">
            <a:avLst/>
          </a:prstGeom>
          <a:solidFill>
            <a:schemeClr val="bg1"/>
          </a:solidFill>
          <a:ln>
            <a:solidFill>
              <a:schemeClr val="accent2"/>
            </a:solidFill>
          </a:ln>
        </p:spPr>
        <p:txBody>
          <a:bodyPr wrap="square" rtlCol="1">
            <a:spAutoFit/>
          </a:bodyPr>
          <a:lstStyle/>
          <a:p>
            <a:pPr algn="ctr"/>
            <a:r>
              <a:rPr lang="en-US" sz="2000" b="1" dirty="0" smtClean="0">
                <a:solidFill>
                  <a:schemeClr val="accent4"/>
                </a:solidFill>
              </a:rPr>
              <a:t>Natural</a:t>
            </a:r>
            <a:endParaRPr lang="en-US" sz="1200" b="1" dirty="0">
              <a:solidFill>
                <a:schemeClr val="accent4"/>
              </a:solidFill>
            </a:endParaRPr>
          </a:p>
        </p:txBody>
      </p:sp>
      <p:sp>
        <p:nvSpPr>
          <p:cNvPr id="24" name="TextBox 23"/>
          <p:cNvSpPr txBox="1"/>
          <p:nvPr/>
        </p:nvSpPr>
        <p:spPr>
          <a:xfrm>
            <a:off x="6644186" y="4897282"/>
            <a:ext cx="1937982" cy="400110"/>
          </a:xfrm>
          <a:prstGeom prst="rect">
            <a:avLst/>
          </a:prstGeom>
          <a:solidFill>
            <a:schemeClr val="bg1"/>
          </a:solidFill>
          <a:ln>
            <a:solidFill>
              <a:schemeClr val="accent2"/>
            </a:solidFill>
          </a:ln>
        </p:spPr>
        <p:txBody>
          <a:bodyPr wrap="square" rtlCol="1">
            <a:spAutoFit/>
          </a:bodyPr>
          <a:lstStyle/>
          <a:p>
            <a:pPr algn="ctr"/>
            <a:r>
              <a:rPr lang="en-US" sz="2000" b="1" dirty="0" smtClean="0">
                <a:solidFill>
                  <a:schemeClr val="accent4"/>
                </a:solidFill>
              </a:rPr>
              <a:t>Artificial</a:t>
            </a:r>
            <a:endParaRPr lang="en-US" sz="1200" b="1" dirty="0">
              <a:solidFill>
                <a:schemeClr val="accent4"/>
              </a:solidFill>
            </a:endParaRPr>
          </a:p>
        </p:txBody>
      </p:sp>
      <p:sp>
        <p:nvSpPr>
          <p:cNvPr id="31" name="Bent-Up Arrow 30"/>
          <p:cNvSpPr/>
          <p:nvPr/>
        </p:nvSpPr>
        <p:spPr>
          <a:xfrm rot="5400000">
            <a:off x="40941" y="2511183"/>
            <a:ext cx="1078173" cy="477672"/>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2" name="Bent-Up Arrow 31"/>
          <p:cNvSpPr/>
          <p:nvPr/>
        </p:nvSpPr>
        <p:spPr>
          <a:xfrm rot="5400000">
            <a:off x="43213" y="3537055"/>
            <a:ext cx="1078173" cy="477672"/>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3" name="Bent-Up Arrow 32"/>
          <p:cNvSpPr/>
          <p:nvPr/>
        </p:nvSpPr>
        <p:spPr>
          <a:xfrm rot="5400000">
            <a:off x="3591645" y="3673522"/>
            <a:ext cx="623234"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4" name="Bent-Up Arrow 33"/>
          <p:cNvSpPr/>
          <p:nvPr/>
        </p:nvSpPr>
        <p:spPr>
          <a:xfrm rot="5400000">
            <a:off x="3366445" y="4471922"/>
            <a:ext cx="1078176"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5" name="Bent-Up Arrow 34"/>
          <p:cNvSpPr/>
          <p:nvPr/>
        </p:nvSpPr>
        <p:spPr>
          <a:xfrm rot="5400000">
            <a:off x="6296176" y="3675798"/>
            <a:ext cx="623234"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6" name="Bent-Up Arrow 35"/>
          <p:cNvSpPr/>
          <p:nvPr/>
        </p:nvSpPr>
        <p:spPr>
          <a:xfrm rot="5400000">
            <a:off x="6070976" y="4474198"/>
            <a:ext cx="1078176"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7" name="TextBox 36"/>
          <p:cNvSpPr txBox="1"/>
          <p:nvPr/>
        </p:nvSpPr>
        <p:spPr>
          <a:xfrm>
            <a:off x="4203509" y="4380931"/>
            <a:ext cx="1354858" cy="400110"/>
          </a:xfrm>
          <a:prstGeom prst="rect">
            <a:avLst/>
          </a:prstGeom>
          <a:noFill/>
        </p:spPr>
        <p:txBody>
          <a:bodyPr wrap="none" rtlCol="1">
            <a:spAutoFit/>
          </a:bodyPr>
          <a:lstStyle/>
          <a:p>
            <a:pPr>
              <a:buFont typeface="Arial" pitchFamily="34" charset="0"/>
              <a:buChar char="•"/>
            </a:pPr>
            <a:r>
              <a:rPr lang="en-US" sz="2000" b="1" dirty="0" smtClean="0">
                <a:solidFill>
                  <a:schemeClr val="accent2"/>
                </a:solidFill>
              </a:rPr>
              <a:t>Infection</a:t>
            </a:r>
            <a:endParaRPr lang="en-US" sz="2000" b="1" dirty="0">
              <a:solidFill>
                <a:schemeClr val="accent2"/>
              </a:solidFill>
            </a:endParaRPr>
          </a:p>
        </p:txBody>
      </p:sp>
      <p:sp>
        <p:nvSpPr>
          <p:cNvPr id="38" name="TextBox 37"/>
          <p:cNvSpPr txBox="1"/>
          <p:nvPr/>
        </p:nvSpPr>
        <p:spPr>
          <a:xfrm>
            <a:off x="4192133" y="5311267"/>
            <a:ext cx="1790875" cy="400110"/>
          </a:xfrm>
          <a:prstGeom prst="rect">
            <a:avLst/>
          </a:prstGeom>
          <a:noFill/>
        </p:spPr>
        <p:txBody>
          <a:bodyPr wrap="none" rtlCol="1">
            <a:spAutoFit/>
          </a:bodyPr>
          <a:lstStyle/>
          <a:p>
            <a:pPr>
              <a:buFont typeface="Arial" pitchFamily="34" charset="0"/>
              <a:buChar char="•"/>
            </a:pPr>
            <a:r>
              <a:rPr lang="en-US" sz="2000" b="1" dirty="0" smtClean="0">
                <a:solidFill>
                  <a:schemeClr val="accent2"/>
                </a:solidFill>
              </a:rPr>
              <a:t>Vaccination</a:t>
            </a:r>
            <a:endParaRPr lang="en-US" sz="2000" b="1" dirty="0">
              <a:solidFill>
                <a:schemeClr val="accent2"/>
              </a:solidFill>
            </a:endParaRPr>
          </a:p>
        </p:txBody>
      </p:sp>
      <p:sp>
        <p:nvSpPr>
          <p:cNvPr id="39" name="TextBox 38"/>
          <p:cNvSpPr txBox="1"/>
          <p:nvPr/>
        </p:nvSpPr>
        <p:spPr>
          <a:xfrm>
            <a:off x="6785208" y="4246726"/>
            <a:ext cx="2089033" cy="707886"/>
          </a:xfrm>
          <a:prstGeom prst="rect">
            <a:avLst/>
          </a:prstGeom>
          <a:noFill/>
        </p:spPr>
        <p:txBody>
          <a:bodyPr wrap="none" rtlCol="1">
            <a:spAutoFit/>
          </a:bodyPr>
          <a:lstStyle/>
          <a:p>
            <a:pPr>
              <a:buFont typeface="Arial" pitchFamily="34" charset="0"/>
              <a:buChar char="•"/>
            </a:pPr>
            <a:r>
              <a:rPr lang="en-US" sz="2000" b="1" dirty="0" err="1" smtClean="0">
                <a:solidFill>
                  <a:schemeClr val="accent2"/>
                </a:solidFill>
              </a:rPr>
              <a:t>Transplacental</a:t>
            </a:r>
            <a:endParaRPr lang="en-US" sz="2000" b="1" dirty="0" smtClean="0">
              <a:solidFill>
                <a:schemeClr val="accent2"/>
              </a:solidFill>
            </a:endParaRPr>
          </a:p>
          <a:p>
            <a:pPr>
              <a:buFont typeface="Arial" pitchFamily="34" charset="0"/>
              <a:buChar char="•"/>
            </a:pPr>
            <a:r>
              <a:rPr lang="en-US" sz="2000" b="1" dirty="0" smtClean="0">
                <a:solidFill>
                  <a:schemeClr val="accent2"/>
                </a:solidFill>
              </a:rPr>
              <a:t>Breast milk</a:t>
            </a:r>
            <a:endParaRPr lang="en-US" sz="2000" b="1" dirty="0">
              <a:solidFill>
                <a:schemeClr val="accent2"/>
              </a:solidFill>
            </a:endParaRPr>
          </a:p>
        </p:txBody>
      </p:sp>
      <p:sp>
        <p:nvSpPr>
          <p:cNvPr id="9" name="TextBox 8"/>
          <p:cNvSpPr txBox="1"/>
          <p:nvPr/>
        </p:nvSpPr>
        <p:spPr>
          <a:xfrm>
            <a:off x="327534" y="1555839"/>
            <a:ext cx="1937982" cy="738664"/>
          </a:xfrm>
          <a:prstGeom prst="rect">
            <a:avLst/>
          </a:prstGeom>
          <a:solidFill>
            <a:schemeClr val="accent4">
              <a:lumMod val="40000"/>
              <a:lumOff val="60000"/>
            </a:schemeClr>
          </a:solidFill>
          <a:ln>
            <a:solidFill>
              <a:schemeClr val="accent4">
                <a:lumMod val="60000"/>
                <a:lumOff val="40000"/>
              </a:schemeClr>
            </a:solidFill>
          </a:ln>
        </p:spPr>
        <p:txBody>
          <a:bodyPr wrap="square" rtlCol="1">
            <a:spAutoFit/>
          </a:bodyPr>
          <a:lstStyle/>
          <a:p>
            <a:pPr algn="ctr"/>
            <a:r>
              <a:rPr lang="en-US" sz="2800" b="1" dirty="0" smtClean="0">
                <a:solidFill>
                  <a:schemeClr val="accent4"/>
                </a:solidFill>
              </a:rPr>
              <a:t>INNATE</a:t>
            </a:r>
          </a:p>
          <a:p>
            <a:pPr algn="ctr"/>
            <a:r>
              <a:rPr lang="en-US" sz="1400" b="1" dirty="0" smtClean="0">
                <a:solidFill>
                  <a:schemeClr val="accent4"/>
                </a:solidFill>
              </a:rPr>
              <a:t>Non-specific</a:t>
            </a:r>
            <a:endParaRPr lang="en-US" sz="2000" b="1" dirty="0">
              <a:solidFill>
                <a:schemeClr val="accent4"/>
              </a:solidFill>
            </a:endParaRPr>
          </a:p>
        </p:txBody>
      </p:sp>
      <p:sp>
        <p:nvSpPr>
          <p:cNvPr id="42" name="TextBox 41"/>
          <p:cNvSpPr txBox="1"/>
          <p:nvPr/>
        </p:nvSpPr>
        <p:spPr>
          <a:xfrm>
            <a:off x="6651005" y="5409060"/>
            <a:ext cx="2225289" cy="1015663"/>
          </a:xfrm>
          <a:prstGeom prst="rect">
            <a:avLst/>
          </a:prstGeom>
          <a:noFill/>
        </p:spPr>
        <p:txBody>
          <a:bodyPr wrap="none" rtlCol="1">
            <a:spAutoFit/>
          </a:bodyPr>
          <a:lstStyle/>
          <a:p>
            <a:pPr>
              <a:buFont typeface="Arial" pitchFamily="34" charset="0"/>
              <a:buChar char="•"/>
            </a:pPr>
            <a:r>
              <a:rPr lang="en-US" sz="2000" b="1" dirty="0" smtClean="0">
                <a:solidFill>
                  <a:schemeClr val="accent2"/>
                </a:solidFill>
              </a:rPr>
              <a:t>Antibodies from</a:t>
            </a:r>
            <a:br>
              <a:rPr lang="en-US" sz="2000" b="1" dirty="0" smtClean="0">
                <a:solidFill>
                  <a:schemeClr val="accent2"/>
                </a:solidFill>
              </a:rPr>
            </a:br>
            <a:r>
              <a:rPr lang="en-US" sz="2000" b="1" dirty="0" smtClean="0">
                <a:solidFill>
                  <a:schemeClr val="accent2"/>
                </a:solidFill>
              </a:rPr>
              <a:t>other sources </a:t>
            </a:r>
            <a:br>
              <a:rPr lang="en-US" sz="2000" b="1" dirty="0" smtClean="0">
                <a:solidFill>
                  <a:schemeClr val="accent2"/>
                </a:solidFill>
              </a:rPr>
            </a:br>
            <a:r>
              <a:rPr lang="en-US" sz="2000" b="1" dirty="0" smtClean="0">
                <a:solidFill>
                  <a:schemeClr val="accent2"/>
                </a:solidFill>
              </a:rPr>
              <a:t>(IVIG)</a:t>
            </a:r>
          </a:p>
        </p:txBody>
      </p:sp>
      <p:sp>
        <p:nvSpPr>
          <p:cNvPr id="43" name="TextBox 42"/>
          <p:cNvSpPr txBox="1"/>
          <p:nvPr/>
        </p:nvSpPr>
        <p:spPr>
          <a:xfrm>
            <a:off x="3753132" y="3589358"/>
            <a:ext cx="2154756" cy="338554"/>
          </a:xfrm>
          <a:prstGeom prst="rect">
            <a:avLst/>
          </a:prstGeom>
          <a:noFill/>
        </p:spPr>
        <p:txBody>
          <a:bodyPr wrap="none" rtlCol="1">
            <a:spAutoFit/>
          </a:bodyPr>
          <a:lstStyle/>
          <a:p>
            <a:r>
              <a:rPr lang="en-US" sz="1600" b="1" i="1" dirty="0" smtClean="0">
                <a:solidFill>
                  <a:schemeClr val="accent5"/>
                </a:solidFill>
              </a:rPr>
              <a:t>Exposure to antigen</a:t>
            </a:r>
            <a:endParaRPr lang="en-US" sz="1600" b="1" i="1" dirty="0">
              <a:solidFill>
                <a:schemeClr val="accent5"/>
              </a:solidFill>
            </a:endParaRPr>
          </a:p>
        </p:txBody>
      </p:sp>
      <p:sp>
        <p:nvSpPr>
          <p:cNvPr id="44" name="TextBox 43"/>
          <p:cNvSpPr txBox="1"/>
          <p:nvPr/>
        </p:nvSpPr>
        <p:spPr>
          <a:xfrm>
            <a:off x="6580493" y="3564337"/>
            <a:ext cx="2520242" cy="338554"/>
          </a:xfrm>
          <a:prstGeom prst="rect">
            <a:avLst/>
          </a:prstGeom>
          <a:noFill/>
        </p:spPr>
        <p:txBody>
          <a:bodyPr wrap="none" rtlCol="1">
            <a:spAutoFit/>
          </a:bodyPr>
          <a:lstStyle/>
          <a:p>
            <a:r>
              <a:rPr lang="en-US" sz="1600" b="1" i="1" dirty="0" smtClean="0">
                <a:solidFill>
                  <a:schemeClr val="accent5"/>
                </a:solidFill>
              </a:rPr>
              <a:t>No exposure to antigen</a:t>
            </a:r>
            <a:endParaRPr lang="en-US" sz="1600" b="1" i="1" dirty="0">
              <a:solidFill>
                <a:schemeClr val="accent5"/>
              </a:solidFill>
            </a:endParaRPr>
          </a:p>
        </p:txBody>
      </p:sp>
      <p:sp>
        <p:nvSpPr>
          <p:cNvPr id="45" name="TextBox 44"/>
          <p:cNvSpPr txBox="1"/>
          <p:nvPr/>
        </p:nvSpPr>
        <p:spPr>
          <a:xfrm>
            <a:off x="436725" y="2320117"/>
            <a:ext cx="2191626" cy="307777"/>
          </a:xfrm>
          <a:prstGeom prst="rect">
            <a:avLst/>
          </a:prstGeom>
          <a:noFill/>
        </p:spPr>
        <p:txBody>
          <a:bodyPr wrap="none" rtlCol="1">
            <a:spAutoFit/>
          </a:bodyPr>
          <a:lstStyle/>
          <a:p>
            <a:r>
              <a:rPr lang="en-US" sz="1400" b="1" i="1" dirty="0" smtClean="0">
                <a:solidFill>
                  <a:schemeClr val="accent5"/>
                </a:solidFill>
              </a:rPr>
              <a:t>No antibodies involved</a:t>
            </a:r>
            <a:endParaRPr lang="en-US" sz="1400" b="1" i="1" dirty="0">
              <a:solidFill>
                <a:schemeClr val="accent5"/>
              </a:solidFill>
            </a:endParaRPr>
          </a:p>
        </p:txBody>
      </p:sp>
      <p:sp>
        <p:nvSpPr>
          <p:cNvPr id="46" name="TextBox 45"/>
          <p:cNvSpPr txBox="1"/>
          <p:nvPr/>
        </p:nvSpPr>
        <p:spPr>
          <a:xfrm>
            <a:off x="5106534" y="2240504"/>
            <a:ext cx="2156360" cy="338554"/>
          </a:xfrm>
          <a:prstGeom prst="rect">
            <a:avLst/>
          </a:prstGeom>
          <a:noFill/>
        </p:spPr>
        <p:txBody>
          <a:bodyPr wrap="none" rtlCol="1">
            <a:spAutoFit/>
          </a:bodyPr>
          <a:lstStyle/>
          <a:p>
            <a:r>
              <a:rPr lang="en-US" sz="1600" b="1" i="1" dirty="0" smtClean="0">
                <a:solidFill>
                  <a:schemeClr val="accent5"/>
                </a:solidFill>
              </a:rPr>
              <a:t>Antibodies involved</a:t>
            </a:r>
            <a:endParaRPr lang="en-US" sz="1600" b="1" i="1" dirty="0">
              <a:solidFill>
                <a:schemeClr val="accent5"/>
              </a:solidFill>
            </a:endParaRPr>
          </a:p>
        </p:txBody>
      </p:sp>
      <p:sp>
        <p:nvSpPr>
          <p:cNvPr id="27" name="TextBox 26"/>
          <p:cNvSpPr txBox="1"/>
          <p:nvPr/>
        </p:nvSpPr>
        <p:spPr>
          <a:xfrm>
            <a:off x="365760" y="5780782"/>
            <a:ext cx="5652655" cy="1077218"/>
          </a:xfrm>
          <a:prstGeom prst="rect">
            <a:avLst/>
          </a:prstGeom>
          <a:noFill/>
        </p:spPr>
        <p:txBody>
          <a:bodyPr wrap="square" rtlCol="1">
            <a:spAutoFit/>
          </a:bodyPr>
          <a:lstStyle/>
          <a:p>
            <a:r>
              <a:rPr lang="en-US" sz="1600" dirty="0" smtClean="0"/>
              <a:t>Passive natural : </a:t>
            </a:r>
            <a:r>
              <a:rPr lang="en-US" sz="1600" dirty="0" err="1" smtClean="0"/>
              <a:t>transplacental</a:t>
            </a:r>
            <a:r>
              <a:rPr lang="en-US" sz="1600" dirty="0" smtClean="0"/>
              <a:t> , breast milk</a:t>
            </a:r>
          </a:p>
          <a:p>
            <a:r>
              <a:rPr lang="en-US" sz="1600" dirty="0" smtClean="0"/>
              <a:t>Passive artificial : </a:t>
            </a:r>
            <a:r>
              <a:rPr lang="en-US" sz="1600" dirty="0" err="1" smtClean="0"/>
              <a:t>ivig</a:t>
            </a:r>
            <a:r>
              <a:rPr lang="en-US" sz="1600" dirty="0" smtClean="0"/>
              <a:t> </a:t>
            </a:r>
          </a:p>
          <a:p>
            <a:r>
              <a:rPr lang="en-US" sz="1600" dirty="0" smtClean="0"/>
              <a:t>Active natural : infection (</a:t>
            </a:r>
            <a:r>
              <a:rPr lang="en-US" sz="1600" dirty="0" err="1" smtClean="0"/>
              <a:t>mumbs</a:t>
            </a:r>
            <a:r>
              <a:rPr lang="en-US" sz="1600" dirty="0" smtClean="0"/>
              <a:t> , chicken box)</a:t>
            </a:r>
          </a:p>
          <a:p>
            <a:r>
              <a:rPr lang="en-US" sz="1600" dirty="0" smtClean="0"/>
              <a:t>Active artificial : vaccination  </a:t>
            </a:r>
            <a:endParaRPr lang="ar-JO"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animEffect transition="in" filter="fade">
                                      <p:cBhvr>
                                        <p:cTn id="18" dur="2000"/>
                                        <p:tgtEl>
                                          <p:spTgt spid="4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xEl>
                                              <p:pRg st="0" end="0"/>
                                            </p:txEl>
                                          </p:spTgt>
                                        </p:tgtEl>
                                        <p:attrNameLst>
                                          <p:attrName>style.visibility</p:attrName>
                                        </p:attrNameLst>
                                      </p:cBhvr>
                                      <p:to>
                                        <p:strVal val="visible"/>
                                      </p:to>
                                    </p:set>
                                    <p:animEffect transition="in" filter="fade">
                                      <p:cBhvr>
                                        <p:cTn id="23" dur="2000"/>
                                        <p:tgtEl>
                                          <p:spTgt spid="4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bg/>
                                          </p:spTgt>
                                        </p:tgtEl>
                                        <p:attrNameLst>
                                          <p:attrName>style.visibility</p:attrName>
                                        </p:attrNameLst>
                                      </p:cBhvr>
                                      <p:to>
                                        <p:strVal val="visible"/>
                                      </p:to>
                                    </p:set>
                                    <p:animEffect transition="in" filter="fade">
                                      <p:cBhvr>
                                        <p:cTn id="26" dur="2000"/>
                                        <p:tgtEl>
                                          <p:spTgt spid="16">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2000"/>
                                        <p:tgtEl>
                                          <p:spTgt spid="1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20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fade">
                                      <p:cBhvr>
                                        <p:cTn id="56" dur="20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4">
                                            <p:txEl>
                                              <p:pRg st="0" end="0"/>
                                            </p:txEl>
                                          </p:spTgt>
                                        </p:tgtEl>
                                        <p:attrNameLst>
                                          <p:attrName>style.visibility</p:attrName>
                                        </p:attrNameLst>
                                      </p:cBhvr>
                                      <p:to>
                                        <p:strVal val="visible"/>
                                      </p:to>
                                    </p:set>
                                    <p:animEffect transition="in" filter="fade">
                                      <p:cBhvr>
                                        <p:cTn id="61" dur="2000"/>
                                        <p:tgtEl>
                                          <p:spTgt spid="4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0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0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20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0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20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000"/>
                                        <p:tgtEl>
                                          <p:spTgt spid="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2000"/>
                                        <p:tgtEl>
                                          <p:spTgt spid="3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2000"/>
                                        <p:tgtEl>
                                          <p:spTgt spid="2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17" grpId="0" animBg="1"/>
      <p:bldP spid="18" grpId="0" animBg="1"/>
      <p:bldP spid="19" grpId="0" animBg="1"/>
      <p:bldP spid="20" grpId="0" animBg="1"/>
      <p:bldP spid="21" grpId="0" animBg="1"/>
      <p:bldP spid="22" grpId="0" animBg="1"/>
      <p:bldP spid="23" grpId="0" animBg="1"/>
      <p:bldP spid="24" grpId="0" animBg="1"/>
      <p:bldP spid="31" grpId="0" animBg="1"/>
      <p:bldP spid="32" grpId="0" animBg="1"/>
      <p:bldP spid="33" grpId="0" animBg="1"/>
      <p:bldP spid="34" grpId="0" animBg="1"/>
      <p:bldP spid="35" grpId="0" animBg="1"/>
      <p:bldP spid="36" grpId="0" animBg="1"/>
      <p:bldP spid="37" grpId="0"/>
      <p:bldP spid="38" grpId="0"/>
      <p:bldP spid="39" grpId="0"/>
      <p:bldP spid="9" grpId="0" build="allAtOnce" animBg="1"/>
      <p:bldP spid="42" grpId="0"/>
      <p:bldP spid="43" grpId="0" build="allAtOnce"/>
      <p:bldP spid="44" grpId="0" build="allAtOnce"/>
      <p:bldP spid="45" grpId="0" build="allAtOnce"/>
      <p:bldP spid="4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Calibri" pitchFamily="34" charset="0"/>
                <a:cs typeface="Calibri" pitchFamily="34" charset="0"/>
              </a:rPr>
              <a:t>Approaches To Passive </a:t>
            </a:r>
            <a:r>
              <a:rPr lang="en-US" dirty="0" err="1" smtClean="0">
                <a:solidFill>
                  <a:schemeClr val="accent2"/>
                </a:solidFill>
                <a:latin typeface="Calibri" pitchFamily="34" charset="0"/>
                <a:cs typeface="Calibri" pitchFamily="34" charset="0"/>
              </a:rPr>
              <a:t>Imunization</a:t>
            </a:r>
            <a:endParaRPr lang="en-US"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2052919"/>
            <a:ext cx="7388468" cy="4195481"/>
          </a:xfrm>
        </p:spPr>
        <p:txBody>
          <a:bodyPr>
            <a:noAutofit/>
          </a:bodyPr>
          <a:lstStyle/>
          <a:p>
            <a:pPr marL="457200" indent="-457200">
              <a:buFont typeface="+mj-lt"/>
              <a:buAutoNum type="arabicPeriod"/>
            </a:pPr>
            <a:r>
              <a:rPr lang="en-US" sz="2800" b="1" dirty="0" smtClean="0">
                <a:solidFill>
                  <a:schemeClr val="accent4"/>
                </a:solidFill>
                <a:latin typeface="Calibri" pitchFamily="34" charset="0"/>
                <a:cs typeface="Calibri" pitchFamily="34" charset="0"/>
              </a:rPr>
              <a:t>Standard human serum </a:t>
            </a:r>
            <a:r>
              <a:rPr lang="en-US" sz="2800" b="1" dirty="0" err="1" smtClean="0">
                <a:solidFill>
                  <a:schemeClr val="accent4"/>
                </a:solidFill>
                <a:latin typeface="Calibri" pitchFamily="34" charset="0"/>
                <a:cs typeface="Calibri" pitchFamily="34" charset="0"/>
              </a:rPr>
              <a:t>immunoglobulins</a:t>
            </a:r>
            <a:endParaRPr lang="en-US" sz="2800" b="1" dirty="0" smtClean="0">
              <a:solidFill>
                <a:schemeClr val="accent4"/>
              </a:solidFill>
              <a:latin typeface="Calibri" pitchFamily="34" charset="0"/>
              <a:cs typeface="Calibri" pitchFamily="34" charset="0"/>
            </a:endParaRPr>
          </a:p>
          <a:p>
            <a:pPr marL="800100" lvl="1" indent="-342900"/>
            <a:r>
              <a:rPr lang="en-US" sz="2400" dirty="0" err="1" smtClean="0">
                <a:solidFill>
                  <a:schemeClr val="accent4"/>
                </a:solidFill>
                <a:latin typeface="Calibri" pitchFamily="34" charset="0"/>
                <a:cs typeface="Calibri" pitchFamily="34" charset="0"/>
              </a:rPr>
              <a:t>Ig</a:t>
            </a:r>
            <a:r>
              <a:rPr lang="en-US" sz="2400" dirty="0" smtClean="0">
                <a:solidFill>
                  <a:schemeClr val="accent4"/>
                </a:solidFill>
                <a:latin typeface="Calibri" pitchFamily="34" charset="0"/>
                <a:cs typeface="Calibri" pitchFamily="34" charset="0"/>
              </a:rPr>
              <a:t> </a:t>
            </a:r>
            <a:r>
              <a:rPr lang="en-US" sz="2400" u="sng" dirty="0" smtClean="0">
                <a:solidFill>
                  <a:schemeClr val="accent5"/>
                </a:solidFill>
                <a:latin typeface="Calibri" pitchFamily="34" charset="0"/>
                <a:cs typeface="Calibri" pitchFamily="34" charset="0"/>
              </a:rPr>
              <a:t>not specific </a:t>
            </a:r>
            <a:r>
              <a:rPr lang="en-US" sz="2400" dirty="0" smtClean="0">
                <a:solidFill>
                  <a:schemeClr val="accent4"/>
                </a:solidFill>
                <a:latin typeface="Calibri" pitchFamily="34" charset="0"/>
                <a:cs typeface="Calibri" pitchFamily="34" charset="0"/>
              </a:rPr>
              <a:t>for a disease</a:t>
            </a:r>
          </a:p>
          <a:p>
            <a:pPr marL="800100" lvl="1" indent="-342900">
              <a:buFont typeface="+mj-lt"/>
              <a:buAutoNum type="arabicPeriod"/>
            </a:pPr>
            <a:endParaRPr lang="en-US" sz="2400" dirty="0" smtClean="0">
              <a:solidFill>
                <a:schemeClr val="accent4"/>
              </a:solidFill>
              <a:latin typeface="Calibri" pitchFamily="34" charset="0"/>
              <a:cs typeface="Calibri" pitchFamily="34" charset="0"/>
            </a:endParaRPr>
          </a:p>
          <a:p>
            <a:pPr marL="457200" indent="-457200">
              <a:buFont typeface="+mj-lt"/>
              <a:buAutoNum type="arabicPeriod"/>
            </a:pPr>
            <a:r>
              <a:rPr lang="en-US" sz="2800" b="1" dirty="0" smtClean="0">
                <a:solidFill>
                  <a:schemeClr val="accent4"/>
                </a:solidFill>
                <a:latin typeface="Calibri" pitchFamily="34" charset="0"/>
                <a:cs typeface="Calibri" pitchFamily="34" charset="0"/>
              </a:rPr>
              <a:t>Specific human </a:t>
            </a:r>
            <a:r>
              <a:rPr lang="en-US" sz="2800" b="1" dirty="0" err="1" smtClean="0">
                <a:solidFill>
                  <a:schemeClr val="accent4"/>
                </a:solidFill>
                <a:latin typeface="Calibri" pitchFamily="34" charset="0"/>
                <a:cs typeface="Calibri" pitchFamily="34" charset="0"/>
              </a:rPr>
              <a:t>immunoglobulins</a:t>
            </a:r>
            <a:r>
              <a:rPr lang="en-US" sz="2800" b="1" dirty="0" smtClean="0">
                <a:solidFill>
                  <a:schemeClr val="accent4"/>
                </a:solidFill>
                <a:latin typeface="Calibri" pitchFamily="34" charset="0"/>
                <a:cs typeface="Calibri" pitchFamily="34" charset="0"/>
              </a:rPr>
              <a:t> from an </a:t>
            </a:r>
            <a:r>
              <a:rPr lang="en-US" sz="2800" b="1" u="sng" dirty="0" smtClean="0">
                <a:solidFill>
                  <a:schemeClr val="accent4"/>
                </a:solidFill>
                <a:latin typeface="Calibri" pitchFamily="34" charset="0"/>
                <a:cs typeface="Calibri" pitchFamily="34" charset="0"/>
              </a:rPr>
              <a:t>immunized donor</a:t>
            </a:r>
          </a:p>
          <a:p>
            <a:pPr marL="800100" lvl="1" indent="-342900"/>
            <a:r>
              <a:rPr lang="en-US" sz="2400" dirty="0" err="1" smtClean="0">
                <a:solidFill>
                  <a:schemeClr val="accent4"/>
                </a:solidFill>
                <a:latin typeface="Calibri" pitchFamily="34" charset="0"/>
                <a:cs typeface="Calibri" pitchFamily="34" charset="0"/>
              </a:rPr>
              <a:t>Ig</a:t>
            </a:r>
            <a:r>
              <a:rPr lang="en-US" sz="2400" dirty="0" smtClean="0">
                <a:solidFill>
                  <a:schemeClr val="accent4"/>
                </a:solidFill>
                <a:latin typeface="Calibri" pitchFamily="34" charset="0"/>
                <a:cs typeface="Calibri" pitchFamily="34" charset="0"/>
              </a:rPr>
              <a:t> against </a:t>
            </a:r>
            <a:r>
              <a:rPr lang="en-US" sz="2400" dirty="0" smtClean="0">
                <a:solidFill>
                  <a:schemeClr val="accent5"/>
                </a:solidFill>
                <a:latin typeface="Calibri" pitchFamily="34" charset="0"/>
                <a:cs typeface="Calibri" pitchFamily="34" charset="0"/>
              </a:rPr>
              <a:t>specific</a:t>
            </a:r>
            <a:r>
              <a:rPr lang="en-US" sz="2400" dirty="0" smtClean="0">
                <a:solidFill>
                  <a:schemeClr val="accent4"/>
                </a:solidFill>
                <a:latin typeface="Calibri" pitchFamily="34" charset="0"/>
                <a:cs typeface="Calibri" pitchFamily="34" charset="0"/>
              </a:rPr>
              <a:t> disease</a:t>
            </a:r>
          </a:p>
          <a:p>
            <a:pPr marL="800100" lvl="1" indent="-342900">
              <a:buFont typeface="+mj-lt"/>
              <a:buAutoNum type="arabicPeriod"/>
            </a:pPr>
            <a:endParaRPr lang="en-US" sz="2400" dirty="0" smtClean="0">
              <a:solidFill>
                <a:schemeClr val="accent4"/>
              </a:solidFill>
              <a:latin typeface="Calibri" pitchFamily="34" charset="0"/>
              <a:cs typeface="Calibri" pitchFamily="34" charset="0"/>
            </a:endParaRPr>
          </a:p>
          <a:p>
            <a:pPr marL="457200" indent="-457200">
              <a:buFont typeface="+mj-lt"/>
              <a:buAutoNum type="arabicPeriod"/>
            </a:pPr>
            <a:r>
              <a:rPr lang="en-US" sz="2800" b="1" dirty="0" smtClean="0">
                <a:solidFill>
                  <a:schemeClr val="accent4"/>
                </a:solidFill>
                <a:latin typeface="Calibri" pitchFamily="34" charset="0"/>
                <a:cs typeface="Calibri" pitchFamily="34" charset="0"/>
              </a:rPr>
              <a:t>Specific </a:t>
            </a:r>
            <a:r>
              <a:rPr lang="en-US" sz="2800" b="1" dirty="0" smtClean="0">
                <a:solidFill>
                  <a:schemeClr val="accent5"/>
                </a:solidFill>
                <a:latin typeface="Calibri" pitchFamily="34" charset="0"/>
                <a:cs typeface="Calibri" pitchFamily="34" charset="0"/>
              </a:rPr>
              <a:t>animal</a:t>
            </a:r>
            <a:r>
              <a:rPr lang="en-US" sz="2800" b="1" dirty="0" smtClean="0">
                <a:solidFill>
                  <a:schemeClr val="accent4"/>
                </a:solidFill>
                <a:latin typeface="Calibri" pitchFamily="34" charset="0"/>
                <a:cs typeface="Calibri" pitchFamily="34" charset="0"/>
              </a:rPr>
              <a:t> </a:t>
            </a:r>
            <a:r>
              <a:rPr lang="en-US" sz="2800" b="1" dirty="0" err="1" smtClean="0">
                <a:solidFill>
                  <a:schemeClr val="accent4"/>
                </a:solidFill>
                <a:latin typeface="Calibri" pitchFamily="34" charset="0"/>
                <a:cs typeface="Calibri" pitchFamily="34" charset="0"/>
              </a:rPr>
              <a:t>immunoglobulins</a:t>
            </a:r>
            <a:endParaRPr lang="en-US" sz="2800" b="1" dirty="0" smtClean="0">
              <a:solidFill>
                <a:schemeClr val="accent4"/>
              </a:solidFill>
              <a:latin typeface="Calibri" pitchFamily="34" charset="0"/>
              <a:cs typeface="Calibri" pitchFamily="34" charset="0"/>
            </a:endParaRPr>
          </a:p>
          <a:p>
            <a:pPr lvl="1"/>
            <a:r>
              <a:rPr lang="en-US" sz="2400" dirty="0" err="1" smtClean="0">
                <a:solidFill>
                  <a:schemeClr val="accent4"/>
                </a:solidFill>
                <a:latin typeface="Calibri" pitchFamily="34" charset="0"/>
                <a:cs typeface="Calibri" pitchFamily="34" charset="0"/>
              </a:rPr>
              <a:t>Eg</a:t>
            </a:r>
            <a:r>
              <a:rPr lang="en-US" sz="2400" dirty="0" smtClean="0">
                <a:solidFill>
                  <a:schemeClr val="accent4"/>
                </a:solidFill>
                <a:latin typeface="Calibri" pitchFamily="34" charset="0"/>
                <a:cs typeface="Calibri" pitchFamily="34" charset="0"/>
              </a:rPr>
              <a:t>. Horse </a:t>
            </a:r>
            <a:r>
              <a:rPr lang="en-US" sz="2400" dirty="0" err="1" smtClean="0">
                <a:solidFill>
                  <a:schemeClr val="accent4"/>
                </a:solidFill>
                <a:latin typeface="Calibri" pitchFamily="34" charset="0"/>
                <a:cs typeface="Calibri" pitchFamily="34" charset="0"/>
              </a:rPr>
              <a:t>Ig</a:t>
            </a:r>
            <a:r>
              <a:rPr lang="en-US" sz="2400" dirty="0" smtClean="0">
                <a:solidFill>
                  <a:schemeClr val="accent4"/>
                </a:solidFill>
                <a:latin typeface="Calibri" pitchFamily="34" charset="0"/>
                <a:cs typeface="Calibri" pitchFamily="34" charset="0"/>
              </a:rPr>
              <a:t> against tetanus toxin.</a:t>
            </a:r>
            <a:endParaRPr lang="en-US" sz="2400" dirty="0">
              <a:solidFill>
                <a:schemeClr val="accent4"/>
              </a:solidFill>
              <a:latin typeface="Calibri" pitchFamily="34" charset="0"/>
              <a:cs typeface="Calibri" pitchFamily="34" charset="0"/>
            </a:endParaRPr>
          </a:p>
        </p:txBody>
      </p:sp>
      <p:sp>
        <p:nvSpPr>
          <p:cNvPr id="4" name="TextBox 3"/>
          <p:cNvSpPr txBox="1"/>
          <p:nvPr/>
        </p:nvSpPr>
        <p:spPr>
          <a:xfrm>
            <a:off x="5303520" y="2626822"/>
            <a:ext cx="3474720" cy="646331"/>
          </a:xfrm>
          <a:prstGeom prst="rect">
            <a:avLst/>
          </a:prstGeom>
          <a:noFill/>
        </p:spPr>
        <p:txBody>
          <a:bodyPr wrap="square" rtlCol="1">
            <a:spAutoFit/>
          </a:bodyPr>
          <a:lstStyle/>
          <a:p>
            <a:r>
              <a:rPr lang="en-US" dirty="0" smtClean="0"/>
              <a:t>This used in : </a:t>
            </a:r>
          </a:p>
          <a:p>
            <a:r>
              <a:rPr lang="en-US" dirty="0" smtClean="0"/>
              <a:t>ITP , GBS , MG , </a:t>
            </a:r>
            <a:r>
              <a:rPr lang="en-US" dirty="0" err="1" smtClean="0"/>
              <a:t>kawasaki</a:t>
            </a:r>
            <a:r>
              <a:rPr lang="en-US" dirty="0" smtClean="0"/>
              <a:t> </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solidFill>
                  <a:schemeClr val="accent2"/>
                </a:solidFill>
                <a:latin typeface="Calibri" pitchFamily="34" charset="0"/>
                <a:cs typeface="Calibri" pitchFamily="34" charset="0"/>
              </a:rPr>
              <a:t>Examples </a:t>
            </a:r>
            <a:endParaRPr lang="en-US" sz="6600"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400" dirty="0" smtClean="0">
                <a:solidFill>
                  <a:schemeClr val="accent4"/>
                </a:solidFill>
                <a:latin typeface="Calibri" pitchFamily="34" charset="0"/>
                <a:cs typeface="Calibri" pitchFamily="34" charset="0"/>
              </a:rPr>
              <a:t>Tetanus </a:t>
            </a:r>
            <a:r>
              <a:rPr lang="en-US" sz="4400" dirty="0" err="1" smtClean="0">
                <a:solidFill>
                  <a:schemeClr val="accent4"/>
                </a:solidFill>
                <a:latin typeface="Calibri" pitchFamily="34" charset="0"/>
                <a:cs typeface="Calibri" pitchFamily="34" charset="0"/>
              </a:rPr>
              <a:t>Ig</a:t>
            </a:r>
            <a:endParaRPr lang="en-US" sz="4400" dirty="0" smtClean="0">
              <a:solidFill>
                <a:schemeClr val="accent4"/>
              </a:solidFill>
              <a:latin typeface="Calibri" pitchFamily="34" charset="0"/>
              <a:cs typeface="Calibri" pitchFamily="34" charset="0"/>
            </a:endParaRPr>
          </a:p>
          <a:p>
            <a:pPr marL="742950" indent="-742950">
              <a:buFont typeface="+mj-lt"/>
              <a:buAutoNum type="arabicPeriod"/>
            </a:pPr>
            <a:r>
              <a:rPr lang="en-US" sz="4400" dirty="0" smtClean="0">
                <a:solidFill>
                  <a:schemeClr val="accent4"/>
                </a:solidFill>
                <a:latin typeface="Calibri" pitchFamily="34" charset="0"/>
                <a:cs typeface="Calibri" pitchFamily="34" charset="0"/>
              </a:rPr>
              <a:t>Rabies </a:t>
            </a:r>
            <a:r>
              <a:rPr lang="en-US" sz="4400" dirty="0" err="1" smtClean="0">
                <a:solidFill>
                  <a:schemeClr val="accent4"/>
                </a:solidFill>
                <a:latin typeface="Calibri" pitchFamily="34" charset="0"/>
                <a:cs typeface="Calibri" pitchFamily="34" charset="0"/>
              </a:rPr>
              <a:t>Ig</a:t>
            </a:r>
            <a:endParaRPr lang="en-US" sz="4400" dirty="0" smtClean="0">
              <a:solidFill>
                <a:schemeClr val="accent4"/>
              </a:solidFill>
              <a:latin typeface="Calibri" pitchFamily="34" charset="0"/>
              <a:cs typeface="Calibri" pitchFamily="34" charset="0"/>
            </a:endParaRPr>
          </a:p>
          <a:p>
            <a:pPr marL="742950" indent="-742950">
              <a:buFont typeface="+mj-lt"/>
              <a:buAutoNum type="arabicPeriod"/>
            </a:pPr>
            <a:r>
              <a:rPr lang="en-US" sz="4400" dirty="0" smtClean="0">
                <a:solidFill>
                  <a:schemeClr val="accent4"/>
                </a:solidFill>
                <a:latin typeface="Calibri" pitchFamily="34" charset="0"/>
                <a:cs typeface="Calibri" pitchFamily="34" charset="0"/>
              </a:rPr>
              <a:t>Hepatitis A + B </a:t>
            </a:r>
            <a:r>
              <a:rPr lang="en-US" sz="4400" dirty="0" err="1" smtClean="0">
                <a:solidFill>
                  <a:schemeClr val="accent4"/>
                </a:solidFill>
                <a:latin typeface="Calibri" pitchFamily="34" charset="0"/>
                <a:cs typeface="Calibri" pitchFamily="34" charset="0"/>
              </a:rPr>
              <a:t>Ig</a:t>
            </a:r>
            <a:endParaRPr lang="en-US" sz="4400" dirty="0" smtClean="0">
              <a:solidFill>
                <a:schemeClr val="accent4"/>
              </a:solidFill>
              <a:latin typeface="Calibri" pitchFamily="34" charset="0"/>
              <a:cs typeface="Calibri" pitchFamily="34" charset="0"/>
            </a:endParaRPr>
          </a:p>
          <a:p>
            <a:pPr marL="742950" indent="-742950">
              <a:buFont typeface="+mj-lt"/>
              <a:buAutoNum type="arabicPeriod"/>
            </a:pPr>
            <a:r>
              <a:rPr lang="en-US" sz="4400" dirty="0" err="1" smtClean="0">
                <a:solidFill>
                  <a:schemeClr val="accent4"/>
                </a:solidFill>
                <a:latin typeface="Calibri" pitchFamily="34" charset="0"/>
                <a:cs typeface="Calibri" pitchFamily="34" charset="0"/>
              </a:rPr>
              <a:t>Varicella</a:t>
            </a:r>
            <a:r>
              <a:rPr lang="en-US" sz="4400" dirty="0" smtClean="0">
                <a:solidFill>
                  <a:schemeClr val="accent4"/>
                </a:solidFill>
                <a:latin typeface="Calibri" pitchFamily="34" charset="0"/>
                <a:cs typeface="Calibri" pitchFamily="34" charset="0"/>
              </a:rPr>
              <a:t> </a:t>
            </a:r>
            <a:r>
              <a:rPr lang="en-US" sz="4400" dirty="0" err="1" smtClean="0">
                <a:solidFill>
                  <a:schemeClr val="accent4"/>
                </a:solidFill>
                <a:latin typeface="Calibri" pitchFamily="34" charset="0"/>
                <a:cs typeface="Calibri" pitchFamily="34" charset="0"/>
              </a:rPr>
              <a:t>Ig</a:t>
            </a:r>
            <a:endParaRPr lang="en-US" sz="4400" dirty="0">
              <a:solidFill>
                <a:schemeClr val="accent4"/>
              </a:solidFill>
              <a:latin typeface="Calibri" pitchFamily="34" charset="0"/>
              <a:cs typeface="Calibri" pitchFamily="34" charset="0"/>
            </a:endParaRPr>
          </a:p>
        </p:txBody>
      </p:sp>
      <p:sp>
        <p:nvSpPr>
          <p:cNvPr id="4" name="TextBox 3"/>
          <p:cNvSpPr txBox="1"/>
          <p:nvPr/>
        </p:nvSpPr>
        <p:spPr>
          <a:xfrm>
            <a:off x="5270269" y="1379913"/>
            <a:ext cx="3175462" cy="369332"/>
          </a:xfrm>
          <a:prstGeom prst="rect">
            <a:avLst/>
          </a:prstGeom>
          <a:noFill/>
        </p:spPr>
        <p:txBody>
          <a:bodyPr wrap="square" rtlCol="1">
            <a:spAutoFit/>
          </a:bodyPr>
          <a:lstStyle/>
          <a:p>
            <a:r>
              <a:rPr lang="en-US" dirty="0" smtClean="0"/>
              <a:t>Specific </a:t>
            </a:r>
            <a:endParaRPr lang="ar-J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Calibri" pitchFamily="34" charset="0"/>
                <a:cs typeface="Calibri" pitchFamily="34" charset="0"/>
              </a:rPr>
              <a:t>How Can Passive Immunization Interfere With Vaccination?</a:t>
            </a:r>
            <a:endParaRPr lang="en-US"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2052918"/>
            <a:ext cx="8007234" cy="4805081"/>
          </a:xfrm>
        </p:spPr>
        <p:txBody>
          <a:bodyPr>
            <a:normAutofit fontScale="92500" lnSpcReduction="10000"/>
          </a:bodyPr>
          <a:lstStyle/>
          <a:p>
            <a:r>
              <a:rPr lang="en-US" sz="2200" dirty="0" smtClean="0">
                <a:solidFill>
                  <a:schemeClr val="accent4"/>
                </a:solidFill>
                <a:latin typeface="Calibri" pitchFamily="34" charset="0"/>
                <a:cs typeface="Calibri" pitchFamily="34" charset="0"/>
              </a:rPr>
              <a:t>Antibody from any source (e.g., </a:t>
            </a:r>
            <a:r>
              <a:rPr lang="en-US" sz="2200" dirty="0" err="1" smtClean="0">
                <a:solidFill>
                  <a:schemeClr val="accent4"/>
                </a:solidFill>
                <a:latin typeface="Calibri" pitchFamily="34" charset="0"/>
                <a:cs typeface="Calibri" pitchFamily="34" charset="0"/>
              </a:rPr>
              <a:t>transplacental</a:t>
            </a:r>
            <a:r>
              <a:rPr lang="en-US" sz="2200" dirty="0" smtClean="0">
                <a:solidFill>
                  <a:schemeClr val="accent4"/>
                </a:solidFill>
                <a:latin typeface="Calibri" pitchFamily="34" charset="0"/>
                <a:cs typeface="Calibri" pitchFamily="34" charset="0"/>
              </a:rPr>
              <a:t>, transfusion) can </a:t>
            </a:r>
            <a:r>
              <a:rPr lang="en-US" sz="2200" b="1" dirty="0" smtClean="0">
                <a:solidFill>
                  <a:schemeClr val="accent4"/>
                </a:solidFill>
                <a:latin typeface="Calibri" pitchFamily="34" charset="0"/>
                <a:cs typeface="Calibri" pitchFamily="34" charset="0"/>
              </a:rPr>
              <a:t>interfere with </a:t>
            </a:r>
            <a:r>
              <a:rPr lang="en-US" sz="2200" b="1" i="1" u="sng" dirty="0" smtClean="0">
                <a:solidFill>
                  <a:schemeClr val="accent4"/>
                </a:solidFill>
                <a:latin typeface="Calibri" pitchFamily="34" charset="0"/>
                <a:cs typeface="Calibri" pitchFamily="34" charset="0"/>
              </a:rPr>
              <a:t>replication</a:t>
            </a:r>
            <a:r>
              <a:rPr lang="en-US" sz="2200" b="1" dirty="0" smtClean="0">
                <a:solidFill>
                  <a:schemeClr val="accent4"/>
                </a:solidFill>
                <a:latin typeface="Calibri" pitchFamily="34" charset="0"/>
                <a:cs typeface="Calibri" pitchFamily="34" charset="0"/>
              </a:rPr>
              <a:t> </a:t>
            </a:r>
            <a:r>
              <a:rPr lang="en-US" sz="2200" dirty="0" smtClean="0">
                <a:solidFill>
                  <a:schemeClr val="accent4"/>
                </a:solidFill>
                <a:latin typeface="Calibri" pitchFamily="34" charset="0"/>
                <a:cs typeface="Calibri" pitchFamily="34" charset="0"/>
              </a:rPr>
              <a:t>of the vaccine organism and lead to </a:t>
            </a:r>
            <a:r>
              <a:rPr lang="en-US" sz="2200" b="1" dirty="0" smtClean="0">
                <a:solidFill>
                  <a:schemeClr val="accent4"/>
                </a:solidFill>
                <a:latin typeface="Calibri" pitchFamily="34" charset="0"/>
                <a:cs typeface="Calibri" pitchFamily="34" charset="0"/>
              </a:rPr>
              <a:t>poor response or no response </a:t>
            </a:r>
            <a:r>
              <a:rPr lang="en-US" sz="2200" dirty="0" smtClean="0">
                <a:solidFill>
                  <a:schemeClr val="accent4"/>
                </a:solidFill>
                <a:latin typeface="Calibri" pitchFamily="34" charset="0"/>
                <a:cs typeface="Calibri" pitchFamily="34" charset="0"/>
              </a:rPr>
              <a:t>to the vaccine (also known as </a:t>
            </a:r>
            <a:r>
              <a:rPr lang="en-US" sz="2200" b="1" u="sng" dirty="0" smtClean="0">
                <a:solidFill>
                  <a:schemeClr val="accent5"/>
                </a:solidFill>
                <a:latin typeface="Calibri" pitchFamily="34" charset="0"/>
                <a:cs typeface="Calibri" pitchFamily="34" charset="0"/>
              </a:rPr>
              <a:t>vaccine failure</a:t>
            </a:r>
            <a:r>
              <a:rPr lang="en-US" sz="2200" dirty="0" smtClean="0">
                <a:solidFill>
                  <a:schemeClr val="accent4"/>
                </a:solidFill>
                <a:latin typeface="Calibri" pitchFamily="34" charset="0"/>
                <a:cs typeface="Calibri" pitchFamily="34" charset="0"/>
              </a:rPr>
              <a:t>).</a:t>
            </a:r>
          </a:p>
          <a:p>
            <a:endParaRPr lang="en-US" dirty="0" smtClean="0">
              <a:solidFill>
                <a:schemeClr val="accent4"/>
              </a:solidFill>
              <a:latin typeface="Calibri" pitchFamily="34" charset="0"/>
              <a:cs typeface="Calibri" pitchFamily="34" charset="0"/>
            </a:endParaRPr>
          </a:p>
          <a:p>
            <a:r>
              <a:rPr lang="en-US" sz="2200" b="1" dirty="0" smtClean="0">
                <a:solidFill>
                  <a:schemeClr val="accent4"/>
                </a:solidFill>
                <a:latin typeface="Calibri" pitchFamily="34" charset="0"/>
                <a:cs typeface="Calibri" pitchFamily="34" charset="0"/>
              </a:rPr>
              <a:t>Which type of vaccines is </a:t>
            </a:r>
            <a:r>
              <a:rPr lang="en-US" sz="2200" b="1" dirty="0" smtClean="0">
                <a:solidFill>
                  <a:schemeClr val="accent5"/>
                </a:solidFill>
                <a:latin typeface="Calibri" pitchFamily="34" charset="0"/>
                <a:cs typeface="Calibri" pitchFamily="34" charset="0"/>
              </a:rPr>
              <a:t>affected</a:t>
            </a:r>
            <a:r>
              <a:rPr lang="en-US" sz="2200" b="1" dirty="0" smtClean="0">
                <a:solidFill>
                  <a:schemeClr val="accent4"/>
                </a:solidFill>
                <a:latin typeface="Calibri" pitchFamily="34" charset="0"/>
                <a:cs typeface="Calibri" pitchFamily="34" charset="0"/>
              </a:rPr>
              <a:t> by passive immunization?</a:t>
            </a:r>
          </a:p>
          <a:p>
            <a:pPr>
              <a:buFont typeface="Wingdings" pitchFamily="2" charset="2"/>
              <a:buChar char="§"/>
            </a:pPr>
            <a:r>
              <a:rPr lang="en-US" u="sng" dirty="0" smtClean="0">
                <a:solidFill>
                  <a:schemeClr val="accent5"/>
                </a:solidFill>
                <a:latin typeface="Calibri" pitchFamily="34" charset="0"/>
                <a:cs typeface="Calibri" pitchFamily="34" charset="0"/>
              </a:rPr>
              <a:t>Live attenuated </a:t>
            </a:r>
            <a:r>
              <a:rPr lang="en-US" dirty="0" smtClean="0">
                <a:solidFill>
                  <a:schemeClr val="accent4"/>
                </a:solidFill>
                <a:latin typeface="Calibri" pitchFamily="34" charset="0"/>
                <a:cs typeface="Calibri" pitchFamily="34" charset="0"/>
              </a:rPr>
              <a:t>vaccines.</a:t>
            </a:r>
          </a:p>
          <a:p>
            <a:endParaRPr lang="en-US" dirty="0" smtClean="0">
              <a:solidFill>
                <a:schemeClr val="accent4"/>
              </a:solidFill>
              <a:latin typeface="Calibri" pitchFamily="34" charset="0"/>
              <a:cs typeface="Calibri" pitchFamily="34" charset="0"/>
            </a:endParaRPr>
          </a:p>
          <a:p>
            <a:r>
              <a:rPr lang="en-US" sz="2200" b="1" dirty="0" smtClean="0">
                <a:solidFill>
                  <a:schemeClr val="accent4"/>
                </a:solidFill>
                <a:latin typeface="Calibri" pitchFamily="34" charset="0"/>
                <a:cs typeface="Calibri" pitchFamily="34" charset="0"/>
              </a:rPr>
              <a:t>Which vaccine types are </a:t>
            </a:r>
            <a:r>
              <a:rPr lang="en-US" sz="2200" b="1" dirty="0" smtClean="0">
                <a:solidFill>
                  <a:schemeClr val="accent5"/>
                </a:solidFill>
                <a:latin typeface="Calibri" pitchFamily="34" charset="0"/>
                <a:cs typeface="Calibri" pitchFamily="34" charset="0"/>
              </a:rPr>
              <a:t>not affected </a:t>
            </a:r>
            <a:r>
              <a:rPr lang="en-US" sz="2200" b="1" dirty="0" smtClean="0">
                <a:solidFill>
                  <a:schemeClr val="accent4"/>
                </a:solidFill>
                <a:latin typeface="Calibri" pitchFamily="34" charset="0"/>
                <a:cs typeface="Calibri" pitchFamily="34" charset="0"/>
              </a:rPr>
              <a:t>by passive immunization?</a:t>
            </a:r>
          </a:p>
          <a:p>
            <a:pPr marL="457200" indent="-457200">
              <a:buFont typeface="+mj-lt"/>
              <a:buAutoNum type="arabicPeriod"/>
            </a:pPr>
            <a:r>
              <a:rPr lang="en-US" dirty="0" smtClean="0">
                <a:solidFill>
                  <a:schemeClr val="accent5"/>
                </a:solidFill>
                <a:latin typeface="Calibri" pitchFamily="34" charset="0"/>
                <a:cs typeface="Calibri" pitchFamily="34" charset="0"/>
              </a:rPr>
              <a:t>Inactivated</a:t>
            </a:r>
            <a:r>
              <a:rPr lang="en-US" dirty="0" smtClean="0">
                <a:solidFill>
                  <a:schemeClr val="accent4"/>
                </a:solidFill>
                <a:latin typeface="Calibri" pitchFamily="34" charset="0"/>
                <a:cs typeface="Calibri" pitchFamily="34" charset="0"/>
              </a:rPr>
              <a:t> vaccines</a:t>
            </a:r>
          </a:p>
          <a:p>
            <a:pPr marL="457200" indent="-457200">
              <a:buFont typeface="+mj-lt"/>
              <a:buAutoNum type="arabicPeriod"/>
            </a:pPr>
            <a:r>
              <a:rPr lang="en-US" dirty="0" smtClean="0">
                <a:solidFill>
                  <a:schemeClr val="accent5"/>
                </a:solidFill>
                <a:latin typeface="Calibri" pitchFamily="34" charset="0"/>
                <a:cs typeface="Calibri" pitchFamily="34" charset="0"/>
              </a:rPr>
              <a:t>Some types of live attenuated vaccines</a:t>
            </a:r>
          </a:p>
          <a:p>
            <a:pPr lvl="1"/>
            <a:r>
              <a:rPr lang="en-US" b="1" dirty="0" smtClean="0">
                <a:solidFill>
                  <a:schemeClr val="accent4"/>
                </a:solidFill>
                <a:latin typeface="Calibri" pitchFamily="34" charset="0"/>
                <a:cs typeface="Calibri" pitchFamily="34" charset="0"/>
              </a:rPr>
              <a:t>BCG</a:t>
            </a:r>
          </a:p>
          <a:p>
            <a:pPr lvl="1"/>
            <a:r>
              <a:rPr lang="en-US" b="1" u="sng" dirty="0" smtClean="0">
                <a:solidFill>
                  <a:schemeClr val="accent4"/>
                </a:solidFill>
                <a:latin typeface="Calibri" pitchFamily="34" charset="0"/>
                <a:cs typeface="Calibri" pitchFamily="34" charset="0"/>
              </a:rPr>
              <a:t>Oral</a:t>
            </a:r>
            <a:r>
              <a:rPr lang="en-US" b="1" dirty="0" smtClean="0">
                <a:solidFill>
                  <a:schemeClr val="accent4"/>
                </a:solidFill>
                <a:latin typeface="Calibri" pitchFamily="34" charset="0"/>
                <a:cs typeface="Calibri" pitchFamily="34" charset="0"/>
              </a:rPr>
              <a:t> Polio</a:t>
            </a:r>
          </a:p>
          <a:p>
            <a:pPr lvl="1"/>
            <a:r>
              <a:rPr lang="en-US" b="1" u="sng" dirty="0" smtClean="0">
                <a:solidFill>
                  <a:schemeClr val="accent4"/>
                </a:solidFill>
                <a:latin typeface="Calibri" pitchFamily="34" charset="0"/>
                <a:cs typeface="Calibri" pitchFamily="34" charset="0"/>
              </a:rPr>
              <a:t>Intranasal</a:t>
            </a:r>
            <a:r>
              <a:rPr lang="en-US" b="1" dirty="0" smtClean="0">
                <a:solidFill>
                  <a:schemeClr val="accent4"/>
                </a:solidFill>
                <a:latin typeface="Calibri" pitchFamily="34" charset="0"/>
                <a:cs typeface="Calibri" pitchFamily="34" charset="0"/>
              </a:rPr>
              <a:t> live flu vaccine</a:t>
            </a:r>
            <a:endParaRPr lang="en-US" b="1" dirty="0">
              <a:solidFill>
                <a:schemeClr val="accent4"/>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62" y="935945"/>
            <a:ext cx="6619243" cy="1915647"/>
          </a:xfrm>
        </p:spPr>
        <p:txBody>
          <a:bodyPr/>
          <a:lstStyle/>
          <a:p>
            <a:r>
              <a:rPr lang="en-US" sz="6000" b="1" dirty="0" smtClean="0">
                <a:effectLst>
                  <a:outerShdw blurRad="38100" dist="38100" dir="2700000" algn="tl">
                    <a:srgbClr val="000000">
                      <a:alpha val="43137"/>
                    </a:srgbClr>
                  </a:outerShdw>
                </a:effectLst>
              </a:rPr>
              <a:t>IMMUNIZATION </a:t>
            </a:r>
            <a:endParaRPr lang="en-US" sz="60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877598" y="3669017"/>
            <a:ext cx="6619244" cy="860400"/>
          </a:xfrm>
        </p:spPr>
        <p:txBody>
          <a:bodyPr>
            <a:normAutofit/>
          </a:bodyPr>
          <a:lstStyle/>
          <a:p>
            <a:r>
              <a:rPr lang="en-US" sz="4000" b="1" dirty="0" smtClean="0">
                <a:effectLst>
                  <a:outerShdw blurRad="38100" dist="38100" dir="2700000" algn="tl">
                    <a:srgbClr val="000000">
                      <a:alpha val="43137"/>
                    </a:srgbClr>
                  </a:outerShdw>
                </a:effectLst>
              </a:rPr>
              <a:t>Abdullah </a:t>
            </a:r>
            <a:r>
              <a:rPr lang="en-US" sz="4000" b="1" dirty="0" err="1" smtClean="0">
                <a:effectLst>
                  <a:outerShdw blurRad="38100" dist="38100" dir="2700000" algn="tl">
                    <a:srgbClr val="000000">
                      <a:alpha val="43137"/>
                    </a:srgbClr>
                  </a:outerShdw>
                </a:effectLst>
              </a:rPr>
              <a:t>alawneh</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Route &amp; Site of Administration for Vaccines</a:t>
            </a:r>
            <a:endParaRPr lang="en-US"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b="1" dirty="0">
              <a:solidFill>
                <a:schemeClr val="accent4"/>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solidFill>
                  <a:schemeClr val="accent2"/>
                </a:solidFill>
                <a:latin typeface="Calibri" pitchFamily="34" charset="0"/>
                <a:cs typeface="Calibri" pitchFamily="34" charset="0"/>
              </a:rPr>
              <a:t>Why are there different routes of administration for each vaccine?</a:t>
            </a:r>
            <a:br>
              <a:rPr lang="en-US" sz="3600" b="1" dirty="0" smtClean="0">
                <a:solidFill>
                  <a:schemeClr val="accent2"/>
                </a:solidFill>
                <a:latin typeface="Calibri" pitchFamily="34" charset="0"/>
                <a:cs typeface="Calibri" pitchFamily="34" charset="0"/>
              </a:rPr>
            </a:br>
            <a:endParaRPr lang="en-US" sz="3600" dirty="0">
              <a:solidFill>
                <a:schemeClr val="accent2"/>
              </a:solidFill>
              <a:latin typeface="Calibri" pitchFamily="34" charset="0"/>
              <a:cs typeface="Calibri" pitchFamily="34" charset="0"/>
            </a:endParaRPr>
          </a:p>
        </p:txBody>
      </p:sp>
      <p:sp>
        <p:nvSpPr>
          <p:cNvPr id="9" name="Content Placeholder 8"/>
          <p:cNvSpPr>
            <a:spLocks noGrp="1"/>
          </p:cNvSpPr>
          <p:nvPr>
            <p:ph idx="1"/>
          </p:nvPr>
        </p:nvSpPr>
        <p:spPr>
          <a:xfrm>
            <a:off x="537881" y="1748118"/>
            <a:ext cx="7960660" cy="4917139"/>
          </a:xfrm>
        </p:spPr>
        <p:txBody>
          <a:bodyPr>
            <a:noAutofit/>
          </a:bodyPr>
          <a:lstStyle/>
          <a:p>
            <a:r>
              <a:rPr lang="en-US" dirty="0" smtClean="0">
                <a:solidFill>
                  <a:schemeClr val="accent4">
                    <a:lumMod val="50000"/>
                  </a:schemeClr>
                </a:solidFill>
                <a:latin typeface="Calibri" pitchFamily="34" charset="0"/>
                <a:cs typeface="Calibri" pitchFamily="34" charset="0"/>
              </a:rPr>
              <a:t>Route of administration affects:</a:t>
            </a:r>
          </a:p>
          <a:p>
            <a:pPr lvl="1">
              <a:buFont typeface="Wingdings" pitchFamily="2" charset="2"/>
              <a:buChar char="§"/>
            </a:pPr>
            <a:r>
              <a:rPr lang="en-US" dirty="0" smtClean="0">
                <a:solidFill>
                  <a:schemeClr val="accent5"/>
                </a:solidFill>
                <a:latin typeface="Calibri" pitchFamily="34" charset="0"/>
                <a:cs typeface="Calibri" pitchFamily="34" charset="0"/>
              </a:rPr>
              <a:t>The immune response </a:t>
            </a:r>
          </a:p>
          <a:p>
            <a:pPr lvl="1">
              <a:buFont typeface="Wingdings" pitchFamily="2" charset="2"/>
              <a:buChar char="§"/>
            </a:pPr>
            <a:r>
              <a:rPr lang="en-US" dirty="0" smtClean="0">
                <a:solidFill>
                  <a:schemeClr val="accent5"/>
                </a:solidFill>
                <a:latin typeface="Calibri" pitchFamily="34" charset="0"/>
                <a:cs typeface="Calibri" pitchFamily="34" charset="0"/>
              </a:rPr>
              <a:t>Rate of adverse injection site reaction</a:t>
            </a:r>
          </a:p>
          <a:p>
            <a:r>
              <a:rPr lang="en-US" dirty="0" smtClean="0">
                <a:solidFill>
                  <a:schemeClr val="accent4">
                    <a:lumMod val="50000"/>
                  </a:schemeClr>
                </a:solidFill>
                <a:latin typeface="Calibri" pitchFamily="34" charset="0"/>
                <a:cs typeface="Calibri" pitchFamily="34" charset="0"/>
              </a:rPr>
              <a:t>At the beginning, all vaccines (except BCG vaccine) were given </a:t>
            </a:r>
            <a:r>
              <a:rPr lang="en-US" b="1" dirty="0" smtClean="0">
                <a:solidFill>
                  <a:schemeClr val="accent4">
                    <a:lumMod val="50000"/>
                  </a:schemeClr>
                </a:solidFill>
                <a:latin typeface="Calibri" pitchFamily="34" charset="0"/>
                <a:cs typeface="Calibri" pitchFamily="34" charset="0"/>
              </a:rPr>
              <a:t>subcutaneously</a:t>
            </a:r>
            <a:r>
              <a:rPr lang="en-US" dirty="0" smtClean="0">
                <a:solidFill>
                  <a:schemeClr val="accent4">
                    <a:lumMod val="50000"/>
                  </a:schemeClr>
                </a:solidFill>
                <a:latin typeface="Calibri" pitchFamily="34" charset="0"/>
                <a:cs typeface="Calibri" pitchFamily="34" charset="0"/>
              </a:rPr>
              <a:t>.</a:t>
            </a:r>
          </a:p>
          <a:p>
            <a:r>
              <a:rPr lang="en-US" dirty="0" smtClean="0">
                <a:solidFill>
                  <a:schemeClr val="accent4">
                    <a:lumMod val="50000"/>
                  </a:schemeClr>
                </a:solidFill>
                <a:latin typeface="Calibri" pitchFamily="34" charset="0"/>
                <a:cs typeface="Calibri" pitchFamily="34" charset="0"/>
              </a:rPr>
              <a:t>However, SC injections of vaccines with </a:t>
            </a:r>
            <a:r>
              <a:rPr lang="en-US" b="1" dirty="0" err="1" smtClean="0">
                <a:solidFill>
                  <a:schemeClr val="accent5"/>
                </a:solidFill>
                <a:latin typeface="Calibri" pitchFamily="34" charset="0"/>
                <a:cs typeface="Calibri" pitchFamily="34" charset="0"/>
              </a:rPr>
              <a:t>adjuvants</a:t>
            </a:r>
            <a:r>
              <a:rPr lang="en-US" dirty="0" smtClean="0">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rPr>
              <a:t>were associated with:</a:t>
            </a:r>
          </a:p>
          <a:p>
            <a:pPr lvl="1"/>
            <a:r>
              <a:rPr lang="en-US" dirty="0" smtClean="0">
                <a:solidFill>
                  <a:schemeClr val="accent4">
                    <a:lumMod val="50000"/>
                  </a:schemeClr>
                </a:solidFill>
                <a:latin typeface="Calibri" pitchFamily="34" charset="0"/>
                <a:cs typeface="Calibri" pitchFamily="34" charset="0"/>
              </a:rPr>
              <a:t>High rate of</a:t>
            </a:r>
            <a:r>
              <a:rPr lang="en-US" dirty="0" smtClean="0">
                <a:latin typeface="Calibri" pitchFamily="34" charset="0"/>
                <a:cs typeface="Calibri" pitchFamily="34" charset="0"/>
              </a:rPr>
              <a:t> </a:t>
            </a:r>
            <a:r>
              <a:rPr lang="en-US" dirty="0" smtClean="0">
                <a:solidFill>
                  <a:schemeClr val="accent5"/>
                </a:solidFill>
                <a:latin typeface="Calibri" pitchFamily="34" charset="0"/>
                <a:cs typeface="Calibri" pitchFamily="34" charset="0"/>
              </a:rPr>
              <a:t>injection site adverse reactions </a:t>
            </a:r>
          </a:p>
          <a:p>
            <a:pPr lvl="1"/>
            <a:r>
              <a:rPr lang="en-US" dirty="0" smtClean="0">
                <a:solidFill>
                  <a:schemeClr val="accent4">
                    <a:lumMod val="50000"/>
                  </a:schemeClr>
                </a:solidFill>
                <a:latin typeface="Calibri" pitchFamily="34" charset="0"/>
                <a:cs typeface="Calibri" pitchFamily="34" charset="0"/>
              </a:rPr>
              <a:t>Low immunogenicity </a:t>
            </a:r>
          </a:p>
          <a:p>
            <a:r>
              <a:rPr lang="en-US" dirty="0" smtClean="0">
                <a:solidFill>
                  <a:schemeClr val="accent4">
                    <a:lumMod val="50000"/>
                  </a:schemeClr>
                </a:solidFill>
                <a:latin typeface="Calibri" pitchFamily="34" charset="0"/>
                <a:cs typeface="Calibri" pitchFamily="34" charset="0"/>
              </a:rPr>
              <a:t>Therefore, another route was proposed for vaccines with </a:t>
            </a:r>
            <a:r>
              <a:rPr lang="en-US" dirty="0" err="1" smtClean="0">
                <a:solidFill>
                  <a:schemeClr val="accent4">
                    <a:lumMod val="50000"/>
                  </a:schemeClr>
                </a:solidFill>
                <a:latin typeface="Calibri" pitchFamily="34" charset="0"/>
                <a:cs typeface="Calibri" pitchFamily="34" charset="0"/>
              </a:rPr>
              <a:t>adjuvants</a:t>
            </a:r>
            <a:r>
              <a:rPr lang="en-US" dirty="0" smtClean="0">
                <a:solidFill>
                  <a:schemeClr val="accent4">
                    <a:lumMod val="50000"/>
                  </a:schemeClr>
                </a:solidFill>
                <a:latin typeface="Calibri" pitchFamily="34" charset="0"/>
                <a:cs typeface="Calibri" pitchFamily="34" charset="0"/>
              </a:rPr>
              <a:t>; the </a:t>
            </a:r>
            <a:r>
              <a:rPr lang="en-US" b="1" dirty="0" smtClean="0">
                <a:solidFill>
                  <a:schemeClr val="accent4">
                    <a:lumMod val="50000"/>
                  </a:schemeClr>
                </a:solidFill>
                <a:latin typeface="Calibri" pitchFamily="34" charset="0"/>
                <a:cs typeface="Calibri" pitchFamily="34" charset="0"/>
              </a:rPr>
              <a:t>intramuscular</a:t>
            </a:r>
            <a:r>
              <a:rPr lang="en-US" dirty="0" smtClean="0">
                <a:solidFill>
                  <a:schemeClr val="accent4">
                    <a:lumMod val="50000"/>
                  </a:schemeClr>
                </a:solidFill>
                <a:latin typeface="Calibri" pitchFamily="34" charset="0"/>
                <a:cs typeface="Calibri" pitchFamily="34" charset="0"/>
              </a:rPr>
              <a:t> route.</a:t>
            </a:r>
          </a:p>
          <a:p>
            <a:pPr lvl="1"/>
            <a:r>
              <a:rPr lang="en-US" dirty="0" smtClean="0">
                <a:solidFill>
                  <a:schemeClr val="accent4">
                    <a:lumMod val="50000"/>
                  </a:schemeClr>
                </a:solidFill>
                <a:latin typeface="Calibri" pitchFamily="34" charset="0"/>
                <a:cs typeface="Calibri" pitchFamily="34" charset="0"/>
              </a:rPr>
              <a:t>Lesser injection site reaction</a:t>
            </a:r>
          </a:p>
          <a:p>
            <a:pPr lvl="1"/>
            <a:r>
              <a:rPr lang="en-US" dirty="0" smtClean="0">
                <a:solidFill>
                  <a:schemeClr val="accent4">
                    <a:lumMod val="50000"/>
                  </a:schemeClr>
                </a:solidFill>
                <a:latin typeface="Calibri" pitchFamily="34" charset="0"/>
                <a:cs typeface="Calibri" pitchFamily="34" charset="0"/>
              </a:rPr>
              <a:t>Higher immunogenicity</a:t>
            </a:r>
          </a:p>
          <a:p>
            <a:pPr>
              <a:buNone/>
            </a:pPr>
            <a:r>
              <a:rPr lang="en-US" b="1" dirty="0" smtClean="0">
                <a:solidFill>
                  <a:schemeClr val="accent4"/>
                </a:solidFill>
                <a:latin typeface="Calibri" pitchFamily="34" charset="0"/>
                <a:cs typeface="Calibri" pitchFamily="34" charset="0"/>
              </a:rPr>
              <a:t/>
            </a:r>
            <a:br>
              <a:rPr lang="en-US" b="1" dirty="0" smtClean="0">
                <a:solidFill>
                  <a:schemeClr val="accent4"/>
                </a:solidFill>
                <a:latin typeface="Calibri" pitchFamily="34" charset="0"/>
                <a:cs typeface="Calibri" pitchFamily="34" charset="0"/>
              </a:rPr>
            </a:br>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20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0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20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2000"/>
                                        <p:tgtEl>
                                          <p:spTgt spid="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2000"/>
                                        <p:tgtEl>
                                          <p:spTgt spid="9">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2000"/>
                                        <p:tgtEl>
                                          <p:spTgt spid="9">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fade">
                                      <p:cBhvr>
                                        <p:cTn id="40" dur="2000"/>
                                        <p:tgtEl>
                                          <p:spTgt spid="9">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fade">
                                      <p:cBhvr>
                                        <p:cTn id="45"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696" y="1107141"/>
            <a:ext cx="6709906" cy="5750859"/>
          </a:xfrm>
        </p:spPr>
        <p:txBody>
          <a:bodyPr/>
          <a:lstStyle/>
          <a:p>
            <a:r>
              <a:rPr lang="en-US" dirty="0" smtClean="0">
                <a:solidFill>
                  <a:schemeClr val="accent4">
                    <a:lumMod val="50000"/>
                  </a:schemeClr>
                </a:solidFill>
                <a:latin typeface="Calibri" pitchFamily="34" charset="0"/>
                <a:cs typeface="Calibri" pitchFamily="34" charset="0"/>
              </a:rPr>
              <a:t>The </a:t>
            </a:r>
            <a:r>
              <a:rPr lang="en-US" b="1" dirty="0" smtClean="0">
                <a:solidFill>
                  <a:schemeClr val="accent4">
                    <a:lumMod val="50000"/>
                  </a:schemeClr>
                </a:solidFill>
                <a:latin typeface="Calibri" pitchFamily="34" charset="0"/>
                <a:cs typeface="Calibri" pitchFamily="34" charset="0"/>
              </a:rPr>
              <a:t>oral route </a:t>
            </a:r>
            <a:r>
              <a:rPr lang="en-US" dirty="0" smtClean="0">
                <a:solidFill>
                  <a:schemeClr val="accent4">
                    <a:lumMod val="50000"/>
                  </a:schemeClr>
                </a:solidFill>
                <a:latin typeface="Calibri" pitchFamily="34" charset="0"/>
                <a:cs typeface="Calibri" pitchFamily="34" charset="0"/>
              </a:rPr>
              <a:t>is mostly used for pathogens infecting the intestinal tract to </a:t>
            </a:r>
            <a:r>
              <a:rPr lang="en-US" u="sng" dirty="0" smtClean="0">
                <a:solidFill>
                  <a:schemeClr val="accent4">
                    <a:lumMod val="50000"/>
                  </a:schemeClr>
                </a:solidFill>
                <a:latin typeface="Calibri" pitchFamily="34" charset="0"/>
                <a:cs typeface="Calibri" pitchFamily="34" charset="0"/>
              </a:rPr>
              <a:t>induce a mucosal immunity (</a:t>
            </a:r>
            <a:r>
              <a:rPr lang="en-US" u="sng" dirty="0" err="1" smtClean="0">
                <a:solidFill>
                  <a:schemeClr val="accent4">
                    <a:lumMod val="50000"/>
                  </a:schemeClr>
                </a:solidFill>
                <a:latin typeface="Calibri" pitchFamily="34" charset="0"/>
                <a:cs typeface="Calibri" pitchFamily="34" charset="0"/>
              </a:rPr>
              <a:t>IgA</a:t>
            </a:r>
            <a:r>
              <a:rPr lang="en-US" u="sng" dirty="0" smtClean="0">
                <a:solidFill>
                  <a:schemeClr val="accent4">
                    <a:lumMod val="50000"/>
                  </a:schemeClr>
                </a:solidFill>
                <a:latin typeface="Calibri" pitchFamily="34" charset="0"/>
                <a:cs typeface="Calibri" pitchFamily="34" charset="0"/>
              </a:rPr>
              <a:t>):</a:t>
            </a:r>
          </a:p>
          <a:p>
            <a:pPr lvl="1"/>
            <a:r>
              <a:rPr lang="en-US" b="1" dirty="0" smtClean="0">
                <a:solidFill>
                  <a:schemeClr val="accent5"/>
                </a:solidFill>
                <a:latin typeface="Calibri" pitchFamily="34" charset="0"/>
                <a:cs typeface="Calibri" pitchFamily="34" charset="0"/>
              </a:rPr>
              <a:t>Polio</a:t>
            </a:r>
          </a:p>
          <a:p>
            <a:pPr lvl="1"/>
            <a:r>
              <a:rPr lang="en-US" b="1" dirty="0" smtClean="0">
                <a:solidFill>
                  <a:schemeClr val="accent5"/>
                </a:solidFill>
                <a:latin typeface="Calibri" pitchFamily="34" charset="0"/>
                <a:cs typeface="Calibri" pitchFamily="34" charset="0"/>
              </a:rPr>
              <a:t>Rotavirus</a:t>
            </a:r>
          </a:p>
          <a:p>
            <a:endParaRPr lang="en-US" dirty="0" smtClean="0">
              <a:latin typeface="Calibri" pitchFamily="34" charset="0"/>
              <a:cs typeface="Calibri" pitchFamily="34" charset="0"/>
            </a:endParaRPr>
          </a:p>
          <a:p>
            <a:r>
              <a:rPr lang="en-US" b="1" dirty="0" smtClean="0">
                <a:solidFill>
                  <a:schemeClr val="accent5"/>
                </a:solidFill>
                <a:latin typeface="Calibri" pitchFamily="34" charset="0"/>
                <a:cs typeface="Calibri" pitchFamily="34" charset="0"/>
              </a:rPr>
              <a:t>The BCG vaccine </a:t>
            </a:r>
            <a:r>
              <a:rPr lang="en-US" dirty="0" smtClean="0">
                <a:solidFill>
                  <a:schemeClr val="accent4">
                    <a:lumMod val="50000"/>
                  </a:schemeClr>
                </a:solidFill>
                <a:latin typeface="Calibri" pitchFamily="34" charset="0"/>
                <a:cs typeface="Calibri" pitchFamily="34" charset="0"/>
              </a:rPr>
              <a:t>is given </a:t>
            </a:r>
            <a:r>
              <a:rPr lang="en-US" b="1" dirty="0" err="1" smtClean="0">
                <a:solidFill>
                  <a:schemeClr val="accent4">
                    <a:lumMod val="50000"/>
                  </a:schemeClr>
                </a:solidFill>
                <a:latin typeface="Calibri" pitchFamily="34" charset="0"/>
                <a:cs typeface="Calibri" pitchFamily="34" charset="0"/>
              </a:rPr>
              <a:t>intradermally</a:t>
            </a:r>
            <a:r>
              <a:rPr lang="en-US" dirty="0" smtClean="0">
                <a:solidFill>
                  <a:schemeClr val="accent4">
                    <a:lumMod val="50000"/>
                  </a:schemeClr>
                </a:solidFill>
                <a:latin typeface="Calibri" pitchFamily="34" charset="0"/>
                <a:cs typeface="Calibri" pitchFamily="34" charset="0"/>
              </a:rPr>
              <a:t> only because if it’s given </a:t>
            </a:r>
            <a:r>
              <a:rPr lang="en-US" dirty="0" err="1" smtClean="0">
                <a:solidFill>
                  <a:schemeClr val="accent4">
                    <a:lumMod val="50000"/>
                  </a:schemeClr>
                </a:solidFill>
                <a:latin typeface="Calibri" pitchFamily="34" charset="0"/>
                <a:cs typeface="Calibri" pitchFamily="34" charset="0"/>
              </a:rPr>
              <a:t>suncutaneously</a:t>
            </a:r>
            <a:r>
              <a:rPr lang="en-US" dirty="0" smtClean="0">
                <a:solidFill>
                  <a:schemeClr val="accent4">
                    <a:lumMod val="50000"/>
                  </a:schemeClr>
                </a:solidFill>
                <a:latin typeface="Calibri" pitchFamily="34" charset="0"/>
                <a:cs typeface="Calibri" pitchFamily="34" charset="0"/>
              </a:rPr>
              <a:t>, a </a:t>
            </a:r>
            <a:r>
              <a:rPr lang="en-US" b="1" dirty="0" smtClean="0">
                <a:solidFill>
                  <a:schemeClr val="accent5"/>
                </a:solidFill>
                <a:latin typeface="Calibri" pitchFamily="34" charset="0"/>
                <a:cs typeface="Calibri" pitchFamily="34" charset="0"/>
              </a:rPr>
              <a:t>local</a:t>
            </a:r>
            <a:r>
              <a:rPr lang="en-US" dirty="0" smtClean="0">
                <a:latin typeface="Calibri" pitchFamily="34" charset="0"/>
                <a:cs typeface="Calibri" pitchFamily="34" charset="0"/>
              </a:rPr>
              <a:t> </a:t>
            </a:r>
            <a:r>
              <a:rPr lang="en-US" b="1" dirty="0" smtClean="0">
                <a:solidFill>
                  <a:schemeClr val="accent5"/>
                </a:solidFill>
                <a:latin typeface="Calibri" pitchFamily="34" charset="0"/>
                <a:cs typeface="Calibri" pitchFamily="34" charset="0"/>
              </a:rPr>
              <a:t>abscess</a:t>
            </a:r>
            <a:r>
              <a:rPr lang="en-US" dirty="0" smtClean="0">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rPr>
              <a:t>may form that can sometimes ulcerate, and may require treatment with antibiotics immediately. Otherwise, without treatment, it could spread the infection causing severe damage to vital organs.</a:t>
            </a:r>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8" name="Group 7"/>
          <p:cNvGrpSpPr/>
          <p:nvPr/>
        </p:nvGrpSpPr>
        <p:grpSpPr>
          <a:xfrm>
            <a:off x="433637" y="242048"/>
            <a:ext cx="8484192" cy="2959474"/>
            <a:chOff x="433637" y="336177"/>
            <a:chExt cx="8484192" cy="2959474"/>
          </a:xfrm>
        </p:grpSpPr>
        <p:pic>
          <p:nvPicPr>
            <p:cNvPr id="4" name="Picture 4" descr="http://www.vaccine-safety-training.org/tl_files/vs/images2/02-routes-of-administration.gif"/>
            <p:cNvPicPr>
              <a:picLocks noChangeAspect="1" noChangeArrowheads="1"/>
            </p:cNvPicPr>
            <p:nvPr/>
          </p:nvPicPr>
          <p:blipFill>
            <a:blip r:embed="rId2" cstate="print"/>
            <a:srcRect/>
            <a:stretch>
              <a:fillRect/>
            </a:stretch>
          </p:blipFill>
          <p:spPr bwMode="auto">
            <a:xfrm>
              <a:off x="433637" y="336177"/>
              <a:ext cx="8484192" cy="2959474"/>
            </a:xfrm>
            <a:prstGeom prst="rect">
              <a:avLst/>
            </a:prstGeom>
            <a:noFill/>
            <a:ln w="9525">
              <a:noFill/>
              <a:miter lim="800000"/>
              <a:headEnd/>
              <a:tailEnd/>
            </a:ln>
          </p:spPr>
        </p:pic>
        <p:sp>
          <p:nvSpPr>
            <p:cNvPr id="6" name="Rectangle 5"/>
            <p:cNvSpPr/>
            <p:nvPr/>
          </p:nvSpPr>
          <p:spPr>
            <a:xfrm>
              <a:off x="5620871" y="1788459"/>
              <a:ext cx="2958353" cy="1398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p:cNvSpPr/>
            <p:nvPr/>
          </p:nvSpPr>
          <p:spPr>
            <a:xfrm>
              <a:off x="658906" y="1801906"/>
              <a:ext cx="2164976" cy="145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pSp>
      <p:pic>
        <p:nvPicPr>
          <p:cNvPr id="10" name="Content Placeholder 9" descr="injection-types.png"/>
          <p:cNvPicPr>
            <a:picLocks noGrp="1" noChangeAspect="1"/>
          </p:cNvPicPr>
          <p:nvPr>
            <p:ph idx="1"/>
          </p:nvPr>
        </p:nvPicPr>
        <p:blipFill>
          <a:blip r:embed="rId3" cstate="print"/>
          <a:stretch>
            <a:fillRect/>
          </a:stretch>
        </p:blipFill>
        <p:spPr>
          <a:xfrm>
            <a:off x="1180787" y="3315076"/>
            <a:ext cx="6959457" cy="346224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Site of Administration</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389963" y="1394011"/>
            <a:ext cx="8565778" cy="4195481"/>
          </a:xfrm>
        </p:spPr>
        <p:txBody>
          <a:bodyPr/>
          <a:lstStyle/>
          <a:p>
            <a:pPr>
              <a:lnSpc>
                <a:spcPct val="80000"/>
              </a:lnSpc>
            </a:pPr>
            <a:r>
              <a:rPr lang="en-US" altLang="ar-JO" dirty="0" smtClean="0">
                <a:solidFill>
                  <a:schemeClr val="accent4">
                    <a:lumMod val="50000"/>
                  </a:schemeClr>
                </a:solidFill>
                <a:latin typeface="Calibri" pitchFamily="34" charset="0"/>
                <a:cs typeface="Calibri" pitchFamily="34" charset="0"/>
              </a:rPr>
              <a:t>You must </a:t>
            </a:r>
            <a:r>
              <a:rPr lang="en-US" altLang="ar-JO" dirty="0" smtClean="0">
                <a:solidFill>
                  <a:schemeClr val="accent5"/>
                </a:solidFill>
                <a:latin typeface="Calibri" pitchFamily="34" charset="0"/>
                <a:cs typeface="Calibri" pitchFamily="34" charset="0"/>
              </a:rPr>
              <a:t>avoid vascular, neural or tissue injury</a:t>
            </a:r>
            <a:r>
              <a:rPr lang="en-US" altLang="ar-JO" dirty="0" smtClean="0">
                <a:latin typeface="Calibri" pitchFamily="34" charset="0"/>
                <a:cs typeface="Calibri" pitchFamily="34" charset="0"/>
              </a:rPr>
              <a:t> </a:t>
            </a:r>
            <a:r>
              <a:rPr lang="en-US" altLang="ar-JO" dirty="0" smtClean="0">
                <a:solidFill>
                  <a:schemeClr val="accent4">
                    <a:lumMod val="50000"/>
                  </a:schemeClr>
                </a:solidFill>
                <a:latin typeface="Calibri" pitchFamily="34" charset="0"/>
                <a:cs typeface="Calibri" pitchFamily="34" charset="0"/>
              </a:rPr>
              <a:t>when injecting the vaccine.</a:t>
            </a:r>
          </a:p>
          <a:p>
            <a:pPr>
              <a:lnSpc>
                <a:spcPct val="80000"/>
              </a:lnSpc>
            </a:pPr>
            <a:endParaRPr lang="en-US" altLang="ar-JO" dirty="0" smtClean="0">
              <a:solidFill>
                <a:schemeClr val="accent4">
                  <a:lumMod val="50000"/>
                </a:schemeClr>
              </a:solidFill>
              <a:latin typeface="Calibri" pitchFamily="34" charset="0"/>
              <a:cs typeface="Calibri" pitchFamily="34" charset="0"/>
            </a:endParaRPr>
          </a:p>
          <a:p>
            <a:pPr>
              <a:lnSpc>
                <a:spcPct val="80000"/>
              </a:lnSpc>
            </a:pPr>
            <a:r>
              <a:rPr lang="en-US" altLang="ar-JO" dirty="0" smtClean="0">
                <a:solidFill>
                  <a:schemeClr val="accent4">
                    <a:lumMod val="50000"/>
                  </a:schemeClr>
                </a:solidFill>
                <a:latin typeface="Calibri" pitchFamily="34" charset="0"/>
                <a:cs typeface="Calibri" pitchFamily="34" charset="0"/>
              </a:rPr>
              <a:t>The preferred sites </a:t>
            </a:r>
            <a:r>
              <a:rPr lang="en-US" altLang="ar-JO" dirty="0" smtClean="0">
                <a:solidFill>
                  <a:schemeClr val="accent5"/>
                </a:solidFill>
                <a:latin typeface="Calibri" pitchFamily="34" charset="0"/>
                <a:cs typeface="Calibri" pitchFamily="34" charset="0"/>
              </a:rPr>
              <a:t>for IM administration </a:t>
            </a:r>
            <a:r>
              <a:rPr lang="en-US" altLang="ar-JO" dirty="0" smtClean="0">
                <a:solidFill>
                  <a:schemeClr val="accent4">
                    <a:lumMod val="50000"/>
                  </a:schemeClr>
                </a:solidFill>
                <a:latin typeface="Calibri" pitchFamily="34" charset="0"/>
                <a:cs typeface="Calibri" pitchFamily="34" charset="0"/>
              </a:rPr>
              <a:t>are:</a:t>
            </a:r>
          </a:p>
          <a:p>
            <a:pPr lvl="1">
              <a:lnSpc>
                <a:spcPct val="80000"/>
              </a:lnSpc>
            </a:pPr>
            <a:r>
              <a:rPr lang="en-US" altLang="ar-JO" b="1" dirty="0" err="1" smtClean="0">
                <a:solidFill>
                  <a:schemeClr val="accent4">
                    <a:lumMod val="50000"/>
                  </a:schemeClr>
                </a:solidFill>
                <a:latin typeface="Calibri" pitchFamily="34" charset="0"/>
                <a:cs typeface="Calibri" pitchFamily="34" charset="0"/>
              </a:rPr>
              <a:t>Anterolateral</a:t>
            </a:r>
            <a:r>
              <a:rPr lang="en-US" altLang="ar-JO" dirty="0" smtClean="0">
                <a:solidFill>
                  <a:schemeClr val="accent4">
                    <a:lumMod val="50000"/>
                  </a:schemeClr>
                </a:solidFill>
                <a:latin typeface="Calibri" pitchFamily="34" charset="0"/>
                <a:cs typeface="Calibri" pitchFamily="34" charset="0"/>
              </a:rPr>
              <a:t> aspect of the </a:t>
            </a:r>
            <a:r>
              <a:rPr lang="en-US" altLang="ar-JO" b="1" dirty="0" smtClean="0">
                <a:solidFill>
                  <a:schemeClr val="accent4">
                    <a:lumMod val="50000"/>
                  </a:schemeClr>
                </a:solidFill>
                <a:latin typeface="Calibri" pitchFamily="34" charset="0"/>
                <a:cs typeface="Calibri" pitchFamily="34" charset="0"/>
              </a:rPr>
              <a:t>thigh in infants</a:t>
            </a:r>
            <a:r>
              <a:rPr lang="en-US" altLang="ar-JO" dirty="0" smtClean="0">
                <a:solidFill>
                  <a:schemeClr val="accent4">
                    <a:lumMod val="50000"/>
                  </a:schemeClr>
                </a:solidFill>
                <a:latin typeface="Calibri" pitchFamily="34" charset="0"/>
                <a:cs typeface="Calibri" pitchFamily="34" charset="0"/>
              </a:rPr>
              <a:t> </a:t>
            </a:r>
            <a:r>
              <a:rPr lang="en-US" altLang="ar-JO" sz="1400" dirty="0" smtClean="0">
                <a:solidFill>
                  <a:schemeClr val="accent4">
                    <a:lumMod val="50000"/>
                  </a:schemeClr>
                </a:solidFill>
                <a:latin typeface="Calibri" pitchFamily="34" charset="0"/>
                <a:cs typeface="Calibri" pitchFamily="34" charset="0"/>
              </a:rPr>
              <a:t>(</a:t>
            </a:r>
            <a:r>
              <a:rPr lang="en-US" altLang="ar-JO" sz="1400" dirty="0" err="1" smtClean="0">
                <a:solidFill>
                  <a:schemeClr val="accent4">
                    <a:lumMod val="50000"/>
                  </a:schemeClr>
                </a:solidFill>
                <a:latin typeface="Calibri" pitchFamily="34" charset="0"/>
                <a:cs typeface="Calibri" pitchFamily="34" charset="0"/>
              </a:rPr>
              <a:t>vastus</a:t>
            </a:r>
            <a:r>
              <a:rPr lang="en-US" altLang="ar-JO" sz="1400" dirty="0" smtClean="0">
                <a:solidFill>
                  <a:schemeClr val="accent4">
                    <a:lumMod val="50000"/>
                  </a:schemeClr>
                </a:solidFill>
                <a:latin typeface="Calibri" pitchFamily="34" charset="0"/>
                <a:cs typeface="Calibri" pitchFamily="34" charset="0"/>
              </a:rPr>
              <a:t> </a:t>
            </a:r>
            <a:r>
              <a:rPr lang="en-US" altLang="ar-JO" sz="1400" dirty="0" err="1" smtClean="0">
                <a:solidFill>
                  <a:schemeClr val="accent4">
                    <a:lumMod val="50000"/>
                  </a:schemeClr>
                </a:solidFill>
                <a:latin typeface="Calibri" pitchFamily="34" charset="0"/>
                <a:cs typeface="Calibri" pitchFamily="34" charset="0"/>
              </a:rPr>
              <a:t>lateralis</a:t>
            </a:r>
            <a:r>
              <a:rPr lang="en-US" altLang="ar-JO" sz="1400" dirty="0" smtClean="0">
                <a:solidFill>
                  <a:schemeClr val="accent4">
                    <a:lumMod val="50000"/>
                  </a:schemeClr>
                </a:solidFill>
                <a:latin typeface="Calibri" pitchFamily="34" charset="0"/>
                <a:cs typeface="Calibri" pitchFamily="34" charset="0"/>
              </a:rPr>
              <a:t> muscle)</a:t>
            </a:r>
            <a:endParaRPr lang="en-US" altLang="ar-JO" dirty="0" smtClean="0">
              <a:solidFill>
                <a:schemeClr val="accent4">
                  <a:lumMod val="50000"/>
                </a:schemeClr>
              </a:solidFill>
              <a:latin typeface="Calibri" pitchFamily="34" charset="0"/>
              <a:cs typeface="Calibri" pitchFamily="34" charset="0"/>
            </a:endParaRPr>
          </a:p>
          <a:p>
            <a:pPr lvl="1">
              <a:lnSpc>
                <a:spcPct val="80000"/>
              </a:lnSpc>
            </a:pPr>
            <a:r>
              <a:rPr lang="en-US" altLang="ar-JO" dirty="0" smtClean="0">
                <a:solidFill>
                  <a:schemeClr val="accent4">
                    <a:lumMod val="50000"/>
                  </a:schemeClr>
                </a:solidFill>
                <a:latin typeface="Calibri" pitchFamily="34" charset="0"/>
                <a:cs typeface="Calibri" pitchFamily="34" charset="0"/>
              </a:rPr>
              <a:t>The </a:t>
            </a:r>
            <a:r>
              <a:rPr lang="en-US" altLang="ar-JO" b="1" dirty="0" smtClean="0">
                <a:solidFill>
                  <a:schemeClr val="accent4">
                    <a:lumMod val="50000"/>
                  </a:schemeClr>
                </a:solidFill>
                <a:latin typeface="Calibri" pitchFamily="34" charset="0"/>
                <a:cs typeface="Calibri" pitchFamily="34" charset="0"/>
              </a:rPr>
              <a:t>deltoid</a:t>
            </a:r>
            <a:r>
              <a:rPr lang="en-US" altLang="ar-JO" dirty="0" smtClean="0">
                <a:solidFill>
                  <a:schemeClr val="accent4">
                    <a:lumMod val="50000"/>
                  </a:schemeClr>
                </a:solidFill>
                <a:latin typeface="Calibri" pitchFamily="34" charset="0"/>
                <a:cs typeface="Calibri" pitchFamily="34" charset="0"/>
              </a:rPr>
              <a:t> region in </a:t>
            </a:r>
            <a:r>
              <a:rPr lang="en-US" altLang="ar-JO" b="1" dirty="0" smtClean="0">
                <a:solidFill>
                  <a:schemeClr val="accent4">
                    <a:lumMod val="50000"/>
                  </a:schemeClr>
                </a:solidFill>
                <a:latin typeface="Calibri" pitchFamily="34" charset="0"/>
                <a:cs typeface="Calibri" pitchFamily="34" charset="0"/>
              </a:rPr>
              <a:t>children and adults</a:t>
            </a:r>
            <a:r>
              <a:rPr lang="ar-SA" altLang="ar-JO" b="1" dirty="0" smtClean="0">
                <a:solidFill>
                  <a:schemeClr val="accent4">
                    <a:lumMod val="50000"/>
                  </a:schemeClr>
                </a:solidFill>
                <a:latin typeface="Calibri" pitchFamily="34" charset="0"/>
              </a:rPr>
              <a:t>. </a:t>
            </a:r>
            <a:endParaRPr lang="en-US" altLang="ar-JO" b="1" dirty="0" smtClean="0">
              <a:solidFill>
                <a:schemeClr val="accent4">
                  <a:lumMod val="50000"/>
                </a:schemeClr>
              </a:solidFill>
              <a:latin typeface="Calibri" pitchFamily="34" charset="0"/>
            </a:endParaRPr>
          </a:p>
          <a:p>
            <a:pPr>
              <a:lnSpc>
                <a:spcPct val="80000"/>
              </a:lnSpc>
              <a:buFont typeface="Courier New" pitchFamily="49" charset="0"/>
              <a:buChar char="o"/>
            </a:pPr>
            <a:endParaRPr lang="en-US" altLang="ar-JO" b="1" dirty="0" smtClean="0">
              <a:solidFill>
                <a:srgbClr val="FF0000"/>
              </a:solidFill>
              <a:latin typeface="Calibri" pitchFamily="34" charset="0"/>
              <a:cs typeface="Calibri" pitchFamily="34" charset="0"/>
            </a:endParaRPr>
          </a:p>
          <a:p>
            <a:pPr lvl="1">
              <a:lnSpc>
                <a:spcPct val="80000"/>
              </a:lnSpc>
            </a:pPr>
            <a:endParaRPr lang="en-US" altLang="ar-JO" b="1" dirty="0" smtClean="0">
              <a:solidFill>
                <a:schemeClr val="accent4">
                  <a:lumMod val="50000"/>
                </a:schemeClr>
              </a:solidFill>
              <a:latin typeface="Calibri" pitchFamily="34" charset="0"/>
              <a:cs typeface="Calibri" pitchFamily="34" charset="0"/>
            </a:endParaRPr>
          </a:p>
          <a:p>
            <a:pPr>
              <a:lnSpc>
                <a:spcPct val="80000"/>
              </a:lnSpc>
            </a:pPr>
            <a:endParaRPr lang="en-US" altLang="ar-JO" dirty="0" smtClean="0">
              <a:solidFill>
                <a:schemeClr val="accent4">
                  <a:lumMod val="50000"/>
                </a:schemeClr>
              </a:solidFill>
              <a:latin typeface="Calibri" pitchFamily="34" charset="0"/>
              <a:cs typeface="Calibri" pitchFamily="34" charset="0"/>
            </a:endParaRPr>
          </a:p>
          <a:p>
            <a:pPr>
              <a:lnSpc>
                <a:spcPct val="80000"/>
              </a:lnSpc>
            </a:pPr>
            <a:endParaRPr lang="en-US" altLang="ar-JO" dirty="0" smtClean="0">
              <a:latin typeface="Calibri" pitchFamily="34" charset="0"/>
              <a:cs typeface="Calibri" pitchFamily="34" charset="0"/>
            </a:endParaRPr>
          </a:p>
          <a:p>
            <a:pPr>
              <a:lnSpc>
                <a:spcPct val="80000"/>
              </a:lnSpc>
            </a:pPr>
            <a:endParaRPr lang="en-US" altLang="ar-JO" dirty="0" smtClean="0">
              <a:latin typeface="Calibri" pitchFamily="34" charset="0"/>
              <a:cs typeface="Calibri" pitchFamily="34" charset="0"/>
            </a:endParaRPr>
          </a:p>
          <a:p>
            <a:endParaRPr lang="en-US" dirty="0">
              <a:latin typeface="Calibri" pitchFamily="34" charset="0"/>
              <a:cs typeface="Calibri" pitchFamily="34" charset="0"/>
            </a:endParaRPr>
          </a:p>
        </p:txBody>
      </p:sp>
      <p:pic>
        <p:nvPicPr>
          <p:cNvPr id="7" name="Picture 6" descr="figure-art.png"/>
          <p:cNvPicPr>
            <a:picLocks noChangeAspect="1"/>
          </p:cNvPicPr>
          <p:nvPr/>
        </p:nvPicPr>
        <p:blipFill>
          <a:blip r:embed="rId2" cstate="print"/>
          <a:stretch>
            <a:fillRect/>
          </a:stretch>
        </p:blipFill>
        <p:spPr>
          <a:xfrm>
            <a:off x="1366276" y="3509980"/>
            <a:ext cx="5908583" cy="3378141"/>
          </a:xfrm>
          <a:prstGeom prst="rect">
            <a:avLst/>
          </a:prstGeom>
        </p:spPr>
      </p:pic>
      <p:sp>
        <p:nvSpPr>
          <p:cNvPr id="5" name="TextBox 4"/>
          <p:cNvSpPr txBox="1"/>
          <p:nvPr/>
        </p:nvSpPr>
        <p:spPr>
          <a:xfrm>
            <a:off x="7032567" y="4555375"/>
            <a:ext cx="1463040" cy="369332"/>
          </a:xfrm>
          <a:prstGeom prst="rect">
            <a:avLst/>
          </a:prstGeom>
          <a:noFill/>
        </p:spPr>
        <p:txBody>
          <a:bodyPr wrap="square" rtlCol="1">
            <a:spAutoFit/>
          </a:bodyPr>
          <a:lstStyle/>
          <a:p>
            <a:r>
              <a:rPr lang="en-US" dirty="0" smtClean="0"/>
              <a:t>Age &gt;3-4 y </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8027" y="5302622"/>
            <a:ext cx="4403422" cy="4186516"/>
          </a:xfrm>
        </p:spPr>
        <p:txBody>
          <a:bodyPr/>
          <a:lstStyle/>
          <a:p>
            <a:r>
              <a:rPr lang="en-US" altLang="ar-JO" b="1" dirty="0" smtClean="0">
                <a:solidFill>
                  <a:schemeClr val="accent4">
                    <a:lumMod val="50000"/>
                  </a:schemeClr>
                </a:solidFill>
                <a:latin typeface="Calibri" pitchFamily="34" charset="0"/>
                <a:cs typeface="Calibri" pitchFamily="34" charset="0"/>
              </a:rPr>
              <a:t>The </a:t>
            </a:r>
            <a:r>
              <a:rPr lang="en-US" altLang="ar-JO" b="1" dirty="0" smtClean="0">
                <a:solidFill>
                  <a:schemeClr val="accent5"/>
                </a:solidFill>
                <a:latin typeface="Calibri" pitchFamily="34" charset="0"/>
                <a:cs typeface="Calibri" pitchFamily="34" charset="0"/>
              </a:rPr>
              <a:t>sciatic nerve </a:t>
            </a:r>
            <a:r>
              <a:rPr lang="en-US" altLang="ar-JO" b="1" dirty="0" smtClean="0">
                <a:solidFill>
                  <a:schemeClr val="accent4">
                    <a:lumMod val="50000"/>
                  </a:schemeClr>
                </a:solidFill>
                <a:latin typeface="Calibri" pitchFamily="34" charset="0"/>
                <a:cs typeface="Calibri" pitchFamily="34" charset="0"/>
              </a:rPr>
              <a:t>may be injured by deep </a:t>
            </a:r>
            <a:r>
              <a:rPr lang="en-US" altLang="ar-JO" b="1" dirty="0" err="1" smtClean="0">
                <a:solidFill>
                  <a:schemeClr val="accent4">
                    <a:lumMod val="50000"/>
                  </a:schemeClr>
                </a:solidFill>
                <a:latin typeface="Calibri" pitchFamily="34" charset="0"/>
                <a:cs typeface="Calibri" pitchFamily="34" charset="0"/>
              </a:rPr>
              <a:t>intragluteal</a:t>
            </a:r>
            <a:r>
              <a:rPr lang="en-US" altLang="ar-JO" b="1" dirty="0" smtClean="0">
                <a:solidFill>
                  <a:schemeClr val="accent4">
                    <a:lumMod val="50000"/>
                  </a:schemeClr>
                </a:solidFill>
                <a:latin typeface="Calibri" pitchFamily="34" charset="0"/>
                <a:cs typeface="Calibri" pitchFamily="34" charset="0"/>
              </a:rPr>
              <a:t> injections.</a:t>
            </a:r>
          </a:p>
          <a:p>
            <a:r>
              <a:rPr lang="en-US" dirty="0" err="1" smtClean="0">
                <a:solidFill>
                  <a:srgbClr val="FF0000"/>
                </a:solidFill>
              </a:rPr>
              <a:t>Trumatic</a:t>
            </a:r>
            <a:r>
              <a:rPr lang="en-US" dirty="0" smtClean="0">
                <a:solidFill>
                  <a:srgbClr val="FF0000"/>
                </a:solidFill>
              </a:rPr>
              <a:t> neuritis </a:t>
            </a:r>
            <a:endParaRPr lang="en-US" dirty="0">
              <a:solidFill>
                <a:srgbClr val="FF0000"/>
              </a:solidFill>
            </a:endParaRPr>
          </a:p>
        </p:txBody>
      </p:sp>
      <p:pic>
        <p:nvPicPr>
          <p:cNvPr id="4" name="Picture 3" descr="IntJStudRes_2014_4_2_25_149755_f2.jpg"/>
          <p:cNvPicPr>
            <a:picLocks noChangeAspect="1"/>
          </p:cNvPicPr>
          <p:nvPr/>
        </p:nvPicPr>
        <p:blipFill>
          <a:blip r:embed="rId2" cstate="print"/>
          <a:stretch>
            <a:fillRect/>
          </a:stretch>
        </p:blipFill>
        <p:spPr>
          <a:xfrm>
            <a:off x="2830068" y="1003465"/>
            <a:ext cx="3799332" cy="42416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86" name="Group 106"/>
          <p:cNvGraphicFramePr>
            <a:graphicFrameLocks noGrp="1"/>
          </p:cNvGraphicFramePr>
          <p:nvPr/>
        </p:nvGraphicFramePr>
        <p:xfrm>
          <a:off x="542947" y="1207427"/>
          <a:ext cx="7993064" cy="5608280"/>
        </p:xfrm>
        <a:graphic>
          <a:graphicData uri="http://schemas.openxmlformats.org/drawingml/2006/table">
            <a:tbl>
              <a:tblPr rtl="1">
                <a:effectLst>
                  <a:outerShdw blurRad="50800" dist="38100" dir="8100000" algn="tr" rotWithShape="0">
                    <a:prstClr val="black">
                      <a:alpha val="40000"/>
                    </a:prstClr>
                  </a:outerShdw>
                </a:effectLst>
              </a:tblPr>
              <a:tblGrid>
                <a:gridCol w="3995737"/>
                <a:gridCol w="3997327"/>
              </a:tblGrid>
              <a:tr h="38100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Calibri" pitchFamily="34" charset="0"/>
                          <a:cs typeface="Calibri" pitchFamily="34" charset="0"/>
                        </a:rPr>
                        <a:t>PASSIVE</a:t>
                      </a:r>
                      <a:endParaRPr kumimoji="0" lang="ar-JO" sz="1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Calibri" pitchFamily="34" charset="0"/>
                          <a:cs typeface="Calibri" pitchFamily="34" charset="0"/>
                        </a:rPr>
                        <a:t>ACTIVE</a:t>
                      </a:r>
                      <a:endParaRPr kumimoji="0" lang="ar-JO" sz="2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r>
              <a:tr h="1085851">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smtClean="0">
                          <a:ln>
                            <a:noFill/>
                          </a:ln>
                          <a:solidFill>
                            <a:schemeClr val="accent5"/>
                          </a:solidFill>
                          <a:effectLst/>
                          <a:latin typeface="Calibri" pitchFamily="34" charset="0"/>
                          <a:cs typeface="Calibri" pitchFamily="34" charset="0"/>
                        </a:rPr>
                        <a:t>Ready-made immune globulin </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(antibodies) from human or animal sources are given to the body.</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smtClean="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smtClean="0">
                          <a:ln>
                            <a:noFill/>
                          </a:ln>
                          <a:solidFill>
                            <a:schemeClr val="accent4"/>
                          </a:solidFill>
                          <a:effectLst/>
                          <a:latin typeface="Calibri" pitchFamily="34" charset="0"/>
                          <a:cs typeface="Calibri" pitchFamily="34" charset="0"/>
                        </a:rPr>
                        <a:t>Immunogenic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antigen</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is given then the body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forms</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its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own</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protective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antibodies</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endParaRPr kumimoji="0" lang="ar-JO" sz="1800" b="0" i="0" u="none" strike="noStrike" cap="none" normalizeH="0" baseline="0" dirty="0" smtClean="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2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smtClean="0">
                        <a:ln>
                          <a:noFill/>
                        </a:ln>
                        <a:solidFill>
                          <a:schemeClr val="accent5"/>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smtClean="0">
                          <a:ln>
                            <a:noFill/>
                          </a:ln>
                          <a:solidFill>
                            <a:schemeClr val="accent5"/>
                          </a:solidFill>
                          <a:effectLst/>
                          <a:latin typeface="Calibri" pitchFamily="34" charset="0"/>
                          <a:cs typeface="Calibri" pitchFamily="34" charset="0"/>
                        </a:rPr>
                        <a:t>Temporary</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immunity that decreases with time (turnover of the administered immunoglobulin)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smtClean="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smtClean="0">
                        <a:ln>
                          <a:noFill/>
                        </a:ln>
                        <a:solidFill>
                          <a:schemeClr val="accent5"/>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smtClean="0">
                          <a:ln>
                            <a:noFill/>
                          </a:ln>
                          <a:solidFill>
                            <a:schemeClr val="accent5"/>
                          </a:solidFill>
                          <a:effectLst/>
                          <a:latin typeface="Calibri" pitchFamily="34" charset="0"/>
                          <a:cs typeface="Calibri" pitchFamily="34" charset="0"/>
                        </a:rPr>
                        <a:t>Long term </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protection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smtClean="0">
                          <a:ln>
                            <a:noFill/>
                          </a:ln>
                          <a:solidFill>
                            <a:schemeClr val="accent4"/>
                          </a:solidFill>
                          <a:effectLst/>
                          <a:latin typeface="Calibri" pitchFamily="34" charset="0"/>
                          <a:cs typeface="Calibri" pitchFamily="34" charset="0"/>
                        </a:rPr>
                        <a:t>(Sometimes life long)</a:t>
                      </a:r>
                      <a:endParaRPr kumimoji="0" lang="ar-JO" sz="1800" b="0" i="0" u="none" strike="noStrike" cap="none" normalizeH="0" baseline="0" dirty="0" smtClean="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90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0" i="0" u="none" strike="noStrike" cap="none" normalizeH="0" baseline="0" dirty="0" smtClean="0">
                          <a:ln>
                            <a:noFill/>
                          </a:ln>
                          <a:solidFill>
                            <a:schemeClr val="accent4"/>
                          </a:solidFill>
                          <a:effectLst/>
                          <a:latin typeface="Calibri" pitchFamily="34" charset="0"/>
                          <a:cs typeface="Calibri" pitchFamily="34" charset="0"/>
                        </a:rPr>
                        <a:t>Examples: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smtClean="0">
                          <a:ln>
                            <a:noFill/>
                          </a:ln>
                          <a:solidFill>
                            <a:schemeClr val="accent4"/>
                          </a:solidFill>
                          <a:effectLst/>
                          <a:latin typeface="Calibri" pitchFamily="34" charset="0"/>
                          <a:cs typeface="Calibri" pitchFamily="34" charset="0"/>
                        </a:rPr>
                        <a:t>Natural</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Mother’s </a:t>
                      </a:r>
                      <a:r>
                        <a:rPr kumimoji="0" lang="en-US" sz="1800" b="0" i="0" u="none" strike="noStrike" cap="none" normalizeH="0" baseline="0" dirty="0" err="1" smtClean="0">
                          <a:ln>
                            <a:noFill/>
                          </a:ln>
                          <a:solidFill>
                            <a:schemeClr val="accent4"/>
                          </a:solidFill>
                          <a:effectLst/>
                          <a:latin typeface="Calibri" pitchFamily="34" charset="0"/>
                          <a:cs typeface="Calibri" pitchFamily="34" charset="0"/>
                        </a:rPr>
                        <a:t>Ig</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to infant (</a:t>
                      </a:r>
                      <a:r>
                        <a:rPr kumimoji="0" lang="en-US" sz="1800" b="0" i="0" u="none" strike="noStrike" cap="none" normalizeH="0" baseline="0" dirty="0" err="1" smtClean="0">
                          <a:ln>
                            <a:noFill/>
                          </a:ln>
                          <a:solidFill>
                            <a:schemeClr val="accent5"/>
                          </a:solidFill>
                          <a:effectLst/>
                          <a:latin typeface="Calibri" pitchFamily="34" charset="0"/>
                          <a:cs typeface="Calibri" pitchFamily="34" charset="0"/>
                        </a:rPr>
                        <a:t>transplacental</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/breast</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milk</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smtClean="0">
                          <a:ln>
                            <a:noFill/>
                          </a:ln>
                          <a:solidFill>
                            <a:schemeClr val="accent4"/>
                          </a:solidFill>
                          <a:effectLst/>
                          <a:latin typeface="Calibri" pitchFamily="34" charset="0"/>
                          <a:cs typeface="Calibri" pitchFamily="34" charset="0"/>
                        </a:rPr>
                        <a:t>effective for about 6 months.</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smtClean="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smtClean="0">
                          <a:ln>
                            <a:noFill/>
                          </a:ln>
                          <a:solidFill>
                            <a:schemeClr val="accent4"/>
                          </a:solidFill>
                          <a:effectLst/>
                          <a:latin typeface="Calibri" pitchFamily="34" charset="0"/>
                          <a:cs typeface="Calibri" pitchFamily="34" charset="0"/>
                        </a:rPr>
                        <a:t>Artificial</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r>
                        <a:rPr kumimoji="0" lang="en-US" sz="1800" b="0" i="0" u="none" strike="noStrike" cap="none" normalizeH="0" baseline="0" dirty="0" err="1" smtClean="0">
                          <a:ln>
                            <a:noFill/>
                          </a:ln>
                          <a:solidFill>
                            <a:schemeClr val="accent4"/>
                          </a:solidFill>
                          <a:effectLst/>
                          <a:latin typeface="Calibri" pitchFamily="34" charset="0"/>
                          <a:cs typeface="Calibri" pitchFamily="34" charset="0"/>
                        </a:rPr>
                        <a:t>Adminestration</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of antibodies (</a:t>
                      </a:r>
                      <a:r>
                        <a:rPr kumimoji="0" lang="en-US" sz="1800" b="0" i="0" u="none" strike="noStrike" cap="none" normalizeH="0" baseline="0" dirty="0" err="1" smtClean="0">
                          <a:ln>
                            <a:noFill/>
                          </a:ln>
                          <a:solidFill>
                            <a:schemeClr val="accent4"/>
                          </a:solidFill>
                          <a:effectLst/>
                          <a:latin typeface="Calibri" pitchFamily="34" charset="0"/>
                          <a:cs typeface="Calibri" pitchFamily="34" charset="0"/>
                        </a:rPr>
                        <a:t>e.g</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Hepatitis B IG</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r>
                        <a:rPr kumimoji="0" lang="en-US" sz="1800" b="0" i="0" u="none" strike="noStrike" cap="none" normalizeH="0" baseline="0" dirty="0" err="1" smtClean="0">
                          <a:ln>
                            <a:noFill/>
                          </a:ln>
                          <a:solidFill>
                            <a:schemeClr val="accent5"/>
                          </a:solidFill>
                          <a:effectLst/>
                          <a:latin typeface="Calibri" pitchFamily="34" charset="0"/>
                          <a:cs typeface="Calibri" pitchFamily="34" charset="0"/>
                        </a:rPr>
                        <a:t>Varicella</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 IG</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smtClean="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smtClean="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0" i="0" u="none" strike="noStrike" cap="none" normalizeH="0" baseline="0" dirty="0" smtClean="0">
                          <a:ln>
                            <a:noFill/>
                          </a:ln>
                          <a:solidFill>
                            <a:schemeClr val="accent4"/>
                          </a:solidFill>
                          <a:effectLst/>
                          <a:latin typeface="Calibri" pitchFamily="34" charset="0"/>
                          <a:cs typeface="Calibri" pitchFamily="34" charset="0"/>
                        </a:rPr>
                        <a:t>Examples:</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smtClean="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smtClean="0">
                          <a:ln>
                            <a:noFill/>
                          </a:ln>
                          <a:solidFill>
                            <a:schemeClr val="accent4"/>
                          </a:solidFill>
                          <a:effectLst/>
                          <a:latin typeface="Calibri" pitchFamily="34" charset="0"/>
                          <a:cs typeface="Calibri" pitchFamily="34" charset="0"/>
                        </a:rPr>
                        <a:t>Natural</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Infection</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smtClean="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smtClean="0">
                          <a:ln>
                            <a:noFill/>
                          </a:ln>
                          <a:solidFill>
                            <a:schemeClr val="accent4"/>
                          </a:solidFill>
                          <a:effectLst/>
                          <a:latin typeface="Calibri" pitchFamily="34" charset="0"/>
                          <a:cs typeface="Calibri" pitchFamily="34" charset="0"/>
                        </a:rPr>
                        <a:t>Artificial</a:t>
                      </a:r>
                      <a:r>
                        <a:rPr kumimoji="0" lang="en-US" sz="1800" b="0" i="0" u="none" strike="noStrike" cap="none" normalizeH="0" baseline="0" dirty="0" smtClean="0">
                          <a:ln>
                            <a:noFill/>
                          </a:ln>
                          <a:solidFill>
                            <a:schemeClr val="accent4"/>
                          </a:solidFill>
                          <a:effectLst/>
                          <a:latin typeface="Calibri" pitchFamily="34" charset="0"/>
                          <a:cs typeface="Calibri" pitchFamily="34" charset="0"/>
                        </a:rPr>
                        <a:t>: </a:t>
                      </a:r>
                      <a:r>
                        <a:rPr kumimoji="0" lang="en-US" sz="1800" b="0" i="0" u="none" strike="noStrike" cap="none" normalizeH="0" baseline="0" dirty="0" smtClean="0">
                          <a:ln>
                            <a:noFill/>
                          </a:ln>
                          <a:solidFill>
                            <a:schemeClr val="accent5"/>
                          </a:solidFill>
                          <a:effectLst/>
                          <a:latin typeface="Calibri" pitchFamily="34" charset="0"/>
                          <a:cs typeface="Calibri" pitchFamily="34" charset="0"/>
                        </a:rPr>
                        <a:t>Vaccination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smtClean="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5" name="Rectangle 107"/>
          <p:cNvSpPr>
            <a:spLocks noChangeArrowheads="1"/>
          </p:cNvSpPr>
          <p:nvPr/>
        </p:nvSpPr>
        <p:spPr bwMode="auto">
          <a:xfrm>
            <a:off x="859764" y="260351"/>
            <a:ext cx="6060044" cy="716663"/>
          </a:xfrm>
          <a:prstGeom prst="rect">
            <a:avLst/>
          </a:prstGeom>
          <a:noFill/>
          <a:ln w="9525">
            <a:noFill/>
            <a:miter lim="800000"/>
            <a:headEnd/>
            <a:tailEnd/>
          </a:ln>
        </p:spPr>
        <p:txBody>
          <a:bodyPr wrap="none" lIns="84893" tIns="42446" rIns="84893" bIns="42446">
            <a:spAutoFit/>
          </a:bodyPr>
          <a:lstStyle/>
          <a:p>
            <a:r>
              <a:rPr lang="en-US" altLang="ar-JO" sz="4100" b="1" dirty="0">
                <a:solidFill>
                  <a:schemeClr val="accent2"/>
                </a:solidFill>
                <a:latin typeface="Calibri" pitchFamily="34" charset="0"/>
                <a:cs typeface="Calibri" pitchFamily="34" charset="0"/>
              </a:rPr>
              <a:t>Active </a:t>
            </a:r>
            <a:r>
              <a:rPr lang="en-US" altLang="ar-JO" sz="4100" b="1" dirty="0" err="1" smtClean="0">
                <a:solidFill>
                  <a:schemeClr val="accent2"/>
                </a:solidFill>
                <a:latin typeface="Calibri" pitchFamily="34" charset="0"/>
                <a:cs typeface="Calibri" pitchFamily="34" charset="0"/>
              </a:rPr>
              <a:t>vs</a:t>
            </a:r>
            <a:r>
              <a:rPr lang="en-US" altLang="ar-JO" sz="4100" b="1" dirty="0" smtClean="0">
                <a:solidFill>
                  <a:schemeClr val="accent2"/>
                </a:solidFill>
                <a:latin typeface="Calibri" pitchFamily="34" charset="0"/>
                <a:cs typeface="Calibri" pitchFamily="34" charset="0"/>
              </a:rPr>
              <a:t> Passive </a:t>
            </a:r>
            <a:r>
              <a:rPr lang="en-US" altLang="ar-JO" sz="4100" b="1" dirty="0">
                <a:solidFill>
                  <a:schemeClr val="accent2"/>
                </a:solidFill>
                <a:latin typeface="Calibri" pitchFamily="34" charset="0"/>
                <a:cs typeface="Calibri" pitchFamily="34" charset="0"/>
              </a:rPr>
              <a:t>immunity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ar-JO" b="1" dirty="0" smtClean="0">
                <a:solidFill>
                  <a:schemeClr val="accent2"/>
                </a:solidFill>
                <a:latin typeface="Calibri" pitchFamily="34" charset="0"/>
                <a:cs typeface="Calibri" pitchFamily="34" charset="0"/>
              </a:rPr>
              <a:t>Vaccine adverse reactions</a:t>
            </a:r>
            <a:endParaRPr lang="en-US"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1671" y="605119"/>
            <a:ext cx="6945719" cy="5643282"/>
          </a:xfrm>
        </p:spPr>
        <p:txBody>
          <a:bodyPr/>
          <a:lstStyle/>
          <a:p>
            <a:r>
              <a:rPr lang="en-US" dirty="0" smtClean="0">
                <a:solidFill>
                  <a:schemeClr val="accent4">
                    <a:lumMod val="50000"/>
                  </a:schemeClr>
                </a:solidFill>
                <a:latin typeface="Calibri" pitchFamily="34" charset="0"/>
                <a:cs typeface="Calibri" pitchFamily="34" charset="0"/>
              </a:rPr>
              <a:t>Vaccine reactions can be </a:t>
            </a:r>
            <a:r>
              <a:rPr lang="en-US" dirty="0" err="1" smtClean="0">
                <a:solidFill>
                  <a:schemeClr val="accent4">
                    <a:lumMod val="50000"/>
                  </a:schemeClr>
                </a:solidFill>
                <a:latin typeface="Calibri" pitchFamily="34" charset="0"/>
                <a:cs typeface="Calibri" pitchFamily="34" charset="0"/>
              </a:rPr>
              <a:t>categorised</a:t>
            </a:r>
            <a:r>
              <a:rPr lang="en-US" dirty="0" smtClean="0">
                <a:solidFill>
                  <a:schemeClr val="accent4">
                    <a:lumMod val="50000"/>
                  </a:schemeClr>
                </a:solidFill>
                <a:latin typeface="Calibri" pitchFamily="34" charset="0"/>
                <a:cs typeface="Calibri" pitchFamily="34" charset="0"/>
              </a:rPr>
              <a:t> into two types:</a:t>
            </a:r>
          </a:p>
          <a:p>
            <a:pPr marL="800100" lvl="1" indent="-342900">
              <a:buFont typeface="+mj-lt"/>
              <a:buAutoNum type="arabicPeriod"/>
            </a:pPr>
            <a:r>
              <a:rPr lang="en-US" b="1" dirty="0" smtClean="0">
                <a:solidFill>
                  <a:schemeClr val="accent5"/>
                </a:solidFill>
                <a:latin typeface="Calibri" pitchFamily="34" charset="0"/>
                <a:cs typeface="Calibri" pitchFamily="34" charset="0"/>
              </a:rPr>
              <a:t>Common</a:t>
            </a:r>
            <a:r>
              <a:rPr lang="en-US" dirty="0" smtClean="0">
                <a:solidFill>
                  <a:schemeClr val="accent4">
                    <a:lumMod val="50000"/>
                  </a:schemeClr>
                </a:solidFill>
                <a:latin typeface="Calibri" pitchFamily="34" charset="0"/>
                <a:cs typeface="Calibri" pitchFamily="34" charset="0"/>
              </a:rPr>
              <a:t>, usually </a:t>
            </a:r>
            <a:r>
              <a:rPr lang="en-US" b="1" dirty="0" smtClean="0">
                <a:solidFill>
                  <a:schemeClr val="accent4">
                    <a:lumMod val="50000"/>
                  </a:schemeClr>
                </a:solidFill>
                <a:latin typeface="Calibri" pitchFamily="34" charset="0"/>
                <a:cs typeface="Calibri" pitchFamily="34" charset="0"/>
              </a:rPr>
              <a:t>minor and self-limiting</a:t>
            </a:r>
          </a:p>
          <a:p>
            <a:pPr marL="800100" lvl="1" indent="-342900">
              <a:buFont typeface="+mj-lt"/>
              <a:buAutoNum type="arabicPeriod"/>
            </a:pPr>
            <a:r>
              <a:rPr lang="en-US" b="1" dirty="0" smtClean="0">
                <a:solidFill>
                  <a:schemeClr val="accent5"/>
                </a:solidFill>
                <a:latin typeface="Calibri" pitchFamily="34" charset="0"/>
                <a:cs typeface="Calibri" pitchFamily="34" charset="0"/>
              </a:rPr>
              <a:t>Rare</a:t>
            </a:r>
            <a:r>
              <a:rPr lang="en-US" dirty="0" smtClean="0">
                <a:solidFill>
                  <a:schemeClr val="accent4">
                    <a:lumMod val="50000"/>
                  </a:schemeClr>
                </a:solidFill>
                <a:latin typeface="Calibri" pitchFamily="34" charset="0"/>
                <a:cs typeface="Calibri" pitchFamily="34" charset="0"/>
              </a:rPr>
              <a:t> and more </a:t>
            </a:r>
            <a:r>
              <a:rPr lang="en-US" b="1" dirty="0" smtClean="0">
                <a:solidFill>
                  <a:schemeClr val="accent4">
                    <a:lumMod val="50000"/>
                  </a:schemeClr>
                </a:solidFill>
                <a:latin typeface="Calibri" pitchFamily="34" charset="0"/>
                <a:cs typeface="Calibri" pitchFamily="34" charset="0"/>
              </a:rPr>
              <a:t>serious</a:t>
            </a:r>
          </a:p>
          <a:p>
            <a:endParaRPr lang="en-US" dirty="0" smtClean="0"/>
          </a:p>
          <a:p>
            <a:r>
              <a:rPr lang="en-US" dirty="0" smtClean="0">
                <a:solidFill>
                  <a:schemeClr val="accent4">
                    <a:lumMod val="50000"/>
                  </a:schemeClr>
                </a:solidFill>
                <a:latin typeface="Calibri" pitchFamily="34" charset="0"/>
                <a:cs typeface="Calibri" pitchFamily="34" charset="0"/>
              </a:rPr>
              <a:t>The common reactions are caused by the </a:t>
            </a:r>
            <a:r>
              <a:rPr lang="en-US" u="sng" dirty="0" smtClean="0">
                <a:solidFill>
                  <a:schemeClr val="accent4">
                    <a:lumMod val="50000"/>
                  </a:schemeClr>
                </a:solidFill>
                <a:latin typeface="Calibri" pitchFamily="34" charset="0"/>
                <a:cs typeface="Calibri" pitchFamily="34" charset="0"/>
              </a:rPr>
              <a:t>body’s response to </a:t>
            </a:r>
            <a:r>
              <a:rPr lang="en-US" dirty="0" smtClean="0">
                <a:solidFill>
                  <a:schemeClr val="accent4">
                    <a:lumMod val="50000"/>
                  </a:schemeClr>
                </a:solidFill>
                <a:latin typeface="Calibri" pitchFamily="34" charset="0"/>
                <a:cs typeface="Calibri" pitchFamily="34" charset="0"/>
              </a:rPr>
              <a:t>the vaccine </a:t>
            </a:r>
            <a:r>
              <a:rPr lang="en-US" b="1" dirty="0" smtClean="0">
                <a:solidFill>
                  <a:schemeClr val="accent4">
                    <a:lumMod val="50000"/>
                  </a:schemeClr>
                </a:solidFill>
                <a:latin typeface="Calibri" pitchFamily="34" charset="0"/>
                <a:cs typeface="Calibri" pitchFamily="34" charset="0"/>
              </a:rPr>
              <a:t>antigen(s</a:t>
            </a:r>
            <a:r>
              <a:rPr lang="en-US" dirty="0" smtClean="0">
                <a:solidFill>
                  <a:schemeClr val="accent4">
                    <a:lumMod val="50000"/>
                  </a:schemeClr>
                </a:solidFill>
                <a:latin typeface="Calibri" pitchFamily="34" charset="0"/>
                <a:cs typeface="Calibri" pitchFamily="34" charset="0"/>
              </a:rPr>
              <a:t>) and the </a:t>
            </a:r>
            <a:r>
              <a:rPr lang="en-US" b="1" dirty="0" smtClean="0">
                <a:solidFill>
                  <a:schemeClr val="accent4">
                    <a:lumMod val="50000"/>
                  </a:schemeClr>
                </a:solidFill>
                <a:latin typeface="Calibri" pitchFamily="34" charset="0"/>
                <a:cs typeface="Calibri" pitchFamily="34" charset="0"/>
              </a:rPr>
              <a:t>other vaccine constituents</a:t>
            </a:r>
            <a:r>
              <a:rPr lang="en-US" dirty="0" smtClean="0">
                <a:solidFill>
                  <a:schemeClr val="accent4">
                    <a:lumMod val="50000"/>
                  </a:schemeClr>
                </a:solidFill>
                <a:latin typeface="Calibri" pitchFamily="34" charset="0"/>
                <a:cs typeface="Calibri" pitchFamily="34" charset="0"/>
              </a:rPr>
              <a:t> (</a:t>
            </a:r>
            <a:r>
              <a:rPr lang="en-US" b="1" dirty="0" err="1" smtClean="0">
                <a:solidFill>
                  <a:schemeClr val="accent4">
                    <a:lumMod val="50000"/>
                  </a:schemeClr>
                </a:solidFill>
                <a:latin typeface="Calibri" pitchFamily="34" charset="0"/>
                <a:cs typeface="Calibri" pitchFamily="34" charset="0"/>
              </a:rPr>
              <a:t>adjuvants</a:t>
            </a:r>
            <a:r>
              <a:rPr lang="en-US" dirty="0" smtClean="0">
                <a:solidFill>
                  <a:schemeClr val="accent4">
                    <a:lumMod val="50000"/>
                  </a:schemeClr>
                </a:solidFill>
                <a:latin typeface="Calibri" pitchFamily="34" charset="0"/>
                <a:cs typeface="Calibri" pitchFamily="34" charset="0"/>
              </a:rPr>
              <a:t>).</a:t>
            </a:r>
          </a:p>
          <a:p>
            <a:r>
              <a:rPr lang="en-US" dirty="0" smtClean="0">
                <a:solidFill>
                  <a:schemeClr val="accent4">
                    <a:lumMod val="50000"/>
                  </a:schemeClr>
                </a:solidFill>
                <a:latin typeface="Calibri" pitchFamily="34" charset="0"/>
                <a:cs typeface="Calibri" pitchFamily="34" charset="0"/>
              </a:rPr>
              <a:t>In general they occur early </a:t>
            </a:r>
            <a:r>
              <a:rPr lang="en-US" b="1" dirty="0" smtClean="0">
                <a:solidFill>
                  <a:schemeClr val="accent5"/>
                </a:solidFill>
                <a:latin typeface="Calibri" pitchFamily="34" charset="0"/>
                <a:cs typeface="Calibri" pitchFamily="34" charset="0"/>
              </a:rPr>
              <a:t>within 24-48 hours</a:t>
            </a:r>
            <a:r>
              <a:rPr lang="en-US" b="1" dirty="0" smtClean="0">
                <a:solidFill>
                  <a:schemeClr val="accent4">
                    <a:lumMod val="50000"/>
                  </a:schemeClr>
                </a:solidFill>
                <a:latin typeface="Calibri" pitchFamily="34" charset="0"/>
                <a:cs typeface="Calibri" pitchFamily="34" charset="0"/>
              </a:rPr>
              <a:t> of vaccination </a:t>
            </a:r>
            <a:r>
              <a:rPr lang="en-US" dirty="0" smtClean="0">
                <a:solidFill>
                  <a:schemeClr val="accent4">
                    <a:lumMod val="50000"/>
                  </a:schemeClr>
                </a:solidFill>
                <a:latin typeface="Calibri" pitchFamily="34" charset="0"/>
                <a:cs typeface="Calibri" pitchFamily="34" charset="0"/>
              </a:rPr>
              <a:t>and are </a:t>
            </a:r>
            <a:r>
              <a:rPr lang="en-US" b="1" dirty="0" smtClean="0">
                <a:solidFill>
                  <a:schemeClr val="accent5"/>
                </a:solidFill>
                <a:latin typeface="Calibri" pitchFamily="34" charset="0"/>
                <a:cs typeface="Calibri" pitchFamily="34" charset="0"/>
              </a:rPr>
              <a:t>self-limiting</a:t>
            </a:r>
            <a:r>
              <a:rPr lang="en-US" dirty="0" smtClean="0">
                <a:solidFill>
                  <a:schemeClr val="accent4">
                    <a:lumMod val="50000"/>
                  </a:schemeClr>
                </a:solidFill>
                <a:latin typeface="Calibri" pitchFamily="34" charset="0"/>
                <a:cs typeface="Calibri" pitchFamily="34" charset="0"/>
              </a:rPr>
              <a:t>. </a:t>
            </a:r>
          </a:p>
          <a:p>
            <a:r>
              <a:rPr lang="en-US" dirty="0" smtClean="0">
                <a:solidFill>
                  <a:schemeClr val="accent4">
                    <a:lumMod val="50000"/>
                  </a:schemeClr>
                </a:solidFill>
                <a:latin typeface="Calibri" pitchFamily="34" charset="0"/>
                <a:cs typeface="Calibri" pitchFamily="34" charset="0"/>
              </a:rPr>
              <a:t>However, reactions following </a:t>
            </a:r>
            <a:r>
              <a:rPr lang="en-US" b="1" dirty="0" smtClean="0">
                <a:solidFill>
                  <a:schemeClr val="accent4">
                    <a:lumMod val="50000"/>
                  </a:schemeClr>
                </a:solidFill>
                <a:latin typeface="Calibri" pitchFamily="34" charset="0"/>
                <a:cs typeface="Calibri" pitchFamily="34" charset="0"/>
              </a:rPr>
              <a:t>live vaccines </a:t>
            </a:r>
            <a:r>
              <a:rPr lang="en-US" dirty="0" smtClean="0">
                <a:solidFill>
                  <a:schemeClr val="accent4">
                    <a:lumMod val="50000"/>
                  </a:schemeClr>
                </a:solidFill>
                <a:latin typeface="Calibri" pitchFamily="34" charset="0"/>
                <a:cs typeface="Calibri" pitchFamily="34" charset="0"/>
              </a:rPr>
              <a:t>(e.g. </a:t>
            </a:r>
            <a:r>
              <a:rPr lang="en-US" b="1" dirty="0" smtClean="0">
                <a:solidFill>
                  <a:schemeClr val="accent4">
                    <a:lumMod val="50000"/>
                  </a:schemeClr>
                </a:solidFill>
                <a:latin typeface="Calibri" pitchFamily="34" charset="0"/>
                <a:cs typeface="Calibri" pitchFamily="34" charset="0"/>
              </a:rPr>
              <a:t>MMR</a:t>
            </a:r>
            <a:r>
              <a:rPr lang="en-US" dirty="0" smtClean="0">
                <a:solidFill>
                  <a:schemeClr val="accent4">
                    <a:lumMod val="50000"/>
                  </a:schemeClr>
                </a:solidFill>
                <a:latin typeface="Calibri" pitchFamily="34" charset="0"/>
                <a:cs typeface="Calibri" pitchFamily="34" charset="0"/>
              </a:rPr>
              <a:t>) may be </a:t>
            </a:r>
            <a:r>
              <a:rPr lang="en-US" b="1" dirty="0" smtClean="0">
                <a:solidFill>
                  <a:schemeClr val="accent5"/>
                </a:solidFill>
                <a:latin typeface="Calibri" pitchFamily="34" charset="0"/>
                <a:cs typeface="Calibri" pitchFamily="34" charset="0"/>
              </a:rPr>
              <a:t>delayed</a:t>
            </a:r>
            <a:r>
              <a:rPr lang="en-US" dirty="0" smtClean="0">
                <a:solidFill>
                  <a:schemeClr val="accent4">
                    <a:lumMod val="50000"/>
                  </a:schemeClr>
                </a:solidFill>
                <a:latin typeface="Calibri" pitchFamily="34" charset="0"/>
                <a:cs typeface="Calibri" pitchFamily="34" charset="0"/>
              </a:rPr>
              <a:t> and resemble a </a:t>
            </a:r>
            <a:r>
              <a:rPr lang="en-US" b="1" dirty="0" smtClean="0">
                <a:solidFill>
                  <a:schemeClr val="accent5"/>
                </a:solidFill>
                <a:latin typeface="Calibri" pitchFamily="34" charset="0"/>
                <a:cs typeface="Calibri" pitchFamily="34" charset="0"/>
              </a:rPr>
              <a:t>mild version of the disease</a:t>
            </a:r>
            <a:r>
              <a:rPr lang="en-US" dirty="0" smtClean="0">
                <a:solidFill>
                  <a:schemeClr val="accent4">
                    <a:lumMod val="50000"/>
                  </a:schemeClr>
                </a:solidFill>
                <a:latin typeface="Calibri" pitchFamily="34" charset="0"/>
                <a:cs typeface="Calibri" pitchFamily="34" charset="0"/>
              </a:rPr>
              <a:t>.</a:t>
            </a:r>
          </a:p>
          <a:p>
            <a:pPr>
              <a:buNone/>
            </a:pP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20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07" y="188256"/>
            <a:ext cx="7133978" cy="5750859"/>
          </a:xfrm>
        </p:spPr>
        <p:txBody>
          <a:bodyPr>
            <a:normAutofit/>
          </a:bodyPr>
          <a:lstStyle/>
          <a:p>
            <a:pPr marL="400050"/>
            <a:r>
              <a:rPr lang="en-US" dirty="0" smtClean="0">
                <a:solidFill>
                  <a:schemeClr val="accent4">
                    <a:lumMod val="50000"/>
                  </a:schemeClr>
                </a:solidFill>
                <a:latin typeface="Calibri" pitchFamily="34" charset="0"/>
                <a:cs typeface="Calibri" pitchFamily="34" charset="0"/>
              </a:rPr>
              <a:t>Common minor reactions include:</a:t>
            </a:r>
          </a:p>
        </p:txBody>
      </p:sp>
      <p:graphicFrame>
        <p:nvGraphicFramePr>
          <p:cNvPr id="4" name="Content Placeholder 3"/>
          <p:cNvGraphicFramePr>
            <a:graphicFrameLocks/>
          </p:cNvGraphicFramePr>
          <p:nvPr/>
        </p:nvGraphicFramePr>
        <p:xfrm>
          <a:off x="255495" y="537886"/>
          <a:ext cx="8350622"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Contraindications to Vaccines</a:t>
            </a:r>
            <a:endParaRPr lang="en-US"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latin typeface="Calibri" pitchFamily="34" charset="0"/>
                <a:cs typeface="Calibri" pitchFamily="34" charset="0"/>
              </a:rPr>
              <a:t>What is a contraindication?</a:t>
            </a:r>
            <a:endParaRPr lang="en-US" dirty="0">
              <a:solidFill>
                <a:schemeClr val="accent2"/>
              </a:solidFill>
              <a:latin typeface="Calibri" pitchFamily="34" charset="0"/>
              <a:cs typeface="Calibri" pitchFamily="34" charset="0"/>
            </a:endParaRPr>
          </a:p>
        </p:txBody>
      </p:sp>
      <p:sp>
        <p:nvSpPr>
          <p:cNvPr id="5" name="Content Placeholder 4"/>
          <p:cNvSpPr>
            <a:spLocks noGrp="1"/>
          </p:cNvSpPr>
          <p:nvPr>
            <p:ph idx="1"/>
          </p:nvPr>
        </p:nvSpPr>
        <p:spPr>
          <a:xfrm>
            <a:off x="827484" y="1528486"/>
            <a:ext cx="7657610" cy="4899208"/>
          </a:xfrm>
        </p:spPr>
        <p:txBody>
          <a:bodyPr>
            <a:normAutofit/>
          </a:bodyPr>
          <a:lstStyle/>
          <a:p>
            <a:r>
              <a:rPr lang="en-US" altLang="ar-JO" sz="2400" dirty="0" smtClean="0">
                <a:solidFill>
                  <a:schemeClr val="accent4">
                    <a:lumMod val="50000"/>
                  </a:schemeClr>
                </a:solidFill>
                <a:latin typeface="Calibri" pitchFamily="34" charset="0"/>
                <a:cs typeface="Calibri" pitchFamily="34" charset="0"/>
              </a:rPr>
              <a:t> A condition in the recipient that</a:t>
            </a:r>
            <a:r>
              <a:rPr lang="en-US" altLang="ar-JO" sz="2400" b="1" dirty="0" smtClean="0">
                <a:solidFill>
                  <a:schemeClr val="accent4">
                    <a:lumMod val="50000"/>
                  </a:schemeClr>
                </a:solidFill>
                <a:latin typeface="Calibri" pitchFamily="34" charset="0"/>
                <a:cs typeface="Calibri" pitchFamily="34" charset="0"/>
              </a:rPr>
              <a:t> greatly increases</a:t>
            </a:r>
            <a:r>
              <a:rPr lang="en-US" altLang="ar-JO" sz="2400" dirty="0" smtClean="0">
                <a:solidFill>
                  <a:schemeClr val="accent4">
                    <a:lumMod val="50000"/>
                  </a:schemeClr>
                </a:solidFill>
                <a:latin typeface="Calibri" pitchFamily="34" charset="0"/>
                <a:cs typeface="Calibri" pitchFamily="34" charset="0"/>
              </a:rPr>
              <a:t> the </a:t>
            </a:r>
            <a:r>
              <a:rPr lang="en-US" altLang="ar-JO" sz="2400" b="1" dirty="0" smtClean="0">
                <a:solidFill>
                  <a:schemeClr val="accent4">
                    <a:lumMod val="50000"/>
                  </a:schemeClr>
                </a:solidFill>
                <a:latin typeface="Calibri" pitchFamily="34" charset="0"/>
                <a:cs typeface="Calibri" pitchFamily="34" charset="0"/>
              </a:rPr>
              <a:t>chance</a:t>
            </a:r>
            <a:r>
              <a:rPr lang="en-US" altLang="ar-JO" sz="2400" dirty="0" smtClean="0">
                <a:solidFill>
                  <a:schemeClr val="accent4">
                    <a:lumMod val="50000"/>
                  </a:schemeClr>
                </a:solidFill>
                <a:latin typeface="Calibri" pitchFamily="34" charset="0"/>
                <a:cs typeface="Calibri" pitchFamily="34" charset="0"/>
              </a:rPr>
              <a:t> of a serious life threatening </a:t>
            </a:r>
            <a:r>
              <a:rPr lang="en-US" altLang="ar-JO" sz="2400" b="1" dirty="0" smtClean="0">
                <a:solidFill>
                  <a:schemeClr val="accent4">
                    <a:lumMod val="50000"/>
                  </a:schemeClr>
                </a:solidFill>
                <a:latin typeface="Calibri" pitchFamily="34" charset="0"/>
                <a:cs typeface="Calibri" pitchFamily="34" charset="0"/>
              </a:rPr>
              <a:t>adverse event.</a:t>
            </a:r>
          </a:p>
          <a:p>
            <a:endParaRPr lang="en-US" altLang="ar-JO" sz="2400" b="1" dirty="0" smtClean="0">
              <a:solidFill>
                <a:schemeClr val="accent4">
                  <a:lumMod val="50000"/>
                </a:schemeClr>
              </a:solidFill>
              <a:latin typeface="Calibri" pitchFamily="34" charset="0"/>
              <a:cs typeface="Calibri" pitchFamily="34" charset="0"/>
            </a:endParaRPr>
          </a:p>
          <a:p>
            <a:r>
              <a:rPr lang="en-US" sz="2400" b="1" dirty="0" smtClean="0">
                <a:solidFill>
                  <a:schemeClr val="accent4">
                    <a:lumMod val="50000"/>
                  </a:schemeClr>
                </a:solidFill>
                <a:latin typeface="Calibri" pitchFamily="34" charset="0"/>
                <a:cs typeface="Calibri" pitchFamily="34" charset="0"/>
              </a:rPr>
              <a:t>Contraindications can be classified into:</a:t>
            </a:r>
          </a:p>
          <a:p>
            <a:pPr marL="457200" indent="-457200">
              <a:buFont typeface="+mj-lt"/>
              <a:buAutoNum type="arabicPeriod"/>
            </a:pPr>
            <a:r>
              <a:rPr lang="en-US" sz="2400" b="1" dirty="0" smtClean="0">
                <a:solidFill>
                  <a:schemeClr val="accent5"/>
                </a:solidFill>
                <a:latin typeface="Calibri" pitchFamily="34" charset="0"/>
                <a:cs typeface="Calibri" pitchFamily="34" charset="0"/>
              </a:rPr>
              <a:t>Absolute</a:t>
            </a:r>
            <a:r>
              <a:rPr lang="en-US" sz="2400" b="1" dirty="0" smtClean="0">
                <a:solidFill>
                  <a:schemeClr val="accent4">
                    <a:lumMod val="50000"/>
                  </a:schemeClr>
                </a:solidFill>
                <a:latin typeface="Calibri" pitchFamily="34" charset="0"/>
                <a:cs typeface="Calibri" pitchFamily="34" charset="0"/>
              </a:rPr>
              <a:t> </a:t>
            </a:r>
          </a:p>
          <a:p>
            <a:pPr marL="457200" indent="-457200">
              <a:buFont typeface="+mj-lt"/>
              <a:buAutoNum type="arabicPeriod"/>
            </a:pPr>
            <a:r>
              <a:rPr lang="en-US" sz="2400" b="1" dirty="0" smtClean="0">
                <a:solidFill>
                  <a:schemeClr val="accent5"/>
                </a:solidFill>
                <a:latin typeface="Calibri" pitchFamily="34" charset="0"/>
                <a:cs typeface="Calibri" pitchFamily="34" charset="0"/>
              </a:rPr>
              <a:t>Relative</a:t>
            </a:r>
            <a:r>
              <a:rPr lang="en-US" sz="2400" b="1" dirty="0" smtClean="0">
                <a:solidFill>
                  <a:schemeClr val="accent4">
                    <a:lumMod val="50000"/>
                  </a:schemeClr>
                </a:solidFill>
                <a:latin typeface="Calibri" pitchFamily="34" charset="0"/>
                <a:cs typeface="Calibri" pitchFamily="34" charset="0"/>
              </a:rPr>
              <a:t> </a:t>
            </a:r>
          </a:p>
          <a:p>
            <a:pPr marL="914400" lvl="1" indent="-457200">
              <a:buFont typeface="+mj-lt"/>
              <a:buAutoNum type="arabicPeriod"/>
            </a:pPr>
            <a:endParaRPr lang="en-US" altLang="ar-JO" sz="2200" b="1" dirty="0" smtClean="0">
              <a:solidFill>
                <a:schemeClr val="accent2"/>
              </a:solidFill>
              <a:latin typeface="Calibri" pitchFamily="34" charset="0"/>
              <a:cs typeface="Calibri" pitchFamily="34" charset="0"/>
            </a:endParaRPr>
          </a:p>
          <a:p>
            <a:pPr marL="1314450" lvl="2" indent="-457200"/>
            <a:endParaRPr lang="en-US" altLang="ar-JO" sz="2000" b="1" dirty="0" smtClean="0">
              <a:solidFill>
                <a:schemeClr val="accent5"/>
              </a:solidFill>
              <a:latin typeface="Calibri" pitchFamily="34" charset="0"/>
              <a:cs typeface="Calibri" pitchFamily="34" charset="0"/>
            </a:endParaRPr>
          </a:p>
          <a:p>
            <a:endParaRPr lang="en-US" sz="24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3" y="319718"/>
            <a:ext cx="7595388" cy="1400530"/>
          </a:xfrm>
        </p:spPr>
        <p:txBody>
          <a:bodyPr/>
          <a:lstStyle/>
          <a:p>
            <a:r>
              <a:rPr lang="en-US" sz="3600" b="1" u="sng" dirty="0" smtClean="0">
                <a:solidFill>
                  <a:schemeClr val="accent2"/>
                </a:solidFill>
                <a:latin typeface="Calibri" pitchFamily="34" charset="0"/>
                <a:cs typeface="Calibri" pitchFamily="34" charset="0"/>
              </a:rPr>
              <a:t>General</a:t>
            </a:r>
            <a:r>
              <a:rPr lang="en-US" sz="3600" b="1" dirty="0" smtClean="0">
                <a:solidFill>
                  <a:schemeClr val="accent2"/>
                </a:solidFill>
                <a:latin typeface="Calibri" pitchFamily="34" charset="0"/>
                <a:cs typeface="Calibri" pitchFamily="34" charset="0"/>
              </a:rPr>
              <a:t> </a:t>
            </a:r>
            <a:r>
              <a:rPr lang="en-US" sz="3600" b="1" u="sng" dirty="0" smtClean="0">
                <a:solidFill>
                  <a:schemeClr val="accent2"/>
                </a:solidFill>
                <a:latin typeface="Calibri" pitchFamily="34" charset="0"/>
                <a:cs typeface="Calibri" pitchFamily="34" charset="0"/>
              </a:rPr>
              <a:t>Absolute </a:t>
            </a:r>
            <a:r>
              <a:rPr lang="en-US" sz="3600" b="1" dirty="0" smtClean="0">
                <a:solidFill>
                  <a:schemeClr val="accent2"/>
                </a:solidFill>
                <a:latin typeface="Calibri" pitchFamily="34" charset="0"/>
                <a:cs typeface="Calibri" pitchFamily="34" charset="0"/>
              </a:rPr>
              <a:t>contraindications </a:t>
            </a:r>
            <a:endParaRPr lang="en-US" sz="36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288169"/>
            <a:ext cx="7069607" cy="5403581"/>
          </a:xfrm>
        </p:spPr>
        <p:txBody>
          <a:bodyPr>
            <a:noAutofit/>
          </a:bodyPr>
          <a:lstStyle/>
          <a:p>
            <a:r>
              <a:rPr lang="en-US" dirty="0" smtClean="0">
                <a:solidFill>
                  <a:schemeClr val="accent5"/>
                </a:solidFill>
                <a:latin typeface="Calibri" pitchFamily="34" charset="0"/>
                <a:cs typeface="Calibri" pitchFamily="34" charset="0"/>
              </a:rPr>
              <a:t>Anaphylaxis or a severe hypersensitivity reaction </a:t>
            </a:r>
            <a:r>
              <a:rPr lang="en-US" dirty="0" smtClean="0">
                <a:solidFill>
                  <a:schemeClr val="accent4">
                    <a:lumMod val="50000"/>
                  </a:schemeClr>
                </a:solidFill>
                <a:latin typeface="Calibri" pitchFamily="34" charset="0"/>
                <a:cs typeface="Calibri" pitchFamily="34" charset="0"/>
              </a:rPr>
              <a:t>to a </a:t>
            </a:r>
            <a:r>
              <a:rPr lang="en-US" b="1" dirty="0" smtClean="0">
                <a:solidFill>
                  <a:schemeClr val="accent4">
                    <a:lumMod val="50000"/>
                  </a:schemeClr>
                </a:solidFill>
                <a:latin typeface="Calibri" pitchFamily="34" charset="0"/>
                <a:cs typeface="Calibri" pitchFamily="34" charset="0"/>
              </a:rPr>
              <a:t>vaccine or a vaccine component </a:t>
            </a:r>
            <a:r>
              <a:rPr lang="en-US" dirty="0" smtClean="0">
                <a:solidFill>
                  <a:schemeClr val="accent4">
                    <a:lumMod val="50000"/>
                  </a:schemeClr>
                </a:solidFill>
                <a:latin typeface="Calibri" pitchFamily="34" charset="0"/>
                <a:cs typeface="Calibri" pitchFamily="34" charset="0"/>
              </a:rPr>
              <a:t>should not receive subsequent doses of that vaccine.</a:t>
            </a:r>
          </a:p>
          <a:p>
            <a:pPr marL="742950" lvl="2" indent="-342900">
              <a:buFont typeface="Wingdings" pitchFamily="2" charset="2"/>
              <a:buChar char="§"/>
            </a:pPr>
            <a:r>
              <a:rPr lang="en-US" sz="2000" b="1" dirty="0" smtClean="0">
                <a:solidFill>
                  <a:schemeClr val="accent2"/>
                </a:solidFill>
                <a:latin typeface="Calibri" pitchFamily="34" charset="0"/>
                <a:cs typeface="Calibri" pitchFamily="34" charset="0"/>
              </a:rPr>
              <a:t>influenza</a:t>
            </a:r>
            <a:r>
              <a:rPr lang="en-US" sz="2000" dirty="0" smtClean="0">
                <a:solidFill>
                  <a:schemeClr val="accent4">
                    <a:lumMod val="50000"/>
                  </a:schemeClr>
                </a:solidFill>
                <a:latin typeface="Calibri" pitchFamily="34" charset="0"/>
                <a:cs typeface="Calibri" pitchFamily="34" charset="0"/>
              </a:rPr>
              <a:t> and </a:t>
            </a:r>
            <a:r>
              <a:rPr lang="en-US" sz="2000" b="1" dirty="0" smtClean="0">
                <a:solidFill>
                  <a:schemeClr val="accent2"/>
                </a:solidFill>
                <a:latin typeface="Calibri" pitchFamily="34" charset="0"/>
                <a:cs typeface="Calibri" pitchFamily="34" charset="0"/>
              </a:rPr>
              <a:t>yellow fever</a:t>
            </a:r>
            <a:r>
              <a:rPr lang="en-US" sz="2000" dirty="0" smtClean="0">
                <a:solidFill>
                  <a:schemeClr val="accent2"/>
                </a:solidFill>
                <a:latin typeface="Calibri" pitchFamily="34" charset="0"/>
                <a:cs typeface="Calibri" pitchFamily="34" charset="0"/>
              </a:rPr>
              <a:t> </a:t>
            </a:r>
            <a:r>
              <a:rPr lang="en-US" sz="2000" dirty="0" smtClean="0">
                <a:solidFill>
                  <a:schemeClr val="accent4">
                    <a:lumMod val="50000"/>
                  </a:schemeClr>
                </a:solidFill>
                <a:latin typeface="Calibri" pitchFamily="34" charset="0"/>
                <a:cs typeface="Calibri" pitchFamily="34" charset="0"/>
              </a:rPr>
              <a:t>vaccines </a:t>
            </a:r>
            <a:r>
              <a:rPr lang="en-US" sz="2000" dirty="0" smtClean="0">
                <a:solidFill>
                  <a:schemeClr val="accent4">
                    <a:lumMod val="50000"/>
                  </a:schemeClr>
                </a:solidFill>
                <a:latin typeface="Calibri" pitchFamily="34" charset="0"/>
                <a:cs typeface="Calibri" pitchFamily="34" charset="0"/>
                <a:sym typeface="Wingdings" pitchFamily="2" charset="2"/>
              </a:rPr>
              <a:t> </a:t>
            </a:r>
            <a:r>
              <a:rPr lang="en-US" sz="2000" b="1" dirty="0" smtClean="0">
                <a:solidFill>
                  <a:schemeClr val="accent6">
                    <a:lumMod val="50000"/>
                  </a:schemeClr>
                </a:solidFill>
                <a:latin typeface="Calibri" pitchFamily="34" charset="0"/>
                <a:cs typeface="Calibri" pitchFamily="34" charset="0"/>
              </a:rPr>
              <a:t>produced in </a:t>
            </a:r>
            <a:r>
              <a:rPr lang="en-US" sz="2000" b="1" dirty="0" err="1" smtClean="0">
                <a:solidFill>
                  <a:schemeClr val="accent6">
                    <a:lumMod val="50000"/>
                  </a:schemeClr>
                </a:solidFill>
                <a:latin typeface="Calibri" pitchFamily="34" charset="0"/>
                <a:cs typeface="Calibri" pitchFamily="34" charset="0"/>
              </a:rPr>
              <a:t>embryonated</a:t>
            </a:r>
            <a:r>
              <a:rPr lang="en-US" sz="2000" b="1" dirty="0" smtClean="0">
                <a:solidFill>
                  <a:schemeClr val="accent6">
                    <a:lumMod val="50000"/>
                  </a:schemeClr>
                </a:solidFill>
                <a:latin typeface="Calibri" pitchFamily="34" charset="0"/>
                <a:cs typeface="Calibri" pitchFamily="34" charset="0"/>
              </a:rPr>
              <a:t> chicken eggs</a:t>
            </a:r>
            <a:r>
              <a:rPr lang="en-US" sz="2000" dirty="0" smtClean="0">
                <a:solidFill>
                  <a:schemeClr val="accent6">
                    <a:lumMod val="50000"/>
                  </a:schemeClr>
                </a:solidFill>
                <a:latin typeface="Calibri" pitchFamily="34" charset="0"/>
                <a:cs typeface="Calibri" pitchFamily="34" charset="0"/>
              </a:rPr>
              <a:t> </a:t>
            </a:r>
            <a:r>
              <a:rPr lang="en-US" sz="2000" dirty="0" smtClean="0">
                <a:solidFill>
                  <a:schemeClr val="accent4">
                    <a:lumMod val="50000"/>
                  </a:schemeClr>
                </a:solidFill>
                <a:latin typeface="Calibri" pitchFamily="34" charset="0"/>
                <a:cs typeface="Calibri" pitchFamily="34" charset="0"/>
              </a:rPr>
              <a:t>(CI in people with anaphylactic-like reaction to eggs)</a:t>
            </a:r>
          </a:p>
          <a:p>
            <a:endParaRPr lang="en-US" dirty="0" smtClean="0">
              <a:solidFill>
                <a:schemeClr val="accent4">
                  <a:lumMod val="50000"/>
                </a:schemeClr>
              </a:solidFill>
              <a:latin typeface="Calibri" pitchFamily="34" charset="0"/>
              <a:cs typeface="Calibri" pitchFamily="34" charset="0"/>
            </a:endParaRPr>
          </a:p>
          <a:p>
            <a:endParaRPr lang="en-US" dirty="0" smtClean="0">
              <a:solidFill>
                <a:schemeClr val="accent4">
                  <a:lumMod val="50000"/>
                </a:schemeClr>
              </a:solidFill>
              <a:latin typeface="Calibri" pitchFamily="34" charset="0"/>
              <a:cs typeface="Calibri" pitchFamily="34" charset="0"/>
            </a:endParaRPr>
          </a:p>
          <a:p>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smtClean="0">
                <a:solidFill>
                  <a:schemeClr val="accent2"/>
                </a:solidFill>
                <a:latin typeface="Calibri" pitchFamily="34" charset="0"/>
                <a:cs typeface="Calibri" pitchFamily="34" charset="0"/>
              </a:rPr>
              <a:t>Specific</a:t>
            </a:r>
            <a:r>
              <a:rPr lang="en-US" sz="3600" b="1" dirty="0" smtClean="0">
                <a:solidFill>
                  <a:schemeClr val="accent2"/>
                </a:solidFill>
                <a:latin typeface="Calibri" pitchFamily="34" charset="0"/>
                <a:cs typeface="Calibri" pitchFamily="34" charset="0"/>
              </a:rPr>
              <a:t> </a:t>
            </a:r>
            <a:r>
              <a:rPr lang="en-US" sz="3600" b="1" u="sng" dirty="0" smtClean="0">
                <a:solidFill>
                  <a:schemeClr val="accent2"/>
                </a:solidFill>
                <a:latin typeface="Calibri" pitchFamily="34" charset="0"/>
                <a:cs typeface="Calibri" pitchFamily="34" charset="0"/>
              </a:rPr>
              <a:t>absolute</a:t>
            </a:r>
            <a:r>
              <a:rPr lang="en-US" sz="3600" b="1" dirty="0" smtClean="0">
                <a:solidFill>
                  <a:schemeClr val="accent2"/>
                </a:solidFill>
                <a:latin typeface="Calibri" pitchFamily="34" charset="0"/>
                <a:cs typeface="Calibri" pitchFamily="34" charset="0"/>
              </a:rPr>
              <a:t> contraindications</a:t>
            </a:r>
            <a:endParaRPr lang="en-US" sz="36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b="1" dirty="0" smtClean="0">
                <a:solidFill>
                  <a:schemeClr val="accent5"/>
                </a:solidFill>
              </a:rPr>
              <a:t>DTP</a:t>
            </a:r>
            <a:r>
              <a:rPr lang="en-US" dirty="0" smtClean="0"/>
              <a:t> </a:t>
            </a:r>
            <a:r>
              <a:rPr lang="en-US" dirty="0" smtClean="0">
                <a:sym typeface="Wingdings" pitchFamily="2" charset="2"/>
              </a:rPr>
              <a:t> </a:t>
            </a:r>
            <a:r>
              <a:rPr lang="en-US" b="1" dirty="0" smtClean="0">
                <a:solidFill>
                  <a:schemeClr val="accent2"/>
                </a:solidFill>
                <a:latin typeface="Calibri" pitchFamily="34" charset="0"/>
                <a:cs typeface="Calibri" pitchFamily="34" charset="0"/>
              </a:rPr>
              <a:t>History of Encephalopathy (</a:t>
            </a:r>
            <a:r>
              <a:rPr lang="en-US" b="1" dirty="0" smtClean="0">
                <a:solidFill>
                  <a:schemeClr val="accent4">
                    <a:lumMod val="50000"/>
                  </a:schemeClr>
                </a:solidFill>
                <a:latin typeface="Calibri" pitchFamily="34" charset="0"/>
                <a:cs typeface="Calibri" pitchFamily="34" charset="0"/>
              </a:rPr>
              <a:t>e.g., coma, decreased level of consciousness; prolonged seizures</a:t>
            </a:r>
            <a:r>
              <a:rPr lang="en-US" b="1" dirty="0" smtClean="0">
                <a:solidFill>
                  <a:schemeClr val="accent2"/>
                </a:solidFill>
                <a:latin typeface="Calibri" pitchFamily="34" charset="0"/>
                <a:cs typeface="Calibri" pitchFamily="34" charset="0"/>
              </a:rPr>
              <a:t>) within 7 days of DTP vaccine</a:t>
            </a:r>
          </a:p>
          <a:p>
            <a:endParaRPr lang="en-US" dirty="0" smtClean="0">
              <a:sym typeface="Wingdings" pitchFamily="2" charset="2"/>
            </a:endParaRPr>
          </a:p>
          <a:p>
            <a:r>
              <a:rPr lang="en-US" b="1" dirty="0" smtClean="0">
                <a:solidFill>
                  <a:schemeClr val="accent5"/>
                </a:solidFill>
                <a:latin typeface="Calibri" pitchFamily="34" charset="0"/>
                <a:cs typeface="Calibri" pitchFamily="34" charset="0"/>
                <a:sym typeface="Wingdings" pitchFamily="2" charset="2"/>
              </a:rPr>
              <a:t>Rotavirus</a:t>
            </a:r>
            <a:r>
              <a:rPr lang="en-US" b="1" dirty="0" smtClean="0">
                <a:sym typeface="Wingdings" pitchFamily="2" charset="2"/>
              </a:rPr>
              <a:t>  </a:t>
            </a:r>
            <a:r>
              <a:rPr lang="en-US" b="1" dirty="0" smtClean="0">
                <a:solidFill>
                  <a:schemeClr val="accent2"/>
                </a:solidFill>
                <a:sym typeface="Wingdings" pitchFamily="2" charset="2"/>
              </a:rPr>
              <a:t>H</a:t>
            </a:r>
            <a:r>
              <a:rPr lang="en-US" b="1" dirty="0" smtClean="0">
                <a:solidFill>
                  <a:schemeClr val="accent2"/>
                </a:solidFill>
                <a:latin typeface="Calibri" pitchFamily="34" charset="0"/>
                <a:cs typeface="Calibri" pitchFamily="34" charset="0"/>
              </a:rPr>
              <a:t>istory of </a:t>
            </a:r>
            <a:r>
              <a:rPr lang="en-US" b="1" dirty="0" err="1" smtClean="0">
                <a:solidFill>
                  <a:schemeClr val="accent2"/>
                </a:solidFill>
                <a:latin typeface="Calibri" pitchFamily="34" charset="0"/>
                <a:cs typeface="Calibri" pitchFamily="34" charset="0"/>
              </a:rPr>
              <a:t>intussusception</a:t>
            </a:r>
            <a:endParaRPr lang="en-US" b="1" dirty="0" smtClean="0">
              <a:solidFill>
                <a:schemeClr val="accent2"/>
              </a:solidFill>
              <a:latin typeface="Calibri" pitchFamily="34" charset="0"/>
              <a:cs typeface="Calibri" pitchFamily="34" charset="0"/>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solidFill>
                <a:latin typeface="Calibri" pitchFamily="34" charset="0"/>
                <a:cs typeface="Calibri" pitchFamily="34" charset="0"/>
              </a:rPr>
              <a:t>General</a:t>
            </a:r>
            <a:r>
              <a:rPr lang="en-US" b="1" dirty="0" smtClean="0">
                <a:solidFill>
                  <a:schemeClr val="accent2"/>
                </a:solidFill>
                <a:latin typeface="Calibri" pitchFamily="34" charset="0"/>
                <a:cs typeface="Calibri" pitchFamily="34" charset="0"/>
              </a:rPr>
              <a:t> </a:t>
            </a:r>
            <a:r>
              <a:rPr lang="en-US" b="1" u="sng" dirty="0" smtClean="0">
                <a:solidFill>
                  <a:schemeClr val="accent2"/>
                </a:solidFill>
                <a:latin typeface="Calibri" pitchFamily="34" charset="0"/>
                <a:cs typeface="Calibri" pitchFamily="34" charset="0"/>
              </a:rPr>
              <a:t>Relative</a:t>
            </a:r>
            <a:r>
              <a:rPr lang="en-US" b="1" dirty="0" smtClean="0">
                <a:solidFill>
                  <a:schemeClr val="accent2"/>
                </a:solidFill>
                <a:latin typeface="Calibri" pitchFamily="34" charset="0"/>
                <a:cs typeface="Calibri" pitchFamily="34" charset="0"/>
              </a:rPr>
              <a:t> contraindications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fontAlgn="t"/>
            <a:r>
              <a:rPr lang="en-US" b="1" dirty="0" smtClean="0">
                <a:solidFill>
                  <a:schemeClr val="accent2"/>
                </a:solidFill>
                <a:latin typeface="Calibri" pitchFamily="34" charset="0"/>
                <a:cs typeface="Calibri" pitchFamily="34" charset="0"/>
              </a:rPr>
              <a:t>Moderate or severe acute illness </a:t>
            </a:r>
            <a:r>
              <a:rPr lang="en-US" dirty="0" smtClean="0">
                <a:latin typeface="Calibri" pitchFamily="34" charset="0"/>
                <a:cs typeface="Calibri" pitchFamily="34" charset="0"/>
              </a:rPr>
              <a:t>(such as diarrhea) with or without fever.</a:t>
            </a:r>
          </a:p>
          <a:p>
            <a:pPr lvl="1" fontAlgn="t">
              <a:buFont typeface="Wingdings" pitchFamily="2" charset="2"/>
              <a:buChar char="§"/>
            </a:pPr>
            <a:r>
              <a:rPr lang="en-US" sz="2000" dirty="0" smtClean="0">
                <a:latin typeface="Calibri" pitchFamily="34" charset="0"/>
                <a:cs typeface="Calibri" pitchFamily="34" charset="0"/>
              </a:rPr>
              <a:t>Can be vaccinated as soon as they are recovering and no longer acutely ill.</a:t>
            </a: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7"/>
            <a:ext cx="7053542" cy="677813"/>
          </a:xfrm>
        </p:spPr>
        <p:txBody>
          <a:bodyPr/>
          <a:lstStyle/>
          <a:p>
            <a:r>
              <a:rPr lang="en-US" sz="3600" b="1" u="sng" dirty="0" smtClean="0">
                <a:solidFill>
                  <a:schemeClr val="accent2"/>
                </a:solidFill>
                <a:latin typeface="Calibri" pitchFamily="34" charset="0"/>
                <a:cs typeface="Calibri" pitchFamily="34" charset="0"/>
              </a:rPr>
              <a:t>Specific</a:t>
            </a:r>
            <a:r>
              <a:rPr lang="en-US" sz="3600" b="1" dirty="0" smtClean="0">
                <a:solidFill>
                  <a:schemeClr val="accent2"/>
                </a:solidFill>
                <a:latin typeface="Calibri" pitchFamily="34" charset="0"/>
                <a:cs typeface="Calibri" pitchFamily="34" charset="0"/>
              </a:rPr>
              <a:t> </a:t>
            </a:r>
            <a:r>
              <a:rPr lang="en-US" sz="3600" b="1" u="sng" dirty="0" smtClean="0">
                <a:solidFill>
                  <a:schemeClr val="accent2"/>
                </a:solidFill>
                <a:latin typeface="Calibri" pitchFamily="34" charset="0"/>
                <a:cs typeface="Calibri" pitchFamily="34" charset="0"/>
              </a:rPr>
              <a:t>Relative</a:t>
            </a:r>
            <a:r>
              <a:rPr lang="en-US" sz="3600" b="1" dirty="0" smtClean="0">
                <a:solidFill>
                  <a:schemeClr val="accent2"/>
                </a:solidFill>
                <a:latin typeface="Calibri" pitchFamily="34" charset="0"/>
                <a:cs typeface="Calibri" pitchFamily="34" charset="0"/>
              </a:rPr>
              <a:t> contraindications</a:t>
            </a:r>
            <a:endParaRPr lang="en-US" sz="36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296785"/>
            <a:ext cx="7169360" cy="5353397"/>
          </a:xfrm>
        </p:spPr>
        <p:txBody>
          <a:bodyPr>
            <a:normAutofit lnSpcReduction="10000"/>
          </a:bodyPr>
          <a:lstStyle/>
          <a:p>
            <a:r>
              <a:rPr lang="en-US" sz="1800" b="1" dirty="0" smtClean="0">
                <a:solidFill>
                  <a:schemeClr val="accent5"/>
                </a:solidFill>
                <a:latin typeface="Calibri" pitchFamily="34" charset="0"/>
                <a:cs typeface="Calibri" pitchFamily="34" charset="0"/>
              </a:rPr>
              <a:t>For DTP vaccine:</a:t>
            </a:r>
          </a:p>
          <a:p>
            <a:r>
              <a:rPr lang="en-US" altLang="ar-JO" sz="1800" b="1" dirty="0" smtClean="0">
                <a:solidFill>
                  <a:schemeClr val="accent2"/>
                </a:solidFill>
                <a:latin typeface="Calibri" pitchFamily="34" charset="0"/>
                <a:cs typeface="Calibri" pitchFamily="34" charset="0"/>
              </a:rPr>
              <a:t>Progressive neurologic disorder (</a:t>
            </a:r>
            <a:r>
              <a:rPr lang="en-US" altLang="ar-JO" sz="1800" b="1" dirty="0" smtClean="0">
                <a:solidFill>
                  <a:schemeClr val="accent4">
                    <a:lumMod val="50000"/>
                  </a:schemeClr>
                </a:solidFill>
                <a:latin typeface="Calibri" pitchFamily="34" charset="0"/>
                <a:cs typeface="Calibri" pitchFamily="34" charset="0"/>
              </a:rPr>
              <a:t>infantile spasms/ uncontrolled epilepsy/ progressive encephalopathy </a:t>
            </a:r>
            <a:r>
              <a:rPr lang="en-US" altLang="ar-JO" sz="1800" b="1" dirty="0" smtClean="0">
                <a:solidFill>
                  <a:schemeClr val="accent2"/>
                </a:solidFill>
                <a:latin typeface="Calibri" pitchFamily="34" charset="0"/>
                <a:cs typeface="Calibri" pitchFamily="34" charset="0"/>
              </a:rPr>
              <a:t>)</a:t>
            </a:r>
          </a:p>
          <a:p>
            <a:pPr marL="742950" lvl="2" indent="-342900">
              <a:buFont typeface="Wingdings" pitchFamily="2" charset="2"/>
              <a:buChar char="§"/>
            </a:pPr>
            <a:r>
              <a:rPr lang="en-US" sz="1800" dirty="0" smtClean="0">
                <a:solidFill>
                  <a:schemeClr val="accent4">
                    <a:lumMod val="50000"/>
                  </a:schemeClr>
                </a:solidFill>
                <a:latin typeface="Calibri" pitchFamily="34" charset="0"/>
                <a:cs typeface="Calibri" pitchFamily="34" charset="0"/>
              </a:rPr>
              <a:t>vaccine</a:t>
            </a:r>
            <a:r>
              <a:rPr lang="en-US" sz="1800" b="1" dirty="0" smtClean="0">
                <a:solidFill>
                  <a:schemeClr val="accent5"/>
                </a:solidFill>
                <a:latin typeface="Calibri" pitchFamily="34" charset="0"/>
                <a:cs typeface="Calibri" pitchFamily="34" charset="0"/>
              </a:rPr>
              <a:t> </a:t>
            </a:r>
            <a:r>
              <a:rPr lang="en-US" sz="1800" dirty="0" smtClean="0">
                <a:solidFill>
                  <a:schemeClr val="accent4">
                    <a:lumMod val="50000"/>
                  </a:schemeClr>
                </a:solidFill>
                <a:latin typeface="Calibri" pitchFamily="34" charset="0"/>
                <a:cs typeface="Calibri" pitchFamily="34" charset="0"/>
              </a:rPr>
              <a:t>postponed until symptoms are controlled</a:t>
            </a:r>
          </a:p>
          <a:p>
            <a:endParaRPr lang="en-US" sz="1800" dirty="0" smtClean="0">
              <a:latin typeface="Calibri" pitchFamily="34" charset="0"/>
              <a:cs typeface="Calibri" pitchFamily="34" charset="0"/>
            </a:endParaRPr>
          </a:p>
          <a:p>
            <a:r>
              <a:rPr lang="en-US" sz="1800" b="1" dirty="0" smtClean="0">
                <a:solidFill>
                  <a:schemeClr val="accent2"/>
                </a:solidFill>
                <a:latin typeface="Calibri" pitchFamily="34" charset="0"/>
                <a:cs typeface="Calibri" pitchFamily="34" charset="0"/>
              </a:rPr>
              <a:t>Temperature of 40.5° C or higher </a:t>
            </a:r>
            <a:r>
              <a:rPr lang="en-US" sz="1800" dirty="0" smtClean="0">
                <a:latin typeface="Calibri" pitchFamily="34" charset="0"/>
                <a:cs typeface="Calibri" pitchFamily="34" charset="0"/>
              </a:rPr>
              <a:t>within 48 hours after vaccination with a previous dose of DTP/</a:t>
            </a:r>
            <a:r>
              <a:rPr lang="en-US" sz="1800" dirty="0" err="1" smtClean="0">
                <a:latin typeface="Calibri" pitchFamily="34" charset="0"/>
                <a:cs typeface="Calibri" pitchFamily="34" charset="0"/>
              </a:rPr>
              <a:t>DTaP</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b="1" dirty="0" smtClean="0">
                <a:solidFill>
                  <a:schemeClr val="accent2"/>
                </a:solidFill>
                <a:latin typeface="Calibri" pitchFamily="34" charset="0"/>
                <a:cs typeface="Calibri" pitchFamily="34" charset="0"/>
              </a:rPr>
              <a:t>Collapse or shock-like state </a:t>
            </a:r>
            <a:r>
              <a:rPr lang="en-US" sz="1800" dirty="0" smtClean="0">
                <a:latin typeface="Calibri" pitchFamily="34" charset="0"/>
                <a:cs typeface="Calibri" pitchFamily="34" charset="0"/>
              </a:rPr>
              <a:t>(i.e., hypotonic </a:t>
            </a:r>
            <a:r>
              <a:rPr lang="en-US" sz="1800" dirty="0" err="1" smtClean="0">
                <a:latin typeface="Calibri" pitchFamily="34" charset="0"/>
                <a:cs typeface="Calibri" pitchFamily="34" charset="0"/>
              </a:rPr>
              <a:t>hyporesponsive</a:t>
            </a:r>
            <a:r>
              <a:rPr lang="en-US" sz="1800" dirty="0" smtClean="0">
                <a:latin typeface="Calibri" pitchFamily="34" charset="0"/>
                <a:cs typeface="Calibri" pitchFamily="34" charset="0"/>
              </a:rPr>
              <a:t> episode) within 48 hours after receiving a previous dose of DTP/</a:t>
            </a:r>
            <a:r>
              <a:rPr lang="en-US" sz="1800" dirty="0" err="1" smtClean="0">
                <a:latin typeface="Calibri" pitchFamily="34" charset="0"/>
                <a:cs typeface="Calibri" pitchFamily="34" charset="0"/>
              </a:rPr>
              <a:t>DTaP</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b="1" dirty="0" smtClean="0">
                <a:solidFill>
                  <a:schemeClr val="accent2"/>
                </a:solidFill>
                <a:latin typeface="Calibri" pitchFamily="34" charset="0"/>
                <a:cs typeface="Calibri" pitchFamily="34" charset="0"/>
              </a:rPr>
              <a:t>Seizure within 3 days </a:t>
            </a:r>
            <a:r>
              <a:rPr lang="en-US" sz="1800" dirty="0" smtClean="0">
                <a:latin typeface="Calibri" pitchFamily="34" charset="0"/>
                <a:cs typeface="Calibri" pitchFamily="34" charset="0"/>
              </a:rPr>
              <a:t>after receiving a previous dose of DTP/</a:t>
            </a:r>
            <a:r>
              <a:rPr lang="en-US" sz="1800" dirty="0" err="1" smtClean="0">
                <a:latin typeface="Calibri" pitchFamily="34" charset="0"/>
                <a:cs typeface="Calibri" pitchFamily="34" charset="0"/>
              </a:rPr>
              <a:t>DTaP</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b="1" dirty="0" smtClean="0">
                <a:solidFill>
                  <a:schemeClr val="accent2"/>
                </a:solidFill>
                <a:latin typeface="Calibri" pitchFamily="34" charset="0"/>
                <a:cs typeface="Calibri" pitchFamily="34" charset="0"/>
              </a:rPr>
              <a:t>Persistent, inconsolable crying </a:t>
            </a:r>
            <a:r>
              <a:rPr lang="en-US" sz="1800" dirty="0" smtClean="0">
                <a:latin typeface="Calibri" pitchFamily="34" charset="0"/>
                <a:cs typeface="Calibri" pitchFamily="34" charset="0"/>
              </a:rPr>
              <a:t>lasting 3 or more hours within 48 hours after receiving a previous dose of DTP/</a:t>
            </a:r>
            <a:r>
              <a:rPr lang="en-US" sz="1800" dirty="0" err="1" smtClean="0">
                <a:latin typeface="Calibri" pitchFamily="34" charset="0"/>
                <a:cs typeface="Calibri" pitchFamily="34" charset="0"/>
              </a:rPr>
              <a:t>DTaP</a:t>
            </a:r>
            <a:endParaRPr lang="en-US" sz="1800" dirty="0" smtClean="0">
              <a:latin typeface="Calibri" pitchFamily="34" charset="0"/>
              <a:cs typeface="Calibri" pitchFamily="34" charset="0"/>
            </a:endParaRPr>
          </a:p>
          <a:p>
            <a:endParaRPr 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Invalid contraindications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766482" y="1304365"/>
            <a:ext cx="6770908" cy="4944035"/>
          </a:xfrm>
        </p:spPr>
        <p:txBody>
          <a:bodyPr>
            <a:normAutofit lnSpcReduction="10000"/>
          </a:bodyPr>
          <a:lstStyle/>
          <a:p>
            <a:r>
              <a:rPr lang="en-US" altLang="ar-JO" dirty="0" smtClean="0">
                <a:solidFill>
                  <a:schemeClr val="accent4">
                    <a:lumMod val="50000"/>
                  </a:schemeClr>
                </a:solidFill>
                <a:latin typeface="Calibri" pitchFamily="34" charset="0"/>
                <a:cs typeface="Calibri" pitchFamily="34" charset="0"/>
              </a:rPr>
              <a:t>Convalescent (recovery) phase of acute illness</a:t>
            </a:r>
          </a:p>
          <a:p>
            <a:endParaRPr lang="en-US" altLang="ar-JO" dirty="0" smtClean="0">
              <a:solidFill>
                <a:schemeClr val="accent4">
                  <a:lumMod val="50000"/>
                </a:schemeClr>
              </a:solidFill>
              <a:latin typeface="Calibri" pitchFamily="34" charset="0"/>
              <a:cs typeface="Calibri" pitchFamily="34" charset="0"/>
            </a:endParaRPr>
          </a:p>
          <a:p>
            <a:r>
              <a:rPr lang="en-US" altLang="ar-JO" dirty="0" smtClean="0">
                <a:solidFill>
                  <a:schemeClr val="accent4">
                    <a:lumMod val="50000"/>
                  </a:schemeClr>
                </a:solidFill>
                <a:latin typeface="Calibri" pitchFamily="34" charset="0"/>
                <a:cs typeface="Calibri" pitchFamily="34" charset="0"/>
              </a:rPr>
              <a:t>Recent exposure to infectious diseases</a:t>
            </a:r>
          </a:p>
          <a:p>
            <a:endParaRPr lang="en-US" altLang="ar-JO" dirty="0" smtClean="0">
              <a:solidFill>
                <a:schemeClr val="accent4">
                  <a:lumMod val="50000"/>
                </a:schemeClr>
              </a:solidFill>
              <a:latin typeface="Calibri" pitchFamily="34" charset="0"/>
              <a:cs typeface="Calibri" pitchFamily="34" charset="0"/>
            </a:endParaRPr>
          </a:p>
          <a:p>
            <a:r>
              <a:rPr lang="en-US" altLang="ar-JO" dirty="0" smtClean="0">
                <a:solidFill>
                  <a:schemeClr val="accent4">
                    <a:lumMod val="50000"/>
                  </a:schemeClr>
                </a:solidFill>
                <a:latin typeface="Calibri" pitchFamily="34" charset="0"/>
                <a:cs typeface="Calibri" pitchFamily="34" charset="0"/>
              </a:rPr>
              <a:t>Current antibiotic therapy</a:t>
            </a:r>
          </a:p>
          <a:p>
            <a:endParaRPr lang="en-US" altLang="ar-JO" dirty="0" smtClean="0">
              <a:solidFill>
                <a:schemeClr val="accent4">
                  <a:lumMod val="50000"/>
                </a:schemeClr>
              </a:solidFill>
              <a:latin typeface="Calibri" pitchFamily="34" charset="0"/>
              <a:cs typeface="Calibri" pitchFamily="34" charset="0"/>
            </a:endParaRPr>
          </a:p>
          <a:p>
            <a:r>
              <a:rPr lang="en-US" altLang="ar-JO" dirty="0" smtClean="0">
                <a:solidFill>
                  <a:schemeClr val="accent4">
                    <a:lumMod val="50000"/>
                  </a:schemeClr>
                </a:solidFill>
                <a:latin typeface="Calibri" pitchFamily="34" charset="0"/>
                <a:cs typeface="Calibri" pitchFamily="34" charset="0"/>
              </a:rPr>
              <a:t>Breastfeeding </a:t>
            </a:r>
          </a:p>
          <a:p>
            <a:endParaRPr lang="en-US" altLang="ar-JO" dirty="0" smtClean="0">
              <a:solidFill>
                <a:schemeClr val="accent4">
                  <a:lumMod val="50000"/>
                </a:schemeClr>
              </a:solidFill>
              <a:latin typeface="Calibri" pitchFamily="34" charset="0"/>
              <a:cs typeface="Calibri" pitchFamily="34" charset="0"/>
            </a:endParaRPr>
          </a:p>
          <a:p>
            <a:r>
              <a:rPr lang="en-US" altLang="ar-JO" dirty="0" smtClean="0">
                <a:solidFill>
                  <a:schemeClr val="accent4">
                    <a:lumMod val="50000"/>
                  </a:schemeClr>
                </a:solidFill>
                <a:latin typeface="Calibri" pitchFamily="34" charset="0"/>
                <a:cs typeface="Calibri" pitchFamily="34" charset="0"/>
              </a:rPr>
              <a:t>Stable neurological condition (CP, controlled convulsion)</a:t>
            </a:r>
          </a:p>
          <a:p>
            <a:endParaRPr lang="en-US" altLang="ar-JO" dirty="0" smtClean="0">
              <a:solidFill>
                <a:schemeClr val="accent4">
                  <a:lumMod val="50000"/>
                </a:schemeClr>
              </a:solidFill>
              <a:latin typeface="Calibri" pitchFamily="34" charset="0"/>
              <a:cs typeface="Calibri" pitchFamily="34" charset="0"/>
            </a:endParaRPr>
          </a:p>
          <a:p>
            <a:r>
              <a:rPr lang="en-US" altLang="ar-JO" dirty="0" smtClean="0">
                <a:solidFill>
                  <a:schemeClr val="accent4">
                    <a:lumMod val="50000"/>
                  </a:schemeClr>
                </a:solidFill>
                <a:latin typeface="Calibri" pitchFamily="34" charset="0"/>
                <a:cs typeface="Calibri" pitchFamily="34" charset="0"/>
              </a:rPr>
              <a:t>History of penicillin allergy or other non-vaccine allergy or receiving allergen extract immunotherapy.</a:t>
            </a:r>
            <a:endParaRPr lang="en-US" dirty="0">
              <a:solidFill>
                <a:schemeClr val="accent4">
                  <a:lumMod val="50000"/>
                </a:schemeClr>
              </a:solidFill>
              <a:latin typeface="Calibri" pitchFamily="34" charset="0"/>
              <a:cs typeface="Calibri" pitchFamily="34" charset="0"/>
            </a:endParaRPr>
          </a:p>
        </p:txBody>
      </p:sp>
      <p:sp>
        <p:nvSpPr>
          <p:cNvPr id="4" name="TextBox 3"/>
          <p:cNvSpPr txBox="1"/>
          <p:nvPr/>
        </p:nvSpPr>
        <p:spPr>
          <a:xfrm>
            <a:off x="6999316" y="1147156"/>
            <a:ext cx="2144684" cy="3785652"/>
          </a:xfrm>
          <a:prstGeom prst="rect">
            <a:avLst/>
          </a:prstGeom>
          <a:noFill/>
        </p:spPr>
        <p:txBody>
          <a:bodyPr wrap="square" rtlCol="1">
            <a:spAutoFit/>
          </a:bodyPr>
          <a:lstStyle/>
          <a:p>
            <a:r>
              <a:rPr lang="en-US" sz="1200" dirty="0" smtClean="0"/>
              <a:t>If baby exit from hospital after bronchopneumonia treated , and now , has mild diarrhea and mild peptic ulcer : ?</a:t>
            </a:r>
          </a:p>
          <a:p>
            <a:r>
              <a:rPr lang="en-US" sz="1200" dirty="0" smtClean="0"/>
              <a:t>Give him the drug of these disease and after 2 days come again , if treated ;give him the vaccine  .</a:t>
            </a:r>
          </a:p>
          <a:p>
            <a:endParaRPr lang="en-US" sz="1200" dirty="0" smtClean="0"/>
          </a:p>
          <a:p>
            <a:r>
              <a:rPr lang="en-US" sz="1200" dirty="0" smtClean="0"/>
              <a:t>Breastfeeding contain antibody : to avoid </a:t>
            </a:r>
            <a:r>
              <a:rPr lang="en-US" sz="1200" dirty="0" err="1" smtClean="0"/>
              <a:t>interfer</a:t>
            </a:r>
            <a:r>
              <a:rPr lang="en-US" sz="1200" dirty="0" smtClean="0"/>
              <a:t> with oral vaccine(</a:t>
            </a:r>
            <a:r>
              <a:rPr lang="en-US" sz="1200" dirty="0" err="1" smtClean="0"/>
              <a:t>opv</a:t>
            </a:r>
            <a:r>
              <a:rPr lang="en-US" sz="1200" dirty="0" smtClean="0"/>
              <a:t>, </a:t>
            </a:r>
            <a:r>
              <a:rPr lang="en-US" sz="1200" dirty="0" err="1" smtClean="0"/>
              <a:t>rota</a:t>
            </a:r>
            <a:r>
              <a:rPr lang="en-US" sz="1200" dirty="0" smtClean="0"/>
              <a:t>) tell the mother to stop breast feeding 1hour before the vaccine </a:t>
            </a:r>
            <a:r>
              <a:rPr lang="en-US" sz="1200" dirty="0" err="1" smtClean="0"/>
              <a:t>adminestration</a:t>
            </a:r>
            <a:r>
              <a:rPr lang="en-US" sz="1200" dirty="0" smtClean="0"/>
              <a:t> and 1 hour after that . Then feed </a:t>
            </a:r>
            <a:endParaRPr lang="ar-JO"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2" y="370830"/>
            <a:ext cx="8659417" cy="1400530"/>
          </a:xfrm>
        </p:spPr>
        <p:txBody>
          <a:bodyPr/>
          <a:lstStyle/>
          <a:p>
            <a:r>
              <a:rPr lang="en-US" sz="4000" b="1" dirty="0" smtClean="0">
                <a:solidFill>
                  <a:schemeClr val="accent2"/>
                </a:solidFill>
                <a:latin typeface="Calibri" pitchFamily="34" charset="0"/>
                <a:cs typeface="Calibri" pitchFamily="34" charset="0"/>
              </a:rPr>
              <a:t>Vaccination </a:t>
            </a:r>
            <a:r>
              <a:rPr lang="en-US" sz="4000" b="1" dirty="0" err="1" smtClean="0">
                <a:solidFill>
                  <a:schemeClr val="accent2"/>
                </a:solidFill>
                <a:latin typeface="Calibri" pitchFamily="34" charset="0"/>
                <a:cs typeface="Calibri" pitchFamily="34" charset="0"/>
              </a:rPr>
              <a:t>vs</a:t>
            </a:r>
            <a:r>
              <a:rPr lang="en-US" sz="4000" b="1" dirty="0" smtClean="0">
                <a:solidFill>
                  <a:schemeClr val="accent2"/>
                </a:solidFill>
                <a:latin typeface="Calibri" pitchFamily="34" charset="0"/>
                <a:cs typeface="Calibri" pitchFamily="34" charset="0"/>
              </a:rPr>
              <a:t> Immunization</a:t>
            </a:r>
            <a:endParaRPr lang="en-US" sz="40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3" y="1274960"/>
            <a:ext cx="7119483" cy="4624316"/>
          </a:xfrm>
        </p:spPr>
        <p:txBody>
          <a:bodyPr>
            <a:noAutofit/>
          </a:bodyPr>
          <a:lstStyle/>
          <a:p>
            <a:r>
              <a:rPr lang="en-US" sz="2800" b="1" dirty="0" smtClean="0">
                <a:solidFill>
                  <a:schemeClr val="accent4"/>
                </a:solidFill>
                <a:latin typeface="Calibri" pitchFamily="34" charset="0"/>
                <a:cs typeface="Calibri" pitchFamily="34" charset="0"/>
              </a:rPr>
              <a:t>Vaccination</a:t>
            </a:r>
            <a:r>
              <a:rPr lang="en-US" sz="2800" dirty="0" smtClean="0">
                <a:solidFill>
                  <a:schemeClr val="accent4"/>
                </a:solidFill>
                <a:latin typeface="Calibri" pitchFamily="34" charset="0"/>
                <a:cs typeface="Calibri" pitchFamily="34" charset="0"/>
              </a:rPr>
              <a:t>: </a:t>
            </a:r>
          </a:p>
          <a:p>
            <a:pPr lvl="1"/>
            <a:r>
              <a:rPr lang="en-US" sz="2400" dirty="0" smtClean="0">
                <a:solidFill>
                  <a:schemeClr val="accent4"/>
                </a:solidFill>
                <a:latin typeface="Calibri" pitchFamily="34" charset="0"/>
                <a:cs typeface="Calibri" pitchFamily="34" charset="0"/>
              </a:rPr>
              <a:t>The act of giving a vaccine (antigen)</a:t>
            </a:r>
          </a:p>
          <a:p>
            <a:r>
              <a:rPr lang="en-US" sz="2800" b="1" dirty="0" smtClean="0">
                <a:solidFill>
                  <a:schemeClr val="accent4"/>
                </a:solidFill>
                <a:latin typeface="Calibri" pitchFamily="34" charset="0"/>
                <a:cs typeface="Calibri" pitchFamily="34" charset="0"/>
              </a:rPr>
              <a:t>Immunization</a:t>
            </a:r>
            <a:r>
              <a:rPr lang="en-US" sz="2800" dirty="0" smtClean="0">
                <a:solidFill>
                  <a:schemeClr val="accent4"/>
                </a:solidFill>
                <a:latin typeface="Calibri" pitchFamily="34" charset="0"/>
                <a:cs typeface="Calibri" pitchFamily="34" charset="0"/>
              </a:rPr>
              <a:t>: </a:t>
            </a:r>
          </a:p>
          <a:p>
            <a:pPr lvl="1"/>
            <a:r>
              <a:rPr lang="en-US" sz="2400" dirty="0" smtClean="0">
                <a:solidFill>
                  <a:schemeClr val="accent4"/>
                </a:solidFill>
                <a:latin typeface="Calibri" pitchFamily="34" charset="0"/>
                <a:cs typeface="Calibri" pitchFamily="34" charset="0"/>
              </a:rPr>
              <a:t>Induction of an immune response following exposure to an antigen</a:t>
            </a:r>
          </a:p>
          <a:p>
            <a:endParaRPr lang="en-US" sz="2800" dirty="0" smtClean="0">
              <a:solidFill>
                <a:schemeClr val="accent4"/>
              </a:solidFill>
              <a:latin typeface="Calibri" pitchFamily="34" charset="0"/>
              <a:cs typeface="Calibri" pitchFamily="34" charset="0"/>
            </a:endParaRPr>
          </a:p>
          <a:p>
            <a:r>
              <a:rPr lang="en-US" sz="2800" b="1" dirty="0" smtClean="0">
                <a:solidFill>
                  <a:schemeClr val="accent5"/>
                </a:solidFill>
                <a:latin typeface="Calibri" pitchFamily="34" charset="0"/>
                <a:cs typeface="Calibri" pitchFamily="34" charset="0"/>
              </a:rPr>
              <a:t>Vaccination ≠ Immunization</a:t>
            </a:r>
          </a:p>
          <a:p>
            <a:pPr lvl="1"/>
            <a:r>
              <a:rPr lang="en-US" sz="2400" dirty="0" smtClean="0">
                <a:solidFill>
                  <a:schemeClr val="accent4"/>
                </a:solidFill>
                <a:latin typeface="Calibri" pitchFamily="34" charset="0"/>
                <a:cs typeface="Calibri" pitchFamily="34" charset="0"/>
              </a:rPr>
              <a:t>A vaccinated person isn’t necessarily immunized.</a:t>
            </a:r>
          </a:p>
          <a:p>
            <a:pPr lvl="1"/>
            <a:r>
              <a:rPr lang="en-US" sz="2400" dirty="0" smtClean="0">
                <a:solidFill>
                  <a:schemeClr val="accent4"/>
                </a:solidFill>
                <a:latin typeface="Calibri" pitchFamily="34" charset="0"/>
                <a:cs typeface="Calibri" pitchFamily="34" charset="0"/>
              </a:rPr>
              <a:t>Immunity can be acquired without vaccination.</a:t>
            </a:r>
            <a:endParaRPr lang="en-US" sz="2400" dirty="0">
              <a:solidFill>
                <a:schemeClr val="accent4"/>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2"/>
                </a:solidFill>
                <a:latin typeface="Calibri" pitchFamily="34" charset="0"/>
                <a:cs typeface="Calibri" pitchFamily="34" charset="0"/>
              </a:rPr>
              <a:t>What influences the body’s immune response to a vaccine?</a:t>
            </a:r>
            <a:endParaRPr lang="en-US" sz="4000"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3" y="2052919"/>
            <a:ext cx="7133175" cy="4509246"/>
          </a:xfrm>
        </p:spPr>
        <p:txBody>
          <a:bodyPr>
            <a:normAutofit fontScale="92500" lnSpcReduction="10000"/>
          </a:bodyPr>
          <a:lstStyle/>
          <a:p>
            <a:pPr marL="457200" indent="-457200">
              <a:lnSpc>
                <a:spcPct val="90000"/>
              </a:lnSpc>
              <a:buNone/>
            </a:pPr>
            <a:r>
              <a:rPr lang="en-US" altLang="ar-JO" sz="2200" b="1" dirty="0" smtClean="0">
                <a:solidFill>
                  <a:schemeClr val="accent4">
                    <a:lumMod val="50000"/>
                  </a:schemeClr>
                </a:solidFill>
                <a:latin typeface="Calibri" pitchFamily="34" charset="0"/>
                <a:cs typeface="Calibri" pitchFamily="34" charset="0"/>
              </a:rPr>
              <a:t>  1. Age at administration:</a:t>
            </a:r>
          </a:p>
          <a:p>
            <a:pPr marL="857250" lvl="1" indent="-457200">
              <a:lnSpc>
                <a:spcPct val="90000"/>
              </a:lnSpc>
              <a:buNone/>
            </a:pPr>
            <a:r>
              <a:rPr lang="en-US" altLang="ar-JO" dirty="0" smtClean="0">
                <a:solidFill>
                  <a:schemeClr val="accent4">
                    <a:lumMod val="50000"/>
                  </a:schemeClr>
                </a:solidFill>
                <a:latin typeface="Calibri" pitchFamily="34" charset="0"/>
                <a:cs typeface="Calibri" pitchFamily="34" charset="0"/>
              </a:rPr>
              <a:t>Immaturity of immune system in children &lt;2 y</a:t>
            </a:r>
          </a:p>
          <a:p>
            <a:pPr marL="457200" indent="-457200">
              <a:lnSpc>
                <a:spcPct val="90000"/>
              </a:lnSpc>
              <a:buNone/>
            </a:pPr>
            <a:r>
              <a:rPr lang="en-US" altLang="ar-JO" dirty="0" smtClean="0">
                <a:solidFill>
                  <a:schemeClr val="accent4">
                    <a:lumMod val="50000"/>
                  </a:schemeClr>
                </a:solidFill>
                <a:latin typeface="Calibri" pitchFamily="34" charset="0"/>
                <a:cs typeface="Calibri" pitchFamily="34" charset="0"/>
              </a:rPr>
              <a:t>  </a:t>
            </a:r>
          </a:p>
          <a:p>
            <a:pPr marL="457200" indent="-457200">
              <a:lnSpc>
                <a:spcPct val="90000"/>
              </a:lnSpc>
              <a:buNone/>
            </a:pPr>
            <a:r>
              <a:rPr lang="en-US" altLang="ar-JO" sz="2200" b="1" dirty="0" smtClean="0">
                <a:solidFill>
                  <a:schemeClr val="accent4">
                    <a:lumMod val="50000"/>
                  </a:schemeClr>
                </a:solidFill>
                <a:latin typeface="Calibri" pitchFamily="34" charset="0"/>
                <a:cs typeface="Calibri" pitchFamily="34" charset="0"/>
              </a:rPr>
              <a:t>  2. Presence of maternal antibodies younger than 6 months:</a:t>
            </a:r>
          </a:p>
          <a:p>
            <a:pPr marL="857250" lvl="1" indent="-457200">
              <a:lnSpc>
                <a:spcPct val="90000"/>
              </a:lnSpc>
              <a:buNone/>
            </a:pPr>
            <a:r>
              <a:rPr lang="en-US" altLang="ar-JO" dirty="0" smtClean="0">
                <a:solidFill>
                  <a:schemeClr val="accent4">
                    <a:lumMod val="50000"/>
                  </a:schemeClr>
                </a:solidFill>
                <a:latin typeface="Calibri" pitchFamily="34" charset="0"/>
                <a:cs typeface="Calibri" pitchFamily="34" charset="0"/>
              </a:rPr>
              <a:t>Maternal </a:t>
            </a:r>
            <a:r>
              <a:rPr lang="en-US" altLang="ar-JO" dirty="0" err="1" smtClean="0">
                <a:solidFill>
                  <a:schemeClr val="accent4">
                    <a:lumMod val="50000"/>
                  </a:schemeClr>
                </a:solidFill>
                <a:latin typeface="Calibri" pitchFamily="34" charset="0"/>
                <a:cs typeface="Calibri" pitchFamily="34" charset="0"/>
              </a:rPr>
              <a:t>antiboides</a:t>
            </a:r>
            <a:r>
              <a:rPr lang="en-US" altLang="ar-JO" dirty="0" smtClean="0">
                <a:solidFill>
                  <a:schemeClr val="accent4">
                    <a:lumMod val="50000"/>
                  </a:schemeClr>
                </a:solidFill>
                <a:latin typeface="Calibri" pitchFamily="34" charset="0"/>
                <a:cs typeface="Calibri" pitchFamily="34" charset="0"/>
              </a:rPr>
              <a:t> interfere with live attenuated vaccines</a:t>
            </a:r>
          </a:p>
          <a:p>
            <a:pPr marL="457200" indent="-457200">
              <a:lnSpc>
                <a:spcPct val="90000"/>
              </a:lnSpc>
              <a:buNone/>
            </a:pPr>
            <a:endParaRPr lang="en-US" altLang="ar-JO" dirty="0" smtClean="0">
              <a:solidFill>
                <a:schemeClr val="accent4">
                  <a:lumMod val="50000"/>
                </a:schemeClr>
              </a:solidFill>
              <a:latin typeface="Calibri" pitchFamily="34" charset="0"/>
              <a:cs typeface="Calibri" pitchFamily="34" charset="0"/>
            </a:endParaRPr>
          </a:p>
          <a:p>
            <a:pPr marL="457200" indent="-457200">
              <a:lnSpc>
                <a:spcPct val="90000"/>
              </a:lnSpc>
              <a:buNone/>
            </a:pPr>
            <a:r>
              <a:rPr lang="en-US" altLang="ar-JO" sz="2200" b="1" dirty="0" smtClean="0">
                <a:solidFill>
                  <a:schemeClr val="accent4">
                    <a:lumMod val="50000"/>
                  </a:schemeClr>
                </a:solidFill>
                <a:latin typeface="Calibri" pitchFamily="34" charset="0"/>
                <a:cs typeface="Calibri" pitchFamily="34" charset="0"/>
              </a:rPr>
              <a:t>  3. Host factors: nutrition, immunity:</a:t>
            </a:r>
          </a:p>
          <a:p>
            <a:pPr marL="857250" lvl="1" indent="-457200">
              <a:lnSpc>
                <a:spcPct val="90000"/>
              </a:lnSpc>
              <a:buNone/>
            </a:pPr>
            <a:r>
              <a:rPr lang="en-US" altLang="ar-JO" dirty="0" err="1" smtClean="0">
                <a:solidFill>
                  <a:schemeClr val="accent4">
                    <a:lumMod val="50000"/>
                  </a:schemeClr>
                </a:solidFill>
                <a:latin typeface="Calibri" pitchFamily="34" charset="0"/>
                <a:cs typeface="Calibri" pitchFamily="34" charset="0"/>
              </a:rPr>
              <a:t>Immunodeficient</a:t>
            </a:r>
            <a:r>
              <a:rPr lang="en-US" altLang="ar-JO" dirty="0" smtClean="0">
                <a:solidFill>
                  <a:schemeClr val="accent4">
                    <a:lumMod val="50000"/>
                  </a:schemeClr>
                </a:solidFill>
                <a:latin typeface="Calibri" pitchFamily="34" charset="0"/>
                <a:cs typeface="Calibri" pitchFamily="34" charset="0"/>
              </a:rPr>
              <a:t> people cannot produce enough </a:t>
            </a:r>
            <a:r>
              <a:rPr lang="en-US" altLang="ar-JO" dirty="0" err="1" smtClean="0">
                <a:solidFill>
                  <a:schemeClr val="accent4">
                    <a:lumMod val="50000"/>
                  </a:schemeClr>
                </a:solidFill>
                <a:latin typeface="Calibri" pitchFamily="34" charset="0"/>
                <a:cs typeface="Calibri" pitchFamily="34" charset="0"/>
              </a:rPr>
              <a:t>anitbodies</a:t>
            </a:r>
            <a:endParaRPr lang="en-US" altLang="ar-JO" dirty="0" smtClean="0">
              <a:solidFill>
                <a:schemeClr val="accent4">
                  <a:lumMod val="50000"/>
                </a:schemeClr>
              </a:solidFill>
              <a:latin typeface="Calibri" pitchFamily="34" charset="0"/>
              <a:cs typeface="Calibri" pitchFamily="34" charset="0"/>
            </a:endParaRPr>
          </a:p>
          <a:p>
            <a:pPr marL="857250" lvl="1" indent="-457200">
              <a:lnSpc>
                <a:spcPct val="90000"/>
              </a:lnSpc>
              <a:buNone/>
            </a:pPr>
            <a:r>
              <a:rPr lang="en-US" altLang="ar-JO" dirty="0" smtClean="0">
                <a:solidFill>
                  <a:schemeClr val="accent4">
                    <a:lumMod val="50000"/>
                  </a:schemeClr>
                </a:solidFill>
                <a:latin typeface="Calibri" pitchFamily="34" charset="0"/>
                <a:cs typeface="Calibri" pitchFamily="34" charset="0"/>
              </a:rPr>
              <a:t>Nutritionally acquired immunodeficiency (Kwashiorkor)</a:t>
            </a:r>
          </a:p>
          <a:p>
            <a:pPr marL="457200" indent="-457200">
              <a:lnSpc>
                <a:spcPct val="90000"/>
              </a:lnSpc>
              <a:buNone/>
            </a:pPr>
            <a:endParaRPr lang="en-US" altLang="ar-JO" dirty="0" smtClean="0">
              <a:solidFill>
                <a:schemeClr val="accent4">
                  <a:lumMod val="50000"/>
                </a:schemeClr>
              </a:solidFill>
              <a:latin typeface="Calibri" pitchFamily="34" charset="0"/>
              <a:cs typeface="Calibri" pitchFamily="34" charset="0"/>
            </a:endParaRPr>
          </a:p>
          <a:p>
            <a:pPr marL="457200" indent="-457200">
              <a:lnSpc>
                <a:spcPct val="90000"/>
              </a:lnSpc>
              <a:buNone/>
            </a:pPr>
            <a:r>
              <a:rPr lang="en-US" altLang="ar-JO" sz="2200" b="1" dirty="0" smtClean="0">
                <a:solidFill>
                  <a:schemeClr val="accent4">
                    <a:lumMod val="50000"/>
                  </a:schemeClr>
                </a:solidFill>
                <a:latin typeface="Calibri" pitchFamily="34" charset="0"/>
                <a:cs typeface="Calibri" pitchFamily="34" charset="0"/>
              </a:rPr>
              <a:t>  4. Route of administration:</a:t>
            </a:r>
          </a:p>
          <a:p>
            <a:pPr marL="857250" lvl="1" indent="-457200">
              <a:lnSpc>
                <a:spcPct val="90000"/>
              </a:lnSpc>
              <a:buNone/>
            </a:pPr>
            <a:r>
              <a:rPr lang="en-US" altLang="ar-JO" dirty="0" smtClean="0">
                <a:solidFill>
                  <a:schemeClr val="accent4">
                    <a:lumMod val="50000"/>
                  </a:schemeClr>
                </a:solidFill>
                <a:latin typeface="Calibri" pitchFamily="34" charset="0"/>
                <a:cs typeface="Calibri" pitchFamily="34" charset="0"/>
              </a:rPr>
              <a:t>SC hepatitis B in buttock less immunogenic than IM in deltoid</a:t>
            </a:r>
            <a:endParaRPr lang="en-US" dirty="0">
              <a:solidFill>
                <a:schemeClr val="accent4">
                  <a:lumMod val="50000"/>
                </a:schemeClr>
              </a:solidFill>
              <a:latin typeface="Calibri" pitchFamily="34" charset="0"/>
              <a:cs typeface="Calibri" pitchFamily="34" charset="0"/>
            </a:endParaRPr>
          </a:p>
        </p:txBody>
      </p:sp>
      <p:sp>
        <p:nvSpPr>
          <p:cNvPr id="4" name="TextBox 3"/>
          <p:cNvSpPr txBox="1"/>
          <p:nvPr/>
        </p:nvSpPr>
        <p:spPr>
          <a:xfrm>
            <a:off x="7065818" y="1529542"/>
            <a:ext cx="1812175" cy="4247317"/>
          </a:xfrm>
          <a:prstGeom prst="rect">
            <a:avLst/>
          </a:prstGeom>
          <a:noFill/>
        </p:spPr>
        <p:txBody>
          <a:bodyPr wrap="square" rtlCol="1">
            <a:spAutoFit/>
          </a:bodyPr>
          <a:lstStyle/>
          <a:p>
            <a:r>
              <a:rPr lang="en-US" dirty="0" smtClean="0"/>
              <a:t>In vaccination we give it on chronological age (</a:t>
            </a:r>
            <a:r>
              <a:rPr lang="ar-JO" dirty="0" smtClean="0"/>
              <a:t>يعني ما بتفرق تيرم ولا بريتيرم)</a:t>
            </a:r>
            <a:endParaRPr lang="en-US" dirty="0" smtClean="0"/>
          </a:p>
          <a:p>
            <a:endParaRPr lang="en-US" dirty="0" smtClean="0"/>
          </a:p>
          <a:p>
            <a:endParaRPr lang="en-US" dirty="0" smtClean="0"/>
          </a:p>
          <a:p>
            <a:r>
              <a:rPr lang="en-US" dirty="0" smtClean="0"/>
              <a:t>Measles we give it again to avoid the risk of maternal antibody </a:t>
            </a:r>
            <a:r>
              <a:rPr lang="en-US" dirty="0" err="1" smtClean="0"/>
              <a:t>interferance</a:t>
            </a:r>
            <a:r>
              <a:rPr lang="en-US" dirty="0" smtClean="0"/>
              <a:t> with </a:t>
            </a:r>
            <a:r>
              <a:rPr lang="en-US" dirty="0" err="1" smtClean="0"/>
              <a:t>vaccin</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National Jordanian Vaccination Program</a:t>
            </a:r>
            <a:endParaRPr lang="en-US"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aad\Downloads\45035728_1823529911107042_3859262019374940160_n.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aad\Downloads\45075661_2217484051852888_7007784475421573120_n.jpg"/>
          <p:cNvPicPr>
            <a:picLocks noChangeAspect="1" noChangeArrowheads="1"/>
          </p:cNvPicPr>
          <p:nvPr/>
        </p:nvPicPr>
        <p:blipFill>
          <a:blip r:embed="rId2" cstate="print"/>
          <a:srcRect/>
          <a:stretch>
            <a:fillRect/>
          </a:stretch>
        </p:blipFill>
        <p:spPr bwMode="auto">
          <a:xfrm>
            <a:off x="0" y="1"/>
            <a:ext cx="9143999"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aad\Downloads\45210571_297678770845618_949008070984335360_n.jpg"/>
          <p:cNvPicPr>
            <a:picLocks noChangeAspect="1" noChangeArrowheads="1"/>
          </p:cNvPicPr>
          <p:nvPr/>
        </p:nvPicPr>
        <p:blipFill>
          <a:blip r:embed="rId2" cstate="print"/>
          <a:srcRect/>
          <a:stretch>
            <a:fillRect/>
          </a:stretch>
        </p:blipFill>
        <p:spPr bwMode="auto">
          <a:xfrm>
            <a:off x="0" y="-31530"/>
            <a:ext cx="9144001"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aad\Downloads\45207280_256956021546307_1373350689505280000_n.jpg"/>
          <p:cNvPicPr>
            <a:picLocks noChangeAspect="1" noChangeArrowheads="1"/>
          </p:cNvPicPr>
          <p:nvPr/>
        </p:nvPicPr>
        <p:blipFill>
          <a:blip r:embed="rId2" cstate="print"/>
          <a:srcRect/>
          <a:stretch>
            <a:fillRect/>
          </a:stretch>
        </p:blipFill>
        <p:spPr bwMode="auto">
          <a:xfrm>
            <a:off x="-123661" y="31531"/>
            <a:ext cx="9272560" cy="666881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0"/>
          <a:ext cx="9144000" cy="6858003"/>
        </p:xfrm>
        <a:graphic>
          <a:graphicData uri="http://schemas.openxmlformats.org/drawingml/2006/table">
            <a:tbl>
              <a:tblPr rtl="1" firstRow="1" bandRow="1">
                <a:tableStyleId>{5C22544A-7EE6-4342-B048-85BDC9FD1C3A}</a:tableStyleId>
              </a:tblPr>
              <a:tblGrid>
                <a:gridCol w="1902894"/>
                <a:gridCol w="1481900"/>
                <a:gridCol w="2398695"/>
                <a:gridCol w="3360511"/>
              </a:tblGrid>
              <a:tr h="612971">
                <a:tc gridSpan="4">
                  <a:txBody>
                    <a:bodyPr/>
                    <a:lstStyle/>
                    <a:p>
                      <a:pPr algn="ctr" rtl="1"/>
                      <a:r>
                        <a:rPr lang="ar-JO" baseline="0" dirty="0" smtClean="0"/>
                        <a:t> </a:t>
                      </a:r>
                      <a:r>
                        <a:rPr lang="en-US" baseline="0" dirty="0" smtClean="0"/>
                        <a:t>  </a:t>
                      </a:r>
                      <a:r>
                        <a:rPr lang="en-US" dirty="0" smtClean="0"/>
                        <a:t>The Jordanian National</a:t>
                      </a:r>
                      <a:r>
                        <a:rPr lang="en-US" baseline="0" dirty="0" smtClean="0"/>
                        <a:t> Immunization Program</a:t>
                      </a:r>
                      <a:r>
                        <a:rPr lang="en-US" dirty="0" smtClean="0"/>
                        <a:t>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JO" dirty="0"/>
                    </a:p>
                  </a:txBody>
                  <a:tcPr/>
                </a:tc>
                <a:tc hMerge="1">
                  <a:txBody>
                    <a:bodyPr/>
                    <a:lstStyle/>
                    <a:p>
                      <a:pPr rtl="1"/>
                      <a:endParaRPr lang="ar-JO" dirty="0"/>
                    </a:p>
                  </a:txBody>
                  <a:tcPr/>
                </a:tc>
                <a:tc hMerge="1">
                  <a:txBody>
                    <a:bodyPr/>
                    <a:lstStyle/>
                    <a:p>
                      <a:pPr rtl="1"/>
                      <a:endParaRPr lang="ar-JO" dirty="0"/>
                    </a:p>
                  </a:txBody>
                  <a:tcPr/>
                </a:tc>
              </a:tr>
              <a:tr h="612971">
                <a:tc gridSpan="3">
                  <a:txBody>
                    <a:bodyPr/>
                    <a:lstStyle/>
                    <a:p>
                      <a:pPr rtl="1"/>
                      <a:r>
                        <a:rPr lang="en-US" dirty="0" smtClean="0"/>
                        <a:t>Recommended</a:t>
                      </a:r>
                      <a:r>
                        <a:rPr lang="en-US" baseline="0" dirty="0" smtClean="0"/>
                        <a:t> Vaccines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JO" dirty="0"/>
                    </a:p>
                  </a:txBody>
                  <a:tcPr/>
                </a:tc>
                <a:tc hMerge="1">
                  <a:txBody>
                    <a:bodyPr/>
                    <a:lstStyle/>
                    <a:p>
                      <a:pPr rtl="1"/>
                      <a:endParaRPr lang="ar-JO" dirty="0"/>
                    </a:p>
                  </a:txBody>
                  <a:tcPr/>
                </a:tc>
                <a:tc>
                  <a:txBody>
                    <a:bodyPr/>
                    <a:lstStyle/>
                    <a:p>
                      <a:r>
                        <a:rPr lang="en-US" dirty="0" smtClean="0"/>
                        <a:t>Age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BCG</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First</a:t>
                      </a:r>
                      <a:r>
                        <a:rPr lang="en-US" baseline="0" dirty="0" smtClean="0"/>
                        <a:t> Month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solidFill>
                            <a:srgbClr val="C00000"/>
                          </a:solidFill>
                        </a:rPr>
                        <a:t>DPT</a:t>
                      </a:r>
                      <a:r>
                        <a:rPr lang="en-US" dirty="0" smtClean="0"/>
                        <a:t>-HBV-</a:t>
                      </a:r>
                      <a:r>
                        <a:rPr lang="en-US" dirty="0" err="1" smtClean="0">
                          <a:solidFill>
                            <a:srgbClr val="C00000"/>
                          </a:solidFill>
                        </a:rPr>
                        <a:t>Hib</a:t>
                      </a:r>
                      <a:r>
                        <a:rPr lang="en-US" dirty="0" smtClean="0"/>
                        <a:t>-Rota</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61 Days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632">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smtClean="0"/>
                        <a:t>OPV</a:t>
                      </a:r>
                      <a:endParaRPr lang="ar-JO" dirty="0" smtClean="0"/>
                    </a:p>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smtClean="0">
                          <a:solidFill>
                            <a:srgbClr val="C00000"/>
                          </a:solidFill>
                        </a:rPr>
                        <a:t>DPT</a:t>
                      </a:r>
                      <a:r>
                        <a:rPr lang="en-US" dirty="0" smtClean="0"/>
                        <a:t>-HBV-</a:t>
                      </a:r>
                      <a:r>
                        <a:rPr lang="en-US" dirty="0" err="1" smtClean="0">
                          <a:solidFill>
                            <a:srgbClr val="C00000"/>
                          </a:solidFill>
                        </a:rPr>
                        <a:t>Hib</a:t>
                      </a:r>
                      <a:r>
                        <a:rPr lang="en-US" dirty="0" smtClean="0"/>
                        <a:t>-Rota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91 Days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632">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smtClean="0"/>
                        <a:t>OPV</a:t>
                      </a:r>
                      <a:endParaRPr lang="ar-JO" dirty="0" smtClean="0"/>
                    </a:p>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smtClean="0">
                          <a:solidFill>
                            <a:srgbClr val="C00000"/>
                          </a:solidFill>
                        </a:rPr>
                        <a:t>DPT</a:t>
                      </a:r>
                      <a:r>
                        <a:rPr lang="en-US" dirty="0" smtClean="0"/>
                        <a:t>-HBV-</a:t>
                      </a:r>
                      <a:r>
                        <a:rPr lang="en-US" dirty="0" err="1" smtClean="0">
                          <a:solidFill>
                            <a:srgbClr val="C00000"/>
                          </a:solidFill>
                        </a:rPr>
                        <a:t>Hib</a:t>
                      </a:r>
                      <a:r>
                        <a:rPr lang="en-US" dirty="0" smtClean="0"/>
                        <a:t>-Rota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121 Days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OPV</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Measles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9 Months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MMR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dirty="0" smtClean="0"/>
                        <a:t> </a:t>
                      </a:r>
                      <a:r>
                        <a:rPr lang="en-US" dirty="0" smtClean="0"/>
                        <a:t> Months</a:t>
                      </a:r>
                      <a:r>
                        <a:rPr lang="ar-JO" dirty="0" smtClean="0"/>
                        <a:t>12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r>
                        <a:rPr lang="en-US" dirty="0" smtClean="0"/>
                        <a:t>MMR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OPV</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DPT</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18 Months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OPV</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Td</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 Years</a:t>
                      </a:r>
                      <a:r>
                        <a:rPr lang="en-US" baseline="0" dirty="0" smtClean="0"/>
                        <a:t> (First Grade)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Td</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15 Years ( 10</a:t>
                      </a:r>
                      <a:r>
                        <a:rPr lang="en-US" baseline="30000" dirty="0" smtClean="0"/>
                        <a:t>th</a:t>
                      </a:r>
                      <a:r>
                        <a:rPr lang="en-US" baseline="0" dirty="0" smtClean="0"/>
                        <a:t> Grade)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7"/>
          <p:cNvSpPr>
            <a:spLocks noGrp="1" noChangeArrowheads="1"/>
          </p:cNvSpPr>
          <p:nvPr>
            <p:ph type="title"/>
          </p:nvPr>
        </p:nvSpPr>
        <p:spPr>
          <a:xfrm>
            <a:off x="212272" y="0"/>
            <a:ext cx="8686800" cy="1139825"/>
          </a:xfrm>
        </p:spPr>
        <p:txBody>
          <a:bodyPr/>
          <a:lstStyle/>
          <a:p>
            <a:pPr eaLnBrk="1" hangingPunct="1"/>
            <a:r>
              <a:rPr lang="en-US" altLang="ar-JO" sz="3800" b="1" dirty="0" smtClean="0">
                <a:solidFill>
                  <a:schemeClr val="accent2"/>
                </a:solidFill>
                <a:latin typeface="Calibri" pitchFamily="34" charset="0"/>
                <a:cs typeface="Calibri" pitchFamily="34" charset="0"/>
              </a:rPr>
              <a:t>National Jordanian Vaccination</a:t>
            </a:r>
            <a:br>
              <a:rPr lang="en-US" altLang="ar-JO" sz="3800" b="1" dirty="0" smtClean="0">
                <a:solidFill>
                  <a:schemeClr val="accent2"/>
                </a:solidFill>
                <a:latin typeface="Calibri" pitchFamily="34" charset="0"/>
                <a:cs typeface="Calibri" pitchFamily="34" charset="0"/>
              </a:rPr>
            </a:br>
            <a:r>
              <a:rPr lang="en-US" altLang="ar-JO" sz="3800" b="1" dirty="0" smtClean="0">
                <a:solidFill>
                  <a:schemeClr val="accent2"/>
                </a:solidFill>
                <a:latin typeface="Calibri" pitchFamily="34" charset="0"/>
                <a:cs typeface="Calibri" pitchFamily="34" charset="0"/>
              </a:rPr>
              <a:t> Program</a:t>
            </a:r>
          </a:p>
        </p:txBody>
      </p:sp>
      <p:graphicFrame>
        <p:nvGraphicFramePr>
          <p:cNvPr id="44163" name="Group 131"/>
          <p:cNvGraphicFramePr>
            <a:graphicFrameLocks noGrp="1"/>
          </p:cNvGraphicFramePr>
          <p:nvPr>
            <p:ph idx="1"/>
          </p:nvPr>
        </p:nvGraphicFramePr>
        <p:xfrm>
          <a:off x="264659" y="1360708"/>
          <a:ext cx="8229600" cy="5219706"/>
        </p:xfrm>
        <a:graphic>
          <a:graphicData uri="http://schemas.openxmlformats.org/drawingml/2006/table">
            <a:tbl>
              <a:tblPr rtl="1"/>
              <a:tblGrid>
                <a:gridCol w="822960"/>
                <a:gridCol w="822960"/>
                <a:gridCol w="822960"/>
                <a:gridCol w="822960"/>
                <a:gridCol w="822960"/>
                <a:gridCol w="822960"/>
                <a:gridCol w="822960"/>
                <a:gridCol w="822960"/>
                <a:gridCol w="718593"/>
                <a:gridCol w="927327"/>
              </a:tblGrid>
              <a:tr h="62787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15 y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6 y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18-24 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12 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10 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121d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91 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61 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1 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Age/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Vaccine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BCG</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4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Td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Td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DPT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87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OPV</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OPV</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OPV</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OPV</a:t>
                      </a:r>
                      <a:r>
                        <a:rPr kumimoji="0" lang="ar-JO" sz="1600" b="1" i="0" u="none" strike="noStrike" cap="none" normalizeH="0" baseline="0" dirty="0" smtClean="0">
                          <a:ln>
                            <a:noFill/>
                          </a:ln>
                          <a:solidFill>
                            <a:schemeClr val="tx1"/>
                          </a:solidFill>
                          <a:effectLst/>
                          <a:latin typeface="Garamond" pitchFamily="18" charset="0"/>
                          <a:cs typeface="Arial" pitchFamily="34" charset="0"/>
                        </a:rPr>
                        <a:t> </a:t>
                      </a: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ar-JO" sz="1600" b="1" i="0" u="none" strike="noStrike" cap="none" normalizeH="0" baseline="0" dirty="0" smtClean="0">
                          <a:ln>
                            <a:noFill/>
                          </a:ln>
                          <a:solidFill>
                            <a:schemeClr val="tx1"/>
                          </a:solidFill>
                          <a:effectLst/>
                          <a:latin typeface="Garamond" pitchFamily="18" charset="0"/>
                          <a:cs typeface="Arial" pitchFamily="34" charset="0"/>
                        </a:rPr>
                        <a:t> +</a:t>
                      </a:r>
                      <a:r>
                        <a:rPr kumimoji="0" lang="en-US" sz="1600" b="1" i="0" u="none" strike="noStrike" cap="none" normalizeH="0" baseline="0" dirty="0" smtClean="0">
                          <a:ln>
                            <a:noFill/>
                          </a:ln>
                          <a:solidFill>
                            <a:schemeClr val="tx1"/>
                          </a:solidFill>
                          <a:effectLst/>
                          <a:latin typeface="Garamond" pitchFamily="18" charset="0"/>
                          <a:cs typeface="Arial" pitchFamily="34" charset="0"/>
                        </a:rPr>
                        <a:t>IPV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OPV</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ar-JO" sz="1600" b="1" i="0" u="none" strike="noStrike" cap="none" normalizeH="0" baseline="0" dirty="0" smtClean="0">
                          <a:ln>
                            <a:noFill/>
                          </a:ln>
                          <a:solidFill>
                            <a:schemeClr val="tx1"/>
                          </a:solidFill>
                          <a:effectLst/>
                          <a:latin typeface="Garamond" pitchFamily="18" charset="0"/>
                          <a:cs typeface="Arial" pitchFamily="34" charset="0"/>
                        </a:rPr>
                        <a:t> +</a:t>
                      </a:r>
                      <a:r>
                        <a:rPr kumimoji="0" lang="en-US" sz="1600" b="1" i="0" u="none" strike="noStrike" cap="none" normalizeH="0" baseline="0" dirty="0" smtClean="0">
                          <a:ln>
                            <a:noFill/>
                          </a:ln>
                          <a:solidFill>
                            <a:schemeClr val="tx1"/>
                          </a:solidFill>
                          <a:effectLst/>
                          <a:latin typeface="Garamond" pitchFamily="18" charset="0"/>
                          <a:cs typeface="Arial" pitchFamily="34" charset="0"/>
                        </a:rPr>
                        <a:t>IPV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IPV</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Polio</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HIB</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HBV</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Rota</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4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Garamond" pitchFamily="18" charset="0"/>
                          <a:cs typeface="Arial" pitchFamily="34" charset="0"/>
                        </a:rPr>
                        <a:t>Measle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Garamond" pitchFamily="18"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Garamond" pitchFamily="18" charset="0"/>
                          <a:cs typeface="Arial" pitchFamily="34" charset="0"/>
                        </a:rPr>
                        <a:t>MMR</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91" name="Picture 114"/>
          <p:cNvPicPr>
            <a:picLocks noChangeAspect="1" noChangeArrowheads="1"/>
          </p:cNvPicPr>
          <p:nvPr/>
        </p:nvPicPr>
        <p:blipFill>
          <a:blip r:embed="rId2" cstate="print"/>
          <a:srcRect/>
          <a:stretch>
            <a:fillRect/>
          </a:stretch>
        </p:blipFill>
        <p:spPr bwMode="auto">
          <a:xfrm>
            <a:off x="1264104" y="1999315"/>
            <a:ext cx="574675" cy="504825"/>
          </a:xfrm>
          <a:prstGeom prst="rect">
            <a:avLst/>
          </a:prstGeom>
          <a:noFill/>
          <a:ln w="9525">
            <a:noFill/>
            <a:miter lim="800000"/>
            <a:headEnd/>
            <a:tailEnd/>
          </a:ln>
        </p:spPr>
      </p:pic>
      <p:pic>
        <p:nvPicPr>
          <p:cNvPr id="29792" name="Picture 117"/>
          <p:cNvPicPr>
            <a:picLocks noChangeAspect="1" noChangeArrowheads="1"/>
          </p:cNvPicPr>
          <p:nvPr/>
        </p:nvPicPr>
        <p:blipFill>
          <a:blip r:embed="rId2" cstate="print"/>
          <a:srcRect/>
          <a:stretch>
            <a:fillRect/>
          </a:stretch>
        </p:blipFill>
        <p:spPr bwMode="auto">
          <a:xfrm>
            <a:off x="6181045" y="2608235"/>
            <a:ext cx="574675" cy="504825"/>
          </a:xfrm>
          <a:prstGeom prst="rect">
            <a:avLst/>
          </a:prstGeom>
          <a:noFill/>
          <a:ln w="9525">
            <a:noFill/>
            <a:miter lim="800000"/>
            <a:headEnd/>
            <a:tailEnd/>
          </a:ln>
        </p:spPr>
      </p:pic>
      <p:pic>
        <p:nvPicPr>
          <p:cNvPr id="29793" name="Picture 118"/>
          <p:cNvPicPr>
            <a:picLocks noChangeAspect="1" noChangeArrowheads="1"/>
          </p:cNvPicPr>
          <p:nvPr/>
        </p:nvPicPr>
        <p:blipFill>
          <a:blip r:embed="rId2" cstate="print"/>
          <a:srcRect/>
          <a:stretch>
            <a:fillRect/>
          </a:stretch>
        </p:blipFill>
        <p:spPr bwMode="auto">
          <a:xfrm>
            <a:off x="2035855" y="2591907"/>
            <a:ext cx="574675" cy="504825"/>
          </a:xfrm>
          <a:prstGeom prst="rect">
            <a:avLst/>
          </a:prstGeom>
          <a:noFill/>
          <a:ln w="9525">
            <a:noFill/>
            <a:miter lim="800000"/>
            <a:headEnd/>
            <a:tailEnd/>
          </a:ln>
        </p:spPr>
      </p:pic>
      <p:pic>
        <p:nvPicPr>
          <p:cNvPr id="29794" name="Picture 119"/>
          <p:cNvPicPr>
            <a:picLocks noChangeAspect="1" noChangeArrowheads="1"/>
          </p:cNvPicPr>
          <p:nvPr/>
        </p:nvPicPr>
        <p:blipFill>
          <a:blip r:embed="rId2" cstate="print"/>
          <a:srcRect/>
          <a:stretch>
            <a:fillRect/>
          </a:stretch>
        </p:blipFill>
        <p:spPr bwMode="auto">
          <a:xfrm>
            <a:off x="2901044" y="2591905"/>
            <a:ext cx="574675" cy="504825"/>
          </a:xfrm>
          <a:prstGeom prst="rect">
            <a:avLst/>
          </a:prstGeom>
          <a:noFill/>
          <a:ln w="9525">
            <a:noFill/>
            <a:miter lim="800000"/>
            <a:headEnd/>
            <a:tailEnd/>
          </a:ln>
        </p:spPr>
      </p:pic>
      <p:pic>
        <p:nvPicPr>
          <p:cNvPr id="29795" name="Picture 120"/>
          <p:cNvPicPr>
            <a:picLocks noChangeAspect="1" noChangeArrowheads="1"/>
          </p:cNvPicPr>
          <p:nvPr/>
        </p:nvPicPr>
        <p:blipFill>
          <a:blip r:embed="rId2" cstate="print"/>
          <a:srcRect/>
          <a:stretch>
            <a:fillRect/>
          </a:stretch>
        </p:blipFill>
        <p:spPr bwMode="auto">
          <a:xfrm>
            <a:off x="3754438" y="2575577"/>
            <a:ext cx="574675" cy="504825"/>
          </a:xfrm>
          <a:prstGeom prst="rect">
            <a:avLst/>
          </a:prstGeom>
          <a:noFill/>
          <a:ln w="9525">
            <a:noFill/>
            <a:miter lim="800000"/>
            <a:headEnd/>
            <a:tailEnd/>
          </a:ln>
        </p:spPr>
      </p:pic>
      <p:pic>
        <p:nvPicPr>
          <p:cNvPr id="29796" name="Picture 121"/>
          <p:cNvPicPr>
            <a:picLocks noChangeAspect="1" noChangeArrowheads="1"/>
          </p:cNvPicPr>
          <p:nvPr/>
        </p:nvPicPr>
        <p:blipFill>
          <a:blip r:embed="rId3" cstate="print"/>
          <a:srcRect/>
          <a:stretch>
            <a:fillRect/>
          </a:stretch>
        </p:blipFill>
        <p:spPr bwMode="auto">
          <a:xfrm>
            <a:off x="3770766" y="3832198"/>
            <a:ext cx="574675" cy="433388"/>
          </a:xfrm>
          <a:prstGeom prst="rect">
            <a:avLst/>
          </a:prstGeom>
          <a:noFill/>
          <a:ln w="9525">
            <a:noFill/>
            <a:miter lim="800000"/>
            <a:headEnd/>
            <a:tailEnd/>
          </a:ln>
        </p:spPr>
      </p:pic>
      <p:pic>
        <p:nvPicPr>
          <p:cNvPr id="29797" name="Picture 122"/>
          <p:cNvPicPr>
            <a:picLocks noChangeAspect="1" noChangeArrowheads="1"/>
          </p:cNvPicPr>
          <p:nvPr/>
        </p:nvPicPr>
        <p:blipFill>
          <a:blip r:embed="rId3" cstate="print"/>
          <a:srcRect/>
          <a:stretch>
            <a:fillRect/>
          </a:stretch>
        </p:blipFill>
        <p:spPr bwMode="auto">
          <a:xfrm>
            <a:off x="2923495" y="3799539"/>
            <a:ext cx="574675" cy="433388"/>
          </a:xfrm>
          <a:prstGeom prst="rect">
            <a:avLst/>
          </a:prstGeom>
          <a:noFill/>
          <a:ln w="9525">
            <a:noFill/>
            <a:miter lim="800000"/>
            <a:headEnd/>
            <a:tailEnd/>
          </a:ln>
        </p:spPr>
      </p:pic>
      <p:pic>
        <p:nvPicPr>
          <p:cNvPr id="29798" name="Picture 123"/>
          <p:cNvPicPr>
            <a:picLocks noChangeAspect="1" noChangeArrowheads="1"/>
          </p:cNvPicPr>
          <p:nvPr/>
        </p:nvPicPr>
        <p:blipFill>
          <a:blip r:embed="rId3" cstate="print"/>
          <a:srcRect/>
          <a:stretch>
            <a:fillRect/>
          </a:stretch>
        </p:blipFill>
        <p:spPr bwMode="auto">
          <a:xfrm>
            <a:off x="2101169" y="3815868"/>
            <a:ext cx="574675" cy="433388"/>
          </a:xfrm>
          <a:prstGeom prst="rect">
            <a:avLst/>
          </a:prstGeom>
          <a:noFill/>
          <a:ln w="9525">
            <a:noFill/>
            <a:miter lim="800000"/>
            <a:headEnd/>
            <a:tailEnd/>
          </a:ln>
        </p:spPr>
      </p:pic>
      <p:pic>
        <p:nvPicPr>
          <p:cNvPr id="29799" name="Picture 124"/>
          <p:cNvPicPr>
            <a:picLocks noChangeAspect="1" noChangeArrowheads="1"/>
          </p:cNvPicPr>
          <p:nvPr/>
        </p:nvPicPr>
        <p:blipFill>
          <a:blip r:embed="rId3" cstate="print"/>
          <a:srcRect/>
          <a:stretch>
            <a:fillRect/>
          </a:stretch>
        </p:blipFill>
        <p:spPr bwMode="auto">
          <a:xfrm>
            <a:off x="2101171" y="4424790"/>
            <a:ext cx="574675" cy="433387"/>
          </a:xfrm>
          <a:prstGeom prst="rect">
            <a:avLst/>
          </a:prstGeom>
          <a:noFill/>
          <a:ln w="9525">
            <a:noFill/>
            <a:miter lim="800000"/>
            <a:headEnd/>
            <a:tailEnd/>
          </a:ln>
        </p:spPr>
      </p:pic>
      <p:pic>
        <p:nvPicPr>
          <p:cNvPr id="29800" name="Picture 125"/>
          <p:cNvPicPr>
            <a:picLocks noChangeAspect="1" noChangeArrowheads="1"/>
          </p:cNvPicPr>
          <p:nvPr/>
        </p:nvPicPr>
        <p:blipFill>
          <a:blip r:embed="rId3" cstate="print"/>
          <a:srcRect/>
          <a:stretch>
            <a:fillRect/>
          </a:stretch>
        </p:blipFill>
        <p:spPr bwMode="auto">
          <a:xfrm>
            <a:off x="2982687" y="4424787"/>
            <a:ext cx="574675" cy="433387"/>
          </a:xfrm>
          <a:prstGeom prst="rect">
            <a:avLst/>
          </a:prstGeom>
          <a:noFill/>
          <a:ln w="9525">
            <a:noFill/>
            <a:miter lim="800000"/>
            <a:headEnd/>
            <a:tailEnd/>
          </a:ln>
        </p:spPr>
      </p:pic>
      <p:pic>
        <p:nvPicPr>
          <p:cNvPr id="29801" name="Picture 126"/>
          <p:cNvPicPr>
            <a:picLocks noChangeAspect="1" noChangeArrowheads="1"/>
          </p:cNvPicPr>
          <p:nvPr/>
        </p:nvPicPr>
        <p:blipFill>
          <a:blip r:embed="rId3" cstate="print"/>
          <a:srcRect/>
          <a:stretch>
            <a:fillRect/>
          </a:stretch>
        </p:blipFill>
        <p:spPr bwMode="auto">
          <a:xfrm>
            <a:off x="3738110" y="4343145"/>
            <a:ext cx="574675" cy="433387"/>
          </a:xfrm>
          <a:prstGeom prst="rect">
            <a:avLst/>
          </a:prstGeom>
          <a:noFill/>
          <a:ln w="9525">
            <a:noFill/>
            <a:miter lim="800000"/>
            <a:headEnd/>
            <a:tailEnd/>
          </a:ln>
        </p:spPr>
      </p:pic>
      <p:pic>
        <p:nvPicPr>
          <p:cNvPr id="29802" name="Picture 127"/>
          <p:cNvPicPr>
            <a:picLocks noChangeAspect="1" noChangeArrowheads="1"/>
          </p:cNvPicPr>
          <p:nvPr/>
        </p:nvPicPr>
        <p:blipFill>
          <a:blip r:embed="rId2" cstate="print"/>
          <a:srcRect/>
          <a:stretch>
            <a:fillRect/>
          </a:stretch>
        </p:blipFill>
        <p:spPr bwMode="auto">
          <a:xfrm>
            <a:off x="4478792" y="5466868"/>
            <a:ext cx="574675" cy="504825"/>
          </a:xfrm>
          <a:prstGeom prst="rect">
            <a:avLst/>
          </a:prstGeom>
          <a:noFill/>
          <a:ln w="9525">
            <a:noFill/>
            <a:miter lim="800000"/>
            <a:headEnd/>
            <a:tailEnd/>
          </a:ln>
        </p:spPr>
      </p:pic>
      <p:pic>
        <p:nvPicPr>
          <p:cNvPr id="29803" name="Picture 128"/>
          <p:cNvPicPr>
            <a:picLocks noChangeAspect="1" noChangeArrowheads="1"/>
          </p:cNvPicPr>
          <p:nvPr/>
        </p:nvPicPr>
        <p:blipFill>
          <a:blip r:embed="rId3" cstate="print"/>
          <a:srcRect/>
          <a:stretch>
            <a:fillRect/>
          </a:stretch>
        </p:blipFill>
        <p:spPr bwMode="auto">
          <a:xfrm>
            <a:off x="6187167" y="6147027"/>
            <a:ext cx="574675" cy="433387"/>
          </a:xfrm>
          <a:prstGeom prst="rect">
            <a:avLst/>
          </a:prstGeom>
          <a:noFill/>
          <a:ln w="9525">
            <a:noFill/>
            <a:miter lim="800000"/>
            <a:headEnd/>
            <a:tailEnd/>
          </a:ln>
        </p:spPr>
      </p:pic>
      <p:pic>
        <p:nvPicPr>
          <p:cNvPr id="29804" name="Picture 129"/>
          <p:cNvPicPr>
            <a:picLocks noChangeAspect="1" noChangeArrowheads="1"/>
          </p:cNvPicPr>
          <p:nvPr/>
        </p:nvPicPr>
        <p:blipFill>
          <a:blip r:embed="rId3" cstate="print"/>
          <a:srcRect/>
          <a:stretch>
            <a:fillRect/>
          </a:stretch>
        </p:blipFill>
        <p:spPr bwMode="auto">
          <a:xfrm>
            <a:off x="5350102" y="6130699"/>
            <a:ext cx="574675" cy="433387"/>
          </a:xfrm>
          <a:prstGeom prst="rect">
            <a:avLst/>
          </a:prstGeom>
          <a:noFill/>
          <a:ln w="9525">
            <a:noFill/>
            <a:miter lim="800000"/>
            <a:headEnd/>
            <a:tailEnd/>
          </a:ln>
        </p:spPr>
      </p:pic>
      <p:pic>
        <p:nvPicPr>
          <p:cNvPr id="19" name="Picture 127"/>
          <p:cNvPicPr>
            <a:picLocks noChangeAspect="1" noChangeArrowheads="1"/>
          </p:cNvPicPr>
          <p:nvPr/>
        </p:nvPicPr>
        <p:blipFill>
          <a:blip r:embed="rId2" cstate="print"/>
          <a:srcRect/>
          <a:stretch>
            <a:fillRect/>
          </a:stretch>
        </p:blipFill>
        <p:spPr bwMode="auto">
          <a:xfrm>
            <a:off x="2100264" y="4949799"/>
            <a:ext cx="574675" cy="504825"/>
          </a:xfrm>
          <a:prstGeom prst="rect">
            <a:avLst/>
          </a:prstGeom>
          <a:noFill/>
          <a:ln w="9525">
            <a:noFill/>
            <a:miter lim="800000"/>
            <a:headEnd/>
            <a:tailEnd/>
          </a:ln>
        </p:spPr>
      </p:pic>
      <p:pic>
        <p:nvPicPr>
          <p:cNvPr id="20" name="Picture 127"/>
          <p:cNvPicPr>
            <a:picLocks noChangeAspect="1" noChangeArrowheads="1"/>
          </p:cNvPicPr>
          <p:nvPr/>
        </p:nvPicPr>
        <p:blipFill>
          <a:blip r:embed="rId2" cstate="print"/>
          <a:srcRect/>
          <a:stretch>
            <a:fillRect/>
          </a:stretch>
        </p:blipFill>
        <p:spPr bwMode="auto">
          <a:xfrm>
            <a:off x="2916690" y="4949797"/>
            <a:ext cx="574675" cy="504825"/>
          </a:xfrm>
          <a:prstGeom prst="rect">
            <a:avLst/>
          </a:prstGeom>
          <a:noFill/>
          <a:ln w="9525">
            <a:noFill/>
            <a:miter lim="800000"/>
            <a:headEnd/>
            <a:tailEnd/>
          </a:ln>
        </p:spPr>
      </p:pic>
      <p:pic>
        <p:nvPicPr>
          <p:cNvPr id="21" name="Picture 127"/>
          <p:cNvPicPr>
            <a:picLocks noChangeAspect="1" noChangeArrowheads="1"/>
          </p:cNvPicPr>
          <p:nvPr/>
        </p:nvPicPr>
        <p:blipFill>
          <a:blip r:embed="rId2" cstate="print"/>
          <a:srcRect/>
          <a:stretch>
            <a:fillRect/>
          </a:stretch>
        </p:blipFill>
        <p:spPr bwMode="auto">
          <a:xfrm>
            <a:off x="3782106" y="4949797"/>
            <a:ext cx="57467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
          <a:ext cx="9144000" cy="6908485"/>
        </p:xfrm>
        <a:graphic>
          <a:graphicData uri="http://schemas.openxmlformats.org/drawingml/2006/table">
            <a:tbl>
              <a:tblPr rtl="1" firstRow="1" bandRow="1">
                <a:tableStyleId>{F5AB1C69-6EDB-4FF4-983F-18BD219EF322}</a:tableStyleId>
              </a:tblPr>
              <a:tblGrid>
                <a:gridCol w="4572000"/>
                <a:gridCol w="4572000"/>
              </a:tblGrid>
              <a:tr h="410232">
                <a:tc>
                  <a:txBody>
                    <a:bodyPr/>
                    <a:lstStyle/>
                    <a:p>
                      <a:pPr algn="r" rtl="1"/>
                      <a:r>
                        <a:rPr lang="ar-JO" sz="2000" dirty="0" smtClean="0"/>
                        <a:t>العمر والجرعة </a:t>
                      </a:r>
                      <a:endParaRPr lang="ar-JO" sz="2000" dirty="0"/>
                    </a:p>
                  </a:txBody>
                  <a:tcPr/>
                </a:tc>
                <a:tc>
                  <a:txBody>
                    <a:bodyPr/>
                    <a:lstStyle/>
                    <a:p>
                      <a:pPr algn="ctr" rtl="1"/>
                      <a:r>
                        <a:rPr lang="ar-JO" sz="2000" dirty="0" smtClean="0"/>
                        <a:t>المطعوم </a:t>
                      </a:r>
                      <a:endParaRPr lang="ar-JO" sz="2000" dirty="0"/>
                    </a:p>
                  </a:txBody>
                  <a:tcPr/>
                </a:tc>
              </a:tr>
              <a:tr h="543157">
                <a:tc>
                  <a:txBody>
                    <a:bodyPr/>
                    <a:lstStyle/>
                    <a:p>
                      <a:pPr algn="r" rtl="1"/>
                      <a:r>
                        <a:rPr lang="ar-JO" sz="2000" dirty="0" smtClean="0"/>
                        <a:t>أقرب وقت بعد الولادة (أول</a:t>
                      </a:r>
                      <a:r>
                        <a:rPr lang="ar-JO" sz="2000" baseline="0" dirty="0" smtClean="0"/>
                        <a:t> مراجعة للمركز الصحي ) </a:t>
                      </a:r>
                      <a:endParaRPr lang="ar-JO" sz="2000" dirty="0"/>
                    </a:p>
                  </a:txBody>
                  <a:tcPr/>
                </a:tc>
                <a:tc>
                  <a:txBody>
                    <a:bodyPr/>
                    <a:lstStyle/>
                    <a:p>
                      <a:pPr algn="r" rtl="1"/>
                      <a:r>
                        <a:rPr lang="ar-JO" sz="2000" dirty="0" smtClean="0"/>
                        <a:t>التدرن </a:t>
                      </a:r>
                      <a:r>
                        <a:rPr lang="en-US" sz="2000" dirty="0" smtClean="0"/>
                        <a:t>BCG</a:t>
                      </a:r>
                      <a:endParaRPr lang="ar-JO" sz="2000" b="1" dirty="0"/>
                    </a:p>
                  </a:txBody>
                  <a:tcPr/>
                </a:tc>
              </a:tr>
              <a:tr h="995092">
                <a:tc>
                  <a:txBody>
                    <a:bodyPr/>
                    <a:lstStyle/>
                    <a:p>
                      <a:pPr algn="r" rtl="1"/>
                      <a:r>
                        <a:rPr lang="ar-JO" sz="2000" dirty="0" smtClean="0"/>
                        <a:t>على عمر شهرين (61يوم) يعطي الطفل الجرعة الأولى</a:t>
                      </a:r>
                      <a:r>
                        <a:rPr lang="ar-JO" sz="2000" baseline="0" dirty="0" smtClean="0"/>
                        <a:t> من : </a:t>
                      </a:r>
                      <a:endParaRPr lang="ar-JO" sz="2000"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000" dirty="0" smtClean="0"/>
                        <a:t>شلل الأطفال</a:t>
                      </a:r>
                      <a:r>
                        <a:rPr lang="ar-JO" sz="2000" baseline="0" dirty="0" smtClean="0"/>
                        <a:t> </a:t>
                      </a:r>
                      <a:r>
                        <a:rPr lang="en-US" sz="2000" dirty="0" smtClean="0"/>
                        <a:t>IPV</a:t>
                      </a:r>
                      <a:r>
                        <a:rPr lang="ar-JO" sz="2000" dirty="0" smtClean="0"/>
                        <a:t> +  المطعوم الثلاثي </a:t>
                      </a:r>
                      <a:r>
                        <a:rPr kumimoji="0" lang="en-US" sz="2000" b="0" i="0" u="none" strike="noStrike" cap="none" normalizeH="0" baseline="0" dirty="0" smtClean="0">
                          <a:ln>
                            <a:noFill/>
                          </a:ln>
                          <a:solidFill>
                            <a:schemeClr val="tx1"/>
                          </a:solidFill>
                          <a:effectLst/>
                          <a:latin typeface="Garamond" pitchFamily="18" charset="0"/>
                          <a:cs typeface="Arial" pitchFamily="34" charset="0"/>
                        </a:rPr>
                        <a:t>DPT</a:t>
                      </a:r>
                      <a:r>
                        <a:rPr kumimoji="0" lang="ar-JO" sz="2000" b="0" i="0" u="none" strike="noStrike" cap="none" normalizeH="0" baseline="0" dirty="0" smtClean="0">
                          <a:ln>
                            <a:noFill/>
                          </a:ln>
                          <a:solidFill>
                            <a:schemeClr val="tx1"/>
                          </a:solidFill>
                          <a:effectLst/>
                          <a:latin typeface="Garamond" pitchFamily="18" charset="0"/>
                          <a:cs typeface="Arial" pitchFamily="34" charset="0"/>
                        </a:rPr>
                        <a:t> </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algn="r" rtl="1"/>
                      <a:r>
                        <a:rPr lang="ar-JO" sz="2000" dirty="0" smtClean="0"/>
                        <a:t> +المستديمة النزلية </a:t>
                      </a:r>
                      <a:r>
                        <a:rPr lang="en-US" sz="2000" dirty="0" smtClean="0"/>
                        <a:t>B</a:t>
                      </a:r>
                      <a:r>
                        <a:rPr lang="ar-JO" sz="2000" dirty="0" smtClean="0"/>
                        <a:t> +التهاب الكبد الوبائي نوع </a:t>
                      </a:r>
                      <a:r>
                        <a:rPr lang="en-US" sz="2000" dirty="0" smtClean="0"/>
                        <a:t>B</a:t>
                      </a:r>
                      <a:r>
                        <a:rPr lang="ar-JO" sz="2000" dirty="0" smtClean="0"/>
                        <a:t> + </a:t>
                      </a:r>
                      <a:r>
                        <a:rPr lang="ar-JO" sz="2000" dirty="0" smtClean="0">
                          <a:solidFill>
                            <a:srgbClr val="C00000"/>
                          </a:solidFill>
                        </a:rPr>
                        <a:t>الفيروس</a:t>
                      </a:r>
                      <a:r>
                        <a:rPr lang="ar-JO" sz="2000" baseline="0" dirty="0" smtClean="0">
                          <a:solidFill>
                            <a:srgbClr val="C00000"/>
                          </a:solidFill>
                        </a:rPr>
                        <a:t> العجلي</a:t>
                      </a:r>
                      <a:r>
                        <a:rPr lang="en-US" sz="2000" baseline="0" dirty="0" smtClean="0">
                          <a:solidFill>
                            <a:srgbClr val="C00000"/>
                          </a:solidFill>
                        </a:rPr>
                        <a:t> Rota </a:t>
                      </a:r>
                      <a:r>
                        <a:rPr lang="ar-JO" sz="2000" baseline="0" dirty="0" smtClean="0"/>
                        <a:t> </a:t>
                      </a:r>
                      <a:endParaRPr lang="ar-JO" sz="2000" dirty="0"/>
                    </a:p>
                  </a:txBody>
                  <a:tcPr/>
                </a:tc>
              </a:tr>
              <a:tr h="995092">
                <a:tc>
                  <a:txBody>
                    <a:bodyPr/>
                    <a:lstStyle/>
                    <a:p>
                      <a:pPr algn="r" rtl="1"/>
                      <a:r>
                        <a:rPr lang="ar-JO" sz="2000" dirty="0" smtClean="0"/>
                        <a:t>على عمر ثلاثة شهور (91يوم) يعطى الجرعة الثانية من : </a:t>
                      </a:r>
                      <a:endParaRPr lang="ar-JO" sz="2000"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000" dirty="0" smtClean="0"/>
                        <a:t>شلل الأطفال</a:t>
                      </a:r>
                      <a:r>
                        <a:rPr lang="ar-JO" sz="2000" baseline="0" dirty="0" smtClean="0"/>
                        <a:t> </a:t>
                      </a:r>
                      <a:r>
                        <a:rPr lang="en-US" sz="2000" baseline="0" dirty="0" smtClean="0"/>
                        <a:t>OPV</a:t>
                      </a:r>
                      <a:r>
                        <a:rPr lang="ar-JO" sz="2000" baseline="0" dirty="0" smtClean="0"/>
                        <a:t>+ </a:t>
                      </a:r>
                      <a:r>
                        <a:rPr lang="en-US" sz="2000" baseline="0" dirty="0" smtClean="0"/>
                        <a:t>IPV</a:t>
                      </a:r>
                      <a:r>
                        <a:rPr lang="ar-JO" sz="2000" baseline="0" dirty="0" smtClean="0"/>
                        <a:t> + الثلاثي</a:t>
                      </a:r>
                      <a:r>
                        <a:rPr kumimoji="0" lang="en-US" sz="2000" b="0" i="0" u="none" strike="noStrike" cap="none" normalizeH="0" baseline="0" dirty="0" smtClean="0">
                          <a:ln>
                            <a:noFill/>
                          </a:ln>
                          <a:solidFill>
                            <a:schemeClr val="tx1"/>
                          </a:solidFill>
                          <a:effectLst/>
                          <a:latin typeface="Garamond" pitchFamily="18" charset="0"/>
                          <a:cs typeface="Arial" pitchFamily="34" charset="0"/>
                        </a:rPr>
                        <a:t>DPT </a:t>
                      </a:r>
                    </a:p>
                    <a:p>
                      <a:pPr algn="r" rtl="1"/>
                      <a:r>
                        <a:rPr lang="ar-JO" sz="2000" baseline="0" dirty="0" smtClean="0"/>
                        <a:t> +المستديمة النزلية </a:t>
                      </a:r>
                      <a:r>
                        <a:rPr lang="en-US" sz="2000" baseline="0" dirty="0" smtClean="0"/>
                        <a:t>B</a:t>
                      </a:r>
                      <a:r>
                        <a:rPr lang="ar-JO" sz="2000" baseline="0" dirty="0" smtClean="0"/>
                        <a:t> +التهاب الكبد  الوبائي نوع </a:t>
                      </a:r>
                      <a:r>
                        <a:rPr lang="en-US" sz="2000" baseline="0" dirty="0" smtClean="0"/>
                        <a:t>B</a:t>
                      </a:r>
                      <a:r>
                        <a:rPr lang="ar-JO" sz="2000" baseline="0" dirty="0" smtClean="0"/>
                        <a:t> </a:t>
                      </a:r>
                      <a:r>
                        <a:rPr lang="ar-JO" sz="2000" dirty="0" smtClean="0"/>
                        <a:t>+ </a:t>
                      </a:r>
                      <a:r>
                        <a:rPr lang="ar-JO" sz="2000" u="none" dirty="0" smtClean="0">
                          <a:solidFill>
                            <a:srgbClr val="C00000"/>
                          </a:solidFill>
                        </a:rPr>
                        <a:t>الفيروس</a:t>
                      </a:r>
                      <a:r>
                        <a:rPr lang="ar-JO" sz="2000" u="none" baseline="0" dirty="0" smtClean="0">
                          <a:solidFill>
                            <a:srgbClr val="C00000"/>
                          </a:solidFill>
                        </a:rPr>
                        <a:t> العجلي</a:t>
                      </a:r>
                      <a:r>
                        <a:rPr lang="en-US" sz="2000" u="none" baseline="0" dirty="0" smtClean="0">
                          <a:solidFill>
                            <a:srgbClr val="C00000"/>
                          </a:solidFill>
                        </a:rPr>
                        <a:t> Rota </a:t>
                      </a:r>
                      <a:endParaRPr lang="ar-JO" sz="2000" b="1" u="none" dirty="0">
                        <a:solidFill>
                          <a:srgbClr val="C00000"/>
                        </a:solidFill>
                      </a:endParaRPr>
                    </a:p>
                  </a:txBody>
                  <a:tcPr/>
                </a:tc>
              </a:tr>
              <a:tr h="995092">
                <a:tc>
                  <a:txBody>
                    <a:bodyPr/>
                    <a:lstStyle/>
                    <a:p>
                      <a:pPr algn="r" rtl="1"/>
                      <a:r>
                        <a:rPr lang="ar-JO" sz="2000" dirty="0" smtClean="0"/>
                        <a:t>على عمر 4 شهور (121يوم</a:t>
                      </a:r>
                      <a:r>
                        <a:rPr lang="ar-JO" sz="2000" baseline="0" dirty="0" smtClean="0"/>
                        <a:t> ) يعطى الجرعة الثالثة من :</a:t>
                      </a:r>
                      <a:r>
                        <a:rPr lang="ar-JO" sz="2000" dirty="0" smtClean="0"/>
                        <a:t> </a:t>
                      </a:r>
                      <a:endParaRPr lang="ar-JO" sz="2000"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000" dirty="0" smtClean="0"/>
                        <a:t>شلل الأطفال</a:t>
                      </a:r>
                      <a:r>
                        <a:rPr lang="ar-JO" sz="2000" baseline="0" dirty="0" smtClean="0"/>
                        <a:t> </a:t>
                      </a:r>
                      <a:r>
                        <a:rPr lang="en-US" sz="2000" baseline="0" dirty="0" smtClean="0"/>
                        <a:t>OPV</a:t>
                      </a:r>
                      <a:r>
                        <a:rPr lang="ar-JO" sz="2000" baseline="0" dirty="0" smtClean="0"/>
                        <a:t>+</a:t>
                      </a:r>
                      <a:r>
                        <a:rPr lang="en-US" sz="2000" baseline="0" dirty="0" smtClean="0"/>
                        <a:t> IPV </a:t>
                      </a:r>
                      <a:r>
                        <a:rPr lang="ar-JO" sz="2000" baseline="0" dirty="0" smtClean="0"/>
                        <a:t>+ الثلاثي </a:t>
                      </a:r>
                      <a:r>
                        <a:rPr kumimoji="0" lang="en-US" sz="2000" b="0" i="0" u="none" strike="noStrike" cap="none" normalizeH="0" baseline="0" dirty="0" smtClean="0">
                          <a:ln>
                            <a:noFill/>
                          </a:ln>
                          <a:solidFill>
                            <a:schemeClr val="tx1"/>
                          </a:solidFill>
                          <a:effectLst/>
                          <a:latin typeface="Garamond" pitchFamily="18" charset="0"/>
                          <a:cs typeface="Arial" pitchFamily="34" charset="0"/>
                        </a:rPr>
                        <a:t>DPT</a:t>
                      </a:r>
                      <a:r>
                        <a:rPr kumimoji="0" lang="ar-JO" sz="2000" b="0" i="0" u="none" strike="noStrike" cap="none" normalizeH="0" baseline="0" dirty="0" smtClean="0">
                          <a:ln>
                            <a:noFill/>
                          </a:ln>
                          <a:solidFill>
                            <a:schemeClr val="tx1"/>
                          </a:solidFill>
                          <a:effectLst/>
                          <a:latin typeface="Garamond" pitchFamily="18" charset="0"/>
                          <a:cs typeface="Arial" pitchFamily="34" charset="0"/>
                        </a:rPr>
                        <a:t>  </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marL="0" marR="0" indent="0" algn="r" defTabSz="457200" rtl="1" eaLnBrk="1" fontAlgn="auto" latinLnBrk="0" hangingPunct="1">
                        <a:lnSpc>
                          <a:spcPct val="100000"/>
                        </a:lnSpc>
                        <a:spcBef>
                          <a:spcPts val="0"/>
                        </a:spcBef>
                        <a:spcAft>
                          <a:spcPts val="0"/>
                        </a:spcAft>
                        <a:buClrTx/>
                        <a:buSzTx/>
                        <a:buFontTx/>
                        <a:buNone/>
                        <a:tabLst/>
                        <a:defRPr/>
                      </a:pPr>
                      <a:r>
                        <a:rPr lang="ar-JO" sz="2000" baseline="0" dirty="0" smtClean="0"/>
                        <a:t> +المستديمة النزلية </a:t>
                      </a:r>
                      <a:r>
                        <a:rPr lang="en-US" sz="2000" baseline="0" dirty="0" smtClean="0"/>
                        <a:t>B</a:t>
                      </a:r>
                      <a:r>
                        <a:rPr lang="ar-JO" sz="2000" baseline="0" dirty="0" smtClean="0"/>
                        <a:t> +التهاب الكبد الوبائي  نوع </a:t>
                      </a:r>
                      <a:r>
                        <a:rPr lang="en-US" sz="2000" baseline="0" dirty="0" smtClean="0"/>
                        <a:t>B</a:t>
                      </a:r>
                      <a:r>
                        <a:rPr lang="ar-JO" sz="2000" baseline="0" dirty="0" smtClean="0"/>
                        <a:t> </a:t>
                      </a:r>
                      <a:r>
                        <a:rPr lang="ar-JO" sz="2000" dirty="0" smtClean="0"/>
                        <a:t>+ </a:t>
                      </a:r>
                      <a:r>
                        <a:rPr lang="ar-JO" sz="2000" dirty="0" smtClean="0">
                          <a:solidFill>
                            <a:srgbClr val="C00000"/>
                          </a:solidFill>
                        </a:rPr>
                        <a:t>الفيروس</a:t>
                      </a:r>
                      <a:r>
                        <a:rPr lang="ar-JO" sz="2000" baseline="0" dirty="0" smtClean="0">
                          <a:solidFill>
                            <a:srgbClr val="C00000"/>
                          </a:solidFill>
                        </a:rPr>
                        <a:t> العجلي</a:t>
                      </a:r>
                      <a:r>
                        <a:rPr lang="en-US" sz="2000" baseline="0" dirty="0" smtClean="0">
                          <a:solidFill>
                            <a:srgbClr val="C00000"/>
                          </a:solidFill>
                        </a:rPr>
                        <a:t> Rota </a:t>
                      </a:r>
                      <a:endParaRPr lang="ar-JO" sz="2000" b="1" dirty="0" smtClean="0">
                        <a:solidFill>
                          <a:srgbClr val="C00000"/>
                        </a:solidFill>
                      </a:endParaRPr>
                    </a:p>
                  </a:txBody>
                  <a:tcPr/>
                </a:tc>
              </a:tr>
              <a:tr h="410232">
                <a:tc>
                  <a:txBody>
                    <a:bodyPr/>
                    <a:lstStyle/>
                    <a:p>
                      <a:pPr algn="r" rtl="1"/>
                      <a:r>
                        <a:rPr lang="ar-JO" sz="2000" dirty="0" smtClean="0"/>
                        <a:t>على عمر</a:t>
                      </a:r>
                      <a:r>
                        <a:rPr lang="ar-JO" sz="2000" baseline="0" dirty="0" smtClean="0"/>
                        <a:t> 9 شهور يعطى (بداية الشهر العاشر ) :</a:t>
                      </a:r>
                      <a:endParaRPr lang="ar-JO" sz="2000" dirty="0"/>
                    </a:p>
                  </a:txBody>
                  <a:tcPr/>
                </a:tc>
                <a:tc>
                  <a:txBody>
                    <a:bodyPr/>
                    <a:lstStyle/>
                    <a:p>
                      <a:pPr algn="r" rtl="1"/>
                      <a:r>
                        <a:rPr lang="ar-JO" sz="2000" dirty="0" smtClean="0"/>
                        <a:t>الحصبة + مطعوم الشلل</a:t>
                      </a:r>
                      <a:r>
                        <a:rPr lang="en-US" sz="2000" dirty="0" smtClean="0"/>
                        <a:t> OPV </a:t>
                      </a:r>
                      <a:r>
                        <a:rPr lang="ar-JO" sz="2000" dirty="0" smtClean="0"/>
                        <a:t> </a:t>
                      </a:r>
                      <a:endParaRPr lang="ar-JO" sz="2000" b="1" dirty="0"/>
                    </a:p>
                  </a:txBody>
                  <a:tcPr/>
                </a:tc>
              </a:tr>
              <a:tr h="693549">
                <a:tc>
                  <a:txBody>
                    <a:bodyPr/>
                    <a:lstStyle/>
                    <a:p>
                      <a:pPr algn="r" rtl="1"/>
                      <a:r>
                        <a:rPr lang="ar-JO" sz="2000" dirty="0" smtClean="0"/>
                        <a:t>عند بلوغ الطفل عامه الأول</a:t>
                      </a:r>
                      <a:r>
                        <a:rPr lang="ar-JO" sz="2000" baseline="0" dirty="0" smtClean="0"/>
                        <a:t> يعطى : </a:t>
                      </a:r>
                      <a:endParaRPr lang="ar-JO" sz="2000" dirty="0"/>
                    </a:p>
                  </a:txBody>
                  <a:tcPr/>
                </a:tc>
                <a:tc>
                  <a:txBody>
                    <a:bodyPr/>
                    <a:lstStyle/>
                    <a:p>
                      <a:pPr algn="r" rtl="1"/>
                      <a:r>
                        <a:rPr lang="ar-JO" sz="2000" dirty="0" smtClean="0"/>
                        <a:t>الجرعة الأولى</a:t>
                      </a:r>
                      <a:r>
                        <a:rPr lang="ar-JO" sz="2000" baseline="0" dirty="0" smtClean="0"/>
                        <a:t> من مطعوم الثلاثي الفيروسي </a:t>
                      </a:r>
                      <a:r>
                        <a:rPr lang="en-US" sz="2000" baseline="0" dirty="0" smtClean="0"/>
                        <a:t> MMR </a:t>
                      </a:r>
                      <a:r>
                        <a:rPr lang="ar-JO" sz="2000" baseline="0" dirty="0" smtClean="0"/>
                        <a:t>مطعوم الحصبة والحصبة الألمانية والنكاف .</a:t>
                      </a:r>
                      <a:endParaRPr lang="ar-JO" sz="2000" dirty="0"/>
                    </a:p>
                  </a:txBody>
                  <a:tcPr/>
                </a:tc>
              </a:tr>
              <a:tr h="995092">
                <a:tc>
                  <a:txBody>
                    <a:bodyPr/>
                    <a:lstStyle/>
                    <a:p>
                      <a:pPr algn="r" rtl="1"/>
                      <a:r>
                        <a:rPr lang="ar-JO" sz="2000" dirty="0" smtClean="0"/>
                        <a:t>على عمر 18 شهر (عام ونصف) يعطى الطفل :</a:t>
                      </a:r>
                      <a:endParaRPr lang="ar-JO" sz="2000" dirty="0"/>
                    </a:p>
                  </a:txBody>
                  <a:tcPr/>
                </a:tc>
                <a:tc>
                  <a:txBody>
                    <a:bodyPr/>
                    <a:lstStyle/>
                    <a:p>
                      <a:pPr algn="r" rtl="1"/>
                      <a:r>
                        <a:rPr lang="ar-JO" sz="2000" dirty="0" smtClean="0"/>
                        <a:t>الجرعة المدعمة من مطعوم الشلل  </a:t>
                      </a:r>
                      <a:r>
                        <a:rPr lang="en-US" sz="2000" dirty="0" smtClean="0"/>
                        <a:t> OPV</a:t>
                      </a:r>
                      <a:r>
                        <a:rPr lang="ar-JO" sz="2000" dirty="0" smtClean="0"/>
                        <a:t>ومطعوم </a:t>
                      </a:r>
                      <a:endParaRPr lang="en-US" sz="2000" dirty="0" smtClean="0"/>
                    </a:p>
                    <a:p>
                      <a:pPr algn="r" rtl="1"/>
                      <a:r>
                        <a:rPr lang="en-US" sz="2000" dirty="0" smtClean="0"/>
                        <a:t>DPT</a:t>
                      </a:r>
                      <a:r>
                        <a:rPr lang="ar-JO" sz="2000" dirty="0" smtClean="0"/>
                        <a:t> </a:t>
                      </a:r>
                    </a:p>
                    <a:p>
                      <a:pPr algn="r" rtl="1"/>
                      <a:r>
                        <a:rPr lang="ar-JO" sz="2000" dirty="0" smtClean="0"/>
                        <a:t>الجرعة الثانية من مطعوم الثلاثي الفيروسي </a:t>
                      </a:r>
                      <a:r>
                        <a:rPr lang="en-US" sz="2000" dirty="0" smtClean="0"/>
                        <a:t>  MMR</a:t>
                      </a:r>
                      <a:r>
                        <a:rPr lang="ar-JO" sz="2000" dirty="0" smtClean="0"/>
                        <a:t> </a:t>
                      </a:r>
                      <a:endParaRPr lang="ar-JO" sz="2000" b="1" dirty="0"/>
                    </a:p>
                  </a:txBody>
                  <a:tcPr/>
                </a:tc>
              </a:tr>
              <a:tr h="410232">
                <a:tc>
                  <a:txBody>
                    <a:bodyPr/>
                    <a:lstStyle/>
                    <a:p>
                      <a:pPr algn="r" rtl="1"/>
                      <a:r>
                        <a:rPr lang="ar-JO" sz="2000" dirty="0" smtClean="0"/>
                        <a:t>عند</a:t>
                      </a:r>
                      <a:r>
                        <a:rPr lang="ar-JO" sz="2000" baseline="0" dirty="0" smtClean="0"/>
                        <a:t> بلوغ الطفل عامه السادس يعطى : </a:t>
                      </a:r>
                      <a:endParaRPr lang="ar-JO" sz="2000" dirty="0"/>
                    </a:p>
                  </a:txBody>
                  <a:tcPr/>
                </a:tc>
                <a:tc>
                  <a:txBody>
                    <a:bodyPr/>
                    <a:lstStyle/>
                    <a:p>
                      <a:pPr algn="r" rtl="1"/>
                      <a:r>
                        <a:rPr lang="ar-JO" sz="2000" dirty="0" smtClean="0"/>
                        <a:t>مطعوم الشلل </a:t>
                      </a:r>
                      <a:r>
                        <a:rPr lang="en-US" sz="2000" dirty="0" smtClean="0"/>
                        <a:t>OPV</a:t>
                      </a:r>
                      <a:r>
                        <a:rPr lang="ar-JO" sz="2000" dirty="0" smtClean="0"/>
                        <a:t> ومطعوم</a:t>
                      </a:r>
                      <a:r>
                        <a:rPr lang="ar-JO" sz="2000" baseline="0" dirty="0" smtClean="0"/>
                        <a:t> </a:t>
                      </a:r>
                      <a:r>
                        <a:rPr lang="en-US" sz="2000" baseline="0" dirty="0" smtClean="0"/>
                        <a:t>Td </a:t>
                      </a:r>
                      <a:endParaRPr lang="ar-JO" sz="2000" b="1" dirty="0"/>
                    </a:p>
                  </a:txBody>
                  <a:tcPr/>
                </a:tc>
              </a:tr>
              <a:tr h="410232">
                <a:tc>
                  <a:txBody>
                    <a:bodyPr/>
                    <a:lstStyle/>
                    <a:p>
                      <a:pPr algn="r" rtl="1"/>
                      <a:r>
                        <a:rPr lang="ar-JO" sz="2000" dirty="0" smtClean="0"/>
                        <a:t>عند بلوغ</a:t>
                      </a:r>
                      <a:r>
                        <a:rPr lang="ar-JO" sz="2000" baseline="0" dirty="0" smtClean="0"/>
                        <a:t>ه عامه ال 15  يعطى :</a:t>
                      </a:r>
                      <a:endParaRPr lang="ar-JO" sz="2000" dirty="0"/>
                    </a:p>
                  </a:txBody>
                  <a:tcPr/>
                </a:tc>
                <a:tc>
                  <a:txBody>
                    <a:bodyPr/>
                    <a:lstStyle/>
                    <a:p>
                      <a:pPr algn="r" rtl="1"/>
                      <a:r>
                        <a:rPr lang="ar-JO" sz="2000" b="0" dirty="0" smtClean="0"/>
                        <a:t>مطعوم</a:t>
                      </a:r>
                      <a:r>
                        <a:rPr lang="ar-JO" sz="2000" b="0" baseline="0" dirty="0" smtClean="0"/>
                        <a:t> </a:t>
                      </a:r>
                      <a:r>
                        <a:rPr lang="en-US" sz="2000" b="0" baseline="0" dirty="0" smtClean="0"/>
                        <a:t>Td </a:t>
                      </a:r>
                      <a:endParaRPr lang="ar-JO" sz="2000" b="0"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a:xfrm>
            <a:off x="827483" y="2052919"/>
            <a:ext cx="7967381" cy="4195481"/>
          </a:xfrm>
        </p:spPr>
        <p:txBody>
          <a:bodyPr/>
          <a:lstStyle/>
          <a:p>
            <a:r>
              <a:rPr lang="en-US" dirty="0" smtClean="0"/>
              <a:t>Measles : 3 time vaccination :9m (measles), 12m (MMR), 18m(MMR) </a:t>
            </a:r>
          </a:p>
          <a:p>
            <a:r>
              <a:rPr lang="en-US" dirty="0" smtClean="0"/>
              <a:t>Polio : to age of 18 months : 7 times ( 3 IPV +4 OPV)  </a:t>
            </a:r>
          </a:p>
          <a:p>
            <a:r>
              <a:rPr lang="en-US" dirty="0" smtClean="0"/>
              <a:t>At 91 days and 121 days : OPV and IPV  are </a:t>
            </a:r>
            <a:r>
              <a:rPr lang="en-US" dirty="0" err="1" smtClean="0"/>
              <a:t>givin</a:t>
            </a:r>
            <a:r>
              <a:rPr lang="en-US" dirty="0" smtClean="0"/>
              <a:t> </a:t>
            </a:r>
            <a:r>
              <a:rPr lang="en-US" dirty="0" err="1" smtClean="0"/>
              <a:t>simultanously</a:t>
            </a:r>
            <a:r>
              <a:rPr lang="en-US" dirty="0" smtClean="0"/>
              <a:t> </a:t>
            </a:r>
          </a:p>
          <a:p>
            <a:r>
              <a:rPr lang="en-US" dirty="0" err="1" smtClean="0"/>
              <a:t>Vit</a:t>
            </a:r>
            <a:r>
              <a:rPr lang="en-US" dirty="0" smtClean="0"/>
              <a:t> A : at 10 months 100000 UI , at 18 months 200000 UI</a:t>
            </a:r>
            <a:endParaRPr lang="ar-J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217" y="2861734"/>
            <a:ext cx="7486213" cy="1915647"/>
          </a:xfrm>
        </p:spPr>
        <p:txBody>
          <a:bodyPr/>
          <a:lstStyle/>
          <a:p>
            <a:r>
              <a:rPr lang="en-US" b="1" dirty="0" smtClean="0">
                <a:solidFill>
                  <a:schemeClr val="accent2"/>
                </a:solidFill>
              </a:rPr>
              <a:t>Artificial Active Immunization ( Vaccination)</a:t>
            </a:r>
            <a:endParaRPr lang="en-US" b="1" dirty="0">
              <a:solidFill>
                <a:schemeClr val="accent2"/>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903" y="641048"/>
            <a:ext cx="6106083" cy="1155095"/>
          </a:xfrm>
        </p:spPr>
        <p:txBody>
          <a:bodyPr/>
          <a:lstStyle/>
          <a:p>
            <a:r>
              <a:rPr lang="en-US" b="1" dirty="0" smtClean="0">
                <a:solidFill>
                  <a:schemeClr val="tx1"/>
                </a:solidFill>
              </a:rPr>
              <a:t>Notes on the new vaccination program</a:t>
            </a:r>
            <a:endParaRPr lang="ar-JO" b="1" dirty="0">
              <a:solidFill>
                <a:schemeClr val="tx1"/>
              </a:solidFill>
            </a:endParaRPr>
          </a:p>
        </p:txBody>
      </p:sp>
      <p:sp>
        <p:nvSpPr>
          <p:cNvPr id="3" name="Text Placeholder 2"/>
          <p:cNvSpPr>
            <a:spLocks noGrp="1"/>
          </p:cNvSpPr>
          <p:nvPr>
            <p:ph type="body" idx="1"/>
          </p:nvPr>
        </p:nvSpPr>
        <p:spPr>
          <a:xfrm>
            <a:off x="440872" y="2139044"/>
            <a:ext cx="8360228" cy="4310742"/>
          </a:xfrm>
        </p:spPr>
        <p:txBody>
          <a:bodyPr>
            <a:normAutofit lnSpcReduction="10000"/>
          </a:bodyPr>
          <a:lstStyle/>
          <a:p>
            <a:pPr>
              <a:buFont typeface="Wingdings" pitchFamily="2" charset="2"/>
              <a:buChar char="v"/>
            </a:pPr>
            <a:r>
              <a:rPr lang="en-US" altLang="ar-JO" b="1" dirty="0" smtClean="0">
                <a:solidFill>
                  <a:schemeClr val="accent5"/>
                </a:solidFill>
                <a:latin typeface="Calibri" pitchFamily="34" charset="0"/>
                <a:cs typeface="Calibri" pitchFamily="34" charset="0"/>
              </a:rPr>
              <a:t> Started on  1/3/2015  after adding </a:t>
            </a:r>
            <a:r>
              <a:rPr lang="en-US" altLang="ar-JO" b="1" dirty="0" err="1" smtClean="0">
                <a:solidFill>
                  <a:srgbClr val="FF0000"/>
                </a:solidFill>
                <a:latin typeface="Calibri" pitchFamily="34" charset="0"/>
                <a:cs typeface="Calibri" pitchFamily="34" charset="0"/>
              </a:rPr>
              <a:t>rota</a:t>
            </a:r>
            <a:r>
              <a:rPr lang="en-US" altLang="ar-JO" b="1" dirty="0" smtClean="0">
                <a:solidFill>
                  <a:srgbClr val="FF0000"/>
                </a:solidFill>
                <a:latin typeface="Calibri" pitchFamily="34" charset="0"/>
                <a:cs typeface="Calibri" pitchFamily="34" charset="0"/>
              </a:rPr>
              <a:t> vaccine </a:t>
            </a:r>
          </a:p>
          <a:p>
            <a:pPr algn="l">
              <a:buFont typeface="Wingdings" pitchFamily="2" charset="2"/>
              <a:buChar char="v"/>
            </a:pPr>
            <a:r>
              <a:rPr lang="en-US" b="1" dirty="0" smtClean="0">
                <a:solidFill>
                  <a:schemeClr val="accent5"/>
                </a:solidFill>
                <a:latin typeface="Calibri" pitchFamily="34" charset="0"/>
                <a:cs typeface="Calibri" pitchFamily="34" charset="0"/>
              </a:rPr>
              <a:t> Number of vaccine s : </a:t>
            </a:r>
            <a:r>
              <a:rPr lang="en-US" sz="2800" b="1" dirty="0" smtClean="0">
                <a:solidFill>
                  <a:srgbClr val="FF0000"/>
                </a:solidFill>
                <a:latin typeface="Calibri" pitchFamily="34" charset="0"/>
                <a:cs typeface="Calibri" pitchFamily="34" charset="0"/>
              </a:rPr>
              <a:t>11</a:t>
            </a:r>
            <a:r>
              <a:rPr lang="en-US" b="1" dirty="0" smtClean="0">
                <a:solidFill>
                  <a:schemeClr val="accent5"/>
                </a:solidFill>
                <a:latin typeface="Calibri" pitchFamily="34" charset="0"/>
                <a:cs typeface="Calibri" pitchFamily="34" charset="0"/>
              </a:rPr>
              <a:t> ( with </a:t>
            </a:r>
            <a:r>
              <a:rPr lang="en-US" b="1" dirty="0" err="1" smtClean="0">
                <a:solidFill>
                  <a:schemeClr val="accent5"/>
                </a:solidFill>
                <a:latin typeface="Calibri" pitchFamily="34" charset="0"/>
                <a:cs typeface="Calibri" pitchFamily="34" charset="0"/>
              </a:rPr>
              <a:t>rota</a:t>
            </a:r>
            <a:r>
              <a:rPr lang="en-US" b="1" dirty="0" smtClean="0">
                <a:solidFill>
                  <a:schemeClr val="accent5"/>
                </a:solidFill>
                <a:latin typeface="Calibri" pitchFamily="34" charset="0"/>
                <a:cs typeface="Calibri" pitchFamily="34" charset="0"/>
              </a:rPr>
              <a:t> vaccine ) </a:t>
            </a:r>
          </a:p>
          <a:p>
            <a:pPr algn="l">
              <a:buFont typeface="Wingdings" pitchFamily="2" charset="2"/>
              <a:buChar char="v"/>
            </a:pPr>
            <a:r>
              <a:rPr lang="en-US" b="1" dirty="0" smtClean="0">
                <a:solidFill>
                  <a:schemeClr val="accent5"/>
                </a:solidFill>
                <a:latin typeface="Calibri" pitchFamily="34" charset="0"/>
                <a:cs typeface="Calibri" pitchFamily="34" charset="0"/>
              </a:rPr>
              <a:t> Remember </a:t>
            </a:r>
            <a:r>
              <a:rPr lang="en-US" sz="2400" b="1" dirty="0" smtClean="0">
                <a:solidFill>
                  <a:srgbClr val="FF0000"/>
                </a:solidFill>
                <a:latin typeface="Calibri" pitchFamily="34" charset="0"/>
                <a:cs typeface="Calibri" pitchFamily="34" charset="0"/>
              </a:rPr>
              <a:t>measles</a:t>
            </a:r>
            <a:r>
              <a:rPr lang="en-US" sz="2400" b="1" dirty="0" smtClean="0">
                <a:solidFill>
                  <a:schemeClr val="accent5"/>
                </a:solidFill>
                <a:latin typeface="Calibri" pitchFamily="34" charset="0"/>
                <a:cs typeface="Calibri" pitchFamily="34" charset="0"/>
              </a:rPr>
              <a:t> </a:t>
            </a:r>
            <a:r>
              <a:rPr lang="en-US" b="1" dirty="0" smtClean="0">
                <a:solidFill>
                  <a:schemeClr val="accent5"/>
                </a:solidFill>
                <a:latin typeface="Calibri" pitchFamily="34" charset="0"/>
                <a:cs typeface="Calibri" pitchFamily="34" charset="0"/>
              </a:rPr>
              <a:t>vaccine is giving alone  and in combination         with triple </a:t>
            </a:r>
            <a:r>
              <a:rPr lang="en-US" sz="2400" b="1" dirty="0" err="1" smtClean="0">
                <a:solidFill>
                  <a:srgbClr val="FF0000"/>
                </a:solidFill>
                <a:latin typeface="Calibri" pitchFamily="34" charset="0"/>
                <a:cs typeface="Calibri" pitchFamily="34" charset="0"/>
              </a:rPr>
              <a:t>mmr</a:t>
            </a:r>
            <a:r>
              <a:rPr lang="en-US" sz="2400" b="1" dirty="0" smtClean="0">
                <a:solidFill>
                  <a:schemeClr val="accent5"/>
                </a:solidFill>
                <a:latin typeface="Calibri" pitchFamily="34" charset="0"/>
                <a:cs typeface="Calibri" pitchFamily="34" charset="0"/>
              </a:rPr>
              <a:t> </a:t>
            </a:r>
            <a:r>
              <a:rPr lang="en-US" b="1" dirty="0" smtClean="0">
                <a:solidFill>
                  <a:schemeClr val="accent5"/>
                </a:solidFill>
                <a:latin typeface="Calibri" pitchFamily="34" charset="0"/>
                <a:cs typeface="Calibri" pitchFamily="34" charset="0"/>
              </a:rPr>
              <a:t>vaccine </a:t>
            </a:r>
          </a:p>
          <a:p>
            <a:pPr algn="l">
              <a:buFont typeface="Wingdings" pitchFamily="2" charset="2"/>
              <a:buChar char="v"/>
            </a:pPr>
            <a:r>
              <a:rPr lang="en-US" b="1" dirty="0" smtClean="0">
                <a:solidFill>
                  <a:schemeClr val="accent5"/>
                </a:solidFill>
                <a:latin typeface="Calibri" pitchFamily="34" charset="0"/>
                <a:cs typeface="Calibri" pitchFamily="34" charset="0"/>
              </a:rPr>
              <a:t> Remember 2 month age mean completion of two months and entering the 3</a:t>
            </a:r>
            <a:r>
              <a:rPr lang="en-US" b="1" baseline="30000" dirty="0" smtClean="0">
                <a:solidFill>
                  <a:schemeClr val="accent5"/>
                </a:solidFill>
                <a:latin typeface="Calibri" pitchFamily="34" charset="0"/>
                <a:cs typeface="Calibri" pitchFamily="34" charset="0"/>
              </a:rPr>
              <a:t>rd</a:t>
            </a:r>
            <a:r>
              <a:rPr lang="en-US" b="1" dirty="0" smtClean="0">
                <a:solidFill>
                  <a:schemeClr val="accent5"/>
                </a:solidFill>
                <a:latin typeface="Calibri" pitchFamily="34" charset="0"/>
                <a:cs typeface="Calibri" pitchFamily="34" charset="0"/>
              </a:rPr>
              <a:t> month (</a:t>
            </a:r>
            <a:r>
              <a:rPr lang="en-US" dirty="0" err="1" smtClean="0">
                <a:solidFill>
                  <a:schemeClr val="accent5"/>
                </a:solidFill>
                <a:latin typeface="Calibri" pitchFamily="34" charset="0"/>
                <a:cs typeface="Calibri" pitchFamily="34" charset="0"/>
              </a:rPr>
              <a:t>I.e</a:t>
            </a:r>
            <a:r>
              <a:rPr lang="en-US" dirty="0" smtClean="0">
                <a:solidFill>
                  <a:schemeClr val="accent5"/>
                </a:solidFill>
                <a:latin typeface="Calibri" pitchFamily="34" charset="0"/>
                <a:cs typeface="Calibri" pitchFamily="34" charset="0"/>
              </a:rPr>
              <a:t> </a:t>
            </a:r>
            <a:r>
              <a:rPr lang="en-US" dirty="0" smtClean="0">
                <a:solidFill>
                  <a:srgbClr val="FF0000"/>
                </a:solidFill>
                <a:latin typeface="Calibri" pitchFamily="34" charset="0"/>
                <a:cs typeface="Calibri" pitchFamily="34" charset="0"/>
              </a:rPr>
              <a:t>61</a:t>
            </a:r>
            <a:r>
              <a:rPr lang="en-US" b="1" dirty="0" smtClean="0">
                <a:solidFill>
                  <a:srgbClr val="FF0000"/>
                </a:solidFill>
                <a:latin typeface="Calibri" pitchFamily="34" charset="0"/>
                <a:cs typeface="Calibri" pitchFamily="34" charset="0"/>
              </a:rPr>
              <a:t> days </a:t>
            </a:r>
            <a:r>
              <a:rPr lang="en-US" b="1" dirty="0" smtClean="0">
                <a:solidFill>
                  <a:schemeClr val="accent5"/>
                </a:solidFill>
                <a:latin typeface="Calibri" pitchFamily="34" charset="0"/>
                <a:cs typeface="Calibri" pitchFamily="34" charset="0"/>
              </a:rPr>
              <a:t>) </a:t>
            </a:r>
          </a:p>
          <a:p>
            <a:pPr algn="l">
              <a:buFont typeface="Wingdings" pitchFamily="2" charset="2"/>
              <a:buChar char="v"/>
            </a:pPr>
            <a:r>
              <a:rPr lang="en-US" b="1" dirty="0" smtClean="0">
                <a:solidFill>
                  <a:schemeClr val="accent5"/>
                </a:solidFill>
                <a:latin typeface="Calibri" pitchFamily="34" charset="0"/>
                <a:cs typeface="Calibri" pitchFamily="34" charset="0"/>
              </a:rPr>
              <a:t>AT 3 </a:t>
            </a:r>
            <a:r>
              <a:rPr lang="en-US" b="1" dirty="0" err="1" smtClean="0">
                <a:solidFill>
                  <a:schemeClr val="accent5"/>
                </a:solidFill>
                <a:latin typeface="Calibri" pitchFamily="34" charset="0"/>
                <a:cs typeface="Calibri" pitchFamily="34" charset="0"/>
              </a:rPr>
              <a:t>monthS</a:t>
            </a:r>
            <a:r>
              <a:rPr lang="en-US" b="1" dirty="0" smtClean="0">
                <a:solidFill>
                  <a:schemeClr val="accent5"/>
                </a:solidFill>
                <a:latin typeface="Calibri" pitchFamily="34" charset="0"/>
                <a:cs typeface="Calibri" pitchFamily="34" charset="0"/>
              </a:rPr>
              <a:t>  ----------  (</a:t>
            </a:r>
            <a:r>
              <a:rPr lang="en-US" b="1" dirty="0" smtClean="0">
                <a:solidFill>
                  <a:srgbClr val="FF0000"/>
                </a:solidFill>
                <a:latin typeface="Calibri" pitchFamily="34" charset="0"/>
                <a:cs typeface="Calibri" pitchFamily="34" charset="0"/>
              </a:rPr>
              <a:t>91 days</a:t>
            </a:r>
            <a:r>
              <a:rPr lang="en-US" b="1" dirty="0" smtClean="0">
                <a:solidFill>
                  <a:schemeClr val="accent5"/>
                </a:solidFill>
                <a:latin typeface="Calibri" pitchFamily="34" charset="0"/>
                <a:cs typeface="Calibri" pitchFamily="34" charset="0"/>
              </a:rPr>
              <a:t>)</a:t>
            </a:r>
          </a:p>
          <a:p>
            <a:pPr algn="l">
              <a:buFont typeface="Wingdings" pitchFamily="2" charset="2"/>
              <a:buChar char="v"/>
            </a:pPr>
            <a:r>
              <a:rPr lang="en-US" b="1" dirty="0" smtClean="0">
                <a:solidFill>
                  <a:schemeClr val="accent5"/>
                </a:solidFill>
                <a:latin typeface="Calibri" pitchFamily="34" charset="0"/>
                <a:cs typeface="Calibri" pitchFamily="34" charset="0"/>
              </a:rPr>
              <a:t>  AT 4 </a:t>
            </a:r>
            <a:r>
              <a:rPr lang="en-US" b="1" dirty="0" err="1" smtClean="0">
                <a:solidFill>
                  <a:schemeClr val="accent5"/>
                </a:solidFill>
                <a:latin typeface="Calibri" pitchFamily="34" charset="0"/>
                <a:cs typeface="Calibri" pitchFamily="34" charset="0"/>
              </a:rPr>
              <a:t>monthS</a:t>
            </a:r>
            <a:r>
              <a:rPr lang="en-US" b="1" dirty="0" smtClean="0">
                <a:solidFill>
                  <a:schemeClr val="accent5"/>
                </a:solidFill>
                <a:latin typeface="Calibri" pitchFamily="34" charset="0"/>
                <a:cs typeface="Calibri" pitchFamily="34" charset="0"/>
              </a:rPr>
              <a:t> ----------- (</a:t>
            </a:r>
            <a:r>
              <a:rPr lang="en-US" b="1" dirty="0" smtClean="0">
                <a:solidFill>
                  <a:srgbClr val="FF0000"/>
                </a:solidFill>
                <a:latin typeface="Calibri" pitchFamily="34" charset="0"/>
                <a:cs typeface="Calibri" pitchFamily="34" charset="0"/>
              </a:rPr>
              <a:t>121 days </a:t>
            </a:r>
            <a:r>
              <a:rPr lang="en-US" b="1" dirty="0" smtClean="0">
                <a:solidFill>
                  <a:schemeClr val="accent5"/>
                </a:solidFill>
                <a:latin typeface="Calibri" pitchFamily="34" charset="0"/>
                <a:cs typeface="Calibri" pitchFamily="34" charset="0"/>
              </a:rPr>
              <a:t>) </a:t>
            </a:r>
          </a:p>
          <a:p>
            <a:pPr algn="l">
              <a:buFont typeface="Wingdings" pitchFamily="2" charset="2"/>
              <a:buChar char="v"/>
            </a:pPr>
            <a:r>
              <a:rPr lang="en-US" b="1" dirty="0" smtClean="0">
                <a:solidFill>
                  <a:schemeClr val="accent5"/>
                </a:solidFill>
                <a:latin typeface="Calibri" pitchFamily="34" charset="0"/>
                <a:cs typeface="Calibri" pitchFamily="34" charset="0"/>
              </a:rPr>
              <a:t> AT 9 MONTHS----------- (</a:t>
            </a:r>
            <a:r>
              <a:rPr lang="en-US" b="1" dirty="0" smtClean="0">
                <a:solidFill>
                  <a:srgbClr val="FF0000"/>
                </a:solidFill>
                <a:latin typeface="Calibri" pitchFamily="34" charset="0"/>
                <a:cs typeface="Calibri" pitchFamily="34" charset="0"/>
              </a:rPr>
              <a:t>ENTERANCER  OF 10</a:t>
            </a:r>
            <a:r>
              <a:rPr lang="en-US" b="1" baseline="30000" dirty="0" smtClean="0">
                <a:solidFill>
                  <a:srgbClr val="FF0000"/>
                </a:solidFill>
                <a:latin typeface="Calibri" pitchFamily="34" charset="0"/>
                <a:cs typeface="Calibri" pitchFamily="34" charset="0"/>
              </a:rPr>
              <a:t>TH</a:t>
            </a:r>
            <a:r>
              <a:rPr lang="en-US" b="1" dirty="0" smtClean="0">
                <a:solidFill>
                  <a:srgbClr val="FF0000"/>
                </a:solidFill>
                <a:latin typeface="Calibri" pitchFamily="34" charset="0"/>
                <a:cs typeface="Calibri" pitchFamily="34" charset="0"/>
              </a:rPr>
              <a:t> MONTH </a:t>
            </a:r>
            <a:r>
              <a:rPr lang="en-US" b="1" dirty="0" smtClean="0">
                <a:solidFill>
                  <a:schemeClr val="accent5"/>
                </a:solidFill>
                <a:latin typeface="Calibri" pitchFamily="34" charset="0"/>
                <a:cs typeface="Calibri" pitchFamily="34" charset="0"/>
              </a:rPr>
              <a:t>)  </a:t>
            </a:r>
          </a:p>
          <a:p>
            <a:pPr algn="l">
              <a:buFont typeface="Wingdings" pitchFamily="2" charset="2"/>
              <a:buChar char="v"/>
            </a:pPr>
            <a:r>
              <a:rPr lang="en-US" b="1" dirty="0" smtClean="0">
                <a:solidFill>
                  <a:schemeClr val="accent5"/>
                </a:solidFill>
                <a:latin typeface="Calibri" pitchFamily="34" charset="0"/>
                <a:cs typeface="Calibri" pitchFamily="34" charset="0"/>
              </a:rPr>
              <a:t> Vitamin a is giving as a supplement not as a vaccine </a:t>
            </a:r>
          </a:p>
          <a:p>
            <a:pPr algn="l">
              <a:buFont typeface="Wingdings" pitchFamily="2" charset="2"/>
              <a:buChar char="v"/>
            </a:pPr>
            <a:endParaRPr lang="en-US" b="1" dirty="0" smtClean="0">
              <a:solidFill>
                <a:schemeClr val="accent5"/>
              </a:solidFill>
              <a:latin typeface="Calibri" pitchFamily="34" charset="0"/>
              <a:cs typeface="Calibri" pitchFamily="34" charset="0"/>
            </a:endParaRPr>
          </a:p>
          <a:p>
            <a:pPr algn="l">
              <a:buFont typeface="Wingdings" pitchFamily="2" charset="2"/>
              <a:buChar char="v"/>
            </a:pPr>
            <a:endParaRPr lang="en-US" dirty="0" smtClean="0"/>
          </a:p>
          <a:p>
            <a:pPr algn="l">
              <a:buFont typeface="Wingdings" pitchFamily="2" charset="2"/>
              <a:buChar char="v"/>
            </a:pPr>
            <a:endParaRPr lang="ar-JO" dirty="0"/>
          </a:p>
        </p:txBody>
      </p:sp>
      <p:sp>
        <p:nvSpPr>
          <p:cNvPr id="4" name="TextBox 3"/>
          <p:cNvSpPr txBox="1"/>
          <p:nvPr/>
        </p:nvSpPr>
        <p:spPr>
          <a:xfrm>
            <a:off x="6849687" y="2244437"/>
            <a:ext cx="2294313" cy="523220"/>
          </a:xfrm>
          <a:prstGeom prst="rect">
            <a:avLst/>
          </a:prstGeom>
          <a:noFill/>
        </p:spPr>
        <p:txBody>
          <a:bodyPr wrap="square" rtlCol="1">
            <a:spAutoFit/>
          </a:bodyPr>
          <a:lstStyle/>
          <a:p>
            <a:pPr algn="r" rtl="1"/>
            <a:r>
              <a:rPr lang="ar-JO" sz="1400" dirty="0" smtClean="0"/>
              <a:t>عدد الامراض الي بغطيها البرنامج الوطني للتطعيم </a:t>
            </a:r>
            <a:endParaRPr lang="ar-JO" sz="1400" dirty="0"/>
          </a:p>
        </p:txBody>
      </p:sp>
      <p:cxnSp>
        <p:nvCxnSpPr>
          <p:cNvPr id="6" name="Straight Arrow Connector 5"/>
          <p:cNvCxnSpPr/>
          <p:nvPr/>
        </p:nvCxnSpPr>
        <p:spPr>
          <a:xfrm flipH="1">
            <a:off x="3890356" y="2427316"/>
            <a:ext cx="3009208" cy="266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62" y="935945"/>
            <a:ext cx="6619243" cy="1915647"/>
          </a:xfrm>
        </p:spPr>
        <p:txBody>
          <a:bodyPr/>
          <a:lstStyle/>
          <a:p>
            <a:r>
              <a:rPr lang="en-US" sz="6000" b="1" dirty="0" smtClean="0">
                <a:effectLst>
                  <a:outerShdw blurRad="38100" dist="38100" dir="2700000" algn="tl">
                    <a:srgbClr val="000000">
                      <a:alpha val="43137"/>
                    </a:srgbClr>
                  </a:outerShdw>
                </a:effectLst>
              </a:rPr>
              <a:t>IMMUNIZATION </a:t>
            </a:r>
            <a:endParaRPr lang="en-US" sz="60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877598" y="3669017"/>
            <a:ext cx="6619244" cy="860400"/>
          </a:xfrm>
        </p:spPr>
        <p:txBody>
          <a:bodyPr>
            <a:normAutofit/>
          </a:bodyPr>
          <a:lstStyle/>
          <a:p>
            <a:r>
              <a:rPr lang="en-US" sz="4000" b="1" dirty="0" smtClean="0">
                <a:effectLst>
                  <a:outerShdw blurRad="38100" dist="38100" dir="2700000" algn="tl">
                    <a:srgbClr val="000000">
                      <a:alpha val="43137"/>
                    </a:srgbClr>
                  </a:outerShdw>
                </a:effectLst>
              </a:rPr>
              <a:t>FARAH ASAAD AL-ALI</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b="1" dirty="0" smtClean="0">
                <a:solidFill>
                  <a:schemeClr val="accent2"/>
                </a:solidFill>
                <a:latin typeface="Calibri" pitchFamily="34" charset="0"/>
                <a:cs typeface="Calibri" pitchFamily="34" charset="0"/>
              </a:rPr>
              <a:t>BCG </a:t>
            </a:r>
            <a:br>
              <a:rPr lang="en-US" sz="6600" b="1" dirty="0" smtClean="0">
                <a:solidFill>
                  <a:schemeClr val="accent2"/>
                </a:solidFill>
                <a:latin typeface="Calibri" pitchFamily="34" charset="0"/>
                <a:cs typeface="Calibri" pitchFamily="34" charset="0"/>
              </a:rPr>
            </a:br>
            <a:r>
              <a:rPr lang="en-US" sz="4400" dirty="0" smtClean="0">
                <a:solidFill>
                  <a:schemeClr val="accent2"/>
                </a:solidFill>
                <a:latin typeface="Calibri" pitchFamily="34" charset="0"/>
                <a:cs typeface="Calibri" pitchFamily="34" charset="0"/>
              </a:rPr>
              <a:t>(Bacillus </a:t>
            </a:r>
            <a:r>
              <a:rPr lang="en-US" sz="4400" dirty="0" err="1" smtClean="0">
                <a:solidFill>
                  <a:schemeClr val="accent2"/>
                </a:solidFill>
                <a:latin typeface="Calibri" pitchFamily="34" charset="0"/>
                <a:cs typeface="Calibri" pitchFamily="34" charset="0"/>
              </a:rPr>
              <a:t>Calmette–Guérin</a:t>
            </a:r>
            <a:r>
              <a:rPr lang="en-US" sz="4400" dirty="0" smtClean="0">
                <a:solidFill>
                  <a:schemeClr val="accent2"/>
                </a:solidFill>
                <a:latin typeface="Calibri" pitchFamily="34" charset="0"/>
                <a:cs typeface="Calibri" pitchFamily="34" charset="0"/>
              </a:rPr>
              <a:t> )</a:t>
            </a:r>
            <a:r>
              <a:rPr lang="en-US" sz="36800" b="1" i="1" dirty="0" smtClean="0">
                <a:solidFill>
                  <a:schemeClr val="accent2"/>
                </a:solidFill>
                <a:latin typeface="Calibri" pitchFamily="34" charset="0"/>
                <a:cs typeface="Calibri" pitchFamily="34" charset="0"/>
              </a:rPr>
              <a:t/>
            </a:r>
            <a:br>
              <a:rPr lang="en-US" sz="36800" b="1" i="1" dirty="0" smtClean="0">
                <a:solidFill>
                  <a:schemeClr val="accent2"/>
                </a:solidFill>
                <a:latin typeface="Calibri" pitchFamily="34" charset="0"/>
                <a:cs typeface="Calibri" pitchFamily="34" charset="0"/>
              </a:rPr>
            </a:br>
            <a:endParaRPr lang="en-US" sz="54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r>
              <a:rPr lang="en-US" b="1" dirty="0" smtClean="0">
                <a:solidFill>
                  <a:schemeClr val="accent5"/>
                </a:solidFill>
              </a:rPr>
              <a:t>1 Month</a:t>
            </a:r>
            <a:endParaRPr lang="en-US" b="1" dirty="0">
              <a:solidFill>
                <a:schemeClr val="accent5"/>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276" y="631065"/>
            <a:ext cx="4043481" cy="5679527"/>
          </a:xfrm>
        </p:spPr>
        <p:txBody>
          <a:bodyPr>
            <a:normAutofit/>
          </a:bodyPr>
          <a:lstStyle/>
          <a:p>
            <a:r>
              <a:rPr lang="en-US" sz="2000"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sz="2000" dirty="0" smtClean="0">
                <a:solidFill>
                  <a:srgbClr val="0070C0"/>
                </a:solidFill>
                <a:latin typeface="Calibri" pitchFamily="34" charset="0"/>
                <a:cs typeface="Calibri" pitchFamily="34" charset="0"/>
              </a:rPr>
              <a:t>(Bacterial, live attenuated )</a:t>
            </a:r>
            <a:r>
              <a:rPr lang="en-US" sz="2000" dirty="0" smtClean="0">
                <a:solidFill>
                  <a:schemeClr val="accent4">
                    <a:lumMod val="50000"/>
                  </a:schemeClr>
                </a:solidFill>
                <a:latin typeface="Calibri" pitchFamily="34" charset="0"/>
                <a:cs typeface="Calibri" pitchFamily="34" charset="0"/>
              </a:rPr>
              <a:t>(</a:t>
            </a:r>
            <a:r>
              <a:rPr lang="en-US" sz="2000" dirty="0" smtClean="0">
                <a:solidFill>
                  <a:srgbClr val="FF0000"/>
                </a:solidFill>
                <a:latin typeface="Calibri" pitchFamily="34" charset="0"/>
                <a:cs typeface="Calibri" pitchFamily="34" charset="0"/>
              </a:rPr>
              <a:t>the only bacterial live attenuated</a:t>
            </a:r>
            <a:r>
              <a:rPr lang="en-US" sz="2000" dirty="0" smtClean="0">
                <a:solidFill>
                  <a:schemeClr val="accent4">
                    <a:lumMod val="50000"/>
                  </a:schemeClr>
                </a:solidFill>
                <a:latin typeface="Calibri" pitchFamily="34" charset="0"/>
                <a:cs typeface="Calibri" pitchFamily="34" charset="0"/>
              </a:rPr>
              <a:t> )</a:t>
            </a:r>
          </a:p>
          <a:p>
            <a:endParaRPr lang="en-US" sz="2000" dirty="0" smtClean="0">
              <a:solidFill>
                <a:schemeClr val="accent4">
                  <a:lumMod val="50000"/>
                </a:schemeClr>
              </a:solidFill>
              <a:latin typeface="Calibri" pitchFamily="34" charset="0"/>
              <a:cs typeface="Calibri" pitchFamily="34" charset="0"/>
            </a:endParaRPr>
          </a:p>
          <a:p>
            <a:r>
              <a:rPr lang="en-US" sz="2000"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sz="2000" dirty="0" smtClean="0">
                <a:solidFill>
                  <a:schemeClr val="accent4">
                    <a:lumMod val="50000"/>
                  </a:schemeClr>
                </a:solidFill>
                <a:latin typeface="Calibri" pitchFamily="34" charset="0"/>
                <a:cs typeface="Calibri" pitchFamily="34" charset="0"/>
              </a:rPr>
              <a:t>Decrease risk of TB meningitis</a:t>
            </a:r>
          </a:p>
          <a:p>
            <a:pPr>
              <a:buFont typeface="Wingdings" pitchFamily="2" charset="2"/>
              <a:buChar char="§"/>
            </a:pPr>
            <a:r>
              <a:rPr lang="en-US" sz="2000" dirty="0" smtClean="0">
                <a:solidFill>
                  <a:schemeClr val="accent4">
                    <a:lumMod val="50000"/>
                  </a:schemeClr>
                </a:solidFill>
                <a:latin typeface="Calibri" pitchFamily="34" charset="0"/>
                <a:cs typeface="Calibri" pitchFamily="34" charset="0"/>
              </a:rPr>
              <a:t>Decrease risk of </a:t>
            </a:r>
            <a:r>
              <a:rPr lang="en-US" sz="2000" dirty="0" err="1" smtClean="0">
                <a:solidFill>
                  <a:schemeClr val="accent4">
                    <a:lumMod val="50000"/>
                  </a:schemeClr>
                </a:solidFill>
                <a:latin typeface="Calibri" pitchFamily="34" charset="0"/>
                <a:cs typeface="Calibri" pitchFamily="34" charset="0"/>
              </a:rPr>
              <a:t>miliary</a:t>
            </a:r>
            <a:r>
              <a:rPr lang="en-US" sz="2000" dirty="0" smtClean="0">
                <a:solidFill>
                  <a:schemeClr val="accent4">
                    <a:lumMod val="50000"/>
                  </a:schemeClr>
                </a:solidFill>
                <a:latin typeface="Calibri" pitchFamily="34" charset="0"/>
                <a:cs typeface="Calibri" pitchFamily="34" charset="0"/>
              </a:rPr>
              <a:t> TB</a:t>
            </a:r>
          </a:p>
          <a:p>
            <a:pPr lvl="1"/>
            <a:endParaRPr lang="en-US" sz="1800" dirty="0" smtClean="0">
              <a:solidFill>
                <a:schemeClr val="accent4">
                  <a:lumMod val="50000"/>
                </a:schemeClr>
              </a:solidFill>
              <a:latin typeface="Calibri" pitchFamily="34" charset="0"/>
              <a:cs typeface="Calibri" pitchFamily="34" charset="0"/>
            </a:endParaRPr>
          </a:p>
          <a:p>
            <a:r>
              <a:rPr lang="en-US" sz="2000" b="1" dirty="0" smtClean="0">
                <a:solidFill>
                  <a:schemeClr val="accent4">
                    <a:lumMod val="50000"/>
                  </a:schemeClr>
                </a:solidFill>
                <a:latin typeface="Calibri" pitchFamily="34" charset="0"/>
                <a:cs typeface="Calibri" pitchFamily="34" charset="0"/>
              </a:rPr>
              <a:t>When is it given?</a:t>
            </a:r>
          </a:p>
          <a:p>
            <a:pPr>
              <a:buFont typeface="Wingdings" pitchFamily="2" charset="2"/>
              <a:buChar char="§"/>
            </a:pPr>
            <a:r>
              <a:rPr lang="en-US" sz="2000" dirty="0" smtClean="0">
                <a:solidFill>
                  <a:schemeClr val="accent4">
                    <a:lumMod val="50000"/>
                  </a:schemeClr>
                </a:solidFill>
                <a:latin typeface="Calibri" pitchFamily="34" charset="0"/>
                <a:cs typeface="Calibri" pitchFamily="34" charset="0"/>
              </a:rPr>
              <a:t>At 1 month</a:t>
            </a:r>
          </a:p>
          <a:p>
            <a:endParaRPr lang="en-US" sz="2000" dirty="0" smtClean="0">
              <a:solidFill>
                <a:schemeClr val="accent4">
                  <a:lumMod val="50000"/>
                </a:schemeClr>
              </a:solidFill>
              <a:latin typeface="Calibri" pitchFamily="34" charset="0"/>
              <a:cs typeface="Calibri" pitchFamily="34" charset="0"/>
            </a:endParaRPr>
          </a:p>
          <a:p>
            <a:r>
              <a:rPr lang="en-US" sz="2000"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sz="2000" dirty="0" err="1" smtClean="0">
                <a:solidFill>
                  <a:schemeClr val="accent4">
                    <a:lumMod val="50000"/>
                  </a:schemeClr>
                </a:solidFill>
                <a:latin typeface="Calibri" pitchFamily="34" charset="0"/>
                <a:cs typeface="Calibri" pitchFamily="34" charset="0"/>
              </a:rPr>
              <a:t>Intradermal</a:t>
            </a:r>
            <a:endParaRPr lang="en-US" sz="2000" dirty="0" smtClean="0">
              <a:solidFill>
                <a:schemeClr val="accent4">
                  <a:lumMod val="50000"/>
                </a:schemeClr>
              </a:solidFill>
              <a:latin typeface="Calibri" pitchFamily="34" charset="0"/>
              <a:cs typeface="Calibri" pitchFamily="34" charset="0"/>
            </a:endParaRPr>
          </a:p>
          <a:p>
            <a:endParaRPr lang="en-US" sz="2000" dirty="0" smtClean="0">
              <a:solidFill>
                <a:schemeClr val="accent4">
                  <a:lumMod val="50000"/>
                </a:schemeClr>
              </a:solidFill>
              <a:latin typeface="Calibri" pitchFamily="34" charset="0"/>
              <a:cs typeface="Calibri" pitchFamily="34" charset="0"/>
            </a:endParaRPr>
          </a:p>
        </p:txBody>
      </p:sp>
      <p:sp>
        <p:nvSpPr>
          <p:cNvPr id="5" name="Content Placeholder 4"/>
          <p:cNvSpPr>
            <a:spLocks noGrp="1"/>
          </p:cNvSpPr>
          <p:nvPr>
            <p:ph sz="half" idx="2"/>
          </p:nvPr>
        </p:nvSpPr>
        <p:spPr>
          <a:xfrm>
            <a:off x="4366426" y="625054"/>
            <a:ext cx="4597270" cy="5685594"/>
          </a:xfrm>
        </p:spPr>
        <p:txBody>
          <a:bodyPr>
            <a:normAutofit/>
          </a:bodyPr>
          <a:lstStyle/>
          <a:p>
            <a:r>
              <a:rPr lang="en-US" sz="2000" b="1" dirty="0" smtClean="0">
                <a:solidFill>
                  <a:schemeClr val="accent4">
                    <a:lumMod val="50000"/>
                  </a:schemeClr>
                </a:solidFill>
                <a:latin typeface="Calibri" pitchFamily="34" charset="0"/>
                <a:cs typeface="Calibri" pitchFamily="34" charset="0"/>
              </a:rPr>
              <a:t>Whom is it given to?</a:t>
            </a:r>
          </a:p>
          <a:p>
            <a:pPr>
              <a:buFont typeface="Wingdings" pitchFamily="2" charset="2"/>
              <a:buChar char="§"/>
            </a:pPr>
            <a:r>
              <a:rPr lang="en-US" sz="2000" dirty="0" smtClean="0">
                <a:solidFill>
                  <a:schemeClr val="accent4">
                    <a:lumMod val="50000"/>
                  </a:schemeClr>
                </a:solidFill>
                <a:latin typeface="Calibri" pitchFamily="34" charset="0"/>
                <a:cs typeface="Calibri" pitchFamily="34" charset="0"/>
              </a:rPr>
              <a:t>Tuberculin –</a:t>
            </a:r>
            <a:r>
              <a:rPr lang="en-US" sz="2000" dirty="0" err="1" smtClean="0">
                <a:solidFill>
                  <a:schemeClr val="accent4">
                    <a:lumMod val="50000"/>
                  </a:schemeClr>
                </a:solidFill>
                <a:latin typeface="Calibri" pitchFamily="34" charset="0"/>
                <a:cs typeface="Calibri" pitchFamily="34" charset="0"/>
              </a:rPr>
              <a:t>ve</a:t>
            </a:r>
            <a:r>
              <a:rPr lang="en-US" sz="2000" dirty="0" smtClean="0">
                <a:solidFill>
                  <a:schemeClr val="accent4">
                    <a:lumMod val="50000"/>
                  </a:schemeClr>
                </a:solidFill>
                <a:latin typeface="Calibri" pitchFamily="34" charset="0"/>
                <a:cs typeface="Calibri" pitchFamily="34" charset="0"/>
              </a:rPr>
              <a:t> people</a:t>
            </a:r>
          </a:p>
          <a:p>
            <a:pPr>
              <a:buNone/>
            </a:pPr>
            <a:endParaRPr lang="en-US" sz="2000" dirty="0" smtClean="0">
              <a:solidFill>
                <a:schemeClr val="accent4">
                  <a:lumMod val="50000"/>
                </a:schemeClr>
              </a:solidFill>
              <a:latin typeface="Calibri" pitchFamily="34" charset="0"/>
              <a:cs typeface="Calibri" pitchFamily="34" charset="0"/>
            </a:endParaRPr>
          </a:p>
          <a:p>
            <a:r>
              <a:rPr lang="en-US" sz="2000" b="1" dirty="0" smtClean="0">
                <a:solidFill>
                  <a:schemeClr val="accent4">
                    <a:lumMod val="50000"/>
                  </a:schemeClr>
                </a:solidFill>
                <a:latin typeface="Calibri" pitchFamily="34" charset="0"/>
                <a:cs typeface="Calibri" pitchFamily="34" charset="0"/>
              </a:rPr>
              <a:t>What is an absolute contraindication for BCG vaccine?</a:t>
            </a:r>
          </a:p>
          <a:p>
            <a:pPr>
              <a:buFont typeface="Wingdings" pitchFamily="2" charset="2"/>
              <a:buChar char="§"/>
            </a:pPr>
            <a:r>
              <a:rPr lang="en-US" sz="2000" dirty="0" err="1" smtClean="0">
                <a:solidFill>
                  <a:schemeClr val="accent4">
                    <a:lumMod val="50000"/>
                  </a:schemeClr>
                </a:solidFill>
                <a:latin typeface="Calibri" pitchFamily="34" charset="0"/>
                <a:cs typeface="Calibri" pitchFamily="34" charset="0"/>
              </a:rPr>
              <a:t>Immunosuppression</a:t>
            </a:r>
            <a:endParaRPr lang="en-US" sz="2000" dirty="0" smtClean="0">
              <a:solidFill>
                <a:schemeClr val="accent4">
                  <a:lumMod val="50000"/>
                </a:schemeClr>
              </a:solidFill>
              <a:latin typeface="Calibri" pitchFamily="34" charset="0"/>
              <a:cs typeface="Calibri" pitchFamily="34" charset="0"/>
            </a:endParaRPr>
          </a:p>
          <a:p>
            <a:pPr>
              <a:buFont typeface="Wingdings" pitchFamily="2" charset="2"/>
              <a:buChar char="§"/>
            </a:pPr>
            <a:endParaRPr lang="en-US" sz="2000" dirty="0" smtClean="0">
              <a:solidFill>
                <a:schemeClr val="accent4">
                  <a:lumMod val="50000"/>
                </a:schemeClr>
              </a:solidFill>
              <a:latin typeface="Calibri" pitchFamily="34" charset="0"/>
              <a:cs typeface="Calibri" pitchFamily="34" charset="0"/>
            </a:endParaRPr>
          </a:p>
          <a:p>
            <a:r>
              <a:rPr lang="en-US" sz="2000" b="1" dirty="0" smtClean="0">
                <a:solidFill>
                  <a:schemeClr val="accent4">
                    <a:lumMod val="50000"/>
                  </a:schemeClr>
                </a:solidFill>
                <a:latin typeface="Calibri" pitchFamily="34" charset="0"/>
                <a:cs typeface="Calibri" pitchFamily="34" charset="0"/>
              </a:rPr>
              <a:t>What is </a:t>
            </a:r>
            <a:r>
              <a:rPr lang="en-US" sz="2000" b="1" dirty="0" err="1" smtClean="0">
                <a:solidFill>
                  <a:schemeClr val="accent4">
                    <a:lumMod val="50000"/>
                  </a:schemeClr>
                </a:solidFill>
                <a:latin typeface="Calibri" pitchFamily="34" charset="0"/>
                <a:cs typeface="Calibri" pitchFamily="34" charset="0"/>
              </a:rPr>
              <a:t>anotherr</a:t>
            </a:r>
            <a:r>
              <a:rPr lang="en-US" sz="2000" b="1" dirty="0" smtClean="0">
                <a:solidFill>
                  <a:schemeClr val="accent4">
                    <a:lumMod val="50000"/>
                  </a:schemeClr>
                </a:solidFill>
                <a:latin typeface="Calibri" pitchFamily="34" charset="0"/>
                <a:cs typeface="Calibri" pitchFamily="34" charset="0"/>
              </a:rPr>
              <a:t> CI for BCG vaccine?</a:t>
            </a:r>
          </a:p>
          <a:p>
            <a:pPr>
              <a:buFont typeface="Wingdings" pitchFamily="2" charset="2"/>
              <a:buChar char="§"/>
            </a:pPr>
            <a:r>
              <a:rPr lang="en-US" sz="2000" dirty="0" smtClean="0">
                <a:solidFill>
                  <a:schemeClr val="accent4">
                    <a:lumMod val="50000"/>
                  </a:schemeClr>
                </a:solidFill>
                <a:latin typeface="Calibri" pitchFamily="34" charset="0"/>
                <a:cs typeface="Calibri" pitchFamily="34" charset="0"/>
              </a:rPr>
              <a:t>Tuberculin +</a:t>
            </a:r>
            <a:r>
              <a:rPr lang="en-US" sz="2000" dirty="0" err="1" smtClean="0">
                <a:solidFill>
                  <a:schemeClr val="accent4">
                    <a:lumMod val="50000"/>
                  </a:schemeClr>
                </a:solidFill>
                <a:latin typeface="Calibri" pitchFamily="34" charset="0"/>
                <a:cs typeface="Calibri" pitchFamily="34" charset="0"/>
              </a:rPr>
              <a:t>ve</a:t>
            </a:r>
            <a:r>
              <a:rPr lang="en-US" sz="2000" dirty="0" smtClean="0">
                <a:solidFill>
                  <a:schemeClr val="accent4">
                    <a:lumMod val="50000"/>
                  </a:schemeClr>
                </a:solidFill>
                <a:latin typeface="Calibri" pitchFamily="34" charset="0"/>
                <a:cs typeface="Calibri" pitchFamily="34" charset="0"/>
              </a:rPr>
              <a:t> people </a:t>
            </a:r>
            <a:r>
              <a:rPr lang="en-US" sz="2000" dirty="0" smtClean="0">
                <a:solidFill>
                  <a:schemeClr val="accent4">
                    <a:lumMod val="50000"/>
                  </a:schemeClr>
                </a:solidFill>
                <a:latin typeface="Calibri" pitchFamily="34" charset="0"/>
                <a:cs typeface="Calibri" pitchFamily="34" charset="0"/>
                <a:sym typeface="Wingdings" pitchFamily="2" charset="2"/>
              </a:rPr>
              <a:t> </a:t>
            </a:r>
            <a:r>
              <a:rPr lang="en-US" sz="2000" dirty="0" smtClean="0">
                <a:latin typeface="Calibri" pitchFamily="34" charset="0"/>
                <a:cs typeface="Calibri" pitchFamily="34" charset="0"/>
              </a:rPr>
              <a:t>risk of severe local inflammation and scarring</a:t>
            </a:r>
            <a:endParaRPr lang="en-US" sz="2000" dirty="0" smtClean="0">
              <a:solidFill>
                <a:schemeClr val="accent4">
                  <a:lumMod val="50000"/>
                </a:schemeClr>
              </a:solidFill>
              <a:latin typeface="Calibri" pitchFamily="34" charset="0"/>
              <a:cs typeface="Calibri" pitchFamily="34" charset="0"/>
            </a:endParaRPr>
          </a:p>
          <a:p>
            <a:endParaRPr lang="en-US" sz="2000" dirty="0"/>
          </a:p>
        </p:txBody>
      </p:sp>
      <p:sp>
        <p:nvSpPr>
          <p:cNvPr id="4" name="TextBox 3"/>
          <p:cNvSpPr txBox="1"/>
          <p:nvPr/>
        </p:nvSpPr>
        <p:spPr>
          <a:xfrm>
            <a:off x="4505498" y="4959679"/>
            <a:ext cx="4339244" cy="1600438"/>
          </a:xfrm>
          <a:prstGeom prst="rect">
            <a:avLst/>
          </a:prstGeom>
          <a:noFill/>
        </p:spPr>
        <p:txBody>
          <a:bodyPr wrap="square" rtlCol="1">
            <a:spAutoFit/>
          </a:bodyPr>
          <a:lstStyle/>
          <a:p>
            <a:r>
              <a:rPr lang="en-US" sz="1600" i="1" dirty="0" smtClean="0">
                <a:solidFill>
                  <a:srgbClr val="FF0000"/>
                </a:solidFill>
              </a:rPr>
              <a:t>If mother come with her son &gt;1 month y\o without vaccinated BCG. The next step :</a:t>
            </a:r>
          </a:p>
          <a:p>
            <a:r>
              <a:rPr lang="en-US" sz="1600" i="1" dirty="0" smtClean="0">
                <a:solidFill>
                  <a:srgbClr val="FF0000"/>
                </a:solidFill>
              </a:rPr>
              <a:t>1- do tuberculin test: if +</a:t>
            </a:r>
            <a:r>
              <a:rPr lang="en-US" sz="1600" i="1" dirty="0" err="1" smtClean="0">
                <a:solidFill>
                  <a:srgbClr val="FF0000"/>
                </a:solidFill>
              </a:rPr>
              <a:t>ve</a:t>
            </a:r>
            <a:r>
              <a:rPr lang="en-US" sz="1600" i="1" dirty="0" smtClean="0">
                <a:solidFill>
                  <a:srgbClr val="FF0000"/>
                </a:solidFill>
              </a:rPr>
              <a:t> , this mean he exposed to organism and self vaccinated , no need to vaccinate.</a:t>
            </a:r>
          </a:p>
          <a:p>
            <a:r>
              <a:rPr lang="en-US" sz="1600" i="1" dirty="0" smtClean="0">
                <a:solidFill>
                  <a:srgbClr val="FF0000"/>
                </a:solidFill>
              </a:rPr>
              <a:t> If –</a:t>
            </a:r>
            <a:r>
              <a:rPr lang="en-US" sz="1600" i="1" dirty="0" err="1" smtClean="0">
                <a:solidFill>
                  <a:srgbClr val="FF0000"/>
                </a:solidFill>
              </a:rPr>
              <a:t>ve</a:t>
            </a:r>
            <a:r>
              <a:rPr lang="en-US" sz="1600" i="1" dirty="0" smtClean="0">
                <a:solidFill>
                  <a:srgbClr val="FF0000"/>
                </a:solidFill>
              </a:rPr>
              <a:t> : vaccinate  him</a:t>
            </a:r>
            <a:endParaRPr lang="ar-JO" sz="1600" i="1" dirty="0">
              <a:solidFill>
                <a:srgbClr val="FF0000"/>
              </a:solidFill>
            </a:endParaRPr>
          </a:p>
        </p:txBody>
      </p:sp>
      <p:cxnSp>
        <p:nvCxnSpPr>
          <p:cNvPr id="7" name="Straight Arrow Connector 6"/>
          <p:cNvCxnSpPr/>
          <p:nvPr/>
        </p:nvCxnSpPr>
        <p:spPr>
          <a:xfrm>
            <a:off x="2743200" y="4655127"/>
            <a:ext cx="1645920" cy="565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20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20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fade">
                                      <p:cBhvr>
                                        <p:cTn id="62" dur="20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2000"/>
                                        <p:tgtEl>
                                          <p:spTgt spid="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fade">
                                      <p:cBhvr>
                                        <p:cTn id="72" dur="2000"/>
                                        <p:tgtEl>
                                          <p:spTgt spid="5">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041" y="2700370"/>
            <a:ext cx="6619243" cy="1915647"/>
          </a:xfrm>
        </p:spPr>
        <p:txBody>
          <a:bodyPr/>
          <a:lstStyle/>
          <a:p>
            <a:r>
              <a:rPr lang="en-US" sz="4400" b="1" u="sng" dirty="0" smtClean="0">
                <a:solidFill>
                  <a:schemeClr val="accent2"/>
                </a:solidFill>
              </a:rPr>
              <a:t>Polio Vaccine</a:t>
            </a:r>
            <a:r>
              <a:rPr lang="en-US" sz="4400" b="1" dirty="0" smtClean="0">
                <a:solidFill>
                  <a:schemeClr val="accent2"/>
                </a:solidFill>
              </a:rPr>
              <a:t/>
            </a:r>
            <a:br>
              <a:rPr lang="en-US" sz="4400" b="1" dirty="0" smtClean="0">
                <a:solidFill>
                  <a:schemeClr val="accent2"/>
                </a:solidFill>
              </a:rPr>
            </a:br>
            <a:r>
              <a:rPr lang="en-US" sz="4400" b="1" dirty="0" smtClean="0">
                <a:solidFill>
                  <a:schemeClr val="accent2"/>
                </a:solidFill>
              </a:rPr>
              <a:t>OPV </a:t>
            </a:r>
            <a:r>
              <a:rPr lang="en-US" sz="4400" dirty="0" smtClean="0">
                <a:solidFill>
                  <a:schemeClr val="accent2"/>
                </a:solidFill>
              </a:rPr>
              <a:t>(Sabin vaccine)</a:t>
            </a:r>
            <a:r>
              <a:rPr lang="en-US" sz="4400" b="1" dirty="0" smtClean="0">
                <a:solidFill>
                  <a:schemeClr val="accent2"/>
                </a:solidFill>
              </a:rPr>
              <a:t/>
            </a:r>
            <a:br>
              <a:rPr lang="en-US" sz="4400" b="1" dirty="0" smtClean="0">
                <a:solidFill>
                  <a:schemeClr val="accent2"/>
                </a:solidFill>
              </a:rPr>
            </a:br>
            <a:r>
              <a:rPr lang="en-US" sz="4400" b="1" dirty="0" smtClean="0">
                <a:solidFill>
                  <a:schemeClr val="accent2"/>
                </a:solidFill>
              </a:rPr>
              <a:t>IPV </a:t>
            </a:r>
            <a:r>
              <a:rPr lang="en-US" sz="4400" dirty="0" smtClean="0">
                <a:solidFill>
                  <a:schemeClr val="accent2"/>
                </a:solidFill>
              </a:rPr>
              <a:t>(Salk vaccine)</a:t>
            </a:r>
            <a:endParaRPr lang="en-US" sz="4400" dirty="0">
              <a:solidFill>
                <a:schemeClr val="accent2"/>
              </a:solidFill>
            </a:endParaRPr>
          </a:p>
        </p:txBody>
      </p:sp>
      <p:sp>
        <p:nvSpPr>
          <p:cNvPr id="5" name="Text Placeholder 4"/>
          <p:cNvSpPr>
            <a:spLocks noGrp="1"/>
          </p:cNvSpPr>
          <p:nvPr>
            <p:ph type="body" idx="1"/>
          </p:nvPr>
        </p:nvSpPr>
        <p:spPr>
          <a:xfrm>
            <a:off x="866216" y="5125114"/>
            <a:ext cx="6619244" cy="860400"/>
          </a:xfrm>
        </p:spPr>
        <p:txBody>
          <a:bodyPr>
            <a:noAutofit/>
          </a:bodyPr>
          <a:lstStyle/>
          <a:p>
            <a:r>
              <a:rPr lang="en-US" b="1" dirty="0" smtClean="0">
                <a:solidFill>
                  <a:schemeClr val="accent5"/>
                </a:solidFill>
                <a:latin typeface="Calibri" pitchFamily="34" charset="0"/>
                <a:cs typeface="Calibri" pitchFamily="34" charset="0"/>
              </a:rPr>
              <a:t>2</a:t>
            </a:r>
            <a:r>
              <a:rPr lang="en-US" b="1" baseline="30000" dirty="0" smtClean="0">
                <a:solidFill>
                  <a:schemeClr val="accent5"/>
                </a:solidFill>
                <a:latin typeface="Calibri" pitchFamily="34" charset="0"/>
                <a:cs typeface="Calibri" pitchFamily="34" charset="0"/>
              </a:rPr>
              <a:t>nd</a:t>
            </a:r>
            <a:r>
              <a:rPr lang="en-US" b="1" dirty="0" smtClean="0">
                <a:solidFill>
                  <a:schemeClr val="accent5"/>
                </a:solidFill>
                <a:latin typeface="Calibri" pitchFamily="34" charset="0"/>
                <a:cs typeface="Calibri" pitchFamily="34" charset="0"/>
              </a:rPr>
              <a:t>+3</a:t>
            </a:r>
            <a:r>
              <a:rPr lang="en-US" b="1" baseline="30000" dirty="0" smtClean="0">
                <a:solidFill>
                  <a:schemeClr val="accent5"/>
                </a:solidFill>
                <a:latin typeface="Calibri" pitchFamily="34" charset="0"/>
                <a:cs typeface="Calibri" pitchFamily="34" charset="0"/>
              </a:rPr>
              <a:t>rd</a:t>
            </a:r>
            <a:r>
              <a:rPr lang="en-US" b="1" dirty="0" smtClean="0">
                <a:solidFill>
                  <a:schemeClr val="accent5"/>
                </a:solidFill>
                <a:latin typeface="Calibri" pitchFamily="34" charset="0"/>
                <a:cs typeface="Calibri" pitchFamily="34" charset="0"/>
              </a:rPr>
              <a:t>+4</a:t>
            </a:r>
            <a:r>
              <a:rPr lang="en-US" b="1" baseline="30000" dirty="0" smtClean="0">
                <a:solidFill>
                  <a:schemeClr val="accent5"/>
                </a:solidFill>
                <a:latin typeface="Calibri" pitchFamily="34" charset="0"/>
                <a:cs typeface="Calibri" pitchFamily="34" charset="0"/>
              </a:rPr>
              <a:t>th</a:t>
            </a:r>
            <a:r>
              <a:rPr lang="en-US" b="1" dirty="0" smtClean="0">
                <a:solidFill>
                  <a:schemeClr val="accent5"/>
                </a:solidFill>
                <a:latin typeface="Calibri" pitchFamily="34" charset="0"/>
                <a:cs typeface="Calibri" pitchFamily="34" charset="0"/>
              </a:rPr>
              <a:t> m </a:t>
            </a:r>
          </a:p>
          <a:p>
            <a:r>
              <a:rPr lang="en-US" b="1" dirty="0" smtClean="0">
                <a:solidFill>
                  <a:schemeClr val="accent5"/>
                </a:solidFill>
                <a:latin typeface="Calibri" pitchFamily="34" charset="0"/>
                <a:cs typeface="Calibri" pitchFamily="34" charset="0"/>
              </a:rPr>
              <a:t>9</a:t>
            </a:r>
            <a:r>
              <a:rPr lang="en-US" b="1" baseline="30000" dirty="0" smtClean="0">
                <a:solidFill>
                  <a:schemeClr val="accent5"/>
                </a:solidFill>
                <a:latin typeface="Calibri" pitchFamily="34" charset="0"/>
                <a:cs typeface="Calibri" pitchFamily="34" charset="0"/>
              </a:rPr>
              <a:t>th</a:t>
            </a:r>
            <a:r>
              <a:rPr lang="en-US" b="1" dirty="0" smtClean="0">
                <a:solidFill>
                  <a:schemeClr val="accent5"/>
                </a:solidFill>
                <a:latin typeface="Calibri" pitchFamily="34" charset="0"/>
                <a:cs typeface="Calibri" pitchFamily="34" charset="0"/>
              </a:rPr>
              <a:t> m</a:t>
            </a:r>
          </a:p>
          <a:p>
            <a:r>
              <a:rPr lang="en-US" b="1" dirty="0" smtClean="0">
                <a:solidFill>
                  <a:schemeClr val="accent5"/>
                </a:solidFill>
                <a:latin typeface="Calibri" pitchFamily="34" charset="0"/>
                <a:cs typeface="Calibri" pitchFamily="34" charset="0"/>
              </a:rPr>
              <a:t>1.5y + 4-6y</a:t>
            </a:r>
            <a:endParaRPr lang="en-US" b="1" dirty="0">
              <a:solidFill>
                <a:schemeClr val="accent5"/>
              </a:solidFill>
              <a:latin typeface="Calibri" pitchFamily="34" charset="0"/>
              <a:cs typeface="Calibri" pitchFamily="34" charset="0"/>
            </a:endParaRPr>
          </a:p>
        </p:txBody>
      </p:sp>
      <p:pic>
        <p:nvPicPr>
          <p:cNvPr id="6" name="Picture 5" descr="http://upload.wikimedia.org/wikipedia/commons/thumb/8/8a/Polio_sequelle.jpg/220px-Polio_sequelle.jpg"/>
          <p:cNvPicPr>
            <a:picLocks noChangeAspect="1" noChangeArrowheads="1"/>
          </p:cNvPicPr>
          <p:nvPr/>
        </p:nvPicPr>
        <p:blipFill>
          <a:blip r:embed="rId2" cstate="print"/>
          <a:srcRect/>
          <a:stretch>
            <a:fillRect/>
          </a:stretch>
        </p:blipFill>
        <p:spPr bwMode="auto">
          <a:xfrm>
            <a:off x="6430963" y="1627094"/>
            <a:ext cx="2484437" cy="461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75407" y="587835"/>
            <a:ext cx="3297254" cy="5890579"/>
          </a:xfrm>
        </p:spPr>
        <p:txBody>
          <a:bodyPr>
            <a:normAutofit lnSpcReduction="10000"/>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Inactivated/whole cell </a:t>
            </a:r>
          </a:p>
          <a:p>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Prevent infantile paralysis</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IM</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To whom?</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Can be given to </a:t>
            </a:r>
            <a:r>
              <a:rPr lang="en-US" dirty="0" err="1" smtClean="0">
                <a:solidFill>
                  <a:schemeClr val="accent4">
                    <a:lumMod val="50000"/>
                  </a:schemeClr>
                </a:solidFill>
                <a:latin typeface="Calibri" pitchFamily="34" charset="0"/>
                <a:cs typeface="Calibri" pitchFamily="34" charset="0"/>
              </a:rPr>
              <a:t>immunocompromised</a:t>
            </a:r>
            <a:r>
              <a:rPr lang="en-US" dirty="0" smtClean="0">
                <a:solidFill>
                  <a:schemeClr val="accent4">
                    <a:lumMod val="50000"/>
                  </a:schemeClr>
                </a:solidFill>
                <a:latin typeface="Calibri" pitchFamily="34" charset="0"/>
                <a:cs typeface="Calibri" pitchFamily="34" charset="0"/>
              </a:rPr>
              <a:t> people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Can be given to </a:t>
            </a:r>
            <a:r>
              <a:rPr lang="en-US" dirty="0" err="1" smtClean="0">
                <a:solidFill>
                  <a:schemeClr val="accent4">
                    <a:lumMod val="50000"/>
                  </a:schemeClr>
                </a:solidFill>
                <a:latin typeface="Calibri" pitchFamily="34" charset="0"/>
                <a:cs typeface="Calibri" pitchFamily="34" charset="0"/>
              </a:rPr>
              <a:t>immunocompromised</a:t>
            </a:r>
            <a:r>
              <a:rPr lang="en-US" dirty="0" smtClean="0">
                <a:solidFill>
                  <a:schemeClr val="accent4">
                    <a:lumMod val="50000"/>
                  </a:schemeClr>
                </a:solidFill>
                <a:latin typeface="Calibri" pitchFamily="34" charset="0"/>
                <a:cs typeface="Calibri" pitchFamily="34" charset="0"/>
              </a:rPr>
              <a:t> contacts of an infected/recently vaccinated person</a:t>
            </a:r>
          </a:p>
          <a:p>
            <a:endParaRPr lang="en-US" b="1" dirty="0">
              <a:solidFill>
                <a:schemeClr val="accent4">
                  <a:lumMod val="50000"/>
                </a:schemeClr>
              </a:solidFill>
              <a:latin typeface="Calibri" pitchFamily="34" charset="0"/>
              <a:cs typeface="Calibri" pitchFamily="34" charset="0"/>
            </a:endParaRPr>
          </a:p>
        </p:txBody>
      </p:sp>
      <p:sp>
        <p:nvSpPr>
          <p:cNvPr id="6" name="Content Placeholder 5"/>
          <p:cNvSpPr>
            <a:spLocks noGrp="1"/>
          </p:cNvSpPr>
          <p:nvPr>
            <p:ph sz="half" idx="2"/>
          </p:nvPr>
        </p:nvSpPr>
        <p:spPr>
          <a:xfrm>
            <a:off x="4388792" y="587835"/>
            <a:ext cx="3297256" cy="5890577"/>
          </a:xfrm>
        </p:spPr>
        <p:txBody>
          <a:bodyPr>
            <a:normAutofit lnSpcReduction="10000"/>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Live attenuated</a:t>
            </a:r>
          </a:p>
          <a:p>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Prevent infantile paralysis</a:t>
            </a:r>
          </a:p>
          <a:p>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Oral</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To whom?</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Only to </a:t>
            </a:r>
            <a:r>
              <a:rPr lang="en-US" dirty="0" err="1" smtClean="0">
                <a:solidFill>
                  <a:schemeClr val="accent4">
                    <a:lumMod val="50000"/>
                  </a:schemeClr>
                </a:solidFill>
                <a:latin typeface="Calibri" pitchFamily="34" charset="0"/>
                <a:cs typeface="Calibri" pitchFamily="34" charset="0"/>
              </a:rPr>
              <a:t>immunocompetent</a:t>
            </a:r>
            <a:r>
              <a:rPr lang="en-US" dirty="0" smtClean="0">
                <a:solidFill>
                  <a:schemeClr val="accent4">
                    <a:lumMod val="50000"/>
                  </a:schemeClr>
                </a:solidFill>
                <a:latin typeface="Calibri" pitchFamily="34" charset="0"/>
                <a:cs typeface="Calibri" pitchFamily="34" charset="0"/>
              </a:rPr>
              <a:t> people</a:t>
            </a:r>
            <a:endParaRPr lang="en-US" dirty="0">
              <a:solidFill>
                <a:schemeClr val="accent4">
                  <a:lumMod val="50000"/>
                </a:schemeClr>
              </a:solidFill>
              <a:latin typeface="Calibri" pitchFamily="34" charset="0"/>
              <a:cs typeface="Calibri" pitchFamily="34" charset="0"/>
            </a:endParaRPr>
          </a:p>
        </p:txBody>
      </p:sp>
      <p:sp>
        <p:nvSpPr>
          <p:cNvPr id="7" name="TextBox 6"/>
          <p:cNvSpPr txBox="1"/>
          <p:nvPr/>
        </p:nvSpPr>
        <p:spPr>
          <a:xfrm>
            <a:off x="2015911" y="0"/>
            <a:ext cx="611193" cy="461665"/>
          </a:xfrm>
          <a:prstGeom prst="rect">
            <a:avLst/>
          </a:prstGeom>
          <a:noFill/>
        </p:spPr>
        <p:txBody>
          <a:bodyPr wrap="none" rtlCol="1">
            <a:spAutoFit/>
          </a:bodyPr>
          <a:lstStyle/>
          <a:p>
            <a:r>
              <a:rPr lang="en-US" sz="2400" b="1" dirty="0" smtClean="0">
                <a:solidFill>
                  <a:schemeClr val="accent2"/>
                </a:solidFill>
                <a:latin typeface="Calibri" pitchFamily="34" charset="0"/>
                <a:cs typeface="Calibri" pitchFamily="34" charset="0"/>
              </a:rPr>
              <a:t>IPV</a:t>
            </a:r>
            <a:endParaRPr lang="en-US" sz="2400" b="1" dirty="0">
              <a:solidFill>
                <a:schemeClr val="accent2"/>
              </a:solidFill>
              <a:latin typeface="Calibri" pitchFamily="34" charset="0"/>
              <a:cs typeface="Calibri" pitchFamily="34" charset="0"/>
            </a:endParaRPr>
          </a:p>
        </p:txBody>
      </p:sp>
      <p:sp>
        <p:nvSpPr>
          <p:cNvPr id="8" name="TextBox 7"/>
          <p:cNvSpPr txBox="1"/>
          <p:nvPr/>
        </p:nvSpPr>
        <p:spPr>
          <a:xfrm>
            <a:off x="5669157" y="47899"/>
            <a:ext cx="737830" cy="461665"/>
          </a:xfrm>
          <a:prstGeom prst="rect">
            <a:avLst/>
          </a:prstGeom>
          <a:noFill/>
        </p:spPr>
        <p:txBody>
          <a:bodyPr wrap="none" rtlCol="1">
            <a:spAutoFit/>
          </a:bodyPr>
          <a:lstStyle/>
          <a:p>
            <a:r>
              <a:rPr lang="en-US" sz="2400" b="1" dirty="0" smtClean="0">
                <a:solidFill>
                  <a:schemeClr val="accent2"/>
                </a:solidFill>
                <a:latin typeface="Calibri" pitchFamily="34" charset="0"/>
                <a:cs typeface="Calibri" pitchFamily="34" charset="0"/>
              </a:rPr>
              <a:t>OPV</a:t>
            </a:r>
            <a:endParaRPr lang="en-US" sz="2400" b="1" dirty="0">
              <a:solidFill>
                <a:schemeClr val="accent2"/>
              </a:solidFill>
              <a:latin typeface="Calibri" pitchFamily="34" charset="0"/>
              <a:cs typeface="Calibri" pitchFamily="34" charset="0"/>
            </a:endParaRPr>
          </a:p>
        </p:txBody>
      </p:sp>
      <p:sp>
        <p:nvSpPr>
          <p:cNvPr id="9" name="TextBox 8"/>
          <p:cNvSpPr txBox="1"/>
          <p:nvPr/>
        </p:nvSpPr>
        <p:spPr>
          <a:xfrm>
            <a:off x="228600" y="6260068"/>
            <a:ext cx="4123112" cy="369332"/>
          </a:xfrm>
          <a:prstGeom prst="rect">
            <a:avLst/>
          </a:prstGeom>
          <a:noFill/>
          <a:ln>
            <a:solidFill>
              <a:schemeClr val="accent3"/>
            </a:solidFill>
          </a:ln>
        </p:spPr>
        <p:txBody>
          <a:bodyPr wrap="square" rtlCol="1">
            <a:spAutoFit/>
          </a:bodyPr>
          <a:lstStyle/>
          <a:p>
            <a:r>
              <a:rPr lang="en-US" b="1" dirty="0" smtClean="0">
                <a:solidFill>
                  <a:schemeClr val="accent2"/>
                </a:solidFill>
              </a:rPr>
              <a:t>The vaccine is against strains 1,2 &amp;3</a:t>
            </a:r>
            <a:endParaRPr lang="en-US" b="1" dirty="0">
              <a:solidFill>
                <a:schemeClr val="accent2"/>
              </a:solidFill>
            </a:endParaRPr>
          </a:p>
        </p:txBody>
      </p:sp>
      <p:sp>
        <p:nvSpPr>
          <p:cNvPr id="10" name="TextBox 9"/>
          <p:cNvSpPr txBox="1"/>
          <p:nvPr/>
        </p:nvSpPr>
        <p:spPr>
          <a:xfrm>
            <a:off x="4587240" y="4934188"/>
            <a:ext cx="4123112" cy="923330"/>
          </a:xfrm>
          <a:prstGeom prst="rect">
            <a:avLst/>
          </a:prstGeom>
          <a:noFill/>
          <a:ln>
            <a:solidFill>
              <a:schemeClr val="accent3"/>
            </a:solidFill>
          </a:ln>
        </p:spPr>
        <p:txBody>
          <a:bodyPr wrap="square" rtlCol="1">
            <a:spAutoFit/>
          </a:bodyPr>
          <a:lstStyle/>
          <a:p>
            <a:r>
              <a:rPr lang="en-US" b="1" dirty="0" smtClean="0">
                <a:solidFill>
                  <a:schemeClr val="accent2"/>
                </a:solidFill>
              </a:rPr>
              <a:t>The vaccine is against strains 1 &amp;3</a:t>
            </a:r>
          </a:p>
          <a:p>
            <a:r>
              <a:rPr lang="en-US" b="1" dirty="0" smtClean="0">
                <a:solidFill>
                  <a:schemeClr val="accent2"/>
                </a:solidFill>
              </a:rPr>
              <a:t>Poliovirus strain 2 had been eliminated since 2016</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20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20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20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20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2000"/>
                                        <p:tgtEl>
                                          <p:spTgt spid="5">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20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Effect transition="in" filter="fade">
                                      <p:cBhvr>
                                        <p:cTn id="77" dur="2000"/>
                                        <p:tgtEl>
                                          <p:spTgt spid="5">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fade">
                                      <p:cBhvr>
                                        <p:cTn id="82" dur="2000"/>
                                        <p:tgtEl>
                                          <p:spTgt spid="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Effect transition="in" filter="fade">
                                      <p:cBhvr>
                                        <p:cTn id="87" dur="2000"/>
                                        <p:tgtEl>
                                          <p:spTgt spid="6">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bg/>
                                          </p:spTgt>
                                        </p:tgtEl>
                                        <p:attrNameLst>
                                          <p:attrName>style.visibility</p:attrName>
                                        </p:attrNameLst>
                                      </p:cBhvr>
                                      <p:to>
                                        <p:strVal val="visible"/>
                                      </p:to>
                                    </p:set>
                                    <p:animEffect transition="in" filter="fade">
                                      <p:cBhvr>
                                        <p:cTn id="92" dur="2000"/>
                                        <p:tgtEl>
                                          <p:spTgt spid="9">
                                            <p:bg/>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xEl>
                                              <p:pRg st="0" end="0"/>
                                            </p:txEl>
                                          </p:spTgt>
                                        </p:tgtEl>
                                        <p:attrNameLst>
                                          <p:attrName>style.visibility</p:attrName>
                                        </p:attrNameLst>
                                      </p:cBhvr>
                                      <p:to>
                                        <p:strVal val="visible"/>
                                      </p:to>
                                    </p:set>
                                    <p:animEffect transition="in" filter="fade">
                                      <p:cBhvr>
                                        <p:cTn id="95" dur="2000"/>
                                        <p:tgtEl>
                                          <p:spTgt spid="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
                                            <p:bg/>
                                          </p:spTgt>
                                        </p:tgtEl>
                                        <p:attrNameLst>
                                          <p:attrName>style.visibility</p:attrName>
                                        </p:attrNameLst>
                                      </p:cBhvr>
                                      <p:to>
                                        <p:strVal val="visible"/>
                                      </p:to>
                                    </p:set>
                                    <p:animEffect transition="in" filter="fade">
                                      <p:cBhvr>
                                        <p:cTn id="100" dur="2000"/>
                                        <p:tgtEl>
                                          <p:spTgt spid="10">
                                            <p:bg/>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fade">
                                      <p:cBhvr>
                                        <p:cTn id="103" dur="2000"/>
                                        <p:tgtEl>
                                          <p:spTgt spid="10">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
                                            <p:txEl>
                                              <p:pRg st="1" end="1"/>
                                            </p:txEl>
                                          </p:spTgt>
                                        </p:tgtEl>
                                        <p:attrNameLst>
                                          <p:attrName>style.visibility</p:attrName>
                                        </p:attrNameLst>
                                      </p:cBhvr>
                                      <p:to>
                                        <p:strVal val="visible"/>
                                      </p:to>
                                    </p:set>
                                    <p:animEffect transition="in" filter="fade">
                                      <p:cBhvr>
                                        <p:cTn id="10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9" grpId="0" build="allAtOnce" animBg="1"/>
      <p:bldP spid="10"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27485" y="809902"/>
            <a:ext cx="3297254" cy="5890579"/>
          </a:xfrm>
        </p:spPr>
        <p:txBody>
          <a:bodyPr>
            <a:normAutofit/>
          </a:bodyPr>
          <a:lstStyle/>
          <a:p>
            <a:r>
              <a:rPr lang="en-US" sz="2400" b="1" dirty="0" smtClean="0">
                <a:solidFill>
                  <a:schemeClr val="accent4">
                    <a:lumMod val="50000"/>
                  </a:schemeClr>
                </a:solidFill>
                <a:latin typeface="Calibri" pitchFamily="34" charset="0"/>
                <a:cs typeface="Calibri" pitchFamily="34" charset="0"/>
              </a:rPr>
              <a:t>Advantages?</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No vaccine associated paralytic polio</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Can be given to </a:t>
            </a:r>
            <a:r>
              <a:rPr lang="en-US" sz="2400" dirty="0" err="1" smtClean="0">
                <a:solidFill>
                  <a:schemeClr val="accent4">
                    <a:lumMod val="50000"/>
                  </a:schemeClr>
                </a:solidFill>
                <a:latin typeface="Calibri" pitchFamily="34" charset="0"/>
                <a:cs typeface="Calibri" pitchFamily="34" charset="0"/>
              </a:rPr>
              <a:t>immunocompromised</a:t>
            </a:r>
            <a:r>
              <a:rPr lang="en-US" sz="2400" dirty="0" smtClean="0">
                <a:solidFill>
                  <a:schemeClr val="accent4">
                    <a:lumMod val="50000"/>
                  </a:schemeClr>
                </a:solidFill>
                <a:latin typeface="Calibri" pitchFamily="34" charset="0"/>
                <a:cs typeface="Calibri" pitchFamily="34" charset="0"/>
              </a:rPr>
              <a:t> patients</a:t>
            </a:r>
          </a:p>
          <a:p>
            <a:pPr>
              <a:buFont typeface="Wingdings" pitchFamily="2" charset="2"/>
              <a:buChar char="§"/>
            </a:pPr>
            <a:endParaRPr lang="en-US" sz="2400" dirty="0" smtClean="0">
              <a:solidFill>
                <a:schemeClr val="accent4">
                  <a:lumMod val="50000"/>
                </a:schemeClr>
              </a:solidFill>
              <a:latin typeface="Calibri" pitchFamily="34" charset="0"/>
              <a:cs typeface="Calibri" pitchFamily="34" charset="0"/>
            </a:endParaRPr>
          </a:p>
          <a:p>
            <a:r>
              <a:rPr lang="en-US" sz="2400" b="1" dirty="0" smtClean="0">
                <a:solidFill>
                  <a:schemeClr val="accent4">
                    <a:lumMod val="50000"/>
                  </a:schemeClr>
                </a:solidFill>
                <a:latin typeface="Calibri" pitchFamily="34" charset="0"/>
                <a:cs typeface="Calibri" pitchFamily="34" charset="0"/>
              </a:rPr>
              <a:t>Disadvantages?</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No mucosal immunity</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No contact immunity</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Harder to administer</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Costly</a:t>
            </a:r>
          </a:p>
          <a:p>
            <a:endParaRPr lang="en-US" sz="2400" b="1" dirty="0">
              <a:solidFill>
                <a:schemeClr val="accent4">
                  <a:lumMod val="50000"/>
                </a:schemeClr>
              </a:solidFill>
              <a:latin typeface="Calibri" pitchFamily="34" charset="0"/>
              <a:cs typeface="Calibri" pitchFamily="34" charset="0"/>
            </a:endParaRPr>
          </a:p>
        </p:txBody>
      </p:sp>
      <p:sp>
        <p:nvSpPr>
          <p:cNvPr id="6" name="Content Placeholder 5"/>
          <p:cNvSpPr>
            <a:spLocks noGrp="1"/>
          </p:cNvSpPr>
          <p:nvPr>
            <p:ph sz="half" idx="2"/>
          </p:nvPr>
        </p:nvSpPr>
        <p:spPr>
          <a:xfrm>
            <a:off x="4240870" y="770713"/>
            <a:ext cx="3297256" cy="5890577"/>
          </a:xfrm>
        </p:spPr>
        <p:txBody>
          <a:bodyPr>
            <a:normAutofit/>
          </a:bodyPr>
          <a:lstStyle/>
          <a:p>
            <a:r>
              <a:rPr lang="en-US" sz="2400" b="1" dirty="0" smtClean="0">
                <a:solidFill>
                  <a:schemeClr val="accent4">
                    <a:lumMod val="50000"/>
                  </a:schemeClr>
                </a:solidFill>
                <a:latin typeface="Calibri" pitchFamily="34" charset="0"/>
                <a:cs typeface="Calibri" pitchFamily="34" charset="0"/>
              </a:rPr>
              <a:t>Advantages?</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Mucosal immunity</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Contact immunity</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Easy to administer</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Cheaper</a:t>
            </a:r>
          </a:p>
          <a:p>
            <a:pPr>
              <a:buFont typeface="Wingdings" pitchFamily="2" charset="2"/>
              <a:buChar char="§"/>
            </a:pPr>
            <a:endParaRPr lang="en-US" sz="2400" dirty="0" smtClean="0">
              <a:solidFill>
                <a:schemeClr val="accent4">
                  <a:lumMod val="50000"/>
                </a:schemeClr>
              </a:solidFill>
              <a:latin typeface="Calibri" pitchFamily="34" charset="0"/>
              <a:cs typeface="Calibri" pitchFamily="34" charset="0"/>
            </a:endParaRPr>
          </a:p>
          <a:p>
            <a:r>
              <a:rPr lang="en-US" sz="2400" b="1" dirty="0" smtClean="0">
                <a:solidFill>
                  <a:schemeClr val="accent4">
                    <a:lumMod val="50000"/>
                  </a:schemeClr>
                </a:solidFill>
                <a:latin typeface="Calibri" pitchFamily="34" charset="0"/>
                <a:cs typeface="Calibri" pitchFamily="34" charset="0"/>
              </a:rPr>
              <a:t>Disadvantages?</a:t>
            </a:r>
          </a:p>
          <a:p>
            <a:pPr>
              <a:buFont typeface="Wingdings" pitchFamily="2" charset="2"/>
              <a:buChar char="§"/>
            </a:pPr>
            <a:r>
              <a:rPr lang="en-US" sz="2400" dirty="0" smtClean="0">
                <a:solidFill>
                  <a:schemeClr val="accent4">
                    <a:lumMod val="50000"/>
                  </a:schemeClr>
                </a:solidFill>
                <a:latin typeface="Calibri" pitchFamily="34" charset="0"/>
                <a:cs typeface="Calibri" pitchFamily="34" charset="0"/>
              </a:rPr>
              <a:t>Vaccine associated paralytic polio</a:t>
            </a:r>
          </a:p>
        </p:txBody>
      </p:sp>
      <p:sp>
        <p:nvSpPr>
          <p:cNvPr id="7" name="TextBox 6"/>
          <p:cNvSpPr txBox="1"/>
          <p:nvPr/>
        </p:nvSpPr>
        <p:spPr>
          <a:xfrm>
            <a:off x="1867989" y="222067"/>
            <a:ext cx="611193" cy="461665"/>
          </a:xfrm>
          <a:prstGeom prst="rect">
            <a:avLst/>
          </a:prstGeom>
          <a:noFill/>
        </p:spPr>
        <p:txBody>
          <a:bodyPr wrap="none" rtlCol="1">
            <a:spAutoFit/>
          </a:bodyPr>
          <a:lstStyle/>
          <a:p>
            <a:r>
              <a:rPr lang="en-US" sz="2400" b="1" dirty="0" smtClean="0">
                <a:solidFill>
                  <a:schemeClr val="accent2"/>
                </a:solidFill>
                <a:latin typeface="Calibri" pitchFamily="34" charset="0"/>
                <a:cs typeface="Calibri" pitchFamily="34" charset="0"/>
              </a:rPr>
              <a:t>IPV</a:t>
            </a:r>
            <a:endParaRPr lang="en-US" sz="2400" b="1" dirty="0">
              <a:solidFill>
                <a:schemeClr val="accent2"/>
              </a:solidFill>
              <a:latin typeface="Calibri" pitchFamily="34" charset="0"/>
              <a:cs typeface="Calibri" pitchFamily="34" charset="0"/>
            </a:endParaRPr>
          </a:p>
        </p:txBody>
      </p:sp>
      <p:sp>
        <p:nvSpPr>
          <p:cNvPr id="8" name="TextBox 7"/>
          <p:cNvSpPr txBox="1"/>
          <p:nvPr/>
        </p:nvSpPr>
        <p:spPr>
          <a:xfrm>
            <a:off x="5521235" y="269966"/>
            <a:ext cx="737830" cy="461665"/>
          </a:xfrm>
          <a:prstGeom prst="rect">
            <a:avLst/>
          </a:prstGeom>
          <a:noFill/>
        </p:spPr>
        <p:txBody>
          <a:bodyPr wrap="none" rtlCol="1">
            <a:spAutoFit/>
          </a:bodyPr>
          <a:lstStyle/>
          <a:p>
            <a:r>
              <a:rPr lang="en-US" sz="2400" b="1" dirty="0" smtClean="0">
                <a:solidFill>
                  <a:schemeClr val="accent2"/>
                </a:solidFill>
                <a:latin typeface="Calibri" pitchFamily="34" charset="0"/>
                <a:cs typeface="Calibri" pitchFamily="34" charset="0"/>
              </a:rPr>
              <a:t>OPV</a:t>
            </a:r>
            <a:endParaRPr lang="en-US" sz="2400" b="1" dirty="0">
              <a:solidFill>
                <a:schemeClr val="accent2"/>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20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20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20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2000"/>
                                        <p:tgtEl>
                                          <p:spTgt spid="5">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2000"/>
                                        <p:tgtEl>
                                          <p:spTgt spid="5">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20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fade">
                                      <p:cBhvr>
                                        <p:cTn id="7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solidFill>
                  <a:schemeClr val="accent2"/>
                </a:solidFill>
                <a:latin typeface="Calibri" pitchFamily="34" charset="0"/>
                <a:cs typeface="Calibri" pitchFamily="34" charset="0"/>
              </a:rPr>
              <a:t>Hepatitis B vaccine</a:t>
            </a:r>
            <a:endParaRPr lang="en-US" sz="54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normAutofit/>
          </a:bodyPr>
          <a:lstStyle/>
          <a:p>
            <a:r>
              <a:rPr lang="en-US" sz="2800" b="1" dirty="0" smtClean="0">
                <a:solidFill>
                  <a:schemeClr val="accent5"/>
                </a:solidFill>
              </a:rPr>
              <a:t>2</a:t>
            </a:r>
            <a:r>
              <a:rPr lang="en-US" sz="2800" b="1" baseline="30000" dirty="0" smtClean="0">
                <a:solidFill>
                  <a:schemeClr val="accent5"/>
                </a:solidFill>
              </a:rPr>
              <a:t>nd</a:t>
            </a:r>
            <a:r>
              <a:rPr lang="en-US" sz="2800" b="1" dirty="0" smtClean="0">
                <a:solidFill>
                  <a:schemeClr val="accent5"/>
                </a:solidFill>
              </a:rPr>
              <a:t> ,3</a:t>
            </a:r>
            <a:r>
              <a:rPr lang="en-US" sz="2800" b="1" baseline="30000" dirty="0" smtClean="0">
                <a:solidFill>
                  <a:schemeClr val="accent5"/>
                </a:solidFill>
              </a:rPr>
              <a:t>rd</a:t>
            </a:r>
            <a:r>
              <a:rPr lang="en-US" sz="2800" b="1" dirty="0" smtClean="0">
                <a:solidFill>
                  <a:schemeClr val="accent5"/>
                </a:solidFill>
              </a:rPr>
              <a:t>, 4</a:t>
            </a:r>
            <a:r>
              <a:rPr lang="en-US" sz="2800" b="1" baseline="30000" dirty="0" smtClean="0">
                <a:solidFill>
                  <a:schemeClr val="accent5"/>
                </a:solidFill>
              </a:rPr>
              <a:t>th</a:t>
            </a:r>
            <a:r>
              <a:rPr lang="en-US" sz="2800" b="1" dirty="0" smtClean="0">
                <a:solidFill>
                  <a:schemeClr val="accent5"/>
                </a:solidFill>
              </a:rPr>
              <a:t> M</a:t>
            </a:r>
            <a:endParaRPr lang="en-US" sz="2800" b="1" dirty="0">
              <a:solidFill>
                <a:schemeClr val="accent5"/>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365761"/>
            <a:ext cx="6709906" cy="5882640"/>
          </a:xfrm>
        </p:spPr>
        <p:txBody>
          <a:bodyPr>
            <a:normAutofit lnSpcReduction="10000"/>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Inactivated/ Fractional (Recombinant)</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Protection from chronic liver disease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Protection from liver cancer</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IM</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To whom?</a:t>
            </a:r>
          </a:p>
          <a:p>
            <a:pPr marL="457200" indent="-457200">
              <a:buFont typeface="+mj-lt"/>
              <a:buAutoNum type="arabicPeriod"/>
            </a:pPr>
            <a:r>
              <a:rPr lang="en-US" dirty="0" smtClean="0">
                <a:solidFill>
                  <a:schemeClr val="accent4">
                    <a:lumMod val="50000"/>
                  </a:schemeClr>
                </a:solidFill>
                <a:latin typeface="Calibri" pitchFamily="34" charset="0"/>
                <a:cs typeface="Calibri" pitchFamily="34" charset="0"/>
              </a:rPr>
              <a:t>Infants</a:t>
            </a:r>
          </a:p>
          <a:p>
            <a:pPr marL="457200" indent="-457200">
              <a:buFont typeface="+mj-lt"/>
              <a:buAutoNum type="arabicPeriod"/>
            </a:pPr>
            <a:r>
              <a:rPr lang="en-US" dirty="0" smtClean="0">
                <a:solidFill>
                  <a:schemeClr val="accent4">
                    <a:lumMod val="50000"/>
                  </a:schemeClr>
                </a:solidFill>
                <a:latin typeface="Calibri" pitchFamily="34" charset="0"/>
                <a:cs typeface="Calibri" pitchFamily="34" charset="0"/>
              </a:rPr>
              <a:t>Adults at high risk.</a:t>
            </a:r>
          </a:p>
          <a:p>
            <a:pPr marL="457200" indent="-457200">
              <a:buFont typeface="+mj-lt"/>
              <a:buAutoNum type="arabicPeriod"/>
            </a:pPr>
            <a:r>
              <a:rPr lang="en-US" dirty="0" smtClean="0">
                <a:solidFill>
                  <a:schemeClr val="accent4">
                    <a:lumMod val="50000"/>
                  </a:schemeClr>
                </a:solidFill>
                <a:latin typeface="Calibri" pitchFamily="34" charset="0"/>
                <a:cs typeface="Calibri" pitchFamily="34" charset="0"/>
              </a:rPr>
              <a:t>Special circumstances (infant born to a </a:t>
            </a:r>
            <a:r>
              <a:rPr lang="en-US" dirty="0" err="1" smtClean="0">
                <a:solidFill>
                  <a:schemeClr val="accent4">
                    <a:lumMod val="50000"/>
                  </a:schemeClr>
                </a:solidFill>
                <a:latin typeface="Calibri" pitchFamily="34" charset="0"/>
                <a:cs typeface="Calibri" pitchFamily="34" charset="0"/>
              </a:rPr>
              <a:t>HepB</a:t>
            </a:r>
            <a:r>
              <a:rPr lang="en-US" dirty="0" smtClean="0">
                <a:solidFill>
                  <a:schemeClr val="accent4">
                    <a:lumMod val="50000"/>
                  </a:schemeClr>
                </a:solidFill>
                <a:latin typeface="Calibri" pitchFamily="34" charset="0"/>
                <a:cs typeface="Calibri" pitchFamily="34" charset="0"/>
              </a:rPr>
              <a:t> +</a:t>
            </a:r>
            <a:r>
              <a:rPr lang="en-US" dirty="0" err="1" smtClean="0">
                <a:solidFill>
                  <a:schemeClr val="accent4">
                    <a:lumMod val="50000"/>
                  </a:schemeClr>
                </a:solidFill>
                <a:latin typeface="Calibri" pitchFamily="34" charset="0"/>
                <a:cs typeface="Calibri" pitchFamily="34" charset="0"/>
              </a:rPr>
              <a:t>ve</a:t>
            </a:r>
            <a:r>
              <a:rPr lang="en-US" dirty="0" smtClean="0">
                <a:solidFill>
                  <a:schemeClr val="accent4">
                    <a:lumMod val="50000"/>
                  </a:schemeClr>
                </a:solidFill>
                <a:latin typeface="Calibri" pitchFamily="34" charset="0"/>
                <a:cs typeface="Calibri" pitchFamily="34" charset="0"/>
              </a:rPr>
              <a:t> mother)</a:t>
            </a:r>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20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261646"/>
            <a:ext cx="7053542" cy="1400530"/>
          </a:xfrm>
        </p:spPr>
        <p:txBody>
          <a:bodyPr/>
          <a:lstStyle/>
          <a:p>
            <a:r>
              <a:rPr lang="en-US" b="1" dirty="0" smtClean="0">
                <a:solidFill>
                  <a:schemeClr val="accent2"/>
                </a:solidFill>
                <a:latin typeface="Calibri" pitchFamily="34" charset="0"/>
                <a:cs typeface="Calibri" pitchFamily="34" charset="0"/>
              </a:rPr>
              <a:t>Hepatitis B vaccination in infants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586855" y="1774209"/>
            <a:ext cx="7124130" cy="4885898"/>
          </a:xfrm>
        </p:spPr>
        <p:txBody>
          <a:bodyPr>
            <a:normAutofit/>
          </a:bodyPr>
          <a:lstStyle/>
          <a:p>
            <a:r>
              <a:rPr lang="en-US" u="sng" dirty="0" smtClean="0">
                <a:solidFill>
                  <a:schemeClr val="accent4">
                    <a:lumMod val="50000"/>
                  </a:schemeClr>
                </a:solidFill>
                <a:latin typeface="Calibri" pitchFamily="34" charset="0"/>
                <a:cs typeface="Calibri" pitchFamily="34" charset="0"/>
              </a:rPr>
              <a:t>Infants born to an </a:t>
            </a:r>
            <a:r>
              <a:rPr lang="en-US" altLang="ar-JO" b="1" u="sng" dirty="0" err="1" smtClean="0">
                <a:solidFill>
                  <a:schemeClr val="accent4">
                    <a:lumMod val="50000"/>
                  </a:schemeClr>
                </a:solidFill>
                <a:latin typeface="Calibri" pitchFamily="34" charset="0"/>
                <a:cs typeface="Calibri" pitchFamily="34" charset="0"/>
              </a:rPr>
              <a:t>HBsAg</a:t>
            </a:r>
            <a:r>
              <a:rPr lang="en-US" altLang="ar-JO" b="1" u="sng" dirty="0" smtClean="0">
                <a:solidFill>
                  <a:schemeClr val="accent4">
                    <a:lumMod val="50000"/>
                  </a:schemeClr>
                </a:solidFill>
                <a:latin typeface="Calibri" pitchFamily="34" charset="0"/>
                <a:cs typeface="Calibri" pitchFamily="34" charset="0"/>
              </a:rPr>
              <a:t>-negative </a:t>
            </a:r>
            <a:r>
              <a:rPr lang="en-US" altLang="ar-JO" u="sng" dirty="0" smtClean="0">
                <a:solidFill>
                  <a:schemeClr val="accent4">
                    <a:lumMod val="50000"/>
                  </a:schemeClr>
                </a:solidFill>
                <a:latin typeface="Calibri" pitchFamily="34" charset="0"/>
                <a:cs typeface="Calibri" pitchFamily="34" charset="0"/>
              </a:rPr>
              <a:t>mother </a:t>
            </a:r>
          </a:p>
          <a:p>
            <a:pPr>
              <a:buFont typeface="Wingdings" pitchFamily="2" charset="2"/>
              <a:buChar char="§"/>
            </a:pPr>
            <a:r>
              <a:rPr lang="en-US" altLang="ar-JO" dirty="0" smtClean="0">
                <a:solidFill>
                  <a:schemeClr val="accent4">
                    <a:lumMod val="50000"/>
                  </a:schemeClr>
                </a:solidFill>
                <a:latin typeface="Calibri" pitchFamily="34" charset="0"/>
                <a:cs typeface="Calibri" pitchFamily="34" charset="0"/>
              </a:rPr>
              <a:t>receive their normal doses according to the program </a:t>
            </a:r>
            <a:r>
              <a:rPr lang="en-US" altLang="ar-JO" dirty="0" smtClean="0">
                <a:solidFill>
                  <a:schemeClr val="accent5"/>
                </a:solidFill>
                <a:latin typeface="Calibri" pitchFamily="34" charset="0"/>
                <a:cs typeface="Calibri" pitchFamily="34" charset="0"/>
              </a:rPr>
              <a:t>at the 2</a:t>
            </a:r>
            <a:r>
              <a:rPr lang="en-US" altLang="ar-JO" baseline="30000" dirty="0" smtClean="0">
                <a:solidFill>
                  <a:schemeClr val="accent5"/>
                </a:solidFill>
                <a:latin typeface="Calibri" pitchFamily="34" charset="0"/>
                <a:cs typeface="Calibri" pitchFamily="34" charset="0"/>
              </a:rPr>
              <a:t>nd</a:t>
            </a:r>
            <a:r>
              <a:rPr lang="en-US" altLang="ar-JO" dirty="0" smtClean="0">
                <a:solidFill>
                  <a:schemeClr val="accent5"/>
                </a:solidFill>
                <a:latin typeface="Calibri" pitchFamily="34" charset="0"/>
                <a:cs typeface="Calibri" pitchFamily="34" charset="0"/>
              </a:rPr>
              <a:t>, 3</a:t>
            </a:r>
            <a:r>
              <a:rPr lang="en-US" altLang="ar-JO" baseline="30000" dirty="0" smtClean="0">
                <a:solidFill>
                  <a:schemeClr val="accent5"/>
                </a:solidFill>
                <a:latin typeface="Calibri" pitchFamily="34" charset="0"/>
                <a:cs typeface="Calibri" pitchFamily="34" charset="0"/>
              </a:rPr>
              <a:t>rd</a:t>
            </a:r>
            <a:r>
              <a:rPr lang="en-US" altLang="ar-JO" dirty="0" smtClean="0">
                <a:solidFill>
                  <a:schemeClr val="accent5"/>
                </a:solidFill>
                <a:latin typeface="Calibri" pitchFamily="34" charset="0"/>
                <a:cs typeface="Calibri" pitchFamily="34" charset="0"/>
              </a:rPr>
              <a:t> &amp; 4</a:t>
            </a:r>
            <a:r>
              <a:rPr lang="en-US" altLang="ar-JO" baseline="30000" dirty="0" smtClean="0">
                <a:solidFill>
                  <a:schemeClr val="accent5"/>
                </a:solidFill>
                <a:latin typeface="Calibri" pitchFamily="34" charset="0"/>
                <a:cs typeface="Calibri" pitchFamily="34" charset="0"/>
              </a:rPr>
              <a:t>th</a:t>
            </a:r>
            <a:r>
              <a:rPr lang="en-US" altLang="ar-JO" dirty="0" smtClean="0">
                <a:solidFill>
                  <a:schemeClr val="accent5"/>
                </a:solidFill>
                <a:latin typeface="Calibri" pitchFamily="34" charset="0"/>
                <a:cs typeface="Calibri" pitchFamily="34" charset="0"/>
              </a:rPr>
              <a:t> month.</a:t>
            </a:r>
          </a:p>
          <a:p>
            <a:endParaRPr lang="en-US" dirty="0" smtClean="0">
              <a:solidFill>
                <a:schemeClr val="accent4">
                  <a:lumMod val="50000"/>
                </a:schemeClr>
              </a:solidFill>
              <a:latin typeface="Calibri" pitchFamily="34" charset="0"/>
              <a:cs typeface="Calibri" pitchFamily="34" charset="0"/>
            </a:endParaRPr>
          </a:p>
          <a:p>
            <a:r>
              <a:rPr lang="en-US" u="sng" dirty="0" smtClean="0">
                <a:solidFill>
                  <a:schemeClr val="accent4">
                    <a:lumMod val="50000"/>
                  </a:schemeClr>
                </a:solidFill>
                <a:latin typeface="Calibri" pitchFamily="34" charset="0"/>
                <a:cs typeface="Calibri" pitchFamily="34" charset="0"/>
              </a:rPr>
              <a:t>Infants born to an </a:t>
            </a:r>
            <a:r>
              <a:rPr lang="en-US" altLang="ar-JO" b="1" u="sng" dirty="0" err="1" smtClean="0">
                <a:solidFill>
                  <a:schemeClr val="accent4">
                    <a:lumMod val="50000"/>
                  </a:schemeClr>
                </a:solidFill>
                <a:latin typeface="Calibri" pitchFamily="34" charset="0"/>
                <a:cs typeface="Calibri" pitchFamily="34" charset="0"/>
              </a:rPr>
              <a:t>HBsAg</a:t>
            </a:r>
            <a:r>
              <a:rPr lang="en-US" altLang="ar-JO" b="1" u="sng" dirty="0" smtClean="0">
                <a:solidFill>
                  <a:schemeClr val="accent4">
                    <a:lumMod val="50000"/>
                  </a:schemeClr>
                </a:solidFill>
                <a:latin typeface="Calibri" pitchFamily="34" charset="0"/>
                <a:cs typeface="Calibri" pitchFamily="34" charset="0"/>
              </a:rPr>
              <a:t>-positive</a:t>
            </a:r>
            <a:r>
              <a:rPr lang="en-US" altLang="ar-JO" u="sng" dirty="0" smtClean="0">
                <a:solidFill>
                  <a:schemeClr val="accent4">
                    <a:lumMod val="50000"/>
                  </a:schemeClr>
                </a:solidFill>
                <a:latin typeface="Calibri" pitchFamily="34" charset="0"/>
                <a:cs typeface="Calibri" pitchFamily="34" charset="0"/>
              </a:rPr>
              <a:t> mother:</a:t>
            </a:r>
          </a:p>
          <a:p>
            <a:pPr>
              <a:buFont typeface="Wingdings" pitchFamily="2" charset="2"/>
              <a:buChar char="§"/>
            </a:pPr>
            <a:r>
              <a:rPr lang="en-US" dirty="0" err="1" smtClean="0">
                <a:solidFill>
                  <a:schemeClr val="accent5"/>
                </a:solidFill>
                <a:latin typeface="Calibri" pitchFamily="34" charset="0"/>
                <a:cs typeface="Calibri" pitchFamily="34" charset="0"/>
              </a:rPr>
              <a:t>HepB</a:t>
            </a:r>
            <a:r>
              <a:rPr lang="en-US" dirty="0" smtClean="0">
                <a:solidFill>
                  <a:schemeClr val="accent5"/>
                </a:solidFill>
                <a:latin typeface="Calibri" pitchFamily="34" charset="0"/>
                <a:cs typeface="Calibri" pitchFamily="34" charset="0"/>
              </a:rPr>
              <a:t> </a:t>
            </a:r>
            <a:r>
              <a:rPr lang="en-US" dirty="0" err="1" smtClean="0">
                <a:solidFill>
                  <a:schemeClr val="accent5"/>
                </a:solidFill>
                <a:latin typeface="Calibri" pitchFamily="34" charset="0"/>
                <a:cs typeface="Calibri" pitchFamily="34" charset="0"/>
              </a:rPr>
              <a:t>Vacc</a:t>
            </a:r>
            <a:r>
              <a:rPr lang="en-US" dirty="0" smtClean="0">
                <a:solidFill>
                  <a:schemeClr val="accent5"/>
                </a:solidFill>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rPr>
              <a:t>+ </a:t>
            </a:r>
            <a:r>
              <a:rPr lang="en-US" dirty="0" smtClean="0">
                <a:solidFill>
                  <a:schemeClr val="accent5"/>
                </a:solidFill>
                <a:latin typeface="Calibri" pitchFamily="34" charset="0"/>
                <a:cs typeface="Calibri" pitchFamily="34" charset="0"/>
              </a:rPr>
              <a:t>HBIG</a:t>
            </a:r>
            <a:r>
              <a:rPr lang="en-US" dirty="0" smtClean="0">
                <a:solidFill>
                  <a:schemeClr val="accent4">
                    <a:lumMod val="50000"/>
                  </a:schemeClr>
                </a:solidFill>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sym typeface="Wingdings" pitchFamily="2" charset="2"/>
              </a:rPr>
              <a:t> </a:t>
            </a:r>
            <a:r>
              <a:rPr lang="en-US" dirty="0" smtClean="0">
                <a:solidFill>
                  <a:schemeClr val="accent2"/>
                </a:solidFill>
                <a:latin typeface="Calibri" pitchFamily="34" charset="0"/>
                <a:cs typeface="Calibri" pitchFamily="34" charset="0"/>
                <a:sym typeface="Wingdings" pitchFamily="2" charset="2"/>
              </a:rPr>
              <a:t>within 12 h</a:t>
            </a:r>
          </a:p>
          <a:p>
            <a:endParaRPr lang="en-US" dirty="0" smtClean="0">
              <a:solidFill>
                <a:schemeClr val="accent4">
                  <a:lumMod val="50000"/>
                </a:schemeClr>
              </a:solidFill>
              <a:latin typeface="Calibri" pitchFamily="34" charset="0"/>
              <a:cs typeface="Calibri" pitchFamily="34" charset="0"/>
              <a:sym typeface="Wingdings" pitchFamily="2" charset="2"/>
            </a:endParaRPr>
          </a:p>
          <a:p>
            <a:r>
              <a:rPr lang="en-US" u="sng" dirty="0" smtClean="0">
                <a:solidFill>
                  <a:schemeClr val="accent4">
                    <a:lumMod val="50000"/>
                  </a:schemeClr>
                </a:solidFill>
                <a:latin typeface="Calibri" pitchFamily="34" charset="0"/>
                <a:cs typeface="Calibri" pitchFamily="34" charset="0"/>
                <a:sym typeface="Wingdings" pitchFamily="2" charset="2"/>
              </a:rPr>
              <a:t>Infants born to a mother whose </a:t>
            </a:r>
            <a:r>
              <a:rPr lang="en-US" b="1" u="sng" dirty="0" smtClean="0">
                <a:solidFill>
                  <a:schemeClr val="accent4">
                    <a:lumMod val="50000"/>
                  </a:schemeClr>
                </a:solidFill>
                <a:latin typeface="Calibri" pitchFamily="34" charset="0"/>
                <a:cs typeface="Calibri" pitchFamily="34" charset="0"/>
                <a:sym typeface="Wingdings" pitchFamily="2" charset="2"/>
              </a:rPr>
              <a:t>status is unknown</a:t>
            </a:r>
            <a:r>
              <a:rPr lang="en-US" u="sng" dirty="0" smtClean="0">
                <a:solidFill>
                  <a:schemeClr val="accent4">
                    <a:lumMod val="50000"/>
                  </a:schemeClr>
                </a:solidFill>
                <a:latin typeface="Calibri" pitchFamily="34" charset="0"/>
                <a:cs typeface="Calibri" pitchFamily="34" charset="0"/>
                <a:sym typeface="Wingdings" pitchFamily="2" charset="2"/>
              </a:rPr>
              <a:t>:</a:t>
            </a:r>
          </a:p>
          <a:p>
            <a:pPr>
              <a:buFont typeface="Wingdings" pitchFamily="2" charset="2"/>
              <a:buChar char="§"/>
            </a:pPr>
            <a:r>
              <a:rPr lang="en-US" dirty="0" err="1" smtClean="0">
                <a:solidFill>
                  <a:schemeClr val="accent5"/>
                </a:solidFill>
                <a:latin typeface="Calibri" pitchFamily="34" charset="0"/>
                <a:cs typeface="Calibri" pitchFamily="34" charset="0"/>
                <a:sym typeface="Wingdings" pitchFamily="2" charset="2"/>
              </a:rPr>
              <a:t>HepB</a:t>
            </a:r>
            <a:r>
              <a:rPr lang="en-US" dirty="0" smtClean="0">
                <a:solidFill>
                  <a:schemeClr val="accent5"/>
                </a:solidFill>
                <a:latin typeface="Calibri" pitchFamily="34" charset="0"/>
                <a:cs typeface="Calibri" pitchFamily="34" charset="0"/>
                <a:sym typeface="Wingdings" pitchFamily="2" charset="2"/>
              </a:rPr>
              <a:t> </a:t>
            </a:r>
            <a:r>
              <a:rPr lang="en-US" dirty="0" err="1" smtClean="0">
                <a:solidFill>
                  <a:schemeClr val="accent5"/>
                </a:solidFill>
                <a:latin typeface="Calibri" pitchFamily="34" charset="0"/>
                <a:cs typeface="Calibri" pitchFamily="34" charset="0"/>
                <a:sym typeface="Wingdings" pitchFamily="2" charset="2"/>
              </a:rPr>
              <a:t>vacc</a:t>
            </a:r>
            <a:r>
              <a:rPr lang="en-US" dirty="0" smtClean="0">
                <a:solidFill>
                  <a:schemeClr val="accent5"/>
                </a:solidFill>
                <a:latin typeface="Calibri" pitchFamily="34" charset="0"/>
                <a:cs typeface="Calibri" pitchFamily="34" charset="0"/>
                <a:sym typeface="Wingdings" pitchFamily="2" charset="2"/>
              </a:rPr>
              <a:t> </a:t>
            </a:r>
            <a:r>
              <a:rPr lang="en-US" dirty="0" smtClean="0">
                <a:solidFill>
                  <a:schemeClr val="accent4">
                    <a:lumMod val="50000"/>
                  </a:schemeClr>
                </a:solidFill>
                <a:latin typeface="Calibri" pitchFamily="34" charset="0"/>
                <a:cs typeface="Calibri" pitchFamily="34" charset="0"/>
                <a:sym typeface="Wingdings" pitchFamily="2" charset="2"/>
              </a:rPr>
              <a:t> </a:t>
            </a:r>
            <a:r>
              <a:rPr lang="en-US" dirty="0" smtClean="0">
                <a:solidFill>
                  <a:schemeClr val="accent2"/>
                </a:solidFill>
                <a:latin typeface="Calibri" pitchFamily="34" charset="0"/>
                <a:cs typeface="Calibri" pitchFamily="34" charset="0"/>
                <a:sym typeface="Wingdings" pitchFamily="2" charset="2"/>
              </a:rPr>
              <a:t>within 12 h</a:t>
            </a:r>
          </a:p>
          <a:p>
            <a:pPr>
              <a:buFont typeface="Wingdings" pitchFamily="2" charset="2"/>
              <a:buChar char="§"/>
            </a:pPr>
            <a:r>
              <a:rPr lang="en-US" dirty="0" smtClean="0">
                <a:solidFill>
                  <a:schemeClr val="accent4">
                    <a:lumMod val="50000"/>
                  </a:schemeClr>
                </a:solidFill>
                <a:latin typeface="Calibri" pitchFamily="34" charset="0"/>
                <a:cs typeface="Calibri" pitchFamily="34" charset="0"/>
                <a:sym typeface="Wingdings" pitchFamily="2" charset="2"/>
              </a:rPr>
              <a:t>Determine mother’s </a:t>
            </a:r>
            <a:r>
              <a:rPr lang="en-US" dirty="0" err="1" smtClean="0">
                <a:solidFill>
                  <a:schemeClr val="accent4">
                    <a:lumMod val="50000"/>
                  </a:schemeClr>
                </a:solidFill>
                <a:latin typeface="Calibri" pitchFamily="34" charset="0"/>
                <a:cs typeface="Calibri" pitchFamily="34" charset="0"/>
                <a:sym typeface="Wingdings" pitchFamily="2" charset="2"/>
              </a:rPr>
              <a:t>HBsAg</a:t>
            </a:r>
            <a:r>
              <a:rPr lang="en-US" dirty="0" smtClean="0">
                <a:solidFill>
                  <a:schemeClr val="accent4">
                    <a:lumMod val="50000"/>
                  </a:schemeClr>
                </a:solidFill>
                <a:latin typeface="Calibri" pitchFamily="34" charset="0"/>
                <a:cs typeface="Calibri" pitchFamily="34" charset="0"/>
                <a:sym typeface="Wingdings" pitchFamily="2" charset="2"/>
              </a:rPr>
              <a:t> status as soon as possible</a:t>
            </a:r>
          </a:p>
          <a:p>
            <a:pPr>
              <a:buFont typeface="Wingdings" pitchFamily="2" charset="2"/>
              <a:buChar char="§"/>
            </a:pPr>
            <a:r>
              <a:rPr lang="en-US" dirty="0" smtClean="0">
                <a:solidFill>
                  <a:schemeClr val="accent5"/>
                </a:solidFill>
                <a:latin typeface="Calibri" pitchFamily="34" charset="0"/>
                <a:cs typeface="Calibri" pitchFamily="34" charset="0"/>
                <a:sym typeface="Wingdings" pitchFamily="2" charset="2"/>
              </a:rPr>
              <a:t>HBIG</a:t>
            </a:r>
            <a:r>
              <a:rPr lang="en-US" dirty="0" smtClean="0">
                <a:solidFill>
                  <a:schemeClr val="accent4">
                    <a:lumMod val="50000"/>
                  </a:schemeClr>
                </a:solidFill>
                <a:latin typeface="Calibri" pitchFamily="34" charset="0"/>
                <a:cs typeface="Calibri" pitchFamily="34" charset="0"/>
                <a:sym typeface="Wingdings" pitchFamily="2" charset="2"/>
              </a:rPr>
              <a:t> if mother turns out </a:t>
            </a:r>
            <a:r>
              <a:rPr lang="en-US" b="1" dirty="0" smtClean="0">
                <a:solidFill>
                  <a:schemeClr val="accent4">
                    <a:lumMod val="50000"/>
                  </a:schemeClr>
                </a:solidFill>
                <a:latin typeface="Calibri" pitchFamily="34" charset="0"/>
                <a:cs typeface="Calibri" pitchFamily="34" charset="0"/>
                <a:sym typeface="Wingdings" pitchFamily="2" charset="2"/>
              </a:rPr>
              <a:t>positive</a:t>
            </a:r>
            <a:r>
              <a:rPr lang="en-US" dirty="0" smtClean="0">
                <a:solidFill>
                  <a:schemeClr val="accent4">
                    <a:lumMod val="50000"/>
                  </a:schemeClr>
                </a:solidFill>
                <a:latin typeface="Calibri" pitchFamily="34" charset="0"/>
                <a:cs typeface="Calibri" pitchFamily="34" charset="0"/>
                <a:sym typeface="Wingdings" pitchFamily="2" charset="2"/>
              </a:rPr>
              <a:t>  </a:t>
            </a:r>
            <a:r>
              <a:rPr lang="en-US" dirty="0" smtClean="0">
                <a:solidFill>
                  <a:schemeClr val="accent2"/>
                </a:solidFill>
                <a:latin typeface="Calibri" pitchFamily="34" charset="0"/>
                <a:cs typeface="Calibri" pitchFamily="34" charset="0"/>
                <a:sym typeface="Wingdings" pitchFamily="2" charset="2"/>
              </a:rPr>
              <a:t>within 1 w</a:t>
            </a:r>
            <a:endParaRPr lang="en-US" dirty="0">
              <a:solidFill>
                <a:schemeClr val="accent2"/>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19" y="464025"/>
            <a:ext cx="7574507" cy="5798024"/>
          </a:xfrm>
        </p:spPr>
        <p:txBody>
          <a:bodyPr>
            <a:noAutofit/>
          </a:bodyPr>
          <a:lstStyle/>
          <a:p>
            <a:r>
              <a:rPr lang="en-US" sz="2800" b="1" u="sng" dirty="0" smtClean="0">
                <a:solidFill>
                  <a:schemeClr val="accent4"/>
                </a:solidFill>
                <a:latin typeface="Calibri" pitchFamily="34" charset="0"/>
                <a:cs typeface="Calibri" pitchFamily="34" charset="0"/>
              </a:rPr>
              <a:t>What is vaccination?</a:t>
            </a:r>
          </a:p>
          <a:p>
            <a:pPr lvl="1"/>
            <a:r>
              <a:rPr lang="en-US" sz="2400" dirty="0" smtClean="0">
                <a:solidFill>
                  <a:schemeClr val="accent4"/>
                </a:solidFill>
                <a:latin typeface="Calibri" pitchFamily="34" charset="0"/>
                <a:cs typeface="Calibri" pitchFamily="34" charset="0"/>
              </a:rPr>
              <a:t>It is the introduction of an immunogen (antigenic material) to artificially induce immunity.</a:t>
            </a:r>
          </a:p>
          <a:p>
            <a:pPr lvl="2">
              <a:buFont typeface="Wingdings" pitchFamily="2" charset="2"/>
              <a:buChar char="§"/>
            </a:pPr>
            <a:r>
              <a:rPr lang="en-US" sz="2200" dirty="0" smtClean="0">
                <a:solidFill>
                  <a:schemeClr val="accent4"/>
                </a:solidFill>
                <a:latin typeface="Calibri" pitchFamily="34" charset="0"/>
                <a:cs typeface="Calibri" pitchFamily="34" charset="0"/>
              </a:rPr>
              <a:t>It induces antibody formation without causing an illness </a:t>
            </a:r>
          </a:p>
          <a:p>
            <a:endParaRPr lang="en-US" sz="2400" b="1" u="sng" dirty="0" smtClean="0">
              <a:solidFill>
                <a:schemeClr val="accent4"/>
              </a:solidFill>
              <a:latin typeface="Calibri" pitchFamily="34" charset="0"/>
              <a:cs typeface="Calibri" pitchFamily="34" charset="0"/>
            </a:endParaRPr>
          </a:p>
          <a:p>
            <a:r>
              <a:rPr lang="en-US" sz="2800" b="1" u="sng" dirty="0" smtClean="0">
                <a:solidFill>
                  <a:schemeClr val="accent4"/>
                </a:solidFill>
                <a:latin typeface="Calibri" pitchFamily="34" charset="0"/>
                <a:cs typeface="Calibri" pitchFamily="34" charset="0"/>
              </a:rPr>
              <a:t>What is the importance of vaccination?</a:t>
            </a:r>
          </a:p>
          <a:p>
            <a:pPr lvl="1"/>
            <a:r>
              <a:rPr lang="en-US" sz="2400" dirty="0" smtClean="0">
                <a:solidFill>
                  <a:schemeClr val="accent5"/>
                </a:solidFill>
                <a:latin typeface="Calibri" pitchFamily="34" charset="0"/>
                <a:cs typeface="Calibri" pitchFamily="34" charset="0"/>
              </a:rPr>
              <a:t>The most effective method in preventing infectious diseases </a:t>
            </a:r>
          </a:p>
          <a:p>
            <a:pPr lvl="2">
              <a:buFont typeface="Wingdings" pitchFamily="2" charset="2"/>
              <a:buChar char="§"/>
            </a:pPr>
            <a:r>
              <a:rPr lang="en-US" sz="2000" dirty="0" smtClean="0">
                <a:solidFill>
                  <a:schemeClr val="accent4"/>
                </a:solidFill>
                <a:latin typeface="Calibri" pitchFamily="34" charset="0"/>
                <a:cs typeface="Calibri" pitchFamily="34" charset="0"/>
              </a:rPr>
              <a:t>By eradication: Small pox </a:t>
            </a:r>
          </a:p>
          <a:p>
            <a:pPr lvl="2">
              <a:buFont typeface="Wingdings" pitchFamily="2" charset="2"/>
              <a:buChar char="§"/>
            </a:pPr>
            <a:r>
              <a:rPr lang="en-US" sz="2000" dirty="0" smtClean="0">
                <a:solidFill>
                  <a:schemeClr val="accent4"/>
                </a:solidFill>
                <a:latin typeface="Calibri" pitchFamily="34" charset="0"/>
                <a:cs typeface="Calibri" pitchFamily="34" charset="0"/>
              </a:rPr>
              <a:t>By elimination: Polio</a:t>
            </a:r>
          </a:p>
          <a:p>
            <a:pPr lvl="1"/>
            <a:r>
              <a:rPr lang="en-US" sz="2400" dirty="0" smtClean="0">
                <a:solidFill>
                  <a:schemeClr val="accent5"/>
                </a:solidFill>
                <a:latin typeface="Calibri" pitchFamily="34" charset="0"/>
                <a:cs typeface="Calibri" pitchFamily="34" charset="0"/>
              </a:rPr>
              <a:t>Provide “herd immunity”.</a:t>
            </a:r>
          </a:p>
          <a:p>
            <a:pPr lvl="1"/>
            <a:endParaRPr lang="en-US" sz="2000" dirty="0">
              <a:solidFill>
                <a:schemeClr val="accent4"/>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1021240"/>
          </a:xfrm>
        </p:spPr>
        <p:txBody>
          <a:bodyPr/>
          <a:lstStyle/>
          <a:p>
            <a:r>
              <a:rPr lang="en-US" b="1" dirty="0" err="1" smtClean="0">
                <a:solidFill>
                  <a:schemeClr val="accent2"/>
                </a:solidFill>
                <a:latin typeface="Calibri" pitchFamily="34" charset="0"/>
                <a:cs typeface="Calibri" pitchFamily="34" charset="0"/>
              </a:rPr>
              <a:t>HepB</a:t>
            </a:r>
            <a:r>
              <a:rPr lang="en-US" b="1" dirty="0" smtClean="0">
                <a:solidFill>
                  <a:schemeClr val="accent2"/>
                </a:solidFill>
                <a:latin typeface="Calibri" pitchFamily="34" charset="0"/>
                <a:cs typeface="Calibri" pitchFamily="34" charset="0"/>
              </a:rPr>
              <a:t> Vaccination in Adults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323833"/>
            <a:ext cx="6709906" cy="4924567"/>
          </a:xfrm>
        </p:spPr>
        <p:txBody>
          <a:bodyPr/>
          <a:lstStyle/>
          <a:p>
            <a:r>
              <a:rPr lang="en-US" b="1" dirty="0" smtClean="0"/>
              <a:t>Medical conditions:</a:t>
            </a:r>
          </a:p>
          <a:p>
            <a:pPr>
              <a:buFont typeface="Wingdings" pitchFamily="2" charset="2"/>
              <a:buChar char="§"/>
            </a:pPr>
            <a:r>
              <a:rPr lang="en-US" dirty="0" smtClean="0"/>
              <a:t>Dialysis</a:t>
            </a:r>
          </a:p>
          <a:p>
            <a:pPr>
              <a:buFont typeface="Wingdings" pitchFamily="2" charset="2"/>
              <a:buChar char="§"/>
            </a:pPr>
            <a:r>
              <a:rPr lang="en-US" dirty="0" smtClean="0"/>
              <a:t>HIV</a:t>
            </a:r>
          </a:p>
          <a:p>
            <a:pPr>
              <a:buFont typeface="Wingdings" pitchFamily="2" charset="2"/>
              <a:buChar char="§"/>
            </a:pPr>
            <a:r>
              <a:rPr lang="en-US" dirty="0" smtClean="0"/>
              <a:t>Chronic liver disease</a:t>
            </a:r>
          </a:p>
          <a:p>
            <a:pPr>
              <a:buFont typeface="Wingdings" pitchFamily="2" charset="2"/>
              <a:buChar char="§"/>
            </a:pPr>
            <a:r>
              <a:rPr lang="en-US" dirty="0" smtClean="0"/>
              <a:t>Receiving clotting factor concentrates or other blood products</a:t>
            </a:r>
          </a:p>
          <a:p>
            <a:endParaRPr lang="en-US" dirty="0" smtClean="0"/>
          </a:p>
          <a:p>
            <a:r>
              <a:rPr lang="en-US" b="1" dirty="0" smtClean="0"/>
              <a:t>Occupational causes:</a:t>
            </a:r>
          </a:p>
          <a:p>
            <a:pPr>
              <a:buFont typeface="Wingdings" pitchFamily="2" charset="2"/>
              <a:buChar char="§"/>
            </a:pPr>
            <a:r>
              <a:rPr lang="en-US" dirty="0" smtClean="0"/>
              <a:t>Health care workers</a:t>
            </a:r>
          </a:p>
          <a:p>
            <a:pPr>
              <a:buFont typeface="Wingdings" pitchFamily="2" charset="2"/>
              <a:buChar char="§"/>
            </a:pPr>
            <a:r>
              <a:rPr lang="en-US" dirty="0" smtClean="0"/>
              <a:t>Nursing home workers</a:t>
            </a:r>
          </a:p>
          <a:p>
            <a:pPr>
              <a:buFont typeface="Wingdings" pitchFamily="2" charset="2"/>
              <a:buChar char="§"/>
            </a:pPr>
            <a:r>
              <a:rPr lang="en-US" dirty="0" smtClean="0"/>
              <a:t>Prisoners</a:t>
            </a:r>
            <a:endParaRPr lang="en-US" dirty="0"/>
          </a:p>
        </p:txBody>
      </p:sp>
      <p:pic>
        <p:nvPicPr>
          <p:cNvPr id="4" name="Picture 2" descr="http://depts.washington.edu/hepstudy/images/hepB/HBV_Vaccine_d03.png"/>
          <p:cNvPicPr>
            <a:picLocks noChangeAspect="1" noChangeArrowheads="1"/>
          </p:cNvPicPr>
          <p:nvPr/>
        </p:nvPicPr>
        <p:blipFill>
          <a:blip r:embed="rId3" cstate="print"/>
          <a:srcRect/>
          <a:stretch>
            <a:fillRect/>
          </a:stretch>
        </p:blipFill>
        <p:spPr bwMode="auto">
          <a:xfrm>
            <a:off x="464024" y="1256262"/>
            <a:ext cx="7683690" cy="5574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771171"/>
          </a:xfrm>
        </p:spPr>
        <p:txBody>
          <a:bodyPr/>
          <a:lstStyle/>
          <a:p>
            <a:r>
              <a:rPr lang="en-US" b="1" dirty="0" err="1" smtClean="0">
                <a:solidFill>
                  <a:schemeClr val="accent2"/>
                </a:solidFill>
                <a:latin typeface="Calibri" pitchFamily="34" charset="0"/>
                <a:cs typeface="Calibri" pitchFamily="34" charset="0"/>
              </a:rPr>
              <a:t>HepB</a:t>
            </a:r>
            <a:r>
              <a:rPr lang="en-US" b="1" dirty="0" smtClean="0">
                <a:solidFill>
                  <a:schemeClr val="accent2"/>
                </a:solidFill>
                <a:latin typeface="Calibri" pitchFamily="34" charset="0"/>
                <a:cs typeface="Calibri" pitchFamily="34" charset="0"/>
              </a:rPr>
              <a:t> Vaccination in Adults</a:t>
            </a:r>
            <a:endParaRPr lang="en-US" dirty="0"/>
          </a:p>
        </p:txBody>
      </p:sp>
      <p:sp>
        <p:nvSpPr>
          <p:cNvPr id="3" name="Content Placeholder 2"/>
          <p:cNvSpPr>
            <a:spLocks noGrp="1"/>
          </p:cNvSpPr>
          <p:nvPr>
            <p:ph idx="1"/>
          </p:nvPr>
        </p:nvSpPr>
        <p:spPr>
          <a:xfrm>
            <a:off x="590843" y="1350499"/>
            <a:ext cx="6946547" cy="4897902"/>
          </a:xfrm>
        </p:spPr>
        <p:txBody>
          <a:bodyPr>
            <a:normAutofit lnSpcReduction="10000"/>
          </a:bodyPr>
          <a:lstStyle/>
          <a:p>
            <a:r>
              <a:rPr lang="en-US" dirty="0" smtClean="0">
                <a:latin typeface="Calibri" pitchFamily="34" charset="0"/>
                <a:cs typeface="Calibri" pitchFamily="34" charset="0"/>
              </a:rPr>
              <a:t>First injection: At any given time</a:t>
            </a:r>
          </a:p>
          <a:p>
            <a:r>
              <a:rPr lang="en-US" dirty="0" smtClean="0">
                <a:latin typeface="Calibri" pitchFamily="34" charset="0"/>
                <a:cs typeface="Calibri" pitchFamily="34" charset="0"/>
              </a:rPr>
              <a:t>Second injection: 1 month after 1</a:t>
            </a:r>
            <a:r>
              <a:rPr lang="en-US" baseline="30000" dirty="0" smtClean="0">
                <a:latin typeface="Calibri" pitchFamily="34" charset="0"/>
                <a:cs typeface="Calibri" pitchFamily="34" charset="0"/>
              </a:rPr>
              <a:t>st</a:t>
            </a:r>
            <a:r>
              <a:rPr lang="en-US" dirty="0" smtClean="0">
                <a:latin typeface="Calibri" pitchFamily="34" charset="0"/>
                <a:cs typeface="Calibri" pitchFamily="34" charset="0"/>
              </a:rPr>
              <a:t> dose</a:t>
            </a:r>
          </a:p>
          <a:p>
            <a:r>
              <a:rPr lang="en-US" dirty="0" smtClean="0">
                <a:latin typeface="Calibri" pitchFamily="34" charset="0"/>
                <a:cs typeface="Calibri" pitchFamily="34" charset="0"/>
              </a:rPr>
              <a:t>Third injection: 6 months after 1</a:t>
            </a:r>
            <a:r>
              <a:rPr lang="en-US" baseline="30000" dirty="0" smtClean="0">
                <a:latin typeface="Calibri" pitchFamily="34" charset="0"/>
                <a:cs typeface="Calibri" pitchFamily="34" charset="0"/>
              </a:rPr>
              <a:t>st</a:t>
            </a:r>
            <a:r>
              <a:rPr lang="en-US" dirty="0" smtClean="0">
                <a:latin typeface="Calibri" pitchFamily="34" charset="0"/>
                <a:cs typeface="Calibri" pitchFamily="34" charset="0"/>
              </a:rPr>
              <a:t> dose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Levels of anti-</a:t>
            </a:r>
            <a:r>
              <a:rPr lang="en-US" dirty="0" err="1" smtClean="0">
                <a:latin typeface="Calibri" pitchFamily="34" charset="0"/>
                <a:cs typeface="Calibri" pitchFamily="34" charset="0"/>
              </a:rPr>
              <a:t>Hbs</a:t>
            </a:r>
            <a:r>
              <a:rPr lang="en-US" dirty="0" smtClean="0">
                <a:latin typeface="Calibri" pitchFamily="34" charset="0"/>
                <a:cs typeface="Calibri" pitchFamily="34" charset="0"/>
              </a:rPr>
              <a:t> antibody are tested:</a:t>
            </a:r>
          </a:p>
          <a:p>
            <a:pPr>
              <a:buFont typeface="Wingdings" pitchFamily="2" charset="2"/>
              <a:buChar char="§"/>
            </a:pPr>
            <a:r>
              <a:rPr lang="en-US" dirty="0" smtClean="0">
                <a:latin typeface="Calibri" pitchFamily="34" charset="0"/>
                <a:cs typeface="Calibri" pitchFamily="34" charset="0"/>
              </a:rPr>
              <a:t>Levels &gt;100 </a:t>
            </a:r>
            <a:r>
              <a:rPr lang="en-US" dirty="0" err="1" smtClean="0">
                <a:latin typeface="Calibri" pitchFamily="34" charset="0"/>
                <a:cs typeface="Calibri" pitchFamily="34" charset="0"/>
              </a:rPr>
              <a:t>mIU</a:t>
            </a:r>
            <a:r>
              <a:rPr lang="en-US" dirty="0" smtClean="0">
                <a:latin typeface="Calibri" pitchFamily="34" charset="0"/>
                <a:cs typeface="Calibri" pitchFamily="34" charset="0"/>
              </a:rPr>
              <a:t>/ml </a:t>
            </a:r>
            <a:r>
              <a:rPr lang="en-US" dirty="0" smtClean="0">
                <a:latin typeface="Calibri" pitchFamily="34" charset="0"/>
                <a:cs typeface="Calibri" pitchFamily="34" charset="0"/>
                <a:sym typeface="Wingdings" pitchFamily="2" charset="2"/>
              </a:rPr>
              <a:t> good response</a:t>
            </a:r>
          </a:p>
          <a:p>
            <a:pPr>
              <a:buFont typeface="Wingdings" pitchFamily="2" charset="2"/>
              <a:buChar char="§"/>
            </a:pPr>
            <a:r>
              <a:rPr lang="en-US" dirty="0" smtClean="0">
                <a:latin typeface="Calibri" pitchFamily="34" charset="0"/>
                <a:cs typeface="Calibri" pitchFamily="34" charset="0"/>
                <a:sym typeface="Wingdings" pitchFamily="2" charset="2"/>
              </a:rPr>
              <a:t>Levels 10-100 </a:t>
            </a:r>
            <a:r>
              <a:rPr lang="en-US" dirty="0" err="1" smtClean="0">
                <a:latin typeface="Calibri" pitchFamily="34" charset="0"/>
                <a:cs typeface="Calibri" pitchFamily="34" charset="0"/>
              </a:rPr>
              <a:t>mIU</a:t>
            </a:r>
            <a:r>
              <a:rPr lang="en-US" dirty="0" smtClean="0">
                <a:latin typeface="Calibri" pitchFamily="34" charset="0"/>
                <a:cs typeface="Calibri" pitchFamily="34" charset="0"/>
              </a:rPr>
              <a:t>/ml </a:t>
            </a:r>
            <a:r>
              <a:rPr lang="en-US" dirty="0" smtClean="0">
                <a:latin typeface="Calibri" pitchFamily="34" charset="0"/>
                <a:cs typeface="Calibri" pitchFamily="34" charset="0"/>
                <a:sym typeface="Wingdings" pitchFamily="2" charset="2"/>
              </a:rPr>
              <a:t> Single booster needed</a:t>
            </a:r>
          </a:p>
          <a:p>
            <a:pPr>
              <a:buFont typeface="Wingdings" pitchFamily="2" charset="2"/>
              <a:buChar char="§"/>
            </a:pPr>
            <a:r>
              <a:rPr lang="en-US" dirty="0" smtClean="0">
                <a:latin typeface="Calibri" pitchFamily="34" charset="0"/>
                <a:cs typeface="Calibri" pitchFamily="34" charset="0"/>
                <a:sym typeface="Wingdings" pitchFamily="2" charset="2"/>
              </a:rPr>
              <a:t>Levels &lt;10 </a:t>
            </a:r>
            <a:r>
              <a:rPr lang="en-US" dirty="0" err="1" smtClean="0">
                <a:latin typeface="Calibri" pitchFamily="34" charset="0"/>
                <a:cs typeface="Calibri" pitchFamily="34" charset="0"/>
              </a:rPr>
              <a:t>mIU</a:t>
            </a:r>
            <a:r>
              <a:rPr lang="en-US" dirty="0" smtClean="0">
                <a:latin typeface="Calibri" pitchFamily="34" charset="0"/>
                <a:cs typeface="Calibri" pitchFamily="34" charset="0"/>
              </a:rPr>
              <a:t>/ml </a:t>
            </a:r>
            <a:r>
              <a:rPr lang="en-US" dirty="0" smtClean="0">
                <a:latin typeface="Calibri" pitchFamily="34" charset="0"/>
                <a:cs typeface="Calibri" pitchFamily="34" charset="0"/>
                <a:sym typeface="Wingdings" pitchFamily="2" charset="2"/>
              </a:rPr>
              <a:t> failure to respond (repeat the course and retest after 1-4 months)</a:t>
            </a:r>
          </a:p>
          <a:p>
            <a:pPr lvl="1">
              <a:buFont typeface="Wingdings" pitchFamily="2" charset="2"/>
              <a:buChar char="§"/>
            </a:pPr>
            <a:r>
              <a:rPr lang="en-US" sz="2000" dirty="0" smtClean="0">
                <a:latin typeface="Calibri" pitchFamily="34" charset="0"/>
                <a:cs typeface="Calibri" pitchFamily="34" charset="0"/>
                <a:sym typeface="Wingdings" pitchFamily="2" charset="2"/>
              </a:rPr>
              <a:t>Levels still &lt;10 </a:t>
            </a:r>
            <a:r>
              <a:rPr lang="en-US" sz="2000" dirty="0" err="1" smtClean="0">
                <a:latin typeface="Calibri" pitchFamily="34" charset="0"/>
                <a:cs typeface="Calibri" pitchFamily="34" charset="0"/>
              </a:rPr>
              <a:t>mIU</a:t>
            </a:r>
            <a:r>
              <a:rPr lang="en-US" sz="2000" dirty="0" smtClean="0">
                <a:latin typeface="Calibri" pitchFamily="34" charset="0"/>
                <a:cs typeface="Calibri" pitchFamily="34" charset="0"/>
              </a:rPr>
              <a:t>/ml? </a:t>
            </a:r>
            <a:r>
              <a:rPr lang="en-US" sz="2000" dirty="0" smtClean="0">
                <a:latin typeface="Calibri" pitchFamily="34" charset="0"/>
                <a:cs typeface="Calibri" pitchFamily="34" charset="0"/>
                <a:sym typeface="Wingdings" pitchFamily="2" charset="2"/>
              </a:rPr>
              <a:t> High dose </a:t>
            </a:r>
            <a:r>
              <a:rPr lang="en-US" sz="2000" dirty="0" err="1" smtClean="0">
                <a:latin typeface="Calibri" pitchFamily="34" charset="0"/>
                <a:cs typeface="Calibri" pitchFamily="34" charset="0"/>
                <a:sym typeface="Wingdings" pitchFamily="2" charset="2"/>
              </a:rPr>
              <a:t>intradermal</a:t>
            </a:r>
            <a:r>
              <a:rPr lang="en-US" sz="2000" dirty="0" smtClean="0">
                <a:latin typeface="Calibri" pitchFamily="34" charset="0"/>
                <a:cs typeface="Calibri" pitchFamily="34" charset="0"/>
                <a:sym typeface="Wingdings" pitchFamily="2" charset="2"/>
              </a:rPr>
              <a:t> injection may cause a response</a:t>
            </a:r>
          </a:p>
          <a:p>
            <a:pPr lvl="1">
              <a:buFont typeface="Wingdings" pitchFamily="2" charset="2"/>
              <a:buChar char="§"/>
            </a:pPr>
            <a:r>
              <a:rPr lang="en-US" sz="2000" dirty="0" smtClean="0">
                <a:latin typeface="Calibri" pitchFamily="34" charset="0"/>
                <a:cs typeface="Calibri" pitchFamily="34" charset="0"/>
                <a:sym typeface="Wingdings" pitchFamily="2" charset="2"/>
              </a:rPr>
              <a:t>Still &lt;10 </a:t>
            </a:r>
            <a:r>
              <a:rPr lang="en-US" sz="2000" dirty="0" err="1" smtClean="0">
                <a:latin typeface="Calibri" pitchFamily="34" charset="0"/>
                <a:cs typeface="Calibri" pitchFamily="34" charset="0"/>
              </a:rPr>
              <a:t>mIU</a:t>
            </a:r>
            <a:r>
              <a:rPr lang="en-US" sz="2000" dirty="0" smtClean="0">
                <a:latin typeface="Calibri" pitchFamily="34" charset="0"/>
                <a:cs typeface="Calibri" pitchFamily="34" charset="0"/>
              </a:rPr>
              <a:t>/ml? </a:t>
            </a:r>
            <a:r>
              <a:rPr lang="en-US" sz="2000" dirty="0" smtClean="0">
                <a:latin typeface="Calibri" pitchFamily="34" charset="0"/>
                <a:cs typeface="Calibri" pitchFamily="34" charset="0"/>
                <a:sym typeface="Wingdings" pitchFamily="2" charset="2"/>
              </a:rPr>
              <a:t> </a:t>
            </a:r>
            <a:r>
              <a:rPr lang="en-US" sz="2000" dirty="0" err="1" smtClean="0">
                <a:latin typeface="Calibri" pitchFamily="34" charset="0"/>
                <a:cs typeface="Calibri" pitchFamily="34" charset="0"/>
                <a:sym typeface="Wingdings" pitchFamily="2" charset="2"/>
              </a:rPr>
              <a:t>HBIg</a:t>
            </a:r>
            <a:r>
              <a:rPr lang="en-US" sz="2000" dirty="0" smtClean="0">
                <a:latin typeface="Calibri" pitchFamily="34" charset="0"/>
                <a:cs typeface="Calibri" pitchFamily="34" charset="0"/>
                <a:sym typeface="Wingdings" pitchFamily="2" charset="2"/>
              </a:rPr>
              <a:t> will be needed If exposed to infection later in life</a:t>
            </a: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800" dirty="0" smtClean="0">
                <a:solidFill>
                  <a:schemeClr val="accent2"/>
                </a:solidFill>
                <a:latin typeface="Calibri" pitchFamily="34" charset="0"/>
                <a:cs typeface="Calibri" pitchFamily="34" charset="0"/>
              </a:rPr>
              <a:t>DTP</a:t>
            </a:r>
            <a:endParaRPr lang="en-US" sz="8800"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r>
              <a:rPr lang="en-US" b="1" dirty="0" smtClean="0">
                <a:solidFill>
                  <a:schemeClr val="accent5"/>
                </a:solidFill>
              </a:rPr>
              <a:t>2,3,4 M</a:t>
            </a:r>
          </a:p>
          <a:p>
            <a:r>
              <a:rPr lang="en-US" b="1" dirty="0" smtClean="0">
                <a:solidFill>
                  <a:schemeClr val="accent5"/>
                </a:solidFill>
              </a:rPr>
              <a:t>1.5 y</a:t>
            </a:r>
            <a:endParaRPr lang="en-US" b="1" dirty="0">
              <a:solidFill>
                <a:schemeClr val="accent5"/>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Diphtheria</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753035" y="1304365"/>
            <a:ext cx="6784355" cy="4944035"/>
          </a:xfrm>
        </p:spPr>
        <p:txBody>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Inactivated/ Fractional (</a:t>
            </a:r>
            <a:r>
              <a:rPr lang="en-US" dirty="0" err="1" smtClean="0">
                <a:solidFill>
                  <a:schemeClr val="accent4">
                    <a:lumMod val="50000"/>
                  </a:schemeClr>
                </a:solidFill>
                <a:latin typeface="Calibri" pitchFamily="34" charset="0"/>
                <a:cs typeface="Calibri" pitchFamily="34" charset="0"/>
              </a:rPr>
              <a:t>Toxoid</a:t>
            </a:r>
            <a:r>
              <a:rPr lang="en-US" dirty="0" smtClean="0">
                <a:solidFill>
                  <a:schemeClr val="accent4">
                    <a:lumMod val="50000"/>
                  </a:schemeClr>
                </a:solidFill>
                <a:latin typeface="Calibri" pitchFamily="34" charset="0"/>
                <a:cs typeface="Calibri" pitchFamily="34" charset="0"/>
              </a:rPr>
              <a:t>)</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Prevent life threatening </a:t>
            </a:r>
            <a:r>
              <a:rPr lang="en-US" dirty="0" err="1" smtClean="0">
                <a:solidFill>
                  <a:schemeClr val="accent4">
                    <a:lumMod val="50000"/>
                  </a:schemeClr>
                </a:solidFill>
                <a:latin typeface="Calibri" pitchFamily="34" charset="0"/>
                <a:cs typeface="Calibri" pitchFamily="34" charset="0"/>
              </a:rPr>
              <a:t>carditis</a:t>
            </a:r>
            <a:r>
              <a:rPr lang="en-US" dirty="0" smtClean="0">
                <a:solidFill>
                  <a:schemeClr val="accent4">
                    <a:lumMod val="50000"/>
                  </a:schemeClr>
                </a:solidFill>
                <a:latin typeface="Calibri" pitchFamily="34" charset="0"/>
                <a:cs typeface="Calibri" pitchFamily="34" charset="0"/>
              </a:rPr>
              <a:t>, neuritis and renal disease caused by the diphtheria </a:t>
            </a:r>
            <a:r>
              <a:rPr lang="en-US" dirty="0" err="1" smtClean="0">
                <a:solidFill>
                  <a:schemeClr val="accent4">
                    <a:lumMod val="50000"/>
                  </a:schemeClr>
                </a:solidFill>
                <a:latin typeface="Calibri" pitchFamily="34" charset="0"/>
                <a:cs typeface="Calibri" pitchFamily="34" charset="0"/>
              </a:rPr>
              <a:t>exotoxin</a:t>
            </a:r>
            <a:r>
              <a:rPr lang="en-US" dirty="0" smtClean="0">
                <a:solidFill>
                  <a:schemeClr val="accent4">
                    <a:lumMod val="50000"/>
                  </a:schemeClr>
                </a:solidFill>
                <a:latin typeface="Calibri" pitchFamily="34" charset="0"/>
                <a:cs typeface="Calibri" pitchFamily="34" charset="0"/>
              </a:rPr>
              <a:t>.</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IM</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endParaRPr lang="en-US" dirty="0" smtClean="0">
              <a:solidFill>
                <a:schemeClr val="accent4">
                  <a:lumMod val="50000"/>
                </a:schemeClr>
              </a:solidFill>
              <a:latin typeface="Calibri" pitchFamily="34" charset="0"/>
              <a:cs typeface="Calibri" pitchFamily="34" charset="0"/>
            </a:endParaRP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pPr>
              <a:buFont typeface="Wingdings" pitchFamily="2" charset="2"/>
              <a:buChar char="§"/>
            </a:pPr>
            <a:endParaRPr lang="en-US" dirty="0">
              <a:solidFill>
                <a:schemeClr val="accent4">
                  <a:lumMod val="50000"/>
                </a:schemeClr>
              </a:solidFill>
              <a:latin typeface="Calibri" pitchFamily="34" charset="0"/>
              <a:cs typeface="Calibri" pitchFamily="34" charset="0"/>
            </a:endParaRPr>
          </a:p>
        </p:txBody>
      </p:sp>
      <p:pic>
        <p:nvPicPr>
          <p:cNvPr id="4" name="Picture 3" descr="DiptheriaPseudo.jpg"/>
          <p:cNvPicPr>
            <a:picLocks noChangeAspect="1"/>
          </p:cNvPicPr>
          <p:nvPr/>
        </p:nvPicPr>
        <p:blipFill>
          <a:blip r:embed="rId2" cstate="print"/>
          <a:stretch>
            <a:fillRect/>
          </a:stretch>
        </p:blipFill>
        <p:spPr>
          <a:xfrm>
            <a:off x="4858239" y="0"/>
            <a:ext cx="4285761" cy="2447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Tetanus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639225" y="1264025"/>
            <a:ext cx="6709906" cy="4930588"/>
          </a:xfrm>
        </p:spPr>
        <p:txBody>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Inactivated/ Fractional (</a:t>
            </a:r>
            <a:r>
              <a:rPr lang="en-US" dirty="0" err="1" smtClean="0">
                <a:solidFill>
                  <a:schemeClr val="accent4">
                    <a:lumMod val="50000"/>
                  </a:schemeClr>
                </a:solidFill>
                <a:latin typeface="Calibri" pitchFamily="34" charset="0"/>
                <a:cs typeface="Calibri" pitchFamily="34" charset="0"/>
              </a:rPr>
              <a:t>toxoid</a:t>
            </a:r>
            <a:r>
              <a:rPr lang="en-US" dirty="0" smtClean="0">
                <a:solidFill>
                  <a:schemeClr val="accent4">
                    <a:lumMod val="50000"/>
                  </a:schemeClr>
                </a:solidFill>
                <a:latin typeface="Calibri" pitchFamily="34" charset="0"/>
                <a:cs typeface="Calibri" pitchFamily="34" charset="0"/>
              </a:rPr>
              <a:t>)</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Prevent </a:t>
            </a:r>
            <a:r>
              <a:rPr lang="en-US" altLang="ar-JO" dirty="0" smtClean="0">
                <a:solidFill>
                  <a:schemeClr val="accent4">
                    <a:lumMod val="50000"/>
                  </a:schemeClr>
                </a:solidFill>
                <a:latin typeface="Calibri" pitchFamily="34" charset="0"/>
                <a:cs typeface="Calibri" pitchFamily="34" charset="0"/>
              </a:rPr>
              <a:t>severe muscular contractions </a:t>
            </a:r>
            <a:br>
              <a:rPr lang="en-US" altLang="ar-JO" dirty="0" smtClean="0">
                <a:solidFill>
                  <a:schemeClr val="accent4">
                    <a:lumMod val="50000"/>
                  </a:schemeClr>
                </a:solidFill>
                <a:latin typeface="Calibri" pitchFamily="34" charset="0"/>
                <a:cs typeface="Calibri" pitchFamily="34" charset="0"/>
              </a:rPr>
            </a:br>
            <a:r>
              <a:rPr lang="en-US" altLang="ar-JO" dirty="0" smtClean="0">
                <a:solidFill>
                  <a:schemeClr val="accent4">
                    <a:lumMod val="50000"/>
                  </a:schemeClr>
                </a:solidFill>
                <a:latin typeface="Calibri" pitchFamily="34" charset="0"/>
                <a:cs typeface="Calibri" pitchFamily="34" charset="0"/>
              </a:rPr>
              <a:t>and convulsions (lock jaw &amp; </a:t>
            </a:r>
            <a:r>
              <a:rPr lang="en-US" altLang="ar-JO" dirty="0" err="1" smtClean="0">
                <a:solidFill>
                  <a:schemeClr val="accent4">
                    <a:lumMod val="50000"/>
                  </a:schemeClr>
                </a:solidFill>
                <a:latin typeface="Calibri" pitchFamily="34" charset="0"/>
                <a:cs typeface="Calibri" pitchFamily="34" charset="0"/>
              </a:rPr>
              <a:t>opisthotonos</a:t>
            </a:r>
            <a:r>
              <a:rPr lang="en-US" altLang="ar-JO" dirty="0" smtClean="0">
                <a:solidFill>
                  <a:schemeClr val="accent4">
                    <a:lumMod val="50000"/>
                  </a:schemeClr>
                </a:solidFill>
                <a:latin typeface="Calibri" pitchFamily="34" charset="0"/>
                <a:cs typeface="Calibri" pitchFamily="34" charset="0"/>
              </a:rPr>
              <a:t>)</a:t>
            </a:r>
            <a:br>
              <a:rPr lang="en-US" altLang="ar-JO" dirty="0" smtClean="0">
                <a:solidFill>
                  <a:schemeClr val="accent4">
                    <a:lumMod val="50000"/>
                  </a:schemeClr>
                </a:solidFill>
                <a:latin typeface="Calibri" pitchFamily="34" charset="0"/>
                <a:cs typeface="Calibri" pitchFamily="34" charset="0"/>
              </a:rPr>
            </a:br>
            <a:r>
              <a:rPr lang="en-US" altLang="ar-JO" dirty="0" smtClean="0">
                <a:solidFill>
                  <a:schemeClr val="accent4">
                    <a:lumMod val="50000"/>
                  </a:schemeClr>
                </a:solidFill>
                <a:latin typeface="Calibri" pitchFamily="34" charset="0"/>
                <a:cs typeface="Calibri" pitchFamily="34" charset="0"/>
              </a:rPr>
              <a:t>caused by the tetanus </a:t>
            </a:r>
            <a:r>
              <a:rPr lang="en-US" altLang="ar-JO" dirty="0" err="1" smtClean="0">
                <a:solidFill>
                  <a:schemeClr val="accent4">
                    <a:lumMod val="50000"/>
                  </a:schemeClr>
                </a:solidFill>
                <a:latin typeface="Calibri" pitchFamily="34" charset="0"/>
                <a:cs typeface="Calibri" pitchFamily="34" charset="0"/>
              </a:rPr>
              <a:t>exotoxin</a:t>
            </a:r>
            <a:r>
              <a:rPr lang="en-US" altLang="ar-JO" dirty="0" smtClean="0">
                <a:solidFill>
                  <a:schemeClr val="accent4">
                    <a:lumMod val="50000"/>
                  </a:schemeClr>
                </a:solidFill>
                <a:latin typeface="Calibri" pitchFamily="34" charset="0"/>
                <a:cs typeface="Calibri" pitchFamily="34" charset="0"/>
              </a:rPr>
              <a:t>.</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IM</a:t>
            </a:r>
            <a:endParaRPr lang="en-US" dirty="0">
              <a:solidFill>
                <a:schemeClr val="accent4">
                  <a:lumMod val="50000"/>
                </a:schemeClr>
              </a:solidFill>
              <a:latin typeface="Calibri" pitchFamily="34" charset="0"/>
              <a:cs typeface="Calibri" pitchFamily="34" charset="0"/>
            </a:endParaRPr>
          </a:p>
        </p:txBody>
      </p:sp>
      <p:pic>
        <p:nvPicPr>
          <p:cNvPr id="6" name="Picture 5" descr="UGA7.jpg"/>
          <p:cNvPicPr>
            <a:picLocks noChangeAspect="1"/>
          </p:cNvPicPr>
          <p:nvPr/>
        </p:nvPicPr>
        <p:blipFill>
          <a:blip r:embed="rId2" cstate="print"/>
          <a:stretch>
            <a:fillRect/>
          </a:stretch>
        </p:blipFill>
        <p:spPr>
          <a:xfrm>
            <a:off x="4965700" y="0"/>
            <a:ext cx="4178300" cy="287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Tetanus prophylaxis following wound contamination</a:t>
            </a:r>
            <a:endParaRPr lang="en-US" b="1" dirty="0">
              <a:solidFill>
                <a:schemeClr val="accent2"/>
              </a:solidFill>
              <a:latin typeface="Calibri" pitchFamily="34" charset="0"/>
              <a:cs typeface="Calibri" pitchFamily="34" charset="0"/>
            </a:endParaRPr>
          </a:p>
        </p:txBody>
      </p:sp>
      <p:graphicFrame>
        <p:nvGraphicFramePr>
          <p:cNvPr id="4" name="Content Placeholder 3"/>
          <p:cNvGraphicFramePr>
            <a:graphicFrameLocks noGrp="1"/>
          </p:cNvGraphicFramePr>
          <p:nvPr>
            <p:ph idx="1"/>
          </p:nvPr>
        </p:nvGraphicFramePr>
        <p:xfrm>
          <a:off x="2306755" y="1969510"/>
          <a:ext cx="6555345" cy="4292469"/>
        </p:xfrm>
        <a:graphic>
          <a:graphicData uri="http://schemas.openxmlformats.org/drawingml/2006/table">
            <a:tbl>
              <a:tblPr rtl="1" firstRow="1" bandRow="1">
                <a:tableStyleId>{5C22544A-7EE6-4342-B048-85BDC9FD1C3A}</a:tableStyleId>
              </a:tblPr>
              <a:tblGrid>
                <a:gridCol w="1311069"/>
                <a:gridCol w="1311069"/>
                <a:gridCol w="1311069"/>
                <a:gridCol w="1311069"/>
                <a:gridCol w="1311069"/>
              </a:tblGrid>
              <a:tr h="821223">
                <a:tc>
                  <a:txBody>
                    <a:bodyPr/>
                    <a:lstStyle/>
                    <a:p>
                      <a:pPr algn="ctr"/>
                      <a:endParaRPr lang="en-US" b="1" dirty="0" smtClean="0">
                        <a:solidFill>
                          <a:schemeClr val="tx1"/>
                        </a:solidFill>
                        <a:latin typeface="Calibri" pitchFamily="34" charset="0"/>
                        <a:cs typeface="Calibri" pitchFamily="34" charset="0"/>
                      </a:endParaRPr>
                    </a:p>
                    <a:p>
                      <a:pPr algn="ctr"/>
                      <a:r>
                        <a:rPr lang="en-US" b="1" dirty="0" smtClean="0">
                          <a:solidFill>
                            <a:schemeClr val="tx1"/>
                          </a:solidFill>
                          <a:latin typeface="Calibri" pitchFamily="34" charset="0"/>
                          <a:cs typeface="Calibri" pitchFamily="34" charset="0"/>
                        </a:rPr>
                        <a:t>Tetanus</a:t>
                      </a:r>
                      <a:r>
                        <a:rPr lang="en-US" b="1" baseline="0" dirty="0" smtClean="0">
                          <a:solidFill>
                            <a:schemeClr val="tx1"/>
                          </a:solidFill>
                          <a:latin typeface="Calibri" pitchFamily="34" charset="0"/>
                          <a:cs typeface="Calibri" pitchFamily="34" charset="0"/>
                        </a:rPr>
                        <a:t> </a:t>
                      </a:r>
                      <a:r>
                        <a:rPr lang="en-US" b="1" baseline="0" dirty="0" err="1" smtClean="0">
                          <a:solidFill>
                            <a:schemeClr val="tx1"/>
                          </a:solidFill>
                          <a:latin typeface="Calibri" pitchFamily="34" charset="0"/>
                          <a:cs typeface="Calibri" pitchFamily="34" charset="0"/>
                        </a:rPr>
                        <a:t>Ig</a:t>
                      </a:r>
                      <a:endParaRPr lang="en-US" b="1" dirty="0">
                        <a:solidFill>
                          <a:schemeClr val="tx1"/>
                        </a:solidFill>
                        <a:latin typeface="Calibri" pitchFamily="34" charset="0"/>
                        <a:cs typeface="Calibri" pitchFamily="34" charset="0"/>
                      </a:endParaRPr>
                    </a:p>
                  </a:txBody>
                  <a:tcPr>
                    <a:solidFill>
                      <a:schemeClr val="accent5">
                        <a:lumMod val="60000"/>
                        <a:lumOff val="40000"/>
                      </a:schemeClr>
                    </a:solidFill>
                  </a:tcPr>
                </a:tc>
                <a:tc>
                  <a:txBody>
                    <a:bodyPr/>
                    <a:lstStyle/>
                    <a:p>
                      <a:pPr algn="ctr"/>
                      <a:r>
                        <a:rPr lang="en-US" b="1" dirty="0" smtClean="0">
                          <a:solidFill>
                            <a:schemeClr val="tx1"/>
                          </a:solidFill>
                          <a:latin typeface="Calibri" pitchFamily="34" charset="0"/>
                          <a:cs typeface="Calibri" pitchFamily="34" charset="0"/>
                        </a:rPr>
                        <a:t>Not </a:t>
                      </a:r>
                      <a:r>
                        <a:rPr lang="en-US" b="1" dirty="0" err="1" smtClean="0">
                          <a:solidFill>
                            <a:schemeClr val="tx1"/>
                          </a:solidFill>
                          <a:latin typeface="Calibri" pitchFamily="34" charset="0"/>
                          <a:cs typeface="Calibri" pitchFamily="34" charset="0"/>
                        </a:rPr>
                        <a:t>contamin-ated</a:t>
                      </a:r>
                      <a:endParaRPr lang="en-US" b="1" dirty="0">
                        <a:solidFill>
                          <a:schemeClr val="tx1"/>
                        </a:solidFill>
                        <a:latin typeface="Calibri" pitchFamily="34" charset="0"/>
                        <a:cs typeface="Calibri" pitchFamily="34" charset="0"/>
                      </a:endParaRPr>
                    </a:p>
                  </a:txBody>
                  <a:tcPr>
                    <a:solidFill>
                      <a:schemeClr val="accent5">
                        <a:lumMod val="60000"/>
                        <a:lumOff val="40000"/>
                      </a:schemeClr>
                    </a:solidFill>
                  </a:tcPr>
                </a:tc>
                <a:tc>
                  <a:txBody>
                    <a:bodyPr/>
                    <a:lstStyle/>
                    <a:p>
                      <a:pPr algn="ctr"/>
                      <a:endParaRPr lang="en-US" b="1" dirty="0" smtClean="0">
                        <a:solidFill>
                          <a:schemeClr val="tx1"/>
                        </a:solidFill>
                        <a:latin typeface="Calibri" pitchFamily="34" charset="0"/>
                        <a:cs typeface="Calibri" pitchFamily="34" charset="0"/>
                      </a:endParaRPr>
                    </a:p>
                    <a:p>
                      <a:pPr algn="ctr"/>
                      <a:r>
                        <a:rPr lang="en-US" b="1" dirty="0" smtClean="0">
                          <a:solidFill>
                            <a:schemeClr val="tx1"/>
                          </a:solidFill>
                          <a:latin typeface="Calibri" pitchFamily="34" charset="0"/>
                          <a:cs typeface="Calibri" pitchFamily="34" charset="0"/>
                        </a:rPr>
                        <a:t>Tetanus </a:t>
                      </a:r>
                      <a:r>
                        <a:rPr lang="en-US" b="1" dirty="0" err="1" smtClean="0">
                          <a:solidFill>
                            <a:schemeClr val="tx1"/>
                          </a:solidFill>
                          <a:latin typeface="Calibri" pitchFamily="34" charset="0"/>
                          <a:cs typeface="Calibri" pitchFamily="34" charset="0"/>
                        </a:rPr>
                        <a:t>Ig</a:t>
                      </a:r>
                      <a:endParaRPr lang="en-US" b="1" dirty="0">
                        <a:solidFill>
                          <a:schemeClr val="tx1"/>
                        </a:solidFill>
                        <a:latin typeface="Calibri" pitchFamily="34" charset="0"/>
                        <a:cs typeface="Calibri" pitchFamily="34" charset="0"/>
                      </a:endParaRPr>
                    </a:p>
                  </a:txBody>
                  <a:tcPr>
                    <a:solidFill>
                      <a:schemeClr val="accent1">
                        <a:lumMod val="75000"/>
                      </a:schemeClr>
                    </a:solidFill>
                  </a:tcPr>
                </a:tc>
                <a:tc>
                  <a:txBody>
                    <a:bodyPr/>
                    <a:lstStyle/>
                    <a:p>
                      <a:pPr algn="ctr"/>
                      <a:r>
                        <a:rPr lang="en-US" b="1" dirty="0" err="1" smtClean="0">
                          <a:solidFill>
                            <a:schemeClr val="tx1"/>
                          </a:solidFill>
                          <a:latin typeface="Calibri" pitchFamily="34" charset="0"/>
                          <a:cs typeface="Calibri" pitchFamily="34" charset="0"/>
                        </a:rPr>
                        <a:t>Contamin-ated</a:t>
                      </a:r>
                      <a:r>
                        <a:rPr lang="en-US" b="1" dirty="0" smtClean="0">
                          <a:solidFill>
                            <a:schemeClr val="tx1"/>
                          </a:solidFill>
                          <a:latin typeface="Calibri" pitchFamily="34" charset="0"/>
                          <a:cs typeface="Calibri" pitchFamily="34" charset="0"/>
                        </a:rPr>
                        <a:t> wound</a:t>
                      </a:r>
                      <a:endParaRPr lang="en-US" b="1" dirty="0">
                        <a:solidFill>
                          <a:schemeClr val="tx1"/>
                        </a:solidFill>
                        <a:latin typeface="Calibri" pitchFamily="34" charset="0"/>
                        <a:cs typeface="Calibri" pitchFamily="34" charset="0"/>
                      </a:endParaRPr>
                    </a:p>
                  </a:txBody>
                  <a:tcPr>
                    <a:solidFill>
                      <a:schemeClr val="accent1">
                        <a:lumMod val="75000"/>
                      </a:schemeClr>
                    </a:solidFill>
                  </a:tcPr>
                </a:tc>
                <a:tc>
                  <a:txBody>
                    <a:bodyPr/>
                    <a:lstStyle/>
                    <a:p>
                      <a:pPr algn="ctr"/>
                      <a:r>
                        <a:rPr lang="en-US" b="1" dirty="0" smtClean="0">
                          <a:solidFill>
                            <a:schemeClr val="tx1"/>
                          </a:solidFill>
                          <a:latin typeface="Calibri" pitchFamily="34" charset="0"/>
                          <a:cs typeface="Calibri" pitchFamily="34" charset="0"/>
                        </a:rPr>
                        <a:t>Immunization status</a:t>
                      </a:r>
                      <a:endParaRPr lang="en-US" b="1" dirty="0">
                        <a:solidFill>
                          <a:schemeClr val="tx1"/>
                        </a:solidFill>
                        <a:latin typeface="Calibri" pitchFamily="34" charset="0"/>
                        <a:cs typeface="Calibri" pitchFamily="34" charset="0"/>
                      </a:endParaRPr>
                    </a:p>
                  </a:txBody>
                  <a:tcPr>
                    <a:solidFill>
                      <a:schemeClr val="bg2">
                        <a:lumMod val="90000"/>
                      </a:schemeClr>
                    </a:solidFill>
                  </a:tcPr>
                </a:tc>
              </a:tr>
              <a:tr h="821223">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r>
                        <a:rPr lang="en-US" b="1" dirty="0" smtClean="0">
                          <a:solidFill>
                            <a:schemeClr val="accent4">
                              <a:lumMod val="50000"/>
                            </a:schemeClr>
                          </a:solidFill>
                          <a:latin typeface="Calibri" pitchFamily="34" charset="0"/>
                          <a:cs typeface="Calibri" pitchFamily="34" charset="0"/>
                        </a:rPr>
                        <a:t>Give vaccine</a:t>
                      </a:r>
                      <a:endParaRPr lang="en-US" b="1" dirty="0">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dirty="0" smtClean="0">
                        <a:solidFill>
                          <a:schemeClr val="accent4">
                            <a:lumMod val="50000"/>
                          </a:schemeClr>
                        </a:solidFill>
                        <a:latin typeface="Calibri" pitchFamily="34" charset="0"/>
                        <a:cs typeface="Calibri" pitchFamily="34" charset="0"/>
                      </a:endParaRPr>
                    </a:p>
                    <a:p>
                      <a:pPr algn="ctr"/>
                      <a:r>
                        <a:rPr lang="en-US" b="1" dirty="0" smtClean="0">
                          <a:solidFill>
                            <a:schemeClr val="accent4">
                              <a:lumMod val="50000"/>
                            </a:schemeClr>
                          </a:solidFill>
                          <a:latin typeface="Calibri" pitchFamily="34" charset="0"/>
                          <a:cs typeface="Calibri" pitchFamily="34" charset="0"/>
                        </a:rPr>
                        <a:t>Give </a:t>
                      </a:r>
                      <a:r>
                        <a:rPr lang="en-US" b="1" dirty="0" err="1" smtClean="0">
                          <a:solidFill>
                            <a:schemeClr val="accent4">
                              <a:lumMod val="50000"/>
                            </a:schemeClr>
                          </a:solidFill>
                          <a:latin typeface="Calibri" pitchFamily="34" charset="0"/>
                          <a:cs typeface="Calibri" pitchFamily="34" charset="0"/>
                        </a:rPr>
                        <a:t>Ig</a:t>
                      </a: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r>
                        <a:rPr lang="en-US" b="1" dirty="0" smtClean="0">
                          <a:solidFill>
                            <a:schemeClr val="accent4">
                              <a:lumMod val="50000"/>
                            </a:schemeClr>
                          </a:solidFill>
                          <a:latin typeface="Calibri" pitchFamily="34" charset="0"/>
                          <a:cs typeface="Calibri" pitchFamily="34" charset="0"/>
                        </a:rPr>
                        <a:t>Give vaccine</a:t>
                      </a: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r>
                        <a:rPr lang="en-US" b="1" dirty="0" smtClean="0">
                          <a:solidFill>
                            <a:schemeClr val="accent5">
                              <a:lumMod val="75000"/>
                            </a:schemeClr>
                          </a:solidFill>
                          <a:latin typeface="Calibri" pitchFamily="34" charset="0"/>
                          <a:cs typeface="Calibri" pitchFamily="34" charset="0"/>
                        </a:rPr>
                        <a:t>Unknown or</a:t>
                      </a:r>
                    </a:p>
                    <a:p>
                      <a:pPr algn="ctr"/>
                      <a:r>
                        <a:rPr lang="en-US" b="1" dirty="0" smtClean="0">
                          <a:solidFill>
                            <a:schemeClr val="accent5">
                              <a:lumMod val="75000"/>
                            </a:schemeClr>
                          </a:solidFill>
                          <a:latin typeface="Calibri" pitchFamily="34" charset="0"/>
                          <a:cs typeface="Calibri" pitchFamily="34" charset="0"/>
                        </a:rPr>
                        <a:t>&lt;3 doses</a:t>
                      </a:r>
                      <a:endParaRPr lang="en-US" b="1" dirty="0">
                        <a:solidFill>
                          <a:schemeClr val="accent5">
                            <a:lumMod val="75000"/>
                          </a:schemeClr>
                        </a:solidFill>
                        <a:latin typeface="Calibri" pitchFamily="34" charset="0"/>
                        <a:cs typeface="Calibri" pitchFamily="34" charset="0"/>
                      </a:endParaRPr>
                    </a:p>
                  </a:txBody>
                  <a:tcPr>
                    <a:solidFill>
                      <a:schemeClr val="bg2"/>
                    </a:solidFill>
                  </a:tcPr>
                </a:tc>
              </a:tr>
              <a:tr h="821223">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r>
                        <a:rPr lang="en-US" b="1" dirty="0" smtClean="0">
                          <a:solidFill>
                            <a:schemeClr val="accent5">
                              <a:lumMod val="75000"/>
                            </a:schemeClr>
                          </a:solidFill>
                          <a:latin typeface="Calibri" pitchFamily="34" charset="0"/>
                          <a:cs typeface="Calibri" pitchFamily="34" charset="0"/>
                        </a:rPr>
                        <a:t>&gt;3 doses</a:t>
                      </a:r>
                    </a:p>
                    <a:p>
                      <a:pPr algn="ctr"/>
                      <a:r>
                        <a:rPr lang="en-US" b="1" dirty="0" smtClean="0">
                          <a:solidFill>
                            <a:schemeClr val="accent5">
                              <a:lumMod val="75000"/>
                            </a:schemeClr>
                          </a:solidFill>
                          <a:latin typeface="Calibri" pitchFamily="34" charset="0"/>
                          <a:cs typeface="Calibri" pitchFamily="34" charset="0"/>
                        </a:rPr>
                        <a:t>&lt;5 years</a:t>
                      </a:r>
                      <a:endParaRPr lang="en-US" b="1" dirty="0">
                        <a:solidFill>
                          <a:schemeClr val="accent5">
                            <a:lumMod val="75000"/>
                          </a:schemeClr>
                        </a:solidFill>
                        <a:latin typeface="Calibri" pitchFamily="34" charset="0"/>
                        <a:cs typeface="Calibri" pitchFamily="34" charset="0"/>
                      </a:endParaRPr>
                    </a:p>
                  </a:txBody>
                  <a:tcPr>
                    <a:solidFill>
                      <a:schemeClr val="bg2"/>
                    </a:solidFill>
                  </a:tcPr>
                </a:tc>
              </a:tr>
              <a:tr h="821223">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endParaRPr lang="en-US" b="1" dirty="0" smtClean="0">
                        <a:solidFill>
                          <a:schemeClr val="accent4">
                            <a:lumMod val="50000"/>
                          </a:schemeClr>
                        </a:solidFill>
                        <a:latin typeface="Calibri" pitchFamily="34" charset="0"/>
                        <a:cs typeface="Calibri" pitchFamily="34" charset="0"/>
                      </a:endParaRPr>
                    </a:p>
                    <a:p>
                      <a:pPr algn="ctr"/>
                      <a:r>
                        <a:rPr lang="en-US" b="1" dirty="0" smtClean="0">
                          <a:solidFill>
                            <a:schemeClr val="accent4">
                              <a:lumMod val="50000"/>
                            </a:schemeClr>
                          </a:solidFill>
                          <a:latin typeface="Calibri" pitchFamily="34" charset="0"/>
                          <a:cs typeface="Calibri" pitchFamily="34" charset="0"/>
                        </a:rPr>
                        <a:t>Yes</a:t>
                      </a: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r>
                        <a:rPr lang="en-US" b="1" dirty="0" smtClean="0">
                          <a:solidFill>
                            <a:schemeClr val="accent5">
                              <a:lumMod val="75000"/>
                            </a:schemeClr>
                          </a:solidFill>
                          <a:latin typeface="Calibri" pitchFamily="34" charset="0"/>
                          <a:cs typeface="Calibri" pitchFamily="34" charset="0"/>
                        </a:rPr>
                        <a:t>&gt;3</a:t>
                      </a:r>
                      <a:r>
                        <a:rPr lang="en-US" b="1" baseline="0" dirty="0" smtClean="0">
                          <a:solidFill>
                            <a:schemeClr val="accent5">
                              <a:lumMod val="75000"/>
                            </a:schemeClr>
                          </a:solidFill>
                          <a:latin typeface="Calibri" pitchFamily="34" charset="0"/>
                          <a:cs typeface="Calibri" pitchFamily="34" charset="0"/>
                        </a:rPr>
                        <a:t> doses</a:t>
                      </a:r>
                    </a:p>
                    <a:p>
                      <a:pPr algn="ctr"/>
                      <a:r>
                        <a:rPr lang="en-US" b="1" baseline="0" dirty="0" smtClean="0">
                          <a:solidFill>
                            <a:schemeClr val="accent5">
                              <a:lumMod val="75000"/>
                            </a:schemeClr>
                          </a:solidFill>
                          <a:latin typeface="Calibri" pitchFamily="34" charset="0"/>
                          <a:cs typeface="Calibri" pitchFamily="34" charset="0"/>
                        </a:rPr>
                        <a:t>5-10 years</a:t>
                      </a:r>
                    </a:p>
                  </a:txBody>
                  <a:tcPr>
                    <a:solidFill>
                      <a:schemeClr val="bg2"/>
                    </a:solidFill>
                  </a:tcPr>
                </a:tc>
              </a:tr>
              <a:tr h="821223">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dirty="0" smtClean="0">
                        <a:solidFill>
                          <a:schemeClr val="accent4">
                            <a:lumMod val="50000"/>
                          </a:schemeClr>
                        </a:solidFill>
                        <a:latin typeface="Calibri" pitchFamily="34" charset="0"/>
                        <a:cs typeface="Calibri" pitchFamily="34" charset="0"/>
                      </a:endParaRPr>
                    </a:p>
                    <a:p>
                      <a:pPr algn="ctr"/>
                      <a:r>
                        <a:rPr lang="en-US" b="1" dirty="0" smtClean="0">
                          <a:solidFill>
                            <a:schemeClr val="accent4">
                              <a:lumMod val="50000"/>
                            </a:schemeClr>
                          </a:solidFill>
                          <a:latin typeface="Calibri" pitchFamily="34" charset="0"/>
                          <a:cs typeface="Calibri" pitchFamily="34" charset="0"/>
                        </a:rPr>
                        <a:t>yes</a:t>
                      </a:r>
                      <a:endParaRPr lang="en-US" b="1" dirty="0">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endParaRPr lang="en-US" b="1" dirty="0" smtClean="0">
                        <a:solidFill>
                          <a:schemeClr val="accent4">
                            <a:lumMod val="50000"/>
                          </a:schemeClr>
                        </a:solidFill>
                        <a:latin typeface="Calibri" pitchFamily="34" charset="0"/>
                        <a:cs typeface="Calibri" pitchFamily="34" charset="0"/>
                      </a:endParaRPr>
                    </a:p>
                    <a:p>
                      <a:pPr algn="ctr"/>
                      <a:r>
                        <a:rPr lang="en-US" b="1" dirty="0" smtClean="0">
                          <a:solidFill>
                            <a:schemeClr val="accent4">
                              <a:lumMod val="50000"/>
                            </a:schemeClr>
                          </a:solidFill>
                          <a:latin typeface="Calibri" pitchFamily="34" charset="0"/>
                          <a:cs typeface="Calibri" pitchFamily="34" charset="0"/>
                        </a:rPr>
                        <a:t>Yes</a:t>
                      </a: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r>
                        <a:rPr lang="en-US" b="1" dirty="0" smtClean="0">
                          <a:solidFill>
                            <a:schemeClr val="accent5">
                              <a:lumMod val="75000"/>
                            </a:schemeClr>
                          </a:solidFill>
                          <a:latin typeface="Calibri" pitchFamily="34" charset="0"/>
                          <a:cs typeface="Calibri" pitchFamily="34" charset="0"/>
                        </a:rPr>
                        <a:t>&gt;3 doses</a:t>
                      </a:r>
                    </a:p>
                    <a:p>
                      <a:pPr algn="ctr"/>
                      <a:r>
                        <a:rPr lang="en-US" b="1" dirty="0" smtClean="0">
                          <a:solidFill>
                            <a:schemeClr val="accent5">
                              <a:lumMod val="75000"/>
                            </a:schemeClr>
                          </a:solidFill>
                          <a:latin typeface="Calibri" pitchFamily="34" charset="0"/>
                          <a:cs typeface="Calibri" pitchFamily="34" charset="0"/>
                        </a:rPr>
                        <a:t>&gt;10 years</a:t>
                      </a:r>
                      <a:endParaRPr lang="en-US" b="1" dirty="0">
                        <a:solidFill>
                          <a:schemeClr val="accent5">
                            <a:lumMod val="75000"/>
                          </a:schemeClr>
                        </a:solidFill>
                        <a:latin typeface="Calibri" pitchFamily="34" charset="0"/>
                        <a:cs typeface="Calibri" pitchFamily="34" charset="0"/>
                      </a:endParaRPr>
                    </a:p>
                  </a:txBody>
                  <a:tcPr>
                    <a:solidFill>
                      <a:schemeClr val="bg2"/>
                    </a:solidFill>
                  </a:tcPr>
                </a:tc>
              </a:tr>
            </a:tbl>
          </a:graphicData>
        </a:graphic>
      </p:graphicFrame>
      <p:sp>
        <p:nvSpPr>
          <p:cNvPr id="5" name="TextBox 4"/>
          <p:cNvSpPr txBox="1"/>
          <p:nvPr/>
        </p:nvSpPr>
        <p:spPr>
          <a:xfrm>
            <a:off x="-1" y="2177934"/>
            <a:ext cx="2111433" cy="1169551"/>
          </a:xfrm>
          <a:prstGeom prst="rect">
            <a:avLst/>
          </a:prstGeom>
          <a:noFill/>
        </p:spPr>
        <p:txBody>
          <a:bodyPr wrap="square" rtlCol="1">
            <a:spAutoFit/>
          </a:bodyPr>
          <a:lstStyle/>
          <a:p>
            <a:r>
              <a:rPr lang="en-US" sz="1400" dirty="0" smtClean="0"/>
              <a:t>Prophylaxis according to :</a:t>
            </a:r>
          </a:p>
          <a:p>
            <a:r>
              <a:rPr lang="en-US" sz="1400" dirty="0" smtClean="0"/>
              <a:t>1-immunization status </a:t>
            </a:r>
          </a:p>
          <a:p>
            <a:r>
              <a:rPr lang="en-US" sz="1400" dirty="0" smtClean="0"/>
              <a:t>2- wound(clean , dirty)</a:t>
            </a:r>
            <a:endParaRPr lang="ar-JO" sz="1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Side effects of the DTP vaccination</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557212" y="2052919"/>
            <a:ext cx="7443787" cy="4605056"/>
          </a:xfrm>
        </p:spPr>
        <p:txBody>
          <a:bodyPr>
            <a:normAutofit fontScale="85000" lnSpcReduction="20000"/>
          </a:bodyPr>
          <a:lstStyle/>
          <a:p>
            <a:pPr>
              <a:spcAft>
                <a:spcPts val="0"/>
              </a:spcAft>
              <a:buFont typeface="Wingdings 2" charset="2"/>
              <a:buChar char=""/>
              <a:defRPr/>
            </a:pPr>
            <a:r>
              <a:rPr lang="en-US" sz="2600" b="1" dirty="0" smtClean="0">
                <a:solidFill>
                  <a:schemeClr val="accent2"/>
                </a:solidFill>
                <a:latin typeface="Calibri" pitchFamily="34" charset="0"/>
                <a:cs typeface="Calibri" pitchFamily="34" charset="0"/>
              </a:rPr>
              <a:t>Mild </a:t>
            </a:r>
            <a:r>
              <a:rPr lang="en-US" sz="2600" dirty="0" smtClean="0">
                <a:solidFill>
                  <a:schemeClr val="accent2"/>
                </a:solidFill>
                <a:latin typeface="Calibri" pitchFamily="34" charset="0"/>
                <a:cs typeface="Calibri" pitchFamily="34" charset="0"/>
              </a:rPr>
              <a:t>(Common):</a:t>
            </a:r>
          </a:p>
          <a:p>
            <a:pPr marL="400050" lvl="1" indent="0">
              <a:spcAft>
                <a:spcPts val="0"/>
              </a:spcAft>
              <a:buFont typeface="Wingdings" pitchFamily="2" charset="2"/>
              <a:buChar char="§"/>
              <a:defRPr/>
            </a:pPr>
            <a:r>
              <a:rPr lang="en-US" sz="2200" b="1" dirty="0" smtClean="0">
                <a:solidFill>
                  <a:schemeClr val="accent4">
                    <a:lumMod val="50000"/>
                  </a:schemeClr>
                </a:solidFill>
                <a:latin typeface="Calibri" pitchFamily="34" charset="0"/>
                <a:cs typeface="Calibri" pitchFamily="34" charset="0"/>
              </a:rPr>
              <a:t>Fever, Redness, swelling, Soreness </a:t>
            </a:r>
            <a:r>
              <a:rPr lang="en-US" sz="2200" dirty="0" smtClean="0">
                <a:solidFill>
                  <a:schemeClr val="accent4">
                    <a:lumMod val="50000"/>
                  </a:schemeClr>
                </a:solidFill>
                <a:latin typeface="Calibri" pitchFamily="34" charset="0"/>
                <a:cs typeface="Calibri" pitchFamily="34" charset="0"/>
              </a:rPr>
              <a:t>(</a:t>
            </a:r>
            <a:r>
              <a:rPr lang="en-US" sz="2200" dirty="0" smtClean="0">
                <a:solidFill>
                  <a:schemeClr val="accent5"/>
                </a:solidFill>
                <a:latin typeface="Calibri" pitchFamily="34" charset="0"/>
                <a:cs typeface="Calibri" pitchFamily="34" charset="0"/>
              </a:rPr>
              <a:t>1 in 4</a:t>
            </a:r>
            <a:r>
              <a:rPr lang="en-US" sz="2200" dirty="0" smtClean="0">
                <a:solidFill>
                  <a:schemeClr val="accent4">
                    <a:lumMod val="50000"/>
                  </a:schemeClr>
                </a:solidFill>
                <a:latin typeface="Calibri" pitchFamily="34" charset="0"/>
                <a:cs typeface="Calibri" pitchFamily="34" charset="0"/>
              </a:rPr>
              <a:t>)</a:t>
            </a:r>
          </a:p>
          <a:p>
            <a:pPr marL="400050" lvl="1" indent="0">
              <a:spcAft>
                <a:spcPts val="0"/>
              </a:spcAft>
              <a:buFont typeface="Wingdings" pitchFamily="2" charset="2"/>
              <a:buChar char="§"/>
              <a:defRPr/>
            </a:pPr>
            <a:r>
              <a:rPr lang="en-US" sz="2200" dirty="0" smtClean="0">
                <a:solidFill>
                  <a:schemeClr val="accent4">
                    <a:lumMod val="50000"/>
                  </a:schemeClr>
                </a:solidFill>
                <a:latin typeface="Calibri" pitchFamily="34" charset="0"/>
                <a:cs typeface="Calibri" pitchFamily="34" charset="0"/>
              </a:rPr>
              <a:t>Fussiness ,Tiredness or poor appetite and Vomiting (</a:t>
            </a:r>
            <a:r>
              <a:rPr lang="en-US" sz="2200" dirty="0" smtClean="0">
                <a:solidFill>
                  <a:schemeClr val="accent5"/>
                </a:solidFill>
                <a:latin typeface="Calibri" pitchFamily="34" charset="0"/>
                <a:cs typeface="Calibri" pitchFamily="34" charset="0"/>
              </a:rPr>
              <a:t>1 in 50</a:t>
            </a:r>
            <a:r>
              <a:rPr lang="en-US" sz="2200" dirty="0" smtClean="0">
                <a:solidFill>
                  <a:schemeClr val="accent4">
                    <a:lumMod val="50000"/>
                  </a:schemeClr>
                </a:solidFill>
                <a:latin typeface="Calibri" pitchFamily="34" charset="0"/>
                <a:cs typeface="Calibri" pitchFamily="34" charset="0"/>
              </a:rPr>
              <a:t>).</a:t>
            </a:r>
          </a:p>
          <a:p>
            <a:pPr marL="400050" lvl="1" indent="0">
              <a:spcAft>
                <a:spcPts val="0"/>
              </a:spcAft>
              <a:buFont typeface="Wingdings" pitchFamily="2" charset="2"/>
              <a:buChar char="§"/>
              <a:defRPr/>
            </a:pPr>
            <a:r>
              <a:rPr lang="en-US" sz="2200" dirty="0" smtClean="0">
                <a:solidFill>
                  <a:schemeClr val="accent4">
                    <a:lumMod val="50000"/>
                  </a:schemeClr>
                </a:solidFill>
                <a:latin typeface="Calibri" pitchFamily="34" charset="0"/>
                <a:cs typeface="Calibri" pitchFamily="34" charset="0"/>
              </a:rPr>
              <a:t>These problems occur more often </a:t>
            </a:r>
            <a:r>
              <a:rPr lang="en-US" sz="2200" b="1" dirty="0" smtClean="0">
                <a:solidFill>
                  <a:schemeClr val="accent5"/>
                </a:solidFill>
                <a:latin typeface="Calibri" pitchFamily="34" charset="0"/>
                <a:cs typeface="Calibri" pitchFamily="34" charset="0"/>
              </a:rPr>
              <a:t>after the 4</a:t>
            </a:r>
            <a:r>
              <a:rPr lang="en-US" sz="2200" b="1" baseline="30000" dirty="0" smtClean="0">
                <a:solidFill>
                  <a:schemeClr val="accent5"/>
                </a:solidFill>
                <a:latin typeface="Calibri" pitchFamily="34" charset="0"/>
                <a:cs typeface="Calibri" pitchFamily="34" charset="0"/>
              </a:rPr>
              <a:t>th</a:t>
            </a:r>
            <a:r>
              <a:rPr lang="en-US" sz="2200" b="1" dirty="0" smtClean="0">
                <a:solidFill>
                  <a:schemeClr val="accent5"/>
                </a:solidFill>
                <a:latin typeface="Calibri" pitchFamily="34" charset="0"/>
                <a:cs typeface="Calibri" pitchFamily="34" charset="0"/>
              </a:rPr>
              <a:t> and 5</a:t>
            </a:r>
            <a:r>
              <a:rPr lang="en-US" sz="2200" b="1" baseline="30000" dirty="0" smtClean="0">
                <a:solidFill>
                  <a:schemeClr val="accent5"/>
                </a:solidFill>
                <a:latin typeface="Calibri" pitchFamily="34" charset="0"/>
                <a:cs typeface="Calibri" pitchFamily="34" charset="0"/>
              </a:rPr>
              <a:t>th</a:t>
            </a:r>
            <a:r>
              <a:rPr lang="en-US" sz="2200" b="1" dirty="0" smtClean="0">
                <a:solidFill>
                  <a:schemeClr val="accent5"/>
                </a:solidFill>
                <a:latin typeface="Calibri" pitchFamily="34" charset="0"/>
                <a:cs typeface="Calibri" pitchFamily="34" charset="0"/>
              </a:rPr>
              <a:t> doses </a:t>
            </a:r>
            <a:r>
              <a:rPr lang="en-US" sz="2200" dirty="0" smtClean="0">
                <a:solidFill>
                  <a:schemeClr val="accent4">
                    <a:lumMod val="50000"/>
                  </a:schemeClr>
                </a:solidFill>
                <a:latin typeface="Calibri" pitchFamily="34" charset="0"/>
                <a:cs typeface="Calibri" pitchFamily="34" charset="0"/>
              </a:rPr>
              <a:t>of the DTP series than after earlier doses. </a:t>
            </a:r>
          </a:p>
          <a:p>
            <a:pPr>
              <a:spcAft>
                <a:spcPts val="0"/>
              </a:spcAft>
              <a:buFont typeface="Wingdings 2" charset="2"/>
              <a:buChar char=""/>
              <a:defRPr/>
            </a:pPr>
            <a:endParaRPr lang="en-US" sz="2600" b="1" dirty="0" smtClean="0">
              <a:solidFill>
                <a:schemeClr val="accent4">
                  <a:lumMod val="50000"/>
                </a:schemeClr>
              </a:solidFill>
              <a:latin typeface="Calibri" pitchFamily="34" charset="0"/>
              <a:cs typeface="Calibri" pitchFamily="34" charset="0"/>
            </a:endParaRPr>
          </a:p>
          <a:p>
            <a:pPr>
              <a:spcAft>
                <a:spcPts val="0"/>
              </a:spcAft>
              <a:buFont typeface="Wingdings 2" charset="2"/>
              <a:buChar char=""/>
              <a:defRPr/>
            </a:pPr>
            <a:r>
              <a:rPr lang="en-US" sz="2600" b="1" dirty="0" smtClean="0">
                <a:solidFill>
                  <a:schemeClr val="accent2"/>
                </a:solidFill>
                <a:latin typeface="Calibri" pitchFamily="34" charset="0"/>
                <a:cs typeface="Calibri" pitchFamily="34" charset="0"/>
              </a:rPr>
              <a:t>Moderate Problems </a:t>
            </a:r>
            <a:r>
              <a:rPr lang="en-US" sz="2600" dirty="0" smtClean="0">
                <a:solidFill>
                  <a:schemeClr val="accent2"/>
                </a:solidFill>
                <a:latin typeface="Calibri" pitchFamily="34" charset="0"/>
                <a:cs typeface="Calibri" pitchFamily="34" charset="0"/>
              </a:rPr>
              <a:t>(Uncommon):</a:t>
            </a:r>
          </a:p>
          <a:p>
            <a:pPr lvl="1">
              <a:spcAft>
                <a:spcPts val="0"/>
              </a:spcAft>
              <a:buFont typeface="Wingdings" pitchFamily="2" charset="2"/>
              <a:buChar char="§"/>
              <a:defRPr/>
            </a:pPr>
            <a:r>
              <a:rPr lang="en-US" sz="2400" b="1" dirty="0" smtClean="0">
                <a:solidFill>
                  <a:schemeClr val="accent4">
                    <a:lumMod val="50000"/>
                  </a:schemeClr>
                </a:solidFill>
                <a:latin typeface="Calibri" pitchFamily="34" charset="0"/>
                <a:cs typeface="Calibri" pitchFamily="34" charset="0"/>
              </a:rPr>
              <a:t>Seizure</a:t>
            </a:r>
            <a:r>
              <a:rPr lang="en-US" sz="2400" dirty="0" smtClean="0">
                <a:solidFill>
                  <a:schemeClr val="accent4">
                    <a:lumMod val="50000"/>
                  </a:schemeClr>
                </a:solidFill>
                <a:latin typeface="Calibri" pitchFamily="34" charset="0"/>
                <a:cs typeface="Calibri" pitchFamily="34" charset="0"/>
              </a:rPr>
              <a:t> (</a:t>
            </a:r>
            <a:r>
              <a:rPr lang="en-US" sz="2400" dirty="0" smtClean="0">
                <a:solidFill>
                  <a:schemeClr val="accent5"/>
                </a:solidFill>
                <a:latin typeface="Calibri" pitchFamily="34" charset="0"/>
                <a:cs typeface="Calibri" pitchFamily="34" charset="0"/>
              </a:rPr>
              <a:t>1 in 14,000</a:t>
            </a:r>
            <a:r>
              <a:rPr lang="en-US" sz="2400" dirty="0" smtClean="0">
                <a:solidFill>
                  <a:schemeClr val="accent4">
                    <a:lumMod val="50000"/>
                  </a:schemeClr>
                </a:solidFill>
                <a:latin typeface="Calibri" pitchFamily="34" charset="0"/>
                <a:cs typeface="Calibri" pitchFamily="34" charset="0"/>
              </a:rPr>
              <a:t>), </a:t>
            </a:r>
          </a:p>
          <a:p>
            <a:pPr lvl="1">
              <a:spcAft>
                <a:spcPts val="0"/>
              </a:spcAft>
              <a:buFont typeface="Wingdings" pitchFamily="2" charset="2"/>
              <a:buChar char="§"/>
              <a:defRPr/>
            </a:pPr>
            <a:r>
              <a:rPr lang="en-US" sz="2400" dirty="0" smtClean="0">
                <a:solidFill>
                  <a:schemeClr val="accent4">
                    <a:lumMod val="50000"/>
                  </a:schemeClr>
                </a:solidFill>
                <a:latin typeface="Calibri" pitchFamily="34" charset="0"/>
                <a:cs typeface="Calibri" pitchFamily="34" charset="0"/>
              </a:rPr>
              <a:t>Non-stop crying for 3 hours or more (</a:t>
            </a:r>
            <a:r>
              <a:rPr lang="en-US" sz="2400" dirty="0" smtClean="0">
                <a:solidFill>
                  <a:schemeClr val="accent5"/>
                </a:solidFill>
                <a:latin typeface="Calibri" pitchFamily="34" charset="0"/>
                <a:cs typeface="Calibri" pitchFamily="34" charset="0"/>
              </a:rPr>
              <a:t>1 in 1,000</a:t>
            </a:r>
            <a:r>
              <a:rPr lang="en-US" sz="2400" dirty="0" smtClean="0">
                <a:solidFill>
                  <a:schemeClr val="accent4">
                    <a:lumMod val="50000"/>
                  </a:schemeClr>
                </a:solidFill>
                <a:latin typeface="Calibri" pitchFamily="34" charset="0"/>
                <a:cs typeface="Calibri" pitchFamily="34" charset="0"/>
              </a:rPr>
              <a:t>)</a:t>
            </a:r>
          </a:p>
          <a:p>
            <a:pPr lvl="1">
              <a:spcAft>
                <a:spcPts val="0"/>
              </a:spcAft>
              <a:buFont typeface="Wingdings" pitchFamily="2" charset="2"/>
              <a:buChar char="§"/>
              <a:defRPr/>
            </a:pPr>
            <a:r>
              <a:rPr lang="en-US" sz="2400" dirty="0" smtClean="0">
                <a:solidFill>
                  <a:schemeClr val="accent4">
                    <a:lumMod val="50000"/>
                  </a:schemeClr>
                </a:solidFill>
                <a:latin typeface="Calibri" pitchFamily="34" charset="0"/>
                <a:cs typeface="Calibri" pitchFamily="34" charset="0"/>
              </a:rPr>
              <a:t>High fever (</a:t>
            </a:r>
            <a:r>
              <a:rPr lang="en-US" sz="2400" dirty="0" smtClean="0">
                <a:solidFill>
                  <a:schemeClr val="accent5"/>
                </a:solidFill>
                <a:latin typeface="Calibri" pitchFamily="34" charset="0"/>
                <a:cs typeface="Calibri" pitchFamily="34" charset="0"/>
              </a:rPr>
              <a:t>1in 16,000</a:t>
            </a:r>
            <a:r>
              <a:rPr lang="en-US" dirty="0" smtClean="0">
                <a:solidFill>
                  <a:schemeClr val="accent4">
                    <a:lumMod val="50000"/>
                  </a:schemeClr>
                </a:solidFill>
                <a:latin typeface="Calibri" pitchFamily="34" charset="0"/>
                <a:cs typeface="Calibri" pitchFamily="34" charset="0"/>
              </a:rPr>
              <a:t>) </a:t>
            </a:r>
          </a:p>
          <a:p>
            <a:pPr>
              <a:spcAft>
                <a:spcPts val="0"/>
              </a:spcAft>
              <a:buFont typeface="Wingdings 2" charset="2"/>
              <a:buChar char=""/>
              <a:defRPr/>
            </a:pPr>
            <a:endParaRPr lang="en-US" sz="2400" b="1" dirty="0" smtClean="0">
              <a:solidFill>
                <a:schemeClr val="accent4">
                  <a:lumMod val="50000"/>
                </a:schemeClr>
              </a:solidFill>
              <a:latin typeface="Calibri" pitchFamily="34" charset="0"/>
              <a:cs typeface="Calibri" pitchFamily="34" charset="0"/>
            </a:endParaRPr>
          </a:p>
          <a:p>
            <a:pPr>
              <a:spcAft>
                <a:spcPts val="0"/>
              </a:spcAft>
              <a:buFont typeface="Wingdings 2" charset="2"/>
              <a:buChar char=""/>
              <a:defRPr/>
            </a:pPr>
            <a:r>
              <a:rPr lang="en-US" sz="2600" b="1" dirty="0" smtClean="0">
                <a:solidFill>
                  <a:schemeClr val="accent2"/>
                </a:solidFill>
                <a:latin typeface="Calibri" pitchFamily="34" charset="0"/>
                <a:cs typeface="Calibri" pitchFamily="34" charset="0"/>
              </a:rPr>
              <a:t>Severe Problems </a:t>
            </a:r>
            <a:r>
              <a:rPr lang="en-US" sz="2600" dirty="0" smtClean="0">
                <a:solidFill>
                  <a:schemeClr val="accent2"/>
                </a:solidFill>
                <a:latin typeface="Calibri" pitchFamily="34" charset="0"/>
                <a:cs typeface="Calibri" pitchFamily="34" charset="0"/>
              </a:rPr>
              <a:t>(Very Rare) :</a:t>
            </a:r>
          </a:p>
          <a:p>
            <a:pPr marL="400050" lvl="1" indent="0">
              <a:spcAft>
                <a:spcPts val="0"/>
              </a:spcAft>
              <a:buFont typeface="Wingdings" pitchFamily="2" charset="2"/>
              <a:buChar char="§"/>
              <a:defRPr/>
            </a:pPr>
            <a:r>
              <a:rPr lang="en-US" sz="2400" dirty="0" smtClean="0">
                <a:solidFill>
                  <a:schemeClr val="accent4">
                    <a:lumMod val="50000"/>
                  </a:schemeClr>
                </a:solidFill>
                <a:latin typeface="Calibri" pitchFamily="34" charset="0"/>
                <a:cs typeface="Calibri" pitchFamily="34" charset="0"/>
              </a:rPr>
              <a:t>Serious allergic reaction (</a:t>
            </a:r>
            <a:r>
              <a:rPr lang="en-US" sz="2400" dirty="0" smtClean="0">
                <a:solidFill>
                  <a:schemeClr val="accent5"/>
                </a:solidFill>
                <a:latin typeface="Calibri" pitchFamily="34" charset="0"/>
                <a:cs typeface="Calibri" pitchFamily="34" charset="0"/>
              </a:rPr>
              <a:t>1 in a million dose</a:t>
            </a:r>
            <a:r>
              <a:rPr lang="en-US" sz="2400" dirty="0" smtClean="0">
                <a:solidFill>
                  <a:schemeClr val="accent4">
                    <a:lumMod val="50000"/>
                  </a:schemeClr>
                </a:solidFill>
                <a:latin typeface="Calibri" pitchFamily="34" charset="0"/>
                <a:cs typeface="Calibri" pitchFamily="34" charset="0"/>
              </a:rPr>
              <a:t>) </a:t>
            </a:r>
          </a:p>
          <a:p>
            <a:pPr marL="400050" lvl="1" indent="0">
              <a:spcAft>
                <a:spcPts val="0"/>
              </a:spcAft>
              <a:buFont typeface="Wingdings" pitchFamily="2" charset="2"/>
              <a:buChar char="§"/>
              <a:defRPr/>
            </a:pPr>
            <a:r>
              <a:rPr lang="en-US" sz="2400" dirty="0" smtClean="0">
                <a:solidFill>
                  <a:schemeClr val="accent4">
                    <a:lumMod val="50000"/>
                  </a:schemeClr>
                </a:solidFill>
                <a:latin typeface="Calibri" pitchFamily="34" charset="0"/>
                <a:cs typeface="Calibri" pitchFamily="34" charset="0"/>
              </a:rPr>
              <a:t>Long-term </a:t>
            </a:r>
            <a:r>
              <a:rPr lang="en-US" sz="2400" b="1" dirty="0" smtClean="0">
                <a:solidFill>
                  <a:schemeClr val="accent4">
                    <a:lumMod val="50000"/>
                  </a:schemeClr>
                </a:solidFill>
                <a:latin typeface="Calibri" pitchFamily="34" charset="0"/>
                <a:cs typeface="Calibri" pitchFamily="34" charset="0"/>
              </a:rPr>
              <a:t>seizures</a:t>
            </a:r>
            <a:r>
              <a:rPr lang="en-US" sz="2400" dirty="0" smtClean="0">
                <a:solidFill>
                  <a:schemeClr val="accent4">
                    <a:lumMod val="50000"/>
                  </a:schemeClr>
                </a:solidFill>
                <a:latin typeface="Calibri" pitchFamily="34" charset="0"/>
                <a:cs typeface="Calibri" pitchFamily="34" charset="0"/>
              </a:rPr>
              <a:t>, coma, or lowered consciousness </a:t>
            </a:r>
          </a:p>
          <a:p>
            <a:pPr marL="400050" lvl="1" indent="0">
              <a:spcAft>
                <a:spcPts val="0"/>
              </a:spcAft>
              <a:buFont typeface="Wingdings" pitchFamily="2" charset="2"/>
              <a:buChar char="§"/>
              <a:defRPr/>
            </a:pPr>
            <a:r>
              <a:rPr lang="en-US" sz="2400" dirty="0" smtClean="0">
                <a:solidFill>
                  <a:schemeClr val="accent4">
                    <a:lumMod val="50000"/>
                  </a:schemeClr>
                </a:solidFill>
                <a:latin typeface="Calibri" pitchFamily="34" charset="0"/>
                <a:cs typeface="Calibri" pitchFamily="34" charset="0"/>
              </a:rPr>
              <a:t>Permanent </a:t>
            </a:r>
            <a:r>
              <a:rPr lang="en-US" sz="2400" b="1" dirty="0" smtClean="0">
                <a:solidFill>
                  <a:schemeClr val="accent4">
                    <a:lumMod val="50000"/>
                  </a:schemeClr>
                </a:solidFill>
                <a:latin typeface="Calibri" pitchFamily="34" charset="0"/>
                <a:cs typeface="Calibri" pitchFamily="34" charset="0"/>
              </a:rPr>
              <a:t>brain damage</a:t>
            </a:r>
            <a:r>
              <a:rPr lang="en-US" sz="2400" dirty="0" smtClean="0">
                <a:solidFill>
                  <a:schemeClr val="accent4">
                    <a:lumMod val="50000"/>
                  </a:schemeClr>
                </a:solidFill>
                <a:latin typeface="Calibri" pitchFamily="34" charset="0"/>
                <a:cs typeface="Calibri" pitchFamily="34" charset="0"/>
              </a:rPr>
              <a:t>.  </a:t>
            </a:r>
          </a:p>
          <a:p>
            <a:pPr>
              <a:spcAft>
                <a:spcPts val="0"/>
              </a:spcAft>
              <a:buFont typeface="Wingdings 2" charset="2"/>
              <a:buChar char=""/>
              <a:defRPr/>
            </a:pPr>
            <a:endParaRPr lang="en-US" dirty="0" smtClean="0">
              <a:solidFill>
                <a:schemeClr val="accent4">
                  <a:lumMod val="50000"/>
                </a:schemeClr>
              </a:solidFill>
              <a:latin typeface="Calibri" pitchFamily="34" charset="0"/>
              <a:cs typeface="Calibri" pitchFamily="34" charset="0"/>
            </a:endParaRPr>
          </a:p>
          <a:p>
            <a:pPr>
              <a:spcAft>
                <a:spcPts val="0"/>
              </a:spcAft>
              <a:buFont typeface="Wingdings 2" charset="2"/>
              <a:buChar char=""/>
              <a:defRPr/>
            </a:pPr>
            <a:endParaRPr lang="ar-JO" dirty="0" smtClean="0">
              <a:solidFill>
                <a:schemeClr val="accent4">
                  <a:lumMod val="50000"/>
                </a:schemeClr>
              </a:solidFill>
              <a:latin typeface="Calibri" pitchFamily="34" charset="0"/>
            </a:endParaRPr>
          </a:p>
          <a:p>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20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20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2"/>
                </a:solidFill>
                <a:latin typeface="Calibri" pitchFamily="34" charset="0"/>
                <a:cs typeface="Calibri" pitchFamily="34" charset="0"/>
              </a:rPr>
              <a:t>Pertussis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400175"/>
            <a:ext cx="6709906" cy="4848225"/>
          </a:xfrm>
        </p:spPr>
        <p:txBody>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Inactivated/ Whole cell (newer versions are inactivated </a:t>
            </a:r>
            <a:r>
              <a:rPr lang="en-US" dirty="0" err="1" smtClean="0">
                <a:solidFill>
                  <a:schemeClr val="accent4">
                    <a:lumMod val="50000"/>
                  </a:schemeClr>
                </a:solidFill>
                <a:latin typeface="Calibri" pitchFamily="34" charset="0"/>
                <a:cs typeface="Calibri" pitchFamily="34" charset="0"/>
              </a:rPr>
              <a:t>acellular</a:t>
            </a:r>
            <a:r>
              <a:rPr lang="en-US" dirty="0" smtClean="0">
                <a:solidFill>
                  <a:schemeClr val="accent4">
                    <a:lumMod val="50000"/>
                  </a:schemeClr>
                </a:solidFill>
                <a:latin typeface="Calibri" pitchFamily="34" charset="0"/>
                <a:cs typeface="Calibri" pitchFamily="34" charset="0"/>
              </a:rPr>
              <a:t>)</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Prevent possible severe complications in infants (pneumonia, encephalopathy, seizures, death)</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IM</a:t>
            </a:r>
          </a:p>
          <a:p>
            <a:endParaRPr lang="en-US" dirty="0">
              <a:solidFill>
                <a:schemeClr val="accent4">
                  <a:lumMod val="50000"/>
                </a:schemeClr>
              </a:solidFill>
              <a:latin typeface="Calibri" pitchFamily="34" charset="0"/>
              <a:cs typeface="Calibri" pitchFamily="34" charset="0"/>
            </a:endParaRPr>
          </a:p>
        </p:txBody>
      </p:sp>
      <p:pic>
        <p:nvPicPr>
          <p:cNvPr id="4" name="Picture 5" descr="http://t2.gstatic.com/images?q=tbn:ANd9GcToHW9GjjL_MYON82bzzyVr9eUC8a89dRBj252KjBnxF3boeGE93Q"/>
          <p:cNvPicPr>
            <a:picLocks noChangeAspect="1" noChangeArrowheads="1"/>
          </p:cNvPicPr>
          <p:nvPr/>
        </p:nvPicPr>
        <p:blipFill>
          <a:blip r:embed="rId3" cstate="print"/>
          <a:srcRect/>
          <a:stretch>
            <a:fillRect/>
          </a:stretch>
        </p:blipFill>
        <p:spPr bwMode="auto">
          <a:xfrm>
            <a:off x="7115175" y="0"/>
            <a:ext cx="2028825" cy="225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b="1" dirty="0" err="1" smtClean="0">
                <a:solidFill>
                  <a:schemeClr val="accent2"/>
                </a:solidFill>
                <a:latin typeface="Calibri" pitchFamily="34" charset="0"/>
                <a:cs typeface="Calibri" pitchFamily="34" charset="0"/>
              </a:rPr>
              <a:t>Hib</a:t>
            </a:r>
            <a:r>
              <a:rPr lang="en-US" sz="7200" b="1" dirty="0" smtClean="0">
                <a:solidFill>
                  <a:schemeClr val="accent2"/>
                </a:solidFill>
                <a:latin typeface="Calibri" pitchFamily="34" charset="0"/>
                <a:cs typeface="Calibri" pitchFamily="34" charset="0"/>
              </a:rPr>
              <a:t> </a:t>
            </a:r>
            <a:endParaRPr lang="en-US" sz="72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normAutofit/>
          </a:bodyPr>
          <a:lstStyle/>
          <a:p>
            <a:r>
              <a:rPr lang="en-US" sz="2400" b="1" dirty="0" smtClean="0">
                <a:solidFill>
                  <a:schemeClr val="accent5"/>
                </a:solidFill>
              </a:rPr>
              <a:t>2, 3, 4 M</a:t>
            </a:r>
            <a:endParaRPr lang="en-US" sz="2400" b="1" dirty="0">
              <a:solidFill>
                <a:schemeClr val="accent5"/>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solidFill>
                <a:latin typeface="Calibri" pitchFamily="34" charset="0"/>
                <a:cs typeface="Calibri" pitchFamily="34" charset="0"/>
              </a:rPr>
              <a:t>Some notes on </a:t>
            </a:r>
            <a:r>
              <a:rPr lang="en-US" sz="3200" b="1" dirty="0" err="1" smtClean="0">
                <a:solidFill>
                  <a:schemeClr val="accent2"/>
                </a:solidFill>
                <a:latin typeface="Calibri" pitchFamily="34" charset="0"/>
                <a:cs typeface="Calibri" pitchFamily="34" charset="0"/>
              </a:rPr>
              <a:t>Heamophilus</a:t>
            </a:r>
            <a:r>
              <a:rPr lang="en-US" sz="3200" b="1" dirty="0" smtClean="0">
                <a:solidFill>
                  <a:schemeClr val="accent2"/>
                </a:solidFill>
                <a:latin typeface="Calibri" pitchFamily="34" charset="0"/>
                <a:cs typeface="Calibri" pitchFamily="34" charset="0"/>
              </a:rPr>
              <a:t> </a:t>
            </a:r>
            <a:r>
              <a:rPr lang="en-US" sz="3200" b="1" dirty="0" err="1" smtClean="0">
                <a:solidFill>
                  <a:schemeClr val="accent2"/>
                </a:solidFill>
                <a:latin typeface="Calibri" pitchFamily="34" charset="0"/>
                <a:cs typeface="Calibri" pitchFamily="34" charset="0"/>
              </a:rPr>
              <a:t>influenzae</a:t>
            </a:r>
            <a:endParaRPr lang="en-US" sz="32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721468" y="1550501"/>
            <a:ext cx="6709906" cy="5055704"/>
          </a:xfrm>
        </p:spPr>
        <p:txBody>
          <a:bodyPr>
            <a:normAutofit/>
          </a:bodyPr>
          <a:lstStyle/>
          <a:p>
            <a:r>
              <a:rPr lang="en-US" dirty="0" smtClean="0">
                <a:solidFill>
                  <a:schemeClr val="accent5"/>
                </a:solidFill>
                <a:latin typeface="Calibri" pitchFamily="34" charset="0"/>
                <a:cs typeface="Calibri" pitchFamily="34" charset="0"/>
              </a:rPr>
              <a:t>Gram</a:t>
            </a:r>
            <a:r>
              <a:rPr lang="en-US" dirty="0" smtClean="0">
                <a:solidFill>
                  <a:schemeClr val="accent4">
                    <a:lumMod val="50000"/>
                  </a:schemeClr>
                </a:solidFill>
                <a:latin typeface="Calibri" pitchFamily="34" charset="0"/>
                <a:cs typeface="Calibri" pitchFamily="34" charset="0"/>
              </a:rPr>
              <a:t> </a:t>
            </a:r>
            <a:r>
              <a:rPr lang="en-US" dirty="0" smtClean="0">
                <a:solidFill>
                  <a:schemeClr val="accent5"/>
                </a:solidFill>
                <a:latin typeface="Calibri" pitchFamily="34" charset="0"/>
                <a:cs typeface="Calibri" pitchFamily="34" charset="0"/>
              </a:rPr>
              <a:t>–</a:t>
            </a:r>
            <a:r>
              <a:rPr lang="en-US" dirty="0" err="1" smtClean="0">
                <a:solidFill>
                  <a:schemeClr val="accent5"/>
                </a:solidFill>
                <a:latin typeface="Calibri" pitchFamily="34" charset="0"/>
                <a:cs typeface="Calibri" pitchFamily="34" charset="0"/>
              </a:rPr>
              <a:t>ve</a:t>
            </a:r>
            <a:r>
              <a:rPr lang="en-US" dirty="0" smtClean="0">
                <a:solidFill>
                  <a:schemeClr val="accent5"/>
                </a:solidFill>
                <a:latin typeface="Calibri" pitchFamily="34" charset="0"/>
                <a:cs typeface="Calibri" pitchFamily="34" charset="0"/>
              </a:rPr>
              <a:t> </a:t>
            </a:r>
            <a:r>
              <a:rPr lang="en-US" dirty="0" err="1" smtClean="0">
                <a:solidFill>
                  <a:schemeClr val="accent5"/>
                </a:solidFill>
                <a:latin typeface="Calibri" pitchFamily="34" charset="0"/>
                <a:cs typeface="Calibri" pitchFamily="34" charset="0"/>
              </a:rPr>
              <a:t>coccobacillus</a:t>
            </a:r>
            <a:endParaRPr lang="en-US" dirty="0" smtClean="0">
              <a:solidFill>
                <a:schemeClr val="accent5"/>
              </a:solidFill>
              <a:latin typeface="Calibri" pitchFamily="34" charset="0"/>
              <a:cs typeface="Calibri" pitchFamily="34" charset="0"/>
            </a:endParaRPr>
          </a:p>
          <a:p>
            <a:endParaRPr lang="en-US" dirty="0" smtClean="0">
              <a:solidFill>
                <a:schemeClr val="accent4">
                  <a:lumMod val="50000"/>
                </a:schemeClr>
              </a:solidFill>
              <a:latin typeface="Calibri" pitchFamily="34" charset="0"/>
              <a:cs typeface="Calibri" pitchFamily="34" charset="0"/>
            </a:endParaRPr>
          </a:p>
          <a:p>
            <a:r>
              <a:rPr lang="en-US" dirty="0" smtClean="0">
                <a:solidFill>
                  <a:schemeClr val="accent4">
                    <a:lumMod val="50000"/>
                  </a:schemeClr>
                </a:solidFill>
                <a:latin typeface="Calibri" pitchFamily="34" charset="0"/>
                <a:cs typeface="Calibri" pitchFamily="34" charset="0"/>
              </a:rPr>
              <a:t>Two types:</a:t>
            </a:r>
          </a:p>
          <a:p>
            <a:pPr marL="800100" lvl="1" indent="-342900">
              <a:buFont typeface="+mj-lt"/>
              <a:buAutoNum type="arabicPeriod"/>
            </a:pPr>
            <a:r>
              <a:rPr lang="en-US" dirty="0" err="1" smtClean="0">
                <a:solidFill>
                  <a:schemeClr val="accent4">
                    <a:lumMod val="50000"/>
                  </a:schemeClr>
                </a:solidFill>
                <a:latin typeface="Calibri" pitchFamily="34" charset="0"/>
                <a:cs typeface="Calibri" pitchFamily="34" charset="0"/>
              </a:rPr>
              <a:t>Enacpsulated</a:t>
            </a:r>
            <a:r>
              <a:rPr lang="en-US" dirty="0" smtClean="0">
                <a:solidFill>
                  <a:schemeClr val="accent4">
                    <a:lumMod val="50000"/>
                  </a:schemeClr>
                </a:solidFill>
                <a:latin typeface="Calibri" pitchFamily="34" charset="0"/>
                <a:cs typeface="Calibri" pitchFamily="34" charset="0"/>
              </a:rPr>
              <a:t> (</a:t>
            </a:r>
            <a:r>
              <a:rPr lang="en-US" dirty="0" err="1" smtClean="0">
                <a:solidFill>
                  <a:schemeClr val="accent5"/>
                </a:solidFill>
                <a:latin typeface="Calibri" pitchFamily="34" charset="0"/>
                <a:cs typeface="Calibri" pitchFamily="34" charset="0"/>
              </a:rPr>
              <a:t>Typable</a:t>
            </a:r>
            <a:r>
              <a:rPr lang="en-US" dirty="0" smtClean="0">
                <a:solidFill>
                  <a:schemeClr val="accent4">
                    <a:lumMod val="50000"/>
                  </a:schemeClr>
                </a:solidFill>
                <a:latin typeface="Calibri" pitchFamily="34" charset="0"/>
                <a:cs typeface="Calibri" pitchFamily="34" charset="0"/>
              </a:rPr>
              <a:t>)</a:t>
            </a:r>
          </a:p>
          <a:p>
            <a:pPr marL="800100" lvl="1" indent="-342900">
              <a:buFont typeface="+mj-lt"/>
              <a:buAutoNum type="arabicPeriod"/>
            </a:pPr>
            <a:r>
              <a:rPr lang="en-US" dirty="0" err="1" smtClean="0">
                <a:solidFill>
                  <a:schemeClr val="accent4">
                    <a:lumMod val="50000"/>
                  </a:schemeClr>
                </a:solidFill>
                <a:latin typeface="Calibri" pitchFamily="34" charset="0"/>
                <a:cs typeface="Calibri" pitchFamily="34" charset="0"/>
              </a:rPr>
              <a:t>Unencapsulated</a:t>
            </a:r>
            <a:r>
              <a:rPr lang="en-US" dirty="0" smtClean="0">
                <a:solidFill>
                  <a:schemeClr val="accent4">
                    <a:lumMod val="50000"/>
                  </a:schemeClr>
                </a:solidFill>
                <a:latin typeface="Calibri" pitchFamily="34" charset="0"/>
                <a:cs typeface="Calibri" pitchFamily="34" charset="0"/>
              </a:rPr>
              <a:t> (</a:t>
            </a:r>
            <a:r>
              <a:rPr lang="en-US" dirty="0" smtClean="0">
                <a:solidFill>
                  <a:schemeClr val="accent5"/>
                </a:solidFill>
                <a:latin typeface="Calibri" pitchFamily="34" charset="0"/>
                <a:cs typeface="Calibri" pitchFamily="34" charset="0"/>
              </a:rPr>
              <a:t>Non-</a:t>
            </a:r>
            <a:r>
              <a:rPr lang="en-US" dirty="0" err="1" smtClean="0">
                <a:solidFill>
                  <a:schemeClr val="accent5"/>
                </a:solidFill>
                <a:latin typeface="Calibri" pitchFamily="34" charset="0"/>
                <a:cs typeface="Calibri" pitchFamily="34" charset="0"/>
              </a:rPr>
              <a:t>typable</a:t>
            </a:r>
            <a:r>
              <a:rPr lang="en-US" dirty="0" smtClean="0">
                <a:solidFill>
                  <a:schemeClr val="accent4">
                    <a:lumMod val="50000"/>
                  </a:schemeClr>
                </a:solidFill>
                <a:latin typeface="Calibri" pitchFamily="34" charset="0"/>
                <a:cs typeface="Calibri" pitchFamily="34" charset="0"/>
              </a:rPr>
              <a:t>)</a:t>
            </a:r>
          </a:p>
          <a:p>
            <a:endParaRPr lang="en-US" dirty="0" smtClean="0">
              <a:solidFill>
                <a:schemeClr val="accent4">
                  <a:lumMod val="50000"/>
                </a:schemeClr>
              </a:solidFill>
              <a:latin typeface="Calibri" pitchFamily="34" charset="0"/>
              <a:cs typeface="Calibri" pitchFamily="34" charset="0"/>
            </a:endParaRPr>
          </a:p>
          <a:p>
            <a:r>
              <a:rPr lang="en-US" dirty="0" err="1" smtClean="0">
                <a:solidFill>
                  <a:schemeClr val="accent4">
                    <a:lumMod val="50000"/>
                  </a:schemeClr>
                </a:solidFill>
                <a:latin typeface="Calibri" pitchFamily="34" charset="0"/>
                <a:cs typeface="Calibri" pitchFamily="34" charset="0"/>
              </a:rPr>
              <a:t>Typable</a:t>
            </a:r>
            <a:r>
              <a:rPr lang="en-US" dirty="0" smtClean="0">
                <a:solidFill>
                  <a:schemeClr val="accent4">
                    <a:lumMod val="50000"/>
                  </a:schemeClr>
                </a:solidFill>
                <a:latin typeface="Calibri" pitchFamily="34" charset="0"/>
                <a:cs typeface="Calibri" pitchFamily="34" charset="0"/>
              </a:rPr>
              <a:t> H. </a:t>
            </a:r>
            <a:r>
              <a:rPr lang="en-US" dirty="0" err="1" smtClean="0">
                <a:solidFill>
                  <a:schemeClr val="accent4">
                    <a:lumMod val="50000"/>
                  </a:schemeClr>
                </a:solidFill>
                <a:latin typeface="Calibri" pitchFamily="34" charset="0"/>
                <a:cs typeface="Calibri" pitchFamily="34" charset="0"/>
              </a:rPr>
              <a:t>influenzae</a:t>
            </a:r>
            <a:r>
              <a:rPr lang="en-US" dirty="0" smtClean="0">
                <a:solidFill>
                  <a:schemeClr val="accent4">
                    <a:lumMod val="50000"/>
                  </a:schemeClr>
                </a:solidFill>
                <a:latin typeface="Calibri" pitchFamily="34" charset="0"/>
                <a:cs typeface="Calibri" pitchFamily="34" charset="0"/>
              </a:rPr>
              <a:t> include </a:t>
            </a:r>
            <a:r>
              <a:rPr lang="en-US" dirty="0" smtClean="0">
                <a:solidFill>
                  <a:schemeClr val="accent5"/>
                </a:solidFill>
                <a:latin typeface="Calibri" pitchFamily="34" charset="0"/>
                <a:cs typeface="Calibri" pitchFamily="34" charset="0"/>
              </a:rPr>
              <a:t>6 serotypes </a:t>
            </a:r>
            <a:r>
              <a:rPr lang="en-US" dirty="0" smtClean="0">
                <a:solidFill>
                  <a:schemeClr val="accent4">
                    <a:lumMod val="50000"/>
                  </a:schemeClr>
                </a:solidFill>
                <a:latin typeface="Calibri" pitchFamily="34" charset="0"/>
                <a:cs typeface="Calibri" pitchFamily="34" charset="0"/>
              </a:rPr>
              <a:t>from A to F including H. </a:t>
            </a:r>
            <a:r>
              <a:rPr lang="en-US" dirty="0" err="1" smtClean="0">
                <a:solidFill>
                  <a:schemeClr val="accent4">
                    <a:lumMod val="50000"/>
                  </a:schemeClr>
                </a:solidFill>
                <a:latin typeface="Calibri" pitchFamily="34" charset="0"/>
                <a:cs typeface="Calibri" pitchFamily="34" charset="0"/>
              </a:rPr>
              <a:t>influenzae</a:t>
            </a:r>
            <a:r>
              <a:rPr lang="en-US" dirty="0" smtClean="0">
                <a:solidFill>
                  <a:schemeClr val="accent4">
                    <a:lumMod val="50000"/>
                  </a:schemeClr>
                </a:solidFill>
                <a:latin typeface="Calibri" pitchFamily="34" charset="0"/>
                <a:cs typeface="Calibri" pitchFamily="34" charset="0"/>
              </a:rPr>
              <a:t> B.</a:t>
            </a:r>
          </a:p>
          <a:p>
            <a:endParaRPr lang="en-US" dirty="0" smtClean="0">
              <a:solidFill>
                <a:schemeClr val="accent4">
                  <a:lumMod val="50000"/>
                </a:schemeClr>
              </a:solidFill>
              <a:latin typeface="Calibri" pitchFamily="34" charset="0"/>
              <a:cs typeface="Calibri" pitchFamily="34" charset="0"/>
            </a:endParaRPr>
          </a:p>
          <a:p>
            <a:r>
              <a:rPr lang="en-US" altLang="ar-JO" dirty="0" err="1" smtClean="0">
                <a:latin typeface="Calibri" pitchFamily="34" charset="0"/>
                <a:cs typeface="Calibri" pitchFamily="34" charset="0"/>
              </a:rPr>
              <a:t>Haemophilus</a:t>
            </a:r>
            <a:r>
              <a:rPr lang="en-US" altLang="ar-JO" dirty="0" smtClean="0">
                <a:latin typeface="Calibri" pitchFamily="34" charset="0"/>
                <a:cs typeface="Calibri" pitchFamily="34" charset="0"/>
              </a:rPr>
              <a:t> </a:t>
            </a:r>
            <a:r>
              <a:rPr lang="en-US" altLang="ar-JO" dirty="0" err="1" smtClean="0">
                <a:latin typeface="Calibri" pitchFamily="34" charset="0"/>
                <a:cs typeface="Calibri" pitchFamily="34" charset="0"/>
              </a:rPr>
              <a:t>influenzae</a:t>
            </a:r>
            <a:r>
              <a:rPr lang="en-US" altLang="ar-JO" dirty="0" smtClean="0">
                <a:latin typeface="Calibri" pitchFamily="34" charset="0"/>
                <a:cs typeface="Calibri" pitchFamily="34" charset="0"/>
              </a:rPr>
              <a:t> type B (</a:t>
            </a:r>
            <a:r>
              <a:rPr lang="en-US" altLang="ar-JO" dirty="0" err="1" smtClean="0">
                <a:latin typeface="Calibri" pitchFamily="34" charset="0"/>
                <a:cs typeface="Calibri" pitchFamily="34" charset="0"/>
              </a:rPr>
              <a:t>Hib</a:t>
            </a:r>
            <a:r>
              <a:rPr lang="en-US" altLang="ar-JO" dirty="0" smtClean="0">
                <a:latin typeface="Calibri" pitchFamily="34" charset="0"/>
                <a:cs typeface="Calibri" pitchFamily="34" charset="0"/>
              </a:rPr>
              <a:t>) </a:t>
            </a:r>
            <a:r>
              <a:rPr lang="en-US" altLang="ar-JO" dirty="0" smtClean="0">
                <a:solidFill>
                  <a:srgbClr val="0070C0"/>
                </a:solidFill>
                <a:latin typeface="Calibri" pitchFamily="34" charset="0"/>
                <a:cs typeface="Calibri" pitchFamily="34" charset="0"/>
              </a:rPr>
              <a:t>was the most common cause of </a:t>
            </a:r>
            <a:r>
              <a:rPr lang="en-US" altLang="ar-JO" b="1" u="sng" dirty="0" smtClean="0">
                <a:solidFill>
                  <a:srgbClr val="0070C0"/>
                </a:solidFill>
                <a:latin typeface="Calibri" pitchFamily="34" charset="0"/>
                <a:cs typeface="Calibri" pitchFamily="34" charset="0"/>
              </a:rPr>
              <a:t>childhood bacterial meningitis</a:t>
            </a:r>
            <a:r>
              <a:rPr lang="en-US" altLang="ar-JO" dirty="0" smtClean="0">
                <a:solidFill>
                  <a:srgbClr val="0070C0"/>
                </a:solidFill>
                <a:latin typeface="Calibri" pitchFamily="34" charset="0"/>
                <a:cs typeface="Calibri" pitchFamily="34" charset="0"/>
              </a:rPr>
              <a:t>.</a:t>
            </a:r>
            <a:endParaRPr lang="en-US" dirty="0" smtClean="0">
              <a:solidFill>
                <a:schemeClr val="accent4">
                  <a:lumMod val="50000"/>
                </a:schemeClr>
              </a:solidFill>
              <a:latin typeface="Calibri" pitchFamily="34" charset="0"/>
              <a:cs typeface="Calibri" pitchFamily="34" charset="0"/>
            </a:endParaRPr>
          </a:p>
          <a:p>
            <a:endParaRPr lang="en-US" dirty="0" smtClean="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464025"/>
            <a:ext cx="6709906" cy="5784376"/>
          </a:xfrm>
        </p:spPr>
        <p:txBody>
          <a:bodyPr>
            <a:normAutofit/>
          </a:bodyPr>
          <a:lstStyle/>
          <a:p>
            <a:r>
              <a:rPr lang="en-US" sz="2800" b="1" u="sng" dirty="0" smtClean="0">
                <a:solidFill>
                  <a:schemeClr val="accent4"/>
                </a:solidFill>
                <a:latin typeface="Calibri" pitchFamily="34" charset="0"/>
                <a:cs typeface="Calibri" pitchFamily="34" charset="0"/>
              </a:rPr>
              <a:t>What is herd immunity</a:t>
            </a:r>
            <a:r>
              <a:rPr lang="en-US" sz="2400" b="1" u="sng" dirty="0" smtClean="0">
                <a:solidFill>
                  <a:schemeClr val="accent4"/>
                </a:solidFill>
                <a:latin typeface="Calibri" pitchFamily="34" charset="0"/>
                <a:cs typeface="Calibri" pitchFamily="34" charset="0"/>
              </a:rPr>
              <a:t>? </a:t>
            </a:r>
            <a:r>
              <a:rPr lang="en-US" sz="1800" b="1" dirty="0" smtClean="0">
                <a:solidFill>
                  <a:schemeClr val="accent4"/>
                </a:solidFill>
                <a:latin typeface="Calibri" pitchFamily="34" charset="0"/>
                <a:cs typeface="Calibri" pitchFamily="34" charset="0"/>
              </a:rPr>
              <a:t>[</a:t>
            </a:r>
            <a:r>
              <a:rPr lang="en-US" sz="1800" dirty="0" smtClean="0">
                <a:solidFill>
                  <a:schemeClr val="accent4"/>
                </a:solidFill>
                <a:latin typeface="Calibri" pitchFamily="34" charset="0"/>
                <a:cs typeface="Calibri" pitchFamily="34" charset="0"/>
              </a:rPr>
              <a:t>AKA community immunity</a:t>
            </a:r>
            <a:r>
              <a:rPr lang="en-US" sz="1800" b="1" dirty="0" smtClean="0">
                <a:solidFill>
                  <a:schemeClr val="accent4"/>
                </a:solidFill>
                <a:latin typeface="Calibri" pitchFamily="34" charset="0"/>
                <a:cs typeface="Calibri" pitchFamily="34" charset="0"/>
              </a:rPr>
              <a:t>]</a:t>
            </a:r>
            <a:endParaRPr lang="en-US" sz="2400" b="1" dirty="0" smtClean="0">
              <a:solidFill>
                <a:schemeClr val="accent4"/>
              </a:solidFill>
              <a:latin typeface="Calibri" pitchFamily="34" charset="0"/>
              <a:cs typeface="Calibri" pitchFamily="34" charset="0"/>
            </a:endParaRPr>
          </a:p>
          <a:p>
            <a:r>
              <a:rPr lang="en-US" altLang="ar-JO" sz="2400" dirty="0" smtClean="0">
                <a:solidFill>
                  <a:schemeClr val="accent4"/>
                </a:solidFill>
                <a:latin typeface="Calibri" pitchFamily="34" charset="0"/>
                <a:cs typeface="Calibri" pitchFamily="34" charset="0"/>
              </a:rPr>
              <a:t>A form of immunity that occurs when the </a:t>
            </a:r>
            <a:r>
              <a:rPr lang="en-US" altLang="ar-JO" sz="2400" dirty="0" smtClean="0">
                <a:solidFill>
                  <a:schemeClr val="accent5"/>
                </a:solidFill>
                <a:latin typeface="Calibri" pitchFamily="34" charset="0"/>
                <a:cs typeface="Calibri" pitchFamily="34" charset="0"/>
              </a:rPr>
              <a:t>vaccination of a significant portion </a:t>
            </a:r>
            <a:r>
              <a:rPr lang="en-US" altLang="ar-JO" sz="2400" dirty="0" smtClean="0">
                <a:solidFill>
                  <a:schemeClr val="accent4"/>
                </a:solidFill>
                <a:latin typeface="Calibri" pitchFamily="34" charset="0"/>
                <a:cs typeface="Calibri" pitchFamily="34" charset="0"/>
              </a:rPr>
              <a:t>of a population (or herd) </a:t>
            </a:r>
            <a:r>
              <a:rPr lang="en-US" altLang="ar-JO" sz="2400" dirty="0" smtClean="0">
                <a:solidFill>
                  <a:schemeClr val="accent5"/>
                </a:solidFill>
                <a:latin typeface="Calibri" pitchFamily="34" charset="0"/>
                <a:cs typeface="Calibri" pitchFamily="34" charset="0"/>
              </a:rPr>
              <a:t>provides</a:t>
            </a:r>
            <a:r>
              <a:rPr lang="en-US" altLang="ar-JO" sz="2400" dirty="0" smtClean="0">
                <a:solidFill>
                  <a:schemeClr val="accent4"/>
                </a:solidFill>
                <a:latin typeface="Calibri" pitchFamily="34" charset="0"/>
                <a:cs typeface="Calibri" pitchFamily="34" charset="0"/>
              </a:rPr>
              <a:t> a measure of </a:t>
            </a:r>
            <a:r>
              <a:rPr lang="en-US" altLang="ar-JO" sz="2400" dirty="0" smtClean="0">
                <a:solidFill>
                  <a:schemeClr val="accent5"/>
                </a:solidFill>
                <a:latin typeface="Calibri" pitchFamily="34" charset="0"/>
                <a:cs typeface="Calibri" pitchFamily="34" charset="0"/>
              </a:rPr>
              <a:t>protection</a:t>
            </a:r>
            <a:r>
              <a:rPr lang="en-US" altLang="ar-JO" sz="2400" dirty="0" smtClean="0">
                <a:solidFill>
                  <a:schemeClr val="accent4"/>
                </a:solidFill>
                <a:latin typeface="Calibri" pitchFamily="34" charset="0"/>
                <a:cs typeface="Calibri" pitchFamily="34" charset="0"/>
              </a:rPr>
              <a:t> </a:t>
            </a:r>
            <a:r>
              <a:rPr lang="en-US" altLang="ar-JO" sz="2400" dirty="0" smtClean="0">
                <a:solidFill>
                  <a:schemeClr val="accent5"/>
                </a:solidFill>
                <a:latin typeface="Calibri" pitchFamily="34" charset="0"/>
                <a:cs typeface="Calibri" pitchFamily="34" charset="0"/>
              </a:rPr>
              <a:t>for</a:t>
            </a:r>
            <a:r>
              <a:rPr lang="en-US" altLang="ar-JO" sz="2400" dirty="0" smtClean="0">
                <a:solidFill>
                  <a:schemeClr val="accent4"/>
                </a:solidFill>
                <a:latin typeface="Calibri" pitchFamily="34" charset="0"/>
                <a:cs typeface="Calibri" pitchFamily="34" charset="0"/>
              </a:rPr>
              <a:t> individuals who </a:t>
            </a:r>
            <a:r>
              <a:rPr lang="en-US" altLang="ar-JO" sz="2400" dirty="0" smtClean="0">
                <a:solidFill>
                  <a:schemeClr val="accent5"/>
                </a:solidFill>
                <a:latin typeface="Calibri" pitchFamily="34" charset="0"/>
                <a:cs typeface="Calibri" pitchFamily="34" charset="0"/>
              </a:rPr>
              <a:t>have not developed immunity</a:t>
            </a:r>
            <a:r>
              <a:rPr lang="en-US" altLang="ar-JO" sz="2400" dirty="0" smtClean="0">
                <a:solidFill>
                  <a:schemeClr val="accent4"/>
                </a:solidFill>
                <a:latin typeface="Calibri" pitchFamily="34" charset="0"/>
                <a:cs typeface="Calibri" pitchFamily="34" charset="0"/>
              </a:rPr>
              <a:t>.</a:t>
            </a:r>
          </a:p>
          <a:p>
            <a:pPr lvl="1">
              <a:buFont typeface="Wingdings" pitchFamily="2" charset="2"/>
              <a:buChar char="§"/>
            </a:pPr>
            <a:r>
              <a:rPr lang="en-US" altLang="ar-JO" sz="2200" dirty="0" smtClean="0">
                <a:solidFill>
                  <a:schemeClr val="accent4"/>
                </a:solidFill>
                <a:latin typeface="Calibri" pitchFamily="34" charset="0"/>
                <a:cs typeface="Calibri" pitchFamily="34" charset="0"/>
              </a:rPr>
              <a:t>It’s an indirect way of protecting those individuals who haven’t been or can’t be vaccinated, by immunizing a sufficiently large number of people to prevent the spread of infection to the unimmunized. </a:t>
            </a:r>
            <a:endParaRPr lang="ar-JO" altLang="ar-JO" sz="2200" dirty="0" smtClean="0">
              <a:solidFill>
                <a:schemeClr val="accent4"/>
              </a:solidFill>
              <a:latin typeface="Calibri" pitchFamily="34" charset="0"/>
            </a:endParaRPr>
          </a:p>
          <a:p>
            <a:endParaRPr lang="en-US" sz="2400" dirty="0">
              <a:solidFill>
                <a:schemeClr val="accent4"/>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396" y="596349"/>
            <a:ext cx="6709906" cy="5559288"/>
          </a:xfrm>
        </p:spPr>
        <p:txBody>
          <a:bodyPr>
            <a:normAutofit lnSpcReduction="10000"/>
          </a:bodyPr>
          <a:lstStyle/>
          <a:p>
            <a:pPr>
              <a:buClr>
                <a:schemeClr val="tx1"/>
              </a:buClr>
            </a:pPr>
            <a:r>
              <a:rPr lang="en-US" altLang="ar-JO" b="1" dirty="0" smtClean="0">
                <a:solidFill>
                  <a:schemeClr val="accent2"/>
                </a:solidFill>
                <a:latin typeface="Calibri" pitchFamily="34" charset="0"/>
                <a:cs typeface="Calibri" pitchFamily="34" charset="0"/>
              </a:rPr>
              <a:t>Type  b</a:t>
            </a:r>
            <a:r>
              <a:rPr lang="en-US" altLang="ar-JO" dirty="0" smtClean="0">
                <a:solidFill>
                  <a:schemeClr val="accent2"/>
                </a:solidFill>
                <a:latin typeface="Calibri" pitchFamily="34" charset="0"/>
                <a:cs typeface="Calibri" pitchFamily="34" charset="0"/>
              </a:rPr>
              <a:t> </a:t>
            </a:r>
            <a:r>
              <a:rPr lang="en-US" altLang="ar-JO" dirty="0" smtClean="0">
                <a:solidFill>
                  <a:schemeClr val="accent4">
                    <a:lumMod val="50000"/>
                  </a:schemeClr>
                </a:solidFill>
                <a:latin typeface="Calibri" pitchFamily="34" charset="0"/>
                <a:cs typeface="Calibri" pitchFamily="34" charset="0"/>
              </a:rPr>
              <a:t>is the one responsible for:</a:t>
            </a:r>
          </a:p>
          <a:p>
            <a:pPr>
              <a:buClr>
                <a:schemeClr val="tx1"/>
              </a:buClr>
              <a:buFont typeface="Wingdings" pitchFamily="2" charset="2"/>
              <a:buChar char="§"/>
            </a:pPr>
            <a:r>
              <a:rPr lang="en-US" altLang="ar-JO" dirty="0" smtClean="0">
                <a:solidFill>
                  <a:schemeClr val="accent4">
                    <a:lumMod val="50000"/>
                  </a:schemeClr>
                </a:solidFill>
                <a:latin typeface="Calibri" pitchFamily="34" charset="0"/>
                <a:cs typeface="Calibri" pitchFamily="34" charset="0"/>
              </a:rPr>
              <a:t>Meningitis </a:t>
            </a:r>
          </a:p>
          <a:p>
            <a:pPr>
              <a:buClr>
                <a:schemeClr val="tx1"/>
              </a:buClr>
              <a:buFont typeface="Wingdings" pitchFamily="2" charset="2"/>
              <a:buChar char="§"/>
            </a:pPr>
            <a:r>
              <a:rPr lang="en-US" altLang="ar-JO" dirty="0" smtClean="0">
                <a:solidFill>
                  <a:schemeClr val="accent4">
                    <a:lumMod val="50000"/>
                  </a:schemeClr>
                </a:solidFill>
                <a:latin typeface="Calibri" pitchFamily="34" charset="0"/>
                <a:cs typeface="Calibri" pitchFamily="34" charset="0"/>
              </a:rPr>
              <a:t>Pneumonia </a:t>
            </a:r>
          </a:p>
          <a:p>
            <a:pPr>
              <a:buClr>
                <a:schemeClr val="tx1"/>
              </a:buClr>
              <a:buFont typeface="Wingdings" pitchFamily="2" charset="2"/>
              <a:buChar char="§"/>
            </a:pPr>
            <a:r>
              <a:rPr lang="en-US" altLang="ar-JO" dirty="0" err="1" smtClean="0">
                <a:solidFill>
                  <a:schemeClr val="accent4">
                    <a:lumMod val="50000"/>
                  </a:schemeClr>
                </a:solidFill>
                <a:latin typeface="Calibri" pitchFamily="34" charset="0"/>
                <a:cs typeface="Calibri" pitchFamily="34" charset="0"/>
              </a:rPr>
              <a:t>Bacteremia</a:t>
            </a:r>
            <a:r>
              <a:rPr lang="en-US" altLang="ar-JO" dirty="0" smtClean="0">
                <a:solidFill>
                  <a:schemeClr val="accent4">
                    <a:lumMod val="50000"/>
                  </a:schemeClr>
                </a:solidFill>
                <a:latin typeface="Calibri" pitchFamily="34" charset="0"/>
                <a:cs typeface="Calibri" pitchFamily="34" charset="0"/>
              </a:rPr>
              <a:t> </a:t>
            </a:r>
          </a:p>
          <a:p>
            <a:pPr>
              <a:buClr>
                <a:schemeClr val="tx1"/>
              </a:buClr>
              <a:buFont typeface="Wingdings" pitchFamily="2" charset="2"/>
              <a:buChar char="§"/>
            </a:pPr>
            <a:r>
              <a:rPr lang="en-US" altLang="ar-JO" dirty="0" smtClean="0">
                <a:solidFill>
                  <a:schemeClr val="accent4">
                    <a:lumMod val="50000"/>
                  </a:schemeClr>
                </a:solidFill>
                <a:latin typeface="Calibri" pitchFamily="34" charset="0"/>
                <a:cs typeface="Calibri" pitchFamily="34" charset="0"/>
              </a:rPr>
              <a:t>Arthritis</a:t>
            </a:r>
          </a:p>
          <a:p>
            <a:pPr>
              <a:buClr>
                <a:schemeClr val="tx1"/>
              </a:buClr>
              <a:buFont typeface="Wingdings" pitchFamily="2" charset="2"/>
              <a:buChar char="§"/>
            </a:pPr>
            <a:r>
              <a:rPr lang="en-US" altLang="ar-JO" dirty="0" err="1" smtClean="0">
                <a:solidFill>
                  <a:schemeClr val="accent4">
                    <a:lumMod val="50000"/>
                  </a:schemeClr>
                </a:solidFill>
                <a:latin typeface="Calibri" pitchFamily="34" charset="0"/>
                <a:cs typeface="Calibri" pitchFamily="34" charset="0"/>
              </a:rPr>
              <a:t>Osteomyelytis</a:t>
            </a:r>
            <a:r>
              <a:rPr lang="en-US" altLang="ar-JO" dirty="0" smtClean="0">
                <a:solidFill>
                  <a:schemeClr val="accent4">
                    <a:lumMod val="50000"/>
                  </a:schemeClr>
                </a:solidFill>
                <a:latin typeface="Calibri" pitchFamily="34" charset="0"/>
                <a:cs typeface="Calibri" pitchFamily="34" charset="0"/>
              </a:rPr>
              <a:t> </a:t>
            </a:r>
          </a:p>
          <a:p>
            <a:pPr>
              <a:buClr>
                <a:schemeClr val="tx1"/>
              </a:buClr>
              <a:buFont typeface="Wingdings" pitchFamily="2" charset="2"/>
              <a:buChar char="§"/>
            </a:pPr>
            <a:r>
              <a:rPr lang="en-US" altLang="ar-JO" dirty="0" err="1" smtClean="0">
                <a:solidFill>
                  <a:schemeClr val="accent4">
                    <a:lumMod val="50000"/>
                  </a:schemeClr>
                </a:solidFill>
                <a:latin typeface="Calibri" pitchFamily="34" charset="0"/>
                <a:cs typeface="Calibri" pitchFamily="34" charset="0"/>
              </a:rPr>
              <a:t>Cellulitis</a:t>
            </a:r>
            <a:r>
              <a:rPr lang="en-US" altLang="ar-JO" dirty="0" smtClean="0">
                <a:solidFill>
                  <a:schemeClr val="accent4">
                    <a:lumMod val="50000"/>
                  </a:schemeClr>
                </a:solidFill>
                <a:latin typeface="Calibri" pitchFamily="34" charset="0"/>
                <a:cs typeface="Calibri" pitchFamily="34" charset="0"/>
              </a:rPr>
              <a:t>  </a:t>
            </a:r>
          </a:p>
          <a:p>
            <a:pPr>
              <a:buClr>
                <a:schemeClr val="tx1"/>
              </a:buClr>
              <a:buFont typeface="Wingdings" pitchFamily="2" charset="2"/>
              <a:buChar char="§"/>
            </a:pPr>
            <a:r>
              <a:rPr lang="en-US" altLang="ar-JO" dirty="0" err="1" smtClean="0">
                <a:solidFill>
                  <a:schemeClr val="accent4">
                    <a:lumMod val="50000"/>
                  </a:schemeClr>
                </a:solidFill>
                <a:latin typeface="Calibri" pitchFamily="34" charset="0"/>
                <a:cs typeface="Calibri" pitchFamily="34" charset="0"/>
              </a:rPr>
              <a:t>Epiglottitis</a:t>
            </a:r>
            <a:endParaRPr lang="en-US" altLang="ar-JO" dirty="0" smtClean="0">
              <a:solidFill>
                <a:schemeClr val="accent4">
                  <a:lumMod val="50000"/>
                </a:schemeClr>
              </a:solidFill>
              <a:latin typeface="Calibri" pitchFamily="34" charset="0"/>
              <a:cs typeface="Calibri" pitchFamily="34" charset="0"/>
            </a:endParaRPr>
          </a:p>
          <a:p>
            <a:pPr>
              <a:buClr>
                <a:schemeClr val="tx1"/>
              </a:buClr>
            </a:pPr>
            <a:endParaRPr lang="en-US" altLang="ar-JO" dirty="0" smtClean="0">
              <a:solidFill>
                <a:schemeClr val="accent4">
                  <a:lumMod val="50000"/>
                </a:schemeClr>
              </a:solidFill>
              <a:latin typeface="Calibri" pitchFamily="34" charset="0"/>
              <a:cs typeface="Calibri" pitchFamily="34" charset="0"/>
            </a:endParaRPr>
          </a:p>
          <a:p>
            <a:pPr>
              <a:buClr>
                <a:schemeClr val="tx1"/>
              </a:buClr>
            </a:pPr>
            <a:r>
              <a:rPr lang="en-US" altLang="ar-JO" dirty="0" smtClean="0">
                <a:solidFill>
                  <a:schemeClr val="accent4">
                    <a:lumMod val="50000"/>
                  </a:schemeClr>
                </a:solidFill>
                <a:latin typeface="Calibri" pitchFamily="34" charset="0"/>
                <a:cs typeface="Calibri" pitchFamily="34" charset="0"/>
              </a:rPr>
              <a:t>The </a:t>
            </a:r>
            <a:r>
              <a:rPr lang="en-US" altLang="ar-JO" dirty="0" err="1" smtClean="0">
                <a:solidFill>
                  <a:schemeClr val="accent2"/>
                </a:solidFill>
                <a:latin typeface="Calibri" pitchFamily="34" charset="0"/>
                <a:cs typeface="Calibri" pitchFamily="34" charset="0"/>
              </a:rPr>
              <a:t>unencapsulated</a:t>
            </a:r>
            <a:r>
              <a:rPr lang="en-US" altLang="ar-JO" dirty="0" smtClean="0">
                <a:solidFill>
                  <a:schemeClr val="accent2"/>
                </a:solidFill>
                <a:latin typeface="Calibri" pitchFamily="34" charset="0"/>
                <a:cs typeface="Calibri" pitchFamily="34" charset="0"/>
              </a:rPr>
              <a:t> </a:t>
            </a:r>
            <a:r>
              <a:rPr lang="en-US" altLang="ar-JO" dirty="0" smtClean="0">
                <a:solidFill>
                  <a:schemeClr val="accent4">
                    <a:lumMod val="50000"/>
                  </a:schemeClr>
                </a:solidFill>
                <a:latin typeface="Calibri" pitchFamily="34" charset="0"/>
                <a:cs typeface="Calibri" pitchFamily="34" charset="0"/>
              </a:rPr>
              <a:t>causes:</a:t>
            </a:r>
          </a:p>
          <a:p>
            <a:pPr>
              <a:buClr>
                <a:schemeClr val="tx1"/>
              </a:buClr>
              <a:buFont typeface="Wingdings" pitchFamily="2" charset="2"/>
              <a:buChar char="§"/>
            </a:pPr>
            <a:r>
              <a:rPr lang="en-US" altLang="ar-JO" dirty="0" smtClean="0">
                <a:solidFill>
                  <a:schemeClr val="accent4">
                    <a:lumMod val="50000"/>
                  </a:schemeClr>
                </a:solidFill>
                <a:latin typeface="Calibri" pitchFamily="34" charset="0"/>
                <a:cs typeface="Calibri" pitchFamily="34" charset="0"/>
              </a:rPr>
              <a:t>Bronchitis </a:t>
            </a:r>
          </a:p>
          <a:p>
            <a:pPr>
              <a:buClr>
                <a:schemeClr val="tx1"/>
              </a:buClr>
              <a:buFont typeface="Wingdings" pitchFamily="2" charset="2"/>
              <a:buChar char="§"/>
            </a:pPr>
            <a:r>
              <a:rPr lang="en-US" altLang="ar-JO" dirty="0" err="1" smtClean="0">
                <a:solidFill>
                  <a:schemeClr val="accent4">
                    <a:lumMod val="50000"/>
                  </a:schemeClr>
                </a:solidFill>
                <a:latin typeface="Calibri" pitchFamily="34" charset="0"/>
                <a:cs typeface="Calibri" pitchFamily="34" charset="0"/>
              </a:rPr>
              <a:t>Otitis</a:t>
            </a:r>
            <a:r>
              <a:rPr lang="en-US" altLang="ar-JO" dirty="0" smtClean="0">
                <a:solidFill>
                  <a:schemeClr val="accent4">
                    <a:lumMod val="50000"/>
                  </a:schemeClr>
                </a:solidFill>
                <a:latin typeface="Calibri" pitchFamily="34" charset="0"/>
                <a:cs typeface="Calibri" pitchFamily="34" charset="0"/>
              </a:rPr>
              <a:t> media </a:t>
            </a:r>
          </a:p>
          <a:p>
            <a:pPr>
              <a:buClr>
                <a:schemeClr val="tx1"/>
              </a:buClr>
              <a:buFont typeface="Wingdings" pitchFamily="2" charset="2"/>
              <a:buChar char="§"/>
            </a:pPr>
            <a:r>
              <a:rPr lang="en-US" altLang="ar-JO" dirty="0" smtClean="0">
                <a:solidFill>
                  <a:schemeClr val="accent4">
                    <a:lumMod val="50000"/>
                  </a:schemeClr>
                </a:solidFill>
                <a:latin typeface="Calibri" pitchFamily="34" charset="0"/>
                <a:cs typeface="Calibri" pitchFamily="34" charset="0"/>
              </a:rPr>
              <a:t>Sinusitis</a:t>
            </a:r>
          </a:p>
          <a:p>
            <a:endParaRPr lang="en-US" dirty="0">
              <a:solidFill>
                <a:schemeClr val="accent4">
                  <a:lumMod val="50000"/>
                </a:schemeClr>
              </a:solidFill>
              <a:latin typeface="Calibri" pitchFamily="34" charset="0"/>
              <a:cs typeface="Calibri" pitchFamily="34" charset="0"/>
            </a:endParaRPr>
          </a:p>
        </p:txBody>
      </p:sp>
      <p:pic>
        <p:nvPicPr>
          <p:cNvPr id="4" name="Picture 8" descr="http://explorevaccines.files.wordpress.com/2008/08/hibimage.jpg"/>
          <p:cNvPicPr>
            <a:picLocks noChangeAspect="1" noChangeArrowheads="1"/>
          </p:cNvPicPr>
          <p:nvPr/>
        </p:nvPicPr>
        <p:blipFill>
          <a:blip r:embed="rId2" cstate="print"/>
          <a:srcRect/>
          <a:stretch>
            <a:fillRect/>
          </a:stretch>
        </p:blipFill>
        <p:spPr bwMode="auto">
          <a:xfrm>
            <a:off x="4200940" y="609601"/>
            <a:ext cx="5115339" cy="5817704"/>
          </a:xfrm>
          <a:prstGeom prst="rect">
            <a:avLst/>
          </a:prstGeom>
          <a:noFill/>
          <a:ln w="9525">
            <a:noFill/>
            <a:miter lim="800000"/>
            <a:headEnd/>
            <a:tailEnd/>
          </a:ln>
        </p:spPr>
      </p:pic>
      <p:sp>
        <p:nvSpPr>
          <p:cNvPr id="5" name="Rectangle 4"/>
          <p:cNvSpPr/>
          <p:nvPr/>
        </p:nvSpPr>
        <p:spPr>
          <a:xfrm>
            <a:off x="5075583" y="1981519"/>
            <a:ext cx="1544901" cy="31110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Rectangle 5"/>
          <p:cNvSpPr/>
          <p:nvPr/>
        </p:nvSpPr>
        <p:spPr>
          <a:xfrm>
            <a:off x="4419600" y="3525397"/>
            <a:ext cx="1544901" cy="31110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p:cNvSpPr/>
          <p:nvPr/>
        </p:nvSpPr>
        <p:spPr>
          <a:xfrm>
            <a:off x="4320209" y="2895918"/>
            <a:ext cx="1544901" cy="31110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2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2000"/>
                                        <p:tgtEl>
                                          <p:spTgt spid="3">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2000"/>
                                        <p:tgtEl>
                                          <p:spTgt spid="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2000"/>
                                        <p:tgtEl>
                                          <p:spTgt spid="3">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2"/>
                </a:solidFill>
                <a:latin typeface="Calibri" pitchFamily="34" charset="0"/>
                <a:cs typeface="Calibri" pitchFamily="34" charset="0"/>
              </a:rPr>
              <a:t>Hib</a:t>
            </a:r>
            <a:r>
              <a:rPr lang="en-US" b="1" dirty="0" smtClean="0">
                <a:solidFill>
                  <a:schemeClr val="accent2"/>
                </a:solidFill>
                <a:latin typeface="Calibri" pitchFamily="34" charset="0"/>
                <a:cs typeface="Calibri" pitchFamily="34" charset="0"/>
              </a:rPr>
              <a:t> Vaccine</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497497"/>
            <a:ext cx="6709906" cy="4750904"/>
          </a:xfrm>
        </p:spPr>
        <p:txBody>
          <a:bodyPr>
            <a:noAutofit/>
          </a:bodyPr>
          <a:lstStyle/>
          <a:p>
            <a:r>
              <a:rPr lang="en-US" sz="1800"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Inactivated/Fractional (conjugated)</a:t>
            </a:r>
          </a:p>
          <a:p>
            <a:pPr>
              <a:buFont typeface="Wingdings" pitchFamily="2" charset="2"/>
              <a:buChar char="§"/>
            </a:pPr>
            <a:endParaRPr lang="en-US" sz="1800" dirty="0" smtClean="0">
              <a:solidFill>
                <a:schemeClr val="accent4">
                  <a:lumMod val="50000"/>
                </a:schemeClr>
              </a:solidFill>
              <a:latin typeface="Calibri" pitchFamily="34" charset="0"/>
              <a:cs typeface="Calibri" pitchFamily="34" charset="0"/>
            </a:endParaRPr>
          </a:p>
          <a:p>
            <a:r>
              <a:rPr lang="en-US" sz="1800"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Protection against childhood meningitis</a:t>
            </a:r>
          </a:p>
          <a:p>
            <a:pPr>
              <a:buFont typeface="Wingdings" pitchFamily="2" charset="2"/>
              <a:buChar char="§"/>
            </a:pPr>
            <a:endParaRPr lang="en-US" sz="1800" dirty="0" smtClean="0">
              <a:solidFill>
                <a:schemeClr val="accent4">
                  <a:lumMod val="50000"/>
                </a:schemeClr>
              </a:solidFill>
              <a:latin typeface="Calibri" pitchFamily="34" charset="0"/>
              <a:cs typeface="Calibri" pitchFamily="34" charset="0"/>
            </a:endParaRPr>
          </a:p>
          <a:p>
            <a:r>
              <a:rPr lang="en-US" sz="1800"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IM</a:t>
            </a:r>
          </a:p>
          <a:p>
            <a:pPr>
              <a:buFont typeface="Wingdings" pitchFamily="2" charset="2"/>
              <a:buChar char="§"/>
            </a:pPr>
            <a:endParaRPr lang="en-US" sz="1800" dirty="0" smtClean="0">
              <a:solidFill>
                <a:schemeClr val="accent4">
                  <a:lumMod val="50000"/>
                </a:schemeClr>
              </a:solidFill>
              <a:latin typeface="Calibri" pitchFamily="34" charset="0"/>
              <a:cs typeface="Calibri" pitchFamily="34" charset="0"/>
            </a:endParaRPr>
          </a:p>
          <a:p>
            <a:r>
              <a:rPr lang="en-US" sz="1800" b="1" dirty="0" smtClean="0">
                <a:solidFill>
                  <a:schemeClr val="accent4">
                    <a:lumMod val="50000"/>
                  </a:schemeClr>
                </a:solidFill>
                <a:latin typeface="Calibri" pitchFamily="34" charset="0"/>
                <a:cs typeface="Calibri" pitchFamily="34" charset="0"/>
              </a:rPr>
              <a:t>Whom is it given to as well?</a:t>
            </a:r>
          </a:p>
          <a:p>
            <a:pPr>
              <a:buFont typeface="Wingdings" pitchFamily="2" charset="2"/>
              <a:buChar char="§"/>
            </a:pPr>
            <a:r>
              <a:rPr lang="en-US" altLang="ar-JO" sz="1800" dirty="0" smtClean="0">
                <a:solidFill>
                  <a:schemeClr val="accent4">
                    <a:lumMod val="50000"/>
                  </a:schemeClr>
                </a:solidFill>
                <a:latin typeface="Calibri" pitchFamily="34" charset="0"/>
                <a:cs typeface="Calibri" pitchFamily="34" charset="0"/>
              </a:rPr>
              <a:t>older people who have had </a:t>
            </a:r>
            <a:r>
              <a:rPr lang="en-US" altLang="ar-JO" sz="1800" dirty="0" err="1" smtClean="0">
                <a:solidFill>
                  <a:schemeClr val="accent5"/>
                </a:solidFill>
                <a:latin typeface="Calibri" pitchFamily="34" charset="0"/>
                <a:cs typeface="Calibri" pitchFamily="34" charset="0"/>
              </a:rPr>
              <a:t>splenectomy</a:t>
            </a:r>
            <a:r>
              <a:rPr lang="en-US" altLang="ar-JO" sz="1800" dirty="0" smtClean="0">
                <a:solidFill>
                  <a:schemeClr val="accent4">
                    <a:lumMod val="50000"/>
                  </a:schemeClr>
                </a:solidFill>
                <a:latin typeface="Calibri" pitchFamily="34" charset="0"/>
                <a:cs typeface="Calibri" pitchFamily="34" charset="0"/>
              </a:rPr>
              <a:t> , or illnesses that put them at risk for pneumonia, including sickle cell disease, leukemia, complement deficiency, and HIV infection.</a:t>
            </a:r>
            <a:endParaRPr lang="en-US" sz="1800" b="1" dirty="0" smtClean="0">
              <a:solidFill>
                <a:schemeClr val="accent4">
                  <a:lumMod val="50000"/>
                </a:schemeClr>
              </a:solidFill>
              <a:latin typeface="Calibri" pitchFamily="34" charset="0"/>
              <a:cs typeface="Calibri" pitchFamily="34" charset="0"/>
            </a:endParaRPr>
          </a:p>
          <a:p>
            <a:endParaRPr lang="en-US" sz="1800" b="1"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Rotavirus vaccine</a:t>
            </a:r>
            <a:endParaRPr lang="en-US" b="1" dirty="0">
              <a:solidFill>
                <a:schemeClr val="accent2"/>
              </a:solidFill>
              <a:latin typeface="Calibri" pitchFamily="34" charset="0"/>
              <a:cs typeface="Calibri" pitchFamily="34" charset="0"/>
            </a:endParaRPr>
          </a:p>
        </p:txBody>
      </p:sp>
      <p:sp>
        <p:nvSpPr>
          <p:cNvPr id="7" name="Text Placeholder 6"/>
          <p:cNvSpPr>
            <a:spLocks noGrp="1"/>
          </p:cNvSpPr>
          <p:nvPr>
            <p:ph type="body" idx="1"/>
          </p:nvPr>
        </p:nvSpPr>
        <p:spPr/>
        <p:txBody>
          <a:bodyPr>
            <a:noAutofit/>
          </a:bodyPr>
          <a:lstStyle/>
          <a:p>
            <a:r>
              <a:rPr lang="en-US" altLang="ar-JO" sz="1600" b="1" dirty="0" smtClean="0">
                <a:solidFill>
                  <a:schemeClr val="accent5"/>
                </a:solidFill>
                <a:latin typeface="Calibri" pitchFamily="34" charset="0"/>
                <a:cs typeface="Calibri" pitchFamily="34" charset="0"/>
              </a:rPr>
              <a:t>First Dose:	2M</a:t>
            </a:r>
          </a:p>
          <a:p>
            <a:r>
              <a:rPr lang="en-US" altLang="ar-JO" sz="1600" b="1" dirty="0" smtClean="0">
                <a:solidFill>
                  <a:schemeClr val="accent5"/>
                </a:solidFill>
                <a:latin typeface="Calibri" pitchFamily="34" charset="0"/>
                <a:cs typeface="Calibri" pitchFamily="34" charset="0"/>
              </a:rPr>
              <a:t>Second Dose:      4M</a:t>
            </a:r>
          </a:p>
          <a:p>
            <a:r>
              <a:rPr lang="en-US" altLang="ar-JO" sz="1600" b="1" dirty="0" smtClean="0">
                <a:solidFill>
                  <a:schemeClr val="accent5"/>
                </a:solidFill>
                <a:latin typeface="Calibri" pitchFamily="34" charset="0"/>
                <a:cs typeface="Calibri" pitchFamily="34" charset="0"/>
              </a:rPr>
              <a:t>Third Dose:	6M</a:t>
            </a:r>
            <a:endParaRPr lang="en-US" sz="1600" b="1" dirty="0">
              <a:solidFill>
                <a:schemeClr val="accent5"/>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Notes on rotavirus infection</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3" y="1330037"/>
            <a:ext cx="7185986" cy="4918364"/>
          </a:xfrm>
        </p:spPr>
        <p:txBody>
          <a:bodyPr>
            <a:noAutofit/>
          </a:bodyPr>
          <a:lstStyle/>
          <a:p>
            <a:r>
              <a:rPr lang="en-US" sz="2200" b="1" dirty="0" err="1" smtClean="0">
                <a:solidFill>
                  <a:schemeClr val="accent4">
                    <a:lumMod val="50000"/>
                  </a:schemeClr>
                </a:solidFill>
                <a:latin typeface="Calibri" pitchFamily="34" charset="0"/>
                <a:cs typeface="Calibri" pitchFamily="34" charset="0"/>
              </a:rPr>
              <a:t>Diarrhoeal</a:t>
            </a:r>
            <a:r>
              <a:rPr lang="en-US" sz="2200" b="1" dirty="0" smtClean="0">
                <a:solidFill>
                  <a:schemeClr val="accent4">
                    <a:lumMod val="50000"/>
                  </a:schemeClr>
                </a:solidFill>
                <a:latin typeface="Calibri" pitchFamily="34" charset="0"/>
                <a:cs typeface="Calibri" pitchFamily="34" charset="0"/>
              </a:rPr>
              <a:t> disease </a:t>
            </a:r>
            <a:r>
              <a:rPr lang="en-US" sz="2200" dirty="0" smtClean="0">
                <a:solidFill>
                  <a:schemeClr val="accent4">
                    <a:lumMod val="50000"/>
                  </a:schemeClr>
                </a:solidFill>
                <a:latin typeface="Calibri" pitchFamily="34" charset="0"/>
                <a:cs typeface="Calibri" pitchFamily="34" charset="0"/>
              </a:rPr>
              <a:t>is considered to be the </a:t>
            </a:r>
            <a:r>
              <a:rPr lang="en-US" sz="2200" b="1" dirty="0" smtClean="0">
                <a:solidFill>
                  <a:schemeClr val="accent5"/>
                </a:solidFill>
                <a:latin typeface="Calibri" pitchFamily="34" charset="0"/>
                <a:cs typeface="Calibri" pitchFamily="34" charset="0"/>
              </a:rPr>
              <a:t>most important cause of infant morbidity in Jordan.</a:t>
            </a:r>
          </a:p>
          <a:p>
            <a:pPr>
              <a:buNone/>
            </a:pPr>
            <a:endParaRPr lang="en-US" sz="2200" dirty="0" smtClean="0">
              <a:solidFill>
                <a:schemeClr val="accent4">
                  <a:lumMod val="50000"/>
                </a:schemeClr>
              </a:solidFill>
              <a:latin typeface="Calibri" pitchFamily="34" charset="0"/>
              <a:cs typeface="Calibri" pitchFamily="34" charset="0"/>
            </a:endParaRPr>
          </a:p>
          <a:p>
            <a:r>
              <a:rPr lang="en-US" sz="2200" b="1" dirty="0" smtClean="0">
                <a:solidFill>
                  <a:schemeClr val="accent4">
                    <a:lumMod val="50000"/>
                  </a:schemeClr>
                </a:solidFill>
                <a:latin typeface="Calibri" pitchFamily="34" charset="0"/>
                <a:cs typeface="Calibri" pitchFamily="34" charset="0"/>
              </a:rPr>
              <a:t>Rotavirus</a:t>
            </a:r>
            <a:r>
              <a:rPr lang="en-US" sz="2200" dirty="0" smtClean="0">
                <a:solidFill>
                  <a:schemeClr val="accent4">
                    <a:lumMod val="50000"/>
                  </a:schemeClr>
                </a:solidFill>
                <a:latin typeface="Calibri" pitchFamily="34" charset="0"/>
                <a:cs typeface="Calibri" pitchFamily="34" charset="0"/>
              </a:rPr>
              <a:t> is among the </a:t>
            </a:r>
            <a:r>
              <a:rPr lang="en-US" sz="2200" b="1" dirty="0" smtClean="0">
                <a:solidFill>
                  <a:schemeClr val="accent5"/>
                </a:solidFill>
                <a:latin typeface="Calibri" pitchFamily="34" charset="0"/>
                <a:cs typeface="Calibri" pitchFamily="34" charset="0"/>
              </a:rPr>
              <a:t>most common causes of </a:t>
            </a:r>
            <a:r>
              <a:rPr lang="en-US" sz="2200" b="1" dirty="0" err="1" smtClean="0">
                <a:solidFill>
                  <a:schemeClr val="accent5"/>
                </a:solidFill>
                <a:latin typeface="Calibri" pitchFamily="34" charset="0"/>
                <a:cs typeface="Calibri" pitchFamily="34" charset="0"/>
              </a:rPr>
              <a:t>diarrhoea</a:t>
            </a:r>
            <a:r>
              <a:rPr lang="en-US" sz="2200" b="1" dirty="0" smtClean="0">
                <a:solidFill>
                  <a:schemeClr val="accent5"/>
                </a:solidFill>
                <a:latin typeface="Calibri" pitchFamily="34" charset="0"/>
                <a:cs typeface="Calibri" pitchFamily="34" charset="0"/>
              </a:rPr>
              <a:t> in Jordanian children </a:t>
            </a:r>
            <a:r>
              <a:rPr lang="en-US" sz="2200" dirty="0" smtClean="0">
                <a:solidFill>
                  <a:schemeClr val="accent4">
                    <a:lumMod val="50000"/>
                  </a:schemeClr>
                </a:solidFill>
                <a:latin typeface="Calibri" pitchFamily="34" charset="0"/>
                <a:cs typeface="Calibri" pitchFamily="34" charset="0"/>
              </a:rPr>
              <a:t>regardless of their social background (39.9% in Al </a:t>
            </a:r>
            <a:r>
              <a:rPr lang="en-US" sz="2200" dirty="0" err="1" smtClean="0">
                <a:solidFill>
                  <a:schemeClr val="accent4">
                    <a:lumMod val="50000"/>
                  </a:schemeClr>
                </a:solidFill>
                <a:latin typeface="Calibri" pitchFamily="34" charset="0"/>
                <a:cs typeface="Calibri" pitchFamily="34" charset="0"/>
              </a:rPr>
              <a:t>Karak</a:t>
            </a:r>
            <a:r>
              <a:rPr lang="en-US" sz="2200" dirty="0" smtClean="0">
                <a:solidFill>
                  <a:schemeClr val="accent4">
                    <a:lumMod val="50000"/>
                  </a:schemeClr>
                </a:solidFill>
                <a:latin typeface="Calibri" pitchFamily="34" charset="0"/>
                <a:cs typeface="Calibri" pitchFamily="34" charset="0"/>
              </a:rPr>
              <a:t> and 33.3% in the north of Jordan) </a:t>
            </a:r>
          </a:p>
          <a:p>
            <a:pPr>
              <a:buFont typeface="Wingdings" pitchFamily="2" charset="2"/>
              <a:buChar char="§"/>
            </a:pPr>
            <a:r>
              <a:rPr lang="en-US" sz="2200" dirty="0" smtClean="0">
                <a:solidFill>
                  <a:schemeClr val="accent2"/>
                </a:solidFill>
                <a:latin typeface="Calibri" pitchFamily="34" charset="0"/>
                <a:cs typeface="Calibri" pitchFamily="34" charset="0"/>
                <a:sym typeface="Wingdings" pitchFamily="2" charset="2"/>
              </a:rPr>
              <a:t> There really is a need for a vaccine against rotavirus</a:t>
            </a:r>
            <a:endParaRPr lang="en-US" sz="2200" dirty="0" smtClean="0">
              <a:solidFill>
                <a:schemeClr val="accent2"/>
              </a:solidFill>
              <a:latin typeface="Calibri" pitchFamily="34" charset="0"/>
              <a:cs typeface="Calibri" pitchFamily="34" charset="0"/>
            </a:endParaRPr>
          </a:p>
          <a:p>
            <a:pPr>
              <a:buNone/>
            </a:pPr>
            <a:endParaRPr lang="en-US" sz="2200" dirty="0" smtClean="0">
              <a:solidFill>
                <a:schemeClr val="accent4">
                  <a:lumMod val="50000"/>
                </a:schemeClr>
              </a:solidFill>
              <a:latin typeface="Calibri" pitchFamily="34" charset="0"/>
              <a:cs typeface="Calibri" pitchFamily="34" charset="0"/>
            </a:endParaRPr>
          </a:p>
          <a:p>
            <a:r>
              <a:rPr lang="en-US" sz="2200" dirty="0" smtClean="0">
                <a:solidFill>
                  <a:schemeClr val="accent4">
                    <a:lumMod val="50000"/>
                  </a:schemeClr>
                </a:solidFill>
                <a:latin typeface="Calibri" pitchFamily="34" charset="0"/>
                <a:cs typeface="Calibri" pitchFamily="34" charset="0"/>
              </a:rPr>
              <a:t>The great </a:t>
            </a:r>
            <a:r>
              <a:rPr lang="en-US" sz="2200" b="1" dirty="0" smtClean="0">
                <a:solidFill>
                  <a:schemeClr val="accent4">
                    <a:lumMod val="50000"/>
                  </a:schemeClr>
                </a:solidFill>
                <a:latin typeface="Calibri" pitchFamily="34" charset="0"/>
                <a:cs typeface="Calibri" pitchFamily="34" charset="0"/>
              </a:rPr>
              <a:t>majority of cases </a:t>
            </a:r>
            <a:r>
              <a:rPr lang="en-US" sz="2200" dirty="0" smtClean="0">
                <a:solidFill>
                  <a:schemeClr val="accent4">
                    <a:lumMod val="50000"/>
                  </a:schemeClr>
                </a:solidFill>
                <a:latin typeface="Calibri" pitchFamily="34" charset="0"/>
                <a:cs typeface="Calibri" pitchFamily="34" charset="0"/>
              </a:rPr>
              <a:t>of rotavirus </a:t>
            </a:r>
            <a:r>
              <a:rPr lang="en-US" sz="2200" dirty="0" err="1" smtClean="0">
                <a:solidFill>
                  <a:schemeClr val="accent4">
                    <a:lumMod val="50000"/>
                  </a:schemeClr>
                </a:solidFill>
                <a:latin typeface="Calibri" pitchFamily="34" charset="0"/>
                <a:cs typeface="Calibri" pitchFamily="34" charset="0"/>
              </a:rPr>
              <a:t>diarrhoea</a:t>
            </a:r>
            <a:r>
              <a:rPr lang="en-US" sz="2200" dirty="0" smtClean="0">
                <a:solidFill>
                  <a:schemeClr val="accent4">
                    <a:lumMod val="50000"/>
                  </a:schemeClr>
                </a:solidFill>
                <a:latin typeface="Calibri" pitchFamily="34" charset="0"/>
                <a:cs typeface="Calibri" pitchFamily="34" charset="0"/>
              </a:rPr>
              <a:t> (96.6%) were in </a:t>
            </a:r>
            <a:r>
              <a:rPr lang="en-US" sz="2200" b="1" dirty="0" smtClean="0">
                <a:solidFill>
                  <a:schemeClr val="accent5"/>
                </a:solidFill>
                <a:latin typeface="Calibri" pitchFamily="34" charset="0"/>
                <a:cs typeface="Calibri" pitchFamily="34" charset="0"/>
              </a:rPr>
              <a:t>children &lt; 2 years of age </a:t>
            </a:r>
          </a:p>
          <a:p>
            <a:pPr>
              <a:buFont typeface="Wingdings" pitchFamily="2" charset="2"/>
              <a:buChar char="§"/>
            </a:pPr>
            <a:r>
              <a:rPr lang="en-US" sz="2200" dirty="0" smtClean="0">
                <a:solidFill>
                  <a:schemeClr val="accent2"/>
                </a:solidFill>
                <a:latin typeface="Calibri" pitchFamily="34" charset="0"/>
                <a:cs typeface="Calibri" pitchFamily="34" charset="0"/>
                <a:sym typeface="Wingdings" pitchFamily="2" charset="2"/>
              </a:rPr>
              <a:t> Immunization against rotavirus should be early in life</a:t>
            </a:r>
            <a:endParaRPr lang="en-US" sz="2200" dirty="0" smtClean="0">
              <a:solidFill>
                <a:schemeClr val="accent2"/>
              </a:solidFill>
              <a:latin typeface="Calibri" pitchFamily="34" charset="0"/>
              <a:cs typeface="Calibri" pitchFamily="34" charset="0"/>
            </a:endParaRPr>
          </a:p>
          <a:p>
            <a:pPr>
              <a:buNone/>
            </a:pPr>
            <a:endParaRPr lang="en-US" sz="22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70574"/>
            <a:ext cx="7053542" cy="943820"/>
          </a:xfrm>
        </p:spPr>
        <p:txBody>
          <a:bodyPr/>
          <a:lstStyle/>
          <a:p>
            <a:r>
              <a:rPr lang="en-US" b="1" dirty="0" smtClean="0">
                <a:solidFill>
                  <a:schemeClr val="accent2"/>
                </a:solidFill>
                <a:latin typeface="Calibri" pitchFamily="34" charset="0"/>
                <a:cs typeface="Calibri" pitchFamily="34" charset="0"/>
              </a:rPr>
              <a:t>Rotavirus vaccine</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023583"/>
            <a:ext cx="6709906" cy="5224818"/>
          </a:xfrm>
        </p:spPr>
        <p:txBody>
          <a:bodyPr>
            <a:noAutofit/>
          </a:bodyPr>
          <a:lstStyle/>
          <a:p>
            <a:r>
              <a:rPr lang="en-US" altLang="ar-JO" sz="1800" b="1" dirty="0" smtClean="0">
                <a:solidFill>
                  <a:schemeClr val="accent5"/>
                </a:solidFill>
                <a:latin typeface="Calibri" pitchFamily="34" charset="0"/>
                <a:cs typeface="Calibri" pitchFamily="34" charset="0"/>
              </a:rPr>
              <a:t>Started in Jordan on March/2015.</a:t>
            </a:r>
            <a:endParaRPr lang="en-US" sz="1800" b="1" dirty="0" smtClean="0">
              <a:solidFill>
                <a:schemeClr val="accent4">
                  <a:lumMod val="50000"/>
                </a:schemeClr>
              </a:solidFill>
              <a:latin typeface="Calibri" pitchFamily="34" charset="0"/>
              <a:cs typeface="Calibri" pitchFamily="34" charset="0"/>
            </a:endParaRPr>
          </a:p>
          <a:p>
            <a:r>
              <a:rPr lang="en-US" sz="1800"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Live attenuated (</a:t>
            </a:r>
            <a:r>
              <a:rPr lang="en-US" sz="1800" dirty="0" err="1" smtClean="0">
                <a:solidFill>
                  <a:schemeClr val="accent4">
                    <a:lumMod val="50000"/>
                  </a:schemeClr>
                </a:solidFill>
                <a:latin typeface="Calibri" pitchFamily="34" charset="0"/>
                <a:cs typeface="Calibri" pitchFamily="34" charset="0"/>
              </a:rPr>
              <a:t>Rotateq</a:t>
            </a:r>
            <a:r>
              <a:rPr lang="en-US" sz="1800" dirty="0" smtClean="0">
                <a:solidFill>
                  <a:schemeClr val="accent4">
                    <a:lumMod val="50000"/>
                  </a:schemeClr>
                </a:solidFill>
                <a:latin typeface="Calibri" pitchFamily="34" charset="0"/>
                <a:cs typeface="Calibri" pitchFamily="34" charset="0"/>
              </a:rPr>
              <a:t>)</a:t>
            </a:r>
          </a:p>
          <a:p>
            <a:endParaRPr lang="en-US" sz="1800" dirty="0" smtClean="0">
              <a:solidFill>
                <a:schemeClr val="accent4">
                  <a:lumMod val="50000"/>
                </a:schemeClr>
              </a:solidFill>
              <a:latin typeface="Calibri" pitchFamily="34" charset="0"/>
              <a:cs typeface="Calibri" pitchFamily="34" charset="0"/>
            </a:endParaRPr>
          </a:p>
          <a:p>
            <a:r>
              <a:rPr lang="en-US" sz="1800"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Prevent morbidity from diarrhea (decrease the severity of symptoms)</a:t>
            </a:r>
          </a:p>
          <a:p>
            <a:endParaRPr lang="en-US" sz="1800" dirty="0" smtClean="0">
              <a:solidFill>
                <a:schemeClr val="accent4">
                  <a:lumMod val="50000"/>
                </a:schemeClr>
              </a:solidFill>
              <a:latin typeface="Calibri" pitchFamily="34" charset="0"/>
              <a:cs typeface="Calibri" pitchFamily="34" charset="0"/>
            </a:endParaRPr>
          </a:p>
          <a:p>
            <a:r>
              <a:rPr lang="en-US" sz="1800"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Oral</a:t>
            </a:r>
          </a:p>
          <a:p>
            <a:endParaRPr lang="en-US" sz="1800" dirty="0" smtClean="0">
              <a:solidFill>
                <a:schemeClr val="accent4">
                  <a:lumMod val="50000"/>
                </a:schemeClr>
              </a:solidFill>
              <a:latin typeface="Calibri" pitchFamily="34" charset="0"/>
              <a:cs typeface="Calibri" pitchFamily="34" charset="0"/>
            </a:endParaRPr>
          </a:p>
          <a:p>
            <a:r>
              <a:rPr lang="en-US" sz="1800" b="1" dirty="0" smtClean="0">
                <a:solidFill>
                  <a:schemeClr val="accent4">
                    <a:lumMod val="50000"/>
                  </a:schemeClr>
                </a:solidFill>
                <a:latin typeface="Calibri" pitchFamily="34" charset="0"/>
                <a:cs typeface="Calibri" pitchFamily="34" charset="0"/>
              </a:rPr>
              <a:t>Contraindication?</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Immunodeficiency</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Previous history of </a:t>
            </a:r>
            <a:r>
              <a:rPr lang="en-US" sz="1800" dirty="0" err="1" smtClean="0">
                <a:solidFill>
                  <a:schemeClr val="accent4">
                    <a:lumMod val="50000"/>
                  </a:schemeClr>
                </a:solidFill>
                <a:latin typeface="Calibri" pitchFamily="34" charset="0"/>
                <a:cs typeface="Calibri" pitchFamily="34" charset="0"/>
              </a:rPr>
              <a:t>intussusception</a:t>
            </a:r>
            <a:endParaRPr lang="en-US" sz="18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4337050" y="1416050"/>
            <a:ext cx="4762500" cy="3886200"/>
          </a:xfrm>
          <a:prstGeom prst="rect">
            <a:avLst/>
          </a:prstGeom>
          <a:noFill/>
          <a:ln w="12700" cap="rnd" algn="ctr">
            <a:noFill/>
            <a:miter lim="800000"/>
            <a:headEnd/>
            <a:tailEnd/>
          </a:ln>
        </p:spPr>
      </p:pic>
      <p:graphicFrame>
        <p:nvGraphicFramePr>
          <p:cNvPr id="6" name="Diagram 5"/>
          <p:cNvGraphicFramePr/>
          <p:nvPr/>
        </p:nvGraphicFramePr>
        <p:xfrm>
          <a:off x="455613" y="284163"/>
          <a:ext cx="8229600" cy="805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nvGraphicFramePr>
        <p:xfrm>
          <a:off x="55563" y="1250576"/>
          <a:ext cx="4038600" cy="4723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41763" y="1104900"/>
            <a:ext cx="1233487" cy="1622425"/>
            <a:chOff x="2201" y="1650"/>
            <a:chExt cx="777" cy="1022"/>
          </a:xfrm>
        </p:grpSpPr>
        <p:grpSp>
          <p:nvGrpSpPr>
            <p:cNvPr id="3" name="Group 3"/>
            <p:cNvGrpSpPr>
              <a:grpSpLocks noChangeAspect="1"/>
            </p:cNvGrpSpPr>
            <p:nvPr/>
          </p:nvGrpSpPr>
          <p:grpSpPr bwMode="auto">
            <a:xfrm>
              <a:off x="2201" y="1650"/>
              <a:ext cx="777" cy="777"/>
              <a:chOff x="126" y="856"/>
              <a:chExt cx="1559" cy="1588"/>
            </a:xfrm>
          </p:grpSpPr>
          <p:sp>
            <p:nvSpPr>
              <p:cNvPr id="5569540" name="Freeform 4"/>
              <p:cNvSpPr>
                <a:spLocks noChangeAspect="1"/>
              </p:cNvSpPr>
              <p:nvPr/>
            </p:nvSpPr>
            <p:spPr bwMode="auto">
              <a:xfrm>
                <a:off x="1005" y="856"/>
                <a:ext cx="167" cy="221"/>
              </a:xfrm>
              <a:custGeom>
                <a:avLst/>
                <a:gdLst/>
                <a:ahLst/>
                <a:cxnLst>
                  <a:cxn ang="0">
                    <a:pos x="18" y="120"/>
                  </a:cxn>
                  <a:cxn ang="0">
                    <a:pos x="22" y="102"/>
                  </a:cxn>
                  <a:cxn ang="0">
                    <a:pos x="28" y="80"/>
                  </a:cxn>
                  <a:cxn ang="0">
                    <a:pos x="32" y="60"/>
                  </a:cxn>
                  <a:cxn ang="0">
                    <a:pos x="30" y="48"/>
                  </a:cxn>
                  <a:cxn ang="0">
                    <a:pos x="24" y="41"/>
                  </a:cxn>
                  <a:cxn ang="0">
                    <a:pos x="10" y="36"/>
                  </a:cxn>
                  <a:cxn ang="0">
                    <a:pos x="4" y="32"/>
                  </a:cxn>
                  <a:cxn ang="0">
                    <a:pos x="0" y="22"/>
                  </a:cxn>
                  <a:cxn ang="0">
                    <a:pos x="2" y="13"/>
                  </a:cxn>
                  <a:cxn ang="0">
                    <a:pos x="7" y="5"/>
                  </a:cxn>
                  <a:cxn ang="0">
                    <a:pos x="18" y="0"/>
                  </a:cxn>
                  <a:cxn ang="0">
                    <a:pos x="35" y="4"/>
                  </a:cxn>
                  <a:cxn ang="0">
                    <a:pos x="68" y="13"/>
                  </a:cxn>
                  <a:cxn ang="0">
                    <a:pos x="92" y="19"/>
                  </a:cxn>
                  <a:cxn ang="0">
                    <a:pos x="101" y="23"/>
                  </a:cxn>
                  <a:cxn ang="0">
                    <a:pos x="106" y="27"/>
                  </a:cxn>
                  <a:cxn ang="0">
                    <a:pos x="108" y="36"/>
                  </a:cxn>
                  <a:cxn ang="0">
                    <a:pos x="106" y="45"/>
                  </a:cxn>
                  <a:cxn ang="0">
                    <a:pos x="101" y="53"/>
                  </a:cxn>
                  <a:cxn ang="0">
                    <a:pos x="94" y="57"/>
                  </a:cxn>
                  <a:cxn ang="0">
                    <a:pos x="83" y="55"/>
                  </a:cxn>
                  <a:cxn ang="0">
                    <a:pos x="75" y="55"/>
                  </a:cxn>
                  <a:cxn ang="0">
                    <a:pos x="67" y="61"/>
                  </a:cxn>
                  <a:cxn ang="0">
                    <a:pos x="61" y="77"/>
                  </a:cxn>
                  <a:cxn ang="0">
                    <a:pos x="55" y="99"/>
                  </a:cxn>
                  <a:cxn ang="0">
                    <a:pos x="49" y="121"/>
                  </a:cxn>
                  <a:cxn ang="0">
                    <a:pos x="43" y="135"/>
                  </a:cxn>
                  <a:cxn ang="0">
                    <a:pos x="35" y="140"/>
                  </a:cxn>
                  <a:cxn ang="0">
                    <a:pos x="28" y="140"/>
                  </a:cxn>
                  <a:cxn ang="0">
                    <a:pos x="21" y="135"/>
                  </a:cxn>
                  <a:cxn ang="0">
                    <a:pos x="18" y="127"/>
                  </a:cxn>
                </a:cxnLst>
                <a:rect l="0" t="0" r="r" b="b"/>
                <a:pathLst>
                  <a:path w="108" h="140">
                    <a:moveTo>
                      <a:pt x="18" y="127"/>
                    </a:moveTo>
                    <a:lnTo>
                      <a:pt x="18" y="120"/>
                    </a:lnTo>
                    <a:lnTo>
                      <a:pt x="20" y="112"/>
                    </a:lnTo>
                    <a:lnTo>
                      <a:pt x="22" y="102"/>
                    </a:lnTo>
                    <a:lnTo>
                      <a:pt x="25" y="91"/>
                    </a:lnTo>
                    <a:lnTo>
                      <a:pt x="28" y="80"/>
                    </a:lnTo>
                    <a:lnTo>
                      <a:pt x="31" y="69"/>
                    </a:lnTo>
                    <a:lnTo>
                      <a:pt x="32" y="60"/>
                    </a:lnTo>
                    <a:lnTo>
                      <a:pt x="32" y="53"/>
                    </a:lnTo>
                    <a:lnTo>
                      <a:pt x="30" y="48"/>
                    </a:lnTo>
                    <a:lnTo>
                      <a:pt x="28" y="44"/>
                    </a:lnTo>
                    <a:lnTo>
                      <a:pt x="24" y="41"/>
                    </a:lnTo>
                    <a:lnTo>
                      <a:pt x="19" y="39"/>
                    </a:lnTo>
                    <a:lnTo>
                      <a:pt x="10" y="36"/>
                    </a:lnTo>
                    <a:lnTo>
                      <a:pt x="7" y="34"/>
                    </a:lnTo>
                    <a:lnTo>
                      <a:pt x="4" y="32"/>
                    </a:lnTo>
                    <a:lnTo>
                      <a:pt x="1" y="27"/>
                    </a:lnTo>
                    <a:lnTo>
                      <a:pt x="0" y="22"/>
                    </a:lnTo>
                    <a:lnTo>
                      <a:pt x="0" y="17"/>
                    </a:lnTo>
                    <a:lnTo>
                      <a:pt x="2" y="13"/>
                    </a:lnTo>
                    <a:lnTo>
                      <a:pt x="4" y="9"/>
                    </a:lnTo>
                    <a:lnTo>
                      <a:pt x="7" y="5"/>
                    </a:lnTo>
                    <a:lnTo>
                      <a:pt x="12" y="2"/>
                    </a:lnTo>
                    <a:lnTo>
                      <a:pt x="18" y="0"/>
                    </a:lnTo>
                    <a:lnTo>
                      <a:pt x="26" y="1"/>
                    </a:lnTo>
                    <a:lnTo>
                      <a:pt x="35" y="4"/>
                    </a:lnTo>
                    <a:lnTo>
                      <a:pt x="56" y="10"/>
                    </a:lnTo>
                    <a:lnTo>
                      <a:pt x="68" y="13"/>
                    </a:lnTo>
                    <a:lnTo>
                      <a:pt x="80" y="16"/>
                    </a:lnTo>
                    <a:lnTo>
                      <a:pt x="92" y="19"/>
                    </a:lnTo>
                    <a:lnTo>
                      <a:pt x="97" y="21"/>
                    </a:lnTo>
                    <a:lnTo>
                      <a:pt x="101" y="23"/>
                    </a:lnTo>
                    <a:lnTo>
                      <a:pt x="104" y="25"/>
                    </a:lnTo>
                    <a:lnTo>
                      <a:pt x="106" y="27"/>
                    </a:lnTo>
                    <a:lnTo>
                      <a:pt x="108" y="32"/>
                    </a:lnTo>
                    <a:lnTo>
                      <a:pt x="108" y="36"/>
                    </a:lnTo>
                    <a:lnTo>
                      <a:pt x="107" y="41"/>
                    </a:lnTo>
                    <a:lnTo>
                      <a:pt x="106" y="45"/>
                    </a:lnTo>
                    <a:lnTo>
                      <a:pt x="104" y="49"/>
                    </a:lnTo>
                    <a:lnTo>
                      <a:pt x="101" y="53"/>
                    </a:lnTo>
                    <a:lnTo>
                      <a:pt x="97" y="56"/>
                    </a:lnTo>
                    <a:lnTo>
                      <a:pt x="94" y="57"/>
                    </a:lnTo>
                    <a:lnTo>
                      <a:pt x="91" y="56"/>
                    </a:lnTo>
                    <a:lnTo>
                      <a:pt x="83" y="55"/>
                    </a:lnTo>
                    <a:lnTo>
                      <a:pt x="79" y="55"/>
                    </a:lnTo>
                    <a:lnTo>
                      <a:pt x="75" y="55"/>
                    </a:lnTo>
                    <a:lnTo>
                      <a:pt x="71" y="57"/>
                    </a:lnTo>
                    <a:lnTo>
                      <a:pt x="67" y="61"/>
                    </a:lnTo>
                    <a:lnTo>
                      <a:pt x="64" y="68"/>
                    </a:lnTo>
                    <a:lnTo>
                      <a:pt x="61" y="77"/>
                    </a:lnTo>
                    <a:lnTo>
                      <a:pt x="58" y="88"/>
                    </a:lnTo>
                    <a:lnTo>
                      <a:pt x="55" y="99"/>
                    </a:lnTo>
                    <a:lnTo>
                      <a:pt x="52" y="110"/>
                    </a:lnTo>
                    <a:lnTo>
                      <a:pt x="49" y="121"/>
                    </a:lnTo>
                    <a:lnTo>
                      <a:pt x="46" y="129"/>
                    </a:lnTo>
                    <a:lnTo>
                      <a:pt x="43" y="135"/>
                    </a:lnTo>
                    <a:lnTo>
                      <a:pt x="39" y="138"/>
                    </a:lnTo>
                    <a:lnTo>
                      <a:pt x="35" y="140"/>
                    </a:lnTo>
                    <a:lnTo>
                      <a:pt x="31" y="140"/>
                    </a:lnTo>
                    <a:lnTo>
                      <a:pt x="28" y="140"/>
                    </a:lnTo>
                    <a:lnTo>
                      <a:pt x="24" y="138"/>
                    </a:lnTo>
                    <a:lnTo>
                      <a:pt x="21" y="135"/>
                    </a:lnTo>
                    <a:lnTo>
                      <a:pt x="19" y="132"/>
                    </a:lnTo>
                    <a:lnTo>
                      <a:pt x="18" y="127"/>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1" name="Freeform 5"/>
              <p:cNvSpPr>
                <a:spLocks noChangeAspect="1"/>
              </p:cNvSpPr>
              <p:nvPr/>
            </p:nvSpPr>
            <p:spPr bwMode="auto">
              <a:xfrm>
                <a:off x="1316" y="1052"/>
                <a:ext cx="199" cy="204"/>
              </a:xfrm>
              <a:custGeom>
                <a:avLst/>
                <a:gdLst/>
                <a:ahLst/>
                <a:cxnLst>
                  <a:cxn ang="0">
                    <a:pos x="1" y="108"/>
                  </a:cxn>
                  <a:cxn ang="0">
                    <a:pos x="5" y="103"/>
                  </a:cxn>
                  <a:cxn ang="0">
                    <a:pos x="11" y="96"/>
                  </a:cxn>
                  <a:cxn ang="0">
                    <a:pos x="18" y="89"/>
                  </a:cxn>
                  <a:cxn ang="0">
                    <a:pos x="27" y="82"/>
                  </a:cxn>
                  <a:cxn ang="0">
                    <a:pos x="35" y="74"/>
                  </a:cxn>
                  <a:cxn ang="0">
                    <a:pos x="43" y="66"/>
                  </a:cxn>
                  <a:cxn ang="0">
                    <a:pos x="49" y="59"/>
                  </a:cxn>
                  <a:cxn ang="0">
                    <a:pos x="53" y="53"/>
                  </a:cxn>
                  <a:cxn ang="0">
                    <a:pos x="54" y="48"/>
                  </a:cxn>
                  <a:cxn ang="0">
                    <a:pos x="54" y="43"/>
                  </a:cxn>
                  <a:cxn ang="0">
                    <a:pos x="52" y="39"/>
                  </a:cxn>
                  <a:cxn ang="0">
                    <a:pos x="49" y="35"/>
                  </a:cxn>
                  <a:cxn ang="0">
                    <a:pos x="43" y="27"/>
                  </a:cxn>
                  <a:cxn ang="0">
                    <a:pos x="41" y="24"/>
                  </a:cxn>
                  <a:cxn ang="0">
                    <a:pos x="40" y="21"/>
                  </a:cxn>
                  <a:cxn ang="0">
                    <a:pos x="40" y="15"/>
                  </a:cxn>
                  <a:cxn ang="0">
                    <a:pos x="42" y="10"/>
                  </a:cxn>
                  <a:cxn ang="0">
                    <a:pos x="45" y="6"/>
                  </a:cxn>
                  <a:cxn ang="0">
                    <a:pos x="48" y="3"/>
                  </a:cxn>
                  <a:cxn ang="0">
                    <a:pos x="52" y="1"/>
                  </a:cxn>
                  <a:cxn ang="0">
                    <a:pos x="57" y="0"/>
                  </a:cxn>
                  <a:cxn ang="0">
                    <a:pos x="63" y="0"/>
                  </a:cxn>
                  <a:cxn ang="0">
                    <a:pos x="69" y="2"/>
                  </a:cxn>
                  <a:cxn ang="0">
                    <a:pos x="75" y="7"/>
                  </a:cxn>
                  <a:cxn ang="0">
                    <a:pos x="82" y="13"/>
                  </a:cxn>
                  <a:cxn ang="0">
                    <a:pos x="89" y="21"/>
                  </a:cxn>
                  <a:cxn ang="0">
                    <a:pos x="96" y="29"/>
                  </a:cxn>
                  <a:cxn ang="0">
                    <a:pos x="104" y="38"/>
                  </a:cxn>
                  <a:cxn ang="0">
                    <a:pos x="113" y="47"/>
                  </a:cxn>
                  <a:cxn ang="0">
                    <a:pos x="121" y="56"/>
                  </a:cxn>
                  <a:cxn ang="0">
                    <a:pos x="125" y="60"/>
                  </a:cxn>
                  <a:cxn ang="0">
                    <a:pos x="127" y="64"/>
                  </a:cxn>
                  <a:cxn ang="0">
                    <a:pos x="129" y="70"/>
                  </a:cxn>
                  <a:cxn ang="0">
                    <a:pos x="128" y="75"/>
                  </a:cxn>
                  <a:cxn ang="0">
                    <a:pos x="126" y="80"/>
                  </a:cxn>
                  <a:cxn ang="0">
                    <a:pos x="123" y="83"/>
                  </a:cxn>
                  <a:cxn ang="0">
                    <a:pos x="116" y="88"/>
                  </a:cxn>
                  <a:cxn ang="0">
                    <a:pos x="111" y="90"/>
                  </a:cxn>
                  <a:cxn ang="0">
                    <a:pos x="106" y="90"/>
                  </a:cxn>
                  <a:cxn ang="0">
                    <a:pos x="103" y="89"/>
                  </a:cxn>
                  <a:cxn ang="0">
                    <a:pos x="100" y="87"/>
                  </a:cxn>
                  <a:cxn ang="0">
                    <a:pos x="94" y="82"/>
                  </a:cxn>
                  <a:cxn ang="0">
                    <a:pos x="91" y="80"/>
                  </a:cxn>
                  <a:cxn ang="0">
                    <a:pos x="87" y="78"/>
                  </a:cxn>
                  <a:cxn ang="0">
                    <a:pos x="83" y="78"/>
                  </a:cxn>
                  <a:cxn ang="0">
                    <a:pos x="78" y="79"/>
                  </a:cxn>
                  <a:cxn ang="0">
                    <a:pos x="72" y="83"/>
                  </a:cxn>
                  <a:cxn ang="0">
                    <a:pos x="64" y="89"/>
                  </a:cxn>
                  <a:cxn ang="0">
                    <a:pos x="56" y="96"/>
                  </a:cxn>
                  <a:cxn ang="0">
                    <a:pos x="47" y="104"/>
                  </a:cxn>
                  <a:cxn ang="0">
                    <a:pos x="39" y="112"/>
                  </a:cxn>
                  <a:cxn ang="0">
                    <a:pos x="31" y="119"/>
                  </a:cxn>
                  <a:cxn ang="0">
                    <a:pos x="24" y="125"/>
                  </a:cxn>
                  <a:cxn ang="0">
                    <a:pos x="18" y="128"/>
                  </a:cxn>
                  <a:cxn ang="0">
                    <a:pos x="13" y="129"/>
                  </a:cxn>
                  <a:cxn ang="0">
                    <a:pos x="9" y="129"/>
                  </a:cxn>
                  <a:cxn ang="0">
                    <a:pos x="6" y="127"/>
                  </a:cxn>
                  <a:cxn ang="0">
                    <a:pos x="3" y="125"/>
                  </a:cxn>
                  <a:cxn ang="0">
                    <a:pos x="1" y="121"/>
                  </a:cxn>
                  <a:cxn ang="0">
                    <a:pos x="0" y="117"/>
                  </a:cxn>
                  <a:cxn ang="0">
                    <a:pos x="0" y="113"/>
                  </a:cxn>
                  <a:cxn ang="0">
                    <a:pos x="1" y="108"/>
                  </a:cxn>
                </a:cxnLst>
                <a:rect l="0" t="0" r="r" b="b"/>
                <a:pathLst>
                  <a:path w="129" h="129">
                    <a:moveTo>
                      <a:pt x="1" y="108"/>
                    </a:moveTo>
                    <a:lnTo>
                      <a:pt x="5" y="103"/>
                    </a:lnTo>
                    <a:lnTo>
                      <a:pt x="11" y="96"/>
                    </a:lnTo>
                    <a:lnTo>
                      <a:pt x="18" y="89"/>
                    </a:lnTo>
                    <a:lnTo>
                      <a:pt x="27" y="82"/>
                    </a:lnTo>
                    <a:lnTo>
                      <a:pt x="35" y="74"/>
                    </a:lnTo>
                    <a:lnTo>
                      <a:pt x="43" y="66"/>
                    </a:lnTo>
                    <a:lnTo>
                      <a:pt x="49" y="59"/>
                    </a:lnTo>
                    <a:lnTo>
                      <a:pt x="53" y="53"/>
                    </a:lnTo>
                    <a:lnTo>
                      <a:pt x="54" y="48"/>
                    </a:lnTo>
                    <a:lnTo>
                      <a:pt x="54" y="43"/>
                    </a:lnTo>
                    <a:lnTo>
                      <a:pt x="52" y="39"/>
                    </a:lnTo>
                    <a:lnTo>
                      <a:pt x="49" y="35"/>
                    </a:lnTo>
                    <a:lnTo>
                      <a:pt x="43" y="27"/>
                    </a:lnTo>
                    <a:lnTo>
                      <a:pt x="41" y="24"/>
                    </a:lnTo>
                    <a:lnTo>
                      <a:pt x="40" y="21"/>
                    </a:lnTo>
                    <a:lnTo>
                      <a:pt x="40" y="15"/>
                    </a:lnTo>
                    <a:lnTo>
                      <a:pt x="42" y="10"/>
                    </a:lnTo>
                    <a:lnTo>
                      <a:pt x="45" y="6"/>
                    </a:lnTo>
                    <a:lnTo>
                      <a:pt x="48" y="3"/>
                    </a:lnTo>
                    <a:lnTo>
                      <a:pt x="52" y="1"/>
                    </a:lnTo>
                    <a:lnTo>
                      <a:pt x="57" y="0"/>
                    </a:lnTo>
                    <a:lnTo>
                      <a:pt x="63" y="0"/>
                    </a:lnTo>
                    <a:lnTo>
                      <a:pt x="69" y="2"/>
                    </a:lnTo>
                    <a:lnTo>
                      <a:pt x="75" y="7"/>
                    </a:lnTo>
                    <a:lnTo>
                      <a:pt x="82" y="13"/>
                    </a:lnTo>
                    <a:lnTo>
                      <a:pt x="89" y="21"/>
                    </a:lnTo>
                    <a:lnTo>
                      <a:pt x="96" y="29"/>
                    </a:lnTo>
                    <a:lnTo>
                      <a:pt x="104" y="38"/>
                    </a:lnTo>
                    <a:lnTo>
                      <a:pt x="113" y="47"/>
                    </a:lnTo>
                    <a:lnTo>
                      <a:pt x="121" y="56"/>
                    </a:lnTo>
                    <a:lnTo>
                      <a:pt x="125" y="60"/>
                    </a:lnTo>
                    <a:lnTo>
                      <a:pt x="127" y="64"/>
                    </a:lnTo>
                    <a:lnTo>
                      <a:pt x="129" y="70"/>
                    </a:lnTo>
                    <a:lnTo>
                      <a:pt x="128" y="75"/>
                    </a:lnTo>
                    <a:lnTo>
                      <a:pt x="126" y="80"/>
                    </a:lnTo>
                    <a:lnTo>
                      <a:pt x="123" y="83"/>
                    </a:lnTo>
                    <a:lnTo>
                      <a:pt x="116" y="88"/>
                    </a:lnTo>
                    <a:lnTo>
                      <a:pt x="111" y="90"/>
                    </a:lnTo>
                    <a:lnTo>
                      <a:pt x="106" y="90"/>
                    </a:lnTo>
                    <a:lnTo>
                      <a:pt x="103" y="89"/>
                    </a:lnTo>
                    <a:lnTo>
                      <a:pt x="100" y="87"/>
                    </a:lnTo>
                    <a:lnTo>
                      <a:pt x="94" y="82"/>
                    </a:lnTo>
                    <a:lnTo>
                      <a:pt x="91" y="80"/>
                    </a:lnTo>
                    <a:lnTo>
                      <a:pt x="87" y="78"/>
                    </a:lnTo>
                    <a:lnTo>
                      <a:pt x="83" y="78"/>
                    </a:lnTo>
                    <a:lnTo>
                      <a:pt x="78" y="79"/>
                    </a:lnTo>
                    <a:lnTo>
                      <a:pt x="72" y="83"/>
                    </a:lnTo>
                    <a:lnTo>
                      <a:pt x="64" y="89"/>
                    </a:lnTo>
                    <a:lnTo>
                      <a:pt x="56" y="96"/>
                    </a:lnTo>
                    <a:lnTo>
                      <a:pt x="47" y="104"/>
                    </a:lnTo>
                    <a:lnTo>
                      <a:pt x="39" y="112"/>
                    </a:lnTo>
                    <a:lnTo>
                      <a:pt x="31" y="119"/>
                    </a:lnTo>
                    <a:lnTo>
                      <a:pt x="24" y="125"/>
                    </a:lnTo>
                    <a:lnTo>
                      <a:pt x="18" y="128"/>
                    </a:lnTo>
                    <a:lnTo>
                      <a:pt x="13" y="129"/>
                    </a:lnTo>
                    <a:lnTo>
                      <a:pt x="9" y="129"/>
                    </a:lnTo>
                    <a:lnTo>
                      <a:pt x="6" y="127"/>
                    </a:lnTo>
                    <a:lnTo>
                      <a:pt x="3" y="125"/>
                    </a:lnTo>
                    <a:lnTo>
                      <a:pt x="1" y="121"/>
                    </a:lnTo>
                    <a:lnTo>
                      <a:pt x="0" y="117"/>
                    </a:lnTo>
                    <a:lnTo>
                      <a:pt x="0" y="113"/>
                    </a:lnTo>
                    <a:lnTo>
                      <a:pt x="1" y="108"/>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2" name="Freeform 6"/>
              <p:cNvSpPr>
                <a:spLocks noChangeAspect="1"/>
              </p:cNvSpPr>
              <p:nvPr/>
            </p:nvSpPr>
            <p:spPr bwMode="auto">
              <a:xfrm>
                <a:off x="1472" y="1406"/>
                <a:ext cx="213" cy="170"/>
              </a:xfrm>
              <a:custGeom>
                <a:avLst/>
                <a:gdLst/>
                <a:ahLst/>
                <a:cxnLst>
                  <a:cxn ang="0">
                    <a:pos x="13" y="66"/>
                  </a:cxn>
                  <a:cxn ang="0">
                    <a:pos x="31" y="61"/>
                  </a:cxn>
                  <a:cxn ang="0">
                    <a:pos x="53" y="56"/>
                  </a:cxn>
                  <a:cxn ang="0">
                    <a:pos x="73" y="50"/>
                  </a:cxn>
                  <a:cxn ang="0">
                    <a:pos x="83" y="43"/>
                  </a:cxn>
                  <a:cxn ang="0">
                    <a:pos x="85" y="34"/>
                  </a:cxn>
                  <a:cxn ang="0">
                    <a:pos x="83" y="19"/>
                  </a:cxn>
                  <a:cxn ang="0">
                    <a:pos x="84" y="12"/>
                  </a:cxn>
                  <a:cxn ang="0">
                    <a:pos x="91" y="3"/>
                  </a:cxn>
                  <a:cxn ang="0">
                    <a:pos x="100" y="0"/>
                  </a:cxn>
                  <a:cxn ang="0">
                    <a:pos x="109" y="2"/>
                  </a:cxn>
                  <a:cxn ang="0">
                    <a:pos x="118" y="9"/>
                  </a:cxn>
                  <a:cxn ang="0">
                    <a:pos x="124" y="26"/>
                  </a:cxn>
                  <a:cxn ang="0">
                    <a:pos x="128" y="47"/>
                  </a:cxn>
                  <a:cxn ang="0">
                    <a:pos x="135" y="71"/>
                  </a:cxn>
                  <a:cxn ang="0">
                    <a:pos x="138" y="88"/>
                  </a:cxn>
                  <a:cxn ang="0">
                    <a:pos x="137" y="99"/>
                  </a:cxn>
                  <a:cxn ang="0">
                    <a:pos x="130" y="105"/>
                  </a:cxn>
                  <a:cxn ang="0">
                    <a:pos x="122" y="108"/>
                  </a:cxn>
                  <a:cxn ang="0">
                    <a:pos x="112" y="107"/>
                  </a:cxn>
                  <a:cxn ang="0">
                    <a:pos x="105" y="102"/>
                  </a:cxn>
                  <a:cxn ang="0">
                    <a:pos x="101" y="92"/>
                  </a:cxn>
                  <a:cxn ang="0">
                    <a:pos x="97" y="85"/>
                  </a:cxn>
                  <a:cxn ang="0">
                    <a:pos x="88" y="81"/>
                  </a:cxn>
                  <a:cxn ang="0">
                    <a:pos x="71" y="83"/>
                  </a:cxn>
                  <a:cxn ang="0">
                    <a:pos x="49" y="88"/>
                  </a:cxn>
                  <a:cxn ang="0">
                    <a:pos x="28" y="94"/>
                  </a:cxn>
                  <a:cxn ang="0">
                    <a:pos x="12" y="95"/>
                  </a:cxn>
                  <a:cxn ang="0">
                    <a:pos x="4" y="91"/>
                  </a:cxn>
                  <a:cxn ang="0">
                    <a:pos x="1" y="84"/>
                  </a:cxn>
                  <a:cxn ang="0">
                    <a:pos x="1" y="76"/>
                  </a:cxn>
                  <a:cxn ang="0">
                    <a:pos x="7" y="69"/>
                  </a:cxn>
                </a:cxnLst>
                <a:rect l="0" t="0" r="r" b="b"/>
                <a:pathLst>
                  <a:path w="138" h="108">
                    <a:moveTo>
                      <a:pt x="7" y="69"/>
                    </a:moveTo>
                    <a:lnTo>
                      <a:pt x="13" y="66"/>
                    </a:lnTo>
                    <a:lnTo>
                      <a:pt x="21" y="63"/>
                    </a:lnTo>
                    <a:lnTo>
                      <a:pt x="31" y="61"/>
                    </a:lnTo>
                    <a:lnTo>
                      <a:pt x="42" y="58"/>
                    </a:lnTo>
                    <a:lnTo>
                      <a:pt x="53" y="56"/>
                    </a:lnTo>
                    <a:lnTo>
                      <a:pt x="64" y="53"/>
                    </a:lnTo>
                    <a:lnTo>
                      <a:pt x="73" y="50"/>
                    </a:lnTo>
                    <a:lnTo>
                      <a:pt x="79" y="47"/>
                    </a:lnTo>
                    <a:lnTo>
                      <a:pt x="83" y="43"/>
                    </a:lnTo>
                    <a:lnTo>
                      <a:pt x="85" y="38"/>
                    </a:lnTo>
                    <a:lnTo>
                      <a:pt x="85" y="34"/>
                    </a:lnTo>
                    <a:lnTo>
                      <a:pt x="85" y="29"/>
                    </a:lnTo>
                    <a:lnTo>
                      <a:pt x="83" y="19"/>
                    </a:lnTo>
                    <a:lnTo>
                      <a:pt x="83" y="15"/>
                    </a:lnTo>
                    <a:lnTo>
                      <a:pt x="84" y="12"/>
                    </a:lnTo>
                    <a:lnTo>
                      <a:pt x="87" y="7"/>
                    </a:lnTo>
                    <a:lnTo>
                      <a:pt x="91" y="3"/>
                    </a:lnTo>
                    <a:lnTo>
                      <a:pt x="95" y="1"/>
                    </a:lnTo>
                    <a:lnTo>
                      <a:pt x="100" y="0"/>
                    </a:lnTo>
                    <a:lnTo>
                      <a:pt x="104" y="0"/>
                    </a:lnTo>
                    <a:lnTo>
                      <a:pt x="109" y="2"/>
                    </a:lnTo>
                    <a:lnTo>
                      <a:pt x="114" y="5"/>
                    </a:lnTo>
                    <a:lnTo>
                      <a:pt x="118" y="9"/>
                    </a:lnTo>
                    <a:lnTo>
                      <a:pt x="121" y="16"/>
                    </a:lnTo>
                    <a:lnTo>
                      <a:pt x="124" y="26"/>
                    </a:lnTo>
                    <a:lnTo>
                      <a:pt x="126" y="36"/>
                    </a:lnTo>
                    <a:lnTo>
                      <a:pt x="128" y="47"/>
                    </a:lnTo>
                    <a:lnTo>
                      <a:pt x="131" y="58"/>
                    </a:lnTo>
                    <a:lnTo>
                      <a:pt x="135" y="71"/>
                    </a:lnTo>
                    <a:lnTo>
                      <a:pt x="137" y="83"/>
                    </a:lnTo>
                    <a:lnTo>
                      <a:pt x="138" y="88"/>
                    </a:lnTo>
                    <a:lnTo>
                      <a:pt x="138" y="92"/>
                    </a:lnTo>
                    <a:lnTo>
                      <a:pt x="137" y="99"/>
                    </a:lnTo>
                    <a:lnTo>
                      <a:pt x="134" y="103"/>
                    </a:lnTo>
                    <a:lnTo>
                      <a:pt x="130" y="105"/>
                    </a:lnTo>
                    <a:lnTo>
                      <a:pt x="126" y="107"/>
                    </a:lnTo>
                    <a:lnTo>
                      <a:pt x="122" y="108"/>
                    </a:lnTo>
                    <a:lnTo>
                      <a:pt x="117" y="108"/>
                    </a:lnTo>
                    <a:lnTo>
                      <a:pt x="112" y="107"/>
                    </a:lnTo>
                    <a:lnTo>
                      <a:pt x="107" y="104"/>
                    </a:lnTo>
                    <a:lnTo>
                      <a:pt x="105" y="102"/>
                    </a:lnTo>
                    <a:lnTo>
                      <a:pt x="104" y="99"/>
                    </a:lnTo>
                    <a:lnTo>
                      <a:pt x="101" y="92"/>
                    </a:lnTo>
                    <a:lnTo>
                      <a:pt x="99" y="88"/>
                    </a:lnTo>
                    <a:lnTo>
                      <a:pt x="97" y="85"/>
                    </a:lnTo>
                    <a:lnTo>
                      <a:pt x="93" y="82"/>
                    </a:lnTo>
                    <a:lnTo>
                      <a:pt x="88" y="81"/>
                    </a:lnTo>
                    <a:lnTo>
                      <a:pt x="81" y="81"/>
                    </a:lnTo>
                    <a:lnTo>
                      <a:pt x="71" y="83"/>
                    </a:lnTo>
                    <a:lnTo>
                      <a:pt x="61" y="86"/>
                    </a:lnTo>
                    <a:lnTo>
                      <a:pt x="49" y="88"/>
                    </a:lnTo>
                    <a:lnTo>
                      <a:pt x="38" y="91"/>
                    </a:lnTo>
                    <a:lnTo>
                      <a:pt x="28" y="94"/>
                    </a:lnTo>
                    <a:lnTo>
                      <a:pt x="19" y="95"/>
                    </a:lnTo>
                    <a:lnTo>
                      <a:pt x="12" y="95"/>
                    </a:lnTo>
                    <a:lnTo>
                      <a:pt x="8" y="94"/>
                    </a:lnTo>
                    <a:lnTo>
                      <a:pt x="4" y="91"/>
                    </a:lnTo>
                    <a:lnTo>
                      <a:pt x="2" y="88"/>
                    </a:lnTo>
                    <a:lnTo>
                      <a:pt x="1" y="84"/>
                    </a:lnTo>
                    <a:lnTo>
                      <a:pt x="0" y="80"/>
                    </a:lnTo>
                    <a:lnTo>
                      <a:pt x="1" y="76"/>
                    </a:lnTo>
                    <a:lnTo>
                      <a:pt x="4" y="72"/>
                    </a:lnTo>
                    <a:lnTo>
                      <a:pt x="7" y="69"/>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3" name="Freeform 7"/>
              <p:cNvSpPr>
                <a:spLocks noChangeAspect="1"/>
              </p:cNvSpPr>
              <p:nvPr/>
            </p:nvSpPr>
            <p:spPr bwMode="auto">
              <a:xfrm>
                <a:off x="1430" y="1845"/>
                <a:ext cx="221" cy="168"/>
              </a:xfrm>
              <a:custGeom>
                <a:avLst/>
                <a:gdLst/>
                <a:ahLst/>
                <a:cxnLst>
                  <a:cxn ang="0">
                    <a:pos x="22" y="5"/>
                  </a:cxn>
                  <a:cxn ang="0">
                    <a:pos x="40" y="12"/>
                  </a:cxn>
                  <a:cxn ang="0">
                    <a:pos x="61" y="21"/>
                  </a:cxn>
                  <a:cxn ang="0">
                    <a:pos x="80" y="27"/>
                  </a:cxn>
                  <a:cxn ang="0">
                    <a:pos x="92" y="27"/>
                  </a:cxn>
                  <a:cxn ang="0">
                    <a:pos x="100" y="21"/>
                  </a:cxn>
                  <a:cxn ang="0">
                    <a:pos x="107" y="9"/>
                  </a:cxn>
                  <a:cxn ang="0">
                    <a:pos x="111" y="3"/>
                  </a:cxn>
                  <a:cxn ang="0">
                    <a:pos x="122" y="0"/>
                  </a:cxn>
                  <a:cxn ang="0">
                    <a:pos x="131" y="3"/>
                  </a:cxn>
                  <a:cxn ang="0">
                    <a:pos x="138" y="10"/>
                  </a:cxn>
                  <a:cxn ang="0">
                    <a:pos x="141" y="21"/>
                  </a:cxn>
                  <a:cxn ang="0">
                    <a:pos x="136" y="38"/>
                  </a:cxn>
                  <a:cxn ang="0">
                    <a:pos x="127" y="58"/>
                  </a:cxn>
                  <a:cxn ang="0">
                    <a:pos x="118" y="81"/>
                  </a:cxn>
                  <a:cxn ang="0">
                    <a:pos x="110" y="96"/>
                  </a:cxn>
                  <a:cxn ang="0">
                    <a:pos x="103" y="104"/>
                  </a:cxn>
                  <a:cxn ang="0">
                    <a:pos x="94" y="105"/>
                  </a:cxn>
                  <a:cxn ang="0">
                    <a:pos x="85" y="103"/>
                  </a:cxn>
                  <a:cxn ang="0">
                    <a:pos x="79" y="97"/>
                  </a:cxn>
                  <a:cxn ang="0">
                    <a:pos x="76" y="89"/>
                  </a:cxn>
                  <a:cxn ang="0">
                    <a:pos x="78" y="78"/>
                  </a:cxn>
                  <a:cxn ang="0">
                    <a:pos x="79" y="70"/>
                  </a:cxn>
                  <a:cxn ang="0">
                    <a:pos x="74" y="62"/>
                  </a:cxn>
                  <a:cxn ang="0">
                    <a:pos x="60" y="53"/>
                  </a:cxn>
                  <a:cxn ang="0">
                    <a:pos x="39" y="45"/>
                  </a:cxn>
                  <a:cxn ang="0">
                    <a:pos x="18" y="36"/>
                  </a:cxn>
                  <a:cxn ang="0">
                    <a:pos x="5" y="28"/>
                  </a:cxn>
                  <a:cxn ang="0">
                    <a:pos x="1" y="20"/>
                  </a:cxn>
                  <a:cxn ang="0">
                    <a:pos x="2" y="12"/>
                  </a:cxn>
                  <a:cxn ang="0">
                    <a:pos x="7" y="6"/>
                  </a:cxn>
                  <a:cxn ang="0">
                    <a:pos x="16" y="4"/>
                  </a:cxn>
                </a:cxnLst>
                <a:rect l="0" t="0" r="r" b="b"/>
                <a:pathLst>
                  <a:path w="141" h="106">
                    <a:moveTo>
                      <a:pt x="16" y="4"/>
                    </a:moveTo>
                    <a:lnTo>
                      <a:pt x="22" y="5"/>
                    </a:lnTo>
                    <a:lnTo>
                      <a:pt x="30" y="8"/>
                    </a:lnTo>
                    <a:lnTo>
                      <a:pt x="40" y="12"/>
                    </a:lnTo>
                    <a:lnTo>
                      <a:pt x="50" y="17"/>
                    </a:lnTo>
                    <a:lnTo>
                      <a:pt x="61" y="21"/>
                    </a:lnTo>
                    <a:lnTo>
                      <a:pt x="71" y="25"/>
                    </a:lnTo>
                    <a:lnTo>
                      <a:pt x="80" y="27"/>
                    </a:lnTo>
                    <a:lnTo>
                      <a:pt x="87" y="28"/>
                    </a:lnTo>
                    <a:lnTo>
                      <a:pt x="92" y="27"/>
                    </a:lnTo>
                    <a:lnTo>
                      <a:pt x="97" y="25"/>
                    </a:lnTo>
                    <a:lnTo>
                      <a:pt x="100" y="21"/>
                    </a:lnTo>
                    <a:lnTo>
                      <a:pt x="102" y="17"/>
                    </a:lnTo>
                    <a:lnTo>
                      <a:pt x="107" y="9"/>
                    </a:lnTo>
                    <a:lnTo>
                      <a:pt x="109" y="6"/>
                    </a:lnTo>
                    <a:lnTo>
                      <a:pt x="111" y="3"/>
                    </a:lnTo>
                    <a:lnTo>
                      <a:pt x="116" y="1"/>
                    </a:lnTo>
                    <a:lnTo>
                      <a:pt x="122" y="0"/>
                    </a:lnTo>
                    <a:lnTo>
                      <a:pt x="127" y="1"/>
                    </a:lnTo>
                    <a:lnTo>
                      <a:pt x="131" y="3"/>
                    </a:lnTo>
                    <a:lnTo>
                      <a:pt x="135" y="6"/>
                    </a:lnTo>
                    <a:lnTo>
                      <a:pt x="138" y="10"/>
                    </a:lnTo>
                    <a:lnTo>
                      <a:pt x="141" y="15"/>
                    </a:lnTo>
                    <a:lnTo>
                      <a:pt x="141" y="21"/>
                    </a:lnTo>
                    <a:lnTo>
                      <a:pt x="139" y="29"/>
                    </a:lnTo>
                    <a:lnTo>
                      <a:pt x="136" y="38"/>
                    </a:lnTo>
                    <a:lnTo>
                      <a:pt x="131" y="48"/>
                    </a:lnTo>
                    <a:lnTo>
                      <a:pt x="127" y="58"/>
                    </a:lnTo>
                    <a:lnTo>
                      <a:pt x="123" y="69"/>
                    </a:lnTo>
                    <a:lnTo>
                      <a:pt x="118" y="81"/>
                    </a:lnTo>
                    <a:lnTo>
                      <a:pt x="113" y="92"/>
                    </a:lnTo>
                    <a:lnTo>
                      <a:pt x="110" y="96"/>
                    </a:lnTo>
                    <a:lnTo>
                      <a:pt x="108" y="100"/>
                    </a:lnTo>
                    <a:lnTo>
                      <a:pt x="103" y="104"/>
                    </a:lnTo>
                    <a:lnTo>
                      <a:pt x="99" y="106"/>
                    </a:lnTo>
                    <a:lnTo>
                      <a:pt x="94" y="105"/>
                    </a:lnTo>
                    <a:lnTo>
                      <a:pt x="89" y="104"/>
                    </a:lnTo>
                    <a:lnTo>
                      <a:pt x="85" y="103"/>
                    </a:lnTo>
                    <a:lnTo>
                      <a:pt x="82" y="100"/>
                    </a:lnTo>
                    <a:lnTo>
                      <a:pt x="79" y="97"/>
                    </a:lnTo>
                    <a:lnTo>
                      <a:pt x="76" y="92"/>
                    </a:lnTo>
                    <a:lnTo>
                      <a:pt x="76" y="89"/>
                    </a:lnTo>
                    <a:lnTo>
                      <a:pt x="76" y="86"/>
                    </a:lnTo>
                    <a:lnTo>
                      <a:pt x="78" y="78"/>
                    </a:lnTo>
                    <a:lnTo>
                      <a:pt x="79" y="74"/>
                    </a:lnTo>
                    <a:lnTo>
                      <a:pt x="79" y="70"/>
                    </a:lnTo>
                    <a:lnTo>
                      <a:pt x="77" y="66"/>
                    </a:lnTo>
                    <a:lnTo>
                      <a:pt x="74" y="62"/>
                    </a:lnTo>
                    <a:lnTo>
                      <a:pt x="68" y="58"/>
                    </a:lnTo>
                    <a:lnTo>
                      <a:pt x="60" y="53"/>
                    </a:lnTo>
                    <a:lnTo>
                      <a:pt x="50" y="49"/>
                    </a:lnTo>
                    <a:lnTo>
                      <a:pt x="39" y="45"/>
                    </a:lnTo>
                    <a:lnTo>
                      <a:pt x="28" y="40"/>
                    </a:lnTo>
                    <a:lnTo>
                      <a:pt x="18" y="36"/>
                    </a:lnTo>
                    <a:lnTo>
                      <a:pt x="10" y="32"/>
                    </a:lnTo>
                    <a:lnTo>
                      <a:pt x="5" y="28"/>
                    </a:lnTo>
                    <a:lnTo>
                      <a:pt x="2" y="24"/>
                    </a:lnTo>
                    <a:lnTo>
                      <a:pt x="1" y="20"/>
                    </a:lnTo>
                    <a:lnTo>
                      <a:pt x="0" y="16"/>
                    </a:lnTo>
                    <a:lnTo>
                      <a:pt x="2" y="12"/>
                    </a:lnTo>
                    <a:lnTo>
                      <a:pt x="4" y="9"/>
                    </a:lnTo>
                    <a:lnTo>
                      <a:pt x="7" y="6"/>
                    </a:lnTo>
                    <a:lnTo>
                      <a:pt x="11" y="5"/>
                    </a:lnTo>
                    <a:lnTo>
                      <a:pt x="16" y="4"/>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4" name="Freeform 8"/>
              <p:cNvSpPr>
                <a:spLocks noChangeAspect="1"/>
              </p:cNvSpPr>
              <p:nvPr/>
            </p:nvSpPr>
            <p:spPr bwMode="auto">
              <a:xfrm>
                <a:off x="1228" y="2123"/>
                <a:ext cx="191" cy="213"/>
              </a:xfrm>
              <a:custGeom>
                <a:avLst/>
                <a:gdLst/>
                <a:ahLst/>
                <a:cxnLst>
                  <a:cxn ang="0">
                    <a:pos x="22" y="3"/>
                  </a:cxn>
                  <a:cxn ang="0">
                    <a:pos x="27" y="7"/>
                  </a:cxn>
                  <a:cxn ang="0">
                    <a:pos x="32" y="14"/>
                  </a:cxn>
                  <a:cxn ang="0">
                    <a:pos x="38" y="22"/>
                  </a:cxn>
                  <a:cxn ang="0">
                    <a:pos x="45" y="32"/>
                  </a:cxn>
                  <a:cxn ang="0">
                    <a:pos x="52" y="41"/>
                  </a:cxn>
                  <a:cxn ang="0">
                    <a:pos x="58" y="50"/>
                  </a:cxn>
                  <a:cxn ang="0">
                    <a:pos x="64" y="57"/>
                  </a:cxn>
                  <a:cxn ang="0">
                    <a:pos x="70" y="61"/>
                  </a:cxn>
                  <a:cxn ang="0">
                    <a:pos x="75" y="63"/>
                  </a:cxn>
                  <a:cxn ang="0">
                    <a:pos x="80" y="63"/>
                  </a:cxn>
                  <a:cxn ang="0">
                    <a:pos x="84" y="62"/>
                  </a:cxn>
                  <a:cxn ang="0">
                    <a:pos x="89" y="60"/>
                  </a:cxn>
                  <a:cxn ang="0">
                    <a:pos x="97" y="55"/>
                  </a:cxn>
                  <a:cxn ang="0">
                    <a:pos x="101" y="53"/>
                  </a:cxn>
                  <a:cxn ang="0">
                    <a:pos x="104" y="52"/>
                  </a:cxn>
                  <a:cxn ang="0">
                    <a:pos x="110" y="53"/>
                  </a:cxn>
                  <a:cxn ang="0">
                    <a:pos x="114" y="56"/>
                  </a:cxn>
                  <a:cxn ang="0">
                    <a:pos x="118" y="59"/>
                  </a:cxn>
                  <a:cxn ang="0">
                    <a:pos x="121" y="63"/>
                  </a:cxn>
                  <a:cxn ang="0">
                    <a:pos x="122" y="67"/>
                  </a:cxn>
                  <a:cxn ang="0">
                    <a:pos x="123" y="72"/>
                  </a:cxn>
                  <a:cxn ang="0">
                    <a:pos x="122" y="78"/>
                  </a:cxn>
                  <a:cxn ang="0">
                    <a:pos x="119" y="83"/>
                  </a:cxn>
                  <a:cxn ang="0">
                    <a:pos x="114" y="89"/>
                  </a:cxn>
                  <a:cxn ang="0">
                    <a:pos x="106" y="95"/>
                  </a:cxn>
                  <a:cxn ang="0">
                    <a:pos x="97" y="101"/>
                  </a:cxn>
                  <a:cxn ang="0">
                    <a:pos x="88" y="107"/>
                  </a:cxn>
                  <a:cxn ang="0">
                    <a:pos x="79" y="114"/>
                  </a:cxn>
                  <a:cxn ang="0">
                    <a:pos x="68" y="122"/>
                  </a:cxn>
                  <a:cxn ang="0">
                    <a:pos x="58" y="128"/>
                  </a:cxn>
                  <a:cxn ang="0">
                    <a:pos x="49" y="133"/>
                  </a:cxn>
                  <a:cxn ang="0">
                    <a:pos x="43" y="134"/>
                  </a:cxn>
                  <a:cxn ang="0">
                    <a:pos x="38" y="133"/>
                  </a:cxn>
                  <a:cxn ang="0">
                    <a:pos x="35" y="130"/>
                  </a:cxn>
                  <a:cxn ang="0">
                    <a:pos x="32" y="127"/>
                  </a:cxn>
                  <a:cxn ang="0">
                    <a:pos x="29" y="123"/>
                  </a:cxn>
                  <a:cxn ang="0">
                    <a:pos x="27" y="119"/>
                  </a:cxn>
                  <a:cxn ang="0">
                    <a:pos x="26" y="114"/>
                  </a:cxn>
                  <a:cxn ang="0">
                    <a:pos x="27" y="109"/>
                  </a:cxn>
                  <a:cxn ang="0">
                    <a:pos x="28" y="106"/>
                  </a:cxn>
                  <a:cxn ang="0">
                    <a:pos x="30" y="104"/>
                  </a:cxn>
                  <a:cxn ang="0">
                    <a:pos x="36" y="99"/>
                  </a:cxn>
                  <a:cxn ang="0">
                    <a:pos x="39" y="95"/>
                  </a:cxn>
                  <a:cxn ang="0">
                    <a:pos x="41" y="92"/>
                  </a:cxn>
                  <a:cxn ang="0">
                    <a:pos x="42" y="87"/>
                  </a:cxn>
                  <a:cxn ang="0">
                    <a:pos x="41" y="82"/>
                  </a:cxn>
                  <a:cxn ang="0">
                    <a:pos x="38" y="75"/>
                  </a:cxn>
                  <a:cxn ang="0">
                    <a:pos x="33" y="67"/>
                  </a:cxn>
                  <a:cxn ang="0">
                    <a:pos x="27" y="58"/>
                  </a:cxn>
                  <a:cxn ang="0">
                    <a:pos x="20" y="49"/>
                  </a:cxn>
                  <a:cxn ang="0">
                    <a:pos x="13" y="39"/>
                  </a:cxn>
                  <a:cxn ang="0">
                    <a:pos x="7" y="31"/>
                  </a:cxn>
                  <a:cxn ang="0">
                    <a:pos x="2" y="23"/>
                  </a:cxn>
                  <a:cxn ang="0">
                    <a:pos x="0" y="17"/>
                  </a:cxn>
                  <a:cxn ang="0">
                    <a:pos x="0" y="12"/>
                  </a:cxn>
                  <a:cxn ang="0">
                    <a:pos x="1" y="8"/>
                  </a:cxn>
                  <a:cxn ang="0">
                    <a:pos x="3" y="5"/>
                  </a:cxn>
                  <a:cxn ang="0">
                    <a:pos x="5" y="2"/>
                  </a:cxn>
                  <a:cxn ang="0">
                    <a:pos x="9" y="1"/>
                  </a:cxn>
                  <a:cxn ang="0">
                    <a:pos x="13" y="0"/>
                  </a:cxn>
                  <a:cxn ang="0">
                    <a:pos x="18" y="1"/>
                  </a:cxn>
                  <a:cxn ang="0">
                    <a:pos x="22" y="3"/>
                  </a:cxn>
                </a:cxnLst>
                <a:rect l="0" t="0" r="r" b="b"/>
                <a:pathLst>
                  <a:path w="123" h="134">
                    <a:moveTo>
                      <a:pt x="22" y="3"/>
                    </a:moveTo>
                    <a:lnTo>
                      <a:pt x="27" y="7"/>
                    </a:lnTo>
                    <a:lnTo>
                      <a:pt x="32" y="14"/>
                    </a:lnTo>
                    <a:lnTo>
                      <a:pt x="38" y="22"/>
                    </a:lnTo>
                    <a:lnTo>
                      <a:pt x="45" y="32"/>
                    </a:lnTo>
                    <a:lnTo>
                      <a:pt x="52" y="41"/>
                    </a:lnTo>
                    <a:lnTo>
                      <a:pt x="58" y="50"/>
                    </a:lnTo>
                    <a:lnTo>
                      <a:pt x="64" y="57"/>
                    </a:lnTo>
                    <a:lnTo>
                      <a:pt x="70" y="61"/>
                    </a:lnTo>
                    <a:lnTo>
                      <a:pt x="75" y="63"/>
                    </a:lnTo>
                    <a:lnTo>
                      <a:pt x="80" y="63"/>
                    </a:lnTo>
                    <a:lnTo>
                      <a:pt x="84" y="62"/>
                    </a:lnTo>
                    <a:lnTo>
                      <a:pt x="89" y="60"/>
                    </a:lnTo>
                    <a:lnTo>
                      <a:pt x="97" y="55"/>
                    </a:lnTo>
                    <a:lnTo>
                      <a:pt x="101" y="53"/>
                    </a:lnTo>
                    <a:lnTo>
                      <a:pt x="104" y="52"/>
                    </a:lnTo>
                    <a:lnTo>
                      <a:pt x="110" y="53"/>
                    </a:lnTo>
                    <a:lnTo>
                      <a:pt x="114" y="56"/>
                    </a:lnTo>
                    <a:lnTo>
                      <a:pt x="118" y="59"/>
                    </a:lnTo>
                    <a:lnTo>
                      <a:pt x="121" y="63"/>
                    </a:lnTo>
                    <a:lnTo>
                      <a:pt x="122" y="67"/>
                    </a:lnTo>
                    <a:lnTo>
                      <a:pt x="123" y="72"/>
                    </a:lnTo>
                    <a:lnTo>
                      <a:pt x="122" y="78"/>
                    </a:lnTo>
                    <a:lnTo>
                      <a:pt x="119" y="83"/>
                    </a:lnTo>
                    <a:lnTo>
                      <a:pt x="114" y="89"/>
                    </a:lnTo>
                    <a:lnTo>
                      <a:pt x="106" y="95"/>
                    </a:lnTo>
                    <a:lnTo>
                      <a:pt x="97" y="101"/>
                    </a:lnTo>
                    <a:lnTo>
                      <a:pt x="88" y="107"/>
                    </a:lnTo>
                    <a:lnTo>
                      <a:pt x="79" y="114"/>
                    </a:lnTo>
                    <a:lnTo>
                      <a:pt x="68" y="122"/>
                    </a:lnTo>
                    <a:lnTo>
                      <a:pt x="58" y="128"/>
                    </a:lnTo>
                    <a:lnTo>
                      <a:pt x="49" y="133"/>
                    </a:lnTo>
                    <a:lnTo>
                      <a:pt x="43" y="134"/>
                    </a:lnTo>
                    <a:lnTo>
                      <a:pt x="38" y="133"/>
                    </a:lnTo>
                    <a:lnTo>
                      <a:pt x="35" y="130"/>
                    </a:lnTo>
                    <a:lnTo>
                      <a:pt x="32" y="127"/>
                    </a:lnTo>
                    <a:lnTo>
                      <a:pt x="29" y="123"/>
                    </a:lnTo>
                    <a:lnTo>
                      <a:pt x="27" y="119"/>
                    </a:lnTo>
                    <a:lnTo>
                      <a:pt x="26" y="114"/>
                    </a:lnTo>
                    <a:lnTo>
                      <a:pt x="27" y="109"/>
                    </a:lnTo>
                    <a:lnTo>
                      <a:pt x="28" y="106"/>
                    </a:lnTo>
                    <a:lnTo>
                      <a:pt x="30" y="104"/>
                    </a:lnTo>
                    <a:lnTo>
                      <a:pt x="36" y="99"/>
                    </a:lnTo>
                    <a:lnTo>
                      <a:pt x="39" y="95"/>
                    </a:lnTo>
                    <a:lnTo>
                      <a:pt x="41" y="92"/>
                    </a:lnTo>
                    <a:lnTo>
                      <a:pt x="42" y="87"/>
                    </a:lnTo>
                    <a:lnTo>
                      <a:pt x="41" y="82"/>
                    </a:lnTo>
                    <a:lnTo>
                      <a:pt x="38" y="75"/>
                    </a:lnTo>
                    <a:lnTo>
                      <a:pt x="33" y="67"/>
                    </a:lnTo>
                    <a:lnTo>
                      <a:pt x="27" y="58"/>
                    </a:lnTo>
                    <a:lnTo>
                      <a:pt x="20" y="49"/>
                    </a:lnTo>
                    <a:lnTo>
                      <a:pt x="13" y="39"/>
                    </a:lnTo>
                    <a:lnTo>
                      <a:pt x="7" y="31"/>
                    </a:lnTo>
                    <a:lnTo>
                      <a:pt x="2" y="23"/>
                    </a:lnTo>
                    <a:lnTo>
                      <a:pt x="0" y="17"/>
                    </a:lnTo>
                    <a:lnTo>
                      <a:pt x="0" y="12"/>
                    </a:lnTo>
                    <a:lnTo>
                      <a:pt x="1" y="8"/>
                    </a:lnTo>
                    <a:lnTo>
                      <a:pt x="3" y="5"/>
                    </a:lnTo>
                    <a:lnTo>
                      <a:pt x="5" y="2"/>
                    </a:lnTo>
                    <a:lnTo>
                      <a:pt x="9" y="1"/>
                    </a:lnTo>
                    <a:lnTo>
                      <a:pt x="13" y="0"/>
                    </a:lnTo>
                    <a:lnTo>
                      <a:pt x="18" y="1"/>
                    </a:lnTo>
                    <a:lnTo>
                      <a:pt x="22" y="3"/>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5" name="Freeform 9"/>
              <p:cNvSpPr>
                <a:spLocks noChangeAspect="1"/>
              </p:cNvSpPr>
              <p:nvPr/>
            </p:nvSpPr>
            <p:spPr bwMode="auto">
              <a:xfrm>
                <a:off x="860" y="2231"/>
                <a:ext cx="171" cy="213"/>
              </a:xfrm>
              <a:custGeom>
                <a:avLst/>
                <a:gdLst/>
                <a:ahLst/>
                <a:cxnLst>
                  <a:cxn ang="0">
                    <a:pos x="61" y="16"/>
                  </a:cxn>
                  <a:cxn ang="0">
                    <a:pos x="63" y="35"/>
                  </a:cxn>
                  <a:cxn ang="0">
                    <a:pos x="64" y="58"/>
                  </a:cxn>
                  <a:cxn ang="0">
                    <a:pos x="66" y="77"/>
                  </a:cxn>
                  <a:cxn ang="0">
                    <a:pos x="71" y="89"/>
                  </a:cxn>
                  <a:cxn ang="0">
                    <a:pos x="80" y="93"/>
                  </a:cxn>
                  <a:cxn ang="0">
                    <a:pos x="94" y="94"/>
                  </a:cxn>
                  <a:cxn ang="0">
                    <a:pos x="101" y="95"/>
                  </a:cxn>
                  <a:cxn ang="0">
                    <a:pos x="108" y="104"/>
                  </a:cxn>
                  <a:cxn ang="0">
                    <a:pos x="110" y="113"/>
                  </a:cxn>
                  <a:cxn ang="0">
                    <a:pos x="107" y="123"/>
                  </a:cxn>
                  <a:cxn ang="0">
                    <a:pos x="97" y="130"/>
                  </a:cxn>
                  <a:cxn ang="0">
                    <a:pos x="80" y="132"/>
                  </a:cxn>
                  <a:cxn ang="0">
                    <a:pos x="59" y="133"/>
                  </a:cxn>
                  <a:cxn ang="0">
                    <a:pos x="34" y="134"/>
                  </a:cxn>
                  <a:cxn ang="0">
                    <a:pos x="16" y="135"/>
                  </a:cxn>
                  <a:cxn ang="0">
                    <a:pos x="6" y="131"/>
                  </a:cxn>
                  <a:cxn ang="0">
                    <a:pos x="1" y="123"/>
                  </a:cxn>
                  <a:cxn ang="0">
                    <a:pos x="0" y="115"/>
                  </a:cxn>
                  <a:cxn ang="0">
                    <a:pos x="3" y="106"/>
                  </a:cxn>
                  <a:cxn ang="0">
                    <a:pos x="8" y="100"/>
                  </a:cxn>
                  <a:cxn ang="0">
                    <a:pos x="19" y="98"/>
                  </a:cxn>
                  <a:cxn ang="0">
                    <a:pos x="27" y="95"/>
                  </a:cxn>
                  <a:cxn ang="0">
                    <a:pos x="32" y="87"/>
                  </a:cxn>
                  <a:cxn ang="0">
                    <a:pos x="34" y="71"/>
                  </a:cxn>
                  <a:cxn ang="0">
                    <a:pos x="33" y="48"/>
                  </a:cxn>
                  <a:cxn ang="0">
                    <a:pos x="32" y="25"/>
                  </a:cxn>
                  <a:cxn ang="0">
                    <a:pos x="33" y="10"/>
                  </a:cxn>
                  <a:cxn ang="0">
                    <a:pos x="39" y="3"/>
                  </a:cxn>
                  <a:cxn ang="0">
                    <a:pos x="46" y="0"/>
                  </a:cxn>
                  <a:cxn ang="0">
                    <a:pos x="54" y="3"/>
                  </a:cxn>
                  <a:cxn ang="0">
                    <a:pos x="59" y="10"/>
                  </a:cxn>
                </a:cxnLst>
                <a:rect l="0" t="0" r="r" b="b"/>
                <a:pathLst>
                  <a:path w="110" h="135">
                    <a:moveTo>
                      <a:pt x="59" y="10"/>
                    </a:moveTo>
                    <a:lnTo>
                      <a:pt x="61" y="16"/>
                    </a:lnTo>
                    <a:lnTo>
                      <a:pt x="62" y="25"/>
                    </a:lnTo>
                    <a:lnTo>
                      <a:pt x="63" y="35"/>
                    </a:lnTo>
                    <a:lnTo>
                      <a:pt x="63" y="46"/>
                    </a:lnTo>
                    <a:lnTo>
                      <a:pt x="64" y="58"/>
                    </a:lnTo>
                    <a:lnTo>
                      <a:pt x="65" y="68"/>
                    </a:lnTo>
                    <a:lnTo>
                      <a:pt x="66" y="77"/>
                    </a:lnTo>
                    <a:lnTo>
                      <a:pt x="68" y="84"/>
                    </a:lnTo>
                    <a:lnTo>
                      <a:pt x="71" y="89"/>
                    </a:lnTo>
                    <a:lnTo>
                      <a:pt x="75" y="92"/>
                    </a:lnTo>
                    <a:lnTo>
                      <a:pt x="80" y="93"/>
                    </a:lnTo>
                    <a:lnTo>
                      <a:pt x="85" y="94"/>
                    </a:lnTo>
                    <a:lnTo>
                      <a:pt x="94" y="94"/>
                    </a:lnTo>
                    <a:lnTo>
                      <a:pt x="98" y="94"/>
                    </a:lnTo>
                    <a:lnTo>
                      <a:pt x="101" y="95"/>
                    </a:lnTo>
                    <a:lnTo>
                      <a:pt x="105" y="99"/>
                    </a:lnTo>
                    <a:lnTo>
                      <a:pt x="108" y="104"/>
                    </a:lnTo>
                    <a:lnTo>
                      <a:pt x="110" y="109"/>
                    </a:lnTo>
                    <a:lnTo>
                      <a:pt x="110" y="113"/>
                    </a:lnTo>
                    <a:lnTo>
                      <a:pt x="109" y="118"/>
                    </a:lnTo>
                    <a:lnTo>
                      <a:pt x="107" y="123"/>
                    </a:lnTo>
                    <a:lnTo>
                      <a:pt x="103" y="127"/>
                    </a:lnTo>
                    <a:lnTo>
                      <a:pt x="97" y="130"/>
                    </a:lnTo>
                    <a:lnTo>
                      <a:pt x="90" y="132"/>
                    </a:lnTo>
                    <a:lnTo>
                      <a:pt x="80" y="132"/>
                    </a:lnTo>
                    <a:lnTo>
                      <a:pt x="70" y="133"/>
                    </a:lnTo>
                    <a:lnTo>
                      <a:pt x="59" y="133"/>
                    </a:lnTo>
                    <a:lnTo>
                      <a:pt x="47" y="133"/>
                    </a:lnTo>
                    <a:lnTo>
                      <a:pt x="34" y="134"/>
                    </a:lnTo>
                    <a:lnTo>
                      <a:pt x="22" y="135"/>
                    </a:lnTo>
                    <a:lnTo>
                      <a:pt x="16" y="135"/>
                    </a:lnTo>
                    <a:lnTo>
                      <a:pt x="12" y="134"/>
                    </a:lnTo>
                    <a:lnTo>
                      <a:pt x="6" y="131"/>
                    </a:lnTo>
                    <a:lnTo>
                      <a:pt x="3" y="127"/>
                    </a:lnTo>
                    <a:lnTo>
                      <a:pt x="1" y="123"/>
                    </a:lnTo>
                    <a:lnTo>
                      <a:pt x="0" y="119"/>
                    </a:lnTo>
                    <a:lnTo>
                      <a:pt x="0" y="115"/>
                    </a:lnTo>
                    <a:lnTo>
                      <a:pt x="1" y="110"/>
                    </a:lnTo>
                    <a:lnTo>
                      <a:pt x="3" y="106"/>
                    </a:lnTo>
                    <a:lnTo>
                      <a:pt x="6" y="101"/>
                    </a:lnTo>
                    <a:lnTo>
                      <a:pt x="8" y="100"/>
                    </a:lnTo>
                    <a:lnTo>
                      <a:pt x="12" y="99"/>
                    </a:lnTo>
                    <a:lnTo>
                      <a:pt x="19" y="98"/>
                    </a:lnTo>
                    <a:lnTo>
                      <a:pt x="23" y="97"/>
                    </a:lnTo>
                    <a:lnTo>
                      <a:pt x="27" y="95"/>
                    </a:lnTo>
                    <a:lnTo>
                      <a:pt x="30" y="92"/>
                    </a:lnTo>
                    <a:lnTo>
                      <a:pt x="32" y="87"/>
                    </a:lnTo>
                    <a:lnTo>
                      <a:pt x="33" y="80"/>
                    </a:lnTo>
                    <a:lnTo>
                      <a:pt x="34" y="71"/>
                    </a:lnTo>
                    <a:lnTo>
                      <a:pt x="33" y="60"/>
                    </a:lnTo>
                    <a:lnTo>
                      <a:pt x="33" y="48"/>
                    </a:lnTo>
                    <a:lnTo>
                      <a:pt x="32" y="36"/>
                    </a:lnTo>
                    <a:lnTo>
                      <a:pt x="32" y="25"/>
                    </a:lnTo>
                    <a:lnTo>
                      <a:pt x="32" y="16"/>
                    </a:lnTo>
                    <a:lnTo>
                      <a:pt x="33" y="10"/>
                    </a:lnTo>
                    <a:lnTo>
                      <a:pt x="35" y="6"/>
                    </a:lnTo>
                    <a:lnTo>
                      <a:pt x="39" y="3"/>
                    </a:lnTo>
                    <a:lnTo>
                      <a:pt x="42" y="1"/>
                    </a:lnTo>
                    <a:lnTo>
                      <a:pt x="46" y="0"/>
                    </a:lnTo>
                    <a:lnTo>
                      <a:pt x="50" y="1"/>
                    </a:lnTo>
                    <a:lnTo>
                      <a:pt x="54" y="3"/>
                    </a:lnTo>
                    <a:lnTo>
                      <a:pt x="57" y="6"/>
                    </a:lnTo>
                    <a:lnTo>
                      <a:pt x="59" y="10"/>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6" name="Freeform 10"/>
              <p:cNvSpPr>
                <a:spLocks noChangeAspect="1"/>
              </p:cNvSpPr>
              <p:nvPr/>
            </p:nvSpPr>
            <p:spPr bwMode="auto">
              <a:xfrm>
                <a:off x="449" y="2150"/>
                <a:ext cx="179" cy="219"/>
              </a:xfrm>
              <a:custGeom>
                <a:avLst/>
                <a:gdLst/>
                <a:ahLst/>
                <a:cxnLst>
                  <a:cxn ang="0">
                    <a:pos x="115" y="18"/>
                  </a:cxn>
                  <a:cxn ang="0">
                    <a:pos x="113" y="24"/>
                  </a:cxn>
                  <a:cxn ang="0">
                    <a:pos x="108" y="32"/>
                  </a:cxn>
                  <a:cxn ang="0">
                    <a:pos x="103" y="41"/>
                  </a:cxn>
                  <a:cxn ang="0">
                    <a:pos x="97" y="50"/>
                  </a:cxn>
                  <a:cxn ang="0">
                    <a:pos x="90" y="60"/>
                  </a:cxn>
                  <a:cxn ang="0">
                    <a:pos x="85" y="69"/>
                  </a:cxn>
                  <a:cxn ang="0">
                    <a:pos x="80" y="77"/>
                  </a:cxn>
                  <a:cxn ang="0">
                    <a:pos x="78" y="84"/>
                  </a:cxn>
                  <a:cxn ang="0">
                    <a:pos x="78" y="90"/>
                  </a:cxn>
                  <a:cxn ang="0">
                    <a:pos x="79" y="94"/>
                  </a:cxn>
                  <a:cxn ang="0">
                    <a:pos x="82" y="98"/>
                  </a:cxn>
                  <a:cxn ang="0">
                    <a:pos x="86" y="101"/>
                  </a:cxn>
                  <a:cxn ang="0">
                    <a:pos x="93" y="107"/>
                  </a:cxn>
                  <a:cxn ang="0">
                    <a:pos x="96" y="109"/>
                  </a:cxn>
                  <a:cxn ang="0">
                    <a:pos x="98" y="112"/>
                  </a:cxn>
                  <a:cxn ang="0">
                    <a:pos x="99" y="118"/>
                  </a:cxn>
                  <a:cxn ang="0">
                    <a:pos x="99" y="124"/>
                  </a:cxn>
                  <a:cxn ang="0">
                    <a:pos x="97" y="128"/>
                  </a:cxn>
                  <a:cxn ang="0">
                    <a:pos x="95" y="132"/>
                  </a:cxn>
                  <a:cxn ang="0">
                    <a:pos x="91" y="135"/>
                  </a:cxn>
                  <a:cxn ang="0">
                    <a:pos x="87" y="137"/>
                  </a:cxn>
                  <a:cxn ang="0">
                    <a:pos x="81" y="139"/>
                  </a:cxn>
                  <a:cxn ang="0">
                    <a:pos x="75" y="138"/>
                  </a:cxn>
                  <a:cxn ang="0">
                    <a:pos x="68" y="135"/>
                  </a:cxn>
                  <a:cxn ang="0">
                    <a:pos x="60" y="130"/>
                  </a:cxn>
                  <a:cxn ang="0">
                    <a:pos x="51" y="124"/>
                  </a:cxn>
                  <a:cxn ang="0">
                    <a:pos x="42" y="118"/>
                  </a:cxn>
                  <a:cxn ang="0">
                    <a:pos x="32" y="111"/>
                  </a:cxn>
                  <a:cxn ang="0">
                    <a:pos x="21" y="104"/>
                  </a:cxn>
                  <a:cxn ang="0">
                    <a:pos x="11" y="97"/>
                  </a:cxn>
                  <a:cxn ang="0">
                    <a:pos x="7" y="94"/>
                  </a:cxn>
                  <a:cxn ang="0">
                    <a:pos x="4" y="91"/>
                  </a:cxn>
                  <a:cxn ang="0">
                    <a:pos x="1" y="85"/>
                  </a:cxn>
                  <a:cxn ang="0">
                    <a:pos x="0" y="80"/>
                  </a:cxn>
                  <a:cxn ang="0">
                    <a:pos x="1" y="76"/>
                  </a:cxn>
                  <a:cxn ang="0">
                    <a:pos x="3" y="72"/>
                  </a:cxn>
                  <a:cxn ang="0">
                    <a:pos x="9" y="65"/>
                  </a:cxn>
                  <a:cxn ang="0">
                    <a:pos x="13" y="62"/>
                  </a:cxn>
                  <a:cxn ang="0">
                    <a:pos x="18" y="61"/>
                  </a:cxn>
                  <a:cxn ang="0">
                    <a:pos x="21" y="61"/>
                  </a:cxn>
                  <a:cxn ang="0">
                    <a:pos x="24" y="63"/>
                  </a:cxn>
                  <a:cxn ang="0">
                    <a:pos x="31" y="66"/>
                  </a:cxn>
                  <a:cxn ang="0">
                    <a:pos x="35" y="68"/>
                  </a:cxn>
                  <a:cxn ang="0">
                    <a:pos x="39" y="68"/>
                  </a:cxn>
                  <a:cxn ang="0">
                    <a:pos x="43" y="68"/>
                  </a:cxn>
                  <a:cxn ang="0">
                    <a:pos x="48" y="65"/>
                  </a:cxn>
                  <a:cxn ang="0">
                    <a:pos x="53" y="60"/>
                  </a:cxn>
                  <a:cxn ang="0">
                    <a:pos x="59" y="52"/>
                  </a:cxn>
                  <a:cxn ang="0">
                    <a:pos x="65" y="43"/>
                  </a:cxn>
                  <a:cxn ang="0">
                    <a:pos x="71" y="33"/>
                  </a:cxn>
                  <a:cxn ang="0">
                    <a:pos x="78" y="24"/>
                  </a:cxn>
                  <a:cxn ang="0">
                    <a:pos x="84" y="15"/>
                  </a:cxn>
                  <a:cxn ang="0">
                    <a:pos x="89" y="8"/>
                  </a:cxn>
                  <a:cxn ang="0">
                    <a:pos x="94" y="3"/>
                  </a:cxn>
                  <a:cxn ang="0">
                    <a:pos x="98" y="1"/>
                  </a:cxn>
                  <a:cxn ang="0">
                    <a:pos x="102" y="0"/>
                  </a:cxn>
                  <a:cxn ang="0">
                    <a:pos x="106" y="1"/>
                  </a:cxn>
                  <a:cxn ang="0">
                    <a:pos x="110" y="3"/>
                  </a:cxn>
                  <a:cxn ang="0">
                    <a:pos x="113" y="5"/>
                  </a:cxn>
                  <a:cxn ang="0">
                    <a:pos x="115" y="9"/>
                  </a:cxn>
                  <a:cxn ang="0">
                    <a:pos x="115" y="13"/>
                  </a:cxn>
                  <a:cxn ang="0">
                    <a:pos x="115" y="18"/>
                  </a:cxn>
                </a:cxnLst>
                <a:rect l="0" t="0" r="r" b="b"/>
                <a:pathLst>
                  <a:path w="115" h="139">
                    <a:moveTo>
                      <a:pt x="115" y="18"/>
                    </a:moveTo>
                    <a:lnTo>
                      <a:pt x="113" y="24"/>
                    </a:lnTo>
                    <a:lnTo>
                      <a:pt x="108" y="32"/>
                    </a:lnTo>
                    <a:lnTo>
                      <a:pt x="103" y="41"/>
                    </a:lnTo>
                    <a:lnTo>
                      <a:pt x="97" y="50"/>
                    </a:lnTo>
                    <a:lnTo>
                      <a:pt x="90" y="60"/>
                    </a:lnTo>
                    <a:lnTo>
                      <a:pt x="85" y="69"/>
                    </a:lnTo>
                    <a:lnTo>
                      <a:pt x="80" y="77"/>
                    </a:lnTo>
                    <a:lnTo>
                      <a:pt x="78" y="84"/>
                    </a:lnTo>
                    <a:lnTo>
                      <a:pt x="78" y="90"/>
                    </a:lnTo>
                    <a:lnTo>
                      <a:pt x="79" y="94"/>
                    </a:lnTo>
                    <a:lnTo>
                      <a:pt x="82" y="98"/>
                    </a:lnTo>
                    <a:lnTo>
                      <a:pt x="86" y="101"/>
                    </a:lnTo>
                    <a:lnTo>
                      <a:pt x="93" y="107"/>
                    </a:lnTo>
                    <a:lnTo>
                      <a:pt x="96" y="109"/>
                    </a:lnTo>
                    <a:lnTo>
                      <a:pt x="98" y="112"/>
                    </a:lnTo>
                    <a:lnTo>
                      <a:pt x="99" y="118"/>
                    </a:lnTo>
                    <a:lnTo>
                      <a:pt x="99" y="124"/>
                    </a:lnTo>
                    <a:lnTo>
                      <a:pt x="97" y="128"/>
                    </a:lnTo>
                    <a:lnTo>
                      <a:pt x="95" y="132"/>
                    </a:lnTo>
                    <a:lnTo>
                      <a:pt x="91" y="135"/>
                    </a:lnTo>
                    <a:lnTo>
                      <a:pt x="87" y="137"/>
                    </a:lnTo>
                    <a:lnTo>
                      <a:pt x="81" y="139"/>
                    </a:lnTo>
                    <a:lnTo>
                      <a:pt x="75" y="138"/>
                    </a:lnTo>
                    <a:lnTo>
                      <a:pt x="68" y="135"/>
                    </a:lnTo>
                    <a:lnTo>
                      <a:pt x="60" y="130"/>
                    </a:lnTo>
                    <a:lnTo>
                      <a:pt x="51" y="124"/>
                    </a:lnTo>
                    <a:lnTo>
                      <a:pt x="42" y="118"/>
                    </a:lnTo>
                    <a:lnTo>
                      <a:pt x="32" y="111"/>
                    </a:lnTo>
                    <a:lnTo>
                      <a:pt x="21" y="104"/>
                    </a:lnTo>
                    <a:lnTo>
                      <a:pt x="11" y="97"/>
                    </a:lnTo>
                    <a:lnTo>
                      <a:pt x="7" y="94"/>
                    </a:lnTo>
                    <a:lnTo>
                      <a:pt x="4" y="91"/>
                    </a:lnTo>
                    <a:lnTo>
                      <a:pt x="1" y="85"/>
                    </a:lnTo>
                    <a:lnTo>
                      <a:pt x="0" y="80"/>
                    </a:lnTo>
                    <a:lnTo>
                      <a:pt x="1" y="76"/>
                    </a:lnTo>
                    <a:lnTo>
                      <a:pt x="3" y="72"/>
                    </a:lnTo>
                    <a:lnTo>
                      <a:pt x="9" y="65"/>
                    </a:lnTo>
                    <a:lnTo>
                      <a:pt x="13" y="62"/>
                    </a:lnTo>
                    <a:lnTo>
                      <a:pt x="18" y="61"/>
                    </a:lnTo>
                    <a:lnTo>
                      <a:pt x="21" y="61"/>
                    </a:lnTo>
                    <a:lnTo>
                      <a:pt x="24" y="63"/>
                    </a:lnTo>
                    <a:lnTo>
                      <a:pt x="31" y="66"/>
                    </a:lnTo>
                    <a:lnTo>
                      <a:pt x="35" y="68"/>
                    </a:lnTo>
                    <a:lnTo>
                      <a:pt x="39" y="68"/>
                    </a:lnTo>
                    <a:lnTo>
                      <a:pt x="43" y="68"/>
                    </a:lnTo>
                    <a:lnTo>
                      <a:pt x="48" y="65"/>
                    </a:lnTo>
                    <a:lnTo>
                      <a:pt x="53" y="60"/>
                    </a:lnTo>
                    <a:lnTo>
                      <a:pt x="59" y="52"/>
                    </a:lnTo>
                    <a:lnTo>
                      <a:pt x="65" y="43"/>
                    </a:lnTo>
                    <a:lnTo>
                      <a:pt x="71" y="33"/>
                    </a:lnTo>
                    <a:lnTo>
                      <a:pt x="78" y="24"/>
                    </a:lnTo>
                    <a:lnTo>
                      <a:pt x="84" y="15"/>
                    </a:lnTo>
                    <a:lnTo>
                      <a:pt x="89" y="8"/>
                    </a:lnTo>
                    <a:lnTo>
                      <a:pt x="94" y="3"/>
                    </a:lnTo>
                    <a:lnTo>
                      <a:pt x="98" y="1"/>
                    </a:lnTo>
                    <a:lnTo>
                      <a:pt x="102" y="0"/>
                    </a:lnTo>
                    <a:lnTo>
                      <a:pt x="106" y="1"/>
                    </a:lnTo>
                    <a:lnTo>
                      <a:pt x="110" y="3"/>
                    </a:lnTo>
                    <a:lnTo>
                      <a:pt x="113" y="5"/>
                    </a:lnTo>
                    <a:lnTo>
                      <a:pt x="115" y="9"/>
                    </a:lnTo>
                    <a:lnTo>
                      <a:pt x="115" y="13"/>
                    </a:lnTo>
                    <a:lnTo>
                      <a:pt x="115" y="18"/>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7" name="Freeform 11"/>
              <p:cNvSpPr>
                <a:spLocks noChangeAspect="1"/>
              </p:cNvSpPr>
              <p:nvPr/>
            </p:nvSpPr>
            <p:spPr bwMode="auto">
              <a:xfrm>
                <a:off x="190" y="1894"/>
                <a:ext cx="209" cy="186"/>
              </a:xfrm>
              <a:custGeom>
                <a:avLst/>
                <a:gdLst/>
                <a:ahLst/>
                <a:cxnLst>
                  <a:cxn ang="0">
                    <a:pos x="133" y="22"/>
                  </a:cxn>
                  <a:cxn ang="0">
                    <a:pos x="128" y="27"/>
                  </a:cxn>
                  <a:cxn ang="0">
                    <a:pos x="121" y="32"/>
                  </a:cxn>
                  <a:cxn ang="0">
                    <a:pos x="113" y="37"/>
                  </a:cxn>
                  <a:cxn ang="0">
                    <a:pos x="103" y="43"/>
                  </a:cxn>
                  <a:cxn ang="0">
                    <a:pos x="93" y="49"/>
                  </a:cxn>
                  <a:cxn ang="0">
                    <a:pos x="84" y="55"/>
                  </a:cxn>
                  <a:cxn ang="0">
                    <a:pos x="77" y="61"/>
                  </a:cxn>
                  <a:cxn ang="0">
                    <a:pos x="72" y="66"/>
                  </a:cxn>
                  <a:cxn ang="0">
                    <a:pos x="69" y="71"/>
                  </a:cxn>
                  <a:cxn ang="0">
                    <a:pos x="69" y="76"/>
                  </a:cxn>
                  <a:cxn ang="0">
                    <a:pos x="70" y="80"/>
                  </a:cxn>
                  <a:cxn ang="0">
                    <a:pos x="72" y="85"/>
                  </a:cxn>
                  <a:cxn ang="0">
                    <a:pos x="76" y="93"/>
                  </a:cxn>
                  <a:cxn ang="0">
                    <a:pos x="78" y="97"/>
                  </a:cxn>
                  <a:cxn ang="0">
                    <a:pos x="78" y="100"/>
                  </a:cxn>
                  <a:cxn ang="0">
                    <a:pos x="77" y="106"/>
                  </a:cxn>
                  <a:cxn ang="0">
                    <a:pos x="74" y="111"/>
                  </a:cxn>
                  <a:cxn ang="0">
                    <a:pos x="70" y="114"/>
                  </a:cxn>
                  <a:cxn ang="0">
                    <a:pos x="66" y="117"/>
                  </a:cxn>
                  <a:cxn ang="0">
                    <a:pos x="62" y="118"/>
                  </a:cxn>
                  <a:cxn ang="0">
                    <a:pos x="57" y="119"/>
                  </a:cxn>
                  <a:cxn ang="0">
                    <a:pos x="51" y="117"/>
                  </a:cxn>
                  <a:cxn ang="0">
                    <a:pos x="46" y="114"/>
                  </a:cxn>
                  <a:cxn ang="0">
                    <a:pos x="41" y="108"/>
                  </a:cxn>
                  <a:cxn ang="0">
                    <a:pos x="36" y="100"/>
                  </a:cxn>
                  <a:cxn ang="0">
                    <a:pos x="30" y="90"/>
                  </a:cxn>
                  <a:cxn ang="0">
                    <a:pos x="25" y="81"/>
                  </a:cxn>
                  <a:cxn ang="0">
                    <a:pos x="18" y="72"/>
                  </a:cxn>
                  <a:cxn ang="0">
                    <a:pos x="11" y="61"/>
                  </a:cxn>
                  <a:cxn ang="0">
                    <a:pos x="5" y="50"/>
                  </a:cxn>
                  <a:cxn ang="0">
                    <a:pos x="1" y="41"/>
                  </a:cxn>
                  <a:cxn ang="0">
                    <a:pos x="0" y="35"/>
                  </a:cxn>
                  <a:cxn ang="0">
                    <a:pos x="2" y="30"/>
                  </a:cxn>
                  <a:cxn ang="0">
                    <a:pos x="5" y="27"/>
                  </a:cxn>
                  <a:cxn ang="0">
                    <a:pos x="9" y="24"/>
                  </a:cxn>
                  <a:cxn ang="0">
                    <a:pos x="13" y="21"/>
                  </a:cxn>
                  <a:cxn ang="0">
                    <a:pos x="17" y="20"/>
                  </a:cxn>
                  <a:cxn ang="0">
                    <a:pos x="22" y="19"/>
                  </a:cxn>
                  <a:cxn ang="0">
                    <a:pos x="27" y="20"/>
                  </a:cxn>
                  <a:cxn ang="0">
                    <a:pos x="30" y="21"/>
                  </a:cxn>
                  <a:cxn ang="0">
                    <a:pos x="32" y="24"/>
                  </a:cxn>
                  <a:cxn ang="0">
                    <a:pos x="37" y="30"/>
                  </a:cxn>
                  <a:cxn ang="0">
                    <a:pos x="39" y="33"/>
                  </a:cxn>
                  <a:cxn ang="0">
                    <a:pos x="43" y="36"/>
                  </a:cxn>
                  <a:cxn ang="0">
                    <a:pos x="47" y="37"/>
                  </a:cxn>
                  <a:cxn ang="0">
                    <a:pos x="52" y="36"/>
                  </a:cxn>
                  <a:cxn ang="0">
                    <a:pos x="59" y="34"/>
                  </a:cxn>
                  <a:cxn ang="0">
                    <a:pos x="68" y="29"/>
                  </a:cxn>
                  <a:cxn ang="0">
                    <a:pos x="77" y="24"/>
                  </a:cxn>
                  <a:cxn ang="0">
                    <a:pos x="87" y="18"/>
                  </a:cxn>
                  <a:cxn ang="0">
                    <a:pos x="97" y="12"/>
                  </a:cxn>
                  <a:cxn ang="0">
                    <a:pos x="106" y="6"/>
                  </a:cxn>
                  <a:cxn ang="0">
                    <a:pos x="114" y="2"/>
                  </a:cxn>
                  <a:cxn ang="0">
                    <a:pos x="120" y="0"/>
                  </a:cxn>
                  <a:cxn ang="0">
                    <a:pos x="125" y="0"/>
                  </a:cxn>
                  <a:cxn ang="0">
                    <a:pos x="129" y="1"/>
                  </a:cxn>
                  <a:cxn ang="0">
                    <a:pos x="132" y="3"/>
                  </a:cxn>
                  <a:cxn ang="0">
                    <a:pos x="135" y="6"/>
                  </a:cxn>
                  <a:cxn ang="0">
                    <a:pos x="136" y="9"/>
                  </a:cxn>
                  <a:cxn ang="0">
                    <a:pos x="136" y="14"/>
                  </a:cxn>
                  <a:cxn ang="0">
                    <a:pos x="135" y="18"/>
                  </a:cxn>
                  <a:cxn ang="0">
                    <a:pos x="133" y="22"/>
                  </a:cxn>
                </a:cxnLst>
                <a:rect l="0" t="0" r="r" b="b"/>
                <a:pathLst>
                  <a:path w="136" h="119">
                    <a:moveTo>
                      <a:pt x="133" y="22"/>
                    </a:moveTo>
                    <a:lnTo>
                      <a:pt x="128" y="27"/>
                    </a:lnTo>
                    <a:lnTo>
                      <a:pt x="121" y="32"/>
                    </a:lnTo>
                    <a:lnTo>
                      <a:pt x="113" y="37"/>
                    </a:lnTo>
                    <a:lnTo>
                      <a:pt x="103" y="43"/>
                    </a:lnTo>
                    <a:lnTo>
                      <a:pt x="93" y="49"/>
                    </a:lnTo>
                    <a:lnTo>
                      <a:pt x="84" y="55"/>
                    </a:lnTo>
                    <a:lnTo>
                      <a:pt x="77" y="61"/>
                    </a:lnTo>
                    <a:lnTo>
                      <a:pt x="72" y="66"/>
                    </a:lnTo>
                    <a:lnTo>
                      <a:pt x="69" y="71"/>
                    </a:lnTo>
                    <a:lnTo>
                      <a:pt x="69" y="76"/>
                    </a:lnTo>
                    <a:lnTo>
                      <a:pt x="70" y="80"/>
                    </a:lnTo>
                    <a:lnTo>
                      <a:pt x="72" y="85"/>
                    </a:lnTo>
                    <a:lnTo>
                      <a:pt x="76" y="93"/>
                    </a:lnTo>
                    <a:lnTo>
                      <a:pt x="78" y="97"/>
                    </a:lnTo>
                    <a:lnTo>
                      <a:pt x="78" y="100"/>
                    </a:lnTo>
                    <a:lnTo>
                      <a:pt x="77" y="106"/>
                    </a:lnTo>
                    <a:lnTo>
                      <a:pt x="74" y="111"/>
                    </a:lnTo>
                    <a:lnTo>
                      <a:pt x="70" y="114"/>
                    </a:lnTo>
                    <a:lnTo>
                      <a:pt x="66" y="117"/>
                    </a:lnTo>
                    <a:lnTo>
                      <a:pt x="62" y="118"/>
                    </a:lnTo>
                    <a:lnTo>
                      <a:pt x="57" y="119"/>
                    </a:lnTo>
                    <a:lnTo>
                      <a:pt x="51" y="117"/>
                    </a:lnTo>
                    <a:lnTo>
                      <a:pt x="46" y="114"/>
                    </a:lnTo>
                    <a:lnTo>
                      <a:pt x="41" y="108"/>
                    </a:lnTo>
                    <a:lnTo>
                      <a:pt x="36" y="100"/>
                    </a:lnTo>
                    <a:lnTo>
                      <a:pt x="30" y="90"/>
                    </a:lnTo>
                    <a:lnTo>
                      <a:pt x="25" y="81"/>
                    </a:lnTo>
                    <a:lnTo>
                      <a:pt x="18" y="72"/>
                    </a:lnTo>
                    <a:lnTo>
                      <a:pt x="11" y="61"/>
                    </a:lnTo>
                    <a:lnTo>
                      <a:pt x="5" y="50"/>
                    </a:lnTo>
                    <a:lnTo>
                      <a:pt x="1" y="41"/>
                    </a:lnTo>
                    <a:lnTo>
                      <a:pt x="0" y="35"/>
                    </a:lnTo>
                    <a:lnTo>
                      <a:pt x="2" y="30"/>
                    </a:lnTo>
                    <a:lnTo>
                      <a:pt x="5" y="27"/>
                    </a:lnTo>
                    <a:lnTo>
                      <a:pt x="9" y="24"/>
                    </a:lnTo>
                    <a:lnTo>
                      <a:pt x="13" y="21"/>
                    </a:lnTo>
                    <a:lnTo>
                      <a:pt x="17" y="20"/>
                    </a:lnTo>
                    <a:lnTo>
                      <a:pt x="22" y="19"/>
                    </a:lnTo>
                    <a:lnTo>
                      <a:pt x="27" y="20"/>
                    </a:lnTo>
                    <a:lnTo>
                      <a:pt x="30" y="21"/>
                    </a:lnTo>
                    <a:lnTo>
                      <a:pt x="32" y="24"/>
                    </a:lnTo>
                    <a:lnTo>
                      <a:pt x="37" y="30"/>
                    </a:lnTo>
                    <a:lnTo>
                      <a:pt x="39" y="33"/>
                    </a:lnTo>
                    <a:lnTo>
                      <a:pt x="43" y="36"/>
                    </a:lnTo>
                    <a:lnTo>
                      <a:pt x="47" y="37"/>
                    </a:lnTo>
                    <a:lnTo>
                      <a:pt x="52" y="36"/>
                    </a:lnTo>
                    <a:lnTo>
                      <a:pt x="59" y="34"/>
                    </a:lnTo>
                    <a:lnTo>
                      <a:pt x="68" y="29"/>
                    </a:lnTo>
                    <a:lnTo>
                      <a:pt x="77" y="24"/>
                    </a:lnTo>
                    <a:lnTo>
                      <a:pt x="87" y="18"/>
                    </a:lnTo>
                    <a:lnTo>
                      <a:pt x="97" y="12"/>
                    </a:lnTo>
                    <a:lnTo>
                      <a:pt x="106" y="6"/>
                    </a:lnTo>
                    <a:lnTo>
                      <a:pt x="114" y="2"/>
                    </a:lnTo>
                    <a:lnTo>
                      <a:pt x="120" y="0"/>
                    </a:lnTo>
                    <a:lnTo>
                      <a:pt x="125" y="0"/>
                    </a:lnTo>
                    <a:lnTo>
                      <a:pt x="129" y="1"/>
                    </a:lnTo>
                    <a:lnTo>
                      <a:pt x="132" y="3"/>
                    </a:lnTo>
                    <a:lnTo>
                      <a:pt x="135" y="6"/>
                    </a:lnTo>
                    <a:lnTo>
                      <a:pt x="136" y="9"/>
                    </a:lnTo>
                    <a:lnTo>
                      <a:pt x="136" y="14"/>
                    </a:lnTo>
                    <a:lnTo>
                      <a:pt x="135" y="18"/>
                    </a:lnTo>
                    <a:lnTo>
                      <a:pt x="133" y="22"/>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8" name="Freeform 12"/>
              <p:cNvSpPr>
                <a:spLocks noChangeAspect="1"/>
              </p:cNvSpPr>
              <p:nvPr/>
            </p:nvSpPr>
            <p:spPr bwMode="auto">
              <a:xfrm>
                <a:off x="126" y="1479"/>
                <a:ext cx="213" cy="172"/>
              </a:xfrm>
              <a:custGeom>
                <a:avLst/>
                <a:gdLst/>
                <a:ahLst/>
                <a:cxnLst>
                  <a:cxn ang="0">
                    <a:pos x="125" y="79"/>
                  </a:cxn>
                  <a:cxn ang="0">
                    <a:pos x="119" y="79"/>
                  </a:cxn>
                  <a:cxn ang="0">
                    <a:pos x="110" y="79"/>
                  </a:cxn>
                  <a:cxn ang="0">
                    <a:pos x="100" y="77"/>
                  </a:cxn>
                  <a:cxn ang="0">
                    <a:pos x="88" y="76"/>
                  </a:cxn>
                  <a:cxn ang="0">
                    <a:pos x="77" y="74"/>
                  </a:cxn>
                  <a:cxn ang="0">
                    <a:pos x="66" y="73"/>
                  </a:cxn>
                  <a:cxn ang="0">
                    <a:pos x="57" y="72"/>
                  </a:cxn>
                  <a:cxn ang="0">
                    <a:pos x="50" y="73"/>
                  </a:cxn>
                  <a:cxn ang="0">
                    <a:pos x="45" y="75"/>
                  </a:cxn>
                  <a:cxn ang="0">
                    <a:pos x="41" y="79"/>
                  </a:cxn>
                  <a:cxn ang="0">
                    <a:pos x="39" y="83"/>
                  </a:cxn>
                  <a:cxn ang="0">
                    <a:pos x="38" y="87"/>
                  </a:cxn>
                  <a:cxn ang="0">
                    <a:pos x="36" y="96"/>
                  </a:cxn>
                  <a:cxn ang="0">
                    <a:pos x="35" y="100"/>
                  </a:cxn>
                  <a:cxn ang="0">
                    <a:pos x="33" y="103"/>
                  </a:cxn>
                  <a:cxn ang="0">
                    <a:pos x="28" y="107"/>
                  </a:cxn>
                  <a:cxn ang="0">
                    <a:pos x="23" y="109"/>
                  </a:cxn>
                  <a:cxn ang="0">
                    <a:pos x="18" y="109"/>
                  </a:cxn>
                  <a:cxn ang="0">
                    <a:pos x="13" y="108"/>
                  </a:cxn>
                  <a:cxn ang="0">
                    <a:pos x="9" y="107"/>
                  </a:cxn>
                  <a:cxn ang="0">
                    <a:pos x="5" y="104"/>
                  </a:cxn>
                  <a:cxn ang="0">
                    <a:pos x="2" y="99"/>
                  </a:cxn>
                  <a:cxn ang="0">
                    <a:pos x="0" y="93"/>
                  </a:cxn>
                  <a:cxn ang="0">
                    <a:pos x="0" y="85"/>
                  </a:cxn>
                  <a:cxn ang="0">
                    <a:pos x="1" y="75"/>
                  </a:cxn>
                  <a:cxn ang="0">
                    <a:pos x="4" y="54"/>
                  </a:cxn>
                  <a:cxn ang="0">
                    <a:pos x="6" y="42"/>
                  </a:cxn>
                  <a:cxn ang="0">
                    <a:pos x="7" y="30"/>
                  </a:cxn>
                  <a:cxn ang="0">
                    <a:pos x="10" y="17"/>
                  </a:cxn>
                  <a:cxn ang="0">
                    <a:pos x="11" y="12"/>
                  </a:cxn>
                  <a:cxn ang="0">
                    <a:pos x="13" y="8"/>
                  </a:cxn>
                  <a:cxn ang="0">
                    <a:pos x="17" y="3"/>
                  </a:cxn>
                  <a:cxn ang="0">
                    <a:pos x="21" y="1"/>
                  </a:cxn>
                  <a:cxn ang="0">
                    <a:pos x="25" y="0"/>
                  </a:cxn>
                  <a:cxn ang="0">
                    <a:pos x="29" y="0"/>
                  </a:cxn>
                  <a:cxn ang="0">
                    <a:pos x="34" y="1"/>
                  </a:cxn>
                  <a:cxn ang="0">
                    <a:pos x="38" y="2"/>
                  </a:cxn>
                  <a:cxn ang="0">
                    <a:pos x="42" y="5"/>
                  </a:cxn>
                  <a:cxn ang="0">
                    <a:pos x="46" y="9"/>
                  </a:cxn>
                  <a:cxn ang="0">
                    <a:pos x="47" y="12"/>
                  </a:cxn>
                  <a:cxn ang="0">
                    <a:pos x="47" y="15"/>
                  </a:cxn>
                  <a:cxn ang="0">
                    <a:pos x="46" y="23"/>
                  </a:cxn>
                  <a:cxn ang="0">
                    <a:pos x="47" y="27"/>
                  </a:cxn>
                  <a:cxn ang="0">
                    <a:pos x="48" y="31"/>
                  </a:cxn>
                  <a:cxn ang="0">
                    <a:pos x="51" y="35"/>
                  </a:cxn>
                  <a:cxn ang="0">
                    <a:pos x="55" y="38"/>
                  </a:cxn>
                  <a:cxn ang="0">
                    <a:pos x="62" y="40"/>
                  </a:cxn>
                  <a:cxn ang="0">
                    <a:pos x="71" y="43"/>
                  </a:cxn>
                  <a:cxn ang="0">
                    <a:pos x="82" y="44"/>
                  </a:cxn>
                  <a:cxn ang="0">
                    <a:pos x="93" y="46"/>
                  </a:cxn>
                  <a:cxn ang="0">
                    <a:pos x="105" y="48"/>
                  </a:cxn>
                  <a:cxn ang="0">
                    <a:pos x="115" y="50"/>
                  </a:cxn>
                  <a:cxn ang="0">
                    <a:pos x="124" y="52"/>
                  </a:cxn>
                  <a:cxn ang="0">
                    <a:pos x="130" y="54"/>
                  </a:cxn>
                  <a:cxn ang="0">
                    <a:pos x="134" y="57"/>
                  </a:cxn>
                  <a:cxn ang="0">
                    <a:pos x="136" y="60"/>
                  </a:cxn>
                  <a:cxn ang="0">
                    <a:pos x="137" y="64"/>
                  </a:cxn>
                  <a:cxn ang="0">
                    <a:pos x="137" y="68"/>
                  </a:cxn>
                  <a:cxn ang="0">
                    <a:pos x="135" y="72"/>
                  </a:cxn>
                  <a:cxn ang="0">
                    <a:pos x="133" y="75"/>
                  </a:cxn>
                  <a:cxn ang="0">
                    <a:pos x="129" y="77"/>
                  </a:cxn>
                  <a:cxn ang="0">
                    <a:pos x="125" y="79"/>
                  </a:cxn>
                </a:cxnLst>
                <a:rect l="0" t="0" r="r" b="b"/>
                <a:pathLst>
                  <a:path w="137" h="109">
                    <a:moveTo>
                      <a:pt x="125" y="79"/>
                    </a:moveTo>
                    <a:lnTo>
                      <a:pt x="119" y="79"/>
                    </a:lnTo>
                    <a:lnTo>
                      <a:pt x="110" y="79"/>
                    </a:lnTo>
                    <a:lnTo>
                      <a:pt x="100" y="77"/>
                    </a:lnTo>
                    <a:lnTo>
                      <a:pt x="88" y="76"/>
                    </a:lnTo>
                    <a:lnTo>
                      <a:pt x="77" y="74"/>
                    </a:lnTo>
                    <a:lnTo>
                      <a:pt x="66" y="73"/>
                    </a:lnTo>
                    <a:lnTo>
                      <a:pt x="57" y="72"/>
                    </a:lnTo>
                    <a:lnTo>
                      <a:pt x="50" y="73"/>
                    </a:lnTo>
                    <a:lnTo>
                      <a:pt x="45" y="75"/>
                    </a:lnTo>
                    <a:lnTo>
                      <a:pt x="41" y="79"/>
                    </a:lnTo>
                    <a:lnTo>
                      <a:pt x="39" y="83"/>
                    </a:lnTo>
                    <a:lnTo>
                      <a:pt x="38" y="87"/>
                    </a:lnTo>
                    <a:lnTo>
                      <a:pt x="36" y="96"/>
                    </a:lnTo>
                    <a:lnTo>
                      <a:pt x="35" y="100"/>
                    </a:lnTo>
                    <a:lnTo>
                      <a:pt x="33" y="103"/>
                    </a:lnTo>
                    <a:lnTo>
                      <a:pt x="28" y="107"/>
                    </a:lnTo>
                    <a:lnTo>
                      <a:pt x="23" y="109"/>
                    </a:lnTo>
                    <a:lnTo>
                      <a:pt x="18" y="109"/>
                    </a:lnTo>
                    <a:lnTo>
                      <a:pt x="13" y="108"/>
                    </a:lnTo>
                    <a:lnTo>
                      <a:pt x="9" y="107"/>
                    </a:lnTo>
                    <a:lnTo>
                      <a:pt x="5" y="104"/>
                    </a:lnTo>
                    <a:lnTo>
                      <a:pt x="2" y="99"/>
                    </a:lnTo>
                    <a:lnTo>
                      <a:pt x="0" y="93"/>
                    </a:lnTo>
                    <a:lnTo>
                      <a:pt x="0" y="85"/>
                    </a:lnTo>
                    <a:lnTo>
                      <a:pt x="1" y="75"/>
                    </a:lnTo>
                    <a:lnTo>
                      <a:pt x="4" y="54"/>
                    </a:lnTo>
                    <a:lnTo>
                      <a:pt x="6" y="42"/>
                    </a:lnTo>
                    <a:lnTo>
                      <a:pt x="7" y="30"/>
                    </a:lnTo>
                    <a:lnTo>
                      <a:pt x="10" y="17"/>
                    </a:lnTo>
                    <a:lnTo>
                      <a:pt x="11" y="12"/>
                    </a:lnTo>
                    <a:lnTo>
                      <a:pt x="13" y="8"/>
                    </a:lnTo>
                    <a:lnTo>
                      <a:pt x="17" y="3"/>
                    </a:lnTo>
                    <a:lnTo>
                      <a:pt x="21" y="1"/>
                    </a:lnTo>
                    <a:lnTo>
                      <a:pt x="25" y="0"/>
                    </a:lnTo>
                    <a:lnTo>
                      <a:pt x="29" y="0"/>
                    </a:lnTo>
                    <a:lnTo>
                      <a:pt x="34" y="1"/>
                    </a:lnTo>
                    <a:lnTo>
                      <a:pt x="38" y="2"/>
                    </a:lnTo>
                    <a:lnTo>
                      <a:pt x="42" y="5"/>
                    </a:lnTo>
                    <a:lnTo>
                      <a:pt x="46" y="9"/>
                    </a:lnTo>
                    <a:lnTo>
                      <a:pt x="47" y="12"/>
                    </a:lnTo>
                    <a:lnTo>
                      <a:pt x="47" y="15"/>
                    </a:lnTo>
                    <a:lnTo>
                      <a:pt x="46" y="23"/>
                    </a:lnTo>
                    <a:lnTo>
                      <a:pt x="47" y="27"/>
                    </a:lnTo>
                    <a:lnTo>
                      <a:pt x="48" y="31"/>
                    </a:lnTo>
                    <a:lnTo>
                      <a:pt x="51" y="35"/>
                    </a:lnTo>
                    <a:lnTo>
                      <a:pt x="55" y="38"/>
                    </a:lnTo>
                    <a:lnTo>
                      <a:pt x="62" y="40"/>
                    </a:lnTo>
                    <a:lnTo>
                      <a:pt x="71" y="43"/>
                    </a:lnTo>
                    <a:lnTo>
                      <a:pt x="82" y="44"/>
                    </a:lnTo>
                    <a:lnTo>
                      <a:pt x="93" y="46"/>
                    </a:lnTo>
                    <a:lnTo>
                      <a:pt x="105" y="48"/>
                    </a:lnTo>
                    <a:lnTo>
                      <a:pt x="115" y="50"/>
                    </a:lnTo>
                    <a:lnTo>
                      <a:pt x="124" y="52"/>
                    </a:lnTo>
                    <a:lnTo>
                      <a:pt x="130" y="54"/>
                    </a:lnTo>
                    <a:lnTo>
                      <a:pt x="134" y="57"/>
                    </a:lnTo>
                    <a:lnTo>
                      <a:pt x="136" y="60"/>
                    </a:lnTo>
                    <a:lnTo>
                      <a:pt x="137" y="64"/>
                    </a:lnTo>
                    <a:lnTo>
                      <a:pt x="137" y="68"/>
                    </a:lnTo>
                    <a:lnTo>
                      <a:pt x="135" y="72"/>
                    </a:lnTo>
                    <a:lnTo>
                      <a:pt x="133" y="75"/>
                    </a:lnTo>
                    <a:lnTo>
                      <a:pt x="129" y="77"/>
                    </a:lnTo>
                    <a:lnTo>
                      <a:pt x="125" y="79"/>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49" name="Freeform 13"/>
              <p:cNvSpPr>
                <a:spLocks noChangeAspect="1"/>
              </p:cNvSpPr>
              <p:nvPr/>
            </p:nvSpPr>
            <p:spPr bwMode="auto">
              <a:xfrm>
                <a:off x="254" y="1089"/>
                <a:ext cx="203" cy="198"/>
              </a:xfrm>
              <a:custGeom>
                <a:avLst/>
                <a:gdLst/>
                <a:ahLst/>
                <a:cxnLst>
                  <a:cxn ang="0">
                    <a:pos x="106" y="122"/>
                  </a:cxn>
                  <a:cxn ang="0">
                    <a:pos x="92" y="109"/>
                  </a:cxn>
                  <a:cxn ang="0">
                    <a:pos x="76" y="93"/>
                  </a:cxn>
                  <a:cxn ang="0">
                    <a:pos x="60" y="80"/>
                  </a:cxn>
                  <a:cxn ang="0">
                    <a:pos x="49" y="76"/>
                  </a:cxn>
                  <a:cxn ang="0">
                    <a:pos x="40" y="79"/>
                  </a:cxn>
                  <a:cxn ang="0">
                    <a:pos x="29" y="88"/>
                  </a:cxn>
                  <a:cxn ang="0">
                    <a:pos x="23" y="91"/>
                  </a:cxn>
                  <a:cxn ang="0">
                    <a:pos x="12" y="90"/>
                  </a:cxn>
                  <a:cxn ang="0">
                    <a:pos x="4" y="84"/>
                  </a:cxn>
                  <a:cxn ang="0">
                    <a:pos x="0" y="76"/>
                  </a:cxn>
                  <a:cxn ang="0">
                    <a:pos x="2" y="64"/>
                  </a:cxn>
                  <a:cxn ang="0">
                    <a:pos x="12" y="50"/>
                  </a:cxn>
                  <a:cxn ang="0">
                    <a:pos x="28" y="35"/>
                  </a:cxn>
                  <a:cxn ang="0">
                    <a:pos x="45" y="17"/>
                  </a:cxn>
                  <a:cxn ang="0">
                    <a:pos x="57" y="4"/>
                  </a:cxn>
                  <a:cxn ang="0">
                    <a:pos x="67" y="0"/>
                  </a:cxn>
                  <a:cxn ang="0">
                    <a:pos x="76" y="2"/>
                  </a:cxn>
                  <a:cxn ang="0">
                    <a:pos x="83" y="8"/>
                  </a:cxn>
                  <a:cxn ang="0">
                    <a:pos x="87" y="16"/>
                  </a:cxn>
                  <a:cxn ang="0">
                    <a:pos x="87" y="25"/>
                  </a:cxn>
                  <a:cxn ang="0">
                    <a:pos x="80" y="33"/>
                  </a:cxn>
                  <a:cxn ang="0">
                    <a:pos x="77" y="41"/>
                  </a:cxn>
                  <a:cxn ang="0">
                    <a:pos x="78" y="50"/>
                  </a:cxn>
                  <a:cxn ang="0">
                    <a:pos x="89" y="63"/>
                  </a:cxn>
                  <a:cxn ang="0">
                    <a:pos x="105" y="79"/>
                  </a:cxn>
                  <a:cxn ang="0">
                    <a:pos x="121" y="95"/>
                  </a:cxn>
                  <a:cxn ang="0">
                    <a:pos x="131" y="107"/>
                  </a:cxn>
                  <a:cxn ang="0">
                    <a:pos x="132" y="116"/>
                  </a:cxn>
                  <a:cxn ang="0">
                    <a:pos x="129" y="122"/>
                  </a:cxn>
                  <a:cxn ang="0">
                    <a:pos x="121" y="126"/>
                  </a:cxn>
                  <a:cxn ang="0">
                    <a:pos x="112" y="125"/>
                  </a:cxn>
                </a:cxnLst>
                <a:rect l="0" t="0" r="r" b="b"/>
                <a:pathLst>
                  <a:path w="132" h="126">
                    <a:moveTo>
                      <a:pt x="112" y="125"/>
                    </a:moveTo>
                    <a:lnTo>
                      <a:pt x="106" y="122"/>
                    </a:lnTo>
                    <a:lnTo>
                      <a:pt x="100" y="116"/>
                    </a:lnTo>
                    <a:lnTo>
                      <a:pt x="92" y="109"/>
                    </a:lnTo>
                    <a:lnTo>
                      <a:pt x="84" y="101"/>
                    </a:lnTo>
                    <a:lnTo>
                      <a:pt x="76" y="93"/>
                    </a:lnTo>
                    <a:lnTo>
                      <a:pt x="68" y="86"/>
                    </a:lnTo>
                    <a:lnTo>
                      <a:pt x="60" y="80"/>
                    </a:lnTo>
                    <a:lnTo>
                      <a:pt x="54" y="77"/>
                    </a:lnTo>
                    <a:lnTo>
                      <a:pt x="49" y="76"/>
                    </a:lnTo>
                    <a:lnTo>
                      <a:pt x="44" y="77"/>
                    </a:lnTo>
                    <a:lnTo>
                      <a:pt x="40" y="79"/>
                    </a:lnTo>
                    <a:lnTo>
                      <a:pt x="36" y="81"/>
                    </a:lnTo>
                    <a:lnTo>
                      <a:pt x="29" y="88"/>
                    </a:lnTo>
                    <a:lnTo>
                      <a:pt x="26" y="90"/>
                    </a:lnTo>
                    <a:lnTo>
                      <a:pt x="23" y="91"/>
                    </a:lnTo>
                    <a:lnTo>
                      <a:pt x="17" y="91"/>
                    </a:lnTo>
                    <a:lnTo>
                      <a:pt x="12" y="90"/>
                    </a:lnTo>
                    <a:lnTo>
                      <a:pt x="7" y="88"/>
                    </a:lnTo>
                    <a:lnTo>
                      <a:pt x="4" y="84"/>
                    </a:lnTo>
                    <a:lnTo>
                      <a:pt x="2" y="80"/>
                    </a:lnTo>
                    <a:lnTo>
                      <a:pt x="0" y="76"/>
                    </a:lnTo>
                    <a:lnTo>
                      <a:pt x="0" y="70"/>
                    </a:lnTo>
                    <a:lnTo>
                      <a:pt x="2" y="64"/>
                    </a:lnTo>
                    <a:lnTo>
                      <a:pt x="6" y="58"/>
                    </a:lnTo>
                    <a:lnTo>
                      <a:pt x="12" y="50"/>
                    </a:lnTo>
                    <a:lnTo>
                      <a:pt x="20" y="43"/>
                    </a:lnTo>
                    <a:lnTo>
                      <a:pt x="28" y="35"/>
                    </a:lnTo>
                    <a:lnTo>
                      <a:pt x="36" y="26"/>
                    </a:lnTo>
                    <a:lnTo>
                      <a:pt x="45" y="17"/>
                    </a:lnTo>
                    <a:lnTo>
                      <a:pt x="53" y="8"/>
                    </a:lnTo>
                    <a:lnTo>
                      <a:pt x="57" y="4"/>
                    </a:lnTo>
                    <a:lnTo>
                      <a:pt x="61" y="2"/>
                    </a:lnTo>
                    <a:lnTo>
                      <a:pt x="67" y="0"/>
                    </a:lnTo>
                    <a:lnTo>
                      <a:pt x="72" y="0"/>
                    </a:lnTo>
                    <a:lnTo>
                      <a:pt x="76" y="2"/>
                    </a:lnTo>
                    <a:lnTo>
                      <a:pt x="80" y="5"/>
                    </a:lnTo>
                    <a:lnTo>
                      <a:pt x="83" y="8"/>
                    </a:lnTo>
                    <a:lnTo>
                      <a:pt x="86" y="12"/>
                    </a:lnTo>
                    <a:lnTo>
                      <a:pt x="87" y="16"/>
                    </a:lnTo>
                    <a:lnTo>
                      <a:pt x="88" y="22"/>
                    </a:lnTo>
                    <a:lnTo>
                      <a:pt x="87" y="25"/>
                    </a:lnTo>
                    <a:lnTo>
                      <a:pt x="85" y="27"/>
                    </a:lnTo>
                    <a:lnTo>
                      <a:pt x="80" y="33"/>
                    </a:lnTo>
                    <a:lnTo>
                      <a:pt x="78" y="37"/>
                    </a:lnTo>
                    <a:lnTo>
                      <a:pt x="77" y="41"/>
                    </a:lnTo>
                    <a:lnTo>
                      <a:pt x="76" y="45"/>
                    </a:lnTo>
                    <a:lnTo>
                      <a:pt x="78" y="50"/>
                    </a:lnTo>
                    <a:lnTo>
                      <a:pt x="82" y="56"/>
                    </a:lnTo>
                    <a:lnTo>
                      <a:pt x="89" y="63"/>
                    </a:lnTo>
                    <a:lnTo>
                      <a:pt x="97" y="71"/>
                    </a:lnTo>
                    <a:lnTo>
                      <a:pt x="105" y="79"/>
                    </a:lnTo>
                    <a:lnTo>
                      <a:pt x="114" y="87"/>
                    </a:lnTo>
                    <a:lnTo>
                      <a:pt x="121" y="95"/>
                    </a:lnTo>
                    <a:lnTo>
                      <a:pt x="127" y="101"/>
                    </a:lnTo>
                    <a:lnTo>
                      <a:pt x="131" y="107"/>
                    </a:lnTo>
                    <a:lnTo>
                      <a:pt x="132" y="111"/>
                    </a:lnTo>
                    <a:lnTo>
                      <a:pt x="132" y="116"/>
                    </a:lnTo>
                    <a:lnTo>
                      <a:pt x="131" y="119"/>
                    </a:lnTo>
                    <a:lnTo>
                      <a:pt x="129" y="122"/>
                    </a:lnTo>
                    <a:lnTo>
                      <a:pt x="125" y="125"/>
                    </a:lnTo>
                    <a:lnTo>
                      <a:pt x="121" y="126"/>
                    </a:lnTo>
                    <a:lnTo>
                      <a:pt x="117" y="126"/>
                    </a:lnTo>
                    <a:lnTo>
                      <a:pt x="112" y="125"/>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0" name="Freeform 14"/>
              <p:cNvSpPr>
                <a:spLocks noChangeAspect="1"/>
              </p:cNvSpPr>
              <p:nvPr/>
            </p:nvSpPr>
            <p:spPr bwMode="auto">
              <a:xfrm>
                <a:off x="575" y="864"/>
                <a:ext cx="163" cy="221"/>
              </a:xfrm>
              <a:custGeom>
                <a:avLst/>
                <a:gdLst/>
                <a:ahLst/>
                <a:cxnLst>
                  <a:cxn ang="0">
                    <a:pos x="78" y="133"/>
                  </a:cxn>
                  <a:cxn ang="0">
                    <a:pos x="75" y="128"/>
                  </a:cxn>
                  <a:cxn ang="0">
                    <a:pos x="71" y="120"/>
                  </a:cxn>
                  <a:cxn ang="0">
                    <a:pos x="67" y="110"/>
                  </a:cxn>
                  <a:cxn ang="0">
                    <a:pos x="64" y="99"/>
                  </a:cxn>
                  <a:cxn ang="0">
                    <a:pos x="60" y="89"/>
                  </a:cxn>
                  <a:cxn ang="0">
                    <a:pos x="56" y="78"/>
                  </a:cxn>
                  <a:cxn ang="0">
                    <a:pos x="52" y="70"/>
                  </a:cxn>
                  <a:cxn ang="0">
                    <a:pos x="48" y="64"/>
                  </a:cxn>
                  <a:cxn ang="0">
                    <a:pos x="44" y="61"/>
                  </a:cxn>
                  <a:cxn ang="0">
                    <a:pos x="39" y="59"/>
                  </a:cxn>
                  <a:cxn ang="0">
                    <a:pos x="34" y="59"/>
                  </a:cxn>
                  <a:cxn ang="0">
                    <a:pos x="29" y="60"/>
                  </a:cxn>
                  <a:cxn ang="0">
                    <a:pos x="20" y="63"/>
                  </a:cxn>
                  <a:cxn ang="0">
                    <a:pos x="16" y="63"/>
                  </a:cxn>
                  <a:cxn ang="0">
                    <a:pos x="13" y="63"/>
                  </a:cxn>
                  <a:cxn ang="0">
                    <a:pos x="8" y="61"/>
                  </a:cxn>
                  <a:cxn ang="0">
                    <a:pos x="4" y="57"/>
                  </a:cxn>
                  <a:cxn ang="0">
                    <a:pos x="1" y="53"/>
                  </a:cxn>
                  <a:cxn ang="0">
                    <a:pos x="0" y="49"/>
                  </a:cxn>
                  <a:cxn ang="0">
                    <a:pos x="0" y="44"/>
                  </a:cxn>
                  <a:cxn ang="0">
                    <a:pos x="1" y="39"/>
                  </a:cxn>
                  <a:cxn ang="0">
                    <a:pos x="3" y="34"/>
                  </a:cxn>
                  <a:cxn ang="0">
                    <a:pos x="7" y="29"/>
                  </a:cxn>
                  <a:cxn ang="0">
                    <a:pos x="14" y="25"/>
                  </a:cxn>
                  <a:cxn ang="0">
                    <a:pos x="23" y="22"/>
                  </a:cxn>
                  <a:cxn ang="0">
                    <a:pos x="33" y="18"/>
                  </a:cxn>
                  <a:cxn ang="0">
                    <a:pos x="43" y="15"/>
                  </a:cxn>
                  <a:cxn ang="0">
                    <a:pos x="54" y="11"/>
                  </a:cxn>
                  <a:cxn ang="0">
                    <a:pos x="66" y="6"/>
                  </a:cxn>
                  <a:cxn ang="0">
                    <a:pos x="78" y="2"/>
                  </a:cxn>
                  <a:cxn ang="0">
                    <a:pos x="83" y="1"/>
                  </a:cxn>
                  <a:cxn ang="0">
                    <a:pos x="87" y="0"/>
                  </a:cxn>
                  <a:cxn ang="0">
                    <a:pos x="94" y="1"/>
                  </a:cxn>
                  <a:cxn ang="0">
                    <a:pos x="98" y="4"/>
                  </a:cxn>
                  <a:cxn ang="0">
                    <a:pos x="101" y="7"/>
                  </a:cxn>
                  <a:cxn ang="0">
                    <a:pos x="103" y="11"/>
                  </a:cxn>
                  <a:cxn ang="0">
                    <a:pos x="105" y="20"/>
                  </a:cxn>
                  <a:cxn ang="0">
                    <a:pos x="105" y="25"/>
                  </a:cxn>
                  <a:cxn ang="0">
                    <a:pos x="103" y="30"/>
                  </a:cxn>
                  <a:cxn ang="0">
                    <a:pos x="101" y="32"/>
                  </a:cxn>
                  <a:cxn ang="0">
                    <a:pos x="98" y="34"/>
                  </a:cxn>
                  <a:cxn ang="0">
                    <a:pos x="91" y="37"/>
                  </a:cxn>
                  <a:cxn ang="0">
                    <a:pos x="87" y="39"/>
                  </a:cxn>
                  <a:cxn ang="0">
                    <a:pos x="84" y="42"/>
                  </a:cxn>
                  <a:cxn ang="0">
                    <a:pos x="82" y="46"/>
                  </a:cxn>
                  <a:cxn ang="0">
                    <a:pos x="81" y="51"/>
                  </a:cxn>
                  <a:cxn ang="0">
                    <a:pos x="82" y="58"/>
                  </a:cxn>
                  <a:cxn ang="0">
                    <a:pos x="85" y="68"/>
                  </a:cxn>
                  <a:cxn ang="0">
                    <a:pos x="89" y="78"/>
                  </a:cxn>
                  <a:cxn ang="0">
                    <a:pos x="93" y="89"/>
                  </a:cxn>
                  <a:cxn ang="0">
                    <a:pos x="97" y="100"/>
                  </a:cxn>
                  <a:cxn ang="0">
                    <a:pos x="100" y="110"/>
                  </a:cxn>
                  <a:cxn ang="0">
                    <a:pos x="102" y="119"/>
                  </a:cxn>
                  <a:cxn ang="0">
                    <a:pos x="103" y="125"/>
                  </a:cxn>
                  <a:cxn ang="0">
                    <a:pos x="102" y="130"/>
                  </a:cxn>
                  <a:cxn ang="0">
                    <a:pos x="100" y="134"/>
                  </a:cxn>
                  <a:cxn ang="0">
                    <a:pos x="97" y="136"/>
                  </a:cxn>
                  <a:cxn ang="0">
                    <a:pos x="94" y="138"/>
                  </a:cxn>
                  <a:cxn ang="0">
                    <a:pos x="90" y="139"/>
                  </a:cxn>
                  <a:cxn ang="0">
                    <a:pos x="86" y="138"/>
                  </a:cxn>
                  <a:cxn ang="0">
                    <a:pos x="82" y="136"/>
                  </a:cxn>
                  <a:cxn ang="0">
                    <a:pos x="78" y="133"/>
                  </a:cxn>
                </a:cxnLst>
                <a:rect l="0" t="0" r="r" b="b"/>
                <a:pathLst>
                  <a:path w="105" h="139">
                    <a:moveTo>
                      <a:pt x="78" y="133"/>
                    </a:moveTo>
                    <a:lnTo>
                      <a:pt x="75" y="128"/>
                    </a:lnTo>
                    <a:lnTo>
                      <a:pt x="71" y="120"/>
                    </a:lnTo>
                    <a:lnTo>
                      <a:pt x="67" y="110"/>
                    </a:lnTo>
                    <a:lnTo>
                      <a:pt x="64" y="99"/>
                    </a:lnTo>
                    <a:lnTo>
                      <a:pt x="60" y="89"/>
                    </a:lnTo>
                    <a:lnTo>
                      <a:pt x="56" y="78"/>
                    </a:lnTo>
                    <a:lnTo>
                      <a:pt x="52" y="70"/>
                    </a:lnTo>
                    <a:lnTo>
                      <a:pt x="48" y="64"/>
                    </a:lnTo>
                    <a:lnTo>
                      <a:pt x="44" y="61"/>
                    </a:lnTo>
                    <a:lnTo>
                      <a:pt x="39" y="59"/>
                    </a:lnTo>
                    <a:lnTo>
                      <a:pt x="34" y="59"/>
                    </a:lnTo>
                    <a:lnTo>
                      <a:pt x="29" y="60"/>
                    </a:lnTo>
                    <a:lnTo>
                      <a:pt x="20" y="63"/>
                    </a:lnTo>
                    <a:lnTo>
                      <a:pt x="16" y="63"/>
                    </a:lnTo>
                    <a:lnTo>
                      <a:pt x="13" y="63"/>
                    </a:lnTo>
                    <a:lnTo>
                      <a:pt x="8" y="61"/>
                    </a:lnTo>
                    <a:lnTo>
                      <a:pt x="4" y="57"/>
                    </a:lnTo>
                    <a:lnTo>
                      <a:pt x="1" y="53"/>
                    </a:lnTo>
                    <a:lnTo>
                      <a:pt x="0" y="49"/>
                    </a:lnTo>
                    <a:lnTo>
                      <a:pt x="0" y="44"/>
                    </a:lnTo>
                    <a:lnTo>
                      <a:pt x="1" y="39"/>
                    </a:lnTo>
                    <a:lnTo>
                      <a:pt x="3" y="34"/>
                    </a:lnTo>
                    <a:lnTo>
                      <a:pt x="7" y="29"/>
                    </a:lnTo>
                    <a:lnTo>
                      <a:pt x="14" y="25"/>
                    </a:lnTo>
                    <a:lnTo>
                      <a:pt x="23" y="22"/>
                    </a:lnTo>
                    <a:lnTo>
                      <a:pt x="33" y="18"/>
                    </a:lnTo>
                    <a:lnTo>
                      <a:pt x="43" y="15"/>
                    </a:lnTo>
                    <a:lnTo>
                      <a:pt x="54" y="11"/>
                    </a:lnTo>
                    <a:lnTo>
                      <a:pt x="66" y="6"/>
                    </a:lnTo>
                    <a:lnTo>
                      <a:pt x="78" y="2"/>
                    </a:lnTo>
                    <a:lnTo>
                      <a:pt x="83" y="1"/>
                    </a:lnTo>
                    <a:lnTo>
                      <a:pt x="87" y="0"/>
                    </a:lnTo>
                    <a:lnTo>
                      <a:pt x="94" y="1"/>
                    </a:lnTo>
                    <a:lnTo>
                      <a:pt x="98" y="4"/>
                    </a:lnTo>
                    <a:lnTo>
                      <a:pt x="101" y="7"/>
                    </a:lnTo>
                    <a:lnTo>
                      <a:pt x="103" y="11"/>
                    </a:lnTo>
                    <a:lnTo>
                      <a:pt x="105" y="20"/>
                    </a:lnTo>
                    <a:lnTo>
                      <a:pt x="105" y="25"/>
                    </a:lnTo>
                    <a:lnTo>
                      <a:pt x="103" y="30"/>
                    </a:lnTo>
                    <a:lnTo>
                      <a:pt x="101" y="32"/>
                    </a:lnTo>
                    <a:lnTo>
                      <a:pt x="98" y="34"/>
                    </a:lnTo>
                    <a:lnTo>
                      <a:pt x="91" y="37"/>
                    </a:lnTo>
                    <a:lnTo>
                      <a:pt x="87" y="39"/>
                    </a:lnTo>
                    <a:lnTo>
                      <a:pt x="84" y="42"/>
                    </a:lnTo>
                    <a:lnTo>
                      <a:pt x="82" y="46"/>
                    </a:lnTo>
                    <a:lnTo>
                      <a:pt x="81" y="51"/>
                    </a:lnTo>
                    <a:lnTo>
                      <a:pt x="82" y="58"/>
                    </a:lnTo>
                    <a:lnTo>
                      <a:pt x="85" y="68"/>
                    </a:lnTo>
                    <a:lnTo>
                      <a:pt x="89" y="78"/>
                    </a:lnTo>
                    <a:lnTo>
                      <a:pt x="93" y="89"/>
                    </a:lnTo>
                    <a:lnTo>
                      <a:pt x="97" y="100"/>
                    </a:lnTo>
                    <a:lnTo>
                      <a:pt x="100" y="110"/>
                    </a:lnTo>
                    <a:lnTo>
                      <a:pt x="102" y="119"/>
                    </a:lnTo>
                    <a:lnTo>
                      <a:pt x="103" y="125"/>
                    </a:lnTo>
                    <a:lnTo>
                      <a:pt x="102" y="130"/>
                    </a:lnTo>
                    <a:lnTo>
                      <a:pt x="100" y="134"/>
                    </a:lnTo>
                    <a:lnTo>
                      <a:pt x="97" y="136"/>
                    </a:lnTo>
                    <a:lnTo>
                      <a:pt x="94" y="138"/>
                    </a:lnTo>
                    <a:lnTo>
                      <a:pt x="90" y="139"/>
                    </a:lnTo>
                    <a:lnTo>
                      <a:pt x="86" y="138"/>
                    </a:lnTo>
                    <a:lnTo>
                      <a:pt x="82" y="136"/>
                    </a:lnTo>
                    <a:lnTo>
                      <a:pt x="78" y="133"/>
                    </a:lnTo>
                    <a:close/>
                  </a:path>
                </a:pathLst>
              </a:custGeom>
              <a:solidFill>
                <a:srgbClr val="00CCFF"/>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1" name="Oval 15"/>
              <p:cNvSpPr>
                <a:spLocks noChangeAspect="1" noChangeArrowheads="1"/>
              </p:cNvSpPr>
              <p:nvPr/>
            </p:nvSpPr>
            <p:spPr bwMode="auto">
              <a:xfrm>
                <a:off x="232" y="1443"/>
                <a:ext cx="100"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2" name="Oval 16"/>
              <p:cNvSpPr>
                <a:spLocks noChangeAspect="1" noChangeArrowheads="1"/>
              </p:cNvSpPr>
              <p:nvPr/>
            </p:nvSpPr>
            <p:spPr bwMode="auto">
              <a:xfrm>
                <a:off x="268" y="1342"/>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3" name="Oval 17"/>
              <p:cNvSpPr>
                <a:spLocks noChangeAspect="1" noChangeArrowheads="1"/>
              </p:cNvSpPr>
              <p:nvPr/>
            </p:nvSpPr>
            <p:spPr bwMode="auto">
              <a:xfrm>
                <a:off x="307" y="1261"/>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4" name="Oval 18"/>
              <p:cNvSpPr>
                <a:spLocks noChangeAspect="1" noChangeArrowheads="1"/>
              </p:cNvSpPr>
              <p:nvPr/>
            </p:nvSpPr>
            <p:spPr bwMode="auto">
              <a:xfrm>
                <a:off x="415" y="1118"/>
                <a:ext cx="100"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5" name="Oval 19"/>
              <p:cNvSpPr>
                <a:spLocks noChangeAspect="1" noChangeArrowheads="1"/>
              </p:cNvSpPr>
              <p:nvPr/>
            </p:nvSpPr>
            <p:spPr bwMode="auto">
              <a:xfrm>
                <a:off x="485" y="1054"/>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6" name="Oval 20"/>
              <p:cNvSpPr>
                <a:spLocks noChangeAspect="1" noChangeArrowheads="1"/>
              </p:cNvSpPr>
              <p:nvPr/>
            </p:nvSpPr>
            <p:spPr bwMode="auto">
              <a:xfrm>
                <a:off x="577" y="1003"/>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7" name="Oval 21"/>
              <p:cNvSpPr>
                <a:spLocks noChangeAspect="1" noChangeArrowheads="1"/>
              </p:cNvSpPr>
              <p:nvPr/>
            </p:nvSpPr>
            <p:spPr bwMode="auto">
              <a:xfrm>
                <a:off x="732" y="944"/>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8" name="Oval 22"/>
              <p:cNvSpPr>
                <a:spLocks noChangeAspect="1" noChangeArrowheads="1"/>
              </p:cNvSpPr>
              <p:nvPr/>
            </p:nvSpPr>
            <p:spPr bwMode="auto">
              <a:xfrm>
                <a:off x="834" y="936"/>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59" name="Oval 23"/>
              <p:cNvSpPr>
                <a:spLocks noChangeAspect="1" noChangeArrowheads="1"/>
              </p:cNvSpPr>
              <p:nvPr/>
            </p:nvSpPr>
            <p:spPr bwMode="auto">
              <a:xfrm>
                <a:off x="937" y="938"/>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0" name="Oval 24"/>
              <p:cNvSpPr>
                <a:spLocks noChangeAspect="1" noChangeArrowheads="1"/>
              </p:cNvSpPr>
              <p:nvPr/>
            </p:nvSpPr>
            <p:spPr bwMode="auto">
              <a:xfrm>
                <a:off x="1099" y="977"/>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1" name="Oval 25"/>
              <p:cNvSpPr>
                <a:spLocks noChangeAspect="1" noChangeArrowheads="1"/>
              </p:cNvSpPr>
              <p:nvPr/>
            </p:nvSpPr>
            <p:spPr bwMode="auto">
              <a:xfrm>
                <a:off x="1189" y="1020"/>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2" name="Oval 26"/>
              <p:cNvSpPr>
                <a:spLocks noChangeAspect="1" noChangeArrowheads="1"/>
              </p:cNvSpPr>
              <p:nvPr/>
            </p:nvSpPr>
            <p:spPr bwMode="auto">
              <a:xfrm>
                <a:off x="1264" y="1081"/>
                <a:ext cx="102" cy="102"/>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3" name="Oval 27"/>
              <p:cNvSpPr>
                <a:spLocks noChangeAspect="1" noChangeArrowheads="1"/>
              </p:cNvSpPr>
              <p:nvPr/>
            </p:nvSpPr>
            <p:spPr bwMode="auto">
              <a:xfrm>
                <a:off x="1386" y="1210"/>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4" name="Oval 28"/>
              <p:cNvSpPr>
                <a:spLocks noChangeAspect="1" noChangeArrowheads="1"/>
              </p:cNvSpPr>
              <p:nvPr/>
            </p:nvSpPr>
            <p:spPr bwMode="auto">
              <a:xfrm>
                <a:off x="1436" y="1297"/>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5" name="Oval 29"/>
              <p:cNvSpPr>
                <a:spLocks noChangeAspect="1" noChangeArrowheads="1"/>
              </p:cNvSpPr>
              <p:nvPr/>
            </p:nvSpPr>
            <p:spPr bwMode="auto">
              <a:xfrm>
                <a:off x="1468" y="1383"/>
                <a:ext cx="100"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6" name="Oval 30"/>
              <p:cNvSpPr>
                <a:spLocks noChangeAspect="1" noChangeArrowheads="1"/>
              </p:cNvSpPr>
              <p:nvPr/>
            </p:nvSpPr>
            <p:spPr bwMode="auto">
              <a:xfrm>
                <a:off x="1504" y="1559"/>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7" name="Oval 31"/>
              <p:cNvSpPr>
                <a:spLocks noChangeAspect="1" noChangeArrowheads="1"/>
              </p:cNvSpPr>
              <p:nvPr/>
            </p:nvSpPr>
            <p:spPr bwMode="auto">
              <a:xfrm>
                <a:off x="1494" y="1663"/>
                <a:ext cx="104"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8" name="Oval 32"/>
              <p:cNvSpPr>
                <a:spLocks noChangeAspect="1" noChangeArrowheads="1"/>
              </p:cNvSpPr>
              <p:nvPr/>
            </p:nvSpPr>
            <p:spPr bwMode="auto">
              <a:xfrm>
                <a:off x="1474" y="1755"/>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69" name="Oval 33"/>
              <p:cNvSpPr>
                <a:spLocks noChangeAspect="1" noChangeArrowheads="1"/>
              </p:cNvSpPr>
              <p:nvPr/>
            </p:nvSpPr>
            <p:spPr bwMode="auto">
              <a:xfrm>
                <a:off x="1414" y="1919"/>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0" name="Oval 34"/>
              <p:cNvSpPr>
                <a:spLocks noChangeAspect="1" noChangeArrowheads="1"/>
              </p:cNvSpPr>
              <p:nvPr/>
            </p:nvSpPr>
            <p:spPr bwMode="auto">
              <a:xfrm>
                <a:off x="1366" y="2001"/>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1" name="Oval 35"/>
              <p:cNvSpPr>
                <a:spLocks noChangeAspect="1" noChangeArrowheads="1"/>
              </p:cNvSpPr>
              <p:nvPr/>
            </p:nvSpPr>
            <p:spPr bwMode="auto">
              <a:xfrm>
                <a:off x="1298" y="2082"/>
                <a:ext cx="100"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2" name="Oval 36"/>
              <p:cNvSpPr>
                <a:spLocks noChangeAspect="1" noChangeArrowheads="1"/>
              </p:cNvSpPr>
              <p:nvPr/>
            </p:nvSpPr>
            <p:spPr bwMode="auto">
              <a:xfrm>
                <a:off x="1151" y="2178"/>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3" name="Oval 37"/>
              <p:cNvSpPr>
                <a:spLocks noChangeAspect="1" noChangeArrowheads="1"/>
              </p:cNvSpPr>
              <p:nvPr/>
            </p:nvSpPr>
            <p:spPr bwMode="auto">
              <a:xfrm>
                <a:off x="1063" y="2219"/>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4" name="Oval 38"/>
              <p:cNvSpPr>
                <a:spLocks noChangeAspect="1" noChangeArrowheads="1"/>
              </p:cNvSpPr>
              <p:nvPr/>
            </p:nvSpPr>
            <p:spPr bwMode="auto">
              <a:xfrm>
                <a:off x="971" y="2242"/>
                <a:ext cx="100"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5" name="Oval 39"/>
              <p:cNvSpPr>
                <a:spLocks noChangeAspect="1" noChangeArrowheads="1"/>
              </p:cNvSpPr>
              <p:nvPr/>
            </p:nvSpPr>
            <p:spPr bwMode="auto">
              <a:xfrm>
                <a:off x="802" y="2248"/>
                <a:ext cx="104" cy="102"/>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6" name="Oval 40"/>
              <p:cNvSpPr>
                <a:spLocks noChangeAspect="1" noChangeArrowheads="1"/>
              </p:cNvSpPr>
              <p:nvPr/>
            </p:nvSpPr>
            <p:spPr bwMode="auto">
              <a:xfrm>
                <a:off x="698" y="2227"/>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7" name="Oval 41"/>
              <p:cNvSpPr>
                <a:spLocks noChangeAspect="1" noChangeArrowheads="1"/>
              </p:cNvSpPr>
              <p:nvPr/>
            </p:nvSpPr>
            <p:spPr bwMode="auto">
              <a:xfrm>
                <a:off x="600" y="2193"/>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8" name="Oval 42"/>
              <p:cNvSpPr>
                <a:spLocks noChangeAspect="1" noChangeArrowheads="1"/>
              </p:cNvSpPr>
              <p:nvPr/>
            </p:nvSpPr>
            <p:spPr bwMode="auto">
              <a:xfrm>
                <a:off x="457" y="2117"/>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79" name="Oval 43"/>
              <p:cNvSpPr>
                <a:spLocks noChangeAspect="1" noChangeArrowheads="1"/>
              </p:cNvSpPr>
              <p:nvPr/>
            </p:nvSpPr>
            <p:spPr bwMode="auto">
              <a:xfrm>
                <a:off x="387" y="2048"/>
                <a:ext cx="100"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0" name="Oval 44"/>
              <p:cNvSpPr>
                <a:spLocks noChangeAspect="1" noChangeArrowheads="1"/>
              </p:cNvSpPr>
              <p:nvPr/>
            </p:nvSpPr>
            <p:spPr bwMode="auto">
              <a:xfrm>
                <a:off x="333" y="1966"/>
                <a:ext cx="104"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1" name="Oval 45"/>
              <p:cNvSpPr>
                <a:spLocks noChangeAspect="1" noChangeArrowheads="1"/>
              </p:cNvSpPr>
              <p:nvPr/>
            </p:nvSpPr>
            <p:spPr bwMode="auto">
              <a:xfrm>
                <a:off x="244" y="1815"/>
                <a:ext cx="102"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2" name="Oval 46"/>
              <p:cNvSpPr>
                <a:spLocks noChangeAspect="1" noChangeArrowheads="1"/>
              </p:cNvSpPr>
              <p:nvPr/>
            </p:nvSpPr>
            <p:spPr bwMode="auto">
              <a:xfrm>
                <a:off x="218" y="1714"/>
                <a:ext cx="104"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3" name="Oval 47"/>
              <p:cNvSpPr>
                <a:spLocks noChangeAspect="1" noChangeArrowheads="1"/>
              </p:cNvSpPr>
              <p:nvPr/>
            </p:nvSpPr>
            <p:spPr bwMode="auto">
              <a:xfrm>
                <a:off x="218" y="1616"/>
                <a:ext cx="104" cy="104"/>
              </a:xfrm>
              <a:prstGeom prst="ellipse">
                <a:avLst/>
              </a:prstGeom>
              <a:solidFill>
                <a:srgbClr val="00CCFF"/>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4" name="Freeform 48"/>
              <p:cNvSpPr>
                <a:spLocks noChangeAspect="1"/>
              </p:cNvSpPr>
              <p:nvPr/>
            </p:nvSpPr>
            <p:spPr bwMode="auto">
              <a:xfrm>
                <a:off x="313" y="1042"/>
                <a:ext cx="1190" cy="1214"/>
              </a:xfrm>
              <a:custGeom>
                <a:avLst/>
                <a:gdLst/>
                <a:ahLst/>
                <a:cxnLst>
                  <a:cxn ang="0">
                    <a:pos x="385" y="770"/>
                  </a:cxn>
                  <a:cxn ang="0">
                    <a:pos x="461" y="758"/>
                  </a:cxn>
                  <a:cxn ang="0">
                    <a:pos x="530" y="739"/>
                  </a:cxn>
                  <a:cxn ang="0">
                    <a:pos x="600" y="701"/>
                  </a:cxn>
                  <a:cxn ang="0">
                    <a:pos x="657" y="657"/>
                  </a:cxn>
                  <a:cxn ang="0">
                    <a:pos x="701" y="600"/>
                  </a:cxn>
                  <a:cxn ang="0">
                    <a:pos x="739" y="531"/>
                  </a:cxn>
                  <a:cxn ang="0">
                    <a:pos x="758" y="461"/>
                  </a:cxn>
                  <a:cxn ang="0">
                    <a:pos x="770" y="385"/>
                  </a:cxn>
                  <a:cxn ang="0">
                    <a:pos x="758" y="303"/>
                  </a:cxn>
                  <a:cxn ang="0">
                    <a:pos x="739" y="234"/>
                  </a:cxn>
                  <a:cxn ang="0">
                    <a:pos x="701" y="164"/>
                  </a:cxn>
                  <a:cxn ang="0">
                    <a:pos x="657" y="108"/>
                  </a:cxn>
                  <a:cxn ang="0">
                    <a:pos x="600" y="63"/>
                  </a:cxn>
                  <a:cxn ang="0">
                    <a:pos x="530" y="26"/>
                  </a:cxn>
                  <a:cxn ang="0">
                    <a:pos x="461" y="7"/>
                  </a:cxn>
                  <a:cxn ang="0">
                    <a:pos x="385" y="0"/>
                  </a:cxn>
                  <a:cxn ang="0">
                    <a:pos x="303" y="7"/>
                  </a:cxn>
                  <a:cxn ang="0">
                    <a:pos x="233" y="26"/>
                  </a:cxn>
                  <a:cxn ang="0">
                    <a:pos x="164" y="63"/>
                  </a:cxn>
                  <a:cxn ang="0">
                    <a:pos x="107" y="108"/>
                  </a:cxn>
                  <a:cxn ang="0">
                    <a:pos x="63" y="164"/>
                  </a:cxn>
                  <a:cxn ang="0">
                    <a:pos x="25" y="234"/>
                  </a:cxn>
                  <a:cxn ang="0">
                    <a:pos x="6" y="303"/>
                  </a:cxn>
                  <a:cxn ang="0">
                    <a:pos x="0" y="385"/>
                  </a:cxn>
                  <a:cxn ang="0">
                    <a:pos x="6" y="461"/>
                  </a:cxn>
                  <a:cxn ang="0">
                    <a:pos x="25" y="531"/>
                  </a:cxn>
                  <a:cxn ang="0">
                    <a:pos x="63" y="600"/>
                  </a:cxn>
                  <a:cxn ang="0">
                    <a:pos x="107" y="657"/>
                  </a:cxn>
                  <a:cxn ang="0">
                    <a:pos x="164" y="701"/>
                  </a:cxn>
                  <a:cxn ang="0">
                    <a:pos x="233" y="739"/>
                  </a:cxn>
                  <a:cxn ang="0">
                    <a:pos x="303" y="758"/>
                  </a:cxn>
                  <a:cxn ang="0">
                    <a:pos x="385" y="770"/>
                  </a:cxn>
                </a:cxnLst>
                <a:rect l="0" t="0" r="r" b="b"/>
                <a:pathLst>
                  <a:path w="770" h="770">
                    <a:moveTo>
                      <a:pt x="385" y="770"/>
                    </a:moveTo>
                    <a:lnTo>
                      <a:pt x="461" y="758"/>
                    </a:lnTo>
                    <a:lnTo>
                      <a:pt x="530" y="739"/>
                    </a:lnTo>
                    <a:lnTo>
                      <a:pt x="600" y="701"/>
                    </a:lnTo>
                    <a:lnTo>
                      <a:pt x="657" y="657"/>
                    </a:lnTo>
                    <a:lnTo>
                      <a:pt x="701" y="600"/>
                    </a:lnTo>
                    <a:lnTo>
                      <a:pt x="739" y="531"/>
                    </a:lnTo>
                    <a:lnTo>
                      <a:pt x="758" y="461"/>
                    </a:lnTo>
                    <a:lnTo>
                      <a:pt x="770" y="385"/>
                    </a:lnTo>
                    <a:lnTo>
                      <a:pt x="758" y="303"/>
                    </a:lnTo>
                    <a:lnTo>
                      <a:pt x="739" y="234"/>
                    </a:lnTo>
                    <a:lnTo>
                      <a:pt x="701" y="164"/>
                    </a:lnTo>
                    <a:lnTo>
                      <a:pt x="657" y="108"/>
                    </a:lnTo>
                    <a:lnTo>
                      <a:pt x="600" y="63"/>
                    </a:lnTo>
                    <a:lnTo>
                      <a:pt x="530" y="26"/>
                    </a:lnTo>
                    <a:lnTo>
                      <a:pt x="461" y="7"/>
                    </a:lnTo>
                    <a:lnTo>
                      <a:pt x="385" y="0"/>
                    </a:lnTo>
                    <a:lnTo>
                      <a:pt x="303" y="7"/>
                    </a:lnTo>
                    <a:lnTo>
                      <a:pt x="233" y="26"/>
                    </a:lnTo>
                    <a:lnTo>
                      <a:pt x="164" y="63"/>
                    </a:lnTo>
                    <a:lnTo>
                      <a:pt x="107" y="108"/>
                    </a:lnTo>
                    <a:lnTo>
                      <a:pt x="63" y="164"/>
                    </a:lnTo>
                    <a:lnTo>
                      <a:pt x="25" y="234"/>
                    </a:lnTo>
                    <a:lnTo>
                      <a:pt x="6" y="303"/>
                    </a:lnTo>
                    <a:lnTo>
                      <a:pt x="0" y="385"/>
                    </a:lnTo>
                    <a:lnTo>
                      <a:pt x="6" y="461"/>
                    </a:lnTo>
                    <a:lnTo>
                      <a:pt x="25" y="531"/>
                    </a:lnTo>
                    <a:lnTo>
                      <a:pt x="63" y="600"/>
                    </a:lnTo>
                    <a:lnTo>
                      <a:pt x="107" y="657"/>
                    </a:lnTo>
                    <a:lnTo>
                      <a:pt x="164" y="701"/>
                    </a:lnTo>
                    <a:lnTo>
                      <a:pt x="233" y="739"/>
                    </a:lnTo>
                    <a:lnTo>
                      <a:pt x="303" y="758"/>
                    </a:lnTo>
                    <a:lnTo>
                      <a:pt x="385" y="770"/>
                    </a:lnTo>
                    <a:close/>
                  </a:path>
                </a:pathLst>
              </a:custGeom>
              <a:solidFill>
                <a:srgbClr val="00CCFF"/>
              </a:solidFill>
              <a:ln w="9525">
                <a:no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5" name="Freeform 49"/>
              <p:cNvSpPr>
                <a:spLocks noChangeAspect="1"/>
              </p:cNvSpPr>
              <p:nvPr/>
            </p:nvSpPr>
            <p:spPr bwMode="auto">
              <a:xfrm>
                <a:off x="313" y="1042"/>
                <a:ext cx="1190" cy="1214"/>
              </a:xfrm>
              <a:custGeom>
                <a:avLst/>
                <a:gdLst/>
                <a:ahLst/>
                <a:cxnLst>
                  <a:cxn ang="0">
                    <a:pos x="385" y="770"/>
                  </a:cxn>
                  <a:cxn ang="0">
                    <a:pos x="461" y="758"/>
                  </a:cxn>
                  <a:cxn ang="0">
                    <a:pos x="530" y="739"/>
                  </a:cxn>
                  <a:cxn ang="0">
                    <a:pos x="600" y="701"/>
                  </a:cxn>
                  <a:cxn ang="0">
                    <a:pos x="657" y="657"/>
                  </a:cxn>
                  <a:cxn ang="0">
                    <a:pos x="701" y="600"/>
                  </a:cxn>
                  <a:cxn ang="0">
                    <a:pos x="739" y="531"/>
                  </a:cxn>
                  <a:cxn ang="0">
                    <a:pos x="758" y="461"/>
                  </a:cxn>
                  <a:cxn ang="0">
                    <a:pos x="770" y="385"/>
                  </a:cxn>
                  <a:cxn ang="0">
                    <a:pos x="758" y="303"/>
                  </a:cxn>
                  <a:cxn ang="0">
                    <a:pos x="739" y="234"/>
                  </a:cxn>
                  <a:cxn ang="0">
                    <a:pos x="701" y="164"/>
                  </a:cxn>
                  <a:cxn ang="0">
                    <a:pos x="657" y="108"/>
                  </a:cxn>
                  <a:cxn ang="0">
                    <a:pos x="600" y="63"/>
                  </a:cxn>
                  <a:cxn ang="0">
                    <a:pos x="530" y="26"/>
                  </a:cxn>
                  <a:cxn ang="0">
                    <a:pos x="461" y="7"/>
                  </a:cxn>
                  <a:cxn ang="0">
                    <a:pos x="385" y="0"/>
                  </a:cxn>
                  <a:cxn ang="0">
                    <a:pos x="303" y="7"/>
                  </a:cxn>
                  <a:cxn ang="0">
                    <a:pos x="233" y="26"/>
                  </a:cxn>
                  <a:cxn ang="0">
                    <a:pos x="164" y="63"/>
                  </a:cxn>
                  <a:cxn ang="0">
                    <a:pos x="107" y="108"/>
                  </a:cxn>
                  <a:cxn ang="0">
                    <a:pos x="63" y="164"/>
                  </a:cxn>
                  <a:cxn ang="0">
                    <a:pos x="25" y="234"/>
                  </a:cxn>
                  <a:cxn ang="0">
                    <a:pos x="6" y="303"/>
                  </a:cxn>
                  <a:cxn ang="0">
                    <a:pos x="0" y="385"/>
                  </a:cxn>
                  <a:cxn ang="0">
                    <a:pos x="6" y="461"/>
                  </a:cxn>
                  <a:cxn ang="0">
                    <a:pos x="25" y="531"/>
                  </a:cxn>
                  <a:cxn ang="0">
                    <a:pos x="63" y="600"/>
                  </a:cxn>
                  <a:cxn ang="0">
                    <a:pos x="107" y="657"/>
                  </a:cxn>
                  <a:cxn ang="0">
                    <a:pos x="164" y="701"/>
                  </a:cxn>
                  <a:cxn ang="0">
                    <a:pos x="233" y="739"/>
                  </a:cxn>
                  <a:cxn ang="0">
                    <a:pos x="303" y="758"/>
                  </a:cxn>
                  <a:cxn ang="0">
                    <a:pos x="385" y="770"/>
                  </a:cxn>
                </a:cxnLst>
                <a:rect l="0" t="0" r="r" b="b"/>
                <a:pathLst>
                  <a:path w="770" h="770">
                    <a:moveTo>
                      <a:pt x="385" y="770"/>
                    </a:moveTo>
                    <a:lnTo>
                      <a:pt x="461" y="758"/>
                    </a:lnTo>
                    <a:lnTo>
                      <a:pt x="530" y="739"/>
                    </a:lnTo>
                    <a:lnTo>
                      <a:pt x="600" y="701"/>
                    </a:lnTo>
                    <a:lnTo>
                      <a:pt x="657" y="657"/>
                    </a:lnTo>
                    <a:lnTo>
                      <a:pt x="701" y="600"/>
                    </a:lnTo>
                    <a:lnTo>
                      <a:pt x="739" y="531"/>
                    </a:lnTo>
                    <a:lnTo>
                      <a:pt x="758" y="461"/>
                    </a:lnTo>
                    <a:lnTo>
                      <a:pt x="770" y="385"/>
                    </a:lnTo>
                    <a:lnTo>
                      <a:pt x="758" y="303"/>
                    </a:lnTo>
                    <a:lnTo>
                      <a:pt x="739" y="234"/>
                    </a:lnTo>
                    <a:lnTo>
                      <a:pt x="701" y="164"/>
                    </a:lnTo>
                    <a:lnTo>
                      <a:pt x="657" y="108"/>
                    </a:lnTo>
                    <a:lnTo>
                      <a:pt x="600" y="63"/>
                    </a:lnTo>
                    <a:lnTo>
                      <a:pt x="530" y="26"/>
                    </a:lnTo>
                    <a:lnTo>
                      <a:pt x="461" y="7"/>
                    </a:lnTo>
                    <a:lnTo>
                      <a:pt x="385" y="0"/>
                    </a:lnTo>
                    <a:lnTo>
                      <a:pt x="303" y="7"/>
                    </a:lnTo>
                    <a:lnTo>
                      <a:pt x="233" y="26"/>
                    </a:lnTo>
                    <a:lnTo>
                      <a:pt x="164" y="63"/>
                    </a:lnTo>
                    <a:lnTo>
                      <a:pt x="107" y="108"/>
                    </a:lnTo>
                    <a:lnTo>
                      <a:pt x="63" y="164"/>
                    </a:lnTo>
                    <a:lnTo>
                      <a:pt x="25" y="234"/>
                    </a:lnTo>
                    <a:lnTo>
                      <a:pt x="6" y="303"/>
                    </a:lnTo>
                    <a:lnTo>
                      <a:pt x="0" y="385"/>
                    </a:lnTo>
                    <a:lnTo>
                      <a:pt x="6" y="461"/>
                    </a:lnTo>
                    <a:lnTo>
                      <a:pt x="25" y="531"/>
                    </a:lnTo>
                    <a:lnTo>
                      <a:pt x="63" y="600"/>
                    </a:lnTo>
                    <a:lnTo>
                      <a:pt x="107" y="657"/>
                    </a:lnTo>
                    <a:lnTo>
                      <a:pt x="164" y="701"/>
                    </a:lnTo>
                    <a:lnTo>
                      <a:pt x="233" y="739"/>
                    </a:lnTo>
                    <a:lnTo>
                      <a:pt x="303" y="758"/>
                    </a:lnTo>
                    <a:lnTo>
                      <a:pt x="385" y="770"/>
                    </a:lnTo>
                  </a:path>
                </a:pathLst>
              </a:custGeom>
              <a:solidFill>
                <a:schemeClr val="tx1"/>
              </a:solidFill>
              <a:ln w="9525">
                <a:solidFill>
                  <a:srgbClr val="FFFFFF"/>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6" name="Freeform 50"/>
              <p:cNvSpPr>
                <a:spLocks noChangeAspect="1"/>
              </p:cNvSpPr>
              <p:nvPr/>
            </p:nvSpPr>
            <p:spPr bwMode="auto">
              <a:xfrm>
                <a:off x="443" y="1269"/>
                <a:ext cx="215" cy="366"/>
              </a:xfrm>
              <a:custGeom>
                <a:avLst/>
                <a:gdLst/>
                <a:ahLst/>
                <a:cxnLst>
                  <a:cxn ang="0">
                    <a:pos x="8" y="233"/>
                  </a:cxn>
                  <a:cxn ang="0">
                    <a:pos x="32" y="221"/>
                  </a:cxn>
                  <a:cxn ang="0">
                    <a:pos x="46" y="211"/>
                  </a:cxn>
                  <a:cxn ang="0">
                    <a:pos x="56" y="200"/>
                  </a:cxn>
                  <a:cxn ang="0">
                    <a:pos x="63" y="186"/>
                  </a:cxn>
                  <a:cxn ang="0">
                    <a:pos x="72" y="155"/>
                  </a:cxn>
                  <a:cxn ang="0">
                    <a:pos x="75" y="138"/>
                  </a:cxn>
                  <a:cxn ang="0">
                    <a:pos x="74" y="114"/>
                  </a:cxn>
                  <a:cxn ang="0">
                    <a:pos x="71" y="93"/>
                  </a:cxn>
                  <a:cxn ang="0">
                    <a:pos x="72" y="71"/>
                  </a:cxn>
                  <a:cxn ang="0">
                    <a:pos x="65" y="61"/>
                  </a:cxn>
                  <a:cxn ang="0">
                    <a:pos x="76" y="55"/>
                  </a:cxn>
                  <a:cxn ang="0">
                    <a:pos x="73" y="42"/>
                  </a:cxn>
                  <a:cxn ang="0">
                    <a:pos x="86" y="40"/>
                  </a:cxn>
                  <a:cxn ang="0">
                    <a:pos x="87" y="25"/>
                  </a:cxn>
                  <a:cxn ang="0">
                    <a:pos x="101" y="27"/>
                  </a:cxn>
                  <a:cxn ang="0">
                    <a:pos x="119" y="20"/>
                  </a:cxn>
                  <a:cxn ang="0">
                    <a:pos x="116" y="21"/>
                  </a:cxn>
                  <a:cxn ang="0">
                    <a:pos x="139" y="18"/>
                  </a:cxn>
                  <a:cxn ang="0">
                    <a:pos x="127" y="1"/>
                  </a:cxn>
                  <a:cxn ang="0">
                    <a:pos x="112" y="3"/>
                  </a:cxn>
                  <a:cxn ang="0">
                    <a:pos x="92" y="12"/>
                  </a:cxn>
                  <a:cxn ang="0">
                    <a:pos x="81" y="19"/>
                  </a:cxn>
                  <a:cxn ang="0">
                    <a:pos x="67" y="35"/>
                  </a:cxn>
                  <a:cxn ang="0">
                    <a:pos x="60" y="47"/>
                  </a:cxn>
                  <a:cxn ang="0">
                    <a:pos x="56" y="61"/>
                  </a:cxn>
                  <a:cxn ang="0">
                    <a:pos x="53" y="82"/>
                  </a:cxn>
                  <a:cxn ang="0">
                    <a:pos x="54" y="103"/>
                  </a:cxn>
                  <a:cxn ang="0">
                    <a:pos x="57" y="125"/>
                  </a:cxn>
                  <a:cxn ang="0">
                    <a:pos x="55" y="151"/>
                  </a:cxn>
                  <a:cxn ang="0">
                    <a:pos x="55" y="148"/>
                  </a:cxn>
                  <a:cxn ang="0">
                    <a:pos x="46" y="179"/>
                  </a:cxn>
                  <a:cxn ang="0">
                    <a:pos x="41" y="190"/>
                  </a:cxn>
                  <a:cxn ang="0">
                    <a:pos x="39" y="205"/>
                  </a:cxn>
                  <a:cxn ang="0">
                    <a:pos x="22" y="206"/>
                  </a:cxn>
                  <a:cxn ang="0">
                    <a:pos x="25" y="204"/>
                  </a:cxn>
                  <a:cxn ang="0">
                    <a:pos x="0" y="217"/>
                  </a:cxn>
                </a:cxnLst>
                <a:rect l="0" t="0" r="r" b="b"/>
                <a:pathLst>
                  <a:path w="139" h="233">
                    <a:moveTo>
                      <a:pt x="0" y="217"/>
                    </a:moveTo>
                    <a:lnTo>
                      <a:pt x="8" y="233"/>
                    </a:lnTo>
                    <a:lnTo>
                      <a:pt x="20" y="228"/>
                    </a:lnTo>
                    <a:lnTo>
                      <a:pt x="32" y="221"/>
                    </a:lnTo>
                    <a:lnTo>
                      <a:pt x="35" y="219"/>
                    </a:lnTo>
                    <a:lnTo>
                      <a:pt x="46" y="211"/>
                    </a:lnTo>
                    <a:lnTo>
                      <a:pt x="48" y="208"/>
                    </a:lnTo>
                    <a:lnTo>
                      <a:pt x="56" y="200"/>
                    </a:lnTo>
                    <a:lnTo>
                      <a:pt x="60" y="192"/>
                    </a:lnTo>
                    <a:lnTo>
                      <a:pt x="63" y="186"/>
                    </a:lnTo>
                    <a:lnTo>
                      <a:pt x="69" y="170"/>
                    </a:lnTo>
                    <a:lnTo>
                      <a:pt x="72" y="155"/>
                    </a:lnTo>
                    <a:lnTo>
                      <a:pt x="73" y="151"/>
                    </a:lnTo>
                    <a:lnTo>
                      <a:pt x="75" y="138"/>
                    </a:lnTo>
                    <a:lnTo>
                      <a:pt x="75" y="125"/>
                    </a:lnTo>
                    <a:lnTo>
                      <a:pt x="74" y="114"/>
                    </a:lnTo>
                    <a:lnTo>
                      <a:pt x="72" y="103"/>
                    </a:lnTo>
                    <a:lnTo>
                      <a:pt x="71" y="93"/>
                    </a:lnTo>
                    <a:lnTo>
                      <a:pt x="71" y="82"/>
                    </a:lnTo>
                    <a:lnTo>
                      <a:pt x="72" y="71"/>
                    </a:lnTo>
                    <a:lnTo>
                      <a:pt x="74" y="61"/>
                    </a:lnTo>
                    <a:lnTo>
                      <a:pt x="65" y="61"/>
                    </a:lnTo>
                    <a:lnTo>
                      <a:pt x="73" y="64"/>
                    </a:lnTo>
                    <a:lnTo>
                      <a:pt x="76" y="55"/>
                    </a:lnTo>
                    <a:lnTo>
                      <a:pt x="82" y="45"/>
                    </a:lnTo>
                    <a:lnTo>
                      <a:pt x="73" y="42"/>
                    </a:lnTo>
                    <a:lnTo>
                      <a:pt x="80" y="48"/>
                    </a:lnTo>
                    <a:lnTo>
                      <a:pt x="86" y="40"/>
                    </a:lnTo>
                    <a:lnTo>
                      <a:pt x="94" y="32"/>
                    </a:lnTo>
                    <a:lnTo>
                      <a:pt x="87" y="25"/>
                    </a:lnTo>
                    <a:lnTo>
                      <a:pt x="91" y="34"/>
                    </a:lnTo>
                    <a:lnTo>
                      <a:pt x="101" y="27"/>
                    </a:lnTo>
                    <a:lnTo>
                      <a:pt x="109" y="23"/>
                    </a:lnTo>
                    <a:lnTo>
                      <a:pt x="119" y="20"/>
                    </a:lnTo>
                    <a:lnTo>
                      <a:pt x="116" y="12"/>
                    </a:lnTo>
                    <a:lnTo>
                      <a:pt x="116" y="21"/>
                    </a:lnTo>
                    <a:lnTo>
                      <a:pt x="127" y="19"/>
                    </a:lnTo>
                    <a:lnTo>
                      <a:pt x="139" y="18"/>
                    </a:lnTo>
                    <a:lnTo>
                      <a:pt x="138" y="0"/>
                    </a:lnTo>
                    <a:lnTo>
                      <a:pt x="127" y="1"/>
                    </a:lnTo>
                    <a:lnTo>
                      <a:pt x="116" y="3"/>
                    </a:lnTo>
                    <a:lnTo>
                      <a:pt x="112" y="3"/>
                    </a:lnTo>
                    <a:lnTo>
                      <a:pt x="102" y="6"/>
                    </a:lnTo>
                    <a:lnTo>
                      <a:pt x="92" y="12"/>
                    </a:lnTo>
                    <a:lnTo>
                      <a:pt x="84" y="17"/>
                    </a:lnTo>
                    <a:lnTo>
                      <a:pt x="81" y="19"/>
                    </a:lnTo>
                    <a:lnTo>
                      <a:pt x="73" y="27"/>
                    </a:lnTo>
                    <a:lnTo>
                      <a:pt x="67" y="35"/>
                    </a:lnTo>
                    <a:lnTo>
                      <a:pt x="65" y="38"/>
                    </a:lnTo>
                    <a:lnTo>
                      <a:pt x="60" y="47"/>
                    </a:lnTo>
                    <a:lnTo>
                      <a:pt x="56" y="57"/>
                    </a:lnTo>
                    <a:lnTo>
                      <a:pt x="56" y="61"/>
                    </a:lnTo>
                    <a:lnTo>
                      <a:pt x="54" y="71"/>
                    </a:lnTo>
                    <a:lnTo>
                      <a:pt x="53" y="82"/>
                    </a:lnTo>
                    <a:lnTo>
                      <a:pt x="53" y="93"/>
                    </a:lnTo>
                    <a:lnTo>
                      <a:pt x="54" y="103"/>
                    </a:lnTo>
                    <a:lnTo>
                      <a:pt x="56" y="114"/>
                    </a:lnTo>
                    <a:lnTo>
                      <a:pt x="57" y="125"/>
                    </a:lnTo>
                    <a:lnTo>
                      <a:pt x="57" y="136"/>
                    </a:lnTo>
                    <a:lnTo>
                      <a:pt x="55" y="151"/>
                    </a:lnTo>
                    <a:lnTo>
                      <a:pt x="64" y="151"/>
                    </a:lnTo>
                    <a:lnTo>
                      <a:pt x="55" y="148"/>
                    </a:lnTo>
                    <a:lnTo>
                      <a:pt x="52" y="163"/>
                    </a:lnTo>
                    <a:lnTo>
                      <a:pt x="46" y="179"/>
                    </a:lnTo>
                    <a:lnTo>
                      <a:pt x="43" y="185"/>
                    </a:lnTo>
                    <a:lnTo>
                      <a:pt x="41" y="190"/>
                    </a:lnTo>
                    <a:lnTo>
                      <a:pt x="31" y="201"/>
                    </a:lnTo>
                    <a:lnTo>
                      <a:pt x="39" y="205"/>
                    </a:lnTo>
                    <a:lnTo>
                      <a:pt x="33" y="198"/>
                    </a:lnTo>
                    <a:lnTo>
                      <a:pt x="22" y="206"/>
                    </a:lnTo>
                    <a:lnTo>
                      <a:pt x="29" y="213"/>
                    </a:lnTo>
                    <a:lnTo>
                      <a:pt x="25" y="204"/>
                    </a:lnTo>
                    <a:lnTo>
                      <a:pt x="13" y="211"/>
                    </a:lnTo>
                    <a:lnTo>
                      <a:pt x="0" y="217"/>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7" name="Freeform 51"/>
              <p:cNvSpPr>
                <a:spLocks noChangeAspect="1"/>
              </p:cNvSpPr>
              <p:nvPr/>
            </p:nvSpPr>
            <p:spPr bwMode="auto">
              <a:xfrm>
                <a:off x="1224" y="1604"/>
                <a:ext cx="215" cy="368"/>
              </a:xfrm>
              <a:custGeom>
                <a:avLst/>
                <a:gdLst/>
                <a:ahLst/>
                <a:cxnLst>
                  <a:cxn ang="0">
                    <a:pos x="8" y="233"/>
                  </a:cxn>
                  <a:cxn ang="0">
                    <a:pos x="32" y="221"/>
                  </a:cxn>
                  <a:cxn ang="0">
                    <a:pos x="46" y="211"/>
                  </a:cxn>
                  <a:cxn ang="0">
                    <a:pos x="56" y="200"/>
                  </a:cxn>
                  <a:cxn ang="0">
                    <a:pos x="63" y="186"/>
                  </a:cxn>
                  <a:cxn ang="0">
                    <a:pos x="72" y="155"/>
                  </a:cxn>
                  <a:cxn ang="0">
                    <a:pos x="75" y="138"/>
                  </a:cxn>
                  <a:cxn ang="0">
                    <a:pos x="74" y="114"/>
                  </a:cxn>
                  <a:cxn ang="0">
                    <a:pos x="71" y="93"/>
                  </a:cxn>
                  <a:cxn ang="0">
                    <a:pos x="72" y="71"/>
                  </a:cxn>
                  <a:cxn ang="0">
                    <a:pos x="65" y="61"/>
                  </a:cxn>
                  <a:cxn ang="0">
                    <a:pos x="76" y="55"/>
                  </a:cxn>
                  <a:cxn ang="0">
                    <a:pos x="73" y="42"/>
                  </a:cxn>
                  <a:cxn ang="0">
                    <a:pos x="86" y="40"/>
                  </a:cxn>
                  <a:cxn ang="0">
                    <a:pos x="87" y="25"/>
                  </a:cxn>
                  <a:cxn ang="0">
                    <a:pos x="101" y="27"/>
                  </a:cxn>
                  <a:cxn ang="0">
                    <a:pos x="119" y="20"/>
                  </a:cxn>
                  <a:cxn ang="0">
                    <a:pos x="116" y="21"/>
                  </a:cxn>
                  <a:cxn ang="0">
                    <a:pos x="139" y="18"/>
                  </a:cxn>
                  <a:cxn ang="0">
                    <a:pos x="127" y="1"/>
                  </a:cxn>
                  <a:cxn ang="0">
                    <a:pos x="112" y="3"/>
                  </a:cxn>
                  <a:cxn ang="0">
                    <a:pos x="92" y="12"/>
                  </a:cxn>
                  <a:cxn ang="0">
                    <a:pos x="81" y="19"/>
                  </a:cxn>
                  <a:cxn ang="0">
                    <a:pos x="67" y="35"/>
                  </a:cxn>
                  <a:cxn ang="0">
                    <a:pos x="60" y="47"/>
                  </a:cxn>
                  <a:cxn ang="0">
                    <a:pos x="56" y="61"/>
                  </a:cxn>
                  <a:cxn ang="0">
                    <a:pos x="53" y="82"/>
                  </a:cxn>
                  <a:cxn ang="0">
                    <a:pos x="54" y="103"/>
                  </a:cxn>
                  <a:cxn ang="0">
                    <a:pos x="57" y="125"/>
                  </a:cxn>
                  <a:cxn ang="0">
                    <a:pos x="55" y="151"/>
                  </a:cxn>
                  <a:cxn ang="0">
                    <a:pos x="55" y="148"/>
                  </a:cxn>
                  <a:cxn ang="0">
                    <a:pos x="46" y="179"/>
                  </a:cxn>
                  <a:cxn ang="0">
                    <a:pos x="41" y="190"/>
                  </a:cxn>
                  <a:cxn ang="0">
                    <a:pos x="39" y="205"/>
                  </a:cxn>
                  <a:cxn ang="0">
                    <a:pos x="22" y="206"/>
                  </a:cxn>
                  <a:cxn ang="0">
                    <a:pos x="25" y="204"/>
                  </a:cxn>
                  <a:cxn ang="0">
                    <a:pos x="0" y="217"/>
                  </a:cxn>
                </a:cxnLst>
                <a:rect l="0" t="0" r="r" b="b"/>
                <a:pathLst>
                  <a:path w="139" h="233">
                    <a:moveTo>
                      <a:pt x="0" y="217"/>
                    </a:moveTo>
                    <a:lnTo>
                      <a:pt x="8" y="233"/>
                    </a:lnTo>
                    <a:lnTo>
                      <a:pt x="20" y="228"/>
                    </a:lnTo>
                    <a:lnTo>
                      <a:pt x="32" y="221"/>
                    </a:lnTo>
                    <a:lnTo>
                      <a:pt x="35" y="219"/>
                    </a:lnTo>
                    <a:lnTo>
                      <a:pt x="46" y="211"/>
                    </a:lnTo>
                    <a:lnTo>
                      <a:pt x="48" y="208"/>
                    </a:lnTo>
                    <a:lnTo>
                      <a:pt x="56" y="200"/>
                    </a:lnTo>
                    <a:lnTo>
                      <a:pt x="60" y="192"/>
                    </a:lnTo>
                    <a:lnTo>
                      <a:pt x="63" y="186"/>
                    </a:lnTo>
                    <a:lnTo>
                      <a:pt x="69" y="170"/>
                    </a:lnTo>
                    <a:lnTo>
                      <a:pt x="72" y="155"/>
                    </a:lnTo>
                    <a:lnTo>
                      <a:pt x="73" y="151"/>
                    </a:lnTo>
                    <a:lnTo>
                      <a:pt x="75" y="138"/>
                    </a:lnTo>
                    <a:lnTo>
                      <a:pt x="75" y="125"/>
                    </a:lnTo>
                    <a:lnTo>
                      <a:pt x="74" y="114"/>
                    </a:lnTo>
                    <a:lnTo>
                      <a:pt x="72" y="103"/>
                    </a:lnTo>
                    <a:lnTo>
                      <a:pt x="71" y="93"/>
                    </a:lnTo>
                    <a:lnTo>
                      <a:pt x="71" y="82"/>
                    </a:lnTo>
                    <a:lnTo>
                      <a:pt x="72" y="71"/>
                    </a:lnTo>
                    <a:lnTo>
                      <a:pt x="74" y="61"/>
                    </a:lnTo>
                    <a:lnTo>
                      <a:pt x="65" y="61"/>
                    </a:lnTo>
                    <a:lnTo>
                      <a:pt x="73" y="64"/>
                    </a:lnTo>
                    <a:lnTo>
                      <a:pt x="76" y="55"/>
                    </a:lnTo>
                    <a:lnTo>
                      <a:pt x="82" y="45"/>
                    </a:lnTo>
                    <a:lnTo>
                      <a:pt x="73" y="42"/>
                    </a:lnTo>
                    <a:lnTo>
                      <a:pt x="80" y="48"/>
                    </a:lnTo>
                    <a:lnTo>
                      <a:pt x="86" y="40"/>
                    </a:lnTo>
                    <a:lnTo>
                      <a:pt x="94" y="32"/>
                    </a:lnTo>
                    <a:lnTo>
                      <a:pt x="87" y="25"/>
                    </a:lnTo>
                    <a:lnTo>
                      <a:pt x="91" y="34"/>
                    </a:lnTo>
                    <a:lnTo>
                      <a:pt x="101" y="27"/>
                    </a:lnTo>
                    <a:lnTo>
                      <a:pt x="109" y="23"/>
                    </a:lnTo>
                    <a:lnTo>
                      <a:pt x="119" y="20"/>
                    </a:lnTo>
                    <a:lnTo>
                      <a:pt x="116" y="12"/>
                    </a:lnTo>
                    <a:lnTo>
                      <a:pt x="116" y="21"/>
                    </a:lnTo>
                    <a:lnTo>
                      <a:pt x="127" y="19"/>
                    </a:lnTo>
                    <a:lnTo>
                      <a:pt x="139" y="18"/>
                    </a:lnTo>
                    <a:lnTo>
                      <a:pt x="138" y="0"/>
                    </a:lnTo>
                    <a:lnTo>
                      <a:pt x="127" y="1"/>
                    </a:lnTo>
                    <a:lnTo>
                      <a:pt x="116" y="3"/>
                    </a:lnTo>
                    <a:lnTo>
                      <a:pt x="112" y="3"/>
                    </a:lnTo>
                    <a:lnTo>
                      <a:pt x="102" y="6"/>
                    </a:lnTo>
                    <a:lnTo>
                      <a:pt x="92" y="12"/>
                    </a:lnTo>
                    <a:lnTo>
                      <a:pt x="84" y="17"/>
                    </a:lnTo>
                    <a:lnTo>
                      <a:pt x="81" y="19"/>
                    </a:lnTo>
                    <a:lnTo>
                      <a:pt x="73" y="27"/>
                    </a:lnTo>
                    <a:lnTo>
                      <a:pt x="67" y="35"/>
                    </a:lnTo>
                    <a:lnTo>
                      <a:pt x="65" y="38"/>
                    </a:lnTo>
                    <a:lnTo>
                      <a:pt x="60" y="47"/>
                    </a:lnTo>
                    <a:lnTo>
                      <a:pt x="56" y="57"/>
                    </a:lnTo>
                    <a:lnTo>
                      <a:pt x="56" y="61"/>
                    </a:lnTo>
                    <a:lnTo>
                      <a:pt x="54" y="71"/>
                    </a:lnTo>
                    <a:lnTo>
                      <a:pt x="53" y="82"/>
                    </a:lnTo>
                    <a:lnTo>
                      <a:pt x="53" y="93"/>
                    </a:lnTo>
                    <a:lnTo>
                      <a:pt x="54" y="103"/>
                    </a:lnTo>
                    <a:lnTo>
                      <a:pt x="56" y="114"/>
                    </a:lnTo>
                    <a:lnTo>
                      <a:pt x="57" y="125"/>
                    </a:lnTo>
                    <a:lnTo>
                      <a:pt x="57" y="136"/>
                    </a:lnTo>
                    <a:lnTo>
                      <a:pt x="55" y="151"/>
                    </a:lnTo>
                    <a:lnTo>
                      <a:pt x="64" y="151"/>
                    </a:lnTo>
                    <a:lnTo>
                      <a:pt x="55" y="148"/>
                    </a:lnTo>
                    <a:lnTo>
                      <a:pt x="52" y="163"/>
                    </a:lnTo>
                    <a:lnTo>
                      <a:pt x="46" y="179"/>
                    </a:lnTo>
                    <a:lnTo>
                      <a:pt x="43" y="185"/>
                    </a:lnTo>
                    <a:lnTo>
                      <a:pt x="41" y="190"/>
                    </a:lnTo>
                    <a:lnTo>
                      <a:pt x="31" y="201"/>
                    </a:lnTo>
                    <a:lnTo>
                      <a:pt x="39" y="205"/>
                    </a:lnTo>
                    <a:lnTo>
                      <a:pt x="33" y="198"/>
                    </a:lnTo>
                    <a:lnTo>
                      <a:pt x="22" y="206"/>
                    </a:lnTo>
                    <a:lnTo>
                      <a:pt x="29" y="213"/>
                    </a:lnTo>
                    <a:lnTo>
                      <a:pt x="25" y="204"/>
                    </a:lnTo>
                    <a:lnTo>
                      <a:pt x="13" y="211"/>
                    </a:lnTo>
                    <a:lnTo>
                      <a:pt x="0" y="217"/>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8" name="Freeform 52"/>
              <p:cNvSpPr>
                <a:spLocks noChangeAspect="1"/>
              </p:cNvSpPr>
              <p:nvPr/>
            </p:nvSpPr>
            <p:spPr bwMode="auto">
              <a:xfrm>
                <a:off x="750" y="1972"/>
                <a:ext cx="385" cy="198"/>
              </a:xfrm>
              <a:custGeom>
                <a:avLst/>
                <a:gdLst/>
                <a:ahLst/>
                <a:cxnLst>
                  <a:cxn ang="0">
                    <a:pos x="0" y="119"/>
                  </a:cxn>
                  <a:cxn ang="0">
                    <a:pos x="16" y="123"/>
                  </a:cxn>
                  <a:cxn ang="0">
                    <a:pos x="42" y="126"/>
                  </a:cxn>
                  <a:cxn ang="0">
                    <a:pos x="58" y="124"/>
                  </a:cxn>
                  <a:cxn ang="0">
                    <a:pos x="85" y="109"/>
                  </a:cxn>
                  <a:cxn ang="0">
                    <a:pos x="101" y="97"/>
                  </a:cxn>
                  <a:cxn ang="0">
                    <a:pos x="105" y="81"/>
                  </a:cxn>
                  <a:cxn ang="0">
                    <a:pos x="120" y="78"/>
                  </a:cxn>
                  <a:cxn ang="0">
                    <a:pos x="128" y="66"/>
                  </a:cxn>
                  <a:cxn ang="0">
                    <a:pos x="124" y="54"/>
                  </a:cxn>
                  <a:cxn ang="0">
                    <a:pos x="137" y="51"/>
                  </a:cxn>
                  <a:cxn ang="0">
                    <a:pos x="159" y="28"/>
                  </a:cxn>
                  <a:cxn ang="0">
                    <a:pos x="156" y="30"/>
                  </a:cxn>
                  <a:cxn ang="0">
                    <a:pos x="162" y="16"/>
                  </a:cxn>
                  <a:cxn ang="0">
                    <a:pos x="175" y="21"/>
                  </a:cxn>
                  <a:cxn ang="0">
                    <a:pos x="182" y="10"/>
                  </a:cxn>
                  <a:cxn ang="0">
                    <a:pos x="193" y="18"/>
                  </a:cxn>
                  <a:cxn ang="0">
                    <a:pos x="213" y="21"/>
                  </a:cxn>
                  <a:cxn ang="0">
                    <a:pos x="210" y="20"/>
                  </a:cxn>
                  <a:cxn ang="0">
                    <a:pos x="229" y="30"/>
                  </a:cxn>
                  <a:cxn ang="0">
                    <a:pos x="226" y="28"/>
                  </a:cxn>
                  <a:cxn ang="0">
                    <a:pos x="248" y="21"/>
                  </a:cxn>
                  <a:cxn ang="0">
                    <a:pos x="236" y="13"/>
                  </a:cxn>
                  <a:cxn ang="0">
                    <a:pos x="217" y="3"/>
                  </a:cxn>
                  <a:cxn ang="0">
                    <a:pos x="204" y="0"/>
                  </a:cxn>
                  <a:cxn ang="0">
                    <a:pos x="205" y="1"/>
                  </a:cxn>
                  <a:cxn ang="0">
                    <a:pos x="182" y="1"/>
                  </a:cxn>
                  <a:cxn ang="0">
                    <a:pos x="168" y="4"/>
                  </a:cxn>
                  <a:cxn ang="0">
                    <a:pos x="158" y="8"/>
                  </a:cxn>
                  <a:cxn ang="0">
                    <a:pos x="146" y="15"/>
                  </a:cxn>
                  <a:cxn ang="0">
                    <a:pos x="123" y="40"/>
                  </a:cxn>
                  <a:cxn ang="0">
                    <a:pos x="116" y="50"/>
                  </a:cxn>
                  <a:cxn ang="0">
                    <a:pos x="105" y="68"/>
                  </a:cxn>
                  <a:cxn ang="0">
                    <a:pos x="107" y="65"/>
                  </a:cxn>
                  <a:cxn ang="0">
                    <a:pos x="88" y="84"/>
                  </a:cxn>
                  <a:cxn ang="0">
                    <a:pos x="82" y="100"/>
                  </a:cxn>
                  <a:cxn ang="0">
                    <a:pos x="65" y="100"/>
                  </a:cxn>
                  <a:cxn ang="0">
                    <a:pos x="55" y="115"/>
                  </a:cxn>
                  <a:cxn ang="0">
                    <a:pos x="39" y="109"/>
                  </a:cxn>
                  <a:cxn ang="0">
                    <a:pos x="42" y="108"/>
                  </a:cxn>
                  <a:cxn ang="0">
                    <a:pos x="16" y="105"/>
                  </a:cxn>
                  <a:cxn ang="0">
                    <a:pos x="19" y="105"/>
                  </a:cxn>
                </a:cxnLst>
                <a:rect l="0" t="0" r="r" b="b"/>
                <a:pathLst>
                  <a:path w="248" h="126">
                    <a:moveTo>
                      <a:pt x="5" y="102"/>
                    </a:moveTo>
                    <a:lnTo>
                      <a:pt x="0" y="119"/>
                    </a:lnTo>
                    <a:lnTo>
                      <a:pt x="12" y="122"/>
                    </a:lnTo>
                    <a:lnTo>
                      <a:pt x="16" y="123"/>
                    </a:lnTo>
                    <a:lnTo>
                      <a:pt x="29" y="125"/>
                    </a:lnTo>
                    <a:lnTo>
                      <a:pt x="42" y="126"/>
                    </a:lnTo>
                    <a:lnTo>
                      <a:pt x="46" y="126"/>
                    </a:lnTo>
                    <a:lnTo>
                      <a:pt x="58" y="124"/>
                    </a:lnTo>
                    <a:lnTo>
                      <a:pt x="72" y="117"/>
                    </a:lnTo>
                    <a:lnTo>
                      <a:pt x="85" y="109"/>
                    </a:lnTo>
                    <a:lnTo>
                      <a:pt x="88" y="107"/>
                    </a:lnTo>
                    <a:lnTo>
                      <a:pt x="101" y="97"/>
                    </a:lnTo>
                    <a:lnTo>
                      <a:pt x="112" y="88"/>
                    </a:lnTo>
                    <a:lnTo>
                      <a:pt x="105" y="81"/>
                    </a:lnTo>
                    <a:lnTo>
                      <a:pt x="111" y="88"/>
                    </a:lnTo>
                    <a:lnTo>
                      <a:pt x="120" y="78"/>
                    </a:lnTo>
                    <a:lnTo>
                      <a:pt x="122" y="75"/>
                    </a:lnTo>
                    <a:lnTo>
                      <a:pt x="128" y="66"/>
                    </a:lnTo>
                    <a:lnTo>
                      <a:pt x="133" y="57"/>
                    </a:lnTo>
                    <a:lnTo>
                      <a:pt x="124" y="54"/>
                    </a:lnTo>
                    <a:lnTo>
                      <a:pt x="131" y="60"/>
                    </a:lnTo>
                    <a:lnTo>
                      <a:pt x="137" y="51"/>
                    </a:lnTo>
                    <a:lnTo>
                      <a:pt x="151" y="35"/>
                    </a:lnTo>
                    <a:lnTo>
                      <a:pt x="159" y="28"/>
                    </a:lnTo>
                    <a:lnTo>
                      <a:pt x="153" y="22"/>
                    </a:lnTo>
                    <a:lnTo>
                      <a:pt x="156" y="30"/>
                    </a:lnTo>
                    <a:lnTo>
                      <a:pt x="166" y="24"/>
                    </a:lnTo>
                    <a:lnTo>
                      <a:pt x="162" y="16"/>
                    </a:lnTo>
                    <a:lnTo>
                      <a:pt x="166" y="25"/>
                    </a:lnTo>
                    <a:lnTo>
                      <a:pt x="175" y="21"/>
                    </a:lnTo>
                    <a:lnTo>
                      <a:pt x="186" y="18"/>
                    </a:lnTo>
                    <a:lnTo>
                      <a:pt x="182" y="10"/>
                    </a:lnTo>
                    <a:lnTo>
                      <a:pt x="182" y="19"/>
                    </a:lnTo>
                    <a:lnTo>
                      <a:pt x="193" y="18"/>
                    </a:lnTo>
                    <a:lnTo>
                      <a:pt x="202" y="18"/>
                    </a:lnTo>
                    <a:lnTo>
                      <a:pt x="213" y="21"/>
                    </a:lnTo>
                    <a:lnTo>
                      <a:pt x="213" y="12"/>
                    </a:lnTo>
                    <a:lnTo>
                      <a:pt x="210" y="20"/>
                    </a:lnTo>
                    <a:lnTo>
                      <a:pt x="220" y="24"/>
                    </a:lnTo>
                    <a:lnTo>
                      <a:pt x="229" y="30"/>
                    </a:lnTo>
                    <a:lnTo>
                      <a:pt x="233" y="22"/>
                    </a:lnTo>
                    <a:lnTo>
                      <a:pt x="226" y="28"/>
                    </a:lnTo>
                    <a:lnTo>
                      <a:pt x="237" y="35"/>
                    </a:lnTo>
                    <a:lnTo>
                      <a:pt x="248" y="21"/>
                    </a:lnTo>
                    <a:lnTo>
                      <a:pt x="239" y="15"/>
                    </a:lnTo>
                    <a:lnTo>
                      <a:pt x="236" y="13"/>
                    </a:lnTo>
                    <a:lnTo>
                      <a:pt x="227" y="7"/>
                    </a:lnTo>
                    <a:lnTo>
                      <a:pt x="217" y="3"/>
                    </a:lnTo>
                    <a:lnTo>
                      <a:pt x="213" y="3"/>
                    </a:lnTo>
                    <a:lnTo>
                      <a:pt x="204" y="0"/>
                    </a:lnTo>
                    <a:lnTo>
                      <a:pt x="203" y="9"/>
                    </a:lnTo>
                    <a:lnTo>
                      <a:pt x="205" y="1"/>
                    </a:lnTo>
                    <a:lnTo>
                      <a:pt x="193" y="0"/>
                    </a:lnTo>
                    <a:lnTo>
                      <a:pt x="182" y="1"/>
                    </a:lnTo>
                    <a:lnTo>
                      <a:pt x="179" y="1"/>
                    </a:lnTo>
                    <a:lnTo>
                      <a:pt x="168" y="4"/>
                    </a:lnTo>
                    <a:lnTo>
                      <a:pt x="159" y="8"/>
                    </a:lnTo>
                    <a:lnTo>
                      <a:pt x="158" y="8"/>
                    </a:lnTo>
                    <a:lnTo>
                      <a:pt x="149" y="13"/>
                    </a:lnTo>
                    <a:lnTo>
                      <a:pt x="146" y="15"/>
                    </a:lnTo>
                    <a:lnTo>
                      <a:pt x="138" y="22"/>
                    </a:lnTo>
                    <a:lnTo>
                      <a:pt x="123" y="40"/>
                    </a:lnTo>
                    <a:lnTo>
                      <a:pt x="118" y="47"/>
                    </a:lnTo>
                    <a:lnTo>
                      <a:pt x="116" y="50"/>
                    </a:lnTo>
                    <a:lnTo>
                      <a:pt x="111" y="59"/>
                    </a:lnTo>
                    <a:lnTo>
                      <a:pt x="105" y="68"/>
                    </a:lnTo>
                    <a:lnTo>
                      <a:pt x="113" y="72"/>
                    </a:lnTo>
                    <a:lnTo>
                      <a:pt x="107" y="65"/>
                    </a:lnTo>
                    <a:lnTo>
                      <a:pt x="99" y="75"/>
                    </a:lnTo>
                    <a:lnTo>
                      <a:pt x="88" y="84"/>
                    </a:lnTo>
                    <a:lnTo>
                      <a:pt x="75" y="94"/>
                    </a:lnTo>
                    <a:lnTo>
                      <a:pt x="82" y="100"/>
                    </a:lnTo>
                    <a:lnTo>
                      <a:pt x="78" y="92"/>
                    </a:lnTo>
                    <a:lnTo>
                      <a:pt x="65" y="100"/>
                    </a:lnTo>
                    <a:lnTo>
                      <a:pt x="52" y="107"/>
                    </a:lnTo>
                    <a:lnTo>
                      <a:pt x="55" y="115"/>
                    </a:lnTo>
                    <a:lnTo>
                      <a:pt x="53" y="107"/>
                    </a:lnTo>
                    <a:lnTo>
                      <a:pt x="39" y="109"/>
                    </a:lnTo>
                    <a:lnTo>
                      <a:pt x="42" y="117"/>
                    </a:lnTo>
                    <a:lnTo>
                      <a:pt x="42" y="108"/>
                    </a:lnTo>
                    <a:lnTo>
                      <a:pt x="29" y="107"/>
                    </a:lnTo>
                    <a:lnTo>
                      <a:pt x="16" y="105"/>
                    </a:lnTo>
                    <a:lnTo>
                      <a:pt x="16" y="114"/>
                    </a:lnTo>
                    <a:lnTo>
                      <a:pt x="19" y="105"/>
                    </a:lnTo>
                    <a:lnTo>
                      <a:pt x="5" y="102"/>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89" name="Freeform 53"/>
              <p:cNvSpPr>
                <a:spLocks noChangeAspect="1"/>
              </p:cNvSpPr>
              <p:nvPr/>
            </p:nvSpPr>
            <p:spPr bwMode="auto">
              <a:xfrm>
                <a:off x="802" y="1633"/>
                <a:ext cx="140" cy="401"/>
              </a:xfrm>
              <a:custGeom>
                <a:avLst/>
                <a:gdLst/>
                <a:ahLst/>
                <a:cxnLst>
                  <a:cxn ang="0">
                    <a:pos x="11" y="255"/>
                  </a:cxn>
                  <a:cxn ang="0">
                    <a:pos x="32" y="237"/>
                  </a:cxn>
                  <a:cxn ang="0">
                    <a:pos x="43" y="224"/>
                  </a:cxn>
                  <a:cxn ang="0">
                    <a:pos x="50" y="212"/>
                  </a:cxn>
                  <a:cxn ang="0">
                    <a:pos x="53" y="195"/>
                  </a:cxn>
                  <a:cxn ang="0">
                    <a:pos x="56" y="163"/>
                  </a:cxn>
                  <a:cxn ang="0">
                    <a:pos x="55" y="148"/>
                  </a:cxn>
                  <a:cxn ang="0">
                    <a:pos x="52" y="134"/>
                  </a:cxn>
                  <a:cxn ang="0">
                    <a:pos x="44" y="113"/>
                  </a:cxn>
                  <a:cxn ang="0">
                    <a:pos x="38" y="93"/>
                  </a:cxn>
                  <a:cxn ang="0">
                    <a:pos x="39" y="96"/>
                  </a:cxn>
                  <a:cxn ang="0">
                    <a:pos x="36" y="74"/>
                  </a:cxn>
                  <a:cxn ang="0">
                    <a:pos x="35" y="78"/>
                  </a:cxn>
                  <a:cxn ang="0">
                    <a:pos x="28" y="64"/>
                  </a:cxn>
                  <a:cxn ang="0">
                    <a:pos x="40" y="58"/>
                  </a:cxn>
                  <a:cxn ang="0">
                    <a:pos x="51" y="38"/>
                  </a:cxn>
                  <a:cxn ang="0">
                    <a:pos x="49" y="41"/>
                  </a:cxn>
                  <a:cxn ang="0">
                    <a:pos x="56" y="34"/>
                  </a:cxn>
                  <a:cxn ang="0">
                    <a:pos x="57" y="20"/>
                  </a:cxn>
                  <a:cxn ang="0">
                    <a:pos x="70" y="24"/>
                  </a:cxn>
                  <a:cxn ang="0">
                    <a:pos x="90" y="17"/>
                  </a:cxn>
                  <a:cxn ang="0">
                    <a:pos x="73" y="3"/>
                  </a:cxn>
                  <a:cxn ang="0">
                    <a:pos x="54" y="12"/>
                  </a:cxn>
                  <a:cxn ang="0">
                    <a:pos x="43" y="21"/>
                  </a:cxn>
                  <a:cxn ang="0">
                    <a:pos x="43" y="21"/>
                  </a:cxn>
                  <a:cxn ang="0">
                    <a:pos x="34" y="31"/>
                  </a:cxn>
                  <a:cxn ang="0">
                    <a:pos x="23" y="51"/>
                  </a:cxn>
                  <a:cxn ang="0">
                    <a:pos x="18" y="71"/>
                  </a:cxn>
                  <a:cxn ang="0">
                    <a:pos x="19" y="85"/>
                  </a:cxn>
                  <a:cxn ang="0">
                    <a:pos x="21" y="100"/>
                  </a:cxn>
                  <a:cxn ang="0">
                    <a:pos x="27" y="120"/>
                  </a:cxn>
                  <a:cxn ang="0">
                    <a:pos x="35" y="141"/>
                  </a:cxn>
                  <a:cxn ang="0">
                    <a:pos x="34" y="137"/>
                  </a:cxn>
                  <a:cxn ang="0">
                    <a:pos x="46" y="149"/>
                  </a:cxn>
                  <a:cxn ang="0">
                    <a:pos x="38" y="163"/>
                  </a:cxn>
                  <a:cxn ang="0">
                    <a:pos x="35" y="195"/>
                  </a:cxn>
                  <a:cxn ang="0">
                    <a:pos x="36" y="191"/>
                  </a:cxn>
                  <a:cxn ang="0">
                    <a:pos x="41" y="209"/>
                  </a:cxn>
                  <a:cxn ang="0">
                    <a:pos x="26" y="217"/>
                  </a:cxn>
                  <a:cxn ang="0">
                    <a:pos x="28" y="214"/>
                  </a:cxn>
                  <a:cxn ang="0">
                    <a:pos x="9" y="233"/>
                  </a:cxn>
                </a:cxnLst>
                <a:rect l="0" t="0" r="r" b="b"/>
                <a:pathLst>
                  <a:path w="90" h="255">
                    <a:moveTo>
                      <a:pt x="0" y="241"/>
                    </a:moveTo>
                    <a:lnTo>
                      <a:pt x="11" y="255"/>
                    </a:lnTo>
                    <a:lnTo>
                      <a:pt x="22" y="246"/>
                    </a:lnTo>
                    <a:lnTo>
                      <a:pt x="32" y="237"/>
                    </a:lnTo>
                    <a:lnTo>
                      <a:pt x="41" y="227"/>
                    </a:lnTo>
                    <a:lnTo>
                      <a:pt x="43" y="224"/>
                    </a:lnTo>
                    <a:lnTo>
                      <a:pt x="50" y="213"/>
                    </a:lnTo>
                    <a:lnTo>
                      <a:pt x="50" y="212"/>
                    </a:lnTo>
                    <a:lnTo>
                      <a:pt x="53" y="198"/>
                    </a:lnTo>
                    <a:lnTo>
                      <a:pt x="53" y="195"/>
                    </a:lnTo>
                    <a:lnTo>
                      <a:pt x="55" y="179"/>
                    </a:lnTo>
                    <a:lnTo>
                      <a:pt x="56" y="163"/>
                    </a:lnTo>
                    <a:lnTo>
                      <a:pt x="55" y="149"/>
                    </a:lnTo>
                    <a:lnTo>
                      <a:pt x="55" y="148"/>
                    </a:lnTo>
                    <a:lnTo>
                      <a:pt x="52" y="137"/>
                    </a:lnTo>
                    <a:lnTo>
                      <a:pt x="52" y="134"/>
                    </a:lnTo>
                    <a:lnTo>
                      <a:pt x="48" y="123"/>
                    </a:lnTo>
                    <a:lnTo>
                      <a:pt x="44" y="113"/>
                    </a:lnTo>
                    <a:lnTo>
                      <a:pt x="41" y="105"/>
                    </a:lnTo>
                    <a:lnTo>
                      <a:pt x="38" y="93"/>
                    </a:lnTo>
                    <a:lnTo>
                      <a:pt x="30" y="96"/>
                    </a:lnTo>
                    <a:lnTo>
                      <a:pt x="39" y="96"/>
                    </a:lnTo>
                    <a:lnTo>
                      <a:pt x="37" y="85"/>
                    </a:lnTo>
                    <a:lnTo>
                      <a:pt x="36" y="74"/>
                    </a:lnTo>
                    <a:lnTo>
                      <a:pt x="27" y="74"/>
                    </a:lnTo>
                    <a:lnTo>
                      <a:pt x="35" y="78"/>
                    </a:lnTo>
                    <a:lnTo>
                      <a:pt x="37" y="66"/>
                    </a:lnTo>
                    <a:lnTo>
                      <a:pt x="28" y="64"/>
                    </a:lnTo>
                    <a:lnTo>
                      <a:pt x="37" y="67"/>
                    </a:lnTo>
                    <a:lnTo>
                      <a:pt x="40" y="58"/>
                    </a:lnTo>
                    <a:lnTo>
                      <a:pt x="45" y="48"/>
                    </a:lnTo>
                    <a:lnTo>
                      <a:pt x="51" y="38"/>
                    </a:lnTo>
                    <a:lnTo>
                      <a:pt x="42" y="35"/>
                    </a:lnTo>
                    <a:lnTo>
                      <a:pt x="49" y="41"/>
                    </a:lnTo>
                    <a:lnTo>
                      <a:pt x="55" y="34"/>
                    </a:lnTo>
                    <a:lnTo>
                      <a:pt x="56" y="34"/>
                    </a:lnTo>
                    <a:lnTo>
                      <a:pt x="64" y="27"/>
                    </a:lnTo>
                    <a:lnTo>
                      <a:pt x="57" y="20"/>
                    </a:lnTo>
                    <a:lnTo>
                      <a:pt x="61" y="29"/>
                    </a:lnTo>
                    <a:lnTo>
                      <a:pt x="70" y="24"/>
                    </a:lnTo>
                    <a:lnTo>
                      <a:pt x="80" y="20"/>
                    </a:lnTo>
                    <a:lnTo>
                      <a:pt x="90" y="17"/>
                    </a:lnTo>
                    <a:lnTo>
                      <a:pt x="85" y="0"/>
                    </a:lnTo>
                    <a:lnTo>
                      <a:pt x="73" y="3"/>
                    </a:lnTo>
                    <a:lnTo>
                      <a:pt x="63" y="7"/>
                    </a:lnTo>
                    <a:lnTo>
                      <a:pt x="54" y="12"/>
                    </a:lnTo>
                    <a:lnTo>
                      <a:pt x="51" y="14"/>
                    </a:lnTo>
                    <a:lnTo>
                      <a:pt x="43" y="21"/>
                    </a:lnTo>
                    <a:lnTo>
                      <a:pt x="49" y="27"/>
                    </a:lnTo>
                    <a:lnTo>
                      <a:pt x="43" y="21"/>
                    </a:lnTo>
                    <a:lnTo>
                      <a:pt x="36" y="28"/>
                    </a:lnTo>
                    <a:lnTo>
                      <a:pt x="34" y="31"/>
                    </a:lnTo>
                    <a:lnTo>
                      <a:pt x="28" y="41"/>
                    </a:lnTo>
                    <a:lnTo>
                      <a:pt x="23" y="51"/>
                    </a:lnTo>
                    <a:lnTo>
                      <a:pt x="20" y="62"/>
                    </a:lnTo>
                    <a:lnTo>
                      <a:pt x="18" y="71"/>
                    </a:lnTo>
                    <a:lnTo>
                      <a:pt x="18" y="74"/>
                    </a:lnTo>
                    <a:lnTo>
                      <a:pt x="19" y="85"/>
                    </a:lnTo>
                    <a:lnTo>
                      <a:pt x="21" y="96"/>
                    </a:lnTo>
                    <a:lnTo>
                      <a:pt x="21" y="100"/>
                    </a:lnTo>
                    <a:lnTo>
                      <a:pt x="24" y="109"/>
                    </a:lnTo>
                    <a:lnTo>
                      <a:pt x="27" y="120"/>
                    </a:lnTo>
                    <a:lnTo>
                      <a:pt x="31" y="130"/>
                    </a:lnTo>
                    <a:lnTo>
                      <a:pt x="35" y="141"/>
                    </a:lnTo>
                    <a:lnTo>
                      <a:pt x="43" y="137"/>
                    </a:lnTo>
                    <a:lnTo>
                      <a:pt x="34" y="137"/>
                    </a:lnTo>
                    <a:lnTo>
                      <a:pt x="37" y="150"/>
                    </a:lnTo>
                    <a:lnTo>
                      <a:pt x="46" y="149"/>
                    </a:lnTo>
                    <a:lnTo>
                      <a:pt x="37" y="150"/>
                    </a:lnTo>
                    <a:lnTo>
                      <a:pt x="38" y="163"/>
                    </a:lnTo>
                    <a:lnTo>
                      <a:pt x="37" y="179"/>
                    </a:lnTo>
                    <a:lnTo>
                      <a:pt x="35" y="195"/>
                    </a:lnTo>
                    <a:lnTo>
                      <a:pt x="44" y="195"/>
                    </a:lnTo>
                    <a:lnTo>
                      <a:pt x="36" y="191"/>
                    </a:lnTo>
                    <a:lnTo>
                      <a:pt x="33" y="206"/>
                    </a:lnTo>
                    <a:lnTo>
                      <a:pt x="41" y="209"/>
                    </a:lnTo>
                    <a:lnTo>
                      <a:pt x="33" y="206"/>
                    </a:lnTo>
                    <a:lnTo>
                      <a:pt x="26" y="217"/>
                    </a:lnTo>
                    <a:lnTo>
                      <a:pt x="34" y="221"/>
                    </a:lnTo>
                    <a:lnTo>
                      <a:pt x="28" y="214"/>
                    </a:lnTo>
                    <a:lnTo>
                      <a:pt x="19" y="224"/>
                    </a:lnTo>
                    <a:lnTo>
                      <a:pt x="9" y="233"/>
                    </a:lnTo>
                    <a:lnTo>
                      <a:pt x="0" y="241"/>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90" name="Freeform 54"/>
              <p:cNvSpPr>
                <a:spLocks noChangeAspect="1"/>
              </p:cNvSpPr>
              <p:nvPr/>
            </p:nvSpPr>
            <p:spPr bwMode="auto">
              <a:xfrm>
                <a:off x="921" y="1688"/>
                <a:ext cx="371" cy="217"/>
              </a:xfrm>
              <a:custGeom>
                <a:avLst/>
                <a:gdLst/>
                <a:ahLst/>
                <a:cxnLst>
                  <a:cxn ang="0">
                    <a:pos x="0" y="134"/>
                  </a:cxn>
                  <a:cxn ang="0">
                    <a:pos x="29" y="138"/>
                  </a:cxn>
                  <a:cxn ang="0">
                    <a:pos x="45" y="137"/>
                  </a:cxn>
                  <a:cxn ang="0">
                    <a:pos x="58" y="135"/>
                  </a:cxn>
                  <a:cxn ang="0">
                    <a:pos x="71" y="127"/>
                  </a:cxn>
                  <a:cxn ang="0">
                    <a:pos x="87" y="116"/>
                  </a:cxn>
                  <a:cxn ang="0">
                    <a:pos x="109" y="95"/>
                  </a:cxn>
                  <a:cxn ang="0">
                    <a:pos x="118" y="83"/>
                  </a:cxn>
                  <a:cxn ang="0">
                    <a:pos x="127" y="63"/>
                  </a:cxn>
                  <a:cxn ang="0">
                    <a:pos x="124" y="50"/>
                  </a:cxn>
                  <a:cxn ang="0">
                    <a:pos x="144" y="40"/>
                  </a:cxn>
                  <a:cxn ang="0">
                    <a:pos x="145" y="25"/>
                  </a:cxn>
                  <a:cxn ang="0">
                    <a:pos x="158" y="27"/>
                  </a:cxn>
                  <a:cxn ang="0">
                    <a:pos x="157" y="27"/>
                  </a:cxn>
                  <a:cxn ang="0">
                    <a:pos x="177" y="20"/>
                  </a:cxn>
                  <a:cxn ang="0">
                    <a:pos x="173" y="20"/>
                  </a:cxn>
                  <a:cxn ang="0">
                    <a:pos x="195" y="18"/>
                  </a:cxn>
                  <a:cxn ang="0">
                    <a:pos x="205" y="11"/>
                  </a:cxn>
                  <a:cxn ang="0">
                    <a:pos x="212" y="23"/>
                  </a:cxn>
                  <a:cxn ang="0">
                    <a:pos x="231" y="33"/>
                  </a:cxn>
                  <a:cxn ang="0">
                    <a:pos x="229" y="11"/>
                  </a:cxn>
                  <a:cxn ang="0">
                    <a:pos x="209" y="2"/>
                  </a:cxn>
                  <a:cxn ang="0">
                    <a:pos x="196" y="0"/>
                  </a:cxn>
                  <a:cxn ang="0">
                    <a:pos x="173" y="2"/>
                  </a:cxn>
                  <a:cxn ang="0">
                    <a:pos x="159" y="6"/>
                  </a:cxn>
                  <a:cxn ang="0">
                    <a:pos x="149" y="12"/>
                  </a:cxn>
                  <a:cxn ang="0">
                    <a:pos x="138" y="19"/>
                  </a:cxn>
                  <a:cxn ang="0">
                    <a:pos x="117" y="45"/>
                  </a:cxn>
                  <a:cxn ang="0">
                    <a:pos x="106" y="66"/>
                  </a:cxn>
                  <a:cxn ang="0">
                    <a:pos x="109" y="79"/>
                  </a:cxn>
                  <a:cxn ang="0">
                    <a:pos x="96" y="83"/>
                  </a:cxn>
                  <a:cxn ang="0">
                    <a:pos x="74" y="103"/>
                  </a:cxn>
                  <a:cxn ang="0">
                    <a:pos x="67" y="119"/>
                  </a:cxn>
                  <a:cxn ang="0">
                    <a:pos x="57" y="114"/>
                  </a:cxn>
                  <a:cxn ang="0">
                    <a:pos x="54" y="126"/>
                  </a:cxn>
                  <a:cxn ang="0">
                    <a:pos x="38" y="120"/>
                  </a:cxn>
                  <a:cxn ang="0">
                    <a:pos x="42" y="120"/>
                  </a:cxn>
                  <a:cxn ang="0">
                    <a:pos x="15" y="118"/>
                  </a:cxn>
                </a:cxnLst>
                <a:rect l="0" t="0" r="r" b="b"/>
                <a:pathLst>
                  <a:path w="240" h="138">
                    <a:moveTo>
                      <a:pt x="3" y="117"/>
                    </a:moveTo>
                    <a:lnTo>
                      <a:pt x="0" y="134"/>
                    </a:lnTo>
                    <a:lnTo>
                      <a:pt x="15" y="136"/>
                    </a:lnTo>
                    <a:lnTo>
                      <a:pt x="29" y="138"/>
                    </a:lnTo>
                    <a:lnTo>
                      <a:pt x="42" y="138"/>
                    </a:lnTo>
                    <a:lnTo>
                      <a:pt x="45" y="137"/>
                    </a:lnTo>
                    <a:lnTo>
                      <a:pt x="57" y="135"/>
                    </a:lnTo>
                    <a:lnTo>
                      <a:pt x="58" y="135"/>
                    </a:lnTo>
                    <a:lnTo>
                      <a:pt x="64" y="131"/>
                    </a:lnTo>
                    <a:lnTo>
                      <a:pt x="71" y="127"/>
                    </a:lnTo>
                    <a:lnTo>
                      <a:pt x="74" y="125"/>
                    </a:lnTo>
                    <a:lnTo>
                      <a:pt x="87" y="116"/>
                    </a:lnTo>
                    <a:lnTo>
                      <a:pt x="99" y="105"/>
                    </a:lnTo>
                    <a:lnTo>
                      <a:pt x="109" y="95"/>
                    </a:lnTo>
                    <a:lnTo>
                      <a:pt x="116" y="86"/>
                    </a:lnTo>
                    <a:lnTo>
                      <a:pt x="118" y="83"/>
                    </a:lnTo>
                    <a:lnTo>
                      <a:pt x="123" y="73"/>
                    </a:lnTo>
                    <a:lnTo>
                      <a:pt x="127" y="63"/>
                    </a:lnTo>
                    <a:lnTo>
                      <a:pt x="132" y="55"/>
                    </a:lnTo>
                    <a:lnTo>
                      <a:pt x="124" y="50"/>
                    </a:lnTo>
                    <a:lnTo>
                      <a:pt x="131" y="55"/>
                    </a:lnTo>
                    <a:lnTo>
                      <a:pt x="144" y="40"/>
                    </a:lnTo>
                    <a:lnTo>
                      <a:pt x="151" y="32"/>
                    </a:lnTo>
                    <a:lnTo>
                      <a:pt x="145" y="25"/>
                    </a:lnTo>
                    <a:lnTo>
                      <a:pt x="148" y="34"/>
                    </a:lnTo>
                    <a:lnTo>
                      <a:pt x="158" y="27"/>
                    </a:lnTo>
                    <a:lnTo>
                      <a:pt x="153" y="19"/>
                    </a:lnTo>
                    <a:lnTo>
                      <a:pt x="157" y="27"/>
                    </a:lnTo>
                    <a:lnTo>
                      <a:pt x="166" y="23"/>
                    </a:lnTo>
                    <a:lnTo>
                      <a:pt x="177" y="20"/>
                    </a:lnTo>
                    <a:lnTo>
                      <a:pt x="173" y="11"/>
                    </a:lnTo>
                    <a:lnTo>
                      <a:pt x="173" y="20"/>
                    </a:lnTo>
                    <a:lnTo>
                      <a:pt x="184" y="18"/>
                    </a:lnTo>
                    <a:lnTo>
                      <a:pt x="195" y="18"/>
                    </a:lnTo>
                    <a:lnTo>
                      <a:pt x="205" y="20"/>
                    </a:lnTo>
                    <a:lnTo>
                      <a:pt x="205" y="11"/>
                    </a:lnTo>
                    <a:lnTo>
                      <a:pt x="202" y="19"/>
                    </a:lnTo>
                    <a:lnTo>
                      <a:pt x="212" y="23"/>
                    </a:lnTo>
                    <a:lnTo>
                      <a:pt x="222" y="28"/>
                    </a:lnTo>
                    <a:lnTo>
                      <a:pt x="231" y="33"/>
                    </a:lnTo>
                    <a:lnTo>
                      <a:pt x="240" y="18"/>
                    </a:lnTo>
                    <a:lnTo>
                      <a:pt x="229" y="11"/>
                    </a:lnTo>
                    <a:lnTo>
                      <a:pt x="219" y="6"/>
                    </a:lnTo>
                    <a:lnTo>
                      <a:pt x="209" y="2"/>
                    </a:lnTo>
                    <a:lnTo>
                      <a:pt x="205" y="2"/>
                    </a:lnTo>
                    <a:lnTo>
                      <a:pt x="196" y="0"/>
                    </a:lnTo>
                    <a:lnTo>
                      <a:pt x="184" y="0"/>
                    </a:lnTo>
                    <a:lnTo>
                      <a:pt x="173" y="2"/>
                    </a:lnTo>
                    <a:lnTo>
                      <a:pt x="170" y="3"/>
                    </a:lnTo>
                    <a:lnTo>
                      <a:pt x="159" y="6"/>
                    </a:lnTo>
                    <a:lnTo>
                      <a:pt x="149" y="11"/>
                    </a:lnTo>
                    <a:lnTo>
                      <a:pt x="149" y="12"/>
                    </a:lnTo>
                    <a:lnTo>
                      <a:pt x="141" y="17"/>
                    </a:lnTo>
                    <a:lnTo>
                      <a:pt x="138" y="19"/>
                    </a:lnTo>
                    <a:lnTo>
                      <a:pt x="131" y="27"/>
                    </a:lnTo>
                    <a:lnTo>
                      <a:pt x="117" y="45"/>
                    </a:lnTo>
                    <a:lnTo>
                      <a:pt x="110" y="56"/>
                    </a:lnTo>
                    <a:lnTo>
                      <a:pt x="106" y="66"/>
                    </a:lnTo>
                    <a:lnTo>
                      <a:pt x="101" y="76"/>
                    </a:lnTo>
                    <a:lnTo>
                      <a:pt x="109" y="79"/>
                    </a:lnTo>
                    <a:lnTo>
                      <a:pt x="103" y="73"/>
                    </a:lnTo>
                    <a:lnTo>
                      <a:pt x="96" y="83"/>
                    </a:lnTo>
                    <a:lnTo>
                      <a:pt x="86" y="92"/>
                    </a:lnTo>
                    <a:lnTo>
                      <a:pt x="74" y="103"/>
                    </a:lnTo>
                    <a:lnTo>
                      <a:pt x="61" y="112"/>
                    </a:lnTo>
                    <a:lnTo>
                      <a:pt x="67" y="119"/>
                    </a:lnTo>
                    <a:lnTo>
                      <a:pt x="64" y="110"/>
                    </a:lnTo>
                    <a:lnTo>
                      <a:pt x="57" y="114"/>
                    </a:lnTo>
                    <a:lnTo>
                      <a:pt x="51" y="118"/>
                    </a:lnTo>
                    <a:lnTo>
                      <a:pt x="54" y="126"/>
                    </a:lnTo>
                    <a:lnTo>
                      <a:pt x="51" y="118"/>
                    </a:lnTo>
                    <a:lnTo>
                      <a:pt x="38" y="120"/>
                    </a:lnTo>
                    <a:lnTo>
                      <a:pt x="42" y="129"/>
                    </a:lnTo>
                    <a:lnTo>
                      <a:pt x="42" y="120"/>
                    </a:lnTo>
                    <a:lnTo>
                      <a:pt x="29" y="120"/>
                    </a:lnTo>
                    <a:lnTo>
                      <a:pt x="15" y="118"/>
                    </a:lnTo>
                    <a:lnTo>
                      <a:pt x="3" y="117"/>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91" name="Freeform 55"/>
              <p:cNvSpPr>
                <a:spLocks noChangeAspect="1"/>
              </p:cNvSpPr>
              <p:nvPr/>
            </p:nvSpPr>
            <p:spPr bwMode="auto">
              <a:xfrm>
                <a:off x="985" y="1349"/>
                <a:ext cx="140" cy="401"/>
              </a:xfrm>
              <a:custGeom>
                <a:avLst/>
                <a:gdLst/>
                <a:ahLst/>
                <a:cxnLst>
                  <a:cxn ang="0">
                    <a:pos x="11" y="255"/>
                  </a:cxn>
                  <a:cxn ang="0">
                    <a:pos x="32" y="237"/>
                  </a:cxn>
                  <a:cxn ang="0">
                    <a:pos x="43" y="224"/>
                  </a:cxn>
                  <a:cxn ang="0">
                    <a:pos x="50" y="212"/>
                  </a:cxn>
                  <a:cxn ang="0">
                    <a:pos x="53" y="195"/>
                  </a:cxn>
                  <a:cxn ang="0">
                    <a:pos x="56" y="163"/>
                  </a:cxn>
                  <a:cxn ang="0">
                    <a:pos x="55" y="148"/>
                  </a:cxn>
                  <a:cxn ang="0">
                    <a:pos x="52" y="134"/>
                  </a:cxn>
                  <a:cxn ang="0">
                    <a:pos x="44" y="113"/>
                  </a:cxn>
                  <a:cxn ang="0">
                    <a:pos x="38" y="93"/>
                  </a:cxn>
                  <a:cxn ang="0">
                    <a:pos x="39" y="96"/>
                  </a:cxn>
                  <a:cxn ang="0">
                    <a:pos x="36" y="74"/>
                  </a:cxn>
                  <a:cxn ang="0">
                    <a:pos x="35" y="78"/>
                  </a:cxn>
                  <a:cxn ang="0">
                    <a:pos x="28" y="64"/>
                  </a:cxn>
                  <a:cxn ang="0">
                    <a:pos x="40" y="58"/>
                  </a:cxn>
                  <a:cxn ang="0">
                    <a:pos x="51" y="38"/>
                  </a:cxn>
                  <a:cxn ang="0">
                    <a:pos x="49" y="41"/>
                  </a:cxn>
                  <a:cxn ang="0">
                    <a:pos x="56" y="34"/>
                  </a:cxn>
                  <a:cxn ang="0">
                    <a:pos x="57" y="20"/>
                  </a:cxn>
                  <a:cxn ang="0">
                    <a:pos x="70" y="24"/>
                  </a:cxn>
                  <a:cxn ang="0">
                    <a:pos x="90" y="17"/>
                  </a:cxn>
                  <a:cxn ang="0">
                    <a:pos x="73" y="3"/>
                  </a:cxn>
                  <a:cxn ang="0">
                    <a:pos x="54" y="12"/>
                  </a:cxn>
                  <a:cxn ang="0">
                    <a:pos x="43" y="21"/>
                  </a:cxn>
                  <a:cxn ang="0">
                    <a:pos x="43" y="21"/>
                  </a:cxn>
                  <a:cxn ang="0">
                    <a:pos x="34" y="31"/>
                  </a:cxn>
                  <a:cxn ang="0">
                    <a:pos x="23" y="51"/>
                  </a:cxn>
                  <a:cxn ang="0">
                    <a:pos x="18" y="71"/>
                  </a:cxn>
                  <a:cxn ang="0">
                    <a:pos x="19" y="85"/>
                  </a:cxn>
                  <a:cxn ang="0">
                    <a:pos x="21" y="100"/>
                  </a:cxn>
                  <a:cxn ang="0">
                    <a:pos x="27" y="120"/>
                  </a:cxn>
                  <a:cxn ang="0">
                    <a:pos x="35" y="141"/>
                  </a:cxn>
                  <a:cxn ang="0">
                    <a:pos x="34" y="137"/>
                  </a:cxn>
                  <a:cxn ang="0">
                    <a:pos x="46" y="149"/>
                  </a:cxn>
                  <a:cxn ang="0">
                    <a:pos x="38" y="163"/>
                  </a:cxn>
                  <a:cxn ang="0">
                    <a:pos x="35" y="195"/>
                  </a:cxn>
                  <a:cxn ang="0">
                    <a:pos x="36" y="191"/>
                  </a:cxn>
                  <a:cxn ang="0">
                    <a:pos x="41" y="209"/>
                  </a:cxn>
                  <a:cxn ang="0">
                    <a:pos x="26" y="217"/>
                  </a:cxn>
                  <a:cxn ang="0">
                    <a:pos x="28" y="214"/>
                  </a:cxn>
                  <a:cxn ang="0">
                    <a:pos x="9" y="233"/>
                  </a:cxn>
                </a:cxnLst>
                <a:rect l="0" t="0" r="r" b="b"/>
                <a:pathLst>
                  <a:path w="90" h="255">
                    <a:moveTo>
                      <a:pt x="0" y="241"/>
                    </a:moveTo>
                    <a:lnTo>
                      <a:pt x="11" y="255"/>
                    </a:lnTo>
                    <a:lnTo>
                      <a:pt x="22" y="246"/>
                    </a:lnTo>
                    <a:lnTo>
                      <a:pt x="32" y="237"/>
                    </a:lnTo>
                    <a:lnTo>
                      <a:pt x="41" y="227"/>
                    </a:lnTo>
                    <a:lnTo>
                      <a:pt x="43" y="224"/>
                    </a:lnTo>
                    <a:lnTo>
                      <a:pt x="50" y="213"/>
                    </a:lnTo>
                    <a:lnTo>
                      <a:pt x="50" y="212"/>
                    </a:lnTo>
                    <a:lnTo>
                      <a:pt x="53" y="198"/>
                    </a:lnTo>
                    <a:lnTo>
                      <a:pt x="53" y="195"/>
                    </a:lnTo>
                    <a:lnTo>
                      <a:pt x="55" y="179"/>
                    </a:lnTo>
                    <a:lnTo>
                      <a:pt x="56" y="163"/>
                    </a:lnTo>
                    <a:lnTo>
                      <a:pt x="55" y="149"/>
                    </a:lnTo>
                    <a:lnTo>
                      <a:pt x="55" y="148"/>
                    </a:lnTo>
                    <a:lnTo>
                      <a:pt x="52" y="137"/>
                    </a:lnTo>
                    <a:lnTo>
                      <a:pt x="52" y="134"/>
                    </a:lnTo>
                    <a:lnTo>
                      <a:pt x="48" y="123"/>
                    </a:lnTo>
                    <a:lnTo>
                      <a:pt x="44" y="113"/>
                    </a:lnTo>
                    <a:lnTo>
                      <a:pt x="41" y="105"/>
                    </a:lnTo>
                    <a:lnTo>
                      <a:pt x="38" y="93"/>
                    </a:lnTo>
                    <a:lnTo>
                      <a:pt x="30" y="96"/>
                    </a:lnTo>
                    <a:lnTo>
                      <a:pt x="39" y="96"/>
                    </a:lnTo>
                    <a:lnTo>
                      <a:pt x="37" y="85"/>
                    </a:lnTo>
                    <a:lnTo>
                      <a:pt x="36" y="74"/>
                    </a:lnTo>
                    <a:lnTo>
                      <a:pt x="27" y="74"/>
                    </a:lnTo>
                    <a:lnTo>
                      <a:pt x="35" y="78"/>
                    </a:lnTo>
                    <a:lnTo>
                      <a:pt x="37" y="66"/>
                    </a:lnTo>
                    <a:lnTo>
                      <a:pt x="28" y="64"/>
                    </a:lnTo>
                    <a:lnTo>
                      <a:pt x="37" y="67"/>
                    </a:lnTo>
                    <a:lnTo>
                      <a:pt x="40" y="58"/>
                    </a:lnTo>
                    <a:lnTo>
                      <a:pt x="45" y="48"/>
                    </a:lnTo>
                    <a:lnTo>
                      <a:pt x="51" y="38"/>
                    </a:lnTo>
                    <a:lnTo>
                      <a:pt x="42" y="35"/>
                    </a:lnTo>
                    <a:lnTo>
                      <a:pt x="49" y="41"/>
                    </a:lnTo>
                    <a:lnTo>
                      <a:pt x="55" y="34"/>
                    </a:lnTo>
                    <a:lnTo>
                      <a:pt x="56" y="34"/>
                    </a:lnTo>
                    <a:lnTo>
                      <a:pt x="64" y="27"/>
                    </a:lnTo>
                    <a:lnTo>
                      <a:pt x="57" y="20"/>
                    </a:lnTo>
                    <a:lnTo>
                      <a:pt x="61" y="29"/>
                    </a:lnTo>
                    <a:lnTo>
                      <a:pt x="70" y="24"/>
                    </a:lnTo>
                    <a:lnTo>
                      <a:pt x="80" y="20"/>
                    </a:lnTo>
                    <a:lnTo>
                      <a:pt x="90" y="17"/>
                    </a:lnTo>
                    <a:lnTo>
                      <a:pt x="85" y="0"/>
                    </a:lnTo>
                    <a:lnTo>
                      <a:pt x="73" y="3"/>
                    </a:lnTo>
                    <a:lnTo>
                      <a:pt x="63" y="7"/>
                    </a:lnTo>
                    <a:lnTo>
                      <a:pt x="54" y="12"/>
                    </a:lnTo>
                    <a:lnTo>
                      <a:pt x="51" y="14"/>
                    </a:lnTo>
                    <a:lnTo>
                      <a:pt x="43" y="21"/>
                    </a:lnTo>
                    <a:lnTo>
                      <a:pt x="49" y="27"/>
                    </a:lnTo>
                    <a:lnTo>
                      <a:pt x="43" y="21"/>
                    </a:lnTo>
                    <a:lnTo>
                      <a:pt x="36" y="28"/>
                    </a:lnTo>
                    <a:lnTo>
                      <a:pt x="34" y="31"/>
                    </a:lnTo>
                    <a:lnTo>
                      <a:pt x="28" y="41"/>
                    </a:lnTo>
                    <a:lnTo>
                      <a:pt x="23" y="51"/>
                    </a:lnTo>
                    <a:lnTo>
                      <a:pt x="20" y="62"/>
                    </a:lnTo>
                    <a:lnTo>
                      <a:pt x="18" y="71"/>
                    </a:lnTo>
                    <a:lnTo>
                      <a:pt x="18" y="74"/>
                    </a:lnTo>
                    <a:lnTo>
                      <a:pt x="19" y="85"/>
                    </a:lnTo>
                    <a:lnTo>
                      <a:pt x="21" y="96"/>
                    </a:lnTo>
                    <a:lnTo>
                      <a:pt x="21" y="100"/>
                    </a:lnTo>
                    <a:lnTo>
                      <a:pt x="24" y="109"/>
                    </a:lnTo>
                    <a:lnTo>
                      <a:pt x="27" y="120"/>
                    </a:lnTo>
                    <a:lnTo>
                      <a:pt x="31" y="130"/>
                    </a:lnTo>
                    <a:lnTo>
                      <a:pt x="35" y="141"/>
                    </a:lnTo>
                    <a:lnTo>
                      <a:pt x="43" y="137"/>
                    </a:lnTo>
                    <a:lnTo>
                      <a:pt x="34" y="137"/>
                    </a:lnTo>
                    <a:lnTo>
                      <a:pt x="37" y="150"/>
                    </a:lnTo>
                    <a:lnTo>
                      <a:pt x="46" y="149"/>
                    </a:lnTo>
                    <a:lnTo>
                      <a:pt x="37" y="150"/>
                    </a:lnTo>
                    <a:lnTo>
                      <a:pt x="38" y="163"/>
                    </a:lnTo>
                    <a:lnTo>
                      <a:pt x="37" y="179"/>
                    </a:lnTo>
                    <a:lnTo>
                      <a:pt x="35" y="195"/>
                    </a:lnTo>
                    <a:lnTo>
                      <a:pt x="44" y="195"/>
                    </a:lnTo>
                    <a:lnTo>
                      <a:pt x="36" y="191"/>
                    </a:lnTo>
                    <a:lnTo>
                      <a:pt x="33" y="206"/>
                    </a:lnTo>
                    <a:lnTo>
                      <a:pt x="41" y="209"/>
                    </a:lnTo>
                    <a:lnTo>
                      <a:pt x="33" y="206"/>
                    </a:lnTo>
                    <a:lnTo>
                      <a:pt x="26" y="217"/>
                    </a:lnTo>
                    <a:lnTo>
                      <a:pt x="34" y="221"/>
                    </a:lnTo>
                    <a:lnTo>
                      <a:pt x="28" y="214"/>
                    </a:lnTo>
                    <a:lnTo>
                      <a:pt x="19" y="224"/>
                    </a:lnTo>
                    <a:lnTo>
                      <a:pt x="9" y="233"/>
                    </a:lnTo>
                    <a:lnTo>
                      <a:pt x="0" y="241"/>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92" name="Freeform 56"/>
              <p:cNvSpPr>
                <a:spLocks noChangeAspect="1"/>
              </p:cNvSpPr>
              <p:nvPr/>
            </p:nvSpPr>
            <p:spPr bwMode="auto">
              <a:xfrm>
                <a:off x="720" y="1230"/>
                <a:ext cx="225" cy="370"/>
              </a:xfrm>
              <a:custGeom>
                <a:avLst/>
                <a:gdLst/>
                <a:ahLst/>
                <a:cxnLst>
                  <a:cxn ang="0">
                    <a:pos x="144" y="234"/>
                  </a:cxn>
                  <a:cxn ang="0">
                    <a:pos x="147" y="204"/>
                  </a:cxn>
                  <a:cxn ang="0">
                    <a:pos x="146" y="188"/>
                  </a:cxn>
                  <a:cxn ang="0">
                    <a:pos x="141" y="175"/>
                  </a:cxn>
                  <a:cxn ang="0">
                    <a:pos x="142" y="176"/>
                  </a:cxn>
                  <a:cxn ang="0">
                    <a:pos x="134" y="163"/>
                  </a:cxn>
                  <a:cxn ang="0">
                    <a:pos x="122" y="147"/>
                  </a:cxn>
                  <a:cxn ang="0">
                    <a:pos x="98" y="126"/>
                  </a:cxn>
                  <a:cxn ang="0">
                    <a:pos x="99" y="126"/>
                  </a:cxn>
                  <a:cxn ang="0">
                    <a:pos x="87" y="118"/>
                  </a:cxn>
                  <a:cxn ang="0">
                    <a:pos x="67" y="109"/>
                  </a:cxn>
                  <a:cxn ang="0">
                    <a:pos x="39" y="93"/>
                  </a:cxn>
                  <a:cxn ang="0">
                    <a:pos x="42" y="95"/>
                  </a:cxn>
                  <a:cxn ang="0">
                    <a:pos x="27" y="94"/>
                  </a:cxn>
                  <a:cxn ang="0">
                    <a:pos x="29" y="81"/>
                  </a:cxn>
                  <a:cxn ang="0">
                    <a:pos x="29" y="82"/>
                  </a:cxn>
                  <a:cxn ang="0">
                    <a:pos x="21" y="63"/>
                  </a:cxn>
                  <a:cxn ang="0">
                    <a:pos x="10" y="56"/>
                  </a:cxn>
                  <a:cxn ang="0">
                    <a:pos x="18" y="45"/>
                  </a:cxn>
                  <a:cxn ang="0">
                    <a:pos x="10" y="35"/>
                  </a:cxn>
                  <a:cxn ang="0">
                    <a:pos x="22" y="28"/>
                  </a:cxn>
                  <a:cxn ang="0">
                    <a:pos x="31" y="9"/>
                  </a:cxn>
                  <a:cxn ang="0">
                    <a:pos x="9" y="10"/>
                  </a:cxn>
                  <a:cxn ang="0">
                    <a:pos x="2" y="31"/>
                  </a:cxn>
                  <a:cxn ang="0">
                    <a:pos x="0" y="45"/>
                  </a:cxn>
                  <a:cxn ang="0">
                    <a:pos x="1" y="59"/>
                  </a:cxn>
                  <a:cxn ang="0">
                    <a:pos x="8" y="80"/>
                  </a:cxn>
                  <a:cxn ang="0">
                    <a:pos x="19" y="97"/>
                  </a:cxn>
                  <a:cxn ang="0">
                    <a:pos x="29" y="108"/>
                  </a:cxn>
                  <a:cxn ang="0">
                    <a:pos x="50" y="121"/>
                  </a:cxn>
                  <a:cxn ang="0">
                    <a:pos x="70" y="130"/>
                  </a:cxn>
                  <a:cxn ang="0">
                    <a:pos x="83" y="126"/>
                  </a:cxn>
                  <a:cxn ang="0">
                    <a:pos x="88" y="140"/>
                  </a:cxn>
                  <a:cxn ang="0">
                    <a:pos x="109" y="160"/>
                  </a:cxn>
                  <a:cxn ang="0">
                    <a:pos x="126" y="166"/>
                  </a:cxn>
                  <a:cxn ang="0">
                    <a:pos x="121" y="176"/>
                  </a:cxn>
                  <a:cxn ang="0">
                    <a:pos x="127" y="189"/>
                  </a:cxn>
                  <a:cxn ang="0">
                    <a:pos x="137" y="191"/>
                  </a:cxn>
                  <a:cxn ang="0">
                    <a:pos x="129" y="204"/>
                  </a:cxn>
                  <a:cxn ang="0">
                    <a:pos x="127" y="231"/>
                  </a:cxn>
                </a:cxnLst>
                <a:rect l="0" t="0" r="r" b="b"/>
                <a:pathLst>
                  <a:path w="147" h="234">
                    <a:moveTo>
                      <a:pt x="127" y="231"/>
                    </a:moveTo>
                    <a:lnTo>
                      <a:pt x="144" y="234"/>
                    </a:lnTo>
                    <a:lnTo>
                      <a:pt x="146" y="218"/>
                    </a:lnTo>
                    <a:lnTo>
                      <a:pt x="147" y="204"/>
                    </a:lnTo>
                    <a:lnTo>
                      <a:pt x="146" y="191"/>
                    </a:lnTo>
                    <a:lnTo>
                      <a:pt x="146" y="188"/>
                    </a:lnTo>
                    <a:lnTo>
                      <a:pt x="144" y="182"/>
                    </a:lnTo>
                    <a:lnTo>
                      <a:pt x="141" y="175"/>
                    </a:lnTo>
                    <a:lnTo>
                      <a:pt x="133" y="179"/>
                    </a:lnTo>
                    <a:lnTo>
                      <a:pt x="142" y="176"/>
                    </a:lnTo>
                    <a:lnTo>
                      <a:pt x="138" y="169"/>
                    </a:lnTo>
                    <a:lnTo>
                      <a:pt x="134" y="163"/>
                    </a:lnTo>
                    <a:lnTo>
                      <a:pt x="132" y="160"/>
                    </a:lnTo>
                    <a:lnTo>
                      <a:pt x="122" y="147"/>
                    </a:lnTo>
                    <a:lnTo>
                      <a:pt x="111" y="136"/>
                    </a:lnTo>
                    <a:lnTo>
                      <a:pt x="98" y="126"/>
                    </a:lnTo>
                    <a:lnTo>
                      <a:pt x="93" y="133"/>
                    </a:lnTo>
                    <a:lnTo>
                      <a:pt x="99" y="126"/>
                    </a:lnTo>
                    <a:lnTo>
                      <a:pt x="90" y="120"/>
                    </a:lnTo>
                    <a:lnTo>
                      <a:pt x="87" y="118"/>
                    </a:lnTo>
                    <a:lnTo>
                      <a:pt x="77" y="113"/>
                    </a:lnTo>
                    <a:lnTo>
                      <a:pt x="67" y="109"/>
                    </a:lnTo>
                    <a:lnTo>
                      <a:pt x="59" y="106"/>
                    </a:lnTo>
                    <a:lnTo>
                      <a:pt x="39" y="93"/>
                    </a:lnTo>
                    <a:lnTo>
                      <a:pt x="36" y="101"/>
                    </a:lnTo>
                    <a:lnTo>
                      <a:pt x="42" y="95"/>
                    </a:lnTo>
                    <a:lnTo>
                      <a:pt x="34" y="87"/>
                    </a:lnTo>
                    <a:lnTo>
                      <a:pt x="27" y="94"/>
                    </a:lnTo>
                    <a:lnTo>
                      <a:pt x="36" y="90"/>
                    </a:lnTo>
                    <a:lnTo>
                      <a:pt x="29" y="81"/>
                    </a:lnTo>
                    <a:lnTo>
                      <a:pt x="21" y="86"/>
                    </a:lnTo>
                    <a:lnTo>
                      <a:pt x="29" y="82"/>
                    </a:lnTo>
                    <a:lnTo>
                      <a:pt x="25" y="73"/>
                    </a:lnTo>
                    <a:lnTo>
                      <a:pt x="21" y="63"/>
                    </a:lnTo>
                    <a:lnTo>
                      <a:pt x="18" y="52"/>
                    </a:lnTo>
                    <a:lnTo>
                      <a:pt x="10" y="56"/>
                    </a:lnTo>
                    <a:lnTo>
                      <a:pt x="19" y="56"/>
                    </a:lnTo>
                    <a:lnTo>
                      <a:pt x="18" y="45"/>
                    </a:lnTo>
                    <a:lnTo>
                      <a:pt x="19" y="35"/>
                    </a:lnTo>
                    <a:lnTo>
                      <a:pt x="10" y="35"/>
                    </a:lnTo>
                    <a:lnTo>
                      <a:pt x="19" y="38"/>
                    </a:lnTo>
                    <a:lnTo>
                      <a:pt x="22" y="28"/>
                    </a:lnTo>
                    <a:lnTo>
                      <a:pt x="26" y="17"/>
                    </a:lnTo>
                    <a:lnTo>
                      <a:pt x="31" y="9"/>
                    </a:lnTo>
                    <a:lnTo>
                      <a:pt x="16" y="0"/>
                    </a:lnTo>
                    <a:lnTo>
                      <a:pt x="9" y="10"/>
                    </a:lnTo>
                    <a:lnTo>
                      <a:pt x="5" y="21"/>
                    </a:lnTo>
                    <a:lnTo>
                      <a:pt x="2" y="31"/>
                    </a:lnTo>
                    <a:lnTo>
                      <a:pt x="1" y="35"/>
                    </a:lnTo>
                    <a:lnTo>
                      <a:pt x="0" y="45"/>
                    </a:lnTo>
                    <a:lnTo>
                      <a:pt x="1" y="56"/>
                    </a:lnTo>
                    <a:lnTo>
                      <a:pt x="1" y="59"/>
                    </a:lnTo>
                    <a:lnTo>
                      <a:pt x="4" y="70"/>
                    </a:lnTo>
                    <a:lnTo>
                      <a:pt x="8" y="80"/>
                    </a:lnTo>
                    <a:lnTo>
                      <a:pt x="14" y="91"/>
                    </a:lnTo>
                    <a:lnTo>
                      <a:pt x="19" y="97"/>
                    </a:lnTo>
                    <a:lnTo>
                      <a:pt x="21" y="100"/>
                    </a:lnTo>
                    <a:lnTo>
                      <a:pt x="29" y="108"/>
                    </a:lnTo>
                    <a:lnTo>
                      <a:pt x="32" y="110"/>
                    </a:lnTo>
                    <a:lnTo>
                      <a:pt x="50" y="121"/>
                    </a:lnTo>
                    <a:lnTo>
                      <a:pt x="60" y="126"/>
                    </a:lnTo>
                    <a:lnTo>
                      <a:pt x="70" y="130"/>
                    </a:lnTo>
                    <a:lnTo>
                      <a:pt x="80" y="135"/>
                    </a:lnTo>
                    <a:lnTo>
                      <a:pt x="83" y="126"/>
                    </a:lnTo>
                    <a:lnTo>
                      <a:pt x="77" y="133"/>
                    </a:lnTo>
                    <a:lnTo>
                      <a:pt x="88" y="140"/>
                    </a:lnTo>
                    <a:lnTo>
                      <a:pt x="98" y="149"/>
                    </a:lnTo>
                    <a:lnTo>
                      <a:pt x="109" y="160"/>
                    </a:lnTo>
                    <a:lnTo>
                      <a:pt x="119" y="173"/>
                    </a:lnTo>
                    <a:lnTo>
                      <a:pt x="126" y="166"/>
                    </a:lnTo>
                    <a:lnTo>
                      <a:pt x="117" y="170"/>
                    </a:lnTo>
                    <a:lnTo>
                      <a:pt x="121" y="176"/>
                    </a:lnTo>
                    <a:lnTo>
                      <a:pt x="125" y="183"/>
                    </a:lnTo>
                    <a:lnTo>
                      <a:pt x="127" y="189"/>
                    </a:lnTo>
                    <a:lnTo>
                      <a:pt x="129" y="195"/>
                    </a:lnTo>
                    <a:lnTo>
                      <a:pt x="137" y="191"/>
                    </a:lnTo>
                    <a:lnTo>
                      <a:pt x="128" y="191"/>
                    </a:lnTo>
                    <a:lnTo>
                      <a:pt x="129" y="204"/>
                    </a:lnTo>
                    <a:lnTo>
                      <a:pt x="128" y="218"/>
                    </a:lnTo>
                    <a:lnTo>
                      <a:pt x="127" y="231"/>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93" name="Freeform 57"/>
              <p:cNvSpPr>
                <a:spLocks noChangeAspect="1"/>
              </p:cNvSpPr>
              <p:nvPr/>
            </p:nvSpPr>
            <p:spPr bwMode="auto">
              <a:xfrm>
                <a:off x="511" y="1541"/>
                <a:ext cx="349" cy="243"/>
              </a:xfrm>
              <a:custGeom>
                <a:avLst/>
                <a:gdLst/>
                <a:ahLst/>
                <a:cxnLst>
                  <a:cxn ang="0">
                    <a:pos x="0" y="152"/>
                  </a:cxn>
                  <a:cxn ang="0">
                    <a:pos x="28" y="154"/>
                  </a:cxn>
                  <a:cxn ang="0">
                    <a:pos x="45" y="152"/>
                  </a:cxn>
                  <a:cxn ang="0">
                    <a:pos x="64" y="144"/>
                  </a:cxn>
                  <a:cxn ang="0">
                    <a:pos x="73" y="138"/>
                  </a:cxn>
                  <a:cxn ang="0">
                    <a:pos x="96" y="115"/>
                  </a:cxn>
                  <a:cxn ang="0">
                    <a:pos x="111" y="93"/>
                  </a:cxn>
                  <a:cxn ang="0">
                    <a:pos x="117" y="80"/>
                  </a:cxn>
                  <a:cxn ang="0">
                    <a:pos x="124" y="62"/>
                  </a:cxn>
                  <a:cxn ang="0">
                    <a:pos x="128" y="38"/>
                  </a:cxn>
                  <a:cxn ang="0">
                    <a:pos x="141" y="36"/>
                  </a:cxn>
                  <a:cxn ang="0">
                    <a:pos x="142" y="23"/>
                  </a:cxn>
                  <a:cxn ang="0">
                    <a:pos x="154" y="26"/>
                  </a:cxn>
                  <a:cxn ang="0">
                    <a:pos x="175" y="19"/>
                  </a:cxn>
                  <a:cxn ang="0">
                    <a:pos x="171" y="19"/>
                  </a:cxn>
                  <a:cxn ang="0">
                    <a:pos x="193" y="19"/>
                  </a:cxn>
                  <a:cxn ang="0">
                    <a:pos x="189" y="18"/>
                  </a:cxn>
                  <a:cxn ang="0">
                    <a:pos x="210" y="25"/>
                  </a:cxn>
                  <a:cxn ang="0">
                    <a:pos x="227" y="13"/>
                  </a:cxn>
                  <a:cxn ang="0">
                    <a:pos x="206" y="4"/>
                  </a:cxn>
                  <a:cxn ang="0">
                    <a:pos x="193" y="1"/>
                  </a:cxn>
                  <a:cxn ang="0">
                    <a:pos x="171" y="1"/>
                  </a:cxn>
                  <a:cxn ang="0">
                    <a:pos x="157" y="5"/>
                  </a:cxn>
                  <a:cxn ang="0">
                    <a:pos x="138" y="16"/>
                  </a:cxn>
                  <a:cxn ang="0">
                    <a:pos x="128" y="23"/>
                  </a:cxn>
                  <a:cxn ang="0">
                    <a:pos x="119" y="35"/>
                  </a:cxn>
                  <a:cxn ang="0">
                    <a:pos x="116" y="57"/>
                  </a:cxn>
                  <a:cxn ang="0">
                    <a:pos x="103" y="63"/>
                  </a:cxn>
                  <a:cxn ang="0">
                    <a:pos x="96" y="83"/>
                  </a:cxn>
                  <a:cxn ang="0">
                    <a:pos x="98" y="80"/>
                  </a:cxn>
                  <a:cxn ang="0">
                    <a:pos x="83" y="102"/>
                  </a:cxn>
                  <a:cxn ang="0">
                    <a:pos x="60" y="125"/>
                  </a:cxn>
                  <a:cxn ang="0">
                    <a:pos x="60" y="136"/>
                  </a:cxn>
                  <a:cxn ang="0">
                    <a:pos x="50" y="131"/>
                  </a:cxn>
                  <a:cxn ang="0">
                    <a:pos x="42" y="143"/>
                  </a:cxn>
                  <a:cxn ang="0">
                    <a:pos x="28" y="136"/>
                  </a:cxn>
                  <a:cxn ang="0">
                    <a:pos x="2" y="134"/>
                  </a:cxn>
                </a:cxnLst>
                <a:rect l="0" t="0" r="r" b="b"/>
                <a:pathLst>
                  <a:path w="227" h="154">
                    <a:moveTo>
                      <a:pt x="2" y="134"/>
                    </a:moveTo>
                    <a:lnTo>
                      <a:pt x="0" y="152"/>
                    </a:lnTo>
                    <a:lnTo>
                      <a:pt x="15" y="153"/>
                    </a:lnTo>
                    <a:lnTo>
                      <a:pt x="28" y="154"/>
                    </a:lnTo>
                    <a:lnTo>
                      <a:pt x="42" y="152"/>
                    </a:lnTo>
                    <a:lnTo>
                      <a:pt x="45" y="152"/>
                    </a:lnTo>
                    <a:lnTo>
                      <a:pt x="58" y="147"/>
                    </a:lnTo>
                    <a:lnTo>
                      <a:pt x="64" y="144"/>
                    </a:lnTo>
                    <a:lnTo>
                      <a:pt x="67" y="142"/>
                    </a:lnTo>
                    <a:lnTo>
                      <a:pt x="73" y="138"/>
                    </a:lnTo>
                    <a:lnTo>
                      <a:pt x="85" y="127"/>
                    </a:lnTo>
                    <a:lnTo>
                      <a:pt x="96" y="115"/>
                    </a:lnTo>
                    <a:lnTo>
                      <a:pt x="105" y="102"/>
                    </a:lnTo>
                    <a:lnTo>
                      <a:pt x="111" y="93"/>
                    </a:lnTo>
                    <a:lnTo>
                      <a:pt x="113" y="90"/>
                    </a:lnTo>
                    <a:lnTo>
                      <a:pt x="117" y="80"/>
                    </a:lnTo>
                    <a:lnTo>
                      <a:pt x="120" y="70"/>
                    </a:lnTo>
                    <a:lnTo>
                      <a:pt x="124" y="62"/>
                    </a:lnTo>
                    <a:lnTo>
                      <a:pt x="136" y="42"/>
                    </a:lnTo>
                    <a:lnTo>
                      <a:pt x="128" y="38"/>
                    </a:lnTo>
                    <a:lnTo>
                      <a:pt x="134" y="45"/>
                    </a:lnTo>
                    <a:lnTo>
                      <a:pt x="141" y="36"/>
                    </a:lnTo>
                    <a:lnTo>
                      <a:pt x="147" y="30"/>
                    </a:lnTo>
                    <a:lnTo>
                      <a:pt x="142" y="23"/>
                    </a:lnTo>
                    <a:lnTo>
                      <a:pt x="147" y="31"/>
                    </a:lnTo>
                    <a:lnTo>
                      <a:pt x="154" y="26"/>
                    </a:lnTo>
                    <a:lnTo>
                      <a:pt x="164" y="22"/>
                    </a:lnTo>
                    <a:lnTo>
                      <a:pt x="175" y="19"/>
                    </a:lnTo>
                    <a:lnTo>
                      <a:pt x="171" y="10"/>
                    </a:lnTo>
                    <a:lnTo>
                      <a:pt x="171" y="19"/>
                    </a:lnTo>
                    <a:lnTo>
                      <a:pt x="182" y="18"/>
                    </a:lnTo>
                    <a:lnTo>
                      <a:pt x="193" y="19"/>
                    </a:lnTo>
                    <a:lnTo>
                      <a:pt x="193" y="10"/>
                    </a:lnTo>
                    <a:lnTo>
                      <a:pt x="189" y="18"/>
                    </a:lnTo>
                    <a:lnTo>
                      <a:pt x="199" y="21"/>
                    </a:lnTo>
                    <a:lnTo>
                      <a:pt x="210" y="25"/>
                    </a:lnTo>
                    <a:lnTo>
                      <a:pt x="219" y="29"/>
                    </a:lnTo>
                    <a:lnTo>
                      <a:pt x="227" y="13"/>
                    </a:lnTo>
                    <a:lnTo>
                      <a:pt x="217" y="8"/>
                    </a:lnTo>
                    <a:lnTo>
                      <a:pt x="206" y="4"/>
                    </a:lnTo>
                    <a:lnTo>
                      <a:pt x="196" y="1"/>
                    </a:lnTo>
                    <a:lnTo>
                      <a:pt x="193" y="1"/>
                    </a:lnTo>
                    <a:lnTo>
                      <a:pt x="182" y="0"/>
                    </a:lnTo>
                    <a:lnTo>
                      <a:pt x="171" y="1"/>
                    </a:lnTo>
                    <a:lnTo>
                      <a:pt x="168" y="2"/>
                    </a:lnTo>
                    <a:lnTo>
                      <a:pt x="157" y="5"/>
                    </a:lnTo>
                    <a:lnTo>
                      <a:pt x="147" y="9"/>
                    </a:lnTo>
                    <a:lnTo>
                      <a:pt x="138" y="16"/>
                    </a:lnTo>
                    <a:lnTo>
                      <a:pt x="137" y="16"/>
                    </a:lnTo>
                    <a:lnTo>
                      <a:pt x="128" y="23"/>
                    </a:lnTo>
                    <a:lnTo>
                      <a:pt x="121" y="32"/>
                    </a:lnTo>
                    <a:lnTo>
                      <a:pt x="119" y="35"/>
                    </a:lnTo>
                    <a:lnTo>
                      <a:pt x="108" y="53"/>
                    </a:lnTo>
                    <a:lnTo>
                      <a:pt x="116" y="57"/>
                    </a:lnTo>
                    <a:lnTo>
                      <a:pt x="109" y="53"/>
                    </a:lnTo>
                    <a:lnTo>
                      <a:pt x="103" y="63"/>
                    </a:lnTo>
                    <a:lnTo>
                      <a:pt x="100" y="73"/>
                    </a:lnTo>
                    <a:lnTo>
                      <a:pt x="96" y="83"/>
                    </a:lnTo>
                    <a:lnTo>
                      <a:pt x="104" y="87"/>
                    </a:lnTo>
                    <a:lnTo>
                      <a:pt x="98" y="80"/>
                    </a:lnTo>
                    <a:lnTo>
                      <a:pt x="91" y="92"/>
                    </a:lnTo>
                    <a:lnTo>
                      <a:pt x="83" y="102"/>
                    </a:lnTo>
                    <a:lnTo>
                      <a:pt x="72" y="114"/>
                    </a:lnTo>
                    <a:lnTo>
                      <a:pt x="60" y="125"/>
                    </a:lnTo>
                    <a:lnTo>
                      <a:pt x="54" y="129"/>
                    </a:lnTo>
                    <a:lnTo>
                      <a:pt x="60" y="136"/>
                    </a:lnTo>
                    <a:lnTo>
                      <a:pt x="57" y="127"/>
                    </a:lnTo>
                    <a:lnTo>
                      <a:pt x="50" y="131"/>
                    </a:lnTo>
                    <a:lnTo>
                      <a:pt x="38" y="135"/>
                    </a:lnTo>
                    <a:lnTo>
                      <a:pt x="42" y="143"/>
                    </a:lnTo>
                    <a:lnTo>
                      <a:pt x="42" y="134"/>
                    </a:lnTo>
                    <a:lnTo>
                      <a:pt x="28" y="136"/>
                    </a:lnTo>
                    <a:lnTo>
                      <a:pt x="15" y="135"/>
                    </a:lnTo>
                    <a:lnTo>
                      <a:pt x="2" y="134"/>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94" name="Freeform 58"/>
              <p:cNvSpPr>
                <a:spLocks noChangeAspect="1"/>
              </p:cNvSpPr>
              <p:nvPr/>
            </p:nvSpPr>
            <p:spPr bwMode="auto">
              <a:xfrm>
                <a:off x="1155" y="1205"/>
                <a:ext cx="100" cy="415"/>
              </a:xfrm>
              <a:custGeom>
                <a:avLst/>
                <a:gdLst/>
                <a:ahLst/>
                <a:cxnLst>
                  <a:cxn ang="0">
                    <a:pos x="17" y="264"/>
                  </a:cxn>
                  <a:cxn ang="0">
                    <a:pos x="35" y="244"/>
                  </a:cxn>
                  <a:cxn ang="0">
                    <a:pos x="45" y="230"/>
                  </a:cxn>
                  <a:cxn ang="0">
                    <a:pos x="51" y="203"/>
                  </a:cxn>
                  <a:cxn ang="0">
                    <a:pos x="51" y="184"/>
                  </a:cxn>
                  <a:cxn ang="0">
                    <a:pos x="48" y="164"/>
                  </a:cxn>
                  <a:cxn ang="0">
                    <a:pos x="42" y="139"/>
                  </a:cxn>
                  <a:cxn ang="0">
                    <a:pos x="31" y="120"/>
                  </a:cxn>
                  <a:cxn ang="0">
                    <a:pos x="23" y="100"/>
                  </a:cxn>
                  <a:cxn ang="0">
                    <a:pos x="11" y="93"/>
                  </a:cxn>
                  <a:cxn ang="0">
                    <a:pos x="18" y="83"/>
                  </a:cxn>
                  <a:cxn ang="0">
                    <a:pos x="9" y="72"/>
                  </a:cxn>
                  <a:cxn ang="0">
                    <a:pos x="20" y="62"/>
                  </a:cxn>
                  <a:cxn ang="0">
                    <a:pos x="19" y="65"/>
                  </a:cxn>
                  <a:cxn ang="0">
                    <a:pos x="27" y="45"/>
                  </a:cxn>
                  <a:cxn ang="0">
                    <a:pos x="25" y="48"/>
                  </a:cxn>
                  <a:cxn ang="0">
                    <a:pos x="24" y="32"/>
                  </a:cxn>
                  <a:cxn ang="0">
                    <a:pos x="38" y="32"/>
                  </a:cxn>
                  <a:cxn ang="0">
                    <a:pos x="40" y="19"/>
                  </a:cxn>
                  <a:cxn ang="0">
                    <a:pos x="64" y="16"/>
                  </a:cxn>
                  <a:cxn ang="0">
                    <a:pos x="37" y="10"/>
                  </a:cxn>
                  <a:cxn ang="0">
                    <a:pos x="25" y="19"/>
                  </a:cxn>
                  <a:cxn ang="0">
                    <a:pos x="17" y="27"/>
                  </a:cxn>
                  <a:cxn ang="0">
                    <a:pos x="10" y="38"/>
                  </a:cxn>
                  <a:cxn ang="0">
                    <a:pos x="2" y="58"/>
                  </a:cxn>
                  <a:cxn ang="0">
                    <a:pos x="1" y="71"/>
                  </a:cxn>
                  <a:cxn ang="0">
                    <a:pos x="0" y="83"/>
                  </a:cxn>
                  <a:cxn ang="0">
                    <a:pos x="3" y="97"/>
                  </a:cxn>
                  <a:cxn ang="0">
                    <a:pos x="10" y="118"/>
                  </a:cxn>
                  <a:cxn ang="0">
                    <a:pos x="19" y="136"/>
                  </a:cxn>
                  <a:cxn ang="0">
                    <a:pos x="29" y="155"/>
                  </a:cxn>
                  <a:cxn ang="0">
                    <a:pos x="40" y="167"/>
                  </a:cxn>
                  <a:cxn ang="0">
                    <a:pos x="33" y="184"/>
                  </a:cxn>
                  <a:cxn ang="0">
                    <a:pos x="43" y="200"/>
                  </a:cxn>
                  <a:cxn ang="0">
                    <a:pos x="33" y="212"/>
                  </a:cxn>
                  <a:cxn ang="0">
                    <a:pos x="36" y="227"/>
                  </a:cxn>
                  <a:cxn ang="0">
                    <a:pos x="22" y="231"/>
                  </a:cxn>
                  <a:cxn ang="0">
                    <a:pos x="4" y="252"/>
                  </a:cxn>
                </a:cxnLst>
                <a:rect l="0" t="0" r="r" b="b"/>
                <a:pathLst>
                  <a:path w="64" h="264">
                    <a:moveTo>
                      <a:pt x="4" y="252"/>
                    </a:moveTo>
                    <a:lnTo>
                      <a:pt x="17" y="264"/>
                    </a:lnTo>
                    <a:lnTo>
                      <a:pt x="26" y="254"/>
                    </a:lnTo>
                    <a:lnTo>
                      <a:pt x="35" y="244"/>
                    </a:lnTo>
                    <a:lnTo>
                      <a:pt x="43" y="233"/>
                    </a:lnTo>
                    <a:lnTo>
                      <a:pt x="45" y="230"/>
                    </a:lnTo>
                    <a:lnTo>
                      <a:pt x="50" y="216"/>
                    </a:lnTo>
                    <a:lnTo>
                      <a:pt x="51" y="203"/>
                    </a:lnTo>
                    <a:lnTo>
                      <a:pt x="52" y="200"/>
                    </a:lnTo>
                    <a:lnTo>
                      <a:pt x="51" y="184"/>
                    </a:lnTo>
                    <a:lnTo>
                      <a:pt x="49" y="167"/>
                    </a:lnTo>
                    <a:lnTo>
                      <a:pt x="48" y="164"/>
                    </a:lnTo>
                    <a:lnTo>
                      <a:pt x="46" y="151"/>
                    </a:lnTo>
                    <a:lnTo>
                      <a:pt x="42" y="139"/>
                    </a:lnTo>
                    <a:lnTo>
                      <a:pt x="36" y="129"/>
                    </a:lnTo>
                    <a:lnTo>
                      <a:pt x="31" y="120"/>
                    </a:lnTo>
                    <a:lnTo>
                      <a:pt x="27" y="111"/>
                    </a:lnTo>
                    <a:lnTo>
                      <a:pt x="23" y="100"/>
                    </a:lnTo>
                    <a:lnTo>
                      <a:pt x="20" y="90"/>
                    </a:lnTo>
                    <a:lnTo>
                      <a:pt x="11" y="93"/>
                    </a:lnTo>
                    <a:lnTo>
                      <a:pt x="20" y="93"/>
                    </a:lnTo>
                    <a:lnTo>
                      <a:pt x="18" y="83"/>
                    </a:lnTo>
                    <a:lnTo>
                      <a:pt x="18" y="73"/>
                    </a:lnTo>
                    <a:lnTo>
                      <a:pt x="9" y="72"/>
                    </a:lnTo>
                    <a:lnTo>
                      <a:pt x="18" y="74"/>
                    </a:lnTo>
                    <a:lnTo>
                      <a:pt x="20" y="62"/>
                    </a:lnTo>
                    <a:lnTo>
                      <a:pt x="11" y="62"/>
                    </a:lnTo>
                    <a:lnTo>
                      <a:pt x="19" y="65"/>
                    </a:lnTo>
                    <a:lnTo>
                      <a:pt x="22" y="55"/>
                    </a:lnTo>
                    <a:lnTo>
                      <a:pt x="27" y="45"/>
                    </a:lnTo>
                    <a:lnTo>
                      <a:pt x="18" y="41"/>
                    </a:lnTo>
                    <a:lnTo>
                      <a:pt x="25" y="48"/>
                    </a:lnTo>
                    <a:lnTo>
                      <a:pt x="31" y="38"/>
                    </a:lnTo>
                    <a:lnTo>
                      <a:pt x="24" y="32"/>
                    </a:lnTo>
                    <a:lnTo>
                      <a:pt x="31" y="38"/>
                    </a:lnTo>
                    <a:lnTo>
                      <a:pt x="38" y="32"/>
                    </a:lnTo>
                    <a:lnTo>
                      <a:pt x="47" y="25"/>
                    </a:lnTo>
                    <a:lnTo>
                      <a:pt x="40" y="19"/>
                    </a:lnTo>
                    <a:lnTo>
                      <a:pt x="44" y="27"/>
                    </a:lnTo>
                    <a:lnTo>
                      <a:pt x="64" y="16"/>
                    </a:lnTo>
                    <a:lnTo>
                      <a:pt x="56" y="0"/>
                    </a:lnTo>
                    <a:lnTo>
                      <a:pt x="37" y="10"/>
                    </a:lnTo>
                    <a:lnTo>
                      <a:pt x="34" y="12"/>
                    </a:lnTo>
                    <a:lnTo>
                      <a:pt x="25" y="19"/>
                    </a:lnTo>
                    <a:lnTo>
                      <a:pt x="18" y="26"/>
                    </a:lnTo>
                    <a:lnTo>
                      <a:pt x="17" y="27"/>
                    </a:lnTo>
                    <a:lnTo>
                      <a:pt x="12" y="35"/>
                    </a:lnTo>
                    <a:lnTo>
                      <a:pt x="10" y="38"/>
                    </a:lnTo>
                    <a:lnTo>
                      <a:pt x="5" y="48"/>
                    </a:lnTo>
                    <a:lnTo>
                      <a:pt x="2" y="58"/>
                    </a:lnTo>
                    <a:lnTo>
                      <a:pt x="2" y="62"/>
                    </a:lnTo>
                    <a:lnTo>
                      <a:pt x="1" y="71"/>
                    </a:lnTo>
                    <a:lnTo>
                      <a:pt x="0" y="72"/>
                    </a:lnTo>
                    <a:lnTo>
                      <a:pt x="0" y="83"/>
                    </a:lnTo>
                    <a:lnTo>
                      <a:pt x="2" y="93"/>
                    </a:lnTo>
                    <a:lnTo>
                      <a:pt x="3" y="97"/>
                    </a:lnTo>
                    <a:lnTo>
                      <a:pt x="6" y="107"/>
                    </a:lnTo>
                    <a:lnTo>
                      <a:pt x="10" y="118"/>
                    </a:lnTo>
                    <a:lnTo>
                      <a:pt x="14" y="127"/>
                    </a:lnTo>
                    <a:lnTo>
                      <a:pt x="19" y="136"/>
                    </a:lnTo>
                    <a:lnTo>
                      <a:pt x="25" y="146"/>
                    </a:lnTo>
                    <a:lnTo>
                      <a:pt x="29" y="155"/>
                    </a:lnTo>
                    <a:lnTo>
                      <a:pt x="31" y="171"/>
                    </a:lnTo>
                    <a:lnTo>
                      <a:pt x="40" y="167"/>
                    </a:lnTo>
                    <a:lnTo>
                      <a:pt x="31" y="167"/>
                    </a:lnTo>
                    <a:lnTo>
                      <a:pt x="33" y="184"/>
                    </a:lnTo>
                    <a:lnTo>
                      <a:pt x="34" y="200"/>
                    </a:lnTo>
                    <a:lnTo>
                      <a:pt x="43" y="200"/>
                    </a:lnTo>
                    <a:lnTo>
                      <a:pt x="34" y="196"/>
                    </a:lnTo>
                    <a:lnTo>
                      <a:pt x="33" y="212"/>
                    </a:lnTo>
                    <a:lnTo>
                      <a:pt x="28" y="223"/>
                    </a:lnTo>
                    <a:lnTo>
                      <a:pt x="36" y="227"/>
                    </a:lnTo>
                    <a:lnTo>
                      <a:pt x="30" y="220"/>
                    </a:lnTo>
                    <a:lnTo>
                      <a:pt x="22" y="231"/>
                    </a:lnTo>
                    <a:lnTo>
                      <a:pt x="13" y="241"/>
                    </a:lnTo>
                    <a:lnTo>
                      <a:pt x="4" y="252"/>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95" name="Freeform 59"/>
              <p:cNvSpPr>
                <a:spLocks noChangeAspect="1"/>
              </p:cNvSpPr>
              <p:nvPr/>
            </p:nvSpPr>
            <p:spPr bwMode="auto">
              <a:xfrm>
                <a:off x="415" y="1837"/>
                <a:ext cx="393" cy="141"/>
              </a:xfrm>
              <a:custGeom>
                <a:avLst/>
                <a:gdLst/>
                <a:ahLst/>
                <a:cxnLst>
                  <a:cxn ang="0">
                    <a:pos x="0" y="11"/>
                  </a:cxn>
                  <a:cxn ang="0">
                    <a:pos x="18" y="33"/>
                  </a:cxn>
                  <a:cxn ang="0">
                    <a:pos x="31" y="43"/>
                  </a:cxn>
                  <a:cxn ang="0">
                    <a:pos x="46" y="41"/>
                  </a:cxn>
                  <a:cxn ang="0">
                    <a:pos x="57" y="54"/>
                  </a:cxn>
                  <a:cxn ang="0">
                    <a:pos x="76" y="56"/>
                  </a:cxn>
                  <a:cxn ang="0">
                    <a:pos x="107" y="55"/>
                  </a:cxn>
                  <a:cxn ang="0">
                    <a:pos x="121" y="52"/>
                  </a:cxn>
                  <a:cxn ang="0">
                    <a:pos x="142" y="44"/>
                  </a:cxn>
                  <a:cxn ang="0">
                    <a:pos x="162" y="38"/>
                  </a:cxn>
                  <a:cxn ang="0">
                    <a:pos x="159" y="39"/>
                  </a:cxn>
                  <a:cxn ang="0">
                    <a:pos x="181" y="36"/>
                  </a:cxn>
                  <a:cxn ang="0">
                    <a:pos x="177" y="35"/>
                  </a:cxn>
                  <a:cxn ang="0">
                    <a:pos x="198" y="40"/>
                  </a:cxn>
                  <a:cxn ang="0">
                    <a:pos x="217" y="50"/>
                  </a:cxn>
                  <a:cxn ang="0">
                    <a:pos x="214" y="48"/>
                  </a:cxn>
                  <a:cxn ang="0">
                    <a:pos x="222" y="55"/>
                  </a:cxn>
                  <a:cxn ang="0">
                    <a:pos x="235" y="56"/>
                  </a:cxn>
                  <a:cxn ang="0">
                    <a:pos x="231" y="69"/>
                  </a:cxn>
                  <a:cxn ang="0">
                    <a:pos x="239" y="90"/>
                  </a:cxn>
                  <a:cxn ang="0">
                    <a:pos x="252" y="73"/>
                  </a:cxn>
                  <a:cxn ang="0">
                    <a:pos x="243" y="53"/>
                  </a:cxn>
                  <a:cxn ang="0">
                    <a:pos x="235" y="42"/>
                  </a:cxn>
                  <a:cxn ang="0">
                    <a:pos x="235" y="42"/>
                  </a:cxn>
                  <a:cxn ang="0">
                    <a:pos x="224" y="33"/>
                  </a:cxn>
                  <a:cxn ang="0">
                    <a:pos x="205" y="23"/>
                  </a:cxn>
                  <a:cxn ang="0">
                    <a:pos x="184" y="18"/>
                  </a:cxn>
                  <a:cxn ang="0">
                    <a:pos x="170" y="19"/>
                  </a:cxn>
                  <a:cxn ang="0">
                    <a:pos x="155" y="21"/>
                  </a:cxn>
                  <a:cxn ang="0">
                    <a:pos x="135" y="27"/>
                  </a:cxn>
                  <a:cxn ang="0">
                    <a:pos x="114" y="35"/>
                  </a:cxn>
                  <a:cxn ang="0">
                    <a:pos x="118" y="34"/>
                  </a:cxn>
                  <a:cxn ang="0">
                    <a:pos x="92" y="38"/>
                  </a:cxn>
                  <a:cxn ang="0">
                    <a:pos x="60" y="36"/>
                  </a:cxn>
                  <a:cxn ang="0">
                    <a:pos x="64" y="37"/>
                  </a:cxn>
                  <a:cxn ang="0">
                    <a:pos x="49" y="33"/>
                  </a:cxn>
                  <a:cxn ang="0">
                    <a:pos x="34" y="35"/>
                  </a:cxn>
                  <a:cxn ang="0">
                    <a:pos x="31" y="20"/>
                  </a:cxn>
                  <a:cxn ang="0">
                    <a:pos x="14" y="0"/>
                  </a:cxn>
                </a:cxnLst>
                <a:rect l="0" t="0" r="r" b="b"/>
                <a:pathLst>
                  <a:path w="256" h="90">
                    <a:moveTo>
                      <a:pt x="14" y="0"/>
                    </a:moveTo>
                    <a:lnTo>
                      <a:pt x="0" y="11"/>
                    </a:lnTo>
                    <a:lnTo>
                      <a:pt x="9" y="23"/>
                    </a:lnTo>
                    <a:lnTo>
                      <a:pt x="18" y="33"/>
                    </a:lnTo>
                    <a:lnTo>
                      <a:pt x="28" y="41"/>
                    </a:lnTo>
                    <a:lnTo>
                      <a:pt x="31" y="43"/>
                    </a:lnTo>
                    <a:lnTo>
                      <a:pt x="43" y="50"/>
                    </a:lnTo>
                    <a:lnTo>
                      <a:pt x="46" y="41"/>
                    </a:lnTo>
                    <a:lnTo>
                      <a:pt x="43" y="50"/>
                    </a:lnTo>
                    <a:lnTo>
                      <a:pt x="57" y="54"/>
                    </a:lnTo>
                    <a:lnTo>
                      <a:pt x="60" y="54"/>
                    </a:lnTo>
                    <a:lnTo>
                      <a:pt x="76" y="56"/>
                    </a:lnTo>
                    <a:lnTo>
                      <a:pt x="92" y="56"/>
                    </a:lnTo>
                    <a:lnTo>
                      <a:pt x="107" y="55"/>
                    </a:lnTo>
                    <a:lnTo>
                      <a:pt x="118" y="52"/>
                    </a:lnTo>
                    <a:lnTo>
                      <a:pt x="121" y="52"/>
                    </a:lnTo>
                    <a:lnTo>
                      <a:pt x="132" y="48"/>
                    </a:lnTo>
                    <a:lnTo>
                      <a:pt x="142" y="44"/>
                    </a:lnTo>
                    <a:lnTo>
                      <a:pt x="150" y="41"/>
                    </a:lnTo>
                    <a:lnTo>
                      <a:pt x="162" y="38"/>
                    </a:lnTo>
                    <a:lnTo>
                      <a:pt x="159" y="30"/>
                    </a:lnTo>
                    <a:lnTo>
                      <a:pt x="159" y="39"/>
                    </a:lnTo>
                    <a:lnTo>
                      <a:pt x="170" y="37"/>
                    </a:lnTo>
                    <a:lnTo>
                      <a:pt x="181" y="36"/>
                    </a:lnTo>
                    <a:lnTo>
                      <a:pt x="181" y="27"/>
                    </a:lnTo>
                    <a:lnTo>
                      <a:pt x="177" y="35"/>
                    </a:lnTo>
                    <a:lnTo>
                      <a:pt x="189" y="37"/>
                    </a:lnTo>
                    <a:lnTo>
                      <a:pt x="198" y="40"/>
                    </a:lnTo>
                    <a:lnTo>
                      <a:pt x="208" y="44"/>
                    </a:lnTo>
                    <a:lnTo>
                      <a:pt x="217" y="50"/>
                    </a:lnTo>
                    <a:lnTo>
                      <a:pt x="220" y="41"/>
                    </a:lnTo>
                    <a:lnTo>
                      <a:pt x="214" y="48"/>
                    </a:lnTo>
                    <a:lnTo>
                      <a:pt x="222" y="54"/>
                    </a:lnTo>
                    <a:lnTo>
                      <a:pt x="222" y="55"/>
                    </a:lnTo>
                    <a:lnTo>
                      <a:pt x="228" y="63"/>
                    </a:lnTo>
                    <a:lnTo>
                      <a:pt x="235" y="56"/>
                    </a:lnTo>
                    <a:lnTo>
                      <a:pt x="226" y="60"/>
                    </a:lnTo>
                    <a:lnTo>
                      <a:pt x="231" y="69"/>
                    </a:lnTo>
                    <a:lnTo>
                      <a:pt x="235" y="80"/>
                    </a:lnTo>
                    <a:lnTo>
                      <a:pt x="239" y="90"/>
                    </a:lnTo>
                    <a:lnTo>
                      <a:pt x="256" y="85"/>
                    </a:lnTo>
                    <a:lnTo>
                      <a:pt x="252" y="73"/>
                    </a:lnTo>
                    <a:lnTo>
                      <a:pt x="248" y="62"/>
                    </a:lnTo>
                    <a:lnTo>
                      <a:pt x="243" y="53"/>
                    </a:lnTo>
                    <a:lnTo>
                      <a:pt x="241" y="50"/>
                    </a:lnTo>
                    <a:lnTo>
                      <a:pt x="235" y="42"/>
                    </a:lnTo>
                    <a:lnTo>
                      <a:pt x="228" y="48"/>
                    </a:lnTo>
                    <a:lnTo>
                      <a:pt x="235" y="42"/>
                    </a:lnTo>
                    <a:lnTo>
                      <a:pt x="227" y="35"/>
                    </a:lnTo>
                    <a:lnTo>
                      <a:pt x="224" y="33"/>
                    </a:lnTo>
                    <a:lnTo>
                      <a:pt x="215" y="27"/>
                    </a:lnTo>
                    <a:lnTo>
                      <a:pt x="205" y="23"/>
                    </a:lnTo>
                    <a:lnTo>
                      <a:pt x="193" y="20"/>
                    </a:lnTo>
                    <a:lnTo>
                      <a:pt x="184" y="18"/>
                    </a:lnTo>
                    <a:lnTo>
                      <a:pt x="181" y="18"/>
                    </a:lnTo>
                    <a:lnTo>
                      <a:pt x="170" y="19"/>
                    </a:lnTo>
                    <a:lnTo>
                      <a:pt x="159" y="21"/>
                    </a:lnTo>
                    <a:lnTo>
                      <a:pt x="155" y="21"/>
                    </a:lnTo>
                    <a:lnTo>
                      <a:pt x="146" y="24"/>
                    </a:lnTo>
                    <a:lnTo>
                      <a:pt x="135" y="27"/>
                    </a:lnTo>
                    <a:lnTo>
                      <a:pt x="125" y="31"/>
                    </a:lnTo>
                    <a:lnTo>
                      <a:pt x="114" y="35"/>
                    </a:lnTo>
                    <a:lnTo>
                      <a:pt x="118" y="43"/>
                    </a:lnTo>
                    <a:lnTo>
                      <a:pt x="118" y="34"/>
                    </a:lnTo>
                    <a:lnTo>
                      <a:pt x="105" y="37"/>
                    </a:lnTo>
                    <a:lnTo>
                      <a:pt x="92" y="38"/>
                    </a:lnTo>
                    <a:lnTo>
                      <a:pt x="76" y="38"/>
                    </a:lnTo>
                    <a:lnTo>
                      <a:pt x="60" y="36"/>
                    </a:lnTo>
                    <a:lnTo>
                      <a:pt x="60" y="45"/>
                    </a:lnTo>
                    <a:lnTo>
                      <a:pt x="64" y="37"/>
                    </a:lnTo>
                    <a:lnTo>
                      <a:pt x="50" y="33"/>
                    </a:lnTo>
                    <a:lnTo>
                      <a:pt x="49" y="33"/>
                    </a:lnTo>
                    <a:lnTo>
                      <a:pt x="38" y="26"/>
                    </a:lnTo>
                    <a:lnTo>
                      <a:pt x="34" y="35"/>
                    </a:lnTo>
                    <a:lnTo>
                      <a:pt x="41" y="28"/>
                    </a:lnTo>
                    <a:lnTo>
                      <a:pt x="31" y="20"/>
                    </a:lnTo>
                    <a:lnTo>
                      <a:pt x="22" y="10"/>
                    </a:lnTo>
                    <a:lnTo>
                      <a:pt x="14" y="0"/>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596" name="Freeform 60"/>
              <p:cNvSpPr>
                <a:spLocks noChangeAspect="1"/>
              </p:cNvSpPr>
              <p:nvPr/>
            </p:nvSpPr>
            <p:spPr bwMode="auto">
              <a:xfrm>
                <a:off x="750" y="1136"/>
                <a:ext cx="395" cy="143"/>
              </a:xfrm>
              <a:custGeom>
                <a:avLst/>
                <a:gdLst/>
                <a:ahLst/>
                <a:cxnLst>
                  <a:cxn ang="0">
                    <a:pos x="0" y="11"/>
                  </a:cxn>
                  <a:cxn ang="0">
                    <a:pos x="18" y="33"/>
                  </a:cxn>
                  <a:cxn ang="0">
                    <a:pos x="31" y="43"/>
                  </a:cxn>
                  <a:cxn ang="0">
                    <a:pos x="46" y="41"/>
                  </a:cxn>
                  <a:cxn ang="0">
                    <a:pos x="57" y="54"/>
                  </a:cxn>
                  <a:cxn ang="0">
                    <a:pos x="76" y="56"/>
                  </a:cxn>
                  <a:cxn ang="0">
                    <a:pos x="107" y="55"/>
                  </a:cxn>
                  <a:cxn ang="0">
                    <a:pos x="121" y="52"/>
                  </a:cxn>
                  <a:cxn ang="0">
                    <a:pos x="142" y="44"/>
                  </a:cxn>
                  <a:cxn ang="0">
                    <a:pos x="162" y="38"/>
                  </a:cxn>
                  <a:cxn ang="0">
                    <a:pos x="159" y="39"/>
                  </a:cxn>
                  <a:cxn ang="0">
                    <a:pos x="181" y="36"/>
                  </a:cxn>
                  <a:cxn ang="0">
                    <a:pos x="177" y="35"/>
                  </a:cxn>
                  <a:cxn ang="0">
                    <a:pos x="198" y="40"/>
                  </a:cxn>
                  <a:cxn ang="0">
                    <a:pos x="217" y="50"/>
                  </a:cxn>
                  <a:cxn ang="0">
                    <a:pos x="214" y="48"/>
                  </a:cxn>
                  <a:cxn ang="0">
                    <a:pos x="222" y="55"/>
                  </a:cxn>
                  <a:cxn ang="0">
                    <a:pos x="235" y="56"/>
                  </a:cxn>
                  <a:cxn ang="0">
                    <a:pos x="231" y="69"/>
                  </a:cxn>
                  <a:cxn ang="0">
                    <a:pos x="239" y="90"/>
                  </a:cxn>
                  <a:cxn ang="0">
                    <a:pos x="252" y="73"/>
                  </a:cxn>
                  <a:cxn ang="0">
                    <a:pos x="243" y="53"/>
                  </a:cxn>
                  <a:cxn ang="0">
                    <a:pos x="235" y="42"/>
                  </a:cxn>
                  <a:cxn ang="0">
                    <a:pos x="235" y="42"/>
                  </a:cxn>
                  <a:cxn ang="0">
                    <a:pos x="224" y="33"/>
                  </a:cxn>
                  <a:cxn ang="0">
                    <a:pos x="205" y="23"/>
                  </a:cxn>
                  <a:cxn ang="0">
                    <a:pos x="184" y="18"/>
                  </a:cxn>
                  <a:cxn ang="0">
                    <a:pos x="170" y="19"/>
                  </a:cxn>
                  <a:cxn ang="0">
                    <a:pos x="155" y="21"/>
                  </a:cxn>
                  <a:cxn ang="0">
                    <a:pos x="135" y="27"/>
                  </a:cxn>
                  <a:cxn ang="0">
                    <a:pos x="114" y="35"/>
                  </a:cxn>
                  <a:cxn ang="0">
                    <a:pos x="118" y="34"/>
                  </a:cxn>
                  <a:cxn ang="0">
                    <a:pos x="92" y="38"/>
                  </a:cxn>
                  <a:cxn ang="0">
                    <a:pos x="60" y="36"/>
                  </a:cxn>
                  <a:cxn ang="0">
                    <a:pos x="64" y="37"/>
                  </a:cxn>
                  <a:cxn ang="0">
                    <a:pos x="49" y="33"/>
                  </a:cxn>
                  <a:cxn ang="0">
                    <a:pos x="34" y="35"/>
                  </a:cxn>
                  <a:cxn ang="0">
                    <a:pos x="31" y="20"/>
                  </a:cxn>
                  <a:cxn ang="0">
                    <a:pos x="14" y="0"/>
                  </a:cxn>
                </a:cxnLst>
                <a:rect l="0" t="0" r="r" b="b"/>
                <a:pathLst>
                  <a:path w="256" h="90">
                    <a:moveTo>
                      <a:pt x="14" y="0"/>
                    </a:moveTo>
                    <a:lnTo>
                      <a:pt x="0" y="11"/>
                    </a:lnTo>
                    <a:lnTo>
                      <a:pt x="9" y="23"/>
                    </a:lnTo>
                    <a:lnTo>
                      <a:pt x="18" y="33"/>
                    </a:lnTo>
                    <a:lnTo>
                      <a:pt x="28" y="41"/>
                    </a:lnTo>
                    <a:lnTo>
                      <a:pt x="31" y="43"/>
                    </a:lnTo>
                    <a:lnTo>
                      <a:pt x="43" y="50"/>
                    </a:lnTo>
                    <a:lnTo>
                      <a:pt x="46" y="41"/>
                    </a:lnTo>
                    <a:lnTo>
                      <a:pt x="43" y="50"/>
                    </a:lnTo>
                    <a:lnTo>
                      <a:pt x="57" y="54"/>
                    </a:lnTo>
                    <a:lnTo>
                      <a:pt x="60" y="54"/>
                    </a:lnTo>
                    <a:lnTo>
                      <a:pt x="76" y="56"/>
                    </a:lnTo>
                    <a:lnTo>
                      <a:pt x="92" y="56"/>
                    </a:lnTo>
                    <a:lnTo>
                      <a:pt x="107" y="55"/>
                    </a:lnTo>
                    <a:lnTo>
                      <a:pt x="118" y="52"/>
                    </a:lnTo>
                    <a:lnTo>
                      <a:pt x="121" y="52"/>
                    </a:lnTo>
                    <a:lnTo>
                      <a:pt x="132" y="48"/>
                    </a:lnTo>
                    <a:lnTo>
                      <a:pt x="142" y="44"/>
                    </a:lnTo>
                    <a:lnTo>
                      <a:pt x="150" y="41"/>
                    </a:lnTo>
                    <a:lnTo>
                      <a:pt x="162" y="38"/>
                    </a:lnTo>
                    <a:lnTo>
                      <a:pt x="159" y="30"/>
                    </a:lnTo>
                    <a:lnTo>
                      <a:pt x="159" y="39"/>
                    </a:lnTo>
                    <a:lnTo>
                      <a:pt x="170" y="37"/>
                    </a:lnTo>
                    <a:lnTo>
                      <a:pt x="181" y="36"/>
                    </a:lnTo>
                    <a:lnTo>
                      <a:pt x="181" y="27"/>
                    </a:lnTo>
                    <a:lnTo>
                      <a:pt x="177" y="35"/>
                    </a:lnTo>
                    <a:lnTo>
                      <a:pt x="189" y="37"/>
                    </a:lnTo>
                    <a:lnTo>
                      <a:pt x="198" y="40"/>
                    </a:lnTo>
                    <a:lnTo>
                      <a:pt x="208" y="44"/>
                    </a:lnTo>
                    <a:lnTo>
                      <a:pt x="217" y="50"/>
                    </a:lnTo>
                    <a:lnTo>
                      <a:pt x="220" y="41"/>
                    </a:lnTo>
                    <a:lnTo>
                      <a:pt x="214" y="48"/>
                    </a:lnTo>
                    <a:lnTo>
                      <a:pt x="222" y="54"/>
                    </a:lnTo>
                    <a:lnTo>
                      <a:pt x="222" y="55"/>
                    </a:lnTo>
                    <a:lnTo>
                      <a:pt x="228" y="63"/>
                    </a:lnTo>
                    <a:lnTo>
                      <a:pt x="235" y="56"/>
                    </a:lnTo>
                    <a:lnTo>
                      <a:pt x="226" y="60"/>
                    </a:lnTo>
                    <a:lnTo>
                      <a:pt x="231" y="69"/>
                    </a:lnTo>
                    <a:lnTo>
                      <a:pt x="235" y="80"/>
                    </a:lnTo>
                    <a:lnTo>
                      <a:pt x="239" y="90"/>
                    </a:lnTo>
                    <a:lnTo>
                      <a:pt x="256" y="85"/>
                    </a:lnTo>
                    <a:lnTo>
                      <a:pt x="252" y="73"/>
                    </a:lnTo>
                    <a:lnTo>
                      <a:pt x="248" y="62"/>
                    </a:lnTo>
                    <a:lnTo>
                      <a:pt x="243" y="53"/>
                    </a:lnTo>
                    <a:lnTo>
                      <a:pt x="241" y="50"/>
                    </a:lnTo>
                    <a:lnTo>
                      <a:pt x="235" y="42"/>
                    </a:lnTo>
                    <a:lnTo>
                      <a:pt x="228" y="48"/>
                    </a:lnTo>
                    <a:lnTo>
                      <a:pt x="235" y="42"/>
                    </a:lnTo>
                    <a:lnTo>
                      <a:pt x="227" y="35"/>
                    </a:lnTo>
                    <a:lnTo>
                      <a:pt x="224" y="33"/>
                    </a:lnTo>
                    <a:lnTo>
                      <a:pt x="215" y="27"/>
                    </a:lnTo>
                    <a:lnTo>
                      <a:pt x="205" y="23"/>
                    </a:lnTo>
                    <a:lnTo>
                      <a:pt x="193" y="20"/>
                    </a:lnTo>
                    <a:lnTo>
                      <a:pt x="184" y="18"/>
                    </a:lnTo>
                    <a:lnTo>
                      <a:pt x="181" y="18"/>
                    </a:lnTo>
                    <a:lnTo>
                      <a:pt x="170" y="19"/>
                    </a:lnTo>
                    <a:lnTo>
                      <a:pt x="159" y="21"/>
                    </a:lnTo>
                    <a:lnTo>
                      <a:pt x="155" y="21"/>
                    </a:lnTo>
                    <a:lnTo>
                      <a:pt x="146" y="24"/>
                    </a:lnTo>
                    <a:lnTo>
                      <a:pt x="135" y="27"/>
                    </a:lnTo>
                    <a:lnTo>
                      <a:pt x="125" y="31"/>
                    </a:lnTo>
                    <a:lnTo>
                      <a:pt x="114" y="35"/>
                    </a:lnTo>
                    <a:lnTo>
                      <a:pt x="118" y="43"/>
                    </a:lnTo>
                    <a:lnTo>
                      <a:pt x="118" y="34"/>
                    </a:lnTo>
                    <a:lnTo>
                      <a:pt x="105" y="37"/>
                    </a:lnTo>
                    <a:lnTo>
                      <a:pt x="92" y="38"/>
                    </a:lnTo>
                    <a:lnTo>
                      <a:pt x="76" y="38"/>
                    </a:lnTo>
                    <a:lnTo>
                      <a:pt x="60" y="36"/>
                    </a:lnTo>
                    <a:lnTo>
                      <a:pt x="60" y="45"/>
                    </a:lnTo>
                    <a:lnTo>
                      <a:pt x="64" y="37"/>
                    </a:lnTo>
                    <a:lnTo>
                      <a:pt x="50" y="33"/>
                    </a:lnTo>
                    <a:lnTo>
                      <a:pt x="49" y="33"/>
                    </a:lnTo>
                    <a:lnTo>
                      <a:pt x="38" y="26"/>
                    </a:lnTo>
                    <a:lnTo>
                      <a:pt x="34" y="35"/>
                    </a:lnTo>
                    <a:lnTo>
                      <a:pt x="41" y="28"/>
                    </a:lnTo>
                    <a:lnTo>
                      <a:pt x="31" y="20"/>
                    </a:lnTo>
                    <a:lnTo>
                      <a:pt x="22" y="10"/>
                    </a:lnTo>
                    <a:lnTo>
                      <a:pt x="14" y="0"/>
                    </a:lnTo>
                    <a:close/>
                  </a:path>
                </a:pathLst>
              </a:custGeom>
              <a:solidFill>
                <a:srgbClr val="00CCFF"/>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grpSp>
        <p:sp>
          <p:nvSpPr>
            <p:cNvPr id="5569597" name="Text Box 61"/>
            <p:cNvSpPr txBox="1">
              <a:spLocks noChangeArrowheads="1"/>
            </p:cNvSpPr>
            <p:nvPr/>
          </p:nvSpPr>
          <p:spPr bwMode="auto">
            <a:xfrm>
              <a:off x="2532" y="2422"/>
              <a:ext cx="116"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ctr" eaLnBrk="0" hangingPunct="0">
                <a:defRPr/>
              </a:pPr>
              <a:endParaRPr lang="en-US" sz="2000">
                <a:solidFill>
                  <a:srgbClr val="FFFFFF"/>
                </a:solidFill>
              </a:endParaRPr>
            </a:p>
          </p:txBody>
        </p:sp>
      </p:grpSp>
      <p:sp>
        <p:nvSpPr>
          <p:cNvPr id="5569598" name="Line 62"/>
          <p:cNvSpPr>
            <a:spLocks noChangeShapeType="1"/>
          </p:cNvSpPr>
          <p:nvPr/>
        </p:nvSpPr>
        <p:spPr bwMode="auto">
          <a:xfrm>
            <a:off x="4570413" y="2708275"/>
            <a:ext cx="1587" cy="838200"/>
          </a:xfrm>
          <a:prstGeom prst="line">
            <a:avLst/>
          </a:prstGeom>
          <a:noFill/>
          <a:ln w="38100">
            <a:solidFill>
              <a:srgbClr val="FFFFFF"/>
            </a:solidFill>
            <a:round/>
            <a:headEnd/>
            <a:tailEnd type="triangle" w="med" len="med"/>
          </a:ln>
          <a:effectLst>
            <a:outerShdw dist="35921" dir="2700000" algn="ctr" rotWithShape="0">
              <a:srgbClr val="000000"/>
            </a:outerShdw>
          </a:effectLst>
        </p:spPr>
        <p:txBody>
          <a:bodyPr wrap="none" anchor="ctr"/>
          <a:lstStyle/>
          <a:p>
            <a:pPr algn="ctr" eaLnBrk="0" hangingPunct="0">
              <a:defRPr/>
            </a:pPr>
            <a:endParaRPr lang="en-US" sz="3600"/>
          </a:p>
        </p:txBody>
      </p:sp>
      <p:sp>
        <p:nvSpPr>
          <p:cNvPr id="5569599" name="Line 63"/>
          <p:cNvSpPr>
            <a:spLocks noChangeShapeType="1"/>
          </p:cNvSpPr>
          <p:nvPr/>
        </p:nvSpPr>
        <p:spPr bwMode="auto">
          <a:xfrm>
            <a:off x="4570413" y="4103688"/>
            <a:ext cx="1587" cy="838200"/>
          </a:xfrm>
          <a:prstGeom prst="line">
            <a:avLst/>
          </a:prstGeom>
          <a:noFill/>
          <a:ln w="38100">
            <a:solidFill>
              <a:srgbClr val="FFFFFF"/>
            </a:solidFill>
            <a:round/>
            <a:headEnd/>
            <a:tailEnd type="triangle" w="med" len="med"/>
          </a:ln>
          <a:effectLst>
            <a:outerShdw dist="35921" dir="2700000" algn="ctr" rotWithShape="0">
              <a:srgbClr val="000000"/>
            </a:outerShdw>
          </a:effectLst>
        </p:spPr>
        <p:txBody>
          <a:bodyPr wrap="none" anchor="ctr"/>
          <a:lstStyle/>
          <a:p>
            <a:pPr algn="ctr" eaLnBrk="0" hangingPunct="0">
              <a:defRPr/>
            </a:pPr>
            <a:endParaRPr lang="en-US" sz="3600"/>
          </a:p>
        </p:txBody>
      </p:sp>
      <p:grpSp>
        <p:nvGrpSpPr>
          <p:cNvPr id="4" name="Group 64"/>
          <p:cNvGrpSpPr>
            <a:grpSpLocks noChangeAspect="1"/>
          </p:cNvGrpSpPr>
          <p:nvPr/>
        </p:nvGrpSpPr>
        <p:grpSpPr bwMode="auto">
          <a:xfrm>
            <a:off x="3962400" y="5014913"/>
            <a:ext cx="1233488" cy="1233487"/>
            <a:chOff x="126" y="856"/>
            <a:chExt cx="1559" cy="1588"/>
          </a:xfrm>
        </p:grpSpPr>
        <p:sp>
          <p:nvSpPr>
            <p:cNvPr id="5569601" name="Freeform 65"/>
            <p:cNvSpPr>
              <a:spLocks noChangeAspect="1"/>
            </p:cNvSpPr>
            <p:nvPr/>
          </p:nvSpPr>
          <p:spPr bwMode="auto">
            <a:xfrm>
              <a:off x="1005" y="856"/>
              <a:ext cx="167" cy="221"/>
            </a:xfrm>
            <a:custGeom>
              <a:avLst/>
              <a:gdLst/>
              <a:ahLst/>
              <a:cxnLst>
                <a:cxn ang="0">
                  <a:pos x="18" y="120"/>
                </a:cxn>
                <a:cxn ang="0">
                  <a:pos x="22" y="102"/>
                </a:cxn>
                <a:cxn ang="0">
                  <a:pos x="28" y="80"/>
                </a:cxn>
                <a:cxn ang="0">
                  <a:pos x="32" y="60"/>
                </a:cxn>
                <a:cxn ang="0">
                  <a:pos x="30" y="48"/>
                </a:cxn>
                <a:cxn ang="0">
                  <a:pos x="24" y="41"/>
                </a:cxn>
                <a:cxn ang="0">
                  <a:pos x="10" y="36"/>
                </a:cxn>
                <a:cxn ang="0">
                  <a:pos x="4" y="32"/>
                </a:cxn>
                <a:cxn ang="0">
                  <a:pos x="0" y="22"/>
                </a:cxn>
                <a:cxn ang="0">
                  <a:pos x="2" y="13"/>
                </a:cxn>
                <a:cxn ang="0">
                  <a:pos x="7" y="5"/>
                </a:cxn>
                <a:cxn ang="0">
                  <a:pos x="18" y="0"/>
                </a:cxn>
                <a:cxn ang="0">
                  <a:pos x="35" y="4"/>
                </a:cxn>
                <a:cxn ang="0">
                  <a:pos x="68" y="13"/>
                </a:cxn>
                <a:cxn ang="0">
                  <a:pos x="92" y="19"/>
                </a:cxn>
                <a:cxn ang="0">
                  <a:pos x="101" y="23"/>
                </a:cxn>
                <a:cxn ang="0">
                  <a:pos x="106" y="27"/>
                </a:cxn>
                <a:cxn ang="0">
                  <a:pos x="108" y="36"/>
                </a:cxn>
                <a:cxn ang="0">
                  <a:pos x="106" y="45"/>
                </a:cxn>
                <a:cxn ang="0">
                  <a:pos x="101" y="53"/>
                </a:cxn>
                <a:cxn ang="0">
                  <a:pos x="94" y="57"/>
                </a:cxn>
                <a:cxn ang="0">
                  <a:pos x="83" y="55"/>
                </a:cxn>
                <a:cxn ang="0">
                  <a:pos x="75" y="55"/>
                </a:cxn>
                <a:cxn ang="0">
                  <a:pos x="67" y="61"/>
                </a:cxn>
                <a:cxn ang="0">
                  <a:pos x="61" y="77"/>
                </a:cxn>
                <a:cxn ang="0">
                  <a:pos x="55" y="99"/>
                </a:cxn>
                <a:cxn ang="0">
                  <a:pos x="49" y="121"/>
                </a:cxn>
                <a:cxn ang="0">
                  <a:pos x="43" y="135"/>
                </a:cxn>
                <a:cxn ang="0">
                  <a:pos x="35" y="140"/>
                </a:cxn>
                <a:cxn ang="0">
                  <a:pos x="28" y="140"/>
                </a:cxn>
                <a:cxn ang="0">
                  <a:pos x="21" y="135"/>
                </a:cxn>
                <a:cxn ang="0">
                  <a:pos x="18" y="127"/>
                </a:cxn>
              </a:cxnLst>
              <a:rect l="0" t="0" r="r" b="b"/>
              <a:pathLst>
                <a:path w="108" h="140">
                  <a:moveTo>
                    <a:pt x="18" y="127"/>
                  </a:moveTo>
                  <a:lnTo>
                    <a:pt x="18" y="120"/>
                  </a:lnTo>
                  <a:lnTo>
                    <a:pt x="20" y="112"/>
                  </a:lnTo>
                  <a:lnTo>
                    <a:pt x="22" y="102"/>
                  </a:lnTo>
                  <a:lnTo>
                    <a:pt x="25" y="91"/>
                  </a:lnTo>
                  <a:lnTo>
                    <a:pt x="28" y="80"/>
                  </a:lnTo>
                  <a:lnTo>
                    <a:pt x="31" y="69"/>
                  </a:lnTo>
                  <a:lnTo>
                    <a:pt x="32" y="60"/>
                  </a:lnTo>
                  <a:lnTo>
                    <a:pt x="32" y="53"/>
                  </a:lnTo>
                  <a:lnTo>
                    <a:pt x="30" y="48"/>
                  </a:lnTo>
                  <a:lnTo>
                    <a:pt x="28" y="44"/>
                  </a:lnTo>
                  <a:lnTo>
                    <a:pt x="24" y="41"/>
                  </a:lnTo>
                  <a:lnTo>
                    <a:pt x="19" y="39"/>
                  </a:lnTo>
                  <a:lnTo>
                    <a:pt x="10" y="36"/>
                  </a:lnTo>
                  <a:lnTo>
                    <a:pt x="7" y="34"/>
                  </a:lnTo>
                  <a:lnTo>
                    <a:pt x="4" y="32"/>
                  </a:lnTo>
                  <a:lnTo>
                    <a:pt x="1" y="27"/>
                  </a:lnTo>
                  <a:lnTo>
                    <a:pt x="0" y="22"/>
                  </a:lnTo>
                  <a:lnTo>
                    <a:pt x="0" y="17"/>
                  </a:lnTo>
                  <a:lnTo>
                    <a:pt x="2" y="13"/>
                  </a:lnTo>
                  <a:lnTo>
                    <a:pt x="4" y="9"/>
                  </a:lnTo>
                  <a:lnTo>
                    <a:pt x="7" y="5"/>
                  </a:lnTo>
                  <a:lnTo>
                    <a:pt x="12" y="2"/>
                  </a:lnTo>
                  <a:lnTo>
                    <a:pt x="18" y="0"/>
                  </a:lnTo>
                  <a:lnTo>
                    <a:pt x="26" y="1"/>
                  </a:lnTo>
                  <a:lnTo>
                    <a:pt x="35" y="4"/>
                  </a:lnTo>
                  <a:lnTo>
                    <a:pt x="56" y="10"/>
                  </a:lnTo>
                  <a:lnTo>
                    <a:pt x="68" y="13"/>
                  </a:lnTo>
                  <a:lnTo>
                    <a:pt x="80" y="16"/>
                  </a:lnTo>
                  <a:lnTo>
                    <a:pt x="92" y="19"/>
                  </a:lnTo>
                  <a:lnTo>
                    <a:pt x="97" y="21"/>
                  </a:lnTo>
                  <a:lnTo>
                    <a:pt x="101" y="23"/>
                  </a:lnTo>
                  <a:lnTo>
                    <a:pt x="104" y="25"/>
                  </a:lnTo>
                  <a:lnTo>
                    <a:pt x="106" y="27"/>
                  </a:lnTo>
                  <a:lnTo>
                    <a:pt x="108" y="32"/>
                  </a:lnTo>
                  <a:lnTo>
                    <a:pt x="108" y="36"/>
                  </a:lnTo>
                  <a:lnTo>
                    <a:pt x="107" y="41"/>
                  </a:lnTo>
                  <a:lnTo>
                    <a:pt x="106" y="45"/>
                  </a:lnTo>
                  <a:lnTo>
                    <a:pt x="104" y="49"/>
                  </a:lnTo>
                  <a:lnTo>
                    <a:pt x="101" y="53"/>
                  </a:lnTo>
                  <a:lnTo>
                    <a:pt x="97" y="56"/>
                  </a:lnTo>
                  <a:lnTo>
                    <a:pt x="94" y="57"/>
                  </a:lnTo>
                  <a:lnTo>
                    <a:pt x="91" y="56"/>
                  </a:lnTo>
                  <a:lnTo>
                    <a:pt x="83" y="55"/>
                  </a:lnTo>
                  <a:lnTo>
                    <a:pt x="79" y="55"/>
                  </a:lnTo>
                  <a:lnTo>
                    <a:pt x="75" y="55"/>
                  </a:lnTo>
                  <a:lnTo>
                    <a:pt x="71" y="57"/>
                  </a:lnTo>
                  <a:lnTo>
                    <a:pt x="67" y="61"/>
                  </a:lnTo>
                  <a:lnTo>
                    <a:pt x="64" y="68"/>
                  </a:lnTo>
                  <a:lnTo>
                    <a:pt x="61" y="77"/>
                  </a:lnTo>
                  <a:lnTo>
                    <a:pt x="58" y="88"/>
                  </a:lnTo>
                  <a:lnTo>
                    <a:pt x="55" y="99"/>
                  </a:lnTo>
                  <a:lnTo>
                    <a:pt x="52" y="110"/>
                  </a:lnTo>
                  <a:lnTo>
                    <a:pt x="49" y="121"/>
                  </a:lnTo>
                  <a:lnTo>
                    <a:pt x="46" y="129"/>
                  </a:lnTo>
                  <a:lnTo>
                    <a:pt x="43" y="135"/>
                  </a:lnTo>
                  <a:lnTo>
                    <a:pt x="39" y="138"/>
                  </a:lnTo>
                  <a:lnTo>
                    <a:pt x="35" y="140"/>
                  </a:lnTo>
                  <a:lnTo>
                    <a:pt x="31" y="140"/>
                  </a:lnTo>
                  <a:lnTo>
                    <a:pt x="28" y="140"/>
                  </a:lnTo>
                  <a:lnTo>
                    <a:pt x="24" y="138"/>
                  </a:lnTo>
                  <a:lnTo>
                    <a:pt x="21" y="135"/>
                  </a:lnTo>
                  <a:lnTo>
                    <a:pt x="19" y="132"/>
                  </a:lnTo>
                  <a:lnTo>
                    <a:pt x="18" y="127"/>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2" name="Freeform 66"/>
            <p:cNvSpPr>
              <a:spLocks noChangeAspect="1"/>
            </p:cNvSpPr>
            <p:nvPr/>
          </p:nvSpPr>
          <p:spPr bwMode="auto">
            <a:xfrm>
              <a:off x="1316" y="1052"/>
              <a:ext cx="199" cy="204"/>
            </a:xfrm>
            <a:custGeom>
              <a:avLst/>
              <a:gdLst/>
              <a:ahLst/>
              <a:cxnLst>
                <a:cxn ang="0">
                  <a:pos x="1" y="108"/>
                </a:cxn>
                <a:cxn ang="0">
                  <a:pos x="5" y="103"/>
                </a:cxn>
                <a:cxn ang="0">
                  <a:pos x="11" y="96"/>
                </a:cxn>
                <a:cxn ang="0">
                  <a:pos x="18" y="89"/>
                </a:cxn>
                <a:cxn ang="0">
                  <a:pos x="27" y="82"/>
                </a:cxn>
                <a:cxn ang="0">
                  <a:pos x="35" y="74"/>
                </a:cxn>
                <a:cxn ang="0">
                  <a:pos x="43" y="66"/>
                </a:cxn>
                <a:cxn ang="0">
                  <a:pos x="49" y="59"/>
                </a:cxn>
                <a:cxn ang="0">
                  <a:pos x="53" y="53"/>
                </a:cxn>
                <a:cxn ang="0">
                  <a:pos x="54" y="48"/>
                </a:cxn>
                <a:cxn ang="0">
                  <a:pos x="54" y="43"/>
                </a:cxn>
                <a:cxn ang="0">
                  <a:pos x="52" y="39"/>
                </a:cxn>
                <a:cxn ang="0">
                  <a:pos x="49" y="35"/>
                </a:cxn>
                <a:cxn ang="0">
                  <a:pos x="43" y="27"/>
                </a:cxn>
                <a:cxn ang="0">
                  <a:pos x="41" y="24"/>
                </a:cxn>
                <a:cxn ang="0">
                  <a:pos x="40" y="21"/>
                </a:cxn>
                <a:cxn ang="0">
                  <a:pos x="40" y="15"/>
                </a:cxn>
                <a:cxn ang="0">
                  <a:pos x="42" y="10"/>
                </a:cxn>
                <a:cxn ang="0">
                  <a:pos x="45" y="6"/>
                </a:cxn>
                <a:cxn ang="0">
                  <a:pos x="48" y="3"/>
                </a:cxn>
                <a:cxn ang="0">
                  <a:pos x="52" y="1"/>
                </a:cxn>
                <a:cxn ang="0">
                  <a:pos x="57" y="0"/>
                </a:cxn>
                <a:cxn ang="0">
                  <a:pos x="63" y="0"/>
                </a:cxn>
                <a:cxn ang="0">
                  <a:pos x="69" y="2"/>
                </a:cxn>
                <a:cxn ang="0">
                  <a:pos x="75" y="7"/>
                </a:cxn>
                <a:cxn ang="0">
                  <a:pos x="82" y="13"/>
                </a:cxn>
                <a:cxn ang="0">
                  <a:pos x="89" y="21"/>
                </a:cxn>
                <a:cxn ang="0">
                  <a:pos x="96" y="29"/>
                </a:cxn>
                <a:cxn ang="0">
                  <a:pos x="104" y="38"/>
                </a:cxn>
                <a:cxn ang="0">
                  <a:pos x="113" y="47"/>
                </a:cxn>
                <a:cxn ang="0">
                  <a:pos x="121" y="56"/>
                </a:cxn>
                <a:cxn ang="0">
                  <a:pos x="125" y="60"/>
                </a:cxn>
                <a:cxn ang="0">
                  <a:pos x="127" y="64"/>
                </a:cxn>
                <a:cxn ang="0">
                  <a:pos x="129" y="70"/>
                </a:cxn>
                <a:cxn ang="0">
                  <a:pos x="128" y="75"/>
                </a:cxn>
                <a:cxn ang="0">
                  <a:pos x="126" y="80"/>
                </a:cxn>
                <a:cxn ang="0">
                  <a:pos x="123" y="83"/>
                </a:cxn>
                <a:cxn ang="0">
                  <a:pos x="116" y="88"/>
                </a:cxn>
                <a:cxn ang="0">
                  <a:pos x="111" y="90"/>
                </a:cxn>
                <a:cxn ang="0">
                  <a:pos x="106" y="90"/>
                </a:cxn>
                <a:cxn ang="0">
                  <a:pos x="103" y="89"/>
                </a:cxn>
                <a:cxn ang="0">
                  <a:pos x="100" y="87"/>
                </a:cxn>
                <a:cxn ang="0">
                  <a:pos x="94" y="82"/>
                </a:cxn>
                <a:cxn ang="0">
                  <a:pos x="91" y="80"/>
                </a:cxn>
                <a:cxn ang="0">
                  <a:pos x="87" y="78"/>
                </a:cxn>
                <a:cxn ang="0">
                  <a:pos x="83" y="78"/>
                </a:cxn>
                <a:cxn ang="0">
                  <a:pos x="78" y="79"/>
                </a:cxn>
                <a:cxn ang="0">
                  <a:pos x="72" y="83"/>
                </a:cxn>
                <a:cxn ang="0">
                  <a:pos x="64" y="89"/>
                </a:cxn>
                <a:cxn ang="0">
                  <a:pos x="56" y="96"/>
                </a:cxn>
                <a:cxn ang="0">
                  <a:pos x="47" y="104"/>
                </a:cxn>
                <a:cxn ang="0">
                  <a:pos x="39" y="112"/>
                </a:cxn>
                <a:cxn ang="0">
                  <a:pos x="31" y="119"/>
                </a:cxn>
                <a:cxn ang="0">
                  <a:pos x="24" y="125"/>
                </a:cxn>
                <a:cxn ang="0">
                  <a:pos x="18" y="128"/>
                </a:cxn>
                <a:cxn ang="0">
                  <a:pos x="13" y="129"/>
                </a:cxn>
                <a:cxn ang="0">
                  <a:pos x="9" y="129"/>
                </a:cxn>
                <a:cxn ang="0">
                  <a:pos x="6" y="127"/>
                </a:cxn>
                <a:cxn ang="0">
                  <a:pos x="3" y="125"/>
                </a:cxn>
                <a:cxn ang="0">
                  <a:pos x="1" y="121"/>
                </a:cxn>
                <a:cxn ang="0">
                  <a:pos x="0" y="117"/>
                </a:cxn>
                <a:cxn ang="0">
                  <a:pos x="0" y="113"/>
                </a:cxn>
                <a:cxn ang="0">
                  <a:pos x="1" y="108"/>
                </a:cxn>
              </a:cxnLst>
              <a:rect l="0" t="0" r="r" b="b"/>
              <a:pathLst>
                <a:path w="129" h="129">
                  <a:moveTo>
                    <a:pt x="1" y="108"/>
                  </a:moveTo>
                  <a:lnTo>
                    <a:pt x="5" y="103"/>
                  </a:lnTo>
                  <a:lnTo>
                    <a:pt x="11" y="96"/>
                  </a:lnTo>
                  <a:lnTo>
                    <a:pt x="18" y="89"/>
                  </a:lnTo>
                  <a:lnTo>
                    <a:pt x="27" y="82"/>
                  </a:lnTo>
                  <a:lnTo>
                    <a:pt x="35" y="74"/>
                  </a:lnTo>
                  <a:lnTo>
                    <a:pt x="43" y="66"/>
                  </a:lnTo>
                  <a:lnTo>
                    <a:pt x="49" y="59"/>
                  </a:lnTo>
                  <a:lnTo>
                    <a:pt x="53" y="53"/>
                  </a:lnTo>
                  <a:lnTo>
                    <a:pt x="54" y="48"/>
                  </a:lnTo>
                  <a:lnTo>
                    <a:pt x="54" y="43"/>
                  </a:lnTo>
                  <a:lnTo>
                    <a:pt x="52" y="39"/>
                  </a:lnTo>
                  <a:lnTo>
                    <a:pt x="49" y="35"/>
                  </a:lnTo>
                  <a:lnTo>
                    <a:pt x="43" y="27"/>
                  </a:lnTo>
                  <a:lnTo>
                    <a:pt x="41" y="24"/>
                  </a:lnTo>
                  <a:lnTo>
                    <a:pt x="40" y="21"/>
                  </a:lnTo>
                  <a:lnTo>
                    <a:pt x="40" y="15"/>
                  </a:lnTo>
                  <a:lnTo>
                    <a:pt x="42" y="10"/>
                  </a:lnTo>
                  <a:lnTo>
                    <a:pt x="45" y="6"/>
                  </a:lnTo>
                  <a:lnTo>
                    <a:pt x="48" y="3"/>
                  </a:lnTo>
                  <a:lnTo>
                    <a:pt x="52" y="1"/>
                  </a:lnTo>
                  <a:lnTo>
                    <a:pt x="57" y="0"/>
                  </a:lnTo>
                  <a:lnTo>
                    <a:pt x="63" y="0"/>
                  </a:lnTo>
                  <a:lnTo>
                    <a:pt x="69" y="2"/>
                  </a:lnTo>
                  <a:lnTo>
                    <a:pt x="75" y="7"/>
                  </a:lnTo>
                  <a:lnTo>
                    <a:pt x="82" y="13"/>
                  </a:lnTo>
                  <a:lnTo>
                    <a:pt x="89" y="21"/>
                  </a:lnTo>
                  <a:lnTo>
                    <a:pt x="96" y="29"/>
                  </a:lnTo>
                  <a:lnTo>
                    <a:pt x="104" y="38"/>
                  </a:lnTo>
                  <a:lnTo>
                    <a:pt x="113" y="47"/>
                  </a:lnTo>
                  <a:lnTo>
                    <a:pt x="121" y="56"/>
                  </a:lnTo>
                  <a:lnTo>
                    <a:pt x="125" y="60"/>
                  </a:lnTo>
                  <a:lnTo>
                    <a:pt x="127" y="64"/>
                  </a:lnTo>
                  <a:lnTo>
                    <a:pt x="129" y="70"/>
                  </a:lnTo>
                  <a:lnTo>
                    <a:pt x="128" y="75"/>
                  </a:lnTo>
                  <a:lnTo>
                    <a:pt x="126" y="80"/>
                  </a:lnTo>
                  <a:lnTo>
                    <a:pt x="123" y="83"/>
                  </a:lnTo>
                  <a:lnTo>
                    <a:pt x="116" y="88"/>
                  </a:lnTo>
                  <a:lnTo>
                    <a:pt x="111" y="90"/>
                  </a:lnTo>
                  <a:lnTo>
                    <a:pt x="106" y="90"/>
                  </a:lnTo>
                  <a:lnTo>
                    <a:pt x="103" y="89"/>
                  </a:lnTo>
                  <a:lnTo>
                    <a:pt x="100" y="87"/>
                  </a:lnTo>
                  <a:lnTo>
                    <a:pt x="94" y="82"/>
                  </a:lnTo>
                  <a:lnTo>
                    <a:pt x="91" y="80"/>
                  </a:lnTo>
                  <a:lnTo>
                    <a:pt x="87" y="78"/>
                  </a:lnTo>
                  <a:lnTo>
                    <a:pt x="83" y="78"/>
                  </a:lnTo>
                  <a:lnTo>
                    <a:pt x="78" y="79"/>
                  </a:lnTo>
                  <a:lnTo>
                    <a:pt x="72" y="83"/>
                  </a:lnTo>
                  <a:lnTo>
                    <a:pt x="64" y="89"/>
                  </a:lnTo>
                  <a:lnTo>
                    <a:pt x="56" y="96"/>
                  </a:lnTo>
                  <a:lnTo>
                    <a:pt x="47" y="104"/>
                  </a:lnTo>
                  <a:lnTo>
                    <a:pt x="39" y="112"/>
                  </a:lnTo>
                  <a:lnTo>
                    <a:pt x="31" y="119"/>
                  </a:lnTo>
                  <a:lnTo>
                    <a:pt x="24" y="125"/>
                  </a:lnTo>
                  <a:lnTo>
                    <a:pt x="18" y="128"/>
                  </a:lnTo>
                  <a:lnTo>
                    <a:pt x="13" y="129"/>
                  </a:lnTo>
                  <a:lnTo>
                    <a:pt x="9" y="129"/>
                  </a:lnTo>
                  <a:lnTo>
                    <a:pt x="6" y="127"/>
                  </a:lnTo>
                  <a:lnTo>
                    <a:pt x="3" y="125"/>
                  </a:lnTo>
                  <a:lnTo>
                    <a:pt x="1" y="121"/>
                  </a:lnTo>
                  <a:lnTo>
                    <a:pt x="0" y="117"/>
                  </a:lnTo>
                  <a:lnTo>
                    <a:pt x="0" y="113"/>
                  </a:lnTo>
                  <a:lnTo>
                    <a:pt x="1" y="108"/>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3" name="Freeform 67"/>
            <p:cNvSpPr>
              <a:spLocks noChangeAspect="1"/>
            </p:cNvSpPr>
            <p:nvPr/>
          </p:nvSpPr>
          <p:spPr bwMode="auto">
            <a:xfrm>
              <a:off x="1472" y="1406"/>
              <a:ext cx="213" cy="170"/>
            </a:xfrm>
            <a:custGeom>
              <a:avLst/>
              <a:gdLst/>
              <a:ahLst/>
              <a:cxnLst>
                <a:cxn ang="0">
                  <a:pos x="13" y="66"/>
                </a:cxn>
                <a:cxn ang="0">
                  <a:pos x="31" y="61"/>
                </a:cxn>
                <a:cxn ang="0">
                  <a:pos x="53" y="56"/>
                </a:cxn>
                <a:cxn ang="0">
                  <a:pos x="73" y="50"/>
                </a:cxn>
                <a:cxn ang="0">
                  <a:pos x="83" y="43"/>
                </a:cxn>
                <a:cxn ang="0">
                  <a:pos x="85" y="34"/>
                </a:cxn>
                <a:cxn ang="0">
                  <a:pos x="83" y="19"/>
                </a:cxn>
                <a:cxn ang="0">
                  <a:pos x="84" y="12"/>
                </a:cxn>
                <a:cxn ang="0">
                  <a:pos x="91" y="3"/>
                </a:cxn>
                <a:cxn ang="0">
                  <a:pos x="100" y="0"/>
                </a:cxn>
                <a:cxn ang="0">
                  <a:pos x="109" y="2"/>
                </a:cxn>
                <a:cxn ang="0">
                  <a:pos x="118" y="9"/>
                </a:cxn>
                <a:cxn ang="0">
                  <a:pos x="124" y="26"/>
                </a:cxn>
                <a:cxn ang="0">
                  <a:pos x="128" y="47"/>
                </a:cxn>
                <a:cxn ang="0">
                  <a:pos x="135" y="71"/>
                </a:cxn>
                <a:cxn ang="0">
                  <a:pos x="138" y="88"/>
                </a:cxn>
                <a:cxn ang="0">
                  <a:pos x="137" y="99"/>
                </a:cxn>
                <a:cxn ang="0">
                  <a:pos x="130" y="105"/>
                </a:cxn>
                <a:cxn ang="0">
                  <a:pos x="122" y="108"/>
                </a:cxn>
                <a:cxn ang="0">
                  <a:pos x="112" y="107"/>
                </a:cxn>
                <a:cxn ang="0">
                  <a:pos x="105" y="102"/>
                </a:cxn>
                <a:cxn ang="0">
                  <a:pos x="101" y="92"/>
                </a:cxn>
                <a:cxn ang="0">
                  <a:pos x="97" y="85"/>
                </a:cxn>
                <a:cxn ang="0">
                  <a:pos x="88" y="81"/>
                </a:cxn>
                <a:cxn ang="0">
                  <a:pos x="71" y="83"/>
                </a:cxn>
                <a:cxn ang="0">
                  <a:pos x="49" y="88"/>
                </a:cxn>
                <a:cxn ang="0">
                  <a:pos x="28" y="94"/>
                </a:cxn>
                <a:cxn ang="0">
                  <a:pos x="12" y="95"/>
                </a:cxn>
                <a:cxn ang="0">
                  <a:pos x="4" y="91"/>
                </a:cxn>
                <a:cxn ang="0">
                  <a:pos x="1" y="84"/>
                </a:cxn>
                <a:cxn ang="0">
                  <a:pos x="1" y="76"/>
                </a:cxn>
                <a:cxn ang="0">
                  <a:pos x="7" y="69"/>
                </a:cxn>
              </a:cxnLst>
              <a:rect l="0" t="0" r="r" b="b"/>
              <a:pathLst>
                <a:path w="138" h="108">
                  <a:moveTo>
                    <a:pt x="7" y="69"/>
                  </a:moveTo>
                  <a:lnTo>
                    <a:pt x="13" y="66"/>
                  </a:lnTo>
                  <a:lnTo>
                    <a:pt x="21" y="63"/>
                  </a:lnTo>
                  <a:lnTo>
                    <a:pt x="31" y="61"/>
                  </a:lnTo>
                  <a:lnTo>
                    <a:pt x="42" y="58"/>
                  </a:lnTo>
                  <a:lnTo>
                    <a:pt x="53" y="56"/>
                  </a:lnTo>
                  <a:lnTo>
                    <a:pt x="64" y="53"/>
                  </a:lnTo>
                  <a:lnTo>
                    <a:pt x="73" y="50"/>
                  </a:lnTo>
                  <a:lnTo>
                    <a:pt x="79" y="47"/>
                  </a:lnTo>
                  <a:lnTo>
                    <a:pt x="83" y="43"/>
                  </a:lnTo>
                  <a:lnTo>
                    <a:pt x="85" y="38"/>
                  </a:lnTo>
                  <a:lnTo>
                    <a:pt x="85" y="34"/>
                  </a:lnTo>
                  <a:lnTo>
                    <a:pt x="85" y="29"/>
                  </a:lnTo>
                  <a:lnTo>
                    <a:pt x="83" y="19"/>
                  </a:lnTo>
                  <a:lnTo>
                    <a:pt x="83" y="15"/>
                  </a:lnTo>
                  <a:lnTo>
                    <a:pt x="84" y="12"/>
                  </a:lnTo>
                  <a:lnTo>
                    <a:pt x="87" y="7"/>
                  </a:lnTo>
                  <a:lnTo>
                    <a:pt x="91" y="3"/>
                  </a:lnTo>
                  <a:lnTo>
                    <a:pt x="95" y="1"/>
                  </a:lnTo>
                  <a:lnTo>
                    <a:pt x="100" y="0"/>
                  </a:lnTo>
                  <a:lnTo>
                    <a:pt x="104" y="0"/>
                  </a:lnTo>
                  <a:lnTo>
                    <a:pt x="109" y="2"/>
                  </a:lnTo>
                  <a:lnTo>
                    <a:pt x="114" y="5"/>
                  </a:lnTo>
                  <a:lnTo>
                    <a:pt x="118" y="9"/>
                  </a:lnTo>
                  <a:lnTo>
                    <a:pt x="121" y="16"/>
                  </a:lnTo>
                  <a:lnTo>
                    <a:pt x="124" y="26"/>
                  </a:lnTo>
                  <a:lnTo>
                    <a:pt x="126" y="36"/>
                  </a:lnTo>
                  <a:lnTo>
                    <a:pt x="128" y="47"/>
                  </a:lnTo>
                  <a:lnTo>
                    <a:pt x="131" y="58"/>
                  </a:lnTo>
                  <a:lnTo>
                    <a:pt x="135" y="71"/>
                  </a:lnTo>
                  <a:lnTo>
                    <a:pt x="137" y="83"/>
                  </a:lnTo>
                  <a:lnTo>
                    <a:pt x="138" y="88"/>
                  </a:lnTo>
                  <a:lnTo>
                    <a:pt x="138" y="92"/>
                  </a:lnTo>
                  <a:lnTo>
                    <a:pt x="137" y="99"/>
                  </a:lnTo>
                  <a:lnTo>
                    <a:pt x="134" y="103"/>
                  </a:lnTo>
                  <a:lnTo>
                    <a:pt x="130" y="105"/>
                  </a:lnTo>
                  <a:lnTo>
                    <a:pt x="126" y="107"/>
                  </a:lnTo>
                  <a:lnTo>
                    <a:pt x="122" y="108"/>
                  </a:lnTo>
                  <a:lnTo>
                    <a:pt x="117" y="108"/>
                  </a:lnTo>
                  <a:lnTo>
                    <a:pt x="112" y="107"/>
                  </a:lnTo>
                  <a:lnTo>
                    <a:pt x="107" y="104"/>
                  </a:lnTo>
                  <a:lnTo>
                    <a:pt x="105" y="102"/>
                  </a:lnTo>
                  <a:lnTo>
                    <a:pt x="104" y="99"/>
                  </a:lnTo>
                  <a:lnTo>
                    <a:pt x="101" y="92"/>
                  </a:lnTo>
                  <a:lnTo>
                    <a:pt x="99" y="88"/>
                  </a:lnTo>
                  <a:lnTo>
                    <a:pt x="97" y="85"/>
                  </a:lnTo>
                  <a:lnTo>
                    <a:pt x="93" y="82"/>
                  </a:lnTo>
                  <a:lnTo>
                    <a:pt x="88" y="81"/>
                  </a:lnTo>
                  <a:lnTo>
                    <a:pt x="81" y="81"/>
                  </a:lnTo>
                  <a:lnTo>
                    <a:pt x="71" y="83"/>
                  </a:lnTo>
                  <a:lnTo>
                    <a:pt x="61" y="86"/>
                  </a:lnTo>
                  <a:lnTo>
                    <a:pt x="49" y="88"/>
                  </a:lnTo>
                  <a:lnTo>
                    <a:pt x="38" y="91"/>
                  </a:lnTo>
                  <a:lnTo>
                    <a:pt x="28" y="94"/>
                  </a:lnTo>
                  <a:lnTo>
                    <a:pt x="19" y="95"/>
                  </a:lnTo>
                  <a:lnTo>
                    <a:pt x="12" y="95"/>
                  </a:lnTo>
                  <a:lnTo>
                    <a:pt x="8" y="94"/>
                  </a:lnTo>
                  <a:lnTo>
                    <a:pt x="4" y="91"/>
                  </a:lnTo>
                  <a:lnTo>
                    <a:pt x="2" y="88"/>
                  </a:lnTo>
                  <a:lnTo>
                    <a:pt x="1" y="84"/>
                  </a:lnTo>
                  <a:lnTo>
                    <a:pt x="0" y="80"/>
                  </a:lnTo>
                  <a:lnTo>
                    <a:pt x="1" y="76"/>
                  </a:lnTo>
                  <a:lnTo>
                    <a:pt x="4" y="72"/>
                  </a:lnTo>
                  <a:lnTo>
                    <a:pt x="7" y="69"/>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4" name="Freeform 68"/>
            <p:cNvSpPr>
              <a:spLocks noChangeAspect="1"/>
            </p:cNvSpPr>
            <p:nvPr/>
          </p:nvSpPr>
          <p:spPr bwMode="auto">
            <a:xfrm>
              <a:off x="1430" y="1845"/>
              <a:ext cx="221" cy="168"/>
            </a:xfrm>
            <a:custGeom>
              <a:avLst/>
              <a:gdLst/>
              <a:ahLst/>
              <a:cxnLst>
                <a:cxn ang="0">
                  <a:pos x="22" y="5"/>
                </a:cxn>
                <a:cxn ang="0">
                  <a:pos x="40" y="12"/>
                </a:cxn>
                <a:cxn ang="0">
                  <a:pos x="61" y="21"/>
                </a:cxn>
                <a:cxn ang="0">
                  <a:pos x="80" y="27"/>
                </a:cxn>
                <a:cxn ang="0">
                  <a:pos x="92" y="27"/>
                </a:cxn>
                <a:cxn ang="0">
                  <a:pos x="100" y="21"/>
                </a:cxn>
                <a:cxn ang="0">
                  <a:pos x="107" y="9"/>
                </a:cxn>
                <a:cxn ang="0">
                  <a:pos x="111" y="3"/>
                </a:cxn>
                <a:cxn ang="0">
                  <a:pos x="122" y="0"/>
                </a:cxn>
                <a:cxn ang="0">
                  <a:pos x="131" y="3"/>
                </a:cxn>
                <a:cxn ang="0">
                  <a:pos x="138" y="10"/>
                </a:cxn>
                <a:cxn ang="0">
                  <a:pos x="141" y="21"/>
                </a:cxn>
                <a:cxn ang="0">
                  <a:pos x="136" y="38"/>
                </a:cxn>
                <a:cxn ang="0">
                  <a:pos x="127" y="58"/>
                </a:cxn>
                <a:cxn ang="0">
                  <a:pos x="118" y="81"/>
                </a:cxn>
                <a:cxn ang="0">
                  <a:pos x="110" y="96"/>
                </a:cxn>
                <a:cxn ang="0">
                  <a:pos x="103" y="104"/>
                </a:cxn>
                <a:cxn ang="0">
                  <a:pos x="94" y="105"/>
                </a:cxn>
                <a:cxn ang="0">
                  <a:pos x="85" y="103"/>
                </a:cxn>
                <a:cxn ang="0">
                  <a:pos x="79" y="97"/>
                </a:cxn>
                <a:cxn ang="0">
                  <a:pos x="76" y="89"/>
                </a:cxn>
                <a:cxn ang="0">
                  <a:pos x="78" y="78"/>
                </a:cxn>
                <a:cxn ang="0">
                  <a:pos x="79" y="70"/>
                </a:cxn>
                <a:cxn ang="0">
                  <a:pos x="74" y="62"/>
                </a:cxn>
                <a:cxn ang="0">
                  <a:pos x="60" y="53"/>
                </a:cxn>
                <a:cxn ang="0">
                  <a:pos x="39" y="45"/>
                </a:cxn>
                <a:cxn ang="0">
                  <a:pos x="18" y="36"/>
                </a:cxn>
                <a:cxn ang="0">
                  <a:pos x="5" y="28"/>
                </a:cxn>
                <a:cxn ang="0">
                  <a:pos x="1" y="20"/>
                </a:cxn>
                <a:cxn ang="0">
                  <a:pos x="2" y="12"/>
                </a:cxn>
                <a:cxn ang="0">
                  <a:pos x="7" y="6"/>
                </a:cxn>
                <a:cxn ang="0">
                  <a:pos x="16" y="4"/>
                </a:cxn>
              </a:cxnLst>
              <a:rect l="0" t="0" r="r" b="b"/>
              <a:pathLst>
                <a:path w="141" h="106">
                  <a:moveTo>
                    <a:pt x="16" y="4"/>
                  </a:moveTo>
                  <a:lnTo>
                    <a:pt x="22" y="5"/>
                  </a:lnTo>
                  <a:lnTo>
                    <a:pt x="30" y="8"/>
                  </a:lnTo>
                  <a:lnTo>
                    <a:pt x="40" y="12"/>
                  </a:lnTo>
                  <a:lnTo>
                    <a:pt x="50" y="17"/>
                  </a:lnTo>
                  <a:lnTo>
                    <a:pt x="61" y="21"/>
                  </a:lnTo>
                  <a:lnTo>
                    <a:pt x="71" y="25"/>
                  </a:lnTo>
                  <a:lnTo>
                    <a:pt x="80" y="27"/>
                  </a:lnTo>
                  <a:lnTo>
                    <a:pt x="87" y="28"/>
                  </a:lnTo>
                  <a:lnTo>
                    <a:pt x="92" y="27"/>
                  </a:lnTo>
                  <a:lnTo>
                    <a:pt x="97" y="25"/>
                  </a:lnTo>
                  <a:lnTo>
                    <a:pt x="100" y="21"/>
                  </a:lnTo>
                  <a:lnTo>
                    <a:pt x="102" y="17"/>
                  </a:lnTo>
                  <a:lnTo>
                    <a:pt x="107" y="9"/>
                  </a:lnTo>
                  <a:lnTo>
                    <a:pt x="109" y="6"/>
                  </a:lnTo>
                  <a:lnTo>
                    <a:pt x="111" y="3"/>
                  </a:lnTo>
                  <a:lnTo>
                    <a:pt x="116" y="1"/>
                  </a:lnTo>
                  <a:lnTo>
                    <a:pt x="122" y="0"/>
                  </a:lnTo>
                  <a:lnTo>
                    <a:pt x="127" y="1"/>
                  </a:lnTo>
                  <a:lnTo>
                    <a:pt x="131" y="3"/>
                  </a:lnTo>
                  <a:lnTo>
                    <a:pt x="135" y="6"/>
                  </a:lnTo>
                  <a:lnTo>
                    <a:pt x="138" y="10"/>
                  </a:lnTo>
                  <a:lnTo>
                    <a:pt x="141" y="15"/>
                  </a:lnTo>
                  <a:lnTo>
                    <a:pt x="141" y="21"/>
                  </a:lnTo>
                  <a:lnTo>
                    <a:pt x="139" y="29"/>
                  </a:lnTo>
                  <a:lnTo>
                    <a:pt x="136" y="38"/>
                  </a:lnTo>
                  <a:lnTo>
                    <a:pt x="131" y="48"/>
                  </a:lnTo>
                  <a:lnTo>
                    <a:pt x="127" y="58"/>
                  </a:lnTo>
                  <a:lnTo>
                    <a:pt x="123" y="69"/>
                  </a:lnTo>
                  <a:lnTo>
                    <a:pt x="118" y="81"/>
                  </a:lnTo>
                  <a:lnTo>
                    <a:pt x="113" y="92"/>
                  </a:lnTo>
                  <a:lnTo>
                    <a:pt x="110" y="96"/>
                  </a:lnTo>
                  <a:lnTo>
                    <a:pt x="108" y="100"/>
                  </a:lnTo>
                  <a:lnTo>
                    <a:pt x="103" y="104"/>
                  </a:lnTo>
                  <a:lnTo>
                    <a:pt x="99" y="106"/>
                  </a:lnTo>
                  <a:lnTo>
                    <a:pt x="94" y="105"/>
                  </a:lnTo>
                  <a:lnTo>
                    <a:pt x="89" y="104"/>
                  </a:lnTo>
                  <a:lnTo>
                    <a:pt x="85" y="103"/>
                  </a:lnTo>
                  <a:lnTo>
                    <a:pt x="82" y="100"/>
                  </a:lnTo>
                  <a:lnTo>
                    <a:pt x="79" y="97"/>
                  </a:lnTo>
                  <a:lnTo>
                    <a:pt x="76" y="92"/>
                  </a:lnTo>
                  <a:lnTo>
                    <a:pt x="76" y="89"/>
                  </a:lnTo>
                  <a:lnTo>
                    <a:pt x="76" y="86"/>
                  </a:lnTo>
                  <a:lnTo>
                    <a:pt x="78" y="78"/>
                  </a:lnTo>
                  <a:lnTo>
                    <a:pt x="79" y="74"/>
                  </a:lnTo>
                  <a:lnTo>
                    <a:pt x="79" y="70"/>
                  </a:lnTo>
                  <a:lnTo>
                    <a:pt x="77" y="66"/>
                  </a:lnTo>
                  <a:lnTo>
                    <a:pt x="74" y="62"/>
                  </a:lnTo>
                  <a:lnTo>
                    <a:pt x="68" y="58"/>
                  </a:lnTo>
                  <a:lnTo>
                    <a:pt x="60" y="53"/>
                  </a:lnTo>
                  <a:lnTo>
                    <a:pt x="50" y="49"/>
                  </a:lnTo>
                  <a:lnTo>
                    <a:pt x="39" y="45"/>
                  </a:lnTo>
                  <a:lnTo>
                    <a:pt x="28" y="40"/>
                  </a:lnTo>
                  <a:lnTo>
                    <a:pt x="18" y="36"/>
                  </a:lnTo>
                  <a:lnTo>
                    <a:pt x="10" y="32"/>
                  </a:lnTo>
                  <a:lnTo>
                    <a:pt x="5" y="28"/>
                  </a:lnTo>
                  <a:lnTo>
                    <a:pt x="2" y="24"/>
                  </a:lnTo>
                  <a:lnTo>
                    <a:pt x="1" y="20"/>
                  </a:lnTo>
                  <a:lnTo>
                    <a:pt x="0" y="16"/>
                  </a:lnTo>
                  <a:lnTo>
                    <a:pt x="2" y="12"/>
                  </a:lnTo>
                  <a:lnTo>
                    <a:pt x="4" y="9"/>
                  </a:lnTo>
                  <a:lnTo>
                    <a:pt x="7" y="6"/>
                  </a:lnTo>
                  <a:lnTo>
                    <a:pt x="11" y="5"/>
                  </a:lnTo>
                  <a:lnTo>
                    <a:pt x="16" y="4"/>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5" name="Freeform 69"/>
            <p:cNvSpPr>
              <a:spLocks noChangeAspect="1"/>
            </p:cNvSpPr>
            <p:nvPr/>
          </p:nvSpPr>
          <p:spPr bwMode="auto">
            <a:xfrm>
              <a:off x="1228" y="2123"/>
              <a:ext cx="191" cy="213"/>
            </a:xfrm>
            <a:custGeom>
              <a:avLst/>
              <a:gdLst/>
              <a:ahLst/>
              <a:cxnLst>
                <a:cxn ang="0">
                  <a:pos x="22" y="3"/>
                </a:cxn>
                <a:cxn ang="0">
                  <a:pos x="27" y="7"/>
                </a:cxn>
                <a:cxn ang="0">
                  <a:pos x="32" y="14"/>
                </a:cxn>
                <a:cxn ang="0">
                  <a:pos x="38" y="22"/>
                </a:cxn>
                <a:cxn ang="0">
                  <a:pos x="45" y="32"/>
                </a:cxn>
                <a:cxn ang="0">
                  <a:pos x="52" y="41"/>
                </a:cxn>
                <a:cxn ang="0">
                  <a:pos x="58" y="50"/>
                </a:cxn>
                <a:cxn ang="0">
                  <a:pos x="64" y="57"/>
                </a:cxn>
                <a:cxn ang="0">
                  <a:pos x="70" y="61"/>
                </a:cxn>
                <a:cxn ang="0">
                  <a:pos x="75" y="63"/>
                </a:cxn>
                <a:cxn ang="0">
                  <a:pos x="80" y="63"/>
                </a:cxn>
                <a:cxn ang="0">
                  <a:pos x="84" y="62"/>
                </a:cxn>
                <a:cxn ang="0">
                  <a:pos x="89" y="60"/>
                </a:cxn>
                <a:cxn ang="0">
                  <a:pos x="97" y="55"/>
                </a:cxn>
                <a:cxn ang="0">
                  <a:pos x="101" y="53"/>
                </a:cxn>
                <a:cxn ang="0">
                  <a:pos x="104" y="52"/>
                </a:cxn>
                <a:cxn ang="0">
                  <a:pos x="110" y="53"/>
                </a:cxn>
                <a:cxn ang="0">
                  <a:pos x="114" y="56"/>
                </a:cxn>
                <a:cxn ang="0">
                  <a:pos x="118" y="59"/>
                </a:cxn>
                <a:cxn ang="0">
                  <a:pos x="121" y="63"/>
                </a:cxn>
                <a:cxn ang="0">
                  <a:pos x="122" y="67"/>
                </a:cxn>
                <a:cxn ang="0">
                  <a:pos x="123" y="72"/>
                </a:cxn>
                <a:cxn ang="0">
                  <a:pos x="122" y="78"/>
                </a:cxn>
                <a:cxn ang="0">
                  <a:pos x="119" y="83"/>
                </a:cxn>
                <a:cxn ang="0">
                  <a:pos x="114" y="89"/>
                </a:cxn>
                <a:cxn ang="0">
                  <a:pos x="106" y="95"/>
                </a:cxn>
                <a:cxn ang="0">
                  <a:pos x="97" y="101"/>
                </a:cxn>
                <a:cxn ang="0">
                  <a:pos x="88" y="107"/>
                </a:cxn>
                <a:cxn ang="0">
                  <a:pos x="79" y="114"/>
                </a:cxn>
                <a:cxn ang="0">
                  <a:pos x="68" y="122"/>
                </a:cxn>
                <a:cxn ang="0">
                  <a:pos x="58" y="128"/>
                </a:cxn>
                <a:cxn ang="0">
                  <a:pos x="49" y="133"/>
                </a:cxn>
                <a:cxn ang="0">
                  <a:pos x="43" y="134"/>
                </a:cxn>
                <a:cxn ang="0">
                  <a:pos x="38" y="133"/>
                </a:cxn>
                <a:cxn ang="0">
                  <a:pos x="35" y="130"/>
                </a:cxn>
                <a:cxn ang="0">
                  <a:pos x="32" y="127"/>
                </a:cxn>
                <a:cxn ang="0">
                  <a:pos x="29" y="123"/>
                </a:cxn>
                <a:cxn ang="0">
                  <a:pos x="27" y="119"/>
                </a:cxn>
                <a:cxn ang="0">
                  <a:pos x="26" y="114"/>
                </a:cxn>
                <a:cxn ang="0">
                  <a:pos x="27" y="109"/>
                </a:cxn>
                <a:cxn ang="0">
                  <a:pos x="28" y="106"/>
                </a:cxn>
                <a:cxn ang="0">
                  <a:pos x="30" y="104"/>
                </a:cxn>
                <a:cxn ang="0">
                  <a:pos x="36" y="99"/>
                </a:cxn>
                <a:cxn ang="0">
                  <a:pos x="39" y="95"/>
                </a:cxn>
                <a:cxn ang="0">
                  <a:pos x="41" y="92"/>
                </a:cxn>
                <a:cxn ang="0">
                  <a:pos x="42" y="87"/>
                </a:cxn>
                <a:cxn ang="0">
                  <a:pos x="41" y="82"/>
                </a:cxn>
                <a:cxn ang="0">
                  <a:pos x="38" y="75"/>
                </a:cxn>
                <a:cxn ang="0">
                  <a:pos x="33" y="67"/>
                </a:cxn>
                <a:cxn ang="0">
                  <a:pos x="27" y="58"/>
                </a:cxn>
                <a:cxn ang="0">
                  <a:pos x="20" y="49"/>
                </a:cxn>
                <a:cxn ang="0">
                  <a:pos x="13" y="39"/>
                </a:cxn>
                <a:cxn ang="0">
                  <a:pos x="7" y="31"/>
                </a:cxn>
                <a:cxn ang="0">
                  <a:pos x="2" y="23"/>
                </a:cxn>
                <a:cxn ang="0">
                  <a:pos x="0" y="17"/>
                </a:cxn>
                <a:cxn ang="0">
                  <a:pos x="0" y="12"/>
                </a:cxn>
                <a:cxn ang="0">
                  <a:pos x="1" y="8"/>
                </a:cxn>
                <a:cxn ang="0">
                  <a:pos x="3" y="5"/>
                </a:cxn>
                <a:cxn ang="0">
                  <a:pos x="5" y="2"/>
                </a:cxn>
                <a:cxn ang="0">
                  <a:pos x="9" y="1"/>
                </a:cxn>
                <a:cxn ang="0">
                  <a:pos x="13" y="0"/>
                </a:cxn>
                <a:cxn ang="0">
                  <a:pos x="18" y="1"/>
                </a:cxn>
                <a:cxn ang="0">
                  <a:pos x="22" y="3"/>
                </a:cxn>
              </a:cxnLst>
              <a:rect l="0" t="0" r="r" b="b"/>
              <a:pathLst>
                <a:path w="123" h="134">
                  <a:moveTo>
                    <a:pt x="22" y="3"/>
                  </a:moveTo>
                  <a:lnTo>
                    <a:pt x="27" y="7"/>
                  </a:lnTo>
                  <a:lnTo>
                    <a:pt x="32" y="14"/>
                  </a:lnTo>
                  <a:lnTo>
                    <a:pt x="38" y="22"/>
                  </a:lnTo>
                  <a:lnTo>
                    <a:pt x="45" y="32"/>
                  </a:lnTo>
                  <a:lnTo>
                    <a:pt x="52" y="41"/>
                  </a:lnTo>
                  <a:lnTo>
                    <a:pt x="58" y="50"/>
                  </a:lnTo>
                  <a:lnTo>
                    <a:pt x="64" y="57"/>
                  </a:lnTo>
                  <a:lnTo>
                    <a:pt x="70" y="61"/>
                  </a:lnTo>
                  <a:lnTo>
                    <a:pt x="75" y="63"/>
                  </a:lnTo>
                  <a:lnTo>
                    <a:pt x="80" y="63"/>
                  </a:lnTo>
                  <a:lnTo>
                    <a:pt x="84" y="62"/>
                  </a:lnTo>
                  <a:lnTo>
                    <a:pt x="89" y="60"/>
                  </a:lnTo>
                  <a:lnTo>
                    <a:pt x="97" y="55"/>
                  </a:lnTo>
                  <a:lnTo>
                    <a:pt x="101" y="53"/>
                  </a:lnTo>
                  <a:lnTo>
                    <a:pt x="104" y="52"/>
                  </a:lnTo>
                  <a:lnTo>
                    <a:pt x="110" y="53"/>
                  </a:lnTo>
                  <a:lnTo>
                    <a:pt x="114" y="56"/>
                  </a:lnTo>
                  <a:lnTo>
                    <a:pt x="118" y="59"/>
                  </a:lnTo>
                  <a:lnTo>
                    <a:pt x="121" y="63"/>
                  </a:lnTo>
                  <a:lnTo>
                    <a:pt x="122" y="67"/>
                  </a:lnTo>
                  <a:lnTo>
                    <a:pt x="123" y="72"/>
                  </a:lnTo>
                  <a:lnTo>
                    <a:pt x="122" y="78"/>
                  </a:lnTo>
                  <a:lnTo>
                    <a:pt x="119" y="83"/>
                  </a:lnTo>
                  <a:lnTo>
                    <a:pt x="114" y="89"/>
                  </a:lnTo>
                  <a:lnTo>
                    <a:pt x="106" y="95"/>
                  </a:lnTo>
                  <a:lnTo>
                    <a:pt x="97" y="101"/>
                  </a:lnTo>
                  <a:lnTo>
                    <a:pt x="88" y="107"/>
                  </a:lnTo>
                  <a:lnTo>
                    <a:pt x="79" y="114"/>
                  </a:lnTo>
                  <a:lnTo>
                    <a:pt x="68" y="122"/>
                  </a:lnTo>
                  <a:lnTo>
                    <a:pt x="58" y="128"/>
                  </a:lnTo>
                  <a:lnTo>
                    <a:pt x="49" y="133"/>
                  </a:lnTo>
                  <a:lnTo>
                    <a:pt x="43" y="134"/>
                  </a:lnTo>
                  <a:lnTo>
                    <a:pt x="38" y="133"/>
                  </a:lnTo>
                  <a:lnTo>
                    <a:pt x="35" y="130"/>
                  </a:lnTo>
                  <a:lnTo>
                    <a:pt x="32" y="127"/>
                  </a:lnTo>
                  <a:lnTo>
                    <a:pt x="29" y="123"/>
                  </a:lnTo>
                  <a:lnTo>
                    <a:pt x="27" y="119"/>
                  </a:lnTo>
                  <a:lnTo>
                    <a:pt x="26" y="114"/>
                  </a:lnTo>
                  <a:lnTo>
                    <a:pt x="27" y="109"/>
                  </a:lnTo>
                  <a:lnTo>
                    <a:pt x="28" y="106"/>
                  </a:lnTo>
                  <a:lnTo>
                    <a:pt x="30" y="104"/>
                  </a:lnTo>
                  <a:lnTo>
                    <a:pt x="36" y="99"/>
                  </a:lnTo>
                  <a:lnTo>
                    <a:pt x="39" y="95"/>
                  </a:lnTo>
                  <a:lnTo>
                    <a:pt x="41" y="92"/>
                  </a:lnTo>
                  <a:lnTo>
                    <a:pt x="42" y="87"/>
                  </a:lnTo>
                  <a:lnTo>
                    <a:pt x="41" y="82"/>
                  </a:lnTo>
                  <a:lnTo>
                    <a:pt x="38" y="75"/>
                  </a:lnTo>
                  <a:lnTo>
                    <a:pt x="33" y="67"/>
                  </a:lnTo>
                  <a:lnTo>
                    <a:pt x="27" y="58"/>
                  </a:lnTo>
                  <a:lnTo>
                    <a:pt x="20" y="49"/>
                  </a:lnTo>
                  <a:lnTo>
                    <a:pt x="13" y="39"/>
                  </a:lnTo>
                  <a:lnTo>
                    <a:pt x="7" y="31"/>
                  </a:lnTo>
                  <a:lnTo>
                    <a:pt x="2" y="23"/>
                  </a:lnTo>
                  <a:lnTo>
                    <a:pt x="0" y="17"/>
                  </a:lnTo>
                  <a:lnTo>
                    <a:pt x="0" y="12"/>
                  </a:lnTo>
                  <a:lnTo>
                    <a:pt x="1" y="8"/>
                  </a:lnTo>
                  <a:lnTo>
                    <a:pt x="3" y="5"/>
                  </a:lnTo>
                  <a:lnTo>
                    <a:pt x="5" y="2"/>
                  </a:lnTo>
                  <a:lnTo>
                    <a:pt x="9" y="1"/>
                  </a:lnTo>
                  <a:lnTo>
                    <a:pt x="13" y="0"/>
                  </a:lnTo>
                  <a:lnTo>
                    <a:pt x="18" y="1"/>
                  </a:lnTo>
                  <a:lnTo>
                    <a:pt x="22" y="3"/>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6" name="Freeform 70"/>
            <p:cNvSpPr>
              <a:spLocks noChangeAspect="1"/>
            </p:cNvSpPr>
            <p:nvPr/>
          </p:nvSpPr>
          <p:spPr bwMode="auto">
            <a:xfrm>
              <a:off x="860" y="2231"/>
              <a:ext cx="171" cy="213"/>
            </a:xfrm>
            <a:custGeom>
              <a:avLst/>
              <a:gdLst/>
              <a:ahLst/>
              <a:cxnLst>
                <a:cxn ang="0">
                  <a:pos x="61" y="16"/>
                </a:cxn>
                <a:cxn ang="0">
                  <a:pos x="63" y="35"/>
                </a:cxn>
                <a:cxn ang="0">
                  <a:pos x="64" y="58"/>
                </a:cxn>
                <a:cxn ang="0">
                  <a:pos x="66" y="77"/>
                </a:cxn>
                <a:cxn ang="0">
                  <a:pos x="71" y="89"/>
                </a:cxn>
                <a:cxn ang="0">
                  <a:pos x="80" y="93"/>
                </a:cxn>
                <a:cxn ang="0">
                  <a:pos x="94" y="94"/>
                </a:cxn>
                <a:cxn ang="0">
                  <a:pos x="101" y="95"/>
                </a:cxn>
                <a:cxn ang="0">
                  <a:pos x="108" y="104"/>
                </a:cxn>
                <a:cxn ang="0">
                  <a:pos x="110" y="113"/>
                </a:cxn>
                <a:cxn ang="0">
                  <a:pos x="107" y="123"/>
                </a:cxn>
                <a:cxn ang="0">
                  <a:pos x="97" y="130"/>
                </a:cxn>
                <a:cxn ang="0">
                  <a:pos x="80" y="132"/>
                </a:cxn>
                <a:cxn ang="0">
                  <a:pos x="59" y="133"/>
                </a:cxn>
                <a:cxn ang="0">
                  <a:pos x="34" y="134"/>
                </a:cxn>
                <a:cxn ang="0">
                  <a:pos x="16" y="135"/>
                </a:cxn>
                <a:cxn ang="0">
                  <a:pos x="6" y="131"/>
                </a:cxn>
                <a:cxn ang="0">
                  <a:pos x="1" y="123"/>
                </a:cxn>
                <a:cxn ang="0">
                  <a:pos x="0" y="115"/>
                </a:cxn>
                <a:cxn ang="0">
                  <a:pos x="3" y="106"/>
                </a:cxn>
                <a:cxn ang="0">
                  <a:pos x="8" y="100"/>
                </a:cxn>
                <a:cxn ang="0">
                  <a:pos x="19" y="98"/>
                </a:cxn>
                <a:cxn ang="0">
                  <a:pos x="27" y="95"/>
                </a:cxn>
                <a:cxn ang="0">
                  <a:pos x="32" y="87"/>
                </a:cxn>
                <a:cxn ang="0">
                  <a:pos x="34" y="71"/>
                </a:cxn>
                <a:cxn ang="0">
                  <a:pos x="33" y="48"/>
                </a:cxn>
                <a:cxn ang="0">
                  <a:pos x="32" y="25"/>
                </a:cxn>
                <a:cxn ang="0">
                  <a:pos x="33" y="10"/>
                </a:cxn>
                <a:cxn ang="0">
                  <a:pos x="39" y="3"/>
                </a:cxn>
                <a:cxn ang="0">
                  <a:pos x="46" y="0"/>
                </a:cxn>
                <a:cxn ang="0">
                  <a:pos x="54" y="3"/>
                </a:cxn>
                <a:cxn ang="0">
                  <a:pos x="59" y="10"/>
                </a:cxn>
              </a:cxnLst>
              <a:rect l="0" t="0" r="r" b="b"/>
              <a:pathLst>
                <a:path w="110" h="135">
                  <a:moveTo>
                    <a:pt x="59" y="10"/>
                  </a:moveTo>
                  <a:lnTo>
                    <a:pt x="61" y="16"/>
                  </a:lnTo>
                  <a:lnTo>
                    <a:pt x="62" y="25"/>
                  </a:lnTo>
                  <a:lnTo>
                    <a:pt x="63" y="35"/>
                  </a:lnTo>
                  <a:lnTo>
                    <a:pt x="63" y="46"/>
                  </a:lnTo>
                  <a:lnTo>
                    <a:pt x="64" y="58"/>
                  </a:lnTo>
                  <a:lnTo>
                    <a:pt x="65" y="68"/>
                  </a:lnTo>
                  <a:lnTo>
                    <a:pt x="66" y="77"/>
                  </a:lnTo>
                  <a:lnTo>
                    <a:pt x="68" y="84"/>
                  </a:lnTo>
                  <a:lnTo>
                    <a:pt x="71" y="89"/>
                  </a:lnTo>
                  <a:lnTo>
                    <a:pt x="75" y="92"/>
                  </a:lnTo>
                  <a:lnTo>
                    <a:pt x="80" y="93"/>
                  </a:lnTo>
                  <a:lnTo>
                    <a:pt x="85" y="94"/>
                  </a:lnTo>
                  <a:lnTo>
                    <a:pt x="94" y="94"/>
                  </a:lnTo>
                  <a:lnTo>
                    <a:pt x="98" y="94"/>
                  </a:lnTo>
                  <a:lnTo>
                    <a:pt x="101" y="95"/>
                  </a:lnTo>
                  <a:lnTo>
                    <a:pt x="105" y="99"/>
                  </a:lnTo>
                  <a:lnTo>
                    <a:pt x="108" y="104"/>
                  </a:lnTo>
                  <a:lnTo>
                    <a:pt x="110" y="109"/>
                  </a:lnTo>
                  <a:lnTo>
                    <a:pt x="110" y="113"/>
                  </a:lnTo>
                  <a:lnTo>
                    <a:pt x="109" y="118"/>
                  </a:lnTo>
                  <a:lnTo>
                    <a:pt x="107" y="123"/>
                  </a:lnTo>
                  <a:lnTo>
                    <a:pt x="103" y="127"/>
                  </a:lnTo>
                  <a:lnTo>
                    <a:pt x="97" y="130"/>
                  </a:lnTo>
                  <a:lnTo>
                    <a:pt x="90" y="132"/>
                  </a:lnTo>
                  <a:lnTo>
                    <a:pt x="80" y="132"/>
                  </a:lnTo>
                  <a:lnTo>
                    <a:pt x="70" y="133"/>
                  </a:lnTo>
                  <a:lnTo>
                    <a:pt x="59" y="133"/>
                  </a:lnTo>
                  <a:lnTo>
                    <a:pt x="47" y="133"/>
                  </a:lnTo>
                  <a:lnTo>
                    <a:pt x="34" y="134"/>
                  </a:lnTo>
                  <a:lnTo>
                    <a:pt x="22" y="135"/>
                  </a:lnTo>
                  <a:lnTo>
                    <a:pt x="16" y="135"/>
                  </a:lnTo>
                  <a:lnTo>
                    <a:pt x="12" y="134"/>
                  </a:lnTo>
                  <a:lnTo>
                    <a:pt x="6" y="131"/>
                  </a:lnTo>
                  <a:lnTo>
                    <a:pt x="3" y="127"/>
                  </a:lnTo>
                  <a:lnTo>
                    <a:pt x="1" y="123"/>
                  </a:lnTo>
                  <a:lnTo>
                    <a:pt x="0" y="119"/>
                  </a:lnTo>
                  <a:lnTo>
                    <a:pt x="0" y="115"/>
                  </a:lnTo>
                  <a:lnTo>
                    <a:pt x="1" y="110"/>
                  </a:lnTo>
                  <a:lnTo>
                    <a:pt x="3" y="106"/>
                  </a:lnTo>
                  <a:lnTo>
                    <a:pt x="6" y="101"/>
                  </a:lnTo>
                  <a:lnTo>
                    <a:pt x="8" y="100"/>
                  </a:lnTo>
                  <a:lnTo>
                    <a:pt x="12" y="99"/>
                  </a:lnTo>
                  <a:lnTo>
                    <a:pt x="19" y="98"/>
                  </a:lnTo>
                  <a:lnTo>
                    <a:pt x="23" y="97"/>
                  </a:lnTo>
                  <a:lnTo>
                    <a:pt x="27" y="95"/>
                  </a:lnTo>
                  <a:lnTo>
                    <a:pt x="30" y="92"/>
                  </a:lnTo>
                  <a:lnTo>
                    <a:pt x="32" y="87"/>
                  </a:lnTo>
                  <a:lnTo>
                    <a:pt x="33" y="80"/>
                  </a:lnTo>
                  <a:lnTo>
                    <a:pt x="34" y="71"/>
                  </a:lnTo>
                  <a:lnTo>
                    <a:pt x="33" y="60"/>
                  </a:lnTo>
                  <a:lnTo>
                    <a:pt x="33" y="48"/>
                  </a:lnTo>
                  <a:lnTo>
                    <a:pt x="32" y="36"/>
                  </a:lnTo>
                  <a:lnTo>
                    <a:pt x="32" y="25"/>
                  </a:lnTo>
                  <a:lnTo>
                    <a:pt x="32" y="16"/>
                  </a:lnTo>
                  <a:lnTo>
                    <a:pt x="33" y="10"/>
                  </a:lnTo>
                  <a:lnTo>
                    <a:pt x="35" y="6"/>
                  </a:lnTo>
                  <a:lnTo>
                    <a:pt x="39" y="3"/>
                  </a:lnTo>
                  <a:lnTo>
                    <a:pt x="42" y="1"/>
                  </a:lnTo>
                  <a:lnTo>
                    <a:pt x="46" y="0"/>
                  </a:lnTo>
                  <a:lnTo>
                    <a:pt x="50" y="1"/>
                  </a:lnTo>
                  <a:lnTo>
                    <a:pt x="54" y="3"/>
                  </a:lnTo>
                  <a:lnTo>
                    <a:pt x="57" y="6"/>
                  </a:lnTo>
                  <a:lnTo>
                    <a:pt x="59" y="10"/>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7" name="Freeform 71"/>
            <p:cNvSpPr>
              <a:spLocks noChangeAspect="1"/>
            </p:cNvSpPr>
            <p:nvPr/>
          </p:nvSpPr>
          <p:spPr bwMode="auto">
            <a:xfrm>
              <a:off x="449" y="2150"/>
              <a:ext cx="179" cy="219"/>
            </a:xfrm>
            <a:custGeom>
              <a:avLst/>
              <a:gdLst/>
              <a:ahLst/>
              <a:cxnLst>
                <a:cxn ang="0">
                  <a:pos x="115" y="18"/>
                </a:cxn>
                <a:cxn ang="0">
                  <a:pos x="113" y="24"/>
                </a:cxn>
                <a:cxn ang="0">
                  <a:pos x="108" y="32"/>
                </a:cxn>
                <a:cxn ang="0">
                  <a:pos x="103" y="41"/>
                </a:cxn>
                <a:cxn ang="0">
                  <a:pos x="97" y="50"/>
                </a:cxn>
                <a:cxn ang="0">
                  <a:pos x="90" y="60"/>
                </a:cxn>
                <a:cxn ang="0">
                  <a:pos x="85" y="69"/>
                </a:cxn>
                <a:cxn ang="0">
                  <a:pos x="80" y="77"/>
                </a:cxn>
                <a:cxn ang="0">
                  <a:pos x="78" y="84"/>
                </a:cxn>
                <a:cxn ang="0">
                  <a:pos x="78" y="90"/>
                </a:cxn>
                <a:cxn ang="0">
                  <a:pos x="79" y="94"/>
                </a:cxn>
                <a:cxn ang="0">
                  <a:pos x="82" y="98"/>
                </a:cxn>
                <a:cxn ang="0">
                  <a:pos x="86" y="101"/>
                </a:cxn>
                <a:cxn ang="0">
                  <a:pos x="93" y="107"/>
                </a:cxn>
                <a:cxn ang="0">
                  <a:pos x="96" y="109"/>
                </a:cxn>
                <a:cxn ang="0">
                  <a:pos x="98" y="112"/>
                </a:cxn>
                <a:cxn ang="0">
                  <a:pos x="99" y="118"/>
                </a:cxn>
                <a:cxn ang="0">
                  <a:pos x="99" y="124"/>
                </a:cxn>
                <a:cxn ang="0">
                  <a:pos x="97" y="128"/>
                </a:cxn>
                <a:cxn ang="0">
                  <a:pos x="95" y="132"/>
                </a:cxn>
                <a:cxn ang="0">
                  <a:pos x="91" y="135"/>
                </a:cxn>
                <a:cxn ang="0">
                  <a:pos x="87" y="137"/>
                </a:cxn>
                <a:cxn ang="0">
                  <a:pos x="81" y="139"/>
                </a:cxn>
                <a:cxn ang="0">
                  <a:pos x="75" y="138"/>
                </a:cxn>
                <a:cxn ang="0">
                  <a:pos x="68" y="135"/>
                </a:cxn>
                <a:cxn ang="0">
                  <a:pos x="60" y="130"/>
                </a:cxn>
                <a:cxn ang="0">
                  <a:pos x="51" y="124"/>
                </a:cxn>
                <a:cxn ang="0">
                  <a:pos x="42" y="118"/>
                </a:cxn>
                <a:cxn ang="0">
                  <a:pos x="32" y="111"/>
                </a:cxn>
                <a:cxn ang="0">
                  <a:pos x="21" y="104"/>
                </a:cxn>
                <a:cxn ang="0">
                  <a:pos x="11" y="97"/>
                </a:cxn>
                <a:cxn ang="0">
                  <a:pos x="7" y="94"/>
                </a:cxn>
                <a:cxn ang="0">
                  <a:pos x="4" y="91"/>
                </a:cxn>
                <a:cxn ang="0">
                  <a:pos x="1" y="85"/>
                </a:cxn>
                <a:cxn ang="0">
                  <a:pos x="0" y="80"/>
                </a:cxn>
                <a:cxn ang="0">
                  <a:pos x="1" y="76"/>
                </a:cxn>
                <a:cxn ang="0">
                  <a:pos x="3" y="72"/>
                </a:cxn>
                <a:cxn ang="0">
                  <a:pos x="9" y="65"/>
                </a:cxn>
                <a:cxn ang="0">
                  <a:pos x="13" y="62"/>
                </a:cxn>
                <a:cxn ang="0">
                  <a:pos x="18" y="61"/>
                </a:cxn>
                <a:cxn ang="0">
                  <a:pos x="21" y="61"/>
                </a:cxn>
                <a:cxn ang="0">
                  <a:pos x="24" y="63"/>
                </a:cxn>
                <a:cxn ang="0">
                  <a:pos x="31" y="66"/>
                </a:cxn>
                <a:cxn ang="0">
                  <a:pos x="35" y="68"/>
                </a:cxn>
                <a:cxn ang="0">
                  <a:pos x="39" y="68"/>
                </a:cxn>
                <a:cxn ang="0">
                  <a:pos x="43" y="68"/>
                </a:cxn>
                <a:cxn ang="0">
                  <a:pos x="48" y="65"/>
                </a:cxn>
                <a:cxn ang="0">
                  <a:pos x="53" y="60"/>
                </a:cxn>
                <a:cxn ang="0">
                  <a:pos x="59" y="52"/>
                </a:cxn>
                <a:cxn ang="0">
                  <a:pos x="65" y="43"/>
                </a:cxn>
                <a:cxn ang="0">
                  <a:pos x="71" y="33"/>
                </a:cxn>
                <a:cxn ang="0">
                  <a:pos x="78" y="24"/>
                </a:cxn>
                <a:cxn ang="0">
                  <a:pos x="84" y="15"/>
                </a:cxn>
                <a:cxn ang="0">
                  <a:pos x="89" y="8"/>
                </a:cxn>
                <a:cxn ang="0">
                  <a:pos x="94" y="3"/>
                </a:cxn>
                <a:cxn ang="0">
                  <a:pos x="98" y="1"/>
                </a:cxn>
                <a:cxn ang="0">
                  <a:pos x="102" y="0"/>
                </a:cxn>
                <a:cxn ang="0">
                  <a:pos x="106" y="1"/>
                </a:cxn>
                <a:cxn ang="0">
                  <a:pos x="110" y="3"/>
                </a:cxn>
                <a:cxn ang="0">
                  <a:pos x="113" y="5"/>
                </a:cxn>
                <a:cxn ang="0">
                  <a:pos x="115" y="9"/>
                </a:cxn>
                <a:cxn ang="0">
                  <a:pos x="115" y="13"/>
                </a:cxn>
                <a:cxn ang="0">
                  <a:pos x="115" y="18"/>
                </a:cxn>
              </a:cxnLst>
              <a:rect l="0" t="0" r="r" b="b"/>
              <a:pathLst>
                <a:path w="115" h="139">
                  <a:moveTo>
                    <a:pt x="115" y="18"/>
                  </a:moveTo>
                  <a:lnTo>
                    <a:pt x="113" y="24"/>
                  </a:lnTo>
                  <a:lnTo>
                    <a:pt x="108" y="32"/>
                  </a:lnTo>
                  <a:lnTo>
                    <a:pt x="103" y="41"/>
                  </a:lnTo>
                  <a:lnTo>
                    <a:pt x="97" y="50"/>
                  </a:lnTo>
                  <a:lnTo>
                    <a:pt x="90" y="60"/>
                  </a:lnTo>
                  <a:lnTo>
                    <a:pt x="85" y="69"/>
                  </a:lnTo>
                  <a:lnTo>
                    <a:pt x="80" y="77"/>
                  </a:lnTo>
                  <a:lnTo>
                    <a:pt x="78" y="84"/>
                  </a:lnTo>
                  <a:lnTo>
                    <a:pt x="78" y="90"/>
                  </a:lnTo>
                  <a:lnTo>
                    <a:pt x="79" y="94"/>
                  </a:lnTo>
                  <a:lnTo>
                    <a:pt x="82" y="98"/>
                  </a:lnTo>
                  <a:lnTo>
                    <a:pt x="86" y="101"/>
                  </a:lnTo>
                  <a:lnTo>
                    <a:pt x="93" y="107"/>
                  </a:lnTo>
                  <a:lnTo>
                    <a:pt x="96" y="109"/>
                  </a:lnTo>
                  <a:lnTo>
                    <a:pt x="98" y="112"/>
                  </a:lnTo>
                  <a:lnTo>
                    <a:pt x="99" y="118"/>
                  </a:lnTo>
                  <a:lnTo>
                    <a:pt x="99" y="124"/>
                  </a:lnTo>
                  <a:lnTo>
                    <a:pt x="97" y="128"/>
                  </a:lnTo>
                  <a:lnTo>
                    <a:pt x="95" y="132"/>
                  </a:lnTo>
                  <a:lnTo>
                    <a:pt x="91" y="135"/>
                  </a:lnTo>
                  <a:lnTo>
                    <a:pt x="87" y="137"/>
                  </a:lnTo>
                  <a:lnTo>
                    <a:pt x="81" y="139"/>
                  </a:lnTo>
                  <a:lnTo>
                    <a:pt x="75" y="138"/>
                  </a:lnTo>
                  <a:lnTo>
                    <a:pt x="68" y="135"/>
                  </a:lnTo>
                  <a:lnTo>
                    <a:pt x="60" y="130"/>
                  </a:lnTo>
                  <a:lnTo>
                    <a:pt x="51" y="124"/>
                  </a:lnTo>
                  <a:lnTo>
                    <a:pt x="42" y="118"/>
                  </a:lnTo>
                  <a:lnTo>
                    <a:pt x="32" y="111"/>
                  </a:lnTo>
                  <a:lnTo>
                    <a:pt x="21" y="104"/>
                  </a:lnTo>
                  <a:lnTo>
                    <a:pt x="11" y="97"/>
                  </a:lnTo>
                  <a:lnTo>
                    <a:pt x="7" y="94"/>
                  </a:lnTo>
                  <a:lnTo>
                    <a:pt x="4" y="91"/>
                  </a:lnTo>
                  <a:lnTo>
                    <a:pt x="1" y="85"/>
                  </a:lnTo>
                  <a:lnTo>
                    <a:pt x="0" y="80"/>
                  </a:lnTo>
                  <a:lnTo>
                    <a:pt x="1" y="76"/>
                  </a:lnTo>
                  <a:lnTo>
                    <a:pt x="3" y="72"/>
                  </a:lnTo>
                  <a:lnTo>
                    <a:pt x="9" y="65"/>
                  </a:lnTo>
                  <a:lnTo>
                    <a:pt x="13" y="62"/>
                  </a:lnTo>
                  <a:lnTo>
                    <a:pt x="18" y="61"/>
                  </a:lnTo>
                  <a:lnTo>
                    <a:pt x="21" y="61"/>
                  </a:lnTo>
                  <a:lnTo>
                    <a:pt x="24" y="63"/>
                  </a:lnTo>
                  <a:lnTo>
                    <a:pt x="31" y="66"/>
                  </a:lnTo>
                  <a:lnTo>
                    <a:pt x="35" y="68"/>
                  </a:lnTo>
                  <a:lnTo>
                    <a:pt x="39" y="68"/>
                  </a:lnTo>
                  <a:lnTo>
                    <a:pt x="43" y="68"/>
                  </a:lnTo>
                  <a:lnTo>
                    <a:pt x="48" y="65"/>
                  </a:lnTo>
                  <a:lnTo>
                    <a:pt x="53" y="60"/>
                  </a:lnTo>
                  <a:lnTo>
                    <a:pt x="59" y="52"/>
                  </a:lnTo>
                  <a:lnTo>
                    <a:pt x="65" y="43"/>
                  </a:lnTo>
                  <a:lnTo>
                    <a:pt x="71" y="33"/>
                  </a:lnTo>
                  <a:lnTo>
                    <a:pt x="78" y="24"/>
                  </a:lnTo>
                  <a:lnTo>
                    <a:pt x="84" y="15"/>
                  </a:lnTo>
                  <a:lnTo>
                    <a:pt x="89" y="8"/>
                  </a:lnTo>
                  <a:lnTo>
                    <a:pt x="94" y="3"/>
                  </a:lnTo>
                  <a:lnTo>
                    <a:pt x="98" y="1"/>
                  </a:lnTo>
                  <a:lnTo>
                    <a:pt x="102" y="0"/>
                  </a:lnTo>
                  <a:lnTo>
                    <a:pt x="106" y="1"/>
                  </a:lnTo>
                  <a:lnTo>
                    <a:pt x="110" y="3"/>
                  </a:lnTo>
                  <a:lnTo>
                    <a:pt x="113" y="5"/>
                  </a:lnTo>
                  <a:lnTo>
                    <a:pt x="115" y="9"/>
                  </a:lnTo>
                  <a:lnTo>
                    <a:pt x="115" y="13"/>
                  </a:lnTo>
                  <a:lnTo>
                    <a:pt x="115" y="18"/>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8" name="Freeform 72"/>
            <p:cNvSpPr>
              <a:spLocks noChangeAspect="1"/>
            </p:cNvSpPr>
            <p:nvPr/>
          </p:nvSpPr>
          <p:spPr bwMode="auto">
            <a:xfrm>
              <a:off x="190" y="1894"/>
              <a:ext cx="209" cy="186"/>
            </a:xfrm>
            <a:custGeom>
              <a:avLst/>
              <a:gdLst/>
              <a:ahLst/>
              <a:cxnLst>
                <a:cxn ang="0">
                  <a:pos x="133" y="22"/>
                </a:cxn>
                <a:cxn ang="0">
                  <a:pos x="128" y="27"/>
                </a:cxn>
                <a:cxn ang="0">
                  <a:pos x="121" y="32"/>
                </a:cxn>
                <a:cxn ang="0">
                  <a:pos x="113" y="37"/>
                </a:cxn>
                <a:cxn ang="0">
                  <a:pos x="103" y="43"/>
                </a:cxn>
                <a:cxn ang="0">
                  <a:pos x="93" y="49"/>
                </a:cxn>
                <a:cxn ang="0">
                  <a:pos x="84" y="55"/>
                </a:cxn>
                <a:cxn ang="0">
                  <a:pos x="77" y="61"/>
                </a:cxn>
                <a:cxn ang="0">
                  <a:pos x="72" y="66"/>
                </a:cxn>
                <a:cxn ang="0">
                  <a:pos x="69" y="71"/>
                </a:cxn>
                <a:cxn ang="0">
                  <a:pos x="69" y="76"/>
                </a:cxn>
                <a:cxn ang="0">
                  <a:pos x="70" y="80"/>
                </a:cxn>
                <a:cxn ang="0">
                  <a:pos x="72" y="85"/>
                </a:cxn>
                <a:cxn ang="0">
                  <a:pos x="76" y="93"/>
                </a:cxn>
                <a:cxn ang="0">
                  <a:pos x="78" y="97"/>
                </a:cxn>
                <a:cxn ang="0">
                  <a:pos x="78" y="100"/>
                </a:cxn>
                <a:cxn ang="0">
                  <a:pos x="77" y="106"/>
                </a:cxn>
                <a:cxn ang="0">
                  <a:pos x="74" y="111"/>
                </a:cxn>
                <a:cxn ang="0">
                  <a:pos x="70" y="114"/>
                </a:cxn>
                <a:cxn ang="0">
                  <a:pos x="66" y="117"/>
                </a:cxn>
                <a:cxn ang="0">
                  <a:pos x="62" y="118"/>
                </a:cxn>
                <a:cxn ang="0">
                  <a:pos x="57" y="119"/>
                </a:cxn>
                <a:cxn ang="0">
                  <a:pos x="51" y="117"/>
                </a:cxn>
                <a:cxn ang="0">
                  <a:pos x="46" y="114"/>
                </a:cxn>
                <a:cxn ang="0">
                  <a:pos x="41" y="108"/>
                </a:cxn>
                <a:cxn ang="0">
                  <a:pos x="36" y="100"/>
                </a:cxn>
                <a:cxn ang="0">
                  <a:pos x="30" y="90"/>
                </a:cxn>
                <a:cxn ang="0">
                  <a:pos x="25" y="81"/>
                </a:cxn>
                <a:cxn ang="0">
                  <a:pos x="18" y="72"/>
                </a:cxn>
                <a:cxn ang="0">
                  <a:pos x="11" y="61"/>
                </a:cxn>
                <a:cxn ang="0">
                  <a:pos x="5" y="50"/>
                </a:cxn>
                <a:cxn ang="0">
                  <a:pos x="1" y="41"/>
                </a:cxn>
                <a:cxn ang="0">
                  <a:pos x="0" y="35"/>
                </a:cxn>
                <a:cxn ang="0">
                  <a:pos x="2" y="30"/>
                </a:cxn>
                <a:cxn ang="0">
                  <a:pos x="5" y="27"/>
                </a:cxn>
                <a:cxn ang="0">
                  <a:pos x="9" y="24"/>
                </a:cxn>
                <a:cxn ang="0">
                  <a:pos x="13" y="21"/>
                </a:cxn>
                <a:cxn ang="0">
                  <a:pos x="17" y="20"/>
                </a:cxn>
                <a:cxn ang="0">
                  <a:pos x="22" y="19"/>
                </a:cxn>
                <a:cxn ang="0">
                  <a:pos x="27" y="20"/>
                </a:cxn>
                <a:cxn ang="0">
                  <a:pos x="30" y="21"/>
                </a:cxn>
                <a:cxn ang="0">
                  <a:pos x="32" y="24"/>
                </a:cxn>
                <a:cxn ang="0">
                  <a:pos x="37" y="30"/>
                </a:cxn>
                <a:cxn ang="0">
                  <a:pos x="39" y="33"/>
                </a:cxn>
                <a:cxn ang="0">
                  <a:pos x="43" y="36"/>
                </a:cxn>
                <a:cxn ang="0">
                  <a:pos x="47" y="37"/>
                </a:cxn>
                <a:cxn ang="0">
                  <a:pos x="52" y="36"/>
                </a:cxn>
                <a:cxn ang="0">
                  <a:pos x="59" y="34"/>
                </a:cxn>
                <a:cxn ang="0">
                  <a:pos x="68" y="29"/>
                </a:cxn>
                <a:cxn ang="0">
                  <a:pos x="77" y="24"/>
                </a:cxn>
                <a:cxn ang="0">
                  <a:pos x="87" y="18"/>
                </a:cxn>
                <a:cxn ang="0">
                  <a:pos x="97" y="12"/>
                </a:cxn>
                <a:cxn ang="0">
                  <a:pos x="106" y="6"/>
                </a:cxn>
                <a:cxn ang="0">
                  <a:pos x="114" y="2"/>
                </a:cxn>
                <a:cxn ang="0">
                  <a:pos x="120" y="0"/>
                </a:cxn>
                <a:cxn ang="0">
                  <a:pos x="125" y="0"/>
                </a:cxn>
                <a:cxn ang="0">
                  <a:pos x="129" y="1"/>
                </a:cxn>
                <a:cxn ang="0">
                  <a:pos x="132" y="3"/>
                </a:cxn>
                <a:cxn ang="0">
                  <a:pos x="135" y="6"/>
                </a:cxn>
                <a:cxn ang="0">
                  <a:pos x="136" y="9"/>
                </a:cxn>
                <a:cxn ang="0">
                  <a:pos x="136" y="14"/>
                </a:cxn>
                <a:cxn ang="0">
                  <a:pos x="135" y="18"/>
                </a:cxn>
                <a:cxn ang="0">
                  <a:pos x="133" y="22"/>
                </a:cxn>
              </a:cxnLst>
              <a:rect l="0" t="0" r="r" b="b"/>
              <a:pathLst>
                <a:path w="136" h="119">
                  <a:moveTo>
                    <a:pt x="133" y="22"/>
                  </a:moveTo>
                  <a:lnTo>
                    <a:pt x="128" y="27"/>
                  </a:lnTo>
                  <a:lnTo>
                    <a:pt x="121" y="32"/>
                  </a:lnTo>
                  <a:lnTo>
                    <a:pt x="113" y="37"/>
                  </a:lnTo>
                  <a:lnTo>
                    <a:pt x="103" y="43"/>
                  </a:lnTo>
                  <a:lnTo>
                    <a:pt x="93" y="49"/>
                  </a:lnTo>
                  <a:lnTo>
                    <a:pt x="84" y="55"/>
                  </a:lnTo>
                  <a:lnTo>
                    <a:pt x="77" y="61"/>
                  </a:lnTo>
                  <a:lnTo>
                    <a:pt x="72" y="66"/>
                  </a:lnTo>
                  <a:lnTo>
                    <a:pt x="69" y="71"/>
                  </a:lnTo>
                  <a:lnTo>
                    <a:pt x="69" y="76"/>
                  </a:lnTo>
                  <a:lnTo>
                    <a:pt x="70" y="80"/>
                  </a:lnTo>
                  <a:lnTo>
                    <a:pt x="72" y="85"/>
                  </a:lnTo>
                  <a:lnTo>
                    <a:pt x="76" y="93"/>
                  </a:lnTo>
                  <a:lnTo>
                    <a:pt x="78" y="97"/>
                  </a:lnTo>
                  <a:lnTo>
                    <a:pt x="78" y="100"/>
                  </a:lnTo>
                  <a:lnTo>
                    <a:pt x="77" y="106"/>
                  </a:lnTo>
                  <a:lnTo>
                    <a:pt x="74" y="111"/>
                  </a:lnTo>
                  <a:lnTo>
                    <a:pt x="70" y="114"/>
                  </a:lnTo>
                  <a:lnTo>
                    <a:pt x="66" y="117"/>
                  </a:lnTo>
                  <a:lnTo>
                    <a:pt x="62" y="118"/>
                  </a:lnTo>
                  <a:lnTo>
                    <a:pt x="57" y="119"/>
                  </a:lnTo>
                  <a:lnTo>
                    <a:pt x="51" y="117"/>
                  </a:lnTo>
                  <a:lnTo>
                    <a:pt x="46" y="114"/>
                  </a:lnTo>
                  <a:lnTo>
                    <a:pt x="41" y="108"/>
                  </a:lnTo>
                  <a:lnTo>
                    <a:pt x="36" y="100"/>
                  </a:lnTo>
                  <a:lnTo>
                    <a:pt x="30" y="90"/>
                  </a:lnTo>
                  <a:lnTo>
                    <a:pt x="25" y="81"/>
                  </a:lnTo>
                  <a:lnTo>
                    <a:pt x="18" y="72"/>
                  </a:lnTo>
                  <a:lnTo>
                    <a:pt x="11" y="61"/>
                  </a:lnTo>
                  <a:lnTo>
                    <a:pt x="5" y="50"/>
                  </a:lnTo>
                  <a:lnTo>
                    <a:pt x="1" y="41"/>
                  </a:lnTo>
                  <a:lnTo>
                    <a:pt x="0" y="35"/>
                  </a:lnTo>
                  <a:lnTo>
                    <a:pt x="2" y="30"/>
                  </a:lnTo>
                  <a:lnTo>
                    <a:pt x="5" y="27"/>
                  </a:lnTo>
                  <a:lnTo>
                    <a:pt x="9" y="24"/>
                  </a:lnTo>
                  <a:lnTo>
                    <a:pt x="13" y="21"/>
                  </a:lnTo>
                  <a:lnTo>
                    <a:pt x="17" y="20"/>
                  </a:lnTo>
                  <a:lnTo>
                    <a:pt x="22" y="19"/>
                  </a:lnTo>
                  <a:lnTo>
                    <a:pt x="27" y="20"/>
                  </a:lnTo>
                  <a:lnTo>
                    <a:pt x="30" y="21"/>
                  </a:lnTo>
                  <a:lnTo>
                    <a:pt x="32" y="24"/>
                  </a:lnTo>
                  <a:lnTo>
                    <a:pt x="37" y="30"/>
                  </a:lnTo>
                  <a:lnTo>
                    <a:pt x="39" y="33"/>
                  </a:lnTo>
                  <a:lnTo>
                    <a:pt x="43" y="36"/>
                  </a:lnTo>
                  <a:lnTo>
                    <a:pt x="47" y="37"/>
                  </a:lnTo>
                  <a:lnTo>
                    <a:pt x="52" y="36"/>
                  </a:lnTo>
                  <a:lnTo>
                    <a:pt x="59" y="34"/>
                  </a:lnTo>
                  <a:lnTo>
                    <a:pt x="68" y="29"/>
                  </a:lnTo>
                  <a:lnTo>
                    <a:pt x="77" y="24"/>
                  </a:lnTo>
                  <a:lnTo>
                    <a:pt x="87" y="18"/>
                  </a:lnTo>
                  <a:lnTo>
                    <a:pt x="97" y="12"/>
                  </a:lnTo>
                  <a:lnTo>
                    <a:pt x="106" y="6"/>
                  </a:lnTo>
                  <a:lnTo>
                    <a:pt x="114" y="2"/>
                  </a:lnTo>
                  <a:lnTo>
                    <a:pt x="120" y="0"/>
                  </a:lnTo>
                  <a:lnTo>
                    <a:pt x="125" y="0"/>
                  </a:lnTo>
                  <a:lnTo>
                    <a:pt x="129" y="1"/>
                  </a:lnTo>
                  <a:lnTo>
                    <a:pt x="132" y="3"/>
                  </a:lnTo>
                  <a:lnTo>
                    <a:pt x="135" y="6"/>
                  </a:lnTo>
                  <a:lnTo>
                    <a:pt x="136" y="9"/>
                  </a:lnTo>
                  <a:lnTo>
                    <a:pt x="136" y="14"/>
                  </a:lnTo>
                  <a:lnTo>
                    <a:pt x="135" y="18"/>
                  </a:lnTo>
                  <a:lnTo>
                    <a:pt x="133" y="22"/>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09" name="Freeform 73"/>
            <p:cNvSpPr>
              <a:spLocks noChangeAspect="1"/>
            </p:cNvSpPr>
            <p:nvPr/>
          </p:nvSpPr>
          <p:spPr bwMode="auto">
            <a:xfrm>
              <a:off x="126" y="1479"/>
              <a:ext cx="213" cy="172"/>
            </a:xfrm>
            <a:custGeom>
              <a:avLst/>
              <a:gdLst/>
              <a:ahLst/>
              <a:cxnLst>
                <a:cxn ang="0">
                  <a:pos x="125" y="79"/>
                </a:cxn>
                <a:cxn ang="0">
                  <a:pos x="119" y="79"/>
                </a:cxn>
                <a:cxn ang="0">
                  <a:pos x="110" y="79"/>
                </a:cxn>
                <a:cxn ang="0">
                  <a:pos x="100" y="77"/>
                </a:cxn>
                <a:cxn ang="0">
                  <a:pos x="88" y="76"/>
                </a:cxn>
                <a:cxn ang="0">
                  <a:pos x="77" y="74"/>
                </a:cxn>
                <a:cxn ang="0">
                  <a:pos x="66" y="73"/>
                </a:cxn>
                <a:cxn ang="0">
                  <a:pos x="57" y="72"/>
                </a:cxn>
                <a:cxn ang="0">
                  <a:pos x="50" y="73"/>
                </a:cxn>
                <a:cxn ang="0">
                  <a:pos x="45" y="75"/>
                </a:cxn>
                <a:cxn ang="0">
                  <a:pos x="41" y="79"/>
                </a:cxn>
                <a:cxn ang="0">
                  <a:pos x="39" y="83"/>
                </a:cxn>
                <a:cxn ang="0">
                  <a:pos x="38" y="87"/>
                </a:cxn>
                <a:cxn ang="0">
                  <a:pos x="36" y="96"/>
                </a:cxn>
                <a:cxn ang="0">
                  <a:pos x="35" y="100"/>
                </a:cxn>
                <a:cxn ang="0">
                  <a:pos x="33" y="103"/>
                </a:cxn>
                <a:cxn ang="0">
                  <a:pos x="28" y="107"/>
                </a:cxn>
                <a:cxn ang="0">
                  <a:pos x="23" y="109"/>
                </a:cxn>
                <a:cxn ang="0">
                  <a:pos x="18" y="109"/>
                </a:cxn>
                <a:cxn ang="0">
                  <a:pos x="13" y="108"/>
                </a:cxn>
                <a:cxn ang="0">
                  <a:pos x="9" y="107"/>
                </a:cxn>
                <a:cxn ang="0">
                  <a:pos x="5" y="104"/>
                </a:cxn>
                <a:cxn ang="0">
                  <a:pos x="2" y="99"/>
                </a:cxn>
                <a:cxn ang="0">
                  <a:pos x="0" y="93"/>
                </a:cxn>
                <a:cxn ang="0">
                  <a:pos x="0" y="85"/>
                </a:cxn>
                <a:cxn ang="0">
                  <a:pos x="1" y="75"/>
                </a:cxn>
                <a:cxn ang="0">
                  <a:pos x="4" y="54"/>
                </a:cxn>
                <a:cxn ang="0">
                  <a:pos x="6" y="42"/>
                </a:cxn>
                <a:cxn ang="0">
                  <a:pos x="7" y="30"/>
                </a:cxn>
                <a:cxn ang="0">
                  <a:pos x="10" y="17"/>
                </a:cxn>
                <a:cxn ang="0">
                  <a:pos x="11" y="12"/>
                </a:cxn>
                <a:cxn ang="0">
                  <a:pos x="13" y="8"/>
                </a:cxn>
                <a:cxn ang="0">
                  <a:pos x="17" y="3"/>
                </a:cxn>
                <a:cxn ang="0">
                  <a:pos x="21" y="1"/>
                </a:cxn>
                <a:cxn ang="0">
                  <a:pos x="25" y="0"/>
                </a:cxn>
                <a:cxn ang="0">
                  <a:pos x="29" y="0"/>
                </a:cxn>
                <a:cxn ang="0">
                  <a:pos x="34" y="1"/>
                </a:cxn>
                <a:cxn ang="0">
                  <a:pos x="38" y="2"/>
                </a:cxn>
                <a:cxn ang="0">
                  <a:pos x="42" y="5"/>
                </a:cxn>
                <a:cxn ang="0">
                  <a:pos x="46" y="9"/>
                </a:cxn>
                <a:cxn ang="0">
                  <a:pos x="47" y="12"/>
                </a:cxn>
                <a:cxn ang="0">
                  <a:pos x="47" y="15"/>
                </a:cxn>
                <a:cxn ang="0">
                  <a:pos x="46" y="23"/>
                </a:cxn>
                <a:cxn ang="0">
                  <a:pos x="47" y="27"/>
                </a:cxn>
                <a:cxn ang="0">
                  <a:pos x="48" y="31"/>
                </a:cxn>
                <a:cxn ang="0">
                  <a:pos x="51" y="35"/>
                </a:cxn>
                <a:cxn ang="0">
                  <a:pos x="55" y="38"/>
                </a:cxn>
                <a:cxn ang="0">
                  <a:pos x="62" y="40"/>
                </a:cxn>
                <a:cxn ang="0">
                  <a:pos x="71" y="43"/>
                </a:cxn>
                <a:cxn ang="0">
                  <a:pos x="82" y="44"/>
                </a:cxn>
                <a:cxn ang="0">
                  <a:pos x="93" y="46"/>
                </a:cxn>
                <a:cxn ang="0">
                  <a:pos x="105" y="48"/>
                </a:cxn>
                <a:cxn ang="0">
                  <a:pos x="115" y="50"/>
                </a:cxn>
                <a:cxn ang="0">
                  <a:pos x="124" y="52"/>
                </a:cxn>
                <a:cxn ang="0">
                  <a:pos x="130" y="54"/>
                </a:cxn>
                <a:cxn ang="0">
                  <a:pos x="134" y="57"/>
                </a:cxn>
                <a:cxn ang="0">
                  <a:pos x="136" y="60"/>
                </a:cxn>
                <a:cxn ang="0">
                  <a:pos x="137" y="64"/>
                </a:cxn>
                <a:cxn ang="0">
                  <a:pos x="137" y="68"/>
                </a:cxn>
                <a:cxn ang="0">
                  <a:pos x="135" y="72"/>
                </a:cxn>
                <a:cxn ang="0">
                  <a:pos x="133" y="75"/>
                </a:cxn>
                <a:cxn ang="0">
                  <a:pos x="129" y="77"/>
                </a:cxn>
                <a:cxn ang="0">
                  <a:pos x="125" y="79"/>
                </a:cxn>
              </a:cxnLst>
              <a:rect l="0" t="0" r="r" b="b"/>
              <a:pathLst>
                <a:path w="137" h="109">
                  <a:moveTo>
                    <a:pt x="125" y="79"/>
                  </a:moveTo>
                  <a:lnTo>
                    <a:pt x="119" y="79"/>
                  </a:lnTo>
                  <a:lnTo>
                    <a:pt x="110" y="79"/>
                  </a:lnTo>
                  <a:lnTo>
                    <a:pt x="100" y="77"/>
                  </a:lnTo>
                  <a:lnTo>
                    <a:pt x="88" y="76"/>
                  </a:lnTo>
                  <a:lnTo>
                    <a:pt x="77" y="74"/>
                  </a:lnTo>
                  <a:lnTo>
                    <a:pt x="66" y="73"/>
                  </a:lnTo>
                  <a:lnTo>
                    <a:pt x="57" y="72"/>
                  </a:lnTo>
                  <a:lnTo>
                    <a:pt x="50" y="73"/>
                  </a:lnTo>
                  <a:lnTo>
                    <a:pt x="45" y="75"/>
                  </a:lnTo>
                  <a:lnTo>
                    <a:pt x="41" y="79"/>
                  </a:lnTo>
                  <a:lnTo>
                    <a:pt x="39" y="83"/>
                  </a:lnTo>
                  <a:lnTo>
                    <a:pt x="38" y="87"/>
                  </a:lnTo>
                  <a:lnTo>
                    <a:pt x="36" y="96"/>
                  </a:lnTo>
                  <a:lnTo>
                    <a:pt x="35" y="100"/>
                  </a:lnTo>
                  <a:lnTo>
                    <a:pt x="33" y="103"/>
                  </a:lnTo>
                  <a:lnTo>
                    <a:pt x="28" y="107"/>
                  </a:lnTo>
                  <a:lnTo>
                    <a:pt x="23" y="109"/>
                  </a:lnTo>
                  <a:lnTo>
                    <a:pt x="18" y="109"/>
                  </a:lnTo>
                  <a:lnTo>
                    <a:pt x="13" y="108"/>
                  </a:lnTo>
                  <a:lnTo>
                    <a:pt x="9" y="107"/>
                  </a:lnTo>
                  <a:lnTo>
                    <a:pt x="5" y="104"/>
                  </a:lnTo>
                  <a:lnTo>
                    <a:pt x="2" y="99"/>
                  </a:lnTo>
                  <a:lnTo>
                    <a:pt x="0" y="93"/>
                  </a:lnTo>
                  <a:lnTo>
                    <a:pt x="0" y="85"/>
                  </a:lnTo>
                  <a:lnTo>
                    <a:pt x="1" y="75"/>
                  </a:lnTo>
                  <a:lnTo>
                    <a:pt x="4" y="54"/>
                  </a:lnTo>
                  <a:lnTo>
                    <a:pt x="6" y="42"/>
                  </a:lnTo>
                  <a:lnTo>
                    <a:pt x="7" y="30"/>
                  </a:lnTo>
                  <a:lnTo>
                    <a:pt x="10" y="17"/>
                  </a:lnTo>
                  <a:lnTo>
                    <a:pt x="11" y="12"/>
                  </a:lnTo>
                  <a:lnTo>
                    <a:pt x="13" y="8"/>
                  </a:lnTo>
                  <a:lnTo>
                    <a:pt x="17" y="3"/>
                  </a:lnTo>
                  <a:lnTo>
                    <a:pt x="21" y="1"/>
                  </a:lnTo>
                  <a:lnTo>
                    <a:pt x="25" y="0"/>
                  </a:lnTo>
                  <a:lnTo>
                    <a:pt x="29" y="0"/>
                  </a:lnTo>
                  <a:lnTo>
                    <a:pt x="34" y="1"/>
                  </a:lnTo>
                  <a:lnTo>
                    <a:pt x="38" y="2"/>
                  </a:lnTo>
                  <a:lnTo>
                    <a:pt x="42" y="5"/>
                  </a:lnTo>
                  <a:lnTo>
                    <a:pt x="46" y="9"/>
                  </a:lnTo>
                  <a:lnTo>
                    <a:pt x="47" y="12"/>
                  </a:lnTo>
                  <a:lnTo>
                    <a:pt x="47" y="15"/>
                  </a:lnTo>
                  <a:lnTo>
                    <a:pt x="46" y="23"/>
                  </a:lnTo>
                  <a:lnTo>
                    <a:pt x="47" y="27"/>
                  </a:lnTo>
                  <a:lnTo>
                    <a:pt x="48" y="31"/>
                  </a:lnTo>
                  <a:lnTo>
                    <a:pt x="51" y="35"/>
                  </a:lnTo>
                  <a:lnTo>
                    <a:pt x="55" y="38"/>
                  </a:lnTo>
                  <a:lnTo>
                    <a:pt x="62" y="40"/>
                  </a:lnTo>
                  <a:lnTo>
                    <a:pt x="71" y="43"/>
                  </a:lnTo>
                  <a:lnTo>
                    <a:pt x="82" y="44"/>
                  </a:lnTo>
                  <a:lnTo>
                    <a:pt x="93" y="46"/>
                  </a:lnTo>
                  <a:lnTo>
                    <a:pt x="105" y="48"/>
                  </a:lnTo>
                  <a:lnTo>
                    <a:pt x="115" y="50"/>
                  </a:lnTo>
                  <a:lnTo>
                    <a:pt x="124" y="52"/>
                  </a:lnTo>
                  <a:lnTo>
                    <a:pt x="130" y="54"/>
                  </a:lnTo>
                  <a:lnTo>
                    <a:pt x="134" y="57"/>
                  </a:lnTo>
                  <a:lnTo>
                    <a:pt x="136" y="60"/>
                  </a:lnTo>
                  <a:lnTo>
                    <a:pt x="137" y="64"/>
                  </a:lnTo>
                  <a:lnTo>
                    <a:pt x="137" y="68"/>
                  </a:lnTo>
                  <a:lnTo>
                    <a:pt x="135" y="72"/>
                  </a:lnTo>
                  <a:lnTo>
                    <a:pt x="133" y="75"/>
                  </a:lnTo>
                  <a:lnTo>
                    <a:pt x="129" y="77"/>
                  </a:lnTo>
                  <a:lnTo>
                    <a:pt x="125" y="79"/>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0" name="Freeform 74"/>
            <p:cNvSpPr>
              <a:spLocks noChangeAspect="1"/>
            </p:cNvSpPr>
            <p:nvPr/>
          </p:nvSpPr>
          <p:spPr bwMode="auto">
            <a:xfrm>
              <a:off x="254" y="1089"/>
              <a:ext cx="203" cy="198"/>
            </a:xfrm>
            <a:custGeom>
              <a:avLst/>
              <a:gdLst/>
              <a:ahLst/>
              <a:cxnLst>
                <a:cxn ang="0">
                  <a:pos x="106" y="122"/>
                </a:cxn>
                <a:cxn ang="0">
                  <a:pos x="92" y="109"/>
                </a:cxn>
                <a:cxn ang="0">
                  <a:pos x="76" y="93"/>
                </a:cxn>
                <a:cxn ang="0">
                  <a:pos x="60" y="80"/>
                </a:cxn>
                <a:cxn ang="0">
                  <a:pos x="49" y="76"/>
                </a:cxn>
                <a:cxn ang="0">
                  <a:pos x="40" y="79"/>
                </a:cxn>
                <a:cxn ang="0">
                  <a:pos x="29" y="88"/>
                </a:cxn>
                <a:cxn ang="0">
                  <a:pos x="23" y="91"/>
                </a:cxn>
                <a:cxn ang="0">
                  <a:pos x="12" y="90"/>
                </a:cxn>
                <a:cxn ang="0">
                  <a:pos x="4" y="84"/>
                </a:cxn>
                <a:cxn ang="0">
                  <a:pos x="0" y="76"/>
                </a:cxn>
                <a:cxn ang="0">
                  <a:pos x="2" y="64"/>
                </a:cxn>
                <a:cxn ang="0">
                  <a:pos x="12" y="50"/>
                </a:cxn>
                <a:cxn ang="0">
                  <a:pos x="28" y="35"/>
                </a:cxn>
                <a:cxn ang="0">
                  <a:pos x="45" y="17"/>
                </a:cxn>
                <a:cxn ang="0">
                  <a:pos x="57" y="4"/>
                </a:cxn>
                <a:cxn ang="0">
                  <a:pos x="67" y="0"/>
                </a:cxn>
                <a:cxn ang="0">
                  <a:pos x="76" y="2"/>
                </a:cxn>
                <a:cxn ang="0">
                  <a:pos x="83" y="8"/>
                </a:cxn>
                <a:cxn ang="0">
                  <a:pos x="87" y="16"/>
                </a:cxn>
                <a:cxn ang="0">
                  <a:pos x="87" y="25"/>
                </a:cxn>
                <a:cxn ang="0">
                  <a:pos x="80" y="33"/>
                </a:cxn>
                <a:cxn ang="0">
                  <a:pos x="77" y="41"/>
                </a:cxn>
                <a:cxn ang="0">
                  <a:pos x="78" y="50"/>
                </a:cxn>
                <a:cxn ang="0">
                  <a:pos x="89" y="63"/>
                </a:cxn>
                <a:cxn ang="0">
                  <a:pos x="105" y="79"/>
                </a:cxn>
                <a:cxn ang="0">
                  <a:pos x="121" y="95"/>
                </a:cxn>
                <a:cxn ang="0">
                  <a:pos x="131" y="107"/>
                </a:cxn>
                <a:cxn ang="0">
                  <a:pos x="132" y="116"/>
                </a:cxn>
                <a:cxn ang="0">
                  <a:pos x="129" y="122"/>
                </a:cxn>
                <a:cxn ang="0">
                  <a:pos x="121" y="126"/>
                </a:cxn>
                <a:cxn ang="0">
                  <a:pos x="112" y="125"/>
                </a:cxn>
              </a:cxnLst>
              <a:rect l="0" t="0" r="r" b="b"/>
              <a:pathLst>
                <a:path w="132" h="126">
                  <a:moveTo>
                    <a:pt x="112" y="125"/>
                  </a:moveTo>
                  <a:lnTo>
                    <a:pt x="106" y="122"/>
                  </a:lnTo>
                  <a:lnTo>
                    <a:pt x="100" y="116"/>
                  </a:lnTo>
                  <a:lnTo>
                    <a:pt x="92" y="109"/>
                  </a:lnTo>
                  <a:lnTo>
                    <a:pt x="84" y="101"/>
                  </a:lnTo>
                  <a:lnTo>
                    <a:pt x="76" y="93"/>
                  </a:lnTo>
                  <a:lnTo>
                    <a:pt x="68" y="86"/>
                  </a:lnTo>
                  <a:lnTo>
                    <a:pt x="60" y="80"/>
                  </a:lnTo>
                  <a:lnTo>
                    <a:pt x="54" y="77"/>
                  </a:lnTo>
                  <a:lnTo>
                    <a:pt x="49" y="76"/>
                  </a:lnTo>
                  <a:lnTo>
                    <a:pt x="44" y="77"/>
                  </a:lnTo>
                  <a:lnTo>
                    <a:pt x="40" y="79"/>
                  </a:lnTo>
                  <a:lnTo>
                    <a:pt x="36" y="81"/>
                  </a:lnTo>
                  <a:lnTo>
                    <a:pt x="29" y="88"/>
                  </a:lnTo>
                  <a:lnTo>
                    <a:pt x="26" y="90"/>
                  </a:lnTo>
                  <a:lnTo>
                    <a:pt x="23" y="91"/>
                  </a:lnTo>
                  <a:lnTo>
                    <a:pt x="17" y="91"/>
                  </a:lnTo>
                  <a:lnTo>
                    <a:pt x="12" y="90"/>
                  </a:lnTo>
                  <a:lnTo>
                    <a:pt x="7" y="88"/>
                  </a:lnTo>
                  <a:lnTo>
                    <a:pt x="4" y="84"/>
                  </a:lnTo>
                  <a:lnTo>
                    <a:pt x="2" y="80"/>
                  </a:lnTo>
                  <a:lnTo>
                    <a:pt x="0" y="76"/>
                  </a:lnTo>
                  <a:lnTo>
                    <a:pt x="0" y="70"/>
                  </a:lnTo>
                  <a:lnTo>
                    <a:pt x="2" y="64"/>
                  </a:lnTo>
                  <a:lnTo>
                    <a:pt x="6" y="58"/>
                  </a:lnTo>
                  <a:lnTo>
                    <a:pt x="12" y="50"/>
                  </a:lnTo>
                  <a:lnTo>
                    <a:pt x="20" y="43"/>
                  </a:lnTo>
                  <a:lnTo>
                    <a:pt x="28" y="35"/>
                  </a:lnTo>
                  <a:lnTo>
                    <a:pt x="36" y="26"/>
                  </a:lnTo>
                  <a:lnTo>
                    <a:pt x="45" y="17"/>
                  </a:lnTo>
                  <a:lnTo>
                    <a:pt x="53" y="8"/>
                  </a:lnTo>
                  <a:lnTo>
                    <a:pt x="57" y="4"/>
                  </a:lnTo>
                  <a:lnTo>
                    <a:pt x="61" y="2"/>
                  </a:lnTo>
                  <a:lnTo>
                    <a:pt x="67" y="0"/>
                  </a:lnTo>
                  <a:lnTo>
                    <a:pt x="72" y="0"/>
                  </a:lnTo>
                  <a:lnTo>
                    <a:pt x="76" y="2"/>
                  </a:lnTo>
                  <a:lnTo>
                    <a:pt x="80" y="5"/>
                  </a:lnTo>
                  <a:lnTo>
                    <a:pt x="83" y="8"/>
                  </a:lnTo>
                  <a:lnTo>
                    <a:pt x="86" y="12"/>
                  </a:lnTo>
                  <a:lnTo>
                    <a:pt x="87" y="16"/>
                  </a:lnTo>
                  <a:lnTo>
                    <a:pt x="88" y="22"/>
                  </a:lnTo>
                  <a:lnTo>
                    <a:pt x="87" y="25"/>
                  </a:lnTo>
                  <a:lnTo>
                    <a:pt x="85" y="27"/>
                  </a:lnTo>
                  <a:lnTo>
                    <a:pt x="80" y="33"/>
                  </a:lnTo>
                  <a:lnTo>
                    <a:pt x="78" y="37"/>
                  </a:lnTo>
                  <a:lnTo>
                    <a:pt x="77" y="41"/>
                  </a:lnTo>
                  <a:lnTo>
                    <a:pt x="76" y="45"/>
                  </a:lnTo>
                  <a:lnTo>
                    <a:pt x="78" y="50"/>
                  </a:lnTo>
                  <a:lnTo>
                    <a:pt x="82" y="56"/>
                  </a:lnTo>
                  <a:lnTo>
                    <a:pt x="89" y="63"/>
                  </a:lnTo>
                  <a:lnTo>
                    <a:pt x="97" y="71"/>
                  </a:lnTo>
                  <a:lnTo>
                    <a:pt x="105" y="79"/>
                  </a:lnTo>
                  <a:lnTo>
                    <a:pt x="114" y="87"/>
                  </a:lnTo>
                  <a:lnTo>
                    <a:pt x="121" y="95"/>
                  </a:lnTo>
                  <a:lnTo>
                    <a:pt x="127" y="101"/>
                  </a:lnTo>
                  <a:lnTo>
                    <a:pt x="131" y="107"/>
                  </a:lnTo>
                  <a:lnTo>
                    <a:pt x="132" y="111"/>
                  </a:lnTo>
                  <a:lnTo>
                    <a:pt x="132" y="116"/>
                  </a:lnTo>
                  <a:lnTo>
                    <a:pt x="131" y="119"/>
                  </a:lnTo>
                  <a:lnTo>
                    <a:pt x="129" y="122"/>
                  </a:lnTo>
                  <a:lnTo>
                    <a:pt x="125" y="125"/>
                  </a:lnTo>
                  <a:lnTo>
                    <a:pt x="121" y="126"/>
                  </a:lnTo>
                  <a:lnTo>
                    <a:pt x="117" y="126"/>
                  </a:lnTo>
                  <a:lnTo>
                    <a:pt x="112" y="125"/>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1" name="Freeform 75"/>
            <p:cNvSpPr>
              <a:spLocks noChangeAspect="1"/>
            </p:cNvSpPr>
            <p:nvPr/>
          </p:nvSpPr>
          <p:spPr bwMode="auto">
            <a:xfrm>
              <a:off x="575" y="864"/>
              <a:ext cx="163" cy="221"/>
            </a:xfrm>
            <a:custGeom>
              <a:avLst/>
              <a:gdLst/>
              <a:ahLst/>
              <a:cxnLst>
                <a:cxn ang="0">
                  <a:pos x="78" y="133"/>
                </a:cxn>
                <a:cxn ang="0">
                  <a:pos x="75" y="128"/>
                </a:cxn>
                <a:cxn ang="0">
                  <a:pos x="71" y="120"/>
                </a:cxn>
                <a:cxn ang="0">
                  <a:pos x="67" y="110"/>
                </a:cxn>
                <a:cxn ang="0">
                  <a:pos x="64" y="99"/>
                </a:cxn>
                <a:cxn ang="0">
                  <a:pos x="60" y="89"/>
                </a:cxn>
                <a:cxn ang="0">
                  <a:pos x="56" y="78"/>
                </a:cxn>
                <a:cxn ang="0">
                  <a:pos x="52" y="70"/>
                </a:cxn>
                <a:cxn ang="0">
                  <a:pos x="48" y="64"/>
                </a:cxn>
                <a:cxn ang="0">
                  <a:pos x="44" y="61"/>
                </a:cxn>
                <a:cxn ang="0">
                  <a:pos x="39" y="59"/>
                </a:cxn>
                <a:cxn ang="0">
                  <a:pos x="34" y="59"/>
                </a:cxn>
                <a:cxn ang="0">
                  <a:pos x="29" y="60"/>
                </a:cxn>
                <a:cxn ang="0">
                  <a:pos x="20" y="63"/>
                </a:cxn>
                <a:cxn ang="0">
                  <a:pos x="16" y="63"/>
                </a:cxn>
                <a:cxn ang="0">
                  <a:pos x="13" y="63"/>
                </a:cxn>
                <a:cxn ang="0">
                  <a:pos x="8" y="61"/>
                </a:cxn>
                <a:cxn ang="0">
                  <a:pos x="4" y="57"/>
                </a:cxn>
                <a:cxn ang="0">
                  <a:pos x="1" y="53"/>
                </a:cxn>
                <a:cxn ang="0">
                  <a:pos x="0" y="49"/>
                </a:cxn>
                <a:cxn ang="0">
                  <a:pos x="0" y="44"/>
                </a:cxn>
                <a:cxn ang="0">
                  <a:pos x="1" y="39"/>
                </a:cxn>
                <a:cxn ang="0">
                  <a:pos x="3" y="34"/>
                </a:cxn>
                <a:cxn ang="0">
                  <a:pos x="7" y="29"/>
                </a:cxn>
                <a:cxn ang="0">
                  <a:pos x="14" y="25"/>
                </a:cxn>
                <a:cxn ang="0">
                  <a:pos x="23" y="22"/>
                </a:cxn>
                <a:cxn ang="0">
                  <a:pos x="33" y="18"/>
                </a:cxn>
                <a:cxn ang="0">
                  <a:pos x="43" y="15"/>
                </a:cxn>
                <a:cxn ang="0">
                  <a:pos x="54" y="11"/>
                </a:cxn>
                <a:cxn ang="0">
                  <a:pos x="66" y="6"/>
                </a:cxn>
                <a:cxn ang="0">
                  <a:pos x="78" y="2"/>
                </a:cxn>
                <a:cxn ang="0">
                  <a:pos x="83" y="1"/>
                </a:cxn>
                <a:cxn ang="0">
                  <a:pos x="87" y="0"/>
                </a:cxn>
                <a:cxn ang="0">
                  <a:pos x="94" y="1"/>
                </a:cxn>
                <a:cxn ang="0">
                  <a:pos x="98" y="4"/>
                </a:cxn>
                <a:cxn ang="0">
                  <a:pos x="101" y="7"/>
                </a:cxn>
                <a:cxn ang="0">
                  <a:pos x="103" y="11"/>
                </a:cxn>
                <a:cxn ang="0">
                  <a:pos x="105" y="20"/>
                </a:cxn>
                <a:cxn ang="0">
                  <a:pos x="105" y="25"/>
                </a:cxn>
                <a:cxn ang="0">
                  <a:pos x="103" y="30"/>
                </a:cxn>
                <a:cxn ang="0">
                  <a:pos x="101" y="32"/>
                </a:cxn>
                <a:cxn ang="0">
                  <a:pos x="98" y="34"/>
                </a:cxn>
                <a:cxn ang="0">
                  <a:pos x="91" y="37"/>
                </a:cxn>
                <a:cxn ang="0">
                  <a:pos x="87" y="39"/>
                </a:cxn>
                <a:cxn ang="0">
                  <a:pos x="84" y="42"/>
                </a:cxn>
                <a:cxn ang="0">
                  <a:pos x="82" y="46"/>
                </a:cxn>
                <a:cxn ang="0">
                  <a:pos x="81" y="51"/>
                </a:cxn>
                <a:cxn ang="0">
                  <a:pos x="82" y="58"/>
                </a:cxn>
                <a:cxn ang="0">
                  <a:pos x="85" y="68"/>
                </a:cxn>
                <a:cxn ang="0">
                  <a:pos x="89" y="78"/>
                </a:cxn>
                <a:cxn ang="0">
                  <a:pos x="93" y="89"/>
                </a:cxn>
                <a:cxn ang="0">
                  <a:pos x="97" y="100"/>
                </a:cxn>
                <a:cxn ang="0">
                  <a:pos x="100" y="110"/>
                </a:cxn>
                <a:cxn ang="0">
                  <a:pos x="102" y="119"/>
                </a:cxn>
                <a:cxn ang="0">
                  <a:pos x="103" y="125"/>
                </a:cxn>
                <a:cxn ang="0">
                  <a:pos x="102" y="130"/>
                </a:cxn>
                <a:cxn ang="0">
                  <a:pos x="100" y="134"/>
                </a:cxn>
                <a:cxn ang="0">
                  <a:pos x="97" y="136"/>
                </a:cxn>
                <a:cxn ang="0">
                  <a:pos x="94" y="138"/>
                </a:cxn>
                <a:cxn ang="0">
                  <a:pos x="90" y="139"/>
                </a:cxn>
                <a:cxn ang="0">
                  <a:pos x="86" y="138"/>
                </a:cxn>
                <a:cxn ang="0">
                  <a:pos x="82" y="136"/>
                </a:cxn>
                <a:cxn ang="0">
                  <a:pos x="78" y="133"/>
                </a:cxn>
              </a:cxnLst>
              <a:rect l="0" t="0" r="r" b="b"/>
              <a:pathLst>
                <a:path w="105" h="139">
                  <a:moveTo>
                    <a:pt x="78" y="133"/>
                  </a:moveTo>
                  <a:lnTo>
                    <a:pt x="75" y="128"/>
                  </a:lnTo>
                  <a:lnTo>
                    <a:pt x="71" y="120"/>
                  </a:lnTo>
                  <a:lnTo>
                    <a:pt x="67" y="110"/>
                  </a:lnTo>
                  <a:lnTo>
                    <a:pt x="64" y="99"/>
                  </a:lnTo>
                  <a:lnTo>
                    <a:pt x="60" y="89"/>
                  </a:lnTo>
                  <a:lnTo>
                    <a:pt x="56" y="78"/>
                  </a:lnTo>
                  <a:lnTo>
                    <a:pt x="52" y="70"/>
                  </a:lnTo>
                  <a:lnTo>
                    <a:pt x="48" y="64"/>
                  </a:lnTo>
                  <a:lnTo>
                    <a:pt x="44" y="61"/>
                  </a:lnTo>
                  <a:lnTo>
                    <a:pt x="39" y="59"/>
                  </a:lnTo>
                  <a:lnTo>
                    <a:pt x="34" y="59"/>
                  </a:lnTo>
                  <a:lnTo>
                    <a:pt x="29" y="60"/>
                  </a:lnTo>
                  <a:lnTo>
                    <a:pt x="20" y="63"/>
                  </a:lnTo>
                  <a:lnTo>
                    <a:pt x="16" y="63"/>
                  </a:lnTo>
                  <a:lnTo>
                    <a:pt x="13" y="63"/>
                  </a:lnTo>
                  <a:lnTo>
                    <a:pt x="8" y="61"/>
                  </a:lnTo>
                  <a:lnTo>
                    <a:pt x="4" y="57"/>
                  </a:lnTo>
                  <a:lnTo>
                    <a:pt x="1" y="53"/>
                  </a:lnTo>
                  <a:lnTo>
                    <a:pt x="0" y="49"/>
                  </a:lnTo>
                  <a:lnTo>
                    <a:pt x="0" y="44"/>
                  </a:lnTo>
                  <a:lnTo>
                    <a:pt x="1" y="39"/>
                  </a:lnTo>
                  <a:lnTo>
                    <a:pt x="3" y="34"/>
                  </a:lnTo>
                  <a:lnTo>
                    <a:pt x="7" y="29"/>
                  </a:lnTo>
                  <a:lnTo>
                    <a:pt x="14" y="25"/>
                  </a:lnTo>
                  <a:lnTo>
                    <a:pt x="23" y="22"/>
                  </a:lnTo>
                  <a:lnTo>
                    <a:pt x="33" y="18"/>
                  </a:lnTo>
                  <a:lnTo>
                    <a:pt x="43" y="15"/>
                  </a:lnTo>
                  <a:lnTo>
                    <a:pt x="54" y="11"/>
                  </a:lnTo>
                  <a:lnTo>
                    <a:pt x="66" y="6"/>
                  </a:lnTo>
                  <a:lnTo>
                    <a:pt x="78" y="2"/>
                  </a:lnTo>
                  <a:lnTo>
                    <a:pt x="83" y="1"/>
                  </a:lnTo>
                  <a:lnTo>
                    <a:pt x="87" y="0"/>
                  </a:lnTo>
                  <a:lnTo>
                    <a:pt x="94" y="1"/>
                  </a:lnTo>
                  <a:lnTo>
                    <a:pt x="98" y="4"/>
                  </a:lnTo>
                  <a:lnTo>
                    <a:pt x="101" y="7"/>
                  </a:lnTo>
                  <a:lnTo>
                    <a:pt x="103" y="11"/>
                  </a:lnTo>
                  <a:lnTo>
                    <a:pt x="105" y="20"/>
                  </a:lnTo>
                  <a:lnTo>
                    <a:pt x="105" y="25"/>
                  </a:lnTo>
                  <a:lnTo>
                    <a:pt x="103" y="30"/>
                  </a:lnTo>
                  <a:lnTo>
                    <a:pt x="101" y="32"/>
                  </a:lnTo>
                  <a:lnTo>
                    <a:pt x="98" y="34"/>
                  </a:lnTo>
                  <a:lnTo>
                    <a:pt x="91" y="37"/>
                  </a:lnTo>
                  <a:lnTo>
                    <a:pt x="87" y="39"/>
                  </a:lnTo>
                  <a:lnTo>
                    <a:pt x="84" y="42"/>
                  </a:lnTo>
                  <a:lnTo>
                    <a:pt x="82" y="46"/>
                  </a:lnTo>
                  <a:lnTo>
                    <a:pt x="81" y="51"/>
                  </a:lnTo>
                  <a:lnTo>
                    <a:pt x="82" y="58"/>
                  </a:lnTo>
                  <a:lnTo>
                    <a:pt x="85" y="68"/>
                  </a:lnTo>
                  <a:lnTo>
                    <a:pt x="89" y="78"/>
                  </a:lnTo>
                  <a:lnTo>
                    <a:pt x="93" y="89"/>
                  </a:lnTo>
                  <a:lnTo>
                    <a:pt x="97" y="100"/>
                  </a:lnTo>
                  <a:lnTo>
                    <a:pt x="100" y="110"/>
                  </a:lnTo>
                  <a:lnTo>
                    <a:pt x="102" y="119"/>
                  </a:lnTo>
                  <a:lnTo>
                    <a:pt x="103" y="125"/>
                  </a:lnTo>
                  <a:lnTo>
                    <a:pt x="102" y="130"/>
                  </a:lnTo>
                  <a:lnTo>
                    <a:pt x="100" y="134"/>
                  </a:lnTo>
                  <a:lnTo>
                    <a:pt x="97" y="136"/>
                  </a:lnTo>
                  <a:lnTo>
                    <a:pt x="94" y="138"/>
                  </a:lnTo>
                  <a:lnTo>
                    <a:pt x="90" y="139"/>
                  </a:lnTo>
                  <a:lnTo>
                    <a:pt x="86" y="138"/>
                  </a:lnTo>
                  <a:lnTo>
                    <a:pt x="82" y="136"/>
                  </a:lnTo>
                  <a:lnTo>
                    <a:pt x="78" y="133"/>
                  </a:lnTo>
                  <a:close/>
                </a:path>
              </a:pathLst>
            </a:custGeom>
            <a:solidFill>
              <a:srgbClr val="00CCFF">
                <a:alpha val="25000"/>
              </a:srgbClr>
            </a:solidFill>
            <a:ln w="9525">
              <a:solidFill>
                <a:schemeClr val="tx1"/>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2" name="Oval 76"/>
            <p:cNvSpPr>
              <a:spLocks noChangeAspect="1" noChangeArrowheads="1"/>
            </p:cNvSpPr>
            <p:nvPr/>
          </p:nvSpPr>
          <p:spPr bwMode="auto">
            <a:xfrm>
              <a:off x="232" y="1443"/>
              <a:ext cx="100"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3" name="Oval 77"/>
            <p:cNvSpPr>
              <a:spLocks noChangeAspect="1" noChangeArrowheads="1"/>
            </p:cNvSpPr>
            <p:nvPr/>
          </p:nvSpPr>
          <p:spPr bwMode="auto">
            <a:xfrm>
              <a:off x="268" y="1342"/>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4" name="Oval 78"/>
            <p:cNvSpPr>
              <a:spLocks noChangeAspect="1" noChangeArrowheads="1"/>
            </p:cNvSpPr>
            <p:nvPr/>
          </p:nvSpPr>
          <p:spPr bwMode="auto">
            <a:xfrm>
              <a:off x="307" y="1261"/>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5" name="Oval 79"/>
            <p:cNvSpPr>
              <a:spLocks noChangeAspect="1" noChangeArrowheads="1"/>
            </p:cNvSpPr>
            <p:nvPr/>
          </p:nvSpPr>
          <p:spPr bwMode="auto">
            <a:xfrm>
              <a:off x="415" y="1118"/>
              <a:ext cx="100"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6" name="Oval 80"/>
            <p:cNvSpPr>
              <a:spLocks noChangeAspect="1" noChangeArrowheads="1"/>
            </p:cNvSpPr>
            <p:nvPr/>
          </p:nvSpPr>
          <p:spPr bwMode="auto">
            <a:xfrm>
              <a:off x="485" y="1054"/>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7" name="Oval 81"/>
            <p:cNvSpPr>
              <a:spLocks noChangeAspect="1" noChangeArrowheads="1"/>
            </p:cNvSpPr>
            <p:nvPr/>
          </p:nvSpPr>
          <p:spPr bwMode="auto">
            <a:xfrm>
              <a:off x="577" y="1003"/>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8" name="Oval 82"/>
            <p:cNvSpPr>
              <a:spLocks noChangeAspect="1" noChangeArrowheads="1"/>
            </p:cNvSpPr>
            <p:nvPr/>
          </p:nvSpPr>
          <p:spPr bwMode="auto">
            <a:xfrm>
              <a:off x="732" y="944"/>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19" name="Oval 83"/>
            <p:cNvSpPr>
              <a:spLocks noChangeAspect="1" noChangeArrowheads="1"/>
            </p:cNvSpPr>
            <p:nvPr/>
          </p:nvSpPr>
          <p:spPr bwMode="auto">
            <a:xfrm>
              <a:off x="834" y="936"/>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0" name="Oval 84"/>
            <p:cNvSpPr>
              <a:spLocks noChangeAspect="1" noChangeArrowheads="1"/>
            </p:cNvSpPr>
            <p:nvPr/>
          </p:nvSpPr>
          <p:spPr bwMode="auto">
            <a:xfrm>
              <a:off x="937" y="938"/>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1" name="Oval 85"/>
            <p:cNvSpPr>
              <a:spLocks noChangeAspect="1" noChangeArrowheads="1"/>
            </p:cNvSpPr>
            <p:nvPr/>
          </p:nvSpPr>
          <p:spPr bwMode="auto">
            <a:xfrm>
              <a:off x="1099" y="977"/>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2" name="Oval 86"/>
            <p:cNvSpPr>
              <a:spLocks noChangeAspect="1" noChangeArrowheads="1"/>
            </p:cNvSpPr>
            <p:nvPr/>
          </p:nvSpPr>
          <p:spPr bwMode="auto">
            <a:xfrm>
              <a:off x="1189" y="1020"/>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3" name="Oval 87"/>
            <p:cNvSpPr>
              <a:spLocks noChangeAspect="1" noChangeArrowheads="1"/>
            </p:cNvSpPr>
            <p:nvPr/>
          </p:nvSpPr>
          <p:spPr bwMode="auto">
            <a:xfrm>
              <a:off x="1264" y="1081"/>
              <a:ext cx="102" cy="102"/>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4" name="Oval 88"/>
            <p:cNvSpPr>
              <a:spLocks noChangeAspect="1" noChangeArrowheads="1"/>
            </p:cNvSpPr>
            <p:nvPr/>
          </p:nvSpPr>
          <p:spPr bwMode="auto">
            <a:xfrm>
              <a:off x="1386" y="1210"/>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5" name="Oval 89"/>
            <p:cNvSpPr>
              <a:spLocks noChangeAspect="1" noChangeArrowheads="1"/>
            </p:cNvSpPr>
            <p:nvPr/>
          </p:nvSpPr>
          <p:spPr bwMode="auto">
            <a:xfrm>
              <a:off x="1436" y="1297"/>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6" name="Oval 90"/>
            <p:cNvSpPr>
              <a:spLocks noChangeAspect="1" noChangeArrowheads="1"/>
            </p:cNvSpPr>
            <p:nvPr/>
          </p:nvSpPr>
          <p:spPr bwMode="auto">
            <a:xfrm>
              <a:off x="1468" y="1383"/>
              <a:ext cx="100"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7" name="Oval 91"/>
            <p:cNvSpPr>
              <a:spLocks noChangeAspect="1" noChangeArrowheads="1"/>
            </p:cNvSpPr>
            <p:nvPr/>
          </p:nvSpPr>
          <p:spPr bwMode="auto">
            <a:xfrm>
              <a:off x="1504" y="1559"/>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8" name="Oval 92"/>
            <p:cNvSpPr>
              <a:spLocks noChangeAspect="1" noChangeArrowheads="1"/>
            </p:cNvSpPr>
            <p:nvPr/>
          </p:nvSpPr>
          <p:spPr bwMode="auto">
            <a:xfrm>
              <a:off x="1494" y="1663"/>
              <a:ext cx="104"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29" name="Oval 93"/>
            <p:cNvSpPr>
              <a:spLocks noChangeAspect="1" noChangeArrowheads="1"/>
            </p:cNvSpPr>
            <p:nvPr/>
          </p:nvSpPr>
          <p:spPr bwMode="auto">
            <a:xfrm>
              <a:off x="1474" y="1755"/>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0" name="Oval 94"/>
            <p:cNvSpPr>
              <a:spLocks noChangeAspect="1" noChangeArrowheads="1"/>
            </p:cNvSpPr>
            <p:nvPr/>
          </p:nvSpPr>
          <p:spPr bwMode="auto">
            <a:xfrm>
              <a:off x="1414" y="1919"/>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1" name="Oval 95"/>
            <p:cNvSpPr>
              <a:spLocks noChangeAspect="1" noChangeArrowheads="1"/>
            </p:cNvSpPr>
            <p:nvPr/>
          </p:nvSpPr>
          <p:spPr bwMode="auto">
            <a:xfrm>
              <a:off x="1366" y="2001"/>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2" name="Oval 96"/>
            <p:cNvSpPr>
              <a:spLocks noChangeAspect="1" noChangeArrowheads="1"/>
            </p:cNvSpPr>
            <p:nvPr/>
          </p:nvSpPr>
          <p:spPr bwMode="auto">
            <a:xfrm>
              <a:off x="1298" y="2082"/>
              <a:ext cx="100"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3" name="Oval 97"/>
            <p:cNvSpPr>
              <a:spLocks noChangeAspect="1" noChangeArrowheads="1"/>
            </p:cNvSpPr>
            <p:nvPr/>
          </p:nvSpPr>
          <p:spPr bwMode="auto">
            <a:xfrm>
              <a:off x="1151" y="2178"/>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4" name="Oval 98"/>
            <p:cNvSpPr>
              <a:spLocks noChangeAspect="1" noChangeArrowheads="1"/>
            </p:cNvSpPr>
            <p:nvPr/>
          </p:nvSpPr>
          <p:spPr bwMode="auto">
            <a:xfrm>
              <a:off x="1063" y="2219"/>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5" name="Oval 99"/>
            <p:cNvSpPr>
              <a:spLocks noChangeAspect="1" noChangeArrowheads="1"/>
            </p:cNvSpPr>
            <p:nvPr/>
          </p:nvSpPr>
          <p:spPr bwMode="auto">
            <a:xfrm>
              <a:off x="971" y="2242"/>
              <a:ext cx="100"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6" name="Oval 100"/>
            <p:cNvSpPr>
              <a:spLocks noChangeAspect="1" noChangeArrowheads="1"/>
            </p:cNvSpPr>
            <p:nvPr/>
          </p:nvSpPr>
          <p:spPr bwMode="auto">
            <a:xfrm>
              <a:off x="802" y="2248"/>
              <a:ext cx="104" cy="102"/>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7" name="Oval 101"/>
            <p:cNvSpPr>
              <a:spLocks noChangeAspect="1" noChangeArrowheads="1"/>
            </p:cNvSpPr>
            <p:nvPr/>
          </p:nvSpPr>
          <p:spPr bwMode="auto">
            <a:xfrm>
              <a:off x="698" y="2227"/>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8" name="Oval 102"/>
            <p:cNvSpPr>
              <a:spLocks noChangeAspect="1" noChangeArrowheads="1"/>
            </p:cNvSpPr>
            <p:nvPr/>
          </p:nvSpPr>
          <p:spPr bwMode="auto">
            <a:xfrm>
              <a:off x="600" y="2193"/>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39" name="Oval 103"/>
            <p:cNvSpPr>
              <a:spLocks noChangeAspect="1" noChangeArrowheads="1"/>
            </p:cNvSpPr>
            <p:nvPr/>
          </p:nvSpPr>
          <p:spPr bwMode="auto">
            <a:xfrm>
              <a:off x="457" y="2117"/>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0" name="Oval 104"/>
            <p:cNvSpPr>
              <a:spLocks noChangeAspect="1" noChangeArrowheads="1"/>
            </p:cNvSpPr>
            <p:nvPr/>
          </p:nvSpPr>
          <p:spPr bwMode="auto">
            <a:xfrm>
              <a:off x="387" y="2048"/>
              <a:ext cx="100"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1" name="Oval 105"/>
            <p:cNvSpPr>
              <a:spLocks noChangeAspect="1" noChangeArrowheads="1"/>
            </p:cNvSpPr>
            <p:nvPr/>
          </p:nvSpPr>
          <p:spPr bwMode="auto">
            <a:xfrm>
              <a:off x="333" y="1966"/>
              <a:ext cx="104"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2" name="Oval 106"/>
            <p:cNvSpPr>
              <a:spLocks noChangeAspect="1" noChangeArrowheads="1"/>
            </p:cNvSpPr>
            <p:nvPr/>
          </p:nvSpPr>
          <p:spPr bwMode="auto">
            <a:xfrm>
              <a:off x="244" y="1815"/>
              <a:ext cx="102"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3" name="Oval 107"/>
            <p:cNvSpPr>
              <a:spLocks noChangeAspect="1" noChangeArrowheads="1"/>
            </p:cNvSpPr>
            <p:nvPr/>
          </p:nvSpPr>
          <p:spPr bwMode="auto">
            <a:xfrm>
              <a:off x="218" y="1714"/>
              <a:ext cx="104"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4" name="Oval 108"/>
            <p:cNvSpPr>
              <a:spLocks noChangeAspect="1" noChangeArrowheads="1"/>
            </p:cNvSpPr>
            <p:nvPr/>
          </p:nvSpPr>
          <p:spPr bwMode="auto">
            <a:xfrm>
              <a:off x="218" y="1616"/>
              <a:ext cx="104" cy="104"/>
            </a:xfrm>
            <a:prstGeom prst="ellipse">
              <a:avLst/>
            </a:prstGeom>
            <a:solidFill>
              <a:srgbClr val="00CCFF">
                <a:alpha val="25000"/>
              </a:srgbClr>
            </a:solidFill>
            <a:ln w="12700">
              <a:solidFill>
                <a:schemeClr val="tx1"/>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5" name="Freeform 109"/>
            <p:cNvSpPr>
              <a:spLocks noChangeAspect="1"/>
            </p:cNvSpPr>
            <p:nvPr/>
          </p:nvSpPr>
          <p:spPr bwMode="auto">
            <a:xfrm>
              <a:off x="313" y="1042"/>
              <a:ext cx="1190" cy="1214"/>
            </a:xfrm>
            <a:custGeom>
              <a:avLst/>
              <a:gdLst/>
              <a:ahLst/>
              <a:cxnLst>
                <a:cxn ang="0">
                  <a:pos x="385" y="770"/>
                </a:cxn>
                <a:cxn ang="0">
                  <a:pos x="461" y="758"/>
                </a:cxn>
                <a:cxn ang="0">
                  <a:pos x="530" y="739"/>
                </a:cxn>
                <a:cxn ang="0">
                  <a:pos x="600" y="701"/>
                </a:cxn>
                <a:cxn ang="0">
                  <a:pos x="657" y="657"/>
                </a:cxn>
                <a:cxn ang="0">
                  <a:pos x="701" y="600"/>
                </a:cxn>
                <a:cxn ang="0">
                  <a:pos x="739" y="531"/>
                </a:cxn>
                <a:cxn ang="0">
                  <a:pos x="758" y="461"/>
                </a:cxn>
                <a:cxn ang="0">
                  <a:pos x="770" y="385"/>
                </a:cxn>
                <a:cxn ang="0">
                  <a:pos x="758" y="303"/>
                </a:cxn>
                <a:cxn ang="0">
                  <a:pos x="739" y="234"/>
                </a:cxn>
                <a:cxn ang="0">
                  <a:pos x="701" y="164"/>
                </a:cxn>
                <a:cxn ang="0">
                  <a:pos x="657" y="108"/>
                </a:cxn>
                <a:cxn ang="0">
                  <a:pos x="600" y="63"/>
                </a:cxn>
                <a:cxn ang="0">
                  <a:pos x="530" y="26"/>
                </a:cxn>
                <a:cxn ang="0">
                  <a:pos x="461" y="7"/>
                </a:cxn>
                <a:cxn ang="0">
                  <a:pos x="385" y="0"/>
                </a:cxn>
                <a:cxn ang="0">
                  <a:pos x="303" y="7"/>
                </a:cxn>
                <a:cxn ang="0">
                  <a:pos x="233" y="26"/>
                </a:cxn>
                <a:cxn ang="0">
                  <a:pos x="164" y="63"/>
                </a:cxn>
                <a:cxn ang="0">
                  <a:pos x="107" y="108"/>
                </a:cxn>
                <a:cxn ang="0">
                  <a:pos x="63" y="164"/>
                </a:cxn>
                <a:cxn ang="0">
                  <a:pos x="25" y="234"/>
                </a:cxn>
                <a:cxn ang="0">
                  <a:pos x="6" y="303"/>
                </a:cxn>
                <a:cxn ang="0">
                  <a:pos x="0" y="385"/>
                </a:cxn>
                <a:cxn ang="0">
                  <a:pos x="6" y="461"/>
                </a:cxn>
                <a:cxn ang="0">
                  <a:pos x="25" y="531"/>
                </a:cxn>
                <a:cxn ang="0">
                  <a:pos x="63" y="600"/>
                </a:cxn>
                <a:cxn ang="0">
                  <a:pos x="107" y="657"/>
                </a:cxn>
                <a:cxn ang="0">
                  <a:pos x="164" y="701"/>
                </a:cxn>
                <a:cxn ang="0">
                  <a:pos x="233" y="739"/>
                </a:cxn>
                <a:cxn ang="0">
                  <a:pos x="303" y="758"/>
                </a:cxn>
                <a:cxn ang="0">
                  <a:pos x="385" y="770"/>
                </a:cxn>
              </a:cxnLst>
              <a:rect l="0" t="0" r="r" b="b"/>
              <a:pathLst>
                <a:path w="770" h="770">
                  <a:moveTo>
                    <a:pt x="385" y="770"/>
                  </a:moveTo>
                  <a:lnTo>
                    <a:pt x="461" y="758"/>
                  </a:lnTo>
                  <a:lnTo>
                    <a:pt x="530" y="739"/>
                  </a:lnTo>
                  <a:lnTo>
                    <a:pt x="600" y="701"/>
                  </a:lnTo>
                  <a:lnTo>
                    <a:pt x="657" y="657"/>
                  </a:lnTo>
                  <a:lnTo>
                    <a:pt x="701" y="600"/>
                  </a:lnTo>
                  <a:lnTo>
                    <a:pt x="739" y="531"/>
                  </a:lnTo>
                  <a:lnTo>
                    <a:pt x="758" y="461"/>
                  </a:lnTo>
                  <a:lnTo>
                    <a:pt x="770" y="385"/>
                  </a:lnTo>
                  <a:lnTo>
                    <a:pt x="758" y="303"/>
                  </a:lnTo>
                  <a:lnTo>
                    <a:pt x="739" y="234"/>
                  </a:lnTo>
                  <a:lnTo>
                    <a:pt x="701" y="164"/>
                  </a:lnTo>
                  <a:lnTo>
                    <a:pt x="657" y="108"/>
                  </a:lnTo>
                  <a:lnTo>
                    <a:pt x="600" y="63"/>
                  </a:lnTo>
                  <a:lnTo>
                    <a:pt x="530" y="26"/>
                  </a:lnTo>
                  <a:lnTo>
                    <a:pt x="461" y="7"/>
                  </a:lnTo>
                  <a:lnTo>
                    <a:pt x="385" y="0"/>
                  </a:lnTo>
                  <a:lnTo>
                    <a:pt x="303" y="7"/>
                  </a:lnTo>
                  <a:lnTo>
                    <a:pt x="233" y="26"/>
                  </a:lnTo>
                  <a:lnTo>
                    <a:pt x="164" y="63"/>
                  </a:lnTo>
                  <a:lnTo>
                    <a:pt x="107" y="108"/>
                  </a:lnTo>
                  <a:lnTo>
                    <a:pt x="63" y="164"/>
                  </a:lnTo>
                  <a:lnTo>
                    <a:pt x="25" y="234"/>
                  </a:lnTo>
                  <a:lnTo>
                    <a:pt x="6" y="303"/>
                  </a:lnTo>
                  <a:lnTo>
                    <a:pt x="0" y="385"/>
                  </a:lnTo>
                  <a:lnTo>
                    <a:pt x="6" y="461"/>
                  </a:lnTo>
                  <a:lnTo>
                    <a:pt x="25" y="531"/>
                  </a:lnTo>
                  <a:lnTo>
                    <a:pt x="63" y="600"/>
                  </a:lnTo>
                  <a:lnTo>
                    <a:pt x="107" y="657"/>
                  </a:lnTo>
                  <a:lnTo>
                    <a:pt x="164" y="701"/>
                  </a:lnTo>
                  <a:lnTo>
                    <a:pt x="233" y="739"/>
                  </a:lnTo>
                  <a:lnTo>
                    <a:pt x="303" y="758"/>
                  </a:lnTo>
                  <a:lnTo>
                    <a:pt x="385" y="770"/>
                  </a:lnTo>
                  <a:close/>
                </a:path>
              </a:pathLst>
            </a:custGeom>
            <a:solidFill>
              <a:srgbClr val="00CCFF">
                <a:alpha val="25000"/>
              </a:srgbClr>
            </a:solidFill>
            <a:ln w="9525">
              <a:no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6" name="Freeform 110"/>
            <p:cNvSpPr>
              <a:spLocks noChangeAspect="1"/>
            </p:cNvSpPr>
            <p:nvPr/>
          </p:nvSpPr>
          <p:spPr bwMode="auto">
            <a:xfrm>
              <a:off x="313" y="1042"/>
              <a:ext cx="1190" cy="1214"/>
            </a:xfrm>
            <a:custGeom>
              <a:avLst/>
              <a:gdLst/>
              <a:ahLst/>
              <a:cxnLst>
                <a:cxn ang="0">
                  <a:pos x="385" y="770"/>
                </a:cxn>
                <a:cxn ang="0">
                  <a:pos x="461" y="758"/>
                </a:cxn>
                <a:cxn ang="0">
                  <a:pos x="530" y="739"/>
                </a:cxn>
                <a:cxn ang="0">
                  <a:pos x="600" y="701"/>
                </a:cxn>
                <a:cxn ang="0">
                  <a:pos x="657" y="657"/>
                </a:cxn>
                <a:cxn ang="0">
                  <a:pos x="701" y="600"/>
                </a:cxn>
                <a:cxn ang="0">
                  <a:pos x="739" y="531"/>
                </a:cxn>
                <a:cxn ang="0">
                  <a:pos x="758" y="461"/>
                </a:cxn>
                <a:cxn ang="0">
                  <a:pos x="770" y="385"/>
                </a:cxn>
                <a:cxn ang="0">
                  <a:pos x="758" y="303"/>
                </a:cxn>
                <a:cxn ang="0">
                  <a:pos x="739" y="234"/>
                </a:cxn>
                <a:cxn ang="0">
                  <a:pos x="701" y="164"/>
                </a:cxn>
                <a:cxn ang="0">
                  <a:pos x="657" y="108"/>
                </a:cxn>
                <a:cxn ang="0">
                  <a:pos x="600" y="63"/>
                </a:cxn>
                <a:cxn ang="0">
                  <a:pos x="530" y="26"/>
                </a:cxn>
                <a:cxn ang="0">
                  <a:pos x="461" y="7"/>
                </a:cxn>
                <a:cxn ang="0">
                  <a:pos x="385" y="0"/>
                </a:cxn>
                <a:cxn ang="0">
                  <a:pos x="303" y="7"/>
                </a:cxn>
                <a:cxn ang="0">
                  <a:pos x="233" y="26"/>
                </a:cxn>
                <a:cxn ang="0">
                  <a:pos x="164" y="63"/>
                </a:cxn>
                <a:cxn ang="0">
                  <a:pos x="107" y="108"/>
                </a:cxn>
                <a:cxn ang="0">
                  <a:pos x="63" y="164"/>
                </a:cxn>
                <a:cxn ang="0">
                  <a:pos x="25" y="234"/>
                </a:cxn>
                <a:cxn ang="0">
                  <a:pos x="6" y="303"/>
                </a:cxn>
                <a:cxn ang="0">
                  <a:pos x="0" y="385"/>
                </a:cxn>
                <a:cxn ang="0">
                  <a:pos x="6" y="461"/>
                </a:cxn>
                <a:cxn ang="0">
                  <a:pos x="25" y="531"/>
                </a:cxn>
                <a:cxn ang="0">
                  <a:pos x="63" y="600"/>
                </a:cxn>
                <a:cxn ang="0">
                  <a:pos x="107" y="657"/>
                </a:cxn>
                <a:cxn ang="0">
                  <a:pos x="164" y="701"/>
                </a:cxn>
                <a:cxn ang="0">
                  <a:pos x="233" y="739"/>
                </a:cxn>
                <a:cxn ang="0">
                  <a:pos x="303" y="758"/>
                </a:cxn>
                <a:cxn ang="0">
                  <a:pos x="385" y="770"/>
                </a:cxn>
              </a:cxnLst>
              <a:rect l="0" t="0" r="r" b="b"/>
              <a:pathLst>
                <a:path w="770" h="770">
                  <a:moveTo>
                    <a:pt x="385" y="770"/>
                  </a:moveTo>
                  <a:lnTo>
                    <a:pt x="461" y="758"/>
                  </a:lnTo>
                  <a:lnTo>
                    <a:pt x="530" y="739"/>
                  </a:lnTo>
                  <a:lnTo>
                    <a:pt x="600" y="701"/>
                  </a:lnTo>
                  <a:lnTo>
                    <a:pt x="657" y="657"/>
                  </a:lnTo>
                  <a:lnTo>
                    <a:pt x="701" y="600"/>
                  </a:lnTo>
                  <a:lnTo>
                    <a:pt x="739" y="531"/>
                  </a:lnTo>
                  <a:lnTo>
                    <a:pt x="758" y="461"/>
                  </a:lnTo>
                  <a:lnTo>
                    <a:pt x="770" y="385"/>
                  </a:lnTo>
                  <a:lnTo>
                    <a:pt x="758" y="303"/>
                  </a:lnTo>
                  <a:lnTo>
                    <a:pt x="739" y="234"/>
                  </a:lnTo>
                  <a:lnTo>
                    <a:pt x="701" y="164"/>
                  </a:lnTo>
                  <a:lnTo>
                    <a:pt x="657" y="108"/>
                  </a:lnTo>
                  <a:lnTo>
                    <a:pt x="600" y="63"/>
                  </a:lnTo>
                  <a:lnTo>
                    <a:pt x="530" y="26"/>
                  </a:lnTo>
                  <a:lnTo>
                    <a:pt x="461" y="7"/>
                  </a:lnTo>
                  <a:lnTo>
                    <a:pt x="385" y="0"/>
                  </a:lnTo>
                  <a:lnTo>
                    <a:pt x="303" y="7"/>
                  </a:lnTo>
                  <a:lnTo>
                    <a:pt x="233" y="26"/>
                  </a:lnTo>
                  <a:lnTo>
                    <a:pt x="164" y="63"/>
                  </a:lnTo>
                  <a:lnTo>
                    <a:pt x="107" y="108"/>
                  </a:lnTo>
                  <a:lnTo>
                    <a:pt x="63" y="164"/>
                  </a:lnTo>
                  <a:lnTo>
                    <a:pt x="25" y="234"/>
                  </a:lnTo>
                  <a:lnTo>
                    <a:pt x="6" y="303"/>
                  </a:lnTo>
                  <a:lnTo>
                    <a:pt x="0" y="385"/>
                  </a:lnTo>
                  <a:lnTo>
                    <a:pt x="6" y="461"/>
                  </a:lnTo>
                  <a:lnTo>
                    <a:pt x="25" y="531"/>
                  </a:lnTo>
                  <a:lnTo>
                    <a:pt x="63" y="600"/>
                  </a:lnTo>
                  <a:lnTo>
                    <a:pt x="107" y="657"/>
                  </a:lnTo>
                  <a:lnTo>
                    <a:pt x="164" y="701"/>
                  </a:lnTo>
                  <a:lnTo>
                    <a:pt x="233" y="739"/>
                  </a:lnTo>
                  <a:lnTo>
                    <a:pt x="303" y="758"/>
                  </a:lnTo>
                  <a:lnTo>
                    <a:pt x="385" y="770"/>
                  </a:lnTo>
                </a:path>
              </a:pathLst>
            </a:custGeom>
            <a:solidFill>
              <a:schemeClr val="tx1">
                <a:alpha val="25000"/>
              </a:schemeClr>
            </a:solidFill>
            <a:ln w="9525">
              <a:solidFill>
                <a:srgbClr val="FFFFFF"/>
              </a:solidFill>
              <a:prstDash val="solid"/>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7" name="Freeform 111"/>
            <p:cNvSpPr>
              <a:spLocks noChangeAspect="1"/>
            </p:cNvSpPr>
            <p:nvPr/>
          </p:nvSpPr>
          <p:spPr bwMode="auto">
            <a:xfrm>
              <a:off x="443" y="1269"/>
              <a:ext cx="215" cy="366"/>
            </a:xfrm>
            <a:custGeom>
              <a:avLst/>
              <a:gdLst/>
              <a:ahLst/>
              <a:cxnLst>
                <a:cxn ang="0">
                  <a:pos x="8" y="233"/>
                </a:cxn>
                <a:cxn ang="0">
                  <a:pos x="32" y="221"/>
                </a:cxn>
                <a:cxn ang="0">
                  <a:pos x="46" y="211"/>
                </a:cxn>
                <a:cxn ang="0">
                  <a:pos x="56" y="200"/>
                </a:cxn>
                <a:cxn ang="0">
                  <a:pos x="63" y="186"/>
                </a:cxn>
                <a:cxn ang="0">
                  <a:pos x="72" y="155"/>
                </a:cxn>
                <a:cxn ang="0">
                  <a:pos x="75" y="138"/>
                </a:cxn>
                <a:cxn ang="0">
                  <a:pos x="74" y="114"/>
                </a:cxn>
                <a:cxn ang="0">
                  <a:pos x="71" y="93"/>
                </a:cxn>
                <a:cxn ang="0">
                  <a:pos x="72" y="71"/>
                </a:cxn>
                <a:cxn ang="0">
                  <a:pos x="65" y="61"/>
                </a:cxn>
                <a:cxn ang="0">
                  <a:pos x="76" y="55"/>
                </a:cxn>
                <a:cxn ang="0">
                  <a:pos x="73" y="42"/>
                </a:cxn>
                <a:cxn ang="0">
                  <a:pos x="86" y="40"/>
                </a:cxn>
                <a:cxn ang="0">
                  <a:pos x="87" y="25"/>
                </a:cxn>
                <a:cxn ang="0">
                  <a:pos x="101" y="27"/>
                </a:cxn>
                <a:cxn ang="0">
                  <a:pos x="119" y="20"/>
                </a:cxn>
                <a:cxn ang="0">
                  <a:pos x="116" y="21"/>
                </a:cxn>
                <a:cxn ang="0">
                  <a:pos x="139" y="18"/>
                </a:cxn>
                <a:cxn ang="0">
                  <a:pos x="127" y="1"/>
                </a:cxn>
                <a:cxn ang="0">
                  <a:pos x="112" y="3"/>
                </a:cxn>
                <a:cxn ang="0">
                  <a:pos x="92" y="12"/>
                </a:cxn>
                <a:cxn ang="0">
                  <a:pos x="81" y="19"/>
                </a:cxn>
                <a:cxn ang="0">
                  <a:pos x="67" y="35"/>
                </a:cxn>
                <a:cxn ang="0">
                  <a:pos x="60" y="47"/>
                </a:cxn>
                <a:cxn ang="0">
                  <a:pos x="56" y="61"/>
                </a:cxn>
                <a:cxn ang="0">
                  <a:pos x="53" y="82"/>
                </a:cxn>
                <a:cxn ang="0">
                  <a:pos x="54" y="103"/>
                </a:cxn>
                <a:cxn ang="0">
                  <a:pos x="57" y="125"/>
                </a:cxn>
                <a:cxn ang="0">
                  <a:pos x="55" y="151"/>
                </a:cxn>
                <a:cxn ang="0">
                  <a:pos x="55" y="148"/>
                </a:cxn>
                <a:cxn ang="0">
                  <a:pos x="46" y="179"/>
                </a:cxn>
                <a:cxn ang="0">
                  <a:pos x="41" y="190"/>
                </a:cxn>
                <a:cxn ang="0">
                  <a:pos x="39" y="205"/>
                </a:cxn>
                <a:cxn ang="0">
                  <a:pos x="22" y="206"/>
                </a:cxn>
                <a:cxn ang="0">
                  <a:pos x="25" y="204"/>
                </a:cxn>
                <a:cxn ang="0">
                  <a:pos x="0" y="217"/>
                </a:cxn>
              </a:cxnLst>
              <a:rect l="0" t="0" r="r" b="b"/>
              <a:pathLst>
                <a:path w="139" h="233">
                  <a:moveTo>
                    <a:pt x="0" y="217"/>
                  </a:moveTo>
                  <a:lnTo>
                    <a:pt x="8" y="233"/>
                  </a:lnTo>
                  <a:lnTo>
                    <a:pt x="20" y="228"/>
                  </a:lnTo>
                  <a:lnTo>
                    <a:pt x="32" y="221"/>
                  </a:lnTo>
                  <a:lnTo>
                    <a:pt x="35" y="219"/>
                  </a:lnTo>
                  <a:lnTo>
                    <a:pt x="46" y="211"/>
                  </a:lnTo>
                  <a:lnTo>
                    <a:pt x="48" y="208"/>
                  </a:lnTo>
                  <a:lnTo>
                    <a:pt x="56" y="200"/>
                  </a:lnTo>
                  <a:lnTo>
                    <a:pt x="60" y="192"/>
                  </a:lnTo>
                  <a:lnTo>
                    <a:pt x="63" y="186"/>
                  </a:lnTo>
                  <a:lnTo>
                    <a:pt x="69" y="170"/>
                  </a:lnTo>
                  <a:lnTo>
                    <a:pt x="72" y="155"/>
                  </a:lnTo>
                  <a:lnTo>
                    <a:pt x="73" y="151"/>
                  </a:lnTo>
                  <a:lnTo>
                    <a:pt x="75" y="138"/>
                  </a:lnTo>
                  <a:lnTo>
                    <a:pt x="75" y="125"/>
                  </a:lnTo>
                  <a:lnTo>
                    <a:pt x="74" y="114"/>
                  </a:lnTo>
                  <a:lnTo>
                    <a:pt x="72" y="103"/>
                  </a:lnTo>
                  <a:lnTo>
                    <a:pt x="71" y="93"/>
                  </a:lnTo>
                  <a:lnTo>
                    <a:pt x="71" y="82"/>
                  </a:lnTo>
                  <a:lnTo>
                    <a:pt x="72" y="71"/>
                  </a:lnTo>
                  <a:lnTo>
                    <a:pt x="74" y="61"/>
                  </a:lnTo>
                  <a:lnTo>
                    <a:pt x="65" y="61"/>
                  </a:lnTo>
                  <a:lnTo>
                    <a:pt x="73" y="64"/>
                  </a:lnTo>
                  <a:lnTo>
                    <a:pt x="76" y="55"/>
                  </a:lnTo>
                  <a:lnTo>
                    <a:pt x="82" y="45"/>
                  </a:lnTo>
                  <a:lnTo>
                    <a:pt x="73" y="42"/>
                  </a:lnTo>
                  <a:lnTo>
                    <a:pt x="80" y="48"/>
                  </a:lnTo>
                  <a:lnTo>
                    <a:pt x="86" y="40"/>
                  </a:lnTo>
                  <a:lnTo>
                    <a:pt x="94" y="32"/>
                  </a:lnTo>
                  <a:lnTo>
                    <a:pt x="87" y="25"/>
                  </a:lnTo>
                  <a:lnTo>
                    <a:pt x="91" y="34"/>
                  </a:lnTo>
                  <a:lnTo>
                    <a:pt x="101" y="27"/>
                  </a:lnTo>
                  <a:lnTo>
                    <a:pt x="109" y="23"/>
                  </a:lnTo>
                  <a:lnTo>
                    <a:pt x="119" y="20"/>
                  </a:lnTo>
                  <a:lnTo>
                    <a:pt x="116" y="12"/>
                  </a:lnTo>
                  <a:lnTo>
                    <a:pt x="116" y="21"/>
                  </a:lnTo>
                  <a:lnTo>
                    <a:pt x="127" y="19"/>
                  </a:lnTo>
                  <a:lnTo>
                    <a:pt x="139" y="18"/>
                  </a:lnTo>
                  <a:lnTo>
                    <a:pt x="138" y="0"/>
                  </a:lnTo>
                  <a:lnTo>
                    <a:pt x="127" y="1"/>
                  </a:lnTo>
                  <a:lnTo>
                    <a:pt x="116" y="3"/>
                  </a:lnTo>
                  <a:lnTo>
                    <a:pt x="112" y="3"/>
                  </a:lnTo>
                  <a:lnTo>
                    <a:pt x="102" y="6"/>
                  </a:lnTo>
                  <a:lnTo>
                    <a:pt x="92" y="12"/>
                  </a:lnTo>
                  <a:lnTo>
                    <a:pt x="84" y="17"/>
                  </a:lnTo>
                  <a:lnTo>
                    <a:pt x="81" y="19"/>
                  </a:lnTo>
                  <a:lnTo>
                    <a:pt x="73" y="27"/>
                  </a:lnTo>
                  <a:lnTo>
                    <a:pt x="67" y="35"/>
                  </a:lnTo>
                  <a:lnTo>
                    <a:pt x="65" y="38"/>
                  </a:lnTo>
                  <a:lnTo>
                    <a:pt x="60" y="47"/>
                  </a:lnTo>
                  <a:lnTo>
                    <a:pt x="56" y="57"/>
                  </a:lnTo>
                  <a:lnTo>
                    <a:pt x="56" y="61"/>
                  </a:lnTo>
                  <a:lnTo>
                    <a:pt x="54" y="71"/>
                  </a:lnTo>
                  <a:lnTo>
                    <a:pt x="53" y="82"/>
                  </a:lnTo>
                  <a:lnTo>
                    <a:pt x="53" y="93"/>
                  </a:lnTo>
                  <a:lnTo>
                    <a:pt x="54" y="103"/>
                  </a:lnTo>
                  <a:lnTo>
                    <a:pt x="56" y="114"/>
                  </a:lnTo>
                  <a:lnTo>
                    <a:pt x="57" y="125"/>
                  </a:lnTo>
                  <a:lnTo>
                    <a:pt x="57" y="136"/>
                  </a:lnTo>
                  <a:lnTo>
                    <a:pt x="55" y="151"/>
                  </a:lnTo>
                  <a:lnTo>
                    <a:pt x="64" y="151"/>
                  </a:lnTo>
                  <a:lnTo>
                    <a:pt x="55" y="148"/>
                  </a:lnTo>
                  <a:lnTo>
                    <a:pt x="52" y="163"/>
                  </a:lnTo>
                  <a:lnTo>
                    <a:pt x="46" y="179"/>
                  </a:lnTo>
                  <a:lnTo>
                    <a:pt x="43" y="185"/>
                  </a:lnTo>
                  <a:lnTo>
                    <a:pt x="41" y="190"/>
                  </a:lnTo>
                  <a:lnTo>
                    <a:pt x="31" y="201"/>
                  </a:lnTo>
                  <a:lnTo>
                    <a:pt x="39" y="205"/>
                  </a:lnTo>
                  <a:lnTo>
                    <a:pt x="33" y="198"/>
                  </a:lnTo>
                  <a:lnTo>
                    <a:pt x="22" y="206"/>
                  </a:lnTo>
                  <a:lnTo>
                    <a:pt x="29" y="213"/>
                  </a:lnTo>
                  <a:lnTo>
                    <a:pt x="25" y="204"/>
                  </a:lnTo>
                  <a:lnTo>
                    <a:pt x="13" y="211"/>
                  </a:lnTo>
                  <a:lnTo>
                    <a:pt x="0" y="217"/>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8" name="Freeform 112"/>
            <p:cNvSpPr>
              <a:spLocks noChangeAspect="1"/>
            </p:cNvSpPr>
            <p:nvPr/>
          </p:nvSpPr>
          <p:spPr bwMode="auto">
            <a:xfrm>
              <a:off x="1224" y="1604"/>
              <a:ext cx="215" cy="368"/>
            </a:xfrm>
            <a:custGeom>
              <a:avLst/>
              <a:gdLst/>
              <a:ahLst/>
              <a:cxnLst>
                <a:cxn ang="0">
                  <a:pos x="8" y="233"/>
                </a:cxn>
                <a:cxn ang="0">
                  <a:pos x="32" y="221"/>
                </a:cxn>
                <a:cxn ang="0">
                  <a:pos x="46" y="211"/>
                </a:cxn>
                <a:cxn ang="0">
                  <a:pos x="56" y="200"/>
                </a:cxn>
                <a:cxn ang="0">
                  <a:pos x="63" y="186"/>
                </a:cxn>
                <a:cxn ang="0">
                  <a:pos x="72" y="155"/>
                </a:cxn>
                <a:cxn ang="0">
                  <a:pos x="75" y="138"/>
                </a:cxn>
                <a:cxn ang="0">
                  <a:pos x="74" y="114"/>
                </a:cxn>
                <a:cxn ang="0">
                  <a:pos x="71" y="93"/>
                </a:cxn>
                <a:cxn ang="0">
                  <a:pos x="72" y="71"/>
                </a:cxn>
                <a:cxn ang="0">
                  <a:pos x="65" y="61"/>
                </a:cxn>
                <a:cxn ang="0">
                  <a:pos x="76" y="55"/>
                </a:cxn>
                <a:cxn ang="0">
                  <a:pos x="73" y="42"/>
                </a:cxn>
                <a:cxn ang="0">
                  <a:pos x="86" y="40"/>
                </a:cxn>
                <a:cxn ang="0">
                  <a:pos x="87" y="25"/>
                </a:cxn>
                <a:cxn ang="0">
                  <a:pos x="101" y="27"/>
                </a:cxn>
                <a:cxn ang="0">
                  <a:pos x="119" y="20"/>
                </a:cxn>
                <a:cxn ang="0">
                  <a:pos x="116" y="21"/>
                </a:cxn>
                <a:cxn ang="0">
                  <a:pos x="139" y="18"/>
                </a:cxn>
                <a:cxn ang="0">
                  <a:pos x="127" y="1"/>
                </a:cxn>
                <a:cxn ang="0">
                  <a:pos x="112" y="3"/>
                </a:cxn>
                <a:cxn ang="0">
                  <a:pos x="92" y="12"/>
                </a:cxn>
                <a:cxn ang="0">
                  <a:pos x="81" y="19"/>
                </a:cxn>
                <a:cxn ang="0">
                  <a:pos x="67" y="35"/>
                </a:cxn>
                <a:cxn ang="0">
                  <a:pos x="60" y="47"/>
                </a:cxn>
                <a:cxn ang="0">
                  <a:pos x="56" y="61"/>
                </a:cxn>
                <a:cxn ang="0">
                  <a:pos x="53" y="82"/>
                </a:cxn>
                <a:cxn ang="0">
                  <a:pos x="54" y="103"/>
                </a:cxn>
                <a:cxn ang="0">
                  <a:pos x="57" y="125"/>
                </a:cxn>
                <a:cxn ang="0">
                  <a:pos x="55" y="151"/>
                </a:cxn>
                <a:cxn ang="0">
                  <a:pos x="55" y="148"/>
                </a:cxn>
                <a:cxn ang="0">
                  <a:pos x="46" y="179"/>
                </a:cxn>
                <a:cxn ang="0">
                  <a:pos x="41" y="190"/>
                </a:cxn>
                <a:cxn ang="0">
                  <a:pos x="39" y="205"/>
                </a:cxn>
                <a:cxn ang="0">
                  <a:pos x="22" y="206"/>
                </a:cxn>
                <a:cxn ang="0">
                  <a:pos x="25" y="204"/>
                </a:cxn>
                <a:cxn ang="0">
                  <a:pos x="0" y="217"/>
                </a:cxn>
              </a:cxnLst>
              <a:rect l="0" t="0" r="r" b="b"/>
              <a:pathLst>
                <a:path w="139" h="233">
                  <a:moveTo>
                    <a:pt x="0" y="217"/>
                  </a:moveTo>
                  <a:lnTo>
                    <a:pt x="8" y="233"/>
                  </a:lnTo>
                  <a:lnTo>
                    <a:pt x="20" y="228"/>
                  </a:lnTo>
                  <a:lnTo>
                    <a:pt x="32" y="221"/>
                  </a:lnTo>
                  <a:lnTo>
                    <a:pt x="35" y="219"/>
                  </a:lnTo>
                  <a:lnTo>
                    <a:pt x="46" y="211"/>
                  </a:lnTo>
                  <a:lnTo>
                    <a:pt x="48" y="208"/>
                  </a:lnTo>
                  <a:lnTo>
                    <a:pt x="56" y="200"/>
                  </a:lnTo>
                  <a:lnTo>
                    <a:pt x="60" y="192"/>
                  </a:lnTo>
                  <a:lnTo>
                    <a:pt x="63" y="186"/>
                  </a:lnTo>
                  <a:lnTo>
                    <a:pt x="69" y="170"/>
                  </a:lnTo>
                  <a:lnTo>
                    <a:pt x="72" y="155"/>
                  </a:lnTo>
                  <a:lnTo>
                    <a:pt x="73" y="151"/>
                  </a:lnTo>
                  <a:lnTo>
                    <a:pt x="75" y="138"/>
                  </a:lnTo>
                  <a:lnTo>
                    <a:pt x="75" y="125"/>
                  </a:lnTo>
                  <a:lnTo>
                    <a:pt x="74" y="114"/>
                  </a:lnTo>
                  <a:lnTo>
                    <a:pt x="72" y="103"/>
                  </a:lnTo>
                  <a:lnTo>
                    <a:pt x="71" y="93"/>
                  </a:lnTo>
                  <a:lnTo>
                    <a:pt x="71" y="82"/>
                  </a:lnTo>
                  <a:lnTo>
                    <a:pt x="72" y="71"/>
                  </a:lnTo>
                  <a:lnTo>
                    <a:pt x="74" y="61"/>
                  </a:lnTo>
                  <a:lnTo>
                    <a:pt x="65" y="61"/>
                  </a:lnTo>
                  <a:lnTo>
                    <a:pt x="73" y="64"/>
                  </a:lnTo>
                  <a:lnTo>
                    <a:pt x="76" y="55"/>
                  </a:lnTo>
                  <a:lnTo>
                    <a:pt x="82" y="45"/>
                  </a:lnTo>
                  <a:lnTo>
                    <a:pt x="73" y="42"/>
                  </a:lnTo>
                  <a:lnTo>
                    <a:pt x="80" y="48"/>
                  </a:lnTo>
                  <a:lnTo>
                    <a:pt x="86" y="40"/>
                  </a:lnTo>
                  <a:lnTo>
                    <a:pt x="94" y="32"/>
                  </a:lnTo>
                  <a:lnTo>
                    <a:pt x="87" y="25"/>
                  </a:lnTo>
                  <a:lnTo>
                    <a:pt x="91" y="34"/>
                  </a:lnTo>
                  <a:lnTo>
                    <a:pt x="101" y="27"/>
                  </a:lnTo>
                  <a:lnTo>
                    <a:pt x="109" y="23"/>
                  </a:lnTo>
                  <a:lnTo>
                    <a:pt x="119" y="20"/>
                  </a:lnTo>
                  <a:lnTo>
                    <a:pt x="116" y="12"/>
                  </a:lnTo>
                  <a:lnTo>
                    <a:pt x="116" y="21"/>
                  </a:lnTo>
                  <a:lnTo>
                    <a:pt x="127" y="19"/>
                  </a:lnTo>
                  <a:lnTo>
                    <a:pt x="139" y="18"/>
                  </a:lnTo>
                  <a:lnTo>
                    <a:pt x="138" y="0"/>
                  </a:lnTo>
                  <a:lnTo>
                    <a:pt x="127" y="1"/>
                  </a:lnTo>
                  <a:lnTo>
                    <a:pt x="116" y="3"/>
                  </a:lnTo>
                  <a:lnTo>
                    <a:pt x="112" y="3"/>
                  </a:lnTo>
                  <a:lnTo>
                    <a:pt x="102" y="6"/>
                  </a:lnTo>
                  <a:lnTo>
                    <a:pt x="92" y="12"/>
                  </a:lnTo>
                  <a:lnTo>
                    <a:pt x="84" y="17"/>
                  </a:lnTo>
                  <a:lnTo>
                    <a:pt x="81" y="19"/>
                  </a:lnTo>
                  <a:lnTo>
                    <a:pt x="73" y="27"/>
                  </a:lnTo>
                  <a:lnTo>
                    <a:pt x="67" y="35"/>
                  </a:lnTo>
                  <a:lnTo>
                    <a:pt x="65" y="38"/>
                  </a:lnTo>
                  <a:lnTo>
                    <a:pt x="60" y="47"/>
                  </a:lnTo>
                  <a:lnTo>
                    <a:pt x="56" y="57"/>
                  </a:lnTo>
                  <a:lnTo>
                    <a:pt x="56" y="61"/>
                  </a:lnTo>
                  <a:lnTo>
                    <a:pt x="54" y="71"/>
                  </a:lnTo>
                  <a:lnTo>
                    <a:pt x="53" y="82"/>
                  </a:lnTo>
                  <a:lnTo>
                    <a:pt x="53" y="93"/>
                  </a:lnTo>
                  <a:lnTo>
                    <a:pt x="54" y="103"/>
                  </a:lnTo>
                  <a:lnTo>
                    <a:pt x="56" y="114"/>
                  </a:lnTo>
                  <a:lnTo>
                    <a:pt x="57" y="125"/>
                  </a:lnTo>
                  <a:lnTo>
                    <a:pt x="57" y="136"/>
                  </a:lnTo>
                  <a:lnTo>
                    <a:pt x="55" y="151"/>
                  </a:lnTo>
                  <a:lnTo>
                    <a:pt x="64" y="151"/>
                  </a:lnTo>
                  <a:lnTo>
                    <a:pt x="55" y="148"/>
                  </a:lnTo>
                  <a:lnTo>
                    <a:pt x="52" y="163"/>
                  </a:lnTo>
                  <a:lnTo>
                    <a:pt x="46" y="179"/>
                  </a:lnTo>
                  <a:lnTo>
                    <a:pt x="43" y="185"/>
                  </a:lnTo>
                  <a:lnTo>
                    <a:pt x="41" y="190"/>
                  </a:lnTo>
                  <a:lnTo>
                    <a:pt x="31" y="201"/>
                  </a:lnTo>
                  <a:lnTo>
                    <a:pt x="39" y="205"/>
                  </a:lnTo>
                  <a:lnTo>
                    <a:pt x="33" y="198"/>
                  </a:lnTo>
                  <a:lnTo>
                    <a:pt x="22" y="206"/>
                  </a:lnTo>
                  <a:lnTo>
                    <a:pt x="29" y="213"/>
                  </a:lnTo>
                  <a:lnTo>
                    <a:pt x="25" y="204"/>
                  </a:lnTo>
                  <a:lnTo>
                    <a:pt x="13" y="211"/>
                  </a:lnTo>
                  <a:lnTo>
                    <a:pt x="0" y="217"/>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49" name="Freeform 113"/>
            <p:cNvSpPr>
              <a:spLocks noChangeAspect="1"/>
            </p:cNvSpPr>
            <p:nvPr/>
          </p:nvSpPr>
          <p:spPr bwMode="auto">
            <a:xfrm>
              <a:off x="750" y="1972"/>
              <a:ext cx="385" cy="198"/>
            </a:xfrm>
            <a:custGeom>
              <a:avLst/>
              <a:gdLst/>
              <a:ahLst/>
              <a:cxnLst>
                <a:cxn ang="0">
                  <a:pos x="0" y="119"/>
                </a:cxn>
                <a:cxn ang="0">
                  <a:pos x="16" y="123"/>
                </a:cxn>
                <a:cxn ang="0">
                  <a:pos x="42" y="126"/>
                </a:cxn>
                <a:cxn ang="0">
                  <a:pos x="58" y="124"/>
                </a:cxn>
                <a:cxn ang="0">
                  <a:pos x="85" y="109"/>
                </a:cxn>
                <a:cxn ang="0">
                  <a:pos x="101" y="97"/>
                </a:cxn>
                <a:cxn ang="0">
                  <a:pos x="105" y="81"/>
                </a:cxn>
                <a:cxn ang="0">
                  <a:pos x="120" y="78"/>
                </a:cxn>
                <a:cxn ang="0">
                  <a:pos x="128" y="66"/>
                </a:cxn>
                <a:cxn ang="0">
                  <a:pos x="124" y="54"/>
                </a:cxn>
                <a:cxn ang="0">
                  <a:pos x="137" y="51"/>
                </a:cxn>
                <a:cxn ang="0">
                  <a:pos x="159" y="28"/>
                </a:cxn>
                <a:cxn ang="0">
                  <a:pos x="156" y="30"/>
                </a:cxn>
                <a:cxn ang="0">
                  <a:pos x="162" y="16"/>
                </a:cxn>
                <a:cxn ang="0">
                  <a:pos x="175" y="21"/>
                </a:cxn>
                <a:cxn ang="0">
                  <a:pos x="182" y="10"/>
                </a:cxn>
                <a:cxn ang="0">
                  <a:pos x="193" y="18"/>
                </a:cxn>
                <a:cxn ang="0">
                  <a:pos x="213" y="21"/>
                </a:cxn>
                <a:cxn ang="0">
                  <a:pos x="210" y="20"/>
                </a:cxn>
                <a:cxn ang="0">
                  <a:pos x="229" y="30"/>
                </a:cxn>
                <a:cxn ang="0">
                  <a:pos x="226" y="28"/>
                </a:cxn>
                <a:cxn ang="0">
                  <a:pos x="248" y="21"/>
                </a:cxn>
                <a:cxn ang="0">
                  <a:pos x="236" y="13"/>
                </a:cxn>
                <a:cxn ang="0">
                  <a:pos x="217" y="3"/>
                </a:cxn>
                <a:cxn ang="0">
                  <a:pos x="204" y="0"/>
                </a:cxn>
                <a:cxn ang="0">
                  <a:pos x="205" y="1"/>
                </a:cxn>
                <a:cxn ang="0">
                  <a:pos x="182" y="1"/>
                </a:cxn>
                <a:cxn ang="0">
                  <a:pos x="168" y="4"/>
                </a:cxn>
                <a:cxn ang="0">
                  <a:pos x="158" y="8"/>
                </a:cxn>
                <a:cxn ang="0">
                  <a:pos x="146" y="15"/>
                </a:cxn>
                <a:cxn ang="0">
                  <a:pos x="123" y="40"/>
                </a:cxn>
                <a:cxn ang="0">
                  <a:pos x="116" y="50"/>
                </a:cxn>
                <a:cxn ang="0">
                  <a:pos x="105" y="68"/>
                </a:cxn>
                <a:cxn ang="0">
                  <a:pos x="107" y="65"/>
                </a:cxn>
                <a:cxn ang="0">
                  <a:pos x="88" y="84"/>
                </a:cxn>
                <a:cxn ang="0">
                  <a:pos x="82" y="100"/>
                </a:cxn>
                <a:cxn ang="0">
                  <a:pos x="65" y="100"/>
                </a:cxn>
                <a:cxn ang="0">
                  <a:pos x="55" y="115"/>
                </a:cxn>
                <a:cxn ang="0">
                  <a:pos x="39" y="109"/>
                </a:cxn>
                <a:cxn ang="0">
                  <a:pos x="42" y="108"/>
                </a:cxn>
                <a:cxn ang="0">
                  <a:pos x="16" y="105"/>
                </a:cxn>
                <a:cxn ang="0">
                  <a:pos x="19" y="105"/>
                </a:cxn>
              </a:cxnLst>
              <a:rect l="0" t="0" r="r" b="b"/>
              <a:pathLst>
                <a:path w="248" h="126">
                  <a:moveTo>
                    <a:pt x="5" y="102"/>
                  </a:moveTo>
                  <a:lnTo>
                    <a:pt x="0" y="119"/>
                  </a:lnTo>
                  <a:lnTo>
                    <a:pt x="12" y="122"/>
                  </a:lnTo>
                  <a:lnTo>
                    <a:pt x="16" y="123"/>
                  </a:lnTo>
                  <a:lnTo>
                    <a:pt x="29" y="125"/>
                  </a:lnTo>
                  <a:lnTo>
                    <a:pt x="42" y="126"/>
                  </a:lnTo>
                  <a:lnTo>
                    <a:pt x="46" y="126"/>
                  </a:lnTo>
                  <a:lnTo>
                    <a:pt x="58" y="124"/>
                  </a:lnTo>
                  <a:lnTo>
                    <a:pt x="72" y="117"/>
                  </a:lnTo>
                  <a:lnTo>
                    <a:pt x="85" y="109"/>
                  </a:lnTo>
                  <a:lnTo>
                    <a:pt x="88" y="107"/>
                  </a:lnTo>
                  <a:lnTo>
                    <a:pt x="101" y="97"/>
                  </a:lnTo>
                  <a:lnTo>
                    <a:pt x="112" y="88"/>
                  </a:lnTo>
                  <a:lnTo>
                    <a:pt x="105" y="81"/>
                  </a:lnTo>
                  <a:lnTo>
                    <a:pt x="111" y="88"/>
                  </a:lnTo>
                  <a:lnTo>
                    <a:pt x="120" y="78"/>
                  </a:lnTo>
                  <a:lnTo>
                    <a:pt x="122" y="75"/>
                  </a:lnTo>
                  <a:lnTo>
                    <a:pt x="128" y="66"/>
                  </a:lnTo>
                  <a:lnTo>
                    <a:pt x="133" y="57"/>
                  </a:lnTo>
                  <a:lnTo>
                    <a:pt x="124" y="54"/>
                  </a:lnTo>
                  <a:lnTo>
                    <a:pt x="131" y="60"/>
                  </a:lnTo>
                  <a:lnTo>
                    <a:pt x="137" y="51"/>
                  </a:lnTo>
                  <a:lnTo>
                    <a:pt x="151" y="35"/>
                  </a:lnTo>
                  <a:lnTo>
                    <a:pt x="159" y="28"/>
                  </a:lnTo>
                  <a:lnTo>
                    <a:pt x="153" y="22"/>
                  </a:lnTo>
                  <a:lnTo>
                    <a:pt x="156" y="30"/>
                  </a:lnTo>
                  <a:lnTo>
                    <a:pt x="166" y="24"/>
                  </a:lnTo>
                  <a:lnTo>
                    <a:pt x="162" y="16"/>
                  </a:lnTo>
                  <a:lnTo>
                    <a:pt x="166" y="25"/>
                  </a:lnTo>
                  <a:lnTo>
                    <a:pt x="175" y="21"/>
                  </a:lnTo>
                  <a:lnTo>
                    <a:pt x="186" y="18"/>
                  </a:lnTo>
                  <a:lnTo>
                    <a:pt x="182" y="10"/>
                  </a:lnTo>
                  <a:lnTo>
                    <a:pt x="182" y="19"/>
                  </a:lnTo>
                  <a:lnTo>
                    <a:pt x="193" y="18"/>
                  </a:lnTo>
                  <a:lnTo>
                    <a:pt x="202" y="18"/>
                  </a:lnTo>
                  <a:lnTo>
                    <a:pt x="213" y="21"/>
                  </a:lnTo>
                  <a:lnTo>
                    <a:pt x="213" y="12"/>
                  </a:lnTo>
                  <a:lnTo>
                    <a:pt x="210" y="20"/>
                  </a:lnTo>
                  <a:lnTo>
                    <a:pt x="220" y="24"/>
                  </a:lnTo>
                  <a:lnTo>
                    <a:pt x="229" y="30"/>
                  </a:lnTo>
                  <a:lnTo>
                    <a:pt x="233" y="22"/>
                  </a:lnTo>
                  <a:lnTo>
                    <a:pt x="226" y="28"/>
                  </a:lnTo>
                  <a:lnTo>
                    <a:pt x="237" y="35"/>
                  </a:lnTo>
                  <a:lnTo>
                    <a:pt x="248" y="21"/>
                  </a:lnTo>
                  <a:lnTo>
                    <a:pt x="239" y="15"/>
                  </a:lnTo>
                  <a:lnTo>
                    <a:pt x="236" y="13"/>
                  </a:lnTo>
                  <a:lnTo>
                    <a:pt x="227" y="7"/>
                  </a:lnTo>
                  <a:lnTo>
                    <a:pt x="217" y="3"/>
                  </a:lnTo>
                  <a:lnTo>
                    <a:pt x="213" y="3"/>
                  </a:lnTo>
                  <a:lnTo>
                    <a:pt x="204" y="0"/>
                  </a:lnTo>
                  <a:lnTo>
                    <a:pt x="203" y="9"/>
                  </a:lnTo>
                  <a:lnTo>
                    <a:pt x="205" y="1"/>
                  </a:lnTo>
                  <a:lnTo>
                    <a:pt x="193" y="0"/>
                  </a:lnTo>
                  <a:lnTo>
                    <a:pt x="182" y="1"/>
                  </a:lnTo>
                  <a:lnTo>
                    <a:pt x="179" y="1"/>
                  </a:lnTo>
                  <a:lnTo>
                    <a:pt x="168" y="4"/>
                  </a:lnTo>
                  <a:lnTo>
                    <a:pt x="159" y="8"/>
                  </a:lnTo>
                  <a:lnTo>
                    <a:pt x="158" y="8"/>
                  </a:lnTo>
                  <a:lnTo>
                    <a:pt x="149" y="13"/>
                  </a:lnTo>
                  <a:lnTo>
                    <a:pt x="146" y="15"/>
                  </a:lnTo>
                  <a:lnTo>
                    <a:pt x="138" y="22"/>
                  </a:lnTo>
                  <a:lnTo>
                    <a:pt x="123" y="40"/>
                  </a:lnTo>
                  <a:lnTo>
                    <a:pt x="118" y="47"/>
                  </a:lnTo>
                  <a:lnTo>
                    <a:pt x="116" y="50"/>
                  </a:lnTo>
                  <a:lnTo>
                    <a:pt x="111" y="59"/>
                  </a:lnTo>
                  <a:lnTo>
                    <a:pt x="105" y="68"/>
                  </a:lnTo>
                  <a:lnTo>
                    <a:pt x="113" y="72"/>
                  </a:lnTo>
                  <a:lnTo>
                    <a:pt x="107" y="65"/>
                  </a:lnTo>
                  <a:lnTo>
                    <a:pt x="99" y="75"/>
                  </a:lnTo>
                  <a:lnTo>
                    <a:pt x="88" y="84"/>
                  </a:lnTo>
                  <a:lnTo>
                    <a:pt x="75" y="94"/>
                  </a:lnTo>
                  <a:lnTo>
                    <a:pt x="82" y="100"/>
                  </a:lnTo>
                  <a:lnTo>
                    <a:pt x="78" y="92"/>
                  </a:lnTo>
                  <a:lnTo>
                    <a:pt x="65" y="100"/>
                  </a:lnTo>
                  <a:lnTo>
                    <a:pt x="52" y="107"/>
                  </a:lnTo>
                  <a:lnTo>
                    <a:pt x="55" y="115"/>
                  </a:lnTo>
                  <a:lnTo>
                    <a:pt x="53" y="107"/>
                  </a:lnTo>
                  <a:lnTo>
                    <a:pt x="39" y="109"/>
                  </a:lnTo>
                  <a:lnTo>
                    <a:pt x="42" y="117"/>
                  </a:lnTo>
                  <a:lnTo>
                    <a:pt x="42" y="108"/>
                  </a:lnTo>
                  <a:lnTo>
                    <a:pt x="29" y="107"/>
                  </a:lnTo>
                  <a:lnTo>
                    <a:pt x="16" y="105"/>
                  </a:lnTo>
                  <a:lnTo>
                    <a:pt x="16" y="114"/>
                  </a:lnTo>
                  <a:lnTo>
                    <a:pt x="19" y="105"/>
                  </a:lnTo>
                  <a:lnTo>
                    <a:pt x="5" y="102"/>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0" name="Freeform 114"/>
            <p:cNvSpPr>
              <a:spLocks noChangeAspect="1"/>
            </p:cNvSpPr>
            <p:nvPr/>
          </p:nvSpPr>
          <p:spPr bwMode="auto">
            <a:xfrm>
              <a:off x="802" y="1633"/>
              <a:ext cx="140" cy="401"/>
            </a:xfrm>
            <a:custGeom>
              <a:avLst/>
              <a:gdLst/>
              <a:ahLst/>
              <a:cxnLst>
                <a:cxn ang="0">
                  <a:pos x="11" y="255"/>
                </a:cxn>
                <a:cxn ang="0">
                  <a:pos x="32" y="237"/>
                </a:cxn>
                <a:cxn ang="0">
                  <a:pos x="43" y="224"/>
                </a:cxn>
                <a:cxn ang="0">
                  <a:pos x="50" y="212"/>
                </a:cxn>
                <a:cxn ang="0">
                  <a:pos x="53" y="195"/>
                </a:cxn>
                <a:cxn ang="0">
                  <a:pos x="56" y="163"/>
                </a:cxn>
                <a:cxn ang="0">
                  <a:pos x="55" y="148"/>
                </a:cxn>
                <a:cxn ang="0">
                  <a:pos x="52" y="134"/>
                </a:cxn>
                <a:cxn ang="0">
                  <a:pos x="44" y="113"/>
                </a:cxn>
                <a:cxn ang="0">
                  <a:pos x="38" y="93"/>
                </a:cxn>
                <a:cxn ang="0">
                  <a:pos x="39" y="96"/>
                </a:cxn>
                <a:cxn ang="0">
                  <a:pos x="36" y="74"/>
                </a:cxn>
                <a:cxn ang="0">
                  <a:pos x="35" y="78"/>
                </a:cxn>
                <a:cxn ang="0">
                  <a:pos x="28" y="64"/>
                </a:cxn>
                <a:cxn ang="0">
                  <a:pos x="40" y="58"/>
                </a:cxn>
                <a:cxn ang="0">
                  <a:pos x="51" y="38"/>
                </a:cxn>
                <a:cxn ang="0">
                  <a:pos x="49" y="41"/>
                </a:cxn>
                <a:cxn ang="0">
                  <a:pos x="56" y="34"/>
                </a:cxn>
                <a:cxn ang="0">
                  <a:pos x="57" y="20"/>
                </a:cxn>
                <a:cxn ang="0">
                  <a:pos x="70" y="24"/>
                </a:cxn>
                <a:cxn ang="0">
                  <a:pos x="90" y="17"/>
                </a:cxn>
                <a:cxn ang="0">
                  <a:pos x="73" y="3"/>
                </a:cxn>
                <a:cxn ang="0">
                  <a:pos x="54" y="12"/>
                </a:cxn>
                <a:cxn ang="0">
                  <a:pos x="43" y="21"/>
                </a:cxn>
                <a:cxn ang="0">
                  <a:pos x="43" y="21"/>
                </a:cxn>
                <a:cxn ang="0">
                  <a:pos x="34" y="31"/>
                </a:cxn>
                <a:cxn ang="0">
                  <a:pos x="23" y="51"/>
                </a:cxn>
                <a:cxn ang="0">
                  <a:pos x="18" y="71"/>
                </a:cxn>
                <a:cxn ang="0">
                  <a:pos x="19" y="85"/>
                </a:cxn>
                <a:cxn ang="0">
                  <a:pos x="21" y="100"/>
                </a:cxn>
                <a:cxn ang="0">
                  <a:pos x="27" y="120"/>
                </a:cxn>
                <a:cxn ang="0">
                  <a:pos x="35" y="141"/>
                </a:cxn>
                <a:cxn ang="0">
                  <a:pos x="34" y="137"/>
                </a:cxn>
                <a:cxn ang="0">
                  <a:pos x="46" y="149"/>
                </a:cxn>
                <a:cxn ang="0">
                  <a:pos x="38" y="163"/>
                </a:cxn>
                <a:cxn ang="0">
                  <a:pos x="35" y="195"/>
                </a:cxn>
                <a:cxn ang="0">
                  <a:pos x="36" y="191"/>
                </a:cxn>
                <a:cxn ang="0">
                  <a:pos x="41" y="209"/>
                </a:cxn>
                <a:cxn ang="0">
                  <a:pos x="26" y="217"/>
                </a:cxn>
                <a:cxn ang="0">
                  <a:pos x="28" y="214"/>
                </a:cxn>
                <a:cxn ang="0">
                  <a:pos x="9" y="233"/>
                </a:cxn>
              </a:cxnLst>
              <a:rect l="0" t="0" r="r" b="b"/>
              <a:pathLst>
                <a:path w="90" h="255">
                  <a:moveTo>
                    <a:pt x="0" y="241"/>
                  </a:moveTo>
                  <a:lnTo>
                    <a:pt x="11" y="255"/>
                  </a:lnTo>
                  <a:lnTo>
                    <a:pt x="22" y="246"/>
                  </a:lnTo>
                  <a:lnTo>
                    <a:pt x="32" y="237"/>
                  </a:lnTo>
                  <a:lnTo>
                    <a:pt x="41" y="227"/>
                  </a:lnTo>
                  <a:lnTo>
                    <a:pt x="43" y="224"/>
                  </a:lnTo>
                  <a:lnTo>
                    <a:pt x="50" y="213"/>
                  </a:lnTo>
                  <a:lnTo>
                    <a:pt x="50" y="212"/>
                  </a:lnTo>
                  <a:lnTo>
                    <a:pt x="53" y="198"/>
                  </a:lnTo>
                  <a:lnTo>
                    <a:pt x="53" y="195"/>
                  </a:lnTo>
                  <a:lnTo>
                    <a:pt x="55" y="179"/>
                  </a:lnTo>
                  <a:lnTo>
                    <a:pt x="56" y="163"/>
                  </a:lnTo>
                  <a:lnTo>
                    <a:pt x="55" y="149"/>
                  </a:lnTo>
                  <a:lnTo>
                    <a:pt x="55" y="148"/>
                  </a:lnTo>
                  <a:lnTo>
                    <a:pt x="52" y="137"/>
                  </a:lnTo>
                  <a:lnTo>
                    <a:pt x="52" y="134"/>
                  </a:lnTo>
                  <a:lnTo>
                    <a:pt x="48" y="123"/>
                  </a:lnTo>
                  <a:lnTo>
                    <a:pt x="44" y="113"/>
                  </a:lnTo>
                  <a:lnTo>
                    <a:pt x="41" y="105"/>
                  </a:lnTo>
                  <a:lnTo>
                    <a:pt x="38" y="93"/>
                  </a:lnTo>
                  <a:lnTo>
                    <a:pt x="30" y="96"/>
                  </a:lnTo>
                  <a:lnTo>
                    <a:pt x="39" y="96"/>
                  </a:lnTo>
                  <a:lnTo>
                    <a:pt x="37" y="85"/>
                  </a:lnTo>
                  <a:lnTo>
                    <a:pt x="36" y="74"/>
                  </a:lnTo>
                  <a:lnTo>
                    <a:pt x="27" y="74"/>
                  </a:lnTo>
                  <a:lnTo>
                    <a:pt x="35" y="78"/>
                  </a:lnTo>
                  <a:lnTo>
                    <a:pt x="37" y="66"/>
                  </a:lnTo>
                  <a:lnTo>
                    <a:pt x="28" y="64"/>
                  </a:lnTo>
                  <a:lnTo>
                    <a:pt x="37" y="67"/>
                  </a:lnTo>
                  <a:lnTo>
                    <a:pt x="40" y="58"/>
                  </a:lnTo>
                  <a:lnTo>
                    <a:pt x="45" y="48"/>
                  </a:lnTo>
                  <a:lnTo>
                    <a:pt x="51" y="38"/>
                  </a:lnTo>
                  <a:lnTo>
                    <a:pt x="42" y="35"/>
                  </a:lnTo>
                  <a:lnTo>
                    <a:pt x="49" y="41"/>
                  </a:lnTo>
                  <a:lnTo>
                    <a:pt x="55" y="34"/>
                  </a:lnTo>
                  <a:lnTo>
                    <a:pt x="56" y="34"/>
                  </a:lnTo>
                  <a:lnTo>
                    <a:pt x="64" y="27"/>
                  </a:lnTo>
                  <a:lnTo>
                    <a:pt x="57" y="20"/>
                  </a:lnTo>
                  <a:lnTo>
                    <a:pt x="61" y="29"/>
                  </a:lnTo>
                  <a:lnTo>
                    <a:pt x="70" y="24"/>
                  </a:lnTo>
                  <a:lnTo>
                    <a:pt x="80" y="20"/>
                  </a:lnTo>
                  <a:lnTo>
                    <a:pt x="90" y="17"/>
                  </a:lnTo>
                  <a:lnTo>
                    <a:pt x="85" y="0"/>
                  </a:lnTo>
                  <a:lnTo>
                    <a:pt x="73" y="3"/>
                  </a:lnTo>
                  <a:lnTo>
                    <a:pt x="63" y="7"/>
                  </a:lnTo>
                  <a:lnTo>
                    <a:pt x="54" y="12"/>
                  </a:lnTo>
                  <a:lnTo>
                    <a:pt x="51" y="14"/>
                  </a:lnTo>
                  <a:lnTo>
                    <a:pt x="43" y="21"/>
                  </a:lnTo>
                  <a:lnTo>
                    <a:pt x="49" y="27"/>
                  </a:lnTo>
                  <a:lnTo>
                    <a:pt x="43" y="21"/>
                  </a:lnTo>
                  <a:lnTo>
                    <a:pt x="36" y="28"/>
                  </a:lnTo>
                  <a:lnTo>
                    <a:pt x="34" y="31"/>
                  </a:lnTo>
                  <a:lnTo>
                    <a:pt x="28" y="41"/>
                  </a:lnTo>
                  <a:lnTo>
                    <a:pt x="23" y="51"/>
                  </a:lnTo>
                  <a:lnTo>
                    <a:pt x="20" y="62"/>
                  </a:lnTo>
                  <a:lnTo>
                    <a:pt x="18" y="71"/>
                  </a:lnTo>
                  <a:lnTo>
                    <a:pt x="18" y="74"/>
                  </a:lnTo>
                  <a:lnTo>
                    <a:pt x="19" y="85"/>
                  </a:lnTo>
                  <a:lnTo>
                    <a:pt x="21" y="96"/>
                  </a:lnTo>
                  <a:lnTo>
                    <a:pt x="21" y="100"/>
                  </a:lnTo>
                  <a:lnTo>
                    <a:pt x="24" y="109"/>
                  </a:lnTo>
                  <a:lnTo>
                    <a:pt x="27" y="120"/>
                  </a:lnTo>
                  <a:lnTo>
                    <a:pt x="31" y="130"/>
                  </a:lnTo>
                  <a:lnTo>
                    <a:pt x="35" y="141"/>
                  </a:lnTo>
                  <a:lnTo>
                    <a:pt x="43" y="137"/>
                  </a:lnTo>
                  <a:lnTo>
                    <a:pt x="34" y="137"/>
                  </a:lnTo>
                  <a:lnTo>
                    <a:pt x="37" y="150"/>
                  </a:lnTo>
                  <a:lnTo>
                    <a:pt x="46" y="149"/>
                  </a:lnTo>
                  <a:lnTo>
                    <a:pt x="37" y="150"/>
                  </a:lnTo>
                  <a:lnTo>
                    <a:pt x="38" y="163"/>
                  </a:lnTo>
                  <a:lnTo>
                    <a:pt x="37" y="179"/>
                  </a:lnTo>
                  <a:lnTo>
                    <a:pt x="35" y="195"/>
                  </a:lnTo>
                  <a:lnTo>
                    <a:pt x="44" y="195"/>
                  </a:lnTo>
                  <a:lnTo>
                    <a:pt x="36" y="191"/>
                  </a:lnTo>
                  <a:lnTo>
                    <a:pt x="33" y="206"/>
                  </a:lnTo>
                  <a:lnTo>
                    <a:pt x="41" y="209"/>
                  </a:lnTo>
                  <a:lnTo>
                    <a:pt x="33" y="206"/>
                  </a:lnTo>
                  <a:lnTo>
                    <a:pt x="26" y="217"/>
                  </a:lnTo>
                  <a:lnTo>
                    <a:pt x="34" y="221"/>
                  </a:lnTo>
                  <a:lnTo>
                    <a:pt x="28" y="214"/>
                  </a:lnTo>
                  <a:lnTo>
                    <a:pt x="19" y="224"/>
                  </a:lnTo>
                  <a:lnTo>
                    <a:pt x="9" y="233"/>
                  </a:lnTo>
                  <a:lnTo>
                    <a:pt x="0" y="241"/>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1" name="Freeform 115"/>
            <p:cNvSpPr>
              <a:spLocks noChangeAspect="1"/>
            </p:cNvSpPr>
            <p:nvPr/>
          </p:nvSpPr>
          <p:spPr bwMode="auto">
            <a:xfrm>
              <a:off x="921" y="1688"/>
              <a:ext cx="371" cy="217"/>
            </a:xfrm>
            <a:custGeom>
              <a:avLst/>
              <a:gdLst/>
              <a:ahLst/>
              <a:cxnLst>
                <a:cxn ang="0">
                  <a:pos x="0" y="134"/>
                </a:cxn>
                <a:cxn ang="0">
                  <a:pos x="29" y="138"/>
                </a:cxn>
                <a:cxn ang="0">
                  <a:pos x="45" y="137"/>
                </a:cxn>
                <a:cxn ang="0">
                  <a:pos x="58" y="135"/>
                </a:cxn>
                <a:cxn ang="0">
                  <a:pos x="71" y="127"/>
                </a:cxn>
                <a:cxn ang="0">
                  <a:pos x="87" y="116"/>
                </a:cxn>
                <a:cxn ang="0">
                  <a:pos x="109" y="95"/>
                </a:cxn>
                <a:cxn ang="0">
                  <a:pos x="118" y="83"/>
                </a:cxn>
                <a:cxn ang="0">
                  <a:pos x="127" y="63"/>
                </a:cxn>
                <a:cxn ang="0">
                  <a:pos x="124" y="50"/>
                </a:cxn>
                <a:cxn ang="0">
                  <a:pos x="144" y="40"/>
                </a:cxn>
                <a:cxn ang="0">
                  <a:pos x="145" y="25"/>
                </a:cxn>
                <a:cxn ang="0">
                  <a:pos x="158" y="27"/>
                </a:cxn>
                <a:cxn ang="0">
                  <a:pos x="157" y="27"/>
                </a:cxn>
                <a:cxn ang="0">
                  <a:pos x="177" y="20"/>
                </a:cxn>
                <a:cxn ang="0">
                  <a:pos x="173" y="20"/>
                </a:cxn>
                <a:cxn ang="0">
                  <a:pos x="195" y="18"/>
                </a:cxn>
                <a:cxn ang="0">
                  <a:pos x="205" y="11"/>
                </a:cxn>
                <a:cxn ang="0">
                  <a:pos x="212" y="23"/>
                </a:cxn>
                <a:cxn ang="0">
                  <a:pos x="231" y="33"/>
                </a:cxn>
                <a:cxn ang="0">
                  <a:pos x="229" y="11"/>
                </a:cxn>
                <a:cxn ang="0">
                  <a:pos x="209" y="2"/>
                </a:cxn>
                <a:cxn ang="0">
                  <a:pos x="196" y="0"/>
                </a:cxn>
                <a:cxn ang="0">
                  <a:pos x="173" y="2"/>
                </a:cxn>
                <a:cxn ang="0">
                  <a:pos x="159" y="6"/>
                </a:cxn>
                <a:cxn ang="0">
                  <a:pos x="149" y="12"/>
                </a:cxn>
                <a:cxn ang="0">
                  <a:pos x="138" y="19"/>
                </a:cxn>
                <a:cxn ang="0">
                  <a:pos x="117" y="45"/>
                </a:cxn>
                <a:cxn ang="0">
                  <a:pos x="106" y="66"/>
                </a:cxn>
                <a:cxn ang="0">
                  <a:pos x="109" y="79"/>
                </a:cxn>
                <a:cxn ang="0">
                  <a:pos x="96" y="83"/>
                </a:cxn>
                <a:cxn ang="0">
                  <a:pos x="74" y="103"/>
                </a:cxn>
                <a:cxn ang="0">
                  <a:pos x="67" y="119"/>
                </a:cxn>
                <a:cxn ang="0">
                  <a:pos x="57" y="114"/>
                </a:cxn>
                <a:cxn ang="0">
                  <a:pos x="54" y="126"/>
                </a:cxn>
                <a:cxn ang="0">
                  <a:pos x="38" y="120"/>
                </a:cxn>
                <a:cxn ang="0">
                  <a:pos x="42" y="120"/>
                </a:cxn>
                <a:cxn ang="0">
                  <a:pos x="15" y="118"/>
                </a:cxn>
              </a:cxnLst>
              <a:rect l="0" t="0" r="r" b="b"/>
              <a:pathLst>
                <a:path w="240" h="138">
                  <a:moveTo>
                    <a:pt x="3" y="117"/>
                  </a:moveTo>
                  <a:lnTo>
                    <a:pt x="0" y="134"/>
                  </a:lnTo>
                  <a:lnTo>
                    <a:pt x="15" y="136"/>
                  </a:lnTo>
                  <a:lnTo>
                    <a:pt x="29" y="138"/>
                  </a:lnTo>
                  <a:lnTo>
                    <a:pt x="42" y="138"/>
                  </a:lnTo>
                  <a:lnTo>
                    <a:pt x="45" y="137"/>
                  </a:lnTo>
                  <a:lnTo>
                    <a:pt x="57" y="135"/>
                  </a:lnTo>
                  <a:lnTo>
                    <a:pt x="58" y="135"/>
                  </a:lnTo>
                  <a:lnTo>
                    <a:pt x="64" y="131"/>
                  </a:lnTo>
                  <a:lnTo>
                    <a:pt x="71" y="127"/>
                  </a:lnTo>
                  <a:lnTo>
                    <a:pt x="74" y="125"/>
                  </a:lnTo>
                  <a:lnTo>
                    <a:pt x="87" y="116"/>
                  </a:lnTo>
                  <a:lnTo>
                    <a:pt x="99" y="105"/>
                  </a:lnTo>
                  <a:lnTo>
                    <a:pt x="109" y="95"/>
                  </a:lnTo>
                  <a:lnTo>
                    <a:pt x="116" y="86"/>
                  </a:lnTo>
                  <a:lnTo>
                    <a:pt x="118" y="83"/>
                  </a:lnTo>
                  <a:lnTo>
                    <a:pt x="123" y="73"/>
                  </a:lnTo>
                  <a:lnTo>
                    <a:pt x="127" y="63"/>
                  </a:lnTo>
                  <a:lnTo>
                    <a:pt x="132" y="55"/>
                  </a:lnTo>
                  <a:lnTo>
                    <a:pt x="124" y="50"/>
                  </a:lnTo>
                  <a:lnTo>
                    <a:pt x="131" y="55"/>
                  </a:lnTo>
                  <a:lnTo>
                    <a:pt x="144" y="40"/>
                  </a:lnTo>
                  <a:lnTo>
                    <a:pt x="151" y="32"/>
                  </a:lnTo>
                  <a:lnTo>
                    <a:pt x="145" y="25"/>
                  </a:lnTo>
                  <a:lnTo>
                    <a:pt x="148" y="34"/>
                  </a:lnTo>
                  <a:lnTo>
                    <a:pt x="158" y="27"/>
                  </a:lnTo>
                  <a:lnTo>
                    <a:pt x="153" y="19"/>
                  </a:lnTo>
                  <a:lnTo>
                    <a:pt x="157" y="27"/>
                  </a:lnTo>
                  <a:lnTo>
                    <a:pt x="166" y="23"/>
                  </a:lnTo>
                  <a:lnTo>
                    <a:pt x="177" y="20"/>
                  </a:lnTo>
                  <a:lnTo>
                    <a:pt x="173" y="11"/>
                  </a:lnTo>
                  <a:lnTo>
                    <a:pt x="173" y="20"/>
                  </a:lnTo>
                  <a:lnTo>
                    <a:pt x="184" y="18"/>
                  </a:lnTo>
                  <a:lnTo>
                    <a:pt x="195" y="18"/>
                  </a:lnTo>
                  <a:lnTo>
                    <a:pt x="205" y="20"/>
                  </a:lnTo>
                  <a:lnTo>
                    <a:pt x="205" y="11"/>
                  </a:lnTo>
                  <a:lnTo>
                    <a:pt x="202" y="19"/>
                  </a:lnTo>
                  <a:lnTo>
                    <a:pt x="212" y="23"/>
                  </a:lnTo>
                  <a:lnTo>
                    <a:pt x="222" y="28"/>
                  </a:lnTo>
                  <a:lnTo>
                    <a:pt x="231" y="33"/>
                  </a:lnTo>
                  <a:lnTo>
                    <a:pt x="240" y="18"/>
                  </a:lnTo>
                  <a:lnTo>
                    <a:pt x="229" y="11"/>
                  </a:lnTo>
                  <a:lnTo>
                    <a:pt x="219" y="6"/>
                  </a:lnTo>
                  <a:lnTo>
                    <a:pt x="209" y="2"/>
                  </a:lnTo>
                  <a:lnTo>
                    <a:pt x="205" y="2"/>
                  </a:lnTo>
                  <a:lnTo>
                    <a:pt x="196" y="0"/>
                  </a:lnTo>
                  <a:lnTo>
                    <a:pt x="184" y="0"/>
                  </a:lnTo>
                  <a:lnTo>
                    <a:pt x="173" y="2"/>
                  </a:lnTo>
                  <a:lnTo>
                    <a:pt x="170" y="3"/>
                  </a:lnTo>
                  <a:lnTo>
                    <a:pt x="159" y="6"/>
                  </a:lnTo>
                  <a:lnTo>
                    <a:pt x="149" y="11"/>
                  </a:lnTo>
                  <a:lnTo>
                    <a:pt x="149" y="12"/>
                  </a:lnTo>
                  <a:lnTo>
                    <a:pt x="141" y="17"/>
                  </a:lnTo>
                  <a:lnTo>
                    <a:pt x="138" y="19"/>
                  </a:lnTo>
                  <a:lnTo>
                    <a:pt x="131" y="27"/>
                  </a:lnTo>
                  <a:lnTo>
                    <a:pt x="117" y="45"/>
                  </a:lnTo>
                  <a:lnTo>
                    <a:pt x="110" y="56"/>
                  </a:lnTo>
                  <a:lnTo>
                    <a:pt x="106" y="66"/>
                  </a:lnTo>
                  <a:lnTo>
                    <a:pt x="101" y="76"/>
                  </a:lnTo>
                  <a:lnTo>
                    <a:pt x="109" y="79"/>
                  </a:lnTo>
                  <a:lnTo>
                    <a:pt x="103" y="73"/>
                  </a:lnTo>
                  <a:lnTo>
                    <a:pt x="96" y="83"/>
                  </a:lnTo>
                  <a:lnTo>
                    <a:pt x="86" y="92"/>
                  </a:lnTo>
                  <a:lnTo>
                    <a:pt x="74" y="103"/>
                  </a:lnTo>
                  <a:lnTo>
                    <a:pt x="61" y="112"/>
                  </a:lnTo>
                  <a:lnTo>
                    <a:pt x="67" y="119"/>
                  </a:lnTo>
                  <a:lnTo>
                    <a:pt x="64" y="110"/>
                  </a:lnTo>
                  <a:lnTo>
                    <a:pt x="57" y="114"/>
                  </a:lnTo>
                  <a:lnTo>
                    <a:pt x="51" y="118"/>
                  </a:lnTo>
                  <a:lnTo>
                    <a:pt x="54" y="126"/>
                  </a:lnTo>
                  <a:lnTo>
                    <a:pt x="51" y="118"/>
                  </a:lnTo>
                  <a:lnTo>
                    <a:pt x="38" y="120"/>
                  </a:lnTo>
                  <a:lnTo>
                    <a:pt x="42" y="129"/>
                  </a:lnTo>
                  <a:lnTo>
                    <a:pt x="42" y="120"/>
                  </a:lnTo>
                  <a:lnTo>
                    <a:pt x="29" y="120"/>
                  </a:lnTo>
                  <a:lnTo>
                    <a:pt x="15" y="118"/>
                  </a:lnTo>
                  <a:lnTo>
                    <a:pt x="3" y="117"/>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2" name="Freeform 116"/>
            <p:cNvSpPr>
              <a:spLocks noChangeAspect="1"/>
            </p:cNvSpPr>
            <p:nvPr/>
          </p:nvSpPr>
          <p:spPr bwMode="auto">
            <a:xfrm>
              <a:off x="985" y="1349"/>
              <a:ext cx="140" cy="401"/>
            </a:xfrm>
            <a:custGeom>
              <a:avLst/>
              <a:gdLst/>
              <a:ahLst/>
              <a:cxnLst>
                <a:cxn ang="0">
                  <a:pos x="11" y="255"/>
                </a:cxn>
                <a:cxn ang="0">
                  <a:pos x="32" y="237"/>
                </a:cxn>
                <a:cxn ang="0">
                  <a:pos x="43" y="224"/>
                </a:cxn>
                <a:cxn ang="0">
                  <a:pos x="50" y="212"/>
                </a:cxn>
                <a:cxn ang="0">
                  <a:pos x="53" y="195"/>
                </a:cxn>
                <a:cxn ang="0">
                  <a:pos x="56" y="163"/>
                </a:cxn>
                <a:cxn ang="0">
                  <a:pos x="55" y="148"/>
                </a:cxn>
                <a:cxn ang="0">
                  <a:pos x="52" y="134"/>
                </a:cxn>
                <a:cxn ang="0">
                  <a:pos x="44" y="113"/>
                </a:cxn>
                <a:cxn ang="0">
                  <a:pos x="38" y="93"/>
                </a:cxn>
                <a:cxn ang="0">
                  <a:pos x="39" y="96"/>
                </a:cxn>
                <a:cxn ang="0">
                  <a:pos x="36" y="74"/>
                </a:cxn>
                <a:cxn ang="0">
                  <a:pos x="35" y="78"/>
                </a:cxn>
                <a:cxn ang="0">
                  <a:pos x="28" y="64"/>
                </a:cxn>
                <a:cxn ang="0">
                  <a:pos x="40" y="58"/>
                </a:cxn>
                <a:cxn ang="0">
                  <a:pos x="51" y="38"/>
                </a:cxn>
                <a:cxn ang="0">
                  <a:pos x="49" y="41"/>
                </a:cxn>
                <a:cxn ang="0">
                  <a:pos x="56" y="34"/>
                </a:cxn>
                <a:cxn ang="0">
                  <a:pos x="57" y="20"/>
                </a:cxn>
                <a:cxn ang="0">
                  <a:pos x="70" y="24"/>
                </a:cxn>
                <a:cxn ang="0">
                  <a:pos x="90" y="17"/>
                </a:cxn>
                <a:cxn ang="0">
                  <a:pos x="73" y="3"/>
                </a:cxn>
                <a:cxn ang="0">
                  <a:pos x="54" y="12"/>
                </a:cxn>
                <a:cxn ang="0">
                  <a:pos x="43" y="21"/>
                </a:cxn>
                <a:cxn ang="0">
                  <a:pos x="43" y="21"/>
                </a:cxn>
                <a:cxn ang="0">
                  <a:pos x="34" y="31"/>
                </a:cxn>
                <a:cxn ang="0">
                  <a:pos x="23" y="51"/>
                </a:cxn>
                <a:cxn ang="0">
                  <a:pos x="18" y="71"/>
                </a:cxn>
                <a:cxn ang="0">
                  <a:pos x="19" y="85"/>
                </a:cxn>
                <a:cxn ang="0">
                  <a:pos x="21" y="100"/>
                </a:cxn>
                <a:cxn ang="0">
                  <a:pos x="27" y="120"/>
                </a:cxn>
                <a:cxn ang="0">
                  <a:pos x="35" y="141"/>
                </a:cxn>
                <a:cxn ang="0">
                  <a:pos x="34" y="137"/>
                </a:cxn>
                <a:cxn ang="0">
                  <a:pos x="46" y="149"/>
                </a:cxn>
                <a:cxn ang="0">
                  <a:pos x="38" y="163"/>
                </a:cxn>
                <a:cxn ang="0">
                  <a:pos x="35" y="195"/>
                </a:cxn>
                <a:cxn ang="0">
                  <a:pos x="36" y="191"/>
                </a:cxn>
                <a:cxn ang="0">
                  <a:pos x="41" y="209"/>
                </a:cxn>
                <a:cxn ang="0">
                  <a:pos x="26" y="217"/>
                </a:cxn>
                <a:cxn ang="0">
                  <a:pos x="28" y="214"/>
                </a:cxn>
                <a:cxn ang="0">
                  <a:pos x="9" y="233"/>
                </a:cxn>
              </a:cxnLst>
              <a:rect l="0" t="0" r="r" b="b"/>
              <a:pathLst>
                <a:path w="90" h="255">
                  <a:moveTo>
                    <a:pt x="0" y="241"/>
                  </a:moveTo>
                  <a:lnTo>
                    <a:pt x="11" y="255"/>
                  </a:lnTo>
                  <a:lnTo>
                    <a:pt x="22" y="246"/>
                  </a:lnTo>
                  <a:lnTo>
                    <a:pt x="32" y="237"/>
                  </a:lnTo>
                  <a:lnTo>
                    <a:pt x="41" y="227"/>
                  </a:lnTo>
                  <a:lnTo>
                    <a:pt x="43" y="224"/>
                  </a:lnTo>
                  <a:lnTo>
                    <a:pt x="50" y="213"/>
                  </a:lnTo>
                  <a:lnTo>
                    <a:pt x="50" y="212"/>
                  </a:lnTo>
                  <a:lnTo>
                    <a:pt x="53" y="198"/>
                  </a:lnTo>
                  <a:lnTo>
                    <a:pt x="53" y="195"/>
                  </a:lnTo>
                  <a:lnTo>
                    <a:pt x="55" y="179"/>
                  </a:lnTo>
                  <a:lnTo>
                    <a:pt x="56" y="163"/>
                  </a:lnTo>
                  <a:lnTo>
                    <a:pt x="55" y="149"/>
                  </a:lnTo>
                  <a:lnTo>
                    <a:pt x="55" y="148"/>
                  </a:lnTo>
                  <a:lnTo>
                    <a:pt x="52" y="137"/>
                  </a:lnTo>
                  <a:lnTo>
                    <a:pt x="52" y="134"/>
                  </a:lnTo>
                  <a:lnTo>
                    <a:pt x="48" y="123"/>
                  </a:lnTo>
                  <a:lnTo>
                    <a:pt x="44" y="113"/>
                  </a:lnTo>
                  <a:lnTo>
                    <a:pt x="41" y="105"/>
                  </a:lnTo>
                  <a:lnTo>
                    <a:pt x="38" y="93"/>
                  </a:lnTo>
                  <a:lnTo>
                    <a:pt x="30" y="96"/>
                  </a:lnTo>
                  <a:lnTo>
                    <a:pt x="39" y="96"/>
                  </a:lnTo>
                  <a:lnTo>
                    <a:pt x="37" y="85"/>
                  </a:lnTo>
                  <a:lnTo>
                    <a:pt x="36" y="74"/>
                  </a:lnTo>
                  <a:lnTo>
                    <a:pt x="27" y="74"/>
                  </a:lnTo>
                  <a:lnTo>
                    <a:pt x="35" y="78"/>
                  </a:lnTo>
                  <a:lnTo>
                    <a:pt x="37" y="66"/>
                  </a:lnTo>
                  <a:lnTo>
                    <a:pt x="28" y="64"/>
                  </a:lnTo>
                  <a:lnTo>
                    <a:pt x="37" y="67"/>
                  </a:lnTo>
                  <a:lnTo>
                    <a:pt x="40" y="58"/>
                  </a:lnTo>
                  <a:lnTo>
                    <a:pt x="45" y="48"/>
                  </a:lnTo>
                  <a:lnTo>
                    <a:pt x="51" y="38"/>
                  </a:lnTo>
                  <a:lnTo>
                    <a:pt x="42" y="35"/>
                  </a:lnTo>
                  <a:lnTo>
                    <a:pt x="49" y="41"/>
                  </a:lnTo>
                  <a:lnTo>
                    <a:pt x="55" y="34"/>
                  </a:lnTo>
                  <a:lnTo>
                    <a:pt x="56" y="34"/>
                  </a:lnTo>
                  <a:lnTo>
                    <a:pt x="64" y="27"/>
                  </a:lnTo>
                  <a:lnTo>
                    <a:pt x="57" y="20"/>
                  </a:lnTo>
                  <a:lnTo>
                    <a:pt x="61" y="29"/>
                  </a:lnTo>
                  <a:lnTo>
                    <a:pt x="70" y="24"/>
                  </a:lnTo>
                  <a:lnTo>
                    <a:pt x="80" y="20"/>
                  </a:lnTo>
                  <a:lnTo>
                    <a:pt x="90" y="17"/>
                  </a:lnTo>
                  <a:lnTo>
                    <a:pt x="85" y="0"/>
                  </a:lnTo>
                  <a:lnTo>
                    <a:pt x="73" y="3"/>
                  </a:lnTo>
                  <a:lnTo>
                    <a:pt x="63" y="7"/>
                  </a:lnTo>
                  <a:lnTo>
                    <a:pt x="54" y="12"/>
                  </a:lnTo>
                  <a:lnTo>
                    <a:pt x="51" y="14"/>
                  </a:lnTo>
                  <a:lnTo>
                    <a:pt x="43" y="21"/>
                  </a:lnTo>
                  <a:lnTo>
                    <a:pt x="49" y="27"/>
                  </a:lnTo>
                  <a:lnTo>
                    <a:pt x="43" y="21"/>
                  </a:lnTo>
                  <a:lnTo>
                    <a:pt x="36" y="28"/>
                  </a:lnTo>
                  <a:lnTo>
                    <a:pt x="34" y="31"/>
                  </a:lnTo>
                  <a:lnTo>
                    <a:pt x="28" y="41"/>
                  </a:lnTo>
                  <a:lnTo>
                    <a:pt x="23" y="51"/>
                  </a:lnTo>
                  <a:lnTo>
                    <a:pt x="20" y="62"/>
                  </a:lnTo>
                  <a:lnTo>
                    <a:pt x="18" y="71"/>
                  </a:lnTo>
                  <a:lnTo>
                    <a:pt x="18" y="74"/>
                  </a:lnTo>
                  <a:lnTo>
                    <a:pt x="19" y="85"/>
                  </a:lnTo>
                  <a:lnTo>
                    <a:pt x="21" y="96"/>
                  </a:lnTo>
                  <a:lnTo>
                    <a:pt x="21" y="100"/>
                  </a:lnTo>
                  <a:lnTo>
                    <a:pt x="24" y="109"/>
                  </a:lnTo>
                  <a:lnTo>
                    <a:pt x="27" y="120"/>
                  </a:lnTo>
                  <a:lnTo>
                    <a:pt x="31" y="130"/>
                  </a:lnTo>
                  <a:lnTo>
                    <a:pt x="35" y="141"/>
                  </a:lnTo>
                  <a:lnTo>
                    <a:pt x="43" y="137"/>
                  </a:lnTo>
                  <a:lnTo>
                    <a:pt x="34" y="137"/>
                  </a:lnTo>
                  <a:lnTo>
                    <a:pt x="37" y="150"/>
                  </a:lnTo>
                  <a:lnTo>
                    <a:pt x="46" y="149"/>
                  </a:lnTo>
                  <a:lnTo>
                    <a:pt x="37" y="150"/>
                  </a:lnTo>
                  <a:lnTo>
                    <a:pt x="38" y="163"/>
                  </a:lnTo>
                  <a:lnTo>
                    <a:pt x="37" y="179"/>
                  </a:lnTo>
                  <a:lnTo>
                    <a:pt x="35" y="195"/>
                  </a:lnTo>
                  <a:lnTo>
                    <a:pt x="44" y="195"/>
                  </a:lnTo>
                  <a:lnTo>
                    <a:pt x="36" y="191"/>
                  </a:lnTo>
                  <a:lnTo>
                    <a:pt x="33" y="206"/>
                  </a:lnTo>
                  <a:lnTo>
                    <a:pt x="41" y="209"/>
                  </a:lnTo>
                  <a:lnTo>
                    <a:pt x="33" y="206"/>
                  </a:lnTo>
                  <a:lnTo>
                    <a:pt x="26" y="217"/>
                  </a:lnTo>
                  <a:lnTo>
                    <a:pt x="34" y="221"/>
                  </a:lnTo>
                  <a:lnTo>
                    <a:pt x="28" y="214"/>
                  </a:lnTo>
                  <a:lnTo>
                    <a:pt x="19" y="224"/>
                  </a:lnTo>
                  <a:lnTo>
                    <a:pt x="9" y="233"/>
                  </a:lnTo>
                  <a:lnTo>
                    <a:pt x="0" y="241"/>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3" name="Freeform 117"/>
            <p:cNvSpPr>
              <a:spLocks noChangeAspect="1"/>
            </p:cNvSpPr>
            <p:nvPr/>
          </p:nvSpPr>
          <p:spPr bwMode="auto">
            <a:xfrm>
              <a:off x="720" y="1230"/>
              <a:ext cx="225" cy="370"/>
            </a:xfrm>
            <a:custGeom>
              <a:avLst/>
              <a:gdLst/>
              <a:ahLst/>
              <a:cxnLst>
                <a:cxn ang="0">
                  <a:pos x="144" y="234"/>
                </a:cxn>
                <a:cxn ang="0">
                  <a:pos x="147" y="204"/>
                </a:cxn>
                <a:cxn ang="0">
                  <a:pos x="146" y="188"/>
                </a:cxn>
                <a:cxn ang="0">
                  <a:pos x="141" y="175"/>
                </a:cxn>
                <a:cxn ang="0">
                  <a:pos x="142" y="176"/>
                </a:cxn>
                <a:cxn ang="0">
                  <a:pos x="134" y="163"/>
                </a:cxn>
                <a:cxn ang="0">
                  <a:pos x="122" y="147"/>
                </a:cxn>
                <a:cxn ang="0">
                  <a:pos x="98" y="126"/>
                </a:cxn>
                <a:cxn ang="0">
                  <a:pos x="99" y="126"/>
                </a:cxn>
                <a:cxn ang="0">
                  <a:pos x="87" y="118"/>
                </a:cxn>
                <a:cxn ang="0">
                  <a:pos x="67" y="109"/>
                </a:cxn>
                <a:cxn ang="0">
                  <a:pos x="39" y="93"/>
                </a:cxn>
                <a:cxn ang="0">
                  <a:pos x="42" y="95"/>
                </a:cxn>
                <a:cxn ang="0">
                  <a:pos x="27" y="94"/>
                </a:cxn>
                <a:cxn ang="0">
                  <a:pos x="29" y="81"/>
                </a:cxn>
                <a:cxn ang="0">
                  <a:pos x="29" y="82"/>
                </a:cxn>
                <a:cxn ang="0">
                  <a:pos x="21" y="63"/>
                </a:cxn>
                <a:cxn ang="0">
                  <a:pos x="10" y="56"/>
                </a:cxn>
                <a:cxn ang="0">
                  <a:pos x="18" y="45"/>
                </a:cxn>
                <a:cxn ang="0">
                  <a:pos x="10" y="35"/>
                </a:cxn>
                <a:cxn ang="0">
                  <a:pos x="22" y="28"/>
                </a:cxn>
                <a:cxn ang="0">
                  <a:pos x="31" y="9"/>
                </a:cxn>
                <a:cxn ang="0">
                  <a:pos x="9" y="10"/>
                </a:cxn>
                <a:cxn ang="0">
                  <a:pos x="2" y="31"/>
                </a:cxn>
                <a:cxn ang="0">
                  <a:pos x="0" y="45"/>
                </a:cxn>
                <a:cxn ang="0">
                  <a:pos x="1" y="59"/>
                </a:cxn>
                <a:cxn ang="0">
                  <a:pos x="8" y="80"/>
                </a:cxn>
                <a:cxn ang="0">
                  <a:pos x="19" y="97"/>
                </a:cxn>
                <a:cxn ang="0">
                  <a:pos x="29" y="108"/>
                </a:cxn>
                <a:cxn ang="0">
                  <a:pos x="50" y="121"/>
                </a:cxn>
                <a:cxn ang="0">
                  <a:pos x="70" y="130"/>
                </a:cxn>
                <a:cxn ang="0">
                  <a:pos x="83" y="126"/>
                </a:cxn>
                <a:cxn ang="0">
                  <a:pos x="88" y="140"/>
                </a:cxn>
                <a:cxn ang="0">
                  <a:pos x="109" y="160"/>
                </a:cxn>
                <a:cxn ang="0">
                  <a:pos x="126" y="166"/>
                </a:cxn>
                <a:cxn ang="0">
                  <a:pos x="121" y="176"/>
                </a:cxn>
                <a:cxn ang="0">
                  <a:pos x="127" y="189"/>
                </a:cxn>
                <a:cxn ang="0">
                  <a:pos x="137" y="191"/>
                </a:cxn>
                <a:cxn ang="0">
                  <a:pos x="129" y="204"/>
                </a:cxn>
                <a:cxn ang="0">
                  <a:pos x="127" y="231"/>
                </a:cxn>
              </a:cxnLst>
              <a:rect l="0" t="0" r="r" b="b"/>
              <a:pathLst>
                <a:path w="147" h="234">
                  <a:moveTo>
                    <a:pt x="127" y="231"/>
                  </a:moveTo>
                  <a:lnTo>
                    <a:pt x="144" y="234"/>
                  </a:lnTo>
                  <a:lnTo>
                    <a:pt x="146" y="218"/>
                  </a:lnTo>
                  <a:lnTo>
                    <a:pt x="147" y="204"/>
                  </a:lnTo>
                  <a:lnTo>
                    <a:pt x="146" y="191"/>
                  </a:lnTo>
                  <a:lnTo>
                    <a:pt x="146" y="188"/>
                  </a:lnTo>
                  <a:lnTo>
                    <a:pt x="144" y="182"/>
                  </a:lnTo>
                  <a:lnTo>
                    <a:pt x="141" y="175"/>
                  </a:lnTo>
                  <a:lnTo>
                    <a:pt x="133" y="179"/>
                  </a:lnTo>
                  <a:lnTo>
                    <a:pt x="142" y="176"/>
                  </a:lnTo>
                  <a:lnTo>
                    <a:pt x="138" y="169"/>
                  </a:lnTo>
                  <a:lnTo>
                    <a:pt x="134" y="163"/>
                  </a:lnTo>
                  <a:lnTo>
                    <a:pt x="132" y="160"/>
                  </a:lnTo>
                  <a:lnTo>
                    <a:pt x="122" y="147"/>
                  </a:lnTo>
                  <a:lnTo>
                    <a:pt x="111" y="136"/>
                  </a:lnTo>
                  <a:lnTo>
                    <a:pt x="98" y="126"/>
                  </a:lnTo>
                  <a:lnTo>
                    <a:pt x="93" y="133"/>
                  </a:lnTo>
                  <a:lnTo>
                    <a:pt x="99" y="126"/>
                  </a:lnTo>
                  <a:lnTo>
                    <a:pt x="90" y="120"/>
                  </a:lnTo>
                  <a:lnTo>
                    <a:pt x="87" y="118"/>
                  </a:lnTo>
                  <a:lnTo>
                    <a:pt x="77" y="113"/>
                  </a:lnTo>
                  <a:lnTo>
                    <a:pt x="67" y="109"/>
                  </a:lnTo>
                  <a:lnTo>
                    <a:pt x="59" y="106"/>
                  </a:lnTo>
                  <a:lnTo>
                    <a:pt x="39" y="93"/>
                  </a:lnTo>
                  <a:lnTo>
                    <a:pt x="36" y="101"/>
                  </a:lnTo>
                  <a:lnTo>
                    <a:pt x="42" y="95"/>
                  </a:lnTo>
                  <a:lnTo>
                    <a:pt x="34" y="87"/>
                  </a:lnTo>
                  <a:lnTo>
                    <a:pt x="27" y="94"/>
                  </a:lnTo>
                  <a:lnTo>
                    <a:pt x="36" y="90"/>
                  </a:lnTo>
                  <a:lnTo>
                    <a:pt x="29" y="81"/>
                  </a:lnTo>
                  <a:lnTo>
                    <a:pt x="21" y="86"/>
                  </a:lnTo>
                  <a:lnTo>
                    <a:pt x="29" y="82"/>
                  </a:lnTo>
                  <a:lnTo>
                    <a:pt x="25" y="73"/>
                  </a:lnTo>
                  <a:lnTo>
                    <a:pt x="21" y="63"/>
                  </a:lnTo>
                  <a:lnTo>
                    <a:pt x="18" y="52"/>
                  </a:lnTo>
                  <a:lnTo>
                    <a:pt x="10" y="56"/>
                  </a:lnTo>
                  <a:lnTo>
                    <a:pt x="19" y="56"/>
                  </a:lnTo>
                  <a:lnTo>
                    <a:pt x="18" y="45"/>
                  </a:lnTo>
                  <a:lnTo>
                    <a:pt x="19" y="35"/>
                  </a:lnTo>
                  <a:lnTo>
                    <a:pt x="10" y="35"/>
                  </a:lnTo>
                  <a:lnTo>
                    <a:pt x="19" y="38"/>
                  </a:lnTo>
                  <a:lnTo>
                    <a:pt x="22" y="28"/>
                  </a:lnTo>
                  <a:lnTo>
                    <a:pt x="26" y="17"/>
                  </a:lnTo>
                  <a:lnTo>
                    <a:pt x="31" y="9"/>
                  </a:lnTo>
                  <a:lnTo>
                    <a:pt x="16" y="0"/>
                  </a:lnTo>
                  <a:lnTo>
                    <a:pt x="9" y="10"/>
                  </a:lnTo>
                  <a:lnTo>
                    <a:pt x="5" y="21"/>
                  </a:lnTo>
                  <a:lnTo>
                    <a:pt x="2" y="31"/>
                  </a:lnTo>
                  <a:lnTo>
                    <a:pt x="1" y="35"/>
                  </a:lnTo>
                  <a:lnTo>
                    <a:pt x="0" y="45"/>
                  </a:lnTo>
                  <a:lnTo>
                    <a:pt x="1" y="56"/>
                  </a:lnTo>
                  <a:lnTo>
                    <a:pt x="1" y="59"/>
                  </a:lnTo>
                  <a:lnTo>
                    <a:pt x="4" y="70"/>
                  </a:lnTo>
                  <a:lnTo>
                    <a:pt x="8" y="80"/>
                  </a:lnTo>
                  <a:lnTo>
                    <a:pt x="14" y="91"/>
                  </a:lnTo>
                  <a:lnTo>
                    <a:pt x="19" y="97"/>
                  </a:lnTo>
                  <a:lnTo>
                    <a:pt x="21" y="100"/>
                  </a:lnTo>
                  <a:lnTo>
                    <a:pt x="29" y="108"/>
                  </a:lnTo>
                  <a:lnTo>
                    <a:pt x="32" y="110"/>
                  </a:lnTo>
                  <a:lnTo>
                    <a:pt x="50" y="121"/>
                  </a:lnTo>
                  <a:lnTo>
                    <a:pt x="60" y="126"/>
                  </a:lnTo>
                  <a:lnTo>
                    <a:pt x="70" y="130"/>
                  </a:lnTo>
                  <a:lnTo>
                    <a:pt x="80" y="135"/>
                  </a:lnTo>
                  <a:lnTo>
                    <a:pt x="83" y="126"/>
                  </a:lnTo>
                  <a:lnTo>
                    <a:pt x="77" y="133"/>
                  </a:lnTo>
                  <a:lnTo>
                    <a:pt x="88" y="140"/>
                  </a:lnTo>
                  <a:lnTo>
                    <a:pt x="98" y="149"/>
                  </a:lnTo>
                  <a:lnTo>
                    <a:pt x="109" y="160"/>
                  </a:lnTo>
                  <a:lnTo>
                    <a:pt x="119" y="173"/>
                  </a:lnTo>
                  <a:lnTo>
                    <a:pt x="126" y="166"/>
                  </a:lnTo>
                  <a:lnTo>
                    <a:pt x="117" y="170"/>
                  </a:lnTo>
                  <a:lnTo>
                    <a:pt x="121" y="176"/>
                  </a:lnTo>
                  <a:lnTo>
                    <a:pt x="125" y="183"/>
                  </a:lnTo>
                  <a:lnTo>
                    <a:pt x="127" y="189"/>
                  </a:lnTo>
                  <a:lnTo>
                    <a:pt x="129" y="195"/>
                  </a:lnTo>
                  <a:lnTo>
                    <a:pt x="137" y="191"/>
                  </a:lnTo>
                  <a:lnTo>
                    <a:pt x="128" y="191"/>
                  </a:lnTo>
                  <a:lnTo>
                    <a:pt x="129" y="204"/>
                  </a:lnTo>
                  <a:lnTo>
                    <a:pt x="128" y="218"/>
                  </a:lnTo>
                  <a:lnTo>
                    <a:pt x="127" y="231"/>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4" name="Freeform 118"/>
            <p:cNvSpPr>
              <a:spLocks noChangeAspect="1"/>
            </p:cNvSpPr>
            <p:nvPr/>
          </p:nvSpPr>
          <p:spPr bwMode="auto">
            <a:xfrm>
              <a:off x="511" y="1541"/>
              <a:ext cx="349" cy="243"/>
            </a:xfrm>
            <a:custGeom>
              <a:avLst/>
              <a:gdLst/>
              <a:ahLst/>
              <a:cxnLst>
                <a:cxn ang="0">
                  <a:pos x="0" y="152"/>
                </a:cxn>
                <a:cxn ang="0">
                  <a:pos x="28" y="154"/>
                </a:cxn>
                <a:cxn ang="0">
                  <a:pos x="45" y="152"/>
                </a:cxn>
                <a:cxn ang="0">
                  <a:pos x="64" y="144"/>
                </a:cxn>
                <a:cxn ang="0">
                  <a:pos x="73" y="138"/>
                </a:cxn>
                <a:cxn ang="0">
                  <a:pos x="96" y="115"/>
                </a:cxn>
                <a:cxn ang="0">
                  <a:pos x="111" y="93"/>
                </a:cxn>
                <a:cxn ang="0">
                  <a:pos x="117" y="80"/>
                </a:cxn>
                <a:cxn ang="0">
                  <a:pos x="124" y="62"/>
                </a:cxn>
                <a:cxn ang="0">
                  <a:pos x="128" y="38"/>
                </a:cxn>
                <a:cxn ang="0">
                  <a:pos x="141" y="36"/>
                </a:cxn>
                <a:cxn ang="0">
                  <a:pos x="142" y="23"/>
                </a:cxn>
                <a:cxn ang="0">
                  <a:pos x="154" y="26"/>
                </a:cxn>
                <a:cxn ang="0">
                  <a:pos x="175" y="19"/>
                </a:cxn>
                <a:cxn ang="0">
                  <a:pos x="171" y="19"/>
                </a:cxn>
                <a:cxn ang="0">
                  <a:pos x="193" y="19"/>
                </a:cxn>
                <a:cxn ang="0">
                  <a:pos x="189" y="18"/>
                </a:cxn>
                <a:cxn ang="0">
                  <a:pos x="210" y="25"/>
                </a:cxn>
                <a:cxn ang="0">
                  <a:pos x="227" y="13"/>
                </a:cxn>
                <a:cxn ang="0">
                  <a:pos x="206" y="4"/>
                </a:cxn>
                <a:cxn ang="0">
                  <a:pos x="193" y="1"/>
                </a:cxn>
                <a:cxn ang="0">
                  <a:pos x="171" y="1"/>
                </a:cxn>
                <a:cxn ang="0">
                  <a:pos x="157" y="5"/>
                </a:cxn>
                <a:cxn ang="0">
                  <a:pos x="138" y="16"/>
                </a:cxn>
                <a:cxn ang="0">
                  <a:pos x="128" y="23"/>
                </a:cxn>
                <a:cxn ang="0">
                  <a:pos x="119" y="35"/>
                </a:cxn>
                <a:cxn ang="0">
                  <a:pos x="116" y="57"/>
                </a:cxn>
                <a:cxn ang="0">
                  <a:pos x="103" y="63"/>
                </a:cxn>
                <a:cxn ang="0">
                  <a:pos x="96" y="83"/>
                </a:cxn>
                <a:cxn ang="0">
                  <a:pos x="98" y="80"/>
                </a:cxn>
                <a:cxn ang="0">
                  <a:pos x="83" y="102"/>
                </a:cxn>
                <a:cxn ang="0">
                  <a:pos x="60" y="125"/>
                </a:cxn>
                <a:cxn ang="0">
                  <a:pos x="60" y="136"/>
                </a:cxn>
                <a:cxn ang="0">
                  <a:pos x="50" y="131"/>
                </a:cxn>
                <a:cxn ang="0">
                  <a:pos x="42" y="143"/>
                </a:cxn>
                <a:cxn ang="0">
                  <a:pos x="28" y="136"/>
                </a:cxn>
                <a:cxn ang="0">
                  <a:pos x="2" y="134"/>
                </a:cxn>
              </a:cxnLst>
              <a:rect l="0" t="0" r="r" b="b"/>
              <a:pathLst>
                <a:path w="227" h="154">
                  <a:moveTo>
                    <a:pt x="2" y="134"/>
                  </a:moveTo>
                  <a:lnTo>
                    <a:pt x="0" y="152"/>
                  </a:lnTo>
                  <a:lnTo>
                    <a:pt x="15" y="153"/>
                  </a:lnTo>
                  <a:lnTo>
                    <a:pt x="28" y="154"/>
                  </a:lnTo>
                  <a:lnTo>
                    <a:pt x="42" y="152"/>
                  </a:lnTo>
                  <a:lnTo>
                    <a:pt x="45" y="152"/>
                  </a:lnTo>
                  <a:lnTo>
                    <a:pt x="58" y="147"/>
                  </a:lnTo>
                  <a:lnTo>
                    <a:pt x="64" y="144"/>
                  </a:lnTo>
                  <a:lnTo>
                    <a:pt x="67" y="142"/>
                  </a:lnTo>
                  <a:lnTo>
                    <a:pt x="73" y="138"/>
                  </a:lnTo>
                  <a:lnTo>
                    <a:pt x="85" y="127"/>
                  </a:lnTo>
                  <a:lnTo>
                    <a:pt x="96" y="115"/>
                  </a:lnTo>
                  <a:lnTo>
                    <a:pt x="105" y="102"/>
                  </a:lnTo>
                  <a:lnTo>
                    <a:pt x="111" y="93"/>
                  </a:lnTo>
                  <a:lnTo>
                    <a:pt x="113" y="90"/>
                  </a:lnTo>
                  <a:lnTo>
                    <a:pt x="117" y="80"/>
                  </a:lnTo>
                  <a:lnTo>
                    <a:pt x="120" y="70"/>
                  </a:lnTo>
                  <a:lnTo>
                    <a:pt x="124" y="62"/>
                  </a:lnTo>
                  <a:lnTo>
                    <a:pt x="136" y="42"/>
                  </a:lnTo>
                  <a:lnTo>
                    <a:pt x="128" y="38"/>
                  </a:lnTo>
                  <a:lnTo>
                    <a:pt x="134" y="45"/>
                  </a:lnTo>
                  <a:lnTo>
                    <a:pt x="141" y="36"/>
                  </a:lnTo>
                  <a:lnTo>
                    <a:pt x="147" y="30"/>
                  </a:lnTo>
                  <a:lnTo>
                    <a:pt x="142" y="23"/>
                  </a:lnTo>
                  <a:lnTo>
                    <a:pt x="147" y="31"/>
                  </a:lnTo>
                  <a:lnTo>
                    <a:pt x="154" y="26"/>
                  </a:lnTo>
                  <a:lnTo>
                    <a:pt x="164" y="22"/>
                  </a:lnTo>
                  <a:lnTo>
                    <a:pt x="175" y="19"/>
                  </a:lnTo>
                  <a:lnTo>
                    <a:pt x="171" y="10"/>
                  </a:lnTo>
                  <a:lnTo>
                    <a:pt x="171" y="19"/>
                  </a:lnTo>
                  <a:lnTo>
                    <a:pt x="182" y="18"/>
                  </a:lnTo>
                  <a:lnTo>
                    <a:pt x="193" y="19"/>
                  </a:lnTo>
                  <a:lnTo>
                    <a:pt x="193" y="10"/>
                  </a:lnTo>
                  <a:lnTo>
                    <a:pt x="189" y="18"/>
                  </a:lnTo>
                  <a:lnTo>
                    <a:pt x="199" y="21"/>
                  </a:lnTo>
                  <a:lnTo>
                    <a:pt x="210" y="25"/>
                  </a:lnTo>
                  <a:lnTo>
                    <a:pt x="219" y="29"/>
                  </a:lnTo>
                  <a:lnTo>
                    <a:pt x="227" y="13"/>
                  </a:lnTo>
                  <a:lnTo>
                    <a:pt x="217" y="8"/>
                  </a:lnTo>
                  <a:lnTo>
                    <a:pt x="206" y="4"/>
                  </a:lnTo>
                  <a:lnTo>
                    <a:pt x="196" y="1"/>
                  </a:lnTo>
                  <a:lnTo>
                    <a:pt x="193" y="1"/>
                  </a:lnTo>
                  <a:lnTo>
                    <a:pt x="182" y="0"/>
                  </a:lnTo>
                  <a:lnTo>
                    <a:pt x="171" y="1"/>
                  </a:lnTo>
                  <a:lnTo>
                    <a:pt x="168" y="2"/>
                  </a:lnTo>
                  <a:lnTo>
                    <a:pt x="157" y="5"/>
                  </a:lnTo>
                  <a:lnTo>
                    <a:pt x="147" y="9"/>
                  </a:lnTo>
                  <a:lnTo>
                    <a:pt x="138" y="16"/>
                  </a:lnTo>
                  <a:lnTo>
                    <a:pt x="137" y="16"/>
                  </a:lnTo>
                  <a:lnTo>
                    <a:pt x="128" y="23"/>
                  </a:lnTo>
                  <a:lnTo>
                    <a:pt x="121" y="32"/>
                  </a:lnTo>
                  <a:lnTo>
                    <a:pt x="119" y="35"/>
                  </a:lnTo>
                  <a:lnTo>
                    <a:pt x="108" y="53"/>
                  </a:lnTo>
                  <a:lnTo>
                    <a:pt x="116" y="57"/>
                  </a:lnTo>
                  <a:lnTo>
                    <a:pt x="109" y="53"/>
                  </a:lnTo>
                  <a:lnTo>
                    <a:pt x="103" y="63"/>
                  </a:lnTo>
                  <a:lnTo>
                    <a:pt x="100" y="73"/>
                  </a:lnTo>
                  <a:lnTo>
                    <a:pt x="96" y="83"/>
                  </a:lnTo>
                  <a:lnTo>
                    <a:pt x="104" y="87"/>
                  </a:lnTo>
                  <a:lnTo>
                    <a:pt x="98" y="80"/>
                  </a:lnTo>
                  <a:lnTo>
                    <a:pt x="91" y="92"/>
                  </a:lnTo>
                  <a:lnTo>
                    <a:pt x="83" y="102"/>
                  </a:lnTo>
                  <a:lnTo>
                    <a:pt x="72" y="114"/>
                  </a:lnTo>
                  <a:lnTo>
                    <a:pt x="60" y="125"/>
                  </a:lnTo>
                  <a:lnTo>
                    <a:pt x="54" y="129"/>
                  </a:lnTo>
                  <a:lnTo>
                    <a:pt x="60" y="136"/>
                  </a:lnTo>
                  <a:lnTo>
                    <a:pt x="57" y="127"/>
                  </a:lnTo>
                  <a:lnTo>
                    <a:pt x="50" y="131"/>
                  </a:lnTo>
                  <a:lnTo>
                    <a:pt x="38" y="135"/>
                  </a:lnTo>
                  <a:lnTo>
                    <a:pt x="42" y="143"/>
                  </a:lnTo>
                  <a:lnTo>
                    <a:pt x="42" y="134"/>
                  </a:lnTo>
                  <a:lnTo>
                    <a:pt x="28" y="136"/>
                  </a:lnTo>
                  <a:lnTo>
                    <a:pt x="15" y="135"/>
                  </a:lnTo>
                  <a:lnTo>
                    <a:pt x="2" y="134"/>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5" name="Freeform 119"/>
            <p:cNvSpPr>
              <a:spLocks noChangeAspect="1"/>
            </p:cNvSpPr>
            <p:nvPr/>
          </p:nvSpPr>
          <p:spPr bwMode="auto">
            <a:xfrm>
              <a:off x="1155" y="1205"/>
              <a:ext cx="100" cy="415"/>
            </a:xfrm>
            <a:custGeom>
              <a:avLst/>
              <a:gdLst/>
              <a:ahLst/>
              <a:cxnLst>
                <a:cxn ang="0">
                  <a:pos x="17" y="264"/>
                </a:cxn>
                <a:cxn ang="0">
                  <a:pos x="35" y="244"/>
                </a:cxn>
                <a:cxn ang="0">
                  <a:pos x="45" y="230"/>
                </a:cxn>
                <a:cxn ang="0">
                  <a:pos x="51" y="203"/>
                </a:cxn>
                <a:cxn ang="0">
                  <a:pos x="51" y="184"/>
                </a:cxn>
                <a:cxn ang="0">
                  <a:pos x="48" y="164"/>
                </a:cxn>
                <a:cxn ang="0">
                  <a:pos x="42" y="139"/>
                </a:cxn>
                <a:cxn ang="0">
                  <a:pos x="31" y="120"/>
                </a:cxn>
                <a:cxn ang="0">
                  <a:pos x="23" y="100"/>
                </a:cxn>
                <a:cxn ang="0">
                  <a:pos x="11" y="93"/>
                </a:cxn>
                <a:cxn ang="0">
                  <a:pos x="18" y="83"/>
                </a:cxn>
                <a:cxn ang="0">
                  <a:pos x="9" y="72"/>
                </a:cxn>
                <a:cxn ang="0">
                  <a:pos x="20" y="62"/>
                </a:cxn>
                <a:cxn ang="0">
                  <a:pos x="19" y="65"/>
                </a:cxn>
                <a:cxn ang="0">
                  <a:pos x="27" y="45"/>
                </a:cxn>
                <a:cxn ang="0">
                  <a:pos x="25" y="48"/>
                </a:cxn>
                <a:cxn ang="0">
                  <a:pos x="24" y="32"/>
                </a:cxn>
                <a:cxn ang="0">
                  <a:pos x="38" y="32"/>
                </a:cxn>
                <a:cxn ang="0">
                  <a:pos x="40" y="19"/>
                </a:cxn>
                <a:cxn ang="0">
                  <a:pos x="64" y="16"/>
                </a:cxn>
                <a:cxn ang="0">
                  <a:pos x="37" y="10"/>
                </a:cxn>
                <a:cxn ang="0">
                  <a:pos x="25" y="19"/>
                </a:cxn>
                <a:cxn ang="0">
                  <a:pos x="17" y="27"/>
                </a:cxn>
                <a:cxn ang="0">
                  <a:pos x="10" y="38"/>
                </a:cxn>
                <a:cxn ang="0">
                  <a:pos x="2" y="58"/>
                </a:cxn>
                <a:cxn ang="0">
                  <a:pos x="1" y="71"/>
                </a:cxn>
                <a:cxn ang="0">
                  <a:pos x="0" y="83"/>
                </a:cxn>
                <a:cxn ang="0">
                  <a:pos x="3" y="97"/>
                </a:cxn>
                <a:cxn ang="0">
                  <a:pos x="10" y="118"/>
                </a:cxn>
                <a:cxn ang="0">
                  <a:pos x="19" y="136"/>
                </a:cxn>
                <a:cxn ang="0">
                  <a:pos x="29" y="155"/>
                </a:cxn>
                <a:cxn ang="0">
                  <a:pos x="40" y="167"/>
                </a:cxn>
                <a:cxn ang="0">
                  <a:pos x="33" y="184"/>
                </a:cxn>
                <a:cxn ang="0">
                  <a:pos x="43" y="200"/>
                </a:cxn>
                <a:cxn ang="0">
                  <a:pos x="33" y="212"/>
                </a:cxn>
                <a:cxn ang="0">
                  <a:pos x="36" y="227"/>
                </a:cxn>
                <a:cxn ang="0">
                  <a:pos x="22" y="231"/>
                </a:cxn>
                <a:cxn ang="0">
                  <a:pos x="4" y="252"/>
                </a:cxn>
              </a:cxnLst>
              <a:rect l="0" t="0" r="r" b="b"/>
              <a:pathLst>
                <a:path w="64" h="264">
                  <a:moveTo>
                    <a:pt x="4" y="252"/>
                  </a:moveTo>
                  <a:lnTo>
                    <a:pt x="17" y="264"/>
                  </a:lnTo>
                  <a:lnTo>
                    <a:pt x="26" y="254"/>
                  </a:lnTo>
                  <a:lnTo>
                    <a:pt x="35" y="244"/>
                  </a:lnTo>
                  <a:lnTo>
                    <a:pt x="43" y="233"/>
                  </a:lnTo>
                  <a:lnTo>
                    <a:pt x="45" y="230"/>
                  </a:lnTo>
                  <a:lnTo>
                    <a:pt x="50" y="216"/>
                  </a:lnTo>
                  <a:lnTo>
                    <a:pt x="51" y="203"/>
                  </a:lnTo>
                  <a:lnTo>
                    <a:pt x="52" y="200"/>
                  </a:lnTo>
                  <a:lnTo>
                    <a:pt x="51" y="184"/>
                  </a:lnTo>
                  <a:lnTo>
                    <a:pt x="49" y="167"/>
                  </a:lnTo>
                  <a:lnTo>
                    <a:pt x="48" y="164"/>
                  </a:lnTo>
                  <a:lnTo>
                    <a:pt x="46" y="151"/>
                  </a:lnTo>
                  <a:lnTo>
                    <a:pt x="42" y="139"/>
                  </a:lnTo>
                  <a:lnTo>
                    <a:pt x="36" y="129"/>
                  </a:lnTo>
                  <a:lnTo>
                    <a:pt x="31" y="120"/>
                  </a:lnTo>
                  <a:lnTo>
                    <a:pt x="27" y="111"/>
                  </a:lnTo>
                  <a:lnTo>
                    <a:pt x="23" y="100"/>
                  </a:lnTo>
                  <a:lnTo>
                    <a:pt x="20" y="90"/>
                  </a:lnTo>
                  <a:lnTo>
                    <a:pt x="11" y="93"/>
                  </a:lnTo>
                  <a:lnTo>
                    <a:pt x="20" y="93"/>
                  </a:lnTo>
                  <a:lnTo>
                    <a:pt x="18" y="83"/>
                  </a:lnTo>
                  <a:lnTo>
                    <a:pt x="18" y="73"/>
                  </a:lnTo>
                  <a:lnTo>
                    <a:pt x="9" y="72"/>
                  </a:lnTo>
                  <a:lnTo>
                    <a:pt x="18" y="74"/>
                  </a:lnTo>
                  <a:lnTo>
                    <a:pt x="20" y="62"/>
                  </a:lnTo>
                  <a:lnTo>
                    <a:pt x="11" y="62"/>
                  </a:lnTo>
                  <a:lnTo>
                    <a:pt x="19" y="65"/>
                  </a:lnTo>
                  <a:lnTo>
                    <a:pt x="22" y="55"/>
                  </a:lnTo>
                  <a:lnTo>
                    <a:pt x="27" y="45"/>
                  </a:lnTo>
                  <a:lnTo>
                    <a:pt x="18" y="41"/>
                  </a:lnTo>
                  <a:lnTo>
                    <a:pt x="25" y="48"/>
                  </a:lnTo>
                  <a:lnTo>
                    <a:pt x="31" y="38"/>
                  </a:lnTo>
                  <a:lnTo>
                    <a:pt x="24" y="32"/>
                  </a:lnTo>
                  <a:lnTo>
                    <a:pt x="31" y="38"/>
                  </a:lnTo>
                  <a:lnTo>
                    <a:pt x="38" y="32"/>
                  </a:lnTo>
                  <a:lnTo>
                    <a:pt x="47" y="25"/>
                  </a:lnTo>
                  <a:lnTo>
                    <a:pt x="40" y="19"/>
                  </a:lnTo>
                  <a:lnTo>
                    <a:pt x="44" y="27"/>
                  </a:lnTo>
                  <a:lnTo>
                    <a:pt x="64" y="16"/>
                  </a:lnTo>
                  <a:lnTo>
                    <a:pt x="56" y="0"/>
                  </a:lnTo>
                  <a:lnTo>
                    <a:pt x="37" y="10"/>
                  </a:lnTo>
                  <a:lnTo>
                    <a:pt x="34" y="12"/>
                  </a:lnTo>
                  <a:lnTo>
                    <a:pt x="25" y="19"/>
                  </a:lnTo>
                  <a:lnTo>
                    <a:pt x="18" y="26"/>
                  </a:lnTo>
                  <a:lnTo>
                    <a:pt x="17" y="27"/>
                  </a:lnTo>
                  <a:lnTo>
                    <a:pt x="12" y="35"/>
                  </a:lnTo>
                  <a:lnTo>
                    <a:pt x="10" y="38"/>
                  </a:lnTo>
                  <a:lnTo>
                    <a:pt x="5" y="48"/>
                  </a:lnTo>
                  <a:lnTo>
                    <a:pt x="2" y="58"/>
                  </a:lnTo>
                  <a:lnTo>
                    <a:pt x="2" y="62"/>
                  </a:lnTo>
                  <a:lnTo>
                    <a:pt x="1" y="71"/>
                  </a:lnTo>
                  <a:lnTo>
                    <a:pt x="0" y="72"/>
                  </a:lnTo>
                  <a:lnTo>
                    <a:pt x="0" y="83"/>
                  </a:lnTo>
                  <a:lnTo>
                    <a:pt x="2" y="93"/>
                  </a:lnTo>
                  <a:lnTo>
                    <a:pt x="3" y="97"/>
                  </a:lnTo>
                  <a:lnTo>
                    <a:pt x="6" y="107"/>
                  </a:lnTo>
                  <a:lnTo>
                    <a:pt x="10" y="118"/>
                  </a:lnTo>
                  <a:lnTo>
                    <a:pt x="14" y="127"/>
                  </a:lnTo>
                  <a:lnTo>
                    <a:pt x="19" y="136"/>
                  </a:lnTo>
                  <a:lnTo>
                    <a:pt x="25" y="146"/>
                  </a:lnTo>
                  <a:lnTo>
                    <a:pt x="29" y="155"/>
                  </a:lnTo>
                  <a:lnTo>
                    <a:pt x="31" y="171"/>
                  </a:lnTo>
                  <a:lnTo>
                    <a:pt x="40" y="167"/>
                  </a:lnTo>
                  <a:lnTo>
                    <a:pt x="31" y="167"/>
                  </a:lnTo>
                  <a:lnTo>
                    <a:pt x="33" y="184"/>
                  </a:lnTo>
                  <a:lnTo>
                    <a:pt x="34" y="200"/>
                  </a:lnTo>
                  <a:lnTo>
                    <a:pt x="43" y="200"/>
                  </a:lnTo>
                  <a:lnTo>
                    <a:pt x="34" y="196"/>
                  </a:lnTo>
                  <a:lnTo>
                    <a:pt x="33" y="212"/>
                  </a:lnTo>
                  <a:lnTo>
                    <a:pt x="28" y="223"/>
                  </a:lnTo>
                  <a:lnTo>
                    <a:pt x="36" y="227"/>
                  </a:lnTo>
                  <a:lnTo>
                    <a:pt x="30" y="220"/>
                  </a:lnTo>
                  <a:lnTo>
                    <a:pt x="22" y="231"/>
                  </a:lnTo>
                  <a:lnTo>
                    <a:pt x="13" y="241"/>
                  </a:lnTo>
                  <a:lnTo>
                    <a:pt x="4" y="252"/>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6" name="Freeform 120"/>
            <p:cNvSpPr>
              <a:spLocks noChangeAspect="1"/>
            </p:cNvSpPr>
            <p:nvPr/>
          </p:nvSpPr>
          <p:spPr bwMode="auto">
            <a:xfrm>
              <a:off x="415" y="1837"/>
              <a:ext cx="393" cy="141"/>
            </a:xfrm>
            <a:custGeom>
              <a:avLst/>
              <a:gdLst/>
              <a:ahLst/>
              <a:cxnLst>
                <a:cxn ang="0">
                  <a:pos x="0" y="11"/>
                </a:cxn>
                <a:cxn ang="0">
                  <a:pos x="18" y="33"/>
                </a:cxn>
                <a:cxn ang="0">
                  <a:pos x="31" y="43"/>
                </a:cxn>
                <a:cxn ang="0">
                  <a:pos x="46" y="41"/>
                </a:cxn>
                <a:cxn ang="0">
                  <a:pos x="57" y="54"/>
                </a:cxn>
                <a:cxn ang="0">
                  <a:pos x="76" y="56"/>
                </a:cxn>
                <a:cxn ang="0">
                  <a:pos x="107" y="55"/>
                </a:cxn>
                <a:cxn ang="0">
                  <a:pos x="121" y="52"/>
                </a:cxn>
                <a:cxn ang="0">
                  <a:pos x="142" y="44"/>
                </a:cxn>
                <a:cxn ang="0">
                  <a:pos x="162" y="38"/>
                </a:cxn>
                <a:cxn ang="0">
                  <a:pos x="159" y="39"/>
                </a:cxn>
                <a:cxn ang="0">
                  <a:pos x="181" y="36"/>
                </a:cxn>
                <a:cxn ang="0">
                  <a:pos x="177" y="35"/>
                </a:cxn>
                <a:cxn ang="0">
                  <a:pos x="198" y="40"/>
                </a:cxn>
                <a:cxn ang="0">
                  <a:pos x="217" y="50"/>
                </a:cxn>
                <a:cxn ang="0">
                  <a:pos x="214" y="48"/>
                </a:cxn>
                <a:cxn ang="0">
                  <a:pos x="222" y="55"/>
                </a:cxn>
                <a:cxn ang="0">
                  <a:pos x="235" y="56"/>
                </a:cxn>
                <a:cxn ang="0">
                  <a:pos x="231" y="69"/>
                </a:cxn>
                <a:cxn ang="0">
                  <a:pos x="239" y="90"/>
                </a:cxn>
                <a:cxn ang="0">
                  <a:pos x="252" y="73"/>
                </a:cxn>
                <a:cxn ang="0">
                  <a:pos x="243" y="53"/>
                </a:cxn>
                <a:cxn ang="0">
                  <a:pos x="235" y="42"/>
                </a:cxn>
                <a:cxn ang="0">
                  <a:pos x="235" y="42"/>
                </a:cxn>
                <a:cxn ang="0">
                  <a:pos x="224" y="33"/>
                </a:cxn>
                <a:cxn ang="0">
                  <a:pos x="205" y="23"/>
                </a:cxn>
                <a:cxn ang="0">
                  <a:pos x="184" y="18"/>
                </a:cxn>
                <a:cxn ang="0">
                  <a:pos x="170" y="19"/>
                </a:cxn>
                <a:cxn ang="0">
                  <a:pos x="155" y="21"/>
                </a:cxn>
                <a:cxn ang="0">
                  <a:pos x="135" y="27"/>
                </a:cxn>
                <a:cxn ang="0">
                  <a:pos x="114" y="35"/>
                </a:cxn>
                <a:cxn ang="0">
                  <a:pos x="118" y="34"/>
                </a:cxn>
                <a:cxn ang="0">
                  <a:pos x="92" y="38"/>
                </a:cxn>
                <a:cxn ang="0">
                  <a:pos x="60" y="36"/>
                </a:cxn>
                <a:cxn ang="0">
                  <a:pos x="64" y="37"/>
                </a:cxn>
                <a:cxn ang="0">
                  <a:pos x="49" y="33"/>
                </a:cxn>
                <a:cxn ang="0">
                  <a:pos x="34" y="35"/>
                </a:cxn>
                <a:cxn ang="0">
                  <a:pos x="31" y="20"/>
                </a:cxn>
                <a:cxn ang="0">
                  <a:pos x="14" y="0"/>
                </a:cxn>
              </a:cxnLst>
              <a:rect l="0" t="0" r="r" b="b"/>
              <a:pathLst>
                <a:path w="256" h="90">
                  <a:moveTo>
                    <a:pt x="14" y="0"/>
                  </a:moveTo>
                  <a:lnTo>
                    <a:pt x="0" y="11"/>
                  </a:lnTo>
                  <a:lnTo>
                    <a:pt x="9" y="23"/>
                  </a:lnTo>
                  <a:lnTo>
                    <a:pt x="18" y="33"/>
                  </a:lnTo>
                  <a:lnTo>
                    <a:pt x="28" y="41"/>
                  </a:lnTo>
                  <a:lnTo>
                    <a:pt x="31" y="43"/>
                  </a:lnTo>
                  <a:lnTo>
                    <a:pt x="43" y="50"/>
                  </a:lnTo>
                  <a:lnTo>
                    <a:pt x="46" y="41"/>
                  </a:lnTo>
                  <a:lnTo>
                    <a:pt x="43" y="50"/>
                  </a:lnTo>
                  <a:lnTo>
                    <a:pt x="57" y="54"/>
                  </a:lnTo>
                  <a:lnTo>
                    <a:pt x="60" y="54"/>
                  </a:lnTo>
                  <a:lnTo>
                    <a:pt x="76" y="56"/>
                  </a:lnTo>
                  <a:lnTo>
                    <a:pt x="92" y="56"/>
                  </a:lnTo>
                  <a:lnTo>
                    <a:pt x="107" y="55"/>
                  </a:lnTo>
                  <a:lnTo>
                    <a:pt x="118" y="52"/>
                  </a:lnTo>
                  <a:lnTo>
                    <a:pt x="121" y="52"/>
                  </a:lnTo>
                  <a:lnTo>
                    <a:pt x="132" y="48"/>
                  </a:lnTo>
                  <a:lnTo>
                    <a:pt x="142" y="44"/>
                  </a:lnTo>
                  <a:lnTo>
                    <a:pt x="150" y="41"/>
                  </a:lnTo>
                  <a:lnTo>
                    <a:pt x="162" y="38"/>
                  </a:lnTo>
                  <a:lnTo>
                    <a:pt x="159" y="30"/>
                  </a:lnTo>
                  <a:lnTo>
                    <a:pt x="159" y="39"/>
                  </a:lnTo>
                  <a:lnTo>
                    <a:pt x="170" y="37"/>
                  </a:lnTo>
                  <a:lnTo>
                    <a:pt x="181" y="36"/>
                  </a:lnTo>
                  <a:lnTo>
                    <a:pt x="181" y="27"/>
                  </a:lnTo>
                  <a:lnTo>
                    <a:pt x="177" y="35"/>
                  </a:lnTo>
                  <a:lnTo>
                    <a:pt x="189" y="37"/>
                  </a:lnTo>
                  <a:lnTo>
                    <a:pt x="198" y="40"/>
                  </a:lnTo>
                  <a:lnTo>
                    <a:pt x="208" y="44"/>
                  </a:lnTo>
                  <a:lnTo>
                    <a:pt x="217" y="50"/>
                  </a:lnTo>
                  <a:lnTo>
                    <a:pt x="220" y="41"/>
                  </a:lnTo>
                  <a:lnTo>
                    <a:pt x="214" y="48"/>
                  </a:lnTo>
                  <a:lnTo>
                    <a:pt x="222" y="54"/>
                  </a:lnTo>
                  <a:lnTo>
                    <a:pt x="222" y="55"/>
                  </a:lnTo>
                  <a:lnTo>
                    <a:pt x="228" y="63"/>
                  </a:lnTo>
                  <a:lnTo>
                    <a:pt x="235" y="56"/>
                  </a:lnTo>
                  <a:lnTo>
                    <a:pt x="226" y="60"/>
                  </a:lnTo>
                  <a:lnTo>
                    <a:pt x="231" y="69"/>
                  </a:lnTo>
                  <a:lnTo>
                    <a:pt x="235" y="80"/>
                  </a:lnTo>
                  <a:lnTo>
                    <a:pt x="239" y="90"/>
                  </a:lnTo>
                  <a:lnTo>
                    <a:pt x="256" y="85"/>
                  </a:lnTo>
                  <a:lnTo>
                    <a:pt x="252" y="73"/>
                  </a:lnTo>
                  <a:lnTo>
                    <a:pt x="248" y="62"/>
                  </a:lnTo>
                  <a:lnTo>
                    <a:pt x="243" y="53"/>
                  </a:lnTo>
                  <a:lnTo>
                    <a:pt x="241" y="50"/>
                  </a:lnTo>
                  <a:lnTo>
                    <a:pt x="235" y="42"/>
                  </a:lnTo>
                  <a:lnTo>
                    <a:pt x="228" y="48"/>
                  </a:lnTo>
                  <a:lnTo>
                    <a:pt x="235" y="42"/>
                  </a:lnTo>
                  <a:lnTo>
                    <a:pt x="227" y="35"/>
                  </a:lnTo>
                  <a:lnTo>
                    <a:pt x="224" y="33"/>
                  </a:lnTo>
                  <a:lnTo>
                    <a:pt x="215" y="27"/>
                  </a:lnTo>
                  <a:lnTo>
                    <a:pt x="205" y="23"/>
                  </a:lnTo>
                  <a:lnTo>
                    <a:pt x="193" y="20"/>
                  </a:lnTo>
                  <a:lnTo>
                    <a:pt x="184" y="18"/>
                  </a:lnTo>
                  <a:lnTo>
                    <a:pt x="181" y="18"/>
                  </a:lnTo>
                  <a:lnTo>
                    <a:pt x="170" y="19"/>
                  </a:lnTo>
                  <a:lnTo>
                    <a:pt x="159" y="21"/>
                  </a:lnTo>
                  <a:lnTo>
                    <a:pt x="155" y="21"/>
                  </a:lnTo>
                  <a:lnTo>
                    <a:pt x="146" y="24"/>
                  </a:lnTo>
                  <a:lnTo>
                    <a:pt x="135" y="27"/>
                  </a:lnTo>
                  <a:lnTo>
                    <a:pt x="125" y="31"/>
                  </a:lnTo>
                  <a:lnTo>
                    <a:pt x="114" y="35"/>
                  </a:lnTo>
                  <a:lnTo>
                    <a:pt x="118" y="43"/>
                  </a:lnTo>
                  <a:lnTo>
                    <a:pt x="118" y="34"/>
                  </a:lnTo>
                  <a:lnTo>
                    <a:pt x="105" y="37"/>
                  </a:lnTo>
                  <a:lnTo>
                    <a:pt x="92" y="38"/>
                  </a:lnTo>
                  <a:lnTo>
                    <a:pt x="76" y="38"/>
                  </a:lnTo>
                  <a:lnTo>
                    <a:pt x="60" y="36"/>
                  </a:lnTo>
                  <a:lnTo>
                    <a:pt x="60" y="45"/>
                  </a:lnTo>
                  <a:lnTo>
                    <a:pt x="64" y="37"/>
                  </a:lnTo>
                  <a:lnTo>
                    <a:pt x="50" y="33"/>
                  </a:lnTo>
                  <a:lnTo>
                    <a:pt x="49" y="33"/>
                  </a:lnTo>
                  <a:lnTo>
                    <a:pt x="38" y="26"/>
                  </a:lnTo>
                  <a:lnTo>
                    <a:pt x="34" y="35"/>
                  </a:lnTo>
                  <a:lnTo>
                    <a:pt x="41" y="28"/>
                  </a:lnTo>
                  <a:lnTo>
                    <a:pt x="31" y="20"/>
                  </a:lnTo>
                  <a:lnTo>
                    <a:pt x="22" y="10"/>
                  </a:lnTo>
                  <a:lnTo>
                    <a:pt x="14" y="0"/>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sp>
          <p:nvSpPr>
            <p:cNvPr id="5569657" name="Freeform 121"/>
            <p:cNvSpPr>
              <a:spLocks noChangeAspect="1"/>
            </p:cNvSpPr>
            <p:nvPr/>
          </p:nvSpPr>
          <p:spPr bwMode="auto">
            <a:xfrm>
              <a:off x="750" y="1136"/>
              <a:ext cx="395" cy="143"/>
            </a:xfrm>
            <a:custGeom>
              <a:avLst/>
              <a:gdLst/>
              <a:ahLst/>
              <a:cxnLst>
                <a:cxn ang="0">
                  <a:pos x="0" y="11"/>
                </a:cxn>
                <a:cxn ang="0">
                  <a:pos x="18" y="33"/>
                </a:cxn>
                <a:cxn ang="0">
                  <a:pos x="31" y="43"/>
                </a:cxn>
                <a:cxn ang="0">
                  <a:pos x="46" y="41"/>
                </a:cxn>
                <a:cxn ang="0">
                  <a:pos x="57" y="54"/>
                </a:cxn>
                <a:cxn ang="0">
                  <a:pos x="76" y="56"/>
                </a:cxn>
                <a:cxn ang="0">
                  <a:pos x="107" y="55"/>
                </a:cxn>
                <a:cxn ang="0">
                  <a:pos x="121" y="52"/>
                </a:cxn>
                <a:cxn ang="0">
                  <a:pos x="142" y="44"/>
                </a:cxn>
                <a:cxn ang="0">
                  <a:pos x="162" y="38"/>
                </a:cxn>
                <a:cxn ang="0">
                  <a:pos x="159" y="39"/>
                </a:cxn>
                <a:cxn ang="0">
                  <a:pos x="181" y="36"/>
                </a:cxn>
                <a:cxn ang="0">
                  <a:pos x="177" y="35"/>
                </a:cxn>
                <a:cxn ang="0">
                  <a:pos x="198" y="40"/>
                </a:cxn>
                <a:cxn ang="0">
                  <a:pos x="217" y="50"/>
                </a:cxn>
                <a:cxn ang="0">
                  <a:pos x="214" y="48"/>
                </a:cxn>
                <a:cxn ang="0">
                  <a:pos x="222" y="55"/>
                </a:cxn>
                <a:cxn ang="0">
                  <a:pos x="235" y="56"/>
                </a:cxn>
                <a:cxn ang="0">
                  <a:pos x="231" y="69"/>
                </a:cxn>
                <a:cxn ang="0">
                  <a:pos x="239" y="90"/>
                </a:cxn>
                <a:cxn ang="0">
                  <a:pos x="252" y="73"/>
                </a:cxn>
                <a:cxn ang="0">
                  <a:pos x="243" y="53"/>
                </a:cxn>
                <a:cxn ang="0">
                  <a:pos x="235" y="42"/>
                </a:cxn>
                <a:cxn ang="0">
                  <a:pos x="235" y="42"/>
                </a:cxn>
                <a:cxn ang="0">
                  <a:pos x="224" y="33"/>
                </a:cxn>
                <a:cxn ang="0">
                  <a:pos x="205" y="23"/>
                </a:cxn>
                <a:cxn ang="0">
                  <a:pos x="184" y="18"/>
                </a:cxn>
                <a:cxn ang="0">
                  <a:pos x="170" y="19"/>
                </a:cxn>
                <a:cxn ang="0">
                  <a:pos x="155" y="21"/>
                </a:cxn>
                <a:cxn ang="0">
                  <a:pos x="135" y="27"/>
                </a:cxn>
                <a:cxn ang="0">
                  <a:pos x="114" y="35"/>
                </a:cxn>
                <a:cxn ang="0">
                  <a:pos x="118" y="34"/>
                </a:cxn>
                <a:cxn ang="0">
                  <a:pos x="92" y="38"/>
                </a:cxn>
                <a:cxn ang="0">
                  <a:pos x="60" y="36"/>
                </a:cxn>
                <a:cxn ang="0">
                  <a:pos x="64" y="37"/>
                </a:cxn>
                <a:cxn ang="0">
                  <a:pos x="49" y="33"/>
                </a:cxn>
                <a:cxn ang="0">
                  <a:pos x="34" y="35"/>
                </a:cxn>
                <a:cxn ang="0">
                  <a:pos x="31" y="20"/>
                </a:cxn>
                <a:cxn ang="0">
                  <a:pos x="14" y="0"/>
                </a:cxn>
              </a:cxnLst>
              <a:rect l="0" t="0" r="r" b="b"/>
              <a:pathLst>
                <a:path w="256" h="90">
                  <a:moveTo>
                    <a:pt x="14" y="0"/>
                  </a:moveTo>
                  <a:lnTo>
                    <a:pt x="0" y="11"/>
                  </a:lnTo>
                  <a:lnTo>
                    <a:pt x="9" y="23"/>
                  </a:lnTo>
                  <a:lnTo>
                    <a:pt x="18" y="33"/>
                  </a:lnTo>
                  <a:lnTo>
                    <a:pt x="28" y="41"/>
                  </a:lnTo>
                  <a:lnTo>
                    <a:pt x="31" y="43"/>
                  </a:lnTo>
                  <a:lnTo>
                    <a:pt x="43" y="50"/>
                  </a:lnTo>
                  <a:lnTo>
                    <a:pt x="46" y="41"/>
                  </a:lnTo>
                  <a:lnTo>
                    <a:pt x="43" y="50"/>
                  </a:lnTo>
                  <a:lnTo>
                    <a:pt x="57" y="54"/>
                  </a:lnTo>
                  <a:lnTo>
                    <a:pt x="60" y="54"/>
                  </a:lnTo>
                  <a:lnTo>
                    <a:pt x="76" y="56"/>
                  </a:lnTo>
                  <a:lnTo>
                    <a:pt x="92" y="56"/>
                  </a:lnTo>
                  <a:lnTo>
                    <a:pt x="107" y="55"/>
                  </a:lnTo>
                  <a:lnTo>
                    <a:pt x="118" y="52"/>
                  </a:lnTo>
                  <a:lnTo>
                    <a:pt x="121" y="52"/>
                  </a:lnTo>
                  <a:lnTo>
                    <a:pt x="132" y="48"/>
                  </a:lnTo>
                  <a:lnTo>
                    <a:pt x="142" y="44"/>
                  </a:lnTo>
                  <a:lnTo>
                    <a:pt x="150" y="41"/>
                  </a:lnTo>
                  <a:lnTo>
                    <a:pt x="162" y="38"/>
                  </a:lnTo>
                  <a:lnTo>
                    <a:pt x="159" y="30"/>
                  </a:lnTo>
                  <a:lnTo>
                    <a:pt x="159" y="39"/>
                  </a:lnTo>
                  <a:lnTo>
                    <a:pt x="170" y="37"/>
                  </a:lnTo>
                  <a:lnTo>
                    <a:pt x="181" y="36"/>
                  </a:lnTo>
                  <a:lnTo>
                    <a:pt x="181" y="27"/>
                  </a:lnTo>
                  <a:lnTo>
                    <a:pt x="177" y="35"/>
                  </a:lnTo>
                  <a:lnTo>
                    <a:pt x="189" y="37"/>
                  </a:lnTo>
                  <a:lnTo>
                    <a:pt x="198" y="40"/>
                  </a:lnTo>
                  <a:lnTo>
                    <a:pt x="208" y="44"/>
                  </a:lnTo>
                  <a:lnTo>
                    <a:pt x="217" y="50"/>
                  </a:lnTo>
                  <a:lnTo>
                    <a:pt x="220" y="41"/>
                  </a:lnTo>
                  <a:lnTo>
                    <a:pt x="214" y="48"/>
                  </a:lnTo>
                  <a:lnTo>
                    <a:pt x="222" y="54"/>
                  </a:lnTo>
                  <a:lnTo>
                    <a:pt x="222" y="55"/>
                  </a:lnTo>
                  <a:lnTo>
                    <a:pt x="228" y="63"/>
                  </a:lnTo>
                  <a:lnTo>
                    <a:pt x="235" y="56"/>
                  </a:lnTo>
                  <a:lnTo>
                    <a:pt x="226" y="60"/>
                  </a:lnTo>
                  <a:lnTo>
                    <a:pt x="231" y="69"/>
                  </a:lnTo>
                  <a:lnTo>
                    <a:pt x="235" y="80"/>
                  </a:lnTo>
                  <a:lnTo>
                    <a:pt x="239" y="90"/>
                  </a:lnTo>
                  <a:lnTo>
                    <a:pt x="256" y="85"/>
                  </a:lnTo>
                  <a:lnTo>
                    <a:pt x="252" y="73"/>
                  </a:lnTo>
                  <a:lnTo>
                    <a:pt x="248" y="62"/>
                  </a:lnTo>
                  <a:lnTo>
                    <a:pt x="243" y="53"/>
                  </a:lnTo>
                  <a:lnTo>
                    <a:pt x="241" y="50"/>
                  </a:lnTo>
                  <a:lnTo>
                    <a:pt x="235" y="42"/>
                  </a:lnTo>
                  <a:lnTo>
                    <a:pt x="228" y="48"/>
                  </a:lnTo>
                  <a:lnTo>
                    <a:pt x="235" y="42"/>
                  </a:lnTo>
                  <a:lnTo>
                    <a:pt x="227" y="35"/>
                  </a:lnTo>
                  <a:lnTo>
                    <a:pt x="224" y="33"/>
                  </a:lnTo>
                  <a:lnTo>
                    <a:pt x="215" y="27"/>
                  </a:lnTo>
                  <a:lnTo>
                    <a:pt x="205" y="23"/>
                  </a:lnTo>
                  <a:lnTo>
                    <a:pt x="193" y="20"/>
                  </a:lnTo>
                  <a:lnTo>
                    <a:pt x="184" y="18"/>
                  </a:lnTo>
                  <a:lnTo>
                    <a:pt x="181" y="18"/>
                  </a:lnTo>
                  <a:lnTo>
                    <a:pt x="170" y="19"/>
                  </a:lnTo>
                  <a:lnTo>
                    <a:pt x="159" y="21"/>
                  </a:lnTo>
                  <a:lnTo>
                    <a:pt x="155" y="21"/>
                  </a:lnTo>
                  <a:lnTo>
                    <a:pt x="146" y="24"/>
                  </a:lnTo>
                  <a:lnTo>
                    <a:pt x="135" y="27"/>
                  </a:lnTo>
                  <a:lnTo>
                    <a:pt x="125" y="31"/>
                  </a:lnTo>
                  <a:lnTo>
                    <a:pt x="114" y="35"/>
                  </a:lnTo>
                  <a:lnTo>
                    <a:pt x="118" y="43"/>
                  </a:lnTo>
                  <a:lnTo>
                    <a:pt x="118" y="34"/>
                  </a:lnTo>
                  <a:lnTo>
                    <a:pt x="105" y="37"/>
                  </a:lnTo>
                  <a:lnTo>
                    <a:pt x="92" y="38"/>
                  </a:lnTo>
                  <a:lnTo>
                    <a:pt x="76" y="38"/>
                  </a:lnTo>
                  <a:lnTo>
                    <a:pt x="60" y="36"/>
                  </a:lnTo>
                  <a:lnTo>
                    <a:pt x="60" y="45"/>
                  </a:lnTo>
                  <a:lnTo>
                    <a:pt x="64" y="37"/>
                  </a:lnTo>
                  <a:lnTo>
                    <a:pt x="50" y="33"/>
                  </a:lnTo>
                  <a:lnTo>
                    <a:pt x="49" y="33"/>
                  </a:lnTo>
                  <a:lnTo>
                    <a:pt x="38" y="26"/>
                  </a:lnTo>
                  <a:lnTo>
                    <a:pt x="34" y="35"/>
                  </a:lnTo>
                  <a:lnTo>
                    <a:pt x="41" y="28"/>
                  </a:lnTo>
                  <a:lnTo>
                    <a:pt x="31" y="20"/>
                  </a:lnTo>
                  <a:lnTo>
                    <a:pt x="22" y="10"/>
                  </a:lnTo>
                  <a:lnTo>
                    <a:pt x="14" y="0"/>
                  </a:lnTo>
                  <a:close/>
                </a:path>
              </a:pathLst>
            </a:custGeom>
            <a:solidFill>
              <a:srgbClr val="00CCFF">
                <a:alpha val="25000"/>
              </a:srgbClr>
            </a:solidFill>
            <a:ln w="9525">
              <a:solidFill>
                <a:srgbClr val="00CCFF"/>
              </a:solidFill>
              <a:round/>
              <a:headEnd/>
              <a:tailEnd/>
            </a:ln>
            <a:effectLst>
              <a:outerShdw dist="35921" dir="2700000" algn="ctr" rotWithShape="0">
                <a:srgbClr val="000000"/>
              </a:outerShdw>
            </a:effectLst>
          </p:spPr>
          <p:txBody>
            <a:bodyPr/>
            <a:lstStyle/>
            <a:p>
              <a:pPr algn="ctr" eaLnBrk="0" hangingPunct="0">
                <a:defRPr/>
              </a:pPr>
              <a:endParaRPr lang="en-US" sz="3600"/>
            </a:p>
          </p:txBody>
        </p:sp>
      </p:grpSp>
      <p:sp>
        <p:nvSpPr>
          <p:cNvPr id="22534" name="Rectangle 122"/>
          <p:cNvSpPr>
            <a:spLocks noChangeArrowheads="1"/>
          </p:cNvSpPr>
          <p:nvPr/>
        </p:nvSpPr>
        <p:spPr bwMode="auto">
          <a:xfrm>
            <a:off x="5486400" y="2324100"/>
            <a:ext cx="2770188" cy="1009650"/>
          </a:xfrm>
          <a:prstGeom prst="rect">
            <a:avLst/>
          </a:prstGeom>
          <a:solidFill>
            <a:srgbClr val="CCECFF"/>
          </a:solidFill>
          <a:ln w="25400">
            <a:solidFill>
              <a:srgbClr val="E13300"/>
            </a:solidFill>
            <a:miter lim="800000"/>
            <a:headEnd/>
            <a:tailEnd/>
          </a:ln>
        </p:spPr>
        <p:txBody>
          <a:bodyPr wrap="none" lIns="82296" tIns="36576" rIns="82296" bIns="36576" anchor="ctr"/>
          <a:lstStyle/>
          <a:p>
            <a:pPr algn="ctr" eaLnBrk="0" hangingPunct="0"/>
            <a:r>
              <a:rPr lang="en-US" sz="2000" dirty="0"/>
              <a:t>33 passages in </a:t>
            </a:r>
          </a:p>
          <a:p>
            <a:pPr algn="ctr" eaLnBrk="0" hangingPunct="0"/>
            <a:r>
              <a:rPr lang="en-US" sz="2000" dirty="0"/>
              <a:t>cell culture </a:t>
            </a:r>
            <a:r>
              <a:rPr lang="en-US" sz="2000" dirty="0" smtClean="0"/>
              <a:t>;u’’</a:t>
            </a:r>
            <a:endParaRPr lang="en-US" sz="2000" dirty="0"/>
          </a:p>
        </p:txBody>
      </p:sp>
      <p:sp>
        <p:nvSpPr>
          <p:cNvPr id="22535" name="Rectangle 123"/>
          <p:cNvSpPr>
            <a:spLocks noChangeArrowheads="1"/>
          </p:cNvSpPr>
          <p:nvPr/>
        </p:nvSpPr>
        <p:spPr bwMode="auto">
          <a:xfrm>
            <a:off x="5419725" y="4330700"/>
            <a:ext cx="3317875" cy="966788"/>
          </a:xfrm>
          <a:prstGeom prst="rect">
            <a:avLst/>
          </a:prstGeom>
          <a:solidFill>
            <a:srgbClr val="CCECFF"/>
          </a:solidFill>
          <a:ln w="25400">
            <a:solidFill>
              <a:srgbClr val="E13300"/>
            </a:solidFill>
            <a:miter lim="800000"/>
            <a:headEnd/>
            <a:tailEnd/>
          </a:ln>
        </p:spPr>
        <p:txBody>
          <a:bodyPr wrap="none" lIns="82296" tIns="36576" rIns="82296" bIns="36576" anchor="ctr"/>
          <a:lstStyle/>
          <a:p>
            <a:pPr algn="ctr" eaLnBrk="0" hangingPunct="0"/>
            <a:r>
              <a:rPr lang="en-US" sz="2000" dirty="0"/>
              <a:t>Limiting dilution cloning</a:t>
            </a:r>
          </a:p>
          <a:p>
            <a:pPr algn="ctr" eaLnBrk="0" hangingPunct="0"/>
            <a:r>
              <a:rPr lang="en-US" sz="2000" dirty="0"/>
              <a:t> in Vero cells and further</a:t>
            </a:r>
          </a:p>
          <a:p>
            <a:pPr algn="ctr" eaLnBrk="0" hangingPunct="0"/>
            <a:r>
              <a:rPr lang="en-US" sz="2000" dirty="0"/>
              <a:t> passage in tissue culture</a:t>
            </a:r>
          </a:p>
        </p:txBody>
      </p:sp>
      <p:sp>
        <p:nvSpPr>
          <p:cNvPr id="22536" name="Rectangle 124"/>
          <p:cNvSpPr>
            <a:spLocks noChangeArrowheads="1"/>
          </p:cNvSpPr>
          <p:nvPr/>
        </p:nvSpPr>
        <p:spPr bwMode="auto">
          <a:xfrm>
            <a:off x="2325688" y="3598863"/>
            <a:ext cx="4486275" cy="511175"/>
          </a:xfrm>
          <a:prstGeom prst="rect">
            <a:avLst/>
          </a:prstGeom>
          <a:solidFill>
            <a:srgbClr val="CCECFF"/>
          </a:solidFill>
          <a:ln w="25400">
            <a:solidFill>
              <a:srgbClr val="E13300"/>
            </a:solidFill>
            <a:miter lim="800000"/>
            <a:headEnd/>
            <a:tailEnd/>
          </a:ln>
        </p:spPr>
        <p:txBody>
          <a:bodyPr wrap="none" lIns="82296" tIns="36576" rIns="82296" bIns="36576" anchor="ctr"/>
          <a:lstStyle/>
          <a:p>
            <a:pPr algn="ctr" eaLnBrk="0" hangingPunct="0"/>
            <a:r>
              <a:rPr lang="en-US" sz="2000" dirty="0"/>
              <a:t>Initial Safety and Efficacy studies</a:t>
            </a:r>
            <a:r>
              <a:rPr lang="en-US" sz="2000" baseline="30000" dirty="0"/>
              <a:t>1</a:t>
            </a:r>
            <a:endParaRPr lang="en-US" sz="2000" dirty="0"/>
          </a:p>
        </p:txBody>
      </p:sp>
      <p:sp>
        <p:nvSpPr>
          <p:cNvPr id="22537" name="Rectangle 125"/>
          <p:cNvSpPr>
            <a:spLocks noChangeArrowheads="1"/>
          </p:cNvSpPr>
          <p:nvPr/>
        </p:nvSpPr>
        <p:spPr bwMode="auto">
          <a:xfrm>
            <a:off x="444500" y="4743450"/>
            <a:ext cx="3252788" cy="1196975"/>
          </a:xfrm>
          <a:prstGeom prst="rect">
            <a:avLst/>
          </a:prstGeom>
          <a:solidFill>
            <a:srgbClr val="CCECFF"/>
          </a:solidFill>
          <a:ln w="25400">
            <a:solidFill>
              <a:srgbClr val="E13300"/>
            </a:solidFill>
            <a:miter lim="800000"/>
            <a:headEnd/>
            <a:tailEnd/>
          </a:ln>
        </p:spPr>
        <p:txBody>
          <a:bodyPr wrap="none" lIns="82296" tIns="36576" rIns="82296" bIns="36576" anchor="ctr"/>
          <a:lstStyle/>
          <a:p>
            <a:pPr algn="ctr" eaLnBrk="0" hangingPunct="0"/>
            <a:r>
              <a:rPr lang="en-US" sz="2000" dirty="0"/>
              <a:t>Live-Attenuated </a:t>
            </a:r>
          </a:p>
          <a:p>
            <a:pPr algn="ctr" eaLnBrk="0" hangingPunct="0"/>
            <a:r>
              <a:rPr lang="en-US" sz="2000" dirty="0"/>
              <a:t>Human Rotavirus Vaccine</a:t>
            </a:r>
          </a:p>
          <a:p>
            <a:pPr algn="ctr" eaLnBrk="0" hangingPunct="0"/>
            <a:r>
              <a:rPr lang="en-US" sz="2000" dirty="0"/>
              <a:t>(RIX4414 - </a:t>
            </a:r>
            <a:r>
              <a:rPr lang="en-US" sz="2000" i="1" dirty="0" err="1"/>
              <a:t>Rotarix</a:t>
            </a:r>
            <a:r>
              <a:rPr lang="en-US" sz="2000" baseline="30000" dirty="0"/>
              <a:t>®</a:t>
            </a:r>
            <a:r>
              <a:rPr lang="en-US" sz="2000" dirty="0"/>
              <a:t>)</a:t>
            </a:r>
          </a:p>
        </p:txBody>
      </p:sp>
      <p:sp>
        <p:nvSpPr>
          <p:cNvPr id="22538" name="Rectangle 126"/>
          <p:cNvSpPr>
            <a:spLocks noChangeArrowheads="1"/>
          </p:cNvSpPr>
          <p:nvPr/>
        </p:nvSpPr>
        <p:spPr bwMode="auto">
          <a:xfrm>
            <a:off x="538163" y="1293813"/>
            <a:ext cx="2649537" cy="995362"/>
          </a:xfrm>
          <a:prstGeom prst="rect">
            <a:avLst/>
          </a:prstGeom>
          <a:solidFill>
            <a:srgbClr val="CCECFF"/>
          </a:solidFill>
          <a:ln w="25400">
            <a:solidFill>
              <a:srgbClr val="E13300"/>
            </a:solidFill>
            <a:miter lim="800000"/>
            <a:headEnd/>
            <a:tailEnd/>
          </a:ln>
        </p:spPr>
        <p:txBody>
          <a:bodyPr wrap="none" lIns="82296" tIns="36576" rIns="82296" bIns="36576" anchor="ctr"/>
          <a:lstStyle/>
          <a:p>
            <a:pPr algn="ctr" eaLnBrk="0" hangingPunct="0"/>
            <a:r>
              <a:rPr lang="en-US" sz="2000" dirty="0"/>
              <a:t>Human rotavirus</a:t>
            </a:r>
          </a:p>
          <a:p>
            <a:pPr algn="ctr" eaLnBrk="0" hangingPunct="0"/>
            <a:r>
              <a:rPr lang="en-US" sz="2000" dirty="0"/>
              <a:t> strain circulating in</a:t>
            </a:r>
          </a:p>
          <a:p>
            <a:pPr algn="ctr" eaLnBrk="0" hangingPunct="0"/>
            <a:r>
              <a:rPr lang="en-US" sz="2000" dirty="0"/>
              <a:t> Cincinnati in 1989</a:t>
            </a:r>
          </a:p>
        </p:txBody>
      </p:sp>
      <p:graphicFrame>
        <p:nvGraphicFramePr>
          <p:cNvPr id="131" name="Diagram 130"/>
          <p:cNvGraphicFramePr/>
          <p:nvPr/>
        </p:nvGraphicFramePr>
        <p:xfrm>
          <a:off x="288925" y="39594"/>
          <a:ext cx="8855075" cy="1089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40" name="Text Box 128"/>
          <p:cNvSpPr txBox="1">
            <a:spLocks noChangeArrowheads="1"/>
          </p:cNvSpPr>
          <p:nvPr/>
        </p:nvSpPr>
        <p:spPr bwMode="auto">
          <a:xfrm>
            <a:off x="719138" y="6223000"/>
            <a:ext cx="8424862" cy="274638"/>
          </a:xfrm>
          <a:prstGeom prst="rect">
            <a:avLst/>
          </a:prstGeom>
          <a:noFill/>
          <a:ln w="9525">
            <a:noFill/>
            <a:miter lim="800000"/>
            <a:headEnd/>
            <a:tailEnd/>
          </a:ln>
        </p:spPr>
        <p:txBody>
          <a:bodyPr anchor="ctr">
            <a:spAutoFit/>
          </a:bodyPr>
          <a:lstStyle/>
          <a:p>
            <a:r>
              <a:rPr lang="en-US" sz="1200" baseline="30000"/>
              <a:t>1</a:t>
            </a:r>
            <a:r>
              <a:rPr lang="en-US" sz="1200"/>
              <a:t>Bernstein et al, Lancet, 1999; 354:287-290</a:t>
            </a:r>
          </a:p>
        </p:txBody>
      </p:sp>
      <p:sp>
        <p:nvSpPr>
          <p:cNvPr id="22541" name="Text Box 129"/>
          <p:cNvSpPr txBox="1">
            <a:spLocks noChangeArrowheads="1"/>
          </p:cNvSpPr>
          <p:nvPr/>
        </p:nvSpPr>
        <p:spPr bwMode="auto">
          <a:xfrm>
            <a:off x="3986213" y="2357438"/>
            <a:ext cx="1214437" cy="377825"/>
          </a:xfrm>
          <a:prstGeom prst="rect">
            <a:avLst/>
          </a:prstGeom>
          <a:noFill/>
          <a:ln w="25400">
            <a:noFill/>
            <a:miter lim="800000"/>
            <a:headEnd/>
            <a:tailEnd/>
          </a:ln>
        </p:spPr>
        <p:txBody>
          <a:bodyPr lIns="82296" tIns="36576" rIns="82296" bIns="36576">
            <a:spAutoFit/>
          </a:bodyPr>
          <a:lstStyle/>
          <a:p>
            <a:pPr algn="ctr" eaLnBrk="0" hangingPunct="0">
              <a:spcBef>
                <a:spcPct val="50000"/>
              </a:spcBef>
            </a:pPr>
            <a:r>
              <a:rPr lang="en-US" sz="2000"/>
              <a:t>G1P[8]</a:t>
            </a:r>
          </a:p>
        </p:txBody>
      </p:sp>
      <p:sp>
        <p:nvSpPr>
          <p:cNvPr id="22542" name="Text Box 130"/>
          <p:cNvSpPr txBox="1">
            <a:spLocks noChangeArrowheads="1"/>
          </p:cNvSpPr>
          <p:nvPr/>
        </p:nvSpPr>
        <p:spPr bwMode="auto">
          <a:xfrm>
            <a:off x="4016375" y="6302375"/>
            <a:ext cx="1214438" cy="377825"/>
          </a:xfrm>
          <a:prstGeom prst="rect">
            <a:avLst/>
          </a:prstGeom>
          <a:noFill/>
          <a:ln w="25400">
            <a:noFill/>
            <a:miter lim="800000"/>
            <a:headEnd/>
            <a:tailEnd/>
          </a:ln>
        </p:spPr>
        <p:txBody>
          <a:bodyPr lIns="82296" tIns="36576" rIns="82296" bIns="36576">
            <a:spAutoFit/>
          </a:bodyPr>
          <a:lstStyle/>
          <a:p>
            <a:pPr algn="ctr" eaLnBrk="0" hangingPunct="0">
              <a:spcBef>
                <a:spcPct val="50000"/>
              </a:spcBef>
            </a:pPr>
            <a:r>
              <a:rPr lang="en-US" sz="2000"/>
              <a:t>G1P[8]</a:t>
            </a:r>
          </a:p>
        </p:txBody>
      </p:sp>
      <p:pic>
        <p:nvPicPr>
          <p:cNvPr id="22543" name="Picture 131" descr="Glaxo_Rotarix_rotavirus.jpg"/>
          <p:cNvPicPr>
            <a:picLocks noChangeAspect="1"/>
          </p:cNvPicPr>
          <p:nvPr/>
        </p:nvPicPr>
        <p:blipFill>
          <a:blip r:embed="rId7" cstate="print"/>
          <a:srcRect/>
          <a:stretch>
            <a:fillRect/>
          </a:stretch>
        </p:blipFill>
        <p:spPr bwMode="auto">
          <a:xfrm>
            <a:off x="6564087" y="5437321"/>
            <a:ext cx="2579914" cy="14206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5410" name="Group 226"/>
          <p:cNvGraphicFramePr>
            <a:graphicFrameLocks noGrp="1"/>
          </p:cNvGraphicFramePr>
          <p:nvPr>
            <p:ph idx="4294967295"/>
          </p:nvPr>
        </p:nvGraphicFramePr>
        <p:xfrm>
          <a:off x="2616200" y="1624013"/>
          <a:ext cx="3689350" cy="4081464"/>
        </p:xfrm>
        <a:graphic>
          <a:graphicData uri="http://schemas.openxmlformats.org/drawingml/2006/table">
            <a:tbl>
              <a:tblPr/>
              <a:tblGrid>
                <a:gridCol w="1949450"/>
                <a:gridCol w="1739900"/>
              </a:tblGrid>
              <a:tr h="96202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Rotarix (RV1)</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RotaTeq (RV5)</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617538">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2</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3</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6016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6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6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941388">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20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12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r h="958850">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24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32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23574" name="Rectangle 35"/>
          <p:cNvSpPr>
            <a:spLocks noGrp="1" noChangeArrowheads="1"/>
          </p:cNvSpPr>
          <p:nvPr>
            <p:ph type="title" idx="4294967295"/>
          </p:nvPr>
        </p:nvSpPr>
        <p:spPr>
          <a:xfrm>
            <a:off x="555625" y="228600"/>
            <a:ext cx="8588375" cy="604838"/>
          </a:xfrm>
        </p:spPr>
        <p:txBody>
          <a:bodyPr lIns="90488" tIns="44450" rIns="90488" bIns="44450" anchor="t" anchorCtr="1"/>
          <a:lstStyle/>
          <a:p>
            <a:r>
              <a:rPr lang="en-US" sz="3600" smtClean="0">
                <a:latin typeface="Times New Roman" pitchFamily="18" charset="0"/>
              </a:rPr>
              <a:t>Latest </a:t>
            </a:r>
            <a:br>
              <a:rPr lang="en-US" sz="3600" smtClean="0">
                <a:latin typeface="Times New Roman" pitchFamily="18" charset="0"/>
              </a:rPr>
            </a:br>
            <a:r>
              <a:rPr lang="en-US" sz="3600" smtClean="0">
                <a:latin typeface="Times New Roman" pitchFamily="18" charset="0"/>
              </a:rPr>
              <a:t>Rotavirus Vaccines Recommendations</a:t>
            </a:r>
          </a:p>
        </p:txBody>
      </p:sp>
      <p:pic>
        <p:nvPicPr>
          <p:cNvPr id="23575" name="Picture 2"/>
          <p:cNvPicPr>
            <a:picLocks noChangeAspect="1" noChangeArrowheads="1"/>
          </p:cNvPicPr>
          <p:nvPr/>
        </p:nvPicPr>
        <p:blipFill>
          <a:blip r:embed="rId3" cstate="print"/>
          <a:srcRect/>
          <a:stretch>
            <a:fillRect/>
          </a:stretch>
        </p:blipFill>
        <p:spPr bwMode="auto">
          <a:xfrm>
            <a:off x="1423988" y="5897563"/>
            <a:ext cx="6296025" cy="819150"/>
          </a:xfrm>
          <a:prstGeom prst="rect">
            <a:avLst/>
          </a:prstGeom>
          <a:noFill/>
          <a:ln w="12700" cap="rnd" algn="ctr">
            <a:noFill/>
            <a:miter lim="800000"/>
            <a:headEnd/>
            <a:tailEnd/>
          </a:ln>
        </p:spPr>
      </p:pic>
      <p:graphicFrame>
        <p:nvGraphicFramePr>
          <p:cNvPr id="5" name="Group 226"/>
          <p:cNvGraphicFramePr>
            <a:graphicFrameLocks noGrp="1"/>
          </p:cNvGraphicFramePr>
          <p:nvPr/>
        </p:nvGraphicFramePr>
        <p:xfrm>
          <a:off x="6408738" y="1657350"/>
          <a:ext cx="2157412" cy="4120489"/>
        </p:xfrm>
        <a:graphic>
          <a:graphicData uri="http://schemas.openxmlformats.org/drawingml/2006/table">
            <a:tbl>
              <a:tblPr/>
              <a:tblGrid>
                <a:gridCol w="2157412"/>
              </a:tblGrid>
              <a:tr h="9445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ACIP Reco</a:t>
                      </a:r>
                    </a:p>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2009</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58"/>
                    </a:solidFill>
                  </a:tcPr>
                </a:tc>
              </a:tr>
              <a:tr h="6016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2D050"/>
                    </a:solidFill>
                  </a:tcPr>
                </a:tc>
              </a:tr>
              <a:tr h="58737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6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FFFF"/>
                    </a:solidFill>
                  </a:tcPr>
                </a:tc>
              </a:tr>
              <a:tr h="91757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14 wks 6 days*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0000"/>
                    </a:solidFill>
                  </a:tcPr>
                </a:tc>
              </a:tr>
              <a:tr h="933450">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8 mon 0 days*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7" name="Group 226"/>
          <p:cNvGraphicFramePr>
            <a:graphicFrameLocks noGrp="1"/>
          </p:cNvGraphicFramePr>
          <p:nvPr/>
        </p:nvGraphicFramePr>
        <p:xfrm>
          <a:off x="639763" y="1624013"/>
          <a:ext cx="1949450" cy="4081464"/>
        </p:xfrm>
        <a:graphic>
          <a:graphicData uri="http://schemas.openxmlformats.org/drawingml/2006/table">
            <a:tbl>
              <a:tblPr/>
              <a:tblGrid>
                <a:gridCol w="1949450"/>
              </a:tblGrid>
              <a:tr h="962025">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endParaRPr kumimoji="0" lang="en-US" sz="3200" b="0" i="0" u="none" strike="noStrike" cap="none" normalizeH="0" baseline="0" smtClean="0">
                        <a:ln>
                          <a:noFill/>
                        </a:ln>
                        <a:solidFill>
                          <a:schemeClr val="bg1"/>
                        </a:solidFill>
                        <a:effectLst>
                          <a:outerShdw blurRad="38100" dist="38100" dir="2700000" algn="tl">
                            <a:srgbClr val="C0C0C0"/>
                          </a:outerShdw>
                        </a:effectLst>
                        <a:latin typeface="Tahoma" pitchFamily="34" charset="0"/>
                        <a:cs typeface="Arial"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617538">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C0C0C0"/>
                            </a:outerShdw>
                          </a:effectLst>
                          <a:latin typeface="Tahoma" pitchFamily="34" charset="0"/>
                          <a:cs typeface="Arial" charset="0"/>
                        </a:rPr>
                        <a:t>Doses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601663">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C0C0C0"/>
                            </a:outerShdw>
                          </a:effectLst>
                          <a:latin typeface="Tahoma" pitchFamily="34" charset="0"/>
                          <a:cs typeface="Arial" charset="0"/>
                        </a:rPr>
                        <a:t>Min age</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941388">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C0C0C0"/>
                            </a:outerShdw>
                          </a:effectLst>
                          <a:latin typeface="Tahoma" pitchFamily="34" charset="0"/>
                          <a:cs typeface="Arial" charset="0"/>
                        </a:rPr>
                        <a:t>Max age- 1st dose</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r h="958850">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smtClean="0">
                          <a:ln>
                            <a:noFill/>
                          </a:ln>
                          <a:solidFill>
                            <a:schemeClr val="bg1"/>
                          </a:solidFill>
                          <a:effectLst>
                            <a:outerShdw blurRad="38100" dist="38100" dir="2700000" algn="tl">
                              <a:srgbClr val="C0C0C0"/>
                            </a:outerShdw>
                          </a:effectLst>
                          <a:latin typeface="Tahoma" pitchFamily="34" charset="0"/>
                          <a:cs typeface="Arial" charset="0"/>
                        </a:rPr>
                        <a:t>Max age- any dose</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525410"/>
                                        </p:tgtEl>
                                        <p:attrNameLst>
                                          <p:attrName>style.opacity</p:attrName>
                                        </p:attrNameLst>
                                      </p:cBhvr>
                                      <p:to>
                                        <p:strVal val="0.5"/>
                                      </p:to>
                                    </p:set>
                                    <p:animEffect filter="image" prLst="opacity: 0.5">
                                      <p:cBhvr rctx="IE">
                                        <p:cTn id="7" dur="indefinite"/>
                                        <p:tgtEl>
                                          <p:spTgt spid="252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648" y="2011680"/>
            <a:ext cx="8329352" cy="3693319"/>
          </a:xfrm>
          <a:prstGeom prst="rect">
            <a:avLst/>
          </a:prstGeom>
          <a:noFill/>
        </p:spPr>
        <p:txBody>
          <a:bodyPr wrap="square" rtlCol="1">
            <a:spAutoFit/>
          </a:bodyPr>
          <a:lstStyle/>
          <a:p>
            <a:r>
              <a:rPr lang="en-US" dirty="0" err="1" smtClean="0"/>
              <a:t>Rotateq</a:t>
            </a:r>
            <a:r>
              <a:rPr lang="en-US" dirty="0" smtClean="0"/>
              <a:t>  : 3 doses , univalent (no cross immunity –</a:t>
            </a:r>
            <a:r>
              <a:rPr lang="en-US" dirty="0" err="1" smtClean="0"/>
              <a:t>homotypic</a:t>
            </a:r>
            <a:r>
              <a:rPr lang="en-US" dirty="0" smtClean="0"/>
              <a:t> immunity                                       </a:t>
            </a:r>
          </a:p>
          <a:p>
            <a:endParaRPr lang="en-US" dirty="0" smtClean="0"/>
          </a:p>
          <a:p>
            <a:r>
              <a:rPr lang="en-US" dirty="0" smtClean="0"/>
              <a:t> </a:t>
            </a:r>
            <a:r>
              <a:rPr lang="en-US" dirty="0" err="1" smtClean="0"/>
              <a:t>rotarix</a:t>
            </a:r>
            <a:r>
              <a:rPr lang="en-US" dirty="0" smtClean="0"/>
              <a:t> :  2 doses , polyvalent , cross immunity – heterotypic immunity </a:t>
            </a:r>
          </a:p>
          <a:p>
            <a:endParaRPr lang="en-US" dirty="0" smtClean="0"/>
          </a:p>
          <a:p>
            <a:r>
              <a:rPr lang="en-US" dirty="0" smtClean="0"/>
              <a:t>-------------------------------------------------------------------------------------------------------</a:t>
            </a:r>
          </a:p>
          <a:p>
            <a:endParaRPr lang="en-US" dirty="0" smtClean="0"/>
          </a:p>
          <a:p>
            <a:r>
              <a:rPr lang="en-US" dirty="0" smtClean="0"/>
              <a:t>Child took 2 doses of </a:t>
            </a:r>
            <a:r>
              <a:rPr lang="en-US" dirty="0" err="1" smtClean="0"/>
              <a:t>rotateq</a:t>
            </a:r>
            <a:r>
              <a:rPr lang="en-US" dirty="0" smtClean="0"/>
              <a:t> , after reach 8 month or above (ex. 9 months)  , his mother came to you to give 3</a:t>
            </a:r>
            <a:r>
              <a:rPr lang="en-US" baseline="30000" dirty="0" smtClean="0"/>
              <a:t>rd</a:t>
            </a:r>
            <a:r>
              <a:rPr lang="en-US" dirty="0" smtClean="0"/>
              <a:t> doses :: don’t give it to avoid </a:t>
            </a:r>
            <a:r>
              <a:rPr lang="en-US" dirty="0" err="1" smtClean="0"/>
              <a:t>intussesption</a:t>
            </a:r>
            <a:r>
              <a:rPr lang="en-US" dirty="0" smtClean="0"/>
              <a:t> </a:t>
            </a:r>
          </a:p>
          <a:p>
            <a:endParaRPr lang="en-US" dirty="0" smtClean="0"/>
          </a:p>
          <a:p>
            <a:r>
              <a:rPr lang="en-US" dirty="0" smtClean="0"/>
              <a:t>Child in other country took 1 dose of </a:t>
            </a:r>
            <a:r>
              <a:rPr lang="en-US" dirty="0" err="1" smtClean="0"/>
              <a:t>rotarix</a:t>
            </a:r>
            <a:r>
              <a:rPr lang="en-US" dirty="0" smtClean="0"/>
              <a:t>  , came to you to :: next step ,tell the mother to buy </a:t>
            </a:r>
            <a:r>
              <a:rPr lang="en-US" dirty="0" err="1" smtClean="0"/>
              <a:t>rotarix</a:t>
            </a:r>
            <a:r>
              <a:rPr lang="en-US" dirty="0" smtClean="0"/>
              <a:t> vaccine from the pharmacy and give him , but the age should be less than 8 month </a:t>
            </a:r>
            <a:endParaRPr lang="ar-JO"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62" y="935945"/>
            <a:ext cx="6619243" cy="1915647"/>
          </a:xfrm>
        </p:spPr>
        <p:txBody>
          <a:bodyPr/>
          <a:lstStyle/>
          <a:p>
            <a:r>
              <a:rPr lang="en-US" sz="6000" b="1" dirty="0" smtClean="0">
                <a:effectLst>
                  <a:outerShdw blurRad="38100" dist="38100" dir="2700000" algn="tl">
                    <a:srgbClr val="000000">
                      <a:alpha val="43137"/>
                    </a:srgbClr>
                  </a:outerShdw>
                </a:effectLst>
              </a:rPr>
              <a:t>IMMUNIZATION </a:t>
            </a:r>
            <a:endParaRPr lang="en-US" sz="60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877598" y="3669017"/>
            <a:ext cx="6619244" cy="860400"/>
          </a:xfrm>
        </p:spPr>
        <p:txBody>
          <a:bodyPr>
            <a:normAutofit/>
          </a:bodyPr>
          <a:lstStyle/>
          <a:p>
            <a:r>
              <a:rPr lang="en-US" sz="4000" b="1" dirty="0" err="1" smtClean="0">
                <a:effectLst>
                  <a:outerShdw blurRad="38100" dist="38100" dir="2700000" algn="tl">
                    <a:srgbClr val="000000">
                      <a:alpha val="43137"/>
                    </a:srgbClr>
                  </a:outerShdw>
                </a:effectLst>
              </a:rPr>
              <a:t>Marwa</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alqerenawi</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munity_immunity.0.gif"/>
          <p:cNvPicPr>
            <a:picLocks noGrp="1" noChangeAspect="1"/>
          </p:cNvPicPr>
          <p:nvPr>
            <p:ph idx="1"/>
          </p:nvPr>
        </p:nvPicPr>
        <p:blipFill>
          <a:blip r:embed="rId2" cstate="print"/>
          <a:stretch>
            <a:fillRect/>
          </a:stretch>
        </p:blipFill>
        <p:spPr>
          <a:xfrm>
            <a:off x="0" y="0"/>
            <a:ext cx="5031075" cy="6858000"/>
          </a:xfrm>
        </p:spPr>
      </p:pic>
      <p:pic>
        <p:nvPicPr>
          <p:cNvPr id="5" name="Picture 4" descr="communityimmunity.jpg"/>
          <p:cNvPicPr>
            <a:picLocks noChangeAspect="1"/>
          </p:cNvPicPr>
          <p:nvPr/>
        </p:nvPicPr>
        <p:blipFill>
          <a:blip r:embed="rId3" cstate="print"/>
          <a:stretch>
            <a:fillRect/>
          </a:stretch>
        </p:blipFill>
        <p:spPr>
          <a:xfrm>
            <a:off x="5356130" y="1438829"/>
            <a:ext cx="3494571" cy="4228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b="1" dirty="0" smtClean="0">
                <a:solidFill>
                  <a:schemeClr val="accent2"/>
                </a:solidFill>
                <a:latin typeface="Calibri" pitchFamily="34" charset="0"/>
                <a:cs typeface="Calibri" pitchFamily="34" charset="0"/>
              </a:rPr>
              <a:t>MMR</a:t>
            </a:r>
            <a:endParaRPr lang="en-US" sz="66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r>
              <a:rPr lang="en-US" b="1" dirty="0" smtClean="0">
                <a:solidFill>
                  <a:schemeClr val="accent5"/>
                </a:solidFill>
              </a:rPr>
              <a:t>Measles 9m</a:t>
            </a:r>
          </a:p>
          <a:p>
            <a:r>
              <a:rPr lang="en-US" b="1" dirty="0" err="1" smtClean="0">
                <a:solidFill>
                  <a:schemeClr val="accent5"/>
                </a:solidFill>
              </a:rPr>
              <a:t>MMr</a:t>
            </a:r>
            <a:r>
              <a:rPr lang="en-US" b="1" dirty="0" smtClean="0">
                <a:solidFill>
                  <a:schemeClr val="accent5"/>
                </a:solidFill>
              </a:rPr>
              <a:t> 1y , 1.5y</a:t>
            </a:r>
            <a:endParaRPr lang="en-US" b="1" dirty="0">
              <a:solidFill>
                <a:schemeClr val="accent5"/>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68" y="214182"/>
            <a:ext cx="7053542" cy="1400530"/>
          </a:xfrm>
        </p:spPr>
        <p:txBody>
          <a:bodyPr/>
          <a:lstStyle/>
          <a:p>
            <a:r>
              <a:rPr lang="en-US" b="1" dirty="0" smtClean="0">
                <a:solidFill>
                  <a:schemeClr val="accent2"/>
                </a:solidFill>
                <a:latin typeface="Calibri" pitchFamily="34" charset="0"/>
                <a:cs typeface="Calibri" pitchFamily="34" charset="0"/>
              </a:rPr>
              <a:t>Measles </a:t>
            </a:r>
            <a:r>
              <a:rPr lang="en-US" sz="2400" dirty="0" smtClean="0">
                <a:solidFill>
                  <a:schemeClr val="accent5"/>
                </a:solidFill>
                <a:latin typeface="Calibri" pitchFamily="34" charset="0"/>
                <a:cs typeface="Calibri" pitchFamily="34" charset="0"/>
              </a:rPr>
              <a:t>(</a:t>
            </a:r>
            <a:r>
              <a:rPr lang="en-US" sz="2400" dirty="0" err="1" smtClean="0">
                <a:solidFill>
                  <a:schemeClr val="accent5"/>
                </a:solidFill>
                <a:latin typeface="Calibri" pitchFamily="34" charset="0"/>
                <a:cs typeface="Calibri" pitchFamily="34" charset="0"/>
              </a:rPr>
              <a:t>paramyxovirus</a:t>
            </a:r>
            <a:r>
              <a:rPr lang="en-US" sz="2400" dirty="0" smtClean="0">
                <a:solidFill>
                  <a:schemeClr val="accent5"/>
                </a:solidFill>
                <a:latin typeface="Calibri" pitchFamily="34" charset="0"/>
                <a:cs typeface="Calibri" pitchFamily="34" charset="0"/>
              </a:rPr>
              <a:t> family)</a:t>
            </a:r>
            <a:endParaRPr lang="en-US" sz="2400" dirty="0">
              <a:solidFill>
                <a:schemeClr val="accent5"/>
              </a:solidFill>
              <a:latin typeface="Calibri" pitchFamily="34" charset="0"/>
              <a:cs typeface="Calibri" pitchFamily="34" charset="0"/>
            </a:endParaRPr>
          </a:p>
        </p:txBody>
      </p:sp>
      <p:sp>
        <p:nvSpPr>
          <p:cNvPr id="3" name="Content Placeholder 2"/>
          <p:cNvSpPr>
            <a:spLocks noGrp="1"/>
          </p:cNvSpPr>
          <p:nvPr>
            <p:ph idx="1"/>
          </p:nvPr>
        </p:nvSpPr>
        <p:spPr>
          <a:xfrm>
            <a:off x="207071" y="1128509"/>
            <a:ext cx="6941042" cy="4870174"/>
          </a:xfrm>
        </p:spPr>
        <p:txBody>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Live attenuated</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sz="1800" dirty="0" smtClean="0">
                <a:solidFill>
                  <a:schemeClr val="accent4">
                    <a:lumMod val="50000"/>
                  </a:schemeClr>
                </a:solidFill>
                <a:latin typeface="Calibri" pitchFamily="34" charset="0"/>
                <a:cs typeface="Calibri" pitchFamily="34" charset="0"/>
              </a:rPr>
              <a:t>Protection against serious complications:</a:t>
            </a:r>
          </a:p>
          <a:p>
            <a:pPr lvl="1">
              <a:buFont typeface="Wingdings" pitchFamily="2" charset="2"/>
              <a:buChar char="§"/>
            </a:pPr>
            <a:r>
              <a:rPr lang="en-US" sz="1600" dirty="0" smtClean="0">
                <a:solidFill>
                  <a:schemeClr val="accent4">
                    <a:lumMod val="50000"/>
                  </a:schemeClr>
                </a:solidFill>
                <a:latin typeface="Calibri" pitchFamily="34" charset="0"/>
                <a:cs typeface="Calibri" pitchFamily="34" charset="0"/>
              </a:rPr>
              <a:t>Very young/very old </a:t>
            </a:r>
            <a:r>
              <a:rPr lang="en-US" sz="1600" dirty="0" smtClean="0">
                <a:solidFill>
                  <a:schemeClr val="accent4">
                    <a:lumMod val="50000"/>
                  </a:schemeClr>
                </a:solidFill>
                <a:latin typeface="Calibri" pitchFamily="34" charset="0"/>
                <a:cs typeface="Calibri" pitchFamily="34" charset="0"/>
                <a:sym typeface="Wingdings" pitchFamily="2" charset="2"/>
              </a:rPr>
              <a:t> </a:t>
            </a:r>
            <a:r>
              <a:rPr lang="en-US" altLang="ar-JO" sz="1600" dirty="0" smtClean="0">
                <a:latin typeface="Calibri" pitchFamily="34" charset="0"/>
                <a:cs typeface="Calibri" pitchFamily="34" charset="0"/>
              </a:rPr>
              <a:t>pneumonia, </a:t>
            </a:r>
            <a:r>
              <a:rPr lang="en-US" altLang="ar-JO" sz="1600" dirty="0" err="1" smtClean="0">
                <a:latin typeface="Calibri" pitchFamily="34" charset="0"/>
                <a:cs typeface="Calibri" pitchFamily="34" charset="0"/>
              </a:rPr>
              <a:t>otitis</a:t>
            </a:r>
            <a:r>
              <a:rPr lang="en-US" altLang="ar-JO" sz="1600" dirty="0" smtClean="0">
                <a:latin typeface="Calibri" pitchFamily="34" charset="0"/>
                <a:cs typeface="Calibri" pitchFamily="34" charset="0"/>
              </a:rPr>
              <a:t> </a:t>
            </a:r>
            <a:br>
              <a:rPr lang="en-US" altLang="ar-JO" sz="1600" dirty="0" smtClean="0">
                <a:latin typeface="Calibri" pitchFamily="34" charset="0"/>
                <a:cs typeface="Calibri" pitchFamily="34" charset="0"/>
              </a:rPr>
            </a:br>
            <a:r>
              <a:rPr lang="en-US" altLang="ar-JO" sz="1600" dirty="0" smtClean="0">
                <a:latin typeface="Calibri" pitchFamily="34" charset="0"/>
                <a:cs typeface="Calibri" pitchFamily="34" charset="0"/>
              </a:rPr>
              <a:t>media , meningitis and rarely  encephalitis </a:t>
            </a:r>
          </a:p>
          <a:p>
            <a:pPr lvl="1">
              <a:buFont typeface="Wingdings" pitchFamily="2" charset="2"/>
              <a:buChar char="§"/>
            </a:pPr>
            <a:r>
              <a:rPr lang="en-US" sz="1600" dirty="0" smtClean="0">
                <a:solidFill>
                  <a:schemeClr val="accent4">
                    <a:lumMod val="50000"/>
                  </a:schemeClr>
                </a:solidFill>
                <a:latin typeface="Calibri" pitchFamily="34" charset="0"/>
                <a:cs typeface="Calibri" pitchFamily="34" charset="0"/>
              </a:rPr>
              <a:t>Pregnant women </a:t>
            </a:r>
            <a:r>
              <a:rPr lang="en-US" sz="1600" dirty="0" smtClean="0">
                <a:solidFill>
                  <a:schemeClr val="accent4">
                    <a:lumMod val="50000"/>
                  </a:schemeClr>
                </a:solidFill>
                <a:latin typeface="Calibri" pitchFamily="34" charset="0"/>
                <a:cs typeface="Calibri" pitchFamily="34" charset="0"/>
                <a:sym typeface="Wingdings" pitchFamily="2" charset="2"/>
              </a:rPr>
              <a:t> </a:t>
            </a:r>
            <a:r>
              <a:rPr lang="en-US" altLang="ar-JO" sz="1600" dirty="0" smtClean="0">
                <a:latin typeface="Calibri" pitchFamily="34" charset="0"/>
                <a:cs typeface="Calibri" pitchFamily="34" charset="0"/>
              </a:rPr>
              <a:t>miscarriage, low birth </a:t>
            </a:r>
            <a:br>
              <a:rPr lang="en-US" altLang="ar-JO" sz="1600" dirty="0" smtClean="0">
                <a:latin typeface="Calibri" pitchFamily="34" charset="0"/>
                <a:cs typeface="Calibri" pitchFamily="34" charset="0"/>
              </a:rPr>
            </a:br>
            <a:r>
              <a:rPr lang="en-US" altLang="ar-JO" sz="1600" dirty="0" smtClean="0">
                <a:latin typeface="Calibri" pitchFamily="34" charset="0"/>
                <a:cs typeface="Calibri" pitchFamily="34" charset="0"/>
              </a:rPr>
              <a:t>weight and birth defects</a:t>
            </a:r>
          </a:p>
          <a:p>
            <a:pPr lvl="1">
              <a:buFont typeface="Wingdings" pitchFamily="2" charset="2"/>
              <a:buChar char="§"/>
            </a:pPr>
            <a:endParaRPr lang="en-US" sz="1600"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SC</a:t>
            </a:r>
            <a:endParaRPr lang="en-US" dirty="0">
              <a:solidFill>
                <a:schemeClr val="accent4">
                  <a:lumMod val="50000"/>
                </a:schemeClr>
              </a:solidFill>
              <a:latin typeface="Calibri" pitchFamily="34" charset="0"/>
              <a:cs typeface="Calibri" pitchFamily="34" charset="0"/>
            </a:endParaRPr>
          </a:p>
        </p:txBody>
      </p:sp>
      <p:pic>
        <p:nvPicPr>
          <p:cNvPr id="4" name="Picture 6" descr="http://pakmed.net/college/forum/wp-content/uploads/2013/01/MTMxOTc5NzQ3MzMyMzRfMQ.gif"/>
          <p:cNvPicPr>
            <a:picLocks noChangeAspect="1" noChangeArrowheads="1"/>
          </p:cNvPicPr>
          <p:nvPr/>
        </p:nvPicPr>
        <p:blipFill>
          <a:blip r:embed="rId2" cstate="print"/>
          <a:srcRect/>
          <a:stretch>
            <a:fillRect/>
          </a:stretch>
        </p:blipFill>
        <p:spPr bwMode="auto">
          <a:xfrm>
            <a:off x="5557838" y="795120"/>
            <a:ext cx="3586162"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Mumps </a:t>
            </a:r>
            <a:r>
              <a:rPr lang="en-US" sz="2000" dirty="0" smtClean="0">
                <a:solidFill>
                  <a:schemeClr val="accent5"/>
                </a:solidFill>
                <a:latin typeface="Calibri" pitchFamily="34" charset="0"/>
                <a:cs typeface="Calibri" pitchFamily="34" charset="0"/>
              </a:rPr>
              <a:t>(</a:t>
            </a:r>
            <a:r>
              <a:rPr lang="en-US" sz="2000" dirty="0" err="1" smtClean="0">
                <a:solidFill>
                  <a:schemeClr val="accent5"/>
                </a:solidFill>
                <a:latin typeface="Calibri" pitchFamily="34" charset="0"/>
                <a:cs typeface="Calibri" pitchFamily="34" charset="0"/>
              </a:rPr>
              <a:t>paramyxovirus</a:t>
            </a:r>
            <a:r>
              <a:rPr lang="en-US" sz="2000" dirty="0" smtClean="0">
                <a:solidFill>
                  <a:schemeClr val="accent5"/>
                </a:solidFill>
                <a:latin typeface="Calibri" pitchFamily="34" charset="0"/>
                <a:cs typeface="Calibri" pitchFamily="34" charset="0"/>
              </a:rPr>
              <a:t> family)</a:t>
            </a:r>
            <a:r>
              <a:rPr lang="en-US" sz="2000" b="1" dirty="0" smtClean="0">
                <a:solidFill>
                  <a:schemeClr val="accent2"/>
                </a:solidFill>
                <a:latin typeface="Calibri" pitchFamily="34" charset="0"/>
                <a:cs typeface="Calibri" pitchFamily="34" charset="0"/>
              </a:rPr>
              <a:t> </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Live attenuated</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Avoid complications such as meningitis, </a:t>
            </a:r>
            <a:r>
              <a:rPr lang="en-US" dirty="0" err="1" smtClean="0">
                <a:solidFill>
                  <a:schemeClr val="accent4">
                    <a:lumMod val="50000"/>
                  </a:schemeClr>
                </a:solidFill>
                <a:latin typeface="Calibri" pitchFamily="34" charset="0"/>
                <a:cs typeface="Calibri" pitchFamily="34" charset="0"/>
              </a:rPr>
              <a:t>parotitis</a:t>
            </a:r>
            <a:r>
              <a:rPr lang="en-US" dirty="0" smtClean="0">
                <a:solidFill>
                  <a:schemeClr val="accent4">
                    <a:lumMod val="50000"/>
                  </a:schemeClr>
                </a:solidFill>
                <a:latin typeface="Calibri" pitchFamily="34" charset="0"/>
                <a:cs typeface="Calibri" pitchFamily="34" charset="0"/>
              </a:rPr>
              <a:t>, </a:t>
            </a:r>
            <a:r>
              <a:rPr lang="en-US" dirty="0" err="1" smtClean="0">
                <a:solidFill>
                  <a:schemeClr val="accent4">
                    <a:lumMod val="50000"/>
                  </a:schemeClr>
                </a:solidFill>
                <a:latin typeface="Calibri" pitchFamily="34" charset="0"/>
                <a:cs typeface="Calibri" pitchFamily="34" charset="0"/>
              </a:rPr>
              <a:t>orchitis</a:t>
            </a:r>
            <a:r>
              <a:rPr lang="en-US" dirty="0" smtClean="0">
                <a:solidFill>
                  <a:schemeClr val="accent4">
                    <a:lumMod val="50000"/>
                  </a:schemeClr>
                </a:solidFill>
                <a:latin typeface="Calibri" pitchFamily="34" charset="0"/>
                <a:cs typeface="Calibri" pitchFamily="34" charset="0"/>
              </a:rPr>
              <a:t>, pancreatitis and hearing loss</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SC</a:t>
            </a:r>
            <a:endParaRPr lang="en-US" dirty="0">
              <a:solidFill>
                <a:schemeClr val="accent4">
                  <a:lumMod val="50000"/>
                </a:schemeClr>
              </a:solidFill>
              <a:latin typeface="Calibri" pitchFamily="34" charset="0"/>
              <a:cs typeface="Calibri" pitchFamily="34" charset="0"/>
            </a:endParaRPr>
          </a:p>
        </p:txBody>
      </p:sp>
      <p:pic>
        <p:nvPicPr>
          <p:cNvPr id="4" name="Picture 3" descr="mumps01.jpg"/>
          <p:cNvPicPr>
            <a:picLocks noChangeAspect="1"/>
          </p:cNvPicPr>
          <p:nvPr/>
        </p:nvPicPr>
        <p:blipFill>
          <a:blip r:embed="rId2" cstate="print"/>
          <a:stretch>
            <a:fillRect/>
          </a:stretch>
        </p:blipFill>
        <p:spPr>
          <a:xfrm>
            <a:off x="5499653" y="0"/>
            <a:ext cx="3644348" cy="3417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Rubella </a:t>
            </a:r>
            <a:r>
              <a:rPr lang="en-US" sz="2400" dirty="0" smtClean="0">
                <a:solidFill>
                  <a:schemeClr val="accent5"/>
                </a:solidFill>
                <a:latin typeface="Calibri" pitchFamily="34" charset="0"/>
                <a:cs typeface="Calibri" pitchFamily="34" charset="0"/>
              </a:rPr>
              <a:t>(</a:t>
            </a:r>
            <a:r>
              <a:rPr lang="en-US" sz="2400" dirty="0" err="1" smtClean="0">
                <a:solidFill>
                  <a:schemeClr val="accent5"/>
                </a:solidFill>
                <a:latin typeface="Calibri" pitchFamily="34" charset="0"/>
                <a:cs typeface="Calibri" pitchFamily="34" charset="0"/>
              </a:rPr>
              <a:t>Togavirus</a:t>
            </a:r>
            <a:r>
              <a:rPr lang="en-US" sz="2400" dirty="0" smtClean="0">
                <a:solidFill>
                  <a:schemeClr val="accent5"/>
                </a:solidFill>
                <a:latin typeface="Calibri" pitchFamily="34" charset="0"/>
                <a:cs typeface="Calibri" pitchFamily="34" charset="0"/>
              </a:rPr>
              <a:t> family)</a:t>
            </a:r>
            <a:endParaRPr lang="en-US" sz="2400" dirty="0">
              <a:solidFill>
                <a:schemeClr val="accent5"/>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b="1" dirty="0" smtClean="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Live attenuated</a:t>
            </a:r>
          </a:p>
          <a:p>
            <a:pPr>
              <a:buFont typeface="Wingdings" pitchFamily="2" charset="2"/>
              <a:buChar char="§"/>
            </a:pPr>
            <a:endParaRPr lang="en-US"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Prevent </a:t>
            </a:r>
            <a:r>
              <a:rPr lang="en-US" b="1" dirty="0" smtClean="0">
                <a:solidFill>
                  <a:schemeClr val="accent5"/>
                </a:solidFill>
                <a:latin typeface="Calibri" pitchFamily="34" charset="0"/>
                <a:cs typeface="Calibri" pitchFamily="34" charset="0"/>
              </a:rPr>
              <a:t>congenital rubella syndrome</a:t>
            </a:r>
          </a:p>
          <a:p>
            <a:pPr>
              <a:buFont typeface="Wingdings" pitchFamily="2" charset="2"/>
              <a:buChar char="§"/>
            </a:pPr>
            <a:endParaRPr lang="en-US" b="1" dirty="0" smtClean="0">
              <a:solidFill>
                <a:schemeClr val="accent5"/>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smtClean="0">
                <a:solidFill>
                  <a:schemeClr val="accent4">
                    <a:lumMod val="50000"/>
                  </a:schemeClr>
                </a:solidFill>
                <a:latin typeface="Calibri" pitchFamily="34" charset="0"/>
                <a:cs typeface="Calibri" pitchFamily="34" charset="0"/>
              </a:rPr>
              <a:t>SC</a:t>
            </a:r>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28" y="412962"/>
            <a:ext cx="7053542" cy="1400530"/>
          </a:xfrm>
        </p:spPr>
        <p:txBody>
          <a:bodyPr/>
          <a:lstStyle/>
          <a:p>
            <a:r>
              <a:rPr lang="en-US" dirty="0" smtClean="0">
                <a:solidFill>
                  <a:schemeClr val="accent2"/>
                </a:solidFill>
                <a:latin typeface="Calibri" pitchFamily="34" charset="0"/>
                <a:cs typeface="Calibri" pitchFamily="34" charset="0"/>
              </a:rPr>
              <a:t>Congenital rubella syndrome</a:t>
            </a:r>
            <a:endParaRPr lang="en-US"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p:txBody>
          <a:bodyPr/>
          <a:lstStyle/>
          <a:p>
            <a:endParaRPr lang="en-US"/>
          </a:p>
        </p:txBody>
      </p:sp>
      <p:pic>
        <p:nvPicPr>
          <p:cNvPr id="4" name="Picture 4" descr="http://www.sajch.org.za/index.php/SAJCH/article/viewFile/461/358/3252"/>
          <p:cNvPicPr>
            <a:picLocks noChangeAspect="1" noChangeArrowheads="1"/>
          </p:cNvPicPr>
          <p:nvPr/>
        </p:nvPicPr>
        <p:blipFill>
          <a:blip r:embed="rId2" cstate="print"/>
          <a:srcRect/>
          <a:stretch>
            <a:fillRect/>
          </a:stretch>
        </p:blipFill>
        <p:spPr bwMode="auto">
          <a:xfrm>
            <a:off x="821636" y="1182946"/>
            <a:ext cx="7249328" cy="5496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MMR vaccine side effects</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3" y="1245705"/>
            <a:ext cx="7958707" cy="5380382"/>
          </a:xfrm>
        </p:spPr>
        <p:txBody>
          <a:bodyPr>
            <a:noAutofit/>
          </a:bodyPr>
          <a:lstStyle/>
          <a:p>
            <a:r>
              <a:rPr lang="en-US" altLang="ar-JO" sz="2400" dirty="0" smtClean="0">
                <a:solidFill>
                  <a:schemeClr val="accent5"/>
                </a:solidFill>
                <a:latin typeface="Calibri" pitchFamily="34" charset="0"/>
                <a:cs typeface="Calibri" pitchFamily="34" charset="0"/>
              </a:rPr>
              <a:t>7-11 days after vaccine: </a:t>
            </a:r>
          </a:p>
          <a:p>
            <a:pPr lvl="1">
              <a:buFont typeface="Arial" pitchFamily="34" charset="0"/>
              <a:buChar char="•"/>
            </a:pPr>
            <a:r>
              <a:rPr lang="en-US" altLang="ar-JO" sz="2400" dirty="0" smtClean="0">
                <a:solidFill>
                  <a:schemeClr val="accent4">
                    <a:lumMod val="50000"/>
                  </a:schemeClr>
                </a:solidFill>
                <a:latin typeface="Calibri" pitchFamily="34" charset="0"/>
                <a:cs typeface="Calibri" pitchFamily="34" charset="0"/>
              </a:rPr>
              <a:t>very mild form of </a:t>
            </a:r>
            <a:r>
              <a:rPr lang="en-US" altLang="ar-JO" sz="2400" b="1" u="sng" dirty="0" smtClean="0">
                <a:solidFill>
                  <a:schemeClr val="accent2"/>
                </a:solidFill>
                <a:latin typeface="Calibri" pitchFamily="34" charset="0"/>
                <a:cs typeface="Calibri" pitchFamily="34" charset="0"/>
              </a:rPr>
              <a:t>measles</a:t>
            </a:r>
            <a:r>
              <a:rPr lang="en-US" altLang="ar-JO" sz="2400" dirty="0" smtClean="0">
                <a:solidFill>
                  <a:schemeClr val="accent4">
                    <a:lumMod val="50000"/>
                  </a:schemeClr>
                </a:solidFill>
                <a:latin typeface="Calibri" pitchFamily="34" charset="0"/>
                <a:cs typeface="Calibri" pitchFamily="34" charset="0"/>
              </a:rPr>
              <a:t> </a:t>
            </a:r>
            <a:r>
              <a:rPr lang="en-US" altLang="ar-JO" sz="2400" dirty="0" smtClean="0">
                <a:solidFill>
                  <a:schemeClr val="accent4">
                    <a:lumMod val="50000"/>
                  </a:schemeClr>
                </a:solidFill>
                <a:latin typeface="Calibri" pitchFamily="34" charset="0"/>
                <a:cs typeface="Calibri" pitchFamily="34" charset="0"/>
                <a:sym typeface="Wingdings" pitchFamily="2" charset="2"/>
              </a:rPr>
              <a:t> </a:t>
            </a:r>
            <a:r>
              <a:rPr lang="en-US" altLang="ar-JO" sz="2400" u="sng" dirty="0" smtClean="0">
                <a:solidFill>
                  <a:schemeClr val="accent4">
                    <a:lumMod val="50000"/>
                  </a:schemeClr>
                </a:solidFill>
                <a:latin typeface="Calibri" pitchFamily="34" charset="0"/>
                <a:cs typeface="Calibri" pitchFamily="34" charset="0"/>
              </a:rPr>
              <a:t>rash</a:t>
            </a:r>
            <a:r>
              <a:rPr lang="en-US" altLang="ar-JO" sz="2400" dirty="0" smtClean="0">
                <a:solidFill>
                  <a:schemeClr val="accent4">
                    <a:lumMod val="50000"/>
                  </a:schemeClr>
                </a:solidFill>
                <a:latin typeface="Calibri" pitchFamily="34" charset="0"/>
                <a:cs typeface="Calibri" pitchFamily="34" charset="0"/>
              </a:rPr>
              <a:t>, high temperature, loss of appetite and a general feeling of being unwell</a:t>
            </a:r>
          </a:p>
          <a:p>
            <a:pPr lvl="1">
              <a:buFont typeface="Arial" pitchFamily="34" charset="0"/>
              <a:buChar char="•"/>
            </a:pPr>
            <a:r>
              <a:rPr lang="en-US" altLang="ar-JO" sz="2400" dirty="0" smtClean="0">
                <a:solidFill>
                  <a:schemeClr val="accent4">
                    <a:lumMod val="50000"/>
                  </a:schemeClr>
                </a:solidFill>
                <a:latin typeface="Calibri" pitchFamily="34" charset="0"/>
                <a:cs typeface="Calibri" pitchFamily="34" charset="0"/>
              </a:rPr>
              <a:t> for about </a:t>
            </a:r>
            <a:r>
              <a:rPr lang="en-US" altLang="ar-JO" sz="2400" i="1" dirty="0" smtClean="0">
                <a:solidFill>
                  <a:schemeClr val="accent4">
                    <a:lumMod val="50000"/>
                  </a:schemeClr>
                </a:solidFill>
                <a:latin typeface="Calibri" pitchFamily="34" charset="0"/>
                <a:cs typeface="Calibri" pitchFamily="34" charset="0"/>
              </a:rPr>
              <a:t>two or three days</a:t>
            </a:r>
            <a:r>
              <a:rPr lang="en-US" altLang="ar-JO" sz="2400" dirty="0" smtClean="0">
                <a:solidFill>
                  <a:schemeClr val="accent4">
                    <a:lumMod val="50000"/>
                  </a:schemeClr>
                </a:solidFill>
                <a:latin typeface="Calibri" pitchFamily="34" charset="0"/>
                <a:cs typeface="Calibri" pitchFamily="34" charset="0"/>
              </a:rPr>
              <a:t>.</a:t>
            </a:r>
          </a:p>
          <a:p>
            <a:r>
              <a:rPr lang="en-US" altLang="ar-JO" sz="2400" dirty="0" smtClean="0">
                <a:solidFill>
                  <a:schemeClr val="accent5"/>
                </a:solidFill>
                <a:latin typeface="Calibri" pitchFamily="34" charset="0"/>
                <a:cs typeface="Calibri" pitchFamily="34" charset="0"/>
              </a:rPr>
              <a:t>3-4 weeks after vaccine: </a:t>
            </a:r>
          </a:p>
          <a:p>
            <a:pPr lvl="1">
              <a:buFont typeface="Arial" pitchFamily="34" charset="0"/>
              <a:buChar char="•"/>
            </a:pPr>
            <a:r>
              <a:rPr lang="en-US" altLang="ar-JO" sz="2400" dirty="0" smtClean="0">
                <a:solidFill>
                  <a:schemeClr val="accent4">
                    <a:lumMod val="50000"/>
                  </a:schemeClr>
                </a:solidFill>
                <a:latin typeface="Calibri" pitchFamily="34" charset="0"/>
                <a:cs typeface="Calibri" pitchFamily="34" charset="0"/>
              </a:rPr>
              <a:t>mild form of </a:t>
            </a:r>
            <a:r>
              <a:rPr lang="en-US" altLang="ar-JO" sz="2400" b="1" u="sng" dirty="0" smtClean="0">
                <a:solidFill>
                  <a:schemeClr val="accent2"/>
                </a:solidFill>
                <a:latin typeface="Calibri" pitchFamily="34" charset="0"/>
                <a:cs typeface="Calibri" pitchFamily="34" charset="0"/>
              </a:rPr>
              <a:t>mumps</a:t>
            </a:r>
            <a:r>
              <a:rPr lang="en-US" altLang="ar-JO" sz="2400" dirty="0" smtClean="0">
                <a:solidFill>
                  <a:schemeClr val="accent4">
                    <a:lumMod val="50000"/>
                  </a:schemeClr>
                </a:solidFill>
                <a:latin typeface="Calibri" pitchFamily="34" charset="0"/>
                <a:cs typeface="Calibri" pitchFamily="34" charset="0"/>
              </a:rPr>
              <a:t> </a:t>
            </a:r>
            <a:r>
              <a:rPr lang="en-US" altLang="ar-JO" sz="2400" dirty="0" smtClean="0">
                <a:solidFill>
                  <a:schemeClr val="accent4">
                    <a:lumMod val="50000"/>
                  </a:schemeClr>
                </a:solidFill>
                <a:latin typeface="Calibri" pitchFamily="34" charset="0"/>
                <a:cs typeface="Calibri" pitchFamily="34" charset="0"/>
                <a:sym typeface="Wingdings" pitchFamily="2" charset="2"/>
              </a:rPr>
              <a:t> </a:t>
            </a:r>
            <a:r>
              <a:rPr lang="en-US" altLang="ar-JO" sz="2400" dirty="0" smtClean="0">
                <a:solidFill>
                  <a:schemeClr val="accent4">
                    <a:lumMod val="50000"/>
                  </a:schemeClr>
                </a:solidFill>
                <a:latin typeface="Calibri" pitchFamily="34" charset="0"/>
                <a:cs typeface="Calibri" pitchFamily="34" charset="0"/>
              </a:rPr>
              <a:t> </a:t>
            </a:r>
            <a:r>
              <a:rPr lang="en-US" altLang="ar-JO" sz="2400" u="sng" dirty="0" smtClean="0">
                <a:solidFill>
                  <a:schemeClr val="accent4">
                    <a:lumMod val="50000"/>
                  </a:schemeClr>
                </a:solidFill>
                <a:latin typeface="Calibri" pitchFamily="34" charset="0"/>
                <a:cs typeface="Calibri" pitchFamily="34" charset="0"/>
              </a:rPr>
              <a:t>swelling of the glands </a:t>
            </a:r>
            <a:r>
              <a:rPr lang="en-US" altLang="ar-JO" sz="2400" dirty="0" smtClean="0">
                <a:solidFill>
                  <a:schemeClr val="accent4">
                    <a:lumMod val="50000"/>
                  </a:schemeClr>
                </a:solidFill>
                <a:latin typeface="Calibri" pitchFamily="34" charset="0"/>
                <a:cs typeface="Calibri" pitchFamily="34" charset="0"/>
              </a:rPr>
              <a:t>in the cheek, neck or under the jaw, </a:t>
            </a:r>
          </a:p>
          <a:p>
            <a:pPr lvl="1">
              <a:buFont typeface="Arial" pitchFamily="34" charset="0"/>
              <a:buChar char="•"/>
            </a:pPr>
            <a:r>
              <a:rPr lang="en-US" altLang="ar-JO" sz="2400" dirty="0" smtClean="0">
                <a:solidFill>
                  <a:schemeClr val="accent4">
                    <a:lumMod val="50000"/>
                  </a:schemeClr>
                </a:solidFill>
                <a:latin typeface="Calibri" pitchFamily="34" charset="0"/>
                <a:cs typeface="Calibri" pitchFamily="34" charset="0"/>
              </a:rPr>
              <a:t>lasts for a </a:t>
            </a:r>
            <a:r>
              <a:rPr lang="en-US" altLang="ar-JO" sz="2400" i="1" dirty="0" smtClean="0">
                <a:solidFill>
                  <a:schemeClr val="accent4">
                    <a:lumMod val="50000"/>
                  </a:schemeClr>
                </a:solidFill>
                <a:latin typeface="Calibri" pitchFamily="34" charset="0"/>
                <a:cs typeface="Calibri" pitchFamily="34" charset="0"/>
              </a:rPr>
              <a:t>day or two</a:t>
            </a:r>
            <a:r>
              <a:rPr lang="en-US" altLang="ar-JO" sz="2400" dirty="0" smtClean="0">
                <a:solidFill>
                  <a:schemeClr val="accent4">
                    <a:lumMod val="50000"/>
                  </a:schemeClr>
                </a:solidFill>
                <a:latin typeface="Calibri" pitchFamily="34" charset="0"/>
                <a:cs typeface="Calibri" pitchFamily="34" charset="0"/>
              </a:rPr>
              <a:t>.</a:t>
            </a:r>
          </a:p>
          <a:p>
            <a:r>
              <a:rPr lang="en-US" altLang="ar-JO" sz="2400" dirty="0" smtClean="0">
                <a:solidFill>
                  <a:schemeClr val="accent4">
                    <a:lumMod val="50000"/>
                  </a:schemeClr>
                </a:solidFill>
                <a:latin typeface="Calibri" pitchFamily="34" charset="0"/>
                <a:cs typeface="Calibri" pitchFamily="34" charset="0"/>
              </a:rPr>
              <a:t> </a:t>
            </a:r>
            <a:endParaRPr lang="en-US" sz="24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2121" y="1139683"/>
            <a:ext cx="7527235" cy="5400261"/>
          </a:xfrm>
        </p:spPr>
        <p:txBody>
          <a:bodyPr>
            <a:normAutofit/>
          </a:bodyPr>
          <a:lstStyle/>
          <a:p>
            <a:r>
              <a:rPr lang="en-US" altLang="ar-JO" sz="2400" dirty="0" smtClean="0">
                <a:solidFill>
                  <a:schemeClr val="accent2"/>
                </a:solidFill>
                <a:latin typeface="Calibri" pitchFamily="34" charset="0"/>
                <a:cs typeface="Calibri" pitchFamily="34" charset="0"/>
              </a:rPr>
              <a:t>Rare side effects of the MMR vaccine</a:t>
            </a:r>
          </a:p>
          <a:p>
            <a:pPr>
              <a:buFont typeface="Arial" pitchFamily="34" charset="0"/>
              <a:buChar char="•"/>
            </a:pPr>
            <a:r>
              <a:rPr lang="en-US" altLang="ar-JO" sz="2400" dirty="0" smtClean="0">
                <a:solidFill>
                  <a:schemeClr val="accent5"/>
                </a:solidFill>
                <a:latin typeface="Calibri" pitchFamily="34" charset="0"/>
                <a:cs typeface="Calibri" pitchFamily="34" charset="0"/>
              </a:rPr>
              <a:t>Bruise-like spots </a:t>
            </a:r>
            <a:r>
              <a:rPr lang="en-US" altLang="ar-JO" sz="2400" dirty="0" smtClean="0">
                <a:solidFill>
                  <a:schemeClr val="accent4">
                    <a:lumMod val="50000"/>
                  </a:schemeClr>
                </a:solidFill>
                <a:latin typeface="Calibri" pitchFamily="34" charset="0"/>
                <a:cs typeface="Calibri" pitchFamily="34" charset="0"/>
              </a:rPr>
              <a:t>: is linked to the </a:t>
            </a:r>
            <a:r>
              <a:rPr lang="en-US" altLang="ar-JO" sz="2400" u="sng" dirty="0" smtClean="0">
                <a:solidFill>
                  <a:schemeClr val="accent2"/>
                </a:solidFill>
                <a:latin typeface="Calibri" pitchFamily="34" charset="0"/>
                <a:cs typeface="Calibri" pitchFamily="34" charset="0"/>
              </a:rPr>
              <a:t>rubella</a:t>
            </a:r>
            <a:r>
              <a:rPr lang="en-US" altLang="ar-JO" sz="2400" dirty="0" smtClean="0">
                <a:solidFill>
                  <a:schemeClr val="accent4">
                    <a:lumMod val="50000"/>
                  </a:schemeClr>
                </a:solidFill>
                <a:latin typeface="Calibri" pitchFamily="34" charset="0"/>
                <a:cs typeface="Calibri" pitchFamily="34" charset="0"/>
              </a:rPr>
              <a:t> vaccine and is known as idiopathic thrombocytopenic </a:t>
            </a:r>
            <a:r>
              <a:rPr lang="en-US" altLang="ar-JO" sz="2400" dirty="0" err="1" smtClean="0">
                <a:solidFill>
                  <a:schemeClr val="accent4">
                    <a:lumMod val="50000"/>
                  </a:schemeClr>
                </a:solidFill>
                <a:latin typeface="Calibri" pitchFamily="34" charset="0"/>
                <a:cs typeface="Calibri" pitchFamily="34" charset="0"/>
              </a:rPr>
              <a:t>purpura</a:t>
            </a:r>
            <a:r>
              <a:rPr lang="en-US" altLang="ar-JO" sz="2400" dirty="0" smtClean="0">
                <a:solidFill>
                  <a:schemeClr val="accent4">
                    <a:lumMod val="50000"/>
                  </a:schemeClr>
                </a:solidFill>
                <a:latin typeface="Calibri" pitchFamily="34" charset="0"/>
                <a:cs typeface="Calibri" pitchFamily="34" charset="0"/>
              </a:rPr>
              <a:t> (ITP).</a:t>
            </a:r>
          </a:p>
          <a:p>
            <a:pPr>
              <a:buFont typeface="Arial" pitchFamily="34" charset="0"/>
              <a:buChar char="•"/>
            </a:pPr>
            <a:r>
              <a:rPr lang="en-US" altLang="ar-JO" sz="2400" dirty="0" smtClean="0">
                <a:solidFill>
                  <a:schemeClr val="accent5"/>
                </a:solidFill>
                <a:latin typeface="Calibri" pitchFamily="34" charset="0"/>
                <a:cs typeface="Calibri" pitchFamily="34" charset="0"/>
              </a:rPr>
              <a:t>Seizures</a:t>
            </a:r>
            <a:r>
              <a:rPr lang="en-US" altLang="ar-JO" sz="2400" dirty="0" smtClean="0">
                <a:solidFill>
                  <a:schemeClr val="accent4">
                    <a:lumMod val="50000"/>
                  </a:schemeClr>
                </a:solidFill>
                <a:latin typeface="Calibri" pitchFamily="34" charset="0"/>
                <a:cs typeface="Calibri" pitchFamily="34" charset="0"/>
              </a:rPr>
              <a:t> </a:t>
            </a:r>
          </a:p>
          <a:p>
            <a:pPr>
              <a:buFont typeface="Arial" pitchFamily="34" charset="0"/>
              <a:buChar char="•"/>
            </a:pPr>
            <a:r>
              <a:rPr lang="en-US" altLang="ar-JO" sz="2400" dirty="0" smtClean="0">
                <a:solidFill>
                  <a:schemeClr val="accent5"/>
                </a:solidFill>
                <a:latin typeface="Calibri" pitchFamily="34" charset="0"/>
                <a:cs typeface="Calibri" pitchFamily="34" charset="0"/>
              </a:rPr>
              <a:t>Allergic reaction</a:t>
            </a:r>
          </a:p>
          <a:p>
            <a:endParaRPr lang="en-US" altLang="ar-JO" sz="2400" dirty="0" smtClean="0">
              <a:solidFill>
                <a:schemeClr val="accent4">
                  <a:lumMod val="50000"/>
                </a:schemeClr>
              </a:solidFill>
              <a:latin typeface="Calibri" pitchFamily="34" charset="0"/>
              <a:cs typeface="Calibri" pitchFamily="34" charset="0"/>
            </a:endParaRPr>
          </a:p>
          <a:p>
            <a:r>
              <a:rPr lang="en-US" altLang="ar-JO" sz="2400" dirty="0" smtClean="0">
                <a:solidFill>
                  <a:schemeClr val="accent4">
                    <a:lumMod val="50000"/>
                  </a:schemeClr>
                </a:solidFill>
                <a:latin typeface="Calibri" pitchFamily="34" charset="0"/>
                <a:cs typeface="Calibri" pitchFamily="34" charset="0"/>
              </a:rPr>
              <a:t>Side effects tend to be less common after the second dose of MMR than the first.</a:t>
            </a:r>
          </a:p>
          <a:p>
            <a:endParaRPr lang="en-US" sz="24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217" y="2861734"/>
            <a:ext cx="6157435" cy="1915647"/>
          </a:xfrm>
        </p:spPr>
        <p:txBody>
          <a:bodyPr/>
          <a:lstStyle/>
          <a:p>
            <a:r>
              <a:rPr lang="en-US" b="1" dirty="0" smtClean="0">
                <a:solidFill>
                  <a:schemeClr val="accent2"/>
                </a:solidFill>
                <a:latin typeface="Calibri" pitchFamily="34" charset="0"/>
                <a:cs typeface="Calibri" pitchFamily="34" charset="0"/>
              </a:rPr>
              <a:t>Vaccines not part of the Jordanian vaccination program</a:t>
            </a:r>
            <a:endParaRPr lang="en-US"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solidFill>
                  <a:schemeClr val="accent2"/>
                </a:solidFill>
                <a:latin typeface="Calibri" pitchFamily="34" charset="0"/>
                <a:cs typeface="Calibri" pitchFamily="34" charset="0"/>
              </a:rPr>
              <a:t>Pneumococcal vaccine</a:t>
            </a:r>
            <a:endParaRPr lang="en-US" sz="48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375" y="225290"/>
            <a:ext cx="7301948" cy="6407425"/>
          </a:xfrm>
        </p:spPr>
        <p:txBody>
          <a:bodyPr>
            <a:normAutofit lnSpcReduction="10000"/>
          </a:bodyPr>
          <a:lstStyle/>
          <a:p>
            <a:pPr marL="0" indent="0">
              <a:lnSpc>
                <a:spcPct val="90000"/>
              </a:lnSpc>
              <a:spcAft>
                <a:spcPts val="0"/>
              </a:spcAft>
              <a:defRPr/>
            </a:pPr>
            <a:r>
              <a:rPr lang="en-US" b="1" dirty="0" smtClean="0">
                <a:solidFill>
                  <a:schemeClr val="accent4">
                    <a:lumMod val="50000"/>
                  </a:schemeClr>
                </a:solidFill>
                <a:latin typeface="Calibri" pitchFamily="34" charset="0"/>
                <a:cs typeface="Calibri" pitchFamily="34" charset="0"/>
              </a:rPr>
              <a:t>There are 2 types of pneumococcal vaccines:</a:t>
            </a:r>
            <a:endParaRPr lang="en-US" dirty="0" smtClean="0">
              <a:solidFill>
                <a:schemeClr val="accent4">
                  <a:lumMod val="50000"/>
                </a:schemeClr>
              </a:solidFill>
              <a:latin typeface="Calibri" pitchFamily="34" charset="0"/>
              <a:cs typeface="Calibri" pitchFamily="34" charset="0"/>
            </a:endParaRPr>
          </a:p>
          <a:p>
            <a:pPr marL="0" indent="0">
              <a:lnSpc>
                <a:spcPct val="90000"/>
              </a:lnSpc>
              <a:spcAft>
                <a:spcPts val="0"/>
              </a:spcAft>
              <a:buFont typeface="Wingdings" pitchFamily="2" charset="2"/>
              <a:buChar char="§"/>
              <a:defRPr/>
            </a:pPr>
            <a:r>
              <a:rPr lang="en-US" b="1" dirty="0" smtClean="0">
                <a:solidFill>
                  <a:schemeClr val="accent2"/>
                </a:solidFill>
                <a:latin typeface="Calibri" pitchFamily="34" charset="0"/>
                <a:cs typeface="Calibri" pitchFamily="34" charset="0"/>
              </a:rPr>
              <a:t>Pneumococcal conjugated vaccine(PCV7):</a:t>
            </a:r>
          </a:p>
          <a:p>
            <a:pPr marL="0" indent="0">
              <a:lnSpc>
                <a:spcPct val="90000"/>
              </a:lnSpc>
              <a:spcAft>
                <a:spcPts val="0"/>
              </a:spcAft>
              <a:buNone/>
              <a:defRPr/>
            </a:pPr>
            <a:r>
              <a:rPr lang="en-US" dirty="0" smtClean="0">
                <a:solidFill>
                  <a:schemeClr val="accent4">
                    <a:lumMod val="50000"/>
                  </a:schemeClr>
                </a:solidFill>
                <a:latin typeface="Calibri" pitchFamily="34" charset="0"/>
                <a:cs typeface="Calibri" pitchFamily="34" charset="0"/>
              </a:rPr>
              <a:t>Given for children </a:t>
            </a:r>
            <a:r>
              <a:rPr lang="en-US" b="1" dirty="0" smtClean="0">
                <a:solidFill>
                  <a:schemeClr val="accent5"/>
                </a:solidFill>
                <a:latin typeface="Calibri" pitchFamily="34" charset="0"/>
                <a:cs typeface="Calibri" pitchFamily="34" charset="0"/>
              </a:rPr>
              <a:t>&lt;2 years old</a:t>
            </a:r>
            <a:r>
              <a:rPr lang="en-US" dirty="0" smtClean="0">
                <a:solidFill>
                  <a:schemeClr val="accent4">
                    <a:lumMod val="50000"/>
                  </a:schemeClr>
                </a:solidFill>
                <a:latin typeface="Calibri" pitchFamily="34" charset="0"/>
                <a:cs typeface="Calibri" pitchFamily="34" charset="0"/>
              </a:rPr>
              <a:t>.</a:t>
            </a:r>
          </a:p>
          <a:p>
            <a:pPr marL="0" indent="0">
              <a:lnSpc>
                <a:spcPct val="90000"/>
              </a:lnSpc>
              <a:spcAft>
                <a:spcPts val="0"/>
              </a:spcAft>
              <a:buNone/>
              <a:defRPr/>
            </a:pPr>
            <a:endParaRPr lang="en-US" dirty="0" smtClean="0">
              <a:solidFill>
                <a:schemeClr val="accent4">
                  <a:lumMod val="50000"/>
                </a:schemeClr>
              </a:solidFill>
              <a:latin typeface="Calibri" pitchFamily="34" charset="0"/>
              <a:cs typeface="Calibri" pitchFamily="34" charset="0"/>
            </a:endParaRPr>
          </a:p>
          <a:p>
            <a:pPr marL="0" indent="0">
              <a:lnSpc>
                <a:spcPct val="90000"/>
              </a:lnSpc>
              <a:spcAft>
                <a:spcPts val="0"/>
              </a:spcAft>
              <a:buFont typeface="Wingdings" pitchFamily="2" charset="2"/>
              <a:buChar char="§"/>
              <a:defRPr/>
            </a:pPr>
            <a:r>
              <a:rPr lang="en-US" b="1" dirty="0" smtClean="0">
                <a:solidFill>
                  <a:schemeClr val="accent2"/>
                </a:solidFill>
                <a:latin typeface="Calibri" pitchFamily="34" charset="0"/>
                <a:cs typeface="Calibri" pitchFamily="34" charset="0"/>
              </a:rPr>
              <a:t>Pneumococcal  polysaccharide vaccine (PPV)/ </a:t>
            </a:r>
            <a:r>
              <a:rPr lang="en-US" b="1" dirty="0" err="1" smtClean="0">
                <a:solidFill>
                  <a:schemeClr val="accent2"/>
                </a:solidFill>
                <a:latin typeface="Calibri" pitchFamily="34" charset="0"/>
                <a:cs typeface="Calibri" pitchFamily="34" charset="0"/>
              </a:rPr>
              <a:t>Pneumovax</a:t>
            </a:r>
            <a:r>
              <a:rPr lang="en-US" b="1" dirty="0" smtClean="0">
                <a:solidFill>
                  <a:schemeClr val="accent2"/>
                </a:solidFill>
                <a:latin typeface="Calibri" pitchFamily="34" charset="0"/>
                <a:cs typeface="Calibri" pitchFamily="34" charset="0"/>
              </a:rPr>
              <a:t>:</a:t>
            </a:r>
          </a:p>
          <a:p>
            <a:pPr marL="0" indent="0">
              <a:lnSpc>
                <a:spcPct val="90000"/>
              </a:lnSpc>
              <a:spcAft>
                <a:spcPts val="0"/>
              </a:spcAft>
              <a:buNone/>
              <a:defRPr/>
            </a:pPr>
            <a:r>
              <a:rPr lang="en-US" dirty="0" smtClean="0">
                <a:solidFill>
                  <a:schemeClr val="accent4">
                    <a:lumMod val="50000"/>
                  </a:schemeClr>
                </a:solidFill>
                <a:latin typeface="Calibri" pitchFamily="34" charset="0"/>
                <a:cs typeface="Calibri" pitchFamily="34" charset="0"/>
              </a:rPr>
              <a:t>Given to </a:t>
            </a:r>
            <a:r>
              <a:rPr lang="en-US" b="1" dirty="0" smtClean="0">
                <a:solidFill>
                  <a:schemeClr val="accent5"/>
                </a:solidFill>
                <a:latin typeface="Calibri" pitchFamily="34" charset="0"/>
                <a:cs typeface="Calibri" pitchFamily="34" charset="0"/>
              </a:rPr>
              <a:t>older children </a:t>
            </a:r>
            <a:r>
              <a:rPr lang="en-US" dirty="0" smtClean="0">
                <a:solidFill>
                  <a:schemeClr val="accent4">
                    <a:lumMod val="50000"/>
                  </a:schemeClr>
                </a:solidFill>
                <a:latin typeface="Calibri" pitchFamily="34" charset="0"/>
                <a:cs typeface="Calibri" pitchFamily="34" charset="0"/>
              </a:rPr>
              <a:t>and </a:t>
            </a:r>
            <a:r>
              <a:rPr lang="en-US" b="1" dirty="0" smtClean="0">
                <a:solidFill>
                  <a:schemeClr val="accent5"/>
                </a:solidFill>
                <a:latin typeface="Calibri" pitchFamily="34" charset="0"/>
                <a:cs typeface="Calibri" pitchFamily="34" charset="0"/>
              </a:rPr>
              <a:t>adults</a:t>
            </a:r>
            <a:r>
              <a:rPr lang="en-US" dirty="0" smtClean="0">
                <a:solidFill>
                  <a:schemeClr val="accent5"/>
                </a:solidFill>
                <a:latin typeface="Calibri" pitchFamily="34" charset="0"/>
                <a:cs typeface="Calibri" pitchFamily="34" charset="0"/>
              </a:rPr>
              <a:t>.</a:t>
            </a:r>
          </a:p>
          <a:p>
            <a:pPr marL="0" indent="0">
              <a:lnSpc>
                <a:spcPct val="90000"/>
              </a:lnSpc>
              <a:spcAft>
                <a:spcPts val="0"/>
              </a:spcAft>
              <a:buNone/>
              <a:defRPr/>
            </a:pPr>
            <a:endParaRPr lang="en-US" dirty="0" smtClean="0">
              <a:solidFill>
                <a:schemeClr val="accent5"/>
              </a:solidFill>
              <a:latin typeface="Calibri" pitchFamily="34" charset="0"/>
              <a:cs typeface="Calibri" pitchFamily="34" charset="0"/>
            </a:endParaRPr>
          </a:p>
          <a:p>
            <a:pPr marL="0" indent="0">
              <a:lnSpc>
                <a:spcPct val="90000"/>
              </a:lnSpc>
              <a:spcAft>
                <a:spcPts val="0"/>
              </a:spcAft>
              <a:buNone/>
              <a:defRPr/>
            </a:pPr>
            <a:endParaRPr lang="en-US" b="1" dirty="0" smtClean="0">
              <a:solidFill>
                <a:schemeClr val="accent4"/>
              </a:solidFill>
              <a:latin typeface="Calibri" pitchFamily="34" charset="0"/>
              <a:cs typeface="Calibri" pitchFamily="34" charset="0"/>
            </a:endParaRPr>
          </a:p>
          <a:p>
            <a:pPr marL="0" indent="0">
              <a:lnSpc>
                <a:spcPct val="90000"/>
              </a:lnSpc>
              <a:spcAft>
                <a:spcPts val="0"/>
              </a:spcAft>
              <a:defRPr/>
            </a:pPr>
            <a:r>
              <a:rPr lang="en-US" b="1" dirty="0" smtClean="0">
                <a:solidFill>
                  <a:schemeClr val="accent4"/>
                </a:solidFill>
                <a:latin typeface="Calibri" pitchFamily="34" charset="0"/>
                <a:cs typeface="Calibri" pitchFamily="34" charset="0"/>
              </a:rPr>
              <a:t>When to administer PCV7 in a child &lt;2 years old?</a:t>
            </a:r>
          </a:p>
          <a:p>
            <a:pPr marL="457200" indent="-457200">
              <a:lnSpc>
                <a:spcPct val="90000"/>
              </a:lnSpc>
              <a:spcAft>
                <a:spcPts val="0"/>
              </a:spcAft>
              <a:buFont typeface="+mj-lt"/>
              <a:buAutoNum type="arabicPeriod"/>
              <a:defRPr/>
            </a:pPr>
            <a:r>
              <a:rPr lang="en-US" b="1" dirty="0" smtClean="0">
                <a:solidFill>
                  <a:schemeClr val="accent5"/>
                </a:solidFill>
                <a:latin typeface="Calibri" pitchFamily="34" charset="0"/>
                <a:cs typeface="Calibri" pitchFamily="34" charset="0"/>
              </a:rPr>
              <a:t>Cystic fibrosis</a:t>
            </a:r>
          </a:p>
          <a:p>
            <a:pPr marL="457200" indent="-457200">
              <a:lnSpc>
                <a:spcPct val="90000"/>
              </a:lnSpc>
              <a:spcAft>
                <a:spcPts val="0"/>
              </a:spcAft>
              <a:buFont typeface="+mj-lt"/>
              <a:buAutoNum type="arabicPeriod"/>
              <a:defRPr/>
            </a:pPr>
            <a:endParaRPr lang="en-US" b="1" dirty="0" smtClean="0">
              <a:solidFill>
                <a:schemeClr val="accent5"/>
              </a:solidFill>
              <a:latin typeface="Calibri" pitchFamily="34" charset="0"/>
              <a:cs typeface="Calibri" pitchFamily="34" charset="0"/>
            </a:endParaRPr>
          </a:p>
          <a:p>
            <a:pPr marL="457200" indent="-457200">
              <a:lnSpc>
                <a:spcPct val="90000"/>
              </a:lnSpc>
              <a:spcAft>
                <a:spcPts val="0"/>
              </a:spcAft>
              <a:buFont typeface="+mj-lt"/>
              <a:buAutoNum type="arabicPeriod"/>
              <a:defRPr/>
            </a:pPr>
            <a:r>
              <a:rPr lang="en-US" b="1" dirty="0" smtClean="0">
                <a:solidFill>
                  <a:schemeClr val="accent5"/>
                </a:solidFill>
                <a:latin typeface="Calibri" pitchFamily="34" charset="0"/>
                <a:cs typeface="Calibri" pitchFamily="34" charset="0"/>
              </a:rPr>
              <a:t>Cochlear implants</a:t>
            </a:r>
          </a:p>
          <a:p>
            <a:pPr marL="0" indent="0">
              <a:lnSpc>
                <a:spcPct val="90000"/>
              </a:lnSpc>
              <a:spcAft>
                <a:spcPts val="0"/>
              </a:spcAft>
              <a:buNone/>
              <a:defRPr/>
            </a:pPr>
            <a:endParaRPr lang="en-US" dirty="0" smtClean="0">
              <a:solidFill>
                <a:schemeClr val="accent5"/>
              </a:solidFill>
              <a:latin typeface="Calibri" pitchFamily="34" charset="0"/>
              <a:cs typeface="Calibri" pitchFamily="34" charset="0"/>
            </a:endParaRPr>
          </a:p>
          <a:p>
            <a:pPr marL="0" indent="0">
              <a:lnSpc>
                <a:spcPct val="90000"/>
              </a:lnSpc>
              <a:spcAft>
                <a:spcPts val="0"/>
              </a:spcAft>
              <a:defRPr/>
            </a:pPr>
            <a:r>
              <a:rPr lang="en-US" b="1" dirty="0" smtClean="0">
                <a:solidFill>
                  <a:schemeClr val="accent4"/>
                </a:solidFill>
                <a:latin typeface="Calibri" pitchFamily="34" charset="0"/>
                <a:cs typeface="Calibri" pitchFamily="34" charset="0"/>
              </a:rPr>
              <a:t>When to administer PPV in older children/adults?</a:t>
            </a:r>
          </a:p>
          <a:p>
            <a:pPr marL="457200" indent="-457200">
              <a:lnSpc>
                <a:spcPct val="90000"/>
              </a:lnSpc>
              <a:spcAft>
                <a:spcPts val="0"/>
              </a:spcAft>
              <a:buFont typeface="+mj-lt"/>
              <a:buAutoNum type="arabicPeriod"/>
              <a:defRPr/>
            </a:pPr>
            <a:r>
              <a:rPr lang="en-US" b="1" dirty="0" smtClean="0">
                <a:solidFill>
                  <a:schemeClr val="accent5"/>
                </a:solidFill>
                <a:latin typeface="Calibri" pitchFamily="34" charset="0"/>
                <a:cs typeface="Calibri" pitchFamily="34" charset="0"/>
              </a:rPr>
              <a:t>all persons over 65 years</a:t>
            </a:r>
          </a:p>
          <a:p>
            <a:pPr marL="457200" indent="-457200">
              <a:lnSpc>
                <a:spcPct val="90000"/>
              </a:lnSpc>
              <a:spcAft>
                <a:spcPts val="0"/>
              </a:spcAft>
              <a:buFont typeface="+mj-lt"/>
              <a:buAutoNum type="arabicPeriod"/>
              <a:defRPr/>
            </a:pPr>
            <a:endParaRPr lang="en-US" b="1" dirty="0" smtClean="0">
              <a:solidFill>
                <a:schemeClr val="accent5"/>
              </a:solidFill>
              <a:latin typeface="Calibri" pitchFamily="34" charset="0"/>
              <a:cs typeface="Calibri" pitchFamily="34" charset="0"/>
            </a:endParaRPr>
          </a:p>
          <a:p>
            <a:pPr marL="457200" indent="-457200">
              <a:lnSpc>
                <a:spcPct val="90000"/>
              </a:lnSpc>
              <a:spcAft>
                <a:spcPts val="0"/>
              </a:spcAft>
              <a:buFont typeface="+mj-lt"/>
              <a:buAutoNum type="arabicPeriod"/>
              <a:defRPr/>
            </a:pPr>
            <a:r>
              <a:rPr lang="en-US" b="1" dirty="0" err="1" smtClean="0">
                <a:solidFill>
                  <a:schemeClr val="accent5"/>
                </a:solidFill>
                <a:latin typeface="Calibri" pitchFamily="34" charset="0"/>
                <a:cs typeface="Calibri" pitchFamily="34" charset="0"/>
              </a:rPr>
              <a:t>Immunocompromised</a:t>
            </a:r>
            <a:r>
              <a:rPr lang="en-US" b="1" dirty="0" smtClean="0">
                <a:solidFill>
                  <a:schemeClr val="accent5"/>
                </a:solidFill>
                <a:latin typeface="Calibri" pitchFamily="34" charset="0"/>
                <a:cs typeface="Calibri" pitchFamily="34" charset="0"/>
              </a:rPr>
              <a:t> patients (increased risk of infection)</a:t>
            </a:r>
          </a:p>
          <a:p>
            <a:pPr marL="400050" lvl="1" indent="0">
              <a:lnSpc>
                <a:spcPct val="90000"/>
              </a:lnSpc>
              <a:spcAft>
                <a:spcPts val="0"/>
              </a:spcAft>
              <a:buNone/>
              <a:defRPr/>
            </a:pPr>
            <a:r>
              <a:rPr lang="en-US" dirty="0" smtClean="0">
                <a:solidFill>
                  <a:schemeClr val="accent4"/>
                </a:solidFill>
                <a:latin typeface="Calibri" pitchFamily="34" charset="0"/>
                <a:cs typeface="Calibri" pitchFamily="34" charset="0"/>
              </a:rPr>
              <a:t>Organ transplant / lymphoma / myeloma / HIV</a:t>
            </a:r>
          </a:p>
          <a:p>
            <a:pPr marL="457200" indent="-457200">
              <a:lnSpc>
                <a:spcPct val="90000"/>
              </a:lnSpc>
              <a:spcAft>
                <a:spcPts val="0"/>
              </a:spcAft>
              <a:buFont typeface="+mj-lt"/>
              <a:buAutoNum type="arabicPeriod"/>
              <a:defRPr/>
            </a:pPr>
            <a:endParaRPr lang="en-US" b="1" dirty="0" smtClean="0">
              <a:solidFill>
                <a:schemeClr val="accent5"/>
              </a:solidFill>
              <a:latin typeface="Calibri" pitchFamily="34" charset="0"/>
              <a:cs typeface="Calibri" pitchFamily="34" charset="0"/>
            </a:endParaRPr>
          </a:p>
          <a:p>
            <a:pPr marL="457200" indent="-457200">
              <a:lnSpc>
                <a:spcPct val="90000"/>
              </a:lnSpc>
              <a:spcAft>
                <a:spcPts val="0"/>
              </a:spcAft>
              <a:buFont typeface="+mj-lt"/>
              <a:buAutoNum type="arabicPeriod"/>
              <a:defRPr/>
            </a:pPr>
            <a:r>
              <a:rPr lang="en-US" b="1" dirty="0" smtClean="0">
                <a:solidFill>
                  <a:schemeClr val="accent5"/>
                </a:solidFill>
                <a:latin typeface="Calibri" pitchFamily="34" charset="0"/>
                <a:cs typeface="Calibri" pitchFamily="34" charset="0"/>
              </a:rPr>
              <a:t>CSF leak (fractured skull) &amp; cochlear implants</a:t>
            </a:r>
          </a:p>
          <a:p>
            <a:pPr marL="457200" indent="-457200">
              <a:lnSpc>
                <a:spcPct val="90000"/>
              </a:lnSpc>
              <a:spcAft>
                <a:spcPts val="0"/>
              </a:spcAft>
              <a:buFont typeface="+mj-lt"/>
              <a:buAutoNum type="arabicPeriod"/>
              <a:defRPr/>
            </a:pPr>
            <a:endParaRPr lang="en-US" b="1" dirty="0" smtClean="0">
              <a:solidFill>
                <a:schemeClr val="accent5"/>
              </a:solidFill>
              <a:latin typeface="Calibri" pitchFamily="34" charset="0"/>
              <a:cs typeface="Calibri" pitchFamily="34" charset="0"/>
            </a:endParaRPr>
          </a:p>
          <a:p>
            <a:pPr marL="0" indent="0">
              <a:lnSpc>
                <a:spcPct val="90000"/>
              </a:lnSpc>
              <a:spcAft>
                <a:spcPts val="0"/>
              </a:spcAft>
              <a:buNone/>
              <a:defRPr/>
            </a:pPr>
            <a:endParaRPr lang="en-US" b="1" dirty="0" smtClean="0">
              <a:solidFill>
                <a:schemeClr val="accent4"/>
              </a:solidFill>
              <a:latin typeface="Calibri" pitchFamily="34" charset="0"/>
              <a:cs typeface="Calibri" pitchFamily="34" charset="0"/>
            </a:endParaRPr>
          </a:p>
          <a:p>
            <a:pPr marL="0" indent="0">
              <a:lnSpc>
                <a:spcPct val="90000"/>
              </a:lnSpc>
              <a:spcAft>
                <a:spcPts val="0"/>
              </a:spcAft>
              <a:buNone/>
              <a:defRPr/>
            </a:pPr>
            <a:endParaRPr lang="en-US" dirty="0" smtClean="0">
              <a:solidFill>
                <a:schemeClr val="accent5"/>
              </a:solidFill>
              <a:latin typeface="Calibri" pitchFamily="34" charset="0"/>
              <a:cs typeface="Calibri" pitchFamily="34" charset="0"/>
            </a:endParaRPr>
          </a:p>
          <a:p>
            <a:pPr marL="0" indent="0">
              <a:lnSpc>
                <a:spcPct val="90000"/>
              </a:lnSpc>
              <a:spcAft>
                <a:spcPts val="0"/>
              </a:spcAft>
              <a:buNone/>
              <a:defRPr/>
            </a:pPr>
            <a:endParaRPr lang="en-US" dirty="0" smtClean="0">
              <a:solidFill>
                <a:schemeClr val="accent5"/>
              </a:solidFill>
              <a:latin typeface="Calibri" pitchFamily="34" charset="0"/>
              <a:cs typeface="Calibri" pitchFamily="34" charset="0"/>
            </a:endParaRPr>
          </a:p>
          <a:p>
            <a:pPr marL="0" indent="0">
              <a:lnSpc>
                <a:spcPct val="90000"/>
              </a:lnSpc>
              <a:spcAft>
                <a:spcPts val="0"/>
              </a:spcAft>
              <a:buNone/>
              <a:defRPr/>
            </a:pPr>
            <a:endParaRPr lang="en-US" dirty="0" smtClean="0">
              <a:solidFill>
                <a:schemeClr val="accent5"/>
              </a:solidFill>
              <a:latin typeface="Calibri" pitchFamily="34" charset="0"/>
              <a:cs typeface="Calibri" pitchFamily="34" charset="0"/>
            </a:endParaRPr>
          </a:p>
          <a:p>
            <a:pPr marL="0" indent="0">
              <a:lnSpc>
                <a:spcPct val="90000"/>
              </a:lnSpc>
              <a:spcAft>
                <a:spcPts val="0"/>
              </a:spcAft>
              <a:buNone/>
              <a:defRPr/>
            </a:pPr>
            <a:endParaRPr lang="en-US" dirty="0" smtClean="0">
              <a:solidFill>
                <a:schemeClr val="accent5"/>
              </a:solidFill>
              <a:latin typeface="Calibri" pitchFamily="34" charset="0"/>
              <a:cs typeface="Calibri" pitchFamily="34" charset="0"/>
            </a:endParaRPr>
          </a:p>
          <a:p>
            <a:pPr marL="0" indent="0">
              <a:lnSpc>
                <a:spcPct val="90000"/>
              </a:lnSpc>
              <a:spcAft>
                <a:spcPts val="0"/>
              </a:spcAft>
              <a:buNone/>
              <a:defRPr/>
            </a:pPr>
            <a:endParaRPr lang="en-US" dirty="0" smtClean="0">
              <a:solidFill>
                <a:schemeClr val="accent5"/>
              </a:solidFill>
              <a:latin typeface="Calibri" pitchFamily="34" charset="0"/>
              <a:cs typeface="Calibri" pitchFamily="34" charset="0"/>
            </a:endParaRPr>
          </a:p>
          <a:p>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20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20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2000"/>
                                        <p:tgtEl>
                                          <p:spTgt spid="3">
                                            <p:txEl>
                                              <p:pRg st="16" end="16"/>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7" end="17"/>
                                            </p:txEl>
                                          </p:spTgt>
                                        </p:tgtEl>
                                        <p:attrNameLst>
                                          <p:attrName>style.visibility</p:attrName>
                                        </p:attrNameLst>
                                      </p:cBhvr>
                                      <p:to>
                                        <p:strVal val="visible"/>
                                      </p:to>
                                    </p:set>
                                    <p:animEffect transition="in" filter="fade">
                                      <p:cBhvr>
                                        <p:cTn id="60" dur="2000"/>
                                        <p:tgtEl>
                                          <p:spTgt spid="3">
                                            <p:txEl>
                                              <p:pRg st="17" end="1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9" end="19"/>
                                            </p:txEl>
                                          </p:spTgt>
                                        </p:tgtEl>
                                        <p:attrNameLst>
                                          <p:attrName>style.visibility</p:attrName>
                                        </p:attrNameLst>
                                      </p:cBhvr>
                                      <p:to>
                                        <p:strVal val="visible"/>
                                      </p:to>
                                    </p:set>
                                    <p:animEffect transition="in" filter="fade">
                                      <p:cBhvr>
                                        <p:cTn id="65"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Elimination </a:t>
            </a:r>
            <a:r>
              <a:rPr lang="en-US" b="1" dirty="0" err="1" smtClean="0">
                <a:solidFill>
                  <a:schemeClr val="accent2"/>
                </a:solidFill>
                <a:latin typeface="Calibri" pitchFamily="34" charset="0"/>
                <a:cs typeface="Calibri" pitchFamily="34" charset="0"/>
              </a:rPr>
              <a:t>vs</a:t>
            </a:r>
            <a:r>
              <a:rPr lang="en-US" b="1" dirty="0" smtClean="0">
                <a:solidFill>
                  <a:schemeClr val="accent2"/>
                </a:solidFill>
                <a:latin typeface="Calibri" pitchFamily="34" charset="0"/>
                <a:cs typeface="Calibri" pitchFamily="34" charset="0"/>
              </a:rPr>
              <a:t> Eradication</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689459" y="1466317"/>
            <a:ext cx="7626409" cy="4710194"/>
          </a:xfrm>
        </p:spPr>
        <p:txBody>
          <a:bodyPr>
            <a:noAutofit/>
          </a:bodyPr>
          <a:lstStyle/>
          <a:p>
            <a:r>
              <a:rPr lang="en-US" sz="2800" b="1" u="sng" dirty="0" smtClean="0">
                <a:solidFill>
                  <a:schemeClr val="accent4"/>
                </a:solidFill>
              </a:rPr>
              <a:t>Eradication</a:t>
            </a:r>
            <a:r>
              <a:rPr lang="en-US" sz="2800" dirty="0" smtClean="0"/>
              <a:t>:</a:t>
            </a:r>
          </a:p>
          <a:p>
            <a:pPr lvl="1"/>
            <a:r>
              <a:rPr lang="en-US" sz="2400" dirty="0" smtClean="0"/>
              <a:t>Complete and </a:t>
            </a:r>
            <a:r>
              <a:rPr lang="en-US" sz="2400" dirty="0" smtClean="0">
                <a:solidFill>
                  <a:schemeClr val="accent5"/>
                </a:solidFill>
              </a:rPr>
              <a:t>permanent</a:t>
            </a:r>
            <a:r>
              <a:rPr lang="en-US" sz="2400" dirty="0" smtClean="0"/>
              <a:t> </a:t>
            </a:r>
            <a:r>
              <a:rPr lang="en-US" sz="2400" b="1" dirty="0" err="1" smtClean="0">
                <a:solidFill>
                  <a:schemeClr val="accent5"/>
                </a:solidFill>
                <a:effectLst>
                  <a:outerShdw blurRad="38100" dist="38100" dir="2700000" algn="tl">
                    <a:srgbClr val="000000">
                      <a:alpha val="43137"/>
                    </a:srgbClr>
                  </a:outerShdw>
                </a:effectLst>
              </a:rPr>
              <a:t>wordwide</a:t>
            </a:r>
            <a:r>
              <a:rPr lang="en-US" sz="2400" dirty="0" smtClean="0">
                <a:effectLst>
                  <a:outerShdw blurRad="38100" dist="38100" dir="2700000" algn="tl">
                    <a:srgbClr val="000000">
                      <a:alpha val="43137"/>
                    </a:srgbClr>
                  </a:outerShdw>
                </a:effectLst>
              </a:rPr>
              <a:t> </a:t>
            </a:r>
            <a:r>
              <a:rPr lang="en-US" sz="2400" dirty="0" smtClean="0"/>
              <a:t>reduction of </a:t>
            </a:r>
            <a:r>
              <a:rPr lang="en-US" sz="2400" dirty="0" smtClean="0">
                <a:solidFill>
                  <a:schemeClr val="accent5"/>
                </a:solidFill>
              </a:rPr>
              <a:t>incidence to zero </a:t>
            </a:r>
            <a:r>
              <a:rPr lang="en-US" sz="2400" dirty="0" smtClean="0"/>
              <a:t>cases with no need for further control measures.</a:t>
            </a:r>
          </a:p>
          <a:p>
            <a:pPr lvl="1"/>
            <a:r>
              <a:rPr lang="en-US" sz="2400" dirty="0" err="1" smtClean="0"/>
              <a:t>Eg</a:t>
            </a:r>
            <a:r>
              <a:rPr lang="en-US" sz="2400" dirty="0" smtClean="0"/>
              <a:t>. </a:t>
            </a:r>
            <a:r>
              <a:rPr lang="en-US" sz="2400" dirty="0" smtClean="0">
                <a:solidFill>
                  <a:schemeClr val="accent2"/>
                </a:solidFill>
              </a:rPr>
              <a:t>Small pox</a:t>
            </a:r>
          </a:p>
          <a:p>
            <a:r>
              <a:rPr lang="en-US" sz="2800" b="1" u="sng" dirty="0" smtClean="0">
                <a:solidFill>
                  <a:schemeClr val="accent4"/>
                </a:solidFill>
              </a:rPr>
              <a:t>Elimination</a:t>
            </a:r>
            <a:r>
              <a:rPr lang="en-US" sz="2800" dirty="0" smtClean="0"/>
              <a:t>:</a:t>
            </a:r>
          </a:p>
          <a:p>
            <a:pPr lvl="1"/>
            <a:r>
              <a:rPr lang="en-US" sz="2400" dirty="0" smtClean="0"/>
              <a:t>Reduction of </a:t>
            </a:r>
            <a:r>
              <a:rPr lang="en-US" sz="2400" dirty="0" smtClean="0">
                <a:solidFill>
                  <a:schemeClr val="accent5"/>
                </a:solidFill>
              </a:rPr>
              <a:t>incidence to zero or a very low defined target </a:t>
            </a:r>
            <a:r>
              <a:rPr lang="en-US" sz="2400" dirty="0" smtClean="0"/>
              <a:t>in a </a:t>
            </a:r>
            <a:r>
              <a:rPr lang="en-US" sz="2400" b="1" dirty="0" smtClean="0">
                <a:solidFill>
                  <a:schemeClr val="accent5"/>
                </a:solidFill>
                <a:effectLst>
                  <a:outerShdw blurRad="38100" dist="38100" dir="2700000" algn="tl">
                    <a:srgbClr val="000000">
                      <a:alpha val="43137"/>
                    </a:srgbClr>
                  </a:outerShdw>
                </a:effectLst>
              </a:rPr>
              <a:t>defined</a:t>
            </a:r>
            <a:r>
              <a:rPr lang="en-US" sz="2400" b="1" dirty="0" smtClean="0">
                <a:effectLst>
                  <a:outerShdw blurRad="38100" dist="38100" dir="2700000" algn="tl">
                    <a:srgbClr val="000000">
                      <a:alpha val="43137"/>
                    </a:srgbClr>
                  </a:outerShdw>
                </a:effectLst>
              </a:rPr>
              <a:t> geographical </a:t>
            </a:r>
            <a:r>
              <a:rPr lang="en-US" sz="2400" b="1" dirty="0" smtClean="0">
                <a:solidFill>
                  <a:schemeClr val="accent5"/>
                </a:solidFill>
                <a:effectLst>
                  <a:outerShdw blurRad="38100" dist="38100" dir="2700000" algn="tl">
                    <a:srgbClr val="000000">
                      <a:alpha val="43137"/>
                    </a:srgbClr>
                  </a:outerShdw>
                </a:effectLst>
              </a:rPr>
              <a:t>area</a:t>
            </a:r>
            <a:r>
              <a:rPr lang="en-US" sz="2400" dirty="0" smtClean="0"/>
              <a:t>. It </a:t>
            </a:r>
            <a:r>
              <a:rPr lang="en-US" sz="2400" dirty="0" smtClean="0">
                <a:solidFill>
                  <a:schemeClr val="accent5"/>
                </a:solidFill>
              </a:rPr>
              <a:t>requires further measures </a:t>
            </a:r>
            <a:r>
              <a:rPr lang="en-US" sz="2400" dirty="0" smtClean="0"/>
              <a:t>to prevent reestablishment of disease.</a:t>
            </a:r>
          </a:p>
          <a:p>
            <a:pPr lvl="1"/>
            <a:r>
              <a:rPr lang="en-US" sz="2400" dirty="0" err="1" smtClean="0"/>
              <a:t>Eg</a:t>
            </a:r>
            <a:r>
              <a:rPr lang="en-US" sz="2400" dirty="0" smtClean="0"/>
              <a:t>. </a:t>
            </a:r>
            <a:r>
              <a:rPr lang="en-US" sz="2400" dirty="0" smtClean="0">
                <a:solidFill>
                  <a:schemeClr val="accent2"/>
                </a:solidFill>
              </a:rPr>
              <a:t>Measles</a:t>
            </a:r>
            <a:r>
              <a:rPr lang="en-US" sz="2400" dirty="0" smtClean="0"/>
              <a:t> &amp; </a:t>
            </a:r>
            <a:r>
              <a:rPr lang="en-US" sz="2400" dirty="0" smtClean="0">
                <a:solidFill>
                  <a:schemeClr val="accent2"/>
                </a:solidFill>
              </a:rPr>
              <a:t>Polio</a:t>
            </a:r>
            <a:endParaRPr lang="en-US" sz="2400" dirty="0">
              <a:solidFill>
                <a:schemeClr val="accent2"/>
              </a:solidFill>
            </a:endParaRPr>
          </a:p>
        </p:txBody>
      </p:sp>
      <p:sp>
        <p:nvSpPr>
          <p:cNvPr id="4" name="TextBox 3"/>
          <p:cNvSpPr txBox="1"/>
          <p:nvPr/>
        </p:nvSpPr>
        <p:spPr>
          <a:xfrm>
            <a:off x="5669280" y="1529541"/>
            <a:ext cx="2743200" cy="646331"/>
          </a:xfrm>
          <a:prstGeom prst="rect">
            <a:avLst/>
          </a:prstGeom>
          <a:noFill/>
        </p:spPr>
        <p:txBody>
          <a:bodyPr wrap="square" rtlCol="1">
            <a:spAutoFit/>
          </a:bodyPr>
          <a:lstStyle/>
          <a:p>
            <a:r>
              <a:rPr lang="en-US" sz="1200" dirty="0" smtClean="0"/>
              <a:t>At least 10 years without record any case of this disease \ no need for further control </a:t>
            </a:r>
            <a:endParaRPr lang="ar-JO" sz="1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365" y="543339"/>
            <a:ext cx="6835025" cy="5705061"/>
          </a:xfrm>
        </p:spPr>
        <p:txBody>
          <a:bodyPr/>
          <a:lstStyle/>
          <a:p>
            <a:pPr marL="857250" lvl="1" indent="-457200">
              <a:lnSpc>
                <a:spcPct val="90000"/>
              </a:lnSpc>
              <a:spcAft>
                <a:spcPts val="0"/>
              </a:spcAft>
              <a:buNone/>
              <a:defRPr/>
            </a:pPr>
            <a:endParaRPr lang="en-US" dirty="0" smtClean="0">
              <a:solidFill>
                <a:schemeClr val="accent4">
                  <a:lumMod val="50000"/>
                </a:schemeClr>
              </a:solidFill>
              <a:latin typeface="Calibri" pitchFamily="34" charset="0"/>
              <a:cs typeface="Calibri" pitchFamily="34" charset="0"/>
            </a:endParaRPr>
          </a:p>
          <a:p>
            <a:pPr marL="457200" indent="-457200">
              <a:lnSpc>
                <a:spcPct val="90000"/>
              </a:lnSpc>
              <a:spcAft>
                <a:spcPts val="0"/>
              </a:spcAft>
              <a:buFont typeface="+mj-lt"/>
              <a:buAutoNum type="arabicPeriod" startAt="4"/>
              <a:defRPr/>
            </a:pPr>
            <a:r>
              <a:rPr lang="en-US" b="1" dirty="0" smtClean="0">
                <a:solidFill>
                  <a:schemeClr val="accent5"/>
                </a:solidFill>
                <a:latin typeface="Calibri" pitchFamily="34" charset="0"/>
                <a:cs typeface="Calibri" pitchFamily="34" charset="0"/>
              </a:rPr>
              <a:t>Patients with chronic illnesses that increase risk of complicated pneumococcal infection</a:t>
            </a:r>
          </a:p>
          <a:p>
            <a:pPr marL="857250" lvl="1" indent="-457200">
              <a:lnSpc>
                <a:spcPct val="90000"/>
              </a:lnSpc>
              <a:spcAft>
                <a:spcPts val="0"/>
              </a:spcAft>
              <a:buNone/>
              <a:defRPr/>
            </a:pPr>
            <a:r>
              <a:rPr lang="en-US" dirty="0" smtClean="0">
                <a:solidFill>
                  <a:schemeClr val="accent4">
                    <a:lumMod val="50000"/>
                  </a:schemeClr>
                </a:solidFill>
                <a:latin typeface="Calibri" pitchFamily="34" charset="0"/>
                <a:cs typeface="Calibri" pitchFamily="34" charset="0"/>
              </a:rPr>
              <a:t>DM / Alcoholism / Chronic heart, lung or kidney disease</a:t>
            </a:r>
          </a:p>
          <a:p>
            <a:pPr marL="457200" indent="-457200">
              <a:lnSpc>
                <a:spcPct val="90000"/>
              </a:lnSpc>
              <a:spcAft>
                <a:spcPts val="0"/>
              </a:spcAft>
              <a:buFont typeface="+mj-lt"/>
              <a:buAutoNum type="arabicPeriod" startAt="4"/>
              <a:defRPr/>
            </a:pPr>
            <a:endParaRPr lang="en-US" b="1" dirty="0" smtClean="0">
              <a:solidFill>
                <a:schemeClr val="accent5"/>
              </a:solidFill>
              <a:latin typeface="Calibri" pitchFamily="34" charset="0"/>
              <a:cs typeface="Calibri" pitchFamily="34" charset="0"/>
            </a:endParaRPr>
          </a:p>
          <a:p>
            <a:pPr marL="457200" indent="-457200">
              <a:lnSpc>
                <a:spcPct val="90000"/>
              </a:lnSpc>
              <a:spcAft>
                <a:spcPts val="0"/>
              </a:spcAft>
              <a:buFont typeface="+mj-lt"/>
              <a:buAutoNum type="arabicPeriod" startAt="5"/>
              <a:defRPr/>
            </a:pPr>
            <a:r>
              <a:rPr lang="en-US" b="1" dirty="0" smtClean="0">
                <a:solidFill>
                  <a:schemeClr val="accent5"/>
                </a:solidFill>
                <a:latin typeface="Calibri" pitchFamily="34" charset="0"/>
                <a:cs typeface="Calibri" pitchFamily="34" charset="0"/>
              </a:rPr>
              <a:t>Patients with </a:t>
            </a:r>
            <a:r>
              <a:rPr lang="en-US" b="1" dirty="0" err="1" smtClean="0">
                <a:solidFill>
                  <a:schemeClr val="accent5"/>
                </a:solidFill>
                <a:latin typeface="Calibri" pitchFamily="34" charset="0"/>
                <a:cs typeface="Calibri" pitchFamily="34" charset="0"/>
              </a:rPr>
              <a:t>Splenectomy</a:t>
            </a:r>
            <a:r>
              <a:rPr lang="en-US" b="1" dirty="0" smtClean="0">
                <a:solidFill>
                  <a:schemeClr val="accent5"/>
                </a:solidFill>
                <a:latin typeface="Calibri" pitchFamily="34" charset="0"/>
                <a:cs typeface="Calibri" pitchFamily="34" charset="0"/>
              </a:rPr>
              <a:t> / </a:t>
            </a:r>
            <a:r>
              <a:rPr lang="en-US" b="1" dirty="0" err="1" smtClean="0">
                <a:solidFill>
                  <a:schemeClr val="accent5"/>
                </a:solidFill>
                <a:latin typeface="Calibri" pitchFamily="34" charset="0"/>
                <a:cs typeface="Calibri" pitchFamily="34" charset="0"/>
              </a:rPr>
              <a:t>Asplenia</a:t>
            </a:r>
            <a:endParaRPr lang="en-US" b="1" dirty="0" smtClean="0">
              <a:solidFill>
                <a:schemeClr val="accent5"/>
              </a:solidFill>
              <a:latin typeface="Calibri" pitchFamily="34" charset="0"/>
              <a:cs typeface="Calibri" pitchFamily="34" charset="0"/>
            </a:endParaRPr>
          </a:p>
          <a:p>
            <a:pPr marL="857250" lvl="1" indent="-457200">
              <a:lnSpc>
                <a:spcPct val="90000"/>
              </a:lnSpc>
              <a:spcAft>
                <a:spcPts val="0"/>
              </a:spcAft>
              <a:buNone/>
              <a:defRPr/>
            </a:pPr>
            <a:r>
              <a:rPr lang="en-US" dirty="0" smtClean="0">
                <a:solidFill>
                  <a:schemeClr val="accent4">
                    <a:lumMod val="50000"/>
                  </a:schemeClr>
                </a:solidFill>
                <a:latin typeface="Calibri" pitchFamily="34" charset="0"/>
                <a:cs typeface="Calibri" pitchFamily="34" charset="0"/>
              </a:rPr>
              <a:t>Given 2 weeks prior to </a:t>
            </a:r>
            <a:r>
              <a:rPr lang="en-US" dirty="0" err="1" smtClean="0">
                <a:solidFill>
                  <a:schemeClr val="accent4">
                    <a:lumMod val="50000"/>
                  </a:schemeClr>
                </a:solidFill>
                <a:latin typeface="Calibri" pitchFamily="34" charset="0"/>
                <a:cs typeface="Calibri" pitchFamily="34" charset="0"/>
              </a:rPr>
              <a:t>splenectomy</a:t>
            </a:r>
            <a:endParaRPr lang="en-US" dirty="0" smtClean="0">
              <a:solidFill>
                <a:schemeClr val="accent4">
                  <a:lumMod val="50000"/>
                </a:schemeClr>
              </a:solidFill>
              <a:latin typeface="Calibri" pitchFamily="34" charset="0"/>
              <a:cs typeface="Calibri" pitchFamily="34" charset="0"/>
            </a:endParaRPr>
          </a:p>
          <a:p>
            <a:pPr marL="457200" indent="-457200">
              <a:lnSpc>
                <a:spcPct val="90000"/>
              </a:lnSpc>
              <a:spcAft>
                <a:spcPts val="0"/>
              </a:spcAft>
              <a:buFont typeface="+mj-lt"/>
              <a:buAutoNum type="arabicPeriod" startAt="4"/>
              <a:defRPr/>
            </a:pPr>
            <a:endParaRPr lang="en-US" b="1" dirty="0" smtClean="0">
              <a:solidFill>
                <a:schemeClr val="accent5"/>
              </a:solidFill>
              <a:latin typeface="Calibri" pitchFamily="34" charset="0"/>
              <a:cs typeface="Calibri" pitchFamily="34" charset="0"/>
            </a:endParaRPr>
          </a:p>
          <a:p>
            <a:pPr marL="457200" indent="-457200">
              <a:lnSpc>
                <a:spcPct val="90000"/>
              </a:lnSpc>
              <a:spcAft>
                <a:spcPts val="0"/>
              </a:spcAft>
              <a:buFont typeface="+mj-lt"/>
              <a:buAutoNum type="arabicPeriod" startAt="6"/>
              <a:defRPr/>
            </a:pPr>
            <a:r>
              <a:rPr lang="en-US" b="1" dirty="0" smtClean="0">
                <a:solidFill>
                  <a:schemeClr val="accent5"/>
                </a:solidFill>
                <a:latin typeface="Calibri" pitchFamily="34" charset="0"/>
                <a:cs typeface="Calibri" pitchFamily="34" charset="0"/>
              </a:rPr>
              <a:t>Individuals at occupational risk</a:t>
            </a:r>
          </a:p>
          <a:p>
            <a:pPr marL="857250" lvl="1" indent="-457200">
              <a:lnSpc>
                <a:spcPct val="90000"/>
              </a:lnSpc>
              <a:spcAft>
                <a:spcPts val="0"/>
              </a:spcAft>
              <a:buNone/>
              <a:defRPr/>
            </a:pPr>
            <a:r>
              <a:rPr lang="en-US" dirty="0" smtClean="0">
                <a:solidFill>
                  <a:schemeClr val="accent4">
                    <a:lumMod val="50000"/>
                  </a:schemeClr>
                </a:solidFill>
                <a:latin typeface="Calibri" pitchFamily="34" charset="0"/>
                <a:cs typeface="Calibri" pitchFamily="34" charset="0"/>
              </a:rPr>
              <a:t> There is a strong association between welding and the development of pneumococcal disease, particularly lobar pneumonia</a:t>
            </a:r>
          </a:p>
          <a:p>
            <a:pPr marL="457200" indent="-457200">
              <a:lnSpc>
                <a:spcPct val="90000"/>
              </a:lnSpc>
              <a:spcAft>
                <a:spcPts val="0"/>
              </a:spcAft>
              <a:buFont typeface="+mj-lt"/>
              <a:buAutoNum type="arabicPeriod" startAt="6"/>
              <a:defRPr/>
            </a:pPr>
            <a:endParaRPr lang="en-US" b="1" dirty="0" smtClean="0">
              <a:solidFill>
                <a:schemeClr val="accent5"/>
              </a:solidFill>
              <a:latin typeface="Calibri" pitchFamily="34" charset="0"/>
              <a:cs typeface="Calibri" pitchFamily="34" charset="0"/>
            </a:endParaRPr>
          </a:p>
          <a:p>
            <a:pPr marL="857250" lvl="1" indent="-457200">
              <a:lnSpc>
                <a:spcPct val="90000"/>
              </a:lnSpc>
              <a:spcAft>
                <a:spcPts val="0"/>
              </a:spcAft>
              <a:buNone/>
              <a:defRPr/>
            </a:pPr>
            <a:endParaRPr lang="en-US" dirty="0" smtClean="0">
              <a:solidFill>
                <a:schemeClr val="accent4">
                  <a:lumMod val="50000"/>
                </a:schemeClr>
              </a:solidFill>
              <a:latin typeface="Calibri" pitchFamily="34" charset="0"/>
              <a:cs typeface="Calibri" pitchFamily="34" charset="0"/>
            </a:endParaRPr>
          </a:p>
          <a:p>
            <a:pPr marL="457200" indent="-457200">
              <a:lnSpc>
                <a:spcPct val="90000"/>
              </a:lnSpc>
              <a:spcAft>
                <a:spcPts val="0"/>
              </a:spcAft>
              <a:defRPr/>
            </a:pPr>
            <a:r>
              <a:rPr lang="en-US" b="1" dirty="0" smtClean="0">
                <a:solidFill>
                  <a:schemeClr val="accent4">
                    <a:lumMod val="50000"/>
                  </a:schemeClr>
                </a:solidFill>
                <a:latin typeface="Calibri" pitchFamily="34" charset="0"/>
                <a:cs typeface="Calibri" pitchFamily="34" charset="0"/>
              </a:rPr>
              <a:t>What is the route of administration?</a:t>
            </a:r>
          </a:p>
          <a:p>
            <a:pPr marL="457200" indent="-457200">
              <a:lnSpc>
                <a:spcPct val="90000"/>
              </a:lnSpc>
              <a:spcAft>
                <a:spcPts val="0"/>
              </a:spcAft>
              <a:buFont typeface="Wingdings" pitchFamily="2" charset="2"/>
              <a:buChar char="§"/>
              <a:defRPr/>
            </a:pPr>
            <a:r>
              <a:rPr lang="en-US" dirty="0" smtClean="0">
                <a:solidFill>
                  <a:schemeClr val="accent4">
                    <a:lumMod val="50000"/>
                  </a:schemeClr>
                </a:solidFill>
                <a:latin typeface="Calibri" pitchFamily="34" charset="0"/>
                <a:cs typeface="Calibri" pitchFamily="34" charset="0"/>
              </a:rPr>
              <a:t>IM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0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20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20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solidFill>
                  <a:schemeClr val="accent2"/>
                </a:solidFill>
                <a:latin typeface="Calibri" pitchFamily="34" charset="0"/>
                <a:cs typeface="Calibri" pitchFamily="34" charset="0"/>
              </a:rPr>
              <a:t>Influenza vaccine</a:t>
            </a:r>
            <a:endParaRPr lang="en-US" sz="4800" b="1" dirty="0">
              <a:solidFill>
                <a:schemeClr val="accent2"/>
              </a:solidFill>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Notes on Influenza</a:t>
            </a:r>
            <a:endParaRPr lang="en-US" b="1" dirty="0">
              <a:solidFill>
                <a:schemeClr val="accent2"/>
              </a:solidFill>
              <a:latin typeface="Calibri" pitchFamily="34" charset="0"/>
              <a:cs typeface="Calibri" pitchFamily="34" charset="0"/>
            </a:endParaRPr>
          </a:p>
        </p:txBody>
      </p:sp>
      <p:sp>
        <p:nvSpPr>
          <p:cNvPr id="5" name="Content Placeholder 4"/>
          <p:cNvSpPr>
            <a:spLocks noGrp="1"/>
          </p:cNvSpPr>
          <p:nvPr>
            <p:ph idx="1"/>
          </p:nvPr>
        </p:nvSpPr>
        <p:spPr>
          <a:xfrm>
            <a:off x="827483" y="1695114"/>
            <a:ext cx="6606987" cy="4195481"/>
          </a:xfrm>
        </p:spPr>
        <p:txBody>
          <a:bodyPr>
            <a:noAutofit/>
          </a:bodyPr>
          <a:lstStyle/>
          <a:p>
            <a:pPr>
              <a:spcAft>
                <a:spcPts val="0"/>
              </a:spcAft>
              <a:buClr>
                <a:schemeClr val="tx1"/>
              </a:buClr>
              <a:defRPr/>
            </a:pPr>
            <a:r>
              <a:rPr lang="en-US" dirty="0" smtClean="0">
                <a:solidFill>
                  <a:schemeClr val="accent4">
                    <a:lumMod val="50000"/>
                  </a:schemeClr>
                </a:solidFill>
                <a:latin typeface="Calibri" pitchFamily="34" charset="0"/>
                <a:cs typeface="Calibri" pitchFamily="34" charset="0"/>
              </a:rPr>
              <a:t>Caused by influenza viruses of type A,B,C.</a:t>
            </a:r>
          </a:p>
          <a:p>
            <a:pPr>
              <a:spcAft>
                <a:spcPts val="0"/>
              </a:spcAft>
              <a:buClr>
                <a:schemeClr val="tx1"/>
              </a:buClr>
              <a:defRPr/>
            </a:pPr>
            <a:r>
              <a:rPr lang="en-US" dirty="0" smtClean="0">
                <a:solidFill>
                  <a:schemeClr val="accent4">
                    <a:lumMod val="50000"/>
                  </a:schemeClr>
                </a:solidFill>
                <a:latin typeface="Calibri" pitchFamily="34" charset="0"/>
                <a:cs typeface="Calibri" pitchFamily="34" charset="0"/>
              </a:rPr>
              <a:t>Transmitted by respiratory droplets (cough &amp; sneeze).</a:t>
            </a:r>
          </a:p>
          <a:p>
            <a:pPr>
              <a:spcAft>
                <a:spcPts val="0"/>
              </a:spcAft>
              <a:buClr>
                <a:schemeClr val="tx1"/>
              </a:buClr>
              <a:defRPr/>
            </a:pPr>
            <a:endParaRPr lang="en-US" dirty="0" smtClean="0">
              <a:solidFill>
                <a:schemeClr val="accent4">
                  <a:lumMod val="50000"/>
                </a:schemeClr>
              </a:solidFill>
              <a:latin typeface="Calibri" pitchFamily="34" charset="0"/>
              <a:cs typeface="Calibri" pitchFamily="34" charset="0"/>
            </a:endParaRPr>
          </a:p>
          <a:p>
            <a:pPr>
              <a:spcAft>
                <a:spcPts val="0"/>
              </a:spcAft>
              <a:buClr>
                <a:schemeClr val="tx1"/>
              </a:buClr>
              <a:defRPr/>
            </a:pPr>
            <a:r>
              <a:rPr lang="en-US" dirty="0" smtClean="0">
                <a:solidFill>
                  <a:schemeClr val="accent4">
                    <a:lumMod val="50000"/>
                  </a:schemeClr>
                </a:solidFill>
                <a:latin typeface="Calibri" pitchFamily="34" charset="0"/>
                <a:cs typeface="Calibri" pitchFamily="34" charset="0"/>
              </a:rPr>
              <a:t>Influenza is usually a </a:t>
            </a:r>
            <a:r>
              <a:rPr lang="en-US" b="1" dirty="0" smtClean="0">
                <a:solidFill>
                  <a:schemeClr val="accent5"/>
                </a:solidFill>
                <a:latin typeface="Calibri" pitchFamily="34" charset="0"/>
                <a:cs typeface="Calibri" pitchFamily="34" charset="0"/>
              </a:rPr>
              <a:t>seasonal disease </a:t>
            </a:r>
            <a:r>
              <a:rPr lang="en-US" dirty="0" smtClean="0">
                <a:solidFill>
                  <a:schemeClr val="accent4">
                    <a:lumMod val="50000"/>
                  </a:schemeClr>
                </a:solidFill>
                <a:latin typeface="Calibri" pitchFamily="34" charset="0"/>
                <a:cs typeface="Calibri" pitchFamily="34" charset="0"/>
              </a:rPr>
              <a:t>occurring typically in </a:t>
            </a:r>
            <a:r>
              <a:rPr lang="en-US" b="1" dirty="0" smtClean="0">
                <a:solidFill>
                  <a:schemeClr val="accent5"/>
                </a:solidFill>
                <a:latin typeface="Calibri" pitchFamily="34" charset="0"/>
                <a:cs typeface="Calibri" pitchFamily="34" charset="0"/>
              </a:rPr>
              <a:t>winter</a:t>
            </a:r>
            <a:r>
              <a:rPr lang="en-US" dirty="0" smtClean="0">
                <a:solidFill>
                  <a:schemeClr val="accent4">
                    <a:lumMod val="50000"/>
                  </a:schemeClr>
                </a:solidFill>
                <a:latin typeface="Calibri" pitchFamily="34" charset="0"/>
                <a:cs typeface="Calibri" pitchFamily="34" charset="0"/>
              </a:rPr>
              <a:t> months. </a:t>
            </a:r>
          </a:p>
          <a:p>
            <a:pPr marL="400050" lvl="1" indent="0">
              <a:buFont typeface="Wingdings" pitchFamily="2" charset="2"/>
              <a:buChar char="§"/>
              <a:defRPr/>
            </a:pPr>
            <a:r>
              <a:rPr lang="en-US" dirty="0" smtClean="0">
                <a:solidFill>
                  <a:schemeClr val="accent4">
                    <a:lumMod val="50000"/>
                  </a:schemeClr>
                </a:solidFill>
                <a:latin typeface="Calibri" pitchFamily="34" charset="0"/>
                <a:cs typeface="Calibri" pitchFamily="34" charset="0"/>
              </a:rPr>
              <a:t>Vaccination </a:t>
            </a:r>
            <a:r>
              <a:rPr lang="en-US" b="1" dirty="0" smtClean="0">
                <a:solidFill>
                  <a:schemeClr val="accent5"/>
                </a:solidFill>
                <a:latin typeface="Calibri" pitchFamily="34" charset="0"/>
                <a:cs typeface="Calibri" pitchFamily="34" charset="0"/>
              </a:rPr>
              <a:t>before</a:t>
            </a:r>
            <a:r>
              <a:rPr lang="en-US" dirty="0" smtClean="0">
                <a:solidFill>
                  <a:schemeClr val="accent4">
                    <a:lumMod val="50000"/>
                  </a:schemeClr>
                </a:solidFill>
                <a:latin typeface="Calibri" pitchFamily="34" charset="0"/>
                <a:cs typeface="Calibri" pitchFamily="34" charset="0"/>
              </a:rPr>
              <a:t> the start of influenza seasons is usually recommended.</a:t>
            </a:r>
          </a:p>
          <a:p>
            <a:pPr marL="400050" lvl="1" indent="0">
              <a:buNone/>
              <a:defRPr/>
            </a:pPr>
            <a:endParaRPr lang="en-US" dirty="0" smtClean="0">
              <a:solidFill>
                <a:schemeClr val="accent4">
                  <a:lumMod val="50000"/>
                </a:schemeClr>
              </a:solidFill>
              <a:latin typeface="Calibri" pitchFamily="34" charset="0"/>
              <a:cs typeface="Calibri" pitchFamily="34" charset="0"/>
            </a:endParaRPr>
          </a:p>
          <a:p>
            <a:pPr marL="0" indent="0">
              <a:defRPr/>
            </a:pPr>
            <a:r>
              <a:rPr lang="en-US" altLang="ar-JO" dirty="0" smtClean="0">
                <a:solidFill>
                  <a:schemeClr val="accent4">
                    <a:lumMod val="50000"/>
                  </a:schemeClr>
                </a:solidFill>
                <a:latin typeface="Calibri" pitchFamily="34" charset="0"/>
                <a:cs typeface="Calibri" pitchFamily="34" charset="0"/>
              </a:rPr>
              <a:t>Influenza viruses are always changing (</a:t>
            </a:r>
            <a:r>
              <a:rPr lang="en-US" altLang="ar-JO" dirty="0" smtClean="0">
                <a:solidFill>
                  <a:schemeClr val="accent5"/>
                </a:solidFill>
                <a:latin typeface="Calibri" pitchFamily="34" charset="0"/>
                <a:cs typeface="Calibri" pitchFamily="34" charset="0"/>
              </a:rPr>
              <a:t>antigenic shift/drift</a:t>
            </a:r>
            <a:r>
              <a:rPr lang="en-US" altLang="ar-JO" dirty="0" smtClean="0">
                <a:solidFill>
                  <a:schemeClr val="accent4">
                    <a:lumMod val="50000"/>
                  </a:schemeClr>
                </a:solidFill>
                <a:latin typeface="Calibri" pitchFamily="34" charset="0"/>
                <a:cs typeface="Calibri" pitchFamily="34" charset="0"/>
              </a:rPr>
              <a:t>) </a:t>
            </a:r>
          </a:p>
          <a:p>
            <a:pPr marL="400050" lvl="1" indent="0">
              <a:buFont typeface="Wingdings" pitchFamily="2" charset="2"/>
              <a:buChar char="§"/>
              <a:defRPr/>
            </a:pPr>
            <a:r>
              <a:rPr lang="en-US" altLang="ar-JO" dirty="0" smtClean="0">
                <a:solidFill>
                  <a:schemeClr val="accent4">
                    <a:lumMod val="50000"/>
                  </a:schemeClr>
                </a:solidFill>
                <a:latin typeface="Calibri" pitchFamily="34" charset="0"/>
                <a:cs typeface="Calibri" pitchFamily="34" charset="0"/>
              </a:rPr>
              <a:t> Influenza vaccines are </a:t>
            </a:r>
            <a:r>
              <a:rPr lang="en-US" altLang="ar-JO" b="1" dirty="0" smtClean="0">
                <a:solidFill>
                  <a:schemeClr val="accent5"/>
                </a:solidFill>
                <a:latin typeface="Calibri" pitchFamily="34" charset="0"/>
                <a:cs typeface="Calibri" pitchFamily="34" charset="0"/>
              </a:rPr>
              <a:t>updated every year </a:t>
            </a:r>
            <a:r>
              <a:rPr lang="en-US" altLang="ar-JO" dirty="0" smtClean="0">
                <a:solidFill>
                  <a:schemeClr val="accent4">
                    <a:lumMod val="50000"/>
                  </a:schemeClr>
                </a:solidFill>
                <a:latin typeface="Calibri" pitchFamily="34" charset="0"/>
                <a:cs typeface="Calibri" pitchFamily="34" charset="0"/>
              </a:rPr>
              <a:t>. </a:t>
            </a:r>
            <a:endParaRPr lang="en-US" altLang="ar-JO" baseline="30000" dirty="0" smtClean="0">
              <a:solidFill>
                <a:schemeClr val="accent4">
                  <a:lumMod val="50000"/>
                </a:schemeClr>
              </a:solidFill>
              <a:latin typeface="Calibri" pitchFamily="34" charset="0"/>
              <a:cs typeface="Calibri" pitchFamily="34" charset="0"/>
            </a:endParaRPr>
          </a:p>
          <a:p>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2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Flu vaccine</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774475" y="1350554"/>
            <a:ext cx="6709906" cy="4771950"/>
          </a:xfrm>
        </p:spPr>
        <p:txBody>
          <a:bodyPr>
            <a:normAutofit/>
          </a:bodyPr>
          <a:lstStyle/>
          <a:p>
            <a:pPr>
              <a:spcAft>
                <a:spcPts val="0"/>
              </a:spcAft>
              <a:buClr>
                <a:schemeClr val="tx1"/>
              </a:buClr>
              <a:defRPr/>
            </a:pPr>
            <a:r>
              <a:rPr lang="en-US" dirty="0" smtClean="0">
                <a:solidFill>
                  <a:schemeClr val="accent4">
                    <a:lumMod val="50000"/>
                  </a:schemeClr>
                </a:solidFill>
                <a:latin typeface="Calibri" pitchFamily="34" charset="0"/>
                <a:cs typeface="Calibri" pitchFamily="34" charset="0"/>
              </a:rPr>
              <a:t>Each injected seasonal influenza vaccine contains three killed  influenza viruses: </a:t>
            </a:r>
          </a:p>
          <a:p>
            <a:pPr>
              <a:spcAft>
                <a:spcPts val="0"/>
              </a:spcAft>
              <a:buClr>
                <a:schemeClr val="tx1"/>
              </a:buClr>
              <a:buFont typeface="Wingdings" pitchFamily="2" charset="2"/>
              <a:buChar char="§"/>
              <a:defRPr/>
            </a:pPr>
            <a:r>
              <a:rPr lang="en-US" dirty="0" smtClean="0">
                <a:solidFill>
                  <a:schemeClr val="accent4">
                    <a:lumMod val="50000"/>
                  </a:schemeClr>
                </a:solidFill>
                <a:latin typeface="Calibri" pitchFamily="34" charset="0"/>
                <a:cs typeface="Calibri" pitchFamily="34" charset="0"/>
              </a:rPr>
              <a:t>one influenza </a:t>
            </a:r>
            <a:r>
              <a:rPr lang="en-US" b="1" dirty="0" smtClean="0">
                <a:solidFill>
                  <a:schemeClr val="accent5"/>
                </a:solidFill>
                <a:latin typeface="Calibri" pitchFamily="34" charset="0"/>
                <a:cs typeface="Calibri" pitchFamily="34" charset="0"/>
              </a:rPr>
              <a:t>type A subtype H3N2</a:t>
            </a:r>
            <a:r>
              <a:rPr lang="en-US" dirty="0" smtClean="0">
                <a:solidFill>
                  <a:schemeClr val="accent5"/>
                </a:solidFill>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rPr>
              <a:t>virus strain </a:t>
            </a:r>
          </a:p>
          <a:p>
            <a:pPr>
              <a:spcAft>
                <a:spcPts val="0"/>
              </a:spcAft>
              <a:buClr>
                <a:schemeClr val="tx1"/>
              </a:buClr>
              <a:buFont typeface="Wingdings" pitchFamily="2" charset="2"/>
              <a:buChar char="§"/>
              <a:defRPr/>
            </a:pPr>
            <a:r>
              <a:rPr lang="en-US" dirty="0" smtClean="0">
                <a:solidFill>
                  <a:schemeClr val="accent4">
                    <a:lumMod val="50000"/>
                  </a:schemeClr>
                </a:solidFill>
                <a:latin typeface="Calibri" pitchFamily="34" charset="0"/>
                <a:cs typeface="Calibri" pitchFamily="34" charset="0"/>
              </a:rPr>
              <a:t>one influenza </a:t>
            </a:r>
            <a:r>
              <a:rPr lang="en-US" b="1" dirty="0" smtClean="0">
                <a:solidFill>
                  <a:schemeClr val="accent5"/>
                </a:solidFill>
                <a:latin typeface="Calibri" pitchFamily="34" charset="0"/>
                <a:cs typeface="Calibri" pitchFamily="34" charset="0"/>
              </a:rPr>
              <a:t>type A subtype H1N1 (swine flu)</a:t>
            </a:r>
            <a:r>
              <a:rPr lang="en-US" dirty="0" smtClean="0">
                <a:solidFill>
                  <a:schemeClr val="accent5"/>
                </a:solidFill>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rPr>
              <a:t>virus strain</a:t>
            </a:r>
          </a:p>
          <a:p>
            <a:pPr>
              <a:spcAft>
                <a:spcPts val="0"/>
              </a:spcAft>
              <a:buClr>
                <a:schemeClr val="tx1"/>
              </a:buClr>
              <a:buFont typeface="Wingdings" pitchFamily="2" charset="2"/>
              <a:buChar char="§"/>
              <a:defRPr/>
            </a:pPr>
            <a:r>
              <a:rPr lang="en-US" dirty="0" smtClean="0">
                <a:solidFill>
                  <a:schemeClr val="accent4">
                    <a:lumMod val="50000"/>
                  </a:schemeClr>
                </a:solidFill>
                <a:latin typeface="Calibri" pitchFamily="34" charset="0"/>
                <a:cs typeface="Calibri" pitchFamily="34" charset="0"/>
              </a:rPr>
              <a:t>one influenza </a:t>
            </a:r>
            <a:r>
              <a:rPr lang="en-US" b="1" dirty="0" smtClean="0">
                <a:solidFill>
                  <a:schemeClr val="accent5"/>
                </a:solidFill>
                <a:latin typeface="Calibri" pitchFamily="34" charset="0"/>
                <a:cs typeface="Calibri" pitchFamily="34" charset="0"/>
              </a:rPr>
              <a:t>type B</a:t>
            </a:r>
            <a:r>
              <a:rPr lang="en-US" dirty="0" smtClean="0">
                <a:solidFill>
                  <a:schemeClr val="accent5"/>
                </a:solidFill>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rPr>
              <a:t>virus strain</a:t>
            </a:r>
          </a:p>
          <a:p>
            <a:pPr>
              <a:spcAft>
                <a:spcPts val="0"/>
              </a:spcAft>
              <a:buClr>
                <a:schemeClr val="tx1"/>
              </a:buClr>
              <a:buFont typeface="Wingdings" pitchFamily="2" charset="2"/>
              <a:buChar char="§"/>
              <a:defRPr/>
            </a:pPr>
            <a:endParaRPr lang="en-US" dirty="0" smtClean="0">
              <a:solidFill>
                <a:schemeClr val="accent4">
                  <a:lumMod val="50000"/>
                </a:schemeClr>
              </a:solidFill>
              <a:latin typeface="Calibri" pitchFamily="34" charset="0"/>
              <a:cs typeface="Calibri" pitchFamily="34" charset="0"/>
            </a:endParaRPr>
          </a:p>
          <a:p>
            <a:pPr>
              <a:spcAft>
                <a:spcPts val="0"/>
              </a:spcAft>
              <a:buClr>
                <a:schemeClr val="tx1"/>
              </a:buClr>
              <a:defRPr/>
            </a:pPr>
            <a:r>
              <a:rPr lang="en-US" b="1" dirty="0" smtClean="0">
                <a:solidFill>
                  <a:schemeClr val="accent4">
                    <a:lumMod val="50000"/>
                  </a:schemeClr>
                </a:solidFill>
                <a:latin typeface="Calibri" pitchFamily="34" charset="0"/>
                <a:cs typeface="Calibri" pitchFamily="34" charset="0"/>
              </a:rPr>
              <a:t>Type of vaccine?</a:t>
            </a:r>
          </a:p>
          <a:p>
            <a:pPr>
              <a:spcAft>
                <a:spcPts val="0"/>
              </a:spcAft>
              <a:buClr>
                <a:schemeClr val="tx1"/>
              </a:buClr>
              <a:buFont typeface="Wingdings" pitchFamily="2" charset="2"/>
              <a:buChar char="§"/>
              <a:defRPr/>
            </a:pPr>
            <a:r>
              <a:rPr lang="en-US" dirty="0" smtClean="0">
                <a:solidFill>
                  <a:schemeClr val="accent5"/>
                </a:solidFill>
                <a:latin typeface="Calibri" pitchFamily="34" charset="0"/>
                <a:cs typeface="Calibri" pitchFamily="34" charset="0"/>
              </a:rPr>
              <a:t>Inactivated/Whole cell</a:t>
            </a:r>
          </a:p>
          <a:p>
            <a:pPr>
              <a:spcAft>
                <a:spcPts val="0"/>
              </a:spcAft>
              <a:buClr>
                <a:schemeClr val="tx1"/>
              </a:buClr>
              <a:buFont typeface="Wingdings" pitchFamily="2" charset="2"/>
              <a:buChar char="§"/>
              <a:defRPr/>
            </a:pPr>
            <a:endParaRPr lang="en-US" dirty="0" smtClean="0">
              <a:solidFill>
                <a:schemeClr val="accent4">
                  <a:lumMod val="50000"/>
                </a:schemeClr>
              </a:solidFill>
              <a:latin typeface="Calibri" pitchFamily="34" charset="0"/>
              <a:cs typeface="Calibri" pitchFamily="34" charset="0"/>
            </a:endParaRPr>
          </a:p>
          <a:p>
            <a:pPr>
              <a:spcAft>
                <a:spcPts val="0"/>
              </a:spcAft>
              <a:buClr>
                <a:schemeClr val="tx1"/>
              </a:buClr>
              <a:defRPr/>
            </a:pPr>
            <a:r>
              <a:rPr lang="en-US" b="1" dirty="0" smtClean="0">
                <a:solidFill>
                  <a:schemeClr val="accent4">
                    <a:lumMod val="50000"/>
                  </a:schemeClr>
                </a:solidFill>
                <a:latin typeface="Calibri" pitchFamily="34" charset="0"/>
                <a:cs typeface="Calibri" pitchFamily="34" charset="0"/>
              </a:rPr>
              <a:t>Route of administration?</a:t>
            </a:r>
          </a:p>
          <a:p>
            <a:pPr>
              <a:spcAft>
                <a:spcPts val="0"/>
              </a:spcAft>
              <a:buClr>
                <a:schemeClr val="tx1"/>
              </a:buClr>
              <a:buFont typeface="Wingdings" pitchFamily="2" charset="2"/>
              <a:buChar char="§"/>
              <a:defRPr/>
            </a:pPr>
            <a:r>
              <a:rPr lang="en-US" dirty="0" smtClean="0">
                <a:solidFill>
                  <a:schemeClr val="accent5"/>
                </a:solidFill>
                <a:latin typeface="Calibri" pitchFamily="34" charset="0"/>
                <a:cs typeface="Calibri" pitchFamily="34" charset="0"/>
              </a:rPr>
              <a:t>IM</a:t>
            </a:r>
            <a:r>
              <a:rPr lang="en-US" dirty="0" smtClean="0">
                <a:solidFill>
                  <a:schemeClr val="accent5"/>
                </a:solidFill>
                <a:latin typeface="Calibri" pitchFamily="34" charset="0"/>
                <a:cs typeface="Calibri" pitchFamily="34" charset="0"/>
                <a:sym typeface="Wingdings" pitchFamily="2" charset="2"/>
              </a:rPr>
              <a:t></a:t>
            </a:r>
            <a:r>
              <a:rPr lang="en-US" dirty="0" smtClean="0">
                <a:solidFill>
                  <a:schemeClr val="accent5"/>
                </a:solidFill>
                <a:latin typeface="Calibri" pitchFamily="34" charset="0"/>
                <a:cs typeface="Calibri" pitchFamily="34" charset="0"/>
              </a:rPr>
              <a:t> </a:t>
            </a:r>
            <a:r>
              <a:rPr lang="en-US" dirty="0" smtClean="0">
                <a:solidFill>
                  <a:schemeClr val="accent4">
                    <a:lumMod val="50000"/>
                  </a:schemeClr>
                </a:solidFill>
                <a:latin typeface="Calibri" pitchFamily="34" charset="0"/>
                <a:cs typeface="Calibri" pitchFamily="34" charset="0"/>
              </a:rPr>
              <a:t>Killed </a:t>
            </a:r>
            <a:r>
              <a:rPr lang="en-US" sz="1600" dirty="0" smtClean="0">
                <a:solidFill>
                  <a:srgbClr val="FF0000"/>
                </a:solidFill>
                <a:latin typeface="Calibri" pitchFamily="34" charset="0"/>
                <a:cs typeface="Calibri" pitchFamily="34" charset="0"/>
              </a:rPr>
              <a:t>(</a:t>
            </a:r>
            <a:r>
              <a:rPr lang="en-US" sz="1600" dirty="0" err="1" smtClean="0">
                <a:solidFill>
                  <a:srgbClr val="FF0000"/>
                </a:solidFill>
                <a:latin typeface="Calibri" pitchFamily="34" charset="0"/>
                <a:cs typeface="Calibri" pitchFamily="34" charset="0"/>
              </a:rPr>
              <a:t>suitible</a:t>
            </a:r>
            <a:r>
              <a:rPr lang="en-US" sz="1600" dirty="0" smtClean="0">
                <a:solidFill>
                  <a:srgbClr val="FF0000"/>
                </a:solidFill>
                <a:latin typeface="Calibri" pitchFamily="34" charset="0"/>
                <a:cs typeface="Calibri" pitchFamily="34" charset="0"/>
              </a:rPr>
              <a:t> for pregnant )</a:t>
            </a:r>
            <a:endParaRPr lang="en-US" dirty="0" smtClean="0">
              <a:solidFill>
                <a:srgbClr val="FF0000"/>
              </a:solidFill>
              <a:latin typeface="Calibri" pitchFamily="34" charset="0"/>
              <a:cs typeface="Calibri" pitchFamily="34" charset="0"/>
            </a:endParaRPr>
          </a:p>
          <a:p>
            <a:pPr>
              <a:spcAft>
                <a:spcPts val="0"/>
              </a:spcAft>
              <a:buClr>
                <a:schemeClr val="tx1"/>
              </a:buClr>
              <a:buFont typeface="Wingdings" pitchFamily="2" charset="2"/>
              <a:buChar char="§"/>
              <a:defRPr/>
            </a:pPr>
            <a:r>
              <a:rPr lang="en-US" dirty="0" smtClean="0">
                <a:solidFill>
                  <a:schemeClr val="accent5"/>
                </a:solidFill>
                <a:latin typeface="Calibri" pitchFamily="34" charset="0"/>
                <a:cs typeface="Calibri" pitchFamily="34" charset="0"/>
              </a:rPr>
              <a:t>Nasal spray</a:t>
            </a:r>
            <a:r>
              <a:rPr lang="en-US" dirty="0" smtClean="0">
                <a:solidFill>
                  <a:schemeClr val="accent5"/>
                </a:solidFill>
                <a:latin typeface="Calibri" pitchFamily="34" charset="0"/>
                <a:cs typeface="Calibri" pitchFamily="34" charset="0"/>
                <a:sym typeface="Wingdings" pitchFamily="2" charset="2"/>
              </a:rPr>
              <a:t> </a:t>
            </a:r>
            <a:r>
              <a:rPr lang="en-US" dirty="0" smtClean="0">
                <a:solidFill>
                  <a:schemeClr val="accent4">
                    <a:lumMod val="50000"/>
                  </a:schemeClr>
                </a:solidFill>
                <a:latin typeface="Calibri" pitchFamily="34" charset="0"/>
                <a:cs typeface="Calibri" pitchFamily="34" charset="0"/>
              </a:rPr>
              <a:t>live attenuated  </a:t>
            </a:r>
            <a:r>
              <a:rPr lang="en-US" sz="1600" dirty="0" smtClean="0">
                <a:solidFill>
                  <a:srgbClr val="FF0000"/>
                </a:solidFill>
                <a:latin typeface="Calibri" pitchFamily="34" charset="0"/>
                <a:cs typeface="Calibri" pitchFamily="34" charset="0"/>
              </a:rPr>
              <a:t>(  not </a:t>
            </a:r>
            <a:r>
              <a:rPr lang="en-US" sz="1600" dirty="0" err="1" smtClean="0">
                <a:solidFill>
                  <a:srgbClr val="FF0000"/>
                </a:solidFill>
                <a:latin typeface="Calibri" pitchFamily="34" charset="0"/>
                <a:cs typeface="Calibri" pitchFamily="34" charset="0"/>
              </a:rPr>
              <a:t>suitible</a:t>
            </a:r>
            <a:r>
              <a:rPr lang="en-US" sz="1600" dirty="0" smtClean="0">
                <a:solidFill>
                  <a:srgbClr val="FF0000"/>
                </a:solidFill>
                <a:latin typeface="Calibri" pitchFamily="34" charset="0"/>
                <a:cs typeface="Calibri" pitchFamily="34" charset="0"/>
              </a:rPr>
              <a:t> for pregnant </a:t>
            </a:r>
            <a:endParaRPr lang="en-US" dirty="0" smtClean="0">
              <a:solidFill>
                <a:srgbClr val="FF0000"/>
              </a:solidFill>
              <a:latin typeface="Calibri" pitchFamily="34" charset="0"/>
              <a:cs typeface="Calibri" pitchFamily="34" charset="0"/>
            </a:endParaRPr>
          </a:p>
          <a:p>
            <a:pPr lvl="1">
              <a:spcAft>
                <a:spcPts val="0"/>
              </a:spcAft>
              <a:buClr>
                <a:schemeClr val="tx1"/>
              </a:buClr>
              <a:buFont typeface="Arial" pitchFamily="34" charset="0"/>
              <a:buChar char="•"/>
              <a:defRPr/>
            </a:pPr>
            <a:r>
              <a:rPr lang="en-US" dirty="0" smtClean="0">
                <a:solidFill>
                  <a:schemeClr val="accent4">
                    <a:lumMod val="50000"/>
                  </a:schemeClr>
                </a:solidFill>
                <a:latin typeface="Calibri" pitchFamily="34" charset="0"/>
                <a:cs typeface="Calibri" pitchFamily="34" charset="0"/>
              </a:rPr>
              <a:t>not recommended for individuals under age 2 or over age 50</a:t>
            </a:r>
          </a:p>
          <a:p>
            <a:pPr>
              <a:spcAft>
                <a:spcPts val="0"/>
              </a:spcAft>
              <a:buClr>
                <a:schemeClr val="tx1"/>
              </a:buClr>
              <a:buFont typeface="Wingdings" pitchFamily="2" charset="2"/>
              <a:buChar char="§"/>
              <a:defRPr/>
            </a:pPr>
            <a:endParaRPr lang="en-US" dirty="0" smtClean="0">
              <a:solidFill>
                <a:schemeClr val="accent4">
                  <a:lumMod val="50000"/>
                </a:schemeClr>
              </a:solidFill>
              <a:latin typeface="Calibri" pitchFamily="34" charset="0"/>
              <a:cs typeface="Calibri" pitchFamily="34" charset="0"/>
            </a:endParaRPr>
          </a:p>
          <a:p>
            <a:pPr>
              <a:spcAft>
                <a:spcPts val="0"/>
              </a:spcAft>
              <a:buClr>
                <a:schemeClr val="tx1"/>
              </a:buClr>
              <a:buFont typeface="Wingdings" pitchFamily="2" charset="2"/>
              <a:buChar char="§"/>
              <a:defRPr/>
            </a:pPr>
            <a:endParaRPr lang="en-US" dirty="0" smtClean="0">
              <a:solidFill>
                <a:schemeClr val="accent4">
                  <a:lumMod val="50000"/>
                </a:schemeClr>
              </a:solidFill>
              <a:latin typeface="Calibri" pitchFamily="34" charset="0"/>
              <a:cs typeface="Calibri" pitchFamily="34" charset="0"/>
            </a:endParaRPr>
          </a:p>
          <a:p>
            <a:pPr>
              <a:spcAft>
                <a:spcPts val="0"/>
              </a:spcAft>
              <a:buClr>
                <a:schemeClr val="tx1"/>
              </a:buClr>
              <a:buFont typeface="Wingdings" pitchFamily="2" charset="2"/>
              <a:buChar char="§"/>
              <a:defRPr/>
            </a:pPr>
            <a:endParaRPr lang="en-US" dirty="0" smtClean="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3" y="278295"/>
            <a:ext cx="7805531" cy="6864625"/>
          </a:xfrm>
        </p:spPr>
        <p:txBody>
          <a:bodyPr>
            <a:normAutofit fontScale="70000" lnSpcReduction="20000"/>
          </a:bodyPr>
          <a:lstStyle/>
          <a:p>
            <a:r>
              <a:rPr lang="en-US" b="1" dirty="0" smtClean="0"/>
              <a:t>Whom is it given to?</a:t>
            </a:r>
          </a:p>
          <a:p>
            <a:pPr>
              <a:buFont typeface="Wingdings" pitchFamily="2" charset="2"/>
              <a:buChar char="§"/>
            </a:pPr>
            <a:r>
              <a:rPr lang="en-US" b="1" dirty="0" smtClean="0">
                <a:solidFill>
                  <a:schemeClr val="accent4">
                    <a:lumMod val="50000"/>
                  </a:schemeClr>
                </a:solidFill>
              </a:rPr>
              <a:t>To those at high risk of complications:</a:t>
            </a:r>
          </a:p>
          <a:p>
            <a:pPr marL="457200" indent="-457200">
              <a:lnSpc>
                <a:spcPct val="80000"/>
              </a:lnSpc>
              <a:spcAft>
                <a:spcPts val="0"/>
              </a:spcAft>
              <a:buFont typeface="+mj-lt"/>
              <a:buAutoNum type="arabicPeriod"/>
              <a:defRPr/>
            </a:pPr>
            <a:r>
              <a:rPr lang="en-US" sz="3300" i="1" dirty="0" smtClean="0">
                <a:latin typeface="Browallia New" pitchFamily="34" charset="-34"/>
                <a:cs typeface="Browallia New" pitchFamily="34" charset="-34"/>
              </a:rPr>
              <a:t>the </a:t>
            </a:r>
            <a:r>
              <a:rPr lang="en-US" sz="3300" i="1" dirty="0" smtClean="0">
                <a:solidFill>
                  <a:srgbClr val="0070C0"/>
                </a:solidFill>
                <a:latin typeface="Browallia New" pitchFamily="34" charset="-34"/>
                <a:cs typeface="Browallia New" pitchFamily="34" charset="-34"/>
              </a:rPr>
              <a:t>elderly (</a:t>
            </a:r>
            <a:r>
              <a:rPr lang="en-US" sz="3300" i="1" dirty="0" smtClean="0">
                <a:latin typeface="Browallia New" pitchFamily="34" charset="-34"/>
                <a:cs typeface="Browallia New" pitchFamily="34" charset="-34"/>
              </a:rPr>
              <a:t> aged 65 or above) </a:t>
            </a:r>
          </a:p>
          <a:p>
            <a:pPr marL="457200" indent="-457200">
              <a:lnSpc>
                <a:spcPct val="80000"/>
              </a:lnSpc>
              <a:spcAft>
                <a:spcPts val="0"/>
              </a:spcAft>
              <a:buFont typeface="+mj-lt"/>
              <a:buAutoNum type="arabicPeriod"/>
              <a:defRPr/>
            </a:pPr>
            <a:endParaRPr lang="en-US" sz="3300" i="1" dirty="0" smtClean="0">
              <a:latin typeface="Browallia New" pitchFamily="34" charset="-34"/>
              <a:cs typeface="Browallia New" pitchFamily="34" charset="-34"/>
            </a:endParaRPr>
          </a:p>
          <a:p>
            <a:pPr marL="457200" indent="-457200">
              <a:lnSpc>
                <a:spcPct val="80000"/>
              </a:lnSpc>
              <a:spcAft>
                <a:spcPts val="0"/>
              </a:spcAft>
              <a:buFont typeface="+mj-lt"/>
              <a:buAutoNum type="arabicPeriod"/>
              <a:defRPr/>
            </a:pPr>
            <a:r>
              <a:rPr lang="en-US" sz="3300" i="1" dirty="0" smtClean="0">
                <a:latin typeface="Browallia New" pitchFamily="34" charset="-34"/>
                <a:cs typeface="Browallia New" pitchFamily="34" charset="-34"/>
              </a:rPr>
              <a:t>patients with </a:t>
            </a:r>
            <a:r>
              <a:rPr lang="en-US" sz="3300" i="1" dirty="0" smtClean="0">
                <a:solidFill>
                  <a:srgbClr val="0070C0"/>
                </a:solidFill>
                <a:latin typeface="Browallia New" pitchFamily="34" charset="-34"/>
                <a:cs typeface="Browallia New" pitchFamily="34" charset="-34"/>
              </a:rPr>
              <a:t>chronic lung diseases </a:t>
            </a:r>
            <a:r>
              <a:rPr lang="en-US" sz="3300" i="1" dirty="0" smtClean="0">
                <a:latin typeface="Browallia New" pitchFamily="34" charset="-34"/>
                <a:cs typeface="Browallia New" pitchFamily="34" charset="-34"/>
              </a:rPr>
              <a:t>(asthma, COPD, etc.) </a:t>
            </a:r>
          </a:p>
          <a:p>
            <a:pPr marL="457200" indent="-457200">
              <a:lnSpc>
                <a:spcPct val="80000"/>
              </a:lnSpc>
              <a:spcAft>
                <a:spcPts val="0"/>
              </a:spcAft>
              <a:buFont typeface="+mj-lt"/>
              <a:buAutoNum type="arabicPeriod"/>
              <a:defRPr/>
            </a:pPr>
            <a:endParaRPr lang="en-US" sz="3300" i="1" dirty="0" smtClean="0">
              <a:latin typeface="Browallia New" pitchFamily="34" charset="-34"/>
              <a:cs typeface="Browallia New" pitchFamily="34" charset="-34"/>
            </a:endParaRPr>
          </a:p>
          <a:p>
            <a:pPr marL="457200" indent="-457200">
              <a:lnSpc>
                <a:spcPct val="80000"/>
              </a:lnSpc>
              <a:spcAft>
                <a:spcPts val="0"/>
              </a:spcAft>
              <a:buFont typeface="+mj-lt"/>
              <a:buAutoNum type="arabicPeriod"/>
              <a:defRPr/>
            </a:pPr>
            <a:r>
              <a:rPr lang="en-US" sz="3300" i="1" dirty="0" smtClean="0">
                <a:latin typeface="Browallia New" pitchFamily="34" charset="-34"/>
                <a:cs typeface="Browallia New" pitchFamily="34" charset="-34"/>
              </a:rPr>
              <a:t>patients with </a:t>
            </a:r>
            <a:r>
              <a:rPr lang="en-US" sz="3300" i="1" dirty="0" smtClean="0">
                <a:solidFill>
                  <a:srgbClr val="0070C0"/>
                </a:solidFill>
                <a:latin typeface="Browallia New" pitchFamily="34" charset="-34"/>
                <a:cs typeface="Browallia New" pitchFamily="34" charset="-34"/>
              </a:rPr>
              <a:t>chronic heart diseases </a:t>
            </a:r>
            <a:r>
              <a:rPr lang="en-US" sz="3300" i="1" dirty="0" smtClean="0">
                <a:latin typeface="Browallia New" pitchFamily="34" charset="-34"/>
                <a:cs typeface="Browallia New" pitchFamily="34" charset="-34"/>
              </a:rPr>
              <a:t>(congenital heart disease, chronic heart failure, </a:t>
            </a:r>
            <a:r>
              <a:rPr lang="en-US" sz="3300" i="1" dirty="0" err="1" smtClean="0">
                <a:latin typeface="Browallia New" pitchFamily="34" charset="-34"/>
                <a:cs typeface="Browallia New" pitchFamily="34" charset="-34"/>
              </a:rPr>
              <a:t>ischaemic</a:t>
            </a:r>
            <a:r>
              <a:rPr lang="en-US" sz="3300" i="1" dirty="0" smtClean="0">
                <a:latin typeface="Browallia New" pitchFamily="34" charset="-34"/>
                <a:cs typeface="Browallia New" pitchFamily="34" charset="-34"/>
              </a:rPr>
              <a:t> heart disease) </a:t>
            </a:r>
          </a:p>
          <a:p>
            <a:pPr marL="457200" indent="-457200">
              <a:lnSpc>
                <a:spcPct val="80000"/>
              </a:lnSpc>
              <a:spcAft>
                <a:spcPts val="0"/>
              </a:spcAft>
              <a:buFont typeface="+mj-lt"/>
              <a:buAutoNum type="arabicPeriod"/>
              <a:defRPr/>
            </a:pPr>
            <a:endParaRPr lang="en-US" sz="3300" i="1" dirty="0" smtClean="0">
              <a:latin typeface="Browallia New" pitchFamily="34" charset="-34"/>
              <a:cs typeface="Browallia New" pitchFamily="34" charset="-34"/>
            </a:endParaRPr>
          </a:p>
          <a:p>
            <a:pPr marL="457200" indent="-457200">
              <a:lnSpc>
                <a:spcPct val="80000"/>
              </a:lnSpc>
              <a:spcAft>
                <a:spcPts val="0"/>
              </a:spcAft>
              <a:buFont typeface="+mj-lt"/>
              <a:buAutoNum type="arabicPeriod"/>
              <a:defRPr/>
            </a:pPr>
            <a:r>
              <a:rPr lang="en-US" sz="3300" i="1" dirty="0" smtClean="0">
                <a:latin typeface="Browallia New" pitchFamily="34" charset="-34"/>
                <a:cs typeface="Browallia New" pitchFamily="34" charset="-34"/>
              </a:rPr>
              <a:t>patients with </a:t>
            </a:r>
            <a:r>
              <a:rPr lang="en-US" sz="3300" i="1" dirty="0" smtClean="0">
                <a:solidFill>
                  <a:srgbClr val="0070C0"/>
                </a:solidFill>
                <a:latin typeface="Browallia New" pitchFamily="34" charset="-34"/>
                <a:cs typeface="Browallia New" pitchFamily="34" charset="-34"/>
              </a:rPr>
              <a:t>chronic liver diseases </a:t>
            </a:r>
            <a:r>
              <a:rPr lang="en-US" sz="3300" i="1" dirty="0" smtClean="0">
                <a:latin typeface="Browallia New" pitchFamily="34" charset="-34"/>
                <a:cs typeface="Browallia New" pitchFamily="34" charset="-34"/>
              </a:rPr>
              <a:t>(including liver cirrhosis)</a:t>
            </a:r>
          </a:p>
          <a:p>
            <a:pPr marL="457200" indent="-457200">
              <a:lnSpc>
                <a:spcPct val="80000"/>
              </a:lnSpc>
              <a:spcAft>
                <a:spcPts val="0"/>
              </a:spcAft>
              <a:buFont typeface="+mj-lt"/>
              <a:buAutoNum type="arabicPeriod"/>
              <a:defRPr/>
            </a:pPr>
            <a:endParaRPr lang="en-US" sz="3300" i="1" dirty="0" smtClean="0">
              <a:latin typeface="Browallia New" pitchFamily="34" charset="-34"/>
              <a:cs typeface="Browallia New" pitchFamily="34" charset="-34"/>
            </a:endParaRPr>
          </a:p>
          <a:p>
            <a:pPr marL="457200" indent="-457200">
              <a:lnSpc>
                <a:spcPct val="80000"/>
              </a:lnSpc>
              <a:spcAft>
                <a:spcPts val="0"/>
              </a:spcAft>
              <a:buFont typeface="+mj-lt"/>
              <a:buAutoNum type="arabicPeriod"/>
              <a:defRPr/>
            </a:pPr>
            <a:r>
              <a:rPr lang="en-US" sz="3300" i="1" dirty="0" smtClean="0">
                <a:latin typeface="Browallia New" pitchFamily="34" charset="-34"/>
                <a:cs typeface="Browallia New" pitchFamily="34" charset="-34"/>
              </a:rPr>
              <a:t> </a:t>
            </a:r>
            <a:r>
              <a:rPr lang="en-US" sz="3300" i="1" dirty="0" err="1" smtClean="0">
                <a:solidFill>
                  <a:schemeClr val="accent5"/>
                </a:solidFill>
                <a:latin typeface="Browallia New" pitchFamily="34" charset="-34"/>
                <a:cs typeface="Browallia New" pitchFamily="34" charset="-34"/>
              </a:rPr>
              <a:t>immunosuppressed</a:t>
            </a:r>
            <a:r>
              <a:rPr lang="en-US" sz="3300" i="1" dirty="0" smtClean="0">
                <a:latin typeface="Browallia New" pitchFamily="34" charset="-34"/>
                <a:cs typeface="Browallia New" pitchFamily="34" charset="-34"/>
              </a:rPr>
              <a:t> (those with HIV or who are receiving drugs to suppress the immune system such as chemotherapy and long-term steroids) and their household contacts </a:t>
            </a:r>
          </a:p>
          <a:p>
            <a:pPr marL="457200" indent="-457200">
              <a:lnSpc>
                <a:spcPct val="80000"/>
              </a:lnSpc>
              <a:spcAft>
                <a:spcPts val="0"/>
              </a:spcAft>
              <a:buFont typeface="+mj-lt"/>
              <a:buAutoNum type="arabicPeriod"/>
              <a:defRPr/>
            </a:pPr>
            <a:endParaRPr lang="en-US" sz="3300" i="1" dirty="0" smtClean="0">
              <a:latin typeface="Browallia New" pitchFamily="34" charset="-34"/>
              <a:cs typeface="Browallia New" pitchFamily="34" charset="-34"/>
            </a:endParaRPr>
          </a:p>
          <a:p>
            <a:pPr marL="457200" indent="-457200">
              <a:lnSpc>
                <a:spcPct val="80000"/>
              </a:lnSpc>
              <a:spcAft>
                <a:spcPts val="0"/>
              </a:spcAft>
              <a:buFont typeface="+mj-lt"/>
              <a:buAutoNum type="arabicPeriod"/>
              <a:defRPr/>
            </a:pPr>
            <a:r>
              <a:rPr lang="en-US" sz="3300" i="1" dirty="0" smtClean="0">
                <a:latin typeface="Browallia New" pitchFamily="34" charset="-34"/>
                <a:cs typeface="Browallia New" pitchFamily="34" charset="-34"/>
              </a:rPr>
              <a:t>all people who are institutionalized in an environment where influenza can spread rapidly, such as </a:t>
            </a:r>
            <a:r>
              <a:rPr lang="en-US" sz="3300" i="1" dirty="0" smtClean="0">
                <a:solidFill>
                  <a:srgbClr val="0070C0"/>
                </a:solidFill>
                <a:latin typeface="Browallia New" pitchFamily="34" charset="-34"/>
                <a:cs typeface="Browallia New" pitchFamily="34" charset="-34"/>
              </a:rPr>
              <a:t>in prisons or nursing homes </a:t>
            </a:r>
          </a:p>
          <a:p>
            <a:pPr marL="457200" indent="-457200">
              <a:lnSpc>
                <a:spcPct val="80000"/>
              </a:lnSpc>
              <a:spcAft>
                <a:spcPts val="0"/>
              </a:spcAft>
              <a:buFont typeface="+mj-lt"/>
              <a:buAutoNum type="arabicPeriod"/>
              <a:defRPr/>
            </a:pPr>
            <a:endParaRPr lang="en-US" sz="3300" i="1" dirty="0" smtClean="0">
              <a:solidFill>
                <a:schemeClr val="accent5"/>
              </a:solidFill>
              <a:latin typeface="Browallia New" pitchFamily="34" charset="-34"/>
              <a:cs typeface="Browallia New" pitchFamily="34" charset="-34"/>
            </a:endParaRPr>
          </a:p>
          <a:p>
            <a:pPr marL="457200" indent="-457200">
              <a:lnSpc>
                <a:spcPct val="80000"/>
              </a:lnSpc>
              <a:spcAft>
                <a:spcPts val="0"/>
              </a:spcAft>
              <a:buFont typeface="+mj-lt"/>
              <a:buAutoNum type="arabicPeriod"/>
              <a:defRPr/>
            </a:pPr>
            <a:r>
              <a:rPr lang="en-US" sz="3300" i="1" dirty="0" smtClean="0">
                <a:solidFill>
                  <a:schemeClr val="accent5"/>
                </a:solidFill>
                <a:latin typeface="Browallia New" pitchFamily="34" charset="-34"/>
                <a:cs typeface="Browallia New" pitchFamily="34" charset="-34"/>
              </a:rPr>
              <a:t>healthcare workers </a:t>
            </a:r>
            <a:r>
              <a:rPr lang="en-US" sz="3300" i="1" dirty="0" smtClean="0">
                <a:latin typeface="Browallia New" pitchFamily="34" charset="-34"/>
                <a:cs typeface="Browallia New" pitchFamily="34" charset="-34"/>
              </a:rPr>
              <a:t>(both to prevent sickness and to prevent spread to patients</a:t>
            </a:r>
          </a:p>
          <a:p>
            <a:pPr marL="457200" indent="-457200">
              <a:lnSpc>
                <a:spcPct val="80000"/>
              </a:lnSpc>
              <a:spcAft>
                <a:spcPts val="0"/>
              </a:spcAft>
              <a:buFont typeface="+mj-lt"/>
              <a:buAutoNum type="arabicPeriod"/>
              <a:defRPr/>
            </a:pPr>
            <a:endParaRPr lang="en-US" sz="3300" i="1" dirty="0" smtClean="0">
              <a:solidFill>
                <a:schemeClr val="accent5"/>
              </a:solidFill>
              <a:latin typeface="Browallia New" pitchFamily="34" charset="-34"/>
              <a:cs typeface="Browallia New" pitchFamily="34" charset="-34"/>
            </a:endParaRPr>
          </a:p>
          <a:p>
            <a:pPr marL="457200" indent="-457200">
              <a:lnSpc>
                <a:spcPct val="80000"/>
              </a:lnSpc>
              <a:spcAft>
                <a:spcPts val="0"/>
              </a:spcAft>
              <a:buFont typeface="+mj-lt"/>
              <a:buAutoNum type="arabicPeriod"/>
              <a:defRPr/>
            </a:pPr>
            <a:r>
              <a:rPr lang="en-US" sz="3300" i="1" dirty="0" smtClean="0">
                <a:solidFill>
                  <a:schemeClr val="accent5"/>
                </a:solidFill>
                <a:latin typeface="Browallia New" pitchFamily="34" charset="-34"/>
                <a:cs typeface="Browallia New" pitchFamily="34" charset="-34"/>
              </a:rPr>
              <a:t>pregnant women </a:t>
            </a:r>
            <a:r>
              <a:rPr lang="en-US" sz="2600" i="1" dirty="0" smtClean="0">
                <a:solidFill>
                  <a:srgbClr val="FF0000"/>
                </a:solidFill>
                <a:latin typeface="Browallia New" pitchFamily="34" charset="-34"/>
                <a:cs typeface="Browallia New" pitchFamily="34" charset="-34"/>
              </a:rPr>
              <a:t>( IM vaccine not nasal)</a:t>
            </a:r>
            <a:endParaRPr lang="en-US" sz="3300" i="1" dirty="0" smtClean="0">
              <a:solidFill>
                <a:srgbClr val="FF0000"/>
              </a:solidFill>
              <a:latin typeface="Browallia New" pitchFamily="34" charset="-34"/>
              <a:cs typeface="Browallia New" pitchFamily="34" charset="-34"/>
            </a:endParaRPr>
          </a:p>
          <a:p>
            <a:pPr>
              <a:lnSpc>
                <a:spcPct val="80000"/>
              </a:lnSpc>
              <a:spcAft>
                <a:spcPts val="0"/>
              </a:spcAft>
              <a:buFont typeface="Wingdings 2" charset="2"/>
              <a:buChar char=""/>
              <a:defRPr/>
            </a:pPr>
            <a:endParaRPr lang="en-US" sz="3300" i="1" dirty="0" smtClean="0">
              <a:latin typeface="Browallia New" pitchFamily="34" charset="-34"/>
              <a:cs typeface="Browallia New" pitchFamily="34" charset="-34"/>
            </a:endParaRPr>
          </a:p>
          <a:p>
            <a:pPr>
              <a:lnSpc>
                <a:spcPct val="80000"/>
              </a:lnSpc>
              <a:spcAft>
                <a:spcPts val="0"/>
              </a:spcAft>
              <a:buFont typeface="Wingdings 2" charset="2"/>
              <a:buChar char=""/>
              <a:defRPr/>
            </a:pPr>
            <a:endParaRPr lang="en-US" i="1" dirty="0" smtClean="0">
              <a:latin typeface="Browallia New" pitchFamily="34" charset="-34"/>
              <a:cs typeface="Browallia New" pitchFamily="34" charset="-34"/>
            </a:endParaRPr>
          </a:p>
          <a:p>
            <a:pPr>
              <a:lnSpc>
                <a:spcPct val="80000"/>
              </a:lnSpc>
              <a:spcAft>
                <a:spcPts val="0"/>
              </a:spcAft>
              <a:buFont typeface="Wingdings 2" charset="2"/>
              <a:buChar char=""/>
              <a:defRPr/>
            </a:pPr>
            <a:endParaRPr lang="en-US" i="1" dirty="0" smtClean="0">
              <a:latin typeface="Browallia New" pitchFamily="34" charset="-34"/>
              <a:cs typeface="Browallia New" pitchFamily="34" charset="-34"/>
            </a:endParaRPr>
          </a:p>
          <a:p>
            <a:pPr>
              <a:lnSpc>
                <a:spcPct val="80000"/>
              </a:lnSpc>
              <a:spcAft>
                <a:spcPts val="0"/>
              </a:spcAft>
              <a:buFont typeface="Wingdings 2" charset="2"/>
              <a:buChar char=""/>
              <a:defRPr/>
            </a:pPr>
            <a:endParaRPr lang="en-US" i="1" dirty="0" smtClean="0">
              <a:latin typeface="Browallia New" pitchFamily="34" charset="-34"/>
              <a:cs typeface="Browallia New" pitchFamily="34" charset="-34"/>
            </a:endParaRPr>
          </a:p>
          <a:p>
            <a:endParaRPr lang="en-US" b="1" dirty="0" smtClean="0">
              <a:solidFill>
                <a:schemeClr val="accent4">
                  <a:lumMod val="50000"/>
                </a:schemeClr>
              </a:solidFill>
            </a:endParaRPr>
          </a:p>
          <a:p>
            <a:endParaRPr lang="en-US" b="1" dirty="0">
              <a:solidFill>
                <a:schemeClr val="accent4">
                  <a:lumMod val="50000"/>
                </a:schemeClr>
              </a:solidFill>
            </a:endParaRPr>
          </a:p>
        </p:txBody>
      </p:sp>
      <p:pic>
        <p:nvPicPr>
          <p:cNvPr id="4" name="Picture 5" descr="http://krnb.com/kj-midday/wp-content/uploads/sites/2/2013/09/flu-shot-2.jpg"/>
          <p:cNvPicPr>
            <a:picLocks noChangeAspect="1" noChangeArrowheads="1"/>
          </p:cNvPicPr>
          <p:nvPr/>
        </p:nvPicPr>
        <p:blipFill>
          <a:blip r:embed="rId2" cstate="print"/>
          <a:srcRect/>
          <a:stretch>
            <a:fillRect/>
          </a:stretch>
        </p:blipFill>
        <p:spPr bwMode="auto">
          <a:xfrm>
            <a:off x="6902450" y="0"/>
            <a:ext cx="2241550" cy="224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20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20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fade">
                                      <p:cBhvr>
                                        <p:cTn id="52"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Side effects of the flu vaccine</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351723"/>
            <a:ext cx="6709906" cy="4896678"/>
          </a:xfrm>
        </p:spPr>
        <p:txBody>
          <a:bodyPr>
            <a:normAutofit fontScale="92500" lnSpcReduction="10000"/>
          </a:bodyPr>
          <a:lstStyle/>
          <a:p>
            <a:r>
              <a:rPr lang="en-US" b="1" dirty="0" smtClean="0">
                <a:solidFill>
                  <a:schemeClr val="accent4">
                    <a:lumMod val="50000"/>
                  </a:schemeClr>
                </a:solidFill>
                <a:latin typeface="Calibri" pitchFamily="34" charset="0"/>
                <a:cs typeface="Calibri" pitchFamily="34" charset="0"/>
              </a:rPr>
              <a:t>Side effects of the flu shot (inactivated)</a:t>
            </a:r>
          </a:p>
          <a:p>
            <a:pPr lvl="1">
              <a:spcAft>
                <a:spcPts val="0"/>
              </a:spcAft>
              <a:buFont typeface="Wingdings" pitchFamily="2" charset="2"/>
              <a:buChar char="§"/>
              <a:defRPr/>
            </a:pPr>
            <a:r>
              <a:rPr lang="en-US" sz="2000" dirty="0" smtClean="0">
                <a:latin typeface="Calibri" pitchFamily="34" charset="0"/>
                <a:cs typeface="Calibri" pitchFamily="34" charset="0"/>
              </a:rPr>
              <a:t>mild soreness </a:t>
            </a:r>
          </a:p>
          <a:p>
            <a:pPr lvl="1">
              <a:spcAft>
                <a:spcPts val="0"/>
              </a:spcAft>
              <a:buFont typeface="Wingdings" pitchFamily="2" charset="2"/>
              <a:buChar char="§"/>
              <a:defRPr/>
            </a:pPr>
            <a:r>
              <a:rPr lang="en-US" sz="2000" dirty="0" smtClean="0">
                <a:latin typeface="Calibri" pitchFamily="34" charset="0"/>
                <a:cs typeface="Calibri" pitchFamily="34" charset="0"/>
              </a:rPr>
              <a:t>redness </a:t>
            </a:r>
          </a:p>
          <a:p>
            <a:pPr lvl="1">
              <a:spcAft>
                <a:spcPts val="0"/>
              </a:spcAft>
              <a:buFont typeface="Wingdings" pitchFamily="2" charset="2"/>
              <a:buChar char="§"/>
              <a:defRPr/>
            </a:pPr>
            <a:r>
              <a:rPr lang="en-US" sz="2000" dirty="0" smtClean="0">
                <a:latin typeface="Calibri" pitchFamily="34" charset="0"/>
                <a:cs typeface="Calibri" pitchFamily="34" charset="0"/>
              </a:rPr>
              <a:t>swelling where the shot was given </a:t>
            </a:r>
          </a:p>
          <a:p>
            <a:pPr lvl="1">
              <a:spcAft>
                <a:spcPts val="0"/>
              </a:spcAft>
              <a:buFont typeface="Wingdings" pitchFamily="2" charset="2"/>
              <a:buChar char="§"/>
              <a:defRPr/>
            </a:pPr>
            <a:r>
              <a:rPr lang="en-US" sz="2000" dirty="0" smtClean="0">
                <a:latin typeface="Calibri" pitchFamily="34" charset="0"/>
                <a:cs typeface="Calibri" pitchFamily="34" charset="0"/>
              </a:rPr>
              <a:t>fever </a:t>
            </a:r>
          </a:p>
          <a:p>
            <a:pPr lvl="1">
              <a:spcAft>
                <a:spcPts val="0"/>
              </a:spcAft>
              <a:buFont typeface="Wingdings" pitchFamily="2" charset="2"/>
              <a:buChar char="§"/>
              <a:defRPr/>
            </a:pPr>
            <a:r>
              <a:rPr lang="en-US" sz="2000" dirty="0" smtClean="0">
                <a:latin typeface="Calibri" pitchFamily="34" charset="0"/>
                <a:cs typeface="Calibri" pitchFamily="34" charset="0"/>
              </a:rPr>
              <a:t>aches </a:t>
            </a:r>
          </a:p>
          <a:p>
            <a:endParaRPr lang="en-US" b="1" dirty="0" smtClean="0">
              <a:solidFill>
                <a:schemeClr val="accent4">
                  <a:lumMod val="50000"/>
                </a:schemeClr>
              </a:solidFill>
              <a:latin typeface="Calibri" pitchFamily="34" charset="0"/>
              <a:cs typeface="Calibri" pitchFamily="34" charset="0"/>
            </a:endParaRPr>
          </a:p>
          <a:p>
            <a:r>
              <a:rPr lang="en-US" b="1" dirty="0" smtClean="0">
                <a:solidFill>
                  <a:schemeClr val="accent4">
                    <a:lumMod val="50000"/>
                  </a:schemeClr>
                </a:solidFill>
                <a:latin typeface="Calibri" pitchFamily="34" charset="0"/>
                <a:cs typeface="Calibri" pitchFamily="34" charset="0"/>
              </a:rPr>
              <a:t>Side effects of the nasal spray (live attenuated)</a:t>
            </a:r>
          </a:p>
          <a:p>
            <a:pPr lvl="1">
              <a:buFont typeface="Wingdings" pitchFamily="2" charset="2"/>
              <a:buChar char="§"/>
            </a:pPr>
            <a:r>
              <a:rPr lang="en-US" altLang="ar-JO" sz="1900" dirty="0" smtClean="0">
                <a:solidFill>
                  <a:schemeClr val="accent4">
                    <a:lumMod val="50000"/>
                  </a:schemeClr>
                </a:solidFill>
                <a:latin typeface="Calibri" pitchFamily="34" charset="0"/>
                <a:cs typeface="Calibri" pitchFamily="34" charset="0"/>
              </a:rPr>
              <a:t>runny nose, nasal congestion or cough </a:t>
            </a:r>
          </a:p>
          <a:p>
            <a:pPr lvl="1">
              <a:buFont typeface="Wingdings" pitchFamily="2" charset="2"/>
              <a:buChar char="§"/>
            </a:pPr>
            <a:r>
              <a:rPr lang="en-US" altLang="ar-JO" sz="1900" dirty="0" smtClean="0">
                <a:solidFill>
                  <a:schemeClr val="accent4">
                    <a:lumMod val="50000"/>
                  </a:schemeClr>
                </a:solidFill>
                <a:latin typeface="Calibri" pitchFamily="34" charset="0"/>
                <a:cs typeface="Calibri" pitchFamily="34" charset="0"/>
              </a:rPr>
              <a:t>fever </a:t>
            </a:r>
          </a:p>
          <a:p>
            <a:pPr lvl="1">
              <a:buFont typeface="Wingdings" pitchFamily="2" charset="2"/>
              <a:buChar char="§"/>
            </a:pPr>
            <a:r>
              <a:rPr lang="en-US" altLang="ar-JO" sz="1900" dirty="0" smtClean="0">
                <a:solidFill>
                  <a:schemeClr val="accent4">
                    <a:lumMod val="50000"/>
                  </a:schemeClr>
                </a:solidFill>
                <a:latin typeface="Calibri" pitchFamily="34" charset="0"/>
                <a:cs typeface="Calibri" pitchFamily="34" charset="0"/>
              </a:rPr>
              <a:t>headache and muscle aches </a:t>
            </a:r>
          </a:p>
          <a:p>
            <a:pPr lvl="1">
              <a:buFont typeface="Wingdings" pitchFamily="2" charset="2"/>
              <a:buChar char="§"/>
            </a:pPr>
            <a:r>
              <a:rPr lang="en-US" altLang="ar-JO" sz="1900" dirty="0" smtClean="0">
                <a:solidFill>
                  <a:schemeClr val="accent4">
                    <a:lumMod val="50000"/>
                  </a:schemeClr>
                </a:solidFill>
                <a:latin typeface="Calibri" pitchFamily="34" charset="0"/>
                <a:cs typeface="Calibri" pitchFamily="34" charset="0"/>
              </a:rPr>
              <a:t>wheezing </a:t>
            </a:r>
          </a:p>
          <a:p>
            <a:pPr lvl="1">
              <a:buFont typeface="Wingdings" pitchFamily="2" charset="2"/>
              <a:buChar char="§"/>
            </a:pPr>
            <a:r>
              <a:rPr lang="en-US" altLang="ar-JO" sz="1900" dirty="0" smtClean="0">
                <a:solidFill>
                  <a:schemeClr val="accent4">
                    <a:lumMod val="50000"/>
                  </a:schemeClr>
                </a:solidFill>
                <a:latin typeface="Calibri" pitchFamily="34" charset="0"/>
                <a:cs typeface="Calibri" pitchFamily="34" charset="0"/>
              </a:rPr>
              <a:t>abdominal pain or occasional vomiting or diarrhea </a:t>
            </a:r>
          </a:p>
          <a:p>
            <a:endParaRPr lang="en-US" b="1"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2000"/>
                                        <p:tgtEl>
                                          <p:spTgt spid="3">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ar-JO" b="1" dirty="0" smtClean="0">
                <a:solidFill>
                  <a:schemeClr val="accent2"/>
                </a:solidFill>
                <a:latin typeface="Calibri" pitchFamily="34" charset="0"/>
                <a:cs typeface="Calibri" pitchFamily="34" charset="0"/>
              </a:rPr>
              <a:t>Meningococcal vaccine</a:t>
            </a:r>
            <a:endParaRPr lang="en-US" dirty="0">
              <a:latin typeface="Calibri" pitchFamily="34" charset="0"/>
              <a:cs typeface="Calibri" pitchFamily="34" charset="0"/>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latin typeface="Calibri" pitchFamily="34" charset="0"/>
                <a:cs typeface="Calibri" pitchFamily="34" charset="0"/>
              </a:rPr>
              <a:t>Notes on </a:t>
            </a:r>
            <a:r>
              <a:rPr lang="en-US" sz="4000" b="1" dirty="0" err="1" smtClean="0">
                <a:solidFill>
                  <a:schemeClr val="accent2"/>
                </a:solidFill>
                <a:latin typeface="Calibri" pitchFamily="34" charset="0"/>
                <a:cs typeface="Calibri" pitchFamily="34" charset="0"/>
              </a:rPr>
              <a:t>Nisseria</a:t>
            </a:r>
            <a:r>
              <a:rPr lang="en-US" sz="4000" b="1" dirty="0" smtClean="0">
                <a:solidFill>
                  <a:schemeClr val="accent2"/>
                </a:solidFill>
                <a:latin typeface="Calibri" pitchFamily="34" charset="0"/>
                <a:cs typeface="Calibri" pitchFamily="34" charset="0"/>
              </a:rPr>
              <a:t> </a:t>
            </a:r>
            <a:r>
              <a:rPr lang="en-US" sz="4000" b="1" dirty="0" err="1" smtClean="0">
                <a:solidFill>
                  <a:schemeClr val="accent2"/>
                </a:solidFill>
                <a:latin typeface="Calibri" pitchFamily="34" charset="0"/>
                <a:cs typeface="Calibri" pitchFamily="34" charset="0"/>
              </a:rPr>
              <a:t>meningitidis</a:t>
            </a:r>
            <a:endParaRPr lang="en-US" sz="40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827484" y="1258957"/>
            <a:ext cx="6709906" cy="4989443"/>
          </a:xfrm>
        </p:spPr>
        <p:txBody>
          <a:bodyPr>
            <a:normAutofit/>
          </a:bodyPr>
          <a:lstStyle/>
          <a:p>
            <a:pPr>
              <a:spcAft>
                <a:spcPts val="0"/>
              </a:spcAft>
              <a:defRPr/>
            </a:pPr>
            <a:r>
              <a:rPr lang="en-US" dirty="0" smtClean="0">
                <a:latin typeface="Calibri" pitchFamily="34" charset="0"/>
                <a:cs typeface="Calibri" pitchFamily="34" charset="0"/>
              </a:rPr>
              <a:t>Gram -</a:t>
            </a:r>
            <a:r>
              <a:rPr lang="en-US" dirty="0" err="1" smtClean="0">
                <a:latin typeface="Calibri" pitchFamily="34" charset="0"/>
                <a:cs typeface="Calibri" pitchFamily="34" charset="0"/>
              </a:rPr>
              <a:t>ve</a:t>
            </a:r>
            <a:r>
              <a:rPr lang="en-US" dirty="0" smtClean="0">
                <a:latin typeface="Calibri" pitchFamily="34" charset="0"/>
                <a:cs typeface="Calibri" pitchFamily="34" charset="0"/>
              </a:rPr>
              <a:t> </a:t>
            </a:r>
            <a:r>
              <a:rPr lang="en-US" dirty="0" err="1" smtClean="0">
                <a:latin typeface="Calibri" pitchFamily="34" charset="0"/>
                <a:cs typeface="Calibri" pitchFamily="34" charset="0"/>
              </a:rPr>
              <a:t>diplococci</a:t>
            </a:r>
            <a:r>
              <a:rPr lang="en-US" dirty="0" smtClean="0">
                <a:latin typeface="Calibri" pitchFamily="34" charset="0"/>
                <a:cs typeface="Calibri" pitchFamily="34" charset="0"/>
              </a:rPr>
              <a:t> (</a:t>
            </a:r>
            <a:r>
              <a:rPr lang="en-US" dirty="0" smtClean="0">
                <a:solidFill>
                  <a:schemeClr val="accent5"/>
                </a:solidFill>
                <a:latin typeface="Calibri" pitchFamily="34" charset="0"/>
                <a:cs typeface="Calibri" pitchFamily="34" charset="0"/>
              </a:rPr>
              <a:t>encapsulated</a:t>
            </a:r>
            <a:r>
              <a:rPr lang="en-US" dirty="0" smtClean="0">
                <a:latin typeface="Calibri" pitchFamily="34" charset="0"/>
                <a:cs typeface="Calibri" pitchFamily="34" charset="0"/>
              </a:rPr>
              <a:t>)</a:t>
            </a:r>
          </a:p>
          <a:p>
            <a:pPr>
              <a:spcAft>
                <a:spcPts val="0"/>
              </a:spcAft>
              <a:defRPr/>
            </a:pPr>
            <a:r>
              <a:rPr lang="en-US" dirty="0" smtClean="0">
                <a:latin typeface="Calibri" pitchFamily="34" charset="0"/>
                <a:cs typeface="Calibri" pitchFamily="34" charset="0"/>
              </a:rPr>
              <a:t>It exists as </a:t>
            </a:r>
            <a:r>
              <a:rPr lang="en-US" dirty="0" smtClean="0">
                <a:solidFill>
                  <a:schemeClr val="accent5"/>
                </a:solidFill>
                <a:latin typeface="Calibri" pitchFamily="34" charset="0"/>
                <a:cs typeface="Calibri" pitchFamily="34" charset="0"/>
              </a:rPr>
              <a:t>normal</a:t>
            </a:r>
            <a:r>
              <a:rPr lang="en-US" dirty="0" smtClean="0">
                <a:latin typeface="Calibri" pitchFamily="34" charset="0"/>
                <a:cs typeface="Calibri" pitchFamily="34" charset="0"/>
              </a:rPr>
              <a:t> </a:t>
            </a:r>
            <a:r>
              <a:rPr lang="en-US" dirty="0" smtClean="0">
                <a:solidFill>
                  <a:schemeClr val="accent5"/>
                </a:solidFill>
                <a:latin typeface="Calibri" pitchFamily="34" charset="0"/>
                <a:cs typeface="Calibri" pitchFamily="34" charset="0"/>
              </a:rPr>
              <a:t>flora in the </a:t>
            </a:r>
            <a:r>
              <a:rPr lang="en-US" dirty="0" err="1" smtClean="0">
                <a:solidFill>
                  <a:schemeClr val="accent5"/>
                </a:solidFill>
                <a:latin typeface="Calibri" pitchFamily="34" charset="0"/>
                <a:cs typeface="Calibri" pitchFamily="34" charset="0"/>
              </a:rPr>
              <a:t>nasopharynx</a:t>
            </a:r>
            <a:r>
              <a:rPr lang="en-US" dirty="0" smtClean="0">
                <a:solidFill>
                  <a:schemeClr val="accent5"/>
                </a:solidFill>
                <a:latin typeface="Calibri" pitchFamily="34" charset="0"/>
                <a:cs typeface="Calibri" pitchFamily="34" charset="0"/>
              </a:rPr>
              <a:t> </a:t>
            </a:r>
            <a:r>
              <a:rPr lang="en-US" dirty="0" smtClean="0">
                <a:latin typeface="Calibri" pitchFamily="34" charset="0"/>
                <a:cs typeface="Calibri" pitchFamily="34" charset="0"/>
              </a:rPr>
              <a:t>of up to 40% </a:t>
            </a:r>
            <a:br>
              <a:rPr lang="en-US" dirty="0" smtClean="0">
                <a:latin typeface="Calibri" pitchFamily="34" charset="0"/>
                <a:cs typeface="Calibri" pitchFamily="34" charset="0"/>
              </a:rPr>
            </a:br>
            <a:r>
              <a:rPr lang="en-US" dirty="0" smtClean="0">
                <a:latin typeface="Calibri" pitchFamily="34" charset="0"/>
                <a:cs typeface="Calibri" pitchFamily="34" charset="0"/>
              </a:rPr>
              <a:t>of adults.</a:t>
            </a:r>
          </a:p>
          <a:p>
            <a:pPr>
              <a:spcAft>
                <a:spcPts val="0"/>
              </a:spcAft>
              <a:defRPr/>
            </a:pPr>
            <a:r>
              <a:rPr lang="en-US" dirty="0" smtClean="0">
                <a:latin typeface="Calibri" pitchFamily="34" charset="0"/>
                <a:cs typeface="Calibri" pitchFamily="34" charset="0"/>
              </a:rPr>
              <a:t>Spread through respiratory secretions </a:t>
            </a:r>
          </a:p>
          <a:p>
            <a:endParaRPr lang="en-US" altLang="ar-JO" b="1" dirty="0" smtClean="0">
              <a:solidFill>
                <a:schemeClr val="accent4">
                  <a:lumMod val="50000"/>
                </a:schemeClr>
              </a:solidFill>
              <a:latin typeface="Calibri" pitchFamily="34" charset="0"/>
              <a:cs typeface="Calibri" pitchFamily="34" charset="0"/>
            </a:endParaRPr>
          </a:p>
          <a:p>
            <a:r>
              <a:rPr lang="en-US" altLang="ar-JO" sz="2400" b="1" u="sng" dirty="0" smtClean="0">
                <a:solidFill>
                  <a:schemeClr val="accent4">
                    <a:lumMod val="50000"/>
                  </a:schemeClr>
                </a:solidFill>
                <a:latin typeface="Calibri" pitchFamily="34" charset="0"/>
                <a:cs typeface="Calibri" pitchFamily="34" charset="0"/>
              </a:rPr>
              <a:t>What are the most important strains</a:t>
            </a:r>
            <a:r>
              <a:rPr lang="en-US" altLang="ar-JO" sz="2400" b="1" dirty="0" smtClean="0">
                <a:solidFill>
                  <a:schemeClr val="accent4">
                    <a:lumMod val="50000"/>
                  </a:schemeClr>
                </a:solidFill>
                <a:latin typeface="Calibri" pitchFamily="34" charset="0"/>
                <a:cs typeface="Calibri" pitchFamily="34" charset="0"/>
              </a:rPr>
              <a:t>?</a:t>
            </a:r>
          </a:p>
          <a:p>
            <a:pPr>
              <a:buFont typeface="Wingdings" pitchFamily="2" charset="2"/>
              <a:buChar char="§"/>
            </a:pPr>
            <a:r>
              <a:rPr lang="en-US" altLang="ar-JO" dirty="0" smtClean="0">
                <a:solidFill>
                  <a:schemeClr val="accent5"/>
                </a:solidFill>
                <a:latin typeface="Calibri" pitchFamily="34" charset="0"/>
                <a:cs typeface="Calibri" pitchFamily="34" charset="0"/>
              </a:rPr>
              <a:t>(Strains are based on </a:t>
            </a:r>
            <a:r>
              <a:rPr lang="en-US" altLang="ar-JO" dirty="0" smtClean="0">
                <a:latin typeface="Calibri" pitchFamily="34" charset="0"/>
                <a:cs typeface="Calibri" pitchFamily="34" charset="0"/>
              </a:rPr>
              <a:t>the chemical composition of their </a:t>
            </a:r>
            <a:r>
              <a:rPr lang="en-US" altLang="ar-JO" dirty="0" smtClean="0">
                <a:solidFill>
                  <a:schemeClr val="accent5"/>
                </a:solidFill>
                <a:latin typeface="Calibri" pitchFamily="34" charset="0"/>
                <a:cs typeface="Calibri" pitchFamily="34" charset="0"/>
              </a:rPr>
              <a:t>polysaccharide capsule) </a:t>
            </a:r>
          </a:p>
          <a:p>
            <a:pPr>
              <a:buFont typeface="Wingdings" pitchFamily="2" charset="2"/>
              <a:buChar char="§"/>
            </a:pPr>
            <a:r>
              <a:rPr lang="en-US" altLang="ar-JO" u="sng" dirty="0" smtClean="0">
                <a:latin typeface="Calibri" pitchFamily="34" charset="0"/>
                <a:cs typeface="Calibri" pitchFamily="34" charset="0"/>
              </a:rPr>
              <a:t>The most clinically important are:</a:t>
            </a:r>
          </a:p>
          <a:p>
            <a:pPr lvl="1">
              <a:buFont typeface="Courier New" pitchFamily="49" charset="0"/>
              <a:buChar char="o"/>
            </a:pPr>
            <a:r>
              <a:rPr lang="en-US" altLang="ar-JO" sz="1900" dirty="0" smtClean="0">
                <a:latin typeface="Calibri" pitchFamily="34" charset="0"/>
                <a:cs typeface="Calibri" pitchFamily="34" charset="0"/>
              </a:rPr>
              <a:t> </a:t>
            </a:r>
            <a:r>
              <a:rPr lang="en-US" altLang="ar-JO" sz="1900" b="1" u="sng" dirty="0" smtClean="0">
                <a:latin typeface="Calibri" pitchFamily="34" charset="0"/>
                <a:cs typeface="Calibri" pitchFamily="34" charset="0"/>
              </a:rPr>
              <a:t>A</a:t>
            </a:r>
            <a:r>
              <a:rPr lang="en-US" altLang="ar-JO" sz="1900" dirty="0" smtClean="0">
                <a:latin typeface="Calibri" pitchFamily="34" charset="0"/>
                <a:cs typeface="Calibri" pitchFamily="34" charset="0"/>
              </a:rPr>
              <a:t>, </a:t>
            </a:r>
            <a:r>
              <a:rPr lang="en-US" altLang="ar-JO" sz="1900" b="1" u="sng" dirty="0" smtClean="0">
                <a:latin typeface="Calibri" pitchFamily="34" charset="0"/>
                <a:cs typeface="Calibri" pitchFamily="34" charset="0"/>
              </a:rPr>
              <a:t>B</a:t>
            </a:r>
            <a:r>
              <a:rPr lang="en-US" altLang="ar-JO" sz="1900" dirty="0" smtClean="0">
                <a:latin typeface="Calibri" pitchFamily="34" charset="0"/>
                <a:cs typeface="Calibri" pitchFamily="34" charset="0"/>
              </a:rPr>
              <a:t> </a:t>
            </a:r>
            <a:r>
              <a:rPr lang="en-US" altLang="ar-JO" sz="1900" dirty="0" smtClean="0">
                <a:solidFill>
                  <a:schemeClr val="accent2"/>
                </a:solidFill>
                <a:latin typeface="Calibri" pitchFamily="34" charset="0"/>
                <a:cs typeface="Calibri" pitchFamily="34" charset="0"/>
              </a:rPr>
              <a:t>{</a:t>
            </a:r>
            <a:r>
              <a:rPr lang="en-US" altLang="ar-JO" sz="1900" b="1" dirty="0" smtClean="0">
                <a:solidFill>
                  <a:schemeClr val="accent2"/>
                </a:solidFill>
                <a:latin typeface="Calibri" pitchFamily="34" charset="0"/>
                <a:cs typeface="Calibri" pitchFamily="34" charset="0"/>
              </a:rPr>
              <a:t>most lethal form</a:t>
            </a:r>
            <a:r>
              <a:rPr lang="en-US" altLang="ar-JO" sz="1900" dirty="0" smtClean="0">
                <a:solidFill>
                  <a:schemeClr val="accent2"/>
                </a:solidFill>
                <a:latin typeface="Calibri" pitchFamily="34" charset="0"/>
                <a:cs typeface="Calibri" pitchFamily="34" charset="0"/>
              </a:rPr>
              <a:t>} </a:t>
            </a:r>
          </a:p>
          <a:p>
            <a:pPr lvl="1">
              <a:buFont typeface="Courier New" pitchFamily="49" charset="0"/>
              <a:buChar char="o"/>
            </a:pPr>
            <a:r>
              <a:rPr lang="en-US" altLang="ar-JO" sz="1900" dirty="0" smtClean="0">
                <a:latin typeface="Calibri" pitchFamily="34" charset="0"/>
                <a:cs typeface="Calibri" pitchFamily="34" charset="0"/>
              </a:rPr>
              <a:t> </a:t>
            </a:r>
            <a:r>
              <a:rPr lang="en-US" altLang="ar-JO" sz="1900" b="1" u="sng" dirty="0" smtClean="0">
                <a:latin typeface="Calibri" pitchFamily="34" charset="0"/>
                <a:cs typeface="Calibri" pitchFamily="34" charset="0"/>
              </a:rPr>
              <a:t>C</a:t>
            </a:r>
            <a:r>
              <a:rPr lang="en-US" altLang="ar-JO" sz="1900" dirty="0" smtClean="0">
                <a:latin typeface="Calibri" pitchFamily="34" charset="0"/>
                <a:cs typeface="Calibri" pitchFamily="34" charset="0"/>
              </a:rPr>
              <a:t>, </a:t>
            </a:r>
            <a:r>
              <a:rPr lang="en-US" altLang="ar-JO" sz="1900" b="1" u="sng" dirty="0" smtClean="0">
                <a:latin typeface="Calibri" pitchFamily="34" charset="0"/>
                <a:cs typeface="Calibri" pitchFamily="34" charset="0"/>
              </a:rPr>
              <a:t>X</a:t>
            </a:r>
            <a:r>
              <a:rPr lang="en-US" altLang="ar-JO" sz="1900" dirty="0" smtClean="0">
                <a:latin typeface="Calibri" pitchFamily="34" charset="0"/>
                <a:cs typeface="Calibri" pitchFamily="34" charset="0"/>
              </a:rPr>
              <a:t>, </a:t>
            </a:r>
            <a:r>
              <a:rPr lang="en-US" altLang="ar-JO" sz="1900" b="1" u="sng" dirty="0" smtClean="0">
                <a:latin typeface="Calibri" pitchFamily="34" charset="0"/>
                <a:cs typeface="Calibri" pitchFamily="34" charset="0"/>
              </a:rPr>
              <a:t>Y</a:t>
            </a:r>
            <a:endParaRPr lang="en-US" altLang="ar-JO" sz="1900" dirty="0" smtClean="0">
              <a:latin typeface="Calibri" pitchFamily="34" charset="0"/>
              <a:cs typeface="Calibri" pitchFamily="34" charset="0"/>
            </a:endParaRPr>
          </a:p>
          <a:p>
            <a:pPr lvl="1">
              <a:buFont typeface="Courier New" pitchFamily="49" charset="0"/>
              <a:buChar char="o"/>
            </a:pPr>
            <a:r>
              <a:rPr lang="en-US" altLang="ar-JO" sz="1900" dirty="0" smtClean="0">
                <a:latin typeface="Calibri" pitchFamily="34" charset="0"/>
                <a:cs typeface="Calibri" pitchFamily="34" charset="0"/>
              </a:rPr>
              <a:t> </a:t>
            </a:r>
            <a:r>
              <a:rPr lang="en-US" altLang="ar-JO" sz="1900" b="1" u="sng" dirty="0" smtClean="0">
                <a:latin typeface="Calibri" pitchFamily="34" charset="0"/>
                <a:cs typeface="Calibri" pitchFamily="34" charset="0"/>
              </a:rPr>
              <a:t>W135 </a:t>
            </a:r>
            <a:r>
              <a:rPr lang="en-US" altLang="ar-JO" sz="1900" dirty="0" smtClean="0">
                <a:solidFill>
                  <a:schemeClr val="accent2"/>
                </a:solidFill>
                <a:latin typeface="Calibri" pitchFamily="34" charset="0"/>
                <a:cs typeface="Calibri" pitchFamily="34" charset="0"/>
              </a:rPr>
              <a:t>{</a:t>
            </a:r>
            <a:r>
              <a:rPr lang="en-US" altLang="ar-JO" sz="1900" b="1" u="sng" dirty="0" smtClean="0">
                <a:solidFill>
                  <a:schemeClr val="accent2"/>
                </a:solidFill>
                <a:latin typeface="Calibri" pitchFamily="34" charset="0"/>
                <a:cs typeface="Calibri" pitchFamily="34" charset="0"/>
              </a:rPr>
              <a:t>pilgrimage to Mecca</a:t>
            </a:r>
            <a:r>
              <a:rPr lang="en-US" altLang="ar-JO" sz="1900" b="1" dirty="0" smtClean="0">
                <a:solidFill>
                  <a:schemeClr val="accent2"/>
                </a:solidFill>
                <a:latin typeface="Calibri" pitchFamily="34" charset="0"/>
                <a:cs typeface="Calibri" pitchFamily="34" charset="0"/>
              </a:rPr>
              <a:t>} </a:t>
            </a:r>
          </a:p>
          <a:p>
            <a:pPr>
              <a:spcAft>
                <a:spcPts val="0"/>
              </a:spcAft>
              <a:defRPr/>
            </a:pPr>
            <a:endParaRPr lang="en-US" dirty="0" smtClean="0">
              <a:latin typeface="Calibri" pitchFamily="34" charset="0"/>
              <a:cs typeface="Calibri" pitchFamily="34" charset="0"/>
            </a:endParaRPr>
          </a:p>
          <a:p>
            <a:pPr>
              <a:spcAft>
                <a:spcPts val="0"/>
              </a:spcAft>
              <a:defRPr/>
            </a:pPr>
            <a:endParaRPr lang="en-US" dirty="0" smtClean="0">
              <a:latin typeface="Calibri" pitchFamily="34" charset="0"/>
              <a:cs typeface="Calibri" pitchFamily="34" charset="0"/>
            </a:endParaRPr>
          </a:p>
          <a:p>
            <a:pPr>
              <a:spcAft>
                <a:spcPts val="0"/>
              </a:spcAft>
              <a:defRPr/>
            </a:pPr>
            <a:endParaRPr lang="en-US" b="1" dirty="0" smtClean="0">
              <a:latin typeface="Calibri" pitchFamily="34" charset="0"/>
              <a:cs typeface="Calibri" pitchFamily="34" charset="0"/>
            </a:endParaRPr>
          </a:p>
          <a:p>
            <a:pPr>
              <a:spcAft>
                <a:spcPts val="0"/>
              </a:spcAft>
              <a:defRPr/>
            </a:pPr>
            <a:endParaRPr lang="en-US" b="1" dirty="0" smtClean="0">
              <a:latin typeface="Calibri" pitchFamily="34" charset="0"/>
              <a:cs typeface="Calibri" pitchFamily="34" charset="0"/>
            </a:endParaRPr>
          </a:p>
          <a:p>
            <a:pPr>
              <a:spcAft>
                <a:spcPts val="0"/>
              </a:spcAft>
              <a:defRPr/>
            </a:pPr>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pic>
        <p:nvPicPr>
          <p:cNvPr id="1026" name="Picture 2" descr="C:\Users\ADMIN\Desktop\Neissercombo.jpeg"/>
          <p:cNvPicPr>
            <a:picLocks noChangeAspect="1" noChangeArrowheads="1"/>
          </p:cNvPicPr>
          <p:nvPr/>
        </p:nvPicPr>
        <p:blipFill>
          <a:blip r:embed="rId3" cstate="print"/>
          <a:srcRect/>
          <a:stretch>
            <a:fillRect/>
          </a:stretch>
        </p:blipFill>
        <p:spPr bwMode="auto">
          <a:xfrm>
            <a:off x="4657725" y="4505384"/>
            <a:ext cx="4486275" cy="1584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pitchFamily="34" charset="0"/>
                <a:cs typeface="Calibri" pitchFamily="34" charset="0"/>
              </a:rPr>
              <a:t>Meningococcal vaccine</a:t>
            </a:r>
            <a:endParaRPr lang="en-US" dirty="0"/>
          </a:p>
        </p:txBody>
      </p:sp>
      <p:sp>
        <p:nvSpPr>
          <p:cNvPr id="3" name="Content Placeholder 2"/>
          <p:cNvSpPr>
            <a:spLocks noGrp="1"/>
          </p:cNvSpPr>
          <p:nvPr>
            <p:ph idx="1"/>
          </p:nvPr>
        </p:nvSpPr>
        <p:spPr>
          <a:xfrm>
            <a:off x="827484" y="1413169"/>
            <a:ext cx="7335614" cy="5569527"/>
          </a:xfrm>
        </p:spPr>
        <p:txBody>
          <a:bodyPr>
            <a:noAutofit/>
          </a:bodyPr>
          <a:lstStyle/>
          <a:p>
            <a:r>
              <a:rPr lang="en-US" altLang="ar-JO" b="1" dirty="0" smtClean="0">
                <a:solidFill>
                  <a:schemeClr val="accent4">
                    <a:lumMod val="50000"/>
                  </a:schemeClr>
                </a:solidFill>
                <a:latin typeface="Calibri" pitchFamily="34" charset="0"/>
                <a:cs typeface="Calibri" pitchFamily="34" charset="0"/>
              </a:rPr>
              <a:t>What are the two types of meningococcal vaccine available in the US?: </a:t>
            </a:r>
          </a:p>
          <a:p>
            <a:pPr marL="457200" indent="-457200">
              <a:buFont typeface="+mj-lt"/>
              <a:buAutoNum type="arabicPeriod"/>
            </a:pPr>
            <a:r>
              <a:rPr lang="en-US" altLang="ar-JO" dirty="0" smtClean="0">
                <a:solidFill>
                  <a:schemeClr val="accent5"/>
                </a:solidFill>
                <a:latin typeface="Calibri" pitchFamily="34" charset="0"/>
                <a:cs typeface="Calibri" pitchFamily="34" charset="0"/>
              </a:rPr>
              <a:t>Tetravalent </a:t>
            </a:r>
            <a:r>
              <a:rPr lang="en-US" altLang="ar-JO" u="sng" dirty="0" smtClean="0">
                <a:solidFill>
                  <a:schemeClr val="accent5"/>
                </a:solidFill>
                <a:latin typeface="Calibri" pitchFamily="34" charset="0"/>
                <a:cs typeface="Calibri" pitchFamily="34" charset="0"/>
              </a:rPr>
              <a:t>polysaccharide</a:t>
            </a:r>
            <a:r>
              <a:rPr lang="en-US" altLang="ar-JO" dirty="0" smtClean="0">
                <a:solidFill>
                  <a:schemeClr val="accent5"/>
                </a:solidFill>
                <a:latin typeface="Calibri" pitchFamily="34" charset="0"/>
                <a:cs typeface="Calibri" pitchFamily="34" charset="0"/>
              </a:rPr>
              <a:t> vaccine (MPSV4) : </a:t>
            </a:r>
          </a:p>
          <a:p>
            <a:pPr marL="857250" lvl="1" indent="-457200"/>
            <a:r>
              <a:rPr lang="en-US" altLang="ar-JO" dirty="0" smtClean="0">
                <a:latin typeface="Calibri" pitchFamily="34" charset="0"/>
                <a:cs typeface="Calibri" pitchFamily="34" charset="0"/>
              </a:rPr>
              <a:t>For ages </a:t>
            </a:r>
            <a:r>
              <a:rPr lang="en-US" altLang="ar-JO" dirty="0" smtClean="0">
                <a:solidFill>
                  <a:srgbClr val="C00000"/>
                </a:solidFill>
                <a:latin typeface="Calibri" pitchFamily="34" charset="0"/>
                <a:cs typeface="Calibri" pitchFamily="34" charset="0"/>
              </a:rPr>
              <a:t>2 years and up</a:t>
            </a:r>
          </a:p>
          <a:p>
            <a:pPr marL="457200" indent="-457200">
              <a:buFont typeface="+mj-lt"/>
              <a:buAutoNum type="arabicPeriod"/>
            </a:pPr>
            <a:r>
              <a:rPr lang="en-US" altLang="ar-JO" dirty="0" smtClean="0">
                <a:solidFill>
                  <a:schemeClr val="accent5"/>
                </a:solidFill>
                <a:latin typeface="Calibri" pitchFamily="34" charset="0"/>
                <a:cs typeface="Calibri" pitchFamily="34" charset="0"/>
              </a:rPr>
              <a:t>Tetravalent polysaccharide-protein </a:t>
            </a:r>
            <a:r>
              <a:rPr lang="en-US" altLang="ar-JO" u="sng" dirty="0" smtClean="0">
                <a:solidFill>
                  <a:schemeClr val="accent5"/>
                </a:solidFill>
                <a:latin typeface="Calibri" pitchFamily="34" charset="0"/>
                <a:cs typeface="Calibri" pitchFamily="34" charset="0"/>
              </a:rPr>
              <a:t>conjugate</a:t>
            </a:r>
            <a:r>
              <a:rPr lang="en-US" altLang="ar-JO" dirty="0" smtClean="0">
                <a:solidFill>
                  <a:schemeClr val="accent5"/>
                </a:solidFill>
                <a:latin typeface="Calibri" pitchFamily="34" charset="0"/>
                <a:cs typeface="Calibri" pitchFamily="34" charset="0"/>
              </a:rPr>
              <a:t> vaccine (MCV4). </a:t>
            </a:r>
          </a:p>
          <a:p>
            <a:pPr marL="857250" lvl="1" indent="-457200"/>
            <a:r>
              <a:rPr lang="en-US" altLang="ar-JO" dirty="0" smtClean="0">
                <a:solidFill>
                  <a:srgbClr val="C00000"/>
                </a:solidFill>
                <a:latin typeface="Calibri" pitchFamily="34" charset="0"/>
                <a:cs typeface="Calibri" pitchFamily="34" charset="0"/>
              </a:rPr>
              <a:t>Less than 2 years</a:t>
            </a:r>
          </a:p>
          <a:p>
            <a:endParaRPr lang="en-US" altLang="ar-JO" dirty="0" smtClean="0">
              <a:latin typeface="Calibri" pitchFamily="34" charset="0"/>
              <a:cs typeface="Calibri" pitchFamily="34" charset="0"/>
            </a:endParaRPr>
          </a:p>
          <a:p>
            <a:r>
              <a:rPr lang="en-US" altLang="ar-JO" dirty="0" smtClean="0">
                <a:latin typeface="Calibri" pitchFamily="34" charset="0"/>
                <a:cs typeface="Calibri" pitchFamily="34" charset="0"/>
              </a:rPr>
              <a:t>Both </a:t>
            </a:r>
            <a:r>
              <a:rPr lang="en-US" altLang="ar-JO" dirty="0" smtClean="0">
                <a:solidFill>
                  <a:schemeClr val="accent5"/>
                </a:solidFill>
                <a:latin typeface="Calibri" pitchFamily="34" charset="0"/>
                <a:cs typeface="Calibri" pitchFamily="34" charset="0"/>
              </a:rPr>
              <a:t>protect against </a:t>
            </a:r>
            <a:r>
              <a:rPr lang="en-US" altLang="ar-JO" dirty="0" err="1" smtClean="0">
                <a:latin typeface="Calibri" pitchFamily="34" charset="0"/>
                <a:cs typeface="Calibri" pitchFamily="34" charset="0"/>
              </a:rPr>
              <a:t>serogroups</a:t>
            </a:r>
            <a:r>
              <a:rPr lang="en-US" altLang="ar-JO" dirty="0" smtClean="0">
                <a:latin typeface="Calibri" pitchFamily="34" charset="0"/>
                <a:cs typeface="Calibri" pitchFamily="34" charset="0"/>
              </a:rPr>
              <a:t> </a:t>
            </a:r>
            <a:r>
              <a:rPr lang="en-US" altLang="ar-JO" b="1" u="sng" dirty="0" smtClean="0">
                <a:latin typeface="Calibri" pitchFamily="34" charset="0"/>
                <a:cs typeface="Calibri" pitchFamily="34" charset="0"/>
              </a:rPr>
              <a:t>A, C, Y, and W-135</a:t>
            </a:r>
            <a:r>
              <a:rPr lang="en-US" altLang="ar-JO" dirty="0" smtClean="0">
                <a:latin typeface="Calibri" pitchFamily="34" charset="0"/>
                <a:cs typeface="Calibri" pitchFamily="34" charset="0"/>
              </a:rPr>
              <a:t>, </a:t>
            </a:r>
          </a:p>
          <a:p>
            <a:endParaRPr lang="en-US" altLang="ar-JO" b="1" dirty="0" smtClean="0">
              <a:solidFill>
                <a:schemeClr val="accent2"/>
              </a:solidFill>
              <a:latin typeface="Calibri" pitchFamily="34" charset="0"/>
              <a:cs typeface="Calibri" pitchFamily="34" charset="0"/>
            </a:endParaRPr>
          </a:p>
          <a:p>
            <a:r>
              <a:rPr lang="en-US" altLang="ar-JO" b="1" dirty="0" smtClean="0">
                <a:solidFill>
                  <a:schemeClr val="accent2"/>
                </a:solidFill>
                <a:latin typeface="Calibri" pitchFamily="34" charset="0"/>
                <a:cs typeface="Calibri" pitchFamily="34" charset="0"/>
              </a:rPr>
              <a:t>There is no vaccine currently available against </a:t>
            </a:r>
            <a:r>
              <a:rPr lang="en-US" altLang="ar-JO" b="1" dirty="0" err="1" smtClean="0">
                <a:solidFill>
                  <a:schemeClr val="accent2"/>
                </a:solidFill>
                <a:latin typeface="Calibri" pitchFamily="34" charset="0"/>
                <a:cs typeface="Calibri" pitchFamily="34" charset="0"/>
              </a:rPr>
              <a:t>serogroup</a:t>
            </a:r>
            <a:r>
              <a:rPr lang="en-US" altLang="ar-JO" b="1" dirty="0" smtClean="0">
                <a:solidFill>
                  <a:schemeClr val="accent2"/>
                </a:solidFill>
                <a:latin typeface="Calibri" pitchFamily="34" charset="0"/>
                <a:cs typeface="Calibri" pitchFamily="34" charset="0"/>
              </a:rPr>
              <a:t> b</a:t>
            </a:r>
            <a:r>
              <a:rPr lang="en-US" altLang="ar-JO" dirty="0" smtClean="0">
                <a:solidFill>
                  <a:srgbClr val="C00000"/>
                </a:solidFill>
                <a:latin typeface="Calibri" pitchFamily="34" charset="0"/>
                <a:cs typeface="Calibri" pitchFamily="34" charset="0"/>
              </a:rPr>
              <a:t>, </a:t>
            </a:r>
            <a:r>
              <a:rPr lang="en-US" altLang="ar-JO" dirty="0" smtClean="0">
                <a:latin typeface="Calibri" pitchFamily="34" charset="0"/>
                <a:cs typeface="Calibri" pitchFamily="34" charset="0"/>
              </a:rPr>
              <a:t>which is actually the most prevalent. </a:t>
            </a:r>
            <a:r>
              <a:rPr lang="en-US" altLang="ar-JO" b="1" dirty="0" smtClean="0">
                <a:solidFill>
                  <a:schemeClr val="accent5"/>
                </a:solidFill>
                <a:latin typeface="Calibri" pitchFamily="34" charset="0"/>
                <a:cs typeface="Calibri" pitchFamily="34" charset="0"/>
              </a:rPr>
              <a:t>Why</a:t>
            </a:r>
            <a:r>
              <a:rPr lang="en-US" altLang="ar-JO" dirty="0" smtClean="0">
                <a:solidFill>
                  <a:schemeClr val="accent5"/>
                </a:solidFill>
                <a:latin typeface="Calibri" pitchFamily="34" charset="0"/>
                <a:cs typeface="Calibri" pitchFamily="34" charset="0"/>
              </a:rPr>
              <a:t>?</a:t>
            </a:r>
          </a:p>
          <a:p>
            <a:pPr lvl="1">
              <a:buFont typeface="Wingdings" pitchFamily="2" charset="2"/>
              <a:buChar char="§"/>
            </a:pPr>
            <a:r>
              <a:rPr lang="en-US" sz="2000" dirty="0" smtClean="0">
                <a:latin typeface="Calibri" pitchFamily="34" charset="0"/>
                <a:cs typeface="Calibri" pitchFamily="34" charset="0"/>
              </a:rPr>
              <a:t>the </a:t>
            </a:r>
            <a:r>
              <a:rPr lang="en-US" sz="2000" b="1" u="sng" dirty="0" smtClean="0">
                <a:latin typeface="Calibri" pitchFamily="34" charset="0"/>
                <a:cs typeface="Calibri" pitchFamily="34" charset="0"/>
              </a:rPr>
              <a:t>capsular polysaccharide </a:t>
            </a:r>
            <a:r>
              <a:rPr lang="en-US" sz="2000" dirty="0" smtClean="0">
                <a:latin typeface="Calibri" pitchFamily="34" charset="0"/>
                <a:cs typeface="Calibri" pitchFamily="34" charset="0"/>
              </a:rPr>
              <a:t>on the type B bacterium is too </a:t>
            </a:r>
            <a:r>
              <a:rPr lang="en-US" sz="2000" b="1" u="sng" dirty="0" smtClean="0">
                <a:latin typeface="Calibri" pitchFamily="34" charset="0"/>
                <a:cs typeface="Calibri" pitchFamily="34" charset="0"/>
              </a:rPr>
              <a:t>similar to human neural antigens</a:t>
            </a:r>
            <a:r>
              <a:rPr lang="en-US" sz="2000" dirty="0" smtClean="0">
                <a:latin typeface="Calibri" pitchFamily="34" charset="0"/>
                <a:cs typeface="Calibri" pitchFamily="34" charset="0"/>
              </a:rPr>
              <a:t> to be a useful target.</a:t>
            </a:r>
            <a:r>
              <a:rPr lang="en-US" altLang="ar-JO" sz="1600" dirty="0" smtClean="0">
                <a:latin typeface="Calibri" pitchFamily="34" charset="0"/>
                <a:cs typeface="Calibri" pitchFamily="34" charset="0"/>
              </a:rPr>
              <a:t> </a:t>
            </a:r>
          </a:p>
          <a:p>
            <a:endParaRPr lang="en-US" dirty="0">
              <a:latin typeface="Calibri" pitchFamily="34" charset="0"/>
              <a:cs typeface="Calibri" pitchFamily="34" charset="0"/>
            </a:endParaRPr>
          </a:p>
        </p:txBody>
      </p:sp>
      <p:sp>
        <p:nvSpPr>
          <p:cNvPr id="4" name="5-Point Star 3"/>
          <p:cNvSpPr/>
          <p:nvPr/>
        </p:nvSpPr>
        <p:spPr>
          <a:xfrm>
            <a:off x="615142" y="4272742"/>
            <a:ext cx="332509" cy="332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515389"/>
            <a:ext cx="6709906" cy="5733011"/>
          </a:xfrm>
        </p:spPr>
        <p:txBody>
          <a:bodyPr>
            <a:normAutofit fontScale="92500"/>
          </a:bodyPr>
          <a:lstStyle/>
          <a:p>
            <a:pPr>
              <a:spcAft>
                <a:spcPts val="0"/>
              </a:spcAft>
              <a:defRPr/>
            </a:pPr>
            <a:r>
              <a:rPr lang="en-US" b="1" dirty="0" smtClean="0">
                <a:latin typeface="Calibri" pitchFamily="34" charset="0"/>
                <a:cs typeface="Calibri" pitchFamily="34" charset="0"/>
              </a:rPr>
              <a:t>Why is it important to get vaccinated against N. </a:t>
            </a:r>
            <a:r>
              <a:rPr lang="en-US" b="1" dirty="0" err="1" smtClean="0">
                <a:latin typeface="Calibri" pitchFamily="34" charset="0"/>
                <a:cs typeface="Calibri" pitchFamily="34" charset="0"/>
              </a:rPr>
              <a:t>meningitidis</a:t>
            </a:r>
            <a:r>
              <a:rPr lang="en-US" b="1" dirty="0" smtClean="0">
                <a:latin typeface="Calibri" pitchFamily="34" charset="0"/>
                <a:cs typeface="Calibri" pitchFamily="34" charset="0"/>
              </a:rPr>
              <a:t>?</a:t>
            </a:r>
          </a:p>
          <a:p>
            <a:pPr>
              <a:spcAft>
                <a:spcPts val="0"/>
              </a:spcAft>
              <a:buFont typeface="Wingdings" pitchFamily="2" charset="2"/>
              <a:buChar char="§"/>
              <a:defRPr/>
            </a:pPr>
            <a:r>
              <a:rPr lang="en-US" dirty="0" smtClean="0">
                <a:latin typeface="Calibri" pitchFamily="34" charset="0"/>
                <a:cs typeface="Calibri" pitchFamily="34" charset="0"/>
              </a:rPr>
              <a:t>The infection can rapidly progress from fever, headache and neck stiffness to </a:t>
            </a:r>
            <a:r>
              <a:rPr lang="en-US" b="1" dirty="0" smtClean="0">
                <a:latin typeface="Calibri" pitchFamily="34" charset="0"/>
                <a:cs typeface="Calibri" pitchFamily="34" charset="0"/>
              </a:rPr>
              <a:t>coma and death</a:t>
            </a:r>
            <a:r>
              <a:rPr lang="en-US" dirty="0" smtClean="0">
                <a:latin typeface="Calibri" pitchFamily="34" charset="0"/>
                <a:cs typeface="Calibri" pitchFamily="34" charset="0"/>
              </a:rPr>
              <a:t>. </a:t>
            </a:r>
          </a:p>
          <a:p>
            <a:pPr>
              <a:spcAft>
                <a:spcPts val="0"/>
              </a:spcAft>
              <a:buFont typeface="Wingdings" pitchFamily="2" charset="2"/>
              <a:buChar char="q"/>
              <a:defRPr/>
            </a:pPr>
            <a:endParaRPr lang="en-US" b="1" dirty="0" smtClean="0">
              <a:solidFill>
                <a:schemeClr val="accent5"/>
              </a:solidFill>
              <a:latin typeface="Calibri" pitchFamily="34" charset="0"/>
              <a:cs typeface="Calibri" pitchFamily="34" charset="0"/>
            </a:endParaRPr>
          </a:p>
          <a:p>
            <a:pPr>
              <a:spcAft>
                <a:spcPts val="0"/>
              </a:spcAft>
              <a:buFont typeface="Wingdings" pitchFamily="2" charset="2"/>
              <a:buChar char="q"/>
              <a:defRPr/>
            </a:pPr>
            <a:r>
              <a:rPr lang="en-US" b="1" dirty="0" smtClean="0">
                <a:solidFill>
                  <a:schemeClr val="accent5"/>
                </a:solidFill>
                <a:latin typeface="Calibri" pitchFamily="34" charset="0"/>
                <a:cs typeface="Calibri" pitchFamily="34" charset="0"/>
              </a:rPr>
              <a:t>Death occurs in approximately 10% of cases.</a:t>
            </a:r>
          </a:p>
          <a:p>
            <a:endParaRPr lang="en-US" altLang="ar-JO" b="1" dirty="0" smtClean="0">
              <a:solidFill>
                <a:srgbClr val="0070C0"/>
              </a:solidFill>
              <a:latin typeface="Calibri" pitchFamily="34" charset="0"/>
              <a:cs typeface="Calibri" pitchFamily="34" charset="0"/>
            </a:endParaRPr>
          </a:p>
          <a:p>
            <a:r>
              <a:rPr lang="en-US" altLang="ar-JO" b="1" dirty="0" smtClean="0">
                <a:solidFill>
                  <a:schemeClr val="accent4">
                    <a:lumMod val="50000"/>
                  </a:schemeClr>
                </a:solidFill>
                <a:latin typeface="Calibri" pitchFamily="34" charset="0"/>
                <a:cs typeface="Calibri" pitchFamily="34" charset="0"/>
              </a:rPr>
              <a:t>Whom is the vaccine given to?</a:t>
            </a:r>
          </a:p>
          <a:p>
            <a:pPr>
              <a:buFont typeface="Wingdings" pitchFamily="2" charset="2"/>
              <a:buChar char="§"/>
            </a:pPr>
            <a:r>
              <a:rPr lang="en-US" altLang="ar-JO" dirty="0" smtClean="0">
                <a:latin typeface="Calibri" pitchFamily="34" charset="0"/>
                <a:cs typeface="Calibri" pitchFamily="34" charset="0"/>
              </a:rPr>
              <a:t>Impaired immunity</a:t>
            </a:r>
          </a:p>
          <a:p>
            <a:pPr lvl="1">
              <a:buFont typeface="Wingdings" pitchFamily="2" charset="2"/>
              <a:buChar char="§"/>
            </a:pPr>
            <a:r>
              <a:rPr lang="en-US" altLang="ar-JO" dirty="0" err="1" smtClean="0">
                <a:latin typeface="Calibri" pitchFamily="34" charset="0"/>
                <a:cs typeface="Calibri" pitchFamily="34" charset="0"/>
              </a:rPr>
              <a:t>Nephrotic</a:t>
            </a:r>
            <a:r>
              <a:rPr lang="en-US" altLang="ar-JO" dirty="0" smtClean="0">
                <a:latin typeface="Calibri" pitchFamily="34" charset="0"/>
                <a:cs typeface="Calibri" pitchFamily="34" charset="0"/>
              </a:rPr>
              <a:t> syndrome (immunoglobulin loss)</a:t>
            </a:r>
          </a:p>
          <a:p>
            <a:pPr lvl="1">
              <a:buFont typeface="Wingdings" pitchFamily="2" charset="2"/>
              <a:buChar char="§"/>
            </a:pPr>
            <a:r>
              <a:rPr lang="en-US" altLang="ar-JO" dirty="0" err="1" smtClean="0">
                <a:latin typeface="Calibri" pitchFamily="34" charset="0"/>
                <a:cs typeface="Calibri" pitchFamily="34" charset="0"/>
              </a:rPr>
              <a:t>Splenectomy</a:t>
            </a:r>
            <a:r>
              <a:rPr lang="en-US" altLang="ar-JO" dirty="0" smtClean="0">
                <a:latin typeface="Calibri" pitchFamily="34" charset="0"/>
                <a:cs typeface="Calibri" pitchFamily="34" charset="0"/>
              </a:rPr>
              <a:t> </a:t>
            </a:r>
          </a:p>
          <a:p>
            <a:pPr lvl="1">
              <a:buFont typeface="Wingdings" pitchFamily="2" charset="2"/>
              <a:buChar char="§"/>
            </a:pPr>
            <a:r>
              <a:rPr lang="en-US" altLang="ar-JO" dirty="0" smtClean="0">
                <a:latin typeface="Calibri" pitchFamily="34" charset="0"/>
                <a:cs typeface="Calibri" pitchFamily="34" charset="0"/>
              </a:rPr>
              <a:t>Complement deficiencies</a:t>
            </a:r>
          </a:p>
          <a:p>
            <a:pPr lvl="1">
              <a:buFont typeface="Wingdings" pitchFamily="2" charset="2"/>
              <a:buChar char="§"/>
            </a:pPr>
            <a:r>
              <a:rPr lang="en-US" altLang="ar-JO" dirty="0" smtClean="0">
                <a:latin typeface="Calibri" pitchFamily="34" charset="0"/>
                <a:cs typeface="Calibri" pitchFamily="34" charset="0"/>
              </a:rPr>
              <a:t>HIV</a:t>
            </a:r>
          </a:p>
          <a:p>
            <a:pPr>
              <a:buFont typeface="Wingdings" pitchFamily="2" charset="2"/>
              <a:buChar char="§"/>
            </a:pPr>
            <a:r>
              <a:rPr lang="en-US" altLang="ar-JO" dirty="0" smtClean="0">
                <a:latin typeface="Calibri" pitchFamily="34" charset="0"/>
                <a:cs typeface="Calibri" pitchFamily="34" charset="0"/>
              </a:rPr>
              <a:t>Laboratory personnel exposed to aerosolized </a:t>
            </a:r>
            <a:r>
              <a:rPr lang="en-US" altLang="ar-JO" dirty="0" err="1" smtClean="0">
                <a:latin typeface="Calibri" pitchFamily="34" charset="0"/>
                <a:cs typeface="Calibri" pitchFamily="34" charset="0"/>
              </a:rPr>
              <a:t>meningococci</a:t>
            </a:r>
            <a:r>
              <a:rPr lang="en-US" altLang="ar-JO" dirty="0" smtClean="0">
                <a:latin typeface="Calibri" pitchFamily="34" charset="0"/>
                <a:cs typeface="Calibri" pitchFamily="34" charset="0"/>
              </a:rPr>
              <a:t> </a:t>
            </a:r>
          </a:p>
          <a:p>
            <a:pPr>
              <a:buFont typeface="Wingdings" pitchFamily="2" charset="2"/>
              <a:buChar char="§"/>
            </a:pPr>
            <a:r>
              <a:rPr lang="en-US" altLang="ar-JO" dirty="0" smtClean="0">
                <a:latin typeface="Calibri" pitchFamily="34" charset="0"/>
                <a:cs typeface="Calibri" pitchFamily="34" charset="0"/>
              </a:rPr>
              <a:t>Travelers to areas </a:t>
            </a:r>
            <a:r>
              <a:rPr lang="en-US" altLang="ar-JO" dirty="0" err="1" smtClean="0">
                <a:latin typeface="Calibri" pitchFamily="34" charset="0"/>
                <a:cs typeface="Calibri" pitchFamily="34" charset="0"/>
              </a:rPr>
              <a:t>hyperendemic</a:t>
            </a:r>
            <a:r>
              <a:rPr lang="en-US" altLang="ar-JO" dirty="0" smtClean="0">
                <a:latin typeface="Calibri" pitchFamily="34" charset="0"/>
                <a:cs typeface="Calibri" pitchFamily="34" charset="0"/>
              </a:rPr>
              <a:t> or epidemic with meningococcal infection.</a:t>
            </a:r>
          </a:p>
          <a:p>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7F0F3B-1D69-4071-934C-7373F1C638F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3F18AE-EF60-42A5-B9E1-3F709899B7FB}">
  <ds:schemaRefs>
    <ds:schemaRef ds:uri="http://schemas.microsoft.com/sharepoint/v3/contenttype/forms"/>
  </ds:schemaRefs>
</ds:datastoreItem>
</file>

<file path=customXml/itemProps3.xml><?xml version="1.0" encoding="utf-8"?>
<ds:datastoreItem xmlns:ds="http://schemas.openxmlformats.org/officeDocument/2006/customXml" ds:itemID="{D1FC5151-73AF-4992-B300-816A43C7C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Theme2</Template>
  <TotalTime>0</TotalTime>
  <Words>5810</Words>
  <Application>Microsoft Office PowerPoint</Application>
  <PresentationFormat>On-screen Show (4:3)</PresentationFormat>
  <Paragraphs>1063</Paragraphs>
  <Slides>106</Slides>
  <Notes>20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Theme2</vt:lpstr>
      <vt:lpstr>IMMUNIZATION</vt:lpstr>
      <vt:lpstr>TYPES OF IMMUNITY</vt:lpstr>
      <vt:lpstr>Slide 3</vt:lpstr>
      <vt:lpstr>Vaccination vs Immunization</vt:lpstr>
      <vt:lpstr>Artificial Active Immunization ( Vaccination)</vt:lpstr>
      <vt:lpstr>Slide 6</vt:lpstr>
      <vt:lpstr>Slide 7</vt:lpstr>
      <vt:lpstr>Slide 8</vt:lpstr>
      <vt:lpstr>Elimination vs Eradication</vt:lpstr>
      <vt:lpstr>Slide 10</vt:lpstr>
      <vt:lpstr>Types Of Vaccines</vt:lpstr>
      <vt:lpstr>Slide 12</vt:lpstr>
      <vt:lpstr>Recombinant Vaccines</vt:lpstr>
      <vt:lpstr>Slide 14</vt:lpstr>
      <vt:lpstr>Polysaccharide-based Vaccines</vt:lpstr>
      <vt:lpstr>Slide 16</vt:lpstr>
      <vt:lpstr>Examples For Each Type Of Vaccines</vt:lpstr>
      <vt:lpstr>Artificial Passive Immunization</vt:lpstr>
      <vt:lpstr>Slide 19</vt:lpstr>
      <vt:lpstr>Approaches To Passive Imunization</vt:lpstr>
      <vt:lpstr>Examples </vt:lpstr>
      <vt:lpstr>How Can Passive Immunization Interfere With Vaccination?</vt:lpstr>
      <vt:lpstr>IMMUNIZATION </vt:lpstr>
      <vt:lpstr>Route &amp; Site of Administration for Vaccines</vt:lpstr>
      <vt:lpstr>Why are there different routes of administration for each vaccine? </vt:lpstr>
      <vt:lpstr>Slide 26</vt:lpstr>
      <vt:lpstr>Slide 27</vt:lpstr>
      <vt:lpstr>Site of Administration</vt:lpstr>
      <vt:lpstr>Slide 29</vt:lpstr>
      <vt:lpstr>Vaccine adverse reactions</vt:lpstr>
      <vt:lpstr>Slide 31</vt:lpstr>
      <vt:lpstr>Slide 32</vt:lpstr>
      <vt:lpstr>Contraindications to Vaccines</vt:lpstr>
      <vt:lpstr>What is a contraindication?</vt:lpstr>
      <vt:lpstr>General Absolute contraindications </vt:lpstr>
      <vt:lpstr>Specific absolute contraindications</vt:lpstr>
      <vt:lpstr>General Relative contraindications</vt:lpstr>
      <vt:lpstr>Specific Relative contraindications</vt:lpstr>
      <vt:lpstr>Invalid contraindications</vt:lpstr>
      <vt:lpstr>What influences the body’s immune response to a vaccine?</vt:lpstr>
      <vt:lpstr>National Jordanian Vaccination Program</vt:lpstr>
      <vt:lpstr>Slide 42</vt:lpstr>
      <vt:lpstr>Slide 43</vt:lpstr>
      <vt:lpstr>Slide 44</vt:lpstr>
      <vt:lpstr>Slide 45</vt:lpstr>
      <vt:lpstr>Slide 46</vt:lpstr>
      <vt:lpstr>National Jordanian Vaccination  Program</vt:lpstr>
      <vt:lpstr>Slide 48</vt:lpstr>
      <vt:lpstr>Slide 49</vt:lpstr>
      <vt:lpstr>Notes on the new vaccination program</vt:lpstr>
      <vt:lpstr>IMMUNIZATION </vt:lpstr>
      <vt:lpstr>BCG  (Bacillus Calmette–Guérin ) </vt:lpstr>
      <vt:lpstr>Slide 53</vt:lpstr>
      <vt:lpstr>Polio Vaccine OPV (Sabin vaccine) IPV (Salk vaccine)</vt:lpstr>
      <vt:lpstr>Slide 55</vt:lpstr>
      <vt:lpstr>Slide 56</vt:lpstr>
      <vt:lpstr>Hepatitis B vaccine</vt:lpstr>
      <vt:lpstr>Slide 58</vt:lpstr>
      <vt:lpstr>Hepatitis B vaccination in infants</vt:lpstr>
      <vt:lpstr>HepB Vaccination in Adults</vt:lpstr>
      <vt:lpstr>HepB Vaccination in Adults</vt:lpstr>
      <vt:lpstr>DTP</vt:lpstr>
      <vt:lpstr>Diphtheria</vt:lpstr>
      <vt:lpstr>Tetanus</vt:lpstr>
      <vt:lpstr>Tetanus prophylaxis following wound contamination</vt:lpstr>
      <vt:lpstr>Side effects of the DTP vaccination</vt:lpstr>
      <vt:lpstr>Pertussis</vt:lpstr>
      <vt:lpstr>Hib </vt:lpstr>
      <vt:lpstr>Some notes on Heamophilus influenzae</vt:lpstr>
      <vt:lpstr>Slide 70</vt:lpstr>
      <vt:lpstr>Hib Vaccine</vt:lpstr>
      <vt:lpstr>Rotavirus vaccine</vt:lpstr>
      <vt:lpstr>Notes on rotavirus infection</vt:lpstr>
      <vt:lpstr>Rotavirus vaccine</vt:lpstr>
      <vt:lpstr>Slide 75</vt:lpstr>
      <vt:lpstr>Slide 76</vt:lpstr>
      <vt:lpstr>Latest  Rotavirus Vaccines Recommendations</vt:lpstr>
      <vt:lpstr>Slide 78</vt:lpstr>
      <vt:lpstr>IMMUNIZATION </vt:lpstr>
      <vt:lpstr>MMR</vt:lpstr>
      <vt:lpstr>Measles (paramyxovirus family)</vt:lpstr>
      <vt:lpstr>Mumps (paramyxovirus family) </vt:lpstr>
      <vt:lpstr>Rubella (Togavirus family)</vt:lpstr>
      <vt:lpstr>Congenital rubella syndrome</vt:lpstr>
      <vt:lpstr>MMR vaccine side effects</vt:lpstr>
      <vt:lpstr>Slide 86</vt:lpstr>
      <vt:lpstr>Vaccines not part of the Jordanian vaccination program</vt:lpstr>
      <vt:lpstr>Pneumococcal vaccine</vt:lpstr>
      <vt:lpstr>Slide 89</vt:lpstr>
      <vt:lpstr>Slide 90</vt:lpstr>
      <vt:lpstr>Influenza vaccine</vt:lpstr>
      <vt:lpstr>Notes on Influenza</vt:lpstr>
      <vt:lpstr>Flu vaccine</vt:lpstr>
      <vt:lpstr>Slide 94</vt:lpstr>
      <vt:lpstr>Side effects of the flu vaccine</vt:lpstr>
      <vt:lpstr>Meningococcal vaccine</vt:lpstr>
      <vt:lpstr>Notes on Nisseria meningitidis</vt:lpstr>
      <vt:lpstr>Meningococcal vaccine</vt:lpstr>
      <vt:lpstr>Slide 99</vt:lpstr>
      <vt:lpstr>Varicella vaccine</vt:lpstr>
      <vt:lpstr>Slide 101</vt:lpstr>
      <vt:lpstr>Slide 102</vt:lpstr>
      <vt:lpstr>Rabies Ig</vt:lpstr>
      <vt:lpstr>Slide 104</vt:lpstr>
      <vt:lpstr>Other types of vaccines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2013-07-30T14:48:57Z</dcterms:created>
  <dcterms:modified xsi:type="dcterms:W3CDTF">2019-10-24T18:53:51Z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