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86" r:id="rId3"/>
    <p:sldId id="416" r:id="rId4"/>
    <p:sldId id="297" r:id="rId5"/>
    <p:sldId id="339" r:id="rId6"/>
    <p:sldId id="289" r:id="rId7"/>
    <p:sldId id="290" r:id="rId8"/>
    <p:sldId id="282" r:id="rId9"/>
    <p:sldId id="283" r:id="rId10"/>
    <p:sldId id="291" r:id="rId11"/>
    <p:sldId id="284" r:id="rId12"/>
    <p:sldId id="285" r:id="rId13"/>
    <p:sldId id="298" r:id="rId14"/>
    <p:sldId id="299" r:id="rId15"/>
    <p:sldId id="352" r:id="rId16"/>
    <p:sldId id="443" r:id="rId17"/>
    <p:sldId id="302" r:id="rId18"/>
    <p:sldId id="301" r:id="rId19"/>
    <p:sldId id="373" r:id="rId20"/>
    <p:sldId id="355" r:id="rId21"/>
    <p:sldId id="304" r:id="rId22"/>
    <p:sldId id="357" r:id="rId23"/>
    <p:sldId id="305" r:id="rId24"/>
    <p:sldId id="356" r:id="rId25"/>
    <p:sldId id="306" r:id="rId26"/>
    <p:sldId id="363" r:id="rId27"/>
    <p:sldId id="369" r:id="rId28"/>
    <p:sldId id="307" r:id="rId29"/>
    <p:sldId id="417" r:id="rId30"/>
    <p:sldId id="308" r:id="rId31"/>
    <p:sldId id="360" r:id="rId32"/>
    <p:sldId id="418" r:id="rId33"/>
    <p:sldId id="420" r:id="rId34"/>
    <p:sldId id="364" r:id="rId35"/>
    <p:sldId id="444" r:id="rId36"/>
    <p:sldId id="370" r:id="rId37"/>
    <p:sldId id="365" r:id="rId38"/>
    <p:sldId id="359" r:id="rId39"/>
    <p:sldId id="36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40" autoAdjust="0"/>
  </p:normalViewPr>
  <p:slideViewPr>
    <p:cSldViewPr>
      <p:cViewPr varScale="1">
        <p:scale>
          <a:sx n="71" d="100"/>
          <a:sy n="71" d="100"/>
        </p:scale>
        <p:origin x="12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2FD5C7A-BC1A-93D3-17BD-BF47678619C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6147" name="Rectangle 3">
            <a:extLst>
              <a:ext uri="{FF2B5EF4-FFF2-40B4-BE49-F238E27FC236}">
                <a16:creationId xmlns:a16="http://schemas.microsoft.com/office/drawing/2014/main" id="{7AA06C30-16D8-C532-F58C-49D081F1788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AU"/>
          </a:p>
        </p:txBody>
      </p:sp>
      <p:sp>
        <p:nvSpPr>
          <p:cNvPr id="2052" name="Rectangle 4">
            <a:extLst>
              <a:ext uri="{FF2B5EF4-FFF2-40B4-BE49-F238E27FC236}">
                <a16:creationId xmlns:a16="http://schemas.microsoft.com/office/drawing/2014/main" id="{784924DF-B29A-E8E1-1740-2DF44F5F682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D7485821-DDBD-C0F8-42FC-F23FF396453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150" name="Rectangle 6">
            <a:extLst>
              <a:ext uri="{FF2B5EF4-FFF2-40B4-BE49-F238E27FC236}">
                <a16:creationId xmlns:a16="http://schemas.microsoft.com/office/drawing/2014/main" id="{98152E71-7334-4DF2-E939-0D9F6F8F4E2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6151" name="Rectangle 7">
            <a:extLst>
              <a:ext uri="{FF2B5EF4-FFF2-40B4-BE49-F238E27FC236}">
                <a16:creationId xmlns:a16="http://schemas.microsoft.com/office/drawing/2014/main" id="{FAA5FB92-6A98-5626-4F60-9CC5A9511B5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8CB3F9E-12D5-4C44-8D91-30DB25577C18}"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5B4B640-5843-394F-91CA-86615FE784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DF386F-87F5-40F1-A936-6C70C4F7E0D2}" type="slidenum">
              <a:rPr lang="ar-SA" altLang="en-US"/>
              <a:pPr>
                <a:spcBef>
                  <a:spcPct val="0"/>
                </a:spcBef>
              </a:pPr>
              <a:t>1</a:t>
            </a:fld>
            <a:endParaRPr lang="en-AU" altLang="en-US"/>
          </a:p>
        </p:txBody>
      </p:sp>
      <p:sp>
        <p:nvSpPr>
          <p:cNvPr id="4099" name="Rectangle 2">
            <a:extLst>
              <a:ext uri="{FF2B5EF4-FFF2-40B4-BE49-F238E27FC236}">
                <a16:creationId xmlns:a16="http://schemas.microsoft.com/office/drawing/2014/main" id="{550C61A5-F3B2-F758-8D7D-4B4EAD080916}"/>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54AD894-3355-BCDC-2688-299051D42F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8975158-CAAC-9BE7-4FA9-8100B9FA7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A4B967-27B1-4BA8-B69A-C2752EF2E8B0}" type="slidenum">
              <a:rPr lang="ar-SA" altLang="en-US"/>
              <a:pPr>
                <a:spcBef>
                  <a:spcPct val="0"/>
                </a:spcBef>
              </a:pPr>
              <a:t>10</a:t>
            </a:fld>
            <a:endParaRPr lang="en-AU" altLang="en-US"/>
          </a:p>
        </p:txBody>
      </p:sp>
      <p:sp>
        <p:nvSpPr>
          <p:cNvPr id="22531" name="Rectangle 2">
            <a:extLst>
              <a:ext uri="{FF2B5EF4-FFF2-40B4-BE49-F238E27FC236}">
                <a16:creationId xmlns:a16="http://schemas.microsoft.com/office/drawing/2014/main" id="{8B83786F-EB61-3D52-18D8-10A16EBA271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12E534E-9D59-943D-B961-38AE86FEE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E2D807E-8663-1A4C-F814-CBE96E1649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0C6C6E-0C10-4068-AC77-1D2CC18641FF}" type="slidenum">
              <a:rPr lang="ar-SA" altLang="en-US"/>
              <a:pPr>
                <a:spcBef>
                  <a:spcPct val="0"/>
                </a:spcBef>
              </a:pPr>
              <a:t>11</a:t>
            </a:fld>
            <a:endParaRPr lang="en-AU" altLang="en-US"/>
          </a:p>
        </p:txBody>
      </p:sp>
      <p:sp>
        <p:nvSpPr>
          <p:cNvPr id="24579" name="Rectangle 2">
            <a:extLst>
              <a:ext uri="{FF2B5EF4-FFF2-40B4-BE49-F238E27FC236}">
                <a16:creationId xmlns:a16="http://schemas.microsoft.com/office/drawing/2014/main" id="{8735BA45-9338-F97E-EC1F-F92846FA7A1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F1BC4746-5F3A-46E9-B2EB-D920C57842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D208B20-A7E1-6927-80BA-2C8B004904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CE0180-6B71-4CB9-8BA1-483A298753B0}" type="slidenum">
              <a:rPr lang="ar-SA" altLang="en-US"/>
              <a:pPr>
                <a:spcBef>
                  <a:spcPct val="0"/>
                </a:spcBef>
              </a:pPr>
              <a:t>12</a:t>
            </a:fld>
            <a:endParaRPr lang="en-AU" altLang="en-US"/>
          </a:p>
        </p:txBody>
      </p:sp>
      <p:sp>
        <p:nvSpPr>
          <p:cNvPr id="26627" name="Rectangle 2">
            <a:extLst>
              <a:ext uri="{FF2B5EF4-FFF2-40B4-BE49-F238E27FC236}">
                <a16:creationId xmlns:a16="http://schemas.microsoft.com/office/drawing/2014/main" id="{233F3FE8-E71F-0070-4884-85460D45B18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D181FE4-5120-C3B2-1EC9-4AA822BBA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5A26146-CC9F-FDE4-6613-B748B71B6E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D6A766-171D-4904-8FA6-274660FED053}" type="slidenum">
              <a:rPr lang="ar-SA" altLang="en-US"/>
              <a:pPr>
                <a:spcBef>
                  <a:spcPct val="0"/>
                </a:spcBef>
              </a:pPr>
              <a:t>13</a:t>
            </a:fld>
            <a:endParaRPr lang="en-AU" altLang="en-US"/>
          </a:p>
        </p:txBody>
      </p:sp>
      <p:sp>
        <p:nvSpPr>
          <p:cNvPr id="28675" name="Rectangle 2">
            <a:extLst>
              <a:ext uri="{FF2B5EF4-FFF2-40B4-BE49-F238E27FC236}">
                <a16:creationId xmlns:a16="http://schemas.microsoft.com/office/drawing/2014/main" id="{84A16D5C-EDA7-AB67-54F7-B23666C8B4B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76E4EDDB-0CEA-C627-EC1F-48B0F0D2B4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4EC194D-894E-1595-1681-27F2F1AEC8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A3CAFB-BF8A-413B-B12C-B7A96DCC9610}" type="slidenum">
              <a:rPr lang="ar-SA" altLang="en-US"/>
              <a:pPr>
                <a:spcBef>
                  <a:spcPct val="0"/>
                </a:spcBef>
              </a:pPr>
              <a:t>14</a:t>
            </a:fld>
            <a:endParaRPr lang="en-AU" altLang="en-US"/>
          </a:p>
        </p:txBody>
      </p:sp>
      <p:sp>
        <p:nvSpPr>
          <p:cNvPr id="30723" name="Rectangle 2">
            <a:extLst>
              <a:ext uri="{FF2B5EF4-FFF2-40B4-BE49-F238E27FC236}">
                <a16:creationId xmlns:a16="http://schemas.microsoft.com/office/drawing/2014/main" id="{095259E3-A007-F3FA-C0B3-0CF9284286C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8E6F15C-8E4B-64DC-4964-609DB1786C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72E8AF6-9765-7345-6FF4-2CD850336E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5AB2D7D-0B91-46AD-BE94-6CB16A3425A4}" type="slidenum">
              <a:rPr lang="ar-SA" altLang="en-US"/>
              <a:pPr>
                <a:spcBef>
                  <a:spcPct val="0"/>
                </a:spcBef>
              </a:pPr>
              <a:t>15</a:t>
            </a:fld>
            <a:endParaRPr lang="en-AU" altLang="en-US"/>
          </a:p>
        </p:txBody>
      </p:sp>
      <p:sp>
        <p:nvSpPr>
          <p:cNvPr id="32771" name="Rectangle 2">
            <a:extLst>
              <a:ext uri="{FF2B5EF4-FFF2-40B4-BE49-F238E27FC236}">
                <a16:creationId xmlns:a16="http://schemas.microsoft.com/office/drawing/2014/main" id="{6DC791EF-2498-23CB-7382-C2E43CF54E6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B8A9953-3D55-AD7D-81FD-FA71C3929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57A0166-B663-A2D1-ACD7-24CF37BD3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A07B45-B145-4890-862B-AFF9C2D14683}" type="slidenum">
              <a:rPr lang="ar-SA" altLang="en-US"/>
              <a:pPr>
                <a:spcBef>
                  <a:spcPct val="0"/>
                </a:spcBef>
              </a:pPr>
              <a:t>17</a:t>
            </a:fld>
            <a:endParaRPr lang="en-AU" altLang="en-US"/>
          </a:p>
        </p:txBody>
      </p:sp>
      <p:sp>
        <p:nvSpPr>
          <p:cNvPr id="35843" name="Rectangle 2">
            <a:extLst>
              <a:ext uri="{FF2B5EF4-FFF2-40B4-BE49-F238E27FC236}">
                <a16:creationId xmlns:a16="http://schemas.microsoft.com/office/drawing/2014/main" id="{52FE6362-2A82-C502-409E-99B9165A23F7}"/>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8E782C0-496B-D2F0-7F12-FBAD9F2991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CF5DAB8-61C6-1C96-B661-44C073AB8C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EB48C2-8FA8-4869-A0B2-F45789ABFEDC}" type="slidenum">
              <a:rPr lang="ar-SA" altLang="en-US"/>
              <a:pPr>
                <a:spcBef>
                  <a:spcPct val="0"/>
                </a:spcBef>
              </a:pPr>
              <a:t>18</a:t>
            </a:fld>
            <a:endParaRPr lang="en-AU" altLang="en-US"/>
          </a:p>
        </p:txBody>
      </p:sp>
      <p:sp>
        <p:nvSpPr>
          <p:cNvPr id="37891" name="Rectangle 2">
            <a:extLst>
              <a:ext uri="{FF2B5EF4-FFF2-40B4-BE49-F238E27FC236}">
                <a16:creationId xmlns:a16="http://schemas.microsoft.com/office/drawing/2014/main" id="{D34FDA7A-130E-A020-2636-EAEB25A7178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B551534-E49D-7401-2DE3-CA7092C674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E17AD6C-4803-9A6E-5414-01A1254D35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06719D-A979-45DC-8897-480876D23011}" type="slidenum">
              <a:rPr lang="ar-SA" altLang="en-US"/>
              <a:pPr>
                <a:spcBef>
                  <a:spcPct val="0"/>
                </a:spcBef>
              </a:pPr>
              <a:t>19</a:t>
            </a:fld>
            <a:endParaRPr lang="en-AU" altLang="en-US"/>
          </a:p>
        </p:txBody>
      </p:sp>
      <p:sp>
        <p:nvSpPr>
          <p:cNvPr id="39939" name="Rectangle 2">
            <a:extLst>
              <a:ext uri="{FF2B5EF4-FFF2-40B4-BE49-F238E27FC236}">
                <a16:creationId xmlns:a16="http://schemas.microsoft.com/office/drawing/2014/main" id="{CB728325-2797-1697-5667-29AAFDE8544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66092440-9F0B-D92F-7018-DA2CBB72D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777DB8D-27E8-807C-3B4D-37DA4F3FA4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F1202C-5E72-411D-BDDC-C4DA1B866839}" type="slidenum">
              <a:rPr lang="ar-SA" altLang="en-US"/>
              <a:pPr>
                <a:spcBef>
                  <a:spcPct val="0"/>
                </a:spcBef>
              </a:pPr>
              <a:t>20</a:t>
            </a:fld>
            <a:endParaRPr lang="en-AU" altLang="en-US"/>
          </a:p>
        </p:txBody>
      </p:sp>
      <p:sp>
        <p:nvSpPr>
          <p:cNvPr id="41987" name="Rectangle 2">
            <a:extLst>
              <a:ext uri="{FF2B5EF4-FFF2-40B4-BE49-F238E27FC236}">
                <a16:creationId xmlns:a16="http://schemas.microsoft.com/office/drawing/2014/main" id="{892D44EC-9635-DB74-6B0F-E7BDBE76BE60}"/>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FC5C904-00D8-A8F3-8DE7-FE56BFB5D5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64808A4-3790-0766-901F-A2FD6439E0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9936784-8868-4A21-A146-D4BB7CC26CD3}" type="slidenum">
              <a:rPr lang="ar-SA" altLang="en-US"/>
              <a:pPr>
                <a:spcBef>
                  <a:spcPct val="0"/>
                </a:spcBef>
              </a:pPr>
              <a:t>2</a:t>
            </a:fld>
            <a:endParaRPr lang="en-AU" altLang="en-US"/>
          </a:p>
        </p:txBody>
      </p:sp>
      <p:sp>
        <p:nvSpPr>
          <p:cNvPr id="6147" name="Rectangle 2">
            <a:extLst>
              <a:ext uri="{FF2B5EF4-FFF2-40B4-BE49-F238E27FC236}">
                <a16:creationId xmlns:a16="http://schemas.microsoft.com/office/drawing/2014/main" id="{9592CDEF-C639-EF5E-F095-B601CB07D69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9A1236B-1342-B924-C85B-8CFB9F5065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D6BF469-2E54-287F-0876-8ECC813BC3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D13955-A1F4-42E9-A821-65D631095097}" type="slidenum">
              <a:rPr lang="ar-SA" altLang="en-US"/>
              <a:pPr>
                <a:spcBef>
                  <a:spcPct val="0"/>
                </a:spcBef>
              </a:pPr>
              <a:t>21</a:t>
            </a:fld>
            <a:endParaRPr lang="en-AU" altLang="en-US"/>
          </a:p>
        </p:txBody>
      </p:sp>
      <p:sp>
        <p:nvSpPr>
          <p:cNvPr id="44035" name="Rectangle 2">
            <a:extLst>
              <a:ext uri="{FF2B5EF4-FFF2-40B4-BE49-F238E27FC236}">
                <a16:creationId xmlns:a16="http://schemas.microsoft.com/office/drawing/2014/main" id="{95B75407-276C-DC36-F0BA-8A4ED3AFC0A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EA48D72-DD87-1940-FCC6-D61775838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4B7E449-6178-CBEA-68A0-74E9A6A56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B79A96-420F-4D62-9FC6-75F959D1709C}" type="slidenum">
              <a:rPr lang="ar-SA" altLang="en-US"/>
              <a:pPr>
                <a:spcBef>
                  <a:spcPct val="0"/>
                </a:spcBef>
              </a:pPr>
              <a:t>22</a:t>
            </a:fld>
            <a:endParaRPr lang="en-AU" altLang="en-US"/>
          </a:p>
        </p:txBody>
      </p:sp>
      <p:sp>
        <p:nvSpPr>
          <p:cNvPr id="46083" name="Rectangle 2">
            <a:extLst>
              <a:ext uri="{FF2B5EF4-FFF2-40B4-BE49-F238E27FC236}">
                <a16:creationId xmlns:a16="http://schemas.microsoft.com/office/drawing/2014/main" id="{AD543E30-4D09-60B4-85CB-F8382420583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C9FEA953-B5FE-B02C-586E-77C91E480E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20188B5-8060-8743-01DC-F9EF13FF85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98B7A7-0566-4257-880B-A2E1984CC650}" type="slidenum">
              <a:rPr lang="ar-SA" altLang="en-US"/>
              <a:pPr>
                <a:spcBef>
                  <a:spcPct val="0"/>
                </a:spcBef>
              </a:pPr>
              <a:t>23</a:t>
            </a:fld>
            <a:endParaRPr lang="en-AU" altLang="en-US"/>
          </a:p>
        </p:txBody>
      </p:sp>
      <p:sp>
        <p:nvSpPr>
          <p:cNvPr id="48131" name="Rectangle 2">
            <a:extLst>
              <a:ext uri="{FF2B5EF4-FFF2-40B4-BE49-F238E27FC236}">
                <a16:creationId xmlns:a16="http://schemas.microsoft.com/office/drawing/2014/main" id="{999A76DA-4DC3-F051-C2F4-E31AEB9E733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2981F84F-6B9E-0E38-745B-356473DDC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6B00EE3-0081-04B2-DED6-7B2C098A08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9F204B5-99D8-4CE4-9B29-C7980D799F6D}" type="slidenum">
              <a:rPr lang="ar-SA" altLang="en-US"/>
              <a:pPr>
                <a:spcBef>
                  <a:spcPct val="0"/>
                </a:spcBef>
              </a:pPr>
              <a:t>24</a:t>
            </a:fld>
            <a:endParaRPr lang="en-AU" altLang="en-US"/>
          </a:p>
        </p:txBody>
      </p:sp>
      <p:sp>
        <p:nvSpPr>
          <p:cNvPr id="50179" name="Rectangle 2">
            <a:extLst>
              <a:ext uri="{FF2B5EF4-FFF2-40B4-BE49-F238E27FC236}">
                <a16:creationId xmlns:a16="http://schemas.microsoft.com/office/drawing/2014/main" id="{E9E7532A-E45F-7C53-692E-1958D628F32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1E14B7C-7096-E3A3-BBEA-04317E02DB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3A3971B-4B46-D87B-485F-E81421DB0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3FA9D4-F6E1-4B3E-A012-3F8A26A766A2}" type="slidenum">
              <a:rPr lang="ar-SA" altLang="en-US"/>
              <a:pPr>
                <a:spcBef>
                  <a:spcPct val="0"/>
                </a:spcBef>
              </a:pPr>
              <a:t>25</a:t>
            </a:fld>
            <a:endParaRPr lang="en-AU" altLang="en-US"/>
          </a:p>
        </p:txBody>
      </p:sp>
      <p:sp>
        <p:nvSpPr>
          <p:cNvPr id="52227" name="Rectangle 2">
            <a:extLst>
              <a:ext uri="{FF2B5EF4-FFF2-40B4-BE49-F238E27FC236}">
                <a16:creationId xmlns:a16="http://schemas.microsoft.com/office/drawing/2014/main" id="{6C0D6038-4EB8-1C35-05BB-0615416BDEB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41366EA-F050-D127-9473-09F69B495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402CF90-3D26-17BC-A739-06FC804BC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0AE811-D952-46C4-A517-2FCFACE7A021}" type="slidenum">
              <a:rPr lang="ar-SA" altLang="en-US"/>
              <a:pPr>
                <a:spcBef>
                  <a:spcPct val="0"/>
                </a:spcBef>
              </a:pPr>
              <a:t>26</a:t>
            </a:fld>
            <a:endParaRPr lang="en-AU" altLang="en-US"/>
          </a:p>
        </p:txBody>
      </p:sp>
      <p:sp>
        <p:nvSpPr>
          <p:cNvPr id="54275" name="Rectangle 2">
            <a:extLst>
              <a:ext uri="{FF2B5EF4-FFF2-40B4-BE49-F238E27FC236}">
                <a16:creationId xmlns:a16="http://schemas.microsoft.com/office/drawing/2014/main" id="{F97B21E4-8C61-0007-E860-467221E2612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E9D4708-851C-76A5-4E38-4D79A7DF9A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501A84E-FD32-7400-B02B-F6A4F9321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A6501D-05F0-4341-8CEF-51305321B25E}" type="slidenum">
              <a:rPr lang="ar-SA" altLang="en-US"/>
              <a:pPr>
                <a:spcBef>
                  <a:spcPct val="0"/>
                </a:spcBef>
              </a:pPr>
              <a:t>27</a:t>
            </a:fld>
            <a:endParaRPr lang="en-AU" altLang="en-US"/>
          </a:p>
        </p:txBody>
      </p:sp>
      <p:sp>
        <p:nvSpPr>
          <p:cNvPr id="56323" name="Rectangle 2">
            <a:extLst>
              <a:ext uri="{FF2B5EF4-FFF2-40B4-BE49-F238E27FC236}">
                <a16:creationId xmlns:a16="http://schemas.microsoft.com/office/drawing/2014/main" id="{7D76C9A3-4E27-9B55-DEC2-8D6F115F179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5530BCB-AB8A-0407-CA3D-2F67B1A14E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6B09E46-8129-D15E-E241-DA905B9B7A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68D51D-0D31-40CA-94CB-EC99FB4138AC}" type="slidenum">
              <a:rPr lang="ar-SA" altLang="en-US"/>
              <a:pPr>
                <a:spcBef>
                  <a:spcPct val="0"/>
                </a:spcBef>
              </a:pPr>
              <a:t>28</a:t>
            </a:fld>
            <a:endParaRPr lang="en-AU" altLang="en-US"/>
          </a:p>
        </p:txBody>
      </p:sp>
      <p:sp>
        <p:nvSpPr>
          <p:cNvPr id="58371" name="Rectangle 2">
            <a:extLst>
              <a:ext uri="{FF2B5EF4-FFF2-40B4-BE49-F238E27FC236}">
                <a16:creationId xmlns:a16="http://schemas.microsoft.com/office/drawing/2014/main" id="{3DF42379-E3EC-C405-2513-879FC9377D6A}"/>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0CBE87F-3D0E-224A-F572-B50073035C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B006B3C-5298-3B8E-736C-2E028D35F8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1A231C-73D7-4BE7-AF02-BBF848B7FFC5}" type="slidenum">
              <a:rPr lang="ar-SA" altLang="en-US"/>
              <a:pPr>
                <a:spcBef>
                  <a:spcPct val="0"/>
                </a:spcBef>
              </a:pPr>
              <a:t>30</a:t>
            </a:fld>
            <a:endParaRPr lang="en-AU" altLang="en-US"/>
          </a:p>
        </p:txBody>
      </p:sp>
      <p:sp>
        <p:nvSpPr>
          <p:cNvPr id="61443" name="Rectangle 2">
            <a:extLst>
              <a:ext uri="{FF2B5EF4-FFF2-40B4-BE49-F238E27FC236}">
                <a16:creationId xmlns:a16="http://schemas.microsoft.com/office/drawing/2014/main" id="{C49759C5-08B3-A7F1-1642-1D6267F8D3E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831A20C-B1F1-6565-6EE9-1EBC94C099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4E8C3A5-1283-90F7-8B7A-5C0B718DB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113A13-189C-42A7-BE8F-879547FEAA3C}" type="slidenum">
              <a:rPr lang="ar-SA" altLang="en-US"/>
              <a:pPr>
                <a:spcBef>
                  <a:spcPct val="0"/>
                </a:spcBef>
              </a:pPr>
              <a:t>31</a:t>
            </a:fld>
            <a:endParaRPr lang="en-AU" altLang="en-US"/>
          </a:p>
        </p:txBody>
      </p:sp>
      <p:sp>
        <p:nvSpPr>
          <p:cNvPr id="63491" name="Rectangle 2">
            <a:extLst>
              <a:ext uri="{FF2B5EF4-FFF2-40B4-BE49-F238E27FC236}">
                <a16:creationId xmlns:a16="http://schemas.microsoft.com/office/drawing/2014/main" id="{49B04F0A-A6EF-5AEA-06C3-4CB433FCA3B2}"/>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A5F5D68-F599-D336-F006-1E2F742110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DF82DFD-3901-DB99-0D24-E12A03A8B8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7E147D-A181-4C7B-B9E3-1DB70F361F34}" type="slidenum">
              <a:rPr lang="ar-SA" altLang="en-US"/>
              <a:pPr>
                <a:spcBef>
                  <a:spcPct val="0"/>
                </a:spcBef>
              </a:pPr>
              <a:t>3</a:t>
            </a:fld>
            <a:endParaRPr lang="en-AU" altLang="en-US"/>
          </a:p>
        </p:txBody>
      </p:sp>
      <p:sp>
        <p:nvSpPr>
          <p:cNvPr id="8195" name="Rectangle 2">
            <a:extLst>
              <a:ext uri="{FF2B5EF4-FFF2-40B4-BE49-F238E27FC236}">
                <a16:creationId xmlns:a16="http://schemas.microsoft.com/office/drawing/2014/main" id="{2BE76422-3662-1D93-8033-CECAC94D744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8970FEE-1BEE-A26C-664D-9427F241A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24DF2A5-95C9-B33A-85A1-BED69421AA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E03A66-EE23-4EEF-8610-EB324AF3650D}" type="slidenum">
              <a:rPr lang="ar-SA" altLang="en-US"/>
              <a:pPr>
                <a:spcBef>
                  <a:spcPct val="0"/>
                </a:spcBef>
              </a:pPr>
              <a:t>34</a:t>
            </a:fld>
            <a:endParaRPr lang="en-AU" altLang="en-US"/>
          </a:p>
        </p:txBody>
      </p:sp>
      <p:sp>
        <p:nvSpPr>
          <p:cNvPr id="67587" name="Rectangle 2">
            <a:extLst>
              <a:ext uri="{FF2B5EF4-FFF2-40B4-BE49-F238E27FC236}">
                <a16:creationId xmlns:a16="http://schemas.microsoft.com/office/drawing/2014/main" id="{947B333B-C489-9F4E-89B4-45616F4AC28C}"/>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6E14111-C642-901D-A4CE-99101450A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C9D3D50-9586-06F9-D1EF-693EC96D2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2CAAFB-BAD7-436C-87BE-35ED8BD09B27}" type="slidenum">
              <a:rPr lang="ar-SA" altLang="en-US"/>
              <a:pPr>
                <a:spcBef>
                  <a:spcPct val="0"/>
                </a:spcBef>
              </a:pPr>
              <a:t>36</a:t>
            </a:fld>
            <a:endParaRPr lang="en-AU" altLang="en-US"/>
          </a:p>
        </p:txBody>
      </p:sp>
      <p:sp>
        <p:nvSpPr>
          <p:cNvPr id="70659" name="Rectangle 2">
            <a:extLst>
              <a:ext uri="{FF2B5EF4-FFF2-40B4-BE49-F238E27FC236}">
                <a16:creationId xmlns:a16="http://schemas.microsoft.com/office/drawing/2014/main" id="{8895FFBF-5DED-6436-86D6-96591E9220A0}"/>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388C3E4-92AC-2775-6B5F-45115FEE50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3EB3AFE-8B21-B9AF-2E4E-5B6A7C55AE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67EA66-1EEA-44E6-A8B0-9E13E879BCB9}" type="slidenum">
              <a:rPr lang="ar-SA" altLang="en-US"/>
              <a:pPr>
                <a:spcBef>
                  <a:spcPct val="0"/>
                </a:spcBef>
              </a:pPr>
              <a:t>37</a:t>
            </a:fld>
            <a:endParaRPr lang="en-AU" altLang="en-US"/>
          </a:p>
        </p:txBody>
      </p:sp>
      <p:sp>
        <p:nvSpPr>
          <p:cNvPr id="72707" name="Rectangle 2">
            <a:extLst>
              <a:ext uri="{FF2B5EF4-FFF2-40B4-BE49-F238E27FC236}">
                <a16:creationId xmlns:a16="http://schemas.microsoft.com/office/drawing/2014/main" id="{92EFFEA8-DC2E-495E-6331-150F0F63F31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9E1885A0-6C42-3185-1E35-D5C159CAAB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A5C0798B-8485-7215-1944-FE8E0FE9E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45E8BD7-83A8-4BF9-9743-B18CCE737F13}" type="slidenum">
              <a:rPr lang="ar-SA" altLang="en-US"/>
              <a:pPr>
                <a:spcBef>
                  <a:spcPct val="0"/>
                </a:spcBef>
              </a:pPr>
              <a:t>38</a:t>
            </a:fld>
            <a:endParaRPr lang="en-AU" altLang="en-US"/>
          </a:p>
        </p:txBody>
      </p:sp>
      <p:sp>
        <p:nvSpPr>
          <p:cNvPr id="74755" name="Rectangle 2">
            <a:extLst>
              <a:ext uri="{FF2B5EF4-FFF2-40B4-BE49-F238E27FC236}">
                <a16:creationId xmlns:a16="http://schemas.microsoft.com/office/drawing/2014/main" id="{15D8D08E-CFED-0D97-E6D0-AF762624715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207C061-640A-FADA-1EF5-1F92C58B6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48B8C12-67DF-59FC-5683-D67C31CAF5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421C6A6-B2E8-473E-A8CC-93CB8E6301CF}" type="slidenum">
              <a:rPr lang="ar-SA" altLang="en-US"/>
              <a:pPr>
                <a:spcBef>
                  <a:spcPct val="0"/>
                </a:spcBef>
              </a:pPr>
              <a:t>39</a:t>
            </a:fld>
            <a:endParaRPr lang="en-AU" altLang="en-US"/>
          </a:p>
        </p:txBody>
      </p:sp>
      <p:sp>
        <p:nvSpPr>
          <p:cNvPr id="76803" name="Rectangle 2">
            <a:extLst>
              <a:ext uri="{FF2B5EF4-FFF2-40B4-BE49-F238E27FC236}">
                <a16:creationId xmlns:a16="http://schemas.microsoft.com/office/drawing/2014/main" id="{FDAE2BD0-583A-F23E-A8CB-0B63E00023B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BC8724AD-E3E3-D252-8ABD-9A9E8C4CD2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44D4D4D-AF38-948B-C52A-B5EF5AA738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0183C5-5B38-4368-BD71-3B20C63ACF7F}" type="slidenum">
              <a:rPr lang="ar-SA" altLang="en-US"/>
              <a:pPr>
                <a:spcBef>
                  <a:spcPct val="0"/>
                </a:spcBef>
              </a:pPr>
              <a:t>40</a:t>
            </a:fld>
            <a:endParaRPr lang="en-AU" altLang="en-US"/>
          </a:p>
        </p:txBody>
      </p:sp>
      <p:sp>
        <p:nvSpPr>
          <p:cNvPr id="78851" name="Rectangle 2">
            <a:extLst>
              <a:ext uri="{FF2B5EF4-FFF2-40B4-BE49-F238E27FC236}">
                <a16:creationId xmlns:a16="http://schemas.microsoft.com/office/drawing/2014/main" id="{186048A0-161D-FCFC-3F22-45AFAF15F3CD}"/>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EDDEF62-2D54-22E1-81F1-7F22B93827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D8CE957A-2A36-827C-1DF1-8B5BD7C91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750ED99-AA47-4F39-A6B1-42D0E8CF66FB}" type="slidenum">
              <a:rPr lang="ar-SA" altLang="en-US"/>
              <a:pPr>
                <a:spcBef>
                  <a:spcPct val="0"/>
                </a:spcBef>
              </a:pPr>
              <a:t>41</a:t>
            </a:fld>
            <a:endParaRPr lang="en-AU" altLang="en-US"/>
          </a:p>
        </p:txBody>
      </p:sp>
      <p:sp>
        <p:nvSpPr>
          <p:cNvPr id="80899" name="Rectangle 2">
            <a:extLst>
              <a:ext uri="{FF2B5EF4-FFF2-40B4-BE49-F238E27FC236}">
                <a16:creationId xmlns:a16="http://schemas.microsoft.com/office/drawing/2014/main" id="{DBAEE916-F47C-E90D-FE58-5561FE24ED5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21BAC681-F7B0-55E9-D5E1-1F3329BF4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63ED633-0FEC-214F-41DF-6F9A29F33D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B806D0-7F7C-4F53-8598-0DD5413EC9E7}" type="slidenum">
              <a:rPr lang="ar-SA" altLang="en-US"/>
              <a:pPr>
                <a:spcBef>
                  <a:spcPct val="0"/>
                </a:spcBef>
              </a:pPr>
              <a:t>42</a:t>
            </a:fld>
            <a:endParaRPr lang="en-AU" altLang="en-US"/>
          </a:p>
        </p:txBody>
      </p:sp>
      <p:sp>
        <p:nvSpPr>
          <p:cNvPr id="82947" name="Rectangle 2">
            <a:extLst>
              <a:ext uri="{FF2B5EF4-FFF2-40B4-BE49-F238E27FC236}">
                <a16:creationId xmlns:a16="http://schemas.microsoft.com/office/drawing/2014/main" id="{220F2A57-FC1B-B138-161B-BB668476B1E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08DF6DA-3062-3267-911A-C6CD02F14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71E421B-AD9F-81FA-78CF-E57E4EDD8EE5}"/>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F0E4F710-B6E0-1AEE-35B1-4881274D2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3319BAE9-0082-62FA-1919-F286604675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4AF0976-E6D8-4FA0-BE8E-0D75E171251D}" type="slidenum">
              <a:rPr lang="ar-SA" altLang="en-US"/>
              <a:pPr>
                <a:spcBef>
                  <a:spcPct val="0"/>
                </a:spcBef>
              </a:pPr>
              <a:t>44</a:t>
            </a:fld>
            <a:endParaRPr lang="en-AU" altLang="en-US"/>
          </a:p>
        </p:txBody>
      </p:sp>
      <p:sp>
        <p:nvSpPr>
          <p:cNvPr id="87043" name="Rectangle 2">
            <a:extLst>
              <a:ext uri="{FF2B5EF4-FFF2-40B4-BE49-F238E27FC236}">
                <a16:creationId xmlns:a16="http://schemas.microsoft.com/office/drawing/2014/main" id="{49CAA999-B2CA-02C9-2615-94BA05C34F23}"/>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903F7B0F-7F64-D67F-04A7-6C2C9C54BE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89C6A73-3A1E-7288-27E6-869612A3D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2C1B49D-B6E9-4612-85FE-BD1EFE180634}" type="slidenum">
              <a:rPr lang="ar-SA" altLang="en-US"/>
              <a:pPr>
                <a:spcBef>
                  <a:spcPct val="0"/>
                </a:spcBef>
              </a:pPr>
              <a:t>4</a:t>
            </a:fld>
            <a:endParaRPr lang="en-AU" altLang="en-US"/>
          </a:p>
        </p:txBody>
      </p:sp>
      <p:sp>
        <p:nvSpPr>
          <p:cNvPr id="10243" name="Rectangle 2">
            <a:extLst>
              <a:ext uri="{FF2B5EF4-FFF2-40B4-BE49-F238E27FC236}">
                <a16:creationId xmlns:a16="http://schemas.microsoft.com/office/drawing/2014/main" id="{C0D4D2FD-69C8-B122-3368-EF4DCF3F4D94}"/>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A75B82F0-734F-9D27-E5D0-758695B10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610F38D-FA19-09D2-84B2-C899662360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D83F7CE-48FE-4B84-99FA-B14C20EC3F44}" type="slidenum">
              <a:rPr lang="ar-SA" altLang="en-US"/>
              <a:pPr>
                <a:spcBef>
                  <a:spcPct val="0"/>
                </a:spcBef>
              </a:pPr>
              <a:t>45</a:t>
            </a:fld>
            <a:endParaRPr lang="en-AU" altLang="en-US"/>
          </a:p>
        </p:txBody>
      </p:sp>
      <p:sp>
        <p:nvSpPr>
          <p:cNvPr id="89091" name="Rectangle 2">
            <a:extLst>
              <a:ext uri="{FF2B5EF4-FFF2-40B4-BE49-F238E27FC236}">
                <a16:creationId xmlns:a16="http://schemas.microsoft.com/office/drawing/2014/main" id="{408B6F19-DF62-270D-DBA5-A5D312E57BB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D2E6C3CD-1604-30DD-0B27-2E1FF385FE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EDFFF60C-0F3E-B9C4-3AF4-F818D20338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09C3AA-D0FD-4DE1-8EB5-B24DCA981347}" type="slidenum">
              <a:rPr lang="ar-SA" altLang="en-US"/>
              <a:pPr>
                <a:spcBef>
                  <a:spcPct val="0"/>
                </a:spcBef>
              </a:pPr>
              <a:t>46</a:t>
            </a:fld>
            <a:endParaRPr lang="en-AU" altLang="en-US"/>
          </a:p>
        </p:txBody>
      </p:sp>
      <p:sp>
        <p:nvSpPr>
          <p:cNvPr id="91139" name="Rectangle 2">
            <a:extLst>
              <a:ext uri="{FF2B5EF4-FFF2-40B4-BE49-F238E27FC236}">
                <a16:creationId xmlns:a16="http://schemas.microsoft.com/office/drawing/2014/main" id="{D0D2E1C4-002D-5022-3C98-CC39837F5C38}"/>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9D9BF45-023E-E227-6F5C-B15C8C9B71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2CA0831-DD57-66BE-D266-F2AC2B0665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AEB954-AC94-4268-A550-F538FB0920A3}" type="slidenum">
              <a:rPr lang="ar-SA" altLang="en-US"/>
              <a:pPr>
                <a:spcBef>
                  <a:spcPct val="0"/>
                </a:spcBef>
              </a:pPr>
              <a:t>47</a:t>
            </a:fld>
            <a:endParaRPr lang="en-AU" altLang="en-US"/>
          </a:p>
        </p:txBody>
      </p:sp>
      <p:sp>
        <p:nvSpPr>
          <p:cNvPr id="93187" name="Rectangle 2">
            <a:extLst>
              <a:ext uri="{FF2B5EF4-FFF2-40B4-BE49-F238E27FC236}">
                <a16:creationId xmlns:a16="http://schemas.microsoft.com/office/drawing/2014/main" id="{E2EB6F61-F4C3-3963-AD0E-B76291E4F61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9B1CFFD1-D01D-E4FC-A0A5-B8E8B49DF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FEAC669-4853-2EAF-6D82-0A17F8E27B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683A3D-191E-4FFC-AA7D-0D6DC370F641}" type="slidenum">
              <a:rPr lang="ar-SA" altLang="en-US"/>
              <a:pPr>
                <a:spcBef>
                  <a:spcPct val="0"/>
                </a:spcBef>
              </a:pPr>
              <a:t>48</a:t>
            </a:fld>
            <a:endParaRPr lang="en-AU" altLang="en-US"/>
          </a:p>
        </p:txBody>
      </p:sp>
      <p:sp>
        <p:nvSpPr>
          <p:cNvPr id="95235" name="Rectangle 2">
            <a:extLst>
              <a:ext uri="{FF2B5EF4-FFF2-40B4-BE49-F238E27FC236}">
                <a16:creationId xmlns:a16="http://schemas.microsoft.com/office/drawing/2014/main" id="{17E6E8D2-A6BF-3A60-343F-0A277037DEB1}"/>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A2900D6E-0033-0FD4-7D15-2F77F97607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295EE0DB-F05F-7FBF-E16C-C0E9A0D63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3292EC8-0D31-4D93-9CCB-4C7858E5165D}" type="slidenum">
              <a:rPr lang="ar-SA" altLang="en-US"/>
              <a:pPr>
                <a:spcBef>
                  <a:spcPct val="0"/>
                </a:spcBef>
              </a:pPr>
              <a:t>49</a:t>
            </a:fld>
            <a:endParaRPr lang="en-AU" altLang="en-US"/>
          </a:p>
        </p:txBody>
      </p:sp>
      <p:sp>
        <p:nvSpPr>
          <p:cNvPr id="97283" name="Rectangle 2">
            <a:extLst>
              <a:ext uri="{FF2B5EF4-FFF2-40B4-BE49-F238E27FC236}">
                <a16:creationId xmlns:a16="http://schemas.microsoft.com/office/drawing/2014/main" id="{F5435BC3-95EC-E675-2F54-ACDEFA633B92}"/>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DC4FABC-41BF-1147-13D6-39301F7FD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36604793-3754-502F-18CF-7AA967EC7E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9DB7B9A-95DF-4DFA-829D-8C1A17C353A2}" type="slidenum">
              <a:rPr lang="ar-SA" altLang="en-US"/>
              <a:pPr>
                <a:spcBef>
                  <a:spcPct val="0"/>
                </a:spcBef>
              </a:pPr>
              <a:t>51</a:t>
            </a:fld>
            <a:endParaRPr lang="en-AU" altLang="en-US"/>
          </a:p>
        </p:txBody>
      </p:sp>
      <p:sp>
        <p:nvSpPr>
          <p:cNvPr id="100355" name="Rectangle 2">
            <a:extLst>
              <a:ext uri="{FF2B5EF4-FFF2-40B4-BE49-F238E27FC236}">
                <a16:creationId xmlns:a16="http://schemas.microsoft.com/office/drawing/2014/main" id="{2E620224-00FB-367F-A615-B25ADF594B23}"/>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56FB132E-FED2-E217-9330-B6138E083E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22EC240B-BC36-D4AC-495A-747D9D048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D91451-3FAA-47E2-9B58-2D2013CF281E}" type="slidenum">
              <a:rPr lang="ar-SA" altLang="en-US"/>
              <a:pPr>
                <a:spcBef>
                  <a:spcPct val="0"/>
                </a:spcBef>
              </a:pPr>
              <a:t>52</a:t>
            </a:fld>
            <a:endParaRPr lang="en-AU" altLang="en-US"/>
          </a:p>
        </p:txBody>
      </p:sp>
      <p:sp>
        <p:nvSpPr>
          <p:cNvPr id="102403" name="Rectangle 2">
            <a:extLst>
              <a:ext uri="{FF2B5EF4-FFF2-40B4-BE49-F238E27FC236}">
                <a16:creationId xmlns:a16="http://schemas.microsoft.com/office/drawing/2014/main" id="{5BF4A076-6078-1D1A-6751-35912BF49421}"/>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05B9FBFA-6AD1-36AB-2F6A-E092B43A2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D181A34-6FAC-784A-ECB8-464FE4E41D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43ABC1-5C01-4473-9A79-9CFD2C97D59F}" type="slidenum">
              <a:rPr lang="ar-SA" altLang="en-US"/>
              <a:pPr>
                <a:spcBef>
                  <a:spcPct val="0"/>
                </a:spcBef>
              </a:pPr>
              <a:t>53</a:t>
            </a:fld>
            <a:endParaRPr lang="en-AU" altLang="en-US"/>
          </a:p>
        </p:txBody>
      </p:sp>
      <p:sp>
        <p:nvSpPr>
          <p:cNvPr id="104451" name="Rectangle 2">
            <a:extLst>
              <a:ext uri="{FF2B5EF4-FFF2-40B4-BE49-F238E27FC236}">
                <a16:creationId xmlns:a16="http://schemas.microsoft.com/office/drawing/2014/main" id="{6515CA37-631B-5091-0651-CE92B41CBB3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A13B91FE-F464-781A-0EB3-EE670D43F7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B893F49-5EB5-4FA7-35E3-2EF05FF9A0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22F616-96B1-4574-A496-1D945986C490}" type="slidenum">
              <a:rPr lang="ar-SA" altLang="en-US"/>
              <a:pPr>
                <a:spcBef>
                  <a:spcPct val="0"/>
                </a:spcBef>
              </a:pPr>
              <a:t>54</a:t>
            </a:fld>
            <a:endParaRPr lang="en-AU" altLang="en-US"/>
          </a:p>
        </p:txBody>
      </p:sp>
      <p:sp>
        <p:nvSpPr>
          <p:cNvPr id="106499" name="Rectangle 2">
            <a:extLst>
              <a:ext uri="{FF2B5EF4-FFF2-40B4-BE49-F238E27FC236}">
                <a16:creationId xmlns:a16="http://schemas.microsoft.com/office/drawing/2014/main" id="{B704C4A5-AF25-D3E1-9D84-439172DA013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F8CE0593-5CDE-F9ED-D8CB-64ACE9265E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60E754A-8216-F1F8-D312-502232BA6D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ED4CA7-EF1A-4439-9C7F-223530248FDB}" type="slidenum">
              <a:rPr lang="ar-SA" altLang="en-US"/>
              <a:pPr>
                <a:spcBef>
                  <a:spcPct val="0"/>
                </a:spcBef>
              </a:pPr>
              <a:t>55</a:t>
            </a:fld>
            <a:endParaRPr lang="en-AU" altLang="en-US"/>
          </a:p>
        </p:txBody>
      </p:sp>
      <p:sp>
        <p:nvSpPr>
          <p:cNvPr id="108547" name="Rectangle 2">
            <a:extLst>
              <a:ext uri="{FF2B5EF4-FFF2-40B4-BE49-F238E27FC236}">
                <a16:creationId xmlns:a16="http://schemas.microsoft.com/office/drawing/2014/main" id="{CABDD21C-2E39-AF61-5489-69204EAF7F77}"/>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66CE6FD7-7D38-F4BD-2A9B-3581F3451C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EB3B1FD-A1AE-4B96-6723-D396FAB960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2578A60-24E2-4451-9F5C-09677B96C061}" type="slidenum">
              <a:rPr lang="ar-SA" altLang="en-US"/>
              <a:pPr>
                <a:spcBef>
                  <a:spcPct val="0"/>
                </a:spcBef>
              </a:pPr>
              <a:t>5</a:t>
            </a:fld>
            <a:endParaRPr lang="en-AU" altLang="en-US"/>
          </a:p>
        </p:txBody>
      </p:sp>
      <p:sp>
        <p:nvSpPr>
          <p:cNvPr id="12291" name="Rectangle 2">
            <a:extLst>
              <a:ext uri="{FF2B5EF4-FFF2-40B4-BE49-F238E27FC236}">
                <a16:creationId xmlns:a16="http://schemas.microsoft.com/office/drawing/2014/main" id="{12EE606C-6413-9EAC-72D6-EDED6B97EFC3}"/>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C4895634-A37D-56B3-99A2-518CE95D5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0FD7F581-2CF4-E289-5070-E86D2D510C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FF0F5F-8D17-4DA8-BB0D-8310CF0399E7}" type="slidenum">
              <a:rPr lang="ar-SA" altLang="en-US"/>
              <a:pPr>
                <a:spcBef>
                  <a:spcPct val="0"/>
                </a:spcBef>
              </a:pPr>
              <a:t>56</a:t>
            </a:fld>
            <a:endParaRPr lang="en-AU" altLang="en-US"/>
          </a:p>
        </p:txBody>
      </p:sp>
      <p:sp>
        <p:nvSpPr>
          <p:cNvPr id="110595" name="Rectangle 2">
            <a:extLst>
              <a:ext uri="{FF2B5EF4-FFF2-40B4-BE49-F238E27FC236}">
                <a16:creationId xmlns:a16="http://schemas.microsoft.com/office/drawing/2014/main" id="{468E2AB6-9939-13F0-6826-480930C9DBA3}"/>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8DCEC1B0-92B2-8EDA-4BB5-62C75FB866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1855FD19-3487-0B4C-0986-E0A613E91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06F712-B470-4234-936D-4B43D1F5F1BB}" type="slidenum">
              <a:rPr lang="ar-SA" altLang="en-US"/>
              <a:pPr>
                <a:spcBef>
                  <a:spcPct val="0"/>
                </a:spcBef>
              </a:pPr>
              <a:t>57</a:t>
            </a:fld>
            <a:endParaRPr lang="en-AU" altLang="en-US"/>
          </a:p>
        </p:txBody>
      </p:sp>
      <p:sp>
        <p:nvSpPr>
          <p:cNvPr id="112643" name="Rectangle 2">
            <a:extLst>
              <a:ext uri="{FF2B5EF4-FFF2-40B4-BE49-F238E27FC236}">
                <a16:creationId xmlns:a16="http://schemas.microsoft.com/office/drawing/2014/main" id="{263A2DFF-F552-0E9F-050A-ECFCB437E708}"/>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8EC9C9CC-A622-E068-CA77-8BEFC10595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7A5F1B38-DBCD-04C3-3032-83EE8CBA24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DFB493-2157-4F7A-981A-B5A5DEF8A1C9}" type="slidenum">
              <a:rPr lang="ar-SA" altLang="en-US"/>
              <a:pPr>
                <a:spcBef>
                  <a:spcPct val="0"/>
                </a:spcBef>
              </a:pPr>
              <a:t>58</a:t>
            </a:fld>
            <a:endParaRPr lang="en-AU" altLang="en-US"/>
          </a:p>
        </p:txBody>
      </p:sp>
      <p:sp>
        <p:nvSpPr>
          <p:cNvPr id="114691" name="Rectangle 2">
            <a:extLst>
              <a:ext uri="{FF2B5EF4-FFF2-40B4-BE49-F238E27FC236}">
                <a16:creationId xmlns:a16="http://schemas.microsoft.com/office/drawing/2014/main" id="{7B0C4EC5-3943-ECA7-7AA9-43DC3F9D1C10}"/>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48867E5C-ED9F-3114-C66D-BD979F42D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A1D35DEE-6DBC-453F-AC76-73406658A1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EF4A0F-F771-4C8C-8993-22383C30A9D8}" type="slidenum">
              <a:rPr lang="ar-SA" altLang="en-US"/>
              <a:pPr>
                <a:spcBef>
                  <a:spcPct val="0"/>
                </a:spcBef>
              </a:pPr>
              <a:t>6</a:t>
            </a:fld>
            <a:endParaRPr lang="en-AU" altLang="en-US"/>
          </a:p>
        </p:txBody>
      </p:sp>
      <p:sp>
        <p:nvSpPr>
          <p:cNvPr id="14339" name="Rectangle 2">
            <a:extLst>
              <a:ext uri="{FF2B5EF4-FFF2-40B4-BE49-F238E27FC236}">
                <a16:creationId xmlns:a16="http://schemas.microsoft.com/office/drawing/2014/main" id="{C5A7808D-3463-5713-11BC-6FA142BDD31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BEACC76-3E1E-5D1F-5B50-55BB29B138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3E76D93-FA75-E9D9-2EBF-0C14C3AE67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E62D8D6-3226-4A09-91F8-3D674EC4B466}" type="slidenum">
              <a:rPr lang="ar-SA" altLang="en-US"/>
              <a:pPr>
                <a:spcBef>
                  <a:spcPct val="0"/>
                </a:spcBef>
              </a:pPr>
              <a:t>7</a:t>
            </a:fld>
            <a:endParaRPr lang="en-AU" altLang="en-US"/>
          </a:p>
        </p:txBody>
      </p:sp>
      <p:sp>
        <p:nvSpPr>
          <p:cNvPr id="16387" name="Rectangle 2">
            <a:extLst>
              <a:ext uri="{FF2B5EF4-FFF2-40B4-BE49-F238E27FC236}">
                <a16:creationId xmlns:a16="http://schemas.microsoft.com/office/drawing/2014/main" id="{D4B24322-5F16-1CB6-48FA-98B0CA65B90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E84441D8-3742-B813-47FB-888CA944CD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6579A4F-470E-A910-9C40-A155D29433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FD77BA-151F-4D65-AE5F-A6EB4B98253B}" type="slidenum">
              <a:rPr lang="ar-SA" altLang="en-US"/>
              <a:pPr>
                <a:spcBef>
                  <a:spcPct val="0"/>
                </a:spcBef>
              </a:pPr>
              <a:t>8</a:t>
            </a:fld>
            <a:endParaRPr lang="en-AU" altLang="en-US"/>
          </a:p>
        </p:txBody>
      </p:sp>
      <p:sp>
        <p:nvSpPr>
          <p:cNvPr id="18435" name="Rectangle 2">
            <a:extLst>
              <a:ext uri="{FF2B5EF4-FFF2-40B4-BE49-F238E27FC236}">
                <a16:creationId xmlns:a16="http://schemas.microsoft.com/office/drawing/2014/main" id="{1F364AF0-A496-5FA2-9477-E13EAD6FCFB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8C3D32F-D3D9-C84C-434B-7F9A02794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8F8B105-BA26-7C91-436F-F0D9108253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764384-9751-4C6C-B3AF-4FC3CEB613DD}" type="slidenum">
              <a:rPr lang="ar-SA" altLang="en-US"/>
              <a:pPr>
                <a:spcBef>
                  <a:spcPct val="0"/>
                </a:spcBef>
              </a:pPr>
              <a:t>9</a:t>
            </a:fld>
            <a:endParaRPr lang="en-AU" altLang="en-US"/>
          </a:p>
        </p:txBody>
      </p:sp>
      <p:sp>
        <p:nvSpPr>
          <p:cNvPr id="20483" name="Rectangle 2">
            <a:extLst>
              <a:ext uri="{FF2B5EF4-FFF2-40B4-BE49-F238E27FC236}">
                <a16:creationId xmlns:a16="http://schemas.microsoft.com/office/drawing/2014/main" id="{585F8A62-E902-751E-6F5B-50DC8EA3861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29EEAA5-6B1F-15A4-A9AA-3713DAC9C2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5B629E8-417E-A696-01E6-26E5CAB95A5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328D0750-B8E0-084E-0D28-3D1AA34CDBA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4146366C-AC75-FD52-C4A1-17D7DCD3BFB5}"/>
              </a:ext>
            </a:extLst>
          </p:cNvPr>
          <p:cNvSpPr>
            <a:spLocks noGrp="1" noChangeArrowheads="1"/>
          </p:cNvSpPr>
          <p:nvPr>
            <p:ph type="sldNum" sz="quarter" idx="12"/>
          </p:nvPr>
        </p:nvSpPr>
        <p:spPr>
          <a:ln/>
        </p:spPr>
        <p:txBody>
          <a:bodyPr/>
          <a:lstStyle>
            <a:lvl1pPr>
              <a:defRPr/>
            </a:lvl1pPr>
          </a:lstStyle>
          <a:p>
            <a:fld id="{11A1E4B1-C5BD-4BDF-AD2F-3947C22CB3BC}" type="slidenum">
              <a:rPr lang="ar-SA" altLang="en-US"/>
              <a:pPr/>
              <a:t>‹#›</a:t>
            </a:fld>
            <a:endParaRPr lang="en-AU" altLang="en-US"/>
          </a:p>
        </p:txBody>
      </p:sp>
    </p:spTree>
    <p:extLst>
      <p:ext uri="{BB962C8B-B14F-4D97-AF65-F5344CB8AC3E}">
        <p14:creationId xmlns:p14="http://schemas.microsoft.com/office/powerpoint/2010/main" val="132400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81DCD6-6C14-9C8F-A37B-9DD5507751EC}"/>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95DD7843-38E6-FE85-BEE3-D186DB162A4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ED342B70-5C94-8A2B-34FA-8821A355CC71}"/>
              </a:ext>
            </a:extLst>
          </p:cNvPr>
          <p:cNvSpPr>
            <a:spLocks noGrp="1" noChangeArrowheads="1"/>
          </p:cNvSpPr>
          <p:nvPr>
            <p:ph type="sldNum" sz="quarter" idx="12"/>
          </p:nvPr>
        </p:nvSpPr>
        <p:spPr>
          <a:ln/>
        </p:spPr>
        <p:txBody>
          <a:bodyPr/>
          <a:lstStyle>
            <a:lvl1pPr>
              <a:defRPr/>
            </a:lvl1pPr>
          </a:lstStyle>
          <a:p>
            <a:fld id="{8DA1958C-5973-4A60-A065-3B4451C0713B}" type="slidenum">
              <a:rPr lang="ar-SA" altLang="en-US"/>
              <a:pPr/>
              <a:t>‹#›</a:t>
            </a:fld>
            <a:endParaRPr lang="en-AU" altLang="en-US"/>
          </a:p>
        </p:txBody>
      </p:sp>
    </p:spTree>
    <p:extLst>
      <p:ext uri="{BB962C8B-B14F-4D97-AF65-F5344CB8AC3E}">
        <p14:creationId xmlns:p14="http://schemas.microsoft.com/office/powerpoint/2010/main" val="92863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D40AC4-0C96-9E17-3602-34461D26203F}"/>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2B8005BC-B9D3-EEF3-F3D5-81C3D1AE6A5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90A29CDD-C441-F6BF-5E78-32D6F18157AE}"/>
              </a:ext>
            </a:extLst>
          </p:cNvPr>
          <p:cNvSpPr>
            <a:spLocks noGrp="1" noChangeArrowheads="1"/>
          </p:cNvSpPr>
          <p:nvPr>
            <p:ph type="sldNum" sz="quarter" idx="12"/>
          </p:nvPr>
        </p:nvSpPr>
        <p:spPr>
          <a:ln/>
        </p:spPr>
        <p:txBody>
          <a:bodyPr/>
          <a:lstStyle>
            <a:lvl1pPr>
              <a:defRPr/>
            </a:lvl1pPr>
          </a:lstStyle>
          <a:p>
            <a:fld id="{51DD2861-DDBA-462A-B26D-AB234D14DABF}" type="slidenum">
              <a:rPr lang="ar-SA" altLang="en-US"/>
              <a:pPr/>
              <a:t>‹#›</a:t>
            </a:fld>
            <a:endParaRPr lang="en-AU" altLang="en-US"/>
          </a:p>
        </p:txBody>
      </p:sp>
    </p:spTree>
    <p:extLst>
      <p:ext uri="{BB962C8B-B14F-4D97-AF65-F5344CB8AC3E}">
        <p14:creationId xmlns:p14="http://schemas.microsoft.com/office/powerpoint/2010/main" val="180330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JO"/>
          </a:p>
        </p:txBody>
      </p:sp>
      <p:sp>
        <p:nvSpPr>
          <p:cNvPr id="3" name="Table Placeholder 2"/>
          <p:cNvSpPr>
            <a:spLocks noGrp="1"/>
          </p:cNvSpPr>
          <p:nvPr>
            <p:ph type="tbl" idx="1"/>
          </p:nvPr>
        </p:nvSpPr>
        <p:spPr>
          <a:xfrm>
            <a:off x="457200" y="1600200"/>
            <a:ext cx="8229600" cy="4525963"/>
          </a:xfrm>
        </p:spPr>
        <p:txBody>
          <a:bodyPr/>
          <a:lstStyle/>
          <a:p>
            <a:pPr lvl="0"/>
            <a:endParaRPr lang="ar-JO" noProof="0"/>
          </a:p>
        </p:txBody>
      </p:sp>
      <p:sp>
        <p:nvSpPr>
          <p:cNvPr id="4" name="Rectangle 4">
            <a:extLst>
              <a:ext uri="{FF2B5EF4-FFF2-40B4-BE49-F238E27FC236}">
                <a16:creationId xmlns:a16="http://schemas.microsoft.com/office/drawing/2014/main" id="{F6596FC6-591E-0556-46CE-E8482B350818}"/>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B93C5A32-AC1F-911E-6A9F-8DE335C7466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28C0EAE4-B00B-8FA4-6C82-0702B16E469C}"/>
              </a:ext>
            </a:extLst>
          </p:cNvPr>
          <p:cNvSpPr>
            <a:spLocks noGrp="1" noChangeArrowheads="1"/>
          </p:cNvSpPr>
          <p:nvPr>
            <p:ph type="sldNum" sz="quarter" idx="12"/>
          </p:nvPr>
        </p:nvSpPr>
        <p:spPr>
          <a:ln/>
        </p:spPr>
        <p:txBody>
          <a:bodyPr/>
          <a:lstStyle>
            <a:lvl1pPr>
              <a:defRPr/>
            </a:lvl1pPr>
          </a:lstStyle>
          <a:p>
            <a:fld id="{FE901659-49DC-44DB-9BE6-4455138002ED}" type="slidenum">
              <a:rPr lang="ar-SA" altLang="en-US"/>
              <a:pPr/>
              <a:t>‹#›</a:t>
            </a:fld>
            <a:endParaRPr lang="en-AU" altLang="en-US"/>
          </a:p>
        </p:txBody>
      </p:sp>
    </p:spTree>
    <p:extLst>
      <p:ext uri="{BB962C8B-B14F-4D97-AF65-F5344CB8AC3E}">
        <p14:creationId xmlns:p14="http://schemas.microsoft.com/office/powerpoint/2010/main" val="62161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C0BBEF-3DE1-4468-017F-78309C7FECDD}"/>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2B78A824-0FC3-A26B-655A-FDCA3F07668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50042BB8-96BD-EFC4-29EA-3E3E5D8029D4}"/>
              </a:ext>
            </a:extLst>
          </p:cNvPr>
          <p:cNvSpPr>
            <a:spLocks noGrp="1" noChangeArrowheads="1"/>
          </p:cNvSpPr>
          <p:nvPr>
            <p:ph type="sldNum" sz="quarter" idx="12"/>
          </p:nvPr>
        </p:nvSpPr>
        <p:spPr>
          <a:ln/>
        </p:spPr>
        <p:txBody>
          <a:bodyPr/>
          <a:lstStyle>
            <a:lvl1pPr>
              <a:defRPr/>
            </a:lvl1pPr>
          </a:lstStyle>
          <a:p>
            <a:fld id="{E7528FC8-2FBC-4AA7-A0CD-719BCA259585}" type="slidenum">
              <a:rPr lang="ar-SA" altLang="en-US"/>
              <a:pPr/>
              <a:t>‹#›</a:t>
            </a:fld>
            <a:endParaRPr lang="en-AU" altLang="en-US"/>
          </a:p>
        </p:txBody>
      </p:sp>
    </p:spTree>
    <p:extLst>
      <p:ext uri="{BB962C8B-B14F-4D97-AF65-F5344CB8AC3E}">
        <p14:creationId xmlns:p14="http://schemas.microsoft.com/office/powerpoint/2010/main" val="35567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9E30130-1E0D-C414-58B0-1870EE66C6B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6F17F863-3DEF-A851-544D-B7183F02082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307B0619-6545-1532-6843-6E8672EAF2B5}"/>
              </a:ext>
            </a:extLst>
          </p:cNvPr>
          <p:cNvSpPr>
            <a:spLocks noGrp="1" noChangeArrowheads="1"/>
          </p:cNvSpPr>
          <p:nvPr>
            <p:ph type="sldNum" sz="quarter" idx="12"/>
          </p:nvPr>
        </p:nvSpPr>
        <p:spPr>
          <a:ln/>
        </p:spPr>
        <p:txBody>
          <a:bodyPr/>
          <a:lstStyle>
            <a:lvl1pPr>
              <a:defRPr/>
            </a:lvl1pPr>
          </a:lstStyle>
          <a:p>
            <a:fld id="{297372DF-A7B3-465F-8723-DD0C65B9CC00}" type="slidenum">
              <a:rPr lang="ar-SA" altLang="en-US"/>
              <a:pPr/>
              <a:t>‹#›</a:t>
            </a:fld>
            <a:endParaRPr lang="en-AU" altLang="en-US"/>
          </a:p>
        </p:txBody>
      </p:sp>
    </p:spTree>
    <p:extLst>
      <p:ext uri="{BB962C8B-B14F-4D97-AF65-F5344CB8AC3E}">
        <p14:creationId xmlns:p14="http://schemas.microsoft.com/office/powerpoint/2010/main" val="282778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9A1E622-ACA5-363C-3DE1-28C636521058}"/>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CE7A9111-8685-2D35-9731-E3729835AC4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5F8F9194-A434-CD68-8245-1C92C28A7594}"/>
              </a:ext>
            </a:extLst>
          </p:cNvPr>
          <p:cNvSpPr>
            <a:spLocks noGrp="1" noChangeArrowheads="1"/>
          </p:cNvSpPr>
          <p:nvPr>
            <p:ph type="sldNum" sz="quarter" idx="12"/>
          </p:nvPr>
        </p:nvSpPr>
        <p:spPr>
          <a:ln/>
        </p:spPr>
        <p:txBody>
          <a:bodyPr/>
          <a:lstStyle>
            <a:lvl1pPr>
              <a:defRPr/>
            </a:lvl1pPr>
          </a:lstStyle>
          <a:p>
            <a:fld id="{2E381168-E776-4C42-8306-327D027BB2F8}" type="slidenum">
              <a:rPr lang="ar-SA" altLang="en-US"/>
              <a:pPr/>
              <a:t>‹#›</a:t>
            </a:fld>
            <a:endParaRPr lang="en-AU" altLang="en-US"/>
          </a:p>
        </p:txBody>
      </p:sp>
    </p:spTree>
    <p:extLst>
      <p:ext uri="{BB962C8B-B14F-4D97-AF65-F5344CB8AC3E}">
        <p14:creationId xmlns:p14="http://schemas.microsoft.com/office/powerpoint/2010/main" val="215420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E35CCB-7CD8-E512-CE79-379BE8989A1C}"/>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7529E73E-D06C-40AF-6C35-8A57E2BE5E5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F725F5F7-E3CC-7086-7FFD-F274F9C9EE82}"/>
              </a:ext>
            </a:extLst>
          </p:cNvPr>
          <p:cNvSpPr>
            <a:spLocks noGrp="1" noChangeArrowheads="1"/>
          </p:cNvSpPr>
          <p:nvPr>
            <p:ph type="sldNum" sz="quarter" idx="12"/>
          </p:nvPr>
        </p:nvSpPr>
        <p:spPr>
          <a:ln/>
        </p:spPr>
        <p:txBody>
          <a:bodyPr/>
          <a:lstStyle>
            <a:lvl1pPr>
              <a:defRPr/>
            </a:lvl1pPr>
          </a:lstStyle>
          <a:p>
            <a:fld id="{C5D6F112-341E-4132-9216-8F80E4BCD944}" type="slidenum">
              <a:rPr lang="ar-SA" altLang="en-US"/>
              <a:pPr/>
              <a:t>‹#›</a:t>
            </a:fld>
            <a:endParaRPr lang="en-AU" altLang="en-US"/>
          </a:p>
        </p:txBody>
      </p:sp>
    </p:spTree>
    <p:extLst>
      <p:ext uri="{BB962C8B-B14F-4D97-AF65-F5344CB8AC3E}">
        <p14:creationId xmlns:p14="http://schemas.microsoft.com/office/powerpoint/2010/main" val="313981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DE4CE6A-91AC-885D-164C-06D46E82FFA8}"/>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123B9ADC-6C6A-70F6-F0CA-27C17AB004B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EE010220-0557-BB17-2FF3-F2DF73FF0018}"/>
              </a:ext>
            </a:extLst>
          </p:cNvPr>
          <p:cNvSpPr>
            <a:spLocks noGrp="1" noChangeArrowheads="1"/>
          </p:cNvSpPr>
          <p:nvPr>
            <p:ph type="sldNum" sz="quarter" idx="12"/>
          </p:nvPr>
        </p:nvSpPr>
        <p:spPr>
          <a:ln/>
        </p:spPr>
        <p:txBody>
          <a:bodyPr/>
          <a:lstStyle>
            <a:lvl1pPr>
              <a:defRPr/>
            </a:lvl1pPr>
          </a:lstStyle>
          <a:p>
            <a:fld id="{B8C04D02-A066-44E1-9D70-5C85AB582617}" type="slidenum">
              <a:rPr lang="ar-SA" altLang="en-US"/>
              <a:pPr/>
              <a:t>‹#›</a:t>
            </a:fld>
            <a:endParaRPr lang="en-AU" altLang="en-US"/>
          </a:p>
        </p:txBody>
      </p:sp>
    </p:spTree>
    <p:extLst>
      <p:ext uri="{BB962C8B-B14F-4D97-AF65-F5344CB8AC3E}">
        <p14:creationId xmlns:p14="http://schemas.microsoft.com/office/powerpoint/2010/main" val="313062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DE1B39-7619-1DF1-091C-3BDD30EDF03E}"/>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C67FB4CB-D207-3D9B-2ACB-D766322DAA5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46C60782-1935-8B8A-A692-864A1EB8BE54}"/>
              </a:ext>
            </a:extLst>
          </p:cNvPr>
          <p:cNvSpPr>
            <a:spLocks noGrp="1" noChangeArrowheads="1"/>
          </p:cNvSpPr>
          <p:nvPr>
            <p:ph type="sldNum" sz="quarter" idx="12"/>
          </p:nvPr>
        </p:nvSpPr>
        <p:spPr>
          <a:ln/>
        </p:spPr>
        <p:txBody>
          <a:bodyPr/>
          <a:lstStyle>
            <a:lvl1pPr>
              <a:defRPr/>
            </a:lvl1pPr>
          </a:lstStyle>
          <a:p>
            <a:fld id="{64CE2C69-EC40-4A0C-9BDB-8B4BA34358C9}" type="slidenum">
              <a:rPr lang="ar-SA" altLang="en-US"/>
              <a:pPr/>
              <a:t>‹#›</a:t>
            </a:fld>
            <a:endParaRPr lang="en-AU" altLang="en-US"/>
          </a:p>
        </p:txBody>
      </p:sp>
    </p:spTree>
    <p:extLst>
      <p:ext uri="{BB962C8B-B14F-4D97-AF65-F5344CB8AC3E}">
        <p14:creationId xmlns:p14="http://schemas.microsoft.com/office/powerpoint/2010/main" val="378744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32CDA4A-5B37-81DB-D6F7-5F3C0007469F}"/>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BB0B8725-3A25-1B21-1EAC-DA992E65A43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EFFC09A9-9565-3AAF-BED0-5ED1A8E960FF}"/>
              </a:ext>
            </a:extLst>
          </p:cNvPr>
          <p:cNvSpPr>
            <a:spLocks noGrp="1" noChangeArrowheads="1"/>
          </p:cNvSpPr>
          <p:nvPr>
            <p:ph type="sldNum" sz="quarter" idx="12"/>
          </p:nvPr>
        </p:nvSpPr>
        <p:spPr>
          <a:ln/>
        </p:spPr>
        <p:txBody>
          <a:bodyPr/>
          <a:lstStyle>
            <a:lvl1pPr>
              <a:defRPr/>
            </a:lvl1pPr>
          </a:lstStyle>
          <a:p>
            <a:fld id="{904D5AD2-8168-45F5-9202-CFBFB18F7EA0}" type="slidenum">
              <a:rPr lang="ar-SA" altLang="en-US"/>
              <a:pPr/>
              <a:t>‹#›</a:t>
            </a:fld>
            <a:endParaRPr lang="en-AU" altLang="en-US"/>
          </a:p>
        </p:txBody>
      </p:sp>
    </p:spTree>
    <p:extLst>
      <p:ext uri="{BB962C8B-B14F-4D97-AF65-F5344CB8AC3E}">
        <p14:creationId xmlns:p14="http://schemas.microsoft.com/office/powerpoint/2010/main" val="168115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DED509B-787E-F5BD-15FA-3E02B392E19C}"/>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6A3B28C5-4897-D7DC-28F7-769D15E2EA1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35B15A68-25DA-CF67-6C85-24D00325B0A0}"/>
              </a:ext>
            </a:extLst>
          </p:cNvPr>
          <p:cNvSpPr>
            <a:spLocks noGrp="1" noChangeArrowheads="1"/>
          </p:cNvSpPr>
          <p:nvPr>
            <p:ph type="sldNum" sz="quarter" idx="12"/>
          </p:nvPr>
        </p:nvSpPr>
        <p:spPr>
          <a:ln/>
        </p:spPr>
        <p:txBody>
          <a:bodyPr/>
          <a:lstStyle>
            <a:lvl1pPr>
              <a:defRPr/>
            </a:lvl1pPr>
          </a:lstStyle>
          <a:p>
            <a:fld id="{2CFD1B77-98D2-45FC-829A-C25D2C1783DD}" type="slidenum">
              <a:rPr lang="ar-SA" altLang="en-US"/>
              <a:pPr/>
              <a:t>‹#›</a:t>
            </a:fld>
            <a:endParaRPr lang="en-AU" altLang="en-US"/>
          </a:p>
        </p:txBody>
      </p:sp>
    </p:spTree>
    <p:extLst>
      <p:ext uri="{BB962C8B-B14F-4D97-AF65-F5344CB8AC3E}">
        <p14:creationId xmlns:p14="http://schemas.microsoft.com/office/powerpoint/2010/main" val="266472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597A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3F2183-5C30-586C-8EB5-CB370FCB996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6310EF0A-A87B-1B2D-BEF2-7EA8CDA35F3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D8F0E458-DEFC-31E2-5C78-216E315C525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AU"/>
          </a:p>
        </p:txBody>
      </p:sp>
      <p:sp>
        <p:nvSpPr>
          <p:cNvPr id="1029" name="Rectangle 5">
            <a:extLst>
              <a:ext uri="{FF2B5EF4-FFF2-40B4-BE49-F238E27FC236}">
                <a16:creationId xmlns:a16="http://schemas.microsoft.com/office/drawing/2014/main" id="{9511B87C-C3EA-7D34-FC11-C8F3EA4530F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AU"/>
          </a:p>
        </p:txBody>
      </p:sp>
      <p:sp>
        <p:nvSpPr>
          <p:cNvPr id="1030" name="Rectangle 6">
            <a:extLst>
              <a:ext uri="{FF2B5EF4-FFF2-40B4-BE49-F238E27FC236}">
                <a16:creationId xmlns:a16="http://schemas.microsoft.com/office/drawing/2014/main" id="{C9A3D1DA-AD80-4EF9-EFFB-EF38FB0083A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3A66F21-2E89-43D9-A65A-0106977760ED}"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1.xml"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1.wmf"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2.wmf"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3.wmf" /><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4.wmf"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wmf"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37.xml" /><Relationship Id="rId1" Type="http://schemas.openxmlformats.org/officeDocument/2006/relationships/slideLayout" Target="../slideLayouts/slideLayout2.xml" /><Relationship Id="rId4" Type="http://schemas.openxmlformats.org/officeDocument/2006/relationships/image" Target="../media/image19.wmf"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19.wmf" /><Relationship Id="rId2" Type="http://schemas.openxmlformats.org/officeDocument/2006/relationships/notesSlide" Target="../notesSlides/notesSlide41.xml" /><Relationship Id="rId1" Type="http://schemas.openxmlformats.org/officeDocument/2006/relationships/slideLayout" Target="../slideLayouts/slideLayout2.xml" /><Relationship Id="rId4" Type="http://schemas.openxmlformats.org/officeDocument/2006/relationships/image" Target="../media/image20.png"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1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3" Type="http://schemas.openxmlformats.org/officeDocument/2006/relationships/image" Target="../media/image22.emf" /><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4.wmf"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71C2772-702D-92DF-54B0-FF5EC47EBEED}"/>
              </a:ext>
            </a:extLst>
          </p:cNvPr>
          <p:cNvSpPr>
            <a:spLocks noGrp="1" noChangeArrowheads="1"/>
          </p:cNvSpPr>
          <p:nvPr>
            <p:ph type="ctrTitle"/>
          </p:nvPr>
        </p:nvSpPr>
        <p:spPr>
          <a:xfrm>
            <a:off x="381000" y="1676400"/>
            <a:ext cx="8534400" cy="1241425"/>
          </a:xfrm>
          <a:solidFill>
            <a:srgbClr val="FFC000"/>
          </a:solidFill>
          <a:ln w="50800">
            <a:solidFill>
              <a:schemeClr val="accent1">
                <a:lumMod val="10000"/>
              </a:schemeClr>
            </a:solidFill>
          </a:ln>
        </p:spPr>
        <p:txBody>
          <a:bodyPr/>
          <a:lstStyle/>
          <a:p>
            <a:pPr eaLnBrk="1" hangingPunct="1">
              <a:lnSpc>
                <a:spcPct val="90000"/>
              </a:lnSpc>
              <a:defRPr/>
            </a:pPr>
            <a:r>
              <a:rPr lang="en-US" sz="3600" b="1" dirty="0">
                <a:solidFill>
                  <a:schemeClr val="tx1"/>
                </a:solidFill>
              </a:rPr>
              <a:t>Major types of nutrients and digestion</a:t>
            </a:r>
            <a:br>
              <a:rPr lang="en-US" sz="3600" b="1" dirty="0">
                <a:solidFill>
                  <a:schemeClr val="tx1"/>
                </a:solidFill>
              </a:rPr>
            </a:br>
            <a:r>
              <a:rPr lang="en-US" sz="2000" b="1" dirty="0">
                <a:solidFill>
                  <a:schemeClr val="tx1"/>
                </a:solidFill>
              </a:rPr>
              <a:t>Lecture 1+2</a:t>
            </a:r>
          </a:p>
        </p:txBody>
      </p:sp>
      <p:sp>
        <p:nvSpPr>
          <p:cNvPr id="3075" name="Text Box 6">
            <a:extLst>
              <a:ext uri="{FF2B5EF4-FFF2-40B4-BE49-F238E27FC236}">
                <a16:creationId xmlns:a16="http://schemas.microsoft.com/office/drawing/2014/main" id="{B6EA52A5-7F81-3D55-82DA-DC45072ECF05}"/>
              </a:ext>
            </a:extLst>
          </p:cNvPr>
          <p:cNvSpPr txBox="1">
            <a:spLocks noChangeArrowheads="1"/>
          </p:cNvSpPr>
          <p:nvPr/>
        </p:nvSpPr>
        <p:spPr bwMode="auto">
          <a:xfrm>
            <a:off x="1981200" y="3276600"/>
            <a:ext cx="5029200" cy="508000"/>
          </a:xfrm>
          <a:prstGeom prst="rect">
            <a:avLst/>
          </a:prstGeom>
          <a:solidFill>
            <a:srgbClr val="FFC000"/>
          </a:solidFill>
          <a:ln w="508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latin typeface="Leelawadee" panose="020B0502040204020203" pitchFamily="34" charset="-34"/>
                <a:ea typeface="BatangChe" panose="02030609000101010101" pitchFamily="49" charset="-127"/>
                <a:cs typeface="Times New Roman" panose="02020603050405020304" pitchFamily="18" charset="0"/>
              </a:rPr>
              <a:t>Dr. Jehad Al-Shuneigat</a:t>
            </a:r>
            <a:endParaRPr lang="en-AU" altLang="en-US" sz="2400" b="1">
              <a:latin typeface="Leelawadee" panose="020B0502040204020203" pitchFamily="34" charset="-34"/>
              <a:ea typeface="BatangChe" panose="02030609000101010101" pitchFamily="49" charset="-127"/>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2DFC070-4052-E502-86F7-50D71CAD69A7}"/>
              </a:ext>
            </a:extLst>
          </p:cNvPr>
          <p:cNvSpPr>
            <a:spLocks noGrp="1" noChangeArrowheads="1"/>
          </p:cNvSpPr>
          <p:nvPr>
            <p:ph type="body" idx="1"/>
          </p:nvPr>
        </p:nvSpPr>
        <p:spPr>
          <a:xfrm>
            <a:off x="152400" y="88900"/>
            <a:ext cx="8839200" cy="6629400"/>
          </a:xfrm>
        </p:spPr>
        <p:txBody>
          <a:bodyPr/>
          <a:lstStyle/>
          <a:p>
            <a:pPr algn="ctr" eaLnBrk="1" hangingPunct="1">
              <a:lnSpc>
                <a:spcPct val="90000"/>
              </a:lnSpc>
              <a:buFontTx/>
              <a:buNone/>
            </a:pPr>
            <a:r>
              <a:rPr lang="en-AU" altLang="en-US" b="1" u="sng"/>
              <a:t>Polysaccharides</a:t>
            </a:r>
          </a:p>
          <a:p>
            <a:pPr eaLnBrk="1" hangingPunct="1">
              <a:lnSpc>
                <a:spcPct val="90000"/>
              </a:lnSpc>
            </a:pPr>
            <a:r>
              <a:rPr lang="en-AU" altLang="en-US" sz="2800" b="1" u="sng"/>
              <a:t>Starch</a:t>
            </a:r>
            <a:r>
              <a:rPr lang="en-AU" altLang="en-US" sz="2800"/>
              <a:t> </a:t>
            </a:r>
            <a:r>
              <a:rPr lang="en-US" altLang="ja-JP" sz="2800">
                <a:ea typeface="MS PGothic" panose="020B0600070205080204" pitchFamily="34" charset="-128"/>
              </a:rPr>
              <a:t>is made up of glucose molecules . </a:t>
            </a:r>
          </a:p>
          <a:p>
            <a:pPr eaLnBrk="1" hangingPunct="1">
              <a:lnSpc>
                <a:spcPct val="90000"/>
              </a:lnSpc>
            </a:pPr>
            <a:r>
              <a:rPr lang="en-US" altLang="ja-JP" sz="2800">
                <a:ea typeface="MS PGothic" panose="020B0600070205080204" pitchFamily="34" charset="-128"/>
              </a:rPr>
              <a:t>Starch represents the main type of digestible polysaccharides. </a:t>
            </a:r>
          </a:p>
          <a:p>
            <a:pPr eaLnBrk="1" hangingPunct="1">
              <a:lnSpc>
                <a:spcPct val="90000"/>
              </a:lnSpc>
            </a:pPr>
            <a:r>
              <a:rPr lang="en-AU" altLang="en-US" sz="2800"/>
              <a:t>Found in grains (wheat, rice, corn, oats, and barley) and tubers such as potatoes. </a:t>
            </a:r>
          </a:p>
          <a:p>
            <a:pPr eaLnBrk="1" hangingPunct="1">
              <a:lnSpc>
                <a:spcPct val="90000"/>
              </a:lnSpc>
            </a:pPr>
            <a:r>
              <a:rPr lang="en-AU" altLang="en-US" sz="2800" u="sng"/>
              <a:t>Starch exist in two structural form:-</a:t>
            </a:r>
          </a:p>
          <a:p>
            <a:pPr eaLnBrk="1" hangingPunct="1">
              <a:lnSpc>
                <a:spcPct val="90000"/>
              </a:lnSpc>
              <a:buFontTx/>
              <a:buNone/>
            </a:pPr>
            <a:r>
              <a:rPr lang="en-AU" altLang="en-US" sz="2800"/>
              <a:t>1- </a:t>
            </a:r>
            <a:r>
              <a:rPr lang="en-AU" altLang="en-US" sz="2800" u="sng"/>
              <a:t>Amylose</a:t>
            </a:r>
            <a:r>
              <a:rPr lang="en-AU" altLang="en-US" sz="2800"/>
              <a:t>  (about 20% of starch) strait chain of glucose which is linked by α-1,4 glycosidic bonds</a:t>
            </a:r>
          </a:p>
          <a:p>
            <a:pPr eaLnBrk="1" hangingPunct="1">
              <a:lnSpc>
                <a:spcPct val="90000"/>
              </a:lnSpc>
              <a:buFontTx/>
              <a:buNone/>
            </a:pPr>
            <a:r>
              <a:rPr lang="en-AU" altLang="en-US" sz="2800"/>
              <a:t>2- </a:t>
            </a:r>
            <a:r>
              <a:rPr lang="en-AU" altLang="en-US" sz="2800" u="sng"/>
              <a:t>Amylopectin</a:t>
            </a:r>
            <a:r>
              <a:rPr lang="en-AU" altLang="en-US" sz="2800"/>
              <a:t> (about 80% of starch) (branched) the α-1,4 chains contain branches connected via α-1,6 glycosidic bonds</a:t>
            </a:r>
            <a:endParaRPr lang="en-US" altLang="ja-JP" sz="2800" b="1">
              <a:ea typeface="MS PGothic" panose="020B0600070205080204" pitchFamily="34" charset="-128"/>
            </a:endParaRPr>
          </a:p>
          <a:p>
            <a:pPr eaLnBrk="1" hangingPunct="1">
              <a:lnSpc>
                <a:spcPct val="90000"/>
              </a:lnSpc>
            </a:pPr>
            <a:r>
              <a:rPr lang="en-US" altLang="ja-JP" sz="2800" b="1">
                <a:ea typeface="MS PGothic" panose="020B0600070205080204" pitchFamily="34" charset="-128"/>
              </a:rPr>
              <a:t>None starch polysaccharides are the main component of dietary fibers which include: </a:t>
            </a:r>
            <a:r>
              <a:rPr lang="en-AU" altLang="ja-JP" sz="2800">
                <a:ea typeface="MS PGothic" panose="020B0600070205080204" pitchFamily="34" charset="-128"/>
              </a:rPr>
              <a:t>Cellulose, hemicellulose, pectin's and gum.  </a:t>
            </a:r>
            <a:r>
              <a:rPr lang="en-US" altLang="ja-JP" sz="2800" b="1">
                <a:ea typeface="MS PGothic" panose="020B0600070205080204" pitchFamily="34" charset="-128"/>
              </a:rPr>
              <a:t> </a:t>
            </a:r>
            <a:endParaRPr lang="en-AU" altLang="ja-JP" sz="2800" b="1">
              <a:ea typeface="MS PGothic"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0BD132B6-9E41-EF8F-510B-AE578523F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7038"/>
            <a:ext cx="89154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id="{2825ED8D-73D6-2C6E-4D0E-A1476D7BC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05138"/>
            <a:ext cx="89154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a:extLst>
              <a:ext uri="{FF2B5EF4-FFF2-40B4-BE49-F238E27FC236}">
                <a16:creationId xmlns:a16="http://schemas.microsoft.com/office/drawing/2014/main" id="{9ADD33DB-7F64-E389-E942-A09754E368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971800"/>
            <a:ext cx="2609850" cy="11906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 Box 5">
            <a:extLst>
              <a:ext uri="{FF2B5EF4-FFF2-40B4-BE49-F238E27FC236}">
                <a16:creationId xmlns:a16="http://schemas.microsoft.com/office/drawing/2014/main" id="{71A9E585-F68D-4358-A58B-8D5BED85E3D7}"/>
              </a:ext>
            </a:extLst>
          </p:cNvPr>
          <p:cNvSpPr txBox="1">
            <a:spLocks noChangeArrowheads="1"/>
          </p:cNvSpPr>
          <p:nvPr/>
        </p:nvSpPr>
        <p:spPr bwMode="auto">
          <a:xfrm>
            <a:off x="3429000" y="-100013"/>
            <a:ext cx="1562100"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600" b="1" u="sng"/>
              <a:t>Amylose</a:t>
            </a:r>
            <a:endParaRPr lang="en-US" altLang="en-US" sz="2600" b="1" u="sng"/>
          </a:p>
        </p:txBody>
      </p:sp>
      <p:sp>
        <p:nvSpPr>
          <p:cNvPr id="23558" name="Text Box 6">
            <a:extLst>
              <a:ext uri="{FF2B5EF4-FFF2-40B4-BE49-F238E27FC236}">
                <a16:creationId xmlns:a16="http://schemas.microsoft.com/office/drawing/2014/main" id="{76B01D89-B9BE-EDC7-3DB5-CEAF0CD37F88}"/>
              </a:ext>
            </a:extLst>
          </p:cNvPr>
          <p:cNvSpPr txBox="1">
            <a:spLocks noChangeArrowheads="1"/>
          </p:cNvSpPr>
          <p:nvPr/>
        </p:nvSpPr>
        <p:spPr bwMode="auto">
          <a:xfrm>
            <a:off x="3352800" y="2514600"/>
            <a:ext cx="2286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2600" b="1" u="sng"/>
              <a:t>Amylopectin</a:t>
            </a:r>
            <a:endParaRPr lang="en-US" altLang="en-US" sz="2600" b="1" u="sng"/>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D3EA6E6-346D-48A8-7DDA-A24D884C61F7}"/>
              </a:ext>
            </a:extLst>
          </p:cNvPr>
          <p:cNvSpPr>
            <a:spLocks noGrp="1" noChangeArrowheads="1"/>
          </p:cNvSpPr>
          <p:nvPr>
            <p:ph type="title"/>
          </p:nvPr>
        </p:nvSpPr>
        <p:spPr>
          <a:xfrm>
            <a:off x="457200" y="152400"/>
            <a:ext cx="8229600" cy="762000"/>
          </a:xfrm>
        </p:spPr>
        <p:txBody>
          <a:bodyPr>
            <a:spAutoFit/>
          </a:bodyPr>
          <a:lstStyle/>
          <a:p>
            <a:pPr eaLnBrk="1" hangingPunct="1"/>
            <a:r>
              <a:rPr lang="en-AU" altLang="en-US" b="1" u="sng">
                <a:solidFill>
                  <a:schemeClr val="tx1"/>
                </a:solidFill>
              </a:rPr>
              <a:t>Glycogen structure</a:t>
            </a:r>
          </a:p>
        </p:txBody>
      </p:sp>
      <p:pic>
        <p:nvPicPr>
          <p:cNvPr id="25603" name="Picture 3">
            <a:extLst>
              <a:ext uri="{FF2B5EF4-FFF2-40B4-BE49-F238E27FC236}">
                <a16:creationId xmlns:a16="http://schemas.microsoft.com/office/drawing/2014/main" id="{0CCEBAE3-9D1F-68A6-597C-646F57D3F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262180A-F29F-A368-83A4-6056F5CD923A}"/>
              </a:ext>
            </a:extLst>
          </p:cNvPr>
          <p:cNvSpPr>
            <a:spLocks noGrp="1" noChangeArrowheads="1"/>
          </p:cNvSpPr>
          <p:nvPr>
            <p:ph type="title"/>
          </p:nvPr>
        </p:nvSpPr>
        <p:spPr>
          <a:xfrm>
            <a:off x="457200" y="152400"/>
            <a:ext cx="8229600" cy="579438"/>
          </a:xfrm>
        </p:spPr>
        <p:txBody>
          <a:bodyPr>
            <a:spAutoFit/>
          </a:bodyPr>
          <a:lstStyle/>
          <a:p>
            <a:pPr eaLnBrk="1" hangingPunct="1"/>
            <a:r>
              <a:rPr lang="en-US" altLang="en-US" sz="3200" b="1" u="sng">
                <a:solidFill>
                  <a:schemeClr val="tx1"/>
                </a:solidFill>
              </a:rPr>
              <a:t>Digestion of dietary carbohydrates</a:t>
            </a:r>
            <a:endParaRPr lang="en-AU" altLang="en-US" sz="3200" b="1" u="sng">
              <a:solidFill>
                <a:schemeClr val="tx1"/>
              </a:solidFill>
            </a:endParaRPr>
          </a:p>
        </p:txBody>
      </p:sp>
      <p:sp>
        <p:nvSpPr>
          <p:cNvPr id="27651" name="Rectangle 3">
            <a:extLst>
              <a:ext uri="{FF2B5EF4-FFF2-40B4-BE49-F238E27FC236}">
                <a16:creationId xmlns:a16="http://schemas.microsoft.com/office/drawing/2014/main" id="{F709D668-D4E6-9FC5-1E37-65AD27C4F548}"/>
              </a:ext>
            </a:extLst>
          </p:cNvPr>
          <p:cNvSpPr>
            <a:spLocks noGrp="1" noChangeArrowheads="1"/>
          </p:cNvSpPr>
          <p:nvPr>
            <p:ph type="body" idx="1"/>
          </p:nvPr>
        </p:nvSpPr>
        <p:spPr>
          <a:xfrm>
            <a:off x="152400" y="838200"/>
            <a:ext cx="8763000" cy="5867400"/>
          </a:xfrm>
        </p:spPr>
        <p:txBody>
          <a:bodyPr/>
          <a:lstStyle/>
          <a:p>
            <a:pPr eaLnBrk="1" hangingPunct="1">
              <a:spcBef>
                <a:spcPts val="1800"/>
              </a:spcBef>
            </a:pPr>
            <a:r>
              <a:rPr lang="en-US" altLang="ja-JP" sz="3000">
                <a:latin typeface="Times New Roman" panose="02020603050405020304" pitchFamily="18" charset="0"/>
                <a:ea typeface="MS PGothic" panose="020B0600070205080204" pitchFamily="34" charset="-128"/>
                <a:cs typeface="Times New Roman" panose="02020603050405020304" pitchFamily="18" charset="0"/>
              </a:rPr>
              <a:t>Glycosidases: enzymes that hydrolyze the glycosidic bonds between the sugars</a:t>
            </a:r>
            <a:r>
              <a:rPr lang="en-AU" altLang="ja-JP" sz="3000">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spcBef>
                <a:spcPts val="1800"/>
              </a:spcBef>
            </a:pPr>
            <a:r>
              <a:rPr lang="en-US" altLang="ja-JP" sz="3000">
                <a:latin typeface="Times New Roman" panose="02020603050405020304" pitchFamily="18" charset="0"/>
                <a:ea typeface="MS PGothic" panose="020B0600070205080204" pitchFamily="34" charset="-128"/>
                <a:cs typeface="Times New Roman" panose="02020603050405020304" pitchFamily="18" charset="0"/>
              </a:rPr>
              <a:t>Glycosidases</a:t>
            </a:r>
            <a:r>
              <a:rPr lang="en-AU" altLang="ja-JP" sz="300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3000">
                <a:latin typeface="Times New Roman" panose="02020603050405020304" pitchFamily="18" charset="0"/>
                <a:ea typeface="MS PGothic" panose="020B0600070205080204" pitchFamily="34" charset="-128"/>
                <a:cs typeface="Times New Roman" panose="02020603050405020304" pitchFamily="18" charset="0"/>
              </a:rPr>
              <a:t>convert polysaccharides and disaccharides to monosaccharides</a:t>
            </a:r>
          </a:p>
          <a:p>
            <a:pPr eaLnBrk="1" hangingPunct="1">
              <a:spcBef>
                <a:spcPts val="1800"/>
              </a:spcBef>
            </a:pPr>
            <a:r>
              <a:rPr lang="en-US" altLang="en-US" sz="3000">
                <a:latin typeface="Times New Roman" panose="02020603050405020304" pitchFamily="18" charset="0"/>
                <a:ea typeface="MS PGothic" panose="020B0600070205080204" pitchFamily="34" charset="-128"/>
                <a:cs typeface="Times New Roman" panose="02020603050405020304" pitchFamily="18" charset="0"/>
              </a:rPr>
              <a:t>Our body dose not have enzymes to break down the  glucose-glucose </a:t>
            </a:r>
            <a:r>
              <a:rPr lang="el-GR" altLang="en-US" sz="3000">
                <a:latin typeface="Times New Roman" panose="02020603050405020304" pitchFamily="18" charset="0"/>
                <a:ea typeface="MS PGothic" panose="020B0600070205080204" pitchFamily="34" charset="-128"/>
                <a:cs typeface="Times New Roman" panose="02020603050405020304" pitchFamily="18" charset="0"/>
              </a:rPr>
              <a:t>β</a:t>
            </a:r>
            <a:r>
              <a:rPr lang="en-US" altLang="en-US" sz="3000">
                <a:latin typeface="Times New Roman" panose="02020603050405020304" pitchFamily="18" charset="0"/>
                <a:ea typeface="MS PGothic" panose="020B0600070205080204" pitchFamily="34" charset="-128"/>
                <a:cs typeface="Times New Roman" panose="02020603050405020304" pitchFamily="18" charset="0"/>
              </a:rPr>
              <a:t> 1-4 linkage in Cellulose </a:t>
            </a:r>
            <a:endParaRPr lang="en-US" altLang="ja-JP" sz="30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spcBef>
                <a:spcPts val="1800"/>
              </a:spcBef>
            </a:pPr>
            <a:r>
              <a:rPr lang="en-US" altLang="ja-JP" sz="3000">
                <a:latin typeface="Times New Roman" panose="02020603050405020304" pitchFamily="18" charset="0"/>
                <a:ea typeface="MS PGothic" panose="020B0600070205080204" pitchFamily="34" charset="-128"/>
                <a:cs typeface="Times New Roman" panose="02020603050405020304" pitchFamily="18" charset="0"/>
              </a:rPr>
              <a:t>Undigested carbohydrates enter the colon, where they may be fermented by bacteria</a:t>
            </a:r>
            <a:r>
              <a:rPr lang="en-AU" altLang="ja-JP" sz="3000">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buFontTx/>
              <a:buNone/>
            </a:pPr>
            <a:endParaRPr lang="en-US" altLang="ja-JP" sz="3000">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EC498496-107F-1F43-DD2F-38849E60C5C6}"/>
              </a:ext>
            </a:extLst>
          </p:cNvPr>
          <p:cNvSpPr>
            <a:spLocks noGrp="1" noChangeArrowheads="1"/>
          </p:cNvSpPr>
          <p:nvPr>
            <p:ph type="body" idx="1"/>
          </p:nvPr>
        </p:nvSpPr>
        <p:spPr>
          <a:xfrm>
            <a:off x="152400" y="127000"/>
            <a:ext cx="8839200" cy="6578600"/>
          </a:xfrm>
        </p:spPr>
        <p:txBody>
          <a:bodyPr/>
          <a:lstStyle/>
          <a:p>
            <a:pPr marL="0" indent="0" algn="ctr" eaLnBrk="1" hangingPunct="1">
              <a:lnSpc>
                <a:spcPct val="80000"/>
              </a:lnSpc>
              <a:buFontTx/>
              <a:buNone/>
              <a:defRPr/>
            </a:pPr>
            <a:r>
              <a:rPr lang="en-US" altLang="en-US" sz="3600" b="1" u="sng" dirty="0"/>
              <a:t>Digestion of dietary carbohydrates</a:t>
            </a:r>
          </a:p>
          <a:p>
            <a:pPr marL="0" indent="0" algn="ctr" eaLnBrk="1" hangingPunct="1">
              <a:lnSpc>
                <a:spcPct val="80000"/>
              </a:lnSpc>
              <a:buFontTx/>
              <a:buNone/>
              <a:defRPr/>
            </a:pPr>
            <a:endParaRPr lang="en-US" altLang="en-US" sz="2200" b="1" u="sng" dirty="0">
              <a:latin typeface="Times New Roman" panose="02020603050405020304" pitchFamily="18" charset="0"/>
              <a:cs typeface="Times New Roman" panose="02020603050405020304" pitchFamily="18" charset="0"/>
            </a:endParaRPr>
          </a:p>
          <a:p>
            <a:pPr eaLnBrk="1" hangingPunct="1">
              <a:lnSpc>
                <a:spcPct val="80000"/>
              </a:lnSpc>
              <a:defRPr/>
            </a:pPr>
            <a:r>
              <a:rPr lang="en-US" altLang="en-US" sz="3600" b="1" u="sng" dirty="0">
                <a:latin typeface="Times New Roman" panose="02020603050405020304" pitchFamily="18" charset="0"/>
                <a:cs typeface="Times New Roman" panose="02020603050405020304" pitchFamily="18" charset="0"/>
              </a:rPr>
              <a:t>A. Salivary α-amylase</a:t>
            </a:r>
          </a:p>
          <a:p>
            <a:pPr eaLnBrk="1" hangingPunct="1">
              <a:lnSpc>
                <a:spcPct val="80000"/>
              </a:lnSpc>
              <a:defRPr/>
            </a:pPr>
            <a:r>
              <a:rPr lang="en-US" altLang="en-US" sz="2600" dirty="0">
                <a:latin typeface="Times New Roman" panose="02020603050405020304" pitchFamily="18" charset="0"/>
                <a:cs typeface="Times New Roman" panose="02020603050405020304" pitchFamily="18" charset="0"/>
              </a:rPr>
              <a:t>The digestion of starch begins in the mouth. </a:t>
            </a:r>
          </a:p>
          <a:p>
            <a:pPr eaLnBrk="1" hangingPunct="1">
              <a:lnSpc>
                <a:spcPct val="80000"/>
              </a:lnSpc>
              <a:defRPr/>
            </a:pPr>
            <a:endParaRPr lang="en-US" altLang="en-US" sz="1200" dirty="0">
              <a:latin typeface="Times New Roman" panose="02020603050405020304" pitchFamily="18" charset="0"/>
              <a:cs typeface="Times New Roman" panose="02020603050405020304" pitchFamily="18" charset="0"/>
            </a:endParaRPr>
          </a:p>
          <a:p>
            <a:pPr eaLnBrk="1" hangingPunct="1">
              <a:lnSpc>
                <a:spcPct val="80000"/>
              </a:lnSpc>
              <a:defRPr/>
            </a:pPr>
            <a:r>
              <a:rPr lang="en-US" altLang="en-US" sz="2600" dirty="0">
                <a:latin typeface="Times New Roman" panose="02020603050405020304" pitchFamily="18" charset="0"/>
                <a:cs typeface="Times New Roman" panose="02020603050405020304" pitchFamily="18" charset="0"/>
              </a:rPr>
              <a:t>The salivary glands secrete approximately 1 liter of liquid per day into the mouth containing salivary α-amylase. </a:t>
            </a:r>
          </a:p>
          <a:p>
            <a:pPr eaLnBrk="1" hangingPunct="1">
              <a:lnSpc>
                <a:spcPct val="80000"/>
              </a:lnSpc>
              <a:defRPr/>
            </a:pPr>
            <a:endParaRPr lang="en-US" altLang="en-US" sz="2600" dirty="0">
              <a:latin typeface="Times New Roman" panose="02020603050405020304" pitchFamily="18" charset="0"/>
              <a:cs typeface="Times New Roman" panose="02020603050405020304" pitchFamily="18" charset="0"/>
            </a:endParaRPr>
          </a:p>
          <a:p>
            <a:pPr eaLnBrk="1" hangingPunct="1">
              <a:lnSpc>
                <a:spcPct val="80000"/>
              </a:lnSpc>
              <a:defRPr/>
            </a:pPr>
            <a:r>
              <a:rPr lang="en-US" altLang="en-US" sz="2600" dirty="0">
                <a:latin typeface="Times New Roman" panose="02020603050405020304" pitchFamily="18" charset="0"/>
                <a:cs typeface="Times New Roman" panose="02020603050405020304" pitchFamily="18" charset="0"/>
              </a:rPr>
              <a:t>α-Amylase is an </a:t>
            </a:r>
            <a:r>
              <a:rPr lang="en-US" altLang="en-US" sz="2600" u="sng" dirty="0" err="1">
                <a:latin typeface="Times New Roman" panose="02020603050405020304" pitchFamily="18" charset="0"/>
                <a:cs typeface="Times New Roman" panose="02020603050405020304" pitchFamily="18" charset="0"/>
              </a:rPr>
              <a:t>endoglucosidase</a:t>
            </a:r>
            <a:r>
              <a:rPr lang="en-US" altLang="en-US" sz="2600" dirty="0">
                <a:latin typeface="Times New Roman" panose="02020603050405020304" pitchFamily="18" charset="0"/>
                <a:cs typeface="Times New Roman" panose="02020603050405020304" pitchFamily="18" charset="0"/>
              </a:rPr>
              <a:t>, which means that it hydrolyzes internal α-1,4 bonds between glucose residues at random intervals in the polysaccharide chains. </a:t>
            </a:r>
          </a:p>
          <a:p>
            <a:pPr eaLnBrk="1" hangingPunct="1">
              <a:lnSpc>
                <a:spcPct val="80000"/>
              </a:lnSpc>
              <a:defRPr/>
            </a:pPr>
            <a:r>
              <a:rPr lang="en-US" altLang="en-US" sz="2600" dirty="0">
                <a:latin typeface="Times New Roman" panose="02020603050405020304" pitchFamily="18" charset="0"/>
                <a:cs typeface="Times New Roman" panose="02020603050405020304" pitchFamily="18" charset="0"/>
              </a:rPr>
              <a:t>Requires  Cl</a:t>
            </a:r>
            <a:r>
              <a:rPr lang="en-US" altLang="en-US" sz="2600" baseline="30000" dirty="0">
                <a:latin typeface="Times New Roman" panose="02020603050405020304" pitchFamily="18" charset="0"/>
                <a:cs typeface="Times New Roman" panose="02020603050405020304" pitchFamily="18" charset="0"/>
              </a:rPr>
              <a:t>−  </a:t>
            </a:r>
            <a:r>
              <a:rPr lang="en-US" altLang="en-US" sz="2600" dirty="0">
                <a:latin typeface="Times New Roman" panose="02020603050405020304" pitchFamily="18" charset="0"/>
                <a:cs typeface="Times New Roman" panose="02020603050405020304" pitchFamily="18" charset="0"/>
              </a:rPr>
              <a:t> ion for activation with an optimum pH of about 7.</a:t>
            </a:r>
          </a:p>
          <a:p>
            <a:pPr eaLnBrk="1" hangingPunct="1">
              <a:lnSpc>
                <a:spcPct val="80000"/>
              </a:lnSpc>
              <a:defRPr/>
            </a:pPr>
            <a:endParaRPr lang="en-US" altLang="en-US" sz="2600" dirty="0">
              <a:latin typeface="Times New Roman" panose="02020603050405020304" pitchFamily="18" charset="0"/>
              <a:cs typeface="Times New Roman" panose="02020603050405020304" pitchFamily="18" charset="0"/>
            </a:endParaRPr>
          </a:p>
          <a:p>
            <a:pPr eaLnBrk="1" hangingPunct="1">
              <a:lnSpc>
                <a:spcPct val="80000"/>
              </a:lnSpc>
              <a:defRPr/>
            </a:pPr>
            <a:r>
              <a:rPr lang="en-US" altLang="en-US" sz="2600" dirty="0">
                <a:latin typeface="Times New Roman" panose="02020603050405020304" pitchFamily="18" charset="0"/>
                <a:cs typeface="Times New Roman" panose="02020603050405020304" pitchFamily="18" charset="0"/>
              </a:rPr>
              <a:t>Digestion of starch and glycogen in the  mouth gives maltose,  </a:t>
            </a:r>
            <a:r>
              <a:rPr lang="en-US" altLang="en-US" sz="2600" dirty="0" err="1">
                <a:latin typeface="Times New Roman" panose="02020603050405020304" pitchFamily="18" charset="0"/>
                <a:cs typeface="Times New Roman" panose="02020603050405020304" pitchFamily="18" charset="0"/>
              </a:rPr>
              <a:t>isomaltose</a:t>
            </a:r>
            <a:r>
              <a:rPr lang="en-US" altLang="en-US" sz="2600" dirty="0">
                <a:latin typeface="Times New Roman" panose="02020603050405020304" pitchFamily="18" charset="0"/>
                <a:cs typeface="Times New Roman" panose="02020603050405020304" pitchFamily="18" charset="0"/>
              </a:rPr>
              <a:t> and α-</a:t>
            </a:r>
            <a:r>
              <a:rPr lang="en-US" altLang="en-US" sz="2600" dirty="0" err="1">
                <a:latin typeface="Times New Roman" panose="02020603050405020304" pitchFamily="18" charset="0"/>
                <a:cs typeface="Times New Roman" panose="02020603050405020304" pitchFamily="18" charset="0"/>
              </a:rPr>
              <a:t>dextrins</a:t>
            </a:r>
            <a:endParaRPr lang="en-US" altLang="en-US" sz="2600" dirty="0">
              <a:latin typeface="Times New Roman" panose="02020603050405020304" pitchFamily="18" charset="0"/>
              <a:cs typeface="Times New Roman" panose="02020603050405020304" pitchFamily="18" charset="0"/>
            </a:endParaRPr>
          </a:p>
          <a:p>
            <a:pPr eaLnBrk="1" hangingPunct="1">
              <a:lnSpc>
                <a:spcPct val="80000"/>
              </a:lnSpc>
              <a:defRPr/>
            </a:pPr>
            <a:endParaRPr lang="en-US"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7">
            <a:extLst>
              <a:ext uri="{FF2B5EF4-FFF2-40B4-BE49-F238E27FC236}">
                <a16:creationId xmlns:a16="http://schemas.microsoft.com/office/drawing/2014/main" id="{2FF66204-68C7-8D93-CA28-2BED1B97E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BCB5DC08-466A-3BD5-C64B-39F3C623F47D}"/>
              </a:ext>
            </a:extLst>
          </p:cNvPr>
          <p:cNvSpPr>
            <a:spLocks noGrp="1"/>
          </p:cNvSpPr>
          <p:nvPr>
            <p:ph idx="1"/>
          </p:nvPr>
        </p:nvSpPr>
        <p:spPr>
          <a:xfrm>
            <a:off x="304800" y="228600"/>
            <a:ext cx="8382000" cy="5897563"/>
          </a:xfrm>
        </p:spPr>
        <p:txBody>
          <a:bodyPr/>
          <a:lstStyle/>
          <a:p>
            <a:pPr marL="0" indent="0" algn="ctr">
              <a:buFontTx/>
              <a:buNone/>
              <a:defRPr/>
            </a:pPr>
            <a:r>
              <a:rPr lang="en-US" altLang="en-US" sz="3400" b="1" u="sng" dirty="0">
                <a:latin typeface="Times New Roman" panose="02020603050405020304" pitchFamily="18" charset="0"/>
                <a:cs typeface="Times New Roman" panose="02020603050405020304" pitchFamily="18" charset="0"/>
              </a:rPr>
              <a:t>Digestion of carbohydrates in the Stomach</a:t>
            </a:r>
          </a:p>
          <a:p>
            <a:pPr marL="0" indent="0">
              <a:buFontTx/>
              <a:buNone/>
              <a:defRPr/>
            </a:pPr>
            <a:endParaRPr lang="en-US" altLang="en-US" sz="30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ln the stomach: Carbohydrate digestion stops temporarily, the acidity of the stomach inactivate salivary α-amylase.</a:t>
            </a:r>
          </a:p>
          <a:p>
            <a:pPr>
              <a:defRPr/>
            </a:pPr>
            <a:endParaRPr lang="en-AU" altLang="en-US" sz="3000" dirty="0">
              <a:latin typeface="Times New Roman" panose="02020603050405020304" pitchFamily="18" charset="0"/>
              <a:ea typeface="MS PGothic" panose="020B0600070205080204" pitchFamily="34" charset="-128"/>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Gastric juice does not contain enzyme for carbohydrate digestion.</a:t>
            </a:r>
          </a:p>
          <a:p>
            <a:pPr>
              <a:defRPr/>
            </a:pPr>
            <a:endParaRPr lang="en-AU" altLang="en-US" sz="3000" dirty="0">
              <a:latin typeface="Times New Roman" panose="02020603050405020304" pitchFamily="18" charset="0"/>
              <a:ea typeface="MS PGothic" panose="020B0600070205080204" pitchFamily="34" charset="-128"/>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Hydrochloric acid in the stomach may hydrolyze sucrose into glucose and fructose.</a:t>
            </a:r>
          </a:p>
          <a:p>
            <a:pPr>
              <a:defRPr/>
            </a:pPr>
            <a:endParaRPr lang="en-US" altLang="en-US" sz="3000" dirty="0">
              <a:latin typeface="Times New Roman" panose="02020603050405020304" pitchFamily="18" charset="0"/>
              <a:cs typeface="Times New Roman" panose="02020603050405020304" pitchFamily="18" charset="0"/>
            </a:endParaRPr>
          </a:p>
          <a:p>
            <a:pPr>
              <a:defRPr/>
            </a:pPr>
            <a:endParaRPr lang="en-US" altLang="en-US"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DCEE7C0F-6925-D187-C547-A0147C54A7CC}"/>
              </a:ext>
            </a:extLst>
          </p:cNvPr>
          <p:cNvSpPr>
            <a:spLocks noGrp="1" noChangeArrowheads="1"/>
          </p:cNvSpPr>
          <p:nvPr>
            <p:ph type="body" idx="1"/>
          </p:nvPr>
        </p:nvSpPr>
        <p:spPr>
          <a:xfrm>
            <a:off x="244475" y="117475"/>
            <a:ext cx="8686800" cy="6400800"/>
          </a:xfrm>
        </p:spPr>
        <p:txBody>
          <a:bodyPr/>
          <a:lstStyle/>
          <a:p>
            <a:pPr algn="ctr" eaLnBrk="1" hangingPunct="1">
              <a:lnSpc>
                <a:spcPct val="80000"/>
              </a:lnSpc>
              <a:buFontTx/>
              <a:buNone/>
            </a:pPr>
            <a:r>
              <a:rPr lang="en-US" altLang="en-US" b="1" u="sng">
                <a:latin typeface="Times New Roman" panose="02020603050405020304" pitchFamily="18" charset="0"/>
                <a:cs typeface="Times New Roman" panose="02020603050405020304" pitchFamily="18" charset="0"/>
              </a:rPr>
              <a:t>Digestion of carbohydrates in Small Intestine</a:t>
            </a:r>
          </a:p>
          <a:p>
            <a:pPr eaLnBrk="1" hangingPunct="1">
              <a:lnSpc>
                <a:spcPct val="80000"/>
              </a:lnSpc>
              <a:buFont typeface="Arial" panose="020B0604020202020204" pitchFamily="34" charset="0"/>
              <a:buAutoNum type="alphaUcPeriod"/>
            </a:pPr>
            <a:r>
              <a:rPr lang="en-US" altLang="en-US" b="1">
                <a:latin typeface="Times New Roman" panose="02020603050405020304" pitchFamily="18" charset="0"/>
                <a:cs typeface="Times New Roman" panose="02020603050405020304" pitchFamily="18" charset="0"/>
              </a:rPr>
              <a:t> </a:t>
            </a:r>
            <a:r>
              <a:rPr lang="en-US" altLang="en-US" b="1" u="sng">
                <a:latin typeface="Times New Roman" panose="02020603050405020304" pitchFamily="18" charset="0"/>
                <a:cs typeface="Times New Roman" panose="02020603050405020304" pitchFamily="18" charset="0"/>
              </a:rPr>
              <a:t>Pancreatic Secretions </a:t>
            </a:r>
          </a:p>
          <a:p>
            <a:pPr eaLnBrk="1" hangingPunct="1">
              <a:lnSpc>
                <a:spcPct val="80000"/>
              </a:lnSpc>
              <a:buFont typeface="Arial" panose="020B0604020202020204" pitchFamily="34" charset="0"/>
              <a:buChar char="•"/>
            </a:pPr>
            <a:r>
              <a:rPr lang="en-US" altLang="en-US" sz="2800">
                <a:latin typeface="Times New Roman" panose="02020603050405020304" pitchFamily="18" charset="0"/>
                <a:cs typeface="Times New Roman" panose="02020603050405020304" pitchFamily="18" charset="0"/>
              </a:rPr>
              <a:t>Secretions from the exocrine pancreas (approximately 1.5 L/day) enter the duodenum which contain </a:t>
            </a:r>
          </a:p>
          <a:p>
            <a:pPr eaLnBrk="1" hangingPunct="1">
              <a:lnSpc>
                <a:spcPct val="80000"/>
              </a:lnSpc>
              <a:buFontTx/>
              <a:buNone/>
            </a:pPr>
            <a:r>
              <a:rPr lang="en-US" altLang="en-US" sz="2800">
                <a:latin typeface="Times New Roman" panose="02020603050405020304" pitchFamily="18" charset="0"/>
                <a:cs typeface="Times New Roman" panose="02020603050405020304" pitchFamily="18" charset="0"/>
              </a:rPr>
              <a:t>1- </a:t>
            </a:r>
            <a:r>
              <a:rPr lang="en-US" altLang="en-US" sz="2800" b="1" u="sng">
                <a:latin typeface="Times New Roman" panose="02020603050405020304" pitchFamily="18" charset="0"/>
                <a:cs typeface="Times New Roman" panose="02020603050405020304" pitchFamily="18" charset="0"/>
              </a:rPr>
              <a:t>Bicarbonate (HCO</a:t>
            </a:r>
            <a:r>
              <a:rPr lang="en-US" altLang="en-US" sz="2800" b="1" u="sng" baseline="-25000">
                <a:latin typeface="Times New Roman" panose="02020603050405020304" pitchFamily="18" charset="0"/>
                <a:cs typeface="Times New Roman" panose="02020603050405020304" pitchFamily="18" charset="0"/>
              </a:rPr>
              <a:t>3</a:t>
            </a:r>
            <a:r>
              <a:rPr lang="en-US" altLang="en-US" sz="2800" b="1" u="sng" baseline="30000">
                <a:latin typeface="Times New Roman" panose="02020603050405020304" pitchFamily="18" charset="0"/>
                <a:cs typeface="Times New Roman" panose="02020603050405020304" pitchFamily="18" charset="0"/>
              </a:rPr>
              <a:t>-</a:t>
            </a:r>
            <a:r>
              <a:rPr lang="en-US" altLang="en-US" sz="2800" b="1" u="sng">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which neutralizes the acidic pH of stomach contents</a:t>
            </a:r>
            <a:endParaRPr lang="en-US" altLang="en-US" sz="260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600">
                <a:latin typeface="Times New Roman" panose="02020603050405020304" pitchFamily="18" charset="0"/>
                <a:cs typeface="Times New Roman" panose="02020603050405020304" pitchFamily="18" charset="0"/>
              </a:rPr>
              <a:t>2- </a:t>
            </a:r>
            <a:r>
              <a:rPr lang="en-US" altLang="en-US" sz="2600" u="sng">
                <a:latin typeface="Times New Roman" panose="02020603050405020304" pitchFamily="18" charset="0"/>
                <a:cs typeface="Times New Roman" panose="02020603050405020304" pitchFamily="18" charset="0"/>
              </a:rPr>
              <a:t>P</a:t>
            </a:r>
            <a:r>
              <a:rPr lang="en-US" altLang="en-US" sz="2600" b="1" u="sng">
                <a:latin typeface="Times New Roman" panose="02020603050405020304" pitchFamily="18" charset="0"/>
                <a:cs typeface="Times New Roman" panose="02020603050405020304" pitchFamily="18" charset="0"/>
              </a:rPr>
              <a:t>ancreatic α-amylase</a:t>
            </a:r>
            <a:r>
              <a:rPr lang="en-US" altLang="en-US" sz="2600">
                <a:latin typeface="Times New Roman" panose="02020603050405020304" pitchFamily="18" charset="0"/>
                <a:cs typeface="Times New Roman" panose="02020603050405020304" pitchFamily="18" charset="0"/>
              </a:rPr>
              <a:t>.</a:t>
            </a:r>
          </a:p>
          <a:p>
            <a:pPr eaLnBrk="1" hangingPunct="1">
              <a:lnSpc>
                <a:spcPct val="80000"/>
              </a:lnSpc>
              <a:buFontTx/>
              <a:buNone/>
            </a:pPr>
            <a:r>
              <a:rPr lang="en-US" altLang="en-US" sz="2600">
                <a:latin typeface="Times New Roman" panose="02020603050405020304" pitchFamily="18" charset="0"/>
                <a:cs typeface="Times New Roman" panose="02020603050405020304" pitchFamily="18" charset="0"/>
              </a:rPr>
              <a:t>    Pancreatic α-amylase (optimum pH about 7)</a:t>
            </a:r>
            <a:r>
              <a:rPr lang="en-US" altLang="en-US" sz="260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also activated by chloride ions, continues to hydrolyze the starches and glycogen, </a:t>
            </a:r>
            <a:r>
              <a:rPr lang="en-US" altLang="en-US" sz="2600" u="sng">
                <a:latin typeface="Times New Roman" panose="02020603050405020304" pitchFamily="18" charset="0"/>
                <a:cs typeface="Times New Roman" panose="02020603050405020304" pitchFamily="18" charset="0"/>
              </a:rPr>
              <a:t>forming</a:t>
            </a:r>
            <a:r>
              <a:rPr lang="en-US" altLang="en-US" sz="2600">
                <a:latin typeface="Times New Roman" panose="02020603050405020304" pitchFamily="18" charset="0"/>
                <a:cs typeface="Times New Roman" panose="02020603050405020304" pitchFamily="18" charset="0"/>
              </a:rPr>
              <a:t> the disaccharide maltose</a:t>
            </a:r>
            <a:r>
              <a:rPr lang="en-US" altLang="en-US" sz="2800">
                <a:latin typeface="Times New Roman" panose="02020603050405020304" pitchFamily="18" charset="0"/>
                <a:cs typeface="Times New Roman" panose="02020603050405020304" pitchFamily="18" charset="0"/>
              </a:rPr>
              <a:t>, isomaltose, the trisaccharide maltotriose (three glucose molecules linked with α-1,4 glycosidic bonds), and oligosaccharides. </a:t>
            </a:r>
          </a:p>
          <a:p>
            <a:pPr eaLnBrk="1" hangingPunct="1">
              <a:lnSpc>
                <a:spcPct val="80000"/>
              </a:lnSpc>
            </a:pPr>
            <a:r>
              <a:rPr lang="en-US" altLang="en-US" sz="2800">
                <a:latin typeface="Times New Roman" panose="02020603050405020304" pitchFamily="18" charset="0"/>
                <a:cs typeface="Times New Roman" panose="02020603050405020304" pitchFamily="18" charset="0"/>
              </a:rPr>
              <a:t>These </a:t>
            </a:r>
            <a:r>
              <a:rPr lang="en-US" altLang="en-US" sz="2800" u="sng">
                <a:latin typeface="Times New Roman" panose="02020603050405020304" pitchFamily="18" charset="0"/>
                <a:cs typeface="Times New Roman" panose="02020603050405020304" pitchFamily="18" charset="0"/>
              </a:rPr>
              <a:t>oligosaccharides</a:t>
            </a:r>
            <a:r>
              <a:rPr lang="en-US" altLang="en-US" sz="2800">
                <a:latin typeface="Times New Roman" panose="02020603050405020304" pitchFamily="18" charset="0"/>
                <a:cs typeface="Times New Roman" panose="02020603050405020304" pitchFamily="18" charset="0"/>
              </a:rPr>
              <a:t>, are usually 4-9 glucose units long linked by α 1-4 and contain one or more α-1,6 branches. </a:t>
            </a:r>
            <a:endParaRPr lang="en-US" altLang="ja-JP" sz="28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800">
                <a:latin typeface="Times New Roman" panose="02020603050405020304" pitchFamily="18" charset="0"/>
                <a:ea typeface="MS PGothic" panose="020B0600070205080204" pitchFamily="34" charset="-128"/>
                <a:cs typeface="Times New Roman" panose="02020603050405020304" pitchFamily="18" charset="0"/>
              </a:rPr>
              <a:t>α-Amylase has no activity toward sugar containing polymers other than glucose linked by α-1,4 bonds. </a:t>
            </a:r>
            <a:endParaRPr lang="en-AU" altLang="en-US" sz="2800">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ACA0A52B-F6E0-E763-3489-171C2CE34C6A}"/>
              </a:ext>
            </a:extLst>
          </p:cNvPr>
          <p:cNvSpPr>
            <a:spLocks noGrp="1" noChangeArrowheads="1"/>
          </p:cNvSpPr>
          <p:nvPr>
            <p:ph type="body" idx="1"/>
          </p:nvPr>
        </p:nvSpPr>
        <p:spPr>
          <a:xfrm>
            <a:off x="228600" y="228600"/>
            <a:ext cx="8686800" cy="6477000"/>
          </a:xfrm>
        </p:spPr>
        <p:txBody>
          <a:bodyPr/>
          <a:lstStyle/>
          <a:p>
            <a:pPr algn="r" eaLnBrk="1" hangingPunct="1">
              <a:lnSpc>
                <a:spcPct val="80000"/>
              </a:lnSpc>
              <a:buFontTx/>
              <a:buNone/>
            </a:pPr>
            <a:r>
              <a:rPr lang="en-US" altLang="en-US" sz="2000" b="1" i="1">
                <a:latin typeface="Times New Roman" panose="02020603050405020304" pitchFamily="18" charset="0"/>
                <a:cs typeface="Times New Roman" panose="02020603050405020304" pitchFamily="18" charset="0"/>
              </a:rPr>
              <a:t>Digestion of carbohydrates in Small Intestine continue</a:t>
            </a:r>
          </a:p>
          <a:p>
            <a:pPr algn="ctr" eaLnBrk="1" hangingPunct="1">
              <a:lnSpc>
                <a:spcPct val="80000"/>
              </a:lnSpc>
              <a:buFontTx/>
              <a:buNone/>
            </a:pPr>
            <a:endParaRPr lang="en-US" altLang="en-US" sz="2000" b="1" u="sng">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600" b="1">
                <a:latin typeface="Times New Roman" panose="02020603050405020304" pitchFamily="18" charset="0"/>
                <a:cs typeface="Times New Roman" panose="02020603050405020304" pitchFamily="18" charset="0"/>
              </a:rPr>
              <a:t>B. </a:t>
            </a:r>
            <a:r>
              <a:rPr lang="en-US" altLang="en-US" sz="2600" b="1" u="sng">
                <a:latin typeface="Times New Roman" panose="02020603050405020304" pitchFamily="18" charset="0"/>
                <a:cs typeface="Times New Roman" panose="02020603050405020304" pitchFamily="18" charset="0"/>
              </a:rPr>
              <a:t>Disaccharidases of the intestinal brush-border membrane</a:t>
            </a:r>
          </a:p>
          <a:p>
            <a:pPr eaLnBrk="1" hangingPunct="1">
              <a:lnSpc>
                <a:spcPct val="80000"/>
              </a:lnSpc>
              <a:buFontTx/>
              <a:buNone/>
            </a:pPr>
            <a:endParaRPr lang="en-US" altLang="en-US" sz="2000" b="1">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600" b="1">
                <a:latin typeface="Times New Roman" panose="02020603050405020304" pitchFamily="18" charset="0"/>
                <a:cs typeface="Times New Roman" panose="02020603050405020304" pitchFamily="18" charset="0"/>
              </a:rPr>
              <a:t>1. </a:t>
            </a:r>
            <a:r>
              <a:rPr lang="en-US" altLang="en-US" sz="2600" b="1" u="sng">
                <a:latin typeface="Times New Roman" panose="02020603050405020304" pitchFamily="18" charset="0"/>
                <a:cs typeface="Times New Roman" panose="02020603050405020304" pitchFamily="18" charset="0"/>
              </a:rPr>
              <a:t>Glucoamylase</a:t>
            </a:r>
            <a:endParaRPr lang="en-US" altLang="en-US" sz="2600" u="sng">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en-US" sz="1400">
              <a:latin typeface="Times New Roman" panose="02020603050405020304" pitchFamily="18" charset="0"/>
              <a:cs typeface="Times New Roman" panose="02020603050405020304" pitchFamily="18" charset="0"/>
            </a:endParaRPr>
          </a:p>
          <a:p>
            <a:pPr eaLnBrk="1" hangingPunct="1">
              <a:lnSpc>
                <a:spcPct val="80000"/>
              </a:lnSpc>
            </a:pPr>
            <a:r>
              <a:rPr lang="en-US" altLang="en-US" sz="2600">
                <a:latin typeface="Times New Roman" panose="02020603050405020304" pitchFamily="18" charset="0"/>
                <a:cs typeface="Times New Roman" panose="02020603050405020304" pitchFamily="18" charset="0"/>
              </a:rPr>
              <a:t>It has </a:t>
            </a:r>
            <a:r>
              <a:rPr lang="en-US" altLang="en-US" sz="2600" u="sng">
                <a:latin typeface="Times New Roman" panose="02020603050405020304" pitchFamily="18" charset="0"/>
                <a:cs typeface="Times New Roman" panose="02020603050405020304" pitchFamily="18" charset="0"/>
              </a:rPr>
              <a:t>two catalytic sites </a:t>
            </a:r>
            <a:r>
              <a:rPr lang="en-US" altLang="en-US" sz="2600">
                <a:latin typeface="Times New Roman" panose="02020603050405020304" pitchFamily="18" charset="0"/>
                <a:cs typeface="Times New Roman" panose="02020603050405020304" pitchFamily="18" charset="0"/>
              </a:rPr>
              <a:t>with similar activities.</a:t>
            </a:r>
            <a:r>
              <a:rPr lang="en-AU" altLang="en-US" sz="2600">
                <a:latin typeface="Times New Roman" panose="02020603050405020304" pitchFamily="18" charset="0"/>
                <a:cs typeface="Times New Roman" panose="02020603050405020304" pitchFamily="18" charset="0"/>
              </a:rPr>
              <a:t> </a:t>
            </a:r>
          </a:p>
          <a:p>
            <a:pPr eaLnBrk="1" hangingPunct="1">
              <a:lnSpc>
                <a:spcPct val="80000"/>
              </a:lnSpc>
              <a:buFontTx/>
              <a:buNone/>
            </a:pPr>
            <a:endParaRPr lang="en-US" altLang="en-US" sz="2000">
              <a:latin typeface="Times New Roman" panose="02020603050405020304" pitchFamily="18" charset="0"/>
              <a:cs typeface="Times New Roman" panose="02020603050405020304" pitchFamily="18" charset="0"/>
            </a:endParaRPr>
          </a:p>
          <a:p>
            <a:pPr eaLnBrk="1" hangingPunct="1">
              <a:lnSpc>
                <a:spcPct val="80000"/>
              </a:lnSpc>
            </a:pPr>
            <a:r>
              <a:rPr lang="en-US" altLang="en-US" sz="2600">
                <a:latin typeface="Times New Roman" panose="02020603050405020304" pitchFamily="18" charset="0"/>
                <a:cs typeface="Times New Roman" panose="02020603050405020304" pitchFamily="18" charset="0"/>
              </a:rPr>
              <a:t>Glucoamylase is an </a:t>
            </a:r>
            <a:r>
              <a:rPr lang="en-US" altLang="en-US" sz="2600" u="sng">
                <a:latin typeface="Times New Roman" panose="02020603050405020304" pitchFamily="18" charset="0"/>
                <a:cs typeface="Times New Roman" panose="02020603050405020304" pitchFamily="18" charset="0"/>
              </a:rPr>
              <a:t>exoglucosidase</a:t>
            </a:r>
            <a:r>
              <a:rPr lang="en-US" altLang="en-US" sz="2600">
                <a:latin typeface="Times New Roman" panose="02020603050405020304" pitchFamily="18" charset="0"/>
                <a:cs typeface="Times New Roman" panose="02020603050405020304" pitchFamily="18" charset="0"/>
              </a:rPr>
              <a:t> that is specific for the </a:t>
            </a:r>
          </a:p>
          <a:p>
            <a:pPr eaLnBrk="1" hangingPunct="1">
              <a:lnSpc>
                <a:spcPct val="80000"/>
              </a:lnSpc>
              <a:buFontTx/>
              <a:buNone/>
            </a:pPr>
            <a:r>
              <a:rPr lang="en-US" altLang="en-US" sz="2600">
                <a:latin typeface="Times New Roman" panose="02020603050405020304" pitchFamily="18" charset="0"/>
                <a:cs typeface="Times New Roman" panose="02020603050405020304" pitchFamily="18" charset="0"/>
              </a:rPr>
              <a:t>     α–1,4 bonds between glucose residues.</a:t>
            </a:r>
          </a:p>
          <a:p>
            <a:pPr eaLnBrk="1" hangingPunct="1">
              <a:lnSpc>
                <a:spcPct val="80000"/>
              </a:lnSpc>
              <a:buFontTx/>
              <a:buNone/>
            </a:pPr>
            <a:endParaRPr lang="en-US" altLang="en-US" sz="2600">
              <a:latin typeface="Times New Roman" panose="02020603050405020304" pitchFamily="18" charset="0"/>
              <a:cs typeface="Times New Roman" panose="02020603050405020304" pitchFamily="18" charset="0"/>
            </a:endParaRPr>
          </a:p>
          <a:p>
            <a:pPr eaLnBrk="1" hangingPunct="1">
              <a:lnSpc>
                <a:spcPct val="80000"/>
              </a:lnSpc>
            </a:pPr>
            <a:r>
              <a:rPr lang="en-US" altLang="en-US" sz="2600">
                <a:latin typeface="Times New Roman" panose="02020603050405020304" pitchFamily="18" charset="0"/>
                <a:cs typeface="Times New Roman" panose="02020603050405020304" pitchFamily="18" charset="0"/>
              </a:rPr>
              <a:t>It begins at the </a:t>
            </a:r>
            <a:r>
              <a:rPr lang="en-US" altLang="en-US" sz="2600" u="sng">
                <a:latin typeface="Times New Roman" panose="02020603050405020304" pitchFamily="18" charset="0"/>
                <a:cs typeface="Times New Roman" panose="02020603050405020304" pitchFamily="18" charset="0"/>
              </a:rPr>
              <a:t>non-reducing</a:t>
            </a:r>
            <a:r>
              <a:rPr lang="en-US" altLang="en-US" sz="2600">
                <a:latin typeface="Times New Roman" panose="02020603050405020304" pitchFamily="18" charset="0"/>
                <a:cs typeface="Times New Roman" panose="02020603050405020304" pitchFamily="18" charset="0"/>
              </a:rPr>
              <a:t> end of saccharides</a:t>
            </a:r>
          </a:p>
          <a:p>
            <a:pPr eaLnBrk="1" hangingPunct="1">
              <a:lnSpc>
                <a:spcPct val="80000"/>
              </a:lnSpc>
              <a:buFontTx/>
              <a:buNone/>
            </a:pPr>
            <a:endParaRPr lang="en-US" altLang="en-US" sz="2000">
              <a:latin typeface="Times New Roman" panose="02020603050405020304" pitchFamily="18" charset="0"/>
              <a:cs typeface="Times New Roman" panose="02020603050405020304" pitchFamily="18" charset="0"/>
            </a:endParaRPr>
          </a:p>
          <a:p>
            <a:pPr eaLnBrk="1" hangingPunct="1">
              <a:lnSpc>
                <a:spcPct val="80000"/>
              </a:lnSpc>
            </a:pPr>
            <a:r>
              <a:rPr lang="en-US" altLang="en-US" sz="2600">
                <a:latin typeface="Times New Roman" panose="02020603050405020304" pitchFamily="18" charset="0"/>
                <a:cs typeface="Times New Roman" panose="02020603050405020304" pitchFamily="18" charset="0"/>
              </a:rPr>
              <a:t>The glucoamylase is heavily glycosylated with oligosaccharides that protect it from digestive proteases.</a:t>
            </a:r>
          </a:p>
          <a:p>
            <a:pPr eaLnBrk="1" hangingPunct="1">
              <a:lnSpc>
                <a:spcPct val="80000"/>
              </a:lnSpc>
            </a:pPr>
            <a:endParaRPr lang="en-US" altLang="en-US" sz="2000" u="sng">
              <a:latin typeface="Times New Roman" panose="02020603050405020304" pitchFamily="18" charset="0"/>
              <a:cs typeface="Times New Roman" panose="02020603050405020304" pitchFamily="18" charset="0"/>
            </a:endParaRPr>
          </a:p>
          <a:p>
            <a:pPr eaLnBrk="1" hangingPunct="1">
              <a:lnSpc>
                <a:spcPct val="80000"/>
              </a:lnSpc>
            </a:pPr>
            <a:r>
              <a:rPr lang="en-US" altLang="en-US" sz="2600">
                <a:latin typeface="Times New Roman" panose="02020603050405020304" pitchFamily="18" charset="0"/>
                <a:cs typeface="Times New Roman" panose="02020603050405020304" pitchFamily="18" charset="0"/>
              </a:rPr>
              <a:t>α-amylase split of large polysaccharides molecule and thus supplying new substrate molecules for glucoamylase</a:t>
            </a:r>
            <a:endParaRPr lang="en-AU" altLang="en-US" sz="2600">
              <a:latin typeface="Times New Roman" panose="02020603050405020304" pitchFamily="18" charset="0"/>
              <a:cs typeface="Times New Roman" panose="02020603050405020304" pitchFamily="18" charset="0"/>
            </a:endParaRPr>
          </a:p>
          <a:p>
            <a:pPr eaLnBrk="1" hangingPunct="1">
              <a:lnSpc>
                <a:spcPct val="80000"/>
              </a:lnSpc>
            </a:pPr>
            <a:endParaRPr lang="en-US" altLang="en-US" sz="2600" u="sng">
              <a:latin typeface="Times New Roman" panose="02020603050405020304" pitchFamily="18" charset="0"/>
              <a:cs typeface="Times New Roman" panose="02020603050405020304" pitchFamily="18" charset="0"/>
            </a:endParaRPr>
          </a:p>
          <a:p>
            <a:pPr eaLnBrk="1" hangingPunct="1">
              <a:lnSpc>
                <a:spcPct val="80000"/>
              </a:lnSpc>
              <a:buFontTx/>
              <a:buNone/>
            </a:pPr>
            <a:endParaRPr lang="en-AU" altLang="en-US" sz="26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EA2D96E-24AA-8F6E-AD56-DFD62A1C67DC}"/>
              </a:ext>
            </a:extLst>
          </p:cNvPr>
          <p:cNvSpPr>
            <a:spLocks noGrp="1" noChangeArrowheads="1"/>
          </p:cNvSpPr>
          <p:nvPr>
            <p:ph type="title"/>
          </p:nvPr>
        </p:nvSpPr>
        <p:spPr>
          <a:xfrm>
            <a:off x="0" y="76200"/>
            <a:ext cx="9144000" cy="519113"/>
          </a:xfrm>
        </p:spPr>
        <p:txBody>
          <a:bodyPr>
            <a:spAutoFit/>
          </a:bodyPr>
          <a:lstStyle/>
          <a:p>
            <a:pPr eaLnBrk="1" hangingPunct="1"/>
            <a:r>
              <a:rPr lang="en-US" altLang="en-US" sz="2800" b="1">
                <a:solidFill>
                  <a:schemeClr val="tx1"/>
                </a:solidFill>
              </a:rPr>
              <a:t>Location of disaccharide complexes in intestinal villi</a:t>
            </a:r>
          </a:p>
        </p:txBody>
      </p:sp>
      <p:sp>
        <p:nvSpPr>
          <p:cNvPr id="38915" name="Text Box 4">
            <a:extLst>
              <a:ext uri="{FF2B5EF4-FFF2-40B4-BE49-F238E27FC236}">
                <a16:creationId xmlns:a16="http://schemas.microsoft.com/office/drawing/2014/main" id="{AAB7F820-EE6D-C86E-9295-7E9AFB47ABD5}"/>
              </a:ext>
            </a:extLst>
          </p:cNvPr>
          <p:cNvSpPr txBox="1">
            <a:spLocks noChangeArrowheads="1"/>
          </p:cNvSpPr>
          <p:nvPr/>
        </p:nvSpPr>
        <p:spPr bwMode="auto">
          <a:xfrm>
            <a:off x="304800" y="8382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AU" altLang="en-US" sz="2000"/>
              <a:t> The </a:t>
            </a:r>
            <a:r>
              <a:rPr lang="en-AU" altLang="en-US" sz="2000" b="1"/>
              <a:t>villi </a:t>
            </a:r>
            <a:r>
              <a:rPr lang="en-AU" altLang="en-US" sz="2000"/>
              <a:t>are finger like projections of the mucosa into the lumen of the                                   small intestine.</a:t>
            </a:r>
          </a:p>
          <a:p>
            <a:pPr eaLnBrk="1" hangingPunct="1">
              <a:spcBef>
                <a:spcPct val="0"/>
              </a:spcBef>
            </a:pPr>
            <a:r>
              <a:rPr lang="en-AU" altLang="en-US" sz="2000"/>
              <a:t> A villus has thousands of </a:t>
            </a:r>
            <a:r>
              <a:rPr lang="en-AU" altLang="en-US" sz="2000" b="1"/>
              <a:t>microvilli. </a:t>
            </a:r>
          </a:p>
          <a:p>
            <a:pPr eaLnBrk="1" hangingPunct="1">
              <a:spcBef>
                <a:spcPct val="0"/>
              </a:spcBef>
            </a:pPr>
            <a:r>
              <a:rPr lang="en-AU" altLang="en-US" sz="2000"/>
              <a:t> Collectively, microvilli known as a “brush border”. </a:t>
            </a:r>
          </a:p>
        </p:txBody>
      </p:sp>
      <p:pic>
        <p:nvPicPr>
          <p:cNvPr id="38916" name="Picture 5">
            <a:extLst>
              <a:ext uri="{FF2B5EF4-FFF2-40B4-BE49-F238E27FC236}">
                <a16:creationId xmlns:a16="http://schemas.microsoft.com/office/drawing/2014/main" id="{46ACBD98-58C2-5700-25B3-D4B8B4E01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2819400"/>
            <a:ext cx="88598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53486310-3711-DB47-1619-95AA0B308C67}"/>
              </a:ext>
            </a:extLst>
          </p:cNvPr>
          <p:cNvSpPr>
            <a:spLocks noGrp="1" noChangeArrowheads="1"/>
          </p:cNvSpPr>
          <p:nvPr>
            <p:ph type="body" idx="1"/>
          </p:nvPr>
        </p:nvSpPr>
        <p:spPr>
          <a:xfrm>
            <a:off x="457200" y="1600200"/>
            <a:ext cx="8229600" cy="1676400"/>
          </a:xfrm>
        </p:spPr>
        <p:txBody>
          <a:bodyPr/>
          <a:lstStyle/>
          <a:p>
            <a:pPr eaLnBrk="1" hangingPunct="1"/>
            <a:r>
              <a:rPr lang="en-AU" altLang="en-US"/>
              <a:t>The 7 types of nutrients are Carbohydrates, Protein, Fats, Vitamins, Minerals, Water and Fibers</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59D78F66-9440-FE7D-BDD9-DCD8E8C7A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9342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6">
            <a:extLst>
              <a:ext uri="{FF2B5EF4-FFF2-40B4-BE49-F238E27FC236}">
                <a16:creationId xmlns:a16="http://schemas.microsoft.com/office/drawing/2014/main" id="{7D95116B-B42D-9289-48E9-761C4B3581A6}"/>
              </a:ext>
            </a:extLst>
          </p:cNvPr>
          <p:cNvSpPr txBox="1">
            <a:spLocks noChangeArrowheads="1"/>
          </p:cNvSpPr>
          <p:nvPr/>
        </p:nvSpPr>
        <p:spPr bwMode="auto">
          <a:xfrm>
            <a:off x="47625" y="47625"/>
            <a:ext cx="8991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400" b="1" u="sng">
                <a:latin typeface="Times New Roman" panose="02020603050405020304" pitchFamily="18" charset="0"/>
                <a:cs typeface="Times New Roman" panose="02020603050405020304" pitchFamily="18" charset="0"/>
              </a:rPr>
              <a:t>Glucoamylase activity</a:t>
            </a:r>
            <a:r>
              <a:rPr lang="en-AU" altLang="en-US" sz="1800" b="1">
                <a:latin typeface="Times New Roman" panose="02020603050405020304" pitchFamily="18" charset="0"/>
                <a:cs typeface="Times New Roman" panose="02020603050405020304" pitchFamily="18" charset="0"/>
              </a:rPr>
              <a:t>. Glucoamylase is an </a:t>
            </a:r>
            <a:r>
              <a:rPr lang="el-GR" altLang="en-US" sz="1800" b="1">
                <a:latin typeface="Times New Roman" panose="02020603050405020304" pitchFamily="18" charset="0"/>
                <a:cs typeface="Times New Roman" panose="02020603050405020304" pitchFamily="18" charset="0"/>
              </a:rPr>
              <a:t>α</a:t>
            </a:r>
            <a:r>
              <a:rPr lang="en-AU" altLang="en-US" sz="1800" b="1">
                <a:latin typeface="Times New Roman" panose="02020603050405020304" pitchFamily="18" charset="0"/>
                <a:cs typeface="Times New Roman" panose="02020603050405020304" pitchFamily="18" charset="0"/>
              </a:rPr>
              <a:t>-1,4 exoglycosidase, which initiates</a:t>
            </a:r>
          </a:p>
          <a:p>
            <a:pPr eaLnBrk="1" hangingPunct="1">
              <a:spcBef>
                <a:spcPct val="0"/>
              </a:spcBef>
              <a:buFontTx/>
              <a:buNone/>
            </a:pPr>
            <a:r>
              <a:rPr lang="en-AU" altLang="en-US" sz="1800" b="1">
                <a:latin typeface="Times New Roman" panose="02020603050405020304" pitchFamily="18" charset="0"/>
                <a:cs typeface="Times New Roman" panose="02020603050405020304" pitchFamily="18" charset="0"/>
              </a:rPr>
              <a:t>cleavage at the nonreducing end of the sugar.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5D7FC393-9939-3FCD-5A68-504C346284C0}"/>
              </a:ext>
            </a:extLst>
          </p:cNvPr>
          <p:cNvSpPr>
            <a:spLocks noGrp="1" noChangeArrowheads="1"/>
          </p:cNvSpPr>
          <p:nvPr>
            <p:ph type="body" idx="1"/>
          </p:nvPr>
        </p:nvSpPr>
        <p:spPr>
          <a:xfrm>
            <a:off x="215900" y="88900"/>
            <a:ext cx="8763000" cy="6705600"/>
          </a:xfrm>
        </p:spPr>
        <p:txBody>
          <a:bodyPr/>
          <a:lstStyle/>
          <a:p>
            <a:pPr eaLnBrk="1" hangingPunct="1">
              <a:lnSpc>
                <a:spcPct val="80000"/>
              </a:lnSpc>
              <a:buFontTx/>
              <a:buNone/>
              <a:defRPr/>
            </a:pPr>
            <a:r>
              <a:rPr lang="en-US" altLang="en-US" sz="2800" b="1" dirty="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Sucrase</a:t>
            </a: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isomaltase</a:t>
            </a:r>
            <a:r>
              <a:rPr lang="en-US" altLang="en-US" sz="2800" b="1" dirty="0">
                <a:latin typeface="Times New Roman" panose="02020603050405020304" pitchFamily="18" charset="0"/>
                <a:cs typeface="Times New Roman" panose="02020603050405020304" pitchFamily="18" charset="0"/>
              </a:rPr>
              <a:t> complex</a:t>
            </a:r>
          </a:p>
          <a:p>
            <a:pPr eaLnBrk="1" hangingPunct="1">
              <a:lnSpc>
                <a:spcPct val="80000"/>
              </a:lnSpc>
              <a:buFontTx/>
              <a:buNone/>
              <a:defRPr/>
            </a:pPr>
            <a:endParaRPr lang="en-US" altLang="en-US" sz="2400" dirty="0">
              <a:latin typeface="Times New Roman" panose="02020603050405020304" pitchFamily="18" charset="0"/>
              <a:cs typeface="Times New Roman" panose="02020603050405020304" pitchFamily="18" charset="0"/>
            </a:endParaRPr>
          </a:p>
          <a:p>
            <a:pPr eaLnBrk="1" hangingPunct="1">
              <a:lnSpc>
                <a:spcPct val="80000"/>
              </a:lnSpc>
              <a:defRPr/>
            </a:pPr>
            <a:r>
              <a:rPr lang="en-US" altLang="en-US" sz="2400" dirty="0" err="1">
                <a:latin typeface="Times New Roman" panose="02020603050405020304" pitchFamily="18" charset="0"/>
                <a:cs typeface="Times New Roman" panose="02020603050405020304" pitchFamily="18" charset="0"/>
              </a:rPr>
              <a:t>Sucrase</a:t>
            </a: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isomaltase</a:t>
            </a:r>
            <a:r>
              <a:rPr lang="en-US" altLang="en-US" sz="2400" dirty="0">
                <a:latin typeface="Times New Roman" panose="02020603050405020304" pitchFamily="18" charset="0"/>
                <a:cs typeface="Times New Roman" panose="02020603050405020304" pitchFamily="18" charset="0"/>
              </a:rPr>
              <a:t> has two catalytic sites </a:t>
            </a:r>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that differs in substrate specificity from the other (Intestinal protease clips it into two separate subunits) </a:t>
            </a:r>
          </a:p>
          <a:p>
            <a:pPr eaLnBrk="1" hangingPunct="1">
              <a:lnSpc>
                <a:spcPct val="80000"/>
              </a:lnSpc>
              <a:buFontTx/>
              <a:buNone/>
              <a:defRPr/>
            </a:pP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buFontTx/>
              <a:buNone/>
              <a:defRPr/>
            </a:pPr>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The </a:t>
            </a:r>
            <a:r>
              <a:rPr lang="en-US" altLang="en-US" sz="2400" dirty="0">
                <a:latin typeface="Times New Roman" panose="02020603050405020304" pitchFamily="18" charset="0"/>
                <a:cs typeface="Times New Roman" panose="02020603050405020304" pitchFamily="18" charset="0"/>
              </a:rPr>
              <a:t>two catalytic sites are:</a:t>
            </a:r>
          </a:p>
          <a:p>
            <a:pPr eaLnBrk="1" hangingPunct="1">
              <a:lnSpc>
                <a:spcPct val="80000"/>
              </a:lnSpc>
              <a:buFontTx/>
              <a:buNone/>
              <a:defRPr/>
            </a:pPr>
            <a:endParaRPr lang="en-US" altLang="ja-JP" sz="1200" dirty="0">
              <a:latin typeface="Times New Roman" panose="02020603050405020304" pitchFamily="18" charset="0"/>
              <a:ea typeface="MS PGothic" panose="020B0600070205080204" pitchFamily="34" charset="-128"/>
            </a:endParaRPr>
          </a:p>
          <a:p>
            <a:pPr eaLnBrk="1" hangingPunct="1">
              <a:lnSpc>
                <a:spcPct val="80000"/>
              </a:lnSpc>
              <a:buFontTx/>
              <a:buNone/>
              <a:defRPr/>
            </a:pPr>
            <a:r>
              <a:rPr lang="en-US" altLang="ja-JP" sz="2400" dirty="0">
                <a:latin typeface="Times New Roman" panose="02020603050405020304" pitchFamily="18" charset="0"/>
                <a:ea typeface="MS PGothic" panose="020B0600070205080204" pitchFamily="34" charset="-128"/>
              </a:rPr>
              <a:t>A- The </a:t>
            </a:r>
            <a:r>
              <a:rPr lang="en-US" altLang="ja-JP" sz="2400" dirty="0" err="1">
                <a:latin typeface="Times New Roman" panose="02020603050405020304" pitchFamily="18" charset="0"/>
                <a:ea typeface="MS PGothic" panose="020B0600070205080204" pitchFamily="34" charset="-128"/>
              </a:rPr>
              <a:t>sucrase</a:t>
            </a:r>
            <a:r>
              <a:rPr lang="en-US" altLang="ja-JP" sz="2400" dirty="0">
                <a:latin typeface="Times New Roman" panose="02020603050405020304" pitchFamily="18" charset="0"/>
                <a:ea typeface="MS PGothic" panose="020B0600070205080204" pitchFamily="34" charset="-128"/>
              </a:rPr>
              <a:t>–maltase site </a:t>
            </a:r>
          </a:p>
          <a:p>
            <a:pPr eaLnBrk="1" hangingPunct="1">
              <a:lnSpc>
                <a:spcPct val="80000"/>
              </a:lnSpc>
              <a:buFontTx/>
              <a:buNone/>
              <a:defRPr/>
            </a:pPr>
            <a:r>
              <a:rPr lang="en-US" altLang="ja-JP" sz="2400" dirty="0">
                <a:latin typeface="Times New Roman" panose="02020603050405020304" pitchFamily="18" charset="0"/>
                <a:ea typeface="MS PGothic" panose="020B0600070205080204" pitchFamily="34" charset="-128"/>
              </a:rPr>
              <a:t>= Hydrolyze all sucrose </a:t>
            </a:r>
            <a:r>
              <a:rPr lang="en-AU" altLang="ja-JP" sz="2400" dirty="0">
                <a:latin typeface="Times New Roman" panose="02020603050405020304" pitchFamily="18" charset="0"/>
                <a:ea typeface="MS PGothic" panose="020B0600070205080204" pitchFamily="34" charset="-128"/>
              </a:rPr>
              <a:t>(glucose-α-1,2-fructose)</a:t>
            </a:r>
          </a:p>
          <a:p>
            <a:pPr eaLnBrk="1" hangingPunct="1">
              <a:lnSpc>
                <a:spcPct val="80000"/>
              </a:lnSpc>
              <a:buFontTx/>
              <a:buNone/>
              <a:defRPr/>
            </a:pPr>
            <a:r>
              <a:rPr lang="en-US" altLang="ja-JP" sz="2400" dirty="0">
                <a:latin typeface="Times New Roman" panose="02020603050405020304" pitchFamily="18" charset="0"/>
                <a:ea typeface="MS PGothic" panose="020B0600070205080204" pitchFamily="34" charset="-128"/>
              </a:rPr>
              <a:t>= Maltase activity.</a:t>
            </a:r>
          </a:p>
          <a:p>
            <a:pPr eaLnBrk="1" hangingPunct="1">
              <a:lnSpc>
                <a:spcPct val="80000"/>
              </a:lnSpc>
              <a:buFontTx/>
              <a:buNone/>
              <a:defRPr/>
            </a:pPr>
            <a:endParaRPr lang="en-US" altLang="ja-JP" sz="2400" dirty="0">
              <a:latin typeface="Times New Roman" panose="02020603050405020304" pitchFamily="18" charset="0"/>
              <a:ea typeface="MS PGothic" panose="020B0600070205080204" pitchFamily="34" charset="-128"/>
            </a:endParaRPr>
          </a:p>
          <a:p>
            <a:pPr eaLnBrk="1" hangingPunct="1">
              <a:lnSpc>
                <a:spcPct val="80000"/>
              </a:lnSpc>
              <a:buFontTx/>
              <a:buNone/>
              <a:defRPr/>
            </a:pPr>
            <a:r>
              <a:rPr lang="en-US" altLang="ja-JP" sz="2400" dirty="0">
                <a:latin typeface="Times New Roman" panose="02020603050405020304" pitchFamily="18" charset="0"/>
                <a:ea typeface="MS PGothic" panose="020B0600070205080204" pitchFamily="34" charset="-128"/>
              </a:rPr>
              <a:t>B- The </a:t>
            </a:r>
            <a:r>
              <a:rPr lang="en-US" altLang="ja-JP" sz="2400" dirty="0" err="1">
                <a:latin typeface="Times New Roman" panose="02020603050405020304" pitchFamily="18" charset="0"/>
                <a:ea typeface="MS PGothic" panose="020B0600070205080204" pitchFamily="34" charset="-128"/>
              </a:rPr>
              <a:t>isomaltase</a:t>
            </a:r>
            <a:r>
              <a:rPr lang="en-US" altLang="ja-JP" sz="2400" dirty="0">
                <a:latin typeface="Times New Roman" panose="02020603050405020304" pitchFamily="18" charset="0"/>
                <a:ea typeface="MS PGothic" panose="020B0600070205080204" pitchFamily="34" charset="-128"/>
              </a:rPr>
              <a:t>–maltase site </a:t>
            </a:r>
          </a:p>
          <a:p>
            <a:pPr eaLnBrk="1" hangingPunct="1">
              <a:lnSpc>
                <a:spcPct val="80000"/>
              </a:lnSpc>
              <a:buFontTx/>
              <a:buNone/>
              <a:defRPr/>
            </a:pPr>
            <a:r>
              <a:rPr lang="en-US" altLang="ja-JP" sz="2400" dirty="0">
                <a:latin typeface="Times New Roman" panose="02020603050405020304" pitchFamily="18" charset="0"/>
                <a:ea typeface="MS PGothic" panose="020B0600070205080204" pitchFamily="34" charset="-128"/>
              </a:rPr>
              <a:t>= Hydrolyze all α-1,6-</a:t>
            </a:r>
            <a:r>
              <a:rPr lang="en-AU" altLang="ja-JP" sz="2400" dirty="0">
                <a:latin typeface="Times New Roman" panose="02020603050405020304" pitchFamily="18" charset="0"/>
                <a:ea typeface="MS PGothic" panose="020B0600070205080204" pitchFamily="34" charset="-128"/>
              </a:rPr>
              <a:t>glucose-glucose </a:t>
            </a:r>
            <a:r>
              <a:rPr lang="en-US" altLang="ja-JP" sz="2400" dirty="0">
                <a:latin typeface="Times New Roman" panose="02020603050405020304" pitchFamily="18" charset="0"/>
                <a:ea typeface="MS PGothic" panose="020B0600070205080204" pitchFamily="34" charset="-128"/>
              </a:rPr>
              <a:t>bonds </a:t>
            </a:r>
          </a:p>
          <a:p>
            <a:pPr eaLnBrk="1" hangingPunct="1">
              <a:lnSpc>
                <a:spcPct val="80000"/>
              </a:lnSpc>
              <a:buFontTx/>
              <a:buNone/>
              <a:defRPr/>
            </a:pPr>
            <a:r>
              <a:rPr lang="en-US" altLang="ja-JP" sz="2400" dirty="0">
                <a:latin typeface="Times New Roman" panose="02020603050405020304" pitchFamily="18" charset="0"/>
                <a:ea typeface="MS PGothic" panose="020B0600070205080204" pitchFamily="34" charset="-128"/>
              </a:rPr>
              <a:t>= Maltase activity. </a:t>
            </a:r>
          </a:p>
          <a:p>
            <a:pPr eaLnBrk="1" hangingPunct="1">
              <a:lnSpc>
                <a:spcPct val="80000"/>
              </a:lnSpc>
              <a:buFontTx/>
              <a:buNone/>
              <a:defRPr/>
            </a:pPr>
            <a:endParaRPr lang="en-US" altLang="ja-JP" sz="1000" dirty="0">
              <a:latin typeface="Times New Roman" panose="02020603050405020304" pitchFamily="18" charset="0"/>
              <a:ea typeface="MS PGothic" panose="020B0600070205080204" pitchFamily="34" charset="-128"/>
            </a:endParaRPr>
          </a:p>
          <a:p>
            <a:pPr marL="0" indent="0" eaLnBrk="1" hangingPunct="1">
              <a:lnSpc>
                <a:spcPct val="80000"/>
              </a:lnSpc>
              <a:buFontTx/>
              <a:buNone/>
              <a:defRPr/>
            </a:pPr>
            <a:r>
              <a:rPr lang="en-US" altLang="ja-JP" sz="2400" dirty="0">
                <a:latin typeface="Times New Roman" panose="02020603050405020304" pitchFamily="18" charset="0"/>
                <a:ea typeface="MS PGothic" panose="020B0600070205080204" pitchFamily="34" charset="-128"/>
              </a:rPr>
              <a:t>80% of the maltose are hydrolyzed by </a:t>
            </a:r>
            <a:r>
              <a:rPr lang="en-US" altLang="en-US" sz="2400" dirty="0" err="1">
                <a:latin typeface="Times New Roman" panose="02020603050405020304" pitchFamily="18" charset="0"/>
                <a:cs typeface="Times New Roman" panose="02020603050405020304" pitchFamily="18" charset="0"/>
              </a:rPr>
              <a:t>Sucrase</a:t>
            </a: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isomaltase</a:t>
            </a:r>
            <a:r>
              <a:rPr lang="en-US" altLang="en-US" sz="2400" dirty="0">
                <a:latin typeface="Times New Roman" panose="02020603050405020304" pitchFamily="18" charset="0"/>
                <a:cs typeface="Times New Roman" panose="02020603050405020304" pitchFamily="18" charset="0"/>
              </a:rPr>
              <a:t> complex</a:t>
            </a:r>
            <a:r>
              <a:rPr lang="en-US" altLang="ja-JP" sz="2400" dirty="0">
                <a:latin typeface="Times New Roman" panose="02020603050405020304" pitchFamily="18" charset="0"/>
                <a:ea typeface="MS PGothic" panose="020B0600070205080204" pitchFamily="34" charset="-128"/>
              </a:rPr>
              <a:t> (maltose: </a:t>
            </a:r>
            <a:r>
              <a:rPr lang="en-AU" altLang="en-US" sz="2400" dirty="0">
                <a:latin typeface="Times New Roman" panose="02020603050405020304" pitchFamily="18" charset="0"/>
                <a:cs typeface="Times New Roman" panose="02020603050405020304" pitchFamily="18" charset="0"/>
              </a:rPr>
              <a:t>glucose α-1,4 glucose</a:t>
            </a:r>
            <a:r>
              <a:rPr lang="en-US" altLang="ja-JP" sz="2400" dirty="0">
                <a:latin typeface="Times New Roman" panose="02020603050405020304" pitchFamily="18" charset="0"/>
                <a:ea typeface="MS PGothic" panose="020B0600070205080204" pitchFamily="34" charset="-128"/>
              </a:rPr>
              <a:t>) and the remainder of the maltose are hydrolyzed by </a:t>
            </a:r>
            <a:r>
              <a:rPr lang="en-US" altLang="ja-JP" sz="2400" dirty="0" err="1">
                <a:latin typeface="Times New Roman" panose="02020603050405020304" pitchFamily="18" charset="0"/>
                <a:ea typeface="MS PGothic" panose="020B0600070205080204" pitchFamily="34" charset="-128"/>
              </a:rPr>
              <a:t>glucoamylase</a:t>
            </a:r>
            <a:r>
              <a:rPr lang="en-US" altLang="ja-JP" sz="2400" dirty="0">
                <a:latin typeface="Times New Roman" panose="02020603050405020304" pitchFamily="18" charset="0"/>
                <a:ea typeface="MS PGothic" panose="020B0600070205080204" pitchFamily="34" charset="-128"/>
              </a:rPr>
              <a:t> complex.</a:t>
            </a:r>
            <a:r>
              <a:rPr lang="en-AU" altLang="ja-JP" sz="2400" dirty="0">
                <a:latin typeface="Times New Roman" panose="02020603050405020304" pitchFamily="18" charset="0"/>
                <a:ea typeface="MS PGothic" panose="020B0600070205080204" pitchFamily="34" charset="-128"/>
              </a:rPr>
              <a:t> </a:t>
            </a:r>
            <a:endParaRPr lang="en-US" altLang="ja-JP" sz="2400" dirty="0">
              <a:latin typeface="Times New Roman" panose="02020603050405020304" pitchFamily="18" charset="0"/>
              <a:ea typeface="MS PGothic"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4">
            <a:extLst>
              <a:ext uri="{FF2B5EF4-FFF2-40B4-BE49-F238E27FC236}">
                <a16:creationId xmlns:a16="http://schemas.microsoft.com/office/drawing/2014/main" id="{FF2B2CCB-36B0-6D02-B71F-708F0C700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6106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85D18B84-D56D-25C3-2829-112DD94BA793}"/>
              </a:ext>
            </a:extLst>
          </p:cNvPr>
          <p:cNvSpPr>
            <a:spLocks noGrp="1" noChangeArrowheads="1"/>
          </p:cNvSpPr>
          <p:nvPr>
            <p:ph type="body" idx="1"/>
          </p:nvPr>
        </p:nvSpPr>
        <p:spPr>
          <a:xfrm>
            <a:off x="152400" y="228600"/>
            <a:ext cx="8839200" cy="6477000"/>
          </a:xfrm>
        </p:spPr>
        <p:txBody>
          <a:bodyPr/>
          <a:lstStyle/>
          <a:p>
            <a:pPr eaLnBrk="1" hangingPunct="1">
              <a:buFontTx/>
              <a:buNone/>
            </a:pPr>
            <a:r>
              <a:rPr lang="en-US" altLang="en-US" sz="2800" b="1"/>
              <a:t>3. </a:t>
            </a:r>
            <a:r>
              <a:rPr lang="en-US" altLang="en-US" sz="2800" b="1" u="sng"/>
              <a:t>Trehalase</a:t>
            </a:r>
            <a:endParaRPr lang="en-US" altLang="ja-JP" sz="2800" u="sng">
              <a:ea typeface="MS PGothic" panose="020B0600070205080204" pitchFamily="34" charset="-128"/>
            </a:endParaRPr>
          </a:p>
          <a:p>
            <a:pPr eaLnBrk="1" hangingPunct="1">
              <a:lnSpc>
                <a:spcPct val="150000"/>
              </a:lnSpc>
            </a:pPr>
            <a:r>
              <a:rPr lang="en-US" altLang="en-US" sz="2800"/>
              <a:t>Trehalase h</a:t>
            </a:r>
            <a:r>
              <a:rPr lang="en-US" altLang="ja-JP" sz="2800">
                <a:ea typeface="MS PGothic" panose="020B0600070205080204" pitchFamily="34" charset="-128"/>
              </a:rPr>
              <a:t>as only one catalytic site. </a:t>
            </a:r>
          </a:p>
          <a:p>
            <a:pPr eaLnBrk="1" hangingPunct="1">
              <a:lnSpc>
                <a:spcPct val="150000"/>
              </a:lnSpc>
            </a:pPr>
            <a:r>
              <a:rPr lang="en-US" altLang="en-US" sz="2800"/>
              <a:t>Trehalose</a:t>
            </a:r>
            <a:r>
              <a:rPr lang="en-US" altLang="ja-JP" sz="2800">
                <a:ea typeface="MS PGothic" panose="020B0600070205080204" pitchFamily="34" charset="-128"/>
              </a:rPr>
              <a:t> is disaccharide made up of two glucose units linked by an α-bond between their anomeric carbons (</a:t>
            </a:r>
            <a:r>
              <a:rPr lang="el-GR" altLang="ja-JP" sz="2800">
                <a:ea typeface="MS PGothic" panose="020B0600070205080204" pitchFamily="34" charset="-128"/>
              </a:rPr>
              <a:t>α</a:t>
            </a:r>
            <a:r>
              <a:rPr lang="en-US" altLang="ja-JP" sz="2800">
                <a:ea typeface="MS PGothic" panose="020B0600070205080204" pitchFamily="34" charset="-128"/>
              </a:rPr>
              <a:t>-1,1). </a:t>
            </a:r>
          </a:p>
          <a:p>
            <a:pPr eaLnBrk="1" hangingPunct="1">
              <a:lnSpc>
                <a:spcPct val="150000"/>
              </a:lnSpc>
            </a:pPr>
            <a:r>
              <a:rPr lang="en-US" altLang="en-US" sz="2800"/>
              <a:t>Trehalose</a:t>
            </a:r>
            <a:r>
              <a:rPr lang="en-US" altLang="ja-JP" sz="2800">
                <a:ea typeface="MS PGothic" panose="020B0600070205080204" pitchFamily="34" charset="-128"/>
              </a:rPr>
              <a:t> is found in algae, mushrooms, and other fungi</a:t>
            </a:r>
          </a:p>
          <a:p>
            <a:pPr eaLnBrk="1" hangingPunct="1">
              <a:lnSpc>
                <a:spcPct val="150000"/>
              </a:lnSpc>
            </a:pPr>
            <a:r>
              <a:rPr lang="en-US" altLang="ja-JP" sz="2800">
                <a:ea typeface="MS PGothic" panose="020B0600070205080204" pitchFamily="34" charset="-128"/>
              </a:rPr>
              <a:t>Trehalase is only half as long as the other disaccharidases</a:t>
            </a:r>
            <a:endParaRPr lang="en-AU" altLang="en-US" sz="2800">
              <a:ea typeface="MS PGothic" panose="020B0600070205080204" pitchFamily="34" charset="-128"/>
            </a:endParaRPr>
          </a:p>
          <a:p>
            <a:pPr eaLnBrk="1" hangingPunct="1"/>
            <a:endParaRPr lang="en-US" altLang="ja-JP" sz="2800">
              <a:ea typeface="MS PGothic"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6AB7A047-B359-62C3-B156-B8743AE4C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9916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59656C88-D53F-0DB3-51A8-ACBC457FDD2D}"/>
              </a:ext>
            </a:extLst>
          </p:cNvPr>
          <p:cNvSpPr>
            <a:spLocks noGrp="1" noChangeArrowheads="1"/>
          </p:cNvSpPr>
          <p:nvPr>
            <p:ph type="body" idx="1"/>
          </p:nvPr>
        </p:nvSpPr>
        <p:spPr>
          <a:xfrm>
            <a:off x="152400" y="96838"/>
            <a:ext cx="8763000" cy="3255962"/>
          </a:xfrm>
        </p:spPr>
        <p:txBody>
          <a:bodyPr/>
          <a:lstStyle/>
          <a:p>
            <a:pPr eaLnBrk="1" hangingPunct="1">
              <a:lnSpc>
                <a:spcPct val="80000"/>
              </a:lnSpc>
              <a:buFontTx/>
              <a:buNone/>
            </a:pPr>
            <a:r>
              <a:rPr lang="pt-BR" altLang="ja-JP" sz="2600" b="1">
                <a:latin typeface="Times New Roman" panose="02020603050405020304" pitchFamily="18" charset="0"/>
                <a:ea typeface="MS PGothic" panose="020B0600070205080204" pitchFamily="34" charset="-128"/>
                <a:cs typeface="Times New Roman" panose="02020603050405020304" pitchFamily="18" charset="0"/>
              </a:rPr>
              <a:t>4. </a:t>
            </a:r>
            <a:r>
              <a:rPr lang="en-US" altLang="ja-JP" sz="2600" b="1" u="sng">
                <a:latin typeface="Times New Roman" panose="02020603050405020304" pitchFamily="18" charset="0"/>
                <a:ea typeface="MS PGothic" panose="020B0600070205080204" pitchFamily="34" charset="-128"/>
                <a:cs typeface="Times New Roman" panose="02020603050405020304" pitchFamily="18" charset="0"/>
              </a:rPr>
              <a:t>β</a:t>
            </a:r>
            <a:r>
              <a:rPr lang="pt-BR" altLang="ja-JP" sz="2600" b="1" u="sng">
                <a:latin typeface="Times New Roman" panose="02020603050405020304" pitchFamily="18" charset="0"/>
                <a:ea typeface="MS PGothic" panose="020B0600070205080204" pitchFamily="34" charset="-128"/>
                <a:cs typeface="Times New Roman" panose="02020603050405020304" pitchFamily="18" charset="0"/>
              </a:rPr>
              <a:t>-glycosidase complex (lactase-glucosylceramidase)</a:t>
            </a:r>
            <a:endParaRPr lang="en-US" altLang="ja-JP" sz="2600" b="1" u="sng">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120000"/>
              </a:lnSpc>
            </a:pPr>
            <a:r>
              <a:rPr lang="en-US" altLang="ja-JP" sz="2200" u="sng">
                <a:latin typeface="Times New Roman" panose="02020603050405020304" pitchFamily="18" charset="0"/>
                <a:ea typeface="MS PGothic" panose="020B0600070205080204" pitchFamily="34" charset="-128"/>
                <a:cs typeface="Times New Roman" panose="02020603050405020304" pitchFamily="18" charset="0"/>
              </a:rPr>
              <a:t>Has two catalytic sites</a:t>
            </a:r>
            <a:r>
              <a:rPr lang="en-US" altLang="ja-JP" sz="2200">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lnSpc>
                <a:spcPct val="80000"/>
              </a:lnSpc>
              <a:buFontTx/>
              <a:buNone/>
            </a:pPr>
            <a:r>
              <a:rPr lang="en-US" altLang="ja-JP" sz="2200" u="sng">
                <a:latin typeface="Times New Roman" panose="02020603050405020304" pitchFamily="18" charset="0"/>
                <a:ea typeface="MS PGothic" panose="020B0600070205080204" pitchFamily="34" charset="-128"/>
                <a:cs typeface="Times New Roman" panose="02020603050405020304" pitchFamily="18" charset="0"/>
              </a:rPr>
              <a:t>1-</a:t>
            </a:r>
            <a:r>
              <a:rPr lang="en-US" altLang="ja-JP" sz="220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The lactase catalytic site hydrolyzes the β-bond connecting glucose and galactose in lactose (also splits the </a:t>
            </a:r>
            <a:r>
              <a:rPr lang="el-GR" altLang="ja-JP" sz="2400">
                <a:latin typeface="Times New Roman" panose="02020603050405020304" pitchFamily="18" charset="0"/>
                <a:ea typeface="MS PGothic" panose="020B0600070205080204" pitchFamily="34" charset="-128"/>
                <a:cs typeface="Times New Roman" panose="02020603050405020304" pitchFamily="18" charset="0"/>
              </a:rPr>
              <a:t>β</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-1,4 bond between some cellulose disaccharides).</a:t>
            </a:r>
          </a:p>
          <a:p>
            <a:pPr eaLnBrk="1" hangingPunct="1">
              <a:lnSpc>
                <a:spcPct val="80000"/>
              </a:lnSpc>
              <a:buFontTx/>
              <a:buNone/>
            </a:pPr>
            <a:r>
              <a:rPr lang="en-US" altLang="ja-JP" sz="2400" u="sng">
                <a:latin typeface="Times New Roman" panose="02020603050405020304" pitchFamily="18" charset="0"/>
                <a:ea typeface="MS PGothic" panose="020B0600070205080204" pitchFamily="34" charset="-128"/>
                <a:cs typeface="Times New Roman" panose="02020603050405020304" pitchFamily="18" charset="0"/>
              </a:rPr>
              <a:t>2-</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 The β-bond between glucose or galactose and </a:t>
            </a:r>
            <a:r>
              <a:rPr lang="en-US" altLang="en-US" sz="2400">
                <a:latin typeface="Times New Roman" panose="02020603050405020304" pitchFamily="18" charset="0"/>
                <a:ea typeface="MS PGothic" panose="020B0600070205080204" pitchFamily="34" charset="-128"/>
                <a:cs typeface="Times New Roman" panose="02020603050405020304" pitchFamily="18" charset="0"/>
              </a:rPr>
              <a:t>hydrophobic residues </a:t>
            </a:r>
            <a:r>
              <a:rPr lang="en-US" altLang="ja-JP" sz="2400">
                <a:latin typeface="Times New Roman" panose="02020603050405020304" pitchFamily="18" charset="0"/>
                <a:ea typeface="MS PGothic" panose="020B0600070205080204" pitchFamily="34" charset="-128"/>
                <a:cs typeface="Times New Roman" panose="02020603050405020304" pitchFamily="18" charset="0"/>
              </a:rPr>
              <a:t>ceramide in glycolipids.</a:t>
            </a:r>
          </a:p>
          <a:p>
            <a:pPr eaLnBrk="1" hangingPunct="1">
              <a:lnSpc>
                <a:spcPct val="80000"/>
              </a:lnSpc>
            </a:pPr>
            <a:r>
              <a:rPr lang="en-AU" altLang="en-US" sz="2400">
                <a:latin typeface="Times New Roman" panose="02020603050405020304" pitchFamily="18" charset="0"/>
                <a:ea typeface="MS PGothic" panose="020B0600070205080204" pitchFamily="34" charset="-128"/>
                <a:cs typeface="Times New Roman" panose="02020603050405020304" pitchFamily="18" charset="0"/>
              </a:rPr>
              <a:t>Ceramide is the fundamental structural unit to all sphingolipids which is found in cell membrane.</a:t>
            </a:r>
          </a:p>
          <a:p>
            <a:pPr eaLnBrk="1" hangingPunct="1">
              <a:lnSpc>
                <a:spcPct val="80000"/>
              </a:lnSpc>
              <a:buFontTx/>
              <a:buNone/>
            </a:pPr>
            <a:endParaRPr lang="en-AU" altLang="en-US" sz="2400">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51203" name="Picture 4">
            <a:extLst>
              <a:ext uri="{FF2B5EF4-FFF2-40B4-BE49-F238E27FC236}">
                <a16:creationId xmlns:a16="http://schemas.microsoft.com/office/drawing/2014/main" id="{D4E1C34F-F32F-7C96-CF7C-927A5B127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352800"/>
            <a:ext cx="678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5E2C6522-EA0E-B139-F389-55C561B5E418}"/>
              </a:ext>
            </a:extLst>
          </p:cNvPr>
          <p:cNvSpPr>
            <a:spLocks noGrp="1" noChangeArrowheads="1"/>
          </p:cNvSpPr>
          <p:nvPr>
            <p:ph type="body" idx="1"/>
          </p:nvPr>
        </p:nvSpPr>
        <p:spPr>
          <a:xfrm>
            <a:off x="228600" y="228600"/>
            <a:ext cx="8686800" cy="6477000"/>
          </a:xfrm>
        </p:spPr>
        <p:txBody>
          <a:bodyPr/>
          <a:lstStyle/>
          <a:p>
            <a:pPr algn="ctr" eaLnBrk="1" hangingPunct="1">
              <a:buFontTx/>
              <a:buNone/>
            </a:pPr>
            <a:r>
              <a:rPr lang="en-US" altLang="en-US" sz="2800" b="1" u="sng">
                <a:latin typeface="Times New Roman" panose="02020603050405020304" pitchFamily="18" charset="0"/>
                <a:cs typeface="Times New Roman" panose="02020603050405020304" pitchFamily="18" charset="0"/>
              </a:rPr>
              <a:t>Location of </a:t>
            </a:r>
            <a:r>
              <a:rPr lang="en-US" altLang="ja-JP" sz="2800" b="1" u="sng">
                <a:latin typeface="Times New Roman" panose="02020603050405020304" pitchFamily="18" charset="0"/>
                <a:ea typeface="MS PGothic" panose="020B0600070205080204" pitchFamily="34" charset="-128"/>
                <a:cs typeface="Times New Roman" panose="02020603050405020304" pitchFamily="18" charset="0"/>
              </a:rPr>
              <a:t>disaccharidases </a:t>
            </a:r>
            <a:r>
              <a:rPr lang="en-US" altLang="en-US" sz="2800" b="1" u="sng">
                <a:latin typeface="Times New Roman" panose="02020603050405020304" pitchFamily="18" charset="0"/>
                <a:cs typeface="Times New Roman" panose="02020603050405020304" pitchFamily="18" charset="0"/>
              </a:rPr>
              <a:t>within the intestine</a:t>
            </a:r>
          </a:p>
          <a:p>
            <a:pPr eaLnBrk="1" hangingPunct="1">
              <a:buFontTx/>
              <a:buNone/>
            </a:pPr>
            <a:endParaRPr lang="en-US" altLang="en-US" sz="2800">
              <a:latin typeface="Times New Roman" panose="02020603050405020304" pitchFamily="18" charset="0"/>
              <a:cs typeface="Times New Roman" panose="02020603050405020304" pitchFamily="18" charset="0"/>
            </a:endParaRPr>
          </a:p>
          <a:p>
            <a:pPr eaLnBrk="1" hangingPunct="1">
              <a:buFontTx/>
              <a:buNone/>
            </a:pPr>
            <a:r>
              <a:rPr lang="en-US" altLang="en-US" sz="2800">
                <a:latin typeface="Times New Roman" panose="02020603050405020304" pitchFamily="18" charset="0"/>
                <a:cs typeface="Times New Roman" panose="02020603050405020304" pitchFamily="18" charset="0"/>
              </a:rPr>
              <a:t>A- Sucrase–isomaltase activity is highest in the </a:t>
            </a:r>
            <a:r>
              <a:rPr lang="en-US" altLang="en-US" sz="2800" u="sng">
                <a:latin typeface="Times New Roman" panose="02020603050405020304" pitchFamily="18" charset="0"/>
                <a:cs typeface="Times New Roman" panose="02020603050405020304" pitchFamily="18" charset="0"/>
              </a:rPr>
              <a:t>jejunum</a:t>
            </a:r>
            <a:r>
              <a:rPr lang="en-US" altLang="en-US" sz="2800">
                <a:latin typeface="Times New Roman" panose="02020603050405020304" pitchFamily="18" charset="0"/>
                <a:cs typeface="Times New Roman" panose="02020603050405020304" pitchFamily="18" charset="0"/>
              </a:rPr>
              <a:t>, </a:t>
            </a:r>
          </a:p>
          <a:p>
            <a:pPr eaLnBrk="1" hangingPunct="1">
              <a:buFontTx/>
              <a:buNone/>
            </a:pPr>
            <a:endParaRPr lang="en-US" altLang="en-US" sz="2800">
              <a:latin typeface="Times New Roman" panose="02020603050405020304" pitchFamily="18" charset="0"/>
              <a:cs typeface="Times New Roman" panose="02020603050405020304" pitchFamily="18" charset="0"/>
            </a:endParaRPr>
          </a:p>
          <a:p>
            <a:pPr eaLnBrk="1" hangingPunct="1">
              <a:buFontTx/>
              <a:buNone/>
            </a:pPr>
            <a:r>
              <a:rPr lang="en-US" altLang="en-US" sz="2800">
                <a:latin typeface="Times New Roman" panose="02020603050405020304" pitchFamily="18" charset="0"/>
                <a:cs typeface="Times New Roman" panose="02020603050405020304" pitchFamily="18" charset="0"/>
              </a:rPr>
              <a:t>B- β-Glycosidase activity is also highest in the </a:t>
            </a:r>
            <a:r>
              <a:rPr lang="en-US" altLang="en-US" sz="2800" u="sng">
                <a:latin typeface="Times New Roman" panose="02020603050405020304" pitchFamily="18" charset="0"/>
                <a:cs typeface="Times New Roman" panose="02020603050405020304" pitchFamily="18" charset="0"/>
              </a:rPr>
              <a:t>jejunum</a:t>
            </a:r>
            <a:r>
              <a:rPr lang="en-US" altLang="en-US" sz="2800">
                <a:latin typeface="Times New Roman" panose="02020603050405020304" pitchFamily="18" charset="0"/>
                <a:cs typeface="Times New Roman" panose="02020603050405020304" pitchFamily="18" charset="0"/>
              </a:rPr>
              <a:t>. </a:t>
            </a:r>
            <a:endParaRPr lang="en-US" altLang="ja-JP" sz="2800">
              <a:latin typeface="Times New Roman" panose="02020603050405020304" pitchFamily="18" charset="0"/>
              <a:ea typeface="MS PGothic" panose="020B0600070205080204" pitchFamily="34" charset="-128"/>
            </a:endParaRPr>
          </a:p>
          <a:p>
            <a:pPr eaLnBrk="1" hangingPunct="1">
              <a:buFontTx/>
              <a:buNone/>
            </a:pPr>
            <a:endParaRPr lang="en-US" altLang="ja-JP" sz="2800">
              <a:latin typeface="Times New Roman" panose="02020603050405020304" pitchFamily="18" charset="0"/>
              <a:ea typeface="MS PGothic" panose="020B0600070205080204" pitchFamily="34" charset="-128"/>
            </a:endParaRPr>
          </a:p>
          <a:p>
            <a:pPr eaLnBrk="1" hangingPunct="1">
              <a:buFontTx/>
              <a:buNone/>
            </a:pPr>
            <a:r>
              <a:rPr lang="en-US" altLang="ja-JP" sz="2800">
                <a:latin typeface="Times New Roman" panose="02020603050405020304" pitchFamily="18" charset="0"/>
                <a:ea typeface="MS PGothic" panose="020B0600070205080204" pitchFamily="34" charset="-128"/>
              </a:rPr>
              <a:t>C- Glucoamylase activity increases along the length of the small intestine and is highest in the </a:t>
            </a:r>
            <a:r>
              <a:rPr lang="en-US" altLang="ja-JP" sz="2800" u="sng">
                <a:latin typeface="Times New Roman" panose="02020603050405020304" pitchFamily="18" charset="0"/>
                <a:ea typeface="MS PGothic" panose="020B0600070205080204" pitchFamily="34" charset="-128"/>
              </a:rPr>
              <a:t>ileum</a:t>
            </a:r>
            <a:r>
              <a:rPr lang="en-US" altLang="ja-JP" sz="2800">
                <a:latin typeface="Times New Roman" panose="02020603050405020304" pitchFamily="18" charset="0"/>
                <a:ea typeface="MS PGothic" panose="020B0600070205080204" pitchFamily="34" charset="-128"/>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2FAEE995-41B5-D110-46D8-8B00029B9655}"/>
              </a:ext>
            </a:extLst>
          </p:cNvPr>
          <p:cNvSpPr>
            <a:spLocks noGrp="1" noChangeArrowheads="1"/>
          </p:cNvSpPr>
          <p:nvPr>
            <p:ph type="body" idx="1"/>
          </p:nvPr>
        </p:nvSpPr>
        <p:spPr>
          <a:xfrm>
            <a:off x="152400" y="228600"/>
            <a:ext cx="8839200" cy="6400800"/>
          </a:xfrm>
        </p:spPr>
        <p:txBody>
          <a:bodyPr/>
          <a:lstStyle/>
          <a:p>
            <a:pPr eaLnBrk="1" hangingPunct="1"/>
            <a:r>
              <a:rPr lang="en-AU" altLang="en-US" b="1" u="sng">
                <a:latin typeface="Times New Roman" panose="02020603050405020304" pitchFamily="18" charset="0"/>
                <a:cs typeface="Times New Roman" panose="02020603050405020304" pitchFamily="18" charset="0"/>
              </a:rPr>
              <a:t>Metabolism of Sugars by Colonic Bacteria</a:t>
            </a:r>
          </a:p>
          <a:p>
            <a:pPr eaLnBrk="1" hangingPunct="1">
              <a:buFontTx/>
              <a:buNone/>
            </a:pPr>
            <a:endParaRPr lang="en-AU" altLang="en-US" sz="2000">
              <a:latin typeface="Times New Roman" panose="02020603050405020304" pitchFamily="18" charset="0"/>
              <a:cs typeface="Times New Roman" panose="02020603050405020304" pitchFamily="18" charset="0"/>
            </a:endParaRPr>
          </a:p>
          <a:p>
            <a:pPr eaLnBrk="1" hangingPunct="1"/>
            <a:r>
              <a:rPr lang="en-AU" altLang="en-US" sz="2800">
                <a:latin typeface="Times New Roman" panose="02020603050405020304" pitchFamily="18" charset="0"/>
                <a:cs typeface="Times New Roman" panose="02020603050405020304" pitchFamily="18" charset="0"/>
              </a:rPr>
              <a:t>Starches high in amylose, or less well hydrated (e.g., starch in dried beans), are resistant to digestion and enter the colon. </a:t>
            </a:r>
          </a:p>
          <a:p>
            <a:pPr eaLnBrk="1" hangingPunct="1"/>
            <a:endParaRPr lang="en-AU" altLang="en-US" sz="2800">
              <a:latin typeface="Times New Roman" panose="02020603050405020304" pitchFamily="18" charset="0"/>
              <a:cs typeface="Times New Roman" panose="02020603050405020304" pitchFamily="18" charset="0"/>
            </a:endParaRPr>
          </a:p>
          <a:p>
            <a:pPr eaLnBrk="1" hangingPunct="1"/>
            <a:r>
              <a:rPr lang="en-AU" altLang="en-US" sz="2800">
                <a:latin typeface="Times New Roman" panose="02020603050405020304" pitchFamily="18" charset="0"/>
                <a:cs typeface="Times New Roman" panose="02020603050405020304" pitchFamily="18" charset="0"/>
              </a:rPr>
              <a:t>Colonic bacteria rapidly metabolize the saccharides, forming gases, short-chain fatty acids, and lactate.  </a:t>
            </a:r>
          </a:p>
          <a:p>
            <a:pPr eaLnBrk="1" hangingPunct="1"/>
            <a:r>
              <a:rPr lang="en-AU" altLang="en-US" sz="2800">
                <a:latin typeface="Times New Roman" panose="02020603050405020304" pitchFamily="18" charset="0"/>
                <a:cs typeface="Times New Roman" panose="02020603050405020304" pitchFamily="18" charset="0"/>
              </a:rPr>
              <a:t>The short-chain fatty acids are absorbed by the colonic mucosal cells and can provide a substantial source of energy for these cells. </a:t>
            </a:r>
          </a:p>
          <a:p>
            <a:pPr eaLnBrk="1" hangingPunct="1"/>
            <a:endParaRPr lang="en-AU"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4D37A50D-9CD4-4895-1965-0BE8642D572B}"/>
              </a:ext>
            </a:extLst>
          </p:cNvPr>
          <p:cNvSpPr>
            <a:spLocks noGrp="1" noChangeArrowheads="1"/>
          </p:cNvSpPr>
          <p:nvPr>
            <p:ph type="body" idx="1"/>
          </p:nvPr>
        </p:nvSpPr>
        <p:spPr>
          <a:xfrm>
            <a:off x="228600" y="152400"/>
            <a:ext cx="8686800" cy="6591300"/>
          </a:xfrm>
        </p:spPr>
        <p:txBody>
          <a:bodyPr/>
          <a:lstStyle/>
          <a:p>
            <a:pPr marL="225425" indent="-225425" algn="ctr">
              <a:lnSpc>
                <a:spcPct val="80000"/>
              </a:lnSpc>
              <a:buFontTx/>
              <a:buNone/>
              <a:defRPr/>
            </a:pPr>
            <a:r>
              <a:rPr lang="en-US" sz="3000" b="1" u="sng" dirty="0">
                <a:latin typeface="Times New Roman" pitchFamily="18" charset="0"/>
                <a:cs typeface="Times New Roman" pitchFamily="18" charset="0"/>
              </a:rPr>
              <a:t>Lactose Intolerance</a:t>
            </a:r>
            <a:endParaRPr lang="en-US" sz="3000" b="1" dirty="0">
              <a:latin typeface="Times New Roman" pitchFamily="18" charset="0"/>
              <a:cs typeface="Times New Roman" pitchFamily="18" charset="0"/>
            </a:endParaRPr>
          </a:p>
          <a:p>
            <a:pPr marL="225425" indent="-225425">
              <a:lnSpc>
                <a:spcPct val="80000"/>
              </a:lnSpc>
              <a:defRPr/>
            </a:pPr>
            <a:r>
              <a:rPr lang="en-US" sz="2800" dirty="0">
                <a:latin typeface="Times New Roman" pitchFamily="18" charset="0"/>
                <a:cs typeface="Times New Roman" pitchFamily="18" charset="0"/>
              </a:rPr>
              <a:t>The small intestine does not make enough of the enzyme lactase.</a:t>
            </a:r>
          </a:p>
          <a:p>
            <a:pPr marL="225425" indent="-225425">
              <a:lnSpc>
                <a:spcPct val="80000"/>
              </a:lnSpc>
              <a:defRPr/>
            </a:pPr>
            <a:r>
              <a:rPr lang="en-US" sz="2800" dirty="0">
                <a:latin typeface="Times New Roman" pitchFamily="18" charset="0"/>
                <a:cs typeface="Times New Roman" pitchFamily="18" charset="0"/>
              </a:rPr>
              <a:t>The lactose that is not absorbed is converted by colonic bacteria to lactic acid, methane gas (CH4), and H</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gas that result in: </a:t>
            </a:r>
            <a:r>
              <a:rPr lang="en-AU" sz="2800" dirty="0">
                <a:latin typeface="Times New Roman" pitchFamily="18" charset="0"/>
                <a:cs typeface="Times New Roman" pitchFamily="18" charset="0"/>
              </a:rPr>
              <a:t>abdominal pain</a:t>
            </a:r>
            <a:r>
              <a:rPr lang="en-US" sz="2800" dirty="0">
                <a:latin typeface="Times New Roman" pitchFamily="18" charset="0"/>
                <a:cs typeface="Times New Roman" pitchFamily="18" charset="0"/>
              </a:rPr>
              <a:t>, </a:t>
            </a:r>
            <a:r>
              <a:rPr lang="en-AU" sz="2800" dirty="0">
                <a:latin typeface="Times New Roman" pitchFamily="18" charset="0"/>
                <a:cs typeface="Times New Roman" pitchFamily="18" charset="0"/>
              </a:rPr>
              <a:t>gases</a:t>
            </a:r>
            <a:r>
              <a:rPr lang="en-US" sz="2800" dirty="0">
                <a:latin typeface="Times New Roman" pitchFamily="18" charset="0"/>
                <a:cs typeface="Times New Roman" pitchFamily="18" charset="0"/>
              </a:rPr>
              <a:t>, and </a:t>
            </a:r>
            <a:r>
              <a:rPr lang="en-AU" sz="2800" dirty="0" err="1">
                <a:latin typeface="Times New Roman" pitchFamily="18" charset="0"/>
                <a:cs typeface="Times New Roman" pitchFamily="18" charset="0"/>
              </a:rPr>
              <a:t>diarrhea</a:t>
            </a:r>
            <a:r>
              <a:rPr lang="en-AU" sz="2800" dirty="0">
                <a:latin typeface="Times New Roman" pitchFamily="18" charset="0"/>
                <a:cs typeface="Times New Roman" pitchFamily="18" charset="0"/>
              </a:rPr>
              <a:t>.</a:t>
            </a:r>
            <a:endParaRPr lang="en-AU" sz="2800" b="1" u="sng" dirty="0">
              <a:latin typeface="Times New Roman" pitchFamily="18" charset="0"/>
              <a:cs typeface="Times New Roman" pitchFamily="18" charset="0"/>
            </a:endParaRPr>
          </a:p>
          <a:p>
            <a:pPr marL="357188" indent="-357188">
              <a:buFontTx/>
              <a:buNone/>
              <a:defRPr/>
            </a:pPr>
            <a:r>
              <a:rPr lang="en-US" sz="2600" b="1" u="sng" dirty="0">
                <a:latin typeface="Times New Roman" pitchFamily="18" charset="0"/>
                <a:cs typeface="Times New Roman" pitchFamily="18" charset="0"/>
              </a:rPr>
              <a:t>Lactase deficiency may be </a:t>
            </a:r>
          </a:p>
          <a:p>
            <a:pPr marL="357188" indent="-357188">
              <a:buFontTx/>
              <a:buNone/>
              <a:defRPr/>
            </a:pPr>
            <a:r>
              <a:rPr lang="en-US" sz="2600" dirty="0">
                <a:latin typeface="Times New Roman" pitchFamily="18" charset="0"/>
                <a:cs typeface="Times New Roman" pitchFamily="18" charset="0"/>
              </a:rPr>
              <a:t>(</a:t>
            </a:r>
            <a:r>
              <a:rPr lang="en-US" sz="2600" dirty="0" err="1">
                <a:latin typeface="Times New Roman" pitchFamily="18" charset="0"/>
                <a:cs typeface="Times New Roman" pitchFamily="18" charset="0"/>
              </a:rPr>
              <a:t>i</a:t>
            </a:r>
            <a:r>
              <a:rPr lang="en-US" sz="2600" dirty="0">
                <a:latin typeface="Times New Roman" pitchFamily="18" charset="0"/>
                <a:cs typeface="Times New Roman" pitchFamily="18" charset="0"/>
              </a:rPr>
              <a:t>) </a:t>
            </a:r>
            <a:r>
              <a:rPr lang="en-US" sz="2600" b="1" u="sng" dirty="0">
                <a:latin typeface="Times New Roman" pitchFamily="18" charset="0"/>
                <a:cs typeface="Times New Roman" pitchFamily="18" charset="0"/>
              </a:rPr>
              <a:t>Congenital</a:t>
            </a:r>
            <a:r>
              <a:rPr lang="en-US" sz="2600" dirty="0">
                <a:latin typeface="Times New Roman" pitchFamily="18" charset="0"/>
                <a:cs typeface="Times New Roman" pitchFamily="18" charset="0"/>
              </a:rPr>
              <a:t>: complete deficiency of lactase enzyme</a:t>
            </a:r>
            <a:r>
              <a:rPr lang="en-US" sz="2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a:latin typeface="Times New Roman" pitchFamily="18" charset="0"/>
                <a:cs typeface="Times New Roman" pitchFamily="18" charset="0"/>
              </a:rPr>
              <a:t>since birth (rare).</a:t>
            </a:r>
          </a:p>
          <a:p>
            <a:pPr marL="357188" indent="-357188">
              <a:buFontTx/>
              <a:buNone/>
              <a:defRPr/>
            </a:pPr>
            <a:r>
              <a:rPr lang="en-US" sz="2600" dirty="0">
                <a:latin typeface="Times New Roman" pitchFamily="18" charset="0"/>
                <a:cs typeface="Times New Roman" pitchFamily="18" charset="0"/>
              </a:rPr>
              <a:t>(ii) </a:t>
            </a:r>
            <a:r>
              <a:rPr lang="en-US" sz="2600" b="1" u="sng" dirty="0">
                <a:latin typeface="Times New Roman" pitchFamily="18" charset="0"/>
                <a:cs typeface="Times New Roman" pitchFamily="18" charset="0"/>
              </a:rPr>
              <a:t>Acquired</a:t>
            </a:r>
            <a:r>
              <a:rPr lang="en-US" sz="2600" dirty="0">
                <a:latin typeface="Times New Roman" pitchFamily="18" charset="0"/>
                <a:cs typeface="Times New Roman" pitchFamily="18" charset="0"/>
              </a:rPr>
              <a:t>: which occurs later on in life. which include:</a:t>
            </a:r>
          </a:p>
          <a:p>
            <a:pPr marL="225425" indent="-225425">
              <a:lnSpc>
                <a:spcPct val="80000"/>
              </a:lnSpc>
              <a:buFontTx/>
              <a:buNone/>
              <a:defRPr/>
            </a:pPr>
            <a:r>
              <a:rPr lang="en-AU" sz="2800" b="1" u="sng" dirty="0">
                <a:latin typeface="Times New Roman" pitchFamily="18" charset="0"/>
                <a:cs typeface="Times New Roman" pitchFamily="18" charset="0"/>
              </a:rPr>
              <a:t>a</a:t>
            </a:r>
            <a:r>
              <a:rPr lang="en-AU" sz="2800" b="1" dirty="0">
                <a:latin typeface="Times New Roman" pitchFamily="18" charset="0"/>
                <a:cs typeface="Times New Roman" pitchFamily="18" charset="0"/>
              </a:rPr>
              <a:t>. Primary lactase deficiency</a:t>
            </a:r>
            <a:r>
              <a:rPr lang="en-AU" sz="2800" dirty="0">
                <a:latin typeface="Times New Roman" pitchFamily="18" charset="0"/>
                <a:cs typeface="Times New Roman" pitchFamily="18" charset="0"/>
              </a:rPr>
              <a:t> </a:t>
            </a:r>
            <a:r>
              <a:rPr lang="en-AU" sz="2600" dirty="0">
                <a:latin typeface="Times New Roman" pitchFamily="18" charset="0"/>
                <a:cs typeface="Times New Roman" pitchFamily="18" charset="0"/>
              </a:rPr>
              <a:t>develops over time and begins after about age 2 when the body begins to produce less lactase with a possible genetic link</a:t>
            </a:r>
            <a:r>
              <a:rPr lang="en-AU" sz="2800" dirty="0">
                <a:latin typeface="Times New Roman" pitchFamily="18" charset="0"/>
                <a:cs typeface="Times New Roman" pitchFamily="18" charset="0"/>
              </a:rPr>
              <a:t>.</a:t>
            </a:r>
            <a:endParaRPr lang="en-AU" sz="2800" b="1" dirty="0">
              <a:latin typeface="Times New Roman" pitchFamily="18" charset="0"/>
              <a:cs typeface="Times New Roman" pitchFamily="18" charset="0"/>
            </a:endParaRPr>
          </a:p>
          <a:p>
            <a:pPr marL="225425" indent="-225425">
              <a:lnSpc>
                <a:spcPct val="80000"/>
              </a:lnSpc>
              <a:buFontTx/>
              <a:buNone/>
              <a:defRPr/>
            </a:pPr>
            <a:r>
              <a:rPr lang="en-AU" sz="2800" b="1" u="sng" dirty="0">
                <a:latin typeface="Times New Roman" pitchFamily="18" charset="0"/>
                <a:cs typeface="Times New Roman" pitchFamily="18" charset="0"/>
              </a:rPr>
              <a:t>b</a:t>
            </a:r>
            <a:r>
              <a:rPr lang="en-AU" sz="2800" b="1" dirty="0">
                <a:latin typeface="Times New Roman" pitchFamily="18" charset="0"/>
                <a:cs typeface="Times New Roman" pitchFamily="18" charset="0"/>
              </a:rPr>
              <a:t>. Secondary </a:t>
            </a:r>
            <a:r>
              <a:rPr lang="en-AU" sz="2600" dirty="0">
                <a:latin typeface="Times New Roman" pitchFamily="18" charset="0"/>
                <a:cs typeface="Times New Roman" pitchFamily="18" charset="0"/>
              </a:rPr>
              <a:t>lactase deficiency results from injury to the small intestine,</a:t>
            </a:r>
            <a:r>
              <a:rPr lang="en-US" sz="2600" dirty="0">
                <a:latin typeface="Times New Roman" pitchFamily="18" charset="0"/>
                <a:cs typeface="Times New Roman" pitchFamily="18" charset="0"/>
              </a:rPr>
              <a:t> gastrointestinal diseases, including exposure to intestinal parasites.</a:t>
            </a:r>
            <a:endParaRPr lang="en-AU" sz="26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34F8C39D-F867-826D-DDC6-7567A21C551B}"/>
              </a:ext>
            </a:extLst>
          </p:cNvPr>
          <p:cNvSpPr>
            <a:spLocks noGrp="1" noChangeArrowheads="1"/>
          </p:cNvSpPr>
          <p:nvPr>
            <p:ph type="body" idx="1"/>
          </p:nvPr>
        </p:nvSpPr>
        <p:spPr>
          <a:xfrm>
            <a:off x="228600" y="228600"/>
            <a:ext cx="8763000" cy="6477000"/>
          </a:xfrm>
        </p:spPr>
        <p:txBody>
          <a:bodyPr/>
          <a:lstStyle/>
          <a:p>
            <a:pPr marL="457200" indent="-457200">
              <a:lnSpc>
                <a:spcPct val="90000"/>
              </a:lnSpc>
              <a:buFontTx/>
              <a:buNone/>
              <a:defRPr/>
            </a:pPr>
            <a:r>
              <a:rPr lang="en-AU" altLang="en-US" sz="2600" b="1" u="sng" dirty="0">
                <a:latin typeface="Times New Roman" pitchFamily="18" charset="0"/>
                <a:cs typeface="Times New Roman" pitchFamily="18" charset="0"/>
              </a:rPr>
              <a:t>How is lactose intolerance diagnosed?</a:t>
            </a:r>
          </a:p>
          <a:p>
            <a:pPr marL="457200" indent="-457200">
              <a:lnSpc>
                <a:spcPct val="90000"/>
              </a:lnSpc>
              <a:buFontTx/>
              <a:buAutoNum type="arabicPeriod"/>
              <a:defRPr/>
            </a:pPr>
            <a:r>
              <a:rPr lang="en-AU" altLang="en-US" sz="2600" b="1" u="sng" dirty="0">
                <a:latin typeface="Times New Roman" pitchFamily="18" charset="0"/>
                <a:cs typeface="Times New Roman" pitchFamily="18" charset="0"/>
              </a:rPr>
              <a:t>Hydrogen Breath Test</a:t>
            </a:r>
            <a:r>
              <a:rPr lang="en-AU" altLang="en-US" sz="2600" dirty="0">
                <a:latin typeface="Times New Roman" pitchFamily="18" charset="0"/>
                <a:cs typeface="Times New Roman" pitchFamily="18" charset="0"/>
              </a:rPr>
              <a:t>. </a:t>
            </a:r>
          </a:p>
          <a:p>
            <a:pPr marL="0" indent="0">
              <a:lnSpc>
                <a:spcPct val="90000"/>
              </a:lnSpc>
              <a:buFontTx/>
              <a:buNone/>
              <a:defRPr/>
            </a:pPr>
            <a:r>
              <a:rPr lang="en-AU" altLang="en-US" sz="2600" dirty="0">
                <a:latin typeface="Times New Roman" pitchFamily="18" charset="0"/>
                <a:cs typeface="Times New Roman" pitchFamily="18" charset="0"/>
              </a:rPr>
              <a:t>The person drinks a lactose-loaded beverage and then the breath is analysed at regular intervals to measure the amount of hydrogen. Normally, very little hydrogen is detectable in the breath, but undigested lactose produces high levels of hydrogen. </a:t>
            </a:r>
            <a:endParaRPr lang="en-AU" altLang="en-US" sz="2600" b="1" u="sng" dirty="0">
              <a:latin typeface="Times New Roman" pitchFamily="18" charset="0"/>
              <a:cs typeface="Times New Roman" pitchFamily="18" charset="0"/>
            </a:endParaRPr>
          </a:p>
          <a:p>
            <a:pPr marL="457200" indent="-457200">
              <a:lnSpc>
                <a:spcPct val="90000"/>
              </a:lnSpc>
              <a:buFontTx/>
              <a:buNone/>
              <a:defRPr/>
            </a:pPr>
            <a:endParaRPr lang="en-AU" altLang="en-US" sz="1000" b="1" u="sng" dirty="0">
              <a:latin typeface="Times New Roman" pitchFamily="18" charset="0"/>
              <a:cs typeface="Times New Roman" pitchFamily="18" charset="0"/>
            </a:endParaRPr>
          </a:p>
          <a:p>
            <a:pPr marL="457200" indent="-457200">
              <a:lnSpc>
                <a:spcPct val="90000"/>
              </a:lnSpc>
              <a:buFontTx/>
              <a:buNone/>
              <a:defRPr/>
            </a:pPr>
            <a:r>
              <a:rPr lang="en-AU" altLang="en-US" sz="2600" b="1" u="sng" dirty="0">
                <a:latin typeface="Times New Roman" pitchFamily="18" charset="0"/>
                <a:cs typeface="Times New Roman" pitchFamily="18" charset="0"/>
              </a:rPr>
              <a:t>2. Stool Acidity Test</a:t>
            </a:r>
            <a:endParaRPr lang="en-AU" altLang="en-US" sz="2600" dirty="0">
              <a:latin typeface="Times New Roman" pitchFamily="18" charset="0"/>
              <a:cs typeface="Times New Roman" pitchFamily="18" charset="0"/>
            </a:endParaRPr>
          </a:p>
          <a:p>
            <a:pPr marL="457200" indent="-457200">
              <a:lnSpc>
                <a:spcPct val="90000"/>
              </a:lnSpc>
              <a:buFontTx/>
              <a:buNone/>
              <a:defRPr/>
            </a:pPr>
            <a:r>
              <a:rPr lang="en-AU" altLang="en-US" sz="2600" dirty="0">
                <a:latin typeface="Times New Roman" pitchFamily="18" charset="0"/>
                <a:cs typeface="Times New Roman" pitchFamily="18" charset="0"/>
              </a:rPr>
              <a:t>Undigested lactose creates lactic acid and other fatty acids that can be detected in a stool sample. Glucose may also be present in the stool as a result of undigested lactose.</a:t>
            </a:r>
            <a:endParaRPr lang="en-US" altLang="en-US" sz="2600" b="1" dirty="0">
              <a:latin typeface="Times New Roman" pitchFamily="18" charset="0"/>
              <a:cs typeface="Times New Roman" pitchFamily="18" charset="0"/>
            </a:endParaRPr>
          </a:p>
          <a:p>
            <a:pPr marL="457200" indent="-457200">
              <a:lnSpc>
                <a:spcPct val="90000"/>
              </a:lnSpc>
              <a:buFontTx/>
              <a:buNone/>
              <a:defRPr/>
            </a:pPr>
            <a:endParaRPr lang="en-US" altLang="en-US" sz="2600" b="1" u="sng" dirty="0">
              <a:latin typeface="Times New Roman" pitchFamily="18" charset="0"/>
              <a:cs typeface="Times New Roman" pitchFamily="18" charset="0"/>
            </a:endParaRPr>
          </a:p>
          <a:p>
            <a:pPr marL="457200" indent="-457200">
              <a:lnSpc>
                <a:spcPct val="90000"/>
              </a:lnSpc>
              <a:buFontTx/>
              <a:buNone/>
              <a:defRPr/>
            </a:pPr>
            <a:r>
              <a:rPr lang="en-US" altLang="en-US" sz="2600" b="1" u="sng" dirty="0">
                <a:latin typeface="Times New Roman" pitchFamily="18" charset="0"/>
                <a:cs typeface="Times New Roman" pitchFamily="18" charset="0"/>
              </a:rPr>
              <a:t>Management</a:t>
            </a:r>
            <a:r>
              <a:rPr lang="en-US" altLang="en-US" sz="2600" b="1" dirty="0">
                <a:latin typeface="Times New Roman" pitchFamily="18" charset="0"/>
                <a:cs typeface="Times New Roman" pitchFamily="18" charset="0"/>
              </a:rPr>
              <a:t>: </a:t>
            </a:r>
          </a:p>
          <a:p>
            <a:pPr marL="457200" indent="-457200">
              <a:lnSpc>
                <a:spcPct val="90000"/>
              </a:lnSpc>
              <a:buFontTx/>
              <a:buNone/>
              <a:defRPr/>
            </a:pPr>
            <a:r>
              <a:rPr lang="en-US" altLang="en-US" sz="2600" dirty="0">
                <a:latin typeface="Times New Roman" pitchFamily="18" charset="0"/>
                <a:cs typeface="Times New Roman" pitchFamily="18" charset="0"/>
              </a:rPr>
              <a:t>1- </a:t>
            </a:r>
            <a:r>
              <a:rPr lang="en-AU" altLang="en-US" sz="2600" dirty="0">
                <a:latin typeface="Times New Roman" pitchFamily="18" charset="0"/>
                <a:cs typeface="Times New Roman" pitchFamily="18" charset="0"/>
              </a:rPr>
              <a:t>Most people with lactose intolerance can tolerate some amount of lactose in their diet know your limit and stick to it. </a:t>
            </a:r>
          </a:p>
          <a:p>
            <a:pPr marL="457200" indent="-457200">
              <a:lnSpc>
                <a:spcPct val="90000"/>
              </a:lnSpc>
              <a:buFontTx/>
              <a:buNone/>
              <a:defRPr/>
            </a:pPr>
            <a:r>
              <a:rPr lang="en-US" altLang="en-US" sz="2600" dirty="0">
                <a:latin typeface="Times New Roman" pitchFamily="18" charset="0"/>
                <a:cs typeface="Times New Roman" pitchFamily="18" charset="0"/>
              </a:rPr>
              <a:t>2. Decreasing or removing lactose from milk and milk products.</a:t>
            </a:r>
            <a:endParaRPr lang="en-AU" altLang="en-US" sz="26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2121517-6D2E-82EF-EE2E-FCF261528CE8}"/>
              </a:ext>
            </a:extLst>
          </p:cNvPr>
          <p:cNvSpPr>
            <a:spLocks noGrp="1" noChangeArrowheads="1"/>
          </p:cNvSpPr>
          <p:nvPr>
            <p:ph type="body" idx="1"/>
          </p:nvPr>
        </p:nvSpPr>
        <p:spPr>
          <a:xfrm>
            <a:off x="0" y="0"/>
            <a:ext cx="2590800" cy="6629400"/>
          </a:xfrm>
        </p:spPr>
        <p:txBody>
          <a:bodyPr/>
          <a:lstStyle/>
          <a:p>
            <a:pPr marL="0" indent="0" eaLnBrk="1" hangingPunct="1">
              <a:lnSpc>
                <a:spcPct val="80000"/>
              </a:lnSpc>
              <a:buFontTx/>
              <a:buNone/>
            </a:pPr>
            <a:r>
              <a:rPr lang="en-AU" altLang="en-US" sz="2000" b="1"/>
              <a:t>examples of serving size: </a:t>
            </a:r>
          </a:p>
          <a:p>
            <a:pPr marL="0" indent="0" eaLnBrk="1" hangingPunct="1">
              <a:lnSpc>
                <a:spcPct val="80000"/>
              </a:lnSpc>
              <a:buFontTx/>
              <a:buNone/>
            </a:pPr>
            <a:r>
              <a:rPr lang="en-AU" altLang="en-US" sz="2000" b="1"/>
              <a:t>* Grain products—1 slice of white bread or 1⁄2 cup of cooked rice; </a:t>
            </a:r>
          </a:p>
          <a:p>
            <a:pPr marL="0" indent="0" eaLnBrk="1" hangingPunct="1">
              <a:lnSpc>
                <a:spcPct val="80000"/>
              </a:lnSpc>
              <a:buFontTx/>
              <a:buNone/>
            </a:pPr>
            <a:endParaRPr lang="en-AU" altLang="en-US" sz="2000" b="1"/>
          </a:p>
          <a:p>
            <a:pPr marL="0" indent="0" eaLnBrk="1" hangingPunct="1">
              <a:lnSpc>
                <a:spcPct val="80000"/>
              </a:lnSpc>
              <a:buFontTx/>
              <a:buNone/>
            </a:pPr>
            <a:r>
              <a:rPr lang="en-AU" altLang="en-US" sz="2000" b="1"/>
              <a:t>* Vegetable group—1⁄2 cup cooked vegetables</a:t>
            </a:r>
          </a:p>
          <a:p>
            <a:pPr marL="0" indent="0" eaLnBrk="1" hangingPunct="1">
              <a:lnSpc>
                <a:spcPct val="80000"/>
              </a:lnSpc>
              <a:buFontTx/>
              <a:buNone/>
            </a:pPr>
            <a:endParaRPr lang="en-AU" altLang="en-US" sz="2000" b="1"/>
          </a:p>
          <a:p>
            <a:pPr marL="0" indent="0" eaLnBrk="1" hangingPunct="1">
              <a:lnSpc>
                <a:spcPct val="80000"/>
              </a:lnSpc>
              <a:buFontTx/>
              <a:buNone/>
            </a:pPr>
            <a:r>
              <a:rPr lang="en-AU" altLang="en-US" sz="2000" b="1"/>
              <a:t>* Fruit group—1 apple or banana; </a:t>
            </a:r>
          </a:p>
          <a:p>
            <a:pPr marL="0" indent="0" eaLnBrk="1" hangingPunct="1">
              <a:lnSpc>
                <a:spcPct val="80000"/>
              </a:lnSpc>
              <a:buFontTx/>
              <a:buNone/>
            </a:pPr>
            <a:endParaRPr lang="en-AU" altLang="en-US" sz="2000" b="1"/>
          </a:p>
          <a:p>
            <a:pPr marL="0" indent="0" eaLnBrk="1" hangingPunct="1">
              <a:lnSpc>
                <a:spcPct val="80000"/>
              </a:lnSpc>
              <a:buFontTx/>
              <a:buNone/>
            </a:pPr>
            <a:r>
              <a:rPr lang="en-AU" altLang="en-US" sz="2000" b="1"/>
              <a:t>* Milk Group—1 cup of milk or 60g processed cheese; </a:t>
            </a:r>
          </a:p>
          <a:p>
            <a:pPr marL="0" indent="0" eaLnBrk="1" hangingPunct="1">
              <a:lnSpc>
                <a:spcPct val="80000"/>
              </a:lnSpc>
              <a:buFontTx/>
              <a:buNone/>
            </a:pPr>
            <a:endParaRPr lang="en-AU" altLang="en-US" sz="2000" b="1"/>
          </a:p>
          <a:p>
            <a:pPr marL="0" indent="0" eaLnBrk="1" hangingPunct="1">
              <a:lnSpc>
                <a:spcPct val="80000"/>
              </a:lnSpc>
              <a:buFontTx/>
              <a:buNone/>
            </a:pPr>
            <a:r>
              <a:rPr lang="en-AU" altLang="en-US" sz="2000" b="1"/>
              <a:t>* Meat and Beans Group</a:t>
            </a:r>
            <a:r>
              <a:rPr lang="ar-JO" altLang="en-US" sz="2000" b="1"/>
              <a:t>- </a:t>
            </a:r>
            <a:r>
              <a:rPr lang="en-AU" altLang="en-US" sz="2000" b="1"/>
              <a:t>60-80g</a:t>
            </a:r>
            <a:r>
              <a:rPr lang="ar-JO" altLang="en-US" sz="2000" b="1"/>
              <a:t> </a:t>
            </a:r>
            <a:r>
              <a:rPr lang="en-GB" altLang="en-US" sz="2000" b="1"/>
              <a:t>of </a:t>
            </a:r>
            <a:r>
              <a:rPr lang="en-AU" altLang="en-US" sz="2000" b="1"/>
              <a:t>cooked meat or fish or 1 egg or 2 tbsp peanut butter. </a:t>
            </a:r>
          </a:p>
        </p:txBody>
      </p:sp>
      <p:pic>
        <p:nvPicPr>
          <p:cNvPr id="7171" name="Picture 3">
            <a:extLst>
              <a:ext uri="{FF2B5EF4-FFF2-40B4-BE49-F238E27FC236}">
                <a16:creationId xmlns:a16="http://schemas.microsoft.com/office/drawing/2014/main" id="{079CAC74-7722-4575-BEEC-6A73D30ED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28600"/>
            <a:ext cx="66294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9E4B6FF8-6ECC-776B-59FE-8F1D24297891}"/>
              </a:ext>
            </a:extLst>
          </p:cNvPr>
          <p:cNvSpPr>
            <a:spLocks noGrp="1" noChangeArrowheads="1"/>
          </p:cNvSpPr>
          <p:nvPr>
            <p:ph type="body" idx="1"/>
          </p:nvPr>
        </p:nvSpPr>
        <p:spPr>
          <a:xfrm>
            <a:off x="76200" y="152400"/>
            <a:ext cx="8991600" cy="6553200"/>
          </a:xfrm>
        </p:spPr>
        <p:txBody>
          <a:bodyPr/>
          <a:lstStyle/>
          <a:p>
            <a:pPr eaLnBrk="1" hangingPunct="1">
              <a:lnSpc>
                <a:spcPct val="90000"/>
              </a:lnSpc>
            </a:pPr>
            <a:r>
              <a:rPr lang="en-US" altLang="ja-JP" u="sng">
                <a:ea typeface="MS PGothic" panose="020B0600070205080204" pitchFamily="34" charset="-128"/>
              </a:rPr>
              <a:t>Glycemic index</a:t>
            </a:r>
            <a:r>
              <a:rPr lang="en-US" altLang="ja-JP">
                <a:ea typeface="MS PGothic" panose="020B0600070205080204" pitchFamily="34" charset="-128"/>
              </a:rPr>
              <a:t> </a:t>
            </a:r>
          </a:p>
          <a:p>
            <a:pPr eaLnBrk="1" hangingPunct="1">
              <a:lnSpc>
                <a:spcPct val="90000"/>
              </a:lnSpc>
            </a:pPr>
            <a:r>
              <a:rPr lang="en-US" altLang="ja-JP" sz="2600">
                <a:ea typeface="MS PGothic" panose="020B0600070205080204" pitchFamily="34" charset="-128"/>
              </a:rPr>
              <a:t>Not all complex carbohydrates are digested at the same rate within the intestine.</a:t>
            </a:r>
          </a:p>
          <a:p>
            <a:pPr eaLnBrk="1" hangingPunct="1">
              <a:lnSpc>
                <a:spcPct val="90000"/>
              </a:lnSpc>
            </a:pPr>
            <a:endParaRPr lang="en-US" altLang="ja-JP" sz="2600">
              <a:ea typeface="MS PGothic" panose="020B0600070205080204" pitchFamily="34" charset="-128"/>
            </a:endParaRPr>
          </a:p>
          <a:p>
            <a:pPr eaLnBrk="1" hangingPunct="1">
              <a:lnSpc>
                <a:spcPct val="90000"/>
              </a:lnSpc>
            </a:pPr>
            <a:r>
              <a:rPr lang="en-US" altLang="ja-JP" sz="2600">
                <a:ea typeface="MS PGothic" panose="020B0600070205080204" pitchFamily="34" charset="-128"/>
              </a:rPr>
              <a:t>The </a:t>
            </a:r>
            <a:r>
              <a:rPr lang="en-US" altLang="ja-JP" sz="2600" u="sng">
                <a:ea typeface="MS PGothic" panose="020B0600070205080204" pitchFamily="34" charset="-128"/>
              </a:rPr>
              <a:t>glycemic index</a:t>
            </a:r>
            <a:r>
              <a:rPr lang="en-US" altLang="ja-JP" sz="2600">
                <a:ea typeface="MS PGothic" panose="020B0600070205080204" pitchFamily="34" charset="-128"/>
              </a:rPr>
              <a:t> of a food is an indication of how rapidly blood glucose levels rise after consumption. </a:t>
            </a:r>
          </a:p>
          <a:p>
            <a:pPr eaLnBrk="1" hangingPunct="1">
              <a:lnSpc>
                <a:spcPct val="90000"/>
              </a:lnSpc>
              <a:buFontTx/>
              <a:buNone/>
            </a:pPr>
            <a:endParaRPr lang="en-US" altLang="ja-JP" sz="2600">
              <a:ea typeface="MS PGothic" panose="020B0600070205080204" pitchFamily="34" charset="-128"/>
            </a:endParaRPr>
          </a:p>
          <a:p>
            <a:pPr eaLnBrk="1" hangingPunct="1">
              <a:lnSpc>
                <a:spcPct val="90000"/>
              </a:lnSpc>
            </a:pPr>
            <a:r>
              <a:rPr lang="en-US" altLang="ja-JP" sz="2600">
                <a:ea typeface="MS PGothic" panose="020B0600070205080204" pitchFamily="34" charset="-128"/>
              </a:rPr>
              <a:t>Glucose has the highest glycemic indices (142) with white bread defined as an index of 100. </a:t>
            </a:r>
          </a:p>
          <a:p>
            <a:pPr eaLnBrk="1" hangingPunct="1">
              <a:lnSpc>
                <a:spcPct val="90000"/>
              </a:lnSpc>
            </a:pPr>
            <a:r>
              <a:rPr lang="en-US" altLang="ja-JP" sz="2600">
                <a:ea typeface="MS PGothic" panose="020B0600070205080204" pitchFamily="34" charset="-128"/>
              </a:rPr>
              <a:t>The glycemic response to ingested foods depends not only on the glycemic index of the foods, but also on the fiber and fat content of the food, as well as its method of preparation.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3">
            <a:extLst>
              <a:ext uri="{FF2B5EF4-FFF2-40B4-BE49-F238E27FC236}">
                <a16:creationId xmlns:a16="http://schemas.microsoft.com/office/drawing/2014/main" id="{BFCC2E18-1317-CD7E-44BF-9CC0C1C67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248775"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7DE57A4-BC82-8462-3346-2C5EC4692777}"/>
              </a:ext>
            </a:extLst>
          </p:cNvPr>
          <p:cNvGraphicFramePr>
            <a:graphicFrameLocks noGrp="1"/>
          </p:cNvGraphicFramePr>
          <p:nvPr/>
        </p:nvGraphicFramePr>
        <p:xfrm>
          <a:off x="152400" y="1928813"/>
          <a:ext cx="8839201" cy="3633787"/>
        </p:xfrm>
        <a:graphic>
          <a:graphicData uri="http://schemas.openxmlformats.org/drawingml/2006/table">
            <a:tbl>
              <a:tblPr firstRow="1" bandRow="1">
                <a:tableStyleId>{21E4AEA4-8DFA-4A89-87EB-49C32662AFE0}</a:tableStyleId>
              </a:tblPr>
              <a:tblGrid>
                <a:gridCol w="2599765">
                  <a:extLst>
                    <a:ext uri="{9D8B030D-6E8A-4147-A177-3AD203B41FA5}">
                      <a16:colId xmlns:a16="http://schemas.microsoft.com/office/drawing/2014/main" val="20000"/>
                    </a:ext>
                  </a:extLst>
                </a:gridCol>
                <a:gridCol w="3119718">
                  <a:extLst>
                    <a:ext uri="{9D8B030D-6E8A-4147-A177-3AD203B41FA5}">
                      <a16:colId xmlns:a16="http://schemas.microsoft.com/office/drawing/2014/main" val="20001"/>
                    </a:ext>
                  </a:extLst>
                </a:gridCol>
                <a:gridCol w="3119718">
                  <a:extLst>
                    <a:ext uri="{9D8B030D-6E8A-4147-A177-3AD203B41FA5}">
                      <a16:colId xmlns:a16="http://schemas.microsoft.com/office/drawing/2014/main" val="20002"/>
                    </a:ext>
                  </a:extLst>
                </a:gridCol>
              </a:tblGrid>
              <a:tr h="652093">
                <a:tc>
                  <a:txBody>
                    <a:bodyPr/>
                    <a:lstStyle/>
                    <a:p>
                      <a:pPr algn="ctr"/>
                      <a:r>
                        <a:rPr lang="en-US" sz="1800" dirty="0">
                          <a:solidFill>
                            <a:schemeClr val="tx1"/>
                          </a:solidFill>
                        </a:rPr>
                        <a:t>Features</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u="sng" dirty="0">
                          <a:solidFill>
                            <a:schemeClr val="tx1"/>
                          </a:solidFill>
                        </a:rPr>
                        <a:t>Facilitated diffusion</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800" u="sng" dirty="0">
                          <a:solidFill>
                            <a:schemeClr val="tx1"/>
                          </a:solidFill>
                        </a:rPr>
                        <a:t>Active transport</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643528">
                <a:tc>
                  <a:txBody>
                    <a:bodyPr/>
                    <a:lstStyle/>
                    <a:p>
                      <a:pPr algn="l"/>
                      <a:r>
                        <a:rPr lang="en-US" sz="1800" b="1" dirty="0">
                          <a:solidFill>
                            <a:schemeClr val="tx1"/>
                          </a:solidFill>
                        </a:rPr>
                        <a:t>Concentration gradient</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Down</a:t>
                      </a:r>
                      <a:r>
                        <a:rPr lang="en-US" sz="1800" baseline="0" dirty="0">
                          <a:solidFill>
                            <a:schemeClr val="tx1"/>
                          </a:solidFill>
                        </a:rPr>
                        <a:t>  the concentration gradient f</a:t>
                      </a:r>
                      <a:r>
                        <a:rPr lang="en-US" sz="1800" dirty="0">
                          <a:solidFill>
                            <a:schemeClr val="tx1"/>
                          </a:solidFill>
                        </a:rPr>
                        <a:t>rom high to low.</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Against a concentration gradient from low to high</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640126">
                <a:tc>
                  <a:txBody>
                    <a:bodyPr/>
                    <a:lstStyle/>
                    <a:p>
                      <a:pPr algn="l"/>
                      <a:r>
                        <a:rPr lang="en-US" sz="1800" b="1" dirty="0">
                          <a:solidFill>
                            <a:schemeClr val="tx1"/>
                          </a:solidFill>
                        </a:rPr>
                        <a:t>Energy</a:t>
                      </a:r>
                      <a:r>
                        <a:rPr lang="en-US" sz="1800" b="1" baseline="0" dirty="0">
                          <a:solidFill>
                            <a:schemeClr val="tx1"/>
                          </a:solidFill>
                        </a:rPr>
                        <a:t> </a:t>
                      </a:r>
                      <a:r>
                        <a:rPr lang="en-US" sz="1800" b="1" dirty="0">
                          <a:solidFill>
                            <a:schemeClr val="tx1"/>
                          </a:solidFill>
                        </a:rPr>
                        <a:t>expenditure</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none</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Energy</a:t>
                      </a:r>
                      <a:r>
                        <a:rPr lang="en-US" sz="1800" baseline="0" dirty="0">
                          <a:solidFill>
                            <a:schemeClr val="tx1"/>
                          </a:solidFill>
                        </a:rPr>
                        <a:t> expenditure is in the form of ATP</a:t>
                      </a:r>
                      <a:endParaRPr lang="en-US" sz="1800" dirty="0">
                        <a:solidFill>
                          <a:schemeClr val="tx1"/>
                        </a:solidFill>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640126">
                <a:tc>
                  <a:txBody>
                    <a:bodyPr/>
                    <a:lstStyle/>
                    <a:p>
                      <a:pPr algn="l"/>
                      <a:r>
                        <a:rPr lang="en-US" sz="1800" b="1" dirty="0">
                          <a:solidFill>
                            <a:schemeClr val="tx1"/>
                          </a:solidFill>
                        </a:rPr>
                        <a:t>Carrier protein/ transporter</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required</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required</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528957">
                <a:tc>
                  <a:txBody>
                    <a:bodyPr/>
                    <a:lstStyle/>
                    <a:p>
                      <a:pPr algn="l"/>
                      <a:r>
                        <a:rPr lang="en-US" sz="1800" b="1" dirty="0">
                          <a:solidFill>
                            <a:schemeClr val="tx1"/>
                          </a:solidFill>
                        </a:rPr>
                        <a:t>Speed</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Fast</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dirty="0">
                          <a:solidFill>
                            <a:schemeClr val="tx1"/>
                          </a:solidFill>
                        </a:rPr>
                        <a:t>Fastest mode</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528957">
                <a:tc>
                  <a:txBody>
                    <a:bodyPr/>
                    <a:lstStyle/>
                    <a:p>
                      <a:pPr algn="l"/>
                      <a:r>
                        <a:rPr lang="en-US" sz="1800" b="1" dirty="0" err="1">
                          <a:solidFill>
                            <a:schemeClr val="tx1"/>
                          </a:solidFill>
                        </a:rPr>
                        <a:t>Monosaccharides</a:t>
                      </a:r>
                      <a:r>
                        <a:rPr lang="en-US" sz="1800" b="1" dirty="0">
                          <a:solidFill>
                            <a:schemeClr val="tx1"/>
                          </a:solidFill>
                        </a:rPr>
                        <a:t> </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b="1" i="0" kern="1200" dirty="0">
                          <a:solidFill>
                            <a:schemeClr val="dk1"/>
                          </a:solidFill>
                          <a:latin typeface="+mn-lt"/>
                          <a:ea typeface="+mn-ea"/>
                          <a:cs typeface="+mn-cs"/>
                        </a:rPr>
                        <a:t>Fructose and mannose</a:t>
                      </a:r>
                      <a:endParaRPr lang="en-US" sz="1800" dirty="0">
                        <a:solidFill>
                          <a:schemeClr val="tx1"/>
                        </a:solidFill>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800" b="1" i="0" kern="1200" dirty="0">
                          <a:solidFill>
                            <a:schemeClr val="dk1"/>
                          </a:solidFill>
                          <a:latin typeface="+mn-lt"/>
                          <a:ea typeface="+mn-ea"/>
                          <a:cs typeface="+mn-cs"/>
                        </a:rPr>
                        <a:t>Glucose and </a:t>
                      </a:r>
                      <a:r>
                        <a:rPr lang="en-US" sz="1800" b="1" i="0" kern="1200" dirty="0" err="1">
                          <a:solidFill>
                            <a:schemeClr val="dk1"/>
                          </a:solidFill>
                          <a:latin typeface="+mn-lt"/>
                          <a:ea typeface="+mn-ea"/>
                          <a:cs typeface="+mn-cs"/>
                        </a:rPr>
                        <a:t>Galactose</a:t>
                      </a:r>
                      <a:endParaRPr lang="en-US" sz="1800" dirty="0">
                        <a:solidFill>
                          <a:schemeClr val="tx1"/>
                        </a:solidFill>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bl>
          </a:graphicData>
        </a:graphic>
      </p:graphicFrame>
      <p:sp>
        <p:nvSpPr>
          <p:cNvPr id="64544" name="TextBox 4">
            <a:extLst>
              <a:ext uri="{FF2B5EF4-FFF2-40B4-BE49-F238E27FC236}">
                <a16:creationId xmlns:a16="http://schemas.microsoft.com/office/drawing/2014/main" id="{1F724D84-5B73-F516-D408-9E9DD97781D3}"/>
              </a:ext>
            </a:extLst>
          </p:cNvPr>
          <p:cNvSpPr txBox="1">
            <a:spLocks noChangeArrowheads="1"/>
          </p:cNvSpPr>
          <p:nvPr/>
        </p:nvSpPr>
        <p:spPr bwMode="auto">
          <a:xfrm>
            <a:off x="152400" y="575468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Note: Glucose and other monosaccharide's are polar and large in size thus cannot pass to cell through passive diffusion.</a:t>
            </a:r>
          </a:p>
        </p:txBody>
      </p:sp>
      <p:sp>
        <p:nvSpPr>
          <p:cNvPr id="64545" name="TextBox 5">
            <a:extLst>
              <a:ext uri="{FF2B5EF4-FFF2-40B4-BE49-F238E27FC236}">
                <a16:creationId xmlns:a16="http://schemas.microsoft.com/office/drawing/2014/main" id="{6F264397-7760-0031-6A24-E3EA60FF9809}"/>
              </a:ext>
            </a:extLst>
          </p:cNvPr>
          <p:cNvSpPr txBox="1">
            <a:spLocks noChangeArrowheads="1"/>
          </p:cNvSpPr>
          <p:nvPr/>
        </p:nvSpPr>
        <p:spPr bwMode="auto">
          <a:xfrm>
            <a:off x="533400" y="252413"/>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u="sng">
                <a:latin typeface="Times New Roman" panose="02020603050405020304" pitchFamily="18" charset="0"/>
                <a:cs typeface="Times New Roman" panose="02020603050405020304" pitchFamily="18" charset="0"/>
              </a:rPr>
              <a:t>Absorption of sugars </a:t>
            </a:r>
          </a:p>
        </p:txBody>
      </p:sp>
      <p:sp>
        <p:nvSpPr>
          <p:cNvPr id="64546" name="TextBox 6">
            <a:extLst>
              <a:ext uri="{FF2B5EF4-FFF2-40B4-BE49-F238E27FC236}">
                <a16:creationId xmlns:a16="http://schemas.microsoft.com/office/drawing/2014/main" id="{49C87B3B-3A38-E8DC-0FAF-4F4E8A921E96}"/>
              </a:ext>
            </a:extLst>
          </p:cNvPr>
          <p:cNvSpPr txBox="1">
            <a:spLocks noChangeArrowheads="1"/>
          </p:cNvSpPr>
          <p:nvPr/>
        </p:nvSpPr>
        <p:spPr bwMode="auto">
          <a:xfrm>
            <a:off x="152400" y="846138"/>
            <a:ext cx="876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t>Two mechanisms are responsible for absorption of monosaccharides: active transport and facilitated diffusion.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6DC79744-4730-A2DA-AF1D-C85AB66DF533}"/>
              </a:ext>
            </a:extLst>
          </p:cNvPr>
          <p:cNvSpPr>
            <a:spLocks noGrp="1"/>
          </p:cNvSpPr>
          <p:nvPr>
            <p:ph idx="1"/>
          </p:nvPr>
        </p:nvSpPr>
        <p:spPr>
          <a:xfrm>
            <a:off x="0" y="76200"/>
            <a:ext cx="9144000" cy="6781800"/>
          </a:xfrm>
        </p:spPr>
        <p:txBody>
          <a:bodyPr/>
          <a:lstStyle/>
          <a:p>
            <a:pPr>
              <a:defRPr/>
            </a:pPr>
            <a:r>
              <a:rPr lang="en-US" sz="2600" dirty="0">
                <a:latin typeface="Times New Roman" pitchFamily="18" charset="0"/>
                <a:cs typeface="Times New Roman" pitchFamily="18" charset="0"/>
              </a:rPr>
              <a:t>Only monosaccharide form of carbohydrates is absorbed from lumen of the small intestine.</a:t>
            </a:r>
          </a:p>
          <a:p>
            <a:pPr>
              <a:defRPr/>
            </a:pPr>
            <a:endParaRPr lang="en-US" sz="1200" dirty="0">
              <a:latin typeface="Times New Roman" pitchFamily="18" charset="0"/>
              <a:cs typeface="Times New Roman" pitchFamily="18" charset="0"/>
            </a:endParaRPr>
          </a:p>
          <a:p>
            <a:pPr>
              <a:defRPr/>
            </a:pPr>
            <a:r>
              <a:rPr lang="en-US" sz="2600" dirty="0">
                <a:latin typeface="Times New Roman" pitchFamily="18" charset="0"/>
                <a:cs typeface="Times New Roman" pitchFamily="18" charset="0"/>
              </a:rPr>
              <a:t>Once in the liver </a:t>
            </a:r>
            <a:r>
              <a:rPr lang="en-US" sz="2600" dirty="0" err="1">
                <a:latin typeface="Times New Roman" pitchFamily="18" charset="0"/>
                <a:cs typeface="Times New Roman" pitchFamily="18" charset="0"/>
              </a:rPr>
              <a:t>galactose</a:t>
            </a:r>
            <a:r>
              <a:rPr lang="en-US" sz="2600" dirty="0">
                <a:latin typeface="Times New Roman" pitchFamily="18" charset="0"/>
                <a:cs typeface="Times New Roman" pitchFamily="18" charset="0"/>
              </a:rPr>
              <a:t> and fructose are converted to glucose and glycogen.</a:t>
            </a:r>
          </a:p>
          <a:p>
            <a:pPr>
              <a:defRPr/>
            </a:pPr>
            <a:r>
              <a:rPr lang="en-US" sz="2600" dirty="0">
                <a:latin typeface="Times New Roman" pitchFamily="18" charset="0"/>
                <a:cs typeface="Times New Roman" pitchFamily="18" charset="0"/>
              </a:rPr>
              <a:t>Glucose and Galactose are absorbed by Na+ active transport through (GLUT1), </a:t>
            </a:r>
          </a:p>
          <a:p>
            <a:pPr>
              <a:defRPr/>
            </a:pPr>
            <a:r>
              <a:rPr lang="en-US" sz="2600" dirty="0">
                <a:latin typeface="Times New Roman" pitchFamily="18" charset="0"/>
                <a:cs typeface="Times New Roman" pitchFamily="18" charset="0"/>
              </a:rPr>
              <a:t>Fructose is absorbed by Facilitated diffusion  through (GLUT5).</a:t>
            </a:r>
          </a:p>
          <a:p>
            <a:pPr marL="357188" indent="-357188">
              <a:lnSpc>
                <a:spcPct val="120000"/>
              </a:lnSpc>
              <a:defRPr/>
            </a:pPr>
            <a:r>
              <a:rPr lang="en-US" sz="2600" dirty="0">
                <a:latin typeface="Times New Roman" pitchFamily="18" charset="0"/>
                <a:cs typeface="Times New Roman" pitchFamily="18" charset="0"/>
              </a:rPr>
              <a:t>Sodium – independent transporter (GLUT-2) facilitates transport of sugars out of the intestinal mucosal cell in to portal circulation.</a:t>
            </a:r>
          </a:p>
          <a:p>
            <a:pPr marL="357188" indent="-357188">
              <a:lnSpc>
                <a:spcPct val="120000"/>
              </a:lnSpc>
              <a:defRPr/>
            </a:pPr>
            <a:r>
              <a:rPr lang="en-US" sz="2600" dirty="0">
                <a:latin typeface="Times New Roman" pitchFamily="18" charset="0"/>
                <a:cs typeface="Times New Roman" pitchFamily="18" charset="0"/>
              </a:rPr>
              <a:t>Glucose transporters (GLUT) are the membrane-bound protein molecules. They help in transport of glucose across the plasma membrane of cells.</a:t>
            </a:r>
          </a:p>
          <a:p>
            <a:pPr>
              <a:defRPr/>
            </a:pPr>
            <a:endParaRPr lang="en-US" sz="2600" dirty="0">
              <a:latin typeface="Times New Roman" pitchFamily="18" charset="0"/>
              <a:cs typeface="Times New Roman" pitchFamily="18" charset="0"/>
            </a:endParaRPr>
          </a:p>
          <a:p>
            <a:pPr>
              <a:defRPr/>
            </a:pPr>
            <a:endParaRPr lang="en-US" sz="2600" dirty="0">
              <a:latin typeface="Times New Roman" pitchFamily="18" charset="0"/>
              <a:cs typeface="Times New Roman" pitchFamily="18" charset="0"/>
            </a:endParaRPr>
          </a:p>
          <a:p>
            <a:pPr>
              <a:buFontTx/>
              <a:buNone/>
              <a:defRPr/>
            </a:pPr>
            <a:endParaRPr lang="en-US" altLang="en-US" sz="26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B6E98152-3BDA-EF29-D204-C8EA0C2F9621}"/>
              </a:ext>
            </a:extLst>
          </p:cNvPr>
          <p:cNvSpPr>
            <a:spLocks noGrp="1" noChangeArrowheads="1"/>
          </p:cNvSpPr>
          <p:nvPr>
            <p:ph type="body" idx="1"/>
          </p:nvPr>
        </p:nvSpPr>
        <p:spPr>
          <a:xfrm>
            <a:off x="152400" y="152400"/>
            <a:ext cx="8839200" cy="6477000"/>
          </a:xfrm>
        </p:spPr>
        <p:txBody>
          <a:bodyPr/>
          <a:lstStyle/>
          <a:p>
            <a:pPr eaLnBrk="1" hangingPunct="1"/>
            <a:r>
              <a:rPr lang="en-US" altLang="en-US" sz="3100" b="1" u="sng">
                <a:latin typeface="Times New Roman" panose="02020603050405020304" pitchFamily="18" charset="0"/>
                <a:cs typeface="Times New Roman" panose="02020603050405020304" pitchFamily="18" charset="0"/>
              </a:rPr>
              <a:t>Absorption by the Intestinal Epithelium</a:t>
            </a:r>
          </a:p>
          <a:p>
            <a:pPr eaLnBrk="1" hangingPunct="1"/>
            <a:endParaRPr lang="en-US" altLang="en-US" sz="2800" b="1" u="sng">
              <a:latin typeface="Times New Roman" panose="02020603050405020304" pitchFamily="18" charset="0"/>
              <a:cs typeface="Times New Roman" panose="02020603050405020304" pitchFamily="18" charset="0"/>
            </a:endParaRPr>
          </a:p>
          <a:p>
            <a:pPr eaLnBrk="1" hangingPunct="1"/>
            <a:r>
              <a:rPr lang="en-US" altLang="en-US" sz="2600" b="1" u="sng">
                <a:latin typeface="Times New Roman" panose="02020603050405020304" pitchFamily="18" charset="0"/>
                <a:cs typeface="Times New Roman" panose="02020603050405020304" pitchFamily="18" charset="0"/>
              </a:rPr>
              <a:t>1. Na+-Dependent Active Transport</a:t>
            </a:r>
          </a:p>
          <a:p>
            <a:pPr eaLnBrk="1" hangingPunct="1"/>
            <a:r>
              <a:rPr lang="en-US" altLang="en-US" sz="2600">
                <a:latin typeface="Times New Roman" panose="02020603050405020304" pitchFamily="18" charset="0"/>
                <a:cs typeface="Times New Roman" panose="02020603050405020304" pitchFamily="18" charset="0"/>
              </a:rPr>
              <a:t>Na+-dependent glucose transporters, which are located on the luminal side of the absorptive cells, enable these cells to concentrate glucose from the intestinal lumen. A low intracellular Na+ concentration is maintained by a Na+, K+-ATPase that uses the energy from ATP cleavage to pump Na+ out of the cell into the blood. </a:t>
            </a:r>
          </a:p>
          <a:p>
            <a:pPr eaLnBrk="1" hangingPunct="1"/>
            <a:r>
              <a:rPr lang="en-US" altLang="en-US" sz="2600">
                <a:latin typeface="Times New Roman" panose="02020603050405020304" pitchFamily="18" charset="0"/>
                <a:cs typeface="Times New Roman" panose="02020603050405020304" pitchFamily="18" charset="0"/>
              </a:rPr>
              <a:t>Thus, the transport of glucose from a low concentration in the lumen to a high concentration in the cell is promoted by the cotransport of Na+ from a high concentration in the lumen to a low concentration in the cell (secondary active transport).</a:t>
            </a:r>
            <a:r>
              <a:rPr lang="en-AU" altLang="en-US" sz="2600">
                <a:latin typeface="Times New Roman" panose="02020603050405020304" pitchFamily="18" charset="0"/>
                <a:cs typeface="Times New Roman" panose="02020603050405020304" pitchFamily="18"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0" name="Picture 3">
            <a:extLst>
              <a:ext uri="{FF2B5EF4-FFF2-40B4-BE49-F238E27FC236}">
                <a16:creationId xmlns:a16="http://schemas.microsoft.com/office/drawing/2014/main" id="{0F8FD6F6-45C1-945E-711B-B2CC8FCA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78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Picture 5" descr="An external file that holds a picture, illustration, etc.&#10;Object name is pnas01029-0209-a.jpg Object name is pnas01029-0209-a.jpg">
            <a:extLst>
              <a:ext uri="{FF2B5EF4-FFF2-40B4-BE49-F238E27FC236}">
                <a16:creationId xmlns:a16="http://schemas.microsoft.com/office/drawing/2014/main" id="{12EC7732-831C-DB0A-F0B3-FAA1FBEEC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52400"/>
            <a:ext cx="6477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7">
            <a:extLst>
              <a:ext uri="{FF2B5EF4-FFF2-40B4-BE49-F238E27FC236}">
                <a16:creationId xmlns:a16="http://schemas.microsoft.com/office/drawing/2014/main" id="{DBE891A9-4BED-AE57-68C3-ACAE1533EAA1}"/>
              </a:ext>
            </a:extLst>
          </p:cNvPr>
          <p:cNvSpPr txBox="1">
            <a:spLocks noChangeArrowheads="1"/>
          </p:cNvSpPr>
          <p:nvPr/>
        </p:nvSpPr>
        <p:spPr bwMode="auto">
          <a:xfrm>
            <a:off x="6629400" y="228600"/>
            <a:ext cx="2514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t>Na+ binds to the cotransporter, which results in a conformational change that permits glucose to bind to the glucose-binding site.</a:t>
            </a:r>
            <a:endParaRPr lang="ar-JO" altLang="en-US" sz="2000" b="1"/>
          </a:p>
          <a:p>
            <a:pPr eaLnBrk="1" hangingPunct="1">
              <a:spcBef>
                <a:spcPct val="0"/>
              </a:spcBef>
              <a:buFontTx/>
              <a:buNone/>
            </a:pPr>
            <a:r>
              <a:rPr lang="en-US" altLang="en-US" sz="2000" b="1"/>
              <a:t>The cotransporter undergoes a new conformational shift, placing Na+ and glucose near the inner surface of the membrane.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51AFF1B0-70DB-4024-334D-F89FDA7409CD}"/>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US" altLang="en-US" sz="2600" b="1" u="sng">
                <a:latin typeface="Times New Roman" panose="02020603050405020304" pitchFamily="18" charset="0"/>
                <a:cs typeface="Times New Roman" panose="02020603050405020304" pitchFamily="18" charset="0"/>
              </a:rPr>
              <a:t>2. Facilitative glucose transporters </a:t>
            </a:r>
            <a:r>
              <a:rPr lang="en-US" altLang="en-US" sz="2000" b="1" u="sng">
                <a:latin typeface="Times New Roman" panose="02020603050405020304" pitchFamily="18" charset="0"/>
                <a:cs typeface="Times New Roman" panose="02020603050405020304" pitchFamily="18" charset="0"/>
              </a:rPr>
              <a:t>(Na</a:t>
            </a:r>
            <a:r>
              <a:rPr lang="en-US" altLang="en-US" sz="2000" b="1" u="sng" baseline="30000">
                <a:latin typeface="Times New Roman" panose="02020603050405020304" pitchFamily="18" charset="0"/>
                <a:cs typeface="Times New Roman" panose="02020603050405020304" pitchFamily="18" charset="0"/>
              </a:rPr>
              <a:t>+</a:t>
            </a:r>
            <a:r>
              <a:rPr lang="en-US" altLang="en-US" sz="2000" b="1" u="sng">
                <a:latin typeface="Times New Roman" panose="02020603050405020304" pitchFamily="18" charset="0"/>
                <a:cs typeface="Times New Roman" panose="02020603050405020304" pitchFamily="18" charset="0"/>
              </a:rPr>
              <a:t> independent transporter)</a:t>
            </a:r>
          </a:p>
          <a:p>
            <a:pPr eaLnBrk="1" hangingPunct="1">
              <a:lnSpc>
                <a:spcPct val="80000"/>
              </a:lnSpc>
            </a:pPr>
            <a:r>
              <a:rPr lang="en-US" altLang="en-US" sz="2600">
                <a:latin typeface="Times New Roman" panose="02020603050405020304" pitchFamily="18" charset="0"/>
                <a:cs typeface="Times New Roman" panose="02020603050405020304" pitchFamily="18" charset="0"/>
              </a:rPr>
              <a:t>Glucose moves via the facilitative transporters from the high concentration inside the cell to the lower concentration in the blood </a:t>
            </a:r>
            <a:r>
              <a:rPr lang="en-US" altLang="en-US" sz="2600" u="sng">
                <a:latin typeface="Times New Roman" panose="02020603050405020304" pitchFamily="18" charset="0"/>
                <a:cs typeface="Times New Roman" panose="02020603050405020304" pitchFamily="18" charset="0"/>
              </a:rPr>
              <a:t>without the need of energy</a:t>
            </a:r>
            <a:r>
              <a:rPr lang="en-US" altLang="en-US" sz="2600">
                <a:latin typeface="Times New Roman" panose="02020603050405020304" pitchFamily="18" charset="0"/>
                <a:cs typeface="Times New Roman" panose="02020603050405020304" pitchFamily="18" charset="0"/>
              </a:rPr>
              <a:t>. In addition to the Na+-dependent glucose transporters, facilitative transporters for glucose also exist on the luminal side of the absorptive cells. </a:t>
            </a:r>
          </a:p>
          <a:p>
            <a:pPr eaLnBrk="1" hangingPunct="1">
              <a:lnSpc>
                <a:spcPct val="80000"/>
              </a:lnSpc>
            </a:pPr>
            <a:endParaRPr lang="en-US" altLang="en-US" sz="2600">
              <a:latin typeface="Times New Roman" panose="02020603050405020304" pitchFamily="18" charset="0"/>
              <a:cs typeface="Times New Roman" panose="02020603050405020304" pitchFamily="18" charset="0"/>
            </a:endParaRPr>
          </a:p>
          <a:p>
            <a:pPr eaLnBrk="1" hangingPunct="1">
              <a:lnSpc>
                <a:spcPct val="80000"/>
              </a:lnSpc>
            </a:pPr>
            <a:r>
              <a:rPr lang="en-US" altLang="en-US" sz="2600">
                <a:latin typeface="Times New Roman" panose="02020603050405020304" pitchFamily="18" charset="0"/>
                <a:cs typeface="Times New Roman" panose="02020603050405020304" pitchFamily="18" charset="0"/>
              </a:rPr>
              <a:t>The various types of facilitative glucose transporters found in the plasma membranes of cells referred to as GLUT 1 to GLUT 14. </a:t>
            </a:r>
          </a:p>
          <a:p>
            <a:pPr eaLnBrk="1" hangingPunct="1">
              <a:lnSpc>
                <a:spcPct val="80000"/>
              </a:lnSpc>
            </a:pPr>
            <a:r>
              <a:rPr lang="en-US" altLang="en-US" sz="2600">
                <a:latin typeface="Times New Roman" panose="02020603050405020304" pitchFamily="18" charset="0"/>
                <a:cs typeface="Times New Roman" panose="02020603050405020304" pitchFamily="18" charset="0"/>
              </a:rPr>
              <a:t>One common structural theme to these proteins is that they all contain 12 membrane-spanning domains. </a:t>
            </a:r>
          </a:p>
          <a:p>
            <a:pPr eaLnBrk="1" hangingPunct="1">
              <a:lnSpc>
                <a:spcPct val="80000"/>
              </a:lnSpc>
            </a:pPr>
            <a:endParaRPr lang="en-AU" altLang="ja-JP" sz="26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600">
                <a:latin typeface="Times New Roman" panose="02020603050405020304" pitchFamily="18" charset="0"/>
                <a:ea typeface="MS PGothic" panose="020B0600070205080204" pitchFamily="34" charset="-128"/>
                <a:cs typeface="Times New Roman" panose="02020603050405020304" pitchFamily="18" charset="0"/>
              </a:rPr>
              <a:t>Because glucose leaves the intestine via the hepatic portal vein, the liver is the first tissue it passes through. The liver extracts a portion of this glucose from the blood. </a:t>
            </a:r>
            <a:endParaRPr lang="en-AU" altLang="en-US" sz="260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3001BCB-EBED-F2F9-6B10-2FA9D111E98F}"/>
              </a:ext>
            </a:extLst>
          </p:cNvPr>
          <p:cNvSpPr>
            <a:spLocks noGrp="1" noChangeArrowheads="1"/>
          </p:cNvSpPr>
          <p:nvPr>
            <p:ph type="title"/>
          </p:nvPr>
        </p:nvSpPr>
        <p:spPr>
          <a:xfrm>
            <a:off x="457200" y="120650"/>
            <a:ext cx="8229600" cy="519113"/>
          </a:xfrm>
        </p:spPr>
        <p:txBody>
          <a:bodyPr>
            <a:spAutoFit/>
          </a:bodyPr>
          <a:lstStyle/>
          <a:p>
            <a:pPr eaLnBrk="1" hangingPunct="1"/>
            <a:r>
              <a:rPr lang="en-US" altLang="en-US" sz="2800" b="1" u="sng">
                <a:solidFill>
                  <a:schemeClr val="tx1"/>
                </a:solidFill>
              </a:rPr>
              <a:t>Dietary fiber</a:t>
            </a:r>
            <a:endParaRPr lang="en-AU" altLang="en-US" sz="2800" b="1" u="sng">
              <a:solidFill>
                <a:schemeClr val="tx1"/>
              </a:solidFill>
            </a:endParaRPr>
          </a:p>
        </p:txBody>
      </p:sp>
      <p:sp>
        <p:nvSpPr>
          <p:cNvPr id="73731" name="Rectangle 3">
            <a:extLst>
              <a:ext uri="{FF2B5EF4-FFF2-40B4-BE49-F238E27FC236}">
                <a16:creationId xmlns:a16="http://schemas.microsoft.com/office/drawing/2014/main" id="{BF01D3BF-78A3-70AC-1644-D96B78E3A71C}"/>
              </a:ext>
            </a:extLst>
          </p:cNvPr>
          <p:cNvSpPr>
            <a:spLocks noGrp="1" noChangeArrowheads="1"/>
          </p:cNvSpPr>
          <p:nvPr>
            <p:ph type="body" idx="1"/>
          </p:nvPr>
        </p:nvSpPr>
        <p:spPr>
          <a:xfrm>
            <a:off x="152400" y="685800"/>
            <a:ext cx="8839200" cy="6172200"/>
          </a:xfrm>
        </p:spPr>
        <p:txBody>
          <a:bodyPr/>
          <a:lstStyle/>
          <a:p>
            <a:pPr eaLnBrk="1" hangingPunct="1">
              <a:lnSpc>
                <a:spcPct val="90000"/>
              </a:lnSpc>
            </a:pPr>
            <a:r>
              <a:rPr lang="en-US" altLang="en-US" sz="2800"/>
              <a:t>Are components of food cannot be digested by human digestive enzymes they are mainly polysaccharide derivatives and lignan </a:t>
            </a:r>
            <a:r>
              <a:rPr lang="en-US" altLang="en-US" sz="2000" b="1"/>
              <a:t>(Noncarbohydrate, polymeric derivatives of phenylpropane).</a:t>
            </a:r>
          </a:p>
          <a:p>
            <a:pPr eaLnBrk="1" hangingPunct="1">
              <a:lnSpc>
                <a:spcPct val="90000"/>
              </a:lnSpc>
            </a:pPr>
            <a:r>
              <a:rPr lang="en-US" altLang="en-US" sz="2800"/>
              <a:t>There are several kinds of dietary fiber. </a:t>
            </a:r>
          </a:p>
          <a:p>
            <a:pPr eaLnBrk="1" hangingPunct="1">
              <a:lnSpc>
                <a:spcPct val="90000"/>
              </a:lnSpc>
            </a:pPr>
            <a:r>
              <a:rPr lang="en-US" altLang="en-US" sz="2800" b="1" u="sng"/>
              <a:t>Water insoluble fiber:</a:t>
            </a:r>
            <a:r>
              <a:rPr lang="en-US" altLang="en-US" sz="2800"/>
              <a:t>  Cellulose, lignin and hemicellulose are materials that stimulate regular function of the colon. </a:t>
            </a:r>
            <a:endParaRPr lang="en-AU" altLang="ja-JP" sz="2400">
              <a:ea typeface="MS PGothic" panose="020B0600070205080204" pitchFamily="34" charset="-128"/>
            </a:endParaRPr>
          </a:p>
          <a:p>
            <a:pPr eaLnBrk="1" hangingPunct="1">
              <a:lnSpc>
                <a:spcPct val="90000"/>
              </a:lnSpc>
              <a:buFontTx/>
              <a:buNone/>
            </a:pPr>
            <a:endParaRPr lang="en-US" altLang="en-US" sz="2800"/>
          </a:p>
          <a:p>
            <a:pPr eaLnBrk="1" hangingPunct="1">
              <a:lnSpc>
                <a:spcPct val="90000"/>
              </a:lnSpc>
            </a:pPr>
            <a:r>
              <a:rPr lang="en-US" altLang="en-US" sz="2800" b="1" u="sng"/>
              <a:t>Water-soluble fiber</a:t>
            </a:r>
            <a:r>
              <a:rPr lang="en-US" altLang="en-US" sz="2800"/>
              <a:t> Pectins and gums are materials that form viscous gel-like suspensions in the digestive system slowing the rate of absorption of many nutrients, including carbohydrates, and lowering serum cholesterol in many cases.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EFC9B79-A340-1963-A84D-EE052F4C8BA3}"/>
              </a:ext>
            </a:extLst>
          </p:cNvPr>
          <p:cNvSpPr>
            <a:spLocks noGrp="1" noChangeArrowheads="1"/>
          </p:cNvSpPr>
          <p:nvPr>
            <p:ph type="body" idx="1"/>
          </p:nvPr>
        </p:nvSpPr>
        <p:spPr>
          <a:xfrm>
            <a:off x="152400" y="152400"/>
            <a:ext cx="8839200" cy="6553200"/>
          </a:xfrm>
        </p:spPr>
        <p:txBody>
          <a:bodyPr/>
          <a:lstStyle/>
          <a:p>
            <a:pPr algn="ctr" eaLnBrk="1" hangingPunct="1">
              <a:lnSpc>
                <a:spcPct val="80000"/>
              </a:lnSpc>
              <a:buFontTx/>
              <a:buNone/>
            </a:pPr>
            <a:r>
              <a:rPr lang="en-US" altLang="en-US" b="1" u="sng">
                <a:latin typeface="Times New Roman" panose="02020603050405020304" pitchFamily="18" charset="0"/>
                <a:cs typeface="Times New Roman" panose="02020603050405020304" pitchFamily="18" charset="0"/>
              </a:rPr>
              <a:t>Benefits of fibers</a:t>
            </a:r>
          </a:p>
          <a:p>
            <a:pPr eaLnBrk="1" hangingPunct="1">
              <a:lnSpc>
                <a:spcPct val="80000"/>
              </a:lnSpc>
              <a:buFontTx/>
              <a:buNone/>
            </a:pPr>
            <a:r>
              <a:rPr lang="en-US" altLang="en-US" sz="2600">
                <a:latin typeface="Times New Roman" panose="02020603050405020304" pitchFamily="18" charset="0"/>
                <a:cs typeface="Times New Roman" panose="02020603050405020304" pitchFamily="18" charset="0"/>
              </a:rPr>
              <a:t>1- Soluble fibers are fermented by bacteria and produce small chain of fatty acids. 10% of our total calories we get from compounds produced by bacterial digestion of substances in our digestive tract.</a:t>
            </a:r>
          </a:p>
          <a:p>
            <a:pPr eaLnBrk="1" hangingPunct="1">
              <a:lnSpc>
                <a:spcPct val="80000"/>
              </a:lnSpc>
              <a:buFontTx/>
              <a:buNone/>
            </a:pPr>
            <a:r>
              <a:rPr lang="en-US" altLang="en-US" sz="2600">
                <a:latin typeface="Times New Roman" panose="02020603050405020304" pitchFamily="18" charset="0"/>
                <a:cs typeface="Times New Roman" panose="02020603050405020304" pitchFamily="18" charset="0"/>
              </a:rPr>
              <a:t>2- Fiber is thought to “soften” the stool, thereby reducing pressure on the colonic wall and enhancing expulsion of feces this specificlly beneficial effect to diverticular disease, in which sacs or pouches may develop in the colon because of a weakening of the muscle and submucosal structures. </a:t>
            </a:r>
          </a:p>
          <a:p>
            <a:pPr eaLnBrk="1" hangingPunct="1">
              <a:lnSpc>
                <a:spcPct val="80000"/>
              </a:lnSpc>
              <a:buFontTx/>
              <a:buNone/>
            </a:pPr>
            <a:r>
              <a:rPr lang="en-US" altLang="en-US" sz="2600">
                <a:latin typeface="Times New Roman" panose="02020603050405020304" pitchFamily="18" charset="0"/>
                <a:cs typeface="Times New Roman" panose="02020603050405020304" pitchFamily="18" charset="0"/>
              </a:rPr>
              <a:t>3- Disease prevention for example </a:t>
            </a:r>
            <a:r>
              <a:rPr lang="en-US" altLang="en-US" sz="2600" b="1" u="sng">
                <a:latin typeface="Times New Roman" panose="02020603050405020304" pitchFamily="18" charset="0"/>
                <a:cs typeface="Times New Roman" panose="02020603050405020304" pitchFamily="18" charset="0"/>
              </a:rPr>
              <a:t>Pectins:</a:t>
            </a:r>
          </a:p>
          <a:p>
            <a:pPr eaLnBrk="1" hangingPunct="1">
              <a:lnSpc>
                <a:spcPct val="80000"/>
              </a:lnSpc>
              <a:buFontTx/>
              <a:buNone/>
            </a:pPr>
            <a:r>
              <a:rPr lang="en-US" altLang="en-US" sz="2600">
                <a:latin typeface="Times New Roman" panose="02020603050405020304" pitchFamily="18" charset="0"/>
                <a:cs typeface="Times New Roman" panose="02020603050405020304" pitchFamily="18" charset="0"/>
              </a:rPr>
              <a:t>= (also </a:t>
            </a:r>
            <a:r>
              <a:rPr lang="en-US" altLang="en-US" sz="2600" b="1" u="sng">
                <a:latin typeface="Times New Roman" panose="02020603050405020304" pitchFamily="18" charset="0"/>
                <a:cs typeface="Times New Roman" panose="02020603050405020304" pitchFamily="18" charset="0"/>
              </a:rPr>
              <a:t>β-glucan</a:t>
            </a:r>
            <a:r>
              <a:rPr lang="en-US" altLang="en-US" sz="2600">
                <a:latin typeface="Times New Roman" panose="02020603050405020304" pitchFamily="18" charset="0"/>
                <a:cs typeface="Times New Roman" panose="02020603050405020304" pitchFamily="18" charset="0"/>
              </a:rPr>
              <a:t> obtained from oats) may lower blood cholesterol levels by binding bile acids and thus prevent their reabsorption.</a:t>
            </a:r>
          </a:p>
          <a:p>
            <a:pPr eaLnBrk="1" hangingPunct="1">
              <a:lnSpc>
                <a:spcPct val="80000"/>
              </a:lnSpc>
              <a:buFontTx/>
              <a:buNone/>
            </a:pPr>
            <a:endParaRPr lang="en-US" altLang="en-US" sz="1200">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en-US" sz="2600">
                <a:latin typeface="Times New Roman" panose="02020603050405020304" pitchFamily="18" charset="0"/>
                <a:cs typeface="Times New Roman" panose="02020603050405020304" pitchFamily="18" charset="0"/>
              </a:rPr>
              <a:t> =beneficial for diabetes by slowing the rate of absorption of  simple sugars and preventing high blood glucose levels after meals.</a:t>
            </a:r>
            <a:endParaRPr lang="en-US" altLang="en-US" sz="2600" b="1" u="sng">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684A330-ABA2-F4A6-92AD-862796C773F6}"/>
              </a:ext>
            </a:extLst>
          </p:cNvPr>
          <p:cNvSpPr>
            <a:spLocks noGrp="1" noChangeArrowheads="1"/>
          </p:cNvSpPr>
          <p:nvPr>
            <p:ph type="title"/>
          </p:nvPr>
        </p:nvSpPr>
        <p:spPr>
          <a:xfrm>
            <a:off x="457200" y="304800"/>
            <a:ext cx="8229600" cy="1143000"/>
          </a:xfrm>
        </p:spPr>
        <p:txBody>
          <a:bodyPr/>
          <a:lstStyle/>
          <a:p>
            <a:pPr eaLnBrk="1" hangingPunct="1"/>
            <a:r>
              <a:rPr lang="en-US" altLang="en-US" b="1" u="sng">
                <a:solidFill>
                  <a:schemeClr val="tx1"/>
                </a:solidFill>
              </a:rPr>
              <a:t>1. Carbohydrates</a:t>
            </a:r>
            <a:endParaRPr lang="en-AU" altLang="en-US" b="1" u="sng">
              <a:solidFill>
                <a:schemeClr val="tx1"/>
              </a:solidFill>
            </a:endParaRPr>
          </a:p>
        </p:txBody>
      </p:sp>
      <p:sp>
        <p:nvSpPr>
          <p:cNvPr id="9219" name="Rectangle 3">
            <a:extLst>
              <a:ext uri="{FF2B5EF4-FFF2-40B4-BE49-F238E27FC236}">
                <a16:creationId xmlns:a16="http://schemas.microsoft.com/office/drawing/2014/main" id="{0BDFCF89-2D5C-99E8-5152-6BA8B9B4F116}"/>
              </a:ext>
            </a:extLst>
          </p:cNvPr>
          <p:cNvSpPr>
            <a:spLocks noGrp="1" noChangeArrowheads="1"/>
          </p:cNvSpPr>
          <p:nvPr>
            <p:ph type="body" idx="1"/>
          </p:nvPr>
        </p:nvSpPr>
        <p:spPr/>
        <p:txBody>
          <a:bodyPr/>
          <a:lstStyle/>
          <a:p>
            <a:pPr eaLnBrk="1" hangingPunct="1">
              <a:buFontTx/>
              <a:buNone/>
            </a:pPr>
            <a:r>
              <a:rPr lang="en-US" altLang="en-US" b="1" u="sng"/>
              <a:t>Functions </a:t>
            </a:r>
          </a:p>
          <a:p>
            <a:pPr eaLnBrk="1" hangingPunct="1"/>
            <a:r>
              <a:rPr lang="en-US" altLang="en-US"/>
              <a:t>Energy </a:t>
            </a:r>
          </a:p>
          <a:p>
            <a:pPr eaLnBrk="1" hangingPunct="1"/>
            <a:r>
              <a:rPr lang="en-US" altLang="en-US"/>
              <a:t>Fibers </a:t>
            </a:r>
          </a:p>
          <a:p>
            <a:pPr eaLnBrk="1" hangingPunct="1"/>
            <a:r>
              <a:rPr lang="en-US" altLang="en-US"/>
              <a:t>Recognition and adhesion between cells</a:t>
            </a:r>
          </a:p>
          <a:p>
            <a:pPr eaLnBrk="1" hangingPunct="1">
              <a:buFontTx/>
              <a:buNone/>
            </a:pPr>
            <a:r>
              <a:rPr lang="en-US" altLang="en-US"/>
              <a:t>   Carbohydrate covalently attached to proteins or lipids examples: glycoproteins, glycolipids, these classes of molecules are called glycoconjugates.</a:t>
            </a:r>
            <a:endParaRPr lang="en-AU"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CC8FD11-7062-8E6D-8B71-6C5E082481CB}"/>
              </a:ext>
            </a:extLst>
          </p:cNvPr>
          <p:cNvSpPr>
            <a:spLocks noGrp="1" noChangeArrowheads="1"/>
          </p:cNvSpPr>
          <p:nvPr>
            <p:ph type="body" idx="1"/>
          </p:nvPr>
        </p:nvSpPr>
        <p:spPr>
          <a:xfrm>
            <a:off x="152400" y="152400"/>
            <a:ext cx="8763000" cy="6553200"/>
          </a:xfrm>
        </p:spPr>
        <p:txBody>
          <a:bodyPr/>
          <a:lstStyle/>
          <a:p>
            <a:pPr algn="ctr" eaLnBrk="1" hangingPunct="1">
              <a:lnSpc>
                <a:spcPct val="90000"/>
              </a:lnSpc>
              <a:buFontTx/>
              <a:buNone/>
            </a:pPr>
            <a:r>
              <a:rPr lang="en-US" altLang="en-US" sz="4000" b="1" u="sng"/>
              <a:t>2. Fats</a:t>
            </a:r>
            <a:r>
              <a:rPr lang="en-US" altLang="en-US" sz="2400" b="1"/>
              <a:t> </a:t>
            </a:r>
          </a:p>
          <a:p>
            <a:pPr algn="ctr" eaLnBrk="1" hangingPunct="1">
              <a:lnSpc>
                <a:spcPct val="90000"/>
              </a:lnSpc>
              <a:buFontTx/>
              <a:buNone/>
            </a:pPr>
            <a:endParaRPr lang="en-AU" altLang="en-US" sz="2400" b="1"/>
          </a:p>
          <a:p>
            <a:pPr eaLnBrk="1" hangingPunct="1">
              <a:lnSpc>
                <a:spcPct val="90000"/>
              </a:lnSpc>
            </a:pPr>
            <a:r>
              <a:rPr lang="en-AU" altLang="ja-JP" sz="2400" u="sng">
                <a:ea typeface="MS PGothic" panose="020B0600070205080204" pitchFamily="34" charset="-128"/>
              </a:rPr>
              <a:t>Functions</a:t>
            </a:r>
            <a:r>
              <a:rPr lang="en-AU" altLang="ja-JP" sz="2400">
                <a:ea typeface="MS PGothic" panose="020B0600070205080204" pitchFamily="34" charset="-128"/>
              </a:rPr>
              <a:t>: 1- Cell structure, 2- fuel storage, 3- hormone </a:t>
            </a:r>
          </a:p>
          <a:p>
            <a:pPr eaLnBrk="1" hangingPunct="1">
              <a:lnSpc>
                <a:spcPct val="90000"/>
              </a:lnSpc>
            </a:pPr>
            <a:endParaRPr lang="en-AU" altLang="ja-JP" sz="2400">
              <a:ea typeface="MS PGothic" panose="020B0600070205080204" pitchFamily="34" charset="-128"/>
            </a:endParaRPr>
          </a:p>
          <a:p>
            <a:pPr eaLnBrk="1" hangingPunct="1">
              <a:lnSpc>
                <a:spcPct val="90000"/>
              </a:lnSpc>
            </a:pPr>
            <a:r>
              <a:rPr lang="en-AU" altLang="ja-JP" sz="2400">
                <a:ea typeface="MS PGothic" panose="020B0600070205080204" pitchFamily="34" charset="-128"/>
              </a:rPr>
              <a:t>Nonessential fatty acids can be synthesized in our body essential fatty acids we get them from food</a:t>
            </a:r>
          </a:p>
          <a:p>
            <a:pPr eaLnBrk="1" hangingPunct="1">
              <a:lnSpc>
                <a:spcPct val="90000"/>
              </a:lnSpc>
            </a:pPr>
            <a:endParaRPr lang="en-AU" altLang="ja-JP" sz="2400">
              <a:ea typeface="MS PGothic" panose="020B0600070205080204" pitchFamily="34" charset="-128"/>
            </a:endParaRPr>
          </a:p>
          <a:p>
            <a:pPr eaLnBrk="1" hangingPunct="1">
              <a:lnSpc>
                <a:spcPct val="90000"/>
              </a:lnSpc>
            </a:pPr>
            <a:r>
              <a:rPr lang="en-AU" altLang="ja-JP" sz="2400">
                <a:ea typeface="MS PGothic" panose="020B0600070205080204" pitchFamily="34" charset="-128"/>
              </a:rPr>
              <a:t>The essential fatty acids α-linoleic and α-linolenic acid are supplied by dietary plant oils. </a:t>
            </a:r>
          </a:p>
          <a:p>
            <a:pPr eaLnBrk="1" hangingPunct="1">
              <a:lnSpc>
                <a:spcPct val="90000"/>
              </a:lnSpc>
            </a:pPr>
            <a:endParaRPr lang="en-AU" altLang="ja-JP" sz="2400">
              <a:ea typeface="MS PGothic" panose="020B0600070205080204" pitchFamily="34" charset="-128"/>
            </a:endParaRPr>
          </a:p>
          <a:p>
            <a:pPr eaLnBrk="1" hangingPunct="1">
              <a:lnSpc>
                <a:spcPct val="90000"/>
              </a:lnSpc>
            </a:pPr>
            <a:r>
              <a:rPr lang="en-US" altLang="en-US" sz="2400"/>
              <a:t>More than 300 different </a:t>
            </a:r>
            <a:r>
              <a:rPr lang="en-US" altLang="en-US" sz="2400" b="1"/>
              <a:t>fatty acids</a:t>
            </a:r>
            <a:r>
              <a:rPr lang="en-US" altLang="en-US" sz="2400"/>
              <a:t> are known however only 20–25 of them are widely distributed in </a:t>
            </a:r>
            <a:r>
              <a:rPr lang="en-US" altLang="en-US" sz="2400" b="1"/>
              <a:t>nature</a:t>
            </a:r>
            <a:endParaRPr lang="en-AU" altLang="ja-JP" sz="2400">
              <a:ea typeface="MS PGothic"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5612BE7-F684-6036-E796-CE3A5F0CC0B0}"/>
              </a:ext>
            </a:extLst>
          </p:cNvPr>
          <p:cNvSpPr>
            <a:spLocks noGrp="1" noChangeArrowheads="1"/>
          </p:cNvSpPr>
          <p:nvPr>
            <p:ph type="body" idx="1"/>
          </p:nvPr>
        </p:nvSpPr>
        <p:spPr>
          <a:xfrm>
            <a:off x="152400" y="152400"/>
            <a:ext cx="8839200" cy="6507163"/>
          </a:xfrm>
        </p:spPr>
        <p:txBody>
          <a:bodyPr/>
          <a:lstStyle/>
          <a:p>
            <a:pPr algn="ctr" eaLnBrk="1" hangingPunct="1">
              <a:lnSpc>
                <a:spcPct val="80000"/>
              </a:lnSpc>
              <a:buFontTx/>
              <a:buNone/>
            </a:pPr>
            <a:endParaRPr lang="en-US" altLang="ja-JP" sz="1200" b="1" u="sng">
              <a:latin typeface="Times New Roman" panose="02020603050405020304" pitchFamily="18" charset="0"/>
              <a:ea typeface="MS PGothic" panose="020B0600070205080204" pitchFamily="34" charset="-128"/>
              <a:cs typeface="Times New Roman" panose="02020603050405020304" pitchFamily="18" charset="0"/>
            </a:endParaRPr>
          </a:p>
          <a:p>
            <a:pPr algn="ctr" eaLnBrk="1" hangingPunct="1">
              <a:lnSpc>
                <a:spcPct val="80000"/>
              </a:lnSpc>
              <a:buFontTx/>
              <a:buNone/>
            </a:pPr>
            <a:r>
              <a:rPr lang="en-US" altLang="ja-JP" b="1" u="sng">
                <a:latin typeface="Times New Roman" panose="02020603050405020304" pitchFamily="18" charset="0"/>
                <a:ea typeface="MS PGothic" panose="020B0600070205080204" pitchFamily="34" charset="-128"/>
                <a:cs typeface="Times New Roman" panose="02020603050405020304" pitchFamily="18" charset="0"/>
              </a:rPr>
              <a:t>Triacylglycerols</a:t>
            </a:r>
          </a:p>
          <a:p>
            <a:pPr algn="ctr" eaLnBrk="1" hangingPunct="1">
              <a:lnSpc>
                <a:spcPct val="80000"/>
              </a:lnSpc>
              <a:buFontTx/>
              <a:buNone/>
            </a:pPr>
            <a:endParaRPr lang="en-US" altLang="ja-JP" sz="1200" b="1">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600" u="sng">
                <a:latin typeface="Times New Roman" panose="02020603050405020304" pitchFamily="18" charset="0"/>
                <a:ea typeface="MS PGothic" panose="020B0600070205080204" pitchFamily="34" charset="-128"/>
                <a:cs typeface="Times New Roman" panose="02020603050405020304" pitchFamily="18" charset="0"/>
              </a:rPr>
              <a:t>Triacylglycerols</a:t>
            </a:r>
            <a:r>
              <a:rPr lang="en-US" altLang="ja-JP" sz="2600">
                <a:latin typeface="Times New Roman" panose="02020603050405020304" pitchFamily="18" charset="0"/>
                <a:ea typeface="MS PGothic" panose="020B0600070205080204" pitchFamily="34" charset="-128"/>
                <a:cs typeface="Times New Roman" panose="02020603050405020304" pitchFamily="18" charset="0"/>
              </a:rPr>
              <a:t> are the major fat in the human diet because they are the major storage lipid in the plants and animals that constitute our food supply. </a:t>
            </a:r>
          </a:p>
          <a:p>
            <a:pPr eaLnBrk="1" hangingPunct="1">
              <a:lnSpc>
                <a:spcPct val="80000"/>
              </a:lnSpc>
            </a:pPr>
            <a:endParaRPr lang="en-US" altLang="ja-JP" sz="26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600">
                <a:latin typeface="Times New Roman" panose="02020603050405020304" pitchFamily="18" charset="0"/>
                <a:ea typeface="MS PGothic" panose="020B0600070205080204" pitchFamily="34" charset="-128"/>
                <a:cs typeface="Times New Roman" panose="02020603050405020304" pitchFamily="18" charset="0"/>
              </a:rPr>
              <a:t>The remainder of the dietary lipids consists primarily of cholesterol, phospholipids, and free fatty acids. </a:t>
            </a:r>
          </a:p>
          <a:p>
            <a:pPr eaLnBrk="1" hangingPunct="1">
              <a:lnSpc>
                <a:spcPct val="80000"/>
              </a:lnSpc>
            </a:pPr>
            <a:endParaRPr lang="en-US" altLang="ja-JP" sz="26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600">
                <a:latin typeface="Times New Roman" panose="02020603050405020304" pitchFamily="18" charset="0"/>
                <a:ea typeface="MS PGothic" panose="020B0600070205080204" pitchFamily="34" charset="-128"/>
                <a:cs typeface="Times New Roman" panose="02020603050405020304" pitchFamily="18" charset="0"/>
              </a:rPr>
              <a:t>Triacylglycerols contain a glycerol backbone to which three fatty acids are esterified. </a:t>
            </a:r>
          </a:p>
          <a:p>
            <a:pPr eaLnBrk="1" hangingPunct="1">
              <a:lnSpc>
                <a:spcPct val="80000"/>
              </a:lnSpc>
            </a:pPr>
            <a:endParaRPr lang="en-US" altLang="ja-JP" sz="2600">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600">
                <a:latin typeface="Times New Roman" panose="02020603050405020304" pitchFamily="18" charset="0"/>
                <a:ea typeface="MS PGothic" panose="020B0600070205080204" pitchFamily="34" charset="-128"/>
                <a:cs typeface="Times New Roman" panose="02020603050405020304" pitchFamily="18" charset="0"/>
              </a:rPr>
              <a:t>The main route for digestion of triacylglycerols involves hydrolysis to fatty acids and </a:t>
            </a:r>
            <a:r>
              <a:rPr lang="en-US" altLang="ja-JP" sz="2600" u="sng">
                <a:latin typeface="Times New Roman" panose="02020603050405020304" pitchFamily="18" charset="0"/>
                <a:ea typeface="MS PGothic" panose="020B0600070205080204" pitchFamily="34" charset="-128"/>
                <a:cs typeface="Times New Roman" panose="02020603050405020304" pitchFamily="18" charset="0"/>
              </a:rPr>
              <a:t>2-monoacylglycerols</a:t>
            </a:r>
            <a:r>
              <a:rPr lang="en-US" altLang="ja-JP" sz="2600">
                <a:latin typeface="Times New Roman" panose="02020603050405020304" pitchFamily="18" charset="0"/>
                <a:ea typeface="MS PGothic" panose="020B0600070205080204" pitchFamily="34" charset="-128"/>
                <a:cs typeface="Times New Roman" panose="02020603050405020304" pitchFamily="18" charset="0"/>
              </a:rPr>
              <a:t> in the lumen of the intestine. However, the route depends to some extent on the chain length of the fatty acids. </a:t>
            </a:r>
          </a:p>
          <a:p>
            <a:pPr eaLnBrk="1" hangingPunct="1">
              <a:lnSpc>
                <a:spcPct val="80000"/>
              </a:lnSpc>
            </a:pPr>
            <a:endParaRPr lang="en-US" altLang="ja-JP" sz="2600">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F082F77D-A88B-549D-D2AE-F62E99586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541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a:extLst>
              <a:ext uri="{FF2B5EF4-FFF2-40B4-BE49-F238E27FC236}">
                <a16:creationId xmlns:a16="http://schemas.microsoft.com/office/drawing/2014/main" id="{279FFD57-5D1E-2B3A-D216-75461D1B082A}"/>
              </a:ext>
            </a:extLst>
          </p:cNvPr>
          <p:cNvSpPr txBox="1">
            <a:spLocks noChangeArrowheads="1"/>
          </p:cNvSpPr>
          <p:nvPr/>
        </p:nvSpPr>
        <p:spPr bwMode="auto">
          <a:xfrm>
            <a:off x="3352800" y="2590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2400" b="1" u="sng"/>
              <a:t>Triacylglycerol</a:t>
            </a:r>
          </a:p>
        </p:txBody>
      </p:sp>
      <p:pic>
        <p:nvPicPr>
          <p:cNvPr id="81924" name="Picture 4">
            <a:extLst>
              <a:ext uri="{FF2B5EF4-FFF2-40B4-BE49-F238E27FC236}">
                <a16:creationId xmlns:a16="http://schemas.microsoft.com/office/drawing/2014/main" id="{199EC682-0F6A-3DEB-A0EB-606520CFB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533400"/>
            <a:ext cx="30607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4">
            <a:extLst>
              <a:ext uri="{FF2B5EF4-FFF2-40B4-BE49-F238E27FC236}">
                <a16:creationId xmlns:a16="http://schemas.microsoft.com/office/drawing/2014/main" id="{161C923A-BC02-FF5A-F256-45315D0D8137}"/>
              </a:ext>
            </a:extLst>
          </p:cNvPr>
          <p:cNvSpPr>
            <a:spLocks noChangeArrowheads="1"/>
          </p:cNvSpPr>
          <p:nvPr/>
        </p:nvSpPr>
        <p:spPr bwMode="auto">
          <a:xfrm>
            <a:off x="6348413" y="6243638"/>
            <a:ext cx="2193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b="1" u="sng">
                <a:latin typeface="Times New Roman" panose="02020603050405020304" pitchFamily="18" charset="0"/>
                <a:ea typeface="MS PGothic" panose="020B0600070205080204" pitchFamily="34" charset="-128"/>
                <a:cs typeface="Times New Roman" panose="02020603050405020304" pitchFamily="18" charset="0"/>
              </a:rPr>
              <a:t>2-monoacylglycerols</a:t>
            </a:r>
            <a:endParaRPr lang="en-US" altLang="en-US" sz="1800" b="1">
              <a:ea typeface="MS PGothic" panose="020B0600070205080204" pitchFamily="34" charset="-128"/>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C7F5529-D30C-4613-9AEE-21C7CA8877BB}"/>
              </a:ext>
            </a:extLst>
          </p:cNvPr>
          <p:cNvSpPr>
            <a:spLocks noGrp="1"/>
          </p:cNvSpPr>
          <p:nvPr>
            <p:ph type="title"/>
          </p:nvPr>
        </p:nvSpPr>
        <p:spPr>
          <a:xfrm>
            <a:off x="457200" y="228600"/>
            <a:ext cx="8229600" cy="1143000"/>
          </a:xfrm>
        </p:spPr>
        <p:txBody>
          <a:bodyPr/>
          <a:lstStyle/>
          <a:p>
            <a:r>
              <a:rPr lang="en-US" altLang="en-US" b="1" u="sng">
                <a:solidFill>
                  <a:schemeClr val="tx1"/>
                </a:solidFill>
                <a:latin typeface="Times New Roman" panose="02020603050405020304" pitchFamily="18" charset="0"/>
                <a:cs typeface="Times New Roman" panose="02020603050405020304" pitchFamily="18" charset="0"/>
              </a:rPr>
              <a:t>Digestion of fat</a:t>
            </a:r>
            <a:endParaRPr lang="en-US" altLang="en-US">
              <a:solidFill>
                <a:schemeClr val="tx1"/>
              </a:solidFill>
            </a:endParaRPr>
          </a:p>
        </p:txBody>
      </p:sp>
      <p:sp>
        <p:nvSpPr>
          <p:cNvPr id="83971" name="Content Placeholder 2">
            <a:extLst>
              <a:ext uri="{FF2B5EF4-FFF2-40B4-BE49-F238E27FC236}">
                <a16:creationId xmlns:a16="http://schemas.microsoft.com/office/drawing/2014/main" id="{DDE31AA0-6396-867D-4DE1-D82867D0FCE1}"/>
              </a:ext>
            </a:extLst>
          </p:cNvPr>
          <p:cNvSpPr>
            <a:spLocks noGrp="1"/>
          </p:cNvSpPr>
          <p:nvPr>
            <p:ph idx="1"/>
          </p:nvPr>
        </p:nvSpPr>
        <p:spPr>
          <a:xfrm>
            <a:off x="228600" y="1393825"/>
            <a:ext cx="8915400" cy="5235575"/>
          </a:xfrm>
        </p:spPr>
        <p:txBody>
          <a:bodyPr/>
          <a:lstStyle/>
          <a:p>
            <a:pPr marL="449263" indent="-449263">
              <a:buFontTx/>
              <a:buNone/>
            </a:pPr>
            <a:r>
              <a:rPr lang="en-US" altLang="en-US" sz="2800">
                <a:latin typeface="Times New Roman" panose="02020603050405020304" pitchFamily="18" charset="0"/>
                <a:cs typeface="Times New Roman" panose="02020603050405020304" pitchFamily="18" charset="0"/>
              </a:rPr>
              <a:t>A. </a:t>
            </a:r>
            <a:r>
              <a:rPr lang="en-US" altLang="en-US" sz="2800" b="1" u="sng">
                <a:latin typeface="Times New Roman" panose="02020603050405020304" pitchFamily="18" charset="0"/>
                <a:cs typeface="Times New Roman" panose="02020603050405020304" pitchFamily="18" charset="0"/>
              </a:rPr>
              <a:t>Mouth and stomach </a:t>
            </a:r>
          </a:p>
          <a:p>
            <a:pPr marL="449263" indent="-449263">
              <a:buFontTx/>
              <a:buNone/>
            </a:pPr>
            <a:r>
              <a:rPr lang="en-US" altLang="en-US" sz="2800">
                <a:latin typeface="Times New Roman" panose="02020603050405020304" pitchFamily="18" charset="0"/>
                <a:cs typeface="Times New Roman" panose="02020603050405020304" pitchFamily="18" charset="0"/>
              </a:rPr>
              <a:t>Limited digestion of lipids occurs in the mouth </a:t>
            </a:r>
            <a:r>
              <a:rPr lang="en-US" altLang="en-US" sz="2800" b="1">
                <a:latin typeface="Times New Roman" panose="02020603050405020304" pitchFamily="18" charset="0"/>
                <a:cs typeface="Times New Roman" panose="02020603050405020304" pitchFamily="18" charset="0"/>
              </a:rPr>
              <a:t>and stomach because of the low solubility.</a:t>
            </a:r>
          </a:p>
          <a:p>
            <a:pPr marL="449263" indent="-449263">
              <a:buFontTx/>
              <a:buNone/>
            </a:pPr>
            <a:endParaRPr lang="en-US" altLang="en-US" sz="1200">
              <a:latin typeface="Times New Roman" panose="02020603050405020304" pitchFamily="18" charset="0"/>
              <a:cs typeface="Times New Roman" panose="02020603050405020304" pitchFamily="18" charset="0"/>
            </a:endParaRPr>
          </a:p>
          <a:p>
            <a:pPr marL="449263" indent="-449263">
              <a:buFontTx/>
              <a:buNone/>
            </a:pPr>
            <a:r>
              <a:rPr lang="en-US" altLang="ja-JP" sz="2800">
                <a:latin typeface="Times New Roman" panose="02020603050405020304" pitchFamily="18" charset="0"/>
                <a:ea typeface="MS PGothic" panose="020B0600070205080204" pitchFamily="34" charset="-128"/>
                <a:cs typeface="Times New Roman" panose="02020603050405020304" pitchFamily="18" charset="0"/>
              </a:rPr>
              <a:t>1. </a:t>
            </a:r>
            <a:r>
              <a:rPr lang="en-US" altLang="ja-JP" sz="2800" u="sng">
                <a:latin typeface="Times New Roman" panose="02020603050405020304" pitchFamily="18" charset="0"/>
                <a:ea typeface="MS PGothic" panose="020B0600070205080204" pitchFamily="34" charset="-128"/>
                <a:cs typeface="Times New Roman" panose="02020603050405020304" pitchFamily="18" charset="0"/>
              </a:rPr>
              <a:t>Lingual lipase</a:t>
            </a:r>
            <a:r>
              <a:rPr lang="en-US" altLang="ja-JP" sz="2800">
                <a:latin typeface="Times New Roman" panose="02020603050405020304" pitchFamily="18" charset="0"/>
                <a:ea typeface="MS PGothic" panose="020B0600070205080204" pitchFamily="34" charset="-128"/>
                <a:cs typeface="Times New Roman" panose="02020603050405020304" pitchFamily="18" charset="0"/>
              </a:rPr>
              <a:t> produced by cells at the back of the tongue</a:t>
            </a:r>
          </a:p>
          <a:p>
            <a:pPr marL="449263" indent="-449263">
              <a:buFontTx/>
              <a:buNone/>
            </a:pPr>
            <a:r>
              <a:rPr lang="en-US" altLang="ja-JP" sz="2800">
                <a:latin typeface="Times New Roman" panose="02020603050405020304" pitchFamily="18" charset="0"/>
                <a:ea typeface="MS PGothic" panose="020B0600070205080204" pitchFamily="34" charset="-128"/>
                <a:cs typeface="Times New Roman" panose="02020603050405020304" pitchFamily="18" charset="0"/>
              </a:rPr>
              <a:t>2. </a:t>
            </a:r>
            <a:r>
              <a:rPr lang="en-US" altLang="ja-JP" sz="2800" u="sng">
                <a:latin typeface="Times New Roman" panose="02020603050405020304" pitchFamily="18" charset="0"/>
                <a:ea typeface="MS PGothic" panose="020B0600070205080204" pitchFamily="34" charset="-128"/>
                <a:cs typeface="Times New Roman" panose="02020603050405020304" pitchFamily="18" charset="0"/>
              </a:rPr>
              <a:t>Gastric lipase</a:t>
            </a:r>
            <a:r>
              <a:rPr lang="en-US" altLang="ja-JP" sz="2800">
                <a:latin typeface="Times New Roman" panose="02020603050405020304" pitchFamily="18" charset="0"/>
                <a:ea typeface="MS PGothic" panose="020B0600070205080204" pitchFamily="34" charset="-128"/>
                <a:cs typeface="Times New Roman" panose="02020603050405020304" pitchFamily="18" charset="0"/>
              </a:rPr>
              <a:t> produced by stomach </a:t>
            </a:r>
          </a:p>
          <a:p>
            <a:pPr marL="449263" indent="-449263"/>
            <a:r>
              <a:rPr lang="en-US" altLang="ja-JP" sz="2800">
                <a:latin typeface="Times New Roman" panose="02020603050405020304" pitchFamily="18" charset="0"/>
                <a:ea typeface="MS PGothic" panose="020B0600070205080204" pitchFamily="34" charset="-128"/>
                <a:cs typeface="Times New Roman" panose="02020603050405020304" pitchFamily="18" charset="0"/>
              </a:rPr>
              <a:t>Same function for both enzymes: they hydrolyze short- and medium-chain fatty acids triacylglycerols (containing 12 or fewer carbon atoms). </a:t>
            </a:r>
          </a:p>
          <a:p>
            <a:pPr marL="449263" indent="-449263"/>
            <a:r>
              <a:rPr lang="en-US" altLang="en-US" sz="2800">
                <a:latin typeface="Times New Roman" panose="02020603050405020304" pitchFamily="18" charset="0"/>
                <a:cs typeface="Times New Roman" panose="02020603050405020304" pitchFamily="18" charset="0"/>
              </a:rPr>
              <a:t>Lingual and gastric lipases hydrolyse 25–30% of ingested triglycerides into diglycerides and free fatty acids. </a:t>
            </a:r>
            <a:endParaRPr lang="en-AU" altLang="en-US" sz="2800">
              <a:latin typeface="Times New Roman" panose="02020603050405020304" pitchFamily="18" charset="0"/>
              <a:ea typeface="MS PGothic"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EA2503C-6819-85C3-3888-0D4D8652E84B}"/>
              </a:ext>
            </a:extLst>
          </p:cNvPr>
          <p:cNvSpPr>
            <a:spLocks noGrp="1" noChangeArrowheads="1"/>
          </p:cNvSpPr>
          <p:nvPr>
            <p:ph type="body" idx="1"/>
          </p:nvPr>
        </p:nvSpPr>
        <p:spPr>
          <a:xfrm>
            <a:off x="228600" y="152400"/>
            <a:ext cx="8763000" cy="6477000"/>
          </a:xfrm>
        </p:spPr>
        <p:txBody>
          <a:bodyPr/>
          <a:lstStyle/>
          <a:p>
            <a:pPr algn="ctr" eaLnBrk="1" hangingPunct="1">
              <a:buFontTx/>
              <a:buNone/>
            </a:pPr>
            <a:r>
              <a:rPr lang="en-US" altLang="en-US" sz="2600" b="1" u="sng"/>
              <a:t>B. In small intestine</a:t>
            </a:r>
          </a:p>
          <a:p>
            <a:pPr eaLnBrk="1" hangingPunct="1"/>
            <a:r>
              <a:rPr lang="en-US" altLang="en-US" sz="2600" b="1" u="sng"/>
              <a:t>1. Action of Bile:</a:t>
            </a:r>
            <a:endParaRPr lang="en-US" altLang="ja-JP" sz="2600" u="sng">
              <a:ea typeface="MS PGothic" panose="020B0600070205080204" pitchFamily="34" charset="-128"/>
            </a:endParaRPr>
          </a:p>
          <a:p>
            <a:pPr eaLnBrk="1" hangingPunct="1"/>
            <a:r>
              <a:rPr lang="en-US" altLang="ja-JP" sz="2600" b="1" u="sng">
                <a:ea typeface="MS PGothic" panose="020B0600070205080204" pitchFamily="34" charset="-128"/>
              </a:rPr>
              <a:t>Emulsification</a:t>
            </a:r>
            <a:r>
              <a:rPr lang="en-US" altLang="ja-JP" sz="2600">
                <a:ea typeface="MS PGothic" panose="020B0600070205080204" pitchFamily="34" charset="-128"/>
              </a:rPr>
              <a:t> (suspended in small particles in the aqueous environment) by bile salts. </a:t>
            </a:r>
          </a:p>
          <a:p>
            <a:pPr eaLnBrk="1" hangingPunct="1"/>
            <a:r>
              <a:rPr lang="en-US" altLang="ja-JP" sz="2600">
                <a:ea typeface="MS PGothic" panose="020B0600070205080204" pitchFamily="34" charset="-128"/>
              </a:rPr>
              <a:t>The biles are amphipathic compounds </a:t>
            </a:r>
          </a:p>
          <a:p>
            <a:pPr eaLnBrk="1" hangingPunct="1"/>
            <a:r>
              <a:rPr lang="en-US" altLang="ja-JP" sz="2600">
                <a:ea typeface="MS PGothic" panose="020B0600070205080204" pitchFamily="34" charset="-128"/>
              </a:rPr>
              <a:t>The contraction of the gallbladder and secretion of pancreatic enzymes are stimulated by the gut hormone </a:t>
            </a:r>
            <a:r>
              <a:rPr lang="en-US" altLang="ja-JP" sz="2600" u="sng">
                <a:ea typeface="MS PGothic" panose="020B0600070205080204" pitchFamily="34" charset="-128"/>
              </a:rPr>
              <a:t>cholecystokinin</a:t>
            </a:r>
            <a:r>
              <a:rPr lang="en-US" altLang="ja-JP" sz="2600">
                <a:ea typeface="MS PGothic" panose="020B0600070205080204" pitchFamily="34" charset="-128"/>
              </a:rPr>
              <a:t>, which is secreted by the intestinal cells when stomach contents enter the intestine. </a:t>
            </a:r>
          </a:p>
          <a:p>
            <a:pPr eaLnBrk="1" hangingPunct="1"/>
            <a:r>
              <a:rPr lang="en-US" altLang="ja-JP" sz="2600">
                <a:ea typeface="MS PGothic" panose="020B0600070205080204" pitchFamily="34" charset="-128"/>
              </a:rPr>
              <a:t>Bile act as detergents, binding to dietary fat as they are broken up by the action of the intestinal muscle. This emulsified fat, which has an increased surface area as compared with unemulsified fat, is attacked by digestive enzymes from the pancreas.</a:t>
            </a:r>
            <a:r>
              <a:rPr lang="en-AU" altLang="ja-JP" sz="2600">
                <a:ea typeface="MS PGothic" panose="020B0600070205080204" pitchFamily="34" charset="-128"/>
              </a:rPr>
              <a:t> </a:t>
            </a:r>
            <a:endParaRPr lang="en-AU" altLang="en-US" sz="2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2853BE3-8B69-4BAA-63F8-3A0C3D7CBDA1}"/>
              </a:ext>
            </a:extLst>
          </p:cNvPr>
          <p:cNvSpPr>
            <a:spLocks noGrp="1" noChangeArrowheads="1"/>
          </p:cNvSpPr>
          <p:nvPr>
            <p:ph type="body" idx="1"/>
          </p:nvPr>
        </p:nvSpPr>
        <p:spPr>
          <a:xfrm>
            <a:off x="152400" y="228600"/>
            <a:ext cx="8839200" cy="6477000"/>
          </a:xfrm>
        </p:spPr>
        <p:txBody>
          <a:bodyPr/>
          <a:lstStyle/>
          <a:p>
            <a:pPr eaLnBrk="1" hangingPunct="1">
              <a:lnSpc>
                <a:spcPct val="90000"/>
              </a:lnSpc>
              <a:buFontTx/>
              <a:buNone/>
            </a:pPr>
            <a:r>
              <a:rPr lang="en-US" altLang="en-US" sz="2800" b="1"/>
              <a:t>2. </a:t>
            </a:r>
            <a:r>
              <a:rPr lang="en-US" altLang="en-US" sz="2800" b="1" u="sng"/>
              <a:t>Action of Pancreatic secretion</a:t>
            </a:r>
            <a:endParaRPr lang="en-US" altLang="en-US" sz="2800" u="sng"/>
          </a:p>
          <a:p>
            <a:pPr eaLnBrk="1" hangingPunct="1">
              <a:lnSpc>
                <a:spcPct val="90000"/>
              </a:lnSpc>
              <a:buFontTx/>
              <a:buNone/>
            </a:pPr>
            <a:r>
              <a:rPr lang="en-US" altLang="en-US" sz="2800"/>
              <a:t>A- </a:t>
            </a:r>
            <a:r>
              <a:rPr lang="en-US" altLang="en-US" sz="2800" u="sng"/>
              <a:t>Bicarbonate</a:t>
            </a:r>
            <a:r>
              <a:rPr lang="en-US" altLang="en-US" sz="2800"/>
              <a:t> (hormone secretin released from the intestine when acid enters the duodenum) raises the pH of the contents of the intestinal lumen into a range (pH ~ 6.5).</a:t>
            </a:r>
          </a:p>
          <a:p>
            <a:pPr eaLnBrk="1" hangingPunct="1">
              <a:lnSpc>
                <a:spcPct val="90000"/>
              </a:lnSpc>
              <a:buFontTx/>
              <a:buNone/>
            </a:pPr>
            <a:r>
              <a:rPr lang="en-US" altLang="en-US" sz="2800"/>
              <a:t> B-</a:t>
            </a:r>
            <a:r>
              <a:rPr lang="en-US" altLang="en-US" sz="2800" u="sng"/>
              <a:t>Lipase</a:t>
            </a:r>
            <a:r>
              <a:rPr lang="en-US" altLang="en-US" sz="2800"/>
              <a:t> digests dietary triacylglycerols </a:t>
            </a:r>
            <a:r>
              <a:rPr lang="en-US" altLang="ja-JP" sz="2800">
                <a:ea typeface="MS PGothic" panose="020B0600070205080204" pitchFamily="34" charset="-128"/>
              </a:rPr>
              <a:t>producing 2 free fatty acids and 2-monoacylglycerol</a:t>
            </a:r>
            <a:r>
              <a:rPr lang="en-AU" altLang="ja-JP" sz="2800">
                <a:ea typeface="MS PGothic" panose="020B0600070205080204" pitchFamily="34" charset="-128"/>
              </a:rPr>
              <a:t> </a:t>
            </a:r>
            <a:endParaRPr lang="en-US" altLang="en-US" sz="2800"/>
          </a:p>
          <a:p>
            <a:pPr eaLnBrk="1" hangingPunct="1">
              <a:lnSpc>
                <a:spcPct val="90000"/>
              </a:lnSpc>
            </a:pPr>
            <a:endParaRPr lang="en-US" altLang="en-US" sz="2800"/>
          </a:p>
          <a:p>
            <a:pPr eaLnBrk="1" hangingPunct="1">
              <a:lnSpc>
                <a:spcPct val="90000"/>
              </a:lnSpc>
              <a:buFontTx/>
              <a:buNone/>
            </a:pPr>
            <a:r>
              <a:rPr lang="en-US" altLang="ja-JP" sz="2800" u="sng">
                <a:ea typeface="MS PGothic" panose="020B0600070205080204" pitchFamily="34" charset="-128"/>
              </a:rPr>
              <a:t>C- Colipase</a:t>
            </a:r>
            <a:r>
              <a:rPr lang="en-US" altLang="ja-JP" sz="2800">
                <a:ea typeface="MS PGothic" panose="020B0600070205080204" pitchFamily="34" charset="-128"/>
              </a:rPr>
              <a:t> it binds to the dietary fat and to the lipase, thereby increasing lipase activity. </a:t>
            </a:r>
          </a:p>
          <a:p>
            <a:pPr eaLnBrk="1" hangingPunct="1">
              <a:lnSpc>
                <a:spcPct val="90000"/>
              </a:lnSpc>
              <a:buFontTx/>
              <a:buNone/>
            </a:pPr>
            <a:r>
              <a:rPr lang="en-US" altLang="ja-JP" sz="2800">
                <a:ea typeface="MS PGothic" panose="020B0600070205080204" pitchFamily="34" charset="-128"/>
              </a:rPr>
              <a:t>D- </a:t>
            </a:r>
            <a:r>
              <a:rPr lang="en-US" altLang="ja-JP" sz="2800" u="sng">
                <a:ea typeface="MS PGothic" panose="020B0600070205080204" pitchFamily="34" charset="-128"/>
              </a:rPr>
              <a:t>Esterases</a:t>
            </a:r>
            <a:r>
              <a:rPr lang="en-US" altLang="ja-JP" sz="2800">
                <a:ea typeface="MS PGothic" panose="020B0600070205080204" pitchFamily="34" charset="-128"/>
              </a:rPr>
              <a:t> remove fatty acids from compounds such as cholesterol esters (</a:t>
            </a:r>
            <a:r>
              <a:rPr lang="en-US" altLang="en-US" sz="2000"/>
              <a:t>The ester bond is formed between the carboxylate group of a fatty acid and the hydroxyl group of cholesterol.</a:t>
            </a:r>
            <a:r>
              <a:rPr lang="en-US" altLang="ja-JP" sz="2000">
                <a:ea typeface="MS PGothic" panose="020B0600070205080204" pitchFamily="34" charset="-128"/>
              </a:rPr>
              <a:t>)</a:t>
            </a:r>
          </a:p>
          <a:p>
            <a:pPr eaLnBrk="1" hangingPunct="1">
              <a:lnSpc>
                <a:spcPct val="90000"/>
              </a:lnSpc>
              <a:buFontTx/>
              <a:buNone/>
            </a:pPr>
            <a:r>
              <a:rPr lang="en-US" altLang="ja-JP" sz="2800">
                <a:ea typeface="MS PGothic" panose="020B0600070205080204" pitchFamily="34" charset="-128"/>
              </a:rPr>
              <a:t>E- </a:t>
            </a:r>
            <a:r>
              <a:rPr lang="en-US" altLang="ja-JP" sz="2800" u="sng">
                <a:ea typeface="MS PGothic" panose="020B0600070205080204" pitchFamily="34" charset="-128"/>
              </a:rPr>
              <a:t>phospholipase A2</a:t>
            </a:r>
            <a:r>
              <a:rPr lang="en-US" altLang="ja-JP" sz="2800">
                <a:ea typeface="MS PGothic" panose="020B0600070205080204" pitchFamily="34" charset="-128"/>
              </a:rPr>
              <a:t> digests phospholipids to a free fatty acid and a lysophospholipid</a:t>
            </a:r>
            <a:endParaRPr lang="en-AU" altLang="en-US" sz="2800">
              <a:ea typeface="MS PGothic" panose="020B0600070205080204"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114" name="Picture 4">
            <a:extLst>
              <a:ext uri="{FF2B5EF4-FFF2-40B4-BE49-F238E27FC236}">
                <a16:creationId xmlns:a16="http://schemas.microsoft.com/office/drawing/2014/main" id="{4CA49975-9E15-35F2-AFC7-0B70B7B51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066800"/>
            <a:ext cx="30607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5">
            <a:extLst>
              <a:ext uri="{FF2B5EF4-FFF2-40B4-BE49-F238E27FC236}">
                <a16:creationId xmlns:a16="http://schemas.microsoft.com/office/drawing/2014/main" id="{BD274EB4-3BD4-EF46-9F8A-13FD97150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5991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4897C796-859D-C748-61ED-620E5D2176CE}"/>
              </a:ext>
            </a:extLst>
          </p:cNvPr>
          <p:cNvSpPr>
            <a:spLocks noGrp="1" noChangeArrowheads="1"/>
          </p:cNvSpPr>
          <p:nvPr>
            <p:ph type="body" idx="1"/>
          </p:nvPr>
        </p:nvSpPr>
        <p:spPr>
          <a:xfrm>
            <a:off x="152400" y="0"/>
            <a:ext cx="8839200" cy="6477000"/>
          </a:xfrm>
        </p:spPr>
        <p:txBody>
          <a:bodyPr/>
          <a:lstStyle/>
          <a:p>
            <a:pPr eaLnBrk="1" hangingPunct="1">
              <a:lnSpc>
                <a:spcPct val="110000"/>
              </a:lnSpc>
            </a:pPr>
            <a:r>
              <a:rPr lang="en-US" altLang="en-US" sz="2400" b="1" u="sng"/>
              <a:t>Absorption of digested fats</a:t>
            </a:r>
          </a:p>
          <a:p>
            <a:pPr eaLnBrk="1" hangingPunct="1">
              <a:lnSpc>
                <a:spcPct val="110000"/>
              </a:lnSpc>
            </a:pPr>
            <a:r>
              <a:rPr lang="en-AU" altLang="en-US" sz="2400"/>
              <a:t>Short- and medium-chain fatty acids (C4 to C12) are absorbed directly into intestinal epithelial cells, they enter the portal blood and are transported to the liver bound to serum albumin.</a:t>
            </a:r>
          </a:p>
          <a:p>
            <a:pPr eaLnBrk="1" hangingPunct="1">
              <a:lnSpc>
                <a:spcPct val="110000"/>
              </a:lnSpc>
            </a:pPr>
            <a:r>
              <a:rPr lang="en-AU" altLang="en-US" sz="2400"/>
              <a:t>The digested fatty acids and 2-monoacylglycerols are resynthesized into triacylglycerols in intestinal epithelial cells, then packaged in lipoprotein particles chylomicrons because they are insoluble in water, and secreted by way of the lymph into the blood. </a:t>
            </a:r>
          </a:p>
          <a:p>
            <a:pPr eaLnBrk="1" hangingPunct="1">
              <a:lnSpc>
                <a:spcPct val="110000"/>
              </a:lnSpc>
            </a:pPr>
            <a:r>
              <a:rPr lang="en-AU" altLang="en-US" sz="2400"/>
              <a:t>If triacylglycerols directly entered the blood, they would come together, impeding blood flow.</a:t>
            </a:r>
          </a:p>
          <a:p>
            <a:pPr eaLnBrk="1" hangingPunct="1">
              <a:lnSpc>
                <a:spcPct val="110000"/>
              </a:lnSpc>
            </a:pPr>
            <a:r>
              <a:rPr lang="en-US" altLang="en-US" sz="2400"/>
              <a:t>Chylomicrons transport lipids to adipose tissue, heart, and skeletal muscle. </a:t>
            </a:r>
            <a:r>
              <a:rPr lang="en-AU" altLang="en-US" sz="2400"/>
              <a:t>The fatty acids of the chylomicron triacylglycerols are stored mainly as triacylglycerols in adipose cells.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3A49AFE-9296-03ED-A617-F40C4943E118}"/>
              </a:ext>
            </a:extLst>
          </p:cNvPr>
          <p:cNvSpPr>
            <a:spLocks noGrp="1" noChangeArrowheads="1"/>
          </p:cNvSpPr>
          <p:nvPr>
            <p:ph type="body" idx="1"/>
          </p:nvPr>
        </p:nvSpPr>
        <p:spPr>
          <a:xfrm>
            <a:off x="228600" y="228600"/>
            <a:ext cx="8763000" cy="6477000"/>
          </a:xfrm>
        </p:spPr>
        <p:txBody>
          <a:bodyPr/>
          <a:lstStyle/>
          <a:p>
            <a:pPr algn="ctr" eaLnBrk="1" hangingPunct="1">
              <a:lnSpc>
                <a:spcPct val="90000"/>
              </a:lnSpc>
              <a:buFontTx/>
              <a:buNone/>
            </a:pPr>
            <a:r>
              <a:rPr lang="en-US" altLang="en-US" sz="2600" b="1" u="sng">
                <a:latin typeface="Times New Roman" panose="02020603050405020304" pitchFamily="18" charset="0"/>
                <a:cs typeface="Times New Roman" panose="02020603050405020304" pitchFamily="18" charset="0"/>
              </a:rPr>
              <a:t>3. Protein</a:t>
            </a:r>
            <a:endParaRPr lang="en-US" altLang="en-US" sz="2600">
              <a:latin typeface="Times New Roman" panose="02020603050405020304" pitchFamily="18" charset="0"/>
              <a:cs typeface="Times New Roman" panose="02020603050405020304" pitchFamily="18" charset="0"/>
            </a:endParaRPr>
          </a:p>
          <a:p>
            <a:pPr eaLnBrk="1" hangingPunct="1">
              <a:lnSpc>
                <a:spcPct val="90000"/>
              </a:lnSpc>
            </a:pPr>
            <a:r>
              <a:rPr lang="en-US" altLang="en-US" sz="2600" b="1" u="sng">
                <a:latin typeface="Times New Roman" panose="02020603050405020304" pitchFamily="18" charset="0"/>
                <a:cs typeface="Times New Roman" panose="02020603050405020304" pitchFamily="18" charset="0"/>
              </a:rPr>
              <a:t>Function</a:t>
            </a:r>
            <a:r>
              <a:rPr lang="en-US" altLang="en-US" sz="2600">
                <a:latin typeface="Times New Roman" panose="02020603050405020304" pitchFamily="18" charset="0"/>
                <a:cs typeface="Times New Roman" panose="02020603050405020304" pitchFamily="18" charset="0"/>
              </a:rPr>
              <a:t>: </a:t>
            </a:r>
          </a:p>
          <a:p>
            <a:pPr eaLnBrk="1" hangingPunct="1">
              <a:lnSpc>
                <a:spcPct val="90000"/>
              </a:lnSpc>
            </a:pPr>
            <a:r>
              <a:rPr lang="en-AU" altLang="en-US" sz="2600">
                <a:latin typeface="Times New Roman" panose="02020603050405020304" pitchFamily="18" charset="0"/>
                <a:cs typeface="Times New Roman" panose="02020603050405020304" pitchFamily="18" charset="0"/>
              </a:rPr>
              <a:t>Cytoskeleton, movement (actin and myosin), transport (Hb),</a:t>
            </a:r>
            <a:r>
              <a:rPr lang="en-US" altLang="en-US" sz="2600">
                <a:latin typeface="Times New Roman" panose="02020603050405020304" pitchFamily="18" charset="0"/>
                <a:cs typeface="Times New Roman" panose="02020603050405020304" pitchFamily="18" charset="0"/>
              </a:rPr>
              <a:t> </a:t>
            </a:r>
            <a:r>
              <a:rPr lang="en-AU" altLang="en-US" sz="2600">
                <a:latin typeface="Times New Roman" panose="02020603050405020304" pitchFamily="18" charset="0"/>
                <a:cs typeface="Times New Roman" panose="02020603050405020304" pitchFamily="18" charset="0"/>
              </a:rPr>
              <a:t>immune protection (antibodies), receptors and as catalysts enzymes</a:t>
            </a:r>
          </a:p>
          <a:p>
            <a:pPr eaLnBrk="1" hangingPunct="1">
              <a:lnSpc>
                <a:spcPct val="90000"/>
              </a:lnSpc>
            </a:pPr>
            <a:r>
              <a:rPr lang="en-AU" altLang="en-US" sz="2600">
                <a:latin typeface="Times New Roman" panose="02020603050405020304" pitchFamily="18" charset="0"/>
                <a:cs typeface="Times New Roman" panose="02020603050405020304" pitchFamily="18" charset="0"/>
              </a:rPr>
              <a:t>High quality protein contain all essential amino acids (proteins from animals origin ) while low quality protein don’t contain all essential aa and are plants origin.</a:t>
            </a:r>
          </a:p>
          <a:p>
            <a:pPr eaLnBrk="1" hangingPunct="1">
              <a:lnSpc>
                <a:spcPct val="90000"/>
              </a:lnSpc>
            </a:pPr>
            <a:r>
              <a:rPr lang="en-US" altLang="en-US" sz="2600">
                <a:latin typeface="Times New Roman" panose="02020603050405020304" pitchFamily="18" charset="0"/>
                <a:cs typeface="Times New Roman" panose="02020603050405020304" pitchFamily="18" charset="0"/>
              </a:rPr>
              <a:t>Amino acids are the building blocks of proteins. </a:t>
            </a:r>
          </a:p>
          <a:p>
            <a:pPr eaLnBrk="1" hangingPunct="1">
              <a:lnSpc>
                <a:spcPct val="90000"/>
              </a:lnSpc>
            </a:pPr>
            <a:endParaRPr lang="en-US" altLang="en-US" sz="1200">
              <a:latin typeface="Times New Roman" panose="02020603050405020304" pitchFamily="18" charset="0"/>
              <a:cs typeface="Times New Roman" panose="02020603050405020304" pitchFamily="18" charset="0"/>
            </a:endParaRPr>
          </a:p>
          <a:p>
            <a:pPr eaLnBrk="1" hangingPunct="1">
              <a:lnSpc>
                <a:spcPct val="90000"/>
              </a:lnSpc>
            </a:pPr>
            <a:r>
              <a:rPr lang="en-US" altLang="en-US" sz="2600">
                <a:latin typeface="Times New Roman" panose="02020603050405020304" pitchFamily="18" charset="0"/>
                <a:cs typeface="Times New Roman" panose="02020603050405020304" pitchFamily="18" charset="0"/>
              </a:rPr>
              <a:t>The sequence of amino acids in a protein is determined by the genetic code. Four levels of protein structure are commonly defined: Primary structure, Secondary structure, Tertiary structure, and Quaternary structure</a:t>
            </a:r>
          </a:p>
          <a:p>
            <a:pPr eaLnBrk="1" hangingPunct="1">
              <a:lnSpc>
                <a:spcPct val="90000"/>
              </a:lnSpc>
            </a:pPr>
            <a:r>
              <a:rPr lang="en-US" altLang="en-US" sz="2600">
                <a:latin typeface="Times New Roman" panose="02020603050405020304" pitchFamily="18" charset="0"/>
                <a:cs typeface="Times New Roman" panose="02020603050405020304" pitchFamily="18" charset="0"/>
              </a:rPr>
              <a:t>There are </a:t>
            </a:r>
            <a:r>
              <a:rPr lang="en-US" altLang="en-US" sz="2600" b="1">
                <a:latin typeface="Times New Roman" panose="02020603050405020304" pitchFamily="18" charset="0"/>
                <a:cs typeface="Times New Roman" panose="02020603050405020304" pitchFamily="18" charset="0"/>
              </a:rPr>
              <a:t>20</a:t>
            </a:r>
            <a:r>
              <a:rPr lang="en-US" altLang="en-US" sz="2600">
                <a:latin typeface="Times New Roman" panose="02020603050405020304" pitchFamily="18" charset="0"/>
                <a:cs typeface="Times New Roman" panose="02020603050405020304" pitchFamily="18" charset="0"/>
              </a:rPr>
              <a:t> different amino acids </a:t>
            </a:r>
            <a:r>
              <a:rPr lang="en-US" altLang="en-US" sz="2600" b="1">
                <a:latin typeface="Times New Roman" panose="02020603050405020304" pitchFamily="18" charset="0"/>
                <a:cs typeface="Times New Roman" panose="02020603050405020304" pitchFamily="18" charset="0"/>
              </a:rPr>
              <a:t>8</a:t>
            </a:r>
            <a:r>
              <a:rPr lang="en-US" altLang="en-US" sz="2600">
                <a:latin typeface="Times New Roman" panose="02020603050405020304" pitchFamily="18" charset="0"/>
                <a:cs typeface="Times New Roman" panose="02020603050405020304" pitchFamily="18" charset="0"/>
              </a:rPr>
              <a:t> </a:t>
            </a:r>
            <a:r>
              <a:rPr lang="en-AU" altLang="ja-JP" sz="2600">
                <a:latin typeface="Times New Roman" panose="02020603050405020304" pitchFamily="18" charset="0"/>
                <a:ea typeface="Arial Unicode MS" panose="020B0604020202020204" pitchFamily="34" charset="-128"/>
                <a:cs typeface="Times New Roman" panose="02020603050405020304" pitchFamily="18" charset="0"/>
              </a:rPr>
              <a:t>essential and </a:t>
            </a:r>
            <a:r>
              <a:rPr lang="en-AU" altLang="ja-JP" sz="2600" b="1">
                <a:latin typeface="Times New Roman" panose="02020603050405020304" pitchFamily="18" charset="0"/>
                <a:ea typeface="Arial Unicode MS" panose="020B0604020202020204" pitchFamily="34" charset="-128"/>
                <a:cs typeface="Times New Roman" panose="02020603050405020304" pitchFamily="18" charset="0"/>
              </a:rPr>
              <a:t>12</a:t>
            </a:r>
            <a:r>
              <a:rPr lang="en-AU" altLang="ja-JP" sz="2600">
                <a:latin typeface="Times New Roman" panose="02020603050405020304" pitchFamily="18" charset="0"/>
                <a:ea typeface="Arial Unicode MS" panose="020B0604020202020204" pitchFamily="34" charset="-128"/>
                <a:cs typeface="Times New Roman" panose="02020603050405020304" pitchFamily="18" charset="0"/>
              </a:rPr>
              <a:t> nonessential amino acids</a:t>
            </a:r>
            <a:r>
              <a:rPr lang="en-US" altLang="en-US" sz="2600">
                <a:latin typeface="Times New Roman" panose="02020603050405020304" pitchFamily="18" charset="0"/>
                <a:cs typeface="Times New Roman" panose="02020603050405020304" pitchFamily="18" charset="0"/>
              </a:rPr>
              <a:t> that form human proteins. </a:t>
            </a:r>
          </a:p>
          <a:p>
            <a:pPr eaLnBrk="1" hangingPunct="1">
              <a:lnSpc>
                <a:spcPct val="90000"/>
              </a:lnSpc>
            </a:pPr>
            <a:endParaRPr lang="en-US" altLang="ja-JP" sz="2600">
              <a:latin typeface="Times New Roman" panose="02020603050405020304" pitchFamily="18" charset="0"/>
              <a:ea typeface="MS PGothic" panose="020B0600070205080204"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A59713A0-AFAF-8440-766A-CCFB523FC467}"/>
              </a:ext>
            </a:extLst>
          </p:cNvPr>
          <p:cNvSpPr>
            <a:spLocks noGrp="1" noChangeArrowheads="1"/>
          </p:cNvSpPr>
          <p:nvPr>
            <p:ph type="body" idx="1"/>
          </p:nvPr>
        </p:nvSpPr>
        <p:spPr>
          <a:xfrm>
            <a:off x="152400" y="152400"/>
            <a:ext cx="8839200" cy="6553200"/>
          </a:xfrm>
        </p:spPr>
        <p:txBody>
          <a:bodyPr/>
          <a:lstStyle/>
          <a:p>
            <a:pPr eaLnBrk="1" hangingPunct="1">
              <a:lnSpc>
                <a:spcPct val="90000"/>
              </a:lnSpc>
              <a:buFontTx/>
              <a:buNone/>
            </a:pPr>
            <a:r>
              <a:rPr lang="en-AU" altLang="en-US" u="sng">
                <a:latin typeface="Times New Roman" panose="02020603050405020304" pitchFamily="18" charset="0"/>
                <a:ea typeface="Arial Unicode MS" panose="020B0604020202020204" pitchFamily="34" charset="-128"/>
                <a:cs typeface="Times New Roman" panose="02020603050405020304" pitchFamily="18" charset="0"/>
              </a:rPr>
              <a:t>Conditionally essential amino acids</a:t>
            </a:r>
          </a:p>
          <a:p>
            <a:pPr eaLnBrk="1" hangingPunct="1">
              <a:lnSpc>
                <a:spcPct val="90000"/>
              </a:lnSpc>
            </a:pPr>
            <a:endParaRPr lang="en-AU" altLang="en-US" sz="2400">
              <a:latin typeface="Times New Roman" panose="02020603050405020304" pitchFamily="18" charset="0"/>
              <a:ea typeface="Arial Unicode MS" panose="020B0604020202020204" pitchFamily="34" charset="-128"/>
              <a:cs typeface="Times New Roman" panose="02020603050405020304" pitchFamily="18" charset="0"/>
            </a:endParaRPr>
          </a:p>
          <a:p>
            <a:pPr eaLnBrk="1" hangingPunct="1">
              <a:lnSpc>
                <a:spcPct val="90000"/>
              </a:lnSpc>
            </a:pPr>
            <a:r>
              <a:rPr lang="en-AU" altLang="en-US">
                <a:latin typeface="Times New Roman" panose="02020603050405020304" pitchFamily="18" charset="0"/>
                <a:ea typeface="Arial Unicode MS" panose="020B0604020202020204" pitchFamily="34" charset="-128"/>
                <a:cs typeface="Times New Roman" panose="02020603050405020304" pitchFamily="18" charset="0"/>
              </a:rPr>
              <a:t>Children and pregnant women have a high rate of protein synthesis to support growth, and require more of </a:t>
            </a:r>
            <a:r>
              <a:rPr lang="en-AU" altLang="en-US" u="sng">
                <a:latin typeface="Times New Roman" panose="02020603050405020304" pitchFamily="18" charset="0"/>
                <a:ea typeface="Arial Unicode MS" panose="020B0604020202020204" pitchFamily="34" charset="-128"/>
                <a:cs typeface="Times New Roman" panose="02020603050405020304" pitchFamily="18" charset="0"/>
              </a:rPr>
              <a:t>arginine</a:t>
            </a:r>
            <a:r>
              <a:rPr lang="en-AU" altLang="en-US">
                <a:latin typeface="Times New Roman" panose="02020603050405020304" pitchFamily="18" charset="0"/>
                <a:ea typeface="Arial Unicode MS" panose="020B0604020202020204" pitchFamily="34" charset="-128"/>
                <a:cs typeface="Times New Roman" panose="02020603050405020304" pitchFamily="18" charset="0"/>
              </a:rPr>
              <a:t> and </a:t>
            </a:r>
            <a:r>
              <a:rPr lang="en-AU" altLang="en-US" u="sng">
                <a:latin typeface="Times New Roman" panose="02020603050405020304" pitchFamily="18" charset="0"/>
                <a:ea typeface="Arial Unicode MS" panose="020B0604020202020204" pitchFamily="34" charset="-128"/>
                <a:cs typeface="Times New Roman" panose="02020603050405020304" pitchFamily="18" charset="0"/>
              </a:rPr>
              <a:t>histidine </a:t>
            </a:r>
            <a:r>
              <a:rPr lang="en-AU" altLang="en-US">
                <a:latin typeface="Times New Roman" panose="02020603050405020304" pitchFamily="18" charset="0"/>
                <a:ea typeface="Arial Unicode MS" panose="020B0604020202020204" pitchFamily="34" charset="-128"/>
                <a:cs typeface="Times New Roman" panose="02020603050405020304" pitchFamily="18" charset="0"/>
              </a:rPr>
              <a:t>than their body synthesise. </a:t>
            </a:r>
          </a:p>
          <a:p>
            <a:pPr eaLnBrk="1" hangingPunct="1">
              <a:lnSpc>
                <a:spcPct val="90000"/>
              </a:lnSpc>
              <a:buFontTx/>
              <a:buNone/>
            </a:pPr>
            <a:endParaRPr lang="en-AU" altLang="en-US" sz="2400">
              <a:latin typeface="Times New Roman" panose="02020603050405020304" pitchFamily="18" charset="0"/>
              <a:ea typeface="Arial Unicode MS" panose="020B0604020202020204" pitchFamily="34" charset="-128"/>
              <a:cs typeface="Times New Roman" panose="02020603050405020304" pitchFamily="18" charset="0"/>
            </a:endParaRPr>
          </a:p>
          <a:p>
            <a:pPr eaLnBrk="1" hangingPunct="1">
              <a:lnSpc>
                <a:spcPct val="90000"/>
              </a:lnSpc>
            </a:pPr>
            <a:r>
              <a:rPr lang="en-AU" altLang="en-US" u="sng">
                <a:latin typeface="Times New Roman" panose="02020603050405020304" pitchFamily="18" charset="0"/>
                <a:ea typeface="Arial Unicode MS" panose="020B0604020202020204" pitchFamily="34" charset="-128"/>
                <a:cs typeface="Times New Roman" panose="02020603050405020304" pitchFamily="18" charset="0"/>
              </a:rPr>
              <a:t>Tyrosine</a:t>
            </a:r>
            <a:r>
              <a:rPr lang="en-AU" altLang="en-US">
                <a:latin typeface="Times New Roman" panose="02020603050405020304" pitchFamily="18" charset="0"/>
                <a:ea typeface="Arial Unicode MS" panose="020B0604020202020204" pitchFamily="34" charset="-128"/>
                <a:cs typeface="Times New Roman" panose="02020603050405020304" pitchFamily="18" charset="0"/>
              </a:rPr>
              <a:t> is also considered conditionally essential. Tyrosine is synthesized from </a:t>
            </a:r>
            <a:r>
              <a:rPr lang="en-AU" altLang="ja-JP">
                <a:latin typeface="Times New Roman" panose="02020603050405020304" pitchFamily="18" charset="0"/>
                <a:ea typeface="Arial Unicode MS" panose="020B0604020202020204" pitchFamily="34" charset="-128"/>
                <a:cs typeface="Times New Roman" panose="02020603050405020304" pitchFamily="18" charset="0"/>
              </a:rPr>
              <a:t>phenylalanine (</a:t>
            </a:r>
            <a:r>
              <a:rPr lang="en-AU" altLang="ja-JP" sz="2400">
                <a:latin typeface="Times New Roman" panose="02020603050405020304" pitchFamily="18" charset="0"/>
                <a:ea typeface="Arial Unicode MS" panose="020B0604020202020204" pitchFamily="34" charset="-128"/>
                <a:cs typeface="Times New Roman" panose="02020603050405020304" pitchFamily="18" charset="0"/>
              </a:rPr>
              <a:t>by</a:t>
            </a:r>
            <a:r>
              <a:rPr lang="en-AU" altLang="ja-JP">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sz="2400">
                <a:latin typeface="Times New Roman" panose="02020603050405020304" pitchFamily="18" charset="0"/>
                <a:ea typeface="Arial Unicode MS" panose="020B0604020202020204" pitchFamily="34" charset="-128"/>
                <a:cs typeface="Times New Roman" panose="02020603050405020304" pitchFamily="18" charset="0"/>
              </a:rPr>
              <a:t>hydroxylation of phenylalanine</a:t>
            </a:r>
            <a:r>
              <a:rPr lang="en-AU" altLang="ja-JP">
                <a:latin typeface="Times New Roman" panose="02020603050405020304" pitchFamily="18" charset="0"/>
                <a:ea typeface="Arial Unicode MS" panose="020B0604020202020204" pitchFamily="34" charset="-128"/>
                <a:cs typeface="Times New Roman" panose="02020603050405020304" pitchFamily="18" charset="0"/>
              </a:rPr>
              <a:t>), and it is required in the diet if phenylalanine intake is inadequate, or if an individual is congenitally deficient in an enzyme required to convert phenylalanine to tyrosine (the congenital disease phenylketonuria).</a:t>
            </a:r>
            <a:endParaRPr lang="en-AU" altLang="en-US">
              <a:latin typeface="Times New Roman" panose="02020603050405020304" pitchFamily="18" charset="0"/>
              <a:ea typeface="Arial Unicode MS" panose="020B0604020202020204"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093BCF5-5517-F2DA-8D37-FC5FBB0468AC}"/>
              </a:ext>
            </a:extLst>
          </p:cNvPr>
          <p:cNvSpPr>
            <a:spLocks noGrp="1" noChangeArrowheads="1"/>
          </p:cNvSpPr>
          <p:nvPr>
            <p:ph type="body" idx="1"/>
          </p:nvPr>
        </p:nvSpPr>
        <p:spPr>
          <a:xfrm>
            <a:off x="152400" y="152400"/>
            <a:ext cx="8763000" cy="6477000"/>
          </a:xfrm>
        </p:spPr>
        <p:txBody>
          <a:bodyPr/>
          <a:lstStyle/>
          <a:p>
            <a:pPr eaLnBrk="1" hangingPunct="1">
              <a:lnSpc>
                <a:spcPct val="80000"/>
              </a:lnSpc>
            </a:pPr>
            <a:r>
              <a:rPr lang="en-US" altLang="ja-JP" sz="2800">
                <a:ea typeface="MS PGothic" panose="020B0600070205080204" pitchFamily="34" charset="-128"/>
              </a:rPr>
              <a:t>Most foods derived from </a:t>
            </a:r>
            <a:r>
              <a:rPr lang="en-US" altLang="ja-JP" sz="2800" u="sng">
                <a:ea typeface="MS PGothic" panose="020B0600070205080204" pitchFamily="34" charset="-128"/>
              </a:rPr>
              <a:t>animals</a:t>
            </a:r>
            <a:r>
              <a:rPr lang="en-US" altLang="ja-JP" sz="2800">
                <a:ea typeface="MS PGothic" panose="020B0600070205080204" pitchFamily="34" charset="-128"/>
              </a:rPr>
              <a:t>, such as meat or fish, contain very little carbohydrate except for small amounts of glycogen for example </a:t>
            </a:r>
            <a:r>
              <a:rPr lang="en-US" altLang="en-US" sz="2800"/>
              <a:t>Liver contains 5% carbohydrates</a:t>
            </a:r>
            <a:endParaRPr lang="en-US" altLang="ja-JP" sz="2800">
              <a:ea typeface="MS PGothic" panose="020B0600070205080204" pitchFamily="34" charset="-128"/>
            </a:endParaRPr>
          </a:p>
          <a:p>
            <a:pPr eaLnBrk="1" hangingPunct="1">
              <a:lnSpc>
                <a:spcPct val="80000"/>
              </a:lnSpc>
            </a:pPr>
            <a:r>
              <a:rPr lang="en-US" altLang="ja-JP" sz="2800">
                <a:ea typeface="MS PGothic" panose="020B0600070205080204" pitchFamily="34" charset="-128"/>
              </a:rPr>
              <a:t> The major dietary carbohydrate of animal origin is </a:t>
            </a:r>
            <a:r>
              <a:rPr lang="en-US" altLang="ja-JP" sz="2800" u="sng">
                <a:ea typeface="MS PGothic" panose="020B0600070205080204" pitchFamily="34" charset="-128"/>
              </a:rPr>
              <a:t>lactose</a:t>
            </a:r>
            <a:r>
              <a:rPr lang="en-US" altLang="ja-JP" sz="2800">
                <a:ea typeface="MS PGothic" panose="020B0600070205080204" pitchFamily="34" charset="-128"/>
              </a:rPr>
              <a:t>.</a:t>
            </a:r>
          </a:p>
          <a:p>
            <a:pPr eaLnBrk="1" hangingPunct="1">
              <a:lnSpc>
                <a:spcPct val="80000"/>
              </a:lnSpc>
            </a:pPr>
            <a:endParaRPr lang="en-US" altLang="ja-JP" sz="2800">
              <a:ea typeface="MS PGothic" panose="020B0600070205080204" pitchFamily="34" charset="-128"/>
            </a:endParaRPr>
          </a:p>
          <a:p>
            <a:pPr eaLnBrk="1" hangingPunct="1">
              <a:lnSpc>
                <a:spcPct val="80000"/>
              </a:lnSpc>
            </a:pPr>
            <a:r>
              <a:rPr lang="en-US" altLang="ja-JP" sz="2800">
                <a:ea typeface="MS PGothic" panose="020B0600070205080204" pitchFamily="34" charset="-128"/>
              </a:rPr>
              <a:t>Although all cells require </a:t>
            </a:r>
            <a:r>
              <a:rPr lang="en-US" altLang="ja-JP" sz="2800" u="sng">
                <a:ea typeface="MS PGothic" panose="020B0600070205080204" pitchFamily="34" charset="-128"/>
              </a:rPr>
              <a:t>glucose</a:t>
            </a:r>
            <a:r>
              <a:rPr lang="en-US" altLang="ja-JP" sz="2800">
                <a:ea typeface="MS PGothic" panose="020B0600070205080204" pitchFamily="34" charset="-128"/>
              </a:rPr>
              <a:t> for metabolic functions, neither glucose nor other sugars are specifically required in the diet. </a:t>
            </a:r>
            <a:endParaRPr lang="en-AU" altLang="ja-JP" sz="2800">
              <a:ea typeface="MS PGothic" panose="020B0600070205080204" pitchFamily="34" charset="-128"/>
            </a:endParaRPr>
          </a:p>
          <a:p>
            <a:pPr eaLnBrk="1" hangingPunct="1">
              <a:lnSpc>
                <a:spcPct val="80000"/>
              </a:lnSpc>
              <a:buFontTx/>
              <a:buNone/>
            </a:pPr>
            <a:r>
              <a:rPr lang="en-AU" altLang="ja-JP" sz="2800" u="sng">
                <a:ea typeface="MS PGothic" panose="020B0600070205080204" pitchFamily="34" charset="-128"/>
              </a:rPr>
              <a:t>Oxidation</a:t>
            </a:r>
            <a:r>
              <a:rPr lang="en-AU" altLang="ja-JP" sz="2800">
                <a:ea typeface="MS PGothic" panose="020B0600070205080204" pitchFamily="34" charset="-128"/>
              </a:rPr>
              <a:t> </a:t>
            </a:r>
          </a:p>
          <a:p>
            <a:pPr eaLnBrk="1" hangingPunct="1">
              <a:lnSpc>
                <a:spcPct val="80000"/>
              </a:lnSpc>
            </a:pPr>
            <a:r>
              <a:rPr lang="en-AU" altLang="ja-JP" sz="2800">
                <a:ea typeface="MS PGothic" panose="020B0600070205080204" pitchFamily="34" charset="-128"/>
              </a:rPr>
              <a:t>1g </a:t>
            </a:r>
            <a:r>
              <a:rPr lang="en-AU" altLang="ja-JP" sz="2800" u="sng">
                <a:ea typeface="MS PGothic" panose="020B0600070205080204" pitchFamily="34" charset="-128"/>
              </a:rPr>
              <a:t>carbohydrates</a:t>
            </a:r>
            <a:r>
              <a:rPr lang="en-AU" altLang="ja-JP" sz="2800">
                <a:ea typeface="MS PGothic" panose="020B0600070205080204" pitchFamily="34" charset="-128"/>
              </a:rPr>
              <a:t> produces about 4 kcal/g, </a:t>
            </a:r>
          </a:p>
          <a:p>
            <a:pPr eaLnBrk="1" hangingPunct="1">
              <a:lnSpc>
                <a:spcPct val="80000"/>
              </a:lnSpc>
            </a:pPr>
            <a:r>
              <a:rPr lang="en-AU" altLang="ja-JP" sz="2800">
                <a:ea typeface="MS PGothic" panose="020B0600070205080204" pitchFamily="34" charset="-128"/>
              </a:rPr>
              <a:t>1g </a:t>
            </a:r>
            <a:r>
              <a:rPr lang="en-AU" altLang="ja-JP" sz="2800" u="sng">
                <a:ea typeface="MS PGothic" panose="020B0600070205080204" pitchFamily="34" charset="-128"/>
              </a:rPr>
              <a:t>proteins</a:t>
            </a:r>
            <a:r>
              <a:rPr lang="en-AU" altLang="ja-JP" sz="2800">
                <a:ea typeface="MS PGothic" panose="020B0600070205080204" pitchFamily="34" charset="-128"/>
              </a:rPr>
              <a:t> produces 4 kcal/g</a:t>
            </a:r>
          </a:p>
          <a:p>
            <a:pPr eaLnBrk="1" hangingPunct="1">
              <a:lnSpc>
                <a:spcPct val="80000"/>
              </a:lnSpc>
            </a:pPr>
            <a:r>
              <a:rPr lang="en-AU" altLang="ja-JP" sz="2800">
                <a:ea typeface="MS PGothic" panose="020B0600070205080204" pitchFamily="34" charset="-128"/>
              </a:rPr>
              <a:t>1g </a:t>
            </a:r>
            <a:r>
              <a:rPr lang="en-AU" altLang="ja-JP" sz="2800" u="sng">
                <a:ea typeface="MS PGothic" panose="020B0600070205080204" pitchFamily="34" charset="-128"/>
              </a:rPr>
              <a:t>fats</a:t>
            </a:r>
            <a:r>
              <a:rPr lang="en-AU" altLang="ja-JP" sz="2800">
                <a:ea typeface="MS PGothic" panose="020B0600070205080204" pitchFamily="34" charset="-128"/>
              </a:rPr>
              <a:t> produces 9 kcal/g. </a:t>
            </a:r>
          </a:p>
          <a:p>
            <a:pPr eaLnBrk="1" hangingPunct="1">
              <a:lnSpc>
                <a:spcPct val="80000"/>
              </a:lnSpc>
            </a:pPr>
            <a:r>
              <a:rPr lang="en-AU" altLang="ja-JP" sz="2800">
                <a:ea typeface="MS PGothic" panose="020B0600070205080204" pitchFamily="34" charset="-128"/>
              </a:rPr>
              <a:t>Energy is also expressed in joules. One kilocalorie equals 4.18 kilojoules (kJ). </a:t>
            </a:r>
            <a:endParaRPr lang="en-US" altLang="ja-JP" sz="2800">
              <a:ea typeface="MS PGothic" panose="020B0600070205080204"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1135347A-7760-46F8-B848-126A6C1F3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575"/>
            <a:ext cx="7248525"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A4C3796-BF1A-EC92-59A9-9AF68B6BB64C}"/>
              </a:ext>
            </a:extLst>
          </p:cNvPr>
          <p:cNvSpPr>
            <a:spLocks noGrp="1" noChangeArrowheads="1"/>
          </p:cNvSpPr>
          <p:nvPr>
            <p:ph type="body" idx="1"/>
          </p:nvPr>
        </p:nvSpPr>
        <p:spPr>
          <a:xfrm>
            <a:off x="228600" y="152400"/>
            <a:ext cx="8610600" cy="6400800"/>
          </a:xfrm>
        </p:spPr>
        <p:txBody>
          <a:bodyPr/>
          <a:lstStyle/>
          <a:p>
            <a:pPr eaLnBrk="1" hangingPunct="1"/>
            <a:r>
              <a:rPr lang="en-AU" altLang="en-US" sz="2800" b="1" u="sng"/>
              <a:t>Zymogens</a:t>
            </a:r>
            <a:endParaRPr lang="en-AU" altLang="ja-JP" sz="2800">
              <a:ea typeface="MS PGothic" panose="020B0600070205080204" pitchFamily="34" charset="-128"/>
            </a:endParaRPr>
          </a:p>
          <a:p>
            <a:pPr eaLnBrk="1" hangingPunct="1"/>
            <a:r>
              <a:rPr lang="en-AU" altLang="ja-JP" sz="2800">
                <a:ea typeface="MS PGothic" panose="020B0600070205080204" pitchFamily="34" charset="-128"/>
              </a:rPr>
              <a:t>Inactive enzymes precursors are  called </a:t>
            </a:r>
            <a:r>
              <a:rPr lang="en-AU" altLang="ja-JP" sz="2800" b="1">
                <a:ea typeface="MS PGothic" panose="020B0600070205080204" pitchFamily="34" charset="-128"/>
              </a:rPr>
              <a:t>zymogens </a:t>
            </a:r>
            <a:r>
              <a:rPr lang="en-AU" altLang="ja-JP" sz="2800">
                <a:ea typeface="MS PGothic" panose="020B0600070205080204" pitchFamily="34" charset="-128"/>
              </a:rPr>
              <a:t>or </a:t>
            </a:r>
            <a:r>
              <a:rPr lang="en-AU" altLang="ja-JP" sz="2800" b="1">
                <a:ea typeface="MS PGothic" panose="020B0600070205080204" pitchFamily="34" charset="-128"/>
              </a:rPr>
              <a:t>proenzymes, </a:t>
            </a:r>
          </a:p>
          <a:p>
            <a:pPr eaLnBrk="1" hangingPunct="1"/>
            <a:r>
              <a:rPr lang="en-AU" altLang="ja-JP" sz="2800">
                <a:ea typeface="MS PGothic" panose="020B0600070205080204" pitchFamily="34" charset="-128"/>
              </a:rPr>
              <a:t>It only acquire full activity upon specific proteolytic cleavage of one or several of their peptide bonds. </a:t>
            </a:r>
          </a:p>
          <a:p>
            <a:pPr eaLnBrk="1" hangingPunct="1"/>
            <a:r>
              <a:rPr lang="en-AU" altLang="ja-JP" sz="2800">
                <a:ea typeface="MS PGothic" panose="020B0600070205080204" pitchFamily="34" charset="-128"/>
              </a:rPr>
              <a:t>Zymogen activation by specific proteolysis is an irreversible process. </a:t>
            </a:r>
          </a:p>
          <a:p>
            <a:pPr eaLnBrk="1" hangingPunct="1"/>
            <a:r>
              <a:rPr lang="en-AU" altLang="ja-JP" sz="2800">
                <a:ea typeface="MS PGothic" panose="020B0600070205080204" pitchFamily="34" charset="-128"/>
              </a:rPr>
              <a:t>Important to switch on processes at the appropriate time and place</a:t>
            </a:r>
          </a:p>
          <a:p>
            <a:pPr eaLnBrk="1" hangingPunct="1"/>
            <a:r>
              <a:rPr lang="en-US" altLang="ja-JP" sz="2800">
                <a:ea typeface="MS PGothic" panose="020B0600070205080204" pitchFamily="34" charset="-128"/>
              </a:rPr>
              <a:t>The synthesis of zymogens as inactive precursors prevents them from cleaving proteins prematurely at their sites of synthesis or secretion.</a:t>
            </a:r>
            <a:r>
              <a:rPr lang="en-AU" altLang="ja-JP" sz="2800">
                <a:ea typeface="MS PGothic" panose="020B0600070205080204" pitchFamily="34" charset="-128"/>
              </a:rPr>
              <a:t> </a:t>
            </a:r>
            <a:endParaRPr lang="en-AU" altLang="en-US"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8530" name="Group 2">
            <a:extLst>
              <a:ext uri="{FF2B5EF4-FFF2-40B4-BE49-F238E27FC236}">
                <a16:creationId xmlns:a16="http://schemas.microsoft.com/office/drawing/2014/main" id="{F52188B3-58D9-4C0C-C3CD-399F6870F21F}"/>
              </a:ext>
            </a:extLst>
          </p:cNvPr>
          <p:cNvGraphicFramePr>
            <a:graphicFrameLocks noGrp="1"/>
          </p:cNvGraphicFramePr>
          <p:nvPr>
            <p:ph idx="1"/>
            <p:extLst>
              <p:ext uri="{D42A27DB-BD31-4B8C-83A1-F6EECF244321}">
                <p14:modId xmlns:p14="http://schemas.microsoft.com/office/powerpoint/2010/main" val="1253227381"/>
              </p:ext>
            </p:extLst>
          </p:nvPr>
        </p:nvGraphicFramePr>
        <p:xfrm>
          <a:off x="152400" y="1219200"/>
          <a:ext cx="8839200" cy="5150804"/>
        </p:xfrm>
        <a:graphic>
          <a:graphicData uri="http://schemas.openxmlformats.org/drawingml/2006/table">
            <a:tbl>
              <a:tblPr>
                <a:tableStyleId>{8A107856-5554-42FB-B03E-39F5DBC370BA}</a:tableStyleId>
              </a:tblPr>
              <a:tblGrid>
                <a:gridCol w="137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487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Origin</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Zymogen/</a:t>
                      </a:r>
                      <a:r>
                        <a:rPr lang="en-AU" altLang="ja-JP" sz="2200" dirty="0"/>
                        <a:t>proenzymes</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Activator </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Active Protease</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808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Pancreas</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Trypsinogen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Enteropeptidase</a:t>
                      </a:r>
                      <a:endParaRPr kumimoji="0" lang="en-US" sz="2200"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a:t>
                      </a:r>
                      <a:r>
                        <a:rPr lang="en-US" sz="1400" kern="1200" dirty="0"/>
                        <a:t>brush border enzyme</a:t>
                      </a:r>
                      <a:r>
                        <a:rPr kumimoji="0" lang="en-US" sz="2200" u="none" strike="noStrike" cap="none" normalizeH="0" baseline="0" dirty="0">
                          <a:ln>
                            <a:noFill/>
                          </a:ln>
                          <a:effectLst/>
                        </a:rPr>
                        <a:t>)</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Trypsin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r h="806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Pancreas</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Chymotrypsinogen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Trypsin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Chymotrypsin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2"/>
                  </a:ext>
                </a:extLst>
              </a:tr>
              <a:tr h="808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Pancreas</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Procarboxypeptidase</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Trypsin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a:ln>
                            <a:noFill/>
                          </a:ln>
                          <a:effectLst/>
                        </a:rPr>
                        <a:t>Carboxypeptidase</a:t>
                      </a:r>
                      <a:endParaRPr kumimoji="0" lang="en-US"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3"/>
                  </a:ext>
                </a:extLst>
              </a:tr>
              <a:tr h="808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a:ln>
                            <a:noFill/>
                          </a:ln>
                          <a:effectLst/>
                        </a:rPr>
                        <a:t>Pancreas</a:t>
                      </a:r>
                      <a:endParaRPr kumimoji="0" lang="en-US" sz="22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Proelastase</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Trypsin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a:ln>
                            <a:noFill/>
                          </a:ln>
                          <a:effectLst/>
                        </a:rPr>
                        <a:t>Elastase</a:t>
                      </a:r>
                      <a:endParaRPr kumimoji="0" lang="en-US"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4"/>
                  </a:ext>
                </a:extLst>
              </a:tr>
              <a:tr h="808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Stomach</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err="1">
                          <a:ln>
                            <a:noFill/>
                          </a:ln>
                          <a:effectLst/>
                        </a:rPr>
                        <a:t>Pepsinogen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H</a:t>
                      </a:r>
                      <a:r>
                        <a:rPr kumimoji="0" lang="en-US" sz="2200" u="none" strike="noStrike" cap="none" normalizeH="0" baseline="30000" dirty="0">
                          <a:ln>
                            <a:noFill/>
                          </a:ln>
                          <a:effectLst/>
                        </a:rPr>
                        <a:t>+</a:t>
                      </a:r>
                      <a:r>
                        <a:rPr kumimoji="0" lang="en-US" sz="2200" u="none" strike="noStrike" cap="none" normalizeH="0" baseline="0" dirty="0">
                          <a:ln>
                            <a:noFill/>
                          </a:ln>
                          <a:effectLst/>
                        </a:rPr>
                        <a:t> (pH drop)</a:t>
                      </a:r>
                      <a:endParaRPr kumimoji="0" lang="en-US" sz="2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a:ln>
                            <a:noFill/>
                          </a:ln>
                          <a:effectLst/>
                        </a:rPr>
                        <a:t>Pepsin</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E11CD84E-A2B6-076D-8F88-C011EEC72E20}"/>
              </a:ext>
            </a:extLst>
          </p:cNvPr>
          <p:cNvSpPr>
            <a:spLocks noGrp="1" noChangeArrowheads="1"/>
          </p:cNvSpPr>
          <p:nvPr>
            <p:ph type="body" idx="1"/>
          </p:nvPr>
        </p:nvSpPr>
        <p:spPr>
          <a:xfrm>
            <a:off x="152400" y="228600"/>
            <a:ext cx="8839200" cy="6507163"/>
          </a:xfrm>
        </p:spPr>
        <p:txBody>
          <a:bodyPr/>
          <a:lstStyle/>
          <a:p>
            <a:pPr eaLnBrk="1" hangingPunct="1">
              <a:lnSpc>
                <a:spcPct val="80000"/>
              </a:lnSpc>
            </a:pPr>
            <a:r>
              <a:rPr lang="en-AU" altLang="ja-JP" b="1" u="sng">
                <a:latin typeface="Times New Roman" panose="02020603050405020304" pitchFamily="18" charset="0"/>
                <a:ea typeface="MS PGothic" panose="020B0600070205080204" pitchFamily="34" charset="-128"/>
                <a:cs typeface="Times New Roman" panose="02020603050405020304" pitchFamily="18" charset="0"/>
              </a:rPr>
              <a:t>Activation of chymotrypsinogen </a:t>
            </a:r>
          </a:p>
          <a:p>
            <a:pPr eaLnBrk="1" hangingPunct="1">
              <a:lnSpc>
                <a:spcPct val="80000"/>
              </a:lnSpc>
            </a:pPr>
            <a:r>
              <a:rPr lang="en-AU" altLang="ja-JP" sz="2800" b="1">
                <a:latin typeface="Times New Roman" panose="02020603050405020304" pitchFamily="18" charset="0"/>
                <a:ea typeface="MS PGothic" panose="020B0600070205080204" pitchFamily="34" charset="-128"/>
                <a:cs typeface="Times New Roman" panose="02020603050405020304" pitchFamily="18" charset="0"/>
              </a:rPr>
              <a:t>Chymotrypsinogen </a:t>
            </a:r>
            <a:r>
              <a:rPr lang="en-AU" altLang="ja-JP" sz="2800">
                <a:latin typeface="Times New Roman" panose="02020603050405020304" pitchFamily="18" charset="0"/>
                <a:ea typeface="MS PGothic" panose="020B0600070205080204" pitchFamily="34" charset="-128"/>
                <a:cs typeface="Times New Roman" panose="02020603050405020304" pitchFamily="18" charset="0"/>
              </a:rPr>
              <a:t>is a 245-aa cross-linked by five disulfide bonds. </a:t>
            </a:r>
          </a:p>
          <a:p>
            <a:pPr eaLnBrk="1" hangingPunct="1">
              <a:lnSpc>
                <a:spcPct val="80000"/>
              </a:lnSpc>
            </a:pPr>
            <a:r>
              <a:rPr lang="en-AU" altLang="ja-JP" sz="2800">
                <a:latin typeface="Times New Roman" panose="02020603050405020304" pitchFamily="18" charset="0"/>
                <a:ea typeface="MS PGothic" panose="020B0600070205080204" pitchFamily="34" charset="-128"/>
                <a:cs typeface="Times New Roman" panose="02020603050405020304" pitchFamily="18" charset="0"/>
              </a:rPr>
              <a:t>Chymotrypsinogen is converted to an enzymatically active form called π-chymotrypsin when trypsin cleaves the peptide bond joining Arginine 15 and </a:t>
            </a:r>
            <a:r>
              <a:rPr lang="en-US" altLang="ja-JP" sz="2800">
                <a:latin typeface="Times New Roman" panose="02020603050405020304" pitchFamily="18" charset="0"/>
                <a:ea typeface="MS PGothic" panose="020B0600070205080204" pitchFamily="34" charset="-128"/>
                <a:cs typeface="Times New Roman" panose="02020603050405020304" pitchFamily="18" charset="0"/>
              </a:rPr>
              <a:t>Isoleucine </a:t>
            </a:r>
            <a:r>
              <a:rPr lang="en-AU" altLang="ja-JP" sz="2800">
                <a:latin typeface="Times New Roman" panose="02020603050405020304" pitchFamily="18" charset="0"/>
                <a:ea typeface="MS PGothic" panose="020B0600070205080204" pitchFamily="34" charset="-128"/>
                <a:cs typeface="Times New Roman" panose="02020603050405020304" pitchFamily="18" charset="0"/>
              </a:rPr>
              <a:t>16. </a:t>
            </a:r>
          </a:p>
          <a:p>
            <a:pPr eaLnBrk="1" hangingPunct="1">
              <a:lnSpc>
                <a:spcPct val="80000"/>
              </a:lnSpc>
            </a:pPr>
            <a:r>
              <a:rPr lang="en-AU" altLang="ja-JP" sz="2800">
                <a:latin typeface="Times New Roman" panose="02020603050405020304" pitchFamily="18" charset="0"/>
                <a:ea typeface="MS PGothic" panose="020B0600070205080204" pitchFamily="34" charset="-128"/>
                <a:cs typeface="Times New Roman" panose="02020603050405020304" pitchFamily="18" charset="0"/>
              </a:rPr>
              <a:t>The enzymatically active π-chymotrypsin acts upon other π-chymotrypsin molecules, removing two dipeptides, Serine14-Arginine15 and </a:t>
            </a:r>
            <a:r>
              <a:rPr lang="en-US" altLang="ja-JP" sz="2800">
                <a:latin typeface="Times New Roman" panose="02020603050405020304" pitchFamily="18" charset="0"/>
                <a:ea typeface="MS PGothic" panose="020B0600070205080204" pitchFamily="34" charset="-128"/>
                <a:cs typeface="Times New Roman" panose="02020603050405020304" pitchFamily="18" charset="0"/>
              </a:rPr>
              <a:t>Threonine</a:t>
            </a:r>
            <a:r>
              <a:rPr lang="en-AU" altLang="ja-JP" sz="2800">
                <a:latin typeface="Times New Roman" panose="02020603050405020304" pitchFamily="18" charset="0"/>
                <a:ea typeface="MS PGothic" panose="020B0600070205080204" pitchFamily="34" charset="-128"/>
                <a:cs typeface="Times New Roman" panose="02020603050405020304" pitchFamily="18" charset="0"/>
              </a:rPr>
              <a:t>147-</a:t>
            </a:r>
            <a:r>
              <a:rPr lang="en-US" altLang="ja-JP" sz="2800">
                <a:latin typeface="Times New Roman" panose="02020603050405020304" pitchFamily="18" charset="0"/>
                <a:ea typeface="MS PGothic" panose="020B0600070205080204" pitchFamily="34" charset="-128"/>
                <a:cs typeface="Times New Roman" panose="02020603050405020304" pitchFamily="18" charset="0"/>
              </a:rPr>
              <a:t> Asparagine</a:t>
            </a:r>
            <a:r>
              <a:rPr lang="en-AU" altLang="ja-JP" sz="2800">
                <a:latin typeface="Times New Roman" panose="02020603050405020304" pitchFamily="18" charset="0"/>
                <a:ea typeface="MS PGothic" panose="020B0600070205080204" pitchFamily="34" charset="-128"/>
                <a:cs typeface="Times New Roman" panose="02020603050405020304" pitchFamily="18" charset="0"/>
              </a:rPr>
              <a:t>148. </a:t>
            </a:r>
          </a:p>
          <a:p>
            <a:pPr eaLnBrk="1" hangingPunct="1">
              <a:lnSpc>
                <a:spcPct val="80000"/>
              </a:lnSpc>
            </a:pPr>
            <a:r>
              <a:rPr lang="en-AU" altLang="ja-JP" sz="2800">
                <a:latin typeface="Times New Roman" panose="02020603050405020304" pitchFamily="18" charset="0"/>
                <a:ea typeface="MS PGothic" panose="020B0600070205080204" pitchFamily="34" charset="-128"/>
                <a:cs typeface="Times New Roman" panose="02020603050405020304" pitchFamily="18" charset="0"/>
              </a:rPr>
              <a:t>The end product of this processing pathway is the mature protease </a:t>
            </a:r>
            <a:r>
              <a:rPr lang="el-GR" altLang="ja-JP" sz="2800">
                <a:latin typeface="Times New Roman" panose="02020603050405020304" pitchFamily="18" charset="0"/>
                <a:ea typeface="MS PGothic" panose="020B0600070205080204" pitchFamily="34" charset="-128"/>
                <a:cs typeface="Times New Roman" panose="02020603050405020304" pitchFamily="18" charset="0"/>
              </a:rPr>
              <a:t>α</a:t>
            </a:r>
            <a:r>
              <a:rPr lang="en-AU" altLang="ja-JP" sz="2800" b="1">
                <a:latin typeface="Times New Roman" panose="02020603050405020304" pitchFamily="18" charset="0"/>
                <a:ea typeface="MS PGothic" panose="020B0600070205080204" pitchFamily="34" charset="-128"/>
                <a:cs typeface="Times New Roman" panose="02020603050405020304" pitchFamily="18" charset="0"/>
              </a:rPr>
              <a:t>-chymotrypsin, </a:t>
            </a:r>
            <a:r>
              <a:rPr lang="en-AU" altLang="ja-JP" sz="2800">
                <a:latin typeface="Times New Roman" panose="02020603050405020304" pitchFamily="18" charset="0"/>
                <a:ea typeface="MS PGothic" panose="020B0600070205080204" pitchFamily="34" charset="-128"/>
                <a:cs typeface="Times New Roman" panose="02020603050405020304" pitchFamily="18" charset="0"/>
              </a:rPr>
              <a:t>in which the three peptide chains. </a:t>
            </a:r>
          </a:p>
          <a:p>
            <a:pPr eaLnBrk="1" hangingPunct="1">
              <a:lnSpc>
                <a:spcPct val="80000"/>
              </a:lnSpc>
            </a:pPr>
            <a:r>
              <a:rPr lang="en-AU" altLang="ja-JP" sz="2800">
                <a:latin typeface="Times New Roman" panose="02020603050405020304" pitchFamily="18" charset="0"/>
                <a:ea typeface="MS PGothic" panose="020B0600070205080204" pitchFamily="34" charset="-128"/>
                <a:cs typeface="Times New Roman" panose="02020603050405020304" pitchFamily="18" charset="0"/>
              </a:rPr>
              <a:t>A (residues 1 through 13), B (residues 16 through 146), and C (residues 149 through 245), remain together because they are linked by two disulfide bonds, one from A to B, and one from B to C.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51C208DF-50AF-0D08-4C7E-6511B5C5E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839200" cy="6080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475" name="Text Box 3">
            <a:extLst>
              <a:ext uri="{FF2B5EF4-FFF2-40B4-BE49-F238E27FC236}">
                <a16:creationId xmlns:a16="http://schemas.microsoft.com/office/drawing/2014/main" id="{8002B73A-7192-38FA-38A9-1F42810E60A5}"/>
              </a:ext>
            </a:extLst>
          </p:cNvPr>
          <p:cNvSpPr txBox="1">
            <a:spLocks noChangeArrowheads="1"/>
          </p:cNvSpPr>
          <p:nvPr/>
        </p:nvSpPr>
        <p:spPr bwMode="auto">
          <a:xfrm>
            <a:off x="76200" y="6165850"/>
            <a:ext cx="8991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1700"/>
              <a:t>A </a:t>
            </a:r>
            <a:r>
              <a:rPr lang="en-AU" altLang="en-US" sz="1700" b="1"/>
              <a:t>disulfide bond</a:t>
            </a:r>
            <a:r>
              <a:rPr lang="en-AU" altLang="en-US" sz="1700"/>
              <a:t> is a covalent </a:t>
            </a:r>
            <a:r>
              <a:rPr lang="en-AU" altLang="en-US" sz="1700" b="1"/>
              <a:t>bond</a:t>
            </a:r>
            <a:r>
              <a:rPr lang="en-AU" altLang="en-US" sz="1700"/>
              <a:t> between two sulfur containing amino acids like two cysteine molecules</a:t>
            </a:r>
          </a:p>
        </p:txBody>
      </p:sp>
      <p:sp>
        <p:nvSpPr>
          <p:cNvPr id="105476" name="Rectangle 5">
            <a:extLst>
              <a:ext uri="{FF2B5EF4-FFF2-40B4-BE49-F238E27FC236}">
                <a16:creationId xmlns:a16="http://schemas.microsoft.com/office/drawing/2014/main" id="{784ED630-4068-40B1-B1DE-97FE66370CF2}"/>
              </a:ext>
            </a:extLst>
          </p:cNvPr>
          <p:cNvSpPr>
            <a:spLocks noChangeArrowheads="1"/>
          </p:cNvSpPr>
          <p:nvPr/>
        </p:nvSpPr>
        <p:spPr bwMode="auto">
          <a:xfrm>
            <a:off x="2286000" y="4572000"/>
            <a:ext cx="5599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ja-JP" sz="1400" b="1">
                <a:ea typeface="MS PGothic" panose="020B0600070205080204" pitchFamily="34" charset="-128"/>
              </a:rPr>
              <a:t>Serine14-Arginine15                        </a:t>
            </a:r>
            <a:r>
              <a:rPr lang="en-US" altLang="ja-JP" sz="1400" b="1">
                <a:ea typeface="MS PGothic" panose="020B0600070205080204" pitchFamily="34" charset="-128"/>
              </a:rPr>
              <a:t>Threonine</a:t>
            </a:r>
            <a:r>
              <a:rPr lang="en-AU" altLang="ja-JP" sz="1400" b="1">
                <a:ea typeface="MS PGothic" panose="020B0600070205080204" pitchFamily="34" charset="-128"/>
              </a:rPr>
              <a:t>147-</a:t>
            </a:r>
            <a:r>
              <a:rPr lang="en-US" altLang="ja-JP" sz="1400" b="1">
                <a:ea typeface="MS PGothic" panose="020B0600070205080204" pitchFamily="34" charset="-128"/>
              </a:rPr>
              <a:t> Asparagine</a:t>
            </a:r>
            <a:r>
              <a:rPr lang="en-AU" altLang="ja-JP" sz="1400" b="1">
                <a:ea typeface="MS PGothic" panose="020B0600070205080204" pitchFamily="34" charset="-128"/>
              </a:rPr>
              <a:t>148</a:t>
            </a:r>
            <a:endParaRPr lang="en-AU" altLang="en-US" sz="1400" b="1"/>
          </a:p>
        </p:txBody>
      </p:sp>
      <p:sp>
        <p:nvSpPr>
          <p:cNvPr id="105477" name="Rectangle 6">
            <a:extLst>
              <a:ext uri="{FF2B5EF4-FFF2-40B4-BE49-F238E27FC236}">
                <a16:creationId xmlns:a16="http://schemas.microsoft.com/office/drawing/2014/main" id="{3841BABD-921A-DA88-60CF-1F13B8E3B3A2}"/>
              </a:ext>
            </a:extLst>
          </p:cNvPr>
          <p:cNvSpPr>
            <a:spLocks noChangeArrowheads="1"/>
          </p:cNvSpPr>
          <p:nvPr/>
        </p:nvSpPr>
        <p:spPr bwMode="auto">
          <a:xfrm>
            <a:off x="381000" y="2362200"/>
            <a:ext cx="251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ja-JP" sz="1400">
                <a:ea typeface="MS PGothic" panose="020B0600070205080204" pitchFamily="34" charset="-128"/>
              </a:rPr>
              <a:t>Arginine 15 and </a:t>
            </a:r>
            <a:r>
              <a:rPr lang="en-US" altLang="ja-JP" sz="1400">
                <a:ea typeface="MS PGothic" panose="020B0600070205080204" pitchFamily="34" charset="-128"/>
              </a:rPr>
              <a:t>Isoleucine </a:t>
            </a:r>
            <a:r>
              <a:rPr lang="en-AU" altLang="ja-JP" sz="1400">
                <a:ea typeface="MS PGothic" panose="020B0600070205080204" pitchFamily="34" charset="-128"/>
              </a:rPr>
              <a:t>16</a:t>
            </a:r>
            <a:endParaRPr lang="en-AU" altLang="en-US"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5903A578-4170-56E5-1E0D-67FD88238600}"/>
              </a:ext>
            </a:extLst>
          </p:cNvPr>
          <p:cNvSpPr>
            <a:spLocks noGrp="1" noChangeArrowheads="1"/>
          </p:cNvSpPr>
          <p:nvPr>
            <p:ph type="body" idx="1"/>
          </p:nvPr>
        </p:nvSpPr>
        <p:spPr>
          <a:xfrm>
            <a:off x="152400" y="152400"/>
            <a:ext cx="8839200" cy="6553200"/>
          </a:xfrm>
        </p:spPr>
        <p:txBody>
          <a:bodyPr/>
          <a:lstStyle/>
          <a:p>
            <a:pPr eaLnBrk="1" hangingPunct="1">
              <a:lnSpc>
                <a:spcPct val="90000"/>
              </a:lnSpc>
            </a:pPr>
            <a:r>
              <a:rPr lang="en-US" altLang="en-US" sz="2400" b="1" u="sng"/>
              <a:t>Digestion of Proteins in the Stomach</a:t>
            </a:r>
            <a:endParaRPr lang="en-AU" altLang="en-US" sz="2400" b="1" u="sng"/>
          </a:p>
          <a:p>
            <a:pPr eaLnBrk="1" hangingPunct="1">
              <a:lnSpc>
                <a:spcPct val="90000"/>
              </a:lnSpc>
            </a:pPr>
            <a:endParaRPr lang="en-AU" altLang="en-US" sz="2400" b="1"/>
          </a:p>
          <a:p>
            <a:pPr eaLnBrk="1" hangingPunct="1">
              <a:lnSpc>
                <a:spcPct val="90000"/>
              </a:lnSpc>
              <a:buFontTx/>
              <a:buNone/>
            </a:pPr>
            <a:r>
              <a:rPr lang="en-AU" altLang="en-US" sz="2400" b="1"/>
              <a:t> </a:t>
            </a:r>
            <a:r>
              <a:rPr lang="en-AU" altLang="en-US" sz="2400"/>
              <a:t>A- </a:t>
            </a:r>
            <a:r>
              <a:rPr lang="en-AU" altLang="en-US" sz="2400" b="1" u="sng"/>
              <a:t>P</a:t>
            </a:r>
            <a:r>
              <a:rPr lang="en-US" altLang="en-US" sz="2400" b="1" u="sng"/>
              <a:t>epsinogen</a:t>
            </a:r>
            <a:r>
              <a:rPr lang="en-AU" altLang="en-US" sz="2400"/>
              <a:t> is activated to its active form </a:t>
            </a:r>
            <a:r>
              <a:rPr lang="en-US" altLang="en-US" sz="2400" b="1" u="sng"/>
              <a:t>pepsin</a:t>
            </a:r>
            <a:r>
              <a:rPr lang="en-AU" altLang="en-US" sz="2400"/>
              <a:t> by acidic gastric juice (pH 1.0 to 2.5) that </a:t>
            </a:r>
            <a:r>
              <a:rPr lang="en-US" altLang="en-US" sz="2400"/>
              <a:t>alters the conformation of so that it can cleave itself, producing the active pepsin. </a:t>
            </a:r>
            <a:endParaRPr lang="en-US" altLang="ja-JP" sz="2400">
              <a:ea typeface="MS PGothic" panose="020B0600070205080204" pitchFamily="34" charset="-128"/>
            </a:endParaRPr>
          </a:p>
          <a:p>
            <a:pPr eaLnBrk="1" hangingPunct="1">
              <a:lnSpc>
                <a:spcPct val="90000"/>
              </a:lnSpc>
            </a:pPr>
            <a:r>
              <a:rPr lang="en-US" altLang="ja-JP" sz="2400" b="1">
                <a:ea typeface="MS PGothic" panose="020B0600070205080204" pitchFamily="34" charset="-128"/>
              </a:rPr>
              <a:t>Pepsin</a:t>
            </a:r>
            <a:r>
              <a:rPr lang="en-US" altLang="ja-JP" sz="2400">
                <a:ea typeface="MS PGothic" panose="020B0600070205080204" pitchFamily="34" charset="-128"/>
              </a:rPr>
              <a:t> acts as an </a:t>
            </a:r>
            <a:r>
              <a:rPr lang="en-US" altLang="ja-JP" sz="2400" u="sng">
                <a:ea typeface="MS PGothic" panose="020B0600070205080204" pitchFamily="34" charset="-128"/>
              </a:rPr>
              <a:t>endopeptidase</a:t>
            </a:r>
            <a:r>
              <a:rPr lang="en-US" altLang="ja-JP" sz="2400">
                <a:ea typeface="MS PGothic" panose="020B0600070205080204" pitchFamily="34" charset="-128"/>
              </a:rPr>
              <a:t>, cleaving peptide bonds at various points within the protein chain. </a:t>
            </a:r>
          </a:p>
          <a:p>
            <a:pPr eaLnBrk="1" hangingPunct="1">
              <a:lnSpc>
                <a:spcPct val="90000"/>
              </a:lnSpc>
            </a:pPr>
            <a:endParaRPr lang="en-US" altLang="ja-JP" sz="2400">
              <a:ea typeface="MS PGothic" panose="020B0600070205080204" pitchFamily="34" charset="-128"/>
            </a:endParaRPr>
          </a:p>
          <a:p>
            <a:pPr eaLnBrk="1" hangingPunct="1">
              <a:lnSpc>
                <a:spcPct val="90000"/>
              </a:lnSpc>
              <a:buFontTx/>
              <a:buNone/>
            </a:pPr>
            <a:r>
              <a:rPr lang="en-US" altLang="ja-JP" sz="2400">
                <a:ea typeface="MS PGothic" panose="020B0600070205080204" pitchFamily="34" charset="-128"/>
              </a:rPr>
              <a:t>B- </a:t>
            </a:r>
            <a:r>
              <a:rPr lang="en-US" altLang="ja-JP" sz="2400" b="1" u="sng">
                <a:ea typeface="MS PGothic" panose="020B0600070205080204" pitchFamily="34" charset="-128"/>
              </a:rPr>
              <a:t>Stomach acidity</a:t>
            </a:r>
            <a:r>
              <a:rPr lang="en-US" altLang="ja-JP" sz="2400">
                <a:ea typeface="MS PGothic" panose="020B0600070205080204" pitchFamily="34" charset="-128"/>
              </a:rPr>
              <a:t>: causes dietary proteins denaturation, this serves to inactivate the proteins and partially unfolds them such that they are better substrates for proteases. </a:t>
            </a:r>
          </a:p>
          <a:p>
            <a:pPr eaLnBrk="1" hangingPunct="1">
              <a:lnSpc>
                <a:spcPct val="90000"/>
              </a:lnSpc>
            </a:pPr>
            <a:r>
              <a:rPr lang="en-US" altLang="ja-JP" sz="2400">
                <a:ea typeface="MS PGothic" panose="020B0600070205080204" pitchFamily="34" charset="-128"/>
              </a:rPr>
              <a:t>Smaller peptides and some free amino acids are produced.</a:t>
            </a:r>
            <a:r>
              <a:rPr lang="en-AU" altLang="ja-JP" sz="2400">
                <a:ea typeface="MS PGothic" panose="020B0600070205080204" pitchFamily="34" charset="-128"/>
              </a:rPr>
              <a:t> </a:t>
            </a:r>
            <a:endParaRPr lang="en-AU" altLang="en-US" sz="2400">
              <a:ea typeface="MS PGothic" panose="020B0600070205080204" pitchFamily="34"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9359CF3-338C-5724-BEE2-C25929375460}"/>
              </a:ext>
            </a:extLst>
          </p:cNvPr>
          <p:cNvSpPr>
            <a:spLocks noGrp="1" noChangeArrowheads="1"/>
          </p:cNvSpPr>
          <p:nvPr>
            <p:ph type="body" idx="1"/>
          </p:nvPr>
        </p:nvSpPr>
        <p:spPr>
          <a:xfrm>
            <a:off x="152400" y="152400"/>
            <a:ext cx="8839200" cy="6477000"/>
          </a:xfrm>
        </p:spPr>
        <p:txBody>
          <a:bodyPr/>
          <a:lstStyle/>
          <a:p>
            <a:pPr eaLnBrk="1" hangingPunct="1">
              <a:lnSpc>
                <a:spcPct val="110000"/>
              </a:lnSpc>
              <a:defRPr/>
            </a:pPr>
            <a:r>
              <a:rPr lang="en-US" altLang="en-US" sz="2400" b="1" u="sng" dirty="0"/>
              <a:t>Digestion of Proteins by Enzymes from the Pancreas</a:t>
            </a:r>
            <a:endParaRPr lang="en-AU" altLang="en-US" sz="2400" u="sng" dirty="0"/>
          </a:p>
          <a:p>
            <a:pPr eaLnBrk="1" hangingPunct="1">
              <a:lnSpc>
                <a:spcPct val="80000"/>
              </a:lnSpc>
              <a:buFontTx/>
              <a:buNone/>
              <a:defRPr/>
            </a:pPr>
            <a:endParaRPr lang="en-AU" altLang="en-US" sz="2400" u="sng" dirty="0"/>
          </a:p>
          <a:p>
            <a:pPr eaLnBrk="1" hangingPunct="1">
              <a:lnSpc>
                <a:spcPct val="80000"/>
              </a:lnSpc>
              <a:buFontTx/>
              <a:buNone/>
              <a:defRPr/>
            </a:pPr>
            <a:r>
              <a:rPr lang="en-AU" altLang="en-US" sz="2400" dirty="0"/>
              <a:t>1- </a:t>
            </a:r>
            <a:r>
              <a:rPr lang="en-US" altLang="en-US" sz="2400" dirty="0"/>
              <a:t> </a:t>
            </a:r>
            <a:r>
              <a:rPr lang="en-US" altLang="en-US" sz="2400" u="sng" dirty="0"/>
              <a:t>Bicarbonate</a:t>
            </a:r>
            <a:r>
              <a:rPr lang="en-US" altLang="en-US" sz="2400" dirty="0"/>
              <a:t> </a:t>
            </a:r>
            <a:r>
              <a:rPr lang="en-AU" altLang="en-US" sz="2400" dirty="0"/>
              <a:t>causes </a:t>
            </a:r>
            <a:r>
              <a:rPr lang="en-US" altLang="en-US" sz="2400" dirty="0"/>
              <a:t>raises the pH such that the pancreatic proteases can be active. </a:t>
            </a:r>
          </a:p>
          <a:p>
            <a:pPr eaLnBrk="1" hangingPunct="1">
              <a:lnSpc>
                <a:spcPct val="80000"/>
              </a:lnSpc>
              <a:buFontTx/>
              <a:buNone/>
              <a:defRPr/>
            </a:pPr>
            <a:endParaRPr lang="en-US" altLang="en-US" sz="800" dirty="0"/>
          </a:p>
          <a:p>
            <a:pPr eaLnBrk="1" hangingPunct="1">
              <a:lnSpc>
                <a:spcPct val="80000"/>
              </a:lnSpc>
              <a:buFontTx/>
              <a:buNone/>
              <a:defRPr/>
            </a:pPr>
            <a:r>
              <a:rPr lang="en-US" altLang="en-US" sz="2400" dirty="0"/>
              <a:t>2- </a:t>
            </a:r>
            <a:r>
              <a:rPr lang="en-US" altLang="en-US" sz="2400" u="sng" dirty="0"/>
              <a:t>Trypsinogen</a:t>
            </a:r>
            <a:r>
              <a:rPr lang="en-US" altLang="en-US" sz="2400" dirty="0"/>
              <a:t> is cleaved to form trypsin by </a:t>
            </a:r>
            <a:r>
              <a:rPr lang="en-US" altLang="en-US" sz="2400" u="sng" dirty="0" err="1"/>
              <a:t>enteropeptidase</a:t>
            </a:r>
            <a:r>
              <a:rPr lang="en-US" altLang="en-US" sz="2400" dirty="0"/>
              <a:t> (a protease) secreted by the brush-border cells of the small intestine. </a:t>
            </a:r>
          </a:p>
          <a:p>
            <a:pPr marL="403225" indent="-403225">
              <a:lnSpc>
                <a:spcPct val="80000"/>
              </a:lnSpc>
              <a:buFontTx/>
              <a:buNone/>
              <a:defRPr/>
            </a:pPr>
            <a:r>
              <a:rPr lang="en-US" altLang="en-US" sz="2400" dirty="0"/>
              <a:t>3- </a:t>
            </a:r>
            <a:r>
              <a:rPr lang="en-US" altLang="en-US" sz="2400" u="sng" dirty="0"/>
              <a:t>Trypsin</a:t>
            </a:r>
            <a:r>
              <a:rPr lang="en-US" altLang="en-US" sz="2400" dirty="0"/>
              <a:t> is most specific that cleaves </a:t>
            </a:r>
            <a:r>
              <a:rPr lang="en-US" altLang="en-US" sz="2400" u="sng" dirty="0"/>
              <a:t>endopeptidases</a:t>
            </a:r>
            <a:r>
              <a:rPr lang="en-US" altLang="en-US" sz="2400" dirty="0"/>
              <a:t>  peptide bonds between lysine or arginine (cleaves peptide bonds of basic amino acids (+</a:t>
            </a:r>
            <a:r>
              <a:rPr lang="en-US" altLang="en-US" sz="2400" dirty="0" err="1"/>
              <a:t>ve</a:t>
            </a:r>
            <a:r>
              <a:rPr lang="en-US" altLang="en-US" sz="2400" dirty="0"/>
              <a:t>)).</a:t>
            </a:r>
          </a:p>
          <a:p>
            <a:pPr eaLnBrk="1" hangingPunct="1">
              <a:lnSpc>
                <a:spcPct val="80000"/>
              </a:lnSpc>
              <a:buFontTx/>
              <a:buNone/>
              <a:defRPr/>
            </a:pPr>
            <a:endParaRPr lang="en-US" altLang="en-US" sz="1200" dirty="0"/>
          </a:p>
          <a:p>
            <a:pPr eaLnBrk="1" hangingPunct="1">
              <a:lnSpc>
                <a:spcPct val="80000"/>
              </a:lnSpc>
              <a:buFontTx/>
              <a:buNone/>
              <a:defRPr/>
            </a:pPr>
            <a:r>
              <a:rPr lang="en-US" altLang="en-US" sz="2400" u="sng" dirty="0"/>
              <a:t>Trypsin catalyzes conversion of: </a:t>
            </a:r>
          </a:p>
          <a:p>
            <a:pPr eaLnBrk="1" hangingPunct="1">
              <a:lnSpc>
                <a:spcPct val="80000"/>
              </a:lnSpc>
              <a:buFontTx/>
              <a:buNone/>
              <a:defRPr/>
            </a:pPr>
            <a:endParaRPr lang="en-US" altLang="en-US" sz="1000" u="sng" dirty="0"/>
          </a:p>
          <a:p>
            <a:pPr marL="457200" indent="-457200" eaLnBrk="1" hangingPunct="1">
              <a:lnSpc>
                <a:spcPct val="80000"/>
              </a:lnSpc>
              <a:buFontTx/>
              <a:buAutoNum type="alphaUcPeriod"/>
              <a:defRPr/>
            </a:pPr>
            <a:r>
              <a:rPr lang="en-US" altLang="en-US" sz="2400" dirty="0" err="1"/>
              <a:t>Chymotrypsinogen</a:t>
            </a:r>
            <a:r>
              <a:rPr lang="en-US" altLang="en-US" sz="2400" dirty="0"/>
              <a:t> to chymotrypsin: that favors residues that contain hydrophobic or acidic amino acids.</a:t>
            </a:r>
          </a:p>
          <a:p>
            <a:pPr marL="457200" indent="-457200" eaLnBrk="1" hangingPunct="1">
              <a:lnSpc>
                <a:spcPct val="80000"/>
              </a:lnSpc>
              <a:buFontTx/>
              <a:buAutoNum type="alphaUcPeriod"/>
              <a:defRPr/>
            </a:pPr>
            <a:endParaRPr lang="en-US" altLang="en-US" sz="1000" dirty="0"/>
          </a:p>
          <a:p>
            <a:pPr marL="457200" indent="-457200" eaLnBrk="1" hangingPunct="1">
              <a:lnSpc>
                <a:spcPct val="80000"/>
              </a:lnSpc>
              <a:buFontTx/>
              <a:buAutoNum type="alphaUcPeriod" startAt="2"/>
              <a:defRPr/>
            </a:pPr>
            <a:r>
              <a:rPr lang="en-US" altLang="en-US" sz="2400" dirty="0" err="1"/>
              <a:t>Proelastase</a:t>
            </a:r>
            <a:r>
              <a:rPr lang="en-US" altLang="en-US" sz="2400" dirty="0"/>
              <a:t> to elastase: that cleaves elastin and proteins with small side chains (alanine, glycine, or serine).</a:t>
            </a:r>
          </a:p>
          <a:p>
            <a:pPr marL="457200" indent="-457200" eaLnBrk="1" hangingPunct="1">
              <a:lnSpc>
                <a:spcPct val="80000"/>
              </a:lnSpc>
              <a:buFontTx/>
              <a:buAutoNum type="alphaUcPeriod" startAt="2"/>
              <a:defRPr/>
            </a:pPr>
            <a:endParaRPr lang="en-US" altLang="en-US" sz="1000" dirty="0"/>
          </a:p>
          <a:p>
            <a:pPr eaLnBrk="1" hangingPunct="1">
              <a:lnSpc>
                <a:spcPct val="80000"/>
              </a:lnSpc>
              <a:buFontTx/>
              <a:buNone/>
              <a:defRPr/>
            </a:pPr>
            <a:r>
              <a:rPr lang="en-US" altLang="en-US" sz="2400" dirty="0"/>
              <a:t>C. </a:t>
            </a:r>
            <a:r>
              <a:rPr lang="en-US" altLang="en-US" sz="2400" dirty="0" err="1"/>
              <a:t>Procarboxypeptidases</a:t>
            </a:r>
            <a:r>
              <a:rPr lang="en-US" altLang="en-US" sz="2400" dirty="0"/>
              <a:t> to carboxypeptidases.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3">
            <a:extLst>
              <a:ext uri="{FF2B5EF4-FFF2-40B4-BE49-F238E27FC236}">
                <a16:creationId xmlns:a16="http://schemas.microsoft.com/office/drawing/2014/main" id="{B3935CD4-C0EB-AC50-1A56-8B74A526A76D}"/>
              </a:ext>
            </a:extLst>
          </p:cNvPr>
          <p:cNvSpPr>
            <a:spLocks noGrp="1" noChangeArrowheads="1"/>
          </p:cNvSpPr>
          <p:nvPr>
            <p:ph type="body" idx="1"/>
          </p:nvPr>
        </p:nvSpPr>
        <p:spPr>
          <a:xfrm>
            <a:off x="152400" y="152400"/>
            <a:ext cx="8763000" cy="6477000"/>
          </a:xfrm>
        </p:spPr>
        <p:txBody>
          <a:bodyPr/>
          <a:lstStyle/>
          <a:p>
            <a:pPr eaLnBrk="1" hangingPunct="1">
              <a:lnSpc>
                <a:spcPct val="80000"/>
              </a:lnSpc>
            </a:pPr>
            <a:endParaRPr lang="en-US" altLang="en-US" sz="2400" u="sng"/>
          </a:p>
          <a:p>
            <a:pPr eaLnBrk="1" hangingPunct="1">
              <a:lnSpc>
                <a:spcPct val="80000"/>
              </a:lnSpc>
            </a:pPr>
            <a:r>
              <a:rPr lang="en-US" altLang="en-US" sz="2400" u="sng"/>
              <a:t>Carboxypeptidase A</a:t>
            </a:r>
            <a:r>
              <a:rPr lang="en-US" altLang="en-US" sz="2400"/>
              <a:t> preferentially releases hydrophobic amino acids, whereas </a:t>
            </a:r>
          </a:p>
          <a:p>
            <a:pPr eaLnBrk="1" hangingPunct="1">
              <a:lnSpc>
                <a:spcPct val="80000"/>
              </a:lnSpc>
            </a:pPr>
            <a:r>
              <a:rPr lang="en-US" altLang="en-US" sz="2400" u="sng"/>
              <a:t>Carboxypeptidase B</a:t>
            </a:r>
            <a:r>
              <a:rPr lang="en-US" altLang="en-US" sz="2400"/>
              <a:t> releases basic amino acids (arginine and lysine).</a:t>
            </a:r>
            <a:endParaRPr lang="en-AU" altLang="en-US" sz="2400"/>
          </a:p>
          <a:p>
            <a:pPr eaLnBrk="1" hangingPunct="1">
              <a:lnSpc>
                <a:spcPct val="80000"/>
              </a:lnSpc>
            </a:pPr>
            <a:endParaRPr lang="en-US" altLang="en-US" sz="2400" b="1"/>
          </a:p>
          <a:p>
            <a:pPr eaLnBrk="1" hangingPunct="1">
              <a:lnSpc>
                <a:spcPct val="80000"/>
              </a:lnSpc>
            </a:pPr>
            <a:r>
              <a:rPr lang="en-US" altLang="en-US" sz="2400" b="1"/>
              <a:t>These </a:t>
            </a:r>
            <a:r>
              <a:rPr lang="en-US" altLang="en-US" sz="2400" b="1" u="sng"/>
              <a:t>exopeptidases</a:t>
            </a:r>
            <a:r>
              <a:rPr lang="en-US" altLang="en-US" sz="2400" b="1"/>
              <a:t> remove amino acids from the carboxyl ends of peptide chains.</a:t>
            </a:r>
            <a:r>
              <a:rPr lang="en-US" altLang="en-US" sz="2400"/>
              <a:t> </a:t>
            </a:r>
          </a:p>
          <a:p>
            <a:pPr eaLnBrk="1" hangingPunct="1">
              <a:lnSpc>
                <a:spcPct val="80000"/>
              </a:lnSpc>
            </a:pPr>
            <a:endParaRPr lang="en-US" altLang="en-US" sz="2400"/>
          </a:p>
          <a:p>
            <a:pPr eaLnBrk="1" hangingPunct="1">
              <a:spcBef>
                <a:spcPct val="50000"/>
              </a:spcBef>
            </a:pPr>
            <a:r>
              <a:rPr lang="en-AU" altLang="en-US" sz="2400"/>
              <a:t>Sequences of amino acids in a peptide are read from the amino terminal end to the carboxy-terminal end.</a:t>
            </a:r>
          </a:p>
          <a:p>
            <a:pPr eaLnBrk="1" hangingPunct="1">
              <a:spcBef>
                <a:spcPct val="50000"/>
              </a:spcBef>
            </a:pPr>
            <a:endParaRPr lang="en-AU" altLang="en-US" sz="2400"/>
          </a:p>
          <a:p>
            <a:pPr eaLnBrk="1" hangingPunct="1">
              <a:lnSpc>
                <a:spcPct val="80000"/>
              </a:lnSpc>
            </a:pPr>
            <a:endParaRPr lang="en-US" altLang="en-US" sz="2400"/>
          </a:p>
          <a:p>
            <a:pPr eaLnBrk="1" hangingPunct="1">
              <a:lnSpc>
                <a:spcPct val="80000"/>
              </a:lnSpc>
            </a:pPr>
            <a:endParaRPr lang="en-AU" altLang="en-US" sz="1200"/>
          </a:p>
        </p:txBody>
      </p:sp>
      <p:pic>
        <p:nvPicPr>
          <p:cNvPr id="111619" name="Picture 6" descr="peptbond">
            <a:extLst>
              <a:ext uri="{FF2B5EF4-FFF2-40B4-BE49-F238E27FC236}">
                <a16:creationId xmlns:a16="http://schemas.microsoft.com/office/drawing/2014/main" id="{4A975FED-8503-C021-3FC7-B62A42448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2037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B2014C8-6F18-1F08-104E-D7447330C5A9}"/>
              </a:ext>
            </a:extLst>
          </p:cNvPr>
          <p:cNvSpPr>
            <a:spLocks noGrp="1" noChangeArrowheads="1"/>
          </p:cNvSpPr>
          <p:nvPr>
            <p:ph type="body" idx="1"/>
          </p:nvPr>
        </p:nvSpPr>
        <p:spPr>
          <a:xfrm>
            <a:off x="228600" y="228600"/>
            <a:ext cx="8686800" cy="6400800"/>
          </a:xfrm>
        </p:spPr>
        <p:txBody>
          <a:bodyPr/>
          <a:lstStyle/>
          <a:p>
            <a:pPr eaLnBrk="1" hangingPunct="1"/>
            <a:r>
              <a:rPr lang="en-US" altLang="en-US" sz="2800" b="1" u="sng">
                <a:latin typeface="Times New Roman" panose="02020603050405020304" pitchFamily="18" charset="0"/>
                <a:cs typeface="Times New Roman" panose="02020603050405020304" pitchFamily="18" charset="0"/>
              </a:rPr>
              <a:t>Digestion of Proteins by Enzymes from Intestinal Cells</a:t>
            </a:r>
            <a:endParaRPr lang="en-US" altLang="en-US" sz="2800" u="sng">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a:p>
            <a:pPr eaLnBrk="1" hangingPunct="1"/>
            <a:r>
              <a:rPr lang="en-US" altLang="en-US" sz="2800" u="sng">
                <a:latin typeface="Times New Roman" panose="02020603050405020304" pitchFamily="18" charset="0"/>
                <a:cs typeface="Times New Roman" panose="02020603050405020304" pitchFamily="18" charset="0"/>
              </a:rPr>
              <a:t>Aminopeptidases</a:t>
            </a:r>
            <a:r>
              <a:rPr lang="en-US" altLang="en-US" sz="2800">
                <a:latin typeface="Times New Roman" panose="02020603050405020304" pitchFamily="18" charset="0"/>
                <a:cs typeface="Times New Roman" panose="02020603050405020304" pitchFamily="18" charset="0"/>
              </a:rPr>
              <a:t>, located on the brush border, cleave one amino acid at a time </a:t>
            </a:r>
            <a:r>
              <a:rPr lang="en-US" altLang="en-US" sz="2800" u="sng">
                <a:latin typeface="Times New Roman" panose="02020603050405020304" pitchFamily="18" charset="0"/>
                <a:cs typeface="Times New Roman" panose="02020603050405020304" pitchFamily="18" charset="0"/>
              </a:rPr>
              <a:t>from the amino end of peptides</a:t>
            </a:r>
            <a:r>
              <a:rPr lang="en-US" altLang="en-US" sz="2800">
                <a:latin typeface="Times New Roman" panose="02020603050405020304" pitchFamily="18" charset="0"/>
                <a:cs typeface="Times New Roman" panose="02020603050405020304" pitchFamily="18" charset="0"/>
              </a:rPr>
              <a:t>. </a:t>
            </a:r>
          </a:p>
          <a:p>
            <a:pPr eaLnBrk="1" hangingPunct="1">
              <a:buFontTx/>
              <a:buNone/>
            </a:pPr>
            <a:endParaRPr lang="en-AU" altLang="en-US" sz="2800">
              <a:latin typeface="Times New Roman" panose="02020603050405020304" pitchFamily="18" charset="0"/>
              <a:cs typeface="Times New Roman" panose="02020603050405020304" pitchFamily="18" charset="0"/>
            </a:endParaRPr>
          </a:p>
          <a:p>
            <a:pPr eaLnBrk="1" hangingPunct="1"/>
            <a:r>
              <a:rPr lang="en-AU" altLang="en-US" sz="2800">
                <a:latin typeface="Times New Roman" panose="02020603050405020304" pitchFamily="18" charset="0"/>
                <a:cs typeface="Times New Roman" panose="02020603050405020304" pitchFamily="18" charset="0"/>
              </a:rPr>
              <a:t>Amino acids are absorbed from the intestinal lumen through Na+- dependent transport systems and through facilitated diffusion.</a:t>
            </a:r>
            <a:endParaRPr lang="en-US" altLang="en-US" sz="2800">
              <a:latin typeface="Times New Roman" panose="02020603050405020304" pitchFamily="18" charset="0"/>
              <a:cs typeface="Times New Roman" panose="02020603050405020304" pitchFamily="18" charset="0"/>
            </a:endParaRPr>
          </a:p>
          <a:p>
            <a:pPr eaLnBrk="1" hangingPunct="1">
              <a:buFontTx/>
              <a:buNone/>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3F2D23F-61BD-D5AC-A12E-73E3B07F01A0}"/>
              </a:ext>
            </a:extLst>
          </p:cNvPr>
          <p:cNvSpPr>
            <a:spLocks noGrp="1" noChangeArrowheads="1"/>
          </p:cNvSpPr>
          <p:nvPr>
            <p:ph type="body" idx="1"/>
          </p:nvPr>
        </p:nvSpPr>
        <p:spPr>
          <a:xfrm>
            <a:off x="152400" y="122238"/>
            <a:ext cx="8839200" cy="6583362"/>
          </a:xfrm>
        </p:spPr>
        <p:txBody>
          <a:bodyPr/>
          <a:lstStyle/>
          <a:p>
            <a:pPr marL="609600" indent="-609600" eaLnBrk="1" hangingPunct="1">
              <a:lnSpc>
                <a:spcPct val="90000"/>
              </a:lnSpc>
              <a:buFontTx/>
              <a:buNone/>
            </a:pPr>
            <a:r>
              <a:rPr lang="en-AU" altLang="en-US" sz="2500" b="1" u="sng"/>
              <a:t>Carbohydrates are classified into three groups: </a:t>
            </a:r>
            <a:endParaRPr lang="en-AU" altLang="en-US" sz="2500" u="sng"/>
          </a:p>
          <a:p>
            <a:pPr marL="609600" indent="-609600" eaLnBrk="1" hangingPunct="1">
              <a:lnSpc>
                <a:spcPct val="90000"/>
              </a:lnSpc>
              <a:buFontTx/>
              <a:buNone/>
            </a:pPr>
            <a:endParaRPr lang="en-AU" altLang="en-US" sz="1200" b="1" u="sng"/>
          </a:p>
          <a:p>
            <a:pPr marL="609600" indent="-609600" eaLnBrk="1" hangingPunct="1">
              <a:lnSpc>
                <a:spcPct val="90000"/>
              </a:lnSpc>
              <a:buFontTx/>
              <a:buNone/>
            </a:pPr>
            <a:r>
              <a:rPr lang="en-AU" altLang="en-US" sz="2800" b="1" u="sng"/>
              <a:t>1- Monosaccharide's</a:t>
            </a:r>
            <a:r>
              <a:rPr lang="en-AU" altLang="en-US" sz="2200"/>
              <a:t>: </a:t>
            </a:r>
          </a:p>
          <a:p>
            <a:pPr marL="609600" indent="-609600" eaLnBrk="1" hangingPunct="1">
              <a:lnSpc>
                <a:spcPct val="90000"/>
              </a:lnSpc>
              <a:buFontTx/>
              <a:buNone/>
            </a:pPr>
            <a:r>
              <a:rPr lang="en-AU" altLang="en-US" sz="2400"/>
              <a:t>=Also called simple sugars </a:t>
            </a:r>
          </a:p>
          <a:p>
            <a:pPr marL="609600" indent="-609600" eaLnBrk="1" hangingPunct="1">
              <a:lnSpc>
                <a:spcPct val="90000"/>
              </a:lnSpc>
              <a:buFontTx/>
              <a:buNone/>
            </a:pPr>
            <a:r>
              <a:rPr lang="en-AU" altLang="en-US" sz="2400"/>
              <a:t>=Have the formula (CH</a:t>
            </a:r>
            <a:r>
              <a:rPr lang="en-AU" altLang="en-US" sz="2400" baseline="-25000"/>
              <a:t>2</a:t>
            </a:r>
            <a:r>
              <a:rPr lang="en-AU" altLang="en-US" sz="2400"/>
              <a:t>O)n </a:t>
            </a:r>
          </a:p>
          <a:p>
            <a:pPr marL="609600" indent="-609600" eaLnBrk="1" hangingPunct="1">
              <a:lnSpc>
                <a:spcPct val="90000"/>
              </a:lnSpc>
              <a:buFontTx/>
              <a:buNone/>
            </a:pPr>
            <a:r>
              <a:rPr lang="en-AU" altLang="en-US" sz="2400"/>
              <a:t>=Cannot be broken down into smaller sugars. </a:t>
            </a:r>
            <a:endParaRPr lang="en-AU" altLang="en-US" sz="2400" u="sng"/>
          </a:p>
          <a:p>
            <a:pPr marL="609600" indent="-609600" eaLnBrk="1" hangingPunct="1">
              <a:lnSpc>
                <a:spcPct val="90000"/>
              </a:lnSpc>
              <a:buFontTx/>
              <a:buNone/>
            </a:pPr>
            <a:r>
              <a:rPr lang="en-AU" altLang="en-US" sz="2800" b="1" u="sng"/>
              <a:t>2- Oligosaccharides</a:t>
            </a:r>
            <a:r>
              <a:rPr lang="en-AU" altLang="en-US" sz="2200"/>
              <a:t>: </a:t>
            </a:r>
          </a:p>
          <a:p>
            <a:pPr marL="609600" indent="-609600" eaLnBrk="1" hangingPunct="1">
              <a:lnSpc>
                <a:spcPct val="90000"/>
              </a:lnSpc>
              <a:buFontTx/>
              <a:buNone/>
            </a:pPr>
            <a:r>
              <a:rPr lang="en-AU" altLang="en-US" sz="2400"/>
              <a:t>= Consist of from </a:t>
            </a:r>
            <a:r>
              <a:rPr lang="en-AU" altLang="en-US" sz="2400" b="1" u="sng"/>
              <a:t>2 to 10 monosaccharides</a:t>
            </a:r>
            <a:r>
              <a:rPr lang="en-AU" altLang="en-US" sz="2400"/>
              <a:t> molecules joined by a linkage called glycosidic bonds (covalent bond). </a:t>
            </a:r>
          </a:p>
          <a:p>
            <a:pPr marL="609600" indent="-609600" eaLnBrk="1" hangingPunct="1">
              <a:lnSpc>
                <a:spcPct val="90000"/>
              </a:lnSpc>
              <a:buFontTx/>
              <a:buNone/>
            </a:pPr>
            <a:r>
              <a:rPr lang="en-AU" altLang="en-US" sz="2400"/>
              <a:t>= The most abundant are the disaccharides</a:t>
            </a:r>
          </a:p>
          <a:p>
            <a:pPr marL="609600" indent="-609600" eaLnBrk="1" hangingPunct="1">
              <a:lnSpc>
                <a:spcPct val="90000"/>
              </a:lnSpc>
              <a:buFontTx/>
              <a:buNone/>
            </a:pPr>
            <a:r>
              <a:rPr lang="en-AU" altLang="en-US" sz="2400"/>
              <a:t>= Trisaccharides also occur frequently. </a:t>
            </a:r>
          </a:p>
          <a:p>
            <a:pPr marL="609600" indent="-609600" eaLnBrk="1" hangingPunct="1">
              <a:lnSpc>
                <a:spcPct val="90000"/>
              </a:lnSpc>
              <a:buFontTx/>
              <a:buNone/>
            </a:pPr>
            <a:r>
              <a:rPr lang="en-AU" altLang="en-US" sz="2400"/>
              <a:t>= All common monosaccharides and disaccharides have names ending with the suffix “-ose.”</a:t>
            </a:r>
            <a:endParaRPr lang="en-AU" altLang="ja-JP" sz="2400" u="sng">
              <a:ea typeface="MS PGothic" panose="020B0600070205080204" pitchFamily="34" charset="-128"/>
            </a:endParaRPr>
          </a:p>
          <a:p>
            <a:pPr marL="609600" indent="-609600" eaLnBrk="1" hangingPunct="1">
              <a:lnSpc>
                <a:spcPct val="90000"/>
              </a:lnSpc>
              <a:buFontTx/>
              <a:buNone/>
            </a:pPr>
            <a:r>
              <a:rPr lang="en-AU" altLang="ja-JP" sz="2800" b="1" u="sng">
                <a:ea typeface="MS PGothic" panose="020B0600070205080204" pitchFamily="34" charset="-128"/>
              </a:rPr>
              <a:t>3- Polysaccharides</a:t>
            </a:r>
            <a:r>
              <a:rPr lang="en-AU" altLang="ja-JP" sz="2200">
                <a:ea typeface="MS PGothic" panose="020B0600070205080204" pitchFamily="34" charset="-128"/>
              </a:rPr>
              <a:t>: </a:t>
            </a:r>
            <a:r>
              <a:rPr lang="en-AU" altLang="ja-JP" sz="2400">
                <a:ea typeface="MS PGothic" panose="020B0600070205080204" pitchFamily="34" charset="-128"/>
              </a:rPr>
              <a:t>are polymers of monosaccharide’s. </a:t>
            </a:r>
          </a:p>
          <a:p>
            <a:pPr marL="609600" indent="-609600" eaLnBrk="1" hangingPunct="1">
              <a:lnSpc>
                <a:spcPct val="90000"/>
              </a:lnSpc>
              <a:buFontTx/>
              <a:buNone/>
            </a:pPr>
            <a:r>
              <a:rPr lang="en-AU" altLang="ja-JP" sz="2400">
                <a:ea typeface="MS PGothic" panose="020B0600070205080204" pitchFamily="34" charset="-128"/>
              </a:rPr>
              <a:t>       They may be either linear like cellulose or branched like glycogen. Polysaccharides may contain hundreds or even thousands of monosaccharide units.</a:t>
            </a:r>
            <a:r>
              <a:rPr lang="en-AU" altLang="ja-JP" sz="2200">
                <a:ea typeface="MS PGothic" panose="020B0600070205080204" pitchFamily="34" charset="-128"/>
              </a:rPr>
              <a:t> </a:t>
            </a:r>
            <a:endParaRPr lang="en-AU" altLang="en-US"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83BE1F8-EEF9-BDF7-89AC-5D8FD7EF18CF}"/>
              </a:ext>
            </a:extLst>
          </p:cNvPr>
          <p:cNvSpPr>
            <a:spLocks noGrp="1" noChangeArrowheads="1"/>
          </p:cNvSpPr>
          <p:nvPr>
            <p:ph type="body" idx="1"/>
          </p:nvPr>
        </p:nvSpPr>
        <p:spPr>
          <a:xfrm>
            <a:off x="76200" y="122238"/>
            <a:ext cx="8991600" cy="6735762"/>
          </a:xfrm>
        </p:spPr>
        <p:txBody>
          <a:bodyPr/>
          <a:lstStyle/>
          <a:p>
            <a:pPr algn="ctr" eaLnBrk="1" hangingPunct="1">
              <a:lnSpc>
                <a:spcPct val="80000"/>
              </a:lnSpc>
              <a:buFontTx/>
              <a:buNone/>
            </a:pPr>
            <a:r>
              <a:rPr lang="en-AU" altLang="en-US" sz="2800" b="1" u="sng"/>
              <a:t>Disaccharides</a:t>
            </a:r>
          </a:p>
          <a:p>
            <a:pPr algn="ctr" eaLnBrk="1" hangingPunct="1">
              <a:lnSpc>
                <a:spcPct val="80000"/>
              </a:lnSpc>
              <a:buFontTx/>
              <a:buNone/>
            </a:pPr>
            <a:endParaRPr lang="en-AU" altLang="en-US" sz="1200" b="1" u="sng"/>
          </a:p>
          <a:p>
            <a:pPr eaLnBrk="1" hangingPunct="1">
              <a:lnSpc>
                <a:spcPct val="80000"/>
              </a:lnSpc>
              <a:buFontTx/>
              <a:buNone/>
            </a:pPr>
            <a:r>
              <a:rPr lang="en-AU" altLang="en-US" sz="2600" b="1" u="sng"/>
              <a:t>1- Maltose</a:t>
            </a:r>
            <a:r>
              <a:rPr lang="en-AU" altLang="en-US" sz="2600"/>
              <a:t> Consist of </a:t>
            </a:r>
            <a:r>
              <a:rPr lang="en-AU" altLang="en-US" sz="2600" u="sng"/>
              <a:t>two glucose</a:t>
            </a:r>
            <a:r>
              <a:rPr lang="en-AU" altLang="en-US" sz="2600"/>
              <a:t> units joined by </a:t>
            </a:r>
            <a:r>
              <a:rPr lang="en-AU" altLang="en-US" sz="2600" b="1" u="sng"/>
              <a:t>α-1,4</a:t>
            </a:r>
            <a:r>
              <a:rPr lang="en-AU" altLang="en-US" sz="2600"/>
              <a:t>. </a:t>
            </a:r>
          </a:p>
          <a:p>
            <a:pPr eaLnBrk="1" hangingPunct="1">
              <a:lnSpc>
                <a:spcPct val="80000"/>
              </a:lnSpc>
              <a:buFontTx/>
              <a:buNone/>
            </a:pPr>
            <a:r>
              <a:rPr lang="en-AU" altLang="en-US" sz="2600"/>
              <a:t>Comes from the hydrolysis of starch</a:t>
            </a:r>
          </a:p>
          <a:p>
            <a:pPr eaLnBrk="1" hangingPunct="1">
              <a:lnSpc>
                <a:spcPct val="80000"/>
              </a:lnSpc>
              <a:buFontTx/>
              <a:buNone/>
            </a:pPr>
            <a:endParaRPr lang="en-AU" altLang="en-US" sz="1200"/>
          </a:p>
          <a:p>
            <a:pPr eaLnBrk="1" hangingPunct="1">
              <a:lnSpc>
                <a:spcPct val="80000"/>
              </a:lnSpc>
              <a:buFontTx/>
              <a:buNone/>
            </a:pPr>
            <a:r>
              <a:rPr lang="en-AU" altLang="en-US" sz="2600" u="sng"/>
              <a:t>2- Cellobiose</a:t>
            </a:r>
            <a:r>
              <a:rPr lang="en-AU" altLang="en-US" sz="2600"/>
              <a:t>, is a </a:t>
            </a:r>
            <a:r>
              <a:rPr lang="en-AU" altLang="en-US" sz="2600" u="sng"/>
              <a:t>two glucose</a:t>
            </a:r>
            <a:r>
              <a:rPr lang="en-AU" altLang="en-US" sz="2600"/>
              <a:t> disaccharide joined by </a:t>
            </a:r>
            <a:r>
              <a:rPr lang="en-AU" altLang="en-US" sz="2600" b="1" u="sng"/>
              <a:t>β-1,4</a:t>
            </a:r>
            <a:r>
              <a:rPr lang="en-AU" altLang="en-US" sz="2600"/>
              <a:t> </a:t>
            </a:r>
            <a:r>
              <a:rPr lang="en-AU" altLang="ja-JP" sz="2600">
                <a:ea typeface="MS PGothic" panose="020B0600070205080204" pitchFamily="34" charset="-128"/>
              </a:rPr>
              <a:t>obtained from the acid hydrolysis of cellulose</a:t>
            </a:r>
          </a:p>
          <a:p>
            <a:pPr eaLnBrk="1" hangingPunct="1">
              <a:lnSpc>
                <a:spcPct val="80000"/>
              </a:lnSpc>
              <a:buFontTx/>
              <a:buNone/>
            </a:pPr>
            <a:endParaRPr lang="en-AU" altLang="ja-JP" sz="1200">
              <a:ea typeface="MS PGothic" panose="020B0600070205080204" pitchFamily="34" charset="-128"/>
            </a:endParaRPr>
          </a:p>
          <a:p>
            <a:pPr eaLnBrk="1" hangingPunct="1">
              <a:lnSpc>
                <a:spcPct val="80000"/>
              </a:lnSpc>
              <a:buFontTx/>
              <a:buNone/>
            </a:pPr>
            <a:r>
              <a:rPr lang="en-AU" altLang="en-US" sz="2600" u="sng">
                <a:ea typeface="MS PGothic" panose="020B0600070205080204" pitchFamily="34" charset="-128"/>
              </a:rPr>
              <a:t>3- </a:t>
            </a:r>
            <a:r>
              <a:rPr lang="en-AU" altLang="en-US" sz="2600" u="sng"/>
              <a:t>Isomaltose</a:t>
            </a:r>
            <a:r>
              <a:rPr lang="en-AU" altLang="en-US" sz="2600"/>
              <a:t> consists of </a:t>
            </a:r>
            <a:r>
              <a:rPr lang="en-AU" altLang="en-US" sz="2600" u="sng"/>
              <a:t>two glucose</a:t>
            </a:r>
            <a:r>
              <a:rPr lang="en-AU" altLang="en-US" sz="2600"/>
              <a:t> units linked by </a:t>
            </a:r>
            <a:r>
              <a:rPr lang="en-AU" altLang="en-US" sz="2600" b="1" u="sng"/>
              <a:t>α-1,6</a:t>
            </a:r>
            <a:r>
              <a:rPr lang="en-AU" altLang="en-US" sz="2600"/>
              <a:t>. </a:t>
            </a:r>
            <a:r>
              <a:rPr lang="en-AU" altLang="ja-JP" sz="2600">
                <a:ea typeface="MS PGothic" panose="020B0600070205080204" pitchFamily="34" charset="-128"/>
              </a:rPr>
              <a:t>obtained from the hydrolysis of some polysaccharides like dextran </a:t>
            </a:r>
          </a:p>
          <a:p>
            <a:pPr eaLnBrk="1" hangingPunct="1">
              <a:lnSpc>
                <a:spcPct val="80000"/>
              </a:lnSpc>
              <a:buFontTx/>
              <a:buNone/>
            </a:pPr>
            <a:endParaRPr lang="en-AU" altLang="ja-JP" sz="1200">
              <a:ea typeface="MS PGothic" panose="020B0600070205080204" pitchFamily="34" charset="-128"/>
            </a:endParaRPr>
          </a:p>
          <a:p>
            <a:pPr eaLnBrk="1" hangingPunct="1">
              <a:lnSpc>
                <a:spcPct val="80000"/>
              </a:lnSpc>
              <a:buFontTx/>
              <a:buNone/>
            </a:pPr>
            <a:r>
              <a:rPr lang="en-AU" altLang="en-US" sz="2600" b="1" u="sng">
                <a:ea typeface="MS PGothic" panose="020B0600070205080204" pitchFamily="34" charset="-128"/>
              </a:rPr>
              <a:t>4- </a:t>
            </a:r>
            <a:r>
              <a:rPr lang="en-US" altLang="en-US" sz="2400" b="1" u="sng"/>
              <a:t>Trehalose</a:t>
            </a:r>
            <a:r>
              <a:rPr lang="en-US" altLang="ja-JP" sz="2400">
                <a:ea typeface="MS PGothic" panose="020B0600070205080204" pitchFamily="34" charset="-128"/>
              </a:rPr>
              <a:t> made from </a:t>
            </a:r>
            <a:r>
              <a:rPr lang="en-US" altLang="ja-JP" sz="2400" u="sng">
                <a:ea typeface="MS PGothic" panose="020B0600070205080204" pitchFamily="34" charset="-128"/>
              </a:rPr>
              <a:t>two glucose</a:t>
            </a:r>
            <a:r>
              <a:rPr lang="en-US" altLang="ja-JP" sz="2400">
                <a:ea typeface="MS PGothic" panose="020B0600070205080204" pitchFamily="34" charset="-128"/>
              </a:rPr>
              <a:t> units linked by </a:t>
            </a:r>
            <a:r>
              <a:rPr lang="en-US" altLang="ja-JP" sz="2400" b="1" u="sng">
                <a:ea typeface="MS PGothic" panose="020B0600070205080204" pitchFamily="34" charset="-128"/>
              </a:rPr>
              <a:t>α-1,1</a:t>
            </a:r>
            <a:r>
              <a:rPr lang="en-US" altLang="ja-JP" sz="2400">
                <a:ea typeface="MS PGothic" panose="020B0600070205080204" pitchFamily="34" charset="-128"/>
              </a:rPr>
              <a:t> bond  </a:t>
            </a:r>
          </a:p>
          <a:p>
            <a:pPr eaLnBrk="1" hangingPunct="1">
              <a:lnSpc>
                <a:spcPct val="80000"/>
              </a:lnSpc>
              <a:buFontTx/>
              <a:buNone/>
            </a:pPr>
            <a:endParaRPr lang="en-US" altLang="ja-JP" sz="1200">
              <a:ea typeface="MS PGothic" panose="020B0600070205080204" pitchFamily="34" charset="-128"/>
            </a:endParaRPr>
          </a:p>
          <a:p>
            <a:pPr eaLnBrk="1" hangingPunct="1">
              <a:lnSpc>
                <a:spcPct val="80000"/>
              </a:lnSpc>
              <a:buFontTx/>
              <a:buNone/>
            </a:pPr>
            <a:r>
              <a:rPr lang="en-US" altLang="en-US" sz="2400" b="1" u="sng">
                <a:ea typeface="MS PGothic" panose="020B0600070205080204" pitchFamily="34" charset="-128"/>
              </a:rPr>
              <a:t>5- </a:t>
            </a:r>
            <a:r>
              <a:rPr lang="en-AU" altLang="en-US" sz="2600" b="1" u="sng"/>
              <a:t>Lactose</a:t>
            </a:r>
            <a:r>
              <a:rPr lang="en-AU" altLang="en-US" sz="2600"/>
              <a:t> Milk sugar,  Composed of </a:t>
            </a:r>
            <a:r>
              <a:rPr lang="en-AU" altLang="en-US" sz="2600" u="sng"/>
              <a:t>Galactose &amp; Glucose</a:t>
            </a:r>
            <a:r>
              <a:rPr lang="en-AU" altLang="en-US" sz="2600"/>
              <a:t> joined by (β-1,4) link.</a:t>
            </a:r>
          </a:p>
          <a:p>
            <a:pPr eaLnBrk="1" hangingPunct="1">
              <a:lnSpc>
                <a:spcPct val="80000"/>
              </a:lnSpc>
              <a:buFontTx/>
              <a:buNone/>
            </a:pPr>
            <a:endParaRPr lang="en-AU" altLang="en-US" sz="2600"/>
          </a:p>
          <a:p>
            <a:pPr eaLnBrk="1" hangingPunct="1">
              <a:lnSpc>
                <a:spcPct val="80000"/>
              </a:lnSpc>
              <a:buFontTx/>
              <a:buNone/>
            </a:pPr>
            <a:r>
              <a:rPr lang="en-AU" altLang="en-US" sz="2600" b="1" u="sng"/>
              <a:t>6- Sucrose</a:t>
            </a:r>
            <a:r>
              <a:rPr lang="en-AU" altLang="en-US" sz="2600"/>
              <a:t> Composed of </a:t>
            </a:r>
            <a:r>
              <a:rPr lang="en-AU" altLang="ja-JP" sz="2800">
                <a:ea typeface="MS PGothic" panose="020B0600070205080204" pitchFamily="34" charset="-128"/>
              </a:rPr>
              <a:t>(</a:t>
            </a:r>
            <a:r>
              <a:rPr lang="en-AU" altLang="ja-JP" sz="2800" u="sng">
                <a:ea typeface="MS PGothic" panose="020B0600070205080204" pitchFamily="34" charset="-128"/>
              </a:rPr>
              <a:t>glucose-α-1,2-fructose</a:t>
            </a:r>
            <a:r>
              <a:rPr lang="en-AU" altLang="ja-JP" sz="2800">
                <a:ea typeface="MS PGothic" panose="020B0600070205080204" pitchFamily="34" charset="-128"/>
              </a:rPr>
              <a:t>)</a:t>
            </a:r>
            <a:endParaRPr lang="en-AU" altLang="ja-JP" sz="2600">
              <a:ea typeface="MS PGothic" panose="020B0600070205080204" pitchFamily="34" charset="-128"/>
            </a:endParaRPr>
          </a:p>
          <a:p>
            <a:pPr eaLnBrk="1" hangingPunct="1">
              <a:lnSpc>
                <a:spcPct val="80000"/>
              </a:lnSpc>
              <a:buFontTx/>
              <a:buNone/>
            </a:pPr>
            <a:r>
              <a:rPr lang="en-AU" altLang="ja-JP" sz="2600">
                <a:ea typeface="MS PGothic" panose="020B0600070205080204" pitchFamily="34" charset="-128"/>
              </a:rPr>
              <a:t>obtained from cane or beet commonly known as table sugar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B87A1AC-E990-F40F-2DFB-7C56EC48D00B}"/>
              </a:ext>
            </a:extLst>
          </p:cNvPr>
          <p:cNvSpPr>
            <a:spLocks noGrp="1" noChangeArrowheads="1"/>
          </p:cNvSpPr>
          <p:nvPr>
            <p:ph type="title"/>
          </p:nvPr>
        </p:nvSpPr>
        <p:spPr>
          <a:xfrm>
            <a:off x="457200" y="0"/>
            <a:ext cx="8229600" cy="609600"/>
          </a:xfrm>
        </p:spPr>
        <p:txBody>
          <a:bodyPr>
            <a:spAutoFit/>
          </a:bodyPr>
          <a:lstStyle/>
          <a:p>
            <a:pPr eaLnBrk="1" hangingPunct="1"/>
            <a:r>
              <a:rPr lang="en-AU" altLang="ja-JP" sz="3400">
                <a:solidFill>
                  <a:schemeClr val="tx1"/>
                </a:solidFill>
                <a:ea typeface="MS PGothic" panose="020B0600070205080204" pitchFamily="34" charset="-128"/>
              </a:rPr>
              <a:t>Glycosidic bond in maltose</a:t>
            </a:r>
            <a:endParaRPr lang="en-AU" altLang="en-US" sz="3400">
              <a:solidFill>
                <a:schemeClr val="tx1"/>
              </a:solidFill>
            </a:endParaRPr>
          </a:p>
        </p:txBody>
      </p:sp>
      <p:sp>
        <p:nvSpPr>
          <p:cNvPr id="17411" name="Text Box 4">
            <a:extLst>
              <a:ext uri="{FF2B5EF4-FFF2-40B4-BE49-F238E27FC236}">
                <a16:creationId xmlns:a16="http://schemas.microsoft.com/office/drawing/2014/main" id="{55CDE59D-6AB3-83AA-34D1-410B8CAA5CDA}"/>
              </a:ext>
            </a:extLst>
          </p:cNvPr>
          <p:cNvSpPr txBox="1">
            <a:spLocks noChangeArrowheads="1"/>
          </p:cNvSpPr>
          <p:nvPr/>
        </p:nvSpPr>
        <p:spPr bwMode="auto">
          <a:xfrm>
            <a:off x="228600" y="609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800" b="1" u="sng"/>
              <a:t>Glycosidic bond</a:t>
            </a:r>
            <a:r>
              <a:rPr lang="en-AU" altLang="en-US" sz="1800"/>
              <a:t> the covalent bond between the anomeric carbon atom of a saccharide and some other group or molecule with which it forms a glycoside.</a:t>
            </a:r>
          </a:p>
        </p:txBody>
      </p:sp>
      <p:pic>
        <p:nvPicPr>
          <p:cNvPr id="17412" name="Picture 6">
            <a:extLst>
              <a:ext uri="{FF2B5EF4-FFF2-40B4-BE49-F238E27FC236}">
                <a16:creationId xmlns:a16="http://schemas.microsoft.com/office/drawing/2014/main" id="{DFC13E99-2970-FF45-25E1-379116E22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33488"/>
            <a:ext cx="66294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a:extLst>
              <a:ext uri="{FF2B5EF4-FFF2-40B4-BE49-F238E27FC236}">
                <a16:creationId xmlns:a16="http://schemas.microsoft.com/office/drawing/2014/main" id="{199FB838-5BE7-EDB5-7D6C-01511560842C}"/>
              </a:ext>
            </a:extLst>
          </p:cNvPr>
          <p:cNvSpPr>
            <a:spLocks noChangeArrowheads="1"/>
          </p:cNvSpPr>
          <p:nvPr/>
        </p:nvSpPr>
        <p:spPr bwMode="auto">
          <a:xfrm>
            <a:off x="6934200" y="2690813"/>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solidFill>
                  <a:schemeClr val="bg1"/>
                </a:solidFill>
              </a:rPr>
              <a:t>.</a:t>
            </a:r>
          </a:p>
        </p:txBody>
      </p:sp>
      <p:sp>
        <p:nvSpPr>
          <p:cNvPr id="17414" name="Rectangle 5">
            <a:extLst>
              <a:ext uri="{FF2B5EF4-FFF2-40B4-BE49-F238E27FC236}">
                <a16:creationId xmlns:a16="http://schemas.microsoft.com/office/drawing/2014/main" id="{5F120D35-80FD-17E8-9B73-B2ADCB3B5A9D}"/>
              </a:ext>
            </a:extLst>
          </p:cNvPr>
          <p:cNvSpPr>
            <a:spLocks noChangeArrowheads="1"/>
          </p:cNvSpPr>
          <p:nvPr/>
        </p:nvSpPr>
        <p:spPr bwMode="auto">
          <a:xfrm>
            <a:off x="6934200" y="2514600"/>
            <a:ext cx="2133600" cy="1816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alpha 1,4 glycosidic bonds  are formed when the OH on the carbon-1 is below the glucose ring while beta  1,4 glycosidic bonds are formed when the OH is above the plane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0A661205-703E-E895-6077-685D15555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a:extLst>
              <a:ext uri="{FF2B5EF4-FFF2-40B4-BE49-F238E27FC236}">
                <a16:creationId xmlns:a16="http://schemas.microsoft.com/office/drawing/2014/main" id="{714CBC59-9249-9F48-F545-E5EFA81C2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0"/>
            <a:ext cx="3429000" cy="2198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6">
            <a:extLst>
              <a:ext uri="{FF2B5EF4-FFF2-40B4-BE49-F238E27FC236}">
                <a16:creationId xmlns:a16="http://schemas.microsoft.com/office/drawing/2014/main" id="{92CF29C7-E2F8-2A57-52DE-6E12415FDC8D}"/>
              </a:ext>
            </a:extLst>
          </p:cNvPr>
          <p:cNvSpPr txBox="1">
            <a:spLocks noChangeArrowheads="1"/>
          </p:cNvSpPr>
          <p:nvPr/>
        </p:nvSpPr>
        <p:spPr bwMode="auto">
          <a:xfrm>
            <a:off x="228600" y="8382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t>Reducing and non-reducing end</a:t>
            </a:r>
            <a:endParaRPr lang="en-AU" altLang="en-US" sz="1800" b="1"/>
          </a:p>
        </p:txBody>
      </p:sp>
      <p:sp>
        <p:nvSpPr>
          <p:cNvPr id="19461" name="Rectangle 4">
            <a:extLst>
              <a:ext uri="{FF2B5EF4-FFF2-40B4-BE49-F238E27FC236}">
                <a16:creationId xmlns:a16="http://schemas.microsoft.com/office/drawing/2014/main" id="{AC7FB5AB-AEA0-595D-8062-5F287AB21FBB}"/>
              </a:ext>
            </a:extLst>
          </p:cNvPr>
          <p:cNvSpPr>
            <a:spLocks noChangeArrowheads="1"/>
          </p:cNvSpPr>
          <p:nvPr/>
        </p:nvSpPr>
        <p:spPr bwMode="auto">
          <a:xfrm>
            <a:off x="5761038" y="1295400"/>
            <a:ext cx="725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ja-JP" sz="1800" b="1">
                <a:ea typeface="MS PGothic" panose="020B0600070205080204" pitchFamily="34" charset="-128"/>
              </a:rPr>
              <a:t>α</a:t>
            </a:r>
            <a:r>
              <a:rPr lang="en-US" altLang="ja-JP" sz="1800" b="1">
                <a:ea typeface="MS PGothic" panose="020B0600070205080204" pitchFamily="34" charset="-128"/>
              </a:rPr>
              <a:t>-1,1</a:t>
            </a:r>
            <a:endParaRPr lang="af-ZA" altLang="en-US" sz="1800" b="1"/>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6656</TotalTime>
  <Words>3631</Words>
  <Application>Microsoft Office PowerPoint</Application>
  <PresentationFormat>On-screen Show (4:3)</PresentationFormat>
  <Paragraphs>430</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Default Design</vt:lpstr>
      <vt:lpstr>Major types of nutrients and digestion Lecture 1+2</vt:lpstr>
      <vt:lpstr>PowerPoint Presentation</vt:lpstr>
      <vt:lpstr>PowerPoint Presentation</vt:lpstr>
      <vt:lpstr>1. Carbohydrates</vt:lpstr>
      <vt:lpstr>PowerPoint Presentation</vt:lpstr>
      <vt:lpstr>PowerPoint Presentation</vt:lpstr>
      <vt:lpstr>PowerPoint Presentation</vt:lpstr>
      <vt:lpstr>Glycosidic bond in maltose</vt:lpstr>
      <vt:lpstr>PowerPoint Presentation</vt:lpstr>
      <vt:lpstr>PowerPoint Presentation</vt:lpstr>
      <vt:lpstr>PowerPoint Presentation</vt:lpstr>
      <vt:lpstr>Glycogen structure</vt:lpstr>
      <vt:lpstr>Digestion of dietary carbohydrates</vt:lpstr>
      <vt:lpstr>PowerPoint Presentation</vt:lpstr>
      <vt:lpstr>PowerPoint Presentation</vt:lpstr>
      <vt:lpstr>PowerPoint Presentation</vt:lpstr>
      <vt:lpstr>PowerPoint Presentation</vt:lpstr>
      <vt:lpstr>PowerPoint Presentation</vt:lpstr>
      <vt:lpstr>Location of disaccharide complexes in intestinal villi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Dietary fiber</vt:lpstr>
      <vt:lpstr>PowerPoint Presentation</vt:lpstr>
      <vt:lpstr>PowerPoint Presentation</vt:lpstr>
      <vt:lpstr>PowerPoint Presentation</vt:lpstr>
      <vt:lpstr>PowerPoint Presentation</vt:lpstr>
      <vt:lpstr>Digestion of fat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razanemad852@gmail.com</cp:lastModifiedBy>
  <cp:revision>315</cp:revision>
  <cp:lastPrinted>1601-01-01T00:00:00Z</cp:lastPrinted>
  <dcterms:created xsi:type="dcterms:W3CDTF">2010-12-28T16:25:46Z</dcterms:created>
  <dcterms:modified xsi:type="dcterms:W3CDTF">2023-03-28T13:38:59Z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