
<file path=[Content_Types].xml><?xml version="1.0" encoding="utf-8"?>
<Types xmlns="http://schemas.openxmlformats.org/package/2006/content-types">
  <Default ContentType="image/gif" Extension="gif"/>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9144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44AB4-1194-4690-ADBD-7007170F700A}" type="datetimeFigureOut">
              <a:rPr lang="en-US" smtClean="0"/>
              <a:t>9/10/2020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00088C-9DF2-4F9D-A7A2-485C3B1A370A}" type="slidenum">
              <a:rPr lang="en-US" smtClean="0"/>
              <a:t>‹#›</a:t>
            </a:fld>
            <a:endParaRPr lang="en-US"/>
          </a:p>
        </p:txBody>
      </p:sp>
    </p:spTree>
    <p:extLst>
      <p:ext uri="{BB962C8B-B14F-4D97-AF65-F5344CB8AC3E}">
        <p14:creationId xmlns:p14="http://schemas.microsoft.com/office/powerpoint/2010/main" val="3892139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00088C-9DF2-4F9D-A7A2-485C3B1A370A}" type="slidenum">
              <a:rPr lang="en-US" smtClean="0"/>
              <a:t>1</a:t>
            </a:fld>
            <a:endParaRPr lang="en-US"/>
          </a:p>
        </p:txBody>
      </p:sp>
    </p:spTree>
    <p:extLst>
      <p:ext uri="{BB962C8B-B14F-4D97-AF65-F5344CB8AC3E}">
        <p14:creationId xmlns:p14="http://schemas.microsoft.com/office/powerpoint/2010/main" val="3948693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ED90BC-FD0F-4452-871F-C7D002F14A28}"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216347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ED90BC-FD0F-4452-871F-C7D002F14A28}"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1541961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ED90BC-FD0F-4452-871F-C7D002F14A28}"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40056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ED90BC-FD0F-4452-871F-C7D002F14A28}"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246164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ED90BC-FD0F-4452-871F-C7D002F14A28}"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4237258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ED90BC-FD0F-4452-871F-C7D002F14A28}"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263737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ED90BC-FD0F-4452-871F-C7D002F14A28}" type="datetimeFigureOut">
              <a:rPr lang="en-US" smtClean="0"/>
              <a:t>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3863869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ED90BC-FD0F-4452-871F-C7D002F14A28}" type="datetimeFigureOut">
              <a:rPr lang="en-US" smtClean="0"/>
              <a:t>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17477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D90BC-FD0F-4452-871F-C7D002F14A28}" type="datetimeFigureOut">
              <a:rPr lang="en-US" smtClean="0"/>
              <a:t>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1415647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90BC-FD0F-4452-871F-C7D002F14A28}"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3603804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90BC-FD0F-4452-871F-C7D002F14A28}"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D0EC8-D223-4922-8A85-A7C8EF9ECBA9}" type="slidenum">
              <a:rPr lang="en-US" smtClean="0"/>
              <a:t>‹#›</a:t>
            </a:fld>
            <a:endParaRPr lang="en-US"/>
          </a:p>
        </p:txBody>
      </p:sp>
    </p:spTree>
    <p:extLst>
      <p:ext uri="{BB962C8B-B14F-4D97-AF65-F5344CB8AC3E}">
        <p14:creationId xmlns:p14="http://schemas.microsoft.com/office/powerpoint/2010/main" val="2011391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ED90BC-FD0F-4452-871F-C7D002F14A28}" type="datetimeFigureOut">
              <a:rPr lang="en-US" smtClean="0"/>
              <a:t>9/10/2020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D0EC8-D223-4922-8A85-A7C8EF9ECBA9}" type="slidenum">
              <a:rPr lang="en-US" smtClean="0"/>
              <a:t>‹#›</a:t>
            </a:fld>
            <a:endParaRPr lang="en-US"/>
          </a:p>
        </p:txBody>
      </p:sp>
    </p:spTree>
    <p:extLst>
      <p:ext uri="{BB962C8B-B14F-4D97-AF65-F5344CB8AC3E}">
        <p14:creationId xmlns:p14="http://schemas.microsoft.com/office/powerpoint/2010/main" val="6775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1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8.gif"/></Relationships>
</file>

<file path=ppt/slides/_rels/slide1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4.gif"/></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7.gif"/><Relationship Id="rId4" Type="http://schemas.openxmlformats.org/officeDocument/2006/relationships/image" Target="../media/image16.gif"/></Relationships>
</file>

<file path=ppt/slides/_rels/slide26.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9.gi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t2.gstatic.com/images?q=tbn:ANd9GcT-M3dr0yjEwvN_1XAGQh578Ln-f70Xe4vrIjs_oM_IxRcSxMnYB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1524000"/>
            <a:ext cx="9067800" cy="3416320"/>
          </a:xfrm>
          <a:prstGeom prst="rect">
            <a:avLst/>
          </a:prstGeom>
          <a:noFill/>
        </p:spPr>
        <p:txBody>
          <a:bodyPr wrap="square" rtlCol="0">
            <a:spAutoFit/>
          </a:bodyPr>
          <a:lstStyle/>
          <a:p>
            <a:pPr algn="ctr"/>
            <a:r>
              <a:rPr lang="en-US" sz="7200" b="1" i="1" dirty="0" err="1" smtClean="0">
                <a:solidFill>
                  <a:srgbClr val="FF0000"/>
                </a:solidFill>
                <a:latin typeface="Times New Roman" pitchFamily="18" charset="0"/>
                <a:cs typeface="Times New Roman" pitchFamily="18" charset="0"/>
              </a:rPr>
              <a:t>Valvular</a:t>
            </a:r>
            <a:r>
              <a:rPr lang="en-US" sz="7200" b="1" i="1" dirty="0" smtClean="0">
                <a:solidFill>
                  <a:srgbClr val="FF0000"/>
                </a:solidFill>
                <a:latin typeface="Times New Roman" pitchFamily="18" charset="0"/>
                <a:cs typeface="Times New Roman" pitchFamily="18" charset="0"/>
              </a:rPr>
              <a:t> Heart Disease</a:t>
            </a:r>
          </a:p>
          <a:p>
            <a:pPr algn="ctr"/>
            <a:endParaRPr lang="en-US" sz="3200" b="1" dirty="0" smtClean="0">
              <a:solidFill>
                <a:srgbClr val="FFFF00"/>
              </a:solidFill>
              <a:latin typeface="Times New Roman" pitchFamily="18" charset="0"/>
              <a:cs typeface="Times New Roman" pitchFamily="18" charset="0"/>
            </a:endParaRPr>
          </a:p>
          <a:p>
            <a:pPr algn="ctr"/>
            <a:endParaRPr lang="en-US" sz="3200" b="1" dirty="0" smtClean="0">
              <a:solidFill>
                <a:srgbClr val="FFFF00"/>
              </a:solidFill>
              <a:latin typeface="Times New Roman" pitchFamily="18" charset="0"/>
              <a:cs typeface="Times New Roman" pitchFamily="18" charset="0"/>
            </a:endParaRPr>
          </a:p>
          <a:p>
            <a:pPr algn="ctr"/>
            <a:r>
              <a:rPr lang="en-US" sz="4000" b="1" dirty="0" smtClean="0">
                <a:solidFill>
                  <a:srgbClr val="FFFF00"/>
                </a:solidFill>
                <a:latin typeface="Times New Roman" pitchFamily="18" charset="0"/>
                <a:cs typeface="Times New Roman" pitchFamily="18" charset="0"/>
              </a:rPr>
              <a:t>Dr. Basil N.</a:t>
            </a:r>
          </a:p>
          <a:p>
            <a:pPr algn="ctr"/>
            <a:r>
              <a:rPr lang="en-US" sz="4000" b="1" dirty="0" smtClean="0">
                <a:solidFill>
                  <a:srgbClr val="FFFF00"/>
                </a:solidFill>
                <a:latin typeface="Times New Roman" pitchFamily="18" charset="0"/>
                <a:cs typeface="Times New Roman" pitchFamily="18" charset="0"/>
              </a:rPr>
              <a:t>Department of </a:t>
            </a:r>
            <a:r>
              <a:rPr lang="en-US" sz="4000" b="1" smtClean="0">
                <a:solidFill>
                  <a:srgbClr val="FFFF00"/>
                </a:solidFill>
                <a:latin typeface="Times New Roman" pitchFamily="18" charset="0"/>
                <a:cs typeface="Times New Roman" pitchFamily="18" charset="0"/>
              </a:rPr>
              <a:t>Medicine </a:t>
            </a:r>
            <a:endParaRPr lang="en-US" sz="4000" b="1" dirty="0" smtClean="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328674421"/>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533400"/>
            <a:ext cx="8915400" cy="4985980"/>
          </a:xfrm>
          <a:prstGeom prst="rect">
            <a:avLst/>
          </a:prstGeom>
          <a:noFill/>
        </p:spPr>
        <p:txBody>
          <a:bodyPr wrap="square" rtlCol="0">
            <a:spAutoFit/>
          </a:bodyPr>
          <a:lstStyle/>
          <a:p>
            <a:r>
              <a:rPr lang="en-US" sz="4800" dirty="0" smtClean="0">
                <a:solidFill>
                  <a:srgbClr val="FF0000"/>
                </a:solidFill>
                <a:latin typeface="Times New Roman" pitchFamily="18" charset="0"/>
                <a:cs typeface="Times New Roman" pitchFamily="18" charset="0"/>
              </a:rPr>
              <a:t>Causes of Aortic Valve Stenosis</a:t>
            </a:r>
            <a:r>
              <a:rPr lang="en-US" sz="4800" dirty="0" smtClean="0">
                <a:solidFill>
                  <a:srgbClr val="FFFF00"/>
                </a:solidFill>
                <a:latin typeface="Times New Roman" pitchFamily="18" charset="0"/>
                <a:cs typeface="Times New Roman" pitchFamily="18" charset="0"/>
              </a:rPr>
              <a:t>:</a:t>
            </a:r>
          </a:p>
          <a:p>
            <a:endParaRPr lang="en-US" dirty="0">
              <a:solidFill>
                <a:srgbClr val="FFFF00"/>
              </a:solidFill>
              <a:latin typeface="Times New Roman" pitchFamily="18" charset="0"/>
              <a:cs typeface="Times New Roman" pitchFamily="18" charset="0"/>
            </a:endParaRPr>
          </a:p>
          <a:p>
            <a:pPr marL="290513" indent="-290513">
              <a:buFont typeface="Wingdings" pitchFamily="2" charset="2"/>
              <a:buChar char="ü"/>
            </a:pPr>
            <a:r>
              <a:rPr lang="en-US" sz="32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Congenital</a:t>
            </a:r>
          </a:p>
          <a:p>
            <a:pPr marL="747713" indent="-290513">
              <a:buFontTx/>
              <a:buChar char="-"/>
            </a:pPr>
            <a:r>
              <a:rPr lang="en-US" sz="3600" dirty="0" err="1" smtClean="0">
                <a:solidFill>
                  <a:srgbClr val="FFFF00"/>
                </a:solidFill>
                <a:latin typeface="Times New Roman" pitchFamily="18" charset="0"/>
                <a:cs typeface="Times New Roman" pitchFamily="18" charset="0"/>
              </a:rPr>
              <a:t>Valvular</a:t>
            </a:r>
            <a:r>
              <a:rPr lang="en-US" sz="3600" dirty="0" smtClean="0">
                <a:solidFill>
                  <a:srgbClr val="FFFF00"/>
                </a:solidFill>
                <a:latin typeface="Times New Roman" pitchFamily="18" charset="0"/>
                <a:cs typeface="Times New Roman" pitchFamily="18" charset="0"/>
              </a:rPr>
              <a:t>.</a:t>
            </a:r>
          </a:p>
          <a:p>
            <a:pPr marL="747713" indent="-290513">
              <a:buFontTx/>
              <a:buChar char="-"/>
            </a:pPr>
            <a:r>
              <a:rPr lang="en-US" sz="3600" dirty="0">
                <a:solidFill>
                  <a:srgbClr val="FFFF00"/>
                </a:solidFill>
                <a:latin typeface="Times New Roman" pitchFamily="18" charset="0"/>
                <a:cs typeface="Times New Roman" pitchFamily="18" charset="0"/>
              </a:rPr>
              <a:t> </a:t>
            </a:r>
            <a:r>
              <a:rPr lang="en-US" sz="3600" dirty="0" err="1" smtClean="0">
                <a:solidFill>
                  <a:srgbClr val="FFFF00"/>
                </a:solidFill>
                <a:latin typeface="Times New Roman" pitchFamily="18" charset="0"/>
                <a:cs typeface="Times New Roman" pitchFamily="18" charset="0"/>
              </a:rPr>
              <a:t>Subvalvular</a:t>
            </a:r>
            <a:r>
              <a:rPr lang="en-US" sz="3600" dirty="0" smtClean="0">
                <a:solidFill>
                  <a:srgbClr val="FFFF00"/>
                </a:solidFill>
                <a:latin typeface="Times New Roman" pitchFamily="18" charset="0"/>
                <a:cs typeface="Times New Roman" pitchFamily="18" charset="0"/>
              </a:rPr>
              <a:t>.</a:t>
            </a:r>
          </a:p>
          <a:p>
            <a:pPr marL="747713" indent="-290513">
              <a:buFontTx/>
              <a:buChar char="-"/>
            </a:pPr>
            <a:r>
              <a:rPr lang="en-US" sz="3600" dirty="0">
                <a:solidFill>
                  <a:srgbClr val="FFFF00"/>
                </a:solidFill>
                <a:latin typeface="Times New Roman" pitchFamily="18" charset="0"/>
                <a:cs typeface="Times New Roman" pitchFamily="18" charset="0"/>
              </a:rPr>
              <a:t> </a:t>
            </a:r>
            <a:r>
              <a:rPr lang="en-US" sz="3600" dirty="0" err="1" smtClean="0">
                <a:solidFill>
                  <a:srgbClr val="FFFF00"/>
                </a:solidFill>
                <a:latin typeface="Times New Roman" pitchFamily="18" charset="0"/>
                <a:cs typeface="Times New Roman" pitchFamily="18" charset="0"/>
              </a:rPr>
              <a:t>Supravalvular</a:t>
            </a:r>
            <a:r>
              <a:rPr lang="en-US" sz="3600" dirty="0" smtClean="0">
                <a:solidFill>
                  <a:srgbClr val="FFFF00"/>
                </a:solidFill>
                <a:latin typeface="Times New Roman" pitchFamily="18" charset="0"/>
                <a:cs typeface="Times New Roman" pitchFamily="18" charset="0"/>
              </a:rPr>
              <a:t>.</a:t>
            </a:r>
            <a:endParaRPr lang="en-US" sz="3600" dirty="0">
              <a:solidFill>
                <a:srgbClr val="FFFF00"/>
              </a:solidFill>
              <a:latin typeface="Times New Roman" pitchFamily="18" charset="0"/>
              <a:cs typeface="Times New Roman" pitchFamily="18" charset="0"/>
            </a:endParaRPr>
          </a:p>
          <a:p>
            <a:pPr marL="234950" indent="-234950">
              <a:buFont typeface="Wingdings" pitchFamily="2" charset="2"/>
              <a:buChar char="ü"/>
            </a:pPr>
            <a:r>
              <a:rPr lang="en-US" sz="3600" dirty="0" smtClean="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Calcification and thickening.</a:t>
            </a:r>
          </a:p>
          <a:p>
            <a:pPr marL="234950" indent="-234950">
              <a:buFont typeface="Wingdings" pitchFamily="2" charset="2"/>
              <a:buChar char="ü"/>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Rheumatic aortic stenosis.</a:t>
            </a:r>
          </a:p>
          <a:p>
            <a:pPr marL="234950" indent="-234950">
              <a:buFont typeface="Wingdings" pitchFamily="2" charset="2"/>
              <a:buChar char="ü"/>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Senile degenerative stenosis.</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0" y="-152400"/>
            <a:ext cx="9144000" cy="7171194"/>
          </a:xfrm>
          <a:prstGeom prst="rect">
            <a:avLst/>
          </a:prstGeom>
          <a:noFill/>
        </p:spPr>
        <p:txBody>
          <a:bodyPr wrap="square" rtlCol="0">
            <a:spAutoFit/>
          </a:bodyPr>
          <a:lstStyle/>
          <a:p>
            <a:pPr algn="just"/>
            <a:r>
              <a:rPr lang="en-US" sz="4400" dirty="0" smtClean="0">
                <a:solidFill>
                  <a:srgbClr val="FF0000"/>
                </a:solidFill>
                <a:latin typeface="Times New Roman" pitchFamily="18" charset="0"/>
                <a:cs typeface="Times New Roman" pitchFamily="18" charset="0"/>
              </a:rPr>
              <a:t>Medical Treatment of AS:</a:t>
            </a:r>
          </a:p>
          <a:p>
            <a:pPr algn="just"/>
            <a:r>
              <a:rPr lang="en-US" sz="3200" dirty="0" smtClean="0">
                <a:solidFill>
                  <a:srgbClr val="FFFF00"/>
                </a:solidFill>
                <a:latin typeface="Times New Roman" pitchFamily="18" charset="0"/>
                <a:cs typeface="Times New Roman" pitchFamily="18" charset="0"/>
              </a:rPr>
              <a:t>Advices for patient with Aortic stenosis:</a:t>
            </a:r>
          </a:p>
          <a:p>
            <a:pPr marL="401638" indent="-401638" algn="just"/>
            <a:r>
              <a:rPr lang="en-US" sz="3200" dirty="0" smtClean="0">
                <a:solidFill>
                  <a:srgbClr val="FF0000"/>
                </a:solidFill>
                <a:latin typeface="Times New Roman" pitchFamily="18" charset="0"/>
                <a:cs typeface="Times New Roman" pitchFamily="18" charset="0"/>
              </a:rPr>
              <a:t>1- </a:t>
            </a:r>
            <a:r>
              <a:rPr lang="en-US" sz="3200" dirty="0" smtClean="0">
                <a:solidFill>
                  <a:srgbClr val="FFFF00"/>
                </a:solidFill>
                <a:latin typeface="Times New Roman" pitchFamily="18" charset="0"/>
                <a:cs typeface="Times New Roman" pitchFamily="18" charset="0"/>
              </a:rPr>
              <a:t>Patients should be advised to report promptly the development of any symptoms possibly related to AS.</a:t>
            </a:r>
          </a:p>
          <a:p>
            <a:pPr marL="401638" indent="-401638" algn="just"/>
            <a:r>
              <a:rPr lang="en-US" sz="3200" dirty="0" smtClean="0">
                <a:solidFill>
                  <a:srgbClr val="FF0000"/>
                </a:solidFill>
                <a:latin typeface="Times New Roman" pitchFamily="18" charset="0"/>
                <a:cs typeface="Times New Roman" pitchFamily="18" charset="0"/>
              </a:rPr>
              <a:t>2- </a:t>
            </a:r>
            <a:r>
              <a:rPr lang="en-US" sz="3200" dirty="0" smtClean="0">
                <a:solidFill>
                  <a:srgbClr val="FFFF00"/>
                </a:solidFill>
                <a:latin typeface="Times New Roman" pitchFamily="18" charset="0"/>
                <a:cs typeface="Times New Roman" pitchFamily="18" charset="0"/>
              </a:rPr>
              <a:t>Patients with severe AS should avoid vigorous athletic and physical activity.</a:t>
            </a:r>
          </a:p>
          <a:p>
            <a:pPr marL="457200" indent="-457200" algn="just">
              <a:tabLst>
                <a:tab pos="401638" algn="r"/>
                <a:tab pos="457200" algn="r"/>
              </a:tabLst>
            </a:pPr>
            <a:r>
              <a:rPr lang="en-US" sz="3200" dirty="0" smtClean="0">
                <a:solidFill>
                  <a:srgbClr val="FF0000"/>
                </a:solidFill>
                <a:latin typeface="Times New Roman" pitchFamily="18" charset="0"/>
                <a:cs typeface="Times New Roman" pitchFamily="18" charset="0"/>
              </a:rPr>
              <a:t>3-</a:t>
            </a:r>
            <a:r>
              <a:rPr lang="en-US" sz="3200" dirty="0" smtClean="0">
                <a:solidFill>
                  <a:srgbClr val="FFFF00"/>
                </a:solidFill>
                <a:latin typeface="Times New Roman" pitchFamily="18" charset="0"/>
                <a:cs typeface="Times New Roman" pitchFamily="18" charset="0"/>
              </a:rPr>
              <a:t> Exercise stress testing should be absolutely avoided.</a:t>
            </a:r>
          </a:p>
          <a:p>
            <a:pPr algn="just"/>
            <a:r>
              <a:rPr lang="en-US" sz="3200" dirty="0" smtClean="0">
                <a:solidFill>
                  <a:srgbClr val="FF0000"/>
                </a:solidFill>
                <a:latin typeface="Times New Roman" pitchFamily="18" charset="0"/>
                <a:cs typeface="Times New Roman" pitchFamily="18" charset="0"/>
              </a:rPr>
              <a:t>4- </a:t>
            </a:r>
            <a:r>
              <a:rPr lang="en-US" sz="3200" dirty="0" smtClean="0">
                <a:solidFill>
                  <a:srgbClr val="FFFF00"/>
                </a:solidFill>
                <a:latin typeface="Times New Roman" pitchFamily="18" charset="0"/>
                <a:cs typeface="Times New Roman" pitchFamily="18" charset="0"/>
              </a:rPr>
              <a:t>Antibiotic prophylaxes for minor interventions</a:t>
            </a:r>
          </a:p>
          <a:p>
            <a:pPr algn="just"/>
            <a:r>
              <a:rPr lang="en-US" sz="3200" dirty="0" smtClean="0">
                <a:solidFill>
                  <a:srgbClr val="FF0000"/>
                </a:solidFill>
                <a:latin typeface="Times New Roman" pitchFamily="18" charset="0"/>
                <a:cs typeface="Times New Roman" pitchFamily="18" charset="0"/>
              </a:rPr>
              <a:t>5-</a:t>
            </a:r>
            <a:r>
              <a:rPr lang="en-US" sz="3200" dirty="0" smtClean="0">
                <a:solidFill>
                  <a:srgbClr val="FFFF00"/>
                </a:solidFill>
                <a:latin typeface="Times New Roman" pitchFamily="18" charset="0"/>
                <a:cs typeface="Times New Roman" pitchFamily="18" charset="0"/>
              </a:rPr>
              <a:t> echocardiography follow up is recommended.</a:t>
            </a:r>
          </a:p>
          <a:p>
            <a:pPr marL="457200" indent="-457200" algn="just"/>
            <a:r>
              <a:rPr lang="en-US" sz="3200" dirty="0" smtClean="0">
                <a:solidFill>
                  <a:srgbClr val="FF0000"/>
                </a:solidFill>
                <a:latin typeface="Times New Roman" pitchFamily="18" charset="0"/>
                <a:cs typeface="Times New Roman" pitchFamily="18" charset="0"/>
              </a:rPr>
              <a:t>6-</a:t>
            </a:r>
            <a:r>
              <a:rPr lang="en-US" sz="3200" dirty="0" smtClean="0">
                <a:solidFill>
                  <a:srgbClr val="FFFF00"/>
                </a:solidFill>
                <a:latin typeface="Times New Roman" pitchFamily="18" charset="0"/>
                <a:cs typeface="Times New Roman" pitchFamily="18" charset="0"/>
              </a:rPr>
              <a:t> beta-adrenergic blockers can depress myocardial function and induce LV failure and should be avoided in patients with AS.</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304800"/>
            <a:ext cx="8839200" cy="6186309"/>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Symptoms of AV stenosis</a:t>
            </a:r>
            <a:r>
              <a:rPr lang="en-US" sz="4400" dirty="0" smtClean="0">
                <a:solidFill>
                  <a:srgbClr val="FFFF00"/>
                </a:solidFill>
                <a:latin typeface="Times New Roman" pitchFamily="18" charset="0"/>
                <a:cs typeface="Times New Roman" pitchFamily="18" charset="0"/>
              </a:rPr>
              <a:t>:</a:t>
            </a:r>
          </a:p>
          <a:p>
            <a:r>
              <a:rPr lang="en-US" sz="3200" dirty="0" smtClean="0">
                <a:solidFill>
                  <a:srgbClr val="FFFF00"/>
                </a:solidFill>
                <a:latin typeface="Times New Roman" pitchFamily="18" charset="0"/>
                <a:cs typeface="Times New Roman" pitchFamily="18" charset="0"/>
              </a:rPr>
              <a:t>The cardinal manifestation of Acquired AS are:</a:t>
            </a:r>
          </a:p>
          <a:p>
            <a:endParaRPr lang="en-US" dirty="0" smtClean="0">
              <a:solidFill>
                <a:srgbClr val="FFFF00"/>
              </a:solidFill>
              <a:latin typeface="Times New Roman" pitchFamily="18" charset="0"/>
              <a:cs typeface="Times New Roman" pitchFamily="18" charset="0"/>
            </a:endParaRPr>
          </a:p>
          <a:p>
            <a:pPr marL="457200" indent="-457200">
              <a:buBlip>
                <a:blip r:embed="rId3"/>
              </a:buBlip>
            </a:pPr>
            <a:r>
              <a:rPr lang="en-US" sz="3200" dirty="0" err="1" smtClean="0">
                <a:solidFill>
                  <a:srgbClr val="FFFF00"/>
                </a:solidFill>
                <a:latin typeface="Times New Roman" pitchFamily="18" charset="0"/>
                <a:cs typeface="Times New Roman" pitchFamily="18" charset="0"/>
              </a:rPr>
              <a:t>Exertional</a:t>
            </a:r>
            <a:r>
              <a:rPr lang="en-US" sz="3200" dirty="0" smtClean="0">
                <a:solidFill>
                  <a:srgbClr val="FFFF00"/>
                </a:solidFill>
                <a:latin typeface="Times New Roman" pitchFamily="18" charset="0"/>
                <a:cs typeface="Times New Roman" pitchFamily="18" charset="0"/>
              </a:rPr>
              <a:t> dyspnea, PND and then orthopnea.</a:t>
            </a:r>
          </a:p>
          <a:p>
            <a:pPr marL="457200" indent="-457200">
              <a:buBlip>
                <a:blip r:embed="rId3"/>
              </a:buBlip>
            </a:pPr>
            <a:r>
              <a:rPr lang="en-US" sz="3200" dirty="0" smtClean="0">
                <a:solidFill>
                  <a:srgbClr val="FFFF00"/>
                </a:solidFill>
                <a:latin typeface="Times New Roman" pitchFamily="18" charset="0"/>
                <a:cs typeface="Times New Roman" pitchFamily="18" charset="0"/>
              </a:rPr>
              <a:t>Angina pectoris in 60% (CAD) in 50% </a:t>
            </a:r>
            <a:r>
              <a:rPr lang="en-US" sz="3200" dirty="0" err="1" smtClean="0">
                <a:solidFill>
                  <a:srgbClr val="FFFF00"/>
                </a:solidFill>
                <a:latin typeface="Times New Roman" pitchFamily="18" charset="0"/>
                <a:cs typeface="Times New Roman" pitchFamily="18" charset="0"/>
              </a:rPr>
              <a:t>calxific</a:t>
            </a:r>
            <a:r>
              <a:rPr lang="en-US" sz="3200" dirty="0" smtClean="0">
                <a:solidFill>
                  <a:srgbClr val="FFFF00"/>
                </a:solidFill>
                <a:latin typeface="Times New Roman" pitchFamily="18" charset="0"/>
                <a:cs typeface="Times New Roman" pitchFamily="18" charset="0"/>
              </a:rPr>
              <a:t> emboli</a:t>
            </a:r>
          </a:p>
          <a:p>
            <a:pPr marL="457200" indent="-457200">
              <a:buBlip>
                <a:blip r:embed="rId3"/>
              </a:buBlip>
            </a:pPr>
            <a:r>
              <a:rPr lang="en-US" sz="3200" dirty="0" smtClean="0">
                <a:solidFill>
                  <a:srgbClr val="FFFF00"/>
                </a:solidFill>
                <a:latin typeface="Times New Roman" pitchFamily="18" charset="0"/>
                <a:cs typeface="Times New Roman" pitchFamily="18" charset="0"/>
              </a:rPr>
              <a:t>Pa</a:t>
            </a:r>
            <a:r>
              <a:rPr lang="en-US" sz="3200" dirty="0">
                <a:solidFill>
                  <a:srgbClr val="FFFF00"/>
                </a:solidFill>
                <a:latin typeface="Times New Roman" pitchFamily="18" charset="0"/>
                <a:cs typeface="Times New Roman" pitchFamily="18" charset="0"/>
              </a:rPr>
              <a:t>l</a:t>
            </a:r>
            <a:r>
              <a:rPr lang="en-US" sz="3200" dirty="0" smtClean="0">
                <a:solidFill>
                  <a:srgbClr val="FFFF00"/>
                </a:solidFill>
                <a:latin typeface="Times New Roman" pitchFamily="18" charset="0"/>
                <a:cs typeface="Times New Roman" pitchFamily="18" charset="0"/>
              </a:rPr>
              <a:t>pitation: arrhythmias.</a:t>
            </a:r>
          </a:p>
          <a:p>
            <a:pPr marL="457200" indent="-457200">
              <a:buBlip>
                <a:blip r:embed="rId3"/>
              </a:buBlip>
            </a:pPr>
            <a:r>
              <a:rPr lang="en-US" sz="3200" dirty="0" smtClean="0">
                <a:solidFill>
                  <a:srgbClr val="FFFF00"/>
                </a:solidFill>
                <a:latin typeface="Times New Roman" pitchFamily="18" charset="0"/>
                <a:cs typeface="Times New Roman" pitchFamily="18" charset="0"/>
              </a:rPr>
              <a:t>Syncope (graying out spells): arrhythmias, low BP.</a:t>
            </a:r>
          </a:p>
          <a:p>
            <a:pPr marL="457200" indent="-457200">
              <a:buBlip>
                <a:blip r:embed="rId3"/>
              </a:buBlip>
            </a:pPr>
            <a:r>
              <a:rPr lang="en-US" sz="3200" dirty="0" smtClean="0">
                <a:solidFill>
                  <a:srgbClr val="FFFF00"/>
                </a:solidFill>
                <a:latin typeface="Times New Roman" pitchFamily="18" charset="0"/>
                <a:cs typeface="Times New Roman" pitchFamily="18" charset="0"/>
              </a:rPr>
              <a:t>Heart failure.</a:t>
            </a:r>
          </a:p>
          <a:p>
            <a:pPr marL="457200" indent="-457200">
              <a:buBlip>
                <a:blip r:embed="rId3"/>
              </a:buBlip>
            </a:pPr>
            <a:r>
              <a:rPr lang="en-US" sz="3200" dirty="0" smtClean="0">
                <a:solidFill>
                  <a:srgbClr val="FFFF00"/>
                </a:solidFill>
                <a:latin typeface="Times New Roman" pitchFamily="18" charset="0"/>
                <a:cs typeface="Times New Roman" pitchFamily="18" charset="0"/>
              </a:rPr>
              <a:t> Stroke: calcific emboli.</a:t>
            </a:r>
          </a:p>
          <a:p>
            <a:pPr marL="457200" indent="-457200">
              <a:buBlip>
                <a:blip r:embed="rId3"/>
              </a:buBlip>
            </a:pPr>
            <a:r>
              <a:rPr lang="en-US" sz="3200" dirty="0" smtClean="0">
                <a:solidFill>
                  <a:srgbClr val="FFFF00"/>
                </a:solidFill>
                <a:latin typeface="Times New Roman" pitchFamily="18" charset="0"/>
                <a:cs typeface="Times New Roman" pitchFamily="18" charset="0"/>
              </a:rPr>
              <a:t>GIT bleeding: </a:t>
            </a:r>
            <a:r>
              <a:rPr lang="en-US" sz="3200" dirty="0" err="1" smtClean="0">
                <a:solidFill>
                  <a:srgbClr val="FFFF00"/>
                </a:solidFill>
                <a:latin typeface="Times New Roman" pitchFamily="18" charset="0"/>
                <a:cs typeface="Times New Roman" pitchFamily="18" charset="0"/>
              </a:rPr>
              <a:t>angiodysplasia</a:t>
            </a:r>
            <a:r>
              <a:rPr lang="en-US" sz="3200" dirty="0" smtClean="0">
                <a:solidFill>
                  <a:srgbClr val="FFFF00"/>
                </a:solidFill>
                <a:latin typeface="Times New Roman" pitchFamily="18" charset="0"/>
                <a:cs typeface="Times New Roman" pitchFamily="18" charset="0"/>
              </a:rPr>
              <a:t> of colon.</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 y="609600"/>
            <a:ext cx="8686800" cy="5139869"/>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History from patient with MS:</a:t>
            </a:r>
          </a:p>
          <a:p>
            <a:endParaRPr lang="en-US" sz="2800" dirty="0" smtClean="0">
              <a:solidFill>
                <a:srgbClr val="FFFF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Asymptomatic.</a:t>
            </a:r>
          </a:p>
          <a:p>
            <a:pPr marL="457200" indent="-457200">
              <a:buBlip>
                <a:blip r:embed="rId3"/>
              </a:buBlip>
            </a:pPr>
            <a:r>
              <a:rPr lang="en-US" sz="3200" dirty="0" smtClean="0">
                <a:solidFill>
                  <a:srgbClr val="FFFF00"/>
                </a:solidFill>
                <a:latin typeface="Times New Roman" pitchFamily="18" charset="0"/>
                <a:cs typeface="Times New Roman" pitchFamily="18" charset="0"/>
              </a:rPr>
              <a:t>Dyspnea.</a:t>
            </a:r>
          </a:p>
          <a:p>
            <a:pPr marL="457200" indent="-457200">
              <a:buBlip>
                <a:blip r:embed="rId3"/>
              </a:buBlip>
            </a:pPr>
            <a:r>
              <a:rPr lang="en-US" sz="3200" dirty="0" smtClean="0">
                <a:solidFill>
                  <a:srgbClr val="FFFF00"/>
                </a:solidFill>
                <a:latin typeface="Times New Roman" pitchFamily="18" charset="0"/>
                <a:cs typeface="Times New Roman" pitchFamily="18" charset="0"/>
              </a:rPr>
              <a:t>Fatigue.</a:t>
            </a:r>
          </a:p>
          <a:p>
            <a:pPr marL="457200" indent="-457200">
              <a:buBlip>
                <a:blip r:embed="rId3"/>
              </a:buBlip>
            </a:pPr>
            <a:r>
              <a:rPr lang="en-US" sz="3200" dirty="0" smtClean="0">
                <a:solidFill>
                  <a:srgbClr val="FFFF00"/>
                </a:solidFill>
                <a:latin typeface="Times New Roman" pitchFamily="18" charset="0"/>
                <a:cs typeface="Times New Roman" pitchFamily="18" charset="0"/>
              </a:rPr>
              <a:t>Hemoptysis.</a:t>
            </a:r>
          </a:p>
          <a:p>
            <a:pPr marL="457200" indent="-457200">
              <a:buBlip>
                <a:blip r:embed="rId3"/>
              </a:buBlip>
            </a:pPr>
            <a:r>
              <a:rPr lang="en-US" sz="3200" dirty="0" smtClean="0">
                <a:solidFill>
                  <a:srgbClr val="FFFF00"/>
                </a:solidFill>
                <a:latin typeface="Times New Roman" pitchFamily="18" charset="0"/>
                <a:cs typeface="Times New Roman" pitchFamily="18" charset="0"/>
              </a:rPr>
              <a:t>Chest pin.</a:t>
            </a:r>
          </a:p>
          <a:p>
            <a:pPr marL="457200" indent="-457200">
              <a:buBlip>
                <a:blip r:embed="rId3"/>
              </a:buBlip>
            </a:pPr>
            <a:r>
              <a:rPr lang="en-US" sz="3200" dirty="0" smtClean="0">
                <a:solidFill>
                  <a:srgbClr val="FFFF00"/>
                </a:solidFill>
                <a:latin typeface="Times New Roman" pitchFamily="18" charset="0"/>
                <a:cs typeface="Times New Roman" pitchFamily="18" charset="0"/>
              </a:rPr>
              <a:t>Palpitations: 80% AF.</a:t>
            </a:r>
          </a:p>
          <a:p>
            <a:pPr marL="457200" indent="-457200">
              <a:buBlip>
                <a:blip r:embed="rId3"/>
              </a:buBlip>
            </a:pPr>
            <a:r>
              <a:rPr lang="en-US" sz="3200" dirty="0" smtClean="0">
                <a:solidFill>
                  <a:srgbClr val="FFFF00"/>
                </a:solidFill>
                <a:latin typeface="Times New Roman" pitchFamily="18" charset="0"/>
                <a:cs typeface="Times New Roman" pitchFamily="18" charset="0"/>
              </a:rPr>
              <a:t>Embolic Events.</a:t>
            </a:r>
          </a:p>
          <a:p>
            <a:pPr marL="457200" indent="-457200">
              <a:buBlip>
                <a:blip r:embed="rId3"/>
              </a:buBlip>
            </a:pPr>
            <a:r>
              <a:rPr lang="en-US" sz="3200" dirty="0" smtClean="0">
                <a:solidFill>
                  <a:srgbClr val="FFFF00"/>
                </a:solidFill>
                <a:latin typeface="Times New Roman" pitchFamily="18" charset="0"/>
                <a:cs typeface="Times New Roman" pitchFamily="18" charset="0"/>
              </a:rPr>
              <a:t>Hoarseness of Voice (</a:t>
            </a:r>
            <a:r>
              <a:rPr lang="en-US" sz="3200" dirty="0" err="1" smtClean="0">
                <a:solidFill>
                  <a:srgbClr val="FFFF00"/>
                </a:solidFill>
                <a:latin typeface="Times New Roman" pitchFamily="18" charset="0"/>
                <a:cs typeface="Times New Roman" pitchFamily="18" charset="0"/>
              </a:rPr>
              <a:t>Ortner</a:t>
            </a:r>
            <a:r>
              <a:rPr lang="en-US" sz="3200" dirty="0" smtClean="0">
                <a:solidFill>
                  <a:srgbClr val="FFFF00"/>
                </a:solidFill>
                <a:latin typeface="Times New Roman" pitchFamily="18" charset="0"/>
                <a:cs typeface="Times New Roman" pitchFamily="18" charset="0"/>
              </a:rPr>
              <a:t> Syndrome).</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304800"/>
            <a:ext cx="8839200" cy="5632311"/>
          </a:xfrm>
          <a:prstGeom prst="rect">
            <a:avLst/>
          </a:prstGeom>
          <a:noFill/>
        </p:spPr>
        <p:txBody>
          <a:bodyPr wrap="square" rtlCol="0">
            <a:spAutoFit/>
          </a:bodyPr>
          <a:lstStyle/>
          <a:p>
            <a:pPr algn="ctr"/>
            <a:r>
              <a:rPr lang="en-US" sz="4000" dirty="0" smtClean="0">
                <a:solidFill>
                  <a:srgbClr val="FF0000"/>
                </a:solidFill>
                <a:latin typeface="Times New Roman" pitchFamily="18" charset="0"/>
                <a:cs typeface="Times New Roman" pitchFamily="18" charset="0"/>
              </a:rPr>
              <a:t>Indications for Invasive Treatment in patients of AS:</a:t>
            </a:r>
          </a:p>
          <a:p>
            <a:pPr algn="ctr"/>
            <a:endParaRPr lang="en-US" sz="2400" dirty="0" smtClean="0">
              <a:solidFill>
                <a:srgbClr val="FFFF00"/>
              </a:solidFill>
              <a:latin typeface="Times New Roman" pitchFamily="18" charset="0"/>
              <a:cs typeface="Times New Roman" pitchFamily="18" charset="0"/>
            </a:endParaRPr>
          </a:p>
          <a:p>
            <a:pPr algn="just"/>
            <a:r>
              <a:rPr lang="en-US" sz="3200" dirty="0" smtClean="0">
                <a:solidFill>
                  <a:srgbClr val="FF0000"/>
                </a:solidFill>
                <a:latin typeface="Times New Roman" pitchFamily="18" charset="0"/>
                <a:cs typeface="Times New Roman" pitchFamily="18" charset="0"/>
              </a:rPr>
              <a:t>1-</a:t>
            </a:r>
            <a:r>
              <a:rPr lang="en-US" sz="3200" dirty="0" smtClean="0">
                <a:solidFill>
                  <a:srgbClr val="FFFF00"/>
                </a:solidFill>
                <a:latin typeface="Times New Roman" pitchFamily="18" charset="0"/>
                <a:cs typeface="Times New Roman" pitchFamily="18" charset="0"/>
              </a:rPr>
              <a:t> When there are symptoms of:</a:t>
            </a:r>
          </a:p>
          <a:p>
            <a:pPr marL="914400" indent="-457200" algn="just">
              <a:buFontTx/>
              <a:buChar char="-"/>
            </a:pPr>
            <a:r>
              <a:rPr lang="en-US" sz="3200" dirty="0" smtClean="0">
                <a:solidFill>
                  <a:srgbClr val="FFFF00"/>
                </a:solidFill>
                <a:latin typeface="Times New Roman" pitchFamily="18" charset="0"/>
                <a:cs typeface="Times New Roman" pitchFamily="18" charset="0"/>
              </a:rPr>
              <a:t>Angina.</a:t>
            </a:r>
          </a:p>
          <a:p>
            <a:pPr marL="914400" indent="-457200" algn="just">
              <a:buFontTx/>
              <a:buChar char="-"/>
            </a:pPr>
            <a:r>
              <a:rPr lang="en-US" sz="3200" dirty="0">
                <a:solidFill>
                  <a:srgbClr val="FFFF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Syncope.</a:t>
            </a:r>
          </a:p>
          <a:p>
            <a:pPr marL="914400" indent="-457200" algn="just">
              <a:buFontTx/>
              <a:buChar char="-"/>
            </a:pPr>
            <a:r>
              <a:rPr lang="en-US" sz="3200" dirty="0">
                <a:solidFill>
                  <a:srgbClr val="FFFF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Excessive fatigue.</a:t>
            </a:r>
          </a:p>
          <a:p>
            <a:pPr algn="just"/>
            <a:endParaRPr lang="en-US" sz="2000" dirty="0">
              <a:solidFill>
                <a:srgbClr val="FFFF00"/>
              </a:solidFill>
              <a:latin typeface="Times New Roman" pitchFamily="18" charset="0"/>
              <a:cs typeface="Times New Roman" pitchFamily="18" charset="0"/>
            </a:endParaRPr>
          </a:p>
          <a:p>
            <a:pPr algn="just"/>
            <a:r>
              <a:rPr lang="en-US" sz="3200" dirty="0" smtClean="0">
                <a:solidFill>
                  <a:srgbClr val="FF0000"/>
                </a:solidFill>
                <a:latin typeface="Times New Roman" pitchFamily="18" charset="0"/>
                <a:cs typeface="Times New Roman" pitchFamily="18" charset="0"/>
              </a:rPr>
              <a:t>2-</a:t>
            </a:r>
            <a:r>
              <a:rPr lang="en-US" sz="3200" dirty="0" smtClean="0">
                <a:solidFill>
                  <a:srgbClr val="FFFF00"/>
                </a:solidFill>
                <a:latin typeface="Times New Roman" pitchFamily="18" charset="0"/>
                <a:cs typeface="Times New Roman" pitchFamily="18" charset="0"/>
              </a:rPr>
              <a:t> When there is:</a:t>
            </a:r>
          </a:p>
          <a:p>
            <a:pPr marL="914400" indent="-457200" algn="just">
              <a:buFontTx/>
              <a:buChar char="-"/>
            </a:pPr>
            <a:r>
              <a:rPr lang="en-US" sz="3200" dirty="0" smtClean="0">
                <a:solidFill>
                  <a:srgbClr val="FFFF00"/>
                </a:solidFill>
                <a:latin typeface="Times New Roman" pitchFamily="18" charset="0"/>
                <a:cs typeface="Times New Roman" pitchFamily="18" charset="0"/>
              </a:rPr>
              <a:t>Pressure gradient &gt; 50mmHg.</a:t>
            </a:r>
          </a:p>
          <a:p>
            <a:pPr marL="914400" indent="-457200" algn="just">
              <a:buFontTx/>
              <a:buChar char="-"/>
            </a:pPr>
            <a:r>
              <a:rPr lang="en-US" sz="3200" dirty="0">
                <a:solidFill>
                  <a:srgbClr val="FFFF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Aortic area is &lt;0..8 cm</a:t>
            </a:r>
            <a:r>
              <a:rPr lang="en-US" sz="3200" baseline="30000" dirty="0" smtClean="0">
                <a:solidFill>
                  <a:srgbClr val="FFFF00"/>
                </a:solidFill>
                <a:latin typeface="Times New Roman" pitchFamily="18" charset="0"/>
                <a:cs typeface="Times New Roman" pitchFamily="18" charset="0"/>
              </a:rPr>
              <a:t>2</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990600"/>
            <a:ext cx="8915400" cy="3847207"/>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Causes of MS:</a:t>
            </a:r>
          </a:p>
          <a:p>
            <a:endParaRPr lang="en-US" sz="3200" dirty="0" smtClean="0">
              <a:solidFill>
                <a:srgbClr val="FFFF00"/>
              </a:solidFill>
              <a:latin typeface="Times New Roman" pitchFamily="18" charset="0"/>
              <a:cs typeface="Times New Roman" pitchFamily="18" charset="0"/>
            </a:endParaRPr>
          </a:p>
          <a:p>
            <a:pPr marL="401638" indent="-401638"/>
            <a:r>
              <a:rPr lang="en-US" sz="3200" dirty="0" smtClean="0">
                <a:solidFill>
                  <a:srgbClr val="FF0000"/>
                </a:solidFill>
                <a:latin typeface="Times New Roman" pitchFamily="18" charset="0"/>
                <a:cs typeface="Times New Roman" pitchFamily="18" charset="0"/>
              </a:rPr>
              <a:t>1-</a:t>
            </a:r>
            <a:r>
              <a:rPr lang="en-US" sz="3200" dirty="0" smtClean="0">
                <a:solidFill>
                  <a:srgbClr val="FFFF00"/>
                </a:solidFill>
                <a:latin typeface="Times New Roman" pitchFamily="18" charset="0"/>
                <a:cs typeface="Times New Roman" pitchFamily="18" charset="0"/>
              </a:rPr>
              <a:t> Rheumatic fever &amp; rheumatic changes present in more than 90%.</a:t>
            </a:r>
          </a:p>
          <a:p>
            <a:pPr marL="401638" indent="-401638"/>
            <a:endParaRPr lang="en-US" dirty="0" smtClean="0">
              <a:solidFill>
                <a:srgbClr val="FFFF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2-</a:t>
            </a:r>
            <a:r>
              <a:rPr lang="en-US" sz="3200" dirty="0" smtClean="0">
                <a:solidFill>
                  <a:srgbClr val="FFFF00"/>
                </a:solidFill>
                <a:latin typeface="Times New Roman" pitchFamily="18" charset="0"/>
                <a:cs typeface="Times New Roman" pitchFamily="18" charset="0"/>
              </a:rPr>
              <a:t> calcification.</a:t>
            </a:r>
          </a:p>
          <a:p>
            <a:endParaRPr lang="en-US" dirty="0" smtClean="0">
              <a:solidFill>
                <a:srgbClr val="FFFF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3-</a:t>
            </a:r>
            <a:r>
              <a:rPr lang="en-US" sz="3200" dirty="0" smtClean="0">
                <a:solidFill>
                  <a:srgbClr val="FFFF00"/>
                </a:solidFill>
                <a:latin typeface="Times New Roman" pitchFamily="18" charset="0"/>
                <a:cs typeface="Times New Roman" pitchFamily="18" charset="0"/>
              </a:rPr>
              <a:t> congenital.</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33400" y="284976"/>
            <a:ext cx="8001000" cy="5201424"/>
          </a:xfrm>
          <a:prstGeom prst="rect">
            <a:avLst/>
          </a:prstGeom>
          <a:noFill/>
        </p:spPr>
        <p:txBody>
          <a:bodyPr wrap="square" rtlCol="0">
            <a:spAutoFit/>
          </a:bodyPr>
          <a:lstStyle/>
          <a:p>
            <a:r>
              <a:rPr lang="en-US" sz="4800" dirty="0" smtClean="0">
                <a:solidFill>
                  <a:srgbClr val="FF0000"/>
                </a:solidFill>
                <a:latin typeface="Times New Roman" pitchFamily="18" charset="0"/>
                <a:cs typeface="Times New Roman" pitchFamily="18" charset="0"/>
              </a:rPr>
              <a:t>Treatment Options of MS:</a:t>
            </a:r>
          </a:p>
          <a:p>
            <a:endParaRPr lang="en-US" sz="3200" dirty="0" smtClean="0">
              <a:solidFill>
                <a:srgbClr val="FF0000"/>
              </a:solidFill>
              <a:latin typeface="Times New Roman" pitchFamily="18" charset="0"/>
              <a:cs typeface="Times New Roman" pitchFamily="18" charset="0"/>
            </a:endParaRPr>
          </a:p>
          <a:p>
            <a:pPr marL="571500" indent="-571500">
              <a:buBlip>
                <a:blip r:embed="rId3"/>
              </a:buBlip>
            </a:pPr>
            <a:r>
              <a:rPr lang="en-US" sz="3600" dirty="0" smtClean="0">
                <a:solidFill>
                  <a:srgbClr val="FFFF00"/>
                </a:solidFill>
                <a:latin typeface="Times New Roman" pitchFamily="18" charset="0"/>
                <a:cs typeface="Times New Roman" pitchFamily="18" charset="0"/>
              </a:rPr>
              <a:t>Asymptomatic.</a:t>
            </a:r>
          </a:p>
          <a:p>
            <a:pPr marL="571500" indent="-58738">
              <a:buBlip>
                <a:blip r:embed="rId4"/>
              </a:buBlip>
            </a:pPr>
            <a:r>
              <a:rPr lang="en-US" sz="3600" dirty="0" smtClean="0">
                <a:solidFill>
                  <a:srgbClr val="FFFF00"/>
                </a:solidFill>
                <a:latin typeface="Times New Roman" pitchFamily="18" charset="0"/>
                <a:cs typeface="Times New Roman" pitchFamily="18" charset="0"/>
              </a:rPr>
              <a:t> Follow up only.</a:t>
            </a:r>
          </a:p>
          <a:p>
            <a:pPr marL="571500" indent="-571500">
              <a:buBlip>
                <a:blip r:embed="rId3"/>
              </a:buBlip>
            </a:pPr>
            <a:r>
              <a:rPr lang="en-US" sz="3600" dirty="0" smtClean="0">
                <a:solidFill>
                  <a:srgbClr val="FFFF00"/>
                </a:solidFill>
                <a:latin typeface="Times New Roman" pitchFamily="18" charset="0"/>
                <a:cs typeface="Times New Roman" pitchFamily="18" charset="0"/>
              </a:rPr>
              <a:t>Symptomatic.</a:t>
            </a:r>
          </a:p>
          <a:p>
            <a:pPr marL="1139825" indent="-571500">
              <a:buBlip>
                <a:blip r:embed="rId4"/>
              </a:buBlip>
            </a:pPr>
            <a:r>
              <a:rPr lang="en-US" sz="3600" dirty="0" smtClean="0">
                <a:solidFill>
                  <a:srgbClr val="FFFF00"/>
                </a:solidFill>
                <a:latin typeface="Times New Roman" pitchFamily="18" charset="0"/>
                <a:cs typeface="Times New Roman" pitchFamily="18" charset="0"/>
              </a:rPr>
              <a:t>Medical.</a:t>
            </a:r>
          </a:p>
          <a:p>
            <a:pPr marL="1139825" indent="-571500">
              <a:buBlip>
                <a:blip r:embed="rId4"/>
              </a:buBlip>
            </a:pPr>
            <a:r>
              <a:rPr lang="en-US" sz="3600" dirty="0" smtClean="0">
                <a:solidFill>
                  <a:srgbClr val="FFFF00"/>
                </a:solidFill>
                <a:latin typeface="Times New Roman" pitchFamily="18" charset="0"/>
                <a:cs typeface="Times New Roman" pitchFamily="18" charset="0"/>
              </a:rPr>
              <a:t>Balloon </a:t>
            </a:r>
            <a:r>
              <a:rPr lang="en-US" sz="3600" dirty="0" err="1" smtClean="0">
                <a:solidFill>
                  <a:srgbClr val="FFFF00"/>
                </a:solidFill>
                <a:latin typeface="Times New Roman" pitchFamily="18" charset="0"/>
                <a:cs typeface="Times New Roman" pitchFamily="18" charset="0"/>
              </a:rPr>
              <a:t>valvuloplasty</a:t>
            </a:r>
            <a:r>
              <a:rPr lang="en-US" sz="3600" dirty="0" smtClean="0">
                <a:solidFill>
                  <a:srgbClr val="FFFF00"/>
                </a:solidFill>
                <a:latin typeface="Times New Roman" pitchFamily="18" charset="0"/>
                <a:cs typeface="Times New Roman" pitchFamily="18" charset="0"/>
              </a:rPr>
              <a:t>.</a:t>
            </a:r>
          </a:p>
          <a:p>
            <a:pPr marL="1139825" indent="-571500">
              <a:buBlip>
                <a:blip r:embed="rId4"/>
              </a:buBlip>
            </a:pPr>
            <a:r>
              <a:rPr lang="en-US" sz="3600" dirty="0" err="1" smtClean="0">
                <a:solidFill>
                  <a:srgbClr val="FFFF00"/>
                </a:solidFill>
                <a:latin typeface="Times New Roman" pitchFamily="18" charset="0"/>
                <a:cs typeface="Times New Roman" pitchFamily="18" charset="0"/>
              </a:rPr>
              <a:t>Valvotomy</a:t>
            </a:r>
            <a:r>
              <a:rPr lang="en-US" sz="3600" dirty="0" smtClean="0">
                <a:solidFill>
                  <a:srgbClr val="FFFF00"/>
                </a:solidFill>
                <a:latin typeface="Times New Roman" pitchFamily="18" charset="0"/>
                <a:cs typeface="Times New Roman" pitchFamily="18" charset="0"/>
              </a:rPr>
              <a:t>.</a:t>
            </a:r>
          </a:p>
          <a:p>
            <a:pPr marL="1139825" indent="-571500">
              <a:buBlip>
                <a:blip r:embed="rId4"/>
              </a:buBlip>
            </a:pPr>
            <a:r>
              <a:rPr lang="en-US" sz="3600" dirty="0" smtClean="0">
                <a:solidFill>
                  <a:srgbClr val="FFFF00"/>
                </a:solidFill>
                <a:latin typeface="Times New Roman" pitchFamily="18" charset="0"/>
                <a:cs typeface="Times New Roman" pitchFamily="18" charset="0"/>
              </a:rPr>
              <a:t>Valve replacement.</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152400"/>
            <a:ext cx="8991600" cy="6247864"/>
          </a:xfrm>
          <a:prstGeom prst="rect">
            <a:avLst/>
          </a:prstGeom>
          <a:noFill/>
        </p:spPr>
        <p:txBody>
          <a:bodyPr wrap="square" rtlCol="0">
            <a:spAutoFit/>
          </a:bodyPr>
          <a:lstStyle/>
          <a:p>
            <a:r>
              <a:rPr lang="en-US" sz="4400" dirty="0">
                <a:solidFill>
                  <a:srgbClr val="FF0000"/>
                </a:solidFill>
                <a:latin typeface="Times New Roman" pitchFamily="18" charset="0"/>
                <a:cs typeface="Times New Roman" pitchFamily="18" charset="0"/>
              </a:rPr>
              <a:t>Medical treatment</a:t>
            </a:r>
            <a:r>
              <a:rPr lang="en-US" sz="4400" dirty="0" smtClean="0">
                <a:solidFill>
                  <a:srgbClr val="FF0000"/>
                </a:solidFill>
                <a:latin typeface="Times New Roman" pitchFamily="18" charset="0"/>
                <a:cs typeface="Times New Roman" pitchFamily="18" charset="0"/>
              </a:rPr>
              <a:t>:</a:t>
            </a:r>
          </a:p>
          <a:p>
            <a:endParaRPr lang="en-US" dirty="0">
              <a:solidFill>
                <a:srgbClr val="FF0000"/>
              </a:solidFill>
              <a:latin typeface="Times New Roman" pitchFamily="18" charset="0"/>
              <a:cs typeface="Times New Roman" pitchFamily="18" charset="0"/>
            </a:endParaRPr>
          </a:p>
          <a:p>
            <a:pPr marL="457200" indent="-457200">
              <a:buBlip>
                <a:blip r:embed="rId3"/>
              </a:buBlip>
            </a:pPr>
            <a:r>
              <a:rPr lang="en-US" sz="3200" dirty="0">
                <a:solidFill>
                  <a:srgbClr val="FFFF00"/>
                </a:solidFill>
                <a:latin typeface="Times New Roman" pitchFamily="18" charset="0"/>
                <a:cs typeface="Times New Roman" pitchFamily="18" charset="0"/>
              </a:rPr>
              <a:t>Diuretics: </a:t>
            </a:r>
            <a:r>
              <a:rPr lang="en-US" sz="3200" dirty="0" err="1" smtClean="0">
                <a:solidFill>
                  <a:srgbClr val="FFFF00"/>
                </a:solidFill>
                <a:latin typeface="Times New Roman" pitchFamily="18" charset="0"/>
                <a:cs typeface="Times New Roman" pitchFamily="18" charset="0"/>
              </a:rPr>
              <a:t>furesimide</a:t>
            </a:r>
            <a:endParaRPr lang="en-US" sz="3200" dirty="0" smtClean="0">
              <a:solidFill>
                <a:srgbClr val="FFFF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Digoxin</a:t>
            </a:r>
            <a:r>
              <a:rPr lang="en-US" sz="3200" dirty="0">
                <a:solidFill>
                  <a:srgbClr val="FFFF00"/>
                </a:solidFill>
                <a:latin typeface="Times New Roman" pitchFamily="18" charset="0"/>
                <a:cs typeface="Times New Roman" pitchFamily="18" charset="0"/>
              </a:rPr>
              <a:t>: 0.25mg </a:t>
            </a:r>
            <a:r>
              <a:rPr lang="en-US" sz="3200" dirty="0" smtClean="0">
                <a:solidFill>
                  <a:srgbClr val="FFFF00"/>
                </a:solidFill>
                <a:latin typeface="Times New Roman" pitchFamily="18" charset="0"/>
                <a:cs typeface="Times New Roman" pitchFamily="18" charset="0"/>
              </a:rPr>
              <a:t>orally.</a:t>
            </a:r>
          </a:p>
          <a:p>
            <a:pPr marL="457200" indent="-457200">
              <a:buBlip>
                <a:blip r:embed="rId3"/>
              </a:buBlip>
            </a:pPr>
            <a:r>
              <a:rPr lang="en-US" sz="3200" dirty="0" err="1" smtClean="0">
                <a:solidFill>
                  <a:srgbClr val="FFFF00"/>
                </a:solidFill>
                <a:latin typeface="Times New Roman" pitchFamily="18" charset="0"/>
                <a:cs typeface="Times New Roman" pitchFamily="18" charset="0"/>
              </a:rPr>
              <a:t>Anticogulants</a:t>
            </a:r>
            <a:endParaRPr lang="en-US" sz="3200" dirty="0">
              <a:solidFill>
                <a:srgbClr val="FFFF00"/>
              </a:solidFill>
              <a:latin typeface="Times New Roman" pitchFamily="18" charset="0"/>
              <a:cs typeface="Times New Roman" pitchFamily="18" charset="0"/>
            </a:endParaRPr>
          </a:p>
          <a:p>
            <a:pPr marL="568325" indent="-234950">
              <a:buFontTx/>
              <a:buChar char="-"/>
            </a:pPr>
            <a:r>
              <a:rPr lang="en-US" sz="3200" dirty="0">
                <a:solidFill>
                  <a:srgbClr val="FFFF00"/>
                </a:solidFill>
                <a:latin typeface="Times New Roman" pitchFamily="18" charset="0"/>
                <a:cs typeface="Times New Roman" pitchFamily="18" charset="0"/>
              </a:rPr>
              <a:t>If there’s AF.</a:t>
            </a:r>
          </a:p>
          <a:p>
            <a:pPr marL="568325" indent="-234950">
              <a:buFontTx/>
              <a:buChar char="-"/>
            </a:pPr>
            <a:r>
              <a:rPr lang="en-US" sz="3200" dirty="0">
                <a:solidFill>
                  <a:srgbClr val="FFFF00"/>
                </a:solidFill>
                <a:latin typeface="Times New Roman" pitchFamily="18" charset="0"/>
                <a:cs typeface="Times New Roman" pitchFamily="18" charset="0"/>
              </a:rPr>
              <a:t>If there’s </a:t>
            </a:r>
            <a:r>
              <a:rPr lang="en-US" sz="3200" dirty="0" err="1">
                <a:solidFill>
                  <a:srgbClr val="FFFF00"/>
                </a:solidFill>
                <a:latin typeface="Times New Roman" pitchFamily="18" charset="0"/>
                <a:cs typeface="Times New Roman" pitchFamily="18" charset="0"/>
              </a:rPr>
              <a:t>thrombo</a:t>
            </a:r>
            <a:r>
              <a:rPr lang="en-US" sz="3200" dirty="0">
                <a:solidFill>
                  <a:srgbClr val="FFFF00"/>
                </a:solidFill>
                <a:latin typeface="Times New Roman" pitchFamily="18" charset="0"/>
                <a:cs typeface="Times New Roman" pitchFamily="18" charset="0"/>
              </a:rPr>
              <a:t>-embolic features by heparin S.C. or/ &amp; warfarin orally</a:t>
            </a:r>
            <a:r>
              <a:rPr lang="en-US" sz="3200" dirty="0" smtClean="0">
                <a:solidFill>
                  <a:srgbClr val="FFFF00"/>
                </a:solidFill>
                <a:latin typeface="Times New Roman" pitchFamily="18" charset="0"/>
                <a:cs typeface="Times New Roman" pitchFamily="18" charset="0"/>
              </a:rPr>
              <a:t>.</a:t>
            </a:r>
          </a:p>
          <a:p>
            <a:pPr marL="333375"/>
            <a:endParaRPr lang="en-US" sz="2000" dirty="0" smtClean="0">
              <a:solidFill>
                <a:srgbClr val="FFFF00"/>
              </a:solidFill>
              <a:latin typeface="Times New Roman" pitchFamily="18" charset="0"/>
              <a:cs typeface="Times New Roman" pitchFamily="18" charset="0"/>
            </a:endParaRPr>
          </a:p>
          <a:p>
            <a:r>
              <a:rPr lang="en-US" sz="4400" dirty="0" smtClean="0">
                <a:solidFill>
                  <a:srgbClr val="FF0000"/>
                </a:solidFill>
                <a:latin typeface="Times New Roman" pitchFamily="18" charset="0"/>
                <a:cs typeface="Times New Roman" pitchFamily="18" charset="0"/>
              </a:rPr>
              <a:t>Indication for Valve Replacement:</a:t>
            </a:r>
          </a:p>
          <a:p>
            <a:endParaRPr lang="en-US" dirty="0" smtClean="0">
              <a:solidFill>
                <a:srgbClr val="FF0000"/>
              </a:solidFill>
              <a:latin typeface="Times New Roman" pitchFamily="18" charset="0"/>
              <a:cs typeface="Times New Roman" pitchFamily="18" charset="0"/>
            </a:endParaRPr>
          </a:p>
          <a:p>
            <a:pPr marL="457200" indent="-457200">
              <a:buBlip>
                <a:blip r:embed="rId4"/>
              </a:buBlip>
            </a:pPr>
            <a:r>
              <a:rPr lang="en-US" sz="3200" dirty="0" smtClean="0">
                <a:solidFill>
                  <a:srgbClr val="FFFF00"/>
                </a:solidFill>
                <a:latin typeface="Times New Roman" pitchFamily="18" charset="0"/>
                <a:cs typeface="Times New Roman" pitchFamily="18" charset="0"/>
              </a:rPr>
              <a:t>Rigid and calcified valve.</a:t>
            </a:r>
          </a:p>
          <a:p>
            <a:pPr marL="457200" indent="-457200">
              <a:buBlip>
                <a:blip r:embed="rId4"/>
              </a:buBlip>
            </a:pPr>
            <a:r>
              <a:rPr lang="en-US" sz="3200" dirty="0" smtClean="0">
                <a:solidFill>
                  <a:srgbClr val="FFFF00"/>
                </a:solidFill>
                <a:latin typeface="Times New Roman" pitchFamily="18" charset="0"/>
                <a:cs typeface="Times New Roman" pitchFamily="18" charset="0"/>
              </a:rPr>
              <a:t>Associated mitral valve regurgitation.</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903506"/>
            <a:ext cx="8686800" cy="4585871"/>
          </a:xfrm>
          <a:prstGeom prst="rect">
            <a:avLst/>
          </a:prstGeom>
          <a:noFill/>
        </p:spPr>
        <p:txBody>
          <a:bodyPr wrap="square" rtlCol="0">
            <a:spAutoFit/>
          </a:bodyPr>
          <a:lstStyle/>
          <a:p>
            <a:r>
              <a:rPr lang="en-US" sz="4800" dirty="0" smtClean="0">
                <a:solidFill>
                  <a:srgbClr val="FF0000"/>
                </a:solidFill>
                <a:latin typeface="Times New Roman" pitchFamily="18" charset="0"/>
                <a:cs typeface="Times New Roman" pitchFamily="18" charset="0"/>
              </a:rPr>
              <a:t>Causes of Mitral Regurgitation:</a:t>
            </a:r>
          </a:p>
          <a:p>
            <a:endParaRPr lang="en-US" dirty="0" smtClean="0">
              <a:solidFill>
                <a:srgbClr val="FF00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Rheumatic </a:t>
            </a:r>
            <a:r>
              <a:rPr lang="en-US" sz="3200" dirty="0" err="1" smtClean="0">
                <a:solidFill>
                  <a:srgbClr val="FFFF00"/>
                </a:solidFill>
                <a:latin typeface="Times New Roman" pitchFamily="18" charset="0"/>
                <a:cs typeface="Times New Roman" pitchFamily="18" charset="0"/>
              </a:rPr>
              <a:t>carditis</a:t>
            </a:r>
            <a:r>
              <a:rPr lang="en-US" sz="3200" dirty="0" smtClean="0">
                <a:solidFill>
                  <a:srgbClr val="FFFF00"/>
                </a:solidFill>
                <a:latin typeface="Times New Roman" pitchFamily="18" charset="0"/>
                <a:cs typeface="Times New Roman" pitchFamily="18" charset="0"/>
              </a:rPr>
              <a:t>.</a:t>
            </a:r>
          </a:p>
          <a:p>
            <a:pPr marL="457200" indent="-457200">
              <a:buBlip>
                <a:blip r:embed="rId3"/>
              </a:buBlip>
            </a:pPr>
            <a:r>
              <a:rPr lang="en-US" sz="3200" dirty="0" smtClean="0">
                <a:solidFill>
                  <a:srgbClr val="FFFF00"/>
                </a:solidFill>
                <a:latin typeface="Times New Roman" pitchFamily="18" charset="0"/>
                <a:cs typeface="Times New Roman" pitchFamily="18" charset="0"/>
              </a:rPr>
              <a:t>Infective endocarditis.</a:t>
            </a:r>
          </a:p>
          <a:p>
            <a:pPr marL="457200" indent="-457200">
              <a:buBlip>
                <a:blip r:embed="rId3"/>
              </a:buBlip>
            </a:pPr>
            <a:r>
              <a:rPr lang="en-US" sz="3200" dirty="0" smtClean="0">
                <a:solidFill>
                  <a:srgbClr val="FFFF00"/>
                </a:solidFill>
                <a:latin typeface="Times New Roman" pitchFamily="18" charset="0"/>
                <a:cs typeface="Times New Roman" pitchFamily="18" charset="0"/>
              </a:rPr>
              <a:t>Mitral valve prolapse.</a:t>
            </a:r>
          </a:p>
          <a:p>
            <a:pPr marL="457200" indent="-457200">
              <a:buBlip>
                <a:blip r:embed="rId3"/>
              </a:buBlip>
            </a:pPr>
            <a:r>
              <a:rPr lang="en-US" sz="3200" dirty="0" smtClean="0">
                <a:solidFill>
                  <a:srgbClr val="FFFF00"/>
                </a:solidFill>
                <a:latin typeface="Times New Roman" pitchFamily="18" charset="0"/>
                <a:cs typeface="Times New Roman" pitchFamily="18" charset="0"/>
              </a:rPr>
              <a:t>Dilation of mitral valve ring as in CHF&amp; dilated cardiomyopathy.</a:t>
            </a:r>
          </a:p>
          <a:p>
            <a:pPr marL="457200" indent="-457200">
              <a:buBlip>
                <a:blip r:embed="rId3"/>
              </a:buBlip>
            </a:pPr>
            <a:r>
              <a:rPr lang="en-US" sz="3200" dirty="0" smtClean="0">
                <a:solidFill>
                  <a:srgbClr val="FFFF00"/>
                </a:solidFill>
                <a:latin typeface="Times New Roman" pitchFamily="18" charset="0"/>
                <a:cs typeface="Times New Roman" pitchFamily="18" charset="0"/>
              </a:rPr>
              <a:t>Myocardial infarction with papillary muscle dysfunction.</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76200" y="381000"/>
            <a:ext cx="9067800" cy="5324535"/>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Clinical features of Mitral regurgitation</a:t>
            </a:r>
          </a:p>
          <a:p>
            <a:r>
              <a:rPr lang="en-US" sz="4400" dirty="0" smtClean="0">
                <a:solidFill>
                  <a:srgbClr val="FF0000"/>
                </a:solidFill>
                <a:latin typeface="Times New Roman" pitchFamily="18" charset="0"/>
                <a:cs typeface="Times New Roman" pitchFamily="18" charset="0"/>
              </a:rPr>
              <a:t>Signs of MR:</a:t>
            </a:r>
          </a:p>
          <a:p>
            <a:endParaRPr lang="en-US" dirty="0" smtClean="0">
              <a:solidFill>
                <a:srgbClr val="FF00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Irregular pulse-atrial fibrillation/ flutter.</a:t>
            </a:r>
          </a:p>
          <a:p>
            <a:pPr marL="457200" indent="-457200">
              <a:buBlip>
                <a:blip r:embed="rId3"/>
              </a:buBlip>
            </a:pPr>
            <a:r>
              <a:rPr lang="en-US" sz="3200" dirty="0" smtClean="0">
                <a:solidFill>
                  <a:srgbClr val="FFFF00"/>
                </a:solidFill>
                <a:latin typeface="Times New Roman" pitchFamily="18" charset="0"/>
                <a:cs typeface="Times New Roman" pitchFamily="18" charset="0"/>
              </a:rPr>
              <a:t>Displaced </a:t>
            </a:r>
            <a:r>
              <a:rPr lang="en-US" sz="3200" dirty="0" err="1" smtClean="0">
                <a:solidFill>
                  <a:srgbClr val="FFFF00"/>
                </a:solidFill>
                <a:latin typeface="Times New Roman" pitchFamily="18" charset="0"/>
                <a:cs typeface="Times New Roman" pitchFamily="18" charset="0"/>
              </a:rPr>
              <a:t>hyperdynamic</a:t>
            </a:r>
            <a:r>
              <a:rPr lang="en-US" sz="3200" dirty="0" smtClean="0">
                <a:solidFill>
                  <a:srgbClr val="FFFF00"/>
                </a:solidFill>
                <a:latin typeface="Times New Roman" pitchFamily="18" charset="0"/>
                <a:cs typeface="Times New Roman" pitchFamily="18" charset="0"/>
              </a:rPr>
              <a:t> apex beat.</a:t>
            </a:r>
          </a:p>
          <a:p>
            <a:pPr marL="457200" indent="-457200">
              <a:buBlip>
                <a:blip r:embed="rId3"/>
              </a:buBlip>
            </a:pPr>
            <a:r>
              <a:rPr lang="en-US" sz="3200" dirty="0" smtClean="0">
                <a:solidFill>
                  <a:srgbClr val="FFFF00"/>
                </a:solidFill>
                <a:latin typeface="Times New Roman" pitchFamily="18" charset="0"/>
                <a:cs typeface="Times New Roman" pitchFamily="18" charset="0"/>
              </a:rPr>
              <a:t>Apical </a:t>
            </a:r>
            <a:r>
              <a:rPr lang="en-US" sz="3200" dirty="0" err="1" smtClean="0">
                <a:solidFill>
                  <a:srgbClr val="FFFF00"/>
                </a:solidFill>
                <a:latin typeface="Times New Roman" pitchFamily="18" charset="0"/>
                <a:cs typeface="Times New Roman" pitchFamily="18" charset="0"/>
              </a:rPr>
              <a:t>pansystolic</a:t>
            </a:r>
            <a:r>
              <a:rPr lang="en-US" sz="3200" dirty="0" smtClean="0">
                <a:solidFill>
                  <a:srgbClr val="FFFF00"/>
                </a:solidFill>
                <a:latin typeface="Times New Roman" pitchFamily="18" charset="0"/>
                <a:cs typeface="Times New Roman" pitchFamily="18" charset="0"/>
              </a:rPr>
              <a:t> murmur ± thrill.</a:t>
            </a:r>
          </a:p>
          <a:p>
            <a:pPr marL="457200" indent="-457200">
              <a:buBlip>
                <a:blip r:embed="rId3"/>
              </a:buBlip>
            </a:pPr>
            <a:r>
              <a:rPr lang="en-US" sz="3200" dirty="0" smtClean="0">
                <a:solidFill>
                  <a:srgbClr val="FFFF00"/>
                </a:solidFill>
                <a:latin typeface="Times New Roman" pitchFamily="18" charset="0"/>
                <a:cs typeface="Times New Roman" pitchFamily="18" charset="0"/>
              </a:rPr>
              <a:t>Soft S1, apical S3.</a:t>
            </a:r>
          </a:p>
          <a:p>
            <a:pPr marL="457200" indent="-457200">
              <a:buBlip>
                <a:blip r:embed="rId3"/>
              </a:buBlip>
            </a:pPr>
            <a:r>
              <a:rPr lang="en-US" sz="3200" dirty="0" smtClean="0">
                <a:solidFill>
                  <a:srgbClr val="FFFF00"/>
                </a:solidFill>
                <a:latin typeface="Times New Roman" pitchFamily="18" charset="0"/>
                <a:cs typeface="Times New Roman" pitchFamily="18" charset="0"/>
              </a:rPr>
              <a:t>Chest findings: </a:t>
            </a:r>
            <a:r>
              <a:rPr lang="en-US" sz="3200" dirty="0" err="1" smtClean="0">
                <a:solidFill>
                  <a:srgbClr val="FFFF00"/>
                </a:solidFill>
                <a:latin typeface="Times New Roman" pitchFamily="18" charset="0"/>
                <a:cs typeface="Times New Roman" pitchFamily="18" charset="0"/>
              </a:rPr>
              <a:t>crepitations</a:t>
            </a:r>
            <a:r>
              <a:rPr lang="en-US" sz="3200" dirty="0" smtClean="0">
                <a:solidFill>
                  <a:srgbClr val="FFFF00"/>
                </a:solidFill>
                <a:latin typeface="Times New Roman" pitchFamily="18" charset="0"/>
                <a:cs typeface="Times New Roman" pitchFamily="18" charset="0"/>
              </a:rPr>
              <a:t>, pulmonary edema, pleural effusions.</a:t>
            </a:r>
          </a:p>
          <a:p>
            <a:pPr marL="457200" indent="-457200">
              <a:buBlip>
                <a:blip r:embed="rId3"/>
              </a:buBlip>
            </a:pPr>
            <a:r>
              <a:rPr lang="en-US" sz="3200" dirty="0" smtClean="0">
                <a:solidFill>
                  <a:srgbClr val="FFFF00"/>
                </a:solidFill>
                <a:latin typeface="Times New Roman" pitchFamily="18" charset="0"/>
                <a:cs typeface="Times New Roman" pitchFamily="18" charset="0"/>
              </a:rPr>
              <a:t>Signs of pulmonary hypertension may be present.</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1447800"/>
            <a:ext cx="8915400" cy="4524315"/>
          </a:xfrm>
          <a:prstGeom prst="rect">
            <a:avLst/>
          </a:prstGeom>
          <a:noFill/>
        </p:spPr>
        <p:txBody>
          <a:bodyPr wrap="square" rtlCol="0">
            <a:spAutoFit/>
          </a:bodyPr>
          <a:lstStyle/>
          <a:p>
            <a:pPr algn="ctr"/>
            <a:endParaRPr lang="en-US" sz="2000" dirty="0" smtClean="0">
              <a:solidFill>
                <a:srgbClr val="FFFF00"/>
              </a:solidFill>
              <a:latin typeface="Times New Roman" pitchFamily="18" charset="0"/>
              <a:cs typeface="Times New Roman" pitchFamily="18" charset="0"/>
            </a:endParaRPr>
          </a:p>
          <a:p>
            <a:r>
              <a:rPr lang="en-US" sz="2800" dirty="0" smtClean="0">
                <a:solidFill>
                  <a:srgbClr val="FFFF00"/>
                </a:solidFill>
                <a:latin typeface="Times New Roman" pitchFamily="18" charset="0"/>
                <a:cs typeface="Times New Roman" pitchFamily="18" charset="0"/>
              </a:rPr>
              <a:t>25% isolated MS.</a:t>
            </a:r>
          </a:p>
          <a:p>
            <a:r>
              <a:rPr lang="en-US" sz="2800" dirty="0" smtClean="0">
                <a:solidFill>
                  <a:srgbClr val="FFFF00"/>
                </a:solidFill>
                <a:latin typeface="Times New Roman" pitchFamily="18" charset="0"/>
                <a:cs typeface="Times New Roman" pitchFamily="18" charset="0"/>
              </a:rPr>
              <a:t>40% combined MS and mitral regurgitation(MR).</a:t>
            </a:r>
          </a:p>
          <a:p>
            <a:r>
              <a:rPr lang="en-US" sz="2800" dirty="0" smtClean="0">
                <a:solidFill>
                  <a:srgbClr val="FFFF00"/>
                </a:solidFill>
                <a:latin typeface="Times New Roman" pitchFamily="18" charset="0"/>
                <a:cs typeface="Times New Roman" pitchFamily="18" charset="0"/>
              </a:rPr>
              <a:t>38% multivalve involvement.</a:t>
            </a:r>
          </a:p>
          <a:p>
            <a:r>
              <a:rPr lang="en-US" sz="2800" dirty="0" smtClean="0">
                <a:solidFill>
                  <a:srgbClr val="FFFF00"/>
                </a:solidFill>
                <a:latin typeface="Times New Roman" pitchFamily="18" charset="0"/>
                <a:cs typeface="Times New Roman" pitchFamily="18" charset="0"/>
              </a:rPr>
              <a:t>35% aortic valve, valve affected lesion.</a:t>
            </a:r>
          </a:p>
          <a:p>
            <a:r>
              <a:rPr lang="en-US" sz="2800" dirty="0" smtClean="0">
                <a:solidFill>
                  <a:srgbClr val="FFFF00"/>
                </a:solidFill>
                <a:latin typeface="Times New Roman" pitchFamily="18" charset="0"/>
                <a:cs typeface="Times New Roman" pitchFamily="18" charset="0"/>
              </a:rPr>
              <a:t>6% tricuspid valve, pulmonic valve is rarely affected.</a:t>
            </a:r>
          </a:p>
          <a:p>
            <a:r>
              <a:rPr lang="en-US" sz="2800" dirty="0" smtClean="0">
                <a:solidFill>
                  <a:srgbClr val="FFFF00"/>
                </a:solidFill>
                <a:latin typeface="Times New Roman" pitchFamily="18" charset="0"/>
                <a:cs typeface="Times New Roman" pitchFamily="18" charset="0"/>
              </a:rPr>
              <a:t>60% of all patients with rheumatic MS are female.</a:t>
            </a:r>
          </a:p>
          <a:p>
            <a:endParaRPr lang="en-US" sz="1600" dirty="0" smtClean="0">
              <a:solidFill>
                <a:srgbClr val="FFFF00"/>
              </a:solidFill>
              <a:latin typeface="Times New Roman" pitchFamily="18" charset="0"/>
              <a:cs typeface="Times New Roman" pitchFamily="18" charset="0"/>
            </a:endParaRPr>
          </a:p>
          <a:p>
            <a:pPr indent="346075"/>
            <a:r>
              <a:rPr lang="en-US" sz="2800" dirty="0" smtClean="0">
                <a:solidFill>
                  <a:srgbClr val="FFFF00"/>
                </a:solidFill>
                <a:latin typeface="Times New Roman" pitchFamily="18" charset="0"/>
                <a:cs typeface="Times New Roman" pitchFamily="18" charset="0"/>
              </a:rPr>
              <a:t>The interval between the initial episode of rheumatic fever and clinical evidence of mitral valve obstruction is variable, ranging from a few years to more than 20 years.</a:t>
            </a:r>
            <a:endParaRPr lang="en-US" dirty="0">
              <a:solidFill>
                <a:srgbClr val="FFFF00"/>
              </a:solidFill>
              <a:latin typeface="Times New Roman" pitchFamily="18" charset="0"/>
              <a:cs typeface="Times New Roman" pitchFamily="18" charset="0"/>
            </a:endParaRPr>
          </a:p>
        </p:txBody>
      </p:sp>
      <p:sp>
        <p:nvSpPr>
          <p:cNvPr id="3" name="TextBox 2"/>
          <p:cNvSpPr txBox="1"/>
          <p:nvPr/>
        </p:nvSpPr>
        <p:spPr>
          <a:xfrm>
            <a:off x="457200" y="457200"/>
            <a:ext cx="7924800" cy="923330"/>
          </a:xfrm>
          <a:prstGeom prst="rect">
            <a:avLst/>
          </a:prstGeom>
          <a:noFill/>
        </p:spPr>
        <p:txBody>
          <a:bodyPr wrap="square" rtlCol="0">
            <a:spAutoFit/>
          </a:bodyPr>
          <a:lstStyle/>
          <a:p>
            <a:pPr algn="ctr"/>
            <a:r>
              <a:rPr lang="en-US" sz="5400" i="1" dirty="0" smtClean="0">
                <a:solidFill>
                  <a:srgbClr val="FF0000"/>
                </a:solidFill>
                <a:latin typeface="Times New Roman" pitchFamily="18" charset="0"/>
                <a:cs typeface="Times New Roman" pitchFamily="18" charset="0"/>
              </a:rPr>
              <a:t>Introduction</a:t>
            </a:r>
            <a:r>
              <a:rPr lang="en-US" sz="5400" dirty="0" smtClean="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 y="609600"/>
            <a:ext cx="8763000" cy="5016758"/>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Treatment of MR:</a:t>
            </a:r>
          </a:p>
          <a:p>
            <a:endParaRPr lang="en-US" sz="2000" dirty="0" smtClean="0">
              <a:solidFill>
                <a:srgbClr val="FF00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Depend on cause and severity.</a:t>
            </a:r>
          </a:p>
          <a:p>
            <a:pPr marL="457200" indent="-457200">
              <a:buBlip>
                <a:blip r:embed="rId3"/>
              </a:buBlip>
            </a:pPr>
            <a:r>
              <a:rPr lang="en-US" sz="3200" dirty="0" smtClean="0">
                <a:solidFill>
                  <a:srgbClr val="FFFF00"/>
                </a:solidFill>
                <a:latin typeface="Times New Roman" pitchFamily="18" charset="0"/>
                <a:cs typeface="Times New Roman" pitchFamily="18" charset="0"/>
              </a:rPr>
              <a:t>If is due to primary myocardial disease, the treatment should be directed to the primary cause.</a:t>
            </a:r>
          </a:p>
          <a:p>
            <a:pPr marL="457200" indent="-457200">
              <a:buBlip>
                <a:blip r:embed="rId3"/>
              </a:buBlip>
            </a:pPr>
            <a:r>
              <a:rPr lang="en-US" sz="3200" dirty="0" smtClean="0">
                <a:solidFill>
                  <a:srgbClr val="FFFF00"/>
                </a:solidFill>
                <a:latin typeface="Times New Roman" pitchFamily="18" charset="0"/>
                <a:cs typeface="Times New Roman" pitchFamily="18" charset="0"/>
              </a:rPr>
              <a:t>Mild MR: treatment is medical</a:t>
            </a:r>
          </a:p>
          <a:p>
            <a:pPr marL="457200" indent="-457200">
              <a:buBlip>
                <a:blip r:embed="rId3"/>
              </a:buBlip>
            </a:pPr>
            <a:r>
              <a:rPr lang="en-US" sz="3200" dirty="0" smtClean="0">
                <a:solidFill>
                  <a:srgbClr val="FFFF00"/>
                </a:solidFill>
                <a:latin typeface="Times New Roman" pitchFamily="18" charset="0"/>
                <a:cs typeface="Times New Roman" pitchFamily="18" charset="0"/>
              </a:rPr>
              <a:t>Moderately severe MR: the treatment is</a:t>
            </a:r>
          </a:p>
          <a:p>
            <a:pPr marL="457200">
              <a:buFontTx/>
              <a:buChar char="-"/>
            </a:pPr>
            <a:r>
              <a:rPr lang="en-US" sz="3200" dirty="0" err="1" smtClean="0">
                <a:solidFill>
                  <a:srgbClr val="FFFF00"/>
                </a:solidFill>
                <a:latin typeface="Times New Roman" pitchFamily="18" charset="0"/>
                <a:cs typeface="Times New Roman" pitchFamily="18" charset="0"/>
              </a:rPr>
              <a:t>Valvuloplasty</a:t>
            </a:r>
            <a:r>
              <a:rPr lang="en-US" sz="3200" dirty="0" smtClean="0">
                <a:solidFill>
                  <a:srgbClr val="FFFF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Annuloplasty</a:t>
            </a:r>
            <a:r>
              <a:rPr lang="en-US" sz="3200" dirty="0" smtClean="0">
                <a:solidFill>
                  <a:srgbClr val="FFFF00"/>
                </a:solidFill>
                <a:latin typeface="Times New Roman" pitchFamily="18" charset="0"/>
                <a:cs typeface="Times New Roman" pitchFamily="18" charset="0"/>
              </a:rPr>
              <a:t>).</a:t>
            </a:r>
          </a:p>
          <a:p>
            <a:pPr marL="457200">
              <a:buFontTx/>
              <a:buChar char="-"/>
            </a:pPr>
            <a:r>
              <a:rPr lang="en-US" sz="3200" dirty="0" smtClean="0">
                <a:solidFill>
                  <a:srgbClr val="FFFF00"/>
                </a:solidFill>
                <a:latin typeface="Times New Roman" pitchFamily="18" charset="0"/>
                <a:cs typeface="Times New Roman" pitchFamily="18" charset="0"/>
              </a:rPr>
              <a:t>Valve replacement.</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800993"/>
            <a:ext cx="8686800" cy="4708981"/>
          </a:xfrm>
          <a:prstGeom prst="rect">
            <a:avLst/>
          </a:prstGeom>
          <a:noFill/>
        </p:spPr>
        <p:txBody>
          <a:bodyPr wrap="square" rtlCol="0">
            <a:spAutoFit/>
          </a:bodyPr>
          <a:lstStyle/>
          <a:p>
            <a:pPr algn="ctr"/>
            <a:r>
              <a:rPr lang="en-US" sz="4000" dirty="0" smtClean="0">
                <a:solidFill>
                  <a:srgbClr val="FF0000"/>
                </a:solidFill>
                <a:latin typeface="Times New Roman" pitchFamily="18" charset="0"/>
                <a:cs typeface="Times New Roman" pitchFamily="18" charset="0"/>
              </a:rPr>
              <a:t>Medical Management of Mitral Regurgitation:</a:t>
            </a:r>
          </a:p>
          <a:p>
            <a:endParaRPr lang="en-US" sz="2000" dirty="0" smtClean="0">
              <a:solidFill>
                <a:srgbClr val="FF0000"/>
              </a:solidFill>
              <a:latin typeface="Times New Roman" pitchFamily="18" charset="0"/>
              <a:cs typeface="Times New Roman" pitchFamily="18" charset="0"/>
            </a:endParaRPr>
          </a:p>
          <a:p>
            <a:pPr marL="457200" indent="-457200">
              <a:buBlip>
                <a:blip r:embed="rId3"/>
              </a:buBlip>
            </a:pPr>
            <a:r>
              <a:rPr lang="en-US" sz="3200" dirty="0" smtClean="0">
                <a:solidFill>
                  <a:srgbClr val="FFFF00"/>
                </a:solidFill>
                <a:latin typeface="Times New Roman" pitchFamily="18" charset="0"/>
                <a:cs typeface="Times New Roman" pitchFamily="18" charset="0"/>
              </a:rPr>
              <a:t>Diuretic.</a:t>
            </a:r>
          </a:p>
          <a:p>
            <a:pPr marL="457200" indent="-457200">
              <a:buBlip>
                <a:blip r:embed="rId3"/>
              </a:buBlip>
            </a:pPr>
            <a:r>
              <a:rPr lang="en-US" sz="3200" dirty="0" smtClean="0">
                <a:solidFill>
                  <a:srgbClr val="FFFF00"/>
                </a:solidFill>
                <a:latin typeface="Times New Roman" pitchFamily="18" charset="0"/>
                <a:cs typeface="Times New Roman" pitchFamily="18" charset="0"/>
              </a:rPr>
              <a:t>Vasodilator e.g. ACE inhibitors.</a:t>
            </a:r>
          </a:p>
          <a:p>
            <a:pPr marL="457200" indent="-457200">
              <a:buBlip>
                <a:blip r:embed="rId3"/>
              </a:buBlip>
            </a:pPr>
            <a:r>
              <a:rPr lang="en-US" sz="3200" dirty="0" smtClean="0">
                <a:solidFill>
                  <a:srgbClr val="FFFF00"/>
                </a:solidFill>
                <a:latin typeface="Times New Roman" pitchFamily="18" charset="0"/>
                <a:cs typeface="Times New Roman" pitchFamily="18" charset="0"/>
              </a:rPr>
              <a:t>Digoxin if atrial fibrillation is present.</a:t>
            </a:r>
          </a:p>
          <a:p>
            <a:pPr marL="457200" indent="-457200">
              <a:buBlip>
                <a:blip r:embed="rId3"/>
              </a:buBlip>
            </a:pPr>
            <a:r>
              <a:rPr lang="en-US" sz="3200" dirty="0" smtClean="0">
                <a:solidFill>
                  <a:srgbClr val="FFFF00"/>
                </a:solidFill>
                <a:latin typeface="Times New Roman" pitchFamily="18" charset="0"/>
                <a:cs typeface="Times New Roman" pitchFamily="18" charset="0"/>
              </a:rPr>
              <a:t>Anticoagulants if atrial fibrillation is present.</a:t>
            </a:r>
          </a:p>
          <a:p>
            <a:pPr marL="457200" indent="-457200">
              <a:buBlip>
                <a:blip r:embed="rId3"/>
              </a:buBlip>
            </a:pPr>
            <a:r>
              <a:rPr lang="en-US" sz="3200" dirty="0" smtClean="0">
                <a:solidFill>
                  <a:srgbClr val="FFFF00"/>
                </a:solidFill>
                <a:latin typeface="Times New Roman" pitchFamily="18" charset="0"/>
                <a:cs typeface="Times New Roman" pitchFamily="18" charset="0"/>
              </a:rPr>
              <a:t>Antibiotic prophylaxis.</a:t>
            </a:r>
          </a:p>
          <a:p>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24030870"/>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09600" y="739438"/>
            <a:ext cx="8077200" cy="3724096"/>
          </a:xfrm>
          <a:prstGeom prst="rect">
            <a:avLst/>
          </a:prstGeom>
          <a:noFill/>
        </p:spPr>
        <p:txBody>
          <a:bodyPr wrap="square" rtlCol="0">
            <a:spAutoFit/>
          </a:bodyPr>
          <a:lstStyle/>
          <a:p>
            <a:r>
              <a:rPr lang="en-US" sz="4000" dirty="0" smtClean="0">
                <a:solidFill>
                  <a:srgbClr val="FF0000"/>
                </a:solidFill>
                <a:latin typeface="Times New Roman" pitchFamily="18" charset="0"/>
                <a:cs typeface="Times New Roman" pitchFamily="18" charset="0"/>
              </a:rPr>
              <a:t>Pulmonary Stenosis:</a:t>
            </a:r>
          </a:p>
          <a:p>
            <a:r>
              <a:rPr lang="en-US" sz="4000" dirty="0" smtClean="0">
                <a:solidFill>
                  <a:srgbClr val="FF0000"/>
                </a:solidFill>
                <a:latin typeface="Times New Roman" pitchFamily="18" charset="0"/>
                <a:cs typeface="Times New Roman" pitchFamily="18" charset="0"/>
              </a:rPr>
              <a:t>Causes</a:t>
            </a:r>
          </a:p>
          <a:p>
            <a:endParaRPr lang="en-US" sz="2400" dirty="0" smtClean="0">
              <a:solidFill>
                <a:srgbClr val="FF00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1-</a:t>
            </a:r>
            <a:r>
              <a:rPr lang="en-US" sz="3200" dirty="0" smtClean="0">
                <a:solidFill>
                  <a:srgbClr val="FFFF00"/>
                </a:solidFill>
                <a:latin typeface="Times New Roman" pitchFamily="18" charset="0"/>
                <a:cs typeface="Times New Roman" pitchFamily="18" charset="0"/>
              </a:rPr>
              <a:t> Always congenital:</a:t>
            </a:r>
          </a:p>
          <a:p>
            <a:pPr marL="457200">
              <a:buFontTx/>
              <a:buChar char="-"/>
            </a:pPr>
            <a:r>
              <a:rPr lang="en-US" sz="3200" dirty="0" smtClean="0">
                <a:solidFill>
                  <a:srgbClr val="FFFF00"/>
                </a:solidFill>
                <a:latin typeface="Times New Roman" pitchFamily="18" charset="0"/>
                <a:cs typeface="Times New Roman" pitchFamily="18" charset="0"/>
              </a:rPr>
              <a:t>Isolated.</a:t>
            </a:r>
          </a:p>
          <a:p>
            <a:pPr marL="457200">
              <a:buFontTx/>
              <a:buChar char="-"/>
            </a:pPr>
            <a:r>
              <a:rPr lang="en-US" sz="3200" dirty="0" smtClean="0">
                <a:solidFill>
                  <a:srgbClr val="FFFF00"/>
                </a:solidFill>
                <a:latin typeface="Times New Roman" pitchFamily="18" charset="0"/>
                <a:cs typeface="Times New Roman" pitchFamily="18" charset="0"/>
              </a:rPr>
              <a:t>Associated with TOF.</a:t>
            </a:r>
          </a:p>
          <a:p>
            <a:r>
              <a:rPr lang="en-US" sz="3200" dirty="0" smtClean="0">
                <a:solidFill>
                  <a:srgbClr val="FF0000"/>
                </a:solidFill>
                <a:latin typeface="Times New Roman" pitchFamily="18" charset="0"/>
                <a:cs typeface="Times New Roman" pitchFamily="18" charset="0"/>
              </a:rPr>
              <a:t>2-</a:t>
            </a:r>
            <a:r>
              <a:rPr lang="en-US" sz="3200" dirty="0" smtClean="0">
                <a:solidFill>
                  <a:srgbClr val="FFFF00"/>
                </a:solidFill>
                <a:latin typeface="Times New Roman" pitchFamily="18" charset="0"/>
                <a:cs typeface="Times New Roman" pitchFamily="18" charset="0"/>
              </a:rPr>
              <a:t> Carcinoid syndrome.</a:t>
            </a:r>
          </a:p>
        </p:txBody>
      </p:sp>
    </p:spTree>
    <p:extLst>
      <p:ext uri="{BB962C8B-B14F-4D97-AF65-F5344CB8AC3E}">
        <p14:creationId xmlns:p14="http://schemas.microsoft.com/office/powerpoint/2010/main" val="124030870"/>
      </p:ext>
    </p:extLst>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152400"/>
            <a:ext cx="8839200" cy="5386090"/>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PV Regurgitation:</a:t>
            </a:r>
          </a:p>
          <a:p>
            <a:r>
              <a:rPr lang="en-US" sz="4400" dirty="0" smtClean="0">
                <a:solidFill>
                  <a:srgbClr val="FF0000"/>
                </a:solidFill>
                <a:latin typeface="Times New Roman" pitchFamily="18" charset="0"/>
                <a:cs typeface="Times New Roman" pitchFamily="18" charset="0"/>
              </a:rPr>
              <a:t>Causes</a:t>
            </a:r>
          </a:p>
          <a:p>
            <a:pPr marL="457200" indent="-457200">
              <a:buBlip>
                <a:blip r:embed="rId3"/>
              </a:buBlip>
            </a:pPr>
            <a:r>
              <a:rPr lang="en-US" sz="3200" dirty="0" smtClean="0">
                <a:solidFill>
                  <a:srgbClr val="FFFF00"/>
                </a:solidFill>
                <a:latin typeface="Times New Roman" pitchFamily="18" charset="0"/>
                <a:cs typeface="Times New Roman" pitchFamily="18" charset="0"/>
              </a:rPr>
              <a:t>Primary (isolated).</a:t>
            </a:r>
          </a:p>
          <a:p>
            <a:pPr marL="457200" indent="-457200">
              <a:buBlip>
                <a:blip r:embed="rId3"/>
              </a:buBlip>
            </a:pPr>
            <a:r>
              <a:rPr lang="en-US" sz="3200" dirty="0" smtClean="0">
                <a:solidFill>
                  <a:srgbClr val="FFFF00"/>
                </a:solidFill>
                <a:latin typeface="Times New Roman" pitchFamily="18" charset="0"/>
                <a:cs typeface="Times New Roman" pitchFamily="18" charset="0"/>
              </a:rPr>
              <a:t>Due to pulmonary hypertension:</a:t>
            </a:r>
          </a:p>
          <a:p>
            <a:pPr marL="914400" indent="-457200">
              <a:buBlip>
                <a:blip r:embed="rId4"/>
              </a:buBlip>
            </a:pPr>
            <a:r>
              <a:rPr lang="en-US" sz="3200" dirty="0" smtClean="0">
                <a:solidFill>
                  <a:srgbClr val="FFFF00"/>
                </a:solidFill>
                <a:latin typeface="Times New Roman" pitchFamily="18" charset="0"/>
                <a:cs typeface="Times New Roman" pitchFamily="18" charset="0"/>
              </a:rPr>
              <a:t>Primary pulmonary hypertension.</a:t>
            </a:r>
          </a:p>
          <a:p>
            <a:pPr marL="914400" indent="-457200">
              <a:buBlip>
                <a:blip r:embed="rId4"/>
              </a:buBlip>
            </a:pPr>
            <a:r>
              <a:rPr lang="en-US" sz="3200" dirty="0" smtClean="0">
                <a:solidFill>
                  <a:srgbClr val="FFFF00"/>
                </a:solidFill>
                <a:latin typeface="Times New Roman" pitchFamily="18" charset="0"/>
                <a:cs typeface="Times New Roman" pitchFamily="18" charset="0"/>
              </a:rPr>
              <a:t>Secondary pulmonary hypertension.</a:t>
            </a:r>
          </a:p>
          <a:p>
            <a:pPr marL="1204913" indent="-457200">
              <a:buFontTx/>
              <a:buChar char="-"/>
            </a:pPr>
            <a:r>
              <a:rPr lang="en-US" sz="3200" dirty="0" smtClean="0">
                <a:solidFill>
                  <a:srgbClr val="FFFF00"/>
                </a:solidFill>
                <a:latin typeface="Times New Roman" pitchFamily="18" charset="0"/>
                <a:cs typeface="Times New Roman" pitchFamily="18" charset="0"/>
              </a:rPr>
              <a:t>Mitral stenosis.</a:t>
            </a:r>
          </a:p>
          <a:p>
            <a:pPr marL="1204913" indent="-457200">
              <a:buFontTx/>
              <a:buChar char="-"/>
            </a:pPr>
            <a:r>
              <a:rPr lang="en-US" sz="3200" dirty="0" smtClean="0">
                <a:solidFill>
                  <a:srgbClr val="FFFF00"/>
                </a:solidFill>
                <a:latin typeface="Times New Roman" pitchFamily="18" charset="0"/>
                <a:cs typeface="Times New Roman" pitchFamily="18" charset="0"/>
              </a:rPr>
              <a:t>LV failure.</a:t>
            </a:r>
          </a:p>
          <a:p>
            <a:pPr marL="1204913" indent="-457200">
              <a:buFontTx/>
              <a:buChar char="-"/>
            </a:pPr>
            <a:r>
              <a:rPr lang="en-US" sz="3200" dirty="0" err="1" smtClean="0">
                <a:solidFill>
                  <a:srgbClr val="FFFF00"/>
                </a:solidFill>
                <a:latin typeface="Times New Roman" pitchFamily="18" charset="0"/>
                <a:cs typeface="Times New Roman" pitchFamily="18" charset="0"/>
              </a:rPr>
              <a:t>Eisenmenger’s</a:t>
            </a:r>
            <a:r>
              <a:rPr lang="en-US" sz="3200" dirty="0" smtClean="0">
                <a:solidFill>
                  <a:srgbClr val="FFFF00"/>
                </a:solidFill>
                <a:latin typeface="Times New Roman" pitchFamily="18" charset="0"/>
                <a:cs typeface="Times New Roman" pitchFamily="18" charset="0"/>
              </a:rPr>
              <a:t> syndrome (ASD, VAD, PDA).</a:t>
            </a:r>
          </a:p>
          <a:p>
            <a:pPr marL="1204913" indent="-457200">
              <a:buFontTx/>
              <a:buChar char="-"/>
            </a:pPr>
            <a:r>
              <a:rPr lang="en-US" sz="3200" dirty="0" smtClean="0">
                <a:solidFill>
                  <a:srgbClr val="FFFF00"/>
                </a:solidFill>
                <a:latin typeface="Times New Roman" pitchFamily="18" charset="0"/>
                <a:cs typeface="Times New Roman" pitchFamily="18" charset="0"/>
              </a:rPr>
              <a:t>COAD.</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24030870"/>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09600" y="914400"/>
            <a:ext cx="7848600" cy="3600986"/>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TV Stenosis</a:t>
            </a:r>
          </a:p>
          <a:p>
            <a:r>
              <a:rPr lang="en-US" sz="4400" dirty="0" smtClean="0">
                <a:solidFill>
                  <a:srgbClr val="FF0000"/>
                </a:solidFill>
                <a:latin typeface="Times New Roman" pitchFamily="18" charset="0"/>
                <a:cs typeface="Times New Roman" pitchFamily="18" charset="0"/>
              </a:rPr>
              <a:t>Causes:</a:t>
            </a:r>
          </a:p>
          <a:p>
            <a:endParaRPr lang="en-US" sz="2400" dirty="0" smtClean="0">
              <a:solidFill>
                <a:srgbClr val="FF00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1-</a:t>
            </a:r>
            <a:r>
              <a:rPr lang="en-US" sz="3200" dirty="0" smtClean="0">
                <a:solidFill>
                  <a:srgbClr val="FFFF00"/>
                </a:solidFill>
                <a:latin typeface="Times New Roman" pitchFamily="18" charset="0"/>
                <a:cs typeface="Times New Roman" pitchFamily="18" charset="0"/>
              </a:rPr>
              <a:t> Usually rheumatic, it occurs in &lt; 5%</a:t>
            </a:r>
          </a:p>
          <a:p>
            <a:endParaRPr lang="en-US" dirty="0" smtClean="0">
              <a:solidFill>
                <a:srgbClr val="FFFF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2- </a:t>
            </a:r>
            <a:r>
              <a:rPr lang="en-US" sz="3200" dirty="0" smtClean="0">
                <a:solidFill>
                  <a:srgbClr val="FFFF00"/>
                </a:solidFill>
                <a:latin typeface="Times New Roman" pitchFamily="18" charset="0"/>
                <a:cs typeface="Times New Roman" pitchFamily="18" charset="0"/>
              </a:rPr>
              <a:t>Carcinoid syndrome.</a:t>
            </a:r>
          </a:p>
          <a:p>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24030870"/>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09600" y="609600"/>
            <a:ext cx="7772400" cy="5016758"/>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Treatment od TS:</a:t>
            </a:r>
          </a:p>
          <a:p>
            <a:endParaRPr lang="en-US" sz="3200" dirty="0" smtClean="0">
              <a:solidFill>
                <a:srgbClr val="FF0000"/>
              </a:solidFill>
              <a:latin typeface="Times New Roman" pitchFamily="18" charset="0"/>
              <a:cs typeface="Times New Roman" pitchFamily="18" charset="0"/>
            </a:endParaRPr>
          </a:p>
          <a:p>
            <a:pPr marL="457200" indent="-457200">
              <a:buBlip>
                <a:blip r:embed="rId3"/>
              </a:buBlip>
            </a:pPr>
            <a:r>
              <a:rPr lang="en-US" sz="3200" dirty="0" err="1" smtClean="0">
                <a:solidFill>
                  <a:srgbClr val="FFFF00"/>
                </a:solidFill>
                <a:latin typeface="Times New Roman" pitchFamily="18" charset="0"/>
                <a:cs typeface="Times New Roman" pitchFamily="18" charset="0"/>
              </a:rPr>
              <a:t>Asymptomic</a:t>
            </a:r>
            <a:r>
              <a:rPr lang="en-US" sz="3200" dirty="0" smtClean="0">
                <a:solidFill>
                  <a:srgbClr val="FFFF00"/>
                </a:solidFill>
                <a:latin typeface="Times New Roman" pitchFamily="18" charset="0"/>
                <a:cs typeface="Times New Roman" pitchFamily="18" charset="0"/>
              </a:rPr>
              <a:t>:</a:t>
            </a:r>
          </a:p>
          <a:p>
            <a:pPr marL="914400" indent="-457200">
              <a:buBlip>
                <a:blip r:embed="rId4"/>
              </a:buBlip>
            </a:pPr>
            <a:r>
              <a:rPr lang="en-US" sz="3200" dirty="0" smtClean="0">
                <a:solidFill>
                  <a:srgbClr val="FFFF00"/>
                </a:solidFill>
                <a:latin typeface="Times New Roman" pitchFamily="18" charset="0"/>
                <a:cs typeface="Times New Roman" pitchFamily="18" charset="0"/>
              </a:rPr>
              <a:t>Follow up only.</a:t>
            </a:r>
          </a:p>
          <a:p>
            <a:pPr marL="457200"/>
            <a:endParaRPr lang="en-US" sz="2000" dirty="0" smtClean="0">
              <a:solidFill>
                <a:srgbClr val="FFFF00"/>
              </a:solidFill>
              <a:latin typeface="Times New Roman" pitchFamily="18" charset="0"/>
              <a:cs typeface="Times New Roman" pitchFamily="18" charset="0"/>
            </a:endParaRPr>
          </a:p>
          <a:p>
            <a:pPr marL="457200" indent="-457200">
              <a:buBlip>
                <a:blip r:embed="rId5"/>
              </a:buBlip>
            </a:pPr>
            <a:r>
              <a:rPr lang="en-US" sz="3200" dirty="0" err="1" smtClean="0">
                <a:solidFill>
                  <a:srgbClr val="FFFF00"/>
                </a:solidFill>
                <a:latin typeface="Times New Roman" pitchFamily="18" charset="0"/>
                <a:cs typeface="Times New Roman" pitchFamily="18" charset="0"/>
              </a:rPr>
              <a:t>Symptomic</a:t>
            </a:r>
            <a:r>
              <a:rPr lang="en-US" sz="3200" dirty="0" smtClean="0">
                <a:solidFill>
                  <a:srgbClr val="FFFF00"/>
                </a:solidFill>
                <a:latin typeface="Times New Roman" pitchFamily="18" charset="0"/>
                <a:cs typeface="Times New Roman" pitchFamily="18" charset="0"/>
              </a:rPr>
              <a:t>:</a:t>
            </a:r>
          </a:p>
          <a:p>
            <a:pPr marL="914400" indent="-457200">
              <a:buBlip>
                <a:blip r:embed="rId4"/>
              </a:buBlip>
            </a:pPr>
            <a:r>
              <a:rPr lang="en-US" sz="3200" dirty="0" smtClean="0">
                <a:solidFill>
                  <a:srgbClr val="FFFF00"/>
                </a:solidFill>
                <a:latin typeface="Times New Roman" pitchFamily="18" charset="0"/>
                <a:cs typeface="Times New Roman" pitchFamily="18" charset="0"/>
              </a:rPr>
              <a:t>Medical.</a:t>
            </a:r>
          </a:p>
          <a:p>
            <a:pPr marL="914400" indent="-457200">
              <a:buBlip>
                <a:blip r:embed="rId4"/>
              </a:buBlip>
            </a:pPr>
            <a:r>
              <a:rPr lang="en-US" sz="3200" dirty="0" err="1" smtClean="0">
                <a:solidFill>
                  <a:srgbClr val="FFFF00"/>
                </a:solidFill>
                <a:latin typeface="Times New Roman" pitchFamily="18" charset="0"/>
                <a:cs typeface="Times New Roman" pitchFamily="18" charset="0"/>
              </a:rPr>
              <a:t>Vavuloplasty</a:t>
            </a:r>
            <a:r>
              <a:rPr lang="en-US" sz="3200" dirty="0" smtClean="0">
                <a:solidFill>
                  <a:srgbClr val="FFFF00"/>
                </a:solidFill>
                <a:latin typeface="Times New Roman" pitchFamily="18" charset="0"/>
                <a:cs typeface="Times New Roman" pitchFamily="18" charset="0"/>
              </a:rPr>
              <a:t>.</a:t>
            </a:r>
          </a:p>
          <a:p>
            <a:endParaRPr lang="en-US" sz="3200" dirty="0" smtClean="0">
              <a:solidFill>
                <a:srgbClr val="FFFF00"/>
              </a:solidFill>
              <a:latin typeface="Times New Roman" pitchFamily="18" charset="0"/>
              <a:cs typeface="Times New Roman" pitchFamily="18" charset="0"/>
            </a:endParaRPr>
          </a:p>
          <a:p>
            <a:pPr marL="457200" indent="-457200">
              <a:buBlip>
                <a:blip r:embed="rId5"/>
              </a:buBlip>
            </a:pP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20782"/>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 y="609600"/>
            <a:ext cx="8534400" cy="5386090"/>
          </a:xfrm>
          <a:prstGeom prst="rect">
            <a:avLst/>
          </a:prstGeom>
          <a:noFill/>
        </p:spPr>
        <p:txBody>
          <a:bodyPr wrap="square" rtlCol="0">
            <a:spAutoFit/>
          </a:bodyPr>
          <a:lstStyle/>
          <a:p>
            <a:r>
              <a:rPr lang="en-US" sz="4400" dirty="0" smtClean="0">
                <a:solidFill>
                  <a:srgbClr val="FF0000"/>
                </a:solidFill>
                <a:latin typeface="Times New Roman" pitchFamily="18" charset="0"/>
                <a:cs typeface="Times New Roman" pitchFamily="18" charset="0"/>
              </a:rPr>
              <a:t>Tricuspid Regurgitation:</a:t>
            </a:r>
          </a:p>
          <a:p>
            <a:r>
              <a:rPr lang="en-US" sz="4400" dirty="0" smtClean="0">
                <a:solidFill>
                  <a:srgbClr val="FF0000"/>
                </a:solidFill>
                <a:latin typeface="Times New Roman" pitchFamily="18" charset="0"/>
                <a:cs typeface="Times New Roman" pitchFamily="18" charset="0"/>
              </a:rPr>
              <a:t>Causes:</a:t>
            </a:r>
          </a:p>
          <a:p>
            <a:pPr marL="457200" indent="-457200">
              <a:buBlip>
                <a:blip r:embed="rId3"/>
              </a:buBlip>
            </a:pPr>
            <a:r>
              <a:rPr lang="en-US" sz="3200" dirty="0" smtClean="0">
                <a:solidFill>
                  <a:srgbClr val="FFFF00"/>
                </a:solidFill>
                <a:latin typeface="Times New Roman" pitchFamily="18" charset="0"/>
                <a:cs typeface="Times New Roman" pitchFamily="18" charset="0"/>
              </a:rPr>
              <a:t>Primary (abnormal valve):</a:t>
            </a:r>
          </a:p>
          <a:p>
            <a:pPr marL="457200" indent="55563">
              <a:buBlip>
                <a:blip r:embed="rId4"/>
              </a:buBlip>
            </a:pPr>
            <a:r>
              <a:rPr lang="en-US" sz="3200" dirty="0" err="1" smtClean="0">
                <a:solidFill>
                  <a:srgbClr val="FFFF00"/>
                </a:solidFill>
                <a:latin typeface="Times New Roman" pitchFamily="18" charset="0"/>
                <a:cs typeface="Times New Roman" pitchFamily="18" charset="0"/>
              </a:rPr>
              <a:t>Rhematic</a:t>
            </a:r>
            <a:r>
              <a:rPr lang="en-US" sz="3200" dirty="0" smtClean="0">
                <a:solidFill>
                  <a:srgbClr val="FFFF00"/>
                </a:solidFill>
                <a:latin typeface="Times New Roman" pitchFamily="18" charset="0"/>
                <a:cs typeface="Times New Roman" pitchFamily="18" charset="0"/>
              </a:rPr>
              <a:t> heart disease.</a:t>
            </a:r>
          </a:p>
          <a:p>
            <a:pPr marL="457200" indent="55563">
              <a:buBlip>
                <a:blip r:embed="rId4"/>
              </a:buBlip>
            </a:pPr>
            <a:r>
              <a:rPr lang="en-US" sz="3200" dirty="0" smtClean="0">
                <a:solidFill>
                  <a:srgbClr val="FFFF00"/>
                </a:solidFill>
                <a:latin typeface="Times New Roman" pitchFamily="18" charset="0"/>
                <a:cs typeface="Times New Roman" pitchFamily="18" charset="0"/>
              </a:rPr>
              <a:t>Endocarditis in drug addicts.</a:t>
            </a:r>
          </a:p>
          <a:p>
            <a:pPr marL="457200" indent="55563">
              <a:buBlip>
                <a:blip r:embed="rId4"/>
              </a:buBlip>
            </a:pPr>
            <a:r>
              <a:rPr lang="en-US" sz="3200" dirty="0" smtClean="0">
                <a:solidFill>
                  <a:srgbClr val="FFFF00"/>
                </a:solidFill>
                <a:latin typeface="Times New Roman" pitchFamily="18" charset="0"/>
                <a:cs typeface="Times New Roman" pitchFamily="18" charset="0"/>
              </a:rPr>
              <a:t>Epstein’s anomaly.</a:t>
            </a:r>
          </a:p>
          <a:p>
            <a:pPr marL="457200" indent="-457200">
              <a:buBlip>
                <a:blip r:embed="rId3"/>
              </a:buBlip>
            </a:pPr>
            <a:r>
              <a:rPr lang="en-US" sz="3200" dirty="0" smtClean="0">
                <a:solidFill>
                  <a:srgbClr val="FFFF00"/>
                </a:solidFill>
                <a:latin typeface="Times New Roman" pitchFamily="18" charset="0"/>
                <a:cs typeface="Times New Roman" pitchFamily="18" charset="0"/>
              </a:rPr>
              <a:t>Secondary (normal valve):</a:t>
            </a:r>
          </a:p>
          <a:p>
            <a:pPr marL="457200">
              <a:buBlip>
                <a:blip r:embed="rId4"/>
              </a:buBlip>
            </a:pPr>
            <a:r>
              <a:rPr lang="en-US" sz="3200" dirty="0" smtClean="0">
                <a:solidFill>
                  <a:srgbClr val="FFFF00"/>
                </a:solidFill>
                <a:latin typeface="Times New Roman" pitchFamily="18" charset="0"/>
                <a:cs typeface="Times New Roman" pitchFamily="18" charset="0"/>
              </a:rPr>
              <a:t>Congestive heart failure.</a:t>
            </a:r>
          </a:p>
          <a:p>
            <a:pPr marL="457200">
              <a:buBlip>
                <a:blip r:embed="rId4"/>
              </a:buBlip>
            </a:pPr>
            <a:r>
              <a:rPr lang="en-US" sz="3200" dirty="0" smtClean="0">
                <a:solidFill>
                  <a:srgbClr val="FFFF00"/>
                </a:solidFill>
                <a:latin typeface="Times New Roman" pitchFamily="18" charset="0"/>
                <a:cs typeface="Times New Roman" pitchFamily="18" charset="0"/>
              </a:rPr>
              <a:t>Right ventricular infarction.</a:t>
            </a:r>
          </a:p>
          <a:p>
            <a:pPr marL="457200">
              <a:buBlip>
                <a:blip r:embed="rId4"/>
              </a:buBlip>
            </a:pPr>
            <a:r>
              <a:rPr lang="en-US" sz="3200" dirty="0" smtClean="0">
                <a:solidFill>
                  <a:srgbClr val="FFFF00"/>
                </a:solidFill>
                <a:latin typeface="Times New Roman" pitchFamily="18" charset="0"/>
                <a:cs typeface="Times New Roman" pitchFamily="18" charset="0"/>
              </a:rPr>
              <a:t>Pulmonary hypertension.</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24030870"/>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762000" y="533400"/>
            <a:ext cx="7315200" cy="923330"/>
          </a:xfrm>
          <a:prstGeom prst="rect">
            <a:avLst/>
          </a:prstGeom>
          <a:noFill/>
        </p:spPr>
        <p:txBody>
          <a:bodyPr wrap="square" rtlCol="0">
            <a:spAutoFit/>
          </a:bodyPr>
          <a:lstStyle/>
          <a:p>
            <a:pPr algn="ctr"/>
            <a:r>
              <a:rPr lang="en-US" sz="5400" i="1" dirty="0" smtClean="0">
                <a:solidFill>
                  <a:srgbClr val="FF0000"/>
                </a:solidFill>
                <a:latin typeface="Times New Roman" pitchFamily="18" charset="0"/>
                <a:cs typeface="Times New Roman" pitchFamily="18" charset="0"/>
              </a:rPr>
              <a:t>Medical</a:t>
            </a:r>
            <a:r>
              <a:rPr lang="en-US" sz="5400" dirty="0" smtClean="0">
                <a:solidFill>
                  <a:srgbClr val="FF0000"/>
                </a:solidFill>
                <a:latin typeface="Times New Roman" pitchFamily="18" charset="0"/>
                <a:cs typeface="Times New Roman" pitchFamily="18" charset="0"/>
              </a:rPr>
              <a:t> </a:t>
            </a:r>
            <a:r>
              <a:rPr lang="en-US" sz="5400" i="1" dirty="0" smtClean="0">
                <a:solidFill>
                  <a:srgbClr val="FF0000"/>
                </a:solidFill>
                <a:latin typeface="Times New Roman" pitchFamily="18" charset="0"/>
                <a:cs typeface="Times New Roman" pitchFamily="18" charset="0"/>
              </a:rPr>
              <a:t>Treatment</a:t>
            </a:r>
            <a:endParaRPr lang="en-US" sz="5400" i="1" dirty="0">
              <a:solidFill>
                <a:srgbClr val="FF0000"/>
              </a:solidFill>
              <a:latin typeface="Times New Roman" pitchFamily="18" charset="0"/>
              <a:cs typeface="Times New Roman" pitchFamily="18" charset="0"/>
            </a:endParaRPr>
          </a:p>
        </p:txBody>
      </p:sp>
      <p:sp>
        <p:nvSpPr>
          <p:cNvPr id="3" name="TextBox 2"/>
          <p:cNvSpPr txBox="1"/>
          <p:nvPr/>
        </p:nvSpPr>
        <p:spPr>
          <a:xfrm>
            <a:off x="228600" y="1676400"/>
            <a:ext cx="8686800" cy="4524315"/>
          </a:xfrm>
          <a:prstGeom prst="rect">
            <a:avLst/>
          </a:prstGeom>
          <a:noFill/>
        </p:spPr>
        <p:txBody>
          <a:bodyPr wrap="square" rtlCol="0">
            <a:spAutoFit/>
          </a:bodyPr>
          <a:lstStyle/>
          <a:p>
            <a:pPr algn="just"/>
            <a:r>
              <a:rPr lang="en-US" sz="3200" b="1" i="1" dirty="0" smtClean="0">
                <a:solidFill>
                  <a:srgbClr val="FFFF00"/>
                </a:solidFill>
                <a:latin typeface="Times New Roman" pitchFamily="18" charset="0"/>
                <a:cs typeface="Times New Roman" pitchFamily="18" charset="0"/>
              </a:rPr>
              <a:t>Asymptomatic:</a:t>
            </a:r>
            <a:r>
              <a:rPr lang="en-US" sz="3200" dirty="0" smtClean="0">
                <a:solidFill>
                  <a:srgbClr val="FFFF00"/>
                </a:solidFill>
                <a:latin typeface="Times New Roman" pitchFamily="18" charset="0"/>
                <a:cs typeface="Times New Roman" pitchFamily="18" charset="0"/>
              </a:rPr>
              <a:t> Patient with mild or moderate AR with normal or only minimally increased cardiac size require on therapy but should be followed clinically and by echocardiography every 12 or 24 months. Patients with chronic, severe AR and normal LV function should have a careful clinical examination at intervals of approximately 6 months with echo assessment of LV size and ejection fraction.</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0" y="304800"/>
            <a:ext cx="7315200" cy="923330"/>
          </a:xfrm>
          <a:prstGeom prst="rect">
            <a:avLst/>
          </a:prstGeom>
          <a:noFill/>
        </p:spPr>
        <p:txBody>
          <a:bodyPr wrap="square" rtlCol="0">
            <a:spAutoFit/>
          </a:bodyPr>
          <a:lstStyle/>
          <a:p>
            <a:pPr algn="ctr"/>
            <a:r>
              <a:rPr lang="en-US" sz="5400" i="1" dirty="0" smtClean="0">
                <a:solidFill>
                  <a:srgbClr val="FF0000"/>
                </a:solidFill>
                <a:latin typeface="Times New Roman" pitchFamily="18" charset="0"/>
                <a:cs typeface="Times New Roman" pitchFamily="18" charset="0"/>
              </a:rPr>
              <a:t>Surgical</a:t>
            </a:r>
            <a:r>
              <a:rPr lang="en-US" sz="5400" dirty="0" smtClean="0">
                <a:solidFill>
                  <a:srgbClr val="FF0000"/>
                </a:solidFill>
                <a:latin typeface="Times New Roman" pitchFamily="18" charset="0"/>
                <a:cs typeface="Times New Roman" pitchFamily="18" charset="0"/>
              </a:rPr>
              <a:t> </a:t>
            </a:r>
            <a:r>
              <a:rPr lang="en-US" sz="5400" i="1" dirty="0" smtClean="0">
                <a:solidFill>
                  <a:srgbClr val="FF0000"/>
                </a:solidFill>
                <a:latin typeface="Times New Roman" pitchFamily="18" charset="0"/>
                <a:cs typeface="Times New Roman" pitchFamily="18" charset="0"/>
              </a:rPr>
              <a:t>Treatment</a:t>
            </a:r>
            <a:endParaRPr lang="en-US" sz="5400" i="1" dirty="0">
              <a:solidFill>
                <a:srgbClr val="FF0000"/>
              </a:solidFill>
              <a:latin typeface="Times New Roman" pitchFamily="18" charset="0"/>
              <a:cs typeface="Times New Roman" pitchFamily="18" charset="0"/>
            </a:endParaRPr>
          </a:p>
        </p:txBody>
      </p:sp>
      <p:sp>
        <p:nvSpPr>
          <p:cNvPr id="2" name="TextBox 1"/>
          <p:cNvSpPr txBox="1"/>
          <p:nvPr/>
        </p:nvSpPr>
        <p:spPr>
          <a:xfrm>
            <a:off x="304800" y="1447800"/>
            <a:ext cx="8610600" cy="4308872"/>
          </a:xfrm>
          <a:prstGeom prst="rect">
            <a:avLst/>
          </a:prstGeom>
          <a:noFill/>
        </p:spPr>
        <p:txBody>
          <a:bodyPr wrap="square" rtlCol="0">
            <a:spAutoFit/>
          </a:bodyPr>
          <a:lstStyle/>
          <a:p>
            <a:pPr algn="just"/>
            <a:r>
              <a:rPr lang="en-US" sz="2800" dirty="0" smtClean="0">
                <a:solidFill>
                  <a:srgbClr val="FF0000"/>
                </a:solidFill>
                <a:latin typeface="Times New Roman" pitchFamily="18" charset="0"/>
                <a:cs typeface="Times New Roman" pitchFamily="18" charset="0"/>
              </a:rPr>
              <a:t> </a:t>
            </a:r>
            <a:r>
              <a:rPr lang="en-US" sz="3200" b="1" dirty="0" smtClean="0">
                <a:solidFill>
                  <a:srgbClr val="FFFF00"/>
                </a:solidFill>
                <a:latin typeface="Times New Roman" pitchFamily="18" charset="0"/>
                <a:cs typeface="Times New Roman" pitchFamily="18" charset="0"/>
              </a:rPr>
              <a:t>Indications for Operation:</a:t>
            </a:r>
          </a:p>
          <a:p>
            <a:pPr algn="just"/>
            <a:endParaRPr lang="en-US" sz="2800" dirty="0" smtClean="0">
              <a:solidFill>
                <a:srgbClr val="FFFF00"/>
              </a:solidFill>
              <a:latin typeface="Times New Roman" pitchFamily="18" charset="0"/>
              <a:cs typeface="Times New Roman" pitchFamily="18" charset="0"/>
            </a:endParaRPr>
          </a:p>
          <a:p>
            <a:pPr marL="285750" indent="-285750" algn="just">
              <a:buFont typeface="Wingdings" pitchFamily="2" charset="2"/>
              <a:buChar char="§"/>
            </a:pPr>
            <a:r>
              <a:rPr lang="en-US" sz="2800" dirty="0" smtClean="0">
                <a:solidFill>
                  <a:srgbClr val="FF00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Symptomatic patients with severe AR.</a:t>
            </a:r>
          </a:p>
          <a:p>
            <a:pPr marL="285750" indent="-285750" algn="just">
              <a:buFont typeface="Wingdings" pitchFamily="2" charset="2"/>
              <a:buChar char="§"/>
            </a:pPr>
            <a:endParaRPr lang="en-US" dirty="0" smtClean="0">
              <a:solidFill>
                <a:srgbClr val="FFFF00"/>
              </a:solidFill>
              <a:latin typeface="Times New Roman" pitchFamily="18" charset="0"/>
              <a:cs typeface="Times New Roman" pitchFamily="18" charset="0"/>
            </a:endParaRPr>
          </a:p>
          <a:p>
            <a:pPr marL="285750" indent="-285750" algn="just">
              <a:buFont typeface="Wingdings" pitchFamily="2" charset="2"/>
              <a:buChar char="§"/>
            </a:pPr>
            <a:r>
              <a:rPr lang="en-US" sz="2800" dirty="0" smtClean="0">
                <a:solidFill>
                  <a:srgbClr val="FF00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A symptomatic patients with an ejection fraction less than 50 percent and severe LV dilation (end-diastolic diameter &gt;75 mm or end-systolic diameter 55 mm).</a:t>
            </a:r>
          </a:p>
          <a:p>
            <a:pPr marL="285750" indent="-285750" algn="just">
              <a:buFont typeface="Wingdings" pitchFamily="2" charset="2"/>
              <a:buChar char="§"/>
            </a:pPr>
            <a:endParaRPr lang="en-US" dirty="0" smtClean="0">
              <a:solidFill>
                <a:srgbClr val="FFFF00"/>
              </a:solidFill>
              <a:latin typeface="Times New Roman" pitchFamily="18" charset="0"/>
              <a:cs typeface="Times New Roman" pitchFamily="18" charset="0"/>
            </a:endParaRPr>
          </a:p>
          <a:p>
            <a:pPr marL="285750" indent="-285750" algn="just">
              <a:buFont typeface="Wingdings" pitchFamily="2" charset="2"/>
              <a:buChar char="§"/>
            </a:pPr>
            <a:r>
              <a:rPr lang="en-US" sz="2800" dirty="0">
                <a:solidFill>
                  <a:srgbClr val="FF00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NYHA class II patients before severe LV dysfunction has developed.</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33400" y="533400"/>
            <a:ext cx="8229600" cy="5386090"/>
          </a:xfrm>
          <a:prstGeom prst="rect">
            <a:avLst/>
          </a:prstGeom>
          <a:noFill/>
        </p:spPr>
        <p:txBody>
          <a:bodyPr wrap="square" rtlCol="0">
            <a:spAutoFit/>
          </a:bodyPr>
          <a:lstStyle/>
          <a:p>
            <a:r>
              <a:rPr lang="en-US" sz="3600" b="1" dirty="0" smtClean="0">
                <a:solidFill>
                  <a:srgbClr val="FF0000"/>
                </a:solidFill>
                <a:latin typeface="Times New Roman" pitchFamily="18" charset="0"/>
                <a:cs typeface="Times New Roman" pitchFamily="18" charset="0"/>
              </a:rPr>
              <a:t>Aortic Root Dilatation:</a:t>
            </a:r>
          </a:p>
          <a:p>
            <a:endParaRPr lang="en-US" sz="2000" b="1" dirty="0" smtClean="0">
              <a:solidFill>
                <a:srgbClr val="FFFF00"/>
              </a:solidFill>
              <a:latin typeface="Times New Roman" pitchFamily="18" charset="0"/>
              <a:cs typeface="Times New Roman" pitchFamily="18" charset="0"/>
            </a:endParaRPr>
          </a:p>
          <a:p>
            <a:pPr marL="404813">
              <a:buFont typeface="Courier New" pitchFamily="49" charset="0"/>
              <a:buChar char="o"/>
            </a:pPr>
            <a:r>
              <a:rPr lang="en-US" sz="28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Systemic hypertension.</a:t>
            </a: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Dissecting aneurysm.</a:t>
            </a: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Aortitis</a:t>
            </a:r>
            <a:r>
              <a:rPr lang="en-US" sz="3200" dirty="0" smtClean="0">
                <a:solidFill>
                  <a:srgbClr val="FFFF00"/>
                </a:solidFill>
                <a:latin typeface="Times New Roman" pitchFamily="18" charset="0"/>
                <a:cs typeface="Times New Roman" pitchFamily="18" charset="0"/>
              </a:rPr>
              <a:t> (syphilis).</a:t>
            </a: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Reiter’s syndrome.</a:t>
            </a:r>
          </a:p>
          <a:p>
            <a:pPr marL="404813">
              <a:buFont typeface="Courier New" pitchFamily="49" charset="0"/>
              <a:buChar char="o"/>
            </a:pPr>
            <a:r>
              <a:rPr lang="en-US" sz="3200" dirty="0" smtClean="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Ankylosing</a:t>
            </a:r>
            <a:r>
              <a:rPr lang="en-US" sz="3200" dirty="0" smtClean="0">
                <a:solidFill>
                  <a:srgbClr val="FFFF00"/>
                </a:solidFill>
                <a:latin typeface="Times New Roman" pitchFamily="18" charset="0"/>
                <a:cs typeface="Times New Roman" pitchFamily="18" charset="0"/>
              </a:rPr>
              <a:t> spondylitis.</a:t>
            </a:r>
          </a:p>
          <a:p>
            <a:pPr marL="404813">
              <a:buFont typeface="Courier New" pitchFamily="49" charset="0"/>
              <a:buChar char="o"/>
            </a:pPr>
            <a:r>
              <a:rPr lang="en-US" sz="32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Ehlers-</a:t>
            </a:r>
            <a:r>
              <a:rPr lang="en-US" sz="3200" dirty="0" err="1" smtClean="0">
                <a:solidFill>
                  <a:srgbClr val="FFFF00"/>
                </a:solidFill>
                <a:latin typeface="Times New Roman" pitchFamily="18" charset="0"/>
                <a:cs typeface="Times New Roman" pitchFamily="18" charset="0"/>
              </a:rPr>
              <a:t>Danlos</a:t>
            </a:r>
            <a:r>
              <a:rPr lang="en-US" sz="3200" dirty="0" smtClean="0">
                <a:solidFill>
                  <a:srgbClr val="FFFF00"/>
                </a:solidFill>
                <a:latin typeface="Times New Roman" pitchFamily="18" charset="0"/>
                <a:cs typeface="Times New Roman" pitchFamily="18" charset="0"/>
              </a:rPr>
              <a:t>.</a:t>
            </a: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Osteogenesis</a:t>
            </a:r>
            <a:r>
              <a:rPr lang="en-US" sz="3200" dirty="0" smtClean="0">
                <a:solidFill>
                  <a:srgbClr val="FFFF00"/>
                </a:solidFill>
                <a:latin typeface="Times New Roman" pitchFamily="18" charset="0"/>
                <a:cs typeface="Times New Roman" pitchFamily="18" charset="0"/>
              </a:rPr>
              <a:t> imperfect.</a:t>
            </a:r>
            <a:endParaRPr lang="en-US" sz="3200" dirty="0" smtClean="0">
              <a:solidFill>
                <a:srgbClr val="FF0000"/>
              </a:solidFill>
              <a:latin typeface="Times New Roman" pitchFamily="18" charset="0"/>
              <a:cs typeface="Times New Roman" pitchFamily="18" charset="0"/>
            </a:endParaRP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Pseudoxanthomaelasticum</a:t>
            </a:r>
            <a:r>
              <a:rPr lang="en-US" sz="3200" dirty="0" smtClean="0">
                <a:solidFill>
                  <a:srgbClr val="FFFF00"/>
                </a:solidFill>
                <a:latin typeface="Times New Roman" pitchFamily="18" charset="0"/>
                <a:cs typeface="Times New Roman" pitchFamily="18" charset="0"/>
              </a:rPr>
              <a:t>.</a:t>
            </a:r>
          </a:p>
          <a:p>
            <a:pPr marL="404813">
              <a:buFont typeface="Courier New" pitchFamily="49" charset="0"/>
              <a:buChar char="o"/>
            </a:pPr>
            <a:r>
              <a:rPr lang="en-US" sz="3200" dirty="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Marfan’s</a:t>
            </a:r>
            <a:r>
              <a:rPr lang="en-US" sz="3200" dirty="0" smtClean="0">
                <a:solidFill>
                  <a:srgbClr val="FFFF00"/>
                </a:solidFill>
                <a:latin typeface="Times New Roman" pitchFamily="18" charset="0"/>
                <a:cs typeface="Times New Roman" pitchFamily="18" charset="0"/>
              </a:rPr>
              <a:t> syndrome.</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04800" y="152400"/>
            <a:ext cx="8839200" cy="6463308"/>
          </a:xfrm>
          <a:prstGeom prst="rect">
            <a:avLst/>
          </a:prstGeom>
          <a:noFill/>
        </p:spPr>
        <p:txBody>
          <a:bodyPr wrap="square" rtlCol="0">
            <a:spAutoFit/>
          </a:bodyPr>
          <a:lstStyle/>
          <a:p>
            <a:r>
              <a:rPr lang="en-US" sz="4000" b="1" dirty="0" smtClean="0">
                <a:solidFill>
                  <a:srgbClr val="FF0000"/>
                </a:solidFill>
                <a:latin typeface="Times New Roman" pitchFamily="18" charset="0"/>
                <a:cs typeface="Times New Roman" pitchFamily="18" charset="0"/>
              </a:rPr>
              <a:t>Symptoms of aortic regurgitation:</a:t>
            </a:r>
          </a:p>
          <a:p>
            <a:endParaRPr lang="en-US" sz="1600" b="1" dirty="0" smtClean="0">
              <a:solidFill>
                <a:srgbClr val="FFFF00"/>
              </a:solidFill>
              <a:latin typeface="Times New Roman" pitchFamily="18" charset="0"/>
              <a:cs typeface="Times New Roman" pitchFamily="18" charset="0"/>
            </a:endParaRPr>
          </a:p>
          <a:p>
            <a:pPr marL="457200" indent="-457200">
              <a:buFont typeface="Wingdings" pitchFamily="2" charset="2"/>
              <a:buChar char="q"/>
            </a:pPr>
            <a:r>
              <a:rPr lang="en-US" sz="3600" dirty="0" smtClean="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Dyspnea on exertion.</a:t>
            </a:r>
          </a:p>
          <a:p>
            <a:pPr marL="457200" indent="-457200">
              <a:buFont typeface="Wingdings" pitchFamily="2" charset="2"/>
              <a:buChar char="q"/>
            </a:pPr>
            <a:r>
              <a:rPr lang="en-US" sz="3600" dirty="0" smtClean="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Orthopnea and gradually development of PND.</a:t>
            </a:r>
          </a:p>
          <a:p>
            <a:pPr marL="457200" indent="-457200">
              <a:buFont typeface="Wingdings" pitchFamily="2" charset="2"/>
              <a:buChar char="q"/>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Fatigue.</a:t>
            </a:r>
            <a:endParaRPr lang="en-US" sz="3600" dirty="0" smtClean="0">
              <a:solidFill>
                <a:srgbClr val="FF0000"/>
              </a:solidFill>
              <a:latin typeface="Times New Roman" pitchFamily="18" charset="0"/>
              <a:cs typeface="Times New Roman" pitchFamily="18" charset="0"/>
            </a:endParaRPr>
          </a:p>
          <a:p>
            <a:pPr marL="457200" indent="-457200">
              <a:buFont typeface="Wingdings" pitchFamily="2" charset="2"/>
              <a:buChar char="q"/>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Palpitation: unpleasant awareness of heart beating.</a:t>
            </a:r>
          </a:p>
          <a:p>
            <a:pPr marL="457200" indent="-457200">
              <a:buFont typeface="Wingdings" pitchFamily="2" charset="2"/>
              <a:buChar char="q"/>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Angina is late and usually nocturnal with excessive sweating.</a:t>
            </a:r>
          </a:p>
          <a:p>
            <a:pPr marL="457200" indent="-457200">
              <a:buFont typeface="Wingdings" pitchFamily="2" charset="2"/>
              <a:buChar char="q"/>
            </a:pPr>
            <a:r>
              <a:rPr lang="en-US" sz="3600" dirty="0">
                <a:solidFill>
                  <a:srgbClr val="FF0000"/>
                </a:solidFill>
                <a:latin typeface="Times New Roman" pitchFamily="18" charset="0"/>
                <a:cs typeface="Times New Roman" pitchFamily="18" charset="0"/>
              </a:rPr>
              <a:t> </a:t>
            </a:r>
            <a:r>
              <a:rPr lang="en-US" sz="3600" dirty="0" smtClean="0">
                <a:solidFill>
                  <a:srgbClr val="FFFF00"/>
                </a:solidFill>
                <a:latin typeface="Times New Roman" pitchFamily="18" charset="0"/>
                <a:cs typeface="Times New Roman" pitchFamily="18" charset="0"/>
              </a:rPr>
              <a:t>Shock may develop rapidly in acute aortic regurgitation. </a:t>
            </a:r>
            <a:endParaRPr lang="en-US" sz="36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337602"/>
            <a:ext cx="8991600" cy="6063198"/>
          </a:xfrm>
          <a:prstGeom prst="rect">
            <a:avLst/>
          </a:prstGeom>
          <a:noFill/>
        </p:spPr>
        <p:txBody>
          <a:bodyPr wrap="square" rtlCol="0">
            <a:spAutoFit/>
          </a:bodyPr>
          <a:lstStyle/>
          <a:p>
            <a:pPr algn="just"/>
            <a:r>
              <a:rPr lang="en-US" sz="4800" dirty="0" smtClean="0">
                <a:solidFill>
                  <a:srgbClr val="FF0000"/>
                </a:solidFill>
                <a:latin typeface="Times New Roman" pitchFamily="18" charset="0"/>
                <a:cs typeface="Times New Roman" pitchFamily="18" charset="0"/>
              </a:rPr>
              <a:t>Physical Examination:</a:t>
            </a:r>
          </a:p>
          <a:p>
            <a:pPr algn="just"/>
            <a:endParaRPr lang="en-US" sz="2000" dirty="0" smtClean="0">
              <a:solidFill>
                <a:srgbClr val="FFFF00"/>
              </a:solidFill>
              <a:latin typeface="Times New Roman" pitchFamily="18" charset="0"/>
              <a:cs typeface="Times New Roman" pitchFamily="18" charset="0"/>
            </a:endParaRPr>
          </a:p>
          <a:p>
            <a:pPr marL="457200" indent="-457200" algn="just">
              <a:buFont typeface="Wingdings" pitchFamily="2" charset="2"/>
              <a:buChar char="v"/>
            </a:pPr>
            <a:r>
              <a:rPr lang="en-US" sz="28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de Musset sign: Bobbing of head with pulsation.</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Carotid shudder is palpable.</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Quincke</a:t>
            </a:r>
            <a:r>
              <a:rPr lang="en-US" sz="3200" dirty="0" smtClean="0">
                <a:solidFill>
                  <a:srgbClr val="FFFF00"/>
                </a:solidFill>
                <a:latin typeface="Times New Roman" pitchFamily="18" charset="0"/>
                <a:cs typeface="Times New Roman" pitchFamily="18" charset="0"/>
              </a:rPr>
              <a:t> sign: Capillary pulsations.</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Corrigan pulse: Collapsing (water hammer) pulse.</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High systolic BP and low diastolic BP.</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The apical impulse is diffuse and </a:t>
            </a:r>
            <a:r>
              <a:rPr lang="en-US" sz="3200" dirty="0" err="1" smtClean="0">
                <a:solidFill>
                  <a:srgbClr val="FFFF00"/>
                </a:solidFill>
                <a:latin typeface="Times New Roman" pitchFamily="18" charset="0"/>
                <a:cs typeface="Times New Roman" pitchFamily="18" charset="0"/>
              </a:rPr>
              <a:t>hyperdynamic</a:t>
            </a:r>
            <a:r>
              <a:rPr lang="en-US" sz="3200" dirty="0" smtClean="0">
                <a:solidFill>
                  <a:srgbClr val="FFFF00"/>
                </a:solidFill>
                <a:latin typeface="Times New Roman" pitchFamily="18" charset="0"/>
                <a:cs typeface="Times New Roman" pitchFamily="18" charset="0"/>
              </a:rPr>
              <a:t> and is displaced and inferiorly.</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Systolic thrill at the base of the heart or suprasternal notch and over the carotid arteries.</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Muller sign: systolic pulsations of the uvula.</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304800"/>
            <a:ext cx="8721436" cy="6124754"/>
          </a:xfrm>
          <a:prstGeom prst="rect">
            <a:avLst/>
          </a:prstGeom>
          <a:noFill/>
        </p:spPr>
        <p:txBody>
          <a:bodyPr wrap="square" rtlCol="0">
            <a:spAutoFit/>
          </a:bodyPr>
          <a:lstStyle/>
          <a:p>
            <a:pPr algn="just"/>
            <a:r>
              <a:rPr lang="en-US" sz="4800" dirty="0">
                <a:solidFill>
                  <a:srgbClr val="FF0000"/>
                </a:solidFill>
                <a:latin typeface="Times New Roman" pitchFamily="18" charset="0"/>
                <a:cs typeface="Times New Roman" pitchFamily="18" charset="0"/>
              </a:rPr>
              <a:t>Physical Examination:</a:t>
            </a:r>
          </a:p>
          <a:p>
            <a:pPr algn="just"/>
            <a:endParaRPr lang="en-US" dirty="0" smtClean="0">
              <a:solidFill>
                <a:srgbClr val="FF0000"/>
              </a:solidFill>
              <a:latin typeface="Times New Roman" pitchFamily="18" charset="0"/>
              <a:cs typeface="Times New Roman" pitchFamily="18" charset="0"/>
            </a:endParaRPr>
          </a:p>
          <a:p>
            <a:pPr marL="457200" indent="-457200" algn="just">
              <a:buFont typeface="Wingdings" pitchFamily="2" charset="2"/>
              <a:buChar char="v"/>
            </a:pPr>
            <a:r>
              <a:rPr lang="en-US" sz="32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Hill </a:t>
            </a:r>
            <a:r>
              <a:rPr lang="en-US" sz="3200" dirty="0">
                <a:solidFill>
                  <a:srgbClr val="FFFF00"/>
                </a:solidFill>
                <a:latin typeface="Times New Roman" pitchFamily="18" charset="0"/>
                <a:cs typeface="Times New Roman" pitchFamily="18" charset="0"/>
              </a:rPr>
              <a:t>sing: refers to popliteal cuff systolic pressure exceeding brachial cuff pressure by more than 60 mmHg. </a:t>
            </a:r>
            <a:r>
              <a:rPr lang="en-US" sz="3200" dirty="0" err="1">
                <a:solidFill>
                  <a:srgbClr val="FFFF00"/>
                </a:solidFill>
                <a:latin typeface="Times New Roman" pitchFamily="18" charset="0"/>
                <a:cs typeface="Times New Roman" pitchFamily="18" charset="0"/>
              </a:rPr>
              <a:t>Korotkoff</a:t>
            </a:r>
            <a:r>
              <a:rPr lang="en-US" sz="3200" dirty="0">
                <a:solidFill>
                  <a:srgbClr val="FFFF00"/>
                </a:solidFill>
                <a:latin typeface="Times New Roman" pitchFamily="18" charset="0"/>
                <a:cs typeface="Times New Roman" pitchFamily="18" charset="0"/>
              </a:rPr>
              <a:t> sounds often persist to zero. As heart failure develops, peripheral vasoconstriction may occur and arterial diastolic pressure may rise. The finding should not be interpreted as the presence of mild AR.</a:t>
            </a:r>
          </a:p>
          <a:p>
            <a:pPr marL="457200" indent="-457200" algn="just">
              <a:buFont typeface="Wingdings" pitchFamily="2" charset="2"/>
              <a:buChar char="v"/>
            </a:pPr>
            <a:r>
              <a:rPr lang="en-US" sz="3200" dirty="0">
                <a:solidFill>
                  <a:srgbClr val="FF0000"/>
                </a:solidFill>
                <a:latin typeface="Times New Roman" pitchFamily="18" charset="0"/>
                <a:cs typeface="Times New Roman" pitchFamily="18" charset="0"/>
              </a:rPr>
              <a:t> </a:t>
            </a:r>
            <a:r>
              <a:rPr lang="en-US" sz="3200" dirty="0" err="1">
                <a:solidFill>
                  <a:srgbClr val="FFFF00"/>
                </a:solidFill>
                <a:latin typeface="Times New Roman" pitchFamily="18" charset="0"/>
                <a:cs typeface="Times New Roman" pitchFamily="18" charset="0"/>
              </a:rPr>
              <a:t>Traube</a:t>
            </a:r>
            <a:r>
              <a:rPr lang="en-US" sz="3200" dirty="0">
                <a:solidFill>
                  <a:srgbClr val="FFFF00"/>
                </a:solidFill>
                <a:latin typeface="Times New Roman" pitchFamily="18" charset="0"/>
                <a:cs typeface="Times New Roman" pitchFamily="18" charset="0"/>
              </a:rPr>
              <a:t> sing: pistol shot sounds over femoral artery.</a:t>
            </a: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537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37683"/>
            <a:ext cx="8915400" cy="7048083"/>
          </a:xfrm>
          <a:prstGeom prst="rect">
            <a:avLst/>
          </a:prstGeom>
          <a:noFill/>
        </p:spPr>
        <p:txBody>
          <a:bodyPr wrap="square" rtlCol="0">
            <a:spAutoFit/>
          </a:bodyPr>
          <a:lstStyle/>
          <a:p>
            <a:pPr algn="just"/>
            <a:r>
              <a:rPr lang="en-US" sz="4800" dirty="0" smtClean="0">
                <a:solidFill>
                  <a:srgbClr val="FF0000"/>
                </a:solidFill>
                <a:latin typeface="Times New Roman" pitchFamily="18" charset="0"/>
                <a:cs typeface="Times New Roman" pitchFamily="18" charset="0"/>
              </a:rPr>
              <a:t>Bicuspid Aortic Valve</a:t>
            </a:r>
          </a:p>
          <a:p>
            <a:pPr algn="just"/>
            <a:endParaRPr lang="en-US" sz="1200" dirty="0">
              <a:solidFill>
                <a:srgbClr val="FFFF00"/>
              </a:solidFill>
              <a:latin typeface="Times New Roman" pitchFamily="18" charset="0"/>
              <a:cs typeface="Times New Roman" pitchFamily="18" charset="0"/>
            </a:endParaRPr>
          </a:p>
          <a:p>
            <a:pPr marL="346075" indent="-346075" algn="just">
              <a:buFont typeface="Wingdings" pitchFamily="2" charset="2"/>
              <a:buChar char="Ø"/>
            </a:pPr>
            <a:r>
              <a:rPr lang="en-US" sz="32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Is more prevalent in men.</a:t>
            </a:r>
          </a:p>
          <a:p>
            <a:pPr marL="290513" indent="-290513" algn="just">
              <a:buFont typeface="Wingdings" pitchFamily="2" charset="2"/>
              <a:buChar char="Ø"/>
            </a:pPr>
            <a:r>
              <a:rPr lang="en-US" sz="32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Autosomal dominant inheritance with incomplete penetration.</a:t>
            </a:r>
          </a:p>
          <a:p>
            <a:pPr marL="346075" indent="-346075" algn="just">
              <a:buFont typeface="Wingdings" pitchFamily="2" charset="2"/>
              <a:buChar char="Ø"/>
            </a:pPr>
            <a:r>
              <a:rPr lang="en-US" sz="3200" dirty="0" smtClean="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Usually function normally in childhood.</a:t>
            </a:r>
          </a:p>
          <a:p>
            <a:pPr marL="457200" indent="-457200" algn="just">
              <a:buFont typeface="Wingdings" pitchFamily="2" charset="2"/>
              <a:buChar char="Ø"/>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20% of bicuspid valves develop severe aortic regurgitation (AR) requiring AVR between 10 and 40 years of age.</a:t>
            </a:r>
          </a:p>
          <a:p>
            <a:pPr marL="457200" indent="-457200" algn="just">
              <a:buFont typeface="Wingdings" pitchFamily="2" charset="2"/>
              <a:buChar char="Ø"/>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Bicuspid valves are often associated with dilatation of the ascending aorta.</a:t>
            </a:r>
          </a:p>
          <a:p>
            <a:pPr marL="457200" indent="-457200" algn="just">
              <a:buFont typeface="Wingdings" pitchFamily="2" charset="2"/>
              <a:buChar char="Ø"/>
            </a:pPr>
            <a:r>
              <a:rPr lang="en-US" sz="3200" dirty="0">
                <a:solidFill>
                  <a:srgbClr val="FF0000"/>
                </a:solidFill>
                <a:latin typeface="Times New Roman" pitchFamily="18" charset="0"/>
                <a:cs typeface="Times New Roman" pitchFamily="18" charset="0"/>
              </a:rPr>
              <a:t> </a:t>
            </a:r>
            <a:r>
              <a:rPr lang="en-US" sz="3200" dirty="0" smtClean="0">
                <a:solidFill>
                  <a:srgbClr val="FFFF00"/>
                </a:solidFill>
                <a:latin typeface="Times New Roman" pitchFamily="18" charset="0"/>
                <a:cs typeface="Times New Roman" pitchFamily="18" charset="0"/>
              </a:rPr>
              <a:t>Most patients with a bicuspid valve develop calcific valve stenosis later in life, typically presenting with severe AS after 50 years of age.</a:t>
            </a:r>
            <a:endParaRPr lang="en-US" sz="32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691252378"/>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