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4660"/>
  </p:normalViewPr>
  <p:slideViewPr>
    <p:cSldViewPr snapToGrid="0">
      <p:cViewPr varScale="1">
        <p:scale>
          <a:sx n="69" d="100"/>
          <a:sy n="69" d="100"/>
        </p:scale>
        <p:origin x="70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113641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2206FB4-830D-42C4-9922-FB2CB87AF45B}" type="datetimeFigureOut">
              <a:rPr lang="en-US" smtClean="0"/>
              <a:t>8/12/2022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17212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1737601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76018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1570650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1505070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3695160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24455501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2482039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388990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801596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206FB4-830D-42C4-9922-FB2CB87AF45B}" type="datetimeFigureOut">
              <a:rPr lang="en-US" smtClean="0"/>
              <a:t>8/12/2022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1127171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206FB4-830D-42C4-9922-FB2CB87AF45B}" type="datetimeFigureOut">
              <a:rPr lang="en-US" smtClean="0"/>
              <a:t>8/12/2022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294476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1612959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3494670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F2206FB4-830D-42C4-9922-FB2CB87AF45B}" type="datetimeFigureOut">
              <a:rPr lang="en-US" smtClean="0"/>
              <a:t>8/12/2022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98778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2206FB4-830D-42C4-9922-FB2CB87AF45B}" type="datetimeFigureOut">
              <a:rPr lang="en-US" smtClean="0"/>
              <a:t>8/12/2022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10E39-7400-4BB3-8D62-C9764A6593C0}" type="slidenum">
              <a:rPr lang="en-US" smtClean="0"/>
              <a:t>‹#›</a:t>
            </a:fld>
            <a:endParaRPr lang="en-US"/>
          </a:p>
        </p:txBody>
      </p:sp>
    </p:spTree>
    <p:extLst>
      <p:ext uri="{BB962C8B-B14F-4D97-AF65-F5344CB8AC3E}">
        <p14:creationId xmlns:p14="http://schemas.microsoft.com/office/powerpoint/2010/main" val="3541483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2206FB4-830D-42C4-9922-FB2CB87AF45B}" type="datetimeFigureOut">
              <a:rPr lang="en-US" smtClean="0"/>
              <a:t>8/12/2022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5D10E39-7400-4BB3-8D62-C9764A6593C0}" type="slidenum">
              <a:rPr lang="en-US" smtClean="0"/>
              <a:t>‹#›</a:t>
            </a:fld>
            <a:endParaRPr lang="en-US"/>
          </a:p>
        </p:txBody>
      </p:sp>
    </p:spTree>
    <p:extLst>
      <p:ext uri="{BB962C8B-B14F-4D97-AF65-F5344CB8AC3E}">
        <p14:creationId xmlns:p14="http://schemas.microsoft.com/office/powerpoint/2010/main" val="39380050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Phobias</a:t>
            </a:r>
            <a:endParaRPr lang="en-US" dirty="0"/>
          </a:p>
        </p:txBody>
      </p:sp>
      <p:sp>
        <p:nvSpPr>
          <p:cNvPr id="3" name="Subtitle 2"/>
          <p:cNvSpPr>
            <a:spLocks noGrp="1"/>
          </p:cNvSpPr>
          <p:nvPr>
            <p:ph type="subTitle" idx="1"/>
          </p:nvPr>
        </p:nvSpPr>
        <p:spPr/>
        <p:txBody>
          <a:bodyPr/>
          <a:lstStyle/>
          <a:p>
            <a:r>
              <a:rPr lang="en-US" dirty="0" smtClean="0"/>
              <a:t>Omar Al-</a:t>
            </a:r>
            <a:r>
              <a:rPr lang="en-US" dirty="0" err="1" smtClean="0"/>
              <a:t>Qa’qaa</a:t>
            </a:r>
            <a:r>
              <a:rPr lang="en-US" dirty="0" smtClean="0"/>
              <a:t>’</a:t>
            </a:r>
            <a:endParaRPr lang="en-US" dirty="0"/>
          </a:p>
        </p:txBody>
      </p:sp>
    </p:spTree>
    <p:extLst>
      <p:ext uri="{BB962C8B-B14F-4D97-AF65-F5344CB8AC3E}">
        <p14:creationId xmlns:p14="http://schemas.microsoft.com/office/powerpoint/2010/main" val="3338053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Ddx</a:t>
            </a:r>
            <a:endParaRPr lang="en-US" dirty="0"/>
          </a:p>
        </p:txBody>
      </p:sp>
      <p:sp>
        <p:nvSpPr>
          <p:cNvPr id="3" name="Content Placeholder 2"/>
          <p:cNvSpPr>
            <a:spLocks noGrp="1"/>
          </p:cNvSpPr>
          <p:nvPr>
            <p:ph idx="1"/>
          </p:nvPr>
        </p:nvSpPr>
        <p:spPr/>
        <p:txBody>
          <a:bodyPr/>
          <a:lstStyle/>
          <a:p>
            <a:r>
              <a:rPr lang="en-US" dirty="0"/>
              <a:t>Substance abuse </a:t>
            </a:r>
          </a:p>
          <a:p>
            <a:r>
              <a:rPr lang="en-US" dirty="0" smtClean="0"/>
              <a:t>neurological </a:t>
            </a:r>
            <a:r>
              <a:rPr lang="en-US" dirty="0"/>
              <a:t>diseases (tumor, cerebrovascular)</a:t>
            </a:r>
          </a:p>
          <a:p>
            <a:r>
              <a:rPr lang="en-US" dirty="0"/>
              <a:t>other </a:t>
            </a:r>
            <a:r>
              <a:rPr lang="en-US" dirty="0" smtClean="0"/>
              <a:t>anxiety </a:t>
            </a:r>
            <a:r>
              <a:rPr lang="en-US" dirty="0"/>
              <a:t>disorders </a:t>
            </a:r>
          </a:p>
          <a:p>
            <a:pPr lvl="1"/>
            <a:r>
              <a:rPr lang="en-US" dirty="0"/>
              <a:t>Differentiation among panic disorder, agoraphobia, social phobia, and specific phobia can be difficult in individual cases. In general, patients with specific phobia tend to experience anxiety immediately when presented with the phobic stimulus and limited to the identified situation</a:t>
            </a:r>
          </a:p>
          <a:p>
            <a:pPr marL="558800" lvl="1" indent="0">
              <a:buNone/>
            </a:pPr>
            <a:r>
              <a:rPr lang="en-US" dirty="0"/>
              <a:t> patients are not </a:t>
            </a:r>
            <a:r>
              <a:rPr lang="en-US" dirty="0" smtClean="0"/>
              <a:t>abnormally anxious </a:t>
            </a:r>
            <a:r>
              <a:rPr lang="en-US" dirty="0"/>
              <a:t>when they are neither confronted with the phobic stimulus nor caused to anticipate the stimulus.</a:t>
            </a:r>
          </a:p>
          <a:p>
            <a:endParaRPr lang="en-US" dirty="0"/>
          </a:p>
        </p:txBody>
      </p:sp>
    </p:spTree>
    <p:extLst>
      <p:ext uri="{BB962C8B-B14F-4D97-AF65-F5344CB8AC3E}">
        <p14:creationId xmlns:p14="http://schemas.microsoft.com/office/powerpoint/2010/main" val="735037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lnSpcReduction="10000"/>
          </a:bodyPr>
          <a:lstStyle/>
          <a:p>
            <a:pPr marL="82550" indent="0">
              <a:buNone/>
            </a:pPr>
            <a:r>
              <a:rPr lang="en-US" sz="1800" dirty="0" err="1"/>
              <a:t>Befor</a:t>
            </a:r>
            <a:r>
              <a:rPr lang="en-US" sz="1800" dirty="0"/>
              <a:t> talking about treatment, note that Limited prospective epidemiological data are available that chart the natural course of specific phobia. Because patients with isolated specific phobia rarely present for treatment</a:t>
            </a:r>
          </a:p>
          <a:p>
            <a:pPr marL="82550" indent="0">
              <a:buNone/>
            </a:pPr>
            <a:endParaRPr lang="en-US" sz="1800" dirty="0"/>
          </a:p>
          <a:p>
            <a:r>
              <a:rPr lang="en-US" sz="1800" dirty="0"/>
              <a:t>Behavior Therapy</a:t>
            </a:r>
            <a:endParaRPr lang="en-US" dirty="0"/>
          </a:p>
          <a:p>
            <a:pPr lvl="1"/>
            <a:r>
              <a:rPr lang="en-US" dirty="0"/>
              <a:t>The most studied and most effective treatment</a:t>
            </a:r>
          </a:p>
          <a:p>
            <a:pPr lvl="1"/>
            <a:r>
              <a:rPr lang="en-US" dirty="0"/>
              <a:t>The key aspects of successful treatment are</a:t>
            </a:r>
          </a:p>
          <a:p>
            <a:pPr lvl="2"/>
            <a:r>
              <a:rPr lang="en-US" sz="1620" dirty="0"/>
              <a:t>Patient's commitment to treatment </a:t>
            </a:r>
          </a:p>
          <a:p>
            <a:pPr lvl="2"/>
            <a:r>
              <a:rPr lang="en-US" sz="1620" dirty="0"/>
              <a:t>Clearly identified problems and objectives</a:t>
            </a:r>
          </a:p>
          <a:p>
            <a:pPr lvl="2"/>
            <a:r>
              <a:rPr lang="en-US" sz="1620" dirty="0"/>
              <a:t>Available alternative strategies for coping with the feelings</a:t>
            </a:r>
          </a:p>
          <a:p>
            <a:pPr lvl="1"/>
            <a:r>
              <a:rPr lang="en-US" dirty="0"/>
              <a:t>The most common </a:t>
            </a:r>
            <a:r>
              <a:rPr lang="en-US" dirty="0">
                <a:sym typeface="+mn-ea"/>
              </a:rPr>
              <a:t>behavioral treatment techniques  is </a:t>
            </a:r>
            <a:r>
              <a:rPr lang="en-US" b="1" dirty="0"/>
              <a:t>systematic desensitization</a:t>
            </a:r>
          </a:p>
          <a:p>
            <a:pPr marL="82550" indent="0">
              <a:buNone/>
            </a:pPr>
            <a:endParaRPr lang="en-US" sz="1800" b="1" dirty="0"/>
          </a:p>
          <a:p>
            <a:pPr marL="82550" indent="0">
              <a:buNone/>
            </a:pPr>
            <a:endParaRPr lang="en-US" sz="1800" b="1" dirty="0"/>
          </a:p>
          <a:p>
            <a:endParaRPr lang="en-US" dirty="0"/>
          </a:p>
        </p:txBody>
      </p:sp>
    </p:spTree>
    <p:extLst>
      <p:ext uri="{BB962C8B-B14F-4D97-AF65-F5344CB8AC3E}">
        <p14:creationId xmlns:p14="http://schemas.microsoft.com/office/powerpoint/2010/main" val="3348632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 desensitization</a:t>
            </a:r>
            <a:endParaRPr lang="en-US" dirty="0"/>
          </a:p>
        </p:txBody>
      </p:sp>
      <p:sp>
        <p:nvSpPr>
          <p:cNvPr id="3" name="Content Placeholder 2"/>
          <p:cNvSpPr>
            <a:spLocks noGrp="1"/>
          </p:cNvSpPr>
          <p:nvPr>
            <p:ph idx="1"/>
          </p:nvPr>
        </p:nvSpPr>
        <p:spPr/>
        <p:txBody>
          <a:bodyPr>
            <a:normAutofit lnSpcReduction="10000"/>
          </a:bodyPr>
          <a:lstStyle/>
          <a:p>
            <a:pPr marL="82550" indent="0">
              <a:buNone/>
            </a:pPr>
            <a:r>
              <a:rPr lang="en-US" dirty="0"/>
              <a:t>In this method, the patient is exposed serially to a predetermined list of anxiety-provoking stimuli graded in a hierarchy from the least to the most frightening.</a:t>
            </a:r>
          </a:p>
          <a:p>
            <a:pPr marL="82550" indent="0">
              <a:buNone/>
            </a:pPr>
            <a:endParaRPr lang="en-US" dirty="0"/>
          </a:p>
          <a:p>
            <a:pPr marL="82550" indent="0">
              <a:buNone/>
            </a:pPr>
            <a:r>
              <a:rPr lang="en-US" dirty="0"/>
              <a:t>Through the use of antianxiety drugs, hypnosis, and instruction in muscle relaxation, patients are taught how to induce in themselves both mental and physical repose. After they have mastered the techniques, patients are taught to use them to induce relaxation in the face of each anxiety-provoking stimulus.</a:t>
            </a:r>
          </a:p>
          <a:p>
            <a:pPr marL="82550" indent="0">
              <a:buNone/>
            </a:pPr>
            <a:endParaRPr lang="en-US" dirty="0"/>
          </a:p>
          <a:p>
            <a:pPr marL="82550" indent="0">
              <a:buNone/>
            </a:pPr>
            <a:r>
              <a:rPr lang="en-US" dirty="0"/>
              <a:t>As they become desensitized to each stimulus in the scale, the patients move up to the next stimulus until, ultimately, what previously produced the most anxiety no longer elicits the painful affect</a:t>
            </a:r>
          </a:p>
          <a:p>
            <a:endParaRPr lang="en-US" dirty="0"/>
          </a:p>
        </p:txBody>
      </p:sp>
    </p:spTree>
    <p:extLst>
      <p:ext uri="{BB962C8B-B14F-4D97-AF65-F5344CB8AC3E}">
        <p14:creationId xmlns:p14="http://schemas.microsoft.com/office/powerpoint/2010/main" val="318777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treatment </a:t>
            </a:r>
            <a:r>
              <a:rPr lang="en-US" dirty="0" err="1"/>
              <a:t>modalites</a:t>
            </a:r>
            <a:r>
              <a:rPr lang="en-US" dirty="0"/>
              <a:t> </a:t>
            </a:r>
          </a:p>
        </p:txBody>
      </p:sp>
      <p:sp>
        <p:nvSpPr>
          <p:cNvPr id="3" name="Content Placeholder 2"/>
          <p:cNvSpPr>
            <a:spLocks noGrp="1"/>
          </p:cNvSpPr>
          <p:nvPr>
            <p:ph idx="1"/>
          </p:nvPr>
        </p:nvSpPr>
        <p:spPr/>
        <p:txBody>
          <a:bodyPr>
            <a:normAutofit fontScale="92500" lnSpcReduction="20000"/>
          </a:bodyPr>
          <a:lstStyle/>
          <a:p>
            <a:r>
              <a:rPr lang="en-US" dirty="0" err="1"/>
              <a:t>Intenstive</a:t>
            </a:r>
            <a:r>
              <a:rPr lang="en-US" dirty="0"/>
              <a:t> exposure (Flooding)</a:t>
            </a:r>
          </a:p>
          <a:p>
            <a:endParaRPr lang="en-US" dirty="0"/>
          </a:p>
          <a:p>
            <a:r>
              <a:rPr lang="en-US" dirty="0"/>
              <a:t>Insight-Oriented Psychotherapy : increase the patient's development of insight into psychological conflicts that, if unresolved, can manifest as symptomatic behavior</a:t>
            </a:r>
          </a:p>
          <a:p>
            <a:endParaRPr lang="en-US" dirty="0"/>
          </a:p>
          <a:p>
            <a:r>
              <a:rPr lang="en-US" dirty="0"/>
              <a:t>Virtual Therapy (using computer screens or Virtual reality)</a:t>
            </a:r>
          </a:p>
          <a:p>
            <a:endParaRPr lang="en-US" dirty="0"/>
          </a:p>
          <a:p>
            <a:r>
              <a:rPr lang="en-US" dirty="0"/>
              <a:t>Hypnosis </a:t>
            </a:r>
          </a:p>
          <a:p>
            <a:endParaRPr lang="en-US" dirty="0"/>
          </a:p>
          <a:p>
            <a:r>
              <a:rPr lang="en-US" dirty="0" err="1"/>
              <a:t>Supporative</a:t>
            </a:r>
            <a:r>
              <a:rPr lang="en-US" dirty="0"/>
              <a:t> and family therapy (useful in helping the patient during other treatment, also help the family understand the nature of the patients problem )</a:t>
            </a:r>
          </a:p>
          <a:p>
            <a:endParaRPr lang="en-US" dirty="0"/>
          </a:p>
        </p:txBody>
      </p:sp>
    </p:spTree>
    <p:extLst>
      <p:ext uri="{BB962C8B-B14F-4D97-AF65-F5344CB8AC3E}">
        <p14:creationId xmlns:p14="http://schemas.microsoft.com/office/powerpoint/2010/main" val="2274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Agoraphobia	</a:t>
            </a:r>
            <a:endParaRPr lang="en-US" dirty="0"/>
          </a:p>
        </p:txBody>
      </p:sp>
      <p:sp>
        <p:nvSpPr>
          <p:cNvPr id="3" name="Content Placeholder 2"/>
          <p:cNvSpPr>
            <a:spLocks noGrp="1"/>
          </p:cNvSpPr>
          <p:nvPr>
            <p:ph idx="1"/>
          </p:nvPr>
        </p:nvSpPr>
        <p:spPr/>
        <p:txBody>
          <a:bodyPr>
            <a:normAutofit lnSpcReduction="10000"/>
          </a:bodyPr>
          <a:lstStyle/>
          <a:p>
            <a:r>
              <a:rPr lang="en-US" dirty="0"/>
              <a:t>refers to a fear of or anxiety regarding places from which escape might be difficult mainly public places. It can be the most disabling of the phobias because it can significantly interfere with a person's ability to function in work and social situations outside the home.</a:t>
            </a:r>
          </a:p>
          <a:p>
            <a:pPr marL="82550" indent="0">
              <a:buNone/>
            </a:pPr>
            <a:endParaRPr lang="en-US" dirty="0"/>
          </a:p>
          <a:p>
            <a:r>
              <a:rPr lang="en-US" dirty="0"/>
              <a:t>75% - 50%  of affected patients have panic disorders as well</a:t>
            </a:r>
          </a:p>
          <a:p>
            <a:endParaRPr lang="en-US" dirty="0"/>
          </a:p>
          <a:p>
            <a:r>
              <a:rPr lang="en-US" dirty="0"/>
              <a:t>onset is unknown but in many </a:t>
            </a:r>
            <a:r>
              <a:rPr lang="en-US" dirty="0" err="1"/>
              <a:t>casees</a:t>
            </a:r>
            <a:r>
              <a:rPr lang="en-US" dirty="0"/>
              <a:t> it follows a traumatic event</a:t>
            </a:r>
          </a:p>
          <a:p>
            <a:endParaRPr lang="en-US" dirty="0"/>
          </a:p>
          <a:p>
            <a:r>
              <a:rPr lang="en-US" dirty="0"/>
              <a:t>Patients with agoraphobia rigidly avoid situations in which it would be difficult to obtain help. They prefer to be accompanied by a friend or a family member</a:t>
            </a:r>
          </a:p>
          <a:p>
            <a:endParaRPr lang="en-US" dirty="0"/>
          </a:p>
        </p:txBody>
      </p:sp>
    </p:spTree>
    <p:extLst>
      <p:ext uri="{BB962C8B-B14F-4D97-AF65-F5344CB8AC3E}">
        <p14:creationId xmlns:p14="http://schemas.microsoft.com/office/powerpoint/2010/main" val="1927555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DSM 5 </a:t>
            </a:r>
            <a:r>
              <a:rPr lang="en-US" dirty="0">
                <a:sym typeface="+mn-ea"/>
              </a:rPr>
              <a:t>includes distinctive Situations </a:t>
            </a:r>
            <a:r>
              <a:rPr lang="en-US" dirty="0"/>
              <a:t>for </a:t>
            </a:r>
            <a:r>
              <a:rPr lang="en-US" dirty="0">
                <a:sym typeface="+mn-ea"/>
              </a:rPr>
              <a:t>Agoraphobia</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Marked fear or anxiety about at least one situation from two or more of five situation groups: </a:t>
            </a:r>
          </a:p>
          <a:p>
            <a:pPr lvl="1"/>
            <a:r>
              <a:rPr lang="en-US" dirty="0"/>
              <a:t>Using public transportation (e.g., bus, train, cars, planes)</a:t>
            </a:r>
          </a:p>
          <a:p>
            <a:pPr lvl="1"/>
            <a:r>
              <a:rPr lang="en-US" dirty="0"/>
              <a:t>Being in an open space (e.g., park, shopping center, parking lot)</a:t>
            </a:r>
          </a:p>
          <a:p>
            <a:pPr lvl="1"/>
            <a:r>
              <a:rPr lang="en-US" dirty="0"/>
              <a:t>Being in an enclosed space (e.g., stores, elevators, theaters)</a:t>
            </a:r>
          </a:p>
          <a:p>
            <a:pPr lvl="1"/>
            <a:r>
              <a:rPr lang="en-US" dirty="0"/>
              <a:t>Being in a crowd or standing in line</a:t>
            </a:r>
          </a:p>
          <a:p>
            <a:pPr lvl="1"/>
            <a:r>
              <a:rPr lang="en-US" dirty="0"/>
              <a:t>Being alone outside of the home.</a:t>
            </a:r>
          </a:p>
          <a:p>
            <a:endParaRPr lang="en-US" dirty="0"/>
          </a:p>
          <a:p>
            <a:r>
              <a:rPr lang="en-US" dirty="0"/>
              <a:t>The fear or anxiety must be persistent and last at least 6 months </a:t>
            </a:r>
          </a:p>
          <a:p>
            <a:endParaRPr lang="en-US" dirty="0"/>
          </a:p>
        </p:txBody>
      </p:sp>
    </p:spTree>
    <p:extLst>
      <p:ext uri="{BB962C8B-B14F-4D97-AF65-F5344CB8AC3E}">
        <p14:creationId xmlns:p14="http://schemas.microsoft.com/office/powerpoint/2010/main" val="1992157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Agoraphobia treatment</a:t>
            </a:r>
            <a:endParaRPr lang="en-US" dirty="0"/>
          </a:p>
        </p:txBody>
      </p:sp>
      <p:sp>
        <p:nvSpPr>
          <p:cNvPr id="3" name="Content Placeholder 2"/>
          <p:cNvSpPr>
            <a:spLocks noGrp="1"/>
          </p:cNvSpPr>
          <p:nvPr>
            <p:ph idx="1"/>
          </p:nvPr>
        </p:nvSpPr>
        <p:spPr/>
        <p:txBody>
          <a:bodyPr/>
          <a:lstStyle/>
          <a:p>
            <a:r>
              <a:rPr lang="en-US" dirty="0"/>
              <a:t>Benzodiazepine : the most rapid onset </a:t>
            </a:r>
            <a:r>
              <a:rPr lang="en-US" dirty="0" err="1"/>
              <a:t>agains</a:t>
            </a:r>
            <a:r>
              <a:rPr lang="en-US" dirty="0"/>
              <a:t> panic,   The major reservations is the potential for dependence, cognitive impairment, and abuse</a:t>
            </a:r>
          </a:p>
          <a:p>
            <a:r>
              <a:rPr lang="en-US" dirty="0"/>
              <a:t>SSRIs (reduce and prevent </a:t>
            </a:r>
            <a:r>
              <a:rPr lang="en-US" dirty="0" err="1"/>
              <a:t>relaps</a:t>
            </a:r>
            <a:r>
              <a:rPr lang="en-US" dirty="0"/>
              <a:t> in various forms of </a:t>
            </a:r>
            <a:r>
              <a:rPr lang="en-US" dirty="0" err="1"/>
              <a:t>anxity</a:t>
            </a:r>
            <a:r>
              <a:rPr lang="en-US" dirty="0"/>
              <a:t>)</a:t>
            </a:r>
          </a:p>
          <a:p>
            <a:r>
              <a:rPr lang="en-US" dirty="0"/>
              <a:t>TCAs</a:t>
            </a:r>
          </a:p>
          <a:p>
            <a:pPr marL="82550" indent="0">
              <a:buNone/>
            </a:pPr>
            <a:endParaRPr lang="en-US" dirty="0"/>
          </a:p>
          <a:p>
            <a:r>
              <a:rPr lang="en-US" dirty="0"/>
              <a:t>Cognitive Behavioral Therapy (CBT)</a:t>
            </a:r>
          </a:p>
          <a:p>
            <a:endParaRPr lang="en-US" dirty="0"/>
          </a:p>
        </p:txBody>
      </p:sp>
    </p:spTree>
    <p:extLst>
      <p:ext uri="{BB962C8B-B14F-4D97-AF65-F5344CB8AC3E}">
        <p14:creationId xmlns:p14="http://schemas.microsoft.com/office/powerpoint/2010/main" val="1884845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anxiety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fear of social situations in general, including situations that involve scrutiny or contact with strangers. </a:t>
            </a:r>
          </a:p>
          <a:p>
            <a:r>
              <a:rPr lang="en-US" dirty="0"/>
              <a:t>The fear is of embarrassing themselves in social situations (</a:t>
            </a:r>
            <a:r>
              <a:rPr lang="en-US" dirty="0" err="1"/>
              <a:t>i.e.,social</a:t>
            </a:r>
            <a:r>
              <a:rPr lang="en-US" dirty="0"/>
              <a:t> gatherings, oral presentations, meeting new people).</a:t>
            </a:r>
          </a:p>
          <a:p>
            <a:pPr marL="82550" indent="0">
              <a:buNone/>
            </a:pPr>
            <a:endParaRPr lang="en-US" dirty="0"/>
          </a:p>
          <a:p>
            <a:r>
              <a:rPr lang="en-US" dirty="0"/>
              <a:t>They may have specific fears about performing specific activities such as eating or speaking in front of others, or they may experience a vague, nonspecific fear of "embarrassing oneself." In either case, the fear in social anxiety disorder is of the embarrassment, not of the situation itself</a:t>
            </a:r>
          </a:p>
          <a:p>
            <a:pPr marL="82550" indent="0">
              <a:buNone/>
            </a:pPr>
            <a:endParaRPr lang="en-US" dirty="0"/>
          </a:p>
          <a:p>
            <a:r>
              <a:rPr lang="en-US" dirty="0"/>
              <a:t>Persons with social anxiety disorder may have a history of </a:t>
            </a:r>
          </a:p>
          <a:p>
            <a:pPr lvl="1"/>
            <a:r>
              <a:rPr lang="en-US" dirty="0"/>
              <a:t>other anxiety disorders, mood disorders, substance-related disorders, and bulimia nervosa.</a:t>
            </a:r>
          </a:p>
          <a:p>
            <a:endParaRPr lang="en-US" dirty="0"/>
          </a:p>
        </p:txBody>
      </p:sp>
    </p:spTree>
    <p:extLst>
      <p:ext uri="{BB962C8B-B14F-4D97-AF65-F5344CB8AC3E}">
        <p14:creationId xmlns:p14="http://schemas.microsoft.com/office/powerpoint/2010/main" val="2930446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phobia VS Social Phobia VS Panic disorder</a:t>
            </a:r>
          </a:p>
        </p:txBody>
      </p:sp>
      <p:sp>
        <p:nvSpPr>
          <p:cNvPr id="3" name="Content Placeholder 2"/>
          <p:cNvSpPr>
            <a:spLocks noGrp="1"/>
          </p:cNvSpPr>
          <p:nvPr>
            <p:ph idx="1"/>
          </p:nvPr>
        </p:nvSpPr>
        <p:spPr/>
        <p:txBody>
          <a:bodyPr>
            <a:normAutofit fontScale="92500" lnSpcReduction="20000"/>
          </a:bodyPr>
          <a:lstStyle/>
          <a:p>
            <a:pPr marL="82550" indent="0">
              <a:buNone/>
            </a:pPr>
            <a:r>
              <a:rPr lang="en-US" dirty="0"/>
              <a:t>its difficult to distinguish between panic disorder and specific or social phobias.</a:t>
            </a:r>
          </a:p>
          <a:p>
            <a:pPr marL="82550" indent="0">
              <a:buNone/>
            </a:pPr>
            <a:endParaRPr lang="en-US" dirty="0"/>
          </a:p>
          <a:p>
            <a:pPr marL="82550" indent="0">
              <a:buNone/>
            </a:pPr>
            <a:r>
              <a:rPr lang="en-US" dirty="0"/>
              <a:t>A Patient who experienced a single panic attack in a specific setting (e.g., an elevator) may go on to have long-lasting avoidance of the specific setting, regardless of whether they ever have another panic attack. These patients meet the diagnostic criteria for a </a:t>
            </a:r>
            <a:r>
              <a:rPr lang="en-US" b="1" dirty="0"/>
              <a:t>specific phobia</a:t>
            </a:r>
            <a:r>
              <a:rPr lang="en-US" dirty="0"/>
              <a:t>,</a:t>
            </a:r>
          </a:p>
          <a:p>
            <a:pPr marL="82550" indent="0">
              <a:buNone/>
            </a:pPr>
            <a:endParaRPr lang="en-US" dirty="0"/>
          </a:p>
          <a:p>
            <a:pPr marL="82550" indent="0">
              <a:buNone/>
            </a:pPr>
            <a:r>
              <a:rPr lang="en-US" dirty="0"/>
              <a:t>In another example, a person who experiences one or more panic attacks may then fear speaking in public. Although the clinical picture is almost identical to the clinical picture in social phobia, a diagnosis of social phobia is excluded because the avoidance of the public situation is based on fear of having a panic attack rather than on fear </a:t>
            </a:r>
            <a:r>
              <a:rPr lang="en-US" dirty="0" err="1"/>
              <a:t>ofthe</a:t>
            </a:r>
            <a:r>
              <a:rPr lang="en-US" dirty="0"/>
              <a:t> public speaking itself so its most likely panic disorder</a:t>
            </a:r>
          </a:p>
          <a:p>
            <a:endParaRPr lang="en-US" dirty="0"/>
          </a:p>
        </p:txBody>
      </p:sp>
    </p:spTree>
    <p:extLst>
      <p:ext uri="{BB962C8B-B14F-4D97-AF65-F5344CB8AC3E}">
        <p14:creationId xmlns:p14="http://schemas.microsoft.com/office/powerpoint/2010/main" val="3479533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Etiology of social phobia </a:t>
            </a:r>
          </a:p>
        </p:txBody>
      </p:sp>
      <p:sp>
        <p:nvSpPr>
          <p:cNvPr id="3" name="Content Placeholder 2"/>
          <p:cNvSpPr>
            <a:spLocks noGrp="1"/>
          </p:cNvSpPr>
          <p:nvPr>
            <p:ph idx="1"/>
          </p:nvPr>
        </p:nvSpPr>
        <p:spPr/>
        <p:txBody>
          <a:bodyPr/>
          <a:lstStyle/>
          <a:p>
            <a:r>
              <a:rPr lang="en-US" dirty="0"/>
              <a:t>Childhood and developmental theories</a:t>
            </a:r>
          </a:p>
          <a:p>
            <a:r>
              <a:rPr lang="en-US" dirty="0"/>
              <a:t>The success of pharmacotherapies in treating social anxiety disorder has generated two specific neurochemical hypotheses </a:t>
            </a:r>
          </a:p>
          <a:p>
            <a:pPr lvl="1"/>
            <a:r>
              <a:rPr lang="en-US" dirty="0"/>
              <a:t>the use of ß-adrenergic receptor antagonists- for performance phobias (e.g., public speaking) has led to the development of an adrenergic theory, patients may release more norepinephrine or epinephrine,</a:t>
            </a:r>
          </a:p>
          <a:p>
            <a:pPr lvl="1"/>
            <a:r>
              <a:rPr lang="en-US" dirty="0"/>
              <a:t>The observation that MAO Is may be more effective than tricyclic drugs in combination with preclinical data, has led some investigators to hypothesize that dopaminergic activity is related to the pathogenesis of the disorder.</a:t>
            </a:r>
          </a:p>
          <a:p>
            <a:endParaRPr lang="en-US" dirty="0"/>
          </a:p>
        </p:txBody>
      </p:sp>
    </p:spTree>
    <p:extLst>
      <p:ext uri="{BB962C8B-B14F-4D97-AF65-F5344CB8AC3E}">
        <p14:creationId xmlns:p14="http://schemas.microsoft.com/office/powerpoint/2010/main" val="600559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pPr marL="457200" lvl="0" indent="-361950">
              <a:spcBef>
                <a:spcPts val="0"/>
              </a:spcBef>
              <a:buSzPts val="2100"/>
              <a:buChar char="●"/>
            </a:pPr>
            <a:r>
              <a:rPr lang="en-US" sz="2100" dirty="0"/>
              <a:t>Anxiety : Apprehension about a future threat</a:t>
            </a:r>
          </a:p>
          <a:p>
            <a:pPr marL="457200" lvl="0" indent="-361950">
              <a:spcBef>
                <a:spcPts val="0"/>
              </a:spcBef>
              <a:buSzPts val="2100"/>
              <a:buChar char="●"/>
            </a:pPr>
            <a:r>
              <a:rPr lang="en-US" sz="2100" dirty="0"/>
              <a:t>Fear : Response to an immediate threa</a:t>
            </a:r>
            <a:r>
              <a:rPr lang="en-US" altLang="en-GB" sz="2100" dirty="0"/>
              <a:t>t</a:t>
            </a:r>
            <a:endParaRPr lang="en-US" sz="2100" dirty="0"/>
          </a:p>
          <a:p>
            <a:pPr marL="457200" lvl="0" indent="-361950">
              <a:spcBef>
                <a:spcPts val="1600"/>
              </a:spcBef>
              <a:buSzPts val="2100"/>
              <a:buChar char="●"/>
            </a:pPr>
            <a:r>
              <a:rPr lang="en-US" sz="2100" dirty="0"/>
              <a:t>Both involve physiological arousal → Sympathetic nervous system</a:t>
            </a:r>
          </a:p>
          <a:p>
            <a:pPr marL="0" lvl="0" indent="0">
              <a:spcBef>
                <a:spcPts val="1600"/>
              </a:spcBef>
              <a:buNone/>
            </a:pPr>
            <a:endParaRPr lang="en-US" sz="2100" dirty="0"/>
          </a:p>
          <a:p>
            <a:pPr marL="457200" lvl="0" indent="-361950">
              <a:spcBef>
                <a:spcPts val="1600"/>
              </a:spcBef>
              <a:buSzPts val="2100"/>
              <a:buChar char="●"/>
            </a:pPr>
            <a:r>
              <a:rPr lang="en-US" sz="2100" dirty="0"/>
              <a:t>Both can be adaptive:</a:t>
            </a:r>
          </a:p>
          <a:p>
            <a:pPr marL="914400" lvl="1" indent="-336550">
              <a:spcBef>
                <a:spcPts val="0"/>
              </a:spcBef>
              <a:buSzPts val="1700"/>
              <a:buChar char="○"/>
            </a:pPr>
            <a:r>
              <a:rPr lang="en-US" sz="1700" dirty="0"/>
              <a:t>Fear triggers “fight or flight” → May </a:t>
            </a:r>
            <a:r>
              <a:rPr lang="en-US" sz="1700" dirty="0" smtClean="0"/>
              <a:t>save a </a:t>
            </a:r>
            <a:r>
              <a:rPr lang="en-US" sz="1700" dirty="0"/>
              <a:t>life</a:t>
            </a:r>
          </a:p>
          <a:p>
            <a:pPr marL="914400" lvl="1" indent="-336550">
              <a:spcBef>
                <a:spcPts val="0"/>
              </a:spcBef>
              <a:buSzPts val="1700"/>
              <a:buChar char="○"/>
            </a:pPr>
            <a:r>
              <a:rPr lang="en-US" sz="1700" dirty="0"/>
              <a:t>Anxiety increases preparedness</a:t>
            </a:r>
          </a:p>
          <a:p>
            <a:pPr marL="1371600" lvl="2" indent="-336550">
              <a:spcBef>
                <a:spcPts val="0"/>
              </a:spcBef>
              <a:buSzPts val="1700"/>
              <a:buChar char="■"/>
            </a:pPr>
            <a:r>
              <a:rPr lang="en-US" sz="1700" dirty="0"/>
              <a:t>Absence of anxiety interferes with performance</a:t>
            </a:r>
          </a:p>
          <a:p>
            <a:pPr marL="1371600" lvl="2" indent="-336550">
              <a:spcBef>
                <a:spcPts val="0"/>
              </a:spcBef>
              <a:buSzPts val="1700"/>
              <a:buChar char="■"/>
            </a:pPr>
            <a:r>
              <a:rPr lang="en-US" sz="1700" dirty="0"/>
              <a:t>Moderate levels of anxiety improve performance</a:t>
            </a:r>
          </a:p>
          <a:p>
            <a:pPr marL="1371600" lvl="2" indent="-336550">
              <a:spcBef>
                <a:spcPts val="0"/>
              </a:spcBef>
              <a:buSzPts val="1700"/>
              <a:buChar char="■"/>
            </a:pPr>
            <a:r>
              <a:rPr lang="en-US" sz="1700" dirty="0"/>
              <a:t>High levels of anxiety are detrimental to performance</a:t>
            </a:r>
          </a:p>
          <a:p>
            <a:endParaRPr lang="en-US" dirty="0"/>
          </a:p>
        </p:txBody>
      </p:sp>
    </p:spTree>
    <p:extLst>
      <p:ext uri="{BB962C8B-B14F-4D97-AF65-F5344CB8AC3E}">
        <p14:creationId xmlns:p14="http://schemas.microsoft.com/office/powerpoint/2010/main" val="859791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lstStyle/>
          <a:p>
            <a:r>
              <a:rPr lang="en-US" dirty="0"/>
              <a:t>Psychotherapy and pharmacotherapy are useful in treating social anxiety disorder. Some studies indicate that the use of both pharmacotherapy and psychotherapy produces better results than either therapy alone</a:t>
            </a:r>
          </a:p>
          <a:p>
            <a:endParaRPr lang="en-US" dirty="0"/>
          </a:p>
          <a:p>
            <a:r>
              <a:rPr lang="en-US" dirty="0"/>
              <a:t>Effective drugs for the treatment of social anxiety disorder include </a:t>
            </a:r>
          </a:p>
          <a:p>
            <a:pPr lvl="1">
              <a:lnSpc>
                <a:spcPct val="40000"/>
              </a:lnSpc>
            </a:pPr>
            <a:r>
              <a:rPr lang="en-US" dirty="0"/>
              <a:t>SSRIs</a:t>
            </a:r>
          </a:p>
          <a:p>
            <a:pPr lvl="1">
              <a:lnSpc>
                <a:spcPct val="40000"/>
              </a:lnSpc>
            </a:pPr>
            <a:r>
              <a:rPr lang="en-US" dirty="0"/>
              <a:t>Benzodiazepines</a:t>
            </a:r>
          </a:p>
          <a:p>
            <a:pPr lvl="1">
              <a:lnSpc>
                <a:spcPct val="40000"/>
              </a:lnSpc>
            </a:pPr>
            <a:r>
              <a:rPr lang="en-US" dirty="0"/>
              <a:t>Venlafaxine (SNRI)</a:t>
            </a:r>
          </a:p>
          <a:p>
            <a:pPr lvl="1">
              <a:lnSpc>
                <a:spcPct val="40000"/>
              </a:lnSpc>
            </a:pPr>
            <a:r>
              <a:rPr lang="en-US" dirty="0" err="1"/>
              <a:t>Buspirone</a:t>
            </a:r>
            <a:r>
              <a:rPr lang="en-US" dirty="0"/>
              <a:t> </a:t>
            </a:r>
          </a:p>
          <a:p>
            <a:pPr lvl="0">
              <a:lnSpc>
                <a:spcPct val="40000"/>
              </a:lnSpc>
            </a:pPr>
            <a:endParaRPr lang="en-US" dirty="0"/>
          </a:p>
          <a:p>
            <a:pPr lvl="0">
              <a:lnSpc>
                <a:spcPct val="70000"/>
              </a:lnSpc>
            </a:pPr>
            <a:r>
              <a:rPr lang="en-US" dirty="0"/>
              <a:t>The treatment of social anxiety disorder associated with performance situations frequently involves the use of ß-adrenergic receptor antagonists shortly before exposure</a:t>
            </a:r>
          </a:p>
          <a:p>
            <a:endParaRPr lang="en-US" dirty="0"/>
          </a:p>
        </p:txBody>
      </p:sp>
    </p:spTree>
    <p:extLst>
      <p:ext uri="{BB962C8B-B14F-4D97-AF65-F5344CB8AC3E}">
        <p14:creationId xmlns:p14="http://schemas.microsoft.com/office/powerpoint/2010/main" val="357877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Anxiety disorders</a:t>
            </a:r>
            <a:endParaRPr lang="en-US" dirty="0"/>
          </a:p>
        </p:txBody>
      </p:sp>
      <p:sp>
        <p:nvSpPr>
          <p:cNvPr id="3" name="Content Placeholder 2"/>
          <p:cNvSpPr>
            <a:spLocks noGrp="1"/>
          </p:cNvSpPr>
          <p:nvPr>
            <p:ph idx="1"/>
          </p:nvPr>
        </p:nvSpPr>
        <p:spPr/>
        <p:txBody>
          <a:bodyPr/>
          <a:lstStyle/>
          <a:p>
            <a:pPr marL="0" indent="0">
              <a:buNone/>
            </a:pPr>
            <a:r>
              <a:rPr lang="en-US" sz="4000" dirty="0" smtClean="0"/>
              <a:t>Specific phobias are one of many anxiety disorders that include:</a:t>
            </a:r>
          </a:p>
          <a:p>
            <a:pPr lvl="1">
              <a:lnSpc>
                <a:spcPct val="60000"/>
              </a:lnSpc>
              <a:defRPr/>
            </a:pPr>
            <a:r>
              <a:rPr lang="en-US" sz="4800" dirty="0">
                <a:sym typeface="+mn-ea"/>
              </a:rPr>
              <a:t>Social anxiety disorder</a:t>
            </a:r>
          </a:p>
          <a:p>
            <a:pPr lvl="1">
              <a:lnSpc>
                <a:spcPct val="60000"/>
              </a:lnSpc>
              <a:defRPr/>
            </a:pPr>
            <a:r>
              <a:rPr lang="en-US" sz="4800" dirty="0">
                <a:sym typeface="+mn-ea"/>
              </a:rPr>
              <a:t>Panic disorder </a:t>
            </a:r>
          </a:p>
          <a:p>
            <a:pPr lvl="1">
              <a:lnSpc>
                <a:spcPct val="60000"/>
              </a:lnSpc>
              <a:defRPr/>
            </a:pPr>
            <a:r>
              <a:rPr lang="en-US" sz="4800" dirty="0" smtClean="0">
                <a:sym typeface="+mn-ea"/>
              </a:rPr>
              <a:t>Agoraphobia</a:t>
            </a:r>
            <a:endParaRPr lang="en-US" sz="4800" dirty="0">
              <a:sym typeface="+mn-ea"/>
            </a:endParaRPr>
          </a:p>
          <a:p>
            <a:pPr lvl="1">
              <a:lnSpc>
                <a:spcPct val="60000"/>
              </a:lnSpc>
              <a:defRPr/>
            </a:pPr>
            <a:r>
              <a:rPr lang="en-US" sz="4800" dirty="0">
                <a:sym typeface="+mn-ea"/>
              </a:rPr>
              <a:t>Generalized anxiety disorder</a:t>
            </a:r>
          </a:p>
          <a:p>
            <a:pPr marL="0" indent="0">
              <a:buNone/>
            </a:pPr>
            <a:endParaRPr lang="en-US" dirty="0"/>
          </a:p>
        </p:txBody>
      </p:sp>
    </p:spTree>
    <p:extLst>
      <p:ext uri="{BB962C8B-B14F-4D97-AF65-F5344CB8AC3E}">
        <p14:creationId xmlns:p14="http://schemas.microsoft.com/office/powerpoint/2010/main" val="191418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marL="342900" lvl="1" indent="-342900"/>
            <a:r>
              <a:rPr lang="en-US" sz="3200" dirty="0" smtClean="0">
                <a:sym typeface="+mn-ea"/>
              </a:rPr>
              <a:t>Phobia is an </a:t>
            </a:r>
            <a:r>
              <a:rPr lang="en-US" sz="3200" b="1" u="sng" dirty="0">
                <a:sym typeface="+mn-ea"/>
              </a:rPr>
              <a:t>excessive fear</a:t>
            </a:r>
            <a:r>
              <a:rPr lang="en-US" sz="3200" dirty="0">
                <a:sym typeface="+mn-ea"/>
              </a:rPr>
              <a:t> of a specific object, circumstance, or situation. A specific phobia is a strong, persisting fear of an object or situation. The diagnosis of specific phobia requires the development of intense anxiety, even to the point of panic, when exposed to the feared object. </a:t>
            </a:r>
          </a:p>
          <a:p>
            <a:endParaRPr lang="en-US" dirty="0"/>
          </a:p>
        </p:txBody>
      </p:sp>
    </p:spTree>
    <p:extLst>
      <p:ext uri="{BB962C8B-B14F-4D97-AF65-F5344CB8AC3E}">
        <p14:creationId xmlns:p14="http://schemas.microsoft.com/office/powerpoint/2010/main" val="267173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dirty="0"/>
              <a:t>Approximately 5 to 10 percent of the US population is estimated to have Phobia</a:t>
            </a:r>
          </a:p>
          <a:p>
            <a:r>
              <a:rPr lang="en-US" dirty="0"/>
              <a:t>Specific phobia is the most common mental disorder among women</a:t>
            </a:r>
          </a:p>
          <a:p>
            <a:r>
              <a:rPr lang="en-US" dirty="0">
                <a:sym typeface="+mn-ea"/>
              </a:rPr>
              <a:t>Specific phobia is</a:t>
            </a:r>
            <a:r>
              <a:rPr lang="en-US" dirty="0"/>
              <a:t> the second most common among men, </a:t>
            </a:r>
            <a:r>
              <a:rPr lang="en-US" dirty="0" err="1"/>
              <a:t>secondonly</a:t>
            </a:r>
            <a:r>
              <a:rPr lang="en-US" dirty="0"/>
              <a:t> to substance-related disorders.</a:t>
            </a:r>
          </a:p>
          <a:p>
            <a:pPr marL="82550" indent="0">
              <a:buNone/>
            </a:pPr>
            <a:endParaRPr lang="en-US" dirty="0"/>
          </a:p>
          <a:p>
            <a:r>
              <a:rPr lang="en-US" dirty="0"/>
              <a:t>The rates of specific phobias in women were double those of men, although the ratio is closer to 1 to 1 for the fear of blood, injection, or injury type. </a:t>
            </a:r>
          </a:p>
          <a:p>
            <a:endParaRPr lang="en-US" dirty="0"/>
          </a:p>
        </p:txBody>
      </p:sp>
    </p:spTree>
    <p:extLst>
      <p:ext uri="{BB962C8B-B14F-4D97-AF65-F5344CB8AC3E}">
        <p14:creationId xmlns:p14="http://schemas.microsoft.com/office/powerpoint/2010/main" val="563874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Phobia</a:t>
            </a:r>
          </a:p>
        </p:txBody>
      </p:sp>
      <p:sp>
        <p:nvSpPr>
          <p:cNvPr id="3" name="Content Placeholder 2"/>
          <p:cNvSpPr>
            <a:spLocks noGrp="1"/>
          </p:cNvSpPr>
          <p:nvPr>
            <p:ph idx="1"/>
          </p:nvPr>
        </p:nvSpPr>
        <p:spPr/>
        <p:txBody>
          <a:bodyPr/>
          <a:lstStyle/>
          <a:p>
            <a:r>
              <a:rPr lang="en-US" dirty="0"/>
              <a:t>The development </a:t>
            </a:r>
            <a:r>
              <a:rPr lang="en-US" dirty="0" err="1"/>
              <a:t>ofspecific</a:t>
            </a:r>
            <a:r>
              <a:rPr lang="en-US" dirty="0"/>
              <a:t> phobia may result from the pairing of a specific object or situation with the emotions of fear and panic , ether by having a strong emotional experience, by </a:t>
            </a:r>
            <a:r>
              <a:rPr lang="en-US" dirty="0" err="1"/>
              <a:t>obeservation</a:t>
            </a:r>
            <a:r>
              <a:rPr lang="en-US" dirty="0"/>
              <a:t> of the reaction of an other (a parent) or information transfer (being taught about the dangers)</a:t>
            </a:r>
          </a:p>
          <a:p>
            <a:r>
              <a:rPr lang="en-US" dirty="0"/>
              <a:t>Specific phobia tends to run in </a:t>
            </a:r>
            <a:r>
              <a:rPr lang="en-US" dirty="0" err="1"/>
              <a:t>families.The</a:t>
            </a:r>
            <a:r>
              <a:rPr lang="en-US" dirty="0"/>
              <a:t> blood-injection-injury type has a particularly high familial tendency</a:t>
            </a:r>
          </a:p>
        </p:txBody>
      </p:sp>
    </p:spTree>
    <p:extLst>
      <p:ext uri="{BB962C8B-B14F-4D97-AF65-F5344CB8AC3E}">
        <p14:creationId xmlns:p14="http://schemas.microsoft.com/office/powerpoint/2010/main" val="1487055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sym typeface="+mn-ea"/>
              </a:rPr>
              <a:t>DSM-5 Criteria for Specific Phobia</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Marked fear or anxiety about a specific object or situation (next slide)</a:t>
            </a:r>
          </a:p>
          <a:p>
            <a:endParaRPr lang="en-US" dirty="0"/>
          </a:p>
          <a:p>
            <a:r>
              <a:rPr lang="en-US" dirty="0"/>
              <a:t>Marked and disproportionate fear consistently triggered by specific objects or situations.</a:t>
            </a:r>
          </a:p>
          <a:p>
            <a:endParaRPr lang="en-US" dirty="0"/>
          </a:p>
          <a:p>
            <a:r>
              <a:rPr lang="en-US" dirty="0"/>
              <a:t>The phobic object or situation almost always provokes immediate fear or anxiety.</a:t>
            </a:r>
          </a:p>
          <a:p>
            <a:endParaRPr lang="en-US" dirty="0"/>
          </a:p>
          <a:p>
            <a:r>
              <a:rPr lang="en-US" dirty="0"/>
              <a:t>The object or situation is avoided or else endured with intense anxiety </a:t>
            </a:r>
          </a:p>
          <a:p>
            <a:pPr marL="82550" indent="0">
              <a:buNone/>
            </a:pPr>
            <a:endParaRPr lang="en-US" dirty="0"/>
          </a:p>
          <a:p>
            <a:r>
              <a:rPr lang="en-US" dirty="0"/>
              <a:t>Symptoms persist for at least 6 months</a:t>
            </a:r>
          </a:p>
          <a:p>
            <a:r>
              <a:rPr lang="en-US" dirty="0"/>
              <a:t>The disturbance is not better explained by the symptoms of another mental </a:t>
            </a:r>
            <a:r>
              <a:rPr lang="en-US" dirty="0" err="1"/>
              <a:t>disorde</a:t>
            </a:r>
            <a:endParaRPr lang="en-US" dirty="0"/>
          </a:p>
          <a:p>
            <a:endParaRPr lang="en-US" dirty="0"/>
          </a:p>
        </p:txBody>
      </p:sp>
    </p:spTree>
    <p:extLst>
      <p:ext uri="{BB962C8B-B14F-4D97-AF65-F5344CB8AC3E}">
        <p14:creationId xmlns:p14="http://schemas.microsoft.com/office/powerpoint/2010/main" val="166233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phobia </a:t>
            </a:r>
          </a:p>
        </p:txBody>
      </p:sp>
      <p:sp>
        <p:nvSpPr>
          <p:cNvPr id="3" name="Content Placeholder 2"/>
          <p:cNvSpPr>
            <a:spLocks noGrp="1"/>
          </p:cNvSpPr>
          <p:nvPr>
            <p:ph idx="1"/>
          </p:nvPr>
        </p:nvSpPr>
        <p:spPr>
          <a:xfrm>
            <a:off x="1103312" y="1233056"/>
            <a:ext cx="9924906" cy="5472544"/>
          </a:xfrm>
        </p:spPr>
        <p:txBody>
          <a:bodyPr>
            <a:normAutofit/>
          </a:bodyPr>
          <a:lstStyle/>
          <a:p>
            <a:pPr marL="82550" indent="0">
              <a:buNone/>
            </a:pPr>
            <a:r>
              <a:rPr lang="en-US" dirty="0"/>
              <a:t>The </a:t>
            </a:r>
            <a:r>
              <a:rPr lang="en-US" dirty="0" smtClean="0"/>
              <a:t>DSM-5 </a:t>
            </a:r>
            <a:r>
              <a:rPr lang="en-US" dirty="0"/>
              <a:t>includes distinctive types of specific phobia</a:t>
            </a:r>
            <a:r>
              <a:rPr lang="en-US" dirty="0" smtClean="0"/>
              <a:t>:</a:t>
            </a:r>
          </a:p>
          <a:p>
            <a:pPr marL="82550" indent="0">
              <a:buNone/>
            </a:pPr>
            <a:endParaRPr lang="en-US" dirty="0" smtClean="0"/>
          </a:p>
          <a:p>
            <a:pPr marL="82550" indent="0">
              <a:buNone/>
            </a:pPr>
            <a:endParaRPr lang="en-US" dirty="0" smtClean="0"/>
          </a:p>
          <a:p>
            <a:pPr fontAlgn="t"/>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97903442"/>
              </p:ext>
            </p:extLst>
          </p:nvPr>
        </p:nvGraphicFramePr>
        <p:xfrm>
          <a:off x="1842655" y="1587987"/>
          <a:ext cx="8429853" cy="6583680"/>
        </p:xfrm>
        <a:graphic>
          <a:graphicData uri="http://schemas.openxmlformats.org/drawingml/2006/table">
            <a:tbl>
              <a:tblPr firstRow="1" bandRow="1">
                <a:tableStyleId>{073A0DAA-6AF3-43AB-8588-CEC1D06C72B9}</a:tableStyleId>
              </a:tblPr>
              <a:tblGrid>
                <a:gridCol w="2809951">
                  <a:extLst>
                    <a:ext uri="{9D8B030D-6E8A-4147-A177-3AD203B41FA5}">
                      <a16:colId xmlns:a16="http://schemas.microsoft.com/office/drawing/2014/main" val="2240291477"/>
                    </a:ext>
                  </a:extLst>
                </a:gridCol>
                <a:gridCol w="2809951">
                  <a:extLst>
                    <a:ext uri="{9D8B030D-6E8A-4147-A177-3AD203B41FA5}">
                      <a16:colId xmlns:a16="http://schemas.microsoft.com/office/drawing/2014/main" val="1948314164"/>
                    </a:ext>
                  </a:extLst>
                </a:gridCol>
                <a:gridCol w="2809951">
                  <a:extLst>
                    <a:ext uri="{9D8B030D-6E8A-4147-A177-3AD203B41FA5}">
                      <a16:colId xmlns:a16="http://schemas.microsoft.com/office/drawing/2014/main" val="2315788377"/>
                    </a:ext>
                  </a:extLst>
                </a:gridCol>
              </a:tblGrid>
              <a:tr h="75864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Type of phobia </a:t>
                      </a:r>
                    </a:p>
                    <a:p>
                      <a:endParaRPr lang="en-US" dirty="0"/>
                    </a:p>
                  </a:txBody>
                  <a:tcPr/>
                </a:tc>
                <a:tc>
                  <a:txBody>
                    <a:bodyPr/>
                    <a:lstStyle/>
                    <a:p>
                      <a:r>
                        <a:rPr lang="en-US" dirty="0" smtClean="0"/>
                        <a:t>Example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Associated characteristics</a:t>
                      </a:r>
                    </a:p>
                    <a:p>
                      <a:endParaRPr lang="en-US" dirty="0"/>
                    </a:p>
                  </a:txBody>
                  <a:tcPr/>
                </a:tc>
                <a:extLst>
                  <a:ext uri="{0D108BD9-81ED-4DB2-BD59-A6C34878D82A}">
                    <a16:rowId xmlns:a16="http://schemas.microsoft.com/office/drawing/2014/main" val="2971179216"/>
                  </a:ext>
                </a:extLst>
              </a:tr>
              <a:tr h="53105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ym typeface="+mn-ea"/>
                        </a:rPr>
                        <a:t>Animal type</a:t>
                      </a:r>
                      <a:endParaRPr lang="en-US" dirty="0" smtClean="0"/>
                    </a:p>
                    <a:p>
                      <a:endParaRPr lang="en-US" dirty="0"/>
                    </a:p>
                  </a:txBody>
                  <a:tcPr/>
                </a:tc>
                <a:tc>
                  <a:txBody>
                    <a:bodyPr/>
                    <a:lstStyle/>
                    <a:p>
                      <a:r>
                        <a:rPr lang="en-US" dirty="0" smtClean="0"/>
                        <a:t>Snakes, Spiders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begins during childhood</a:t>
                      </a:r>
                    </a:p>
                    <a:p>
                      <a:endParaRPr lang="en-US" dirty="0"/>
                    </a:p>
                  </a:txBody>
                  <a:tcPr/>
                </a:tc>
                <a:extLst>
                  <a:ext uri="{0D108BD9-81ED-4DB2-BD59-A6C34878D82A}">
                    <a16:rowId xmlns:a16="http://schemas.microsoft.com/office/drawing/2014/main" val="532482535"/>
                  </a:ext>
                </a:extLst>
              </a:tr>
              <a:tr h="531052">
                <a:tc>
                  <a:txBody>
                    <a:bodyPr/>
                    <a:lstStyle/>
                    <a:p>
                      <a:r>
                        <a:rPr lang="en-US" dirty="0" err="1" smtClean="0"/>
                        <a:t>Enviromental</a:t>
                      </a:r>
                      <a:endParaRPr lang="en-US" dirty="0"/>
                    </a:p>
                  </a:txBody>
                  <a:tcPr/>
                </a:tc>
                <a:tc>
                  <a:txBody>
                    <a:bodyPr/>
                    <a:lstStyle/>
                    <a:p>
                      <a:r>
                        <a:rPr lang="en-US" dirty="0" smtClean="0"/>
                        <a:t>Storms, heights, water</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begins during childhood</a:t>
                      </a:r>
                    </a:p>
                    <a:p>
                      <a:endParaRPr lang="en-US" dirty="0"/>
                    </a:p>
                  </a:txBody>
                  <a:tcPr/>
                </a:tc>
                <a:extLst>
                  <a:ext uri="{0D108BD9-81ED-4DB2-BD59-A6C34878D82A}">
                    <a16:rowId xmlns:a16="http://schemas.microsoft.com/office/drawing/2014/main" val="1344198106"/>
                  </a:ext>
                </a:extLst>
              </a:tr>
              <a:tr h="986239">
                <a:tc>
                  <a:txBody>
                    <a:bodyPr/>
                    <a:lstStyle/>
                    <a:p>
                      <a:r>
                        <a:rPr lang="en-US" dirty="0" smtClean="0"/>
                        <a:t>Blood, injection, injury</a:t>
                      </a:r>
                      <a:endParaRPr lang="en-US" dirty="0"/>
                    </a:p>
                  </a:txBody>
                  <a:tcPr/>
                </a:tc>
                <a:tc>
                  <a:txBody>
                    <a:bodyPr/>
                    <a:lstStyle/>
                    <a:p>
                      <a:r>
                        <a:rPr lang="en-US" sz="1800" dirty="0" smtClean="0">
                          <a:sym typeface="+mn-ea"/>
                        </a:rPr>
                        <a:t>Blood, injection, injury or other invasive medical procedures</a:t>
                      </a:r>
                      <a:endParaRPr lang="en-US" dirty="0"/>
                    </a:p>
                  </a:txBody>
                  <a:tcPr/>
                </a:tc>
                <a:tc>
                  <a:txBody>
                    <a:bodyPr/>
                    <a:lstStyle/>
                    <a:p>
                      <a:pPr>
                        <a:buNone/>
                      </a:pPr>
                      <a:r>
                        <a:rPr lang="en-US" dirty="0" smtClean="0"/>
                        <a:t>Run in </a:t>
                      </a:r>
                      <a:r>
                        <a:rPr lang="en-US" dirty="0" err="1" smtClean="0"/>
                        <a:t>familes</a:t>
                      </a:r>
                      <a:r>
                        <a:rPr lang="en-US" dirty="0" smtClean="0"/>
                        <a:t> </a:t>
                      </a:r>
                    </a:p>
                    <a:p>
                      <a:pPr>
                        <a:buNone/>
                      </a:pPr>
                      <a:r>
                        <a:rPr lang="en-US" dirty="0" smtClean="0"/>
                        <a:t>possible bradycardia and fainting </a:t>
                      </a:r>
                    </a:p>
                    <a:p>
                      <a:endParaRPr lang="en-US" dirty="0"/>
                    </a:p>
                  </a:txBody>
                  <a:tcPr/>
                </a:tc>
                <a:extLst>
                  <a:ext uri="{0D108BD9-81ED-4DB2-BD59-A6C34878D82A}">
                    <a16:rowId xmlns:a16="http://schemas.microsoft.com/office/drawing/2014/main" val="944892464"/>
                  </a:ext>
                </a:extLst>
              </a:tr>
              <a:tr h="922604">
                <a:tc>
                  <a:txBody>
                    <a:bodyPr/>
                    <a:lstStyle/>
                    <a:p>
                      <a:r>
                        <a:rPr lang="en-US" dirty="0" smtClean="0"/>
                        <a:t>Situational </a:t>
                      </a:r>
                      <a:endParaRPr lang="en-US" dirty="0"/>
                    </a:p>
                  </a:txBody>
                  <a:tcPr/>
                </a:tc>
                <a:tc>
                  <a:txBody>
                    <a:bodyPr/>
                    <a:lstStyle/>
                    <a:p>
                      <a:r>
                        <a:rPr lang="en-US" dirty="0" smtClean="0"/>
                        <a:t>public transport, tunnels, elevators, flying, driving, closed spaces</a:t>
                      </a:r>
                      <a:endParaRPr lang="en-US" dirty="0"/>
                    </a:p>
                  </a:txBody>
                  <a:tcPr/>
                </a:tc>
                <a:tc>
                  <a:txBody>
                    <a:bodyPr/>
                    <a:lstStyle/>
                    <a:p>
                      <a:pPr>
                        <a:buNone/>
                      </a:pPr>
                      <a:r>
                        <a:rPr lang="en-US" dirty="0" smtClean="0"/>
                        <a:t>begins during childhood  </a:t>
                      </a:r>
                    </a:p>
                    <a:p>
                      <a:pPr>
                        <a:buNone/>
                      </a:pPr>
                      <a:r>
                        <a:rPr lang="en-US" sz="1800" dirty="0" smtClean="0">
                          <a:sym typeface="+mn-ea"/>
                        </a:rPr>
                        <a:t>Early adulthood peak</a:t>
                      </a:r>
                      <a:endParaRPr lang="en-US" dirty="0" smtClean="0"/>
                    </a:p>
                    <a:p>
                      <a:endParaRPr lang="en-US" dirty="0"/>
                    </a:p>
                  </a:txBody>
                  <a:tcPr/>
                </a:tc>
                <a:extLst>
                  <a:ext uri="{0D108BD9-81ED-4DB2-BD59-A6C34878D82A}">
                    <a16:rowId xmlns:a16="http://schemas.microsoft.com/office/drawing/2014/main" val="3900741347"/>
                  </a:ext>
                </a:extLst>
              </a:tr>
              <a:tr h="986239">
                <a:tc>
                  <a:txBody>
                    <a:bodyPr/>
                    <a:lstStyle/>
                    <a:p>
                      <a:r>
                        <a:rPr lang="en-US" dirty="0" smtClean="0"/>
                        <a:t>other (anything that </a:t>
                      </a:r>
                      <a:r>
                        <a:rPr lang="en-US" dirty="0" err="1" smtClean="0"/>
                        <a:t>dosnt</a:t>
                      </a:r>
                      <a:r>
                        <a:rPr lang="en-US" dirty="0" smtClean="0"/>
                        <a:t> fit the other four)</a:t>
                      </a:r>
                      <a:endParaRPr lang="en-US" dirty="0"/>
                    </a:p>
                  </a:txBody>
                  <a:tcPr/>
                </a:tc>
                <a:tc>
                  <a:txBody>
                    <a:bodyPr/>
                    <a:lstStyle/>
                    <a:p>
                      <a:r>
                        <a:rPr lang="en-US" dirty="0" smtClean="0"/>
                        <a:t>choking, </a:t>
                      </a:r>
                      <a:r>
                        <a:rPr lang="en-US" dirty="0" err="1" smtClean="0"/>
                        <a:t>Ilness</a:t>
                      </a:r>
                      <a:r>
                        <a:rPr lang="en-US" dirty="0" smtClean="0"/>
                        <a:t>, clowns, fear of getting a phobia (</a:t>
                      </a:r>
                      <a:r>
                        <a:rPr lang="en-US" dirty="0" err="1" smtClean="0"/>
                        <a:t>phobophbia</a:t>
                      </a:r>
                      <a:r>
                        <a:rPr lang="en-US" dirty="0" smtClean="0"/>
                        <a:t>), number 13 (</a:t>
                      </a:r>
                      <a:r>
                        <a:rPr lang="en-US" sz="1800" dirty="0" err="1" smtClean="0">
                          <a:sym typeface="+mn-ea"/>
                        </a:rPr>
                        <a:t>treskidecophobia</a:t>
                      </a:r>
                      <a:r>
                        <a:rPr lang="en-US" sz="1800" dirty="0" smtClean="0">
                          <a:sym typeface="+mn-ea"/>
                        </a:rPr>
                        <a: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Early adulthood peak</a:t>
                      </a:r>
                    </a:p>
                    <a:p>
                      <a:endParaRPr lang="en-US" dirty="0"/>
                    </a:p>
                  </a:txBody>
                  <a:tcPr/>
                </a:tc>
                <a:extLst>
                  <a:ext uri="{0D108BD9-81ED-4DB2-BD59-A6C34878D82A}">
                    <a16:rowId xmlns:a16="http://schemas.microsoft.com/office/drawing/2014/main" val="2644641590"/>
                  </a:ext>
                </a:extLst>
              </a:tr>
            </a:tbl>
          </a:graphicData>
        </a:graphic>
      </p:graphicFrame>
    </p:spTree>
    <p:extLst>
      <p:ext uri="{BB962C8B-B14F-4D97-AF65-F5344CB8AC3E}">
        <p14:creationId xmlns:p14="http://schemas.microsoft.com/office/powerpoint/2010/main" val="3440766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9309" y="452718"/>
            <a:ext cx="8651525" cy="794191"/>
          </a:xfrm>
        </p:spPr>
        <p:txBody>
          <a:bodyPr/>
          <a:lstStyle/>
          <a:p>
            <a:r>
              <a:rPr lang="en-US" dirty="0" smtClean="0"/>
              <a:t>Different phobias	</a:t>
            </a:r>
            <a:endParaRPr lang="en-US" dirty="0"/>
          </a:p>
        </p:txBody>
      </p:sp>
      <p:sp>
        <p:nvSpPr>
          <p:cNvPr id="3" name="Content Placeholder 2"/>
          <p:cNvSpPr>
            <a:spLocks noGrp="1"/>
          </p:cNvSpPr>
          <p:nvPr>
            <p:ph idx="1"/>
          </p:nvPr>
        </p:nvSpPr>
        <p:spPr>
          <a:xfrm>
            <a:off x="249382" y="1246910"/>
            <a:ext cx="11540836" cy="5403272"/>
          </a:xfrm>
        </p:spPr>
        <p:txBody>
          <a:bodyPr>
            <a:normAutofit/>
          </a:bodyPr>
          <a:lstStyle/>
          <a:p>
            <a:pPr lvl="1">
              <a:lnSpc>
                <a:spcPct val="100000"/>
              </a:lnSpc>
            </a:pPr>
            <a:r>
              <a:rPr lang="en-US" sz="4000" dirty="0" smtClean="0">
                <a:sym typeface="+mn-ea"/>
              </a:rPr>
              <a:t>Acrophobia </a:t>
            </a:r>
            <a:r>
              <a:rPr lang="en-US" sz="4000" dirty="0">
                <a:sym typeface="+mn-ea"/>
              </a:rPr>
              <a:t>Fear of heights</a:t>
            </a:r>
          </a:p>
          <a:p>
            <a:pPr lvl="1">
              <a:lnSpc>
                <a:spcPct val="40000"/>
              </a:lnSpc>
            </a:pPr>
            <a:r>
              <a:rPr lang="en-US" sz="4000" dirty="0" err="1">
                <a:sym typeface="+mn-ea"/>
              </a:rPr>
              <a:t>treskidecophobia</a:t>
            </a:r>
            <a:r>
              <a:rPr lang="en-US" sz="4000" dirty="0">
                <a:sym typeface="+mn-ea"/>
              </a:rPr>
              <a:t> Fear of number 13</a:t>
            </a:r>
          </a:p>
          <a:p>
            <a:pPr lvl="1">
              <a:lnSpc>
                <a:spcPct val="40000"/>
              </a:lnSpc>
            </a:pPr>
            <a:r>
              <a:rPr lang="en-US" sz="4000" dirty="0">
                <a:sym typeface="+mn-ea"/>
              </a:rPr>
              <a:t>Agoraphobia Fear of open places</a:t>
            </a:r>
          </a:p>
          <a:p>
            <a:pPr lvl="1">
              <a:lnSpc>
                <a:spcPct val="40000"/>
              </a:lnSpc>
            </a:pPr>
            <a:r>
              <a:rPr lang="en-US" sz="4000" dirty="0">
                <a:sym typeface="+mn-ea"/>
              </a:rPr>
              <a:t>arachnophobia Fear of Spiders </a:t>
            </a:r>
            <a:endParaRPr lang="en-US" sz="4000" dirty="0"/>
          </a:p>
          <a:p>
            <a:pPr lvl="1">
              <a:lnSpc>
                <a:spcPct val="40000"/>
              </a:lnSpc>
            </a:pPr>
            <a:r>
              <a:rPr lang="en-US" sz="4000" dirty="0" err="1">
                <a:sym typeface="+mn-ea"/>
              </a:rPr>
              <a:t>Ailurophobia</a:t>
            </a:r>
            <a:r>
              <a:rPr lang="en-US" sz="4000" dirty="0">
                <a:sym typeface="+mn-ea"/>
              </a:rPr>
              <a:t> Fear of cats</a:t>
            </a:r>
            <a:endParaRPr lang="en-US" sz="4000" dirty="0"/>
          </a:p>
          <a:p>
            <a:pPr lvl="1">
              <a:lnSpc>
                <a:spcPct val="40000"/>
              </a:lnSpc>
            </a:pPr>
            <a:r>
              <a:rPr lang="en-US" sz="4000" dirty="0">
                <a:sym typeface="+mn-ea"/>
              </a:rPr>
              <a:t>Hydrophobia  Fear of water</a:t>
            </a:r>
            <a:endParaRPr lang="en-US" sz="4000" dirty="0"/>
          </a:p>
          <a:p>
            <a:pPr lvl="1">
              <a:lnSpc>
                <a:spcPct val="40000"/>
              </a:lnSpc>
            </a:pPr>
            <a:r>
              <a:rPr lang="en-US" sz="4000" dirty="0">
                <a:sym typeface="+mn-ea"/>
              </a:rPr>
              <a:t>Claustrophobia Fear of closed spaces</a:t>
            </a:r>
            <a:endParaRPr lang="en-US" sz="4000" dirty="0"/>
          </a:p>
          <a:p>
            <a:pPr lvl="1">
              <a:lnSpc>
                <a:spcPct val="40000"/>
              </a:lnSpc>
            </a:pPr>
            <a:r>
              <a:rPr lang="en-US" sz="4000" dirty="0" err="1">
                <a:sym typeface="+mn-ea"/>
              </a:rPr>
              <a:t>Cynophobia</a:t>
            </a:r>
            <a:r>
              <a:rPr lang="en-US" sz="4000" dirty="0">
                <a:sym typeface="+mn-ea"/>
              </a:rPr>
              <a:t> Fear of dogs</a:t>
            </a:r>
            <a:endParaRPr lang="en-US" sz="4000" dirty="0"/>
          </a:p>
          <a:p>
            <a:pPr lvl="1">
              <a:lnSpc>
                <a:spcPct val="40000"/>
              </a:lnSpc>
            </a:pPr>
            <a:r>
              <a:rPr lang="en-US" sz="4000" dirty="0" err="1">
                <a:sym typeface="+mn-ea"/>
              </a:rPr>
              <a:t>Mysophobia</a:t>
            </a:r>
            <a:r>
              <a:rPr lang="en-US" sz="4000" dirty="0">
                <a:sym typeface="+mn-ea"/>
              </a:rPr>
              <a:t> Fear of dirt and germs</a:t>
            </a:r>
            <a:endParaRPr lang="en-US" sz="4000" dirty="0"/>
          </a:p>
          <a:p>
            <a:pPr lvl="1">
              <a:lnSpc>
                <a:spcPct val="40000"/>
              </a:lnSpc>
            </a:pPr>
            <a:r>
              <a:rPr lang="en-US" sz="4000" dirty="0" err="1">
                <a:sym typeface="+mn-ea"/>
              </a:rPr>
              <a:t>Pyrophobia</a:t>
            </a:r>
            <a:r>
              <a:rPr lang="en-US" sz="4000" dirty="0">
                <a:sym typeface="+mn-ea"/>
              </a:rPr>
              <a:t> Fear of fire</a:t>
            </a:r>
            <a:endParaRPr lang="en-US" sz="4000" dirty="0"/>
          </a:p>
          <a:p>
            <a:pPr lvl="1">
              <a:lnSpc>
                <a:spcPct val="40000"/>
              </a:lnSpc>
            </a:pPr>
            <a:r>
              <a:rPr lang="en-US" sz="4000" dirty="0">
                <a:sym typeface="+mn-ea"/>
              </a:rPr>
              <a:t>Xenophobia Fear of strangers</a:t>
            </a:r>
            <a:endParaRPr lang="en-US" sz="4000" dirty="0"/>
          </a:p>
          <a:p>
            <a:pPr lvl="1">
              <a:lnSpc>
                <a:spcPct val="40000"/>
              </a:lnSpc>
            </a:pPr>
            <a:r>
              <a:rPr lang="en-US" sz="4000" dirty="0">
                <a:sym typeface="+mn-ea"/>
              </a:rPr>
              <a:t>Zoophobia Fear of animals</a:t>
            </a:r>
            <a:endParaRPr lang="en-US" sz="4000" dirty="0"/>
          </a:p>
          <a:p>
            <a:endParaRPr lang="en-US" sz="4000" dirty="0"/>
          </a:p>
        </p:txBody>
      </p:sp>
    </p:spTree>
    <p:extLst>
      <p:ext uri="{BB962C8B-B14F-4D97-AF65-F5344CB8AC3E}">
        <p14:creationId xmlns:p14="http://schemas.microsoft.com/office/powerpoint/2010/main" val="5045075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223</TotalTime>
  <Words>1535</Words>
  <Application>Microsoft Office PowerPoint</Application>
  <PresentationFormat>Widescreen</PresentationFormat>
  <Paragraphs>162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Ion</vt:lpstr>
      <vt:lpstr>Phobias</vt:lpstr>
      <vt:lpstr>definitions</vt:lpstr>
      <vt:lpstr>Anxiety disorders</vt:lpstr>
      <vt:lpstr>Definition</vt:lpstr>
      <vt:lpstr>EPIDEMIOLOGY</vt:lpstr>
      <vt:lpstr>Specific Phobia</vt:lpstr>
      <vt:lpstr>DSM-5 Criteria for Specific Phobia </vt:lpstr>
      <vt:lpstr>Types of phobia </vt:lpstr>
      <vt:lpstr>Different phobias </vt:lpstr>
      <vt:lpstr>Ddx</vt:lpstr>
      <vt:lpstr>Treatment</vt:lpstr>
      <vt:lpstr>Systemic desensitization</vt:lpstr>
      <vt:lpstr>Other treatment modalites </vt:lpstr>
      <vt:lpstr>Agoraphobia </vt:lpstr>
      <vt:lpstr>DSM 5 includes distinctive Situations for Agoraphobia </vt:lpstr>
      <vt:lpstr>Agoraphobia treatment</vt:lpstr>
      <vt:lpstr>Social anxiety</vt:lpstr>
      <vt:lpstr>Specific phobia VS Social Phobia VS Panic disorder</vt:lpstr>
      <vt:lpstr>Etiology of social phobia </vt:lpstr>
      <vt:lpstr>Treatment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Phobias</dc:title>
  <dc:creator>admin</dc:creator>
  <cp:lastModifiedBy>admin</cp:lastModifiedBy>
  <cp:revision>8</cp:revision>
  <dcterms:created xsi:type="dcterms:W3CDTF">2022-08-12T14:00:12Z</dcterms:created>
  <dcterms:modified xsi:type="dcterms:W3CDTF">2022-08-12T17:43:33Z</dcterms:modified>
</cp:coreProperties>
</file>