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9"/>
  </p:notesMasterIdLst>
  <p:sldIdLst>
    <p:sldId id="257" r:id="rId2"/>
    <p:sldId id="259" r:id="rId3"/>
    <p:sldId id="295" r:id="rId4"/>
    <p:sldId id="297" r:id="rId5"/>
    <p:sldId id="298" r:id="rId6"/>
    <p:sldId id="299" r:id="rId7"/>
    <p:sldId id="300" r:id="rId8"/>
    <p:sldId id="302" r:id="rId9"/>
    <p:sldId id="304" r:id="rId10"/>
    <p:sldId id="306" r:id="rId11"/>
    <p:sldId id="312" r:id="rId12"/>
    <p:sldId id="313" r:id="rId13"/>
    <p:sldId id="314" r:id="rId14"/>
    <p:sldId id="287" r:id="rId15"/>
    <p:sldId id="260" r:id="rId16"/>
    <p:sldId id="315" r:id="rId17"/>
    <p:sldId id="317" r:id="rId18"/>
    <p:sldId id="292" r:id="rId19"/>
    <p:sldId id="318" r:id="rId20"/>
    <p:sldId id="316" r:id="rId21"/>
    <p:sldId id="268" r:id="rId22"/>
    <p:sldId id="293" r:id="rId23"/>
    <p:sldId id="269" r:id="rId24"/>
    <p:sldId id="270" r:id="rId25"/>
    <p:sldId id="271" r:id="rId26"/>
    <p:sldId id="273" r:id="rId27"/>
    <p:sldId id="274" r:id="rId28"/>
    <p:sldId id="275" r:id="rId29"/>
    <p:sldId id="276" r:id="rId30"/>
    <p:sldId id="277" r:id="rId31"/>
    <p:sldId id="278" r:id="rId32"/>
    <p:sldId id="279" r:id="rId33"/>
    <p:sldId id="280" r:id="rId34"/>
    <p:sldId id="282" r:id="rId35"/>
    <p:sldId id="283" r:id="rId36"/>
    <p:sldId id="294" r:id="rId37"/>
    <p:sldId id="286" r:id="rId38"/>
  </p:sldIdLst>
  <p:sldSz cx="9144000" cy="6858000" type="screen4x3"/>
  <p:notesSz cx="6858000" cy="9144000"/>
  <p:defaultTextStyle>
    <a:defPPr>
      <a:defRPr lang="ar-J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005C2A"/>
    <a:srgbClr val="990033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9" autoAdjust="0"/>
    <p:restoredTop sz="94660"/>
  </p:normalViewPr>
  <p:slideViewPr>
    <p:cSldViewPr snapToGrid="0">
      <p:cViewPr varScale="1">
        <p:scale>
          <a:sx n="80" d="100"/>
          <a:sy n="80" d="100"/>
        </p:scale>
        <p:origin x="114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D19E6DC6-41C9-4071-B46E-F05029886E35}" type="datetimeFigureOut">
              <a:rPr lang="ar-JO" smtClean="0"/>
              <a:t>28/01/1445</a:t>
            </a:fld>
            <a:endParaRPr lang="ar-J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J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98CA5163-2C35-4722-960F-DA0B34979596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470181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MY" altLang="ar-JO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F9591C3-2876-4697-8DC8-CF67456E7D84}" type="slidenum">
              <a:rPr lang="en-MY" altLang="ar-JO"/>
              <a:pPr eaLnBrk="1" hangingPunct="1"/>
              <a:t>2</a:t>
            </a:fld>
            <a:endParaRPr lang="en-MY" altLang="ar-JO"/>
          </a:p>
        </p:txBody>
      </p:sp>
    </p:spTree>
    <p:extLst>
      <p:ext uri="{BB962C8B-B14F-4D97-AF65-F5344CB8AC3E}">
        <p14:creationId xmlns:p14="http://schemas.microsoft.com/office/powerpoint/2010/main" val="36514474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21BDB12-BE80-4132-A5E4-B832128CC3A0}" type="slidenum">
              <a:rPr lang="en-US" altLang="en-US">
                <a:latin typeface="Arial" panose="020B0604020202020204" pitchFamily="34" charset="0"/>
              </a:rPr>
              <a:pPr eaLnBrk="1" hangingPunct="1"/>
              <a:t>37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924860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8D4E0-45FE-482B-B5B3-182DAE5059D5}" type="datetimeFigureOut">
              <a:rPr lang="ar-JO" smtClean="0"/>
              <a:t>28/01/1445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6C61B-AB64-4BA8-8ECC-969F9E0EA0D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136465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8D4E0-45FE-482B-B5B3-182DAE5059D5}" type="datetimeFigureOut">
              <a:rPr lang="ar-JO" smtClean="0"/>
              <a:t>28/01/1445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6C61B-AB64-4BA8-8ECC-969F9E0EA0D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167207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8D4E0-45FE-482B-B5B3-182DAE5059D5}" type="datetimeFigureOut">
              <a:rPr lang="ar-JO" smtClean="0"/>
              <a:t>28/01/1445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6C61B-AB64-4BA8-8ECC-969F9E0EA0D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77786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8D4E0-45FE-482B-B5B3-182DAE5059D5}" type="datetimeFigureOut">
              <a:rPr lang="ar-JO" smtClean="0"/>
              <a:t>28/01/1445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6C61B-AB64-4BA8-8ECC-969F9E0EA0D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246388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8D4E0-45FE-482B-B5B3-182DAE5059D5}" type="datetimeFigureOut">
              <a:rPr lang="ar-JO" smtClean="0"/>
              <a:t>28/01/1445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6C61B-AB64-4BA8-8ECC-969F9E0EA0D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169562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8D4E0-45FE-482B-B5B3-182DAE5059D5}" type="datetimeFigureOut">
              <a:rPr lang="ar-JO" smtClean="0"/>
              <a:t>28/01/1445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6C61B-AB64-4BA8-8ECC-969F9E0EA0D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572072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8D4E0-45FE-482B-B5B3-182DAE5059D5}" type="datetimeFigureOut">
              <a:rPr lang="ar-JO" smtClean="0"/>
              <a:t>28/01/1445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6C61B-AB64-4BA8-8ECC-969F9E0EA0D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377934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8D4E0-45FE-482B-B5B3-182DAE5059D5}" type="datetimeFigureOut">
              <a:rPr lang="ar-JO" smtClean="0"/>
              <a:t>28/01/1445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6C61B-AB64-4BA8-8ECC-969F9E0EA0D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193375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8D4E0-45FE-482B-B5B3-182DAE5059D5}" type="datetimeFigureOut">
              <a:rPr lang="ar-JO" smtClean="0"/>
              <a:t>28/01/1445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6C61B-AB64-4BA8-8ECC-969F9E0EA0D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275833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8D4E0-45FE-482B-B5B3-182DAE5059D5}" type="datetimeFigureOut">
              <a:rPr lang="ar-JO" smtClean="0"/>
              <a:t>28/01/1445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6C61B-AB64-4BA8-8ECC-969F9E0EA0D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215536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8D4E0-45FE-482B-B5B3-182DAE5059D5}" type="datetimeFigureOut">
              <a:rPr lang="ar-JO" smtClean="0"/>
              <a:t>28/01/1445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6C61B-AB64-4BA8-8ECC-969F9E0EA0D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966477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8D4E0-45FE-482B-B5B3-182DAE5059D5}" type="datetimeFigureOut">
              <a:rPr lang="ar-JO" smtClean="0"/>
              <a:t>28/01/1445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F6C61B-AB64-4BA8-8ECC-969F9E0EA0D2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86162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ChangeArrowheads="1"/>
          </p:cNvSpPr>
          <p:nvPr/>
        </p:nvSpPr>
        <p:spPr bwMode="auto">
          <a:xfrm>
            <a:off x="47625" y="3680972"/>
            <a:ext cx="90963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ar-JO" sz="3600" b="1" dirty="0"/>
              <a:t>Epidemiological and Research  Studies</a:t>
            </a:r>
          </a:p>
        </p:txBody>
      </p:sp>
      <p:pic>
        <p:nvPicPr>
          <p:cNvPr id="3" name="Picture 2" descr="G:\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83986"/>
            <a:ext cx="1858963" cy="168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3" descr="ag00020_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0150" y="1789847"/>
            <a:ext cx="2689225" cy="187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1727170" y="5226302"/>
            <a:ext cx="6157198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nl-NL" sz="3200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  <a:cs typeface="Arial" charset="0"/>
              </a:rPr>
              <a:t>Prof  DR. Waqar Al – Kubaisy</a:t>
            </a:r>
            <a:r>
              <a:rPr lang="nl-NL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  <a:cs typeface="Arial" charset="0"/>
              </a:rPr>
              <a:t> </a:t>
            </a:r>
            <a:endParaRPr lang="en-MY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Arial" charset="0"/>
            </a:endParaRPr>
          </a:p>
        </p:txBody>
      </p:sp>
      <p:sp>
        <p:nvSpPr>
          <p:cNvPr id="922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4541862-FBBF-4AA9-A773-0D3376114D84}" type="slidenum">
              <a:rPr lang="ar-SA" altLang="ar-JO"/>
              <a:pPr eaLnBrk="1" hangingPunct="1"/>
              <a:t>1</a:t>
            </a:fld>
            <a:endParaRPr lang="en-US" altLang="ar-JO"/>
          </a:p>
        </p:txBody>
      </p:sp>
      <p:sp>
        <p:nvSpPr>
          <p:cNvPr id="9223" name="Rectangle 6"/>
          <p:cNvSpPr>
            <a:spLocks noChangeArrowheads="1"/>
          </p:cNvSpPr>
          <p:nvPr/>
        </p:nvSpPr>
        <p:spPr bwMode="auto">
          <a:xfrm>
            <a:off x="3746112" y="4327085"/>
            <a:ext cx="211931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ar-JO" sz="4000" b="1" dirty="0" smtClean="0"/>
              <a:t>Part I</a:t>
            </a:r>
            <a:endParaRPr lang="en-US" altLang="ar-JO" sz="4000" b="1" dirty="0"/>
          </a:p>
        </p:txBody>
      </p:sp>
      <p:sp>
        <p:nvSpPr>
          <p:cNvPr id="9224" name="WordArt 3"/>
          <p:cNvSpPr>
            <a:spLocks noChangeArrowheads="1" noChangeShapeType="1" noTextEdit="1"/>
          </p:cNvSpPr>
          <p:nvPr/>
        </p:nvSpPr>
        <p:spPr bwMode="auto">
          <a:xfrm>
            <a:off x="1449387" y="339786"/>
            <a:ext cx="6037263" cy="1216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1"/>
            <a:r>
              <a:rPr lang="ar-JO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" panose="020B0604020202020204" pitchFamily="34" charset="0"/>
              </a:rPr>
              <a:t>بسم الله الرحمن الرحيم</a:t>
            </a:r>
          </a:p>
        </p:txBody>
      </p:sp>
      <p:sp>
        <p:nvSpPr>
          <p:cNvPr id="9225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6BB4F9A-04EC-4772-BC37-1F050AEC1B41}" type="datetime1">
              <a:rPr lang="en-US" altLang="ar-JO"/>
              <a:pPr eaLnBrk="1" hangingPunct="1"/>
              <a:t>8/14/2023</a:t>
            </a:fld>
            <a:endParaRPr lang="en-US" altLang="ar-JO"/>
          </a:p>
        </p:txBody>
      </p:sp>
      <p:sp>
        <p:nvSpPr>
          <p:cNvPr id="10" name="Rectangle 9"/>
          <p:cNvSpPr/>
          <p:nvPr/>
        </p:nvSpPr>
        <p:spPr>
          <a:xfrm>
            <a:off x="3181802" y="2330380"/>
            <a:ext cx="167895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ar-JO" sz="3200" b="1" smtClean="0">
                <a:solidFill>
                  <a:srgbClr val="000099"/>
                </a:solidFill>
              </a:rPr>
              <a:t>LXVIII</a:t>
            </a:r>
            <a:endParaRPr lang="ar-JO" sz="3200" dirty="0"/>
          </a:p>
        </p:txBody>
      </p:sp>
    </p:spTree>
    <p:extLst>
      <p:ext uri="{BB962C8B-B14F-4D97-AF65-F5344CB8AC3E}">
        <p14:creationId xmlns:p14="http://schemas.microsoft.com/office/powerpoint/2010/main" val="37632382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778131"/>
            <a:ext cx="673224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l"/>
            <a:r>
              <a:rPr lang="en-US" sz="2800" b="1" u="sng" dirty="0">
                <a:solidFill>
                  <a:srgbClr val="C00000"/>
                </a:solidFill>
                <a:latin typeface="Garamond" pitchFamily="18" charset="0"/>
              </a:rPr>
              <a:t>Numerator &amp; Denominator</a:t>
            </a:r>
            <a:r>
              <a:rPr lang="en-US" sz="2800" b="1" dirty="0">
                <a:solidFill>
                  <a:srgbClr val="C00000"/>
                </a:solidFill>
                <a:latin typeface="Garamond" pitchFamily="18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in incidence</a:t>
            </a:r>
            <a:r>
              <a:rPr lang="en-US" sz="2800" b="1" dirty="0">
                <a:solidFill>
                  <a:srgbClr val="C00000"/>
                </a:solidFill>
                <a:latin typeface="Garamond" pitchFamily="18" charset="0"/>
              </a:rPr>
              <a:t> </a:t>
            </a: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24943" y="1577117"/>
            <a:ext cx="8845193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l"/>
            <a:r>
              <a:rPr lang="en-US" sz="2800" u="sng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Numerator</a:t>
            </a:r>
            <a:endParaRPr lang="en-US" sz="2800" dirty="0">
              <a:solidFill>
                <a:srgbClr val="C00000"/>
              </a:solidFill>
              <a:latin typeface="Garamond" pitchFamily="18" charset="0"/>
            </a:endParaRPr>
          </a:p>
          <a:p>
            <a:pPr algn="l"/>
            <a:r>
              <a:rPr lang="en-US" sz="2800" b="1" dirty="0">
                <a:latin typeface="Garamond" pitchFamily="18" charset="0"/>
              </a:rPr>
              <a:t>Is the No. of </a:t>
            </a:r>
            <a:r>
              <a:rPr lang="en-US" sz="2800" b="1" u="sng" dirty="0">
                <a:solidFill>
                  <a:srgbClr val="FF0000"/>
                </a:solidFill>
                <a:latin typeface="Garamond" pitchFamily="18" charset="0"/>
              </a:rPr>
              <a:t>new cases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800" b="1" dirty="0">
                <a:latin typeface="Garamond" pitchFamily="18" charset="0"/>
              </a:rPr>
              <a:t>within a time period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. 8 cases </a:t>
            </a:r>
            <a:endParaRPr lang="en-US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186700" y="2554838"/>
            <a:ext cx="8686800" cy="1508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r>
              <a:rPr lang="en-US" sz="2800" b="1" u="sng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Denominator </a:t>
            </a:r>
          </a:p>
          <a:p>
            <a:pPr algn="l"/>
            <a:r>
              <a:rPr lang="en-US" sz="3200" b="1" dirty="0">
                <a:latin typeface="Garamond" pitchFamily="18" charset="0"/>
                <a:cs typeface="Times New Roman" pitchFamily="18" charset="0"/>
              </a:rPr>
              <a:t>the number of </a:t>
            </a:r>
            <a:r>
              <a:rPr lang="en-US" sz="3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population at risk </a:t>
            </a:r>
            <a:r>
              <a:rPr lang="en-US" sz="32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.</a:t>
            </a:r>
            <a:r>
              <a:rPr lang="en-US" sz="3200" b="1" dirty="0" smtClean="0">
                <a:latin typeface="Garamond" pitchFamily="18" charset="0"/>
                <a:cs typeface="Times New Roman" pitchFamily="18" charset="0"/>
              </a:rPr>
              <a:t>or </a:t>
            </a: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under study in the group or population. </a:t>
            </a:r>
            <a:r>
              <a:rPr lang="en-US" sz="32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1500 </a:t>
            </a:r>
            <a:endParaRPr lang="en-US" sz="3200" b="1" dirty="0">
              <a:solidFill>
                <a:srgbClr val="FF0000"/>
              </a:solidFill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21580" y="4235336"/>
            <a:ext cx="865192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l" rtl="0">
              <a:buClr>
                <a:srgbClr val="FF3300"/>
              </a:buClr>
            </a:pP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New cases   </a:t>
            </a:r>
            <a:r>
              <a:rPr lang="en-US" sz="2800" b="1" dirty="0">
                <a:latin typeface="Garamond" pitchFamily="18" charset="0"/>
              </a:rPr>
              <a:t>were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8 </a:t>
            </a:r>
            <a:r>
              <a:rPr lang="en-US" sz="2800" b="1" dirty="0">
                <a:latin typeface="Garamond" pitchFamily="18" charset="0"/>
              </a:rPr>
              <a:t>   =  </a:t>
            </a:r>
            <a:r>
              <a:rPr lang="en-US" sz="2800" b="1" dirty="0">
                <a:solidFill>
                  <a:schemeClr val="tx2"/>
                </a:solidFill>
                <a:latin typeface="Garamond" pitchFamily="18" charset="0"/>
              </a:rPr>
              <a:t>28-20= 8</a:t>
            </a:r>
          </a:p>
          <a:p>
            <a:pPr algn="l" rtl="0">
              <a:buClr>
                <a:srgbClr val="FF3300"/>
              </a:buClr>
            </a:pPr>
            <a:r>
              <a:rPr lang="en-US" sz="2800" b="1" dirty="0">
                <a:latin typeface="Garamond" pitchFamily="18" charset="0"/>
              </a:rPr>
              <a:t>Incidence  new cases only </a:t>
            </a:r>
            <a:r>
              <a:rPr lang="en-US" sz="2800" b="1" dirty="0" smtClean="0">
                <a:solidFill>
                  <a:srgbClr val="0070C0"/>
                </a:solidFill>
                <a:latin typeface="Garamond" pitchFamily="18" charset="0"/>
              </a:rPr>
              <a:t>2021 </a:t>
            </a:r>
            <a:r>
              <a:rPr lang="en-US" sz="2800" b="1" dirty="0" smtClean="0">
                <a:latin typeface="Garamond" pitchFamily="18" charset="0"/>
              </a:rPr>
              <a:t> </a:t>
            </a:r>
            <a:r>
              <a:rPr lang="en-US" sz="2800" b="1" dirty="0">
                <a:latin typeface="Garamond" pitchFamily="18" charset="0"/>
              </a:rPr>
              <a:t>=  </a:t>
            </a:r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8/1500</a:t>
            </a:r>
            <a:r>
              <a:rPr lang="en-US" sz="2800" b="1" dirty="0" smtClean="0">
                <a:latin typeface="Garamond" pitchFamily="18" charset="0"/>
              </a:rPr>
              <a:t>x 1000</a:t>
            </a:r>
            <a:endParaRPr lang="en-US" sz="2800" b="1" dirty="0">
              <a:latin typeface="Garamond" pitchFamily="18" charset="0"/>
            </a:endParaRPr>
          </a:p>
          <a:p>
            <a:pPr algn="l" rtl="0">
              <a:buClr>
                <a:srgbClr val="FF3300"/>
              </a:buClr>
            </a:pPr>
            <a:r>
              <a:rPr lang="en-US" sz="2800" b="1" dirty="0">
                <a:latin typeface="Garamond" pitchFamily="18" charset="0"/>
              </a:rPr>
              <a:t>Incidence </a:t>
            </a:r>
            <a:r>
              <a:rPr lang="en-US" sz="2800" b="1" dirty="0" smtClean="0">
                <a:latin typeface="Garamond" pitchFamily="18" charset="0"/>
              </a:rPr>
              <a:t>=</a:t>
            </a:r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5.33/1000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population/year  </a:t>
            </a:r>
          </a:p>
        </p:txBody>
      </p:sp>
      <p:sp>
        <p:nvSpPr>
          <p:cNvPr id="6" name="Rectangle 5"/>
          <p:cNvSpPr/>
          <p:nvPr/>
        </p:nvSpPr>
        <p:spPr>
          <a:xfrm>
            <a:off x="5860776" y="0"/>
            <a:ext cx="3518448" cy="1107996"/>
          </a:xfrm>
          <a:prstGeom prst="rect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l" rtl="0">
              <a:buClr>
                <a:srgbClr val="FF3300"/>
              </a:buClr>
              <a:defRPr/>
            </a:pPr>
            <a:r>
              <a:rPr lang="en-US" b="1" dirty="0"/>
              <a:t>A </a:t>
            </a:r>
            <a:r>
              <a:rPr lang="en-US" sz="1600" b="1" dirty="0"/>
              <a:t>study done on  </a:t>
            </a:r>
            <a:r>
              <a:rPr lang="en-US" sz="1600" b="1" dirty="0" smtClean="0">
                <a:solidFill>
                  <a:srgbClr val="FF0000"/>
                </a:solidFill>
              </a:rPr>
              <a:t>1500</a:t>
            </a:r>
            <a:r>
              <a:rPr lang="en-US" sz="1600" b="1" dirty="0" smtClean="0"/>
              <a:t> </a:t>
            </a:r>
            <a:r>
              <a:rPr lang="en-US" sz="1600" b="1" dirty="0"/>
              <a:t>school children  during </a:t>
            </a:r>
            <a:r>
              <a:rPr lang="en-US" sz="1600" b="1" dirty="0" smtClean="0">
                <a:solidFill>
                  <a:srgbClr val="0070C0"/>
                </a:solidFill>
              </a:rPr>
              <a:t>2020</a:t>
            </a:r>
            <a:r>
              <a:rPr lang="en-US" sz="1600" b="1" dirty="0" smtClean="0"/>
              <a:t> </a:t>
            </a:r>
            <a:r>
              <a:rPr lang="en-US" sz="1600" b="1" dirty="0"/>
              <a:t>found  </a:t>
            </a:r>
            <a:r>
              <a:rPr lang="en-US" sz="1600" b="1" dirty="0">
                <a:solidFill>
                  <a:srgbClr val="FF0000"/>
                </a:solidFill>
              </a:rPr>
              <a:t>20</a:t>
            </a:r>
            <a:r>
              <a:rPr lang="en-US" sz="1600" b="1" dirty="0"/>
              <a:t> with TB.  </a:t>
            </a:r>
            <a:endParaRPr lang="en-US" sz="1600" b="1" dirty="0" smtClean="0"/>
          </a:p>
          <a:p>
            <a:pPr algn="l" rtl="0">
              <a:buClr>
                <a:srgbClr val="FF3300"/>
              </a:buClr>
              <a:defRPr/>
            </a:pPr>
            <a:r>
              <a:rPr lang="en-US" sz="1600" b="1" dirty="0" smtClean="0"/>
              <a:t>By </a:t>
            </a:r>
            <a:r>
              <a:rPr lang="en-US" sz="1600" b="1" dirty="0"/>
              <a:t>follow up during </a:t>
            </a:r>
            <a:r>
              <a:rPr lang="en-US" sz="1600" b="1" dirty="0" smtClean="0">
                <a:solidFill>
                  <a:srgbClr val="0070C0"/>
                </a:solidFill>
              </a:rPr>
              <a:t>2021</a:t>
            </a:r>
            <a:r>
              <a:rPr lang="en-US" sz="1600" b="1" dirty="0" smtClean="0"/>
              <a:t>  </a:t>
            </a:r>
            <a:r>
              <a:rPr lang="en-US" sz="1600" b="1" dirty="0"/>
              <a:t>the number </a:t>
            </a:r>
            <a:endParaRPr lang="en-US" sz="1600" b="1" dirty="0" smtClean="0"/>
          </a:p>
          <a:p>
            <a:pPr algn="l" rtl="0">
              <a:buClr>
                <a:srgbClr val="FF3300"/>
              </a:buClr>
              <a:defRPr/>
            </a:pPr>
            <a:r>
              <a:rPr lang="en-US" sz="1600" b="1" dirty="0" smtClean="0"/>
              <a:t>of </a:t>
            </a:r>
            <a:r>
              <a:rPr lang="en-US" sz="1600" b="1" dirty="0"/>
              <a:t>students with </a:t>
            </a:r>
            <a:r>
              <a:rPr lang="en-US" sz="1600" b="1" dirty="0">
                <a:solidFill>
                  <a:srgbClr val="FF0000"/>
                </a:solidFill>
              </a:rPr>
              <a:t>TB 28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8AE56-194D-458C-B252-B7B1A0EC4250}" type="datetime1">
              <a:rPr lang="en-US" smtClean="0"/>
              <a:t>8/14/2023</a:t>
            </a:fld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10</a:t>
            </a:fld>
            <a:endParaRPr lang="en-MY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408815" y="44624"/>
            <a:ext cx="2247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/>
              <a:t>Cont.  ……</a:t>
            </a:r>
            <a:r>
              <a:rPr lang="en-US" b="1" dirty="0" smtClean="0"/>
              <a:t>Incidence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5818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598516" y="0"/>
            <a:ext cx="29781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 rtl="0"/>
            <a:r>
              <a:rPr lang="en-US" sz="36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Prevalence 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77505" y="270687"/>
            <a:ext cx="8839200" cy="187743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rtl="0">
              <a:defRPr/>
            </a:pPr>
            <a:r>
              <a:rPr lang="en-US" sz="2800" b="1" u="sng" dirty="0">
                <a:solidFill>
                  <a:srgbClr val="C00000"/>
                </a:solidFill>
                <a:cs typeface="Times New Roman" pitchFamily="18" charset="0"/>
              </a:rPr>
              <a:t>Prevalence</a:t>
            </a:r>
          </a:p>
          <a:p>
            <a:pPr algn="l" rtl="0">
              <a:defRPr/>
            </a:pPr>
            <a:r>
              <a:rPr lang="en-US" sz="2800" b="1" dirty="0">
                <a:cs typeface="Times New Roman" pitchFamily="18" charset="0"/>
              </a:rPr>
              <a:t>is the </a:t>
            </a:r>
            <a:r>
              <a:rPr lang="en-US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№</a:t>
            </a: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1" dirty="0">
                <a:cs typeface="Times New Roman" pitchFamily="18" charset="0"/>
              </a:rPr>
              <a:t>of 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All cases </a:t>
            </a:r>
            <a:r>
              <a:rPr lang="en-US" sz="2800" b="1" dirty="0">
                <a:cs typeface="Times New Roman" pitchFamily="18" charset="0"/>
              </a:rPr>
              <a:t>of disease,, or condition, present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at</a:t>
            </a:r>
            <a:r>
              <a:rPr lang="en-US" sz="2800" b="1" dirty="0">
                <a:cs typeface="Times New Roman" pitchFamily="18" charset="0"/>
              </a:rPr>
              <a:t> a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particular time </a:t>
            </a:r>
            <a:r>
              <a:rPr lang="en-US" sz="2800" b="1" dirty="0">
                <a:cs typeface="Times New Roman" pitchFamily="18" charset="0"/>
              </a:rPr>
              <a:t>, in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relation </a:t>
            </a:r>
            <a:r>
              <a:rPr lang="en-US" sz="2800" b="1" dirty="0">
                <a:solidFill>
                  <a:schemeClr val="accent1"/>
                </a:solidFill>
                <a:cs typeface="Times New Roman" pitchFamily="18" charset="0"/>
              </a:rPr>
              <a:t>to the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size of population </a:t>
            </a:r>
            <a:r>
              <a:rPr lang="en-US" sz="2800" b="1" dirty="0">
                <a:solidFill>
                  <a:schemeClr val="accent1"/>
                </a:solidFill>
                <a:cs typeface="Times New Roman" pitchFamily="18" charset="0"/>
              </a:rPr>
              <a:t>from which it is drown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.</a:t>
            </a:r>
            <a:r>
              <a:rPr lang="en-US" sz="2800" dirty="0">
                <a:latin typeface="Garamond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7799258" y="-1"/>
            <a:ext cx="1322784" cy="830997"/>
          </a:xfrm>
          <a:prstGeom prst="rect">
            <a:avLst/>
          </a:prstGeom>
          <a:noFill/>
          <a:ln w="25400">
            <a:solidFill>
              <a:schemeClr val="bg2">
                <a:lumMod val="2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algn="l" rtl="0">
              <a:buClr>
                <a:srgbClr val="FF3300"/>
              </a:buClr>
              <a:defRPr/>
            </a:pPr>
            <a:r>
              <a:rPr lang="en-US" sz="1200" b="1" dirty="0"/>
              <a:t>morbidity</a:t>
            </a:r>
            <a:endParaRPr lang="en-US" sz="1200" b="1" dirty="0">
              <a:solidFill>
                <a:srgbClr val="FFFF00"/>
              </a:solidFill>
            </a:endParaRPr>
          </a:p>
          <a:p>
            <a:pPr marL="342900" indent="-342900" algn="l" rtl="0">
              <a:buClr>
                <a:srgbClr val="FF3300"/>
              </a:buClr>
              <a:buFont typeface="Wingdings" pitchFamily="2" charset="2"/>
              <a:buChar char="v"/>
              <a:defRPr/>
            </a:pPr>
            <a:r>
              <a:rPr lang="en-US" sz="1200" b="1" dirty="0"/>
              <a:t>Incidence </a:t>
            </a:r>
          </a:p>
          <a:p>
            <a:pPr algn="l" rtl="0">
              <a:buClr>
                <a:srgbClr val="FF3300"/>
              </a:buClr>
              <a:buFont typeface="Wingdings" pitchFamily="2" charset="2"/>
              <a:buChar char="v"/>
              <a:defRPr/>
            </a:pPr>
            <a:r>
              <a:rPr lang="en-US" sz="1200" b="1" dirty="0"/>
              <a:t>  </a:t>
            </a:r>
            <a:r>
              <a:rPr lang="en-US" sz="1200" b="1" dirty="0" smtClean="0">
                <a:solidFill>
                  <a:srgbClr val="FF0000"/>
                </a:solidFill>
              </a:rPr>
              <a:t>Prevalence</a:t>
            </a:r>
            <a:endParaRPr lang="en-US" sz="1200" b="1" dirty="0">
              <a:solidFill>
                <a:srgbClr val="FF0000"/>
              </a:solidFill>
            </a:endParaRPr>
          </a:p>
          <a:p>
            <a:pPr algn="l" rtl="0">
              <a:buClr>
                <a:srgbClr val="FF3300"/>
              </a:buClr>
              <a:buFont typeface="Wingdings" pitchFamily="2" charset="2"/>
              <a:buChar char="v"/>
              <a:defRPr/>
            </a:pPr>
            <a:r>
              <a:rPr lang="en-US" sz="1200" b="1" dirty="0"/>
              <a:t>  </a:t>
            </a:r>
            <a:r>
              <a:rPr lang="en-US" sz="1200" b="1" dirty="0" smtClean="0"/>
              <a:t> </a:t>
            </a:r>
            <a:r>
              <a:rPr lang="en-US" sz="1200" b="1" dirty="0"/>
              <a:t>Attack Rate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074255" y="2418811"/>
            <a:ext cx="6715796" cy="52322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19050">
            <a:solidFill>
              <a:srgbClr val="00B050"/>
            </a:solidFill>
            <a:miter lim="800000"/>
            <a:headEnd/>
            <a:tailEnd/>
          </a:ln>
          <a:extLst/>
        </p:spPr>
        <p:txBody>
          <a:bodyPr wrap="square" anchor="ctr">
            <a:spAutoFit/>
          </a:bodyPr>
          <a:lstStyle/>
          <a:p>
            <a:pPr algn="l" rtl="0"/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Prevalence </a:t>
            </a:r>
            <a:r>
              <a:rPr lang="en-US" sz="2800" b="1" dirty="0">
                <a:latin typeface="Garamond" pitchFamily="18" charset="0"/>
              </a:rPr>
              <a:t>means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ALL. </a:t>
            </a:r>
            <a:r>
              <a:rPr lang="en-US" sz="2800" b="1" dirty="0">
                <a:latin typeface="Garamond" pitchFamily="18" charset="0"/>
              </a:rPr>
              <a:t>(</a:t>
            </a:r>
            <a:r>
              <a:rPr lang="en-US" sz="2800" b="1" dirty="0">
                <a:solidFill>
                  <a:srgbClr val="0070C0"/>
                </a:solidFill>
                <a:latin typeface="Garamond" pitchFamily="18" charset="0"/>
              </a:rPr>
              <a:t>Old+ New</a:t>
            </a:r>
            <a:r>
              <a:rPr lang="en-US" sz="2800" b="1" dirty="0">
                <a:latin typeface="Garamond" pitchFamily="18" charset="0"/>
              </a:rPr>
              <a:t>) </a:t>
            </a: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177505" y="3090997"/>
            <a:ext cx="8509296" cy="1446550"/>
          </a:xfrm>
          <a:prstGeom prst="rect">
            <a:avLst/>
          </a:prstGeom>
          <a:noFill/>
          <a:ln w="9525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rtl="0">
              <a:defRPr/>
            </a:pPr>
            <a:r>
              <a:rPr lang="en-US" sz="3200" b="1" u="sng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Prevalence </a:t>
            </a:r>
          </a:p>
          <a:p>
            <a:pPr algn="l" rtl="0">
              <a:defRPr/>
            </a:pP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quantifies the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proportion 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of individuals </a:t>
            </a:r>
            <a:r>
              <a:rPr lang="en-US" sz="28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in a population 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who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have the disease </a:t>
            </a:r>
            <a:r>
              <a:rPr lang="en-US" sz="28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at a specific time       </a:t>
            </a:r>
          </a:p>
        </p:txBody>
      </p:sp>
      <p:sp>
        <p:nvSpPr>
          <p:cNvPr id="8" name="Rectangle 7"/>
          <p:cNvSpPr/>
          <p:nvPr/>
        </p:nvSpPr>
        <p:spPr>
          <a:xfrm>
            <a:off x="177505" y="5131400"/>
            <a:ext cx="8646709" cy="1224951"/>
          </a:xfrm>
          <a:prstGeom prst="rect">
            <a:avLst/>
          </a:prstGeom>
          <a:ln w="25400">
            <a:solidFill>
              <a:srgbClr val="CE9EC5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n-GB" sz="3200" b="1" u="sng" dirty="0">
                <a:solidFill>
                  <a:srgbClr val="9900CC"/>
                </a:solidFill>
                <a:latin typeface="Garamond" pitchFamily="18" charset="0"/>
              </a:rPr>
              <a:t>Prevalence</a:t>
            </a:r>
            <a:r>
              <a:rPr lang="en-GB" sz="3200" b="1" dirty="0">
                <a:solidFill>
                  <a:srgbClr val="9900CC"/>
                </a:solidFill>
                <a:latin typeface="Garamond" pitchFamily="18" charset="0"/>
              </a:rPr>
              <a:t>: </a:t>
            </a:r>
            <a:r>
              <a:rPr lang="en-GB" sz="2800" dirty="0">
                <a:latin typeface="Garamond" pitchFamily="18" charset="0"/>
              </a:rPr>
              <a:t>in the </a:t>
            </a:r>
            <a:r>
              <a:rPr lang="en-GB" sz="2800" b="1" dirty="0">
                <a:solidFill>
                  <a:srgbClr val="FF0000"/>
                </a:solidFill>
                <a:latin typeface="Garamond" pitchFamily="18" charset="0"/>
              </a:rPr>
              <a:t>number of cases </a:t>
            </a:r>
            <a:r>
              <a:rPr lang="en-GB" sz="2800" dirty="0">
                <a:solidFill>
                  <a:srgbClr val="FF0000"/>
                </a:solidFill>
                <a:latin typeface="Garamond" pitchFamily="18" charset="0"/>
              </a:rPr>
              <a:t>of </a:t>
            </a:r>
            <a:r>
              <a:rPr lang="en-GB" sz="2800" dirty="0">
                <a:latin typeface="Garamond" pitchFamily="18" charset="0"/>
              </a:rPr>
              <a:t>a disease present </a:t>
            </a:r>
            <a:r>
              <a:rPr lang="en-GB" sz="2800" b="1" dirty="0">
                <a:solidFill>
                  <a:srgbClr val="FF0000"/>
                </a:solidFill>
                <a:latin typeface="Garamond" pitchFamily="18" charset="0"/>
              </a:rPr>
              <a:t>in a defined population</a:t>
            </a:r>
            <a:r>
              <a:rPr lang="en-GB" sz="2800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GB" sz="2800" dirty="0">
                <a:latin typeface="Garamond" pitchFamily="18" charset="0"/>
              </a:rPr>
              <a:t>at a given </a:t>
            </a:r>
            <a:r>
              <a:rPr lang="en-GB" sz="2800" b="1" dirty="0">
                <a:solidFill>
                  <a:srgbClr val="FF0000"/>
                </a:solidFill>
                <a:latin typeface="Garamond" pitchFamily="18" charset="0"/>
              </a:rPr>
              <a:t>point of time</a:t>
            </a:r>
          </a:p>
          <a:p>
            <a:pPr>
              <a:lnSpc>
                <a:spcPct val="80000"/>
              </a:lnSpc>
            </a:pPr>
            <a:endParaRPr lang="en-GB" sz="3200" b="1" dirty="0">
              <a:solidFill>
                <a:srgbClr val="002060"/>
              </a:solidFill>
              <a:latin typeface="Garamond" pitchFamily="18" charset="0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07828-740D-45EC-B2BA-91E98C507207}" type="datetime1">
              <a:rPr lang="en-US" smtClean="0"/>
              <a:t>8/14/2023</a:t>
            </a:fld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11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199752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214314" y="127000"/>
            <a:ext cx="8845466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rtl="0">
              <a:buClr>
                <a:srgbClr val="FF3300"/>
              </a:buClr>
              <a:defRPr/>
            </a:pPr>
            <a:r>
              <a:rPr lang="en-US" sz="2800" dirty="0"/>
              <a:t>A study done on  </a:t>
            </a:r>
            <a:r>
              <a:rPr lang="en-US" sz="2800" dirty="0" smtClean="0"/>
              <a:t>1500 </a:t>
            </a:r>
            <a:r>
              <a:rPr lang="en-US" sz="2800" dirty="0"/>
              <a:t>school children </a:t>
            </a:r>
            <a:r>
              <a:rPr lang="en-US" sz="2800" dirty="0" smtClean="0"/>
              <a:t> at  Al-</a:t>
            </a:r>
            <a:r>
              <a:rPr lang="en-US" sz="2800" dirty="0" err="1" smtClean="0"/>
              <a:t>Karak</a:t>
            </a:r>
            <a:r>
              <a:rPr lang="en-US" sz="2800" dirty="0" smtClean="0"/>
              <a:t> , </a:t>
            </a:r>
            <a:r>
              <a:rPr lang="en-US" sz="2800" dirty="0"/>
              <a:t>during </a:t>
            </a:r>
            <a:r>
              <a:rPr lang="en-US" sz="2800" dirty="0" smtClean="0">
                <a:solidFill>
                  <a:srgbClr val="0070C0"/>
                </a:solidFill>
              </a:rPr>
              <a:t>2020 f</a:t>
            </a:r>
            <a:r>
              <a:rPr lang="en-US" sz="2800" dirty="0" smtClean="0"/>
              <a:t>ound  </a:t>
            </a:r>
            <a:r>
              <a:rPr lang="en-US" sz="2800" dirty="0">
                <a:solidFill>
                  <a:srgbClr val="0070C0"/>
                </a:solidFill>
              </a:rPr>
              <a:t>20</a:t>
            </a:r>
            <a:r>
              <a:rPr lang="en-US" sz="2800" dirty="0"/>
              <a:t> with TB.  By follow up during </a:t>
            </a:r>
            <a:r>
              <a:rPr lang="en-US" sz="2800" dirty="0" smtClean="0">
                <a:solidFill>
                  <a:srgbClr val="0070C0"/>
                </a:solidFill>
              </a:rPr>
              <a:t>2021</a:t>
            </a:r>
            <a:r>
              <a:rPr lang="en-US" sz="2800" dirty="0" smtClean="0"/>
              <a:t> </a:t>
            </a:r>
            <a:r>
              <a:rPr lang="en-US" sz="2800" dirty="0"/>
              <a:t>the number </a:t>
            </a:r>
            <a:r>
              <a:rPr lang="en-US" sz="2800" dirty="0" smtClean="0"/>
              <a:t>of students </a:t>
            </a:r>
            <a:r>
              <a:rPr lang="en-US" sz="2800" dirty="0"/>
              <a:t>with TB </a:t>
            </a:r>
            <a:r>
              <a:rPr lang="en-US" sz="2800" dirty="0" smtClean="0">
                <a:solidFill>
                  <a:srgbClr val="0070C0"/>
                </a:solidFill>
              </a:rPr>
              <a:t>28</a:t>
            </a:r>
          </a:p>
          <a:p>
            <a:pPr algn="l" rtl="0">
              <a:buClr>
                <a:srgbClr val="FF3300"/>
              </a:buClr>
              <a:defRPr/>
            </a:pPr>
            <a:endParaRPr lang="en-US" sz="2800" b="1" dirty="0"/>
          </a:p>
          <a:p>
            <a:pPr marL="457200" indent="-457200" algn="l" rtl="0">
              <a:buClr>
                <a:srgbClr val="FF3300"/>
              </a:buClr>
              <a:buFont typeface="Wingdings" panose="05000000000000000000" pitchFamily="2" charset="2"/>
              <a:buChar char="q"/>
              <a:defRPr/>
            </a:pPr>
            <a:r>
              <a:rPr lang="en-US" sz="2800" b="1" dirty="0">
                <a:solidFill>
                  <a:srgbClr val="0070C0"/>
                </a:solidFill>
              </a:rPr>
              <a:t>Incidence</a:t>
            </a:r>
            <a:r>
              <a:rPr lang="en-US" sz="2800" b="1" dirty="0"/>
              <a:t>  </a:t>
            </a:r>
            <a:r>
              <a:rPr lang="en-US" sz="2800" b="1" dirty="0">
                <a:solidFill>
                  <a:srgbClr val="008000"/>
                </a:solidFill>
              </a:rPr>
              <a:t>new cases </a:t>
            </a:r>
            <a:r>
              <a:rPr lang="en-US" sz="2800" b="1" dirty="0"/>
              <a:t>only </a:t>
            </a:r>
            <a:r>
              <a:rPr lang="en-US" sz="2800" b="1" dirty="0" smtClean="0">
                <a:solidFill>
                  <a:srgbClr val="0070C0"/>
                </a:solidFill>
              </a:rPr>
              <a:t>2021</a:t>
            </a:r>
            <a:r>
              <a:rPr lang="en-US" sz="2800" b="1" dirty="0" smtClean="0"/>
              <a:t>  </a:t>
            </a:r>
            <a:r>
              <a:rPr lang="en-US" sz="2800" b="1" dirty="0"/>
              <a:t>=  </a:t>
            </a:r>
            <a:r>
              <a:rPr lang="en-US" sz="2800" b="1" dirty="0">
                <a:solidFill>
                  <a:srgbClr val="0070C0"/>
                </a:solidFill>
              </a:rPr>
              <a:t>8</a:t>
            </a:r>
          </a:p>
          <a:p>
            <a:pPr algn="l" rtl="0">
              <a:buClr>
                <a:srgbClr val="FF3300"/>
              </a:buClr>
              <a:defRPr/>
            </a:pPr>
            <a:r>
              <a:rPr lang="en-US" sz="2800" b="1" dirty="0"/>
              <a:t> </a:t>
            </a:r>
            <a:r>
              <a:rPr lang="en-US" sz="2800" b="1" dirty="0">
                <a:solidFill>
                  <a:srgbClr val="FF0000"/>
                </a:solidFill>
              </a:rPr>
              <a:t>prevalence</a:t>
            </a:r>
            <a:r>
              <a:rPr lang="en-US" sz="2800" b="1" dirty="0"/>
              <a:t> </a:t>
            </a:r>
            <a:r>
              <a:rPr lang="en-US" sz="2800" b="1" dirty="0">
                <a:solidFill>
                  <a:srgbClr val="C00000"/>
                </a:solidFill>
              </a:rPr>
              <a:t>??  </a:t>
            </a:r>
            <a:r>
              <a:rPr lang="en-US" sz="2800" b="1" dirty="0"/>
              <a:t>        </a:t>
            </a:r>
            <a:r>
              <a:rPr lang="en-US" sz="2800" b="1" dirty="0" smtClean="0">
                <a:solidFill>
                  <a:schemeClr val="accent1"/>
                </a:solidFill>
              </a:rPr>
              <a:t>2020</a:t>
            </a:r>
            <a:endParaRPr lang="en-US" sz="2800" b="1" dirty="0">
              <a:solidFill>
                <a:schemeClr val="accent1"/>
              </a:solidFill>
            </a:endParaRPr>
          </a:p>
          <a:p>
            <a:pPr algn="l" rtl="0">
              <a:buClr>
                <a:srgbClr val="FF3300"/>
              </a:buClr>
              <a:defRPr/>
            </a:pPr>
            <a:r>
              <a:rPr lang="en-US" sz="2800" b="1" dirty="0"/>
              <a:t> </a:t>
            </a:r>
            <a:r>
              <a:rPr lang="en-US" sz="2800" b="1" dirty="0">
                <a:solidFill>
                  <a:srgbClr val="FF0000"/>
                </a:solidFill>
              </a:rPr>
              <a:t>prevalence</a:t>
            </a:r>
            <a:r>
              <a:rPr lang="en-US" sz="2800" b="1" dirty="0"/>
              <a:t> </a:t>
            </a:r>
            <a:r>
              <a:rPr lang="en-US" sz="2800" b="1" dirty="0">
                <a:solidFill>
                  <a:srgbClr val="C00000"/>
                </a:solidFill>
              </a:rPr>
              <a:t>?? </a:t>
            </a:r>
            <a:r>
              <a:rPr lang="en-US" sz="2800" b="1" dirty="0"/>
              <a:t>        </a:t>
            </a:r>
            <a:r>
              <a:rPr lang="en-US" sz="2800" b="1" dirty="0" smtClean="0">
                <a:solidFill>
                  <a:schemeClr val="accent1"/>
                </a:solidFill>
              </a:rPr>
              <a:t>2021</a:t>
            </a:r>
          </a:p>
          <a:p>
            <a:pPr algn="l" rtl="0">
              <a:buClr>
                <a:srgbClr val="FF3300"/>
              </a:buClr>
              <a:defRPr/>
            </a:pPr>
            <a:endParaRPr lang="en-US" sz="2800" b="1" dirty="0">
              <a:solidFill>
                <a:srgbClr val="FFFF00"/>
              </a:solidFill>
            </a:endParaRPr>
          </a:p>
          <a:p>
            <a:pPr marL="457200" indent="-457200" algn="l" rtl="0">
              <a:buClr>
                <a:srgbClr val="FF3300"/>
              </a:buClr>
              <a:buFont typeface="Wingdings" panose="05000000000000000000" pitchFamily="2" charset="2"/>
              <a:buChar char="q"/>
              <a:defRPr/>
            </a:pPr>
            <a:r>
              <a:rPr lang="en-US" sz="2800" b="1" dirty="0" smtClean="0">
                <a:solidFill>
                  <a:srgbClr val="FF0000"/>
                </a:solidFill>
              </a:rPr>
              <a:t>Prevalence</a:t>
            </a:r>
            <a:r>
              <a:rPr lang="en-US" sz="2800" b="1" dirty="0" smtClean="0"/>
              <a:t> </a:t>
            </a:r>
            <a:r>
              <a:rPr lang="en-US" sz="2800" b="1" dirty="0" smtClean="0">
                <a:solidFill>
                  <a:srgbClr val="0070C0"/>
                </a:solidFill>
              </a:rPr>
              <a:t>2020</a:t>
            </a:r>
            <a:r>
              <a:rPr lang="en-US" sz="2800" b="1" dirty="0" smtClean="0"/>
              <a:t>  </a:t>
            </a:r>
            <a:r>
              <a:rPr lang="en-US" sz="2800" b="1" dirty="0"/>
              <a:t>= </a:t>
            </a:r>
            <a:r>
              <a:rPr lang="en-US" sz="2800" b="1" dirty="0" smtClean="0">
                <a:solidFill>
                  <a:schemeClr val="accent1"/>
                </a:solidFill>
              </a:rPr>
              <a:t>20/1500</a:t>
            </a:r>
            <a:r>
              <a:rPr lang="en-US" sz="2800" b="1" dirty="0" smtClean="0"/>
              <a:t>x1000=13.33/1000population/year</a:t>
            </a:r>
          </a:p>
          <a:p>
            <a:pPr marL="457200" indent="-457200" algn="l" rtl="0">
              <a:buClr>
                <a:srgbClr val="FF3300"/>
              </a:buClr>
              <a:buFont typeface="Wingdings" panose="05000000000000000000" pitchFamily="2" charset="2"/>
              <a:buChar char="q"/>
              <a:defRPr/>
            </a:pPr>
            <a:endParaRPr lang="en-US" sz="2800" b="1" dirty="0"/>
          </a:p>
          <a:p>
            <a:pPr marL="457200" indent="-457200" algn="l" rtl="0">
              <a:buClr>
                <a:srgbClr val="FF3300"/>
              </a:buClr>
              <a:buFont typeface="Wingdings" panose="05000000000000000000" pitchFamily="2" charset="2"/>
              <a:buChar char="q"/>
              <a:defRPr/>
            </a:pPr>
            <a:r>
              <a:rPr lang="en-US" sz="2800" b="1" dirty="0">
                <a:solidFill>
                  <a:srgbClr val="FF0000"/>
                </a:solidFill>
              </a:rPr>
              <a:t>Prevalence </a:t>
            </a:r>
            <a:r>
              <a:rPr lang="en-US" sz="2800" b="1" dirty="0" smtClean="0">
                <a:solidFill>
                  <a:srgbClr val="0070C0"/>
                </a:solidFill>
              </a:rPr>
              <a:t>2021  </a:t>
            </a:r>
            <a:r>
              <a:rPr lang="en-US" sz="2800" b="1" dirty="0"/>
              <a:t>=</a:t>
            </a:r>
            <a:r>
              <a:rPr lang="en-US" sz="2800" b="1" dirty="0" smtClean="0">
                <a:solidFill>
                  <a:schemeClr val="accent1"/>
                </a:solidFill>
              </a:rPr>
              <a:t>28/1500</a:t>
            </a:r>
            <a:r>
              <a:rPr lang="en-US" sz="2800" b="1" dirty="0" smtClean="0"/>
              <a:t>X1000=18.66/1000population/year</a:t>
            </a:r>
            <a:endParaRPr lang="en-US" sz="2800" b="1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9A99A-9BDA-45A2-9320-2BB55BF354C3}" type="datetime1">
              <a:rPr lang="en-US" smtClean="0"/>
              <a:t>8/14/2023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12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87441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112857" y="137537"/>
            <a:ext cx="89154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>
              <a:defRPr/>
            </a:pPr>
            <a:r>
              <a:rPr lang="en-US" sz="2400" b="1" u="sng" dirty="0">
                <a:latin typeface="Garamond" pitchFamily="18" charset="0"/>
              </a:rPr>
              <a:t>example</a:t>
            </a:r>
            <a:r>
              <a:rPr lang="en-US" sz="2400" dirty="0">
                <a:latin typeface="Garamond" pitchFamily="18" charset="0"/>
              </a:rPr>
              <a:t>, </a:t>
            </a:r>
          </a:p>
          <a:p>
            <a:pPr>
              <a:defRPr/>
            </a:pPr>
            <a:r>
              <a:rPr lang="en-US" sz="2800" dirty="0">
                <a:latin typeface="Garamond" pitchFamily="18" charset="0"/>
              </a:rPr>
              <a:t> 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visual examination survey conducted </a:t>
            </a:r>
            <a:r>
              <a:rPr lang="en-US" sz="2800" b="1" dirty="0" smtClean="0">
                <a:latin typeface="Garamond" pitchFamily="18" charset="0"/>
                <a:cs typeface="Times New Roman" pitchFamily="18" charset="0"/>
              </a:rPr>
              <a:t>in 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Al </a:t>
            </a:r>
            <a:r>
              <a:rPr lang="en-US" sz="2800" b="1" dirty="0" err="1" smtClean="0">
                <a:latin typeface="Garamond" pitchFamily="18" charset="0"/>
                <a:cs typeface="Times New Roman" pitchFamily="18" charset="0"/>
              </a:rPr>
              <a:t>Karak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 among</a:t>
            </a:r>
          </a:p>
          <a:p>
            <a:pPr algn="l">
              <a:defRPr/>
            </a:pP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 individuals , 52 - 85 years of </a:t>
            </a:r>
            <a:r>
              <a:rPr lang="en-US" sz="2800" b="1" dirty="0" smtClean="0">
                <a:latin typeface="Garamond" pitchFamily="18" charset="0"/>
                <a:cs typeface="Times New Roman" pitchFamily="18" charset="0"/>
              </a:rPr>
              <a:t>age, 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during  </a:t>
            </a:r>
            <a:r>
              <a:rPr lang="en-US" sz="2800" b="1" dirty="0" smtClean="0">
                <a:latin typeface="Garamond" pitchFamily="18" charset="0"/>
                <a:cs typeface="Times New Roman" pitchFamily="18" charset="0"/>
              </a:rPr>
              <a:t>2021</a:t>
            </a:r>
            <a:endParaRPr lang="en-US" sz="2800" b="1" dirty="0">
              <a:latin typeface="Garamond" pitchFamily="18" charset="0"/>
              <a:cs typeface="Times New Roman" pitchFamily="18" charset="0"/>
            </a:endParaRPr>
          </a:p>
          <a:p>
            <a:pPr algn="l">
              <a:defRPr/>
            </a:pPr>
            <a:r>
              <a:rPr lang="en-US" sz="28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310</a:t>
            </a:r>
            <a:r>
              <a:rPr lang="en-US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of the 2477 persons examined </a:t>
            </a:r>
            <a:r>
              <a:rPr lang="en-US" sz="28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had cataracts 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at the time of the survey.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???????</a:t>
            </a:r>
          </a:p>
          <a:p>
            <a:pPr algn="l">
              <a:defRPr/>
            </a:pP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The prevalence of cataract in that age group was </a:t>
            </a:r>
          </a:p>
          <a:p>
            <a:pPr algn="l">
              <a:defRPr/>
            </a:pP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 </a:t>
            </a:r>
          </a:p>
          <a:p>
            <a:pPr algn="l"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l">
              <a:defRPr/>
            </a:pP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algn="l"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l">
              <a:defRPr/>
            </a:pP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310 / 2477 X100 ,=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12.5%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 prevalence of cataract among population aging  52 - 85 years in Al </a:t>
            </a:r>
            <a:r>
              <a:rPr lang="en-US" sz="2800" b="1" dirty="0" err="1">
                <a:latin typeface="Garamond" pitchFamily="18" charset="0"/>
                <a:cs typeface="Times New Roman" pitchFamily="18" charset="0"/>
              </a:rPr>
              <a:t>Karak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Garamond" pitchFamily="18" charset="0"/>
                <a:cs typeface="Times New Roman" pitchFamily="18" charset="0"/>
              </a:rPr>
              <a:t>during  2021</a:t>
            </a:r>
            <a:endParaRPr lang="en-US" sz="2800" b="1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2857" y="3068960"/>
            <a:ext cx="8655496" cy="954107"/>
          </a:xfrm>
          <a:prstGeom prst="rect">
            <a:avLst/>
          </a:prstGeom>
          <a:solidFill>
            <a:srgbClr val="C7D9BD">
              <a:alpha val="18000"/>
            </a:srgbClr>
          </a:solidFill>
          <a:ln w="3175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l" rtl="0">
              <a:defRPr/>
            </a:pP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P</a:t>
            </a:r>
            <a:r>
              <a:rPr lang="en-US" sz="2800" b="1" dirty="0">
                <a:solidFill>
                  <a:srgbClr val="003399"/>
                </a:solidFill>
                <a:latin typeface="Garamond" pitchFamily="18" charset="0"/>
              </a:rPr>
              <a:t> =</a:t>
            </a: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</a:t>
            </a:r>
            <a:r>
              <a:rPr lang="en-US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№</a:t>
            </a:r>
            <a:r>
              <a:rPr lang="en-US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</a:t>
            </a:r>
            <a:r>
              <a:rPr lang="en-US" sz="2800" b="1" u="sng" dirty="0">
                <a:solidFill>
                  <a:srgbClr val="003399"/>
                </a:solidFill>
                <a:latin typeface="Garamond" pitchFamily="18" charset="0"/>
              </a:rPr>
              <a:t>of existing cases of a disease</a:t>
            </a:r>
            <a:r>
              <a:rPr lang="en-US" sz="2800" b="1" dirty="0">
                <a:solidFill>
                  <a:srgbClr val="003399"/>
                </a:solidFill>
                <a:latin typeface="Garamond" pitchFamily="18" charset="0"/>
              </a:rPr>
              <a:t>  X 100</a:t>
            </a:r>
          </a:p>
          <a:p>
            <a:pPr algn="ctr">
              <a:defRPr/>
            </a:pPr>
            <a:r>
              <a:rPr lang="en-US" sz="2800" b="1" dirty="0">
                <a:solidFill>
                  <a:srgbClr val="003399"/>
                </a:solidFill>
                <a:latin typeface="Garamond" pitchFamily="18" charset="0"/>
              </a:rPr>
              <a:t>  total population  at risk at a given point in time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B58A5-FADD-44A6-8B3C-41E3CB747E4A}" type="datetime1">
              <a:rPr lang="en-US" smtClean="0"/>
              <a:t>8/14/2023</a:t>
            </a:fld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13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5495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ChangeArrowheads="1"/>
          </p:cNvSpPr>
          <p:nvPr/>
        </p:nvSpPr>
        <p:spPr bwMode="auto">
          <a:xfrm>
            <a:off x="323850" y="476250"/>
            <a:ext cx="8496300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MY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Epidemiology</a:t>
            </a:r>
          </a:p>
          <a:p>
            <a:pPr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study of the </a:t>
            </a:r>
            <a:r>
              <a:rPr lang="en-US" sz="2400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distribution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determinants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of health- related states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in a 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specified population  </a:t>
            </a:r>
          </a:p>
          <a:p>
            <a:pPr>
              <a:defRPr/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AND</a:t>
            </a:r>
          </a:p>
          <a:p>
            <a:pPr>
              <a:defRPr/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application of this study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to </a:t>
            </a:r>
          </a:p>
          <a:p>
            <a:pPr>
              <a:defRPr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control  of this health problem</a:t>
            </a:r>
          </a:p>
          <a:p>
            <a:pPr>
              <a:defRPr/>
            </a:pP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Epi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=</a:t>
            </a:r>
          </a:p>
          <a:p>
            <a:pPr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Demo= </a:t>
            </a:r>
          </a:p>
          <a:p>
            <a:pPr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Logy=</a:t>
            </a:r>
            <a:endParaRPr lang="en-MY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323850" y="4868863"/>
            <a:ext cx="842486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MY" altLang="ar-JO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The essence (core)of epidemiology is </a:t>
            </a:r>
            <a:r>
              <a:rPr lang="en-MY" altLang="ar-JO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n-MY" altLang="ar-JO" sz="2400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altLang="ar-JO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 disease </a:t>
            </a:r>
            <a:r>
              <a:rPr lang="en-MY" altLang="ar-JO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occurrence and </a:t>
            </a:r>
            <a:r>
              <a:rPr lang="en-MY" altLang="ar-JO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make comparisons </a:t>
            </a:r>
            <a:r>
              <a:rPr lang="en-MY" altLang="ar-JO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between population groups</a:t>
            </a:r>
            <a:r>
              <a:rPr lang="en-MY" altLang="ar-JO" sz="24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10244" name="Picture 3" descr="ag00020_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3188" y="2205038"/>
            <a:ext cx="2520950" cy="201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DB5CA58-98A9-4215-9194-2917063333AF}" type="slidenum">
              <a:rPr lang="ar-SA" altLang="ar-JO"/>
              <a:pPr eaLnBrk="1" hangingPunct="1"/>
              <a:t>14</a:t>
            </a:fld>
            <a:endParaRPr lang="en-US" altLang="ar-JO"/>
          </a:p>
        </p:txBody>
      </p:sp>
      <p:sp>
        <p:nvSpPr>
          <p:cNvPr id="10246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B953A0E-D70B-43E5-88EA-40AE299D4C04}" type="datetime1">
              <a:rPr lang="en-US" altLang="ar-JO"/>
              <a:pPr eaLnBrk="1" hangingPunct="1"/>
              <a:t>8/14/2023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4253710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5856288" y="188913"/>
            <a:ext cx="3179762" cy="302418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MY" sz="2800" b="1" dirty="0"/>
              <a:t>Target population</a:t>
            </a:r>
          </a:p>
        </p:txBody>
      </p:sp>
      <p:sp>
        <p:nvSpPr>
          <p:cNvPr id="3" name="Oval Callout 2"/>
          <p:cNvSpPr/>
          <p:nvPr/>
        </p:nvSpPr>
        <p:spPr>
          <a:xfrm rot="14306022">
            <a:off x="171450" y="3884613"/>
            <a:ext cx="2071688" cy="2220912"/>
          </a:xfrm>
          <a:prstGeom prst="wedgeEllipseCallout">
            <a:avLst>
              <a:gd name="adj1" fmla="val -30953"/>
              <a:gd name="adj2" fmla="val 27796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2574925" y="2182813"/>
            <a:ext cx="3941763" cy="1589087"/>
          </a:xfrm>
          <a:prstGeom prst="straightConnector1">
            <a:avLst/>
          </a:prstGeom>
          <a:ln w="666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2670175" y="3068638"/>
            <a:ext cx="3743325" cy="1884362"/>
          </a:xfrm>
          <a:prstGeom prst="straightConnector1">
            <a:avLst/>
          </a:prstGeom>
          <a:ln w="666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94" name="Rectangle 13"/>
          <p:cNvSpPr>
            <a:spLocks noChangeArrowheads="1"/>
          </p:cNvSpPr>
          <p:nvPr/>
        </p:nvSpPr>
        <p:spPr bwMode="auto">
          <a:xfrm>
            <a:off x="617538" y="1252538"/>
            <a:ext cx="36734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MY" altLang="ar-JO" b="1"/>
              <a:t>Basic concept on research</a:t>
            </a:r>
          </a:p>
        </p:txBody>
      </p:sp>
      <p:sp>
        <p:nvSpPr>
          <p:cNvPr id="12295" name="Rectangle 14"/>
          <p:cNvSpPr>
            <a:spLocks noChangeArrowheads="1"/>
          </p:cNvSpPr>
          <p:nvPr/>
        </p:nvSpPr>
        <p:spPr bwMode="auto">
          <a:xfrm>
            <a:off x="85725" y="4487863"/>
            <a:ext cx="2119313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MY" altLang="ar-JO" sz="2800" b="1">
                <a:solidFill>
                  <a:schemeClr val="bg1"/>
                </a:solidFill>
              </a:rPr>
              <a:t>Study </a:t>
            </a:r>
          </a:p>
          <a:p>
            <a:pPr eaLnBrk="1" hangingPunct="1"/>
            <a:r>
              <a:rPr lang="en-MY" altLang="ar-JO" sz="2800" b="1">
                <a:solidFill>
                  <a:schemeClr val="bg1"/>
                </a:solidFill>
              </a:rPr>
              <a:t>population</a:t>
            </a:r>
          </a:p>
        </p:txBody>
      </p:sp>
      <p:sp>
        <p:nvSpPr>
          <p:cNvPr id="12296" name="Rectangle 15"/>
          <p:cNvSpPr>
            <a:spLocks noChangeArrowheads="1"/>
          </p:cNvSpPr>
          <p:nvPr/>
        </p:nvSpPr>
        <p:spPr bwMode="auto">
          <a:xfrm rot="-1533885">
            <a:off x="2151063" y="2325688"/>
            <a:ext cx="3378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MY" altLang="ar-JO" sz="2800" b="1"/>
              <a:t>conduct research</a:t>
            </a:r>
          </a:p>
        </p:txBody>
      </p:sp>
      <p:sp>
        <p:nvSpPr>
          <p:cNvPr id="12297" name="Rectangle 16"/>
          <p:cNvSpPr>
            <a:spLocks noChangeArrowheads="1"/>
          </p:cNvSpPr>
          <p:nvPr/>
        </p:nvSpPr>
        <p:spPr bwMode="auto">
          <a:xfrm rot="-1829111">
            <a:off x="3937000" y="3797300"/>
            <a:ext cx="27638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MY" altLang="ar-JO" sz="2800" b="1"/>
              <a:t>Inference</a:t>
            </a:r>
          </a:p>
        </p:txBody>
      </p:sp>
      <p:sp>
        <p:nvSpPr>
          <p:cNvPr id="12298" name="Rectangle 17"/>
          <p:cNvSpPr>
            <a:spLocks noChangeArrowheads="1"/>
          </p:cNvSpPr>
          <p:nvPr/>
        </p:nvSpPr>
        <p:spPr bwMode="auto">
          <a:xfrm>
            <a:off x="4291013" y="2460625"/>
            <a:ext cx="5651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MY" altLang="ar-JO"/>
              <a:t> </a:t>
            </a:r>
            <a:r>
              <a:rPr lang="en-MY" altLang="ar-JO" sz="2800"/>
              <a:t>1 </a:t>
            </a:r>
          </a:p>
        </p:txBody>
      </p:sp>
      <p:sp>
        <p:nvSpPr>
          <p:cNvPr id="12299" name="Rectangle 18"/>
          <p:cNvSpPr>
            <a:spLocks noChangeArrowheads="1"/>
          </p:cNvSpPr>
          <p:nvPr/>
        </p:nvSpPr>
        <p:spPr bwMode="auto">
          <a:xfrm>
            <a:off x="5556250" y="4532313"/>
            <a:ext cx="6000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MY" altLang="ar-JO" sz="2800"/>
              <a:t>2</a:t>
            </a:r>
          </a:p>
        </p:txBody>
      </p:sp>
      <p:sp>
        <p:nvSpPr>
          <p:cNvPr id="1230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E111836-92A7-46A1-B774-DFE5078140B0}" type="slidenum">
              <a:rPr lang="ar-SA" altLang="ar-JO"/>
              <a:pPr eaLnBrk="1" hangingPunct="1"/>
              <a:t>15</a:t>
            </a:fld>
            <a:endParaRPr lang="en-US" altLang="ar-JO"/>
          </a:p>
        </p:txBody>
      </p:sp>
      <p:pic>
        <p:nvPicPr>
          <p:cNvPr id="12301" name="Picture 12" descr="ag00020_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6900" y="95250"/>
            <a:ext cx="1449388" cy="1157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302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2395B67-9A46-40DE-986E-914AFEE00E3E}" type="datetime1">
              <a:rPr lang="en-US" altLang="ar-JO"/>
              <a:pPr eaLnBrk="1" hangingPunct="1"/>
              <a:t>8/14/2023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988503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ChangeArrowheads="1"/>
          </p:cNvSpPr>
          <p:nvPr/>
        </p:nvSpPr>
        <p:spPr bwMode="auto">
          <a:xfrm>
            <a:off x="1476375" y="1020763"/>
            <a:ext cx="5281613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MY" altLang="ar-JO"/>
              <a:t>  </a:t>
            </a:r>
            <a:r>
              <a:rPr lang="en-MY" altLang="ar-JO" sz="2800" b="1">
                <a:solidFill>
                  <a:srgbClr val="C00000"/>
                </a:solidFill>
              </a:rPr>
              <a:t>Types of   study  Designs</a:t>
            </a:r>
          </a:p>
          <a:p>
            <a:pPr eaLnBrk="1" hangingPunct="1"/>
            <a:endParaRPr lang="en-MY" altLang="ar-JO" sz="2800" b="1">
              <a:solidFill>
                <a:srgbClr val="C00000"/>
              </a:solidFill>
            </a:endParaRPr>
          </a:p>
        </p:txBody>
      </p:sp>
      <p:sp>
        <p:nvSpPr>
          <p:cNvPr id="14339" name="Rectangle 2"/>
          <p:cNvSpPr>
            <a:spLocks noChangeArrowheads="1"/>
          </p:cNvSpPr>
          <p:nvPr/>
        </p:nvSpPr>
        <p:spPr bwMode="auto">
          <a:xfrm>
            <a:off x="250825" y="2276475"/>
            <a:ext cx="871378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MY" altLang="ar-JO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Classification and sub-classifications may differ in  different references</a:t>
            </a:r>
          </a:p>
        </p:txBody>
      </p:sp>
      <p:sp>
        <p:nvSpPr>
          <p:cNvPr id="14340" name="Rectangle 5"/>
          <p:cNvSpPr>
            <a:spLocks noChangeArrowheads="1"/>
          </p:cNvSpPr>
          <p:nvPr/>
        </p:nvSpPr>
        <p:spPr bwMode="auto">
          <a:xfrm>
            <a:off x="250825" y="3292475"/>
            <a:ext cx="38163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MY" altLang="ar-JO" sz="32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Qualitative studies</a:t>
            </a:r>
            <a:endParaRPr lang="en-MY" altLang="ar-JO" sz="32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41" name="Rectangle 1"/>
          <p:cNvSpPr>
            <a:spLocks noChangeArrowheads="1"/>
          </p:cNvSpPr>
          <p:nvPr/>
        </p:nvSpPr>
        <p:spPr bwMode="auto">
          <a:xfrm>
            <a:off x="4579938" y="4302125"/>
            <a:ext cx="370522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MY" altLang="ar-JO" sz="32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Quantitative studies</a:t>
            </a:r>
          </a:p>
        </p:txBody>
      </p:sp>
      <p:sp>
        <p:nvSpPr>
          <p:cNvPr id="1434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92ED3F2-EE7B-4ECC-A01A-C6011FDF9CE2}" type="slidenum">
              <a:rPr lang="ar-SA" altLang="ar-JO"/>
              <a:pPr eaLnBrk="1" hangingPunct="1"/>
              <a:t>16</a:t>
            </a:fld>
            <a:endParaRPr lang="en-US" altLang="ar-JO"/>
          </a:p>
        </p:txBody>
      </p:sp>
      <p:pic>
        <p:nvPicPr>
          <p:cNvPr id="14343" name="Picture 6" descr="ag00020_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288" y="188913"/>
            <a:ext cx="1449387" cy="115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4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D12FD9E-E318-49F1-816D-10FF582F5C20}" type="datetime1">
              <a:rPr lang="en-US" altLang="ar-JO"/>
              <a:pPr eaLnBrk="1" hangingPunct="1"/>
              <a:t>8/14/2023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179447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056" y="3672194"/>
            <a:ext cx="77724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800" b="1" dirty="0">
                <a:solidFill>
                  <a:srgbClr val="7030A0"/>
                </a:solidFill>
                <a:cs typeface="Times New Roman" pitchFamily="18" charset="0"/>
              </a:rPr>
              <a:t>TYPES OF STUDY DESIGNS</a:t>
            </a:r>
          </a:p>
          <a:p>
            <a:pPr marL="285750" indent="-285750">
              <a:buFont typeface="Wingdings" pitchFamily="2" charset="2"/>
              <a:buChar char="q"/>
              <a:defRPr/>
            </a:pPr>
            <a:r>
              <a:rPr lang="en-MY" sz="2800" b="1" dirty="0">
                <a:solidFill>
                  <a:srgbClr val="C00000"/>
                </a:solidFill>
                <a:cs typeface="Times New Roman" pitchFamily="18" charset="0"/>
              </a:rPr>
              <a:t> Systematic review &amp; meta analysis</a:t>
            </a:r>
          </a:p>
          <a:p>
            <a:pPr marL="285750" indent="-285750">
              <a:buFont typeface="Wingdings" pitchFamily="2" charset="2"/>
              <a:buChar char="q"/>
              <a:defRPr/>
            </a:pPr>
            <a:r>
              <a:rPr lang="en-MY" sz="2800" b="1" dirty="0">
                <a:solidFill>
                  <a:srgbClr val="C00000"/>
                </a:solidFill>
                <a:cs typeface="Times New Roman" pitchFamily="18" charset="0"/>
              </a:rPr>
              <a:t> Intervention(experimental) studies</a:t>
            </a:r>
          </a:p>
          <a:p>
            <a:pPr marL="285750" indent="-285750">
              <a:buFont typeface="Wingdings" pitchFamily="2" charset="2"/>
              <a:buChar char="q"/>
              <a:defRPr/>
            </a:pPr>
            <a:r>
              <a:rPr lang="en-MY" sz="2800" b="1" dirty="0" smtClean="0">
                <a:solidFill>
                  <a:srgbClr val="C00000"/>
                </a:solidFill>
                <a:cs typeface="Times New Roman" pitchFamily="18" charset="0"/>
              </a:rPr>
              <a:t>Observational </a:t>
            </a:r>
            <a:r>
              <a:rPr lang="en-MY" sz="2800" b="1" dirty="0">
                <a:solidFill>
                  <a:srgbClr val="C00000"/>
                </a:solidFill>
                <a:cs typeface="Times New Roman" pitchFamily="18" charset="0"/>
              </a:rPr>
              <a:t>studies</a:t>
            </a:r>
            <a:r>
              <a:rPr lang="en-MY" sz="2800" b="1" dirty="0" smtClean="0">
                <a:solidFill>
                  <a:srgbClr val="C00000"/>
                </a:solidFill>
                <a:cs typeface="Times New Roman" pitchFamily="18" charset="0"/>
              </a:rPr>
              <a:t>:</a:t>
            </a:r>
            <a:endParaRPr lang="en-MY" sz="2800" b="1" dirty="0">
              <a:solidFill>
                <a:srgbClr val="C00000"/>
              </a:solidFill>
              <a:cs typeface="Times New Roman" pitchFamily="18" charset="0"/>
            </a:endParaRPr>
          </a:p>
        </p:txBody>
      </p:sp>
      <p:sp>
        <p:nvSpPr>
          <p:cNvPr id="15363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27A8CDC-926B-4D3D-B5D9-A85E73A55E71}" type="slidenum">
              <a:rPr lang="ar-SA" altLang="ar-JO"/>
              <a:pPr eaLnBrk="1" hangingPunct="1"/>
              <a:t>17</a:t>
            </a:fld>
            <a:endParaRPr lang="en-US" altLang="ar-JO"/>
          </a:p>
        </p:txBody>
      </p:sp>
      <p:pic>
        <p:nvPicPr>
          <p:cNvPr id="15364" name="Picture 3" descr="ag00020_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0763" y="171450"/>
            <a:ext cx="1449387" cy="1157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B9FF597-690E-463E-B332-7B2BF3291797}" type="datetime1">
              <a:rPr lang="en-US" altLang="ar-JO"/>
              <a:pPr eaLnBrk="1" hangingPunct="1"/>
              <a:t>8/14/2023</a:t>
            </a:fld>
            <a:endParaRPr lang="en-US" altLang="ar-JO"/>
          </a:p>
        </p:txBody>
      </p:sp>
      <p:sp>
        <p:nvSpPr>
          <p:cNvPr id="4" name="Rectangle 3"/>
          <p:cNvSpPr/>
          <p:nvPr/>
        </p:nvSpPr>
        <p:spPr>
          <a:xfrm>
            <a:off x="214771" y="750094"/>
            <a:ext cx="788068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800" b="1" dirty="0" smtClean="0">
                <a:solidFill>
                  <a:srgbClr val="C00000"/>
                </a:solidFill>
                <a:cs typeface="Times New Roman" pitchFamily="18" charset="0"/>
              </a:rPr>
              <a:t>B-  </a:t>
            </a:r>
            <a:r>
              <a:rPr lang="en-MY" sz="2800" b="1" dirty="0">
                <a:solidFill>
                  <a:srgbClr val="C00000"/>
                </a:solidFill>
                <a:cs typeface="Times New Roman" pitchFamily="18" charset="0"/>
              </a:rPr>
              <a:t>Quantitative studies</a:t>
            </a:r>
            <a:r>
              <a:rPr lang="en-MY" sz="2800" b="1" dirty="0">
                <a:cs typeface="Times New Roman" pitchFamily="18" charset="0"/>
              </a:rPr>
              <a:t>:</a:t>
            </a:r>
          </a:p>
          <a:p>
            <a:pPr marL="457200" indent="-457200">
              <a:buFont typeface="Arial" pitchFamily="34" charset="0"/>
              <a:buChar char="•"/>
              <a:defRPr/>
            </a:pPr>
            <a:r>
              <a:rPr lang="en-MY" sz="2800" b="1" dirty="0">
                <a:cs typeface="Times New Roman" pitchFamily="18" charset="0"/>
              </a:rPr>
              <a:t>These are the studies we </a:t>
            </a:r>
            <a:r>
              <a:rPr lang="en-MY" sz="2800" b="1" dirty="0">
                <a:solidFill>
                  <a:schemeClr val="accent2"/>
                </a:solidFill>
                <a:cs typeface="Times New Roman" pitchFamily="18" charset="0"/>
              </a:rPr>
              <a:t>use in medicine</a:t>
            </a:r>
            <a:r>
              <a:rPr lang="en-MY" sz="2800" b="1" dirty="0">
                <a:cs typeface="Times New Roman" pitchFamily="18" charset="0"/>
              </a:rPr>
              <a:t>, and </a:t>
            </a:r>
            <a:r>
              <a:rPr lang="en-MY" sz="2800" b="1" dirty="0">
                <a:solidFill>
                  <a:schemeClr val="accent2"/>
                </a:solidFill>
                <a:cs typeface="Times New Roman" pitchFamily="18" charset="0"/>
              </a:rPr>
              <a:t>public health </a:t>
            </a:r>
          </a:p>
          <a:p>
            <a:pPr marL="457200" indent="-457200">
              <a:buFont typeface="Arial" pitchFamily="34" charset="0"/>
              <a:buChar char="•"/>
              <a:defRPr/>
            </a:pPr>
            <a:r>
              <a:rPr lang="en-MY" sz="2800" b="1" dirty="0">
                <a:cs typeface="Times New Roman" pitchFamily="18" charset="0"/>
              </a:rPr>
              <a:t>Involving formal , objective  information about the world, </a:t>
            </a:r>
            <a:r>
              <a:rPr lang="en-MY" sz="2800" b="1" dirty="0">
                <a:solidFill>
                  <a:schemeClr val="accent2"/>
                </a:solidFill>
                <a:cs typeface="Times New Roman" pitchFamily="18" charset="0"/>
              </a:rPr>
              <a:t>with </a:t>
            </a:r>
            <a:r>
              <a:rPr lang="en-MY" sz="2800" b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mathematical quantification</a:t>
            </a:r>
          </a:p>
          <a:p>
            <a:pPr>
              <a:defRPr/>
            </a:pPr>
            <a:endParaRPr lang="en-MY" sz="2800" b="1" dirty="0">
              <a:solidFill>
                <a:schemeClr val="accent2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027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2431" y="377498"/>
            <a:ext cx="8687719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§"/>
              <a:defRPr/>
            </a:pPr>
            <a:r>
              <a:rPr lang="en-MY" sz="2800" b="1" dirty="0" smtClean="0">
                <a:latin typeface="Garamond" pitchFamily="18" charset="0"/>
                <a:cs typeface="Times New Roman" pitchFamily="18" charset="0"/>
              </a:rPr>
              <a:t>It </a:t>
            </a:r>
            <a:r>
              <a:rPr lang="en-MY" sz="2800" b="1" dirty="0">
                <a:latin typeface="Garamond" pitchFamily="18" charset="0"/>
                <a:cs typeface="Times New Roman" pitchFamily="18" charset="0"/>
              </a:rPr>
              <a:t>was introduced </a:t>
            </a:r>
            <a:r>
              <a:rPr lang="en-MY" sz="2800" b="1" dirty="0">
                <a:solidFill>
                  <a:srgbClr val="CC0099"/>
                </a:solidFill>
                <a:latin typeface="Garamond" pitchFamily="18" charset="0"/>
                <a:cs typeface="Times New Roman" pitchFamily="18" charset="0"/>
              </a:rPr>
              <a:t>from social sciences</a:t>
            </a:r>
          </a:p>
          <a:p>
            <a:pPr marL="457200" indent="-457200">
              <a:buFont typeface="Wingdings" pitchFamily="2" charset="2"/>
              <a:buChar char="§"/>
              <a:defRPr/>
            </a:pPr>
            <a:r>
              <a:rPr lang="en-MY" sz="2800" b="1" dirty="0">
                <a:latin typeface="Garamond" pitchFamily="18" charset="0"/>
                <a:cs typeface="Times New Roman" pitchFamily="18" charset="0"/>
              </a:rPr>
              <a:t>Difficult to define  </a:t>
            </a:r>
          </a:p>
          <a:p>
            <a:pPr marL="457200" indent="-457200">
              <a:buFont typeface="Wingdings" pitchFamily="2" charset="2"/>
              <a:buChar char="§"/>
              <a:defRPr/>
            </a:pPr>
            <a:r>
              <a:rPr lang="en-MY" sz="2800" b="1" dirty="0">
                <a:latin typeface="Garamond" pitchFamily="18" charset="0"/>
                <a:cs typeface="Times New Roman" pitchFamily="18" charset="0"/>
              </a:rPr>
              <a:t>But it does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not depend on mathematical quantification</a:t>
            </a:r>
            <a:r>
              <a:rPr lang="en-MY" sz="2800" b="1" dirty="0">
                <a:latin typeface="Garamond" pitchFamily="18" charset="0"/>
                <a:cs typeface="Times New Roman" pitchFamily="18" charset="0"/>
              </a:rPr>
              <a:t>, 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MY" sz="2800" b="1" dirty="0">
                <a:latin typeface="Garamond" pitchFamily="18" charset="0"/>
                <a:cs typeface="Times New Roman" pitchFamily="18" charset="0"/>
              </a:rPr>
              <a:t>and relies on researcher(s) </a:t>
            </a:r>
            <a:r>
              <a:rPr lang="en-MY" sz="28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observation </a:t>
            </a:r>
            <a:r>
              <a:rPr lang="en-MY" sz="2800" b="1" dirty="0">
                <a:latin typeface="Garamond" pitchFamily="18" charset="0"/>
                <a:cs typeface="Times New Roman" pitchFamily="18" charset="0"/>
              </a:rPr>
              <a:t>and </a:t>
            </a:r>
            <a:r>
              <a:rPr lang="en-MY" sz="2800" b="1" dirty="0" smtClean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opinion</a:t>
            </a:r>
            <a:endParaRPr lang="en-MY" sz="2800" dirty="0" smtClean="0">
              <a:solidFill>
                <a:srgbClr val="002060"/>
              </a:solidFill>
              <a:latin typeface="Garamond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  <a:defRPr/>
            </a:pPr>
            <a:r>
              <a:rPr lang="en-MY" sz="2800" dirty="0" smtClean="0">
                <a:latin typeface="Garamond" pitchFamily="18" charset="0"/>
                <a:cs typeface="Times New Roman" pitchFamily="18" charset="0"/>
              </a:rPr>
              <a:t>It </a:t>
            </a:r>
            <a:r>
              <a:rPr lang="en-MY" sz="2800" dirty="0">
                <a:latin typeface="Garamond" pitchFamily="18" charset="0"/>
                <a:cs typeface="Times New Roman" pitchFamily="18" charset="0"/>
              </a:rPr>
              <a:t>is used to </a:t>
            </a:r>
            <a:r>
              <a:rPr lang="en-MY" sz="2800" b="1" dirty="0">
                <a:latin typeface="Garamond" pitchFamily="18" charset="0"/>
                <a:cs typeface="Times New Roman" pitchFamily="18" charset="0"/>
              </a:rPr>
              <a:t>gain an </a:t>
            </a:r>
            <a:r>
              <a:rPr lang="en-MY" sz="2800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u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nderstanding</a:t>
            </a:r>
            <a:r>
              <a:rPr lang="en-MY" sz="2800" dirty="0">
                <a:latin typeface="Garamond" pitchFamily="18" charset="0"/>
                <a:cs typeface="Times New Roman" pitchFamily="18" charset="0"/>
              </a:rPr>
              <a:t> of </a:t>
            </a:r>
            <a:r>
              <a:rPr lang="en-MY" sz="2800" b="1" dirty="0">
                <a:latin typeface="Garamond" pitchFamily="18" charset="0"/>
                <a:cs typeface="Times New Roman" pitchFamily="18" charset="0"/>
              </a:rPr>
              <a:t>underlying</a:t>
            </a:r>
            <a:r>
              <a:rPr lang="en-MY" sz="2800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reasons,</a:t>
            </a:r>
            <a:r>
              <a:rPr lang="en-MY" sz="2800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  </a:t>
            </a:r>
            <a:r>
              <a:rPr lang="en-MY" sz="28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opinions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,</a:t>
            </a:r>
            <a:r>
              <a:rPr lang="en-MY" sz="2800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800" dirty="0">
                <a:latin typeface="Garamond" pitchFamily="18" charset="0"/>
                <a:cs typeface="Times New Roman" pitchFamily="18" charset="0"/>
              </a:rPr>
              <a:t>and </a:t>
            </a:r>
            <a:r>
              <a:rPr lang="en-MY" sz="28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motivations. </a:t>
            </a:r>
            <a:endParaRPr lang="en-MY" sz="2800" b="1" dirty="0" smtClean="0">
              <a:solidFill>
                <a:srgbClr val="002060"/>
              </a:solidFill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ü"/>
              <a:defRPr/>
            </a:pPr>
            <a:endParaRPr lang="en-MY" sz="2800" b="1" dirty="0">
              <a:solidFill>
                <a:srgbClr val="002060"/>
              </a:solidFill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MY" sz="2800" dirty="0">
                <a:latin typeface="Garamond" pitchFamily="18" charset="0"/>
                <a:cs typeface="Times New Roman" pitchFamily="18" charset="0"/>
              </a:rPr>
              <a:t>It </a:t>
            </a:r>
            <a:r>
              <a:rPr lang="en-MY" sz="2800" b="1" dirty="0">
                <a:latin typeface="Garamond" pitchFamily="18" charset="0"/>
                <a:cs typeface="Times New Roman" pitchFamily="18" charset="0"/>
              </a:rPr>
              <a:t>provides insights into the problem or</a:t>
            </a:r>
            <a:r>
              <a:rPr lang="en-MY" sz="2800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helps</a:t>
            </a:r>
            <a:r>
              <a:rPr lang="en-MY" sz="28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 to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develop ideas </a:t>
            </a:r>
            <a:r>
              <a:rPr lang="en-MY" sz="2800" dirty="0">
                <a:latin typeface="Garamond" pitchFamily="18" charset="0"/>
                <a:cs typeface="Times New Roman" pitchFamily="18" charset="0"/>
              </a:rPr>
              <a:t>or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hypotheses</a:t>
            </a:r>
            <a:r>
              <a:rPr lang="en-MY" sz="2800" b="1" dirty="0">
                <a:latin typeface="Garamond" pitchFamily="18" charset="0"/>
                <a:cs typeface="Times New Roman" pitchFamily="18" charset="0"/>
              </a:rPr>
              <a:t> for potential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quantitative research</a:t>
            </a:r>
            <a:r>
              <a:rPr lang="en-MY" sz="2800" dirty="0">
                <a:latin typeface="Garamond" pitchFamily="18" charset="0"/>
                <a:cs typeface="Times New Roman" pitchFamily="18" charset="0"/>
              </a:rPr>
              <a:t>. </a:t>
            </a:r>
          </a:p>
          <a:p>
            <a:pPr marL="457200" indent="-457200">
              <a:buFont typeface="Wingdings" panose="05000000000000000000" pitchFamily="2" charset="2"/>
              <a:buChar char="q"/>
              <a:defRPr/>
            </a:pPr>
            <a:r>
              <a:rPr lang="en-MY" sz="28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Qualitative Research </a:t>
            </a:r>
            <a:r>
              <a:rPr lang="en-MY" sz="2800" dirty="0">
                <a:latin typeface="Garamond" pitchFamily="18" charset="0"/>
                <a:cs typeface="Times New Roman" pitchFamily="18" charset="0"/>
              </a:rPr>
              <a:t>is also </a:t>
            </a:r>
            <a:r>
              <a:rPr lang="en-MY" sz="2800" b="1" dirty="0">
                <a:latin typeface="Garamond" pitchFamily="18" charset="0"/>
                <a:cs typeface="Times New Roman" pitchFamily="18" charset="0"/>
              </a:rPr>
              <a:t>used </a:t>
            </a:r>
            <a:r>
              <a:rPr lang="en-MY" sz="28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to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uncover trends in thought  </a:t>
            </a:r>
            <a:r>
              <a:rPr lang="en-MY" sz="2800" dirty="0">
                <a:latin typeface="Garamond" pitchFamily="18" charset="0"/>
                <a:cs typeface="Times New Roman" pitchFamily="18" charset="0"/>
              </a:rPr>
              <a:t>and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opinions</a:t>
            </a:r>
            <a:r>
              <a:rPr lang="en-MY" sz="2800" b="1" dirty="0">
                <a:latin typeface="Garamond" pitchFamily="18" charset="0"/>
                <a:cs typeface="Times New Roman" pitchFamily="18" charset="0"/>
              </a:rPr>
              <a:t>,</a:t>
            </a:r>
            <a:r>
              <a:rPr lang="en-MY" sz="2800" dirty="0">
                <a:latin typeface="Garamond" pitchFamily="18" charset="0"/>
                <a:cs typeface="Times New Roman" pitchFamily="18" charset="0"/>
              </a:rPr>
              <a:t> and </a:t>
            </a:r>
            <a:r>
              <a:rPr lang="en-MY" sz="2800" b="1" dirty="0">
                <a:latin typeface="Garamond" pitchFamily="18" charset="0"/>
                <a:cs typeface="Times New Roman" pitchFamily="18" charset="0"/>
              </a:rPr>
              <a:t>dive deeper into the problem</a:t>
            </a:r>
            <a:r>
              <a:rPr lang="en-MY" sz="2400" dirty="0">
                <a:latin typeface="Garamond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18435" name="Rectangle 2"/>
          <p:cNvSpPr>
            <a:spLocks noChangeArrowheads="1"/>
          </p:cNvSpPr>
          <p:nvPr/>
        </p:nvSpPr>
        <p:spPr bwMode="auto">
          <a:xfrm>
            <a:off x="2411413" y="115888"/>
            <a:ext cx="49688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MY" altLang="ar-JO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A- Qualitative </a:t>
            </a:r>
            <a:r>
              <a:rPr lang="en-MY" altLang="ar-JO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studies:</a:t>
            </a:r>
          </a:p>
        </p:txBody>
      </p:sp>
      <p:sp>
        <p:nvSpPr>
          <p:cNvPr id="18436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3E604CD-E22C-42D8-A08F-278FD7282737}" type="slidenum">
              <a:rPr lang="ar-SA" altLang="ar-JO"/>
              <a:pPr eaLnBrk="1" hangingPunct="1"/>
              <a:t>18</a:t>
            </a:fld>
            <a:endParaRPr lang="en-US" altLang="ar-JO" dirty="0"/>
          </a:p>
        </p:txBody>
      </p:sp>
      <p:pic>
        <p:nvPicPr>
          <p:cNvPr id="18437" name="Picture 4" descr="ag00020_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115888"/>
            <a:ext cx="935037" cy="747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8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8B4AC53-403A-451B-91FE-2CE32404C473}" type="datetime1">
              <a:rPr lang="en-US" altLang="ar-JO"/>
              <a:pPr eaLnBrk="1" hangingPunct="1"/>
              <a:t>8/14/2023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2155106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ChangeArrowheads="1"/>
          </p:cNvSpPr>
          <p:nvPr/>
        </p:nvSpPr>
        <p:spPr bwMode="auto">
          <a:xfrm>
            <a:off x="1835150" y="260350"/>
            <a:ext cx="47926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MY" altLang="ar-JO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1-Quantitative </a:t>
            </a:r>
            <a:r>
              <a:rPr lang="en-MY" altLang="ar-JO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studies</a:t>
            </a:r>
          </a:p>
        </p:txBody>
      </p:sp>
      <p:sp>
        <p:nvSpPr>
          <p:cNvPr id="19459" name="Rectangle 2"/>
          <p:cNvSpPr>
            <a:spLocks noChangeArrowheads="1"/>
          </p:cNvSpPr>
          <p:nvPr/>
        </p:nvSpPr>
        <p:spPr bwMode="auto">
          <a:xfrm>
            <a:off x="628650" y="658278"/>
            <a:ext cx="7312192" cy="6186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MY" altLang="ar-JO" sz="32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I. Observational </a:t>
            </a:r>
            <a:r>
              <a:rPr lang="en-MY" altLang="ar-JO" sz="32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studies</a:t>
            </a:r>
          </a:p>
          <a:p>
            <a:pPr eaLnBrk="1" hangingPunct="1"/>
            <a:r>
              <a:rPr lang="en-MY" altLang="ar-JO" sz="2400" b="1" dirty="0">
                <a:solidFill>
                  <a:srgbClr val="00206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     </a:t>
            </a:r>
            <a:r>
              <a:rPr lang="en-MY" altLang="ar-JO" sz="2400" b="1" dirty="0" smtClean="0">
                <a:solidFill>
                  <a:srgbClr val="00206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A-  </a:t>
            </a:r>
            <a:r>
              <a:rPr lang="en-MY" altLang="ar-JO" sz="2800" b="1" dirty="0">
                <a:solidFill>
                  <a:srgbClr val="0070C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Descriptive</a:t>
            </a:r>
          </a:p>
          <a:p>
            <a:pPr eaLnBrk="1" hangingPunct="1"/>
            <a:r>
              <a:rPr lang="en-MY" altLang="ar-JO" sz="2800" b="1" dirty="0">
                <a:solidFill>
                  <a:srgbClr val="C0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                </a:t>
            </a:r>
            <a:r>
              <a:rPr lang="en-US" altLang="ar-JO" sz="2800" b="1" dirty="0">
                <a:latin typeface="Garamond" panose="02020404030301010803" pitchFamily="18" charset="0"/>
                <a:cs typeface="Times New Roman" panose="02020603050405020304" pitchFamily="18" charset="0"/>
              </a:rPr>
              <a:t>Case report</a:t>
            </a:r>
          </a:p>
          <a:p>
            <a:pPr eaLnBrk="1" hangingPunct="1"/>
            <a:r>
              <a:rPr lang="en-US" altLang="ar-JO" sz="2800" b="1" dirty="0">
                <a:latin typeface="Garamond" panose="02020404030301010803" pitchFamily="18" charset="0"/>
                <a:cs typeface="Times New Roman" panose="02020603050405020304" pitchFamily="18" charset="0"/>
              </a:rPr>
              <a:t>                 Case series</a:t>
            </a:r>
          </a:p>
          <a:p>
            <a:pPr eaLnBrk="1" hangingPunct="1"/>
            <a:r>
              <a:rPr lang="en-US" altLang="ar-JO" sz="2800" b="1" dirty="0">
                <a:latin typeface="Garamond" panose="02020404030301010803" pitchFamily="18" charset="0"/>
                <a:cs typeface="Times New Roman" panose="02020603050405020304" pitchFamily="18" charset="0"/>
              </a:rPr>
              <a:t>                 Epidemiological reports</a:t>
            </a:r>
          </a:p>
          <a:p>
            <a:pPr eaLnBrk="1" hangingPunct="1"/>
            <a:r>
              <a:rPr lang="en-US" altLang="ar-JO" sz="2800" b="1" dirty="0">
                <a:latin typeface="Garamond" panose="02020404030301010803" pitchFamily="18" charset="0"/>
                <a:cs typeface="Times New Roman" panose="02020603050405020304" pitchFamily="18" charset="0"/>
              </a:rPr>
              <a:t>                  </a:t>
            </a:r>
            <a:r>
              <a:rPr lang="en-MY" altLang="ar-JO" sz="2800" b="1" dirty="0">
                <a:latin typeface="Garamond" panose="02020404030301010803" pitchFamily="18" charset="0"/>
                <a:cs typeface="Times New Roman" panose="02020603050405020304" pitchFamily="18" charset="0"/>
              </a:rPr>
              <a:t>Cross-sectional </a:t>
            </a:r>
            <a:r>
              <a:rPr lang="en-US" altLang="ar-JO" sz="2800" b="1" dirty="0">
                <a:latin typeface="Garamond" panose="02020404030301010803" pitchFamily="18" charset="0"/>
                <a:cs typeface="Times New Roman" panose="02020603050405020304" pitchFamily="18" charset="0"/>
              </a:rPr>
              <a:t>  </a:t>
            </a:r>
            <a:endParaRPr lang="en-MY" altLang="ar-JO" sz="2800" b="1" dirty="0">
              <a:latin typeface="Garamond" panose="02020404030301010803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MY" altLang="ar-JO" sz="2800" b="1" dirty="0" smtClean="0">
                <a:solidFill>
                  <a:srgbClr val="00206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     B-   </a:t>
            </a:r>
            <a:r>
              <a:rPr lang="en-MY" altLang="ar-JO" sz="2800" b="1" dirty="0" smtClean="0">
                <a:solidFill>
                  <a:srgbClr val="0070C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Analytical studies</a:t>
            </a:r>
          </a:p>
          <a:p>
            <a:pPr eaLnBrk="1" hangingPunct="1"/>
            <a:r>
              <a:rPr lang="en-MY" altLang="ar-JO" sz="2800" b="1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                   </a:t>
            </a:r>
            <a:r>
              <a:rPr lang="en-MY" altLang="ar-JO" sz="2800" b="1" dirty="0">
                <a:latin typeface="Garamond" panose="02020404030301010803" pitchFamily="18" charset="0"/>
                <a:cs typeface="Times New Roman" panose="02020603050405020304" pitchFamily="18" charset="0"/>
              </a:rPr>
              <a:t>Cross-sectional </a:t>
            </a:r>
          </a:p>
          <a:p>
            <a:pPr eaLnBrk="1" hangingPunct="1"/>
            <a:r>
              <a:rPr lang="en-MY" altLang="ar-JO" sz="2800" b="1" dirty="0">
                <a:latin typeface="Garamond" panose="02020404030301010803" pitchFamily="18" charset="0"/>
                <a:cs typeface="Times New Roman" panose="02020603050405020304" pitchFamily="18" charset="0"/>
              </a:rPr>
              <a:t>                    Case-control</a:t>
            </a:r>
          </a:p>
          <a:p>
            <a:pPr eaLnBrk="1" hangingPunct="1"/>
            <a:r>
              <a:rPr lang="en-MY" altLang="ar-JO" sz="2800" b="1" dirty="0">
                <a:latin typeface="Garamond" panose="02020404030301010803" pitchFamily="18" charset="0"/>
                <a:cs typeface="Times New Roman" panose="02020603050405020304" pitchFamily="18" charset="0"/>
              </a:rPr>
              <a:t>                     Cohort</a:t>
            </a:r>
            <a:endParaRPr lang="en-MY" altLang="ar-JO" sz="2800" b="1" dirty="0">
              <a:solidFill>
                <a:srgbClr val="C00000"/>
              </a:solidFill>
              <a:latin typeface="Garamond" panose="02020404030301010803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MY" altLang="ar-JO" sz="32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II. Experimental</a:t>
            </a:r>
            <a:r>
              <a:rPr lang="en-MY" altLang="ar-JO" sz="32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/>
            <a:r>
              <a:rPr lang="en-MY" altLang="ar-JO" sz="2800" b="1" dirty="0">
                <a:latin typeface="Garamond" panose="02020404030301010803" pitchFamily="18" charset="0"/>
                <a:cs typeface="Times New Roman" panose="02020603050405020304" pitchFamily="18" charset="0"/>
              </a:rPr>
              <a:t>            Clinical trials</a:t>
            </a:r>
          </a:p>
          <a:p>
            <a:pPr eaLnBrk="1" hangingPunct="1"/>
            <a:r>
              <a:rPr lang="en-MY" altLang="ar-JO" sz="2800" b="1" dirty="0">
                <a:latin typeface="Garamond" panose="02020404030301010803" pitchFamily="18" charset="0"/>
                <a:cs typeface="Times New Roman" panose="02020603050405020304" pitchFamily="18" charset="0"/>
              </a:rPr>
              <a:t>           Community trials</a:t>
            </a:r>
          </a:p>
          <a:p>
            <a:pPr eaLnBrk="1" hangingPunct="1"/>
            <a:endParaRPr lang="en-MY" altLang="ar-JO" sz="2400" b="1" dirty="0">
              <a:solidFill>
                <a:srgbClr val="FF0000"/>
              </a:solidFill>
              <a:latin typeface="Garamond" panose="02020404030301010803" pitchFamily="18" charset="0"/>
              <a:cs typeface="Times New Roman" panose="02020603050405020304" pitchFamily="18" charset="0"/>
            </a:endParaRPr>
          </a:p>
        </p:txBody>
      </p:sp>
      <p:sp>
        <p:nvSpPr>
          <p:cNvPr id="1946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D53D1C2-467A-4462-91FE-911856A1768F}" type="slidenum">
              <a:rPr lang="ar-SA" altLang="ar-JO"/>
              <a:pPr eaLnBrk="1" hangingPunct="1"/>
              <a:t>19</a:t>
            </a:fld>
            <a:endParaRPr lang="en-US" altLang="ar-JO"/>
          </a:p>
        </p:txBody>
      </p:sp>
      <p:sp>
        <p:nvSpPr>
          <p:cNvPr id="19461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D3BF04C-CC94-4926-B46C-3E7BEB01CDCA}" type="datetime1">
              <a:rPr lang="en-US" altLang="ar-JO"/>
              <a:pPr eaLnBrk="1" hangingPunct="1"/>
              <a:t>8/14/2023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98677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ChangeArrowheads="1"/>
          </p:cNvSpPr>
          <p:nvPr/>
        </p:nvSpPr>
        <p:spPr bwMode="auto">
          <a:xfrm>
            <a:off x="146050" y="1198563"/>
            <a:ext cx="8964613" cy="267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MY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Learning objectives</a:t>
            </a:r>
            <a:r>
              <a:rPr lang="en-MY" sz="2800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defRPr/>
            </a:pPr>
            <a:r>
              <a:rPr lang="en-MY" sz="2800" b="1" dirty="0">
                <a:latin typeface="Times New Roman" pitchFamily="18" charset="0"/>
                <a:cs typeface="Times New Roman" pitchFamily="18" charset="0"/>
              </a:rPr>
              <a:t>You will learn about </a:t>
            </a: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en-MY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Commonly used </a:t>
            </a:r>
            <a:r>
              <a:rPr lang="en-MY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epidemiological  studies </a:t>
            </a:r>
            <a:r>
              <a:rPr lang="en-MY" sz="2800" b="1" dirty="0">
                <a:latin typeface="Times New Roman" pitchFamily="18" charset="0"/>
                <a:cs typeface="Times New Roman" pitchFamily="18" charset="0"/>
              </a:rPr>
              <a:t>and </a:t>
            </a: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en-MY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measurements </a:t>
            </a:r>
            <a:r>
              <a:rPr lang="en-MY" sz="2800" dirty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MY" sz="2800" b="1" dirty="0">
                <a:latin typeface="Times New Roman" pitchFamily="18" charset="0"/>
                <a:cs typeface="Times New Roman" pitchFamily="18" charset="0"/>
              </a:rPr>
              <a:t>describe the occurrence of disease</a:t>
            </a:r>
            <a:r>
              <a:rPr lang="en-MY" sz="2800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457200" indent="-457200">
              <a:buFont typeface="Wingdings" pitchFamily="2" charset="2"/>
              <a:buChar char="q"/>
              <a:defRPr/>
            </a:pPr>
            <a:r>
              <a:rPr lang="en-MY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800" b="1" dirty="0">
                <a:latin typeface="Times New Roman" pitchFamily="18" charset="0"/>
                <a:cs typeface="Times New Roman" pitchFamily="18" charset="0"/>
              </a:rPr>
              <a:t>that facilitate </a:t>
            </a:r>
            <a:r>
              <a:rPr lang="en-MY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understanding of distribution of disease in a given population.</a:t>
            </a:r>
          </a:p>
        </p:txBody>
      </p:sp>
      <p:sp>
        <p:nvSpPr>
          <p:cNvPr id="11267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916B737-50CF-464C-A33B-BCC4927CEFCB}" type="slidenum">
              <a:rPr lang="ar-SA" altLang="ar-JO"/>
              <a:pPr eaLnBrk="1" hangingPunct="1"/>
              <a:t>2</a:t>
            </a:fld>
            <a:endParaRPr lang="en-US" altLang="ar-JO"/>
          </a:p>
        </p:txBody>
      </p:sp>
      <p:pic>
        <p:nvPicPr>
          <p:cNvPr id="11268" name="Picture 3" descr="ag00020_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333375"/>
            <a:ext cx="1449388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34976A2-4628-4053-8015-D42F518D471A}" type="datetime1">
              <a:rPr lang="en-US" altLang="ar-JO"/>
              <a:pPr eaLnBrk="1" hangingPunct="1"/>
              <a:t>8/14/2023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890257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8653512-8EA9-4ADF-AD8B-71C0413B8F91}" type="slidenum">
              <a:rPr lang="ar-SA" altLang="ar-JO"/>
              <a:pPr eaLnBrk="1" hangingPunct="1"/>
              <a:t>20</a:t>
            </a:fld>
            <a:endParaRPr lang="en-US" altLang="ar-JO"/>
          </a:p>
        </p:txBody>
      </p:sp>
      <p:sp>
        <p:nvSpPr>
          <p:cNvPr id="13315" name="Rectangle 2"/>
          <p:cNvSpPr>
            <a:spLocks noChangeArrowheads="1"/>
          </p:cNvSpPr>
          <p:nvPr/>
        </p:nvSpPr>
        <p:spPr bwMode="auto">
          <a:xfrm>
            <a:off x="243765" y="488366"/>
            <a:ext cx="8712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ar-J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two forms of epidemiologic methods to investigate the pattern of a disease</a:t>
            </a:r>
            <a:endParaRPr lang="en-MY" altLang="ar-JO" dirty="0"/>
          </a:p>
        </p:txBody>
      </p:sp>
      <p:sp>
        <p:nvSpPr>
          <p:cNvPr id="13316" name="Rectangle 3"/>
          <p:cNvSpPr>
            <a:spLocks noChangeArrowheads="1"/>
          </p:cNvSpPr>
          <p:nvPr/>
        </p:nvSpPr>
        <p:spPr bwMode="auto">
          <a:xfrm>
            <a:off x="1258888" y="1700213"/>
            <a:ext cx="6681954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Tx/>
              <a:buAutoNum type="alphaUcParenR"/>
            </a:pPr>
            <a:r>
              <a:rPr lang="en-US" altLang="ar-JO" sz="2800" b="1" u="sng" dirty="0">
                <a:solidFill>
                  <a:srgbClr val="009900"/>
                </a:solidFill>
                <a:latin typeface="+mn-lt"/>
                <a:cs typeface="Times New Roman" panose="02020603050405020304" pitchFamily="18" charset="0"/>
              </a:rPr>
              <a:t>I    Observational epidemiology</a:t>
            </a:r>
            <a:r>
              <a:rPr lang="en-US" altLang="ar-JO" sz="2800" b="1" dirty="0">
                <a:solidFill>
                  <a:srgbClr val="009900"/>
                </a:solidFill>
                <a:latin typeface="+mn-lt"/>
                <a:cs typeface="Times New Roman" panose="02020603050405020304" pitchFamily="18" charset="0"/>
              </a:rPr>
              <a:t>:-</a:t>
            </a:r>
            <a:r>
              <a:rPr lang="en-US" altLang="ar-JO" sz="2800" dirty="0">
                <a:latin typeface="+mn-lt"/>
                <a:cs typeface="Times New Roman" panose="02020603050405020304" pitchFamily="18" charset="0"/>
              </a:rPr>
              <a:t> </a:t>
            </a:r>
          </a:p>
          <a:p>
            <a:pPr eaLnBrk="1" hangingPunct="1"/>
            <a:r>
              <a:rPr lang="en-US" altLang="ar-JO" sz="2800" b="1" dirty="0">
                <a:latin typeface="+mn-lt"/>
                <a:cs typeface="Times New Roman" panose="02020603050405020304" pitchFamily="18" charset="0"/>
              </a:rPr>
              <a:t>          It falls into two main categories </a:t>
            </a:r>
          </a:p>
          <a:p>
            <a:pPr eaLnBrk="1" hangingPunct="1"/>
            <a:r>
              <a:rPr lang="en-US" altLang="ar-JO" sz="2800" b="1" dirty="0">
                <a:latin typeface="+mn-lt"/>
                <a:cs typeface="Times New Roman" panose="02020603050405020304" pitchFamily="18" charset="0"/>
              </a:rPr>
              <a:t>   </a:t>
            </a:r>
          </a:p>
          <a:p>
            <a:pPr eaLnBrk="1" hangingPunct="1"/>
            <a:r>
              <a:rPr lang="en-US" altLang="ar-JO" sz="2800" b="1" dirty="0">
                <a:latin typeface="+mn-lt"/>
                <a:cs typeface="Times New Roman" panose="02020603050405020304" pitchFamily="18" charset="0"/>
              </a:rPr>
              <a:t>    </a:t>
            </a:r>
            <a:r>
              <a:rPr lang="en-US" altLang="ar-JO" sz="2800" b="1" dirty="0">
                <a:solidFill>
                  <a:srgbClr val="FF3399"/>
                </a:solidFill>
                <a:latin typeface="+mn-lt"/>
                <a:cs typeface="Times New Roman" panose="02020603050405020304" pitchFamily="18" charset="0"/>
              </a:rPr>
              <a:t>A-Descriptive study </a:t>
            </a:r>
            <a:endParaRPr lang="en-US" altLang="ar-JO" sz="2800" b="1" dirty="0">
              <a:latin typeface="+mn-lt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ar-JO" sz="2800" b="1" dirty="0">
                <a:solidFill>
                  <a:srgbClr val="FF3399"/>
                </a:solidFill>
                <a:latin typeface="+mn-lt"/>
                <a:cs typeface="Times New Roman" panose="02020603050405020304" pitchFamily="18" charset="0"/>
              </a:rPr>
              <a:t>   B-   Analytic study</a:t>
            </a:r>
          </a:p>
          <a:p>
            <a:pPr lvl="1" algn="ctr" eaLnBrk="1" hangingPunct="1"/>
            <a:r>
              <a:rPr lang="en-US" altLang="ar-JO" sz="2800" b="1" dirty="0">
                <a:solidFill>
                  <a:srgbClr val="FF3399"/>
                </a:solidFill>
                <a:latin typeface="+mn-lt"/>
                <a:cs typeface="Times New Roman" panose="02020603050405020304" pitchFamily="18" charset="0"/>
              </a:rPr>
              <a:t>               </a:t>
            </a:r>
            <a:r>
              <a:rPr lang="en-US" altLang="ar-JO" sz="2800" b="1" dirty="0">
                <a:solidFill>
                  <a:srgbClr val="0000FF"/>
                </a:solidFill>
                <a:latin typeface="+mn-lt"/>
                <a:cs typeface="Times New Roman" panose="02020603050405020304" pitchFamily="18" charset="0"/>
              </a:rPr>
              <a:t>-Cross-sectional study</a:t>
            </a:r>
            <a:endParaRPr lang="en-US" altLang="ar-JO" sz="2800" dirty="0">
              <a:solidFill>
                <a:srgbClr val="0000FF"/>
              </a:solidFill>
              <a:latin typeface="+mn-lt"/>
              <a:cs typeface="Times New Roman" panose="02020603050405020304" pitchFamily="18" charset="0"/>
            </a:endParaRPr>
          </a:p>
          <a:p>
            <a:pPr lvl="1" algn="ctr" eaLnBrk="1" hangingPunct="1"/>
            <a:r>
              <a:rPr lang="en-US" altLang="ar-JO" sz="2800" b="1" dirty="0">
                <a:solidFill>
                  <a:srgbClr val="0000FF"/>
                </a:solidFill>
                <a:latin typeface="+mn-lt"/>
                <a:cs typeface="Times New Roman" panose="02020603050405020304" pitchFamily="18" charset="0"/>
              </a:rPr>
              <a:t>               -Retrospective study</a:t>
            </a:r>
            <a:endParaRPr lang="en-US" altLang="ar-JO" sz="2800" dirty="0">
              <a:solidFill>
                <a:srgbClr val="0000FF"/>
              </a:solidFill>
              <a:latin typeface="+mn-lt"/>
              <a:cs typeface="Times New Roman" panose="02020603050405020304" pitchFamily="18" charset="0"/>
            </a:endParaRPr>
          </a:p>
          <a:p>
            <a:pPr lvl="1" algn="ctr" eaLnBrk="1" hangingPunct="1"/>
            <a:r>
              <a:rPr lang="en-US" altLang="ar-JO" sz="2800" b="1" dirty="0">
                <a:solidFill>
                  <a:srgbClr val="0000FF"/>
                </a:solidFill>
                <a:latin typeface="+mn-lt"/>
                <a:cs typeface="Times New Roman" panose="02020603050405020304" pitchFamily="18" charset="0"/>
              </a:rPr>
              <a:t>                -Prospective study</a:t>
            </a:r>
            <a:r>
              <a:rPr lang="en-US" altLang="ar-JO" sz="2800" dirty="0">
                <a:solidFill>
                  <a:srgbClr val="0000FF"/>
                </a:solidFill>
                <a:latin typeface="+mn-lt"/>
                <a:cs typeface="Times New Roman" panose="02020603050405020304" pitchFamily="18" charset="0"/>
              </a:rPr>
              <a:t> </a:t>
            </a:r>
          </a:p>
          <a:p>
            <a:pPr lvl="1" algn="ctr" eaLnBrk="1" hangingPunct="1"/>
            <a:endParaRPr lang="en-US" altLang="ar-JO" sz="2800" dirty="0">
              <a:solidFill>
                <a:srgbClr val="FF3399"/>
              </a:solidFill>
              <a:latin typeface="+mn-lt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ar-JO" sz="2800" b="1" u="sng" dirty="0">
                <a:solidFill>
                  <a:srgbClr val="009900"/>
                </a:solidFill>
                <a:latin typeface="+mn-lt"/>
                <a:cs typeface="Times New Roman" panose="02020603050405020304" pitchFamily="18" charset="0"/>
              </a:rPr>
              <a:t>II    Experimental epidemiology</a:t>
            </a:r>
            <a:r>
              <a:rPr lang="en-US" altLang="ar-JO" sz="2800" dirty="0">
                <a:solidFill>
                  <a:srgbClr val="009900"/>
                </a:solidFill>
                <a:latin typeface="+mn-lt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3317" name="Date Placeholder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5B3CF19-27D6-4AEA-8F3B-E45AE1A5A05D}" type="datetime1">
              <a:rPr lang="en-US" altLang="ar-JO"/>
              <a:pPr eaLnBrk="1" hangingPunct="1"/>
              <a:t>8/14/2023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0644146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ChangeArrowheads="1"/>
          </p:cNvSpPr>
          <p:nvPr/>
        </p:nvSpPr>
        <p:spPr bwMode="auto">
          <a:xfrm>
            <a:off x="132347" y="662485"/>
            <a:ext cx="8891337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571500" indent="-571500" eaLnBrk="1" hangingPunct="1">
              <a:buAutoNum type="romanUcPeriod"/>
            </a:pPr>
            <a:r>
              <a:rPr lang="en-MY" altLang="ar-JO" sz="28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Observational </a:t>
            </a:r>
            <a:r>
              <a:rPr lang="en-MY" altLang="ar-JO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studies </a:t>
            </a:r>
            <a:endParaRPr lang="en-MY" altLang="ar-JO" sz="2800" b="1" dirty="0" smtClean="0">
              <a:solidFill>
                <a:srgbClr val="FF0000"/>
              </a:solidFill>
              <a:latin typeface="Garamond" panose="02020404030301010803" pitchFamily="18" charset="0"/>
              <a:cs typeface="Times New Roman" panose="02020603050405020304" pitchFamily="18" charset="0"/>
            </a:endParaRPr>
          </a:p>
          <a:p>
            <a:pPr marL="0" indent="0" eaLnBrk="1" hangingPunct="1"/>
            <a:r>
              <a:rPr lang="en-MY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 </a:t>
            </a:r>
            <a:r>
              <a:rPr lang="en-MY" sz="28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    </a:t>
            </a:r>
            <a:r>
              <a:rPr lang="en-MY" sz="2800" b="1" dirty="0" smtClean="0">
                <a:latin typeface="Garamond" pitchFamily="18" charset="0"/>
                <a:cs typeface="Times New Roman" pitchFamily="18" charset="0"/>
              </a:rPr>
              <a:t>Allow </a:t>
            </a:r>
            <a:r>
              <a:rPr lang="en-MY" sz="2800" b="1" dirty="0">
                <a:latin typeface="Garamond" pitchFamily="18" charset="0"/>
                <a:cs typeface="Times New Roman" pitchFamily="18" charset="0"/>
              </a:rPr>
              <a:t>nature to take its </a:t>
            </a:r>
            <a:r>
              <a:rPr lang="en-MY" sz="2800" b="1" dirty="0" smtClean="0">
                <a:latin typeface="Garamond" pitchFamily="18" charset="0"/>
                <a:cs typeface="Times New Roman" pitchFamily="18" charset="0"/>
              </a:rPr>
              <a:t>course</a:t>
            </a:r>
            <a:endParaRPr lang="en-MY" sz="2800" dirty="0">
              <a:latin typeface="Garamond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MY" sz="2800" b="1" dirty="0">
                <a:latin typeface="Garamond" pitchFamily="18" charset="0"/>
                <a:cs typeface="Times New Roman" pitchFamily="18" charset="0"/>
              </a:rPr>
              <a:t>the investigator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measures</a:t>
            </a:r>
            <a:r>
              <a:rPr lang="en-MY" sz="2800" b="1" dirty="0">
                <a:latin typeface="Garamond" pitchFamily="18" charset="0"/>
                <a:cs typeface="Times New Roman" pitchFamily="18" charset="0"/>
              </a:rPr>
              <a:t> but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does not intervene</a:t>
            </a:r>
            <a:r>
              <a:rPr lang="en-MY" sz="2800" dirty="0">
                <a:latin typeface="Garamond" pitchFamily="18" charset="0"/>
                <a:cs typeface="Times New Roman" pitchFamily="18" charset="0"/>
              </a:rPr>
              <a:t>.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MY" sz="2800" b="1" dirty="0">
                <a:latin typeface="Garamond" pitchFamily="18" charset="0"/>
                <a:cs typeface="Times New Roman" pitchFamily="18" charset="0"/>
              </a:rPr>
              <a:t>They include studies </a:t>
            </a:r>
            <a:r>
              <a:rPr lang="en-MY" sz="2800" dirty="0">
                <a:latin typeface="Garamond" pitchFamily="18" charset="0"/>
                <a:cs typeface="Times New Roman" pitchFamily="18" charset="0"/>
              </a:rPr>
              <a:t>called :</a:t>
            </a:r>
          </a:p>
          <a:p>
            <a:pPr marL="0" indent="0">
              <a:defRPr/>
            </a:pPr>
            <a:r>
              <a:rPr lang="en-MY" sz="28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       </a:t>
            </a:r>
            <a:r>
              <a:rPr lang="en-MY" sz="2800" b="1" dirty="0" smtClean="0">
                <a:solidFill>
                  <a:schemeClr val="accent1">
                    <a:lumMod val="75000"/>
                  </a:schemeClr>
                </a:solidFill>
                <a:latin typeface="Garamond" pitchFamily="18" charset="0"/>
                <a:cs typeface="Times New Roman" pitchFamily="18" charset="0"/>
              </a:rPr>
              <a:t>Descriptive &amp;</a:t>
            </a:r>
            <a:r>
              <a:rPr lang="en-MY" altLang="ar-JO" sz="2800" b="1" dirty="0">
                <a:solidFill>
                  <a:schemeClr val="accent1">
                    <a:lumMod val="75000"/>
                  </a:schemeClr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 Analytical </a:t>
            </a:r>
            <a:r>
              <a:rPr lang="en-MY" altLang="ar-JO" sz="2800" b="1" dirty="0" smtClean="0">
                <a:solidFill>
                  <a:schemeClr val="accent1">
                    <a:lumMod val="75000"/>
                  </a:schemeClr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studies</a:t>
            </a:r>
          </a:p>
          <a:p>
            <a:pPr marL="0" indent="0">
              <a:defRPr/>
            </a:pPr>
            <a:endParaRPr lang="en-MY" altLang="ar-JO" sz="2800" b="1" dirty="0" smtClean="0">
              <a:solidFill>
                <a:schemeClr val="accent1">
                  <a:lumMod val="75000"/>
                </a:schemeClr>
              </a:solidFill>
              <a:latin typeface="Garamond" panose="02020404030301010803" pitchFamily="18" charset="0"/>
              <a:cs typeface="Times New Roman" panose="02020603050405020304" pitchFamily="18" charset="0"/>
            </a:endParaRPr>
          </a:p>
          <a:p>
            <a:pPr marL="0" indent="0">
              <a:defRPr/>
            </a:pPr>
            <a:r>
              <a:rPr lang="en-MY" sz="28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A-Descriptive:</a:t>
            </a:r>
            <a:endParaRPr lang="en-MY" sz="2800" b="1" dirty="0">
              <a:solidFill>
                <a:srgbClr val="FF0000"/>
              </a:solidFill>
              <a:latin typeface="Garamond" pitchFamily="18" charset="0"/>
              <a:cs typeface="Times New Roman" pitchFamily="18" charset="0"/>
            </a:endParaRP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en-MY" sz="2800" dirty="0">
                <a:latin typeface="Garamond" pitchFamily="18" charset="0"/>
                <a:cs typeface="Times New Roman" pitchFamily="18" charset="0"/>
              </a:rPr>
              <a:t>A </a:t>
            </a:r>
            <a:r>
              <a:rPr lang="en-MY" sz="2800" dirty="0">
                <a:latin typeface="+mn-lt"/>
                <a:cs typeface="Times New Roman" pitchFamily="18" charset="0"/>
              </a:rPr>
              <a:t>descriptive study is limited to a </a:t>
            </a:r>
            <a:r>
              <a:rPr lang="en-MY" sz="2800" b="1" dirty="0">
                <a:latin typeface="+mn-lt"/>
                <a:cs typeface="Times New Roman" pitchFamily="18" charset="0"/>
              </a:rPr>
              <a:t>description of </a:t>
            </a:r>
            <a:r>
              <a:rPr lang="en-MY" sz="2800" b="1" dirty="0" smtClean="0">
                <a:latin typeface="+mn-lt"/>
                <a:cs typeface="Times New Roman" pitchFamily="18" charset="0"/>
              </a:rPr>
              <a:t>the occurrence </a:t>
            </a:r>
            <a:r>
              <a:rPr lang="en-MY" sz="2800" b="1" dirty="0">
                <a:latin typeface="+mn-lt"/>
                <a:cs typeface="Times New Roman" pitchFamily="18" charset="0"/>
              </a:rPr>
              <a:t>of a disease </a:t>
            </a:r>
            <a:r>
              <a:rPr lang="en-MY" sz="2800" dirty="0">
                <a:latin typeface="+mn-lt"/>
                <a:cs typeface="Times New Roman" pitchFamily="18" charset="0"/>
              </a:rPr>
              <a:t>(health problem) in a </a:t>
            </a:r>
            <a:r>
              <a:rPr lang="en-MY" sz="2800" dirty="0" smtClean="0">
                <a:latin typeface="+mn-lt"/>
                <a:cs typeface="Times New Roman" pitchFamily="18" charset="0"/>
              </a:rPr>
              <a:t>population</a:t>
            </a: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en-MY" sz="2800" dirty="0" smtClean="0">
                <a:latin typeface="+mn-lt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+mn-lt"/>
                <a:cs typeface="Times New Roman" pitchFamily="18" charset="0"/>
              </a:rPr>
              <a:t>to </a:t>
            </a:r>
            <a:r>
              <a:rPr lang="en-US" sz="2800" b="1" dirty="0">
                <a:latin typeface="+mn-lt"/>
                <a:cs typeface="Times New Roman" pitchFamily="18" charset="0"/>
              </a:rPr>
              <a:t>describe the occurrence of a disease in relation </a:t>
            </a:r>
            <a:r>
              <a:rPr lang="en-US" sz="2800" b="1" dirty="0">
                <a:solidFill>
                  <a:srgbClr val="990099"/>
                </a:solidFill>
                <a:latin typeface="+mn-lt"/>
                <a:cs typeface="Times New Roman" pitchFamily="18" charset="0"/>
              </a:rPr>
              <a:t>Person,  Place </a:t>
            </a:r>
            <a:r>
              <a:rPr lang="en-US" sz="2800" b="1" dirty="0">
                <a:latin typeface="+mn-lt"/>
                <a:cs typeface="Times New Roman" pitchFamily="18" charset="0"/>
              </a:rPr>
              <a:t> and </a:t>
            </a:r>
            <a:r>
              <a:rPr lang="en-US" sz="2800" b="1" dirty="0">
                <a:solidFill>
                  <a:srgbClr val="990099"/>
                </a:solidFill>
                <a:latin typeface="+mn-lt"/>
                <a:cs typeface="Times New Roman" pitchFamily="18" charset="0"/>
              </a:rPr>
              <a:t>Time. </a:t>
            </a:r>
            <a:r>
              <a:rPr lang="en-MY" sz="2800" b="1" dirty="0" smtClean="0">
                <a:latin typeface="+mn-lt"/>
                <a:cs typeface="Times New Roman" pitchFamily="18" charset="0"/>
              </a:rPr>
              <a:t>And </a:t>
            </a:r>
            <a:r>
              <a:rPr lang="en-MY" sz="2800" dirty="0" smtClean="0">
                <a:latin typeface="Garamond" pitchFamily="18" charset="0"/>
                <a:cs typeface="Times New Roman" pitchFamily="18" charset="0"/>
              </a:rPr>
              <a:t>is </a:t>
            </a:r>
            <a:r>
              <a:rPr lang="en-MY" sz="2800" dirty="0">
                <a:latin typeface="Garamond" pitchFamily="18" charset="0"/>
                <a:cs typeface="Times New Roman" pitchFamily="18" charset="0"/>
              </a:rPr>
              <a:t>often </a:t>
            </a:r>
            <a:endParaRPr lang="en-MY" sz="2800" dirty="0" smtClean="0">
              <a:latin typeface="Garamond" pitchFamily="18" charset="0"/>
              <a:cs typeface="Times New Roman" pitchFamily="18" charset="0"/>
            </a:endParaRP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MY" sz="2800" dirty="0" smtClean="0">
                <a:latin typeface="Garamond" pitchFamily="18" charset="0"/>
                <a:cs typeface="Times New Roman" pitchFamily="18" charset="0"/>
              </a:rPr>
              <a:t>the </a:t>
            </a:r>
            <a:r>
              <a:rPr lang="en-MY" sz="2800" b="1" dirty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  <a:cs typeface="Times New Roman" pitchFamily="18" charset="0"/>
              </a:rPr>
              <a:t>first step in an epidemiological </a:t>
            </a:r>
            <a:r>
              <a:rPr lang="en-MY" sz="2800" b="1" dirty="0" smtClean="0">
                <a:solidFill>
                  <a:schemeClr val="accent5">
                    <a:lumMod val="75000"/>
                  </a:schemeClr>
                </a:solidFill>
                <a:latin typeface="Garamond" pitchFamily="18" charset="0"/>
                <a:cs typeface="Times New Roman" pitchFamily="18" charset="0"/>
              </a:rPr>
              <a:t>investigation</a:t>
            </a:r>
            <a:endParaRPr lang="en-MY" altLang="ar-JO" sz="2600" b="1" dirty="0" smtClean="0">
              <a:solidFill>
                <a:srgbClr val="FF0000"/>
              </a:solidFill>
              <a:latin typeface="Garamond" panose="02020404030301010803" pitchFamily="18" charset="0"/>
              <a:cs typeface="Times New Roman" panose="02020603050405020304" pitchFamily="18" charset="0"/>
            </a:endParaRPr>
          </a:p>
        </p:txBody>
      </p:sp>
      <p:sp>
        <p:nvSpPr>
          <p:cNvPr id="20485" name="Rectangle 8"/>
          <p:cNvSpPr>
            <a:spLocks noChangeArrowheads="1"/>
          </p:cNvSpPr>
          <p:nvPr/>
        </p:nvSpPr>
        <p:spPr bwMode="auto">
          <a:xfrm>
            <a:off x="6955256" y="198772"/>
            <a:ext cx="1871663" cy="116955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MY" altLang="ar-JO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Quantitative </a:t>
            </a:r>
            <a:r>
              <a:rPr lang="en-MY" altLang="ar-JO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studies</a:t>
            </a:r>
          </a:p>
          <a:p>
            <a:pPr eaLnBrk="1" hangingPunct="1"/>
            <a:r>
              <a:rPr lang="en-MY" altLang="ar-JO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Observational</a:t>
            </a:r>
          </a:p>
          <a:p>
            <a:pPr eaLnBrk="1" hangingPunct="1"/>
            <a:r>
              <a:rPr lang="en-MY" altLang="ar-JO" sz="1400" b="1" dirty="0" smtClean="0">
                <a:solidFill>
                  <a:srgbClr val="0070C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Descriptive</a:t>
            </a:r>
          </a:p>
          <a:p>
            <a:pPr eaLnBrk="1" hangingPunct="1"/>
            <a:r>
              <a:rPr lang="en-MY" altLang="ar-JO" sz="1400" b="1" dirty="0" smtClean="0">
                <a:solidFill>
                  <a:srgbClr val="0070C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Analytical studies</a:t>
            </a:r>
            <a:endParaRPr lang="en-MY" altLang="ar-JO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MY" altLang="ar-J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 Experimental</a:t>
            </a:r>
            <a:endParaRPr lang="en-MY" altLang="ar-JO" sz="1400" dirty="0"/>
          </a:p>
        </p:txBody>
      </p:sp>
      <p:sp>
        <p:nvSpPr>
          <p:cNvPr id="20486" name="Rectangle 3"/>
          <p:cNvSpPr>
            <a:spLocks noChangeArrowheads="1"/>
          </p:cNvSpPr>
          <p:nvPr/>
        </p:nvSpPr>
        <p:spPr bwMode="auto">
          <a:xfrm>
            <a:off x="1971675" y="198772"/>
            <a:ext cx="29337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MY" altLang="ar-JO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Quantitative studies</a:t>
            </a:r>
          </a:p>
        </p:txBody>
      </p:sp>
      <p:sp>
        <p:nvSpPr>
          <p:cNvPr id="2048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4B8719D-A19D-4993-8A03-C9E5538C1E9B}" type="slidenum">
              <a:rPr lang="ar-SA" altLang="ar-JO"/>
              <a:pPr eaLnBrk="1" hangingPunct="1"/>
              <a:t>21</a:t>
            </a:fld>
            <a:endParaRPr lang="en-US" altLang="ar-JO"/>
          </a:p>
        </p:txBody>
      </p:sp>
      <p:sp>
        <p:nvSpPr>
          <p:cNvPr id="20488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F9D1E49-734F-41E8-9B3A-84511B84EAD8}" type="datetime1">
              <a:rPr lang="en-US" altLang="ar-JO"/>
              <a:pPr eaLnBrk="1" hangingPunct="1"/>
              <a:t>8/14/2023</a:t>
            </a:fld>
            <a:endParaRPr lang="en-US" altLang="ar-JO"/>
          </a:p>
        </p:txBody>
      </p:sp>
      <p:sp>
        <p:nvSpPr>
          <p:cNvPr id="4" name="Right Arrow 3"/>
          <p:cNvSpPr/>
          <p:nvPr/>
        </p:nvSpPr>
        <p:spPr>
          <a:xfrm>
            <a:off x="6997446" y="623684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100364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388" y="868466"/>
            <a:ext cx="8964612" cy="5139869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buFont typeface="Wingdings" pitchFamily="2" charset="2"/>
              <a:buChar char="v"/>
              <a:defRPr/>
            </a:pPr>
            <a:endParaRPr lang="en-US" sz="2400" b="1" dirty="0">
              <a:solidFill>
                <a:srgbClr val="FF0000"/>
              </a:solidFill>
              <a:latin typeface="Garamond" pitchFamily="18" charset="0"/>
              <a:cs typeface="Times New Roman" pitchFamily="18" charset="0"/>
            </a:endParaRPr>
          </a:p>
          <a:p>
            <a:pPr>
              <a:defRPr/>
            </a:pPr>
            <a:endParaRPr lang="en-MY" sz="2400" b="1" dirty="0">
              <a:solidFill>
                <a:srgbClr val="FF0000"/>
              </a:solidFill>
              <a:latin typeface="Garamond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MY" sz="28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B- Analytical</a:t>
            </a:r>
            <a:endParaRPr lang="en-MY" sz="2800" b="1" dirty="0">
              <a:solidFill>
                <a:srgbClr val="FF0000"/>
              </a:solidFill>
              <a:latin typeface="Garamond" pitchFamily="18" charset="0"/>
              <a:cs typeface="Times New Roman" pitchFamily="18" charset="0"/>
            </a:endParaRPr>
          </a:p>
          <a:p>
            <a:pPr marL="457200" indent="-457200" algn="ctr">
              <a:buFont typeface="Wingdings" panose="05000000000000000000" pitchFamily="2" charset="2"/>
              <a:buChar char="v"/>
              <a:defRPr/>
            </a:pPr>
            <a:r>
              <a:rPr lang="en-MY" sz="2800" b="1" dirty="0">
                <a:latin typeface="Garamond" pitchFamily="18" charset="0"/>
                <a:cs typeface="Times New Roman" pitchFamily="18" charset="0"/>
              </a:rPr>
              <a:t>An analytical study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goes further </a:t>
            </a:r>
            <a:r>
              <a:rPr lang="en-MY" sz="2800" b="1" dirty="0">
                <a:latin typeface="Garamond" pitchFamily="18" charset="0"/>
                <a:cs typeface="Times New Roman" pitchFamily="18" charset="0"/>
              </a:rPr>
              <a:t>by</a:t>
            </a:r>
            <a:r>
              <a:rPr lang="en-MY" sz="2800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chemeClr val="bg2">
                    <a:lumMod val="25000"/>
                  </a:schemeClr>
                </a:solidFill>
                <a:latin typeface="Garamond" pitchFamily="18" charset="0"/>
                <a:cs typeface="Times New Roman" pitchFamily="18" charset="0"/>
              </a:rPr>
              <a:t>analysing </a:t>
            </a:r>
            <a:endParaRPr lang="en-MY" sz="2800" b="1" dirty="0" smtClean="0">
              <a:solidFill>
                <a:schemeClr val="bg2">
                  <a:lumMod val="25000"/>
                </a:schemeClr>
              </a:solidFill>
              <a:latin typeface="Garamond" pitchFamily="18" charset="0"/>
              <a:cs typeface="Times New Roman" pitchFamily="18" charset="0"/>
            </a:endParaRPr>
          </a:p>
          <a:p>
            <a:pPr marL="457200" indent="-457200" algn="ctr">
              <a:buFont typeface="Wingdings" panose="05000000000000000000" pitchFamily="2" charset="2"/>
              <a:buChar char="v"/>
              <a:defRPr/>
            </a:pPr>
            <a:r>
              <a:rPr lang="en-MY" sz="2800" b="1" dirty="0" smtClean="0">
                <a:solidFill>
                  <a:schemeClr val="bg2">
                    <a:lumMod val="25000"/>
                  </a:schemeClr>
                </a:solidFill>
                <a:latin typeface="Garamond" pitchFamily="18" charset="0"/>
                <a:cs typeface="Times New Roman" pitchFamily="18" charset="0"/>
              </a:rPr>
              <a:t>  </a:t>
            </a:r>
            <a:r>
              <a:rPr lang="en-MY" sz="2800" b="1" dirty="0">
                <a:solidFill>
                  <a:schemeClr val="bg2">
                    <a:lumMod val="25000"/>
                  </a:schemeClr>
                </a:solidFill>
                <a:latin typeface="Garamond" pitchFamily="18" charset="0"/>
                <a:cs typeface="Times New Roman" pitchFamily="18" charset="0"/>
              </a:rPr>
              <a:t>relationships   </a:t>
            </a:r>
            <a:r>
              <a:rPr lang="en-MY" sz="2800" b="1" dirty="0" smtClean="0">
                <a:solidFill>
                  <a:schemeClr val="bg2">
                    <a:lumMod val="25000"/>
                  </a:schemeClr>
                </a:solidFill>
                <a:latin typeface="Garamond" pitchFamily="18" charset="0"/>
                <a:cs typeface="Times New Roman" pitchFamily="18" charset="0"/>
              </a:rPr>
              <a:t>between </a:t>
            </a:r>
            <a:r>
              <a:rPr lang="en-MY" sz="280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health status </a:t>
            </a:r>
            <a:r>
              <a:rPr lang="en-MY" sz="2800" b="1" dirty="0">
                <a:solidFill>
                  <a:schemeClr val="bg2">
                    <a:lumMod val="25000"/>
                  </a:schemeClr>
                </a:solidFill>
                <a:latin typeface="Garamond" pitchFamily="18" charset="0"/>
                <a:cs typeface="Times New Roman" pitchFamily="18" charset="0"/>
              </a:rPr>
              <a:t>and other </a:t>
            </a:r>
            <a:r>
              <a:rPr lang="en-MY" sz="2800" b="1" dirty="0" smtClean="0">
                <a:solidFill>
                  <a:srgbClr val="009900"/>
                </a:solidFill>
                <a:latin typeface="Garamond" pitchFamily="18" charset="0"/>
                <a:cs typeface="Times New Roman" pitchFamily="18" charset="0"/>
              </a:rPr>
              <a:t>variables</a:t>
            </a:r>
          </a:p>
          <a:p>
            <a:pPr algn="ctr">
              <a:defRPr/>
            </a:pPr>
            <a:endParaRPr lang="en-MY" sz="2800" b="1" dirty="0" smtClean="0">
              <a:solidFill>
                <a:srgbClr val="009900"/>
              </a:solidFill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800" b="1" dirty="0">
                <a:latin typeface="Garamond" pitchFamily="18" charset="0"/>
                <a:cs typeface="Times New Roman" pitchFamily="18" charset="0"/>
              </a:rPr>
              <a:t>Almost all epidemiological studies </a:t>
            </a:r>
            <a:r>
              <a:rPr lang="en-MY" sz="28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are analytical in character</a:t>
            </a:r>
            <a:r>
              <a:rPr lang="en-MY" sz="2800" b="1" dirty="0">
                <a:solidFill>
                  <a:schemeClr val="bg2">
                    <a:lumMod val="25000"/>
                  </a:schemeClr>
                </a:solidFill>
                <a:latin typeface="Garamond" pitchFamily="18" charset="0"/>
                <a:cs typeface="Times New Roman" pitchFamily="18" charset="0"/>
              </a:rPr>
              <a:t>.</a:t>
            </a:r>
            <a:r>
              <a:rPr lang="en-MY" sz="2800" dirty="0">
                <a:latin typeface="Garamond" pitchFamily="18" charset="0"/>
                <a:cs typeface="Times New Roman" pitchFamily="18" charset="0"/>
              </a:rPr>
              <a:t> </a:t>
            </a:r>
            <a:endParaRPr lang="en-MY" sz="2800" dirty="0" smtClean="0"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800" b="1" dirty="0" smtClean="0"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800" b="1" dirty="0">
                <a:latin typeface="Garamond" pitchFamily="18" charset="0"/>
                <a:cs typeface="Times New Roman" pitchFamily="18" charset="0"/>
              </a:rPr>
              <a:t>Pure descriptive studies are </a:t>
            </a:r>
            <a:r>
              <a:rPr lang="en-MY" sz="2800" b="1" dirty="0" smtClean="0">
                <a:latin typeface="Garamond" pitchFamily="18" charset="0"/>
                <a:cs typeface="Times New Roman" pitchFamily="18" charset="0"/>
              </a:rPr>
              <a:t>rare</a:t>
            </a:r>
            <a:r>
              <a:rPr lang="en-MY" sz="2800" dirty="0" smtClean="0">
                <a:latin typeface="Garamond" pitchFamily="18" charset="0"/>
                <a:cs typeface="Times New Roman" pitchFamily="18" charset="0"/>
              </a:rPr>
              <a:t>,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800" b="1" dirty="0" smtClean="0">
                <a:latin typeface="Garamond" pitchFamily="18" charset="0"/>
                <a:cs typeface="Times New Roman" pitchFamily="18" charset="0"/>
              </a:rPr>
              <a:t>but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descriptive</a:t>
            </a:r>
            <a:r>
              <a:rPr lang="en-MY" sz="2800" b="1" dirty="0">
                <a:latin typeface="Garamond" pitchFamily="18" charset="0"/>
                <a:cs typeface="Times New Roman" pitchFamily="18" charset="0"/>
              </a:rPr>
              <a:t> data in reports of health statistics are a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useful source of ideas for epidemiological </a:t>
            </a:r>
            <a:r>
              <a:rPr lang="en-MY" sz="28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studies</a:t>
            </a:r>
            <a:endParaRPr lang="en-MY" sz="2800" b="1" dirty="0">
              <a:solidFill>
                <a:srgbClr val="FF0000"/>
              </a:solidFill>
              <a:latin typeface="Garamond" pitchFamily="18" charset="0"/>
              <a:cs typeface="Arial" charset="0"/>
            </a:endParaRPr>
          </a:p>
        </p:txBody>
      </p:sp>
      <p:sp>
        <p:nvSpPr>
          <p:cNvPr id="20483" name="Rectangle 2"/>
          <p:cNvSpPr>
            <a:spLocks noChangeArrowheads="1"/>
          </p:cNvSpPr>
          <p:nvPr/>
        </p:nvSpPr>
        <p:spPr bwMode="auto">
          <a:xfrm>
            <a:off x="1507331" y="498578"/>
            <a:ext cx="477181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indent="0" eaLnBrk="1" hangingPunct="1"/>
            <a:r>
              <a:rPr lang="en-MY" altLang="ar-JO" sz="2800" b="1" dirty="0" smtClean="0">
                <a:solidFill>
                  <a:srgbClr val="7030A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Cont.  ..Observational </a:t>
            </a:r>
            <a:r>
              <a:rPr lang="en-MY" altLang="ar-JO" sz="2800" b="1" dirty="0">
                <a:solidFill>
                  <a:srgbClr val="7030A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studies </a:t>
            </a:r>
          </a:p>
        </p:txBody>
      </p:sp>
      <p:sp>
        <p:nvSpPr>
          <p:cNvPr id="20486" name="Rectangle 3"/>
          <p:cNvSpPr>
            <a:spLocks noChangeArrowheads="1"/>
          </p:cNvSpPr>
          <p:nvPr/>
        </p:nvSpPr>
        <p:spPr bwMode="auto">
          <a:xfrm>
            <a:off x="4257675" y="0"/>
            <a:ext cx="29337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MY" altLang="ar-JO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Quantitative studies</a:t>
            </a:r>
          </a:p>
        </p:txBody>
      </p:sp>
      <p:sp>
        <p:nvSpPr>
          <p:cNvPr id="2048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4B8719D-A19D-4993-8A03-C9E5538C1E9B}" type="slidenum">
              <a:rPr lang="ar-SA" altLang="ar-JO"/>
              <a:pPr eaLnBrk="1" hangingPunct="1"/>
              <a:t>22</a:t>
            </a:fld>
            <a:endParaRPr lang="en-US" altLang="ar-JO"/>
          </a:p>
        </p:txBody>
      </p:sp>
      <p:sp>
        <p:nvSpPr>
          <p:cNvPr id="20488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F9D1E49-734F-41E8-9B3A-84511B84EAD8}" type="datetime1">
              <a:rPr lang="en-US" altLang="ar-JO"/>
              <a:pPr eaLnBrk="1" hangingPunct="1"/>
              <a:t>8/14/2023</a:t>
            </a:fld>
            <a:endParaRPr lang="en-US" altLang="ar-JO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7272337" y="241698"/>
            <a:ext cx="1871663" cy="116955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MY" altLang="ar-JO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Quantitative </a:t>
            </a:r>
            <a:r>
              <a:rPr lang="en-MY" altLang="ar-JO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studies</a:t>
            </a:r>
          </a:p>
          <a:p>
            <a:pPr eaLnBrk="1" hangingPunct="1"/>
            <a:r>
              <a:rPr lang="en-MY" altLang="ar-JO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Observational</a:t>
            </a:r>
          </a:p>
          <a:p>
            <a:pPr eaLnBrk="1" hangingPunct="1"/>
            <a:r>
              <a:rPr lang="en-MY" altLang="ar-JO" sz="1400" b="1" dirty="0" smtClean="0">
                <a:solidFill>
                  <a:srgbClr val="0070C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Descriptive</a:t>
            </a:r>
          </a:p>
          <a:p>
            <a:pPr eaLnBrk="1" hangingPunct="1"/>
            <a:r>
              <a:rPr lang="en-MY" altLang="ar-JO" sz="1400" b="1" dirty="0" smtClean="0">
                <a:solidFill>
                  <a:srgbClr val="0070C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Analytical studies</a:t>
            </a:r>
            <a:endParaRPr lang="en-MY" altLang="ar-JO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MY" altLang="ar-J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 Experimental</a:t>
            </a:r>
            <a:endParaRPr lang="en-MY" altLang="ar-JO" sz="1400" dirty="0"/>
          </a:p>
        </p:txBody>
      </p:sp>
    </p:spTree>
    <p:extLst>
      <p:ext uri="{BB962C8B-B14F-4D97-AF65-F5344CB8AC3E}">
        <p14:creationId xmlns:p14="http://schemas.microsoft.com/office/powerpoint/2010/main" val="1575953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ChangeArrowheads="1"/>
          </p:cNvSpPr>
          <p:nvPr/>
        </p:nvSpPr>
        <p:spPr bwMode="auto">
          <a:xfrm>
            <a:off x="1187450" y="188913"/>
            <a:ext cx="3889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q"/>
            </a:pPr>
            <a:r>
              <a:rPr lang="en-MY" altLang="ar-JO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Experimental studies</a:t>
            </a:r>
          </a:p>
        </p:txBody>
      </p:sp>
      <p:sp>
        <p:nvSpPr>
          <p:cNvPr id="44035" name="Rectangle 2"/>
          <p:cNvSpPr>
            <a:spLocks noChangeArrowheads="1"/>
          </p:cNvSpPr>
          <p:nvPr/>
        </p:nvSpPr>
        <p:spPr bwMode="auto">
          <a:xfrm>
            <a:off x="250825" y="790575"/>
            <a:ext cx="8770938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MY" sz="28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Experimental or </a:t>
            </a:r>
            <a:r>
              <a:rPr lang="en-MY" sz="2800" b="1" dirty="0">
                <a:solidFill>
                  <a:srgbClr val="009900"/>
                </a:solidFill>
                <a:latin typeface="Garamond" pitchFamily="18" charset="0"/>
                <a:cs typeface="Times New Roman" pitchFamily="18" charset="0"/>
              </a:rPr>
              <a:t>intervention </a:t>
            </a:r>
            <a:r>
              <a:rPr lang="en-MY" sz="28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studies </a:t>
            </a:r>
            <a:r>
              <a:rPr lang="en-MY" sz="2800" b="1" dirty="0" smtClean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involve</a:t>
            </a:r>
          </a:p>
          <a:p>
            <a:pPr>
              <a:defRPr/>
            </a:pPr>
            <a:r>
              <a:rPr lang="en-MY" sz="2800" b="1" dirty="0" smtClean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an active attempt to  </a:t>
            </a:r>
            <a:r>
              <a:rPr lang="en-MY" sz="2800" b="1" dirty="0">
                <a:solidFill>
                  <a:schemeClr val="accent6">
                    <a:lumMod val="75000"/>
                  </a:schemeClr>
                </a:solidFill>
                <a:latin typeface="Garamond" pitchFamily="18" charset="0"/>
                <a:cs typeface="Times New Roman" pitchFamily="18" charset="0"/>
              </a:rPr>
              <a:t>change a disease determinant</a:t>
            </a:r>
            <a:r>
              <a:rPr lang="en-MY" sz="2800" dirty="0">
                <a:solidFill>
                  <a:schemeClr val="accent6">
                    <a:lumMod val="75000"/>
                  </a:schemeClr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800" dirty="0">
                <a:latin typeface="Garamond" pitchFamily="18" charset="0"/>
                <a:cs typeface="Times New Roman" pitchFamily="18" charset="0"/>
              </a:rPr>
              <a:t>– such as </a:t>
            </a:r>
          </a:p>
          <a:p>
            <a:pPr marL="457200" indent="-457200">
              <a:buFont typeface="Wingdings" pitchFamily="2" charset="2"/>
              <a:buChar char="§"/>
              <a:defRPr/>
            </a:pPr>
            <a:r>
              <a:rPr lang="en-MY" sz="2800" b="1" dirty="0">
                <a:solidFill>
                  <a:schemeClr val="accent5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an exposure or</a:t>
            </a:r>
          </a:p>
          <a:p>
            <a:pPr marL="457200" indent="-457200">
              <a:buFont typeface="Wingdings" pitchFamily="2" charset="2"/>
              <a:buChar char="§"/>
              <a:defRPr/>
            </a:pPr>
            <a:r>
              <a:rPr lang="en-MY" sz="28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 a behaviour – </a:t>
            </a:r>
          </a:p>
          <a:p>
            <a:pPr marL="457200" indent="-457200">
              <a:buFont typeface="Wingdings" pitchFamily="2" charset="2"/>
              <a:buChar char="§"/>
              <a:defRPr/>
            </a:pPr>
            <a:r>
              <a:rPr lang="en-MY" sz="28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or the progress of a disease </a:t>
            </a:r>
            <a:r>
              <a:rPr lang="en-MY" sz="2800" b="1" dirty="0">
                <a:solidFill>
                  <a:srgbClr val="009900"/>
                </a:solidFill>
                <a:latin typeface="Garamond" pitchFamily="18" charset="0"/>
                <a:cs typeface="Times New Roman" pitchFamily="18" charset="0"/>
              </a:rPr>
              <a:t>through treatment, </a:t>
            </a:r>
          </a:p>
        </p:txBody>
      </p:sp>
      <p:sp>
        <p:nvSpPr>
          <p:cNvPr id="4" name="Rectangle 3"/>
          <p:cNvSpPr/>
          <p:nvPr/>
        </p:nvSpPr>
        <p:spPr>
          <a:xfrm>
            <a:off x="-43656" y="3546018"/>
            <a:ext cx="918765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  <a:defRPr/>
            </a:pPr>
            <a:r>
              <a:rPr lang="en-MY" sz="2800" b="1" dirty="0" smtClean="0">
                <a:latin typeface="Garamond" pitchFamily="18" charset="0"/>
                <a:cs typeface="Times New Roman" pitchFamily="18" charset="0"/>
              </a:rPr>
              <a:t>Major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experimental study </a:t>
            </a:r>
            <a:r>
              <a:rPr lang="en-MY" sz="2800" b="1" dirty="0">
                <a:latin typeface="Garamond" pitchFamily="18" charset="0"/>
                <a:cs typeface="Times New Roman" pitchFamily="18" charset="0"/>
              </a:rPr>
              <a:t>designs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include the following</a:t>
            </a:r>
            <a:r>
              <a:rPr lang="en-MY" sz="2800" dirty="0">
                <a:latin typeface="Garamond" pitchFamily="18" charset="0"/>
                <a:cs typeface="Times New Roman" pitchFamily="18" charset="0"/>
              </a:rPr>
              <a:t>:</a:t>
            </a:r>
          </a:p>
          <a:p>
            <a:pPr marL="457200" indent="-457200">
              <a:buFont typeface="Wingdings" panose="05000000000000000000" pitchFamily="2" charset="2"/>
              <a:buChar char="Ø"/>
              <a:defRPr/>
            </a:pPr>
            <a:r>
              <a:rPr lang="en-MY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8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Randomized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controlled trials </a:t>
            </a:r>
            <a:r>
              <a:rPr lang="en-MY" sz="28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using patients </a:t>
            </a:r>
            <a:r>
              <a:rPr lang="en-MY" sz="2800" dirty="0" smtClean="0">
                <a:latin typeface="Garamond" pitchFamily="18" charset="0"/>
                <a:cs typeface="Times New Roman" pitchFamily="18" charset="0"/>
              </a:rPr>
              <a:t>as subjects </a:t>
            </a:r>
            <a:r>
              <a:rPr lang="en-MY" sz="2800" b="1" dirty="0" smtClean="0">
                <a:solidFill>
                  <a:srgbClr val="009900"/>
                </a:solidFill>
                <a:latin typeface="Garamond" pitchFamily="18" charset="0"/>
                <a:cs typeface="Times New Roman" pitchFamily="18" charset="0"/>
              </a:rPr>
              <a:t>(clinical </a:t>
            </a:r>
            <a:r>
              <a:rPr lang="en-MY" sz="2800" b="1" dirty="0">
                <a:solidFill>
                  <a:srgbClr val="009900"/>
                </a:solidFill>
                <a:latin typeface="Garamond" pitchFamily="18" charset="0"/>
                <a:cs typeface="Times New Roman" pitchFamily="18" charset="0"/>
              </a:rPr>
              <a:t>trials),</a:t>
            </a:r>
          </a:p>
          <a:p>
            <a:pPr marL="457200" indent="-457200">
              <a:buFont typeface="Wingdings" panose="05000000000000000000" pitchFamily="2" charset="2"/>
              <a:buChar char="Ø"/>
              <a:defRPr/>
            </a:pPr>
            <a:r>
              <a:rPr lang="en-MY" sz="2800" b="1" dirty="0" smtClean="0">
                <a:solidFill>
                  <a:srgbClr val="009900"/>
                </a:solidFill>
                <a:latin typeface="Garamond" pitchFamily="18" charset="0"/>
                <a:cs typeface="Times New Roman" pitchFamily="18" charset="0"/>
              </a:rPr>
              <a:t>Field </a:t>
            </a:r>
            <a:r>
              <a:rPr lang="en-MY" sz="2800" b="1" dirty="0">
                <a:solidFill>
                  <a:srgbClr val="009900"/>
                </a:solidFill>
                <a:latin typeface="Garamond" pitchFamily="18" charset="0"/>
                <a:cs typeface="Times New Roman" pitchFamily="18" charset="0"/>
              </a:rPr>
              <a:t>trials </a:t>
            </a:r>
            <a:r>
              <a:rPr lang="en-MY" sz="2800" dirty="0">
                <a:latin typeface="Garamond" pitchFamily="18" charset="0"/>
                <a:cs typeface="Times New Roman" pitchFamily="18" charset="0"/>
              </a:rPr>
              <a:t>in which </a:t>
            </a:r>
            <a:r>
              <a:rPr lang="en-MY" sz="2800" b="1" dirty="0">
                <a:latin typeface="Garamond" pitchFamily="18" charset="0"/>
                <a:cs typeface="Times New Roman" pitchFamily="18" charset="0"/>
              </a:rPr>
              <a:t>the participants are </a:t>
            </a:r>
            <a:r>
              <a:rPr lang="en-MY" sz="28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healthy people</a:t>
            </a:r>
            <a:r>
              <a:rPr lang="en-MY" sz="2800" dirty="0">
                <a:latin typeface="Garamond" pitchFamily="18" charset="0"/>
                <a:cs typeface="Times New Roman" pitchFamily="18" charset="0"/>
              </a:rPr>
              <a:t>,</a:t>
            </a:r>
          </a:p>
          <a:p>
            <a:pPr>
              <a:defRPr/>
            </a:pPr>
            <a:r>
              <a:rPr lang="en-MY" sz="2800" dirty="0">
                <a:latin typeface="Garamond" pitchFamily="18" charset="0"/>
                <a:cs typeface="Times New Roman" pitchFamily="18" charset="0"/>
              </a:rPr>
              <a:t>                                                </a:t>
            </a:r>
            <a:r>
              <a:rPr lang="en-MY" sz="2800" dirty="0" smtClean="0">
                <a:latin typeface="Garamond" pitchFamily="18" charset="0"/>
                <a:cs typeface="Times New Roman" pitchFamily="18" charset="0"/>
              </a:rPr>
              <a:t>and</a:t>
            </a:r>
          </a:p>
          <a:p>
            <a:pPr marL="457200" indent="-457200">
              <a:buFont typeface="Wingdings" panose="05000000000000000000" pitchFamily="2" charset="2"/>
              <a:buChar char="Ø"/>
              <a:defRPr/>
            </a:pPr>
            <a:r>
              <a:rPr lang="en-MY" sz="2800" b="1" dirty="0" smtClean="0">
                <a:solidFill>
                  <a:srgbClr val="009900"/>
                </a:solidFill>
                <a:latin typeface="Garamond" pitchFamily="18" charset="0"/>
                <a:cs typeface="Times New Roman" pitchFamily="18" charset="0"/>
              </a:rPr>
              <a:t>Community </a:t>
            </a:r>
            <a:r>
              <a:rPr lang="en-MY" sz="2800" b="1" dirty="0">
                <a:solidFill>
                  <a:srgbClr val="009900"/>
                </a:solidFill>
                <a:latin typeface="Garamond" pitchFamily="18" charset="0"/>
                <a:cs typeface="Times New Roman" pitchFamily="18" charset="0"/>
              </a:rPr>
              <a:t>trials </a:t>
            </a:r>
            <a:r>
              <a:rPr lang="en-MY" sz="2800" dirty="0">
                <a:latin typeface="Garamond" pitchFamily="18" charset="0"/>
                <a:cs typeface="Times New Roman" pitchFamily="18" charset="0"/>
              </a:rPr>
              <a:t>in which the participants are the </a:t>
            </a:r>
          </a:p>
          <a:p>
            <a:pPr marL="342900" indent="-342900" algn="ctr">
              <a:buFont typeface="Wingdings" pitchFamily="2" charset="2"/>
              <a:buChar char="Ø"/>
              <a:defRPr/>
            </a:pPr>
            <a:r>
              <a:rPr lang="en-MY" sz="28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communities themselves</a:t>
            </a:r>
          </a:p>
        </p:txBody>
      </p:sp>
      <p:sp>
        <p:nvSpPr>
          <p:cNvPr id="2151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FF43622-951B-47A2-89AD-997860E20564}" type="slidenum">
              <a:rPr lang="ar-SA" altLang="ar-JO"/>
              <a:pPr eaLnBrk="1" hangingPunct="1"/>
              <a:t>23</a:t>
            </a:fld>
            <a:endParaRPr lang="en-US" altLang="ar-JO"/>
          </a:p>
        </p:txBody>
      </p:sp>
      <p:sp>
        <p:nvSpPr>
          <p:cNvPr id="21511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B3DDD03-E4D3-4311-AA74-64F8078A9E14}" type="datetime1">
              <a:rPr lang="en-US" altLang="ar-JO"/>
              <a:pPr eaLnBrk="1" hangingPunct="1"/>
              <a:t>8/14/2023</a:t>
            </a:fld>
            <a:endParaRPr lang="en-US" altLang="ar-JO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7272337" y="37525"/>
            <a:ext cx="1871663" cy="116955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MY" altLang="ar-JO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Quantitative </a:t>
            </a:r>
            <a:r>
              <a:rPr lang="en-MY" altLang="ar-JO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studies</a:t>
            </a:r>
          </a:p>
          <a:p>
            <a:pPr eaLnBrk="1" hangingPunct="1"/>
            <a:r>
              <a:rPr lang="en-MY" altLang="ar-JO" sz="1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Observational</a:t>
            </a:r>
          </a:p>
          <a:p>
            <a:pPr eaLnBrk="1" hangingPunct="1"/>
            <a:r>
              <a:rPr lang="en-MY" altLang="ar-JO" sz="1400" b="1" dirty="0" smtClean="0">
                <a:solidFill>
                  <a:srgbClr val="0070C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Descriptive</a:t>
            </a:r>
          </a:p>
          <a:p>
            <a:pPr eaLnBrk="1" hangingPunct="1"/>
            <a:r>
              <a:rPr lang="en-MY" altLang="ar-JO" sz="1400" b="1" dirty="0" smtClean="0">
                <a:solidFill>
                  <a:srgbClr val="0070C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Analytical studies</a:t>
            </a:r>
            <a:endParaRPr lang="en-MY" altLang="ar-JO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MY" altLang="ar-JO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 Experimental</a:t>
            </a:r>
            <a:endParaRPr lang="en-MY" altLang="ar-JO" sz="1400" dirty="0"/>
          </a:p>
        </p:txBody>
      </p:sp>
    </p:spTree>
    <p:extLst>
      <p:ext uri="{BB962C8B-B14F-4D97-AF65-F5344CB8AC3E}">
        <p14:creationId xmlns:p14="http://schemas.microsoft.com/office/powerpoint/2010/main" val="309655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6011863" y="7938"/>
            <a:ext cx="2879725" cy="2462212"/>
          </a:xfrm>
          <a:prstGeom prst="rect">
            <a:avLst/>
          </a:prstGeom>
          <a:noFill/>
          <a:ln w="2222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MY" altLang="ar-JO" sz="1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Observational studies</a:t>
            </a:r>
          </a:p>
          <a:p>
            <a:pPr eaLnBrk="1" hangingPunct="1"/>
            <a:r>
              <a:rPr lang="en-MY" altLang="ar-JO" sz="1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MY" altLang="ar-JO" sz="1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Descriptive</a:t>
            </a:r>
          </a:p>
          <a:p>
            <a:pPr eaLnBrk="1" hangingPunct="1"/>
            <a:r>
              <a:rPr lang="en-MY" altLang="ar-JO" sz="14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altLang="ar-JO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Case report</a:t>
            </a:r>
          </a:p>
          <a:p>
            <a:pPr eaLnBrk="1" hangingPunct="1"/>
            <a:r>
              <a:rPr lang="en-US" altLang="ar-JO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Case series</a:t>
            </a:r>
          </a:p>
          <a:p>
            <a:pPr eaLnBrk="1" hangingPunct="1"/>
            <a:r>
              <a:rPr lang="en-US" altLang="ar-JO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Epidemiological reports</a:t>
            </a:r>
          </a:p>
          <a:p>
            <a:pPr eaLnBrk="1" hangingPunct="1"/>
            <a:r>
              <a:rPr lang="en-MY" altLang="ar-JO" sz="1400" b="1">
                <a:latin typeface="Garamond" panose="02020404030301010803" pitchFamily="18" charset="0"/>
                <a:cs typeface="Times New Roman" panose="02020603050405020304" pitchFamily="18" charset="0"/>
              </a:rPr>
              <a:t>                  Cross-sectional </a:t>
            </a:r>
            <a:endParaRPr lang="en-MY" altLang="ar-JO" sz="1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MY" altLang="ar-JO" sz="1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Analytical studies</a:t>
            </a:r>
          </a:p>
          <a:p>
            <a:pPr eaLnBrk="1" hangingPunct="1"/>
            <a:r>
              <a:rPr lang="en-MY" altLang="ar-JO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Cross-sectional </a:t>
            </a:r>
          </a:p>
          <a:p>
            <a:pPr eaLnBrk="1" hangingPunct="1"/>
            <a:r>
              <a:rPr lang="en-MY" altLang="ar-JO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Case-control</a:t>
            </a:r>
          </a:p>
          <a:p>
            <a:pPr eaLnBrk="1" hangingPunct="1"/>
            <a:r>
              <a:rPr lang="en-MY" altLang="ar-JO" sz="14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Cohort</a:t>
            </a:r>
            <a:endParaRPr lang="en-MY" altLang="ar-JO" sz="1400" b="1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MY" altLang="ar-JO" sz="1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Experimental.</a:t>
            </a: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862013" y="2912143"/>
            <a:ext cx="514985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MY" altLang="ar-JO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altLang="ar-JO" sz="28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Descriptive</a:t>
            </a:r>
          </a:p>
          <a:p>
            <a:pPr eaLnBrk="1" hangingPunct="1"/>
            <a:r>
              <a:rPr lang="en-MY" altLang="ar-JO" sz="2800" b="1" dirty="0">
                <a:solidFill>
                  <a:srgbClr val="C0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            </a:t>
            </a:r>
            <a:r>
              <a:rPr lang="en-US" altLang="ar-JO" sz="2800" b="1" dirty="0">
                <a:latin typeface="Garamond" panose="02020404030301010803" pitchFamily="18" charset="0"/>
                <a:cs typeface="Times New Roman" panose="02020603050405020304" pitchFamily="18" charset="0"/>
              </a:rPr>
              <a:t>Case report</a:t>
            </a:r>
          </a:p>
          <a:p>
            <a:pPr eaLnBrk="1" hangingPunct="1"/>
            <a:r>
              <a:rPr lang="en-US" altLang="ar-JO" sz="2800" b="1" dirty="0">
                <a:latin typeface="Garamond" panose="02020404030301010803" pitchFamily="18" charset="0"/>
                <a:cs typeface="Times New Roman" panose="02020603050405020304" pitchFamily="18" charset="0"/>
              </a:rPr>
              <a:t>           Case series</a:t>
            </a:r>
          </a:p>
          <a:p>
            <a:pPr eaLnBrk="1" hangingPunct="1"/>
            <a:r>
              <a:rPr lang="en-US" altLang="ar-JO" sz="2800" b="1" dirty="0">
                <a:latin typeface="Garamond" panose="02020404030301010803" pitchFamily="18" charset="0"/>
                <a:cs typeface="Times New Roman" panose="02020603050405020304" pitchFamily="18" charset="0"/>
              </a:rPr>
              <a:t>           Epidemiological reports</a:t>
            </a:r>
            <a:endParaRPr lang="en-MY" altLang="ar-JO" sz="2800" dirty="0">
              <a:latin typeface="Garamond" panose="02020404030301010803" pitchFamily="18" charset="0"/>
            </a:endParaRP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1133308" y="1611938"/>
            <a:ext cx="424497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MY" altLang="ar-JO" sz="3200" b="1" dirty="0">
                <a:solidFill>
                  <a:srgbClr val="0070C0"/>
                </a:solidFill>
                <a:latin typeface="+mn-lt"/>
                <a:cs typeface="Times New Roman" panose="02020603050405020304" pitchFamily="18" charset="0"/>
              </a:rPr>
              <a:t>Observational studies</a:t>
            </a:r>
          </a:p>
        </p:txBody>
      </p:sp>
      <p:sp>
        <p:nvSpPr>
          <p:cNvPr id="22533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A15C3F0-03ED-42AE-A16E-65A13394F824}" type="slidenum">
              <a:rPr lang="ar-SA" altLang="ar-JO"/>
              <a:pPr eaLnBrk="1" hangingPunct="1"/>
              <a:t>24</a:t>
            </a:fld>
            <a:endParaRPr lang="en-US" altLang="ar-JO"/>
          </a:p>
        </p:txBody>
      </p:sp>
      <p:sp>
        <p:nvSpPr>
          <p:cNvPr id="22534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D93C56F-83FD-45DE-96E1-34129AC514EB}" type="datetime1">
              <a:rPr lang="en-US" altLang="ar-JO"/>
              <a:pPr eaLnBrk="1" hangingPunct="1"/>
              <a:t>8/14/2023</a:t>
            </a:fld>
            <a:endParaRPr lang="en-US" altLang="ar-JO"/>
          </a:p>
        </p:txBody>
      </p:sp>
      <p:pic>
        <p:nvPicPr>
          <p:cNvPr id="7" name="Picture 6" descr="G:\downloa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3" y="250825"/>
            <a:ext cx="8636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878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ChangeArrowheads="1"/>
          </p:cNvSpPr>
          <p:nvPr/>
        </p:nvSpPr>
        <p:spPr bwMode="auto">
          <a:xfrm>
            <a:off x="883047" y="500718"/>
            <a:ext cx="19508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ar-JO" sz="28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Descriptive</a:t>
            </a:r>
            <a:endParaRPr lang="en-MY" altLang="ar-JO" sz="2800" b="1" dirty="0">
              <a:solidFill>
                <a:srgbClr val="FF0000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28675" name="Rectangle 2"/>
          <p:cNvSpPr>
            <a:spLocks noChangeArrowheads="1"/>
          </p:cNvSpPr>
          <p:nvPr/>
        </p:nvSpPr>
        <p:spPr bwMode="auto">
          <a:xfrm>
            <a:off x="6400800" y="69850"/>
            <a:ext cx="2736850" cy="954088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MY" sz="14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Observational studies</a:t>
            </a:r>
            <a:r>
              <a:rPr lang="en-US" sz="14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descriptive</a:t>
            </a:r>
            <a:endParaRPr lang="en-MY" sz="1400" b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charset="0"/>
              <a:buChar char="•"/>
              <a:defRPr/>
            </a:pPr>
            <a:r>
              <a:rPr lang="en-US" sz="1400" b="1" dirty="0">
                <a:solidFill>
                  <a:srgbClr val="FF0000"/>
                </a:solidFill>
                <a:cs typeface="Arial" charset="0"/>
              </a:rPr>
              <a:t>Case report</a:t>
            </a:r>
          </a:p>
          <a:p>
            <a:pPr marL="285750" indent="-285750">
              <a:buFont typeface="Arial" charset="0"/>
              <a:buChar char="•"/>
              <a:defRPr/>
            </a:pPr>
            <a:r>
              <a:rPr lang="en-US" sz="1400" b="1" dirty="0">
                <a:cs typeface="Arial" charset="0"/>
              </a:rPr>
              <a:t>Case series</a:t>
            </a:r>
          </a:p>
          <a:p>
            <a:pPr marL="285750" indent="-285750">
              <a:buFont typeface="Arial" charset="0"/>
              <a:buChar char="•"/>
              <a:defRPr/>
            </a:pPr>
            <a:r>
              <a:rPr lang="en-US" sz="1400" b="1" dirty="0">
                <a:cs typeface="Arial" charset="0"/>
              </a:rPr>
              <a:t>Epidemiological reports</a:t>
            </a:r>
          </a:p>
        </p:txBody>
      </p:sp>
      <p:sp>
        <p:nvSpPr>
          <p:cNvPr id="28676" name="Rectangle 3"/>
          <p:cNvSpPr>
            <a:spLocks noChangeArrowheads="1"/>
          </p:cNvSpPr>
          <p:nvPr/>
        </p:nvSpPr>
        <p:spPr bwMode="auto">
          <a:xfrm>
            <a:off x="74612" y="941440"/>
            <a:ext cx="9493251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          Case </a:t>
            </a:r>
            <a:r>
              <a:rPr lang="en-US" sz="2800" b="1" dirty="0" smtClean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report:</a:t>
            </a:r>
            <a:endParaRPr lang="en-US" sz="2800" b="1" dirty="0">
              <a:solidFill>
                <a:srgbClr val="C00000"/>
              </a:solidFill>
              <a:latin typeface="Garamond" pitchFamily="18" charset="0"/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  <a:defRPr/>
            </a:pPr>
            <a:r>
              <a:rPr lang="en-US" sz="280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Garamond" pitchFamily="18" charset="0"/>
                <a:cs typeface="Times New Roman" pitchFamily="18" charset="0"/>
              </a:rPr>
              <a:t>It 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is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Garamond" pitchFamily="18" charset="0"/>
                <a:cs typeface="Times New Roman" pitchFamily="18" charset="0"/>
              </a:rPr>
              <a:t>thorough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description of a case, 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whether </a:t>
            </a:r>
            <a:r>
              <a:rPr lang="en-US" sz="2800" b="1" dirty="0" smtClean="0">
                <a:latin typeface="Garamond" pitchFamily="18" charset="0"/>
                <a:cs typeface="Times New Roman" pitchFamily="18" charset="0"/>
              </a:rPr>
              <a:t>a</a:t>
            </a:r>
          </a:p>
          <a:p>
            <a:pPr marL="457200" indent="-457200">
              <a:buFont typeface="Wingdings" panose="05000000000000000000" pitchFamily="2" charset="2"/>
              <a:buChar char="v"/>
              <a:defRPr/>
            </a:pPr>
            <a:r>
              <a:rPr lang="en-US" sz="2800" b="1" dirty="0" smtClean="0">
                <a:latin typeface="Garamond" pitchFamily="18" charset="0"/>
                <a:cs typeface="Times New Roman" pitchFamily="18" charset="0"/>
              </a:rPr>
              <a:t>new discovered 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findings, </a:t>
            </a:r>
            <a:endParaRPr lang="en-US" sz="2800" b="1" dirty="0" smtClean="0">
              <a:latin typeface="Garamond" pitchFamily="18" charset="0"/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  <a:defRPr/>
            </a:pPr>
            <a:r>
              <a:rPr lang="en-US" sz="2800" dirty="0" smtClean="0">
                <a:latin typeface="Garamond" pitchFamily="18" charset="0"/>
                <a:cs typeface="Times New Roman" pitchFamily="18" charset="0"/>
              </a:rPr>
              <a:t>description 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of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signs and symptoms</a:t>
            </a:r>
            <a:r>
              <a:rPr lang="en-US" sz="2800" dirty="0">
                <a:latin typeface="Garamond" pitchFamily="18" charset="0"/>
                <a:cs typeface="Times New Roman" pitchFamily="18" charset="0"/>
              </a:rPr>
              <a:t>, </a:t>
            </a:r>
            <a:r>
              <a:rPr lang="en-US" sz="2800" b="1" dirty="0" smtClean="0">
                <a:latin typeface="Garamond" pitchFamily="18" charset="0"/>
                <a:cs typeface="Times New Roman" pitchFamily="18" charset="0"/>
              </a:rPr>
              <a:t>or</a:t>
            </a:r>
          </a:p>
          <a:p>
            <a:pPr marL="457200" indent="-457200">
              <a:buFont typeface="Wingdings" panose="05000000000000000000" pitchFamily="2" charset="2"/>
              <a:buChar char="v"/>
              <a:defRPr/>
            </a:pPr>
            <a:r>
              <a:rPr lang="en-US" sz="2800" b="1" dirty="0" smtClean="0">
                <a:latin typeface="Garamond" pitchFamily="18" charset="0"/>
                <a:cs typeface="Times New Roman" pitchFamily="18" charset="0"/>
              </a:rPr>
              <a:t>response 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to new mode of treatment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(descriptive or intervention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5" name="Rectangle 4"/>
          <p:cNvSpPr/>
          <p:nvPr/>
        </p:nvSpPr>
        <p:spPr>
          <a:xfrm>
            <a:off x="64503" y="3619096"/>
            <a:ext cx="4497388" cy="2677656"/>
          </a:xfrm>
          <a:prstGeom prst="rect">
            <a:avLst/>
          </a:prstGeom>
          <a:ln w="15875">
            <a:solidFill>
              <a:srgbClr val="C00000"/>
            </a:solidFill>
            <a:prstDash val="dash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     Case report uses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  <a:cs typeface="Times New Roman" pitchFamily="18" charset="0"/>
              </a:rPr>
              <a:t>Detectin</a:t>
            </a:r>
            <a:r>
              <a:rPr lang="en-US" sz="2800" b="1" dirty="0">
                <a:solidFill>
                  <a:srgbClr val="009900"/>
                </a:solidFill>
                <a:latin typeface="Garamond" pitchFamily="18" charset="0"/>
                <a:cs typeface="Times New Roman" pitchFamily="18" charset="0"/>
              </a:rPr>
              <a:t>g novelties</a:t>
            </a:r>
            <a:r>
              <a:rPr lang="en-US" sz="2800" dirty="0" smtClean="0">
                <a:latin typeface="Garamond" pitchFamily="18" charset="0"/>
                <a:cs typeface="Times New Roman" pitchFamily="18" charset="0"/>
              </a:rPr>
              <a:t>,</a:t>
            </a:r>
            <a:r>
              <a:rPr lang="ar-JO" sz="2800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ar-JO" sz="2400" dirty="0">
                <a:latin typeface="Garamond" pitchFamily="18" charset="0"/>
                <a:cs typeface="Times New Roman" pitchFamily="18" charset="0"/>
              </a:rPr>
              <a:t>ابتكار</a:t>
            </a:r>
            <a:endParaRPr lang="en-US" sz="2400" dirty="0"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9900"/>
                </a:solidFill>
                <a:latin typeface="Garamond" pitchFamily="18" charset="0"/>
                <a:cs typeface="Times New Roman" pitchFamily="18" charset="0"/>
              </a:rPr>
              <a:t>generating   hypotheses</a:t>
            </a:r>
            <a:r>
              <a:rPr lang="en-US" sz="2800" dirty="0">
                <a:latin typeface="Garamond" pitchFamily="18" charset="0"/>
                <a:cs typeface="Times New Roman" pitchFamily="18" charset="0"/>
              </a:rPr>
              <a:t>, 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high 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applicability when other research designs are not possible to carry out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, 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0" y="3495985"/>
            <a:ext cx="4537075" cy="2831544"/>
          </a:xfrm>
          <a:prstGeom prst="rect">
            <a:avLst/>
          </a:prstGeom>
          <a:noFill/>
          <a:ln w="19050">
            <a:solidFill>
              <a:schemeClr val="accent6">
                <a:lumMod val="60000"/>
                <a:lumOff val="40000"/>
              </a:schemeClr>
            </a:solidFill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The major </a:t>
            </a:r>
            <a:r>
              <a:rPr lang="en-US" sz="2400" b="1" u="sng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limitations were</a:t>
            </a:r>
            <a:r>
              <a:rPr lang="en-US" sz="2400" b="1" dirty="0">
                <a:solidFill>
                  <a:schemeClr val="bg2">
                    <a:lumMod val="25000"/>
                  </a:schemeClr>
                </a:solidFill>
                <a:latin typeface="Garamond" pitchFamily="18" charset="0"/>
                <a:cs typeface="Times New Roman" pitchFamily="18" charset="0"/>
              </a:rPr>
              <a:t>: 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n-US" sz="2600" b="1" dirty="0">
                <a:latin typeface="Garamond" pitchFamily="18" charset="0"/>
                <a:cs typeface="Times New Roman" pitchFamily="18" charset="0"/>
              </a:rPr>
              <a:t>Lack of ability to generalize</a:t>
            </a:r>
            <a:r>
              <a:rPr lang="en-US" sz="2600" dirty="0">
                <a:latin typeface="Garamond" pitchFamily="18" charset="0"/>
                <a:cs typeface="Times New Roman" pitchFamily="18" charset="0"/>
              </a:rPr>
              <a:t>, 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n-US" sz="2600" b="1" dirty="0">
                <a:latin typeface="Garamond" pitchFamily="18" charset="0"/>
                <a:cs typeface="Times New Roman" pitchFamily="18" charset="0"/>
              </a:rPr>
              <a:t>no</a:t>
            </a:r>
            <a:r>
              <a:rPr lang="en-US" sz="2600" dirty="0">
                <a:latin typeface="Garamond" pitchFamily="18" charset="0"/>
                <a:cs typeface="Times New Roman" pitchFamily="18" charset="0"/>
              </a:rPr>
              <a:t> possibility to establish </a:t>
            </a:r>
            <a:r>
              <a:rPr lang="en-US" sz="2600" b="1" dirty="0">
                <a:latin typeface="Garamond" pitchFamily="18" charset="0"/>
                <a:cs typeface="Times New Roman" pitchFamily="18" charset="0"/>
              </a:rPr>
              <a:t>cause-effect relationship, 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n-US" sz="2600" dirty="0">
                <a:latin typeface="Garamond" pitchFamily="18" charset="0"/>
                <a:cs typeface="Times New Roman" pitchFamily="18" charset="0"/>
              </a:rPr>
              <a:t>danger of over-interpretation, </a:t>
            </a:r>
            <a:r>
              <a:rPr lang="en-US" sz="2600" b="1" dirty="0">
                <a:latin typeface="Garamond" pitchFamily="18" charset="0"/>
                <a:cs typeface="Times New Roman" pitchFamily="18" charset="0"/>
              </a:rPr>
              <a:t>publication bias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(not reporting negative findings</a:t>
            </a:r>
            <a:endParaRPr lang="en-MY" sz="2400" dirty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23559" name="Rectangle 1"/>
          <p:cNvSpPr>
            <a:spLocks noChangeArrowheads="1"/>
          </p:cNvSpPr>
          <p:nvPr/>
        </p:nvSpPr>
        <p:spPr bwMode="auto">
          <a:xfrm>
            <a:off x="2833897" y="127850"/>
            <a:ext cx="3455988" cy="523875"/>
          </a:xfrm>
          <a:prstGeom prst="rect">
            <a:avLst/>
          </a:prstGeom>
          <a:noFill/>
          <a:ln w="222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ar-JO" sz="2800" b="1" dirty="0">
                <a:solidFill>
                  <a:srgbClr val="C0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Observational studies </a:t>
            </a:r>
            <a:endParaRPr lang="en-MY" altLang="ar-JO" sz="2800" dirty="0">
              <a:solidFill>
                <a:srgbClr val="C00000"/>
              </a:solidFill>
              <a:latin typeface="Garamond" panose="02020404030301010803" pitchFamily="18" charset="0"/>
            </a:endParaRPr>
          </a:p>
        </p:txBody>
      </p:sp>
      <p:sp>
        <p:nvSpPr>
          <p:cNvPr id="2356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0EE76B3-FF70-4B46-A9B9-882918485632}" type="slidenum">
              <a:rPr lang="ar-SA" altLang="ar-JO"/>
              <a:pPr eaLnBrk="1" hangingPunct="1"/>
              <a:t>25</a:t>
            </a:fld>
            <a:endParaRPr lang="en-US" altLang="ar-JO"/>
          </a:p>
        </p:txBody>
      </p:sp>
      <p:sp>
        <p:nvSpPr>
          <p:cNvPr id="23561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1671005-343D-49DE-BC26-2263480ED91B}" type="datetime1">
              <a:rPr lang="en-US" altLang="ar-JO"/>
              <a:pPr eaLnBrk="1" hangingPunct="1"/>
              <a:t>8/14/2023</a:t>
            </a:fld>
            <a:endParaRPr lang="en-US" altLang="ar-JO"/>
          </a:p>
        </p:txBody>
      </p:sp>
      <p:pic>
        <p:nvPicPr>
          <p:cNvPr id="10" name="Picture 9" descr="G:\downloa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846" y="850"/>
            <a:ext cx="8636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6709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07950" y="474663"/>
            <a:ext cx="9131634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Epidemiological reports</a:t>
            </a:r>
          </a:p>
          <a:p>
            <a:pPr marL="342900" indent="-342900">
              <a:buFont typeface="Wingdings" panose="05000000000000000000" pitchFamily="2" charset="2"/>
              <a:buChar char="q"/>
              <a:defRPr/>
            </a:pP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>
                <a:solidFill>
                  <a:srgbClr val="0070C0"/>
                </a:solidFill>
                <a:cs typeface="Times New Roman" pitchFamily="18" charset="0"/>
              </a:rPr>
              <a:t>A simple description of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the health status of a community</a:t>
            </a:r>
            <a:r>
              <a:rPr lang="en-US" sz="2600" b="1" dirty="0" smtClean="0">
                <a:solidFill>
                  <a:srgbClr val="0070C0"/>
                </a:solidFill>
                <a:cs typeface="Times New Roman" pitchFamily="18" charset="0"/>
              </a:rPr>
              <a:t>,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600" b="1" dirty="0" smtClean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sz="2600" b="1" dirty="0">
                <a:solidFill>
                  <a:srgbClr val="0070C0"/>
                </a:solidFill>
                <a:cs typeface="Times New Roman" pitchFamily="18" charset="0"/>
              </a:rPr>
              <a:t>based</a:t>
            </a:r>
            <a:r>
              <a:rPr lang="en-US" sz="2600" b="1" dirty="0">
                <a:solidFill>
                  <a:srgbClr val="00B050"/>
                </a:solidFill>
                <a:cs typeface="Times New Roman" pitchFamily="18" charset="0"/>
              </a:rPr>
              <a:t>  </a:t>
            </a:r>
            <a:r>
              <a:rPr lang="en-US" sz="2600" b="1" dirty="0" smtClean="0">
                <a:solidFill>
                  <a:srgbClr val="00B050"/>
                </a:solidFill>
                <a:cs typeface="Times New Roman" pitchFamily="18" charset="0"/>
              </a:rPr>
              <a:t>on </a:t>
            </a:r>
            <a:r>
              <a:rPr lang="en-US" sz="2600" b="1" dirty="0">
                <a:cs typeface="Times New Roman" pitchFamily="18" charset="0"/>
              </a:rPr>
              <a:t>routinely available data</a:t>
            </a:r>
            <a:r>
              <a:rPr lang="en-US" sz="2600" dirty="0">
                <a:cs typeface="Times New Roman" pitchFamily="18" charset="0"/>
              </a:rPr>
              <a:t> </a:t>
            </a:r>
            <a:r>
              <a:rPr lang="en-US" sz="2600" dirty="0" smtClean="0">
                <a:cs typeface="Times New Roman" pitchFamily="18" charset="0"/>
              </a:rPr>
              <a:t>or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600" dirty="0" smtClean="0">
                <a:cs typeface="Times New Roman" pitchFamily="18" charset="0"/>
              </a:rPr>
              <a:t> on </a:t>
            </a:r>
            <a:r>
              <a:rPr lang="en-US" sz="2600" b="1" dirty="0">
                <a:cs typeface="Times New Roman" pitchFamily="18" charset="0"/>
              </a:rPr>
              <a:t>data obtained in special surveys </a:t>
            </a:r>
            <a:r>
              <a:rPr lang="en-US" sz="2600" dirty="0">
                <a:cs typeface="Times New Roman" pitchFamily="18" charset="0"/>
              </a:rPr>
              <a:t>, </a:t>
            </a:r>
          </a:p>
          <a:p>
            <a:pPr marL="457200" indent="-457200">
              <a:buFont typeface="Wingdings" panose="05000000000000000000" pitchFamily="2" charset="2"/>
              <a:buChar char="q"/>
              <a:defRPr/>
            </a:pPr>
            <a:r>
              <a:rPr lang="en-US" sz="2600" dirty="0">
                <a:cs typeface="Times New Roman" pitchFamily="18" charset="0"/>
              </a:rPr>
              <a:t>is often the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first step in an epidemiological investigation</a:t>
            </a:r>
            <a:r>
              <a:rPr lang="en-US" sz="2600" dirty="0">
                <a:cs typeface="Times New Roman" pitchFamily="18" charset="0"/>
              </a:rPr>
              <a:t>.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n-US" sz="2600" dirty="0">
                <a:cs typeface="Times New Roman" pitchFamily="18" charset="0"/>
              </a:rPr>
              <a:t>In many countries this type of study is undertaken by a </a:t>
            </a:r>
            <a:r>
              <a:rPr lang="en-US" sz="2600" b="1" dirty="0" smtClean="0">
                <a:solidFill>
                  <a:srgbClr val="FF0000"/>
                </a:solidFill>
                <a:cs typeface="Times New Roman" pitchFamily="18" charset="0"/>
              </a:rPr>
              <a:t>national Centre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for health statistics.</a:t>
            </a:r>
          </a:p>
          <a:p>
            <a:pPr marL="457200" indent="-457200">
              <a:buFont typeface="Wingdings" panose="05000000000000000000" pitchFamily="2" charset="2"/>
              <a:buChar char="q"/>
              <a:defRPr/>
            </a:pP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Pure descriptive studies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make no attempt to analyze </a:t>
            </a:r>
            <a:r>
              <a:rPr lang="en-US" sz="2600" b="1" dirty="0">
                <a:cs typeface="Times New Roman" pitchFamily="18" charset="0"/>
              </a:rPr>
              <a:t>the links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 between exposure and effect</a:t>
            </a:r>
            <a:r>
              <a:rPr lang="en-US" sz="2600" b="1" dirty="0"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600" dirty="0">
                <a:cs typeface="Times New Roman" pitchFamily="18" charset="0"/>
              </a:rPr>
              <a:t>They are usually </a:t>
            </a:r>
            <a:r>
              <a:rPr lang="en-US" sz="2600" b="1" dirty="0">
                <a:cs typeface="Times New Roman" pitchFamily="18" charset="0"/>
              </a:rPr>
              <a:t>based on mortality statistics  </a:t>
            </a:r>
            <a:r>
              <a:rPr lang="en-US" sz="2600" dirty="0">
                <a:cs typeface="Times New Roman" pitchFamily="18" charset="0"/>
              </a:rPr>
              <a:t>(life events) and may examine patterns of death by age, sex or ethnicity during specified time periods or in various countries.</a:t>
            </a:r>
          </a:p>
          <a:p>
            <a:pPr lvl="1">
              <a:defRPr/>
            </a:pPr>
            <a:r>
              <a:rPr lang="en-US" sz="2600" b="1" dirty="0">
                <a:cs typeface="Times New Roman" pitchFamily="18" charset="0"/>
              </a:rPr>
              <a:t>Example: reporting data of child mortality rate </a:t>
            </a:r>
            <a:r>
              <a:rPr lang="en-US" sz="2600" dirty="0">
                <a:cs typeface="Times New Roman" pitchFamily="18" charset="0"/>
              </a:rPr>
              <a:t>in Jordan</a:t>
            </a:r>
          </a:p>
        </p:txBody>
      </p:sp>
      <p:sp>
        <p:nvSpPr>
          <p:cNvPr id="31747" name="Rectangle 2"/>
          <p:cNvSpPr>
            <a:spLocks noChangeArrowheads="1"/>
          </p:cNvSpPr>
          <p:nvPr/>
        </p:nvSpPr>
        <p:spPr bwMode="auto">
          <a:xfrm>
            <a:off x="6732838" y="59164"/>
            <a:ext cx="2411162" cy="83099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  <a:defRPr/>
            </a:pPr>
            <a:r>
              <a:rPr lang="en-MY" sz="12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Observational --</a:t>
            </a:r>
            <a:r>
              <a:rPr lang="en-US" sz="12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descriptive</a:t>
            </a:r>
            <a:endParaRPr lang="en-US" sz="1200" dirty="0">
              <a:cs typeface="Arial" charset="0"/>
            </a:endParaRPr>
          </a:p>
          <a:p>
            <a:pPr marL="285750" indent="-285750">
              <a:buFont typeface="Arial" charset="0"/>
              <a:buChar char="•"/>
              <a:defRPr/>
            </a:pPr>
            <a:r>
              <a:rPr lang="en-US" sz="1200" dirty="0">
                <a:cs typeface="Arial" charset="0"/>
              </a:rPr>
              <a:t>Case report</a:t>
            </a:r>
          </a:p>
          <a:p>
            <a:pPr marL="285750" indent="-285750">
              <a:buFont typeface="Arial" charset="0"/>
              <a:buChar char="•"/>
              <a:defRPr/>
            </a:pPr>
            <a:r>
              <a:rPr lang="en-US" sz="1200" dirty="0">
                <a:cs typeface="Arial" charset="0"/>
              </a:rPr>
              <a:t>Case series</a:t>
            </a:r>
          </a:p>
          <a:p>
            <a:pPr marL="285750" indent="-285750">
              <a:buFont typeface="Arial" charset="0"/>
              <a:buChar char="•"/>
              <a:defRPr/>
            </a:pPr>
            <a:r>
              <a:rPr lang="en-US" sz="1200" dirty="0">
                <a:solidFill>
                  <a:srgbClr val="C00000"/>
                </a:solidFill>
                <a:cs typeface="Arial" charset="0"/>
              </a:rPr>
              <a:t>Epidemiological reports</a:t>
            </a:r>
          </a:p>
        </p:txBody>
      </p:sp>
      <p:sp>
        <p:nvSpPr>
          <p:cNvPr id="3" name="Rectangle 2"/>
          <p:cNvSpPr/>
          <p:nvPr/>
        </p:nvSpPr>
        <p:spPr>
          <a:xfrm>
            <a:off x="3779838" y="104775"/>
            <a:ext cx="2162175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Descriptive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63A8963-0116-46FE-9EA1-FEC4D77FB983}" type="slidenum">
              <a:rPr lang="ar-SA" altLang="ar-JO"/>
              <a:pPr eaLnBrk="1" hangingPunct="1"/>
              <a:t>26</a:t>
            </a:fld>
            <a:endParaRPr lang="en-US" altLang="ar-JO"/>
          </a:p>
        </p:txBody>
      </p:sp>
      <p:sp>
        <p:nvSpPr>
          <p:cNvPr id="25606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58C8520-A8EA-4DBF-957E-86406336BAFD}" type="datetime1">
              <a:rPr lang="en-US" altLang="ar-JO"/>
              <a:pPr eaLnBrk="1" hangingPunct="1"/>
              <a:t>8/14/2023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470536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ChangeArrowheads="1"/>
          </p:cNvSpPr>
          <p:nvPr/>
        </p:nvSpPr>
        <p:spPr bwMode="auto">
          <a:xfrm>
            <a:off x="1200612" y="166762"/>
            <a:ext cx="36718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ar-JO" sz="2800" dirty="0">
                <a:solidFill>
                  <a:srgbClr val="C00000"/>
                </a:solidFill>
              </a:rPr>
              <a:t>Analytical studies</a:t>
            </a:r>
            <a:endParaRPr lang="en-MY" altLang="ar-JO" sz="2800" dirty="0">
              <a:solidFill>
                <a:srgbClr val="C00000"/>
              </a:solidFill>
            </a:endParaRPr>
          </a:p>
        </p:txBody>
      </p:sp>
      <p:sp>
        <p:nvSpPr>
          <p:cNvPr id="26627" name="Rectangle 2"/>
          <p:cNvSpPr>
            <a:spLocks noChangeArrowheads="1"/>
          </p:cNvSpPr>
          <p:nvPr/>
        </p:nvSpPr>
        <p:spPr bwMode="auto">
          <a:xfrm>
            <a:off x="4993106" y="4412554"/>
            <a:ext cx="3107908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514350" indent="-514350" eaLnBrk="1" hangingPunct="1">
              <a:buFont typeface="+mj-lt"/>
              <a:buAutoNum type="arabicPeriod"/>
            </a:pPr>
            <a:r>
              <a:rPr lang="en-MY" altLang="ar-JO" sz="2800" b="1" dirty="0">
                <a:latin typeface="+mn-lt"/>
                <a:cs typeface="Times New Roman" panose="02020603050405020304" pitchFamily="18" charset="0"/>
              </a:rPr>
              <a:t>Cross-sectional 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MY" altLang="ar-JO" sz="2800" b="1" dirty="0">
                <a:latin typeface="+mn-lt"/>
                <a:cs typeface="Times New Roman" panose="02020603050405020304" pitchFamily="18" charset="0"/>
              </a:rPr>
              <a:t>Case-control</a:t>
            </a:r>
          </a:p>
          <a:p>
            <a:pPr marL="514350" indent="-514350" eaLnBrk="1" hangingPunct="1">
              <a:buFont typeface="+mj-lt"/>
              <a:buAutoNum type="arabicPeriod"/>
            </a:pPr>
            <a:r>
              <a:rPr lang="en-MY" altLang="ar-JO" sz="2800" b="1" dirty="0">
                <a:latin typeface="+mn-lt"/>
                <a:cs typeface="Times New Roman" panose="02020603050405020304" pitchFamily="18" charset="0"/>
              </a:rPr>
              <a:t>Cohort</a:t>
            </a:r>
          </a:p>
        </p:txBody>
      </p:sp>
      <p:sp>
        <p:nvSpPr>
          <p:cNvPr id="26629" name="Rectangle 6"/>
          <p:cNvSpPr>
            <a:spLocks noChangeArrowheads="1"/>
          </p:cNvSpPr>
          <p:nvPr/>
        </p:nvSpPr>
        <p:spPr bwMode="auto">
          <a:xfrm>
            <a:off x="7593806" y="8592"/>
            <a:ext cx="1801813" cy="1546577"/>
          </a:xfrm>
          <a:prstGeom prst="rect">
            <a:avLst/>
          </a:prstGeom>
          <a:noFill/>
          <a:ln w="15875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MY" altLang="ar-JO" sz="1050" b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Observational studies</a:t>
            </a:r>
          </a:p>
          <a:p>
            <a:pPr algn="just" eaLnBrk="1" hangingPunct="1"/>
            <a:r>
              <a:rPr lang="en-MY" altLang="ar-JO" sz="105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Descriptive</a:t>
            </a:r>
          </a:p>
          <a:p>
            <a:pPr eaLnBrk="1" hangingPunct="1"/>
            <a:r>
              <a:rPr lang="en-MY" altLang="ar-JO" sz="105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ar-JO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Case report</a:t>
            </a:r>
          </a:p>
          <a:p>
            <a:pPr eaLnBrk="1" hangingPunct="1"/>
            <a:r>
              <a:rPr lang="en-US" altLang="ar-JO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Case series</a:t>
            </a:r>
          </a:p>
          <a:p>
            <a:pPr eaLnBrk="1" hangingPunct="1"/>
            <a:r>
              <a:rPr lang="en-US" altLang="ar-JO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Epidemiological reports</a:t>
            </a:r>
          </a:p>
          <a:p>
            <a:pPr eaLnBrk="1" hangingPunct="1"/>
            <a:r>
              <a:rPr lang="en-MY" altLang="ar-JO" sz="10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altLang="ar-JO" sz="105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Analytical studies</a:t>
            </a:r>
          </a:p>
          <a:p>
            <a:pPr algn="just" eaLnBrk="1" hangingPunct="1"/>
            <a:r>
              <a:rPr lang="en-MY" altLang="ar-JO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Cross-sectional </a:t>
            </a:r>
          </a:p>
          <a:p>
            <a:pPr algn="just" eaLnBrk="1" hangingPunct="1"/>
            <a:r>
              <a:rPr lang="en-MY" altLang="ar-JO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Case-control</a:t>
            </a:r>
          </a:p>
          <a:p>
            <a:pPr algn="just" eaLnBrk="1" hangingPunct="1"/>
            <a:r>
              <a:rPr lang="en-MY" altLang="ar-JO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Cohort</a:t>
            </a:r>
            <a:endParaRPr lang="en-MY" altLang="ar-JO" sz="105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6481763" y="223838"/>
            <a:ext cx="2012950" cy="50482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6875463" y="263525"/>
            <a:ext cx="1225550" cy="60960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3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814A5F6-E7CC-4377-A770-C3DCE74DCBCC}" type="slidenum">
              <a:rPr lang="ar-SA" altLang="ar-JO"/>
              <a:pPr eaLnBrk="1" hangingPunct="1"/>
              <a:t>27</a:t>
            </a:fld>
            <a:endParaRPr lang="en-US" altLang="ar-JO"/>
          </a:p>
        </p:txBody>
      </p:sp>
      <p:sp>
        <p:nvSpPr>
          <p:cNvPr id="26633" name="Rectangle 3"/>
          <p:cNvSpPr>
            <a:spLocks noChangeArrowheads="1"/>
          </p:cNvSpPr>
          <p:nvPr/>
        </p:nvSpPr>
        <p:spPr bwMode="auto">
          <a:xfrm>
            <a:off x="285751" y="873124"/>
            <a:ext cx="8208962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ar-JO" sz="2800" b="1" dirty="0">
                <a:latin typeface="+mn-lt"/>
                <a:cs typeface="Times New Roman" panose="02020603050405020304" pitchFamily="18" charset="0"/>
              </a:rPr>
              <a:t>Study the </a:t>
            </a:r>
            <a:r>
              <a:rPr lang="en-US" altLang="ar-JO" sz="28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relationship</a:t>
            </a:r>
            <a:r>
              <a:rPr lang="en-US" altLang="ar-JO" sz="2800" b="1" dirty="0">
                <a:latin typeface="+mn-lt"/>
                <a:cs typeface="Times New Roman" panose="02020603050405020304" pitchFamily="18" charset="0"/>
              </a:rPr>
              <a:t> of                              </a:t>
            </a:r>
          </a:p>
          <a:p>
            <a:pPr eaLnBrk="1" hangingPunct="1"/>
            <a:r>
              <a:rPr lang="en-US" altLang="ar-JO" sz="2800" b="1" dirty="0">
                <a:solidFill>
                  <a:srgbClr val="0000FF"/>
                </a:solidFill>
                <a:latin typeface="+mn-lt"/>
                <a:cs typeface="Times New Roman" panose="02020603050405020304" pitchFamily="18" charset="0"/>
              </a:rPr>
              <a:t>one type of </a:t>
            </a:r>
            <a:r>
              <a:rPr lang="en-US" altLang="ar-JO" sz="2800" b="1" dirty="0">
                <a:latin typeface="+mn-lt"/>
                <a:cs typeface="Times New Roman" panose="02020603050405020304" pitchFamily="18" charset="0"/>
              </a:rPr>
              <a:t>event</a:t>
            </a:r>
            <a:r>
              <a:rPr lang="en-US" altLang="ar-JO" sz="2800" b="1" dirty="0">
                <a:solidFill>
                  <a:srgbClr val="0000FF"/>
                </a:solidFill>
                <a:latin typeface="+mn-lt"/>
                <a:cs typeface="Times New Roman" panose="02020603050405020304" pitchFamily="18" charset="0"/>
              </a:rPr>
              <a:t> or </a:t>
            </a:r>
            <a:r>
              <a:rPr lang="en-US" altLang="ar-JO" sz="2800" b="1" dirty="0">
                <a:latin typeface="+mn-lt"/>
                <a:cs typeface="Times New Roman" panose="02020603050405020304" pitchFamily="18" charset="0"/>
              </a:rPr>
              <a:t>characteristic</a:t>
            </a:r>
            <a:r>
              <a:rPr lang="en-US" altLang="ar-JO" sz="2800" b="1" dirty="0">
                <a:solidFill>
                  <a:srgbClr val="0000FF"/>
                </a:solidFill>
                <a:latin typeface="+mn-lt"/>
                <a:cs typeface="Times New Roman" panose="02020603050405020304" pitchFamily="18" charset="0"/>
              </a:rPr>
              <a:t> or </a:t>
            </a:r>
            <a:r>
              <a:rPr lang="en-US" altLang="ar-JO" sz="2800" b="1" dirty="0">
                <a:latin typeface="+mn-lt"/>
                <a:cs typeface="Times New Roman" panose="02020603050405020304" pitchFamily="18" charset="0"/>
              </a:rPr>
              <a:t>variable</a:t>
            </a:r>
            <a:r>
              <a:rPr lang="en-US" altLang="ar-JO" sz="2800" b="1" dirty="0">
                <a:solidFill>
                  <a:srgbClr val="0000FF"/>
                </a:solidFill>
                <a:latin typeface="+mn-lt"/>
                <a:cs typeface="Times New Roman" panose="02020603050405020304" pitchFamily="18" charset="0"/>
              </a:rPr>
              <a:t>'</a:t>
            </a:r>
            <a:r>
              <a:rPr lang="en-US" altLang="ar-JO" sz="2800" b="1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solidFill>
                  <a:srgbClr val="CC9900"/>
                </a:solidFill>
                <a:latin typeface="+mn-lt"/>
                <a:cs typeface="Times New Roman" panose="02020603050405020304" pitchFamily="18" charset="0"/>
              </a:rPr>
              <a:t>to </a:t>
            </a:r>
            <a:r>
              <a:rPr lang="en-US" altLang="ar-JO" sz="2800" b="1" dirty="0" smtClean="0">
                <a:solidFill>
                  <a:srgbClr val="CC9900"/>
                </a:solidFill>
                <a:latin typeface="+mn-lt"/>
                <a:cs typeface="Times New Roman" panose="02020603050405020304" pitchFamily="18" charset="0"/>
              </a:rPr>
              <a:t>another</a:t>
            </a:r>
            <a:r>
              <a:rPr lang="en-US" altLang="ar-JO" sz="2800" dirty="0" smtClean="0">
                <a:latin typeface="+mn-lt"/>
                <a:cs typeface="Times New Roman" panose="02020603050405020304" pitchFamily="18" charset="0"/>
              </a:rPr>
              <a:t>  </a:t>
            </a:r>
            <a:r>
              <a:rPr lang="en-US" altLang="ar-JO" sz="2800" b="1" dirty="0" err="1" smtClean="0">
                <a:latin typeface="+mn-lt"/>
                <a:cs typeface="Times New Roman" panose="02020603050405020304" pitchFamily="18" charset="0"/>
              </a:rPr>
              <a:t>e.g</a:t>
            </a:r>
            <a:r>
              <a:rPr lang="en-US" altLang="ar-JO" sz="2800" b="1" dirty="0" smtClean="0">
                <a:latin typeface="+mn-lt"/>
                <a:cs typeface="Times New Roman" panose="02020603050405020304" pitchFamily="18" charset="0"/>
              </a:rPr>
              <a:t> </a:t>
            </a:r>
          </a:p>
          <a:p>
            <a:pPr eaLnBrk="1" hangingPunct="1"/>
            <a:r>
              <a:rPr lang="en-US" altLang="ar-JO" sz="2800" b="1" dirty="0" smtClean="0">
                <a:latin typeface="+mn-lt"/>
                <a:cs typeface="Times New Roman" panose="02020603050405020304" pitchFamily="18" charset="0"/>
              </a:rPr>
              <a:t>relationship </a:t>
            </a:r>
            <a:r>
              <a:rPr lang="en-US" altLang="ar-JO" sz="2800" b="1" dirty="0">
                <a:latin typeface="+mn-lt"/>
                <a:cs typeface="Times New Roman" panose="02020603050405020304" pitchFamily="18" charset="0"/>
              </a:rPr>
              <a:t>of obesity </a:t>
            </a:r>
            <a:r>
              <a:rPr lang="en-US" altLang="ar-JO" sz="2800" b="1" dirty="0" smtClean="0">
                <a:latin typeface="+mn-lt"/>
                <a:cs typeface="Times New Roman" panose="02020603050405020304" pitchFamily="18" charset="0"/>
              </a:rPr>
              <a:t>(</a:t>
            </a:r>
            <a:r>
              <a:rPr lang="en-US" altLang="ar-JO" sz="2800" b="1" dirty="0">
                <a:latin typeface="+mn-lt"/>
                <a:cs typeface="Times New Roman" panose="02020603050405020304" pitchFamily="18" charset="0"/>
              </a:rPr>
              <a:t>independent variable     and </a:t>
            </a:r>
            <a:r>
              <a:rPr lang="en-US" altLang="ar-JO" sz="2800" b="1" dirty="0" smtClean="0">
                <a:latin typeface="+mn-lt"/>
                <a:cs typeface="Times New Roman" panose="02020603050405020304" pitchFamily="18" charset="0"/>
              </a:rPr>
              <a:t> </a:t>
            </a:r>
            <a:r>
              <a:rPr lang="en-US" altLang="ar-JO" sz="2800" b="1" dirty="0">
                <a:latin typeface="+mn-lt"/>
                <a:cs typeface="Times New Roman" panose="02020603050405020304" pitchFamily="18" charset="0"/>
              </a:rPr>
              <a:t>occurrence of DM </a:t>
            </a:r>
            <a:r>
              <a:rPr lang="en-US" altLang="ar-JO" sz="2800" b="1" dirty="0" smtClean="0">
                <a:latin typeface="+mn-lt"/>
                <a:cs typeface="Times New Roman" panose="02020603050405020304" pitchFamily="18" charset="0"/>
              </a:rPr>
              <a:t>(</a:t>
            </a:r>
            <a:r>
              <a:rPr lang="en-US" altLang="ar-JO" sz="2800" b="1" dirty="0">
                <a:latin typeface="+mn-lt"/>
                <a:cs typeface="Times New Roman" panose="02020603050405020304" pitchFamily="18" charset="0"/>
              </a:rPr>
              <a:t>dependent variable). </a:t>
            </a:r>
            <a:endParaRPr lang="en-US" altLang="ar-JO" sz="2800" dirty="0">
              <a:latin typeface="+mn-lt"/>
              <a:cs typeface="Times New Roman" panose="02020603050405020304" pitchFamily="18" charset="0"/>
            </a:endParaRPr>
          </a:p>
          <a:p>
            <a:pPr eaLnBrk="1" hangingPunct="1"/>
            <a:endParaRPr lang="en-US" altLang="ar-JO" sz="2800" b="1" dirty="0">
              <a:latin typeface="+mn-lt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ar-JO" sz="2800" b="1" dirty="0">
                <a:latin typeface="+mn-lt"/>
                <a:cs typeface="Times New Roman" panose="02020603050405020304" pitchFamily="18" charset="0"/>
              </a:rPr>
              <a:t>To study these relations there are </a:t>
            </a:r>
            <a:r>
              <a:rPr lang="en-US" altLang="ar-JO" sz="2800" b="1" dirty="0">
                <a:solidFill>
                  <a:srgbClr val="0000FF"/>
                </a:solidFill>
                <a:latin typeface="+mn-lt"/>
                <a:cs typeface="Times New Roman" panose="02020603050405020304" pitchFamily="18" charset="0"/>
              </a:rPr>
              <a:t>three methods of analytic studies</a:t>
            </a:r>
            <a:endParaRPr lang="en-MY" altLang="ar-JO" sz="2800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26635" name="Date Placeholder 1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AF2653D-9460-4F17-9456-089F2F957A91}" type="datetime1">
              <a:rPr lang="en-US" altLang="ar-JO"/>
              <a:pPr eaLnBrk="1" hangingPunct="1"/>
              <a:t>8/14/2023</a:t>
            </a:fld>
            <a:endParaRPr lang="en-US" altLang="ar-JO"/>
          </a:p>
        </p:txBody>
      </p:sp>
      <p:pic>
        <p:nvPicPr>
          <p:cNvPr id="12" name="Picture 11" descr="G:\downloa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3" y="250825"/>
            <a:ext cx="8636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100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3F66190-33A1-4A5F-BC98-3518B62C3297}" type="slidenum">
              <a:rPr lang="ar-SA" altLang="ar-JO"/>
              <a:pPr eaLnBrk="1" hangingPunct="1"/>
              <a:t>28</a:t>
            </a:fld>
            <a:endParaRPr lang="en-US" altLang="ar-JO"/>
          </a:p>
        </p:txBody>
      </p:sp>
      <p:sp>
        <p:nvSpPr>
          <p:cNvPr id="3" name="Rectangle 2"/>
          <p:cNvSpPr/>
          <p:nvPr/>
        </p:nvSpPr>
        <p:spPr>
          <a:xfrm>
            <a:off x="-156411" y="930832"/>
            <a:ext cx="9141828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  <a:defRPr/>
            </a:pPr>
            <a:r>
              <a:rPr lang="en-US" sz="2600" dirty="0">
                <a:cs typeface="Times New Roman" pitchFamily="18" charset="0"/>
              </a:rPr>
              <a:t>Health data which are routinely available are usually </a:t>
            </a:r>
            <a:r>
              <a:rPr lang="en-US" sz="2600" dirty="0">
                <a:solidFill>
                  <a:srgbClr val="FF0000"/>
                </a:solidFill>
                <a:cs typeface="Times New Roman" pitchFamily="18" charset="0"/>
              </a:rPr>
              <a:t>restricted to people </a:t>
            </a:r>
            <a:r>
              <a:rPr lang="en-US" sz="2600" dirty="0">
                <a:cs typeface="Times New Roman" pitchFamily="18" charset="0"/>
              </a:rPr>
              <a:t>who </a:t>
            </a:r>
            <a:r>
              <a:rPr lang="en-US" sz="2600" b="1" dirty="0">
                <a:solidFill>
                  <a:schemeClr val="tx2"/>
                </a:solidFill>
                <a:cs typeface="Times New Roman" pitchFamily="18" charset="0"/>
              </a:rPr>
              <a:t>are in contact with health services</a:t>
            </a:r>
            <a:r>
              <a:rPr lang="en-US" sz="2600" dirty="0">
                <a:cs typeface="Times New Roman" pitchFamily="18" charset="0"/>
              </a:rPr>
              <a:t>.          However,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600" dirty="0">
                <a:cs typeface="Times New Roman" pitchFamily="18" charset="0"/>
              </a:rPr>
              <a:t>they give </a:t>
            </a:r>
            <a:r>
              <a:rPr lang="en-US" sz="2600" b="1" dirty="0">
                <a:solidFill>
                  <a:srgbClr val="002060"/>
                </a:solidFill>
                <a:cs typeface="Times New Roman" pitchFamily="18" charset="0"/>
              </a:rPr>
              <a:t>incomplete picture </a:t>
            </a:r>
            <a:r>
              <a:rPr lang="en-US" sz="2600" dirty="0">
                <a:cs typeface="Times New Roman" pitchFamily="18" charset="0"/>
              </a:rPr>
              <a:t>of the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frequency</a:t>
            </a:r>
            <a:r>
              <a:rPr lang="en-US" sz="2600" b="1" dirty="0">
                <a:solidFill>
                  <a:schemeClr val="tx2"/>
                </a:solidFill>
                <a:cs typeface="Times New Roman" pitchFamily="18" charset="0"/>
              </a:rPr>
              <a:t> and distribution </a:t>
            </a:r>
            <a:r>
              <a:rPr lang="en-US" sz="2600" dirty="0">
                <a:cs typeface="Times New Roman" pitchFamily="18" charset="0"/>
              </a:rPr>
              <a:t>of the disease in a population,   </a:t>
            </a:r>
            <a:r>
              <a:rPr lang="en-US" sz="2600" b="1" dirty="0">
                <a:cs typeface="Times New Roman" pitchFamily="18" charset="0"/>
              </a:rPr>
              <a:t>           </a:t>
            </a:r>
            <a:r>
              <a:rPr lang="en-US" sz="2600" b="1" dirty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because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600" b="1" dirty="0">
                <a:cs typeface="Times New Roman" pitchFamily="18" charset="0"/>
              </a:rPr>
              <a:t> they cannot give data about people who have the disease but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do not seek treatment</a:t>
            </a:r>
            <a:r>
              <a:rPr lang="en-US" sz="2600" b="1" dirty="0">
                <a:cs typeface="Times New Roman" pitchFamily="18" charset="0"/>
              </a:rPr>
              <a:t>. </a:t>
            </a:r>
          </a:p>
          <a:p>
            <a:pPr marL="457200" indent="-457200">
              <a:buFont typeface="Wingdings" panose="05000000000000000000" pitchFamily="2" charset="2"/>
              <a:buChar char="v"/>
              <a:defRPr/>
            </a:pPr>
            <a:r>
              <a:rPr lang="en-US" sz="2600" b="1" dirty="0" smtClean="0">
                <a:cs typeface="Times New Roman" pitchFamily="18" charset="0"/>
              </a:rPr>
              <a:t>In </a:t>
            </a:r>
            <a:r>
              <a:rPr lang="en-US" sz="2600" b="1" dirty="0">
                <a:cs typeface="Times New Roman" pitchFamily="18" charset="0"/>
              </a:rPr>
              <a:t>order to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plan services or </a:t>
            </a:r>
            <a:r>
              <a:rPr lang="en-US" sz="2600" b="1" dirty="0">
                <a:cs typeface="Times New Roman" pitchFamily="18" charset="0"/>
              </a:rPr>
              <a:t>identify disease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among population </a:t>
            </a:r>
            <a:r>
              <a:rPr lang="en-US" sz="2600" b="1" dirty="0" smtClean="0">
                <a:cs typeface="Times New Roman" pitchFamily="18" charset="0"/>
              </a:rPr>
              <a:t>it </a:t>
            </a:r>
            <a:r>
              <a:rPr lang="en-US" sz="2600" b="1" dirty="0">
                <a:cs typeface="Times New Roman" pitchFamily="18" charset="0"/>
              </a:rPr>
              <a:t>is necessary to conduct the </a:t>
            </a:r>
            <a:r>
              <a:rPr lang="en-US" sz="2600" b="1" dirty="0">
                <a:solidFill>
                  <a:srgbClr val="002060"/>
                </a:solidFill>
                <a:cs typeface="Times New Roman" pitchFamily="18" charset="0"/>
              </a:rPr>
              <a:t>cross sectional study. </a:t>
            </a:r>
          </a:p>
          <a:p>
            <a:pPr>
              <a:defRPr/>
            </a:pPr>
            <a:r>
              <a:rPr lang="en-US" sz="2600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600" b="1" dirty="0" smtClean="0">
                <a:solidFill>
                  <a:srgbClr val="0000FF"/>
                </a:solidFill>
                <a:cs typeface="Times New Roman" pitchFamily="18" charset="0"/>
              </a:rPr>
              <a:t>                                             </a:t>
            </a:r>
            <a:r>
              <a:rPr lang="en-US" sz="2600" b="1" dirty="0" smtClean="0">
                <a:solidFill>
                  <a:srgbClr val="002060"/>
                </a:solidFill>
                <a:cs typeface="Times New Roman" pitchFamily="18" charset="0"/>
              </a:rPr>
              <a:t>In </a:t>
            </a:r>
            <a:r>
              <a:rPr lang="en-US" sz="2600" b="1" dirty="0">
                <a:solidFill>
                  <a:srgbClr val="002060"/>
                </a:solidFill>
                <a:cs typeface="Times New Roman" pitchFamily="18" charset="0"/>
              </a:rPr>
              <a:t>this </a:t>
            </a:r>
            <a:r>
              <a:rPr lang="en-US" sz="2600" b="1" dirty="0" smtClean="0">
                <a:solidFill>
                  <a:srgbClr val="002060"/>
                </a:solidFill>
                <a:cs typeface="Times New Roman" pitchFamily="18" charset="0"/>
              </a:rPr>
              <a:t>,</a:t>
            </a:r>
          </a:p>
          <a:p>
            <a:pPr marL="457200" indent="-457200">
              <a:buFont typeface="Wingdings" panose="05000000000000000000" pitchFamily="2" charset="2"/>
              <a:buChar char="q"/>
              <a:defRPr/>
            </a:pPr>
            <a:r>
              <a:rPr lang="en-US" sz="2600" b="1" dirty="0" smtClean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the</a:t>
            </a:r>
            <a:r>
              <a:rPr lang="en-US" sz="2600" b="1" dirty="0">
                <a:solidFill>
                  <a:srgbClr val="0000FF"/>
                </a:solidFill>
                <a:cs typeface="Times New Roman" pitchFamily="18" charset="0"/>
              </a:rPr>
              <a:t>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disease</a:t>
            </a:r>
            <a:r>
              <a:rPr lang="en-US" sz="2600" b="1" dirty="0">
                <a:solidFill>
                  <a:srgbClr val="0000FF"/>
                </a:solidFill>
                <a:cs typeface="Times New Roman" pitchFamily="18" charset="0"/>
              </a:rPr>
              <a:t> and the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possible factors </a:t>
            </a:r>
            <a:r>
              <a:rPr lang="en-US" sz="2600" b="1" dirty="0">
                <a:solidFill>
                  <a:srgbClr val="0000FF"/>
                </a:solidFill>
                <a:cs typeface="Times New Roman" pitchFamily="18" charset="0"/>
              </a:rPr>
              <a:t>for it, are measured simultaneously. </a:t>
            </a:r>
            <a:r>
              <a:rPr lang="en-US" sz="2600" b="1" dirty="0" smtClean="0">
                <a:solidFill>
                  <a:srgbClr val="0000FF"/>
                </a:solidFill>
                <a:cs typeface="Times New Roman" pitchFamily="18" charset="0"/>
              </a:rPr>
              <a:t>                       </a:t>
            </a:r>
            <a:r>
              <a:rPr lang="en-US" sz="2600" b="1" dirty="0" smtClean="0">
                <a:solidFill>
                  <a:srgbClr val="002060"/>
                </a:solidFill>
                <a:cs typeface="Times New Roman" pitchFamily="18" charset="0"/>
              </a:rPr>
              <a:t>So </a:t>
            </a:r>
            <a:r>
              <a:rPr lang="en-US" sz="2600" b="1" dirty="0">
                <a:solidFill>
                  <a:srgbClr val="0000FF"/>
                </a:solidFill>
                <a:cs typeface="Times New Roman" pitchFamily="18" charset="0"/>
              </a:rPr>
              <a:t>, </a:t>
            </a:r>
          </a:p>
          <a:p>
            <a:pPr marL="457200" indent="-457200">
              <a:buFont typeface="Wingdings" panose="05000000000000000000" pitchFamily="2" charset="2"/>
              <a:buChar char="q"/>
              <a:defRPr/>
            </a:pP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it is difficult </a:t>
            </a:r>
            <a:r>
              <a:rPr lang="en-US" sz="2600" b="1" dirty="0">
                <a:solidFill>
                  <a:srgbClr val="0000FF"/>
                </a:solidFill>
                <a:cs typeface="Times New Roman" pitchFamily="18" charset="0"/>
              </a:rPr>
              <a:t>to determine which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came before </a:t>
            </a:r>
            <a:r>
              <a:rPr lang="en-US" sz="2600" b="1" dirty="0">
                <a:solidFill>
                  <a:srgbClr val="0000FF"/>
                </a:solidFill>
                <a:cs typeface="Times New Roman" pitchFamily="18" charset="0"/>
              </a:rPr>
              <a:t>the other.</a:t>
            </a:r>
            <a:endParaRPr lang="en-US" sz="2600" dirty="0">
              <a:solidFill>
                <a:srgbClr val="0000FF"/>
              </a:solidFill>
              <a:cs typeface="Times New Roman" pitchFamily="18" charset="0"/>
            </a:endParaRPr>
          </a:p>
        </p:txBody>
      </p:sp>
      <p:sp>
        <p:nvSpPr>
          <p:cNvPr id="27652" name="Rectangle 2"/>
          <p:cNvSpPr>
            <a:spLocks noChangeArrowheads="1"/>
          </p:cNvSpPr>
          <p:nvPr/>
        </p:nvSpPr>
        <p:spPr bwMode="auto">
          <a:xfrm>
            <a:off x="1286461" y="46748"/>
            <a:ext cx="3024187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ar-JO" sz="2800" b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Analytical studies</a:t>
            </a:r>
          </a:p>
          <a:p>
            <a:pPr eaLnBrk="1" hangingPunct="1"/>
            <a:r>
              <a:rPr lang="en-MY" altLang="ar-JO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Cross-sectional </a:t>
            </a:r>
          </a:p>
        </p:txBody>
      </p:sp>
      <p:sp>
        <p:nvSpPr>
          <p:cNvPr id="27653" name="Rectangle 1"/>
          <p:cNvSpPr>
            <a:spLocks noChangeArrowheads="1"/>
          </p:cNvSpPr>
          <p:nvPr/>
        </p:nvSpPr>
        <p:spPr bwMode="auto">
          <a:xfrm>
            <a:off x="6254750" y="0"/>
            <a:ext cx="2870200" cy="769938"/>
          </a:xfrm>
          <a:prstGeom prst="rect">
            <a:avLst/>
          </a:prstGeom>
          <a:noFill/>
          <a:ln w="19050">
            <a:solidFill>
              <a:srgbClr val="CC0099"/>
            </a:solidFill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ar-JO" sz="1100" b="1">
                <a:latin typeface="Times New Roman" panose="02020603050405020304" pitchFamily="18" charset="0"/>
                <a:cs typeface="Times New Roman" panose="02020603050405020304" pitchFamily="18" charset="0"/>
              </a:rPr>
              <a:t>Issues in the design of cross-sectional studies</a:t>
            </a:r>
            <a:endParaRPr lang="en-MY" altLang="ar-JO" sz="11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ar-JO" sz="1100">
                <a:latin typeface="Times New Roman" panose="02020603050405020304" pitchFamily="18" charset="0"/>
                <a:cs typeface="Times New Roman" panose="02020603050405020304" pitchFamily="18" charset="0"/>
              </a:rPr>
              <a:t>2. Potential bias in cross-sectional studies</a:t>
            </a:r>
            <a:endParaRPr lang="en-MY" altLang="ar-JO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ar-JO" sz="1100">
                <a:latin typeface="Times New Roman" panose="02020603050405020304" pitchFamily="18" charset="0"/>
                <a:cs typeface="Times New Roman" panose="02020603050405020304" pitchFamily="18" charset="0"/>
              </a:rPr>
              <a:t>3. Analysis of cross-sectional studies</a:t>
            </a:r>
            <a:endParaRPr lang="en-MY" altLang="ar-JO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ar-JO" sz="1100">
                <a:latin typeface="Times New Roman" panose="02020603050405020304" pitchFamily="18" charset="0"/>
                <a:cs typeface="Times New Roman" panose="02020603050405020304" pitchFamily="18" charset="0"/>
              </a:rPr>
              <a:t>4. Strengths and weaknesses of CSS studies</a:t>
            </a:r>
            <a:endParaRPr lang="en-MY" altLang="ar-JO"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7308850" y="6308725"/>
            <a:ext cx="1625600" cy="485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/>
          </a:p>
        </p:txBody>
      </p:sp>
      <p:sp>
        <p:nvSpPr>
          <p:cNvPr id="27655" name="Date Placeholder 6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04BFB4F-5056-400A-A511-44232A8DA9BA}" type="datetime1">
              <a:rPr lang="en-US" altLang="ar-JO"/>
              <a:pPr eaLnBrk="1" hangingPunct="1"/>
              <a:t>8/14/2023</a:t>
            </a:fld>
            <a:endParaRPr lang="en-US" altLang="ar-JO"/>
          </a:p>
        </p:txBody>
      </p:sp>
      <p:pic>
        <p:nvPicPr>
          <p:cNvPr id="8" name="Picture 7" descr="G:\downloa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3" y="250825"/>
            <a:ext cx="8636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3016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/>
          <p:cNvSpPr>
            <a:spLocks noChangeArrowheads="1"/>
          </p:cNvSpPr>
          <p:nvPr/>
        </p:nvSpPr>
        <p:spPr bwMode="auto">
          <a:xfrm>
            <a:off x="6254750" y="0"/>
            <a:ext cx="2870200" cy="708025"/>
          </a:xfrm>
          <a:prstGeom prst="rect">
            <a:avLst/>
          </a:prstGeom>
          <a:noFill/>
          <a:ln w="19050">
            <a:solidFill>
              <a:srgbClr val="CC0099"/>
            </a:solidFill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ar-JO" sz="1000" b="1">
                <a:latin typeface="Times New Roman" panose="02020603050405020304" pitchFamily="18" charset="0"/>
                <a:cs typeface="Times New Roman" panose="02020603050405020304" pitchFamily="18" charset="0"/>
              </a:rPr>
              <a:t>Issues in the design of cross-sectional studies</a:t>
            </a:r>
            <a:endParaRPr lang="en-MY" altLang="ar-JO" sz="1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ar-JO" sz="1000">
                <a:latin typeface="Times New Roman" panose="02020603050405020304" pitchFamily="18" charset="0"/>
                <a:cs typeface="Times New Roman" panose="02020603050405020304" pitchFamily="18" charset="0"/>
              </a:rPr>
              <a:t>2. Potential bias in cross-sectional studies</a:t>
            </a:r>
            <a:endParaRPr lang="en-MY" altLang="ar-JO" sz="1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ar-JO" sz="1000">
                <a:latin typeface="Times New Roman" panose="02020603050405020304" pitchFamily="18" charset="0"/>
                <a:cs typeface="Times New Roman" panose="02020603050405020304" pitchFamily="18" charset="0"/>
              </a:rPr>
              <a:t>3. Analysis of cross-sectional studies</a:t>
            </a:r>
            <a:endParaRPr lang="en-MY" altLang="ar-JO" sz="1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ar-JO" sz="1000">
                <a:latin typeface="Times New Roman" panose="02020603050405020304" pitchFamily="18" charset="0"/>
                <a:cs typeface="Times New Roman" panose="02020603050405020304" pitchFamily="18" charset="0"/>
              </a:rPr>
              <a:t>4. Strengths and weaknesses of CSS studies</a:t>
            </a:r>
            <a:endParaRPr lang="en-MY" altLang="ar-JO" sz="1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-26987" y="822553"/>
            <a:ext cx="9504279" cy="54784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600" b="1" dirty="0">
                <a:cs typeface="Times New Roman" pitchFamily="18" charset="0"/>
              </a:rPr>
              <a:t>A cross-sectional study  (CSS) </a:t>
            </a:r>
            <a:endParaRPr lang="en-US" sz="2600" b="1" dirty="0" smtClean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600" b="1" dirty="0" smtClean="0">
                <a:solidFill>
                  <a:srgbClr val="002060"/>
                </a:solidFill>
                <a:cs typeface="Times New Roman" pitchFamily="18" charset="0"/>
              </a:rPr>
              <a:t>examines </a:t>
            </a:r>
            <a:r>
              <a:rPr lang="en-US" sz="2600" b="1" dirty="0">
                <a:solidFill>
                  <a:srgbClr val="002060"/>
                </a:solidFill>
                <a:cs typeface="Times New Roman" pitchFamily="18" charset="0"/>
              </a:rPr>
              <a:t>the relationship </a:t>
            </a:r>
            <a:endParaRPr lang="en-US" sz="2600" b="1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600" b="1" dirty="0" smtClean="0">
                <a:solidFill>
                  <a:srgbClr val="C00000"/>
                </a:solidFill>
                <a:cs typeface="Times New Roman" pitchFamily="18" charset="0"/>
              </a:rPr>
              <a:t>Between disease </a:t>
            </a:r>
            <a:r>
              <a:rPr lang="en-US" sz="2400" dirty="0">
                <a:cs typeface="Times New Roman" pitchFamily="18" charset="0"/>
              </a:rPr>
              <a:t>(or other health related state) </a:t>
            </a:r>
            <a:r>
              <a:rPr lang="en-US" sz="2600" b="1" dirty="0">
                <a:solidFill>
                  <a:srgbClr val="009900"/>
                </a:solidFill>
                <a:cs typeface="Times New Roman" pitchFamily="18" charset="0"/>
              </a:rPr>
              <a:t>and other </a:t>
            </a:r>
            <a:endParaRPr lang="en-US" sz="2600" b="1" dirty="0" smtClean="0">
              <a:solidFill>
                <a:srgbClr val="00990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600" b="1" dirty="0" smtClean="0">
                <a:solidFill>
                  <a:srgbClr val="009900"/>
                </a:solidFill>
                <a:cs typeface="Times New Roman" pitchFamily="18" charset="0"/>
              </a:rPr>
              <a:t>variables </a:t>
            </a:r>
            <a:r>
              <a:rPr lang="en-US" sz="2600" b="1" dirty="0">
                <a:solidFill>
                  <a:srgbClr val="009900"/>
                </a:solidFill>
                <a:cs typeface="Times New Roman" pitchFamily="18" charset="0"/>
              </a:rPr>
              <a:t>of </a:t>
            </a:r>
            <a:r>
              <a:rPr lang="en-US" sz="2600" b="1" dirty="0" smtClean="0">
                <a:solidFill>
                  <a:srgbClr val="009900"/>
                </a:solidFill>
                <a:cs typeface="Times New Roman" pitchFamily="18" charset="0"/>
              </a:rPr>
              <a:t>interest </a:t>
            </a:r>
            <a:r>
              <a:rPr lang="en-US" sz="2600" dirty="0">
                <a:cs typeface="Times New Roman" pitchFamily="18" charset="0"/>
              </a:rPr>
              <a:t>as they </a:t>
            </a:r>
            <a:r>
              <a:rPr lang="en-US" sz="2600" b="1" dirty="0">
                <a:cs typeface="Times New Roman" pitchFamily="18" charset="0"/>
              </a:rPr>
              <a:t>exist in a defined population</a:t>
            </a:r>
            <a:r>
              <a:rPr lang="en-US" sz="2600" dirty="0">
                <a:cs typeface="Times New Roman" pitchFamily="18" charset="0"/>
              </a:rPr>
              <a:t> </a:t>
            </a:r>
            <a:r>
              <a:rPr lang="en-US" sz="2600" b="1" dirty="0">
                <a:solidFill>
                  <a:srgbClr val="0070C0"/>
                </a:solidFill>
                <a:cs typeface="Times New Roman" pitchFamily="18" charset="0"/>
              </a:rPr>
              <a:t>at a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single point </a:t>
            </a:r>
            <a:r>
              <a:rPr lang="en-US" sz="2600" b="1" dirty="0">
                <a:solidFill>
                  <a:srgbClr val="0070C0"/>
                </a:solidFill>
                <a:cs typeface="Times New Roman" pitchFamily="18" charset="0"/>
              </a:rPr>
              <a:t>in time </a:t>
            </a:r>
            <a:r>
              <a:rPr lang="en-US" sz="2600" b="1" dirty="0">
                <a:cs typeface="Times New Roman" pitchFamily="18" charset="0"/>
              </a:rPr>
              <a:t>or</a:t>
            </a:r>
            <a:r>
              <a:rPr lang="en-US" sz="2600" dirty="0">
                <a:cs typeface="Times New Roman" pitchFamily="18" charset="0"/>
              </a:rPr>
              <a:t> </a:t>
            </a:r>
            <a:r>
              <a:rPr lang="en-US" sz="2600" b="1" dirty="0">
                <a:solidFill>
                  <a:srgbClr val="0070C0"/>
                </a:solidFill>
                <a:cs typeface="Times New Roman" pitchFamily="18" charset="0"/>
              </a:rPr>
              <a:t>over a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short period of time</a:t>
            </a:r>
            <a:r>
              <a:rPr lang="en-US" sz="26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sz="2400" dirty="0">
                <a:cs typeface="Times New Roman" pitchFamily="18" charset="0"/>
              </a:rPr>
              <a:t>(e.g. calendar year). </a:t>
            </a:r>
            <a:r>
              <a:rPr lang="en-US" sz="2400" b="1" dirty="0">
                <a:solidFill>
                  <a:srgbClr val="C00000"/>
                </a:solidFill>
                <a:cs typeface="Times New Roman" pitchFamily="18" charset="0"/>
              </a:rPr>
              <a:t>???</a:t>
            </a:r>
            <a:endParaRPr lang="en-MY" sz="2400" b="1" dirty="0">
              <a:solidFill>
                <a:srgbClr val="C00000"/>
              </a:solidFill>
              <a:cs typeface="Times New Roman" pitchFamily="18" charset="0"/>
            </a:endParaRPr>
          </a:p>
          <a:p>
            <a:pPr>
              <a:defRPr/>
            </a:pPr>
            <a:endParaRPr lang="en-MY" sz="1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600" b="1" dirty="0">
                <a:cs typeface="Times New Roman" pitchFamily="18" charset="0"/>
              </a:rPr>
              <a:t>CSS </a:t>
            </a:r>
            <a:r>
              <a:rPr lang="en-MY" sz="2600" dirty="0">
                <a:cs typeface="Times New Roman" pitchFamily="18" charset="0"/>
              </a:rPr>
              <a:t>measure </a:t>
            </a:r>
            <a:r>
              <a:rPr lang="en-MY" sz="2600" b="1" dirty="0">
                <a:solidFill>
                  <a:srgbClr val="C00000"/>
                </a:solidFill>
                <a:cs typeface="Times New Roman" pitchFamily="18" charset="0"/>
              </a:rPr>
              <a:t>the prevalence of disease </a:t>
            </a:r>
            <a:r>
              <a:rPr lang="en-MY" sz="2600" dirty="0">
                <a:cs typeface="Times New Roman" pitchFamily="18" charset="0"/>
              </a:rPr>
              <a:t>and thus are </a:t>
            </a:r>
            <a:r>
              <a:rPr lang="en-MY" sz="2600" dirty="0" smtClean="0">
                <a:cs typeface="Times New Roman" pitchFamily="18" charset="0"/>
              </a:rPr>
              <a:t>often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600" dirty="0" smtClean="0">
                <a:cs typeface="Times New Roman" pitchFamily="18" charset="0"/>
              </a:rPr>
              <a:t> </a:t>
            </a:r>
            <a:r>
              <a:rPr lang="en-MY" sz="2600" dirty="0">
                <a:cs typeface="Times New Roman" pitchFamily="18" charset="0"/>
              </a:rPr>
              <a:t>called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prevalence studies.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600" b="1" dirty="0">
                <a:cs typeface="Times New Roman" pitchFamily="18" charset="0"/>
              </a:rPr>
              <a:t>A CSS measures the </a:t>
            </a:r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prevalence</a:t>
            </a:r>
            <a:r>
              <a:rPr lang="en-MY" sz="2600" b="1" dirty="0">
                <a:cs typeface="Times New Roman" pitchFamily="18" charset="0"/>
              </a:rPr>
              <a:t> of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health outcomes</a:t>
            </a:r>
            <a:r>
              <a:rPr lang="en-MY" sz="2600" b="1" dirty="0">
                <a:solidFill>
                  <a:srgbClr val="009900"/>
                </a:solidFill>
                <a:cs typeface="Times New Roman" pitchFamily="18" charset="0"/>
              </a:rPr>
              <a:t> </a:t>
            </a:r>
            <a:r>
              <a:rPr lang="en-MY" sz="2600" dirty="0">
                <a:cs typeface="Times New Roman" pitchFamily="18" charset="0"/>
              </a:rPr>
              <a:t>or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determinants</a:t>
            </a:r>
            <a:r>
              <a:rPr lang="en-MY" sz="2600" b="1" dirty="0">
                <a:solidFill>
                  <a:srgbClr val="009900"/>
                </a:solidFill>
                <a:cs typeface="Times New Roman" pitchFamily="18" charset="0"/>
              </a:rPr>
              <a:t> of health</a:t>
            </a:r>
            <a:r>
              <a:rPr lang="en-MY" sz="2600" dirty="0">
                <a:cs typeface="Times New Roman" pitchFamily="18" charset="0"/>
              </a:rPr>
              <a:t>, </a:t>
            </a:r>
            <a:r>
              <a:rPr lang="en-MY" sz="2600" b="1" dirty="0">
                <a:cs typeface="Times New Roman" pitchFamily="18" charset="0"/>
              </a:rPr>
              <a:t>or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both</a:t>
            </a:r>
            <a:r>
              <a:rPr lang="en-MY" sz="2600" b="1" dirty="0">
                <a:solidFill>
                  <a:srgbClr val="009900"/>
                </a:solidFill>
                <a:cs typeface="Times New Roman" pitchFamily="18" charset="0"/>
              </a:rPr>
              <a:t>,</a:t>
            </a:r>
            <a:r>
              <a:rPr lang="en-MY" sz="2600" b="1" dirty="0">
                <a:cs typeface="Times New Roman" pitchFamily="18" charset="0"/>
              </a:rPr>
              <a:t> in a population </a:t>
            </a:r>
            <a:r>
              <a:rPr lang="en-MY" sz="2600" dirty="0">
                <a:cs typeface="Times New Roman" pitchFamily="18" charset="0"/>
              </a:rPr>
              <a:t>at </a:t>
            </a:r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a point in time </a:t>
            </a:r>
            <a:r>
              <a:rPr lang="en-MY" sz="2600" dirty="0">
                <a:cs typeface="Times New Roman" pitchFamily="18" charset="0"/>
              </a:rPr>
              <a:t>or </a:t>
            </a:r>
            <a:r>
              <a:rPr lang="en-MY" sz="2600" b="1" dirty="0">
                <a:solidFill>
                  <a:srgbClr val="0070C0"/>
                </a:solidFill>
                <a:cs typeface="Times New Roman" pitchFamily="18" charset="0"/>
              </a:rPr>
              <a:t>over a short period. </a:t>
            </a:r>
          </a:p>
          <a:p>
            <a:pPr marL="457200" indent="-457200">
              <a:buFont typeface="Wingdings" panose="05000000000000000000" pitchFamily="2" charset="2"/>
              <a:buChar char="q"/>
              <a:defRPr/>
            </a:pPr>
            <a:r>
              <a:rPr lang="en-MY" sz="2600" b="1" dirty="0">
                <a:cs typeface="Times New Roman" pitchFamily="18" charset="0"/>
              </a:rPr>
              <a:t>Such information can be </a:t>
            </a:r>
            <a:r>
              <a:rPr lang="en-MY" sz="2600" b="1" dirty="0">
                <a:solidFill>
                  <a:srgbClr val="C00000"/>
                </a:solidFill>
                <a:cs typeface="Times New Roman" pitchFamily="18" charset="0"/>
              </a:rPr>
              <a:t>used to explore aetiology</a:t>
            </a:r>
            <a:r>
              <a:rPr lang="en-MY" sz="2600" dirty="0"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600" dirty="0">
                <a:cs typeface="Times New Roman" pitchFamily="18" charset="0"/>
              </a:rPr>
              <a:t>Data is collected from a </a:t>
            </a:r>
            <a:r>
              <a:rPr lang="en-MY" sz="2600" b="1" dirty="0">
                <a:cs typeface="Times New Roman" pitchFamily="18" charset="0"/>
              </a:rPr>
              <a:t>sample of population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at a point in time</a:t>
            </a:r>
            <a:r>
              <a:rPr lang="en-MY" sz="2600" dirty="0">
                <a:solidFill>
                  <a:srgbClr val="FF0000"/>
                </a:solidFill>
                <a:cs typeface="Times New Roman" pitchFamily="18" charset="0"/>
              </a:rPr>
              <a:t>.</a:t>
            </a:r>
            <a:endParaRPr lang="en-US" sz="2600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2" name="Right Arrow 1"/>
          <p:cNvSpPr/>
          <p:nvPr/>
        </p:nvSpPr>
        <p:spPr>
          <a:xfrm>
            <a:off x="7308850" y="6308725"/>
            <a:ext cx="1625600" cy="485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/>
          </a:p>
        </p:txBody>
      </p:sp>
      <p:sp>
        <p:nvSpPr>
          <p:cNvPr id="28677" name="Rectangle 2"/>
          <p:cNvSpPr>
            <a:spLocks noChangeArrowheads="1"/>
          </p:cNvSpPr>
          <p:nvPr/>
        </p:nvSpPr>
        <p:spPr bwMode="auto">
          <a:xfrm>
            <a:off x="7493000" y="6367463"/>
            <a:ext cx="6080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MY" altLang="ar-JO" b="1">
                <a:latin typeface="Times New Roman" panose="02020603050405020304" pitchFamily="18" charset="0"/>
                <a:cs typeface="Times New Roman" panose="02020603050405020304" pitchFamily="18" charset="0"/>
              </a:rPr>
              <a:t>CSS</a:t>
            </a:r>
            <a:endParaRPr lang="en-MY" altLang="ar-JO"/>
          </a:p>
        </p:txBody>
      </p:sp>
      <p:sp>
        <p:nvSpPr>
          <p:cNvPr id="28678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049E545-869D-4B9D-92B3-E15721255434}" type="slidenum">
              <a:rPr lang="ar-SA" altLang="ar-JO"/>
              <a:pPr eaLnBrk="1" hangingPunct="1"/>
              <a:t>29</a:t>
            </a:fld>
            <a:endParaRPr lang="en-US" altLang="ar-JO"/>
          </a:p>
        </p:txBody>
      </p:sp>
      <p:sp>
        <p:nvSpPr>
          <p:cNvPr id="28679" name="Rectangle 4"/>
          <p:cNvSpPr>
            <a:spLocks noChangeArrowheads="1"/>
          </p:cNvSpPr>
          <p:nvPr/>
        </p:nvSpPr>
        <p:spPr bwMode="auto">
          <a:xfrm>
            <a:off x="838200" y="0"/>
            <a:ext cx="34321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ar-JO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ar-JO" b="1">
                <a:latin typeface="Times New Roman" panose="02020603050405020304" pitchFamily="18" charset="0"/>
                <a:cs typeface="Times New Roman" panose="02020603050405020304" pitchFamily="18" charset="0"/>
              </a:rPr>
              <a:t>Cont</a:t>
            </a:r>
            <a:r>
              <a:rPr lang="en-US" altLang="ar-JO"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  <a:r>
              <a:rPr lang="en-US" altLang="ar-JO" b="1">
                <a:latin typeface="Times New Roman" panose="02020603050405020304" pitchFamily="18" charset="0"/>
                <a:cs typeface="Times New Roman" panose="02020603050405020304" pitchFamily="18" charset="0"/>
              </a:rPr>
              <a:t>Cross-sectional studies </a:t>
            </a:r>
            <a:endParaRPr lang="en-MY" altLang="ar-JO" b="1"/>
          </a:p>
        </p:txBody>
      </p:sp>
      <p:sp>
        <p:nvSpPr>
          <p:cNvPr id="28680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73AD87C-D275-4F01-8152-D8AE46D98447}" type="datetime1">
              <a:rPr lang="en-US" altLang="ar-JO"/>
              <a:pPr eaLnBrk="1" hangingPunct="1"/>
              <a:t>8/14/2023</a:t>
            </a:fld>
            <a:endParaRPr lang="en-US" altLang="ar-JO"/>
          </a:p>
        </p:txBody>
      </p:sp>
      <p:pic>
        <p:nvPicPr>
          <p:cNvPr id="9" name="Picture 8" descr="G:\downloa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987" y="-42863"/>
            <a:ext cx="8636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6672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04800" y="6538912"/>
            <a:ext cx="2133600" cy="365125"/>
          </a:xfrm>
        </p:spPr>
        <p:txBody>
          <a:bodyPr/>
          <a:lstStyle/>
          <a:p>
            <a:fld id="{17629B43-BA3E-423C-BEC0-193BBF6367B5}" type="datetime1">
              <a:rPr lang="en-US" smtClean="0"/>
              <a:t>8/14/2023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3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426840" y="1205482"/>
            <a:ext cx="864096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alibri" panose="020F0502020204030204" pitchFamily="34" charset="0"/>
              </a:rPr>
              <a:t>“</a:t>
            </a:r>
            <a:r>
              <a:rPr lang="en-US" sz="2800" dirty="0" smtClean="0">
                <a:solidFill>
                  <a:srgbClr val="000000"/>
                </a:solidFill>
              </a:rPr>
              <a:t>The study of </a:t>
            </a:r>
            <a:r>
              <a:rPr lang="en-US" sz="2800" b="1" dirty="0" smtClean="0">
                <a:solidFill>
                  <a:srgbClr val="FF0000"/>
                </a:solidFill>
              </a:rPr>
              <a:t>distribution </a:t>
            </a:r>
            <a:r>
              <a:rPr lang="en-US" sz="2800" dirty="0" smtClean="0">
                <a:solidFill>
                  <a:srgbClr val="000000"/>
                </a:solidFill>
              </a:rPr>
              <a:t>and determinants of health-related states or events </a:t>
            </a:r>
            <a:r>
              <a:rPr lang="en-US" sz="2800" dirty="0" smtClean="0"/>
              <a:t>in specified populations, and the application of this study </a:t>
            </a:r>
            <a:r>
              <a:rPr lang="en-US" sz="2800" dirty="0" smtClean="0">
                <a:solidFill>
                  <a:srgbClr val="660033"/>
                </a:solidFill>
              </a:rPr>
              <a:t>to</a:t>
            </a:r>
            <a:r>
              <a:rPr lang="en-US" sz="2800" dirty="0" smtClean="0"/>
              <a:t> </a:t>
            </a:r>
            <a:r>
              <a:rPr lang="en-US" sz="2800" b="1" dirty="0" smtClean="0">
                <a:solidFill>
                  <a:srgbClr val="660033"/>
                </a:solidFill>
              </a:rPr>
              <a:t>control health </a:t>
            </a:r>
            <a:r>
              <a:rPr lang="en-MY" sz="2800" b="1" dirty="0" smtClean="0">
                <a:solidFill>
                  <a:srgbClr val="660033"/>
                </a:solidFill>
              </a:rPr>
              <a:t>problems”</a:t>
            </a:r>
            <a:endParaRPr lang="ar-JO" sz="2800" b="1" dirty="0">
              <a:solidFill>
                <a:srgbClr val="660033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0550" y="538650"/>
            <a:ext cx="6067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dirty="0">
                <a:solidFill>
                  <a:srgbClr val="C00000"/>
                </a:solidFill>
                <a:latin typeface="Calibri" panose="020F0502020204030204" pitchFamily="34" charset="0"/>
              </a:rPr>
              <a:t>Epidemiology:  </a:t>
            </a:r>
            <a:r>
              <a:rPr lang="en-MY" sz="28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           </a:t>
            </a:r>
            <a:r>
              <a:rPr lang="en-MY" sz="2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Definition</a:t>
            </a:r>
            <a:endParaRPr lang="ar-JO" sz="2800" dirty="0"/>
          </a:p>
        </p:txBody>
      </p:sp>
      <p:sp>
        <p:nvSpPr>
          <p:cNvPr id="6" name="Rectangle 5"/>
          <p:cNvSpPr/>
          <p:nvPr/>
        </p:nvSpPr>
        <p:spPr>
          <a:xfrm>
            <a:off x="304800" y="2704319"/>
            <a:ext cx="8146892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ar-JO" sz="9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US" sz="2800" b="1" dirty="0">
                <a:solidFill>
                  <a:srgbClr val="0070C0"/>
                </a:solidFill>
                <a:latin typeface="Calibri" panose="020F0502020204030204" pitchFamily="34" charset="0"/>
              </a:rPr>
              <a:t>Study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: </a:t>
            </a:r>
            <a:r>
              <a:rPr lang="en-US" sz="2800" dirty="0">
                <a:solidFill>
                  <a:srgbClr val="000000"/>
                </a:solidFill>
              </a:rPr>
              <a:t>includes surveillance, observation, analytic </a:t>
            </a:r>
            <a:r>
              <a:rPr lang="en-US" sz="2800" dirty="0" smtClean="0">
                <a:solidFill>
                  <a:srgbClr val="000000"/>
                </a:solidFill>
              </a:rPr>
              <a:t>research, and</a:t>
            </a:r>
            <a:r>
              <a:rPr lang="en-US" sz="2800" dirty="0" smtClean="0"/>
              <a:t>   </a:t>
            </a:r>
            <a:r>
              <a:rPr lang="en-MY" sz="2800" dirty="0" smtClean="0"/>
              <a:t>experiments.</a:t>
            </a:r>
            <a:endParaRPr lang="en-MY" sz="2800" dirty="0"/>
          </a:p>
        </p:txBody>
      </p:sp>
      <p:sp>
        <p:nvSpPr>
          <p:cNvPr id="7" name="Rectangle 6"/>
          <p:cNvSpPr/>
          <p:nvPr/>
        </p:nvSpPr>
        <p:spPr>
          <a:xfrm>
            <a:off x="124272" y="4024610"/>
            <a:ext cx="8839200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ar-JO" sz="9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US" sz="2800" dirty="0" smtClean="0">
                <a:solidFill>
                  <a:srgbClr val="000000"/>
                </a:solidFill>
                <a:latin typeface="Arial" panose="020B0604020202020204" pitchFamily="34" charset="0"/>
              </a:rPr>
              <a:t>•</a:t>
            </a:r>
            <a: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</a:rPr>
              <a:t>Distribution: 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Refers to analysis by 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</a:rPr>
              <a:t>time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, 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</a:rPr>
              <a:t>place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, and </a:t>
            </a: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</a:rPr>
              <a:t>classes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 of persons affected.</a:t>
            </a:r>
          </a:p>
        </p:txBody>
      </p:sp>
      <p:sp>
        <p:nvSpPr>
          <p:cNvPr id="8" name="Rectangle 7"/>
          <p:cNvSpPr/>
          <p:nvPr/>
        </p:nvSpPr>
        <p:spPr>
          <a:xfrm>
            <a:off x="211827" y="5218621"/>
            <a:ext cx="8862329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ar-JO" sz="9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US" sz="2800" b="1" dirty="0">
                <a:solidFill>
                  <a:srgbClr val="0070C0"/>
                </a:solidFill>
                <a:latin typeface="Calibri" panose="020F0502020204030204" pitchFamily="34" charset="0"/>
              </a:rPr>
              <a:t>Determinants</a:t>
            </a:r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: </a:t>
            </a:r>
            <a:r>
              <a:rPr lang="en-US" sz="2800" b="1" dirty="0">
                <a:solidFill>
                  <a:srgbClr val="FF0000"/>
                </a:solidFill>
              </a:rPr>
              <a:t>All the </a:t>
            </a:r>
            <a:r>
              <a:rPr lang="en-US" sz="2800" b="1" dirty="0">
                <a:solidFill>
                  <a:srgbClr val="000000"/>
                </a:solidFill>
              </a:rPr>
              <a:t>physical, biological, social, cultural, and behavioral factors </a:t>
            </a:r>
            <a:r>
              <a:rPr lang="en-US" sz="2800" b="1" dirty="0" smtClean="0">
                <a:solidFill>
                  <a:srgbClr val="000000"/>
                </a:solidFill>
              </a:rPr>
              <a:t>that</a:t>
            </a:r>
            <a:r>
              <a:rPr lang="en-US" sz="2800" b="1" dirty="0"/>
              <a:t> </a:t>
            </a:r>
            <a:r>
              <a:rPr lang="en-US" sz="2800" b="1" dirty="0" smtClean="0"/>
              <a:t> </a:t>
            </a:r>
            <a:r>
              <a:rPr lang="en-MY" sz="2800" b="1" dirty="0" smtClean="0"/>
              <a:t>influence </a:t>
            </a:r>
            <a:r>
              <a:rPr lang="en-MY" sz="2800" b="1" dirty="0"/>
              <a:t>health</a:t>
            </a:r>
            <a:r>
              <a:rPr lang="en-MY" sz="2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9197058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0525" y="1225550"/>
            <a:ext cx="8753475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Arial" charset="0"/>
              <a:buChar char="•"/>
              <a:defRPr/>
            </a:pPr>
            <a:r>
              <a:rPr lang="en-US" sz="2800" b="1" dirty="0">
                <a:solidFill>
                  <a:srgbClr val="0070C0"/>
                </a:solidFill>
                <a:cs typeface="Times New Roman" pitchFamily="18" charset="0"/>
              </a:rPr>
              <a:t>CSS are used </a:t>
            </a:r>
            <a:r>
              <a:rPr lang="en-US" sz="2800" dirty="0">
                <a:cs typeface="Times New Roman" pitchFamily="18" charset="0"/>
              </a:rPr>
              <a:t>to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assess</a:t>
            </a:r>
          </a:p>
          <a:p>
            <a:pPr marL="342900" indent="-342900">
              <a:buFont typeface="Arial" charset="0"/>
              <a:buChar char="•"/>
              <a:defRPr/>
            </a:pP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 the burden </a:t>
            </a:r>
            <a:r>
              <a:rPr lang="en-US" sz="2800" dirty="0">
                <a:cs typeface="Times New Roman" pitchFamily="18" charset="0"/>
              </a:rPr>
              <a:t>of disease or </a:t>
            </a:r>
          </a:p>
          <a:p>
            <a:pPr marL="342900" indent="-342900">
              <a:buFont typeface="Arial" charset="0"/>
              <a:buChar char="•"/>
              <a:defRPr/>
            </a:pPr>
            <a:r>
              <a:rPr lang="en-US" sz="2800" b="1" dirty="0">
                <a:cs typeface="Times New Roman" pitchFamily="18" charset="0"/>
              </a:rPr>
              <a:t>health needs </a:t>
            </a:r>
            <a:r>
              <a:rPr lang="en-US" sz="2800" dirty="0">
                <a:cs typeface="Times New Roman" pitchFamily="18" charset="0"/>
              </a:rPr>
              <a:t>of a population and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800" dirty="0">
                <a:cs typeface="Times New Roman" pitchFamily="18" charset="0"/>
              </a:rPr>
              <a:t> are particularly 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useful in informing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the planning </a:t>
            </a:r>
            <a:r>
              <a:rPr lang="en-US" sz="2800" dirty="0">
                <a:cs typeface="Times New Roman" pitchFamily="18" charset="0"/>
              </a:rPr>
              <a:t>and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800" b="1" dirty="0">
                <a:solidFill>
                  <a:schemeClr val="accent4"/>
                </a:solidFill>
                <a:cs typeface="Times New Roman" pitchFamily="18" charset="0"/>
              </a:rPr>
              <a:t>                              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allocation of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health resources</a:t>
            </a:r>
            <a:r>
              <a:rPr lang="en-US" sz="2800" dirty="0">
                <a:cs typeface="Times New Roman" pitchFamily="18" charset="0"/>
              </a:rPr>
              <a:t>.</a:t>
            </a:r>
            <a:endParaRPr lang="en-MY" sz="2800" dirty="0">
              <a:cs typeface="Times New Roman" pitchFamily="18" charset="0"/>
            </a:endParaRPr>
          </a:p>
        </p:txBody>
      </p:sp>
      <p:sp>
        <p:nvSpPr>
          <p:cNvPr id="29699" name="Rectangle 4"/>
          <p:cNvSpPr>
            <a:spLocks noChangeArrowheads="1"/>
          </p:cNvSpPr>
          <p:nvPr/>
        </p:nvSpPr>
        <p:spPr bwMode="auto">
          <a:xfrm>
            <a:off x="2141119" y="49422"/>
            <a:ext cx="34305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ar-JO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ar-JO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</a:t>
            </a:r>
            <a:r>
              <a:rPr lang="en-US" altLang="ar-J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  <a:r>
              <a:rPr lang="en-US" altLang="ar-J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Cross-sectional studies </a:t>
            </a:r>
            <a:endParaRPr lang="en-MY" altLang="ar-JO" b="1" dirty="0"/>
          </a:p>
        </p:txBody>
      </p:sp>
      <p:sp>
        <p:nvSpPr>
          <p:cNvPr id="9" name="Rectangle 8"/>
          <p:cNvSpPr/>
          <p:nvPr/>
        </p:nvSpPr>
        <p:spPr>
          <a:xfrm>
            <a:off x="-1" y="3880769"/>
            <a:ext cx="883126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800" b="1" dirty="0">
                <a:cs typeface="Times New Roman" pitchFamily="18" charset="0"/>
              </a:rPr>
              <a:t>In sudden outbreaks of disease</a:t>
            </a:r>
            <a:r>
              <a:rPr lang="en-MY" sz="2800" dirty="0">
                <a:cs typeface="Times New Roman" pitchFamily="18" charset="0"/>
              </a:rPr>
              <a:t>, a </a:t>
            </a:r>
            <a:r>
              <a:rPr lang="en-MY" sz="2800" b="1" dirty="0">
                <a:cs typeface="Times New Roman" pitchFamily="18" charset="0"/>
              </a:rPr>
              <a:t>CSS</a:t>
            </a:r>
            <a:r>
              <a:rPr lang="en-MY" sz="2800" dirty="0">
                <a:cs typeface="Times New Roman" pitchFamily="18" charset="0"/>
              </a:rPr>
              <a:t> to </a:t>
            </a:r>
            <a:r>
              <a:rPr lang="en-MY" sz="2800" b="1" dirty="0">
                <a:solidFill>
                  <a:schemeClr val="accent1">
                    <a:lumMod val="50000"/>
                  </a:schemeClr>
                </a:solidFill>
                <a:cs typeface="Times New Roman" pitchFamily="18" charset="0"/>
              </a:rPr>
              <a:t>measure</a:t>
            </a:r>
            <a:r>
              <a:rPr lang="en-MY" sz="2800" b="1" dirty="0">
                <a:solidFill>
                  <a:schemeClr val="accent4"/>
                </a:solidFill>
                <a:cs typeface="Times New Roman" pitchFamily="18" charset="0"/>
              </a:rPr>
              <a:t> </a:t>
            </a: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several exposures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8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800" dirty="0">
                <a:cs typeface="Times New Roman" pitchFamily="18" charset="0"/>
              </a:rPr>
              <a:t>can be the </a:t>
            </a:r>
            <a:r>
              <a:rPr lang="en-MY" sz="2800" b="1" dirty="0">
                <a:cs typeface="Times New Roman" pitchFamily="18" charset="0"/>
              </a:rPr>
              <a:t>most convenient </a:t>
            </a:r>
            <a:r>
              <a:rPr lang="en-MY" sz="2800" b="1" dirty="0">
                <a:solidFill>
                  <a:srgbClr val="009900"/>
                </a:solidFill>
                <a:cs typeface="Times New Roman" pitchFamily="18" charset="0"/>
              </a:rPr>
              <a:t>first step in investigating the cause</a:t>
            </a:r>
          </a:p>
        </p:txBody>
      </p:sp>
      <p:sp>
        <p:nvSpPr>
          <p:cNvPr id="2" name="Right Arrow 1"/>
          <p:cNvSpPr/>
          <p:nvPr/>
        </p:nvSpPr>
        <p:spPr>
          <a:xfrm>
            <a:off x="6875463" y="6283325"/>
            <a:ext cx="1955800" cy="484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MY" b="1" dirty="0">
                <a:latin typeface="Times New Roman" pitchFamily="18" charset="0"/>
                <a:cs typeface="Times New Roman" pitchFamily="18" charset="0"/>
              </a:rPr>
              <a:t>CSS</a:t>
            </a:r>
            <a:endParaRPr lang="en-MY" dirty="0"/>
          </a:p>
        </p:txBody>
      </p:sp>
      <p:sp>
        <p:nvSpPr>
          <p:cNvPr id="2970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B172325-A1C0-4245-937F-AB13FBBAC7E4}" type="slidenum">
              <a:rPr lang="ar-SA" altLang="ar-JO"/>
              <a:pPr eaLnBrk="1" hangingPunct="1"/>
              <a:t>30</a:t>
            </a:fld>
            <a:endParaRPr lang="en-US" altLang="ar-JO"/>
          </a:p>
        </p:txBody>
      </p:sp>
      <p:sp>
        <p:nvSpPr>
          <p:cNvPr id="29705" name="Date Placeholder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75263D7-3589-48C1-B518-D149633128E1}" type="datetime1">
              <a:rPr lang="en-US" altLang="ar-JO"/>
              <a:pPr eaLnBrk="1" hangingPunct="1"/>
              <a:t>8/14/2023</a:t>
            </a:fld>
            <a:endParaRPr lang="en-US" altLang="ar-JO"/>
          </a:p>
        </p:txBody>
      </p:sp>
      <p:pic>
        <p:nvPicPr>
          <p:cNvPr id="10" name="Picture 9" descr="G:\downloa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274"/>
            <a:ext cx="62865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0481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403350" y="247650"/>
            <a:ext cx="5329238" cy="587375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MY" sz="2800" b="1" dirty="0">
                <a:latin typeface="Times New Roman" pitchFamily="18" charset="0"/>
                <a:cs typeface="Times New Roman" pitchFamily="18" charset="0"/>
              </a:rPr>
              <a:t>Observation </a:t>
            </a:r>
          </a:p>
        </p:txBody>
      </p:sp>
      <p:sp>
        <p:nvSpPr>
          <p:cNvPr id="3" name="Flowchart: Process 2"/>
          <p:cNvSpPr/>
          <p:nvPr/>
        </p:nvSpPr>
        <p:spPr>
          <a:xfrm>
            <a:off x="2913063" y="1138238"/>
            <a:ext cx="2020887" cy="57626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MY" sz="2800" b="1" dirty="0">
                <a:latin typeface="Times New Roman" pitchFamily="18" charset="0"/>
                <a:cs typeface="Times New Roman" pitchFamily="18" charset="0"/>
              </a:rPr>
              <a:t>Population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" name="Round Same Side Corner Rectangle 3"/>
          <p:cNvSpPr/>
          <p:nvPr/>
        </p:nvSpPr>
        <p:spPr>
          <a:xfrm>
            <a:off x="3162300" y="1946275"/>
            <a:ext cx="1492250" cy="509588"/>
          </a:xfrm>
          <a:prstGeom prst="round2Same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MY" sz="2600" b="1" dirty="0">
                <a:latin typeface="Times New Roman" pitchFamily="18" charset="0"/>
                <a:cs typeface="Times New Roman" pitchFamily="18" charset="0"/>
              </a:rPr>
              <a:t>Sample 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3660775" y="2438400"/>
            <a:ext cx="68263" cy="2646363"/>
          </a:xfrm>
          <a:prstGeom prst="straightConnector1">
            <a:avLst/>
          </a:prstGeom>
          <a:ln w="69850">
            <a:prstDash val="lg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553200" y="2039938"/>
            <a:ext cx="1763713" cy="914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Disease </a:t>
            </a:r>
            <a:endParaRPr lang="en-MY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6156325" y="3522663"/>
            <a:ext cx="1728788" cy="914400"/>
          </a:xfrm>
          <a:prstGeom prst="ellipse">
            <a:avLst/>
          </a:prstGeom>
          <a:solidFill>
            <a:srgbClr val="00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No disease </a:t>
            </a:r>
            <a:endParaRPr lang="en-MY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Hexagon 10"/>
          <p:cNvSpPr/>
          <p:nvPr/>
        </p:nvSpPr>
        <p:spPr>
          <a:xfrm>
            <a:off x="185738" y="2168525"/>
            <a:ext cx="1722437" cy="727075"/>
          </a:xfrm>
          <a:prstGeom prst="hexagon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Exposed </a:t>
            </a:r>
          </a:p>
        </p:txBody>
      </p:sp>
      <p:sp>
        <p:nvSpPr>
          <p:cNvPr id="12" name="Hexagon 11"/>
          <p:cNvSpPr/>
          <p:nvPr/>
        </p:nvSpPr>
        <p:spPr>
          <a:xfrm>
            <a:off x="142875" y="3548063"/>
            <a:ext cx="1655763" cy="88265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Not exposed </a:t>
            </a:r>
          </a:p>
        </p:txBody>
      </p:sp>
      <p:sp>
        <p:nvSpPr>
          <p:cNvPr id="13" name="Left-Right Arrow 12"/>
          <p:cNvSpPr/>
          <p:nvPr/>
        </p:nvSpPr>
        <p:spPr>
          <a:xfrm>
            <a:off x="2906713" y="2808288"/>
            <a:ext cx="1508125" cy="860425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1908175" y="2333625"/>
            <a:ext cx="1093788" cy="576263"/>
          </a:xfrm>
          <a:prstGeom prst="straightConnector1">
            <a:avLst/>
          </a:prstGeom>
          <a:ln w="41275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1533525" y="3213100"/>
            <a:ext cx="1377950" cy="776288"/>
          </a:xfrm>
          <a:prstGeom prst="straightConnector1">
            <a:avLst/>
          </a:prstGeom>
          <a:ln w="41275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3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609774">
            <a:off x="4651375" y="2589213"/>
            <a:ext cx="1738313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3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9958391">
            <a:off x="4686300" y="3160713"/>
            <a:ext cx="1668463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15" descr="G:\download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3" y="250825"/>
            <a:ext cx="863600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6" descr="G:\download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835025"/>
            <a:ext cx="863600" cy="65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37" name="Rectangle 18"/>
          <p:cNvSpPr>
            <a:spLocks noChangeArrowheads="1"/>
          </p:cNvSpPr>
          <p:nvPr/>
        </p:nvSpPr>
        <p:spPr bwMode="auto">
          <a:xfrm>
            <a:off x="2519363" y="5354638"/>
            <a:ext cx="357028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ar-JO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Cross-sectional studies </a:t>
            </a:r>
            <a:endParaRPr lang="en-MY" altLang="ar-JO" sz="2800">
              <a:solidFill>
                <a:srgbClr val="C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00338" y="5922963"/>
            <a:ext cx="6443662" cy="831850"/>
          </a:xfrm>
          <a:prstGeom prst="rect">
            <a:avLst/>
          </a:prstGeom>
          <a:ln w="31750">
            <a:solidFill>
              <a:schemeClr val="accent2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CSS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measurements of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exposure 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nd 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effect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are made 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at the same time</a:t>
            </a:r>
            <a:endParaRPr lang="en-MY" sz="2400" dirty="0">
              <a:cs typeface="Arial" charset="0"/>
            </a:endParaRPr>
          </a:p>
        </p:txBody>
      </p:sp>
      <p:sp>
        <p:nvSpPr>
          <p:cNvPr id="30739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D0DC412-81BA-4C40-9FAC-2ABE9A4F9615}" type="slidenum">
              <a:rPr lang="ar-SA" altLang="ar-JO"/>
              <a:pPr eaLnBrk="1" hangingPunct="1"/>
              <a:t>31</a:t>
            </a:fld>
            <a:endParaRPr lang="en-US" altLang="ar-JO"/>
          </a:p>
        </p:txBody>
      </p:sp>
      <p:sp>
        <p:nvSpPr>
          <p:cNvPr id="30740" name="Date Placeholder 6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E10A5DD-17CC-4084-A2C9-9B0196F8E409}" type="datetime1">
              <a:rPr lang="en-US" altLang="ar-JO"/>
              <a:pPr eaLnBrk="1" hangingPunct="1"/>
              <a:t>8/14/2023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695081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D318D1E-5CCD-4900-8046-866BB8C5B294}" type="slidenum">
              <a:rPr lang="ar-SA" altLang="ar-JO"/>
              <a:pPr eaLnBrk="1" hangingPunct="1"/>
              <a:t>32</a:t>
            </a:fld>
            <a:endParaRPr lang="en-US" altLang="ar-JO"/>
          </a:p>
        </p:txBody>
      </p:sp>
      <p:sp>
        <p:nvSpPr>
          <p:cNvPr id="31747" name="Rectangle 2"/>
          <p:cNvSpPr>
            <a:spLocks noChangeArrowheads="1"/>
          </p:cNvSpPr>
          <p:nvPr/>
        </p:nvSpPr>
        <p:spPr bwMode="auto">
          <a:xfrm>
            <a:off x="1154697" y="637381"/>
            <a:ext cx="50403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ar-JO" sz="2800" b="1" dirty="0">
                <a:solidFill>
                  <a:srgbClr val="C0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Types of cross-sectional study</a:t>
            </a:r>
          </a:p>
        </p:txBody>
      </p:sp>
      <p:sp>
        <p:nvSpPr>
          <p:cNvPr id="31748" name="Rectangle 3"/>
          <p:cNvSpPr>
            <a:spLocks noChangeArrowheads="1"/>
          </p:cNvSpPr>
          <p:nvPr/>
        </p:nvSpPr>
        <p:spPr bwMode="auto">
          <a:xfrm>
            <a:off x="5090319" y="1315619"/>
            <a:ext cx="273526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ar-JO" sz="2800" b="1" dirty="0">
                <a:solidFill>
                  <a:srgbClr val="C0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1-Descriptive</a:t>
            </a:r>
          </a:p>
          <a:p>
            <a:pPr eaLnBrk="1" hangingPunct="1"/>
            <a:r>
              <a:rPr lang="en-US" altLang="ar-JO" sz="2800" b="1" dirty="0">
                <a:solidFill>
                  <a:srgbClr val="C0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2-Analytical</a:t>
            </a:r>
            <a:endParaRPr lang="en-MY" altLang="ar-JO" sz="2800" b="1" dirty="0">
              <a:solidFill>
                <a:srgbClr val="C00000"/>
              </a:solidFill>
              <a:latin typeface="Garamond" panose="02020404030301010803" pitchFamily="18" charset="0"/>
              <a:cs typeface="Times New Roman" panose="02020603050405020304" pitchFamily="18" charset="0"/>
            </a:endParaRPr>
          </a:p>
        </p:txBody>
      </p:sp>
      <p:sp>
        <p:nvSpPr>
          <p:cNvPr id="31749" name="Rectangle 4"/>
          <p:cNvSpPr>
            <a:spLocks noChangeArrowheads="1"/>
          </p:cNvSpPr>
          <p:nvPr/>
        </p:nvSpPr>
        <p:spPr bwMode="auto">
          <a:xfrm>
            <a:off x="107950" y="2562181"/>
            <a:ext cx="8602913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ar-JO" sz="2400" b="1" dirty="0">
                <a:solidFill>
                  <a:srgbClr val="C0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1-Descriptive</a:t>
            </a:r>
            <a:endParaRPr lang="en-MY" altLang="ar-JO" sz="2400" b="1" dirty="0">
              <a:solidFill>
                <a:srgbClr val="C00000"/>
              </a:solidFill>
              <a:latin typeface="Garamond" panose="02020404030301010803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ar-JO" sz="2800" b="1" dirty="0">
                <a:latin typeface="Garamond" panose="02020404030301010803" pitchFamily="18" charset="0"/>
                <a:cs typeface="Times New Roman" panose="02020603050405020304" pitchFamily="18" charset="0"/>
              </a:rPr>
              <a:t>A CSS </a:t>
            </a:r>
            <a:r>
              <a:rPr lang="en-US" altLang="ar-JO" sz="2800" b="1" dirty="0">
                <a:solidFill>
                  <a:srgbClr val="990033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may be purely descriptive and used to assess the burden of  a particular </a:t>
            </a:r>
            <a:r>
              <a:rPr lang="en-US" altLang="ar-JO" sz="2800" b="1" dirty="0">
                <a:latin typeface="Garamond" panose="02020404030301010803" pitchFamily="18" charset="0"/>
                <a:cs typeface="Times New Roman" panose="02020603050405020304" pitchFamily="18" charset="0"/>
              </a:rPr>
              <a:t>disease in a defined population. </a:t>
            </a:r>
          </a:p>
          <a:p>
            <a:pPr eaLnBrk="1" hangingPunct="1"/>
            <a:endParaRPr lang="en-US" altLang="ar-JO" sz="2800" dirty="0">
              <a:latin typeface="Garamond" panose="02020404030301010803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ar-JO" sz="2600" dirty="0">
                <a:latin typeface="Garamond" panose="02020404030301010803" pitchFamily="18" charset="0"/>
                <a:cs typeface="Times New Roman" panose="02020603050405020304" pitchFamily="18" charset="0"/>
              </a:rPr>
              <a:t>For example a random sample of schools across Jordan may be used to assess the prevalence of asthma among 12-14 y olds</a:t>
            </a:r>
            <a:endParaRPr lang="en-MY" altLang="ar-JO" sz="2600" dirty="0">
              <a:latin typeface="Garamond" panose="02020404030301010803" pitchFamily="18" charset="0"/>
              <a:cs typeface="Times New Roman" panose="02020603050405020304" pitchFamily="18" charset="0"/>
            </a:endParaRPr>
          </a:p>
        </p:txBody>
      </p:sp>
      <p:sp>
        <p:nvSpPr>
          <p:cNvPr id="31750" name="Rectangle 4"/>
          <p:cNvSpPr>
            <a:spLocks noChangeArrowheads="1"/>
          </p:cNvSpPr>
          <p:nvPr/>
        </p:nvSpPr>
        <p:spPr bwMode="auto">
          <a:xfrm>
            <a:off x="5495925" y="38100"/>
            <a:ext cx="34321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ar-JO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ar-JO" b="1">
                <a:latin typeface="Times New Roman" panose="02020603050405020304" pitchFamily="18" charset="0"/>
                <a:cs typeface="Times New Roman" panose="02020603050405020304" pitchFamily="18" charset="0"/>
              </a:rPr>
              <a:t>Cont</a:t>
            </a:r>
            <a:r>
              <a:rPr lang="en-US" altLang="ar-JO"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  <a:r>
              <a:rPr lang="en-US" altLang="ar-JO" b="1">
                <a:latin typeface="Times New Roman" panose="02020603050405020304" pitchFamily="18" charset="0"/>
                <a:cs typeface="Times New Roman" panose="02020603050405020304" pitchFamily="18" charset="0"/>
              </a:rPr>
              <a:t>Cross-sectional studies </a:t>
            </a:r>
            <a:endParaRPr lang="en-MY" altLang="ar-JO" b="1"/>
          </a:p>
        </p:txBody>
      </p:sp>
      <p:sp>
        <p:nvSpPr>
          <p:cNvPr id="31751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2081606-35A9-4AD2-A8C8-88EC9C5E69AA}" type="datetime1">
              <a:rPr lang="en-US" altLang="ar-JO"/>
              <a:pPr eaLnBrk="1" hangingPunct="1"/>
              <a:t>8/14/2023</a:t>
            </a:fld>
            <a:endParaRPr lang="en-US" altLang="ar-JO"/>
          </a:p>
        </p:txBody>
      </p:sp>
      <p:pic>
        <p:nvPicPr>
          <p:cNvPr id="8" name="Picture 7" descr="G:\downloa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6855"/>
            <a:ext cx="863600" cy="65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6212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ChangeArrowheads="1"/>
          </p:cNvSpPr>
          <p:nvPr/>
        </p:nvSpPr>
        <p:spPr bwMode="auto">
          <a:xfrm>
            <a:off x="2025859" y="143491"/>
            <a:ext cx="41449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ar-JO" sz="2400" b="1" dirty="0">
                <a:latin typeface="Garamond" panose="02020404030301010803" pitchFamily="18" charset="0"/>
                <a:cs typeface="Times New Roman" panose="02020603050405020304" pitchFamily="18" charset="0"/>
              </a:rPr>
              <a:t>Types of cross-sectional study</a:t>
            </a:r>
          </a:p>
        </p:txBody>
      </p:sp>
      <p:sp>
        <p:nvSpPr>
          <p:cNvPr id="54277" name="Rectangle 5"/>
          <p:cNvSpPr>
            <a:spLocks noChangeArrowheads="1"/>
          </p:cNvSpPr>
          <p:nvPr/>
        </p:nvSpPr>
        <p:spPr bwMode="auto">
          <a:xfrm>
            <a:off x="206668" y="537548"/>
            <a:ext cx="9013825" cy="4955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       2-Analytical</a:t>
            </a:r>
            <a:endParaRPr lang="en-MY" sz="2800" b="1" dirty="0">
              <a:solidFill>
                <a:srgbClr val="C00000"/>
              </a:solidFill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  </a:t>
            </a:r>
            <a:r>
              <a:rPr lang="en-US" sz="2600" b="1" dirty="0">
                <a:cs typeface="Times New Roman" pitchFamily="18" charset="0"/>
              </a:rPr>
              <a:t>Analytical CSS </a:t>
            </a:r>
            <a:r>
              <a:rPr lang="en-US" sz="2600" b="1" dirty="0">
                <a:solidFill>
                  <a:srgbClr val="0070C0"/>
                </a:solidFill>
                <a:cs typeface="Times New Roman" pitchFamily="18" charset="0"/>
              </a:rPr>
              <a:t>may also be used to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investigate the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Association  </a:t>
            </a:r>
            <a:r>
              <a:rPr lang="en-US" sz="2600" b="1" dirty="0">
                <a:cs typeface="Times New Roman" pitchFamily="18" charset="0"/>
              </a:rPr>
              <a:t>between</a:t>
            </a:r>
            <a:r>
              <a:rPr lang="en-US" sz="2600" b="1" dirty="0">
                <a:solidFill>
                  <a:schemeClr val="accent4"/>
                </a:solidFill>
                <a:cs typeface="Times New Roman" pitchFamily="18" charset="0"/>
              </a:rPr>
              <a:t> </a:t>
            </a:r>
            <a:r>
              <a:rPr lang="en-US" sz="2600" b="1" dirty="0">
                <a:solidFill>
                  <a:srgbClr val="0070C0"/>
                </a:solidFill>
                <a:cs typeface="Times New Roman" pitchFamily="18" charset="0"/>
              </a:rPr>
              <a:t>a supposed (hypothetical) </a:t>
            </a:r>
          </a:p>
          <a:p>
            <a:pPr>
              <a:defRPr/>
            </a:pP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           risk factor and</a:t>
            </a:r>
            <a:r>
              <a:rPr lang="en-US" sz="2600" b="1" dirty="0">
                <a:solidFill>
                  <a:schemeClr val="accent4"/>
                </a:solidFill>
                <a:cs typeface="Times New Roman" pitchFamily="18" charset="0"/>
              </a:rPr>
              <a:t>  </a:t>
            </a:r>
            <a:r>
              <a:rPr lang="en-US" sz="2600" dirty="0">
                <a:solidFill>
                  <a:srgbClr val="9900FF"/>
                </a:solidFill>
                <a:cs typeface="Times New Roman" pitchFamily="18" charset="0"/>
              </a:rPr>
              <a:t>a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health outcome</a:t>
            </a:r>
            <a:r>
              <a:rPr lang="en-US" sz="2600" dirty="0"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US" sz="2600" dirty="0">
                <a:cs typeface="Times New Roman" pitchFamily="18" charset="0"/>
              </a:rPr>
              <a:t>However this type of study is</a:t>
            </a:r>
          </a:p>
          <a:p>
            <a:pPr algn="ctr">
              <a:defRPr/>
            </a:pPr>
            <a:r>
              <a:rPr lang="en-US" sz="2600" dirty="0">
                <a:solidFill>
                  <a:srgbClr val="009900"/>
                </a:solidFill>
                <a:cs typeface="Times New Roman" pitchFamily="18" charset="0"/>
              </a:rPr>
              <a:t> </a:t>
            </a:r>
            <a:r>
              <a:rPr lang="en-US" sz="2600" b="1" dirty="0">
                <a:solidFill>
                  <a:srgbClr val="009900"/>
                </a:solidFill>
                <a:cs typeface="Times New Roman" pitchFamily="18" charset="0"/>
              </a:rPr>
              <a:t>limited </a:t>
            </a:r>
            <a:r>
              <a:rPr lang="en-US" sz="2600" b="1" dirty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in its ability to draw 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valid conclusions </a:t>
            </a:r>
            <a:r>
              <a:rPr lang="en-US" sz="2600" b="1" dirty="0">
                <a:solidFill>
                  <a:srgbClr val="0070C0"/>
                </a:solidFill>
                <a:cs typeface="Times New Roman" pitchFamily="18" charset="0"/>
              </a:rPr>
              <a:t>as to the   </a:t>
            </a:r>
            <a:r>
              <a:rPr lang="en-US" sz="2600" b="1" dirty="0" smtClean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sz="2600" b="1" dirty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association</a:t>
            </a:r>
            <a:r>
              <a:rPr lang="en-US" sz="26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sz="2600" dirty="0">
                <a:cs typeface="Times New Roman" pitchFamily="18" charset="0"/>
              </a:rPr>
              <a:t>between a </a:t>
            </a:r>
            <a:r>
              <a:rPr lang="en-US" sz="2600" b="1" dirty="0">
                <a:solidFill>
                  <a:srgbClr val="C00000"/>
                </a:solidFill>
                <a:cs typeface="Times New Roman" pitchFamily="18" charset="0"/>
              </a:rPr>
              <a:t>risk factor </a:t>
            </a:r>
            <a:r>
              <a:rPr lang="en-US" sz="2600" b="1" dirty="0">
                <a:cs typeface="Times New Roman" pitchFamily="18" charset="0"/>
              </a:rPr>
              <a:t>and</a:t>
            </a:r>
            <a:r>
              <a:rPr lang="en-US" sz="2600" dirty="0">
                <a:cs typeface="Times New Roman" pitchFamily="18" charset="0"/>
              </a:rPr>
              <a:t> </a:t>
            </a:r>
            <a:r>
              <a:rPr lang="en-US" sz="2600" b="1" dirty="0">
                <a:solidFill>
                  <a:schemeClr val="accent5">
                    <a:lumMod val="75000"/>
                  </a:schemeClr>
                </a:solidFill>
                <a:cs typeface="Times New Roman" pitchFamily="18" charset="0"/>
              </a:rPr>
              <a:t>health outcome</a:t>
            </a:r>
            <a:r>
              <a:rPr lang="en-US" sz="2600" dirty="0">
                <a:cs typeface="Times New Roman" pitchFamily="18" charset="0"/>
              </a:rPr>
              <a:t>. </a:t>
            </a:r>
          </a:p>
          <a:p>
            <a:pPr>
              <a:defRPr/>
            </a:pPr>
            <a:endParaRPr lang="en-US" sz="2600" dirty="0">
              <a:cs typeface="Times New Roman" pitchFamily="18" charset="0"/>
            </a:endParaRPr>
          </a:p>
          <a:p>
            <a:pPr>
              <a:defRPr/>
            </a:pPr>
            <a:r>
              <a:rPr lang="en-US" sz="2600" dirty="0">
                <a:cs typeface="Times New Roman" pitchFamily="18" charset="0"/>
              </a:rPr>
              <a:t>In a CSS </a:t>
            </a:r>
            <a:r>
              <a:rPr lang="en-US" sz="2600" b="1" dirty="0">
                <a:solidFill>
                  <a:srgbClr val="0070C0"/>
                </a:solidFill>
                <a:cs typeface="Times New Roman" pitchFamily="18" charset="0"/>
              </a:rPr>
              <a:t>the risk factors and outcome </a:t>
            </a:r>
            <a:r>
              <a:rPr lang="en-US" sz="2600" b="1" dirty="0">
                <a:cs typeface="Times New Roman" pitchFamily="18" charset="0"/>
              </a:rPr>
              <a:t>are measured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simultaneously</a:t>
            </a:r>
            <a:r>
              <a:rPr lang="en-US" sz="2600" dirty="0">
                <a:solidFill>
                  <a:srgbClr val="9900FF"/>
                </a:solidFill>
                <a:cs typeface="Times New Roman" pitchFamily="18" charset="0"/>
              </a:rPr>
              <a:t>, </a:t>
            </a:r>
          </a:p>
          <a:p>
            <a:pPr algn="ctr">
              <a:defRPr/>
            </a:pPr>
            <a:r>
              <a:rPr lang="en-US" sz="2600" dirty="0">
                <a:solidFill>
                  <a:srgbClr val="9900FF"/>
                </a:solidFill>
                <a:cs typeface="Times New Roman" pitchFamily="18" charset="0"/>
              </a:rPr>
              <a:t>   </a:t>
            </a:r>
            <a:r>
              <a:rPr lang="en-US" sz="2600" dirty="0">
                <a:cs typeface="Times New Roman" pitchFamily="18" charset="0"/>
              </a:rPr>
              <a:t>and therefore </a:t>
            </a:r>
            <a:r>
              <a:rPr lang="en-US" sz="2600" dirty="0">
                <a:solidFill>
                  <a:srgbClr val="CC0099"/>
                </a:solidFill>
                <a:cs typeface="Times New Roman" pitchFamily="18" charset="0"/>
              </a:rPr>
              <a:t>it  </a:t>
            </a:r>
            <a:r>
              <a:rPr lang="en-US" sz="2600" b="1" dirty="0">
                <a:solidFill>
                  <a:srgbClr val="CC0099"/>
                </a:solidFill>
                <a:cs typeface="Times New Roman" pitchFamily="18" charset="0"/>
              </a:rPr>
              <a:t>may be difficult to determine  whether the    exposure preceded</a:t>
            </a:r>
            <a:r>
              <a:rPr lang="en-US" sz="2600" b="1" dirty="0">
                <a:solidFill>
                  <a:srgbClr val="9900FF"/>
                </a:solidFill>
                <a:cs typeface="Times New Roman" pitchFamily="18" charset="0"/>
              </a:rPr>
              <a:t>  or followed </a:t>
            </a:r>
            <a:r>
              <a:rPr lang="en-US" sz="2600" b="1" dirty="0">
                <a:cs typeface="Times New Roman" pitchFamily="18" charset="0"/>
              </a:rPr>
              <a:t>the disease.</a:t>
            </a:r>
            <a:endParaRPr lang="en-MY" sz="2600" b="1" dirty="0">
              <a:cs typeface="Times New Roman" pitchFamily="18" charset="0"/>
            </a:endParaRPr>
          </a:p>
        </p:txBody>
      </p:sp>
      <p:sp>
        <p:nvSpPr>
          <p:cNvPr id="36870" name="Rectangle 1"/>
          <p:cNvSpPr>
            <a:spLocks noChangeArrowheads="1"/>
          </p:cNvSpPr>
          <p:nvPr/>
        </p:nvSpPr>
        <p:spPr bwMode="auto">
          <a:xfrm>
            <a:off x="431800" y="5544555"/>
            <a:ext cx="8410073" cy="892552"/>
          </a:xfrm>
          <a:prstGeom prst="rect">
            <a:avLst/>
          </a:prstGeom>
          <a:noFill/>
          <a:ln w="28575">
            <a:solidFill>
              <a:schemeClr val="bg2">
                <a:lumMod val="2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600" b="1" dirty="0">
                <a:cs typeface="Times New Roman" pitchFamily="18" charset="0"/>
              </a:rPr>
              <a:t>In practice, CSS will include an element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of </a:t>
            </a:r>
          </a:p>
          <a:p>
            <a:pPr>
              <a:defRPr/>
            </a:pP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                 both types of design</a:t>
            </a:r>
            <a:endParaRPr lang="en-MY" sz="2600" dirty="0">
              <a:cs typeface="Arial" charset="0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7451725" y="6356351"/>
            <a:ext cx="1482725" cy="484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/>
          </a:p>
        </p:txBody>
      </p:sp>
      <p:sp>
        <p:nvSpPr>
          <p:cNvPr id="32774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6170822" y="6376343"/>
            <a:ext cx="20574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12BBCC8-FFE2-46C1-8F96-E0AB3F8F27B8}" type="slidenum">
              <a:rPr lang="ar-SA" altLang="ar-JO"/>
              <a:pPr eaLnBrk="1" hangingPunct="1"/>
              <a:t>33</a:t>
            </a:fld>
            <a:endParaRPr lang="en-US" altLang="ar-JO" dirty="0"/>
          </a:p>
        </p:txBody>
      </p:sp>
      <p:sp>
        <p:nvSpPr>
          <p:cNvPr id="32775" name="Rectangle 4"/>
          <p:cNvSpPr>
            <a:spLocks noChangeArrowheads="1"/>
          </p:cNvSpPr>
          <p:nvPr/>
        </p:nvSpPr>
        <p:spPr bwMode="auto">
          <a:xfrm>
            <a:off x="5735638" y="-30163"/>
            <a:ext cx="343217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ar-JO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ar-JO" b="1">
                <a:latin typeface="Times New Roman" panose="02020603050405020304" pitchFamily="18" charset="0"/>
                <a:cs typeface="Times New Roman" panose="02020603050405020304" pitchFamily="18" charset="0"/>
              </a:rPr>
              <a:t>Cont</a:t>
            </a:r>
            <a:r>
              <a:rPr lang="en-US" altLang="ar-JO"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  <a:r>
              <a:rPr lang="en-US" altLang="ar-JO" b="1">
                <a:latin typeface="Times New Roman" panose="02020603050405020304" pitchFamily="18" charset="0"/>
                <a:cs typeface="Times New Roman" panose="02020603050405020304" pitchFamily="18" charset="0"/>
              </a:rPr>
              <a:t>Cross-sectional studies </a:t>
            </a:r>
            <a:endParaRPr lang="en-MY" altLang="ar-JO" b="1"/>
          </a:p>
        </p:txBody>
      </p:sp>
      <p:sp>
        <p:nvSpPr>
          <p:cNvPr id="32776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8431441-9413-485C-BBBA-ED7B32D4F80E}" type="datetime1">
              <a:rPr lang="en-US" altLang="ar-JO"/>
              <a:pPr eaLnBrk="1" hangingPunct="1"/>
              <a:t>8/14/2023</a:t>
            </a:fld>
            <a:endParaRPr lang="en-US" altLang="ar-JO"/>
          </a:p>
        </p:txBody>
      </p:sp>
      <p:pic>
        <p:nvPicPr>
          <p:cNvPr id="9" name="Picture 8" descr="G:\downloa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5893"/>
            <a:ext cx="863600" cy="65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2951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694741"/>
            <a:ext cx="9288463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>
                <a:latin typeface="Garamond" pitchFamily="18" charset="0"/>
                <a:cs typeface="Times New Roman" pitchFamily="18" charset="0"/>
              </a:rPr>
              <a:t>. </a:t>
            </a:r>
            <a:r>
              <a:rPr lang="en-US" sz="2800" b="1" dirty="0">
                <a:solidFill>
                  <a:srgbClr val="C00000"/>
                </a:solidFill>
                <a:cs typeface="Times New Roman" pitchFamily="18" charset="0"/>
              </a:rPr>
              <a:t>Analysis of cross-sectional studies</a:t>
            </a:r>
            <a:endParaRPr lang="en-MY" sz="2800" dirty="0">
              <a:solidFill>
                <a:srgbClr val="C0000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800" dirty="0">
                <a:cs typeface="Times New Roman" pitchFamily="18" charset="0"/>
              </a:rPr>
              <a:t>In a cross-sectional study </a:t>
            </a:r>
            <a:r>
              <a:rPr lang="en-US" sz="2800" b="1" dirty="0">
                <a:solidFill>
                  <a:srgbClr val="C00000"/>
                </a:solidFill>
                <a:cs typeface="Times New Roman" pitchFamily="18" charset="0"/>
              </a:rPr>
              <a:t>all factors </a:t>
            </a:r>
            <a:r>
              <a:rPr lang="en-US" sz="2800" b="1" dirty="0">
                <a:solidFill>
                  <a:srgbClr val="0070C0"/>
                </a:solidFill>
                <a:cs typeface="Times New Roman" pitchFamily="18" charset="0"/>
              </a:rPr>
              <a:t>(exposure, and </a:t>
            </a:r>
            <a:r>
              <a:rPr lang="en-US" sz="2800" b="1" dirty="0" smtClean="0">
                <a:solidFill>
                  <a:srgbClr val="0070C0"/>
                </a:solidFill>
                <a:cs typeface="Times New Roman" pitchFamily="18" charset="0"/>
              </a:rPr>
              <a:t>outcome,) </a:t>
            </a:r>
            <a:r>
              <a:rPr lang="en-US" sz="2800" b="1" dirty="0">
                <a:cs typeface="Times New Roman" pitchFamily="18" charset="0"/>
              </a:rPr>
              <a:t>are measured simultaneously</a:t>
            </a:r>
            <a:r>
              <a:rPr lang="en-US" sz="2800" dirty="0"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800" dirty="0">
                <a:cs typeface="Times New Roman" pitchFamily="18" charset="0"/>
              </a:rPr>
              <a:t>The </a:t>
            </a:r>
            <a:r>
              <a:rPr lang="en-US" sz="2800" b="1" dirty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main outcome measure </a:t>
            </a:r>
            <a:r>
              <a:rPr lang="en-US" sz="2800" dirty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obtained from a </a:t>
            </a:r>
            <a:endParaRPr lang="en-US" sz="2800" dirty="0" smtClean="0">
              <a:solidFill>
                <a:schemeClr val="bg2">
                  <a:lumMod val="25000"/>
                </a:schemeClr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US" sz="2800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cross-sectional </a:t>
            </a:r>
            <a:r>
              <a:rPr lang="en-US" sz="2800" dirty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study is </a:t>
            </a:r>
            <a:r>
              <a:rPr lang="en-US" sz="2800" b="1" dirty="0">
                <a:solidFill>
                  <a:srgbClr val="FF0000"/>
                </a:solidFill>
                <a:cs typeface="Times New Roman" pitchFamily="18" charset="0"/>
              </a:rPr>
              <a:t>prevalence</a:t>
            </a:r>
            <a:r>
              <a:rPr lang="en-US" sz="2800" dirty="0">
                <a:cs typeface="Times New Roman" pitchFamily="18" charset="0"/>
              </a:rPr>
              <a:t>, that is:</a:t>
            </a:r>
            <a:endParaRPr lang="en-MY" sz="2800" dirty="0">
              <a:cs typeface="Times New Roman" pitchFamily="18" charset="0"/>
            </a:endParaRPr>
          </a:p>
        </p:txBody>
      </p:sp>
      <p:pic>
        <p:nvPicPr>
          <p:cNvPr id="34819" name="Picture 3" descr="https://www.healthknowledge.org.uk/sites/default/files/documents/elearning/epidemiologyp/isdcss/Prevalen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33879"/>
            <a:ext cx="8712200" cy="2415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0" name="Rectangle 1"/>
          <p:cNvSpPr>
            <a:spLocks noChangeArrowheads="1"/>
          </p:cNvSpPr>
          <p:nvPr/>
        </p:nvSpPr>
        <p:spPr bwMode="auto">
          <a:xfrm>
            <a:off x="6554788" y="44450"/>
            <a:ext cx="2592387" cy="708025"/>
          </a:xfrm>
          <a:prstGeom prst="rect">
            <a:avLst/>
          </a:prstGeom>
          <a:noFill/>
          <a:ln w="19050">
            <a:solidFill>
              <a:srgbClr val="CC0099"/>
            </a:solidFill>
            <a:prstDash val="lg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ar-JO" sz="1000">
                <a:latin typeface="Times New Roman" panose="02020603050405020304" pitchFamily="18" charset="0"/>
                <a:cs typeface="Times New Roman" panose="02020603050405020304" pitchFamily="18" charset="0"/>
              </a:rPr>
              <a:t>1.Issues in the design of cross-sectional studies</a:t>
            </a:r>
            <a:endParaRPr lang="en-MY" altLang="ar-JO" sz="1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ar-JO" sz="1000">
                <a:latin typeface="Times New Roman" panose="02020603050405020304" pitchFamily="18" charset="0"/>
                <a:cs typeface="Times New Roman" panose="02020603050405020304" pitchFamily="18" charset="0"/>
              </a:rPr>
              <a:t>2. Potential bias in cross-sectional studies</a:t>
            </a:r>
            <a:endParaRPr lang="en-MY" altLang="ar-JO" sz="1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ar-JO" sz="100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altLang="ar-JO" sz="10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Analysis of cross-sectional studies</a:t>
            </a:r>
            <a:endParaRPr lang="en-MY" altLang="ar-JO" sz="100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ar-JO" sz="1000">
                <a:latin typeface="Times New Roman" panose="02020603050405020304" pitchFamily="18" charset="0"/>
                <a:cs typeface="Times New Roman" panose="02020603050405020304" pitchFamily="18" charset="0"/>
              </a:rPr>
              <a:t>4. Strengths and weaknesses of CSS studies</a:t>
            </a:r>
            <a:endParaRPr lang="en-MY" altLang="ar-JO" sz="1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21" name="Rectangle 4"/>
          <p:cNvSpPr>
            <a:spLocks noChangeArrowheads="1"/>
          </p:cNvSpPr>
          <p:nvPr/>
        </p:nvSpPr>
        <p:spPr bwMode="auto">
          <a:xfrm>
            <a:off x="1042988" y="163513"/>
            <a:ext cx="31416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ar-JO" b="1">
                <a:latin typeface="Times New Roman" panose="02020603050405020304" pitchFamily="18" charset="0"/>
                <a:cs typeface="Times New Roman" panose="02020603050405020304" pitchFamily="18" charset="0"/>
              </a:rPr>
              <a:t>Cont.</a:t>
            </a:r>
            <a:r>
              <a:rPr lang="en-US" altLang="ar-JO">
                <a:latin typeface="Times New Roman" panose="02020603050405020304" pitchFamily="18" charset="0"/>
                <a:cs typeface="Times New Roman" panose="02020603050405020304" pitchFamily="18" charset="0"/>
              </a:rPr>
              <a:t>…Cross-sectional studies </a:t>
            </a:r>
            <a:endParaRPr lang="en-MY" altLang="ar-JO"/>
          </a:p>
        </p:txBody>
      </p:sp>
      <p:sp>
        <p:nvSpPr>
          <p:cNvPr id="34822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C28E550-63C9-4D13-A02A-FDD1614FD2F4}" type="slidenum">
              <a:rPr lang="ar-SA" altLang="ar-JO"/>
              <a:pPr eaLnBrk="1" hangingPunct="1"/>
              <a:t>34</a:t>
            </a:fld>
            <a:endParaRPr lang="en-US" altLang="ar-JO"/>
          </a:p>
        </p:txBody>
      </p:sp>
      <p:sp>
        <p:nvSpPr>
          <p:cNvPr id="34823" name="Rectangle 3"/>
          <p:cNvSpPr>
            <a:spLocks noChangeArrowheads="1"/>
          </p:cNvSpPr>
          <p:nvPr/>
        </p:nvSpPr>
        <p:spPr bwMode="auto">
          <a:xfrm>
            <a:off x="1404896" y="5249862"/>
            <a:ext cx="5559508" cy="110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ar-JO" sz="22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Prevalence  </a:t>
            </a:r>
            <a:r>
              <a:rPr lang="en-US" altLang="ar-JO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disease among </a:t>
            </a:r>
            <a:r>
              <a:rPr lang="en-US" altLang="ar-JO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exposed </a:t>
            </a:r>
          </a:p>
          <a:p>
            <a:pPr eaLnBrk="1" hangingPunct="1"/>
            <a:r>
              <a:rPr lang="en-US" altLang="ar-JO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/>
            <a:r>
              <a:rPr lang="en-US" altLang="ar-JO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2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Prevalence  </a:t>
            </a:r>
            <a:r>
              <a:rPr lang="en-US" altLang="ar-JO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disease</a:t>
            </a:r>
            <a:r>
              <a:rPr lang="en-US" altLang="ar-JO" sz="2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among  </a:t>
            </a:r>
            <a:r>
              <a:rPr lang="en-US" altLang="ar-JO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 </a:t>
            </a:r>
            <a:r>
              <a:rPr lang="en-US" altLang="ar-JO" sz="2200" b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exposed</a:t>
            </a:r>
            <a:endParaRPr lang="en-MY" altLang="ar-JO" sz="2200" dirty="0">
              <a:solidFill>
                <a:srgbClr val="00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24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071E385-D729-40CA-9835-F322DE595415}" type="datetime1">
              <a:rPr lang="en-US" altLang="ar-JO"/>
              <a:pPr eaLnBrk="1" hangingPunct="1"/>
              <a:t>8/14/2023</a:t>
            </a:fld>
            <a:endParaRPr lang="en-US" altLang="ar-JO"/>
          </a:p>
        </p:txBody>
      </p:sp>
      <p:pic>
        <p:nvPicPr>
          <p:cNvPr id="9" name="Picture 8" descr="G:\downloa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99" y="-29369"/>
            <a:ext cx="863600" cy="65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3049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66AAF5C-F995-4722-B317-199660D8C057}" type="slidenum">
              <a:rPr lang="ar-SA" altLang="ar-JO"/>
              <a:pPr eaLnBrk="1" hangingPunct="1"/>
              <a:t>35</a:t>
            </a:fld>
            <a:endParaRPr lang="en-US" altLang="ar-JO"/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-1" y="1338124"/>
            <a:ext cx="8988425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ar-JO" sz="2200" b="1" dirty="0">
                <a:solidFill>
                  <a:srgbClr val="CC0099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Prevalence  =  </a:t>
            </a:r>
            <a:r>
              <a:rPr lang="en-US" altLang="ar-JO" sz="2600" b="1" u="sng" dirty="0">
                <a:latin typeface="Garamond" panose="02020404030301010803" pitchFamily="18" charset="0"/>
                <a:cs typeface="Times New Roman" panose="02020603050405020304" pitchFamily="18" charset="0"/>
              </a:rPr>
              <a:t>№ of diseased person among </a:t>
            </a:r>
            <a:r>
              <a:rPr lang="en-US" altLang="ar-JO" sz="2600" b="1" u="sng" dirty="0">
                <a:solidFill>
                  <a:srgbClr val="FF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exposed  </a:t>
            </a:r>
            <a:r>
              <a:rPr lang="en-US" altLang="ar-JO" sz="2600" b="1" dirty="0">
                <a:solidFill>
                  <a:srgbClr val="FF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    </a:t>
            </a:r>
            <a:r>
              <a:rPr lang="en-US" altLang="ar-JO" sz="2200" b="1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X100</a:t>
            </a:r>
            <a:endParaRPr lang="en-US" altLang="ar-JO" sz="2200" b="1" dirty="0">
              <a:latin typeface="Garamond" panose="02020404030301010803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ar-JO" sz="2200" b="1" dirty="0">
                <a:solidFill>
                  <a:srgbClr val="003399"/>
                </a:solidFill>
                <a:latin typeface="Garamond" panose="02020404030301010803" pitchFamily="18" charset="0"/>
              </a:rPr>
              <a:t>                     </a:t>
            </a:r>
            <a:r>
              <a:rPr lang="en-US" altLang="ar-JO" sz="2400" b="1" dirty="0">
                <a:solidFill>
                  <a:srgbClr val="003399"/>
                </a:solidFill>
                <a:latin typeface="Garamond" panose="02020404030301010803" pitchFamily="18" charset="0"/>
              </a:rPr>
              <a:t>total exposed population at a given point in time</a:t>
            </a:r>
            <a:endParaRPr lang="en-MY" altLang="ar-JO" sz="2400" dirty="0">
              <a:solidFill>
                <a:srgbClr val="009900"/>
              </a:solidFill>
            </a:endParaRPr>
          </a:p>
        </p:txBody>
      </p:sp>
      <p:sp>
        <p:nvSpPr>
          <p:cNvPr id="35844" name="Rectangle 2"/>
          <p:cNvSpPr>
            <a:spLocks noChangeArrowheads="1"/>
          </p:cNvSpPr>
          <p:nvPr/>
        </p:nvSpPr>
        <p:spPr bwMode="auto">
          <a:xfrm>
            <a:off x="96983" y="3847237"/>
            <a:ext cx="8589504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ar-JO" sz="2400" b="1" dirty="0">
                <a:solidFill>
                  <a:srgbClr val="CC0099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Prevalence= </a:t>
            </a:r>
            <a:r>
              <a:rPr lang="en-US" altLang="ar-JO" sz="2600" b="1" u="sng" dirty="0">
                <a:latin typeface="Garamond" panose="02020404030301010803" pitchFamily="18" charset="0"/>
                <a:cs typeface="Times New Roman" panose="02020603050405020304" pitchFamily="18" charset="0"/>
              </a:rPr>
              <a:t>№ of diseased among  non </a:t>
            </a:r>
            <a:r>
              <a:rPr lang="en-US" altLang="ar-JO" sz="2600" b="1" u="sng" dirty="0">
                <a:solidFill>
                  <a:srgbClr val="FF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exposed </a:t>
            </a:r>
            <a:r>
              <a:rPr lang="en-US" altLang="ar-JO" sz="2600" b="1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         </a:t>
            </a:r>
            <a:r>
              <a:rPr lang="en-US" altLang="ar-JO" sz="2600" b="1" u="sng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 </a:t>
            </a:r>
            <a:r>
              <a:rPr lang="en-US" altLang="ar-JO" sz="2200" b="1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X100</a:t>
            </a:r>
            <a:endParaRPr lang="en-US" altLang="ar-JO" sz="2200" b="1" dirty="0">
              <a:latin typeface="Garamond" panose="02020404030301010803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ar-JO" sz="2200" b="1" dirty="0">
                <a:latin typeface="Garamond" panose="02020404030301010803" pitchFamily="18" charset="0"/>
                <a:cs typeface="Times New Roman" panose="02020603050405020304" pitchFamily="18" charset="0"/>
              </a:rPr>
              <a:t>                       </a:t>
            </a:r>
            <a:r>
              <a:rPr lang="en-US" altLang="ar-JO" sz="2400" b="1" dirty="0">
                <a:solidFill>
                  <a:srgbClr val="003399"/>
                </a:solidFill>
                <a:latin typeface="Garamond" panose="02020404030301010803" pitchFamily="18" charset="0"/>
              </a:rPr>
              <a:t>total unexposed population at a given point in time</a:t>
            </a:r>
            <a:endParaRPr lang="en-MY" altLang="ar-JO" sz="2400" dirty="0"/>
          </a:p>
        </p:txBody>
      </p:sp>
      <p:sp>
        <p:nvSpPr>
          <p:cNvPr id="35845" name="Rectangle 3"/>
          <p:cNvSpPr>
            <a:spLocks noChangeArrowheads="1"/>
          </p:cNvSpPr>
          <p:nvPr/>
        </p:nvSpPr>
        <p:spPr bwMode="auto">
          <a:xfrm>
            <a:off x="773029" y="636588"/>
            <a:ext cx="723741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ar-JO" sz="28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Prevalence  </a:t>
            </a:r>
            <a:r>
              <a:rPr lang="en-US" altLang="ar-JO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disease among </a:t>
            </a:r>
            <a:r>
              <a:rPr lang="en-US" altLang="ar-JO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exposed </a:t>
            </a:r>
          </a:p>
        </p:txBody>
      </p:sp>
      <p:sp>
        <p:nvSpPr>
          <p:cNvPr id="35846" name="Rectangle 1"/>
          <p:cNvSpPr>
            <a:spLocks noChangeArrowheads="1"/>
          </p:cNvSpPr>
          <p:nvPr/>
        </p:nvSpPr>
        <p:spPr bwMode="auto">
          <a:xfrm>
            <a:off x="773029" y="2921051"/>
            <a:ext cx="679099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ar-JO" sz="2800" b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Prevalence  </a:t>
            </a:r>
            <a:r>
              <a:rPr lang="en-US" altLang="ar-JO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disease among  </a:t>
            </a:r>
            <a:r>
              <a:rPr lang="en-US" altLang="ar-J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 </a:t>
            </a:r>
            <a:r>
              <a:rPr lang="en-US" altLang="ar-JO" sz="2800" b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exposed</a:t>
            </a:r>
            <a:endParaRPr lang="en-MY" altLang="ar-JO" sz="2800" dirty="0">
              <a:solidFill>
                <a:srgbClr val="0099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847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D48121B-9CBB-4271-ADF4-EC33A80CE69C}" type="datetime1">
              <a:rPr lang="en-US" altLang="ar-JO"/>
              <a:pPr eaLnBrk="1" hangingPunct="1"/>
              <a:t>8/14/2023</a:t>
            </a:fld>
            <a:endParaRPr lang="en-US" altLang="ar-JO"/>
          </a:p>
        </p:txBody>
      </p:sp>
      <p:pic>
        <p:nvPicPr>
          <p:cNvPr id="8" name="Picture 7" descr="G:\downloa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850" y="91281"/>
            <a:ext cx="863600" cy="65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13996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98065" y="104092"/>
            <a:ext cx="34634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ar-JO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Strengths and weaknesses of CSS</a:t>
            </a:r>
            <a:endParaRPr lang="en-MY" altLang="ar-JO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00790" y="473424"/>
            <a:ext cx="7146758" cy="2369880"/>
          </a:xfrm>
          <a:prstGeom prst="rect">
            <a:avLst/>
          </a:prstGeom>
          <a:noFill/>
          <a:ln w="25400">
            <a:solidFill>
              <a:srgbClr val="7030A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ar-JO" sz="2800" b="1" dirty="0" smtClean="0">
                <a:solidFill>
                  <a:srgbClr val="0099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     Strengths</a:t>
            </a:r>
          </a:p>
          <a:p>
            <a:pPr marL="342900" indent="-342900">
              <a:buFont typeface="Wingdings" panose="05000000000000000000" pitchFamily="2" charset="2"/>
              <a:buChar char="Ø"/>
              <a:defRPr/>
            </a:pP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Able to measure prevalence </a:t>
            </a:r>
            <a:endParaRPr lang="en-US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  <a:defRPr/>
            </a:pP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Multiple 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outcomes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&amp;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exposures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can be studied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MY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  <a:defRPr/>
            </a:pPr>
            <a:r>
              <a:rPr lang="en-US" sz="24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assessing </a:t>
            </a:r>
            <a:r>
              <a:rPr lang="en-US" sz="24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burden </a:t>
            </a:r>
            <a:r>
              <a:rPr lang="en-US" sz="24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of disease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  <a:defRPr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 specified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population </a:t>
            </a: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and </a:t>
            </a:r>
            <a:endParaRPr lang="en-US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  <a:defRPr/>
            </a:pP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planning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allocating</a:t>
            </a:r>
            <a:r>
              <a:rPr lang="en-US" sz="2400" b="1" u="sng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health resources</a:t>
            </a:r>
            <a:endParaRPr lang="en-MY" altLang="ar-JO" sz="2400" b="1" dirty="0">
              <a:solidFill>
                <a:srgbClr val="009900"/>
              </a:solidFill>
              <a:latin typeface="Garamond" panose="02020404030301010803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74675" y="2936081"/>
            <a:ext cx="8569325" cy="3693319"/>
          </a:xfrm>
          <a:prstGeom prst="rect">
            <a:avLst/>
          </a:prstGeom>
          <a:ln w="25400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v"/>
              <a:defRPr/>
            </a:pPr>
            <a:r>
              <a:rPr lang="en-US" sz="2600" b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Weaknesses</a:t>
            </a:r>
            <a:endParaRPr lang="en-MY" sz="2600" b="1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  <a:defRPr/>
            </a:pPr>
            <a:r>
              <a:rPr lang="en-US" sz="2600" b="1" dirty="0" smtClean="0">
                <a:solidFill>
                  <a:srgbClr val="FF0000"/>
                </a:solidFill>
                <a:cs typeface="Times New Roman" pitchFamily="18" charset="0"/>
              </a:rPr>
              <a:t>Difficult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to determine </a:t>
            </a:r>
            <a:r>
              <a:rPr lang="en-US" sz="2600" b="1" dirty="0">
                <a:cs typeface="Times New Roman" pitchFamily="18" charset="0"/>
              </a:rPr>
              <a:t>whether the outcome followed exposure in time or exposure resulted from the outcome.</a:t>
            </a:r>
            <a:endParaRPr lang="en-MY" sz="2600" b="1" dirty="0"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  <a:defRPr/>
            </a:pPr>
            <a:r>
              <a:rPr lang="en-US" sz="2600" b="1" dirty="0" smtClean="0">
                <a:cs typeface="Times New Roman" pitchFamily="18" charset="0"/>
              </a:rPr>
              <a:t>No</a:t>
            </a:r>
            <a:r>
              <a:rPr lang="en-US" sz="2600" dirty="0" smtClean="0">
                <a:cs typeface="Times New Roman" pitchFamily="18" charset="0"/>
              </a:rPr>
              <a:t>t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suitable for </a:t>
            </a:r>
            <a:r>
              <a:rPr lang="en-US" sz="2600" b="1" dirty="0" smtClean="0">
                <a:solidFill>
                  <a:srgbClr val="FF0000"/>
                </a:solidFill>
                <a:cs typeface="Times New Roman" pitchFamily="18" charset="0"/>
              </a:rPr>
              <a:t>studying 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rare diseases</a:t>
            </a:r>
            <a:r>
              <a:rPr lang="en-US" sz="2600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US" sz="2600" dirty="0">
                <a:cs typeface="Times New Roman" pitchFamily="18" charset="0"/>
              </a:rPr>
              <a:t>or </a:t>
            </a:r>
            <a:endParaRPr lang="en-US" sz="2600" dirty="0" smtClean="0"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  <a:defRPr/>
            </a:pPr>
            <a:r>
              <a:rPr lang="en-US" sz="2600" b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 </a:t>
            </a:r>
            <a:r>
              <a:rPr lang="en-US" sz="2600" b="1" dirty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diseases with a short duration</a:t>
            </a:r>
            <a:r>
              <a:rPr lang="en-US" sz="2600" b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.</a:t>
            </a:r>
            <a:r>
              <a:rPr lang="en-US" sz="2600" dirty="0" smtClean="0">
                <a:cs typeface="Times New Roman" pitchFamily="18" charset="0"/>
              </a:rPr>
              <a:t>..</a:t>
            </a:r>
            <a:endParaRPr lang="en-MY" sz="2600" dirty="0"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  <a:defRPr/>
            </a:pPr>
            <a:r>
              <a:rPr lang="en-US" sz="2600" b="1" dirty="0" smtClean="0">
                <a:cs typeface="Times New Roman" pitchFamily="18" charset="0"/>
              </a:rPr>
              <a:t>Associations </a:t>
            </a:r>
            <a:r>
              <a:rPr lang="en-US" sz="2600" b="1" dirty="0">
                <a:solidFill>
                  <a:srgbClr val="0070C0"/>
                </a:solidFill>
                <a:cs typeface="Times New Roman" pitchFamily="18" charset="0"/>
              </a:rPr>
              <a:t>identified may be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difficult to interpret</a:t>
            </a:r>
            <a:r>
              <a:rPr lang="en-US" sz="2600" dirty="0">
                <a:cs typeface="Times New Roman" pitchFamily="18" charset="0"/>
              </a:rPr>
              <a:t>.</a:t>
            </a:r>
            <a:endParaRPr lang="en-MY" sz="2600" dirty="0"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  <a:defRPr/>
            </a:pPr>
            <a:r>
              <a:rPr lang="en-US" sz="2600" b="1" dirty="0" smtClean="0">
                <a:solidFill>
                  <a:srgbClr val="FF0000"/>
                </a:solidFill>
                <a:cs typeface="Times New Roman" pitchFamily="18" charset="0"/>
              </a:rPr>
              <a:t>Susceptible </a:t>
            </a:r>
            <a:r>
              <a:rPr lang="en-US" sz="2600" b="1" dirty="0">
                <a:solidFill>
                  <a:srgbClr val="FF0000"/>
                </a:solidFill>
                <a:cs typeface="Times New Roman" pitchFamily="18" charset="0"/>
              </a:rPr>
              <a:t>to bias due to </a:t>
            </a:r>
          </a:p>
          <a:p>
            <a:pPr marL="457200" indent="-457200">
              <a:buFont typeface="Wingdings" panose="05000000000000000000" pitchFamily="2" charset="2"/>
              <a:buChar char="Ø"/>
              <a:defRPr/>
            </a:pPr>
            <a:r>
              <a:rPr lang="en-US" sz="2600" b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low </a:t>
            </a:r>
            <a:r>
              <a:rPr lang="en-US" sz="2600" b="1" dirty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response</a:t>
            </a:r>
            <a:r>
              <a:rPr lang="en-US" sz="2600" dirty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 </a:t>
            </a:r>
            <a:r>
              <a:rPr lang="en-US" sz="2600" dirty="0">
                <a:cs typeface="Times New Roman" pitchFamily="18" charset="0"/>
              </a:rPr>
              <a:t>and </a:t>
            </a:r>
          </a:p>
          <a:p>
            <a:pPr marL="457200" indent="-457200">
              <a:buFont typeface="Wingdings" panose="05000000000000000000" pitchFamily="2" charset="2"/>
              <a:buChar char="Ø"/>
              <a:defRPr/>
            </a:pPr>
            <a:r>
              <a:rPr lang="en-US" sz="2600" b="1" dirty="0" smtClean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 </a:t>
            </a:r>
            <a:r>
              <a:rPr lang="en-US" sz="2600" b="1" dirty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misclassificatio</a:t>
            </a:r>
            <a:r>
              <a:rPr lang="en-US" sz="2600" dirty="0">
                <a:solidFill>
                  <a:schemeClr val="bg2">
                    <a:lumMod val="25000"/>
                  </a:schemeClr>
                </a:solidFill>
                <a:cs typeface="Times New Roman" pitchFamily="18" charset="0"/>
              </a:rPr>
              <a:t>n</a:t>
            </a:r>
            <a:r>
              <a:rPr lang="en-US" sz="2600" dirty="0"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12443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536" y="0"/>
            <a:ext cx="8229600" cy="990600"/>
          </a:xfrm>
          <a:ln>
            <a:miter lim="800000"/>
            <a:headEnd/>
            <a:tailEnd/>
          </a:ln>
          <a:extLst/>
        </p:spPr>
        <p:txBody>
          <a:bodyPr rtlCol="0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Thank you for attention </a:t>
            </a:r>
          </a:p>
        </p:txBody>
      </p:sp>
      <p:pic>
        <p:nvPicPr>
          <p:cNvPr id="38915" name="Picture 10" descr="MPj0399639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86161"/>
            <a:ext cx="8964612" cy="5853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6" name="Picture 6" descr="picture of physical exercise  - healthy habits post it illustration design over white - JPG 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2349500"/>
            <a:ext cx="1711325" cy="1360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7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6CE1516-63B8-4D5B-B2FF-F95429DB211E}" type="slidenum">
              <a:rPr lang="ar-SA" altLang="ar-JO"/>
              <a:pPr eaLnBrk="1" hangingPunct="1"/>
              <a:t>37</a:t>
            </a:fld>
            <a:endParaRPr lang="en-US" altLang="ar-JO"/>
          </a:p>
        </p:txBody>
      </p:sp>
      <p:sp>
        <p:nvSpPr>
          <p:cNvPr id="7" name="Horizontal Scroll 6"/>
          <p:cNvSpPr/>
          <p:nvPr/>
        </p:nvSpPr>
        <p:spPr>
          <a:xfrm>
            <a:off x="4859338" y="955675"/>
            <a:ext cx="2222500" cy="1249363"/>
          </a:xfrm>
          <a:prstGeom prst="horizontalScroll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/>
          </a:p>
        </p:txBody>
      </p:sp>
      <p:sp>
        <p:nvSpPr>
          <p:cNvPr id="8" name="Rectangle 7"/>
          <p:cNvSpPr/>
          <p:nvPr/>
        </p:nvSpPr>
        <p:spPr>
          <a:xfrm>
            <a:off x="5010335" y="1257190"/>
            <a:ext cx="2071503" cy="646331"/>
          </a:xfrm>
          <a:prstGeom prst="rect">
            <a:avLst/>
          </a:prstGeom>
          <a:blipFill>
            <a:blip r:embed="rId5"/>
            <a:tile tx="0" ty="0" sx="100000" sy="100000" flip="none" algn="tl"/>
          </a:blipFill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year  </a:t>
            </a:r>
            <a:r>
              <a:rPr lang="en-MY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MY" b="1" spc="50" baseline="3000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MY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MY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medical   students</a:t>
            </a:r>
            <a:endParaRPr lang="en-MY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Arial" charset="0"/>
            </a:endParaRPr>
          </a:p>
        </p:txBody>
      </p:sp>
      <p:sp>
        <p:nvSpPr>
          <p:cNvPr id="38920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E1367FD-4450-4D19-A780-5144A49CD09F}" type="datetime1">
              <a:rPr lang="en-US" altLang="ar-JO"/>
              <a:pPr eaLnBrk="1" hangingPunct="1"/>
              <a:t>8/14/2023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1767205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085C6-C4FF-4C5F-8B07-383D7A9BCAEE}" type="datetime1">
              <a:rPr lang="en-US" smtClean="0"/>
              <a:t>8/14/2023</a:t>
            </a:fld>
            <a:endParaRPr lang="en-MY"/>
          </a:p>
        </p:txBody>
      </p:sp>
      <p:sp>
        <p:nvSpPr>
          <p:cNvPr id="4" name="Rectangle 3"/>
          <p:cNvSpPr/>
          <p:nvPr/>
        </p:nvSpPr>
        <p:spPr>
          <a:xfrm>
            <a:off x="192506" y="875108"/>
            <a:ext cx="858869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66FF33"/>
              </a:buClr>
            </a:pPr>
            <a:r>
              <a:rPr lang="en-US" sz="3600" b="1" dirty="0" smtClean="0">
                <a:solidFill>
                  <a:srgbClr val="C00000"/>
                </a:solidFill>
                <a:latin typeface="Garamond" pitchFamily="18" charset="0"/>
              </a:rPr>
              <a:t>                     </a:t>
            </a:r>
            <a:r>
              <a:rPr lang="en-US" sz="3200" b="1" u="sng" dirty="0" smtClean="0">
                <a:solidFill>
                  <a:srgbClr val="C00000"/>
                </a:solidFill>
                <a:latin typeface="Garamond" pitchFamily="18" charset="0"/>
              </a:rPr>
              <a:t>Uses </a:t>
            </a:r>
            <a:r>
              <a:rPr lang="en-US" sz="3200" b="1" u="sng" dirty="0">
                <a:solidFill>
                  <a:srgbClr val="C00000"/>
                </a:solidFill>
                <a:latin typeface="Garamond" pitchFamily="18" charset="0"/>
              </a:rPr>
              <a:t>of Epidemiology:-</a:t>
            </a:r>
            <a:endParaRPr lang="en-US" sz="3200" dirty="0">
              <a:solidFill>
                <a:srgbClr val="C00000"/>
              </a:solidFill>
              <a:latin typeface="Garamond" pitchFamily="18" charset="0"/>
            </a:endParaRPr>
          </a:p>
          <a:p>
            <a:pPr algn="ctr">
              <a:buClr>
                <a:srgbClr val="66FF33"/>
              </a:buClr>
              <a:buFont typeface="Wingdings" pitchFamily="2" charset="2"/>
              <a:buChar char="Ø"/>
            </a:pPr>
            <a:r>
              <a:rPr lang="en-US" sz="2800" b="1" dirty="0">
                <a:latin typeface="Garamond" pitchFamily="18" charset="0"/>
              </a:rPr>
              <a:t>1-To Describe the </a:t>
            </a:r>
            <a:r>
              <a:rPr lang="en-US" sz="2800" b="1" u="sng" dirty="0">
                <a:solidFill>
                  <a:srgbClr val="FF0000"/>
                </a:solidFill>
                <a:latin typeface="Garamond" pitchFamily="18" charset="0"/>
              </a:rPr>
              <a:t>distribution</a:t>
            </a:r>
            <a:r>
              <a:rPr lang="en-US" sz="2800" b="1" u="sng" dirty="0">
                <a:latin typeface="Garamond" pitchFamily="18" charset="0"/>
              </a:rPr>
              <a:t> &amp; </a:t>
            </a:r>
            <a:r>
              <a:rPr lang="en-US" sz="2800" b="1" u="sng" dirty="0">
                <a:solidFill>
                  <a:srgbClr val="FF0000"/>
                </a:solidFill>
                <a:latin typeface="Garamond" pitchFamily="18" charset="0"/>
              </a:rPr>
              <a:t>size</a:t>
            </a:r>
            <a:r>
              <a:rPr lang="en-US" sz="2800" b="1" dirty="0">
                <a:latin typeface="Garamond" pitchFamily="18" charset="0"/>
              </a:rPr>
              <a:t> of diseases </a:t>
            </a:r>
            <a:r>
              <a:rPr lang="en-US" sz="2800" b="1" dirty="0" smtClean="0">
                <a:latin typeface="Garamond" pitchFamily="18" charset="0"/>
              </a:rPr>
              <a:t>  </a:t>
            </a:r>
            <a:r>
              <a:rPr lang="en-US" sz="2800" b="1" dirty="0">
                <a:latin typeface="Garamond" pitchFamily="18" charset="0"/>
              </a:rPr>
              <a:t>in human population. Age, sex social class…..</a:t>
            </a:r>
          </a:p>
          <a:p>
            <a:pPr>
              <a:buClr>
                <a:srgbClr val="66FF33"/>
              </a:buClr>
            </a:pPr>
            <a:endParaRPr lang="en-US" sz="2800" b="1" dirty="0">
              <a:latin typeface="Garamond" pitchFamily="18" charset="0"/>
            </a:endParaRPr>
          </a:p>
          <a:p>
            <a:pPr algn="ctr">
              <a:buClr>
                <a:srgbClr val="66FF33"/>
              </a:buClr>
              <a:buFont typeface="Wingdings" pitchFamily="2" charset="2"/>
              <a:buChar char="Ø"/>
            </a:pPr>
            <a:r>
              <a:rPr lang="en-US" sz="2800" b="1" dirty="0">
                <a:latin typeface="Garamond" pitchFamily="18" charset="0"/>
              </a:rPr>
              <a:t>2- To Identify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etiological factors </a:t>
            </a:r>
            <a:r>
              <a:rPr lang="en-US" sz="2800" b="1" dirty="0">
                <a:latin typeface="Garamond" pitchFamily="18" charset="0"/>
              </a:rPr>
              <a:t>in the </a:t>
            </a:r>
            <a:r>
              <a:rPr lang="en-US" sz="2800" b="1" dirty="0" smtClean="0">
                <a:latin typeface="Garamond" pitchFamily="18" charset="0"/>
              </a:rPr>
              <a:t>  pathogenesis of </a:t>
            </a:r>
            <a:r>
              <a:rPr lang="en-US" sz="2800" b="1" dirty="0">
                <a:latin typeface="Garamond" pitchFamily="18" charset="0"/>
              </a:rPr>
              <a:t>disease</a:t>
            </a:r>
          </a:p>
          <a:p>
            <a:pPr>
              <a:buClr>
                <a:srgbClr val="66FF33"/>
              </a:buClr>
            </a:pPr>
            <a:endParaRPr lang="en-US" sz="2800" b="1" dirty="0">
              <a:latin typeface="Garamond" pitchFamily="18" charset="0"/>
            </a:endParaRPr>
          </a:p>
          <a:p>
            <a:pPr>
              <a:buClr>
                <a:srgbClr val="66FF33"/>
              </a:buClr>
              <a:buFont typeface="Wingdings" pitchFamily="2" charset="2"/>
              <a:buChar char="Ø"/>
            </a:pPr>
            <a:r>
              <a:rPr lang="en-US" sz="2800" b="1" dirty="0">
                <a:latin typeface="Garamond" pitchFamily="18" charset="0"/>
              </a:rPr>
              <a:t>3-To Provide the data essential for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management</a:t>
            </a:r>
            <a:r>
              <a:rPr lang="en-US" sz="2800" b="1" dirty="0">
                <a:latin typeface="Garamond" pitchFamily="18" charset="0"/>
              </a:rPr>
              <a:t>.</a:t>
            </a:r>
          </a:p>
          <a:p>
            <a:pPr>
              <a:buClr>
                <a:srgbClr val="66FF33"/>
              </a:buClr>
            </a:pPr>
            <a:endParaRPr lang="en-US" sz="2800" b="1" dirty="0">
              <a:latin typeface="Garamond" pitchFamily="18" charset="0"/>
            </a:endParaRPr>
          </a:p>
          <a:p>
            <a:pPr algn="ctr">
              <a:buClr>
                <a:srgbClr val="66FF33"/>
              </a:buClr>
              <a:buFont typeface="Wingdings" pitchFamily="2" charset="2"/>
              <a:buChar char="Ø"/>
            </a:pPr>
            <a:r>
              <a:rPr lang="en-US" sz="2800" b="1" dirty="0">
                <a:latin typeface="Garamond" pitchFamily="18" charset="0"/>
              </a:rPr>
              <a:t>4- To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Evaluation </a:t>
            </a:r>
            <a:r>
              <a:rPr lang="en-US" sz="2800" b="1" dirty="0">
                <a:latin typeface="Garamond" pitchFamily="18" charset="0"/>
              </a:rPr>
              <a:t>and planning of services for </a:t>
            </a:r>
            <a:r>
              <a:rPr lang="en-US" sz="2800" b="1" dirty="0" smtClean="0">
                <a:latin typeface="Garamond" pitchFamily="18" charset="0"/>
              </a:rPr>
              <a:t>the prevention </a:t>
            </a:r>
            <a:r>
              <a:rPr lang="en-US" sz="2800" b="1" dirty="0">
                <a:latin typeface="Garamond" pitchFamily="18" charset="0"/>
              </a:rPr>
              <a:t>&amp; control and treatment of </a:t>
            </a:r>
            <a:r>
              <a:rPr lang="en-US" sz="3200" b="1" dirty="0">
                <a:latin typeface="Garamond" pitchFamily="18" charset="0"/>
              </a:rPr>
              <a:t>disease</a:t>
            </a:r>
            <a:endParaRPr lang="en-MY" sz="3200" dirty="0">
              <a:latin typeface="Garamond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0"/>
            <a:ext cx="1328881" cy="1268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4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80318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9512" y="276554"/>
            <a:ext cx="896448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b="1" u="sng" dirty="0" smtClean="0">
                <a:solidFill>
                  <a:srgbClr val="C00000"/>
                </a:solidFill>
                <a:latin typeface="Garamond" pitchFamily="18" charset="0"/>
              </a:rPr>
              <a:t>Measures of Disease Frequency</a:t>
            </a:r>
            <a:endParaRPr lang="en-US" sz="2800" b="1" dirty="0" smtClean="0">
              <a:solidFill>
                <a:srgbClr val="C00000"/>
              </a:solidFill>
              <a:latin typeface="Garamond" pitchFamily="18" charset="0"/>
            </a:endParaRPr>
          </a:p>
          <a:p>
            <a:pPr>
              <a:defRPr/>
            </a:pPr>
            <a:r>
              <a:rPr lang="en-US" sz="2800" dirty="0" smtClean="0"/>
              <a:t>A </a:t>
            </a:r>
            <a:r>
              <a:rPr lang="en-US" sz="2800" dirty="0"/>
              <a:t>prerequisite for any epidemiologic  </a:t>
            </a:r>
            <a:r>
              <a:rPr lang="en-US" sz="2800" dirty="0" smtClean="0"/>
              <a:t> investigation </a:t>
            </a:r>
            <a:r>
              <a:rPr lang="en-US" sz="2800" dirty="0"/>
              <a:t>is </a:t>
            </a:r>
            <a:r>
              <a:rPr lang="en-US" sz="2800" dirty="0">
                <a:solidFill>
                  <a:srgbClr val="FF0000"/>
                </a:solidFill>
              </a:rPr>
              <a:t>quantify</a:t>
            </a:r>
            <a:r>
              <a:rPr lang="en-US" sz="2800" dirty="0"/>
              <a:t> the occurrence of disease. </a:t>
            </a:r>
          </a:p>
          <a:p>
            <a:pPr algn="ctr">
              <a:defRPr/>
            </a:pPr>
            <a:r>
              <a:rPr lang="en-US" sz="2800" dirty="0"/>
              <a:t>The most basic &amp;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simplest method of expressing disease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frequency</a:t>
            </a:r>
            <a:r>
              <a:rPr lang="en-US" sz="2800" dirty="0" smtClean="0"/>
              <a:t>     simple </a:t>
            </a:r>
            <a:r>
              <a:rPr lang="en-US" sz="2800" dirty="0"/>
              <a:t>count. 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00FF"/>
                </a:solidFill>
              </a:rPr>
              <a:t>♀</a:t>
            </a:r>
            <a:r>
              <a:rPr lang="en-US" sz="2800" dirty="0" smtClean="0">
                <a:solidFill>
                  <a:srgbClr val="99FF33"/>
                </a:solidFill>
              </a:rPr>
              <a:t> </a:t>
            </a:r>
            <a:r>
              <a:rPr lang="en-US" sz="2800" dirty="0" smtClean="0"/>
              <a:t>25        </a:t>
            </a:r>
            <a:r>
              <a:rPr lang="en-US" sz="2800" dirty="0"/>
              <a:t>♂</a:t>
            </a:r>
            <a:r>
              <a:rPr lang="en-US" sz="2800" dirty="0" smtClean="0"/>
              <a:t> 10</a:t>
            </a:r>
            <a:endParaRPr lang="en-US" sz="2800" dirty="0"/>
          </a:p>
          <a:p>
            <a:pPr>
              <a:defRPr/>
            </a:pPr>
            <a:r>
              <a:rPr lang="en-US" sz="2800" dirty="0" smtClean="0">
                <a:solidFill>
                  <a:srgbClr val="0070C0"/>
                </a:solidFill>
              </a:rPr>
              <a:t>         However </a:t>
            </a:r>
            <a:endParaRPr lang="en-US" sz="2800" dirty="0">
              <a:solidFill>
                <a:srgbClr val="0070C0"/>
              </a:solidFill>
            </a:endParaRPr>
          </a:p>
          <a:p>
            <a:pPr>
              <a:defRPr/>
            </a:pPr>
            <a:r>
              <a:rPr lang="en-US" sz="2800" dirty="0"/>
              <a:t>count data alone have </a:t>
            </a:r>
            <a:r>
              <a:rPr lang="en-US" sz="2800" dirty="0">
                <a:solidFill>
                  <a:srgbClr val="FF0000"/>
                </a:solidFill>
              </a:rPr>
              <a:t>very limited </a:t>
            </a:r>
            <a:r>
              <a:rPr lang="en-US" sz="2800" dirty="0"/>
              <a:t>utility </a:t>
            </a:r>
            <a:r>
              <a:rPr lang="en-US" sz="2800" dirty="0" smtClean="0"/>
              <a:t>for epidemiologists</a:t>
            </a:r>
            <a:r>
              <a:rPr lang="en-US" sz="2800" dirty="0"/>
              <a:t>.</a:t>
            </a:r>
            <a:endParaRPr lang="en-MY" sz="2800" dirty="0"/>
          </a:p>
        </p:txBody>
      </p:sp>
      <p:sp>
        <p:nvSpPr>
          <p:cNvPr id="4" name="Rectangle 3"/>
          <p:cNvSpPr/>
          <p:nvPr/>
        </p:nvSpPr>
        <p:spPr>
          <a:xfrm>
            <a:off x="464800" y="4393670"/>
            <a:ext cx="614053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Garamond" pitchFamily="18" charset="0"/>
              </a:rPr>
              <a:t>No. of student </a:t>
            </a:r>
            <a:r>
              <a:rPr lang="en-US" sz="2800" b="1" dirty="0" smtClean="0">
                <a:latin typeface="Garamond" pitchFamily="18" charset="0"/>
              </a:rPr>
              <a:t>with Tuberculosis(TB</a:t>
            </a:r>
            <a:r>
              <a:rPr lang="en-US" sz="2800" b="1" dirty="0">
                <a:latin typeface="Garamond" pitchFamily="18" charset="0"/>
              </a:rPr>
              <a:t>)  </a:t>
            </a:r>
          </a:p>
          <a:p>
            <a:r>
              <a:rPr lang="en-US" sz="2800" b="1" dirty="0">
                <a:solidFill>
                  <a:srgbClr val="002060"/>
                </a:solidFill>
                <a:latin typeface="Garamond" pitchFamily="18" charset="0"/>
              </a:rPr>
              <a:t>          </a:t>
            </a:r>
            <a:r>
              <a:rPr lang="en-US" sz="2800" b="1" dirty="0" smtClean="0">
                <a:solidFill>
                  <a:srgbClr val="002060"/>
                </a:solidFill>
                <a:latin typeface="Garamond" pitchFamily="18" charset="0"/>
              </a:rPr>
              <a:t>   </a:t>
            </a:r>
            <a:r>
              <a:rPr lang="en-US" sz="2800" b="1" dirty="0">
                <a:solidFill>
                  <a:srgbClr val="002060"/>
                </a:solidFill>
                <a:latin typeface="Garamond" pitchFamily="18" charset="0"/>
              </a:rPr>
              <a:t>=20 City </a:t>
            </a:r>
            <a:r>
              <a:rPr lang="en-US" sz="2800" b="1" dirty="0" smtClean="0">
                <a:solidFill>
                  <a:srgbClr val="002060"/>
                </a:solidFill>
                <a:latin typeface="Garamond" pitchFamily="18" charset="0"/>
              </a:rPr>
              <a:t>A</a:t>
            </a:r>
          </a:p>
          <a:p>
            <a:r>
              <a:rPr lang="en-US" sz="2800" b="1" dirty="0">
                <a:solidFill>
                  <a:srgbClr val="002060"/>
                </a:solidFill>
                <a:latin typeface="Garamond" pitchFamily="18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Garamond" pitchFamily="18" charset="0"/>
              </a:rPr>
              <a:t>           = </a:t>
            </a:r>
            <a:r>
              <a:rPr lang="en-US" sz="2800" b="1" dirty="0">
                <a:solidFill>
                  <a:srgbClr val="002060"/>
                </a:solidFill>
                <a:latin typeface="Garamond" pitchFamily="18" charset="0"/>
              </a:rPr>
              <a:t>30 City B  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????????</a:t>
            </a:r>
          </a:p>
        </p:txBody>
      </p:sp>
      <p:sp>
        <p:nvSpPr>
          <p:cNvPr id="5" name="Right Arrow 4"/>
          <p:cNvSpPr/>
          <p:nvPr/>
        </p:nvSpPr>
        <p:spPr>
          <a:xfrm>
            <a:off x="7740352" y="639817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48CEA-0146-44B5-AF1A-F05075157B8B}" type="datetime1">
              <a:rPr lang="en-US" smtClean="0"/>
              <a:t>8/14/2023</a:t>
            </a:fld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5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52135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29B43-BA3E-423C-BEC0-193BBF6367B5}" type="datetime1">
              <a:rPr lang="en-US" smtClean="0"/>
              <a:t>8/14/2023</a:t>
            </a:fld>
            <a:endParaRPr lang="en-MY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6</a:t>
            </a:fld>
            <a:endParaRPr lang="en-MY"/>
          </a:p>
        </p:txBody>
      </p:sp>
      <p:sp>
        <p:nvSpPr>
          <p:cNvPr id="5" name="Rectangle 4"/>
          <p:cNvSpPr/>
          <p:nvPr/>
        </p:nvSpPr>
        <p:spPr>
          <a:xfrm>
            <a:off x="839627" y="345337"/>
            <a:ext cx="576063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002060"/>
                </a:solidFill>
                <a:latin typeface="Garamond" pitchFamily="18" charset="0"/>
              </a:rPr>
              <a:t>it is also necessary to know</a:t>
            </a:r>
          </a:p>
          <a:p>
            <a:pPr algn="ctr">
              <a:buClr>
                <a:srgbClr val="CC3300"/>
              </a:buClr>
              <a:buFont typeface="Wingdings" pitchFamily="2" charset="2"/>
              <a:buChar char="§"/>
              <a:defRPr/>
            </a:pPr>
            <a:r>
              <a:rPr lang="en-US" sz="2800" b="1" dirty="0">
                <a:latin typeface="Garamond" pitchFamily="18" charset="0"/>
              </a:rPr>
              <a:t>The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size</a:t>
            </a:r>
            <a:r>
              <a:rPr lang="en-US" sz="2800" b="1" dirty="0">
                <a:solidFill>
                  <a:schemeClr val="accent1">
                    <a:lumMod val="40000"/>
                    <a:lumOff val="60000"/>
                  </a:schemeClr>
                </a:solidFill>
                <a:latin typeface="Garamond" pitchFamily="18" charset="0"/>
              </a:rPr>
              <a:t> </a:t>
            </a:r>
            <a:r>
              <a:rPr lang="en-US" sz="2800" b="1" dirty="0">
                <a:latin typeface="Garamond" pitchFamily="18" charset="0"/>
              </a:rPr>
              <a:t>of the population </a:t>
            </a:r>
          </a:p>
        </p:txBody>
      </p:sp>
      <p:sp>
        <p:nvSpPr>
          <p:cNvPr id="6" name="Rectangle 5"/>
          <p:cNvSpPr/>
          <p:nvPr/>
        </p:nvSpPr>
        <p:spPr>
          <a:xfrm>
            <a:off x="1457400" y="1829233"/>
            <a:ext cx="31683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FF00FF"/>
                </a:solidFill>
                <a:latin typeface="Garamond" pitchFamily="18" charset="0"/>
              </a:rPr>
              <a:t>♀</a:t>
            </a:r>
            <a:r>
              <a:rPr lang="en-US" sz="3200" b="1" dirty="0">
                <a:solidFill>
                  <a:srgbClr val="99FF33"/>
                </a:solidFill>
                <a:latin typeface="Garamond" pitchFamily="18" charset="0"/>
              </a:rPr>
              <a:t> </a:t>
            </a:r>
            <a:r>
              <a:rPr lang="en-US" sz="3200" b="1" dirty="0">
                <a:latin typeface="Garamond" pitchFamily="18" charset="0"/>
              </a:rPr>
              <a:t>25        ♂ 10</a:t>
            </a:r>
          </a:p>
        </p:txBody>
      </p:sp>
      <p:sp>
        <p:nvSpPr>
          <p:cNvPr id="7" name="Rectangle 6"/>
          <p:cNvSpPr/>
          <p:nvPr/>
        </p:nvSpPr>
        <p:spPr>
          <a:xfrm>
            <a:off x="4211960" y="1865118"/>
            <a:ext cx="4088107" cy="5847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3200" b="1" dirty="0">
                <a:latin typeface="Garamond" pitchFamily="18" charset="0"/>
              </a:rPr>
              <a:t>♀  200           ♂ 50</a:t>
            </a:r>
          </a:p>
        </p:txBody>
      </p:sp>
      <p:sp>
        <p:nvSpPr>
          <p:cNvPr id="8" name="Rectangle 7"/>
          <p:cNvSpPr/>
          <p:nvPr/>
        </p:nvSpPr>
        <p:spPr>
          <a:xfrm>
            <a:off x="329533" y="2805101"/>
            <a:ext cx="391429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Garamond" pitchFamily="18" charset="0"/>
              </a:rPr>
              <a:t>TB=20 City  A</a:t>
            </a:r>
          </a:p>
          <a:p>
            <a:r>
              <a:rPr lang="en-US" sz="2800" b="1" dirty="0" smtClean="0">
                <a:solidFill>
                  <a:srgbClr val="002060"/>
                </a:solidFill>
                <a:latin typeface="Garamond" pitchFamily="18" charset="0"/>
              </a:rPr>
              <a:t>TB= </a:t>
            </a:r>
            <a:r>
              <a:rPr lang="en-US" sz="2800" b="1" dirty="0">
                <a:solidFill>
                  <a:srgbClr val="002060"/>
                </a:solidFill>
                <a:latin typeface="Garamond" pitchFamily="18" charset="0"/>
              </a:rPr>
              <a:t>30 </a:t>
            </a:r>
            <a:r>
              <a:rPr lang="en-US" sz="2800" b="1" dirty="0" smtClean="0">
                <a:solidFill>
                  <a:srgbClr val="002060"/>
                </a:solidFill>
                <a:latin typeface="Garamond" pitchFamily="18" charset="0"/>
              </a:rPr>
              <a:t>City </a:t>
            </a:r>
            <a:endParaRPr lang="en-MY" sz="2800" dirty="0"/>
          </a:p>
        </p:txBody>
      </p:sp>
      <p:sp>
        <p:nvSpPr>
          <p:cNvPr id="9" name="Rectangle 8"/>
          <p:cNvSpPr/>
          <p:nvPr/>
        </p:nvSpPr>
        <p:spPr>
          <a:xfrm>
            <a:off x="3892298" y="2812633"/>
            <a:ext cx="4440414" cy="1077218"/>
          </a:xfrm>
          <a:prstGeom prst="rect">
            <a:avLst/>
          </a:prstGeom>
          <a:ln w="15875">
            <a:solidFill>
              <a:srgbClr val="CC0066"/>
            </a:solidFill>
          </a:ln>
        </p:spPr>
        <p:txBody>
          <a:bodyPr wrap="square">
            <a:spAutoFit/>
          </a:bodyPr>
          <a:lstStyle/>
          <a:p>
            <a:pPr>
              <a:buClr>
                <a:srgbClr val="CC3300"/>
              </a:buClr>
              <a:buFont typeface="Wingdings" pitchFamily="2" charset="2"/>
              <a:buChar char="§"/>
            </a:pP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100 </a:t>
            </a:r>
            <a:r>
              <a:rPr lang="en-US" sz="3200" b="1" dirty="0">
                <a:solidFill>
                  <a:srgbClr val="002060"/>
                </a:solidFill>
                <a:latin typeface="Garamond" pitchFamily="18" charset="0"/>
              </a:rPr>
              <a:t>City</a:t>
            </a:r>
            <a:r>
              <a:rPr lang="en-US" sz="3200" b="1" dirty="0" smtClean="0">
                <a:latin typeface="Garamond" pitchFamily="18" charset="0"/>
                <a:cs typeface="Times New Roman" pitchFamily="18" charset="0"/>
              </a:rPr>
              <a:t>     </a:t>
            </a: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A         </a:t>
            </a:r>
          </a:p>
          <a:p>
            <a:pPr>
              <a:buClr>
                <a:srgbClr val="CC3300"/>
              </a:buClr>
            </a:pP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   200 </a:t>
            </a:r>
            <a:r>
              <a:rPr lang="en-US" sz="3200" b="1" dirty="0">
                <a:solidFill>
                  <a:srgbClr val="002060"/>
                </a:solidFill>
                <a:latin typeface="Garamond" pitchFamily="18" charset="0"/>
              </a:rPr>
              <a:t>City</a:t>
            </a:r>
            <a:r>
              <a:rPr lang="en-US" sz="3200" b="1" dirty="0" smtClean="0">
                <a:latin typeface="Garamond" pitchFamily="18" charset="0"/>
                <a:cs typeface="Times New Roman" pitchFamily="18" charset="0"/>
              </a:rPr>
              <a:t>     </a:t>
            </a:r>
            <a:r>
              <a:rPr lang="en-US" sz="3200" b="1" dirty="0">
                <a:latin typeface="Garamond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4087978"/>
            <a:ext cx="868680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CC3300"/>
              </a:buClr>
              <a:buFont typeface="Wingdings" pitchFamily="2" charset="2"/>
              <a:buChar char="§"/>
              <a:defRPr/>
            </a:pPr>
            <a:r>
              <a:rPr lang="en-US" sz="2800" b="1" dirty="0" smtClean="0">
                <a:solidFill>
                  <a:srgbClr val="002060"/>
                </a:solidFill>
                <a:latin typeface="Garamond" pitchFamily="18" charset="0"/>
              </a:rPr>
              <a:t>The time period during which the data were collected</a:t>
            </a:r>
          </a:p>
          <a:p>
            <a:pPr>
              <a:buClr>
                <a:srgbClr val="CC3300"/>
              </a:buClr>
              <a:buFont typeface="Wingdings" pitchFamily="2" charset="2"/>
              <a:buChar char="§"/>
              <a:defRPr/>
            </a:pPr>
            <a:endParaRPr lang="en-US" sz="3200" b="1" dirty="0">
              <a:solidFill>
                <a:srgbClr val="FF0000"/>
              </a:solidFill>
              <a:latin typeface="Garamond" pitchFamily="18" charset="0"/>
            </a:endParaRPr>
          </a:p>
          <a:p>
            <a:pPr algn="ctr">
              <a:buClr>
                <a:srgbClr val="66FF33"/>
              </a:buClr>
              <a:buFont typeface="Wingdings" pitchFamily="2" charset="2"/>
              <a:buChar char="q"/>
              <a:defRPr/>
            </a:pPr>
            <a:r>
              <a:rPr lang="en-US" sz="2800" b="1" dirty="0">
                <a:latin typeface="Garamond" pitchFamily="18" charset="0"/>
              </a:rPr>
              <a:t>Such measures allows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direct comparisons </a:t>
            </a:r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800" b="1" dirty="0" smtClean="0">
                <a:latin typeface="Garamond" pitchFamily="18" charset="0"/>
              </a:rPr>
              <a:t>of disease  frequencies </a:t>
            </a:r>
            <a:r>
              <a:rPr lang="en-US" sz="2800" b="1" dirty="0">
                <a:latin typeface="Garamond" pitchFamily="18" charset="0"/>
              </a:rPr>
              <a:t>in two or more </a:t>
            </a:r>
            <a:r>
              <a:rPr lang="en-US" sz="2800" b="1" dirty="0" smtClean="0">
                <a:latin typeface="Garamond" pitchFamily="18" charset="0"/>
              </a:rPr>
              <a:t>groups </a:t>
            </a:r>
            <a:r>
              <a:rPr lang="en-US" sz="2800" b="1" dirty="0">
                <a:latin typeface="Garamond" pitchFamily="18" charset="0"/>
              </a:rPr>
              <a:t>of individuals</a:t>
            </a:r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.     </a:t>
            </a:r>
            <a:endParaRPr lang="en-US" sz="2800" b="1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11" name="Down Arrow 10"/>
          <p:cNvSpPr/>
          <p:nvPr/>
        </p:nvSpPr>
        <p:spPr>
          <a:xfrm>
            <a:off x="4367250" y="4584582"/>
            <a:ext cx="420774" cy="644618"/>
          </a:xfrm>
          <a:prstGeom prst="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2" name="Right Arrow 11"/>
          <p:cNvSpPr/>
          <p:nvPr/>
        </p:nvSpPr>
        <p:spPr>
          <a:xfrm>
            <a:off x="6600266" y="6356350"/>
            <a:ext cx="1732446" cy="3651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161333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85010" y="379630"/>
            <a:ext cx="800323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C00000"/>
                </a:solidFill>
                <a:latin typeface="Garamond" pitchFamily="18" charset="0"/>
              </a:rPr>
              <a:t>Measurements of disease frequency </a:t>
            </a:r>
            <a:endParaRPr lang="en-MY" sz="3200" b="1" dirty="0">
              <a:solidFill>
                <a:srgbClr val="C00000"/>
              </a:solidFill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2062" y="919359"/>
            <a:ext cx="8569128" cy="16106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indent="-256032" algn="l" rtl="0" fontAlgn="auto">
              <a:spcAft>
                <a:spcPts val="0"/>
              </a:spcAft>
              <a:buFont typeface="Wingdings 3"/>
              <a:buNone/>
              <a:defRPr/>
            </a:pPr>
            <a:endParaRPr lang="en-US" sz="800" b="1" dirty="0">
              <a:solidFill>
                <a:schemeClr val="accent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65760" indent="-256032" algn="l" rtl="0" fontAlgn="auto">
              <a:spcAft>
                <a:spcPts val="0"/>
              </a:spcAft>
              <a:buFont typeface="Wingdings 3"/>
              <a:buNone/>
              <a:defRPr/>
            </a:pPr>
            <a:r>
              <a:rPr lang="en-US" sz="2800" dirty="0">
                <a:solidFill>
                  <a:srgbClr val="002060"/>
                </a:solidFill>
              </a:rPr>
              <a:t>There are </a:t>
            </a:r>
            <a:r>
              <a:rPr lang="en-US" sz="2800" dirty="0">
                <a:solidFill>
                  <a:srgbClr val="0070C0"/>
                </a:solidFill>
              </a:rPr>
              <a:t>two types of rates:</a:t>
            </a:r>
          </a:p>
          <a:p>
            <a:pPr marL="365760" indent="-256032" algn="l" rtl="0" fontAlgn="auto">
              <a:spcBef>
                <a:spcPts val="4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Wingdings 3"/>
              <a:buChar char="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Rates of 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morbidity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(frequency of illness)</a:t>
            </a:r>
          </a:p>
          <a:p>
            <a:pPr marL="365760" indent="-256032" algn="l" rtl="0" fontAlgn="auto">
              <a:spcBef>
                <a:spcPts val="400"/>
              </a:spcBef>
              <a:spcAft>
                <a:spcPts val="0"/>
              </a:spcAft>
              <a:buClr>
                <a:srgbClr val="2DA2BF"/>
              </a:buClr>
              <a:buSzPct val="68000"/>
              <a:buFont typeface="Wingdings 3"/>
              <a:buChar char=""/>
              <a:defRPr/>
            </a:pP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Rates of </a:t>
            </a: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mortality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(frequency of deaths)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79474" y="2655537"/>
            <a:ext cx="501315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 rtl="0">
              <a:defRPr/>
            </a:pPr>
            <a:r>
              <a:rPr lang="en-US" sz="2800" b="1" dirty="0">
                <a:solidFill>
                  <a:srgbClr val="0070C0"/>
                </a:solidFill>
              </a:rPr>
              <a:t>Sickness </a:t>
            </a:r>
            <a:r>
              <a:rPr lang="en-US" sz="2800" dirty="0"/>
              <a:t>-</a:t>
            </a:r>
            <a:r>
              <a:rPr lang="en-US" sz="2800" b="1" dirty="0"/>
              <a:t>Morbidity  rates</a:t>
            </a:r>
          </a:p>
          <a:p>
            <a:pPr algn="l" rtl="0">
              <a:defRPr/>
            </a:pPr>
            <a:r>
              <a:rPr lang="en-US" sz="2800" b="1" dirty="0">
                <a:solidFill>
                  <a:srgbClr val="0070C0"/>
                </a:solidFill>
              </a:rPr>
              <a:t>Death</a:t>
            </a:r>
            <a:r>
              <a:rPr lang="en-US" sz="2800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en-US" sz="2800" dirty="0"/>
              <a:t>-</a:t>
            </a:r>
            <a:r>
              <a:rPr lang="en-US" sz="2800" b="1" dirty="0"/>
              <a:t>Mortality rates 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5092685" y="2506224"/>
            <a:ext cx="3295558" cy="954107"/>
          </a:xfrm>
          <a:prstGeom prst="rect">
            <a:avLst/>
          </a:prstGeom>
          <a:solidFill>
            <a:srgbClr val="CCFFFF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sz="2800" b="1" dirty="0"/>
              <a:t>are used as H. status </a:t>
            </a:r>
          </a:p>
          <a:p>
            <a:pPr algn="l"/>
            <a:r>
              <a:rPr lang="en-US" sz="2800" b="1" dirty="0"/>
              <a:t>indicator</a:t>
            </a:r>
          </a:p>
        </p:txBody>
      </p:sp>
      <p:sp>
        <p:nvSpPr>
          <p:cNvPr id="7" name="Right Brace 6"/>
          <p:cNvSpPr/>
          <p:nvPr/>
        </p:nvSpPr>
        <p:spPr>
          <a:xfrm>
            <a:off x="3880058" y="2655537"/>
            <a:ext cx="1412022" cy="810071"/>
          </a:xfrm>
          <a:prstGeom prst="rightBrac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B7EAA-CEC6-48AD-A554-9C1FD622F262}" type="datetime1">
              <a:rPr lang="en-US" smtClean="0"/>
              <a:t>8/14/2023</a:t>
            </a:fld>
            <a:endParaRPr lang="en-MY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7</a:t>
            </a:fld>
            <a:endParaRPr lang="en-MY"/>
          </a:p>
        </p:txBody>
      </p:sp>
      <p:sp>
        <p:nvSpPr>
          <p:cNvPr id="11" name="Rectangle 10"/>
          <p:cNvSpPr/>
          <p:nvPr/>
        </p:nvSpPr>
        <p:spPr>
          <a:xfrm>
            <a:off x="200024" y="3460331"/>
            <a:ext cx="911241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b="1" u="sng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Morbidity Rate</a:t>
            </a:r>
            <a:endParaRPr lang="en-US" sz="2800" dirty="0">
              <a:solidFill>
                <a:srgbClr val="C00000"/>
              </a:solidFill>
              <a:latin typeface="Garamond" pitchFamily="18" charset="0"/>
            </a:endParaRPr>
          </a:p>
          <a:p>
            <a:pPr lvl="0"/>
            <a:r>
              <a:rPr lang="en-US" sz="2800" b="1" dirty="0">
                <a:solidFill>
                  <a:prstClr val="black"/>
                </a:solidFill>
                <a:latin typeface="Garamond" pitchFamily="18" charset="0"/>
                <a:cs typeface="Times New Roman" pitchFamily="18" charset="0"/>
              </a:rPr>
              <a:t>Morbidity is the extend of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illness</a:t>
            </a:r>
            <a:r>
              <a:rPr lang="en-US" sz="2800" b="1" dirty="0">
                <a:solidFill>
                  <a:prstClr val="black"/>
                </a:solidFill>
                <a:latin typeface="Garamond" pitchFamily="18" charset="0"/>
                <a:cs typeface="Times New Roman" pitchFamily="18" charset="0"/>
              </a:rPr>
              <a:t>, injuries, or disability in  a </a:t>
            </a:r>
            <a:r>
              <a:rPr lang="en-US" sz="28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defined population</a:t>
            </a:r>
            <a:r>
              <a:rPr lang="en-US" sz="2800" dirty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en-US" sz="2800" b="1" dirty="0">
                <a:solidFill>
                  <a:prstClr val="black"/>
                </a:solidFill>
                <a:latin typeface="Garamond" pitchFamily="18" charset="0"/>
                <a:cs typeface="Times New Roman" pitchFamily="18" charset="0"/>
              </a:rPr>
              <a:t>during </a:t>
            </a:r>
            <a:r>
              <a:rPr lang="en-US" sz="28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specific period of time</a:t>
            </a:r>
            <a:endParaRPr lang="en-US" sz="2800" dirty="0">
              <a:solidFill>
                <a:srgbClr val="0070C0"/>
              </a:solidFill>
              <a:latin typeface="Garamond" pitchFamily="18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35652" y="5083103"/>
            <a:ext cx="8435538" cy="1384995"/>
          </a:xfrm>
          <a:prstGeom prst="rect">
            <a:avLst/>
          </a:prstGeom>
          <a:noFill/>
          <a:ln w="38100">
            <a:solidFill>
              <a:srgbClr val="FFCC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 algn="l"/>
            <a:r>
              <a:rPr lang="en-US" sz="2800" b="1" dirty="0">
                <a:latin typeface="Garamond" pitchFamily="18" charset="0"/>
              </a:rPr>
              <a:t>In epidemiology </a:t>
            </a:r>
            <a:r>
              <a:rPr lang="en-US" sz="2800" b="1" u="sng" dirty="0" smtClean="0">
                <a:solidFill>
                  <a:srgbClr val="FF0000"/>
                </a:solidFill>
                <a:latin typeface="Garamond" pitchFamily="18" charset="0"/>
              </a:rPr>
              <a:t>Two </a:t>
            </a:r>
            <a:r>
              <a:rPr lang="en-US" sz="2800" b="1" u="sng" dirty="0">
                <a:solidFill>
                  <a:srgbClr val="FF0000"/>
                </a:solidFill>
                <a:latin typeface="Garamond" pitchFamily="18" charset="0"/>
              </a:rPr>
              <a:t>key morbidity</a:t>
            </a:r>
            <a:endParaRPr lang="en-US" sz="2800" b="1" dirty="0">
              <a:solidFill>
                <a:srgbClr val="FF0000"/>
              </a:solidFill>
              <a:latin typeface="Garamond" pitchFamily="18" charset="0"/>
            </a:endParaRPr>
          </a:p>
          <a:p>
            <a:pPr algn="l" rtl="0">
              <a:buClr>
                <a:srgbClr val="FF3300"/>
              </a:buClr>
              <a:buFont typeface="Wingdings" pitchFamily="2" charset="2"/>
              <a:buChar char="v"/>
            </a:pPr>
            <a:r>
              <a:rPr lang="en-US" sz="2800" b="1" dirty="0">
                <a:solidFill>
                  <a:srgbClr val="0070C0"/>
                </a:solidFill>
                <a:latin typeface="Garamond" pitchFamily="18" charset="0"/>
              </a:rPr>
              <a:t>      1 Incidence </a:t>
            </a:r>
          </a:p>
          <a:p>
            <a:pPr algn="l" rtl="0">
              <a:buClr>
                <a:srgbClr val="FF3300"/>
              </a:buClr>
              <a:buFont typeface="Wingdings" pitchFamily="2" charset="2"/>
              <a:buChar char="v"/>
            </a:pPr>
            <a:r>
              <a:rPr lang="en-US" sz="2800" b="1" dirty="0">
                <a:solidFill>
                  <a:srgbClr val="0070C0"/>
                </a:solidFill>
                <a:latin typeface="Garamond" pitchFamily="18" charset="0"/>
              </a:rPr>
              <a:t>       </a:t>
            </a:r>
            <a:r>
              <a:rPr lang="en-US" sz="2800" b="1" dirty="0" smtClean="0">
                <a:solidFill>
                  <a:srgbClr val="0070C0"/>
                </a:solidFill>
                <a:latin typeface="Garamond" pitchFamily="18" charset="0"/>
              </a:rPr>
              <a:t>2-Prevalence</a:t>
            </a:r>
            <a:endParaRPr lang="en-US" sz="2800" b="1" dirty="0">
              <a:solidFill>
                <a:srgbClr val="0070C0"/>
              </a:solidFill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141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611560" y="196005"/>
            <a:ext cx="374441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l" rtl="0"/>
            <a:r>
              <a:rPr lang="en-US" sz="2800" dirty="0"/>
              <a:t> </a:t>
            </a:r>
            <a:r>
              <a:rPr lang="en-US" sz="3200" b="1" u="sng" dirty="0">
                <a:solidFill>
                  <a:srgbClr val="C00000"/>
                </a:solidFill>
                <a:latin typeface="Garamond" pitchFamily="18" charset="0"/>
              </a:rPr>
              <a:t>Incidence</a:t>
            </a:r>
            <a:r>
              <a:rPr lang="en-US" sz="3200" dirty="0">
                <a:solidFill>
                  <a:srgbClr val="C00000"/>
                </a:solidFill>
                <a:latin typeface="Garamond" pitchFamily="18" charset="0"/>
              </a:rPr>
              <a:t> </a:t>
            </a:r>
          </a:p>
        </p:txBody>
      </p:sp>
      <p:sp>
        <p:nvSpPr>
          <p:cNvPr id="3" name="Rectangle 9"/>
          <p:cNvSpPr>
            <a:spLocks noChangeArrowheads="1"/>
          </p:cNvSpPr>
          <p:nvPr/>
        </p:nvSpPr>
        <p:spPr bwMode="auto">
          <a:xfrm>
            <a:off x="7884368" y="-138301"/>
            <a:ext cx="1190678" cy="830997"/>
          </a:xfrm>
          <a:prstGeom prst="rect">
            <a:avLst/>
          </a:prstGeom>
          <a:noFill/>
          <a:ln w="25400">
            <a:solidFill>
              <a:schemeClr val="bg2">
                <a:lumMod val="2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algn="l" rtl="0">
              <a:buClr>
                <a:srgbClr val="FF3300"/>
              </a:buClr>
              <a:defRPr/>
            </a:pPr>
            <a:r>
              <a:rPr lang="en-US" sz="1200" b="1" dirty="0"/>
              <a:t>morbidity</a:t>
            </a:r>
            <a:endParaRPr lang="en-US" sz="1200" b="1" dirty="0">
              <a:solidFill>
                <a:srgbClr val="FFFF00"/>
              </a:solidFill>
            </a:endParaRPr>
          </a:p>
          <a:p>
            <a:pPr marL="342900" indent="-342900" algn="l" rtl="0">
              <a:buClr>
                <a:srgbClr val="FF3300"/>
              </a:buClr>
              <a:buFont typeface="Wingdings" pitchFamily="2" charset="2"/>
              <a:buChar char="v"/>
              <a:defRPr/>
            </a:pPr>
            <a:r>
              <a:rPr lang="en-US" sz="1200" b="1" dirty="0"/>
              <a:t>Incidence </a:t>
            </a:r>
          </a:p>
          <a:p>
            <a:pPr algn="l" rtl="0">
              <a:buClr>
                <a:srgbClr val="FF3300"/>
              </a:buClr>
              <a:buFont typeface="Wingdings" pitchFamily="2" charset="2"/>
              <a:buChar char="v"/>
              <a:defRPr/>
            </a:pPr>
            <a:r>
              <a:rPr lang="en-US" sz="1200" b="1" dirty="0"/>
              <a:t>  </a:t>
            </a:r>
            <a:r>
              <a:rPr lang="en-US" sz="1200" b="1" dirty="0" smtClean="0"/>
              <a:t>Prevalence</a:t>
            </a:r>
            <a:endParaRPr lang="en-US" sz="1200" b="1" dirty="0"/>
          </a:p>
          <a:p>
            <a:pPr algn="l" rtl="0">
              <a:buClr>
                <a:srgbClr val="FF3300"/>
              </a:buClr>
              <a:buFont typeface="Wingdings" pitchFamily="2" charset="2"/>
              <a:buChar char="v"/>
              <a:defRPr/>
            </a:pPr>
            <a:r>
              <a:rPr lang="en-US" sz="1200" b="1" dirty="0"/>
              <a:t>  </a:t>
            </a:r>
            <a:r>
              <a:rPr lang="en-US" sz="1200" b="1" dirty="0" smtClean="0"/>
              <a:t> </a:t>
            </a:r>
            <a:r>
              <a:rPr lang="en-US" sz="1200" b="1" dirty="0"/>
              <a:t>Attack Rate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7699" y="638174"/>
            <a:ext cx="9096302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l" rtl="0"/>
            <a:r>
              <a:rPr lang="en-US" sz="2800" b="1" dirty="0">
                <a:latin typeface="Garamond" pitchFamily="18" charset="0"/>
                <a:cs typeface="Times New Roman" pitchFamily="18" charset="0"/>
              </a:rPr>
              <a:t>Incidence is the No. of </a:t>
            </a:r>
            <a:r>
              <a:rPr lang="en-US" sz="2800" b="1" u="sng" dirty="0">
                <a:solidFill>
                  <a:srgbClr val="005C2A"/>
                </a:solidFill>
                <a:latin typeface="Garamond" pitchFamily="18" charset="0"/>
                <a:cs typeface="Times New Roman" pitchFamily="18" charset="0"/>
              </a:rPr>
              <a:t>new cases</a:t>
            </a:r>
            <a:r>
              <a:rPr lang="en-US" sz="2800" b="1" dirty="0">
                <a:solidFill>
                  <a:srgbClr val="005C2A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of disease </a:t>
            </a:r>
            <a:r>
              <a:rPr lang="en-US" sz="2800" b="1" dirty="0" smtClean="0">
                <a:latin typeface="Garamond" pitchFamily="18" charset="0"/>
                <a:cs typeface="Times New Roman" pitchFamily="18" charset="0"/>
              </a:rPr>
              <a:t>which came into existence 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within a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certain period 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of time </a:t>
            </a:r>
            <a:endParaRPr lang="en-US" sz="2800" b="1" dirty="0" smtClean="0">
              <a:latin typeface="Garamond" pitchFamily="18" charset="0"/>
              <a:cs typeface="Times New Roman" pitchFamily="18" charset="0"/>
            </a:endParaRPr>
          </a:p>
          <a:p>
            <a:pPr algn="l" rtl="0"/>
            <a:r>
              <a:rPr lang="en-US" sz="2800" b="1" dirty="0" smtClean="0">
                <a:latin typeface="Garamond" pitchFamily="18" charset="0"/>
                <a:cs typeface="Times New Roman" pitchFamily="18" charset="0"/>
              </a:rPr>
              <a:t> per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specific unit of population</a:t>
            </a:r>
            <a:r>
              <a:rPr lang="en-US" sz="2800" b="1" dirty="0">
                <a:solidFill>
                  <a:srgbClr val="1FE1CF"/>
                </a:solidFill>
                <a:latin typeface="Garamond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86504" y="2122403"/>
            <a:ext cx="8228846" cy="954107"/>
          </a:xfrm>
          <a:prstGeom prst="rect">
            <a:avLst/>
          </a:prstGeom>
          <a:noFill/>
          <a:ln w="15875">
            <a:solidFill>
              <a:schemeClr val="tx1"/>
            </a:solidFill>
            <a:prstDash val="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>
            <a:spAutoFit/>
          </a:bodyPr>
          <a:lstStyle/>
          <a:p>
            <a:pPr algn="l" rtl="0"/>
            <a:r>
              <a:rPr lang="en-US" sz="2800" b="1" dirty="0">
                <a:latin typeface="Garamond" pitchFamily="18" charset="0"/>
                <a:cs typeface="Times New Roman" pitchFamily="18" charset="0"/>
              </a:rPr>
              <a:t>it is the No. of </a:t>
            </a:r>
            <a:r>
              <a:rPr lang="en-US" sz="2800" b="1" u="sng" dirty="0">
                <a:solidFill>
                  <a:srgbClr val="005C2A"/>
                </a:solidFill>
                <a:latin typeface="Garamond" pitchFamily="18" charset="0"/>
                <a:cs typeface="Times New Roman" pitchFamily="18" charset="0"/>
              </a:rPr>
              <a:t>new cases</a:t>
            </a:r>
            <a:r>
              <a:rPr lang="en-US" sz="2800" b="1" dirty="0">
                <a:solidFill>
                  <a:srgbClr val="005C2A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of a disease </a:t>
            </a:r>
            <a:r>
              <a:rPr lang="en-US" sz="2800" b="1" dirty="0" smtClean="0">
                <a:latin typeface="Garamond" pitchFamily="18" charset="0"/>
                <a:cs typeface="Times New Roman" pitchFamily="18" charset="0"/>
              </a:rPr>
              <a:t>occurring  in a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specific population 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in a 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specified time </a:t>
            </a:r>
            <a:r>
              <a:rPr lang="en-US" sz="2800" b="1" dirty="0">
                <a:latin typeface="Garamond" pitchFamily="18" charset="0"/>
                <a:cs typeface="Times New Roman" pitchFamily="18" charset="0"/>
              </a:rPr>
              <a:t>period</a:t>
            </a:r>
          </a:p>
        </p:txBody>
      </p:sp>
      <p:sp>
        <p:nvSpPr>
          <p:cNvPr id="6" name="Rectangle 5"/>
          <p:cNvSpPr/>
          <p:nvPr/>
        </p:nvSpPr>
        <p:spPr>
          <a:xfrm>
            <a:off x="47699" y="3825682"/>
            <a:ext cx="8727332" cy="1477328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22225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109728" algn="l" rtl="0" fontAlgn="auto">
              <a:spcAft>
                <a:spcPts val="0"/>
              </a:spcAft>
              <a:defRPr/>
            </a:pP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Incidence rate </a:t>
            </a:r>
            <a:r>
              <a:rPr lang="en-US" sz="2800" b="1" dirty="0" smtClean="0">
                <a:solidFill>
                  <a:schemeClr val="accent5"/>
                </a:solidFill>
                <a:latin typeface="Garamond" pitchFamily="18" charset="0"/>
              </a:rPr>
              <a:t>=</a:t>
            </a:r>
            <a:r>
              <a:rPr lang="en-US" sz="2800" b="1" dirty="0" smtClean="0">
                <a:latin typeface="Garamond" pitchFamily="18" charset="0"/>
              </a:rPr>
              <a:t>number </a:t>
            </a:r>
            <a:r>
              <a:rPr lang="en-US" sz="2800" b="1" dirty="0">
                <a:latin typeface="Garamond" pitchFamily="18" charset="0"/>
              </a:rPr>
              <a:t>of persons </a:t>
            </a:r>
            <a:r>
              <a:rPr lang="en-US" sz="2800" b="1" dirty="0" smtClean="0">
                <a:latin typeface="Garamond" pitchFamily="18" charset="0"/>
              </a:rPr>
              <a:t>developing a </a:t>
            </a:r>
          </a:p>
          <a:p>
            <a:pPr marL="109728" algn="l" rtl="0" fontAlgn="auto">
              <a:spcAft>
                <a:spcPts val="0"/>
              </a:spcAft>
              <a:defRPr/>
            </a:pPr>
            <a:r>
              <a:rPr lang="en-US" sz="2800" b="1" u="sng" dirty="0" smtClean="0">
                <a:latin typeface="Garamond" pitchFamily="18" charset="0"/>
              </a:rPr>
              <a:t>disease(new </a:t>
            </a:r>
            <a:r>
              <a:rPr lang="en-US" sz="2800" b="1" u="sng" dirty="0">
                <a:latin typeface="Garamond" pitchFamily="18" charset="0"/>
              </a:rPr>
              <a:t>cases) in a specific time and locality </a:t>
            </a:r>
            <a:r>
              <a:rPr lang="en-US" sz="2800" b="1" dirty="0">
                <a:latin typeface="Garamond" pitchFamily="18" charset="0"/>
              </a:rPr>
              <a:t>X100</a:t>
            </a:r>
            <a:r>
              <a:rPr lang="en-US" sz="3000" b="1" dirty="0">
                <a:latin typeface="Garamond" pitchFamily="18" charset="0"/>
              </a:rPr>
              <a:t>0</a:t>
            </a:r>
          </a:p>
          <a:p>
            <a:pPr marL="365760" indent="-256032" algn="l" rtl="0" fontAlgn="auto">
              <a:spcAft>
                <a:spcPts val="0"/>
              </a:spcAft>
              <a:buFont typeface="Wingdings 3"/>
              <a:buNone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               total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number of 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population  at risk</a:t>
            </a:r>
            <a:endParaRPr lang="ar-EG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83DAB-8296-428C-BA5A-DACE86C9E2EB}" type="datetime1">
              <a:rPr lang="en-US" smtClean="0"/>
              <a:t>8/14/2023</a:t>
            </a:fld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8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43298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919163" y="31750"/>
            <a:ext cx="16446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 rtl="0">
              <a:buClr>
                <a:srgbClr val="FF3300"/>
              </a:buClr>
            </a:pPr>
            <a:r>
              <a:rPr lang="en-US" sz="2800" b="1" dirty="0"/>
              <a:t>Example </a:t>
            </a:r>
          </a:p>
        </p:txBody>
      </p:sp>
      <p:sp>
        <p:nvSpPr>
          <p:cNvPr id="3" name="Rectangle 2"/>
          <p:cNvSpPr/>
          <p:nvPr/>
        </p:nvSpPr>
        <p:spPr>
          <a:xfrm>
            <a:off x="179512" y="555625"/>
            <a:ext cx="8784976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FF3300"/>
              </a:buClr>
            </a:pPr>
            <a:r>
              <a:rPr lang="en-US" sz="2400" b="1" dirty="0">
                <a:latin typeface="Garamond" pitchFamily="18" charset="0"/>
              </a:rPr>
              <a:t>A study done on  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1500 </a:t>
            </a:r>
            <a:r>
              <a:rPr lang="en-US" sz="2400" b="1" dirty="0">
                <a:latin typeface="Garamond" pitchFamily="18" charset="0"/>
              </a:rPr>
              <a:t>school children  during </a:t>
            </a:r>
            <a:r>
              <a:rPr lang="en-US" sz="2400" b="1" dirty="0" smtClean="0">
                <a:solidFill>
                  <a:srgbClr val="0070C0"/>
                </a:solidFill>
                <a:latin typeface="Garamond" pitchFamily="18" charset="0"/>
              </a:rPr>
              <a:t>2020 </a:t>
            </a:r>
            <a:r>
              <a:rPr lang="en-US" sz="2400" b="1" dirty="0">
                <a:latin typeface="Garamond" pitchFamily="18" charset="0"/>
              </a:rPr>
              <a:t>found 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20 </a:t>
            </a:r>
            <a:r>
              <a:rPr lang="en-US" sz="2400" b="1" dirty="0">
                <a:latin typeface="Garamond" pitchFamily="18" charset="0"/>
              </a:rPr>
              <a:t>with TB.  By follow up the school children during </a:t>
            </a:r>
            <a:r>
              <a:rPr lang="en-US" sz="2400" b="1" dirty="0" smtClean="0">
                <a:solidFill>
                  <a:srgbClr val="0070C0"/>
                </a:solidFill>
                <a:latin typeface="Garamond" pitchFamily="18" charset="0"/>
              </a:rPr>
              <a:t>2021 </a:t>
            </a:r>
            <a:r>
              <a:rPr lang="en-US" sz="2400" b="1" dirty="0" smtClean="0">
                <a:latin typeface="Garamond" pitchFamily="18" charset="0"/>
              </a:rPr>
              <a:t> </a:t>
            </a:r>
            <a:r>
              <a:rPr lang="en-US" sz="2400" b="1" dirty="0">
                <a:latin typeface="Garamond" pitchFamily="18" charset="0"/>
              </a:rPr>
              <a:t>the number of students with TB was  </a:t>
            </a:r>
            <a:r>
              <a:rPr lang="en-US" sz="2400" b="1" dirty="0" smtClean="0">
                <a:solidFill>
                  <a:srgbClr val="FF0000"/>
                </a:solidFill>
                <a:latin typeface="Garamond" pitchFamily="18" charset="0"/>
              </a:rPr>
              <a:t>28</a:t>
            </a:r>
            <a:endParaRPr lang="en-US" sz="2400" b="1" dirty="0" smtClean="0">
              <a:latin typeface="Garamond" pitchFamily="18" charset="0"/>
            </a:endParaRPr>
          </a:p>
          <a:p>
            <a:pPr>
              <a:buClr>
                <a:srgbClr val="FF3300"/>
              </a:buClr>
            </a:pPr>
            <a:r>
              <a:rPr lang="en-US" sz="2800" b="1" dirty="0" smtClean="0">
                <a:solidFill>
                  <a:srgbClr val="FF0000"/>
                </a:solidFill>
                <a:latin typeface="Garamond" pitchFamily="18" charset="0"/>
              </a:rPr>
              <a:t>New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cases   </a:t>
            </a:r>
            <a:r>
              <a:rPr lang="en-US" sz="2800" b="1" dirty="0">
                <a:latin typeface="Garamond" pitchFamily="18" charset="0"/>
              </a:rPr>
              <a:t>were 8    =  28-20= 8</a:t>
            </a:r>
          </a:p>
          <a:p>
            <a:pPr>
              <a:buClr>
                <a:srgbClr val="FF3300"/>
              </a:buClr>
            </a:pPr>
            <a:r>
              <a:rPr lang="en-US" sz="2800" b="1" dirty="0">
                <a:latin typeface="Garamond" pitchFamily="18" charset="0"/>
              </a:rPr>
              <a:t>Incidence 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new cases </a:t>
            </a:r>
            <a:r>
              <a:rPr lang="en-US" sz="2800" b="1" dirty="0">
                <a:latin typeface="Garamond" pitchFamily="18" charset="0"/>
              </a:rPr>
              <a:t>only </a:t>
            </a:r>
            <a:r>
              <a:rPr lang="en-US" sz="2800" b="1" dirty="0" smtClean="0">
                <a:latin typeface="Garamond" pitchFamily="18" charset="0"/>
              </a:rPr>
              <a:t>2021  </a:t>
            </a:r>
            <a:r>
              <a:rPr lang="en-US" sz="2800" b="1" dirty="0">
                <a:solidFill>
                  <a:srgbClr val="0070C0"/>
                </a:solidFill>
                <a:latin typeface="Garamond" pitchFamily="18" charset="0"/>
              </a:rPr>
              <a:t>=  </a:t>
            </a:r>
            <a:r>
              <a:rPr lang="en-US" sz="2800" b="1" dirty="0" smtClean="0">
                <a:solidFill>
                  <a:srgbClr val="0070C0"/>
                </a:solidFill>
                <a:latin typeface="Garamond" pitchFamily="18" charset="0"/>
              </a:rPr>
              <a:t>8/1500 X 1000</a:t>
            </a:r>
            <a:endParaRPr lang="en-US" sz="2800" b="1" dirty="0">
              <a:solidFill>
                <a:srgbClr val="0070C0"/>
              </a:solidFill>
              <a:latin typeface="Garamond" pitchFamily="18" charset="0"/>
            </a:endParaRPr>
          </a:p>
          <a:p>
            <a:pPr>
              <a:buClr>
                <a:srgbClr val="FF3300"/>
              </a:buClr>
            </a:pPr>
            <a:r>
              <a:rPr lang="en-US" sz="2800" b="1" dirty="0">
                <a:latin typeface="Garamond" pitchFamily="18" charset="0"/>
              </a:rPr>
              <a:t>Incidence = </a:t>
            </a:r>
            <a:r>
              <a:rPr lang="en-US" sz="2800" b="1" dirty="0" smtClean="0">
                <a:solidFill>
                  <a:srgbClr val="0070C0"/>
                </a:solidFill>
                <a:latin typeface="Garamond" pitchFamily="18" charset="0"/>
              </a:rPr>
              <a:t>5.33/1000 population/year </a:t>
            </a:r>
            <a:endParaRPr lang="en-US" sz="2800" b="1" dirty="0">
              <a:solidFill>
                <a:srgbClr val="0070C0"/>
              </a:solidFill>
              <a:latin typeface="Garamond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85749" y="4181351"/>
            <a:ext cx="8384117" cy="167430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lumMod val="95000"/>
              </a:schemeClr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defRPr/>
            </a:pP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Incidence rate =       </a:t>
            </a:r>
          </a:p>
          <a:p>
            <a:pPr algn="l">
              <a:lnSpc>
                <a:spcPct val="65000"/>
              </a:lnSpc>
              <a:defRPr/>
            </a:pP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b="1" dirty="0" smtClean="0">
                <a:cs typeface="Times New Roman" pitchFamily="18" charset="0"/>
              </a:rPr>
              <a:t>№  </a:t>
            </a:r>
            <a:r>
              <a:rPr lang="en-US" sz="2800" b="1" dirty="0">
                <a:cs typeface="Times New Roman" pitchFamily="18" charset="0"/>
              </a:rPr>
              <a:t>of </a:t>
            </a:r>
            <a:r>
              <a:rPr lang="en-US" sz="2800" b="1" dirty="0">
                <a:solidFill>
                  <a:srgbClr val="009900"/>
                </a:solidFill>
                <a:cs typeface="Times New Roman" pitchFamily="18" charset="0"/>
              </a:rPr>
              <a:t>new cases </a:t>
            </a:r>
            <a:r>
              <a:rPr lang="en-US" sz="2800" b="1" dirty="0">
                <a:cs typeface="Times New Roman" pitchFamily="18" charset="0"/>
              </a:rPr>
              <a:t>of a disease within a </a:t>
            </a:r>
            <a:r>
              <a:rPr lang="en-US" sz="2800" b="1" dirty="0" smtClean="0">
                <a:cs typeface="Times New Roman" pitchFamily="18" charset="0"/>
              </a:rPr>
              <a:t>population</a:t>
            </a:r>
            <a:r>
              <a:rPr lang="en-US" sz="2800" b="1" u="sng" dirty="0" smtClean="0">
                <a:cs typeface="Times New Roman" pitchFamily="18" charset="0"/>
              </a:rPr>
              <a:t> </a:t>
            </a:r>
            <a:r>
              <a:rPr lang="en-US" sz="2800" b="1" u="sng" dirty="0">
                <a:cs typeface="Times New Roman" pitchFamily="18" charset="0"/>
              </a:rPr>
              <a:t>in a </a:t>
            </a:r>
            <a:r>
              <a:rPr lang="en-US" sz="2800" b="1" u="sng" dirty="0">
                <a:solidFill>
                  <a:srgbClr val="FF0000"/>
                </a:solidFill>
                <a:cs typeface="Times New Roman" pitchFamily="18" charset="0"/>
              </a:rPr>
              <a:t>given time </a:t>
            </a:r>
            <a:r>
              <a:rPr lang="en-US" sz="2800" b="1" u="sng" dirty="0" smtClean="0">
                <a:cs typeface="Times New Roman" pitchFamily="18" charset="0"/>
              </a:rPr>
              <a:t>period                                        </a:t>
            </a:r>
            <a:r>
              <a:rPr lang="en-US" sz="2800" b="1" dirty="0" smtClean="0">
                <a:solidFill>
                  <a:schemeClr val="hlink"/>
                </a:solidFill>
              </a:rPr>
              <a:t>X </a:t>
            </a:r>
            <a:r>
              <a:rPr lang="en-US" sz="2800" b="1" dirty="0">
                <a:solidFill>
                  <a:schemeClr val="hlink"/>
                </a:solidFill>
              </a:rPr>
              <a:t>1000</a:t>
            </a:r>
            <a:endParaRPr lang="en-US" sz="2800" b="1" dirty="0"/>
          </a:p>
          <a:p>
            <a:pPr>
              <a:lnSpc>
                <a:spcPct val="65000"/>
              </a:lnSpc>
              <a:defRPr/>
            </a:pPr>
            <a:r>
              <a:rPr lang="en-US" sz="2800" b="1" dirty="0"/>
              <a:t>     </a:t>
            </a:r>
            <a:r>
              <a:rPr lang="en-US" sz="2800" b="1" dirty="0">
                <a:cs typeface="Times New Roman" pitchFamily="18" charset="0"/>
              </a:rPr>
              <a:t>№ of </a:t>
            </a:r>
            <a:r>
              <a:rPr lang="en-US" sz="2800" b="1" dirty="0"/>
              <a:t>persons </a:t>
            </a:r>
            <a:r>
              <a:rPr lang="en-US" sz="2800" b="1" dirty="0">
                <a:solidFill>
                  <a:srgbClr val="FF0000"/>
                </a:solidFill>
              </a:rPr>
              <a:t>exposed to </a:t>
            </a:r>
            <a:r>
              <a:rPr lang="en-US" sz="2800" b="1" dirty="0" smtClean="0">
                <a:solidFill>
                  <a:srgbClr val="FF0000"/>
                </a:solidFill>
              </a:rPr>
              <a:t>risk </a:t>
            </a:r>
            <a:r>
              <a:rPr lang="en-US" sz="2800" b="1" dirty="0"/>
              <a:t>of developing</a:t>
            </a:r>
          </a:p>
          <a:p>
            <a:pPr algn="l">
              <a:lnSpc>
                <a:spcPct val="65000"/>
              </a:lnSpc>
              <a:defRPr/>
            </a:pPr>
            <a:r>
              <a:rPr lang="en-US" sz="2800" b="1" dirty="0"/>
              <a:t>          the disease in the </a:t>
            </a:r>
            <a:r>
              <a:rPr lang="en-US" sz="2800" b="1" dirty="0">
                <a:solidFill>
                  <a:srgbClr val="FF0000"/>
                </a:solidFill>
              </a:rPr>
              <a:t>same time period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494CC-CE84-428C-AE30-3CC83379A052}" type="datetime1">
              <a:rPr lang="en-US" smtClean="0"/>
              <a:t>8/14/2023</a:t>
            </a:fld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29205-FC73-4C6B-A648-8C09F1B8788E}" type="slidenum">
              <a:rPr lang="en-MY" smtClean="0"/>
              <a:t>9</a:t>
            </a:fld>
            <a:endParaRPr lang="en-MY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716016" y="31750"/>
            <a:ext cx="2247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l" rtl="0"/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/>
              <a:t>Cont.  ……</a:t>
            </a:r>
            <a:r>
              <a:rPr lang="en-US" b="1" dirty="0" smtClean="0"/>
              <a:t>Incidence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700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404</TotalTime>
  <Words>2599</Words>
  <Application>Microsoft Office PowerPoint</Application>
  <PresentationFormat>On-screen Show (4:3)</PresentationFormat>
  <Paragraphs>481</Paragraphs>
  <Slides>37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6" baseType="lpstr">
      <vt:lpstr>Arial</vt:lpstr>
      <vt:lpstr>Calibri</vt:lpstr>
      <vt:lpstr>Calibri Light</vt:lpstr>
      <vt:lpstr>Garamond</vt:lpstr>
      <vt:lpstr>Tahoma</vt:lpstr>
      <vt:lpstr>Times New Roman</vt:lpstr>
      <vt:lpstr>Wingdings</vt:lpstr>
      <vt:lpstr>Wingdings 3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98</cp:revision>
  <dcterms:created xsi:type="dcterms:W3CDTF">2023-08-12T17:56:30Z</dcterms:created>
  <dcterms:modified xsi:type="dcterms:W3CDTF">2023-08-14T15:10:57Z</dcterms:modified>
</cp:coreProperties>
</file>