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2"/>
  </p:notesMasterIdLst>
  <p:sldIdLst>
    <p:sldId id="256" r:id="rId2"/>
    <p:sldId id="258" r:id="rId3"/>
    <p:sldId id="259" r:id="rId4"/>
    <p:sldId id="261" r:id="rId5"/>
    <p:sldId id="262" r:id="rId6"/>
    <p:sldId id="264" r:id="rId7"/>
    <p:sldId id="265" r:id="rId8"/>
    <p:sldId id="266" r:id="rId9"/>
    <p:sldId id="267" r:id="rId10"/>
    <p:sldId id="268" r:id="rId11"/>
    <p:sldId id="269" r:id="rId12"/>
    <p:sldId id="270" r:id="rId13"/>
    <p:sldId id="271" r:id="rId14"/>
    <p:sldId id="287" r:id="rId15"/>
    <p:sldId id="288" r:id="rId16"/>
    <p:sldId id="289" r:id="rId17"/>
    <p:sldId id="272" r:id="rId18"/>
    <p:sldId id="273" r:id="rId19"/>
    <p:sldId id="290" r:id="rId20"/>
    <p:sldId id="274" r:id="rId21"/>
    <p:sldId id="278" r:id="rId22"/>
    <p:sldId id="277" r:id="rId23"/>
    <p:sldId id="279" r:id="rId24"/>
    <p:sldId id="292" r:id="rId25"/>
    <p:sldId id="293" r:id="rId26"/>
    <p:sldId id="294" r:id="rId27"/>
    <p:sldId id="282" r:id="rId28"/>
    <p:sldId id="283" r:id="rId29"/>
    <p:sldId id="284" r:id="rId30"/>
    <p:sldId id="285"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8405" autoAdjust="0"/>
  </p:normalViewPr>
  <p:slideViewPr>
    <p:cSldViewPr>
      <p:cViewPr varScale="1">
        <p:scale>
          <a:sx n="69" d="100"/>
          <a:sy n="69" d="100"/>
        </p:scale>
        <p:origin x="1886"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1B32CA-FC37-B7D5-F656-DCB502CA206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E70FAFA4-E265-EF42-08A4-B066D25EF84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24B86C9-56FE-4224-89B2-D6E33DD7F73B}" type="datetimeFigureOut">
              <a:rPr lang="en-US"/>
              <a:pPr>
                <a:defRPr/>
              </a:pPr>
              <a:t>1/27/2024</a:t>
            </a:fld>
            <a:endParaRPr lang="en-US"/>
          </a:p>
        </p:txBody>
      </p:sp>
      <p:sp>
        <p:nvSpPr>
          <p:cNvPr id="4" name="Slide Image Placeholder 3">
            <a:extLst>
              <a:ext uri="{FF2B5EF4-FFF2-40B4-BE49-F238E27FC236}">
                <a16:creationId xmlns:a16="http://schemas.microsoft.com/office/drawing/2014/main" id="{199C7837-8DB3-5165-F434-AD723B268C1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42E1FD14-8601-5CD7-43B2-D2AEEE23135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B42C316-C9C9-F38A-4D68-E02982F42F1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0F435DAE-E24A-E768-2EE6-E34294F8C38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83CBED5-34A8-4D55-8A26-FD993132ADE0}" type="slidenum">
              <a:rPr lang="en-US" altLang="x-none"/>
              <a:pPr>
                <a:defRPr/>
              </a:pPr>
              <a:t>‹#›</a:t>
            </a:fld>
            <a:endParaRPr lang="en-US" altLang="x-none"/>
          </a:p>
        </p:txBody>
      </p:sp>
    </p:spTree>
    <p:extLst>
      <p:ext uri="{BB962C8B-B14F-4D97-AF65-F5344CB8AC3E}">
        <p14:creationId xmlns:p14="http://schemas.microsoft.com/office/powerpoint/2010/main" val="17715005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15273444-39DD-C229-FEE5-44DAD5F9CB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7A566FAF-1C4D-8BD2-AFC7-B7CCD46003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This talk has been prepared to provide important clinical information regarding the diagnosis and treatment of elimination disorders. </a:t>
            </a:r>
          </a:p>
          <a:p>
            <a:pPr eaLnBrk="1" hangingPunct="1">
              <a:spcBef>
                <a:spcPct val="0"/>
              </a:spcBef>
            </a:pPr>
            <a:endParaRPr lang="en-US" altLang="en-US"/>
          </a:p>
          <a:p>
            <a:pPr eaLnBrk="1" hangingPunct="1">
              <a:spcBef>
                <a:spcPct val="0"/>
              </a:spcBef>
            </a:pPr>
            <a:r>
              <a:rPr lang="en-US" altLang="en-US"/>
              <a:t>We will spend this time discussing two types of elimination disorders which include enuresis and encopresis</a:t>
            </a:r>
          </a:p>
          <a:p>
            <a:pPr eaLnBrk="1" hangingPunct="1">
              <a:spcBef>
                <a:spcPct val="0"/>
              </a:spcBef>
            </a:pPr>
            <a:endParaRPr lang="en-US" altLang="en-US"/>
          </a:p>
          <a:p>
            <a:pPr eaLnBrk="1" hangingPunct="1">
              <a:spcBef>
                <a:spcPct val="0"/>
              </a:spcBef>
            </a:pPr>
            <a:r>
              <a:rPr lang="en-US" altLang="en-US"/>
              <a:t>Appropriate diagnosis and treatment of elimination disorders is a central part of the practice of child and adolescent psychiatry</a:t>
            </a:r>
          </a:p>
        </p:txBody>
      </p:sp>
      <p:sp>
        <p:nvSpPr>
          <p:cNvPr id="7172" name="Slide Number Placeholder 3">
            <a:extLst>
              <a:ext uri="{FF2B5EF4-FFF2-40B4-BE49-F238E27FC236}">
                <a16:creationId xmlns:a16="http://schemas.microsoft.com/office/drawing/2014/main" id="{97B8913E-EE81-8741-D0DA-326704AB2C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0122B3-4AF0-49F5-93E5-5A11B1A5302A}" type="slidenum">
              <a:rPr lang="en-US" altLang="en-US" smtClean="0"/>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DC9F239-D1EC-17E2-BC2B-F57C8C1742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Rectangle 3">
            <a:extLst>
              <a:ext uri="{FF2B5EF4-FFF2-40B4-BE49-F238E27FC236}">
                <a16:creationId xmlns:a16="http://schemas.microsoft.com/office/drawing/2014/main" id="{ABABB164-529A-95AC-9540-37A2A74683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lnSpc>
                <a:spcPct val="80000"/>
              </a:lnSpc>
            </a:pPr>
            <a:r>
              <a:rPr lang="en-US" altLang="en-US" sz="800"/>
              <a:t>Education/Advice</a:t>
            </a:r>
          </a:p>
          <a:p>
            <a:pPr marL="228600" indent="-228600" eaLnBrk="1" hangingPunct="1">
              <a:lnSpc>
                <a:spcPct val="80000"/>
              </a:lnSpc>
            </a:pPr>
            <a:endParaRPr lang="en-US" altLang="en-US" sz="800"/>
          </a:p>
          <a:p>
            <a:pPr marL="228600" indent="-228600" eaLnBrk="1" hangingPunct="1">
              <a:lnSpc>
                <a:spcPct val="80000"/>
              </a:lnSpc>
              <a:buFontTx/>
              <a:buAutoNum type="alphaLcPeriod"/>
            </a:pPr>
            <a:r>
              <a:rPr lang="en-US" altLang="en-US" sz="800"/>
              <a:t>Achieving continence takes time</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Do not limit fluids during the day</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Involving teachers who may discretely remind a child to take bathroom breaks</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Limit Nighttime fluid intake- all fluid should be withheld within 1 hour of before bed</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Dairy products should be stopped 4 hours before bed- potential to cause osmotic diuresis</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Caffeine should be limited to morning use only provided its long half-life</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Urinate before bed</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Hallway night light</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If bathroom is far place a potty chair in the child’s room</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Help the child clean soiled linen</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Girls- can benefit from being reminded to wipe from front to back to prevent UTIs</a:t>
            </a:r>
          </a:p>
          <a:p>
            <a:pPr marL="228600" indent="-228600" eaLnBrk="1" hangingPunct="1">
              <a:lnSpc>
                <a:spcPct val="80000"/>
              </a:lnSpc>
              <a:buFontTx/>
              <a:buAutoNum type="alphaLcPeriod"/>
            </a:pPr>
            <a:endParaRPr lang="en-US" altLang="en-US" sz="800"/>
          </a:p>
          <a:p>
            <a:pPr marL="228600" indent="-228600" eaLnBrk="1" hangingPunct="1">
              <a:lnSpc>
                <a:spcPct val="80000"/>
              </a:lnSpc>
              <a:buFontTx/>
              <a:buAutoNum type="alphaLcPeriod"/>
            </a:pPr>
            <a:r>
              <a:rPr lang="en-US" altLang="en-US" sz="800"/>
              <a:t>Overweight females often have daytime post-void incontinence- instructing the child to urinate with knees apart instead of together can prevent vaginal reflux and be curative if this is the etiology</a:t>
            </a:r>
          </a:p>
          <a:p>
            <a:pPr marL="228600" indent="-228600" eaLnBrk="1" hangingPunct="1">
              <a:lnSpc>
                <a:spcPct val="80000"/>
              </a:lnSpc>
              <a:buFontTx/>
              <a:buAutoNum type="alphaLcPeriod"/>
            </a:pPr>
            <a:endParaRPr lang="en-US" altLang="en-US" sz="800"/>
          </a:p>
          <a:p>
            <a:pPr marL="228600" indent="-228600" eaLnBrk="1" hangingPunct="1">
              <a:lnSpc>
                <a:spcPct val="80000"/>
              </a:lnSpc>
            </a:pPr>
            <a:r>
              <a:rPr lang="en-US" altLang="en-US" sz="800"/>
              <a:t>Bell and Pad</a:t>
            </a:r>
          </a:p>
          <a:p>
            <a:pPr marL="228600" indent="-228600" eaLnBrk="1" hangingPunct="1">
              <a:lnSpc>
                <a:spcPct val="80000"/>
              </a:lnSpc>
            </a:pPr>
            <a:r>
              <a:rPr lang="en-US" altLang="en-US" sz="800"/>
              <a:t>-This is  the most common and successful non-pharamcological intervention</a:t>
            </a:r>
          </a:p>
          <a:p>
            <a:pPr marL="228600" indent="-228600" eaLnBrk="1" hangingPunct="1">
              <a:lnSpc>
                <a:spcPct val="80000"/>
              </a:lnSpc>
            </a:pPr>
            <a:r>
              <a:rPr lang="en-US" altLang="en-US" sz="800"/>
              <a:t>-Relies upon classical and operant conditioning</a:t>
            </a:r>
          </a:p>
          <a:p>
            <a:pPr marL="228600" indent="-228600" eaLnBrk="1" hangingPunct="1">
              <a:lnSpc>
                <a:spcPct val="80000"/>
              </a:lnSpc>
            </a:pPr>
            <a:r>
              <a:rPr lang="en-US" altLang="en-US" sz="800"/>
              <a:t>-The child sleeps on the pad or it is affixed to their clothing</a:t>
            </a:r>
          </a:p>
          <a:p>
            <a:pPr marL="228600" indent="-228600" eaLnBrk="1" hangingPunct="1">
              <a:lnSpc>
                <a:spcPct val="80000"/>
              </a:lnSpc>
            </a:pPr>
            <a:r>
              <a:rPr lang="en-US" altLang="en-US" sz="800"/>
              <a:t>-When the child begins to urinate a sensor within the pad triggers an alarm (typically an auditory alarm but it may be vibratory)</a:t>
            </a:r>
          </a:p>
          <a:p>
            <a:pPr marL="228600" indent="-228600" eaLnBrk="1" hangingPunct="1">
              <a:lnSpc>
                <a:spcPct val="80000"/>
              </a:lnSpc>
            </a:pPr>
            <a:endParaRPr lang="en-US" altLang="en-US" sz="800"/>
          </a:p>
          <a:p>
            <a:pPr marL="228600" indent="-228600" eaLnBrk="1" hangingPunct="1">
              <a:lnSpc>
                <a:spcPct val="80000"/>
              </a:lnSpc>
            </a:pPr>
            <a:r>
              <a:rPr lang="en-US" altLang="en-US" sz="800"/>
              <a:t>Classical Conditioning</a:t>
            </a:r>
          </a:p>
          <a:p>
            <a:pPr marL="228600" indent="-228600" eaLnBrk="1" hangingPunct="1">
              <a:lnSpc>
                <a:spcPct val="80000"/>
              </a:lnSpc>
            </a:pPr>
            <a:r>
              <a:rPr lang="en-US" altLang="en-US" sz="800"/>
              <a:t>-After repeated use of the bell and pad, the distention of the bladder and the sense to urinate become associated with the auditory signal. This leads to waking (the conditioned response)</a:t>
            </a:r>
          </a:p>
          <a:p>
            <a:pPr marL="228600" indent="-228600" eaLnBrk="1" hangingPunct="1">
              <a:lnSpc>
                <a:spcPct val="80000"/>
              </a:lnSpc>
            </a:pPr>
            <a:endParaRPr lang="en-US" altLang="en-US" sz="800"/>
          </a:p>
          <a:p>
            <a:pPr marL="228600" indent="-228600" eaLnBrk="1" hangingPunct="1">
              <a:lnSpc>
                <a:spcPct val="80000"/>
              </a:lnSpc>
            </a:pPr>
            <a:r>
              <a:rPr lang="en-US" altLang="en-US" sz="800"/>
              <a:t>Operant Conditioning</a:t>
            </a:r>
          </a:p>
          <a:p>
            <a:pPr marL="228600" indent="-228600" eaLnBrk="1" hangingPunct="1">
              <a:lnSpc>
                <a:spcPct val="80000"/>
              </a:lnSpc>
            </a:pPr>
            <a:r>
              <a:rPr lang="en-US" altLang="en-US" sz="800"/>
              <a:t>-The child views the alarm as a punishment (which may awaken others in the house as well) and therefore seeks to avoid triggering the alarm.</a:t>
            </a:r>
          </a:p>
          <a:p>
            <a:pPr marL="228600" indent="-228600" eaLnBrk="1" hangingPunct="1">
              <a:lnSpc>
                <a:spcPct val="80000"/>
              </a:lnSpc>
            </a:pPr>
            <a:endParaRPr lang="en-US" altLang="en-US" sz="800"/>
          </a:p>
          <a:p>
            <a:pPr marL="228600" indent="-228600" eaLnBrk="1" hangingPunct="1">
              <a:lnSpc>
                <a:spcPct val="80000"/>
              </a:lnSpc>
            </a:pPr>
            <a:r>
              <a:rPr lang="en-US" altLang="en-US" sz="800"/>
              <a:t>Efficacy</a:t>
            </a:r>
          </a:p>
          <a:p>
            <a:pPr marL="228600" indent="-228600" eaLnBrk="1" hangingPunct="1">
              <a:lnSpc>
                <a:spcPct val="80000"/>
              </a:lnSpc>
            </a:pPr>
            <a:r>
              <a:rPr lang="en-US" altLang="en-US" sz="800"/>
              <a:t>-Typically takes months for the bell and pad to work</a:t>
            </a:r>
          </a:p>
          <a:p>
            <a:pPr marL="228600" indent="-228600" eaLnBrk="1" hangingPunct="1">
              <a:lnSpc>
                <a:spcPct val="80000"/>
              </a:lnSpc>
            </a:pPr>
            <a:r>
              <a:rPr lang="en-US" altLang="en-US" sz="800"/>
              <a:t>-One month of dry nights is considered a success</a:t>
            </a:r>
          </a:p>
          <a:p>
            <a:pPr marL="228600" indent="-228600" eaLnBrk="1" hangingPunct="1">
              <a:lnSpc>
                <a:spcPct val="80000"/>
              </a:lnSpc>
            </a:pPr>
            <a:r>
              <a:rPr lang="en-US" altLang="en-US" sz="800"/>
              <a:t>-Success rates of up to 80-90% if families continue to use it however 48% prematurely terminate use</a:t>
            </a:r>
          </a:p>
          <a:p>
            <a:pPr marL="228600" indent="-228600" eaLnBrk="1" hangingPunct="1">
              <a:lnSpc>
                <a:spcPct val="80000"/>
              </a:lnSpc>
            </a:pPr>
            <a:r>
              <a:rPr lang="en-US" altLang="en-US" sz="800"/>
              <a:t>-When success is achieved relapse rates can be up to 40% and in these cases the bell and pad can be reintroduced</a:t>
            </a:r>
          </a:p>
          <a:p>
            <a:pPr marL="228600" indent="-228600" eaLnBrk="1" hangingPunct="1">
              <a:lnSpc>
                <a:spcPct val="80000"/>
              </a:lnSpc>
            </a:pPr>
            <a:endParaRPr lang="en-US" altLang="en-US" sz="800"/>
          </a:p>
          <a:p>
            <a:pPr marL="228600" indent="-228600" eaLnBrk="1" hangingPunct="1">
              <a:lnSpc>
                <a:spcPct val="80000"/>
              </a:lnSpc>
            </a:pPr>
            <a:r>
              <a:rPr lang="en-US" altLang="en-US" sz="800"/>
              <a:t>Drawbacks</a:t>
            </a:r>
          </a:p>
          <a:p>
            <a:pPr marL="228600" indent="-228600" eaLnBrk="1" hangingPunct="1">
              <a:lnSpc>
                <a:spcPct val="80000"/>
              </a:lnSpc>
            </a:pPr>
            <a:r>
              <a:rPr lang="en-US" altLang="en-US" sz="800"/>
              <a:t>-expensive</a:t>
            </a:r>
          </a:p>
          <a:p>
            <a:pPr marL="228600" indent="-228600" eaLnBrk="1" hangingPunct="1">
              <a:lnSpc>
                <a:spcPct val="80000"/>
              </a:lnSpc>
            </a:pPr>
            <a:r>
              <a:rPr lang="en-US" altLang="en-US" sz="800"/>
              <a:t>-time consuming</a:t>
            </a:r>
          </a:p>
          <a:p>
            <a:pPr marL="228600" indent="-228600" eaLnBrk="1" hangingPunct="1">
              <a:lnSpc>
                <a:spcPct val="80000"/>
              </a:lnSpc>
            </a:pPr>
            <a:r>
              <a:rPr lang="en-US" altLang="en-US" sz="800"/>
              <a:t>-requires motivation</a:t>
            </a:r>
          </a:p>
          <a:p>
            <a:pPr marL="228600" indent="-228600" eaLnBrk="1" hangingPunct="1">
              <a:lnSpc>
                <a:spcPct val="80000"/>
              </a:lnSpc>
            </a:pPr>
            <a:r>
              <a:rPr lang="en-US" altLang="en-US" sz="800"/>
              <a:t>-children may find it embarrassing</a:t>
            </a:r>
          </a:p>
          <a:p>
            <a:pPr marL="228600" indent="-228600" eaLnBrk="1" hangingPunct="1">
              <a:lnSpc>
                <a:spcPct val="80000"/>
              </a:lnSpc>
            </a:pPr>
            <a:endParaRPr lang="en-US" altLang="en-US"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C56C90CD-1F20-279E-3900-00E9B7ABE9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4BD1DE03-9468-0EA1-9C97-0B8976BE8D33}"/>
              </a:ext>
            </a:extLst>
          </p:cNvPr>
          <p:cNvSpPr>
            <a:spLocks noGrp="1"/>
          </p:cNvSpPr>
          <p:nvPr>
            <p:ph type="body" idx="1"/>
          </p:nvPr>
        </p:nvSpPr>
        <p:spPr/>
        <p:txBody>
          <a:bodyPr/>
          <a:lstStyle/>
          <a:p>
            <a:pPr marL="228600" indent="-228600">
              <a:buFontTx/>
              <a:buAutoNum type="arabicPeriod"/>
              <a:defRPr/>
            </a:pPr>
            <a:r>
              <a:rPr lang="en-US" dirty="0"/>
              <a:t>Bladder-Volume Alarm-Senses the bladder when it is nearing capacity. This has added advantage of alerting the child before they wet.</a:t>
            </a:r>
          </a:p>
          <a:p>
            <a:pPr marL="228600" indent="-228600">
              <a:buFontTx/>
              <a:buAutoNum type="arabicPeriod"/>
              <a:defRPr/>
            </a:pPr>
            <a:endParaRPr lang="en-US" dirty="0"/>
          </a:p>
          <a:p>
            <a:pPr marL="228600" indent="-228600">
              <a:buFontTx/>
              <a:buAutoNum type="arabicPeriod"/>
              <a:defRPr/>
            </a:pPr>
            <a:r>
              <a:rPr lang="en-US" dirty="0"/>
              <a:t>Star Chart System- Reward system</a:t>
            </a:r>
          </a:p>
          <a:p>
            <a:pPr marL="228600" indent="-228600">
              <a:buFontTx/>
              <a:buAutoNum type="arabicPeriod"/>
              <a:defRPr/>
            </a:pPr>
            <a:endParaRPr lang="en-US" dirty="0"/>
          </a:p>
          <a:p>
            <a:pPr marL="228600" indent="-228600">
              <a:buFontTx/>
              <a:buAutoNum type="arabicPeriod"/>
              <a:defRPr/>
            </a:pPr>
            <a:r>
              <a:rPr lang="en-US" dirty="0" err="1"/>
              <a:t>Nightlifting</a:t>
            </a:r>
            <a:r>
              <a:rPr lang="en-US" dirty="0"/>
              <a:t>- Taking child to the toilet to the toilet in a semi-sleep state-does not have good efficacy</a:t>
            </a:r>
          </a:p>
          <a:p>
            <a:pPr marL="228600" indent="-228600">
              <a:buFontTx/>
              <a:buAutoNum type="arabicPeriod"/>
              <a:defRPr/>
            </a:pPr>
            <a:endParaRPr lang="en-US" dirty="0"/>
          </a:p>
          <a:p>
            <a:pPr marL="228600" indent="-228600">
              <a:buFontTx/>
              <a:buAutoNum type="arabicPeriod"/>
              <a:defRPr/>
            </a:pPr>
            <a:r>
              <a:rPr lang="en-US" dirty="0"/>
              <a:t>Timed Night Awakening- every two hours- takes a huge investment on the part of the parents</a:t>
            </a:r>
          </a:p>
          <a:p>
            <a:pPr marL="228600" indent="-228600">
              <a:buFontTx/>
              <a:buAutoNum type="arabicPeriod"/>
              <a:defRPr/>
            </a:pPr>
            <a:endParaRPr lang="en-US" dirty="0"/>
          </a:p>
          <a:p>
            <a:pPr marL="228600" indent="-228600">
              <a:buFontTx/>
              <a:buAutoNum type="arabicPeriod"/>
              <a:defRPr/>
            </a:pPr>
            <a:r>
              <a:rPr lang="en-US" dirty="0"/>
              <a:t>Bladder Training Exercises and Overlearning- Drink a large amount of fluid and hold it for as long as possible- can be effective yet also unpleasant</a:t>
            </a:r>
          </a:p>
          <a:p>
            <a:pPr>
              <a:defRPr/>
            </a:pPr>
            <a:endParaRPr lang="en-US" dirty="0"/>
          </a:p>
        </p:txBody>
      </p:sp>
      <p:sp>
        <p:nvSpPr>
          <p:cNvPr id="27652" name="Slide Number Placeholder 3">
            <a:extLst>
              <a:ext uri="{FF2B5EF4-FFF2-40B4-BE49-F238E27FC236}">
                <a16:creationId xmlns:a16="http://schemas.microsoft.com/office/drawing/2014/main" id="{1E99A1BC-B3BE-1D4F-8B36-6DB92B9F18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0E4737-97EA-4739-BB1D-2710D9530BCB}" type="slidenum">
              <a:rPr lang="en-US" altLang="en-US" smtClean="0"/>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0FD2F92-CC1F-3EF1-58B7-359DDDB123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79F7B42F-6594-83DA-0C8B-EFECE3CF6F85}"/>
              </a:ext>
            </a:extLst>
          </p:cNvPr>
          <p:cNvSpPr>
            <a:spLocks noGrp="1"/>
          </p:cNvSpPr>
          <p:nvPr>
            <p:ph type="body" idx="1"/>
          </p:nvPr>
        </p:nvSpPr>
        <p:spPr/>
        <p:txBody>
          <a:bodyPr/>
          <a:lstStyle/>
          <a:p>
            <a:pPr>
              <a:defRPr/>
            </a:pPr>
            <a:r>
              <a:rPr lang="en-US" dirty="0"/>
              <a:t>Medications</a:t>
            </a:r>
          </a:p>
          <a:p>
            <a:pPr>
              <a:defRPr/>
            </a:pPr>
            <a:endParaRPr lang="en-US" dirty="0"/>
          </a:p>
          <a:p>
            <a:pPr marL="228600" indent="-228600">
              <a:buFontTx/>
              <a:buAutoNum type="arabicPeriod"/>
              <a:defRPr/>
            </a:pPr>
            <a:r>
              <a:rPr lang="en-US" dirty="0"/>
              <a:t>Medications can work very quickly</a:t>
            </a:r>
          </a:p>
          <a:p>
            <a:pPr marL="228600" indent="-228600">
              <a:buFontTx/>
              <a:buAutoNum type="arabicPeriod"/>
              <a:defRPr/>
            </a:pPr>
            <a:r>
              <a:rPr lang="en-US" dirty="0"/>
              <a:t>Beneficial for sleep overs and camp</a:t>
            </a:r>
          </a:p>
          <a:p>
            <a:pPr marL="228600" indent="-228600">
              <a:buFontTx/>
              <a:buAutoNum type="arabicPeriod"/>
              <a:defRPr/>
            </a:pPr>
            <a:r>
              <a:rPr lang="en-US" dirty="0"/>
              <a:t>Only </a:t>
            </a:r>
            <a:r>
              <a:rPr lang="en-US" dirty="0" err="1"/>
              <a:t>Desmopressin</a:t>
            </a:r>
            <a:r>
              <a:rPr lang="en-US" dirty="0"/>
              <a:t> and Imipramine have US FDA indications for the treatment of nocturnal enuresis</a:t>
            </a:r>
          </a:p>
          <a:p>
            <a:pPr marL="228600" indent="-228600">
              <a:buFontTx/>
              <a:buAutoNum type="arabicPeriod"/>
              <a:defRPr/>
            </a:pPr>
            <a:r>
              <a:rPr lang="en-US" dirty="0" err="1"/>
              <a:t>Desmopressin</a:t>
            </a:r>
            <a:r>
              <a:rPr lang="en-US" dirty="0"/>
              <a:t> and </a:t>
            </a:r>
            <a:r>
              <a:rPr lang="en-US" dirty="0" err="1"/>
              <a:t>Impiramine</a:t>
            </a:r>
            <a:r>
              <a:rPr lang="en-US" dirty="0"/>
              <a:t> are relatively ineffective in the treatment of diurnal enuresis</a:t>
            </a:r>
          </a:p>
          <a:p>
            <a:pPr marL="228600" indent="-228600">
              <a:buFontTx/>
              <a:buAutoNum type="arabicPeriod"/>
              <a:defRPr/>
            </a:pPr>
            <a:r>
              <a:rPr lang="en-US" dirty="0"/>
              <a:t>Oxybutynin which has FDA approval for </a:t>
            </a:r>
            <a:r>
              <a:rPr lang="en-US" dirty="0" err="1"/>
              <a:t>overreactive</a:t>
            </a:r>
            <a:r>
              <a:rPr lang="en-US" dirty="0"/>
              <a:t> bladder in children can be effective in the treatment of diurnal enuresis. </a:t>
            </a:r>
          </a:p>
          <a:p>
            <a:pPr marL="228600" indent="-228600">
              <a:buFontTx/>
              <a:buAutoNum type="arabicPeriod"/>
              <a:defRPr/>
            </a:pPr>
            <a:endParaRPr lang="en-US" dirty="0"/>
          </a:p>
          <a:p>
            <a:pPr marL="228600" indent="-228600">
              <a:buFontTx/>
              <a:buAutoNum type="alphaUcPeriod"/>
              <a:defRPr/>
            </a:pPr>
            <a:r>
              <a:rPr lang="en-US" dirty="0" err="1"/>
              <a:t>Desmopressin</a:t>
            </a:r>
            <a:endParaRPr lang="en-US" dirty="0"/>
          </a:p>
          <a:p>
            <a:pPr>
              <a:defRPr/>
            </a:pPr>
            <a:r>
              <a:rPr lang="en-US" dirty="0"/>
              <a:t>This is the first line agent for treatment of nocturnal enuresis</a:t>
            </a:r>
          </a:p>
          <a:p>
            <a:pPr>
              <a:defRPr/>
            </a:pPr>
            <a:r>
              <a:rPr lang="en-US" dirty="0"/>
              <a:t>More favorable side effect profile that TCAs</a:t>
            </a:r>
          </a:p>
          <a:p>
            <a:pPr>
              <a:defRPr/>
            </a:pPr>
            <a:r>
              <a:rPr lang="en-US" dirty="0"/>
              <a:t>This medication is a long acting form of arginine vasopressin also known as antidiuretic hormone or ADH</a:t>
            </a:r>
          </a:p>
          <a:p>
            <a:pPr>
              <a:defRPr/>
            </a:pPr>
            <a:r>
              <a:rPr lang="en-US" dirty="0"/>
              <a:t>Success rates from 10%-65% with a relapse rate as high as 80%</a:t>
            </a:r>
          </a:p>
          <a:p>
            <a:pPr>
              <a:defRPr/>
            </a:pPr>
            <a:r>
              <a:rPr lang="en-US" dirty="0"/>
              <a:t>Takes about an hour after administration to reach efficacy</a:t>
            </a:r>
          </a:p>
          <a:p>
            <a:pPr>
              <a:defRPr/>
            </a:pPr>
            <a:r>
              <a:rPr lang="en-US" dirty="0"/>
              <a:t>The child should take the medication two hours before bed</a:t>
            </a:r>
          </a:p>
          <a:p>
            <a:pPr>
              <a:defRPr/>
            </a:pPr>
            <a:r>
              <a:rPr lang="en-US" dirty="0"/>
              <a:t>The child should stop drinking one hour before administration</a:t>
            </a:r>
          </a:p>
          <a:p>
            <a:pPr>
              <a:defRPr/>
            </a:pPr>
            <a:r>
              <a:rPr lang="en-US" dirty="0"/>
              <a:t>The child should not drink at least eight hours following its administration</a:t>
            </a:r>
          </a:p>
          <a:p>
            <a:pPr>
              <a:defRPr/>
            </a:pPr>
            <a:r>
              <a:rPr lang="en-US" dirty="0"/>
              <a:t>Its duration of action is 10-12 hours</a:t>
            </a:r>
          </a:p>
          <a:p>
            <a:pPr>
              <a:defRPr/>
            </a:pPr>
            <a:r>
              <a:rPr lang="en-US" dirty="0">
                <a:highlight>
                  <a:srgbClr val="FFFF00"/>
                </a:highlight>
              </a:rPr>
              <a:t>Compensatory polyuria</a:t>
            </a:r>
            <a:r>
              <a:rPr lang="en-US" dirty="0"/>
              <a:t> the day after may occur after its effects have worn off</a:t>
            </a:r>
          </a:p>
          <a:p>
            <a:pPr>
              <a:defRPr/>
            </a:pPr>
            <a:endParaRPr lang="en-US" dirty="0"/>
          </a:p>
          <a:p>
            <a:pPr>
              <a:defRPr/>
            </a:pPr>
            <a:r>
              <a:rPr lang="en-US" dirty="0"/>
              <a:t>Can be crushed for easy administration</a:t>
            </a:r>
          </a:p>
          <a:p>
            <a:pPr>
              <a:defRPr/>
            </a:pPr>
            <a:r>
              <a:rPr lang="en-US" dirty="0"/>
              <a:t>In children older than six years of age the starting dose if 0.2 mg by mouth at night</a:t>
            </a:r>
          </a:p>
          <a:p>
            <a:pPr>
              <a:defRPr/>
            </a:pPr>
            <a:r>
              <a:rPr lang="en-US" dirty="0"/>
              <a:t>Maximum dose is 0.6 mg by mouth at night</a:t>
            </a:r>
          </a:p>
          <a:p>
            <a:pPr>
              <a:defRPr/>
            </a:pPr>
            <a:r>
              <a:rPr lang="en-US" dirty="0"/>
              <a:t>Monitor sodium because may have risk for </a:t>
            </a:r>
            <a:r>
              <a:rPr lang="en-US" dirty="0" err="1"/>
              <a:t>hyponatremia</a:t>
            </a:r>
            <a:endParaRPr lang="en-US" dirty="0"/>
          </a:p>
          <a:p>
            <a:pPr>
              <a:defRPr/>
            </a:pPr>
            <a:endParaRPr lang="en-US" dirty="0"/>
          </a:p>
          <a:p>
            <a:pPr>
              <a:defRPr/>
            </a:pPr>
            <a:r>
              <a:rPr lang="en-US" dirty="0"/>
              <a:t>B. Imipramine</a:t>
            </a:r>
          </a:p>
          <a:p>
            <a:pPr>
              <a:defRPr/>
            </a:pPr>
            <a:r>
              <a:rPr lang="en-US" dirty="0"/>
              <a:t>This was the main treatment prior to approval of </a:t>
            </a:r>
            <a:r>
              <a:rPr lang="en-US" dirty="0" err="1"/>
              <a:t>Desmopressin</a:t>
            </a:r>
            <a:endParaRPr lang="en-US" dirty="0"/>
          </a:p>
          <a:p>
            <a:pPr>
              <a:defRPr/>
            </a:pPr>
            <a:r>
              <a:rPr lang="en-US" dirty="0"/>
              <a:t>It has many effects which is why it may have an overall greater success rate than Imipramine</a:t>
            </a:r>
          </a:p>
          <a:p>
            <a:pPr>
              <a:defRPr/>
            </a:pPr>
            <a:r>
              <a:rPr lang="en-US" dirty="0"/>
              <a:t>Helps to treat comorbid anxiety and depression</a:t>
            </a:r>
          </a:p>
          <a:p>
            <a:pPr>
              <a:defRPr/>
            </a:pPr>
            <a:r>
              <a:rPr lang="en-US" dirty="0"/>
              <a:t>Anticholinergic properties allow it to mediate the relaxation of the bladder detrusor muscle</a:t>
            </a:r>
          </a:p>
          <a:p>
            <a:pPr>
              <a:defRPr/>
            </a:pPr>
            <a:r>
              <a:rPr lang="en-US" dirty="0"/>
              <a:t>Increases sphincter tone</a:t>
            </a:r>
          </a:p>
          <a:p>
            <a:pPr>
              <a:defRPr/>
            </a:pPr>
            <a:r>
              <a:rPr lang="en-US" dirty="0"/>
              <a:t>Increases release of ADH which results in free water retention</a:t>
            </a:r>
          </a:p>
          <a:p>
            <a:pPr>
              <a:defRPr/>
            </a:pPr>
            <a:r>
              <a:rPr lang="en-US" dirty="0"/>
              <a:t>Increases brain arousal by suppressing rapid eye movement sleep making it easier for the child awaken</a:t>
            </a:r>
          </a:p>
          <a:p>
            <a:pPr>
              <a:defRPr/>
            </a:pPr>
            <a:r>
              <a:rPr lang="en-US" dirty="0"/>
              <a:t>Also has benefit in the treatment of ADHD. There is a high comorbidity between nocturnal enuresis and ADHD</a:t>
            </a:r>
          </a:p>
          <a:p>
            <a:pPr>
              <a:defRPr/>
            </a:pPr>
            <a:endParaRPr lang="en-US" dirty="0"/>
          </a:p>
          <a:p>
            <a:pPr>
              <a:defRPr/>
            </a:pPr>
            <a:r>
              <a:rPr lang="en-US" dirty="0"/>
              <a:t>Starting dose between 6-12 </a:t>
            </a:r>
            <a:r>
              <a:rPr lang="en-US" dirty="0" err="1"/>
              <a:t>yr</a:t>
            </a:r>
            <a:r>
              <a:rPr lang="en-US" dirty="0"/>
              <a:t> old- 10mg by mouth at bedtime</a:t>
            </a:r>
          </a:p>
          <a:p>
            <a:pPr>
              <a:defRPr/>
            </a:pPr>
            <a:r>
              <a:rPr lang="en-US" dirty="0"/>
              <a:t>Maximum dose is 50 mg </a:t>
            </a:r>
            <a:r>
              <a:rPr lang="en-US" dirty="0" err="1"/>
              <a:t>po</a:t>
            </a:r>
            <a:r>
              <a:rPr lang="en-US" dirty="0"/>
              <a:t> </a:t>
            </a:r>
            <a:r>
              <a:rPr lang="en-US" dirty="0" err="1"/>
              <a:t>qhs</a:t>
            </a:r>
            <a:endParaRPr lang="en-US" dirty="0"/>
          </a:p>
          <a:p>
            <a:pPr>
              <a:defRPr/>
            </a:pPr>
            <a:r>
              <a:rPr lang="en-US" dirty="0"/>
              <a:t>12 </a:t>
            </a:r>
            <a:r>
              <a:rPr lang="en-US" dirty="0" err="1"/>
              <a:t>yr</a:t>
            </a:r>
            <a:r>
              <a:rPr lang="en-US" dirty="0"/>
              <a:t> older start at 10 and max dose 75 mg </a:t>
            </a:r>
            <a:r>
              <a:rPr lang="en-US" dirty="0" err="1"/>
              <a:t>po</a:t>
            </a:r>
            <a:r>
              <a:rPr lang="en-US" dirty="0"/>
              <a:t> </a:t>
            </a:r>
            <a:r>
              <a:rPr lang="en-US" dirty="0" err="1"/>
              <a:t>qhs</a:t>
            </a:r>
            <a:endParaRPr lang="en-US" dirty="0"/>
          </a:p>
          <a:p>
            <a:pPr>
              <a:defRPr/>
            </a:pPr>
            <a:endParaRPr lang="en-US" dirty="0"/>
          </a:p>
          <a:p>
            <a:pPr>
              <a:defRPr/>
            </a:pPr>
            <a:r>
              <a:rPr lang="en-US" dirty="0"/>
              <a:t>Side-effects</a:t>
            </a:r>
          </a:p>
          <a:p>
            <a:pPr>
              <a:defRPr/>
            </a:pPr>
            <a:r>
              <a:rPr lang="en-US" dirty="0"/>
              <a:t>Potential lethality in overdose</a:t>
            </a:r>
          </a:p>
          <a:p>
            <a:pPr>
              <a:defRPr/>
            </a:pPr>
            <a:r>
              <a:rPr lang="en-US" dirty="0"/>
              <a:t>Suicide black box warning- increased risk in children, adolescents, and young adults with MDD or other psychiatric disorders</a:t>
            </a:r>
          </a:p>
          <a:p>
            <a:pPr>
              <a:defRPr/>
            </a:pPr>
            <a:r>
              <a:rPr lang="en-US" dirty="0"/>
              <a:t>Cardiac dysrhythmias, convulsions, coma</a:t>
            </a:r>
          </a:p>
          <a:p>
            <a:pPr>
              <a:defRPr/>
            </a:pPr>
            <a:r>
              <a:rPr lang="en-US" dirty="0"/>
              <a:t>10% of patients will have side-effects which can include drowsiness, dry mouth, dizziness, constipation, difficulty starting urine stream, blurred vision, palpitation</a:t>
            </a:r>
          </a:p>
          <a:p>
            <a:pPr>
              <a:defRPr/>
            </a:pPr>
            <a:r>
              <a:rPr lang="en-US" dirty="0"/>
              <a:t>Baseline ECG before starting</a:t>
            </a:r>
          </a:p>
          <a:p>
            <a:pPr>
              <a:defRPr/>
            </a:pPr>
            <a:endParaRPr lang="en-US" dirty="0"/>
          </a:p>
          <a:p>
            <a:pPr>
              <a:defRPr/>
            </a:pPr>
            <a:r>
              <a:rPr lang="en-US" dirty="0"/>
              <a:t>SSRIs</a:t>
            </a:r>
          </a:p>
          <a:p>
            <a:pPr>
              <a:defRPr/>
            </a:pPr>
            <a:r>
              <a:rPr lang="en-US" dirty="0"/>
              <a:t>Lack FDA indication for enuresis</a:t>
            </a:r>
          </a:p>
          <a:p>
            <a:pPr>
              <a:defRPr/>
            </a:pPr>
            <a:r>
              <a:rPr lang="en-US" dirty="0"/>
              <a:t>Case reports that it improves and causes nocturnal enuresis</a:t>
            </a:r>
          </a:p>
          <a:p>
            <a:pPr>
              <a:defRPr/>
            </a:pPr>
            <a:endParaRPr lang="en-US" dirty="0"/>
          </a:p>
          <a:p>
            <a:pPr>
              <a:defRPr/>
            </a:pPr>
            <a:r>
              <a:rPr lang="en-US" dirty="0"/>
              <a:t>Methylphenidates and </a:t>
            </a:r>
            <a:r>
              <a:rPr lang="en-US" dirty="0" err="1"/>
              <a:t>Dextroamphetamines</a:t>
            </a:r>
            <a:endParaRPr lang="en-US" dirty="0"/>
          </a:p>
          <a:p>
            <a:pPr>
              <a:defRPr/>
            </a:pPr>
            <a:r>
              <a:rPr lang="en-US" dirty="0"/>
              <a:t>Best when used in combination with bell and pad</a:t>
            </a:r>
          </a:p>
          <a:p>
            <a:pPr>
              <a:defRPr/>
            </a:pPr>
            <a:r>
              <a:rPr lang="en-US" dirty="0"/>
              <a:t>May reduce the depth of sleep thereby allowing a child to awaken more easily to the sense of a full bladder</a:t>
            </a:r>
          </a:p>
          <a:p>
            <a:pPr>
              <a:defRPr/>
            </a:pPr>
            <a:endParaRPr lang="en-US" dirty="0"/>
          </a:p>
          <a:p>
            <a:pPr>
              <a:defRPr/>
            </a:pPr>
            <a:r>
              <a:rPr lang="en-US" dirty="0"/>
              <a:t>Indomethacin</a:t>
            </a:r>
          </a:p>
          <a:p>
            <a:pPr>
              <a:defRPr/>
            </a:pPr>
            <a:r>
              <a:rPr lang="en-US" dirty="0"/>
              <a:t>Enhances the effects of ADH</a:t>
            </a:r>
          </a:p>
          <a:p>
            <a:pPr>
              <a:defRPr/>
            </a:pPr>
            <a:endParaRPr lang="en-US" dirty="0"/>
          </a:p>
          <a:p>
            <a:pPr>
              <a:defRPr/>
            </a:pPr>
            <a:r>
              <a:rPr lang="en-US" dirty="0"/>
              <a:t>Diurnal Enuresis/Oxybutynin</a:t>
            </a:r>
          </a:p>
          <a:p>
            <a:pPr>
              <a:defRPr/>
            </a:pPr>
            <a:r>
              <a:rPr lang="en-US" dirty="0"/>
              <a:t>Has indication for overactive bladder</a:t>
            </a:r>
          </a:p>
          <a:p>
            <a:pPr>
              <a:defRPr/>
            </a:pPr>
            <a:r>
              <a:rPr lang="en-US" dirty="0"/>
              <a:t>Anticholinergic agent that relaxes bladder smooth muscle</a:t>
            </a:r>
          </a:p>
          <a:p>
            <a:pPr>
              <a:defRPr/>
            </a:pPr>
            <a:r>
              <a:rPr lang="en-US" dirty="0"/>
              <a:t>Inhibits involuntary detrusor muscle contractions</a:t>
            </a:r>
          </a:p>
          <a:p>
            <a:pPr>
              <a:defRPr/>
            </a:pPr>
            <a:r>
              <a:rPr lang="en-US" dirty="0"/>
              <a:t>Start in ages over 5 years old 5mg BID</a:t>
            </a:r>
          </a:p>
          <a:p>
            <a:pPr>
              <a:defRPr/>
            </a:pPr>
            <a:r>
              <a:rPr lang="en-US" dirty="0"/>
              <a:t>Ages 1-5 – starting dose 0.2 mg/kg BID</a:t>
            </a:r>
          </a:p>
          <a:p>
            <a:pPr>
              <a:defRPr/>
            </a:pPr>
            <a:r>
              <a:rPr lang="en-US" dirty="0"/>
              <a:t>Maximum dose is a total of 15 mg per day</a:t>
            </a:r>
          </a:p>
          <a:p>
            <a:pPr>
              <a:defRPr/>
            </a:pPr>
            <a:r>
              <a:rPr lang="en-US" dirty="0"/>
              <a:t>Extended release for children older than 6 at 5mg </a:t>
            </a:r>
            <a:r>
              <a:rPr lang="en-US" dirty="0" err="1"/>
              <a:t>po</a:t>
            </a:r>
            <a:r>
              <a:rPr lang="en-US" dirty="0"/>
              <a:t> daily</a:t>
            </a:r>
          </a:p>
          <a:p>
            <a:pPr>
              <a:defRPr/>
            </a:pPr>
            <a:r>
              <a:rPr lang="en-US" dirty="0"/>
              <a:t>Maximum is 20 mg </a:t>
            </a:r>
            <a:r>
              <a:rPr lang="en-US" dirty="0" err="1"/>
              <a:t>po</a:t>
            </a:r>
            <a:r>
              <a:rPr lang="en-US" dirty="0"/>
              <a:t> daily</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p:txBody>
      </p:sp>
      <p:sp>
        <p:nvSpPr>
          <p:cNvPr id="29700" name="Slide Number Placeholder 3">
            <a:extLst>
              <a:ext uri="{FF2B5EF4-FFF2-40B4-BE49-F238E27FC236}">
                <a16:creationId xmlns:a16="http://schemas.microsoft.com/office/drawing/2014/main" id="{36AF0E8B-9AC3-9F86-D0F2-905864BDDA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3FB933-DBF2-4A29-9AC1-BA2EBD6080B0}" type="slidenum">
              <a:rPr lang="en-US" altLang="en-US" smtClean="0"/>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10207F95-C891-C54C-47D0-EA8AAB3798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401320D0-78CA-CB9D-9302-3592D20062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Therapy</a:t>
            </a:r>
          </a:p>
          <a:p>
            <a:r>
              <a:rPr lang="en-US" altLang="en-US" dirty="0" smtClean="0"/>
              <a:t>CBT </a:t>
            </a:r>
            <a:r>
              <a:rPr lang="en-US" altLang="en-US" dirty="0"/>
              <a:t>may help a child address cognitive distortions</a:t>
            </a:r>
          </a:p>
          <a:p>
            <a:endParaRPr lang="en-US" altLang="en-US" dirty="0"/>
          </a:p>
          <a:p>
            <a:r>
              <a:rPr lang="en-US" altLang="en-US" dirty="0"/>
              <a:t>Biofeedback- This is a form of pelvic floor physical therapy. Kegel exercises may strengthen the pelvic floor musculature</a:t>
            </a:r>
          </a:p>
          <a:p>
            <a:endParaRPr lang="en-US" altLang="en-US" dirty="0"/>
          </a:p>
          <a:p>
            <a:endParaRPr lang="en-US" altLang="en-US" dirty="0"/>
          </a:p>
        </p:txBody>
      </p:sp>
      <p:sp>
        <p:nvSpPr>
          <p:cNvPr id="31748" name="Slide Number Placeholder 3">
            <a:extLst>
              <a:ext uri="{FF2B5EF4-FFF2-40B4-BE49-F238E27FC236}">
                <a16:creationId xmlns:a16="http://schemas.microsoft.com/office/drawing/2014/main" id="{66A04801-6729-2FE7-0447-7FDA213F3D4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4C306D-C649-4CE0-864C-078236A8E6BF}" type="slidenum">
              <a:rPr lang="en-US" altLang="en-US" smtClean="0"/>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2B88179E-52B4-C235-65F0-067CDEC210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135421A-D865-D267-E1F8-696E540F69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-Encopresis is less common than enuresis</a:t>
            </a:r>
          </a:p>
          <a:p>
            <a:r>
              <a:rPr lang="en-US" altLang="en-US" dirty="0"/>
              <a:t>-This elimination disorder may be more impairing and have more consequences</a:t>
            </a:r>
          </a:p>
          <a:p>
            <a:r>
              <a:rPr lang="en-US" altLang="en-US" dirty="0"/>
              <a:t>-When bowel continence is not achieved by age 4 a diagnosis of encopresis can be made</a:t>
            </a:r>
          </a:p>
          <a:p>
            <a:r>
              <a:rPr lang="en-US" altLang="en-US" dirty="0"/>
              <a:t>-Etiology may be physiological and/or psychological</a:t>
            </a:r>
          </a:p>
          <a:p>
            <a:endParaRPr lang="en-US" altLang="en-US" dirty="0"/>
          </a:p>
          <a:p>
            <a:r>
              <a:rPr lang="en-US" altLang="en-US" dirty="0"/>
              <a:t>Encopresis- defined as the repeated passage of feces in inappropriate places (usually undergarments). The voiding is typically regarded as involuntary although it may be volitional. The term is derived from the Greek Word </a:t>
            </a:r>
            <a:r>
              <a:rPr lang="en-US" altLang="en-US" dirty="0" err="1"/>
              <a:t>Kopros</a:t>
            </a:r>
            <a:r>
              <a:rPr lang="en-US" altLang="en-US" dirty="0"/>
              <a:t> meaning dung or feces</a:t>
            </a:r>
          </a:p>
          <a:p>
            <a:endParaRPr lang="en-US" altLang="en-US" dirty="0"/>
          </a:p>
          <a:p>
            <a:r>
              <a:rPr lang="en-US" altLang="en-US" dirty="0"/>
              <a:t>Primary Encopresis- soiling in a child who has never gained bowel continence for six months or more</a:t>
            </a:r>
          </a:p>
          <a:p>
            <a:endParaRPr lang="en-US" altLang="en-US" dirty="0"/>
          </a:p>
          <a:p>
            <a:r>
              <a:rPr lang="en-US" altLang="en-US" dirty="0"/>
              <a:t>Secondary Encopresis- soiling in a child who hag previously acquired bowel control. When secondary encopresis is due to psychological stress it may be referred to as regressive enuresis</a:t>
            </a:r>
          </a:p>
          <a:p>
            <a:endParaRPr lang="en-US" altLang="en-US" dirty="0"/>
          </a:p>
          <a:p>
            <a:r>
              <a:rPr lang="en-US" altLang="en-US" dirty="0"/>
              <a:t>Retentive Encopresis- Encopresis with Constipation and Overflow Incontinence</a:t>
            </a:r>
          </a:p>
          <a:p>
            <a:endParaRPr lang="en-US" altLang="en-US" dirty="0"/>
          </a:p>
          <a:p>
            <a:r>
              <a:rPr lang="en-US" altLang="en-US" dirty="0" err="1"/>
              <a:t>Nonretentive</a:t>
            </a:r>
            <a:r>
              <a:rPr lang="en-US" altLang="en-US" dirty="0"/>
              <a:t> Encopresis- Encopresis without Constipation and Overflow Incontinence</a:t>
            </a:r>
          </a:p>
          <a:p>
            <a:endParaRPr lang="en-US" altLang="en-US" dirty="0"/>
          </a:p>
          <a:p>
            <a:r>
              <a:rPr lang="en-US" altLang="en-US" dirty="0"/>
              <a:t>Encopresis unlike enuresis rarely occurs during </a:t>
            </a:r>
            <a:r>
              <a:rPr lang="en-US" altLang="en-US" dirty="0">
                <a:solidFill>
                  <a:srgbClr val="FF0000"/>
                </a:solidFill>
              </a:rPr>
              <a:t>sleep and </a:t>
            </a:r>
            <a:r>
              <a:rPr lang="en-US" altLang="en-US" dirty="0"/>
              <a:t>when this occurs it is a poor prognostic indicator</a:t>
            </a:r>
          </a:p>
          <a:p>
            <a:endParaRPr lang="en-US" altLang="en-US" dirty="0"/>
          </a:p>
          <a:p>
            <a:endParaRPr lang="en-US" altLang="en-US" dirty="0"/>
          </a:p>
          <a:p>
            <a:endParaRPr lang="en-US" altLang="en-US" dirty="0"/>
          </a:p>
        </p:txBody>
      </p:sp>
      <p:sp>
        <p:nvSpPr>
          <p:cNvPr id="34820" name="Slide Number Placeholder 3">
            <a:extLst>
              <a:ext uri="{FF2B5EF4-FFF2-40B4-BE49-F238E27FC236}">
                <a16:creationId xmlns:a16="http://schemas.microsoft.com/office/drawing/2014/main" id="{A73E3953-B17C-2689-9F94-324A83D4335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4CDBE7-FE4A-4388-BAA0-190C7BA08405}" type="slidenum">
              <a:rPr lang="en-US" altLang="en-US" smtClean="0"/>
              <a:pPr>
                <a:spcBef>
                  <a:spcPct val="0"/>
                </a:spcBef>
              </a:pPr>
              <a:t>17</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5CBA2506-972F-C95D-D842-01CB813C2F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9F235661-9870-34E0-5F18-C3BE912812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-By the age of 4, 95% of children have achieved bowel continence</a:t>
            </a:r>
          </a:p>
          <a:p>
            <a:r>
              <a:rPr lang="en-US" altLang="en-US" dirty="0"/>
              <a:t>-Boys tend to lag behind girls</a:t>
            </a:r>
          </a:p>
          <a:p>
            <a:r>
              <a:rPr lang="en-US" altLang="en-US" dirty="0"/>
              <a:t>-Secondary encopresis is slightly more common (50-60%) </a:t>
            </a:r>
          </a:p>
          <a:p>
            <a:r>
              <a:rPr lang="en-US" altLang="en-US" dirty="0"/>
              <a:t>-Some children don’t meet full criteria; even still isolated incidents have significant consequences (embarrassment and anxiety) and may led to teasing and bullying</a:t>
            </a:r>
          </a:p>
          <a:p>
            <a:endParaRPr lang="en-US" altLang="en-US" dirty="0"/>
          </a:p>
        </p:txBody>
      </p:sp>
      <p:sp>
        <p:nvSpPr>
          <p:cNvPr id="36868" name="Slide Number Placeholder 3">
            <a:extLst>
              <a:ext uri="{FF2B5EF4-FFF2-40B4-BE49-F238E27FC236}">
                <a16:creationId xmlns:a16="http://schemas.microsoft.com/office/drawing/2014/main" id="{A1FFD7AA-77DA-7CD8-7F4D-B38062CB4B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67CB33-DC3D-45FA-BA97-664BDFF26DCB}" type="slidenum">
              <a:rPr lang="en-US" altLang="en-US" smtClean="0"/>
              <a:pPr>
                <a:spcBef>
                  <a:spcPct val="0"/>
                </a:spcBef>
              </a:pPr>
              <a:t>18</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F0EA11C2-FC14-F1AE-0CB9-EE00EBD2BB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2CBF4F8B-4205-01A9-DD4D-CCFA2B5041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8916" name="Slide Number Placeholder 3">
            <a:extLst>
              <a:ext uri="{FF2B5EF4-FFF2-40B4-BE49-F238E27FC236}">
                <a16:creationId xmlns:a16="http://schemas.microsoft.com/office/drawing/2014/main" id="{47ECDFB1-899A-43A4-2CD4-9202A2F13DB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DB3AC9-BB99-4D51-A24A-F8F54D59EBC5}" type="slidenum">
              <a:rPr lang="en-US" altLang="en-US" smtClean="0"/>
              <a:pPr>
                <a:spcBef>
                  <a:spcPct val="0"/>
                </a:spcBef>
              </a:pPr>
              <a:t>20</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8F6ABFD7-FBA2-C36F-A903-005D5CD16F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312ABFCB-854F-6E28-C253-30CEF4BE8CCC}"/>
              </a:ext>
            </a:extLst>
          </p:cNvPr>
          <p:cNvSpPr>
            <a:spLocks noGrp="1"/>
          </p:cNvSpPr>
          <p:nvPr>
            <p:ph type="body" idx="1"/>
          </p:nvPr>
        </p:nvSpPr>
        <p:spPr/>
        <p:txBody>
          <a:bodyPr/>
          <a:lstStyle/>
          <a:p>
            <a:pPr marL="171450" indent="-171450">
              <a:buFontTx/>
              <a:buChar char="-"/>
              <a:defRPr/>
            </a:pPr>
            <a:r>
              <a:rPr lang="en-US" dirty="0"/>
              <a:t>Delayed physical maturation is often a common cause of primary retentive </a:t>
            </a:r>
            <a:r>
              <a:rPr lang="en-US" dirty="0" err="1"/>
              <a:t>encoporesis</a:t>
            </a:r>
            <a:endParaRPr lang="en-US" dirty="0"/>
          </a:p>
          <a:p>
            <a:pPr marL="171450" indent="-171450">
              <a:buFontTx/>
              <a:buChar char="-"/>
              <a:defRPr/>
            </a:pPr>
            <a:endParaRPr lang="en-US" dirty="0"/>
          </a:p>
          <a:p>
            <a:pPr marL="171450" indent="-171450">
              <a:buFontTx/>
              <a:buChar char="-"/>
              <a:defRPr/>
            </a:pPr>
            <a:r>
              <a:rPr lang="en-US" dirty="0"/>
              <a:t>It is also caused often by harsh toilet training</a:t>
            </a:r>
          </a:p>
          <a:p>
            <a:pPr marL="171450" indent="-171450">
              <a:buFontTx/>
              <a:buChar char="-"/>
              <a:defRPr/>
            </a:pPr>
            <a:r>
              <a:rPr lang="en-US" dirty="0"/>
              <a:t>Examples of harsh toilet training include</a:t>
            </a:r>
          </a:p>
          <a:p>
            <a:pPr marL="171450" indent="-171450">
              <a:buFontTx/>
              <a:buChar char="-"/>
              <a:defRPr/>
            </a:pPr>
            <a:r>
              <a:rPr lang="en-US" dirty="0"/>
              <a:t>A. Starting training too early</a:t>
            </a:r>
          </a:p>
          <a:p>
            <a:pPr marL="171450" indent="-171450">
              <a:buFontTx/>
              <a:buChar char="-"/>
              <a:defRPr/>
            </a:pPr>
            <a:r>
              <a:rPr lang="en-US" dirty="0"/>
              <a:t>B. Forcing the child to sit on the toilet for very extended periods of time</a:t>
            </a:r>
          </a:p>
          <a:p>
            <a:pPr marL="171450" indent="-171450">
              <a:buFontTx/>
              <a:buChar char="-"/>
              <a:defRPr/>
            </a:pPr>
            <a:r>
              <a:rPr lang="en-US" dirty="0"/>
              <a:t>C. Physical punishment/ridicule for failures</a:t>
            </a:r>
          </a:p>
          <a:p>
            <a:pPr marL="171450" indent="-171450">
              <a:buFontTx/>
              <a:buChar char="-"/>
              <a:defRPr/>
            </a:pPr>
            <a:endParaRPr lang="en-US" dirty="0"/>
          </a:p>
          <a:p>
            <a:pPr marL="171450" indent="-171450">
              <a:buFontTx/>
              <a:buChar char="-"/>
              <a:defRPr/>
            </a:pPr>
            <a:r>
              <a:rPr lang="en-US" dirty="0"/>
              <a:t>Parents at times feel pressure to rush toilet training for the following reasons:</a:t>
            </a:r>
          </a:p>
          <a:p>
            <a:pPr marL="171450" indent="-171450">
              <a:buFontTx/>
              <a:buChar char="-"/>
              <a:defRPr/>
            </a:pPr>
            <a:r>
              <a:rPr lang="en-US" dirty="0"/>
              <a:t>A. Diapers are expensive</a:t>
            </a:r>
          </a:p>
          <a:p>
            <a:pPr marL="171450" indent="-171450">
              <a:buFontTx/>
              <a:buChar char="-"/>
              <a:defRPr/>
            </a:pPr>
            <a:r>
              <a:rPr lang="en-US" dirty="0"/>
              <a:t>B. Continence may be required for child care</a:t>
            </a:r>
          </a:p>
          <a:p>
            <a:pPr>
              <a:defRPr/>
            </a:pPr>
            <a:endParaRPr lang="en-US" dirty="0"/>
          </a:p>
          <a:p>
            <a:pPr marL="171450" indent="-171450">
              <a:buFontTx/>
              <a:buChar char="-"/>
              <a:defRPr/>
            </a:pPr>
            <a:r>
              <a:rPr lang="en-US" dirty="0"/>
              <a:t>Parents at time feel no need to potty train or neglect to do so. The child may develop toilet phobia in these cases</a:t>
            </a:r>
          </a:p>
          <a:p>
            <a:pPr marL="171450" indent="-171450">
              <a:buFontTx/>
              <a:buChar char="-"/>
              <a:defRPr/>
            </a:pPr>
            <a:endParaRPr lang="en-US" dirty="0"/>
          </a:p>
          <a:p>
            <a:pPr marL="171450" indent="-171450">
              <a:buFontTx/>
              <a:buChar char="-"/>
              <a:defRPr/>
            </a:pPr>
            <a:r>
              <a:rPr lang="en-US" dirty="0"/>
              <a:t>When a child’s parents train inappropriately this can create a power struggle between the parent and child about using the bathroom</a:t>
            </a:r>
          </a:p>
          <a:p>
            <a:pPr marL="171450" indent="-171450">
              <a:buFontTx/>
              <a:buChar char="-"/>
              <a:defRPr/>
            </a:pPr>
            <a:r>
              <a:rPr lang="en-US" dirty="0"/>
              <a:t>Parental reactions can determine if the child becomes successful with continence</a:t>
            </a:r>
          </a:p>
        </p:txBody>
      </p:sp>
      <p:sp>
        <p:nvSpPr>
          <p:cNvPr id="40964" name="Slide Number Placeholder 3">
            <a:extLst>
              <a:ext uri="{FF2B5EF4-FFF2-40B4-BE49-F238E27FC236}">
                <a16:creationId xmlns:a16="http://schemas.microsoft.com/office/drawing/2014/main" id="{6B15D846-53B1-948B-4470-D3BEDEC812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481636-2084-4A58-A78F-10123CAFE02D}" type="slidenum">
              <a:rPr lang="en-US" altLang="en-US" smtClean="0"/>
              <a:pPr>
                <a:spcBef>
                  <a:spcPct val="0"/>
                </a:spcBef>
              </a:pPr>
              <a:t>21</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E42BB253-0A25-2FD0-F874-92A3D12201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43EF7B48-FBE4-DA98-9457-338242C5E1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Retentive Encopresis with overflow incontinence represents 80-95% of cases with encopresis</a:t>
            </a:r>
          </a:p>
          <a:p>
            <a:endParaRPr lang="en-US" altLang="en-US" dirty="0"/>
          </a:p>
          <a:p>
            <a:r>
              <a:rPr lang="en-US" altLang="en-US" dirty="0"/>
              <a:t>Children with constipation have infrequent bowel movements, large stools, and difficult painful bowel movements</a:t>
            </a:r>
          </a:p>
          <a:p>
            <a:endParaRPr lang="en-US" altLang="en-US" dirty="0"/>
          </a:p>
          <a:p>
            <a:r>
              <a:rPr lang="en-US" altLang="en-US" dirty="0"/>
              <a:t>When stooling is painful a child may avoid stooling and withhold their feces. This will become a repeated behavior and lead to more hardening of the stool and retention.</a:t>
            </a:r>
          </a:p>
          <a:p>
            <a:r>
              <a:rPr lang="en-US" altLang="en-US" dirty="0"/>
              <a:t>The stool may eventually become too hard to pass through the anus. The bowel may also distend as stool accumulates. With time this may result in the child losing the ability to sense a full bowel. </a:t>
            </a:r>
          </a:p>
          <a:p>
            <a:r>
              <a:rPr lang="en-US" altLang="en-US" dirty="0"/>
              <a:t>As the stool continues to accumulate liquid stool may leak around the blockage and cause soiling (encopresis with constipation and overflow incontinence).</a:t>
            </a:r>
          </a:p>
          <a:p>
            <a:endParaRPr lang="en-US" altLang="en-US" dirty="0"/>
          </a:p>
          <a:p>
            <a:r>
              <a:rPr lang="en-US" altLang="en-US" dirty="0"/>
              <a:t>Breaking this cycle is key in the treatment of retentive encopresis</a:t>
            </a:r>
          </a:p>
          <a:p>
            <a:r>
              <a:rPr lang="en-US" altLang="en-US" dirty="0"/>
              <a:t>Addressing the cause of constipation is essential and there can be different causes including poor fluid intake, poor nutrition as in insufficient fiber in the diet. </a:t>
            </a:r>
            <a:r>
              <a:rPr lang="en-US" altLang="en-US" dirty="0" err="1"/>
              <a:t>Achild</a:t>
            </a:r>
            <a:r>
              <a:rPr lang="en-US" altLang="en-US" dirty="0"/>
              <a:t> may also have anxiety related to using public restrooms. Another cause may include medications the child is taking.</a:t>
            </a:r>
          </a:p>
        </p:txBody>
      </p:sp>
      <p:sp>
        <p:nvSpPr>
          <p:cNvPr id="43012" name="Slide Number Placeholder 3">
            <a:extLst>
              <a:ext uri="{FF2B5EF4-FFF2-40B4-BE49-F238E27FC236}">
                <a16:creationId xmlns:a16="http://schemas.microsoft.com/office/drawing/2014/main" id="{E32A223F-B231-AB77-F4BB-C49BC08D08F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5E6234-4B5F-411B-AE28-2B17EED99759}" type="slidenum">
              <a:rPr lang="en-US" altLang="en-US" smtClean="0"/>
              <a:pPr>
                <a:spcBef>
                  <a:spcPct val="0"/>
                </a:spcBef>
              </a:pPr>
              <a:t>22</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9C1596FC-7336-1011-99AA-B26D0CEC991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1AE47D08-D535-2FA3-DCDA-62C634BD4A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-Secondary encopresis may arise due to new stressors</a:t>
            </a:r>
          </a:p>
          <a:p>
            <a:endParaRPr lang="en-US" altLang="en-US"/>
          </a:p>
          <a:p>
            <a:r>
              <a:rPr lang="en-US" altLang="en-US"/>
              <a:t>-Bowel incontinence in response to birth of a sibling or other stressors is regressive</a:t>
            </a:r>
          </a:p>
          <a:p>
            <a:endParaRPr lang="en-US" altLang="en-US"/>
          </a:p>
          <a:p>
            <a:r>
              <a:rPr lang="en-US" altLang="en-US"/>
              <a:t>-Children with ODD and CD may use soiling as a form of retaliation and anger against parents and authorities</a:t>
            </a:r>
          </a:p>
          <a:p>
            <a:endParaRPr lang="en-US" altLang="en-US"/>
          </a:p>
          <a:p>
            <a:r>
              <a:rPr lang="en-US" altLang="en-US"/>
              <a:t>-Some children find their feces interesting enough to smear it. Older children who engage in this behavior may suffer from MR/Autism/Psychosis/RAD</a:t>
            </a:r>
          </a:p>
        </p:txBody>
      </p:sp>
      <p:sp>
        <p:nvSpPr>
          <p:cNvPr id="45060" name="Slide Number Placeholder 3">
            <a:extLst>
              <a:ext uri="{FF2B5EF4-FFF2-40B4-BE49-F238E27FC236}">
                <a16:creationId xmlns:a16="http://schemas.microsoft.com/office/drawing/2014/main" id="{47D3959A-8A71-8545-C125-165BF62CDAF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392F88-7B39-4677-AACA-E6CC8A536089}" type="slidenum">
              <a:rPr lang="en-US" altLang="en-US" smtClean="0"/>
              <a:pPr>
                <a:spcBef>
                  <a:spcPct val="0"/>
                </a:spcBef>
              </a:pPr>
              <a:t>23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2BC605D3-8BC0-C179-DCBF-3E84E1EB9F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14CFFEF5-9BFF-859E-FA60-F9E99AD682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pPr>
            <a:r>
              <a:rPr lang="en-US" altLang="en-US"/>
              <a:t>1. During toddler phase a child usually becomes interested in mastering elimination</a:t>
            </a:r>
          </a:p>
          <a:p>
            <a:pPr marL="228600" indent="-228600" eaLnBrk="1" hangingPunct="1">
              <a:spcBef>
                <a:spcPct val="0"/>
              </a:spcBef>
            </a:pPr>
            <a:endParaRPr lang="en-US" altLang="en-US"/>
          </a:p>
          <a:p>
            <a:pPr marL="228600" indent="-228600" eaLnBrk="1" hangingPunct="1">
              <a:spcBef>
                <a:spcPct val="0"/>
              </a:spcBef>
            </a:pPr>
            <a:r>
              <a:rPr lang="en-US" altLang="en-US"/>
              <a:t>2. Most children have achieved bowel and bladder continence by age 4 &amp; 5</a:t>
            </a:r>
          </a:p>
          <a:p>
            <a:pPr marL="228600" indent="-228600" eaLnBrk="1" hangingPunct="1">
              <a:spcBef>
                <a:spcPct val="0"/>
              </a:spcBef>
            </a:pPr>
            <a:endParaRPr lang="en-US" altLang="en-US"/>
          </a:p>
          <a:p>
            <a:pPr marL="228600" indent="-228600" eaLnBrk="1" hangingPunct="1">
              <a:spcBef>
                <a:spcPct val="0"/>
              </a:spcBef>
            </a:pPr>
            <a:r>
              <a:rPr lang="en-US" altLang="en-US"/>
              <a:t>3. Acquiring continence usually proceeds in the following order</a:t>
            </a:r>
          </a:p>
          <a:p>
            <a:pPr marL="228600" indent="-228600" eaLnBrk="1" hangingPunct="1">
              <a:spcBef>
                <a:spcPct val="0"/>
              </a:spcBef>
              <a:buFontTx/>
              <a:buAutoNum type="alphaLcPeriod"/>
            </a:pPr>
            <a:r>
              <a:rPr lang="en-US" altLang="en-US"/>
              <a:t>nighttime bowel </a:t>
            </a:r>
          </a:p>
          <a:p>
            <a:pPr marL="228600" indent="-228600" eaLnBrk="1" hangingPunct="1">
              <a:spcBef>
                <a:spcPct val="0"/>
              </a:spcBef>
              <a:buFontTx/>
              <a:buAutoNum type="alphaLcPeriod"/>
            </a:pPr>
            <a:r>
              <a:rPr lang="en-US" altLang="en-US"/>
              <a:t>day time bowel</a:t>
            </a:r>
          </a:p>
          <a:p>
            <a:pPr marL="228600" indent="-228600" eaLnBrk="1" hangingPunct="1">
              <a:spcBef>
                <a:spcPct val="0"/>
              </a:spcBef>
              <a:buFontTx/>
              <a:buAutoNum type="alphaLcPeriod"/>
            </a:pPr>
            <a:r>
              <a:rPr lang="en-US" altLang="en-US"/>
              <a:t> daytime bladder </a:t>
            </a:r>
          </a:p>
          <a:p>
            <a:pPr marL="228600" indent="-228600" eaLnBrk="1" hangingPunct="1">
              <a:spcBef>
                <a:spcPct val="0"/>
              </a:spcBef>
              <a:buFontTx/>
              <a:buAutoNum type="alphaLcPeriod"/>
            </a:pPr>
            <a:r>
              <a:rPr lang="en-US" altLang="en-US"/>
              <a:t>nighttime bladder</a:t>
            </a:r>
          </a:p>
          <a:p>
            <a:pPr marL="228600" indent="-228600" eaLnBrk="1" hangingPunct="1">
              <a:spcBef>
                <a:spcPct val="0"/>
              </a:spcBef>
            </a:pPr>
            <a:endParaRPr lang="en-US" altLang="en-US"/>
          </a:p>
          <a:p>
            <a:pPr marL="228600" indent="-228600" eaLnBrk="1" hangingPunct="1">
              <a:spcBef>
                <a:spcPct val="0"/>
              </a:spcBef>
            </a:pPr>
            <a:r>
              <a:rPr lang="en-US" altLang="en-US"/>
              <a:t>4.1/3 of children in the US are completely toilet trained by age 24 months</a:t>
            </a:r>
          </a:p>
          <a:p>
            <a:pPr marL="228600" indent="-228600" eaLnBrk="1" hangingPunct="1">
              <a:spcBef>
                <a:spcPct val="0"/>
              </a:spcBef>
            </a:pPr>
            <a:endParaRPr lang="en-US" altLang="en-US"/>
          </a:p>
          <a:p>
            <a:pPr marL="228600" indent="-228600" eaLnBrk="1" hangingPunct="1">
              <a:spcBef>
                <a:spcPct val="0"/>
              </a:spcBef>
            </a:pPr>
            <a:r>
              <a:rPr lang="en-US" altLang="en-US"/>
              <a:t>5. Females achieve continence earlier than males</a:t>
            </a:r>
          </a:p>
          <a:p>
            <a:pPr marL="228600" indent="-228600" eaLnBrk="1" hangingPunct="1">
              <a:spcBef>
                <a:spcPct val="0"/>
              </a:spcBef>
            </a:pPr>
            <a:endParaRPr lang="en-US" altLang="en-US"/>
          </a:p>
          <a:p>
            <a:pPr marL="228600" indent="-228600"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DC1131FA-3D4A-187E-DF87-BAF4B42EC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CF17E2-F037-48B5-B416-D7A1701C8EE3}" type="slidenum">
              <a:rPr lang="en-US" altLang="en-US" smtClean="0"/>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9B296A62-A4F2-E64F-19B1-5B88445198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742442AD-E63A-8499-70BA-295ABD3E66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It is essential to treat any underlying disorder that is suspected. When an identifiable organic cause can be determined this should be treated appropriately.</a:t>
            </a:r>
          </a:p>
        </p:txBody>
      </p:sp>
      <p:sp>
        <p:nvSpPr>
          <p:cNvPr id="47108" name="Slide Number Placeholder 3">
            <a:extLst>
              <a:ext uri="{FF2B5EF4-FFF2-40B4-BE49-F238E27FC236}">
                <a16:creationId xmlns:a16="http://schemas.microsoft.com/office/drawing/2014/main" id="{C508F9D3-3D5D-0F8E-E2D9-358A50940A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ECB349-6DD9-40A5-8298-4E414600E363}" type="slidenum">
              <a:rPr lang="en-US" altLang="en-US" smtClean="0"/>
              <a:pPr>
                <a:spcBef>
                  <a:spcPct val="0"/>
                </a:spcBef>
              </a:pPr>
              <a:t>27</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5CE367FA-FF39-0AB0-9E60-83DE5AC2C5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D6D7470-0330-EBBF-9604-0B34450D9A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Increase fluid intake and fiber</a:t>
            </a:r>
          </a:p>
          <a:p>
            <a:r>
              <a:rPr lang="en-US" altLang="en-US" dirty="0"/>
              <a:t>Reduce dairy intake</a:t>
            </a:r>
          </a:p>
          <a:p>
            <a:r>
              <a:rPr lang="en-US" altLang="en-US" dirty="0"/>
              <a:t>Older children should be encouraged to exercise more frequently</a:t>
            </a:r>
          </a:p>
          <a:p>
            <a:r>
              <a:rPr lang="en-US" altLang="en-US" dirty="0"/>
              <a:t>Fiber supplements</a:t>
            </a:r>
          </a:p>
          <a:p>
            <a:endParaRPr lang="en-US" altLang="en-US" dirty="0"/>
          </a:p>
          <a:p>
            <a:r>
              <a:rPr lang="en-US" altLang="en-US" dirty="0"/>
              <a:t>Improve access to the toilet</a:t>
            </a:r>
          </a:p>
          <a:p>
            <a:r>
              <a:rPr lang="en-US" altLang="en-US" dirty="0"/>
              <a:t>Star charts/small rewards</a:t>
            </a:r>
          </a:p>
          <a:p>
            <a:r>
              <a:rPr lang="en-US" altLang="en-US" dirty="0"/>
              <a:t>Timed sitting</a:t>
            </a:r>
          </a:p>
          <a:p>
            <a:r>
              <a:rPr lang="en-US" altLang="en-US" dirty="0"/>
              <a:t>Assist in cleaning soiled clothing</a:t>
            </a:r>
          </a:p>
          <a:p>
            <a:r>
              <a:rPr lang="en-US" altLang="en-US" dirty="0"/>
              <a:t>Regular bathroom times/ best times are after meals for up to fifteen minutes</a:t>
            </a:r>
          </a:p>
          <a:p>
            <a:endParaRPr lang="en-US" altLang="en-US" dirty="0"/>
          </a:p>
        </p:txBody>
      </p:sp>
      <p:sp>
        <p:nvSpPr>
          <p:cNvPr id="49156" name="Slide Number Placeholder 3">
            <a:extLst>
              <a:ext uri="{FF2B5EF4-FFF2-40B4-BE49-F238E27FC236}">
                <a16:creationId xmlns:a16="http://schemas.microsoft.com/office/drawing/2014/main" id="{3DA56C93-6837-19F1-1E90-FE563FD326A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F01681-C487-4B03-B130-37309558EE6B}" type="slidenum">
              <a:rPr lang="en-US" altLang="en-US" smtClean="0"/>
              <a:pPr>
                <a:spcBef>
                  <a:spcPct val="0"/>
                </a:spcBef>
              </a:pPr>
              <a:t>28</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3E1CD0C4-0D97-8F1E-B86E-7E28ECF767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E04FDA0B-EDCB-73D3-73C1-89E3CB8AC8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CBT and psychodynamic therapy can be used to help decrease symptoms of anxiety and depression associated with encopresis</a:t>
            </a:r>
          </a:p>
          <a:p>
            <a:r>
              <a:rPr lang="en-US" altLang="en-US"/>
              <a:t>Biofeedback can be beneficial in the treatment of pelvic floor dysfunction. It can also teach the child sphincter control</a:t>
            </a:r>
          </a:p>
        </p:txBody>
      </p:sp>
      <p:sp>
        <p:nvSpPr>
          <p:cNvPr id="51204" name="Slide Number Placeholder 3">
            <a:extLst>
              <a:ext uri="{FF2B5EF4-FFF2-40B4-BE49-F238E27FC236}">
                <a16:creationId xmlns:a16="http://schemas.microsoft.com/office/drawing/2014/main" id="{C3B6B76D-CFEA-88B8-DBA7-46866D4292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1CFD60-1DF7-47D4-AAB8-5C5439A7935E}" type="slidenum">
              <a:rPr lang="en-US" altLang="en-US" smtClean="0"/>
              <a:pPr>
                <a:spcBef>
                  <a:spcPct val="0"/>
                </a:spcBef>
              </a:pPr>
              <a:t>29</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2E698FE1-BBFE-F81E-D1A3-F64330B2C7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913F0E4C-0B57-F6F8-6B44-76BFE2AD88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When the cause of encopresis is retentive type it is important to provide the child with interventions that will allow emptying of the bowel and interrupt the cycle of constipation and painful defecation</a:t>
            </a:r>
          </a:p>
          <a:p>
            <a:r>
              <a:rPr lang="en-US" altLang="en-US" dirty="0"/>
              <a:t>-increase fluid intake</a:t>
            </a:r>
          </a:p>
          <a:p>
            <a:r>
              <a:rPr lang="en-US" altLang="en-US" dirty="0"/>
              <a:t>-osmotic laxatives- polyethylene glycol, lactulose, and </a:t>
            </a:r>
            <a:r>
              <a:rPr lang="en-US" altLang="en-US" dirty="0" err="1"/>
              <a:t>glycerine</a:t>
            </a:r>
            <a:endParaRPr lang="en-US" altLang="en-US" dirty="0"/>
          </a:p>
          <a:p>
            <a:r>
              <a:rPr lang="en-US" altLang="en-US" dirty="0"/>
              <a:t>-stimulant laxatives-</a:t>
            </a:r>
            <a:r>
              <a:rPr lang="en-US" altLang="en-US" dirty="0" err="1"/>
              <a:t>senna</a:t>
            </a:r>
            <a:endParaRPr lang="en-US" altLang="en-US" dirty="0"/>
          </a:p>
          <a:p>
            <a:r>
              <a:rPr lang="en-US" altLang="en-US" dirty="0"/>
              <a:t>-stool softeners-docusate and mineral oil</a:t>
            </a:r>
          </a:p>
          <a:p>
            <a:endParaRPr lang="en-US" altLang="en-US" dirty="0"/>
          </a:p>
          <a:p>
            <a:r>
              <a:rPr lang="en-US" altLang="en-US" dirty="0"/>
              <a:t>Mineral oil may be provided after meals</a:t>
            </a:r>
          </a:p>
          <a:p>
            <a:endParaRPr lang="en-US" altLang="en-US" dirty="0"/>
          </a:p>
          <a:p>
            <a:r>
              <a:rPr lang="en-US" altLang="en-US" dirty="0"/>
              <a:t>Impaction- when the child is impacted oral medications is the first line treatment. Rectal medications may work faster but they are more invasive. Rectal treatments may worsen a child’s anxiety. After fecal </a:t>
            </a:r>
            <a:r>
              <a:rPr lang="en-US" altLang="en-US" dirty="0" err="1"/>
              <a:t>disimpaction</a:t>
            </a:r>
            <a:r>
              <a:rPr lang="en-US" altLang="en-US" dirty="0"/>
              <a:t> maintenance use of laxatives may be required for months to years to prevent relapse</a:t>
            </a:r>
          </a:p>
          <a:p>
            <a:endParaRPr lang="en-US" altLang="en-US" dirty="0"/>
          </a:p>
          <a:p>
            <a:r>
              <a:rPr lang="en-US" altLang="en-US" dirty="0"/>
              <a:t>TCAs- Have been used in the cases of </a:t>
            </a:r>
            <a:r>
              <a:rPr lang="en-US" altLang="en-US" dirty="0" err="1"/>
              <a:t>nonretentive</a:t>
            </a:r>
            <a:r>
              <a:rPr lang="en-US" altLang="en-US" dirty="0"/>
              <a:t> encopresis. There have been some benefits in the use of imipramine in </a:t>
            </a:r>
            <a:r>
              <a:rPr lang="en-US" altLang="en-US" dirty="0" err="1"/>
              <a:t>th</a:t>
            </a:r>
            <a:r>
              <a:rPr lang="en-US" altLang="en-US" dirty="0"/>
              <a:t> past however one must consider the anticholinergic effects</a:t>
            </a:r>
          </a:p>
          <a:p>
            <a:endParaRPr lang="en-US" altLang="en-US" dirty="0"/>
          </a:p>
          <a:p>
            <a:r>
              <a:rPr lang="en-US" altLang="en-US" dirty="0" err="1"/>
              <a:t>Loperamide</a:t>
            </a:r>
            <a:r>
              <a:rPr lang="en-US" altLang="en-US" dirty="0"/>
              <a:t>- also used in treatment of non retentive type encopresis. It can increase anal sphincter pressure thereby reducing bowel incontinence</a:t>
            </a:r>
          </a:p>
          <a:p>
            <a:endParaRPr lang="en-US" altLang="en-US" dirty="0"/>
          </a:p>
          <a:p>
            <a:r>
              <a:rPr lang="en-US" altLang="en-US" dirty="0"/>
              <a:t>Rarely extends into adulthood; spontaneous resolution does occur</a:t>
            </a:r>
          </a:p>
          <a:p>
            <a:r>
              <a:rPr lang="en-US" altLang="en-US" dirty="0"/>
              <a:t>Watchful waiting is not an option</a:t>
            </a:r>
          </a:p>
          <a:p>
            <a:endParaRPr lang="en-US" altLang="en-US" dirty="0"/>
          </a:p>
          <a:p>
            <a:endParaRPr lang="en-US" altLang="en-US" dirty="0"/>
          </a:p>
          <a:p>
            <a:endParaRPr lang="en-US" altLang="en-US" dirty="0"/>
          </a:p>
        </p:txBody>
      </p:sp>
      <p:sp>
        <p:nvSpPr>
          <p:cNvPr id="53252" name="Slide Number Placeholder 3">
            <a:extLst>
              <a:ext uri="{FF2B5EF4-FFF2-40B4-BE49-F238E27FC236}">
                <a16:creationId xmlns:a16="http://schemas.microsoft.com/office/drawing/2014/main" id="{E3D16769-250D-B041-0545-C49B629664F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A88FD26-4C80-4EF5-BD96-63FDD7B54164}" type="slidenum">
              <a:rPr lang="en-US" altLang="en-US" smtClean="0"/>
              <a:pPr>
                <a:spcBef>
                  <a:spcPct val="0"/>
                </a:spcBef>
              </a:pPr>
              <a:t>30</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8BF1A447-8D50-49BD-0A9B-6881E42143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2947A17B-D655-B548-06AD-457CFD0BC0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1. When a child fails to successfully achieve toilet training by the age of five and has repeated voiding of urine into the bed or clothes at least twice per week for at least three consecutive months he/she meets DSM IV-TR diagnostic criteria for enuresis.</a:t>
            </a:r>
          </a:p>
          <a:p>
            <a:pPr eaLnBrk="1" hangingPunct="1">
              <a:spcBef>
                <a:spcPct val="0"/>
              </a:spcBef>
            </a:pPr>
            <a:endParaRPr lang="en-US" altLang="en-US" dirty="0"/>
          </a:p>
          <a:p>
            <a:pPr eaLnBrk="1" hangingPunct="1">
              <a:spcBef>
                <a:spcPct val="0"/>
              </a:spcBef>
            </a:pPr>
            <a:r>
              <a:rPr lang="en-US" altLang="en-US" dirty="0"/>
              <a:t>2. There are different types of enuresis and a diagnosis should be specific because treatment options may differ.</a:t>
            </a:r>
          </a:p>
          <a:p>
            <a:pPr eaLnBrk="1" hangingPunct="1">
              <a:spcBef>
                <a:spcPct val="0"/>
              </a:spcBef>
            </a:pPr>
            <a:endParaRPr lang="en-US" altLang="en-US" dirty="0"/>
          </a:p>
          <a:p>
            <a:pPr eaLnBrk="1" hangingPunct="1">
              <a:spcBef>
                <a:spcPct val="0"/>
              </a:spcBef>
            </a:pPr>
            <a:r>
              <a:rPr lang="en-US" altLang="en-US" dirty="0"/>
              <a:t>a. Nocturnal Enuresis- voiding while asleep; This is the most common type</a:t>
            </a:r>
          </a:p>
          <a:p>
            <a:pPr eaLnBrk="1" hangingPunct="1">
              <a:spcBef>
                <a:spcPct val="0"/>
              </a:spcBef>
            </a:pPr>
            <a:endParaRPr lang="en-US" altLang="en-US" dirty="0"/>
          </a:p>
          <a:p>
            <a:pPr eaLnBrk="1" hangingPunct="1">
              <a:spcBef>
                <a:spcPct val="0"/>
              </a:spcBef>
            </a:pPr>
            <a:r>
              <a:rPr lang="en-US" altLang="en-US" dirty="0"/>
              <a:t>b. Diurnal enuresis- voiding while awake</a:t>
            </a:r>
          </a:p>
          <a:p>
            <a:pPr eaLnBrk="1" hangingPunct="1">
              <a:spcBef>
                <a:spcPct val="0"/>
              </a:spcBef>
            </a:pPr>
            <a:endParaRPr lang="en-US" altLang="en-US" dirty="0"/>
          </a:p>
          <a:p>
            <a:pPr eaLnBrk="1" hangingPunct="1">
              <a:spcBef>
                <a:spcPct val="0"/>
              </a:spcBef>
            </a:pPr>
            <a:r>
              <a:rPr lang="en-US" altLang="en-US" dirty="0"/>
              <a:t>c. A child may also have both</a:t>
            </a:r>
          </a:p>
          <a:p>
            <a:pPr eaLnBrk="1" hangingPunct="1">
              <a:spcBef>
                <a:spcPct val="0"/>
              </a:spcBef>
            </a:pPr>
            <a:endParaRPr lang="en-US" altLang="en-US" dirty="0"/>
          </a:p>
          <a:p>
            <a:pPr eaLnBrk="1" hangingPunct="1">
              <a:spcBef>
                <a:spcPct val="0"/>
              </a:spcBef>
            </a:pPr>
            <a:r>
              <a:rPr lang="en-US" altLang="en-US" dirty="0"/>
              <a:t>3. Further classification of enuresis identifies whether enuresis is primary or secondary</a:t>
            </a:r>
          </a:p>
          <a:p>
            <a:pPr eaLnBrk="1" hangingPunct="1">
              <a:spcBef>
                <a:spcPct val="0"/>
              </a:spcBef>
            </a:pPr>
            <a:endParaRPr lang="en-US" altLang="en-US" dirty="0"/>
          </a:p>
          <a:p>
            <a:pPr eaLnBrk="1" hangingPunct="1">
              <a:spcBef>
                <a:spcPct val="0"/>
              </a:spcBef>
            </a:pPr>
            <a:r>
              <a:rPr lang="en-US" altLang="en-US" dirty="0"/>
              <a:t>a. Primary enuresis indicates that a child has never accomplished continence through the night. This type is usually due to maturational and /or physiological delays</a:t>
            </a:r>
          </a:p>
          <a:p>
            <a:pPr eaLnBrk="1" hangingPunct="1">
              <a:spcBef>
                <a:spcPct val="0"/>
              </a:spcBef>
            </a:pPr>
            <a:endParaRPr lang="en-US" altLang="en-US" dirty="0"/>
          </a:p>
          <a:p>
            <a:pPr eaLnBrk="1" hangingPunct="1">
              <a:spcBef>
                <a:spcPct val="0"/>
              </a:spcBef>
            </a:pPr>
            <a:r>
              <a:rPr lang="en-US" altLang="en-US" dirty="0"/>
              <a:t>b. Secondary enuresis is when a child achieved continence for at least 6 consecutive months but began wetting again- This type may be caused by psychological factors or an underlying medical condition</a:t>
            </a:r>
          </a:p>
        </p:txBody>
      </p:sp>
      <p:sp>
        <p:nvSpPr>
          <p:cNvPr id="11268" name="Slide Number Placeholder 3">
            <a:extLst>
              <a:ext uri="{FF2B5EF4-FFF2-40B4-BE49-F238E27FC236}">
                <a16:creationId xmlns:a16="http://schemas.microsoft.com/office/drawing/2014/main" id="{7C898F76-D746-A8BC-98E7-6243878027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1F39C5-B187-4FBB-8201-C331040CD906}" type="slidenum">
              <a:rPr lang="en-US" altLang="en-US" smtClean="0"/>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5365CED8-51E1-3CA0-8B7B-0405E5C095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B7127ACA-9474-231D-537C-FFEE565A51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altLang="en-US"/>
              <a:t>Even though only 5-10% of 5 year-olds meet criteria for enuresis; as many as 20% of 5 year-olds have bedwetting problems</a:t>
            </a:r>
          </a:p>
          <a:p>
            <a:pPr marL="228600" indent="-228600" eaLnBrk="1" hangingPunct="1">
              <a:spcBef>
                <a:spcPct val="0"/>
              </a:spcBef>
              <a:buFontTx/>
              <a:buAutoNum type="arabicPeriod"/>
            </a:pPr>
            <a:endParaRPr lang="en-US" altLang="en-US"/>
          </a:p>
          <a:p>
            <a:pPr marL="228600" indent="-228600" eaLnBrk="1" hangingPunct="1">
              <a:spcBef>
                <a:spcPct val="0"/>
              </a:spcBef>
            </a:pPr>
            <a:r>
              <a:rPr lang="en-US" altLang="en-US"/>
              <a:t>2. Overall 5-7 million US children have primary nocturnal enuresis</a:t>
            </a:r>
          </a:p>
          <a:p>
            <a:pPr marL="228600" indent="-228600" eaLnBrk="1" hangingPunct="1">
              <a:spcBef>
                <a:spcPct val="0"/>
              </a:spcBef>
            </a:pPr>
            <a:endParaRPr lang="en-US" altLang="en-US"/>
          </a:p>
          <a:p>
            <a:pPr marL="228600" indent="-228600" eaLnBrk="1" hangingPunct="1">
              <a:spcBef>
                <a:spcPct val="0"/>
              </a:spcBef>
            </a:pPr>
            <a:r>
              <a:rPr lang="en-US" altLang="en-US"/>
              <a:t>3. Enuresis has been found to be more common in African-Americans and Asian immigrants in the US</a:t>
            </a:r>
          </a:p>
          <a:p>
            <a:pPr marL="228600" indent="-228600" eaLnBrk="1" hangingPunct="1">
              <a:spcBef>
                <a:spcPct val="0"/>
              </a:spcBef>
            </a:pPr>
            <a:endParaRPr lang="en-US" altLang="en-US"/>
          </a:p>
          <a:p>
            <a:pPr marL="228600" indent="-228600" eaLnBrk="1" hangingPunct="1">
              <a:spcBef>
                <a:spcPct val="0"/>
              </a:spcBef>
            </a:pPr>
            <a:r>
              <a:rPr lang="en-US" altLang="en-US"/>
              <a:t>4. When both parents have had enuresis there is a 77% incidence of enuresis in their offspring</a:t>
            </a:r>
          </a:p>
          <a:p>
            <a:pPr marL="228600" indent="-228600" eaLnBrk="1" hangingPunct="1">
              <a:spcBef>
                <a:spcPct val="0"/>
              </a:spcBef>
            </a:pPr>
            <a:endParaRPr lang="en-US" altLang="en-US"/>
          </a:p>
          <a:p>
            <a:pPr marL="228600" indent="-228600" eaLnBrk="1" hangingPunct="1">
              <a:spcBef>
                <a:spcPct val="0"/>
              </a:spcBef>
            </a:pPr>
            <a:r>
              <a:rPr lang="en-US" altLang="en-US"/>
              <a:t>5. If one parent has had enuresis there is a 44% incidence. There is a 15 % incidence in children without an enuretic parents</a:t>
            </a:r>
          </a:p>
          <a:p>
            <a:pPr marL="228600" indent="-228600" eaLnBrk="1" hangingPunct="1">
              <a:spcBef>
                <a:spcPct val="0"/>
              </a:spcBef>
            </a:pPr>
            <a:endParaRPr lang="en-US" altLang="en-US"/>
          </a:p>
          <a:p>
            <a:pPr marL="228600" indent="-228600" eaLnBrk="1" hangingPunct="1">
              <a:spcBef>
                <a:spcPct val="0"/>
              </a:spcBef>
            </a:pPr>
            <a:r>
              <a:rPr lang="en-US" altLang="en-US"/>
              <a:t>6. Twin studies have shown 68% concordance with monozygotes and 36% with dizygotes</a:t>
            </a:r>
          </a:p>
          <a:p>
            <a:pPr marL="228600" indent="-228600" eaLnBrk="1" hangingPunct="1">
              <a:spcBef>
                <a:spcPct val="0"/>
              </a:spcBef>
            </a:pPr>
            <a:endParaRPr lang="en-US" altLang="en-US"/>
          </a:p>
          <a:p>
            <a:pPr marL="228600" indent="-228600" eaLnBrk="1" hangingPunct="1">
              <a:spcBef>
                <a:spcPct val="0"/>
              </a:spcBef>
            </a:pPr>
            <a:r>
              <a:rPr lang="en-US" altLang="en-US"/>
              <a:t>7. In regards to inheritance patterns, studies have revealed that chromosomes 13,4,8,22,and 5 are associated with enuresis. The transmission may include autosomal dominant, autosomal recessive, and sporadic</a:t>
            </a:r>
          </a:p>
        </p:txBody>
      </p:sp>
      <p:sp>
        <p:nvSpPr>
          <p:cNvPr id="13316" name="Slide Number Placeholder 3">
            <a:extLst>
              <a:ext uri="{FF2B5EF4-FFF2-40B4-BE49-F238E27FC236}">
                <a16:creationId xmlns:a16="http://schemas.microsoft.com/office/drawing/2014/main" id="{3E696790-AB12-057E-E01A-09CC71AB10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38CB98C-B776-4BA4-8D6D-3B27B6836A83}" type="slidenum">
              <a:rPr lang="en-US" altLang="en-US" smtClean="0"/>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547442C4-B160-91E2-D47E-418D4710442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949AB179-B8BD-1143-21B5-5D928F6C5F8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5364" name="Slide Number Placeholder 3">
            <a:extLst>
              <a:ext uri="{FF2B5EF4-FFF2-40B4-BE49-F238E27FC236}">
                <a16:creationId xmlns:a16="http://schemas.microsoft.com/office/drawing/2014/main" id="{F1028DA4-FE5F-EB6B-09BA-FAB2F9688C5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E2D6BA-5814-48E4-8BFA-57B801AFBED7}"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F8C129EE-75D1-F9DE-6348-E06A5DADFD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74C718D1-47E2-2553-89A6-28CFA2F78C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pPr>
            <a:r>
              <a:rPr lang="en-US" altLang="en-US"/>
              <a:t>You first want to begin your evaluation with the question “why now?” </a:t>
            </a:r>
          </a:p>
          <a:p>
            <a:pPr marL="228600" indent="-228600" eaLnBrk="1" hangingPunct="1">
              <a:spcBef>
                <a:spcPct val="0"/>
              </a:spcBef>
            </a:pPr>
            <a:endParaRPr lang="en-US" altLang="en-US"/>
          </a:p>
          <a:p>
            <a:pPr marL="228600" indent="-228600" eaLnBrk="1" hangingPunct="1">
              <a:spcBef>
                <a:spcPct val="0"/>
              </a:spcBef>
            </a:pPr>
            <a:r>
              <a:rPr lang="en-US" altLang="en-US"/>
              <a:t>Other questions that need to follow to obtain more information regarding the clinical picture are</a:t>
            </a:r>
          </a:p>
          <a:p>
            <a:pPr marL="228600" indent="-228600" eaLnBrk="1" hangingPunct="1">
              <a:spcBef>
                <a:spcPct val="0"/>
              </a:spcBef>
            </a:pPr>
            <a:endParaRPr lang="en-US" altLang="en-US"/>
          </a:p>
          <a:p>
            <a:pPr marL="228600" indent="-228600" eaLnBrk="1" hangingPunct="1">
              <a:spcBef>
                <a:spcPct val="0"/>
              </a:spcBef>
              <a:buFontTx/>
              <a:buAutoNum type="arabicPeriod"/>
            </a:pPr>
            <a:r>
              <a:rPr lang="en-US" altLang="en-US"/>
              <a:t>Is there any straining?</a:t>
            </a:r>
          </a:p>
          <a:p>
            <a:pPr marL="228600" indent="-228600" eaLnBrk="1" hangingPunct="1">
              <a:spcBef>
                <a:spcPct val="0"/>
              </a:spcBef>
              <a:buFontTx/>
              <a:buAutoNum type="arabicPeriod"/>
            </a:pPr>
            <a:endParaRPr lang="en-US" altLang="en-US"/>
          </a:p>
          <a:p>
            <a:pPr marL="228600" indent="-228600" eaLnBrk="1" hangingPunct="1">
              <a:spcBef>
                <a:spcPct val="0"/>
              </a:spcBef>
            </a:pPr>
            <a:r>
              <a:rPr lang="en-US" altLang="en-US"/>
              <a:t>2. Does the child have a normal urine stream?</a:t>
            </a:r>
          </a:p>
          <a:p>
            <a:pPr marL="228600" indent="-228600" eaLnBrk="1" hangingPunct="1">
              <a:spcBef>
                <a:spcPct val="0"/>
              </a:spcBef>
            </a:pPr>
            <a:endParaRPr lang="en-US" altLang="en-US"/>
          </a:p>
          <a:p>
            <a:pPr marL="228600" indent="-228600" eaLnBrk="1" hangingPunct="1">
              <a:spcBef>
                <a:spcPct val="0"/>
              </a:spcBef>
            </a:pPr>
            <a:r>
              <a:rPr lang="en-US" altLang="en-US"/>
              <a:t>3. What is the child’s pattern of fluid intake?</a:t>
            </a:r>
          </a:p>
          <a:p>
            <a:pPr marL="228600" indent="-228600" eaLnBrk="1" hangingPunct="1">
              <a:spcBef>
                <a:spcPct val="0"/>
              </a:spcBef>
            </a:pPr>
            <a:endParaRPr lang="en-US" altLang="en-US"/>
          </a:p>
          <a:p>
            <a:pPr marL="228600" indent="-228600" eaLnBrk="1" hangingPunct="1">
              <a:spcBef>
                <a:spcPct val="0"/>
              </a:spcBef>
            </a:pPr>
            <a:r>
              <a:rPr lang="en-US" altLang="en-US"/>
              <a:t>4. What methods of toilet training were used or are being used? (rewards/punishments)?</a:t>
            </a:r>
          </a:p>
          <a:p>
            <a:pPr marL="228600" indent="-228600" eaLnBrk="1" hangingPunct="1">
              <a:spcBef>
                <a:spcPct val="0"/>
              </a:spcBef>
            </a:pPr>
            <a:endParaRPr lang="en-US" altLang="en-US"/>
          </a:p>
          <a:p>
            <a:pPr marL="228600" indent="-228600" eaLnBrk="1" hangingPunct="1">
              <a:spcBef>
                <a:spcPct val="0"/>
              </a:spcBef>
            </a:pPr>
            <a:r>
              <a:rPr lang="en-US" altLang="en-US"/>
              <a:t>6. What are the patient’s sleeping habits? What are the sleeping arrangements in the home?</a:t>
            </a:r>
          </a:p>
          <a:p>
            <a:pPr marL="228600" indent="-228600" eaLnBrk="1" hangingPunct="1">
              <a:spcBef>
                <a:spcPct val="0"/>
              </a:spcBef>
            </a:pPr>
            <a:endParaRPr lang="en-US" altLang="en-US"/>
          </a:p>
          <a:p>
            <a:pPr marL="228600" indent="-228600" eaLnBrk="1" hangingPunct="1">
              <a:spcBef>
                <a:spcPct val="0"/>
              </a:spcBef>
            </a:pPr>
            <a:r>
              <a:rPr lang="en-US" altLang="en-US"/>
              <a:t>7. Does the child snore?</a:t>
            </a:r>
          </a:p>
          <a:p>
            <a:pPr marL="228600" indent="-228600" eaLnBrk="1" hangingPunct="1">
              <a:spcBef>
                <a:spcPct val="0"/>
              </a:spcBef>
            </a:pPr>
            <a:r>
              <a:rPr lang="en-US" altLang="en-US"/>
              <a:t>8. Is there any history of any developmental delays?</a:t>
            </a:r>
          </a:p>
          <a:p>
            <a:pPr marL="228600" indent="-228600" eaLnBrk="1" hangingPunct="1">
              <a:spcBef>
                <a:spcPct val="0"/>
              </a:spcBef>
            </a:pPr>
            <a:endParaRPr lang="en-US" altLang="en-US"/>
          </a:p>
          <a:p>
            <a:pPr marL="228600" indent="-228600" eaLnBrk="1" hangingPunct="1">
              <a:spcBef>
                <a:spcPct val="0"/>
              </a:spcBef>
            </a:pPr>
            <a:endParaRPr lang="en-US" altLang="en-US"/>
          </a:p>
          <a:p>
            <a:pPr marL="228600" indent="-228600" eaLnBrk="1" hangingPunct="1">
              <a:spcBef>
                <a:spcPct val="0"/>
              </a:spcBef>
            </a:pPr>
            <a:r>
              <a:rPr lang="en-US" altLang="en-US"/>
              <a:t>11. Complete medical history</a:t>
            </a:r>
          </a:p>
          <a:p>
            <a:pPr marL="228600" indent="-228600" eaLnBrk="1" hangingPunct="1">
              <a:spcBef>
                <a:spcPct val="0"/>
              </a:spcBef>
            </a:pPr>
            <a:endParaRPr lang="en-US" altLang="en-US"/>
          </a:p>
          <a:p>
            <a:pPr marL="228600" indent="-228600" eaLnBrk="1" hangingPunct="1">
              <a:spcBef>
                <a:spcPct val="0"/>
              </a:spcBef>
            </a:pPr>
            <a:r>
              <a:rPr lang="en-US" altLang="en-US"/>
              <a:t>12. Prior treatment for enuresis</a:t>
            </a:r>
          </a:p>
          <a:p>
            <a:pPr marL="228600" indent="-228600" eaLnBrk="1" hangingPunct="1">
              <a:spcBef>
                <a:spcPct val="0"/>
              </a:spcBef>
            </a:pPr>
            <a:endParaRPr lang="en-US" altLang="en-US"/>
          </a:p>
          <a:p>
            <a:pPr marL="228600" indent="-228600" eaLnBrk="1" hangingPunct="1">
              <a:spcBef>
                <a:spcPct val="0"/>
              </a:spcBef>
            </a:pPr>
            <a:r>
              <a:rPr lang="en-US" altLang="en-US"/>
              <a:t>13.  Mental health history including concurrent mental health disorder</a:t>
            </a:r>
          </a:p>
          <a:p>
            <a:pPr marL="228600" indent="-228600"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CC282437-8975-1CD6-7290-EDFCD116C4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E9B994-D2C7-4875-B28F-77362AD886E0}" type="slidenum">
              <a:rPr lang="en-US" altLang="en-US" smtClean="0"/>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E335CE0-818B-081B-BF83-DB7405D094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866CCC9D-B005-DCA3-2504-EF60BF26D7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altLang="en-US"/>
              <a:t>Neurological Exam</a:t>
            </a:r>
          </a:p>
          <a:p>
            <a:pPr marL="228600" indent="-228600" eaLnBrk="1" hangingPunct="1">
              <a:spcBef>
                <a:spcPct val="0"/>
              </a:spcBef>
            </a:pPr>
            <a:r>
              <a:rPr lang="en-US" altLang="en-US"/>
              <a:t>a. Gait abnormalities</a:t>
            </a:r>
          </a:p>
          <a:p>
            <a:pPr marL="228600" indent="-228600" eaLnBrk="1" hangingPunct="1">
              <a:spcBef>
                <a:spcPct val="0"/>
              </a:spcBef>
            </a:pPr>
            <a:r>
              <a:rPr lang="en-US" altLang="en-US"/>
              <a:t>b. strength testing</a:t>
            </a:r>
          </a:p>
          <a:p>
            <a:pPr marL="228600" indent="-228600" eaLnBrk="1" hangingPunct="1">
              <a:spcBef>
                <a:spcPct val="0"/>
              </a:spcBef>
            </a:pPr>
            <a:r>
              <a:rPr lang="en-US" altLang="en-US"/>
              <a:t>c. deep tendon reflexes</a:t>
            </a:r>
          </a:p>
          <a:p>
            <a:pPr marL="228600" indent="-228600" eaLnBrk="1" hangingPunct="1">
              <a:spcBef>
                <a:spcPct val="0"/>
              </a:spcBef>
            </a:pPr>
            <a:r>
              <a:rPr lang="en-US" altLang="en-US"/>
              <a:t>d. Coordination</a:t>
            </a:r>
          </a:p>
          <a:p>
            <a:pPr marL="228600" indent="-228600" eaLnBrk="1" hangingPunct="1">
              <a:spcBef>
                <a:spcPct val="0"/>
              </a:spcBef>
            </a:pPr>
            <a:r>
              <a:rPr lang="en-US" altLang="en-US"/>
              <a:t>e. Motor</a:t>
            </a:r>
          </a:p>
          <a:p>
            <a:pPr marL="228600" indent="-228600" eaLnBrk="1" hangingPunct="1">
              <a:spcBef>
                <a:spcPct val="0"/>
              </a:spcBef>
            </a:pPr>
            <a:r>
              <a:rPr lang="en-US" altLang="en-US"/>
              <a:t>f. Sensory</a:t>
            </a:r>
          </a:p>
          <a:p>
            <a:pPr marL="228600" indent="-228600" eaLnBrk="1" hangingPunct="1">
              <a:spcBef>
                <a:spcPct val="0"/>
              </a:spcBef>
            </a:pPr>
            <a:endParaRPr lang="en-US" altLang="en-US"/>
          </a:p>
          <a:p>
            <a:pPr marL="228600" indent="-228600" eaLnBrk="1" hangingPunct="1">
              <a:spcBef>
                <a:spcPct val="0"/>
              </a:spcBef>
            </a:pPr>
            <a:r>
              <a:rPr lang="en-US" altLang="en-US"/>
              <a:t>2. Neck Exam-Tonsils and thyroid</a:t>
            </a:r>
          </a:p>
          <a:p>
            <a:pPr marL="228600" indent="-228600" eaLnBrk="1" hangingPunct="1">
              <a:spcBef>
                <a:spcPct val="0"/>
              </a:spcBef>
            </a:pPr>
            <a:endParaRPr lang="en-US" altLang="en-US"/>
          </a:p>
          <a:p>
            <a:pPr marL="228600" indent="-228600" eaLnBrk="1" hangingPunct="1">
              <a:spcBef>
                <a:spcPct val="0"/>
              </a:spcBef>
            </a:pPr>
            <a:r>
              <a:rPr lang="en-US" altLang="en-US"/>
              <a:t>3. Skin Exam</a:t>
            </a:r>
          </a:p>
          <a:p>
            <a:pPr marL="228600" indent="-228600" eaLnBrk="1" hangingPunct="1">
              <a:spcBef>
                <a:spcPct val="0"/>
              </a:spcBef>
              <a:buFontTx/>
              <a:buAutoNum type="alphaLcPeriod"/>
            </a:pPr>
            <a:r>
              <a:rPr lang="en-US" altLang="en-US"/>
              <a:t>Tufts of hair and cutaneous lesions over the sacrum</a:t>
            </a:r>
          </a:p>
          <a:p>
            <a:pPr marL="228600" indent="-228600" eaLnBrk="1" hangingPunct="1">
              <a:spcBef>
                <a:spcPct val="0"/>
              </a:spcBef>
              <a:buFontTx/>
              <a:buAutoNum type="alphaLcPeriod"/>
            </a:pPr>
            <a:r>
              <a:rPr lang="en-US" altLang="en-US"/>
              <a:t> sacral dimple</a:t>
            </a:r>
          </a:p>
          <a:p>
            <a:pPr marL="228600" indent="-228600" eaLnBrk="1" hangingPunct="1">
              <a:spcBef>
                <a:spcPct val="0"/>
              </a:spcBef>
              <a:buFontTx/>
              <a:buAutoNum type="alphaLcPeriod"/>
            </a:pPr>
            <a:r>
              <a:rPr lang="en-US" altLang="en-US"/>
              <a:t>asymmetric gluteal cleft</a:t>
            </a:r>
          </a:p>
          <a:p>
            <a:pPr marL="228600" indent="-228600" eaLnBrk="1" hangingPunct="1">
              <a:spcBef>
                <a:spcPct val="0"/>
              </a:spcBef>
            </a:pPr>
            <a:endParaRPr lang="en-US" altLang="en-US"/>
          </a:p>
          <a:p>
            <a:pPr marL="228600" indent="-228600" eaLnBrk="1" hangingPunct="1">
              <a:spcBef>
                <a:spcPct val="0"/>
              </a:spcBef>
            </a:pPr>
            <a:r>
              <a:rPr lang="en-US" altLang="en-US"/>
              <a:t>4. Abdominal Exam</a:t>
            </a:r>
          </a:p>
          <a:p>
            <a:pPr marL="228600" indent="-228600" eaLnBrk="1" hangingPunct="1">
              <a:spcBef>
                <a:spcPct val="0"/>
              </a:spcBef>
            </a:pPr>
            <a:r>
              <a:rPr lang="en-US" altLang="en-US"/>
              <a:t>Masses/large amounts of stool/ discomfort</a:t>
            </a:r>
          </a:p>
          <a:p>
            <a:pPr marL="228600" indent="-228600" eaLnBrk="1" hangingPunct="1">
              <a:spcBef>
                <a:spcPct val="0"/>
              </a:spcBef>
            </a:pPr>
            <a:endParaRPr lang="en-US" altLang="en-US"/>
          </a:p>
          <a:p>
            <a:pPr marL="228600" indent="-228600" eaLnBrk="1" hangingPunct="1">
              <a:spcBef>
                <a:spcPct val="0"/>
              </a:spcBef>
            </a:pPr>
            <a:r>
              <a:rPr lang="en-US" altLang="en-US"/>
              <a:t>5. Routine Blood Draw</a:t>
            </a:r>
          </a:p>
          <a:p>
            <a:pPr marL="228600" indent="-228600" eaLnBrk="1" hangingPunct="1">
              <a:spcBef>
                <a:spcPct val="0"/>
              </a:spcBef>
            </a:pPr>
            <a:r>
              <a:rPr lang="en-US" altLang="en-US"/>
              <a:t>a. BMP</a:t>
            </a:r>
          </a:p>
          <a:p>
            <a:pPr marL="228600" indent="-228600" eaLnBrk="1" hangingPunct="1">
              <a:spcBef>
                <a:spcPct val="0"/>
              </a:spcBef>
            </a:pPr>
            <a:r>
              <a:rPr lang="en-US" altLang="en-US"/>
              <a:t>b. Na</a:t>
            </a:r>
          </a:p>
          <a:p>
            <a:pPr marL="228600" indent="-228600" eaLnBrk="1" hangingPunct="1">
              <a:spcBef>
                <a:spcPct val="0"/>
              </a:spcBef>
            </a:pPr>
            <a:r>
              <a:rPr lang="en-US" altLang="en-US"/>
              <a:t>c. Glucose</a:t>
            </a:r>
          </a:p>
          <a:p>
            <a:pPr marL="228600" indent="-228600" eaLnBrk="1" hangingPunct="1">
              <a:spcBef>
                <a:spcPct val="0"/>
              </a:spcBef>
            </a:pPr>
            <a:r>
              <a:rPr lang="en-US" altLang="en-US"/>
              <a:t>d. BUN</a:t>
            </a:r>
          </a:p>
          <a:p>
            <a:pPr marL="228600" indent="-228600" eaLnBrk="1" hangingPunct="1">
              <a:spcBef>
                <a:spcPct val="0"/>
              </a:spcBef>
            </a:pPr>
            <a:r>
              <a:rPr lang="en-US" altLang="en-US"/>
              <a:t>e. CR</a:t>
            </a:r>
          </a:p>
          <a:p>
            <a:pPr marL="228600" indent="-228600" eaLnBrk="1" hangingPunct="1">
              <a:spcBef>
                <a:spcPct val="0"/>
              </a:spcBef>
            </a:pPr>
            <a:endParaRPr lang="en-US" altLang="en-US"/>
          </a:p>
          <a:p>
            <a:pPr marL="228600" indent="-228600" eaLnBrk="1" hangingPunct="1">
              <a:spcBef>
                <a:spcPct val="0"/>
              </a:spcBef>
            </a:pPr>
            <a:r>
              <a:rPr lang="en-US" altLang="en-US"/>
              <a:t>6. Urinalysis</a:t>
            </a:r>
          </a:p>
          <a:p>
            <a:pPr marL="228600" indent="-228600" eaLnBrk="1" hangingPunct="1">
              <a:spcBef>
                <a:spcPct val="0"/>
              </a:spcBef>
            </a:pPr>
            <a:r>
              <a:rPr lang="en-US" altLang="en-US"/>
              <a:t>UA can determine glucose, UTI, hematuria. </a:t>
            </a:r>
          </a:p>
          <a:p>
            <a:pPr marL="228600" indent="-228600" eaLnBrk="1" hangingPunct="1">
              <a:spcBef>
                <a:spcPct val="0"/>
              </a:spcBef>
            </a:pPr>
            <a:r>
              <a:rPr lang="en-US" altLang="en-US"/>
              <a:t>UA first thing in the morning can determine specific gravity which is a good indicator of desmopressin cycle abnormalities</a:t>
            </a:r>
          </a:p>
          <a:p>
            <a:pPr marL="228600" indent="-228600"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BA547745-8D2D-2261-BD60-576C11C530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7D52CE-F189-497C-BFD6-79B7C6B894E1}" type="slidenum">
              <a:rPr lang="en-US" altLang="en-US" smtClean="0"/>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FE7E4A5-E122-8DED-3A17-C9C44C8AEE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DD857256-B44D-4A45-D983-7FA259AE96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1. Consider consultation if a child presents with repeated UTI or diurnal enuresis</a:t>
            </a:r>
          </a:p>
          <a:p>
            <a:pPr eaLnBrk="1" hangingPunct="1">
              <a:spcBef>
                <a:spcPct val="0"/>
              </a:spcBef>
            </a:pPr>
            <a:endParaRPr lang="en-US" altLang="en-US" dirty="0"/>
          </a:p>
          <a:p>
            <a:pPr eaLnBrk="1" hangingPunct="1">
              <a:spcBef>
                <a:spcPct val="0"/>
              </a:spcBef>
            </a:pPr>
            <a:r>
              <a:rPr lang="en-US" altLang="en-US" dirty="0"/>
              <a:t>2. Ultrasounds and Voiding </a:t>
            </a:r>
            <a:r>
              <a:rPr lang="en-US" altLang="en-US" dirty="0" err="1"/>
              <a:t>Cystourethrograms</a:t>
            </a:r>
            <a:endParaRPr lang="en-US" altLang="en-US" dirty="0"/>
          </a:p>
          <a:p>
            <a:pPr eaLnBrk="1" hangingPunct="1">
              <a:spcBef>
                <a:spcPct val="0"/>
              </a:spcBef>
            </a:pPr>
            <a:r>
              <a:rPr lang="en-US" altLang="en-US" dirty="0"/>
              <a:t>These modalities may help reveal underlying abnormalities such as detrusor hypertrophy and over activity</a:t>
            </a:r>
          </a:p>
          <a:p>
            <a:pPr eaLnBrk="1" hangingPunct="1">
              <a:spcBef>
                <a:spcPct val="0"/>
              </a:spcBef>
            </a:pPr>
            <a:r>
              <a:rPr lang="en-US" altLang="en-US" dirty="0"/>
              <a:t>They may also demonstrate bladder </a:t>
            </a:r>
            <a:r>
              <a:rPr lang="en-US" altLang="en-US" dirty="0" err="1"/>
              <a:t>areflexia</a:t>
            </a:r>
            <a:r>
              <a:rPr lang="en-US" altLang="en-US" dirty="0"/>
              <a:t> and urinary retention</a:t>
            </a:r>
          </a:p>
          <a:p>
            <a:pPr eaLnBrk="1" hangingPunct="1">
              <a:spcBef>
                <a:spcPct val="0"/>
              </a:spcBef>
            </a:pPr>
            <a:endParaRPr lang="en-US" altLang="en-US" dirty="0"/>
          </a:p>
          <a:p>
            <a:pPr eaLnBrk="1" hangingPunct="1">
              <a:spcBef>
                <a:spcPct val="0"/>
              </a:spcBef>
            </a:pPr>
            <a:r>
              <a:rPr lang="en-US" altLang="en-US" dirty="0"/>
              <a:t>3. </a:t>
            </a:r>
            <a:r>
              <a:rPr lang="en-US" altLang="en-US" dirty="0" err="1"/>
              <a:t>Peds</a:t>
            </a:r>
            <a:r>
              <a:rPr lang="en-US" altLang="en-US" dirty="0"/>
              <a:t> Neuro- EEG; underlying seizure</a:t>
            </a:r>
          </a:p>
          <a:p>
            <a:pPr eaLnBrk="1" hangingPunct="1">
              <a:spcBef>
                <a:spcPct val="0"/>
              </a:spcBef>
            </a:pPr>
            <a:endParaRPr lang="en-US" altLang="en-US" dirty="0"/>
          </a:p>
          <a:p>
            <a:pPr eaLnBrk="1" hangingPunct="1">
              <a:spcBef>
                <a:spcPct val="0"/>
              </a:spcBef>
            </a:pPr>
            <a:r>
              <a:rPr lang="en-US" altLang="en-US" dirty="0"/>
              <a:t>4. Sleep Study- Obstructive Sleep Apnea</a:t>
            </a:r>
          </a:p>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9734B40F-F7E9-3FE8-CC9F-05D3AB90A6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7F6DB7-D0E9-4EE7-B2B7-5B8A6B0B10D1}" type="slidenum">
              <a:rPr lang="en-US" altLang="en-US" smtClean="0"/>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88D13861-9972-A72E-56FE-2B9A57BF45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F93454BD-C41E-E857-085C-9D88907CDC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pPr>
            <a:r>
              <a:rPr lang="en-US" altLang="en-US" dirty="0"/>
              <a:t>There are five major categories of treatment options that are available to children and families</a:t>
            </a:r>
          </a:p>
          <a:p>
            <a:pPr marL="228600" indent="-228600" eaLnBrk="1" hangingPunct="1">
              <a:spcBef>
                <a:spcPct val="0"/>
              </a:spcBef>
              <a:buFontTx/>
              <a:buAutoNum type="arabicPeriod"/>
            </a:pPr>
            <a:r>
              <a:rPr lang="en-US" altLang="en-US" dirty="0"/>
              <a:t>Education</a:t>
            </a:r>
          </a:p>
          <a:p>
            <a:pPr marL="228600" indent="-228600" eaLnBrk="1" hangingPunct="1">
              <a:spcBef>
                <a:spcPct val="0"/>
              </a:spcBef>
              <a:buFontTx/>
              <a:buAutoNum type="arabicPeriod"/>
            </a:pPr>
            <a:r>
              <a:rPr lang="en-US" altLang="en-US" dirty="0"/>
              <a:t>Watchful Waiting</a:t>
            </a:r>
          </a:p>
          <a:p>
            <a:pPr marL="228600" indent="-228600" eaLnBrk="1" hangingPunct="1">
              <a:spcBef>
                <a:spcPct val="0"/>
              </a:spcBef>
              <a:buFontTx/>
              <a:buAutoNum type="arabicPeriod"/>
            </a:pPr>
            <a:r>
              <a:rPr lang="en-US" altLang="en-US" dirty="0" err="1"/>
              <a:t>Nonpharmacological</a:t>
            </a:r>
            <a:r>
              <a:rPr lang="en-US" altLang="en-US" dirty="0"/>
              <a:t> Management</a:t>
            </a:r>
          </a:p>
          <a:p>
            <a:pPr marL="228600" indent="-228600" eaLnBrk="1" hangingPunct="1">
              <a:spcBef>
                <a:spcPct val="0"/>
              </a:spcBef>
              <a:buFontTx/>
              <a:buAutoNum type="arabicPeriod"/>
            </a:pPr>
            <a:r>
              <a:rPr lang="en-US" altLang="en-US" dirty="0"/>
              <a:t>Medication management</a:t>
            </a:r>
          </a:p>
          <a:p>
            <a:pPr marL="228600" indent="-228600" eaLnBrk="1" hangingPunct="1">
              <a:spcBef>
                <a:spcPct val="0"/>
              </a:spcBef>
              <a:buFontTx/>
              <a:buAutoNum type="arabicPeriod"/>
            </a:pPr>
            <a:r>
              <a:rPr lang="en-US" altLang="en-US" dirty="0"/>
              <a:t>Therapeutic Interventions</a:t>
            </a:r>
          </a:p>
          <a:p>
            <a:pPr marL="228600" indent="-228600" eaLnBrk="1" hangingPunct="1">
              <a:spcBef>
                <a:spcPct val="0"/>
              </a:spcBef>
            </a:pPr>
            <a:endParaRPr lang="en-US" altLang="en-US" dirty="0"/>
          </a:p>
          <a:p>
            <a:pPr marL="228600" indent="-228600" eaLnBrk="1" hangingPunct="1">
              <a:spcBef>
                <a:spcPct val="0"/>
              </a:spcBef>
            </a:pPr>
            <a:r>
              <a:rPr lang="en-US" altLang="en-US" dirty="0"/>
              <a:t>1. Educational Points are important regardless of which treatment option a family chooses. These are some of the educational points that a family should be made aware of.</a:t>
            </a:r>
          </a:p>
          <a:p>
            <a:pPr marL="228600" indent="-228600" eaLnBrk="1" hangingPunct="1">
              <a:spcBef>
                <a:spcPct val="0"/>
              </a:spcBef>
            </a:pPr>
            <a:r>
              <a:rPr lang="en-US" altLang="en-US" dirty="0"/>
              <a:t>a. 15 % annual spontaneous remission rate</a:t>
            </a:r>
          </a:p>
          <a:p>
            <a:pPr marL="228600" indent="-228600" eaLnBrk="1" hangingPunct="1">
              <a:spcBef>
                <a:spcPct val="0"/>
              </a:spcBef>
            </a:pPr>
            <a:r>
              <a:rPr lang="en-US" altLang="en-US" dirty="0"/>
              <a:t>b. Review and correct parental expectation</a:t>
            </a:r>
          </a:p>
          <a:p>
            <a:pPr marL="228600" indent="-228600" eaLnBrk="1" hangingPunct="1">
              <a:spcBef>
                <a:spcPct val="0"/>
              </a:spcBef>
            </a:pPr>
            <a:r>
              <a:rPr lang="en-US" altLang="en-US" dirty="0"/>
              <a:t>c. Waiting until the child is ready for </a:t>
            </a:r>
            <a:r>
              <a:rPr lang="en-US" altLang="en-US" dirty="0" err="1"/>
              <a:t>potty</a:t>
            </a:r>
            <a:r>
              <a:rPr lang="en-US" altLang="en-US" dirty="0"/>
              <a:t> training</a:t>
            </a:r>
          </a:p>
          <a:p>
            <a:pPr marL="228600" indent="-228600" eaLnBrk="1" hangingPunct="1">
              <a:spcBef>
                <a:spcPct val="0"/>
              </a:spcBef>
            </a:pPr>
            <a:r>
              <a:rPr lang="en-US" altLang="en-US" dirty="0"/>
              <a:t>d. Ensuring there is no teasing/shame given for failures</a:t>
            </a:r>
          </a:p>
          <a:p>
            <a:pPr marL="228600" indent="-228600" eaLnBrk="1" hangingPunct="1">
              <a:spcBef>
                <a:spcPct val="0"/>
              </a:spcBef>
            </a:pPr>
            <a:r>
              <a:rPr lang="en-US" altLang="en-US" dirty="0"/>
              <a:t>e. Limiting caffeine and dairy products in evening hours</a:t>
            </a:r>
          </a:p>
          <a:p>
            <a:pPr marL="228600" indent="-228600" eaLnBrk="1" hangingPunct="1">
              <a:spcBef>
                <a:spcPct val="0"/>
              </a:spcBef>
            </a:pPr>
            <a:r>
              <a:rPr lang="en-US" altLang="en-US" dirty="0"/>
              <a:t>f. Limiting nighttime and not daytime fluids</a:t>
            </a:r>
          </a:p>
          <a:p>
            <a:pPr marL="228600" indent="-228600" eaLnBrk="1" hangingPunct="1">
              <a:spcBef>
                <a:spcPct val="0"/>
              </a:spcBef>
            </a:pPr>
            <a:r>
              <a:rPr lang="en-US" altLang="en-US" dirty="0"/>
              <a:t>g. Remind children that it isn’t their fault</a:t>
            </a:r>
          </a:p>
          <a:p>
            <a:pPr marL="228600" indent="-228600" eaLnBrk="1" hangingPunct="1">
              <a:spcBef>
                <a:spcPct val="0"/>
              </a:spcBef>
            </a:pPr>
            <a:r>
              <a:rPr lang="en-US" altLang="en-US" dirty="0"/>
              <a:t>h. Teaching parents patience</a:t>
            </a:r>
          </a:p>
          <a:p>
            <a:pPr marL="228600" indent="-228600" eaLnBrk="1" hangingPunct="1">
              <a:spcBef>
                <a:spcPct val="0"/>
              </a:spcBef>
            </a:pPr>
            <a:r>
              <a:rPr lang="en-US" altLang="en-US" dirty="0" err="1"/>
              <a:t>i</a:t>
            </a:r>
            <a:r>
              <a:rPr lang="en-US" altLang="en-US" dirty="0"/>
              <a:t>. Educating parents to not punish their child</a:t>
            </a:r>
          </a:p>
          <a:p>
            <a:pPr marL="228600" indent="-228600" eaLnBrk="1" hangingPunct="1">
              <a:spcBef>
                <a:spcPct val="0"/>
              </a:spcBef>
            </a:pPr>
            <a:r>
              <a:rPr lang="en-US" altLang="en-US" dirty="0"/>
              <a:t>j. Warning parents about potential relapse</a:t>
            </a:r>
          </a:p>
          <a:p>
            <a:pPr marL="228600" indent="-228600" eaLnBrk="1" hangingPunct="1">
              <a:spcBef>
                <a:spcPct val="0"/>
              </a:spcBef>
            </a:pPr>
            <a:endParaRPr lang="en-US" altLang="en-US" dirty="0"/>
          </a:p>
          <a:p>
            <a:pPr marL="228600" indent="-228600" eaLnBrk="1" hangingPunct="1">
              <a:spcBef>
                <a:spcPct val="0"/>
              </a:spcBef>
            </a:pPr>
            <a:r>
              <a:rPr lang="en-US" altLang="en-US" dirty="0"/>
              <a:t>2. When parents decide to pursue watchful waiting it is important to educate the family about the natural history, available treatments, and prognosis of enuresis</a:t>
            </a:r>
          </a:p>
          <a:p>
            <a:pPr marL="228600" indent="-228600" eaLnBrk="1" hangingPunct="1">
              <a:spcBef>
                <a:spcPct val="0"/>
              </a:spcBef>
            </a:pPr>
            <a:endParaRPr lang="en-US" altLang="en-US" dirty="0"/>
          </a:p>
          <a:p>
            <a:pPr marL="228600" indent="-228600" eaLnBrk="1" hangingPunct="1">
              <a:spcBef>
                <a:spcPct val="0"/>
              </a:spcBef>
            </a:pPr>
            <a:r>
              <a:rPr lang="en-US" altLang="en-US" dirty="0"/>
              <a:t>3. For those families that wish to pursue treatment an analysis of the underlying etiology/etiologies will help determine the most successful modality</a:t>
            </a:r>
          </a:p>
          <a:p>
            <a:pPr marL="228600" indent="-228600" eaLnBrk="1" hangingPunct="1">
              <a:spcBef>
                <a:spcPct val="0"/>
              </a:spcBef>
            </a:pPr>
            <a:r>
              <a:rPr lang="en-US" altLang="en-US" dirty="0"/>
              <a:t>a. If the underlying etiology is Diabetes, sleep apnea, hyperthyroidism- treat the disorder</a:t>
            </a:r>
          </a:p>
          <a:p>
            <a:pPr marL="228600" indent="-228600" eaLnBrk="1" hangingPunct="1">
              <a:spcBef>
                <a:spcPct val="0"/>
              </a:spcBef>
            </a:pPr>
            <a:r>
              <a:rPr lang="en-US" altLang="en-US" dirty="0"/>
              <a:t>b. Surgery may be indicated for ectopic ureter, neurogenic bladder, bladder calculus, and possibly T&amp;A for OSA</a:t>
            </a:r>
          </a:p>
          <a:p>
            <a:pPr marL="228600" indent="-228600"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9E827263-44ED-12A1-4A64-E2891DC4DD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7C21762-D93C-4F03-B4FA-3A27240EBC54}" type="slidenum">
              <a:rPr lang="en-US" altLang="en-US" smtClean="0"/>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42">
            <a:extLst>
              <a:ext uri="{FF2B5EF4-FFF2-40B4-BE49-F238E27FC236}">
                <a16:creationId xmlns:a16="http://schemas.microsoft.com/office/drawing/2014/main" id="{26EA12E2-5FC6-E686-042E-BF37CA796F73}"/>
              </a:ext>
            </a:extLst>
          </p:cNvPr>
          <p:cNvGrpSpPr>
            <a:grpSpLocks/>
          </p:cNvGrpSpPr>
          <p:nvPr/>
        </p:nvGrpSpPr>
        <p:grpSpPr bwMode="auto">
          <a:xfrm>
            <a:off x="-382588" y="0"/>
            <a:ext cx="9932988" cy="6858000"/>
            <a:chOff x="-382404" y="0"/>
            <a:chExt cx="9932332" cy="6858000"/>
          </a:xfrm>
        </p:grpSpPr>
        <p:grpSp>
          <p:nvGrpSpPr>
            <p:cNvPr id="5" name="Group 44">
              <a:extLst>
                <a:ext uri="{FF2B5EF4-FFF2-40B4-BE49-F238E27FC236}">
                  <a16:creationId xmlns:a16="http://schemas.microsoft.com/office/drawing/2014/main" id="{4ED528C0-A1A2-F9AC-9D5E-53FE2AA90003}"/>
                </a:ext>
              </a:extLst>
            </p:cNvPr>
            <p:cNvGrpSpPr>
              <a:grpSpLocks/>
            </p:cNvGrpSpPr>
            <p:nvPr/>
          </p:nvGrpSpPr>
          <p:grpSpPr bwMode="auto">
            <a:xfrm>
              <a:off x="0" y="0"/>
              <a:ext cx="9144000" cy="6858000"/>
              <a:chOff x="0" y="0"/>
              <a:chExt cx="9144000" cy="6858000"/>
            </a:xfrm>
          </p:grpSpPr>
          <p:grpSp>
            <p:nvGrpSpPr>
              <p:cNvPr id="28" name="Group 4">
                <a:extLst>
                  <a:ext uri="{FF2B5EF4-FFF2-40B4-BE49-F238E27FC236}">
                    <a16:creationId xmlns:a16="http://schemas.microsoft.com/office/drawing/2014/main" id="{F29EC318-3E29-2F88-37F1-A2D7545FE6A7}"/>
                  </a:ext>
                </a:extLst>
              </p:cNvPr>
              <p:cNvGrpSpPr>
                <a:grpSpLocks/>
              </p:cNvGrpSpPr>
              <p:nvPr/>
            </p:nvGrpSpPr>
            <p:grpSpPr bwMode="auto">
              <a:xfrm>
                <a:off x="0" y="0"/>
                <a:ext cx="2514600" cy="6858000"/>
                <a:chOff x="0" y="0"/>
                <a:chExt cx="2514600" cy="6858000"/>
              </a:xfrm>
            </p:grpSpPr>
            <p:sp>
              <p:nvSpPr>
                <p:cNvPr id="40" name="Rectangle 114">
                  <a:extLst>
                    <a:ext uri="{FF2B5EF4-FFF2-40B4-BE49-F238E27FC236}">
                      <a16:creationId xmlns:a16="http://schemas.microsoft.com/office/drawing/2014/main" id="{E319C08A-EC37-52CD-8593-6CDB4D82E980}"/>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2">
                  <a:extLst>
                    <a:ext uri="{FF2B5EF4-FFF2-40B4-BE49-F238E27FC236}">
                      <a16:creationId xmlns:a16="http://schemas.microsoft.com/office/drawing/2014/main" id="{37097EA0-0FF7-0ED3-F48E-12AB753B3A82}"/>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3">
                  <a:extLst>
                    <a:ext uri="{FF2B5EF4-FFF2-40B4-BE49-F238E27FC236}">
                      <a16:creationId xmlns:a16="http://schemas.microsoft.com/office/drawing/2014/main" id="{2711951A-93BA-ECC2-89B8-A9E45CC06074}"/>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9" name="Group 5">
                <a:extLst>
                  <a:ext uri="{FF2B5EF4-FFF2-40B4-BE49-F238E27FC236}">
                    <a16:creationId xmlns:a16="http://schemas.microsoft.com/office/drawing/2014/main" id="{8A4474A2-C619-2D20-DF14-B0B6ED1690EE}"/>
                  </a:ext>
                </a:extLst>
              </p:cNvPr>
              <p:cNvGrpSpPr>
                <a:grpSpLocks/>
              </p:cNvGrpSpPr>
              <p:nvPr/>
            </p:nvGrpSpPr>
            <p:grpSpPr bwMode="auto">
              <a:xfrm>
                <a:off x="422910" y="0"/>
                <a:ext cx="2514600" cy="6858000"/>
                <a:chOff x="0" y="0"/>
                <a:chExt cx="2514600" cy="6858000"/>
              </a:xfrm>
            </p:grpSpPr>
            <p:sp>
              <p:nvSpPr>
                <p:cNvPr id="37" name="Rectangle 84">
                  <a:extLst>
                    <a:ext uri="{FF2B5EF4-FFF2-40B4-BE49-F238E27FC236}">
                      <a16:creationId xmlns:a16="http://schemas.microsoft.com/office/drawing/2014/main" id="{37DE3766-B135-C299-9E3B-E25B548BC846}"/>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ectangle 85">
                  <a:extLst>
                    <a:ext uri="{FF2B5EF4-FFF2-40B4-BE49-F238E27FC236}">
                      <a16:creationId xmlns:a16="http://schemas.microsoft.com/office/drawing/2014/main" id="{872142B0-4242-BA4E-DE53-FF53B38BAE7C}"/>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113">
                  <a:extLst>
                    <a:ext uri="{FF2B5EF4-FFF2-40B4-BE49-F238E27FC236}">
                      <a16:creationId xmlns:a16="http://schemas.microsoft.com/office/drawing/2014/main" id="{7FD5AF70-4C82-EAFA-DE84-D062FD2CD72B}"/>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9">
                <a:extLst>
                  <a:ext uri="{FF2B5EF4-FFF2-40B4-BE49-F238E27FC236}">
                    <a16:creationId xmlns:a16="http://schemas.microsoft.com/office/drawing/2014/main" id="{16171F3E-15B5-3D07-D912-770E2D1F1F43}"/>
                  </a:ext>
                </a:extLst>
              </p:cNvPr>
              <p:cNvGrpSpPr>
                <a:grpSpLocks/>
              </p:cNvGrpSpPr>
              <p:nvPr/>
            </p:nvGrpSpPr>
            <p:grpSpPr bwMode="auto">
              <a:xfrm rot="10800000">
                <a:off x="6629400" y="0"/>
                <a:ext cx="2514600" cy="6858000"/>
                <a:chOff x="0" y="0"/>
                <a:chExt cx="2514600" cy="6858000"/>
              </a:xfrm>
            </p:grpSpPr>
            <p:sp>
              <p:nvSpPr>
                <p:cNvPr id="34" name="Rectangle 77">
                  <a:extLst>
                    <a:ext uri="{FF2B5EF4-FFF2-40B4-BE49-F238E27FC236}">
                      <a16:creationId xmlns:a16="http://schemas.microsoft.com/office/drawing/2014/main" id="{F7411542-1B17-4DE0-AB0D-FD27134EB2A7}"/>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Rectangle 78">
                  <a:extLst>
                    <a:ext uri="{FF2B5EF4-FFF2-40B4-BE49-F238E27FC236}">
                      <a16:creationId xmlns:a16="http://schemas.microsoft.com/office/drawing/2014/main" id="{1C87AAD7-BF9A-1A68-6D3C-9EF3AB651E36}"/>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80">
                  <a:extLst>
                    <a:ext uri="{FF2B5EF4-FFF2-40B4-BE49-F238E27FC236}">
                      <a16:creationId xmlns:a16="http://schemas.microsoft.com/office/drawing/2014/main" id="{CC8BEBD3-7B9F-B725-706A-1EE71FDA77E9}"/>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1" name="Rectangle 74">
                <a:extLst>
                  <a:ext uri="{FF2B5EF4-FFF2-40B4-BE49-F238E27FC236}">
                    <a16:creationId xmlns:a16="http://schemas.microsoft.com/office/drawing/2014/main" id="{8E501021-209F-F521-1900-D01FB07A10EB}"/>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ectangle 75">
                <a:extLst>
                  <a:ext uri="{FF2B5EF4-FFF2-40B4-BE49-F238E27FC236}">
                    <a16:creationId xmlns:a16="http://schemas.microsoft.com/office/drawing/2014/main" id="{0A5D2B0F-E4C0-8F99-9E62-3DB5AAF3C8AA}"/>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76">
                <a:extLst>
                  <a:ext uri="{FF2B5EF4-FFF2-40B4-BE49-F238E27FC236}">
                    <a16:creationId xmlns:a16="http://schemas.microsoft.com/office/drawing/2014/main" id="{08FD06B9-24D5-3E63-766C-C6FB6A5DE874}"/>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6" name="Freeform 44">
              <a:extLst>
                <a:ext uri="{FF2B5EF4-FFF2-40B4-BE49-F238E27FC236}">
                  <a16:creationId xmlns:a16="http://schemas.microsoft.com/office/drawing/2014/main" id="{3C0CE938-8214-7F73-3B68-3B58B0881F2F}"/>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7" name="Freeform 47">
              <a:extLst>
                <a:ext uri="{FF2B5EF4-FFF2-40B4-BE49-F238E27FC236}">
                  <a16:creationId xmlns:a16="http://schemas.microsoft.com/office/drawing/2014/main" id="{9E0F734A-E0BF-859C-A44C-226FF7F66AE7}"/>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48">
              <a:extLst>
                <a:ext uri="{FF2B5EF4-FFF2-40B4-BE49-F238E27FC236}">
                  <a16:creationId xmlns:a16="http://schemas.microsoft.com/office/drawing/2014/main" id="{D782784C-1E00-43FF-2F4C-3346A4779F21}"/>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50">
              <a:extLst>
                <a:ext uri="{FF2B5EF4-FFF2-40B4-BE49-F238E27FC236}">
                  <a16:creationId xmlns:a16="http://schemas.microsoft.com/office/drawing/2014/main" id="{AACE5290-7042-3B29-2C4D-661DE252890D}"/>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51">
              <a:extLst>
                <a:ext uri="{FF2B5EF4-FFF2-40B4-BE49-F238E27FC236}">
                  <a16:creationId xmlns:a16="http://schemas.microsoft.com/office/drawing/2014/main" id="{212B9067-B266-9D8F-D548-0FC9EA49C4A0}"/>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Hexagon 52">
              <a:extLst>
                <a:ext uri="{FF2B5EF4-FFF2-40B4-BE49-F238E27FC236}">
                  <a16:creationId xmlns:a16="http://schemas.microsoft.com/office/drawing/2014/main" id="{8F0700C7-E342-1692-6576-477571840D82}"/>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Hexagon 53">
              <a:extLst>
                <a:ext uri="{FF2B5EF4-FFF2-40B4-BE49-F238E27FC236}">
                  <a16:creationId xmlns:a16="http://schemas.microsoft.com/office/drawing/2014/main" id="{9D2C972C-2C4A-17D8-BAA9-C38EBC4CC36C}"/>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54">
              <a:extLst>
                <a:ext uri="{FF2B5EF4-FFF2-40B4-BE49-F238E27FC236}">
                  <a16:creationId xmlns:a16="http://schemas.microsoft.com/office/drawing/2014/main" id="{E21EC92C-6D17-DEA7-DC76-F227784FC952}"/>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55">
              <a:extLst>
                <a:ext uri="{FF2B5EF4-FFF2-40B4-BE49-F238E27FC236}">
                  <a16:creationId xmlns:a16="http://schemas.microsoft.com/office/drawing/2014/main" id="{73941C27-F397-E4EE-EAE1-BDB5CC855764}"/>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56">
              <a:extLst>
                <a:ext uri="{FF2B5EF4-FFF2-40B4-BE49-F238E27FC236}">
                  <a16:creationId xmlns:a16="http://schemas.microsoft.com/office/drawing/2014/main" id="{76C294C5-643B-655A-2D68-A85F11BA45CA}"/>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Freeform 57">
              <a:extLst>
                <a:ext uri="{FF2B5EF4-FFF2-40B4-BE49-F238E27FC236}">
                  <a16:creationId xmlns:a16="http://schemas.microsoft.com/office/drawing/2014/main" id="{4753C9DE-1D47-DD4D-3F59-A7897E90D803}"/>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Hexagon 58">
              <a:extLst>
                <a:ext uri="{FF2B5EF4-FFF2-40B4-BE49-F238E27FC236}">
                  <a16:creationId xmlns:a16="http://schemas.microsoft.com/office/drawing/2014/main" id="{A305BB7F-C01B-9EDF-9D45-B8D51DD08BEB}"/>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59">
              <a:extLst>
                <a:ext uri="{FF2B5EF4-FFF2-40B4-BE49-F238E27FC236}">
                  <a16:creationId xmlns:a16="http://schemas.microsoft.com/office/drawing/2014/main" id="{61AC41B4-CD06-88DF-2D52-6D9CEF6306EA}"/>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60">
              <a:extLst>
                <a:ext uri="{FF2B5EF4-FFF2-40B4-BE49-F238E27FC236}">
                  <a16:creationId xmlns:a16="http://schemas.microsoft.com/office/drawing/2014/main" id="{7CA6CD64-596A-7021-9523-C78223B0D87F}"/>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61">
              <a:extLst>
                <a:ext uri="{FF2B5EF4-FFF2-40B4-BE49-F238E27FC236}">
                  <a16:creationId xmlns:a16="http://schemas.microsoft.com/office/drawing/2014/main" id="{923200DE-5382-E745-3FDC-AEFB63BDDB44}"/>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62">
              <a:extLst>
                <a:ext uri="{FF2B5EF4-FFF2-40B4-BE49-F238E27FC236}">
                  <a16:creationId xmlns:a16="http://schemas.microsoft.com/office/drawing/2014/main" id="{94631904-8247-0DC2-7D47-1C590CFB4EB7}"/>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63">
              <a:extLst>
                <a:ext uri="{FF2B5EF4-FFF2-40B4-BE49-F238E27FC236}">
                  <a16:creationId xmlns:a16="http://schemas.microsoft.com/office/drawing/2014/main" id="{10F4EC1E-07F4-E50A-0242-67EDE14CC135}"/>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64">
              <a:extLst>
                <a:ext uri="{FF2B5EF4-FFF2-40B4-BE49-F238E27FC236}">
                  <a16:creationId xmlns:a16="http://schemas.microsoft.com/office/drawing/2014/main" id="{DC9C30CE-FC1A-13E2-7DBD-485A9EE7B8AB}"/>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65">
              <a:extLst>
                <a:ext uri="{FF2B5EF4-FFF2-40B4-BE49-F238E27FC236}">
                  <a16:creationId xmlns:a16="http://schemas.microsoft.com/office/drawing/2014/main" id="{D844D921-FC58-1818-7DEB-7EB41E8B64BC}"/>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66">
              <a:extLst>
                <a:ext uri="{FF2B5EF4-FFF2-40B4-BE49-F238E27FC236}">
                  <a16:creationId xmlns:a16="http://schemas.microsoft.com/office/drawing/2014/main" id="{56FCF63E-C6A9-A477-F0E7-D99153F95D6C}"/>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Freeform 67">
              <a:extLst>
                <a:ext uri="{FF2B5EF4-FFF2-40B4-BE49-F238E27FC236}">
                  <a16:creationId xmlns:a16="http://schemas.microsoft.com/office/drawing/2014/main" id="{A3BB57FD-33FD-2DB6-0F5A-3DC46B8E0FC9}"/>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68">
              <a:extLst>
                <a:ext uri="{FF2B5EF4-FFF2-40B4-BE49-F238E27FC236}">
                  <a16:creationId xmlns:a16="http://schemas.microsoft.com/office/drawing/2014/main" id="{818C12CD-AD5B-B2C1-F542-9F266B601D44}"/>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3" name="Rectangle 45">
            <a:extLst>
              <a:ext uri="{FF2B5EF4-FFF2-40B4-BE49-F238E27FC236}">
                <a16:creationId xmlns:a16="http://schemas.microsoft.com/office/drawing/2014/main" id="{9E5D9905-A280-041F-D48B-268BC8CE0473}"/>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Rectangle 46">
            <a:extLst>
              <a:ext uri="{FF2B5EF4-FFF2-40B4-BE49-F238E27FC236}">
                <a16:creationId xmlns:a16="http://schemas.microsoft.com/office/drawing/2014/main" id="{EAB2D7CF-219A-3FCB-10E6-E6EF39976F83}"/>
              </a:ext>
            </a:extLst>
          </p:cNvPr>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49">
            <a:extLst>
              <a:ext uri="{FF2B5EF4-FFF2-40B4-BE49-F238E27FC236}">
                <a16:creationId xmlns:a16="http://schemas.microsoft.com/office/drawing/2014/main" id="{BC3A7E55-2FB1-188F-742E-F907F5E536EE}"/>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88">
            <a:extLst>
              <a:ext uri="{FF2B5EF4-FFF2-40B4-BE49-F238E27FC236}">
                <a16:creationId xmlns:a16="http://schemas.microsoft.com/office/drawing/2014/main" id="{67C64128-0191-9210-0A28-C904B9D7C27B}"/>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7" name="Date Placeholder 3">
            <a:extLst>
              <a:ext uri="{FF2B5EF4-FFF2-40B4-BE49-F238E27FC236}">
                <a16:creationId xmlns:a16="http://schemas.microsoft.com/office/drawing/2014/main" id="{CB180EEB-0E0F-3D6D-4D22-56B78CD31583}"/>
              </a:ext>
            </a:extLst>
          </p:cNvPr>
          <p:cNvSpPr>
            <a:spLocks noGrp="1"/>
          </p:cNvSpPr>
          <p:nvPr>
            <p:ph type="dt" sz="half" idx="10"/>
          </p:nvPr>
        </p:nvSpPr>
        <p:spPr>
          <a:xfrm>
            <a:off x="4738688" y="1516063"/>
            <a:ext cx="2133600" cy="752475"/>
          </a:xfrm>
        </p:spPr>
        <p:txBody>
          <a:bodyPr anchor="b"/>
          <a:lstStyle>
            <a:lvl1pPr algn="l">
              <a:defRPr sz="2400"/>
            </a:lvl1pPr>
          </a:lstStyle>
          <a:p>
            <a:pPr>
              <a:defRPr/>
            </a:pPr>
            <a:fld id="{4414E201-F42E-470B-B5C8-9E1637904AE1}" type="datetimeFigureOut">
              <a:rPr lang="en-US"/>
              <a:pPr>
                <a:defRPr/>
              </a:pPr>
              <a:t>1/27/2024</a:t>
            </a:fld>
            <a:endParaRPr lang="en-US"/>
          </a:p>
        </p:txBody>
      </p:sp>
      <p:sp>
        <p:nvSpPr>
          <p:cNvPr id="48" name="Footer Placeholder 4">
            <a:extLst>
              <a:ext uri="{FF2B5EF4-FFF2-40B4-BE49-F238E27FC236}">
                <a16:creationId xmlns:a16="http://schemas.microsoft.com/office/drawing/2014/main" id="{29BEF162-54AA-2686-1E78-CF2DFED545EF}"/>
              </a:ext>
            </a:extLst>
          </p:cNvPr>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n-US"/>
          </a:p>
        </p:txBody>
      </p:sp>
      <p:sp>
        <p:nvSpPr>
          <p:cNvPr id="49" name="Slide Number Placeholder 5">
            <a:extLst>
              <a:ext uri="{FF2B5EF4-FFF2-40B4-BE49-F238E27FC236}">
                <a16:creationId xmlns:a16="http://schemas.microsoft.com/office/drawing/2014/main" id="{14564223-4A07-F5DA-52DD-C20002F6956D}"/>
              </a:ext>
            </a:extLst>
          </p:cNvPr>
          <p:cNvSpPr>
            <a:spLocks noGrp="1"/>
          </p:cNvSpPr>
          <p:nvPr>
            <p:ph type="sldNum" sz="quarter" idx="12"/>
          </p:nvPr>
        </p:nvSpPr>
        <p:spPr>
          <a:xfrm>
            <a:off x="4649788" y="5719763"/>
            <a:ext cx="642937" cy="365125"/>
          </a:xfrm>
        </p:spPr>
        <p:txBody>
          <a:bodyPr/>
          <a:lstStyle>
            <a:lvl1pPr>
              <a:defRPr>
                <a:solidFill>
                  <a:schemeClr val="accent1"/>
                </a:solidFill>
              </a:defRPr>
            </a:lvl1pPr>
          </a:lstStyle>
          <a:p>
            <a:pPr>
              <a:defRPr/>
            </a:pPr>
            <a:fld id="{BBC2F212-4532-4026-8091-4FE4E83D097A}" type="slidenum">
              <a:rPr lang="en-US" altLang="x-none"/>
              <a:pPr>
                <a:defRPr/>
              </a:pPr>
              <a:t>‹#›</a:t>
            </a:fld>
            <a:endParaRPr lang="en-US" altLang="x-none"/>
          </a:p>
        </p:txBody>
      </p:sp>
    </p:spTree>
    <p:extLst>
      <p:ext uri="{BB962C8B-B14F-4D97-AF65-F5344CB8AC3E}">
        <p14:creationId xmlns:p14="http://schemas.microsoft.com/office/powerpoint/2010/main" val="1156110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14AF86-8D09-8ADD-94A1-BFB4958CDC34}"/>
              </a:ext>
            </a:extLst>
          </p:cNvPr>
          <p:cNvSpPr>
            <a:spLocks noGrp="1"/>
          </p:cNvSpPr>
          <p:nvPr>
            <p:ph type="dt" sz="half" idx="10"/>
          </p:nvPr>
        </p:nvSpPr>
        <p:spPr/>
        <p:txBody>
          <a:bodyPr/>
          <a:lstStyle>
            <a:lvl1pPr>
              <a:defRPr/>
            </a:lvl1pPr>
          </a:lstStyle>
          <a:p>
            <a:pPr>
              <a:defRPr/>
            </a:pPr>
            <a:fld id="{3F1B1367-67E3-4D69-83C4-25415181EBC2}" type="datetimeFigureOut">
              <a:rPr lang="en-US"/>
              <a:pPr>
                <a:defRPr/>
              </a:pPr>
              <a:t>1/27/2024</a:t>
            </a:fld>
            <a:endParaRPr lang="en-US"/>
          </a:p>
        </p:txBody>
      </p:sp>
      <p:sp>
        <p:nvSpPr>
          <p:cNvPr id="5" name="Footer Placeholder 4">
            <a:extLst>
              <a:ext uri="{FF2B5EF4-FFF2-40B4-BE49-F238E27FC236}">
                <a16:creationId xmlns:a16="http://schemas.microsoft.com/office/drawing/2014/main" id="{3895452B-CEB6-519C-17AF-D634BBF7A0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63CA156-E9BD-E523-390F-30050E6C9F3E}"/>
              </a:ext>
            </a:extLst>
          </p:cNvPr>
          <p:cNvSpPr>
            <a:spLocks noGrp="1"/>
          </p:cNvSpPr>
          <p:nvPr>
            <p:ph type="sldNum" sz="quarter" idx="12"/>
          </p:nvPr>
        </p:nvSpPr>
        <p:spPr/>
        <p:txBody>
          <a:bodyPr/>
          <a:lstStyle>
            <a:lvl1pPr>
              <a:defRPr/>
            </a:lvl1pPr>
          </a:lstStyle>
          <a:p>
            <a:pPr>
              <a:defRPr/>
            </a:pPr>
            <a:fld id="{FFD5F428-C10E-410F-8D0A-02ACE85CD9E9}" type="slidenum">
              <a:rPr lang="en-US" altLang="x-none"/>
              <a:pPr>
                <a:defRPr/>
              </a:pPr>
              <a:t>‹#›</a:t>
            </a:fld>
            <a:endParaRPr lang="en-US" altLang="x-none"/>
          </a:p>
        </p:txBody>
      </p:sp>
    </p:spTree>
    <p:extLst>
      <p:ext uri="{BB962C8B-B14F-4D97-AF65-F5344CB8AC3E}">
        <p14:creationId xmlns:p14="http://schemas.microsoft.com/office/powerpoint/2010/main" val="1860344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52EA6-8802-A0E5-95C5-11E86DD6FC56}"/>
              </a:ext>
            </a:extLst>
          </p:cNvPr>
          <p:cNvSpPr>
            <a:spLocks noGrp="1"/>
          </p:cNvSpPr>
          <p:nvPr>
            <p:ph type="dt" sz="half" idx="10"/>
          </p:nvPr>
        </p:nvSpPr>
        <p:spPr/>
        <p:txBody>
          <a:bodyPr/>
          <a:lstStyle>
            <a:lvl1pPr>
              <a:defRPr/>
            </a:lvl1pPr>
          </a:lstStyle>
          <a:p>
            <a:pPr>
              <a:defRPr/>
            </a:pPr>
            <a:fld id="{42F3D9B8-616F-4BB4-AA8C-0161C5351D11}" type="datetimeFigureOut">
              <a:rPr lang="en-US"/>
              <a:pPr>
                <a:defRPr/>
              </a:pPr>
              <a:t>1/27/2024</a:t>
            </a:fld>
            <a:endParaRPr lang="en-US"/>
          </a:p>
        </p:txBody>
      </p:sp>
      <p:sp>
        <p:nvSpPr>
          <p:cNvPr id="5" name="Footer Placeholder 4">
            <a:extLst>
              <a:ext uri="{FF2B5EF4-FFF2-40B4-BE49-F238E27FC236}">
                <a16:creationId xmlns:a16="http://schemas.microsoft.com/office/drawing/2014/main" id="{A6EEF4A8-04B9-9234-BEAB-A916D8A5ABF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CA5236-126D-486A-2EA6-862C251CD06E}"/>
              </a:ext>
            </a:extLst>
          </p:cNvPr>
          <p:cNvSpPr>
            <a:spLocks noGrp="1"/>
          </p:cNvSpPr>
          <p:nvPr>
            <p:ph type="sldNum" sz="quarter" idx="12"/>
          </p:nvPr>
        </p:nvSpPr>
        <p:spPr/>
        <p:txBody>
          <a:bodyPr/>
          <a:lstStyle>
            <a:lvl1pPr>
              <a:defRPr/>
            </a:lvl1pPr>
          </a:lstStyle>
          <a:p>
            <a:pPr>
              <a:defRPr/>
            </a:pPr>
            <a:fld id="{E30AC9B7-9BD4-4CAD-8A12-85CA389C9605}" type="slidenum">
              <a:rPr lang="en-US" altLang="x-none"/>
              <a:pPr>
                <a:defRPr/>
              </a:pPr>
              <a:t>‹#›</a:t>
            </a:fld>
            <a:endParaRPr lang="en-US" altLang="x-none"/>
          </a:p>
        </p:txBody>
      </p:sp>
    </p:spTree>
    <p:extLst>
      <p:ext uri="{BB962C8B-B14F-4D97-AF65-F5344CB8AC3E}">
        <p14:creationId xmlns:p14="http://schemas.microsoft.com/office/powerpoint/2010/main" val="1902341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1027113"/>
            <a:ext cx="7024687" cy="1143000"/>
          </a:xfrm>
        </p:spPr>
        <p:txBody>
          <a:bodyPr/>
          <a:lstStyle/>
          <a:p>
            <a:r>
              <a:rPr lang="en-US"/>
              <a:t>Click to edit Master title style</a:t>
            </a:r>
          </a:p>
        </p:txBody>
      </p:sp>
      <p:sp>
        <p:nvSpPr>
          <p:cNvPr id="3" name="Text Placeholder 2"/>
          <p:cNvSpPr>
            <a:spLocks noGrp="1"/>
          </p:cNvSpPr>
          <p:nvPr>
            <p:ph type="body" sz="half" idx="1"/>
          </p:nvPr>
        </p:nvSpPr>
        <p:spPr>
          <a:xfrm>
            <a:off x="1042988" y="2324100"/>
            <a:ext cx="3311525" cy="3508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506913" y="2324100"/>
            <a:ext cx="3313112" cy="1677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06913" y="4154488"/>
            <a:ext cx="3313112" cy="1677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A6BB89D8-09C3-625B-C725-319938E15218}"/>
              </a:ext>
            </a:extLst>
          </p:cNvPr>
          <p:cNvSpPr>
            <a:spLocks noGrp="1"/>
          </p:cNvSpPr>
          <p:nvPr>
            <p:ph type="dt" sz="half" idx="10"/>
          </p:nvPr>
        </p:nvSpPr>
        <p:spPr/>
        <p:txBody>
          <a:bodyPr/>
          <a:lstStyle>
            <a:lvl1pPr>
              <a:defRPr/>
            </a:lvl1pPr>
          </a:lstStyle>
          <a:p>
            <a:pPr>
              <a:defRPr/>
            </a:pPr>
            <a:fld id="{EEB4DC7C-8FD3-42B6-8EFE-EC73FB5CE6A4}" type="datetimeFigureOut">
              <a:rPr lang="en-US"/>
              <a:pPr>
                <a:defRPr/>
              </a:pPr>
              <a:t>1/27/2024</a:t>
            </a:fld>
            <a:endParaRPr lang="en-US"/>
          </a:p>
        </p:txBody>
      </p:sp>
      <p:sp>
        <p:nvSpPr>
          <p:cNvPr id="7" name="Footer Placeholder 4">
            <a:extLst>
              <a:ext uri="{FF2B5EF4-FFF2-40B4-BE49-F238E27FC236}">
                <a16:creationId xmlns:a16="http://schemas.microsoft.com/office/drawing/2014/main" id="{45A8BAFF-82E9-5C60-4882-9C237A78425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8C3C8B8D-63C5-FA07-C2B7-E1885A799942}"/>
              </a:ext>
            </a:extLst>
          </p:cNvPr>
          <p:cNvSpPr>
            <a:spLocks noGrp="1"/>
          </p:cNvSpPr>
          <p:nvPr>
            <p:ph type="sldNum" sz="quarter" idx="12"/>
          </p:nvPr>
        </p:nvSpPr>
        <p:spPr/>
        <p:txBody>
          <a:bodyPr/>
          <a:lstStyle>
            <a:lvl1pPr>
              <a:defRPr/>
            </a:lvl1pPr>
          </a:lstStyle>
          <a:p>
            <a:pPr>
              <a:defRPr/>
            </a:pPr>
            <a:fld id="{95D96752-2D8F-45A1-9AF0-7EDFABCEC838}" type="slidenum">
              <a:rPr lang="en-US" altLang="x-none"/>
              <a:pPr>
                <a:defRPr/>
              </a:pPr>
              <a:t>‹#›</a:t>
            </a:fld>
            <a:endParaRPr lang="en-US" altLang="x-none"/>
          </a:p>
        </p:txBody>
      </p:sp>
    </p:spTree>
    <p:extLst>
      <p:ext uri="{BB962C8B-B14F-4D97-AF65-F5344CB8AC3E}">
        <p14:creationId xmlns:p14="http://schemas.microsoft.com/office/powerpoint/2010/main" val="120596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C16CE07-253B-BC3F-EB89-5337B5D71F02}"/>
              </a:ext>
            </a:extLst>
          </p:cNvPr>
          <p:cNvSpPr>
            <a:spLocks noGrp="1"/>
          </p:cNvSpPr>
          <p:nvPr>
            <p:ph type="dt" sz="half" idx="10"/>
          </p:nvPr>
        </p:nvSpPr>
        <p:spPr/>
        <p:txBody>
          <a:bodyPr/>
          <a:lstStyle>
            <a:lvl1pPr>
              <a:defRPr/>
            </a:lvl1pPr>
          </a:lstStyle>
          <a:p>
            <a:pPr>
              <a:defRPr/>
            </a:pPr>
            <a:fld id="{6DA5D7F8-26BC-4903-81E4-42DE78B318E6}" type="datetimeFigureOut">
              <a:rPr lang="en-US"/>
              <a:pPr>
                <a:defRPr/>
              </a:pPr>
              <a:t>1/27/2024</a:t>
            </a:fld>
            <a:endParaRPr lang="en-US"/>
          </a:p>
        </p:txBody>
      </p:sp>
      <p:sp>
        <p:nvSpPr>
          <p:cNvPr id="5" name="Footer Placeholder 4">
            <a:extLst>
              <a:ext uri="{FF2B5EF4-FFF2-40B4-BE49-F238E27FC236}">
                <a16:creationId xmlns:a16="http://schemas.microsoft.com/office/drawing/2014/main" id="{944C5799-C894-F89E-0519-0190F1B58A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36BE46A-C6F6-E520-EFAE-CF904ACF55CF}"/>
              </a:ext>
            </a:extLst>
          </p:cNvPr>
          <p:cNvSpPr>
            <a:spLocks noGrp="1"/>
          </p:cNvSpPr>
          <p:nvPr>
            <p:ph type="sldNum" sz="quarter" idx="12"/>
          </p:nvPr>
        </p:nvSpPr>
        <p:spPr/>
        <p:txBody>
          <a:bodyPr/>
          <a:lstStyle>
            <a:lvl1pPr>
              <a:defRPr/>
            </a:lvl1pPr>
          </a:lstStyle>
          <a:p>
            <a:pPr>
              <a:defRPr/>
            </a:pPr>
            <a:fld id="{6D2D58E3-ECD8-42E9-B90C-ABD67216693E}" type="slidenum">
              <a:rPr lang="en-US" altLang="x-none"/>
              <a:pPr>
                <a:defRPr/>
              </a:pPr>
              <a:t>‹#›</a:t>
            </a:fld>
            <a:endParaRPr lang="en-US" altLang="x-none"/>
          </a:p>
        </p:txBody>
      </p:sp>
    </p:spTree>
    <p:extLst>
      <p:ext uri="{BB962C8B-B14F-4D97-AF65-F5344CB8AC3E}">
        <p14:creationId xmlns:p14="http://schemas.microsoft.com/office/powerpoint/2010/main" val="408059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911C8B-A1EC-ADFE-7EF2-48F13FC50E2E}"/>
              </a:ext>
            </a:extLst>
          </p:cNvPr>
          <p:cNvSpPr>
            <a:spLocks noGrp="1"/>
          </p:cNvSpPr>
          <p:nvPr>
            <p:ph type="dt" sz="half" idx="10"/>
          </p:nvPr>
        </p:nvSpPr>
        <p:spPr/>
        <p:txBody>
          <a:bodyPr/>
          <a:lstStyle>
            <a:lvl1pPr>
              <a:defRPr/>
            </a:lvl1pPr>
          </a:lstStyle>
          <a:p>
            <a:pPr>
              <a:defRPr/>
            </a:pPr>
            <a:fld id="{10288828-15CC-4B53-88F1-7E50E207962F}" type="datetimeFigureOut">
              <a:rPr lang="en-US"/>
              <a:pPr>
                <a:defRPr/>
              </a:pPr>
              <a:t>1/27/2024</a:t>
            </a:fld>
            <a:endParaRPr lang="en-US"/>
          </a:p>
        </p:txBody>
      </p:sp>
      <p:sp>
        <p:nvSpPr>
          <p:cNvPr id="5" name="Footer Placeholder 4">
            <a:extLst>
              <a:ext uri="{FF2B5EF4-FFF2-40B4-BE49-F238E27FC236}">
                <a16:creationId xmlns:a16="http://schemas.microsoft.com/office/drawing/2014/main" id="{00F37666-C418-BB1A-CAA1-08A36E347A0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00E9A12-2252-99F4-E426-8115DAE4DF86}"/>
              </a:ext>
            </a:extLst>
          </p:cNvPr>
          <p:cNvSpPr>
            <a:spLocks noGrp="1"/>
          </p:cNvSpPr>
          <p:nvPr>
            <p:ph type="sldNum" sz="quarter" idx="12"/>
          </p:nvPr>
        </p:nvSpPr>
        <p:spPr/>
        <p:txBody>
          <a:bodyPr/>
          <a:lstStyle>
            <a:lvl1pPr>
              <a:defRPr/>
            </a:lvl1pPr>
          </a:lstStyle>
          <a:p>
            <a:pPr>
              <a:defRPr/>
            </a:pPr>
            <a:fld id="{3E2B172C-CBCF-4F35-A79C-F4CA3E73127A}" type="slidenum">
              <a:rPr lang="en-US" altLang="x-none"/>
              <a:pPr>
                <a:defRPr/>
              </a:pPr>
              <a:t>‹#›</a:t>
            </a:fld>
            <a:endParaRPr lang="en-US" altLang="x-none"/>
          </a:p>
        </p:txBody>
      </p:sp>
    </p:spTree>
    <p:extLst>
      <p:ext uri="{BB962C8B-B14F-4D97-AF65-F5344CB8AC3E}">
        <p14:creationId xmlns:p14="http://schemas.microsoft.com/office/powerpoint/2010/main" val="2771085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a:extLst>
              <a:ext uri="{FF2B5EF4-FFF2-40B4-BE49-F238E27FC236}">
                <a16:creationId xmlns:a16="http://schemas.microsoft.com/office/drawing/2014/main" id="{1634C52E-4F90-55B6-1330-E384B02755DB}"/>
              </a:ext>
            </a:extLst>
          </p:cNvPr>
          <p:cNvSpPr>
            <a:spLocks noGrp="1"/>
          </p:cNvSpPr>
          <p:nvPr>
            <p:ph type="dt" sz="half" idx="15"/>
          </p:nvPr>
        </p:nvSpPr>
        <p:spPr/>
        <p:txBody>
          <a:bodyPr/>
          <a:lstStyle>
            <a:lvl1pPr>
              <a:defRPr/>
            </a:lvl1pPr>
          </a:lstStyle>
          <a:p>
            <a:pPr>
              <a:defRPr/>
            </a:pPr>
            <a:fld id="{2B2145B1-1DCD-4FF2-BCDD-B0CC13F9CC44}" type="datetimeFigureOut">
              <a:rPr lang="en-US"/>
              <a:pPr>
                <a:defRPr/>
              </a:pPr>
              <a:t>1/27/2024</a:t>
            </a:fld>
            <a:endParaRPr lang="en-US"/>
          </a:p>
        </p:txBody>
      </p:sp>
      <p:sp>
        <p:nvSpPr>
          <p:cNvPr id="4" name="Footer Placeholder 4">
            <a:extLst>
              <a:ext uri="{FF2B5EF4-FFF2-40B4-BE49-F238E27FC236}">
                <a16:creationId xmlns:a16="http://schemas.microsoft.com/office/drawing/2014/main" id="{BB9796C9-C2AA-056A-AED3-C671E9B2C2F3}"/>
              </a:ext>
            </a:extLst>
          </p:cNvPr>
          <p:cNvSpPr>
            <a:spLocks noGrp="1"/>
          </p:cNvSpPr>
          <p:nvPr>
            <p:ph type="ftr" sz="quarter" idx="16"/>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D6D1B22-81E9-9F71-AEB9-1F5B2E86AA52}"/>
              </a:ext>
            </a:extLst>
          </p:cNvPr>
          <p:cNvSpPr>
            <a:spLocks noGrp="1"/>
          </p:cNvSpPr>
          <p:nvPr>
            <p:ph type="sldNum" sz="quarter" idx="17"/>
          </p:nvPr>
        </p:nvSpPr>
        <p:spPr/>
        <p:txBody>
          <a:bodyPr/>
          <a:lstStyle>
            <a:lvl1pPr>
              <a:defRPr/>
            </a:lvl1pPr>
          </a:lstStyle>
          <a:p>
            <a:pPr>
              <a:defRPr/>
            </a:pPr>
            <a:fld id="{03C356CC-B6C1-4CCD-8E19-2087990138E6}" type="slidenum">
              <a:rPr lang="en-US" altLang="x-none"/>
              <a:pPr>
                <a:defRPr/>
              </a:pPr>
              <a:t>‹#›</a:t>
            </a:fld>
            <a:endParaRPr lang="en-US" altLang="x-none"/>
          </a:p>
        </p:txBody>
      </p:sp>
    </p:spTree>
    <p:extLst>
      <p:ext uri="{BB962C8B-B14F-4D97-AF65-F5344CB8AC3E}">
        <p14:creationId xmlns:p14="http://schemas.microsoft.com/office/powerpoint/2010/main" val="176281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C798F119-59D8-FA52-1BD9-060566CD0C56}"/>
              </a:ext>
            </a:extLst>
          </p:cNvPr>
          <p:cNvSpPr>
            <a:spLocks noGrp="1"/>
          </p:cNvSpPr>
          <p:nvPr>
            <p:ph type="dt" sz="half" idx="10"/>
          </p:nvPr>
        </p:nvSpPr>
        <p:spPr/>
        <p:txBody>
          <a:bodyPr/>
          <a:lstStyle>
            <a:lvl1pPr>
              <a:defRPr/>
            </a:lvl1pPr>
          </a:lstStyle>
          <a:p>
            <a:pPr>
              <a:defRPr/>
            </a:pPr>
            <a:fld id="{5FD8CE4A-7E03-467E-AC43-5EADDAD685B3}" type="datetimeFigureOut">
              <a:rPr lang="en-US"/>
              <a:pPr>
                <a:defRPr/>
              </a:pPr>
              <a:t>1/27/2024</a:t>
            </a:fld>
            <a:endParaRPr lang="en-US"/>
          </a:p>
        </p:txBody>
      </p:sp>
      <p:sp>
        <p:nvSpPr>
          <p:cNvPr id="8" name="Footer Placeholder 4">
            <a:extLst>
              <a:ext uri="{FF2B5EF4-FFF2-40B4-BE49-F238E27FC236}">
                <a16:creationId xmlns:a16="http://schemas.microsoft.com/office/drawing/2014/main" id="{E53026B3-0C6A-DEF9-BE8D-B1E808A646C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B623F13-AB11-B8C3-392A-B7FBC131A535}"/>
              </a:ext>
            </a:extLst>
          </p:cNvPr>
          <p:cNvSpPr>
            <a:spLocks noGrp="1"/>
          </p:cNvSpPr>
          <p:nvPr>
            <p:ph type="sldNum" sz="quarter" idx="12"/>
          </p:nvPr>
        </p:nvSpPr>
        <p:spPr/>
        <p:txBody>
          <a:bodyPr/>
          <a:lstStyle>
            <a:lvl1pPr>
              <a:defRPr/>
            </a:lvl1pPr>
          </a:lstStyle>
          <a:p>
            <a:pPr>
              <a:defRPr/>
            </a:pPr>
            <a:fld id="{69516B90-0006-40E4-AE76-FBDF46F01D60}" type="slidenum">
              <a:rPr lang="en-US" altLang="x-none"/>
              <a:pPr>
                <a:defRPr/>
              </a:pPr>
              <a:t>‹#›</a:t>
            </a:fld>
            <a:endParaRPr lang="en-US" altLang="x-none"/>
          </a:p>
        </p:txBody>
      </p:sp>
    </p:spTree>
    <p:extLst>
      <p:ext uri="{BB962C8B-B14F-4D97-AF65-F5344CB8AC3E}">
        <p14:creationId xmlns:p14="http://schemas.microsoft.com/office/powerpoint/2010/main" val="184445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FA89464-E4AC-430E-D2B0-9BB82FA70878}"/>
              </a:ext>
            </a:extLst>
          </p:cNvPr>
          <p:cNvSpPr>
            <a:spLocks noGrp="1"/>
          </p:cNvSpPr>
          <p:nvPr>
            <p:ph type="dt" sz="half" idx="10"/>
          </p:nvPr>
        </p:nvSpPr>
        <p:spPr/>
        <p:txBody>
          <a:bodyPr/>
          <a:lstStyle>
            <a:lvl1pPr>
              <a:defRPr/>
            </a:lvl1pPr>
          </a:lstStyle>
          <a:p>
            <a:pPr>
              <a:defRPr/>
            </a:pPr>
            <a:fld id="{92B90190-9625-4554-8058-1FF1E02005B6}" type="datetimeFigureOut">
              <a:rPr lang="en-US"/>
              <a:pPr>
                <a:defRPr/>
              </a:pPr>
              <a:t>1/27/2024</a:t>
            </a:fld>
            <a:endParaRPr lang="en-US"/>
          </a:p>
        </p:txBody>
      </p:sp>
      <p:sp>
        <p:nvSpPr>
          <p:cNvPr id="4" name="Footer Placeholder 4">
            <a:extLst>
              <a:ext uri="{FF2B5EF4-FFF2-40B4-BE49-F238E27FC236}">
                <a16:creationId xmlns:a16="http://schemas.microsoft.com/office/drawing/2014/main" id="{829A35FC-CAE8-9D7D-AB4E-FB3CFE488AA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B46A158-1D1F-DD26-4FE7-4EDC8542282E}"/>
              </a:ext>
            </a:extLst>
          </p:cNvPr>
          <p:cNvSpPr>
            <a:spLocks noGrp="1"/>
          </p:cNvSpPr>
          <p:nvPr>
            <p:ph type="sldNum" sz="quarter" idx="12"/>
          </p:nvPr>
        </p:nvSpPr>
        <p:spPr/>
        <p:txBody>
          <a:bodyPr/>
          <a:lstStyle>
            <a:lvl1pPr>
              <a:defRPr/>
            </a:lvl1pPr>
          </a:lstStyle>
          <a:p>
            <a:pPr>
              <a:defRPr/>
            </a:pPr>
            <a:fld id="{26F8C903-A893-4452-8E5E-BF97B4F569E5}" type="slidenum">
              <a:rPr lang="en-US" altLang="x-none"/>
              <a:pPr>
                <a:defRPr/>
              </a:pPr>
              <a:t>‹#›</a:t>
            </a:fld>
            <a:endParaRPr lang="en-US" altLang="x-none"/>
          </a:p>
        </p:txBody>
      </p:sp>
    </p:spTree>
    <p:extLst>
      <p:ext uri="{BB962C8B-B14F-4D97-AF65-F5344CB8AC3E}">
        <p14:creationId xmlns:p14="http://schemas.microsoft.com/office/powerpoint/2010/main" val="275824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0A3A45B-D93F-9A19-C345-D3F39BA667A3}"/>
              </a:ext>
            </a:extLst>
          </p:cNvPr>
          <p:cNvSpPr>
            <a:spLocks noGrp="1"/>
          </p:cNvSpPr>
          <p:nvPr>
            <p:ph type="dt" sz="half" idx="10"/>
          </p:nvPr>
        </p:nvSpPr>
        <p:spPr/>
        <p:txBody>
          <a:bodyPr/>
          <a:lstStyle>
            <a:lvl1pPr>
              <a:defRPr/>
            </a:lvl1pPr>
          </a:lstStyle>
          <a:p>
            <a:pPr>
              <a:defRPr/>
            </a:pPr>
            <a:fld id="{866925E7-6835-4B1D-9753-10A1E721130F}" type="datetimeFigureOut">
              <a:rPr lang="en-US"/>
              <a:pPr>
                <a:defRPr/>
              </a:pPr>
              <a:t>1/27/2024</a:t>
            </a:fld>
            <a:endParaRPr lang="en-US"/>
          </a:p>
        </p:txBody>
      </p:sp>
      <p:sp>
        <p:nvSpPr>
          <p:cNvPr id="3" name="Footer Placeholder 4">
            <a:extLst>
              <a:ext uri="{FF2B5EF4-FFF2-40B4-BE49-F238E27FC236}">
                <a16:creationId xmlns:a16="http://schemas.microsoft.com/office/drawing/2014/main" id="{893E911C-9C95-AE65-2A3F-465BD2AF709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F4459AB-3751-65B9-44EA-1E7074E23394}"/>
              </a:ext>
            </a:extLst>
          </p:cNvPr>
          <p:cNvSpPr>
            <a:spLocks noGrp="1"/>
          </p:cNvSpPr>
          <p:nvPr>
            <p:ph type="sldNum" sz="quarter" idx="12"/>
          </p:nvPr>
        </p:nvSpPr>
        <p:spPr/>
        <p:txBody>
          <a:bodyPr/>
          <a:lstStyle>
            <a:lvl1pPr>
              <a:defRPr/>
            </a:lvl1pPr>
          </a:lstStyle>
          <a:p>
            <a:pPr>
              <a:defRPr/>
            </a:pPr>
            <a:fld id="{6ABE40DF-3C18-4C72-B96C-F1EED54B040F}" type="slidenum">
              <a:rPr lang="en-US" altLang="x-none"/>
              <a:pPr>
                <a:defRPr/>
              </a:pPr>
              <a:t>‹#›</a:t>
            </a:fld>
            <a:endParaRPr lang="en-US" altLang="x-none"/>
          </a:p>
        </p:txBody>
      </p:sp>
    </p:spTree>
    <p:extLst>
      <p:ext uri="{BB962C8B-B14F-4D97-AF65-F5344CB8AC3E}">
        <p14:creationId xmlns:p14="http://schemas.microsoft.com/office/powerpoint/2010/main" val="392268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43">
            <a:extLst>
              <a:ext uri="{FF2B5EF4-FFF2-40B4-BE49-F238E27FC236}">
                <a16:creationId xmlns:a16="http://schemas.microsoft.com/office/drawing/2014/main" id="{82094916-94CE-6463-5536-1C3F65756F95}"/>
              </a:ext>
            </a:extLst>
          </p:cNvPr>
          <p:cNvGrpSpPr>
            <a:grpSpLocks/>
          </p:cNvGrpSpPr>
          <p:nvPr/>
        </p:nvGrpSpPr>
        <p:grpSpPr bwMode="auto">
          <a:xfrm>
            <a:off x="-382588" y="0"/>
            <a:ext cx="9932988" cy="6858000"/>
            <a:chOff x="-382404" y="0"/>
            <a:chExt cx="9932332" cy="6858000"/>
          </a:xfrm>
        </p:grpSpPr>
        <p:grpSp>
          <p:nvGrpSpPr>
            <p:cNvPr id="6" name="Group 44">
              <a:extLst>
                <a:ext uri="{FF2B5EF4-FFF2-40B4-BE49-F238E27FC236}">
                  <a16:creationId xmlns:a16="http://schemas.microsoft.com/office/drawing/2014/main" id="{0F0AB1A8-3ABD-7E82-C62A-5A609929C2FC}"/>
                </a:ext>
              </a:extLst>
            </p:cNvPr>
            <p:cNvGrpSpPr>
              <a:grpSpLocks/>
            </p:cNvGrpSpPr>
            <p:nvPr/>
          </p:nvGrpSpPr>
          <p:grpSpPr bwMode="auto">
            <a:xfrm>
              <a:off x="0" y="0"/>
              <a:ext cx="9144000" cy="6858000"/>
              <a:chOff x="0" y="0"/>
              <a:chExt cx="9144000" cy="6858000"/>
            </a:xfrm>
          </p:grpSpPr>
          <p:grpSp>
            <p:nvGrpSpPr>
              <p:cNvPr id="29" name="Group 4">
                <a:extLst>
                  <a:ext uri="{FF2B5EF4-FFF2-40B4-BE49-F238E27FC236}">
                    <a16:creationId xmlns:a16="http://schemas.microsoft.com/office/drawing/2014/main" id="{DAAE9FCA-0F93-5E56-6661-C532823C7552}"/>
                  </a:ext>
                </a:extLst>
              </p:cNvPr>
              <p:cNvGrpSpPr>
                <a:grpSpLocks/>
              </p:cNvGrpSpPr>
              <p:nvPr/>
            </p:nvGrpSpPr>
            <p:grpSpPr bwMode="auto">
              <a:xfrm>
                <a:off x="0" y="0"/>
                <a:ext cx="2514600" cy="6858000"/>
                <a:chOff x="0" y="0"/>
                <a:chExt cx="2514600" cy="6858000"/>
              </a:xfrm>
            </p:grpSpPr>
            <p:sp>
              <p:nvSpPr>
                <p:cNvPr id="41" name="Rectangle 83">
                  <a:extLst>
                    <a:ext uri="{FF2B5EF4-FFF2-40B4-BE49-F238E27FC236}">
                      <a16:creationId xmlns:a16="http://schemas.microsoft.com/office/drawing/2014/main" id="{6FEA975F-D64E-2649-67EF-903342DAD0D8}"/>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2">
                  <a:extLst>
                    <a:ext uri="{FF2B5EF4-FFF2-40B4-BE49-F238E27FC236}">
                      <a16:creationId xmlns:a16="http://schemas.microsoft.com/office/drawing/2014/main" id="{3331253E-7CBE-7978-080E-A40E57884D47}"/>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ectangle 3">
                  <a:extLst>
                    <a:ext uri="{FF2B5EF4-FFF2-40B4-BE49-F238E27FC236}">
                      <a16:creationId xmlns:a16="http://schemas.microsoft.com/office/drawing/2014/main" id="{115BB010-9307-6B0A-B1D3-0C189A8DDC14}"/>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5">
                <a:extLst>
                  <a:ext uri="{FF2B5EF4-FFF2-40B4-BE49-F238E27FC236}">
                    <a16:creationId xmlns:a16="http://schemas.microsoft.com/office/drawing/2014/main" id="{43317AC3-9B0F-FFE7-4A8B-1358CBB3C0CB}"/>
                  </a:ext>
                </a:extLst>
              </p:cNvPr>
              <p:cNvGrpSpPr>
                <a:grpSpLocks/>
              </p:cNvGrpSpPr>
              <p:nvPr/>
            </p:nvGrpSpPr>
            <p:grpSpPr bwMode="auto">
              <a:xfrm>
                <a:off x="422910" y="0"/>
                <a:ext cx="2514600" cy="6858000"/>
                <a:chOff x="0" y="0"/>
                <a:chExt cx="2514600" cy="6858000"/>
              </a:xfrm>
            </p:grpSpPr>
            <p:sp>
              <p:nvSpPr>
                <p:cNvPr id="38" name="Rectangle 80">
                  <a:extLst>
                    <a:ext uri="{FF2B5EF4-FFF2-40B4-BE49-F238E27FC236}">
                      <a16:creationId xmlns:a16="http://schemas.microsoft.com/office/drawing/2014/main" id="{9750884E-A150-B611-5238-85EE0D6F9C48}"/>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81">
                  <a:extLst>
                    <a:ext uri="{FF2B5EF4-FFF2-40B4-BE49-F238E27FC236}">
                      <a16:creationId xmlns:a16="http://schemas.microsoft.com/office/drawing/2014/main" id="{3F903A0D-F8EE-14D7-9869-4C5F519F3C1F}"/>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82">
                  <a:extLst>
                    <a:ext uri="{FF2B5EF4-FFF2-40B4-BE49-F238E27FC236}">
                      <a16:creationId xmlns:a16="http://schemas.microsoft.com/office/drawing/2014/main" id="{84EC3548-5BC8-E484-6989-E42C6A7DE3DF}"/>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1" name="Group 9">
                <a:extLst>
                  <a:ext uri="{FF2B5EF4-FFF2-40B4-BE49-F238E27FC236}">
                    <a16:creationId xmlns:a16="http://schemas.microsoft.com/office/drawing/2014/main" id="{BA093477-A8F3-36EB-3290-24E88CC1527C}"/>
                  </a:ext>
                </a:extLst>
              </p:cNvPr>
              <p:cNvGrpSpPr>
                <a:grpSpLocks/>
              </p:cNvGrpSpPr>
              <p:nvPr/>
            </p:nvGrpSpPr>
            <p:grpSpPr bwMode="auto">
              <a:xfrm rot="10800000">
                <a:off x="6629400" y="0"/>
                <a:ext cx="2514600" cy="6858000"/>
                <a:chOff x="0" y="0"/>
                <a:chExt cx="2514600" cy="6858000"/>
              </a:xfrm>
            </p:grpSpPr>
            <p:sp>
              <p:nvSpPr>
                <p:cNvPr id="35" name="Rectangle 77">
                  <a:extLst>
                    <a:ext uri="{FF2B5EF4-FFF2-40B4-BE49-F238E27FC236}">
                      <a16:creationId xmlns:a16="http://schemas.microsoft.com/office/drawing/2014/main" id="{A567A3FD-CBC0-0BC7-6D06-117E4F76B658}"/>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78">
                  <a:extLst>
                    <a:ext uri="{FF2B5EF4-FFF2-40B4-BE49-F238E27FC236}">
                      <a16:creationId xmlns:a16="http://schemas.microsoft.com/office/drawing/2014/main" id="{BF8EC535-FF6A-CA7A-0536-313A4253B5F6}"/>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ectangle 79">
                  <a:extLst>
                    <a:ext uri="{FF2B5EF4-FFF2-40B4-BE49-F238E27FC236}">
                      <a16:creationId xmlns:a16="http://schemas.microsoft.com/office/drawing/2014/main" id="{8B6011C5-C2A5-9CB1-2FD1-934E99709311}"/>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2" name="Rectangle 74">
                <a:extLst>
                  <a:ext uri="{FF2B5EF4-FFF2-40B4-BE49-F238E27FC236}">
                    <a16:creationId xmlns:a16="http://schemas.microsoft.com/office/drawing/2014/main" id="{ADCB9AA2-E766-6317-EEF0-159236CDF7B3}"/>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75">
                <a:extLst>
                  <a:ext uri="{FF2B5EF4-FFF2-40B4-BE49-F238E27FC236}">
                    <a16:creationId xmlns:a16="http://schemas.microsoft.com/office/drawing/2014/main" id="{6884E177-B8C9-8798-DEFA-5E5D4A6F0C7B}"/>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Rectangle 76">
                <a:extLst>
                  <a:ext uri="{FF2B5EF4-FFF2-40B4-BE49-F238E27FC236}">
                    <a16:creationId xmlns:a16="http://schemas.microsoft.com/office/drawing/2014/main" id="{93F06542-66DF-994A-59D5-9DFC95543F89}"/>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7" name="Freeform 46">
              <a:extLst>
                <a:ext uri="{FF2B5EF4-FFF2-40B4-BE49-F238E27FC236}">
                  <a16:creationId xmlns:a16="http://schemas.microsoft.com/office/drawing/2014/main" id="{35A73155-982C-D580-4986-4C22757FFD0F}"/>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47">
              <a:extLst>
                <a:ext uri="{FF2B5EF4-FFF2-40B4-BE49-F238E27FC236}">
                  <a16:creationId xmlns:a16="http://schemas.microsoft.com/office/drawing/2014/main" id="{3F5744E3-A6C1-0F6E-FAFB-8B9C9DB03978}"/>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48">
              <a:extLst>
                <a:ext uri="{FF2B5EF4-FFF2-40B4-BE49-F238E27FC236}">
                  <a16:creationId xmlns:a16="http://schemas.microsoft.com/office/drawing/2014/main" id="{C8D4B664-3486-A464-ACC0-0886620AFBF7}"/>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49">
              <a:extLst>
                <a:ext uri="{FF2B5EF4-FFF2-40B4-BE49-F238E27FC236}">
                  <a16:creationId xmlns:a16="http://schemas.microsoft.com/office/drawing/2014/main" id="{297874CB-1AF5-0D15-CAA8-13E6FA3B7B0F}"/>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Freeform 50">
              <a:extLst>
                <a:ext uri="{FF2B5EF4-FFF2-40B4-BE49-F238E27FC236}">
                  <a16:creationId xmlns:a16="http://schemas.microsoft.com/office/drawing/2014/main" id="{C368FEB6-3476-EA11-BEB3-476066A23F60}"/>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2" name="Hexagon 51">
              <a:extLst>
                <a:ext uri="{FF2B5EF4-FFF2-40B4-BE49-F238E27FC236}">
                  <a16:creationId xmlns:a16="http://schemas.microsoft.com/office/drawing/2014/main" id="{3B23F8E8-E514-0060-2E4B-AAF348D38A53}"/>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52">
              <a:extLst>
                <a:ext uri="{FF2B5EF4-FFF2-40B4-BE49-F238E27FC236}">
                  <a16:creationId xmlns:a16="http://schemas.microsoft.com/office/drawing/2014/main" id="{486F8CEF-01AE-2238-FF33-6C81B5766D76}"/>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53">
              <a:extLst>
                <a:ext uri="{FF2B5EF4-FFF2-40B4-BE49-F238E27FC236}">
                  <a16:creationId xmlns:a16="http://schemas.microsoft.com/office/drawing/2014/main" id="{413EECB9-6E01-5877-F51D-AFB2757C7A23}"/>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54">
              <a:extLst>
                <a:ext uri="{FF2B5EF4-FFF2-40B4-BE49-F238E27FC236}">
                  <a16:creationId xmlns:a16="http://schemas.microsoft.com/office/drawing/2014/main" id="{1261F188-4BFC-D299-4447-CE75F18055A5}"/>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Hexagon 55">
              <a:extLst>
                <a:ext uri="{FF2B5EF4-FFF2-40B4-BE49-F238E27FC236}">
                  <a16:creationId xmlns:a16="http://schemas.microsoft.com/office/drawing/2014/main" id="{9F1D8C22-22EA-9705-BFDF-9580795B1E7F}"/>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58">
              <a:extLst>
                <a:ext uri="{FF2B5EF4-FFF2-40B4-BE49-F238E27FC236}">
                  <a16:creationId xmlns:a16="http://schemas.microsoft.com/office/drawing/2014/main" id="{13522CC8-D4A0-E9E6-9B59-F566E2E505CF}"/>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59">
              <a:extLst>
                <a:ext uri="{FF2B5EF4-FFF2-40B4-BE49-F238E27FC236}">
                  <a16:creationId xmlns:a16="http://schemas.microsoft.com/office/drawing/2014/main" id="{167E455D-889B-C1AB-3364-DD9F28B5E404}"/>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61">
              <a:extLst>
                <a:ext uri="{FF2B5EF4-FFF2-40B4-BE49-F238E27FC236}">
                  <a16:creationId xmlns:a16="http://schemas.microsoft.com/office/drawing/2014/main" id="{D775A4D7-A69E-E0C5-9A99-90FABD7BC085}"/>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62">
              <a:extLst>
                <a:ext uri="{FF2B5EF4-FFF2-40B4-BE49-F238E27FC236}">
                  <a16:creationId xmlns:a16="http://schemas.microsoft.com/office/drawing/2014/main" id="{F2FCDD68-49D0-141F-4A6E-1BE5457A31A2}"/>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63">
              <a:extLst>
                <a:ext uri="{FF2B5EF4-FFF2-40B4-BE49-F238E27FC236}">
                  <a16:creationId xmlns:a16="http://schemas.microsoft.com/office/drawing/2014/main" id="{D08E0EE6-0C23-507A-BE1B-EC4E0E727373}"/>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64">
              <a:extLst>
                <a:ext uri="{FF2B5EF4-FFF2-40B4-BE49-F238E27FC236}">
                  <a16:creationId xmlns:a16="http://schemas.microsoft.com/office/drawing/2014/main" id="{A706DCFD-EC62-E108-DEED-9076A517B2BE}"/>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65">
              <a:extLst>
                <a:ext uri="{FF2B5EF4-FFF2-40B4-BE49-F238E27FC236}">
                  <a16:creationId xmlns:a16="http://schemas.microsoft.com/office/drawing/2014/main" id="{B2EB0024-1BA4-60B0-7732-76FFC2BBB0B3}"/>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66">
              <a:extLst>
                <a:ext uri="{FF2B5EF4-FFF2-40B4-BE49-F238E27FC236}">
                  <a16:creationId xmlns:a16="http://schemas.microsoft.com/office/drawing/2014/main" id="{73C2F188-5FF2-BFBB-B202-F61909029C8A}"/>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67">
              <a:extLst>
                <a:ext uri="{FF2B5EF4-FFF2-40B4-BE49-F238E27FC236}">
                  <a16:creationId xmlns:a16="http://schemas.microsoft.com/office/drawing/2014/main" id="{3E5E6A37-624E-395D-4F2D-AD5722ADE759}"/>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Hexagon 68">
              <a:extLst>
                <a:ext uri="{FF2B5EF4-FFF2-40B4-BE49-F238E27FC236}">
                  <a16:creationId xmlns:a16="http://schemas.microsoft.com/office/drawing/2014/main" id="{13C68939-FA22-4CE4-3FF7-E95579D07AFB}"/>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69">
              <a:extLst>
                <a:ext uri="{FF2B5EF4-FFF2-40B4-BE49-F238E27FC236}">
                  <a16:creationId xmlns:a16="http://schemas.microsoft.com/office/drawing/2014/main" id="{6C12985D-4BFB-F9BB-B723-958D5E3998BB}"/>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Freeform 70">
              <a:extLst>
                <a:ext uri="{FF2B5EF4-FFF2-40B4-BE49-F238E27FC236}">
                  <a16:creationId xmlns:a16="http://schemas.microsoft.com/office/drawing/2014/main" id="{77E57C97-B057-206B-9A01-54950CDBE0D6}"/>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Rectangle 45">
            <a:extLst>
              <a:ext uri="{FF2B5EF4-FFF2-40B4-BE49-F238E27FC236}">
                <a16:creationId xmlns:a16="http://schemas.microsoft.com/office/drawing/2014/main" id="{3F20D878-6CED-1099-A088-491679D611E8}"/>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56">
            <a:extLst>
              <a:ext uri="{FF2B5EF4-FFF2-40B4-BE49-F238E27FC236}">
                <a16:creationId xmlns:a16="http://schemas.microsoft.com/office/drawing/2014/main" id="{824BF798-69E1-8DA6-BB9D-9B77AADE6600}"/>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57">
            <a:extLst>
              <a:ext uri="{FF2B5EF4-FFF2-40B4-BE49-F238E27FC236}">
                <a16:creationId xmlns:a16="http://schemas.microsoft.com/office/drawing/2014/main" id="{055E6DD6-1D20-A592-D5DD-8C44B319498D}"/>
              </a:ext>
            </a:extLst>
          </p:cNvPr>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ectangle 60">
            <a:extLst>
              <a:ext uri="{FF2B5EF4-FFF2-40B4-BE49-F238E27FC236}">
                <a16:creationId xmlns:a16="http://schemas.microsoft.com/office/drawing/2014/main" id="{96AE76DF-413C-99EB-06B9-C74AF8431D53}"/>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a:extLst>
              <a:ext uri="{FF2B5EF4-FFF2-40B4-BE49-F238E27FC236}">
                <a16:creationId xmlns:a16="http://schemas.microsoft.com/office/drawing/2014/main" id="{73870899-115C-61C2-FFC2-F2AEB5AF40E1}"/>
              </a:ext>
            </a:extLst>
          </p:cNvPr>
          <p:cNvSpPr>
            <a:spLocks noGrp="1"/>
          </p:cNvSpPr>
          <p:nvPr>
            <p:ph type="dt" sz="half" idx="10"/>
          </p:nvPr>
        </p:nvSpPr>
        <p:spPr/>
        <p:txBody>
          <a:bodyPr/>
          <a:lstStyle>
            <a:lvl1pPr>
              <a:defRPr/>
            </a:lvl1pPr>
          </a:lstStyle>
          <a:p>
            <a:pPr>
              <a:defRPr/>
            </a:pPr>
            <a:fld id="{B7AFDF55-88C0-4960-B9B6-60C333C447E9}" type="datetimeFigureOut">
              <a:rPr lang="en-US"/>
              <a:pPr>
                <a:defRPr/>
              </a:pPr>
              <a:t>1/27/2024</a:t>
            </a:fld>
            <a:endParaRPr lang="en-US"/>
          </a:p>
        </p:txBody>
      </p:sp>
      <p:sp>
        <p:nvSpPr>
          <p:cNvPr id="49" name="Slide Number Placeholder 6">
            <a:extLst>
              <a:ext uri="{FF2B5EF4-FFF2-40B4-BE49-F238E27FC236}">
                <a16:creationId xmlns:a16="http://schemas.microsoft.com/office/drawing/2014/main" id="{B24EF4FA-FB20-AB58-366A-8F320565EF18}"/>
              </a:ext>
            </a:extLst>
          </p:cNvPr>
          <p:cNvSpPr>
            <a:spLocks noGrp="1"/>
          </p:cNvSpPr>
          <p:nvPr>
            <p:ph type="sldNum" sz="quarter" idx="11"/>
          </p:nvPr>
        </p:nvSpPr>
        <p:spPr/>
        <p:txBody>
          <a:bodyPr/>
          <a:lstStyle>
            <a:lvl1pPr>
              <a:defRPr/>
            </a:lvl1pPr>
          </a:lstStyle>
          <a:p>
            <a:pPr>
              <a:defRPr/>
            </a:pPr>
            <a:fld id="{76BBBE4A-DE7D-475D-9212-ACFE3D2CF0AB}" type="slidenum">
              <a:rPr lang="en-US" altLang="x-none"/>
              <a:pPr>
                <a:defRPr/>
              </a:pPr>
              <a:t>‹#›</a:t>
            </a:fld>
            <a:endParaRPr lang="en-US" altLang="x-none"/>
          </a:p>
        </p:txBody>
      </p:sp>
      <p:sp>
        <p:nvSpPr>
          <p:cNvPr id="50" name="Footer Placeholder 5">
            <a:extLst>
              <a:ext uri="{FF2B5EF4-FFF2-40B4-BE49-F238E27FC236}">
                <a16:creationId xmlns:a16="http://schemas.microsoft.com/office/drawing/2014/main" id="{E510C1D5-3E06-0F09-9830-0F368288E55A}"/>
              </a:ext>
            </a:extLst>
          </p:cNvPr>
          <p:cNvSpPr>
            <a:spLocks noGrp="1"/>
          </p:cNvSpPr>
          <p:nvPr>
            <p:ph type="ftr" sz="quarter" idx="12"/>
          </p:nvPr>
        </p:nvSpPr>
        <p:spPr>
          <a:xfrm>
            <a:off x="4641850" y="5724525"/>
            <a:ext cx="3492500" cy="365125"/>
          </a:xfrm>
        </p:spPr>
        <p:txBody>
          <a:bodyPr>
            <a:normAutofit/>
          </a:bodyPr>
          <a:lstStyle>
            <a:lvl1pPr>
              <a:defRPr/>
            </a:lvl1pPr>
          </a:lstStyle>
          <a:p>
            <a:pPr>
              <a:defRPr/>
            </a:pPr>
            <a:endParaRPr lang="en-US"/>
          </a:p>
        </p:txBody>
      </p:sp>
    </p:spTree>
    <p:extLst>
      <p:ext uri="{BB962C8B-B14F-4D97-AF65-F5344CB8AC3E}">
        <p14:creationId xmlns:p14="http://schemas.microsoft.com/office/powerpoint/2010/main" val="1957217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43">
            <a:extLst>
              <a:ext uri="{FF2B5EF4-FFF2-40B4-BE49-F238E27FC236}">
                <a16:creationId xmlns:a16="http://schemas.microsoft.com/office/drawing/2014/main" id="{5577A4C7-D8B5-50D6-E5D9-7D346B9C03C4}"/>
              </a:ext>
            </a:extLst>
          </p:cNvPr>
          <p:cNvGrpSpPr>
            <a:grpSpLocks/>
          </p:cNvGrpSpPr>
          <p:nvPr/>
        </p:nvGrpSpPr>
        <p:grpSpPr bwMode="auto">
          <a:xfrm>
            <a:off x="-382588" y="0"/>
            <a:ext cx="9932988" cy="6858000"/>
            <a:chOff x="-382404" y="0"/>
            <a:chExt cx="9932332" cy="6858000"/>
          </a:xfrm>
        </p:grpSpPr>
        <p:grpSp>
          <p:nvGrpSpPr>
            <p:cNvPr id="6" name="Group 44">
              <a:extLst>
                <a:ext uri="{FF2B5EF4-FFF2-40B4-BE49-F238E27FC236}">
                  <a16:creationId xmlns:a16="http://schemas.microsoft.com/office/drawing/2014/main" id="{99F76AB4-21BF-E1B7-D999-FBDEEE55FBA6}"/>
                </a:ext>
              </a:extLst>
            </p:cNvPr>
            <p:cNvGrpSpPr>
              <a:grpSpLocks/>
            </p:cNvGrpSpPr>
            <p:nvPr/>
          </p:nvGrpSpPr>
          <p:grpSpPr bwMode="auto">
            <a:xfrm>
              <a:off x="0" y="0"/>
              <a:ext cx="9144000" cy="6858000"/>
              <a:chOff x="0" y="0"/>
              <a:chExt cx="9144000" cy="6858000"/>
            </a:xfrm>
          </p:grpSpPr>
          <p:grpSp>
            <p:nvGrpSpPr>
              <p:cNvPr id="29" name="Group 4">
                <a:extLst>
                  <a:ext uri="{FF2B5EF4-FFF2-40B4-BE49-F238E27FC236}">
                    <a16:creationId xmlns:a16="http://schemas.microsoft.com/office/drawing/2014/main" id="{A86FAE93-61D6-663D-5D4B-F2E69E188E00}"/>
                  </a:ext>
                </a:extLst>
              </p:cNvPr>
              <p:cNvGrpSpPr>
                <a:grpSpLocks/>
              </p:cNvGrpSpPr>
              <p:nvPr/>
            </p:nvGrpSpPr>
            <p:grpSpPr bwMode="auto">
              <a:xfrm>
                <a:off x="0" y="0"/>
                <a:ext cx="2514600" cy="6858000"/>
                <a:chOff x="0" y="0"/>
                <a:chExt cx="2514600" cy="6858000"/>
              </a:xfrm>
            </p:grpSpPr>
            <p:sp>
              <p:nvSpPr>
                <p:cNvPr id="41" name="Rectangle 86">
                  <a:extLst>
                    <a:ext uri="{FF2B5EF4-FFF2-40B4-BE49-F238E27FC236}">
                      <a16:creationId xmlns:a16="http://schemas.microsoft.com/office/drawing/2014/main" id="{05E5D414-807F-E027-A17B-C06A1BF3240E}"/>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2">
                  <a:extLst>
                    <a:ext uri="{FF2B5EF4-FFF2-40B4-BE49-F238E27FC236}">
                      <a16:creationId xmlns:a16="http://schemas.microsoft.com/office/drawing/2014/main" id="{4E6704EF-B3D3-F815-11A3-83CA052ACD5B}"/>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ectangle 3">
                  <a:extLst>
                    <a:ext uri="{FF2B5EF4-FFF2-40B4-BE49-F238E27FC236}">
                      <a16:creationId xmlns:a16="http://schemas.microsoft.com/office/drawing/2014/main" id="{BA4B4108-94F0-73BC-AD9F-FAABA31CCA01}"/>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5">
                <a:extLst>
                  <a:ext uri="{FF2B5EF4-FFF2-40B4-BE49-F238E27FC236}">
                    <a16:creationId xmlns:a16="http://schemas.microsoft.com/office/drawing/2014/main" id="{8EBD6EB9-9C5B-55C4-2C44-2A031D603D8D}"/>
                  </a:ext>
                </a:extLst>
              </p:cNvPr>
              <p:cNvGrpSpPr>
                <a:grpSpLocks/>
              </p:cNvGrpSpPr>
              <p:nvPr/>
            </p:nvGrpSpPr>
            <p:grpSpPr bwMode="auto">
              <a:xfrm>
                <a:off x="422910" y="0"/>
                <a:ext cx="2514600" cy="6858000"/>
                <a:chOff x="0" y="0"/>
                <a:chExt cx="2514600" cy="6858000"/>
              </a:xfrm>
            </p:grpSpPr>
            <p:sp>
              <p:nvSpPr>
                <p:cNvPr id="38" name="Rectangle 83">
                  <a:extLst>
                    <a:ext uri="{FF2B5EF4-FFF2-40B4-BE49-F238E27FC236}">
                      <a16:creationId xmlns:a16="http://schemas.microsoft.com/office/drawing/2014/main" id="{22754DCD-189C-9030-9979-08E8CAAFC6CD}"/>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84">
                  <a:extLst>
                    <a:ext uri="{FF2B5EF4-FFF2-40B4-BE49-F238E27FC236}">
                      <a16:creationId xmlns:a16="http://schemas.microsoft.com/office/drawing/2014/main" id="{4EA9D4A3-301F-D311-51B5-B597DB48CB68}"/>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85">
                  <a:extLst>
                    <a:ext uri="{FF2B5EF4-FFF2-40B4-BE49-F238E27FC236}">
                      <a16:creationId xmlns:a16="http://schemas.microsoft.com/office/drawing/2014/main" id="{6312172F-54DB-5779-94DF-B348BFE88260}"/>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1" name="Group 9">
                <a:extLst>
                  <a:ext uri="{FF2B5EF4-FFF2-40B4-BE49-F238E27FC236}">
                    <a16:creationId xmlns:a16="http://schemas.microsoft.com/office/drawing/2014/main" id="{8306DB67-0725-9DBF-7184-3DC75C7EA3EB}"/>
                  </a:ext>
                </a:extLst>
              </p:cNvPr>
              <p:cNvGrpSpPr>
                <a:grpSpLocks/>
              </p:cNvGrpSpPr>
              <p:nvPr/>
            </p:nvGrpSpPr>
            <p:grpSpPr bwMode="auto">
              <a:xfrm rot="10800000">
                <a:off x="6629400" y="0"/>
                <a:ext cx="2514600" cy="6858000"/>
                <a:chOff x="0" y="0"/>
                <a:chExt cx="2514600" cy="6858000"/>
              </a:xfrm>
            </p:grpSpPr>
            <p:sp>
              <p:nvSpPr>
                <p:cNvPr id="35" name="Rectangle 80">
                  <a:extLst>
                    <a:ext uri="{FF2B5EF4-FFF2-40B4-BE49-F238E27FC236}">
                      <a16:creationId xmlns:a16="http://schemas.microsoft.com/office/drawing/2014/main" id="{B96D24A7-D614-8FA1-EF03-0628262B2110}"/>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81">
                  <a:extLst>
                    <a:ext uri="{FF2B5EF4-FFF2-40B4-BE49-F238E27FC236}">
                      <a16:creationId xmlns:a16="http://schemas.microsoft.com/office/drawing/2014/main" id="{FF93F5DC-1C0A-E99C-57F1-42910ED70B7A}"/>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ectangle 82">
                  <a:extLst>
                    <a:ext uri="{FF2B5EF4-FFF2-40B4-BE49-F238E27FC236}">
                      <a16:creationId xmlns:a16="http://schemas.microsoft.com/office/drawing/2014/main" id="{7B33BE62-EC36-396A-7E06-786D75C7D73F}"/>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2" name="Rectangle 77">
                <a:extLst>
                  <a:ext uri="{FF2B5EF4-FFF2-40B4-BE49-F238E27FC236}">
                    <a16:creationId xmlns:a16="http://schemas.microsoft.com/office/drawing/2014/main" id="{C74193FC-A613-3806-22A5-C8BA18808BAD}"/>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78">
                <a:extLst>
                  <a:ext uri="{FF2B5EF4-FFF2-40B4-BE49-F238E27FC236}">
                    <a16:creationId xmlns:a16="http://schemas.microsoft.com/office/drawing/2014/main" id="{DA66A6B2-E656-1E0D-2E9A-D9EB35347187}"/>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Rectangle 79">
                <a:extLst>
                  <a:ext uri="{FF2B5EF4-FFF2-40B4-BE49-F238E27FC236}">
                    <a16:creationId xmlns:a16="http://schemas.microsoft.com/office/drawing/2014/main" id="{6BE61EDC-E395-1FFB-73F2-3E07EC123450}"/>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7" name="Freeform 45">
              <a:extLst>
                <a:ext uri="{FF2B5EF4-FFF2-40B4-BE49-F238E27FC236}">
                  <a16:creationId xmlns:a16="http://schemas.microsoft.com/office/drawing/2014/main" id="{6F2CA40F-89A1-1D1D-75CD-2DFDD3D25E20}"/>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46">
              <a:extLst>
                <a:ext uri="{FF2B5EF4-FFF2-40B4-BE49-F238E27FC236}">
                  <a16:creationId xmlns:a16="http://schemas.microsoft.com/office/drawing/2014/main" id="{C4D36D04-195E-9949-AA54-0FD2550F3E65}"/>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47">
              <a:extLst>
                <a:ext uri="{FF2B5EF4-FFF2-40B4-BE49-F238E27FC236}">
                  <a16:creationId xmlns:a16="http://schemas.microsoft.com/office/drawing/2014/main" id="{453A781B-76F3-A1D6-426B-D34B12180B15}"/>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48">
              <a:extLst>
                <a:ext uri="{FF2B5EF4-FFF2-40B4-BE49-F238E27FC236}">
                  <a16:creationId xmlns:a16="http://schemas.microsoft.com/office/drawing/2014/main" id="{D0DF3342-126B-9EF7-C121-779A5ADFB8A2}"/>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Freeform 49">
              <a:extLst>
                <a:ext uri="{FF2B5EF4-FFF2-40B4-BE49-F238E27FC236}">
                  <a16:creationId xmlns:a16="http://schemas.microsoft.com/office/drawing/2014/main" id="{E9A597B6-82DF-E3FF-B784-DF5B74CD7962}"/>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2" name="Hexagon 50">
              <a:extLst>
                <a:ext uri="{FF2B5EF4-FFF2-40B4-BE49-F238E27FC236}">
                  <a16:creationId xmlns:a16="http://schemas.microsoft.com/office/drawing/2014/main" id="{143564BA-6739-8C55-D0FC-A9898D1D08C1}"/>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51">
              <a:extLst>
                <a:ext uri="{FF2B5EF4-FFF2-40B4-BE49-F238E27FC236}">
                  <a16:creationId xmlns:a16="http://schemas.microsoft.com/office/drawing/2014/main" id="{11AC9667-AA85-C172-E6A9-ED96A519F780}"/>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59">
              <a:extLst>
                <a:ext uri="{FF2B5EF4-FFF2-40B4-BE49-F238E27FC236}">
                  <a16:creationId xmlns:a16="http://schemas.microsoft.com/office/drawing/2014/main" id="{F9D5F2C8-E1CC-C64E-B0A1-8CF56C6494A1}"/>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60">
              <a:extLst>
                <a:ext uri="{FF2B5EF4-FFF2-40B4-BE49-F238E27FC236}">
                  <a16:creationId xmlns:a16="http://schemas.microsoft.com/office/drawing/2014/main" id="{3192DABD-896B-4B92-BC27-A39250C96E5F}"/>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Hexagon 61">
              <a:extLst>
                <a:ext uri="{FF2B5EF4-FFF2-40B4-BE49-F238E27FC236}">
                  <a16:creationId xmlns:a16="http://schemas.microsoft.com/office/drawing/2014/main" id="{AC9B1A1B-40B5-98E4-F019-37B9C1F3394C}"/>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62">
              <a:extLst>
                <a:ext uri="{FF2B5EF4-FFF2-40B4-BE49-F238E27FC236}">
                  <a16:creationId xmlns:a16="http://schemas.microsoft.com/office/drawing/2014/main" id="{BA7CBC38-4996-8A8B-CA70-48FA75933F5F}"/>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63">
              <a:extLst>
                <a:ext uri="{FF2B5EF4-FFF2-40B4-BE49-F238E27FC236}">
                  <a16:creationId xmlns:a16="http://schemas.microsoft.com/office/drawing/2014/main" id="{CBCCEBF4-9B3C-1608-6E15-CA40F2215752}"/>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64">
              <a:extLst>
                <a:ext uri="{FF2B5EF4-FFF2-40B4-BE49-F238E27FC236}">
                  <a16:creationId xmlns:a16="http://schemas.microsoft.com/office/drawing/2014/main" id="{5173695D-D279-6925-8AF3-6C02E4952C34}"/>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65">
              <a:extLst>
                <a:ext uri="{FF2B5EF4-FFF2-40B4-BE49-F238E27FC236}">
                  <a16:creationId xmlns:a16="http://schemas.microsoft.com/office/drawing/2014/main" id="{8C4A9377-D47E-C6E9-CA4A-F2AEFE16A928}"/>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66">
              <a:extLst>
                <a:ext uri="{FF2B5EF4-FFF2-40B4-BE49-F238E27FC236}">
                  <a16:creationId xmlns:a16="http://schemas.microsoft.com/office/drawing/2014/main" id="{B389C652-8C5B-5D81-29B3-77946E462719}"/>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67">
              <a:extLst>
                <a:ext uri="{FF2B5EF4-FFF2-40B4-BE49-F238E27FC236}">
                  <a16:creationId xmlns:a16="http://schemas.microsoft.com/office/drawing/2014/main" id="{3D2C5E66-EEC1-2C10-B3F9-CAFD31EDEB81}"/>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68">
              <a:extLst>
                <a:ext uri="{FF2B5EF4-FFF2-40B4-BE49-F238E27FC236}">
                  <a16:creationId xmlns:a16="http://schemas.microsoft.com/office/drawing/2014/main" id="{347006E3-AF72-5C59-F392-A79439926D2C}"/>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69">
              <a:extLst>
                <a:ext uri="{FF2B5EF4-FFF2-40B4-BE49-F238E27FC236}">
                  <a16:creationId xmlns:a16="http://schemas.microsoft.com/office/drawing/2014/main" id="{A18A2A21-8AD6-7E44-23F0-3F74976219E7}"/>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70">
              <a:extLst>
                <a:ext uri="{FF2B5EF4-FFF2-40B4-BE49-F238E27FC236}">
                  <a16:creationId xmlns:a16="http://schemas.microsoft.com/office/drawing/2014/main" id="{CA55AC33-C965-6485-9084-DBBDC75F0966}"/>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Hexagon 71">
              <a:extLst>
                <a:ext uri="{FF2B5EF4-FFF2-40B4-BE49-F238E27FC236}">
                  <a16:creationId xmlns:a16="http://schemas.microsoft.com/office/drawing/2014/main" id="{47CDFCDF-A5FF-20BB-399F-F3F3DE945A13}"/>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72">
              <a:extLst>
                <a:ext uri="{FF2B5EF4-FFF2-40B4-BE49-F238E27FC236}">
                  <a16:creationId xmlns:a16="http://schemas.microsoft.com/office/drawing/2014/main" id="{BF744107-BDD7-6132-6FB5-42D56043D425}"/>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Freeform 73">
              <a:extLst>
                <a:ext uri="{FF2B5EF4-FFF2-40B4-BE49-F238E27FC236}">
                  <a16:creationId xmlns:a16="http://schemas.microsoft.com/office/drawing/2014/main" id="{4317CA1C-B21A-64A3-FE6F-B392477F10C1}"/>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Rectangle 93">
            <a:extLst>
              <a:ext uri="{FF2B5EF4-FFF2-40B4-BE49-F238E27FC236}">
                <a16:creationId xmlns:a16="http://schemas.microsoft.com/office/drawing/2014/main" id="{14B294D0-AB0E-B2AC-860C-1DECC7A258CF}"/>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100">
            <a:extLst>
              <a:ext uri="{FF2B5EF4-FFF2-40B4-BE49-F238E27FC236}">
                <a16:creationId xmlns:a16="http://schemas.microsoft.com/office/drawing/2014/main" id="{B087D98C-EDB4-F859-C497-40A87C8E8DF1}"/>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101">
            <a:extLst>
              <a:ext uri="{FF2B5EF4-FFF2-40B4-BE49-F238E27FC236}">
                <a16:creationId xmlns:a16="http://schemas.microsoft.com/office/drawing/2014/main" id="{A82DA57D-84F5-A4D0-0820-D9304B15793C}"/>
              </a:ext>
            </a:extLst>
          </p:cNvPr>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ectangle 104">
            <a:extLst>
              <a:ext uri="{FF2B5EF4-FFF2-40B4-BE49-F238E27FC236}">
                <a16:creationId xmlns:a16="http://schemas.microsoft.com/office/drawing/2014/main" id="{D4A2E257-33DB-B6F8-CF2F-FB067AC6FD49}"/>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a:extLst>
              <a:ext uri="{FF2B5EF4-FFF2-40B4-BE49-F238E27FC236}">
                <a16:creationId xmlns:a16="http://schemas.microsoft.com/office/drawing/2014/main" id="{F4E4DDBC-91EB-0559-A9FF-F2285EE49C79}"/>
              </a:ext>
            </a:extLst>
          </p:cNvPr>
          <p:cNvSpPr>
            <a:spLocks noGrp="1"/>
          </p:cNvSpPr>
          <p:nvPr>
            <p:ph type="dt" sz="half" idx="10"/>
          </p:nvPr>
        </p:nvSpPr>
        <p:spPr/>
        <p:txBody>
          <a:bodyPr/>
          <a:lstStyle>
            <a:lvl1pPr>
              <a:defRPr/>
            </a:lvl1pPr>
          </a:lstStyle>
          <a:p>
            <a:pPr>
              <a:defRPr/>
            </a:pPr>
            <a:fld id="{6C39FE59-D1A8-47A3-8757-F1BC084CFB10}" type="datetimeFigureOut">
              <a:rPr lang="en-US"/>
              <a:pPr>
                <a:defRPr/>
              </a:pPr>
              <a:t>1/27/2024</a:t>
            </a:fld>
            <a:endParaRPr lang="en-US"/>
          </a:p>
        </p:txBody>
      </p:sp>
      <p:sp>
        <p:nvSpPr>
          <p:cNvPr id="49" name="Footer Placeholder 5">
            <a:extLst>
              <a:ext uri="{FF2B5EF4-FFF2-40B4-BE49-F238E27FC236}">
                <a16:creationId xmlns:a16="http://schemas.microsoft.com/office/drawing/2014/main" id="{9E15E6AB-04FC-8077-D76C-D35888E2888B}"/>
              </a:ext>
            </a:extLst>
          </p:cNvPr>
          <p:cNvSpPr>
            <a:spLocks noGrp="1"/>
          </p:cNvSpPr>
          <p:nvPr>
            <p:ph type="ftr" sz="quarter" idx="11"/>
          </p:nvPr>
        </p:nvSpPr>
        <p:spPr>
          <a:xfrm>
            <a:off x="4641850" y="5724525"/>
            <a:ext cx="3492500" cy="365125"/>
          </a:xfrm>
        </p:spPr>
        <p:txBody>
          <a:bodyPr>
            <a:normAutofit/>
          </a:bodyPr>
          <a:lstStyle>
            <a:lvl1pPr>
              <a:defRPr/>
            </a:lvl1pPr>
          </a:lstStyle>
          <a:p>
            <a:pPr>
              <a:defRPr/>
            </a:pPr>
            <a:endParaRPr lang="en-US"/>
          </a:p>
        </p:txBody>
      </p:sp>
      <p:sp>
        <p:nvSpPr>
          <p:cNvPr id="50" name="Slide Number Placeholder 6">
            <a:extLst>
              <a:ext uri="{FF2B5EF4-FFF2-40B4-BE49-F238E27FC236}">
                <a16:creationId xmlns:a16="http://schemas.microsoft.com/office/drawing/2014/main" id="{ADD370B1-2738-E123-E328-E47CE926BF82}"/>
              </a:ext>
            </a:extLst>
          </p:cNvPr>
          <p:cNvSpPr>
            <a:spLocks noGrp="1"/>
          </p:cNvSpPr>
          <p:nvPr>
            <p:ph type="sldNum" sz="quarter" idx="12"/>
          </p:nvPr>
        </p:nvSpPr>
        <p:spPr/>
        <p:txBody>
          <a:bodyPr/>
          <a:lstStyle>
            <a:lvl1pPr>
              <a:defRPr/>
            </a:lvl1pPr>
          </a:lstStyle>
          <a:p>
            <a:pPr>
              <a:defRPr/>
            </a:pPr>
            <a:fld id="{FC449A78-6992-41CE-BA31-A04841E9A412}" type="slidenum">
              <a:rPr lang="en-US" altLang="x-none"/>
              <a:pPr>
                <a:defRPr/>
              </a:pPr>
              <a:t>‹#›</a:t>
            </a:fld>
            <a:endParaRPr lang="en-US" altLang="x-none"/>
          </a:p>
        </p:txBody>
      </p:sp>
    </p:spTree>
    <p:extLst>
      <p:ext uri="{BB962C8B-B14F-4D97-AF65-F5344CB8AC3E}">
        <p14:creationId xmlns:p14="http://schemas.microsoft.com/office/powerpoint/2010/main" val="2882693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grpSp>
        <p:nvGrpSpPr>
          <p:cNvPr id="1026" name="Group 41">
            <a:extLst>
              <a:ext uri="{FF2B5EF4-FFF2-40B4-BE49-F238E27FC236}">
                <a16:creationId xmlns:a16="http://schemas.microsoft.com/office/drawing/2014/main" id="{5F69F6B4-376F-8705-2069-0AAC786C0ED3}"/>
              </a:ext>
            </a:extLst>
          </p:cNvPr>
          <p:cNvGrpSpPr>
            <a:grpSpLocks/>
          </p:cNvGrpSpPr>
          <p:nvPr/>
        </p:nvGrpSpPr>
        <p:grpSpPr bwMode="auto">
          <a:xfrm>
            <a:off x="-304800" y="0"/>
            <a:ext cx="9932988" cy="6858000"/>
            <a:chOff x="-382404" y="0"/>
            <a:chExt cx="9932332" cy="6858000"/>
          </a:xfrm>
        </p:grpSpPr>
        <p:grpSp>
          <p:nvGrpSpPr>
            <p:cNvPr id="1035" name="Group 44">
              <a:extLst>
                <a:ext uri="{FF2B5EF4-FFF2-40B4-BE49-F238E27FC236}">
                  <a16:creationId xmlns:a16="http://schemas.microsoft.com/office/drawing/2014/main" id="{08B5F986-62AD-4523-ACB2-C637820A4C46}"/>
                </a:ext>
              </a:extLst>
            </p:cNvPr>
            <p:cNvGrpSpPr>
              <a:grpSpLocks/>
            </p:cNvGrpSpPr>
            <p:nvPr/>
          </p:nvGrpSpPr>
          <p:grpSpPr bwMode="auto">
            <a:xfrm>
              <a:off x="0" y="0"/>
              <a:ext cx="9144000" cy="6858000"/>
              <a:chOff x="0" y="0"/>
              <a:chExt cx="9144000" cy="6858000"/>
            </a:xfrm>
          </p:grpSpPr>
          <p:grpSp>
            <p:nvGrpSpPr>
              <p:cNvPr id="1058" name="Group 4">
                <a:extLst>
                  <a:ext uri="{FF2B5EF4-FFF2-40B4-BE49-F238E27FC236}">
                    <a16:creationId xmlns:a16="http://schemas.microsoft.com/office/drawing/2014/main" id="{F081D863-619A-91FB-F073-9EA8039BB1A5}"/>
                  </a:ext>
                </a:extLst>
              </p:cNvPr>
              <p:cNvGrpSpPr>
                <a:grpSpLocks/>
              </p:cNvGrpSpPr>
              <p:nvPr/>
            </p:nvGrpSpPr>
            <p:grpSpPr bwMode="auto">
              <a:xfrm>
                <a:off x="0" y="0"/>
                <a:ext cx="2514600" cy="6858000"/>
                <a:chOff x="0" y="0"/>
                <a:chExt cx="2514600" cy="6858000"/>
              </a:xfrm>
            </p:grpSpPr>
            <p:sp>
              <p:nvSpPr>
                <p:cNvPr id="113" name="Rectangle 112">
                  <a:extLst>
                    <a:ext uri="{FF2B5EF4-FFF2-40B4-BE49-F238E27FC236}">
                      <a16:creationId xmlns:a16="http://schemas.microsoft.com/office/drawing/2014/main" id="{F57495D7-D445-6EF3-9003-9AF25187BC18}"/>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4" name="Rectangle 2">
                  <a:extLst>
                    <a:ext uri="{FF2B5EF4-FFF2-40B4-BE49-F238E27FC236}">
                      <a16:creationId xmlns:a16="http://schemas.microsoft.com/office/drawing/2014/main" id="{88685C23-FFBA-D12D-E35B-917590FA123A}"/>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5" name="Rectangle 3">
                  <a:extLst>
                    <a:ext uri="{FF2B5EF4-FFF2-40B4-BE49-F238E27FC236}">
                      <a16:creationId xmlns:a16="http://schemas.microsoft.com/office/drawing/2014/main" id="{AB6EFCB7-7918-61A0-FB4B-AE91AD12685A}"/>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059" name="Group 5">
                <a:extLst>
                  <a:ext uri="{FF2B5EF4-FFF2-40B4-BE49-F238E27FC236}">
                    <a16:creationId xmlns:a16="http://schemas.microsoft.com/office/drawing/2014/main" id="{C4DD2483-3F4C-8007-AE20-6251C7CFEADA}"/>
                  </a:ext>
                </a:extLst>
              </p:cNvPr>
              <p:cNvGrpSpPr>
                <a:grpSpLocks/>
              </p:cNvGrpSpPr>
              <p:nvPr/>
            </p:nvGrpSpPr>
            <p:grpSpPr bwMode="auto">
              <a:xfrm>
                <a:off x="422910" y="0"/>
                <a:ext cx="2514600" cy="6858000"/>
                <a:chOff x="0" y="0"/>
                <a:chExt cx="2514600" cy="6858000"/>
              </a:xfrm>
            </p:grpSpPr>
            <p:sp>
              <p:nvSpPr>
                <p:cNvPr id="110" name="Rectangle 109">
                  <a:extLst>
                    <a:ext uri="{FF2B5EF4-FFF2-40B4-BE49-F238E27FC236}">
                      <a16:creationId xmlns:a16="http://schemas.microsoft.com/office/drawing/2014/main" id="{ED0AC4D2-6277-5F3C-1516-042F199911A5}"/>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1" name="Rectangle 110">
                  <a:extLst>
                    <a:ext uri="{FF2B5EF4-FFF2-40B4-BE49-F238E27FC236}">
                      <a16:creationId xmlns:a16="http://schemas.microsoft.com/office/drawing/2014/main" id="{BA90D91D-2F76-8DAF-63ED-FCD05E8B2C01}"/>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 name="Rectangle 111">
                  <a:extLst>
                    <a:ext uri="{FF2B5EF4-FFF2-40B4-BE49-F238E27FC236}">
                      <a16:creationId xmlns:a16="http://schemas.microsoft.com/office/drawing/2014/main" id="{20F7D5C6-A801-030C-FE86-470B3A989D1B}"/>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060" name="Group 9">
                <a:extLst>
                  <a:ext uri="{FF2B5EF4-FFF2-40B4-BE49-F238E27FC236}">
                    <a16:creationId xmlns:a16="http://schemas.microsoft.com/office/drawing/2014/main" id="{0EAFE808-582F-5226-EC67-7C668FFB3920}"/>
                  </a:ext>
                </a:extLst>
              </p:cNvPr>
              <p:cNvGrpSpPr>
                <a:grpSpLocks/>
              </p:cNvGrpSpPr>
              <p:nvPr/>
            </p:nvGrpSpPr>
            <p:grpSpPr bwMode="auto">
              <a:xfrm rot="10800000">
                <a:off x="6629400" y="0"/>
                <a:ext cx="2514600" cy="6858000"/>
                <a:chOff x="0" y="0"/>
                <a:chExt cx="2514600" cy="6858000"/>
              </a:xfrm>
            </p:grpSpPr>
            <p:sp>
              <p:nvSpPr>
                <p:cNvPr id="107" name="Rectangle 106">
                  <a:extLst>
                    <a:ext uri="{FF2B5EF4-FFF2-40B4-BE49-F238E27FC236}">
                      <a16:creationId xmlns:a16="http://schemas.microsoft.com/office/drawing/2014/main" id="{7E4B2B6A-8F6A-228E-1EDF-DD8280141586}"/>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8" name="Rectangle 107">
                  <a:extLst>
                    <a:ext uri="{FF2B5EF4-FFF2-40B4-BE49-F238E27FC236}">
                      <a16:creationId xmlns:a16="http://schemas.microsoft.com/office/drawing/2014/main" id="{ABF1BB49-58EE-BFEC-2968-C056092E335D}"/>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9" name="Rectangle 108">
                  <a:extLst>
                    <a:ext uri="{FF2B5EF4-FFF2-40B4-BE49-F238E27FC236}">
                      <a16:creationId xmlns:a16="http://schemas.microsoft.com/office/drawing/2014/main" id="{54B76520-A459-FB6D-6658-F0AB593D6FBD}"/>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04" name="Rectangle 103">
                <a:extLst>
                  <a:ext uri="{FF2B5EF4-FFF2-40B4-BE49-F238E27FC236}">
                    <a16:creationId xmlns:a16="http://schemas.microsoft.com/office/drawing/2014/main" id="{447C3C17-DC50-640A-DFC6-5A658D8947B7}"/>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5" name="Rectangle 104">
                <a:extLst>
                  <a:ext uri="{FF2B5EF4-FFF2-40B4-BE49-F238E27FC236}">
                    <a16:creationId xmlns:a16="http://schemas.microsoft.com/office/drawing/2014/main" id="{8FBEFE6A-DCD2-EC53-AFFB-34A79478EF0F}"/>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6" name="Rectangle 105">
                <a:extLst>
                  <a:ext uri="{FF2B5EF4-FFF2-40B4-BE49-F238E27FC236}">
                    <a16:creationId xmlns:a16="http://schemas.microsoft.com/office/drawing/2014/main" id="{17B4B34A-5016-9DEB-6734-55D21F97CB63}"/>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Freeform 43">
              <a:extLst>
                <a:ext uri="{FF2B5EF4-FFF2-40B4-BE49-F238E27FC236}">
                  <a16:creationId xmlns:a16="http://schemas.microsoft.com/office/drawing/2014/main" id="{555A460D-2D36-D446-B8E8-E8B2718AC0EF}"/>
                </a:ext>
              </a:extLst>
            </p:cNvPr>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5" name="Freeform 44">
              <a:extLst>
                <a:ext uri="{FF2B5EF4-FFF2-40B4-BE49-F238E27FC236}">
                  <a16:creationId xmlns:a16="http://schemas.microsoft.com/office/drawing/2014/main" id="{2429C7C2-A804-A5F5-A958-9B0B1938B2E3}"/>
                </a:ext>
              </a:extLst>
            </p:cNvPr>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6" name="Freeform 45">
              <a:extLst>
                <a:ext uri="{FF2B5EF4-FFF2-40B4-BE49-F238E27FC236}">
                  <a16:creationId xmlns:a16="http://schemas.microsoft.com/office/drawing/2014/main" id="{8AEC327D-3AD8-DFC4-D757-03251B2EA3CE}"/>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7" name="Freeform 46">
              <a:extLst>
                <a:ext uri="{FF2B5EF4-FFF2-40B4-BE49-F238E27FC236}">
                  <a16:creationId xmlns:a16="http://schemas.microsoft.com/office/drawing/2014/main" id="{D30360C0-6AF0-6908-A3EE-02A8B52019B2}"/>
                </a:ext>
              </a:extLst>
            </p:cNvPr>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9" name="Freeform 48">
              <a:extLst>
                <a:ext uri="{FF2B5EF4-FFF2-40B4-BE49-F238E27FC236}">
                  <a16:creationId xmlns:a16="http://schemas.microsoft.com/office/drawing/2014/main" id="{97182E75-76A8-A35A-E46A-B09753F2D6C2}"/>
                </a:ext>
              </a:extLst>
            </p:cNvPr>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50" name="Hexagon 49">
              <a:extLst>
                <a:ext uri="{FF2B5EF4-FFF2-40B4-BE49-F238E27FC236}">
                  <a16:creationId xmlns:a16="http://schemas.microsoft.com/office/drawing/2014/main" id="{F191C941-3BC5-916C-D175-83D6056BC63F}"/>
                </a:ext>
              </a:extLst>
            </p:cNvPr>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Hexagon 50">
              <a:extLst>
                <a:ext uri="{FF2B5EF4-FFF2-40B4-BE49-F238E27FC236}">
                  <a16:creationId xmlns:a16="http://schemas.microsoft.com/office/drawing/2014/main" id="{7721C5AA-4DC0-C393-72D8-A0A51D66A29C}"/>
                </a:ext>
              </a:extLst>
            </p:cNvPr>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2" name="Hexagon 51">
              <a:extLst>
                <a:ext uri="{FF2B5EF4-FFF2-40B4-BE49-F238E27FC236}">
                  <a16:creationId xmlns:a16="http://schemas.microsoft.com/office/drawing/2014/main" id="{AF5319DE-3250-7C70-F636-EEE17B8396D1}"/>
                </a:ext>
              </a:extLst>
            </p:cNvPr>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 name="Hexagon 52">
              <a:extLst>
                <a:ext uri="{FF2B5EF4-FFF2-40B4-BE49-F238E27FC236}">
                  <a16:creationId xmlns:a16="http://schemas.microsoft.com/office/drawing/2014/main" id="{39B6E222-2488-019B-2D03-78B14E459836}"/>
                </a:ext>
              </a:extLst>
            </p:cNvPr>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4" name="Hexagon 53">
              <a:extLst>
                <a:ext uri="{FF2B5EF4-FFF2-40B4-BE49-F238E27FC236}">
                  <a16:creationId xmlns:a16="http://schemas.microsoft.com/office/drawing/2014/main" id="{8EA6251E-E16A-7D38-6723-9644753007A7}"/>
                </a:ext>
              </a:extLst>
            </p:cNvPr>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5" name="Freeform 54">
              <a:extLst>
                <a:ext uri="{FF2B5EF4-FFF2-40B4-BE49-F238E27FC236}">
                  <a16:creationId xmlns:a16="http://schemas.microsoft.com/office/drawing/2014/main" id="{E0185CBE-CE28-550D-ED07-6797524FDC89}"/>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Hexagon 55">
              <a:extLst>
                <a:ext uri="{FF2B5EF4-FFF2-40B4-BE49-F238E27FC236}">
                  <a16:creationId xmlns:a16="http://schemas.microsoft.com/office/drawing/2014/main" id="{C188B157-632F-082C-A54B-AFDE1582753D}"/>
                </a:ext>
              </a:extLst>
            </p:cNvPr>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7" name="Hexagon 56">
              <a:extLst>
                <a:ext uri="{FF2B5EF4-FFF2-40B4-BE49-F238E27FC236}">
                  <a16:creationId xmlns:a16="http://schemas.microsoft.com/office/drawing/2014/main" id="{22EE154B-52AE-D805-9587-56ED699950C9}"/>
                </a:ext>
              </a:extLst>
            </p:cNvPr>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8" name="Hexagon 57">
              <a:extLst>
                <a:ext uri="{FF2B5EF4-FFF2-40B4-BE49-F238E27FC236}">
                  <a16:creationId xmlns:a16="http://schemas.microsoft.com/office/drawing/2014/main" id="{90C791AF-8673-9848-E1AD-FC1CF1AA65DA}"/>
                </a:ext>
              </a:extLst>
            </p:cNvPr>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9" name="Hexagon 58">
              <a:extLst>
                <a:ext uri="{FF2B5EF4-FFF2-40B4-BE49-F238E27FC236}">
                  <a16:creationId xmlns:a16="http://schemas.microsoft.com/office/drawing/2014/main" id="{BEC026A2-B41E-7A17-A284-C98B0FCFF14F}"/>
                </a:ext>
              </a:extLst>
            </p:cNvPr>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0" name="Hexagon 59">
              <a:extLst>
                <a:ext uri="{FF2B5EF4-FFF2-40B4-BE49-F238E27FC236}">
                  <a16:creationId xmlns:a16="http://schemas.microsoft.com/office/drawing/2014/main" id="{B74F71F0-F835-66A3-3270-50BA8141975B}"/>
                </a:ext>
              </a:extLst>
            </p:cNvPr>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5" name="Hexagon 94">
              <a:extLst>
                <a:ext uri="{FF2B5EF4-FFF2-40B4-BE49-F238E27FC236}">
                  <a16:creationId xmlns:a16="http://schemas.microsoft.com/office/drawing/2014/main" id="{B5EB0CCA-8025-895B-6733-9E9EA65A136C}"/>
                </a:ext>
              </a:extLst>
            </p:cNvPr>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6" name="Hexagon 95">
              <a:extLst>
                <a:ext uri="{FF2B5EF4-FFF2-40B4-BE49-F238E27FC236}">
                  <a16:creationId xmlns:a16="http://schemas.microsoft.com/office/drawing/2014/main" id="{27F8B6D8-3B89-9C5F-24FE-4968095CE23B}"/>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7" name="Hexagon 96">
              <a:extLst>
                <a:ext uri="{FF2B5EF4-FFF2-40B4-BE49-F238E27FC236}">
                  <a16:creationId xmlns:a16="http://schemas.microsoft.com/office/drawing/2014/main" id="{C7991D1D-310C-CA6B-6E46-D29D7604B268}"/>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8" name="Hexagon 97">
              <a:extLst>
                <a:ext uri="{FF2B5EF4-FFF2-40B4-BE49-F238E27FC236}">
                  <a16:creationId xmlns:a16="http://schemas.microsoft.com/office/drawing/2014/main" id="{9809361A-1C64-C4F3-2E7F-AE42D4835E35}"/>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9" name="Freeform 98">
              <a:extLst>
                <a:ext uri="{FF2B5EF4-FFF2-40B4-BE49-F238E27FC236}">
                  <a16:creationId xmlns:a16="http://schemas.microsoft.com/office/drawing/2014/main" id="{47BC1107-3444-EBDF-1934-1426B4CCFA3F}"/>
                </a:ext>
              </a:extLst>
            </p:cNvPr>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0" name="Freeform 99">
              <a:extLst>
                <a:ext uri="{FF2B5EF4-FFF2-40B4-BE49-F238E27FC236}">
                  <a16:creationId xmlns:a16="http://schemas.microsoft.com/office/drawing/2014/main" id="{84F6A242-69E1-F822-A48B-72B971D980F9}"/>
                </a:ext>
              </a:extLst>
            </p:cNvPr>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66" name="Rectangle 65">
            <a:extLst>
              <a:ext uri="{FF2B5EF4-FFF2-40B4-BE49-F238E27FC236}">
                <a16:creationId xmlns:a16="http://schemas.microsoft.com/office/drawing/2014/main" id="{ED6722CD-9EE7-4F3D-C2D4-61A478E28F46}"/>
              </a:ext>
            </a:extLst>
          </p:cNvPr>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0" name="Rectangle 69">
            <a:extLst>
              <a:ext uri="{FF2B5EF4-FFF2-40B4-BE49-F238E27FC236}">
                <a16:creationId xmlns:a16="http://schemas.microsoft.com/office/drawing/2014/main" id="{E1814130-93EA-66F9-E2EE-592142B81B47}"/>
              </a:ext>
            </a:extLst>
          </p:cNvPr>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 name="Rectangle 70">
            <a:extLst>
              <a:ext uri="{FF2B5EF4-FFF2-40B4-BE49-F238E27FC236}">
                <a16:creationId xmlns:a16="http://schemas.microsoft.com/office/drawing/2014/main" id="{97E8CECC-58A9-40FF-E365-13692D97530D}"/>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0" name="Title Placeholder 1">
            <a:extLst>
              <a:ext uri="{FF2B5EF4-FFF2-40B4-BE49-F238E27FC236}">
                <a16:creationId xmlns:a16="http://schemas.microsoft.com/office/drawing/2014/main" id="{D123DE81-71BB-2011-F6DC-85B2945766DD}"/>
              </a:ext>
            </a:extLst>
          </p:cNvPr>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1" name="Text Placeholder 2">
            <a:extLst>
              <a:ext uri="{FF2B5EF4-FFF2-40B4-BE49-F238E27FC236}">
                <a16:creationId xmlns:a16="http://schemas.microsoft.com/office/drawing/2014/main" id="{801E7722-F32F-32F8-39B7-CF83A52B40AF}"/>
              </a:ext>
            </a:extLst>
          </p:cNvPr>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8EFDCF0-67AE-469E-69DB-9899437A6110}"/>
              </a:ext>
            </a:extLst>
          </p:cNvPr>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rgbClr val="FEFEFE"/>
                </a:solidFill>
                <a:latin typeface="+mn-lt"/>
              </a:defRPr>
            </a:lvl1pPr>
          </a:lstStyle>
          <a:p>
            <a:pPr>
              <a:defRPr/>
            </a:pPr>
            <a:fld id="{028F76D3-5F58-4A3C-8E94-0F71FDCC0EA8}" type="datetimeFigureOut">
              <a:rPr lang="en-US"/>
              <a:pPr>
                <a:defRPr/>
              </a:pPr>
              <a:t>1/27/2024</a:t>
            </a:fld>
            <a:endParaRPr lang="en-US"/>
          </a:p>
        </p:txBody>
      </p:sp>
      <p:sp>
        <p:nvSpPr>
          <p:cNvPr id="5" name="Footer Placeholder 4">
            <a:extLst>
              <a:ext uri="{FF2B5EF4-FFF2-40B4-BE49-F238E27FC236}">
                <a16:creationId xmlns:a16="http://schemas.microsoft.com/office/drawing/2014/main" id="{311BFD7B-5775-949F-B16E-CAEB5474581C}"/>
              </a:ext>
            </a:extLst>
          </p:cNvPr>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accent1"/>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517B61E-8948-BD6E-E30E-70B463C3ABA5}"/>
              </a:ext>
            </a:extLst>
          </p:cNvPr>
          <p:cNvSpPr>
            <a:spLocks noGrp="1"/>
          </p:cNvSpPr>
          <p:nvPr>
            <p:ph type="sldNum" sz="quarter" idx="4"/>
          </p:nvPr>
        </p:nvSpPr>
        <p:spPr>
          <a:xfrm>
            <a:off x="4649788" y="223838"/>
            <a:ext cx="1331912"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EFEFE"/>
                </a:solidFill>
                <a:latin typeface="Century Gothic" panose="020B0502020202020204" pitchFamily="34" charset="0"/>
              </a:defRPr>
            </a:lvl1pPr>
          </a:lstStyle>
          <a:p>
            <a:pPr>
              <a:defRPr/>
            </a:pPr>
            <a:fld id="{06EE5340-4C23-4E4A-9FD6-C86E343FE063}" type="slidenum">
              <a:rPr lang="en-US" altLang="x-none"/>
              <a:pPr>
                <a:defRPr/>
              </a:pPr>
              <a:t>‹#›</a:t>
            </a:fld>
            <a:endParaRPr lang="en-US" altLang="x-none"/>
          </a:p>
        </p:txBody>
      </p:sp>
    </p:spTree>
  </p:cSld>
  <p:clrMap bg1="lt1" tx1="dk1" bg2="lt2" tx2="dk2" accent1="accent1" accent2="accent2" accent3="accent3" accent4="accent4" accent5="accent5" accent6="accent6" hlink="hlink" folHlink="folHlink"/>
  <p:sldLayoutIdLst>
    <p:sldLayoutId id="2147483943" r:id="rId1"/>
    <p:sldLayoutId id="2147483934" r:id="rId2"/>
    <p:sldLayoutId id="2147483935" r:id="rId3"/>
    <p:sldLayoutId id="2147483936" r:id="rId4"/>
    <p:sldLayoutId id="2147483937" r:id="rId5"/>
    <p:sldLayoutId id="2147483938" r:id="rId6"/>
    <p:sldLayoutId id="2147483939" r:id="rId7"/>
    <p:sldLayoutId id="2147483944" r:id="rId8"/>
    <p:sldLayoutId id="2147483945" r:id="rId9"/>
    <p:sldLayoutId id="2147483940" r:id="rId10"/>
    <p:sldLayoutId id="2147483941" r:id="rId11"/>
    <p:sldLayoutId id="2147483942" r:id="rId12"/>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Century Gothic" pitchFamily="34" charset="0"/>
        </a:defRPr>
      </a:lvl2pPr>
      <a:lvl3pPr algn="l" rtl="0" eaLnBrk="0" fontAlgn="base" hangingPunct="0">
        <a:spcBef>
          <a:spcPct val="0"/>
        </a:spcBef>
        <a:spcAft>
          <a:spcPct val="0"/>
        </a:spcAft>
        <a:defRPr sz="4000">
          <a:solidFill>
            <a:schemeClr val="accent1"/>
          </a:solidFill>
          <a:latin typeface="Century Gothic" pitchFamily="34" charset="0"/>
        </a:defRPr>
      </a:lvl3pPr>
      <a:lvl4pPr algn="l" rtl="0" eaLnBrk="0" fontAlgn="base" hangingPunct="0">
        <a:spcBef>
          <a:spcPct val="0"/>
        </a:spcBef>
        <a:spcAft>
          <a:spcPct val="0"/>
        </a:spcAft>
        <a:defRPr sz="4000">
          <a:solidFill>
            <a:schemeClr val="accent1"/>
          </a:solidFill>
          <a:latin typeface="Century Gothic" pitchFamily="34" charset="0"/>
        </a:defRPr>
      </a:lvl4pPr>
      <a:lvl5pPr algn="l" rtl="0" eaLnBrk="0" fontAlgn="base" hangingPunct="0">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anose="05020102010507070707"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anose="05020102010507070707"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Anal_masturbatio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en.wikipedia.org/wiki/Conduct_disorder"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0888C9DE-B4F0-B6A1-4B89-C26862B49C33}"/>
              </a:ext>
            </a:extLst>
          </p:cNvPr>
          <p:cNvSpPr>
            <a:spLocks noGrp="1"/>
          </p:cNvSpPr>
          <p:nvPr>
            <p:ph type="ctrTitle"/>
          </p:nvPr>
        </p:nvSpPr>
        <p:spPr>
          <a:xfrm>
            <a:off x="546515" y="1371600"/>
            <a:ext cx="4759607" cy="762000"/>
          </a:xfrm>
        </p:spPr>
        <p:txBody>
          <a:bodyPr/>
          <a:lstStyle/>
          <a:p>
            <a:pPr eaLnBrk="1" hangingPunct="1"/>
            <a:r>
              <a:rPr lang="en-US" altLang="en-US" b="1" dirty="0">
                <a:solidFill>
                  <a:schemeClr val="tx1"/>
                </a:solidFill>
              </a:rPr>
              <a:t>Elimination Disorders</a:t>
            </a:r>
          </a:p>
        </p:txBody>
      </p:sp>
      <p:sp>
        <p:nvSpPr>
          <p:cNvPr id="3" name="Subtitle 2">
            <a:extLst>
              <a:ext uri="{FF2B5EF4-FFF2-40B4-BE49-F238E27FC236}">
                <a16:creationId xmlns:a16="http://schemas.microsoft.com/office/drawing/2014/main" id="{88A328E5-186D-8364-7973-DC0707E55D86}"/>
              </a:ext>
            </a:extLst>
          </p:cNvPr>
          <p:cNvSpPr>
            <a:spLocks noGrp="1"/>
          </p:cNvSpPr>
          <p:nvPr>
            <p:ph type="subTitle" idx="1"/>
          </p:nvPr>
        </p:nvSpPr>
        <p:spPr>
          <a:xfrm>
            <a:off x="574393" y="3886200"/>
            <a:ext cx="6206613" cy="2286000"/>
          </a:xfrm>
        </p:spPr>
        <p:txBody>
          <a:bodyPr rtlCol="0">
            <a:normAutofit/>
          </a:bodyPr>
          <a:lstStyle/>
          <a:p>
            <a:pPr eaLnBrk="1" fontAlgn="auto" hangingPunct="1">
              <a:spcAft>
                <a:spcPts val="0"/>
              </a:spcAft>
              <a:defRPr/>
            </a:pPr>
            <a:r>
              <a:rPr lang="en-US" sz="2000" b="1" dirty="0" smtClean="0"/>
              <a:t>Done by:</a:t>
            </a:r>
          </a:p>
          <a:p>
            <a:pPr eaLnBrk="1" fontAlgn="auto" hangingPunct="1">
              <a:spcAft>
                <a:spcPts val="0"/>
              </a:spcAft>
              <a:defRPr/>
            </a:pPr>
            <a:r>
              <a:rPr lang="en-US" sz="2000" b="1" dirty="0" err="1" smtClean="0"/>
              <a:t>Ansam</a:t>
            </a:r>
            <a:r>
              <a:rPr lang="en-US" sz="2000" b="1" dirty="0" smtClean="0"/>
              <a:t> </a:t>
            </a:r>
            <a:r>
              <a:rPr lang="en-US" sz="2000" b="1" dirty="0" err="1" smtClean="0"/>
              <a:t>Alzubaidi</a:t>
            </a:r>
            <a:endParaRPr lang="en-US" sz="2000" b="1" dirty="0" smtClean="0"/>
          </a:p>
          <a:p>
            <a:pPr eaLnBrk="1" fontAlgn="auto" hangingPunct="1">
              <a:spcAft>
                <a:spcPts val="0"/>
              </a:spcAft>
              <a:defRPr/>
            </a:pPr>
            <a:r>
              <a:rPr lang="en-US" sz="2000" b="1" dirty="0" err="1" smtClean="0"/>
              <a:t>Ruaa</a:t>
            </a:r>
            <a:r>
              <a:rPr lang="en-US" sz="2000" b="1" dirty="0" smtClean="0"/>
              <a:t> </a:t>
            </a:r>
            <a:r>
              <a:rPr lang="en-US" sz="2000" b="1" dirty="0" err="1" smtClean="0"/>
              <a:t>Alnashash</a:t>
            </a:r>
            <a:endParaRPr lang="en-US" sz="2000" b="1" dirty="0"/>
          </a:p>
          <a:p>
            <a:pPr eaLnBrk="1" fontAlgn="auto" hangingPunct="1">
              <a:spcAft>
                <a:spcPts val="0"/>
              </a:spcAft>
              <a:defRPr/>
            </a:pPr>
            <a:endParaRPr lang="en-US" dirty="0"/>
          </a:p>
          <a:p>
            <a:pPr eaLnBrk="1" fontAlgn="auto" hangingPunct="1">
              <a:spcAft>
                <a:spcPts val="0"/>
              </a:spcAft>
              <a:defRPr/>
            </a:pPr>
            <a:r>
              <a:rPr lang="en-US" b="1" dirty="0">
                <a:solidFill>
                  <a:schemeClr val="tx1"/>
                </a:solidFill>
              </a:rPr>
              <a:t>Supervised by : </a:t>
            </a:r>
            <a:r>
              <a:rPr lang="en-US" b="1" dirty="0" smtClean="0">
                <a:solidFill>
                  <a:schemeClr val="tx1"/>
                </a:solidFill>
              </a:rPr>
              <a:t>D</a:t>
            </a:r>
            <a:r>
              <a:rPr lang="en-US" b="1" dirty="0" smtClean="0">
                <a:solidFill>
                  <a:schemeClr val="tx1"/>
                </a:solidFill>
              </a:rPr>
              <a:t>r. </a:t>
            </a:r>
            <a:r>
              <a:rPr lang="en-US" b="1" dirty="0">
                <a:solidFill>
                  <a:schemeClr val="tx1"/>
                </a:solidFill>
              </a:rPr>
              <a:t>Najeeb </a:t>
            </a:r>
            <a:r>
              <a:rPr lang="en-US" b="1" dirty="0" err="1">
                <a:solidFill>
                  <a:schemeClr val="tx1"/>
                </a:solidFill>
              </a:rPr>
              <a:t>Alqsous</a:t>
            </a:r>
            <a:endParaRPr lang="en-US" b="1" dirty="0">
              <a:solidFill>
                <a:schemeClr val="tx1"/>
              </a:solidFill>
            </a:endParaRPr>
          </a:p>
          <a:p>
            <a:pPr eaLnBrk="1" fontAlgn="auto" hangingPunct="1">
              <a:spcAft>
                <a:spcPts val="0"/>
              </a:spcAft>
              <a:defRPr/>
            </a:pPr>
            <a:endParaRPr lang="en-US" b="1" dirty="0">
              <a:solidFill>
                <a:schemeClr val="tx1"/>
              </a:solidFill>
            </a:endParaRPr>
          </a:p>
        </p:txBody>
      </p:sp>
      <p:pic>
        <p:nvPicPr>
          <p:cNvPr id="6148" name="Picture 3">
            <a:extLst>
              <a:ext uri="{FF2B5EF4-FFF2-40B4-BE49-F238E27FC236}">
                <a16:creationId xmlns:a16="http://schemas.microsoft.com/office/drawing/2014/main" id="{A3476230-C204-1EF9-0096-4477B37345B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67388" y="2590800"/>
            <a:ext cx="2027237"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B87D7CD-AE1E-F0A0-E8A7-3315A7F7A935}"/>
              </a:ext>
            </a:extLst>
          </p:cNvPr>
          <p:cNvSpPr>
            <a:spLocks noGrp="1"/>
          </p:cNvSpPr>
          <p:nvPr>
            <p:ph type="title"/>
          </p:nvPr>
        </p:nvSpPr>
        <p:spPr>
          <a:xfrm>
            <a:off x="685800" y="304800"/>
            <a:ext cx="7762875" cy="1127125"/>
          </a:xfrm>
        </p:spPr>
        <p:txBody>
          <a:bodyPr/>
          <a:lstStyle/>
          <a:p>
            <a:pPr algn="ctr" eaLnBrk="1" hangingPunct="1"/>
            <a:r>
              <a:rPr lang="en-US" altLang="en-US" sz="3200" b="1" dirty="0"/>
              <a:t>Non-Pharmacological Interventions</a:t>
            </a:r>
          </a:p>
        </p:txBody>
      </p:sp>
      <p:sp>
        <p:nvSpPr>
          <p:cNvPr id="24579" name="Rectangle 3">
            <a:extLst>
              <a:ext uri="{FF2B5EF4-FFF2-40B4-BE49-F238E27FC236}">
                <a16:creationId xmlns:a16="http://schemas.microsoft.com/office/drawing/2014/main" id="{DF86FFAA-D667-9B47-19D1-34BEA0DEBF64}"/>
              </a:ext>
            </a:extLst>
          </p:cNvPr>
          <p:cNvSpPr>
            <a:spLocks noGrp="1"/>
          </p:cNvSpPr>
          <p:nvPr>
            <p:ph type="body" sz="half" idx="1"/>
          </p:nvPr>
        </p:nvSpPr>
        <p:spPr>
          <a:xfrm>
            <a:off x="457200" y="2324100"/>
            <a:ext cx="3897313" cy="3508375"/>
          </a:xfrm>
        </p:spPr>
        <p:txBody>
          <a:bodyPr/>
          <a:lstStyle/>
          <a:p>
            <a:pPr marL="69850" indent="0">
              <a:buNone/>
              <a:defRPr/>
            </a:pPr>
            <a:r>
              <a:rPr lang="en-US" sz="2000" b="1" u="sng" dirty="0">
                <a:solidFill>
                  <a:srgbClr val="FF0000"/>
                </a:solidFill>
              </a:rPr>
              <a:t>Behavioral Modification:</a:t>
            </a:r>
          </a:p>
          <a:p>
            <a:pPr marL="502920" indent="-457200">
              <a:buFont typeface="+mj-lt"/>
              <a:buAutoNum type="arabicPeriod"/>
              <a:defRPr/>
            </a:pPr>
            <a:r>
              <a:rPr lang="en-US" sz="2000" b="1" dirty="0">
                <a:solidFill>
                  <a:srgbClr val="002060"/>
                </a:solidFill>
              </a:rPr>
              <a:t>Scheduled voiding times </a:t>
            </a:r>
          </a:p>
          <a:p>
            <a:pPr marL="502920" indent="-457200">
              <a:buFont typeface="+mj-lt"/>
              <a:buAutoNum type="arabicPeriod"/>
              <a:defRPr/>
            </a:pPr>
            <a:r>
              <a:rPr lang="en-US" sz="2000" b="1" dirty="0">
                <a:solidFill>
                  <a:srgbClr val="002060"/>
                </a:solidFill>
              </a:rPr>
              <a:t>Nighttime fluids restriction</a:t>
            </a:r>
          </a:p>
          <a:p>
            <a:pPr marL="502920" indent="-457200">
              <a:buFont typeface="+mj-lt"/>
              <a:buAutoNum type="arabicPeriod"/>
              <a:defRPr/>
            </a:pPr>
            <a:r>
              <a:rPr lang="en-US" sz="2000" b="1" dirty="0">
                <a:solidFill>
                  <a:srgbClr val="002060"/>
                </a:solidFill>
              </a:rPr>
              <a:t>Using waterproof bed covers</a:t>
            </a:r>
          </a:p>
        </p:txBody>
      </p:sp>
      <p:pic>
        <p:nvPicPr>
          <p:cNvPr id="24580" name="Picture 4" descr="night_stand_unit">
            <a:extLst>
              <a:ext uri="{FF2B5EF4-FFF2-40B4-BE49-F238E27FC236}">
                <a16:creationId xmlns:a16="http://schemas.microsoft.com/office/drawing/2014/main" id="{1FA422EF-8085-10B0-75D8-E88028C0A6EF}"/>
              </a:ext>
            </a:extLst>
          </p:cNvPr>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4267200" y="1895475"/>
            <a:ext cx="3833813" cy="2220913"/>
          </a:xfrm>
        </p:spPr>
      </p:pic>
      <p:pic>
        <p:nvPicPr>
          <p:cNvPr id="24581" name="Picture 6" descr="wireless">
            <a:extLst>
              <a:ext uri="{FF2B5EF4-FFF2-40B4-BE49-F238E27FC236}">
                <a16:creationId xmlns:a16="http://schemas.microsoft.com/office/drawing/2014/main" id="{E104DAAE-864B-2688-C2D5-88BDF47DE0B8}"/>
              </a:ext>
            </a:extLst>
          </p:cNvPr>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tretch>
            <a:fillRect/>
          </a:stretch>
        </p:blipFill>
        <p:spPr>
          <a:xfrm>
            <a:off x="4715398" y="4154488"/>
            <a:ext cx="2896141" cy="167798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0197FF24-0F3E-6B5F-53EC-3CE6B2C79784}"/>
              </a:ext>
            </a:extLst>
          </p:cNvPr>
          <p:cNvSpPr>
            <a:spLocks noGrp="1"/>
          </p:cNvSpPr>
          <p:nvPr>
            <p:ph type="title"/>
          </p:nvPr>
        </p:nvSpPr>
        <p:spPr>
          <a:xfrm>
            <a:off x="-76200" y="609600"/>
            <a:ext cx="9220200" cy="954087"/>
          </a:xfrm>
        </p:spPr>
        <p:txBody>
          <a:bodyPr/>
          <a:lstStyle/>
          <a:p>
            <a:pPr algn="ctr"/>
            <a:r>
              <a:rPr lang="en-US" altLang="en-US" sz="3200" b="1" dirty="0"/>
              <a:t>Non-Pharmacological Interventions</a:t>
            </a:r>
          </a:p>
        </p:txBody>
      </p:sp>
      <p:sp>
        <p:nvSpPr>
          <p:cNvPr id="3" name="Content Placeholder 2">
            <a:extLst>
              <a:ext uri="{FF2B5EF4-FFF2-40B4-BE49-F238E27FC236}">
                <a16:creationId xmlns:a16="http://schemas.microsoft.com/office/drawing/2014/main" id="{96D1010F-8708-0F48-B715-521556E7EBA4}"/>
              </a:ext>
            </a:extLst>
          </p:cNvPr>
          <p:cNvSpPr>
            <a:spLocks noGrp="1"/>
          </p:cNvSpPr>
          <p:nvPr>
            <p:ph idx="1"/>
          </p:nvPr>
        </p:nvSpPr>
        <p:spPr>
          <a:xfrm>
            <a:off x="533400" y="2155245"/>
            <a:ext cx="6777037" cy="4267200"/>
          </a:xfrm>
        </p:spPr>
        <p:txBody>
          <a:bodyPr/>
          <a:lstStyle/>
          <a:p>
            <a:pPr marL="69850" indent="0">
              <a:buNone/>
              <a:defRPr/>
            </a:pPr>
            <a:r>
              <a:rPr lang="en-US" dirty="0" smtClean="0"/>
              <a:t>4- </a:t>
            </a:r>
            <a:r>
              <a:rPr lang="en-US" b="1" dirty="0" smtClean="0">
                <a:solidFill>
                  <a:srgbClr val="002060"/>
                </a:solidFill>
              </a:rPr>
              <a:t>Bladder-Volume </a:t>
            </a:r>
            <a:r>
              <a:rPr lang="en-US" b="1" dirty="0">
                <a:solidFill>
                  <a:srgbClr val="002060"/>
                </a:solidFill>
              </a:rPr>
              <a:t>Alarm</a:t>
            </a:r>
          </a:p>
          <a:p>
            <a:pPr>
              <a:defRPr/>
            </a:pPr>
            <a:endParaRPr lang="en-US" b="1" dirty="0">
              <a:solidFill>
                <a:srgbClr val="002060"/>
              </a:solidFill>
            </a:endParaRPr>
          </a:p>
          <a:p>
            <a:pPr marL="69850" indent="0">
              <a:buNone/>
              <a:defRPr/>
            </a:pPr>
            <a:r>
              <a:rPr lang="en-US" b="1" dirty="0" smtClean="0">
                <a:solidFill>
                  <a:srgbClr val="002060"/>
                </a:solidFill>
              </a:rPr>
              <a:t>5- Star </a:t>
            </a:r>
            <a:r>
              <a:rPr lang="en-US" b="1" dirty="0">
                <a:solidFill>
                  <a:srgbClr val="002060"/>
                </a:solidFill>
              </a:rPr>
              <a:t>Chart System</a:t>
            </a:r>
          </a:p>
          <a:p>
            <a:pPr>
              <a:defRPr/>
            </a:pPr>
            <a:endParaRPr lang="en-US" b="1" dirty="0">
              <a:solidFill>
                <a:srgbClr val="002060"/>
              </a:solidFill>
            </a:endParaRPr>
          </a:p>
          <a:p>
            <a:pPr marL="69850" indent="0">
              <a:buNone/>
              <a:defRPr/>
            </a:pPr>
            <a:r>
              <a:rPr lang="en-US" b="1" dirty="0" smtClean="0">
                <a:solidFill>
                  <a:srgbClr val="002060"/>
                </a:solidFill>
              </a:rPr>
              <a:t>6- </a:t>
            </a:r>
            <a:r>
              <a:rPr lang="en-US" b="1" dirty="0" err="1" smtClean="0">
                <a:solidFill>
                  <a:srgbClr val="002060"/>
                </a:solidFill>
              </a:rPr>
              <a:t>Nightlifting</a:t>
            </a:r>
            <a:endParaRPr lang="en-US" b="1" dirty="0">
              <a:solidFill>
                <a:srgbClr val="002060"/>
              </a:solidFill>
            </a:endParaRPr>
          </a:p>
          <a:p>
            <a:pPr>
              <a:defRPr/>
            </a:pPr>
            <a:endParaRPr lang="en-US" b="1" dirty="0">
              <a:solidFill>
                <a:srgbClr val="002060"/>
              </a:solidFill>
            </a:endParaRPr>
          </a:p>
          <a:p>
            <a:pPr marL="69850" indent="0">
              <a:buNone/>
              <a:defRPr/>
            </a:pPr>
            <a:r>
              <a:rPr lang="en-US" b="1" dirty="0" smtClean="0">
                <a:solidFill>
                  <a:srgbClr val="002060"/>
                </a:solidFill>
              </a:rPr>
              <a:t>7- Timed </a:t>
            </a:r>
            <a:r>
              <a:rPr lang="en-US" b="1" dirty="0">
                <a:solidFill>
                  <a:srgbClr val="002060"/>
                </a:solidFill>
              </a:rPr>
              <a:t>Night Awakening</a:t>
            </a:r>
          </a:p>
          <a:p>
            <a:pPr>
              <a:defRPr/>
            </a:pPr>
            <a:endParaRPr lang="en-US" b="1" dirty="0">
              <a:solidFill>
                <a:srgbClr val="002060"/>
              </a:solidFill>
            </a:endParaRPr>
          </a:p>
          <a:p>
            <a:pPr marL="69850" indent="0">
              <a:buNone/>
              <a:defRPr/>
            </a:pPr>
            <a:r>
              <a:rPr lang="en-US" b="1" dirty="0" smtClean="0">
                <a:solidFill>
                  <a:srgbClr val="002060"/>
                </a:solidFill>
              </a:rPr>
              <a:t>8- Bladder </a:t>
            </a:r>
            <a:r>
              <a:rPr lang="en-US" b="1" dirty="0">
                <a:solidFill>
                  <a:srgbClr val="002060"/>
                </a:solidFill>
              </a:rPr>
              <a:t>Training Exercises/Overlearning</a:t>
            </a:r>
          </a:p>
          <a:p>
            <a:pPr>
              <a:defRPr/>
            </a:pPr>
            <a:endParaRPr lang="en-US" b="1" dirty="0">
              <a:solidFill>
                <a:srgbClr val="002060"/>
              </a:solidFill>
            </a:endParaRPr>
          </a:p>
          <a:p>
            <a:pPr marL="69850" indent="0">
              <a:buFont typeface="Wingdings 2" panose="05020102010507070707" pitchFamily="18" charset="2"/>
              <a:buNone/>
              <a:defRPr/>
            </a:pPr>
            <a:endParaRPr lang="en-US" dirty="0"/>
          </a:p>
        </p:txBody>
      </p:sp>
      <p:pic>
        <p:nvPicPr>
          <p:cNvPr id="26628" name="Picture 3">
            <a:extLst>
              <a:ext uri="{FF2B5EF4-FFF2-40B4-BE49-F238E27FC236}">
                <a16:creationId xmlns:a16="http://schemas.microsoft.com/office/drawing/2014/main" id="{DA9AD9D6-CDB8-53B2-3A5C-5D2D068B57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186840"/>
            <a:ext cx="340995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2C026B3-BCDB-55B6-E917-4D4A6737D0EC}"/>
              </a:ext>
            </a:extLst>
          </p:cNvPr>
          <p:cNvSpPr>
            <a:spLocks noGrp="1"/>
          </p:cNvSpPr>
          <p:nvPr>
            <p:ph type="title"/>
          </p:nvPr>
        </p:nvSpPr>
        <p:spPr>
          <a:xfrm>
            <a:off x="1042988" y="509723"/>
            <a:ext cx="7024687" cy="1143000"/>
          </a:xfrm>
        </p:spPr>
        <p:txBody>
          <a:bodyPr/>
          <a:lstStyle/>
          <a:p>
            <a:pPr algn="ctr"/>
            <a:r>
              <a:rPr lang="en-US" altLang="en-US" sz="3200" b="1" dirty="0"/>
              <a:t>Pharmacological Interventions</a:t>
            </a:r>
          </a:p>
        </p:txBody>
      </p:sp>
      <p:sp>
        <p:nvSpPr>
          <p:cNvPr id="3" name="Content Placeholder 2">
            <a:extLst>
              <a:ext uri="{FF2B5EF4-FFF2-40B4-BE49-F238E27FC236}">
                <a16:creationId xmlns:a16="http://schemas.microsoft.com/office/drawing/2014/main" id="{E7479583-7E17-AF78-9D11-EB6793205395}"/>
              </a:ext>
            </a:extLst>
          </p:cNvPr>
          <p:cNvSpPr>
            <a:spLocks noGrp="1"/>
          </p:cNvSpPr>
          <p:nvPr>
            <p:ph idx="1"/>
          </p:nvPr>
        </p:nvSpPr>
        <p:spPr>
          <a:xfrm>
            <a:off x="533400" y="2133600"/>
            <a:ext cx="6777037" cy="4267200"/>
          </a:xfrm>
        </p:spPr>
        <p:txBody>
          <a:bodyPr/>
          <a:lstStyle/>
          <a:p>
            <a:pPr>
              <a:defRPr/>
            </a:pPr>
            <a:r>
              <a:rPr lang="en-US" dirty="0" err="1"/>
              <a:t>Desmopressin</a:t>
            </a:r>
            <a:endParaRPr lang="en-US" dirty="0"/>
          </a:p>
          <a:p>
            <a:pPr>
              <a:defRPr/>
            </a:pPr>
            <a:endParaRPr lang="en-US" dirty="0"/>
          </a:p>
          <a:p>
            <a:pPr>
              <a:defRPr/>
            </a:pPr>
            <a:r>
              <a:rPr lang="en-US" dirty="0" err="1"/>
              <a:t>Imipraminine</a:t>
            </a:r>
            <a:endParaRPr lang="en-US" dirty="0"/>
          </a:p>
          <a:p>
            <a:pPr>
              <a:defRPr/>
            </a:pPr>
            <a:endParaRPr lang="en-US" dirty="0"/>
          </a:p>
          <a:p>
            <a:pPr>
              <a:defRPr/>
            </a:pPr>
            <a:r>
              <a:rPr lang="en-US" dirty="0"/>
              <a:t>Oxybutynin</a:t>
            </a:r>
          </a:p>
          <a:p>
            <a:pPr>
              <a:defRPr/>
            </a:pPr>
            <a:endParaRPr lang="en-US" dirty="0"/>
          </a:p>
          <a:p>
            <a:pPr>
              <a:defRPr/>
            </a:pPr>
            <a:r>
              <a:rPr lang="en-US" dirty="0"/>
              <a:t>TCAs</a:t>
            </a:r>
          </a:p>
          <a:p>
            <a:pPr marL="69850" indent="0">
              <a:buFont typeface="Wingdings 2" panose="05020102010507070707" pitchFamily="18" charset="2"/>
              <a:buNone/>
              <a:defRPr/>
            </a:pPr>
            <a:endParaRPr lang="en-US" dirty="0"/>
          </a:p>
          <a:p>
            <a:pPr>
              <a:defRPr/>
            </a:pPr>
            <a:r>
              <a:rPr lang="en-US" dirty="0"/>
              <a:t>NSAIDs(Indomethacin)</a:t>
            </a:r>
          </a:p>
          <a:p>
            <a:pPr>
              <a:defRPr/>
            </a:pPr>
            <a:endParaRPr lang="en-US" dirty="0"/>
          </a:p>
          <a:p>
            <a:pPr marL="69850" indent="0">
              <a:buFont typeface="Wingdings 2" panose="05020102010507070707" pitchFamily="18" charset="2"/>
              <a:buNone/>
              <a:defRPr/>
            </a:pPr>
            <a:endParaRPr lang="en-US" dirty="0"/>
          </a:p>
        </p:txBody>
      </p:sp>
      <p:pic>
        <p:nvPicPr>
          <p:cNvPr id="28676" name="Picture 3">
            <a:extLst>
              <a:ext uri="{FF2B5EF4-FFF2-40B4-BE49-F238E27FC236}">
                <a16:creationId xmlns:a16="http://schemas.microsoft.com/office/drawing/2014/main" id="{7A64CFAE-2A3F-E6B8-A828-FA53C2CD5F3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2593975"/>
            <a:ext cx="281781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4">
            <a:extLst>
              <a:ext uri="{FF2B5EF4-FFF2-40B4-BE49-F238E27FC236}">
                <a16:creationId xmlns:a16="http://schemas.microsoft.com/office/drawing/2014/main" id="{48A399AA-44F3-2AC9-CEA3-FF723AB1A00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68340" y="3703638"/>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CC821FDE-F741-41C7-2564-FF8F29FF3E68}"/>
              </a:ext>
            </a:extLst>
          </p:cNvPr>
          <p:cNvSpPr>
            <a:spLocks noGrp="1"/>
          </p:cNvSpPr>
          <p:nvPr>
            <p:ph type="title"/>
          </p:nvPr>
        </p:nvSpPr>
        <p:spPr>
          <a:xfrm>
            <a:off x="1524000" y="533400"/>
            <a:ext cx="5715968" cy="930275"/>
          </a:xfrm>
        </p:spPr>
        <p:txBody>
          <a:bodyPr/>
          <a:lstStyle/>
          <a:p>
            <a:pPr algn="ctr"/>
            <a:r>
              <a:rPr lang="en-US" altLang="en-US" dirty="0"/>
              <a:t>Additional Treatments</a:t>
            </a:r>
          </a:p>
        </p:txBody>
      </p:sp>
      <p:sp>
        <p:nvSpPr>
          <p:cNvPr id="30723" name="Content Placeholder 2">
            <a:extLst>
              <a:ext uri="{FF2B5EF4-FFF2-40B4-BE49-F238E27FC236}">
                <a16:creationId xmlns:a16="http://schemas.microsoft.com/office/drawing/2014/main" id="{D9A7DD9D-5A51-F6DE-FD9A-CC1774BDC22B}"/>
              </a:ext>
            </a:extLst>
          </p:cNvPr>
          <p:cNvSpPr>
            <a:spLocks noGrp="1"/>
          </p:cNvSpPr>
          <p:nvPr>
            <p:ph idx="1"/>
          </p:nvPr>
        </p:nvSpPr>
        <p:spPr>
          <a:xfrm>
            <a:off x="533400" y="1905000"/>
            <a:ext cx="8153400" cy="3889375"/>
          </a:xfrm>
        </p:spPr>
        <p:txBody>
          <a:bodyPr/>
          <a:lstStyle/>
          <a:p>
            <a:pPr marL="69850" indent="0">
              <a:buNone/>
              <a:defRPr/>
            </a:pPr>
            <a:r>
              <a:rPr lang="en-US" altLang="en-US" sz="2000" b="1" dirty="0">
                <a:solidFill>
                  <a:srgbClr val="002060"/>
                </a:solidFill>
              </a:rPr>
              <a:t>This type of intervention can significantly address </a:t>
            </a:r>
            <a:r>
              <a:rPr lang="en-US" altLang="en-US" sz="2000" b="1" dirty="0">
                <a:solidFill>
                  <a:srgbClr val="FF0000"/>
                </a:solidFill>
              </a:rPr>
              <a:t>secondary enuresis</a:t>
            </a:r>
            <a:r>
              <a:rPr lang="en-US" altLang="en-US" sz="2000" b="1" dirty="0">
                <a:solidFill>
                  <a:srgbClr val="002060"/>
                </a:solidFill>
              </a:rPr>
              <a:t> which may be triggered by a psychological </a:t>
            </a:r>
            <a:r>
              <a:rPr lang="en-US" altLang="en-US" sz="2000" b="1" dirty="0" smtClean="0">
                <a:solidFill>
                  <a:srgbClr val="002060"/>
                </a:solidFill>
              </a:rPr>
              <a:t>stressor</a:t>
            </a:r>
          </a:p>
          <a:p>
            <a:pPr marL="69850" indent="0">
              <a:buNone/>
              <a:defRPr/>
            </a:pPr>
            <a:endParaRPr lang="en-US" altLang="en-US" sz="2000" b="1" dirty="0" smtClean="0"/>
          </a:p>
          <a:p>
            <a:pPr>
              <a:defRPr/>
            </a:pPr>
            <a:r>
              <a:rPr lang="en-US" altLang="en-US" sz="2000" b="1" dirty="0" smtClean="0"/>
              <a:t>Cognitive </a:t>
            </a:r>
            <a:r>
              <a:rPr lang="en-US" altLang="en-US" sz="2000" b="1" dirty="0"/>
              <a:t>Behavioral Therapy</a:t>
            </a:r>
          </a:p>
          <a:p>
            <a:pPr>
              <a:defRPr/>
            </a:pPr>
            <a:endParaRPr lang="en-US" altLang="en-US" sz="2000" b="1" dirty="0"/>
          </a:p>
          <a:p>
            <a:pPr>
              <a:defRPr/>
            </a:pPr>
            <a:r>
              <a:rPr lang="en-US" altLang="en-US" sz="2000" b="1" dirty="0"/>
              <a:t>Psychodynamic Psychotherapy</a:t>
            </a:r>
          </a:p>
          <a:p>
            <a:pPr>
              <a:defRPr/>
            </a:pPr>
            <a:endParaRPr lang="en-US" altLang="en-US" sz="2000" b="1" dirty="0"/>
          </a:p>
          <a:p>
            <a:pPr>
              <a:defRPr/>
            </a:pPr>
            <a:r>
              <a:rPr lang="en-US" altLang="en-US" sz="2000" b="1" dirty="0"/>
              <a:t>Biofeedback</a:t>
            </a:r>
          </a:p>
          <a:p>
            <a:pPr marL="69850" indent="0">
              <a:buFont typeface="Wingdings 2" panose="05020102010507070707" pitchFamily="18" charset="2"/>
              <a:buNone/>
              <a:defRPr/>
            </a:pPr>
            <a:endParaRPr lang="en-US"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554D5A77-781D-BFC2-8209-94748C23D1EC}"/>
              </a:ext>
            </a:extLst>
          </p:cNvPr>
          <p:cNvSpPr>
            <a:spLocks noGrp="1"/>
          </p:cNvSpPr>
          <p:nvPr>
            <p:ph type="title"/>
          </p:nvPr>
        </p:nvSpPr>
        <p:spPr>
          <a:xfrm>
            <a:off x="1042988" y="457200"/>
            <a:ext cx="7024687" cy="1143000"/>
          </a:xfrm>
        </p:spPr>
        <p:txBody>
          <a:bodyPr/>
          <a:lstStyle/>
          <a:p>
            <a:r>
              <a:rPr lang="en-US" altLang="en-US" dirty="0">
                <a:solidFill>
                  <a:srgbClr val="FF0000"/>
                </a:solidFill>
              </a:rPr>
              <a:t>ASK</a:t>
            </a:r>
          </a:p>
        </p:txBody>
      </p:sp>
      <p:sp>
        <p:nvSpPr>
          <p:cNvPr id="3" name="Content Placeholder 2">
            <a:extLst>
              <a:ext uri="{FF2B5EF4-FFF2-40B4-BE49-F238E27FC236}">
                <a16:creationId xmlns:a16="http://schemas.microsoft.com/office/drawing/2014/main" id="{54A1A410-C534-0E79-B0BB-24F09B663637}"/>
              </a:ext>
            </a:extLst>
          </p:cNvPr>
          <p:cNvSpPr>
            <a:spLocks noGrp="1"/>
          </p:cNvSpPr>
          <p:nvPr>
            <p:ph idx="1"/>
          </p:nvPr>
        </p:nvSpPr>
        <p:spPr>
          <a:xfrm>
            <a:off x="762000" y="1885950"/>
            <a:ext cx="7924800" cy="3600450"/>
          </a:xfrm>
        </p:spPr>
        <p:txBody>
          <a:bodyPr/>
          <a:lstStyle/>
          <a:p>
            <a:pPr marL="69850" indent="0">
              <a:buNone/>
              <a:defRPr/>
            </a:pPr>
            <a:r>
              <a:rPr lang="ar-SA" b="1" dirty="0">
                <a:solidFill>
                  <a:srgbClr val="002060"/>
                </a:solidFill>
              </a:rPr>
              <a:t>As a Healthcare provider you should ask about </a:t>
            </a:r>
            <a:r>
              <a:rPr lang="en-US" b="1" dirty="0" smtClean="0">
                <a:solidFill>
                  <a:srgbClr val="002060"/>
                </a:solidFill>
              </a:rPr>
              <a:t>:</a:t>
            </a:r>
          </a:p>
          <a:p>
            <a:pPr marL="69850" indent="0">
              <a:buNone/>
              <a:defRPr/>
            </a:pPr>
            <a:endParaRPr lang="ar-SA" b="1" dirty="0"/>
          </a:p>
          <a:p>
            <a:pPr marL="69850" indent="0">
              <a:buNone/>
              <a:defRPr/>
            </a:pPr>
            <a:r>
              <a:rPr lang="en-US" b="1" dirty="0" smtClean="0"/>
              <a:t>1- </a:t>
            </a:r>
            <a:r>
              <a:rPr lang="ar-SA" b="1" dirty="0" smtClean="0"/>
              <a:t>If </a:t>
            </a:r>
            <a:r>
              <a:rPr lang="ar-SA" b="1" dirty="0"/>
              <a:t>other family members have had enuresis</a:t>
            </a:r>
          </a:p>
          <a:p>
            <a:pPr marL="69850" indent="0">
              <a:buNone/>
              <a:defRPr/>
            </a:pPr>
            <a:r>
              <a:rPr lang="en-US" b="1" dirty="0" smtClean="0"/>
              <a:t>2- H</a:t>
            </a:r>
            <a:r>
              <a:rPr lang="ar-SA" b="1" dirty="0"/>
              <a:t>ow often your child urinates during the day </a:t>
            </a:r>
          </a:p>
          <a:p>
            <a:pPr marL="69850" indent="0">
              <a:buNone/>
              <a:defRPr/>
            </a:pPr>
            <a:r>
              <a:rPr lang="en-US" b="1" dirty="0" smtClean="0"/>
              <a:t>3- </a:t>
            </a:r>
            <a:r>
              <a:rPr lang="ar-SA" b="1" dirty="0" smtClean="0"/>
              <a:t>How </a:t>
            </a:r>
            <a:r>
              <a:rPr lang="ar-SA" b="1" dirty="0"/>
              <a:t>much your child drinks in the evening  </a:t>
            </a:r>
          </a:p>
          <a:p>
            <a:pPr marL="69850" indent="0">
              <a:buNone/>
              <a:defRPr/>
            </a:pPr>
            <a:r>
              <a:rPr lang="en-US" b="1" dirty="0" smtClean="0"/>
              <a:t>4- </a:t>
            </a:r>
            <a:r>
              <a:rPr lang="ar-SA" b="1" dirty="0" smtClean="0"/>
              <a:t>If </a:t>
            </a:r>
            <a:r>
              <a:rPr lang="ar-SA" b="1" dirty="0"/>
              <a:t>your childs have had recent stress in their life</a:t>
            </a:r>
          </a:p>
          <a:p>
            <a:pPr marL="69850" indent="0">
              <a:buFont typeface="Wingdings 2" panose="05020102010507070707" pitchFamily="18" charset="2"/>
              <a:buNone/>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solidFill>
                  <a:schemeClr val="tx1"/>
                </a:solidFill>
              </a:rPr>
              <a:t>Encopresis</a:t>
            </a:r>
            <a:endParaRPr lang="en-GB" b="1" dirty="0">
              <a:solidFill>
                <a:schemeClr val="tx1"/>
              </a:solidFill>
            </a:endParaRPr>
          </a:p>
        </p:txBody>
      </p:sp>
      <p:sp>
        <p:nvSpPr>
          <p:cNvPr id="3" name="Content Placeholder 2"/>
          <p:cNvSpPr>
            <a:spLocks noGrp="1"/>
          </p:cNvSpPr>
          <p:nvPr>
            <p:ph idx="1"/>
          </p:nvPr>
        </p:nvSpPr>
        <p:spPr/>
        <p:txBody>
          <a:bodyPr/>
          <a:lstStyle/>
          <a:p>
            <a:r>
              <a:rPr lang="en-GB" b="1" i="1" dirty="0">
                <a:solidFill>
                  <a:schemeClr val="tx1"/>
                </a:solidFill>
              </a:rPr>
              <a:t>defined as the repeated passage of </a:t>
            </a:r>
            <a:r>
              <a:rPr lang="en-GB" b="1" i="1" dirty="0" err="1">
                <a:solidFill>
                  <a:schemeClr val="tx1"/>
                </a:solidFill>
              </a:rPr>
              <a:t>feces</a:t>
            </a:r>
            <a:r>
              <a:rPr lang="en-GB" b="1" i="1" dirty="0">
                <a:solidFill>
                  <a:schemeClr val="tx1"/>
                </a:solidFill>
              </a:rPr>
              <a:t> in </a:t>
            </a:r>
            <a:r>
              <a:rPr lang="en-GB" b="1" i="1" dirty="0" smtClean="0">
                <a:solidFill>
                  <a:schemeClr val="tx1"/>
                </a:solidFill>
              </a:rPr>
              <a:t>inappropriate </a:t>
            </a:r>
            <a:r>
              <a:rPr lang="en-GB" b="1" i="1" dirty="0">
                <a:solidFill>
                  <a:schemeClr val="tx1"/>
                </a:solidFill>
              </a:rPr>
              <a:t>places. The voiding is typically regarded as involuntary although it may be volitional. </a:t>
            </a:r>
            <a:r>
              <a:rPr lang="en-GB" b="1" i="1" dirty="0" smtClean="0">
                <a:solidFill>
                  <a:schemeClr val="tx1"/>
                </a:solidFill>
              </a:rPr>
              <a:t>The term is derived from the Greek Word </a:t>
            </a:r>
            <a:r>
              <a:rPr lang="en-GB" b="1" i="1" dirty="0" err="1" smtClean="0">
                <a:solidFill>
                  <a:schemeClr val="tx1"/>
                </a:solidFill>
              </a:rPr>
              <a:t>Kopros</a:t>
            </a:r>
            <a:r>
              <a:rPr lang="en-GB" b="1" i="1" dirty="0" smtClean="0">
                <a:solidFill>
                  <a:schemeClr val="tx1"/>
                </a:solidFill>
              </a:rPr>
              <a:t> meaning dung or </a:t>
            </a:r>
            <a:r>
              <a:rPr lang="en-GB" b="1" i="1" dirty="0" err="1" smtClean="0">
                <a:solidFill>
                  <a:schemeClr val="tx1"/>
                </a:solidFill>
              </a:rPr>
              <a:t>feces</a:t>
            </a:r>
            <a:r>
              <a:rPr lang="en-GB" b="1" i="1" dirty="0" smtClean="0">
                <a:solidFill>
                  <a:schemeClr val="tx1"/>
                </a:solidFill>
              </a:rPr>
              <a:t>.</a:t>
            </a:r>
            <a:endParaRPr lang="en-GB" b="1" i="1" dirty="0">
              <a:solidFill>
                <a:schemeClr val="tx1"/>
              </a:solidFill>
            </a:endParaRPr>
          </a:p>
        </p:txBody>
      </p:sp>
    </p:spTree>
    <p:extLst>
      <p:ext uri="{BB962C8B-B14F-4D97-AF65-F5344CB8AC3E}">
        <p14:creationId xmlns:p14="http://schemas.microsoft.com/office/powerpoint/2010/main" val="54211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189703"/>
            <a:ext cx="8052765" cy="4681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3038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A38823F0-8187-6DF0-A463-380C4B4FCDB0}"/>
              </a:ext>
            </a:extLst>
          </p:cNvPr>
          <p:cNvSpPr>
            <a:spLocks noGrp="1"/>
          </p:cNvSpPr>
          <p:nvPr>
            <p:ph type="title"/>
          </p:nvPr>
        </p:nvSpPr>
        <p:spPr/>
        <p:txBody>
          <a:bodyPr/>
          <a:lstStyle/>
          <a:p>
            <a:pPr algn="ctr"/>
            <a:r>
              <a:rPr lang="en-US" altLang="en-US" dirty="0"/>
              <a:t>Encopresis</a:t>
            </a:r>
          </a:p>
        </p:txBody>
      </p:sp>
      <p:sp>
        <p:nvSpPr>
          <p:cNvPr id="33795" name="Content Placeholder 2">
            <a:extLst>
              <a:ext uri="{FF2B5EF4-FFF2-40B4-BE49-F238E27FC236}">
                <a16:creationId xmlns:a16="http://schemas.microsoft.com/office/drawing/2014/main" id="{D4E46953-F9B8-EDFA-4038-43ECAB6504BE}"/>
              </a:ext>
            </a:extLst>
          </p:cNvPr>
          <p:cNvSpPr>
            <a:spLocks noGrp="1"/>
          </p:cNvSpPr>
          <p:nvPr>
            <p:ph idx="1"/>
          </p:nvPr>
        </p:nvSpPr>
        <p:spPr/>
        <p:txBody>
          <a:bodyPr/>
          <a:lstStyle/>
          <a:p>
            <a:r>
              <a:rPr lang="en-US" altLang="en-US" dirty="0"/>
              <a:t>Primary Encopresis</a:t>
            </a:r>
          </a:p>
          <a:p>
            <a:endParaRPr lang="en-US" altLang="en-US" dirty="0"/>
          </a:p>
          <a:p>
            <a:r>
              <a:rPr lang="en-US" altLang="en-US" dirty="0"/>
              <a:t>Secondary Encopresis</a:t>
            </a:r>
          </a:p>
          <a:p>
            <a:endParaRPr lang="en-US" altLang="en-US" dirty="0"/>
          </a:p>
          <a:p>
            <a:r>
              <a:rPr lang="en-US" altLang="en-US" dirty="0"/>
              <a:t>Retentive Encopresis</a:t>
            </a:r>
          </a:p>
          <a:p>
            <a:endParaRPr lang="en-US" altLang="en-US" dirty="0"/>
          </a:p>
          <a:p>
            <a:r>
              <a:rPr lang="en-US" altLang="en-US" dirty="0" err="1"/>
              <a:t>Nonretentive</a:t>
            </a:r>
            <a:r>
              <a:rPr lang="en-US" altLang="en-US" dirty="0"/>
              <a:t> encopresis</a:t>
            </a:r>
          </a:p>
        </p:txBody>
      </p:sp>
      <p:pic>
        <p:nvPicPr>
          <p:cNvPr id="33796" name="Picture 3">
            <a:extLst>
              <a:ext uri="{FF2B5EF4-FFF2-40B4-BE49-F238E27FC236}">
                <a16:creationId xmlns:a16="http://schemas.microsoft.com/office/drawing/2014/main" id="{F87F48EB-350D-995B-B833-54C109F6C0F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209800"/>
            <a:ext cx="247015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69964C7F-F946-2300-BB50-8DD165F52D3F}"/>
              </a:ext>
            </a:extLst>
          </p:cNvPr>
          <p:cNvSpPr>
            <a:spLocks noGrp="1"/>
          </p:cNvSpPr>
          <p:nvPr>
            <p:ph type="title"/>
          </p:nvPr>
        </p:nvSpPr>
        <p:spPr/>
        <p:txBody>
          <a:bodyPr/>
          <a:lstStyle/>
          <a:p>
            <a:pPr algn="ctr"/>
            <a:r>
              <a:rPr lang="en-US" altLang="en-US" b="1" dirty="0">
                <a:solidFill>
                  <a:schemeClr val="tx1"/>
                </a:solidFill>
              </a:rPr>
              <a:t>Prevalence</a:t>
            </a:r>
          </a:p>
        </p:txBody>
      </p:sp>
      <p:sp>
        <p:nvSpPr>
          <p:cNvPr id="35843" name="Content Placeholder 2">
            <a:extLst>
              <a:ext uri="{FF2B5EF4-FFF2-40B4-BE49-F238E27FC236}">
                <a16:creationId xmlns:a16="http://schemas.microsoft.com/office/drawing/2014/main" id="{D5615EC7-457F-3ACA-BCCB-4E0CC019B1A2}"/>
              </a:ext>
            </a:extLst>
          </p:cNvPr>
          <p:cNvSpPr>
            <a:spLocks noGrp="1"/>
          </p:cNvSpPr>
          <p:nvPr>
            <p:ph idx="1"/>
          </p:nvPr>
        </p:nvSpPr>
        <p:spPr/>
        <p:txBody>
          <a:bodyPr/>
          <a:lstStyle/>
          <a:p>
            <a:r>
              <a:rPr lang="en-US" altLang="en-US" b="1" dirty="0">
                <a:solidFill>
                  <a:schemeClr val="tx1"/>
                </a:solidFill>
              </a:rPr>
              <a:t>Secondary encopresis is more common</a:t>
            </a:r>
          </a:p>
          <a:p>
            <a:endParaRPr lang="en-US" altLang="en-US" b="1" dirty="0">
              <a:solidFill>
                <a:schemeClr val="tx1"/>
              </a:solidFill>
            </a:endParaRPr>
          </a:p>
          <a:p>
            <a:r>
              <a:rPr lang="en-US" altLang="en-US" b="1" dirty="0">
                <a:solidFill>
                  <a:schemeClr val="tx1"/>
                </a:solidFill>
              </a:rPr>
              <a:t>Between ages 7-8 prevalence is 1.5%</a:t>
            </a:r>
          </a:p>
          <a:p>
            <a:endParaRPr lang="en-US" altLang="en-US" b="1" dirty="0">
              <a:solidFill>
                <a:schemeClr val="tx1"/>
              </a:solidFill>
            </a:endParaRPr>
          </a:p>
          <a:p>
            <a:r>
              <a:rPr lang="en-US" altLang="en-US" b="1" dirty="0">
                <a:solidFill>
                  <a:schemeClr val="tx1"/>
                </a:solidFill>
              </a:rPr>
              <a:t>3:1 male to female ratio</a:t>
            </a:r>
          </a:p>
          <a:p>
            <a:endParaRPr lang="en-US" altLang="en-US" b="1" dirty="0">
              <a:solidFill>
                <a:schemeClr val="tx1"/>
              </a:solidFill>
            </a:endParaRPr>
          </a:p>
          <a:p>
            <a:r>
              <a:rPr lang="en-US" altLang="en-US" b="1" dirty="0">
                <a:solidFill>
                  <a:schemeClr val="tx1"/>
                </a:solidFill>
              </a:rPr>
              <a:t> Retentive type is 80-95% of cases</a:t>
            </a:r>
          </a:p>
          <a:p>
            <a:endParaRPr lang="en-US" altLang="en-US" b="1" dirty="0">
              <a:solidFill>
                <a:schemeClr val="tx1"/>
              </a:solidFill>
            </a:endParaRPr>
          </a:p>
          <a:p>
            <a:endParaRPr lang="en-US" altLang="en-US" b="1"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err="1" smtClean="0">
                <a:solidFill>
                  <a:schemeClr val="tx1"/>
                </a:solidFill>
              </a:rPr>
              <a:t>etiology</a:t>
            </a:r>
            <a:endParaRPr lang="en-GB" b="1" dirty="0">
              <a:solidFill>
                <a:schemeClr val="tx1"/>
              </a:solidFill>
            </a:endParaRPr>
          </a:p>
        </p:txBody>
      </p:sp>
      <p:sp>
        <p:nvSpPr>
          <p:cNvPr id="3" name="Content Placeholder 2"/>
          <p:cNvSpPr>
            <a:spLocks noGrp="1"/>
          </p:cNvSpPr>
          <p:nvPr>
            <p:ph idx="1"/>
          </p:nvPr>
        </p:nvSpPr>
        <p:spPr>
          <a:xfrm>
            <a:off x="990600" y="2362200"/>
            <a:ext cx="6777037" cy="3508375"/>
          </a:xfrm>
        </p:spPr>
        <p:txBody>
          <a:bodyPr/>
          <a:lstStyle/>
          <a:p>
            <a:r>
              <a:rPr lang="en-GB" b="1" dirty="0" smtClean="0">
                <a:solidFill>
                  <a:schemeClr val="tx1"/>
                </a:solidFill>
              </a:rPr>
              <a:t>Delay in maturation </a:t>
            </a:r>
          </a:p>
          <a:p>
            <a:r>
              <a:rPr lang="en-GB" b="1" dirty="0" smtClean="0">
                <a:solidFill>
                  <a:schemeClr val="tx1"/>
                </a:solidFill>
              </a:rPr>
              <a:t>Underlying medical condition</a:t>
            </a:r>
          </a:p>
          <a:p>
            <a:r>
              <a:rPr lang="en-GB" b="1" dirty="0" smtClean="0">
                <a:solidFill>
                  <a:schemeClr val="tx1"/>
                </a:solidFill>
              </a:rPr>
              <a:t>Psychological/</a:t>
            </a:r>
            <a:r>
              <a:rPr lang="en-GB" b="1" dirty="0" err="1" smtClean="0">
                <a:solidFill>
                  <a:schemeClr val="tx1"/>
                </a:solidFill>
              </a:rPr>
              <a:t>Behavioral</a:t>
            </a:r>
            <a:endParaRPr lang="en-GB" b="1" dirty="0" smtClean="0">
              <a:solidFill>
                <a:schemeClr val="tx1"/>
              </a:solidFill>
            </a:endParaRPr>
          </a:p>
          <a:p>
            <a:r>
              <a:rPr lang="en-GB" b="1" dirty="0" smtClean="0">
                <a:solidFill>
                  <a:schemeClr val="tx1"/>
                </a:solidFill>
              </a:rPr>
              <a:t>constipation</a:t>
            </a:r>
            <a:endParaRPr lang="en-GB" b="1" dirty="0">
              <a:solidFill>
                <a:schemeClr val="tx1"/>
              </a:solidFill>
            </a:endParaRPr>
          </a:p>
        </p:txBody>
      </p:sp>
    </p:spTree>
    <p:extLst>
      <p:ext uri="{BB962C8B-B14F-4D97-AF65-F5344CB8AC3E}">
        <p14:creationId xmlns:p14="http://schemas.microsoft.com/office/powerpoint/2010/main" val="166489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8135366F-C4FC-97C9-F23D-AABEC552FD44}"/>
              </a:ext>
            </a:extLst>
          </p:cNvPr>
          <p:cNvSpPr>
            <a:spLocks noGrp="1"/>
          </p:cNvSpPr>
          <p:nvPr>
            <p:ph type="title"/>
          </p:nvPr>
        </p:nvSpPr>
        <p:spPr>
          <a:xfrm>
            <a:off x="1066800" y="1066800"/>
            <a:ext cx="7024687" cy="1143000"/>
          </a:xfrm>
        </p:spPr>
        <p:txBody>
          <a:bodyPr/>
          <a:lstStyle/>
          <a:p>
            <a:pPr algn="ctr" eaLnBrk="1" hangingPunct="1"/>
            <a:r>
              <a:rPr lang="en-US" altLang="en-US"/>
              <a:t>Normal Development</a:t>
            </a:r>
          </a:p>
        </p:txBody>
      </p:sp>
      <p:sp>
        <p:nvSpPr>
          <p:cNvPr id="8195" name="Content Placeholder 4">
            <a:extLst>
              <a:ext uri="{FF2B5EF4-FFF2-40B4-BE49-F238E27FC236}">
                <a16:creationId xmlns:a16="http://schemas.microsoft.com/office/drawing/2014/main" id="{935EA895-75BB-DDBA-9530-7324A0B4F7DB}"/>
              </a:ext>
            </a:extLst>
          </p:cNvPr>
          <p:cNvSpPr>
            <a:spLocks noGrp="1"/>
          </p:cNvSpPr>
          <p:nvPr>
            <p:ph idx="1"/>
          </p:nvPr>
        </p:nvSpPr>
        <p:spPr>
          <a:xfrm>
            <a:off x="1042988" y="2590800"/>
            <a:ext cx="6777037" cy="3241675"/>
          </a:xfrm>
        </p:spPr>
        <p:txBody>
          <a:bodyPr/>
          <a:lstStyle/>
          <a:p>
            <a:pPr eaLnBrk="1" hangingPunct="1"/>
            <a:r>
              <a:rPr lang="en-US" altLang="en-US" dirty="0"/>
              <a:t>Toddler Phase (18 months- 5 years)</a:t>
            </a:r>
          </a:p>
          <a:p>
            <a:pPr eaLnBrk="1" hangingPunct="1"/>
            <a:endParaRPr lang="en-US" altLang="en-US" dirty="0"/>
          </a:p>
          <a:p>
            <a:pPr eaLnBrk="1" hangingPunct="1"/>
            <a:r>
              <a:rPr lang="en-US" altLang="en-US" dirty="0"/>
              <a:t>Bowel Continence</a:t>
            </a:r>
          </a:p>
          <a:p>
            <a:pPr eaLnBrk="1" hangingPunct="1"/>
            <a:endParaRPr lang="en-US" altLang="en-US" dirty="0"/>
          </a:p>
          <a:p>
            <a:pPr eaLnBrk="1" hangingPunct="1"/>
            <a:r>
              <a:rPr lang="en-US" altLang="en-US" dirty="0"/>
              <a:t>Bladder Continence</a:t>
            </a:r>
          </a:p>
          <a:p>
            <a:pPr eaLnBrk="1" hangingPunct="1"/>
            <a:endParaRPr lang="en-US" altLang="en-US" dirty="0"/>
          </a:p>
        </p:txBody>
      </p:sp>
      <p:pic>
        <p:nvPicPr>
          <p:cNvPr id="8196" name="Picture 5">
            <a:extLst>
              <a:ext uri="{FF2B5EF4-FFF2-40B4-BE49-F238E27FC236}">
                <a16:creationId xmlns:a16="http://schemas.microsoft.com/office/drawing/2014/main" id="{BBC9573C-4A37-871F-AFBC-505B29C9EC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886200"/>
            <a:ext cx="1354138" cy="156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5615BC4F-6BB7-3645-4895-6F7F02EE0785}"/>
              </a:ext>
            </a:extLst>
          </p:cNvPr>
          <p:cNvSpPr>
            <a:spLocks noGrp="1"/>
          </p:cNvSpPr>
          <p:nvPr>
            <p:ph type="title"/>
          </p:nvPr>
        </p:nvSpPr>
        <p:spPr>
          <a:xfrm>
            <a:off x="1042988" y="1027113"/>
            <a:ext cx="7024687" cy="877887"/>
          </a:xfrm>
        </p:spPr>
        <p:txBody>
          <a:bodyPr/>
          <a:lstStyle/>
          <a:p>
            <a:pPr algn="ctr"/>
            <a:r>
              <a:rPr lang="en-US" altLang="en-US" b="1" dirty="0" smtClean="0">
                <a:solidFill>
                  <a:schemeClr val="tx1"/>
                </a:solidFill>
              </a:rPr>
              <a:t>DSM-v Diagnostic </a:t>
            </a:r>
            <a:r>
              <a:rPr lang="en-US" altLang="en-US" b="1" dirty="0">
                <a:solidFill>
                  <a:schemeClr val="tx1"/>
                </a:solidFill>
              </a:rPr>
              <a:t>Criteria</a:t>
            </a:r>
          </a:p>
        </p:txBody>
      </p:sp>
      <p:sp>
        <p:nvSpPr>
          <p:cNvPr id="37891" name="Content Placeholder 2">
            <a:extLst>
              <a:ext uri="{FF2B5EF4-FFF2-40B4-BE49-F238E27FC236}">
                <a16:creationId xmlns:a16="http://schemas.microsoft.com/office/drawing/2014/main" id="{1861BD31-E3F8-5238-0CDD-A31D9E942D93}"/>
              </a:ext>
            </a:extLst>
          </p:cNvPr>
          <p:cNvSpPr>
            <a:spLocks noGrp="1"/>
          </p:cNvSpPr>
          <p:nvPr>
            <p:ph idx="1"/>
          </p:nvPr>
        </p:nvSpPr>
        <p:spPr>
          <a:xfrm>
            <a:off x="609600" y="2133600"/>
            <a:ext cx="8001000" cy="4343400"/>
          </a:xfrm>
        </p:spPr>
        <p:txBody>
          <a:bodyPr/>
          <a:lstStyle/>
          <a:p>
            <a:pPr marL="69850" indent="0">
              <a:buNone/>
              <a:defRPr/>
            </a:pPr>
            <a:r>
              <a:rPr lang="en-US" altLang="en-US" sz="2000" b="1" dirty="0" smtClean="0">
                <a:solidFill>
                  <a:schemeClr val="tx1"/>
                </a:solidFill>
              </a:rPr>
              <a:t>■ Recurrent </a:t>
            </a:r>
            <a:r>
              <a:rPr lang="en-US" altLang="en-US" sz="2000" b="1" dirty="0">
                <a:solidFill>
                  <a:schemeClr val="tx1"/>
                </a:solidFill>
              </a:rPr>
              <a:t>defecation into inappropriate places (e.g., clothes, floor</a:t>
            </a:r>
            <a:r>
              <a:rPr lang="en-US" altLang="en-US" sz="2000" b="1" dirty="0" smtClean="0">
                <a:solidFill>
                  <a:schemeClr val="tx1"/>
                </a:solidFill>
              </a:rPr>
              <a:t>).</a:t>
            </a:r>
          </a:p>
          <a:p>
            <a:pPr marL="69850" indent="0">
              <a:buNone/>
              <a:defRPr/>
            </a:pPr>
            <a:r>
              <a:rPr lang="en-US" altLang="en-US" sz="2000" b="1" dirty="0" smtClean="0">
                <a:solidFill>
                  <a:schemeClr val="tx1"/>
                </a:solidFill>
              </a:rPr>
              <a:t>■ </a:t>
            </a:r>
            <a:r>
              <a:rPr lang="en-US" altLang="en-US" sz="2000" b="1" dirty="0">
                <a:solidFill>
                  <a:schemeClr val="tx1"/>
                </a:solidFill>
              </a:rPr>
              <a:t>Occurs at least one time per month for at least 3 months</a:t>
            </a:r>
            <a:r>
              <a:rPr lang="en-US" altLang="en-US" sz="2000" b="1" dirty="0" smtClean="0">
                <a:solidFill>
                  <a:schemeClr val="tx1"/>
                </a:solidFill>
              </a:rPr>
              <a:t>.</a:t>
            </a:r>
          </a:p>
          <a:p>
            <a:pPr marL="69850" indent="0">
              <a:buNone/>
              <a:defRPr/>
            </a:pPr>
            <a:r>
              <a:rPr lang="en-US" altLang="en-US" sz="2000" b="1" dirty="0" smtClean="0">
                <a:solidFill>
                  <a:schemeClr val="tx1"/>
                </a:solidFill>
              </a:rPr>
              <a:t>■ </a:t>
            </a:r>
            <a:r>
              <a:rPr lang="en-US" altLang="en-US" sz="2000" b="1" dirty="0">
                <a:solidFill>
                  <a:schemeClr val="tx1"/>
                </a:solidFill>
              </a:rPr>
              <a:t>At least 4 years old developmentally</a:t>
            </a:r>
            <a:r>
              <a:rPr lang="en-US" altLang="en-US" sz="2000" b="1" dirty="0" smtClean="0">
                <a:solidFill>
                  <a:schemeClr val="tx1"/>
                </a:solidFill>
              </a:rPr>
              <a:t>.</a:t>
            </a:r>
          </a:p>
          <a:p>
            <a:pPr marL="69850" indent="0">
              <a:buNone/>
              <a:defRPr/>
            </a:pPr>
            <a:r>
              <a:rPr lang="en-US" altLang="en-US" sz="2000" b="1" dirty="0" smtClean="0">
                <a:solidFill>
                  <a:schemeClr val="tx1"/>
                </a:solidFill>
              </a:rPr>
              <a:t>■ </a:t>
            </a:r>
            <a:r>
              <a:rPr lang="en-US" altLang="en-US" sz="2000" b="1" dirty="0">
                <a:solidFill>
                  <a:schemeClr val="tx1"/>
                </a:solidFill>
              </a:rPr>
              <a:t>Not due to a substance (e.g., laxatives) or </a:t>
            </a:r>
            <a:r>
              <a:rPr lang="en-US" altLang="en-US" sz="2000" b="1" dirty="0" smtClean="0">
                <a:solidFill>
                  <a:schemeClr val="tx1"/>
                </a:solidFill>
              </a:rPr>
              <a:t>another medical </a:t>
            </a:r>
            <a:r>
              <a:rPr lang="en-US" altLang="en-US" sz="2000" b="1" dirty="0">
                <a:solidFill>
                  <a:schemeClr val="tx1"/>
                </a:solidFill>
              </a:rPr>
              <a:t>condition (e.g., hypothyroidism, anal fissure, </a:t>
            </a:r>
            <a:r>
              <a:rPr lang="en-US" altLang="en-US" sz="2000" b="1" dirty="0" err="1">
                <a:solidFill>
                  <a:schemeClr val="tx1"/>
                </a:solidFill>
              </a:rPr>
              <a:t>spina</a:t>
            </a:r>
            <a:r>
              <a:rPr lang="en-US" altLang="en-US" sz="2000" b="1" dirty="0">
                <a:solidFill>
                  <a:schemeClr val="tx1"/>
                </a:solidFill>
              </a:rPr>
              <a:t> bifida) except via a </a:t>
            </a:r>
            <a:r>
              <a:rPr lang="en-US" altLang="en-US" sz="2000" b="1" dirty="0" err="1">
                <a:solidFill>
                  <a:schemeClr val="tx1"/>
                </a:solidFill>
              </a:rPr>
              <a:t>constipationrelatedmechanism</a:t>
            </a:r>
            <a:r>
              <a:rPr lang="en-US" altLang="en-US" sz="2000" b="1" dirty="0">
                <a:solidFill>
                  <a:schemeClr val="tx1"/>
                </a:solidFill>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8A7F0D1E-45C8-7F94-31D2-99E5D7005F58}"/>
              </a:ext>
            </a:extLst>
          </p:cNvPr>
          <p:cNvSpPr>
            <a:spLocks noGrp="1"/>
          </p:cNvSpPr>
          <p:nvPr>
            <p:ph type="title"/>
          </p:nvPr>
        </p:nvSpPr>
        <p:spPr>
          <a:xfrm>
            <a:off x="533400" y="304800"/>
            <a:ext cx="8077200" cy="1143000"/>
          </a:xfrm>
        </p:spPr>
        <p:txBody>
          <a:bodyPr/>
          <a:lstStyle/>
          <a:p>
            <a:pPr algn="ctr"/>
            <a:r>
              <a:rPr lang="en-US" altLang="en-US" b="1" dirty="0">
                <a:solidFill>
                  <a:schemeClr val="tx1"/>
                </a:solidFill>
              </a:rPr>
              <a:t>Primary </a:t>
            </a:r>
            <a:r>
              <a:rPr lang="en-US" altLang="en-US" b="1" dirty="0" smtClean="0">
                <a:solidFill>
                  <a:schemeClr val="tx1"/>
                </a:solidFill>
              </a:rPr>
              <a:t>Encopresis</a:t>
            </a:r>
            <a:endParaRPr lang="en-US" altLang="en-US" b="1" dirty="0">
              <a:solidFill>
                <a:schemeClr val="tx1"/>
              </a:solidFill>
            </a:endParaRPr>
          </a:p>
        </p:txBody>
      </p:sp>
      <p:sp>
        <p:nvSpPr>
          <p:cNvPr id="3" name="Content Placeholder 2">
            <a:extLst>
              <a:ext uri="{FF2B5EF4-FFF2-40B4-BE49-F238E27FC236}">
                <a16:creationId xmlns:a16="http://schemas.microsoft.com/office/drawing/2014/main" id="{CEC00757-0DD7-372C-8C74-712F8B3F7BD3}"/>
              </a:ext>
            </a:extLst>
          </p:cNvPr>
          <p:cNvSpPr>
            <a:spLocks noGrp="1"/>
          </p:cNvSpPr>
          <p:nvPr>
            <p:ph idx="1"/>
          </p:nvPr>
        </p:nvSpPr>
        <p:spPr>
          <a:xfrm>
            <a:off x="783431" y="1598612"/>
            <a:ext cx="6777037" cy="3508375"/>
          </a:xfrm>
        </p:spPr>
        <p:txBody>
          <a:bodyPr/>
          <a:lstStyle/>
          <a:p>
            <a:pPr>
              <a:defRPr/>
            </a:pPr>
            <a:r>
              <a:rPr lang="en-US" b="1" dirty="0">
                <a:solidFill>
                  <a:schemeClr val="tx1"/>
                </a:solidFill>
              </a:rPr>
              <a:t>Delayed Physical Maturation</a:t>
            </a:r>
          </a:p>
          <a:p>
            <a:pPr>
              <a:defRPr/>
            </a:pPr>
            <a:endParaRPr lang="en-US" b="1" dirty="0">
              <a:solidFill>
                <a:schemeClr val="tx1"/>
              </a:solidFill>
            </a:endParaRPr>
          </a:p>
          <a:p>
            <a:pPr>
              <a:defRPr/>
            </a:pPr>
            <a:r>
              <a:rPr lang="en-US" b="1" dirty="0">
                <a:solidFill>
                  <a:schemeClr val="tx1"/>
                </a:solidFill>
              </a:rPr>
              <a:t>Inappropriate Toilet Training</a:t>
            </a:r>
          </a:p>
          <a:p>
            <a:pPr>
              <a:defRPr/>
            </a:pPr>
            <a:endParaRPr lang="en-US" b="1" dirty="0">
              <a:solidFill>
                <a:schemeClr val="tx1"/>
              </a:solidFill>
            </a:endParaRPr>
          </a:p>
          <a:p>
            <a:pPr marL="69850" indent="0">
              <a:buFont typeface="Wingdings 2" panose="05020102010507070707" pitchFamily="18" charset="2"/>
              <a:buNone/>
              <a:defRPr/>
            </a:pPr>
            <a:endParaRPr lang="en-US" b="1" dirty="0">
              <a:solidFill>
                <a:schemeClr val="tx1"/>
              </a:solidFill>
            </a:endParaRPr>
          </a:p>
        </p:txBody>
      </p:sp>
      <p:pic>
        <p:nvPicPr>
          <p:cNvPr id="39940" name="Picture 4">
            <a:extLst>
              <a:ext uri="{FF2B5EF4-FFF2-40B4-BE49-F238E27FC236}">
                <a16:creationId xmlns:a16="http://schemas.microsoft.com/office/drawing/2014/main" id="{698A3373-FBBB-0FEE-F2A0-5E4095BE6A6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352800"/>
            <a:ext cx="43815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EB3578B6-5D72-94A7-CB59-8D8020B4F84D}"/>
              </a:ext>
            </a:extLst>
          </p:cNvPr>
          <p:cNvSpPr>
            <a:spLocks noGrp="1"/>
          </p:cNvSpPr>
          <p:nvPr>
            <p:ph type="title"/>
          </p:nvPr>
        </p:nvSpPr>
        <p:spPr/>
        <p:txBody>
          <a:bodyPr/>
          <a:lstStyle/>
          <a:p>
            <a:pPr algn="ctr"/>
            <a:r>
              <a:rPr lang="en-US" altLang="en-US" b="1" dirty="0">
                <a:solidFill>
                  <a:schemeClr val="tx1"/>
                </a:solidFill>
              </a:rPr>
              <a:t>Retentive Encopresis</a:t>
            </a:r>
          </a:p>
        </p:txBody>
      </p:sp>
      <p:sp>
        <p:nvSpPr>
          <p:cNvPr id="41987" name="Content Placeholder 2">
            <a:extLst>
              <a:ext uri="{FF2B5EF4-FFF2-40B4-BE49-F238E27FC236}">
                <a16:creationId xmlns:a16="http://schemas.microsoft.com/office/drawing/2014/main" id="{DEC06434-EBC7-8DF7-0E0D-D8735EFE015B}"/>
              </a:ext>
            </a:extLst>
          </p:cNvPr>
          <p:cNvSpPr>
            <a:spLocks noGrp="1"/>
          </p:cNvSpPr>
          <p:nvPr>
            <p:ph idx="1"/>
          </p:nvPr>
        </p:nvSpPr>
        <p:spPr/>
        <p:txBody>
          <a:bodyPr/>
          <a:lstStyle/>
          <a:p>
            <a:r>
              <a:rPr lang="en-US" altLang="en-US" dirty="0">
                <a:solidFill>
                  <a:schemeClr val="tx1"/>
                </a:solidFill>
              </a:rPr>
              <a:t>Represents 80-95% of cases</a:t>
            </a:r>
          </a:p>
          <a:p>
            <a:endParaRPr lang="en-US" altLang="en-US" dirty="0">
              <a:solidFill>
                <a:schemeClr val="tx1"/>
              </a:solidFill>
            </a:endParaRPr>
          </a:p>
          <a:p>
            <a:r>
              <a:rPr lang="en-US" altLang="en-US" dirty="0">
                <a:solidFill>
                  <a:schemeClr val="tx1"/>
                </a:solidFill>
              </a:rPr>
              <a:t>Infrequent Bowel Movements</a:t>
            </a:r>
          </a:p>
          <a:p>
            <a:endParaRPr lang="en-US" altLang="en-US" dirty="0">
              <a:solidFill>
                <a:schemeClr val="tx1"/>
              </a:solidFill>
            </a:endParaRPr>
          </a:p>
          <a:p>
            <a:r>
              <a:rPr lang="en-US" altLang="en-US" dirty="0">
                <a:solidFill>
                  <a:schemeClr val="tx1"/>
                </a:solidFill>
              </a:rPr>
              <a:t>Large Stools</a:t>
            </a:r>
          </a:p>
          <a:p>
            <a:endParaRPr lang="en-US" altLang="en-US" dirty="0">
              <a:solidFill>
                <a:schemeClr val="tx1"/>
              </a:solidFill>
            </a:endParaRPr>
          </a:p>
          <a:p>
            <a:r>
              <a:rPr lang="en-US" altLang="en-US" dirty="0">
                <a:solidFill>
                  <a:schemeClr val="tx1"/>
                </a:solidFill>
              </a:rPr>
              <a:t>Painful Defecation</a:t>
            </a:r>
          </a:p>
        </p:txBody>
      </p:sp>
      <p:pic>
        <p:nvPicPr>
          <p:cNvPr id="41988" name="Picture 3">
            <a:extLst>
              <a:ext uri="{FF2B5EF4-FFF2-40B4-BE49-F238E27FC236}">
                <a16:creationId xmlns:a16="http://schemas.microsoft.com/office/drawing/2014/main" id="{181A42E4-7236-E7BF-2AAE-2E006DEF05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057400"/>
            <a:ext cx="2743200" cy="401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95CF6896-D4DF-C30F-49AB-F397719E4320}"/>
              </a:ext>
            </a:extLst>
          </p:cNvPr>
          <p:cNvSpPr>
            <a:spLocks noGrp="1"/>
          </p:cNvSpPr>
          <p:nvPr>
            <p:ph type="title"/>
          </p:nvPr>
        </p:nvSpPr>
        <p:spPr/>
        <p:txBody>
          <a:bodyPr/>
          <a:lstStyle/>
          <a:p>
            <a:pPr algn="ctr"/>
            <a:r>
              <a:rPr lang="en-US" altLang="en-US" b="1" dirty="0">
                <a:solidFill>
                  <a:schemeClr val="tx1"/>
                </a:solidFill>
              </a:rPr>
              <a:t>Secondary Encopresis</a:t>
            </a:r>
          </a:p>
        </p:txBody>
      </p:sp>
      <p:sp>
        <p:nvSpPr>
          <p:cNvPr id="44035" name="Content Placeholder 2">
            <a:extLst>
              <a:ext uri="{FF2B5EF4-FFF2-40B4-BE49-F238E27FC236}">
                <a16:creationId xmlns:a16="http://schemas.microsoft.com/office/drawing/2014/main" id="{528FF53F-189A-43E7-AAFF-7E59F0280743}"/>
              </a:ext>
            </a:extLst>
          </p:cNvPr>
          <p:cNvSpPr>
            <a:spLocks noGrp="1"/>
          </p:cNvSpPr>
          <p:nvPr>
            <p:ph idx="1"/>
          </p:nvPr>
        </p:nvSpPr>
        <p:spPr>
          <a:xfrm>
            <a:off x="1042988" y="2324100"/>
            <a:ext cx="6777037" cy="4076700"/>
          </a:xfrm>
        </p:spPr>
        <p:txBody>
          <a:bodyPr/>
          <a:lstStyle/>
          <a:p>
            <a:r>
              <a:rPr lang="en-US" altLang="en-US" dirty="0">
                <a:solidFill>
                  <a:schemeClr val="tx1"/>
                </a:solidFill>
              </a:rPr>
              <a:t>Birth of sibling</a:t>
            </a:r>
          </a:p>
          <a:p>
            <a:endParaRPr lang="en-US" altLang="en-US" dirty="0">
              <a:solidFill>
                <a:schemeClr val="tx1"/>
              </a:solidFill>
            </a:endParaRPr>
          </a:p>
          <a:p>
            <a:r>
              <a:rPr lang="en-US" altLang="en-US" dirty="0">
                <a:solidFill>
                  <a:schemeClr val="tx1"/>
                </a:solidFill>
              </a:rPr>
              <a:t>Parental Divorce</a:t>
            </a:r>
          </a:p>
          <a:p>
            <a:endParaRPr lang="en-US" altLang="en-US" dirty="0">
              <a:solidFill>
                <a:schemeClr val="tx1"/>
              </a:solidFill>
            </a:endParaRPr>
          </a:p>
          <a:p>
            <a:r>
              <a:rPr lang="en-US" altLang="en-US" dirty="0">
                <a:solidFill>
                  <a:schemeClr val="tx1"/>
                </a:solidFill>
              </a:rPr>
              <a:t>Abuse</a:t>
            </a:r>
          </a:p>
          <a:p>
            <a:endParaRPr lang="en-US" altLang="en-US" dirty="0">
              <a:solidFill>
                <a:schemeClr val="tx1"/>
              </a:solidFill>
            </a:endParaRPr>
          </a:p>
          <a:p>
            <a:r>
              <a:rPr lang="en-US" altLang="en-US" dirty="0">
                <a:solidFill>
                  <a:schemeClr val="tx1"/>
                </a:solidFill>
              </a:rPr>
              <a:t>Autism / Psychosis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66800" y="685800"/>
            <a:ext cx="7024687" cy="1143000"/>
          </a:xfrm>
        </p:spPr>
        <p:txBody>
          <a:bodyPr/>
          <a:lstStyle/>
          <a:p>
            <a:pPr algn="ctr"/>
            <a:r>
              <a:rPr lang="en-GB" sz="4400" b="1" dirty="0" err="1" smtClean="0">
                <a:solidFill>
                  <a:schemeClr val="tx1"/>
                </a:solidFill>
              </a:rPr>
              <a:t>Diagnisis</a:t>
            </a:r>
            <a:endParaRPr lang="en-GB" sz="4400" b="1" dirty="0">
              <a:solidFill>
                <a:schemeClr val="tx1"/>
              </a:solidFill>
            </a:endParaRPr>
          </a:p>
        </p:txBody>
      </p:sp>
      <p:sp>
        <p:nvSpPr>
          <p:cNvPr id="7" name="Content Placeholder 6"/>
          <p:cNvSpPr>
            <a:spLocks noGrp="1"/>
          </p:cNvSpPr>
          <p:nvPr>
            <p:ph idx="1"/>
          </p:nvPr>
        </p:nvSpPr>
        <p:spPr>
          <a:xfrm>
            <a:off x="685800" y="1905000"/>
            <a:ext cx="7772400" cy="3508375"/>
          </a:xfrm>
        </p:spPr>
        <p:txBody>
          <a:bodyPr/>
          <a:lstStyle/>
          <a:p>
            <a:pPr marL="69850" indent="0">
              <a:buNone/>
            </a:pPr>
            <a:r>
              <a:rPr lang="en-GB" b="1" dirty="0">
                <a:solidFill>
                  <a:schemeClr val="tx1"/>
                </a:solidFill>
              </a:rPr>
              <a:t> • Child's age</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Onset (primary/secondary</a:t>
            </a:r>
            <a:r>
              <a:rPr lang="en-GB" b="1" dirty="0" smtClean="0">
                <a:solidFill>
                  <a:schemeClr val="tx1"/>
                </a:solidFill>
              </a:rPr>
              <a:t>).</a:t>
            </a:r>
          </a:p>
          <a:p>
            <a:pPr marL="69850" indent="0">
              <a:buNone/>
            </a:pPr>
            <a:r>
              <a:rPr lang="en-GB" b="1" dirty="0" smtClean="0">
                <a:solidFill>
                  <a:schemeClr val="tx1"/>
                </a:solidFill>
              </a:rPr>
              <a:t>• Timing </a:t>
            </a:r>
            <a:r>
              <a:rPr lang="en-GB" b="1" dirty="0">
                <a:solidFill>
                  <a:schemeClr val="tx1"/>
                </a:solidFill>
              </a:rPr>
              <a:t>(day/night</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Frequency</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Bowel Habits (frequency, stool size, consistency</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Melena/</a:t>
            </a:r>
            <a:r>
              <a:rPr lang="en-GB" b="1" dirty="0" err="1">
                <a:solidFill>
                  <a:schemeClr val="tx1"/>
                </a:solidFill>
              </a:rPr>
              <a:t>Hematochezia</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Pain with Defecation/Fluid and Dietary Habits</a:t>
            </a:r>
            <a:r>
              <a:rPr lang="en-GB" b="1" dirty="0" smtClean="0">
                <a:solidFill>
                  <a:schemeClr val="tx1"/>
                </a:solidFill>
              </a:rPr>
              <a:t>.</a:t>
            </a:r>
          </a:p>
          <a:p>
            <a:pPr marL="69850" indent="0">
              <a:buNone/>
            </a:pPr>
            <a:r>
              <a:rPr lang="en-GB" b="1" dirty="0" smtClean="0">
                <a:solidFill>
                  <a:schemeClr val="tx1"/>
                </a:solidFill>
              </a:rPr>
              <a:t>• </a:t>
            </a:r>
            <a:r>
              <a:rPr lang="en-GB" b="1" dirty="0">
                <a:solidFill>
                  <a:schemeClr val="tx1"/>
                </a:solidFill>
              </a:rPr>
              <a:t>Location of soiling.</a:t>
            </a:r>
          </a:p>
        </p:txBody>
      </p:sp>
    </p:spTree>
    <p:extLst>
      <p:ext uri="{BB962C8B-B14F-4D97-AF65-F5344CB8AC3E}">
        <p14:creationId xmlns:p14="http://schemas.microsoft.com/office/powerpoint/2010/main" val="73044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19200"/>
            <a:ext cx="7696200" cy="3508375"/>
          </a:xfrm>
        </p:spPr>
        <p:txBody>
          <a:bodyPr/>
          <a:lstStyle/>
          <a:p>
            <a:pPr marL="69850" indent="0">
              <a:buNone/>
            </a:pPr>
            <a:r>
              <a:rPr lang="en-GB" b="1" dirty="0">
                <a:solidFill>
                  <a:schemeClr val="tx1"/>
                </a:solidFill>
              </a:rPr>
              <a:t>T</a:t>
            </a:r>
            <a:r>
              <a:rPr lang="en-GB" b="1" dirty="0" smtClean="0">
                <a:solidFill>
                  <a:schemeClr val="tx1"/>
                </a:solidFill>
              </a:rPr>
              <a:t>he </a:t>
            </a:r>
            <a:r>
              <a:rPr lang="en-GB" b="1" dirty="0">
                <a:solidFill>
                  <a:schemeClr val="tx1"/>
                </a:solidFill>
              </a:rPr>
              <a:t>history should focus on these items</a:t>
            </a:r>
            <a:r>
              <a:rPr lang="en-GB" b="1" dirty="0" smtClean="0">
                <a:solidFill>
                  <a:schemeClr val="tx1"/>
                </a:solidFill>
              </a:rPr>
              <a:t>:</a:t>
            </a:r>
          </a:p>
          <a:p>
            <a:pPr marL="527050" indent="-457200">
              <a:buAutoNum type="arabicPeriod"/>
            </a:pPr>
            <a:r>
              <a:rPr lang="en-GB" b="1" dirty="0" smtClean="0">
                <a:solidFill>
                  <a:schemeClr val="tx1"/>
                </a:solidFill>
              </a:rPr>
              <a:t>Developmental </a:t>
            </a:r>
            <a:r>
              <a:rPr lang="en-GB" b="1" dirty="0">
                <a:solidFill>
                  <a:schemeClr val="tx1"/>
                </a:solidFill>
              </a:rPr>
              <a:t>history</a:t>
            </a:r>
            <a:r>
              <a:rPr lang="en-GB" b="1" dirty="0" smtClean="0">
                <a:solidFill>
                  <a:schemeClr val="tx1"/>
                </a:solidFill>
              </a:rPr>
              <a:t>.</a:t>
            </a:r>
          </a:p>
          <a:p>
            <a:pPr marL="527050" indent="-457200">
              <a:buAutoNum type="arabicPeriod"/>
            </a:pPr>
            <a:r>
              <a:rPr lang="en-GB" b="1" dirty="0" smtClean="0">
                <a:solidFill>
                  <a:schemeClr val="tx1"/>
                </a:solidFill>
              </a:rPr>
              <a:t>Recent </a:t>
            </a:r>
            <a:r>
              <a:rPr lang="en-GB" b="1" dirty="0">
                <a:solidFill>
                  <a:schemeClr val="tx1"/>
                </a:solidFill>
              </a:rPr>
              <a:t>Stressors</a:t>
            </a:r>
            <a:r>
              <a:rPr lang="en-GB" b="1" dirty="0" smtClean="0">
                <a:solidFill>
                  <a:schemeClr val="tx1"/>
                </a:solidFill>
              </a:rPr>
              <a:t>.</a:t>
            </a:r>
          </a:p>
          <a:p>
            <a:pPr marL="527050" indent="-457200">
              <a:buAutoNum type="arabicPeriod"/>
            </a:pPr>
            <a:r>
              <a:rPr lang="en-GB" b="1" dirty="0" smtClean="0">
                <a:solidFill>
                  <a:schemeClr val="tx1"/>
                </a:solidFill>
              </a:rPr>
              <a:t>Mental </a:t>
            </a:r>
            <a:r>
              <a:rPr lang="en-GB" b="1" dirty="0">
                <a:solidFill>
                  <a:schemeClr val="tx1"/>
                </a:solidFill>
              </a:rPr>
              <a:t>Health -anxiety, depression, MR, Autism, </a:t>
            </a:r>
            <a:r>
              <a:rPr lang="en-GB" b="1" dirty="0" smtClean="0">
                <a:solidFill>
                  <a:schemeClr val="tx1"/>
                </a:solidFill>
              </a:rPr>
              <a:t>ODD,CD</a:t>
            </a:r>
            <a:endParaRPr lang="en-GB" b="1" dirty="0">
              <a:solidFill>
                <a:schemeClr val="tx1"/>
              </a:solidFill>
            </a:endParaRPr>
          </a:p>
          <a:p>
            <a:pPr marL="527050" indent="-457200">
              <a:buAutoNum type="arabicPeriod"/>
            </a:pPr>
            <a:r>
              <a:rPr lang="en-GB" b="1" dirty="0" smtClean="0">
                <a:solidFill>
                  <a:schemeClr val="tx1"/>
                </a:solidFill>
              </a:rPr>
              <a:t> </a:t>
            </a:r>
            <a:r>
              <a:rPr lang="en-GB" b="1" dirty="0">
                <a:solidFill>
                  <a:schemeClr val="tx1"/>
                </a:solidFill>
              </a:rPr>
              <a:t>Current Medications</a:t>
            </a:r>
            <a:r>
              <a:rPr lang="en-GB" b="1" dirty="0" smtClean="0">
                <a:solidFill>
                  <a:schemeClr val="tx1"/>
                </a:solidFill>
              </a:rPr>
              <a:t>.</a:t>
            </a:r>
          </a:p>
          <a:p>
            <a:pPr marL="527050" indent="-457200">
              <a:buAutoNum type="arabicPeriod"/>
            </a:pPr>
            <a:r>
              <a:rPr lang="en-GB" b="1" dirty="0" smtClean="0">
                <a:solidFill>
                  <a:schemeClr val="tx1"/>
                </a:solidFill>
              </a:rPr>
              <a:t> Previous </a:t>
            </a:r>
            <a:r>
              <a:rPr lang="en-GB" b="1" dirty="0">
                <a:solidFill>
                  <a:schemeClr val="tx1"/>
                </a:solidFill>
              </a:rPr>
              <a:t>Surgeries</a:t>
            </a:r>
            <a:r>
              <a:rPr lang="en-GB" b="1" dirty="0" smtClean="0">
                <a:solidFill>
                  <a:schemeClr val="tx1"/>
                </a:solidFill>
              </a:rPr>
              <a:t>.</a:t>
            </a:r>
          </a:p>
          <a:p>
            <a:pPr marL="527050" indent="-457200">
              <a:buAutoNum type="arabicPeriod"/>
            </a:pPr>
            <a:r>
              <a:rPr lang="en-GB" b="1" dirty="0" smtClean="0">
                <a:solidFill>
                  <a:schemeClr val="tx1"/>
                </a:solidFill>
              </a:rPr>
              <a:t> Past </a:t>
            </a:r>
            <a:r>
              <a:rPr lang="en-GB" b="1" dirty="0">
                <a:solidFill>
                  <a:schemeClr val="tx1"/>
                </a:solidFill>
              </a:rPr>
              <a:t>Medical </a:t>
            </a:r>
            <a:r>
              <a:rPr lang="en-GB" b="1" dirty="0" smtClean="0">
                <a:solidFill>
                  <a:schemeClr val="tx1"/>
                </a:solidFill>
              </a:rPr>
              <a:t>History. </a:t>
            </a:r>
          </a:p>
          <a:p>
            <a:pPr marL="527050" indent="-457200">
              <a:buAutoNum type="arabicPeriod"/>
            </a:pPr>
            <a:r>
              <a:rPr lang="en-GB" b="1" dirty="0" smtClean="0">
                <a:solidFill>
                  <a:schemeClr val="tx1"/>
                </a:solidFill>
              </a:rPr>
              <a:t>Family </a:t>
            </a:r>
            <a:r>
              <a:rPr lang="en-GB" b="1" dirty="0">
                <a:solidFill>
                  <a:schemeClr val="tx1"/>
                </a:solidFill>
              </a:rPr>
              <a:t>History</a:t>
            </a:r>
            <a:r>
              <a:rPr lang="en-GB" b="1" dirty="0" smtClean="0">
                <a:solidFill>
                  <a:schemeClr val="tx1"/>
                </a:solidFill>
              </a:rPr>
              <a:t>.</a:t>
            </a:r>
          </a:p>
          <a:p>
            <a:pPr marL="527050" indent="-457200">
              <a:buAutoNum type="arabicPeriod"/>
            </a:pPr>
            <a:r>
              <a:rPr lang="en-GB" b="1" dirty="0" smtClean="0">
                <a:solidFill>
                  <a:schemeClr val="tx1"/>
                </a:solidFill>
              </a:rPr>
              <a:t> Previous </a:t>
            </a:r>
            <a:r>
              <a:rPr lang="en-GB" b="1" dirty="0">
                <a:solidFill>
                  <a:schemeClr val="tx1"/>
                </a:solidFill>
              </a:rPr>
              <a:t>Treatment for encopresis.</a:t>
            </a:r>
          </a:p>
        </p:txBody>
      </p:sp>
    </p:spTree>
    <p:extLst>
      <p:ext uri="{BB962C8B-B14F-4D97-AF65-F5344CB8AC3E}">
        <p14:creationId xmlns:p14="http://schemas.microsoft.com/office/powerpoint/2010/main" val="2392969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a:solidFill>
                  <a:schemeClr val="tx1"/>
                </a:solidFill>
              </a:rPr>
              <a:t>Physical Examination</a:t>
            </a:r>
            <a:br>
              <a:rPr lang="en-GB" b="1" i="1" dirty="0">
                <a:solidFill>
                  <a:schemeClr val="tx1"/>
                </a:solidFill>
              </a:rPr>
            </a:br>
            <a:endParaRPr lang="en-GB" b="1" i="1" dirty="0">
              <a:solidFill>
                <a:schemeClr val="tx1"/>
              </a:solidFill>
            </a:endParaRPr>
          </a:p>
        </p:txBody>
      </p:sp>
      <p:sp>
        <p:nvSpPr>
          <p:cNvPr id="3" name="Content Placeholder 2"/>
          <p:cNvSpPr>
            <a:spLocks noGrp="1"/>
          </p:cNvSpPr>
          <p:nvPr>
            <p:ph idx="1"/>
          </p:nvPr>
        </p:nvSpPr>
        <p:spPr>
          <a:xfrm>
            <a:off x="1143000" y="1828800"/>
            <a:ext cx="6777037" cy="3508375"/>
          </a:xfrm>
        </p:spPr>
        <p:txBody>
          <a:bodyPr/>
          <a:lstStyle/>
          <a:p>
            <a:pPr marL="527050" indent="-457200">
              <a:buAutoNum type="arabicPeriod"/>
            </a:pPr>
            <a:r>
              <a:rPr lang="en-GB" b="1" dirty="0" smtClean="0">
                <a:solidFill>
                  <a:schemeClr val="tx1"/>
                </a:solidFill>
              </a:rPr>
              <a:t>Abdominal pain/</a:t>
            </a:r>
            <a:r>
              <a:rPr lang="en-GB" b="1" dirty="0" err="1" smtClean="0">
                <a:solidFill>
                  <a:schemeClr val="tx1"/>
                </a:solidFill>
              </a:rPr>
              <a:t>distention</a:t>
            </a:r>
            <a:endParaRPr lang="en-GB" b="1" dirty="0" smtClean="0">
              <a:solidFill>
                <a:schemeClr val="tx1"/>
              </a:solidFill>
            </a:endParaRPr>
          </a:p>
          <a:p>
            <a:pPr marL="527050" indent="-457200">
              <a:buAutoNum type="arabicPeriod"/>
            </a:pPr>
            <a:r>
              <a:rPr lang="en-GB" b="1" dirty="0">
                <a:solidFill>
                  <a:schemeClr val="tx1"/>
                </a:solidFill>
              </a:rPr>
              <a:t> </a:t>
            </a:r>
            <a:r>
              <a:rPr lang="en-GB" b="1" dirty="0" smtClean="0">
                <a:solidFill>
                  <a:schemeClr val="tx1"/>
                </a:solidFill>
              </a:rPr>
              <a:t>Height/Weight</a:t>
            </a:r>
          </a:p>
          <a:p>
            <a:pPr marL="527050" indent="-457200">
              <a:buAutoNum type="arabicPeriod"/>
            </a:pPr>
            <a:r>
              <a:rPr lang="en-GB" b="1" dirty="0">
                <a:solidFill>
                  <a:schemeClr val="tx1"/>
                </a:solidFill>
              </a:rPr>
              <a:t> </a:t>
            </a:r>
            <a:r>
              <a:rPr lang="en-GB" b="1" dirty="0" smtClean="0">
                <a:solidFill>
                  <a:schemeClr val="tx1"/>
                </a:solidFill>
              </a:rPr>
              <a:t>Neurological Examination</a:t>
            </a:r>
          </a:p>
          <a:p>
            <a:pPr marL="527050" indent="-457200">
              <a:buAutoNum type="arabicPeriod"/>
            </a:pPr>
            <a:r>
              <a:rPr lang="en-GB" b="1" dirty="0">
                <a:solidFill>
                  <a:schemeClr val="tx1"/>
                </a:solidFill>
              </a:rPr>
              <a:t> </a:t>
            </a:r>
            <a:r>
              <a:rPr lang="en-GB" b="1" dirty="0" smtClean="0">
                <a:solidFill>
                  <a:schemeClr val="tx1"/>
                </a:solidFill>
              </a:rPr>
              <a:t>Skin Examination</a:t>
            </a:r>
          </a:p>
          <a:p>
            <a:pPr marL="527050" indent="-457200">
              <a:buAutoNum type="arabicPeriod"/>
            </a:pPr>
            <a:r>
              <a:rPr lang="en-GB" b="1" dirty="0" smtClean="0">
                <a:solidFill>
                  <a:schemeClr val="tx1"/>
                </a:solidFill>
              </a:rPr>
              <a:t>Rectal Examination</a:t>
            </a:r>
          </a:p>
          <a:p>
            <a:pPr marL="527050" indent="-457200">
              <a:buAutoNum type="arabicPeriod"/>
            </a:pPr>
            <a:r>
              <a:rPr lang="en-GB" b="1" dirty="0" smtClean="0">
                <a:solidFill>
                  <a:schemeClr val="tx1"/>
                </a:solidFill>
              </a:rPr>
              <a:t>Stool Collection: parasites</a:t>
            </a:r>
          </a:p>
          <a:p>
            <a:pPr marL="527050" indent="-457200">
              <a:buAutoNum type="arabicPeriod"/>
            </a:pPr>
            <a:r>
              <a:rPr lang="en-GB" b="1" dirty="0" smtClean="0">
                <a:solidFill>
                  <a:schemeClr val="tx1"/>
                </a:solidFill>
              </a:rPr>
              <a:t>Blood Testing: TSH hypothyroidism</a:t>
            </a:r>
          </a:p>
          <a:p>
            <a:pPr marL="527050" indent="-457200">
              <a:buAutoNum type="arabicPeriod"/>
            </a:pPr>
            <a:r>
              <a:rPr lang="en-GB" b="1" dirty="0" smtClean="0">
                <a:solidFill>
                  <a:schemeClr val="tx1"/>
                </a:solidFill>
              </a:rPr>
              <a:t>Rectal Biopsy/Barium Enema</a:t>
            </a:r>
          </a:p>
          <a:p>
            <a:pPr marL="527050" indent="-457200">
              <a:buAutoNum type="arabicPeriod"/>
            </a:pPr>
            <a:r>
              <a:rPr lang="en-GB" b="1" dirty="0" smtClean="0">
                <a:solidFill>
                  <a:schemeClr val="tx1"/>
                </a:solidFill>
              </a:rPr>
              <a:t>Abdominal XRAY</a:t>
            </a:r>
            <a:endParaRPr lang="en-GB" b="1" dirty="0">
              <a:solidFill>
                <a:schemeClr val="tx1"/>
              </a:solidFill>
            </a:endParaRPr>
          </a:p>
        </p:txBody>
      </p:sp>
    </p:spTree>
    <p:extLst>
      <p:ext uri="{BB962C8B-B14F-4D97-AF65-F5344CB8AC3E}">
        <p14:creationId xmlns:p14="http://schemas.microsoft.com/office/powerpoint/2010/main" val="1049286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9A044963-1DC0-2BD6-7763-8654A0C8EE20}"/>
              </a:ext>
            </a:extLst>
          </p:cNvPr>
          <p:cNvSpPr>
            <a:spLocks noGrp="1"/>
          </p:cNvSpPr>
          <p:nvPr>
            <p:ph type="title"/>
          </p:nvPr>
        </p:nvSpPr>
        <p:spPr/>
        <p:txBody>
          <a:bodyPr/>
          <a:lstStyle/>
          <a:p>
            <a:pPr algn="ctr"/>
            <a:r>
              <a:rPr lang="en-US" altLang="en-US" sz="4800" b="1" dirty="0">
                <a:solidFill>
                  <a:schemeClr val="tx1"/>
                </a:solidFill>
              </a:rPr>
              <a:t>Treatment</a:t>
            </a:r>
          </a:p>
        </p:txBody>
      </p:sp>
      <p:sp>
        <p:nvSpPr>
          <p:cNvPr id="3" name="Content Placeholder 2">
            <a:extLst>
              <a:ext uri="{FF2B5EF4-FFF2-40B4-BE49-F238E27FC236}">
                <a16:creationId xmlns:a16="http://schemas.microsoft.com/office/drawing/2014/main" id="{3D38D4DB-5A25-50B4-56DB-3F242B0EA996}"/>
              </a:ext>
            </a:extLst>
          </p:cNvPr>
          <p:cNvSpPr>
            <a:spLocks noGrp="1"/>
          </p:cNvSpPr>
          <p:nvPr>
            <p:ph idx="1"/>
          </p:nvPr>
        </p:nvSpPr>
        <p:spPr/>
        <p:txBody>
          <a:bodyPr/>
          <a:lstStyle/>
          <a:p>
            <a:pPr>
              <a:defRPr/>
            </a:pPr>
            <a:r>
              <a:rPr lang="en-US" b="1" dirty="0">
                <a:solidFill>
                  <a:schemeClr val="tx1"/>
                </a:solidFill>
              </a:rPr>
              <a:t>Advice/Education</a:t>
            </a:r>
          </a:p>
          <a:p>
            <a:pPr>
              <a:defRPr/>
            </a:pPr>
            <a:endParaRPr lang="en-US" b="1" dirty="0">
              <a:solidFill>
                <a:schemeClr val="tx1"/>
              </a:solidFill>
            </a:endParaRPr>
          </a:p>
          <a:p>
            <a:pPr>
              <a:defRPr/>
            </a:pPr>
            <a:r>
              <a:rPr lang="en-US" b="1" dirty="0" err="1">
                <a:solidFill>
                  <a:schemeClr val="tx1"/>
                </a:solidFill>
              </a:rPr>
              <a:t>Nonpharmacological</a:t>
            </a:r>
            <a:endParaRPr lang="en-US" b="1" dirty="0">
              <a:solidFill>
                <a:schemeClr val="tx1"/>
              </a:solidFill>
            </a:endParaRPr>
          </a:p>
          <a:p>
            <a:pPr>
              <a:defRPr/>
            </a:pPr>
            <a:endParaRPr lang="en-US" b="1" dirty="0">
              <a:solidFill>
                <a:schemeClr val="tx1"/>
              </a:solidFill>
            </a:endParaRPr>
          </a:p>
          <a:p>
            <a:pPr>
              <a:defRPr/>
            </a:pPr>
            <a:r>
              <a:rPr lang="en-US" b="1" dirty="0">
                <a:solidFill>
                  <a:schemeClr val="tx1"/>
                </a:solidFill>
              </a:rPr>
              <a:t>Pharmacological Intervention</a:t>
            </a:r>
          </a:p>
          <a:p>
            <a:pPr>
              <a:defRPr/>
            </a:pPr>
            <a:endParaRPr lang="en-US" b="1" dirty="0">
              <a:solidFill>
                <a:schemeClr val="tx1"/>
              </a:solidFill>
            </a:endParaRPr>
          </a:p>
          <a:p>
            <a:pPr marL="69850" indent="0">
              <a:buFont typeface="Wingdings 2" panose="05020102010507070707" pitchFamily="18" charset="2"/>
              <a:buNone/>
              <a:defRPr/>
            </a:pPr>
            <a:endParaRPr lang="en-US" b="1"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C3118D43-E1C2-542A-BAE6-815EA5DC2F90}"/>
              </a:ext>
            </a:extLst>
          </p:cNvPr>
          <p:cNvSpPr>
            <a:spLocks noGrp="1"/>
          </p:cNvSpPr>
          <p:nvPr>
            <p:ph type="title"/>
          </p:nvPr>
        </p:nvSpPr>
        <p:spPr>
          <a:xfrm>
            <a:off x="1066800" y="685800"/>
            <a:ext cx="7024687" cy="1143000"/>
          </a:xfrm>
        </p:spPr>
        <p:txBody>
          <a:bodyPr/>
          <a:lstStyle/>
          <a:p>
            <a:pPr algn="ctr"/>
            <a:r>
              <a:rPr lang="en-US" altLang="en-US" b="1" dirty="0">
                <a:solidFill>
                  <a:schemeClr val="tx1"/>
                </a:solidFill>
              </a:rPr>
              <a:t>Advice/Education</a:t>
            </a:r>
          </a:p>
        </p:txBody>
      </p:sp>
      <p:sp>
        <p:nvSpPr>
          <p:cNvPr id="48131" name="Content Placeholder 2">
            <a:extLst>
              <a:ext uri="{FF2B5EF4-FFF2-40B4-BE49-F238E27FC236}">
                <a16:creationId xmlns:a16="http://schemas.microsoft.com/office/drawing/2014/main" id="{C5DB1E72-2EEB-0A55-4FAE-A961F80E7EB3}"/>
              </a:ext>
            </a:extLst>
          </p:cNvPr>
          <p:cNvSpPr>
            <a:spLocks noGrp="1"/>
          </p:cNvSpPr>
          <p:nvPr>
            <p:ph idx="1"/>
          </p:nvPr>
        </p:nvSpPr>
        <p:spPr>
          <a:xfrm>
            <a:off x="1066800" y="2057400"/>
            <a:ext cx="6777037" cy="3508375"/>
          </a:xfrm>
        </p:spPr>
        <p:txBody>
          <a:bodyPr/>
          <a:lstStyle/>
          <a:p>
            <a:r>
              <a:rPr lang="en-US" altLang="en-US" dirty="0">
                <a:solidFill>
                  <a:schemeClr val="tx1"/>
                </a:solidFill>
              </a:rPr>
              <a:t>Dietary Changes (foods high in fiber)</a:t>
            </a:r>
          </a:p>
          <a:p>
            <a:endParaRPr lang="en-US" altLang="en-US" dirty="0">
              <a:solidFill>
                <a:schemeClr val="tx1"/>
              </a:solidFill>
            </a:endParaRPr>
          </a:p>
          <a:p>
            <a:r>
              <a:rPr lang="en-US" altLang="en-US" dirty="0">
                <a:solidFill>
                  <a:schemeClr val="tx1"/>
                </a:solidFill>
              </a:rPr>
              <a:t>Increase Fluid Intake</a:t>
            </a:r>
          </a:p>
          <a:p>
            <a:endParaRPr lang="en-US" altLang="en-US" dirty="0">
              <a:solidFill>
                <a:schemeClr val="tx1"/>
              </a:solidFill>
            </a:endParaRPr>
          </a:p>
          <a:p>
            <a:r>
              <a:rPr lang="en-US" altLang="en-US" dirty="0">
                <a:solidFill>
                  <a:schemeClr val="tx1"/>
                </a:solidFill>
              </a:rPr>
              <a:t>Make Toilet Training Non-Threatening</a:t>
            </a:r>
          </a:p>
          <a:p>
            <a:endParaRPr lang="en-US" altLang="en-US" dirty="0">
              <a:solidFill>
                <a:schemeClr val="tx1"/>
              </a:solidFill>
            </a:endParaRPr>
          </a:p>
          <a:p>
            <a:r>
              <a:rPr lang="en-US" altLang="en-US" dirty="0">
                <a:solidFill>
                  <a:schemeClr val="tx1"/>
                </a:solidFill>
              </a:rPr>
              <a:t>Make Toilet Accessible</a:t>
            </a:r>
          </a:p>
          <a:p>
            <a:endParaRPr lang="en-US" altLang="en-US" dirty="0">
              <a:solidFill>
                <a:schemeClr val="tx1"/>
              </a:solidFill>
            </a:endParaRPr>
          </a:p>
          <a:p>
            <a:r>
              <a:rPr lang="en-US" altLang="en-US" dirty="0">
                <a:solidFill>
                  <a:schemeClr val="tx1"/>
                </a:solidFill>
              </a:rPr>
              <a:t>Regular Bathroom Times</a:t>
            </a:r>
          </a:p>
        </p:txBody>
      </p:sp>
      <p:pic>
        <p:nvPicPr>
          <p:cNvPr id="48132" name="Picture 3">
            <a:extLst>
              <a:ext uri="{FF2B5EF4-FFF2-40B4-BE49-F238E27FC236}">
                <a16:creationId xmlns:a16="http://schemas.microsoft.com/office/drawing/2014/main" id="{4E415E26-1783-AA1E-8DB0-A05FD341DA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81650" y="4724400"/>
            <a:ext cx="2628900"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DCB3C296-AA30-0372-72F0-51E37F82D08D}"/>
              </a:ext>
            </a:extLst>
          </p:cNvPr>
          <p:cNvSpPr>
            <a:spLocks noGrp="1"/>
          </p:cNvSpPr>
          <p:nvPr>
            <p:ph type="title"/>
          </p:nvPr>
        </p:nvSpPr>
        <p:spPr/>
        <p:txBody>
          <a:bodyPr/>
          <a:lstStyle/>
          <a:p>
            <a:pPr algn="ctr"/>
            <a:r>
              <a:rPr lang="en-US" altLang="en-US" b="1" dirty="0" err="1">
                <a:solidFill>
                  <a:schemeClr val="tx1"/>
                </a:solidFill>
              </a:rPr>
              <a:t>Nonpharmacological</a:t>
            </a:r>
            <a:endParaRPr lang="en-US" altLang="en-US" b="1" dirty="0">
              <a:solidFill>
                <a:schemeClr val="tx1"/>
              </a:solidFill>
            </a:endParaRPr>
          </a:p>
        </p:txBody>
      </p:sp>
      <p:sp>
        <p:nvSpPr>
          <p:cNvPr id="69634" name="Content Placeholder 2">
            <a:extLst>
              <a:ext uri="{FF2B5EF4-FFF2-40B4-BE49-F238E27FC236}">
                <a16:creationId xmlns:a16="http://schemas.microsoft.com/office/drawing/2014/main" id="{7547A94E-03B4-32C4-1289-83FB09992BB6}"/>
              </a:ext>
            </a:extLst>
          </p:cNvPr>
          <p:cNvSpPr>
            <a:spLocks noGrp="1"/>
          </p:cNvSpPr>
          <p:nvPr>
            <p:ph idx="1"/>
          </p:nvPr>
        </p:nvSpPr>
        <p:spPr/>
        <p:txBody>
          <a:bodyPr/>
          <a:lstStyle/>
          <a:p>
            <a:pPr>
              <a:defRPr/>
            </a:pPr>
            <a:r>
              <a:rPr lang="en-US" altLang="en-US" b="1" dirty="0">
                <a:solidFill>
                  <a:schemeClr val="tx1"/>
                </a:solidFill>
              </a:rPr>
              <a:t>CBT</a:t>
            </a:r>
          </a:p>
          <a:p>
            <a:pPr>
              <a:defRPr/>
            </a:pPr>
            <a:endParaRPr lang="en-US" altLang="en-US" b="1" dirty="0">
              <a:solidFill>
                <a:schemeClr val="tx1"/>
              </a:solidFill>
            </a:endParaRPr>
          </a:p>
          <a:p>
            <a:pPr>
              <a:defRPr/>
            </a:pPr>
            <a:r>
              <a:rPr lang="en-US" altLang="en-US" b="1" dirty="0">
                <a:solidFill>
                  <a:schemeClr val="tx1"/>
                </a:solidFill>
              </a:rPr>
              <a:t>Psychodynamic Psychotherapy</a:t>
            </a:r>
          </a:p>
          <a:p>
            <a:pPr>
              <a:defRPr/>
            </a:pPr>
            <a:endParaRPr lang="en-US" altLang="en-US" b="1" dirty="0">
              <a:solidFill>
                <a:schemeClr val="tx1"/>
              </a:solidFill>
            </a:endParaRPr>
          </a:p>
          <a:p>
            <a:pPr marL="69850" indent="0">
              <a:buFont typeface="Wingdings 2" panose="05020102010507070707" pitchFamily="18" charset="2"/>
              <a:buNone/>
              <a:defRPr/>
            </a:pPr>
            <a:endParaRPr lang="en-US" altLang="en-US"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7745904-E584-C3EB-298C-E792CB391057}"/>
              </a:ext>
            </a:extLst>
          </p:cNvPr>
          <p:cNvSpPr>
            <a:spLocks noGrp="1"/>
          </p:cNvSpPr>
          <p:nvPr>
            <p:ph type="title"/>
          </p:nvPr>
        </p:nvSpPr>
        <p:spPr>
          <a:xfrm>
            <a:off x="1042988" y="609600"/>
            <a:ext cx="7024687" cy="1143000"/>
          </a:xfrm>
        </p:spPr>
        <p:txBody>
          <a:bodyPr/>
          <a:lstStyle/>
          <a:p>
            <a:pPr algn="ctr" eaLnBrk="1" hangingPunct="1"/>
            <a:r>
              <a:rPr lang="en-US" altLang="en-US" sz="7200" dirty="0"/>
              <a:t>Enuresis</a:t>
            </a:r>
          </a:p>
        </p:txBody>
      </p:sp>
      <p:sp>
        <p:nvSpPr>
          <p:cNvPr id="3" name="Content Placeholder 2">
            <a:extLst>
              <a:ext uri="{FF2B5EF4-FFF2-40B4-BE49-F238E27FC236}">
                <a16:creationId xmlns:a16="http://schemas.microsoft.com/office/drawing/2014/main" id="{D6FCBC99-D17B-E920-0281-44EA65514390}"/>
              </a:ext>
            </a:extLst>
          </p:cNvPr>
          <p:cNvSpPr>
            <a:spLocks noGrp="1"/>
          </p:cNvSpPr>
          <p:nvPr>
            <p:ph idx="1"/>
          </p:nvPr>
        </p:nvSpPr>
        <p:spPr/>
        <p:txBody>
          <a:bodyPr rtlCol="0">
            <a:normAutofit fontScale="92500" lnSpcReduction="10000"/>
          </a:bodyPr>
          <a:lstStyle/>
          <a:p>
            <a:pPr indent="-274320" eaLnBrk="1" fontAlgn="auto" hangingPunct="1">
              <a:spcAft>
                <a:spcPts val="0"/>
              </a:spcAft>
              <a:defRPr/>
            </a:pPr>
            <a:r>
              <a:rPr lang="en-US" dirty="0"/>
              <a:t>Nocturnal Enuresis</a:t>
            </a:r>
          </a:p>
          <a:p>
            <a:pPr marL="68580" indent="0" eaLnBrk="1" fontAlgn="auto" hangingPunct="1">
              <a:spcAft>
                <a:spcPts val="0"/>
              </a:spcAft>
              <a:buFont typeface="Wingdings 2" panose="05020102010507070707" pitchFamily="18" charset="2"/>
              <a:buNone/>
              <a:defRPr/>
            </a:pPr>
            <a:r>
              <a:rPr lang="en-US" dirty="0"/>
              <a:t>	</a:t>
            </a:r>
            <a:r>
              <a:rPr lang="en-US" dirty="0" err="1"/>
              <a:t>Monosymptomatic</a:t>
            </a:r>
            <a:endParaRPr lang="en-US" dirty="0"/>
          </a:p>
          <a:p>
            <a:pPr marL="68580" indent="0" eaLnBrk="1" fontAlgn="auto" hangingPunct="1">
              <a:spcAft>
                <a:spcPts val="0"/>
              </a:spcAft>
              <a:buFont typeface="Wingdings 2" panose="05020102010507070707" pitchFamily="18" charset="2"/>
              <a:buNone/>
              <a:defRPr/>
            </a:pPr>
            <a:r>
              <a:rPr lang="en-US" dirty="0"/>
              <a:t>	</a:t>
            </a:r>
            <a:r>
              <a:rPr lang="en-US" dirty="0" err="1"/>
              <a:t>Polysymptomatic</a:t>
            </a:r>
            <a:endParaRPr lang="en-US" dirty="0"/>
          </a:p>
          <a:p>
            <a:pPr marL="68580" indent="0" eaLnBrk="1" fontAlgn="auto" hangingPunct="1">
              <a:spcAft>
                <a:spcPts val="0"/>
              </a:spcAft>
              <a:buFont typeface="Wingdings 2" panose="05020102010507070707" pitchFamily="18" charset="2"/>
              <a:buNone/>
              <a:defRPr/>
            </a:pPr>
            <a:endParaRPr lang="en-US" dirty="0"/>
          </a:p>
          <a:p>
            <a:pPr indent="-274320" eaLnBrk="1" fontAlgn="auto" hangingPunct="1">
              <a:spcAft>
                <a:spcPts val="0"/>
              </a:spcAft>
              <a:defRPr/>
            </a:pPr>
            <a:r>
              <a:rPr lang="en-US" dirty="0"/>
              <a:t>Diurnal Enuresis</a:t>
            </a:r>
          </a:p>
          <a:p>
            <a:pPr indent="-274320" eaLnBrk="1" fontAlgn="auto" hangingPunct="1">
              <a:spcAft>
                <a:spcPts val="0"/>
              </a:spcAft>
              <a:defRPr/>
            </a:pPr>
            <a:endParaRPr lang="en-US" dirty="0"/>
          </a:p>
          <a:p>
            <a:pPr indent="-274320" eaLnBrk="1" fontAlgn="auto" hangingPunct="1">
              <a:spcAft>
                <a:spcPts val="0"/>
              </a:spcAft>
              <a:defRPr/>
            </a:pPr>
            <a:r>
              <a:rPr lang="en-US" dirty="0"/>
              <a:t>Primary Enuresis</a:t>
            </a:r>
          </a:p>
          <a:p>
            <a:pPr marL="68580" indent="0" eaLnBrk="1" fontAlgn="auto" hangingPunct="1">
              <a:spcAft>
                <a:spcPts val="0"/>
              </a:spcAft>
              <a:buFont typeface="Wingdings 2" panose="05020102010507070707" pitchFamily="18" charset="2"/>
              <a:buNone/>
              <a:defRPr/>
            </a:pPr>
            <a:endParaRPr lang="en-US" dirty="0"/>
          </a:p>
          <a:p>
            <a:pPr indent="-274320" eaLnBrk="1" fontAlgn="auto" hangingPunct="1">
              <a:spcAft>
                <a:spcPts val="0"/>
              </a:spcAft>
              <a:defRPr/>
            </a:pPr>
            <a:r>
              <a:rPr lang="en-US" dirty="0"/>
              <a:t>Secondary Enuresis</a:t>
            </a:r>
          </a:p>
        </p:txBody>
      </p:sp>
      <p:pic>
        <p:nvPicPr>
          <p:cNvPr id="10244" name="Picture 4">
            <a:extLst>
              <a:ext uri="{FF2B5EF4-FFF2-40B4-BE49-F238E27FC236}">
                <a16:creationId xmlns:a16="http://schemas.microsoft.com/office/drawing/2014/main" id="{E539CAF7-A1FB-002C-9AE1-7EDF1C73ACC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743200"/>
            <a:ext cx="238125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F30CD5F5-0F1E-A857-8906-FC35A63334BD}"/>
              </a:ext>
            </a:extLst>
          </p:cNvPr>
          <p:cNvSpPr>
            <a:spLocks noGrp="1"/>
          </p:cNvSpPr>
          <p:nvPr>
            <p:ph type="title"/>
          </p:nvPr>
        </p:nvSpPr>
        <p:spPr/>
        <p:txBody>
          <a:bodyPr/>
          <a:lstStyle/>
          <a:p>
            <a:pPr algn="ctr"/>
            <a:r>
              <a:rPr lang="en-US" altLang="en-US" b="1" dirty="0">
                <a:solidFill>
                  <a:schemeClr val="tx1"/>
                </a:solidFill>
              </a:rPr>
              <a:t>Pharmacological</a:t>
            </a:r>
          </a:p>
        </p:txBody>
      </p:sp>
      <p:sp>
        <p:nvSpPr>
          <p:cNvPr id="71682" name="Content Placeholder 2">
            <a:extLst>
              <a:ext uri="{FF2B5EF4-FFF2-40B4-BE49-F238E27FC236}">
                <a16:creationId xmlns:a16="http://schemas.microsoft.com/office/drawing/2014/main" id="{ACA6136D-28CE-5B3E-A768-BF0006DABA0D}"/>
              </a:ext>
            </a:extLst>
          </p:cNvPr>
          <p:cNvSpPr>
            <a:spLocks noGrp="1"/>
          </p:cNvSpPr>
          <p:nvPr>
            <p:ph idx="1"/>
          </p:nvPr>
        </p:nvSpPr>
        <p:spPr>
          <a:xfrm>
            <a:off x="685800" y="2286000"/>
            <a:ext cx="6777038" cy="3924300"/>
          </a:xfrm>
        </p:spPr>
        <p:txBody>
          <a:bodyPr/>
          <a:lstStyle/>
          <a:p>
            <a:pPr>
              <a:defRPr/>
            </a:pPr>
            <a:r>
              <a:rPr lang="en-US" altLang="en-US" b="1" dirty="0">
                <a:solidFill>
                  <a:schemeClr val="tx1"/>
                </a:solidFill>
              </a:rPr>
              <a:t>Laxatives</a:t>
            </a:r>
          </a:p>
          <a:p>
            <a:pPr marL="69850" indent="0">
              <a:buFont typeface="Wingdings 2" panose="05020102010507070707" pitchFamily="18" charset="2"/>
              <a:buNone/>
              <a:defRPr/>
            </a:pPr>
            <a:endParaRPr lang="en-US" altLang="en-US" b="1" dirty="0">
              <a:solidFill>
                <a:schemeClr val="tx1"/>
              </a:solidFill>
            </a:endParaRPr>
          </a:p>
          <a:p>
            <a:pPr>
              <a:defRPr/>
            </a:pPr>
            <a:r>
              <a:rPr lang="en-US" altLang="en-US" b="1" dirty="0">
                <a:solidFill>
                  <a:schemeClr val="tx1"/>
                </a:solidFill>
              </a:rPr>
              <a:t>Mineral Oil</a:t>
            </a:r>
          </a:p>
          <a:p>
            <a:pPr>
              <a:defRPr/>
            </a:pPr>
            <a:endParaRPr lang="en-US" altLang="en-US" b="1" dirty="0">
              <a:solidFill>
                <a:schemeClr val="tx1"/>
              </a:solidFill>
            </a:endParaRPr>
          </a:p>
          <a:p>
            <a:pPr>
              <a:defRPr/>
            </a:pPr>
            <a:r>
              <a:rPr lang="en-US" altLang="en-US" b="1" dirty="0">
                <a:solidFill>
                  <a:schemeClr val="tx1"/>
                </a:solidFill>
              </a:rPr>
              <a:t>Stool Softeners</a:t>
            </a:r>
          </a:p>
        </p:txBody>
      </p:sp>
      <p:pic>
        <p:nvPicPr>
          <p:cNvPr id="52228" name="Picture 3">
            <a:extLst>
              <a:ext uri="{FF2B5EF4-FFF2-40B4-BE49-F238E27FC236}">
                <a16:creationId xmlns:a16="http://schemas.microsoft.com/office/drawing/2014/main" id="{84F666D1-AA46-BD02-3CC1-49A1B0C4D04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22725" y="2381250"/>
            <a:ext cx="1535113"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9" name="Picture 4">
            <a:extLst>
              <a:ext uri="{FF2B5EF4-FFF2-40B4-BE49-F238E27FC236}">
                <a16:creationId xmlns:a16="http://schemas.microsoft.com/office/drawing/2014/main" id="{9EA240B2-EA3A-4018-90E0-A6A1F555268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39624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25125D1-1539-A6D6-04EB-3C73BD5AD3FF}"/>
              </a:ext>
            </a:extLst>
          </p:cNvPr>
          <p:cNvSpPr>
            <a:spLocks noGrp="1"/>
          </p:cNvSpPr>
          <p:nvPr>
            <p:ph type="title"/>
          </p:nvPr>
        </p:nvSpPr>
        <p:spPr/>
        <p:txBody>
          <a:bodyPr/>
          <a:lstStyle/>
          <a:p>
            <a:pPr algn="ctr" eaLnBrk="1" hangingPunct="1"/>
            <a:r>
              <a:rPr lang="en-US" altLang="en-US"/>
              <a:t>Prevalence</a:t>
            </a:r>
          </a:p>
        </p:txBody>
      </p:sp>
      <p:sp>
        <p:nvSpPr>
          <p:cNvPr id="3" name="Content Placeholder 2">
            <a:extLst>
              <a:ext uri="{FF2B5EF4-FFF2-40B4-BE49-F238E27FC236}">
                <a16:creationId xmlns:a16="http://schemas.microsoft.com/office/drawing/2014/main" id="{EE456E5C-2C19-0440-6419-9B5B8EE32CBA}"/>
              </a:ext>
            </a:extLst>
          </p:cNvPr>
          <p:cNvSpPr>
            <a:spLocks noGrp="1"/>
          </p:cNvSpPr>
          <p:nvPr>
            <p:ph idx="1"/>
          </p:nvPr>
        </p:nvSpPr>
        <p:spPr/>
        <p:txBody>
          <a:bodyPr rtlCol="0">
            <a:normAutofit fontScale="85000" lnSpcReduction="20000"/>
          </a:bodyPr>
          <a:lstStyle/>
          <a:p>
            <a:pPr indent="-274320" eaLnBrk="1" fontAlgn="auto" hangingPunct="1">
              <a:spcAft>
                <a:spcPts val="0"/>
              </a:spcAft>
              <a:defRPr/>
            </a:pPr>
            <a:r>
              <a:rPr lang="en-US" dirty="0"/>
              <a:t>30% of US children achieve continence by age 2</a:t>
            </a:r>
          </a:p>
          <a:p>
            <a:pPr indent="-274320" eaLnBrk="1" fontAlgn="auto" hangingPunct="1">
              <a:spcAft>
                <a:spcPts val="0"/>
              </a:spcAft>
              <a:defRPr/>
            </a:pPr>
            <a:endParaRPr lang="en-US" dirty="0"/>
          </a:p>
          <a:p>
            <a:pPr indent="-274320" eaLnBrk="1" fontAlgn="auto" hangingPunct="1">
              <a:spcAft>
                <a:spcPts val="0"/>
              </a:spcAft>
              <a:defRPr/>
            </a:pPr>
            <a:r>
              <a:rPr lang="en-US" dirty="0"/>
              <a:t>5-10% of 5 year olds meet criteria for nocturnal enuresis</a:t>
            </a:r>
          </a:p>
          <a:p>
            <a:pPr indent="-274320" eaLnBrk="1" fontAlgn="auto" hangingPunct="1">
              <a:spcAft>
                <a:spcPts val="0"/>
              </a:spcAft>
              <a:defRPr/>
            </a:pPr>
            <a:endParaRPr lang="en-US" dirty="0"/>
          </a:p>
          <a:p>
            <a:pPr indent="-274320" eaLnBrk="1" fontAlgn="auto" hangingPunct="1">
              <a:spcAft>
                <a:spcPts val="0"/>
              </a:spcAft>
              <a:defRPr/>
            </a:pPr>
            <a:r>
              <a:rPr lang="en-US" dirty="0"/>
              <a:t>15% of </a:t>
            </a:r>
            <a:r>
              <a:rPr lang="en-US" dirty="0" err="1"/>
              <a:t>enuretic</a:t>
            </a:r>
            <a:r>
              <a:rPr lang="en-US" dirty="0"/>
              <a:t> children have spontaneous resolution of symptoms each year</a:t>
            </a:r>
          </a:p>
          <a:p>
            <a:pPr indent="-274320" eaLnBrk="1" fontAlgn="auto" hangingPunct="1">
              <a:spcAft>
                <a:spcPts val="0"/>
              </a:spcAft>
              <a:defRPr/>
            </a:pPr>
            <a:endParaRPr lang="en-US" dirty="0"/>
          </a:p>
          <a:p>
            <a:pPr indent="-274320" eaLnBrk="1" fontAlgn="auto" hangingPunct="1">
              <a:spcAft>
                <a:spcPts val="0"/>
              </a:spcAft>
              <a:defRPr/>
            </a:pPr>
            <a:r>
              <a:rPr lang="en-US" dirty="0"/>
              <a:t>2-3% of 12 year olds meet criteria for nocturnal enuresis</a:t>
            </a:r>
          </a:p>
          <a:p>
            <a:pPr indent="-274320" eaLnBrk="1" fontAlgn="auto" hangingPunct="1">
              <a:spcAft>
                <a:spcPts val="0"/>
              </a:spcAft>
              <a:defRPr/>
            </a:pPr>
            <a:endParaRPr lang="en-US" dirty="0"/>
          </a:p>
          <a:p>
            <a:pPr indent="-274320" eaLnBrk="1" fontAlgn="auto" hangingPunct="1">
              <a:spcAft>
                <a:spcPts val="0"/>
              </a:spcAft>
              <a:defRPr/>
            </a:pPr>
            <a:r>
              <a:rPr lang="en-US" dirty="0"/>
              <a:t>1% of 18 year olds still have </a:t>
            </a:r>
            <a:r>
              <a:rPr lang="en-US" dirty="0" err="1"/>
              <a:t>enuretic</a:t>
            </a:r>
            <a:r>
              <a:rPr lang="en-US" dirty="0"/>
              <a:t> symptoms</a:t>
            </a:r>
          </a:p>
          <a:p>
            <a:pPr indent="-274320" eaLnBrk="1" fontAlgn="auto" hangingPunct="1">
              <a:spcAft>
                <a:spcPts val="0"/>
              </a:spcAft>
              <a:defRPr/>
            </a:pPr>
            <a:endParaRPr lang="en-US" dirty="0"/>
          </a:p>
          <a:p>
            <a:pPr indent="-274320" eaLnBrk="1" fontAlgn="auto" hangingPunct="1">
              <a:spcAft>
                <a:spcPts val="0"/>
              </a:spcAft>
              <a:defRPr/>
            </a:pPr>
            <a:endParaRPr lang="en-US" dirty="0"/>
          </a:p>
          <a:p>
            <a:pPr indent="-274320" eaLnBrk="1" fontAlgn="auto" hangingPunct="1">
              <a:spcAft>
                <a:spcPts val="0"/>
              </a:spcAft>
              <a:defRPr/>
            </a:pPr>
            <a:endParaRPr lang="en-US" dirty="0"/>
          </a:p>
          <a:p>
            <a:pPr indent="-274320" eaLnBrk="1" fontAlgn="auto" hangingPunct="1">
              <a:spcAft>
                <a:spcPts val="0"/>
              </a:spcAft>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546FFF5-3A70-1580-76F3-0B06F831C84F}"/>
              </a:ext>
            </a:extLst>
          </p:cNvPr>
          <p:cNvSpPr>
            <a:spLocks noGrp="1"/>
          </p:cNvSpPr>
          <p:nvPr>
            <p:ph type="title"/>
          </p:nvPr>
        </p:nvSpPr>
        <p:spPr>
          <a:xfrm>
            <a:off x="-609600" y="76200"/>
            <a:ext cx="7024687" cy="1143000"/>
          </a:xfrm>
        </p:spPr>
        <p:txBody>
          <a:bodyPr/>
          <a:lstStyle/>
          <a:p>
            <a:pPr algn="ctr" eaLnBrk="1" hangingPunct="1"/>
            <a:r>
              <a:rPr lang="en-US" altLang="en-US" dirty="0"/>
              <a:t>Diagnostic Criteria</a:t>
            </a:r>
          </a:p>
        </p:txBody>
      </p:sp>
      <p:sp>
        <p:nvSpPr>
          <p:cNvPr id="3" name="Content Placeholder 2">
            <a:extLst>
              <a:ext uri="{FF2B5EF4-FFF2-40B4-BE49-F238E27FC236}">
                <a16:creationId xmlns:a16="http://schemas.microsoft.com/office/drawing/2014/main" id="{39B43242-A058-22CC-DA5E-CE29F3D4BDB3}"/>
              </a:ext>
            </a:extLst>
          </p:cNvPr>
          <p:cNvSpPr>
            <a:spLocks noGrp="1"/>
          </p:cNvSpPr>
          <p:nvPr>
            <p:ph idx="1"/>
          </p:nvPr>
        </p:nvSpPr>
        <p:spPr>
          <a:xfrm>
            <a:off x="381000" y="1447800"/>
            <a:ext cx="8229600" cy="5029200"/>
          </a:xfrm>
        </p:spPr>
        <p:txBody>
          <a:bodyPr rtlCol="0">
            <a:normAutofit fontScale="85000" lnSpcReduction="20000"/>
          </a:bodyPr>
          <a:lstStyle/>
          <a:p>
            <a:pPr indent="-274320" eaLnBrk="1" fontAlgn="auto" hangingPunct="1">
              <a:spcAft>
                <a:spcPts val="0"/>
              </a:spcAft>
              <a:defRPr/>
            </a:pPr>
            <a:r>
              <a:rPr lang="en-US" b="1" dirty="0" smtClean="0"/>
              <a:t>A</a:t>
            </a:r>
            <a:r>
              <a:rPr lang="en-US" b="1" dirty="0"/>
              <a:t>. </a:t>
            </a:r>
            <a:r>
              <a:rPr lang="en-US" dirty="0"/>
              <a:t>Repeated voiding of urine into bed or clothes (whether involuntary or intentional).</a:t>
            </a:r>
          </a:p>
          <a:p>
            <a:pPr indent="-274320" eaLnBrk="1" fontAlgn="auto" hangingPunct="1">
              <a:spcAft>
                <a:spcPts val="0"/>
              </a:spcAft>
              <a:defRPr/>
            </a:pPr>
            <a:r>
              <a:rPr lang="en-US" b="1" dirty="0"/>
              <a:t>B. </a:t>
            </a:r>
            <a:r>
              <a:rPr lang="en-US" dirty="0"/>
              <a:t>The behavior is clinically significant as manifested by either a frequency of twice a week for at least 3 consecutive months or the presence of clinically significant distress or impairment in social, </a:t>
            </a:r>
            <a:r>
              <a:rPr lang="en-US" dirty="0">
                <a:hlinkClick r:id="rId3" action="ppaction://hlinkfile" tooltip="Powered by Text-Enhance"/>
              </a:rPr>
              <a:t>academic</a:t>
            </a:r>
            <a:r>
              <a:rPr lang="en-US" dirty="0"/>
              <a:t> (occupa­tional), or other important areas of functioning.</a:t>
            </a:r>
          </a:p>
          <a:p>
            <a:pPr indent="-274320" eaLnBrk="1" fontAlgn="auto" hangingPunct="1">
              <a:spcAft>
                <a:spcPts val="0"/>
              </a:spcAft>
              <a:defRPr/>
            </a:pPr>
            <a:r>
              <a:rPr lang="en-US" b="1" dirty="0"/>
              <a:t>C. </a:t>
            </a:r>
            <a:r>
              <a:rPr lang="en-US" dirty="0"/>
              <a:t>Chronological age is at least 5 years (or equivalent developmental level).</a:t>
            </a:r>
          </a:p>
          <a:p>
            <a:pPr indent="-274320" eaLnBrk="1" fontAlgn="auto" hangingPunct="1">
              <a:spcAft>
                <a:spcPts val="0"/>
              </a:spcAft>
              <a:defRPr/>
            </a:pPr>
            <a:r>
              <a:rPr lang="en-US" b="1" dirty="0"/>
              <a:t>D. </a:t>
            </a:r>
            <a:r>
              <a:rPr lang="en-US" dirty="0"/>
              <a:t>The behavior is not due exclusively to the direct physiological effect of a substance (e.g., a diuretic) or a general medical condition ( e.g., </a:t>
            </a:r>
            <a:r>
              <a:rPr lang="en-US" dirty="0">
                <a:hlinkClick r:id="rId4" action="ppaction://hlinkfile" tooltip="Powered by Text-Enhance"/>
              </a:rPr>
              <a:t>diabetes</a:t>
            </a:r>
            <a:r>
              <a:rPr lang="en-US" dirty="0"/>
              <a:t>, </a:t>
            </a:r>
            <a:r>
              <a:rPr lang="en-US" dirty="0" err="1"/>
              <a:t>spina</a:t>
            </a:r>
            <a:r>
              <a:rPr lang="en-US" dirty="0"/>
              <a:t> bifida, a seizure disorder</a:t>
            </a:r>
            <a:r>
              <a:rPr lang="en-US" dirty="0" smtClean="0"/>
              <a:t>).</a:t>
            </a:r>
          </a:p>
          <a:p>
            <a:pPr marL="68580" indent="0" eaLnBrk="1" fontAlgn="auto" hangingPunct="1">
              <a:spcAft>
                <a:spcPts val="0"/>
              </a:spcAft>
              <a:buNone/>
              <a:defRPr/>
            </a:pPr>
            <a:endParaRPr lang="en-US" dirty="0"/>
          </a:p>
          <a:p>
            <a:pPr indent="-274320" eaLnBrk="1" fontAlgn="auto" hangingPunct="1">
              <a:spcAft>
                <a:spcPts val="0"/>
              </a:spcAft>
              <a:defRPr/>
            </a:pPr>
            <a:r>
              <a:rPr lang="en-US" i="1" dirty="0"/>
              <a:t>Specify </a:t>
            </a:r>
            <a:r>
              <a:rPr lang="en-US" dirty="0"/>
              <a:t>type:</a:t>
            </a:r>
          </a:p>
          <a:p>
            <a:pPr indent="-274320" eaLnBrk="1" fontAlgn="auto" hangingPunct="1">
              <a:spcAft>
                <a:spcPts val="0"/>
              </a:spcAft>
              <a:defRPr/>
            </a:pPr>
            <a:r>
              <a:rPr lang="en-US" b="1" dirty="0"/>
              <a:t>Nocturnal Only</a:t>
            </a:r>
            <a:endParaRPr lang="en-US" dirty="0"/>
          </a:p>
          <a:p>
            <a:pPr indent="-274320" eaLnBrk="1" fontAlgn="auto" hangingPunct="1">
              <a:spcAft>
                <a:spcPts val="0"/>
              </a:spcAft>
              <a:defRPr/>
            </a:pPr>
            <a:r>
              <a:rPr lang="en-US" b="1" dirty="0"/>
              <a:t>Diurnal Only</a:t>
            </a:r>
            <a:endParaRPr lang="en-US" dirty="0"/>
          </a:p>
          <a:p>
            <a:pPr indent="-274320" eaLnBrk="1" fontAlgn="auto" hangingPunct="1">
              <a:spcAft>
                <a:spcPts val="0"/>
              </a:spcAft>
              <a:defRPr/>
            </a:pPr>
            <a:r>
              <a:rPr lang="en-US" b="1" dirty="0"/>
              <a:t>Nocturnal and Diurnal</a:t>
            </a:r>
            <a:endParaRPr lang="en-US" dirty="0"/>
          </a:p>
          <a:p>
            <a:pPr indent="-274320" eaLnBrk="1" fontAlgn="auto" hangingPunct="1">
              <a:spcAft>
                <a:spcPts val="0"/>
              </a:spcAft>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64F6FBA-6626-E6CB-7400-D2806DD5E6EE}"/>
              </a:ext>
            </a:extLst>
          </p:cNvPr>
          <p:cNvSpPr>
            <a:spLocks noGrp="1"/>
          </p:cNvSpPr>
          <p:nvPr>
            <p:ph type="title"/>
          </p:nvPr>
        </p:nvSpPr>
        <p:spPr/>
        <p:txBody>
          <a:bodyPr/>
          <a:lstStyle/>
          <a:p>
            <a:pPr algn="ctr" eaLnBrk="1" hangingPunct="1"/>
            <a:r>
              <a:rPr lang="en-US" altLang="en-US"/>
              <a:t>Diagnostic Workup</a:t>
            </a:r>
          </a:p>
        </p:txBody>
      </p:sp>
      <p:sp>
        <p:nvSpPr>
          <p:cNvPr id="12291" name="Content Placeholder 2">
            <a:extLst>
              <a:ext uri="{FF2B5EF4-FFF2-40B4-BE49-F238E27FC236}">
                <a16:creationId xmlns:a16="http://schemas.microsoft.com/office/drawing/2014/main" id="{247B105A-5954-EF45-2DE5-2F487DFB196E}"/>
              </a:ext>
            </a:extLst>
          </p:cNvPr>
          <p:cNvSpPr>
            <a:spLocks noGrp="1"/>
          </p:cNvSpPr>
          <p:nvPr>
            <p:ph idx="1"/>
          </p:nvPr>
        </p:nvSpPr>
        <p:spPr>
          <a:xfrm>
            <a:off x="481013" y="2206625"/>
            <a:ext cx="6777037" cy="3508375"/>
          </a:xfrm>
        </p:spPr>
        <p:txBody>
          <a:bodyPr/>
          <a:lstStyle/>
          <a:p>
            <a:pPr eaLnBrk="1" hangingPunct="1">
              <a:defRPr/>
            </a:pPr>
            <a:r>
              <a:rPr lang="en-US" dirty="0"/>
              <a:t>Child’s Age</a:t>
            </a:r>
          </a:p>
          <a:p>
            <a:pPr eaLnBrk="1" hangingPunct="1">
              <a:defRPr/>
            </a:pPr>
            <a:r>
              <a:rPr lang="en-US" dirty="0"/>
              <a:t>Onset of Symptoms (Primary/Secondary)</a:t>
            </a:r>
          </a:p>
          <a:p>
            <a:pPr eaLnBrk="1" hangingPunct="1">
              <a:defRPr/>
            </a:pPr>
            <a:r>
              <a:rPr lang="en-US" dirty="0"/>
              <a:t>Timing (Nocturnal/Diurnal/Both)</a:t>
            </a:r>
          </a:p>
          <a:p>
            <a:pPr eaLnBrk="1" hangingPunct="1">
              <a:defRPr/>
            </a:pPr>
            <a:r>
              <a:rPr lang="en-US" dirty="0"/>
              <a:t>Frequency</a:t>
            </a:r>
          </a:p>
          <a:p>
            <a:pPr eaLnBrk="1" hangingPunct="1">
              <a:defRPr/>
            </a:pPr>
            <a:r>
              <a:rPr lang="en-US" dirty="0"/>
              <a:t>Family History</a:t>
            </a:r>
          </a:p>
          <a:p>
            <a:pPr eaLnBrk="1" hangingPunct="1">
              <a:defRPr/>
            </a:pPr>
            <a:r>
              <a:rPr lang="en-US" dirty="0"/>
              <a:t>Developmental History</a:t>
            </a:r>
          </a:p>
          <a:p>
            <a:pPr marL="69850" indent="0" eaLnBrk="1" hangingPunct="1">
              <a:buFont typeface="Wingdings 2" panose="05020102010507070707" pitchFamily="18" charset="2"/>
              <a:buNone/>
              <a:defRPr/>
            </a:pPr>
            <a:endParaRPr lang="en-US" dirty="0"/>
          </a:p>
        </p:txBody>
      </p:sp>
      <p:pic>
        <p:nvPicPr>
          <p:cNvPr id="16388" name="Picture 3">
            <a:extLst>
              <a:ext uri="{FF2B5EF4-FFF2-40B4-BE49-F238E27FC236}">
                <a16:creationId xmlns:a16="http://schemas.microsoft.com/office/drawing/2014/main" id="{D83CC81E-8A27-12BE-FF8A-1F4A8889C8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3886200"/>
            <a:ext cx="262890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881EF05-3178-793F-F423-184F2E397567}"/>
              </a:ext>
            </a:extLst>
          </p:cNvPr>
          <p:cNvSpPr>
            <a:spLocks noGrp="1"/>
          </p:cNvSpPr>
          <p:nvPr>
            <p:ph type="title"/>
          </p:nvPr>
        </p:nvSpPr>
        <p:spPr/>
        <p:txBody>
          <a:bodyPr/>
          <a:lstStyle/>
          <a:p>
            <a:pPr algn="ctr" eaLnBrk="1" hangingPunct="1"/>
            <a:r>
              <a:rPr lang="en-US" altLang="en-US"/>
              <a:t>Physical Exam</a:t>
            </a:r>
          </a:p>
        </p:txBody>
      </p:sp>
      <p:sp>
        <p:nvSpPr>
          <p:cNvPr id="3" name="Content Placeholder 2">
            <a:extLst>
              <a:ext uri="{FF2B5EF4-FFF2-40B4-BE49-F238E27FC236}">
                <a16:creationId xmlns:a16="http://schemas.microsoft.com/office/drawing/2014/main" id="{7EE3B50F-006E-E4F3-A3A4-2F28E6F3FE79}"/>
              </a:ext>
            </a:extLst>
          </p:cNvPr>
          <p:cNvSpPr>
            <a:spLocks noGrp="1"/>
          </p:cNvSpPr>
          <p:nvPr>
            <p:ph idx="1"/>
          </p:nvPr>
        </p:nvSpPr>
        <p:spPr>
          <a:xfrm>
            <a:off x="609600" y="2362200"/>
            <a:ext cx="6777037" cy="3508375"/>
          </a:xfrm>
        </p:spPr>
        <p:txBody>
          <a:bodyPr rtlCol="0">
            <a:normAutofit fontScale="85000" lnSpcReduction="20000"/>
          </a:bodyPr>
          <a:lstStyle/>
          <a:p>
            <a:pPr indent="-274320" eaLnBrk="1" fontAlgn="auto" hangingPunct="1">
              <a:spcAft>
                <a:spcPts val="0"/>
              </a:spcAft>
              <a:defRPr/>
            </a:pPr>
            <a:r>
              <a:rPr lang="en-US" dirty="0"/>
              <a:t>Neurological Exam</a:t>
            </a:r>
          </a:p>
          <a:p>
            <a:pPr indent="-274320" eaLnBrk="1" fontAlgn="auto" hangingPunct="1">
              <a:spcAft>
                <a:spcPts val="0"/>
              </a:spcAft>
              <a:defRPr/>
            </a:pPr>
            <a:endParaRPr lang="en-US" dirty="0"/>
          </a:p>
          <a:p>
            <a:pPr indent="-274320" eaLnBrk="1" fontAlgn="auto" hangingPunct="1">
              <a:spcAft>
                <a:spcPts val="0"/>
              </a:spcAft>
              <a:defRPr/>
            </a:pPr>
            <a:r>
              <a:rPr lang="en-US" dirty="0"/>
              <a:t>Throat and Neck Exam</a:t>
            </a:r>
          </a:p>
          <a:p>
            <a:pPr indent="-274320" eaLnBrk="1" fontAlgn="auto" hangingPunct="1">
              <a:spcAft>
                <a:spcPts val="0"/>
              </a:spcAft>
              <a:defRPr/>
            </a:pPr>
            <a:endParaRPr lang="en-US" dirty="0"/>
          </a:p>
          <a:p>
            <a:pPr indent="-274320" eaLnBrk="1" fontAlgn="auto" hangingPunct="1">
              <a:spcAft>
                <a:spcPts val="0"/>
              </a:spcAft>
              <a:defRPr/>
            </a:pPr>
            <a:r>
              <a:rPr lang="en-US" dirty="0"/>
              <a:t>Skin Exam</a:t>
            </a:r>
          </a:p>
          <a:p>
            <a:pPr indent="-274320" eaLnBrk="1" fontAlgn="auto" hangingPunct="1">
              <a:spcAft>
                <a:spcPts val="0"/>
              </a:spcAft>
              <a:defRPr/>
            </a:pPr>
            <a:endParaRPr lang="en-US" dirty="0"/>
          </a:p>
          <a:p>
            <a:pPr indent="-274320" eaLnBrk="1" fontAlgn="auto" hangingPunct="1">
              <a:spcAft>
                <a:spcPts val="0"/>
              </a:spcAft>
              <a:defRPr/>
            </a:pPr>
            <a:r>
              <a:rPr lang="en-US" dirty="0"/>
              <a:t>Abdominal Exam</a:t>
            </a:r>
          </a:p>
          <a:p>
            <a:pPr indent="-274320" eaLnBrk="1" fontAlgn="auto" hangingPunct="1">
              <a:spcAft>
                <a:spcPts val="0"/>
              </a:spcAft>
              <a:defRPr/>
            </a:pPr>
            <a:endParaRPr lang="en-US" dirty="0"/>
          </a:p>
          <a:p>
            <a:pPr indent="-274320" eaLnBrk="1" fontAlgn="auto" hangingPunct="1">
              <a:spcAft>
                <a:spcPts val="0"/>
              </a:spcAft>
              <a:defRPr/>
            </a:pPr>
            <a:r>
              <a:rPr lang="en-US" dirty="0"/>
              <a:t>Routine Blood Draw</a:t>
            </a:r>
          </a:p>
          <a:p>
            <a:pPr indent="-274320" eaLnBrk="1" fontAlgn="auto" hangingPunct="1">
              <a:spcAft>
                <a:spcPts val="0"/>
              </a:spcAft>
              <a:defRPr/>
            </a:pPr>
            <a:endParaRPr lang="en-US" dirty="0"/>
          </a:p>
          <a:p>
            <a:pPr indent="-274320" eaLnBrk="1" fontAlgn="auto" hangingPunct="1">
              <a:spcAft>
                <a:spcPts val="0"/>
              </a:spcAft>
              <a:defRPr/>
            </a:pPr>
            <a:r>
              <a:rPr lang="en-US" dirty="0"/>
              <a:t>UA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0FE7E32A-F377-A98C-67E4-DE4867567650}"/>
              </a:ext>
            </a:extLst>
          </p:cNvPr>
          <p:cNvSpPr>
            <a:spLocks noGrp="1"/>
          </p:cNvSpPr>
          <p:nvPr>
            <p:ph type="title"/>
          </p:nvPr>
        </p:nvSpPr>
        <p:spPr>
          <a:xfrm>
            <a:off x="457200" y="685800"/>
            <a:ext cx="2635405" cy="1143000"/>
          </a:xfrm>
        </p:spPr>
        <p:txBody>
          <a:bodyPr/>
          <a:lstStyle/>
          <a:p>
            <a:pPr algn="ctr" eaLnBrk="1" hangingPunct="1"/>
            <a:r>
              <a:rPr lang="en-US" altLang="en-US" dirty="0"/>
              <a:t>Consults</a:t>
            </a:r>
          </a:p>
        </p:txBody>
      </p:sp>
      <p:sp>
        <p:nvSpPr>
          <p:cNvPr id="20483" name="Content Placeholder 2">
            <a:extLst>
              <a:ext uri="{FF2B5EF4-FFF2-40B4-BE49-F238E27FC236}">
                <a16:creationId xmlns:a16="http://schemas.microsoft.com/office/drawing/2014/main" id="{BAEB7A63-512F-A50D-526F-940A3EE74645}"/>
              </a:ext>
            </a:extLst>
          </p:cNvPr>
          <p:cNvSpPr>
            <a:spLocks noGrp="1"/>
          </p:cNvSpPr>
          <p:nvPr>
            <p:ph idx="1"/>
          </p:nvPr>
        </p:nvSpPr>
        <p:spPr>
          <a:xfrm>
            <a:off x="457200" y="2057400"/>
            <a:ext cx="7362825" cy="3775075"/>
          </a:xfrm>
        </p:spPr>
        <p:txBody>
          <a:bodyPr/>
          <a:lstStyle/>
          <a:p>
            <a:pPr eaLnBrk="1" hangingPunct="1"/>
            <a:r>
              <a:rPr lang="en-US" altLang="en-US" dirty="0"/>
              <a:t>Pediatric Urology</a:t>
            </a:r>
          </a:p>
          <a:p>
            <a:pPr marL="69850" indent="0" eaLnBrk="1" hangingPunct="1">
              <a:buNone/>
            </a:pPr>
            <a:r>
              <a:rPr lang="en-US" altLang="en-US" dirty="0" smtClean="0"/>
              <a:t>-Ultrasound </a:t>
            </a:r>
            <a:r>
              <a:rPr lang="en-US" altLang="en-US" dirty="0"/>
              <a:t>of Genitourinary system</a:t>
            </a:r>
          </a:p>
          <a:p>
            <a:pPr marL="69850" indent="0" eaLnBrk="1" hangingPunct="1">
              <a:buNone/>
            </a:pPr>
            <a:r>
              <a:rPr lang="en-US" altLang="en-US" dirty="0" smtClean="0"/>
              <a:t>-Voiding </a:t>
            </a:r>
            <a:r>
              <a:rPr lang="en-US" altLang="en-US" dirty="0" err="1"/>
              <a:t>Cystourethrogram</a:t>
            </a:r>
            <a:endParaRPr lang="en-US" altLang="en-US" dirty="0"/>
          </a:p>
          <a:p>
            <a:pPr marL="69850" indent="0" eaLnBrk="1" hangingPunct="1">
              <a:buNone/>
            </a:pPr>
            <a:r>
              <a:rPr lang="en-US" altLang="en-US" dirty="0" smtClean="0"/>
              <a:t>-Renal </a:t>
            </a:r>
            <a:r>
              <a:rPr lang="en-US" altLang="en-US" dirty="0"/>
              <a:t>Ultrasound</a:t>
            </a:r>
          </a:p>
          <a:p>
            <a:pPr eaLnBrk="1" hangingPunct="1"/>
            <a:r>
              <a:rPr lang="en-US" altLang="en-US" dirty="0"/>
              <a:t>Pediatric Neurology</a:t>
            </a:r>
          </a:p>
          <a:p>
            <a:pPr eaLnBrk="1" hangingPunct="1"/>
            <a:r>
              <a:rPr lang="en-US" altLang="en-US" dirty="0"/>
              <a:t>Sleep Study</a:t>
            </a:r>
          </a:p>
        </p:txBody>
      </p:sp>
      <p:pic>
        <p:nvPicPr>
          <p:cNvPr id="20484" name="Picture 3">
            <a:extLst>
              <a:ext uri="{FF2B5EF4-FFF2-40B4-BE49-F238E27FC236}">
                <a16:creationId xmlns:a16="http://schemas.microsoft.com/office/drawing/2014/main" id="{50F5F73B-964C-BC77-067B-2774E537065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4038600"/>
            <a:ext cx="2908300" cy="224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752E123-866F-1340-FEA9-CFF9448DBEDE}"/>
              </a:ext>
            </a:extLst>
          </p:cNvPr>
          <p:cNvSpPr>
            <a:spLocks noGrp="1"/>
          </p:cNvSpPr>
          <p:nvPr>
            <p:ph type="title"/>
          </p:nvPr>
        </p:nvSpPr>
        <p:spPr/>
        <p:txBody>
          <a:bodyPr/>
          <a:lstStyle/>
          <a:p>
            <a:pPr algn="ctr" eaLnBrk="1" hangingPunct="1"/>
            <a:r>
              <a:rPr lang="en-US" altLang="en-US"/>
              <a:t>Treatment</a:t>
            </a:r>
          </a:p>
        </p:txBody>
      </p:sp>
      <p:sp>
        <p:nvSpPr>
          <p:cNvPr id="22531" name="Content Placeholder 2">
            <a:extLst>
              <a:ext uri="{FF2B5EF4-FFF2-40B4-BE49-F238E27FC236}">
                <a16:creationId xmlns:a16="http://schemas.microsoft.com/office/drawing/2014/main" id="{EEE49DE2-3BB5-D09C-37A2-A46C188DFCB0}"/>
              </a:ext>
            </a:extLst>
          </p:cNvPr>
          <p:cNvSpPr>
            <a:spLocks noGrp="1"/>
          </p:cNvSpPr>
          <p:nvPr>
            <p:ph idx="1"/>
          </p:nvPr>
        </p:nvSpPr>
        <p:spPr/>
        <p:txBody>
          <a:bodyPr/>
          <a:lstStyle/>
          <a:p>
            <a:pPr eaLnBrk="1" hangingPunct="1">
              <a:lnSpc>
                <a:spcPct val="90000"/>
              </a:lnSpc>
            </a:pPr>
            <a:r>
              <a:rPr lang="en-US" altLang="en-US" sz="2200"/>
              <a:t>Education</a:t>
            </a:r>
          </a:p>
          <a:p>
            <a:pPr eaLnBrk="1" hangingPunct="1">
              <a:lnSpc>
                <a:spcPct val="90000"/>
              </a:lnSpc>
            </a:pPr>
            <a:endParaRPr lang="en-US" altLang="en-US" sz="2200"/>
          </a:p>
          <a:p>
            <a:pPr eaLnBrk="1" hangingPunct="1">
              <a:lnSpc>
                <a:spcPct val="90000"/>
              </a:lnSpc>
            </a:pPr>
            <a:r>
              <a:rPr lang="en-US" altLang="en-US" sz="2200"/>
              <a:t>Watchful Waiting</a:t>
            </a:r>
          </a:p>
          <a:p>
            <a:pPr eaLnBrk="1" hangingPunct="1">
              <a:lnSpc>
                <a:spcPct val="90000"/>
              </a:lnSpc>
            </a:pPr>
            <a:endParaRPr lang="en-US" altLang="en-US" sz="2200"/>
          </a:p>
          <a:p>
            <a:pPr eaLnBrk="1" hangingPunct="1">
              <a:lnSpc>
                <a:spcPct val="90000"/>
              </a:lnSpc>
            </a:pPr>
            <a:r>
              <a:rPr lang="en-US" altLang="en-US" sz="2200"/>
              <a:t>Non-pharmacological Management</a:t>
            </a:r>
          </a:p>
          <a:p>
            <a:pPr eaLnBrk="1" hangingPunct="1">
              <a:lnSpc>
                <a:spcPct val="90000"/>
              </a:lnSpc>
            </a:pPr>
            <a:endParaRPr lang="en-US" altLang="en-US" sz="2200"/>
          </a:p>
          <a:p>
            <a:pPr eaLnBrk="1" hangingPunct="1">
              <a:lnSpc>
                <a:spcPct val="90000"/>
              </a:lnSpc>
            </a:pPr>
            <a:r>
              <a:rPr lang="en-US" altLang="en-US" sz="2200"/>
              <a:t>Pharmacological Management</a:t>
            </a:r>
          </a:p>
          <a:p>
            <a:pPr eaLnBrk="1" hangingPunct="1">
              <a:lnSpc>
                <a:spcPct val="90000"/>
              </a:lnSpc>
            </a:pPr>
            <a:endParaRPr lang="en-US" altLang="en-US" sz="2200"/>
          </a:p>
          <a:p>
            <a:pPr eaLnBrk="1" hangingPunct="1">
              <a:lnSpc>
                <a:spcPct val="90000"/>
              </a:lnSpc>
            </a:pPr>
            <a:r>
              <a:rPr lang="en-US" altLang="en-US" sz="2200"/>
              <a:t>Therapeutic Interventions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9782</TotalTime>
  <Words>3605</Words>
  <Application>Microsoft Office PowerPoint</Application>
  <PresentationFormat>On-screen Show (4:3)</PresentationFormat>
  <Paragraphs>591</Paragraphs>
  <Slides>30</Slides>
  <Notes>23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Century Gothic</vt:lpstr>
      <vt:lpstr>Tahoma</vt:lpstr>
      <vt:lpstr>Wingdings 2</vt:lpstr>
      <vt:lpstr>Austin</vt:lpstr>
      <vt:lpstr>Elimination Disorders</vt:lpstr>
      <vt:lpstr>Normal Development</vt:lpstr>
      <vt:lpstr>Enuresis</vt:lpstr>
      <vt:lpstr>Prevalence</vt:lpstr>
      <vt:lpstr>Diagnostic Criteria</vt:lpstr>
      <vt:lpstr>Diagnostic Workup</vt:lpstr>
      <vt:lpstr>Physical Exam</vt:lpstr>
      <vt:lpstr>Consults</vt:lpstr>
      <vt:lpstr>Treatment</vt:lpstr>
      <vt:lpstr>Non-Pharmacological Interventions</vt:lpstr>
      <vt:lpstr>Non-Pharmacological Interventions</vt:lpstr>
      <vt:lpstr>Pharmacological Interventions</vt:lpstr>
      <vt:lpstr>Additional Treatments</vt:lpstr>
      <vt:lpstr>ASK</vt:lpstr>
      <vt:lpstr>Encopresis</vt:lpstr>
      <vt:lpstr>PowerPoint Presentation</vt:lpstr>
      <vt:lpstr>Encopresis</vt:lpstr>
      <vt:lpstr>Prevalence</vt:lpstr>
      <vt:lpstr>etiology</vt:lpstr>
      <vt:lpstr>DSM-v Diagnostic Criteria</vt:lpstr>
      <vt:lpstr>Primary Encopresis</vt:lpstr>
      <vt:lpstr>Retentive Encopresis</vt:lpstr>
      <vt:lpstr>Secondary Encopresis</vt:lpstr>
      <vt:lpstr>Diagnisis</vt:lpstr>
      <vt:lpstr>PowerPoint Presentation</vt:lpstr>
      <vt:lpstr>Physical Examination </vt:lpstr>
      <vt:lpstr>Treatment</vt:lpstr>
      <vt:lpstr>Advice/Education</vt:lpstr>
      <vt:lpstr>Nonpharmacological</vt:lpstr>
      <vt:lpstr>Pharmacological</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Elimination Disorders</dc:title>
  <dc:creator>ntronshaw</dc:creator>
  <cp:lastModifiedBy>ACER</cp:lastModifiedBy>
  <cp:revision>127</cp:revision>
  <dcterms:created xsi:type="dcterms:W3CDTF">2012-04-27T03:29:13Z</dcterms:created>
  <dcterms:modified xsi:type="dcterms:W3CDTF">2024-01-27T21:07:53Z</dcterms:modified>
</cp:coreProperties>
</file>