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4AF6-F107-30A8-A9CB-497380833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904D55-135D-B6BE-F874-E3554D2B1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569FC5-551D-B966-B3A6-A1B0B9144967}"/>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5" name="Footer Placeholder 4">
            <a:extLst>
              <a:ext uri="{FF2B5EF4-FFF2-40B4-BE49-F238E27FC236}">
                <a16:creationId xmlns:a16="http://schemas.microsoft.com/office/drawing/2014/main" id="{E94D6208-AC34-C261-5053-8F7FBC9C0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3AB1A-E83B-F4E1-8BAA-C1FC0DA7EFF0}"/>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144987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17E6-9DC6-9F80-422F-B758082C1B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F5866F-EE24-E491-4E4F-C8857EEAE4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7880C-F35E-1FB5-0593-5261F608B6FC}"/>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5" name="Footer Placeholder 4">
            <a:extLst>
              <a:ext uri="{FF2B5EF4-FFF2-40B4-BE49-F238E27FC236}">
                <a16:creationId xmlns:a16="http://schemas.microsoft.com/office/drawing/2014/main" id="{00A5972C-3036-5B69-7B4D-ECADF0F71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224B-64B1-9C48-6093-BB39D97C3C6D}"/>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193308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C66D81-4632-F2C5-26BC-6CEC857CA8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FF9BC-F7D8-DEB8-3245-B2DA02CC1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4AFFD-20E3-611A-4310-A5AC8BD1CB9A}"/>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5" name="Footer Placeholder 4">
            <a:extLst>
              <a:ext uri="{FF2B5EF4-FFF2-40B4-BE49-F238E27FC236}">
                <a16:creationId xmlns:a16="http://schemas.microsoft.com/office/drawing/2014/main" id="{CD296687-6279-2031-92E7-FAD9E40D7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19C5E-E32E-0762-301E-FC6BD6D5A984}"/>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414011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9875-1FF7-199F-B520-18E2D1928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C9304-CD2E-00B7-FA74-0F57D45391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AAA74-7151-4AF6-B418-14BA0B907465}"/>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5" name="Footer Placeholder 4">
            <a:extLst>
              <a:ext uri="{FF2B5EF4-FFF2-40B4-BE49-F238E27FC236}">
                <a16:creationId xmlns:a16="http://schemas.microsoft.com/office/drawing/2014/main" id="{BFC6BD1F-7CBF-B497-096F-16141410F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BD2E7-850C-B6B2-669F-07DDD7CAF5D2}"/>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240637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DE97-DB53-7F45-837C-53C6536743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931EE-F03D-397E-FCFD-18B1F442A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0714E-07FE-BBB2-0D0C-E583366B0A02}"/>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5" name="Footer Placeholder 4">
            <a:extLst>
              <a:ext uri="{FF2B5EF4-FFF2-40B4-BE49-F238E27FC236}">
                <a16:creationId xmlns:a16="http://schemas.microsoft.com/office/drawing/2014/main" id="{092E9183-E211-58A7-E4DF-43D8FD427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CF369-A7C6-E2D9-2AFE-1AD0B6A74750}"/>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290081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9F87-E5D5-5A42-9E01-B6B3E2D53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D6DF59-4EDC-98C5-E9BC-B70C00612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E413B-A26A-AF1D-3407-4E8808D864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3BE67-F88D-77CB-DE2E-86D32BC6DD0E}"/>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6" name="Footer Placeholder 5">
            <a:extLst>
              <a:ext uri="{FF2B5EF4-FFF2-40B4-BE49-F238E27FC236}">
                <a16:creationId xmlns:a16="http://schemas.microsoft.com/office/drawing/2014/main" id="{E891F2A7-84B6-998F-763B-500B2F3AB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45DBA-7574-56C7-0494-AF0E92483F30}"/>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25679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5028-4AA9-B22B-6991-5037A536B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21CE45-00F2-60B6-B93E-869A7EBD7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1C20D-F25D-8D0F-9638-AD285E382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BCD9CF-268C-EFEA-B1AE-7EE0387B6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00E31-DF75-D4CC-38D7-61EDEEDF3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249F7-7D39-CE30-9B1E-3E6D9AB0F341}"/>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8" name="Footer Placeholder 7">
            <a:extLst>
              <a:ext uri="{FF2B5EF4-FFF2-40B4-BE49-F238E27FC236}">
                <a16:creationId xmlns:a16="http://schemas.microsoft.com/office/drawing/2014/main" id="{F1A26584-FB12-C2FF-8A64-CE5EA4D87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CDA61-5E97-E78F-9267-3C4519B5C501}"/>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385019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9021-0A74-65FD-3773-576F620C83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D4FEB6-68B0-E016-64FE-06F3C5E5DAC8}"/>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4" name="Footer Placeholder 3">
            <a:extLst>
              <a:ext uri="{FF2B5EF4-FFF2-40B4-BE49-F238E27FC236}">
                <a16:creationId xmlns:a16="http://schemas.microsoft.com/office/drawing/2014/main" id="{182F12F5-A9D2-3CC9-7C28-63945823CC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303035-E206-9224-07A2-840461124DD2}"/>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96169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E3216-FBA9-E700-FE89-C44BD3CEB6A0}"/>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3" name="Footer Placeholder 2">
            <a:extLst>
              <a:ext uri="{FF2B5EF4-FFF2-40B4-BE49-F238E27FC236}">
                <a16:creationId xmlns:a16="http://schemas.microsoft.com/office/drawing/2014/main" id="{0B2A7198-44D8-B7B6-ED8A-E14656AA9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01F3CE-D950-154B-29E8-EE5A9117729A}"/>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331103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75E8-35B6-1C6F-875E-2991BF3A2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FDB7A2-E576-C54E-C58A-7CBC73629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A66CF2-D931-B281-0A45-84946CFF1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40EF4-B569-37B6-1FA0-1F2CDB8BD0D0}"/>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6" name="Footer Placeholder 5">
            <a:extLst>
              <a:ext uri="{FF2B5EF4-FFF2-40B4-BE49-F238E27FC236}">
                <a16:creationId xmlns:a16="http://schemas.microsoft.com/office/drawing/2014/main" id="{F239EF15-6234-8F3A-F453-B95AE7C7D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71C3D-BFAA-C166-8FB6-62F81BB71236}"/>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207391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1831-A58C-17F2-C7A5-A4FDA6677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B8D801-E252-47FC-2B05-93E4E2E63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B18E8-159A-4A76-9AB9-4CBBF6A8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4A6C6-9F0E-90CF-8426-17535B2C798E}"/>
              </a:ext>
            </a:extLst>
          </p:cNvPr>
          <p:cNvSpPr>
            <a:spLocks noGrp="1"/>
          </p:cNvSpPr>
          <p:nvPr>
            <p:ph type="dt" sz="half" idx="10"/>
          </p:nvPr>
        </p:nvSpPr>
        <p:spPr/>
        <p:txBody>
          <a:bodyPr/>
          <a:lstStyle/>
          <a:p>
            <a:fld id="{158CA506-3A57-414C-8EFD-C39818A0B5EA}" type="datetimeFigureOut">
              <a:rPr lang="en-US" smtClean="0"/>
              <a:t>4/26/23</a:t>
            </a:fld>
            <a:endParaRPr lang="en-US"/>
          </a:p>
        </p:txBody>
      </p:sp>
      <p:sp>
        <p:nvSpPr>
          <p:cNvPr id="6" name="Footer Placeholder 5">
            <a:extLst>
              <a:ext uri="{FF2B5EF4-FFF2-40B4-BE49-F238E27FC236}">
                <a16:creationId xmlns:a16="http://schemas.microsoft.com/office/drawing/2014/main" id="{3C7AFFBF-F8D6-EA76-9B8B-4D21B4BDD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F2315-52B8-887A-9E38-D259FCFEE0D0}"/>
              </a:ext>
            </a:extLst>
          </p:cNvPr>
          <p:cNvSpPr>
            <a:spLocks noGrp="1"/>
          </p:cNvSpPr>
          <p:nvPr>
            <p:ph type="sldNum" sz="quarter" idx="12"/>
          </p:nvPr>
        </p:nvSpPr>
        <p:spPr/>
        <p:txBody>
          <a:bodyPr/>
          <a:lstStyle/>
          <a:p>
            <a:fld id="{0CBD3830-21C3-0649-BE80-FA18D0FCD1DD}" type="slidenum">
              <a:rPr lang="en-US" smtClean="0"/>
              <a:t>‹#›</a:t>
            </a:fld>
            <a:endParaRPr lang="en-US"/>
          </a:p>
        </p:txBody>
      </p:sp>
    </p:spTree>
    <p:extLst>
      <p:ext uri="{BB962C8B-B14F-4D97-AF65-F5344CB8AC3E}">
        <p14:creationId xmlns:p14="http://schemas.microsoft.com/office/powerpoint/2010/main" val="90681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5CF47-9810-1CFE-DBCE-A8552B274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547644-4683-F350-787F-EA31563C2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457F4-D824-8C6D-FF50-0BEC5F8BA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A506-3A57-414C-8EFD-C39818A0B5EA}" type="datetimeFigureOut">
              <a:rPr lang="en-US" smtClean="0"/>
              <a:t>4/26/23</a:t>
            </a:fld>
            <a:endParaRPr lang="en-US"/>
          </a:p>
        </p:txBody>
      </p:sp>
      <p:sp>
        <p:nvSpPr>
          <p:cNvPr id="5" name="Footer Placeholder 4">
            <a:extLst>
              <a:ext uri="{FF2B5EF4-FFF2-40B4-BE49-F238E27FC236}">
                <a16:creationId xmlns:a16="http://schemas.microsoft.com/office/drawing/2014/main" id="{CBDB13FE-A15B-6CC8-D96B-1667D3EED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79061C-9473-8A1C-7F9A-58F71B1D7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D3830-21C3-0649-BE80-FA18D0FCD1DD}" type="slidenum">
              <a:rPr lang="en-US" smtClean="0"/>
              <a:t>‹#›</a:t>
            </a:fld>
            <a:endParaRPr lang="en-US"/>
          </a:p>
        </p:txBody>
      </p:sp>
    </p:spTree>
    <p:extLst>
      <p:ext uri="{BB962C8B-B14F-4D97-AF65-F5344CB8AC3E}">
        <p14:creationId xmlns:p14="http://schemas.microsoft.com/office/powerpoint/2010/main" val="2422159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84C0-C62A-19CE-7631-CD275F4A19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C46065-34C2-7305-7AB7-745038BCD77E}"/>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E86980A9-9B91-95F0-E8CC-746E4792F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35F1BC85-0341-8E64-7A33-10DF1AF9907A}"/>
              </a:ext>
            </a:extLst>
          </p:cNvPr>
          <p:cNvSpPr txBox="1"/>
          <p:nvPr/>
        </p:nvSpPr>
        <p:spPr>
          <a:xfrm>
            <a:off x="5178576" y="2185004"/>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120627C1-A558-1DD4-8EFB-CBEED553C71D}"/>
              </a:ext>
            </a:extLst>
          </p:cNvPr>
          <p:cNvSpPr txBox="1"/>
          <p:nvPr/>
        </p:nvSpPr>
        <p:spPr>
          <a:xfrm>
            <a:off x="7007376" y="4281855"/>
            <a:ext cx="3121781" cy="923330"/>
          </a:xfrm>
          <a:prstGeom prst="rect">
            <a:avLst/>
          </a:prstGeom>
          <a:noFill/>
        </p:spPr>
        <p:txBody>
          <a:bodyPr wrap="square" rtlCol="0">
            <a:spAutoFit/>
          </a:bodyPr>
          <a:lstStyle/>
          <a:p>
            <a:pPr algn="l"/>
            <a:r>
              <a:rPr lang="en-US" dirty="0" err="1">
                <a:solidFill>
                  <a:schemeClr val="tx2">
                    <a:lumMod val="75000"/>
                  </a:schemeClr>
                </a:solidFill>
              </a:rPr>
              <a:t>Sadeel</a:t>
            </a:r>
            <a:r>
              <a:rPr lang="en-US" dirty="0">
                <a:solidFill>
                  <a:schemeClr val="tx2">
                    <a:lumMod val="75000"/>
                  </a:schemeClr>
                </a:solidFill>
              </a:rPr>
              <a:t> </a:t>
            </a:r>
            <a:r>
              <a:rPr lang="en-US" dirty="0" err="1">
                <a:solidFill>
                  <a:schemeClr val="tx2">
                    <a:lumMod val="75000"/>
                  </a:schemeClr>
                </a:solidFill>
              </a:rPr>
              <a:t>abuhalimeh</a:t>
            </a:r>
            <a:r>
              <a:rPr lang="en-US" dirty="0">
                <a:solidFill>
                  <a:schemeClr val="tx2">
                    <a:lumMod val="75000"/>
                  </a:schemeClr>
                </a:solidFill>
              </a:rPr>
              <a:t> </a:t>
            </a:r>
          </a:p>
          <a:p>
            <a:pPr algn="l"/>
            <a:r>
              <a:rPr lang="en-US" dirty="0">
                <a:solidFill>
                  <a:schemeClr val="tx2">
                    <a:lumMod val="75000"/>
                  </a:schemeClr>
                </a:solidFill>
              </a:rPr>
              <a:t>Hala </a:t>
            </a:r>
            <a:r>
              <a:rPr lang="en-US" dirty="0" err="1">
                <a:solidFill>
                  <a:schemeClr val="tx2">
                    <a:lumMod val="75000"/>
                  </a:schemeClr>
                </a:solidFill>
              </a:rPr>
              <a:t>alzenaty</a:t>
            </a:r>
            <a:r>
              <a:rPr lang="en-US" dirty="0">
                <a:solidFill>
                  <a:schemeClr val="tx2">
                    <a:lumMod val="75000"/>
                  </a:schemeClr>
                </a:solidFill>
              </a:rPr>
              <a:t> </a:t>
            </a:r>
          </a:p>
          <a:p>
            <a:pPr algn="l"/>
            <a:r>
              <a:rPr lang="en-US" dirty="0">
                <a:solidFill>
                  <a:schemeClr val="tx2">
                    <a:lumMod val="75000"/>
                  </a:schemeClr>
                </a:solidFill>
              </a:rPr>
              <a:t>Lama </a:t>
            </a:r>
            <a:r>
              <a:rPr lang="en-US" dirty="0" err="1">
                <a:solidFill>
                  <a:schemeClr val="tx2">
                    <a:lumMod val="75000"/>
                  </a:schemeClr>
                </a:solidFill>
              </a:rPr>
              <a:t>hatem</a:t>
            </a:r>
            <a:r>
              <a:rPr lang="en-US" dirty="0">
                <a:solidFill>
                  <a:schemeClr val="tx2">
                    <a:lumMod val="75000"/>
                  </a:schemeClr>
                </a:solidFill>
              </a:rPr>
              <a:t> </a:t>
            </a:r>
          </a:p>
        </p:txBody>
      </p:sp>
    </p:spTree>
    <p:extLst>
      <p:ext uri="{BB962C8B-B14F-4D97-AF65-F5344CB8AC3E}">
        <p14:creationId xmlns:p14="http://schemas.microsoft.com/office/powerpoint/2010/main" val="215813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93D2-146C-4460-2ACC-B84AA86E23D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AA036B7-1288-9612-6C8F-BD9755F91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0715" y="-105833"/>
            <a:ext cx="15125096" cy="6963833"/>
          </a:xfrm>
        </p:spPr>
      </p:pic>
    </p:spTree>
    <p:extLst>
      <p:ext uri="{BB962C8B-B14F-4D97-AF65-F5344CB8AC3E}">
        <p14:creationId xmlns:p14="http://schemas.microsoft.com/office/powerpoint/2010/main" val="78433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F7AB-5002-6555-B5E4-5A086963491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D9BBBBB-23E8-3217-7104-3BFC8C6A46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453" y="0"/>
            <a:ext cx="14846906" cy="6858000"/>
          </a:xfrm>
        </p:spPr>
      </p:pic>
    </p:spTree>
    <p:extLst>
      <p:ext uri="{BB962C8B-B14F-4D97-AF65-F5344CB8AC3E}">
        <p14:creationId xmlns:p14="http://schemas.microsoft.com/office/powerpoint/2010/main" val="223020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4722-2A0F-4858-CAB5-A6BE4E6B9C3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D83DA04-31A1-F96B-926A-37BD4B6B22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6679" y="-535215"/>
            <a:ext cx="15794869" cy="7393215"/>
          </a:xfrm>
        </p:spPr>
      </p:pic>
    </p:spTree>
    <p:extLst>
      <p:ext uri="{BB962C8B-B14F-4D97-AF65-F5344CB8AC3E}">
        <p14:creationId xmlns:p14="http://schemas.microsoft.com/office/powerpoint/2010/main" val="307627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F84E55-3866-6710-F897-0A6E278C8A7F}"/>
              </a:ext>
            </a:extLst>
          </p:cNvPr>
          <p:cNvSpPr>
            <a:spLocks noGrp="1"/>
          </p:cNvSpPr>
          <p:nvPr>
            <p:ph idx="1"/>
          </p:nvPr>
        </p:nvSpPr>
        <p:spPr>
          <a:xfrm>
            <a:off x="239806" y="1196747"/>
            <a:ext cx="11712388" cy="6235553"/>
          </a:xfrm>
          <a:prstGeom prst="rect">
            <a:avLst/>
          </a:prstGeom>
        </p:spPr>
        <p:txBody>
          <a:bodyPr wrap="square">
            <a:spAutoFit/>
          </a:bodyPr>
          <a:lstStyle/>
          <a:p>
            <a:r>
              <a:rPr lang="en-US" sz="2800" dirty="0"/>
              <a:t>Treatment depends on the cause and may </a:t>
            </a:r>
            <a:r>
              <a:rPr lang="en-US" sz="2800" u="sng" dirty="0"/>
              <a:t>include surgery, radiation, chemotherapy  or cortisol-reducing medicines.</a:t>
            </a:r>
          </a:p>
          <a:p>
            <a:endParaRPr lang="en-US" sz="2800" u="sng" dirty="0"/>
          </a:p>
          <a:p>
            <a:r>
              <a:rPr lang="en-US" sz="3600" b="1" i="1" dirty="0">
                <a:solidFill>
                  <a:schemeClr val="accent2"/>
                </a:solidFill>
              </a:rPr>
              <a:t>1. Iatrogenic Cushing syndrome</a:t>
            </a:r>
            <a:r>
              <a:rPr lang="en-US" sz="3600" b="1" i="1" dirty="0">
                <a:solidFill>
                  <a:schemeClr val="bg2"/>
                </a:solidFill>
              </a:rPr>
              <a:t> </a:t>
            </a:r>
            <a:r>
              <a:rPr lang="en-US" sz="3600" b="1" dirty="0">
                <a:solidFill>
                  <a:schemeClr val="bg2"/>
                </a:solidFill>
              </a:rPr>
              <a:t>: </a:t>
            </a:r>
            <a:r>
              <a:rPr lang="en-US" sz="2800" dirty="0"/>
              <a:t>should gradually deceased .</a:t>
            </a:r>
          </a:p>
          <a:p>
            <a:r>
              <a:rPr lang="en-US" sz="3600" b="1" i="1" dirty="0">
                <a:solidFill>
                  <a:schemeClr val="accent2"/>
                </a:solidFill>
              </a:rPr>
              <a:t>2.</a:t>
            </a:r>
            <a:r>
              <a:rPr lang="en-US" sz="3600" b="1" dirty="0">
                <a:solidFill>
                  <a:schemeClr val="accent2"/>
                </a:solidFill>
              </a:rPr>
              <a:t> </a:t>
            </a:r>
            <a:r>
              <a:rPr lang="en-US" sz="3600" b="1" i="1" dirty="0">
                <a:solidFill>
                  <a:schemeClr val="accent2"/>
                </a:solidFill>
              </a:rPr>
              <a:t>Pituitary tumors : </a:t>
            </a:r>
            <a:r>
              <a:rPr lang="en-US" sz="2800" dirty="0"/>
              <a:t>The most common treatment for pituitary tumors is surgery to remove the tumor. If surgery fails or isn’t possible, radiation therapy is an option.</a:t>
            </a:r>
            <a:endParaRPr lang="en-US" dirty="0">
              <a:solidFill>
                <a:schemeClr val="accent2"/>
              </a:solidFill>
            </a:endParaRPr>
          </a:p>
          <a:p>
            <a:r>
              <a:rPr lang="en-US" sz="2800" dirty="0">
                <a:solidFill>
                  <a:schemeClr val="accent2"/>
                </a:solidFill>
              </a:rPr>
              <a:t> </a:t>
            </a:r>
            <a:r>
              <a:rPr lang="en-US" sz="3600" b="1" i="1" dirty="0">
                <a:solidFill>
                  <a:schemeClr val="accent2"/>
                </a:solidFill>
              </a:rPr>
              <a:t>3. Ectopic ACTH-producing tumors</a:t>
            </a:r>
            <a:r>
              <a:rPr lang="en-US" sz="3600" b="1" i="1" dirty="0">
                <a:solidFill>
                  <a:schemeClr val="bg1"/>
                </a:solidFill>
              </a:rPr>
              <a:t> </a:t>
            </a:r>
            <a:r>
              <a:rPr lang="en-US" sz="2800" dirty="0"/>
              <a:t>The first choice of treatment for ectopic tumors is to remove them surgically. If the tumor is cancerous and has spread, you may need chemotherapy, radiation therapy, or other cancer treatments. </a:t>
            </a:r>
          </a:p>
          <a:p>
            <a:endParaRPr lang="en-US" sz="2800" dirty="0"/>
          </a:p>
          <a:p>
            <a:pPr marL="514350" indent="-514350">
              <a:buAutoNum type="arabicPeriod"/>
            </a:pPr>
            <a:endParaRPr lang="en-US" sz="2800" u="sng" dirty="0"/>
          </a:p>
        </p:txBody>
      </p:sp>
      <p:sp>
        <p:nvSpPr>
          <p:cNvPr id="7" name="Title 6">
            <a:extLst>
              <a:ext uri="{FF2B5EF4-FFF2-40B4-BE49-F238E27FC236}">
                <a16:creationId xmlns:a16="http://schemas.microsoft.com/office/drawing/2014/main" id="{53218736-73C9-901E-0806-E53953861E24}"/>
              </a:ext>
            </a:extLst>
          </p:cNvPr>
          <p:cNvSpPr>
            <a:spLocks noGrp="1"/>
          </p:cNvSpPr>
          <p:nvPr>
            <p:ph type="title"/>
          </p:nvPr>
        </p:nvSpPr>
        <p:spPr>
          <a:xfrm>
            <a:off x="2764117" y="0"/>
            <a:ext cx="6134284" cy="1196747"/>
          </a:xfrm>
          <a:prstGeom prst="rect">
            <a:avLst/>
          </a:prstGeom>
        </p:spPr>
        <p:txBody>
          <a:bodyPr wrap="square">
            <a:spAutoFit/>
          </a:bodyPr>
          <a:lstStyle/>
          <a:p>
            <a:pPr algn="ctr"/>
            <a:r>
              <a:rPr lang="en-GB" sz="8000" b="1" dirty="0">
                <a:latin typeface="Algerian" panose="04020705040A02060702" pitchFamily="82" charset="0"/>
              </a:rPr>
              <a:t>Treatment</a:t>
            </a:r>
            <a:r>
              <a:rPr lang="en-GB" dirty="0">
                <a:latin typeface="Agency FB" pitchFamily="34" charset="0"/>
              </a:rPr>
              <a:t> </a:t>
            </a:r>
            <a:endParaRPr lang="en-US" dirty="0"/>
          </a:p>
        </p:txBody>
      </p:sp>
    </p:spTree>
    <p:extLst>
      <p:ext uri="{BB962C8B-B14F-4D97-AF65-F5344CB8AC3E}">
        <p14:creationId xmlns:p14="http://schemas.microsoft.com/office/powerpoint/2010/main" val="190499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ABA526-2FD8-5820-A73C-4C569F7EF64D}"/>
              </a:ext>
            </a:extLst>
          </p:cNvPr>
          <p:cNvSpPr>
            <a:spLocks noGrp="1"/>
          </p:cNvSpPr>
          <p:nvPr>
            <p:ph idx="1"/>
          </p:nvPr>
        </p:nvSpPr>
        <p:spPr>
          <a:xfrm>
            <a:off x="336044" y="515415"/>
            <a:ext cx="11519911" cy="4815677"/>
          </a:xfrm>
          <a:prstGeom prst="rect">
            <a:avLst/>
          </a:prstGeom>
        </p:spPr>
        <p:txBody>
          <a:bodyPr wrap="square">
            <a:spAutoFit/>
          </a:bodyPr>
          <a:lstStyle/>
          <a:p>
            <a:r>
              <a:rPr lang="en-US" sz="3600" b="1" i="1" dirty="0">
                <a:solidFill>
                  <a:schemeClr val="accent2"/>
                </a:solidFill>
              </a:rPr>
              <a:t>4.Adrenal tumors :</a:t>
            </a:r>
          </a:p>
          <a:p>
            <a:pPr>
              <a:buNone/>
            </a:pPr>
            <a:r>
              <a:rPr lang="en-US" dirty="0"/>
              <a:t>    </a:t>
            </a:r>
            <a:r>
              <a:rPr lang="en-US" sz="2800" dirty="0"/>
              <a:t>Surgery to remove the adrenal gland with the tumor is the most common treatment. Some rare diseases cause many nodules in both adrenal glands and require surgery to remove both glands. If you have both adrenal glands removed, you will need to take medicine for life to replace cortisol and other hormones the adrenal glands make.</a:t>
            </a:r>
            <a:endParaRPr lang="ar-AE" sz="2800" dirty="0"/>
          </a:p>
          <a:p>
            <a:pPr>
              <a:buNone/>
            </a:pPr>
            <a:endParaRPr lang="en-US" sz="2800" dirty="0"/>
          </a:p>
          <a:p>
            <a:pPr>
              <a:buNone/>
            </a:pPr>
            <a:endParaRPr lang="en-US" sz="2800" dirty="0"/>
          </a:p>
          <a:p>
            <a:pPr>
              <a:buNone/>
            </a:pPr>
            <a:r>
              <a:rPr lang="en-US" sz="3600" dirty="0"/>
              <a:t>*If surgery is contraindication or unsuccessful ,medical therapies(</a:t>
            </a:r>
            <a:r>
              <a:rPr lang="en-US" sz="3600" u="sng" dirty="0">
                <a:solidFill>
                  <a:schemeClr val="accent4"/>
                </a:solidFill>
              </a:rPr>
              <a:t>Adrenal Steroid Inhibitors</a:t>
            </a:r>
            <a:r>
              <a:rPr lang="en-US" sz="3600" dirty="0"/>
              <a:t>) are </a:t>
            </a:r>
            <a:r>
              <a:rPr lang="ar-AE" sz="3600" dirty="0" err="1"/>
              <a:t>appropriate</a:t>
            </a:r>
            <a:r>
              <a:rPr lang="ar-AE" sz="3600" dirty="0"/>
              <a:t> </a:t>
            </a:r>
            <a:endParaRPr lang="en-US" sz="3600" dirty="0"/>
          </a:p>
        </p:txBody>
      </p:sp>
    </p:spTree>
    <p:extLst>
      <p:ext uri="{BB962C8B-B14F-4D97-AF65-F5344CB8AC3E}">
        <p14:creationId xmlns:p14="http://schemas.microsoft.com/office/powerpoint/2010/main" val="366886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2">
            <a:extLst>
              <a:ext uri="{FF2B5EF4-FFF2-40B4-BE49-F238E27FC236}">
                <a16:creationId xmlns:a16="http://schemas.microsoft.com/office/drawing/2014/main" id="{FEEB8F2D-4E5F-7BA4-9D77-FCB6AAB51D44}"/>
              </a:ext>
            </a:extLst>
          </p:cNvPr>
          <p:cNvSpPr txBox="1">
            <a:spLocks noGrp="1"/>
          </p:cNvSpPr>
          <p:nvPr>
            <p:ph idx="1"/>
          </p:nvPr>
        </p:nvSpPr>
        <p:spPr>
          <a:xfrm>
            <a:off x="838200" y="424889"/>
            <a:ext cx="10515600" cy="4351338"/>
          </a:xfrm>
          <a:prstGeom prst="rect">
            <a:avLst/>
          </a:prstGeom>
          <a:noFill/>
        </p:spPr>
        <p:txBody>
          <a:bodyPr wrap="square">
            <a:spAutoFit/>
          </a:bodyPr>
          <a:lstStyle/>
          <a:p>
            <a:pPr marL="342900" indent="-342900">
              <a:buFont typeface="Arial" panose="020B0604020202020204" pitchFamily="34" charset="0"/>
              <a:buChar char="•"/>
            </a:pPr>
            <a:r>
              <a:rPr lang="ar-AE" sz="3600" b="1" dirty="0" err="1">
                <a:solidFill>
                  <a:schemeClr val="accent4"/>
                </a:solidFill>
              </a:rPr>
              <a:t>Medical</a:t>
            </a:r>
            <a:r>
              <a:rPr lang="ar-AE" sz="3600" b="1" dirty="0">
                <a:solidFill>
                  <a:schemeClr val="accent4"/>
                </a:solidFill>
              </a:rPr>
              <a:t>) </a:t>
            </a:r>
            <a:r>
              <a:rPr lang="ar-AE" sz="3600" b="1" dirty="0" err="1">
                <a:solidFill>
                  <a:schemeClr val="accent4"/>
                </a:solidFill>
              </a:rPr>
              <a:t>steroid</a:t>
            </a:r>
            <a:r>
              <a:rPr lang="ar-AE" sz="3600" b="1" dirty="0">
                <a:solidFill>
                  <a:schemeClr val="accent4"/>
                </a:solidFill>
              </a:rPr>
              <a:t> </a:t>
            </a:r>
            <a:r>
              <a:rPr lang="ar-AE" sz="3600" b="1" dirty="0" err="1">
                <a:solidFill>
                  <a:schemeClr val="accent4"/>
                </a:solidFill>
              </a:rPr>
              <a:t>antagonists</a:t>
            </a:r>
            <a:r>
              <a:rPr lang="ar-AE" sz="3600" b="1" dirty="0">
                <a:solidFill>
                  <a:schemeClr val="accent4"/>
                </a:solidFill>
              </a:rPr>
              <a:t>(</a:t>
            </a:r>
          </a:p>
          <a:p>
            <a:pPr marL="342900" indent="-342900">
              <a:buFont typeface="Arial" panose="020B0604020202020204" pitchFamily="34" charset="0"/>
              <a:buChar char="•"/>
            </a:pPr>
            <a:endParaRPr lang="ar-AE" sz="3600" b="1" dirty="0">
              <a:solidFill>
                <a:schemeClr val="accent4"/>
              </a:solidFill>
            </a:endParaRPr>
          </a:p>
          <a:p>
            <a:pPr marL="342900" indent="-342900">
              <a:buFont typeface="+mj-lt"/>
              <a:buAutoNum type="arabicPeriod"/>
            </a:pPr>
            <a:r>
              <a:rPr lang="ar-AE" sz="3600" b="1" dirty="0" err="1">
                <a:solidFill>
                  <a:schemeClr val="accent4"/>
                </a:solidFill>
              </a:rPr>
              <a:t>Aminoglutethimide</a:t>
            </a:r>
            <a:r>
              <a:rPr lang="ar-AE" sz="3600" b="1" dirty="0"/>
              <a:t>: </a:t>
            </a:r>
            <a:r>
              <a:rPr lang="ar-AE" sz="3600" b="1" dirty="0" err="1"/>
              <a:t>antisteroid</a:t>
            </a:r>
            <a:r>
              <a:rPr lang="ar-AE" sz="3600" b="1" dirty="0"/>
              <a:t> </a:t>
            </a:r>
            <a:r>
              <a:rPr lang="ar-AE" sz="3600" b="1" dirty="0" err="1"/>
              <a:t>drug</a:t>
            </a:r>
            <a:endParaRPr lang="ar-AE" sz="3600" b="1" dirty="0"/>
          </a:p>
          <a:p>
            <a:pPr marL="342900" indent="-342900">
              <a:buFont typeface="+mj-lt"/>
              <a:buAutoNum type="arabicPeriod"/>
            </a:pPr>
            <a:r>
              <a:rPr lang="ar-AE" sz="3600" b="1" dirty="0" err="1">
                <a:solidFill>
                  <a:schemeClr val="accent4"/>
                </a:solidFill>
              </a:rPr>
              <a:t>Mitotane</a:t>
            </a:r>
            <a:r>
              <a:rPr lang="ar-AE" sz="3600" b="1" dirty="0"/>
              <a:t>: </a:t>
            </a:r>
            <a:r>
              <a:rPr lang="ar-AE" sz="3600" b="1" dirty="0" err="1"/>
              <a:t>anti-neoplastic</a:t>
            </a:r>
            <a:r>
              <a:rPr lang="ar-AE" sz="3600" b="1" dirty="0"/>
              <a:t> </a:t>
            </a:r>
            <a:r>
              <a:rPr lang="ar-AE" sz="3600" b="1" dirty="0" err="1"/>
              <a:t>drug</a:t>
            </a:r>
            <a:r>
              <a:rPr lang="ar-AE" sz="3600" b="1" dirty="0"/>
              <a:t> </a:t>
            </a:r>
            <a:r>
              <a:rPr lang="ar-AE" sz="3600" b="1" dirty="0" err="1"/>
              <a:t>used</a:t>
            </a:r>
            <a:r>
              <a:rPr lang="ar-AE" sz="3600" b="1" dirty="0"/>
              <a:t> </a:t>
            </a:r>
            <a:r>
              <a:rPr lang="ar-AE" sz="3600" b="1" dirty="0" err="1"/>
              <a:t>in</a:t>
            </a:r>
            <a:r>
              <a:rPr lang="ar-AE" sz="3600" b="1" dirty="0"/>
              <a:t> </a:t>
            </a:r>
            <a:r>
              <a:rPr lang="ar-AE" sz="3600" b="1" dirty="0" err="1"/>
              <a:t>the</a:t>
            </a:r>
            <a:r>
              <a:rPr lang="ar-AE" sz="3600" b="1" dirty="0"/>
              <a:t> </a:t>
            </a:r>
            <a:r>
              <a:rPr lang="ar-AE" sz="3600" b="1" dirty="0" err="1"/>
              <a:t>treatment</a:t>
            </a:r>
            <a:r>
              <a:rPr lang="ar-AE" sz="3600" b="1" dirty="0"/>
              <a:t> </a:t>
            </a:r>
            <a:r>
              <a:rPr lang="ar-AE" sz="3600" b="1" dirty="0" err="1"/>
              <a:t>of</a:t>
            </a:r>
            <a:r>
              <a:rPr lang="ar-AE" sz="3600" b="1" dirty="0"/>
              <a:t> </a:t>
            </a:r>
            <a:r>
              <a:rPr lang="ar-AE" sz="3600" b="1" dirty="0" err="1"/>
              <a:t>adrenocortical</a:t>
            </a:r>
            <a:r>
              <a:rPr lang="ar-AE" sz="3600" b="1" dirty="0"/>
              <a:t> </a:t>
            </a:r>
            <a:r>
              <a:rPr lang="ar-AE" sz="3600" b="1" dirty="0" err="1"/>
              <a:t>carcinoma</a:t>
            </a:r>
            <a:endParaRPr lang="ar-AE" sz="3600" b="1" dirty="0"/>
          </a:p>
          <a:p>
            <a:pPr marL="342900" indent="-342900">
              <a:buFont typeface="+mj-lt"/>
              <a:buAutoNum type="arabicPeriod"/>
            </a:pPr>
            <a:r>
              <a:rPr lang="ar-AE" sz="3600" b="1" dirty="0" err="1">
                <a:solidFill>
                  <a:schemeClr val="accent4"/>
                </a:solidFill>
              </a:rPr>
              <a:t>Metyrapone</a:t>
            </a:r>
            <a:r>
              <a:rPr lang="ar-AE" sz="3600" b="1" dirty="0"/>
              <a:t>: </a:t>
            </a:r>
            <a:r>
              <a:rPr lang="ar-AE" sz="3600" b="1" dirty="0" err="1"/>
              <a:t>block</a:t>
            </a:r>
            <a:r>
              <a:rPr lang="ar-AE" sz="3600" b="1" dirty="0"/>
              <a:t> </a:t>
            </a:r>
            <a:r>
              <a:rPr lang="ar-AE" sz="3600" b="1" dirty="0" err="1"/>
              <a:t>cortisol</a:t>
            </a:r>
            <a:r>
              <a:rPr lang="ar-AE" sz="3600" b="1" dirty="0"/>
              <a:t> </a:t>
            </a:r>
            <a:r>
              <a:rPr lang="ar-AE" sz="3600" b="1" dirty="0" err="1"/>
              <a:t>synthesis</a:t>
            </a:r>
            <a:r>
              <a:rPr lang="ar-AE" sz="3600" b="1" dirty="0"/>
              <a:t> </a:t>
            </a:r>
            <a:r>
              <a:rPr lang="ar-AE" sz="3600" b="1" dirty="0" err="1"/>
              <a:t>by</a:t>
            </a:r>
            <a:r>
              <a:rPr lang="ar-AE" sz="3600" b="1" dirty="0"/>
              <a:t> </a:t>
            </a:r>
            <a:r>
              <a:rPr lang="ar-AE" sz="3600" b="1" dirty="0" err="1"/>
              <a:t>inhibiting</a:t>
            </a:r>
            <a:r>
              <a:rPr lang="ar-AE" sz="3600" b="1" dirty="0"/>
              <a:t> </a:t>
            </a:r>
            <a:r>
              <a:rPr lang="ar-AE" sz="3600" b="1" dirty="0" err="1"/>
              <a:t>steroid</a:t>
            </a:r>
            <a:r>
              <a:rPr lang="ar-AE" sz="3600" b="1" dirty="0"/>
              <a:t> 11B-hydroxylase</a:t>
            </a:r>
          </a:p>
          <a:p>
            <a:pPr marL="342900" indent="-342900">
              <a:buFont typeface="+mj-lt"/>
              <a:buAutoNum type="arabicPeriod"/>
            </a:pPr>
            <a:r>
              <a:rPr lang="ar-AE" sz="3600" b="1" dirty="0" err="1">
                <a:solidFill>
                  <a:schemeClr val="accent4"/>
                </a:solidFill>
              </a:rPr>
              <a:t>Ketoconazole</a:t>
            </a:r>
            <a:r>
              <a:rPr lang="ar-AE" sz="3600" b="1" dirty="0"/>
              <a:t>: </a:t>
            </a:r>
            <a:r>
              <a:rPr lang="ar-AE" sz="3600" b="1" dirty="0" err="1"/>
              <a:t>anti</a:t>
            </a:r>
            <a:r>
              <a:rPr lang="ar-AE" sz="3600" b="1" dirty="0"/>
              <a:t> </a:t>
            </a:r>
            <a:r>
              <a:rPr lang="ar-AE" sz="3600" b="1" dirty="0" err="1"/>
              <a:t>fungal</a:t>
            </a:r>
            <a:r>
              <a:rPr lang="ar-AE" sz="3600" b="1" dirty="0"/>
              <a:t> </a:t>
            </a:r>
            <a:r>
              <a:rPr lang="ar-AE" sz="3600" b="1" dirty="0" err="1"/>
              <a:t>and</a:t>
            </a:r>
            <a:r>
              <a:rPr lang="ar-AE" sz="3600" b="1" dirty="0"/>
              <a:t> </a:t>
            </a:r>
            <a:r>
              <a:rPr lang="ar-AE" sz="3600" b="1" dirty="0" err="1"/>
              <a:t>has</a:t>
            </a:r>
            <a:r>
              <a:rPr lang="ar-AE" sz="3600" b="1" dirty="0"/>
              <a:t> </a:t>
            </a:r>
            <a:r>
              <a:rPr lang="ar-AE" sz="3600" b="1" dirty="0" err="1"/>
              <a:t>antiglucocorticoid</a:t>
            </a:r>
            <a:r>
              <a:rPr lang="ar-AE" sz="3600" b="1" dirty="0"/>
              <a:t> </a:t>
            </a:r>
            <a:r>
              <a:rPr lang="ar-AE" sz="3600" b="1" dirty="0" err="1"/>
              <a:t>effects</a:t>
            </a:r>
            <a:r>
              <a:rPr lang="ar-AE" sz="3600" b="1" dirty="0"/>
              <a:t>. </a:t>
            </a:r>
          </a:p>
        </p:txBody>
      </p:sp>
    </p:spTree>
    <p:extLst>
      <p:ext uri="{BB962C8B-B14F-4D97-AF65-F5344CB8AC3E}">
        <p14:creationId xmlns:p14="http://schemas.microsoft.com/office/powerpoint/2010/main" val="57021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1E68D03-E7EE-5505-7FEA-F5F51DFD63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1569" y="1"/>
            <a:ext cx="4865843" cy="6858000"/>
          </a:xfrm>
        </p:spPr>
      </p:pic>
      <p:sp>
        <p:nvSpPr>
          <p:cNvPr id="9" name="TextBox 8">
            <a:extLst>
              <a:ext uri="{FF2B5EF4-FFF2-40B4-BE49-F238E27FC236}">
                <a16:creationId xmlns:a16="http://schemas.microsoft.com/office/drawing/2014/main" id="{5383623F-F883-163D-DDA7-CC089E2CC93B}"/>
              </a:ext>
            </a:extLst>
          </p:cNvPr>
          <p:cNvSpPr txBox="1"/>
          <p:nvPr/>
        </p:nvSpPr>
        <p:spPr>
          <a:xfrm>
            <a:off x="5186580" y="2522070"/>
            <a:ext cx="1828800" cy="1828800"/>
          </a:xfrm>
          <a:prstGeom prst="rect">
            <a:avLst/>
          </a:prstGeom>
          <a:noFill/>
        </p:spPr>
        <p:txBody>
          <a:bodyPr wrap="square" rtlCol="0">
            <a:spAutoFit/>
          </a:bodyPr>
          <a:lstStyle/>
          <a:p>
            <a:pPr algn="l"/>
            <a:endParaRPr lang="en-US" dirty="0"/>
          </a:p>
        </p:txBody>
      </p:sp>
      <p:sp>
        <p:nvSpPr>
          <p:cNvPr id="10" name="TextBox 9">
            <a:extLst>
              <a:ext uri="{FF2B5EF4-FFF2-40B4-BE49-F238E27FC236}">
                <a16:creationId xmlns:a16="http://schemas.microsoft.com/office/drawing/2014/main" id="{229C528B-9B42-3C91-4B45-27B67DAEC92C}"/>
              </a:ext>
            </a:extLst>
          </p:cNvPr>
          <p:cNvSpPr txBox="1"/>
          <p:nvPr/>
        </p:nvSpPr>
        <p:spPr>
          <a:xfrm>
            <a:off x="104587" y="0"/>
            <a:ext cx="7116981" cy="7662663"/>
          </a:xfrm>
          <a:prstGeom prst="rect">
            <a:avLst/>
          </a:prstGeom>
          <a:noFill/>
        </p:spPr>
        <p:txBody>
          <a:bodyPr wrap="square" rtlCol="0">
            <a:spAutoFit/>
          </a:bodyPr>
          <a:lstStyle/>
          <a:p>
            <a:pPr marL="285750" indent="-285750" algn="l">
              <a:buFont typeface="Wingdings" pitchFamily="2" charset="2"/>
              <a:buChar char="v"/>
            </a:pPr>
            <a:r>
              <a:rPr lang="en-US" sz="3200" b="0" i="0" u="none" strike="noStrike" dirty="0">
                <a:effectLst/>
                <a:latin typeface="Noto Sans" panose="020B0502040504020204" pitchFamily="34" charset="0"/>
              </a:rPr>
              <a:t> Adrenal glands, also known as suprarenal glands, are small, triangular-shaped glands located on top of both kidneys. </a:t>
            </a:r>
          </a:p>
          <a:p>
            <a:pPr marL="285750" indent="-285750" algn="l">
              <a:buFont typeface="Wingdings" pitchFamily="2" charset="2"/>
              <a:buChar char="v"/>
            </a:pPr>
            <a:r>
              <a:rPr lang="en-US" sz="3200" b="0" i="0" u="none" strike="noStrike" dirty="0">
                <a:effectLst/>
                <a:latin typeface="Noto Sans" panose="020B0502040504020204" pitchFamily="34" charset="0"/>
              </a:rPr>
              <a:t>Adrenal glands produce hormones that help regulate your metabolism, immune system, blood pressure, response to stress and other essential functions. </a:t>
            </a:r>
          </a:p>
          <a:p>
            <a:pPr marL="285750" indent="-285750" algn="l">
              <a:buFont typeface="Wingdings" pitchFamily="2" charset="2"/>
              <a:buChar char="v"/>
            </a:pPr>
            <a:r>
              <a:rPr lang="en-US" sz="3200" b="0" i="0" u="none" strike="noStrike" dirty="0">
                <a:effectLst/>
                <a:latin typeface="Noto Sans" panose="020B0502040504020204" pitchFamily="34" charset="0"/>
              </a:rPr>
              <a:t>Adrenal glands are composed of two parts — the cortex and the medulla — which are each responsible for producing different hormones.</a:t>
            </a:r>
          </a:p>
          <a:p>
            <a:pPr marL="285750" indent="-285750" algn="l">
              <a:buFont typeface="Wingdings" pitchFamily="2" charset="2"/>
              <a:buChar char="v"/>
            </a:pPr>
            <a:endParaRPr lang="en-US" sz="3200" dirty="0"/>
          </a:p>
        </p:txBody>
      </p:sp>
    </p:spTree>
    <p:extLst>
      <p:ext uri="{BB962C8B-B14F-4D97-AF65-F5344CB8AC3E}">
        <p14:creationId xmlns:p14="http://schemas.microsoft.com/office/powerpoint/2010/main" val="7890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D227-6DF8-C985-911F-9F7F28FC2F0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2BF585E-EB44-7A8F-35A5-D0121B1BDF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7045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3D9D-79CD-337A-C67E-5FF6D9B0A149}"/>
              </a:ext>
            </a:extLst>
          </p:cNvPr>
          <p:cNvSpPr>
            <a:spLocks noGrp="1"/>
          </p:cNvSpPr>
          <p:nvPr>
            <p:ph type="title"/>
          </p:nvPr>
        </p:nvSpPr>
        <p:spPr>
          <a:xfrm>
            <a:off x="483810" y="0"/>
            <a:ext cx="10718800" cy="1325563"/>
          </a:xfrm>
        </p:spPr>
        <p:txBody>
          <a:bodyPr/>
          <a:lstStyle/>
          <a:p>
            <a:pPr algn="ctr"/>
            <a:r>
              <a:rPr lang="en-US" b="1" dirty="0"/>
              <a:t>Definition </a:t>
            </a:r>
          </a:p>
        </p:txBody>
      </p:sp>
      <p:sp>
        <p:nvSpPr>
          <p:cNvPr id="3" name="Content Placeholder 2">
            <a:extLst>
              <a:ext uri="{FF2B5EF4-FFF2-40B4-BE49-F238E27FC236}">
                <a16:creationId xmlns:a16="http://schemas.microsoft.com/office/drawing/2014/main" id="{73816652-4F56-531C-37C5-B70755E0D404}"/>
              </a:ext>
            </a:extLst>
          </p:cNvPr>
          <p:cNvSpPr>
            <a:spLocks noGrp="1"/>
          </p:cNvSpPr>
          <p:nvPr>
            <p:ph idx="1"/>
          </p:nvPr>
        </p:nvSpPr>
        <p:spPr>
          <a:xfrm>
            <a:off x="483810" y="1115030"/>
            <a:ext cx="10515600" cy="4351338"/>
          </a:xfrm>
        </p:spPr>
        <p:txBody>
          <a:bodyPr>
            <a:normAutofit/>
          </a:bodyPr>
          <a:lstStyle/>
          <a:p>
            <a:pPr>
              <a:buFont typeface="Wingdings" pitchFamily="2" charset="2"/>
              <a:buChar char="v"/>
            </a:pPr>
            <a:r>
              <a:rPr lang="en-US" sz="3600" dirty="0"/>
              <a:t> Cushing syndrome is a hormonal disorder results from excessive levels of glucocorticoids due to any cause. </a:t>
            </a:r>
          </a:p>
          <a:p>
            <a:pPr>
              <a:buFont typeface="Wingdings" pitchFamily="2" charset="2"/>
              <a:buChar char="v"/>
            </a:pPr>
            <a:r>
              <a:rPr lang="en-US" sz="3600" dirty="0"/>
              <a:t> Cortisol is the principal glucocorticoid.</a:t>
            </a:r>
          </a:p>
          <a:p>
            <a:pPr>
              <a:buFont typeface="Wingdings" pitchFamily="2" charset="2"/>
              <a:buChar char="v"/>
            </a:pPr>
            <a:r>
              <a:rPr lang="en-US" sz="3600" dirty="0"/>
              <a:t> The term “Cushing disease “ is reserved for Cushing syndrome that is caused by excessive secretion of adrenocorticotropin hormone (ACTH) by the pituitary tumor, usually an adenoma.</a:t>
            </a:r>
          </a:p>
        </p:txBody>
      </p:sp>
    </p:spTree>
    <p:extLst>
      <p:ext uri="{BB962C8B-B14F-4D97-AF65-F5344CB8AC3E}">
        <p14:creationId xmlns:p14="http://schemas.microsoft.com/office/powerpoint/2010/main" val="114932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449A-A723-A885-3848-0697463F9ADA}"/>
              </a:ext>
            </a:extLst>
          </p:cNvPr>
          <p:cNvSpPr>
            <a:spLocks noGrp="1"/>
          </p:cNvSpPr>
          <p:nvPr>
            <p:ph type="title"/>
          </p:nvPr>
        </p:nvSpPr>
        <p:spPr>
          <a:xfrm>
            <a:off x="838200" y="0"/>
            <a:ext cx="10515600" cy="1325563"/>
          </a:xfrm>
        </p:spPr>
        <p:txBody>
          <a:bodyPr/>
          <a:lstStyle/>
          <a:p>
            <a:pPr algn="ctr"/>
            <a:r>
              <a:rPr lang="en-US" b="1" dirty="0"/>
              <a:t>Causes </a:t>
            </a:r>
          </a:p>
        </p:txBody>
      </p:sp>
      <p:sp>
        <p:nvSpPr>
          <p:cNvPr id="3" name="Content Placeholder 2">
            <a:extLst>
              <a:ext uri="{FF2B5EF4-FFF2-40B4-BE49-F238E27FC236}">
                <a16:creationId xmlns:a16="http://schemas.microsoft.com/office/drawing/2014/main" id="{19A805DF-0189-A8E0-2CB9-161380A416C7}"/>
              </a:ext>
            </a:extLst>
          </p:cNvPr>
          <p:cNvSpPr>
            <a:spLocks noGrp="1"/>
          </p:cNvSpPr>
          <p:nvPr>
            <p:ph idx="1"/>
          </p:nvPr>
        </p:nvSpPr>
        <p:spPr>
          <a:xfrm>
            <a:off x="838200" y="1406071"/>
            <a:ext cx="10515600" cy="4770892"/>
          </a:xfrm>
        </p:spPr>
        <p:txBody>
          <a:bodyPr>
            <a:normAutofit fontScale="85000" lnSpcReduction="20000"/>
          </a:bodyPr>
          <a:lstStyle/>
          <a:p>
            <a:pPr marL="0" indent="0">
              <a:buNone/>
            </a:pPr>
            <a:r>
              <a:rPr lang="en-US" sz="3200" dirty="0"/>
              <a:t>ACTH-dependent</a:t>
            </a:r>
            <a:r>
              <a:rPr lang="ar-SA" sz="3200" dirty="0"/>
              <a:t> </a:t>
            </a:r>
            <a:r>
              <a:rPr lang="en-US" sz="3200" dirty="0"/>
              <a:t>:            </a:t>
            </a:r>
          </a:p>
          <a:p>
            <a:pPr marL="571500" indent="-571500">
              <a:buFont typeface="+mj-lt"/>
              <a:buAutoNum type="romanUcPeriod"/>
            </a:pPr>
            <a:r>
              <a:rPr lang="en-US" sz="3200" dirty="0"/>
              <a:t>  Pituitary adenoma secreting ACTH(Cushing disease)</a:t>
            </a:r>
          </a:p>
          <a:p>
            <a:pPr marL="571500" indent="-571500">
              <a:buFont typeface="+mj-lt"/>
              <a:buAutoNum type="romanUcPeriod"/>
            </a:pPr>
            <a:r>
              <a:rPr lang="en-US" sz="3200" dirty="0"/>
              <a:t>Ectopic ACTH production (10%-15%). ACTH-secreting tumor stimulates the cortisol release from the adrenal glands without the normal negative feedback loop because the source of the ACTH is outside the pituitary. More than two-thirds are small cell carcinomas of the lung. Bronchial carcinoid and thymoma may be the cause.</a:t>
            </a:r>
          </a:p>
          <a:p>
            <a:pPr marL="0" indent="0">
              <a:buNone/>
            </a:pPr>
            <a:endParaRPr lang="en-US" sz="3200" dirty="0"/>
          </a:p>
          <a:p>
            <a:pPr marL="0" indent="0">
              <a:buNone/>
            </a:pPr>
            <a:r>
              <a:rPr lang="en-US" sz="3200" dirty="0"/>
              <a:t> Non-ACTH-dependent :</a:t>
            </a:r>
          </a:p>
          <a:p>
            <a:pPr marL="571500" indent="-571500">
              <a:buFont typeface="+mj-lt"/>
              <a:buAutoNum type="romanUcPeriod"/>
            </a:pPr>
            <a:r>
              <a:rPr lang="en-US" sz="3200" dirty="0"/>
              <a:t>Iatrogenic Cushing syndrome is the most common </a:t>
            </a:r>
            <a:r>
              <a:rPr lang="en-US" sz="3200" dirty="0" err="1"/>
              <a:t>cause,and</a:t>
            </a:r>
            <a:r>
              <a:rPr lang="en-US" sz="3200" dirty="0"/>
              <a:t> is due to prescribed prednisone or other steroids </a:t>
            </a:r>
          </a:p>
          <a:p>
            <a:pPr marL="571500" indent="-571500">
              <a:buFont typeface="+mj-lt"/>
              <a:buAutoNum type="romanUcPeriod"/>
            </a:pPr>
            <a:r>
              <a:rPr lang="en-US" sz="3200" dirty="0"/>
              <a:t>Arenal adenoma and carcinoma(10%-15%)</a:t>
            </a:r>
          </a:p>
        </p:txBody>
      </p:sp>
    </p:spTree>
    <p:extLst>
      <p:ext uri="{BB962C8B-B14F-4D97-AF65-F5344CB8AC3E}">
        <p14:creationId xmlns:p14="http://schemas.microsoft.com/office/powerpoint/2010/main" val="209531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6DC0-EDFE-44C0-80A0-FAF43B96705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5385E80-C18A-B037-CB80-CD5454FF51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143" y="0"/>
            <a:ext cx="15784286" cy="6858000"/>
          </a:xfrm>
        </p:spPr>
      </p:pic>
    </p:spTree>
    <p:extLst>
      <p:ext uri="{BB962C8B-B14F-4D97-AF65-F5344CB8AC3E}">
        <p14:creationId xmlns:p14="http://schemas.microsoft.com/office/powerpoint/2010/main" val="416866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E11D-ACE7-8771-61D9-6BF1B54C21B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F015910-E6BF-9695-CDC9-63E7AA728F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190" y="0"/>
            <a:ext cx="15022285" cy="6858000"/>
          </a:xfrm>
        </p:spPr>
      </p:pic>
    </p:spTree>
    <p:extLst>
      <p:ext uri="{BB962C8B-B14F-4D97-AF65-F5344CB8AC3E}">
        <p14:creationId xmlns:p14="http://schemas.microsoft.com/office/powerpoint/2010/main" val="153729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07F-940B-AA83-C9E6-AD1B42BDFDA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CBEEA97-DD6E-51F2-095D-2939358F57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1239" y="-120953"/>
            <a:ext cx="15554477" cy="6858000"/>
          </a:xfrm>
        </p:spPr>
      </p:pic>
    </p:spTree>
    <p:extLst>
      <p:ext uri="{BB962C8B-B14F-4D97-AF65-F5344CB8AC3E}">
        <p14:creationId xmlns:p14="http://schemas.microsoft.com/office/powerpoint/2010/main" val="388533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E4FA-DC88-5F48-14F5-D68D9C33DC9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4A84D5C-C14B-601E-0018-07CB75D1F2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6310"/>
            <a:ext cx="15240000" cy="7024310"/>
          </a:xfrm>
        </p:spPr>
      </p:pic>
    </p:spTree>
    <p:extLst>
      <p:ext uri="{BB962C8B-B14F-4D97-AF65-F5344CB8AC3E}">
        <p14:creationId xmlns:p14="http://schemas.microsoft.com/office/powerpoint/2010/main" val="2460178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Definition </vt:lpstr>
      <vt:lpstr>Causes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sadeel abuhalimeh</dc:creator>
  <cp:lastModifiedBy>Microsoft Office User</cp:lastModifiedBy>
  <cp:revision>4</cp:revision>
  <dcterms:created xsi:type="dcterms:W3CDTF">2023-04-25T15:56:59Z</dcterms:created>
  <dcterms:modified xsi:type="dcterms:W3CDTF">2023-04-26T05:45:07Z</dcterms:modified>
</cp:coreProperties>
</file>