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  <p:sldMasterId id="2147483652" r:id="rId3"/>
  </p:sldMasterIdLst>
  <p:notesMasterIdLst>
    <p:notesMasterId r:id="rId22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</p:embeddedFont>
    <p:embeddedFont>
      <p:font typeface="Century Gothic" panose="020B0502020202020204" pitchFamily="34" charset="0"/>
      <p:regular r:id="rId25"/>
      <p:bold r:id="rId26"/>
      <p:italic r:id="rId27"/>
      <p:boldItalic r:id="rId28"/>
    </p:embeddedFont>
    <p:embeddedFont>
      <p:font typeface="Century Schoolbook" panose="02040604050505020304" pitchFamily="18" charset="0"/>
      <p:regular r:id="rId29"/>
      <p:bold r:id="rId30"/>
      <p:italic r:id="rId31"/>
      <p:boldItalic r:id="rId32"/>
    </p:embeddedFont>
    <p:embeddedFont>
      <p:font typeface="Corbel" panose="020B0503020204020204" pitchFamily="34" charset="0"/>
      <p:regular r:id="rId33"/>
      <p:bold r:id="rId34"/>
      <p:italic r:id="rId35"/>
      <p:boldItalic r:id="rId36"/>
    </p:embeddedFont>
    <p:embeddedFont>
      <p:font typeface="Palatino Linotype" panose="02040502050505030304" pitchFamily="18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1" roundtripDataSignature="AMtx7mhSJ7iTlMdY0zcXHQiT1LEjvEaM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18.xml"/><Relationship Id="rId34" Type="http://schemas.openxmlformats.org/officeDocument/2006/relationships/font" Target="fonts/font12.fntdata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9.fntdata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20" Type="http://schemas.openxmlformats.org/officeDocument/2006/relationships/slide" Target="slides/slide17.xml"/><Relationship Id="rId41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3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3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900"/>
              <a:buFont typeface="Corbel"/>
              <a:buNone/>
              <a:defRPr sz="59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3"/>
          <p:cNvSpPr txBox="1"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  <a:defRPr sz="2200" cap="none">
                <a:solidFill>
                  <a:srgbClr val="ECEFE8"/>
                </a:solidFill>
              </a:defRPr>
            </a:lvl1pPr>
            <a:lvl2pPr lvl="1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2" name="Google Shape;22;p23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3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1"/>
          <p:cNvSpPr txBox="1"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Schoolbook"/>
              <a:buNone/>
              <a:defRPr sz="32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51"/>
          <p:cNvSpPr txBox="1">
            <a:spLocks noGrp="1"/>
          </p:cNvSpPr>
          <p:nvPr>
            <p:ph type="body" idx="1"/>
          </p:nvPr>
        </p:nvSpPr>
        <p:spPr>
          <a:xfrm>
            <a:off x="4504267" y="685800"/>
            <a:ext cx="6079066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6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120" name="Google Shape;120;p51"/>
          <p:cNvSpPr txBox="1">
            <a:spLocks noGrp="1"/>
          </p:cNvSpPr>
          <p:nvPr>
            <p:ph type="body" idx="2"/>
          </p:nvPr>
        </p:nvSpPr>
        <p:spPr>
          <a:xfrm>
            <a:off x="841248" y="2099734"/>
            <a:ext cx="3200400" cy="381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SzPts val="1040"/>
              <a:buNone/>
              <a:defRPr sz="1300"/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1" name="Google Shape;121;p51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51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51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2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2"/>
          <p:cNvSpPr txBox="1"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Schoolbook"/>
              <a:buNone/>
              <a:defRPr sz="28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52"/>
          <p:cNvSpPr>
            <a:spLocks noGrp="1"/>
          </p:cNvSpPr>
          <p:nvPr>
            <p:ph type="pic" idx="2"/>
          </p:nvPr>
        </p:nvSpPr>
        <p:spPr>
          <a:xfrm>
            <a:off x="0" y="0"/>
            <a:ext cx="11292840" cy="51289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28" name="Google Shape;128;p52"/>
          <p:cNvSpPr txBox="1">
            <a:spLocks noGrp="1"/>
          </p:cNvSpPr>
          <p:nvPr>
            <p:ph type="body" idx="1"/>
          </p:nvPr>
        </p:nvSpPr>
        <p:spPr>
          <a:xfrm>
            <a:off x="914400" y="6108589"/>
            <a:ext cx="9982200" cy="597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40"/>
              <a:buNone/>
              <a:defRPr sz="1300">
                <a:solidFill>
                  <a:srgbClr val="D8D8D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9" name="Google Shape;129;p52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52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52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type="vertTx">
  <p:cSld name="VERTICAL_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3"/>
          <p:cNvSpPr txBox="1"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53"/>
          <p:cNvSpPr txBox="1">
            <a:spLocks noGrp="1"/>
          </p:cNvSpPr>
          <p:nvPr>
            <p:ph type="body" idx="1"/>
          </p:nvPr>
        </p:nvSpPr>
        <p:spPr>
          <a:xfrm rot="5400000">
            <a:off x="3383884" y="-293211"/>
            <a:ext cx="4351337" cy="8595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35" name="Google Shape;135;p53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53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53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4"/>
          <p:cNvSpPr txBox="1">
            <a:spLocks noGrp="1"/>
          </p:cNvSpPr>
          <p:nvPr>
            <p:ph type="title"/>
          </p:nvPr>
        </p:nvSpPr>
        <p:spPr>
          <a:xfrm rot="5400000">
            <a:off x="6938169" y="2091531"/>
            <a:ext cx="5897562" cy="24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54"/>
          <p:cNvSpPr txBox="1">
            <a:spLocks noGrp="1"/>
          </p:cNvSpPr>
          <p:nvPr>
            <p:ph type="body" idx="1"/>
          </p:nvPr>
        </p:nvSpPr>
        <p:spPr>
          <a:xfrm rot="5400000">
            <a:off x="1680369" y="-537369"/>
            <a:ext cx="5897562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41" name="Google Shape;141;p54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54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54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1pPr>
            <a:lvl2pPr marL="914400" lvl="1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2pPr>
            <a:lvl3pPr marL="1371600" lvl="2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3pPr>
            <a:lvl4pPr marL="1828800" lvl="3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4pPr>
            <a:lvl5pPr marL="2286000" lvl="4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5pPr>
            <a:lvl6pPr marL="2743200" lvl="5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6pPr>
            <a:lvl7pPr marL="3200400" lvl="6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7pPr>
            <a:lvl8pPr marL="3657600" lvl="7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8pPr>
            <a:lvl9pPr marL="4114800" lvl="8" indent="-342900" algn="l">
              <a:spcBef>
                <a:spcPts val="1000"/>
              </a:spcBef>
              <a:spcAft>
                <a:spcPts val="0"/>
              </a:spcAft>
              <a:buSzPts val="1800"/>
              <a:buChar char="🠶"/>
              <a:defRPr/>
            </a:lvl9pPr>
          </a:lstStyle>
          <a:p>
            <a:endParaRPr/>
          </a:p>
        </p:txBody>
      </p:sp>
      <p:sp>
        <p:nvSpPr>
          <p:cNvPr id="61" name="Google Shape;61;p27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7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/>
          <p:nvPr/>
        </p:nvSpPr>
        <p:spPr>
          <a:xfrm rot="10800000" flipH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7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9"/>
          <p:cNvSpPr txBox="1"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9"/>
          <p:cNvSpPr txBox="1"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2pPr>
            <a:lvl3pPr marL="1371600" lvl="2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75" name="Google Shape;75;p29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5"/>
          <p:cNvSpPr txBox="1"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Century Schoolbook"/>
              <a:buNone/>
              <a:defRPr sz="7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5"/>
          <p:cNvSpPr txBox="1"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>
                <a:solidFill>
                  <a:srgbClr val="BFBFBF"/>
                </a:solidFill>
              </a:defRPr>
            </a:lvl1pPr>
            <a:lvl2pPr lvl="1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81" name="Google Shape;81;p45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5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A5A5A5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5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 sz="3600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lvl="1" indent="0" algn="ctr">
              <a:spcBef>
                <a:spcPts val="0"/>
              </a:spcBef>
              <a:buNone/>
              <a:defRPr sz="3600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lvl="2" indent="0" algn="ctr">
              <a:spcBef>
                <a:spcPts val="0"/>
              </a:spcBef>
              <a:buNone/>
              <a:defRPr sz="3600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lvl="3" indent="0" algn="ctr">
              <a:spcBef>
                <a:spcPts val="0"/>
              </a:spcBef>
              <a:buNone/>
              <a:defRPr sz="3600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lvl="4" indent="0" algn="ctr">
              <a:spcBef>
                <a:spcPts val="0"/>
              </a:spcBef>
              <a:buNone/>
              <a:defRPr sz="3600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lvl="5" indent="0" algn="ctr">
              <a:spcBef>
                <a:spcPts val="0"/>
              </a:spcBef>
              <a:buNone/>
              <a:defRPr sz="3600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lvl="6" indent="0" algn="ctr">
              <a:spcBef>
                <a:spcPts val="0"/>
              </a:spcBef>
              <a:buNone/>
              <a:defRPr sz="3600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lvl="7" indent="0" algn="ctr">
              <a:spcBef>
                <a:spcPts val="0"/>
              </a:spcBef>
              <a:buNone/>
              <a:defRPr sz="3600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lvl="8" indent="0" algn="ctr">
              <a:spcBef>
                <a:spcPts val="0"/>
              </a:spcBef>
              <a:buNone/>
              <a:defRPr sz="3600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4" name="Google Shape;84;p45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6"/>
          <p:cNvSpPr txBox="1"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entury Schoolbook"/>
              <a:buNone/>
              <a:defRPr sz="72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46"/>
          <p:cNvSpPr txBox="1"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>
                <a:solidFill>
                  <a:srgbClr val="595959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46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6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46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1" name="Google Shape;91;p4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_OBJECTS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7"/>
          <p:cNvSpPr txBox="1"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47"/>
          <p:cNvSpPr txBox="1">
            <a:spLocks noGrp="1"/>
          </p:cNvSpPr>
          <p:nvPr>
            <p:ph type="body" idx="1"/>
          </p:nvPr>
        </p:nvSpPr>
        <p:spPr>
          <a:xfrm>
            <a:off x="1261872" y="1828800"/>
            <a:ext cx="448056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marL="914400" lvl="1" indent="-330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95" name="Google Shape;95;p47"/>
          <p:cNvSpPr txBox="1">
            <a:spLocks noGrp="1"/>
          </p:cNvSpPr>
          <p:nvPr>
            <p:ph type="body" idx="2"/>
          </p:nvPr>
        </p:nvSpPr>
        <p:spPr>
          <a:xfrm>
            <a:off x="6126480" y="1828800"/>
            <a:ext cx="448056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marL="914400" lvl="1" indent="-330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96" name="Google Shape;96;p47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47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47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8"/>
          <p:cNvSpPr txBox="1"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48"/>
          <p:cNvSpPr txBox="1"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2" name="Google Shape;102;p48"/>
          <p:cNvSpPr txBox="1">
            <a:spLocks noGrp="1"/>
          </p:cNvSpPr>
          <p:nvPr>
            <p:ph type="body" idx="2"/>
          </p:nvPr>
        </p:nvSpPr>
        <p:spPr>
          <a:xfrm>
            <a:off x="1261872" y="2507550"/>
            <a:ext cx="4480560" cy="366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marL="914400" lvl="1" indent="-330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103" name="Google Shape;103;p48"/>
          <p:cNvSpPr txBox="1">
            <a:spLocks noGrp="1"/>
          </p:cNvSpPr>
          <p:nvPr>
            <p:ph type="body" idx="3"/>
          </p:nvPr>
        </p:nvSpPr>
        <p:spPr>
          <a:xfrm>
            <a:off x="6126480" y="1713655"/>
            <a:ext cx="44805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0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lvl="1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4" name="Google Shape;104;p48"/>
          <p:cNvSpPr txBox="1">
            <a:spLocks noGrp="1"/>
          </p:cNvSpPr>
          <p:nvPr>
            <p:ph type="body" idx="4"/>
          </p:nvPr>
        </p:nvSpPr>
        <p:spPr>
          <a:xfrm>
            <a:off x="6126480" y="2507550"/>
            <a:ext cx="4480560" cy="366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 sz="1800"/>
            </a:lvl1pPr>
            <a:lvl2pPr marL="914400" lvl="1" indent="-3302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●"/>
              <a:defRPr sz="1600"/>
            </a:lvl2pPr>
            <a:lvl3pPr marL="1371600" lvl="2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6pPr>
            <a:lvl7pPr marL="3200400" lvl="6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●"/>
              <a:defRPr sz="1400"/>
            </a:lvl8pPr>
            <a:lvl9pPr marL="4114800" lvl="8" indent="-3175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●"/>
              <a:defRPr sz="1400"/>
            </a:lvl9pPr>
          </a:lstStyle>
          <a:p>
            <a:endParaRPr/>
          </a:p>
        </p:txBody>
      </p:sp>
      <p:sp>
        <p:nvSpPr>
          <p:cNvPr id="105" name="Google Shape;105;p48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48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48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9"/>
          <p:cNvSpPr txBox="1"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49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49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49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0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50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50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  <a:defRPr sz="36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1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3F3F3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dt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5" name="Google Shape;15;p21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6" name="Google Shape;16;p21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25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7" name="Google Shape;27;p25"/>
            <p:cNvSpPr/>
            <p:nvPr/>
          </p:nvSpPr>
          <p:spPr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l" t="t" r="r" b="b"/>
              <a:pathLst>
                <a:path w="22" h="136" extrusionOk="0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5"/>
            <p:cNvSpPr/>
            <p:nvPr/>
          </p:nvSpPr>
          <p:spPr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l" t="t" r="r" b="b"/>
              <a:pathLst>
                <a:path w="140" h="504" extrusionOk="0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5"/>
            <p:cNvSpPr/>
            <p:nvPr/>
          </p:nvSpPr>
          <p:spPr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l" t="t" r="r" b="b"/>
              <a:pathLst>
                <a:path w="132" h="308" extrusionOk="0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5"/>
            <p:cNvSpPr/>
            <p:nvPr/>
          </p:nvSpPr>
          <p:spPr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l" t="t" r="r" b="b"/>
              <a:pathLst>
                <a:path w="37" h="79" extrusionOk="0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5"/>
            <p:cNvSpPr/>
            <p:nvPr/>
          </p:nvSpPr>
          <p:spPr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l" t="t" r="r" b="b"/>
              <a:pathLst>
                <a:path w="178" h="722" extrusionOk="0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5"/>
            <p:cNvSpPr/>
            <p:nvPr/>
          </p:nvSpPr>
          <p:spPr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l" t="t" r="r" b="b"/>
              <a:pathLst>
                <a:path w="23" h="635" extrusionOk="0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5"/>
            <p:cNvSpPr/>
            <p:nvPr/>
          </p:nvSpPr>
          <p:spPr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5"/>
            <p:cNvSpPr/>
            <p:nvPr/>
          </p:nvSpPr>
          <p:spPr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l" t="t" r="r" b="b"/>
              <a:pathLst>
                <a:path w="41" h="222" extrusionOk="0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5"/>
            <p:cNvSpPr/>
            <p:nvPr/>
          </p:nvSpPr>
          <p:spPr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l" t="t" r="r" b="b"/>
              <a:pathLst>
                <a:path w="450" h="878" extrusionOk="0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5"/>
            <p:cNvSpPr/>
            <p:nvPr/>
          </p:nvSpPr>
          <p:spPr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l" t="t" r="r" b="b"/>
              <a:pathLst>
                <a:path w="35" h="73" extrusionOk="0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5"/>
            <p:cNvSpPr/>
            <p:nvPr/>
          </p:nvSpPr>
          <p:spPr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5"/>
            <p:cNvSpPr/>
            <p:nvPr/>
          </p:nvSpPr>
          <p:spPr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l" t="t" r="r" b="b"/>
              <a:pathLst>
                <a:path w="52" h="135" extrusionOk="0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9;p25"/>
          <p:cNvGrpSpPr/>
          <p:nvPr/>
        </p:nvGrpSpPr>
        <p:grpSpPr>
          <a:xfrm>
            <a:off x="27222" y="-786"/>
            <a:ext cx="2356674" cy="6854039"/>
            <a:chOff x="6627813" y="194833"/>
            <a:chExt cx="1952625" cy="5678918"/>
          </a:xfrm>
        </p:grpSpPr>
        <p:sp>
          <p:nvSpPr>
            <p:cNvPr id="40" name="Google Shape;40;p25"/>
            <p:cNvSpPr/>
            <p:nvPr/>
          </p:nvSpPr>
          <p:spPr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l" t="t" r="r" b="b"/>
              <a:pathLst>
                <a:path w="103" h="920" extrusionOk="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5"/>
            <p:cNvSpPr/>
            <p:nvPr/>
          </p:nvSpPr>
          <p:spPr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l" t="t" r="r" b="b"/>
              <a:pathLst>
                <a:path w="88" h="330" extrusionOk="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5"/>
            <p:cNvSpPr/>
            <p:nvPr/>
          </p:nvSpPr>
          <p:spPr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l" t="t" r="r" b="b"/>
              <a:pathLst>
                <a:path w="90" h="207" extrusionOk="0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5"/>
            <p:cNvSpPr/>
            <p:nvPr/>
          </p:nvSpPr>
          <p:spPr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l" t="t" r="r" b="b"/>
              <a:pathLst>
                <a:path w="115" h="467" extrusionOk="0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5"/>
            <p:cNvSpPr/>
            <p:nvPr/>
          </p:nvSpPr>
          <p:spPr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l" t="t" r="r" b="b"/>
              <a:pathLst>
                <a:path w="36" h="633" extrusionOk="0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5"/>
            <p:cNvSpPr/>
            <p:nvPr/>
          </p:nvSpPr>
          <p:spPr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l" t="t" r="r" b="b"/>
              <a:pathLst>
                <a:path w="28" h="59" extrusionOk="0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5"/>
            <p:cNvSpPr/>
            <p:nvPr/>
          </p:nvSpPr>
          <p:spPr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l" t="t" r="r" b="b"/>
              <a:pathLst>
                <a:path w="17" h="107" extrusionOk="0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5"/>
            <p:cNvSpPr/>
            <p:nvPr/>
          </p:nvSpPr>
          <p:spPr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l" t="t" r="r" b="b"/>
              <a:pathLst>
                <a:path w="294" h="568" extrusionOk="0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5"/>
            <p:cNvSpPr/>
            <p:nvPr/>
          </p:nvSpPr>
          <p:spPr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l" t="t" r="r" b="b"/>
              <a:pathLst>
                <a:path w="25" h="53" extrusionOk="0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5"/>
            <p:cNvSpPr/>
            <p:nvPr/>
          </p:nvSpPr>
          <p:spPr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l" t="t" r="r" b="b"/>
              <a:pathLst>
                <a:path w="29" h="141" extrusionOk="0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5"/>
            <p:cNvSpPr/>
            <p:nvPr/>
          </p:nvSpPr>
          <p:spPr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l" t="t" r="r" b="b"/>
              <a:pathLst>
                <a:path w="8" h="48" extrusionOk="0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5"/>
            <p:cNvSpPr/>
            <p:nvPr/>
          </p:nvSpPr>
          <p:spPr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l" t="t" r="r" b="b"/>
              <a:pathLst>
                <a:path w="44" h="111" extrusionOk="0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25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  <a:defRPr sz="3600" b="0" i="0" u="none" strike="noStrike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25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🠶"/>
              <a:defRPr sz="18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🠶"/>
              <a:defRPr sz="16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🠶"/>
              <a:defRPr sz="14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🠶"/>
              <a:defRPr sz="1200" b="0" i="0" u="none" strike="noStrike" cap="non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2000" b="0" i="0" u="none" strike="noStrike" cap="none">
                <a:solidFill>
                  <a:srgbClr val="FE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8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347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Schoolbook"/>
              <a:buNone/>
              <a:defRPr sz="4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8" name="Google Shape;68;p28"/>
          <p:cNvSpPr txBox="1"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ts val="1400"/>
              <a:buFont typeface="Noto Sans Symbols"/>
              <a:buChar char="●"/>
              <a:defRPr sz="1400" b="0" i="0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69" name="Google Shape;69;p28"/>
          <p:cNvSpPr txBox="1">
            <a:spLocks noGrp="1"/>
          </p:cNvSpPr>
          <p:nvPr>
            <p:ph type="dt" idx="10"/>
          </p:nvPr>
        </p:nvSpPr>
        <p:spPr>
          <a:xfrm rot="-5400000">
            <a:off x="10797542" y="998537"/>
            <a:ext cx="19049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D5E2DC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D5E2DC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sldNum" idx="12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0" marR="0" lvl="0" indent="0" algn="ctr" rtl="0">
              <a:spcBef>
                <a:spcPts val="0"/>
              </a:spcBef>
              <a:buNone/>
              <a:defRPr sz="3600" b="0" i="0" u="none" strike="noStrike" cap="none">
                <a:solidFill>
                  <a:srgbClr val="86A794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 rtl="0">
              <a:spcBef>
                <a:spcPts val="0"/>
              </a:spcBef>
              <a:buNone/>
              <a:defRPr sz="3600" b="0" i="0" u="none" strike="noStrike" cap="none">
                <a:solidFill>
                  <a:srgbClr val="86A794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 rtl="0">
              <a:spcBef>
                <a:spcPts val="0"/>
              </a:spcBef>
              <a:buNone/>
              <a:defRPr sz="3600" b="0" i="0" u="none" strike="noStrike" cap="none">
                <a:solidFill>
                  <a:srgbClr val="86A794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 rtl="0">
              <a:spcBef>
                <a:spcPts val="0"/>
              </a:spcBef>
              <a:buNone/>
              <a:defRPr sz="3600" b="0" i="0" u="none" strike="noStrike" cap="none">
                <a:solidFill>
                  <a:srgbClr val="86A794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 rtl="0">
              <a:spcBef>
                <a:spcPts val="0"/>
              </a:spcBef>
              <a:buNone/>
              <a:defRPr sz="3600" b="0" i="0" u="none" strike="noStrike" cap="none">
                <a:solidFill>
                  <a:srgbClr val="86A794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 rtl="0">
              <a:spcBef>
                <a:spcPts val="0"/>
              </a:spcBef>
              <a:buNone/>
              <a:defRPr sz="3600" b="0" i="0" u="none" strike="noStrike" cap="none">
                <a:solidFill>
                  <a:srgbClr val="86A794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 rtl="0">
              <a:spcBef>
                <a:spcPts val="0"/>
              </a:spcBef>
              <a:buNone/>
              <a:defRPr sz="3600" b="0" i="0" u="none" strike="noStrike" cap="none">
                <a:solidFill>
                  <a:srgbClr val="86A794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 rtl="0">
              <a:spcBef>
                <a:spcPts val="0"/>
              </a:spcBef>
              <a:buNone/>
              <a:defRPr sz="3600" b="0" i="0" u="none" strike="noStrike" cap="none">
                <a:solidFill>
                  <a:srgbClr val="86A794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 rtl="0">
              <a:spcBef>
                <a:spcPts val="0"/>
              </a:spcBef>
              <a:buNone/>
              <a:defRPr sz="3600" b="0" i="0" u="none" strike="noStrike" cap="none">
                <a:solidFill>
                  <a:srgbClr val="86A794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"/>
          <p:cNvSpPr/>
          <p:nvPr/>
        </p:nvSpPr>
        <p:spPr>
          <a:xfrm>
            <a:off x="335902" y="1129004"/>
            <a:ext cx="11405524" cy="454400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9" name="Google Shape;149;p1"/>
          <p:cNvSpPr txBox="1">
            <a:spLocks noGrp="1"/>
          </p:cNvSpPr>
          <p:nvPr>
            <p:ph type="ctrTitle"/>
          </p:nvPr>
        </p:nvSpPr>
        <p:spPr>
          <a:xfrm>
            <a:off x="-910281" y="319884"/>
            <a:ext cx="10889915" cy="2747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GENERAL MYCOLOGY </a:t>
            </a:r>
            <a:br>
              <a:rPr lang="en-US" sz="5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5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"/>
          <p:cNvSpPr txBox="1">
            <a:spLocks noGrp="1"/>
          </p:cNvSpPr>
          <p:nvPr>
            <p:ph type="subTitle" idx="1"/>
          </p:nvPr>
        </p:nvSpPr>
        <p:spPr>
          <a:xfrm>
            <a:off x="783471" y="2958447"/>
            <a:ext cx="8061048" cy="1160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600" b="1" cap="none">
                <a:solidFill>
                  <a:srgbClr val="793048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    BY: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3600"/>
              <a:buNone/>
            </a:pPr>
            <a:r>
              <a:rPr lang="en-US" sz="3600" b="1">
                <a:solidFill>
                  <a:srgbClr val="0033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     Prof. Dr. Ghada Fahmy Helaly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3600"/>
              <a:buNone/>
            </a:pPr>
            <a:endParaRPr sz="3600"/>
          </a:p>
        </p:txBody>
      </p:sp>
      <p:sp>
        <p:nvSpPr>
          <p:cNvPr id="151" name="Google Shape;151;p1"/>
          <p:cNvSpPr txBox="1">
            <a:spLocks noGrp="1"/>
          </p:cNvSpPr>
          <p:nvPr>
            <p:ph type="ftr" idx="11"/>
          </p:nvPr>
        </p:nvSpPr>
        <p:spPr>
          <a:xfrm>
            <a:off x="9402967" y="6148746"/>
            <a:ext cx="432404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Prof. Dr. Ghada Fahmy Helaly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0"/>
          <p:cNvSpPr txBox="1">
            <a:spLocks noGrp="1"/>
          </p:cNvSpPr>
          <p:nvPr>
            <p:ph type="title"/>
          </p:nvPr>
        </p:nvSpPr>
        <p:spPr>
          <a:xfrm>
            <a:off x="200231" y="22056"/>
            <a:ext cx="969264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None/>
            </a:pPr>
            <a:r>
              <a:rPr lang="en-US" sz="2520" b="1" dirty="0">
                <a:latin typeface="Arial"/>
                <a:ea typeface="Arial"/>
                <a:cs typeface="Arial"/>
                <a:sym typeface="Arial"/>
              </a:rPr>
              <a:t>Fungi</a:t>
            </a:r>
            <a:r>
              <a:rPr lang="en-US" sz="2520" dirty="0">
                <a:latin typeface="Arial"/>
                <a:ea typeface="Arial"/>
                <a:cs typeface="Arial"/>
                <a:sym typeface="Arial"/>
              </a:rPr>
              <a:t> that </a:t>
            </a:r>
            <a:r>
              <a:rPr lang="en-US" sz="2520" b="1" dirty="0">
                <a:latin typeface="Arial"/>
                <a:ea typeface="Arial"/>
                <a:cs typeface="Arial"/>
                <a:sym typeface="Arial"/>
              </a:rPr>
              <a:t>do not form sexual spores </a:t>
            </a:r>
            <a:r>
              <a:rPr lang="en-US" sz="2520" dirty="0">
                <a:latin typeface="Arial"/>
                <a:ea typeface="Arial"/>
                <a:cs typeface="Arial"/>
                <a:sym typeface="Arial"/>
              </a:rPr>
              <a:t>are termed “imperfect” and are classified as </a:t>
            </a:r>
            <a:r>
              <a:rPr lang="en-US" sz="252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fungi </a:t>
            </a:r>
            <a:r>
              <a:rPr lang="en-US" sz="2520" b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imperfecti</a:t>
            </a:r>
            <a:r>
              <a:rPr lang="en-US" sz="2520" b="1" dirty="0">
                <a:latin typeface="Arial"/>
                <a:ea typeface="Arial"/>
                <a:cs typeface="Arial"/>
                <a:sym typeface="Arial"/>
              </a:rPr>
              <a:t>.</a:t>
            </a:r>
            <a:endParaRPr sz="252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0"/>
          <p:cNvSpPr txBox="1">
            <a:spLocks noGrp="1"/>
          </p:cNvSpPr>
          <p:nvPr>
            <p:ph type="body" idx="1"/>
          </p:nvPr>
        </p:nvSpPr>
        <p:spPr>
          <a:xfrm>
            <a:off x="-439" y="2053430"/>
            <a:ext cx="7305822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18288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920"/>
              <a:buFont typeface="Noto Sans Symbols"/>
              <a:buChar char="⮚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Most fungi of </a:t>
            </a: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medical interest propagate asexually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by forming </a:t>
            </a: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conidia 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2400" b="1" u="sng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asexual spores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) </a:t>
            </a:r>
            <a:endParaRPr dirty="0"/>
          </a:p>
          <a:p>
            <a:pPr marL="182880" lvl="0" indent="-18288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002060"/>
              </a:buClr>
              <a:buSzPts val="1920"/>
              <a:buFont typeface="Noto Sans Symbols"/>
              <a:buChar char="⮚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shape, color, and arrangement 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of conidia aid in the </a:t>
            </a: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identification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of fungi under microscope.</a:t>
            </a:r>
            <a:endParaRPr dirty="0"/>
          </a:p>
          <a:p>
            <a:pPr marL="182880" lvl="0" indent="-18288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002060"/>
              </a:buClr>
              <a:buSzPts val="1920"/>
              <a:buFont typeface="Noto Sans Symbols"/>
              <a:buChar char="⮚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>
                <a:solidFill>
                  <a:srgbClr val="222F28"/>
                </a:solidFill>
                <a:latin typeface="Arial"/>
                <a:ea typeface="Arial"/>
                <a:cs typeface="Arial"/>
                <a:sym typeface="Arial"/>
              </a:rPr>
              <a:t>Microconidia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2400" b="1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Macroconidia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. </a:t>
            </a:r>
            <a:endParaRPr dirty="0"/>
          </a:p>
        </p:txBody>
      </p:sp>
      <p:pic>
        <p:nvPicPr>
          <p:cNvPr id="230" name="Google Shape;23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0095" y="1347618"/>
            <a:ext cx="2913888" cy="2324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0095" y="3881486"/>
            <a:ext cx="2913888" cy="252328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8EA0F04-6498-46E6-88E8-5CF96AB5905E}"/>
              </a:ext>
            </a:extLst>
          </p:cNvPr>
          <p:cNvSpPr txBox="1"/>
          <p:nvPr/>
        </p:nvSpPr>
        <p:spPr>
          <a:xfrm>
            <a:off x="6541477" y="4853354"/>
            <a:ext cx="1838618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Macroconidium   ( spindle shape )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1"/>
          <p:cNvSpPr txBox="1">
            <a:spLocks noGrp="1"/>
          </p:cNvSpPr>
          <p:nvPr>
            <p:ph type="body" idx="1"/>
          </p:nvPr>
        </p:nvSpPr>
        <p:spPr>
          <a:xfrm>
            <a:off x="430647" y="1278194"/>
            <a:ext cx="6377792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Century Schoolbook"/>
              <a:buAutoNum type="arabicPeriod"/>
            </a:pPr>
            <a:r>
              <a:rPr lang="en-US" sz="28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Arthrospores: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 fragmentation of the ends of </a:t>
            </a:r>
            <a:r>
              <a:rPr lang="en-US" sz="2400" b="1">
                <a:latin typeface="Arial"/>
                <a:ea typeface="Arial"/>
                <a:cs typeface="Arial"/>
                <a:sym typeface="Arial"/>
              </a:rPr>
              <a:t>hyphae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400" i="1">
                <a:latin typeface="Arial"/>
                <a:ea typeface="Arial"/>
                <a:cs typeface="Arial"/>
                <a:sym typeface="Arial"/>
              </a:rPr>
              <a:t>Coccidioides immitis).</a:t>
            </a:r>
            <a:endParaRPr/>
          </a:p>
          <a:p>
            <a:pPr marL="457200" lvl="0" indent="-304800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entury Schoolbook"/>
              <a:buNone/>
            </a:pPr>
            <a:endParaRPr sz="2400" i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rgbClr val="C00000"/>
              </a:buClr>
              <a:buSzPts val="2400"/>
              <a:buNone/>
            </a:pPr>
            <a:endParaRPr sz="2400" i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sz="28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28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Chlamydospores: </a:t>
            </a:r>
            <a:r>
              <a:rPr lang="en-US" sz="2400" b="1">
                <a:latin typeface="Arial"/>
                <a:ea typeface="Arial"/>
                <a:cs typeface="Arial"/>
                <a:sym typeface="Arial"/>
              </a:rPr>
              <a:t>rounded, thick-walled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, and quite resistant (the terminal chlamydospores of </a:t>
            </a:r>
            <a:r>
              <a:rPr lang="en-US" sz="2400" i="1">
                <a:latin typeface="Arial"/>
                <a:ea typeface="Arial"/>
                <a:cs typeface="Arial"/>
                <a:sym typeface="Arial"/>
              </a:rPr>
              <a:t>Can. albicans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).</a:t>
            </a:r>
            <a:endParaRPr/>
          </a:p>
        </p:txBody>
      </p:sp>
      <p:sp>
        <p:nvSpPr>
          <p:cNvPr id="237" name="Google Shape;237;p11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Prof. Dr. Ghada Fahmy Helaly</a:t>
            </a:r>
            <a:endParaRPr/>
          </a:p>
        </p:txBody>
      </p:sp>
      <p:sp>
        <p:nvSpPr>
          <p:cNvPr id="238" name="Google Shape;238;p11"/>
          <p:cNvSpPr/>
          <p:nvPr/>
        </p:nvSpPr>
        <p:spPr>
          <a:xfrm>
            <a:off x="430647" y="420678"/>
            <a:ext cx="513634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Some important conidia are: </a:t>
            </a:r>
            <a:endParaRPr/>
          </a:p>
        </p:txBody>
      </p:sp>
      <p:pic>
        <p:nvPicPr>
          <p:cNvPr id="239" name="Google Shape;23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4705" y="943898"/>
            <a:ext cx="1792224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22017" y="943898"/>
            <a:ext cx="2902688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92123" y="3453862"/>
            <a:ext cx="4005072" cy="273100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396D20B-7EF7-4C46-A082-93086AD5EFE3}"/>
              </a:ext>
            </a:extLst>
          </p:cNvPr>
          <p:cNvSpPr txBox="1"/>
          <p:nvPr/>
        </p:nvSpPr>
        <p:spPr>
          <a:xfrm>
            <a:off x="259396" y="5728545"/>
            <a:ext cx="5421513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/>
              <a:t>Can. albicans </a:t>
            </a:r>
            <a:r>
              <a:rPr lang="en-US" sz="1800" dirty="0"/>
              <a:t>: pseudohyphae , chlamydospores , blastospores ( newly formed buds ) .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EB844740-4D8A-431B-A7A6-4C428EE7F394}"/>
              </a:ext>
            </a:extLst>
          </p:cNvPr>
          <p:cNvSpPr/>
          <p:nvPr/>
        </p:nvSpPr>
        <p:spPr>
          <a:xfrm>
            <a:off x="9777046" y="5092308"/>
            <a:ext cx="1252025" cy="337821"/>
          </a:xfrm>
          <a:custGeom>
            <a:avLst/>
            <a:gdLst>
              <a:gd name="connsiteX0" fmla="*/ 970671 w 1252025"/>
              <a:gd name="connsiteY0" fmla="*/ 197 h 337821"/>
              <a:gd name="connsiteX1" fmla="*/ 745588 w 1252025"/>
              <a:gd name="connsiteY1" fmla="*/ 14264 h 337821"/>
              <a:gd name="connsiteX2" fmla="*/ 675249 w 1252025"/>
              <a:gd name="connsiteY2" fmla="*/ 28332 h 337821"/>
              <a:gd name="connsiteX3" fmla="*/ 281354 w 1252025"/>
              <a:gd name="connsiteY3" fmla="*/ 14264 h 337821"/>
              <a:gd name="connsiteX4" fmla="*/ 56271 w 1252025"/>
              <a:gd name="connsiteY4" fmla="*/ 28332 h 337821"/>
              <a:gd name="connsiteX5" fmla="*/ 14068 w 1252025"/>
              <a:gd name="connsiteY5" fmla="*/ 42400 h 337821"/>
              <a:gd name="connsiteX6" fmla="*/ 0 w 1252025"/>
              <a:gd name="connsiteY6" fmla="*/ 84603 h 337821"/>
              <a:gd name="connsiteX7" fmla="*/ 14068 w 1252025"/>
              <a:gd name="connsiteY7" fmla="*/ 253415 h 337821"/>
              <a:gd name="connsiteX8" fmla="*/ 28136 w 1252025"/>
              <a:gd name="connsiteY8" fmla="*/ 295618 h 337821"/>
              <a:gd name="connsiteX9" fmla="*/ 70339 w 1252025"/>
              <a:gd name="connsiteY9" fmla="*/ 309686 h 337821"/>
              <a:gd name="connsiteX10" fmla="*/ 112542 w 1252025"/>
              <a:gd name="connsiteY10" fmla="*/ 337821 h 337821"/>
              <a:gd name="connsiteX11" fmla="*/ 1153551 w 1252025"/>
              <a:gd name="connsiteY11" fmla="*/ 323754 h 337821"/>
              <a:gd name="connsiteX12" fmla="*/ 1209822 w 1252025"/>
              <a:gd name="connsiteY12" fmla="*/ 253415 h 337821"/>
              <a:gd name="connsiteX13" fmla="*/ 1237957 w 1252025"/>
              <a:gd name="connsiteY13" fmla="*/ 169009 h 337821"/>
              <a:gd name="connsiteX14" fmla="*/ 1252025 w 1252025"/>
              <a:gd name="connsiteY14" fmla="*/ 126806 h 337821"/>
              <a:gd name="connsiteX15" fmla="*/ 1237957 w 1252025"/>
              <a:gd name="connsiteY15" fmla="*/ 42400 h 337821"/>
              <a:gd name="connsiteX16" fmla="*/ 1209822 w 1252025"/>
              <a:gd name="connsiteY16" fmla="*/ 14264 h 337821"/>
              <a:gd name="connsiteX17" fmla="*/ 1139483 w 1252025"/>
              <a:gd name="connsiteY17" fmla="*/ 197 h 337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52025" h="337821">
                <a:moveTo>
                  <a:pt x="970671" y="197"/>
                </a:moveTo>
                <a:cubicBezTo>
                  <a:pt x="895643" y="4886"/>
                  <a:pt x="820423" y="7137"/>
                  <a:pt x="745588" y="14264"/>
                </a:cubicBezTo>
                <a:cubicBezTo>
                  <a:pt x="721785" y="16531"/>
                  <a:pt x="699160" y="28332"/>
                  <a:pt x="675249" y="28332"/>
                </a:cubicBezTo>
                <a:cubicBezTo>
                  <a:pt x="543867" y="28332"/>
                  <a:pt x="412652" y="18953"/>
                  <a:pt x="281354" y="14264"/>
                </a:cubicBezTo>
                <a:cubicBezTo>
                  <a:pt x="206326" y="18953"/>
                  <a:pt x="131032" y="20462"/>
                  <a:pt x="56271" y="28332"/>
                </a:cubicBezTo>
                <a:cubicBezTo>
                  <a:pt x="41524" y="29884"/>
                  <a:pt x="24553" y="31915"/>
                  <a:pt x="14068" y="42400"/>
                </a:cubicBezTo>
                <a:cubicBezTo>
                  <a:pt x="3583" y="52885"/>
                  <a:pt x="4689" y="70535"/>
                  <a:pt x="0" y="84603"/>
                </a:cubicBezTo>
                <a:cubicBezTo>
                  <a:pt x="4689" y="140874"/>
                  <a:pt x="6605" y="197445"/>
                  <a:pt x="14068" y="253415"/>
                </a:cubicBezTo>
                <a:cubicBezTo>
                  <a:pt x="16028" y="268114"/>
                  <a:pt x="17651" y="285133"/>
                  <a:pt x="28136" y="295618"/>
                </a:cubicBezTo>
                <a:cubicBezTo>
                  <a:pt x="38621" y="306103"/>
                  <a:pt x="57076" y="303054"/>
                  <a:pt x="70339" y="309686"/>
                </a:cubicBezTo>
                <a:cubicBezTo>
                  <a:pt x="85461" y="317247"/>
                  <a:pt x="98474" y="328443"/>
                  <a:pt x="112542" y="337821"/>
                </a:cubicBezTo>
                <a:lnTo>
                  <a:pt x="1153551" y="323754"/>
                </a:lnTo>
                <a:cubicBezTo>
                  <a:pt x="1211200" y="322257"/>
                  <a:pt x="1195934" y="299710"/>
                  <a:pt x="1209822" y="253415"/>
                </a:cubicBezTo>
                <a:cubicBezTo>
                  <a:pt x="1218344" y="225009"/>
                  <a:pt x="1228579" y="197144"/>
                  <a:pt x="1237957" y="169009"/>
                </a:cubicBezTo>
                <a:lnTo>
                  <a:pt x="1252025" y="126806"/>
                </a:lnTo>
                <a:cubicBezTo>
                  <a:pt x="1247336" y="98671"/>
                  <a:pt x="1247972" y="69107"/>
                  <a:pt x="1237957" y="42400"/>
                </a:cubicBezTo>
                <a:cubicBezTo>
                  <a:pt x="1233300" y="29981"/>
                  <a:pt x="1221195" y="21088"/>
                  <a:pt x="1209822" y="14264"/>
                </a:cubicBezTo>
                <a:cubicBezTo>
                  <a:pt x="1181434" y="-2769"/>
                  <a:pt x="1168082" y="197"/>
                  <a:pt x="1139483" y="19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C74B0C2-2AAA-4A39-83F5-4F8B6F58327D}"/>
              </a:ext>
            </a:extLst>
          </p:cNvPr>
          <p:cNvCxnSpPr>
            <a:stCxn id="3" idx="8"/>
          </p:cNvCxnSpPr>
          <p:nvPr/>
        </p:nvCxnSpPr>
        <p:spPr>
          <a:xfrm flipH="1">
            <a:off x="5680909" y="5387926"/>
            <a:ext cx="4124273" cy="7969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2"/>
          <p:cNvSpPr txBox="1">
            <a:spLocks noGrp="1"/>
          </p:cNvSpPr>
          <p:nvPr>
            <p:ph type="body" idx="1"/>
          </p:nvPr>
        </p:nvSpPr>
        <p:spPr>
          <a:xfrm>
            <a:off x="603503" y="1346233"/>
            <a:ext cx="5149131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790"/>
              <a:buNone/>
            </a:pPr>
            <a:r>
              <a:rPr lang="en-US" sz="279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en-US" sz="2325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Blastospores: </a:t>
            </a:r>
            <a:r>
              <a:rPr lang="en-US" sz="2170">
                <a:latin typeface="Arial"/>
                <a:ea typeface="Arial"/>
                <a:cs typeface="Arial"/>
                <a:sym typeface="Arial"/>
              </a:rPr>
              <a:t>formed by the </a:t>
            </a:r>
            <a:r>
              <a:rPr lang="en-US" sz="2170" b="1">
                <a:latin typeface="Arial"/>
                <a:ea typeface="Arial"/>
                <a:cs typeface="Arial"/>
                <a:sym typeface="Arial"/>
              </a:rPr>
              <a:t>budding process</a:t>
            </a:r>
            <a:r>
              <a:rPr lang="en-US" sz="2170">
                <a:latin typeface="Arial"/>
                <a:ea typeface="Arial"/>
                <a:cs typeface="Arial"/>
                <a:sym typeface="Arial"/>
              </a:rPr>
              <a:t> by which </a:t>
            </a:r>
            <a:r>
              <a:rPr lang="en-US" sz="2170" b="1">
                <a:latin typeface="Arial"/>
                <a:ea typeface="Arial"/>
                <a:cs typeface="Arial"/>
                <a:sym typeface="Arial"/>
              </a:rPr>
              <a:t>yeasts</a:t>
            </a:r>
            <a:r>
              <a:rPr lang="en-US" sz="2170">
                <a:latin typeface="Arial"/>
                <a:ea typeface="Arial"/>
                <a:cs typeface="Arial"/>
                <a:sym typeface="Arial"/>
              </a:rPr>
              <a:t> reproduce asexually (</a:t>
            </a:r>
            <a:r>
              <a:rPr lang="en-US" sz="2170" i="1">
                <a:latin typeface="Arial"/>
                <a:ea typeface="Arial"/>
                <a:cs typeface="Arial"/>
                <a:sym typeface="Arial"/>
              </a:rPr>
              <a:t>Can. Albicans)</a:t>
            </a:r>
            <a:r>
              <a:rPr lang="en-US" sz="2170"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0" lvl="0" indent="0" algn="l" rtl="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rgbClr val="C00000"/>
              </a:buClr>
              <a:buSzPts val="1860"/>
              <a:buNone/>
            </a:pPr>
            <a:endParaRPr sz="186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rgbClr val="C00000"/>
              </a:buClr>
              <a:buSzPts val="1860"/>
              <a:buNone/>
            </a:pPr>
            <a:r>
              <a:rPr lang="en-US" sz="1860"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lvl="0" indent="0" algn="l" rtl="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rgbClr val="C00000"/>
              </a:buClr>
              <a:buSzPts val="2790"/>
              <a:buNone/>
            </a:pPr>
            <a:r>
              <a:rPr lang="en-US" sz="279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en-US" sz="2325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Sporangiospores:</a:t>
            </a:r>
            <a:r>
              <a:rPr lang="en-US" sz="186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70">
                <a:latin typeface="Arial"/>
                <a:ea typeface="Arial"/>
                <a:cs typeface="Arial"/>
                <a:sym typeface="Arial"/>
              </a:rPr>
              <a:t>formed within a sac (</a:t>
            </a:r>
            <a:r>
              <a:rPr lang="en-US" sz="2170" b="1">
                <a:latin typeface="Arial"/>
                <a:ea typeface="Arial"/>
                <a:cs typeface="Arial"/>
                <a:sym typeface="Arial"/>
              </a:rPr>
              <a:t>sporangium</a:t>
            </a:r>
            <a:r>
              <a:rPr lang="en-US" sz="2170">
                <a:latin typeface="Arial"/>
                <a:ea typeface="Arial"/>
                <a:cs typeface="Arial"/>
                <a:sym typeface="Arial"/>
              </a:rPr>
              <a:t>) on a stalk by </a:t>
            </a:r>
            <a:r>
              <a:rPr lang="en-US" sz="2170" b="1">
                <a:latin typeface="Arial"/>
                <a:ea typeface="Arial"/>
                <a:cs typeface="Arial"/>
                <a:sym typeface="Arial"/>
              </a:rPr>
              <a:t>molds</a:t>
            </a:r>
            <a:r>
              <a:rPr lang="en-US" sz="2170">
                <a:latin typeface="Arial"/>
                <a:ea typeface="Arial"/>
                <a:cs typeface="Arial"/>
                <a:sym typeface="Arial"/>
              </a:rPr>
              <a:t> such as </a:t>
            </a:r>
            <a:r>
              <a:rPr lang="en-US" sz="2170" i="1">
                <a:latin typeface="Arial"/>
                <a:ea typeface="Arial"/>
                <a:cs typeface="Arial"/>
                <a:sym typeface="Arial"/>
              </a:rPr>
              <a:t>Rhizopus </a:t>
            </a:r>
            <a:r>
              <a:rPr lang="en-US" sz="2170"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en-US" sz="2170" i="1">
                <a:latin typeface="Arial"/>
                <a:ea typeface="Arial"/>
                <a:cs typeface="Arial"/>
                <a:sym typeface="Arial"/>
              </a:rPr>
              <a:t>Mucor</a:t>
            </a:r>
            <a:r>
              <a:rPr lang="en-US" sz="2170"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  <a:p>
            <a:pPr marL="182880" lvl="0" indent="-88391" algn="l" rtl="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1488"/>
              <a:buNone/>
            </a:pPr>
            <a:endParaRPr sz="1860"/>
          </a:p>
        </p:txBody>
      </p:sp>
      <p:sp>
        <p:nvSpPr>
          <p:cNvPr id="247" name="Google Shape;247;p12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Prof. Dr. Ghada Fahmy Helaly</a:t>
            </a:r>
            <a:endParaRPr/>
          </a:p>
        </p:txBody>
      </p:sp>
      <p:pic>
        <p:nvPicPr>
          <p:cNvPr id="248" name="Google Shape;24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1021079"/>
            <a:ext cx="2493264" cy="2834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30848" y="1021079"/>
            <a:ext cx="2414126" cy="2834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65520" y="4158277"/>
            <a:ext cx="5047488" cy="2200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3"/>
          <p:cNvSpPr txBox="1">
            <a:spLocks noGrp="1"/>
          </p:cNvSpPr>
          <p:nvPr>
            <p:ph type="title"/>
          </p:nvPr>
        </p:nvSpPr>
        <p:spPr>
          <a:xfrm>
            <a:off x="0" y="305784"/>
            <a:ext cx="3447288" cy="605790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E3E3E3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5F3F"/>
              </a:buClr>
              <a:buSzPts val="3600"/>
              <a:buFont typeface="Century Schoolbook"/>
              <a:buNone/>
            </a:pPr>
            <a:r>
              <a:rPr lang="en-US" sz="3600" b="1" i="1">
                <a:solidFill>
                  <a:srgbClr val="1F5F3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Pathogenesis:</a:t>
            </a:r>
            <a:endParaRPr/>
          </a:p>
        </p:txBody>
      </p:sp>
      <p:sp>
        <p:nvSpPr>
          <p:cNvPr id="256" name="Google Shape;256;p13"/>
          <p:cNvSpPr txBox="1">
            <a:spLocks noGrp="1"/>
          </p:cNvSpPr>
          <p:nvPr>
            <p:ph type="body" idx="1"/>
          </p:nvPr>
        </p:nvSpPr>
        <p:spPr>
          <a:xfrm>
            <a:off x="825553" y="1541037"/>
            <a:ext cx="10540894" cy="5316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>
                <a:solidFill>
                  <a:srgbClr val="2D8DA8"/>
                </a:solidFill>
                <a:latin typeface="Arial"/>
                <a:ea typeface="Arial"/>
                <a:cs typeface="Arial"/>
                <a:sym typeface="Arial"/>
              </a:rPr>
              <a:t>Granulomatous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🡪 </a:t>
            </a:r>
            <a:r>
              <a:rPr lang="en-US" sz="2400" b="1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Histoplasma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2400" b="1" dirty="0">
                <a:solidFill>
                  <a:srgbClr val="1E5E70"/>
                </a:solidFill>
                <a:latin typeface="Arial"/>
                <a:ea typeface="Arial"/>
                <a:cs typeface="Arial"/>
                <a:sym typeface="Arial"/>
              </a:rPr>
              <a:t>Coccidioides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🡪 (</a:t>
            </a:r>
            <a:r>
              <a:rPr lang="en-US" sz="2400" b="1" u="sng" dirty="0">
                <a:latin typeface="Arial"/>
                <a:ea typeface="Arial"/>
                <a:cs typeface="Arial"/>
                <a:sym typeface="Arial"/>
              </a:rPr>
              <a:t>macrophages and helper T cells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). </a:t>
            </a:r>
            <a:endParaRPr dirty="0"/>
          </a:p>
          <a:p>
            <a:pPr marL="182880" lvl="0" indent="-18288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•"/>
            </a:pPr>
            <a:r>
              <a:rPr lang="en-US" sz="2400" b="1" dirty="0">
                <a:solidFill>
                  <a:srgbClr val="739A28"/>
                </a:solidFill>
                <a:latin typeface="Arial"/>
                <a:ea typeface="Arial"/>
                <a:cs typeface="Arial"/>
                <a:sym typeface="Arial"/>
              </a:rPr>
              <a:t> Pyogenic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🡪 </a:t>
            </a:r>
            <a:r>
              <a:rPr lang="en-US" sz="2400" b="1" dirty="0">
                <a:solidFill>
                  <a:srgbClr val="996633"/>
                </a:solidFill>
                <a:latin typeface="Arial"/>
                <a:ea typeface="Arial"/>
                <a:cs typeface="Arial"/>
                <a:sym typeface="Arial"/>
              </a:rPr>
              <a:t>Aspergillus, Mucor, and Sporothrix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🡪 (</a:t>
            </a:r>
            <a:r>
              <a:rPr lang="en-US" sz="2400" b="1" u="sng" dirty="0">
                <a:latin typeface="Arial"/>
                <a:ea typeface="Arial"/>
                <a:cs typeface="Arial"/>
                <a:sym typeface="Arial"/>
              </a:rPr>
              <a:t>neutrophils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).</a:t>
            </a:r>
            <a:endParaRPr dirty="0"/>
          </a:p>
          <a:p>
            <a:pPr marL="182880" lvl="0" indent="-18288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•"/>
            </a:pPr>
            <a:r>
              <a:rPr lang="en-US" sz="24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Systemic fungi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🡪 </a:t>
            </a:r>
            <a:r>
              <a:rPr lang="en-US" sz="2400" b="1" u="sng" dirty="0">
                <a:latin typeface="Arial"/>
                <a:ea typeface="Arial"/>
                <a:cs typeface="Arial"/>
                <a:sym typeface="Arial"/>
              </a:rPr>
              <a:t>skin tests 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🡪 </a:t>
            </a: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delayed hypersensitivity 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(manifested as </a:t>
            </a: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induration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of the skin).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</a:pPr>
            <a:r>
              <a:rPr lang="en-US" sz="24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Positive 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skin test </a:t>
            </a:r>
            <a:r>
              <a:rPr lang="en-US" sz="2400" b="1" u="sng" dirty="0">
                <a:latin typeface="Arial"/>
                <a:ea typeface="Arial"/>
                <a:cs typeface="Arial"/>
                <a:sym typeface="Arial"/>
              </a:rPr>
              <a:t>only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indicates that </a:t>
            </a: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infection has occurred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.</a:t>
            </a:r>
            <a:endParaRPr lang="en-US" dirty="0">
              <a:ea typeface="Arial"/>
              <a:cs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24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false-negative</a:t>
            </a: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skin test can occur in patients with </a:t>
            </a: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reduced cell-mediated immunity.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182880" lvl="0" indent="-30479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18B2EE-FCBF-4F27-915A-82F4D83BA7C5}"/>
              </a:ext>
            </a:extLst>
          </p:cNvPr>
          <p:cNvSpPr txBox="1"/>
          <p:nvPr/>
        </p:nvSpPr>
        <p:spPr>
          <a:xfrm>
            <a:off x="94033" y="2349304"/>
            <a:ext cx="1463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Pus formation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590CB2-DDCB-4B7E-A160-C50BAA245888}"/>
              </a:ext>
            </a:extLst>
          </p:cNvPr>
          <p:cNvSpPr txBox="1"/>
          <p:nvPr/>
        </p:nvSpPr>
        <p:spPr>
          <a:xfrm>
            <a:off x="9453489" y="3995225"/>
            <a:ext cx="2644478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rtl="1"/>
            <a:r>
              <a:rPr lang="ar-JO" sz="1600" dirty="0"/>
              <a:t>بدون تحديد وقت ال </a:t>
            </a:r>
            <a:r>
              <a:rPr lang="en-US" sz="1600" dirty="0"/>
              <a:t> infection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3EE687-7B30-4AFA-9A43-8214136BCF2B}"/>
              </a:ext>
            </a:extLst>
          </p:cNvPr>
          <p:cNvSpPr txBox="1"/>
          <p:nvPr/>
        </p:nvSpPr>
        <p:spPr>
          <a:xfrm>
            <a:off x="3812345" y="5119783"/>
            <a:ext cx="5134708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In immunosuppressed patient like HIV patient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721663-C7EC-4194-B656-86BF5943CD21}"/>
              </a:ext>
            </a:extLst>
          </p:cNvPr>
          <p:cNvSpPr txBox="1"/>
          <p:nvPr/>
        </p:nvSpPr>
        <p:spPr>
          <a:xfrm>
            <a:off x="534572" y="5838092"/>
            <a:ext cx="7413674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The only fungi that give positive skin test for all humans ; candida test ( N. flora )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4"/>
          <p:cNvSpPr txBox="1">
            <a:spLocks noGrp="1"/>
          </p:cNvSpPr>
          <p:nvPr>
            <p:ph type="body" idx="1"/>
          </p:nvPr>
        </p:nvSpPr>
        <p:spPr>
          <a:xfrm>
            <a:off x="691600" y="1375855"/>
            <a:ext cx="9917405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18288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920"/>
              <a:buChar char="•"/>
            </a:pPr>
            <a:r>
              <a:rPr lang="en-US" sz="24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Intact skin</a:t>
            </a:r>
            <a:endParaRPr dirty="0"/>
          </a:p>
          <a:p>
            <a:pPr marL="182880" lvl="0" indent="-182880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920"/>
              <a:buChar char="•"/>
            </a:pPr>
            <a:r>
              <a:rPr lang="en-US" sz="2400" b="1" dirty="0">
                <a:solidFill>
                  <a:srgbClr val="739A28"/>
                </a:solidFill>
                <a:latin typeface="Arial"/>
                <a:ea typeface="Arial"/>
                <a:cs typeface="Arial"/>
                <a:sym typeface="Arial"/>
              </a:rPr>
              <a:t> Fatty acids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182880" lvl="0" indent="-182880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920"/>
              <a:buChar char="•"/>
            </a:pPr>
            <a:r>
              <a:rPr lang="en-US" sz="2400" b="1" dirty="0">
                <a:solidFill>
                  <a:srgbClr val="2D8DA8"/>
                </a:solidFill>
                <a:latin typeface="Arial"/>
                <a:ea typeface="Arial"/>
                <a:cs typeface="Arial"/>
                <a:sym typeface="Arial"/>
              </a:rPr>
              <a:t> Hormones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at puberty </a:t>
            </a:r>
            <a:endParaRPr dirty="0"/>
          </a:p>
          <a:p>
            <a:pPr marL="182880" lvl="0" indent="-182880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920"/>
              <a:buChar char="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In RT: </a:t>
            </a:r>
            <a:r>
              <a:rPr lang="en-US" sz="2400" b="1" dirty="0">
                <a:solidFill>
                  <a:srgbClr val="297D53"/>
                </a:solidFill>
                <a:latin typeface="Arial"/>
                <a:ea typeface="Arial"/>
                <a:cs typeface="Arial"/>
                <a:sym typeface="Arial"/>
              </a:rPr>
              <a:t>mm of nasopharynx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182880" lvl="0" indent="-182880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920"/>
              <a:buChar char="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Alveolar </a:t>
            </a:r>
            <a:r>
              <a:rPr lang="en-US" sz="2400" b="1" dirty="0">
                <a:solidFill>
                  <a:srgbClr val="297D53"/>
                </a:solidFill>
                <a:latin typeface="Arial"/>
                <a:ea typeface="Arial"/>
                <a:cs typeface="Arial"/>
                <a:sym typeface="Arial"/>
              </a:rPr>
              <a:t>macrophages</a:t>
            </a:r>
            <a:endParaRPr dirty="0"/>
          </a:p>
          <a:p>
            <a:pPr marL="182880" lvl="0" indent="-182880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920"/>
              <a:buChar char="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Cell mediated immune response </a:t>
            </a:r>
            <a:r>
              <a:rPr lang="ar-JO" sz="2400" dirty="0"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&gt; protective </a:t>
            </a:r>
            <a:endParaRPr dirty="0"/>
          </a:p>
          <a:p>
            <a:pPr marL="182880" lvl="0" indent="-182880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920"/>
              <a:buChar char="•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Immunosuppression -&gt; opportunistic infection</a:t>
            </a:r>
            <a:endParaRPr dirty="0"/>
          </a:p>
        </p:txBody>
      </p:sp>
      <p:sp>
        <p:nvSpPr>
          <p:cNvPr id="264" name="Google Shape;264;p14"/>
          <p:cNvSpPr/>
          <p:nvPr/>
        </p:nvSpPr>
        <p:spPr>
          <a:xfrm>
            <a:off x="0" y="550295"/>
            <a:ext cx="3270447" cy="590931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E3E3E3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1">
                <a:solidFill>
                  <a:srgbClr val="1F5F3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Host defense: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CBD740-62E4-41DF-B25E-EC8923060904}"/>
              </a:ext>
            </a:extLst>
          </p:cNvPr>
          <p:cNvSpPr txBox="1"/>
          <p:nvPr/>
        </p:nvSpPr>
        <p:spPr>
          <a:xfrm>
            <a:off x="4234375" y="2264899"/>
            <a:ext cx="663526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/>
              <a:t>Tinea capitis -&gt; fungal infection of the scalp </a:t>
            </a:r>
            <a:r>
              <a:rPr lang="ar-JO" sz="1800" dirty="0"/>
              <a:t>بتعمل مرض سعفة الرأس </a:t>
            </a:r>
          </a:p>
          <a:p>
            <a:r>
              <a:rPr lang="ar-JO" sz="1800" dirty="0"/>
              <a:t>في هرمون بطلع واحنا صغار بمنع الاصابة بهاد النوع 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0" y="334764"/>
            <a:ext cx="5837976" cy="580277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E3E3E3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5F3F"/>
              </a:buClr>
              <a:buSzPts val="3240"/>
              <a:buFont typeface="Century Schoolbook"/>
              <a:buNone/>
            </a:pPr>
            <a:r>
              <a:rPr lang="en-US" sz="3240" b="1" i="1">
                <a:solidFill>
                  <a:srgbClr val="1F5F3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Fungal Toxins &amp; Allergies:</a:t>
            </a:r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body" idx="1"/>
          </p:nvPr>
        </p:nvSpPr>
        <p:spPr>
          <a:xfrm>
            <a:off x="254052" y="2130813"/>
            <a:ext cx="7003214" cy="3008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18288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760"/>
              <a:buChar char="•"/>
            </a:pPr>
            <a:r>
              <a:rPr lang="en-US" sz="22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Amanita mushrooms 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🡪 </a:t>
            </a:r>
            <a:r>
              <a:rPr lang="en-US" sz="2200" b="1" dirty="0">
                <a:latin typeface="Arial"/>
                <a:ea typeface="Arial"/>
                <a:cs typeface="Arial"/>
                <a:sym typeface="Arial"/>
              </a:rPr>
              <a:t>liver necrosis 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🡪 </a:t>
            </a:r>
            <a:r>
              <a:rPr lang="en-US" sz="2200" u="sng" dirty="0">
                <a:latin typeface="Arial"/>
                <a:ea typeface="Arial"/>
                <a:cs typeface="Arial"/>
                <a:sym typeface="Arial"/>
              </a:rPr>
              <a:t>two fungal toxins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 (hepatotoxins).</a:t>
            </a:r>
            <a:endParaRPr dirty="0"/>
          </a:p>
          <a:p>
            <a:pPr marL="182880" lvl="0" indent="-18288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760"/>
              <a:buChar char="•"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Ingestion of peanuts and grains contaminated with </a:t>
            </a:r>
            <a:r>
              <a:rPr lang="en-US" sz="2200" b="1" i="1" dirty="0">
                <a:solidFill>
                  <a:srgbClr val="2D8DA8"/>
                </a:solidFill>
                <a:latin typeface="Arial"/>
                <a:ea typeface="Arial"/>
                <a:cs typeface="Arial"/>
                <a:sym typeface="Arial"/>
              </a:rPr>
              <a:t>Aspergillus flavus 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causes </a:t>
            </a:r>
            <a:r>
              <a:rPr lang="en-US" sz="22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liver cancer 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due to </a:t>
            </a:r>
            <a:r>
              <a:rPr lang="en-US" sz="2200" b="1" dirty="0">
                <a:latin typeface="Arial"/>
                <a:ea typeface="Arial"/>
                <a:cs typeface="Arial"/>
                <a:sym typeface="Arial"/>
              </a:rPr>
              <a:t>aflatoxin 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(potent carcinogen)</a:t>
            </a:r>
            <a:endParaRPr dirty="0"/>
          </a:p>
        </p:txBody>
      </p:sp>
      <p:sp>
        <p:nvSpPr>
          <p:cNvPr id="272" name="Google Shape;272;p15"/>
          <p:cNvSpPr/>
          <p:nvPr/>
        </p:nvSpPr>
        <p:spPr>
          <a:xfrm>
            <a:off x="393896" y="1474823"/>
            <a:ext cx="278473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Mycotoxicosis:</a:t>
            </a:r>
            <a:endParaRPr dirty="0"/>
          </a:p>
        </p:txBody>
      </p:sp>
      <p:sp>
        <p:nvSpPr>
          <p:cNvPr id="273" name="Google Shape;273;p15"/>
          <p:cNvSpPr/>
          <p:nvPr/>
        </p:nvSpPr>
        <p:spPr>
          <a:xfrm>
            <a:off x="215174" y="4727187"/>
            <a:ext cx="4719562" cy="5447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Allergies to fungal spores:</a:t>
            </a:r>
            <a:endParaRPr/>
          </a:p>
        </p:txBody>
      </p:sp>
      <p:sp>
        <p:nvSpPr>
          <p:cNvPr id="274" name="Google Shape;274;p15"/>
          <p:cNvSpPr/>
          <p:nvPr/>
        </p:nvSpPr>
        <p:spPr>
          <a:xfrm>
            <a:off x="215174" y="5319684"/>
            <a:ext cx="10462148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Inhalation of the spores of </a:t>
            </a:r>
            <a:r>
              <a:rPr lang="en-US" sz="2200" b="1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Aspergillus fumigatus </a:t>
            </a: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🡪 allergic bronchopulmonary aspergillosis.</a:t>
            </a:r>
            <a:endParaRPr/>
          </a:p>
        </p:txBody>
      </p:sp>
      <p:pic>
        <p:nvPicPr>
          <p:cNvPr id="275" name="Google Shape;27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98277" y="915041"/>
            <a:ext cx="1524000" cy="1572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13739" y="915041"/>
            <a:ext cx="1926336" cy="1572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11522" y="2557015"/>
            <a:ext cx="1928553" cy="208649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9825AC-3EF7-4CFE-89A1-4F0DCBA59AB5}"/>
              </a:ext>
            </a:extLst>
          </p:cNvPr>
          <p:cNvSpPr txBox="1"/>
          <p:nvPr/>
        </p:nvSpPr>
        <p:spPr>
          <a:xfrm>
            <a:off x="5929438" y="409292"/>
            <a:ext cx="2568839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Fungi pathological forms  : mycosis , mycotoxicosis , allergies to fungal spores  ( bronchial asthma )  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6"/>
          <p:cNvSpPr txBox="1">
            <a:spLocks noGrp="1"/>
          </p:cNvSpPr>
          <p:nvPr>
            <p:ph type="title"/>
          </p:nvPr>
        </p:nvSpPr>
        <p:spPr>
          <a:xfrm>
            <a:off x="1" y="412547"/>
            <a:ext cx="4955458" cy="530942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E3E3E3"/>
              </a:gs>
            </a:gsLst>
            <a:path path="circle">
              <a:fillToRect l="50000" t="50000" r="50000" b="50000"/>
            </a:path>
            <a:tileRect/>
          </a:gra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5F3F"/>
              </a:buClr>
              <a:buSzPts val="3240"/>
              <a:buFont typeface="Century Schoolbook"/>
              <a:buNone/>
            </a:pPr>
            <a:br>
              <a:rPr lang="en-US" sz="3240" b="1" i="1">
                <a:solidFill>
                  <a:srgbClr val="1F5F3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br>
              <a:rPr lang="en-US" sz="3240" b="1" i="1">
                <a:solidFill>
                  <a:srgbClr val="1F5F3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br>
              <a:rPr lang="en-US" sz="3240" b="1" i="1">
                <a:solidFill>
                  <a:srgbClr val="1F5F3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r>
              <a:rPr lang="en-US" sz="3240" b="1" i="1">
                <a:solidFill>
                  <a:srgbClr val="1F5F3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Laboratory Diagnosis:</a:t>
            </a:r>
            <a:endParaRPr/>
          </a:p>
        </p:txBody>
      </p:sp>
      <p:sp>
        <p:nvSpPr>
          <p:cNvPr id="283" name="Google Shape;283;p16"/>
          <p:cNvSpPr txBox="1">
            <a:spLocks noGrp="1"/>
          </p:cNvSpPr>
          <p:nvPr>
            <p:ph type="body" idx="1"/>
          </p:nvPr>
        </p:nvSpPr>
        <p:spPr>
          <a:xfrm>
            <a:off x="301752" y="1229032"/>
            <a:ext cx="6720841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US" sz="2400" b="1" u="sng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DIRECT MICROSCOPIC EXAMINATION: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</a:pPr>
            <a:endParaRPr sz="2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10% </a:t>
            </a:r>
            <a:r>
              <a:rPr lang="en-US" sz="2200" b="1" dirty="0">
                <a:latin typeface="Arial"/>
                <a:ea typeface="Arial"/>
                <a:cs typeface="Arial"/>
                <a:sym typeface="Arial"/>
              </a:rPr>
              <a:t>KOH preparation </a:t>
            </a: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-&gt; fungal structures.     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</a:pPr>
            <a:endParaRPr lang="en-US" sz="22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</a:pPr>
            <a:r>
              <a:rPr lang="en-US" sz="2200" dirty="0">
                <a:latin typeface="Arial"/>
                <a:ea typeface="Arial"/>
                <a:cs typeface="Arial"/>
                <a:sym typeface="Arial"/>
              </a:rPr>
              <a:t>India ink, Lactophenol cotton blue,…. 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endParaRPr sz="2400" b="1" u="sng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endParaRPr sz="2400" b="1" u="sng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US" sz="2400" b="1" u="sng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CULTURE:  </a:t>
            </a:r>
            <a:r>
              <a:rPr lang="en-US" sz="2200" b="1" dirty="0">
                <a:latin typeface="Arial"/>
                <a:ea typeface="Arial"/>
                <a:cs typeface="Arial"/>
                <a:sym typeface="Arial"/>
              </a:rPr>
              <a:t>Sabouraud Dextrose Agar (SDA). 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5" name="Google Shape;28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94379" y="2580924"/>
            <a:ext cx="2200656" cy="1804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67989" y="412547"/>
            <a:ext cx="1633728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46056" y="2580923"/>
            <a:ext cx="2328602" cy="1804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00117" y="5178947"/>
            <a:ext cx="3107635" cy="1475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21496" y="5179367"/>
            <a:ext cx="2968752" cy="147523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B605709-E58D-4D3A-8137-6690DFB06DF4}"/>
              </a:ext>
            </a:extLst>
          </p:cNvPr>
          <p:cNvSpPr txBox="1"/>
          <p:nvPr/>
        </p:nvSpPr>
        <p:spPr>
          <a:xfrm>
            <a:off x="7094379" y="2160975"/>
            <a:ext cx="1684606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India ink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7ECE47-B1B6-4A75-9D09-53B2D3BAF62E}"/>
              </a:ext>
            </a:extLst>
          </p:cNvPr>
          <p:cNvSpPr txBox="1"/>
          <p:nvPr/>
        </p:nvSpPr>
        <p:spPr>
          <a:xfrm>
            <a:off x="9508985" y="1914754"/>
            <a:ext cx="2011794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Lactophenol cotton blue</a:t>
            </a: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52B499-5C0C-443E-A27A-A3546DD151B1}"/>
              </a:ext>
            </a:extLst>
          </p:cNvPr>
          <p:cNvSpPr txBox="1"/>
          <p:nvPr/>
        </p:nvSpPr>
        <p:spPr>
          <a:xfrm>
            <a:off x="229966" y="2486706"/>
            <a:ext cx="5165658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KOH -&gt; if we want to dissolve the tissue without destruction of fungal structure 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02CB03-3AF5-4630-80F0-72F806B8AD5C}"/>
              </a:ext>
            </a:extLst>
          </p:cNvPr>
          <p:cNvSpPr txBox="1"/>
          <p:nvPr/>
        </p:nvSpPr>
        <p:spPr>
          <a:xfrm>
            <a:off x="236784" y="5237683"/>
            <a:ext cx="4222674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In SDA we add </a:t>
            </a:r>
            <a:r>
              <a:rPr lang="en-US" sz="1600" b="1" dirty="0"/>
              <a:t>antibiotic chloramphenicol</a:t>
            </a:r>
            <a:r>
              <a:rPr lang="en-US" sz="1600" dirty="0"/>
              <a:t> to prevent bacterial present  and </a:t>
            </a:r>
            <a:r>
              <a:rPr lang="en-US" sz="1600" b="1" dirty="0"/>
              <a:t>cyclo hexamide</a:t>
            </a:r>
            <a:r>
              <a:rPr lang="en-US" sz="1600" dirty="0"/>
              <a:t> to prevent saprophytic fungi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7"/>
          <p:cNvSpPr txBox="1">
            <a:spLocks noGrp="1"/>
          </p:cNvSpPr>
          <p:nvPr>
            <p:ph type="body" idx="1"/>
          </p:nvPr>
        </p:nvSpPr>
        <p:spPr>
          <a:xfrm>
            <a:off x="239150" y="684761"/>
            <a:ext cx="9427464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US" sz="2400" b="1" u="sng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SEROLOGICAL TESTS: 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for the presence of fungal antigens and  antibodies. Two commonly used tests are those for </a:t>
            </a:r>
            <a:r>
              <a:rPr lang="en-US" sz="2400" b="1" u="sng" dirty="0">
                <a:latin typeface="Arial"/>
                <a:ea typeface="Arial"/>
                <a:cs typeface="Arial"/>
                <a:sym typeface="Arial"/>
              </a:rPr>
              <a:t>cryptococcal antigen 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in </a:t>
            </a: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spinal fluid 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and for </a:t>
            </a:r>
            <a:r>
              <a:rPr lang="en-US" sz="2400" b="1" i="1" u="sng" dirty="0">
                <a:latin typeface="Arial"/>
                <a:ea typeface="Arial"/>
                <a:cs typeface="Arial"/>
                <a:sym typeface="Arial"/>
              </a:rPr>
              <a:t>Coccidioides </a:t>
            </a:r>
            <a:r>
              <a:rPr lang="en-US" sz="2400" b="1" u="sng" dirty="0">
                <a:latin typeface="Arial"/>
                <a:ea typeface="Arial"/>
                <a:cs typeface="Arial"/>
                <a:sym typeface="Arial"/>
              </a:rPr>
              <a:t>antibodies 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in the </a:t>
            </a: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patient’s serum</a:t>
            </a:r>
            <a:endParaRPr dirty="0"/>
          </a:p>
          <a:p>
            <a:pPr marL="182880" lvl="0" indent="-60959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endParaRPr sz="2400"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US" sz="2400" b="1" u="sng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DNA PROBES.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694AA3-ADD7-4499-AC26-AFE038E7129B}"/>
              </a:ext>
            </a:extLst>
          </p:cNvPr>
          <p:cNvSpPr txBox="1"/>
          <p:nvPr/>
        </p:nvSpPr>
        <p:spPr>
          <a:xfrm>
            <a:off x="3022209" y="2691152"/>
            <a:ext cx="6147582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We use serological test to see Ag in immunosuppressed patients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68E3EC-CB5A-430C-B0C9-76C67CC5DDE0}"/>
              </a:ext>
            </a:extLst>
          </p:cNvPr>
          <p:cNvSpPr txBox="1"/>
          <p:nvPr/>
        </p:nvSpPr>
        <p:spPr>
          <a:xfrm>
            <a:off x="377483" y="3966160"/>
            <a:ext cx="528945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/>
              <a:t>Means nucleic acid amplification , kits for systemic infection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8"/>
          <p:cNvSpPr txBox="1">
            <a:spLocks noGrp="1"/>
          </p:cNvSpPr>
          <p:nvPr>
            <p:ph type="title"/>
          </p:nvPr>
        </p:nvSpPr>
        <p:spPr>
          <a:xfrm>
            <a:off x="0" y="193930"/>
            <a:ext cx="4434900" cy="536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5F3F"/>
              </a:buClr>
              <a:buSzPts val="3240"/>
              <a:buFont typeface="Century Schoolbook"/>
              <a:buNone/>
            </a:pPr>
            <a:r>
              <a:rPr lang="en-US" sz="3240" b="1" i="1">
                <a:solidFill>
                  <a:srgbClr val="1F5F3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Antifungal Therapy:</a:t>
            </a:r>
            <a:endParaRPr/>
          </a:p>
        </p:txBody>
      </p:sp>
      <p:sp>
        <p:nvSpPr>
          <p:cNvPr id="301" name="Google Shape;301;p18"/>
          <p:cNvSpPr txBox="1">
            <a:spLocks noGrp="1"/>
          </p:cNvSpPr>
          <p:nvPr>
            <p:ph type="body" idx="1"/>
          </p:nvPr>
        </p:nvSpPr>
        <p:spPr>
          <a:xfrm>
            <a:off x="0" y="900333"/>
            <a:ext cx="10094976" cy="4454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lvl="0" indent="-18288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920"/>
              <a:buFont typeface="Noto Sans Symbols"/>
              <a:buChar char="⮚"/>
            </a:pPr>
            <a:r>
              <a:rPr lang="en-US" sz="2400" b="1" u="sng" dirty="0">
                <a:latin typeface="Arial"/>
                <a:ea typeface="Arial"/>
                <a:cs typeface="Arial"/>
                <a:sym typeface="Arial"/>
              </a:rPr>
              <a:t>Polyene antifungals: </a:t>
            </a: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Bind </a:t>
            </a:r>
            <a:r>
              <a:rPr lang="en-US" sz="2400" b="1" u="sng" dirty="0">
                <a:latin typeface="Arial"/>
                <a:ea typeface="Arial"/>
                <a:cs typeface="Arial"/>
                <a:sym typeface="Arial"/>
              </a:rPr>
              <a:t>ergosterol</a:t>
            </a: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4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Amphotericin B, Nystatin</a:t>
            </a:r>
            <a:r>
              <a:rPr lang="en-US" sz="2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dirty="0"/>
          </a:p>
          <a:p>
            <a:pPr marL="182880" lvl="0" indent="-18288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C00000"/>
              </a:buClr>
              <a:buSzPts val="1920"/>
              <a:buFont typeface="Noto Sans Symbols"/>
              <a:buChar char="⮚"/>
            </a:pPr>
            <a:endParaRPr lang="en-US" sz="2400" b="1" dirty="0">
              <a:latin typeface="Arial"/>
              <a:ea typeface="Arial"/>
              <a:cs typeface="Arial"/>
              <a:sym typeface="Arial"/>
            </a:endParaRPr>
          </a:p>
          <a:p>
            <a:pPr marL="182880" lvl="0" indent="-18288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C00000"/>
              </a:buClr>
              <a:buSzPts val="1920"/>
              <a:buFont typeface="Noto Sans Symbols"/>
              <a:buChar char="⮚"/>
            </a:pP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400" b="1" u="sng" dirty="0">
                <a:latin typeface="Arial"/>
                <a:ea typeface="Arial"/>
                <a:cs typeface="Arial"/>
                <a:sym typeface="Arial"/>
              </a:rPr>
              <a:t>5- Fluorocytosine: </a:t>
            </a: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Resistance ??</a:t>
            </a:r>
            <a:endParaRPr dirty="0"/>
          </a:p>
          <a:p>
            <a:pPr marL="182880" lvl="0" indent="-18288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C00000"/>
              </a:buClr>
              <a:buSzPts val="1920"/>
              <a:buFont typeface="Noto Sans Symbols"/>
              <a:buChar char="⮚"/>
            </a:pPr>
            <a:endParaRPr lang="en-US" sz="100" b="1" u="sng" dirty="0">
              <a:latin typeface="Arial"/>
              <a:ea typeface="Arial"/>
              <a:cs typeface="Arial"/>
              <a:sym typeface="Arial"/>
            </a:endParaRPr>
          </a:p>
          <a:p>
            <a:pPr marL="182880" lvl="0" indent="-18288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C00000"/>
              </a:buClr>
              <a:buSzPts val="1920"/>
              <a:buFont typeface="Noto Sans Symbols"/>
              <a:buChar char="⮚"/>
            </a:pPr>
            <a:r>
              <a:rPr lang="en-US" sz="2400" b="1" u="sng" dirty="0">
                <a:latin typeface="Arial"/>
                <a:ea typeface="Arial"/>
                <a:cs typeface="Arial"/>
                <a:sym typeface="Arial"/>
              </a:rPr>
              <a:t>Imidazole</a:t>
            </a: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400" b="1" u="sng" dirty="0">
                <a:latin typeface="Arial"/>
                <a:ea typeface="Arial"/>
                <a:cs typeface="Arial"/>
                <a:sym typeface="Arial"/>
              </a:rPr>
              <a:t>Interfere with ergosterol synthesis</a:t>
            </a: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ketoconazole,…. </a:t>
            </a:r>
            <a:endParaRPr dirty="0"/>
          </a:p>
          <a:p>
            <a:pPr marL="182880" lvl="0" indent="-18288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C00000"/>
              </a:buClr>
              <a:buSzPts val="1920"/>
              <a:buFont typeface="Noto Sans Symbols"/>
              <a:buChar char="⮚"/>
            </a:pPr>
            <a:endParaRPr lang="en-US" sz="100" b="1" u="sng" dirty="0">
              <a:latin typeface="Arial"/>
              <a:ea typeface="Arial"/>
              <a:cs typeface="Arial"/>
              <a:sym typeface="Arial"/>
            </a:endParaRPr>
          </a:p>
          <a:p>
            <a:pPr marL="182880" lvl="0" indent="-18288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C00000"/>
              </a:buClr>
              <a:buSzPts val="1920"/>
              <a:buFont typeface="Noto Sans Symbols"/>
              <a:buChar char="⮚"/>
            </a:pPr>
            <a:r>
              <a:rPr lang="en-US" sz="2400" b="1" u="sng" dirty="0">
                <a:latin typeface="Arial"/>
                <a:ea typeface="Arial"/>
                <a:cs typeface="Arial"/>
                <a:sym typeface="Arial"/>
              </a:rPr>
              <a:t>Triazoles</a:t>
            </a: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sz="24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Fluconazole, </a:t>
            </a:r>
            <a:endParaRPr dirty="0"/>
          </a:p>
          <a:p>
            <a:pPr marL="182880" lvl="0" indent="-18288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C00000"/>
              </a:buClr>
              <a:buSzPts val="1920"/>
              <a:buFont typeface="Noto Sans Symbols"/>
              <a:buChar char="⮚"/>
            </a:pPr>
            <a:r>
              <a:rPr lang="en-US" sz="2400" b="1" u="sng" dirty="0">
                <a:latin typeface="Arial"/>
                <a:ea typeface="Arial"/>
                <a:cs typeface="Arial"/>
                <a:sym typeface="Arial"/>
              </a:rPr>
              <a:t>Echinocandins</a:t>
            </a: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4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Caspofungin,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u="sng" dirty="0">
                <a:latin typeface="Arial"/>
                <a:ea typeface="Arial"/>
                <a:cs typeface="Arial"/>
                <a:sym typeface="Arial"/>
              </a:rPr>
              <a:t>inhibit </a:t>
            </a:r>
            <a:r>
              <a:rPr lang="en-US" sz="2400" b="1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glucan synthesis.</a:t>
            </a:r>
            <a:endParaRPr dirty="0"/>
          </a:p>
          <a:p>
            <a:pPr marL="182880" lvl="0" indent="-18288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C00000"/>
              </a:buClr>
              <a:buSzPts val="1920"/>
              <a:buFont typeface="Noto Sans Symbols"/>
              <a:buChar char="⮚"/>
            </a:pPr>
            <a:r>
              <a:rPr lang="en-US" sz="2400" b="1" u="sng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Topical antifungals.</a:t>
            </a:r>
            <a:endParaRPr dirty="0"/>
          </a:p>
          <a:p>
            <a:pPr marL="182880" lvl="0" indent="-60959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C00000"/>
              </a:buClr>
              <a:buSzPts val="1920"/>
              <a:buFont typeface="Noto Sans Symbols"/>
              <a:buNone/>
            </a:pPr>
            <a:endParaRPr sz="2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lvl="0" indent="-60959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C00000"/>
              </a:buClr>
              <a:buSzPts val="1920"/>
              <a:buFont typeface="Noto Sans Symbols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E8C034-49E9-49AA-935E-43FFD3C2CE41}"/>
              </a:ext>
            </a:extLst>
          </p:cNvPr>
          <p:cNvSpPr txBox="1"/>
          <p:nvPr/>
        </p:nvSpPr>
        <p:spPr>
          <a:xfrm>
            <a:off x="8191618" y="5316465"/>
            <a:ext cx="2180492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For candida infection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F0E5F5-AACB-4015-8A51-C2B061433345}"/>
              </a:ext>
            </a:extLst>
          </p:cNvPr>
          <p:cNvSpPr txBox="1"/>
          <p:nvPr/>
        </p:nvSpPr>
        <p:spPr>
          <a:xfrm>
            <a:off x="0" y="1392479"/>
            <a:ext cx="11875946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Polyene binds ergosterol which form ion channels -&gt; leakage -&gt; fungal cell death , may bind with human sterol so they use lipid or liposomal formulation to become less toxic to humans </a:t>
            </a:r>
          </a:p>
          <a:p>
            <a:r>
              <a:rPr lang="en-US" sz="1600" b="1" dirty="0"/>
              <a:t>Amphotericin</a:t>
            </a:r>
            <a:r>
              <a:rPr lang="en-US" sz="1600" dirty="0"/>
              <a:t> : IV in life threatening fungal infection / </a:t>
            </a:r>
            <a:r>
              <a:rPr lang="en-US" sz="1600" b="1" dirty="0"/>
              <a:t>Nystatin</a:t>
            </a:r>
            <a:r>
              <a:rPr lang="en-US" sz="1600" dirty="0"/>
              <a:t> : topical , intravaginal and oral for candida </a:t>
            </a:r>
          </a:p>
          <a:p>
            <a:r>
              <a:rPr lang="en-US" sz="1600" b="1" dirty="0"/>
              <a:t>Polyene</a:t>
            </a:r>
            <a:r>
              <a:rPr lang="en-US" sz="1600" dirty="0"/>
              <a:t> not absorbed from GIT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6A237E-025C-4FEC-A79F-08EE4F0476C3}"/>
              </a:ext>
            </a:extLst>
          </p:cNvPr>
          <p:cNvSpPr txBox="1"/>
          <p:nvPr/>
        </p:nvSpPr>
        <p:spPr>
          <a:xfrm>
            <a:off x="232967" y="2989347"/>
            <a:ext cx="11263532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Act intrafungal -&gt; inhibit protein , RNA , DNA synthesis but has a high resistance so should be given in combination with amphotericin or fluconazole for cryptococcal meningitis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255EA5-BB52-4125-A4F1-4A9DD80D346C}"/>
              </a:ext>
            </a:extLst>
          </p:cNvPr>
          <p:cNvSpPr txBox="1"/>
          <p:nvPr/>
        </p:nvSpPr>
        <p:spPr>
          <a:xfrm>
            <a:off x="232967" y="3996496"/>
            <a:ext cx="8736037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Has 2 nitrogen in azole ring / keto -&gt; orally in </a:t>
            </a:r>
            <a:r>
              <a:rPr lang="en-US" sz="1600" b="1" dirty="0"/>
              <a:t>non life </a:t>
            </a:r>
            <a:r>
              <a:rPr lang="en-US" dirty="0"/>
              <a:t>threatening condition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752D98-1421-4C68-937C-2FA7B4E2997F}"/>
              </a:ext>
            </a:extLst>
          </p:cNvPr>
          <p:cNvSpPr txBox="1"/>
          <p:nvPr/>
        </p:nvSpPr>
        <p:spPr>
          <a:xfrm>
            <a:off x="3751914" y="4551867"/>
            <a:ext cx="6481629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Has 3 nitrogen in azole ring , better in systemic fungal infection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923BF3-38D2-4E7E-9145-76CF1E6FBD75}"/>
              </a:ext>
            </a:extLst>
          </p:cNvPr>
          <p:cNvSpPr txBox="1"/>
          <p:nvPr/>
        </p:nvSpPr>
        <p:spPr>
          <a:xfrm>
            <a:off x="3151544" y="6124708"/>
            <a:ext cx="8176143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Like Imidazole and miconazole in case of dermatophytes and mucosal yeast infection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"/>
          <p:cNvSpPr txBox="1">
            <a:spLocks noGrp="1"/>
          </p:cNvSpPr>
          <p:nvPr>
            <p:ph type="body" idx="1"/>
          </p:nvPr>
        </p:nvSpPr>
        <p:spPr>
          <a:xfrm>
            <a:off x="219458" y="154895"/>
            <a:ext cx="6026598" cy="4611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Mycology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the study of fungi 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400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Eukaryotic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organisms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400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Have a </a:t>
            </a: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rigid cell wall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400"/>
              <a:buChar char="•"/>
            </a:pP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Obligate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or </a:t>
            </a: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facultative aerobes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400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Require </a:t>
            </a:r>
            <a:r>
              <a:rPr lang="en-US" sz="24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preformed source of carbon.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400"/>
              <a:buChar char="•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Natural habitats 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🡪 </a:t>
            </a:r>
            <a:r>
              <a:rPr lang="en-US" sz="2400" b="1" dirty="0">
                <a:solidFill>
                  <a:srgbClr val="503D1A"/>
                </a:solidFill>
                <a:latin typeface="Arial"/>
                <a:ea typeface="Arial"/>
                <a:cs typeface="Arial"/>
                <a:sym typeface="Arial"/>
              </a:rPr>
              <a:t>environment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4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Candida albicans 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🡪 </a:t>
            </a:r>
            <a:r>
              <a:rPr lang="en-US" sz="24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N. Flora.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AF6129-436E-452A-A250-B929CEE2F8CC}"/>
              </a:ext>
            </a:extLst>
          </p:cNvPr>
          <p:cNvSpPr txBox="1"/>
          <p:nvPr/>
        </p:nvSpPr>
        <p:spPr>
          <a:xfrm>
            <a:off x="3924886" y="970671"/>
            <a:ext cx="1322363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Like humans 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C7D4CE4-7979-4101-9B87-A80E92D52F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538662"/>
              </p:ext>
            </p:extLst>
          </p:nvPr>
        </p:nvGraphicFramePr>
        <p:xfrm>
          <a:off x="7652825" y="321845"/>
          <a:ext cx="4319717" cy="58367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486">
                  <a:extLst>
                    <a:ext uri="{9D8B030D-6E8A-4147-A177-3AD203B41FA5}">
                      <a16:colId xmlns:a16="http://schemas.microsoft.com/office/drawing/2014/main" val="3517306412"/>
                    </a:ext>
                  </a:extLst>
                </a:gridCol>
                <a:gridCol w="2237231">
                  <a:extLst>
                    <a:ext uri="{9D8B030D-6E8A-4147-A177-3AD203B41FA5}">
                      <a16:colId xmlns:a16="http://schemas.microsoft.com/office/drawing/2014/main" val="3158893488"/>
                    </a:ext>
                  </a:extLst>
                </a:gridCol>
              </a:tblGrid>
              <a:tr h="66520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Prokaryotes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( bacteria )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Eukaryotes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( fungi )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6625959"/>
                  </a:ext>
                </a:extLst>
              </a:tr>
              <a:tr h="563753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Small diameter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Larger diameter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841981"/>
                  </a:ext>
                </a:extLst>
              </a:tr>
              <a:tr h="563753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Peptidoglycan on its cell wall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Complex carbohydrates on its cell wall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276165"/>
                  </a:ext>
                </a:extLst>
              </a:tr>
              <a:tr h="563753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No sterols ( mycobacterium exception 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Sterols in cell membrane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255674"/>
                  </a:ext>
                </a:extLst>
              </a:tr>
              <a:tr h="563753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Spores for survival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Have sexual and asexual spores for reproduction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4800916"/>
                  </a:ext>
                </a:extLst>
              </a:tr>
              <a:tr h="563753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No presence for mitochondria and 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Have mitochondria and ER in cytoplasm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6949461"/>
                  </a:ext>
                </a:extLst>
              </a:tr>
              <a:tr h="563753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Don’t require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Require preformed source of carbon for metabolism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3714194"/>
                  </a:ext>
                </a:extLst>
              </a:tr>
              <a:tr h="563753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Obligate anerobes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No anerobes forms , only aerobes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582921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26B910A-0C52-4508-8370-6AA476C64996}"/>
              </a:ext>
            </a:extLst>
          </p:cNvPr>
          <p:cNvSpPr txBox="1"/>
          <p:nvPr/>
        </p:nvSpPr>
        <p:spPr>
          <a:xfrm>
            <a:off x="260252" y="6048670"/>
            <a:ext cx="4733779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Fungi has thermal dimorphism ( will discuss later )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"/>
          <p:cNvSpPr/>
          <p:nvPr/>
        </p:nvSpPr>
        <p:spPr>
          <a:xfrm>
            <a:off x="0" y="296140"/>
            <a:ext cx="10163228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About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80,000 species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&lt;400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medically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important,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&lt;50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species cause </a:t>
            </a:r>
            <a:r>
              <a:rPr lang="en-US" sz="24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fungal infections of humans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other animals.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Some contributing to the production of </a:t>
            </a:r>
            <a:r>
              <a:rPr lang="en-US" sz="2400" b="1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food and spirits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</a:pPr>
            <a:endParaRPr lang="en-US" sz="2400" dirty="0">
              <a:solidFill>
                <a:schemeClr val="dk1"/>
              </a:solidFill>
            </a:endParaRPr>
          </a:p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other fungi have served </a:t>
            </a:r>
            <a:r>
              <a:rPr lang="en-US" sz="2400" b="1" i="0" u="none" strike="noStrike" cap="none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medicine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[</a:t>
            </a:r>
            <a:r>
              <a:rPr lang="en-US" sz="24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antibiotics (penicillin)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en-US" sz="24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immunosuppressive drugs (cyclosporine)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].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Fungal infections are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mycoses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. Mycoses may be classified as </a:t>
            </a:r>
            <a:r>
              <a:rPr lang="en-US" sz="24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superficial, cutaneous, subcutaneous, or systemic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9A779D-BAE1-49C3-AB71-1F424D1B0BF4}"/>
              </a:ext>
            </a:extLst>
          </p:cNvPr>
          <p:cNvSpPr txBox="1"/>
          <p:nvPr/>
        </p:nvSpPr>
        <p:spPr>
          <a:xfrm>
            <a:off x="162458" y="5067675"/>
            <a:ext cx="8432901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/>
              <a:t>Fungi can live in different condition such as : </a:t>
            </a:r>
          </a:p>
          <a:p>
            <a:r>
              <a:rPr lang="en-US" sz="1800" dirty="0"/>
              <a:t>In dry condition ( molds ) </a:t>
            </a:r>
          </a:p>
          <a:p>
            <a:r>
              <a:rPr lang="en-US" sz="1800" dirty="0"/>
              <a:t>In acidic condition ( like those on orange ) </a:t>
            </a:r>
          </a:p>
          <a:p>
            <a:r>
              <a:rPr lang="en-US" sz="1800" dirty="0"/>
              <a:t>Some fungi resist high osmotic pressure and can live in pickle ( </a:t>
            </a:r>
            <a:r>
              <a:rPr lang="ar-JO" sz="1800" dirty="0"/>
              <a:t>مخلل </a:t>
            </a:r>
            <a:r>
              <a:rPr lang="en-US" sz="1800" dirty="0"/>
              <a:t>)  or in jam . </a:t>
            </a:r>
          </a:p>
          <a:p>
            <a:r>
              <a:rPr lang="en-US" sz="1800" dirty="0"/>
              <a:t>Or can be found in grains like nuts and hazelnut ( </a:t>
            </a:r>
            <a:r>
              <a:rPr lang="ar-JO" sz="1800" dirty="0"/>
              <a:t> بندق </a:t>
            </a:r>
            <a:r>
              <a:rPr lang="en-US" sz="1800" dirty="0"/>
              <a:t>)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F6054A-2277-4320-92A1-CC63DB1BB2BE}"/>
              </a:ext>
            </a:extLst>
          </p:cNvPr>
          <p:cNvSpPr txBox="1"/>
          <p:nvPr/>
        </p:nvSpPr>
        <p:spPr>
          <a:xfrm>
            <a:off x="281354" y="2082019"/>
            <a:ext cx="9172135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Production of food like yeast in bread and French cheese , production of spirits like in beer and wine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4"/>
          <p:cNvSpPr txBox="1">
            <a:spLocks noGrp="1"/>
          </p:cNvSpPr>
          <p:nvPr>
            <p:ph type="title"/>
          </p:nvPr>
        </p:nvSpPr>
        <p:spPr>
          <a:xfrm>
            <a:off x="0" y="235267"/>
            <a:ext cx="4962283" cy="58189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5F3F"/>
              </a:buClr>
              <a:buSzPts val="3240"/>
              <a:buFont typeface="Century Schoolbook"/>
              <a:buNone/>
            </a:pPr>
            <a:r>
              <a:rPr lang="en-US" sz="3240" b="1" i="1">
                <a:solidFill>
                  <a:srgbClr val="1F5F3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Structure &amp; Growth:</a:t>
            </a:r>
            <a:endParaRPr sz="3240" b="1">
              <a:solidFill>
                <a:srgbClr val="1F5F3F"/>
              </a:solidFill>
            </a:endParaRPr>
          </a:p>
        </p:txBody>
      </p:sp>
      <p:sp>
        <p:nvSpPr>
          <p:cNvPr id="169" name="Google Shape;169;p4"/>
          <p:cNvSpPr txBox="1">
            <a:spLocks noGrp="1"/>
          </p:cNvSpPr>
          <p:nvPr>
            <p:ph type="body" idx="1"/>
          </p:nvPr>
        </p:nvSpPr>
        <p:spPr>
          <a:xfrm>
            <a:off x="177858" y="2259309"/>
            <a:ext cx="12014141" cy="1238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lvl="0" indent="-18288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920"/>
              <a:buFont typeface="Noto Sans Symbols"/>
              <a:buChar char="▪"/>
            </a:pPr>
            <a:r>
              <a:rPr lang="en-US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Consists of chitin, β-glucan,..</a:t>
            </a:r>
            <a:r>
              <a:rPr lang="en-US" sz="24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>
              <a:solidFill>
                <a:schemeClr val="tx1"/>
              </a:solidFill>
            </a:endParaRPr>
          </a:p>
          <a:p>
            <a:pPr marL="182880" lvl="0" indent="-182880" algn="l" rtl="0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C00000"/>
              </a:buClr>
              <a:buSzPts val="1920"/>
              <a:buFont typeface="Noto Sans Symbols"/>
              <a:buChar char="▪"/>
            </a:pPr>
            <a:endParaRPr lang="en-US" sz="2400" b="1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880" lvl="0" indent="-182880" algn="l" rtl="0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>
                <a:srgbClr val="C00000"/>
              </a:buClr>
              <a:buSzPts val="1920"/>
              <a:buFont typeface="Noto Sans Symbols"/>
              <a:buChar char="▪"/>
            </a:pPr>
            <a:r>
              <a:rPr lang="en-US" sz="24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Shape</a:t>
            </a:r>
            <a:r>
              <a:rPr lang="en-US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protection </a:t>
            </a:r>
            <a:r>
              <a:rPr lang="en-US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( like protection from osmotic shock ) </a:t>
            </a:r>
            <a:r>
              <a:rPr lang="en-US" sz="24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, antigenic </a:t>
            </a:r>
            <a:r>
              <a:rPr lang="en-US" sz="16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that stimulate immune response .</a:t>
            </a:r>
            <a:r>
              <a:rPr lang="en-US" sz="1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71" name="Google Shape;171;p4"/>
          <p:cNvSpPr/>
          <p:nvPr/>
        </p:nvSpPr>
        <p:spPr>
          <a:xfrm>
            <a:off x="437973" y="1054153"/>
            <a:ext cx="752263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sng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Two fungal structures are medically important:</a:t>
            </a:r>
            <a:endParaRPr sz="2800">
              <a:solidFill>
                <a:srgbClr val="FF0000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72" name="Google Shape;172;p4"/>
          <p:cNvSpPr/>
          <p:nvPr/>
        </p:nvSpPr>
        <p:spPr>
          <a:xfrm>
            <a:off x="359315" y="1797644"/>
            <a:ext cx="448552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(1) The Fungal rigid cell wall:</a:t>
            </a:r>
            <a:r>
              <a:rPr lang="en-US" sz="24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 b="1">
              <a:solidFill>
                <a:schemeClr val="accent3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73" name="Google Shape;173;p4"/>
          <p:cNvSpPr/>
          <p:nvPr/>
        </p:nvSpPr>
        <p:spPr>
          <a:xfrm>
            <a:off x="202684" y="4114729"/>
            <a:ext cx="399660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(2) fungal cell membrane: </a:t>
            </a:r>
            <a:endParaRPr dirty="0"/>
          </a:p>
        </p:txBody>
      </p:sp>
      <p:sp>
        <p:nvSpPr>
          <p:cNvPr id="174" name="Google Shape;174;p4"/>
          <p:cNvSpPr/>
          <p:nvPr/>
        </p:nvSpPr>
        <p:spPr>
          <a:xfrm>
            <a:off x="658527" y="4616941"/>
            <a:ext cx="1044862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Sterol is </a:t>
            </a:r>
            <a:r>
              <a:rPr lang="en-US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Ergosterol. 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EB150A-4195-4E24-9BB3-E3C1FB292B8C}"/>
              </a:ext>
            </a:extLst>
          </p:cNvPr>
          <p:cNvSpPr txBox="1"/>
          <p:nvPr/>
        </p:nvSpPr>
        <p:spPr>
          <a:xfrm>
            <a:off x="5106572" y="1797644"/>
            <a:ext cx="4065563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Cell wall consist of complex carbohydrates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09AFEB-5227-4A2A-8B4C-48BF19DE222B}"/>
              </a:ext>
            </a:extLst>
          </p:cNvPr>
          <p:cNvSpPr txBox="1"/>
          <p:nvPr/>
        </p:nvSpPr>
        <p:spPr>
          <a:xfrm>
            <a:off x="437973" y="2948502"/>
            <a:ext cx="9029584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β-</a:t>
            </a:r>
            <a:r>
              <a:rPr lang="en-US" sz="1600" dirty="0"/>
              <a:t>Glucan -&gt; target for treatment because it not present in humans ( caspofungin antifungal drug )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5F58B6-40E6-4791-9DAA-D3412626E9FF}"/>
              </a:ext>
            </a:extLst>
          </p:cNvPr>
          <p:cNvSpPr txBox="1"/>
          <p:nvPr/>
        </p:nvSpPr>
        <p:spPr>
          <a:xfrm>
            <a:off x="177858" y="5193166"/>
            <a:ext cx="1153347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/>
              <a:t>In humans cholesterol / in fungi ergosterol and It is a target for drugs ( azoles that inhibit it synthesis / </a:t>
            </a: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Polyene) .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5"/>
          <p:cNvSpPr txBox="1">
            <a:spLocks noGrp="1"/>
          </p:cNvSpPr>
          <p:nvPr>
            <p:ph type="title"/>
          </p:nvPr>
        </p:nvSpPr>
        <p:spPr>
          <a:xfrm>
            <a:off x="0" y="245807"/>
            <a:ext cx="5683045" cy="77692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5F3F"/>
              </a:buClr>
              <a:buSzPts val="3600"/>
              <a:buFont typeface="Century Schoolbook"/>
              <a:buNone/>
            </a:pPr>
            <a:r>
              <a:rPr lang="en-US" sz="3600" b="1" i="1">
                <a:solidFill>
                  <a:srgbClr val="1F5F3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Classification of fungi:</a:t>
            </a:r>
            <a:endParaRPr/>
          </a:p>
        </p:txBody>
      </p:sp>
      <p:sp>
        <p:nvSpPr>
          <p:cNvPr id="180" name="Google Shape;180;p5"/>
          <p:cNvSpPr txBox="1">
            <a:spLocks noGrp="1"/>
          </p:cNvSpPr>
          <p:nvPr>
            <p:ph type="body" idx="1"/>
          </p:nvPr>
        </p:nvSpPr>
        <p:spPr>
          <a:xfrm>
            <a:off x="396632" y="1547091"/>
            <a:ext cx="10133716" cy="455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US" sz="2800" b="1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Two basic forms of fungi :</a:t>
            </a:r>
            <a:r>
              <a:rPr lang="en-US" sz="2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>
                <a:latin typeface="Arial"/>
                <a:ea typeface="Arial"/>
                <a:cs typeface="Arial"/>
                <a:sym typeface="Arial"/>
              </a:rPr>
              <a:t>yeasts </a:t>
            </a:r>
            <a:r>
              <a:rPr lang="en-US" sz="2800"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en-US" sz="2800" b="1">
                <a:latin typeface="Arial"/>
                <a:ea typeface="Arial"/>
                <a:cs typeface="Arial"/>
                <a:sym typeface="Arial"/>
              </a:rPr>
              <a:t>molds </a:t>
            </a:r>
            <a:r>
              <a:rPr lang="en-US" sz="2800">
                <a:latin typeface="Arial"/>
                <a:ea typeface="Arial"/>
                <a:cs typeface="Arial"/>
                <a:sym typeface="Arial"/>
              </a:rPr>
              <a:t>(or </a:t>
            </a:r>
            <a:r>
              <a:rPr lang="en-US" sz="2800" b="1">
                <a:latin typeface="Arial"/>
                <a:ea typeface="Arial"/>
                <a:cs typeface="Arial"/>
                <a:sym typeface="Arial"/>
              </a:rPr>
              <a:t>moulds</a:t>
            </a:r>
            <a:r>
              <a:rPr lang="en-US" sz="2800">
                <a:latin typeface="Arial"/>
                <a:ea typeface="Arial"/>
                <a:cs typeface="Arial"/>
                <a:sym typeface="Arial"/>
              </a:rPr>
              <a:t>).</a:t>
            </a:r>
            <a:endParaRPr sz="2800" b="1">
              <a:latin typeface="Arial"/>
              <a:ea typeface="Arial"/>
              <a:cs typeface="Arial"/>
              <a:sym typeface="Arial"/>
            </a:endParaRPr>
          </a:p>
          <a:p>
            <a:pPr marL="182880" lvl="0" indent="-40639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2240"/>
              <a:buNone/>
            </a:pP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5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Prof. Dr. Ghada Fahmy Helaly</a:t>
            </a:r>
            <a:endParaRPr/>
          </a:p>
        </p:txBody>
      </p:sp>
      <p:sp>
        <p:nvSpPr>
          <p:cNvPr id="182" name="Google Shape;182;p5"/>
          <p:cNvSpPr/>
          <p:nvPr/>
        </p:nvSpPr>
        <p:spPr>
          <a:xfrm>
            <a:off x="259396" y="2182404"/>
            <a:ext cx="9411810" cy="4216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u="sng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Yeasts:</a:t>
            </a:r>
            <a:r>
              <a:rPr lang="en-US" sz="24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Single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cells. </a:t>
            </a:r>
            <a:endParaRPr dirty="0"/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Reproduce by </a:t>
            </a: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asexual budding 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(blastoconidia). </a:t>
            </a:r>
            <a:endParaRPr dirty="0"/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endParaRPr lang="en-US" sz="9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Yeast colonies are usually soft, opaque, 1–3 mm in size, and cream-colored.</a:t>
            </a:r>
            <a:endParaRPr dirty="0"/>
          </a:p>
        </p:txBody>
      </p:sp>
      <p:pic>
        <p:nvPicPr>
          <p:cNvPr id="183" name="Google Shape;183;p5" descr="Image result for candida cultur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58129" y="2160273"/>
            <a:ext cx="1874475" cy="1887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09900" y="4132132"/>
            <a:ext cx="1822704" cy="25358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FA0F35-A85D-464D-ACFC-DFCEF00C34A7}"/>
              </a:ext>
            </a:extLst>
          </p:cNvPr>
          <p:cNvSpPr txBox="1"/>
          <p:nvPr/>
        </p:nvSpPr>
        <p:spPr>
          <a:xfrm>
            <a:off x="2438938" y="2503887"/>
            <a:ext cx="203981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/>
              <a:t>Like candida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335745-31AC-47D2-9823-6657F3AD1F9B}"/>
              </a:ext>
            </a:extLst>
          </p:cNvPr>
          <p:cNvSpPr txBox="1"/>
          <p:nvPr/>
        </p:nvSpPr>
        <p:spPr>
          <a:xfrm>
            <a:off x="7255595" y="3762800"/>
            <a:ext cx="1506492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Or blastospores : newly formed spores or buds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5EB089F-7F19-47F4-A223-FE1025EA8280}"/>
              </a:ext>
            </a:extLst>
          </p:cNvPr>
          <p:cNvCxnSpPr>
            <a:cxnSpLocks/>
          </p:cNvCxnSpPr>
          <p:nvPr/>
        </p:nvCxnSpPr>
        <p:spPr>
          <a:xfrm>
            <a:off x="8762087" y="4290653"/>
            <a:ext cx="1347813" cy="3077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FCB4AE7-8B32-4682-9F32-45BD842966B5}"/>
              </a:ext>
            </a:extLst>
          </p:cNvPr>
          <p:cNvSpPr txBox="1"/>
          <p:nvPr/>
        </p:nvSpPr>
        <p:spPr>
          <a:xfrm>
            <a:off x="451554" y="4444542"/>
            <a:ext cx="5661015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In lab culture colonies of fungi larger than bacteria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2D860E-8AAF-4E5F-9F93-DB357FDA41DB}"/>
              </a:ext>
            </a:extLst>
          </p:cNvPr>
          <p:cNvSpPr txBox="1"/>
          <p:nvPr/>
        </p:nvSpPr>
        <p:spPr>
          <a:xfrm>
            <a:off x="9125555" y="2503887"/>
            <a:ext cx="932574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Colonies of candida albicans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F86FD7-DBB5-4419-B916-9B94B44074BF}"/>
              </a:ext>
            </a:extLst>
          </p:cNvPr>
          <p:cNvSpPr txBox="1"/>
          <p:nvPr/>
        </p:nvSpPr>
        <p:spPr>
          <a:xfrm>
            <a:off x="618979" y="6089954"/>
            <a:ext cx="3094892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Creamy in color and consistency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"/>
          <p:cNvSpPr txBox="1">
            <a:spLocks noGrp="1"/>
          </p:cNvSpPr>
          <p:nvPr>
            <p:ph type="body" idx="1"/>
          </p:nvPr>
        </p:nvSpPr>
        <p:spPr>
          <a:xfrm>
            <a:off x="111624" y="808704"/>
            <a:ext cx="4817273" cy="5911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en-US" sz="3200" b="1" u="sng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Molds:</a:t>
            </a:r>
            <a:r>
              <a:rPr lang="en-US" sz="32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920"/>
              <a:buNone/>
            </a:pP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long filaments 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of cells (</a:t>
            </a:r>
            <a:r>
              <a:rPr lang="en-US" sz="24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hyphae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US" sz="2400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form 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mat 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24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mycelium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: Fluffy surface masses of hyphae and hidden growth into tissue or lab medium, absorbs nutrients ). </a:t>
            </a:r>
            <a:r>
              <a:rPr lang="en-US" sz="2800" b="1" dirty="0">
                <a:latin typeface="Arial"/>
                <a:ea typeface="Arial"/>
                <a:cs typeface="Arial"/>
                <a:sym typeface="Arial"/>
              </a:rPr>
              <a:t>Reproduce by cell division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.</a:t>
            </a:r>
            <a:endParaRPr sz="2400" b="1" dirty="0">
              <a:latin typeface="Arial"/>
              <a:ea typeface="Arial"/>
              <a:cs typeface="Arial"/>
              <a:sym typeface="Arial"/>
            </a:endParaRPr>
          </a:p>
          <a:p>
            <a:pPr marL="182880" lvl="0" indent="-91440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SzPts val="1440"/>
              <a:buNone/>
            </a:pPr>
            <a:endParaRPr dirty="0"/>
          </a:p>
        </p:txBody>
      </p:sp>
      <p:sp>
        <p:nvSpPr>
          <p:cNvPr id="190" name="Google Shape;190;p6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Prof. Dr. Ghada Fahmy Helaly</a:t>
            </a:r>
            <a:endParaRPr/>
          </a:p>
        </p:txBody>
      </p:sp>
      <p:pic>
        <p:nvPicPr>
          <p:cNvPr id="191" name="Google Shape;19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70315" y="484095"/>
            <a:ext cx="2530863" cy="2324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12047" y="484096"/>
            <a:ext cx="3152843" cy="4003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70316" y="2907809"/>
            <a:ext cx="2530862" cy="1579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01517" y="4586749"/>
            <a:ext cx="3099661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6EC2E9-0BAD-4595-91D8-D6B93CDDF4C8}"/>
              </a:ext>
            </a:extLst>
          </p:cNvPr>
          <p:cNvSpPr txBox="1"/>
          <p:nvPr/>
        </p:nvSpPr>
        <p:spPr>
          <a:xfrm>
            <a:off x="1905615" y="1464677"/>
            <a:ext cx="306704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/>
              <a:t>Hyphae -&gt; epical filaments 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62B89ABD-EF33-4848-ABE7-7D5250B7B87D}"/>
              </a:ext>
            </a:extLst>
          </p:cNvPr>
          <p:cNvSpPr/>
          <p:nvPr/>
        </p:nvSpPr>
        <p:spPr>
          <a:xfrm>
            <a:off x="4768948" y="2489982"/>
            <a:ext cx="3657600" cy="2264898"/>
          </a:xfrm>
          <a:custGeom>
            <a:avLst/>
            <a:gdLst>
              <a:gd name="connsiteX0" fmla="*/ 1069144 w 3657600"/>
              <a:gd name="connsiteY0" fmla="*/ 393895 h 2264898"/>
              <a:gd name="connsiteX1" fmla="*/ 998806 w 3657600"/>
              <a:gd name="connsiteY1" fmla="*/ 365760 h 2264898"/>
              <a:gd name="connsiteX2" fmla="*/ 407963 w 3657600"/>
              <a:gd name="connsiteY2" fmla="*/ 365760 h 2264898"/>
              <a:gd name="connsiteX3" fmla="*/ 365760 w 3657600"/>
              <a:gd name="connsiteY3" fmla="*/ 379827 h 2264898"/>
              <a:gd name="connsiteX4" fmla="*/ 253218 w 3657600"/>
              <a:gd name="connsiteY4" fmla="*/ 407963 h 2264898"/>
              <a:gd name="connsiteX5" fmla="*/ 211015 w 3657600"/>
              <a:gd name="connsiteY5" fmla="*/ 436098 h 2264898"/>
              <a:gd name="connsiteX6" fmla="*/ 182880 w 3657600"/>
              <a:gd name="connsiteY6" fmla="*/ 478301 h 2264898"/>
              <a:gd name="connsiteX7" fmla="*/ 140677 w 3657600"/>
              <a:gd name="connsiteY7" fmla="*/ 506436 h 2264898"/>
              <a:gd name="connsiteX8" fmla="*/ 98474 w 3657600"/>
              <a:gd name="connsiteY8" fmla="*/ 633046 h 2264898"/>
              <a:gd name="connsiteX9" fmla="*/ 84406 w 3657600"/>
              <a:gd name="connsiteY9" fmla="*/ 675249 h 2264898"/>
              <a:gd name="connsiteX10" fmla="*/ 56270 w 3657600"/>
              <a:gd name="connsiteY10" fmla="*/ 703384 h 2264898"/>
              <a:gd name="connsiteX11" fmla="*/ 28135 w 3657600"/>
              <a:gd name="connsiteY11" fmla="*/ 759655 h 2264898"/>
              <a:gd name="connsiteX12" fmla="*/ 14067 w 3657600"/>
              <a:gd name="connsiteY12" fmla="*/ 829993 h 2264898"/>
              <a:gd name="connsiteX13" fmla="*/ 0 w 3657600"/>
              <a:gd name="connsiteY13" fmla="*/ 872196 h 2264898"/>
              <a:gd name="connsiteX14" fmla="*/ 14067 w 3657600"/>
              <a:gd name="connsiteY14" fmla="*/ 1097280 h 2264898"/>
              <a:gd name="connsiteX15" fmla="*/ 56270 w 3657600"/>
              <a:gd name="connsiteY15" fmla="*/ 1252024 h 2264898"/>
              <a:gd name="connsiteX16" fmla="*/ 84406 w 3657600"/>
              <a:gd name="connsiteY16" fmla="*/ 1336430 h 2264898"/>
              <a:gd name="connsiteX17" fmla="*/ 98474 w 3657600"/>
              <a:gd name="connsiteY17" fmla="*/ 1378633 h 2264898"/>
              <a:gd name="connsiteX18" fmla="*/ 126609 w 3657600"/>
              <a:gd name="connsiteY18" fmla="*/ 1434904 h 2264898"/>
              <a:gd name="connsiteX19" fmla="*/ 182880 w 3657600"/>
              <a:gd name="connsiteY19" fmla="*/ 1561513 h 2264898"/>
              <a:gd name="connsiteX20" fmla="*/ 196947 w 3657600"/>
              <a:gd name="connsiteY20" fmla="*/ 1603716 h 2264898"/>
              <a:gd name="connsiteX21" fmla="*/ 225083 w 3657600"/>
              <a:gd name="connsiteY21" fmla="*/ 1702190 h 2264898"/>
              <a:gd name="connsiteX22" fmla="*/ 253218 w 3657600"/>
              <a:gd name="connsiteY22" fmla="*/ 1744393 h 2264898"/>
              <a:gd name="connsiteX23" fmla="*/ 295421 w 3657600"/>
              <a:gd name="connsiteY23" fmla="*/ 1828800 h 2264898"/>
              <a:gd name="connsiteX24" fmla="*/ 450166 w 3657600"/>
              <a:gd name="connsiteY24" fmla="*/ 1955409 h 2264898"/>
              <a:gd name="connsiteX25" fmla="*/ 576775 w 3657600"/>
              <a:gd name="connsiteY25" fmla="*/ 2039815 h 2264898"/>
              <a:gd name="connsiteX26" fmla="*/ 618978 w 3657600"/>
              <a:gd name="connsiteY26" fmla="*/ 2067950 h 2264898"/>
              <a:gd name="connsiteX27" fmla="*/ 731520 w 3657600"/>
              <a:gd name="connsiteY27" fmla="*/ 2124221 h 2264898"/>
              <a:gd name="connsiteX28" fmla="*/ 829994 w 3657600"/>
              <a:gd name="connsiteY28" fmla="*/ 2180492 h 2264898"/>
              <a:gd name="connsiteX29" fmla="*/ 956603 w 3657600"/>
              <a:gd name="connsiteY29" fmla="*/ 2208627 h 2264898"/>
              <a:gd name="connsiteX30" fmla="*/ 998806 w 3657600"/>
              <a:gd name="connsiteY30" fmla="*/ 2236763 h 2264898"/>
              <a:gd name="connsiteX31" fmla="*/ 1055077 w 3657600"/>
              <a:gd name="connsiteY31" fmla="*/ 2250830 h 2264898"/>
              <a:gd name="connsiteX32" fmla="*/ 1097280 w 3657600"/>
              <a:gd name="connsiteY32" fmla="*/ 2264898 h 2264898"/>
              <a:gd name="connsiteX33" fmla="*/ 1828800 w 3657600"/>
              <a:gd name="connsiteY33" fmla="*/ 2250830 h 2264898"/>
              <a:gd name="connsiteX34" fmla="*/ 1885070 w 3657600"/>
              <a:gd name="connsiteY34" fmla="*/ 2236763 h 2264898"/>
              <a:gd name="connsiteX35" fmla="*/ 2025747 w 3657600"/>
              <a:gd name="connsiteY35" fmla="*/ 2222695 h 2264898"/>
              <a:gd name="connsiteX36" fmla="*/ 2180492 w 3657600"/>
              <a:gd name="connsiteY36" fmla="*/ 2166424 h 2264898"/>
              <a:gd name="connsiteX37" fmla="*/ 2321169 w 3657600"/>
              <a:gd name="connsiteY37" fmla="*/ 2096086 h 2264898"/>
              <a:gd name="connsiteX38" fmla="*/ 2433710 w 3657600"/>
              <a:gd name="connsiteY38" fmla="*/ 2053883 h 2264898"/>
              <a:gd name="connsiteX39" fmla="*/ 2518117 w 3657600"/>
              <a:gd name="connsiteY39" fmla="*/ 1997612 h 2264898"/>
              <a:gd name="connsiteX40" fmla="*/ 2588455 w 3657600"/>
              <a:gd name="connsiteY40" fmla="*/ 1927273 h 2264898"/>
              <a:gd name="connsiteX41" fmla="*/ 2630658 w 3657600"/>
              <a:gd name="connsiteY41" fmla="*/ 1899138 h 2264898"/>
              <a:gd name="connsiteX42" fmla="*/ 2743200 w 3657600"/>
              <a:gd name="connsiteY42" fmla="*/ 1814732 h 2264898"/>
              <a:gd name="connsiteX43" fmla="*/ 2883877 w 3657600"/>
              <a:gd name="connsiteY43" fmla="*/ 1772529 h 2264898"/>
              <a:gd name="connsiteX44" fmla="*/ 2940147 w 3657600"/>
              <a:gd name="connsiteY44" fmla="*/ 1758461 h 2264898"/>
              <a:gd name="connsiteX45" fmla="*/ 3038621 w 3657600"/>
              <a:gd name="connsiteY45" fmla="*/ 1744393 h 2264898"/>
              <a:gd name="connsiteX46" fmla="*/ 3108960 w 3657600"/>
              <a:gd name="connsiteY46" fmla="*/ 1716258 h 2264898"/>
              <a:gd name="connsiteX47" fmla="*/ 3165230 w 3657600"/>
              <a:gd name="connsiteY47" fmla="*/ 1702190 h 2264898"/>
              <a:gd name="connsiteX48" fmla="*/ 3207434 w 3657600"/>
              <a:gd name="connsiteY48" fmla="*/ 1688123 h 2264898"/>
              <a:gd name="connsiteX49" fmla="*/ 3235569 w 3657600"/>
              <a:gd name="connsiteY49" fmla="*/ 1645920 h 2264898"/>
              <a:gd name="connsiteX50" fmla="*/ 3319975 w 3657600"/>
              <a:gd name="connsiteY50" fmla="*/ 1533378 h 2264898"/>
              <a:gd name="connsiteX51" fmla="*/ 3348110 w 3657600"/>
              <a:gd name="connsiteY51" fmla="*/ 1448972 h 2264898"/>
              <a:gd name="connsiteX52" fmla="*/ 3404381 w 3657600"/>
              <a:gd name="connsiteY52" fmla="*/ 1378633 h 2264898"/>
              <a:gd name="connsiteX53" fmla="*/ 3432517 w 3657600"/>
              <a:gd name="connsiteY53" fmla="*/ 1350498 h 2264898"/>
              <a:gd name="connsiteX54" fmla="*/ 3460652 w 3657600"/>
              <a:gd name="connsiteY54" fmla="*/ 1308295 h 2264898"/>
              <a:gd name="connsiteX55" fmla="*/ 3502855 w 3657600"/>
              <a:gd name="connsiteY55" fmla="*/ 1280160 h 2264898"/>
              <a:gd name="connsiteX56" fmla="*/ 3530990 w 3657600"/>
              <a:gd name="connsiteY56" fmla="*/ 1237956 h 2264898"/>
              <a:gd name="connsiteX57" fmla="*/ 3559126 w 3657600"/>
              <a:gd name="connsiteY57" fmla="*/ 1209821 h 2264898"/>
              <a:gd name="connsiteX58" fmla="*/ 3601329 w 3657600"/>
              <a:gd name="connsiteY58" fmla="*/ 1097280 h 2264898"/>
              <a:gd name="connsiteX59" fmla="*/ 3615397 w 3657600"/>
              <a:gd name="connsiteY59" fmla="*/ 337624 h 2264898"/>
              <a:gd name="connsiteX60" fmla="*/ 3629464 w 3657600"/>
              <a:gd name="connsiteY60" fmla="*/ 295421 h 2264898"/>
              <a:gd name="connsiteX61" fmla="*/ 3657600 w 3657600"/>
              <a:gd name="connsiteY61" fmla="*/ 182880 h 2264898"/>
              <a:gd name="connsiteX62" fmla="*/ 3643532 w 3657600"/>
              <a:gd name="connsiteY62" fmla="*/ 56270 h 2264898"/>
              <a:gd name="connsiteX63" fmla="*/ 3601329 w 3657600"/>
              <a:gd name="connsiteY63" fmla="*/ 28135 h 2264898"/>
              <a:gd name="connsiteX64" fmla="*/ 3404381 w 3657600"/>
              <a:gd name="connsiteY64" fmla="*/ 0 h 2264898"/>
              <a:gd name="connsiteX65" fmla="*/ 2771335 w 3657600"/>
              <a:gd name="connsiteY65" fmla="*/ 14067 h 2264898"/>
              <a:gd name="connsiteX66" fmla="*/ 2644726 w 3657600"/>
              <a:gd name="connsiteY66" fmla="*/ 56270 h 2264898"/>
              <a:gd name="connsiteX67" fmla="*/ 2518117 w 3657600"/>
              <a:gd name="connsiteY67" fmla="*/ 70338 h 2264898"/>
              <a:gd name="connsiteX68" fmla="*/ 2335237 w 3657600"/>
              <a:gd name="connsiteY68" fmla="*/ 98473 h 2264898"/>
              <a:gd name="connsiteX69" fmla="*/ 2250830 w 3657600"/>
              <a:gd name="connsiteY69" fmla="*/ 126609 h 2264898"/>
              <a:gd name="connsiteX70" fmla="*/ 2208627 w 3657600"/>
              <a:gd name="connsiteY70" fmla="*/ 140676 h 2264898"/>
              <a:gd name="connsiteX71" fmla="*/ 2096086 w 3657600"/>
              <a:gd name="connsiteY71" fmla="*/ 168812 h 2264898"/>
              <a:gd name="connsiteX72" fmla="*/ 2039815 w 3657600"/>
              <a:gd name="connsiteY72" fmla="*/ 182880 h 2264898"/>
              <a:gd name="connsiteX73" fmla="*/ 1969477 w 3657600"/>
              <a:gd name="connsiteY73" fmla="*/ 196947 h 2264898"/>
              <a:gd name="connsiteX74" fmla="*/ 1913206 w 3657600"/>
              <a:gd name="connsiteY74" fmla="*/ 211015 h 2264898"/>
              <a:gd name="connsiteX75" fmla="*/ 1758461 w 3657600"/>
              <a:gd name="connsiteY75" fmla="*/ 225083 h 2264898"/>
              <a:gd name="connsiteX76" fmla="*/ 1674055 w 3657600"/>
              <a:gd name="connsiteY76" fmla="*/ 239150 h 2264898"/>
              <a:gd name="connsiteX77" fmla="*/ 1575581 w 3657600"/>
              <a:gd name="connsiteY77" fmla="*/ 253218 h 2264898"/>
              <a:gd name="connsiteX78" fmla="*/ 1420837 w 3657600"/>
              <a:gd name="connsiteY78" fmla="*/ 267286 h 2264898"/>
              <a:gd name="connsiteX79" fmla="*/ 1350498 w 3657600"/>
              <a:gd name="connsiteY79" fmla="*/ 281353 h 2264898"/>
              <a:gd name="connsiteX80" fmla="*/ 1252024 w 3657600"/>
              <a:gd name="connsiteY80" fmla="*/ 309489 h 2264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3657600" h="2264898">
                <a:moveTo>
                  <a:pt x="1069144" y="393895"/>
                </a:moveTo>
                <a:cubicBezTo>
                  <a:pt x="1045698" y="384517"/>
                  <a:pt x="1022993" y="373016"/>
                  <a:pt x="998806" y="365760"/>
                </a:cubicBezTo>
                <a:cubicBezTo>
                  <a:pt x="831822" y="315665"/>
                  <a:pt x="418487" y="365476"/>
                  <a:pt x="407963" y="365760"/>
                </a:cubicBezTo>
                <a:cubicBezTo>
                  <a:pt x="393895" y="370449"/>
                  <a:pt x="380146" y="376231"/>
                  <a:pt x="365760" y="379827"/>
                </a:cubicBezTo>
                <a:cubicBezTo>
                  <a:pt x="333654" y="387853"/>
                  <a:pt x="285376" y="391884"/>
                  <a:pt x="253218" y="407963"/>
                </a:cubicBezTo>
                <a:cubicBezTo>
                  <a:pt x="238096" y="415524"/>
                  <a:pt x="225083" y="426720"/>
                  <a:pt x="211015" y="436098"/>
                </a:cubicBezTo>
                <a:cubicBezTo>
                  <a:pt x="201637" y="450166"/>
                  <a:pt x="194835" y="466346"/>
                  <a:pt x="182880" y="478301"/>
                </a:cubicBezTo>
                <a:cubicBezTo>
                  <a:pt x="170925" y="490256"/>
                  <a:pt x="149638" y="492099"/>
                  <a:pt x="140677" y="506436"/>
                </a:cubicBezTo>
                <a:cubicBezTo>
                  <a:pt x="140672" y="506444"/>
                  <a:pt x="105509" y="611939"/>
                  <a:pt x="98474" y="633046"/>
                </a:cubicBezTo>
                <a:cubicBezTo>
                  <a:pt x="93785" y="647114"/>
                  <a:pt x="94892" y="664764"/>
                  <a:pt x="84406" y="675249"/>
                </a:cubicBezTo>
                <a:lnTo>
                  <a:pt x="56270" y="703384"/>
                </a:lnTo>
                <a:cubicBezTo>
                  <a:pt x="46892" y="722141"/>
                  <a:pt x="34767" y="739760"/>
                  <a:pt x="28135" y="759655"/>
                </a:cubicBezTo>
                <a:cubicBezTo>
                  <a:pt x="20574" y="782338"/>
                  <a:pt x="19866" y="806797"/>
                  <a:pt x="14067" y="829993"/>
                </a:cubicBezTo>
                <a:cubicBezTo>
                  <a:pt x="10471" y="844379"/>
                  <a:pt x="4689" y="858128"/>
                  <a:pt x="0" y="872196"/>
                </a:cubicBezTo>
                <a:cubicBezTo>
                  <a:pt x="4689" y="947224"/>
                  <a:pt x="6940" y="1022444"/>
                  <a:pt x="14067" y="1097280"/>
                </a:cubicBezTo>
                <a:cubicBezTo>
                  <a:pt x="19369" y="1152951"/>
                  <a:pt x="38661" y="1199198"/>
                  <a:pt x="56270" y="1252024"/>
                </a:cubicBezTo>
                <a:lnTo>
                  <a:pt x="84406" y="1336430"/>
                </a:lnTo>
                <a:cubicBezTo>
                  <a:pt x="89095" y="1350498"/>
                  <a:pt x="91843" y="1365370"/>
                  <a:pt x="98474" y="1378633"/>
                </a:cubicBezTo>
                <a:cubicBezTo>
                  <a:pt x="107852" y="1397390"/>
                  <a:pt x="118821" y="1415433"/>
                  <a:pt x="126609" y="1434904"/>
                </a:cubicBezTo>
                <a:cubicBezTo>
                  <a:pt x="176830" y="1560459"/>
                  <a:pt x="128750" y="1480320"/>
                  <a:pt x="182880" y="1561513"/>
                </a:cubicBezTo>
                <a:cubicBezTo>
                  <a:pt x="187569" y="1575581"/>
                  <a:pt x="192873" y="1589458"/>
                  <a:pt x="196947" y="1603716"/>
                </a:cubicBezTo>
                <a:cubicBezTo>
                  <a:pt x="202957" y="1624751"/>
                  <a:pt x="213839" y="1679703"/>
                  <a:pt x="225083" y="1702190"/>
                </a:cubicBezTo>
                <a:cubicBezTo>
                  <a:pt x="232644" y="1717312"/>
                  <a:pt x="245657" y="1729271"/>
                  <a:pt x="253218" y="1744393"/>
                </a:cubicBezTo>
                <a:cubicBezTo>
                  <a:pt x="281992" y="1801942"/>
                  <a:pt x="248389" y="1775049"/>
                  <a:pt x="295421" y="1828800"/>
                </a:cubicBezTo>
                <a:cubicBezTo>
                  <a:pt x="378687" y="1923961"/>
                  <a:pt x="349372" y="1879814"/>
                  <a:pt x="450166" y="1955409"/>
                </a:cubicBezTo>
                <a:cubicBezTo>
                  <a:pt x="543820" y="2025649"/>
                  <a:pt x="468246" y="1971984"/>
                  <a:pt x="576775" y="2039815"/>
                </a:cubicBezTo>
                <a:cubicBezTo>
                  <a:pt x="591112" y="2048776"/>
                  <a:pt x="604135" y="2059854"/>
                  <a:pt x="618978" y="2067950"/>
                </a:cubicBezTo>
                <a:cubicBezTo>
                  <a:pt x="655799" y="2088034"/>
                  <a:pt x="696622" y="2100956"/>
                  <a:pt x="731520" y="2124221"/>
                </a:cubicBezTo>
                <a:cubicBezTo>
                  <a:pt x="766503" y="2147543"/>
                  <a:pt x="789200" y="2165194"/>
                  <a:pt x="829994" y="2180492"/>
                </a:cubicBezTo>
                <a:cubicBezTo>
                  <a:pt x="852705" y="2189009"/>
                  <a:pt x="937496" y="2204806"/>
                  <a:pt x="956603" y="2208627"/>
                </a:cubicBezTo>
                <a:cubicBezTo>
                  <a:pt x="970671" y="2218006"/>
                  <a:pt x="983266" y="2230103"/>
                  <a:pt x="998806" y="2236763"/>
                </a:cubicBezTo>
                <a:cubicBezTo>
                  <a:pt x="1016577" y="2244379"/>
                  <a:pt x="1036487" y="2245519"/>
                  <a:pt x="1055077" y="2250830"/>
                </a:cubicBezTo>
                <a:cubicBezTo>
                  <a:pt x="1069335" y="2254904"/>
                  <a:pt x="1083212" y="2260209"/>
                  <a:pt x="1097280" y="2264898"/>
                </a:cubicBezTo>
                <a:lnTo>
                  <a:pt x="1828800" y="2250830"/>
                </a:lnTo>
                <a:cubicBezTo>
                  <a:pt x="1848122" y="2250140"/>
                  <a:pt x="1865930" y="2239497"/>
                  <a:pt x="1885070" y="2236763"/>
                </a:cubicBezTo>
                <a:cubicBezTo>
                  <a:pt x="1931723" y="2230098"/>
                  <a:pt x="1978855" y="2227384"/>
                  <a:pt x="2025747" y="2222695"/>
                </a:cubicBezTo>
                <a:cubicBezTo>
                  <a:pt x="2076649" y="2205728"/>
                  <a:pt x="2131544" y="2189266"/>
                  <a:pt x="2180492" y="2166424"/>
                </a:cubicBezTo>
                <a:cubicBezTo>
                  <a:pt x="2228001" y="2144253"/>
                  <a:pt x="2270307" y="2108802"/>
                  <a:pt x="2321169" y="2096086"/>
                </a:cubicBezTo>
                <a:cubicBezTo>
                  <a:pt x="2378406" y="2081776"/>
                  <a:pt x="2381165" y="2085410"/>
                  <a:pt x="2433710" y="2053883"/>
                </a:cubicBezTo>
                <a:cubicBezTo>
                  <a:pt x="2462706" y="2036485"/>
                  <a:pt x="2494206" y="2021523"/>
                  <a:pt x="2518117" y="1997612"/>
                </a:cubicBezTo>
                <a:cubicBezTo>
                  <a:pt x="2541563" y="1974166"/>
                  <a:pt x="2560866" y="1945666"/>
                  <a:pt x="2588455" y="1927273"/>
                </a:cubicBezTo>
                <a:cubicBezTo>
                  <a:pt x="2602523" y="1917895"/>
                  <a:pt x="2617456" y="1909700"/>
                  <a:pt x="2630658" y="1899138"/>
                </a:cubicBezTo>
                <a:cubicBezTo>
                  <a:pt x="2678269" y="1861050"/>
                  <a:pt x="2659067" y="1842777"/>
                  <a:pt x="2743200" y="1814732"/>
                </a:cubicBezTo>
                <a:cubicBezTo>
                  <a:pt x="2807301" y="1793364"/>
                  <a:pt x="2795290" y="1796689"/>
                  <a:pt x="2883877" y="1772529"/>
                </a:cubicBezTo>
                <a:cubicBezTo>
                  <a:pt x="2902530" y="1767442"/>
                  <a:pt x="2921125" y="1761920"/>
                  <a:pt x="2940147" y="1758461"/>
                </a:cubicBezTo>
                <a:cubicBezTo>
                  <a:pt x="2972770" y="1752529"/>
                  <a:pt x="3005796" y="1749082"/>
                  <a:pt x="3038621" y="1744393"/>
                </a:cubicBezTo>
                <a:cubicBezTo>
                  <a:pt x="3062067" y="1735015"/>
                  <a:pt x="3085003" y="1724244"/>
                  <a:pt x="3108960" y="1716258"/>
                </a:cubicBezTo>
                <a:cubicBezTo>
                  <a:pt x="3127302" y="1710144"/>
                  <a:pt x="3146640" y="1707501"/>
                  <a:pt x="3165230" y="1702190"/>
                </a:cubicBezTo>
                <a:cubicBezTo>
                  <a:pt x="3179488" y="1698116"/>
                  <a:pt x="3193366" y="1692812"/>
                  <a:pt x="3207434" y="1688123"/>
                </a:cubicBezTo>
                <a:cubicBezTo>
                  <a:pt x="3216812" y="1674055"/>
                  <a:pt x="3225007" y="1659122"/>
                  <a:pt x="3235569" y="1645920"/>
                </a:cubicBezTo>
                <a:cubicBezTo>
                  <a:pt x="3273656" y="1598310"/>
                  <a:pt x="3291932" y="1617509"/>
                  <a:pt x="3319975" y="1533378"/>
                </a:cubicBezTo>
                <a:cubicBezTo>
                  <a:pt x="3329353" y="1505243"/>
                  <a:pt x="3327139" y="1469943"/>
                  <a:pt x="3348110" y="1448972"/>
                </a:cubicBezTo>
                <a:cubicBezTo>
                  <a:pt x="3416049" y="1381033"/>
                  <a:pt x="3333390" y="1467370"/>
                  <a:pt x="3404381" y="1378633"/>
                </a:cubicBezTo>
                <a:cubicBezTo>
                  <a:pt x="3412667" y="1368276"/>
                  <a:pt x="3424231" y="1360855"/>
                  <a:pt x="3432517" y="1350498"/>
                </a:cubicBezTo>
                <a:cubicBezTo>
                  <a:pt x="3443079" y="1337296"/>
                  <a:pt x="3448697" y="1320250"/>
                  <a:pt x="3460652" y="1308295"/>
                </a:cubicBezTo>
                <a:cubicBezTo>
                  <a:pt x="3472607" y="1296340"/>
                  <a:pt x="3488787" y="1289538"/>
                  <a:pt x="3502855" y="1280160"/>
                </a:cubicBezTo>
                <a:cubicBezTo>
                  <a:pt x="3512233" y="1266092"/>
                  <a:pt x="3520428" y="1251159"/>
                  <a:pt x="3530990" y="1237956"/>
                </a:cubicBezTo>
                <a:cubicBezTo>
                  <a:pt x="3539275" y="1227599"/>
                  <a:pt x="3552546" y="1221337"/>
                  <a:pt x="3559126" y="1209821"/>
                </a:cubicBezTo>
                <a:cubicBezTo>
                  <a:pt x="3572581" y="1186275"/>
                  <a:pt x="3591130" y="1127877"/>
                  <a:pt x="3601329" y="1097280"/>
                </a:cubicBezTo>
                <a:cubicBezTo>
                  <a:pt x="3606018" y="844061"/>
                  <a:pt x="3606516" y="590730"/>
                  <a:pt x="3615397" y="337624"/>
                </a:cubicBezTo>
                <a:cubicBezTo>
                  <a:pt x="3615917" y="322805"/>
                  <a:pt x="3625868" y="309807"/>
                  <a:pt x="3629464" y="295421"/>
                </a:cubicBezTo>
                <a:lnTo>
                  <a:pt x="3657600" y="182880"/>
                </a:lnTo>
                <a:cubicBezTo>
                  <a:pt x="3652911" y="140677"/>
                  <a:pt x="3658043" y="96176"/>
                  <a:pt x="3643532" y="56270"/>
                </a:cubicBezTo>
                <a:cubicBezTo>
                  <a:pt x="3637754" y="40381"/>
                  <a:pt x="3617787" y="32007"/>
                  <a:pt x="3601329" y="28135"/>
                </a:cubicBezTo>
                <a:cubicBezTo>
                  <a:pt x="3536776" y="12946"/>
                  <a:pt x="3470030" y="9378"/>
                  <a:pt x="3404381" y="0"/>
                </a:cubicBezTo>
                <a:cubicBezTo>
                  <a:pt x="3193366" y="4689"/>
                  <a:pt x="2982038" y="1673"/>
                  <a:pt x="2771335" y="14067"/>
                </a:cubicBezTo>
                <a:cubicBezTo>
                  <a:pt x="2592035" y="24614"/>
                  <a:pt x="2755478" y="43964"/>
                  <a:pt x="2644726" y="56270"/>
                </a:cubicBezTo>
                <a:lnTo>
                  <a:pt x="2518117" y="70338"/>
                </a:lnTo>
                <a:cubicBezTo>
                  <a:pt x="2445725" y="79387"/>
                  <a:pt x="2405623" y="86743"/>
                  <a:pt x="2335237" y="98473"/>
                </a:cubicBezTo>
                <a:lnTo>
                  <a:pt x="2250830" y="126609"/>
                </a:lnTo>
                <a:cubicBezTo>
                  <a:pt x="2236762" y="131298"/>
                  <a:pt x="2223013" y="137079"/>
                  <a:pt x="2208627" y="140676"/>
                </a:cubicBezTo>
                <a:lnTo>
                  <a:pt x="2096086" y="168812"/>
                </a:lnTo>
                <a:cubicBezTo>
                  <a:pt x="2077329" y="173501"/>
                  <a:pt x="2058774" y="179088"/>
                  <a:pt x="2039815" y="182880"/>
                </a:cubicBezTo>
                <a:cubicBezTo>
                  <a:pt x="2016369" y="187569"/>
                  <a:pt x="1992818" y="191760"/>
                  <a:pt x="1969477" y="196947"/>
                </a:cubicBezTo>
                <a:cubicBezTo>
                  <a:pt x="1950603" y="201141"/>
                  <a:pt x="1932371" y="208460"/>
                  <a:pt x="1913206" y="211015"/>
                </a:cubicBezTo>
                <a:cubicBezTo>
                  <a:pt x="1861866" y="217860"/>
                  <a:pt x="1809901" y="219031"/>
                  <a:pt x="1758461" y="225083"/>
                </a:cubicBezTo>
                <a:cubicBezTo>
                  <a:pt x="1730133" y="228416"/>
                  <a:pt x="1702247" y="234813"/>
                  <a:pt x="1674055" y="239150"/>
                </a:cubicBezTo>
                <a:cubicBezTo>
                  <a:pt x="1641283" y="244192"/>
                  <a:pt x="1608536" y="249556"/>
                  <a:pt x="1575581" y="253218"/>
                </a:cubicBezTo>
                <a:cubicBezTo>
                  <a:pt x="1524104" y="258938"/>
                  <a:pt x="1472418" y="262597"/>
                  <a:pt x="1420837" y="267286"/>
                </a:cubicBezTo>
                <a:lnTo>
                  <a:pt x="1350498" y="281353"/>
                </a:lnTo>
                <a:cubicBezTo>
                  <a:pt x="1257867" y="298195"/>
                  <a:pt x="1286653" y="274860"/>
                  <a:pt x="1252024" y="30948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0CAE68F-FB05-4A8E-9F69-46B863D93247}"/>
              </a:ext>
            </a:extLst>
          </p:cNvPr>
          <p:cNvCxnSpPr>
            <a:cxnSpLocks/>
            <a:stCxn id="4" idx="14"/>
          </p:cNvCxnSpPr>
          <p:nvPr/>
        </p:nvCxnSpPr>
        <p:spPr>
          <a:xfrm flipH="1" flipV="1">
            <a:off x="3071995" y="2808462"/>
            <a:ext cx="1711020" cy="778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7"/>
          <p:cNvSpPr txBox="1">
            <a:spLocks noGrp="1"/>
          </p:cNvSpPr>
          <p:nvPr>
            <p:ph type="ftr" idx="11"/>
          </p:nvPr>
        </p:nvSpPr>
        <p:spPr>
          <a:xfrm rot="-5400000">
            <a:off x="9959341" y="4046537"/>
            <a:ext cx="358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Prof. Dr. Ghada Fahmy Helaly</a:t>
            </a:r>
            <a:endParaRPr/>
          </a:p>
        </p:txBody>
      </p:sp>
      <p:sp>
        <p:nvSpPr>
          <p:cNvPr id="200" name="Google Shape;200;p7"/>
          <p:cNvSpPr/>
          <p:nvPr/>
        </p:nvSpPr>
        <p:spPr>
          <a:xfrm>
            <a:off x="0" y="842379"/>
            <a:ext cx="7216726" cy="5262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400"/>
              <a:buFont typeface="Noto Sans Symbols"/>
              <a:buChar char="⮚"/>
            </a:pPr>
            <a:r>
              <a:rPr lang="en-US" sz="24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Aerial hyphae 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project above the surface of the mycelium and usually bear the reproductive structures of the mold.</a:t>
            </a:r>
            <a:endParaRPr dirty="0"/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400"/>
              <a:buFont typeface="Noto Sans Symbols"/>
              <a:buChar char="⮚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Hyphae may be </a:t>
            </a:r>
            <a:r>
              <a:rPr lang="en-US" sz="2400" b="1" dirty="0">
                <a:solidFill>
                  <a:srgbClr val="33473C"/>
                </a:solidFill>
                <a:latin typeface="Arial"/>
                <a:ea typeface="Arial"/>
                <a:cs typeface="Arial"/>
                <a:sym typeface="Arial"/>
              </a:rPr>
              <a:t>dematiaceous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or hyaline.</a:t>
            </a:r>
            <a:endParaRPr dirty="0"/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400"/>
              <a:buFont typeface="Noto Sans Symbols"/>
              <a:buChar char="⮚"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hyphae are </a:t>
            </a: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Septate hyphae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Others </a:t>
            </a: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nonseptate hyphae (Coenocytic)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dirty="0"/>
          </a:p>
          <a:p>
            <a:pPr marL="342900" marR="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400"/>
              <a:buFont typeface="Noto Sans Symbols"/>
              <a:buChar char="⮚"/>
            </a:pPr>
            <a:r>
              <a:rPr lang="en-US" sz="2400" b="1" dirty="0">
                <a:solidFill>
                  <a:srgbClr val="1E5E70"/>
                </a:solidFill>
                <a:latin typeface="Arial"/>
                <a:ea typeface="Arial"/>
                <a:cs typeface="Arial"/>
                <a:sym typeface="Arial"/>
              </a:rPr>
              <a:t>Pseudohyphae 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-&gt; </a:t>
            </a:r>
            <a:r>
              <a:rPr lang="en-US" sz="2400" b="1" i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Candida albicans.</a:t>
            </a:r>
            <a:endParaRPr sz="2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1" name="Google Shape;201;p7" descr="Image result for non septate hypha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99871" y="2703871"/>
            <a:ext cx="2524344" cy="2108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99871" y="0"/>
            <a:ext cx="2524344" cy="2706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00471" y="4809744"/>
            <a:ext cx="2523744" cy="20482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12039B-DADF-414E-8CBD-96F11CD5C284}"/>
              </a:ext>
            </a:extLst>
          </p:cNvPr>
          <p:cNvSpPr txBox="1"/>
          <p:nvPr/>
        </p:nvSpPr>
        <p:spPr>
          <a:xfrm>
            <a:off x="1434904" y="752682"/>
            <a:ext cx="2307101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Same of epical hyphae 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307616BB-487D-4CDB-8626-248D7F320198}"/>
              </a:ext>
            </a:extLst>
          </p:cNvPr>
          <p:cNvSpPr/>
          <p:nvPr/>
        </p:nvSpPr>
        <p:spPr>
          <a:xfrm>
            <a:off x="1083212" y="925000"/>
            <a:ext cx="309490" cy="256686"/>
          </a:xfrm>
          <a:custGeom>
            <a:avLst/>
            <a:gdLst>
              <a:gd name="connsiteX0" fmla="*/ 309490 w 309490"/>
              <a:gd name="connsiteY0" fmla="*/ 17535 h 256686"/>
              <a:gd name="connsiteX1" fmla="*/ 154745 w 309490"/>
              <a:gd name="connsiteY1" fmla="*/ 3468 h 256686"/>
              <a:gd name="connsiteX2" fmla="*/ 126610 w 309490"/>
              <a:gd name="connsiteY2" fmla="*/ 59738 h 256686"/>
              <a:gd name="connsiteX3" fmla="*/ 98474 w 309490"/>
              <a:gd name="connsiteY3" fmla="*/ 172280 h 256686"/>
              <a:gd name="connsiteX4" fmla="*/ 84406 w 309490"/>
              <a:gd name="connsiteY4" fmla="*/ 256686 h 256686"/>
              <a:gd name="connsiteX5" fmla="*/ 42203 w 309490"/>
              <a:gd name="connsiteY5" fmla="*/ 158212 h 256686"/>
              <a:gd name="connsiteX6" fmla="*/ 0 w 309490"/>
              <a:gd name="connsiteY6" fmla="*/ 130077 h 256686"/>
              <a:gd name="connsiteX7" fmla="*/ 42203 w 309490"/>
              <a:gd name="connsiteY7" fmla="*/ 214483 h 256686"/>
              <a:gd name="connsiteX8" fmla="*/ 70339 w 309490"/>
              <a:gd name="connsiteY8" fmla="*/ 242618 h 256686"/>
              <a:gd name="connsiteX9" fmla="*/ 112542 w 309490"/>
              <a:gd name="connsiteY9" fmla="*/ 256686 h 256686"/>
              <a:gd name="connsiteX10" fmla="*/ 182880 w 309490"/>
              <a:gd name="connsiteY10" fmla="*/ 242618 h 256686"/>
              <a:gd name="connsiteX11" fmla="*/ 225083 w 309490"/>
              <a:gd name="connsiteY11" fmla="*/ 228551 h 256686"/>
              <a:gd name="connsiteX12" fmla="*/ 182880 w 309490"/>
              <a:gd name="connsiteY12" fmla="*/ 214483 h 256686"/>
              <a:gd name="connsiteX13" fmla="*/ 112542 w 309490"/>
              <a:gd name="connsiteY13" fmla="*/ 228551 h 256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9490" h="256686">
                <a:moveTo>
                  <a:pt x="309490" y="17535"/>
                </a:moveTo>
                <a:cubicBezTo>
                  <a:pt x="257908" y="12846"/>
                  <a:pt x="205213" y="-8178"/>
                  <a:pt x="154745" y="3468"/>
                </a:cubicBezTo>
                <a:cubicBezTo>
                  <a:pt x="134311" y="8183"/>
                  <a:pt x="134871" y="40463"/>
                  <a:pt x="126610" y="59738"/>
                </a:cubicBezTo>
                <a:cubicBezTo>
                  <a:pt x="111197" y="95702"/>
                  <a:pt x="105427" y="134038"/>
                  <a:pt x="98474" y="172280"/>
                </a:cubicBezTo>
                <a:cubicBezTo>
                  <a:pt x="93371" y="200343"/>
                  <a:pt x="89095" y="228551"/>
                  <a:pt x="84406" y="256686"/>
                </a:cubicBezTo>
                <a:cubicBezTo>
                  <a:pt x="73644" y="213636"/>
                  <a:pt x="74588" y="190596"/>
                  <a:pt x="42203" y="158212"/>
                </a:cubicBezTo>
                <a:cubicBezTo>
                  <a:pt x="30248" y="146257"/>
                  <a:pt x="14068" y="139455"/>
                  <a:pt x="0" y="130077"/>
                </a:cubicBezTo>
                <a:cubicBezTo>
                  <a:pt x="14858" y="174650"/>
                  <a:pt x="11038" y="175527"/>
                  <a:pt x="42203" y="214483"/>
                </a:cubicBezTo>
                <a:cubicBezTo>
                  <a:pt x="50489" y="224840"/>
                  <a:pt x="58966" y="235794"/>
                  <a:pt x="70339" y="242618"/>
                </a:cubicBezTo>
                <a:cubicBezTo>
                  <a:pt x="83055" y="250247"/>
                  <a:pt x="98474" y="251997"/>
                  <a:pt x="112542" y="256686"/>
                </a:cubicBezTo>
                <a:cubicBezTo>
                  <a:pt x="135988" y="251997"/>
                  <a:pt x="159684" y="248417"/>
                  <a:pt x="182880" y="242618"/>
                </a:cubicBezTo>
                <a:cubicBezTo>
                  <a:pt x="197266" y="239022"/>
                  <a:pt x="225083" y="243380"/>
                  <a:pt x="225083" y="228551"/>
                </a:cubicBezTo>
                <a:cubicBezTo>
                  <a:pt x="225083" y="213722"/>
                  <a:pt x="196948" y="219172"/>
                  <a:pt x="182880" y="214483"/>
                </a:cubicBezTo>
                <a:cubicBezTo>
                  <a:pt x="122061" y="229688"/>
                  <a:pt x="145944" y="228551"/>
                  <a:pt x="112542" y="22855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207FF1-FAA0-4C5F-BD39-F70B6D0643BA}"/>
              </a:ext>
            </a:extLst>
          </p:cNvPr>
          <p:cNvSpPr txBox="1"/>
          <p:nvPr/>
        </p:nvSpPr>
        <p:spPr>
          <a:xfrm>
            <a:off x="7315200" y="618978"/>
            <a:ext cx="1484671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Septate hyphae each one has nucleus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2A2E70-55B6-4412-A4EB-8C63A203F92A}"/>
              </a:ext>
            </a:extLst>
          </p:cNvPr>
          <p:cNvSpPr txBox="1"/>
          <p:nvPr/>
        </p:nvSpPr>
        <p:spPr>
          <a:xfrm>
            <a:off x="7047914" y="3291840"/>
            <a:ext cx="1751957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Hyaline hyphae </a:t>
            </a:r>
            <a:r>
              <a:rPr lang="ar-JO" dirty="0"/>
              <a:t> شفافة او زجاجية </a:t>
            </a:r>
            <a:r>
              <a:rPr lang="en-US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C87BA9-A2DA-47F3-97A1-1A2DD7D94BA3}"/>
              </a:ext>
            </a:extLst>
          </p:cNvPr>
          <p:cNvSpPr txBox="1"/>
          <p:nvPr/>
        </p:nvSpPr>
        <p:spPr>
          <a:xfrm>
            <a:off x="5669280" y="5965877"/>
            <a:ext cx="3130591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Pseudohyphae : reproduce by budding but without separation of buds , and result in sausage form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"/>
          <p:cNvSpPr txBox="1">
            <a:spLocks noGrp="1"/>
          </p:cNvSpPr>
          <p:nvPr>
            <p:ph type="body" idx="1"/>
          </p:nvPr>
        </p:nvSpPr>
        <p:spPr>
          <a:xfrm>
            <a:off x="215420" y="1014927"/>
            <a:ext cx="7414413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lvl="0" indent="-18288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920"/>
              <a:buFont typeface="Noto Sans Symbols"/>
              <a:buChar char="⮚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 Some fungi are </a:t>
            </a:r>
            <a:r>
              <a:rPr lang="en-US" sz="2400" b="1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dimorphic</a:t>
            </a:r>
            <a:r>
              <a:rPr lang="en-US" sz="2400" b="1" u="sng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(form diff. structures,  </a:t>
            </a:r>
            <a:r>
              <a:rPr lang="en-US" sz="2400" b="1">
                <a:latin typeface="Arial"/>
                <a:ea typeface="Arial"/>
                <a:cs typeface="Arial"/>
                <a:sym typeface="Arial"/>
              </a:rPr>
              <a:t>yeasts or molds, at diff. temp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.) (or some other form such as a </a:t>
            </a:r>
            <a:r>
              <a:rPr lang="en-US" sz="2400" b="1">
                <a:solidFill>
                  <a:srgbClr val="1E5E70"/>
                </a:solidFill>
                <a:latin typeface="Arial"/>
                <a:ea typeface="Arial"/>
                <a:cs typeface="Arial"/>
                <a:sym typeface="Arial"/>
              </a:rPr>
              <a:t>spherule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). </a:t>
            </a:r>
            <a:r>
              <a:rPr lang="en-US" sz="24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Spherule</a:t>
            </a:r>
            <a:r>
              <a:rPr lang="en-US" sz="24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2400" b="1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thick-walled spherical structure enclosing endospores</a:t>
            </a:r>
            <a:r>
              <a:rPr lang="en-US" sz="2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🡪 </a:t>
            </a:r>
            <a:r>
              <a:rPr lang="en-US" sz="2400" b="1" u="sng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Coccidioides.</a:t>
            </a:r>
            <a:r>
              <a:rPr lang="en-US" sz="240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marL="182880" lvl="0" indent="-60959" algn="l" rtl="0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Clr>
                <a:srgbClr val="C00000"/>
              </a:buClr>
              <a:buSzPts val="1920"/>
              <a:buFont typeface="Noto Sans Symbols"/>
              <a:buNone/>
            </a:pP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0" name="Google Shape;21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9499" y="423762"/>
            <a:ext cx="2907792" cy="1554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66827" y="2032136"/>
            <a:ext cx="2950464" cy="1908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88163" y="4229099"/>
            <a:ext cx="2950464" cy="205435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60098F-627C-4FF5-A94A-4E2A6FCEB8E8}"/>
              </a:ext>
            </a:extLst>
          </p:cNvPr>
          <p:cNvSpPr txBox="1"/>
          <p:nvPr/>
        </p:nvSpPr>
        <p:spPr>
          <a:xfrm>
            <a:off x="944361" y="183930"/>
            <a:ext cx="6476282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Fungi capable of converting from yeasts like form to filaments form and vice versa at diff. temp. ( occurs between diff temp. of humans body and out environment ) 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7AC8626-D61A-4DD2-8149-C0C5663F6343}"/>
              </a:ext>
            </a:extLst>
          </p:cNvPr>
          <p:cNvCxnSpPr/>
          <p:nvPr/>
        </p:nvCxnSpPr>
        <p:spPr>
          <a:xfrm flipV="1">
            <a:off x="3390314" y="1014927"/>
            <a:ext cx="0" cy="3074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05219DE-E196-4AF5-805D-46633E2E42E2}"/>
              </a:ext>
            </a:extLst>
          </p:cNvPr>
          <p:cNvSpPr txBox="1"/>
          <p:nvPr/>
        </p:nvSpPr>
        <p:spPr>
          <a:xfrm>
            <a:off x="10917291" y="1014928"/>
            <a:ext cx="105928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/>
              <a:t>Yeasts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CFA7BB-521E-47DD-AF79-C3190C65468C}"/>
              </a:ext>
            </a:extLst>
          </p:cNvPr>
          <p:cNvSpPr txBox="1"/>
          <p:nvPr/>
        </p:nvSpPr>
        <p:spPr>
          <a:xfrm>
            <a:off x="10892991" y="2801494"/>
            <a:ext cx="83319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/>
              <a:t>Molds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CA82F4-F604-4E40-83B3-C12B6C3C9FFC}"/>
              </a:ext>
            </a:extLst>
          </p:cNvPr>
          <p:cNvSpPr txBox="1"/>
          <p:nvPr/>
        </p:nvSpPr>
        <p:spPr>
          <a:xfrm>
            <a:off x="10938627" y="4909625"/>
            <a:ext cx="1037953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Spherule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161AB3-AB58-4EEF-8C64-35114A234CBA}"/>
              </a:ext>
            </a:extLst>
          </p:cNvPr>
          <p:cNvSpPr txBox="1"/>
          <p:nvPr/>
        </p:nvSpPr>
        <p:spPr>
          <a:xfrm>
            <a:off x="101904" y="5745860"/>
            <a:ext cx="7707094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Yeast beast in body heat </a:t>
            </a:r>
            <a:r>
              <a:rPr lang="en-US" dirty="0"/>
              <a:t>( means that yeast is the pathological form in humans body ) </a:t>
            </a:r>
            <a:r>
              <a:rPr lang="en-US" sz="1600" b="1" dirty="0"/>
              <a:t>bold mold in the cold</a:t>
            </a:r>
            <a:r>
              <a:rPr lang="en-US" dirty="0"/>
              <a:t> ( in the outer environment convert to molds )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9"/>
          <p:cNvSpPr txBox="1">
            <a:spLocks noGrp="1"/>
          </p:cNvSpPr>
          <p:nvPr>
            <p:ph type="body" idx="1"/>
          </p:nvPr>
        </p:nvSpPr>
        <p:spPr>
          <a:xfrm>
            <a:off x="259396" y="1991259"/>
            <a:ext cx="8104846" cy="4388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880" lvl="0" indent="-18288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1920"/>
              <a:buFont typeface="Noto Sans Symbols"/>
              <a:buChar char="❑"/>
            </a:pPr>
            <a:r>
              <a:rPr lang="en-US" sz="2400" b="1" dirty="0">
                <a:solidFill>
                  <a:srgbClr val="4C661A"/>
                </a:solidFill>
                <a:latin typeface="Arial"/>
                <a:ea typeface="Arial"/>
                <a:cs typeface="Arial"/>
                <a:sym typeface="Arial"/>
              </a:rPr>
              <a:t> Zygospores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are </a:t>
            </a: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single large 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spores with </a:t>
            </a: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thick walls. </a:t>
            </a:r>
            <a:endParaRPr dirty="0"/>
          </a:p>
          <a:p>
            <a:pPr marL="182880" lvl="0" indent="-60959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rgbClr val="7030A0"/>
              </a:buClr>
              <a:buSzPts val="1920"/>
              <a:buFont typeface="Noto Sans Symbols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182880" lvl="0" indent="-60959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rgbClr val="7030A0"/>
              </a:buClr>
              <a:buSzPts val="1920"/>
              <a:buFont typeface="Noto Sans Symbols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182880" lvl="0" indent="-182880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rgbClr val="7030A0"/>
              </a:buClr>
              <a:buSzPts val="1920"/>
              <a:buFont typeface="Noto Sans Symbols"/>
              <a:buChar char="❑"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Ascospores 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are formed in a </a:t>
            </a: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sac 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called </a:t>
            </a: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ascus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182880" lvl="0" indent="-60959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rgbClr val="7030A0"/>
              </a:buClr>
              <a:buSzPts val="1920"/>
              <a:buFont typeface="Noto Sans Symbols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182880" lvl="0" indent="-60959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rgbClr val="7030A0"/>
              </a:buClr>
              <a:buSzPts val="1920"/>
              <a:buFont typeface="Noto Sans Symbols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182880" lvl="0" indent="-182880" algn="l" rtl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rgbClr val="7030A0"/>
              </a:buClr>
              <a:buSzPts val="1920"/>
              <a:buFont typeface="Noto Sans Symbols"/>
              <a:buChar char="❑"/>
            </a:pPr>
            <a:r>
              <a:rPr lang="en-US" sz="2400" b="1" dirty="0">
                <a:solidFill>
                  <a:srgbClr val="1E5E70"/>
                </a:solidFill>
                <a:latin typeface="Arial"/>
                <a:ea typeface="Arial"/>
                <a:cs typeface="Arial"/>
                <a:sym typeface="Arial"/>
              </a:rPr>
              <a:t> Basidiospores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are formed </a:t>
            </a: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externally on the tip 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of a  </a:t>
            </a:r>
            <a:r>
              <a:rPr lang="en-US" sz="2400" b="1" dirty="0">
                <a:latin typeface="Arial"/>
                <a:ea typeface="Arial"/>
                <a:cs typeface="Arial"/>
                <a:sym typeface="Arial"/>
              </a:rPr>
              <a:t>basidium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. </a:t>
            </a:r>
            <a:endParaRPr dirty="0"/>
          </a:p>
        </p:txBody>
      </p:sp>
      <p:sp>
        <p:nvSpPr>
          <p:cNvPr id="219" name="Google Shape;219;p9"/>
          <p:cNvSpPr/>
          <p:nvPr/>
        </p:nvSpPr>
        <p:spPr>
          <a:xfrm>
            <a:off x="117055" y="707712"/>
            <a:ext cx="1042373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fungi reproduce </a:t>
            </a:r>
            <a:r>
              <a:rPr lang="en-US" sz="2400" b="1" dirty="0">
                <a:solidFill>
                  <a:srgbClr val="1E5E70"/>
                </a:solidFill>
                <a:latin typeface="Arial"/>
                <a:ea typeface="Arial"/>
                <a:cs typeface="Arial"/>
                <a:sym typeface="Arial"/>
              </a:rPr>
              <a:t>sexually by mating and forming sexual spores 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(e.g., </a:t>
            </a:r>
            <a:r>
              <a:rPr lang="en-US" sz="2400" b="1" dirty="0">
                <a:solidFill>
                  <a:srgbClr val="4C661A"/>
                </a:solidFill>
                <a:latin typeface="Arial"/>
                <a:ea typeface="Arial"/>
                <a:cs typeface="Arial"/>
                <a:sym typeface="Arial"/>
              </a:rPr>
              <a:t>zygospores</a:t>
            </a: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ascospores</a:t>
            </a: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en-US" sz="2400" b="1" dirty="0">
                <a:solidFill>
                  <a:srgbClr val="056E9F"/>
                </a:solidFill>
                <a:latin typeface="Arial"/>
                <a:ea typeface="Arial"/>
                <a:cs typeface="Arial"/>
                <a:sym typeface="Arial"/>
              </a:rPr>
              <a:t>basidiospores</a:t>
            </a:r>
            <a:r>
              <a:rPr lang="en-US" sz="2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). </a:t>
            </a:r>
            <a:endParaRPr dirty="0"/>
          </a:p>
        </p:txBody>
      </p:sp>
      <p:pic>
        <p:nvPicPr>
          <p:cNvPr id="220" name="Google Shape;22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67872" y="1681396"/>
            <a:ext cx="1895856" cy="1316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67872" y="3204227"/>
            <a:ext cx="1895856" cy="1645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67872" y="5176604"/>
            <a:ext cx="1895856" cy="15300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A0A506-ACDF-4C87-B0CE-32ABD48D91C2}"/>
              </a:ext>
            </a:extLst>
          </p:cNvPr>
          <p:cNvSpPr txBox="1"/>
          <p:nvPr/>
        </p:nvSpPr>
        <p:spPr>
          <a:xfrm>
            <a:off x="5013642" y="176631"/>
            <a:ext cx="7178358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ar-JO" sz="2000" dirty="0"/>
              <a:t> صور سلايد 9 + 10 + 11 + 12  = مطلوبين صور لاب فقط من كل المحاضرة </a:t>
            </a:r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E71DB2-8509-406A-88A1-E6ADA7B311D8}"/>
              </a:ext>
            </a:extLst>
          </p:cNvPr>
          <p:cNvSpPr txBox="1"/>
          <p:nvPr/>
        </p:nvSpPr>
        <p:spPr>
          <a:xfrm>
            <a:off x="4126203" y="4185750"/>
            <a:ext cx="1486805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Sac = tube like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Paper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isp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View">
  <a:themeElements>
    <a:clrScheme name="Green Yellow">
      <a:dk1>
        <a:srgbClr val="000000"/>
      </a:dk1>
      <a:lt1>
        <a:srgbClr val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1477</Words>
  <Application>Microsoft Office PowerPoint</Application>
  <PresentationFormat>Widescreen</PresentationFormat>
  <Paragraphs>175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Century Schoolbook</vt:lpstr>
      <vt:lpstr>Palatino Linotype</vt:lpstr>
      <vt:lpstr>Century Gothic</vt:lpstr>
      <vt:lpstr>Noto Sans Symbols</vt:lpstr>
      <vt:lpstr>Calibri</vt:lpstr>
      <vt:lpstr>Corbel</vt:lpstr>
      <vt:lpstr>Arial Rounded</vt:lpstr>
      <vt:lpstr>Frame</vt:lpstr>
      <vt:lpstr>Wisp</vt:lpstr>
      <vt:lpstr>View</vt:lpstr>
      <vt:lpstr>        GENERAL MYCOLOGY  </vt:lpstr>
      <vt:lpstr>PowerPoint Presentation</vt:lpstr>
      <vt:lpstr>PowerPoint Presentation</vt:lpstr>
      <vt:lpstr>Structure &amp; Growth:</vt:lpstr>
      <vt:lpstr>Classification of fungi:</vt:lpstr>
      <vt:lpstr>PowerPoint Presentation</vt:lpstr>
      <vt:lpstr>PowerPoint Presentation</vt:lpstr>
      <vt:lpstr>PowerPoint Presentation</vt:lpstr>
      <vt:lpstr>PowerPoint Presentation</vt:lpstr>
      <vt:lpstr>Fungi that do not form sexual spores are termed “imperfect” and are classified as fungi imperfecti.</vt:lpstr>
      <vt:lpstr>PowerPoint Presentation</vt:lpstr>
      <vt:lpstr>PowerPoint Presentation</vt:lpstr>
      <vt:lpstr>Pathogenesis:</vt:lpstr>
      <vt:lpstr>PowerPoint Presentation</vt:lpstr>
      <vt:lpstr>Fungal Toxins &amp; Allergies:</vt:lpstr>
      <vt:lpstr>   Laboratory Diagnosis:</vt:lpstr>
      <vt:lpstr>PowerPoint Presentation</vt:lpstr>
      <vt:lpstr>Antifungal Therapy: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GENERAL MYCOLOGY  </dc:title>
  <dc:creator>Ghada</dc:creator>
  <cp:lastModifiedBy>jomana dahi</cp:lastModifiedBy>
  <cp:revision>13</cp:revision>
  <dcterms:created xsi:type="dcterms:W3CDTF">2018-10-12T15:22:07Z</dcterms:created>
  <dcterms:modified xsi:type="dcterms:W3CDTF">2021-01-03T18:25:47Z</dcterms:modified>
</cp:coreProperties>
</file>