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p:scale>
          <a:sx n="60" d="100"/>
          <a:sy n="60" d="100"/>
        </p:scale>
        <p:origin x="-786" y="-21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1C295150-4FD7-4802-B0EB-D52217513A72}" type="datetime1">
              <a:rPr lang="en-US" smtClean="0"/>
              <a:pPr/>
              <a:t>12/2/2019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36DD0FD-55B0-48C4-8AF2-8A69533EDFC3}" type="slidenum">
              <a:rPr lang="en-US" smtClean="0"/>
              <a:pPr/>
              <a:t>‹#›</a:t>
            </a:fld>
            <a:endParaRPr lang="en-US" dirty="0"/>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61895A-832A-4167-BE9B-7448CA062309}"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571FF-D602-4BB6-9683-7A1E909D4296}"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392BEB-5202-498C-89F7-BBD3BEE1B887}"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42B6C6-10FF-4510-A888-F0B9C6A788B0}" type="datetime1">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6DD0FD-55B0-48C4-8AF2-8A69533EDFC3}"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2847B31-A4E1-4FCE-8661-5EC33A675437}" type="datetime1">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CAD832D-B7F8-4A85-B115-3F84BE9AC26D}" type="datetime1">
              <a:rPr lang="en-US" smtClean="0"/>
              <a:pPr/>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6DD0FD-55B0-48C4-8AF2-8A69533EDFC3}" type="slidenum">
              <a:rPr lang="en-US" smtClean="0"/>
              <a:pPr/>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B34F3-05F7-41C1-B84E-68CE2E00C83C}" type="datetime1">
              <a:rPr lang="en-US" smtClean="0"/>
              <a:pPr/>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6DD0FD-55B0-48C4-8AF2-8A69533EDFC3}" type="slidenum">
              <a:rPr lang="en-US" smtClean="0"/>
              <a:pPr/>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47F82-2B2E-4837-B3AB-C94C672FBECB}" type="datetime1">
              <a:rPr lang="en-US" smtClean="0"/>
              <a:pPr/>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57738-F4B0-48EA-9B71-E0F723F8BF6C}" type="datetime1">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00D5EF-7D26-425F-8C45-B9312ACE18BC}" type="datetime1">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6DD0FD-55B0-48C4-8AF2-8A69533EDF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F1909345-DEE0-4B07-8E32-441AC9DA095E}" type="datetime1">
              <a:rPr lang="en-US" smtClean="0"/>
              <a:pPr/>
              <a:t>12/2/2019</a:t>
            </a:fld>
            <a:endParaRPr lang="en-US" dirty="0"/>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F36DD0FD-55B0-48C4-8AF2-8A69533EDF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914400" rtl="1" eaLnBrk="1" latinLnBrk="0" hangingPunct="1">
        <a:spcBef>
          <a:spcPct val="0"/>
        </a:spcBef>
        <a:buNone/>
        <a:defRPr sz="540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65760" indent="-365760" algn="r" defTabSz="914400" rtl="1"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r" defTabSz="914400" rtl="1"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r" defTabSz="914400" rtl="1"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r" defTabSz="914400" rtl="1"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r" defTabSz="914400" rtl="1"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r" defTabSz="914400" rtl="1"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Neoplasia</a:t>
            </a:r>
            <a:r>
              <a:rPr lang="en-US" dirty="0"/>
              <a:t/>
            </a:r>
            <a:br>
              <a:rPr lang="en-US" dirty="0"/>
            </a:br>
            <a:r>
              <a:rPr lang="en-US" dirty="0" smtClean="0"/>
              <a:t>Pathology Lab</a:t>
            </a:r>
            <a:endParaRPr lang="ar-JO" dirty="0"/>
          </a:p>
        </p:txBody>
      </p:sp>
      <p:sp>
        <p:nvSpPr>
          <p:cNvPr id="3" name="Subtitle 2"/>
          <p:cNvSpPr>
            <a:spLocks noGrp="1"/>
          </p:cNvSpPr>
          <p:nvPr>
            <p:ph type="subTitle" idx="1"/>
          </p:nvPr>
        </p:nvSpPr>
        <p:spPr/>
        <p:txBody>
          <a:bodyPr/>
          <a:lstStyle/>
          <a:p>
            <a:endParaRPr lang="ar-JO" dirty="0"/>
          </a:p>
        </p:txBody>
      </p:sp>
    </p:spTree>
    <p:extLst>
      <p:ext uri="{BB962C8B-B14F-4D97-AF65-F5344CB8AC3E}">
        <p14:creationId xmlns:p14="http://schemas.microsoft.com/office/powerpoint/2010/main" xmlns="" val="1853956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24600" y="0"/>
            <a:ext cx="2120153" cy="1600200"/>
          </a:xfrm>
        </p:spPr>
        <p:txBody>
          <a:bodyPr/>
          <a:lstStyle/>
          <a:p>
            <a:r>
              <a:rPr lang="en-US" sz="2000" dirty="0" smtClean="0"/>
              <a:t>Here we see </a:t>
            </a:r>
            <a:r>
              <a:rPr lang="en-US" sz="2000" b="1" u="sng" dirty="0" smtClean="0"/>
              <a:t>Giant</a:t>
            </a:r>
            <a:r>
              <a:rPr lang="en-US" sz="2000" dirty="0" smtClean="0"/>
              <a:t> </a:t>
            </a:r>
            <a:r>
              <a:rPr lang="en-US" sz="2000" b="1" u="sng" dirty="0"/>
              <a:t>C</a:t>
            </a:r>
            <a:r>
              <a:rPr lang="en-US" sz="2000" b="1" u="sng" dirty="0" smtClean="0"/>
              <a:t>ells</a:t>
            </a:r>
            <a:r>
              <a:rPr lang="en-US" sz="2000" dirty="0" smtClean="0"/>
              <a:t> with large hyper chromatic nuclei </a:t>
            </a:r>
            <a:endParaRPr lang="ar-JO" sz="2000"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838200" y="2247900"/>
            <a:ext cx="7543800" cy="4305300"/>
          </a:xfrm>
          <a:noFill/>
        </p:spPr>
      </p:pic>
      <p:sp>
        <p:nvSpPr>
          <p:cNvPr id="2" name="TextBox 1"/>
          <p:cNvSpPr txBox="1"/>
          <p:nvPr/>
        </p:nvSpPr>
        <p:spPr>
          <a:xfrm>
            <a:off x="304800" y="228600"/>
            <a:ext cx="5715000" cy="1200329"/>
          </a:xfrm>
          <a:prstGeom prst="rect">
            <a:avLst/>
          </a:prstGeom>
          <a:noFill/>
        </p:spPr>
        <p:txBody>
          <a:bodyPr wrap="square" rtlCol="0">
            <a:spAutoFit/>
          </a:bodyPr>
          <a:lstStyle/>
          <a:p>
            <a:r>
              <a:rPr lang="en-US" dirty="0"/>
              <a:t>Pleomorphic malignant tumor (</a:t>
            </a:r>
            <a:r>
              <a:rPr lang="en-US" dirty="0" err="1"/>
              <a:t>rhabdomyosarcoma</a:t>
            </a:r>
            <a:r>
              <a:rPr lang="en-US" dirty="0"/>
              <a:t>). Note the marked variation in cell and nuclear sizes, the </a:t>
            </a:r>
            <a:r>
              <a:rPr lang="en-US" dirty="0" err="1"/>
              <a:t>hyperchromatic</a:t>
            </a:r>
            <a:r>
              <a:rPr lang="en-US" dirty="0"/>
              <a:t> nuclei, and the presence of tumor giant cells.</a:t>
            </a:r>
          </a:p>
        </p:txBody>
      </p:sp>
    </p:spTree>
    <p:extLst>
      <p:ext uri="{BB962C8B-B14F-4D97-AF65-F5344CB8AC3E}">
        <p14:creationId xmlns:p14="http://schemas.microsoft.com/office/powerpoint/2010/main" xmlns="" val="844221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612" y="228600"/>
            <a:ext cx="9069388" cy="1624406"/>
          </a:xfrm>
        </p:spPr>
        <p:txBody>
          <a:bodyPr/>
          <a:lstStyle/>
          <a:p>
            <a:r>
              <a:rPr lang="en-US" sz="1800" dirty="0"/>
              <a:t>Carcinoma in situ. (A) Low-power view shows that the entire thickness of the epithelium is replaced by atypical dysplastic cells. There is no orderly differentiation of squamous cells. The basement membrane is intact, and there is no tumor in the </a:t>
            </a:r>
            <a:r>
              <a:rPr lang="en-US" sz="1800" dirty="0" err="1"/>
              <a:t>subepithelial</a:t>
            </a:r>
            <a:r>
              <a:rPr lang="en-US" sz="1800" dirty="0"/>
              <a:t> </a:t>
            </a:r>
            <a:r>
              <a:rPr lang="en-US" sz="1800" dirty="0" err="1"/>
              <a:t>stroma</a:t>
            </a:r>
            <a:r>
              <a:rPr lang="en-US" sz="1800" dirty="0"/>
              <a:t>. (B) High-power view of another region shows failure of normal differentiation, marked nuclear and cellular </a:t>
            </a:r>
            <a:r>
              <a:rPr lang="en-US" sz="1800" dirty="0" err="1"/>
              <a:t>pleomorphism</a:t>
            </a:r>
            <a:r>
              <a:rPr lang="en-US" sz="1800" dirty="0"/>
              <a:t>, and numerous mitotic figures extending toward the surface. The intact basement membrane (below) is not seen in this section.</a:t>
            </a:r>
            <a:endParaRPr lang="ar-JO" sz="1800" dirty="0"/>
          </a:p>
        </p:txBody>
      </p:sp>
      <p:pic>
        <p:nvPicPr>
          <p:cNvPr id="4" name="Picture 9"/>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57200" y="2133600"/>
            <a:ext cx="4114800" cy="4464050"/>
          </a:xfrm>
          <a:noFill/>
        </p:spPr>
      </p:pic>
      <p:pic>
        <p:nvPicPr>
          <p:cNvPr id="5" name="Picture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4748213" y="2133600"/>
            <a:ext cx="4321175" cy="4464050"/>
          </a:xfrm>
          <a:prstGeom prst="rect">
            <a:avLst/>
          </a:prstGeom>
          <a:noFill/>
        </p:spPr>
      </p:pic>
    </p:spTree>
    <p:extLst>
      <p:ext uri="{BB962C8B-B14F-4D97-AF65-F5344CB8AC3E}">
        <p14:creationId xmlns:p14="http://schemas.microsoft.com/office/powerpoint/2010/main" xmlns="" val="258482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0" y="304800"/>
            <a:ext cx="4253753" cy="1319606"/>
          </a:xfrm>
        </p:spPr>
        <p:txBody>
          <a:bodyPr/>
          <a:lstStyle/>
          <a:p>
            <a:r>
              <a:rPr lang="en-US" sz="1800" dirty="0"/>
              <a:t>Microscopic view of </a:t>
            </a:r>
            <a:r>
              <a:rPr lang="en-US" sz="1800" dirty="0" err="1"/>
              <a:t>fibroadenoma</a:t>
            </a:r>
            <a:r>
              <a:rPr lang="en-US" sz="1800" dirty="0"/>
              <a:t> of the breast seen in Fig. 6.7. The fibrous capsule (right) sharply delimits the tumor from the surrounding </a:t>
            </a:r>
            <a:r>
              <a:rPr lang="en-US" sz="1800" dirty="0" err="1"/>
              <a:t>tiss</a:t>
            </a:r>
            <a:endParaRPr lang="ar-JO" sz="1800" dirty="0"/>
          </a:p>
        </p:txBody>
      </p:sp>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57200" y="2133600"/>
            <a:ext cx="3581400" cy="4267200"/>
          </a:xfrm>
          <a:noFill/>
        </p:spPr>
      </p:pic>
      <p:pic>
        <p:nvPicPr>
          <p:cNvPr id="5"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4267200" y="2209800"/>
            <a:ext cx="4244975" cy="4191000"/>
          </a:xfrm>
          <a:prstGeom prst="rect">
            <a:avLst/>
          </a:prstGeom>
          <a:noFill/>
        </p:spPr>
      </p:pic>
      <p:sp>
        <p:nvSpPr>
          <p:cNvPr id="2" name="TextBox 1"/>
          <p:cNvSpPr txBox="1"/>
          <p:nvPr/>
        </p:nvSpPr>
        <p:spPr>
          <a:xfrm>
            <a:off x="228600" y="76200"/>
            <a:ext cx="3581400" cy="1477328"/>
          </a:xfrm>
          <a:prstGeom prst="rect">
            <a:avLst/>
          </a:prstGeom>
          <a:noFill/>
        </p:spPr>
        <p:txBody>
          <a:bodyPr wrap="square" rtlCol="0">
            <a:spAutoFit/>
          </a:bodyPr>
          <a:lstStyle/>
          <a:p>
            <a:r>
              <a:rPr lang="en-US" dirty="0" err="1"/>
              <a:t>Fibroadenoma</a:t>
            </a:r>
            <a:r>
              <a:rPr lang="en-US" dirty="0"/>
              <a:t> of the breast. The tan-colored, encapsulated small tumor is sharply demarcated from the whiter breast tissue.</a:t>
            </a:r>
            <a:br>
              <a:rPr lang="en-US" dirty="0"/>
            </a:br>
            <a:endParaRPr lang="en-US" dirty="0"/>
          </a:p>
        </p:txBody>
      </p:sp>
    </p:spTree>
    <p:extLst>
      <p:ext uri="{BB962C8B-B14F-4D97-AF65-F5344CB8AC3E}">
        <p14:creationId xmlns:p14="http://schemas.microsoft.com/office/powerpoint/2010/main" xmlns="" val="2560311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00600" y="304800"/>
            <a:ext cx="3644153" cy="1319606"/>
          </a:xfrm>
        </p:spPr>
        <p:txBody>
          <a:bodyPr/>
          <a:lstStyle/>
          <a:p>
            <a:r>
              <a:rPr lang="en-US" sz="1600" dirty="0" smtClean="0"/>
              <a:t>The first gross picture shows us a malignant </a:t>
            </a:r>
            <a:r>
              <a:rPr lang="en-US" sz="1600" b="1" u="sng" dirty="0" smtClean="0"/>
              <a:t>Breast</a:t>
            </a:r>
            <a:r>
              <a:rPr lang="en-US" sz="1600" dirty="0" smtClean="0"/>
              <a:t> </a:t>
            </a:r>
            <a:r>
              <a:rPr lang="en-US" sz="1600" b="1" u="sng" dirty="0"/>
              <a:t>C</a:t>
            </a:r>
            <a:r>
              <a:rPr lang="en-US" sz="1600" b="1" u="sng" dirty="0" smtClean="0"/>
              <a:t>ancer</a:t>
            </a:r>
            <a:r>
              <a:rPr lang="en-US" sz="1600" dirty="0" smtClean="0"/>
              <a:t> ,the white appearance are due to </a:t>
            </a:r>
            <a:r>
              <a:rPr lang="en-US" sz="1600" dirty="0" err="1" smtClean="0"/>
              <a:t>desmoplasia</a:t>
            </a:r>
            <a:r>
              <a:rPr lang="en-US" sz="1600" dirty="0" smtClean="0"/>
              <a:t> . The second picture is microscopic picture of the same tumor which appears to be poorly demarcated from the surrounding normal tissue. </a:t>
            </a:r>
            <a:endParaRPr lang="ar-JO" sz="1600" dirty="0"/>
          </a:p>
        </p:txBody>
      </p:sp>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57200" y="2133600"/>
            <a:ext cx="3810000" cy="4267200"/>
          </a:xfrm>
          <a:noFill/>
        </p:spPr>
      </p:pic>
      <p:pic>
        <p:nvPicPr>
          <p:cNvPr id="5"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4572000" y="2133600"/>
            <a:ext cx="4038600" cy="4371975"/>
          </a:xfrm>
          <a:prstGeom prst="rect">
            <a:avLst/>
          </a:prstGeom>
          <a:noFill/>
        </p:spPr>
      </p:pic>
      <p:sp>
        <p:nvSpPr>
          <p:cNvPr id="6" name="TextBox 5"/>
          <p:cNvSpPr txBox="1"/>
          <p:nvPr/>
        </p:nvSpPr>
        <p:spPr>
          <a:xfrm>
            <a:off x="381000" y="0"/>
            <a:ext cx="3352800" cy="2062103"/>
          </a:xfrm>
          <a:prstGeom prst="rect">
            <a:avLst/>
          </a:prstGeom>
          <a:noFill/>
        </p:spPr>
        <p:txBody>
          <a:bodyPr wrap="square" rtlCol="0">
            <a:spAutoFit/>
          </a:bodyPr>
          <a:lstStyle/>
          <a:p>
            <a:r>
              <a:rPr lang="en-US" sz="1600" dirty="0"/>
              <a:t>Microscopic view of breast carcinoma seen in Fig. 6.9 illustrates the invasion of breast </a:t>
            </a:r>
            <a:r>
              <a:rPr lang="en-US" sz="1600" dirty="0" err="1"/>
              <a:t>stroma</a:t>
            </a:r>
            <a:r>
              <a:rPr lang="en-US" sz="1600" dirty="0"/>
              <a:t> and fat by nests and cords of tumor cells (compare with Fig. 6.8). Note the absence of a well-defined capsule</a:t>
            </a:r>
            <a:r>
              <a:rPr lang="en-US" sz="1600" dirty="0" smtClean="0"/>
              <a:t>. </a:t>
            </a:r>
            <a:r>
              <a:rPr lang="en-US" sz="1600" dirty="0"/>
              <a:t/>
            </a:r>
            <a:br>
              <a:rPr lang="en-US" sz="1600" dirty="0"/>
            </a:br>
            <a:endParaRPr lang="en-US" sz="1600" dirty="0"/>
          </a:p>
        </p:txBody>
      </p:sp>
    </p:spTree>
    <p:extLst>
      <p:ext uri="{BB962C8B-B14F-4D97-AF65-F5344CB8AC3E}">
        <p14:creationId xmlns:p14="http://schemas.microsoft.com/office/powerpoint/2010/main" xmlns="" val="1499241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1" u="sng" dirty="0" smtClean="0"/>
              <a:t>Adenocarcinoma in the peritoneum </a:t>
            </a:r>
            <a:endParaRPr lang="ar-JO" sz="2400" b="1" u="sng"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990600" y="2247900"/>
            <a:ext cx="7162800" cy="4229100"/>
          </a:xfrm>
          <a:noFill/>
        </p:spPr>
      </p:pic>
    </p:spTree>
    <p:extLst>
      <p:ext uri="{BB962C8B-B14F-4D97-AF65-F5344CB8AC3E}">
        <p14:creationId xmlns:p14="http://schemas.microsoft.com/office/powerpoint/2010/main" xmlns="" val="3545910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t>This picture shows an </a:t>
            </a:r>
            <a:r>
              <a:rPr lang="en-US" sz="2400" b="1" u="sng" dirty="0" smtClean="0"/>
              <a:t>Adenocarcinoma</a:t>
            </a:r>
            <a:r>
              <a:rPr lang="en-US" sz="2400" dirty="0" smtClean="0"/>
              <a:t> originating from the breast traveling toward the axillary lymph node.</a:t>
            </a:r>
            <a:endParaRPr lang="ar-JO" sz="2400" dirty="0"/>
          </a:p>
        </p:txBody>
      </p:sp>
      <p:pic>
        <p:nvPicPr>
          <p:cNvPr id="6"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632868" y="2247900"/>
            <a:ext cx="3878263" cy="3878263"/>
          </a:xfrm>
          <a:noFill/>
        </p:spPr>
      </p:pic>
      <p:pic>
        <p:nvPicPr>
          <p:cNvPr id="7"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468313" y="2133600"/>
            <a:ext cx="8281987" cy="4343400"/>
          </a:xfrm>
          <a:prstGeom prst="rect">
            <a:avLst/>
          </a:prstGeom>
          <a:noFill/>
        </p:spPr>
      </p:pic>
    </p:spTree>
    <p:extLst>
      <p:ext uri="{BB962C8B-B14F-4D97-AF65-F5344CB8AC3E}">
        <p14:creationId xmlns:p14="http://schemas.microsoft.com/office/powerpoint/2010/main" xmlns="" val="1522780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05400" y="570156"/>
            <a:ext cx="3339353" cy="1054250"/>
          </a:xfrm>
        </p:spPr>
        <p:txBody>
          <a:bodyPr/>
          <a:lstStyle/>
          <a:p>
            <a:r>
              <a:rPr lang="en-US" sz="1400" dirty="0" smtClean="0"/>
              <a:t>microscopic pattern of the lung carcinoma , the yellow arrow shows the normal alveolar spaces and the brown arrow shows the malignant tumor </a:t>
            </a:r>
            <a:r>
              <a:rPr lang="en-US" sz="1400" b="1" u="sng" dirty="0" smtClean="0"/>
              <a:t>(small cell carcinoma of the lung)</a:t>
            </a:r>
            <a:endParaRPr lang="ar-JO" sz="1400" b="1" u="sng" dirty="0"/>
          </a:p>
        </p:txBody>
      </p:sp>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9704" y="2438400"/>
            <a:ext cx="4639761" cy="3878263"/>
          </a:xfrm>
          <a:noFill/>
        </p:spPr>
      </p:pic>
      <p:pic>
        <p:nvPicPr>
          <p:cNvPr id="5"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5019449" y="2105025"/>
            <a:ext cx="4110037" cy="4752975"/>
          </a:xfrm>
          <a:prstGeom prst="rect">
            <a:avLst/>
          </a:prstGeom>
          <a:noFill/>
        </p:spPr>
      </p:pic>
      <p:sp>
        <p:nvSpPr>
          <p:cNvPr id="6" name="Left Arrow 5"/>
          <p:cNvSpPr/>
          <p:nvPr/>
        </p:nvSpPr>
        <p:spPr>
          <a:xfrm>
            <a:off x="7848600" y="2971800"/>
            <a:ext cx="1280886" cy="4572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7" name="Right Arrow 6"/>
          <p:cNvSpPr/>
          <p:nvPr/>
        </p:nvSpPr>
        <p:spPr>
          <a:xfrm>
            <a:off x="5334000" y="4114800"/>
            <a:ext cx="1295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 name="TextBox 1"/>
          <p:cNvSpPr txBox="1"/>
          <p:nvPr/>
        </p:nvSpPr>
        <p:spPr>
          <a:xfrm>
            <a:off x="762000" y="914400"/>
            <a:ext cx="3048000" cy="923330"/>
          </a:xfrm>
          <a:prstGeom prst="rect">
            <a:avLst/>
          </a:prstGeom>
          <a:noFill/>
        </p:spPr>
        <p:txBody>
          <a:bodyPr wrap="square" rtlCol="0">
            <a:spAutoFit/>
          </a:bodyPr>
          <a:lstStyle/>
          <a:p>
            <a:r>
              <a:rPr lang="en-US" dirty="0"/>
              <a:t>A liver studded with metastatic cancer.</a:t>
            </a:r>
            <a:br>
              <a:rPr lang="en-US" dirty="0"/>
            </a:br>
            <a:endParaRPr lang="en-US" dirty="0"/>
          </a:p>
        </p:txBody>
      </p:sp>
    </p:spTree>
    <p:extLst>
      <p:ext uri="{BB962C8B-B14F-4D97-AF65-F5344CB8AC3E}">
        <p14:creationId xmlns:p14="http://schemas.microsoft.com/office/powerpoint/2010/main" xmlns="" val="4063917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smtClean="0"/>
              <a:t>Comparison between a benign tumor of the myometrium (leiomyoma) and a malignant tumor of the same origin (leiomyosarcoma)</a:t>
            </a:r>
            <a:endParaRPr lang="ar-JO" sz="2000"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l="32504" t="15686" r="14120" b="22838"/>
          <a:stretch>
            <a:fillRect/>
          </a:stretch>
        </p:blipFill>
        <p:spPr>
          <a:xfrm>
            <a:off x="685800" y="2247900"/>
            <a:ext cx="7696199" cy="4610100"/>
          </a:xfrm>
        </p:spPr>
      </p:pic>
    </p:spTree>
    <p:extLst>
      <p:ext uri="{BB962C8B-B14F-4D97-AF65-F5344CB8AC3E}">
        <p14:creationId xmlns:p14="http://schemas.microsoft.com/office/powerpoint/2010/main" xmlns="" val="3412185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8490" y="570156"/>
            <a:ext cx="7756263" cy="5602044"/>
          </a:xfrm>
        </p:spPr>
        <p:txBody>
          <a:bodyPr/>
          <a:lstStyle/>
          <a:p>
            <a:r>
              <a:rPr lang="en-US" dirty="0" smtClean="0"/>
              <a:t>Thanks and Good luck</a:t>
            </a:r>
            <a:endParaRPr lang="ar-JO" dirty="0"/>
          </a:p>
        </p:txBody>
      </p:sp>
    </p:spTree>
    <p:extLst>
      <p:ext uri="{BB962C8B-B14F-4D97-AF65-F5344CB8AC3E}">
        <p14:creationId xmlns:p14="http://schemas.microsoft.com/office/powerpoint/2010/main" xmlns="" val="18441835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0" y="152400"/>
            <a:ext cx="3034553" cy="1853006"/>
          </a:xfrm>
        </p:spPr>
        <p:txBody>
          <a:bodyPr/>
          <a:lstStyle/>
          <a:p>
            <a:r>
              <a:rPr lang="en-US" sz="1800" dirty="0" smtClean="0"/>
              <a:t>In these two pictures we see the colonic mucosa with finger like projections forming what we call a </a:t>
            </a:r>
            <a:r>
              <a:rPr lang="en-US" sz="1800" b="1" u="sng" dirty="0"/>
              <a:t>P</a:t>
            </a:r>
            <a:r>
              <a:rPr lang="en-US" sz="1800" b="1" u="sng" dirty="0" smtClean="0"/>
              <a:t>apillary</a:t>
            </a:r>
            <a:r>
              <a:rPr lang="en-US" sz="1800" b="1" dirty="0" smtClean="0"/>
              <a:t> </a:t>
            </a:r>
            <a:r>
              <a:rPr lang="en-US" sz="1800" b="1" u="sng" dirty="0" smtClean="0"/>
              <a:t>Adenoma</a:t>
            </a:r>
            <a:r>
              <a:rPr lang="en-US" sz="1800" b="1" dirty="0" smtClean="0"/>
              <a:t> </a:t>
            </a:r>
            <a:r>
              <a:rPr lang="en-US" sz="1800" dirty="0" smtClean="0"/>
              <a:t>which is a type of benign tumors </a:t>
            </a:r>
            <a:endParaRPr lang="ar-JO" sz="1800" dirty="0"/>
          </a:p>
        </p:txBody>
      </p:sp>
      <p:pic>
        <p:nvPicPr>
          <p:cNvPr id="4" name="Picture 7"/>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533400" y="2209800"/>
            <a:ext cx="3885852" cy="3725863"/>
          </a:xfrm>
          <a:noFill/>
        </p:spPr>
      </p:pic>
      <p:pic>
        <p:nvPicPr>
          <p:cNvPr id="5" name="Picture 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4724400" y="2133600"/>
            <a:ext cx="3886200" cy="3904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28600" y="304800"/>
            <a:ext cx="4648200" cy="1477328"/>
          </a:xfrm>
          <a:prstGeom prst="rect">
            <a:avLst/>
          </a:prstGeom>
          <a:noFill/>
        </p:spPr>
        <p:txBody>
          <a:bodyPr wrap="square" rtlCol="0">
            <a:spAutoFit/>
          </a:bodyPr>
          <a:lstStyle/>
          <a:p>
            <a:r>
              <a:rPr lang="en-US" dirty="0"/>
              <a:t>Colonic polyp. This glandular tumor is seen projecting into the colonic lumen. The polyp is attached to the mucosa by a distinct stalk.</a:t>
            </a:r>
            <a:br>
              <a:rPr lang="en-US" dirty="0"/>
            </a:br>
            <a:endParaRPr lang="en-US" dirty="0"/>
          </a:p>
        </p:txBody>
      </p:sp>
    </p:spTree>
    <p:extLst>
      <p:ext uri="{BB962C8B-B14F-4D97-AF65-F5344CB8AC3E}">
        <p14:creationId xmlns:p14="http://schemas.microsoft.com/office/powerpoint/2010/main" xmlns="" val="2267078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77634" y="287572"/>
            <a:ext cx="4030532" cy="1359050"/>
          </a:xfrm>
        </p:spPr>
        <p:txBody>
          <a:bodyPr/>
          <a:lstStyle/>
          <a:p>
            <a:r>
              <a:rPr lang="en-US" sz="1600" dirty="0" smtClean="0"/>
              <a:t>In this picture we see what we call a </a:t>
            </a:r>
            <a:r>
              <a:rPr lang="en-US" sz="1600" b="1" u="sng" dirty="0"/>
              <a:t>P</a:t>
            </a:r>
            <a:r>
              <a:rPr lang="en-US" sz="1600" b="1" u="sng" dirty="0" smtClean="0"/>
              <a:t>leomorphic</a:t>
            </a:r>
            <a:r>
              <a:rPr lang="en-US" sz="1600" dirty="0" smtClean="0"/>
              <a:t> </a:t>
            </a:r>
            <a:r>
              <a:rPr lang="en-US" sz="1600" b="1" u="sng" dirty="0" smtClean="0"/>
              <a:t>Adenoma </a:t>
            </a:r>
            <a:r>
              <a:rPr lang="en-US" sz="1600" dirty="0" smtClean="0"/>
              <a:t>which is a type of Mixed tumors . The arrows show what appears to be islets of cartilage found in the tumor</a:t>
            </a:r>
            <a:endParaRPr lang="ar-JO" sz="1600" b="1" u="sng"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914400" y="2247900"/>
            <a:ext cx="7467600" cy="4305300"/>
          </a:xfrm>
          <a:noFill/>
        </p:spPr>
      </p:pic>
      <p:sp>
        <p:nvSpPr>
          <p:cNvPr id="7" name="Left Arrow 6"/>
          <p:cNvSpPr/>
          <p:nvPr/>
        </p:nvSpPr>
        <p:spPr>
          <a:xfrm>
            <a:off x="5715000" y="4572000"/>
            <a:ext cx="9906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Right Arrow 7"/>
          <p:cNvSpPr/>
          <p:nvPr/>
        </p:nvSpPr>
        <p:spPr>
          <a:xfrm>
            <a:off x="1600200" y="3429000"/>
            <a:ext cx="1295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2" name="TextBox 1"/>
          <p:cNvSpPr txBox="1"/>
          <p:nvPr/>
        </p:nvSpPr>
        <p:spPr>
          <a:xfrm>
            <a:off x="381000" y="228600"/>
            <a:ext cx="4343400" cy="1477328"/>
          </a:xfrm>
          <a:prstGeom prst="rect">
            <a:avLst/>
          </a:prstGeom>
          <a:noFill/>
        </p:spPr>
        <p:txBody>
          <a:bodyPr wrap="square" rtlCol="0">
            <a:spAutoFit/>
          </a:bodyPr>
          <a:lstStyle/>
          <a:p>
            <a:r>
              <a:rPr lang="en-US" dirty="0"/>
              <a:t>Mixed tumor of the parotid gland. Small nests of epithelial cells and </a:t>
            </a:r>
            <a:r>
              <a:rPr lang="en-US" dirty="0" err="1"/>
              <a:t>myxoid</a:t>
            </a:r>
            <a:r>
              <a:rPr lang="en-US" dirty="0"/>
              <a:t> </a:t>
            </a:r>
            <a:r>
              <a:rPr lang="en-US" dirty="0" err="1"/>
              <a:t>stroma</a:t>
            </a:r>
            <a:r>
              <a:rPr lang="en-US" dirty="0"/>
              <a:t> forming cartilage and bone (an unusual feature) are present in this field.</a:t>
            </a:r>
            <a:br>
              <a:rPr lang="en-US" dirty="0"/>
            </a:br>
            <a:endParaRPr lang="en-US" dirty="0"/>
          </a:p>
        </p:txBody>
      </p:sp>
    </p:spTree>
    <p:extLst>
      <p:ext uri="{BB962C8B-B14F-4D97-AF65-F5344CB8AC3E}">
        <p14:creationId xmlns:p14="http://schemas.microsoft.com/office/powerpoint/2010/main" xmlns="" val="1297022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800" dirty="0" smtClean="0"/>
              <a:t>Picture A shows what appears to be an </a:t>
            </a:r>
            <a:r>
              <a:rPr lang="en-US" sz="1800" b="1" u="sng" dirty="0" smtClean="0"/>
              <a:t>Ovarian Cystic </a:t>
            </a:r>
            <a:r>
              <a:rPr lang="en-US" sz="1800" b="1" u="sng" dirty="0" err="1" smtClean="0"/>
              <a:t>Teratoma</a:t>
            </a:r>
            <a:r>
              <a:rPr lang="en-US" sz="1800" b="1" u="sng" dirty="0" smtClean="0"/>
              <a:t> </a:t>
            </a:r>
            <a:r>
              <a:rPr lang="en-US" sz="1800" dirty="0" smtClean="0"/>
              <a:t>(</a:t>
            </a:r>
            <a:r>
              <a:rPr lang="en-US" sz="1800" dirty="0" err="1" smtClean="0"/>
              <a:t>Dermoid</a:t>
            </a:r>
            <a:r>
              <a:rPr lang="en-US" sz="1800" dirty="0" smtClean="0"/>
              <a:t> cyst). Picture B shows us the microscopic features of tumor in picture A , it contains cartilage, adnexa of the skin, skin epithelium and columnar(glandular) epithelium.</a:t>
            </a:r>
            <a:endParaRPr lang="ar-JO" sz="1800"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609600" y="2286000"/>
            <a:ext cx="3352800" cy="4311650"/>
          </a:xfrm>
          <a:noFill/>
        </p:spPr>
      </p:pic>
      <p:pic>
        <p:nvPicPr>
          <p:cNvPr id="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4038600" y="2286000"/>
            <a:ext cx="4673600" cy="4311650"/>
          </a:xfrm>
          <a:prstGeom prst="rect">
            <a:avLst/>
          </a:prstGeom>
          <a:noFill/>
        </p:spPr>
      </p:pic>
    </p:spTree>
    <p:extLst>
      <p:ext uri="{BB962C8B-B14F-4D97-AF65-F5344CB8AC3E}">
        <p14:creationId xmlns:p14="http://schemas.microsoft.com/office/powerpoint/2010/main" xmlns="" val="964741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800" dirty="0" smtClean="0"/>
              <a:t>In this picture we see a benign tumor of the smooth muscles called </a:t>
            </a:r>
            <a:r>
              <a:rPr lang="en-US" sz="1800" b="1" u="sng" dirty="0" smtClean="0"/>
              <a:t>Leiomyoma</a:t>
            </a:r>
            <a:endParaRPr lang="ar-JO" sz="1800" b="1" u="sng"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838200" y="2247900"/>
            <a:ext cx="7543799" cy="4152900"/>
          </a:xfrm>
          <a:noFill/>
        </p:spPr>
      </p:pic>
    </p:spTree>
    <p:extLst>
      <p:ext uri="{BB962C8B-B14F-4D97-AF65-F5344CB8AC3E}">
        <p14:creationId xmlns:p14="http://schemas.microsoft.com/office/powerpoint/2010/main" xmlns="" val="34004639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800" dirty="0" smtClean="0"/>
              <a:t>In this picture we can see a well differentiated </a:t>
            </a:r>
            <a:r>
              <a:rPr lang="en-US" sz="1800" b="1" u="sng" dirty="0" smtClean="0"/>
              <a:t>Follicular </a:t>
            </a:r>
            <a:r>
              <a:rPr lang="en-US" sz="1800" dirty="0"/>
              <a:t>tumor </a:t>
            </a:r>
            <a:r>
              <a:rPr lang="en-US" sz="1800" b="1" u="sng" dirty="0" smtClean="0"/>
              <a:t>in the Thyroid </a:t>
            </a:r>
            <a:r>
              <a:rPr lang="en-US" sz="1800" b="1" u="sng" dirty="0"/>
              <a:t>G</a:t>
            </a:r>
            <a:r>
              <a:rPr lang="en-US" sz="1800" b="1" u="sng" dirty="0" smtClean="0"/>
              <a:t>land </a:t>
            </a:r>
            <a:r>
              <a:rPr lang="en-US" sz="1800" dirty="0" smtClean="0"/>
              <a:t>(this type of tumor is benign)</a:t>
            </a:r>
            <a:endParaRPr lang="ar-JO" sz="1800"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762000" y="2247900"/>
            <a:ext cx="7467599" cy="4305300"/>
          </a:xfrm>
          <a:noFill/>
        </p:spPr>
      </p:pic>
    </p:spTree>
    <p:extLst>
      <p:ext uri="{BB962C8B-B14F-4D97-AF65-F5344CB8AC3E}">
        <p14:creationId xmlns:p14="http://schemas.microsoft.com/office/powerpoint/2010/main" xmlns="" val="3099001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800" b="1" u="sng" dirty="0" smtClean="0"/>
              <a:t>Colonic Adenocarcinoma </a:t>
            </a:r>
            <a:r>
              <a:rPr lang="en-US" sz="1800" dirty="0" smtClean="0"/>
              <a:t>we see that the that the morphology of the colonic  glandular epithelium is different than normal it appears to be cigarette or spindle shaped and the glands are very close to each other which is abnormal</a:t>
            </a:r>
            <a:endParaRPr lang="ar-JO" sz="1800"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838200" y="2247900"/>
            <a:ext cx="7543799" cy="4229100"/>
          </a:xfrm>
          <a:noFill/>
        </p:spPr>
      </p:pic>
    </p:spTree>
    <p:extLst>
      <p:ext uri="{BB962C8B-B14F-4D97-AF65-F5344CB8AC3E}">
        <p14:creationId xmlns:p14="http://schemas.microsoft.com/office/powerpoint/2010/main" xmlns="" val="2965326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Well-differentiated squamous cell carcinoma of the skin. The tumor cells are strikingly similar to normal squamous epithelial cells, with intercellular bridges and nests of keratin (arrow).</a:t>
            </a:r>
            <a:endParaRPr lang="ar-JO" sz="2400" b="1" u="sng"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143000" y="2247900"/>
            <a:ext cx="6934200" cy="4305300"/>
          </a:xfrm>
          <a:noFill/>
        </p:spPr>
      </p:pic>
    </p:spTree>
    <p:extLst>
      <p:ext uri="{BB962C8B-B14F-4D97-AF65-F5344CB8AC3E}">
        <p14:creationId xmlns:p14="http://schemas.microsoft.com/office/powerpoint/2010/main" xmlns="" val="2828696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44440" y="277633"/>
            <a:ext cx="4022463" cy="1243406"/>
          </a:xfrm>
        </p:spPr>
        <p:txBody>
          <a:bodyPr/>
          <a:lstStyle/>
          <a:p>
            <a:r>
              <a:rPr lang="en-US" sz="1600" dirty="0" smtClean="0"/>
              <a:t>This an example of </a:t>
            </a:r>
            <a:r>
              <a:rPr lang="en-US" sz="1600" b="1" u="sng" dirty="0" err="1" smtClean="0"/>
              <a:t>Anaplasia</a:t>
            </a:r>
            <a:r>
              <a:rPr lang="en-US" sz="1600" dirty="0" smtClean="0"/>
              <a:t> . We see in it an atypical mitosis with a tripolar spindle also we see some </a:t>
            </a:r>
            <a:r>
              <a:rPr lang="en-US" sz="1600" dirty="0"/>
              <a:t>h</a:t>
            </a:r>
            <a:r>
              <a:rPr lang="en-US" sz="1600" dirty="0" smtClean="0"/>
              <a:t>yper chromatic cells with decreased eosinophilia , high N/C ratio and with a visible nucleolus .</a:t>
            </a:r>
            <a:endParaRPr lang="ar-JO" sz="1600" dirty="0"/>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990600" y="2209800"/>
            <a:ext cx="7239000" cy="3878263"/>
          </a:xfrm>
          <a:noFill/>
        </p:spPr>
      </p:pic>
      <p:sp>
        <p:nvSpPr>
          <p:cNvPr id="2" name="TextBox 1"/>
          <p:cNvSpPr txBox="1"/>
          <p:nvPr/>
        </p:nvSpPr>
        <p:spPr>
          <a:xfrm>
            <a:off x="304800" y="76201"/>
            <a:ext cx="3657600" cy="2031325"/>
          </a:xfrm>
          <a:prstGeom prst="rect">
            <a:avLst/>
          </a:prstGeom>
          <a:noFill/>
        </p:spPr>
        <p:txBody>
          <a:bodyPr wrap="square" rtlCol="0">
            <a:spAutoFit/>
          </a:bodyPr>
          <a:lstStyle/>
          <a:p>
            <a:r>
              <a:rPr lang="en-US" dirty="0"/>
              <a:t>High-power detailed view of anaplastic tumor cells shows cellular and nuclear variation in size and shape. The prominent cell in the center field has an abnormal </a:t>
            </a:r>
            <a:r>
              <a:rPr lang="en-US" dirty="0" err="1"/>
              <a:t>tripolar</a:t>
            </a:r>
            <a:r>
              <a:rPr lang="en-US" dirty="0"/>
              <a:t> spindle.</a:t>
            </a:r>
            <a:br>
              <a:rPr lang="en-US" dirty="0"/>
            </a:br>
            <a:endParaRPr lang="en-US" dirty="0"/>
          </a:p>
        </p:txBody>
      </p:sp>
      <p:sp>
        <p:nvSpPr>
          <p:cNvPr id="5" name="سهم إلى اليمين 4"/>
          <p:cNvSpPr/>
          <p:nvPr/>
        </p:nvSpPr>
        <p:spPr>
          <a:xfrm>
            <a:off x="3505200" y="4267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سهم إلى اليمين 5"/>
          <p:cNvSpPr/>
          <p:nvPr/>
        </p:nvSpPr>
        <p:spPr>
          <a:xfrm>
            <a:off x="5410200" y="5334000"/>
            <a:ext cx="914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xmlns="" val="7805883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202</TotalTime>
  <Words>675</Words>
  <Application>Microsoft Office PowerPoint</Application>
  <PresentationFormat>عرض على الشاشة (3:4)‏</PresentationFormat>
  <Paragraphs>25</Paragraphs>
  <Slides>18</Slides>
  <Notes>0</Notes>
  <HiddenSlides>0</HiddenSlides>
  <MMClips>0</MMClips>
  <ScaleCrop>false</ScaleCrop>
  <HeadingPairs>
    <vt:vector size="4" baseType="variant">
      <vt:variant>
        <vt:lpstr>سمة</vt:lpstr>
      </vt:variant>
      <vt:variant>
        <vt:i4>1</vt:i4>
      </vt:variant>
      <vt:variant>
        <vt:lpstr>عناوين الشرائح</vt:lpstr>
      </vt:variant>
      <vt:variant>
        <vt:i4>18</vt:i4>
      </vt:variant>
    </vt:vector>
  </HeadingPairs>
  <TitlesOfParts>
    <vt:vector size="19" baseType="lpstr">
      <vt:lpstr>Default Theme</vt:lpstr>
      <vt:lpstr>Neoplasia Pathology Lab</vt:lpstr>
      <vt:lpstr>In these two pictures we see the colonic mucosa with finger like projections forming what we call a Papillary Adenoma which is a type of benign tumors </vt:lpstr>
      <vt:lpstr>In this picture we see what we call a Pleomorphic Adenoma which is a type of Mixed tumors . The arrows show what appears to be islets of cartilage found in the tumor</vt:lpstr>
      <vt:lpstr>Picture A shows what appears to be an Ovarian Cystic Teratoma (Dermoid cyst). Picture B shows us the microscopic features of tumor in picture A , it contains cartilage, adnexa of the skin, skin epithelium and columnar(glandular) epithelium.</vt:lpstr>
      <vt:lpstr>In this picture we see a benign tumor of the smooth muscles called Leiomyoma</vt:lpstr>
      <vt:lpstr>In this picture we can see a well differentiated Follicular tumor in the Thyroid Gland (this type of tumor is benign)</vt:lpstr>
      <vt:lpstr>Colonic Adenocarcinoma we see that the that the morphology of the colonic  glandular epithelium is different than normal it appears to be cigarette or spindle shaped and the glands are very close to each other which is abnormal</vt:lpstr>
      <vt:lpstr>Well-differentiated squamous cell carcinoma of the skin. The tumor cells are strikingly similar to normal squamous epithelial cells, with intercellular bridges and nests of keratin (arrow).</vt:lpstr>
      <vt:lpstr>This an example of Anaplasia . We see in it an atypical mitosis with a tripolar spindle also we see some hyper chromatic cells with decreased eosinophilia , high N/C ratio and with a visible nucleolus .</vt:lpstr>
      <vt:lpstr>Here we see Giant Cells with large hyper chromatic nuclei </vt:lpstr>
      <vt:lpstr>Carcinoma in situ. (A) Low-power view shows that the entire thickness of the epithelium is replaced by atypical dysplastic cells. There is no orderly differentiation of squamous cells. The basement membrane is intact, and there is no tumor in the subepithelial stroma. (B) High-power view of another region shows failure of normal differentiation, marked nuclear and cellular pleomorphism, and numerous mitotic figures extending toward the surface. The intact basement membrane (below) is not seen in this section.</vt:lpstr>
      <vt:lpstr>Microscopic view of fibroadenoma of the breast seen in Fig. 6.7. The fibrous capsule (right) sharply delimits the tumor from the surrounding tiss</vt:lpstr>
      <vt:lpstr>The first gross picture shows us a malignant Breast Cancer ,the white appearance are due to desmoplasia . The second picture is microscopic picture of the same tumor which appears to be poorly demarcated from the surrounding normal tissue. </vt:lpstr>
      <vt:lpstr>Adenocarcinoma in the peritoneum </vt:lpstr>
      <vt:lpstr>This picture shows an Adenocarcinoma originating from the breast traveling toward the axillary lymph node.</vt:lpstr>
      <vt:lpstr>microscopic pattern of the lung carcinoma , the yellow arrow shows the normal alveolar spaces and the brown arrow shows the malignant tumor (small cell carcinoma of the lung)</vt:lpstr>
      <vt:lpstr>Comparison between a benign tumor of the myometrium (leiomyoma) and a malignant tumor of the same origin (leiomyosarcoma)</vt:lpstr>
      <vt:lpstr>Thanks and Good luck</vt:lpstr>
    </vt:vector>
  </TitlesOfParts>
  <Company>Ahmed-Under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Neoplasia Pathology Lab</dc:title>
  <dc:creator>Windows User</dc:creator>
  <cp:lastModifiedBy>mutah</cp:lastModifiedBy>
  <cp:revision>21</cp:revision>
  <dcterms:created xsi:type="dcterms:W3CDTF">2019-11-30T17:14:34Z</dcterms:created>
  <dcterms:modified xsi:type="dcterms:W3CDTF">2019-12-02T04:57:58Z</dcterms:modified>
</cp:coreProperties>
</file>