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1" r:id="rId5"/>
    <p:sldId id="272" r:id="rId6"/>
    <p:sldId id="259" r:id="rId7"/>
    <p:sldId id="261" r:id="rId8"/>
    <p:sldId id="262" r:id="rId9"/>
    <p:sldId id="263" r:id="rId10"/>
    <p:sldId id="264" r:id="rId11"/>
    <p:sldId id="265" r:id="rId12"/>
    <p:sldId id="266" r:id="rId13"/>
    <p:sldId id="267" r:id="rId14"/>
    <p:sldId id="273" r:id="rId15"/>
    <p:sldId id="268" r:id="rId16"/>
    <p:sldId id="269" r:id="rId17"/>
    <p:sldId id="270"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1692"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24930B-2A87-4A35-AD3C-D311A3F45F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F6C9-76A4-40F5-AB36-DBF9FC96613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0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4930B-2A87-4A35-AD3C-D311A3F45F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242170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4930B-2A87-4A35-AD3C-D311A3F45F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58583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4930B-2A87-4A35-AD3C-D311A3F45F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61759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4930B-2A87-4A35-AD3C-D311A3F45F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5F6C9-76A4-40F5-AB36-DBF9FC96613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53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24930B-2A87-4A35-AD3C-D311A3F45F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394893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24930B-2A87-4A35-AD3C-D311A3F45F86}"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355680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24930B-2A87-4A35-AD3C-D311A3F45F86}"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211527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24930B-2A87-4A35-AD3C-D311A3F45F86}" type="datetimeFigureOut">
              <a:rPr lang="en-US" smtClean="0"/>
              <a:t>12/11/2024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39394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E24930B-2A87-4A35-AD3C-D311A3F45F86}" type="datetimeFigureOut">
              <a:rPr lang="en-US" smtClean="0"/>
              <a:t>12/11/2024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35F6C9-76A4-40F5-AB36-DBF9FC966138}" type="slidenum">
              <a:rPr lang="en-US" smtClean="0"/>
              <a:t>‹#›</a:t>
            </a:fld>
            <a:endParaRPr lang="en-US"/>
          </a:p>
        </p:txBody>
      </p:sp>
    </p:spTree>
    <p:extLst>
      <p:ext uri="{BB962C8B-B14F-4D97-AF65-F5344CB8AC3E}">
        <p14:creationId xmlns:p14="http://schemas.microsoft.com/office/powerpoint/2010/main" val="278863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4930B-2A87-4A35-AD3C-D311A3F45F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5F6C9-76A4-40F5-AB36-DBF9FC966138}" type="slidenum">
              <a:rPr lang="en-US" smtClean="0"/>
              <a:t>‹#›</a:t>
            </a:fld>
            <a:endParaRPr lang="en-US"/>
          </a:p>
        </p:txBody>
      </p:sp>
    </p:spTree>
    <p:extLst>
      <p:ext uri="{BB962C8B-B14F-4D97-AF65-F5344CB8AC3E}">
        <p14:creationId xmlns:p14="http://schemas.microsoft.com/office/powerpoint/2010/main" val="155502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E24930B-2A87-4A35-AD3C-D311A3F45F86}" type="datetimeFigureOut">
              <a:rPr lang="en-US" smtClean="0"/>
              <a:t>12/11/2024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F35F6C9-76A4-40F5-AB36-DBF9FC96613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3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2FED-07BE-69A8-986A-6A0B9D11D204}"/>
              </a:ext>
            </a:extLst>
          </p:cNvPr>
          <p:cNvSpPr>
            <a:spLocks noGrp="1"/>
          </p:cNvSpPr>
          <p:nvPr>
            <p:ph type="ctrTitle"/>
          </p:nvPr>
        </p:nvSpPr>
        <p:spPr/>
        <p:txBody>
          <a:bodyPr>
            <a:normAutofit/>
          </a:bodyPr>
          <a:lstStyle/>
          <a:p>
            <a:r>
              <a:rPr lang="en-US" sz="6600" dirty="0"/>
              <a:t>Diabetes Insipidus (DI)</a:t>
            </a:r>
          </a:p>
        </p:txBody>
      </p:sp>
      <p:sp>
        <p:nvSpPr>
          <p:cNvPr id="3" name="Subtitle 2">
            <a:extLst>
              <a:ext uri="{FF2B5EF4-FFF2-40B4-BE49-F238E27FC236}">
                <a16:creationId xmlns:a16="http://schemas.microsoft.com/office/drawing/2014/main" id="{59679CE3-C3D0-3FE6-0998-840A1132520C}"/>
              </a:ext>
            </a:extLst>
          </p:cNvPr>
          <p:cNvSpPr>
            <a:spLocks noGrp="1"/>
          </p:cNvSpPr>
          <p:nvPr>
            <p:ph type="subTitle" idx="1"/>
          </p:nvPr>
        </p:nvSpPr>
        <p:spPr/>
        <p:txBody>
          <a:bodyPr/>
          <a:lstStyle/>
          <a:p>
            <a:r>
              <a:rPr lang="en-US" dirty="0"/>
              <a:t>Presented by: Islam Al-</a:t>
            </a:r>
            <a:r>
              <a:rPr lang="en-US" dirty="0" err="1"/>
              <a:t>Shamayleh</a:t>
            </a:r>
            <a:endParaRPr lang="en-US" dirty="0"/>
          </a:p>
          <a:p>
            <a:r>
              <a:rPr lang="en-US" dirty="0"/>
              <a:t>Supervised by: Dr. Ahmad Al-</a:t>
            </a:r>
            <a:r>
              <a:rPr lang="en-US" dirty="0" err="1"/>
              <a:t>Tarawneh</a:t>
            </a:r>
            <a:endParaRPr lang="en-US" dirty="0"/>
          </a:p>
        </p:txBody>
      </p:sp>
    </p:spTree>
    <p:extLst>
      <p:ext uri="{BB962C8B-B14F-4D97-AF65-F5344CB8AC3E}">
        <p14:creationId xmlns:p14="http://schemas.microsoft.com/office/powerpoint/2010/main" val="159603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68224-56D8-D37F-E337-7B6811914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BC864-0154-E0D5-6F7C-059CF0F0FDA3}"/>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id="{73378D04-DDF1-4401-4666-69CF37716EA2}"/>
              </a:ext>
            </a:extLst>
          </p:cNvPr>
          <p:cNvSpPr>
            <a:spLocks noGrp="1"/>
          </p:cNvSpPr>
          <p:nvPr>
            <p:ph idx="1"/>
          </p:nvPr>
        </p:nvSpPr>
        <p:spPr/>
        <p:txBody>
          <a:bodyPr/>
          <a:lstStyle/>
          <a:p>
            <a:r>
              <a:rPr lang="en-US" b="0" i="0" dirty="0">
                <a:solidFill>
                  <a:srgbClr val="000000"/>
                </a:solidFill>
                <a:effectLst/>
                <a:latin typeface="Maven Pro"/>
              </a:rPr>
              <a:t>AVP integrates aquaporins into the plasma membrane, allowing water reabsorption. In AVP-D, there is decreased AVP, while in AVP-R, there are defective renal AVP receptors, leading to dilute urine due to impaired kidney concentration.</a:t>
            </a:r>
            <a:br>
              <a:rPr lang="en-US" dirty="0"/>
            </a:br>
            <a:endParaRPr lang="en-US" dirty="0"/>
          </a:p>
        </p:txBody>
      </p:sp>
      <p:pic>
        <p:nvPicPr>
          <p:cNvPr id="5" name="Picture 4">
            <a:extLst>
              <a:ext uri="{FF2B5EF4-FFF2-40B4-BE49-F238E27FC236}">
                <a16:creationId xmlns:a16="http://schemas.microsoft.com/office/drawing/2014/main" id="{15121E12-DA07-47FD-5816-34F8307E41BA}"/>
              </a:ext>
            </a:extLst>
          </p:cNvPr>
          <p:cNvPicPr>
            <a:picLocks noChangeAspect="1"/>
          </p:cNvPicPr>
          <p:nvPr/>
        </p:nvPicPr>
        <p:blipFill>
          <a:blip r:embed="rId2"/>
          <a:stretch>
            <a:fillRect/>
          </a:stretch>
        </p:blipFill>
        <p:spPr>
          <a:xfrm>
            <a:off x="2061422" y="3040912"/>
            <a:ext cx="5066874" cy="3170883"/>
          </a:xfrm>
          <a:prstGeom prst="rect">
            <a:avLst/>
          </a:prstGeom>
        </p:spPr>
      </p:pic>
    </p:spTree>
    <p:extLst>
      <p:ext uri="{BB962C8B-B14F-4D97-AF65-F5344CB8AC3E}">
        <p14:creationId xmlns:p14="http://schemas.microsoft.com/office/powerpoint/2010/main" val="420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8492-E864-D34D-4B28-68CD03931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3401B-F86D-7587-46DB-383C60CE518C}"/>
              </a:ext>
            </a:extLst>
          </p:cNvPr>
          <p:cNvSpPr>
            <a:spLocks noGrp="1"/>
          </p:cNvSpPr>
          <p:nvPr>
            <p:ph type="title"/>
          </p:nvPr>
        </p:nvSpPr>
        <p:spPr/>
        <p:txBody>
          <a:bodyPr>
            <a:normAutofit fontScale="90000"/>
          </a:bodyPr>
          <a:lstStyle/>
          <a:p>
            <a:r>
              <a:rPr lang="en-US" dirty="0"/>
              <a:t>Nephrogenic Diabetes Insipidus</a:t>
            </a:r>
            <a:br>
              <a:rPr lang="en-US" dirty="0"/>
            </a:br>
            <a:r>
              <a:rPr lang="en-US" sz="3100" dirty="0"/>
              <a:t>Understanding nephrogenic DI</a:t>
            </a:r>
            <a:endParaRPr lang="en-US" sz="2700" dirty="0"/>
          </a:p>
        </p:txBody>
      </p:sp>
      <p:sp>
        <p:nvSpPr>
          <p:cNvPr id="3" name="Content Placeholder 2">
            <a:extLst>
              <a:ext uri="{FF2B5EF4-FFF2-40B4-BE49-F238E27FC236}">
                <a16:creationId xmlns:a16="http://schemas.microsoft.com/office/drawing/2014/main" id="{798D164C-40DA-1186-B55B-DCF7089A5F0F}"/>
              </a:ext>
            </a:extLst>
          </p:cNvPr>
          <p:cNvSpPr>
            <a:spLocks noGrp="1"/>
          </p:cNvSpPr>
          <p:nvPr>
            <p:ph idx="1"/>
          </p:nvPr>
        </p:nvSpPr>
        <p:spPr/>
        <p:txBody>
          <a:bodyPr>
            <a:normAutofit/>
          </a:bodyPr>
          <a:lstStyle/>
          <a:p>
            <a:r>
              <a:rPr lang="en-US" sz="2400" b="1" i="0" dirty="0">
                <a:solidFill>
                  <a:srgbClr val="000000"/>
                </a:solidFill>
                <a:effectLst/>
                <a:latin typeface="Maven Pro"/>
              </a:rPr>
              <a:t>Causes</a:t>
            </a:r>
          </a:p>
          <a:p>
            <a:r>
              <a:rPr lang="en-US" b="0" i="0" dirty="0">
                <a:solidFill>
                  <a:srgbClr val="000000"/>
                </a:solidFill>
                <a:effectLst/>
                <a:latin typeface="Maven Pro"/>
              </a:rPr>
              <a:t>Chronic lithium use, electrolyte abnormalities, pyelonephritis, congenital mutations, and acquired conditions disrupting AVP signaling.</a:t>
            </a:r>
          </a:p>
          <a:p>
            <a:endParaRPr lang="en-US" b="0" i="0" dirty="0">
              <a:solidFill>
                <a:srgbClr val="000000"/>
              </a:solidFill>
              <a:effectLst/>
              <a:latin typeface="Maven Pro"/>
            </a:endParaRPr>
          </a:p>
          <a:p>
            <a:r>
              <a:rPr lang="en-US" sz="2400" b="1" i="0" dirty="0">
                <a:solidFill>
                  <a:srgbClr val="000000"/>
                </a:solidFill>
                <a:effectLst/>
                <a:latin typeface="Maven Pro"/>
              </a:rPr>
              <a:t>X-linked hereditary</a:t>
            </a:r>
          </a:p>
          <a:p>
            <a:r>
              <a:rPr lang="en-US" b="0" i="0" dirty="0">
                <a:solidFill>
                  <a:srgbClr val="000000"/>
                </a:solidFill>
                <a:effectLst/>
                <a:latin typeface="Maven Pro"/>
              </a:rPr>
              <a:t>Mutations in AVPR2 gene.</a:t>
            </a:r>
          </a:p>
          <a:p>
            <a:endParaRPr lang="en-US" b="0" i="0" dirty="0">
              <a:solidFill>
                <a:srgbClr val="000000"/>
              </a:solidFill>
              <a:effectLst/>
              <a:latin typeface="Maven Pro"/>
            </a:endParaRPr>
          </a:p>
          <a:p>
            <a:r>
              <a:rPr lang="en-US" sz="2400" b="1" i="0" dirty="0">
                <a:solidFill>
                  <a:srgbClr val="000000"/>
                </a:solidFill>
                <a:effectLst/>
                <a:latin typeface="Maven Pro"/>
              </a:rPr>
              <a:t>Adult Onset</a:t>
            </a:r>
          </a:p>
          <a:p>
            <a:r>
              <a:rPr lang="en-US" b="0" i="0" dirty="0">
                <a:solidFill>
                  <a:srgbClr val="000000"/>
                </a:solidFill>
                <a:effectLst/>
                <a:latin typeface="Maven Pro"/>
              </a:rPr>
              <a:t>Often due to acquired factors such as drugs and renal disease.</a:t>
            </a:r>
          </a:p>
        </p:txBody>
      </p:sp>
    </p:spTree>
    <p:extLst>
      <p:ext uri="{BB962C8B-B14F-4D97-AF65-F5344CB8AC3E}">
        <p14:creationId xmlns:p14="http://schemas.microsoft.com/office/powerpoint/2010/main" val="239519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44118-4972-F945-E80A-09B336D9F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6774C5-4FA5-1778-A1F8-F3FF8D7621B8}"/>
              </a:ext>
            </a:extLst>
          </p:cNvPr>
          <p:cNvSpPr>
            <a:spLocks noGrp="1"/>
          </p:cNvSpPr>
          <p:nvPr>
            <p:ph type="title"/>
          </p:nvPr>
        </p:nvSpPr>
        <p:spPr/>
        <p:txBody>
          <a:bodyPr>
            <a:normAutofit/>
          </a:bodyPr>
          <a:lstStyle/>
          <a:p>
            <a:r>
              <a:rPr lang="en-US" dirty="0"/>
              <a:t>Symptoms of DI</a:t>
            </a:r>
            <a:br>
              <a:rPr lang="en-US" dirty="0"/>
            </a:br>
            <a:r>
              <a:rPr lang="en-US" sz="2800" dirty="0"/>
              <a:t>Clinical manifestations of diabetes insipidus</a:t>
            </a:r>
          </a:p>
        </p:txBody>
      </p:sp>
      <p:sp>
        <p:nvSpPr>
          <p:cNvPr id="3" name="Content Placeholder 2">
            <a:extLst>
              <a:ext uri="{FF2B5EF4-FFF2-40B4-BE49-F238E27FC236}">
                <a16:creationId xmlns:a16="http://schemas.microsoft.com/office/drawing/2014/main" id="{AEE5826F-B3E1-86A9-D6F4-A02C1E290111}"/>
              </a:ext>
            </a:extLst>
          </p:cNvPr>
          <p:cNvSpPr>
            <a:spLocks noGrp="1"/>
          </p:cNvSpPr>
          <p:nvPr>
            <p:ph idx="1"/>
          </p:nvPr>
        </p:nvSpPr>
        <p:spPr/>
        <p:txBody>
          <a:bodyPr>
            <a:normAutofit/>
          </a:bodyPr>
          <a:lstStyle/>
          <a:p>
            <a:pPr algn="l"/>
            <a:r>
              <a:rPr lang="en-US" sz="2400" b="1" i="0" dirty="0">
                <a:solidFill>
                  <a:srgbClr val="000000"/>
                </a:solidFill>
                <a:effectLst/>
                <a:latin typeface="Maven Pro"/>
              </a:rPr>
              <a:t>Polyuria</a:t>
            </a:r>
          </a:p>
          <a:p>
            <a:pPr algn="l"/>
            <a:r>
              <a:rPr lang="en-US" b="0" i="0" dirty="0">
                <a:solidFill>
                  <a:srgbClr val="000000"/>
                </a:solidFill>
                <a:effectLst/>
                <a:latin typeface="Maven Pro"/>
              </a:rPr>
              <a:t>Daily urine volume is highly variable between 3-15 L/d.</a:t>
            </a:r>
          </a:p>
          <a:p>
            <a:pPr algn="l"/>
            <a:endParaRPr lang="en-US" b="0" i="0" dirty="0">
              <a:solidFill>
                <a:srgbClr val="000000"/>
              </a:solidFill>
              <a:effectLst/>
              <a:latin typeface="Maven Pro"/>
            </a:endParaRPr>
          </a:p>
          <a:p>
            <a:pPr algn="l"/>
            <a:r>
              <a:rPr lang="en-US" sz="2400" b="1" i="0" dirty="0">
                <a:solidFill>
                  <a:srgbClr val="000000"/>
                </a:solidFill>
                <a:effectLst/>
                <a:latin typeface="Maven Pro"/>
              </a:rPr>
              <a:t>Polydipsia</a:t>
            </a:r>
          </a:p>
          <a:p>
            <a:pPr algn="l"/>
            <a:r>
              <a:rPr lang="en-US" b="0" i="0" dirty="0">
                <a:solidFill>
                  <a:srgbClr val="000000"/>
                </a:solidFill>
                <a:effectLst/>
                <a:latin typeface="Maven Pro"/>
              </a:rPr>
              <a:t>Excessive thirst and fluid intake.</a:t>
            </a:r>
          </a:p>
          <a:p>
            <a:pPr algn="l"/>
            <a:endParaRPr lang="en-US" dirty="0">
              <a:solidFill>
                <a:srgbClr val="000000"/>
              </a:solidFill>
              <a:latin typeface="Maven Pro"/>
            </a:endParaRPr>
          </a:p>
          <a:p>
            <a:pPr algn="l"/>
            <a:r>
              <a:rPr lang="en-US" sz="2400" b="1" i="0" dirty="0">
                <a:solidFill>
                  <a:srgbClr val="000000"/>
                </a:solidFill>
                <a:effectLst/>
                <a:latin typeface="Maven Pro"/>
              </a:rPr>
              <a:t>Other Symptoms</a:t>
            </a:r>
          </a:p>
          <a:p>
            <a:pPr algn="l"/>
            <a:r>
              <a:rPr lang="en-US" b="0" i="0" dirty="0">
                <a:solidFill>
                  <a:srgbClr val="000000"/>
                </a:solidFill>
                <a:effectLst/>
                <a:latin typeface="Maven Pro"/>
              </a:rPr>
              <a:t>Nocturia, hypernatremia, high serum osmolality, low urine osmolality.</a:t>
            </a:r>
          </a:p>
        </p:txBody>
      </p:sp>
    </p:spTree>
    <p:extLst>
      <p:ext uri="{BB962C8B-B14F-4D97-AF65-F5344CB8AC3E}">
        <p14:creationId xmlns:p14="http://schemas.microsoft.com/office/powerpoint/2010/main" val="166296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B0D7E-74F6-D970-6000-52003CB23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369AB8-2114-65F0-92D3-EEA13527503B}"/>
              </a:ext>
            </a:extLst>
          </p:cNvPr>
          <p:cNvSpPr>
            <a:spLocks noGrp="1"/>
          </p:cNvSpPr>
          <p:nvPr>
            <p:ph type="title"/>
          </p:nvPr>
        </p:nvSpPr>
        <p:spPr/>
        <p:txBody>
          <a:bodyPr/>
          <a:lstStyle/>
          <a:p>
            <a:r>
              <a:rPr lang="en-US" dirty="0"/>
              <a:t>Diagnosis of DI</a:t>
            </a:r>
            <a:br>
              <a:rPr lang="en-US" dirty="0"/>
            </a:br>
            <a:r>
              <a:rPr lang="en-US" sz="2800" dirty="0"/>
              <a:t>Diagnostic steps and tests</a:t>
            </a:r>
          </a:p>
        </p:txBody>
      </p:sp>
      <p:sp>
        <p:nvSpPr>
          <p:cNvPr id="3" name="Content Placeholder 2">
            <a:extLst>
              <a:ext uri="{FF2B5EF4-FFF2-40B4-BE49-F238E27FC236}">
                <a16:creationId xmlns:a16="http://schemas.microsoft.com/office/drawing/2014/main" id="{C1EE6ABA-A556-787C-346F-900397D39F96}"/>
              </a:ext>
            </a:extLst>
          </p:cNvPr>
          <p:cNvSpPr>
            <a:spLocks noGrp="1"/>
          </p:cNvSpPr>
          <p:nvPr>
            <p:ph idx="1"/>
          </p:nvPr>
        </p:nvSpPr>
        <p:spPr/>
        <p:txBody>
          <a:bodyPr>
            <a:normAutofit/>
          </a:bodyPr>
          <a:lstStyle/>
          <a:p>
            <a:pPr algn="l"/>
            <a:r>
              <a:rPr lang="en-US" sz="2400" b="1" i="0" dirty="0">
                <a:solidFill>
                  <a:srgbClr val="000000"/>
                </a:solidFill>
                <a:effectLst/>
                <a:latin typeface="Maven Pro"/>
              </a:rPr>
              <a:t>Initial Laboratory Studies</a:t>
            </a:r>
          </a:p>
          <a:p>
            <a:pPr algn="l"/>
            <a:r>
              <a:rPr lang="en-US" b="0" i="0" dirty="0">
                <a:solidFill>
                  <a:srgbClr val="000000"/>
                </a:solidFill>
                <a:effectLst/>
                <a:latin typeface="Maven Pro"/>
              </a:rPr>
              <a:t>BMP, urinalysis, 24-hour urine collection, serum sodium and plasma osmolality.</a:t>
            </a:r>
          </a:p>
          <a:p>
            <a:pPr algn="l"/>
            <a:endParaRPr lang="en-US" b="0" i="0" dirty="0">
              <a:solidFill>
                <a:srgbClr val="000000"/>
              </a:solidFill>
              <a:effectLst/>
              <a:latin typeface="Maven Pro"/>
            </a:endParaRPr>
          </a:p>
          <a:p>
            <a:pPr algn="l"/>
            <a:r>
              <a:rPr lang="en-US" sz="2400" b="1" i="0" dirty="0">
                <a:solidFill>
                  <a:srgbClr val="000000"/>
                </a:solidFill>
                <a:effectLst/>
                <a:latin typeface="Maven Pro"/>
              </a:rPr>
              <a:t>Subsequent Studies</a:t>
            </a:r>
          </a:p>
          <a:p>
            <a:pPr algn="l"/>
            <a:r>
              <a:rPr lang="en-US" b="0" i="0" dirty="0">
                <a:solidFill>
                  <a:srgbClr val="000000"/>
                </a:solidFill>
                <a:effectLst/>
                <a:latin typeface="Maven Pro"/>
              </a:rPr>
              <a:t>Water deprivation test, desmopressin challenge, copeptin measurement.</a:t>
            </a:r>
          </a:p>
        </p:txBody>
      </p:sp>
    </p:spTree>
    <p:extLst>
      <p:ext uri="{BB962C8B-B14F-4D97-AF65-F5344CB8AC3E}">
        <p14:creationId xmlns:p14="http://schemas.microsoft.com/office/powerpoint/2010/main" val="87814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1D58FE-964A-6A56-5639-C62E1365E00B}"/>
              </a:ext>
            </a:extLst>
          </p:cNvPr>
          <p:cNvPicPr>
            <a:picLocks noChangeAspect="1"/>
          </p:cNvPicPr>
          <p:nvPr/>
        </p:nvPicPr>
        <p:blipFill>
          <a:blip r:embed="rId2"/>
          <a:stretch>
            <a:fillRect/>
          </a:stretch>
        </p:blipFill>
        <p:spPr>
          <a:xfrm>
            <a:off x="571500" y="1193826"/>
            <a:ext cx="8001000" cy="4470348"/>
          </a:xfrm>
          <a:prstGeom prst="rect">
            <a:avLst/>
          </a:prstGeom>
        </p:spPr>
      </p:pic>
    </p:spTree>
    <p:extLst>
      <p:ext uri="{BB962C8B-B14F-4D97-AF65-F5344CB8AC3E}">
        <p14:creationId xmlns:p14="http://schemas.microsoft.com/office/powerpoint/2010/main" val="167733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DE52-BFE9-06BD-91AB-EBBE7CFDB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C1AE5-8DB9-5467-8B2B-85A1AC3EAA1E}"/>
              </a:ext>
            </a:extLst>
          </p:cNvPr>
          <p:cNvSpPr>
            <a:spLocks noGrp="1"/>
          </p:cNvSpPr>
          <p:nvPr>
            <p:ph type="title"/>
          </p:nvPr>
        </p:nvSpPr>
        <p:spPr/>
        <p:txBody>
          <a:bodyPr>
            <a:normAutofit/>
          </a:bodyPr>
          <a:lstStyle/>
          <a:p>
            <a:r>
              <a:rPr lang="en-US" dirty="0"/>
              <a:t>Management of Central DI</a:t>
            </a:r>
            <a:br>
              <a:rPr lang="en-US" dirty="0"/>
            </a:br>
            <a:r>
              <a:rPr lang="en-US" sz="2800" dirty="0"/>
              <a:t>Treatment approaches for central DI</a:t>
            </a:r>
          </a:p>
        </p:txBody>
      </p:sp>
      <p:sp>
        <p:nvSpPr>
          <p:cNvPr id="3" name="Content Placeholder 2">
            <a:extLst>
              <a:ext uri="{FF2B5EF4-FFF2-40B4-BE49-F238E27FC236}">
                <a16:creationId xmlns:a16="http://schemas.microsoft.com/office/drawing/2014/main" id="{7F1D455D-2973-A513-FEC5-32406139FF64}"/>
              </a:ext>
            </a:extLst>
          </p:cNvPr>
          <p:cNvSpPr>
            <a:spLocks noGrp="1"/>
          </p:cNvSpPr>
          <p:nvPr>
            <p:ph idx="1"/>
          </p:nvPr>
        </p:nvSpPr>
        <p:spPr/>
        <p:txBody>
          <a:bodyPr>
            <a:normAutofit/>
          </a:bodyPr>
          <a:lstStyle/>
          <a:p>
            <a:r>
              <a:rPr lang="en-US" sz="2400" b="1" i="0" dirty="0">
                <a:solidFill>
                  <a:srgbClr val="000000"/>
                </a:solidFill>
                <a:effectLst/>
                <a:latin typeface="Maven Pro"/>
              </a:rPr>
              <a:t>Desmopressin</a:t>
            </a:r>
          </a:p>
          <a:p>
            <a:r>
              <a:rPr lang="en-US" b="0" i="0" dirty="0">
                <a:solidFill>
                  <a:srgbClr val="000000"/>
                </a:solidFill>
                <a:effectLst/>
                <a:latin typeface="Maven Pro"/>
              </a:rPr>
              <a:t>Primary therapy, can be given nasally, orally, or by injection.</a:t>
            </a:r>
          </a:p>
          <a:p>
            <a:endParaRPr lang="en-US" b="0" i="0" dirty="0">
              <a:solidFill>
                <a:srgbClr val="000000"/>
              </a:solidFill>
              <a:effectLst/>
              <a:latin typeface="Maven Pro"/>
            </a:endParaRPr>
          </a:p>
          <a:p>
            <a:r>
              <a:rPr lang="en-US" sz="2400" b="1" i="0" dirty="0">
                <a:solidFill>
                  <a:srgbClr val="000000"/>
                </a:solidFill>
                <a:effectLst/>
                <a:latin typeface="Maven Pro"/>
              </a:rPr>
              <a:t>Other Drugs</a:t>
            </a:r>
          </a:p>
          <a:p>
            <a:r>
              <a:rPr lang="en-US" b="0" i="0" dirty="0">
                <a:solidFill>
                  <a:srgbClr val="000000"/>
                </a:solidFill>
                <a:effectLst/>
                <a:latin typeface="Maven Pro"/>
              </a:rPr>
              <a:t>Chlorpropamide, carbamazepine.</a:t>
            </a:r>
          </a:p>
          <a:p>
            <a:endParaRPr lang="en-US" b="0" i="0" dirty="0">
              <a:solidFill>
                <a:srgbClr val="000000"/>
              </a:solidFill>
              <a:effectLst/>
              <a:latin typeface="Maven Pro"/>
            </a:endParaRPr>
          </a:p>
          <a:p>
            <a:r>
              <a:rPr lang="en-US" sz="2400" b="1" i="0" dirty="0">
                <a:solidFill>
                  <a:srgbClr val="000000"/>
                </a:solidFill>
                <a:effectLst/>
                <a:latin typeface="Maven Pro"/>
              </a:rPr>
              <a:t>Underlying Cause</a:t>
            </a:r>
          </a:p>
          <a:p>
            <a:r>
              <a:rPr lang="en-US" b="0" i="0" dirty="0">
                <a:solidFill>
                  <a:srgbClr val="000000"/>
                </a:solidFill>
                <a:effectLst/>
                <a:latin typeface="Maven Pro"/>
              </a:rPr>
              <a:t>Treat the underlying cause if identified.</a:t>
            </a:r>
          </a:p>
        </p:txBody>
      </p:sp>
    </p:spTree>
    <p:extLst>
      <p:ext uri="{BB962C8B-B14F-4D97-AF65-F5344CB8AC3E}">
        <p14:creationId xmlns:p14="http://schemas.microsoft.com/office/powerpoint/2010/main" val="200332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66C6-08B5-E7E7-BF20-CECC34943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BC3A8-4EBA-9B1A-AA59-F619BA74B565}"/>
              </a:ext>
            </a:extLst>
          </p:cNvPr>
          <p:cNvSpPr>
            <a:spLocks noGrp="1"/>
          </p:cNvSpPr>
          <p:nvPr>
            <p:ph type="title"/>
          </p:nvPr>
        </p:nvSpPr>
        <p:spPr/>
        <p:txBody>
          <a:bodyPr>
            <a:normAutofit fontScale="90000"/>
          </a:bodyPr>
          <a:lstStyle/>
          <a:p>
            <a:r>
              <a:rPr lang="en-US" dirty="0"/>
              <a:t>Management of Nephrogenic DI</a:t>
            </a:r>
            <a:br>
              <a:rPr lang="en-US" dirty="0"/>
            </a:br>
            <a:r>
              <a:rPr lang="en-US" sz="3100" dirty="0"/>
              <a:t>Treatment approaches for nephrogenic DI</a:t>
            </a:r>
          </a:p>
        </p:txBody>
      </p:sp>
      <p:sp>
        <p:nvSpPr>
          <p:cNvPr id="4" name="Content Placeholder 2">
            <a:extLst>
              <a:ext uri="{FF2B5EF4-FFF2-40B4-BE49-F238E27FC236}">
                <a16:creationId xmlns:a16="http://schemas.microsoft.com/office/drawing/2014/main" id="{2F3BE27B-BB55-B4D3-1EA1-44ADC3C5FB2B}"/>
              </a:ext>
            </a:extLst>
          </p:cNvPr>
          <p:cNvSpPr>
            <a:spLocks noGrp="1"/>
          </p:cNvSpPr>
          <p:nvPr>
            <p:ph idx="1"/>
          </p:nvPr>
        </p:nvSpPr>
        <p:spPr>
          <a:xfrm>
            <a:off x="822959" y="1845734"/>
            <a:ext cx="3749041" cy="4023360"/>
          </a:xfrm>
        </p:spPr>
        <p:txBody>
          <a:bodyPr>
            <a:normAutofit/>
          </a:bodyPr>
          <a:lstStyle/>
          <a:p>
            <a:pPr algn="l"/>
            <a:r>
              <a:rPr lang="en-US" b="1" i="0" dirty="0">
                <a:solidFill>
                  <a:srgbClr val="000000"/>
                </a:solidFill>
                <a:effectLst/>
                <a:latin typeface="Maven Pro"/>
              </a:rPr>
              <a:t>Thiazide Diuretics</a:t>
            </a:r>
          </a:p>
          <a:p>
            <a:pPr algn="l"/>
            <a:r>
              <a:rPr lang="en-US" sz="1800" b="0" i="0" dirty="0">
                <a:solidFill>
                  <a:srgbClr val="000000"/>
                </a:solidFill>
                <a:effectLst/>
                <a:latin typeface="Maven Pro"/>
              </a:rPr>
              <a:t>Reduces urine volume by causing sodium depletion.</a:t>
            </a:r>
          </a:p>
          <a:p>
            <a:pPr algn="l"/>
            <a:endParaRPr lang="en-US" sz="1800" b="0" i="0" dirty="0">
              <a:solidFill>
                <a:srgbClr val="000000"/>
              </a:solidFill>
              <a:effectLst/>
              <a:latin typeface="Maven Pro"/>
            </a:endParaRPr>
          </a:p>
          <a:p>
            <a:pPr algn="l"/>
            <a:r>
              <a:rPr lang="en-US" b="1" i="0" dirty="0">
                <a:solidFill>
                  <a:srgbClr val="000000"/>
                </a:solidFill>
                <a:effectLst/>
                <a:latin typeface="Maven Pro"/>
              </a:rPr>
              <a:t>Prostaglandin Inhibitors</a:t>
            </a:r>
          </a:p>
          <a:p>
            <a:pPr algn="l"/>
            <a:r>
              <a:rPr lang="en-US" sz="1800" b="0" i="0" dirty="0">
                <a:solidFill>
                  <a:srgbClr val="000000"/>
                </a:solidFill>
                <a:effectLst/>
                <a:latin typeface="Maven Pro"/>
              </a:rPr>
              <a:t>NSAIDs like indomethacin.</a:t>
            </a:r>
          </a:p>
        </p:txBody>
      </p:sp>
      <p:sp>
        <p:nvSpPr>
          <p:cNvPr id="5" name="Content Placeholder 2">
            <a:extLst>
              <a:ext uri="{FF2B5EF4-FFF2-40B4-BE49-F238E27FC236}">
                <a16:creationId xmlns:a16="http://schemas.microsoft.com/office/drawing/2014/main" id="{DE609612-C800-B1E7-542A-F6B0438A25A1}"/>
              </a:ext>
            </a:extLst>
          </p:cNvPr>
          <p:cNvSpPr txBox="1">
            <a:spLocks/>
          </p:cNvSpPr>
          <p:nvPr/>
        </p:nvSpPr>
        <p:spPr>
          <a:xfrm>
            <a:off x="4572000" y="1845734"/>
            <a:ext cx="374904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b="1" i="0" dirty="0">
                <a:solidFill>
                  <a:srgbClr val="000000"/>
                </a:solidFill>
                <a:effectLst/>
                <a:latin typeface="Maven Pro"/>
              </a:rPr>
              <a:t>Amiloride</a:t>
            </a:r>
          </a:p>
          <a:p>
            <a:pPr algn="l"/>
            <a:r>
              <a:rPr lang="en-US" sz="1800" b="0" i="0" dirty="0">
                <a:solidFill>
                  <a:srgbClr val="000000"/>
                </a:solidFill>
                <a:effectLst/>
                <a:latin typeface="Maven Pro"/>
              </a:rPr>
              <a:t>For patients with lithium-induced NDI.</a:t>
            </a:r>
          </a:p>
          <a:p>
            <a:pPr algn="l"/>
            <a:endParaRPr lang="en-US" sz="500" b="0" i="0" dirty="0">
              <a:solidFill>
                <a:srgbClr val="000000"/>
              </a:solidFill>
              <a:effectLst/>
              <a:latin typeface="Maven Pro"/>
            </a:endParaRPr>
          </a:p>
          <a:p>
            <a:pPr algn="l"/>
            <a:endParaRPr lang="en-US" sz="1800" b="0" i="0" dirty="0">
              <a:solidFill>
                <a:srgbClr val="000000"/>
              </a:solidFill>
              <a:effectLst/>
              <a:latin typeface="Maven Pro"/>
            </a:endParaRPr>
          </a:p>
          <a:p>
            <a:pPr algn="l"/>
            <a:r>
              <a:rPr lang="en-US" b="1" i="0" dirty="0">
                <a:solidFill>
                  <a:srgbClr val="000000"/>
                </a:solidFill>
                <a:effectLst/>
                <a:latin typeface="Maven Pro"/>
              </a:rPr>
              <a:t>Underlying Cause</a:t>
            </a:r>
          </a:p>
          <a:p>
            <a:pPr algn="l"/>
            <a:r>
              <a:rPr lang="en-US" sz="1800" b="0" i="0" dirty="0">
                <a:solidFill>
                  <a:srgbClr val="000000"/>
                </a:solidFill>
                <a:effectLst/>
                <a:latin typeface="Maven Pro"/>
              </a:rPr>
              <a:t>Discontinue causative agent, treat any underlying condition.</a:t>
            </a:r>
          </a:p>
        </p:txBody>
      </p:sp>
    </p:spTree>
    <p:extLst>
      <p:ext uri="{BB962C8B-B14F-4D97-AF65-F5344CB8AC3E}">
        <p14:creationId xmlns:p14="http://schemas.microsoft.com/office/powerpoint/2010/main" val="122249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6A72-50EB-FF36-6724-485903B2C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21D75-1B5A-D536-E6BD-5B7CEBEFA94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E8BA850-64C9-4C97-1DC8-571CD539FC07}"/>
              </a:ext>
            </a:extLst>
          </p:cNvPr>
          <p:cNvSpPr>
            <a:spLocks noGrp="1"/>
          </p:cNvSpPr>
          <p:nvPr>
            <p:ph idx="1"/>
          </p:nvPr>
        </p:nvSpPr>
        <p:spPr/>
        <p:txBody>
          <a:bodyPr>
            <a:normAutofit/>
          </a:bodyPr>
          <a:lstStyle/>
          <a:p>
            <a:r>
              <a:rPr lang="en-US" sz="2800" dirty="0"/>
              <a:t>Diabetes insipidus (DI) involves conditions where kidneys can't effectively concentrate urine. It includes AVP-D (previously central DI) and AVP-R (previously nephrogenic DI). Diagnosis hinges on identifying hypotonic polyuria and confirmatory testing. Management involves fluid intake, treating underlying causes, and specific pharmacotherapy for each type.</a:t>
            </a:r>
          </a:p>
        </p:txBody>
      </p:sp>
    </p:spTree>
    <p:extLst>
      <p:ext uri="{BB962C8B-B14F-4D97-AF65-F5344CB8AC3E}">
        <p14:creationId xmlns:p14="http://schemas.microsoft.com/office/powerpoint/2010/main" val="313119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AEC3-D566-BB44-C27A-1886FC276B7E}"/>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184673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7066-5BA8-9CC0-B67D-882A001232F3}"/>
              </a:ext>
            </a:extLst>
          </p:cNvPr>
          <p:cNvSpPr>
            <a:spLocks noGrp="1"/>
          </p:cNvSpPr>
          <p:nvPr>
            <p:ph type="title"/>
          </p:nvPr>
        </p:nvSpPr>
        <p:spPr/>
        <p:txBody>
          <a:bodyPr/>
          <a:lstStyle/>
          <a:p>
            <a:r>
              <a:rPr lang="en-US" b="0" i="0" dirty="0">
                <a:solidFill>
                  <a:srgbClr val="000000"/>
                </a:solidFill>
                <a:effectLst/>
                <a:latin typeface="Signika"/>
              </a:rPr>
              <a:t>Contents</a:t>
            </a:r>
            <a:endParaRPr lang="en-US" dirty="0"/>
          </a:p>
        </p:txBody>
      </p:sp>
      <p:sp>
        <p:nvSpPr>
          <p:cNvPr id="3" name="Content Placeholder 2">
            <a:extLst>
              <a:ext uri="{FF2B5EF4-FFF2-40B4-BE49-F238E27FC236}">
                <a16:creationId xmlns:a16="http://schemas.microsoft.com/office/drawing/2014/main" id="{7B7B6F2F-3432-0960-24CA-D8FA7C750FE8}"/>
              </a:ext>
            </a:extLst>
          </p:cNvPr>
          <p:cNvSpPr>
            <a:spLocks noGrp="1"/>
          </p:cNvSpPr>
          <p:nvPr>
            <p:ph idx="1"/>
          </p:nvPr>
        </p:nvSpPr>
        <p:spPr>
          <a:xfrm>
            <a:off x="598612" y="1845734"/>
            <a:ext cx="7992496" cy="3172833"/>
          </a:xfrm>
        </p:spPr>
        <p:txBody>
          <a:bodyPr numCol="2" spcCol="457200">
            <a:normAutofit/>
          </a:bodyPr>
          <a:lstStyle/>
          <a:p>
            <a:pPr marL="0" indent="0">
              <a:buNone/>
            </a:pPr>
            <a:r>
              <a:rPr lang="en-US" dirty="0"/>
              <a:t>1. Introduction to Diabetes Insipidus</a:t>
            </a:r>
          </a:p>
          <a:p>
            <a:pPr marL="0" indent="0">
              <a:buNone/>
            </a:pPr>
            <a:r>
              <a:rPr lang="en-US" dirty="0"/>
              <a:t>2. ADH Production and Release</a:t>
            </a:r>
          </a:p>
          <a:p>
            <a:pPr marL="0" indent="0">
              <a:buNone/>
            </a:pPr>
            <a:r>
              <a:rPr lang="en-US" dirty="0"/>
              <a:t>3. ADH Inhibition</a:t>
            </a:r>
          </a:p>
          <a:p>
            <a:pPr marL="0" indent="0">
              <a:buNone/>
            </a:pPr>
            <a:r>
              <a:rPr lang="en-US" dirty="0"/>
              <a:t>4. Types of DI</a:t>
            </a:r>
          </a:p>
          <a:p>
            <a:pPr marL="0" indent="0">
              <a:buNone/>
            </a:pPr>
            <a:r>
              <a:rPr lang="en-US" dirty="0"/>
              <a:t>5. Central Diabetes Insipidus (CDI)</a:t>
            </a:r>
          </a:p>
          <a:p>
            <a:pPr marL="0" indent="0">
              <a:buNone/>
            </a:pPr>
            <a:r>
              <a:rPr lang="en-US" dirty="0"/>
              <a:t>6. Etiologies of CDI</a:t>
            </a:r>
          </a:p>
          <a:p>
            <a:pPr marL="0" indent="0">
              <a:buNone/>
            </a:pPr>
            <a:r>
              <a:rPr lang="en-US" dirty="0"/>
              <a:t>7. Pathophysiology</a:t>
            </a:r>
          </a:p>
          <a:p>
            <a:pPr marL="0" indent="0">
              <a:buNone/>
            </a:pPr>
            <a:r>
              <a:rPr lang="en-US" dirty="0"/>
              <a:t>8. Nephrogenic Diabetes Insipidus</a:t>
            </a:r>
          </a:p>
          <a:p>
            <a:pPr marL="0" indent="0">
              <a:buNone/>
            </a:pPr>
            <a:r>
              <a:rPr lang="en-US" dirty="0"/>
              <a:t>9. Symptoms of DI</a:t>
            </a:r>
          </a:p>
          <a:p>
            <a:pPr marL="0" indent="0">
              <a:buNone/>
            </a:pPr>
            <a:r>
              <a:rPr lang="en-US" dirty="0"/>
              <a:t>10. Diagnosis of DI</a:t>
            </a:r>
          </a:p>
          <a:p>
            <a:pPr marL="0" indent="0">
              <a:buNone/>
            </a:pPr>
            <a:r>
              <a:rPr lang="en-US" dirty="0"/>
              <a:t>11. Management of Central DI</a:t>
            </a:r>
          </a:p>
          <a:p>
            <a:pPr marL="0" indent="0">
              <a:buNone/>
            </a:pPr>
            <a:r>
              <a:rPr lang="en-US" dirty="0"/>
              <a:t>12. Management of Nephrogenic DI</a:t>
            </a:r>
          </a:p>
          <a:p>
            <a:pPr marL="0" indent="0">
              <a:buNone/>
            </a:pPr>
            <a:r>
              <a:rPr lang="en-US" dirty="0"/>
              <a:t>13. Summary</a:t>
            </a:r>
          </a:p>
        </p:txBody>
      </p:sp>
    </p:spTree>
    <p:extLst>
      <p:ext uri="{BB962C8B-B14F-4D97-AF65-F5344CB8AC3E}">
        <p14:creationId xmlns:p14="http://schemas.microsoft.com/office/powerpoint/2010/main" val="342170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EE6A-FBEC-4064-BAF1-9E2C3D9BCDC1}"/>
              </a:ext>
            </a:extLst>
          </p:cNvPr>
          <p:cNvSpPr>
            <a:spLocks noGrp="1"/>
          </p:cNvSpPr>
          <p:nvPr>
            <p:ph type="title"/>
          </p:nvPr>
        </p:nvSpPr>
        <p:spPr>
          <a:xfrm>
            <a:off x="822959" y="286604"/>
            <a:ext cx="7730025" cy="1450757"/>
          </a:xfrm>
        </p:spPr>
        <p:txBody>
          <a:bodyPr>
            <a:normAutofit/>
          </a:bodyPr>
          <a:lstStyle/>
          <a:p>
            <a:r>
              <a:rPr lang="en-US" sz="4400" dirty="0"/>
              <a:t>Introduction to Diabetes Insipidus</a:t>
            </a:r>
          </a:p>
        </p:txBody>
      </p:sp>
      <p:sp>
        <p:nvSpPr>
          <p:cNvPr id="3" name="Content Placeholder 2">
            <a:extLst>
              <a:ext uri="{FF2B5EF4-FFF2-40B4-BE49-F238E27FC236}">
                <a16:creationId xmlns:a16="http://schemas.microsoft.com/office/drawing/2014/main" id="{82AE049C-7958-D4A9-43A3-08A582CFB2E8}"/>
              </a:ext>
            </a:extLst>
          </p:cNvPr>
          <p:cNvSpPr>
            <a:spLocks noGrp="1"/>
          </p:cNvSpPr>
          <p:nvPr>
            <p:ph idx="1"/>
          </p:nvPr>
        </p:nvSpPr>
        <p:spPr/>
        <p:txBody>
          <a:bodyPr/>
          <a:lstStyle/>
          <a:p>
            <a:r>
              <a:rPr lang="en-US" dirty="0"/>
              <a:t>Diabetes insipidus (DI) is an uncommon disorder that leads to an imbalance of water in the body, causing intense thirst (polydipsia) and the excretion of large volumes of diluted urine (polyuria). This condition can occur in both adults and children.</a:t>
            </a:r>
          </a:p>
        </p:txBody>
      </p:sp>
    </p:spTree>
    <p:extLst>
      <p:ext uri="{BB962C8B-B14F-4D97-AF65-F5344CB8AC3E}">
        <p14:creationId xmlns:p14="http://schemas.microsoft.com/office/powerpoint/2010/main" val="266521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82048A-AF81-EFF3-6E24-96F5B795E5A8}"/>
              </a:ext>
            </a:extLst>
          </p:cNvPr>
          <p:cNvPicPr>
            <a:picLocks noChangeAspect="1"/>
          </p:cNvPicPr>
          <p:nvPr/>
        </p:nvPicPr>
        <p:blipFill>
          <a:blip r:embed="rId2"/>
          <a:srcRect l="310" r="1"/>
          <a:stretch/>
        </p:blipFill>
        <p:spPr>
          <a:xfrm>
            <a:off x="811266" y="780680"/>
            <a:ext cx="7521468" cy="5296639"/>
          </a:xfrm>
          <a:prstGeom prst="rect">
            <a:avLst/>
          </a:prstGeom>
        </p:spPr>
      </p:pic>
    </p:spTree>
    <p:extLst>
      <p:ext uri="{BB962C8B-B14F-4D97-AF65-F5344CB8AC3E}">
        <p14:creationId xmlns:p14="http://schemas.microsoft.com/office/powerpoint/2010/main" val="378461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1BFB3-414C-82AE-7034-C8202E3FE5C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C7B36E6-77C2-2D0D-F408-D5069C889E2D}"/>
              </a:ext>
            </a:extLst>
          </p:cNvPr>
          <p:cNvPicPr>
            <a:picLocks noChangeAspect="1"/>
          </p:cNvPicPr>
          <p:nvPr/>
        </p:nvPicPr>
        <p:blipFill>
          <a:blip r:embed="rId2"/>
          <a:stretch>
            <a:fillRect/>
          </a:stretch>
        </p:blipFill>
        <p:spPr>
          <a:xfrm>
            <a:off x="1738357" y="400950"/>
            <a:ext cx="5667286" cy="5765389"/>
          </a:xfrm>
          <a:prstGeom prst="rect">
            <a:avLst/>
          </a:prstGeom>
        </p:spPr>
      </p:pic>
    </p:spTree>
    <p:extLst>
      <p:ext uri="{BB962C8B-B14F-4D97-AF65-F5344CB8AC3E}">
        <p14:creationId xmlns:p14="http://schemas.microsoft.com/office/powerpoint/2010/main" val="36675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7CD6-B0E5-6DA1-BC49-4AA4E5CBF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B87C0-F8F4-01E4-7134-F8D53D5ADD63}"/>
              </a:ext>
            </a:extLst>
          </p:cNvPr>
          <p:cNvSpPr>
            <a:spLocks noGrp="1"/>
          </p:cNvSpPr>
          <p:nvPr>
            <p:ph type="title"/>
          </p:nvPr>
        </p:nvSpPr>
        <p:spPr/>
        <p:txBody>
          <a:bodyPr>
            <a:normAutofit/>
          </a:bodyPr>
          <a:lstStyle/>
          <a:p>
            <a:r>
              <a:rPr lang="en-US" dirty="0"/>
              <a:t>ADH Production and Release</a:t>
            </a:r>
            <a:br>
              <a:rPr lang="en-US" dirty="0"/>
            </a:br>
            <a:r>
              <a:rPr lang="en-US" sz="2800" dirty="0"/>
              <a:t>Mechanisms driving ADH release</a:t>
            </a:r>
            <a:endParaRPr lang="en-US" dirty="0"/>
          </a:p>
        </p:txBody>
      </p:sp>
      <p:sp>
        <p:nvSpPr>
          <p:cNvPr id="3" name="Content Placeholder 2">
            <a:extLst>
              <a:ext uri="{FF2B5EF4-FFF2-40B4-BE49-F238E27FC236}">
                <a16:creationId xmlns:a16="http://schemas.microsoft.com/office/drawing/2014/main" id="{FB96C9B6-B0C6-CE17-56B3-711209B88ACA}"/>
              </a:ext>
            </a:extLst>
          </p:cNvPr>
          <p:cNvSpPr>
            <a:spLocks noGrp="1"/>
          </p:cNvSpPr>
          <p:nvPr>
            <p:ph idx="1"/>
          </p:nvPr>
        </p:nvSpPr>
        <p:spPr/>
        <p:txBody>
          <a:bodyPr>
            <a:normAutofit/>
          </a:bodyPr>
          <a:lstStyle/>
          <a:p>
            <a:pPr algn="l"/>
            <a:r>
              <a:rPr lang="en-US" sz="2400" b="1" i="0" dirty="0">
                <a:solidFill>
                  <a:srgbClr val="000000"/>
                </a:solidFill>
                <a:effectLst/>
                <a:latin typeface="Maven Pro"/>
              </a:rPr>
              <a:t>Production</a:t>
            </a:r>
            <a:endParaRPr lang="en-US" b="1" i="0" dirty="0">
              <a:solidFill>
                <a:srgbClr val="000000"/>
              </a:solidFill>
              <a:effectLst/>
              <a:latin typeface="Maven Pro"/>
            </a:endParaRPr>
          </a:p>
          <a:p>
            <a:pPr algn="l"/>
            <a:r>
              <a:rPr lang="en-US" b="0" i="0" dirty="0">
                <a:solidFill>
                  <a:srgbClr val="000000"/>
                </a:solidFill>
                <a:effectLst/>
                <a:latin typeface="Maven Pro"/>
              </a:rPr>
              <a:t>ADH is produced in the Supraoptic nucleus.</a:t>
            </a:r>
          </a:p>
          <a:p>
            <a:pPr marL="0" indent="0" algn="l">
              <a:buNone/>
            </a:pPr>
            <a:endParaRPr lang="en-US" b="0" i="0" dirty="0">
              <a:solidFill>
                <a:srgbClr val="000000"/>
              </a:solidFill>
              <a:effectLst/>
              <a:latin typeface="Maven Pro"/>
            </a:endParaRPr>
          </a:p>
          <a:p>
            <a:pPr algn="l"/>
            <a:r>
              <a:rPr lang="en-US" sz="2400" b="1" i="0" dirty="0">
                <a:solidFill>
                  <a:srgbClr val="000000"/>
                </a:solidFill>
                <a:effectLst/>
                <a:latin typeface="Maven Pro"/>
              </a:rPr>
              <a:t>Stimulation</a:t>
            </a:r>
            <a:endParaRPr lang="en-US" b="1" i="0" dirty="0">
              <a:solidFill>
                <a:srgbClr val="000000"/>
              </a:solidFill>
              <a:effectLst/>
              <a:latin typeface="Maven Pro"/>
            </a:endParaRPr>
          </a:p>
          <a:p>
            <a:pPr algn="l"/>
            <a:r>
              <a:rPr lang="en-US" b="0" i="0" dirty="0">
                <a:solidFill>
                  <a:srgbClr val="000000"/>
                </a:solidFill>
                <a:effectLst/>
                <a:latin typeface="Maven Pro"/>
              </a:rPr>
              <a:t>ADH release is stimulated by hyperosmolarity, hypovolemia, stress, exercise, pain, angiotensin II, and drugs.</a:t>
            </a:r>
          </a:p>
          <a:p>
            <a:pPr algn="l"/>
            <a:endParaRPr lang="en-US" dirty="0">
              <a:solidFill>
                <a:srgbClr val="000000"/>
              </a:solidFill>
              <a:latin typeface="Maven Pro"/>
            </a:endParaRPr>
          </a:p>
          <a:p>
            <a:r>
              <a:rPr lang="en-US" sz="2400" b="1" i="0" dirty="0">
                <a:solidFill>
                  <a:srgbClr val="000000"/>
                </a:solidFill>
                <a:effectLst/>
                <a:latin typeface="Maven Pro"/>
              </a:rPr>
              <a:t>Inhibition</a:t>
            </a:r>
          </a:p>
          <a:p>
            <a:r>
              <a:rPr lang="en-US" b="0" i="0" dirty="0">
                <a:solidFill>
                  <a:srgbClr val="000000"/>
                </a:solidFill>
                <a:effectLst/>
                <a:latin typeface="Maven Pro"/>
              </a:rPr>
              <a:t>Ethanol, Phenytoin, ANP, Glucocorticoids, GABA</a:t>
            </a:r>
            <a:endParaRPr lang="en-US" dirty="0"/>
          </a:p>
        </p:txBody>
      </p:sp>
    </p:spTree>
    <p:extLst>
      <p:ext uri="{BB962C8B-B14F-4D97-AF65-F5344CB8AC3E}">
        <p14:creationId xmlns:p14="http://schemas.microsoft.com/office/powerpoint/2010/main" val="134496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D877-FF07-6F36-28CD-557B3F8ED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90E1F-3AF6-CE2A-4C57-F1EA596E2DB4}"/>
              </a:ext>
            </a:extLst>
          </p:cNvPr>
          <p:cNvSpPr>
            <a:spLocks noGrp="1"/>
          </p:cNvSpPr>
          <p:nvPr>
            <p:ph type="title"/>
          </p:nvPr>
        </p:nvSpPr>
        <p:spPr/>
        <p:txBody>
          <a:bodyPr>
            <a:normAutofit/>
          </a:bodyPr>
          <a:lstStyle/>
          <a:p>
            <a:r>
              <a:rPr lang="en-US" dirty="0"/>
              <a:t>Types of DI</a:t>
            </a:r>
            <a:br>
              <a:rPr lang="en-US" dirty="0"/>
            </a:br>
            <a:r>
              <a:rPr lang="en-US" sz="2800" dirty="0"/>
              <a:t>Different forms of diabetes insipidus</a:t>
            </a:r>
            <a:endParaRPr lang="en-US" dirty="0"/>
          </a:p>
        </p:txBody>
      </p:sp>
      <p:sp>
        <p:nvSpPr>
          <p:cNvPr id="3" name="Content Placeholder 2">
            <a:extLst>
              <a:ext uri="{FF2B5EF4-FFF2-40B4-BE49-F238E27FC236}">
                <a16:creationId xmlns:a16="http://schemas.microsoft.com/office/drawing/2014/main" id="{457ACFDE-DA15-262D-372E-5D64333F96EF}"/>
              </a:ext>
            </a:extLst>
          </p:cNvPr>
          <p:cNvSpPr>
            <a:spLocks noGrp="1"/>
          </p:cNvSpPr>
          <p:nvPr>
            <p:ph idx="1"/>
          </p:nvPr>
        </p:nvSpPr>
        <p:spPr>
          <a:xfrm>
            <a:off x="822959" y="1845734"/>
            <a:ext cx="3749041" cy="4023360"/>
          </a:xfrm>
        </p:spPr>
        <p:txBody>
          <a:bodyPr/>
          <a:lstStyle/>
          <a:p>
            <a:pPr algn="l"/>
            <a:r>
              <a:rPr lang="en-US" b="1" i="0" dirty="0">
                <a:solidFill>
                  <a:srgbClr val="000000"/>
                </a:solidFill>
                <a:effectLst/>
                <a:latin typeface="Maven Pro"/>
              </a:rPr>
              <a:t>Central DI (CDI)</a:t>
            </a:r>
          </a:p>
          <a:p>
            <a:pPr algn="l"/>
            <a:r>
              <a:rPr lang="en-US" sz="1800" b="0" i="0" dirty="0">
                <a:solidFill>
                  <a:srgbClr val="000000"/>
                </a:solidFill>
                <a:effectLst/>
                <a:latin typeface="Maven Pro"/>
              </a:rPr>
              <a:t>Caused by insufficient hypothalamic synthesis or posterior pituitary secretion of AVP.</a:t>
            </a:r>
          </a:p>
          <a:p>
            <a:endParaRPr lang="en-US" dirty="0"/>
          </a:p>
          <a:p>
            <a:pPr algn="l"/>
            <a:r>
              <a:rPr lang="en-US" b="1" i="0" dirty="0">
                <a:solidFill>
                  <a:srgbClr val="000000"/>
                </a:solidFill>
                <a:effectLst/>
                <a:latin typeface="Maven Pro"/>
              </a:rPr>
              <a:t>Nephrogenic DI (NDI)</a:t>
            </a:r>
          </a:p>
          <a:p>
            <a:pPr algn="l"/>
            <a:r>
              <a:rPr lang="en-US" sz="1800" b="0" i="0" dirty="0">
                <a:solidFill>
                  <a:srgbClr val="000000"/>
                </a:solidFill>
                <a:effectLst/>
                <a:latin typeface="Maven Pro"/>
              </a:rPr>
              <a:t>Caused by defective AVP receptors. It can be hereditary or acquired.</a:t>
            </a:r>
          </a:p>
          <a:p>
            <a:pPr marL="0" indent="0">
              <a:buNone/>
            </a:pPr>
            <a:endParaRPr lang="en-US" dirty="0"/>
          </a:p>
        </p:txBody>
      </p:sp>
      <p:sp>
        <p:nvSpPr>
          <p:cNvPr id="4" name="Content Placeholder 2">
            <a:extLst>
              <a:ext uri="{FF2B5EF4-FFF2-40B4-BE49-F238E27FC236}">
                <a16:creationId xmlns:a16="http://schemas.microsoft.com/office/drawing/2014/main" id="{0369334C-58EB-4ED4-FE4A-98E0EBB86BF2}"/>
              </a:ext>
            </a:extLst>
          </p:cNvPr>
          <p:cNvSpPr txBox="1">
            <a:spLocks/>
          </p:cNvSpPr>
          <p:nvPr/>
        </p:nvSpPr>
        <p:spPr>
          <a:xfrm>
            <a:off x="4572000" y="1845734"/>
            <a:ext cx="374904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b="1" i="0" dirty="0">
                <a:solidFill>
                  <a:srgbClr val="000000"/>
                </a:solidFill>
                <a:effectLst/>
                <a:latin typeface="Maven Pro"/>
              </a:rPr>
              <a:t>Dipsogenic DI (DDI)</a:t>
            </a:r>
          </a:p>
          <a:p>
            <a:pPr algn="l"/>
            <a:r>
              <a:rPr lang="en-US" sz="1800" b="0" i="0" dirty="0">
                <a:solidFill>
                  <a:srgbClr val="000000"/>
                </a:solidFill>
                <a:effectLst/>
                <a:latin typeface="Maven Pro"/>
              </a:rPr>
              <a:t>Induced by an increase in water intake or hypothalamic lesions.</a:t>
            </a:r>
          </a:p>
          <a:p>
            <a:pPr algn="l"/>
            <a:endParaRPr lang="en-US" sz="700" b="0" i="0" dirty="0">
              <a:solidFill>
                <a:srgbClr val="000000"/>
              </a:solidFill>
              <a:effectLst/>
              <a:latin typeface="Maven Pro"/>
            </a:endParaRPr>
          </a:p>
          <a:p>
            <a:endParaRPr lang="en-US" sz="1800" dirty="0"/>
          </a:p>
          <a:p>
            <a:pPr algn="l"/>
            <a:r>
              <a:rPr lang="en-US" b="1" i="0" dirty="0">
                <a:solidFill>
                  <a:srgbClr val="000000"/>
                </a:solidFill>
                <a:effectLst/>
                <a:latin typeface="Maven Pro"/>
              </a:rPr>
              <a:t>Gestational DI (GDI)</a:t>
            </a:r>
          </a:p>
          <a:p>
            <a:pPr algn="l"/>
            <a:r>
              <a:rPr lang="en-US" sz="1800" b="0" i="0" dirty="0">
                <a:solidFill>
                  <a:srgbClr val="000000"/>
                </a:solidFill>
                <a:effectLst/>
                <a:latin typeface="Maven Pro"/>
              </a:rPr>
              <a:t>Transient form during pregnancy, often resolves post-pregnancy.</a:t>
            </a:r>
          </a:p>
        </p:txBody>
      </p:sp>
    </p:spTree>
    <p:extLst>
      <p:ext uri="{BB962C8B-B14F-4D97-AF65-F5344CB8AC3E}">
        <p14:creationId xmlns:p14="http://schemas.microsoft.com/office/powerpoint/2010/main" val="145326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D12E-4DC5-321C-CD8E-0B093A968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8949C-0597-E6F2-0F4A-CA5497428920}"/>
              </a:ext>
            </a:extLst>
          </p:cNvPr>
          <p:cNvSpPr>
            <a:spLocks noGrp="1"/>
          </p:cNvSpPr>
          <p:nvPr>
            <p:ph type="title"/>
          </p:nvPr>
        </p:nvSpPr>
        <p:spPr/>
        <p:txBody>
          <a:bodyPr>
            <a:normAutofit/>
          </a:bodyPr>
          <a:lstStyle/>
          <a:p>
            <a:r>
              <a:rPr lang="en-US" sz="4400" dirty="0"/>
              <a:t>Central Diabetes Insipidus (CDI)</a:t>
            </a:r>
          </a:p>
        </p:txBody>
      </p:sp>
      <p:sp>
        <p:nvSpPr>
          <p:cNvPr id="3" name="Content Placeholder 2">
            <a:extLst>
              <a:ext uri="{FF2B5EF4-FFF2-40B4-BE49-F238E27FC236}">
                <a16:creationId xmlns:a16="http://schemas.microsoft.com/office/drawing/2014/main" id="{61C81DE9-1859-2F66-C424-759BF9E50148}"/>
              </a:ext>
            </a:extLst>
          </p:cNvPr>
          <p:cNvSpPr>
            <a:spLocks noGrp="1"/>
          </p:cNvSpPr>
          <p:nvPr>
            <p:ph idx="1"/>
          </p:nvPr>
        </p:nvSpPr>
        <p:spPr/>
        <p:txBody>
          <a:bodyPr/>
          <a:lstStyle/>
          <a:p>
            <a:r>
              <a:rPr lang="en-US" b="0" i="0" dirty="0">
                <a:solidFill>
                  <a:srgbClr val="000000"/>
                </a:solidFill>
                <a:effectLst/>
                <a:latin typeface="Maven Pro"/>
              </a:rPr>
              <a:t>CDI, also known as </a:t>
            </a:r>
            <a:r>
              <a:rPr lang="en-US" b="0" i="0" dirty="0" err="1">
                <a:solidFill>
                  <a:srgbClr val="000000"/>
                </a:solidFill>
                <a:effectLst/>
                <a:latin typeface="Maven Pro"/>
              </a:rPr>
              <a:t>neurohypophyseal</a:t>
            </a:r>
            <a:r>
              <a:rPr lang="en-US" b="0" i="0" dirty="0">
                <a:solidFill>
                  <a:srgbClr val="000000"/>
                </a:solidFill>
                <a:effectLst/>
                <a:latin typeface="Maven Pro"/>
              </a:rPr>
              <a:t> or neurogenic DI, is the most common form. It is due to low ADH secretion from the posterior pituitary or impaired production in the hypothalamus, leading to an inability to concentrate urine.</a:t>
            </a:r>
            <a:endParaRPr lang="en-US" dirty="0"/>
          </a:p>
        </p:txBody>
      </p:sp>
    </p:spTree>
    <p:extLst>
      <p:ext uri="{BB962C8B-B14F-4D97-AF65-F5344CB8AC3E}">
        <p14:creationId xmlns:p14="http://schemas.microsoft.com/office/powerpoint/2010/main" val="133107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2A02E-1B1E-8A8A-0BE3-92BFE88BC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1DAAC-FBBA-BC89-802D-D1960F56D97C}"/>
              </a:ext>
            </a:extLst>
          </p:cNvPr>
          <p:cNvSpPr>
            <a:spLocks noGrp="1"/>
          </p:cNvSpPr>
          <p:nvPr>
            <p:ph type="title"/>
          </p:nvPr>
        </p:nvSpPr>
        <p:spPr/>
        <p:txBody>
          <a:bodyPr>
            <a:normAutofit/>
          </a:bodyPr>
          <a:lstStyle/>
          <a:p>
            <a:r>
              <a:rPr lang="en-US" dirty="0"/>
              <a:t>Etiologies of CDI</a:t>
            </a:r>
            <a:br>
              <a:rPr lang="en-US" dirty="0"/>
            </a:br>
            <a:r>
              <a:rPr lang="en-US" sz="2800" dirty="0"/>
              <a:t>Causes of central diabetes insipidus</a:t>
            </a:r>
          </a:p>
        </p:txBody>
      </p:sp>
      <p:sp>
        <p:nvSpPr>
          <p:cNvPr id="3" name="Content Placeholder 2">
            <a:extLst>
              <a:ext uri="{FF2B5EF4-FFF2-40B4-BE49-F238E27FC236}">
                <a16:creationId xmlns:a16="http://schemas.microsoft.com/office/drawing/2014/main" id="{D127E11A-DCD6-A426-5709-9D6EEDFB6BEA}"/>
              </a:ext>
            </a:extLst>
          </p:cNvPr>
          <p:cNvSpPr>
            <a:spLocks noGrp="1"/>
          </p:cNvSpPr>
          <p:nvPr>
            <p:ph idx="1"/>
          </p:nvPr>
        </p:nvSpPr>
        <p:spPr/>
        <p:txBody>
          <a:bodyPr>
            <a:normAutofit/>
          </a:bodyPr>
          <a:lstStyle/>
          <a:p>
            <a:r>
              <a:rPr lang="en-US" sz="2400" b="1" i="0" dirty="0">
                <a:solidFill>
                  <a:srgbClr val="000000"/>
                </a:solidFill>
                <a:effectLst/>
                <a:latin typeface="Maven Pro"/>
              </a:rPr>
              <a:t>Primary</a:t>
            </a:r>
          </a:p>
          <a:p>
            <a:r>
              <a:rPr lang="en-US" b="0" i="0" dirty="0">
                <a:solidFill>
                  <a:srgbClr val="000000"/>
                </a:solidFill>
                <a:effectLst/>
                <a:latin typeface="Maven Pro"/>
              </a:rPr>
              <a:t>Idiopathic, hereditary, autoimmune etiologies.</a:t>
            </a:r>
          </a:p>
          <a:p>
            <a:endParaRPr lang="en-US" dirty="0">
              <a:solidFill>
                <a:srgbClr val="000000"/>
              </a:solidFill>
              <a:latin typeface="Maven Pro"/>
            </a:endParaRPr>
          </a:p>
          <a:p>
            <a:endParaRPr lang="en-US" b="0" i="0" dirty="0">
              <a:solidFill>
                <a:srgbClr val="000000"/>
              </a:solidFill>
              <a:effectLst/>
              <a:latin typeface="Maven Pro"/>
            </a:endParaRPr>
          </a:p>
          <a:p>
            <a:r>
              <a:rPr lang="en-US" sz="2400" b="1" i="0" dirty="0">
                <a:solidFill>
                  <a:srgbClr val="000000"/>
                </a:solidFill>
                <a:effectLst/>
                <a:latin typeface="Maven Pro"/>
              </a:rPr>
              <a:t>Secondary</a:t>
            </a:r>
          </a:p>
          <a:p>
            <a:r>
              <a:rPr lang="en-US" b="0" i="0" dirty="0">
                <a:solidFill>
                  <a:srgbClr val="000000"/>
                </a:solidFill>
                <a:effectLst/>
                <a:latin typeface="Maven Pro"/>
              </a:rPr>
              <a:t>Brain tumors, neurosurgery, traumatic brain injury, infections, pituitary ischemia.</a:t>
            </a:r>
          </a:p>
          <a:p>
            <a:endParaRPr lang="en-US" dirty="0"/>
          </a:p>
        </p:txBody>
      </p:sp>
    </p:spTree>
    <p:extLst>
      <p:ext uri="{BB962C8B-B14F-4D97-AF65-F5344CB8AC3E}">
        <p14:creationId xmlns:p14="http://schemas.microsoft.com/office/powerpoint/2010/main" val="2168176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TotalTime>
  <Words>654</Words>
  <Application>Microsoft Office PowerPoint</Application>
  <PresentationFormat>On-screen Show (4:3)</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Maven Pro</vt:lpstr>
      <vt:lpstr>Signika</vt:lpstr>
      <vt:lpstr>Retrospect</vt:lpstr>
      <vt:lpstr>Diabetes Insipidus (DI)</vt:lpstr>
      <vt:lpstr>Contents</vt:lpstr>
      <vt:lpstr>Introduction to Diabetes Insipidus</vt:lpstr>
      <vt:lpstr>PowerPoint Presentation</vt:lpstr>
      <vt:lpstr>PowerPoint Presentation</vt:lpstr>
      <vt:lpstr>ADH Production and Release Mechanisms driving ADH release</vt:lpstr>
      <vt:lpstr>Types of DI Different forms of diabetes insipidus</vt:lpstr>
      <vt:lpstr>Central Diabetes Insipidus (CDI)</vt:lpstr>
      <vt:lpstr>Etiologies of CDI Causes of central diabetes insipidus</vt:lpstr>
      <vt:lpstr>Pathophysiology</vt:lpstr>
      <vt:lpstr>Nephrogenic Diabetes Insipidus Understanding nephrogenic DI</vt:lpstr>
      <vt:lpstr>Symptoms of DI Clinical manifestations of diabetes insipidus</vt:lpstr>
      <vt:lpstr>Diagnosis of DI Diagnostic steps and tests</vt:lpstr>
      <vt:lpstr>PowerPoint Presentation</vt:lpstr>
      <vt:lpstr>Management of Central DI Treatment approaches for central DI</vt:lpstr>
      <vt:lpstr>Management of Nephrogenic DI Treatment approaches for nephrogenic DI</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Saif Magableh</dc:creator>
  <cp:lastModifiedBy>Saif Magableh</cp:lastModifiedBy>
  <cp:revision>10</cp:revision>
  <dcterms:created xsi:type="dcterms:W3CDTF">2024-12-11T15:40:24Z</dcterms:created>
  <dcterms:modified xsi:type="dcterms:W3CDTF">2024-12-11T16:13:12Z</dcterms:modified>
</cp:coreProperties>
</file>