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2" r:id="rId1"/>
  </p:sldMasterIdLst>
  <p:notesMasterIdLst>
    <p:notesMasterId r:id="rId30"/>
  </p:notesMasterIdLst>
  <p:sldIdLst>
    <p:sldId id="294" r:id="rId2"/>
    <p:sldId id="256" r:id="rId3"/>
    <p:sldId id="292" r:id="rId4"/>
    <p:sldId id="266" r:id="rId5"/>
    <p:sldId id="259" r:id="rId6"/>
    <p:sldId id="260" r:id="rId7"/>
    <p:sldId id="261" r:id="rId8"/>
    <p:sldId id="262" r:id="rId9"/>
    <p:sldId id="269" r:id="rId10"/>
    <p:sldId id="271" r:id="rId11"/>
    <p:sldId id="276" r:id="rId12"/>
    <p:sldId id="293" r:id="rId13"/>
    <p:sldId id="272" r:id="rId14"/>
    <p:sldId id="273" r:id="rId15"/>
    <p:sldId id="274" r:id="rId16"/>
    <p:sldId id="275" r:id="rId17"/>
    <p:sldId id="277" r:id="rId18"/>
    <p:sldId id="278" r:id="rId19"/>
    <p:sldId id="279" r:id="rId20"/>
    <p:sldId id="280" r:id="rId21"/>
    <p:sldId id="282" r:id="rId22"/>
    <p:sldId id="284" r:id="rId23"/>
    <p:sldId id="285" r:id="rId24"/>
    <p:sldId id="286" r:id="rId25"/>
    <p:sldId id="287" r:id="rId26"/>
    <p:sldId id="289" r:id="rId27"/>
    <p:sldId id="288" r:id="rId28"/>
    <p:sldId id="291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CF4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A7DDF3-F06A-4790-8AB7-66DC11AD5060}" type="doc">
      <dgm:prSet loTypeId="urn:microsoft.com/office/officeart/2005/8/layout/rings+Icon" loCatId="officeonline" qsTypeId="urn:microsoft.com/office/officeart/2005/8/quickstyle/simple2" qsCatId="simple" csTypeId="urn:microsoft.com/office/officeart/2005/8/colors/accent1_5" csCatId="accent1" phldr="1"/>
      <dgm:spPr/>
    </dgm:pt>
    <dgm:pt modelId="{86CB5CAD-2E32-4D3E-91B5-177B2407D857}">
      <dgm:prSet phldrT="[Text]" custT="1"/>
      <dgm:spPr/>
      <dgm:t>
        <a:bodyPr/>
        <a:lstStyle/>
        <a:p>
          <a:r>
            <a:rPr lang="en-US" sz="1800" b="1" dirty="0"/>
            <a:t>Hypnotics</a:t>
          </a:r>
        </a:p>
      </dgm:t>
    </dgm:pt>
    <dgm:pt modelId="{678CB297-B2BF-4DDC-A3FA-8ED0D44DC573}" type="parTrans" cxnId="{99BA50EE-653E-4CFE-AD5F-316765D34ED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A5ECA9F-F6DE-4EEF-9C7C-C87633D52E0A}" type="sibTrans" cxnId="{99BA50EE-653E-4CFE-AD5F-316765D34ED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9D31B04-BEC3-44CC-A0A7-697F3C5408C9}">
      <dgm:prSet phldrT="[Text]" custT="1"/>
      <dgm:spPr/>
      <dgm:t>
        <a:bodyPr/>
        <a:lstStyle/>
        <a:p>
          <a:r>
            <a:rPr lang="en-US" sz="1800" b="1" dirty="0"/>
            <a:t>Muscle</a:t>
          </a:r>
        </a:p>
        <a:p>
          <a:r>
            <a:rPr lang="en-US" sz="1800" b="1" dirty="0"/>
            <a:t>relaxant</a:t>
          </a:r>
        </a:p>
      </dgm:t>
    </dgm:pt>
    <dgm:pt modelId="{49E1CF9F-7A3B-4F7E-AB49-0EFEC59C7173}" type="parTrans" cxnId="{3775E094-4EF8-47CA-A001-407D11D558C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2D21C92-2B75-42FA-9C93-5205C28D4B49}" type="sibTrans" cxnId="{3775E094-4EF8-47CA-A001-407D11D558C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1AC19B1-7872-4245-ABCF-14B56DFB664F}">
      <dgm:prSet phldrT="[Text]" custT="1"/>
      <dgm:spPr/>
      <dgm:t>
        <a:bodyPr/>
        <a:lstStyle/>
        <a:p>
          <a:r>
            <a:rPr lang="en-US" sz="1800" b="1" dirty="0"/>
            <a:t>Analgesia</a:t>
          </a:r>
        </a:p>
      </dgm:t>
    </dgm:pt>
    <dgm:pt modelId="{6287074A-7FDD-44F8-BC09-94AA3B19BDD4}" type="parTrans" cxnId="{E74DDBFE-8733-4B0F-B705-3934E63E7DF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35534E4-473B-4AB3-AD61-F1154E46E87B}" type="sibTrans" cxnId="{E74DDBFE-8733-4B0F-B705-3934E63E7DF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35023D1-D61C-4B4D-A9BE-FE5B6F05BF0D}" type="pres">
      <dgm:prSet presAssocID="{F4A7DDF3-F06A-4790-8AB7-66DC11AD5060}" presName="Name0" presStyleCnt="0">
        <dgm:presLayoutVars>
          <dgm:chMax val="7"/>
          <dgm:dir/>
          <dgm:resizeHandles val="exact"/>
        </dgm:presLayoutVars>
      </dgm:prSet>
      <dgm:spPr/>
    </dgm:pt>
    <dgm:pt modelId="{4942C965-1F26-4598-B76A-3E26ECA3313C}" type="pres">
      <dgm:prSet presAssocID="{F4A7DDF3-F06A-4790-8AB7-66DC11AD5060}" presName="ellipse1" presStyleLbl="vennNode1" presStyleIdx="0" presStyleCnt="3" custScaleX="108558" custLinFactNeighborX="2810" custLinFactNeighborY="-1269">
        <dgm:presLayoutVars>
          <dgm:bulletEnabled val="1"/>
        </dgm:presLayoutVars>
      </dgm:prSet>
      <dgm:spPr/>
    </dgm:pt>
    <dgm:pt modelId="{22F94D60-DD24-4C8C-B68D-73EDBE17DE95}" type="pres">
      <dgm:prSet presAssocID="{F4A7DDF3-F06A-4790-8AB7-66DC11AD5060}" presName="ellipse2" presStyleLbl="vennNode1" presStyleIdx="1" presStyleCnt="3">
        <dgm:presLayoutVars>
          <dgm:bulletEnabled val="1"/>
        </dgm:presLayoutVars>
      </dgm:prSet>
      <dgm:spPr/>
    </dgm:pt>
    <dgm:pt modelId="{90AEF3CE-F430-45F1-AB1F-3BECBDD6CB45}" type="pres">
      <dgm:prSet presAssocID="{F4A7DDF3-F06A-4790-8AB7-66DC11AD5060}" presName="ellipse3" presStyleLbl="vennNode1" presStyleIdx="2" presStyleCnt="3" custScaleX="102680" custLinFactNeighborX="6684" custLinFactNeighborY="-2805">
        <dgm:presLayoutVars>
          <dgm:bulletEnabled val="1"/>
        </dgm:presLayoutVars>
      </dgm:prSet>
      <dgm:spPr/>
    </dgm:pt>
  </dgm:ptLst>
  <dgm:cxnLst>
    <dgm:cxn modelId="{BB6E8F07-375C-4F88-8BDB-FF71BF4DFBDA}" type="presOf" srcId="{86CB5CAD-2E32-4D3E-91B5-177B2407D857}" destId="{4942C965-1F26-4598-B76A-3E26ECA3313C}" srcOrd="0" destOrd="0" presId="urn:microsoft.com/office/officeart/2005/8/layout/rings+Icon"/>
    <dgm:cxn modelId="{D1849B30-4883-41D7-BB4D-6BE72DCA4793}" type="presOf" srcId="{11AC19B1-7872-4245-ABCF-14B56DFB664F}" destId="{90AEF3CE-F430-45F1-AB1F-3BECBDD6CB45}" srcOrd="0" destOrd="0" presId="urn:microsoft.com/office/officeart/2005/8/layout/rings+Icon"/>
    <dgm:cxn modelId="{BC5DB870-8105-49E0-845D-4ECE0FE80DEC}" type="presOf" srcId="{F4A7DDF3-F06A-4790-8AB7-66DC11AD5060}" destId="{335023D1-D61C-4B4D-A9BE-FE5B6F05BF0D}" srcOrd="0" destOrd="0" presId="urn:microsoft.com/office/officeart/2005/8/layout/rings+Icon"/>
    <dgm:cxn modelId="{709C048A-D0E2-4CF9-AC2F-175F12CCBCCF}" type="presOf" srcId="{49D31B04-BEC3-44CC-A0A7-697F3C5408C9}" destId="{22F94D60-DD24-4C8C-B68D-73EDBE17DE95}" srcOrd="0" destOrd="0" presId="urn:microsoft.com/office/officeart/2005/8/layout/rings+Icon"/>
    <dgm:cxn modelId="{3775E094-4EF8-47CA-A001-407D11D558C9}" srcId="{F4A7DDF3-F06A-4790-8AB7-66DC11AD5060}" destId="{49D31B04-BEC3-44CC-A0A7-697F3C5408C9}" srcOrd="1" destOrd="0" parTransId="{49E1CF9F-7A3B-4F7E-AB49-0EFEC59C7173}" sibTransId="{72D21C92-2B75-42FA-9C93-5205C28D4B49}"/>
    <dgm:cxn modelId="{99BA50EE-653E-4CFE-AD5F-316765D34ED1}" srcId="{F4A7DDF3-F06A-4790-8AB7-66DC11AD5060}" destId="{86CB5CAD-2E32-4D3E-91B5-177B2407D857}" srcOrd="0" destOrd="0" parTransId="{678CB297-B2BF-4DDC-A3FA-8ED0D44DC573}" sibTransId="{FA5ECA9F-F6DE-4EEF-9C7C-C87633D52E0A}"/>
    <dgm:cxn modelId="{E74DDBFE-8733-4B0F-B705-3934E63E7DF1}" srcId="{F4A7DDF3-F06A-4790-8AB7-66DC11AD5060}" destId="{11AC19B1-7872-4245-ABCF-14B56DFB664F}" srcOrd="2" destOrd="0" parTransId="{6287074A-7FDD-44F8-BC09-94AA3B19BDD4}" sibTransId="{835534E4-473B-4AB3-AD61-F1154E46E87B}"/>
    <dgm:cxn modelId="{E2ABC712-5D61-4756-A306-109D881ABDB8}" type="presParOf" srcId="{335023D1-D61C-4B4D-A9BE-FE5B6F05BF0D}" destId="{4942C965-1F26-4598-B76A-3E26ECA3313C}" srcOrd="0" destOrd="0" presId="urn:microsoft.com/office/officeart/2005/8/layout/rings+Icon"/>
    <dgm:cxn modelId="{616A1EA7-850A-41A2-BB6A-A5158CC3F994}" type="presParOf" srcId="{335023D1-D61C-4B4D-A9BE-FE5B6F05BF0D}" destId="{22F94D60-DD24-4C8C-B68D-73EDBE17DE95}" srcOrd="1" destOrd="0" presId="urn:microsoft.com/office/officeart/2005/8/layout/rings+Icon"/>
    <dgm:cxn modelId="{61D36CD9-CCF3-47F8-B439-AEF418583792}" type="presParOf" srcId="{335023D1-D61C-4B4D-A9BE-FE5B6F05BF0D}" destId="{90AEF3CE-F430-45F1-AB1F-3BECBDD6CB45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42C965-1F26-4598-B76A-3E26ECA3313C}">
      <dsp:nvSpPr>
        <dsp:cNvPr id="0" name=""/>
        <dsp:cNvSpPr/>
      </dsp:nvSpPr>
      <dsp:spPr>
        <a:xfrm>
          <a:off x="8" y="97615"/>
          <a:ext cx="1824866" cy="1680981"/>
        </a:xfrm>
        <a:prstGeom prst="ellipse">
          <a:avLst/>
        </a:prstGeom>
        <a:solidFill>
          <a:schemeClr val="accent1">
            <a:shade val="80000"/>
            <a:alpha val="5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Hypnotics</a:t>
          </a:r>
        </a:p>
      </dsp:txBody>
      <dsp:txXfrm>
        <a:off x="267253" y="343789"/>
        <a:ext cx="1290376" cy="1188633"/>
      </dsp:txXfrm>
    </dsp:sp>
    <dsp:sp modelId="{22F94D60-DD24-4C8C-B68D-73EDBE17DE95}">
      <dsp:nvSpPr>
        <dsp:cNvPr id="0" name=""/>
        <dsp:cNvSpPr/>
      </dsp:nvSpPr>
      <dsp:spPr>
        <a:xfrm>
          <a:off x="889931" y="1240068"/>
          <a:ext cx="1681005" cy="1680981"/>
        </a:xfrm>
        <a:prstGeom prst="ellipse">
          <a:avLst/>
        </a:prstGeom>
        <a:solidFill>
          <a:schemeClr val="accent1">
            <a:shade val="80000"/>
            <a:alpha val="50000"/>
            <a:hueOff val="21"/>
            <a:satOff val="-403"/>
            <a:lumOff val="2264"/>
            <a:alphaOff val="1500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Muscle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relaxant</a:t>
          </a:r>
        </a:p>
      </dsp:txBody>
      <dsp:txXfrm>
        <a:off x="1136108" y="1486242"/>
        <a:ext cx="1188651" cy="1188633"/>
      </dsp:txXfrm>
    </dsp:sp>
    <dsp:sp modelId="{90AEF3CE-F430-45F1-AB1F-3BECBDD6CB45}">
      <dsp:nvSpPr>
        <dsp:cNvPr id="0" name=""/>
        <dsp:cNvSpPr/>
      </dsp:nvSpPr>
      <dsp:spPr>
        <a:xfrm>
          <a:off x="1731611" y="71795"/>
          <a:ext cx="1726056" cy="1680981"/>
        </a:xfrm>
        <a:prstGeom prst="ellipse">
          <a:avLst/>
        </a:prstGeom>
        <a:solidFill>
          <a:schemeClr val="accent1">
            <a:shade val="80000"/>
            <a:alpha val="50000"/>
            <a:hueOff val="41"/>
            <a:satOff val="-806"/>
            <a:lumOff val="4529"/>
            <a:alphaOff val="3000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Analgesia</a:t>
          </a:r>
        </a:p>
      </dsp:txBody>
      <dsp:txXfrm>
        <a:off x="1984386" y="317969"/>
        <a:ext cx="1220506" cy="1188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0DD5E-0486-413E-A1A9-B9E5C594210D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22FB97-F04D-4235-AF6B-74E549BE3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91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2FB97-F04D-4235-AF6B-74E549BE3D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97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383636"/>
                </a:solidFill>
                <a:effectLst/>
                <a:latin typeface="Lato"/>
              </a:rPr>
              <a:t>PEEP: positive end </a:t>
            </a:r>
            <a:r>
              <a:rPr lang="en-US" b="0" i="0" dirty="0" err="1">
                <a:solidFill>
                  <a:srgbClr val="383636"/>
                </a:solidFill>
                <a:effectLst/>
                <a:latin typeface="Lato"/>
              </a:rPr>
              <a:t>expirtory</a:t>
            </a:r>
            <a:r>
              <a:rPr lang="en-US" b="0" i="0" dirty="0">
                <a:solidFill>
                  <a:srgbClr val="383636"/>
                </a:solidFill>
                <a:effectLst/>
                <a:latin typeface="Lato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2FB97-F04D-4235-AF6B-74E549BE3D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283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2FB97-F04D-4235-AF6B-74E549BE3DA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44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DA9F5-6761-4C22-9217-99F6E9479112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127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4669-6EDD-41C3-BD2A-6B2010397FA6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141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4669-6EDD-41C3-BD2A-6B2010397FA6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685211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4669-6EDD-41C3-BD2A-6B2010397FA6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06207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4669-6EDD-41C3-BD2A-6B2010397FA6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942548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4669-6EDD-41C3-BD2A-6B2010397FA6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19555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1A404-E16C-45A6-B0BF-09C9D3D3AFE5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87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8A634-5004-4D6C-8401-2A9AC583D70B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920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377A-EFE0-485F-B5AE-2AB9898434E2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115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E031-7D44-4984-B117-BDF302F1196F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162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80C98-708B-485A-A317-BF3DBC691A2C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01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5325-76CB-4BD8-8DC8-3599A3B7FDF5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460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F163-D36E-43DB-9496-B6C60314BAF0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48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7AAA-F387-4F7B-B962-AA4124A318EF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49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A6FC-A9A5-4227-ADBF-46C41D72DD8D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31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B2F9-6806-474F-B2C1-8B8B51EDBD71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821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44669-6EDD-41C3-BD2A-6B2010397FA6}" type="datetime1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09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</p:sldLayoutIdLst>
  <p:hf hdr="0" ftr="0" dt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45F0B-A5EE-44FE-A532-579907C07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078" y="1788891"/>
            <a:ext cx="8596668" cy="2689665"/>
          </a:xfrm>
        </p:spPr>
        <p:txBody>
          <a:bodyPr>
            <a:noAutofit/>
          </a:bodyPr>
          <a:lstStyle/>
          <a:p>
            <a:pPr algn="ctr"/>
            <a:r>
              <a:rPr lang="ar-JO" sz="13400" b="1" dirty="0">
                <a:latin typeface="Aldhabi" panose="01000000000000000000" pitchFamily="2" charset="-78"/>
                <a:cs typeface="Aldhabi" panose="01000000000000000000" pitchFamily="2" charset="-78"/>
              </a:rPr>
              <a:t>بسم الله الرحمن الرحيم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509EA-CFC1-4D30-A6B4-D1F7DB6F4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540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82CB2-92D2-4A39-A615-0D7EB9BB3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952" y="523477"/>
            <a:ext cx="8258971" cy="1609344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Nausea and vomiting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A610E-E329-43F9-B1E7-CE29C6BC3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952" y="2622665"/>
            <a:ext cx="10058400" cy="2028796"/>
          </a:xfrm>
        </p:spPr>
        <p:txBody>
          <a:bodyPr/>
          <a:lstStyle/>
          <a:p>
            <a:pPr algn="l" rtl="0"/>
            <a:r>
              <a:rPr lang="en-US" sz="2400" b="1" dirty="0"/>
              <a:t>Risk factors: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Use of volatile anesthetics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Long duration surgeries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Use of post-operative </a:t>
            </a: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</a:rPr>
              <a:t>opioids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  <a:p>
            <a:pPr marL="0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79FF2-4A69-4007-B96E-B3BCD1EC9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ECB07A-57E8-4DBF-9299-65CD1B48E049}"/>
              </a:ext>
            </a:extLst>
          </p:cNvPr>
          <p:cNvSpPr txBox="1"/>
          <p:nvPr/>
        </p:nvSpPr>
        <p:spPr>
          <a:xfrm>
            <a:off x="755904" y="4959252"/>
            <a:ext cx="10366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Managed by: </a:t>
            </a:r>
          </a:p>
          <a:p>
            <a:r>
              <a:rPr lang="en-US" sz="2400" dirty="0"/>
              <a:t>Anti-emetic drug (metoclopramide) and IV fluids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EED5FF0-B2B7-443B-BE9F-69575108ACA6}"/>
              </a:ext>
            </a:extLst>
          </p:cNvPr>
          <p:cNvSpPr txBox="1">
            <a:spLocks/>
          </p:cNvSpPr>
          <p:nvPr/>
        </p:nvSpPr>
        <p:spPr>
          <a:xfrm>
            <a:off x="894952" y="1870731"/>
            <a:ext cx="7915275" cy="5373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Are the most common </a:t>
            </a:r>
            <a:r>
              <a:rPr lang="en-US" sz="2400" u="sng" dirty="0"/>
              <a:t>minor</a:t>
            </a:r>
            <a:r>
              <a:rPr lang="en-US" sz="2400" dirty="0"/>
              <a:t> </a:t>
            </a:r>
            <a:r>
              <a:rPr lang="en-US" sz="2400" u="sng" dirty="0"/>
              <a:t>post-operative</a:t>
            </a:r>
            <a:r>
              <a:rPr lang="en-US" sz="2400" dirty="0"/>
              <a:t> complications.</a:t>
            </a:r>
          </a:p>
          <a:p>
            <a:pPr marL="0" indent="0">
              <a:buFont typeface="Wingdings" pitchFamily="2" charset="2"/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522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474A7-01AC-4912-BA4F-66F4CBAF7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Air way injury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0575C55-637D-482A-B402-24F0FCFBD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" y="1489128"/>
            <a:ext cx="10244328" cy="5018649"/>
          </a:xfrm>
        </p:spPr>
        <p:txBody>
          <a:bodyPr>
            <a:noAutofit/>
          </a:bodyPr>
          <a:lstStyle/>
          <a:p>
            <a:pPr marL="0" marR="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is a </a:t>
            </a:r>
            <a:r>
              <a:rPr 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peri-operative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complication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ccurs due to difficult intubation or mal-practice during intubation </a:t>
            </a:r>
          </a:p>
          <a:p>
            <a:pPr marL="0" marR="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Occurs due to tracheal intubation that involve </a:t>
            </a:r>
            <a:r>
              <a:rPr 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laryngoscopy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endotracheal intubation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Upper incisor injury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(the most common one)</a:t>
            </a:r>
            <a:endParaRPr lang="en-US" sz="2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Temporomandibular joint injury 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Laryngeal and tracheal injury 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Esophageal perforation  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pharyngoesophageal perforation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B22C0C-0705-4497-9699-B4CCAFC24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EE6AEA-8818-4463-B09E-B33DDA4B709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568" y="3998453"/>
            <a:ext cx="2395558" cy="23348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A2BEC8E-6BDB-4FB6-B673-D79205EB7CB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192" y="4163045"/>
            <a:ext cx="2307032" cy="221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826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474A7-01AC-4912-BA4F-66F4CBAF7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91102"/>
            <a:ext cx="10058400" cy="1609344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Why adhesive tape is used??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C1DC368-6404-4B9E-B97D-0C5A4EEF9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0" y="4220308"/>
            <a:ext cx="10058400" cy="2070276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In anesthetic patient there is absence of the eye lid reflexes  and lacrimation lead to dryness of the cornea which lead to corneal abrasion and ulceration.</a:t>
            </a:r>
          </a:p>
          <a:p>
            <a:pPr algn="l" rtl="0"/>
            <a:r>
              <a:rPr lang="en-US" sz="2400" dirty="0"/>
              <a:t>We use adhesive tape covering the eyelids </a:t>
            </a:r>
            <a:r>
              <a:rPr lang="en-US" sz="2400" u="sng" dirty="0"/>
              <a:t>to prevent it  </a:t>
            </a:r>
            <a:r>
              <a:rPr lang="en-US" sz="2400" dirty="0"/>
              <a:t>from dryness.</a:t>
            </a:r>
            <a:endParaRPr lang="en-US" sz="2400" u="sng" dirty="0"/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BC5D81-25E5-4AEC-9E72-F7DF2EEC7F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843" y="1489716"/>
            <a:ext cx="3508153" cy="2377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749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38AD4-5050-461F-B2E7-FA65D196B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Pulmonary complications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2DCBE-3DE1-4A5C-9331-D1D873C3F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496" y="1437559"/>
            <a:ext cx="10058400" cy="426720"/>
          </a:xfrm>
        </p:spPr>
        <p:txBody>
          <a:bodyPr/>
          <a:lstStyle/>
          <a:p>
            <a:pPr marL="0" indent="0" algn="l" rtl="0">
              <a:buNone/>
            </a:pPr>
            <a:r>
              <a:rPr lang="en-US" sz="2000" b="1" dirty="0"/>
              <a:t>Risk factors are age, DM, obesity, smoking and COPD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3B502-4BC0-42DB-8EE3-FB85CBF6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60E99A-AF8B-4B89-890C-4ECA1BB3310D}"/>
              </a:ext>
            </a:extLst>
          </p:cNvPr>
          <p:cNvSpPr txBox="1"/>
          <p:nvPr/>
        </p:nvSpPr>
        <p:spPr>
          <a:xfrm>
            <a:off x="158496" y="2204711"/>
            <a:ext cx="8570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1- Hypoventilation: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838C64C-0CD9-4607-8BE2-F66C0271110D}"/>
              </a:ext>
            </a:extLst>
          </p:cNvPr>
          <p:cNvSpPr txBox="1">
            <a:spLocks/>
          </p:cNvSpPr>
          <p:nvPr/>
        </p:nvSpPr>
        <p:spPr>
          <a:xfrm>
            <a:off x="286708" y="3158429"/>
            <a:ext cx="9721858" cy="2642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It is a </a:t>
            </a:r>
            <a:r>
              <a:rPr lang="en-US" sz="2400" u="sng" dirty="0"/>
              <a:t>peri-</a:t>
            </a:r>
            <a:r>
              <a:rPr lang="en-US" sz="2400" dirty="0"/>
              <a:t> and </a:t>
            </a:r>
            <a:r>
              <a:rPr lang="en-US" sz="2400" u="sng" dirty="0"/>
              <a:t>post-operative</a:t>
            </a:r>
            <a:r>
              <a:rPr lang="en-US" sz="2400" dirty="0"/>
              <a:t> major complication of G.A. 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Hypoventilation can be caused by : fluid overload, pulmonary embolism, cardiac arrest, pulmonary atelectasis, asthma, COPD       and </a:t>
            </a:r>
            <a:r>
              <a:rPr lang="en-US" sz="24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breathing machine error 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patient can develop </a:t>
            </a:r>
            <a:r>
              <a:rPr lang="en-US" sz="2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hypoxemia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(oxygen deficiency in arterial  blood) or </a:t>
            </a:r>
            <a:r>
              <a:rPr lang="en-US" sz="2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hypoxia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(impaired tissue oxygenation).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136F2D-B5D1-4638-A0BF-CA3F96DF0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065" y="2328382"/>
            <a:ext cx="2798935" cy="17743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A0A59BA-32D1-42B8-82BD-F08C9064F8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10467273" y="4240661"/>
            <a:ext cx="1881521" cy="156793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70212CE-2036-4783-9319-BE0E519F18EC}"/>
              </a:ext>
            </a:extLst>
          </p:cNvPr>
          <p:cNvSpPr txBox="1"/>
          <p:nvPr/>
        </p:nvSpPr>
        <p:spPr>
          <a:xfrm>
            <a:off x="526766" y="5965389"/>
            <a:ext cx="1005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Managed by: </a:t>
            </a:r>
            <a:r>
              <a:rPr lang="en-US" sz="2400" dirty="0"/>
              <a:t>oxygen therapy and taking care of the underlying condition</a:t>
            </a:r>
          </a:p>
        </p:txBody>
      </p:sp>
    </p:spTree>
    <p:extLst>
      <p:ext uri="{BB962C8B-B14F-4D97-AF65-F5344CB8AC3E}">
        <p14:creationId xmlns:p14="http://schemas.microsoft.com/office/powerpoint/2010/main" val="3723872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0A180-84C7-4733-8862-37E0A0E29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12" y="1874314"/>
            <a:ext cx="4610868" cy="4220682"/>
          </a:xfrm>
        </p:spPr>
        <p:txBody>
          <a:bodyPr/>
          <a:lstStyle/>
          <a:p>
            <a:pPr algn="l" rtl="0"/>
            <a:r>
              <a:rPr lang="en-US" sz="2400" b="1" dirty="0"/>
              <a:t>Causes:</a:t>
            </a:r>
            <a:endParaRPr lang="en-US" sz="2400" dirty="0"/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Impaired Surfactant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Bronchial obstruction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Pneumothorax </a:t>
            </a:r>
          </a:p>
          <a:p>
            <a:pPr algn="l" rtl="0"/>
            <a:r>
              <a:rPr lang="en-US" sz="2400" b="1" dirty="0"/>
              <a:t>Managed by: </a:t>
            </a:r>
            <a:r>
              <a:rPr lang="en-US" sz="2400" dirty="0"/>
              <a:t>removal of obstruction, chest tube and PEEP in case of hypoxia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0130A3E-F236-4699-A2F8-727775175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438E25-5D6A-4543-9739-5155E7B9A029}"/>
              </a:ext>
            </a:extLst>
          </p:cNvPr>
          <p:cNvSpPr txBox="1"/>
          <p:nvPr/>
        </p:nvSpPr>
        <p:spPr>
          <a:xfrm>
            <a:off x="605391" y="375400"/>
            <a:ext cx="3705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2- Atelectasis: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0147FB-8306-4034-8E8A-810B1490EE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5007071"/>
            <a:ext cx="3000375" cy="174507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5D754E9-5000-4CB7-9BFF-74E0FB9079FC}"/>
              </a:ext>
            </a:extLst>
          </p:cNvPr>
          <p:cNvSpPr txBox="1"/>
          <p:nvPr/>
        </p:nvSpPr>
        <p:spPr>
          <a:xfrm>
            <a:off x="6028582" y="379531"/>
            <a:ext cx="5437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3- Pulmonary edema: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FC6CF4-6DCD-43B4-A4AF-527F0439DF29}"/>
              </a:ext>
            </a:extLst>
          </p:cNvPr>
          <p:cNvSpPr txBox="1">
            <a:spLocks/>
          </p:cNvSpPr>
          <p:nvPr/>
        </p:nvSpPr>
        <p:spPr>
          <a:xfrm>
            <a:off x="6096000" y="1874314"/>
            <a:ext cx="5855208" cy="42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/>
              <a:t>Causes: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Acute changes in blood pressure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Vascular tissue damage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Heart failure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Aspiration  </a:t>
            </a:r>
            <a:endParaRPr lang="en-US" sz="2400" b="1" dirty="0"/>
          </a:p>
          <a:p>
            <a:r>
              <a:rPr lang="en-US" sz="2400" b="1" dirty="0"/>
              <a:t>Managed by: </a:t>
            </a:r>
            <a:r>
              <a:rPr lang="en-US" sz="2400" dirty="0"/>
              <a:t>Mechanical ventilation and treatment of the underlying problem (HF …. diuretics)</a:t>
            </a:r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4590A4B1-A48A-4EC9-920A-72AEDDCCE5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36508" y="5088617"/>
            <a:ext cx="1614700" cy="1581986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FB9BABB-CEB0-4EE8-9273-BCED616AEEE6}"/>
              </a:ext>
            </a:extLst>
          </p:cNvPr>
          <p:cNvSpPr txBox="1">
            <a:spLocks/>
          </p:cNvSpPr>
          <p:nvPr/>
        </p:nvSpPr>
        <p:spPr>
          <a:xfrm>
            <a:off x="6096000" y="1287157"/>
            <a:ext cx="5437704" cy="466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Fluid accumulation in the lung </a:t>
            </a:r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AC8DC50-2724-42BD-A124-E6738E6FD628}"/>
              </a:ext>
            </a:extLst>
          </p:cNvPr>
          <p:cNvSpPr txBox="1">
            <a:spLocks/>
          </p:cNvSpPr>
          <p:nvPr/>
        </p:nvSpPr>
        <p:spPr>
          <a:xfrm>
            <a:off x="725712" y="1287157"/>
            <a:ext cx="3705353" cy="7078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The collapse or impaired functioning of the lung </a:t>
            </a:r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502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21635-9272-43F4-AFA4-2DD7C2CF2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419" y="195723"/>
            <a:ext cx="3865009" cy="1199025"/>
          </a:xfrm>
        </p:spPr>
        <p:txBody>
          <a:bodyPr>
            <a:normAutofit/>
          </a:bodyPr>
          <a:lstStyle/>
          <a:p>
            <a:r>
              <a:rPr lang="en-US" sz="4000" dirty="0"/>
              <a:t>4- Aspiration: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068DC-54DA-4E99-B636-D83602D1E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74" y="2543320"/>
            <a:ext cx="5437704" cy="4318617"/>
          </a:xfrm>
        </p:spPr>
        <p:txBody>
          <a:bodyPr>
            <a:noAutofit/>
          </a:bodyPr>
          <a:lstStyle/>
          <a:p>
            <a:pPr algn="l" rtl="0"/>
            <a:r>
              <a:rPr lang="en-US" b="1" dirty="0"/>
              <a:t>Causes:</a:t>
            </a:r>
            <a:r>
              <a:rPr lang="en-US" dirty="0"/>
              <a:t> Sedative patient cannot control swallowing and cough.</a:t>
            </a:r>
          </a:p>
          <a:p>
            <a:pPr algn="l" rtl="0"/>
            <a:r>
              <a:rPr lang="en-US" b="1" dirty="0"/>
              <a:t>Risk factors: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dirty="0"/>
              <a:t>Emergency surgery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dirty="0"/>
              <a:t>Lack of fasting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dirty="0"/>
              <a:t>Delayed gastric</a:t>
            </a:r>
          </a:p>
          <a:p>
            <a:pPr marL="0" indent="0" algn="l" rtl="0">
              <a:buNone/>
            </a:pPr>
            <a:r>
              <a:rPr lang="en-US" dirty="0"/>
              <a:t> emptying </a:t>
            </a:r>
          </a:p>
          <a:p>
            <a:pPr algn="l" rtl="0"/>
            <a:r>
              <a:rPr lang="en-US" b="1" dirty="0"/>
              <a:t>The consequences: </a:t>
            </a:r>
            <a:r>
              <a:rPr lang="en-US" dirty="0"/>
              <a:t>acute lung damage or pneumonia that may cause </a:t>
            </a:r>
            <a:r>
              <a:rPr lang="en-US" dirty="0">
                <a:solidFill>
                  <a:srgbClr val="FF0000"/>
                </a:solidFill>
              </a:rPr>
              <a:t>death</a:t>
            </a:r>
          </a:p>
          <a:p>
            <a:pPr algn="l" rtl="0"/>
            <a:r>
              <a:rPr lang="en-US" b="1" dirty="0"/>
              <a:t>Managed by: </a:t>
            </a:r>
            <a:r>
              <a:rPr lang="en-US" dirty="0"/>
              <a:t>suction air way, intubation with o2 therapy and lavage</a:t>
            </a:r>
          </a:p>
          <a:p>
            <a:pPr marL="0" indent="0" algn="l" rtl="0">
              <a:buNone/>
            </a:pPr>
            <a:r>
              <a:rPr lang="en-US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77C512-B35A-4139-BE0B-6F68EDE0C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8C108D4-CBA3-4BC1-B312-4161750D7389}"/>
              </a:ext>
            </a:extLst>
          </p:cNvPr>
          <p:cNvSpPr txBox="1">
            <a:spLocks/>
          </p:cNvSpPr>
          <p:nvPr/>
        </p:nvSpPr>
        <p:spPr>
          <a:xfrm>
            <a:off x="6525115" y="195722"/>
            <a:ext cx="3865009" cy="1199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5- Pneumonia: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7B91B8C-01E8-46E6-A614-C923C36D603E}"/>
              </a:ext>
            </a:extLst>
          </p:cNvPr>
          <p:cNvSpPr txBox="1">
            <a:spLocks/>
          </p:cNvSpPr>
          <p:nvPr/>
        </p:nvSpPr>
        <p:spPr>
          <a:xfrm>
            <a:off x="6525115" y="2665707"/>
            <a:ext cx="5437704" cy="3764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mechanism:</a:t>
            </a:r>
            <a:r>
              <a:rPr lang="en-US" dirty="0"/>
              <a:t> Low resistance to infection due to impaired cough, ciliary movement and alveolar macrophages. </a:t>
            </a:r>
          </a:p>
          <a:p>
            <a:r>
              <a:rPr lang="en-US" b="1" dirty="0"/>
              <a:t>Causes: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Aspiration  </a:t>
            </a:r>
            <a:endParaRPr lang="en-US" b="1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Contaminated</a:t>
            </a:r>
          </a:p>
          <a:p>
            <a:pPr marL="0" indent="0">
              <a:buNone/>
            </a:pPr>
            <a:r>
              <a:rPr lang="en-US" dirty="0"/>
              <a:t> endotracheal tube</a:t>
            </a:r>
          </a:p>
          <a:p>
            <a:r>
              <a:rPr lang="en-US" b="1" dirty="0"/>
              <a:t>Managed by: </a:t>
            </a:r>
          </a:p>
          <a:p>
            <a:pPr marL="0" indent="0">
              <a:buFont typeface="Wingdings" pitchFamily="2" charset="2"/>
              <a:buNone/>
            </a:pPr>
            <a:r>
              <a:rPr lang="en-US" dirty="0"/>
              <a:t>IV antibiotics and fluids + oxygen therapy</a:t>
            </a:r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478E99A-EF4D-4F12-B534-9E636C5C31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3271" y="3254871"/>
            <a:ext cx="2345457" cy="195621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D4763E3-AD66-4EE2-B987-1785D062C8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24853" y="3599562"/>
            <a:ext cx="2345457" cy="1956212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31536A87-5564-425F-B4D8-F4235EEB8524}"/>
              </a:ext>
            </a:extLst>
          </p:cNvPr>
          <p:cNvSpPr/>
          <p:nvPr/>
        </p:nvSpPr>
        <p:spPr>
          <a:xfrm>
            <a:off x="4688115" y="4209143"/>
            <a:ext cx="290286" cy="49348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E04DA6C-57A2-4C7E-87D1-226D6535A1E8}"/>
              </a:ext>
            </a:extLst>
          </p:cNvPr>
          <p:cNvCxnSpPr>
            <a:cxnSpLocks/>
          </p:cNvCxnSpPr>
          <p:nvPr/>
        </p:nvCxnSpPr>
        <p:spPr>
          <a:xfrm flipH="1">
            <a:off x="4931299" y="3017520"/>
            <a:ext cx="643329" cy="12154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DB8EDB3-84AA-4EDF-A8B6-E95D0752314B}"/>
              </a:ext>
            </a:extLst>
          </p:cNvPr>
          <p:cNvSpPr txBox="1">
            <a:spLocks/>
          </p:cNvSpPr>
          <p:nvPr/>
        </p:nvSpPr>
        <p:spPr>
          <a:xfrm>
            <a:off x="486240" y="1394747"/>
            <a:ext cx="5437704" cy="1036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contents of the patient’s stomach rise up from the esophagus and end up in the trachea. It occurs peri- or post-operatively.</a:t>
            </a:r>
          </a:p>
          <a:p>
            <a:pPr marL="0" indent="0">
              <a:buFont typeface="Wingdings" pitchFamily="2" charset="2"/>
              <a:buNone/>
            </a:pPr>
            <a:r>
              <a:rPr lang="en-US" dirty="0"/>
              <a:t> 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9462EF8-DC21-4971-8ACC-35B6D34BE982}"/>
              </a:ext>
            </a:extLst>
          </p:cNvPr>
          <p:cNvSpPr txBox="1">
            <a:spLocks/>
          </p:cNvSpPr>
          <p:nvPr/>
        </p:nvSpPr>
        <p:spPr>
          <a:xfrm>
            <a:off x="6268058" y="1302226"/>
            <a:ext cx="5437704" cy="112885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Lung infection , in which the air sacs fill with pus and may become solid. Which </a:t>
            </a:r>
            <a:r>
              <a:rPr lang="en-US" u="sng" dirty="0"/>
              <a:t>interferes with ventilation. </a:t>
            </a:r>
            <a:r>
              <a:rPr lang="en-US" dirty="0">
                <a:solidFill>
                  <a:srgbClr val="FF0000"/>
                </a:solidFill>
              </a:rPr>
              <a:t>(serious condition)</a:t>
            </a:r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043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0A180-84C7-4733-8862-37E0A0E29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37" y="1319376"/>
            <a:ext cx="4271409" cy="957943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sz="2600" dirty="0"/>
              <a:t>Contraction of smooth muscle in the bronchus (narrowing of the air way)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638DE13-5D94-4A91-974A-A3FAB518F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438E25-5D6A-4543-9739-5155E7B9A029}"/>
              </a:ext>
            </a:extLst>
          </p:cNvPr>
          <p:cNvSpPr txBox="1"/>
          <p:nvPr/>
        </p:nvSpPr>
        <p:spPr>
          <a:xfrm>
            <a:off x="0" y="307050"/>
            <a:ext cx="4721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6- Bronchospasm: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D754E9-5000-4CB7-9BFF-74E0FB9079FC}"/>
              </a:ext>
            </a:extLst>
          </p:cNvPr>
          <p:cNvSpPr txBox="1"/>
          <p:nvPr/>
        </p:nvSpPr>
        <p:spPr>
          <a:xfrm>
            <a:off x="5224957" y="359361"/>
            <a:ext cx="5437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7- Laryngospasm: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FC6CF4-6DCD-43B4-A4AF-527F0439DF29}"/>
              </a:ext>
            </a:extLst>
          </p:cNvPr>
          <p:cNvSpPr txBox="1">
            <a:spLocks/>
          </p:cNvSpPr>
          <p:nvPr/>
        </p:nvSpPr>
        <p:spPr>
          <a:xfrm>
            <a:off x="5179409" y="1407886"/>
            <a:ext cx="5437704" cy="17400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prolonged closure of the vocal cords in response to a trigger during </a:t>
            </a:r>
            <a:r>
              <a:rPr lang="en-US" sz="2400" u="sng" dirty="0"/>
              <a:t>light anesthesia</a:t>
            </a:r>
          </a:p>
          <a:p>
            <a:r>
              <a:rPr lang="en-US" sz="2400" dirty="0"/>
              <a:t>commonly during induction phase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ADB7DD-A27C-4198-8C39-EBAF99563C3C}"/>
              </a:ext>
            </a:extLst>
          </p:cNvPr>
          <p:cNvSpPr txBox="1"/>
          <p:nvPr/>
        </p:nvSpPr>
        <p:spPr>
          <a:xfrm>
            <a:off x="487680" y="4430486"/>
            <a:ext cx="48390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Management: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100% O2 mechanical ventilator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/>
              <a:t>Brochodilators</a:t>
            </a:r>
            <a:endParaRPr lang="en-US" sz="24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AD51E58-6BDF-403B-A4B5-97EF7260AB54}"/>
              </a:ext>
            </a:extLst>
          </p:cNvPr>
          <p:cNvSpPr/>
          <p:nvPr/>
        </p:nvSpPr>
        <p:spPr>
          <a:xfrm>
            <a:off x="2911711" y="3147943"/>
            <a:ext cx="7626856" cy="1039104"/>
          </a:xfrm>
          <a:prstGeom prst="roundRect">
            <a:avLst/>
          </a:prstGeom>
          <a:solidFill>
            <a:schemeClr val="accent1"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Premature intubation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extubation</a:t>
            </a:r>
            <a:r>
              <a:rPr lang="en-US" sz="2000" dirty="0">
                <a:solidFill>
                  <a:schemeClr val="tx1"/>
                </a:solidFill>
              </a:rPr>
              <a:t>, foreign body irritation and or presence of secretions and blood  </a:t>
            </a:r>
            <a:r>
              <a:rPr lang="en-US" sz="2000" dirty="0">
                <a:solidFill>
                  <a:schemeClr val="tx1"/>
                </a:solidFill>
                <a:sym typeface="Wingdings" panose="05000000000000000000" pitchFamily="2" charset="2"/>
              </a:rPr>
              <a:t>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A5B12AEF-AA08-4E99-A007-151CEC47BF3F}"/>
              </a:ext>
            </a:extLst>
          </p:cNvPr>
          <p:cNvSpPr/>
          <p:nvPr/>
        </p:nvSpPr>
        <p:spPr>
          <a:xfrm>
            <a:off x="158931" y="3202053"/>
            <a:ext cx="2582164" cy="1106714"/>
          </a:xfrm>
          <a:prstGeom prst="rightArrow">
            <a:avLst/>
          </a:prstGeom>
          <a:solidFill>
            <a:schemeClr val="accent1"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Causes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926412-230F-403C-8C0E-A2733D5FC11B}"/>
              </a:ext>
            </a:extLst>
          </p:cNvPr>
          <p:cNvSpPr txBox="1"/>
          <p:nvPr/>
        </p:nvSpPr>
        <p:spPr>
          <a:xfrm>
            <a:off x="6028581" y="4407060"/>
            <a:ext cx="48390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Management: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100% O2 mechanical ventilator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/>
              <a:t>Muscle relaxant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98B15A7-064B-4504-BE27-8F8E793920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7433" y="5372100"/>
            <a:ext cx="2509837" cy="137502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6A1BDD4-5F50-4DE4-AEDF-FA42E5C80F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9439" y="5372100"/>
            <a:ext cx="2369325" cy="1485900"/>
          </a:xfrm>
          <a:prstGeom prst="rect">
            <a:avLst/>
          </a:prstGeom>
        </p:spPr>
      </p:pic>
      <p:sp>
        <p:nvSpPr>
          <p:cNvPr id="23" name="Oval 22">
            <a:extLst>
              <a:ext uri="{FF2B5EF4-FFF2-40B4-BE49-F238E27FC236}">
                <a16:creationId xmlns:a16="http://schemas.microsoft.com/office/drawing/2014/main" id="{6E0702B3-093F-4174-88BB-962EC6B8D822}"/>
              </a:ext>
            </a:extLst>
          </p:cNvPr>
          <p:cNvSpPr/>
          <p:nvPr/>
        </p:nvSpPr>
        <p:spPr>
          <a:xfrm>
            <a:off x="9976955" y="5257800"/>
            <a:ext cx="1280316" cy="1600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88101C1-8A96-4AE5-89FD-191EB82C5CEF}"/>
              </a:ext>
            </a:extLst>
          </p:cNvPr>
          <p:cNvSpPr/>
          <p:nvPr/>
        </p:nvSpPr>
        <p:spPr>
          <a:xfrm>
            <a:off x="4358639" y="5450114"/>
            <a:ext cx="1150125" cy="140788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C09E29C-1D96-48E4-81B0-1A0EBDBAED61}"/>
              </a:ext>
            </a:extLst>
          </p:cNvPr>
          <p:cNvCxnSpPr>
            <a:cxnSpLocks/>
            <a:stCxn id="8" idx="3"/>
          </p:cNvCxnSpPr>
          <p:nvPr/>
        </p:nvCxnSpPr>
        <p:spPr>
          <a:xfrm flipH="1">
            <a:off x="5123171" y="5030651"/>
            <a:ext cx="203572" cy="4539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2EC1A10-3489-4372-AE92-9A87771F64D4}"/>
              </a:ext>
            </a:extLst>
          </p:cNvPr>
          <p:cNvCxnSpPr>
            <a:cxnSpLocks/>
          </p:cNvCxnSpPr>
          <p:nvPr/>
        </p:nvCxnSpPr>
        <p:spPr>
          <a:xfrm flipH="1">
            <a:off x="10980462" y="4800600"/>
            <a:ext cx="276808" cy="5715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00851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630DB-F6AD-438B-9FC5-4266A6631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45720"/>
            <a:ext cx="10058400" cy="1600199"/>
          </a:xfrm>
        </p:spPr>
        <p:txBody>
          <a:bodyPr/>
          <a:lstStyle/>
          <a:p>
            <a:r>
              <a:rPr lang="en-US" dirty="0"/>
              <a:t>8- </a:t>
            </a:r>
            <a:r>
              <a:rPr lang="en-US" dirty="0" err="1"/>
              <a:t>Scoline</a:t>
            </a:r>
            <a:r>
              <a:rPr lang="en-US" dirty="0"/>
              <a:t> apnea 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F4AD75C-8C93-4214-AD31-572C0010D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2603714"/>
            <a:ext cx="10333837" cy="4208565"/>
          </a:xfrm>
        </p:spPr>
        <p:txBody>
          <a:bodyPr>
            <a:noAutofit/>
          </a:bodyPr>
          <a:lstStyle/>
          <a:p>
            <a:pPr algn="l" rtl="0"/>
            <a:r>
              <a:rPr lang="en-US" sz="2400" b="1" dirty="0"/>
              <a:t>Etiology: </a:t>
            </a:r>
            <a:r>
              <a:rPr lang="en-US" sz="2400" dirty="0"/>
              <a:t>autosomal recessive mutation causes pseudocholinesterase deficiency or atypical form </a:t>
            </a:r>
          </a:p>
          <a:p>
            <a:pPr algn="l" rtl="0"/>
            <a:r>
              <a:rPr lang="en-US" sz="2400" b="1" dirty="0"/>
              <a:t>Managed by: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Mechanical ventilation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Transfusion of fresh frozen plasma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Maintenance of the anesthesia 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665453-3E52-4B71-BA65-14A5EDF96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CA1C097-301A-4A28-922B-18F08C2B02E0}"/>
              </a:ext>
            </a:extLst>
          </p:cNvPr>
          <p:cNvSpPr txBox="1">
            <a:spLocks/>
          </p:cNvSpPr>
          <p:nvPr/>
        </p:nvSpPr>
        <p:spPr>
          <a:xfrm>
            <a:off x="640078" y="1325302"/>
            <a:ext cx="10333837" cy="1028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Prolonged period taken by a patient to regain the ability to breath after being given a standard dose of the muscle relaxant, </a:t>
            </a:r>
            <a:r>
              <a:rPr lang="en-US" sz="2400" dirty="0" err="1"/>
              <a:t>scoline</a:t>
            </a:r>
            <a:r>
              <a:rPr lang="en-US" sz="2400" dirty="0"/>
              <a:t> (succinylcholine: depolarizing muscle relaxant)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3886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A4B02-9799-4D00-9C25-4C2BDA8A8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Circulatory complications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3F9E2-C540-4F11-BBE1-F89086D75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9686" y="1822513"/>
            <a:ext cx="5026152" cy="789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1-Hypotension: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723D1-E5B7-4751-BA35-807AA580C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5E25260-778A-4705-AFE3-6690EB7494E6}"/>
              </a:ext>
            </a:extLst>
          </p:cNvPr>
          <p:cNvSpPr txBox="1">
            <a:spLocks/>
          </p:cNvSpPr>
          <p:nvPr/>
        </p:nvSpPr>
        <p:spPr>
          <a:xfrm>
            <a:off x="6415052" y="2109277"/>
            <a:ext cx="5026152" cy="7559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4000" b="1" dirty="0"/>
              <a:t>2-Hypothermia: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A2A3770-2B7A-47F2-B5DD-F30D9F8E8E93}"/>
              </a:ext>
            </a:extLst>
          </p:cNvPr>
          <p:cNvSpPr txBox="1">
            <a:spLocks/>
          </p:cNvSpPr>
          <p:nvPr/>
        </p:nvSpPr>
        <p:spPr>
          <a:xfrm>
            <a:off x="509016" y="2883408"/>
            <a:ext cx="5452872" cy="4114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Peri- and post-operatively</a:t>
            </a:r>
          </a:p>
          <a:p>
            <a:r>
              <a:rPr lang="en-US" b="1" dirty="0"/>
              <a:t>Causes: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Depression of the vasomotor center   PVR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Reduced CO (arrythmia and reduced myocardial contractility)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Release of histamine due to pre-medications (opioids, anti-hypertensive drugs)</a:t>
            </a:r>
          </a:p>
          <a:p>
            <a:r>
              <a:rPr lang="en-US" b="1" dirty="0"/>
              <a:t>Managed by: </a:t>
            </a:r>
          </a:p>
          <a:p>
            <a:pPr marL="0" indent="0">
              <a:buNone/>
            </a:pPr>
            <a:r>
              <a:rPr lang="en-US" dirty="0"/>
              <a:t>Give fluids if not enough, vasopressor agents</a:t>
            </a:r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E7429F8-BC28-46F3-A918-6550A17F1A05}"/>
              </a:ext>
            </a:extLst>
          </p:cNvPr>
          <p:cNvCxnSpPr>
            <a:cxnSpLocks/>
          </p:cNvCxnSpPr>
          <p:nvPr/>
        </p:nvCxnSpPr>
        <p:spPr>
          <a:xfrm>
            <a:off x="5230368" y="3886200"/>
            <a:ext cx="0" cy="2590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E3FF3C3-1407-4170-BBC6-FE364CDDEE3C}"/>
              </a:ext>
            </a:extLst>
          </p:cNvPr>
          <p:cNvSpPr txBox="1">
            <a:spLocks/>
          </p:cNvSpPr>
          <p:nvPr/>
        </p:nvSpPr>
        <p:spPr>
          <a:xfrm>
            <a:off x="6415052" y="2880482"/>
            <a:ext cx="5452872" cy="42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Peri-operative reduction in the core temperature below 36 C </a:t>
            </a:r>
          </a:p>
          <a:p>
            <a:r>
              <a:rPr lang="en-US" b="1" dirty="0"/>
              <a:t>Causes: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Disruption of the thermoregulation center by anesthesia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Muscles are disable to shiver due to muscle relaxants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Administration of cold fluid </a:t>
            </a:r>
          </a:p>
          <a:p>
            <a:r>
              <a:rPr lang="en-US" b="1" dirty="0"/>
              <a:t>Managed by: </a:t>
            </a:r>
          </a:p>
          <a:p>
            <a:pPr marL="0" indent="0">
              <a:buNone/>
            </a:pPr>
            <a:r>
              <a:rPr lang="en-US" dirty="0"/>
              <a:t>Warm blankets and fluids </a:t>
            </a:r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639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0A180-84C7-4733-8862-37E0A0E29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391" y="1407886"/>
            <a:ext cx="4378089" cy="4220682"/>
          </a:xfrm>
        </p:spPr>
        <p:txBody>
          <a:bodyPr>
            <a:normAutofit/>
          </a:bodyPr>
          <a:lstStyle/>
          <a:p>
            <a:pPr algn="l" rtl="0"/>
            <a:r>
              <a:rPr lang="en-US" dirty="0"/>
              <a:t>Peri- and post-operative complication precipitated by age and cardiovascular diseases </a:t>
            </a:r>
          </a:p>
          <a:p>
            <a:pPr algn="l" rtl="0"/>
            <a:r>
              <a:rPr lang="en-US" b="1" dirty="0"/>
              <a:t>Causes:</a:t>
            </a:r>
            <a:endParaRPr lang="en-US" dirty="0"/>
          </a:p>
          <a:p>
            <a:pPr marL="457200" indent="-457200" algn="l" rtl="0">
              <a:buFont typeface="+mj-lt"/>
              <a:buAutoNum type="arabicPeriod"/>
            </a:pPr>
            <a:r>
              <a:rPr lang="en-US" dirty="0"/>
              <a:t>Electrolytes imbalance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dirty="0"/>
              <a:t>Sympathetic stimulation due to stress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dirty="0"/>
              <a:t>Hypoxia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dirty="0"/>
              <a:t>Depressant effect of anesthetics</a:t>
            </a:r>
          </a:p>
          <a:p>
            <a:pPr algn="l" rtl="0"/>
            <a:r>
              <a:rPr lang="en-US" b="1" dirty="0"/>
              <a:t>Managed by: </a:t>
            </a:r>
          </a:p>
          <a:p>
            <a:pPr marL="0" indent="0" algn="l" rtl="0">
              <a:buNone/>
            </a:pPr>
            <a:r>
              <a:rPr lang="en-US" dirty="0"/>
              <a:t>Anti-</a:t>
            </a:r>
            <a:r>
              <a:rPr lang="en-US" dirty="0" err="1"/>
              <a:t>arrythmic</a:t>
            </a:r>
            <a:r>
              <a:rPr lang="en-US" dirty="0"/>
              <a:t> drugs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A199A94-8FE1-4DEA-A4FD-912056CB9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438E25-5D6A-4543-9739-5155E7B9A029}"/>
              </a:ext>
            </a:extLst>
          </p:cNvPr>
          <p:cNvSpPr txBox="1"/>
          <p:nvPr/>
        </p:nvSpPr>
        <p:spPr>
          <a:xfrm>
            <a:off x="605391" y="375400"/>
            <a:ext cx="3705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3- Arrythmia: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D754E9-5000-4CB7-9BFF-74E0FB9079FC}"/>
              </a:ext>
            </a:extLst>
          </p:cNvPr>
          <p:cNvSpPr txBox="1"/>
          <p:nvPr/>
        </p:nvSpPr>
        <p:spPr>
          <a:xfrm>
            <a:off x="6028582" y="379531"/>
            <a:ext cx="5889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4- Cardiac arrest: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FC6CF4-6DCD-43B4-A4AF-527F0439DF29}"/>
              </a:ext>
            </a:extLst>
          </p:cNvPr>
          <p:cNvSpPr txBox="1">
            <a:spLocks/>
          </p:cNvSpPr>
          <p:nvPr/>
        </p:nvSpPr>
        <p:spPr>
          <a:xfrm>
            <a:off x="6028582" y="1407886"/>
            <a:ext cx="5437704" cy="42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Peri-operative  serious complication may lead to death</a:t>
            </a:r>
          </a:p>
          <a:p>
            <a:r>
              <a:rPr lang="en-US" b="1" dirty="0"/>
              <a:t>Causes: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Hypoxia due to ventilatory problem (most common one)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Post </a:t>
            </a:r>
            <a:r>
              <a:rPr lang="en-US" dirty="0" err="1"/>
              <a:t>scoline</a:t>
            </a:r>
            <a:r>
              <a:rPr lang="en-US" dirty="0"/>
              <a:t> asystole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Post-induction hypotension  </a:t>
            </a:r>
            <a:endParaRPr lang="en-US" b="1" dirty="0"/>
          </a:p>
          <a:p>
            <a:r>
              <a:rPr lang="en-US" b="1" dirty="0"/>
              <a:t>Managed by: </a:t>
            </a:r>
          </a:p>
          <a:p>
            <a:pPr marL="0" indent="0">
              <a:buFont typeface="Wingdings" pitchFamily="2" charset="2"/>
              <a:buNone/>
            </a:pPr>
            <a:r>
              <a:rPr lang="en-US" dirty="0"/>
              <a:t>DC shock and amiodarone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B230ED-E842-443B-A621-4AD176C485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269" y="5628568"/>
            <a:ext cx="4148051" cy="10572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F9F9D51-1CF6-4FA2-B835-7C34B213AF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4181" y="4892040"/>
            <a:ext cx="4378089" cy="2217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680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2378" y="2037915"/>
            <a:ext cx="8667243" cy="1646302"/>
          </a:xfrm>
        </p:spPr>
        <p:txBody>
          <a:bodyPr/>
          <a:lstStyle/>
          <a:p>
            <a:pPr algn="ctr"/>
            <a:r>
              <a:rPr lang="en-US" dirty="0"/>
              <a:t>Complications of anesthesia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5855" y="4636563"/>
            <a:ext cx="7766936" cy="1989359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Supervised by :</a:t>
            </a:r>
            <a:r>
              <a:rPr lang="en-US" sz="3000" b="1" dirty="0" err="1">
                <a:solidFill>
                  <a:srgbClr val="FF0000"/>
                </a:solidFill>
              </a:rPr>
              <a:t>Dr.Ashraf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Dmour</a:t>
            </a:r>
            <a:endParaRPr lang="en-US" sz="3000" b="1" dirty="0">
              <a:solidFill>
                <a:srgbClr val="FF0000"/>
              </a:solidFill>
            </a:endParaRPr>
          </a:p>
          <a:p>
            <a:pPr algn="ctr"/>
            <a:endParaRPr lang="en-US" b="1" dirty="0"/>
          </a:p>
          <a:p>
            <a:pPr algn="ctr"/>
            <a:r>
              <a:rPr lang="en-US" sz="2600" dirty="0"/>
              <a:t>Done by</a:t>
            </a:r>
            <a:r>
              <a:rPr lang="en-US" sz="2600" b="1" dirty="0"/>
              <a:t>: Hamza </a:t>
            </a:r>
            <a:r>
              <a:rPr lang="en-US" sz="2600" b="1" dirty="0" err="1"/>
              <a:t>Hayajneh</a:t>
            </a:r>
            <a:r>
              <a:rPr lang="en-US" sz="2600" b="1" dirty="0"/>
              <a:t> </a:t>
            </a:r>
          </a:p>
          <a:p>
            <a:pPr algn="ctr"/>
            <a:r>
              <a:rPr lang="en-US" sz="2600" b="1" dirty="0"/>
              <a:t>              Mohammad </a:t>
            </a:r>
            <a:r>
              <a:rPr lang="en-GB" sz="2600" b="1" dirty="0" err="1"/>
              <a:t>Rafayah</a:t>
            </a:r>
            <a:endParaRPr lang="en-US" sz="2600" b="1" dirty="0"/>
          </a:p>
          <a:p>
            <a:pPr algn="ctr"/>
            <a:r>
              <a:rPr lang="en-US" sz="2600" b="1" dirty="0"/>
              <a:t>Ahmad </a:t>
            </a:r>
            <a:r>
              <a:rPr lang="en-US" sz="2600" b="1" dirty="0" err="1"/>
              <a:t>Qamma</a:t>
            </a:r>
            <a:r>
              <a:rPr lang="en-GB" sz="2600" b="1" dirty="0"/>
              <a:t>z</a:t>
            </a:r>
            <a:endParaRPr lang="en-US" sz="2600" b="1" dirty="0"/>
          </a:p>
          <a:p>
            <a:pPr algn="ctr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F639C4-607E-4F56-9030-67347212A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7044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474A7-01AC-4912-BA4F-66F4CBAF7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Nerve</a:t>
            </a:r>
            <a:r>
              <a:rPr lang="en-US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injury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4CE3AA3-DD2A-41B4-BB9A-8F9570A05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324" y="2248655"/>
            <a:ext cx="10055352" cy="4124713"/>
          </a:xfrm>
        </p:spPr>
        <p:txBody>
          <a:bodyPr>
            <a:noAutofit/>
          </a:bodyPr>
          <a:lstStyle/>
          <a:p>
            <a:pPr marL="0" marR="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Due to prolonged compression of the nerve or inappropriate </a:t>
            </a:r>
          </a:p>
          <a:p>
            <a:pPr marL="0" marR="0" indent="0" algn="l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patient’s position during long surgeries 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 rtl="0">
              <a:lnSpc>
                <a:spcPct val="107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ulnar nerve, </a:t>
            </a: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brachial plexus, sciatic nerve and radial nerve (position problem)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Facial nerve and supra orbital nerve (compression by face mask)</a:t>
            </a: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Lingual nerve (compression by endotracheal tube)</a:t>
            </a:r>
          </a:p>
          <a:p>
            <a:pPr algn="l" rtl="0">
              <a:lnSpc>
                <a:spcPct val="107000"/>
              </a:lnSpc>
              <a:spcBef>
                <a:spcPts val="0"/>
              </a:spcBef>
            </a:pP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Bef>
                <a:spcPts val="0"/>
              </a:spcBef>
            </a:pPr>
            <a:endParaRPr lang="en-US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Bef>
                <a:spcPts val="0"/>
              </a:spcBef>
            </a:pP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most common nerve injury is 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ulnar nerve injury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en-US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avoid this problem the surgeon should be careful about padding of variable area and aware of patient’s position </a:t>
            </a:r>
            <a:endParaRPr 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84FA93-BC54-41EA-80C9-7CD924B0F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6B53F15-B79A-4B3F-A700-F4AB72BD3A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4458" y="68163"/>
            <a:ext cx="3181350" cy="2773302"/>
          </a:xfrm>
          <a:prstGeom prst="rect">
            <a:avLst/>
          </a:prstGeom>
        </p:spPr>
      </p:pic>
      <p:pic>
        <p:nvPicPr>
          <p:cNvPr id="13" name="صورة 5">
            <a:extLst>
              <a:ext uri="{FF2B5EF4-FFF2-40B4-BE49-F238E27FC236}">
                <a16:creationId xmlns:a16="http://schemas.microsoft.com/office/drawing/2014/main" id="{9989F863-9760-4590-BB79-D69237C7254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71531" y="4311011"/>
            <a:ext cx="2002537" cy="13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271391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5B560-F645-4EE0-B192-7310BF657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664" y="1172919"/>
            <a:ext cx="8596668" cy="1826581"/>
          </a:xfrm>
        </p:spPr>
        <p:txBody>
          <a:bodyPr/>
          <a:lstStyle/>
          <a:p>
            <a:r>
              <a:rPr lang="en-US" dirty="0"/>
              <a:t>Important complications of </a:t>
            </a:r>
            <a:r>
              <a:rPr lang="en-US" dirty="0">
                <a:solidFill>
                  <a:srgbClr val="008000"/>
                </a:solidFill>
              </a:rPr>
              <a:t>regional anesthesia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5375F-5FD2-4A56-BC96-EBEB12216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9620" y="3858501"/>
            <a:ext cx="9281160" cy="1066800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Regional anesthesia: </a:t>
            </a:r>
            <a:r>
              <a:rPr lang="en-US" sz="2800" b="1" u="sng" dirty="0"/>
              <a:t>epidural</a:t>
            </a:r>
            <a:r>
              <a:rPr lang="en-US" sz="2800" b="1" dirty="0"/>
              <a:t> or </a:t>
            </a:r>
            <a:r>
              <a:rPr lang="en-US" sz="2800" b="1" u="sng" dirty="0"/>
              <a:t>spinal</a:t>
            </a:r>
          </a:p>
          <a:p>
            <a:r>
              <a:rPr lang="en-US" sz="2800" b="1" dirty="0"/>
              <a:t>Normally no loss of consciousness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C86A59-2ABD-48B5-A681-0990DF9DE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628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53746-FFCB-4FC8-BD81-232767308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351282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Post-</a:t>
            </a:r>
            <a:r>
              <a:rPr lang="en-US" dirty="0" err="1">
                <a:solidFill>
                  <a:srgbClr val="008000"/>
                </a:solidFill>
              </a:rPr>
              <a:t>dural</a:t>
            </a:r>
            <a:r>
              <a:rPr lang="en-US" dirty="0"/>
              <a:t> </a:t>
            </a:r>
            <a:r>
              <a:rPr lang="en-US" dirty="0">
                <a:solidFill>
                  <a:srgbClr val="008000"/>
                </a:solidFill>
              </a:rPr>
              <a:t>puncture</a:t>
            </a:r>
            <a:r>
              <a:rPr lang="en-US" dirty="0"/>
              <a:t> </a:t>
            </a:r>
            <a:r>
              <a:rPr lang="en-US" dirty="0">
                <a:solidFill>
                  <a:srgbClr val="008000"/>
                </a:solidFill>
              </a:rPr>
              <a:t>headache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FA43D-E4F1-415A-A06C-097DC3953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562" y="1159192"/>
            <a:ext cx="10058400" cy="5347526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It’s severe headache worsening in the upright position and relieved with lying . It’s very common after </a:t>
            </a:r>
            <a:r>
              <a:rPr lang="en-US" sz="2400" u="sng" dirty="0"/>
              <a:t>spinal anesthesia,</a:t>
            </a:r>
          </a:p>
          <a:p>
            <a:pPr algn="l" rtl="0"/>
            <a:r>
              <a:rPr lang="en-US" sz="2400" b="1" dirty="0"/>
              <a:t>Etiology: </a:t>
            </a:r>
            <a:r>
              <a:rPr lang="en-US" sz="2400" dirty="0"/>
              <a:t>CSF leakage from the puncture site </a:t>
            </a:r>
          </a:p>
          <a:p>
            <a:pPr algn="l" rtl="0"/>
            <a:r>
              <a:rPr lang="en-US" sz="2400" dirty="0"/>
              <a:t>Decrease in the CSF volume may lead to compensatory vasodilatation of the cerebral vessels that causes severe headache. Also, accumulation of the CSF in the epidural space irritates the meninges </a:t>
            </a:r>
          </a:p>
          <a:p>
            <a:pPr algn="l" rtl="0"/>
            <a:r>
              <a:rPr lang="en-US" sz="2400" b="1" dirty="0"/>
              <a:t>Managed by: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Analgesia, bed rest and adequate hydration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Epidural blood patch is injected at the site of the                       meningeal tear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Other medications: theophylline and hydrocortisone (vasoconstrictors)   </a:t>
            </a:r>
            <a:r>
              <a:rPr lang="en-US" sz="2400" u="sng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90A528-70A1-42EA-B81E-B4DA35382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19B84E-A2CE-4D3B-B697-18EB9CFB3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3500" y="4333500"/>
            <a:ext cx="3238500" cy="25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070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F757D-A316-473F-8DE0-63E575466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Total spinal block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53477-DAFA-4F17-8245-C6FB92447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sz="2400" b="1" dirty="0"/>
              <a:t>Etiology:</a:t>
            </a:r>
            <a:r>
              <a:rPr lang="en-US" sz="2400" dirty="0"/>
              <a:t> injection of large amounts of anesthetic agents into the spinal cord </a:t>
            </a:r>
          </a:p>
          <a:p>
            <a:pPr algn="l" rtl="0"/>
            <a:r>
              <a:rPr lang="en-US" sz="2400" b="1" dirty="0"/>
              <a:t>Consequences</a:t>
            </a:r>
            <a:r>
              <a:rPr lang="en-US" sz="2400" dirty="0"/>
              <a:t>: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Respiratory arrest (block of C3-C5 nerve roots)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Hypotension and bradycardia (block of sympathetic fibers T1-T4)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Loss of consciousness (cerebral spread of the anesthetics)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Total paralysis</a:t>
            </a:r>
          </a:p>
          <a:p>
            <a:pPr algn="l" rtl="0"/>
            <a:r>
              <a:rPr lang="en-US" sz="2400" b="1" dirty="0"/>
              <a:t>Managed by:</a:t>
            </a:r>
          </a:p>
          <a:p>
            <a:pPr marL="0" indent="0" algn="l" rtl="0">
              <a:buNone/>
            </a:pPr>
            <a:r>
              <a:rPr lang="en-US" sz="2400" dirty="0"/>
              <a:t>Intubation and ventilation until the spinal block wears off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E005A1-7F7F-44CF-96B9-BB482E16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82F065-3B2B-4833-9824-C5E641859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7814" y="4764025"/>
            <a:ext cx="3294185" cy="209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6527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139D3-D011-44D3-8FA8-1602D49FA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94132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Hearing loss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A476C-2839-4395-8166-EE53CC0C9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557365"/>
            <a:ext cx="10058400" cy="2241042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Permanent or </a:t>
            </a:r>
            <a:r>
              <a:rPr lang="en-US" sz="2400" dirty="0" err="1"/>
              <a:t>transiet</a:t>
            </a:r>
            <a:r>
              <a:rPr lang="en-US" sz="2400" dirty="0"/>
              <a:t> condition after </a:t>
            </a:r>
            <a:r>
              <a:rPr lang="en-US" sz="2400" dirty="0" err="1"/>
              <a:t>dural</a:t>
            </a:r>
            <a:r>
              <a:rPr lang="en-US" sz="2400" dirty="0"/>
              <a:t> puncture</a:t>
            </a:r>
          </a:p>
          <a:p>
            <a:pPr algn="l" rtl="0"/>
            <a:r>
              <a:rPr lang="en-US" sz="2400" b="1" dirty="0"/>
              <a:t>Causes: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Altering in the CSF pressure (affects the perilymph of the inner ear)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Embolism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EFFD5-EF93-4F06-9603-C84FBE77B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D0B265D-9AA1-4C98-BCEB-1CE1CBD43492}"/>
              </a:ext>
            </a:extLst>
          </p:cNvPr>
          <p:cNvSpPr txBox="1">
            <a:spLocks/>
          </p:cNvSpPr>
          <p:nvPr/>
        </p:nvSpPr>
        <p:spPr>
          <a:xfrm>
            <a:off x="1066800" y="3951732"/>
            <a:ext cx="10058400" cy="15537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8000"/>
                </a:solidFill>
              </a:rPr>
              <a:t>Hypotension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1F67064-1DBA-4970-BC74-2C94BD7CFE74}"/>
              </a:ext>
            </a:extLst>
          </p:cNvPr>
          <p:cNvSpPr txBox="1">
            <a:spLocks/>
          </p:cNvSpPr>
          <p:nvPr/>
        </p:nvSpPr>
        <p:spPr>
          <a:xfrm>
            <a:off x="1238250" y="5312664"/>
            <a:ext cx="10058400" cy="88011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Occurs normally but may be complicated by higher doses of anesthetics</a:t>
            </a:r>
          </a:p>
          <a:p>
            <a:r>
              <a:rPr lang="en-US" sz="2400" b="1" dirty="0"/>
              <a:t>Etiology: </a:t>
            </a:r>
            <a:r>
              <a:rPr lang="en-US" sz="2400" dirty="0"/>
              <a:t>partial or total block of the sympathetic nerves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2855304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8699C-3063-41E1-95A7-570B668B5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Cauda equina syndrome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96CB8-4E90-446C-AD74-8ECCE2931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114" y="1795287"/>
            <a:ext cx="10058400" cy="2145792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It is a damage to the cauda equina (bundle of nerves) during needle insertion in the spinal anesthesia </a:t>
            </a:r>
          </a:p>
          <a:p>
            <a:pPr algn="l" rtl="0"/>
            <a:r>
              <a:rPr lang="en-US" sz="2400" b="1" dirty="0"/>
              <a:t>Sign and symptoms: </a:t>
            </a:r>
            <a:r>
              <a:rPr lang="en-US" sz="2400" dirty="0"/>
              <a:t>low back pain radiates to the leg, numbness around the anus and loss of bowel or bladder control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256780-CD8D-4DDB-8BA6-082ECB84A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B02CE0-2283-46A3-A661-56C1D2103E51}"/>
              </a:ext>
            </a:extLst>
          </p:cNvPr>
          <p:cNvSpPr txBox="1"/>
          <p:nvPr/>
        </p:nvSpPr>
        <p:spPr>
          <a:xfrm>
            <a:off x="1069848" y="5297425"/>
            <a:ext cx="8264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8000"/>
                </a:solidFill>
                <a:latin typeface="+mj-lt"/>
                <a:ea typeface="+mj-ea"/>
                <a:cs typeface="+mj-cs"/>
              </a:rPr>
              <a:t>Meningitis </a:t>
            </a:r>
            <a:r>
              <a:rPr lang="en-US" sz="4800" dirty="0"/>
              <a:t>(septic or aseptic)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A9163AF-DA17-4924-BE67-B56AB58866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3475" y="3424237"/>
            <a:ext cx="2714625" cy="16859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BCA77C7-6B55-4D7B-AD05-C91E974B10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73028" y="0"/>
            <a:ext cx="3018972" cy="1986634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810F5272-30CC-4D06-8847-ABE8B5AAE363}"/>
              </a:ext>
            </a:extLst>
          </p:cNvPr>
          <p:cNvSpPr/>
          <p:nvPr/>
        </p:nvSpPr>
        <p:spPr>
          <a:xfrm>
            <a:off x="9448800" y="217714"/>
            <a:ext cx="1465943" cy="52251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E03C644-D519-491B-8A19-C74BBE5ECA67}"/>
              </a:ext>
            </a:extLst>
          </p:cNvPr>
          <p:cNvCxnSpPr/>
          <p:nvPr/>
        </p:nvCxnSpPr>
        <p:spPr>
          <a:xfrm flipH="1">
            <a:off x="10914743" y="478971"/>
            <a:ext cx="74022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46EF7800-77F2-4291-ADE8-4B71E2D5E7F7}"/>
              </a:ext>
            </a:extLst>
          </p:cNvPr>
          <p:cNvSpPr/>
          <p:nvPr/>
        </p:nvSpPr>
        <p:spPr>
          <a:xfrm>
            <a:off x="9666514" y="3686629"/>
            <a:ext cx="1248229" cy="123371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38E335F-59B4-43D9-BC54-2182310827CF}"/>
              </a:ext>
            </a:extLst>
          </p:cNvPr>
          <p:cNvCxnSpPr/>
          <p:nvPr/>
        </p:nvCxnSpPr>
        <p:spPr>
          <a:xfrm flipH="1">
            <a:off x="10682514" y="3010580"/>
            <a:ext cx="703357" cy="82731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0810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5B560-F645-4EE0-B192-7310BF657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735" y="1602419"/>
            <a:ext cx="8596668" cy="1826581"/>
          </a:xfrm>
        </p:spPr>
        <p:txBody>
          <a:bodyPr/>
          <a:lstStyle/>
          <a:p>
            <a:r>
              <a:rPr lang="en-US" dirty="0"/>
              <a:t>Important complications of </a:t>
            </a:r>
            <a:r>
              <a:rPr lang="en-US" u="sng" dirty="0"/>
              <a:t>local anesthesia</a:t>
            </a:r>
            <a:endParaRPr lang="en-US" u="sng" dirty="0">
              <a:solidFill>
                <a:srgbClr val="008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5375F-5FD2-4A56-BC96-EBEB12216D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Block of the peripheral nerve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0AC78D-0007-453D-AC7E-7D8C9A2A2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1002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59BD4-6A78-4CBB-8E54-BD396C978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752" y="188138"/>
            <a:ext cx="10058400" cy="1609344"/>
          </a:xfrm>
        </p:spPr>
        <p:txBody>
          <a:bodyPr/>
          <a:lstStyle/>
          <a:p>
            <a:r>
              <a:rPr lang="en-US" dirty="0"/>
              <a:t>Complications of local anesthesia: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9D479-80A9-4B87-A92A-FE62CEEA0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815" y="1134717"/>
            <a:ext cx="10058400" cy="4050792"/>
          </a:xfrm>
        </p:spPr>
        <p:txBody>
          <a:bodyPr>
            <a:normAutofit/>
          </a:bodyPr>
          <a:lstStyle/>
          <a:p>
            <a:pPr marL="457200" indent="-457200" algn="l" rtl="0">
              <a:buFont typeface="+mj-lt"/>
              <a:buAutoNum type="arabicPeriod"/>
            </a:pPr>
            <a:r>
              <a:rPr lang="en-US" sz="3600" dirty="0"/>
              <a:t>Nerve injury (direct injury)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3600" dirty="0"/>
              <a:t>Pain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3600" dirty="0"/>
              <a:t>Infection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3600" dirty="0"/>
              <a:t>Ischemic necrosis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3600" dirty="0"/>
              <a:t>Bleeding and hematoma</a:t>
            </a:r>
          </a:p>
          <a:p>
            <a:pPr marL="0" indent="0" algn="l" rtl="0">
              <a:buNone/>
            </a:pPr>
            <a:r>
              <a:rPr lang="en-US" sz="3600" dirty="0"/>
              <a:t>               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04AC28-B96B-4AFF-9A4E-89EA89F8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93C3F-46CD-409E-A948-8DA20F7268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3090" y="4323496"/>
            <a:ext cx="2647950" cy="17240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F816D7-5AA5-4356-9A69-7FC6BDDDD4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977" y="3380013"/>
            <a:ext cx="1685925" cy="33610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0051C2C-20CF-4610-A491-65ABC91BE1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46118" y="352486"/>
            <a:ext cx="2144585" cy="2807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3186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3D9BEF0-BFD2-4171-83D4-C5349DD50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735" y="182109"/>
            <a:ext cx="10058400" cy="644729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Specific serious side effects </a:t>
            </a:r>
          </a:p>
          <a:p>
            <a:pPr marL="0" indent="0" algn="ctr" rtl="0">
              <a:buNone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of some drugs </a:t>
            </a:r>
            <a:endParaRPr lang="ar-JO" sz="2400" dirty="0"/>
          </a:p>
          <a:p>
            <a:pPr algn="l" rtl="0"/>
            <a:endParaRPr lang="ar-JO" sz="2400" dirty="0"/>
          </a:p>
          <a:p>
            <a:pPr algn="l" rtl="0"/>
            <a:endParaRPr lang="ar-JO" sz="2400" dirty="0"/>
          </a:p>
          <a:p>
            <a:pPr algn="l" rtl="0"/>
            <a:r>
              <a:rPr lang="en-US" sz="2400" dirty="0"/>
              <a:t>Post-operative halothane </a:t>
            </a:r>
            <a:r>
              <a:rPr lang="en-US" sz="2400" dirty="0">
                <a:solidFill>
                  <a:srgbClr val="FF0000"/>
                </a:solidFill>
              </a:rPr>
              <a:t>hepatitis</a:t>
            </a:r>
            <a:r>
              <a:rPr lang="en-US" sz="2400" dirty="0"/>
              <a:t> </a:t>
            </a:r>
            <a:r>
              <a:rPr lang="en-US" sz="2400" b="1" dirty="0"/>
              <a:t>halothane</a:t>
            </a:r>
            <a:r>
              <a:rPr lang="en-US" sz="2400" dirty="0"/>
              <a:t> (is hepatotoxic)</a:t>
            </a:r>
          </a:p>
          <a:p>
            <a:pPr algn="l" rtl="0"/>
            <a:r>
              <a:rPr lang="en-US" sz="2400" dirty="0">
                <a:solidFill>
                  <a:srgbClr val="FF0000"/>
                </a:solidFill>
              </a:rPr>
              <a:t>Malignant hyperthermia </a:t>
            </a:r>
            <a:r>
              <a:rPr lang="en-US" sz="2400" dirty="0"/>
              <a:t>may occur in susceptible patients given </a:t>
            </a:r>
            <a:r>
              <a:rPr lang="en-US" sz="2400" b="1" dirty="0"/>
              <a:t>inhalational anesthetics </a:t>
            </a:r>
            <a:r>
              <a:rPr lang="en-US" sz="2400" dirty="0"/>
              <a:t>(N2O , enflurane, sevoflurane, </a:t>
            </a:r>
            <a:r>
              <a:rPr lang="en-US" sz="2400" u="sng" dirty="0"/>
              <a:t>halothane</a:t>
            </a:r>
            <a:r>
              <a:rPr lang="en-US" sz="2400" dirty="0"/>
              <a:t>)</a:t>
            </a:r>
          </a:p>
          <a:p>
            <a:pPr algn="l" rtl="0"/>
            <a:r>
              <a:rPr lang="en-US" sz="2400" dirty="0"/>
              <a:t>All hypnotics(anesthetics) cause hypotension except </a:t>
            </a:r>
            <a:r>
              <a:rPr lang="en-US" sz="2400" b="1" dirty="0"/>
              <a:t>ketamine</a:t>
            </a:r>
            <a:r>
              <a:rPr lang="en-US" sz="2400" dirty="0"/>
              <a:t> causes </a:t>
            </a:r>
            <a:r>
              <a:rPr lang="en-US" sz="2400" dirty="0">
                <a:solidFill>
                  <a:srgbClr val="FF0000"/>
                </a:solidFill>
              </a:rPr>
              <a:t>hypertension</a:t>
            </a:r>
            <a:r>
              <a:rPr lang="en-US" sz="2400" dirty="0"/>
              <a:t> because it induces catecholamines release </a:t>
            </a:r>
          </a:p>
          <a:p>
            <a:pPr algn="l" rtl="0"/>
            <a:r>
              <a:rPr lang="en-US" sz="2400" dirty="0"/>
              <a:t>All </a:t>
            </a:r>
            <a:r>
              <a:rPr lang="en-US" sz="2400" b="1" dirty="0"/>
              <a:t>opioids</a:t>
            </a:r>
            <a:r>
              <a:rPr lang="en-US" sz="2400" dirty="0"/>
              <a:t> causes </a:t>
            </a:r>
            <a:r>
              <a:rPr lang="en-US" sz="2400" dirty="0">
                <a:solidFill>
                  <a:srgbClr val="FF0000"/>
                </a:solidFill>
              </a:rPr>
              <a:t>respiratory depression 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487DA4-D6A8-43A5-B954-870552C74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052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30842-8999-4C32-A3F1-C269D4806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79E6-5473-4350-9A64-F597BF62D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2" y="2093976"/>
            <a:ext cx="7629144" cy="3039998"/>
          </a:xfrm>
        </p:spPr>
        <p:txBody>
          <a:bodyPr>
            <a:normAutofit/>
          </a:bodyPr>
          <a:lstStyle/>
          <a:p>
            <a:pPr algn="l" rtl="0"/>
            <a:r>
              <a:rPr lang="en-US" sz="2600" dirty="0"/>
              <a:t>Complication in medicine is an unanticipated problem that arises following and is a result of a procedure, treatment or illness.</a:t>
            </a:r>
          </a:p>
          <a:p>
            <a:pPr algn="l" rtl="0"/>
            <a:r>
              <a:rPr lang="en-US" sz="2600" dirty="0"/>
              <a:t>Anesthesia or </a:t>
            </a:r>
            <a:r>
              <a:rPr lang="en-US" sz="2600" dirty="0" err="1"/>
              <a:t>anaesthesia</a:t>
            </a:r>
            <a:r>
              <a:rPr lang="en-US" sz="2600" dirty="0"/>
              <a:t> from Greek “without sensation” is a state of controlled and temporary loss of sensation or awareness or both that is induced for medical purposes.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9FD4CC-720C-438F-8148-2445148D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9103259-F518-487B-AED3-EA8C8F97A4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6217322"/>
              </p:ext>
            </p:extLst>
          </p:nvPr>
        </p:nvGraphicFramePr>
        <p:xfrm>
          <a:off x="8692896" y="3581074"/>
          <a:ext cx="3410440" cy="3039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F025D98-2073-4486-BE36-1303EBC8FD3F}"/>
              </a:ext>
            </a:extLst>
          </p:cNvPr>
          <p:cNvSpPr txBox="1">
            <a:spLocks/>
          </p:cNvSpPr>
          <p:nvPr/>
        </p:nvSpPr>
        <p:spPr>
          <a:xfrm>
            <a:off x="1063752" y="5359673"/>
            <a:ext cx="7792798" cy="1035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It may include some or all of </a:t>
            </a:r>
            <a:r>
              <a:rPr lang="en-US" sz="2600" b="1" dirty="0"/>
              <a:t>analgesia</a:t>
            </a:r>
            <a:r>
              <a:rPr lang="en-US" sz="2600" dirty="0"/>
              <a:t>, </a:t>
            </a:r>
            <a:r>
              <a:rPr lang="en-US" sz="2600" b="1" dirty="0"/>
              <a:t>paralysis</a:t>
            </a:r>
            <a:r>
              <a:rPr lang="en-US" sz="2600" dirty="0"/>
              <a:t> , amnesia and </a:t>
            </a:r>
            <a:r>
              <a:rPr lang="en-US" sz="2600" b="1" dirty="0"/>
              <a:t>unconsciousness</a:t>
            </a:r>
            <a:r>
              <a:rPr lang="en-US" sz="26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719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30842-8999-4C32-A3F1-C269D4806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79E6-5473-4350-9A64-F597BF62D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2314"/>
            <a:ext cx="8596668" cy="4747134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Complications of anesthesia are inevitable even with experienced doctors.</a:t>
            </a:r>
            <a:endParaRPr lang="ar-JO" sz="2400" dirty="0"/>
          </a:p>
          <a:p>
            <a:pPr algn="l" rtl="0"/>
            <a:r>
              <a:rPr lang="en-US" sz="2400" dirty="0"/>
              <a:t>These complications range from minor to major serious problems.</a:t>
            </a:r>
          </a:p>
          <a:p>
            <a:pPr algn="l" rtl="0"/>
            <a:r>
              <a:rPr lang="en-US" sz="2400" dirty="0"/>
              <a:t>By some estimates, the death rate from general anesthesia is about 1 in 250,000 patients.</a:t>
            </a:r>
          </a:p>
          <a:p>
            <a:pPr algn="l" rtl="0"/>
            <a:r>
              <a:rPr lang="en-US" sz="2400" u="sng" dirty="0"/>
              <a:t>The specific risks </a:t>
            </a:r>
            <a:r>
              <a:rPr lang="en-US" sz="2400" dirty="0"/>
              <a:t>of anesthesia vary with the </a:t>
            </a:r>
            <a:r>
              <a:rPr lang="en-US" sz="2400" b="1" dirty="0"/>
              <a:t>kind of anesthesia </a:t>
            </a:r>
            <a:r>
              <a:rPr lang="en-US" sz="2400" dirty="0"/>
              <a:t>, </a:t>
            </a:r>
            <a:r>
              <a:rPr lang="en-US" sz="2400" b="1" dirty="0"/>
              <a:t>type of surgery </a:t>
            </a:r>
            <a:r>
              <a:rPr lang="en-US" sz="2400" dirty="0"/>
              <a:t>(elective or emergent) and </a:t>
            </a:r>
            <a:r>
              <a:rPr lang="en-US" sz="2400" b="1" dirty="0"/>
              <a:t>patient specific factors</a:t>
            </a:r>
            <a:r>
              <a:rPr lang="en-US" sz="2400" dirty="0"/>
              <a:t>.</a:t>
            </a:r>
          </a:p>
          <a:p>
            <a:pPr algn="l" rtl="0"/>
            <a:r>
              <a:rPr lang="en-US" sz="2400" dirty="0"/>
              <a:t>Although complications of anesthesia are imperative, there are some factors that prevent them.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9FD4CC-720C-438F-8148-2445148D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295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anesthetists do to prevent complications?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2603" y="3344243"/>
            <a:ext cx="8596668" cy="3578186"/>
          </a:xfrm>
        </p:spPr>
        <p:txBody>
          <a:bodyPr>
            <a:normAutofit/>
          </a:bodyPr>
          <a:lstStyle/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The general health.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Any medications taken by the patient.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Any  drug allergies that the patient may have.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Previous anesthetic history including family history.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Tobacco and Alcohol intake.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Examination of airway , lungs and heart.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659EC3-A685-46A6-8A39-6E9D73DD3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5B4760-BC30-48C7-9ECA-AD5DF3B8A06C}"/>
              </a:ext>
            </a:extLst>
          </p:cNvPr>
          <p:cNvSpPr txBox="1"/>
          <p:nvPr/>
        </p:nvSpPr>
        <p:spPr>
          <a:xfrm>
            <a:off x="832603" y="2228726"/>
            <a:ext cx="1005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800" i="1" dirty="0"/>
              <a:t>The anesthetist will see the patient before the operation and ask about:</a:t>
            </a:r>
          </a:p>
        </p:txBody>
      </p:sp>
    </p:spTree>
    <p:extLst>
      <p:ext uri="{BB962C8B-B14F-4D97-AF65-F5344CB8AC3E}">
        <p14:creationId xmlns:p14="http://schemas.microsoft.com/office/powerpoint/2010/main" val="1112114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Regarding the general health: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3752" y="1874666"/>
            <a:ext cx="10058400" cy="4050792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Using the ASA physical status Classification System: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CCE060-DD57-4286-8072-90E4EBA26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52" y="2322287"/>
            <a:ext cx="8743715" cy="4325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327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Regarding medications: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427" y="1508646"/>
            <a:ext cx="9931582" cy="5145372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/>
              <a:t>Any use of recreational drugs (Heroin, Cocaine, Prescription opioids , Methamphetamine and hallucinogens).</a:t>
            </a:r>
            <a:endParaRPr lang="en-US" dirty="0"/>
          </a:p>
          <a:p>
            <a:pPr algn="l" rtl="0"/>
            <a:r>
              <a:rPr lang="en-US" sz="2400" dirty="0"/>
              <a:t>Chronic use of analgesics .</a:t>
            </a:r>
          </a:p>
          <a:p>
            <a:pPr algn="l" rtl="0"/>
            <a:r>
              <a:rPr lang="en-US" sz="2400" dirty="0"/>
              <a:t>Some drugs must </a:t>
            </a:r>
            <a:r>
              <a:rPr lang="en-US" sz="2400" u="sng" dirty="0"/>
              <a:t>not be omitted</a:t>
            </a:r>
            <a:r>
              <a:rPr lang="en-US" sz="2400" dirty="0"/>
              <a:t> before the anesthesia : </a:t>
            </a:r>
            <a:r>
              <a:rPr lang="en-US" sz="2400" dirty="0">
                <a:solidFill>
                  <a:srgbClr val="FF0000"/>
                </a:solidFill>
              </a:rPr>
              <a:t>Immunosuppressants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, </a:t>
            </a:r>
            <a:r>
              <a:rPr lang="en-US" sz="2400" dirty="0">
                <a:solidFill>
                  <a:srgbClr val="FF0000"/>
                </a:solidFill>
              </a:rPr>
              <a:t>cancer drugs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</a:rPr>
              <a:t>thyroid drugs </a:t>
            </a:r>
            <a:r>
              <a:rPr lang="en-US" sz="2400" dirty="0"/>
              <a:t>,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anti-reflux medications</a:t>
            </a:r>
            <a:r>
              <a:rPr lang="en-US" sz="2400" dirty="0"/>
              <a:t> , </a:t>
            </a:r>
            <a:r>
              <a:rPr lang="en-US" sz="2400" dirty="0">
                <a:solidFill>
                  <a:srgbClr val="FF0000"/>
                </a:solidFill>
              </a:rPr>
              <a:t>anti epileptics</a:t>
            </a:r>
            <a:r>
              <a:rPr lang="en-US" sz="2400" dirty="0"/>
              <a:t> , </a:t>
            </a:r>
            <a:r>
              <a:rPr lang="en-US" sz="2400" dirty="0">
                <a:solidFill>
                  <a:srgbClr val="FF0000"/>
                </a:solidFill>
              </a:rPr>
              <a:t>anti- Parkinson drugs </a:t>
            </a:r>
            <a:r>
              <a:rPr lang="en-US" sz="2400" dirty="0"/>
              <a:t>and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all cardiovascular medications with exceptions</a:t>
            </a:r>
            <a:r>
              <a:rPr lang="en-US" sz="2400" dirty="0"/>
              <a:t>.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 rtl="0"/>
            <a:r>
              <a:rPr lang="en-US" sz="2400" dirty="0"/>
              <a:t>Some drugs must be </a:t>
            </a:r>
            <a:r>
              <a:rPr lang="en-US" sz="2400" u="sng" dirty="0"/>
              <a:t>omitted</a:t>
            </a:r>
            <a:r>
              <a:rPr lang="en-US" sz="2400" dirty="0"/>
              <a:t> before the anesthesia:                  </a:t>
            </a:r>
            <a:r>
              <a:rPr lang="en-US" sz="2400" dirty="0">
                <a:solidFill>
                  <a:srgbClr val="FF0000"/>
                </a:solidFill>
              </a:rPr>
              <a:t>Diuretics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/>
              <a:t>,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ACE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inhibitors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</a:rPr>
              <a:t>ARBs</a:t>
            </a:r>
            <a:r>
              <a:rPr lang="en-US" sz="2400" dirty="0"/>
              <a:t> , </a:t>
            </a:r>
            <a:r>
              <a:rPr lang="en-US" sz="2400" dirty="0">
                <a:solidFill>
                  <a:srgbClr val="FF0000"/>
                </a:solidFill>
              </a:rPr>
              <a:t>calcium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channel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blockers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/>
              <a:t>,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NSAIDS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</a:t>
            </a:r>
            <a:r>
              <a:rPr lang="en-US" sz="2400" dirty="0"/>
              <a:t>and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blood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thinners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 algn="l" rtl="0">
              <a:buNone/>
            </a:pP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0AA822-7A19-4BE7-805C-077641E4A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623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Examination of the airway using the </a:t>
            </a:r>
            <a:r>
              <a:rPr lang="en-US" i="1" u="sng" dirty="0" err="1"/>
              <a:t>Mallampati</a:t>
            </a:r>
            <a:r>
              <a:rPr lang="en-US" i="1" u="sng" dirty="0"/>
              <a:t> Score</a:t>
            </a:r>
            <a:r>
              <a:rPr lang="en-US" dirty="0"/>
              <a:t>: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401" y="2176989"/>
            <a:ext cx="5837838" cy="2876475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461D83-8140-44EB-9CCA-531B67B13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E26918-00F9-4277-9CBC-F046F6C4196B}"/>
              </a:ext>
            </a:extLst>
          </p:cNvPr>
          <p:cNvSpPr txBox="1"/>
          <p:nvPr/>
        </p:nvSpPr>
        <p:spPr>
          <a:xfrm>
            <a:off x="1066800" y="5053465"/>
            <a:ext cx="1005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high </a:t>
            </a:r>
            <a:r>
              <a:rPr lang="en-US" sz="2400" dirty="0" err="1"/>
              <a:t>Mallampati</a:t>
            </a:r>
            <a:r>
              <a:rPr lang="en-US" sz="2400" dirty="0"/>
              <a:t> score (class III and IV) is associated with more difficult intubation as well as a higher incidence of sleep apnea.</a:t>
            </a:r>
          </a:p>
          <a:p>
            <a:r>
              <a:rPr lang="en-US" sz="2400" dirty="0"/>
              <a:t>Therefore, commonly complications happen in class III and IV</a:t>
            </a:r>
          </a:p>
        </p:txBody>
      </p:sp>
    </p:spTree>
    <p:extLst>
      <p:ext uri="{BB962C8B-B14F-4D97-AF65-F5344CB8AC3E}">
        <p14:creationId xmlns:p14="http://schemas.microsoft.com/office/powerpoint/2010/main" val="27747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5B560-F645-4EE0-B192-7310BF657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310" y="691896"/>
            <a:ext cx="8596668" cy="1826581"/>
          </a:xfrm>
        </p:spPr>
        <p:txBody>
          <a:bodyPr/>
          <a:lstStyle/>
          <a:p>
            <a:r>
              <a:rPr lang="en-US" dirty="0"/>
              <a:t>Important complications of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general anesthesia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5375F-5FD2-4A56-BC96-EBEB12216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7310" y="3429000"/>
            <a:ext cx="9281160" cy="1066800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Complications may happen </a:t>
            </a:r>
            <a:r>
              <a:rPr lang="en-US" sz="2400" b="1" u="sng" dirty="0"/>
              <a:t>peri-operatively</a:t>
            </a:r>
            <a:r>
              <a:rPr lang="en-US" sz="2400" b="1" dirty="0"/>
              <a:t> or </a:t>
            </a:r>
            <a:r>
              <a:rPr lang="en-US" sz="2400" b="1" u="sng" dirty="0"/>
              <a:t>post-operatively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It may be </a:t>
            </a:r>
            <a:r>
              <a:rPr lang="en-US" sz="2400" b="1" u="sng" dirty="0"/>
              <a:t>minor</a:t>
            </a:r>
            <a:r>
              <a:rPr lang="en-US" sz="2400" b="1" dirty="0"/>
              <a:t> or </a:t>
            </a:r>
            <a:r>
              <a:rPr lang="en-US" sz="2400" b="1" u="sng" dirty="0"/>
              <a:t>major</a:t>
            </a:r>
            <a:r>
              <a:rPr lang="en-US" sz="2400" b="1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99602D-F1FD-456F-84A3-5E8FFAEA6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3702" y="6166104"/>
            <a:ext cx="1188298" cy="72033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3318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5955</TotalTime>
  <Words>1579</Words>
  <Application>Microsoft Office PowerPoint</Application>
  <PresentationFormat>Widescreen</PresentationFormat>
  <Paragraphs>248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Aldhabi</vt:lpstr>
      <vt:lpstr>Arial</vt:lpstr>
      <vt:lpstr>Calibri</vt:lpstr>
      <vt:lpstr>Lato</vt:lpstr>
      <vt:lpstr>Trebuchet MS</vt:lpstr>
      <vt:lpstr>Wingdings</vt:lpstr>
      <vt:lpstr>Wingdings 3</vt:lpstr>
      <vt:lpstr>Facet</vt:lpstr>
      <vt:lpstr>بسم الله الرحمن الرحيم </vt:lpstr>
      <vt:lpstr>Complications of anesthesia</vt:lpstr>
      <vt:lpstr>Introduction:</vt:lpstr>
      <vt:lpstr>Introduction:</vt:lpstr>
      <vt:lpstr>What do anesthetists do to prevent complications?</vt:lpstr>
      <vt:lpstr>Regarding the general health:</vt:lpstr>
      <vt:lpstr>Regarding medications:</vt:lpstr>
      <vt:lpstr>Examination of the airway using the Mallampati Score:</vt:lpstr>
      <vt:lpstr>Important complications of general anesthesia </vt:lpstr>
      <vt:lpstr>Nausea and vomiting </vt:lpstr>
      <vt:lpstr>Air way injury </vt:lpstr>
      <vt:lpstr>Why adhesive tape is used??</vt:lpstr>
      <vt:lpstr>Pulmonary complications </vt:lpstr>
      <vt:lpstr>PowerPoint Presentation</vt:lpstr>
      <vt:lpstr>4- Aspiration: </vt:lpstr>
      <vt:lpstr>PowerPoint Presentation</vt:lpstr>
      <vt:lpstr>8- Scoline apnea :</vt:lpstr>
      <vt:lpstr>Circulatory complications</vt:lpstr>
      <vt:lpstr>PowerPoint Presentation</vt:lpstr>
      <vt:lpstr>Nerve injury</vt:lpstr>
      <vt:lpstr>Important complications of regional anesthesia </vt:lpstr>
      <vt:lpstr>Post-dural puncture headache</vt:lpstr>
      <vt:lpstr>Total spinal block </vt:lpstr>
      <vt:lpstr>Hearing loss</vt:lpstr>
      <vt:lpstr>Cauda equina syndrome </vt:lpstr>
      <vt:lpstr>Important complications of local anesthesia</vt:lpstr>
      <vt:lpstr>Complications of local anesthesia: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Complications of anesthesia</dc:title>
  <dc:creator>Windows User</dc:creator>
  <cp:lastModifiedBy>hamza hayajnih</cp:lastModifiedBy>
  <cp:revision>341</cp:revision>
  <dcterms:created xsi:type="dcterms:W3CDTF">2020-10-09T17:37:05Z</dcterms:created>
  <dcterms:modified xsi:type="dcterms:W3CDTF">2021-03-18T06:23:27Z</dcterms:modified>
</cp:coreProperties>
</file>