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4153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73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18"/>
    </p:embeddedFont>
    <p:embeddedFont>
      <p:font typeface="Gill Sans MT" panose="020B0502020104020203" pitchFamily="34" charset="0"/>
      <p:regular r:id="rId19"/>
      <p:bold r:id="rId20"/>
      <p:italic r:id="rId21"/>
      <p:boldItalic r:id="rId22"/>
    </p:embeddedFont>
    <p:embeddedFont>
      <p:font typeface="Work Sans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78AECC-2BF0-4C78-8A59-BA109A4FE1A9}">
  <a:tblStyle styleId="{8578AECC-2BF0-4C78-8A59-BA109A4FE1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5BACC72-4238-4D2C-A706-23D524BC960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6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1264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7276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7217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40683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00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813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58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777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88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verse">
  <p:cSld name="Blank reverse">
    <p:bg>
      <p:bgPr>
        <a:solidFill>
          <a:srgbClr val="000000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20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1888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8359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265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2433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4927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960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4001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4389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05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lood_pressu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en.wikipedia.org/wiki/Pulmonary_arte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1085784" y="2013838"/>
            <a:ext cx="3132288" cy="1785621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300" dirty="0"/>
            </a:br>
            <a:r>
              <a:rPr lang="en-US" sz="2300" b="1" dirty="0"/>
              <a:t>presented by </a:t>
            </a:r>
            <a:r>
              <a:rPr lang="en-US" sz="2300" dirty="0"/>
              <a:t>: </a:t>
            </a:r>
            <a:br>
              <a:rPr lang="en-US" sz="2300" dirty="0"/>
            </a:br>
            <a:r>
              <a:rPr lang="en-US" sz="2300" dirty="0"/>
              <a:t>Sadeem al </a:t>
            </a:r>
            <a:r>
              <a:rPr lang="en-US" sz="2300" dirty="0" err="1"/>
              <a:t>sabayleh</a:t>
            </a:r>
            <a:br>
              <a:rPr lang="en-US" sz="2300" dirty="0"/>
            </a:br>
            <a:r>
              <a:rPr lang="en-US" sz="2300" dirty="0" err="1"/>
              <a:t>rawan</a:t>
            </a:r>
            <a:r>
              <a:rPr lang="en-US" sz="2300" dirty="0"/>
              <a:t> </a:t>
            </a:r>
            <a:r>
              <a:rPr lang="en-US" sz="2300" dirty="0" err="1"/>
              <a:t>awwad</a:t>
            </a:r>
            <a:r>
              <a:rPr lang="en-US" sz="23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BEDC08-744A-42B2-83A0-E4FC43DDC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253" y="1344041"/>
            <a:ext cx="3720331" cy="2455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5BDDA-7A4E-45BE-8E07-823CE30AF0D3}"/>
              </a:ext>
            </a:extLst>
          </p:cNvPr>
          <p:cNvSpPr txBox="1"/>
          <p:nvPr/>
        </p:nvSpPr>
        <p:spPr>
          <a:xfrm>
            <a:off x="762000" y="1120491"/>
            <a:ext cx="3992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Pulmonary hypertension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 idx="4294967295"/>
          </p:nvPr>
        </p:nvSpPr>
        <p:spPr>
          <a:xfrm>
            <a:off x="787400" y="400050"/>
            <a:ext cx="8356600" cy="43640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>
                <a:solidFill>
                  <a:srgbClr val="FFFFFF"/>
                </a:solidFill>
              </a:rPr>
              <a:t>Want big impact?</a:t>
            </a:r>
            <a:endParaRPr sz="2000" b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Use big image.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" name="AutoShape 2" descr="Diagnosis Pictures, Diagnosis Stock Photos &amp;amp; Images |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iagnosis Pictures, Diagnosis Stock Photos &amp;amp; Images | Depositphotos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DDB4D-AC13-4898-8176-FAE1CE08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37"/>
            <a:ext cx="913159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0100" y="59055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• Gold standard diagnosis: </a:t>
            </a:r>
            <a:r>
              <a:rPr lang="en-US" sz="2400" dirty="0">
                <a:solidFill>
                  <a:srgbClr val="FF0000"/>
                </a:solidFill>
              </a:rPr>
              <a:t>right heart catheterization </a:t>
            </a:r>
          </a:p>
          <a:p>
            <a:r>
              <a:rPr lang="en-US" sz="2400" dirty="0"/>
              <a:t>• Non-invasive diagnosis by </a:t>
            </a:r>
            <a:r>
              <a:rPr lang="en-US" sz="2400" dirty="0">
                <a:solidFill>
                  <a:srgbClr val="FF0000"/>
                </a:solidFill>
              </a:rPr>
              <a:t>echocardiography</a:t>
            </a:r>
            <a:r>
              <a:rPr lang="en-US" sz="2400" dirty="0"/>
              <a:t> </a:t>
            </a:r>
          </a:p>
          <a:p>
            <a:r>
              <a:rPr lang="en-US" sz="2400" dirty="0"/>
              <a:t>• Estimate PA pressure </a:t>
            </a:r>
          </a:p>
          <a:p>
            <a:r>
              <a:rPr lang="en-US" sz="2400" dirty="0"/>
              <a:t>• Visualize right heart structures</a:t>
            </a:r>
          </a:p>
          <a:p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ECG</a:t>
            </a:r>
            <a:r>
              <a:rPr lang="en-US" sz="2400" dirty="0"/>
              <a:t>: Often suggests right ventricular hypertrophy— right-axis deviation and right atrial abnormality (</a:t>
            </a:r>
            <a:r>
              <a:rPr lang="en-US" sz="2400" dirty="0" err="1"/>
              <a:t>p.pulmonale</a:t>
            </a:r>
            <a:r>
              <a:rPr lang="en-US" sz="2400" dirty="0"/>
              <a:t>) </a:t>
            </a:r>
          </a:p>
          <a:p>
            <a:r>
              <a:rPr lang="en-US" sz="2400" dirty="0"/>
              <a:t>• </a:t>
            </a:r>
            <a:r>
              <a:rPr lang="en-US" sz="2400" dirty="0">
                <a:solidFill>
                  <a:srgbClr val="FF0000"/>
                </a:solidFill>
              </a:rPr>
              <a:t>CXR</a:t>
            </a:r>
            <a:r>
              <a:rPr lang="en-US" sz="2400" dirty="0"/>
              <a:t>: Enlarged pulmonary arteries with or without clear lung fields based on the cause of pulmonary hypertension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ACCC97-6B89-445C-8D77-F38851521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94258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/>
              <a:t>If the pulmonary HTN is secondary to another disease process (e.g., recurrent PE), then the underlying disease should be treated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Vasoactive agents </a:t>
            </a:r>
            <a:r>
              <a:rPr lang="en-US" sz="2400" dirty="0"/>
              <a:t>are typically used in PAH, these include:-</a:t>
            </a:r>
          </a:p>
          <a:p>
            <a:r>
              <a:rPr lang="en-US" sz="2400" dirty="0"/>
              <a:t>   a- </a:t>
            </a:r>
            <a:r>
              <a:rPr lang="en-US" sz="2400" dirty="0" err="1"/>
              <a:t>Epoprostenol</a:t>
            </a:r>
            <a:r>
              <a:rPr lang="en-US" sz="2400" dirty="0"/>
              <a:t>: Prostacyclin (IV) </a:t>
            </a:r>
          </a:p>
          <a:p>
            <a:r>
              <a:rPr lang="en-US" sz="2400" dirty="0"/>
              <a:t>    b- </a:t>
            </a:r>
            <a:r>
              <a:rPr lang="en-US" sz="2400" dirty="0" err="1"/>
              <a:t>Bosentan</a:t>
            </a:r>
            <a:r>
              <a:rPr lang="en-US" sz="2400" dirty="0"/>
              <a:t>: </a:t>
            </a:r>
          </a:p>
          <a:p>
            <a:r>
              <a:rPr lang="en-US" sz="2400" dirty="0"/>
              <a:t>   • Antagonist to endothelin-1 receptors (PO)</a:t>
            </a:r>
          </a:p>
          <a:p>
            <a:r>
              <a:rPr lang="en-US" sz="2400" dirty="0"/>
              <a:t>    c- Sildenafil: </a:t>
            </a:r>
          </a:p>
          <a:p>
            <a:r>
              <a:rPr lang="en-US" sz="2400" dirty="0"/>
              <a:t>   • Inhibits PDE-5 in smooth muscle of lungs (PO)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66675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 Many patients require home oxygen, diuretics, and occasionally inotropes (e.g., digoxin). </a:t>
            </a:r>
          </a:p>
          <a:p>
            <a:endParaRPr lang="en-US" sz="2400" dirty="0"/>
          </a:p>
          <a:p>
            <a:r>
              <a:rPr lang="en-US" sz="2400" dirty="0"/>
              <a:t>4. Lung transplantation in qualified patients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9" name="Google Shape;259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38ECE-A328-43F1-823B-3C55D5FE6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228600" y="-212044"/>
            <a:ext cx="5092200" cy="13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Pulmonary </a:t>
            </a:r>
            <a:br>
              <a:rPr lang="en-US" dirty="0"/>
            </a:br>
            <a:r>
              <a:rPr lang="en-US" dirty="0"/>
              <a:t>hypertension</a:t>
            </a:r>
            <a:endParaRPr dirty="0"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253409" y="1303478"/>
            <a:ext cx="3594600" cy="15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000" dirty="0">
                <a:solidFill>
                  <a:srgbClr val="000000"/>
                </a:solidFill>
              </a:rPr>
              <a:t>-</a:t>
            </a:r>
            <a:r>
              <a:rPr lang="en-US" sz="2000" b="1" dirty="0"/>
              <a:t>Pulmonary hypertension</a:t>
            </a:r>
            <a:r>
              <a:rPr lang="en-US" sz="2000" dirty="0"/>
              <a:t> (</a:t>
            </a:r>
            <a:r>
              <a:rPr lang="en-US" sz="2000" b="1" dirty="0"/>
              <a:t>PH</a:t>
            </a:r>
            <a:r>
              <a:rPr lang="en-US" sz="2000" dirty="0"/>
              <a:t> or </a:t>
            </a:r>
            <a:r>
              <a:rPr lang="en-US" sz="2000" b="1" dirty="0"/>
              <a:t>PHTN</a:t>
            </a:r>
            <a:r>
              <a:rPr lang="en-US" sz="2000" dirty="0"/>
              <a:t>) is a condition of increased </a:t>
            </a:r>
            <a:r>
              <a:rPr lang="en-US" sz="2000" dirty="0">
                <a:hlinkClick r:id="rId3" tooltip="Blood pressure"/>
              </a:rPr>
              <a:t>blood pressure</a:t>
            </a:r>
            <a:r>
              <a:rPr lang="en-US" sz="2000" dirty="0"/>
              <a:t> within the </a:t>
            </a:r>
            <a:r>
              <a:rPr lang="en-US" sz="2000" dirty="0">
                <a:hlinkClick r:id="rId4" tooltip="Pulmonary artery"/>
              </a:rPr>
              <a:t>arteries of the lungs</a:t>
            </a:r>
            <a:endParaRPr sz="2000" dirty="0">
              <a:solidFill>
                <a:srgbClr val="000000"/>
              </a:solidFill>
              <a:sym typeface="Work Sans Regular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2"/>
          </p:nvPr>
        </p:nvSpPr>
        <p:spPr>
          <a:xfrm>
            <a:off x="4564899" y="1504950"/>
            <a:ext cx="3594600" cy="15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  <a:buNone/>
            </a:pPr>
            <a:r>
              <a:rPr lang="en-US" sz="2000" dirty="0"/>
              <a:t>Normal PA pressure  24/12 </a:t>
            </a:r>
          </a:p>
          <a:p>
            <a:pPr marL="0" lvl="0" indent="0">
              <a:buSzPts val="1100"/>
              <a:buNone/>
            </a:pPr>
            <a:r>
              <a:rPr lang="en-US" sz="2000" dirty="0"/>
              <a:t>• Mean 10-14mmHg</a:t>
            </a:r>
          </a:p>
          <a:p>
            <a:pPr marL="0" lvl="0" indent="0">
              <a:buSzPts val="1100"/>
              <a:buNone/>
            </a:pPr>
            <a:r>
              <a:rPr lang="en-US" sz="2000" dirty="0"/>
              <a:t> • Pulmonary hypertension • Mean pressure &gt;25mmHg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4294967295"/>
          </p:nvPr>
        </p:nvSpPr>
        <p:spPr>
          <a:xfrm>
            <a:off x="0" y="3829050"/>
            <a:ext cx="7407275" cy="827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i="1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800" i="1" dirty="0">
              <a:solidFill>
                <a:srgbClr val="66666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056729-2039-4A26-96FB-431BC9BA3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7605" y="107474"/>
            <a:ext cx="1575391" cy="13425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lmonary Hypertension Explained by a Cardiologist • My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0439"/>
            <a:ext cx="4611872" cy="361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18233"/>
            <a:ext cx="3124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main symptom of pulmonary hypertension is </a:t>
            </a:r>
            <a:r>
              <a:rPr lang="en-US" b="1" u="sng" dirty="0">
                <a:solidFill>
                  <a:srgbClr val="FF0000"/>
                </a:solidFill>
              </a:rPr>
              <a:t>dyspnea</a:t>
            </a:r>
            <a:r>
              <a:rPr lang="en-US" dirty="0"/>
              <a:t>. 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main finding on physical exam is a </a:t>
            </a:r>
            <a:r>
              <a:rPr lang="en-US" b="1" u="sng" dirty="0">
                <a:solidFill>
                  <a:srgbClr val="FF0000"/>
                </a:solidFill>
              </a:rPr>
              <a:t>loud p2 </a:t>
            </a:r>
            <a:r>
              <a:rPr lang="en-US" dirty="0"/>
              <a:t>on the left upper sternal border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left Untreated can lead to </a:t>
            </a:r>
            <a:r>
              <a:rPr lang="en-US" b="1" u="sng" dirty="0" err="1">
                <a:solidFill>
                  <a:srgbClr val="FF0000"/>
                </a:solidFill>
              </a:rPr>
              <a:t>cor</a:t>
            </a:r>
            <a:r>
              <a:rPr lang="en-US" b="1" u="sng" dirty="0">
                <a:solidFill>
                  <a:srgbClr val="FF0000"/>
                </a:solidFill>
              </a:rPr>
              <a:t> pulmonale</a:t>
            </a:r>
          </a:p>
          <a:p>
            <a:endParaRPr lang="en-US" dirty="0"/>
          </a:p>
          <a:p>
            <a:r>
              <a:rPr lang="en-US" dirty="0"/>
              <a:t>Death from heart failure or arrhythmia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4F2F3E8F-2D50-4192-9EF7-87BDE42BF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2"/>
          <a:stretch/>
        </p:blipFill>
        <p:spPr>
          <a:xfrm>
            <a:off x="228" y="10"/>
            <a:ext cx="9143772" cy="5143490"/>
          </a:xfrm>
          <a:prstGeom prst="rect">
            <a:avLst/>
          </a:prstGeom>
        </p:spPr>
      </p:pic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1151022" y="603389"/>
            <a:ext cx="7140118" cy="78692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200" b="1" dirty="0"/>
              <a:t>classification</a:t>
            </a:r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151022" y="1511799"/>
            <a:ext cx="7140118" cy="258795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Arterial or venous</a:t>
            </a:r>
          </a:p>
          <a:p>
            <a:pPr marL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Based on :- </a:t>
            </a:r>
            <a:r>
              <a:rPr lang="en-US" sz="2800" dirty="0" err="1">
                <a:solidFill>
                  <a:schemeClr val="tx1"/>
                </a:solidFill>
              </a:rPr>
              <a:t>P</a:t>
            </a:r>
            <a:r>
              <a:rPr lang="en-US" sz="2800" baseline="-25000" dirty="0" err="1">
                <a:solidFill>
                  <a:schemeClr val="tx1"/>
                </a:solidFill>
              </a:rPr>
              <a:t>Pa</a:t>
            </a:r>
            <a:r>
              <a:rPr lang="en-US" sz="2800" baseline="-250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 = CO * PVR + P</a:t>
            </a:r>
            <a:r>
              <a:rPr lang="en-US" sz="2800" baseline="-25000" dirty="0">
                <a:solidFill>
                  <a:schemeClr val="tx1"/>
                </a:solidFill>
              </a:rPr>
              <a:t>LA</a:t>
            </a:r>
          </a:p>
          <a:p>
            <a:pPr marL="0" lvl="0" indent="-228600" defTabSz="9144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6219050" y="3377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600" b="1" dirty="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33400" y="514350"/>
            <a:ext cx="7315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Classification of pulmonary hypertension is based on the revised WHO classification system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n-US" sz="2000" dirty="0"/>
              <a:t>A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FF0000"/>
                </a:solidFill>
              </a:rPr>
              <a:t>Left Heart Disease </a:t>
            </a:r>
          </a:p>
          <a:p>
            <a:r>
              <a:rPr lang="en-US" sz="2400" dirty="0"/>
              <a:t>• Most common cause of pulmonary hypertension </a:t>
            </a:r>
          </a:p>
          <a:p>
            <a:r>
              <a:rPr lang="en-US" sz="2400" dirty="0"/>
              <a:t>• “Pulmonary venous hypertension</a:t>
            </a:r>
            <a:r>
              <a:rPr lang="en-US" sz="2000" dirty="0"/>
              <a:t>”</a:t>
            </a:r>
          </a:p>
          <a:p>
            <a:r>
              <a:rPr lang="en-US" sz="2000" dirty="0"/>
              <a:t> • </a:t>
            </a:r>
            <a:r>
              <a:rPr lang="en-US" sz="2400" dirty="0"/>
              <a:t>Any cause of high left atrial pressure </a:t>
            </a:r>
          </a:p>
          <a:p>
            <a:r>
              <a:rPr lang="en-US" sz="2000" dirty="0"/>
              <a:t>   • Heart failure </a:t>
            </a:r>
          </a:p>
          <a:p>
            <a:r>
              <a:rPr lang="en-US" sz="2000" dirty="0"/>
              <a:t>   • Mitral stenosis</a:t>
            </a:r>
          </a:p>
          <a:p>
            <a:r>
              <a:rPr lang="en-US" sz="2000" dirty="0"/>
              <a:t>   • Mitral regurgitation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37592" y="514350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B. </a:t>
            </a:r>
            <a:r>
              <a:rPr lang="en-US" sz="2800" dirty="0">
                <a:solidFill>
                  <a:srgbClr val="FF0000"/>
                </a:solidFill>
              </a:rPr>
              <a:t>Lung disease and/or chronic hypoxemia </a:t>
            </a:r>
          </a:p>
          <a:p>
            <a:r>
              <a:rPr lang="en-US" sz="2800" dirty="0"/>
              <a:t>Causes include ILD, COPD, OSA, and any other cause of chronic hypoxemia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Chronic pulmonary emboli</a:t>
            </a:r>
          </a:p>
          <a:p>
            <a:r>
              <a:rPr lang="en-US" sz="2800" dirty="0"/>
              <a:t>Recurrent PE (many patients do not have symptoms of PE), including </a:t>
            </a:r>
            <a:r>
              <a:rPr lang="en-US" sz="2800" dirty="0" err="1"/>
              <a:t>nonthrombotic</a:t>
            </a:r>
            <a:r>
              <a:rPr lang="en-US" sz="2800" dirty="0"/>
              <a:t> etiologies (e.g., tumor emboli)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85800" y="590550"/>
            <a:ext cx="7391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D. </a:t>
            </a:r>
            <a:r>
              <a:rPr lang="en-US" sz="2400" dirty="0">
                <a:solidFill>
                  <a:srgbClr val="FF0000"/>
                </a:solidFill>
              </a:rPr>
              <a:t>Pulmonary Arterial Hypertension</a:t>
            </a:r>
          </a:p>
          <a:p>
            <a:r>
              <a:rPr lang="en-US" sz="2400" dirty="0"/>
              <a:t>High pulmonary vascular resistance </a:t>
            </a:r>
          </a:p>
          <a:p>
            <a:r>
              <a:rPr lang="en-US" sz="2400" dirty="0"/>
              <a:t>• No chronic lung disease or thrombosis </a:t>
            </a:r>
          </a:p>
          <a:p>
            <a:r>
              <a:rPr lang="en-US" sz="2400" dirty="0"/>
              <a:t>• Key associations: </a:t>
            </a:r>
          </a:p>
          <a:p>
            <a:r>
              <a:rPr lang="en-US" sz="1800" dirty="0"/>
              <a:t>  • Connective tissue disease (</a:t>
            </a:r>
            <a:r>
              <a:rPr lang="en-US" sz="1800" dirty="0">
                <a:solidFill>
                  <a:srgbClr val="FF0000"/>
                </a:solidFill>
              </a:rPr>
              <a:t>scleroderma</a:t>
            </a:r>
            <a:r>
              <a:rPr lang="en-US" sz="1800" dirty="0"/>
              <a:t>) </a:t>
            </a:r>
          </a:p>
          <a:p>
            <a:r>
              <a:rPr lang="en-US" sz="1800" dirty="0"/>
              <a:t>  • Human immunodeficiency virus </a:t>
            </a:r>
          </a:p>
          <a:p>
            <a:r>
              <a:rPr lang="en-US" sz="1800" dirty="0"/>
              <a:t>  • Congenital heart disease (shunts) </a:t>
            </a:r>
          </a:p>
          <a:p>
            <a:r>
              <a:rPr lang="en-US" sz="1800" dirty="0"/>
              <a:t>  • </a:t>
            </a:r>
            <a:r>
              <a:rPr lang="en-US" sz="1800" dirty="0" err="1"/>
              <a:t>Schistosomiasis</a:t>
            </a:r>
            <a:r>
              <a:rPr lang="en-US" sz="1800" dirty="0"/>
              <a:t> </a:t>
            </a:r>
          </a:p>
          <a:p>
            <a:r>
              <a:rPr lang="en-US" sz="1800" dirty="0"/>
              <a:t>  • Drugs (amphetamines, cocaine) 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1"/>
          <p:cNvGrpSpPr/>
          <p:nvPr/>
        </p:nvGrpSpPr>
        <p:grpSpPr>
          <a:xfrm>
            <a:off x="7604244" y="711688"/>
            <a:ext cx="815570" cy="678894"/>
            <a:chOff x="1244325" y="314425"/>
            <a:chExt cx="444525" cy="370050"/>
          </a:xfrm>
        </p:grpSpPr>
        <p:sp>
          <p:nvSpPr>
            <p:cNvPr id="164" name="Google Shape;164;p21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77801" y="282572"/>
            <a:ext cx="434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IDIOPATHIC PULMONARY HYPERTENSION</a:t>
            </a:r>
          </a:p>
          <a:p>
            <a:r>
              <a:rPr lang="en-US" sz="2000" dirty="0"/>
              <a:t>Rare disease </a:t>
            </a:r>
          </a:p>
          <a:p>
            <a:r>
              <a:rPr lang="en-US" sz="2000" dirty="0"/>
              <a:t>• Classically affects young women </a:t>
            </a:r>
          </a:p>
          <a:p>
            <a:r>
              <a:rPr lang="en-US" sz="2000" dirty="0"/>
              <a:t>• High pulmonary vascular resistance </a:t>
            </a:r>
          </a:p>
          <a:p>
            <a:r>
              <a:rPr lang="en-US" sz="2000" dirty="0"/>
              <a:t>• Increased activity vasoconstrictors • </a:t>
            </a:r>
            <a:r>
              <a:rPr lang="en-US" sz="2000" dirty="0" err="1"/>
              <a:t>Endothelin</a:t>
            </a:r>
            <a:r>
              <a:rPr lang="en-US" sz="2000" dirty="0"/>
              <a:t> </a:t>
            </a:r>
          </a:p>
          <a:p>
            <a:r>
              <a:rPr lang="en-US" sz="2000" dirty="0"/>
              <a:t>• Decreased activity vasodilators </a:t>
            </a:r>
          </a:p>
          <a:p>
            <a:r>
              <a:rPr lang="en-US" sz="2000" dirty="0"/>
              <a:t>• Nitric oxide </a:t>
            </a:r>
          </a:p>
          <a:p>
            <a:r>
              <a:rPr lang="en-US" sz="2000" dirty="0"/>
              <a:t>Mainly a diagnosis of exclusion</a:t>
            </a:r>
          </a:p>
          <a:p>
            <a:r>
              <a:rPr lang="en-US" sz="2000" dirty="0" err="1"/>
              <a:t>Charactarized</a:t>
            </a:r>
            <a:r>
              <a:rPr lang="en-US" sz="2000" dirty="0"/>
              <a:t> by the presence of </a:t>
            </a:r>
            <a:r>
              <a:rPr lang="en-US" sz="2000" dirty="0" err="1">
                <a:solidFill>
                  <a:srgbClr val="FF0000"/>
                </a:solidFill>
              </a:rPr>
              <a:t>plexiform</a:t>
            </a:r>
            <a:r>
              <a:rPr lang="en-US" sz="2000" dirty="0">
                <a:solidFill>
                  <a:srgbClr val="FF0000"/>
                </a:solidFill>
              </a:rPr>
              <a:t> lesions </a:t>
            </a:r>
            <a:r>
              <a:rPr lang="en-US" sz="2000" dirty="0"/>
              <a:t>on lung biopsy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1950"/>
            <a:ext cx="37433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838200" y="7429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E. </a:t>
            </a:r>
            <a:r>
              <a:rPr lang="en-US" sz="2400" dirty="0">
                <a:solidFill>
                  <a:srgbClr val="FF0000"/>
                </a:solidFill>
              </a:rPr>
              <a:t>Miscellaneous</a:t>
            </a:r>
          </a:p>
          <a:p>
            <a:r>
              <a:rPr lang="en-US" sz="2400" dirty="0"/>
              <a:t>Pulmonary vascular compression (e.g., tumors or lymphadenopathy), </a:t>
            </a:r>
            <a:r>
              <a:rPr lang="en-US" sz="2400" dirty="0" err="1"/>
              <a:t>sarcoidosis</a:t>
            </a:r>
            <a:r>
              <a:rPr lang="en-US" sz="2400" dirty="0"/>
              <a:t>, Langerhans cell </a:t>
            </a:r>
            <a:r>
              <a:rPr lang="en-US" sz="2400" dirty="0" err="1"/>
              <a:t>histiocytosis</a:t>
            </a:r>
            <a:r>
              <a:rPr lang="en-US" sz="2400" dirty="0"/>
              <a:t>, etc.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063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192</TotalTime>
  <Words>508</Words>
  <Application>Microsoft Office PowerPoint</Application>
  <PresentationFormat>On-screen Show (16:9)</PresentationFormat>
  <Paragraphs>80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Work Sans</vt:lpstr>
      <vt:lpstr>Algerian</vt:lpstr>
      <vt:lpstr>Gill Sans MT</vt:lpstr>
      <vt:lpstr>Arial</vt:lpstr>
      <vt:lpstr>Gallery</vt:lpstr>
      <vt:lpstr> presented by :  Sadeem al sabayleh rawan awwad </vt:lpstr>
      <vt:lpstr>Pulmonary  hypertension</vt:lpstr>
      <vt:lpstr>PowerPoint Presentation</vt:lpstr>
      <vt:lpstr>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Want big impact? Use big image.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 HYPERTENSION</dc:title>
  <dc:creator>HP</dc:creator>
  <cp:lastModifiedBy>Dr. Mohammad Awwad</cp:lastModifiedBy>
  <cp:revision>20</cp:revision>
  <dcterms:modified xsi:type="dcterms:W3CDTF">2022-03-07T19:12:40Z</dcterms:modified>
</cp:coreProperties>
</file>