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0" r:id="rId1"/>
  </p:sldMasterIdLst>
  <p:notesMasterIdLst>
    <p:notesMasterId r:id="rId23"/>
  </p:notesMasterIdLst>
  <p:sldIdLst>
    <p:sldId id="256" r:id="rId2"/>
    <p:sldId id="282" r:id="rId3"/>
    <p:sldId id="283" r:id="rId4"/>
    <p:sldId id="285" r:id="rId5"/>
    <p:sldId id="286" r:id="rId6"/>
    <p:sldId id="287" r:id="rId7"/>
    <p:sldId id="288" r:id="rId8"/>
    <p:sldId id="289" r:id="rId9"/>
    <p:sldId id="291" r:id="rId10"/>
    <p:sldId id="292" r:id="rId11"/>
    <p:sldId id="293" r:id="rId12"/>
    <p:sldId id="294" r:id="rId13"/>
    <p:sldId id="295" r:id="rId14"/>
    <p:sldId id="296" r:id="rId15"/>
    <p:sldId id="297" r:id="rId16"/>
    <p:sldId id="298" r:id="rId17"/>
    <p:sldId id="290" r:id="rId18"/>
    <p:sldId id="299" r:id="rId19"/>
    <p:sldId id="300" r:id="rId20"/>
    <p:sldId id="301" r:id="rId21"/>
    <p:sldId id="28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85" autoAdjust="0"/>
    <p:restoredTop sz="90909" autoAdjust="0"/>
  </p:normalViewPr>
  <p:slideViewPr>
    <p:cSldViewPr>
      <p:cViewPr varScale="1">
        <p:scale>
          <a:sx n="65" d="100"/>
          <a:sy n="65" d="100"/>
        </p:scale>
        <p:origin x="1536" y="78"/>
      </p:cViewPr>
      <p:guideLst>
        <p:guide orient="horz" pos="2160"/>
        <p:guide pos="2880"/>
      </p:guideLst>
    </p:cSldViewPr>
  </p:slideViewPr>
  <p:outlineViewPr>
    <p:cViewPr>
      <p:scale>
        <a:sx n="33" d="100"/>
        <a:sy n="33" d="100"/>
      </p:scale>
      <p:origin x="0" y="9714"/>
    </p:cViewPr>
  </p:outlineViewPr>
  <p:notesTextViewPr>
    <p:cViewPr>
      <p:scale>
        <a:sx n="1" d="1"/>
        <a:sy n="1" d="1"/>
      </p:scale>
      <p:origin x="0" y="0"/>
    </p:cViewPr>
  </p:notesTextViewPr>
  <p:sorterViewPr>
    <p:cViewPr>
      <p:scale>
        <a:sx n="100" d="100"/>
        <a:sy n="100" d="100"/>
      </p:scale>
      <p:origin x="0" y="31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91340E-D40B-4470-A911-3D744F0E1755}" type="datetimeFigureOut">
              <a:rPr lang="en-US" smtClean="0"/>
              <a:t>2/20/2024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826B13-9A53-4961-8A67-3F5A40F8E463}" type="slidenum">
              <a:rPr lang="en-US" smtClean="0"/>
              <a:t>‹#›</a:t>
            </a:fld>
            <a:endParaRPr lang="en-US"/>
          </a:p>
        </p:txBody>
      </p:sp>
    </p:spTree>
    <p:extLst>
      <p:ext uri="{BB962C8B-B14F-4D97-AF65-F5344CB8AC3E}">
        <p14:creationId xmlns:p14="http://schemas.microsoft.com/office/powerpoint/2010/main" val="3053969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5F6368"/>
                </a:solidFill>
                <a:effectLst/>
                <a:latin typeface="Helvetica Neue"/>
              </a:rPr>
              <a:t>Melena</a:t>
            </a:r>
            <a:r>
              <a:rPr lang="en-US" b="0" i="0" dirty="0">
                <a:solidFill>
                  <a:srgbClr val="4D5156"/>
                </a:solidFill>
                <a:effectLst/>
                <a:latin typeface="Helvetica Neue"/>
              </a:rPr>
              <a:t> or melaena refers to the dark black, tarry stool.</a:t>
            </a:r>
            <a:endParaRPr lang="en-US" dirty="0"/>
          </a:p>
        </p:txBody>
      </p:sp>
      <p:sp>
        <p:nvSpPr>
          <p:cNvPr id="4" name="Slide Number Placeholder 3"/>
          <p:cNvSpPr>
            <a:spLocks noGrp="1"/>
          </p:cNvSpPr>
          <p:nvPr>
            <p:ph type="sldNum" sz="quarter" idx="5"/>
          </p:nvPr>
        </p:nvSpPr>
        <p:spPr/>
        <p:txBody>
          <a:bodyPr/>
          <a:lstStyle/>
          <a:p>
            <a:fld id="{C6826B13-9A53-4961-8A67-3F5A40F8E463}" type="slidenum">
              <a:rPr lang="en-US" smtClean="0"/>
              <a:t>2</a:t>
            </a:fld>
            <a:endParaRPr lang="en-US"/>
          </a:p>
        </p:txBody>
      </p:sp>
    </p:spTree>
    <p:extLst>
      <p:ext uri="{BB962C8B-B14F-4D97-AF65-F5344CB8AC3E}">
        <p14:creationId xmlns:p14="http://schemas.microsoft.com/office/powerpoint/2010/main" val="36681928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7802D-E6CA-FADD-F5AC-AD7827805EDD}"/>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BEF7F160-33F8-EFAB-9045-E351AB0FF71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7C615358-9262-B5EF-9157-9769AC133D87}"/>
              </a:ext>
            </a:extLst>
          </p:cNvPr>
          <p:cNvSpPr>
            <a:spLocks noGrp="1"/>
          </p:cNvSpPr>
          <p:nvPr>
            <p:ph type="dt" sz="half" idx="10"/>
          </p:nvPr>
        </p:nvSpPr>
        <p:spPr/>
        <p:txBody>
          <a:bodyPr/>
          <a:lstStyle/>
          <a:p>
            <a:pPr>
              <a:defRPr/>
            </a:pPr>
            <a:fld id="{281E036E-FE32-4378-BD5D-3DA57E090F46}" type="datetimeFigureOut">
              <a:rPr lang="ar-JO" smtClean="0"/>
              <a:pPr>
                <a:defRPr/>
              </a:pPr>
              <a:t>11/08/1445</a:t>
            </a:fld>
            <a:endParaRPr lang="ar-JO"/>
          </a:p>
        </p:txBody>
      </p:sp>
      <p:sp>
        <p:nvSpPr>
          <p:cNvPr id="5" name="Footer Placeholder 4">
            <a:extLst>
              <a:ext uri="{FF2B5EF4-FFF2-40B4-BE49-F238E27FC236}">
                <a16:creationId xmlns:a16="http://schemas.microsoft.com/office/drawing/2014/main" id="{1790008C-F3D1-50E7-D1D4-29A6F0AD7155}"/>
              </a:ext>
            </a:extLst>
          </p:cNvPr>
          <p:cNvSpPr>
            <a:spLocks noGrp="1"/>
          </p:cNvSpPr>
          <p:nvPr>
            <p:ph type="ftr" sz="quarter" idx="11"/>
          </p:nvPr>
        </p:nvSpPr>
        <p:spPr/>
        <p:txBody>
          <a:bodyPr/>
          <a:lstStyle/>
          <a:p>
            <a:pPr>
              <a:defRPr/>
            </a:pPr>
            <a:endParaRPr lang="ar-JO"/>
          </a:p>
        </p:txBody>
      </p:sp>
      <p:sp>
        <p:nvSpPr>
          <p:cNvPr id="6" name="Slide Number Placeholder 5">
            <a:extLst>
              <a:ext uri="{FF2B5EF4-FFF2-40B4-BE49-F238E27FC236}">
                <a16:creationId xmlns:a16="http://schemas.microsoft.com/office/drawing/2014/main" id="{4DCEC374-1565-4C95-E9A3-7F2B406E5192}"/>
              </a:ext>
            </a:extLst>
          </p:cNvPr>
          <p:cNvSpPr>
            <a:spLocks noGrp="1"/>
          </p:cNvSpPr>
          <p:nvPr>
            <p:ph type="sldNum" sz="quarter" idx="12"/>
          </p:nvPr>
        </p:nvSpPr>
        <p:spPr/>
        <p:txBody>
          <a:bodyPr/>
          <a:lstStyle/>
          <a:p>
            <a:pPr>
              <a:defRPr/>
            </a:pPr>
            <a:fld id="{460FF431-106D-4018-99BB-3D43A94C91CE}" type="slidenum">
              <a:rPr lang="ar-JO" smtClean="0"/>
              <a:pPr>
                <a:defRPr/>
              </a:pPr>
              <a:t>‹#›</a:t>
            </a:fld>
            <a:endParaRPr lang="ar-JO"/>
          </a:p>
        </p:txBody>
      </p:sp>
    </p:spTree>
    <p:extLst>
      <p:ext uri="{BB962C8B-B14F-4D97-AF65-F5344CB8AC3E}">
        <p14:creationId xmlns:p14="http://schemas.microsoft.com/office/powerpoint/2010/main" val="3429880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D2F9-6F4D-B110-CC81-28D07D4F4A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BF8C90-B18D-6877-2054-AE9E725408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33B64E-F840-8D99-0D10-CADF9C703395}"/>
              </a:ext>
            </a:extLst>
          </p:cNvPr>
          <p:cNvSpPr>
            <a:spLocks noGrp="1"/>
          </p:cNvSpPr>
          <p:nvPr>
            <p:ph type="dt" sz="half" idx="10"/>
          </p:nvPr>
        </p:nvSpPr>
        <p:spPr/>
        <p:txBody>
          <a:bodyPr/>
          <a:lstStyle/>
          <a:p>
            <a:pPr>
              <a:defRPr/>
            </a:pPr>
            <a:fld id="{E61503CC-0286-4B2C-A021-FD816CB24F2A}" type="datetimeFigureOut">
              <a:rPr lang="ar-JO" smtClean="0"/>
              <a:pPr>
                <a:defRPr/>
              </a:pPr>
              <a:t>11/08/1445</a:t>
            </a:fld>
            <a:endParaRPr lang="ar-JO"/>
          </a:p>
        </p:txBody>
      </p:sp>
      <p:sp>
        <p:nvSpPr>
          <p:cNvPr id="5" name="Footer Placeholder 4">
            <a:extLst>
              <a:ext uri="{FF2B5EF4-FFF2-40B4-BE49-F238E27FC236}">
                <a16:creationId xmlns:a16="http://schemas.microsoft.com/office/drawing/2014/main" id="{103A8279-3E46-8A37-35FD-191152FD89E8}"/>
              </a:ext>
            </a:extLst>
          </p:cNvPr>
          <p:cNvSpPr>
            <a:spLocks noGrp="1"/>
          </p:cNvSpPr>
          <p:nvPr>
            <p:ph type="ftr" sz="quarter" idx="11"/>
          </p:nvPr>
        </p:nvSpPr>
        <p:spPr/>
        <p:txBody>
          <a:bodyPr/>
          <a:lstStyle/>
          <a:p>
            <a:pPr>
              <a:defRPr/>
            </a:pPr>
            <a:endParaRPr lang="ar-JO"/>
          </a:p>
        </p:txBody>
      </p:sp>
      <p:sp>
        <p:nvSpPr>
          <p:cNvPr id="6" name="Slide Number Placeholder 5">
            <a:extLst>
              <a:ext uri="{FF2B5EF4-FFF2-40B4-BE49-F238E27FC236}">
                <a16:creationId xmlns:a16="http://schemas.microsoft.com/office/drawing/2014/main" id="{0804594E-2596-F3E8-343C-B00C4EAC7AAE}"/>
              </a:ext>
            </a:extLst>
          </p:cNvPr>
          <p:cNvSpPr>
            <a:spLocks noGrp="1"/>
          </p:cNvSpPr>
          <p:nvPr>
            <p:ph type="sldNum" sz="quarter" idx="12"/>
          </p:nvPr>
        </p:nvSpPr>
        <p:spPr/>
        <p:txBody>
          <a:bodyPr/>
          <a:lstStyle/>
          <a:p>
            <a:pPr>
              <a:defRPr/>
            </a:pPr>
            <a:fld id="{34FED671-B116-43E0-B11F-922C3E19F595}" type="slidenum">
              <a:rPr lang="ar-JO" smtClean="0"/>
              <a:pPr>
                <a:defRPr/>
              </a:pPr>
              <a:t>‹#›</a:t>
            </a:fld>
            <a:endParaRPr lang="ar-JO"/>
          </a:p>
        </p:txBody>
      </p:sp>
    </p:spTree>
    <p:extLst>
      <p:ext uri="{BB962C8B-B14F-4D97-AF65-F5344CB8AC3E}">
        <p14:creationId xmlns:p14="http://schemas.microsoft.com/office/powerpoint/2010/main" val="1701145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6D85A8-FE8B-6EA7-2974-D6557FC4BE7D}"/>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A87746-3209-A10F-68C4-843AA8234C85}"/>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16F0BE-0512-42DF-6C7E-FD5FDFD74B3C}"/>
              </a:ext>
            </a:extLst>
          </p:cNvPr>
          <p:cNvSpPr>
            <a:spLocks noGrp="1"/>
          </p:cNvSpPr>
          <p:nvPr>
            <p:ph type="dt" sz="half" idx="10"/>
          </p:nvPr>
        </p:nvSpPr>
        <p:spPr/>
        <p:txBody>
          <a:bodyPr/>
          <a:lstStyle/>
          <a:p>
            <a:pPr>
              <a:defRPr/>
            </a:pPr>
            <a:fld id="{759D80A5-9E34-4169-B43D-C2B04736DF1C}" type="datetimeFigureOut">
              <a:rPr lang="ar-JO" smtClean="0"/>
              <a:pPr>
                <a:defRPr/>
              </a:pPr>
              <a:t>11/08/1445</a:t>
            </a:fld>
            <a:endParaRPr lang="ar-JO"/>
          </a:p>
        </p:txBody>
      </p:sp>
      <p:sp>
        <p:nvSpPr>
          <p:cNvPr id="5" name="Footer Placeholder 4">
            <a:extLst>
              <a:ext uri="{FF2B5EF4-FFF2-40B4-BE49-F238E27FC236}">
                <a16:creationId xmlns:a16="http://schemas.microsoft.com/office/drawing/2014/main" id="{30E674E1-5C3F-A2C0-B0D0-5E83C9AD73DE}"/>
              </a:ext>
            </a:extLst>
          </p:cNvPr>
          <p:cNvSpPr>
            <a:spLocks noGrp="1"/>
          </p:cNvSpPr>
          <p:nvPr>
            <p:ph type="ftr" sz="quarter" idx="11"/>
          </p:nvPr>
        </p:nvSpPr>
        <p:spPr/>
        <p:txBody>
          <a:bodyPr/>
          <a:lstStyle/>
          <a:p>
            <a:pPr>
              <a:defRPr/>
            </a:pPr>
            <a:endParaRPr lang="ar-JO"/>
          </a:p>
        </p:txBody>
      </p:sp>
      <p:sp>
        <p:nvSpPr>
          <p:cNvPr id="6" name="Slide Number Placeholder 5">
            <a:extLst>
              <a:ext uri="{FF2B5EF4-FFF2-40B4-BE49-F238E27FC236}">
                <a16:creationId xmlns:a16="http://schemas.microsoft.com/office/drawing/2014/main" id="{0C4D2F98-851B-B072-C1DA-E229AA627D8A}"/>
              </a:ext>
            </a:extLst>
          </p:cNvPr>
          <p:cNvSpPr>
            <a:spLocks noGrp="1"/>
          </p:cNvSpPr>
          <p:nvPr>
            <p:ph type="sldNum" sz="quarter" idx="12"/>
          </p:nvPr>
        </p:nvSpPr>
        <p:spPr/>
        <p:txBody>
          <a:bodyPr/>
          <a:lstStyle/>
          <a:p>
            <a:pPr>
              <a:defRPr/>
            </a:pPr>
            <a:fld id="{E2177108-B136-476E-839B-2CD8125AD802}" type="slidenum">
              <a:rPr lang="ar-JO" smtClean="0"/>
              <a:pPr>
                <a:defRPr/>
              </a:pPr>
              <a:t>‹#›</a:t>
            </a:fld>
            <a:endParaRPr lang="ar-JO"/>
          </a:p>
        </p:txBody>
      </p:sp>
    </p:spTree>
    <p:extLst>
      <p:ext uri="{BB962C8B-B14F-4D97-AF65-F5344CB8AC3E}">
        <p14:creationId xmlns:p14="http://schemas.microsoft.com/office/powerpoint/2010/main" val="3803951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CDC0E-FED6-CBF8-FF1D-D007C44BBB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A44406-39C2-F961-9A62-0AA93993AA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8C903C-020C-AD3D-F997-34B4EC58AF3F}"/>
              </a:ext>
            </a:extLst>
          </p:cNvPr>
          <p:cNvSpPr>
            <a:spLocks noGrp="1"/>
          </p:cNvSpPr>
          <p:nvPr>
            <p:ph type="dt" sz="half" idx="10"/>
          </p:nvPr>
        </p:nvSpPr>
        <p:spPr/>
        <p:txBody>
          <a:bodyPr/>
          <a:lstStyle/>
          <a:p>
            <a:pPr>
              <a:defRPr/>
            </a:pPr>
            <a:fld id="{5D0EECE4-8F0D-4EEC-B7FC-DC68475BBACC}" type="datetimeFigureOut">
              <a:rPr lang="ar-JO" smtClean="0"/>
              <a:pPr>
                <a:defRPr/>
              </a:pPr>
              <a:t>11/08/1445</a:t>
            </a:fld>
            <a:endParaRPr lang="ar-JO"/>
          </a:p>
        </p:txBody>
      </p:sp>
      <p:sp>
        <p:nvSpPr>
          <p:cNvPr id="5" name="Footer Placeholder 4">
            <a:extLst>
              <a:ext uri="{FF2B5EF4-FFF2-40B4-BE49-F238E27FC236}">
                <a16:creationId xmlns:a16="http://schemas.microsoft.com/office/drawing/2014/main" id="{B681DD58-13C1-708A-4A79-786FE8047BAB}"/>
              </a:ext>
            </a:extLst>
          </p:cNvPr>
          <p:cNvSpPr>
            <a:spLocks noGrp="1"/>
          </p:cNvSpPr>
          <p:nvPr>
            <p:ph type="ftr" sz="quarter" idx="11"/>
          </p:nvPr>
        </p:nvSpPr>
        <p:spPr/>
        <p:txBody>
          <a:bodyPr/>
          <a:lstStyle/>
          <a:p>
            <a:pPr>
              <a:defRPr/>
            </a:pPr>
            <a:endParaRPr lang="ar-JO"/>
          </a:p>
        </p:txBody>
      </p:sp>
      <p:sp>
        <p:nvSpPr>
          <p:cNvPr id="6" name="Slide Number Placeholder 5">
            <a:extLst>
              <a:ext uri="{FF2B5EF4-FFF2-40B4-BE49-F238E27FC236}">
                <a16:creationId xmlns:a16="http://schemas.microsoft.com/office/drawing/2014/main" id="{828345AC-CC02-1D68-3604-27D9C944359E}"/>
              </a:ext>
            </a:extLst>
          </p:cNvPr>
          <p:cNvSpPr>
            <a:spLocks noGrp="1"/>
          </p:cNvSpPr>
          <p:nvPr>
            <p:ph type="sldNum" sz="quarter" idx="12"/>
          </p:nvPr>
        </p:nvSpPr>
        <p:spPr/>
        <p:txBody>
          <a:bodyPr/>
          <a:lstStyle/>
          <a:p>
            <a:pPr>
              <a:defRPr/>
            </a:pPr>
            <a:fld id="{E3BD5531-D132-4A48-A1F9-A859AF9F2D40}" type="slidenum">
              <a:rPr lang="ar-JO" smtClean="0"/>
              <a:pPr>
                <a:defRPr/>
              </a:pPr>
              <a:t>‹#›</a:t>
            </a:fld>
            <a:endParaRPr lang="ar-JO"/>
          </a:p>
        </p:txBody>
      </p:sp>
    </p:spTree>
    <p:extLst>
      <p:ext uri="{BB962C8B-B14F-4D97-AF65-F5344CB8AC3E}">
        <p14:creationId xmlns:p14="http://schemas.microsoft.com/office/powerpoint/2010/main" val="1724319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0A810-700D-1378-1DE3-08186F2B5C1C}"/>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0FC70B8-D953-32C8-C745-B5B89284253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FC9CCC-3D69-0FA2-FBAA-0990D5261AF2}"/>
              </a:ext>
            </a:extLst>
          </p:cNvPr>
          <p:cNvSpPr>
            <a:spLocks noGrp="1"/>
          </p:cNvSpPr>
          <p:nvPr>
            <p:ph type="dt" sz="half" idx="10"/>
          </p:nvPr>
        </p:nvSpPr>
        <p:spPr/>
        <p:txBody>
          <a:bodyPr/>
          <a:lstStyle/>
          <a:p>
            <a:pPr>
              <a:defRPr/>
            </a:pPr>
            <a:fld id="{7EB05B49-7219-438D-A4A3-70F8615247A0}" type="datetimeFigureOut">
              <a:rPr lang="ar-JO" smtClean="0"/>
              <a:pPr>
                <a:defRPr/>
              </a:pPr>
              <a:t>11/08/1445</a:t>
            </a:fld>
            <a:endParaRPr lang="ar-JO"/>
          </a:p>
        </p:txBody>
      </p:sp>
      <p:sp>
        <p:nvSpPr>
          <p:cNvPr id="5" name="Footer Placeholder 4">
            <a:extLst>
              <a:ext uri="{FF2B5EF4-FFF2-40B4-BE49-F238E27FC236}">
                <a16:creationId xmlns:a16="http://schemas.microsoft.com/office/drawing/2014/main" id="{7CE0A686-7F2C-A808-3630-9E6736044B23}"/>
              </a:ext>
            </a:extLst>
          </p:cNvPr>
          <p:cNvSpPr>
            <a:spLocks noGrp="1"/>
          </p:cNvSpPr>
          <p:nvPr>
            <p:ph type="ftr" sz="quarter" idx="11"/>
          </p:nvPr>
        </p:nvSpPr>
        <p:spPr/>
        <p:txBody>
          <a:bodyPr/>
          <a:lstStyle/>
          <a:p>
            <a:pPr>
              <a:defRPr/>
            </a:pPr>
            <a:endParaRPr lang="ar-JO"/>
          </a:p>
        </p:txBody>
      </p:sp>
      <p:sp>
        <p:nvSpPr>
          <p:cNvPr id="6" name="Slide Number Placeholder 5">
            <a:extLst>
              <a:ext uri="{FF2B5EF4-FFF2-40B4-BE49-F238E27FC236}">
                <a16:creationId xmlns:a16="http://schemas.microsoft.com/office/drawing/2014/main" id="{A22B341C-50BE-8E85-1E73-C26930AF8CB2}"/>
              </a:ext>
            </a:extLst>
          </p:cNvPr>
          <p:cNvSpPr>
            <a:spLocks noGrp="1"/>
          </p:cNvSpPr>
          <p:nvPr>
            <p:ph type="sldNum" sz="quarter" idx="12"/>
          </p:nvPr>
        </p:nvSpPr>
        <p:spPr/>
        <p:txBody>
          <a:bodyPr/>
          <a:lstStyle/>
          <a:p>
            <a:pPr>
              <a:defRPr/>
            </a:pPr>
            <a:fld id="{7A70F35D-2F48-42EB-B218-1F33D580C284}" type="slidenum">
              <a:rPr lang="ar-JO" smtClean="0"/>
              <a:pPr>
                <a:defRPr/>
              </a:pPr>
              <a:t>‹#›</a:t>
            </a:fld>
            <a:endParaRPr lang="ar-JO"/>
          </a:p>
        </p:txBody>
      </p:sp>
    </p:spTree>
    <p:extLst>
      <p:ext uri="{BB962C8B-B14F-4D97-AF65-F5344CB8AC3E}">
        <p14:creationId xmlns:p14="http://schemas.microsoft.com/office/powerpoint/2010/main" val="1871270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33C87-BECD-828D-173F-20D1D0DE9E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D8C27B-1021-7212-1E85-2B7FE0DC1174}"/>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4121410-17A4-F710-CBCE-9CA45126320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B41E30-3423-BBED-6B30-63CABD0A332D}"/>
              </a:ext>
            </a:extLst>
          </p:cNvPr>
          <p:cNvSpPr>
            <a:spLocks noGrp="1"/>
          </p:cNvSpPr>
          <p:nvPr>
            <p:ph type="dt" sz="half" idx="10"/>
          </p:nvPr>
        </p:nvSpPr>
        <p:spPr/>
        <p:txBody>
          <a:bodyPr/>
          <a:lstStyle/>
          <a:p>
            <a:pPr>
              <a:defRPr/>
            </a:pPr>
            <a:fld id="{10E0B3EA-43A9-46C2-9511-4F591CC3F239}" type="datetimeFigureOut">
              <a:rPr lang="ar-JO" smtClean="0"/>
              <a:pPr>
                <a:defRPr/>
              </a:pPr>
              <a:t>11/08/1445</a:t>
            </a:fld>
            <a:endParaRPr lang="ar-JO"/>
          </a:p>
        </p:txBody>
      </p:sp>
      <p:sp>
        <p:nvSpPr>
          <p:cNvPr id="6" name="Footer Placeholder 5">
            <a:extLst>
              <a:ext uri="{FF2B5EF4-FFF2-40B4-BE49-F238E27FC236}">
                <a16:creationId xmlns:a16="http://schemas.microsoft.com/office/drawing/2014/main" id="{DBB0D166-E92E-95F9-CD05-775A4333C050}"/>
              </a:ext>
            </a:extLst>
          </p:cNvPr>
          <p:cNvSpPr>
            <a:spLocks noGrp="1"/>
          </p:cNvSpPr>
          <p:nvPr>
            <p:ph type="ftr" sz="quarter" idx="11"/>
          </p:nvPr>
        </p:nvSpPr>
        <p:spPr/>
        <p:txBody>
          <a:bodyPr/>
          <a:lstStyle/>
          <a:p>
            <a:pPr>
              <a:defRPr/>
            </a:pPr>
            <a:endParaRPr lang="ar-JO"/>
          </a:p>
        </p:txBody>
      </p:sp>
      <p:sp>
        <p:nvSpPr>
          <p:cNvPr id="7" name="Slide Number Placeholder 6">
            <a:extLst>
              <a:ext uri="{FF2B5EF4-FFF2-40B4-BE49-F238E27FC236}">
                <a16:creationId xmlns:a16="http://schemas.microsoft.com/office/drawing/2014/main" id="{79D285CF-A21F-7F31-6CDD-1DC9832F73BF}"/>
              </a:ext>
            </a:extLst>
          </p:cNvPr>
          <p:cNvSpPr>
            <a:spLocks noGrp="1"/>
          </p:cNvSpPr>
          <p:nvPr>
            <p:ph type="sldNum" sz="quarter" idx="12"/>
          </p:nvPr>
        </p:nvSpPr>
        <p:spPr/>
        <p:txBody>
          <a:bodyPr/>
          <a:lstStyle/>
          <a:p>
            <a:pPr>
              <a:defRPr/>
            </a:pPr>
            <a:fld id="{EC26C676-FCD5-4DA0-B46C-79867A1692F7}" type="slidenum">
              <a:rPr lang="ar-JO" smtClean="0"/>
              <a:pPr>
                <a:defRPr/>
              </a:pPr>
              <a:t>‹#›</a:t>
            </a:fld>
            <a:endParaRPr lang="ar-JO"/>
          </a:p>
        </p:txBody>
      </p:sp>
    </p:spTree>
    <p:extLst>
      <p:ext uri="{BB962C8B-B14F-4D97-AF65-F5344CB8AC3E}">
        <p14:creationId xmlns:p14="http://schemas.microsoft.com/office/powerpoint/2010/main" val="118971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1CF4D-BABA-425F-B891-9B952E1A147E}"/>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5B6361A-8E2F-95A8-CDF7-20758A3E390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3E63CF0B-911C-4DB0-9137-F4837B66D43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5D478C-C9B9-44A5-994E-206A51DDD557}"/>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5B2862F6-8F64-ECA0-1EF3-5E8F10DD917B}"/>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67B4D16-5FCD-A5FD-3144-8987FDC440BB}"/>
              </a:ext>
            </a:extLst>
          </p:cNvPr>
          <p:cNvSpPr>
            <a:spLocks noGrp="1"/>
          </p:cNvSpPr>
          <p:nvPr>
            <p:ph type="dt" sz="half" idx="10"/>
          </p:nvPr>
        </p:nvSpPr>
        <p:spPr/>
        <p:txBody>
          <a:bodyPr/>
          <a:lstStyle/>
          <a:p>
            <a:pPr>
              <a:defRPr/>
            </a:pPr>
            <a:fld id="{F561766C-0E58-4C75-AC0F-E4CBE0A00BD2}" type="datetimeFigureOut">
              <a:rPr lang="ar-JO" smtClean="0"/>
              <a:pPr>
                <a:defRPr/>
              </a:pPr>
              <a:t>11/08/1445</a:t>
            </a:fld>
            <a:endParaRPr lang="ar-JO"/>
          </a:p>
        </p:txBody>
      </p:sp>
      <p:sp>
        <p:nvSpPr>
          <p:cNvPr id="8" name="Footer Placeholder 7">
            <a:extLst>
              <a:ext uri="{FF2B5EF4-FFF2-40B4-BE49-F238E27FC236}">
                <a16:creationId xmlns:a16="http://schemas.microsoft.com/office/drawing/2014/main" id="{B70EDE69-3089-F517-9EAA-821A1F22EAD4}"/>
              </a:ext>
            </a:extLst>
          </p:cNvPr>
          <p:cNvSpPr>
            <a:spLocks noGrp="1"/>
          </p:cNvSpPr>
          <p:nvPr>
            <p:ph type="ftr" sz="quarter" idx="11"/>
          </p:nvPr>
        </p:nvSpPr>
        <p:spPr/>
        <p:txBody>
          <a:bodyPr/>
          <a:lstStyle/>
          <a:p>
            <a:pPr>
              <a:defRPr/>
            </a:pPr>
            <a:endParaRPr lang="ar-JO"/>
          </a:p>
        </p:txBody>
      </p:sp>
      <p:sp>
        <p:nvSpPr>
          <p:cNvPr id="9" name="Slide Number Placeholder 8">
            <a:extLst>
              <a:ext uri="{FF2B5EF4-FFF2-40B4-BE49-F238E27FC236}">
                <a16:creationId xmlns:a16="http://schemas.microsoft.com/office/drawing/2014/main" id="{3B3B831E-4CFD-F90D-B342-796139619343}"/>
              </a:ext>
            </a:extLst>
          </p:cNvPr>
          <p:cNvSpPr>
            <a:spLocks noGrp="1"/>
          </p:cNvSpPr>
          <p:nvPr>
            <p:ph type="sldNum" sz="quarter" idx="12"/>
          </p:nvPr>
        </p:nvSpPr>
        <p:spPr/>
        <p:txBody>
          <a:bodyPr/>
          <a:lstStyle/>
          <a:p>
            <a:pPr>
              <a:defRPr/>
            </a:pPr>
            <a:fld id="{01CF898F-E46F-48B0-805B-889D758198A7}" type="slidenum">
              <a:rPr lang="ar-JO" smtClean="0"/>
              <a:pPr>
                <a:defRPr/>
              </a:pPr>
              <a:t>‹#›</a:t>
            </a:fld>
            <a:endParaRPr lang="ar-JO"/>
          </a:p>
        </p:txBody>
      </p:sp>
    </p:spTree>
    <p:extLst>
      <p:ext uri="{BB962C8B-B14F-4D97-AF65-F5344CB8AC3E}">
        <p14:creationId xmlns:p14="http://schemas.microsoft.com/office/powerpoint/2010/main" val="3781201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98D37-4B08-0CEE-2EC8-15893EB3AF5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7AEBE2-7A4A-CD3D-E2F1-48A4A73F944B}"/>
              </a:ext>
            </a:extLst>
          </p:cNvPr>
          <p:cNvSpPr>
            <a:spLocks noGrp="1"/>
          </p:cNvSpPr>
          <p:nvPr>
            <p:ph type="dt" sz="half" idx="10"/>
          </p:nvPr>
        </p:nvSpPr>
        <p:spPr/>
        <p:txBody>
          <a:bodyPr/>
          <a:lstStyle/>
          <a:p>
            <a:pPr>
              <a:defRPr/>
            </a:pPr>
            <a:fld id="{568FE41A-18DA-45BC-845E-B7A350D4088F}" type="datetimeFigureOut">
              <a:rPr lang="ar-JO" smtClean="0"/>
              <a:pPr>
                <a:defRPr/>
              </a:pPr>
              <a:t>11/08/1445</a:t>
            </a:fld>
            <a:endParaRPr lang="ar-JO"/>
          </a:p>
        </p:txBody>
      </p:sp>
      <p:sp>
        <p:nvSpPr>
          <p:cNvPr id="4" name="Footer Placeholder 3">
            <a:extLst>
              <a:ext uri="{FF2B5EF4-FFF2-40B4-BE49-F238E27FC236}">
                <a16:creationId xmlns:a16="http://schemas.microsoft.com/office/drawing/2014/main" id="{8D8FA01A-DCF7-BB11-5C8A-D378587BC0E7}"/>
              </a:ext>
            </a:extLst>
          </p:cNvPr>
          <p:cNvSpPr>
            <a:spLocks noGrp="1"/>
          </p:cNvSpPr>
          <p:nvPr>
            <p:ph type="ftr" sz="quarter" idx="11"/>
          </p:nvPr>
        </p:nvSpPr>
        <p:spPr/>
        <p:txBody>
          <a:bodyPr/>
          <a:lstStyle/>
          <a:p>
            <a:pPr>
              <a:defRPr/>
            </a:pPr>
            <a:endParaRPr lang="ar-JO"/>
          </a:p>
        </p:txBody>
      </p:sp>
      <p:sp>
        <p:nvSpPr>
          <p:cNvPr id="5" name="Slide Number Placeholder 4">
            <a:extLst>
              <a:ext uri="{FF2B5EF4-FFF2-40B4-BE49-F238E27FC236}">
                <a16:creationId xmlns:a16="http://schemas.microsoft.com/office/drawing/2014/main" id="{02B3EC29-6D76-E25F-09FF-69DCBEFC00E4}"/>
              </a:ext>
            </a:extLst>
          </p:cNvPr>
          <p:cNvSpPr>
            <a:spLocks noGrp="1"/>
          </p:cNvSpPr>
          <p:nvPr>
            <p:ph type="sldNum" sz="quarter" idx="12"/>
          </p:nvPr>
        </p:nvSpPr>
        <p:spPr/>
        <p:txBody>
          <a:bodyPr/>
          <a:lstStyle/>
          <a:p>
            <a:pPr>
              <a:defRPr/>
            </a:pPr>
            <a:fld id="{C097F449-77E6-44DA-A506-A11AED8AB538}" type="slidenum">
              <a:rPr lang="ar-JO" smtClean="0"/>
              <a:pPr>
                <a:defRPr/>
              </a:pPr>
              <a:t>‹#›</a:t>
            </a:fld>
            <a:endParaRPr lang="ar-JO"/>
          </a:p>
        </p:txBody>
      </p:sp>
    </p:spTree>
    <p:extLst>
      <p:ext uri="{BB962C8B-B14F-4D97-AF65-F5344CB8AC3E}">
        <p14:creationId xmlns:p14="http://schemas.microsoft.com/office/powerpoint/2010/main" val="2851710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A5105E-B6C9-077A-EA41-AE5C21D8291F}"/>
              </a:ext>
            </a:extLst>
          </p:cNvPr>
          <p:cNvSpPr>
            <a:spLocks noGrp="1"/>
          </p:cNvSpPr>
          <p:nvPr>
            <p:ph type="dt" sz="half" idx="10"/>
          </p:nvPr>
        </p:nvSpPr>
        <p:spPr/>
        <p:txBody>
          <a:bodyPr/>
          <a:lstStyle/>
          <a:p>
            <a:pPr>
              <a:defRPr/>
            </a:pPr>
            <a:fld id="{3897A158-0F55-408A-BC0F-196AB006ACA1}" type="datetimeFigureOut">
              <a:rPr lang="ar-JO" smtClean="0"/>
              <a:pPr>
                <a:defRPr/>
              </a:pPr>
              <a:t>11/08/1445</a:t>
            </a:fld>
            <a:endParaRPr lang="ar-JO"/>
          </a:p>
        </p:txBody>
      </p:sp>
      <p:sp>
        <p:nvSpPr>
          <p:cNvPr id="3" name="Footer Placeholder 2">
            <a:extLst>
              <a:ext uri="{FF2B5EF4-FFF2-40B4-BE49-F238E27FC236}">
                <a16:creationId xmlns:a16="http://schemas.microsoft.com/office/drawing/2014/main" id="{A73DA857-E245-CF57-726A-75DD2E8CA27B}"/>
              </a:ext>
            </a:extLst>
          </p:cNvPr>
          <p:cNvSpPr>
            <a:spLocks noGrp="1"/>
          </p:cNvSpPr>
          <p:nvPr>
            <p:ph type="ftr" sz="quarter" idx="11"/>
          </p:nvPr>
        </p:nvSpPr>
        <p:spPr/>
        <p:txBody>
          <a:bodyPr/>
          <a:lstStyle/>
          <a:p>
            <a:pPr>
              <a:defRPr/>
            </a:pPr>
            <a:endParaRPr lang="ar-JO"/>
          </a:p>
        </p:txBody>
      </p:sp>
      <p:sp>
        <p:nvSpPr>
          <p:cNvPr id="4" name="Slide Number Placeholder 3">
            <a:extLst>
              <a:ext uri="{FF2B5EF4-FFF2-40B4-BE49-F238E27FC236}">
                <a16:creationId xmlns:a16="http://schemas.microsoft.com/office/drawing/2014/main" id="{614BC673-766F-7DA2-89B5-D9C2C2E0D13F}"/>
              </a:ext>
            </a:extLst>
          </p:cNvPr>
          <p:cNvSpPr>
            <a:spLocks noGrp="1"/>
          </p:cNvSpPr>
          <p:nvPr>
            <p:ph type="sldNum" sz="quarter" idx="12"/>
          </p:nvPr>
        </p:nvSpPr>
        <p:spPr/>
        <p:txBody>
          <a:bodyPr/>
          <a:lstStyle/>
          <a:p>
            <a:pPr>
              <a:defRPr/>
            </a:pPr>
            <a:fld id="{42F9ECE5-F2FA-4DB1-9B94-C05509BF30C8}" type="slidenum">
              <a:rPr lang="ar-JO" smtClean="0"/>
              <a:pPr>
                <a:defRPr/>
              </a:pPr>
              <a:t>‹#›</a:t>
            </a:fld>
            <a:endParaRPr lang="ar-JO"/>
          </a:p>
        </p:txBody>
      </p:sp>
    </p:spTree>
    <p:extLst>
      <p:ext uri="{BB962C8B-B14F-4D97-AF65-F5344CB8AC3E}">
        <p14:creationId xmlns:p14="http://schemas.microsoft.com/office/powerpoint/2010/main" val="961996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F3170-2C17-6C4C-7A7A-1EF78114FB8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4F553EE-7CE9-0B6C-5548-9CC2290104F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5F3A8CF-7B45-A1F9-E999-0B86259B145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8567FB0-B97C-F533-A4A4-65929D4C20A6}"/>
              </a:ext>
            </a:extLst>
          </p:cNvPr>
          <p:cNvSpPr>
            <a:spLocks noGrp="1"/>
          </p:cNvSpPr>
          <p:nvPr>
            <p:ph type="dt" sz="half" idx="10"/>
          </p:nvPr>
        </p:nvSpPr>
        <p:spPr/>
        <p:txBody>
          <a:bodyPr/>
          <a:lstStyle/>
          <a:p>
            <a:pPr>
              <a:defRPr/>
            </a:pPr>
            <a:fld id="{077A4DEB-4E22-4001-8ED0-576BBE14248B}" type="datetimeFigureOut">
              <a:rPr lang="ar-JO" smtClean="0"/>
              <a:pPr>
                <a:defRPr/>
              </a:pPr>
              <a:t>11/08/1445</a:t>
            </a:fld>
            <a:endParaRPr lang="ar-JO"/>
          </a:p>
        </p:txBody>
      </p:sp>
      <p:sp>
        <p:nvSpPr>
          <p:cNvPr id="6" name="Footer Placeholder 5">
            <a:extLst>
              <a:ext uri="{FF2B5EF4-FFF2-40B4-BE49-F238E27FC236}">
                <a16:creationId xmlns:a16="http://schemas.microsoft.com/office/drawing/2014/main" id="{9A37D574-8A38-EF7D-267F-F7D34F6622B4}"/>
              </a:ext>
            </a:extLst>
          </p:cNvPr>
          <p:cNvSpPr>
            <a:spLocks noGrp="1"/>
          </p:cNvSpPr>
          <p:nvPr>
            <p:ph type="ftr" sz="quarter" idx="11"/>
          </p:nvPr>
        </p:nvSpPr>
        <p:spPr/>
        <p:txBody>
          <a:bodyPr/>
          <a:lstStyle/>
          <a:p>
            <a:pPr>
              <a:defRPr/>
            </a:pPr>
            <a:endParaRPr lang="ar-JO"/>
          </a:p>
        </p:txBody>
      </p:sp>
      <p:sp>
        <p:nvSpPr>
          <p:cNvPr id="7" name="Slide Number Placeholder 6">
            <a:extLst>
              <a:ext uri="{FF2B5EF4-FFF2-40B4-BE49-F238E27FC236}">
                <a16:creationId xmlns:a16="http://schemas.microsoft.com/office/drawing/2014/main" id="{211E7049-0B93-75CC-9066-00F47E51B772}"/>
              </a:ext>
            </a:extLst>
          </p:cNvPr>
          <p:cNvSpPr>
            <a:spLocks noGrp="1"/>
          </p:cNvSpPr>
          <p:nvPr>
            <p:ph type="sldNum" sz="quarter" idx="12"/>
          </p:nvPr>
        </p:nvSpPr>
        <p:spPr/>
        <p:txBody>
          <a:bodyPr/>
          <a:lstStyle/>
          <a:p>
            <a:pPr>
              <a:defRPr/>
            </a:pPr>
            <a:fld id="{A78A5B0B-7118-4D8D-AB6D-D509741971F1}" type="slidenum">
              <a:rPr lang="ar-JO" smtClean="0"/>
              <a:pPr>
                <a:defRPr/>
              </a:pPr>
              <a:t>‹#›</a:t>
            </a:fld>
            <a:endParaRPr lang="ar-JO"/>
          </a:p>
        </p:txBody>
      </p:sp>
    </p:spTree>
    <p:extLst>
      <p:ext uri="{BB962C8B-B14F-4D97-AF65-F5344CB8AC3E}">
        <p14:creationId xmlns:p14="http://schemas.microsoft.com/office/powerpoint/2010/main" val="3168920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3AC5-C57C-14B3-1957-E9BDDC7F7563}"/>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DCB92EBD-A9A0-879B-A21C-62CC8DCDB7F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136267AD-C43A-E187-4B34-1EE168E0CD8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35D6A2E-8D16-A9AA-C1C9-111EC9F813E4}"/>
              </a:ext>
            </a:extLst>
          </p:cNvPr>
          <p:cNvSpPr>
            <a:spLocks noGrp="1"/>
          </p:cNvSpPr>
          <p:nvPr>
            <p:ph type="dt" sz="half" idx="10"/>
          </p:nvPr>
        </p:nvSpPr>
        <p:spPr/>
        <p:txBody>
          <a:bodyPr/>
          <a:lstStyle/>
          <a:p>
            <a:pPr>
              <a:defRPr/>
            </a:pPr>
            <a:fld id="{66E24C8D-4584-433D-8245-50CCA3E83EBA}" type="datetimeFigureOut">
              <a:rPr lang="ar-JO" smtClean="0"/>
              <a:pPr>
                <a:defRPr/>
              </a:pPr>
              <a:t>11/08/1445</a:t>
            </a:fld>
            <a:endParaRPr lang="ar-JO"/>
          </a:p>
        </p:txBody>
      </p:sp>
      <p:sp>
        <p:nvSpPr>
          <p:cNvPr id="6" name="Footer Placeholder 5">
            <a:extLst>
              <a:ext uri="{FF2B5EF4-FFF2-40B4-BE49-F238E27FC236}">
                <a16:creationId xmlns:a16="http://schemas.microsoft.com/office/drawing/2014/main" id="{B230ED2F-B4C4-9594-603E-9CFA01515C2F}"/>
              </a:ext>
            </a:extLst>
          </p:cNvPr>
          <p:cNvSpPr>
            <a:spLocks noGrp="1"/>
          </p:cNvSpPr>
          <p:nvPr>
            <p:ph type="ftr" sz="quarter" idx="11"/>
          </p:nvPr>
        </p:nvSpPr>
        <p:spPr/>
        <p:txBody>
          <a:bodyPr/>
          <a:lstStyle/>
          <a:p>
            <a:pPr>
              <a:defRPr/>
            </a:pPr>
            <a:endParaRPr lang="ar-JO"/>
          </a:p>
        </p:txBody>
      </p:sp>
      <p:sp>
        <p:nvSpPr>
          <p:cNvPr id="7" name="Slide Number Placeholder 6">
            <a:extLst>
              <a:ext uri="{FF2B5EF4-FFF2-40B4-BE49-F238E27FC236}">
                <a16:creationId xmlns:a16="http://schemas.microsoft.com/office/drawing/2014/main" id="{A20EC1F0-5477-280E-B702-1822FAD99D2D}"/>
              </a:ext>
            </a:extLst>
          </p:cNvPr>
          <p:cNvSpPr>
            <a:spLocks noGrp="1"/>
          </p:cNvSpPr>
          <p:nvPr>
            <p:ph type="sldNum" sz="quarter" idx="12"/>
          </p:nvPr>
        </p:nvSpPr>
        <p:spPr/>
        <p:txBody>
          <a:bodyPr/>
          <a:lstStyle/>
          <a:p>
            <a:pPr>
              <a:defRPr/>
            </a:pPr>
            <a:fld id="{C989CEB2-A2D6-4B3E-BCE4-9EBA938B09EF}" type="slidenum">
              <a:rPr lang="ar-JO" smtClean="0"/>
              <a:pPr>
                <a:defRPr/>
              </a:pPr>
              <a:t>‹#›</a:t>
            </a:fld>
            <a:endParaRPr lang="ar-JO"/>
          </a:p>
        </p:txBody>
      </p:sp>
    </p:spTree>
    <p:extLst>
      <p:ext uri="{BB962C8B-B14F-4D97-AF65-F5344CB8AC3E}">
        <p14:creationId xmlns:p14="http://schemas.microsoft.com/office/powerpoint/2010/main" val="1390455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62917B-9764-3843-7C88-A43348601F5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07ABCD-FA12-D469-FDEB-30A1979259D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9DA25E-D87A-6671-A55B-7F65FEDA546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0D93290D-62D8-4B58-B2AE-DC45CBE16F97}" type="datetimeFigureOut">
              <a:rPr lang="ar-JO" smtClean="0"/>
              <a:pPr>
                <a:defRPr/>
              </a:pPr>
              <a:t>11/08/1445</a:t>
            </a:fld>
            <a:endParaRPr lang="ar-JO"/>
          </a:p>
        </p:txBody>
      </p:sp>
      <p:sp>
        <p:nvSpPr>
          <p:cNvPr id="5" name="Footer Placeholder 4">
            <a:extLst>
              <a:ext uri="{FF2B5EF4-FFF2-40B4-BE49-F238E27FC236}">
                <a16:creationId xmlns:a16="http://schemas.microsoft.com/office/drawing/2014/main" id="{61B372E0-D883-C378-986A-2643E1A2F38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ar-JO"/>
          </a:p>
        </p:txBody>
      </p:sp>
      <p:sp>
        <p:nvSpPr>
          <p:cNvPr id="6" name="Slide Number Placeholder 5">
            <a:extLst>
              <a:ext uri="{FF2B5EF4-FFF2-40B4-BE49-F238E27FC236}">
                <a16:creationId xmlns:a16="http://schemas.microsoft.com/office/drawing/2014/main" id="{7606A829-9FF3-B281-CF40-53EEE89E14D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6B358894-256A-4AC5-AE32-655AA554EB94}" type="slidenum">
              <a:rPr lang="ar-JO" smtClean="0"/>
              <a:pPr>
                <a:defRPr/>
              </a:pPr>
              <a:t>‹#›</a:t>
            </a:fld>
            <a:endParaRPr lang="ar-JO"/>
          </a:p>
        </p:txBody>
      </p:sp>
    </p:spTree>
    <p:extLst>
      <p:ext uri="{BB962C8B-B14F-4D97-AF65-F5344CB8AC3E}">
        <p14:creationId xmlns:p14="http://schemas.microsoft.com/office/powerpoint/2010/main" val="3414940075"/>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980728"/>
            <a:ext cx="7772400" cy="1470025"/>
          </a:xfrm>
        </p:spPr>
        <p:txBody>
          <a:bodyPr/>
          <a:lstStyle/>
          <a:p>
            <a:pPr rtl="0" eaLnBrk="1" fontAlgn="auto" hangingPunct="1">
              <a:spcAft>
                <a:spcPts val="0"/>
              </a:spcAft>
              <a:defRPr/>
            </a:pPr>
            <a:r>
              <a:rPr sz="5400"/>
              <a:t>Gastrointestinal Bleeding</a:t>
            </a:r>
            <a:endParaRPr lang="ar-JO" sz="5400"/>
          </a:p>
        </p:txBody>
      </p:sp>
      <p:sp>
        <p:nvSpPr>
          <p:cNvPr id="3" name="Subtitle 2"/>
          <p:cNvSpPr>
            <a:spLocks noGrp="1"/>
          </p:cNvSpPr>
          <p:nvPr>
            <p:ph type="subTitle" idx="1"/>
          </p:nvPr>
        </p:nvSpPr>
        <p:spPr>
          <a:xfrm>
            <a:off x="1371600" y="3744466"/>
            <a:ext cx="6400800" cy="1325563"/>
          </a:xfrm>
        </p:spPr>
        <p:txBody>
          <a:bodyPr>
            <a:normAutofit lnSpcReduction="10000"/>
          </a:bodyPr>
          <a:lstStyle/>
          <a:p>
            <a:pPr rtl="0" eaLnBrk="1" fontAlgn="auto" hangingPunct="1">
              <a:spcAft>
                <a:spcPts val="0"/>
              </a:spcAft>
              <a:buFont typeface="Wingdings 2"/>
              <a:buNone/>
              <a:defRPr/>
            </a:pPr>
            <a:r>
              <a:rPr lang="en-US" sz="4400" dirty="0"/>
              <a:t>Jebreen </a:t>
            </a:r>
            <a:r>
              <a:rPr lang="en-US" sz="4400" dirty="0" err="1"/>
              <a:t>Elaydi</a:t>
            </a:r>
            <a:endParaRPr lang="en-US" sz="4400" dirty="0"/>
          </a:p>
          <a:p>
            <a:pPr rtl="0" eaLnBrk="1" fontAlgn="auto" hangingPunct="1">
              <a:spcAft>
                <a:spcPts val="0"/>
              </a:spcAft>
              <a:buFont typeface="Wingdings 2"/>
              <a:buNone/>
              <a:defRPr/>
            </a:pPr>
            <a:r>
              <a:rPr lang="en-US" sz="4400" dirty="0"/>
              <a:t>Mohammad </a:t>
            </a:r>
            <a:r>
              <a:rPr lang="en-US" sz="4400" dirty="0" err="1"/>
              <a:t>abdalnaser</a:t>
            </a:r>
            <a:endParaRPr lang="en-US"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836712"/>
          </a:xfrm>
        </p:spPr>
        <p:txBody>
          <a:bodyPr/>
          <a:lstStyle/>
          <a:p>
            <a:pPr algn="ctr" rtl="0" eaLnBrk="1" fontAlgn="auto" hangingPunct="1">
              <a:spcAft>
                <a:spcPts val="0"/>
              </a:spcAft>
              <a:defRPr/>
            </a:pPr>
            <a:r>
              <a:t>Special Situations</a:t>
            </a:r>
            <a:endParaRPr lang="ar-JO"/>
          </a:p>
        </p:txBody>
      </p:sp>
      <p:sp>
        <p:nvSpPr>
          <p:cNvPr id="2" name="Content Placeholder 1"/>
          <p:cNvSpPr>
            <a:spLocks noGrp="1"/>
          </p:cNvSpPr>
          <p:nvPr>
            <p:ph idx="1"/>
          </p:nvPr>
        </p:nvSpPr>
        <p:spPr>
          <a:xfrm>
            <a:off x="179388" y="1052513"/>
            <a:ext cx="8785225" cy="5472112"/>
          </a:xfrm>
        </p:spPr>
        <p:txBody>
          <a:bodyPr>
            <a:normAutofit/>
          </a:bodyPr>
          <a:lstStyle/>
          <a:p>
            <a:pPr marL="274320" indent="-274320" algn="l" rtl="0" eaLnBrk="1" fontAlgn="auto" hangingPunct="1">
              <a:spcAft>
                <a:spcPts val="0"/>
              </a:spcAft>
              <a:buFont typeface="Wingdings 2"/>
              <a:buChar char=""/>
              <a:defRPr/>
            </a:pPr>
            <a:r>
              <a:rPr lang="en-US" sz="2400" b="1" dirty="0"/>
              <a:t>Chronic peptic ulcer</a:t>
            </a:r>
            <a:r>
              <a:rPr lang="en-US" sz="2400" dirty="0"/>
              <a:t>. Eradication of H. pylori is started as soon as possible. A </a:t>
            </a:r>
            <a:r>
              <a:rPr lang="en-US" sz="2400" u="sng" dirty="0"/>
              <a:t>PPI is continued for 4 weeks </a:t>
            </a:r>
            <a:r>
              <a:rPr lang="en-US" sz="2400" dirty="0"/>
              <a:t>to ensure ulcer healing</a:t>
            </a:r>
          </a:p>
          <a:p>
            <a:pPr marL="274320" indent="-274320" algn="l" rtl="0" eaLnBrk="1" fontAlgn="auto" hangingPunct="1">
              <a:spcAft>
                <a:spcPts val="0"/>
              </a:spcAft>
              <a:buFont typeface="Wingdings 2"/>
              <a:buChar char=""/>
              <a:defRPr/>
            </a:pPr>
            <a:r>
              <a:rPr lang="en-US" sz="2400" dirty="0"/>
              <a:t>Eradication of H. pylori should always be checked in a patient who has bled </a:t>
            </a:r>
            <a:r>
              <a:rPr lang="en-US" sz="2400" u="sng" dirty="0"/>
              <a:t>and long-term acid suppression </a:t>
            </a:r>
            <a:r>
              <a:rPr lang="en-US" sz="2400" dirty="0"/>
              <a:t>given if HP eradication is not possible</a:t>
            </a:r>
          </a:p>
          <a:p>
            <a:pPr marL="274320" indent="-274320" algn="l" rtl="0" eaLnBrk="1" fontAlgn="auto" hangingPunct="1">
              <a:spcAft>
                <a:spcPts val="0"/>
              </a:spcAft>
              <a:buFont typeface="Wingdings 2"/>
              <a:buChar char=""/>
              <a:defRPr/>
            </a:pPr>
            <a:r>
              <a:rPr lang="en-US" sz="2400" dirty="0"/>
              <a:t>If bleeding is not controlled, </a:t>
            </a:r>
            <a:r>
              <a:rPr lang="en-US" sz="2400" u="sng" dirty="0"/>
              <a:t>surgery with ligation </a:t>
            </a:r>
            <a:r>
              <a:rPr lang="en-US" sz="2400" dirty="0"/>
              <a:t>of the bleeding vessel is performed to control hemorrhage</a:t>
            </a:r>
          </a:p>
          <a:p>
            <a:pPr marL="274320" indent="-274320" algn="l" rtl="0" eaLnBrk="1" fontAlgn="auto" hangingPunct="1">
              <a:spcAft>
                <a:spcPts val="0"/>
              </a:spcAft>
              <a:buFont typeface="Wingdings 2"/>
              <a:buChar char=""/>
              <a:defRPr/>
            </a:pPr>
            <a:r>
              <a:rPr lang="en-US" sz="2400" b="1" dirty="0"/>
              <a:t>Gastric carcinoma</a:t>
            </a:r>
            <a:r>
              <a:rPr lang="en-US" sz="2400" dirty="0"/>
              <a:t>. Most of these patients </a:t>
            </a:r>
            <a:r>
              <a:rPr lang="en-US" sz="2400" u="sng" dirty="0"/>
              <a:t>do not have large bleeds</a:t>
            </a:r>
            <a:r>
              <a:rPr lang="en-US" sz="2400" dirty="0"/>
              <a:t> but </a:t>
            </a:r>
            <a:r>
              <a:rPr lang="en-US" sz="2400" u="sng" dirty="0"/>
              <a:t>surgery</a:t>
            </a:r>
            <a:r>
              <a:rPr lang="en-US" sz="2400" dirty="0"/>
              <a:t> is occasionally necessary </a:t>
            </a:r>
            <a:r>
              <a:rPr lang="en-US" sz="2400" u="sng" dirty="0"/>
              <a:t>for uncontrolled or repeat bleeding</a:t>
            </a:r>
          </a:p>
          <a:p>
            <a:pPr marL="274320" indent="-274320" algn="l" rtl="0" eaLnBrk="1" fontAlgn="auto" hangingPunct="1">
              <a:spcAft>
                <a:spcPts val="0"/>
              </a:spcAft>
              <a:buFont typeface="Wingdings 2"/>
              <a:buChar char=""/>
              <a:defRPr/>
            </a:pPr>
            <a:r>
              <a:rPr lang="en-US" sz="2400" dirty="0"/>
              <a:t>Usually surgery can be delayed until the patient has been fully evaluated. Oozing from gastric cancer is very difficult to control endoscopically</a:t>
            </a:r>
            <a:endParaRPr lang="ar-JO"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457200" y="1125538"/>
            <a:ext cx="8229600" cy="4970462"/>
          </a:xfrm>
        </p:spPr>
        <p:txBody>
          <a:bodyPr>
            <a:normAutofit/>
          </a:bodyPr>
          <a:lstStyle/>
          <a:p>
            <a:pPr algn="ctr" rtl="0" eaLnBrk="1" hangingPunct="1">
              <a:buFont typeface="Wingdings 2" pitchFamily="18" charset="2"/>
              <a:buNone/>
            </a:pPr>
            <a:r>
              <a:rPr lang="en-US" sz="2800" b="1" dirty="0">
                <a:cs typeface="Times New Roman" pitchFamily="18" charset="0"/>
              </a:rPr>
              <a:t>Mallory–Weiss tear</a:t>
            </a:r>
            <a:r>
              <a:rPr lang="en-US" sz="2800" dirty="0">
                <a:cs typeface="Times New Roman" pitchFamily="18" charset="0"/>
              </a:rPr>
              <a:t> </a:t>
            </a:r>
          </a:p>
          <a:p>
            <a:pPr algn="ctr" rtl="0" eaLnBrk="1" hangingPunct="1">
              <a:buFont typeface="Wingdings 2" pitchFamily="18" charset="2"/>
              <a:buNone/>
            </a:pPr>
            <a:endParaRPr lang="en-US" sz="2800" dirty="0">
              <a:cs typeface="Times New Roman" pitchFamily="18" charset="0"/>
            </a:endParaRPr>
          </a:p>
          <a:p>
            <a:pPr algn="l" rtl="0" eaLnBrk="1" hangingPunct="1"/>
            <a:r>
              <a:rPr lang="en-US" sz="2800" dirty="0">
                <a:cs typeface="Times New Roman" pitchFamily="18" charset="0"/>
              </a:rPr>
              <a:t>This is </a:t>
            </a:r>
            <a:r>
              <a:rPr lang="en-US" sz="2800" u="sng" dirty="0">
                <a:cs typeface="Times New Roman" pitchFamily="18" charset="0"/>
              </a:rPr>
              <a:t>a linear mucosal tear</a:t>
            </a:r>
            <a:r>
              <a:rPr lang="en-US" sz="2800" dirty="0">
                <a:cs typeface="Times New Roman" pitchFamily="18" charset="0"/>
              </a:rPr>
              <a:t> occurring at the </a:t>
            </a:r>
            <a:r>
              <a:rPr lang="en-US" sz="2800" u="sng" dirty="0">
                <a:cs typeface="Times New Roman" pitchFamily="18" charset="0"/>
              </a:rPr>
              <a:t>gastroesophageal junction</a:t>
            </a:r>
            <a:r>
              <a:rPr lang="en-US" sz="2800" dirty="0">
                <a:cs typeface="Times New Roman" pitchFamily="18" charset="0"/>
              </a:rPr>
              <a:t> and produced by </a:t>
            </a:r>
            <a:r>
              <a:rPr lang="en-US" sz="2800" u="sng" dirty="0">
                <a:cs typeface="Times New Roman" pitchFamily="18" charset="0"/>
              </a:rPr>
              <a:t>a sudden increase in intra-abdominal pressure</a:t>
            </a:r>
          </a:p>
          <a:p>
            <a:pPr algn="l" rtl="0" eaLnBrk="1" hangingPunct="1"/>
            <a:r>
              <a:rPr lang="en-US" sz="2800" dirty="0">
                <a:cs typeface="Times New Roman" pitchFamily="18" charset="0"/>
              </a:rPr>
              <a:t>It often occurs after a bout of </a:t>
            </a:r>
            <a:r>
              <a:rPr lang="en-US" sz="2800" u="sng" dirty="0">
                <a:cs typeface="Times New Roman" pitchFamily="18" charset="0"/>
              </a:rPr>
              <a:t>coughing</a:t>
            </a:r>
            <a:r>
              <a:rPr lang="en-US" sz="2800" dirty="0">
                <a:cs typeface="Times New Roman" pitchFamily="18" charset="0"/>
              </a:rPr>
              <a:t> or </a:t>
            </a:r>
            <a:r>
              <a:rPr lang="en-US" sz="2800" u="sng" dirty="0">
                <a:cs typeface="Times New Roman" pitchFamily="18" charset="0"/>
              </a:rPr>
              <a:t>retching</a:t>
            </a:r>
            <a:r>
              <a:rPr lang="en-US" sz="2800" dirty="0">
                <a:cs typeface="Times New Roman" pitchFamily="18" charset="0"/>
              </a:rPr>
              <a:t> but there may be no antecedent history</a:t>
            </a:r>
          </a:p>
          <a:p>
            <a:pPr algn="l" rtl="0" eaLnBrk="1" hangingPunct="1"/>
            <a:r>
              <a:rPr lang="en-US" sz="2800" dirty="0">
                <a:cs typeface="Times New Roman" pitchFamily="18" charset="0"/>
              </a:rPr>
              <a:t>Most </a:t>
            </a:r>
            <a:r>
              <a:rPr lang="en-US" sz="2800" u="sng" dirty="0">
                <a:cs typeface="Times New Roman" pitchFamily="18" charset="0"/>
              </a:rPr>
              <a:t>bleeds</a:t>
            </a:r>
            <a:r>
              <a:rPr lang="en-US" sz="2800" dirty="0">
                <a:cs typeface="Times New Roman" pitchFamily="18" charset="0"/>
              </a:rPr>
              <a:t> are </a:t>
            </a:r>
            <a:r>
              <a:rPr lang="en-US" sz="2800" u="sng" dirty="0">
                <a:cs typeface="Times New Roman" pitchFamily="18" charset="0"/>
              </a:rPr>
              <a:t>minor</a:t>
            </a:r>
            <a:r>
              <a:rPr lang="en-US" sz="2800" dirty="0">
                <a:cs typeface="Times New Roman" pitchFamily="18" charset="0"/>
              </a:rPr>
              <a:t> and discharge is usual within 24 hours. The hemorrhage may be large but most patients </a:t>
            </a:r>
            <a:r>
              <a:rPr lang="en-US" sz="2800" u="sng" dirty="0">
                <a:cs typeface="Times New Roman" pitchFamily="18" charset="0"/>
              </a:rPr>
              <a:t>stop spontaneously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476250"/>
            <a:ext cx="8785225" cy="6048375"/>
          </a:xfrm>
        </p:spPr>
        <p:txBody>
          <a:bodyPr>
            <a:normAutofit/>
          </a:bodyPr>
          <a:lstStyle/>
          <a:p>
            <a:pPr marL="0" indent="0" algn="ctr" rtl="0" eaLnBrk="1" fontAlgn="auto" hangingPunct="1">
              <a:spcAft>
                <a:spcPts val="0"/>
              </a:spcAft>
              <a:buFont typeface="Wingdings 2"/>
              <a:buNone/>
              <a:defRPr/>
            </a:pPr>
            <a:r>
              <a:rPr lang="en-US" sz="4000" b="1" dirty="0"/>
              <a:t>Variceal hemorrhage</a:t>
            </a:r>
          </a:p>
          <a:p>
            <a:pPr marL="274320" indent="-274320" algn="l" rtl="0" eaLnBrk="1" fontAlgn="auto" hangingPunct="1">
              <a:spcAft>
                <a:spcPts val="0"/>
              </a:spcAft>
              <a:buFont typeface="Wingdings 2"/>
              <a:buChar char=""/>
              <a:defRPr/>
            </a:pPr>
            <a:r>
              <a:rPr lang="en-US" sz="2800" dirty="0"/>
              <a:t>Approximately 90% of patients with </a:t>
            </a:r>
            <a:r>
              <a:rPr lang="en-US" sz="2800" u="sng" dirty="0"/>
              <a:t>cirrhosis </a:t>
            </a:r>
            <a:r>
              <a:rPr lang="en-US" sz="2800" dirty="0"/>
              <a:t>will develop gastroesophageal varices, over 10 years, but only one third of these will bleed from them</a:t>
            </a:r>
          </a:p>
          <a:p>
            <a:pPr marL="274320" indent="-274320" algn="l" rtl="0" eaLnBrk="1" fontAlgn="auto" hangingPunct="1">
              <a:spcAft>
                <a:spcPts val="0"/>
              </a:spcAft>
              <a:buFont typeface="Wingdings 2"/>
              <a:buChar char=""/>
              <a:defRPr/>
            </a:pPr>
            <a:r>
              <a:rPr lang="en-US" sz="2800" dirty="0"/>
              <a:t>Bleeding is likely to occur with large varices, red signs on varices (</a:t>
            </a:r>
            <a:r>
              <a:rPr lang="en-US" sz="2800" u="sng" dirty="0"/>
              <a:t>diagnosed at endoscopy</a:t>
            </a:r>
            <a:r>
              <a:rPr lang="en-US" sz="2800" dirty="0"/>
              <a:t>) and in </a:t>
            </a:r>
            <a:r>
              <a:rPr lang="en-US" sz="2800" u="sng" dirty="0"/>
              <a:t>severe liver disease </a:t>
            </a:r>
          </a:p>
          <a:p>
            <a:pPr marL="274320" indent="-274320" algn="l" rtl="0" eaLnBrk="1" fontAlgn="auto" hangingPunct="1">
              <a:spcAft>
                <a:spcPts val="0"/>
              </a:spcAft>
              <a:buFont typeface="Wingdings 2"/>
              <a:buChar char=""/>
              <a:defRPr/>
            </a:pPr>
            <a:r>
              <a:rPr lang="en-US" sz="2800" dirty="0"/>
              <a:t>Management can be divided into the active bleeding episode,</a:t>
            </a:r>
            <a:r>
              <a:rPr lang="en-US" sz="2800" i="1" dirty="0"/>
              <a:t> </a:t>
            </a:r>
            <a:r>
              <a:rPr lang="en-US" sz="2800" dirty="0"/>
              <a:t>the prevention of rebleeding, and prophylactic measures to prevent hemorrhage</a:t>
            </a:r>
          </a:p>
          <a:p>
            <a:pPr marL="274320" indent="-274320" algn="l" rtl="0" eaLnBrk="1" fontAlgn="auto" hangingPunct="1">
              <a:spcAft>
                <a:spcPts val="0"/>
              </a:spcAft>
              <a:buFont typeface="Wingdings 2"/>
              <a:buChar char=""/>
              <a:defRPr/>
            </a:pPr>
            <a:r>
              <a:rPr lang="en-US" sz="2800" dirty="0"/>
              <a:t>Despite all the therapeutic techniques available, the </a:t>
            </a:r>
            <a:r>
              <a:rPr lang="en-US" sz="2800" u="sng" dirty="0"/>
              <a:t>prognosis depends on the severity of the underlying liver disease, </a:t>
            </a:r>
            <a:r>
              <a:rPr lang="en-US" sz="2800" dirty="0"/>
              <a:t>with an overall mortality from variceal hemorrhage of 25%, reaching 50% in Child’s grade C</a:t>
            </a:r>
            <a:endParaRPr lang="ar-JO"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836613"/>
            <a:ext cx="8785225" cy="5761037"/>
          </a:xfrm>
        </p:spPr>
        <p:txBody>
          <a:bodyPr>
            <a:normAutofit/>
          </a:bodyPr>
          <a:lstStyle/>
          <a:p>
            <a:pPr marL="274320" indent="-274320" algn="l" rtl="0" eaLnBrk="1" fontAlgn="auto" hangingPunct="1">
              <a:spcAft>
                <a:spcPts val="0"/>
              </a:spcAft>
              <a:buFont typeface="Wingdings 2"/>
              <a:buChar char=""/>
              <a:defRPr/>
            </a:pPr>
            <a:r>
              <a:rPr lang="en-US" sz="2400" b="1" dirty="0"/>
              <a:t>Urgent endoscopy. </a:t>
            </a:r>
            <a:r>
              <a:rPr lang="en-US" sz="2400" dirty="0"/>
              <a:t>Endoscopy should be performed to </a:t>
            </a:r>
            <a:r>
              <a:rPr lang="en-US" sz="2400" u="sng" dirty="0"/>
              <a:t>confirm the diagnosis of varices</a:t>
            </a:r>
            <a:r>
              <a:rPr lang="en-US" sz="2400" dirty="0"/>
              <a:t>. It also excludes bleeding from other sites or portal hypertensive (or congestive) gastropathy</a:t>
            </a:r>
          </a:p>
          <a:p>
            <a:pPr marL="274320" indent="-274320" algn="l" rtl="0" eaLnBrk="1" fontAlgn="auto" hangingPunct="1">
              <a:spcAft>
                <a:spcPts val="0"/>
              </a:spcAft>
              <a:buFont typeface="Wingdings 2"/>
              <a:buChar char=""/>
              <a:defRPr/>
            </a:pPr>
            <a:r>
              <a:rPr lang="en-US" sz="2400" b="1" dirty="0"/>
              <a:t>Injection sclerotherapy or variceal banding</a:t>
            </a:r>
          </a:p>
          <a:p>
            <a:pPr marL="274320" indent="-274320" algn="l" rtl="0" eaLnBrk="1" fontAlgn="auto" hangingPunct="1">
              <a:spcAft>
                <a:spcPts val="0"/>
              </a:spcAft>
              <a:buFont typeface="Wingdings 2"/>
              <a:buChar char=""/>
              <a:defRPr/>
            </a:pPr>
            <a:r>
              <a:rPr lang="en-US" sz="2400" dirty="0"/>
              <a:t>The varices should be injected with a sclerosing agent that may arrest bleeding by producing vessel thrombosis</a:t>
            </a:r>
          </a:p>
          <a:p>
            <a:pPr marL="274320" indent="-274320" algn="l" rtl="0" eaLnBrk="1" fontAlgn="auto" hangingPunct="1">
              <a:spcAft>
                <a:spcPts val="0"/>
              </a:spcAft>
              <a:buFont typeface="Wingdings 2"/>
              <a:buChar char=""/>
              <a:defRPr/>
            </a:pPr>
            <a:r>
              <a:rPr lang="en-US" sz="2400" dirty="0"/>
              <a:t>Alternatively, the varices can be banded by mounting a band on the tip of the endoscope, sucking the varix just into the end of the scope and dislodging the band over the varix </a:t>
            </a:r>
          </a:p>
          <a:p>
            <a:pPr marL="274320" indent="-274320" algn="l" rtl="0" eaLnBrk="1" fontAlgn="auto" hangingPunct="1">
              <a:spcAft>
                <a:spcPts val="0"/>
              </a:spcAft>
              <a:buFont typeface="Wingdings 2"/>
              <a:buChar char=""/>
              <a:defRPr/>
            </a:pPr>
            <a:r>
              <a:rPr lang="en-US" sz="2400" u="sng" dirty="0"/>
              <a:t>Acute variceal sclerotherapy and banding are the treatment of choice; </a:t>
            </a:r>
            <a:r>
              <a:rPr lang="en-US" sz="2400" dirty="0"/>
              <a:t>they arrest bleeding in</a:t>
            </a:r>
            <a:r>
              <a:rPr lang="en-US" sz="2400" u="sng" dirty="0"/>
              <a:t> 80% </a:t>
            </a:r>
            <a:r>
              <a:rPr lang="en-US" sz="2400" dirty="0"/>
              <a:t>of cases and reduce early rebleeding</a:t>
            </a:r>
          </a:p>
          <a:p>
            <a:pPr marL="274320" indent="-274320" algn="l" rtl="0" eaLnBrk="1" fontAlgn="auto" hangingPunct="1">
              <a:spcAft>
                <a:spcPts val="0"/>
              </a:spcAft>
              <a:buFont typeface="Wingdings 2"/>
              <a:buChar char=""/>
              <a:defRPr/>
            </a:pPr>
            <a:r>
              <a:rPr lang="en-US" sz="2400" dirty="0"/>
              <a:t>Between 15% and 20% of bleeding comes from </a:t>
            </a:r>
            <a:r>
              <a:rPr lang="en-US" sz="2400" u="sng" dirty="0"/>
              <a:t>gastric varices </a:t>
            </a:r>
            <a:r>
              <a:rPr lang="en-US" sz="2400" dirty="0"/>
              <a:t>and here results of sclerotherapy and banding are poor and injection of tissue glue is preferable</a:t>
            </a:r>
            <a:endParaRPr lang="ar-JO"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908050"/>
            <a:ext cx="8785225" cy="5616575"/>
          </a:xfrm>
        </p:spPr>
        <p:txBody>
          <a:bodyPr>
            <a:normAutofit/>
          </a:bodyPr>
          <a:lstStyle/>
          <a:p>
            <a:pPr marL="0" indent="0" algn="l" rtl="0" eaLnBrk="1" fontAlgn="auto" hangingPunct="1">
              <a:spcAft>
                <a:spcPts val="0"/>
              </a:spcAft>
              <a:buFont typeface="Wingdings 2"/>
              <a:buNone/>
              <a:defRPr/>
            </a:pPr>
            <a:r>
              <a:rPr lang="en-US" sz="2400" b="1" dirty="0"/>
              <a:t>Vasoconstrictor therapy</a:t>
            </a:r>
          </a:p>
          <a:p>
            <a:pPr marL="274320" indent="-274320" algn="l" rtl="0" eaLnBrk="1" fontAlgn="auto" hangingPunct="1">
              <a:spcAft>
                <a:spcPts val="0"/>
              </a:spcAft>
              <a:buFont typeface="Wingdings 2"/>
              <a:buChar char=""/>
              <a:defRPr/>
            </a:pPr>
            <a:r>
              <a:rPr lang="en-US" sz="2400" dirty="0"/>
              <a:t>The main use of this is for emergency control of bleeding whilst waiting for endoscopy and in combination with endoscopic techniques</a:t>
            </a:r>
          </a:p>
          <a:p>
            <a:pPr marL="274320" indent="-274320" algn="l" rtl="0" eaLnBrk="1" fontAlgn="auto" hangingPunct="1">
              <a:spcAft>
                <a:spcPts val="0"/>
              </a:spcAft>
              <a:buFont typeface="Wingdings 2"/>
              <a:buChar char=""/>
              <a:defRPr/>
            </a:pPr>
            <a:r>
              <a:rPr lang="en-US" sz="2400" dirty="0"/>
              <a:t>The aim of vasoconstrictor agents is to </a:t>
            </a:r>
            <a:r>
              <a:rPr lang="en-US" sz="2400" u="sng" dirty="0"/>
              <a:t>restrict portal inflow</a:t>
            </a:r>
            <a:r>
              <a:rPr lang="en-US" sz="2400" dirty="0"/>
              <a:t> by splanchnic arterial constriction</a:t>
            </a:r>
          </a:p>
          <a:p>
            <a:pPr marL="274320" indent="-274320" algn="l" rtl="0" eaLnBrk="1" fontAlgn="auto" hangingPunct="1">
              <a:spcAft>
                <a:spcPts val="0"/>
              </a:spcAft>
              <a:buFont typeface="Wingdings 2"/>
              <a:buChar char=""/>
              <a:defRPr/>
            </a:pPr>
            <a:r>
              <a:rPr lang="en-US" sz="2400" u="sng" dirty="0"/>
              <a:t>Terlipressin</a:t>
            </a:r>
            <a:r>
              <a:rPr lang="en-US" sz="2400" dirty="0"/>
              <a:t>. This is the only </a:t>
            </a:r>
            <a:r>
              <a:rPr lang="en-US" sz="2400" u="sng" dirty="0"/>
              <a:t>vasoconstrictor </a:t>
            </a:r>
            <a:r>
              <a:rPr lang="en-US" sz="2400" dirty="0"/>
              <a:t>shown to </a:t>
            </a:r>
            <a:r>
              <a:rPr lang="en-US" sz="2400" u="sng" dirty="0"/>
              <a:t>reduce mortality</a:t>
            </a:r>
            <a:r>
              <a:rPr lang="en-US" sz="2400" dirty="0"/>
              <a:t>. It should not be given to patients with ischemic heart disease</a:t>
            </a:r>
          </a:p>
          <a:p>
            <a:pPr marL="274320" indent="-274320" algn="l" rtl="0" eaLnBrk="1" fontAlgn="auto" hangingPunct="1">
              <a:spcAft>
                <a:spcPts val="0"/>
              </a:spcAft>
              <a:buFont typeface="Wingdings 2"/>
              <a:buChar char=""/>
              <a:defRPr/>
            </a:pPr>
            <a:r>
              <a:rPr lang="en-US" sz="2400" dirty="0"/>
              <a:t>patients may complain of abdominal colic, facial pallor owing to the generalized vasoconstriction</a:t>
            </a:r>
          </a:p>
          <a:p>
            <a:pPr marL="274320" indent="-274320" algn="l" rtl="0" eaLnBrk="1" fontAlgn="auto" hangingPunct="1">
              <a:spcAft>
                <a:spcPts val="0"/>
              </a:spcAft>
              <a:buFont typeface="Wingdings 2"/>
              <a:buChar char=""/>
              <a:defRPr/>
            </a:pPr>
            <a:r>
              <a:rPr lang="en-US" sz="2400" dirty="0"/>
              <a:t>Somatostatin. This drug has few side-effects and appears to reduce bleeding, but has no effect on mortality</a:t>
            </a:r>
          </a:p>
          <a:p>
            <a:pPr marL="274320" indent="-274320" algn="l" rtl="0" eaLnBrk="1" fontAlgn="auto" hangingPunct="1">
              <a:spcAft>
                <a:spcPts val="0"/>
              </a:spcAft>
              <a:buFont typeface="Wingdings 2"/>
              <a:buChar char=""/>
              <a:defRPr/>
            </a:pPr>
            <a:r>
              <a:rPr lang="en-US" sz="2400" dirty="0"/>
              <a:t>It should be used if there are contraindications to terlipressin</a:t>
            </a:r>
            <a:endParaRPr lang="ar-JO"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476250"/>
            <a:ext cx="8785225" cy="6048375"/>
          </a:xfrm>
        </p:spPr>
        <p:txBody>
          <a:bodyPr>
            <a:normAutofit lnSpcReduction="10000"/>
          </a:bodyPr>
          <a:lstStyle/>
          <a:p>
            <a:pPr marL="0" indent="0" algn="ctr" rtl="0" eaLnBrk="1" fontAlgn="auto" hangingPunct="1">
              <a:spcAft>
                <a:spcPts val="0"/>
              </a:spcAft>
              <a:buFont typeface="Wingdings 2"/>
              <a:buNone/>
              <a:defRPr/>
            </a:pPr>
            <a:r>
              <a:rPr lang="en-US" sz="4000" b="1" dirty="0"/>
              <a:t>Long-term measures</a:t>
            </a:r>
          </a:p>
          <a:p>
            <a:pPr marL="274320" indent="-274320" algn="l" rtl="0" eaLnBrk="1" fontAlgn="auto" hangingPunct="1">
              <a:spcAft>
                <a:spcPts val="0"/>
              </a:spcAft>
              <a:buFont typeface="Wingdings 2"/>
              <a:buChar char=""/>
              <a:defRPr/>
            </a:pPr>
            <a:r>
              <a:rPr lang="it-IT" sz="2400" b="1" dirty="0"/>
              <a:t>Non-selective beta-blockade</a:t>
            </a:r>
            <a:r>
              <a:rPr lang="it-IT" sz="2400" dirty="0"/>
              <a:t>. Oral propranolol in a dose sufficient </a:t>
            </a:r>
            <a:r>
              <a:rPr lang="en-US" sz="2400" dirty="0"/>
              <a:t>to reduce resting pulse rate by 25% has been shown to decrease portal pressure</a:t>
            </a:r>
          </a:p>
          <a:p>
            <a:pPr marL="274320" indent="-274320" algn="l" rtl="0" eaLnBrk="1" fontAlgn="auto" hangingPunct="1">
              <a:spcAft>
                <a:spcPts val="0"/>
              </a:spcAft>
              <a:buFont typeface="Wingdings 2"/>
              <a:buChar char=""/>
              <a:defRPr/>
            </a:pPr>
            <a:r>
              <a:rPr lang="en-US" sz="2400" dirty="0"/>
              <a:t>Portal inflow is reduced by two mechanisms: by a decrease in cardiac output (β1), and by the blockade of β2 vasodilator receptors on the splanchnic arteries, leaving an unopposed vasoconstrictor effect</a:t>
            </a:r>
          </a:p>
          <a:p>
            <a:pPr marL="274320" indent="-274320" algn="l" rtl="0" eaLnBrk="1" fontAlgn="auto" hangingPunct="1">
              <a:spcAft>
                <a:spcPts val="0"/>
              </a:spcAft>
              <a:buFont typeface="Wingdings 2"/>
              <a:buChar char=""/>
              <a:defRPr/>
            </a:pPr>
            <a:r>
              <a:rPr lang="en-US" sz="2400" dirty="0"/>
              <a:t>This decreases the frequency of rebleeding, and is as effective as sclerotherapy and ligation as it also prevents bleeding from portal hypertensive gastropathy</a:t>
            </a:r>
          </a:p>
          <a:p>
            <a:pPr marL="274320" indent="-274320" algn="l" rtl="0" eaLnBrk="1" fontAlgn="auto" hangingPunct="1">
              <a:spcAft>
                <a:spcPts val="0"/>
              </a:spcAft>
              <a:buFont typeface="Wingdings 2"/>
              <a:buChar char=""/>
              <a:defRPr/>
            </a:pPr>
            <a:r>
              <a:rPr lang="en-US" sz="2400" dirty="0"/>
              <a:t>It is the treatment of first choice, but a substantial number of patients either have contraindications or are intolerant of treatment </a:t>
            </a:r>
          </a:p>
          <a:p>
            <a:pPr marL="274320" indent="-274320" algn="l" rtl="0" eaLnBrk="1" fontAlgn="auto" hangingPunct="1">
              <a:spcAft>
                <a:spcPts val="0"/>
              </a:spcAft>
              <a:buFont typeface="Wingdings 2"/>
              <a:buChar char=""/>
              <a:defRPr/>
            </a:pPr>
            <a:r>
              <a:rPr lang="en-US" sz="2400" dirty="0"/>
              <a:t>Significant reduction of hepatic venous pressure gradient is associated with very low rates or absence of rebleeding</a:t>
            </a:r>
          </a:p>
          <a:p>
            <a:pPr marL="274320" indent="-274320" algn="l" rtl="0" eaLnBrk="1" fontAlgn="auto" hangingPunct="1">
              <a:spcAft>
                <a:spcPts val="0"/>
              </a:spcAft>
              <a:buFont typeface="Wingdings 2"/>
              <a:buChar char=""/>
              <a:defRPr/>
            </a:pPr>
            <a:endParaRPr lang="ar-JO"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908050"/>
            <a:ext cx="8785225" cy="5616575"/>
          </a:xfrm>
        </p:spPr>
        <p:txBody>
          <a:bodyPr>
            <a:normAutofit/>
          </a:bodyPr>
          <a:lstStyle/>
          <a:p>
            <a:pPr marL="274320" indent="-274320" algn="l" rtl="0" eaLnBrk="1" fontAlgn="auto" hangingPunct="1">
              <a:spcAft>
                <a:spcPts val="0"/>
              </a:spcAft>
              <a:buFont typeface="Wingdings 2"/>
              <a:buChar char=""/>
              <a:defRPr/>
            </a:pPr>
            <a:r>
              <a:rPr lang="en-US" b="1" dirty="0"/>
              <a:t>Endoscopic treatment</a:t>
            </a:r>
            <a:r>
              <a:rPr lang="en-US" dirty="0"/>
              <a:t>. The use of repeated courses of banding at 2-weekly intervals leads to obliteration of the varices</a:t>
            </a:r>
          </a:p>
          <a:p>
            <a:pPr marL="274320" indent="-274320" algn="l" rtl="0" eaLnBrk="1" fontAlgn="auto" hangingPunct="1">
              <a:spcAft>
                <a:spcPts val="0"/>
              </a:spcAft>
              <a:buFont typeface="Wingdings 2"/>
              <a:buChar char=""/>
              <a:defRPr/>
            </a:pPr>
            <a:r>
              <a:rPr lang="en-US" dirty="0"/>
              <a:t>This markedly reduces rebleeding, most instances occurring before the varices have been fully obliterated</a:t>
            </a:r>
          </a:p>
          <a:p>
            <a:pPr marL="274320" indent="-274320" algn="l" rtl="0" eaLnBrk="1" fontAlgn="auto" hangingPunct="1">
              <a:spcAft>
                <a:spcPts val="0"/>
              </a:spcAft>
              <a:buFont typeface="Wingdings 2"/>
              <a:buChar char=""/>
              <a:defRPr/>
            </a:pPr>
            <a:r>
              <a:rPr lang="en-US" dirty="0"/>
              <a:t>Between 30% and 40% of varices return per year, so follow up endoscopy with ablation should be performed</a:t>
            </a:r>
          </a:p>
          <a:p>
            <a:pPr marL="274320" indent="-274320" algn="l" rtl="0" eaLnBrk="1" fontAlgn="auto" hangingPunct="1">
              <a:spcAft>
                <a:spcPts val="0"/>
              </a:spcAft>
              <a:buFont typeface="Wingdings 2"/>
              <a:buChar char=""/>
              <a:defRPr/>
            </a:pPr>
            <a:r>
              <a:rPr lang="en-US" dirty="0"/>
              <a:t>Banding is superior to sclerotherapy</a:t>
            </a:r>
          </a:p>
          <a:p>
            <a:pPr marL="274320" indent="-274320" algn="l" rtl="0" eaLnBrk="1" fontAlgn="auto" hangingPunct="1">
              <a:spcAft>
                <a:spcPts val="0"/>
              </a:spcAft>
              <a:buFont typeface="Wingdings 2"/>
              <a:buChar char=""/>
              <a:defRPr/>
            </a:pPr>
            <a:r>
              <a:rPr lang="en-US" dirty="0"/>
              <a:t>Although a reduction in bleeding episodes occurs, the effect on survival is controversial and probably small</a:t>
            </a:r>
          </a:p>
          <a:p>
            <a:pPr marL="274320" indent="-274320" algn="l" rtl="0" eaLnBrk="1" fontAlgn="auto" hangingPunct="1">
              <a:spcAft>
                <a:spcPts val="0"/>
              </a:spcAft>
              <a:buFont typeface="Wingdings 2"/>
              <a:buChar char=""/>
              <a:defRPr/>
            </a:pPr>
            <a:r>
              <a:rPr lang="en-US" dirty="0"/>
              <a:t>Complications include esophageal ulceration, mediastinitis and rarely strictures</a:t>
            </a:r>
          </a:p>
          <a:p>
            <a:pPr marL="274320" indent="-274320" algn="l" rtl="0" eaLnBrk="1" fontAlgn="auto" hangingPunct="1">
              <a:spcAft>
                <a:spcPts val="0"/>
              </a:spcAft>
              <a:buFont typeface="Wingdings 2"/>
              <a:buChar char=""/>
              <a:defRPr/>
            </a:pPr>
            <a:r>
              <a:rPr lang="en-US" dirty="0"/>
              <a:t>Combined medical and endoscopic therapy is often used in practice</a:t>
            </a:r>
          </a:p>
          <a:p>
            <a:pPr marL="274320" indent="-274320" algn="l" rtl="0" eaLnBrk="1" fontAlgn="auto" hangingPunct="1">
              <a:spcAft>
                <a:spcPts val="0"/>
              </a:spcAft>
              <a:buFont typeface="Wingdings 2"/>
              <a:buChar char=""/>
              <a:defRPr/>
            </a:pPr>
            <a:r>
              <a:rPr lang="en-US" b="1" dirty="0"/>
              <a:t>Transjugular intrahepatic portosystemic stent shunts</a:t>
            </a:r>
            <a:r>
              <a:rPr lang="en-US" dirty="0"/>
              <a:t>. These reduce rebleeding rates compared to endoscopic techniques, but do not improve survival and increase encephalopathy</a:t>
            </a:r>
          </a:p>
          <a:p>
            <a:pPr marL="274320" indent="-274320" algn="l" rtl="0" eaLnBrk="1" fontAlgn="auto" hangingPunct="1">
              <a:spcAft>
                <a:spcPts val="0"/>
              </a:spcAft>
              <a:buFont typeface="Wingdings 2"/>
              <a:buChar char=""/>
              <a:defRPr/>
            </a:pPr>
            <a:r>
              <a:rPr lang="en-US" dirty="0"/>
              <a:t>They are used if endoscopic or medical therapy fails</a:t>
            </a:r>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rtl="0" eaLnBrk="1" fontAlgn="auto" hangingPunct="1">
              <a:spcAft>
                <a:spcPts val="0"/>
              </a:spcAft>
              <a:defRPr/>
            </a:pPr>
            <a:r>
              <a:rPr b="1"/>
              <a:t>Prognosis</a:t>
            </a:r>
            <a:endParaRPr lang="ar-JO"/>
          </a:p>
        </p:txBody>
      </p:sp>
      <p:sp>
        <p:nvSpPr>
          <p:cNvPr id="21506" name="Content Placeholder 1"/>
          <p:cNvSpPr>
            <a:spLocks noGrp="1"/>
          </p:cNvSpPr>
          <p:nvPr>
            <p:ph idx="1"/>
          </p:nvPr>
        </p:nvSpPr>
        <p:spPr/>
        <p:txBody>
          <a:bodyPr>
            <a:normAutofit/>
          </a:bodyPr>
          <a:lstStyle/>
          <a:p>
            <a:pPr eaLnBrk="1" hangingPunct="1"/>
            <a:endParaRPr lang="en-US" sz="2400" b="1" dirty="0">
              <a:cs typeface="Times New Roman" pitchFamily="18" charset="0"/>
            </a:endParaRPr>
          </a:p>
          <a:p>
            <a:pPr algn="l" rtl="0" eaLnBrk="1" hangingPunct="1"/>
            <a:r>
              <a:rPr lang="en-US" sz="2400" dirty="0">
                <a:cs typeface="Times New Roman" pitchFamily="18" charset="0"/>
              </a:rPr>
              <a:t>The mortality from gastrointestinal hemorrhage has not changed from 5–12% over the years, despite many changes in management</a:t>
            </a:r>
          </a:p>
          <a:p>
            <a:pPr algn="l" rtl="0" eaLnBrk="1" hangingPunct="1"/>
            <a:r>
              <a:rPr lang="en-US" sz="2400" dirty="0">
                <a:cs typeface="Times New Roman" pitchFamily="18" charset="0"/>
              </a:rPr>
              <a:t>This is mainly because of a demographic shift to more elderly patients with co-morbidity</a:t>
            </a:r>
          </a:p>
          <a:p>
            <a:pPr algn="l" rtl="0" eaLnBrk="1" hangingPunct="1"/>
            <a:r>
              <a:rPr lang="en-US" sz="2400" dirty="0">
                <a:cs typeface="Times New Roman" pitchFamily="18" charset="0"/>
              </a:rPr>
              <a:t>The lowest mortality rates are achieved in dedicated medical/surgical GI units</a:t>
            </a:r>
          </a:p>
          <a:p>
            <a:pPr algn="l" rtl="0" eaLnBrk="1" hangingPunct="1"/>
            <a:r>
              <a:rPr lang="en-US" sz="2400" dirty="0">
                <a:cs typeface="Times New Roman" pitchFamily="18" charset="0"/>
              </a:rPr>
              <a:t>Early therapeutic endoscopy has not so far reduced the mortality, although rebleeding episodes are reduced</a:t>
            </a:r>
            <a:endParaRPr lang="ar-JO"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620416"/>
          </a:xfrm>
        </p:spPr>
        <p:txBody>
          <a:bodyPr/>
          <a:lstStyle/>
          <a:p>
            <a:pPr algn="ctr" rtl="0" eaLnBrk="1" fontAlgn="auto" hangingPunct="1">
              <a:spcAft>
                <a:spcPts val="0"/>
              </a:spcAft>
              <a:defRPr/>
            </a:pPr>
            <a:r>
              <a:rPr b="1"/>
              <a:t>Chronic Gastrointestinal Bleeding</a:t>
            </a:r>
            <a:endParaRPr lang="ar-JO" b="1"/>
          </a:p>
        </p:txBody>
      </p:sp>
      <p:sp>
        <p:nvSpPr>
          <p:cNvPr id="2" name="Content Placeholder 1"/>
          <p:cNvSpPr>
            <a:spLocks noGrp="1"/>
          </p:cNvSpPr>
          <p:nvPr>
            <p:ph idx="1"/>
          </p:nvPr>
        </p:nvSpPr>
        <p:spPr>
          <a:xfrm>
            <a:off x="250825" y="2349500"/>
            <a:ext cx="8642350" cy="4175125"/>
          </a:xfrm>
        </p:spPr>
        <p:txBody>
          <a:bodyPr>
            <a:normAutofit lnSpcReduction="10000"/>
          </a:bodyPr>
          <a:lstStyle/>
          <a:p>
            <a:pPr marL="274320" indent="-274320" algn="l" rtl="0" eaLnBrk="1" fontAlgn="auto" hangingPunct="1">
              <a:spcAft>
                <a:spcPts val="0"/>
              </a:spcAft>
              <a:buFont typeface="Wingdings 2"/>
              <a:buChar char=""/>
              <a:defRPr/>
            </a:pPr>
            <a:r>
              <a:rPr lang="en-US" sz="2400" dirty="0"/>
              <a:t>Patients with chronic bleeding usually present with iron deficiency anemia</a:t>
            </a:r>
          </a:p>
          <a:p>
            <a:pPr marL="274320" indent="-274320" algn="l" rtl="0" eaLnBrk="1" fontAlgn="auto" hangingPunct="1">
              <a:spcAft>
                <a:spcPts val="0"/>
              </a:spcAft>
              <a:buFont typeface="Wingdings 2"/>
              <a:buChar char=""/>
              <a:defRPr/>
            </a:pPr>
            <a:r>
              <a:rPr lang="en-US" sz="2400" dirty="0"/>
              <a:t>Chronic blood loss producing iron deficiency anemia in all men, and all women after the menopause, can be due to bleeding from the GI tract</a:t>
            </a:r>
          </a:p>
          <a:p>
            <a:pPr marL="274320" indent="-274320" algn="l" rtl="0" eaLnBrk="1" fontAlgn="auto" hangingPunct="1">
              <a:spcAft>
                <a:spcPts val="0"/>
              </a:spcAft>
              <a:buFont typeface="Wingdings 2"/>
              <a:buChar char=""/>
              <a:defRPr/>
            </a:pPr>
            <a:r>
              <a:rPr lang="en-US" sz="2400" dirty="0"/>
              <a:t>The primary concern is to exclude cancer, particularly of the stomach or right colon, and celiac disease</a:t>
            </a:r>
          </a:p>
          <a:p>
            <a:pPr marL="274320" indent="-274320" algn="l" rtl="0" eaLnBrk="1" fontAlgn="auto" hangingPunct="1">
              <a:spcAft>
                <a:spcPts val="0"/>
              </a:spcAft>
              <a:buFont typeface="Wingdings 2"/>
              <a:buChar char=""/>
              <a:defRPr/>
            </a:pPr>
            <a:r>
              <a:rPr lang="en-US" sz="2400" dirty="0"/>
              <a:t>The cause of the bleeding should be treated, if found</a:t>
            </a:r>
          </a:p>
          <a:p>
            <a:pPr marL="274320" indent="-274320" algn="l" rtl="0" eaLnBrk="1" fontAlgn="auto" hangingPunct="1">
              <a:spcAft>
                <a:spcPts val="0"/>
              </a:spcAft>
              <a:buFont typeface="Wingdings 2"/>
              <a:buChar char=""/>
              <a:defRPr/>
            </a:pPr>
            <a:r>
              <a:rPr lang="en-US" sz="2400" dirty="0"/>
              <a:t>Oral iron is given to treat anemia</a:t>
            </a:r>
          </a:p>
          <a:p>
            <a:pPr marL="274320" indent="-274320" algn="l" rtl="0" eaLnBrk="1" fontAlgn="auto" hangingPunct="1">
              <a:spcAft>
                <a:spcPts val="0"/>
              </a:spcAft>
              <a:buFont typeface="Wingdings 2"/>
              <a:buChar char=""/>
              <a:defRPr/>
            </a:pPr>
            <a:r>
              <a:rPr lang="en-US" sz="2400" dirty="0"/>
              <a:t>Some patients will require maintenance with regular transfusion as a last resort</a:t>
            </a:r>
            <a:endParaRPr lang="ar-JO"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0"/>
            <a:ext cx="8229600" cy="1052736"/>
          </a:xfrm>
        </p:spPr>
        <p:txBody>
          <a:bodyPr/>
          <a:lstStyle/>
          <a:p>
            <a:pPr algn="ctr" rtl="0" eaLnBrk="1" fontAlgn="auto" hangingPunct="1">
              <a:spcAft>
                <a:spcPts val="0"/>
              </a:spcAft>
              <a:defRPr/>
            </a:pPr>
            <a:r>
              <a:rPr b="1"/>
              <a:t>Diagnosis</a:t>
            </a:r>
            <a:endParaRPr lang="ar-JO"/>
          </a:p>
        </p:txBody>
      </p:sp>
      <p:sp>
        <p:nvSpPr>
          <p:cNvPr id="23554" name="Content Placeholder 1"/>
          <p:cNvSpPr>
            <a:spLocks noGrp="1"/>
          </p:cNvSpPr>
          <p:nvPr>
            <p:ph idx="1"/>
          </p:nvPr>
        </p:nvSpPr>
        <p:spPr>
          <a:xfrm>
            <a:off x="179388" y="1268413"/>
            <a:ext cx="8713787" cy="5329237"/>
          </a:xfrm>
        </p:spPr>
        <p:txBody>
          <a:bodyPr/>
          <a:lstStyle/>
          <a:p>
            <a:pPr algn="l" rtl="0" eaLnBrk="1" hangingPunct="1">
              <a:lnSpc>
                <a:spcPct val="80000"/>
              </a:lnSpc>
            </a:pPr>
            <a:r>
              <a:rPr lang="en-US" sz="2400">
                <a:cs typeface="Times New Roman" pitchFamily="18" charset="0"/>
              </a:rPr>
              <a:t>Chronic blood loss can occur with any lesion of the GI tract that produces acute bleeding</a:t>
            </a:r>
          </a:p>
          <a:p>
            <a:pPr algn="l" rtl="0" eaLnBrk="1" hangingPunct="1">
              <a:lnSpc>
                <a:spcPct val="80000"/>
              </a:lnSpc>
            </a:pPr>
            <a:r>
              <a:rPr lang="en-US" sz="2400">
                <a:cs typeface="Times New Roman" pitchFamily="18" charset="0"/>
              </a:rPr>
              <a:t>Although uncommon in developed countries, hookworm is the most common world-wide cause of chronic GI blood loss</a:t>
            </a:r>
          </a:p>
          <a:p>
            <a:pPr algn="l" rtl="0" eaLnBrk="1" hangingPunct="1">
              <a:lnSpc>
                <a:spcPct val="80000"/>
              </a:lnSpc>
            </a:pPr>
            <a:r>
              <a:rPr lang="en-US" sz="2400">
                <a:cs typeface="Times New Roman" pitchFamily="18" charset="0"/>
              </a:rPr>
              <a:t>History and examination may indicate the most likely site of the bleeding, but if no clue is available it is usual to investigate both the upper and lower GI tract endoscopically</a:t>
            </a:r>
          </a:p>
          <a:p>
            <a:pPr algn="l" rtl="0" eaLnBrk="1" hangingPunct="1">
              <a:lnSpc>
                <a:spcPct val="80000"/>
              </a:lnSpc>
            </a:pPr>
            <a:r>
              <a:rPr lang="en-US" sz="2400">
                <a:cs typeface="Times New Roman" pitchFamily="18" charset="0"/>
              </a:rPr>
              <a:t>Upper gastrointestinal endoscopy is usually performed first. Duodenal biopsies should always be taken to exclude celiac disease which is a recognized cause of iron deficiency</a:t>
            </a:r>
          </a:p>
          <a:p>
            <a:pPr algn="l" rtl="0" eaLnBrk="1" hangingPunct="1">
              <a:lnSpc>
                <a:spcPct val="80000"/>
              </a:lnSpc>
            </a:pPr>
            <a:r>
              <a:rPr lang="en-US" sz="2400">
                <a:cs typeface="Times New Roman" pitchFamily="18" charset="0"/>
              </a:rPr>
              <a:t>Colonoscopy follows and any lesion should be biopsied or removed, though it is not safe to assume that colonic polyps are the cause of chronic blood loss</a:t>
            </a:r>
          </a:p>
          <a:p>
            <a:pPr algn="l" rtl="0" eaLnBrk="1" hangingPunct="1">
              <a:lnSpc>
                <a:spcPct val="80000"/>
              </a:lnSpc>
            </a:pPr>
            <a:r>
              <a:rPr lang="en-US" sz="2400">
                <a:cs typeface="Times New Roman" pitchFamily="18" charset="0"/>
              </a:rPr>
              <a:t>Unprepared CT scanning is a reasonable test to look for colon cancer in frail patients, and CT colonography can be used on the rare occasions colonoscopy fails to reach the cecum</a:t>
            </a:r>
            <a:endParaRPr lang="ar-JO"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548680"/>
            <a:ext cx="8229600" cy="1219200"/>
          </a:xfrm>
        </p:spPr>
        <p:txBody>
          <a:bodyPr/>
          <a:lstStyle/>
          <a:p>
            <a:pPr algn="ctr" rtl="0" eaLnBrk="1" fontAlgn="auto" hangingPunct="1">
              <a:spcAft>
                <a:spcPts val="0"/>
              </a:spcAft>
              <a:defRPr/>
            </a:pPr>
            <a:r>
              <a:t>Upper Gastrointestinal Bleeding</a:t>
            </a:r>
            <a:endParaRPr lang="ar-JO"/>
          </a:p>
        </p:txBody>
      </p:sp>
      <p:sp>
        <p:nvSpPr>
          <p:cNvPr id="6146" name="Content Placeholder 1"/>
          <p:cNvSpPr>
            <a:spLocks noGrp="1"/>
          </p:cNvSpPr>
          <p:nvPr>
            <p:ph idx="1"/>
          </p:nvPr>
        </p:nvSpPr>
        <p:spPr>
          <a:xfrm>
            <a:off x="457200" y="1771125"/>
            <a:ext cx="8229600" cy="3960812"/>
          </a:xfrm>
        </p:spPr>
        <p:txBody>
          <a:bodyPr>
            <a:normAutofit/>
          </a:bodyPr>
          <a:lstStyle/>
          <a:p>
            <a:pPr algn="l" rtl="0" eaLnBrk="1" hangingPunct="1"/>
            <a:r>
              <a:rPr lang="en-US" sz="2800" dirty="0">
                <a:cs typeface="Times New Roman" pitchFamily="18" charset="0"/>
              </a:rPr>
              <a:t>The major features are </a:t>
            </a:r>
            <a:r>
              <a:rPr lang="en-US" sz="2800" b="1" dirty="0">
                <a:cs typeface="Times New Roman" pitchFamily="18" charset="0"/>
              </a:rPr>
              <a:t>hematemesis</a:t>
            </a:r>
            <a:r>
              <a:rPr lang="en-US" sz="2800" dirty="0">
                <a:cs typeface="Times New Roman" pitchFamily="18" charset="0"/>
              </a:rPr>
              <a:t> and </a:t>
            </a:r>
            <a:r>
              <a:rPr lang="en-US" sz="2800" b="1" dirty="0">
                <a:cs typeface="Times New Roman" pitchFamily="18" charset="0"/>
              </a:rPr>
              <a:t>melena</a:t>
            </a:r>
            <a:r>
              <a:rPr lang="en-US" sz="2800" dirty="0">
                <a:cs typeface="Times New Roman" pitchFamily="18" charset="0"/>
              </a:rPr>
              <a:t>, which are the appearance of altered blood due to its passage through the GI tract</a:t>
            </a:r>
          </a:p>
          <a:p>
            <a:pPr algn="l" rtl="0" eaLnBrk="1" hangingPunct="1"/>
            <a:endParaRPr lang="en-US" sz="2800" dirty="0">
              <a:cs typeface="Times New Roman" pitchFamily="18" charset="0"/>
            </a:endParaRPr>
          </a:p>
          <a:p>
            <a:pPr algn="l" rtl="0" eaLnBrk="1" hangingPunct="1"/>
            <a:r>
              <a:rPr lang="en-US" sz="2800" dirty="0">
                <a:cs typeface="Times New Roman" pitchFamily="18" charset="0"/>
              </a:rPr>
              <a:t>Fresh blood can be passed through the rectum, but is usually associated with a massive bleeding, which could be associated with shock</a:t>
            </a:r>
            <a:endParaRPr lang="ar-JO"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692150"/>
            <a:ext cx="8785225" cy="5761038"/>
          </a:xfrm>
        </p:spPr>
        <p:txBody>
          <a:bodyPr>
            <a:normAutofit lnSpcReduction="10000"/>
          </a:bodyPr>
          <a:lstStyle/>
          <a:p>
            <a:pPr marL="274320" indent="-274320" algn="l" rtl="0" eaLnBrk="1" fontAlgn="auto" hangingPunct="1">
              <a:spcAft>
                <a:spcPts val="0"/>
              </a:spcAft>
              <a:buFont typeface="Wingdings 2"/>
              <a:buChar char=""/>
              <a:defRPr/>
            </a:pPr>
            <a:r>
              <a:rPr lang="en-US" sz="2400" dirty="0"/>
              <a:t>If gastroscopy, colonoscopy and duodenal biopsy have not revealed the cause, investigation of the small bowel is justified</a:t>
            </a:r>
          </a:p>
          <a:p>
            <a:pPr marL="274320" indent="-274320" algn="l" rtl="0" eaLnBrk="1" fontAlgn="auto" hangingPunct="1">
              <a:spcAft>
                <a:spcPts val="0"/>
              </a:spcAft>
              <a:buFont typeface="Wingdings 2"/>
              <a:buChar char=""/>
              <a:defRPr/>
            </a:pPr>
            <a:r>
              <a:rPr lang="en-US" sz="2400" dirty="0"/>
              <a:t>The diagnostic yield of small bowel follow-through in this situation is very low. Video capsule endoscopy is the diagnostic investigation of choice if endoscopy fails to reveal the cause, but has no therapeutic ability</a:t>
            </a:r>
          </a:p>
          <a:p>
            <a:pPr marL="274320" indent="-274320" algn="l" rtl="0" eaLnBrk="1" fontAlgn="auto" hangingPunct="1">
              <a:spcAft>
                <a:spcPts val="0"/>
              </a:spcAft>
              <a:buFont typeface="Wingdings 2"/>
              <a:buChar char=""/>
              <a:defRPr/>
            </a:pPr>
            <a:r>
              <a:rPr lang="en-US" sz="2400" dirty="0"/>
              <a:t>Push enteroscopy can examine part of the jejunum and new techniques of balloon-assisted enteroscopy can examine the whole small bowel though the procedure is time consuming</a:t>
            </a:r>
          </a:p>
          <a:p>
            <a:pPr marL="274320" indent="-274320" algn="l" rtl="0" eaLnBrk="1" fontAlgn="auto" hangingPunct="1">
              <a:spcAft>
                <a:spcPts val="0"/>
              </a:spcAft>
              <a:buFont typeface="Wingdings 2"/>
              <a:buChar char=""/>
              <a:defRPr/>
            </a:pPr>
            <a:r>
              <a:rPr lang="en-US" sz="2400" dirty="0"/>
              <a:t>Thermal therapy can also be applied, e.g. to vascular lesions in the small bowel</a:t>
            </a:r>
          </a:p>
          <a:p>
            <a:pPr marL="274320" indent="-274320" algn="l" rtl="0" eaLnBrk="1" fontAlgn="auto" hangingPunct="1">
              <a:spcAft>
                <a:spcPts val="0"/>
              </a:spcAft>
              <a:buFont typeface="Wingdings 2"/>
              <a:buChar char=""/>
              <a:defRPr/>
            </a:pPr>
            <a:r>
              <a:rPr lang="en-US" sz="2400" dirty="0"/>
              <a:t>If these investigations fail to show the cause, celiac axis and mesenteric angiography may be performed, although the yield is low</a:t>
            </a:r>
          </a:p>
          <a:p>
            <a:pPr marL="274320" indent="-274320" algn="l" rtl="0" eaLnBrk="1" fontAlgn="auto" hangingPunct="1">
              <a:spcAft>
                <a:spcPts val="0"/>
              </a:spcAft>
              <a:buFont typeface="Wingdings 2"/>
              <a:buChar char=""/>
              <a:defRPr/>
            </a:pPr>
            <a:r>
              <a:rPr lang="en-US" sz="2400" dirty="0"/>
              <a:t>Occasionally, intravenous technetium-</a:t>
            </a:r>
            <a:r>
              <a:rPr lang="en-US" sz="2400" dirty="0" err="1"/>
              <a:t>labelled</a:t>
            </a:r>
            <a:r>
              <a:rPr lang="en-US" sz="2400" dirty="0"/>
              <a:t> colloid may be used to demonstrate a potential bleeding site in a Meckel’s diverticulum</a:t>
            </a:r>
            <a:endParaRPr lang="ar-JO"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1844824"/>
            <a:ext cx="8229600" cy="1219200"/>
          </a:xfrm>
        </p:spPr>
        <p:txBody>
          <a:bodyPr/>
          <a:lstStyle/>
          <a:p>
            <a:pPr algn="ctr" rtl="0" eaLnBrk="1" fontAlgn="auto" hangingPunct="1">
              <a:spcAft>
                <a:spcPts val="0"/>
              </a:spcAft>
              <a:defRPr/>
            </a:pPr>
            <a:r>
              <a:rPr sz="6000"/>
              <a:t>Thank You</a:t>
            </a:r>
            <a:endParaRPr lang="ar-JO" sz="6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80728"/>
          </a:xfrm>
        </p:spPr>
        <p:txBody>
          <a:bodyPr/>
          <a:lstStyle/>
          <a:p>
            <a:pPr algn="ctr" rtl="0" eaLnBrk="1" fontAlgn="auto" hangingPunct="1">
              <a:spcAft>
                <a:spcPts val="0"/>
              </a:spcAft>
              <a:defRPr/>
            </a:pPr>
            <a:r>
              <a:t>Etiology</a:t>
            </a:r>
            <a:endParaRPr lang="ar-JO"/>
          </a:p>
        </p:txBody>
      </p:sp>
      <p:pic>
        <p:nvPicPr>
          <p:cNvPr id="717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8600" y="1014413"/>
            <a:ext cx="6002338" cy="571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828328"/>
          </a:xfrm>
        </p:spPr>
        <p:txBody>
          <a:bodyPr/>
          <a:lstStyle/>
          <a:p>
            <a:pPr algn="ctr" rtl="0" eaLnBrk="1" fontAlgn="auto" hangingPunct="1">
              <a:spcAft>
                <a:spcPts val="0"/>
              </a:spcAft>
              <a:defRPr/>
            </a:pPr>
            <a:r>
              <a:t>Clinical Approach</a:t>
            </a:r>
            <a:endParaRPr lang="ar-JO"/>
          </a:p>
        </p:txBody>
      </p:sp>
      <p:sp>
        <p:nvSpPr>
          <p:cNvPr id="2" name="Content Placeholder 1"/>
          <p:cNvSpPr>
            <a:spLocks noGrp="1"/>
          </p:cNvSpPr>
          <p:nvPr>
            <p:ph idx="1"/>
          </p:nvPr>
        </p:nvSpPr>
        <p:spPr>
          <a:xfrm>
            <a:off x="457200" y="1268413"/>
            <a:ext cx="8229600" cy="4827587"/>
          </a:xfrm>
        </p:spPr>
        <p:txBody>
          <a:bodyPr>
            <a:normAutofit/>
          </a:bodyPr>
          <a:lstStyle/>
          <a:p>
            <a:pPr marL="274320" indent="-274320" algn="l" rtl="0" eaLnBrk="1" fontAlgn="auto" hangingPunct="1">
              <a:spcAft>
                <a:spcPts val="0"/>
              </a:spcAft>
              <a:buFont typeface="Wingdings 2"/>
              <a:buChar char=""/>
              <a:defRPr/>
            </a:pPr>
            <a:r>
              <a:rPr lang="en-US" sz="2400" dirty="0"/>
              <a:t>All cases with a recent (within 48 hours) significant GI bleed should be seen in hospital</a:t>
            </a:r>
          </a:p>
          <a:p>
            <a:pPr marL="274320" indent="-274320" algn="l" rtl="0" eaLnBrk="1" fontAlgn="auto" hangingPunct="1">
              <a:spcAft>
                <a:spcPts val="0"/>
              </a:spcAft>
              <a:buFont typeface="Wingdings 2"/>
              <a:buChar char=""/>
              <a:defRPr/>
            </a:pPr>
            <a:r>
              <a:rPr lang="en-US" sz="2400" dirty="0"/>
              <a:t>In many patients, no immediate treatment is required as there has been only a small amount of blood loss </a:t>
            </a:r>
          </a:p>
          <a:p>
            <a:pPr marL="274320" indent="-274320" algn="l" rtl="0" eaLnBrk="1" fontAlgn="auto" hangingPunct="1">
              <a:spcAft>
                <a:spcPts val="0"/>
              </a:spcAft>
              <a:buFont typeface="Wingdings 2"/>
              <a:buChar char=""/>
              <a:defRPr/>
            </a:pPr>
            <a:r>
              <a:rPr lang="en-US" sz="2400" dirty="0"/>
              <a:t>Approximately 85% of patients stop bleeding spontaneously within 48 hours</a:t>
            </a:r>
          </a:p>
          <a:p>
            <a:pPr marL="274320" indent="-274320" algn="l" rtl="0" eaLnBrk="1" fontAlgn="auto" hangingPunct="1">
              <a:spcAft>
                <a:spcPts val="0"/>
              </a:spcAft>
              <a:buFont typeface="Wingdings 2"/>
              <a:buChar char=""/>
              <a:defRPr/>
            </a:pPr>
            <a:r>
              <a:rPr lang="en-US" sz="2400" dirty="0"/>
              <a:t>Bleeding associated with liver disease is often severe and recurrent if it is from varices </a:t>
            </a:r>
          </a:p>
          <a:p>
            <a:pPr marL="274320" indent="-274320" algn="l" rtl="0" eaLnBrk="1" fontAlgn="auto" hangingPunct="1">
              <a:spcAft>
                <a:spcPts val="0"/>
              </a:spcAft>
              <a:buFont typeface="Wingdings 2"/>
              <a:buChar char=""/>
              <a:defRPr/>
            </a:pPr>
            <a:r>
              <a:rPr lang="en-US" sz="2400" dirty="0"/>
              <a:t>Splenomegaly suggests portal hypertension but its absence does not rule out esophageal varices</a:t>
            </a:r>
          </a:p>
          <a:p>
            <a:pPr marL="274320" indent="-274320" algn="l" rtl="0" eaLnBrk="1" fontAlgn="auto" hangingPunct="1">
              <a:spcAft>
                <a:spcPts val="0"/>
              </a:spcAft>
              <a:buFont typeface="Wingdings 2"/>
              <a:buChar char=""/>
              <a:defRPr/>
            </a:pPr>
            <a:r>
              <a:rPr lang="en-US" sz="2400" dirty="0"/>
              <a:t>Many factors are associated with rebleeding and a higher mortality</a:t>
            </a:r>
            <a:endParaRPr lang="ar-JO"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52513"/>
            <a:ext cx="8229600" cy="5043487"/>
          </a:xfrm>
        </p:spPr>
        <p:txBody>
          <a:bodyPr>
            <a:normAutofit lnSpcReduction="10000"/>
          </a:bodyPr>
          <a:lstStyle/>
          <a:p>
            <a:pPr marL="0" indent="0" algn="l" rtl="0" eaLnBrk="1" fontAlgn="auto" hangingPunct="1">
              <a:spcAft>
                <a:spcPts val="0"/>
              </a:spcAft>
              <a:buFont typeface="Wingdings 2"/>
              <a:buNone/>
              <a:defRPr/>
            </a:pPr>
            <a:r>
              <a:rPr lang="en-US" sz="2800" b="1" dirty="0"/>
              <a:t>The following factors affect the risk of rebleeding and death</a:t>
            </a:r>
          </a:p>
          <a:p>
            <a:pPr marL="274320" indent="-274320" algn="l" rtl="0" eaLnBrk="1" fontAlgn="auto" hangingPunct="1">
              <a:spcAft>
                <a:spcPts val="0"/>
              </a:spcAft>
              <a:buFont typeface="Wingdings 2"/>
              <a:buChar char=""/>
              <a:defRPr/>
            </a:pPr>
            <a:r>
              <a:rPr lang="en-US" sz="2800" dirty="0"/>
              <a:t>Age</a:t>
            </a:r>
          </a:p>
          <a:p>
            <a:pPr marL="274320" indent="-274320" algn="l" rtl="0" eaLnBrk="1" fontAlgn="auto" hangingPunct="1">
              <a:spcAft>
                <a:spcPts val="0"/>
              </a:spcAft>
              <a:buFont typeface="Wingdings 2"/>
              <a:buChar char=""/>
              <a:defRPr/>
            </a:pPr>
            <a:r>
              <a:rPr lang="en-US" sz="2800" dirty="0"/>
              <a:t>Evidence of co-morbidity, e.g. cardiac failure, ischemic heart disease, renal disease and malignant disease</a:t>
            </a:r>
          </a:p>
          <a:p>
            <a:pPr marL="274320" indent="-274320" algn="l" rtl="0" eaLnBrk="1" fontAlgn="auto" hangingPunct="1">
              <a:spcAft>
                <a:spcPts val="0"/>
              </a:spcAft>
              <a:buFont typeface="Wingdings 2"/>
              <a:buChar char=""/>
              <a:defRPr/>
            </a:pPr>
            <a:r>
              <a:rPr lang="en-US" sz="2800" dirty="0"/>
              <a:t>Presence of the classical clinical features of shock (pallor, cold peripheries, tachycardia and low blood pressure)</a:t>
            </a:r>
          </a:p>
          <a:p>
            <a:pPr marL="274320" indent="-274320" algn="l" rtl="0" eaLnBrk="1" fontAlgn="auto" hangingPunct="1">
              <a:spcAft>
                <a:spcPts val="0"/>
              </a:spcAft>
              <a:buFont typeface="Wingdings 2"/>
              <a:buChar char=""/>
              <a:defRPr/>
            </a:pPr>
            <a:r>
              <a:rPr lang="en-US" sz="2800" dirty="0"/>
              <a:t>Endoscopic diagnosis, </a:t>
            </a:r>
            <a:r>
              <a:rPr lang="en-US" sz="2800" dirty="0" err="1"/>
              <a:t>e.g</a:t>
            </a:r>
            <a:r>
              <a:rPr lang="en-US" sz="2800" dirty="0"/>
              <a:t> ulcer with active bleeding or endoscopic stigmata of recent bleeding</a:t>
            </a:r>
          </a:p>
          <a:p>
            <a:pPr marL="274320" indent="-274320" algn="l" rtl="0" eaLnBrk="1" fontAlgn="auto" hangingPunct="1">
              <a:spcAft>
                <a:spcPts val="0"/>
              </a:spcAft>
              <a:buFont typeface="Wingdings 2"/>
              <a:buChar char=""/>
              <a:defRPr/>
            </a:pPr>
            <a:r>
              <a:rPr lang="en-US" sz="2800" dirty="0"/>
              <a:t>Clinical signs of chronic liver disease</a:t>
            </a:r>
            <a:endParaRPr lang="ar-JO"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116632"/>
            <a:ext cx="8229600" cy="764704"/>
          </a:xfrm>
        </p:spPr>
        <p:txBody>
          <a:bodyPr/>
          <a:lstStyle/>
          <a:p>
            <a:pPr algn="ctr" rtl="0" eaLnBrk="1" fontAlgn="auto" hangingPunct="1">
              <a:spcAft>
                <a:spcPts val="0"/>
              </a:spcAft>
              <a:defRPr/>
            </a:pPr>
            <a:r>
              <a:rPr b="1" dirty="0"/>
              <a:t>Urgent Management</a:t>
            </a:r>
            <a:endParaRPr lang="ar-JO" b="1" dirty="0"/>
          </a:p>
        </p:txBody>
      </p:sp>
      <p:sp>
        <p:nvSpPr>
          <p:cNvPr id="2" name="Content Placeholder 1"/>
          <p:cNvSpPr>
            <a:spLocks noGrp="1"/>
          </p:cNvSpPr>
          <p:nvPr>
            <p:ph idx="1"/>
          </p:nvPr>
        </p:nvSpPr>
        <p:spPr>
          <a:xfrm>
            <a:off x="179388" y="1125538"/>
            <a:ext cx="8785225" cy="5616575"/>
          </a:xfrm>
        </p:spPr>
        <p:txBody>
          <a:bodyPr>
            <a:normAutofit/>
          </a:bodyPr>
          <a:lstStyle/>
          <a:p>
            <a:pPr marL="274320" indent="-274320" algn="l" rtl="0" eaLnBrk="1" fontAlgn="auto" hangingPunct="1">
              <a:spcAft>
                <a:spcPts val="0"/>
              </a:spcAft>
              <a:buFont typeface="Wingdings 2"/>
              <a:buChar char=""/>
              <a:defRPr/>
            </a:pPr>
            <a:r>
              <a:rPr lang="en-US" sz="2400" dirty="0"/>
              <a:t>The major principle is to rapidly </a:t>
            </a:r>
            <a:r>
              <a:rPr lang="en-US" sz="2400" b="1" dirty="0"/>
              <a:t>restore the blood volume to normal</a:t>
            </a:r>
            <a:r>
              <a:rPr lang="en-US" sz="2400" dirty="0"/>
              <a:t>. This can be best achieved by transfusion of red cell concentrates via one or more large-bore intravenous cannulas </a:t>
            </a:r>
          </a:p>
          <a:p>
            <a:pPr marL="274320" indent="-274320" algn="l" rtl="0" eaLnBrk="1" fontAlgn="auto" hangingPunct="1">
              <a:spcAft>
                <a:spcPts val="0"/>
              </a:spcAft>
              <a:buFont typeface="Wingdings 2"/>
              <a:buChar char=""/>
              <a:defRPr/>
            </a:pPr>
            <a:r>
              <a:rPr lang="en-US" sz="2400" dirty="0"/>
              <a:t>Plasma expanders or 0.9% saline is given until the blood becomes available </a:t>
            </a:r>
          </a:p>
          <a:p>
            <a:pPr marL="274320" indent="-274320" algn="l" rtl="0" eaLnBrk="1" fontAlgn="auto" hangingPunct="1">
              <a:spcAft>
                <a:spcPts val="0"/>
              </a:spcAft>
              <a:buFont typeface="Wingdings 2"/>
              <a:buChar char=""/>
              <a:defRPr/>
            </a:pPr>
            <a:r>
              <a:rPr lang="en-US" sz="2400" dirty="0"/>
              <a:t>Transfusion must be monitored to avoid overload leading to heart failure. The pulse rate(vital signs) and venous pressure are the best guides to adequacy of transfusion</a:t>
            </a:r>
          </a:p>
          <a:p>
            <a:pPr marL="274320" indent="-274320" algn="l" rtl="0" eaLnBrk="1" fontAlgn="auto" hangingPunct="1">
              <a:spcAft>
                <a:spcPts val="0"/>
              </a:spcAft>
              <a:buFont typeface="Wingdings 2"/>
              <a:buChar char=""/>
              <a:defRPr/>
            </a:pPr>
            <a:r>
              <a:rPr lang="en-US" sz="2400" dirty="0"/>
              <a:t>Hemoglobin levels are generally a poor indicator of the need to transfuse because anemia does not develop immediately</a:t>
            </a:r>
          </a:p>
          <a:p>
            <a:pPr marL="274320" indent="-274320" algn="l" rtl="0" eaLnBrk="1" fontAlgn="auto" hangingPunct="1">
              <a:spcAft>
                <a:spcPts val="0"/>
              </a:spcAft>
              <a:buFont typeface="Wingdings 2"/>
              <a:buChar char=""/>
              <a:defRPr/>
            </a:pPr>
            <a:r>
              <a:rPr lang="en-US" sz="2400" dirty="0"/>
              <a:t>If the Hb is less than 10 g/</a:t>
            </a:r>
            <a:r>
              <a:rPr lang="en-US" sz="2400" dirty="0" err="1"/>
              <a:t>dL</a:t>
            </a:r>
            <a:r>
              <a:rPr lang="en-US" sz="2400" dirty="0"/>
              <a:t> and the patient has either bled recently or is actively bleeding, transfusion is usually necessary</a:t>
            </a:r>
          </a:p>
          <a:p>
            <a:pPr marL="274320" indent="-274320" algn="l" rtl="0" eaLnBrk="1" fontAlgn="auto" hangingPunct="1">
              <a:spcAft>
                <a:spcPts val="0"/>
              </a:spcAft>
              <a:buFont typeface="Wingdings 2"/>
              <a:buChar char=""/>
              <a:defRPr/>
            </a:pPr>
            <a:r>
              <a:rPr lang="en-US" sz="2400" dirty="0"/>
              <a:t>In most patients the bleeding stops temporarily so that further assessment can be made</a:t>
            </a:r>
            <a:endParaRPr lang="ar-JO"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476250"/>
            <a:ext cx="8713787" cy="6048375"/>
          </a:xfrm>
        </p:spPr>
        <p:txBody>
          <a:bodyPr>
            <a:normAutofit lnSpcReduction="10000"/>
          </a:bodyPr>
          <a:lstStyle/>
          <a:p>
            <a:pPr marL="0" indent="0" algn="l" rtl="0" eaLnBrk="1" hangingPunct="1">
              <a:lnSpc>
                <a:spcPct val="80000"/>
              </a:lnSpc>
              <a:buFont typeface="Wingdings 2" pitchFamily="18" charset="2"/>
              <a:buNone/>
              <a:defRPr/>
            </a:pPr>
            <a:r>
              <a:rPr lang="en-US" sz="2900" b="1" dirty="0">
                <a:cs typeface="Times New Roman" pitchFamily="18" charset="0"/>
              </a:rPr>
              <a:t>Urgent steps should include</a:t>
            </a:r>
          </a:p>
          <a:p>
            <a:pPr marL="0" indent="0" algn="l" rtl="0" eaLnBrk="1" hangingPunct="1">
              <a:lnSpc>
                <a:spcPct val="80000"/>
              </a:lnSpc>
              <a:defRPr/>
            </a:pPr>
            <a:r>
              <a:rPr lang="en-US" sz="2200" dirty="0">
                <a:cs typeface="Times New Roman" pitchFamily="18" charset="0"/>
              </a:rPr>
              <a:t>History and examination</a:t>
            </a:r>
          </a:p>
          <a:p>
            <a:pPr marL="0" indent="0" algn="l" rtl="0" eaLnBrk="1" hangingPunct="1">
              <a:lnSpc>
                <a:spcPct val="80000"/>
              </a:lnSpc>
              <a:defRPr/>
            </a:pPr>
            <a:r>
              <a:rPr lang="en-US" sz="2200" dirty="0">
                <a:cs typeface="Times New Roman" pitchFamily="18" charset="0"/>
              </a:rPr>
              <a:t>Monitoring the pulse and blood pressure (Q 30 minutes)</a:t>
            </a:r>
          </a:p>
          <a:p>
            <a:pPr marL="0" indent="0" algn="l" rtl="0" eaLnBrk="1" hangingPunct="1">
              <a:lnSpc>
                <a:spcPct val="80000"/>
              </a:lnSpc>
              <a:defRPr/>
            </a:pPr>
            <a:r>
              <a:rPr lang="en-US" sz="2200" dirty="0">
                <a:cs typeface="Times New Roman" pitchFamily="18" charset="0"/>
              </a:rPr>
              <a:t>Take blood for hemoglobin, urea, electrolytes, liver biochemistry, coagulation screen, blood grouping and </a:t>
            </a:r>
            <a:r>
              <a:rPr lang="en-US" sz="2200" dirty="0" err="1">
                <a:cs typeface="Times New Roman" pitchFamily="18" charset="0"/>
              </a:rPr>
              <a:t>crossmatch</a:t>
            </a:r>
            <a:r>
              <a:rPr lang="en-US" sz="2200" dirty="0">
                <a:cs typeface="Times New Roman" pitchFamily="18" charset="0"/>
              </a:rPr>
              <a:t> (2 units initially)</a:t>
            </a:r>
          </a:p>
          <a:p>
            <a:pPr marL="0" indent="0" algn="l" rtl="0" eaLnBrk="1" hangingPunct="1">
              <a:lnSpc>
                <a:spcPct val="80000"/>
              </a:lnSpc>
              <a:defRPr/>
            </a:pPr>
            <a:r>
              <a:rPr lang="en-US" sz="2200" dirty="0">
                <a:cs typeface="Times New Roman" pitchFamily="18" charset="0"/>
              </a:rPr>
              <a:t>Establish intravenous access – 2 large bore </a:t>
            </a:r>
            <a:r>
              <a:rPr lang="en-US" sz="2200" dirty="0" err="1">
                <a:cs typeface="Times New Roman" pitchFamily="18" charset="0"/>
              </a:rPr>
              <a:t>i.v</a:t>
            </a:r>
            <a:r>
              <a:rPr lang="en-US" sz="2200" dirty="0">
                <a:cs typeface="Times New Roman" pitchFamily="18" charset="0"/>
              </a:rPr>
              <a:t>. </a:t>
            </a:r>
            <a:r>
              <a:rPr lang="en-US" sz="2200" dirty="0" err="1">
                <a:cs typeface="Times New Roman" pitchFamily="18" charset="0"/>
              </a:rPr>
              <a:t>cannulas</a:t>
            </a:r>
            <a:r>
              <a:rPr lang="en-US" sz="2200" dirty="0">
                <a:cs typeface="Times New Roman" pitchFamily="18" charset="0"/>
              </a:rPr>
              <a:t>; central line if brisk bleed or multiple </a:t>
            </a:r>
            <a:r>
              <a:rPr lang="en-US" sz="2200" dirty="0" err="1">
                <a:cs typeface="Times New Roman" pitchFamily="18" charset="0"/>
              </a:rPr>
              <a:t>comorbidities</a:t>
            </a:r>
            <a:endParaRPr lang="en-US" sz="2200" dirty="0">
              <a:cs typeface="Times New Roman" pitchFamily="18" charset="0"/>
            </a:endParaRPr>
          </a:p>
          <a:p>
            <a:pPr marL="0" indent="0" algn="l" rtl="0" eaLnBrk="1" hangingPunct="1">
              <a:lnSpc>
                <a:spcPct val="80000"/>
              </a:lnSpc>
              <a:defRPr/>
            </a:pPr>
            <a:r>
              <a:rPr lang="en-US" sz="2200" dirty="0">
                <a:cs typeface="Times New Roman" pitchFamily="18" charset="0"/>
              </a:rPr>
              <a:t>Start IV fluids</a:t>
            </a:r>
          </a:p>
          <a:p>
            <a:pPr marL="0" indent="0" algn="l" rtl="0" eaLnBrk="1" hangingPunct="1">
              <a:lnSpc>
                <a:spcPct val="80000"/>
              </a:lnSpc>
              <a:defRPr/>
            </a:pPr>
            <a:r>
              <a:rPr lang="en-US" sz="2200" dirty="0">
                <a:cs typeface="Times New Roman" pitchFamily="18" charset="0"/>
              </a:rPr>
              <a:t>Blood transfusion </a:t>
            </a:r>
          </a:p>
          <a:p>
            <a:pPr marL="0" indent="0" algn="l" rtl="0" eaLnBrk="1" hangingPunct="1">
              <a:lnSpc>
                <a:spcPct val="80000"/>
              </a:lnSpc>
              <a:defRPr/>
            </a:pPr>
            <a:r>
              <a:rPr lang="en-US" sz="2200" dirty="0">
                <a:cs typeface="Times New Roman" pitchFamily="18" charset="0"/>
              </a:rPr>
              <a:t>Indications for blood transfusion are:</a:t>
            </a:r>
          </a:p>
          <a:p>
            <a:pPr marL="0" indent="0" algn="l" rtl="0" eaLnBrk="1" hangingPunct="1">
              <a:lnSpc>
                <a:spcPct val="80000"/>
              </a:lnSpc>
              <a:buFont typeface="Constantia" pitchFamily="18" charset="0"/>
              <a:buAutoNum type="arabicPeriod"/>
              <a:defRPr/>
            </a:pPr>
            <a:r>
              <a:rPr lang="en-US" sz="2200" dirty="0">
                <a:cs typeface="Times New Roman" pitchFamily="18" charset="0"/>
              </a:rPr>
              <a:t>Shock (pallor, cold peripheries, systolic BP below 100 mmHg, pulse &gt; 100/min)</a:t>
            </a:r>
          </a:p>
          <a:p>
            <a:pPr marL="0" indent="0" algn="l" rtl="0" eaLnBrk="1" hangingPunct="1">
              <a:lnSpc>
                <a:spcPct val="80000"/>
              </a:lnSpc>
              <a:buFont typeface="Constantia" pitchFamily="18" charset="0"/>
              <a:buAutoNum type="arabicPeriod"/>
              <a:defRPr/>
            </a:pPr>
            <a:r>
              <a:rPr lang="en-US" sz="2200" dirty="0">
                <a:cs typeface="Times New Roman" pitchFamily="18" charset="0"/>
              </a:rPr>
              <a:t>Hemoglobin &lt; 10 g/</a:t>
            </a:r>
            <a:r>
              <a:rPr lang="en-US" sz="2200" dirty="0" err="1">
                <a:cs typeface="Times New Roman" pitchFamily="18" charset="0"/>
              </a:rPr>
              <a:t>dL</a:t>
            </a:r>
            <a:r>
              <a:rPr lang="en-US" sz="2200" dirty="0">
                <a:cs typeface="Times New Roman" pitchFamily="18" charset="0"/>
              </a:rPr>
              <a:t> in patients with recent or active bleeding</a:t>
            </a:r>
          </a:p>
          <a:p>
            <a:pPr marL="0" indent="0" algn="l" rtl="0" eaLnBrk="1" hangingPunct="1">
              <a:lnSpc>
                <a:spcPct val="80000"/>
              </a:lnSpc>
              <a:defRPr/>
            </a:pPr>
            <a:r>
              <a:rPr lang="en-US" sz="2200" dirty="0">
                <a:cs typeface="Times New Roman" pitchFamily="18" charset="0"/>
              </a:rPr>
              <a:t>Oxygen therapy</a:t>
            </a:r>
            <a:r>
              <a:rPr lang="en-US" sz="2400" dirty="0"/>
              <a:t> if needed</a:t>
            </a:r>
            <a:endParaRPr lang="en-US" sz="2200" dirty="0">
              <a:cs typeface="Times New Roman" pitchFamily="18" charset="0"/>
            </a:endParaRPr>
          </a:p>
          <a:p>
            <a:pPr marL="0" indent="0" algn="l" rtl="0" eaLnBrk="1" hangingPunct="1">
              <a:lnSpc>
                <a:spcPct val="80000"/>
              </a:lnSpc>
              <a:defRPr/>
            </a:pPr>
            <a:r>
              <a:rPr lang="en-US" sz="2200" dirty="0">
                <a:cs typeface="Times New Roman" pitchFamily="18" charset="0"/>
              </a:rPr>
              <a:t>Urgent endoscopy in shocked patients or patients with liver disease</a:t>
            </a:r>
          </a:p>
          <a:p>
            <a:pPr marL="0" indent="0" algn="l" rtl="0" eaLnBrk="1" hangingPunct="1">
              <a:lnSpc>
                <a:spcPct val="80000"/>
              </a:lnSpc>
              <a:defRPr/>
            </a:pPr>
            <a:r>
              <a:rPr lang="en-US" sz="2200" dirty="0">
                <a:cs typeface="Times New Roman" pitchFamily="18" charset="0"/>
              </a:rPr>
              <a:t>Continue to monitor vital signs</a:t>
            </a:r>
          </a:p>
          <a:p>
            <a:pPr marL="0" indent="0" algn="l" rtl="0" eaLnBrk="1" hangingPunct="1">
              <a:lnSpc>
                <a:spcPct val="80000"/>
              </a:lnSpc>
              <a:defRPr/>
            </a:pPr>
            <a:r>
              <a:rPr lang="en-US" sz="2200" dirty="0">
                <a:cs typeface="Times New Roman" pitchFamily="18" charset="0"/>
              </a:rPr>
              <a:t>Re-endoscope for continued bleeding or </a:t>
            </a:r>
            <a:r>
              <a:rPr lang="en-US" sz="2200" dirty="0" err="1">
                <a:cs typeface="Times New Roman" pitchFamily="18" charset="0"/>
              </a:rPr>
              <a:t>hypovolemia</a:t>
            </a:r>
            <a:endParaRPr lang="en-US" sz="2200" dirty="0">
              <a:cs typeface="Times New Roman" pitchFamily="18" charset="0"/>
            </a:endParaRPr>
          </a:p>
          <a:p>
            <a:pPr marL="0" indent="0" algn="l" rtl="0" eaLnBrk="1" hangingPunct="1">
              <a:lnSpc>
                <a:spcPct val="80000"/>
              </a:lnSpc>
              <a:defRPr/>
            </a:pPr>
            <a:r>
              <a:rPr lang="en-US" sz="2200" dirty="0">
                <a:cs typeface="Times New Roman" pitchFamily="18" charset="0"/>
              </a:rPr>
              <a:t>Surgery is the last resort if bleeding persists</a:t>
            </a:r>
            <a:endParaRPr lang="ar-JO"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764704"/>
          </a:xfrm>
        </p:spPr>
        <p:txBody>
          <a:bodyPr/>
          <a:lstStyle/>
          <a:p>
            <a:pPr algn="ctr" rtl="0" eaLnBrk="1" fontAlgn="auto" hangingPunct="1">
              <a:spcAft>
                <a:spcPts val="0"/>
              </a:spcAft>
              <a:defRPr/>
            </a:pPr>
            <a:r>
              <a:t>Endoscopy</a:t>
            </a:r>
            <a:endParaRPr lang="ar-JO"/>
          </a:p>
        </p:txBody>
      </p:sp>
      <p:sp>
        <p:nvSpPr>
          <p:cNvPr id="12290" name="Content Placeholder 1"/>
          <p:cNvSpPr>
            <a:spLocks noGrp="1"/>
          </p:cNvSpPr>
          <p:nvPr>
            <p:ph idx="1"/>
          </p:nvPr>
        </p:nvSpPr>
        <p:spPr>
          <a:xfrm>
            <a:off x="0" y="1052513"/>
            <a:ext cx="8964613" cy="5256212"/>
          </a:xfrm>
        </p:spPr>
        <p:txBody>
          <a:bodyPr/>
          <a:lstStyle/>
          <a:p>
            <a:pPr algn="l" rtl="0" eaLnBrk="1" hangingPunct="1">
              <a:lnSpc>
                <a:spcPct val="80000"/>
              </a:lnSpc>
            </a:pPr>
            <a:r>
              <a:rPr lang="en-US" sz="2400" dirty="0">
                <a:cs typeface="Times New Roman" pitchFamily="18" charset="0"/>
              </a:rPr>
              <a:t>Endoscopy will usually make a </a:t>
            </a:r>
            <a:r>
              <a:rPr lang="en-US" sz="2400" b="1" dirty="0">
                <a:cs typeface="Times New Roman" pitchFamily="18" charset="0"/>
              </a:rPr>
              <a:t>diagnosis</a:t>
            </a:r>
            <a:r>
              <a:rPr lang="en-US" sz="2400" dirty="0">
                <a:cs typeface="Times New Roman" pitchFamily="18" charset="0"/>
              </a:rPr>
              <a:t> and endoscopic </a:t>
            </a:r>
            <a:r>
              <a:rPr lang="en-US" sz="2400" b="1" dirty="0">
                <a:cs typeface="Times New Roman" pitchFamily="18" charset="0"/>
              </a:rPr>
              <a:t>therapy</a:t>
            </a:r>
            <a:r>
              <a:rPr lang="en-US" sz="2400" dirty="0">
                <a:cs typeface="Times New Roman" pitchFamily="18" charset="0"/>
              </a:rPr>
              <a:t> can be performed if needed</a:t>
            </a:r>
          </a:p>
          <a:p>
            <a:pPr algn="l" rtl="0" eaLnBrk="1" hangingPunct="1">
              <a:lnSpc>
                <a:spcPct val="80000"/>
              </a:lnSpc>
            </a:pPr>
            <a:r>
              <a:rPr lang="en-US" sz="2400" dirty="0">
                <a:cs typeface="Times New Roman" pitchFamily="18" charset="0"/>
              </a:rPr>
              <a:t>After adequate resuscitation, urgent</a:t>
            </a:r>
            <a:r>
              <a:rPr lang="en-US" sz="2400" b="1" dirty="0">
                <a:cs typeface="Times New Roman" pitchFamily="18" charset="0"/>
              </a:rPr>
              <a:t> </a:t>
            </a:r>
            <a:r>
              <a:rPr lang="en-US" sz="2400" dirty="0">
                <a:cs typeface="Times New Roman" pitchFamily="18" charset="0"/>
              </a:rPr>
              <a:t>endoscopy should be performed in patients with shock, suspected varices or with continued bleeding </a:t>
            </a:r>
          </a:p>
          <a:p>
            <a:pPr algn="l" rtl="0" eaLnBrk="1" hangingPunct="1">
              <a:lnSpc>
                <a:spcPct val="80000"/>
              </a:lnSpc>
            </a:pPr>
            <a:r>
              <a:rPr lang="en-US" sz="2400" dirty="0">
                <a:cs typeface="Times New Roman" pitchFamily="18" charset="0"/>
              </a:rPr>
              <a:t>Endoscopy can detect the cause of the hemorrhage in 80% or more of cases </a:t>
            </a:r>
          </a:p>
          <a:p>
            <a:pPr algn="l" rtl="0" eaLnBrk="1" hangingPunct="1">
              <a:lnSpc>
                <a:spcPct val="80000"/>
              </a:lnSpc>
            </a:pPr>
            <a:r>
              <a:rPr lang="en-US" sz="2400" dirty="0">
                <a:cs typeface="Times New Roman" pitchFamily="18" charset="0"/>
              </a:rPr>
              <a:t>In patients with a peptic ulcer, if the stigmata of a recent bleed are seen (i.e. a spurting artery, active oozing, fresh or organized blood clot or black spots) the patient is more likely to rebleed</a:t>
            </a:r>
          </a:p>
          <a:p>
            <a:pPr algn="l" rtl="0" eaLnBrk="1" hangingPunct="1">
              <a:lnSpc>
                <a:spcPct val="80000"/>
              </a:lnSpc>
            </a:pPr>
            <a:r>
              <a:rPr lang="en-US" sz="2400" dirty="0">
                <a:cs typeface="Times New Roman" pitchFamily="18" charset="0"/>
              </a:rPr>
              <a:t>At endoscopy, Varices should be treated, usually with banding </a:t>
            </a:r>
          </a:p>
          <a:p>
            <a:pPr algn="l" rtl="0" eaLnBrk="1" hangingPunct="1">
              <a:lnSpc>
                <a:spcPct val="80000"/>
              </a:lnSpc>
            </a:pPr>
            <a:r>
              <a:rPr lang="en-US" sz="2400" dirty="0">
                <a:cs typeface="Times New Roman" pitchFamily="18" charset="0"/>
              </a:rPr>
              <a:t>Bleeding ulcers and those with stigmata of recent bleeding should be treated with two hemostatic methods, usually injection with epinephrine (adrenaline) and thermal coagulation or endoscopic clipping because dual therapy is clearly more effective than monotherapy in reducing rebleeding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116633"/>
            <a:ext cx="8785225" cy="6624736"/>
          </a:xfrm>
        </p:spPr>
        <p:txBody>
          <a:bodyPr>
            <a:normAutofit fontScale="92500" lnSpcReduction="10000"/>
          </a:bodyPr>
          <a:lstStyle/>
          <a:p>
            <a:pPr marL="0" indent="0" algn="l" rtl="0" eaLnBrk="1" fontAlgn="auto" hangingPunct="1">
              <a:spcAft>
                <a:spcPts val="0"/>
              </a:spcAft>
              <a:buFont typeface="Wingdings 2"/>
              <a:buNone/>
              <a:defRPr/>
            </a:pPr>
            <a:r>
              <a:rPr lang="en-US" sz="4400" dirty="0"/>
              <a:t>Drug therapy</a:t>
            </a:r>
          </a:p>
          <a:p>
            <a:pPr marL="274320" indent="-274320" algn="l" rtl="0" eaLnBrk="1" fontAlgn="auto" hangingPunct="1">
              <a:spcAft>
                <a:spcPts val="0"/>
              </a:spcAft>
              <a:buFont typeface="Wingdings 2"/>
              <a:buChar char=""/>
              <a:defRPr/>
            </a:pPr>
            <a:r>
              <a:rPr lang="en-US" sz="2200" dirty="0"/>
              <a:t>After diagnosis at endoscopy, intravenous PPI’s should be given to all ulcer patients as it reduces rebleeding rates and the need for surgery</a:t>
            </a:r>
          </a:p>
          <a:p>
            <a:pPr marL="274320" indent="-274320" algn="l" rtl="0" eaLnBrk="1" fontAlgn="auto" hangingPunct="1">
              <a:spcAft>
                <a:spcPts val="0"/>
              </a:spcAft>
              <a:buFont typeface="Wingdings 2"/>
              <a:buChar char=""/>
              <a:defRPr/>
            </a:pPr>
            <a:r>
              <a:rPr lang="en-US" sz="2200" dirty="0"/>
              <a:t>PPI therapy has no effect on mortality in studies in the western world</a:t>
            </a:r>
          </a:p>
          <a:p>
            <a:pPr marL="274320" indent="-274320" algn="l" rtl="0" eaLnBrk="1" fontAlgn="auto" hangingPunct="1">
              <a:spcAft>
                <a:spcPts val="0"/>
              </a:spcAft>
              <a:buFont typeface="Wingdings 2"/>
              <a:buChar char=""/>
              <a:defRPr/>
            </a:pPr>
            <a:r>
              <a:rPr lang="en-US" sz="2200" dirty="0"/>
              <a:t>H2-receptor antagonists are of no value</a:t>
            </a:r>
          </a:p>
          <a:p>
            <a:pPr marL="0" indent="0" algn="l" rtl="0" eaLnBrk="1" fontAlgn="auto" hangingPunct="1">
              <a:spcAft>
                <a:spcPts val="0"/>
              </a:spcAft>
              <a:buFont typeface="Wingdings 2"/>
              <a:buNone/>
              <a:defRPr/>
            </a:pPr>
            <a:r>
              <a:rPr lang="en-US" sz="3800" dirty="0"/>
              <a:t>Uncontrolled or repeat bleeding</a:t>
            </a:r>
          </a:p>
          <a:p>
            <a:pPr marL="274320" indent="-274320" algn="l" rtl="0" eaLnBrk="1" fontAlgn="auto" hangingPunct="1">
              <a:spcAft>
                <a:spcPts val="0"/>
              </a:spcAft>
              <a:buFont typeface="Wingdings 2"/>
              <a:buChar char=""/>
              <a:defRPr/>
            </a:pPr>
            <a:r>
              <a:rPr lang="en-US" sz="2200" dirty="0"/>
              <a:t>Endoscopy should be repeated to assess the bleeding site and to treat, if possible</a:t>
            </a:r>
          </a:p>
          <a:p>
            <a:pPr marL="274320" indent="-274320" algn="l" rtl="0" eaLnBrk="1" fontAlgn="auto" hangingPunct="1">
              <a:spcAft>
                <a:spcPts val="0"/>
              </a:spcAft>
              <a:buFont typeface="Wingdings 2"/>
              <a:buChar char=""/>
              <a:defRPr/>
            </a:pPr>
            <a:r>
              <a:rPr lang="en-US" sz="2200" dirty="0"/>
              <a:t>Surgery is necessary if bleeding is persistent or uncontrollable and should aim primarily to control the hemorrhage</a:t>
            </a:r>
          </a:p>
          <a:p>
            <a:pPr marL="0" indent="0" algn="l" rtl="0" eaLnBrk="1" fontAlgn="auto" hangingPunct="1">
              <a:spcAft>
                <a:spcPts val="0"/>
              </a:spcAft>
              <a:buFont typeface="Wingdings 2"/>
              <a:buNone/>
              <a:defRPr/>
            </a:pPr>
            <a:r>
              <a:rPr lang="en-US" sz="4000" dirty="0"/>
              <a:t>Discharge </a:t>
            </a:r>
          </a:p>
          <a:p>
            <a:pPr marL="274320" indent="-274320" algn="l" rtl="0" eaLnBrk="1" fontAlgn="auto" hangingPunct="1">
              <a:spcAft>
                <a:spcPts val="0"/>
              </a:spcAft>
              <a:buFont typeface="Wingdings 2"/>
              <a:buChar char=""/>
              <a:defRPr/>
            </a:pPr>
            <a:r>
              <a:rPr lang="en-US" sz="2200" dirty="0"/>
              <a:t>The patient’s age, diagnosis on endoscopy, co-morbidity and the presence or absence of shock and the availability of support in the community should be taken into consideration</a:t>
            </a:r>
          </a:p>
          <a:p>
            <a:pPr marL="274320" indent="-274320" algn="l" rtl="0" eaLnBrk="1" fontAlgn="auto" hangingPunct="1">
              <a:spcAft>
                <a:spcPts val="0"/>
              </a:spcAft>
              <a:buFont typeface="Wingdings 2"/>
              <a:buChar char=""/>
              <a:defRPr/>
            </a:pPr>
            <a:r>
              <a:rPr lang="en-US" sz="2200" dirty="0"/>
              <a:t>In general, all patients who are hemodynamically stable and have no stigmata of recent hemorrhage on endoscopy can be discharged from hospital within 24 hours </a:t>
            </a:r>
          </a:p>
          <a:p>
            <a:pPr marL="274320" indent="-274320" algn="l" rtl="0" eaLnBrk="1" fontAlgn="auto" hangingPunct="1">
              <a:spcAft>
                <a:spcPts val="0"/>
              </a:spcAft>
              <a:buFont typeface="Wingdings 2"/>
              <a:buChar char=""/>
              <a:defRPr/>
            </a:pPr>
            <a:r>
              <a:rPr lang="en-US" sz="2200" dirty="0"/>
              <a:t>All shocked patients and patients with co-morbidity need inpatient observation</a:t>
            </a:r>
            <a:endParaRPr lang="ar-JO" sz="2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1815</TotalTime>
  <Words>2029</Words>
  <Application>Microsoft Office PowerPoint</Application>
  <PresentationFormat>On-screen Show (4:3)</PresentationFormat>
  <Paragraphs>134</Paragraphs>
  <Slides>21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Constantia</vt:lpstr>
      <vt:lpstr>Helvetica Neue</vt:lpstr>
      <vt:lpstr>Wingdings 2</vt:lpstr>
      <vt:lpstr>Office Theme</vt:lpstr>
      <vt:lpstr>Gastrointestinal Bleeding</vt:lpstr>
      <vt:lpstr>Upper Gastrointestinal Bleeding</vt:lpstr>
      <vt:lpstr>Etiology</vt:lpstr>
      <vt:lpstr>Clinical Approach</vt:lpstr>
      <vt:lpstr>PowerPoint Presentation</vt:lpstr>
      <vt:lpstr>Urgent Management</vt:lpstr>
      <vt:lpstr>PowerPoint Presentation</vt:lpstr>
      <vt:lpstr>Endoscopy</vt:lpstr>
      <vt:lpstr>PowerPoint Presentation</vt:lpstr>
      <vt:lpstr>Special Situations</vt:lpstr>
      <vt:lpstr>PowerPoint Presentation</vt:lpstr>
      <vt:lpstr>PowerPoint Presentation</vt:lpstr>
      <vt:lpstr>PowerPoint Presentation</vt:lpstr>
      <vt:lpstr>PowerPoint Presentation</vt:lpstr>
      <vt:lpstr>PowerPoint Presentation</vt:lpstr>
      <vt:lpstr>PowerPoint Presentation</vt:lpstr>
      <vt:lpstr>Prognosis</vt:lpstr>
      <vt:lpstr>Chronic Gastrointestinal Bleeding</vt:lpstr>
      <vt:lpstr>Diagnosis</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Chronic Liver Disease</dc:title>
  <dc:creator>dd</dc:creator>
  <cp:lastModifiedBy>جبرين عبدالله جبرين العايدي</cp:lastModifiedBy>
  <cp:revision>129</cp:revision>
  <dcterms:created xsi:type="dcterms:W3CDTF">2013-01-05T10:42:11Z</dcterms:created>
  <dcterms:modified xsi:type="dcterms:W3CDTF">2024-02-20T18:37:45Z</dcterms:modified>
</cp:coreProperties>
</file>