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83" r:id="rId3"/>
    <p:sldId id="259" r:id="rId4"/>
    <p:sldId id="260" r:id="rId5"/>
    <p:sldId id="263" r:id="rId6"/>
    <p:sldId id="261" r:id="rId7"/>
    <p:sldId id="264" r:id="rId8"/>
    <p:sldId id="262" r:id="rId9"/>
    <p:sldId id="265" r:id="rId10"/>
    <p:sldId id="282" r:id="rId11"/>
    <p:sldId id="267" r:id="rId12"/>
    <p:sldId id="268" r:id="rId13"/>
    <p:sldId id="270" r:id="rId14"/>
    <p:sldId id="271" r:id="rId15"/>
    <p:sldId id="272" r:id="rId16"/>
    <p:sldId id="275" r:id="rId17"/>
    <p:sldId id="278" r:id="rId18"/>
    <p:sldId id="273" r:id="rId19"/>
    <p:sldId id="277" r:id="rId20"/>
  </p:sldIdLst>
  <p:sldSz cx="9144000" cy="6858000" type="screen4x3"/>
  <p:notesSz cx="6797675" cy="992663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5553" autoAdjust="0"/>
  </p:normalViewPr>
  <p:slideViewPr>
    <p:cSldViewPr>
      <p:cViewPr>
        <p:scale>
          <a:sx n="92" d="100"/>
          <a:sy n="92" d="100"/>
        </p:scale>
        <p:origin x="-1373"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29F5BBA9-EB1E-43E7-BFC8-177B4679585A}" type="datetimeFigureOut">
              <a:rPr lang="ar-JO" smtClean="0"/>
              <a:pPr/>
              <a:t>08/04/1442</a:t>
            </a:fld>
            <a:endParaRPr lang="ar-JO"/>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A0BA335C-8FF0-4E15-AE7B-C3CCE9C52D1A}" type="slidenum">
              <a:rPr lang="ar-JO" smtClean="0"/>
              <a:pPr/>
              <a:t>‹#›</a:t>
            </a:fld>
            <a:endParaRPr lang="ar-JO"/>
          </a:p>
        </p:txBody>
      </p:sp>
    </p:spTree>
    <p:extLst>
      <p:ext uri="{BB962C8B-B14F-4D97-AF65-F5344CB8AC3E}">
        <p14:creationId xmlns:p14="http://schemas.microsoft.com/office/powerpoint/2010/main" val="1528374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DCAF6E-E3F8-41D5-B6A3-DAA258D1093C}" type="datetimeFigureOut">
              <a:rPr lang="en-US" smtClean="0"/>
              <a:pPr/>
              <a:t>11/23/2020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7997F8-344A-402B-9907-64628BA95227}" type="slidenum">
              <a:rPr lang="en-US" smtClean="0"/>
              <a:pPr/>
              <a:t>‹#›</a:t>
            </a:fld>
            <a:endParaRPr lang="en-US"/>
          </a:p>
        </p:txBody>
      </p:sp>
    </p:spTree>
    <p:extLst>
      <p:ext uri="{BB962C8B-B14F-4D97-AF65-F5344CB8AC3E}">
        <p14:creationId xmlns:p14="http://schemas.microsoft.com/office/powerpoint/2010/main" val="101549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Minimum Inhibitory Concentration (MIC)</a:t>
            </a:r>
          </a:p>
          <a:p>
            <a:r>
              <a:rPr lang="en-US" dirty="0" smtClean="0"/>
              <a:t>The </a:t>
            </a:r>
            <a:r>
              <a:rPr lang="en-US" i="1" dirty="0" smtClean="0"/>
              <a:t>MIC</a:t>
            </a:r>
            <a:r>
              <a:rPr lang="en-US" dirty="0" smtClean="0"/>
              <a:t> or </a:t>
            </a:r>
            <a:r>
              <a:rPr lang="en-US" i="1" u="sng" dirty="0" smtClean="0"/>
              <a:t>minimum inhibitory concentration</a:t>
            </a:r>
            <a:r>
              <a:rPr lang="en-US" dirty="0" smtClean="0"/>
              <a:t> test determines antimicrobial activity of a material against a specific bacteria.</a:t>
            </a:r>
          </a:p>
          <a:p>
            <a:r>
              <a:rPr lang="en-US" dirty="0" smtClean="0"/>
              <a:t>The most commonly employed methods are the tube dilution method and agar dilution methods. Test products that are not clear or precipitate the growth media are tested by agar dilution methods which is about same as tube dilution method except dilutions are plated on agar. </a:t>
            </a:r>
          </a:p>
          <a:p>
            <a:r>
              <a:rPr lang="en-US" dirty="0" smtClean="0"/>
              <a:t>The tube dilution test is the standard method for determining levels of microbial resistance to an antimicrobial agent Serial dilutions of the test agent are made in a liquid microbial growth medium which is inoculated with a standardized number of organisms and incubated for a prescribed time. The lowest concentration (highest dilution) of test agent preventing appearance of turbidity (growth) is considered to be the minimal / minimum inhibitory concentration (MIC). At this dilution the test agent is </a:t>
            </a:r>
            <a:r>
              <a:rPr lang="en-US" dirty="0" err="1" smtClean="0"/>
              <a:t>bacteriostatic</a:t>
            </a:r>
            <a:r>
              <a:rPr lang="en-US" dirty="0" smtClean="0"/>
              <a:t>.</a:t>
            </a:r>
          </a:p>
          <a:p>
            <a:r>
              <a:rPr lang="en-US" dirty="0" smtClean="0"/>
              <a:t>The minimal bactericidal concentration (MBC) or the minimum lethal concentration (MLC) of an antibacterial which is defined as the maximum dilution of the product that will kill a test organism can be determined by </a:t>
            </a:r>
            <a:r>
              <a:rPr lang="en-US" dirty="0" err="1" smtClean="0"/>
              <a:t>subculturing</a:t>
            </a:r>
            <a:r>
              <a:rPr lang="en-US" dirty="0" smtClean="0"/>
              <a:t> last clear MIC tube onto growth medium and examining for bacterial growth. Serial dilutions are made of the products in bacterial growth media. </a:t>
            </a:r>
          </a:p>
          <a:p>
            <a:r>
              <a:rPr lang="en-US" dirty="0" smtClean="0"/>
              <a:t>MLC cannot be done without testing for MIC.</a:t>
            </a:r>
          </a:p>
          <a:p>
            <a:endParaRPr lang="en-US" dirty="0"/>
          </a:p>
        </p:txBody>
      </p:sp>
      <p:sp>
        <p:nvSpPr>
          <p:cNvPr id="4" name="Slide Number Placeholder 3"/>
          <p:cNvSpPr>
            <a:spLocks noGrp="1"/>
          </p:cNvSpPr>
          <p:nvPr>
            <p:ph type="sldNum" sz="quarter" idx="10"/>
          </p:nvPr>
        </p:nvSpPr>
        <p:spPr/>
        <p:txBody>
          <a:bodyPr/>
          <a:lstStyle/>
          <a:p>
            <a:fld id="{1A7997F8-344A-402B-9907-64628BA9522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1A7997F8-344A-402B-9907-64628BA95227}"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C99CB-15C1-4B79-9B85-DDC5AF178F6C}" type="slidenum">
              <a:rPr lang="fr-FR"/>
              <a:pPr/>
              <a:t>17</a:t>
            </a:fld>
            <a:endParaRPr lang="fr-F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Photos taken from Manual for the laboratory Identification and Antimicrobial Susceptibility Testing of Bacterial Pathogens of Public Health Importance in the Developing World </a:t>
            </a:r>
            <a:r>
              <a:rPr lang="en-GB"/>
              <a:t>WHO/CDS/CSR/RMD/2003.6 </a:t>
            </a:r>
            <a:r>
              <a:rPr lang="en-US"/>
              <a:t>http://www.who.int/csr/resources/publications/drugresist/WHO_CDS_CSR_RMD_2003_6/en/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8C2CA-B9F6-4D8C-8651-051B0320A0E7}" type="slidenum">
              <a:rPr lang="fr-FR"/>
              <a:pPr/>
              <a:t>19</a:t>
            </a:fld>
            <a:endParaRPr lang="fr-F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dirty="0" smtClean="0"/>
              <a:t>Photos taken from Manual for the laboratory Identification and Antimicrobial Susceptibility Testing of Bacterial Pathogens of Public Health Importance in the Developing World </a:t>
            </a:r>
            <a:r>
              <a:rPr lang="en-GB" dirty="0" smtClean="0"/>
              <a:t>WHO/CDS/CSR/RMD/2003.6 </a:t>
            </a:r>
            <a:r>
              <a:rPr lang="en-US" dirty="0" smtClean="0"/>
              <a:t>http://www.who.int/csr/resources/publications/drugresist/WHO_CDS_CSR_RMD_2003_6/en/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06400" y="1524000"/>
            <a:ext cx="4122738" cy="278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lipArt Placeholder 3"/>
          <p:cNvSpPr>
            <a:spLocks noGrp="1"/>
          </p:cNvSpPr>
          <p:nvPr>
            <p:ph type="clipArt" sz="half" idx="2"/>
          </p:nvPr>
        </p:nvSpPr>
        <p:spPr>
          <a:xfrm>
            <a:off x="4681538" y="1524000"/>
            <a:ext cx="4124325" cy="2784475"/>
          </a:xfrm>
        </p:spPr>
        <p:txBody>
          <a:bodyPr/>
          <a:lstStyle/>
          <a:p>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F19BA-D035-4324-A2D9-0591D668EEEE}" type="datetimeFigureOut">
              <a:rPr lang="ar-JO" smtClean="0"/>
              <a:pPr/>
              <a:t>08/04/1442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DF19BA-D035-4324-A2D9-0591D668EEEE}" type="datetimeFigureOut">
              <a:rPr lang="ar-JO" smtClean="0"/>
              <a:pPr/>
              <a:t>08/04/1442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1DB180-C8A3-4B80-98F9-0867B0B0F601}"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9887" y="4581128"/>
            <a:ext cx="6953058" cy="2246769"/>
          </a:xfrm>
          <a:prstGeom prst="rect">
            <a:avLst/>
          </a:prstGeom>
          <a:noFill/>
          <a:effectLst/>
        </p:spPr>
        <p:txBody>
          <a:bodyPr wrap="none">
            <a:spAutoFit/>
          </a:bodyPr>
          <a:lstStyle/>
          <a:p>
            <a:pPr algn="ctr" rtl="1">
              <a:defRPr/>
            </a:pPr>
            <a:r>
              <a:rPr lang="en-US" sz="2800" dirty="0" smtClean="0">
                <a:effectLst>
                  <a:outerShdw blurRad="38100" dist="38100" dir="2700000" algn="tl">
                    <a:srgbClr val="000000">
                      <a:alpha val="43137"/>
                    </a:srgbClr>
                  </a:outerShdw>
                </a:effectLst>
                <a:latin typeface="+mj-lt"/>
                <a:cs typeface="Arial" charset="0"/>
              </a:rPr>
              <a:t>Dr</a:t>
            </a:r>
            <a:r>
              <a:rPr lang="en-US" sz="2800" dirty="0">
                <a:effectLst>
                  <a:outerShdw blurRad="38100" dist="38100" dir="2700000" algn="tl">
                    <a:srgbClr val="000000">
                      <a:alpha val="43137"/>
                    </a:srgbClr>
                  </a:outerShdw>
                </a:effectLst>
                <a:latin typeface="+mj-lt"/>
                <a:cs typeface="Arial" charset="0"/>
              </a:rPr>
              <a:t>. </a:t>
            </a:r>
            <a:r>
              <a:rPr lang="en-US" sz="2800" dirty="0" smtClean="0">
                <a:effectLst>
                  <a:outerShdw blurRad="38100" dist="38100" dir="2700000" algn="tl">
                    <a:srgbClr val="000000">
                      <a:alpha val="43137"/>
                    </a:srgbClr>
                  </a:outerShdw>
                </a:effectLst>
                <a:latin typeface="+mj-lt"/>
                <a:cs typeface="Arial" charset="0"/>
              </a:rPr>
              <a:t>Mohammad Odibate</a:t>
            </a:r>
            <a:endParaRPr lang="en-US" sz="2800" dirty="0">
              <a:effectLst>
                <a:outerShdw blurRad="38100" dist="38100" dir="2700000" algn="tl">
                  <a:srgbClr val="000000">
                    <a:alpha val="43137"/>
                  </a:srgbClr>
                </a:outerShdw>
              </a:effectLst>
              <a:latin typeface="+mj-lt"/>
              <a:cs typeface="Arial" charset="0"/>
            </a:endParaRPr>
          </a:p>
          <a:p>
            <a:pPr algn="ctr" rtl="1">
              <a:defRPr/>
            </a:pPr>
            <a:r>
              <a:rPr lang="en-US" sz="2800" dirty="0">
                <a:effectLst>
                  <a:outerShdw blurRad="38100" dist="38100" dir="2700000" algn="tl">
                    <a:srgbClr val="000000">
                      <a:alpha val="43137"/>
                    </a:srgbClr>
                  </a:outerShdw>
                </a:effectLst>
                <a:latin typeface="+mj-lt"/>
                <a:cs typeface="Arial" charset="0"/>
              </a:rPr>
              <a:t>Department of Microbiology and immunology </a:t>
            </a:r>
          </a:p>
          <a:p>
            <a:pPr algn="ctr" rtl="1">
              <a:defRPr/>
            </a:pPr>
            <a:r>
              <a:rPr lang="en-US" sz="2800" dirty="0">
                <a:effectLst>
                  <a:outerShdw blurRad="38100" dist="38100" dir="2700000" algn="tl">
                    <a:srgbClr val="000000">
                      <a:alpha val="43137"/>
                    </a:srgbClr>
                  </a:outerShdw>
                </a:effectLst>
                <a:latin typeface="+mj-lt"/>
                <a:cs typeface="Arial" charset="0"/>
              </a:rPr>
              <a:t>Faculty of Medicine, </a:t>
            </a:r>
            <a:r>
              <a:rPr lang="en-US" sz="2800" dirty="0" smtClean="0">
                <a:effectLst>
                  <a:outerShdw blurRad="38100" dist="38100" dir="2700000" algn="tl">
                    <a:srgbClr val="000000">
                      <a:alpha val="43137"/>
                    </a:srgbClr>
                  </a:outerShdw>
                </a:effectLst>
                <a:latin typeface="+mj-lt"/>
                <a:cs typeface="Arial" charset="0"/>
              </a:rPr>
              <a:t>Mutah </a:t>
            </a:r>
            <a:r>
              <a:rPr lang="en-US" sz="2800" dirty="0">
                <a:effectLst>
                  <a:outerShdw blurRad="38100" dist="38100" dir="2700000" algn="tl">
                    <a:srgbClr val="000000">
                      <a:alpha val="43137"/>
                    </a:srgbClr>
                  </a:outerShdw>
                </a:effectLst>
                <a:latin typeface="+mj-lt"/>
                <a:cs typeface="Arial" charset="0"/>
              </a:rPr>
              <a:t>University </a:t>
            </a:r>
          </a:p>
          <a:p>
            <a:pPr algn="ctr" rtl="1">
              <a:defRPr/>
            </a:pPr>
            <a:endParaRPr lang="en-US" sz="2800" dirty="0">
              <a:effectLst>
                <a:outerShdw blurRad="38100" dist="38100" dir="2700000" algn="tl">
                  <a:srgbClr val="000000">
                    <a:alpha val="43137"/>
                  </a:srgbClr>
                </a:outerShdw>
              </a:effectLst>
              <a:latin typeface="+mj-lt"/>
              <a:cs typeface="Arial" charset="0"/>
            </a:endParaRPr>
          </a:p>
          <a:p>
            <a:pPr algn="ctr" rtl="1">
              <a:defRPr/>
            </a:pPr>
            <a:endParaRPr lang="en-US" sz="2800" dirty="0">
              <a:effectLst>
                <a:outerShdw blurRad="38100" dist="38100" dir="2700000" algn="tl">
                  <a:srgbClr val="000000">
                    <a:alpha val="43137"/>
                  </a:srgbClr>
                </a:outerShdw>
              </a:effectLst>
              <a:latin typeface="+mj-lt"/>
              <a:cs typeface="Arial" charset="0"/>
            </a:endParaRPr>
          </a:p>
        </p:txBody>
      </p:sp>
      <p:sp>
        <p:nvSpPr>
          <p:cNvPr id="5123" name="Rectangle 4"/>
          <p:cNvSpPr>
            <a:spLocks noChangeArrowheads="1"/>
          </p:cNvSpPr>
          <p:nvPr/>
        </p:nvSpPr>
        <p:spPr bwMode="auto">
          <a:xfrm>
            <a:off x="965198" y="1071546"/>
            <a:ext cx="7550849" cy="3785652"/>
          </a:xfrm>
          <a:prstGeom prst="rect">
            <a:avLst/>
          </a:prstGeom>
          <a:noFill/>
          <a:ln w="9525">
            <a:noFill/>
            <a:miter lim="800000"/>
            <a:headEnd/>
            <a:tailEnd/>
          </a:ln>
        </p:spPr>
        <p:txBody>
          <a:bodyPr wrap="none">
            <a:spAutoFit/>
          </a:bodyPr>
          <a:lstStyle/>
          <a:p>
            <a:pPr algn="ctr"/>
            <a:r>
              <a:rPr lang="en-US" sz="4400" dirty="0" smtClean="0">
                <a:effectLst>
                  <a:outerShdw blurRad="38100" dist="38100" dir="2700000" algn="tl">
                    <a:srgbClr val="000000">
                      <a:alpha val="43137"/>
                    </a:srgbClr>
                  </a:outerShdw>
                </a:effectLst>
                <a:latin typeface="+mj-lt"/>
                <a:cs typeface="Arial" charset="0"/>
              </a:rPr>
              <a:t>Practical </a:t>
            </a:r>
            <a:r>
              <a:rPr lang="en-US" sz="4400" dirty="0">
                <a:effectLst>
                  <a:outerShdw blurRad="38100" dist="38100" dir="2700000" algn="tl">
                    <a:srgbClr val="000000">
                      <a:alpha val="43137"/>
                    </a:srgbClr>
                  </a:outerShdw>
                </a:effectLst>
                <a:latin typeface="+mj-lt"/>
                <a:cs typeface="Arial" charset="0"/>
              </a:rPr>
              <a:t>Microbiology</a:t>
            </a:r>
          </a:p>
          <a:p>
            <a:pPr algn="ctr"/>
            <a:r>
              <a:rPr lang="en-US" sz="4400" dirty="0">
                <a:effectLst>
                  <a:outerShdw blurRad="38100" dist="38100" dir="2700000" algn="tl">
                    <a:srgbClr val="000000">
                      <a:alpha val="43137"/>
                    </a:srgbClr>
                  </a:outerShdw>
                </a:effectLst>
                <a:latin typeface="+mj-lt"/>
                <a:cs typeface="Arial" charset="0"/>
              </a:rPr>
              <a:t>Antimicrobial susceptibility </a:t>
            </a:r>
            <a:r>
              <a:rPr lang="en-US" sz="4400" dirty="0" smtClean="0">
                <a:effectLst>
                  <a:outerShdw blurRad="38100" dist="38100" dir="2700000" algn="tl">
                    <a:srgbClr val="000000">
                      <a:alpha val="43137"/>
                    </a:srgbClr>
                  </a:outerShdw>
                </a:effectLst>
                <a:latin typeface="+mj-lt"/>
                <a:cs typeface="Arial" charset="0"/>
              </a:rPr>
              <a:t>Test </a:t>
            </a:r>
          </a:p>
          <a:p>
            <a:pPr algn="ctr"/>
            <a:r>
              <a:rPr lang="en-US" sz="4400" dirty="0" smtClean="0">
                <a:effectLst>
                  <a:outerShdw blurRad="38100" dist="38100" dir="2700000" algn="tl">
                    <a:srgbClr val="000000">
                      <a:alpha val="43137"/>
                    </a:srgbClr>
                  </a:outerShdw>
                </a:effectLst>
                <a:latin typeface="+mj-lt"/>
                <a:cs typeface="Arial" charset="0"/>
              </a:rPr>
              <a:t>2019-2020</a:t>
            </a:r>
          </a:p>
          <a:p>
            <a:pPr algn="ctr"/>
            <a:endParaRPr lang="en-US" sz="5400" dirty="0" smtClean="0">
              <a:effectLst>
                <a:outerShdw blurRad="38100" dist="38100" dir="2700000" algn="tl">
                  <a:srgbClr val="000000">
                    <a:alpha val="43137"/>
                  </a:srgbClr>
                </a:outerShdw>
              </a:effectLst>
              <a:latin typeface="Century Schoolbook" pitchFamily="18" charset="0"/>
              <a:cs typeface="Arial" charset="0"/>
            </a:endParaRPr>
          </a:p>
          <a:p>
            <a:pPr algn="ctr"/>
            <a:endParaRPr lang="en-US" sz="5400" dirty="0">
              <a:effectLst>
                <a:outerShdw blurRad="38100" dist="38100" dir="2700000" algn="tl">
                  <a:srgbClr val="000000">
                    <a:alpha val="43137"/>
                  </a:srgbClr>
                </a:outerShdw>
              </a:effectLst>
              <a:latin typeface="Century Schoolbook"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32" y="1247670"/>
            <a:ext cx="5270697" cy="4824536"/>
          </a:xfrm>
          <a:prstGeom prst="rect">
            <a:avLst/>
          </a:prstGeom>
          <a:noFill/>
          <a:ln w="9525">
            <a:noFill/>
            <a:miter lim="800000"/>
            <a:headEnd/>
            <a:tailEnd/>
          </a:ln>
        </p:spPr>
      </p:pic>
      <p:sp>
        <p:nvSpPr>
          <p:cNvPr id="8" name="Rectangle 7"/>
          <p:cNvSpPr/>
          <p:nvPr/>
        </p:nvSpPr>
        <p:spPr>
          <a:xfrm>
            <a:off x="-32" y="3407910"/>
            <a:ext cx="4932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06" y="5643578"/>
            <a:ext cx="4932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286380" y="2071678"/>
            <a:ext cx="3786214" cy="3786215"/>
            <a:chOff x="5286380" y="2071678"/>
            <a:chExt cx="3786214" cy="3786215"/>
          </a:xfrm>
        </p:grpSpPr>
        <p:pic>
          <p:nvPicPr>
            <p:cNvPr id="1028" name="Picture 4" descr="https://static.thermoscientific.com/images/F103745~wl.jpg"/>
            <p:cNvPicPr>
              <a:picLocks noChangeAspect="1" noChangeArrowheads="1"/>
            </p:cNvPicPr>
            <p:nvPr/>
          </p:nvPicPr>
          <p:blipFill>
            <a:blip r:embed="rId3" cstate="print"/>
            <a:srcRect/>
            <a:stretch>
              <a:fillRect/>
            </a:stretch>
          </p:blipFill>
          <p:spPr bwMode="auto">
            <a:xfrm>
              <a:off x="5286380" y="2071678"/>
              <a:ext cx="3786214" cy="3786215"/>
            </a:xfrm>
            <a:prstGeom prst="rect">
              <a:avLst/>
            </a:prstGeom>
            <a:noFill/>
          </p:spPr>
        </p:pic>
        <p:sp>
          <p:nvSpPr>
            <p:cNvPr id="9" name="TextBox 8"/>
            <p:cNvSpPr txBox="1"/>
            <p:nvPr/>
          </p:nvSpPr>
          <p:spPr>
            <a:xfrm>
              <a:off x="6403772" y="3286123"/>
              <a:ext cx="311368" cy="646331"/>
            </a:xfrm>
            <a:prstGeom prst="rect">
              <a:avLst/>
            </a:prstGeom>
            <a:noFill/>
          </p:spPr>
          <p:txBody>
            <a:bodyPr wrap="none" rtlCol="1">
              <a:spAutoFit/>
            </a:bodyPr>
            <a:lstStyle/>
            <a:p>
              <a:endParaRPr lang="ar-JO" b="1" dirty="0" smtClean="0"/>
            </a:p>
            <a:p>
              <a:r>
                <a:rPr lang="en-US" b="1" dirty="0" smtClean="0"/>
                <a:t>K</a:t>
              </a:r>
              <a:endParaRPr lang="ar-JO" b="1" dirty="0"/>
            </a:p>
          </p:txBody>
        </p:sp>
        <p:sp>
          <p:nvSpPr>
            <p:cNvPr id="22" name="TextBox 21"/>
            <p:cNvSpPr txBox="1"/>
            <p:nvPr/>
          </p:nvSpPr>
          <p:spPr>
            <a:xfrm>
              <a:off x="7163309" y="4357694"/>
              <a:ext cx="409087" cy="369332"/>
            </a:xfrm>
            <a:prstGeom prst="rect">
              <a:avLst/>
            </a:prstGeom>
            <a:noFill/>
          </p:spPr>
          <p:txBody>
            <a:bodyPr wrap="none" rtlCol="1">
              <a:spAutoFit/>
            </a:bodyPr>
            <a:lstStyle/>
            <a:p>
              <a:r>
                <a:rPr lang="en-US" b="1" dirty="0" smtClean="0"/>
                <a:t>TE</a:t>
              </a:r>
              <a:endParaRPr lang="ar-JO" b="1" dirty="0"/>
            </a:p>
          </p:txBody>
        </p:sp>
      </p:grpSp>
      <p:sp>
        <p:nvSpPr>
          <p:cNvPr id="23" name="TextBox 22"/>
          <p:cNvSpPr txBox="1"/>
          <p:nvPr/>
        </p:nvSpPr>
        <p:spPr>
          <a:xfrm>
            <a:off x="6119419" y="5072074"/>
            <a:ext cx="1881605" cy="338554"/>
          </a:xfrm>
          <a:prstGeom prst="rect">
            <a:avLst/>
          </a:prstGeom>
          <a:noFill/>
        </p:spPr>
        <p:txBody>
          <a:bodyPr wrap="none" rtlCol="1">
            <a:spAutoFit/>
          </a:bodyPr>
          <a:lstStyle/>
          <a:p>
            <a:r>
              <a:rPr lang="en-US" sz="1600" b="1" dirty="0" smtClean="0"/>
              <a:t>Tetracycline= 13mm</a:t>
            </a:r>
            <a:endParaRPr lang="ar-JO" sz="1600" dirty="0"/>
          </a:p>
        </p:txBody>
      </p:sp>
      <p:sp>
        <p:nvSpPr>
          <p:cNvPr id="24" name="Rectangle 23"/>
          <p:cNvSpPr/>
          <p:nvPr/>
        </p:nvSpPr>
        <p:spPr>
          <a:xfrm>
            <a:off x="5857884" y="3571876"/>
            <a:ext cx="1428760" cy="357190"/>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7259738">
            <a:off x="6822728" y="4411208"/>
            <a:ext cx="1129432" cy="29800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7224" y="571480"/>
            <a:ext cx="1406539" cy="584775"/>
          </a:xfrm>
          <a:prstGeom prst="rect">
            <a:avLst/>
          </a:prstGeom>
          <a:noFill/>
        </p:spPr>
        <p:txBody>
          <a:bodyPr wrap="none" rtlCol="0">
            <a:spAutoFit/>
          </a:bodyPr>
          <a:lstStyle/>
          <a:p>
            <a:r>
              <a:rPr lang="en-US" sz="3200" b="1" dirty="0" smtClean="0">
                <a:solidFill>
                  <a:srgbClr val="FF0000"/>
                </a:solidFill>
              </a:rPr>
              <a:t>Results</a:t>
            </a:r>
            <a:endParaRPr lang="en-US" sz="3200" b="1" dirty="0">
              <a:solidFill>
                <a:srgbClr val="FF0000"/>
              </a:solidFill>
            </a:endParaRPr>
          </a:p>
        </p:txBody>
      </p:sp>
      <p:sp>
        <p:nvSpPr>
          <p:cNvPr id="18"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cxnSp>
        <p:nvCxnSpPr>
          <p:cNvPr id="26" name="Straight Arrow Connector 25"/>
          <p:cNvCxnSpPr/>
          <p:nvPr/>
        </p:nvCxnSpPr>
        <p:spPr>
          <a:xfrm>
            <a:off x="6715141" y="3713164"/>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5857885" y="3713164"/>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286644" y="4214818"/>
            <a:ext cx="428628"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037405" y="4679958"/>
            <a:ext cx="569916" cy="2143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47031" y="3214686"/>
            <a:ext cx="2339679" cy="338554"/>
          </a:xfrm>
          <a:prstGeom prst="rect">
            <a:avLst/>
          </a:prstGeom>
          <a:noFill/>
        </p:spPr>
        <p:txBody>
          <a:bodyPr wrap="none" rtlCol="1">
            <a:spAutoFit/>
          </a:bodyPr>
          <a:lstStyle/>
          <a:p>
            <a:r>
              <a:rPr lang="en-US" sz="1600" b="1" dirty="0" smtClean="0"/>
              <a:t>Zone of inhibition=19mm</a:t>
            </a:r>
            <a:endParaRPr lang="ar-JO"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par>
                                <p:cTn id="51" presetID="3" presetClass="entr" presetSubtype="1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3" grpId="0"/>
      <p:bldP spid="24" grpId="0" animBg="1"/>
      <p:bldP spid="25" grpId="0" animBg="1"/>
      <p:bldP spid="17"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assconnection.s3.amazonaws.com/662/flashcards/3330662/jpg/interpretation_of_antibiotic_sensitivity_test-140E167D966330E7BA9.jpg"/>
          <p:cNvPicPr>
            <a:picLocks noChangeAspect="1" noChangeArrowheads="1"/>
          </p:cNvPicPr>
          <p:nvPr/>
        </p:nvPicPr>
        <p:blipFill>
          <a:blip r:embed="rId2" cstate="print"/>
          <a:srcRect/>
          <a:stretch>
            <a:fillRect/>
          </a:stretch>
        </p:blipFill>
        <p:spPr bwMode="auto">
          <a:xfrm>
            <a:off x="4720006" y="1272750"/>
            <a:ext cx="3923928" cy="3923928"/>
          </a:xfrm>
          <a:prstGeom prst="rect">
            <a:avLst/>
          </a:prstGeom>
          <a:noFill/>
        </p:spPr>
      </p:pic>
      <p:sp>
        <p:nvSpPr>
          <p:cNvPr id="6" name="TextBox 5"/>
          <p:cNvSpPr txBox="1"/>
          <p:nvPr/>
        </p:nvSpPr>
        <p:spPr>
          <a:xfrm>
            <a:off x="857224" y="500042"/>
            <a:ext cx="1406539" cy="584775"/>
          </a:xfrm>
          <a:prstGeom prst="rect">
            <a:avLst/>
          </a:prstGeom>
          <a:noFill/>
        </p:spPr>
        <p:txBody>
          <a:bodyPr wrap="none" rtlCol="0">
            <a:spAutoFit/>
          </a:bodyPr>
          <a:lstStyle/>
          <a:p>
            <a:r>
              <a:rPr lang="en-US" sz="3200" b="1" dirty="0" smtClean="0">
                <a:solidFill>
                  <a:srgbClr val="FF0000"/>
                </a:solidFill>
              </a:rPr>
              <a:t>Results</a:t>
            </a:r>
            <a:endParaRPr lang="en-US" sz="3200" b="1" dirty="0">
              <a:solidFill>
                <a:srgbClr val="FF0000"/>
              </a:solidFill>
            </a:endParaRPr>
          </a:p>
        </p:txBody>
      </p:sp>
      <p:grpSp>
        <p:nvGrpSpPr>
          <p:cNvPr id="9" name="Group 8"/>
          <p:cNvGrpSpPr/>
          <p:nvPr/>
        </p:nvGrpSpPr>
        <p:grpSpPr>
          <a:xfrm>
            <a:off x="7274674" y="2857496"/>
            <a:ext cx="1154978" cy="1588"/>
            <a:chOff x="7774740" y="3429000"/>
            <a:chExt cx="1154978" cy="1588"/>
          </a:xfrm>
        </p:grpSpPr>
        <p:cxnSp>
          <p:nvCxnSpPr>
            <p:cNvPr id="10" name="Straight Arrow Connector 9"/>
            <p:cNvCxnSpPr/>
            <p:nvPr/>
          </p:nvCxnSpPr>
          <p:spPr>
            <a:xfrm>
              <a:off x="8358214" y="3429000"/>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7774740" y="3429000"/>
              <a:ext cx="5834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786314" y="2928934"/>
            <a:ext cx="1285884" cy="1588"/>
            <a:chOff x="7774740" y="3429000"/>
            <a:chExt cx="1285884" cy="1588"/>
          </a:xfrm>
        </p:grpSpPr>
        <p:cxnSp>
          <p:nvCxnSpPr>
            <p:cNvPr id="27" name="Straight Arrow Connector 26"/>
            <p:cNvCxnSpPr/>
            <p:nvPr/>
          </p:nvCxnSpPr>
          <p:spPr>
            <a:xfrm>
              <a:off x="8358214" y="3429000"/>
              <a:ext cx="70241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774740" y="3429000"/>
              <a:ext cx="58347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5" descr="http://classconnection.s3.amazonaws.com/662/flashcards/3330662/jpg/interpretation_of_antibiotic_sensitivity_test_2-140E1672F681374D2C6.jpg"/>
          <p:cNvPicPr>
            <a:picLocks noChangeAspect="1" noChangeArrowheads="1"/>
          </p:cNvPicPr>
          <p:nvPr/>
        </p:nvPicPr>
        <p:blipFill>
          <a:blip r:embed="rId3" cstate="print"/>
          <a:srcRect/>
          <a:stretch>
            <a:fillRect/>
          </a:stretch>
        </p:blipFill>
        <p:spPr bwMode="auto">
          <a:xfrm>
            <a:off x="571472" y="1214422"/>
            <a:ext cx="4000528" cy="4000528"/>
          </a:xfrm>
          <a:prstGeom prst="rect">
            <a:avLst/>
          </a:prstGeom>
          <a:noFill/>
        </p:spPr>
      </p:pic>
      <p:sp>
        <p:nvSpPr>
          <p:cNvPr id="13"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143000"/>
          </a:xfrm>
        </p:spPr>
        <p:txBody>
          <a:bodyPr>
            <a:noAutofit/>
          </a:bodyPr>
          <a:lstStyle/>
          <a:p>
            <a:pPr marL="342900" lvl="0" indent="-342900" rtl="0"/>
            <a:r>
              <a:rPr lang="ar-JO" sz="2400" dirty="0" smtClean="0"/>
              <a:t> </a:t>
            </a:r>
            <a:endParaRPr lang="en-US" sz="2400" dirty="0"/>
          </a:p>
        </p:txBody>
      </p:sp>
      <p:sp>
        <p:nvSpPr>
          <p:cNvPr id="5" name="Rectangle 4"/>
          <p:cNvSpPr/>
          <p:nvPr/>
        </p:nvSpPr>
        <p:spPr>
          <a:xfrm>
            <a:off x="347584" y="332656"/>
            <a:ext cx="8604448" cy="2246769"/>
          </a:xfrm>
          <a:prstGeom prst="rect">
            <a:avLst/>
          </a:prstGeom>
        </p:spPr>
        <p:txBody>
          <a:bodyPr wrap="square">
            <a:spAutoFit/>
          </a:bodyPr>
          <a:lstStyle/>
          <a:p>
            <a:pPr algn="ctr"/>
            <a:r>
              <a:rPr lang="en-US" sz="2800" b="1" dirty="0">
                <a:solidFill>
                  <a:srgbClr val="0099CC"/>
                </a:solidFill>
              </a:rPr>
              <a:t>Minimum Inhibitory concentration  (MIC)</a:t>
            </a:r>
            <a:br>
              <a:rPr lang="en-US" sz="2800" b="1" dirty="0">
                <a:solidFill>
                  <a:srgbClr val="0099CC"/>
                </a:solidFill>
              </a:rPr>
            </a:br>
            <a:endParaRPr lang="ar-JO" sz="2800" b="1" dirty="0" smtClean="0">
              <a:solidFill>
                <a:srgbClr val="0099CC"/>
              </a:solidFill>
            </a:endParaRPr>
          </a:p>
          <a:p>
            <a:pPr algn="l"/>
            <a:r>
              <a:rPr lang="en-US" sz="2800" b="1" dirty="0" smtClean="0">
                <a:solidFill>
                  <a:srgbClr val="FF0000"/>
                </a:solidFill>
              </a:rPr>
              <a:t>MIC</a:t>
            </a:r>
            <a:r>
              <a:rPr lang="en-US" sz="2800" b="1" dirty="0" smtClean="0">
                <a:solidFill>
                  <a:srgbClr val="FF0000"/>
                </a:solidFill>
              </a:rPr>
              <a:t>:  </a:t>
            </a:r>
            <a:r>
              <a:rPr lang="en-US" sz="2800" dirty="0" smtClean="0"/>
              <a:t>is the lowest concentration of an antimicrobial that will inhibit the visible growth of a microorganism after overnight incubation</a:t>
            </a:r>
            <a:endParaRPr lang="en-US" sz="2800" dirty="0"/>
          </a:p>
        </p:txBody>
      </p:sp>
      <p:sp>
        <p:nvSpPr>
          <p:cNvPr id="6" name="Rectangle 5"/>
          <p:cNvSpPr/>
          <p:nvPr/>
        </p:nvSpPr>
        <p:spPr>
          <a:xfrm>
            <a:off x="406976" y="2276872"/>
            <a:ext cx="8545056" cy="4401205"/>
          </a:xfrm>
          <a:prstGeom prst="rect">
            <a:avLst/>
          </a:prstGeom>
        </p:spPr>
        <p:txBody>
          <a:bodyPr wrap="square">
            <a:spAutoFit/>
          </a:bodyPr>
          <a:lstStyle/>
          <a:p>
            <a:pPr algn="ctr"/>
            <a:r>
              <a:rPr lang="en-US" sz="2800" dirty="0"/>
              <a:t/>
            </a:r>
            <a:br>
              <a:rPr lang="en-US" sz="2800" dirty="0"/>
            </a:br>
            <a:r>
              <a:rPr lang="en-US" sz="2800" b="1" dirty="0">
                <a:solidFill>
                  <a:srgbClr val="0099CC"/>
                </a:solidFill>
              </a:rPr>
              <a:t>Minimum lethal concentration  (MLC)</a:t>
            </a:r>
            <a:r>
              <a:rPr lang="en-US" sz="2800" dirty="0"/>
              <a:t/>
            </a:r>
            <a:br>
              <a:rPr lang="en-US" sz="2800" dirty="0"/>
            </a:br>
            <a:endParaRPr lang="ar-JO" sz="3200" b="1" dirty="0" smtClean="0">
              <a:solidFill>
                <a:srgbClr val="FF0000"/>
              </a:solidFill>
            </a:endParaRPr>
          </a:p>
          <a:p>
            <a:pPr algn="l"/>
            <a:r>
              <a:rPr lang="en-US" sz="3200" b="1" dirty="0" smtClean="0">
                <a:solidFill>
                  <a:srgbClr val="FF0000"/>
                </a:solidFill>
              </a:rPr>
              <a:t>MLC </a:t>
            </a:r>
            <a:r>
              <a:rPr lang="en-US" sz="3200" b="1" dirty="0" smtClean="0">
                <a:solidFill>
                  <a:srgbClr val="FF0000"/>
                </a:solidFill>
              </a:rPr>
              <a:t>(MBC): </a:t>
            </a:r>
            <a:r>
              <a:rPr lang="en-US" sz="3200" dirty="0" smtClean="0"/>
              <a:t>Is the lowest concentration of an antibacterial agent required to kill a particular bacterium. It can be determined from broth dilution minimum inhibitory concentration (MIC) tests by </a:t>
            </a:r>
            <a:r>
              <a:rPr lang="en-US" sz="3200" dirty="0" err="1" smtClean="0"/>
              <a:t>subculturing</a:t>
            </a:r>
            <a:r>
              <a:rPr lang="en-US" sz="3200" dirty="0" smtClean="0"/>
              <a:t> to agar plates  that do not contain the test agent</a:t>
            </a:r>
            <a:r>
              <a:rPr lang="en-US" sz="28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107505" y="44624"/>
            <a:ext cx="1890410" cy="158417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987824" y="1"/>
            <a:ext cx="898648" cy="1628800"/>
          </a:xfrm>
          <a:prstGeom prst="rect">
            <a:avLst/>
          </a:prstGeom>
          <a:noFill/>
          <a:ln w="9525">
            <a:noFill/>
            <a:miter lim="800000"/>
            <a:headEnd/>
            <a:tailEnd/>
          </a:ln>
        </p:spPr>
      </p:pic>
      <p:sp>
        <p:nvSpPr>
          <p:cNvPr id="25" name="Title 1"/>
          <p:cNvSpPr>
            <a:spLocks noGrp="1"/>
          </p:cNvSpPr>
          <p:nvPr>
            <p:ph type="title"/>
          </p:nvPr>
        </p:nvSpPr>
        <p:spPr>
          <a:xfrm>
            <a:off x="5703440" y="-90264"/>
            <a:ext cx="4125144" cy="1143000"/>
          </a:xfrm>
        </p:spPr>
        <p:txBody>
          <a:bodyPr>
            <a:noAutofit/>
          </a:bodyPr>
          <a:lstStyle/>
          <a:p>
            <a:pPr marL="342900" lvl="0" indent="-342900" rtl="0"/>
            <a:r>
              <a:rPr lang="en-US" sz="2400" dirty="0" smtClean="0"/>
              <a:t>Minimum Inhibitory </a:t>
            </a:r>
            <a:br>
              <a:rPr lang="en-US" sz="2400" dirty="0" smtClean="0"/>
            </a:br>
            <a:r>
              <a:rPr lang="en-US" sz="2400" dirty="0" smtClean="0"/>
              <a:t>concentration</a:t>
            </a:r>
            <a:endParaRPr lang="en-US" sz="2400" dirty="0"/>
          </a:p>
        </p:txBody>
      </p:sp>
      <p:pic>
        <p:nvPicPr>
          <p:cNvPr id="27651" name="Picture 3"/>
          <p:cNvPicPr>
            <a:picLocks noChangeAspect="1" noChangeArrowheads="1"/>
          </p:cNvPicPr>
          <p:nvPr/>
        </p:nvPicPr>
        <p:blipFill>
          <a:blip r:embed="rId4" cstate="print"/>
          <a:srcRect/>
          <a:stretch>
            <a:fillRect/>
          </a:stretch>
        </p:blipFill>
        <p:spPr bwMode="auto">
          <a:xfrm>
            <a:off x="1763688" y="2514456"/>
            <a:ext cx="632073" cy="18881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699792" y="2514456"/>
            <a:ext cx="632073" cy="188817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563888" y="2514456"/>
            <a:ext cx="632073" cy="188817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499992" y="2514456"/>
            <a:ext cx="632073" cy="188817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5436096" y="2514456"/>
            <a:ext cx="632073" cy="1888175"/>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6316191" y="2514456"/>
            <a:ext cx="632073" cy="1888175"/>
          </a:xfrm>
          <a:prstGeom prst="rect">
            <a:avLst/>
          </a:prstGeom>
          <a:noFill/>
          <a:ln w="9525">
            <a:noFill/>
            <a:miter lim="800000"/>
            <a:headEnd/>
            <a:tailEnd/>
          </a:ln>
        </p:spPr>
      </p:pic>
      <p:sp>
        <p:nvSpPr>
          <p:cNvPr id="13" name="TextBox 12"/>
          <p:cNvSpPr txBox="1"/>
          <p:nvPr/>
        </p:nvSpPr>
        <p:spPr>
          <a:xfrm>
            <a:off x="1532420" y="4334844"/>
            <a:ext cx="1095364" cy="345809"/>
          </a:xfrm>
          <a:prstGeom prst="rect">
            <a:avLst/>
          </a:prstGeom>
          <a:noFill/>
        </p:spPr>
        <p:txBody>
          <a:bodyPr wrap="none" rtlCol="0">
            <a:spAutoFit/>
          </a:bodyPr>
          <a:lstStyle/>
          <a:p>
            <a:r>
              <a:rPr lang="en-US" dirty="0" smtClean="0"/>
              <a:t>32 µg/ml </a:t>
            </a:r>
            <a:endParaRPr lang="en-US" dirty="0"/>
          </a:p>
        </p:txBody>
      </p:sp>
      <p:sp>
        <p:nvSpPr>
          <p:cNvPr id="14" name="TextBox 13"/>
          <p:cNvSpPr txBox="1"/>
          <p:nvPr/>
        </p:nvSpPr>
        <p:spPr>
          <a:xfrm>
            <a:off x="2699792" y="4334844"/>
            <a:ext cx="418704" cy="345809"/>
          </a:xfrm>
          <a:prstGeom prst="rect">
            <a:avLst/>
          </a:prstGeom>
          <a:noFill/>
        </p:spPr>
        <p:txBody>
          <a:bodyPr wrap="none" rtlCol="0">
            <a:spAutoFit/>
          </a:bodyPr>
          <a:lstStyle/>
          <a:p>
            <a:r>
              <a:rPr lang="en-US" dirty="0" smtClean="0"/>
              <a:t>16</a:t>
            </a:r>
            <a:endParaRPr lang="en-US" dirty="0"/>
          </a:p>
        </p:txBody>
      </p:sp>
      <p:sp>
        <p:nvSpPr>
          <p:cNvPr id="15" name="TextBox 14"/>
          <p:cNvSpPr txBox="1"/>
          <p:nvPr/>
        </p:nvSpPr>
        <p:spPr>
          <a:xfrm>
            <a:off x="3694251" y="4334844"/>
            <a:ext cx="301685" cy="345809"/>
          </a:xfrm>
          <a:prstGeom prst="rect">
            <a:avLst/>
          </a:prstGeom>
          <a:noFill/>
        </p:spPr>
        <p:txBody>
          <a:bodyPr wrap="none" rtlCol="0">
            <a:spAutoFit/>
          </a:bodyPr>
          <a:lstStyle/>
          <a:p>
            <a:r>
              <a:rPr lang="en-US" dirty="0" smtClean="0"/>
              <a:t>8</a:t>
            </a:r>
            <a:endParaRPr lang="en-US" dirty="0"/>
          </a:p>
        </p:txBody>
      </p:sp>
      <p:sp>
        <p:nvSpPr>
          <p:cNvPr id="16" name="TextBox 15"/>
          <p:cNvSpPr txBox="1"/>
          <p:nvPr/>
        </p:nvSpPr>
        <p:spPr>
          <a:xfrm>
            <a:off x="4630355" y="4334844"/>
            <a:ext cx="301685" cy="345809"/>
          </a:xfrm>
          <a:prstGeom prst="rect">
            <a:avLst/>
          </a:prstGeom>
          <a:noFill/>
        </p:spPr>
        <p:txBody>
          <a:bodyPr wrap="none" rtlCol="0">
            <a:spAutoFit/>
          </a:bodyPr>
          <a:lstStyle/>
          <a:p>
            <a:r>
              <a:rPr lang="en-US" dirty="0" smtClean="0"/>
              <a:t>4</a:t>
            </a:r>
            <a:endParaRPr lang="en-US" dirty="0"/>
          </a:p>
        </p:txBody>
      </p:sp>
      <p:sp>
        <p:nvSpPr>
          <p:cNvPr id="17" name="TextBox 16"/>
          <p:cNvSpPr txBox="1"/>
          <p:nvPr/>
        </p:nvSpPr>
        <p:spPr>
          <a:xfrm>
            <a:off x="5580112" y="4334844"/>
            <a:ext cx="301685" cy="345809"/>
          </a:xfrm>
          <a:prstGeom prst="rect">
            <a:avLst/>
          </a:prstGeom>
          <a:noFill/>
        </p:spPr>
        <p:txBody>
          <a:bodyPr wrap="none" rtlCol="0">
            <a:spAutoFit/>
          </a:bodyPr>
          <a:lstStyle/>
          <a:p>
            <a:r>
              <a:rPr lang="en-US" dirty="0" smtClean="0"/>
              <a:t>2</a:t>
            </a:r>
            <a:endParaRPr lang="en-US" dirty="0"/>
          </a:p>
        </p:txBody>
      </p:sp>
      <p:sp>
        <p:nvSpPr>
          <p:cNvPr id="18" name="TextBox 17"/>
          <p:cNvSpPr txBox="1"/>
          <p:nvPr/>
        </p:nvSpPr>
        <p:spPr>
          <a:xfrm>
            <a:off x="6444208" y="4334844"/>
            <a:ext cx="301685" cy="345809"/>
          </a:xfrm>
          <a:prstGeom prst="rect">
            <a:avLst/>
          </a:prstGeom>
          <a:noFill/>
        </p:spPr>
        <p:txBody>
          <a:bodyPr wrap="none" rtlCol="0">
            <a:spAutoFit/>
          </a:bodyPr>
          <a:lstStyle/>
          <a:p>
            <a:r>
              <a:rPr lang="en-US" dirty="0" smtClean="0"/>
              <a:t>1</a:t>
            </a:r>
            <a:endParaRPr lang="en-US" dirty="0"/>
          </a:p>
        </p:txBody>
      </p:sp>
      <p:pic>
        <p:nvPicPr>
          <p:cNvPr id="19" name="Picture 3"/>
          <p:cNvPicPr>
            <a:picLocks noChangeAspect="1" noChangeArrowheads="1"/>
          </p:cNvPicPr>
          <p:nvPr/>
        </p:nvPicPr>
        <p:blipFill>
          <a:blip r:embed="rId4" cstate="print"/>
          <a:srcRect/>
          <a:stretch>
            <a:fillRect/>
          </a:stretch>
        </p:blipFill>
        <p:spPr bwMode="auto">
          <a:xfrm>
            <a:off x="7252295" y="2514456"/>
            <a:ext cx="632073" cy="1888175"/>
          </a:xfrm>
          <a:prstGeom prst="rect">
            <a:avLst/>
          </a:prstGeom>
          <a:noFill/>
          <a:ln w="9525">
            <a:noFill/>
            <a:miter lim="800000"/>
            <a:headEnd/>
            <a:tailEnd/>
          </a:ln>
        </p:spPr>
      </p:pic>
      <p:sp>
        <p:nvSpPr>
          <p:cNvPr id="20" name="TextBox 19"/>
          <p:cNvSpPr txBox="1"/>
          <p:nvPr/>
        </p:nvSpPr>
        <p:spPr>
          <a:xfrm>
            <a:off x="7308304" y="4334844"/>
            <a:ext cx="476412" cy="345809"/>
          </a:xfrm>
          <a:prstGeom prst="rect">
            <a:avLst/>
          </a:prstGeom>
          <a:noFill/>
        </p:spPr>
        <p:txBody>
          <a:bodyPr wrap="none" rtlCol="0">
            <a:spAutoFit/>
          </a:bodyPr>
          <a:lstStyle/>
          <a:p>
            <a:r>
              <a:rPr lang="en-US" dirty="0" smtClean="0"/>
              <a:t>0.5</a:t>
            </a:r>
            <a:endParaRPr lang="en-US" dirty="0"/>
          </a:p>
        </p:txBody>
      </p:sp>
      <p:cxnSp>
        <p:nvCxnSpPr>
          <p:cNvPr id="22" name="Straight Arrow Connector 21"/>
          <p:cNvCxnSpPr/>
          <p:nvPr/>
        </p:nvCxnSpPr>
        <p:spPr>
          <a:xfrm>
            <a:off x="1619672" y="4739375"/>
            <a:ext cx="619268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86014" y="4739375"/>
            <a:ext cx="2542170" cy="345809"/>
          </a:xfrm>
          <a:prstGeom prst="rect">
            <a:avLst/>
          </a:prstGeom>
          <a:noFill/>
        </p:spPr>
        <p:txBody>
          <a:bodyPr wrap="none" rtlCol="0">
            <a:spAutoFit/>
          </a:bodyPr>
          <a:lstStyle/>
          <a:p>
            <a:r>
              <a:rPr lang="en-US" dirty="0" smtClean="0"/>
              <a:t>Antibiotic serial dilution </a:t>
            </a:r>
            <a:endParaRPr lang="en-US" dirty="0"/>
          </a:p>
        </p:txBody>
      </p:sp>
      <p:pic>
        <p:nvPicPr>
          <p:cNvPr id="27652" name="Picture 4"/>
          <p:cNvPicPr>
            <a:picLocks noChangeAspect="1" noChangeArrowheads="1"/>
          </p:cNvPicPr>
          <p:nvPr/>
        </p:nvPicPr>
        <p:blipFill>
          <a:blip r:embed="rId5" cstate="print"/>
          <a:srcRect/>
          <a:stretch>
            <a:fillRect/>
          </a:stretch>
        </p:blipFill>
        <p:spPr bwMode="auto">
          <a:xfrm>
            <a:off x="1619672" y="2177347"/>
            <a:ext cx="585355" cy="404531"/>
          </a:xfrm>
          <a:prstGeom prst="rect">
            <a:avLst/>
          </a:prstGeom>
          <a:noFill/>
          <a:ln w="9525">
            <a:noFill/>
            <a:miter lim="800000"/>
            <a:headEnd/>
            <a:tailEnd/>
          </a:ln>
        </p:spPr>
      </p:pic>
      <p:sp>
        <p:nvSpPr>
          <p:cNvPr id="28" name="TextBox 27"/>
          <p:cNvSpPr txBox="1"/>
          <p:nvPr/>
        </p:nvSpPr>
        <p:spPr>
          <a:xfrm>
            <a:off x="1043608" y="1772816"/>
            <a:ext cx="1393330" cy="345809"/>
          </a:xfrm>
          <a:prstGeom prst="rect">
            <a:avLst/>
          </a:prstGeom>
          <a:noFill/>
        </p:spPr>
        <p:txBody>
          <a:bodyPr wrap="none" rtlCol="0">
            <a:spAutoFit/>
          </a:bodyPr>
          <a:lstStyle/>
          <a:p>
            <a:r>
              <a:rPr lang="en-US" dirty="0" smtClean="0"/>
              <a:t>  1 x 105 CFU</a:t>
            </a:r>
            <a:endParaRPr lang="en-US" dirty="0"/>
          </a:p>
        </p:txBody>
      </p:sp>
      <p:sp>
        <p:nvSpPr>
          <p:cNvPr id="29" name="TextBox 28"/>
          <p:cNvSpPr txBox="1"/>
          <p:nvPr/>
        </p:nvSpPr>
        <p:spPr>
          <a:xfrm>
            <a:off x="4112331" y="1772816"/>
            <a:ext cx="963725" cy="345809"/>
          </a:xfrm>
          <a:prstGeom prst="rect">
            <a:avLst/>
          </a:prstGeom>
          <a:noFill/>
        </p:spPr>
        <p:txBody>
          <a:bodyPr wrap="none" rtlCol="0">
            <a:spAutoFit/>
          </a:bodyPr>
          <a:lstStyle/>
          <a:p>
            <a:r>
              <a:rPr lang="en-US" dirty="0" smtClean="0"/>
              <a:t>  1 x 105</a:t>
            </a:r>
            <a:endParaRPr lang="en-US" dirty="0"/>
          </a:p>
        </p:txBody>
      </p:sp>
      <p:sp>
        <p:nvSpPr>
          <p:cNvPr id="30" name="TextBox 29"/>
          <p:cNvSpPr txBox="1"/>
          <p:nvPr/>
        </p:nvSpPr>
        <p:spPr>
          <a:xfrm>
            <a:off x="6056547" y="1772816"/>
            <a:ext cx="963725" cy="345809"/>
          </a:xfrm>
          <a:prstGeom prst="rect">
            <a:avLst/>
          </a:prstGeom>
          <a:noFill/>
        </p:spPr>
        <p:txBody>
          <a:bodyPr wrap="none" rtlCol="0">
            <a:spAutoFit/>
          </a:bodyPr>
          <a:lstStyle/>
          <a:p>
            <a:r>
              <a:rPr lang="en-US" dirty="0" smtClean="0"/>
              <a:t>  1 x 105</a:t>
            </a:r>
            <a:endParaRPr lang="en-US" dirty="0"/>
          </a:p>
        </p:txBody>
      </p:sp>
      <p:sp>
        <p:nvSpPr>
          <p:cNvPr id="31" name="TextBox 30"/>
          <p:cNvSpPr txBox="1"/>
          <p:nvPr/>
        </p:nvSpPr>
        <p:spPr>
          <a:xfrm>
            <a:off x="5048435" y="1772816"/>
            <a:ext cx="963725" cy="345809"/>
          </a:xfrm>
          <a:prstGeom prst="rect">
            <a:avLst/>
          </a:prstGeom>
          <a:noFill/>
        </p:spPr>
        <p:txBody>
          <a:bodyPr wrap="none" rtlCol="0">
            <a:spAutoFit/>
          </a:bodyPr>
          <a:lstStyle/>
          <a:p>
            <a:r>
              <a:rPr lang="en-US" dirty="0" smtClean="0"/>
              <a:t>  1 x 105</a:t>
            </a:r>
            <a:endParaRPr lang="en-US" dirty="0"/>
          </a:p>
        </p:txBody>
      </p:sp>
      <p:sp>
        <p:nvSpPr>
          <p:cNvPr id="32" name="TextBox 31"/>
          <p:cNvSpPr txBox="1"/>
          <p:nvPr/>
        </p:nvSpPr>
        <p:spPr>
          <a:xfrm>
            <a:off x="6948264" y="1772816"/>
            <a:ext cx="963725" cy="345809"/>
          </a:xfrm>
          <a:prstGeom prst="rect">
            <a:avLst/>
          </a:prstGeom>
          <a:noFill/>
        </p:spPr>
        <p:txBody>
          <a:bodyPr wrap="none" rtlCol="0">
            <a:spAutoFit/>
          </a:bodyPr>
          <a:lstStyle/>
          <a:p>
            <a:r>
              <a:rPr lang="en-US" dirty="0" smtClean="0"/>
              <a:t>  1 x 105</a:t>
            </a:r>
            <a:endParaRPr lang="en-US" dirty="0"/>
          </a:p>
        </p:txBody>
      </p:sp>
      <p:pic>
        <p:nvPicPr>
          <p:cNvPr id="33" name="Picture 4"/>
          <p:cNvPicPr>
            <a:picLocks noChangeAspect="1" noChangeArrowheads="1"/>
          </p:cNvPicPr>
          <p:nvPr/>
        </p:nvPicPr>
        <p:blipFill>
          <a:blip r:embed="rId5" cstate="print"/>
          <a:srcRect/>
          <a:stretch>
            <a:fillRect/>
          </a:stretch>
        </p:blipFill>
        <p:spPr bwMode="auto">
          <a:xfrm>
            <a:off x="4355976" y="2109925"/>
            <a:ext cx="585355" cy="404531"/>
          </a:xfrm>
          <a:prstGeom prst="rect">
            <a:avLst/>
          </a:prstGeom>
          <a:noFill/>
          <a:ln w="9525">
            <a:noFill/>
            <a:miter lim="800000"/>
            <a:headEnd/>
            <a:tailEnd/>
          </a:ln>
        </p:spPr>
      </p:pic>
      <p:pic>
        <p:nvPicPr>
          <p:cNvPr id="34" name="Picture 4"/>
          <p:cNvPicPr>
            <a:picLocks noChangeAspect="1" noChangeArrowheads="1"/>
          </p:cNvPicPr>
          <p:nvPr/>
        </p:nvPicPr>
        <p:blipFill>
          <a:blip r:embed="rId5" cstate="print"/>
          <a:srcRect/>
          <a:stretch>
            <a:fillRect/>
          </a:stretch>
        </p:blipFill>
        <p:spPr bwMode="auto">
          <a:xfrm>
            <a:off x="3491880" y="2109925"/>
            <a:ext cx="585355" cy="404531"/>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2555776" y="2109925"/>
            <a:ext cx="585355" cy="404531"/>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6300192" y="2177347"/>
            <a:ext cx="585355" cy="404531"/>
          </a:xfrm>
          <a:prstGeom prst="rect">
            <a:avLst/>
          </a:prstGeom>
          <a:noFill/>
          <a:ln w="9525">
            <a:noFill/>
            <a:miter lim="800000"/>
            <a:headEnd/>
            <a:tailEnd/>
          </a:ln>
        </p:spPr>
      </p:pic>
      <p:pic>
        <p:nvPicPr>
          <p:cNvPr id="37" name="Picture 4"/>
          <p:cNvPicPr>
            <a:picLocks noChangeAspect="1" noChangeArrowheads="1"/>
          </p:cNvPicPr>
          <p:nvPr/>
        </p:nvPicPr>
        <p:blipFill>
          <a:blip r:embed="rId5" cstate="print"/>
          <a:srcRect/>
          <a:stretch>
            <a:fillRect/>
          </a:stretch>
        </p:blipFill>
        <p:spPr bwMode="auto">
          <a:xfrm>
            <a:off x="7164288" y="2177347"/>
            <a:ext cx="585355" cy="404531"/>
          </a:xfrm>
          <a:prstGeom prst="rect">
            <a:avLst/>
          </a:prstGeom>
          <a:noFill/>
          <a:ln w="9525">
            <a:noFill/>
            <a:miter lim="800000"/>
            <a:headEnd/>
            <a:tailEnd/>
          </a:ln>
        </p:spPr>
      </p:pic>
      <p:pic>
        <p:nvPicPr>
          <p:cNvPr id="38" name="Picture 4"/>
          <p:cNvPicPr>
            <a:picLocks noChangeAspect="1" noChangeArrowheads="1"/>
          </p:cNvPicPr>
          <p:nvPr/>
        </p:nvPicPr>
        <p:blipFill>
          <a:blip r:embed="rId5" cstate="print"/>
          <a:srcRect/>
          <a:stretch>
            <a:fillRect/>
          </a:stretch>
        </p:blipFill>
        <p:spPr bwMode="auto">
          <a:xfrm>
            <a:off x="5292080" y="2177347"/>
            <a:ext cx="585355" cy="404531"/>
          </a:xfrm>
          <a:prstGeom prst="rect">
            <a:avLst/>
          </a:prstGeom>
          <a:noFill/>
          <a:ln w="9525">
            <a:noFill/>
            <a:miter lim="800000"/>
            <a:headEnd/>
            <a:tailEnd/>
          </a:ln>
        </p:spPr>
      </p:pic>
      <p:sp>
        <p:nvSpPr>
          <p:cNvPr id="39" name="TextBox 38"/>
          <p:cNvSpPr txBox="1"/>
          <p:nvPr/>
        </p:nvSpPr>
        <p:spPr>
          <a:xfrm>
            <a:off x="3176227" y="1772816"/>
            <a:ext cx="963725" cy="345809"/>
          </a:xfrm>
          <a:prstGeom prst="rect">
            <a:avLst/>
          </a:prstGeom>
          <a:noFill/>
        </p:spPr>
        <p:txBody>
          <a:bodyPr wrap="none" rtlCol="0">
            <a:spAutoFit/>
          </a:bodyPr>
          <a:lstStyle/>
          <a:p>
            <a:r>
              <a:rPr lang="en-US" dirty="0" smtClean="0"/>
              <a:t>  1 x 105</a:t>
            </a:r>
            <a:endParaRPr lang="en-US" dirty="0"/>
          </a:p>
        </p:txBody>
      </p:sp>
      <p:cxnSp>
        <p:nvCxnSpPr>
          <p:cNvPr id="41" name="Straight Arrow Connector 40"/>
          <p:cNvCxnSpPr/>
          <p:nvPr/>
        </p:nvCxnSpPr>
        <p:spPr>
          <a:xfrm>
            <a:off x="2267744" y="692696"/>
            <a:ext cx="504056"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5984" y="1773784"/>
            <a:ext cx="963725" cy="369332"/>
          </a:xfrm>
          <a:prstGeom prst="rect">
            <a:avLst/>
          </a:prstGeom>
          <a:noFill/>
        </p:spPr>
        <p:txBody>
          <a:bodyPr wrap="none" rtlCol="0">
            <a:spAutoFit/>
          </a:bodyPr>
          <a:lstStyle/>
          <a:p>
            <a:r>
              <a:rPr lang="en-US" dirty="0" smtClean="0"/>
              <a:t>  1 x 105</a:t>
            </a:r>
            <a:endParaRPr lang="en-US" dirty="0"/>
          </a:p>
        </p:txBody>
      </p:sp>
      <p:sp>
        <p:nvSpPr>
          <p:cNvPr id="43" name="TextBox 42"/>
          <p:cNvSpPr txBox="1"/>
          <p:nvPr/>
        </p:nvSpPr>
        <p:spPr>
          <a:xfrm>
            <a:off x="3851920" y="0"/>
            <a:ext cx="367408" cy="523220"/>
          </a:xfrm>
          <a:prstGeom prst="rect">
            <a:avLst/>
          </a:prstGeom>
          <a:noFill/>
        </p:spPr>
        <p:txBody>
          <a:bodyPr wrap="none" rtlCol="0">
            <a:spAutoFit/>
          </a:bodyPr>
          <a:lstStyle/>
          <a:p>
            <a:r>
              <a:rPr lang="en-US" sz="2800" b="1" dirty="0" smtClean="0">
                <a:solidFill>
                  <a:srgbClr val="FF0000"/>
                </a:solidFill>
              </a:rPr>
              <a:t>2</a:t>
            </a:r>
            <a:endParaRPr lang="en-US" sz="2800" b="1" dirty="0">
              <a:solidFill>
                <a:srgbClr val="FF0000"/>
              </a:solidFill>
            </a:endParaRPr>
          </a:p>
        </p:txBody>
      </p:sp>
      <p:pic>
        <p:nvPicPr>
          <p:cNvPr id="1026" name="Picture 2"/>
          <p:cNvPicPr>
            <a:picLocks noChangeAspect="1" noChangeArrowheads="1"/>
          </p:cNvPicPr>
          <p:nvPr/>
        </p:nvPicPr>
        <p:blipFill>
          <a:blip r:embed="rId6" cstate="print"/>
          <a:srcRect/>
          <a:stretch>
            <a:fillRect/>
          </a:stretch>
        </p:blipFill>
        <p:spPr bwMode="auto">
          <a:xfrm>
            <a:off x="1691680" y="5085184"/>
            <a:ext cx="6264696" cy="1772816"/>
          </a:xfrm>
          <a:prstGeom prst="rect">
            <a:avLst/>
          </a:prstGeom>
          <a:noFill/>
          <a:ln w="9525">
            <a:noFill/>
            <a:miter lim="800000"/>
            <a:headEnd/>
            <a:tailEnd/>
          </a:ln>
        </p:spPr>
      </p:pic>
      <p:sp>
        <p:nvSpPr>
          <p:cNvPr id="44" name="TextBox 43"/>
          <p:cNvSpPr txBox="1"/>
          <p:nvPr/>
        </p:nvSpPr>
        <p:spPr>
          <a:xfrm>
            <a:off x="0" y="1700808"/>
            <a:ext cx="367408" cy="489896"/>
          </a:xfrm>
          <a:prstGeom prst="rect">
            <a:avLst/>
          </a:prstGeom>
          <a:noFill/>
        </p:spPr>
        <p:txBody>
          <a:bodyPr wrap="none" rtlCol="0">
            <a:spAutoFit/>
          </a:bodyPr>
          <a:lstStyle/>
          <a:p>
            <a:r>
              <a:rPr lang="en-US" sz="2800" b="1" dirty="0" smtClean="0">
                <a:solidFill>
                  <a:srgbClr val="FF0000"/>
                </a:solidFill>
              </a:rPr>
              <a:t>1</a:t>
            </a:r>
            <a:endParaRPr lang="en-US" sz="2800" b="1" dirty="0">
              <a:solidFill>
                <a:srgbClr val="FF0000"/>
              </a:solidFill>
            </a:endParaRPr>
          </a:p>
        </p:txBody>
      </p:sp>
      <p:sp>
        <p:nvSpPr>
          <p:cNvPr id="45" name="TextBox 44"/>
          <p:cNvSpPr txBox="1"/>
          <p:nvPr/>
        </p:nvSpPr>
        <p:spPr>
          <a:xfrm>
            <a:off x="7812360" y="4293096"/>
            <a:ext cx="367408" cy="523220"/>
          </a:xfrm>
          <a:prstGeom prst="rect">
            <a:avLst/>
          </a:prstGeom>
          <a:noFill/>
        </p:spPr>
        <p:txBody>
          <a:bodyPr wrap="none" rtlCol="0">
            <a:spAutoFit/>
          </a:bodyPr>
          <a:lstStyle/>
          <a:p>
            <a:r>
              <a:rPr lang="en-US" sz="2800" b="1" dirty="0" smtClean="0">
                <a:solidFill>
                  <a:srgbClr val="FF0000"/>
                </a:solidFill>
              </a:rPr>
              <a:t>3</a:t>
            </a:r>
            <a:endParaRPr lang="en-US" sz="2800" b="1" dirty="0">
              <a:solidFill>
                <a:srgbClr val="FF0000"/>
              </a:solidFill>
            </a:endParaRPr>
          </a:p>
        </p:txBody>
      </p:sp>
      <p:sp>
        <p:nvSpPr>
          <p:cNvPr id="46" name="TextBox 45"/>
          <p:cNvSpPr txBox="1"/>
          <p:nvPr/>
        </p:nvSpPr>
        <p:spPr>
          <a:xfrm>
            <a:off x="7884368" y="1700808"/>
            <a:ext cx="367408" cy="523220"/>
          </a:xfrm>
          <a:prstGeom prst="rect">
            <a:avLst/>
          </a:prstGeom>
          <a:noFill/>
        </p:spPr>
        <p:txBody>
          <a:bodyPr wrap="none" rtlCol="0">
            <a:spAutoFit/>
          </a:bodyPr>
          <a:lstStyle/>
          <a:p>
            <a:r>
              <a:rPr lang="en-US" sz="2800" b="1" dirty="0" smtClean="0">
                <a:solidFill>
                  <a:srgbClr val="FF0000"/>
                </a:solidFill>
              </a:rPr>
              <a:t>4</a:t>
            </a:r>
            <a:endParaRPr lang="en-US" sz="2800" b="1" dirty="0">
              <a:solidFill>
                <a:srgbClr val="FF0000"/>
              </a:solidFill>
            </a:endParaRPr>
          </a:p>
        </p:txBody>
      </p:sp>
      <p:sp>
        <p:nvSpPr>
          <p:cNvPr id="47" name="TextBox 46"/>
          <p:cNvSpPr txBox="1"/>
          <p:nvPr/>
        </p:nvSpPr>
        <p:spPr>
          <a:xfrm>
            <a:off x="7956376" y="5786100"/>
            <a:ext cx="367408" cy="523220"/>
          </a:xfrm>
          <a:prstGeom prst="rect">
            <a:avLst/>
          </a:prstGeom>
          <a:noFill/>
        </p:spPr>
        <p:txBody>
          <a:bodyPr wrap="none" rtlCol="0">
            <a:spAutoFit/>
          </a:bodyPr>
          <a:lstStyle/>
          <a:p>
            <a:r>
              <a:rPr lang="en-US" sz="2800" b="1" dirty="0" smtClean="0">
                <a:solidFill>
                  <a:srgbClr val="FF0000"/>
                </a:solidFill>
              </a:rPr>
              <a:t>5</a:t>
            </a:r>
            <a:endParaRPr lang="en-US" sz="2800" b="1" dirty="0">
              <a:solidFill>
                <a:srgbClr val="FF0000"/>
              </a:solidFill>
            </a:endParaRPr>
          </a:p>
        </p:txBody>
      </p:sp>
      <p:sp>
        <p:nvSpPr>
          <p:cNvPr id="52" name="TextBox 51"/>
          <p:cNvSpPr txBox="1"/>
          <p:nvPr/>
        </p:nvSpPr>
        <p:spPr>
          <a:xfrm>
            <a:off x="5226367" y="6002124"/>
            <a:ext cx="785793" cy="523220"/>
          </a:xfrm>
          <a:prstGeom prst="rect">
            <a:avLst/>
          </a:prstGeom>
          <a:noFill/>
        </p:spPr>
        <p:txBody>
          <a:bodyPr wrap="none" rtlCol="0">
            <a:spAutoFit/>
          </a:bodyPr>
          <a:lstStyle/>
          <a:p>
            <a:r>
              <a:rPr lang="en-US" sz="2800" b="1" dirty="0" smtClean="0">
                <a:solidFill>
                  <a:srgbClr val="FF0000"/>
                </a:solidFill>
              </a:rPr>
              <a:t>MIC</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7651"/>
                                        </p:tgtEl>
                                        <p:attrNameLst>
                                          <p:attrName>style.visibility</p:attrName>
                                        </p:attrNameLst>
                                      </p:cBhvr>
                                      <p:to>
                                        <p:strVal val="visible"/>
                                      </p:to>
                                    </p:set>
                                    <p:animEffect transition="in" filter="blinds(horizontal)">
                                      <p:cBhvr>
                                        <p:cTn id="26" dur="500"/>
                                        <p:tgtEl>
                                          <p:spTgt spid="27651"/>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linds(horizontal)">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7652"/>
                                        </p:tgtEl>
                                        <p:attrNameLst>
                                          <p:attrName>style.visibility</p:attrName>
                                        </p:attrNameLst>
                                      </p:cBhvr>
                                      <p:to>
                                        <p:strVal val="visible"/>
                                      </p:to>
                                    </p:set>
                                    <p:animEffect transition="in" filter="blinds(horizontal)">
                                      <p:cBhvr>
                                        <p:cTn id="81" dur="500"/>
                                        <p:tgtEl>
                                          <p:spTgt spid="2765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linds(horizontal)">
                                      <p:cBhvr>
                                        <p:cTn id="90" dur="500"/>
                                        <p:tgtEl>
                                          <p:spTgt spid="3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par>
                                <p:cTn id="97" presetID="3" presetClass="entr" presetSubtype="1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linds(horizontal)">
                                      <p:cBhvr>
                                        <p:cTn id="99" dur="500"/>
                                        <p:tgtEl>
                                          <p:spTgt spid="33"/>
                                        </p:tgtEl>
                                      </p:cBhvr>
                                    </p:animEffect>
                                  </p:childTnLst>
                                </p:cTn>
                              </p:par>
                              <p:par>
                                <p:cTn id="100" presetID="3" presetClass="entr" presetSubtype="1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linds(horizontal)">
                                      <p:cBhvr>
                                        <p:cTn id="102" dur="500"/>
                                        <p:tgtEl>
                                          <p:spTgt spid="34"/>
                                        </p:tgtEl>
                                      </p:cBhvr>
                                    </p:animEffect>
                                  </p:childTnLst>
                                </p:cTn>
                              </p:par>
                              <p:par>
                                <p:cTn id="103" presetID="3" presetClass="entr" presetSubtype="1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linds(horizontal)">
                                      <p:cBhvr>
                                        <p:cTn id="105" dur="500"/>
                                        <p:tgtEl>
                                          <p:spTgt spid="35"/>
                                        </p:tgtEl>
                                      </p:cBhvr>
                                    </p:animEffect>
                                  </p:childTnLst>
                                </p:cTn>
                              </p:par>
                              <p:par>
                                <p:cTn id="106" presetID="3" presetClass="entr" presetSubtype="1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blinds(horizontal)">
                                      <p:cBhvr>
                                        <p:cTn id="108" dur="500"/>
                                        <p:tgtEl>
                                          <p:spTgt spid="36"/>
                                        </p:tgtEl>
                                      </p:cBhvr>
                                    </p:animEffect>
                                  </p:childTnLst>
                                </p:cTn>
                              </p:par>
                              <p:par>
                                <p:cTn id="109" presetID="3" presetClass="entr" presetSubtype="1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linds(horizontal)">
                                      <p:cBhvr>
                                        <p:cTn id="111" dur="500"/>
                                        <p:tgtEl>
                                          <p:spTgt spid="37"/>
                                        </p:tgtEl>
                                      </p:cBhvr>
                                    </p:animEffect>
                                  </p:childTnLst>
                                </p:cTn>
                              </p:par>
                              <p:par>
                                <p:cTn id="112" presetID="3" presetClass="entr" presetSubtype="1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linds(horizontal)">
                                      <p:cBhvr>
                                        <p:cTn id="114" dur="500"/>
                                        <p:tgtEl>
                                          <p:spTgt spid="3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026"/>
                                        </p:tgtEl>
                                        <p:attrNameLst>
                                          <p:attrName>style.visibility</p:attrName>
                                        </p:attrNameLst>
                                      </p:cBhvr>
                                      <p:to>
                                        <p:strVal val="visible"/>
                                      </p:to>
                                    </p:set>
                                    <p:animEffect transition="in" filter="blinds(horizontal)">
                                      <p:cBhvr>
                                        <p:cTn id="128" dur="500"/>
                                        <p:tgtEl>
                                          <p:spTgt spid="1026"/>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linds(horizontal)">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52"/>
                                        </p:tgtEl>
                                        <p:attrNameLst>
                                          <p:attrName>style.visibility</p:attrName>
                                        </p:attrNameLst>
                                      </p:cBhvr>
                                      <p:to>
                                        <p:strVal val="visible"/>
                                      </p:to>
                                    </p:set>
                                    <p:anim calcmode="lin" valueType="num">
                                      <p:cBhvr additive="base">
                                        <p:cTn id="136" dur="500" fill="hold"/>
                                        <p:tgtEl>
                                          <p:spTgt spid="52"/>
                                        </p:tgtEl>
                                        <p:attrNameLst>
                                          <p:attrName>ppt_x</p:attrName>
                                        </p:attrNameLst>
                                      </p:cBhvr>
                                      <p:tavLst>
                                        <p:tav tm="0">
                                          <p:val>
                                            <p:strVal val="#ppt_x"/>
                                          </p:val>
                                        </p:tav>
                                        <p:tav tm="100000">
                                          <p:val>
                                            <p:strVal val="#ppt_x"/>
                                          </p:val>
                                        </p:tav>
                                      </p:tavLst>
                                    </p:anim>
                                    <p:anim calcmode="lin" valueType="num">
                                      <p:cBhvr additive="base">
                                        <p:cTn id="13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4" grpId="0"/>
      <p:bldP spid="28" grpId="0"/>
      <p:bldP spid="29" grpId="0"/>
      <p:bldP spid="30" grpId="0"/>
      <p:bldP spid="31" grpId="0"/>
      <p:bldP spid="32" grpId="0"/>
      <p:bldP spid="39" grpId="0"/>
      <p:bldP spid="42" grpId="0"/>
      <p:bldP spid="43" grpId="0"/>
      <p:bldP spid="44" grpId="0"/>
      <p:bldP spid="45" grpId="0"/>
      <p:bldP spid="46" grpId="0"/>
      <p:bldP spid="47"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03040" y="-315416"/>
            <a:ext cx="5349280" cy="1143000"/>
          </a:xfrm>
        </p:spPr>
        <p:txBody>
          <a:bodyPr>
            <a:noAutofit/>
          </a:bodyPr>
          <a:lstStyle/>
          <a:p>
            <a:pPr marL="342900" lvl="0" indent="-342900" algn="l" rtl="0"/>
            <a:r>
              <a:rPr lang="en-US" sz="2700" b="1" dirty="0" smtClean="0">
                <a:solidFill>
                  <a:srgbClr val="FF0000"/>
                </a:solidFill>
              </a:rPr>
              <a:t>Minimum Inhibitory concentration</a:t>
            </a:r>
            <a:endParaRPr lang="en-US" sz="2700" b="1" dirty="0">
              <a:solidFill>
                <a:srgbClr val="FF0000"/>
              </a:solidFill>
            </a:endParaRPr>
          </a:p>
        </p:txBody>
      </p:sp>
      <p:sp>
        <p:nvSpPr>
          <p:cNvPr id="6" name="TextBox 5"/>
          <p:cNvSpPr txBox="1"/>
          <p:nvPr/>
        </p:nvSpPr>
        <p:spPr>
          <a:xfrm>
            <a:off x="6929016" y="4005064"/>
            <a:ext cx="1214884" cy="400110"/>
          </a:xfrm>
          <a:prstGeom prst="rect">
            <a:avLst/>
          </a:prstGeom>
          <a:noFill/>
        </p:spPr>
        <p:txBody>
          <a:bodyPr wrap="none" rtlCol="0">
            <a:spAutoFit/>
          </a:bodyPr>
          <a:lstStyle/>
          <a:p>
            <a:r>
              <a:rPr lang="en-US" sz="2000" b="1" dirty="0" smtClean="0"/>
              <a:t>32 µg/ml </a:t>
            </a:r>
            <a:endParaRPr lang="en-US" sz="2000" b="1" dirty="0"/>
          </a:p>
        </p:txBody>
      </p:sp>
      <p:sp>
        <p:nvSpPr>
          <p:cNvPr id="7" name="TextBox 6"/>
          <p:cNvSpPr txBox="1"/>
          <p:nvPr/>
        </p:nvSpPr>
        <p:spPr>
          <a:xfrm>
            <a:off x="6270788" y="4000504"/>
            <a:ext cx="444352" cy="400110"/>
          </a:xfrm>
          <a:prstGeom prst="rect">
            <a:avLst/>
          </a:prstGeom>
          <a:noFill/>
        </p:spPr>
        <p:txBody>
          <a:bodyPr wrap="none" rtlCol="0">
            <a:spAutoFit/>
          </a:bodyPr>
          <a:lstStyle/>
          <a:p>
            <a:r>
              <a:rPr lang="en-US" sz="2000" b="1" dirty="0" smtClean="0"/>
              <a:t>16</a:t>
            </a:r>
            <a:endParaRPr lang="en-US" sz="2000" b="1" dirty="0"/>
          </a:p>
        </p:txBody>
      </p:sp>
      <p:sp>
        <p:nvSpPr>
          <p:cNvPr id="8" name="TextBox 7"/>
          <p:cNvSpPr txBox="1"/>
          <p:nvPr/>
        </p:nvSpPr>
        <p:spPr>
          <a:xfrm>
            <a:off x="5543374" y="3933056"/>
            <a:ext cx="314510" cy="400110"/>
          </a:xfrm>
          <a:prstGeom prst="rect">
            <a:avLst/>
          </a:prstGeom>
          <a:noFill/>
        </p:spPr>
        <p:txBody>
          <a:bodyPr wrap="none" rtlCol="0">
            <a:spAutoFit/>
          </a:bodyPr>
          <a:lstStyle/>
          <a:p>
            <a:r>
              <a:rPr lang="en-US" sz="2000" b="1" dirty="0" smtClean="0"/>
              <a:t>8</a:t>
            </a:r>
            <a:endParaRPr lang="en-US" sz="2000" b="1" dirty="0"/>
          </a:p>
        </p:txBody>
      </p:sp>
      <p:sp>
        <p:nvSpPr>
          <p:cNvPr id="9" name="TextBox 8"/>
          <p:cNvSpPr txBox="1"/>
          <p:nvPr/>
        </p:nvSpPr>
        <p:spPr>
          <a:xfrm>
            <a:off x="4643438" y="3929066"/>
            <a:ext cx="314510" cy="400110"/>
          </a:xfrm>
          <a:prstGeom prst="rect">
            <a:avLst/>
          </a:prstGeom>
          <a:noFill/>
        </p:spPr>
        <p:txBody>
          <a:bodyPr wrap="none" rtlCol="0">
            <a:spAutoFit/>
          </a:bodyPr>
          <a:lstStyle/>
          <a:p>
            <a:r>
              <a:rPr lang="en-US" sz="2000" b="1" dirty="0" smtClean="0"/>
              <a:t>4</a:t>
            </a:r>
            <a:endParaRPr lang="en-US" sz="2000" b="1" dirty="0"/>
          </a:p>
        </p:txBody>
      </p:sp>
      <p:sp>
        <p:nvSpPr>
          <p:cNvPr id="10" name="TextBox 9"/>
          <p:cNvSpPr txBox="1"/>
          <p:nvPr/>
        </p:nvSpPr>
        <p:spPr>
          <a:xfrm>
            <a:off x="3828862" y="3933056"/>
            <a:ext cx="314510" cy="400110"/>
          </a:xfrm>
          <a:prstGeom prst="rect">
            <a:avLst/>
          </a:prstGeom>
          <a:noFill/>
        </p:spPr>
        <p:txBody>
          <a:bodyPr wrap="none" rtlCol="0">
            <a:spAutoFit/>
          </a:bodyPr>
          <a:lstStyle/>
          <a:p>
            <a:r>
              <a:rPr lang="en-US" sz="2000" b="1" dirty="0" smtClean="0"/>
              <a:t>2</a:t>
            </a:r>
            <a:endParaRPr lang="en-US" sz="2000" b="1" dirty="0"/>
          </a:p>
        </p:txBody>
      </p:sp>
      <p:sp>
        <p:nvSpPr>
          <p:cNvPr id="11" name="TextBox 10"/>
          <p:cNvSpPr txBox="1"/>
          <p:nvPr/>
        </p:nvSpPr>
        <p:spPr>
          <a:xfrm>
            <a:off x="3033354" y="3933056"/>
            <a:ext cx="314510" cy="400110"/>
          </a:xfrm>
          <a:prstGeom prst="rect">
            <a:avLst/>
          </a:prstGeom>
          <a:noFill/>
        </p:spPr>
        <p:txBody>
          <a:bodyPr wrap="none" rtlCol="0">
            <a:spAutoFit/>
          </a:bodyPr>
          <a:lstStyle/>
          <a:p>
            <a:r>
              <a:rPr lang="en-US" sz="2000" b="1" dirty="0" smtClean="0"/>
              <a:t>1</a:t>
            </a:r>
            <a:endParaRPr lang="en-US" sz="2000" b="1" dirty="0"/>
          </a:p>
        </p:txBody>
      </p:sp>
      <p:sp>
        <p:nvSpPr>
          <p:cNvPr id="12" name="TextBox 11"/>
          <p:cNvSpPr txBox="1"/>
          <p:nvPr/>
        </p:nvSpPr>
        <p:spPr>
          <a:xfrm>
            <a:off x="2051720" y="3929066"/>
            <a:ext cx="513282" cy="400110"/>
          </a:xfrm>
          <a:prstGeom prst="rect">
            <a:avLst/>
          </a:prstGeom>
          <a:noFill/>
        </p:spPr>
        <p:txBody>
          <a:bodyPr wrap="none" rtlCol="0">
            <a:spAutoFit/>
          </a:bodyPr>
          <a:lstStyle/>
          <a:p>
            <a:r>
              <a:rPr lang="en-US" sz="2000" b="1" dirty="0" smtClean="0"/>
              <a:t>0.5</a:t>
            </a:r>
            <a:endParaRPr lang="en-US" sz="2000" b="1" dirty="0"/>
          </a:p>
        </p:txBody>
      </p:sp>
      <p:pic>
        <p:nvPicPr>
          <p:cNvPr id="2051" name="Picture 3"/>
          <p:cNvPicPr>
            <a:picLocks noChangeAspect="1" noChangeArrowheads="1"/>
          </p:cNvPicPr>
          <p:nvPr/>
        </p:nvPicPr>
        <p:blipFill>
          <a:blip r:embed="rId2" cstate="print"/>
          <a:srcRect/>
          <a:stretch>
            <a:fillRect/>
          </a:stretch>
        </p:blipFill>
        <p:spPr bwMode="auto">
          <a:xfrm>
            <a:off x="2051720" y="922951"/>
            <a:ext cx="5877866" cy="3096344"/>
          </a:xfrm>
          <a:prstGeom prst="rect">
            <a:avLst/>
          </a:prstGeom>
          <a:noFill/>
          <a:ln w="9525">
            <a:noFill/>
            <a:miter lim="800000"/>
            <a:headEnd/>
            <a:tailEnd/>
          </a:ln>
        </p:spPr>
      </p:pic>
      <p:sp>
        <p:nvSpPr>
          <p:cNvPr id="16" name="Title 1"/>
          <p:cNvSpPr txBox="1">
            <a:spLocks/>
          </p:cNvSpPr>
          <p:nvPr/>
        </p:nvSpPr>
        <p:spPr>
          <a:xfrm>
            <a:off x="158824" y="476672"/>
            <a:ext cx="2973016" cy="504056"/>
          </a:xfrm>
          <a:prstGeom prst="rect">
            <a:avLst/>
          </a:prstGeom>
        </p:spPr>
        <p:txBody>
          <a:bodyPr vert="horz" lIns="91440" tIns="45720" rIns="91440" bIns="45720" rtlCol="1" anchor="ctr">
            <a:noAutofit/>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effectLst/>
                <a:uLnTx/>
                <a:uFillTx/>
                <a:latin typeface="+mj-lt"/>
                <a:ea typeface="+mj-ea"/>
                <a:cs typeface="+mj-cs"/>
              </a:rPr>
              <a:t>Minimum Inhibitory concentration</a:t>
            </a:r>
            <a:endParaRPr kumimoji="0" lang="en-US" b="1" i="0" u="none" strike="noStrike" kern="1200" cap="none" spc="0" normalizeH="0" baseline="0" noProof="0" dirty="0">
              <a:ln>
                <a:noFill/>
              </a:ln>
              <a:effectLst/>
              <a:uLnTx/>
              <a:uFillTx/>
              <a:latin typeface="+mj-lt"/>
              <a:ea typeface="+mj-ea"/>
              <a:cs typeface="+mj-cs"/>
            </a:endParaRPr>
          </a:p>
        </p:txBody>
      </p:sp>
      <p:cxnSp>
        <p:nvCxnSpPr>
          <p:cNvPr id="18" name="Straight Arrow Connector 17"/>
          <p:cNvCxnSpPr/>
          <p:nvPr/>
        </p:nvCxnSpPr>
        <p:spPr>
          <a:xfrm rot="5400000">
            <a:off x="5571786" y="786140"/>
            <a:ext cx="288032"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95736" y="620688"/>
            <a:ext cx="3561467"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3" name="Picture 5" descr="http://www.eolabs.com/media/catalog/product/cache/1/image/500x500/9df78eab33525d08d6e5fb8d27136e95/p/p/pp_0118_mrsa.jpg"/>
          <p:cNvPicPr>
            <a:picLocks noChangeAspect="1" noChangeArrowheads="1"/>
          </p:cNvPicPr>
          <p:nvPr/>
        </p:nvPicPr>
        <p:blipFill>
          <a:blip r:embed="rId3" cstate="print"/>
          <a:srcRect/>
          <a:stretch>
            <a:fillRect/>
          </a:stretch>
        </p:blipFill>
        <p:spPr bwMode="auto">
          <a:xfrm>
            <a:off x="4071934" y="5143512"/>
            <a:ext cx="1500198" cy="1500198"/>
          </a:xfrm>
          <a:prstGeom prst="rect">
            <a:avLst/>
          </a:prstGeom>
          <a:noFill/>
        </p:spPr>
      </p:pic>
      <p:sp>
        <p:nvSpPr>
          <p:cNvPr id="46" name="Rectangle 45"/>
          <p:cNvSpPr/>
          <p:nvPr/>
        </p:nvSpPr>
        <p:spPr>
          <a:xfrm>
            <a:off x="4357686" y="5429264"/>
            <a:ext cx="898130" cy="369332"/>
          </a:xfrm>
          <a:prstGeom prst="rect">
            <a:avLst/>
          </a:prstGeom>
        </p:spPr>
        <p:txBody>
          <a:bodyPr wrap="square">
            <a:spAutoFit/>
          </a:bodyPr>
          <a:lstStyle/>
          <a:p>
            <a:r>
              <a:rPr lang="en-US" dirty="0" smtClean="0">
                <a:solidFill>
                  <a:srgbClr val="FFFF00"/>
                </a:solidFill>
              </a:rPr>
              <a:t>growth</a:t>
            </a:r>
          </a:p>
        </p:txBody>
      </p:sp>
      <p:sp>
        <p:nvSpPr>
          <p:cNvPr id="22" name="AutoShape 50"/>
          <p:cNvSpPr>
            <a:spLocks noChangeArrowheads="1"/>
          </p:cNvSpPr>
          <p:nvPr/>
        </p:nvSpPr>
        <p:spPr bwMode="auto">
          <a:xfrm>
            <a:off x="7381881" y="436404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23" name="AutoShape 51"/>
          <p:cNvSpPr>
            <a:spLocks noChangeArrowheads="1"/>
          </p:cNvSpPr>
          <p:nvPr/>
        </p:nvSpPr>
        <p:spPr bwMode="auto">
          <a:xfrm>
            <a:off x="6437319" y="436404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24" name="AutoShape 52"/>
          <p:cNvSpPr>
            <a:spLocks noChangeArrowheads="1"/>
          </p:cNvSpPr>
          <p:nvPr/>
        </p:nvSpPr>
        <p:spPr bwMode="auto">
          <a:xfrm>
            <a:off x="5500694" y="435769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38" name="Rectangle 70"/>
          <p:cNvSpPr>
            <a:spLocks noChangeArrowheads="1"/>
          </p:cNvSpPr>
          <p:nvPr/>
        </p:nvSpPr>
        <p:spPr bwMode="auto">
          <a:xfrm>
            <a:off x="4980012" y="4714884"/>
            <a:ext cx="3021012" cy="396875"/>
          </a:xfrm>
          <a:prstGeom prst="rect">
            <a:avLst/>
          </a:prstGeom>
          <a:noFill/>
          <a:ln w="9525">
            <a:noFill/>
            <a:miter lim="800000"/>
            <a:headEnd/>
            <a:tailEnd/>
          </a:ln>
          <a:effectLst/>
        </p:spPr>
        <p:txBody>
          <a:bodyPr wrap="none" lIns="92075" tIns="46038" rIns="92075" bIns="46038">
            <a:spAutoFit/>
          </a:bodyPr>
          <a:lstStyle/>
          <a:p>
            <a:r>
              <a:rPr lang="en-US" sz="2000" b="0" baseline="0" dirty="0">
                <a:solidFill>
                  <a:schemeClr val="hlink"/>
                </a:solidFill>
                <a:latin typeface="Times New Roman" pitchFamily="18" charset="0"/>
              </a:rPr>
              <a:t>Sub-culture to agar medium</a:t>
            </a:r>
            <a:endParaRPr lang="en-US" sz="1600" b="0" baseline="0" dirty="0">
              <a:solidFill>
                <a:schemeClr val="hlink"/>
              </a:solidFill>
              <a:latin typeface="Times New Roman" pitchFamily="18" charset="0"/>
            </a:endParaRPr>
          </a:p>
        </p:txBody>
      </p:sp>
      <p:pic>
        <p:nvPicPr>
          <p:cNvPr id="40" name="Picture 7" descr="http://www.eolabs.com/media/catalog/product/cache/1/image/500x500/9df78eab33525d08d6e5fb8d27136e95/p/p/pp_0118_clear.jpg"/>
          <p:cNvPicPr>
            <a:picLocks noChangeAspect="1" noChangeArrowheads="1"/>
          </p:cNvPicPr>
          <p:nvPr/>
        </p:nvPicPr>
        <p:blipFill>
          <a:blip r:embed="rId4" cstate="print"/>
          <a:srcRect/>
          <a:stretch>
            <a:fillRect/>
          </a:stretch>
        </p:blipFill>
        <p:spPr bwMode="auto">
          <a:xfrm>
            <a:off x="5591498" y="5162878"/>
            <a:ext cx="1480832" cy="1480832"/>
          </a:xfrm>
          <a:prstGeom prst="rect">
            <a:avLst/>
          </a:prstGeom>
          <a:noFill/>
        </p:spPr>
      </p:pic>
      <p:sp>
        <p:nvSpPr>
          <p:cNvPr id="41" name="TextBox 40"/>
          <p:cNvSpPr txBox="1"/>
          <p:nvPr/>
        </p:nvSpPr>
        <p:spPr>
          <a:xfrm>
            <a:off x="5715008" y="5429264"/>
            <a:ext cx="1179169" cy="369332"/>
          </a:xfrm>
          <a:prstGeom prst="rect">
            <a:avLst/>
          </a:prstGeom>
          <a:noFill/>
        </p:spPr>
        <p:txBody>
          <a:bodyPr wrap="none" rtlCol="0">
            <a:spAutoFit/>
          </a:bodyPr>
          <a:lstStyle/>
          <a:p>
            <a:r>
              <a:rPr lang="en-US" dirty="0" smtClean="0">
                <a:solidFill>
                  <a:srgbClr val="FFFF00"/>
                </a:solidFill>
              </a:rPr>
              <a:t>No growth</a:t>
            </a:r>
            <a:endParaRPr lang="en-US" dirty="0">
              <a:solidFill>
                <a:srgbClr val="FFFF00"/>
              </a:solidFill>
            </a:endParaRPr>
          </a:p>
        </p:txBody>
      </p:sp>
      <p:pic>
        <p:nvPicPr>
          <p:cNvPr id="47" name="Picture 7" descr="http://www.eolabs.com/media/catalog/product/cache/1/image/500x500/9df78eab33525d08d6e5fb8d27136e95/p/p/pp_0118_clear.jpg"/>
          <p:cNvPicPr>
            <a:picLocks noChangeAspect="1" noChangeArrowheads="1"/>
          </p:cNvPicPr>
          <p:nvPr/>
        </p:nvPicPr>
        <p:blipFill>
          <a:blip r:embed="rId4" cstate="print"/>
          <a:srcRect/>
          <a:stretch>
            <a:fillRect/>
          </a:stretch>
        </p:blipFill>
        <p:spPr bwMode="auto">
          <a:xfrm>
            <a:off x="7234572" y="5162878"/>
            <a:ext cx="1480832" cy="1480832"/>
          </a:xfrm>
          <a:prstGeom prst="rect">
            <a:avLst/>
          </a:prstGeom>
          <a:noFill/>
        </p:spPr>
      </p:pic>
      <p:sp>
        <p:nvSpPr>
          <p:cNvPr id="48" name="TextBox 47"/>
          <p:cNvSpPr txBox="1"/>
          <p:nvPr/>
        </p:nvSpPr>
        <p:spPr>
          <a:xfrm>
            <a:off x="7358082" y="5429264"/>
            <a:ext cx="1179169" cy="369332"/>
          </a:xfrm>
          <a:prstGeom prst="rect">
            <a:avLst/>
          </a:prstGeom>
          <a:noFill/>
        </p:spPr>
        <p:txBody>
          <a:bodyPr wrap="none" rtlCol="0">
            <a:spAutoFit/>
          </a:bodyPr>
          <a:lstStyle/>
          <a:p>
            <a:r>
              <a:rPr lang="en-US" dirty="0" smtClean="0">
                <a:solidFill>
                  <a:srgbClr val="FFFF00"/>
                </a:solidFill>
              </a:rPr>
              <a:t>No growth</a:t>
            </a:r>
            <a:endParaRPr lang="en-US" dirty="0">
              <a:solidFill>
                <a:srgbClr val="FFFF00"/>
              </a:solidFill>
            </a:endParaRPr>
          </a:p>
        </p:txBody>
      </p:sp>
      <p:sp>
        <p:nvSpPr>
          <p:cNvPr id="49" name="TextBox 48"/>
          <p:cNvSpPr txBox="1"/>
          <p:nvPr/>
        </p:nvSpPr>
        <p:spPr>
          <a:xfrm>
            <a:off x="5786446" y="5715016"/>
            <a:ext cx="1214446" cy="923330"/>
          </a:xfrm>
          <a:prstGeom prst="rect">
            <a:avLst/>
          </a:prstGeom>
          <a:noFill/>
        </p:spPr>
        <p:txBody>
          <a:bodyPr wrap="square" rtlCol="0">
            <a:spAutoFit/>
          </a:bodyPr>
          <a:lstStyle/>
          <a:p>
            <a:pPr lvl="0" algn="ctr"/>
            <a:r>
              <a:rPr lang="en-US" b="1" dirty="0" smtClean="0">
                <a:solidFill>
                  <a:srgbClr val="FFFF00"/>
                </a:solidFill>
              </a:rPr>
              <a:t>(16µg/ml is the MLC)</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blinds(horizontal)">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053"/>
                                        </p:tgtEl>
                                        <p:attrNameLst>
                                          <p:attrName>style.visibility</p:attrName>
                                        </p:attrNameLst>
                                      </p:cBhvr>
                                      <p:to>
                                        <p:strVal val="visible"/>
                                      </p:to>
                                    </p:set>
                                    <p:animEffect transition="in" filter="blinds(horizontal)">
                                      <p:cBhvr>
                                        <p:cTn id="58" dur="500"/>
                                        <p:tgtEl>
                                          <p:spTgt spid="205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par>
                                <p:cTn id="69" presetID="3" presetClass="entr" presetSubtype="1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linds(horizont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blinds(horizontal)">
                                      <p:cBhvr>
                                        <p:cTn id="76" dur="500"/>
                                        <p:tgtEl>
                                          <p:spTgt spid="4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linds(horizontal)">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ppt_x"/>
                                          </p:val>
                                        </p:tav>
                                        <p:tav tm="100000">
                                          <p:val>
                                            <p:strVal val="#ppt_x"/>
                                          </p:val>
                                        </p:tav>
                                      </p:tavLst>
                                    </p:anim>
                                    <p:anim calcmode="lin" valueType="num">
                                      <p:cBhvr additive="base">
                                        <p:cTn id="8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p:bldP spid="46" grpId="0"/>
      <p:bldP spid="22" grpId="0" animBg="1"/>
      <p:bldP spid="23" grpId="0" animBg="1"/>
      <p:bldP spid="24" grpId="0" animBg="1"/>
      <p:bldP spid="38" grpId="0"/>
      <p:bldP spid="41"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ads.vetmed.vt.edu/Images/SerialDilutionSusceptibility.jpg"/>
          <p:cNvPicPr>
            <a:picLocks noChangeAspect="1" noChangeArrowheads="1"/>
          </p:cNvPicPr>
          <p:nvPr/>
        </p:nvPicPr>
        <p:blipFill>
          <a:blip r:embed="rId2" cstate="print"/>
          <a:srcRect/>
          <a:stretch>
            <a:fillRect/>
          </a:stretch>
        </p:blipFill>
        <p:spPr bwMode="auto">
          <a:xfrm>
            <a:off x="1331640" y="620688"/>
            <a:ext cx="6840760" cy="51305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00"/>
            <a:ext cx="9186898" cy="1143000"/>
          </a:xfrm>
        </p:spPr>
        <p:txBody>
          <a:bodyPr>
            <a:normAutofit/>
          </a:bodyPr>
          <a:lstStyle/>
          <a:p>
            <a:r>
              <a:rPr lang="en-US" sz="2400" b="1" dirty="0" smtClean="0">
                <a:solidFill>
                  <a:srgbClr val="FF0000"/>
                </a:solidFill>
              </a:rPr>
              <a:t>Clinical applications for the  Qualitative Antimicrobial </a:t>
            </a:r>
            <a:br>
              <a:rPr lang="en-US" sz="2400" b="1" dirty="0" smtClean="0">
                <a:solidFill>
                  <a:srgbClr val="FF0000"/>
                </a:solidFill>
              </a:rPr>
            </a:br>
            <a:r>
              <a:rPr lang="en-US" sz="2400" b="1" dirty="0" smtClean="0">
                <a:solidFill>
                  <a:srgbClr val="FF0000"/>
                </a:solidFill>
              </a:rPr>
              <a:t>Susceptibility Testing </a:t>
            </a:r>
            <a:endParaRPr lang="en-US" sz="2400" b="1" dirty="0">
              <a:solidFill>
                <a:srgbClr val="FF0000"/>
              </a:solidFill>
            </a:endParaRPr>
          </a:p>
        </p:txBody>
      </p:sp>
      <p:sp>
        <p:nvSpPr>
          <p:cNvPr id="6" name="Rectangle 5"/>
          <p:cNvSpPr/>
          <p:nvPr/>
        </p:nvSpPr>
        <p:spPr>
          <a:xfrm>
            <a:off x="285720" y="1142984"/>
            <a:ext cx="8572528" cy="1015663"/>
          </a:xfrm>
          <a:prstGeom prst="rect">
            <a:avLst/>
          </a:prstGeom>
        </p:spPr>
        <p:txBody>
          <a:bodyPr wrap="square">
            <a:spAutoFit/>
          </a:bodyPr>
          <a:lstStyle/>
          <a:p>
            <a:pPr marL="342900" lvl="0" indent="-342900" algn="l">
              <a:spcBef>
                <a:spcPct val="20000"/>
              </a:spcBef>
            </a:pPr>
            <a:r>
              <a:rPr lang="en-US" sz="2000" dirty="0" smtClean="0">
                <a:solidFill>
                  <a:prstClr val="black"/>
                </a:solidFill>
              </a:rPr>
              <a:t>MICs can also be used to reduce drug dosage and cost of antimicrobial therapy for very susceptible organisms</a:t>
            </a:r>
            <a:r>
              <a:rPr lang="en-US" sz="2000" dirty="0" smtClean="0"/>
              <a:t>; therefore, drugs with lower MIC scores are more effective antimicrobial agents</a:t>
            </a:r>
            <a:r>
              <a:rPr lang="en-US" sz="2000" dirty="0" smtClean="0">
                <a:solidFill>
                  <a:prstClr val="black"/>
                </a:solidFill>
              </a:rPr>
              <a:t>. </a:t>
            </a:r>
          </a:p>
        </p:txBody>
      </p:sp>
      <p:sp>
        <p:nvSpPr>
          <p:cNvPr id="8" name="Rectangle 7"/>
          <p:cNvSpPr/>
          <p:nvPr/>
        </p:nvSpPr>
        <p:spPr>
          <a:xfrm>
            <a:off x="285720" y="2571744"/>
            <a:ext cx="8643998" cy="1631216"/>
          </a:xfrm>
          <a:prstGeom prst="rect">
            <a:avLst/>
          </a:prstGeom>
        </p:spPr>
        <p:txBody>
          <a:bodyPr wrap="square">
            <a:spAutoFit/>
          </a:bodyPr>
          <a:lstStyle/>
          <a:p>
            <a:pPr algn="l"/>
            <a:r>
              <a:rPr lang="en-US" sz="2000" dirty="0" smtClean="0">
                <a:solidFill>
                  <a:prstClr val="black"/>
                </a:solidFill>
              </a:rPr>
              <a:t>This is important because populations of bacteria exposed to an insufficient concentration of a particular drug or to a broad-spectrum antibiotic (one designed to inhibit many strains of bacteria) can evolve resistance to these drugs. Therefore, MIC scores aid in improving outcomes for patients and preventing  evolution of drug-resistant microbial strains</a:t>
            </a:r>
            <a:endParaRPr lang="ar-JO" sz="2000" dirty="0" smtClean="0">
              <a:solidFill>
                <a:prstClr val="black"/>
              </a:solidFill>
            </a:endParaRPr>
          </a:p>
        </p:txBody>
      </p:sp>
      <p:sp>
        <p:nvSpPr>
          <p:cNvPr id="5" name="مستطيل 4"/>
          <p:cNvSpPr/>
          <p:nvPr/>
        </p:nvSpPr>
        <p:spPr>
          <a:xfrm>
            <a:off x="285720" y="4463015"/>
            <a:ext cx="8643998" cy="1323439"/>
          </a:xfrm>
          <a:prstGeom prst="rect">
            <a:avLst/>
          </a:prstGeom>
        </p:spPr>
        <p:txBody>
          <a:bodyPr wrap="square">
            <a:spAutoFit/>
          </a:bodyPr>
          <a:lstStyle/>
          <a:p>
            <a:pPr algn="just" rtl="0"/>
            <a:r>
              <a:rPr lang="en-US" sz="2000" dirty="0" smtClean="0">
                <a:solidFill>
                  <a:prstClr val="black"/>
                </a:solidFill>
              </a:rPr>
              <a:t>MIC is used for determining treatment for patients suffering from infections such as sepsis, pneumonia, meningitis, </a:t>
            </a:r>
            <a:r>
              <a:rPr lang="en-US" sz="2000" dirty="0" err="1" smtClean="0">
                <a:solidFill>
                  <a:prstClr val="black"/>
                </a:solidFill>
              </a:rPr>
              <a:t>endocarditis</a:t>
            </a:r>
            <a:r>
              <a:rPr lang="en-US" sz="2000" dirty="0" smtClean="0">
                <a:solidFill>
                  <a:prstClr val="black"/>
                </a:solidFill>
              </a:rPr>
              <a:t> or </a:t>
            </a:r>
            <a:r>
              <a:rPr lang="en-US" sz="2000" dirty="0" err="1" smtClean="0">
                <a:solidFill>
                  <a:prstClr val="black"/>
                </a:solidFill>
              </a:rPr>
              <a:t>osteomyelitis</a:t>
            </a:r>
            <a:r>
              <a:rPr lang="en-US" sz="2000" dirty="0" smtClean="0">
                <a:solidFill>
                  <a:prstClr val="black"/>
                </a:solidFill>
              </a:rPr>
              <a:t> or managing the treatment of high-risk patients such as those suffering from cystic fibrosis or </a:t>
            </a:r>
            <a:r>
              <a:rPr lang="en-US" sz="2000" dirty="0" err="1" smtClean="0">
                <a:solidFill>
                  <a:prstClr val="black"/>
                </a:solidFill>
              </a:rPr>
              <a:t>immunocompromised</a:t>
            </a:r>
            <a:r>
              <a:rPr lang="en-US" sz="2000" dirty="0" smtClean="0">
                <a:solidFill>
                  <a:prstClr val="black"/>
                </a:solidFill>
              </a:rPr>
              <a:t> individuals.</a:t>
            </a:r>
            <a:endParaRPr lang="ar-SA" sz="2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sz="half" idx="1"/>
          </p:nvPr>
        </p:nvSpPr>
        <p:spPr>
          <a:xfrm>
            <a:off x="0" y="1711352"/>
            <a:ext cx="4122737" cy="5575300"/>
          </a:xfrm>
        </p:spPr>
        <p:txBody>
          <a:bodyPr>
            <a:normAutofit/>
            <a:flatTx/>
          </a:bodyPr>
          <a:lstStyle/>
          <a:p>
            <a:pPr marL="0" lvl="1" indent="0" algn="l">
              <a:buNone/>
            </a:pPr>
            <a:r>
              <a:rPr lang="en-GB" sz="2000" dirty="0" smtClean="0">
                <a:latin typeface="+mj-lt"/>
              </a:rPr>
              <a:t>Plastic strips with a predefined gradient of</a:t>
            </a:r>
            <a:endParaRPr lang="ar-JO" sz="2000" dirty="0" smtClean="0">
              <a:latin typeface="+mj-lt"/>
            </a:endParaRPr>
          </a:p>
          <a:p>
            <a:pPr marL="0" lvl="1" indent="0" algn="l">
              <a:buNone/>
            </a:pPr>
            <a:r>
              <a:rPr lang="en-GB" sz="2000" dirty="0" smtClean="0">
                <a:latin typeface="+mj-lt"/>
              </a:rPr>
              <a:t>    </a:t>
            </a:r>
            <a:r>
              <a:rPr lang="en-GB" sz="2000" b="1" dirty="0" smtClean="0">
                <a:solidFill>
                  <a:srgbClr val="FF0000"/>
                </a:solidFill>
                <a:latin typeface="+mj-lt"/>
              </a:rPr>
              <a:t>One antibiotic</a:t>
            </a:r>
            <a:endParaRPr lang="ar-JO" sz="2000" b="1" dirty="0" smtClean="0">
              <a:solidFill>
                <a:srgbClr val="FF0000"/>
              </a:solidFill>
              <a:latin typeface="+mj-lt"/>
            </a:endParaRPr>
          </a:p>
          <a:p>
            <a:pPr marL="0" indent="0" algn="l">
              <a:buFont typeface="Times"/>
              <a:buNone/>
            </a:pPr>
            <a:r>
              <a:rPr lang="en-US" sz="2000" b="1" dirty="0" smtClean="0">
                <a:solidFill>
                  <a:srgbClr val="FF0000"/>
                </a:solidFill>
                <a:latin typeface="+mj-lt"/>
              </a:rPr>
              <a:t>    O</a:t>
            </a:r>
            <a:r>
              <a:rPr lang="en-GB" sz="2000" b="1" dirty="0" smtClean="0">
                <a:solidFill>
                  <a:srgbClr val="FF0000"/>
                </a:solidFill>
                <a:latin typeface="+mj-lt"/>
              </a:rPr>
              <a:t>ne </a:t>
            </a:r>
            <a:r>
              <a:rPr lang="en-GB" sz="2000" b="1" dirty="0">
                <a:solidFill>
                  <a:srgbClr val="FF0000"/>
                </a:solidFill>
                <a:latin typeface="+mj-lt"/>
              </a:rPr>
              <a:t>antifungal</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One </a:t>
            </a:r>
            <a:r>
              <a:rPr lang="en-GB" sz="2000" dirty="0">
                <a:latin typeface="+mj-lt"/>
              </a:rPr>
              <a:t>strip per antibiotic</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Easy </a:t>
            </a:r>
            <a:r>
              <a:rPr lang="en-GB" sz="2000" dirty="0">
                <a:latin typeface="+mj-lt"/>
              </a:rPr>
              <a:t>to use</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Storage </a:t>
            </a:r>
            <a:r>
              <a:rPr lang="en-GB" sz="2000" dirty="0">
                <a:latin typeface="+mj-lt"/>
              </a:rPr>
              <a:t>at -20°C</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Short </a:t>
            </a:r>
            <a:r>
              <a:rPr lang="en-GB" sz="2000" dirty="0">
                <a:latin typeface="+mj-lt"/>
              </a:rPr>
              <a:t>shelf life, expensive</a:t>
            </a:r>
          </a:p>
        </p:txBody>
      </p:sp>
      <p:pic>
        <p:nvPicPr>
          <p:cNvPr id="295941" name="Picture 5" descr="E-strips CI and SM"/>
          <p:cNvPicPr>
            <a:picLocks noChangeAspect="1" noChangeArrowheads="1"/>
          </p:cNvPicPr>
          <p:nvPr/>
        </p:nvPicPr>
        <p:blipFill>
          <a:blip r:embed="rId3" cstate="print">
            <a:lum bright="30000" contrast="24000"/>
          </a:blip>
          <a:srcRect l="65813" t="12000" r="27632" b="4079"/>
          <a:stretch>
            <a:fillRect/>
          </a:stretch>
        </p:blipFill>
        <p:spPr bwMode="auto">
          <a:xfrm>
            <a:off x="8458231" y="322263"/>
            <a:ext cx="542925" cy="5867400"/>
          </a:xfrm>
          <a:prstGeom prst="rect">
            <a:avLst/>
          </a:prstGeom>
          <a:noFill/>
          <a:ln w="9525">
            <a:solidFill>
              <a:schemeClr val="tx1"/>
            </a:solidFill>
            <a:miter lim="800000"/>
            <a:headEnd/>
            <a:tailEnd/>
          </a:ln>
        </p:spPr>
      </p:pic>
      <p:sp>
        <p:nvSpPr>
          <p:cNvPr id="6" name="Rectangle 5"/>
          <p:cNvSpPr/>
          <p:nvPr/>
        </p:nvSpPr>
        <p:spPr>
          <a:xfrm>
            <a:off x="2771800" y="188640"/>
            <a:ext cx="4369914" cy="584775"/>
          </a:xfrm>
          <a:prstGeom prst="rect">
            <a:avLst/>
          </a:prstGeom>
        </p:spPr>
        <p:txBody>
          <a:bodyPr wrap="none">
            <a:spAutoFit/>
          </a:bodyPr>
          <a:lstStyle/>
          <a:p>
            <a:pPr marL="342900" lvl="0" indent="-342900" algn="l" rtl="0"/>
            <a:r>
              <a:rPr lang="en-US" sz="3200" b="1" dirty="0" smtClean="0">
                <a:solidFill>
                  <a:srgbClr val="FF0000"/>
                </a:solidFill>
              </a:rPr>
              <a:t> Epsilometer test (E-test)</a:t>
            </a:r>
          </a:p>
        </p:txBody>
      </p:sp>
      <p:pic>
        <p:nvPicPr>
          <p:cNvPr id="8" name="Picture 6" descr="http://www.microbiologia.unige.it/dpb/Germi/etest.jpg"/>
          <p:cNvPicPr>
            <a:picLocks noChangeAspect="1" noChangeArrowheads="1"/>
          </p:cNvPicPr>
          <p:nvPr/>
        </p:nvPicPr>
        <p:blipFill>
          <a:blip r:embed="rId4" cstate="print"/>
          <a:srcRect/>
          <a:stretch>
            <a:fillRect/>
          </a:stretch>
        </p:blipFill>
        <p:spPr bwMode="auto">
          <a:xfrm>
            <a:off x="3643305" y="2143116"/>
            <a:ext cx="4714909" cy="3500462"/>
          </a:xfrm>
          <a:prstGeom prst="rect">
            <a:avLst/>
          </a:prstGeom>
          <a:noFill/>
        </p:spPr>
      </p:pic>
      <p:sp>
        <p:nvSpPr>
          <p:cNvPr id="9" name="TextBox 8"/>
          <p:cNvSpPr txBox="1"/>
          <p:nvPr/>
        </p:nvSpPr>
        <p:spPr>
          <a:xfrm>
            <a:off x="-31788" y="935164"/>
            <a:ext cx="3246466" cy="707886"/>
          </a:xfrm>
          <a:prstGeom prst="rect">
            <a:avLst/>
          </a:prstGeom>
          <a:noFill/>
        </p:spPr>
        <p:txBody>
          <a:bodyPr wrap="none" rtlCol="0">
            <a:spAutoFit/>
          </a:bodyPr>
          <a:lstStyle/>
          <a:p>
            <a:pPr algn="l"/>
            <a:r>
              <a:rPr lang="en-US" sz="2000" dirty="0" smtClean="0">
                <a:latin typeface="+mj-lt"/>
              </a:rPr>
              <a:t>Used as a substitution for the</a:t>
            </a:r>
          </a:p>
          <a:p>
            <a:pPr algn="l"/>
            <a:r>
              <a:rPr lang="en-US" sz="2000" dirty="0" smtClean="0">
                <a:latin typeface="+mj-lt"/>
              </a:rPr>
              <a:t> MIC test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iomerieux-diagnostics.com/sites/clinic/files/etest-mic-technique-b.jpg"/>
          <p:cNvPicPr>
            <a:picLocks noChangeAspect="1" noChangeArrowheads="1"/>
          </p:cNvPicPr>
          <p:nvPr/>
        </p:nvPicPr>
        <p:blipFill>
          <a:blip r:embed="rId2" cstate="print"/>
          <a:srcRect/>
          <a:stretch>
            <a:fillRect/>
          </a:stretch>
        </p:blipFill>
        <p:spPr bwMode="auto">
          <a:xfrm>
            <a:off x="3664366" y="642918"/>
            <a:ext cx="5479634" cy="3744416"/>
          </a:xfrm>
          <a:prstGeom prst="rect">
            <a:avLst/>
          </a:prstGeom>
          <a:noFill/>
        </p:spPr>
      </p:pic>
      <p:sp>
        <p:nvSpPr>
          <p:cNvPr id="5" name="Rectangle 4"/>
          <p:cNvSpPr/>
          <p:nvPr/>
        </p:nvSpPr>
        <p:spPr>
          <a:xfrm>
            <a:off x="2786050" y="0"/>
            <a:ext cx="4369914" cy="584775"/>
          </a:xfrm>
          <a:prstGeom prst="rect">
            <a:avLst/>
          </a:prstGeom>
        </p:spPr>
        <p:txBody>
          <a:bodyPr wrap="none">
            <a:spAutoFit/>
          </a:bodyPr>
          <a:lstStyle/>
          <a:p>
            <a:pPr marL="342900" lvl="0" indent="-342900" algn="l" rtl="0"/>
            <a:r>
              <a:rPr lang="en-US" sz="3200" b="1" dirty="0" smtClean="0">
                <a:solidFill>
                  <a:srgbClr val="FF0000"/>
                </a:solidFill>
              </a:rPr>
              <a:t> Epsilometer test (E-test)</a:t>
            </a:r>
          </a:p>
        </p:txBody>
      </p:sp>
      <p:sp>
        <p:nvSpPr>
          <p:cNvPr id="6" name="Rectangle 5"/>
          <p:cNvSpPr/>
          <p:nvPr/>
        </p:nvSpPr>
        <p:spPr>
          <a:xfrm>
            <a:off x="3143240" y="1071546"/>
            <a:ext cx="2712602" cy="369332"/>
          </a:xfrm>
          <a:prstGeom prst="rect">
            <a:avLst/>
          </a:prstGeom>
        </p:spPr>
        <p:txBody>
          <a:bodyPr wrap="none">
            <a:spAutoFit/>
          </a:bodyPr>
          <a:lstStyle/>
          <a:p>
            <a:r>
              <a:rPr lang="en-US" dirty="0" smtClean="0"/>
              <a:t>Elliptical zone of inhibition </a:t>
            </a:r>
            <a:endParaRPr lang="ar-JO" dirty="0"/>
          </a:p>
        </p:txBody>
      </p:sp>
      <p:pic>
        <p:nvPicPr>
          <p:cNvPr id="7" name="Picture 2" descr="You are here"/>
          <p:cNvPicPr>
            <a:picLocks noChangeAspect="1" noChangeArrowheads="1"/>
          </p:cNvPicPr>
          <p:nvPr/>
        </p:nvPicPr>
        <p:blipFill>
          <a:blip r:embed="rId3" cstate="print"/>
          <a:srcRect/>
          <a:stretch>
            <a:fillRect/>
          </a:stretch>
        </p:blipFill>
        <p:spPr bwMode="auto">
          <a:xfrm>
            <a:off x="0" y="3000372"/>
            <a:ext cx="3619049" cy="36433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0"/>
            <a:ext cx="5149850" cy="922338"/>
          </a:xfrm>
        </p:spPr>
        <p:txBody>
          <a:bodyPr/>
          <a:lstStyle/>
          <a:p>
            <a:pPr algn="l"/>
            <a:r>
              <a:rPr lang="en-GB" dirty="0"/>
              <a:t>Reading E-tests</a:t>
            </a:r>
          </a:p>
        </p:txBody>
      </p:sp>
      <p:pic>
        <p:nvPicPr>
          <p:cNvPr id="297987" name="Picture 3"/>
          <p:cNvPicPr>
            <a:picLocks noChangeAspect="1" noChangeArrowheads="1"/>
          </p:cNvPicPr>
          <p:nvPr/>
        </p:nvPicPr>
        <p:blipFill>
          <a:blip r:embed="rId3" cstate="print"/>
          <a:srcRect/>
          <a:stretch>
            <a:fillRect/>
          </a:stretch>
        </p:blipFill>
        <p:spPr bwMode="auto">
          <a:xfrm>
            <a:off x="457200" y="1830388"/>
            <a:ext cx="3657600" cy="3195637"/>
          </a:xfrm>
          <a:prstGeom prst="rect">
            <a:avLst/>
          </a:prstGeom>
          <a:noFill/>
          <a:ln w="9525" algn="ctr">
            <a:noFill/>
            <a:miter lim="800000"/>
            <a:headEnd/>
            <a:tailEnd/>
          </a:ln>
          <a:effectLst/>
        </p:spPr>
      </p:pic>
      <p:pic>
        <p:nvPicPr>
          <p:cNvPr id="297988" name="Picture 4" descr="E-strips CI and SM"/>
          <p:cNvPicPr>
            <a:picLocks noChangeAspect="1" noChangeArrowheads="1"/>
          </p:cNvPicPr>
          <p:nvPr/>
        </p:nvPicPr>
        <p:blipFill>
          <a:blip r:embed="rId4" cstate="print">
            <a:lum bright="30000" contrast="24000"/>
          </a:blip>
          <a:srcRect l="65814" t="11990" r="27647" b="4088"/>
          <a:stretch>
            <a:fillRect/>
          </a:stretch>
        </p:blipFill>
        <p:spPr bwMode="auto">
          <a:xfrm>
            <a:off x="4608513" y="520700"/>
            <a:ext cx="609600" cy="5867400"/>
          </a:xfrm>
          <a:prstGeom prst="rect">
            <a:avLst/>
          </a:prstGeom>
          <a:noFill/>
        </p:spPr>
      </p:pic>
      <p:sp>
        <p:nvSpPr>
          <p:cNvPr id="297989" name="Line 5"/>
          <p:cNvSpPr>
            <a:spLocks noChangeShapeType="1"/>
          </p:cNvSpPr>
          <p:nvPr/>
        </p:nvSpPr>
        <p:spPr bwMode="auto">
          <a:xfrm>
            <a:off x="5629275" y="2686050"/>
            <a:ext cx="1828800" cy="0"/>
          </a:xfrm>
          <a:prstGeom prst="line">
            <a:avLst/>
          </a:prstGeom>
          <a:noFill/>
          <a:ln w="9525">
            <a:solidFill>
              <a:schemeClr val="tx1"/>
            </a:solidFill>
            <a:round/>
            <a:headEnd/>
            <a:tailEnd/>
          </a:ln>
          <a:effectLst/>
        </p:spPr>
        <p:txBody>
          <a:bodyPr/>
          <a:lstStyle/>
          <a:p>
            <a:endParaRPr lang="ar-JO"/>
          </a:p>
        </p:txBody>
      </p:sp>
      <p:sp>
        <p:nvSpPr>
          <p:cNvPr id="297990" name="Line 6"/>
          <p:cNvSpPr>
            <a:spLocks noChangeShapeType="1"/>
          </p:cNvSpPr>
          <p:nvPr/>
        </p:nvSpPr>
        <p:spPr bwMode="auto">
          <a:xfrm>
            <a:off x="5667375" y="3181350"/>
            <a:ext cx="1752600" cy="0"/>
          </a:xfrm>
          <a:prstGeom prst="line">
            <a:avLst/>
          </a:prstGeom>
          <a:noFill/>
          <a:ln w="9525">
            <a:solidFill>
              <a:schemeClr val="tx1"/>
            </a:solidFill>
            <a:round/>
            <a:headEnd/>
            <a:tailEnd/>
          </a:ln>
          <a:effectLst/>
        </p:spPr>
        <p:txBody>
          <a:bodyPr/>
          <a:lstStyle/>
          <a:p>
            <a:endParaRPr lang="ar-JO"/>
          </a:p>
        </p:txBody>
      </p:sp>
      <p:sp>
        <p:nvSpPr>
          <p:cNvPr id="297991" name="Rectangle 7"/>
          <p:cNvSpPr>
            <a:spLocks noChangeArrowheads="1"/>
          </p:cNvSpPr>
          <p:nvPr/>
        </p:nvSpPr>
        <p:spPr bwMode="auto">
          <a:xfrm>
            <a:off x="5345113" y="1606550"/>
            <a:ext cx="304800" cy="1066800"/>
          </a:xfrm>
          <a:prstGeom prst="rect">
            <a:avLst/>
          </a:prstGeom>
          <a:solidFill>
            <a:srgbClr val="FB0303"/>
          </a:solidFill>
          <a:ln w="9525">
            <a:solidFill>
              <a:schemeClr val="tx1"/>
            </a:solidFill>
            <a:miter lim="800000"/>
            <a:headEnd/>
            <a:tailEnd/>
          </a:ln>
          <a:effectLst/>
        </p:spPr>
        <p:txBody>
          <a:bodyPr wrap="none" anchor="ctr"/>
          <a:lstStyle/>
          <a:p>
            <a:endParaRPr lang="ar-JO"/>
          </a:p>
        </p:txBody>
      </p:sp>
      <p:sp>
        <p:nvSpPr>
          <p:cNvPr id="297992" name="Rectangle 8"/>
          <p:cNvSpPr>
            <a:spLocks noChangeArrowheads="1"/>
          </p:cNvSpPr>
          <p:nvPr/>
        </p:nvSpPr>
        <p:spPr bwMode="auto">
          <a:xfrm>
            <a:off x="5345113" y="2689225"/>
            <a:ext cx="304800" cy="533400"/>
          </a:xfrm>
          <a:prstGeom prst="rect">
            <a:avLst/>
          </a:prstGeom>
          <a:solidFill>
            <a:srgbClr val="E9F820"/>
          </a:solidFill>
          <a:ln w="9525">
            <a:solidFill>
              <a:schemeClr val="tx1"/>
            </a:solidFill>
            <a:miter lim="800000"/>
            <a:headEnd/>
            <a:tailEnd/>
          </a:ln>
          <a:effectLst/>
        </p:spPr>
        <p:txBody>
          <a:bodyPr wrap="none" anchor="ctr"/>
          <a:lstStyle/>
          <a:p>
            <a:endParaRPr lang="ar-JO"/>
          </a:p>
        </p:txBody>
      </p:sp>
      <p:sp>
        <p:nvSpPr>
          <p:cNvPr id="297993" name="Rectangle 9"/>
          <p:cNvSpPr>
            <a:spLocks noChangeArrowheads="1"/>
          </p:cNvSpPr>
          <p:nvPr/>
        </p:nvSpPr>
        <p:spPr bwMode="auto">
          <a:xfrm>
            <a:off x="5346700" y="3179763"/>
            <a:ext cx="304800" cy="2971800"/>
          </a:xfrm>
          <a:prstGeom prst="rect">
            <a:avLst/>
          </a:prstGeom>
          <a:solidFill>
            <a:srgbClr val="08F20E"/>
          </a:solidFill>
          <a:ln w="9525">
            <a:solidFill>
              <a:schemeClr val="tx1"/>
            </a:solidFill>
            <a:miter lim="800000"/>
            <a:headEnd/>
            <a:tailEnd/>
          </a:ln>
          <a:effectLst/>
        </p:spPr>
        <p:txBody>
          <a:bodyPr wrap="none" anchor="ctr"/>
          <a:lstStyle/>
          <a:p>
            <a:endParaRPr lang="ar-JO"/>
          </a:p>
        </p:txBody>
      </p:sp>
      <p:sp>
        <p:nvSpPr>
          <p:cNvPr id="297994" name="Text Box 10"/>
          <p:cNvSpPr txBox="1">
            <a:spLocks noChangeArrowheads="1"/>
          </p:cNvSpPr>
          <p:nvPr/>
        </p:nvSpPr>
        <p:spPr bwMode="auto">
          <a:xfrm>
            <a:off x="5867400" y="4648200"/>
            <a:ext cx="22860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66"/>
                </a:solidFill>
                <a:latin typeface="Arial" pitchFamily="34" charset="0"/>
              </a:rPr>
              <a:t>Susceptible </a:t>
            </a:r>
            <a:r>
              <a:rPr lang="en-US" sz="1800" b="1" u="sng">
                <a:solidFill>
                  <a:srgbClr val="000066"/>
                </a:solidFill>
                <a:latin typeface="Arial" pitchFamily="34" charset="0"/>
              </a:rPr>
              <a:t>&lt;</a:t>
            </a:r>
            <a:r>
              <a:rPr lang="en-US" sz="1800" b="1">
                <a:solidFill>
                  <a:srgbClr val="000066"/>
                </a:solidFill>
                <a:latin typeface="Arial" pitchFamily="34" charset="0"/>
              </a:rPr>
              <a:t> 1</a:t>
            </a:r>
          </a:p>
        </p:txBody>
      </p:sp>
      <p:sp>
        <p:nvSpPr>
          <p:cNvPr id="297995" name="Text Box 11"/>
          <p:cNvSpPr txBox="1">
            <a:spLocks noChangeArrowheads="1"/>
          </p:cNvSpPr>
          <p:nvPr/>
        </p:nvSpPr>
        <p:spPr bwMode="auto">
          <a:xfrm>
            <a:off x="5715000" y="1820863"/>
            <a:ext cx="2362200" cy="366712"/>
          </a:xfrm>
          <a:prstGeom prst="rect">
            <a:avLst/>
          </a:prstGeom>
          <a:noFill/>
          <a:ln w="9525">
            <a:noFill/>
            <a:miter lim="800000"/>
            <a:headEnd/>
            <a:tailEnd/>
          </a:ln>
          <a:effectLst/>
        </p:spPr>
        <p:txBody>
          <a:bodyPr>
            <a:spAutoFit/>
          </a:bodyPr>
          <a:lstStyle/>
          <a:p>
            <a:pPr eaLnBrk="1" hangingPunct="1">
              <a:spcBef>
                <a:spcPct val="50000"/>
              </a:spcBef>
            </a:pPr>
            <a:r>
              <a:rPr lang="en-US" sz="1800" b="1" dirty="0">
                <a:solidFill>
                  <a:srgbClr val="000066"/>
                </a:solidFill>
                <a:latin typeface="Arial" pitchFamily="34" charset="0"/>
              </a:rPr>
              <a:t>Resistant </a:t>
            </a:r>
            <a:r>
              <a:rPr lang="en-US" sz="1800" b="1" u="sng" dirty="0">
                <a:solidFill>
                  <a:srgbClr val="000066"/>
                </a:solidFill>
                <a:latin typeface="Arial" pitchFamily="34" charset="0"/>
              </a:rPr>
              <a:t>&gt;</a:t>
            </a:r>
            <a:r>
              <a:rPr lang="en-US" sz="1800" b="1" dirty="0">
                <a:solidFill>
                  <a:srgbClr val="000066"/>
                </a:solidFill>
                <a:latin typeface="Arial" pitchFamily="34" charset="0"/>
              </a:rPr>
              <a:t> 4  </a:t>
            </a:r>
            <a:r>
              <a:rPr lang="en-US" sz="1800" b="1" dirty="0" err="1">
                <a:solidFill>
                  <a:srgbClr val="000066"/>
                </a:solidFill>
                <a:latin typeface="Arial" pitchFamily="34" charset="0"/>
              </a:rPr>
              <a:t>ug</a:t>
            </a:r>
            <a:r>
              <a:rPr lang="en-US" sz="1800" b="1" dirty="0">
                <a:solidFill>
                  <a:srgbClr val="000066"/>
                </a:solidFill>
                <a:latin typeface="Arial" pitchFamily="34" charset="0"/>
              </a:rPr>
              <a:t>/ml</a:t>
            </a:r>
            <a:endParaRPr lang="en-US" sz="1800" b="1" u="sng" dirty="0">
              <a:solidFill>
                <a:srgbClr val="000066"/>
              </a:solidFill>
              <a:latin typeface="Arial" pitchFamily="34" charset="0"/>
            </a:endParaRPr>
          </a:p>
        </p:txBody>
      </p:sp>
      <p:sp>
        <p:nvSpPr>
          <p:cNvPr id="297996" name="Line 12"/>
          <p:cNvSpPr>
            <a:spLocks noChangeShapeType="1"/>
          </p:cNvSpPr>
          <p:nvPr/>
        </p:nvSpPr>
        <p:spPr bwMode="auto">
          <a:xfrm>
            <a:off x="5664200" y="1622425"/>
            <a:ext cx="1676400" cy="0"/>
          </a:xfrm>
          <a:prstGeom prst="line">
            <a:avLst/>
          </a:prstGeom>
          <a:noFill/>
          <a:ln w="9525">
            <a:solidFill>
              <a:schemeClr val="tx1"/>
            </a:solidFill>
            <a:round/>
            <a:headEnd/>
            <a:tailEnd/>
          </a:ln>
          <a:effectLst/>
        </p:spPr>
        <p:txBody>
          <a:bodyPr/>
          <a:lstStyle/>
          <a:p>
            <a:endParaRPr lang="ar-JO"/>
          </a:p>
        </p:txBody>
      </p:sp>
      <p:sp>
        <p:nvSpPr>
          <p:cNvPr id="297997" name="Line 13"/>
          <p:cNvSpPr>
            <a:spLocks noChangeShapeType="1"/>
          </p:cNvSpPr>
          <p:nvPr/>
        </p:nvSpPr>
        <p:spPr bwMode="auto">
          <a:xfrm>
            <a:off x="5702300" y="6135688"/>
            <a:ext cx="1905000" cy="0"/>
          </a:xfrm>
          <a:prstGeom prst="line">
            <a:avLst/>
          </a:prstGeom>
          <a:noFill/>
          <a:ln w="9525">
            <a:solidFill>
              <a:schemeClr val="tx1"/>
            </a:solidFill>
            <a:round/>
            <a:headEnd/>
            <a:tailEnd/>
          </a:ln>
          <a:effectLst/>
        </p:spPr>
        <p:txBody>
          <a:bodyPr/>
          <a:lstStyle/>
          <a:p>
            <a:endParaRPr lang="ar-JO"/>
          </a:p>
        </p:txBody>
      </p:sp>
      <p:sp>
        <p:nvSpPr>
          <p:cNvPr id="297998" name="Text Box 14"/>
          <p:cNvSpPr txBox="1">
            <a:spLocks noChangeArrowheads="1"/>
          </p:cNvSpPr>
          <p:nvPr/>
        </p:nvSpPr>
        <p:spPr bwMode="auto">
          <a:xfrm>
            <a:off x="714348" y="5072074"/>
            <a:ext cx="2679700" cy="369332"/>
          </a:xfrm>
          <a:prstGeom prst="rect">
            <a:avLst/>
          </a:prstGeom>
          <a:noFill/>
          <a:ln w="9525">
            <a:noFill/>
            <a:miter lim="800000"/>
            <a:headEnd/>
            <a:tailEnd/>
          </a:ln>
          <a:effectLst/>
        </p:spPr>
        <p:txBody>
          <a:bodyPr>
            <a:spAutoFit/>
          </a:bodyPr>
          <a:lstStyle/>
          <a:p>
            <a:pPr algn="ctr" eaLnBrk="1" hangingPunct="1">
              <a:spcBef>
                <a:spcPct val="50000"/>
              </a:spcBef>
            </a:pPr>
            <a:r>
              <a:rPr lang="en-US" b="1" dirty="0" smtClean="0">
                <a:solidFill>
                  <a:srgbClr val="000066"/>
                </a:solidFill>
                <a:latin typeface="Arial" pitchFamily="34" charset="0"/>
              </a:rPr>
              <a:t>Ciprofloxacin</a:t>
            </a:r>
            <a:endParaRPr lang="en-US" sz="1800" b="1" dirty="0">
              <a:solidFill>
                <a:srgbClr val="000066"/>
              </a:solidFill>
              <a:latin typeface="Arial" pitchFamily="34" charset="0"/>
            </a:endParaRPr>
          </a:p>
        </p:txBody>
      </p:sp>
      <p:sp>
        <p:nvSpPr>
          <p:cNvPr id="297999" name="Text Box 15"/>
          <p:cNvSpPr txBox="1">
            <a:spLocks noChangeArrowheads="1"/>
          </p:cNvSpPr>
          <p:nvPr/>
        </p:nvSpPr>
        <p:spPr bwMode="auto">
          <a:xfrm>
            <a:off x="5715000" y="2762250"/>
            <a:ext cx="27432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66"/>
                </a:solidFill>
                <a:latin typeface="Arial" pitchFamily="34" charset="0"/>
              </a:rPr>
              <a:t>Intermediate 1-4 ug/ml </a:t>
            </a:r>
          </a:p>
        </p:txBody>
      </p:sp>
      <p:sp>
        <p:nvSpPr>
          <p:cNvPr id="17" name="Rectangle 16"/>
          <p:cNvSpPr/>
          <p:nvPr/>
        </p:nvSpPr>
        <p:spPr>
          <a:xfrm>
            <a:off x="1928794" y="4071942"/>
            <a:ext cx="500066" cy="35719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8" name="Rectangle 17"/>
          <p:cNvSpPr/>
          <p:nvPr/>
        </p:nvSpPr>
        <p:spPr>
          <a:xfrm>
            <a:off x="4714876" y="3929066"/>
            <a:ext cx="500066" cy="28575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9" name="Oval 18"/>
          <p:cNvSpPr/>
          <p:nvPr/>
        </p:nvSpPr>
        <p:spPr>
          <a:xfrm>
            <a:off x="1000100" y="4929198"/>
            <a:ext cx="1928826" cy="571504"/>
          </a:xfrm>
          <a:prstGeom prst="ellipse">
            <a:avLst/>
          </a:prstGeom>
          <a:noFill/>
          <a:ln w="66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blinds(horizontal)">
                                      <p:cBhvr>
                                        <p:cTn id="7" dur="500"/>
                                        <p:tgtEl>
                                          <p:spTgt spid="297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blinds(horizontal)">
                                      <p:cBhvr>
                                        <p:cTn id="12" dur="500"/>
                                        <p:tgtEl>
                                          <p:spTgt spid="29798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7998"/>
                                        </p:tgtEl>
                                        <p:attrNameLst>
                                          <p:attrName>style.visibility</p:attrName>
                                        </p:attrNameLst>
                                      </p:cBhvr>
                                      <p:to>
                                        <p:strVal val="visible"/>
                                      </p:to>
                                    </p:set>
                                    <p:animEffect transition="in" filter="blinds(horizontal)">
                                      <p:cBhvr>
                                        <p:cTn id="15" dur="500"/>
                                        <p:tgtEl>
                                          <p:spTgt spid="29799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7988"/>
                                        </p:tgtEl>
                                        <p:attrNameLst>
                                          <p:attrName>style.visibility</p:attrName>
                                        </p:attrNameLst>
                                      </p:cBhvr>
                                      <p:to>
                                        <p:strVal val="visible"/>
                                      </p:to>
                                    </p:set>
                                    <p:animEffect transition="in" filter="blinds(horizontal)">
                                      <p:cBhvr>
                                        <p:cTn id="20" dur="500"/>
                                        <p:tgtEl>
                                          <p:spTgt spid="29798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7993"/>
                                        </p:tgtEl>
                                        <p:attrNameLst>
                                          <p:attrName>style.visibility</p:attrName>
                                        </p:attrNameLst>
                                      </p:cBhvr>
                                      <p:to>
                                        <p:strVal val="visible"/>
                                      </p:to>
                                    </p:set>
                                    <p:animEffect transition="in" filter="blinds(horizontal)">
                                      <p:cBhvr>
                                        <p:cTn id="25" dur="500"/>
                                        <p:tgtEl>
                                          <p:spTgt spid="29799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97997"/>
                                        </p:tgtEl>
                                        <p:attrNameLst>
                                          <p:attrName>style.visibility</p:attrName>
                                        </p:attrNameLst>
                                      </p:cBhvr>
                                      <p:to>
                                        <p:strVal val="visible"/>
                                      </p:to>
                                    </p:set>
                                    <p:animEffect transition="in" filter="blinds(horizontal)">
                                      <p:cBhvr>
                                        <p:cTn id="28" dur="500"/>
                                        <p:tgtEl>
                                          <p:spTgt spid="29799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7990"/>
                                        </p:tgtEl>
                                        <p:attrNameLst>
                                          <p:attrName>style.visibility</p:attrName>
                                        </p:attrNameLst>
                                      </p:cBhvr>
                                      <p:to>
                                        <p:strVal val="visible"/>
                                      </p:to>
                                    </p:set>
                                    <p:animEffect transition="in" filter="blinds(horizontal)">
                                      <p:cBhvr>
                                        <p:cTn id="31" dur="500"/>
                                        <p:tgtEl>
                                          <p:spTgt spid="29799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7994"/>
                                        </p:tgtEl>
                                        <p:attrNameLst>
                                          <p:attrName>style.visibility</p:attrName>
                                        </p:attrNameLst>
                                      </p:cBhvr>
                                      <p:to>
                                        <p:strVal val="visible"/>
                                      </p:to>
                                    </p:set>
                                    <p:animEffect transition="in" filter="blinds(horizontal)">
                                      <p:cBhvr>
                                        <p:cTn id="34" dur="500"/>
                                        <p:tgtEl>
                                          <p:spTgt spid="29799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7999"/>
                                        </p:tgtEl>
                                        <p:attrNameLst>
                                          <p:attrName>style.visibility</p:attrName>
                                        </p:attrNameLst>
                                      </p:cBhvr>
                                      <p:to>
                                        <p:strVal val="visible"/>
                                      </p:to>
                                    </p:set>
                                    <p:animEffect transition="in" filter="blinds(horizontal)">
                                      <p:cBhvr>
                                        <p:cTn id="39" dur="500"/>
                                        <p:tgtEl>
                                          <p:spTgt spid="2979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7989"/>
                                        </p:tgtEl>
                                        <p:attrNameLst>
                                          <p:attrName>style.visibility</p:attrName>
                                        </p:attrNameLst>
                                      </p:cBhvr>
                                      <p:to>
                                        <p:strVal val="visible"/>
                                      </p:to>
                                    </p:set>
                                    <p:animEffect transition="in" filter="blinds(horizontal)">
                                      <p:cBhvr>
                                        <p:cTn id="42" dur="500"/>
                                        <p:tgtEl>
                                          <p:spTgt spid="29798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7992"/>
                                        </p:tgtEl>
                                        <p:attrNameLst>
                                          <p:attrName>style.visibility</p:attrName>
                                        </p:attrNameLst>
                                      </p:cBhvr>
                                      <p:to>
                                        <p:strVal val="visible"/>
                                      </p:to>
                                    </p:set>
                                    <p:animEffect transition="in" filter="blinds(horizontal)">
                                      <p:cBhvr>
                                        <p:cTn id="45" dur="500"/>
                                        <p:tgtEl>
                                          <p:spTgt spid="29799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7996"/>
                                        </p:tgtEl>
                                        <p:attrNameLst>
                                          <p:attrName>style.visibility</p:attrName>
                                        </p:attrNameLst>
                                      </p:cBhvr>
                                      <p:to>
                                        <p:strVal val="visible"/>
                                      </p:to>
                                    </p:set>
                                    <p:animEffect transition="in" filter="blinds(horizontal)">
                                      <p:cBhvr>
                                        <p:cTn id="50" dur="500"/>
                                        <p:tgtEl>
                                          <p:spTgt spid="29799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995"/>
                                        </p:tgtEl>
                                        <p:attrNameLst>
                                          <p:attrName>style.visibility</p:attrName>
                                        </p:attrNameLst>
                                      </p:cBhvr>
                                      <p:to>
                                        <p:strVal val="visible"/>
                                      </p:to>
                                    </p:set>
                                    <p:animEffect transition="in" filter="blinds(horizontal)">
                                      <p:cBhvr>
                                        <p:cTn id="53" dur="500"/>
                                        <p:tgtEl>
                                          <p:spTgt spid="29799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991"/>
                                        </p:tgtEl>
                                        <p:attrNameLst>
                                          <p:attrName>style.visibility</p:attrName>
                                        </p:attrNameLst>
                                      </p:cBhvr>
                                      <p:to>
                                        <p:strVal val="visible"/>
                                      </p:to>
                                    </p:set>
                                    <p:animEffect transition="in" filter="blinds(horizontal)">
                                      <p:cBhvr>
                                        <p:cTn id="56" dur="500"/>
                                        <p:tgtEl>
                                          <p:spTgt spid="29799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9" grpId="0" animBg="1"/>
      <p:bldP spid="297990" grpId="0" animBg="1"/>
      <p:bldP spid="297991" grpId="0" animBg="1"/>
      <p:bldP spid="297992" grpId="0" animBg="1"/>
      <p:bldP spid="297993" grpId="0" animBg="1"/>
      <p:bldP spid="297994" grpId="0"/>
      <p:bldP spid="297995" grpId="0"/>
      <p:bldP spid="297996" grpId="0" animBg="1"/>
      <p:bldP spid="297997" grpId="0" animBg="1"/>
      <p:bldP spid="297998" grpId="0"/>
      <p:bldP spid="297999"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54"/>
            <a:ext cx="9144000" cy="6889153"/>
          </a:xfrm>
          <a:prstGeom prst="rect">
            <a:avLst/>
          </a:prstGeom>
        </p:spPr>
      </p:pic>
    </p:spTree>
    <p:extLst>
      <p:ext uri="{BB962C8B-B14F-4D97-AF65-F5344CB8AC3E}">
        <p14:creationId xmlns:p14="http://schemas.microsoft.com/office/powerpoint/2010/main" val="360479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725470"/>
          </a:xfrm>
        </p:spPr>
        <p:txBody>
          <a:bodyPr>
            <a:normAutofit fontScale="90000"/>
          </a:bodyPr>
          <a:lstStyle/>
          <a:p>
            <a:r>
              <a:rPr lang="en-US" b="1" dirty="0" smtClean="0"/>
              <a:t>Medical Application</a:t>
            </a:r>
            <a:r>
              <a:rPr lang="en-US" dirty="0" smtClean="0"/>
              <a:t/>
            </a:r>
            <a:br>
              <a:rPr lang="en-US" dirty="0" smtClean="0"/>
            </a:br>
            <a:endParaRPr lang="ar-JO" dirty="0"/>
          </a:p>
        </p:txBody>
      </p:sp>
      <p:pic>
        <p:nvPicPr>
          <p:cNvPr id="1026" name="Picture 2" descr="Scientific breakthrough helps design future antibiotics"/>
          <p:cNvPicPr>
            <a:picLocks noChangeAspect="1" noChangeArrowheads="1"/>
          </p:cNvPicPr>
          <p:nvPr/>
        </p:nvPicPr>
        <p:blipFill>
          <a:blip r:embed="rId2" cstate="print"/>
          <a:srcRect/>
          <a:stretch>
            <a:fillRect/>
          </a:stretch>
        </p:blipFill>
        <p:spPr bwMode="auto">
          <a:xfrm>
            <a:off x="700118" y="1000108"/>
            <a:ext cx="2926021" cy="1643074"/>
          </a:xfrm>
          <a:prstGeom prst="rect">
            <a:avLst/>
          </a:prstGeom>
          <a:noFill/>
        </p:spPr>
      </p:pic>
      <p:sp>
        <p:nvSpPr>
          <p:cNvPr id="5" name="Rectangle 4"/>
          <p:cNvSpPr/>
          <p:nvPr/>
        </p:nvSpPr>
        <p:spPr>
          <a:xfrm>
            <a:off x="714348" y="2714620"/>
            <a:ext cx="3071802" cy="646331"/>
          </a:xfrm>
          <a:prstGeom prst="rect">
            <a:avLst/>
          </a:prstGeom>
        </p:spPr>
        <p:txBody>
          <a:bodyPr wrap="square">
            <a:spAutoFit/>
          </a:bodyPr>
          <a:lstStyle/>
          <a:p>
            <a:pPr algn="ctr"/>
            <a:r>
              <a:rPr lang="en-US" dirty="0" smtClean="0"/>
              <a:t>New antibiotics are continuously being developed </a:t>
            </a:r>
            <a:endParaRPr lang="ar-JO" dirty="0"/>
          </a:p>
        </p:txBody>
      </p:sp>
      <p:sp>
        <p:nvSpPr>
          <p:cNvPr id="6" name="Rectangle 5"/>
          <p:cNvSpPr/>
          <p:nvPr/>
        </p:nvSpPr>
        <p:spPr>
          <a:xfrm>
            <a:off x="5129274" y="3214686"/>
            <a:ext cx="3143272" cy="923330"/>
          </a:xfrm>
          <a:prstGeom prst="rect">
            <a:avLst/>
          </a:prstGeom>
        </p:spPr>
        <p:txBody>
          <a:bodyPr wrap="square">
            <a:spAutoFit/>
          </a:bodyPr>
          <a:lstStyle/>
          <a:p>
            <a:pPr algn="ctr"/>
            <a:r>
              <a:rPr lang="en-US" dirty="0" smtClean="0"/>
              <a:t>different bacteria acquire new resistant genes to the available antibiotics</a:t>
            </a:r>
            <a:endParaRPr lang="ar-JO" dirty="0"/>
          </a:p>
        </p:txBody>
      </p:sp>
      <p:sp>
        <p:nvSpPr>
          <p:cNvPr id="7" name="Rectangle 6"/>
          <p:cNvSpPr/>
          <p:nvPr/>
        </p:nvSpPr>
        <p:spPr>
          <a:xfrm>
            <a:off x="1428728" y="4786322"/>
            <a:ext cx="5357850" cy="646331"/>
          </a:xfrm>
          <a:prstGeom prst="rect">
            <a:avLst/>
          </a:prstGeom>
        </p:spPr>
        <p:txBody>
          <a:bodyPr wrap="square">
            <a:spAutoFit/>
          </a:bodyPr>
          <a:lstStyle/>
          <a:p>
            <a:pPr algn="ctr"/>
            <a:r>
              <a:rPr lang="en-US" dirty="0" smtClean="0"/>
              <a:t>determine the antibiotic susceptibility or resistance is required to determine most suitable antibiotic therapy</a:t>
            </a:r>
            <a:endParaRPr lang="ar-JO" dirty="0"/>
          </a:p>
        </p:txBody>
      </p:sp>
      <p:pic>
        <p:nvPicPr>
          <p:cNvPr id="3" name="Picture 2" descr="http://ts1.mm.bing.net/th?&amp;id=HN.608044859833388693&amp;w=300&amp;h=300&amp;c=0&amp;pid=1.9&amp;rs=0&amp;p=0"/>
          <p:cNvPicPr preferRelativeResize="0">
            <a:picLocks noChangeArrowheads="1"/>
          </p:cNvPicPr>
          <p:nvPr/>
        </p:nvPicPr>
        <p:blipFill>
          <a:blip r:embed="rId3" cstate="print"/>
          <a:srcRect/>
          <a:stretch>
            <a:fillRect/>
          </a:stretch>
        </p:blipFill>
        <p:spPr bwMode="auto">
          <a:xfrm>
            <a:off x="6629472" y="857232"/>
            <a:ext cx="1643042" cy="1084408"/>
          </a:xfrm>
          <a:prstGeom prst="rect">
            <a:avLst/>
          </a:prstGeom>
          <a:noFill/>
        </p:spPr>
      </p:pic>
      <p:pic>
        <p:nvPicPr>
          <p:cNvPr id="1028" name="Picture 4" descr="http://ts1.mm.bing.net/th?&amp;id=HN.608000939493753830&amp;w=300&amp;h=300&amp;c=0&amp;pid=1.9&amp;rs=0&amp;p=0"/>
          <p:cNvPicPr preferRelativeResize="0">
            <a:picLocks noChangeArrowheads="1"/>
          </p:cNvPicPr>
          <p:nvPr/>
        </p:nvPicPr>
        <p:blipFill>
          <a:blip r:embed="rId4" cstate="print"/>
          <a:srcRect/>
          <a:stretch>
            <a:fillRect/>
          </a:stretch>
        </p:blipFill>
        <p:spPr bwMode="auto">
          <a:xfrm>
            <a:off x="4843522" y="2000240"/>
            <a:ext cx="1641600" cy="1083600"/>
          </a:xfrm>
          <a:prstGeom prst="rect">
            <a:avLst/>
          </a:prstGeom>
          <a:noFill/>
        </p:spPr>
      </p:pic>
      <p:pic>
        <p:nvPicPr>
          <p:cNvPr id="1030" name="Picture 6" descr="http://ts3.mm.bing.net/th?id=HN.608052341662156367&amp;w=168&amp;h=139&amp;c=7&amp;rs=1&amp;pid=1.7"/>
          <p:cNvPicPr preferRelativeResize="0">
            <a:picLocks noChangeArrowheads="1"/>
          </p:cNvPicPr>
          <p:nvPr/>
        </p:nvPicPr>
        <p:blipFill>
          <a:blip r:embed="rId5" cstate="print"/>
          <a:srcRect/>
          <a:stretch>
            <a:fillRect/>
          </a:stretch>
        </p:blipFill>
        <p:spPr bwMode="auto">
          <a:xfrm>
            <a:off x="4843522" y="857232"/>
            <a:ext cx="1641600" cy="1083600"/>
          </a:xfrm>
          <a:prstGeom prst="rect">
            <a:avLst/>
          </a:prstGeom>
          <a:noFill/>
        </p:spPr>
      </p:pic>
      <p:pic>
        <p:nvPicPr>
          <p:cNvPr id="1032" name="Picture 8" descr="http://ts1.mm.bing.net/th?id=HN.608004199366984355&amp;w=232&amp;h=155&amp;c=7&amp;rs=1&amp;pid=1.7"/>
          <p:cNvPicPr preferRelativeResize="0">
            <a:picLocks noChangeArrowheads="1"/>
          </p:cNvPicPr>
          <p:nvPr/>
        </p:nvPicPr>
        <p:blipFill>
          <a:blip r:embed="rId6" cstate="print"/>
          <a:srcRect/>
          <a:stretch>
            <a:fillRect/>
          </a:stretch>
        </p:blipFill>
        <p:spPr bwMode="auto">
          <a:xfrm>
            <a:off x="6629472" y="2000240"/>
            <a:ext cx="1641600" cy="1083600"/>
          </a:xfrm>
          <a:prstGeom prst="rect">
            <a:avLst/>
          </a:prstGeom>
          <a:noFill/>
        </p:spPr>
      </p:pic>
      <p:sp>
        <p:nvSpPr>
          <p:cNvPr id="14" name="TextBox 13"/>
          <p:cNvSpPr txBox="1"/>
          <p:nvPr/>
        </p:nvSpPr>
        <p:spPr>
          <a:xfrm>
            <a:off x="4071934" y="1500174"/>
            <a:ext cx="389851" cy="584775"/>
          </a:xfrm>
          <a:prstGeom prst="rect">
            <a:avLst/>
          </a:prstGeom>
          <a:noFill/>
        </p:spPr>
        <p:txBody>
          <a:bodyPr wrap="none" rtlCol="1">
            <a:spAutoFit/>
          </a:bodyPr>
          <a:lstStyle/>
          <a:p>
            <a:r>
              <a:rPr lang="en-US" sz="3200" b="1" dirty="0" smtClean="0">
                <a:solidFill>
                  <a:srgbClr val="FF0000"/>
                </a:solidFill>
              </a:rPr>
              <a:t>+</a:t>
            </a:r>
            <a:endParaRPr lang="ar-JO" sz="3200" b="1" dirty="0">
              <a:solidFill>
                <a:srgbClr val="FF0000"/>
              </a:solidFill>
            </a:endParaRPr>
          </a:p>
        </p:txBody>
      </p:sp>
      <p:cxnSp>
        <p:nvCxnSpPr>
          <p:cNvPr id="16" name="Straight Arrow Connector 15"/>
          <p:cNvCxnSpPr/>
          <p:nvPr/>
        </p:nvCxnSpPr>
        <p:spPr>
          <a:xfrm rot="10800000" flipV="1">
            <a:off x="4429124" y="4071942"/>
            <a:ext cx="1071570" cy="7143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57488" y="4071942"/>
            <a:ext cx="1071570" cy="7143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linds(horizontal)">
                                      <p:cBhvr>
                                        <p:cTn id="31" dur="500"/>
                                        <p:tgtEl>
                                          <p:spTgt spid="1028"/>
                                        </p:tgtEl>
                                      </p:cBhvr>
                                    </p:animEffect>
                                  </p:childTnLst>
                                </p:cTn>
                              </p:par>
                              <p:par>
                                <p:cTn id="32" presetID="3" presetClass="entr" presetSubtype="1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blinds(horizontal)">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Methods of Antimicrobial Susceptibility Testing</a:t>
            </a:r>
            <a:r>
              <a:rPr lang="en-US" sz="3200" dirty="0" smtClean="0"/>
              <a:t/>
            </a:r>
            <a:br>
              <a:rPr lang="en-US" sz="3200" dirty="0" smtClean="0"/>
            </a:br>
            <a:endParaRPr lang="ar-JO" sz="3200" dirty="0"/>
          </a:p>
        </p:txBody>
      </p:sp>
      <p:sp>
        <p:nvSpPr>
          <p:cNvPr id="4" name="Rectangle 3"/>
          <p:cNvSpPr/>
          <p:nvPr/>
        </p:nvSpPr>
        <p:spPr>
          <a:xfrm>
            <a:off x="285720" y="1571612"/>
            <a:ext cx="8358246" cy="4154984"/>
          </a:xfrm>
          <a:prstGeom prst="rect">
            <a:avLst/>
          </a:prstGeom>
        </p:spPr>
        <p:txBody>
          <a:bodyPr wrap="square">
            <a:spAutoFit/>
          </a:bodyPr>
          <a:lstStyle/>
          <a:p>
            <a:pPr marL="342900" lvl="0" indent="-342900" algn="l" rtl="0">
              <a:buFont typeface="+mj-lt"/>
              <a:buAutoNum type="arabicPeriod"/>
            </a:pPr>
            <a:r>
              <a:rPr lang="en-US" sz="2200" dirty="0" smtClean="0"/>
              <a:t>Standardized filter-paper disc-agar diffusion (Kirby-Bauer method)</a:t>
            </a:r>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indent="-342900" algn="l" rtl="0">
              <a:buFont typeface="+mj-lt"/>
              <a:buAutoNum type="arabicPeriod"/>
            </a:pPr>
            <a:r>
              <a:rPr lang="en-US" sz="2200" dirty="0" smtClean="0"/>
              <a:t>Minimum Inhibitory concentration  (MIC) </a:t>
            </a:r>
          </a:p>
          <a:p>
            <a:pPr marL="342900" indent="-342900" algn="l" rtl="0"/>
            <a:r>
              <a:rPr lang="en-US" sz="2200" dirty="0" smtClean="0"/>
              <a:t>    &amp; Minimum lethal concentration  (MLC)</a:t>
            </a:r>
          </a:p>
          <a:p>
            <a:pPr marL="342900" indent="-342900" algn="l" rtl="0"/>
            <a:endParaRPr lang="en-US" sz="2200" dirty="0" smtClean="0"/>
          </a:p>
          <a:p>
            <a:pPr marL="342900" indent="-342900" algn="l" rtl="0"/>
            <a:r>
              <a:rPr lang="en-US" sz="2200" dirty="0" smtClean="0"/>
              <a:t>3.  Epsilometer test (E-test)</a:t>
            </a:r>
          </a:p>
          <a:p>
            <a:pPr algn="l"/>
            <a:endParaRPr lang="ar-JO" sz="2200" dirty="0"/>
          </a:p>
        </p:txBody>
      </p:sp>
      <p:sp>
        <p:nvSpPr>
          <p:cNvPr id="5" name="Rectangle 4"/>
          <p:cNvSpPr/>
          <p:nvPr/>
        </p:nvSpPr>
        <p:spPr>
          <a:xfrm>
            <a:off x="179512" y="1484784"/>
            <a:ext cx="8072494"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cxnSp>
        <p:nvCxnSpPr>
          <p:cNvPr id="7" name="Straight Arrow Connector 6"/>
          <p:cNvCxnSpPr/>
          <p:nvPr/>
        </p:nvCxnSpPr>
        <p:spPr>
          <a:xfrm>
            <a:off x="4139952" y="198884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38574" y="2420888"/>
            <a:ext cx="5193666" cy="400110"/>
          </a:xfrm>
          <a:prstGeom prst="rect">
            <a:avLst/>
          </a:prstGeom>
        </p:spPr>
        <p:txBody>
          <a:bodyPr wrap="none">
            <a:spAutoFit/>
          </a:bodyPr>
          <a:lstStyle/>
          <a:p>
            <a:r>
              <a:rPr lang="en-US" sz="2000" b="1" dirty="0" smtClean="0">
                <a:solidFill>
                  <a:srgbClr val="FF0000"/>
                </a:solidFill>
              </a:rPr>
              <a:t>Qualitative Antimicrobial Susceptibility Testing </a:t>
            </a:r>
            <a:endParaRPr lang="en-US" sz="2000" b="1" dirty="0">
              <a:solidFill>
                <a:srgbClr val="FF0000"/>
              </a:solidFill>
            </a:endParaRPr>
          </a:p>
        </p:txBody>
      </p:sp>
      <p:sp>
        <p:nvSpPr>
          <p:cNvPr id="9" name="Right Brace 8"/>
          <p:cNvSpPr/>
          <p:nvPr/>
        </p:nvSpPr>
        <p:spPr>
          <a:xfrm>
            <a:off x="5508104" y="3786190"/>
            <a:ext cx="803520" cy="16430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146145" y="4221312"/>
            <a:ext cx="3049297" cy="707886"/>
          </a:xfrm>
          <a:prstGeom prst="rect">
            <a:avLst/>
          </a:prstGeom>
        </p:spPr>
        <p:txBody>
          <a:bodyPr wrap="none">
            <a:spAutoFit/>
          </a:bodyPr>
          <a:lstStyle/>
          <a:p>
            <a:pPr algn="ctr"/>
            <a:r>
              <a:rPr lang="en-US" sz="2000" b="1" dirty="0" smtClean="0">
                <a:solidFill>
                  <a:srgbClr val="FF0000"/>
                </a:solidFill>
              </a:rPr>
              <a:t>Quantitative Antimicrobial </a:t>
            </a:r>
          </a:p>
          <a:p>
            <a:pPr algn="ctr"/>
            <a:r>
              <a:rPr lang="en-US" sz="2000" b="1" dirty="0" smtClean="0">
                <a:solidFill>
                  <a:srgbClr val="FF0000"/>
                </a:solidFill>
              </a:rPr>
              <a:t>Susceptibility Testing </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blinds(horizontal)">
                                      <p:cBhvr>
                                        <p:cTn id="12" dur="500"/>
                                        <p:tgtEl>
                                          <p:spTgt spid="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blinds(horizontal)">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blinds(horizontal)">
                                      <p:cBhvr>
                                        <p:cTn id="22" dur="500"/>
                                        <p:tgtEl>
                                          <p:spTgt spid="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116632"/>
            <a:ext cx="3614734" cy="1143000"/>
          </a:xfrm>
        </p:spPr>
        <p:txBody>
          <a:bodyPr>
            <a:normAutofit/>
          </a:bodyPr>
          <a:lstStyle/>
          <a:p>
            <a:r>
              <a:rPr lang="en-US" sz="2400" b="1" dirty="0" smtClean="0"/>
              <a:t>Procedure</a:t>
            </a:r>
            <a:endParaRPr lang="ar-JO" sz="2400" dirty="0"/>
          </a:p>
        </p:txBody>
      </p:sp>
      <p:pic>
        <p:nvPicPr>
          <p:cNvPr id="19458" name="Picture 2" descr="Pay Attention to Your Pee: Urine as a Diagnostic Tool"/>
          <p:cNvPicPr>
            <a:picLocks noChangeAspect="1" noChangeArrowheads="1"/>
          </p:cNvPicPr>
          <p:nvPr/>
        </p:nvPicPr>
        <p:blipFill>
          <a:blip r:embed="rId2" cstate="print"/>
          <a:srcRect/>
          <a:stretch>
            <a:fillRect/>
          </a:stretch>
        </p:blipFill>
        <p:spPr bwMode="auto">
          <a:xfrm>
            <a:off x="214281" y="908720"/>
            <a:ext cx="2077051" cy="1571636"/>
          </a:xfrm>
          <a:prstGeom prst="rect">
            <a:avLst/>
          </a:prstGeom>
          <a:noFill/>
        </p:spPr>
      </p:pic>
      <p:sp>
        <p:nvSpPr>
          <p:cNvPr id="5" name="TextBox 4"/>
          <p:cNvSpPr txBox="1"/>
          <p:nvPr/>
        </p:nvSpPr>
        <p:spPr>
          <a:xfrm>
            <a:off x="686890" y="2123166"/>
            <a:ext cx="1314784" cy="338554"/>
          </a:xfrm>
          <a:prstGeom prst="rect">
            <a:avLst/>
          </a:prstGeom>
          <a:noFill/>
        </p:spPr>
        <p:txBody>
          <a:bodyPr wrap="none" rtlCol="1">
            <a:spAutoFit/>
          </a:bodyPr>
          <a:lstStyle/>
          <a:p>
            <a:r>
              <a:rPr lang="en-US" sz="1600" b="1" dirty="0" smtClean="0"/>
              <a:t>Urine sample</a:t>
            </a:r>
            <a:endParaRPr lang="ar-JO" sz="1600" b="1" dirty="0"/>
          </a:p>
        </p:txBody>
      </p:sp>
      <p:cxnSp>
        <p:nvCxnSpPr>
          <p:cNvPr id="7" name="Straight Arrow Connector 6"/>
          <p:cNvCxnSpPr/>
          <p:nvPr/>
        </p:nvCxnSpPr>
        <p:spPr>
          <a:xfrm>
            <a:off x="2500298" y="1714488"/>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12324" y="1500174"/>
            <a:ext cx="1731180" cy="369332"/>
          </a:xfrm>
          <a:prstGeom prst="rect">
            <a:avLst/>
          </a:prstGeom>
          <a:noFill/>
        </p:spPr>
        <p:txBody>
          <a:bodyPr wrap="none" rtlCol="1">
            <a:spAutoFit/>
          </a:bodyPr>
          <a:lstStyle/>
          <a:p>
            <a:r>
              <a:rPr lang="en-US" dirty="0" smtClean="0"/>
              <a:t>MacConkey agar</a:t>
            </a:r>
            <a:endParaRPr lang="ar-JO" dirty="0"/>
          </a:p>
        </p:txBody>
      </p:sp>
      <p:cxnSp>
        <p:nvCxnSpPr>
          <p:cNvPr id="9" name="Straight Arrow Connector 8"/>
          <p:cNvCxnSpPr/>
          <p:nvPr/>
        </p:nvCxnSpPr>
        <p:spPr>
          <a:xfrm>
            <a:off x="5357818" y="1714488"/>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2200" y="764704"/>
            <a:ext cx="2146229" cy="646331"/>
          </a:xfrm>
          <a:prstGeom prst="rect">
            <a:avLst/>
          </a:prstGeom>
          <a:noFill/>
        </p:spPr>
        <p:txBody>
          <a:bodyPr wrap="none" rtlCol="1">
            <a:spAutoFit/>
          </a:bodyPr>
          <a:lstStyle/>
          <a:p>
            <a:pPr algn="ctr"/>
            <a:r>
              <a:rPr lang="en-US" dirty="0" smtClean="0"/>
              <a:t>Gram negative bacilli</a:t>
            </a:r>
          </a:p>
          <a:p>
            <a:pPr algn="ctr"/>
            <a:r>
              <a:rPr lang="en-US" dirty="0" smtClean="0"/>
              <a:t>Lactose fermenter</a:t>
            </a:r>
            <a:endParaRPr lang="ar-JO" dirty="0"/>
          </a:p>
        </p:txBody>
      </p:sp>
      <p:cxnSp>
        <p:nvCxnSpPr>
          <p:cNvPr id="11" name="Straight Arrow Connector 10"/>
          <p:cNvCxnSpPr/>
          <p:nvPr/>
        </p:nvCxnSpPr>
        <p:spPr>
          <a:xfrm rot="5400000">
            <a:off x="7347097" y="3606231"/>
            <a:ext cx="500066"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2200" y="3861048"/>
            <a:ext cx="2233175" cy="369332"/>
          </a:xfrm>
          <a:prstGeom prst="rect">
            <a:avLst/>
          </a:prstGeom>
          <a:noFill/>
        </p:spPr>
        <p:txBody>
          <a:bodyPr wrap="none" rtlCol="1">
            <a:spAutoFit/>
          </a:bodyPr>
          <a:lstStyle/>
          <a:p>
            <a:r>
              <a:rPr lang="en-US" dirty="0" smtClean="0"/>
              <a:t>Biochemical reactions</a:t>
            </a:r>
            <a:endParaRPr lang="ar-JO" dirty="0"/>
          </a:p>
        </p:txBody>
      </p:sp>
      <p:graphicFrame>
        <p:nvGraphicFramePr>
          <p:cNvPr id="15" name="Table 14"/>
          <p:cNvGraphicFramePr>
            <a:graphicFrameLocks noGrp="1"/>
          </p:cNvGraphicFramePr>
          <p:nvPr/>
        </p:nvGraphicFramePr>
        <p:xfrm>
          <a:off x="4716016" y="4437112"/>
          <a:ext cx="1981200" cy="1874520"/>
        </p:xfrm>
        <a:graphic>
          <a:graphicData uri="http://schemas.openxmlformats.org/drawingml/2006/table">
            <a:tbl>
              <a:tblPr firstRow="1" bandRow="1">
                <a:tableStyleId>{5940675A-B579-460E-94D1-54222C63F5DA}</a:tableStyleId>
              </a:tblPr>
              <a:tblGrid>
                <a:gridCol w="1066800"/>
                <a:gridCol w="914400"/>
              </a:tblGrid>
              <a:tr h="391160">
                <a:tc>
                  <a:txBody>
                    <a:bodyPr/>
                    <a:lstStyle/>
                    <a:p>
                      <a:pPr algn="ctr"/>
                      <a:r>
                        <a:rPr lang="en-US" sz="1400" b="0" dirty="0" smtClean="0">
                          <a:latin typeface="Baskerville Old Face" pitchFamily="18" charset="0"/>
                        </a:rPr>
                        <a:t>Glucose</a:t>
                      </a:r>
                      <a:endParaRPr lang="en-US" sz="1400" b="0" dirty="0">
                        <a:latin typeface="Baskerville Old Fac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Lactose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Maltose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Mannitol</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Sucrose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bl>
          </a:graphicData>
        </a:graphic>
      </p:graphicFrame>
      <p:cxnSp>
        <p:nvCxnSpPr>
          <p:cNvPr id="16" name="Straight Arrow Connector 15"/>
          <p:cNvCxnSpPr/>
          <p:nvPr/>
        </p:nvCxnSpPr>
        <p:spPr>
          <a:xfrm rot="10800000">
            <a:off x="3550208" y="471414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1514" y="4499828"/>
            <a:ext cx="829073" cy="369332"/>
          </a:xfrm>
          <a:prstGeom prst="rect">
            <a:avLst/>
          </a:prstGeom>
        </p:spPr>
        <p:txBody>
          <a:bodyPr wrap="none">
            <a:spAutoFit/>
          </a:bodyPr>
          <a:lstStyle/>
          <a:p>
            <a:pPr algn="ctr"/>
            <a:r>
              <a:rPr lang="en-US" b="1" i="1" dirty="0" smtClean="0">
                <a:latin typeface="Baskerville Old Face" pitchFamily="18" charset="0"/>
              </a:rPr>
              <a:t>E. coli </a:t>
            </a:r>
            <a:endParaRPr lang="en-US" b="1" i="1" dirty="0">
              <a:latin typeface="Baskerville Old Face" pitchFamily="18" charset="0"/>
            </a:endParaRPr>
          </a:p>
        </p:txBody>
      </p:sp>
      <p:cxnSp>
        <p:nvCxnSpPr>
          <p:cNvPr id="19" name="Straight Arrow Connector 18"/>
          <p:cNvCxnSpPr/>
          <p:nvPr/>
        </p:nvCxnSpPr>
        <p:spPr>
          <a:xfrm rot="10800000">
            <a:off x="1835697" y="471414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8" y="4221088"/>
            <a:ext cx="1442125" cy="923330"/>
          </a:xfrm>
          <a:prstGeom prst="rect">
            <a:avLst/>
          </a:prstGeom>
          <a:noFill/>
        </p:spPr>
        <p:txBody>
          <a:bodyPr wrap="none" rtlCol="1">
            <a:spAutoFit/>
          </a:bodyPr>
          <a:lstStyle/>
          <a:p>
            <a:pPr algn="ctr"/>
            <a:r>
              <a:rPr lang="en-US" b="1" dirty="0" smtClean="0">
                <a:solidFill>
                  <a:srgbClr val="FF0000"/>
                </a:solidFill>
              </a:rPr>
              <a:t>Antibiotic </a:t>
            </a:r>
          </a:p>
          <a:p>
            <a:pPr algn="ctr"/>
            <a:r>
              <a:rPr lang="en-US" b="1" dirty="0" smtClean="0">
                <a:solidFill>
                  <a:srgbClr val="FF0000"/>
                </a:solidFill>
              </a:rPr>
              <a:t>susceptibility</a:t>
            </a:r>
          </a:p>
          <a:p>
            <a:pPr algn="ctr"/>
            <a:r>
              <a:rPr lang="en-US" b="1" dirty="0" smtClean="0">
                <a:solidFill>
                  <a:srgbClr val="FF0000"/>
                </a:solidFill>
              </a:rPr>
              <a:t> test</a:t>
            </a:r>
            <a:endParaRPr lang="ar-JO" b="1" dirty="0">
              <a:solidFill>
                <a:srgbClr val="FF0000"/>
              </a:solidFill>
            </a:endParaRPr>
          </a:p>
        </p:txBody>
      </p:sp>
      <p:sp>
        <p:nvSpPr>
          <p:cNvPr id="17" name="Title 1"/>
          <p:cNvSpPr txBox="1">
            <a:spLocks/>
          </p:cNvSpPr>
          <p:nvPr/>
        </p:nvSpPr>
        <p:spPr>
          <a:xfrm>
            <a:off x="457200" y="-315416"/>
            <a:ext cx="8229600" cy="11430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j-ea"/>
                <a:cs typeface="+mj-cs"/>
              </a:rPr>
              <a:t>Standardized filter-paper disc-agar diffusion</a:t>
            </a:r>
            <a:endParaRPr kumimoji="0" lang="ar-JO" sz="2800" b="0" i="0" u="none" strike="noStrike" kern="1200" cap="none" spc="0" normalizeH="0" baseline="0" noProof="0" dirty="0">
              <a:ln>
                <a:noFill/>
              </a:ln>
              <a:solidFill>
                <a:schemeClr val="tx1"/>
              </a:solidFill>
              <a:effectLst/>
              <a:uLnTx/>
              <a:uFillTx/>
              <a:latin typeface="+mn-lt"/>
              <a:ea typeface="+mj-ea"/>
              <a:cs typeface="+mj-cs"/>
            </a:endParaRPr>
          </a:p>
        </p:txBody>
      </p:sp>
      <p:pic>
        <p:nvPicPr>
          <p:cNvPr id="21" name="Picture 5"/>
          <p:cNvPicPr>
            <a:picLocks noChangeAspect="1" noChangeArrowheads="1"/>
          </p:cNvPicPr>
          <p:nvPr/>
        </p:nvPicPr>
        <p:blipFill>
          <a:blip r:embed="rId3" cstate="print"/>
          <a:srcRect/>
          <a:stretch>
            <a:fillRect/>
          </a:stretch>
        </p:blipFill>
        <p:spPr bwMode="auto">
          <a:xfrm>
            <a:off x="6300192" y="1412776"/>
            <a:ext cx="2577832" cy="2160240"/>
          </a:xfrm>
          <a:prstGeom prst="rect">
            <a:avLst/>
          </a:prstGeom>
          <a:noFill/>
          <a:ln w="9525">
            <a:noFill/>
            <a:miter lim="800000"/>
            <a:headEnd/>
            <a:tailEnd/>
          </a:ln>
          <a:effectLst/>
        </p:spPr>
      </p:pic>
      <p:graphicFrame>
        <p:nvGraphicFramePr>
          <p:cNvPr id="22" name="Table 21"/>
          <p:cNvGraphicFramePr>
            <a:graphicFrameLocks noGrp="1"/>
          </p:cNvGraphicFramePr>
          <p:nvPr/>
        </p:nvGraphicFramePr>
        <p:xfrm>
          <a:off x="6804248" y="4437112"/>
          <a:ext cx="1981200" cy="2225040"/>
        </p:xfrm>
        <a:graphic>
          <a:graphicData uri="http://schemas.openxmlformats.org/drawingml/2006/table">
            <a:tbl>
              <a:tblPr firstRow="1" bandRow="1">
                <a:tableStyleId>{5940675A-B579-460E-94D1-54222C63F5DA}</a:tableStyleId>
              </a:tblPr>
              <a:tblGrid>
                <a:gridCol w="1066800"/>
                <a:gridCol w="914400"/>
              </a:tblGrid>
              <a:tr h="370840">
                <a:tc>
                  <a:txBody>
                    <a:bodyPr/>
                    <a:lstStyle/>
                    <a:p>
                      <a:pPr algn="ctr"/>
                      <a:r>
                        <a:rPr lang="en-US" sz="1400" b="0" dirty="0" smtClean="0">
                          <a:latin typeface="Baskerville Old Face" pitchFamily="18" charset="0"/>
                        </a:rPr>
                        <a:t>indole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MR</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VP</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Citrate </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Urease </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H2S</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linds(horizontal)">
                                      <p:cBhvr>
                                        <p:cTn id="12" dur="500"/>
                                        <p:tgtEl>
                                          <p:spTgt spid="194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strVal val="#ppt_w*0.70"/>
                                          </p:val>
                                        </p:tav>
                                        <p:tav tm="100000">
                                          <p:val>
                                            <p:strVal val="#ppt_w"/>
                                          </p:val>
                                        </p:tav>
                                      </p:tavLst>
                                    </p:anim>
                                    <p:anim calcmode="lin" valueType="num">
                                      <p:cBhvr>
                                        <p:cTn id="55" dur="1000" fill="hold"/>
                                        <p:tgtEl>
                                          <p:spTgt spid="22"/>
                                        </p:tgtEl>
                                        <p:attrNameLst>
                                          <p:attrName>ppt_h</p:attrName>
                                        </p:attrNameLst>
                                      </p:cBhvr>
                                      <p:tavLst>
                                        <p:tav tm="0">
                                          <p:val>
                                            <p:strVal val="#ppt_h"/>
                                          </p:val>
                                        </p:tav>
                                        <p:tav tm="100000">
                                          <p:val>
                                            <p:strVal val="#ppt_h"/>
                                          </p:val>
                                        </p:tav>
                                      </p:tavLst>
                                    </p:anim>
                                    <p:animEffect transition="in" filter="fade">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P spid="13"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sp>
        <p:nvSpPr>
          <p:cNvPr id="16385" name="Rectangle 1"/>
          <p:cNvSpPr>
            <a:spLocks noChangeArrowheads="1"/>
          </p:cNvSpPr>
          <p:nvPr/>
        </p:nvSpPr>
        <p:spPr bwMode="auto">
          <a:xfrm>
            <a:off x="785786" y="785794"/>
            <a:ext cx="11430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757363" algn="l"/>
              </a:tabLst>
            </a:pPr>
            <a:r>
              <a:rPr kumimoji="0" lang="en-US" sz="2000" b="1" i="0" u="none" strike="noStrike" cap="none" normalizeH="0" baseline="0" dirty="0" smtClean="0">
                <a:ln>
                  <a:noFill/>
                </a:ln>
                <a:solidFill>
                  <a:schemeClr val="tx1"/>
                </a:solidFill>
                <a:effectLst/>
                <a:ea typeface="Calibri" pitchFamily="34" charset="0"/>
                <a:cs typeface="Arial" pitchFamily="34" charset="0"/>
              </a:rPr>
              <a:t>Principle</a:t>
            </a:r>
            <a:endParaRPr kumimoji="0" lang="en-US" sz="2000" b="0" i="0" u="none" strike="noStrike" cap="none" normalizeH="0" baseline="0" dirty="0" smtClean="0">
              <a:ln>
                <a:noFill/>
              </a:ln>
              <a:solidFill>
                <a:schemeClr val="tx1"/>
              </a:solidFill>
              <a:effectLst/>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39552" y="1484784"/>
            <a:ext cx="1845475" cy="1728192"/>
          </a:xfrm>
          <a:prstGeom prst="rect">
            <a:avLst/>
          </a:prstGeom>
          <a:noFill/>
          <a:ln w="9525">
            <a:noFill/>
            <a:miter lim="800000"/>
            <a:headEnd/>
            <a:tailEnd/>
          </a:ln>
        </p:spPr>
      </p:pic>
      <p:sp>
        <p:nvSpPr>
          <p:cNvPr id="5" name="TextBox 4"/>
          <p:cNvSpPr txBox="1"/>
          <p:nvPr/>
        </p:nvSpPr>
        <p:spPr>
          <a:xfrm>
            <a:off x="432278" y="3284984"/>
            <a:ext cx="2067554" cy="369332"/>
          </a:xfrm>
          <a:prstGeom prst="rect">
            <a:avLst/>
          </a:prstGeom>
          <a:noFill/>
        </p:spPr>
        <p:txBody>
          <a:bodyPr wrap="none" rtlCol="0">
            <a:spAutoFit/>
          </a:bodyPr>
          <a:lstStyle/>
          <a:p>
            <a:r>
              <a:rPr lang="en-US" dirty="0" smtClean="0"/>
              <a:t>Mueller Hinton agar</a:t>
            </a:r>
            <a:endParaRPr lang="en-US" dirty="0"/>
          </a:p>
        </p:txBody>
      </p:sp>
      <p:sp>
        <p:nvSpPr>
          <p:cNvPr id="6" name="TextBox 5"/>
          <p:cNvSpPr txBox="1"/>
          <p:nvPr/>
        </p:nvSpPr>
        <p:spPr>
          <a:xfrm>
            <a:off x="3316729" y="2276872"/>
            <a:ext cx="1831335" cy="369332"/>
          </a:xfrm>
          <a:prstGeom prst="rect">
            <a:avLst/>
          </a:prstGeom>
          <a:noFill/>
        </p:spPr>
        <p:txBody>
          <a:bodyPr wrap="none" rtlCol="0">
            <a:spAutoFit/>
          </a:bodyPr>
          <a:lstStyle/>
          <a:p>
            <a:r>
              <a:rPr lang="en-US" dirty="0" smtClean="0"/>
              <a:t>Confluent growth</a:t>
            </a:r>
            <a:endParaRPr lang="en-US" dirty="0"/>
          </a:p>
        </p:txBody>
      </p:sp>
      <p:cxnSp>
        <p:nvCxnSpPr>
          <p:cNvPr id="7" name="Straight Arrow Connector 6"/>
          <p:cNvCxnSpPr/>
          <p:nvPr/>
        </p:nvCxnSpPr>
        <p:spPr>
          <a:xfrm>
            <a:off x="2500298"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20072"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9740" y="2267580"/>
            <a:ext cx="2448684" cy="369332"/>
          </a:xfrm>
          <a:prstGeom prst="rect">
            <a:avLst/>
          </a:prstGeom>
          <a:noFill/>
        </p:spPr>
        <p:txBody>
          <a:bodyPr wrap="none" rtlCol="0">
            <a:spAutoFit/>
          </a:bodyPr>
          <a:lstStyle/>
          <a:p>
            <a:r>
              <a:rPr lang="en-US" dirty="0" smtClean="0"/>
              <a:t>Applying antibiotic disks</a:t>
            </a:r>
            <a:endParaRPr lang="en-US" dirty="0"/>
          </a:p>
        </p:txBody>
      </p:sp>
      <p:pic>
        <p:nvPicPr>
          <p:cNvPr id="1028" name="Picture 4" descr="https://sp.yimg.com/ib/th?id=HN.608028036442295047&amp;pid=15.1&amp;P=0"/>
          <p:cNvPicPr>
            <a:picLocks noChangeAspect="1" noChangeArrowheads="1"/>
          </p:cNvPicPr>
          <p:nvPr/>
        </p:nvPicPr>
        <p:blipFill>
          <a:blip r:embed="rId3" cstate="print"/>
          <a:srcRect/>
          <a:stretch>
            <a:fillRect/>
          </a:stretch>
        </p:blipFill>
        <p:spPr bwMode="auto">
          <a:xfrm>
            <a:off x="6228184" y="2708920"/>
            <a:ext cx="2016223" cy="2016224"/>
          </a:xfrm>
          <a:prstGeom prst="rect">
            <a:avLst/>
          </a:prstGeom>
          <a:noFill/>
        </p:spPr>
      </p:pic>
      <p:sp>
        <p:nvSpPr>
          <p:cNvPr id="11" name="TextBox 10"/>
          <p:cNvSpPr txBox="1"/>
          <p:nvPr/>
        </p:nvSpPr>
        <p:spPr>
          <a:xfrm>
            <a:off x="6125562" y="5507940"/>
            <a:ext cx="2334870" cy="369332"/>
          </a:xfrm>
          <a:prstGeom prst="rect">
            <a:avLst/>
          </a:prstGeom>
          <a:noFill/>
        </p:spPr>
        <p:txBody>
          <a:bodyPr wrap="none" rtlCol="0">
            <a:spAutoFit/>
          </a:bodyPr>
          <a:lstStyle/>
          <a:p>
            <a:r>
              <a:rPr lang="en-US" dirty="0" smtClean="0"/>
              <a:t>Incubation 24h at 37⁰C</a:t>
            </a:r>
            <a:endParaRPr lang="en-US" dirty="0"/>
          </a:p>
        </p:txBody>
      </p:sp>
      <p:cxnSp>
        <p:nvCxnSpPr>
          <p:cNvPr id="12" name="Straight Arrow Connector 11"/>
          <p:cNvCxnSpPr/>
          <p:nvPr/>
        </p:nvCxnSpPr>
        <p:spPr>
          <a:xfrm>
            <a:off x="7308304" y="4869160"/>
            <a:ext cx="0" cy="576064"/>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48064" y="5733256"/>
            <a:ext cx="864096"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www.solabia.fr/solabia/produitsDiagnostic.nsf/SW_PROD/CEA062801F63038AC12574B30025E35B/$file/BK048%20-%20G%C3%A9lose%20de%20Mueller-Hinton%20-%20Test%20de%20sensibilit%C3%A9%20aux%20antibiotiques%20d%C3%A9tour%C3%A9%20copie.jpg"/>
          <p:cNvPicPr>
            <a:picLocks noChangeAspect="1" noChangeArrowheads="1"/>
          </p:cNvPicPr>
          <p:nvPr/>
        </p:nvPicPr>
        <p:blipFill>
          <a:blip r:embed="rId4" cstate="print"/>
          <a:srcRect/>
          <a:stretch>
            <a:fillRect/>
          </a:stretch>
        </p:blipFill>
        <p:spPr bwMode="auto">
          <a:xfrm>
            <a:off x="2699792" y="4509120"/>
            <a:ext cx="2232248" cy="2255182"/>
          </a:xfrm>
          <a:prstGeom prst="rect">
            <a:avLst/>
          </a:prstGeom>
          <a:noFill/>
        </p:spPr>
      </p:pic>
      <p:sp>
        <p:nvSpPr>
          <p:cNvPr id="17" name="TextBox 16"/>
          <p:cNvSpPr txBox="1"/>
          <p:nvPr/>
        </p:nvSpPr>
        <p:spPr>
          <a:xfrm>
            <a:off x="179512" y="5446965"/>
            <a:ext cx="2592633" cy="646331"/>
          </a:xfrm>
          <a:prstGeom prst="rect">
            <a:avLst/>
          </a:prstGeom>
          <a:noFill/>
        </p:spPr>
        <p:txBody>
          <a:bodyPr wrap="none" rtlCol="0">
            <a:spAutoFit/>
          </a:bodyPr>
          <a:lstStyle/>
          <a:p>
            <a:pPr algn="ctr"/>
            <a:r>
              <a:rPr lang="en-US" dirty="0" smtClean="0"/>
              <a:t>Read the diameter of the </a:t>
            </a:r>
          </a:p>
          <a:p>
            <a:pPr algn="ctr"/>
            <a:r>
              <a:rPr lang="en-US" dirty="0" smtClean="0"/>
              <a:t>inhibition zone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5"/>
          <p:cNvPicPr>
            <a:picLocks noChangeAspect="1" noChangeArrowheads="1"/>
          </p:cNvPicPr>
          <p:nvPr/>
        </p:nvPicPr>
        <p:blipFill>
          <a:blip r:embed="rId2" cstate="print"/>
          <a:srcRect/>
          <a:stretch>
            <a:fillRect/>
          </a:stretch>
        </p:blipFill>
        <p:spPr bwMode="auto">
          <a:xfrm>
            <a:off x="251520" y="1412776"/>
            <a:ext cx="2577832" cy="2160240"/>
          </a:xfrm>
          <a:prstGeom prst="rect">
            <a:avLst/>
          </a:prstGeom>
          <a:noFill/>
          <a:ln w="9525">
            <a:noFill/>
            <a:miter lim="800000"/>
            <a:headEnd/>
            <a:tailEnd/>
          </a:ln>
          <a:effectLst/>
        </p:spPr>
      </p:pic>
      <p:sp>
        <p:nvSpPr>
          <p:cNvPr id="6"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sp>
        <p:nvSpPr>
          <p:cNvPr id="8" name="Rectangle 7"/>
          <p:cNvSpPr/>
          <p:nvPr/>
        </p:nvSpPr>
        <p:spPr>
          <a:xfrm>
            <a:off x="2699792" y="1713582"/>
            <a:ext cx="4572000" cy="1200329"/>
          </a:xfrm>
          <a:prstGeom prst="rect">
            <a:avLst/>
          </a:prstGeom>
        </p:spPr>
        <p:txBody>
          <a:bodyPr>
            <a:spAutoFit/>
          </a:bodyPr>
          <a:lstStyle/>
          <a:p>
            <a:pPr algn="ctr"/>
            <a:r>
              <a:rPr lang="en-US" dirty="0" smtClean="0"/>
              <a:t>Transfer at least three to</a:t>
            </a:r>
          </a:p>
          <a:p>
            <a:pPr algn="ctr"/>
            <a:r>
              <a:rPr lang="en-US" dirty="0" smtClean="0"/>
              <a:t> five well-isolated colonies </a:t>
            </a:r>
          </a:p>
          <a:p>
            <a:pPr algn="ctr"/>
            <a:r>
              <a:rPr lang="en-US" dirty="0" smtClean="0"/>
              <a:t>of the same morphological type  </a:t>
            </a:r>
          </a:p>
          <a:p>
            <a:pPr algn="ctr"/>
            <a:r>
              <a:rPr lang="en-US" dirty="0" smtClean="0"/>
              <a:t>into nutrient broth tube </a:t>
            </a:r>
            <a:endParaRPr lang="en-US" dirty="0"/>
          </a:p>
        </p:txBody>
      </p:sp>
      <p:sp>
        <p:nvSpPr>
          <p:cNvPr id="9" name="Rectangle 8"/>
          <p:cNvSpPr/>
          <p:nvPr/>
        </p:nvSpPr>
        <p:spPr>
          <a:xfrm>
            <a:off x="962496" y="2852936"/>
            <a:ext cx="991297" cy="461665"/>
          </a:xfrm>
          <a:prstGeom prst="rect">
            <a:avLst/>
          </a:prstGeom>
        </p:spPr>
        <p:txBody>
          <a:bodyPr wrap="none">
            <a:spAutoFit/>
          </a:bodyPr>
          <a:lstStyle/>
          <a:p>
            <a:pPr algn="ctr"/>
            <a:r>
              <a:rPr lang="en-US" sz="2400" b="1" i="1" dirty="0" smtClean="0"/>
              <a:t>E. coli </a:t>
            </a:r>
            <a:endParaRPr lang="en-US" sz="2400" b="1" i="1" dirty="0"/>
          </a:p>
        </p:txBody>
      </p:sp>
      <p:cxnSp>
        <p:nvCxnSpPr>
          <p:cNvPr id="10" name="Straight Arrow Connector 9"/>
          <p:cNvCxnSpPr/>
          <p:nvPr/>
        </p:nvCxnSpPr>
        <p:spPr>
          <a:xfrm>
            <a:off x="2915816" y="191683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08304" y="3284984"/>
            <a:ext cx="0" cy="648072"/>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283968" y="4005064"/>
            <a:ext cx="4572000" cy="369332"/>
          </a:xfrm>
          <a:prstGeom prst="rect">
            <a:avLst/>
          </a:prstGeom>
        </p:spPr>
        <p:txBody>
          <a:bodyPr>
            <a:spAutoFit/>
          </a:bodyPr>
          <a:lstStyle/>
          <a:p>
            <a:r>
              <a:rPr lang="en-US" dirty="0" smtClean="0"/>
              <a:t>Incubated between 2 to 6  hrs</a:t>
            </a:r>
            <a:endParaRPr lang="en-US" dirty="0"/>
          </a:p>
        </p:txBody>
      </p:sp>
      <p:sp>
        <p:nvSpPr>
          <p:cNvPr id="12" name="Rectangle 11"/>
          <p:cNvSpPr/>
          <p:nvPr/>
        </p:nvSpPr>
        <p:spPr>
          <a:xfrm>
            <a:off x="1115616" y="5013176"/>
            <a:ext cx="4572000" cy="923330"/>
          </a:xfrm>
          <a:prstGeom prst="rect">
            <a:avLst/>
          </a:prstGeom>
        </p:spPr>
        <p:txBody>
          <a:bodyPr>
            <a:spAutoFit/>
          </a:bodyPr>
          <a:lstStyle/>
          <a:p>
            <a:pPr lvl="0" algn="ctr" rtl="0"/>
            <a:r>
              <a:rPr lang="en-US" dirty="0" smtClean="0"/>
              <a:t>Compare the turbidity  of the nutrient broth to  the 0.5 McFarland standards by either a photometric device or visually.</a:t>
            </a:r>
            <a:endParaRPr lang="en-US" dirty="0"/>
          </a:p>
        </p:txBody>
      </p:sp>
      <p:cxnSp>
        <p:nvCxnSpPr>
          <p:cNvPr id="13" name="Straight Arrow Connector 12"/>
          <p:cNvCxnSpPr/>
          <p:nvPr/>
        </p:nvCxnSpPr>
        <p:spPr>
          <a:xfrm flipH="1">
            <a:off x="5940152" y="5229200"/>
            <a:ext cx="792088"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6732240" y="1196752"/>
            <a:ext cx="1080120" cy="20059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76256" y="4437112"/>
            <a:ext cx="1080120" cy="1957718"/>
          </a:xfrm>
          <a:prstGeom prst="rect">
            <a:avLst/>
          </a:prstGeom>
          <a:noFill/>
          <a:ln w="9525">
            <a:noFill/>
            <a:miter lim="800000"/>
            <a:headEnd/>
            <a:tailEnd/>
          </a:ln>
        </p:spPr>
      </p:pic>
      <p:sp>
        <p:nvSpPr>
          <p:cNvPr id="16" name="TextBox 15"/>
          <p:cNvSpPr txBox="1"/>
          <p:nvPr/>
        </p:nvSpPr>
        <p:spPr>
          <a:xfrm>
            <a:off x="1378000" y="3573016"/>
            <a:ext cx="327334" cy="430887"/>
          </a:xfrm>
          <a:prstGeom prst="rect">
            <a:avLst/>
          </a:prstGeom>
          <a:noFill/>
        </p:spPr>
        <p:txBody>
          <a:bodyPr wrap="none" rtlCol="0">
            <a:spAutoFit/>
          </a:bodyPr>
          <a:lstStyle/>
          <a:p>
            <a:r>
              <a:rPr lang="en-US" sz="2200" b="1" dirty="0" smtClean="0">
                <a:solidFill>
                  <a:srgbClr val="FF0000"/>
                </a:solidFill>
              </a:rPr>
              <a:t>1</a:t>
            </a:r>
            <a:endParaRPr lang="en-US" sz="2200" b="1" dirty="0">
              <a:solidFill>
                <a:srgbClr val="FF0000"/>
              </a:solidFill>
            </a:endParaRPr>
          </a:p>
        </p:txBody>
      </p:sp>
      <p:sp>
        <p:nvSpPr>
          <p:cNvPr id="17" name="TextBox 16"/>
          <p:cNvSpPr txBox="1"/>
          <p:nvPr/>
        </p:nvSpPr>
        <p:spPr>
          <a:xfrm>
            <a:off x="5554464" y="2996952"/>
            <a:ext cx="327334" cy="430887"/>
          </a:xfrm>
          <a:prstGeom prst="rect">
            <a:avLst/>
          </a:prstGeom>
          <a:noFill/>
        </p:spPr>
        <p:txBody>
          <a:bodyPr wrap="none" rtlCol="0">
            <a:spAutoFit/>
          </a:bodyPr>
          <a:lstStyle/>
          <a:p>
            <a:r>
              <a:rPr lang="en-US" sz="2200" b="1" dirty="0" smtClean="0">
                <a:solidFill>
                  <a:srgbClr val="FF0000"/>
                </a:solidFill>
              </a:rPr>
              <a:t>2</a:t>
            </a:r>
            <a:endParaRPr lang="en-US" sz="2200" b="1" dirty="0">
              <a:solidFill>
                <a:srgbClr val="FF0000"/>
              </a:solidFill>
            </a:endParaRPr>
          </a:p>
        </p:txBody>
      </p:sp>
      <p:sp>
        <p:nvSpPr>
          <p:cNvPr id="19" name="TextBox 18"/>
          <p:cNvSpPr txBox="1"/>
          <p:nvPr/>
        </p:nvSpPr>
        <p:spPr>
          <a:xfrm>
            <a:off x="8002736" y="4869160"/>
            <a:ext cx="327334" cy="430887"/>
          </a:xfrm>
          <a:prstGeom prst="rect">
            <a:avLst/>
          </a:prstGeom>
          <a:noFill/>
        </p:spPr>
        <p:txBody>
          <a:bodyPr wrap="none" rtlCol="0">
            <a:spAutoFit/>
          </a:bodyPr>
          <a:lstStyle/>
          <a:p>
            <a:r>
              <a:rPr lang="en-US" sz="2200" b="1" dirty="0" smtClean="0">
                <a:solidFill>
                  <a:srgbClr val="FF0000"/>
                </a:solidFill>
              </a:rPr>
              <a:t>3</a:t>
            </a:r>
            <a:endParaRPr lang="en-US" sz="2200" b="1" dirty="0">
              <a:solidFill>
                <a:srgbClr val="FF0000"/>
              </a:solidFill>
            </a:endParaRPr>
          </a:p>
        </p:txBody>
      </p:sp>
      <p:sp>
        <p:nvSpPr>
          <p:cNvPr id="20" name="TextBox 19"/>
          <p:cNvSpPr txBox="1"/>
          <p:nvPr/>
        </p:nvSpPr>
        <p:spPr>
          <a:xfrm>
            <a:off x="3322216" y="4653136"/>
            <a:ext cx="327334" cy="430887"/>
          </a:xfrm>
          <a:prstGeom prst="rect">
            <a:avLst/>
          </a:prstGeom>
          <a:noFill/>
        </p:spPr>
        <p:txBody>
          <a:bodyPr wrap="none" rtlCol="0">
            <a:spAutoFit/>
          </a:bodyPr>
          <a:lstStyle/>
          <a:p>
            <a:r>
              <a:rPr lang="en-US" sz="2200" b="1" dirty="0" smtClean="0">
                <a:solidFill>
                  <a:srgbClr val="FF0000"/>
                </a:solidFill>
              </a:rPr>
              <a:t>4</a:t>
            </a:r>
            <a:endParaRPr lang="en-US"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linds(horizont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blinds(horizontal)">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12" grpId="0"/>
      <p:bldP spid="16" grpId="0"/>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pic>
        <p:nvPicPr>
          <p:cNvPr id="7" name="Picture 7"/>
          <p:cNvPicPr>
            <a:picLocks noChangeAspect="1" noChangeArrowheads="1"/>
          </p:cNvPicPr>
          <p:nvPr/>
        </p:nvPicPr>
        <p:blipFill>
          <a:blip r:embed="rId2" cstate="print"/>
          <a:srcRect/>
          <a:stretch>
            <a:fillRect/>
          </a:stretch>
        </p:blipFill>
        <p:spPr bwMode="auto">
          <a:xfrm>
            <a:off x="845840" y="1497558"/>
            <a:ext cx="432047" cy="208823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57808" y="3657798"/>
            <a:ext cx="1080120" cy="1957718"/>
          </a:xfrm>
          <a:prstGeom prst="rect">
            <a:avLst/>
          </a:prstGeom>
          <a:noFill/>
          <a:ln w="9525">
            <a:noFill/>
            <a:miter lim="800000"/>
            <a:headEnd/>
            <a:tailEnd/>
          </a:ln>
        </p:spPr>
      </p:pic>
      <p:sp>
        <p:nvSpPr>
          <p:cNvPr id="9" name="Rectangle 8"/>
          <p:cNvSpPr/>
          <p:nvPr/>
        </p:nvSpPr>
        <p:spPr>
          <a:xfrm>
            <a:off x="-18256" y="5674022"/>
            <a:ext cx="2502024" cy="923330"/>
          </a:xfrm>
          <a:prstGeom prst="rect">
            <a:avLst/>
          </a:prstGeom>
        </p:spPr>
        <p:txBody>
          <a:bodyPr wrap="square">
            <a:spAutoFit/>
          </a:bodyPr>
          <a:lstStyle/>
          <a:p>
            <a:pPr algn="ctr"/>
            <a:r>
              <a:rPr lang="en-US" dirty="0" smtClean="0"/>
              <a:t> Dip a sterile cotton swab into a well-mixed saline test</a:t>
            </a:r>
            <a:endParaRPr lang="en-US" dirty="0"/>
          </a:p>
        </p:txBody>
      </p:sp>
      <p:sp>
        <p:nvSpPr>
          <p:cNvPr id="10" name="Rectangle 9"/>
          <p:cNvSpPr/>
          <p:nvPr/>
        </p:nvSpPr>
        <p:spPr>
          <a:xfrm>
            <a:off x="3923928" y="908720"/>
            <a:ext cx="2520280" cy="1477328"/>
          </a:xfrm>
          <a:prstGeom prst="rect">
            <a:avLst/>
          </a:prstGeom>
        </p:spPr>
        <p:txBody>
          <a:bodyPr wrap="square">
            <a:spAutoFit/>
          </a:bodyPr>
          <a:lstStyle/>
          <a:p>
            <a:pPr algn="ctr"/>
            <a:r>
              <a:rPr lang="en-US" dirty="0" smtClean="0"/>
              <a:t>streak the entire agar surface horizontally, vertically, and around the outer edge of the plate </a:t>
            </a:r>
            <a:endParaRPr lang="en-US" dirty="0"/>
          </a:p>
        </p:txBody>
      </p:sp>
      <p:cxnSp>
        <p:nvCxnSpPr>
          <p:cNvPr id="11" name="Straight Arrow Connector 10"/>
          <p:cNvCxnSpPr/>
          <p:nvPr/>
        </p:nvCxnSpPr>
        <p:spPr>
          <a:xfrm>
            <a:off x="1547664" y="3429000"/>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7504" y="3429000"/>
            <a:ext cx="534868"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08304" y="4149080"/>
            <a:ext cx="216024" cy="50405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139952" y="2564904"/>
            <a:ext cx="1758328" cy="165618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411760" y="2708920"/>
            <a:ext cx="1601513" cy="1512168"/>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940152" y="2564904"/>
            <a:ext cx="1860022" cy="1656184"/>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44208" y="4725144"/>
            <a:ext cx="2124075" cy="2000250"/>
          </a:xfrm>
          <a:prstGeom prst="rect">
            <a:avLst/>
          </a:prstGeom>
          <a:noFill/>
          <a:ln w="9525">
            <a:noFill/>
            <a:miter lim="800000"/>
            <a:headEnd/>
            <a:tailEnd/>
          </a:ln>
        </p:spPr>
      </p:pic>
      <p:sp>
        <p:nvSpPr>
          <p:cNvPr id="24" name="Rectangle 23"/>
          <p:cNvSpPr/>
          <p:nvPr/>
        </p:nvSpPr>
        <p:spPr>
          <a:xfrm>
            <a:off x="3419872" y="5489937"/>
            <a:ext cx="3096344" cy="1323439"/>
          </a:xfrm>
          <a:prstGeom prst="rect">
            <a:avLst/>
          </a:prstGeom>
        </p:spPr>
        <p:txBody>
          <a:bodyPr wrap="square">
            <a:spAutoFit/>
          </a:bodyPr>
          <a:lstStyle/>
          <a:p>
            <a:pPr algn="ctr"/>
            <a:r>
              <a:rPr lang="en-US" sz="1600" dirty="0" smtClean="0"/>
              <a:t>Carefully place the provided antibiotic discs onto the plate at equal distances using a sterile forceps and lightly touch each disc to make sure it will stay in place</a:t>
            </a:r>
            <a:endParaRPr lang="en-US" sz="1600" dirty="0"/>
          </a:p>
        </p:txBody>
      </p:sp>
      <p:sp>
        <p:nvSpPr>
          <p:cNvPr id="17" name="TextBox 16"/>
          <p:cNvSpPr txBox="1"/>
          <p:nvPr/>
        </p:nvSpPr>
        <p:spPr>
          <a:xfrm>
            <a:off x="467544" y="2708920"/>
            <a:ext cx="327334" cy="430887"/>
          </a:xfrm>
          <a:prstGeom prst="rect">
            <a:avLst/>
          </a:prstGeom>
          <a:noFill/>
        </p:spPr>
        <p:txBody>
          <a:bodyPr wrap="none" rtlCol="0">
            <a:spAutoFit/>
          </a:bodyPr>
          <a:lstStyle/>
          <a:p>
            <a:r>
              <a:rPr lang="en-US" sz="2200" b="1" dirty="0" smtClean="0">
                <a:solidFill>
                  <a:srgbClr val="FF0000"/>
                </a:solidFill>
              </a:rPr>
              <a:t>5</a:t>
            </a:r>
            <a:endParaRPr lang="en-US" sz="2200" b="1" dirty="0">
              <a:solidFill>
                <a:srgbClr val="FF0000"/>
              </a:solidFill>
            </a:endParaRPr>
          </a:p>
        </p:txBody>
      </p:sp>
      <p:sp>
        <p:nvSpPr>
          <p:cNvPr id="18" name="TextBox 17"/>
          <p:cNvSpPr txBox="1"/>
          <p:nvPr/>
        </p:nvSpPr>
        <p:spPr>
          <a:xfrm>
            <a:off x="3563888" y="1268760"/>
            <a:ext cx="327334" cy="430887"/>
          </a:xfrm>
          <a:prstGeom prst="rect">
            <a:avLst/>
          </a:prstGeom>
          <a:noFill/>
        </p:spPr>
        <p:txBody>
          <a:bodyPr wrap="none" rtlCol="0">
            <a:spAutoFit/>
          </a:bodyPr>
          <a:lstStyle/>
          <a:p>
            <a:r>
              <a:rPr lang="en-US" sz="2200" b="1" dirty="0" smtClean="0">
                <a:solidFill>
                  <a:srgbClr val="FF0000"/>
                </a:solidFill>
              </a:rPr>
              <a:t>6</a:t>
            </a:r>
            <a:endParaRPr lang="en-US" sz="2200" b="1" dirty="0">
              <a:solidFill>
                <a:srgbClr val="FF0000"/>
              </a:solidFill>
            </a:endParaRPr>
          </a:p>
        </p:txBody>
      </p:sp>
      <p:sp>
        <p:nvSpPr>
          <p:cNvPr id="19" name="TextBox 18"/>
          <p:cNvSpPr txBox="1"/>
          <p:nvPr/>
        </p:nvSpPr>
        <p:spPr>
          <a:xfrm>
            <a:off x="7661066" y="2278613"/>
            <a:ext cx="1175194" cy="646331"/>
          </a:xfrm>
          <a:prstGeom prst="rect">
            <a:avLst/>
          </a:prstGeom>
          <a:noFill/>
        </p:spPr>
        <p:txBody>
          <a:bodyPr wrap="none" rtlCol="0">
            <a:spAutoFit/>
          </a:bodyPr>
          <a:lstStyle/>
          <a:p>
            <a:pPr algn="ctr"/>
            <a:r>
              <a:rPr lang="en-US" b="1" dirty="0" smtClean="0">
                <a:solidFill>
                  <a:srgbClr val="00B050"/>
                </a:solidFill>
              </a:rPr>
              <a:t>Confluent </a:t>
            </a:r>
          </a:p>
          <a:p>
            <a:pPr algn="ctr"/>
            <a:r>
              <a:rPr lang="en-US" b="1" dirty="0" smtClean="0">
                <a:solidFill>
                  <a:srgbClr val="00B050"/>
                </a:solidFill>
              </a:rPr>
              <a:t>streaking</a:t>
            </a:r>
            <a:endParaRPr lang="en-US" b="1" dirty="0">
              <a:solidFill>
                <a:srgbClr val="00B050"/>
              </a:solidFill>
            </a:endParaRPr>
          </a:p>
        </p:txBody>
      </p:sp>
      <p:sp>
        <p:nvSpPr>
          <p:cNvPr id="20" name="TextBox 19"/>
          <p:cNvSpPr txBox="1"/>
          <p:nvPr/>
        </p:nvSpPr>
        <p:spPr>
          <a:xfrm>
            <a:off x="8100392" y="4149080"/>
            <a:ext cx="327334" cy="430887"/>
          </a:xfrm>
          <a:prstGeom prst="rect">
            <a:avLst/>
          </a:prstGeom>
          <a:noFill/>
        </p:spPr>
        <p:txBody>
          <a:bodyPr wrap="none" rtlCol="0">
            <a:spAutoFit/>
          </a:bodyPr>
          <a:lstStyle/>
          <a:p>
            <a:r>
              <a:rPr lang="en-US" sz="2200" b="1" dirty="0" smtClean="0">
                <a:solidFill>
                  <a:srgbClr val="FF0000"/>
                </a:solidFill>
              </a:rPr>
              <a:t>7</a:t>
            </a:r>
            <a:endParaRPr lang="en-US"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blinds(horizontal)">
                                      <p:cBhvr>
                                        <p:cTn id="41" dur="500"/>
                                        <p:tgtEl>
                                          <p:spTgt spid="205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blinds(horizontal)">
                                      <p:cBhvr>
                                        <p:cTn id="46" dur="5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blinds(horizontal)">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053"/>
                                        </p:tgtEl>
                                        <p:attrNameLst>
                                          <p:attrName>style.visibility</p:attrName>
                                        </p:attrNameLst>
                                      </p:cBhvr>
                                      <p:to>
                                        <p:strVal val="visible"/>
                                      </p:to>
                                    </p:set>
                                    <p:animEffect transition="in" filter="blinds(horizontal)">
                                      <p:cBhvr>
                                        <p:cTn id="66" dur="500"/>
                                        <p:tgtEl>
                                          <p:spTgt spid="2053"/>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4"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pic>
        <p:nvPicPr>
          <p:cNvPr id="6" name="Picture 5"/>
          <p:cNvPicPr>
            <a:picLocks noChangeAspect="1" noChangeArrowheads="1"/>
          </p:cNvPicPr>
          <p:nvPr/>
        </p:nvPicPr>
        <p:blipFill>
          <a:blip r:embed="rId2" cstate="print"/>
          <a:srcRect/>
          <a:stretch>
            <a:fillRect/>
          </a:stretch>
        </p:blipFill>
        <p:spPr bwMode="auto">
          <a:xfrm>
            <a:off x="1115616" y="1556792"/>
            <a:ext cx="2124075" cy="2000250"/>
          </a:xfrm>
          <a:prstGeom prst="rect">
            <a:avLst/>
          </a:prstGeom>
          <a:noFill/>
          <a:ln w="9525">
            <a:noFill/>
            <a:miter lim="800000"/>
            <a:headEnd/>
            <a:tailEnd/>
          </a:ln>
        </p:spPr>
      </p:pic>
      <p:cxnSp>
        <p:nvCxnSpPr>
          <p:cNvPr id="7" name="Straight Arrow Connector 6"/>
          <p:cNvCxnSpPr/>
          <p:nvPr/>
        </p:nvCxnSpPr>
        <p:spPr>
          <a:xfrm>
            <a:off x="323528"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3888" y="2564904"/>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689" y="2278613"/>
            <a:ext cx="1596463" cy="646331"/>
          </a:xfrm>
          <a:prstGeom prst="rect">
            <a:avLst/>
          </a:prstGeom>
          <a:noFill/>
        </p:spPr>
        <p:txBody>
          <a:bodyPr wrap="none" rtlCol="0">
            <a:spAutoFit/>
          </a:bodyPr>
          <a:lstStyle/>
          <a:p>
            <a:pPr algn="ctr"/>
            <a:r>
              <a:rPr lang="en-US" dirty="0" smtClean="0"/>
              <a:t>Incubation 24h</a:t>
            </a:r>
          </a:p>
          <a:p>
            <a:pPr algn="ctr"/>
            <a:r>
              <a:rPr lang="en-US" dirty="0" smtClean="0"/>
              <a:t>At 37⁰C</a:t>
            </a:r>
            <a:endParaRPr lang="en-US" dirty="0"/>
          </a:p>
        </p:txBody>
      </p:sp>
      <p:cxnSp>
        <p:nvCxnSpPr>
          <p:cNvPr id="10" name="Straight Arrow Connector 9"/>
          <p:cNvCxnSpPr/>
          <p:nvPr/>
        </p:nvCxnSpPr>
        <p:spPr>
          <a:xfrm>
            <a:off x="6228184" y="2492896"/>
            <a:ext cx="1152128" cy="43204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www.pathologyinpractice.com/storyimages/p1301108.jpg"/>
          <p:cNvPicPr>
            <a:picLocks noChangeAspect="1" noChangeArrowheads="1"/>
          </p:cNvPicPr>
          <p:nvPr/>
        </p:nvPicPr>
        <p:blipFill>
          <a:blip r:embed="rId3" cstate="print"/>
          <a:srcRect/>
          <a:stretch>
            <a:fillRect/>
          </a:stretch>
        </p:blipFill>
        <p:spPr bwMode="auto">
          <a:xfrm>
            <a:off x="6300191" y="3068960"/>
            <a:ext cx="2603595" cy="252028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2483768" y="3789040"/>
            <a:ext cx="2592288" cy="2730711"/>
          </a:xfrm>
          <a:prstGeom prst="rect">
            <a:avLst/>
          </a:prstGeom>
          <a:noFill/>
          <a:ln w="9525">
            <a:noFill/>
            <a:miter lim="800000"/>
            <a:headEnd/>
            <a:tailEnd/>
          </a:ln>
        </p:spPr>
      </p:pic>
      <p:cxnSp>
        <p:nvCxnSpPr>
          <p:cNvPr id="11" name="Straight Arrow Connector 10"/>
          <p:cNvCxnSpPr/>
          <p:nvPr/>
        </p:nvCxnSpPr>
        <p:spPr>
          <a:xfrm flipH="1">
            <a:off x="5292080" y="4149080"/>
            <a:ext cx="864096" cy="86409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linds(horizont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blinds(horizontal)">
                                      <p:cBhvr>
                                        <p:cTn id="31" dur="500"/>
                                        <p:tgtEl>
                                          <p:spTgt spid="2053"/>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TotalTime>
  <Words>911</Words>
  <Application>Microsoft Office PowerPoint</Application>
  <PresentationFormat>عرض على الشاشة (3:4)‏</PresentationFormat>
  <Paragraphs>181</Paragraphs>
  <Slides>19</Slides>
  <Notes>4</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Office Theme</vt:lpstr>
      <vt:lpstr>عرض تقديمي في PowerPoint</vt:lpstr>
      <vt:lpstr>عرض تقديمي في PowerPoint</vt:lpstr>
      <vt:lpstr>Medical Application </vt:lpstr>
      <vt:lpstr>Methods of Antimicrobial Susceptibility Testing </vt:lpstr>
      <vt:lpstr>Procedure</vt:lpstr>
      <vt:lpstr>Standardized filter-paper disc-agar diffusion </vt:lpstr>
      <vt:lpstr>Standardized filter-paper disc-agar diffusion </vt:lpstr>
      <vt:lpstr>Standardized filter-paper disc-agar diffusion </vt:lpstr>
      <vt:lpstr>Standardized filter-paper disc-agar diffusion </vt:lpstr>
      <vt:lpstr>Standardized filter-paper disc-agar diffusion </vt:lpstr>
      <vt:lpstr>Standardized filter-paper disc-agar diffusion </vt:lpstr>
      <vt:lpstr> </vt:lpstr>
      <vt:lpstr>Minimum Inhibitory  concentration</vt:lpstr>
      <vt:lpstr>Minimum Inhibitory concentration</vt:lpstr>
      <vt:lpstr>عرض تقديمي في PowerPoint</vt:lpstr>
      <vt:lpstr>Clinical applications for the  Qualitative Antimicrobial  Susceptibility Testing </vt:lpstr>
      <vt:lpstr>عرض تقديمي في PowerPoint</vt:lpstr>
      <vt:lpstr>عرض تقديمي في PowerPoint</vt:lpstr>
      <vt:lpstr>Reading E-tests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Odai For Computer</cp:lastModifiedBy>
  <cp:revision>154</cp:revision>
  <dcterms:created xsi:type="dcterms:W3CDTF">2014-11-13T17:36:33Z</dcterms:created>
  <dcterms:modified xsi:type="dcterms:W3CDTF">2020-11-23T08:39:04Z</dcterms:modified>
</cp:coreProperties>
</file>