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sldIdLst>
    <p:sldId id="256" r:id="rId3"/>
    <p:sldId id="259" r:id="rId4"/>
    <p:sldId id="260" r:id="rId5"/>
    <p:sldId id="261" r:id="rId6"/>
    <p:sldId id="262" r:id="rId7"/>
    <p:sldId id="292" r:id="rId8"/>
    <p:sldId id="293" r:id="rId9"/>
    <p:sldId id="299" r:id="rId10"/>
    <p:sldId id="263" r:id="rId11"/>
    <p:sldId id="288" r:id="rId12"/>
    <p:sldId id="289" r:id="rId13"/>
    <p:sldId id="290" r:id="rId14"/>
    <p:sldId id="264" r:id="rId15"/>
    <p:sldId id="265" r:id="rId16"/>
    <p:sldId id="291" r:id="rId17"/>
    <p:sldId id="266" r:id="rId18"/>
    <p:sldId id="296" r:id="rId19"/>
    <p:sldId id="268" r:id="rId20"/>
    <p:sldId id="297" r:id="rId21"/>
    <p:sldId id="269" r:id="rId22"/>
    <p:sldId id="298" r:id="rId23"/>
    <p:sldId id="294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DAB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786" y="-10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97685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5354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8249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24409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8716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0091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0" y="0"/>
            <a:ext cx="9144000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 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496944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405880" y="1808261"/>
            <a:ext cx="8496944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46943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19672" y="0"/>
            <a:ext cx="7524328" cy="884466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altLang="ko-KR" dirty="0" smtClean="0"/>
              <a:t>Free PPT _ Click to add title</a:t>
            </a:r>
            <a:endParaRPr lang="ko-KR" alt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979712" y="987574"/>
            <a:ext cx="6912768" cy="46064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0"/>
          </p:nvPr>
        </p:nvSpPr>
        <p:spPr>
          <a:xfrm>
            <a:off x="1990056" y="1664245"/>
            <a:ext cx="6912768" cy="2995737"/>
          </a:xfrm>
          <a:prstGeom prst="rect">
            <a:avLst/>
          </a:prstGeom>
        </p:spPr>
        <p:txBody>
          <a:bodyPr lIns="396000" anchor="t"/>
          <a:lstStyle>
            <a:lvl1pPr marL="0" indent="0">
              <a:buNone/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r>
              <a:rPr lang="en-US" altLang="ko-KR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228082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9595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1330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4311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802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94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523917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ctr" defTabSz="914400" rtl="0" eaLnBrk="1" latinLnBrk="1" hangingPunct="1">
        <a:spcBef>
          <a:spcPct val="0"/>
        </a:spcBef>
        <a:buNone/>
        <a:defRPr sz="3600" b="1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6375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937D59-5EDB-4C39-B697-625748F703B6}" type="datetimeFigureOut">
              <a:rPr lang="en-US" smtClean="0"/>
              <a:t>1/24/2024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31DC1F-5561-484E-AB46-68C682854F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2399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83184" y="3202576"/>
            <a:ext cx="4860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Fatima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Albustanji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Rania </a:t>
            </a:r>
            <a:r>
              <a:rPr lang="en-US" altLang="ko-KR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Albustanji</a:t>
            </a:r>
            <a:r>
              <a:rPr lang="en-US" altLang="ko-KR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  <a:endParaRPr lang="en-US" altLang="ko-KR" b="1" dirty="0" smtClean="0">
              <a:solidFill>
                <a:schemeClr val="tx1">
                  <a:lumMod val="75000"/>
                  <a:lumOff val="25000"/>
                </a:scheme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083184" y="2514350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Multiple Myeloma </a:t>
            </a:r>
          </a:p>
        </p:txBody>
      </p:sp>
      <p:sp>
        <p:nvSpPr>
          <p:cNvPr id="2" name="Rectangle 1"/>
          <p:cNvSpPr/>
          <p:nvPr/>
        </p:nvSpPr>
        <p:spPr>
          <a:xfrm>
            <a:off x="3851920" y="293179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1201" y="-10390"/>
            <a:ext cx="4222799" cy="2434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47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75656" y="769809"/>
            <a:ext cx="7427168" cy="3314109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Bones pain, resulting from infiltration </a:t>
            </a:r>
            <a:r>
              <a:rPr lang="en-US" dirty="0" smtClean="0"/>
              <a:t>by neoplastic plasma cells, </a:t>
            </a:r>
            <a:r>
              <a:rPr lang="en-US" dirty="0" smtClean="0"/>
              <a:t>is common.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Focal bone destruction </a:t>
            </a:r>
            <a:r>
              <a:rPr lang="en-US" dirty="0" smtClean="0">
                <a:solidFill>
                  <a:srgbClr val="FF0000"/>
                </a:solidFill>
              </a:rPr>
              <a:t>“Punched </a:t>
            </a:r>
            <a:r>
              <a:rPr lang="en-US" dirty="0" smtClean="0">
                <a:solidFill>
                  <a:srgbClr val="FF0000"/>
                </a:solidFill>
              </a:rPr>
              <a:t>out”</a:t>
            </a:r>
            <a:r>
              <a:rPr lang="en-US" dirty="0" smtClean="0">
                <a:solidFill>
                  <a:srgbClr val="99DABA"/>
                </a:solidFill>
              </a:rPr>
              <a:t> </a:t>
            </a:r>
            <a:r>
              <a:rPr lang="en-US" dirty="0" smtClean="0"/>
              <a:t>lesions and diffuse </a:t>
            </a:r>
            <a:br>
              <a:rPr lang="en-US" dirty="0" smtClean="0"/>
            </a:br>
            <a:r>
              <a:rPr lang="en-US" dirty="0" err="1" smtClean="0"/>
              <a:t>resorption</a:t>
            </a:r>
            <a:r>
              <a:rPr lang="en-US" dirty="0"/>
              <a:t>.</a:t>
            </a: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smtClean="0"/>
              <a:t>Pathological fractures </a:t>
            </a:r>
            <a:endParaRPr lang="en-US" dirty="0" smtClean="0"/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dirty="0" err="1" smtClean="0"/>
              <a:t>Hypercalcemia</a:t>
            </a:r>
            <a:r>
              <a:rPr lang="en-US" dirty="0" smtClean="0"/>
              <a:t> </a:t>
            </a:r>
            <a:r>
              <a:rPr lang="en-US" dirty="0" smtClean="0"/>
              <a:t>is also </a:t>
            </a:r>
            <a:r>
              <a:rPr lang="en-US" dirty="0" smtClean="0"/>
              <a:t>present, which may progress to neurological manifestations as confusion and lethargy.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547664" y="123478"/>
            <a:ext cx="5578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99DABA"/>
                </a:solidFill>
                <a:latin typeface="Bahnschrift" panose="020B0502040204020203" pitchFamily="34" charset="0"/>
              </a:rPr>
              <a:t>Multiple Myeloma  - Bone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427553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0"/>
            <a:ext cx="7524328" cy="1275606"/>
          </a:xfrm>
        </p:spPr>
        <p:txBody>
          <a:bodyPr/>
          <a:lstStyle/>
          <a:p>
            <a:r>
              <a:rPr lang="en-US" sz="3200" dirty="0" smtClean="0">
                <a:solidFill>
                  <a:srgbClr val="99DABA"/>
                </a:solidFill>
              </a:rPr>
              <a:t>Punched-out skull lesions on </a:t>
            </a:r>
            <a:r>
              <a:rPr lang="en-US" sz="3200" dirty="0" smtClean="0">
                <a:solidFill>
                  <a:srgbClr val="99DABA"/>
                </a:solidFill>
              </a:rPr>
              <a:t>X-Ray</a:t>
            </a:r>
            <a:r>
              <a:rPr lang="ar-JO" sz="3200" dirty="0" smtClean="0">
                <a:solidFill>
                  <a:srgbClr val="99DABA"/>
                </a:solidFill>
              </a:rPr>
              <a:t/>
            </a:r>
            <a:br>
              <a:rPr lang="ar-JO" sz="3200" dirty="0" smtClean="0">
                <a:solidFill>
                  <a:srgbClr val="99DABA"/>
                </a:solidFill>
              </a:rPr>
            </a:br>
            <a:r>
              <a:rPr lang="en-US" sz="20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pepper pot skull</a:t>
            </a:r>
            <a:endParaRPr lang="en-US" sz="3200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076" name="Picture 4" descr="Multiple myeloma | Radiology Case | Radiopaedia.org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203598"/>
            <a:ext cx="4115352" cy="3455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547559">
            <a:off x="6007999" y="2075827"/>
            <a:ext cx="224348" cy="104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ight Arrow 4"/>
          <p:cNvSpPr/>
          <p:nvPr/>
        </p:nvSpPr>
        <p:spPr>
          <a:xfrm rot="7547559">
            <a:off x="5431932" y="2049887"/>
            <a:ext cx="224348" cy="10455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DABA"/>
                </a:solidFill>
              </a:rPr>
              <a:t>Punched-out </a:t>
            </a:r>
            <a:r>
              <a:rPr lang="en-US" sz="2800" dirty="0" smtClean="0">
                <a:solidFill>
                  <a:srgbClr val="99DABA"/>
                </a:solidFill>
              </a:rPr>
              <a:t>vertebral </a:t>
            </a:r>
            <a:r>
              <a:rPr lang="en-US" sz="2800" dirty="0">
                <a:solidFill>
                  <a:srgbClr val="99DABA"/>
                </a:solidFill>
              </a:rPr>
              <a:t>lesions on X-Ray</a:t>
            </a:r>
            <a:endParaRPr lang="en-US" sz="2800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99792" y="1275606"/>
            <a:ext cx="4392488" cy="3157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9353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sz="3200" dirty="0">
                <a:solidFill>
                  <a:srgbClr val="99DABA"/>
                </a:solidFill>
              </a:rPr>
              <a:t>Multiple Myeloma  - Humoral immunity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251520" y="1131590"/>
            <a:ext cx="8280920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>
                <a:latin typeface="Bahnschrift" panose="020B0502040204020203" pitchFamily="34" charset="0"/>
              </a:rPr>
              <a:t>Because multiple myeloma compromises the function of normal B cells there is depression of the production of functional antibodies </a:t>
            </a:r>
            <a:r>
              <a:rPr lang="en-US" sz="2400" dirty="0" smtClean="0">
                <a:latin typeface="Bahnschrift" panose="020B0502040204020203" pitchFamily="34" charset="0"/>
              </a:rPr>
              <a:t>, </a:t>
            </a:r>
            <a:r>
              <a:rPr lang="en-US" sz="2400" dirty="0">
                <a:latin typeface="Bahnschrift" panose="020B0502040204020203" pitchFamily="34" charset="0"/>
              </a:rPr>
              <a:t>which compromises the body to serious infections</a:t>
            </a:r>
            <a:r>
              <a:rPr lang="en-US" sz="2400" dirty="0" smtClean="0">
                <a:latin typeface="Bahnschrift" panose="020B0502040204020203" pitchFamily="34" charset="0"/>
              </a:rPr>
              <a:t>.</a:t>
            </a:r>
            <a:endParaRPr lang="en-US" sz="24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4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Infections are the most common cause of death </a:t>
            </a:r>
            <a:r>
              <a:rPr lang="en-US" sz="2400" dirty="0" smtClean="0">
                <a:latin typeface="Bahnschrift" panose="020B0502040204020203" pitchFamily="34" charset="0"/>
              </a:rPr>
              <a:t>in</a:t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lang="en-US" sz="2400" dirty="0" smtClean="0">
                <a:latin typeface="Bahnschrift" panose="020B0502040204020203" pitchFamily="34" charset="0"/>
              </a:rPr>
              <a:t> </a:t>
            </a:r>
            <a:r>
              <a:rPr lang="en-US" sz="2400" dirty="0" smtClean="0">
                <a:latin typeface="Bahnschrift" panose="020B0502040204020203" pitchFamily="34" charset="0"/>
              </a:rPr>
              <a:t>multiple myeloma patients. </a:t>
            </a:r>
            <a:endParaRPr lang="en-US" sz="24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3356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>
                <a:solidFill>
                  <a:srgbClr val="99DABA"/>
                </a:solidFill>
              </a:rPr>
              <a:t>Multiple Myeloma  - Renal dysfunction</a:t>
            </a:r>
            <a:endParaRPr lang="ko-KR" altLang="en-US" sz="2800" dirty="0">
              <a:solidFill>
                <a:srgbClr val="99DABA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/>
              <a:t>This is due to: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M-protein and </a:t>
            </a:r>
            <a:r>
              <a:rPr lang="en-US" sz="2000" dirty="0" err="1" smtClean="0"/>
              <a:t>Bence</a:t>
            </a:r>
            <a:r>
              <a:rPr lang="en-US" sz="2000" dirty="0" smtClean="0"/>
              <a:t> Jones proteins deposition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Hypercalcemia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Infection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/>
              <a:t>NSAIDs-used for bone pain.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sz="2000" smtClean="0"/>
              <a:t>Amyloidosis. </a:t>
            </a:r>
            <a:endParaRPr lang="ko-KR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125489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0"/>
          </p:nvPr>
        </p:nvSpPr>
        <p:spPr>
          <a:xfrm>
            <a:off x="1691680" y="771550"/>
            <a:ext cx="6984776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Anemia, thrombocytopenia and leukopenia due to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bone marrow infiltration.</a:t>
            </a:r>
          </a:p>
          <a:p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  (anemia occur also from renal failure)</a:t>
            </a:r>
            <a:endParaRPr lang="en-US" sz="20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err="1" smtClean="0">
                <a:latin typeface="Bahnschrift" panose="020B0502040204020203" pitchFamily="34" charset="0"/>
              </a:rPr>
              <a:t>Paraproteinemia</a:t>
            </a:r>
            <a:r>
              <a:rPr lang="en-US" sz="2000" dirty="0" smtClean="0">
                <a:latin typeface="Bahnschrift" panose="020B0502040204020203" pitchFamily="34" charset="0"/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20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Rouleaux formation of RBCs on blood smear due to increased serum proteins </a:t>
            </a:r>
            <a:endParaRPr lang="en-US" sz="2000" dirty="0">
              <a:latin typeface="Bahnschrift" panose="020B0502040204020203" pitchFamily="34" charset="0"/>
            </a:endParaRPr>
          </a:p>
        </p:txBody>
      </p:sp>
      <p:pic>
        <p:nvPicPr>
          <p:cNvPr id="7172" name="Picture 4" descr="Autoagglutination vs Rouleaux formation | Medical Laborator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435846"/>
            <a:ext cx="2832249" cy="1500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01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Source Sans Pro" panose="020B0604020202020204" charset="0"/>
              </a:rPr>
              <a:t> </a:t>
            </a:r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D</a:t>
            </a:r>
            <a:r>
              <a:rPr lang="en-US" altLang="ko-KR" dirty="0" smtClean="0">
                <a:solidFill>
                  <a:srgbClr val="99DABA"/>
                </a:solidFill>
                <a:latin typeface="Source Sans Pro" panose="020B0604020202020204" charset="0"/>
              </a:rPr>
              <a:t>iagnosis</a:t>
            </a:r>
            <a:endParaRPr 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17140" y="1203598"/>
            <a:ext cx="9126860" cy="3312369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 smtClean="0">
                <a:latin typeface="Bahnschrift" panose="020B0502040204020203" pitchFamily="34" charset="0"/>
              </a:rPr>
              <a:t> serum and/or urinary M-protein(by electrophoresis)</a:t>
            </a:r>
          </a:p>
          <a:p>
            <a:r>
              <a:rPr lang="en-US" sz="1600" dirty="0" smtClean="0">
                <a:latin typeface="Bahnschrift" panose="020B0502040204020203" pitchFamily="34" charset="0"/>
              </a:rPr>
              <a:t> </a:t>
            </a:r>
          </a:p>
          <a:p>
            <a:endParaRPr lang="en-US" sz="1600" dirty="0" smtClean="0">
              <a:latin typeface="Bahnschrift" panose="020B0502040204020203" pitchFamily="34" charset="0"/>
            </a:endParaRPr>
          </a:p>
          <a:p>
            <a:r>
              <a:rPr lang="en-US" sz="1600" dirty="0" smtClean="0">
                <a:latin typeface="Bahnschrift" panose="020B0502040204020203" pitchFamily="34" charset="0"/>
              </a:rPr>
              <a:t>   </a:t>
            </a:r>
            <a:endParaRPr lang="en-US" dirty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 smtClean="0">
              <a:latin typeface="Bahnschrift" panose="020B0502040204020203" pitchFamily="34" charset="0"/>
            </a:endParaRPr>
          </a:p>
          <a:p>
            <a:r>
              <a:rPr lang="en-US" dirty="0" smtClean="0">
                <a:latin typeface="Bahnschrift" panose="020B0502040204020203" pitchFamily="34" charset="0"/>
              </a:rPr>
              <a:t>             b. Serum monoclonal protein is present in 85% of patients, and 75% have a urine monoclonal protein </a:t>
            </a:r>
          </a:p>
          <a:p>
            <a:endParaRPr lang="en-US" sz="1600" dirty="0" smtClean="0">
              <a:latin typeface="Bahnschrift" panose="020B0502040204020203" pitchFamily="34" charset="0"/>
            </a:endParaRPr>
          </a:p>
          <a:p>
            <a:pPr lvl="0"/>
            <a:endParaRPr lang="en-US" sz="1600" dirty="0">
              <a:latin typeface="Bahnschrift" panose="020B0502040204020203" pitchFamily="34" charset="0"/>
            </a:endParaRPr>
          </a:p>
        </p:txBody>
      </p:sp>
      <p:pic>
        <p:nvPicPr>
          <p:cNvPr id="4" name="صورة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11" t="399" r="12929" b="7601"/>
          <a:stretch/>
        </p:blipFill>
        <p:spPr>
          <a:xfrm>
            <a:off x="5220072" y="1563638"/>
            <a:ext cx="2664296" cy="2159631"/>
          </a:xfrm>
          <a:prstGeom prst="rect">
            <a:avLst/>
          </a:prstGeom>
        </p:spPr>
      </p:pic>
      <p:sp>
        <p:nvSpPr>
          <p:cNvPr id="8" name="مربع نص 7"/>
          <p:cNvSpPr txBox="1"/>
          <p:nvPr/>
        </p:nvSpPr>
        <p:spPr>
          <a:xfrm>
            <a:off x="-1044624" y="1839362"/>
            <a:ext cx="184731" cy="369332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endParaRPr lang="ar-JO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860879" y="1707654"/>
            <a:ext cx="4032448" cy="155734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a. Monoclonal spike due to a malignant clone 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of plasma cells synthesizing a single </a:t>
            </a:r>
            <a:r>
              <a:rPr lang="en-US" sz="1400" dirty="0" err="1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lg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</a:t>
            </a:r>
          </a:p>
          <a:p>
            <a:pPr lvl="0" algn="ctr">
              <a:spcBef>
                <a:spcPct val="20000"/>
              </a:spcBef>
            </a:pP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        (usually IgG) called a monoclonal 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protein    </a:t>
            </a:r>
            <a:r>
              <a:rPr lang="en-US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  <a:cs typeface="Arial" pitchFamily="34" charset="0"/>
              </a:rPr>
              <a:t>(M-protein)</a:t>
            </a:r>
          </a:p>
          <a:p>
            <a:pPr lvl="0" algn="ctr">
              <a:spcBef>
                <a:spcPct val="20000"/>
              </a:spcBef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  <a:p>
            <a:pPr lvl="0" algn="ctr">
              <a:spcBef>
                <a:spcPct val="20000"/>
              </a:spcBef>
            </a:pPr>
            <a:endParaRPr lang="en-US" sz="14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8156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>
          <a:xfrm>
            <a:off x="405880" y="627534"/>
            <a:ext cx="8126560" cy="4176465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Bahnschrift" panose="020B0502040204020203" pitchFamily="34" charset="0"/>
              </a:rPr>
              <a:t>Plain </a:t>
            </a:r>
            <a:r>
              <a:rPr lang="en-US" sz="1800" dirty="0">
                <a:latin typeface="Bahnschrift" panose="020B0502040204020203" pitchFamily="34" charset="0"/>
              </a:rPr>
              <a:t>radiographs detect lytic bone </a:t>
            </a:r>
            <a:r>
              <a:rPr lang="en-US" sz="1800" dirty="0" smtClean="0">
                <a:latin typeface="Bahnschrift" panose="020B0502040204020203" pitchFamily="34" charset="0"/>
              </a:rPr>
              <a:t>lesions</a:t>
            </a:r>
            <a:endParaRPr lang="en-US" sz="18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 smtClean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sz="1800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800" dirty="0" smtClean="0">
                <a:latin typeface="Bahnschrift" panose="020B0502040204020203" pitchFamily="34" charset="0"/>
              </a:rPr>
              <a:t>Bone </a:t>
            </a:r>
            <a:r>
              <a:rPr lang="en-US" sz="1800" dirty="0">
                <a:latin typeface="Bahnschrift" panose="020B0502040204020203" pitchFamily="34" charset="0"/>
              </a:rPr>
              <a:t>marrow biopsy is essential for diagnosis and reveals at least 10% abnormal plasma cells</a:t>
            </a:r>
            <a:endParaRPr lang="ar-JO" sz="1800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67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23528" y="627534"/>
            <a:ext cx="8496944" cy="460648"/>
          </a:xfrm>
        </p:spPr>
        <p:txBody>
          <a:bodyPr/>
          <a:lstStyle/>
          <a:p>
            <a:r>
              <a:rPr lang="en-US" altLang="ko-KR" b="1" dirty="0" smtClean="0"/>
              <a:t>Other diagnostic measures:</a:t>
            </a:r>
            <a:endParaRPr lang="en-US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Hypercalcemia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Elevated creatinine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Pancytopenia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Rouleaux formation in peripheral blood smear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/>
              <a:t>Substantially elevated ESR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 smtClean="0"/>
              <a:t> </a:t>
            </a:r>
            <a:r>
              <a:rPr lang="en-US" dirty="0"/>
              <a:t>Urine-large amounts of free light chains </a:t>
            </a:r>
            <a:r>
              <a:rPr lang="en-US" dirty="0" smtClean="0"/>
              <a:t>called</a:t>
            </a:r>
          </a:p>
          <a:p>
            <a:r>
              <a:rPr lang="en-US" dirty="0"/>
              <a:t> </a:t>
            </a:r>
            <a:r>
              <a:rPr lang="en-US" dirty="0" smtClean="0"/>
              <a:t>      </a:t>
            </a:r>
            <a:r>
              <a:rPr lang="en-US" dirty="0" err="1"/>
              <a:t>Bence</a:t>
            </a:r>
            <a:r>
              <a:rPr lang="en-US" dirty="0"/>
              <a:t> Jones </a:t>
            </a:r>
            <a:r>
              <a:rPr lang="en-US" dirty="0" smtClean="0"/>
              <a:t>protein.  </a:t>
            </a:r>
            <a:endParaRPr lang="en-US" dirty="0"/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/>
          </a:p>
        </p:txBody>
      </p:sp>
      <p:pic>
        <p:nvPicPr>
          <p:cNvPr id="1026" name="Picture 2" descr="No description available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6520" y="892041"/>
            <a:ext cx="3744416" cy="3723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166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 b="0" dirty="0">
                <a:solidFill>
                  <a:srgbClr val="99DABA"/>
                </a:solidFill>
                <a:latin typeface="Arial Black" panose="020B0A04020102020204" pitchFamily="34" charset="0"/>
                <a:ea typeface="+mn-ea"/>
              </a:rPr>
              <a:t>CRITERIA OF DIAGNOSIS Multiple Myeloma</a:t>
            </a:r>
            <a:endParaRPr lang="ar-JO" sz="4800" dirty="0">
              <a:solidFill>
                <a:srgbClr val="99DABA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latin typeface="Bahnschrift" panose="020B0502040204020203" pitchFamily="34" charset="0"/>
              </a:rPr>
              <a:t>Both of these criteria must be found :- </a:t>
            </a:r>
          </a:p>
          <a:p>
            <a:endParaRPr lang="ar-JO" dirty="0"/>
          </a:p>
        </p:txBody>
      </p:sp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pPr marL="342900" indent="-342900">
              <a:buAutoNum type="arabicParenBoth"/>
            </a:pPr>
            <a:r>
              <a:rPr lang="en-US" dirty="0" smtClean="0">
                <a:latin typeface="Bahnschrift" panose="020B0502040204020203" pitchFamily="34" charset="0"/>
              </a:rPr>
              <a:t>plasma </a:t>
            </a:r>
            <a:r>
              <a:rPr lang="en-US" dirty="0">
                <a:latin typeface="Bahnschrift" panose="020B0502040204020203" pitchFamily="34" charset="0"/>
              </a:rPr>
              <a:t>cells &gt; 10% of Bone marrow </a:t>
            </a:r>
            <a:endParaRPr lang="en-US" dirty="0" smtClean="0">
              <a:latin typeface="Bahnschrift" panose="020B0502040204020203" pitchFamily="34" charset="0"/>
            </a:endParaRP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(2) Evidence of end organ damage "CRAB" </a:t>
            </a:r>
          </a:p>
          <a:p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</a:rPr>
              <a:t>C:hypercalcemia</a:t>
            </a:r>
          </a:p>
          <a:p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</a:rPr>
              <a:t>R:renal insufficiency</a:t>
            </a:r>
          </a:p>
          <a:p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</a:rPr>
              <a:t>A:anemia</a:t>
            </a:r>
          </a:p>
          <a:p>
            <a:r>
              <a:rPr lang="en-US" b="1" dirty="0">
                <a:solidFill>
                  <a:srgbClr val="C00000"/>
                </a:solidFill>
                <a:latin typeface="Bahnschrift" panose="020B0502040204020203" pitchFamily="34" charset="0"/>
              </a:rPr>
              <a:t>B:bone lesion (due to lytic lesion|)  </a:t>
            </a:r>
          </a:p>
          <a:p>
            <a:endParaRPr lang="en-US" dirty="0">
              <a:latin typeface="Bahnschrift" panose="020B0502040204020203" pitchFamily="34" charset="0"/>
            </a:endParaRPr>
          </a:p>
          <a:p>
            <a:r>
              <a:rPr lang="en-US" dirty="0">
                <a:latin typeface="Bahnschrift" panose="020B0502040204020203" pitchFamily="34" charset="0"/>
              </a:rPr>
              <a:t>(3) Monoclonal protein in serum or urine</a:t>
            </a:r>
            <a:endParaRPr lang="ar-JO" dirty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8187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What is multiple myeloma?</a:t>
            </a:r>
            <a:endParaRPr lang="ko-KR" altLang="en-US" dirty="0">
              <a:solidFill>
                <a:srgbClr val="99DABA"/>
              </a:solidFill>
              <a:latin typeface="Bahnschrift" panose="020B0502040204020203" pitchFamily="34" charset="0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b="1" dirty="0" smtClean="0">
                <a:latin typeface="Bahnschrift" panose="020B0502040204020203" pitchFamily="34" charset="0"/>
              </a:rPr>
              <a:t>It is a malignant proliferation of a single line of plasma cells </a:t>
            </a:r>
            <a:r>
              <a:rPr lang="en-US" altLang="ko-KR" b="1" dirty="0" smtClean="0">
                <a:latin typeface="Bahnschrift" panose="020B0502040204020203" pitchFamily="34" charset="0"/>
              </a:rPr>
              <a:t>in </a:t>
            </a:r>
            <a:r>
              <a:rPr lang="en-US" altLang="ko-KR" b="1" dirty="0" smtClean="0">
                <a:latin typeface="Bahnschrift" panose="020B0502040204020203" pitchFamily="34" charset="0"/>
              </a:rPr>
              <a:t>the bone marrow.</a:t>
            </a:r>
            <a:endParaRPr lang="en-US" b="1" dirty="0">
              <a:latin typeface="Bahnschrif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09937" y="1748507"/>
            <a:ext cx="6912768" cy="2995737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Plasma cells are derived from B cells and can produce immunoglobulins(Ig).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Normally these immunoglobulins are polyclonal (</a:t>
            </a:r>
            <a:r>
              <a:rPr lang="en-US" altLang="ko-KR" dirty="0" err="1" smtClean="0">
                <a:latin typeface="Bahnschrift" panose="020B0502040204020203" pitchFamily="34" charset="0"/>
              </a:rPr>
              <a:t>IgG,IgA</a:t>
            </a:r>
            <a:r>
              <a:rPr lang="en-US" altLang="ko-KR" dirty="0" smtClean="0">
                <a:latin typeface="Bahnschrift" panose="020B0502040204020203" pitchFamily="34" charset="0"/>
              </a:rPr>
              <a:t>,…), but in multiple myeloma </a:t>
            </a:r>
            <a:r>
              <a:rPr lang="en-US" dirty="0">
                <a:latin typeface="Bahnschrift" panose="020B0502040204020203" pitchFamily="34" charset="0"/>
              </a:rPr>
              <a:t>plasma cells produce immunoglobulin of a </a:t>
            </a:r>
            <a:r>
              <a:rPr lang="en-US" dirty="0" smtClean="0">
                <a:latin typeface="Bahnschrift" panose="020B0502040204020203" pitchFamily="34" charset="0"/>
              </a:rPr>
              <a:t>single type of </a:t>
            </a:r>
            <a:r>
              <a:rPr lang="en-US" dirty="0">
                <a:latin typeface="Bahnschrift" panose="020B0502040204020203" pitchFamily="34" charset="0"/>
              </a:rPr>
              <a:t>heavy and light </a:t>
            </a:r>
            <a:r>
              <a:rPr lang="en-US" dirty="0" smtClean="0">
                <a:latin typeface="Bahnschrift" panose="020B0502040204020203" pitchFamily="34" charset="0"/>
              </a:rPr>
              <a:t>chains.</a:t>
            </a:r>
          </a:p>
          <a:p>
            <a:endParaRPr lang="ko-KR" alt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The plasma cells - Canadian Cancer Society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859781"/>
            <a:ext cx="5616624" cy="2184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635896" y="3219822"/>
            <a:ext cx="4104456" cy="1080120"/>
          </a:xfrm>
          <a:prstGeom prst="rect">
            <a:avLst/>
          </a:prstGeom>
          <a:noFill/>
          <a:ln>
            <a:solidFill>
              <a:srgbClr val="99DABA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910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rgbClr val="99DABA"/>
                </a:solidFill>
                <a:latin typeface="Source Sans Pro" panose="020B0604020202020204" charset="0"/>
              </a:rPr>
              <a:t>Treatment</a:t>
            </a:r>
            <a:endParaRPr lang="ko-KR" alt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619672" y="1131590"/>
            <a:ext cx="6912768" cy="2995737"/>
          </a:xfrm>
        </p:spPr>
        <p:txBody>
          <a:bodyPr/>
          <a:lstStyle/>
          <a:p>
            <a:r>
              <a:rPr lang="en-US" altLang="ko-KR" dirty="0">
                <a:latin typeface="Bahnschrift" panose="020B0502040204020203" pitchFamily="34" charset="0"/>
              </a:rPr>
              <a:t> </a:t>
            </a:r>
            <a:r>
              <a:rPr lang="en-US" altLang="ko-KR" b="1" u="sng" dirty="0">
                <a:solidFill>
                  <a:srgbClr val="C00000"/>
                </a:solidFill>
                <a:latin typeface="Bahnschrift" panose="020B0502040204020203" pitchFamily="34" charset="0"/>
              </a:rPr>
              <a:t>1-  Autologous hematopoietic cell transplantation ( HCT ) 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       - which is the preferred treatment for multiple myeloma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       - For younger patient </a:t>
            </a:r>
          </a:p>
          <a:p>
            <a:r>
              <a:rPr lang="en-US" altLang="ko-KR" dirty="0">
                <a:latin typeface="Bahnschrift" panose="020B0502040204020203" pitchFamily="34" charset="0"/>
              </a:rPr>
              <a:t>        - dramatically improve survival and decrease </a:t>
            </a:r>
            <a:r>
              <a:rPr lang="en-US" altLang="ko-KR" dirty="0" err="1">
                <a:latin typeface="Bahnschrift" panose="020B0502040204020203" pitchFamily="34" charset="0"/>
              </a:rPr>
              <a:t>mortility</a:t>
            </a:r>
            <a:r>
              <a:rPr lang="en-US" altLang="ko-KR" dirty="0">
                <a:latin typeface="Bahnschrift" panose="020B0502040204020203" pitchFamily="34" charset="0"/>
              </a:rPr>
              <a:t> </a:t>
            </a:r>
          </a:p>
          <a:p>
            <a:endParaRPr lang="en-US" altLang="ko-KR" dirty="0">
              <a:latin typeface="Bahnschrift" panose="020B0502040204020203" pitchFamily="34" charset="0"/>
            </a:endParaRPr>
          </a:p>
          <a:p>
            <a:r>
              <a:rPr lang="en-US" altLang="ko-KR" b="1" u="sng" dirty="0">
                <a:solidFill>
                  <a:srgbClr val="C00000"/>
                </a:solidFill>
                <a:latin typeface="Bahnschrift" panose="020B0502040204020203" pitchFamily="34" charset="0"/>
              </a:rPr>
              <a:t> 2- Systemic chemotherapy-preferred initial treatment (alkylating agents) for patients who are not transplant candidates (</a:t>
            </a:r>
            <a:r>
              <a:rPr lang="en-US" altLang="ko-KR" b="1" u="sng" dirty="0" err="1">
                <a:solidFill>
                  <a:srgbClr val="C00000"/>
                </a:solidFill>
                <a:latin typeface="Bahnschrift" panose="020B0502040204020203" pitchFamily="34" charset="0"/>
              </a:rPr>
              <a:t>melphalan</a:t>
            </a:r>
            <a:r>
              <a:rPr lang="en-US" altLang="ko-KR" b="1" u="sng" dirty="0">
                <a:solidFill>
                  <a:srgbClr val="C00000"/>
                </a:solidFill>
                <a:latin typeface="Bahnschrift" panose="020B0502040204020203" pitchFamily="34" charset="0"/>
              </a:rPr>
              <a:t>)</a:t>
            </a:r>
          </a:p>
          <a:p>
            <a:endParaRPr lang="en-US" altLang="ko-KR" dirty="0">
              <a:latin typeface="Bahnschrift" panose="020B0502040204020203" pitchFamily="34" charset="0"/>
            </a:endParaRPr>
          </a:p>
          <a:p>
            <a:r>
              <a:rPr lang="en-US" altLang="ko-KR" b="1" u="sng" dirty="0">
                <a:solidFill>
                  <a:srgbClr val="C00000"/>
                </a:solidFill>
                <a:latin typeface="Bahnschrift" panose="020B0502040204020203" pitchFamily="34" charset="0"/>
              </a:rPr>
              <a:t>3- Palliative care “ For elderly “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altLang="ko-KR" dirty="0">
              <a:latin typeface="Bahnschrift" panose="020B0502040204020203" pitchFamily="34" charset="0"/>
            </a:endParaRPr>
          </a:p>
          <a:p>
            <a:r>
              <a:rPr lang="en-US" altLang="ko-KR" b="1" u="sng" dirty="0">
                <a:solidFill>
                  <a:srgbClr val="C00000"/>
                </a:solidFill>
                <a:latin typeface="Bahnschrift" panose="020B0502040204020203" pitchFamily="34" charset="0"/>
              </a:rPr>
              <a:t>4- Radiation therapy – if no response to chemotherapy &amp; if disabling pain is present . </a:t>
            </a:r>
            <a:endParaRPr lang="ko-KR" altLang="en-US" b="1" u="sng" dirty="0">
              <a:solidFill>
                <a:srgbClr val="C00000"/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78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0"/>
          </p:nvPr>
        </p:nvSpPr>
        <p:spPr>
          <a:xfrm>
            <a:off x="1619672" y="1347615"/>
            <a:ext cx="7283152" cy="3312368"/>
          </a:xfrm>
        </p:spPr>
        <p:txBody>
          <a:bodyPr/>
          <a:lstStyle/>
          <a:p>
            <a:pPr lvl="0"/>
            <a:endParaRPr lang="en-US" altLang="ko-KR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Treatment depends on the patient’s case.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If he was asymptomatic with no end-organ damage no treatment is required but should be closely monitored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Multiple myeloma has a poor prognosis with a median survival of 2 to 4 years with treatment and only a few months without treatment </a:t>
            </a:r>
          </a:p>
          <a:p>
            <a:pPr marL="285750" lvl="0" indent="-285750">
              <a:buFont typeface="Courier New" panose="02070309020205020404" pitchFamily="49" charset="0"/>
              <a:buChar char="o"/>
            </a:pPr>
            <a:r>
              <a:rPr lang="en-US" altLang="ko-KR" sz="1800" dirty="0">
                <a:solidFill>
                  <a:prstClr val="black">
                    <a:lumMod val="75000"/>
                    <a:lumOff val="25000"/>
                  </a:prstClr>
                </a:solidFill>
                <a:latin typeface="Bahnschrift" panose="020B0502040204020203" pitchFamily="34" charset="0"/>
              </a:rPr>
              <a:t>The 5-year survival rate is about 10 % </a:t>
            </a:r>
            <a:endParaRPr lang="en-US" altLang="ko-KR" sz="1800" dirty="0">
              <a:solidFill>
                <a:prstClr val="black">
                  <a:lumMod val="75000"/>
                  <a:lumOff val="25000"/>
                </a:prstClr>
              </a:solidFill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2220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>
            <a:spLocks noChangeArrowheads="1"/>
          </p:cNvSpPr>
          <p:nvPr/>
        </p:nvSpPr>
        <p:spPr bwMode="auto">
          <a:xfrm>
            <a:off x="4139952" y="3251470"/>
            <a:ext cx="486003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32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Thank </a:t>
            </a:r>
            <a:r>
              <a:rPr lang="en-US" altLang="ko-KR" sz="3200" b="1" dirty="0" smtClean="0">
                <a:solidFill>
                  <a:srgbClr val="99DABA"/>
                </a:solidFill>
                <a:latin typeface="Bahnschrift" panose="020B0502040204020203" pitchFamily="34" charset="0"/>
                <a:ea typeface="맑은 고딕" pitchFamily="50" charset="-127"/>
                <a:cs typeface="Arial" pitchFamily="34" charset="0"/>
              </a:rPr>
              <a:t>you</a:t>
            </a:r>
            <a:endParaRPr lang="en-US" altLang="ko-KR" sz="3200" b="1" dirty="0" smtClean="0">
              <a:solidFill>
                <a:srgbClr val="99DABA"/>
              </a:solidFill>
              <a:latin typeface="Bahnschrift" panose="020B0502040204020203" pitchFamily="34" charset="0"/>
              <a:ea typeface="맑은 고딕" pitchFamily="50" charset="-127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51920" y="2931790"/>
            <a:ext cx="144016" cy="1224136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1805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539552" y="976504"/>
            <a:ext cx="8208912" cy="346745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These neoplastic cells might produce </a:t>
            </a:r>
            <a:r>
              <a:rPr lang="en-US" sz="2400" dirty="0" smtClean="0">
                <a:latin typeface="Bahnschrift" panose="020B0502040204020203" pitchFamily="34" charset="0"/>
              </a:rPr>
              <a:t>whole</a:t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lang="en-US" sz="2400" dirty="0" smtClean="0">
                <a:latin typeface="Bahnschrift" panose="020B0502040204020203" pitchFamily="34" charset="0"/>
              </a:rPr>
              <a:t> </a:t>
            </a:r>
            <a:r>
              <a:rPr lang="en-US" sz="2400" dirty="0" err="1" smtClean="0">
                <a:latin typeface="Bahnschrift" panose="020B0502040204020203" pitchFamily="34" charset="0"/>
              </a:rPr>
              <a:t>immunoglobulins</a:t>
            </a:r>
            <a:r>
              <a:rPr lang="en-US" sz="2400" dirty="0" smtClean="0">
                <a:latin typeface="Bahnschrift" panose="020B0502040204020203" pitchFamily="34" charset="0"/>
              </a:rPr>
              <a:t> </a:t>
            </a:r>
            <a:r>
              <a:rPr lang="en-US" sz="2400" dirty="0" smtClean="0">
                <a:latin typeface="Bahnschrift" panose="020B0502040204020203" pitchFamily="34" charset="0"/>
              </a:rPr>
              <a:t>and are called M-Proteins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A Monoclona</a:t>
            </a:r>
            <a:r>
              <a:rPr lang="en-US" sz="2400" dirty="0" smtClean="0">
                <a:latin typeface="Bahnschrift" panose="020B0502040204020203" pitchFamily="34" charset="0"/>
              </a:rPr>
              <a:t>l immunoglobulin band is seen on serum and/or urine </a:t>
            </a:r>
            <a:r>
              <a:rPr lang="en-US" sz="2400" dirty="0" err="1" smtClean="0">
                <a:latin typeface="Bahnschrift" panose="020B0502040204020203" pitchFamily="34" charset="0"/>
              </a:rPr>
              <a:t>electophoresis</a:t>
            </a:r>
            <a:r>
              <a:rPr lang="en-US" sz="2400" dirty="0" smtClean="0">
                <a:latin typeface="Bahnschrift" panose="020B0502040204020203" pitchFamily="34" charset="0"/>
              </a:rPr>
              <a:t>.</a:t>
            </a:r>
            <a:endParaRPr lang="en-US" sz="2400" dirty="0">
              <a:latin typeface="Bahnschrift" panose="020B0502040204020203" pitchFamily="34" charset="0"/>
            </a:endParaRPr>
          </a:p>
          <a:p>
            <a:endParaRPr lang="en-US" sz="2400" dirty="0" smtClean="0">
              <a:latin typeface="Bahnschrift" panose="020B0502040204020203" pitchFamily="34" charset="0"/>
            </a:endParaRP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Bahnschrift" panose="020B0502040204020203" pitchFamily="34" charset="0"/>
              </a:rPr>
              <a:t>In some cases, only light chains are produced in </a:t>
            </a:r>
            <a:r>
              <a:rPr lang="en-US" sz="2000" dirty="0" smtClean="0">
                <a:latin typeface="Bahnschrift" panose="020B0502040204020203" pitchFamily="34" charset="0"/>
              </a:rPr>
              <a:t>excess amount,</a:t>
            </a:r>
            <a:br>
              <a:rPr lang="en-US" sz="2000" dirty="0" smtClean="0">
                <a:latin typeface="Bahnschrift" panose="020B0502040204020203" pitchFamily="34" charset="0"/>
              </a:rPr>
            </a:br>
            <a:r>
              <a:rPr lang="en-US" sz="2000" dirty="0" smtClean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which can be detected in urine because of their </a:t>
            </a:r>
            <a:r>
              <a:rPr lang="en-US" sz="2000" dirty="0" smtClean="0">
                <a:latin typeface="Bahnschrift" panose="020B0502040204020203" pitchFamily="34" charset="0"/>
              </a:rPr>
              <a:t>low molecular weight</a:t>
            </a:r>
            <a:r>
              <a:rPr lang="en-US" sz="2000" dirty="0">
                <a:latin typeface="Bahnschrift" panose="020B0502040204020203" pitchFamily="34" charset="0"/>
              </a:rPr>
              <a:t> </a:t>
            </a:r>
            <a:r>
              <a:rPr lang="en-US" sz="2000" dirty="0" smtClean="0">
                <a:latin typeface="Bahnschrift" panose="020B0502040204020203" pitchFamily="34" charset="0"/>
              </a:rPr>
              <a:t>    </a:t>
            </a:r>
            <a:r>
              <a:rPr lang="en-US" sz="2000" dirty="0" smtClean="0">
                <a:latin typeface="Bahnschrift" panose="020B0502040204020203" pitchFamily="34" charset="0"/>
              </a:rPr>
              <a:t> </a:t>
            </a:r>
            <a:r>
              <a:rPr lang="en-US" sz="2000" u="sng" dirty="0" err="1" smtClean="0">
                <a:solidFill>
                  <a:srgbClr val="FF0000"/>
                </a:solidFill>
                <a:latin typeface="Bahnschrift" panose="020B0502040204020203" pitchFamily="34" charset="0"/>
              </a:rPr>
              <a:t>Bence</a:t>
            </a:r>
            <a:r>
              <a:rPr lang="en-US" sz="2000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 </a:t>
            </a:r>
            <a:r>
              <a:rPr lang="en-US" sz="2000" u="sng" dirty="0" smtClean="0">
                <a:solidFill>
                  <a:srgbClr val="FF0000"/>
                </a:solidFill>
                <a:latin typeface="Bahnschrift" panose="020B0502040204020203" pitchFamily="34" charset="0"/>
              </a:rPr>
              <a:t>Jones proteins</a:t>
            </a:r>
            <a:r>
              <a:rPr lang="en-US" sz="2000" u="sng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123728" y="3867894"/>
            <a:ext cx="21602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9053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475656" y="411511"/>
            <a:ext cx="7308304" cy="1368152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More common in elderly (60-70)</a:t>
            </a:r>
          </a:p>
          <a:p>
            <a:r>
              <a:rPr lang="en-US" altLang="ko-KR" dirty="0" smtClean="0">
                <a:latin typeface="Bahnschrift" panose="020B0502040204020203" pitchFamily="34" charset="0"/>
              </a:rPr>
              <a:t>       With a male to female ratio 2:1.</a:t>
            </a:r>
            <a:endParaRPr lang="en-US" altLang="ko-KR" dirty="0">
              <a:latin typeface="Bahnschrift" panose="020B0502040204020203" pitchFamily="34" charset="0"/>
            </a:endParaRPr>
          </a:p>
          <a:p>
            <a:endParaRPr lang="en-US" altLang="ko-KR" dirty="0">
              <a:latin typeface="Bahnschrift" panose="020B05020402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Down below we can see </a:t>
            </a:r>
            <a:r>
              <a:rPr lang="en-US" dirty="0" smtClean="0">
                <a:latin typeface="Bahnschrift" panose="020B0502040204020203" pitchFamily="34" charset="0"/>
              </a:rPr>
              <a:t>the </a:t>
            </a:r>
            <a:r>
              <a:rPr lang="en-US" dirty="0">
                <a:latin typeface="Bahnschrift" panose="020B0502040204020203" pitchFamily="34" charset="0"/>
              </a:rPr>
              <a:t>frequency of different isotypes of monoclonal </a:t>
            </a:r>
            <a:r>
              <a:rPr lang="en-US" dirty="0" smtClean="0">
                <a:latin typeface="Bahnschrift" panose="020B0502040204020203" pitchFamily="34" charset="0"/>
              </a:rPr>
              <a:t>protein </a:t>
            </a:r>
            <a:r>
              <a:rPr lang="en-US" dirty="0">
                <a:latin typeface="Bahnschrift" panose="020B0502040204020203" pitchFamily="34" charset="0"/>
              </a:rPr>
              <a:t>in </a:t>
            </a:r>
            <a:r>
              <a:rPr lang="en-US" dirty="0" smtClean="0">
                <a:latin typeface="Bahnschrift" panose="020B0502040204020203" pitchFamily="34" charset="0"/>
              </a:rPr>
              <a:t>myeloma: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ko-KR" dirty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043" y="1923678"/>
            <a:ext cx="4658337" cy="1800200"/>
          </a:xfrm>
          <a:prstGeom prst="rect">
            <a:avLst/>
          </a:prstGeom>
        </p:spPr>
      </p:pic>
      <p:sp>
        <p:nvSpPr>
          <p:cNvPr id="4" name="Content Placeholder 4"/>
          <p:cNvSpPr>
            <a:spLocks noGrp="1"/>
          </p:cNvSpPr>
          <p:nvPr>
            <p:ph idx="10"/>
          </p:nvPr>
        </p:nvSpPr>
        <p:spPr>
          <a:xfrm>
            <a:off x="1547664" y="4011909"/>
            <a:ext cx="7308304" cy="1056741"/>
          </a:xfrm>
        </p:spPr>
        <p:txBody>
          <a:bodyPr/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altLang="ko-KR" dirty="0" smtClean="0">
                <a:latin typeface="Bahnschrift" panose="020B0502040204020203" pitchFamily="34" charset="0"/>
              </a:rPr>
              <a:t>60% of </a:t>
            </a:r>
            <a:r>
              <a:rPr lang="en-US" altLang="ko-KR" dirty="0" err="1" smtClean="0">
                <a:latin typeface="Bahnschrift" panose="020B0502040204020203" pitchFamily="34" charset="0"/>
              </a:rPr>
              <a:t>IgG</a:t>
            </a:r>
            <a:r>
              <a:rPr lang="en-US" altLang="ko-KR" dirty="0" smtClean="0">
                <a:latin typeface="Bahnschrift" panose="020B0502040204020203" pitchFamily="34" charset="0"/>
              </a:rPr>
              <a:t> and IgA myelomas also produce free immunoglobulin light chains (detected in urine as </a:t>
            </a:r>
            <a:r>
              <a:rPr lang="en-US" altLang="ko-KR" dirty="0" err="1" smtClean="0">
                <a:latin typeface="Bahnschrift" panose="020B0502040204020203" pitchFamily="34" charset="0"/>
              </a:rPr>
              <a:t>Bence</a:t>
            </a:r>
            <a:r>
              <a:rPr lang="en-US" altLang="ko-KR" dirty="0" smtClean="0">
                <a:latin typeface="Bahnschrift" panose="020B0502040204020203" pitchFamily="34" charset="0"/>
              </a:rPr>
              <a:t> Jones protein) which are filtered by the kidney and may cause renal damage and rarely, amyloidosis. </a:t>
            </a:r>
            <a:endParaRPr lang="en-US" altLang="ko-KR" dirty="0" smtClean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7042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idx="10"/>
          </p:nvPr>
        </p:nvSpPr>
        <p:spPr>
          <a:xfrm>
            <a:off x="-180528" y="555526"/>
            <a:ext cx="8856984" cy="2995737"/>
          </a:xfrm>
        </p:spPr>
        <p:txBody>
          <a:bodyPr/>
          <a:lstStyle/>
          <a:p>
            <a:pPr marL="533400" indent="-457200">
              <a:spcAft>
                <a:spcPts val="600"/>
              </a:spcAft>
              <a:buClr>
                <a:srgbClr val="0DB7C4"/>
              </a:buClr>
              <a:buSzPts val="2400"/>
              <a:buFont typeface="Courier New" panose="02070309020205020404" pitchFamily="49" charset="0"/>
              <a:buChar char="o"/>
            </a:pPr>
            <a:r>
              <a:rPr lang="en-US" sz="28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Multiple myeloma has a number of effects on the </a:t>
            </a:r>
            <a:r>
              <a:rPr lang="en-US" sz="2800" dirty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skeleton, the immune system, and the kidney</a:t>
            </a:r>
            <a:r>
              <a:rPr lang="en-US" sz="28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, all of which contribute to</a:t>
            </a:r>
            <a:r>
              <a:rPr lang="en-US" sz="2800" dirty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 morbidity and mortality </a:t>
            </a:r>
            <a:r>
              <a:rPr lang="en-US" sz="2800" dirty="0">
                <a:solidFill>
                  <a:srgbClr val="415665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of the disease.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059832" y="2499742"/>
            <a:ext cx="33123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CRAB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C-calcium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R-renal failure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A-anemia</a:t>
            </a:r>
          </a:p>
          <a:p>
            <a:r>
              <a:rPr lang="en-US" sz="1600" dirty="0" smtClean="0">
                <a:solidFill>
                  <a:srgbClr val="FF0000"/>
                </a:solidFill>
                <a:latin typeface="Showcard Gothic" panose="04020904020102020604" pitchFamily="82" charset="0"/>
              </a:rPr>
              <a:t>B-bone lesions</a:t>
            </a:r>
            <a:endParaRPr lang="en-US" sz="1600" dirty="0">
              <a:solidFill>
                <a:srgbClr val="FF0000"/>
              </a:solidFill>
              <a:latin typeface="Showcard Gothic" panose="04020904020102020604" pitchFamily="82" charset="0"/>
            </a:endParaRPr>
          </a:p>
          <a:p>
            <a:pPr algn="ctr"/>
            <a:endParaRPr lang="en-US" sz="3200" dirty="0" smtClean="0">
              <a:solidFill>
                <a:srgbClr val="FF0000"/>
              </a:solidFill>
              <a:latin typeface="Showcard Gothic" panose="04020904020102020604" pitchFamily="82" charset="0"/>
            </a:endParaRPr>
          </a:p>
          <a:p>
            <a:endParaRPr lang="en-US" sz="1600" dirty="0">
              <a:solidFill>
                <a:srgbClr val="FF0000"/>
              </a:solidFill>
              <a:latin typeface="Showcard Gothic" panose="04020904020102020604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357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Microscopically</a:t>
            </a:r>
            <a:endParaRPr lang="en-US" dirty="0">
              <a:solidFill>
                <a:srgbClr val="99DABA"/>
              </a:solidFill>
              <a:latin typeface="Source Sans Pro" panose="020B060402020202020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-By bone marrow aspiration, plasma cells must be increase to </a:t>
            </a:r>
            <a:r>
              <a:rPr lang="ar-JO" dirty="0" smtClean="0"/>
              <a:t>&lt;</a:t>
            </a:r>
            <a:r>
              <a:rPr lang="en-US" dirty="0" smtClean="0"/>
              <a:t>10% of</a:t>
            </a:r>
          </a:p>
          <a:p>
            <a:r>
              <a:rPr lang="en-US" dirty="0" smtClean="0"/>
              <a:t> the cellularity.</a:t>
            </a:r>
            <a:endParaRPr lang="en-US" dirty="0"/>
          </a:p>
        </p:txBody>
      </p:sp>
      <p:pic>
        <p:nvPicPr>
          <p:cNvPr id="5122" name="Picture 2" descr="Plasma Cell Neoplasms: an overview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1839362"/>
            <a:ext cx="5256584" cy="3180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ight Arrow 3"/>
          <p:cNvSpPr/>
          <p:nvPr/>
        </p:nvSpPr>
        <p:spPr>
          <a:xfrm rot="7547559">
            <a:off x="3982970" y="2464486"/>
            <a:ext cx="341168" cy="142637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 rot="7547559">
            <a:off x="6632170" y="3613398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47559">
            <a:off x="6424530" y="2961401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34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Microscopically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1131590"/>
            <a:ext cx="8748464" cy="460648"/>
          </a:xfrm>
        </p:spPr>
        <p:txBody>
          <a:bodyPr/>
          <a:lstStyle/>
          <a:p>
            <a:pPr marL="342900" indent="-342900">
              <a:buFontTx/>
              <a:buChar char="-"/>
            </a:pPr>
            <a:r>
              <a:rPr lang="en-US" dirty="0" smtClean="0">
                <a:latin typeface="Bahnschrift" panose="020B0502040204020203" pitchFamily="34" charset="0"/>
              </a:rPr>
              <a:t>Mott cells: are plasma cells packed with inclusions of immunoglobulins</a:t>
            </a:r>
          </a:p>
          <a:p>
            <a:pPr marL="342900" indent="-342900">
              <a:buFontTx/>
              <a:buChar char="-"/>
            </a:pPr>
            <a:r>
              <a:rPr lang="en-US" dirty="0" smtClean="0">
                <a:latin typeface="Bahnschrift" panose="020B0502040204020203" pitchFamily="34" charset="0"/>
              </a:rPr>
              <a:t>Inclusions: </a:t>
            </a:r>
            <a:r>
              <a:rPr lang="en-US" b="1" dirty="0" smtClean="0">
                <a:solidFill>
                  <a:srgbClr val="99DABA"/>
                </a:solidFill>
                <a:latin typeface="Bahnschrift" panose="020B0502040204020203" pitchFamily="34" charset="0"/>
              </a:rPr>
              <a:t>Russell bodies</a:t>
            </a:r>
            <a:r>
              <a:rPr lang="en-US" dirty="0" smtClean="0">
                <a:latin typeface="Bahnschrift" panose="020B0502040204020203" pitchFamily="34" charset="0"/>
              </a:rPr>
              <a:t>.(yellow arrow)</a:t>
            </a:r>
            <a:endParaRPr lang="en-US" dirty="0">
              <a:latin typeface="Bahnschrift" panose="020B0502040204020203" pitchFamily="34" charset="0"/>
            </a:endParaRPr>
          </a:p>
        </p:txBody>
      </p:sp>
      <p:pic>
        <p:nvPicPr>
          <p:cNvPr id="6146" name="Picture 2" descr="The wonder of cells | Vet Times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817219"/>
            <a:ext cx="3269288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The Story of the Mott Cell, COVID-19 and the Cute Little Mouse – Lablogator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4543" y="1839362"/>
            <a:ext cx="3705225" cy="299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ight Arrow 5"/>
          <p:cNvSpPr/>
          <p:nvPr/>
        </p:nvSpPr>
        <p:spPr>
          <a:xfrm rot="7547559">
            <a:off x="3247794" y="2960995"/>
            <a:ext cx="504056" cy="188788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 rot="7547559">
            <a:off x="7424258" y="2160928"/>
            <a:ext cx="504056" cy="188788"/>
          </a:xfrm>
          <a:prstGeom prst="rightArrow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908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512" y="123478"/>
            <a:ext cx="8964488" cy="760988"/>
          </a:xfrm>
        </p:spPr>
        <p:txBody>
          <a:bodyPr/>
          <a:lstStyle/>
          <a:p>
            <a:r>
              <a:rPr lang="en-US" dirty="0" smtClean="0">
                <a:solidFill>
                  <a:srgbClr val="99DABA"/>
                </a:solidFill>
                <a:latin typeface="Source Sans Pro" panose="020B0604020202020204" charset="0"/>
              </a:rPr>
              <a:t>Clinical course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0"/>
          </p:nvPr>
        </p:nvSpPr>
        <p:spPr>
          <a:xfrm>
            <a:off x="539552" y="976504"/>
            <a:ext cx="7920880" cy="3467454"/>
          </a:xfrm>
        </p:spPr>
        <p:txBody>
          <a:bodyPr/>
          <a:lstStyle/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400" dirty="0" smtClean="0">
                <a:latin typeface="Bahnschrift" panose="020B0502040204020203" pitchFamily="34" charset="0"/>
              </a:rPr>
              <a:t>The clinical manifestations results from </a:t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lang="en-US" sz="2400" dirty="0" smtClean="0">
                <a:latin typeface="Bahnschrift" panose="020B0502040204020203" pitchFamily="34" charset="0"/>
              </a:rPr>
              <a:t>(1) destructive or damaging effects of infiltrating </a:t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lang="en-US" sz="2400" dirty="0" smtClean="0">
                <a:latin typeface="Bahnschrift" panose="020B0502040204020203" pitchFamily="34" charset="0"/>
              </a:rPr>
              <a:t>neoplastic cells in various tissues and </a:t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lang="en-US" sz="2400" dirty="0" smtClean="0">
                <a:latin typeface="Bahnschrift" panose="020B0502040204020203" pitchFamily="34" charset="0"/>
              </a:rPr>
              <a:t>(2) the effects of abnormal </a:t>
            </a:r>
            <a:r>
              <a:rPr lang="en-US" sz="2400" dirty="0" err="1" smtClean="0">
                <a:latin typeface="Bahnschrift" panose="020B0502040204020203" pitchFamily="34" charset="0"/>
              </a:rPr>
              <a:t>immunoglobulins</a:t>
            </a:r>
            <a:r>
              <a:rPr lang="en-US" sz="2400" dirty="0" smtClean="0">
                <a:latin typeface="Bahnschrift" panose="020B0502040204020203" pitchFamily="34" charset="0"/>
              </a:rPr>
              <a:t/>
            </a:r>
            <a:br>
              <a:rPr lang="en-US" sz="2400" dirty="0" smtClean="0">
                <a:latin typeface="Bahnschrift" panose="020B0502040204020203" pitchFamily="34" charset="0"/>
              </a:rPr>
            </a:br>
            <a:r>
              <a:rPr lang="en-US" sz="2400" dirty="0" smtClean="0">
                <a:latin typeface="Bahnschrift" panose="020B0502040204020203" pitchFamily="34" charset="0"/>
              </a:rPr>
              <a:t> secreted by the tumors.</a:t>
            </a:r>
            <a:endParaRPr lang="en-US" sz="2400" dirty="0" smtClean="0">
              <a:latin typeface="Bahnschrif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19608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99DABA"/>
                </a:solidFill>
                <a:latin typeface="Bahnschrift" panose="020B0502040204020203" pitchFamily="34" charset="0"/>
              </a:rPr>
              <a:t>Multiple Myeloma  - Bone </a:t>
            </a:r>
            <a:endParaRPr lang="ko-KR" altLang="en-US" dirty="0">
              <a:solidFill>
                <a:srgbClr val="99DABA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>
          <a:xfrm>
            <a:off x="1587430" y="2126884"/>
            <a:ext cx="7200800" cy="2995737"/>
          </a:xfrm>
        </p:spPr>
        <p:txBody>
          <a:bodyPr/>
          <a:lstStyle/>
          <a:p>
            <a:r>
              <a:rPr lang="en-US" sz="1800" dirty="0" smtClean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+   </a:t>
            </a:r>
            <a:r>
              <a:rPr lang="en-US" sz="1800" dirty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are potent </a:t>
            </a:r>
            <a:r>
              <a:rPr lang="en-US" sz="1800" u="sng" dirty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inhibitors of osteoblast </a:t>
            </a:r>
            <a:r>
              <a:rPr lang="en-US" sz="1800" dirty="0" smtClean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function, 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1800" dirty="0" smtClean="0">
                <a:solidFill>
                  <a:schemeClr val="tx1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   So, the net result : </a:t>
            </a:r>
            <a:r>
              <a:rPr lang="en-US" sz="1800" dirty="0" smtClean="0">
                <a:solidFill>
                  <a:srgbClr val="99DABA"/>
                </a:solidFill>
                <a:latin typeface="Bahnschrift" panose="020B0502040204020203" pitchFamily="34" charset="0"/>
                <a:ea typeface="Source Sans Pro"/>
                <a:cs typeface="Source Sans Pro"/>
              </a:rPr>
              <a:t>Bone resorption.</a:t>
            </a:r>
            <a:endParaRPr lang="en-US" sz="1800" dirty="0">
              <a:solidFill>
                <a:schemeClr val="tx1"/>
              </a:solidFill>
              <a:latin typeface="Bahnschrift" panose="020B0502040204020203" pitchFamily="34" charset="0"/>
              <a:ea typeface="Source Sans Pro"/>
              <a:cs typeface="Source Sans Pro"/>
            </a:endParaRPr>
          </a:p>
          <a:p>
            <a:endParaRPr lang="ko-KR" altLang="en-US" sz="1800" dirty="0">
              <a:latin typeface="Bahnschrift" panose="020B0502040204020203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835696" y="1008028"/>
            <a:ext cx="604867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Bahnschrift" panose="020B0502040204020203" pitchFamily="34" charset="0"/>
              </a:rPr>
              <a:t>The malignant plasma </a:t>
            </a:r>
            <a:r>
              <a:rPr lang="en-US" dirty="0" smtClean="0">
                <a:latin typeface="Bahnschrift" panose="020B0502040204020203" pitchFamily="34" charset="0"/>
              </a:rPr>
              <a:t>cells (myeloma cells)  </a:t>
            </a:r>
            <a:r>
              <a:rPr lang="en-US" dirty="0">
                <a:latin typeface="Bahnschrift" panose="020B0502040204020203" pitchFamily="34" charset="0"/>
              </a:rPr>
              <a:t>produce </a:t>
            </a:r>
            <a:r>
              <a:rPr lang="en-US" dirty="0" smtClean="0">
                <a:latin typeface="Bahnschrift" panose="020B0502040204020203" pitchFamily="34" charset="0"/>
              </a:rPr>
              <a:t>cytokines</a:t>
            </a:r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(IL6, TNF) </a:t>
            </a:r>
            <a:r>
              <a:rPr lang="en-US" dirty="0" smtClean="0">
                <a:latin typeface="Bahnschrift" panose="020B0502040204020203" pitchFamily="34" charset="0"/>
              </a:rPr>
              <a:t>which upregulate RANK receptors on osteoclasts,</a:t>
            </a:r>
          </a:p>
          <a:p>
            <a:r>
              <a:rPr lang="en-US" dirty="0">
                <a:latin typeface="Bahnschrift" panose="020B0502040204020203" pitchFamily="34" charset="0"/>
              </a:rPr>
              <a:t> </a:t>
            </a:r>
            <a:r>
              <a:rPr lang="en-US" dirty="0" smtClean="0">
                <a:latin typeface="Bahnschrift" panose="020B0502040204020203" pitchFamily="34" charset="0"/>
              </a:rPr>
              <a:t>    which </a:t>
            </a:r>
            <a:r>
              <a:rPr lang="en-US" u="sng" dirty="0">
                <a:latin typeface="Bahnschrift" panose="020B0502040204020203" pitchFamily="34" charset="0"/>
              </a:rPr>
              <a:t>stimulate osteoclasts.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 smtClean="0">
              <a:latin typeface="Bahnschrift" panose="020B0502040204020203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4893" y="3003798"/>
            <a:ext cx="4685419" cy="2016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4664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1920</TotalTime>
  <Words>718</Words>
  <Application>Microsoft Office PowerPoint</Application>
  <PresentationFormat>عرض على الشاشة (9:16)‏</PresentationFormat>
  <Paragraphs>114</Paragraphs>
  <Slides>22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2</vt:i4>
      </vt:variant>
      <vt:variant>
        <vt:lpstr>عناوين الشرائح</vt:lpstr>
      </vt:variant>
      <vt:variant>
        <vt:i4>22</vt:i4>
      </vt:variant>
    </vt:vector>
  </HeadingPairs>
  <TitlesOfParts>
    <vt:vector size="24" baseType="lpstr">
      <vt:lpstr>Office Theme</vt:lpstr>
      <vt:lpstr>Custom Design</vt:lpstr>
      <vt:lpstr>عرض تقديمي في PowerPoint</vt:lpstr>
      <vt:lpstr>What is multiple myeloma?</vt:lpstr>
      <vt:lpstr>عرض تقديمي في PowerPoint</vt:lpstr>
      <vt:lpstr>عرض تقديمي في PowerPoint</vt:lpstr>
      <vt:lpstr>عرض تقديمي في PowerPoint</vt:lpstr>
      <vt:lpstr>Microscopically</vt:lpstr>
      <vt:lpstr>Microscopically </vt:lpstr>
      <vt:lpstr>Clinical course</vt:lpstr>
      <vt:lpstr>Multiple Myeloma  - Bone </vt:lpstr>
      <vt:lpstr>عرض تقديمي في PowerPoint</vt:lpstr>
      <vt:lpstr>Punched-out skull lesions on X-Ray pepper pot skull</vt:lpstr>
      <vt:lpstr>Punched-out vertebral lesions on X-Ray</vt:lpstr>
      <vt:lpstr> Multiple Myeloma  - Humoral immunity</vt:lpstr>
      <vt:lpstr>Multiple Myeloma  - Renal dysfunction</vt:lpstr>
      <vt:lpstr>عرض تقديمي في PowerPoint</vt:lpstr>
      <vt:lpstr> Diagnosis</vt:lpstr>
      <vt:lpstr>عرض تقديمي في PowerPoint</vt:lpstr>
      <vt:lpstr>عرض تقديمي في PowerPoint</vt:lpstr>
      <vt:lpstr>CRITERIA OF DIAGNOSIS Multiple Myeloma</vt:lpstr>
      <vt:lpstr>Treatment</vt:lpstr>
      <vt:lpstr>عرض تقديمي في PowerPoint</vt:lpstr>
      <vt:lpstr>عرض تقديمي في PowerPoint</vt:lpstr>
    </vt:vector>
  </TitlesOfParts>
  <Company>Microsoft Corporation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Registered User</dc:creator>
  <cp:lastModifiedBy>JABARI 4 COMPUTER</cp:lastModifiedBy>
  <cp:revision>77</cp:revision>
  <dcterms:created xsi:type="dcterms:W3CDTF">2014-04-01T16:27:38Z</dcterms:created>
  <dcterms:modified xsi:type="dcterms:W3CDTF">2024-01-24T16:19:53Z</dcterms:modified>
</cp:coreProperties>
</file>