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8" r:id="rId1"/>
  </p:sldMasterIdLst>
  <p:notesMasterIdLst>
    <p:notesMasterId r:id="rId37"/>
  </p:notesMasterIdLst>
  <p:sldIdLst>
    <p:sldId id="294" r:id="rId2"/>
    <p:sldId id="295" r:id="rId3"/>
    <p:sldId id="296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01" r:id="rId15"/>
    <p:sldId id="312" r:id="rId16"/>
    <p:sldId id="313" r:id="rId17"/>
    <p:sldId id="314" r:id="rId18"/>
    <p:sldId id="315" r:id="rId19"/>
    <p:sldId id="316" r:id="rId20"/>
    <p:sldId id="337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47" r:id="rId30"/>
    <p:sldId id="348" r:id="rId31"/>
    <p:sldId id="349" r:id="rId32"/>
    <p:sldId id="350" r:id="rId33"/>
    <p:sldId id="351" r:id="rId34"/>
    <p:sldId id="352" r:id="rId35"/>
    <p:sldId id="353" r:id="rId3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84050" autoAdjust="0"/>
  </p:normalViewPr>
  <p:slideViewPr>
    <p:cSldViewPr>
      <p:cViewPr varScale="1">
        <p:scale>
          <a:sx n="71" d="100"/>
          <a:sy n="71" d="100"/>
        </p:scale>
        <p:origin x="-134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2F88AE-02DA-4B62-ADAB-9AAB821731B5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7A54935C-9A0F-413C-8625-CC86F2651D65}">
      <dgm:prSet phldrT="[Text]" custT="1"/>
      <dgm:spPr/>
      <dgm:t>
        <a:bodyPr/>
        <a:lstStyle/>
        <a:p>
          <a:r>
            <a:rPr lang="en-US" sz="2500" dirty="0"/>
            <a:t>Thyroid gland size </a:t>
          </a:r>
        </a:p>
      </dgm:t>
    </dgm:pt>
    <dgm:pt modelId="{22488CA5-E69F-4D39-924F-2270548F7136}" type="parTrans" cxnId="{893F70B4-E2D5-4FB9-9735-58B0A5F7633A}">
      <dgm:prSet/>
      <dgm:spPr/>
      <dgm:t>
        <a:bodyPr/>
        <a:lstStyle/>
        <a:p>
          <a:endParaRPr lang="en-US"/>
        </a:p>
      </dgm:t>
    </dgm:pt>
    <dgm:pt modelId="{A2F8F77F-471F-457F-830E-4FA07C629B0F}" type="sibTrans" cxnId="{893F70B4-E2D5-4FB9-9735-58B0A5F7633A}">
      <dgm:prSet/>
      <dgm:spPr/>
      <dgm:t>
        <a:bodyPr/>
        <a:lstStyle/>
        <a:p>
          <a:endParaRPr lang="en-US"/>
        </a:p>
      </dgm:t>
    </dgm:pt>
    <dgm:pt modelId="{DF3A2D5D-ADDC-442E-A1F3-BBE3A357E83D}">
      <dgm:prSet phldrT="[Text]" custT="1"/>
      <dgm:spPr/>
      <dgm:t>
        <a:bodyPr/>
        <a:lstStyle/>
        <a:p>
          <a:r>
            <a:rPr lang="en-US" sz="2800" dirty="0"/>
            <a:t>Total (T3) &amp; Total (T4)</a:t>
          </a:r>
        </a:p>
      </dgm:t>
    </dgm:pt>
    <dgm:pt modelId="{C87B1009-F13C-4FAE-BE25-47A4EF649C91}" type="parTrans" cxnId="{EC127067-DA3E-4C24-90BC-3A0F9A648964}">
      <dgm:prSet/>
      <dgm:spPr/>
      <dgm:t>
        <a:bodyPr/>
        <a:lstStyle/>
        <a:p>
          <a:endParaRPr lang="en-US"/>
        </a:p>
      </dgm:t>
    </dgm:pt>
    <dgm:pt modelId="{B1D91F75-EC3D-468F-94D0-16FBD50C7622}" type="sibTrans" cxnId="{EC127067-DA3E-4C24-90BC-3A0F9A648964}">
      <dgm:prSet/>
      <dgm:spPr/>
      <dgm:t>
        <a:bodyPr/>
        <a:lstStyle/>
        <a:p>
          <a:endParaRPr lang="en-US"/>
        </a:p>
      </dgm:t>
    </dgm:pt>
    <dgm:pt modelId="{B94C7496-CBCF-4CD8-960D-CD67606E55DC}">
      <dgm:prSet phldrT="[Text]" custT="1"/>
      <dgm:spPr/>
      <dgm:t>
        <a:bodyPr/>
        <a:lstStyle/>
        <a:p>
          <a:r>
            <a:rPr lang="en-US" sz="2800" dirty="0"/>
            <a:t>Thyroid binding globulin (TBG)</a:t>
          </a:r>
        </a:p>
      </dgm:t>
    </dgm:pt>
    <dgm:pt modelId="{EB57A47D-A628-4B4B-83FF-9B9AD3AFC28F}" type="parTrans" cxnId="{2F9118B5-5C3E-4B50-9D27-5344B6F83C15}">
      <dgm:prSet/>
      <dgm:spPr/>
      <dgm:t>
        <a:bodyPr/>
        <a:lstStyle/>
        <a:p>
          <a:endParaRPr lang="en-US"/>
        </a:p>
      </dgm:t>
    </dgm:pt>
    <dgm:pt modelId="{19F60B01-0D09-46B6-AEB8-993146D2D78A}" type="sibTrans" cxnId="{2F9118B5-5C3E-4B50-9D27-5344B6F83C15}">
      <dgm:prSet/>
      <dgm:spPr/>
      <dgm:t>
        <a:bodyPr/>
        <a:lstStyle/>
        <a:p>
          <a:endParaRPr lang="en-US"/>
        </a:p>
      </dgm:t>
    </dgm:pt>
    <dgm:pt modelId="{49F5FA1A-5C77-419C-82AE-72A8E11E90D1}" type="pres">
      <dgm:prSet presAssocID="{AD2F88AE-02DA-4B62-ADAB-9AAB821731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A2DD6F-5AA7-48EC-9227-AA18193F70FC}" type="pres">
      <dgm:prSet presAssocID="{7A54935C-9A0F-413C-8625-CC86F2651D65}" presName="parentText" presStyleLbl="node1" presStyleIdx="0" presStyleCnt="3" custLinFactNeighborX="-3947" custLinFactNeighborY="383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95CD4-C53F-4E7C-AA32-541730D5117A}" type="pres">
      <dgm:prSet presAssocID="{A2F8F77F-471F-457F-830E-4FA07C629B0F}" presName="spacer" presStyleCnt="0"/>
      <dgm:spPr/>
    </dgm:pt>
    <dgm:pt modelId="{CF8D8001-4D7F-4A7B-A89C-50DBD8EEC024}" type="pres">
      <dgm:prSet presAssocID="{DF3A2D5D-ADDC-442E-A1F3-BBE3A357E83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C129B8-571C-4BFB-BB36-DE33A19B01CF}" type="pres">
      <dgm:prSet presAssocID="{B1D91F75-EC3D-468F-94D0-16FBD50C7622}" presName="spacer" presStyleCnt="0"/>
      <dgm:spPr/>
    </dgm:pt>
    <dgm:pt modelId="{F06D2C77-0373-4A87-B3BA-0CA870FBBA71}" type="pres">
      <dgm:prSet presAssocID="{B94C7496-CBCF-4CD8-960D-CD67606E55D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D2BB6B9-BAEC-4629-8EEF-8F042C815EFB}" type="presOf" srcId="{DF3A2D5D-ADDC-442E-A1F3-BBE3A357E83D}" destId="{CF8D8001-4D7F-4A7B-A89C-50DBD8EEC024}" srcOrd="0" destOrd="0" presId="urn:microsoft.com/office/officeart/2005/8/layout/vList2"/>
    <dgm:cxn modelId="{EC127067-DA3E-4C24-90BC-3A0F9A648964}" srcId="{AD2F88AE-02DA-4B62-ADAB-9AAB821731B5}" destId="{DF3A2D5D-ADDC-442E-A1F3-BBE3A357E83D}" srcOrd="1" destOrd="0" parTransId="{C87B1009-F13C-4FAE-BE25-47A4EF649C91}" sibTransId="{B1D91F75-EC3D-468F-94D0-16FBD50C7622}"/>
    <dgm:cxn modelId="{2F9118B5-5C3E-4B50-9D27-5344B6F83C15}" srcId="{AD2F88AE-02DA-4B62-ADAB-9AAB821731B5}" destId="{B94C7496-CBCF-4CD8-960D-CD67606E55DC}" srcOrd="2" destOrd="0" parTransId="{EB57A47D-A628-4B4B-83FF-9B9AD3AFC28F}" sibTransId="{19F60B01-0D09-46B6-AEB8-993146D2D78A}"/>
    <dgm:cxn modelId="{CF3AAE70-70C4-4FF1-9289-1B004070AE74}" type="presOf" srcId="{AD2F88AE-02DA-4B62-ADAB-9AAB821731B5}" destId="{49F5FA1A-5C77-419C-82AE-72A8E11E90D1}" srcOrd="0" destOrd="0" presId="urn:microsoft.com/office/officeart/2005/8/layout/vList2"/>
    <dgm:cxn modelId="{1B44012E-A659-4F39-90B0-6AA6510D7B47}" type="presOf" srcId="{7A54935C-9A0F-413C-8625-CC86F2651D65}" destId="{6DA2DD6F-5AA7-48EC-9227-AA18193F70FC}" srcOrd="0" destOrd="0" presId="urn:microsoft.com/office/officeart/2005/8/layout/vList2"/>
    <dgm:cxn modelId="{893F70B4-E2D5-4FB9-9735-58B0A5F7633A}" srcId="{AD2F88AE-02DA-4B62-ADAB-9AAB821731B5}" destId="{7A54935C-9A0F-413C-8625-CC86F2651D65}" srcOrd="0" destOrd="0" parTransId="{22488CA5-E69F-4D39-924F-2270548F7136}" sibTransId="{A2F8F77F-471F-457F-830E-4FA07C629B0F}"/>
    <dgm:cxn modelId="{C8A4663A-49A7-47AC-B9A9-2A2A8F60CC3E}" type="presOf" srcId="{B94C7496-CBCF-4CD8-960D-CD67606E55DC}" destId="{F06D2C77-0373-4A87-B3BA-0CA870FBBA71}" srcOrd="0" destOrd="0" presId="urn:microsoft.com/office/officeart/2005/8/layout/vList2"/>
    <dgm:cxn modelId="{D4EFC3F7-FD00-4343-88BC-04215A4EB1F2}" type="presParOf" srcId="{49F5FA1A-5C77-419C-82AE-72A8E11E90D1}" destId="{6DA2DD6F-5AA7-48EC-9227-AA18193F70FC}" srcOrd="0" destOrd="0" presId="urn:microsoft.com/office/officeart/2005/8/layout/vList2"/>
    <dgm:cxn modelId="{F190B77C-6E7B-4576-A592-6E077ACF3890}" type="presParOf" srcId="{49F5FA1A-5C77-419C-82AE-72A8E11E90D1}" destId="{12F95CD4-C53F-4E7C-AA32-541730D5117A}" srcOrd="1" destOrd="0" presId="urn:microsoft.com/office/officeart/2005/8/layout/vList2"/>
    <dgm:cxn modelId="{A3EC772A-C421-47FD-A6DE-CF366C34B801}" type="presParOf" srcId="{49F5FA1A-5C77-419C-82AE-72A8E11E90D1}" destId="{CF8D8001-4D7F-4A7B-A89C-50DBD8EEC024}" srcOrd="2" destOrd="0" presId="urn:microsoft.com/office/officeart/2005/8/layout/vList2"/>
    <dgm:cxn modelId="{2C4414BB-D36B-4F39-84B5-23BFB5F74A3E}" type="presParOf" srcId="{49F5FA1A-5C77-419C-82AE-72A8E11E90D1}" destId="{C7C129B8-571C-4BFB-BB36-DE33A19B01CF}" srcOrd="3" destOrd="0" presId="urn:microsoft.com/office/officeart/2005/8/layout/vList2"/>
    <dgm:cxn modelId="{4BB7AFE9-67BF-4A40-89AC-64391F11ADA7}" type="presParOf" srcId="{49F5FA1A-5C77-419C-82AE-72A8E11E90D1}" destId="{F06D2C77-0373-4A87-B3BA-0CA870FBBA7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D2F88AE-02DA-4B62-ADAB-9AAB821731B5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7A54935C-9A0F-413C-8625-CC86F2651D65}">
      <dgm:prSet phldrT="[Text]" custT="1"/>
      <dgm:spPr/>
      <dgm:t>
        <a:bodyPr/>
        <a:lstStyle/>
        <a:p>
          <a:r>
            <a:rPr lang="en-US" sz="2500" dirty="0"/>
            <a:t>TSH &amp; TRH </a:t>
          </a:r>
        </a:p>
      </dgm:t>
    </dgm:pt>
    <dgm:pt modelId="{22488CA5-E69F-4D39-924F-2270548F7136}" type="parTrans" cxnId="{893F70B4-E2D5-4FB9-9735-58B0A5F7633A}">
      <dgm:prSet/>
      <dgm:spPr/>
      <dgm:t>
        <a:bodyPr/>
        <a:lstStyle/>
        <a:p>
          <a:endParaRPr lang="en-US"/>
        </a:p>
      </dgm:t>
    </dgm:pt>
    <dgm:pt modelId="{A2F8F77F-471F-457F-830E-4FA07C629B0F}" type="sibTrans" cxnId="{893F70B4-E2D5-4FB9-9735-58B0A5F7633A}">
      <dgm:prSet/>
      <dgm:spPr/>
      <dgm:t>
        <a:bodyPr/>
        <a:lstStyle/>
        <a:p>
          <a:endParaRPr lang="en-US"/>
        </a:p>
      </dgm:t>
    </dgm:pt>
    <dgm:pt modelId="{DF3A2D5D-ADDC-442E-A1F3-BBE3A357E83D}">
      <dgm:prSet phldrT="[Text]" custT="1"/>
      <dgm:spPr/>
      <dgm:t>
        <a:bodyPr/>
        <a:lstStyle/>
        <a:p>
          <a:r>
            <a:rPr lang="en-US" sz="2800" dirty="0"/>
            <a:t>Free (T3) &amp; Free (T4)</a:t>
          </a:r>
        </a:p>
      </dgm:t>
    </dgm:pt>
    <dgm:pt modelId="{C87B1009-F13C-4FAE-BE25-47A4EF649C91}" type="parTrans" cxnId="{EC127067-DA3E-4C24-90BC-3A0F9A648964}">
      <dgm:prSet/>
      <dgm:spPr/>
      <dgm:t>
        <a:bodyPr/>
        <a:lstStyle/>
        <a:p>
          <a:endParaRPr lang="en-US"/>
        </a:p>
      </dgm:t>
    </dgm:pt>
    <dgm:pt modelId="{B1D91F75-EC3D-468F-94D0-16FBD50C7622}" type="sibTrans" cxnId="{EC127067-DA3E-4C24-90BC-3A0F9A648964}">
      <dgm:prSet/>
      <dgm:spPr/>
      <dgm:t>
        <a:bodyPr/>
        <a:lstStyle/>
        <a:p>
          <a:endParaRPr lang="en-US"/>
        </a:p>
      </dgm:t>
    </dgm:pt>
    <dgm:pt modelId="{49F5FA1A-5C77-419C-82AE-72A8E11E90D1}" type="pres">
      <dgm:prSet presAssocID="{AD2F88AE-02DA-4B62-ADAB-9AAB821731B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DA2DD6F-5AA7-48EC-9227-AA18193F70FC}" type="pres">
      <dgm:prSet presAssocID="{7A54935C-9A0F-413C-8625-CC86F2651D65}" presName="parentText" presStyleLbl="node1" presStyleIdx="0" presStyleCnt="2" custLinFactNeighborX="-3947" custLinFactNeighborY="38329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F95CD4-C53F-4E7C-AA32-541730D5117A}" type="pres">
      <dgm:prSet presAssocID="{A2F8F77F-471F-457F-830E-4FA07C629B0F}" presName="spacer" presStyleCnt="0"/>
      <dgm:spPr/>
    </dgm:pt>
    <dgm:pt modelId="{CF8D8001-4D7F-4A7B-A89C-50DBD8EEC024}" type="pres">
      <dgm:prSet presAssocID="{DF3A2D5D-ADDC-442E-A1F3-BBE3A357E83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D9BEF2-234B-4B9A-9E39-147614AD560B}" type="presOf" srcId="{7A54935C-9A0F-413C-8625-CC86F2651D65}" destId="{6DA2DD6F-5AA7-48EC-9227-AA18193F70FC}" srcOrd="0" destOrd="0" presId="urn:microsoft.com/office/officeart/2005/8/layout/vList2"/>
    <dgm:cxn modelId="{893F70B4-E2D5-4FB9-9735-58B0A5F7633A}" srcId="{AD2F88AE-02DA-4B62-ADAB-9AAB821731B5}" destId="{7A54935C-9A0F-413C-8625-CC86F2651D65}" srcOrd="0" destOrd="0" parTransId="{22488CA5-E69F-4D39-924F-2270548F7136}" sibTransId="{A2F8F77F-471F-457F-830E-4FA07C629B0F}"/>
    <dgm:cxn modelId="{40CE8F45-055D-4B5A-9E00-661A48C48E2E}" type="presOf" srcId="{AD2F88AE-02DA-4B62-ADAB-9AAB821731B5}" destId="{49F5FA1A-5C77-419C-82AE-72A8E11E90D1}" srcOrd="0" destOrd="0" presId="urn:microsoft.com/office/officeart/2005/8/layout/vList2"/>
    <dgm:cxn modelId="{AB8CF8C7-CB5A-42BD-BC53-19C838AF362F}" type="presOf" srcId="{DF3A2D5D-ADDC-442E-A1F3-BBE3A357E83D}" destId="{CF8D8001-4D7F-4A7B-A89C-50DBD8EEC024}" srcOrd="0" destOrd="0" presId="urn:microsoft.com/office/officeart/2005/8/layout/vList2"/>
    <dgm:cxn modelId="{EC127067-DA3E-4C24-90BC-3A0F9A648964}" srcId="{AD2F88AE-02DA-4B62-ADAB-9AAB821731B5}" destId="{DF3A2D5D-ADDC-442E-A1F3-BBE3A357E83D}" srcOrd="1" destOrd="0" parTransId="{C87B1009-F13C-4FAE-BE25-47A4EF649C91}" sibTransId="{B1D91F75-EC3D-468F-94D0-16FBD50C7622}"/>
    <dgm:cxn modelId="{E104DD75-2715-4ABD-A8D7-48EFD78B8348}" type="presParOf" srcId="{49F5FA1A-5C77-419C-82AE-72A8E11E90D1}" destId="{6DA2DD6F-5AA7-48EC-9227-AA18193F70FC}" srcOrd="0" destOrd="0" presId="urn:microsoft.com/office/officeart/2005/8/layout/vList2"/>
    <dgm:cxn modelId="{414AA10E-CEFE-4EF5-9272-481BBC2D1ABA}" type="presParOf" srcId="{49F5FA1A-5C77-419C-82AE-72A8E11E90D1}" destId="{12F95CD4-C53F-4E7C-AA32-541730D5117A}" srcOrd="1" destOrd="0" presId="urn:microsoft.com/office/officeart/2005/8/layout/vList2"/>
    <dgm:cxn modelId="{CECD1052-CBD6-4423-B73C-533E83B94820}" type="presParOf" srcId="{49F5FA1A-5C77-419C-82AE-72A8E11E90D1}" destId="{CF8D8001-4D7F-4A7B-A89C-50DBD8EEC024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2DD6F-5AA7-48EC-9227-AA18193F70FC}">
      <dsp:nvSpPr>
        <dsp:cNvPr id="0" name=""/>
        <dsp:cNvSpPr/>
      </dsp:nvSpPr>
      <dsp:spPr>
        <a:xfrm>
          <a:off x="0" y="76200"/>
          <a:ext cx="5105400" cy="1067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Thyroid gland size </a:t>
          </a:r>
        </a:p>
      </dsp:txBody>
      <dsp:txXfrm>
        <a:off x="52089" y="128289"/>
        <a:ext cx="5001222" cy="962862"/>
      </dsp:txXfrm>
    </dsp:sp>
    <dsp:sp modelId="{CF8D8001-4D7F-4A7B-A89C-50DBD8EEC024}">
      <dsp:nvSpPr>
        <dsp:cNvPr id="0" name=""/>
        <dsp:cNvSpPr/>
      </dsp:nvSpPr>
      <dsp:spPr>
        <a:xfrm>
          <a:off x="0" y="1244479"/>
          <a:ext cx="5105400" cy="1067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Total (T3) &amp; Total (T4)</a:t>
          </a:r>
        </a:p>
      </dsp:txBody>
      <dsp:txXfrm>
        <a:off x="52089" y="1296568"/>
        <a:ext cx="5001222" cy="962862"/>
      </dsp:txXfrm>
    </dsp:sp>
    <dsp:sp modelId="{F06D2C77-0373-4A87-B3BA-0CA870FBBA71}">
      <dsp:nvSpPr>
        <dsp:cNvPr id="0" name=""/>
        <dsp:cNvSpPr/>
      </dsp:nvSpPr>
      <dsp:spPr>
        <a:xfrm>
          <a:off x="0" y="2475679"/>
          <a:ext cx="5105400" cy="10670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Thyroid binding globulin (TBG)</a:t>
          </a:r>
        </a:p>
      </dsp:txBody>
      <dsp:txXfrm>
        <a:off x="52089" y="2527768"/>
        <a:ext cx="5001222" cy="962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2DD6F-5AA7-48EC-9227-AA18193F70FC}">
      <dsp:nvSpPr>
        <dsp:cNvPr id="0" name=""/>
        <dsp:cNvSpPr/>
      </dsp:nvSpPr>
      <dsp:spPr>
        <a:xfrm>
          <a:off x="0" y="539351"/>
          <a:ext cx="5105400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/>
            <a:t>TSH &amp; TRH </a:t>
          </a:r>
        </a:p>
      </dsp:txBody>
      <dsp:txXfrm>
        <a:off x="59399" y="598750"/>
        <a:ext cx="4986602" cy="1098002"/>
      </dsp:txXfrm>
    </dsp:sp>
    <dsp:sp modelId="{CF8D8001-4D7F-4A7B-A89C-50DBD8EEC024}">
      <dsp:nvSpPr>
        <dsp:cNvPr id="0" name=""/>
        <dsp:cNvSpPr/>
      </dsp:nvSpPr>
      <dsp:spPr>
        <a:xfrm>
          <a:off x="0" y="1871600"/>
          <a:ext cx="5105400" cy="1216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/>
            <a:t>Free (T3) &amp; Free (T4)</a:t>
          </a:r>
        </a:p>
      </dsp:txBody>
      <dsp:txXfrm>
        <a:off x="59399" y="1930999"/>
        <a:ext cx="4986602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A1D4985-577B-4CC4-87CC-D513B756448B}" type="datetimeFigureOut">
              <a:rPr lang="ar-JO" smtClean="0"/>
              <a:pPr/>
              <a:t>15/12/1441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2446C188-AE76-4E8C-9C05-4E6645E107C6}" type="slidenum">
              <a:rPr lang="ar-JO" smtClean="0"/>
              <a:pPr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4392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CF8D83-7D12-4323-8BB0-E7DC88D8B71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18947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360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9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018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7633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728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2316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948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03552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263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797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CFAD3A5-5D75-40AA-BA4A-EAAB59DF8257}" type="datetimeFigureOut">
              <a:rPr lang="en-US" smtClean="0"/>
              <a:pPr/>
              <a:t>8/4/2020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D0B11D8-ABB7-4CC9-9276-D61EEDC66F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81571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362200"/>
            <a:ext cx="7482840" cy="84148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en-US" sz="4500" dirty="0"/>
              <a:t>Thyroid disorders in pregnancy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/>
              <a:t>Done by : </a:t>
            </a:r>
            <a:r>
              <a:rPr lang="en-US" sz="2800" dirty="0" err="1"/>
              <a:t>mohammad</a:t>
            </a:r>
            <a:r>
              <a:rPr lang="en-US" sz="2800" dirty="0"/>
              <a:t> </a:t>
            </a:r>
            <a:r>
              <a:rPr lang="en-US" sz="2800" dirty="0" err="1"/>
              <a:t>alzoubi</a:t>
            </a:r>
            <a:endParaRPr lang="en-US" sz="2800" dirty="0"/>
          </a:p>
        </p:txBody>
      </p:sp>
      <p:pic>
        <p:nvPicPr>
          <p:cNvPr id="1026" name="Picture 2" descr="C:\Users\user\Desktop\Thyroid-Hormone-Lev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6480" y="4343400"/>
            <a:ext cx="3017520" cy="25146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457200"/>
            <a:ext cx="8001000" cy="6400800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sz="3500" dirty="0">
                <a:solidFill>
                  <a:srgbClr val="C00000"/>
                </a:solidFill>
                <a:sym typeface="Wingdings" pitchFamily="2" charset="2"/>
              </a:rPr>
              <a:t></a:t>
            </a:r>
            <a:r>
              <a:rPr lang="en-US" sz="3500" dirty="0">
                <a:solidFill>
                  <a:srgbClr val="C00000"/>
                </a:solidFill>
              </a:rPr>
              <a:t> Eyes : </a:t>
            </a:r>
          </a:p>
          <a:p>
            <a:r>
              <a:rPr lang="en-US" sz="2700" dirty="0"/>
              <a:t>Lid lag , </a:t>
            </a:r>
            <a:r>
              <a:rPr lang="en-US" sz="2700" dirty="0" err="1"/>
              <a:t>Exopthalmos</a:t>
            </a:r>
            <a:r>
              <a:rPr lang="en-US" sz="2700" dirty="0"/>
              <a:t>  &amp; </a:t>
            </a:r>
            <a:r>
              <a:rPr lang="en-US" sz="2700" dirty="0" err="1"/>
              <a:t>periorbital</a:t>
            </a:r>
            <a:r>
              <a:rPr lang="en-US" sz="2700" dirty="0"/>
              <a:t> swelling</a:t>
            </a:r>
          </a:p>
          <a:p>
            <a:pPr>
              <a:buNone/>
            </a:pPr>
            <a:endParaRPr lang="en-US" dirty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endParaRPr lang="en-US" dirty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r>
              <a:rPr lang="en-US" sz="3500" dirty="0">
                <a:solidFill>
                  <a:srgbClr val="C00000"/>
                </a:solidFill>
                <a:sym typeface="Wingdings" pitchFamily="2" charset="2"/>
              </a:rPr>
              <a:t> Heart : </a:t>
            </a:r>
          </a:p>
          <a:p>
            <a:r>
              <a:rPr lang="en-US" sz="2600" dirty="0"/>
              <a:t>Sinus tachycardia</a:t>
            </a:r>
          </a:p>
          <a:p>
            <a:r>
              <a:rPr lang="en-US" sz="2600" dirty="0" err="1"/>
              <a:t>Atrial</a:t>
            </a:r>
            <a:r>
              <a:rPr lang="en-US" sz="2600" dirty="0"/>
              <a:t>  </a:t>
            </a:r>
            <a:r>
              <a:rPr lang="en-US" sz="2600" dirty="0" err="1"/>
              <a:t>Arrythmias</a:t>
            </a:r>
            <a:r>
              <a:rPr lang="en-US" sz="2600" dirty="0"/>
              <a:t> (usually </a:t>
            </a:r>
            <a:r>
              <a:rPr lang="en-US" sz="2600" dirty="0" err="1"/>
              <a:t>atrial</a:t>
            </a:r>
            <a:r>
              <a:rPr lang="en-US" sz="2600" dirty="0"/>
              <a:t> fibrillation)</a:t>
            </a:r>
          </a:p>
          <a:p>
            <a:r>
              <a:rPr lang="en-US" sz="2600" dirty="0"/>
              <a:t>Other findings are : systolic murmurs, cardiac enlargement &amp; cardiac failure.</a:t>
            </a:r>
          </a:p>
          <a:p>
            <a:endParaRPr lang="en-US" sz="2600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Effects of Hyperthyroidism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866888" cy="4953000"/>
          </a:xfrm>
        </p:spPr>
        <p:txBody>
          <a:bodyPr/>
          <a:lstStyle/>
          <a:p>
            <a:pPr>
              <a:buNone/>
            </a:pPr>
            <a:r>
              <a:rPr lang="en-US" dirty="0">
                <a:sym typeface="Wingdings" pitchFamily="2" charset="2"/>
              </a:rPr>
              <a:t> If Uncontrolled 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133600"/>
            <a:ext cx="2057400" cy="4924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Maternal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Risk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96000" y="2133600"/>
            <a:ext cx="2057400" cy="49244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Fetal Risk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43000" y="2743200"/>
            <a:ext cx="4114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  <a:sym typeface="Wingdings" pitchFamily="2" charset="2"/>
              </a:rPr>
              <a:t>Increase risk miscarriages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  <a:sym typeface="Wingdings" pitchFamily="2" charset="2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  <a:sym typeface="Wingdings" pitchFamily="2" charset="2"/>
              </a:rPr>
              <a:t>Thyroid Storm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  <a:sym typeface="Wingdings" pitchFamily="2" charset="2"/>
              </a:rPr>
              <a:t>Subfertility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  <a:sym typeface="Wingdings" pitchFamily="2" charset="2"/>
              </a:rPr>
              <a:t> (amenorrhea due to weight loss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Heart Failure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Atrial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fibrilation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Diarrhea , vomiting , pain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Preeclampsia (11%)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Fever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Infection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ounded MT Bold" pitchFamily="34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9800" y="2819400"/>
            <a:ext cx="236205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Fetal tachycardia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IUGR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Stillbirth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Prematurity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itchFamily="2" charset="2"/>
              <a:buChar char="Ø"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ounded MT Bold" pitchFamily="34" charset="0"/>
                <a:ea typeface="+mn-ea"/>
                <a:cs typeface="+mn-cs"/>
              </a:rPr>
              <a:t>Poor weight gain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90600" y="5715000"/>
            <a:ext cx="8153400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  <a:sym typeface="Wingdings" pitchFamily="2" charset="2"/>
              </a:rPr>
              <a:t> If controlled : the pregnancy outcome will </a:t>
            </a:r>
            <a:r>
              <a:rPr kumimoji="0" 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  <a:sym typeface="Wingdings" pitchFamily="2" charset="2"/>
              </a:rPr>
              <a:t>not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  <a:sym typeface="Wingdings" pitchFamily="2" charset="2"/>
              </a:rPr>
              <a:t>       altered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208388D-90D4-43FD-AD76-E0E579CFC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b="1" dirty="0">
                <a:solidFill>
                  <a:srgbClr val="0A9DA3"/>
                </a:solidFill>
              </a:rPr>
              <a:t>Neonatal Thyrotoxicosis </a:t>
            </a:r>
            <a:br>
              <a:rPr lang="en-US" altLang="en-US" b="1" dirty="0">
                <a:solidFill>
                  <a:srgbClr val="0A9DA3"/>
                </a:solidFill>
              </a:rPr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ED2BAB-2AA3-40B6-A294-4BEBC2709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400" y="1143000"/>
            <a:ext cx="9296400" cy="5105400"/>
          </a:xfrm>
        </p:spPr>
        <p:txBody>
          <a:bodyPr>
            <a:normAutofit fontScale="92500" lnSpcReduction="10000"/>
          </a:bodyPr>
          <a:lstStyle/>
          <a:p>
            <a:pPr latinLnBrk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altLang="en-US" dirty="0"/>
              <a:t>           </a:t>
            </a:r>
          </a:p>
          <a:p>
            <a:pPr latinLnBrk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altLang="en-US" dirty="0"/>
              <a:t>   About 5% of pregnant women with a history of Graves disease give birth to children with thyrotoxicosis due to </a:t>
            </a:r>
            <a:r>
              <a:rPr lang="en-US" altLang="en-US" dirty="0">
                <a:solidFill>
                  <a:srgbClr val="FF0000"/>
                </a:solidFill>
              </a:rPr>
              <a:t>transplacental transfer of TSH receptor anti- bodies</a:t>
            </a:r>
            <a:r>
              <a:rPr lang="en-US" altLang="en-US" dirty="0"/>
              <a:t>. </a:t>
            </a:r>
          </a:p>
          <a:p>
            <a:pPr latinLnBrk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altLang="en-US" dirty="0"/>
              <a:t>             </a:t>
            </a:r>
          </a:p>
          <a:p>
            <a:pPr latinLnBrk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altLang="en-US" dirty="0"/>
              <a:t>        It is transient and lasts less than 2 to 3 months, but if     clinically significant and untreated, it is associated with   neonatal morbidity and mortality. </a:t>
            </a:r>
          </a:p>
          <a:p>
            <a:pPr latinLnBrk="1">
              <a:lnSpc>
                <a:spcPct val="80000"/>
              </a:lnSpc>
              <a:spcBef>
                <a:spcPct val="20000"/>
              </a:spcBef>
              <a:buNone/>
            </a:pPr>
            <a:endParaRPr lang="en-US" altLang="en-US" dirty="0"/>
          </a:p>
          <a:p>
            <a:pPr latinLnBrk="1">
              <a:lnSpc>
                <a:spcPct val="80000"/>
              </a:lnSpc>
              <a:spcBef>
                <a:spcPct val="20000"/>
              </a:spcBef>
              <a:buNone/>
            </a:pPr>
            <a:r>
              <a:rPr lang="en-US" altLang="en-US" dirty="0"/>
              <a:t>  Fetal thyrotoxicosis can be suspected if the baseline fetal heart rate consistently exceeds 160 beats per minute.   A fetal goiter can often be identified by ultrasonography in such cases, and fetal growth restriction may be          present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76354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Diagnosis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sym typeface="Wingdings" pitchFamily="2" charset="2"/>
              </a:rPr>
              <a:t> The diagnosis is confirmed by :</a:t>
            </a:r>
          </a:p>
          <a:p>
            <a:pPr>
              <a:buFont typeface="Wingdings" pitchFamily="2" charset="2"/>
              <a:buChar char="Ø"/>
            </a:pPr>
            <a:endParaRPr lang="en-US" dirty="0"/>
          </a:p>
          <a:p>
            <a:pPr marL="596646" indent="-514350"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Elevated free (T3) &amp; (T4) levels 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Low (TSH) levels 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>
                <a:solidFill>
                  <a:srgbClr val="C00000"/>
                </a:solidFill>
              </a:rPr>
              <a:t>in the presence of clinical features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66752C9-ECE0-491F-8A2F-A84D8E344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Indication for thyroid function test in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7D237F-A240-44F5-99BB-BF6A7EF5CF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Patient on thyroid therapy</a:t>
            </a:r>
          </a:p>
          <a:p>
            <a:r>
              <a:rPr lang="en-GB" dirty="0"/>
              <a:t>Large </a:t>
            </a:r>
            <a:r>
              <a:rPr lang="en-GB" dirty="0" err="1"/>
              <a:t>goiter</a:t>
            </a:r>
            <a:r>
              <a:rPr lang="en-GB" dirty="0"/>
              <a:t> or thyroid nodularity</a:t>
            </a:r>
          </a:p>
          <a:p>
            <a:r>
              <a:rPr lang="en-GB" dirty="0"/>
              <a:t>History of hyperthyroidism or hypothyroidism</a:t>
            </a:r>
          </a:p>
          <a:p>
            <a:r>
              <a:rPr lang="en-GB" dirty="0"/>
              <a:t>History of neck irradiation </a:t>
            </a:r>
          </a:p>
          <a:p>
            <a:r>
              <a:rPr lang="en-GB" dirty="0"/>
              <a:t>Previous infant born with thyroid dysfunction</a:t>
            </a:r>
          </a:p>
          <a:p>
            <a:r>
              <a:rPr lang="en-GB" dirty="0"/>
              <a:t>Type 1 DM </a:t>
            </a:r>
          </a:p>
          <a:p>
            <a:r>
              <a:rPr lang="en-GB" dirty="0"/>
              <a:t>Family history of autoimmune thyroid disease</a:t>
            </a:r>
          </a:p>
        </p:txBody>
      </p:sp>
    </p:spTree>
    <p:extLst>
      <p:ext uri="{BB962C8B-B14F-4D97-AF65-F5344CB8AC3E}">
        <p14:creationId xmlns:p14="http://schemas.microsoft.com/office/powerpoint/2010/main" val="40540083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790688" cy="4876800"/>
          </a:xfrm>
        </p:spPr>
        <p:txBody>
          <a:bodyPr>
            <a:normAutofit/>
          </a:bodyPr>
          <a:lstStyle/>
          <a:p>
            <a:r>
              <a:rPr lang="en-US" sz="2600" dirty="0"/>
              <a:t> It is essential to maintain </a:t>
            </a:r>
            <a:r>
              <a:rPr lang="en-US" sz="2600" dirty="0" err="1">
                <a:solidFill>
                  <a:srgbClr val="C00000"/>
                </a:solidFill>
              </a:rPr>
              <a:t>euthyroidism</a:t>
            </a:r>
            <a:r>
              <a:rPr lang="en-US" sz="2600" dirty="0"/>
              <a:t> in pregnancy , with (</a:t>
            </a:r>
            <a:r>
              <a:rPr lang="en-US" sz="2600" dirty="0">
                <a:solidFill>
                  <a:srgbClr val="C00000"/>
                </a:solidFill>
              </a:rPr>
              <a:t>T4</a:t>
            </a:r>
            <a:r>
              <a:rPr lang="en-US" sz="2600" dirty="0"/>
              <a:t>) at the </a:t>
            </a:r>
            <a:r>
              <a:rPr lang="en-US" sz="2600" u="sng" dirty="0"/>
              <a:t>upper limit </a:t>
            </a:r>
            <a:r>
              <a:rPr lang="en-US" sz="2600" dirty="0"/>
              <a:t>of normal .</a:t>
            </a:r>
          </a:p>
          <a:p>
            <a:endParaRPr lang="en-US" sz="2600" dirty="0"/>
          </a:p>
          <a:p>
            <a:r>
              <a:rPr lang="en-US" sz="2600" dirty="0"/>
              <a:t>Management can be :</a:t>
            </a:r>
          </a:p>
          <a:p>
            <a:pPr>
              <a:buFontTx/>
              <a:buChar char="-"/>
            </a:pPr>
            <a:r>
              <a:rPr lang="en-US" sz="2600" dirty="0"/>
              <a:t>Medical treatment </a:t>
            </a:r>
          </a:p>
          <a:p>
            <a:pPr>
              <a:buFontTx/>
              <a:buChar char="-"/>
            </a:pPr>
            <a:r>
              <a:rPr lang="en-US" sz="2600" dirty="0"/>
              <a:t> Surgical removal ( rare cases )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Medical Treatment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err="1">
                <a:solidFill>
                  <a:srgbClr val="C00000"/>
                </a:solidFill>
              </a:rPr>
              <a:t>Antithyroid</a:t>
            </a:r>
            <a:r>
              <a:rPr lang="en-US" dirty="0">
                <a:solidFill>
                  <a:srgbClr val="C00000"/>
                </a:solidFill>
              </a:rPr>
              <a:t> medications </a:t>
            </a:r>
            <a:r>
              <a:rPr lang="en-US" dirty="0">
                <a:solidFill>
                  <a:srgbClr val="C00000"/>
                </a:solidFill>
                <a:sym typeface="Wingdings" pitchFamily="2" charset="2"/>
              </a:rPr>
              <a:t> </a:t>
            </a:r>
            <a:r>
              <a:rPr lang="en-US" sz="2600" dirty="0">
                <a:sym typeface="Wingdings" pitchFamily="2" charset="2"/>
              </a:rPr>
              <a:t>are </a:t>
            </a:r>
            <a:r>
              <a:rPr lang="en-US" sz="2600" u="sng" dirty="0">
                <a:sym typeface="Wingdings" pitchFamily="2" charset="2"/>
              </a:rPr>
              <a:t>the first line of therapy</a:t>
            </a:r>
            <a:r>
              <a:rPr lang="en-US" sz="2600" dirty="0">
                <a:sym typeface="Wingdings" pitchFamily="2" charset="2"/>
              </a:rPr>
              <a:t> in pregnancy , and it include :</a:t>
            </a:r>
          </a:p>
          <a:p>
            <a:endParaRPr lang="en-US" sz="2600" dirty="0">
              <a:sym typeface="Wingdings" pitchFamily="2" charset="2"/>
            </a:endParaRPr>
          </a:p>
          <a:p>
            <a:pPr marL="596646" indent="-514350">
              <a:buFont typeface="+mj-lt"/>
              <a:buAutoNum type="arabicParenR"/>
            </a:pPr>
            <a:r>
              <a:rPr lang="en-US" sz="2600" b="1" dirty="0" err="1">
                <a:solidFill>
                  <a:srgbClr val="C00000"/>
                </a:solidFill>
                <a:sym typeface="Wingdings" pitchFamily="2" charset="2"/>
              </a:rPr>
              <a:t>Propylthiouracil</a:t>
            </a:r>
            <a:r>
              <a:rPr lang="en-US" sz="2600" b="1" dirty="0">
                <a:solidFill>
                  <a:srgbClr val="C00000"/>
                </a:solidFill>
                <a:sym typeface="Wingdings" pitchFamily="2" charset="2"/>
              </a:rPr>
              <a:t> (PTU)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, </a:t>
            </a:r>
            <a:r>
              <a:rPr lang="en-US" sz="2200" u="sng" dirty="0"/>
              <a:t>Initial dose </a:t>
            </a:r>
            <a:r>
              <a:rPr lang="en-US" sz="2200" dirty="0"/>
              <a:t>of PTU is 300 to 400 </a:t>
            </a:r>
            <a:r>
              <a:rPr lang="en-US" sz="2200" u="sng" dirty="0"/>
              <a:t>mg daily</a:t>
            </a:r>
            <a:r>
              <a:rPr lang="en-US" sz="2200" dirty="0"/>
              <a:t> (divided into 3 doses daily ).</a:t>
            </a:r>
            <a:endParaRPr lang="en-US" sz="2200" dirty="0">
              <a:solidFill>
                <a:srgbClr val="C00000"/>
              </a:solidFill>
              <a:sym typeface="Wingdings" pitchFamily="2" charset="2"/>
            </a:endParaRPr>
          </a:p>
          <a:p>
            <a:pPr marL="596646" indent="-514350">
              <a:buFont typeface="+mj-lt"/>
              <a:buAutoNum type="arabicParenR"/>
            </a:pPr>
            <a:r>
              <a:rPr lang="en-US" sz="2600" dirty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sz="2600" b="1" dirty="0" err="1">
                <a:solidFill>
                  <a:srgbClr val="C00000"/>
                </a:solidFill>
                <a:sym typeface="Wingdings" pitchFamily="2" charset="2"/>
              </a:rPr>
              <a:t>Methimazole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,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dose is 15 to 100 mg daily (divided into 3 doses daily).</a:t>
            </a:r>
          </a:p>
          <a:p>
            <a:pPr marL="596646" indent="-514350">
              <a:buFont typeface="+mj-lt"/>
              <a:buAutoNum type="arabicParenR"/>
            </a:pPr>
            <a:endParaRPr lang="en-US" sz="2200" dirty="0">
              <a:solidFill>
                <a:schemeClr val="tx1">
                  <a:lumMod val="95000"/>
                  <a:lumOff val="5000"/>
                </a:schemeClr>
              </a:solidFill>
              <a:sym typeface="Wingdings" pitchFamily="2" charset="2"/>
            </a:endParaRPr>
          </a:p>
          <a:p>
            <a:pPr marL="596646" indent="-514350">
              <a:buFontTx/>
              <a:buChar char="-"/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Both cross the placenta . </a:t>
            </a:r>
          </a:p>
          <a:p>
            <a:pPr marL="596646" indent="-514350">
              <a:buFontTx/>
              <a:buChar char="-"/>
            </a:pPr>
            <a:r>
              <a:rPr lang="en-US" sz="2200" dirty="0">
                <a:solidFill>
                  <a:srgbClr val="C00000"/>
                </a:solidFill>
                <a:sym typeface="Wingdings" pitchFamily="2" charset="2"/>
              </a:rPr>
              <a:t>PTU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, has a risk of (liver failure) so it should be used only in the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  <a:sym typeface="Wingdings" pitchFamily="2" charset="2"/>
              </a:rPr>
              <a:t>1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  <a:latin typeface="Arial Rounded MT Bold" pitchFamily="34" charset="0"/>
                <a:sym typeface="Wingdings" pitchFamily="2" charset="2"/>
              </a:rPr>
              <a:t>s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t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– Trimester .</a:t>
            </a:r>
          </a:p>
          <a:p>
            <a:pPr marL="596646" indent="-514350">
              <a:buFontTx/>
              <a:buChar char="-"/>
            </a:pP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2200" dirty="0">
                <a:solidFill>
                  <a:srgbClr val="C00000"/>
                </a:solidFill>
                <a:sym typeface="Wingdings" pitchFamily="2" charset="2"/>
              </a:rPr>
              <a:t>Methimazole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sz="220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, it should 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not be used in the 1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st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– Trimester and it is acceptable in the 2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nd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and 3</a:t>
            </a:r>
            <a:r>
              <a:rPr lang="en-US" sz="2200" baseline="300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rd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– Trimesters . </a:t>
            </a:r>
          </a:p>
          <a:p>
            <a:pPr>
              <a:buFontTx/>
              <a:buChar char="-"/>
            </a:pPr>
            <a:endParaRPr lang="en-US" sz="2600" dirty="0">
              <a:solidFill>
                <a:srgbClr val="C00000"/>
              </a:solidFill>
              <a:sym typeface="Wingdings" pitchFamily="2" charset="2"/>
            </a:endParaRPr>
          </a:p>
          <a:p>
            <a:pPr>
              <a:buNone/>
            </a:pPr>
            <a:endParaRPr lang="en-US" sz="2600" dirty="0">
              <a:solidFill>
                <a:srgbClr val="C00000"/>
              </a:solidFill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304800"/>
            <a:ext cx="7714488" cy="59436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rgbClr val="C00000"/>
                </a:solidFill>
              </a:rPr>
              <a:t>B-blockers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 </a:t>
            </a:r>
            <a:r>
              <a:rPr lang="en-US" sz="2600" dirty="0">
                <a:sym typeface="Wingdings" pitchFamily="2" charset="2"/>
              </a:rPr>
              <a:t>for tachycardia , tremors and palpitations .</a:t>
            </a:r>
          </a:p>
          <a:p>
            <a:endParaRPr lang="en-US" sz="2600" dirty="0"/>
          </a:p>
          <a:p>
            <a:r>
              <a:rPr lang="en-US" sz="2600" dirty="0"/>
              <a:t> you have to monitor (Thyroid function) every (4-6) weeks in new cases , and less frequently in stable cases .</a:t>
            </a:r>
          </a:p>
          <a:p>
            <a:pPr>
              <a:buNone/>
            </a:pPr>
            <a:endParaRPr lang="en-US" sz="2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Surgical treatment (</a:t>
            </a:r>
            <a:r>
              <a:rPr lang="en-US" dirty="0" err="1"/>
              <a:t>thyroidectomy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124200"/>
            <a:ext cx="8153400" cy="259080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sz="2400" dirty="0"/>
              <a:t>Failure of Anti-thyroid medical therapy (primary indication).</a:t>
            </a:r>
          </a:p>
          <a:p>
            <a:r>
              <a:rPr lang="en-US" sz="2400" dirty="0"/>
              <a:t> </a:t>
            </a:r>
            <a:r>
              <a:rPr lang="en-US" sz="2400" dirty="0" err="1"/>
              <a:t>dysphagia</a:t>
            </a:r>
            <a:r>
              <a:rPr lang="en-US" sz="2400" dirty="0"/>
              <a:t> </a:t>
            </a:r>
          </a:p>
          <a:p>
            <a:r>
              <a:rPr lang="en-US" sz="2400" dirty="0"/>
              <a:t> Stridor </a:t>
            </a:r>
          </a:p>
          <a:p>
            <a:r>
              <a:rPr lang="en-US" sz="2400" dirty="0"/>
              <a:t> Suspected Carcinoma </a:t>
            </a:r>
          </a:p>
          <a:p>
            <a:r>
              <a:rPr lang="en-US" sz="2400" dirty="0"/>
              <a:t> allergy to drugs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6800" y="1219200"/>
            <a:ext cx="7054698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Subtotal </a:t>
            </a:r>
            <a:r>
              <a:rPr kumimoji="0" lang="en-US" sz="2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thyroidectomy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is ideally performed in the 2</a:t>
            </a:r>
            <a:r>
              <a:rPr kumimoji="0" lang="en-US" sz="26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nd</a:t>
            </a:r>
            <a:r>
              <a:rPr kumimoji="0" lang="en-US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– Trimester 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43000" y="2438400"/>
            <a:ext cx="4041684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Indications for surgery </a:t>
            </a:r>
          </a:p>
        </p:txBody>
      </p:sp>
      <p:sp>
        <p:nvSpPr>
          <p:cNvPr id="6" name="&quot;No&quot; Symbol 5"/>
          <p:cNvSpPr/>
          <p:nvPr/>
        </p:nvSpPr>
        <p:spPr>
          <a:xfrm>
            <a:off x="1066800" y="5867400"/>
            <a:ext cx="685800" cy="609600"/>
          </a:xfrm>
          <a:prstGeom prst="noSmoking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800" y="5638800"/>
            <a:ext cx="6508448" cy="1015663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sng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Radioactive Iodine 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is </a:t>
            </a:r>
            <a:r>
              <a:rPr kumimoji="0" lang="en-US" sz="3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Containdicated</a:t>
            </a: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in pregnancy and breastfeeding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Thyroid Storm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219200"/>
            <a:ext cx="7943088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 </a:t>
            </a:r>
            <a:r>
              <a:rPr lang="en-US" sz="2800" dirty="0">
                <a:solidFill>
                  <a:srgbClr val="C00000"/>
                </a:solidFill>
              </a:rPr>
              <a:t>it is a life-threatening , </a:t>
            </a:r>
            <a:r>
              <a:rPr lang="en-US" sz="2800" dirty="0" err="1">
                <a:solidFill>
                  <a:srgbClr val="C00000"/>
                </a:solidFill>
              </a:rPr>
              <a:t>hypermetabolic</a:t>
            </a:r>
            <a:r>
              <a:rPr lang="en-US" sz="2800" dirty="0">
                <a:solidFill>
                  <a:srgbClr val="C00000"/>
                </a:solidFill>
              </a:rPr>
              <a:t> state</a:t>
            </a:r>
            <a:r>
              <a:rPr lang="en-US" sz="2800" dirty="0"/>
              <a:t> presenting with </a:t>
            </a:r>
            <a:r>
              <a:rPr lang="en-US" sz="2800" u="sng" dirty="0"/>
              <a:t>pyrexia</a:t>
            </a:r>
            <a:r>
              <a:rPr lang="en-US" sz="2800" dirty="0"/>
              <a:t> , </a:t>
            </a:r>
            <a:r>
              <a:rPr lang="en-US" sz="2800" u="sng" dirty="0"/>
              <a:t>tachycardia</a:t>
            </a:r>
            <a:r>
              <a:rPr lang="en-US" sz="2800" dirty="0"/>
              <a:t> and </a:t>
            </a:r>
            <a:r>
              <a:rPr lang="en-US" sz="2800" u="sng" dirty="0"/>
              <a:t>severe dehydration </a:t>
            </a:r>
            <a:r>
              <a:rPr lang="en-US" sz="2800" dirty="0"/>
              <a:t>and often associated with </a:t>
            </a:r>
            <a:r>
              <a:rPr lang="en-US" sz="2800" u="sng" dirty="0"/>
              <a:t>heart failure</a:t>
            </a:r>
            <a:r>
              <a:rPr lang="en-US" sz="2800" dirty="0"/>
              <a:t>.</a:t>
            </a:r>
          </a:p>
          <a:p>
            <a:endParaRPr lang="en-US" sz="2800" dirty="0"/>
          </a:p>
          <a:p>
            <a:r>
              <a:rPr lang="en-US" sz="2800" dirty="0"/>
              <a:t> usually with stress of infection , </a:t>
            </a:r>
            <a:r>
              <a:rPr lang="en-US" sz="2800" dirty="0" err="1"/>
              <a:t>labour</a:t>
            </a:r>
            <a:r>
              <a:rPr lang="en-US" sz="2800" dirty="0"/>
              <a:t> or operative </a:t>
            </a:r>
            <a:r>
              <a:rPr lang="en-US" sz="2800" dirty="0" err="1"/>
              <a:t>delivary</a:t>
            </a:r>
            <a:r>
              <a:rPr lang="en-US" sz="2800" dirty="0"/>
              <a:t> , it can occur in </a:t>
            </a:r>
            <a:r>
              <a:rPr lang="en-US" sz="2800" u="sng" dirty="0"/>
              <a:t>poorly controlled patients</a:t>
            </a:r>
            <a:r>
              <a:rPr lang="en-US" sz="2800" dirty="0"/>
              <a:t> .</a:t>
            </a:r>
          </a:p>
          <a:p>
            <a:endParaRPr lang="en-US" sz="2800" dirty="0"/>
          </a:p>
          <a:p>
            <a:r>
              <a:rPr lang="en-US" sz="2800" dirty="0"/>
              <a:t> </a:t>
            </a:r>
            <a:r>
              <a:rPr lang="en-US" sz="2800" dirty="0">
                <a:solidFill>
                  <a:srgbClr val="0070C0"/>
                </a:solidFill>
              </a:rPr>
              <a:t>Management</a:t>
            </a:r>
            <a:r>
              <a:rPr lang="en-US" sz="2800" dirty="0"/>
              <a:t> : ( </a:t>
            </a:r>
            <a:r>
              <a:rPr lang="en-US" sz="2300" dirty="0"/>
              <a:t>In intensive care unit (ICU) setting )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Propylthiouracil (PTU</a:t>
            </a:r>
            <a:r>
              <a:rPr lang="en-US" sz="2400" dirty="0"/>
              <a:t>)  600-800 mg once then 150-200mg every 4-6 h</a:t>
            </a:r>
          </a:p>
          <a:p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β blocker </a:t>
            </a:r>
            <a:r>
              <a:rPr lang="en-US" sz="2400" dirty="0"/>
              <a:t>to control tachycardia.</a:t>
            </a:r>
          </a:p>
          <a:p>
            <a:r>
              <a:rPr lang="en-US" sz="2400" dirty="0"/>
              <a:t> </a:t>
            </a:r>
            <a:r>
              <a:rPr lang="en-US" sz="2400" dirty="0">
                <a:solidFill>
                  <a:srgbClr val="C00000"/>
                </a:solidFill>
              </a:rPr>
              <a:t>Sodium iodide </a:t>
            </a:r>
            <a:r>
              <a:rPr lang="en-US" sz="2400" dirty="0"/>
              <a:t>to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inhibit release of T3 and T4 .</a:t>
            </a:r>
          </a:p>
          <a:p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 err="1">
                <a:solidFill>
                  <a:srgbClr val="C00000"/>
                </a:solidFill>
              </a:rPr>
              <a:t>Dexamethasone</a:t>
            </a:r>
            <a:r>
              <a:rPr lang="en-US" sz="2400" dirty="0">
                <a:solidFill>
                  <a:srgbClr val="C00000"/>
                </a:solidFill>
              </a:rPr>
              <a:t> </a:t>
            </a:r>
            <a:r>
              <a:rPr lang="en-US" sz="2400" dirty="0"/>
              <a:t>blocks peripheral conversion of T4 to T3.</a:t>
            </a:r>
            <a:endParaRPr lang="en-US" sz="2300" dirty="0"/>
          </a:p>
          <a:p>
            <a:pPr>
              <a:buNone/>
            </a:pPr>
            <a:r>
              <a:rPr lang="en-US" sz="2800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Physiological changes of  Thyroid during pregnancy </a:t>
            </a:r>
          </a:p>
        </p:txBody>
      </p:sp>
      <p:graphicFrame>
        <p:nvGraphicFramePr>
          <p:cNvPr id="6" name="Diagram 5"/>
          <p:cNvGraphicFramePr/>
          <p:nvPr/>
        </p:nvGraphicFramePr>
        <p:xfrm>
          <a:off x="1143000" y="1981200"/>
          <a:ext cx="51054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Down Arrow 6"/>
          <p:cNvSpPr/>
          <p:nvPr/>
        </p:nvSpPr>
        <p:spPr>
          <a:xfrm rot="10800000">
            <a:off x="6781800" y="2286000"/>
            <a:ext cx="1676400" cy="2057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003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29400" y="4419600"/>
            <a:ext cx="2057400" cy="630942"/>
          </a:xfrm>
          <a:prstGeom prst="rect">
            <a:avLst/>
          </a:prstGeom>
        </p:spPr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Goes up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2362200"/>
            <a:ext cx="7482840" cy="841482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pPr algn="ctr"/>
            <a:r>
              <a:rPr lang="en-US" sz="4500" dirty="0"/>
              <a:t>Thyroid disorders in pregnancy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581400"/>
            <a:ext cx="7406640" cy="1752600"/>
          </a:xfrm>
        </p:spPr>
        <p:txBody>
          <a:bodyPr>
            <a:normAutofit/>
          </a:bodyPr>
          <a:lstStyle/>
          <a:p>
            <a:r>
              <a:rPr lang="en-US" sz="2800" dirty="0"/>
              <a:t>Done by : </a:t>
            </a:r>
            <a:r>
              <a:rPr lang="en-US" sz="2800" dirty="0" err="1" smtClean="0"/>
              <a:t>mohannad</a:t>
            </a:r>
            <a:r>
              <a:rPr lang="en-US" sz="2800" dirty="0" smtClean="0"/>
              <a:t> </a:t>
            </a:r>
            <a:r>
              <a:rPr lang="en-US" sz="2800" dirty="0" err="1" smtClean="0"/>
              <a:t>alzaben</a:t>
            </a:r>
            <a:endParaRPr lang="en-US" sz="2800" dirty="0"/>
          </a:p>
        </p:txBody>
      </p:sp>
      <p:pic>
        <p:nvPicPr>
          <p:cNvPr id="1026" name="Picture 2" descr="C:\Users\user\Desktop\Thyroid-Hormone-Lev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6480" y="4343400"/>
            <a:ext cx="3017520" cy="251460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4477042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BD9899D-D29F-4E44-9752-2DF5AC46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Thyroid dysfunction is the second most common endocrine disorder in pregnancy, affecting 2-3% of </a:t>
            </a:r>
            <a:r>
              <a:rPr lang="en-US" dirty="0" smtClean="0"/>
              <a:t>women</a:t>
            </a:r>
          </a:p>
          <a:p>
            <a:endParaRPr lang="en-US" dirty="0" smtClean="0"/>
          </a:p>
          <a:p>
            <a:r>
              <a:rPr lang="en-US" dirty="0"/>
              <a:t>Thyrotrophic hormone (TRH) and TSH synthesis occurs by 8–10 weeks of gestation in the fetus with thyroid hormone synthesis occurring by 10–12 weeks of </a:t>
            </a:r>
            <a:r>
              <a:rPr lang="en-US" dirty="0" smtClean="0"/>
              <a:t>gestation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>Maternal TSH does not cross the placenta. However, maternal T4 and T3 does cross the placenta in small quantities and is important for early fetal growth.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595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Pregnancy and trimester specific normal ranges for thyroid function tests</a:t>
            </a:r>
          </a:p>
        </p:txBody>
      </p:sp>
      <p:graphicFrame>
        <p:nvGraphicFramePr>
          <p:cNvPr id="6" name="عنصر نائب للمحتوى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4303954"/>
              </p:ext>
            </p:extLst>
          </p:nvPr>
        </p:nvGraphicFramePr>
        <p:xfrm>
          <a:off x="1331640" y="2204864"/>
          <a:ext cx="7499350" cy="4244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870"/>
                <a:gridCol w="1499870"/>
                <a:gridCol w="1499870"/>
                <a:gridCol w="1499870"/>
                <a:gridCol w="1499870"/>
              </a:tblGrid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b="1" dirty="0">
                          <a:effectLst/>
                        </a:rPr>
                        <a:t>Test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>
                          <a:effectLst/>
                        </a:rPr>
                        <a:t>Non-pregnant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>
                          <a:effectLst/>
                        </a:rPr>
                        <a:t>First trimester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>
                          <a:effectLst/>
                        </a:rPr>
                        <a:t>Second trimester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b="1">
                          <a:effectLst/>
                        </a:rPr>
                        <a:t>Third trimester</a:t>
                      </a:r>
                      <a:endParaRPr lang="en-US">
                        <a:effectLst/>
                      </a:endParaRPr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Free thyroxine (pmol/l)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9.0–26.0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10.0–16.0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9.0–﻿15.5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8.0–﻿14.5</a:t>
                      </a:r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Free triiodothyronine (pmol/l)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2.6–﻿5.7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3.0–﻿7.0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3.0–﻿5.5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2.5–﻿5.5</a:t>
                      </a:r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TSH (mU/l)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0.3–﻿4.2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0.5–﻿</a:t>
                      </a:r>
                      <a:r>
                        <a:rPr lang="en-US" dirty="0" smtClean="0">
                          <a:effectLst/>
                        </a:rPr>
                        <a:t>5.0</a:t>
                      </a:r>
                      <a:endParaRPr lang="en-US" dirty="0">
                        <a:effectLst/>
                      </a:endParaRP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0.5–﻿3.5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0.5–﻿4.0</a:t>
                      </a:r>
                    </a:p>
                  </a:txBody>
                  <a:tcPr marL="95250" marR="95250" marT="95250" marB="95250" anchor="ctr"/>
                </a:tc>
              </a:tr>
              <a:tr h="370840"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TSH (mU/l) – Endocrine Society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0.3–﻿4.3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0.1–﻿2.5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>
                          <a:effectLst/>
                        </a:rPr>
                        <a:t>0.2–﻿3.0</a:t>
                      </a:r>
                    </a:p>
                  </a:txBody>
                  <a:tcPr marL="95250" marR="95250" marT="95250" marB="95250" anchor="ctr"/>
                </a:tc>
                <a:tc>
                  <a:txBody>
                    <a:bodyPr/>
                    <a:lstStyle/>
                    <a:p>
                      <a:pPr fontAlgn="ctr"/>
                      <a:r>
                        <a:rPr lang="en-US" dirty="0">
                          <a:effectLst/>
                        </a:rPr>
                        <a:t>0.3–﻿3.0</a:t>
                      </a:r>
                    </a:p>
                  </a:txBody>
                  <a:tcPr marL="95250" marR="95250" marT="95250" marB="952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618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en-US" dirty="0"/>
              <a:t>factor that affects thyroid physiology in pregnancy is cross-reactivity of TSH and human chorionic </a:t>
            </a:r>
            <a:r>
              <a:rPr lang="en-US" dirty="0" smtClean="0"/>
              <a:t>gonadotropin(</a:t>
            </a:r>
            <a:r>
              <a:rPr lang="en-US" dirty="0" err="1" smtClean="0"/>
              <a:t>hCG</a:t>
            </a:r>
            <a:r>
              <a:rPr lang="en-US" dirty="0"/>
              <a:t>), which have identical alpha </a:t>
            </a:r>
            <a:r>
              <a:rPr lang="en-US" dirty="0" err="1" smtClean="0"/>
              <a:t>subunits.Only</a:t>
            </a:r>
            <a:r>
              <a:rPr lang="en-US" dirty="0" smtClean="0"/>
              <a:t> </a:t>
            </a:r>
            <a:r>
              <a:rPr lang="en-US" dirty="0"/>
              <a:t>the beta subunits differ, which </a:t>
            </a:r>
            <a:r>
              <a:rPr lang="en-US" dirty="0" smtClean="0"/>
              <a:t>confers the </a:t>
            </a:r>
            <a:r>
              <a:rPr lang="en-US" dirty="0"/>
              <a:t>specificity of the hormones. During </a:t>
            </a:r>
            <a:r>
              <a:rPr lang="en-US" dirty="0" smtClean="0"/>
              <a:t>the first </a:t>
            </a:r>
            <a:r>
              <a:rPr lang="en-US" dirty="0"/>
              <a:t>trimester, high </a:t>
            </a:r>
            <a:r>
              <a:rPr lang="en-US" dirty="0" err="1"/>
              <a:t>hCG</a:t>
            </a:r>
            <a:r>
              <a:rPr lang="en-US" dirty="0"/>
              <a:t> levels </a:t>
            </a:r>
            <a:r>
              <a:rPr lang="en-US" dirty="0" smtClean="0"/>
              <a:t>activate TSH </a:t>
            </a:r>
            <a:r>
              <a:rPr lang="en-US" dirty="0"/>
              <a:t>receptors nonspecifically and stimulate release of T3 and T4. This, in </a:t>
            </a:r>
            <a:r>
              <a:rPr lang="en-US" dirty="0" err="1" smtClean="0"/>
              <a:t>turn,decreases</a:t>
            </a:r>
            <a:r>
              <a:rPr lang="en-US" dirty="0" smtClean="0"/>
              <a:t> </a:t>
            </a:r>
            <a:r>
              <a:rPr lang="en-US" dirty="0"/>
              <a:t>serum TSH via negative feedback, resulting </a:t>
            </a:r>
            <a:r>
              <a:rPr lang="en-US" dirty="0" smtClean="0"/>
              <a:t>in physiologically </a:t>
            </a:r>
            <a:r>
              <a:rPr lang="en-US" dirty="0" err="1" smtClean="0"/>
              <a:t>lowerTSH</a:t>
            </a:r>
            <a:r>
              <a:rPr lang="en-US" dirty="0" smtClean="0"/>
              <a:t> </a:t>
            </a:r>
            <a:r>
              <a:rPr lang="en-US" dirty="0"/>
              <a:t>values in early pregnancy</a:t>
            </a:r>
          </a:p>
          <a:p>
            <a:pPr marL="82296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17539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28600"/>
            <a:ext cx="4203192" cy="9144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4600" dirty="0" smtClean="0"/>
              <a:t>Hypothyroidism</a:t>
            </a:r>
            <a:endParaRPr lang="en-US" sz="4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9632" y="1916832"/>
            <a:ext cx="7498080" cy="48006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Hypothyroidism (overt or subclinical) complicates up to 3% of pregnancies.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Overt hypothyroidism (OH) is defined as an elevated TSH (using pregnancy-specific ranges for each trimester) in conjunction with a decreased free T4 concentration. Women with TSH levels of 10.0 </a:t>
            </a:r>
            <a:r>
              <a:rPr lang="en-US" dirty="0" err="1"/>
              <a:t>mIU</a:t>
            </a:r>
            <a:r>
              <a:rPr lang="en-US" dirty="0"/>
              <a:t>/l or above, irrespective of their free T4 levels, are also considered to have OH. Subclinical hypothyroidism is defined as a serum TSH of 2.5–10.0 </a:t>
            </a:r>
            <a:r>
              <a:rPr lang="en-US" dirty="0" err="1"/>
              <a:t>mIU</a:t>
            </a:r>
            <a:r>
              <a:rPr lang="en-US" dirty="0"/>
              <a:t>/l with a normal free T4 concentration.</a:t>
            </a:r>
          </a:p>
          <a:p>
            <a:endParaRPr lang="en-US" dirty="0"/>
          </a:p>
          <a:p>
            <a:pPr marL="82296" indent="0"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 </a:t>
            </a:r>
            <a:endParaRPr lang="en-US" sz="2800" dirty="0">
              <a:solidFill>
                <a:srgbClr val="C00000"/>
              </a:solidFill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263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Causes of Hyperthyroidism in pregnancy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 smtClean="0"/>
          </a:p>
          <a:p>
            <a:r>
              <a:rPr lang="en-US" dirty="0"/>
              <a:t>OH complicates 2–10 per 1000 pregnancies and is commonly due to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Hashimoto's thyroiditis</a:t>
            </a:r>
          </a:p>
          <a:p>
            <a:r>
              <a:rPr lang="en-US" dirty="0"/>
              <a:t>previous radioiodine therapy/thyroid surgery</a:t>
            </a:r>
          </a:p>
          <a:p>
            <a:r>
              <a:rPr lang="en-US" dirty="0"/>
              <a:t>previous postpartum thyroiditis</a:t>
            </a:r>
          </a:p>
          <a:p>
            <a:r>
              <a:rPr lang="en-US" dirty="0"/>
              <a:t>hypopituitarism</a:t>
            </a:r>
          </a:p>
          <a:p>
            <a:r>
              <a:rPr lang="en-US" dirty="0"/>
              <a:t>iodine deficiency.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33440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عنصر نائب للمحتوى 9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OH can cause </a:t>
            </a:r>
            <a:r>
              <a:rPr lang="en-US" dirty="0" err="1"/>
              <a:t>anovulatory</a:t>
            </a:r>
            <a:r>
              <a:rPr lang="en-US" dirty="0"/>
              <a:t> menstrual cycles and menorrhagia. Maternal and fetal outcomes are worse with OH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There are higher risks of spontaneous miscarriage, pre-eclampsia, pregnancy-induced hypertension, postpartum </a:t>
            </a:r>
            <a:r>
              <a:rPr lang="en-US" dirty="0" err="1"/>
              <a:t>haemorrhage</a:t>
            </a:r>
            <a:r>
              <a:rPr lang="en-US" dirty="0"/>
              <a:t> and low birth weight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/>
              <a:t>Pregnancy itself probably has no effect on hypothyroidism although approximately 25% of women will require an increase in their thyroxine dose in pregnancy; this may be because of inadequate replacement prior to pregnancy.</a:t>
            </a:r>
          </a:p>
        </p:txBody>
      </p:sp>
    </p:spTree>
    <p:extLst>
      <p:ext uri="{BB962C8B-B14F-4D97-AF65-F5344CB8AC3E}">
        <p14:creationId xmlns:p14="http://schemas.microsoft.com/office/powerpoint/2010/main" val="13878376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err="1" smtClean="0"/>
              <a:t>Hypothyrodism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12776"/>
            <a:ext cx="7498080" cy="441960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In particular, overt maternal hypothyroidism is associated with neonatal neurologic developmental delay because of the </a:t>
            </a:r>
            <a:r>
              <a:rPr lang="en-US" dirty="0" err="1"/>
              <a:t>transplacental</a:t>
            </a:r>
            <a:r>
              <a:rPr lang="en-US" dirty="0"/>
              <a:t> transfer of thyroid hormone in early pregnancy is inadequate. This process is required for brain development</a:t>
            </a:r>
            <a:r>
              <a:rPr lang="en-US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Subclinical hypothyroidism may be associated with an increased risk of adverse pregnancy complications such as spontaneous abortions, fetal loss, and preterm labor.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306690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Clinical presentations in </a:t>
            </a:r>
            <a:r>
              <a:rPr lang="en-US" dirty="0" err="1" smtClean="0"/>
              <a:t>hypothyrodism</a:t>
            </a:r>
            <a:endParaRPr lang="en-US" dirty="0"/>
          </a:p>
        </p:txBody>
      </p:sp>
      <p:sp>
        <p:nvSpPr>
          <p:cNvPr id="5" name="عنصر نائب للمحتوى 4"/>
          <p:cNvSpPr>
            <a:spLocks noGrp="1"/>
          </p:cNvSpPr>
          <p:nvPr>
            <p:ph idx="1"/>
          </p:nvPr>
        </p:nvSpPr>
        <p:spPr>
          <a:xfrm>
            <a:off x="1403648" y="1700808"/>
            <a:ext cx="7498080" cy="4800600"/>
          </a:xfrm>
        </p:spPr>
        <p:txBody>
          <a:bodyPr/>
          <a:lstStyle/>
          <a:p>
            <a:r>
              <a:rPr lang="en-US" dirty="0"/>
              <a:t>Symptoms of mild hypothyroidism can mimic those of normal pregnancy, making diagnosis difficult.</a:t>
            </a:r>
          </a:p>
          <a:p>
            <a:r>
              <a:rPr lang="en-US" dirty="0"/>
              <a:t>Lethargy, weight increase, and constipation are commonly reported.</a:t>
            </a:r>
          </a:p>
          <a:p>
            <a:r>
              <a:rPr lang="en-US" dirty="0"/>
              <a:t>Patients frequently report having cold intolerance, stiffness, muscle cramping, carpal tunnel syndrome, dry hair and skin, and a deepened voice.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2274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Effects of </a:t>
            </a:r>
            <a:r>
              <a:rPr lang="en-US" dirty="0" smtClean="0"/>
              <a:t>Hypothyroidism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95400"/>
            <a:ext cx="7866888" cy="4953000"/>
          </a:xfrm>
        </p:spPr>
        <p:txBody>
          <a:bodyPr/>
          <a:lstStyle/>
          <a:p>
            <a:pPr>
              <a:buNone/>
            </a:pPr>
            <a:r>
              <a:rPr lang="en-US" dirty="0"/>
              <a:t>Pregnant women on appropriate </a:t>
            </a:r>
            <a:r>
              <a:rPr lang="en-US" dirty="0" smtClean="0"/>
              <a:t>thyroid replacement </a:t>
            </a:r>
            <a:r>
              <a:rPr lang="en-US" dirty="0"/>
              <a:t>therapy can expect a normal pregnancy outcome, but </a:t>
            </a:r>
            <a:r>
              <a:rPr lang="en-US" b="1" dirty="0"/>
              <a:t>untreated maternal hypothyroidism has been associated with an increased risk </a:t>
            </a:r>
            <a:r>
              <a:rPr lang="en-US" b="1" dirty="0" smtClean="0"/>
              <a:t>of spontaneous </a:t>
            </a:r>
            <a:r>
              <a:rPr lang="en-US" b="1" dirty="0"/>
              <a:t>abortion, preeclampsia, abruption, low-birth-weight or stillborn infants, and lower cognitive function in offspring. </a:t>
            </a:r>
            <a:endParaRPr lang="en-US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6860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/>
        </p:nvGraphicFramePr>
        <p:xfrm>
          <a:off x="1143000" y="1676400"/>
          <a:ext cx="5105400" cy="3556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553200" y="3276600"/>
            <a:ext cx="2362200" cy="1107996"/>
          </a:xfrm>
          <a:prstGeom prst="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NO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change 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49808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Physiological changes of  Thyroid during pregnancy 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ED2BAB-2AA3-40B6-A294-4BEBC2709F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9632" y="1052736"/>
            <a:ext cx="7498080" cy="5805264"/>
          </a:xfrm>
        </p:spPr>
        <p:txBody>
          <a:bodyPr>
            <a:normAutofit fontScale="70000" lnSpcReduction="20000"/>
          </a:bodyPr>
          <a:lstStyle/>
          <a:p>
            <a:pPr marL="82296" indent="0">
              <a:buNone/>
            </a:pPr>
            <a:r>
              <a:rPr lang="en-US" altLang="en-US" dirty="0" smtClean="0"/>
              <a:t> </a:t>
            </a:r>
            <a:r>
              <a:rPr lang="en-US" b="1" dirty="0"/>
              <a:t>Thyroid hormone deficiency during the fetal and early neonatal periods leads to generalized cognitive impairment. </a:t>
            </a:r>
            <a:endParaRPr lang="en-US" b="1" dirty="0" smtClean="0"/>
          </a:p>
          <a:p>
            <a:pPr marL="82296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severity of symptoms depends on the time of onset and the </a:t>
            </a:r>
            <a:r>
              <a:rPr lang="en-US" altLang="en-US" b="1" dirty="0" smtClean="0"/>
              <a:t> </a:t>
            </a:r>
            <a:r>
              <a:rPr lang="en-US" b="1" dirty="0"/>
              <a:t>severity of the deprivation. </a:t>
            </a:r>
            <a:endParaRPr lang="en-US" b="1" dirty="0" smtClean="0"/>
          </a:p>
          <a:p>
            <a:pPr marL="82296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incidence of congenital hypothyroidism is about 1 in 2000 to 4000 births</a:t>
            </a:r>
            <a:r>
              <a:rPr lang="en-US" b="1" dirty="0" smtClean="0"/>
              <a:t>.</a:t>
            </a:r>
          </a:p>
          <a:p>
            <a:pPr marL="82296" indent="0">
              <a:buNone/>
            </a:pPr>
            <a:r>
              <a:rPr lang="en-US" b="1" dirty="0" smtClean="0"/>
              <a:t> </a:t>
            </a:r>
            <a:r>
              <a:rPr lang="en-US" b="1" dirty="0"/>
              <a:t>The etiologic factors include thyroid dysgenesis, inborn errors of thyroid function, and iodine deficiency</a:t>
            </a:r>
            <a:r>
              <a:rPr lang="en-US" b="1" dirty="0" smtClean="0"/>
              <a:t>.</a:t>
            </a:r>
          </a:p>
          <a:p>
            <a:pPr marL="82296" indent="0">
              <a:buNone/>
            </a:pPr>
            <a:endParaRPr lang="en-US" b="1" dirty="0" smtClean="0"/>
          </a:p>
          <a:p>
            <a:pPr marL="82296" indent="0">
              <a:buNone/>
            </a:pPr>
            <a:r>
              <a:rPr lang="en-US" dirty="0" smtClean="0"/>
              <a:t> </a:t>
            </a:r>
            <a:r>
              <a:rPr lang="en-US" b="1" dirty="0" smtClean="0"/>
              <a:t>Maternal </a:t>
            </a:r>
            <a:r>
              <a:rPr lang="en-US" b="1" dirty="0"/>
              <a:t>and neonatal exposure to excess iodine (e.g., </a:t>
            </a:r>
            <a:r>
              <a:rPr lang="en-US" b="1" dirty="0" err="1"/>
              <a:t>amiodorone</a:t>
            </a:r>
            <a:r>
              <a:rPr lang="en-US" b="1" dirty="0"/>
              <a:t>, iodine-containing contrast dyes or disinfectants, and supplements) is another potentially preventable cause. </a:t>
            </a:r>
            <a:endParaRPr lang="en-US" b="1" dirty="0" smtClean="0"/>
          </a:p>
          <a:p>
            <a:pPr marL="82296" indent="0">
              <a:buNone/>
            </a:pPr>
            <a:endParaRPr lang="en-US" b="1" dirty="0" smtClean="0"/>
          </a:p>
          <a:p>
            <a:pPr marL="82296" indent="0">
              <a:buNone/>
            </a:pPr>
            <a:r>
              <a:rPr lang="en-US" b="1" dirty="0" smtClean="0"/>
              <a:t>Newborn </a:t>
            </a:r>
            <a:r>
              <a:rPr lang="en-US" b="1" dirty="0"/>
              <a:t>screening programs can identify many cases of congenital hypothyroidism, and with early administration of thyroid hormone replacement, the impairment can be minimized.</a:t>
            </a:r>
            <a:endParaRPr lang="en-US" altLang="en-US" dirty="0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CONGENITAL HYPOTHYROIDISM. </a:t>
            </a:r>
          </a:p>
        </p:txBody>
      </p:sp>
    </p:spTree>
    <p:extLst>
      <p:ext uri="{BB962C8B-B14F-4D97-AF65-F5344CB8AC3E}">
        <p14:creationId xmlns:p14="http://schemas.microsoft.com/office/powerpoint/2010/main" val="30184651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smtClean="0"/>
              <a:t>Effect of drugs on thyroid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410200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Inhibition of thyroid function - Iodine, lithium, and sulfonylureas</a:t>
            </a:r>
          </a:p>
          <a:p>
            <a:r>
              <a:rPr lang="en-US" dirty="0"/>
              <a:t>Inhibition of T4 and triiodothyronine (T3) conversion - Glucocorticoids, propranolol, amiodarone, and </a:t>
            </a:r>
            <a:r>
              <a:rPr lang="en-US" dirty="0" err="1"/>
              <a:t>propylthiouracil</a:t>
            </a:r>
            <a:r>
              <a:rPr lang="en-US" dirty="0"/>
              <a:t> (PTU)</a:t>
            </a:r>
          </a:p>
          <a:p>
            <a:r>
              <a:rPr lang="en-US" dirty="0"/>
              <a:t>Increase in TSH levels - Iodine, lithium, dopamine antagonists, and cimetidine</a:t>
            </a:r>
          </a:p>
          <a:p>
            <a:r>
              <a:rPr lang="en-US" dirty="0"/>
              <a:t>Decrease in TSH levels - Glucocorticoids, dopamine agonists, and </a:t>
            </a:r>
            <a:r>
              <a:rPr lang="en-US" dirty="0" smtClean="0"/>
              <a:t>somatostatin</a:t>
            </a:r>
          </a:p>
          <a:p>
            <a:endParaRPr lang="en-US" dirty="0"/>
          </a:p>
          <a:p>
            <a:r>
              <a:rPr lang="en-US" dirty="0"/>
              <a:t>Inhibition of the binding of T4 and T3 to transport proteins - Phenytoin, sulfonylureas, diazepam, furosemide, and </a:t>
            </a:r>
            <a:r>
              <a:rPr lang="en-US" dirty="0" smtClean="0"/>
              <a:t>salicylates</a:t>
            </a:r>
          </a:p>
          <a:p>
            <a:endParaRPr lang="en-US" dirty="0"/>
          </a:p>
          <a:p>
            <a:r>
              <a:rPr lang="en-US" dirty="0"/>
              <a:t>Inhibition of GI absorption of thyroid hormones - Cholestyramine, ferrous sulfate, aluminum hydroxide, and sucralfate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970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smtClean="0"/>
              <a:t>DIAGNOSIS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371600"/>
            <a:ext cx="7790688" cy="4876800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 </a:t>
            </a:r>
            <a:r>
              <a:rPr lang="en-US" sz="2800" dirty="0"/>
              <a:t>In primary hypothyroidism, TSH levels are elevated and the FT4 value or FT4 index should be low.</a:t>
            </a:r>
          </a:p>
          <a:p>
            <a:r>
              <a:rPr lang="en-US" sz="2800" dirty="0"/>
              <a:t>With </a:t>
            </a:r>
            <a:r>
              <a:rPr lang="en-US" sz="2800" dirty="0" err="1"/>
              <a:t>suprathyroid</a:t>
            </a:r>
            <a:r>
              <a:rPr lang="en-US" sz="2800" dirty="0"/>
              <a:t> hypothyroidism, the TSH level may be normal or low, and the FT4 level or FT4 index is low.</a:t>
            </a:r>
          </a:p>
          <a:p>
            <a:r>
              <a:rPr lang="en-US" sz="2800" dirty="0"/>
              <a:t>In subclinical hypothyroidism, the FT4 value is normal, and the TSH level is elevated.</a:t>
            </a:r>
          </a:p>
          <a:p>
            <a:r>
              <a:rPr lang="en-US" sz="2800" dirty="0"/>
              <a:t>Elevations in serum TSH during pregnancy should be defined using pregnancy-specific reference ranges.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4999855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 smtClean="0"/>
              <a:t>CONT…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8229600" cy="5562600"/>
          </a:xfrm>
        </p:spPr>
        <p:txBody>
          <a:bodyPr>
            <a:normAutofit/>
          </a:bodyPr>
          <a:lstStyle/>
          <a:p>
            <a:r>
              <a:rPr lang="en-US" sz="2800" dirty="0"/>
              <a:t>Tests for anti-TPO and </a:t>
            </a:r>
            <a:r>
              <a:rPr lang="en-US" sz="2800" dirty="0" err="1"/>
              <a:t>antithyroglobulin</a:t>
            </a:r>
            <a:r>
              <a:rPr lang="en-US" sz="2800" dirty="0"/>
              <a:t> antibodies</a:t>
            </a:r>
          </a:p>
          <a:p>
            <a:r>
              <a:rPr lang="en-US" sz="2800" dirty="0"/>
              <a:t>Levels of anti-TPO and </a:t>
            </a:r>
            <a:r>
              <a:rPr lang="en-US" sz="2800" dirty="0" err="1"/>
              <a:t>antithyroglobulin</a:t>
            </a:r>
            <a:r>
              <a:rPr lang="en-US" sz="2800" dirty="0"/>
              <a:t> antibodies should be measured in pregnant women with possible hypothyroidism to determine if Hashimoto thyroiditis is the cause.</a:t>
            </a:r>
          </a:p>
          <a:p>
            <a:r>
              <a:rPr lang="en-US" sz="2800" dirty="0"/>
              <a:t>Measurement of anti-TPO antibody concentrations is often sufficient because the results are almost always positive in patients with Hashimoto thyroiditis.</a:t>
            </a:r>
          </a:p>
          <a:p>
            <a:pPr>
              <a:buNone/>
            </a:pPr>
            <a:endParaRPr lang="en-US" sz="2600" dirty="0">
              <a:solidFill>
                <a:srgbClr val="C00000"/>
              </a:solidFill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1257940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TREATMENT</a:t>
            </a:r>
            <a:endParaRPr lang="en-US" dirty="0"/>
          </a:p>
        </p:txBody>
      </p:sp>
      <p:sp>
        <p:nvSpPr>
          <p:cNvPr id="4" name="عنصر نائب للمحتوى 3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Thyroid hormones</a:t>
            </a:r>
          </a:p>
          <a:p>
            <a:r>
              <a:rPr lang="en-US" dirty="0" smtClean="0"/>
              <a:t>Several </a:t>
            </a:r>
            <a:r>
              <a:rPr lang="en-US" dirty="0"/>
              <a:t>forms of thyroid hormones are commercially available. They include levothyroxine, </a:t>
            </a:r>
            <a:r>
              <a:rPr lang="en-US" dirty="0" err="1"/>
              <a:t>liothyronine</a:t>
            </a:r>
            <a:r>
              <a:rPr lang="en-US" dirty="0"/>
              <a:t>, and liotrix. Levothyroxine is the DOC for treating pregnant women with hypothyroidism. No conclusive evidence supports the use of levothyroxine to prevent perinatal hypothyroidism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Levothyroxine (</a:t>
            </a:r>
            <a:r>
              <a:rPr lang="en-US" dirty="0" err="1"/>
              <a:t>Synthroid</a:t>
            </a:r>
            <a:r>
              <a:rPr lang="en-US" dirty="0" smtClean="0"/>
              <a:t>) :</a:t>
            </a:r>
          </a:p>
          <a:p>
            <a:r>
              <a:rPr lang="en-US" dirty="0" err="1" smtClean="0"/>
              <a:t>Levo</a:t>
            </a:r>
            <a:r>
              <a:rPr lang="en-US" dirty="0" smtClean="0"/>
              <a:t> </a:t>
            </a:r>
            <a:r>
              <a:rPr lang="en-US" dirty="0"/>
              <a:t>isomer of T4. Once absorbed, T4 </a:t>
            </a:r>
            <a:r>
              <a:rPr lang="en-US" dirty="0" err="1"/>
              <a:t>deiodinated</a:t>
            </a:r>
            <a:r>
              <a:rPr lang="en-US" dirty="0"/>
              <a:t> to T3 in </a:t>
            </a:r>
            <a:r>
              <a:rPr lang="en-US" dirty="0" err="1"/>
              <a:t>extrathyroidal</a:t>
            </a:r>
            <a:r>
              <a:rPr lang="en-US" dirty="0"/>
              <a:t> tissues. First choice in treatment of hypothyroidism during pregnancy because it mimics physiologic state. Measure TSH levels q4wk, and adjust dosage.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58845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19400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sz="7700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21806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BD9899D-D29F-4E44-9752-2DF5AC463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DFEBEE40-2634-4A27-96B6-5938562147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685800"/>
            <a:ext cx="8401050" cy="5897562"/>
          </a:xfrm>
        </p:spPr>
      </p:pic>
    </p:spTree>
    <p:extLst>
      <p:ext uri="{BB962C8B-B14F-4D97-AF65-F5344CB8AC3E}">
        <p14:creationId xmlns:p14="http://schemas.microsoft.com/office/powerpoint/2010/main" val="40217477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9400" y="228600"/>
            <a:ext cx="4203192" cy="9144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4600" dirty="0"/>
              <a:t>Hyperthyroidism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Hyperthyroidism occurs in </a:t>
            </a:r>
            <a:r>
              <a:rPr lang="en-US" sz="2800" dirty="0"/>
              <a:t>(</a:t>
            </a:r>
            <a:r>
              <a:rPr lang="en-US" sz="2800" dirty="0">
                <a:latin typeface="Arial Rounded MT Bold" pitchFamily="34" charset="0"/>
              </a:rPr>
              <a:t>1:500</a:t>
            </a:r>
            <a:r>
              <a:rPr lang="en-US" sz="2800" dirty="0"/>
              <a:t> ) </a:t>
            </a:r>
            <a:r>
              <a:rPr lang="en-US" dirty="0"/>
              <a:t>pregnancies .</a:t>
            </a:r>
          </a:p>
          <a:p>
            <a:endParaRPr lang="en-US" dirty="0"/>
          </a:p>
          <a:p>
            <a:r>
              <a:rPr lang="en-US" dirty="0"/>
              <a:t> The most common cause is </a:t>
            </a:r>
            <a:r>
              <a:rPr lang="en-US" u="sng" dirty="0">
                <a:solidFill>
                  <a:srgbClr val="C00000"/>
                </a:solidFill>
              </a:rPr>
              <a:t>Graves disease</a:t>
            </a:r>
            <a:r>
              <a:rPr lang="en-US" dirty="0"/>
              <a:t> </a:t>
            </a:r>
            <a:r>
              <a:rPr lang="en-US" sz="2500" dirty="0"/>
              <a:t>(95%) 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>
                <a:sym typeface="Wingdings" pitchFamily="2" charset="2"/>
              </a:rPr>
              <a:t> </a:t>
            </a:r>
            <a:r>
              <a:rPr lang="en-US" sz="2800" dirty="0">
                <a:sym typeface="Wingdings" pitchFamily="2" charset="2"/>
              </a:rPr>
              <a:t>It is an</a:t>
            </a:r>
            <a:r>
              <a:rPr lang="en-US" sz="2800" dirty="0"/>
              <a:t> autoimmune disease , characterized by the production of  </a:t>
            </a:r>
            <a:r>
              <a:rPr lang="en-US" sz="2800" u="sng" dirty="0"/>
              <a:t>TSH-receptors stimulating antibodies</a:t>
            </a:r>
            <a:endParaRPr lang="en-US" sz="2800" dirty="0">
              <a:solidFill>
                <a:srgbClr val="C00000"/>
              </a:solidFill>
            </a:endParaRPr>
          </a:p>
          <a:p>
            <a:pPr marL="596646" indent="-514350">
              <a:buNone/>
            </a:pPr>
            <a:r>
              <a:rPr lang="en-US" sz="2800" dirty="0">
                <a:solidFill>
                  <a:srgbClr val="C00000"/>
                </a:solidFill>
              </a:rPr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Causes of Hyperthyroidism in pregnancy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219200"/>
            <a:ext cx="7498080" cy="50292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+mj-lt"/>
              <a:buAutoNum type="arabicParenR"/>
            </a:pPr>
            <a:endParaRPr lang="en-US" dirty="0">
              <a:solidFill>
                <a:srgbClr val="C00000"/>
              </a:solidFill>
            </a:endParaRPr>
          </a:p>
          <a:p>
            <a:pPr marL="596646" indent="-514350">
              <a:buFont typeface="+mj-lt"/>
              <a:buAutoNum type="arabicParenR"/>
            </a:pPr>
            <a:endParaRPr lang="en-US" dirty="0">
              <a:solidFill>
                <a:srgbClr val="C00000"/>
              </a:solidFill>
            </a:endParaRPr>
          </a:p>
          <a:p>
            <a:pPr marL="596646" indent="-514350">
              <a:buFont typeface="+mj-lt"/>
              <a:buAutoNum type="arabicParenR"/>
            </a:pP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sz="2600" dirty="0">
                <a:solidFill>
                  <a:srgbClr val="C00000"/>
                </a:solidFill>
              </a:rPr>
              <a:t>Graves disease 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600" dirty="0"/>
              <a:t>Toxic </a:t>
            </a:r>
            <a:r>
              <a:rPr lang="en-US" sz="2600" dirty="0" err="1"/>
              <a:t>multinodular</a:t>
            </a:r>
            <a:r>
              <a:rPr lang="en-US" sz="2600" dirty="0"/>
              <a:t> goiter 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600" dirty="0"/>
              <a:t> Toxic adenoma </a:t>
            </a:r>
          </a:p>
          <a:p>
            <a:pPr marL="596646" indent="-514350">
              <a:buFont typeface="+mj-lt"/>
              <a:buAutoNum type="arabicParenR"/>
            </a:pPr>
            <a:r>
              <a:rPr lang="en-US" sz="2600" dirty="0">
                <a:solidFill>
                  <a:srgbClr val="C00000"/>
                </a:solidFill>
              </a:rPr>
              <a:t> </a:t>
            </a:r>
            <a:r>
              <a:rPr lang="en-US" sz="2600" dirty="0" err="1"/>
              <a:t>subacute</a:t>
            </a:r>
            <a:r>
              <a:rPr lang="en-US" sz="2600" dirty="0"/>
              <a:t> </a:t>
            </a:r>
            <a:r>
              <a:rPr lang="en-US" sz="2600" dirty="0" err="1"/>
              <a:t>thyroditis</a:t>
            </a:r>
            <a:r>
              <a:rPr lang="en-US" sz="2600" dirty="0"/>
              <a:t> </a:t>
            </a:r>
          </a:p>
          <a:p>
            <a:pPr>
              <a:buNone/>
            </a:pPr>
            <a:endParaRPr lang="en-US" dirty="0"/>
          </a:p>
          <a:p>
            <a:pPr marL="596646" indent="-514350">
              <a:buFont typeface="+mj-lt"/>
              <a:buAutoNum type="arabicParenR"/>
            </a:pPr>
            <a:endParaRPr lang="en-US" dirty="0">
              <a:solidFill>
                <a:srgbClr val="C00000"/>
              </a:solidFill>
            </a:endParaRPr>
          </a:p>
          <a:p>
            <a:pPr marL="596646" indent="-514350">
              <a:buFont typeface="+mj-lt"/>
              <a:buAutoNum type="arabicParenR"/>
            </a:pPr>
            <a:r>
              <a:rPr lang="en-US" dirty="0" err="1"/>
              <a:t>hyperemesis</a:t>
            </a:r>
            <a:r>
              <a:rPr lang="en-US" dirty="0"/>
              <a:t> </a:t>
            </a:r>
            <a:r>
              <a:rPr lang="en-US" dirty="0" err="1"/>
              <a:t>gravidarum</a:t>
            </a:r>
            <a:endParaRPr lang="en-US" dirty="0"/>
          </a:p>
          <a:p>
            <a:pPr marL="596646" indent="-514350">
              <a:buFont typeface="+mj-lt"/>
              <a:buAutoNum type="arabicParenR"/>
            </a:pPr>
            <a:r>
              <a:rPr lang="en-US" dirty="0"/>
              <a:t>gestational </a:t>
            </a:r>
            <a:r>
              <a:rPr lang="en-US" dirty="0" err="1"/>
              <a:t>trophoblastic</a:t>
            </a:r>
            <a:r>
              <a:rPr lang="en-US" dirty="0"/>
              <a:t> disease (GTD)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5400" y="1524000"/>
            <a:ext cx="3718582" cy="52322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Intrinsic thyroid disease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19200" y="4267200"/>
            <a:ext cx="4101059" cy="52322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Gestational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thyrotoxicosis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Gill Sans M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>
            <a:noAutofit/>
          </a:bodyPr>
          <a:lstStyle/>
          <a:p>
            <a:r>
              <a:rPr lang="en-US" sz="3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Causes of Hyperthyroidism in pregnancy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1524000"/>
            <a:ext cx="6116803" cy="523220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Excessive ,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exogeneous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Gill Sans MT"/>
                <a:ea typeface="+mj-ea"/>
                <a:cs typeface="+mj-cs"/>
              </a:rPr>
              <a:t> thyroid hormone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098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Amiodarone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arenR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Lithium</a:t>
            </a:r>
          </a:p>
        </p:txBody>
      </p:sp>
      <p:pic>
        <p:nvPicPr>
          <p:cNvPr id="1026" name="Picture 2" descr="C:\Users\user\Desktop\tenor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4495800"/>
            <a:ext cx="609600" cy="536448"/>
          </a:xfrm>
          <a:prstGeom prst="rect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</p:pic>
      <p:sp>
        <p:nvSpPr>
          <p:cNvPr id="8" name="TextBox 7"/>
          <p:cNvSpPr txBox="1"/>
          <p:nvPr/>
        </p:nvSpPr>
        <p:spPr>
          <a:xfrm>
            <a:off x="1602768" y="4395787"/>
            <a:ext cx="754123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Women with (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hyperemesis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gravidarum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) or (</a:t>
            </a: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molar pregnancy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) may mimic biochemical hyperthyroidism ( as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hCG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, at high levels ) and can stimulate TSH-receptors . They usually have </a:t>
            </a:r>
            <a:r>
              <a:rPr kumimoji="0" lang="en-US" sz="2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no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clinical signs of </a:t>
            </a:r>
            <a:r>
              <a:rPr kumimoji="0" lang="en-US" sz="2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thyrotoxicosis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 and should </a:t>
            </a:r>
            <a:r>
              <a:rPr kumimoji="0" lang="en-US" sz="22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not 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be treated 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1143000"/>
          </a:xfrm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en-US" dirty="0"/>
              <a:t>Clinical presentation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57400"/>
            <a:ext cx="7498080" cy="4419600"/>
          </a:xfrm>
        </p:spPr>
        <p:txBody>
          <a:bodyPr>
            <a:normAutofit lnSpcReduction="10000"/>
          </a:bodyPr>
          <a:lstStyle/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Increase appetite &amp; weight loss 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loss of concentration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Nervousness , agitations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Excessive sweating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Heat intolerance 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palpitations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Tremors</a:t>
            </a:r>
          </a:p>
          <a:p>
            <a:pPr marL="596646" indent="-514350">
              <a:buFont typeface="Wingdings" pitchFamily="2" charset="2"/>
              <a:buChar char="Ø"/>
            </a:pPr>
            <a:r>
              <a:rPr lang="en-US" dirty="0"/>
              <a:t>Change in bowel habits , vomiting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43000" y="1219200"/>
            <a:ext cx="1651606" cy="61555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History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8077200" cy="52578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3600" dirty="0">
                <a:solidFill>
                  <a:srgbClr val="C00000"/>
                </a:solidFill>
                <a:sym typeface="Wingdings" pitchFamily="2" charset="2"/>
              </a:rPr>
              <a:t></a:t>
            </a:r>
            <a:r>
              <a:rPr lang="en-US" sz="3600" dirty="0">
                <a:solidFill>
                  <a:srgbClr val="C00000"/>
                </a:solidFill>
              </a:rPr>
              <a:t> General appearance : </a:t>
            </a:r>
          </a:p>
          <a:p>
            <a:r>
              <a:rPr lang="en-US" dirty="0"/>
              <a:t>restless, anxious 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None/>
            </a:pPr>
            <a:r>
              <a:rPr lang="en-US" sz="3600" dirty="0">
                <a:solidFill>
                  <a:srgbClr val="C00000"/>
                </a:solidFill>
                <a:sym typeface="Wingdings" pitchFamily="2" charset="2"/>
              </a:rPr>
              <a:t>  Thyroid :</a:t>
            </a:r>
          </a:p>
          <a:p>
            <a:r>
              <a:rPr lang="en-US" sz="2800" dirty="0"/>
              <a:t> </a:t>
            </a:r>
            <a:r>
              <a:rPr lang="en-US" sz="2800" u="sng" dirty="0"/>
              <a:t>Goiter</a:t>
            </a:r>
            <a:r>
              <a:rPr lang="en-US" sz="2800" dirty="0"/>
              <a:t> is present in almost every pregnant patient with Graves’ disease.</a:t>
            </a:r>
          </a:p>
          <a:p>
            <a:r>
              <a:rPr lang="en-US" sz="2800" dirty="0"/>
              <a:t>The gland is diffusely </a:t>
            </a:r>
            <a:r>
              <a:rPr lang="en-US" sz="2800" u="sng" dirty="0"/>
              <a:t>enlarged</a:t>
            </a:r>
            <a:r>
              <a:rPr lang="en-US" sz="2800" dirty="0"/>
              <a:t>, usually </a:t>
            </a:r>
            <a:r>
              <a:rPr lang="en-US" sz="2800" dirty="0">
                <a:solidFill>
                  <a:srgbClr val="FF0000"/>
                </a:solidFill>
              </a:rPr>
              <a:t>2-4 times </a:t>
            </a:r>
            <a:r>
              <a:rPr lang="en-US" sz="2800" dirty="0"/>
              <a:t>than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normal.</a:t>
            </a:r>
          </a:p>
          <a:p>
            <a:r>
              <a:rPr lang="en-US" sz="2800" dirty="0"/>
              <a:t>The gland can be soft or firm, and it is seldom tender to palpation.</a:t>
            </a:r>
          </a:p>
          <a:p>
            <a:r>
              <a:rPr lang="en-US" sz="2800" dirty="0"/>
              <a:t>A thrill or bruit may be present</a:t>
            </a:r>
          </a:p>
          <a:p>
            <a:pPr>
              <a:buFontTx/>
              <a:buChar char="-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066800" y="152400"/>
            <a:ext cx="3819379" cy="61555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Physical Examination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1045</TotalTime>
  <Words>1780</Words>
  <Application>Microsoft Office PowerPoint</Application>
  <PresentationFormat>عرض على الشاشة (3:4)‏</PresentationFormat>
  <Paragraphs>243</Paragraphs>
  <Slides>35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35</vt:i4>
      </vt:variant>
    </vt:vector>
  </HeadingPairs>
  <TitlesOfParts>
    <vt:vector size="36" baseType="lpstr">
      <vt:lpstr>Solstice</vt:lpstr>
      <vt:lpstr>Thyroid disorders in pregnancy </vt:lpstr>
      <vt:lpstr>Physiological changes of  Thyroid during pregnancy </vt:lpstr>
      <vt:lpstr>Physiological changes of  Thyroid during pregnancy </vt:lpstr>
      <vt:lpstr>عرض تقديمي في PowerPoint</vt:lpstr>
      <vt:lpstr>Hyperthyroidism</vt:lpstr>
      <vt:lpstr>Causes of Hyperthyroidism in pregnancy </vt:lpstr>
      <vt:lpstr>Causes of Hyperthyroidism in pregnancy </vt:lpstr>
      <vt:lpstr>Clinical presentation </vt:lpstr>
      <vt:lpstr>عرض تقديمي في PowerPoint</vt:lpstr>
      <vt:lpstr>عرض تقديمي في PowerPoint</vt:lpstr>
      <vt:lpstr>Effects of Hyperthyroidism </vt:lpstr>
      <vt:lpstr>Neonatal Thyrotoxicosis  </vt:lpstr>
      <vt:lpstr>Diagnosis </vt:lpstr>
      <vt:lpstr>Indication for thyroid function test in pregnancy</vt:lpstr>
      <vt:lpstr>Management </vt:lpstr>
      <vt:lpstr>Medical Treatment </vt:lpstr>
      <vt:lpstr>عرض تقديمي في PowerPoint</vt:lpstr>
      <vt:lpstr>Surgical treatment (thyroidectomy)</vt:lpstr>
      <vt:lpstr>Thyroid Storm </vt:lpstr>
      <vt:lpstr>Thyroid disorders in pregnancy </vt:lpstr>
      <vt:lpstr>عرض تقديمي في PowerPoint</vt:lpstr>
      <vt:lpstr>Pregnancy and trimester specific normal ranges for thyroid function tests</vt:lpstr>
      <vt:lpstr>عرض تقديمي في PowerPoint</vt:lpstr>
      <vt:lpstr>Hypothyroidism</vt:lpstr>
      <vt:lpstr>Causes of Hyperthyroidism in pregnancy </vt:lpstr>
      <vt:lpstr>عرض تقديمي في PowerPoint</vt:lpstr>
      <vt:lpstr>Hypothyrodism</vt:lpstr>
      <vt:lpstr>Clinical presentations in hypothyrodism</vt:lpstr>
      <vt:lpstr>Effects of Hypothyroidism </vt:lpstr>
      <vt:lpstr>CONGENITAL HYPOTHYROIDISM. </vt:lpstr>
      <vt:lpstr>Effect of drugs on thyroid function</vt:lpstr>
      <vt:lpstr>DIAGNOSIS</vt:lpstr>
      <vt:lpstr>CONT…</vt:lpstr>
      <vt:lpstr>TREATMENT</vt:lpstr>
      <vt:lpstr>Thank you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Pulmonary disease during pregnancy</dc:title>
  <dc:creator>eyad  alqbelat</dc:creator>
  <cp:lastModifiedBy>pc1</cp:lastModifiedBy>
  <cp:revision>36</cp:revision>
  <dcterms:created xsi:type="dcterms:W3CDTF">2018-09-27T16:35:31Z</dcterms:created>
  <dcterms:modified xsi:type="dcterms:W3CDTF">2020-08-04T18:47:44Z</dcterms:modified>
</cp:coreProperties>
</file>