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8" r:id="rId9"/>
    <p:sldId id="305" r:id="rId10"/>
    <p:sldId id="306" r:id="rId11"/>
    <p:sldId id="307" r:id="rId12"/>
    <p:sldId id="29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exend Deca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C8AE5-3B9D-472B-8AFB-D0E228A2648C}">
  <a:tblStyle styleId="{E84C8AE5-3B9D-472B-8AFB-D0E228A264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29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rgbClr val="A458FF"/>
            </a:gs>
            <a:gs pos="93000">
              <a:srgbClr val="3544FF">
                <a:alpha val="51000"/>
              </a:srgbClr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0" y="2715766"/>
            <a:ext cx="728781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6- </a:t>
            </a: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O2-Hb dissociation curve, shift &amp; significance</a:t>
            </a: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By</a:t>
            </a: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Prof. Sherif W. Mansour</a:t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Physiology dpt., Mutah school of Medicine</a:t>
            </a:r>
            <a:r>
              <a:rPr lang="en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br>
              <a:rPr lang="en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2022/2023</a:t>
            </a:r>
            <a:endParaRPr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6896" y="12756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r Sherif\Desktop\مؤتة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2354"/>
            <a:ext cx="1085906" cy="1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9036496" cy="409614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P50 of Hemoglobin &amp; factors 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influencing</a:t>
            </a:r>
          </a:p>
          <a:p>
            <a:pPr algn="ctr"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P50 is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oxygen tension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which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hemoglobin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50% saturated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normal P50 is 26.7 mm Hg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Shifting the curve to the left or right has little effect on the SO2 in the normal range where the curve is fairly horizontal; a much greater effect is seen for values on the steeper part of the curve.</a:t>
            </a:r>
          </a:p>
          <a:p>
            <a:pPr>
              <a:buNone/>
            </a:pP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Shifting of the Oxy-hemoglobin dissociation curve: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rightward shift increases P50 and lowers hemoglobin’s affinity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oxygen, thus displacing oxygen from hemoglobin and releasing it to the tissues.</a:t>
            </a:r>
          </a:p>
          <a:p>
            <a:pPr lvl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leftward shift decreases P50 and increases hemoglobin’s affinity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oxygen, thus reducing its availability to the tissues.</a:t>
            </a:r>
          </a:p>
          <a:p>
            <a:pPr>
              <a:buNone/>
            </a:pP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N.B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Met-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hemoglobinemia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causes a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left-ward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shift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curve.</a:t>
            </a:r>
            <a:endParaRPr lang="en-US" sz="16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10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algn="ctr">
              <a:buNone/>
            </a:pPr>
            <a:endParaRPr lang="en-US" sz="16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11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827584" y="483518"/>
            <a:ext cx="70567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68144" y="77155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Shift to Left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753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Shift to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4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algn="ctr">
              <a:buNone/>
            </a:pP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Oxygen Transport by Blood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u="sng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carried by blood in two forms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O</a:t>
            </a:r>
            <a:r>
              <a:rPr lang="en-US" sz="1600" b="1" i="1" u="sng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physical solution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molecules dissolved in blood.</a:t>
            </a: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it depends on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 according to </a:t>
            </a:r>
            <a:r>
              <a:rPr lang="en-US" sz="16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Henery’s</a:t>
            </a:r>
            <a:r>
              <a:rPr lang="en-US" sz="16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law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(dissolved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PO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0.003).     So,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In arterial blood (with tension of 100 mmHg) = 0.3 ml/100 ml.  and in venous blood (with tension 40 mmHg) = 0.13 ml/100 ml  </a:t>
            </a: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1) It determines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in the blood.       2) It is easy to be used by the tissue.</a:t>
            </a: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It determines the rate and direction of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diffusion. 4)It determines the percentage saturation of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with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2) </a:t>
            </a: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i="1" u="sng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chemical form: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combines with the iron of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while still in the ferrous state (It is called oxygenation not oxidation of Hb).         - Hb combines with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steps HbO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HbO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HbO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HbO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19 ml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 ml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arterial blood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	14 ml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 ml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venous blood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(at rest)</a:t>
            </a: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it is the main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supply to tissues (however, the tissue utilize physical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first then chemical form)</a:t>
            </a:r>
          </a:p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2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algn="ctr">
              <a:buNone/>
            </a:pP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u="sng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-Dissociation 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Curve of Hemoglobin  </a:t>
            </a:r>
          </a:p>
          <a:p>
            <a:pPr algn="ctr">
              <a:buNone/>
            </a:pP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dissociation curve shows relationship between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and percentage saturation of Hb at different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tensions (Because the percentage saturation is not varied according to Hb. content in different persons).</a:t>
            </a: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ml of blood in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Tonometer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 allowed to form thin layer on the wall and then exposed to different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tensions and % saturation is calculated and plotted against the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tensions in a cu </a:t>
            </a:r>
          </a:p>
          <a:p>
            <a:pPr lvl="0">
              <a:buNone/>
            </a:pP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Physiological significance of the curve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(a) At the lung and arterial blood: 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the blood   is exposed to: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of </a:t>
            </a:r>
            <a:r>
              <a:rPr lang="en-US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mmHg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(normal alveolar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tension)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95% saturation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of  </a:t>
            </a:r>
            <a:r>
              <a:rPr lang="en-US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 mmHg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(alveolar tension at high altitude or diseased lung )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90% saturation.</a:t>
            </a: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So change of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from 100 to 70 mmHg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mild change of % saturation. So the curve </a:t>
            </a:r>
            <a:r>
              <a:rPr lang="en-US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nearly horizontal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saturation is easy and complete even with low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at the lung to bind with more oxygen and carry it to tissue indicating that Hb has high affinity to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lungs.</a:t>
            </a:r>
          </a:p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3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(b) At the tissue and venous blood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If the blood   is exposed to: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O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of </a:t>
            </a:r>
            <a:r>
              <a:rPr lang="en-US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 mmHg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(resting muscle&amp; venous blood tension)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70% saturation.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O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of  </a:t>
            </a:r>
            <a:r>
              <a:rPr lang="en-US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mmHg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(during exercise)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40% saturation.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So, mild change in O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­2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from 40 to 25 mmHg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large decrease in saturation from 70 to 40% to give oxygen to tissue, so the curve </a:t>
            </a:r>
            <a:r>
              <a:rPr lang="en-US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nearly vertical (steep)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tissue &amp; venous side due to low affinity of Hb to O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lower O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tension.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Also pressure difference between arterial and tissue O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high (100-40 = 60 mmHg)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loss of 25% (95-70 = 25%) of O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carried by Hb at rest.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4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marL="101600" indent="0" algn="just">
              <a:spcAft>
                <a:spcPts val="1000"/>
              </a:spcAft>
              <a:buNone/>
            </a:pP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The curve is sigmoid or “S” shaped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because Hb contains 4 ferrous atoms and each one is saturated at certain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&amp; saturation of each one facilitates of the following one and so on .As there are 2 states of Hb: (1) Tense or “T” state when Hb gives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“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chains moves a part with decrease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binding. (2) Relaxed or “R” state when Hb take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chains move closer and favors more O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binding.</a:t>
            </a:r>
          </a:p>
          <a:p>
            <a:pPr>
              <a:buNone/>
            </a:pP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Bohr Effect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it is the decrease in O</a:t>
            </a:r>
            <a:r>
              <a:rPr lang="en-US" sz="16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affinity to hemoglobin when pH of the blood falls . It can attributed to the fact that reduced HB binds H</a:t>
            </a:r>
            <a:r>
              <a:rPr lang="en-US" sz="1600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more actively than does oxyhemoglobin which causes unloading of O2 more easily.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lung level (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16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&amp; H</a:t>
            </a:r>
            <a:r>
              <a:rPr lang="en-US" sz="1600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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Hb affinity to O</a:t>
            </a:r>
            <a:r>
              <a:rPr lang="en-US" sz="16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at tissue level (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16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&amp; H) 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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Hb O</a:t>
            </a:r>
            <a:r>
              <a:rPr lang="en-US" sz="16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affinity to give it to tissue.</a:t>
            </a:r>
          </a:p>
          <a:p>
            <a:pPr>
              <a:buNone/>
            </a:pPr>
            <a:endParaRPr lang="en-US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i="1" u="sng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-Hb curve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isn’t between O</a:t>
            </a:r>
            <a:r>
              <a:rPr lang="en-US" sz="16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tension and O</a:t>
            </a:r>
            <a:r>
              <a:rPr lang="en-US" sz="16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content as this content is variable from person to other according to amount of hemoglobin. However, the percentage saturation isn’t varied from one to another.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spcAft>
                <a:spcPts val="1000"/>
              </a:spcAft>
              <a:buNone/>
            </a:pP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5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marL="101600" indent="0" algn="just">
              <a:spcAft>
                <a:spcPts val="1000"/>
              </a:spcAft>
              <a:buNone/>
            </a:pP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6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1026" name="Picture 2" descr="IndianJAnaesth_2010_54_5_380_71026_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67494"/>
            <a:ext cx="756084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marL="101600" indent="0" algn="just">
              <a:spcAft>
                <a:spcPts val="1000"/>
              </a:spcAft>
              <a:buNone/>
            </a:pP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7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08110" y="59323"/>
            <a:ext cx="3127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Shift of the O</a:t>
            </a:r>
            <a:r>
              <a:rPr kumimoji="0" lang="en-US" sz="16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dissociation curve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3608" y="627534"/>
          <a:ext cx="5928733" cy="4350899"/>
        </p:xfrm>
        <a:graphic>
          <a:graphicData uri="http://schemas.openxmlformats.org/drawingml/2006/table">
            <a:tbl>
              <a:tblPr/>
              <a:tblGrid>
                <a:gridCol w="2896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52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</a:rPr>
                        <a:t>Shift to right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</a:rPr>
                        <a:t>Shift to left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619"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en-US" sz="1300" b="1" u="sng">
                          <a:latin typeface="Times New Roman"/>
                          <a:ea typeface="Times New Roman"/>
                        </a:rPr>
                        <a:t>Meanings: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It means that at any 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tension the Hb is less saturated with 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and give 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to tissue (</a:t>
                      </a:r>
                      <a:r>
                        <a:rPr lang="en-US" sz="1300"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affinity or unloading)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Times New Roman"/>
                      </a:endParaRPr>
                    </a:p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It means that at any 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tension the Hb is more saturated with 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so give less 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to tissue (</a:t>
                      </a:r>
                      <a:r>
                        <a:rPr lang="en-US" sz="1300"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affinity or loading)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286"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en-US" sz="1300" b="1" u="sng">
                          <a:latin typeface="Times New Roman"/>
                          <a:ea typeface="Times New Roman"/>
                        </a:rPr>
                        <a:t>Causes: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decrease 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increase Co</a:t>
                      </a:r>
                      <a:r>
                        <a:rPr lang="en-US" sz="13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(Bohr’s effect)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increase H</a:t>
                      </a:r>
                      <a:r>
                        <a:rPr lang="en-US" sz="1300" baseline="3000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 (acidosis or </a:t>
                      </a:r>
                      <a:r>
                        <a:rPr lang="en-US" sz="1300"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r>
                        <a:rPr lang="en-US" sz="1300">
                          <a:latin typeface="Times New Roman"/>
                          <a:ea typeface="Times New Roman"/>
                        </a:rPr>
                        <a:t>pH)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increase temperature (fever)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increase 2,3 DPG .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Pregnancy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Exercise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Anemia.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  <a:tabLst>
                          <a:tab pos="685800" algn="l"/>
                        </a:tabLs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increase  O</a:t>
                      </a:r>
                      <a:r>
                        <a:rPr lang="en-US" sz="13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decrease  </a:t>
                      </a:r>
                      <a:r>
                        <a:rPr lang="en-US" sz="1300" dirty="0" smtClean="0">
                          <a:latin typeface="Times New Roman"/>
                          <a:ea typeface="Times New Roman"/>
                        </a:rPr>
                        <a:t>Co</a:t>
                      </a:r>
                      <a:r>
                        <a:rPr lang="en-US" sz="1300" baseline="-25000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decrease  H</a:t>
                      </a:r>
                      <a:r>
                        <a:rPr lang="en-US" sz="1300" baseline="30000" dirty="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(alkalosis </a:t>
                      </a:r>
                      <a:r>
                        <a:rPr lang="en-US" sz="1300" dirty="0" smtClean="0"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decrease  </a:t>
                      </a:r>
                      <a:r>
                        <a:rPr lang="en-US" sz="1300" dirty="0" smtClean="0">
                          <a:latin typeface="Times New Roman"/>
                          <a:ea typeface="Times New Roman"/>
                        </a:rPr>
                        <a:t>temperature</a:t>
                      </a: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endParaRPr lang="en-US" sz="13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decrease  2,3 DPG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Fetal Hemoglobin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CO poisoning.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342900" marR="685800" lvl="0" indent="-342900" algn="justLow" rtl="0"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Polycythemia.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571"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en-US" sz="1300" b="1" u="sng" dirty="0">
                          <a:latin typeface="Times New Roman"/>
                          <a:ea typeface="Times New Roman"/>
                        </a:rPr>
                        <a:t>Significance</a:t>
                      </a:r>
                      <a:r>
                        <a:rPr lang="en-US" sz="1300" b="1" u="sng" dirty="0" smtClean="0"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algn="justLow" rtl="0"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This increase O</a:t>
                      </a:r>
                      <a:r>
                        <a:rPr lang="en-US" sz="13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supply to active muscle during exercise.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Low" rtl="0">
                        <a:spcAft>
                          <a:spcPts val="0"/>
                        </a:spcAft>
                      </a:pPr>
                      <a:endParaRPr lang="en-US" sz="1300" dirty="0" smtClean="0">
                        <a:latin typeface="Times New Roman"/>
                        <a:ea typeface="Times New Roman"/>
                      </a:endParaRPr>
                    </a:p>
                    <a:p>
                      <a:pPr algn="justLow" rtl="0"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</a:endParaRPr>
                    </a:p>
                    <a:p>
                      <a:pPr algn="justLow" rtl="0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This increases O</a:t>
                      </a:r>
                      <a:r>
                        <a:rPr lang="en-US" sz="13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 loading on Hb at the lung . 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14111" marR="14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 marL="101600" indent="0" algn="just">
              <a:spcAft>
                <a:spcPts val="1000"/>
              </a:spcAft>
              <a:buNone/>
            </a:pP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spcAft>
                <a:spcPts val="1000"/>
              </a:spcAft>
              <a:buNone/>
            </a:pPr>
            <a:endParaRPr lang="en-US" sz="12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8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115616" y="339502"/>
            <a:ext cx="69847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784976" cy="4096140"/>
          </a:xfrm>
        </p:spPr>
        <p:txBody>
          <a:bodyPr/>
          <a:lstStyle/>
          <a:p>
            <a:pPr>
              <a:buNone/>
            </a:pP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1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 of 2,3 DPG:</a:t>
            </a:r>
            <a:endParaRPr lang="en-U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2,3 Diphosphoglycerate is formed in RBCs by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anaerobic glycolysis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combines to the reduced Hb leading to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Hb affinity to 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2,3 DPG increased in anemia, muscular exercise, high altitude, increase in thyroid hormone(hyperthyroidism), growth hormones and androgens and in chronic hypoxia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supply to tissue </a:t>
            </a:r>
            <a:endParaRPr lang="en-US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but in a stored blood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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2,3 DPG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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supply to tissue of recipient. Also acidosis depress glycolysis  and  decrease 2,3DPG.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1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 of fetal Hb in newly born:</a:t>
            </a:r>
            <a:endParaRPr lang="en-U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Adult Hb contains pair of (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and pair of beta (B) polypeptides which combine with 2,3 DPG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Hb affinity to 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Fetal Hb contains pair of alpha (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and pair of gamma (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which can’t combine with 2,3 DPG so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Hb affinity to 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This facilitates movement of 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from mother to fetus and keeps high 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fetal Hb to be used under need.</a:t>
            </a:r>
            <a:endParaRPr lang="en-U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1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 of muscular exercise:</a:t>
            </a:r>
            <a:endParaRPr lang="en-U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Muscular exercise increases 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supply to tissue (muscles) by 50 times by the followings:</a:t>
            </a:r>
            <a:endParaRPr lang="en-US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	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cardiac output by 6 times (from 5 to 30 L/min).</a:t>
            </a:r>
            <a:endParaRPr lang="en-US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	VD of blood vessels of skeletal muscles (sympathetic and metabolic)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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­2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supply by 3 times.</a:t>
            </a:r>
            <a:endParaRPr lang="en-US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	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coefficient of 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utilization by muscles, the muscle take 15 ml 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from total 19 ml 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 ml of arterial blood due to (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tissue &amp; shift of 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dissociation curve to Rt. as before)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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supply by 3 times.</a:t>
            </a:r>
            <a:endParaRPr lang="en-US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 In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untreated diabetes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renal failure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are shift to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due to associated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" indent="0" algn="just">
              <a:spcAft>
                <a:spcPts val="1000"/>
              </a:spcAft>
              <a:buNone/>
            </a:pPr>
            <a:endParaRPr lang="en-US" sz="14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9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8489D42CA6C41BFEE3D6D9C61A098" ma:contentTypeVersion="4" ma:contentTypeDescription="Create a new document." ma:contentTypeScope="" ma:versionID="7d0d7b990416dcd1643e71ac0dc7d311">
  <xsd:schema xmlns:xsd="http://www.w3.org/2001/XMLSchema" xmlns:xs="http://www.w3.org/2001/XMLSchema" xmlns:p="http://schemas.microsoft.com/office/2006/metadata/properties" xmlns:ns2="33c31460-5e8d-4ba6-adb9-549ebae80018" targetNamespace="http://schemas.microsoft.com/office/2006/metadata/properties" ma:root="true" ma:fieldsID="92f0f7d01062ccaa041ed8a807acb57e" ns2:_="">
    <xsd:import namespace="33c31460-5e8d-4ba6-adb9-549ebae80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31460-5e8d-4ba6-adb9-549ebae80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7955C7-F2DC-415E-9DC4-38CDD9B51F0A}"/>
</file>

<file path=customXml/itemProps2.xml><?xml version="1.0" encoding="utf-8"?>
<ds:datastoreItem xmlns:ds="http://schemas.openxmlformats.org/officeDocument/2006/customXml" ds:itemID="{B768EFF6-0EEA-4B00-9651-E56E5100FACF}"/>
</file>

<file path=customXml/itemProps3.xml><?xml version="1.0" encoding="utf-8"?>
<ds:datastoreItem xmlns:ds="http://schemas.openxmlformats.org/officeDocument/2006/customXml" ds:itemID="{0A928942-7C2B-4BF9-8421-C87DBFF125D4}"/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573</Words>
  <Application>Microsoft Office PowerPoint</Application>
  <PresentationFormat>On-screen Show (16:9)</PresentationFormat>
  <Paragraphs>100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Lexend Deca</vt:lpstr>
      <vt:lpstr>Muli</vt:lpstr>
      <vt:lpstr>Times New Roman</vt:lpstr>
      <vt:lpstr>Arial</vt:lpstr>
      <vt:lpstr>Symbol</vt:lpstr>
      <vt:lpstr>Aliena template</vt:lpstr>
      <vt:lpstr>6- O2-Hb dissociation curve, shift &amp; significance By Prof. Sherif W. Mansour  Physiology dpt., Mutah school of Medicine . 2022/2023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 The pulmonary circulation  By Prof. Sherif W. Mansour  Physiology dpt., Mutah school of Medicine .</dc:title>
  <dc:creator>Dr Sherif</dc:creator>
  <cp:lastModifiedBy>Admin</cp:lastModifiedBy>
  <cp:revision>18</cp:revision>
  <dcterms:modified xsi:type="dcterms:W3CDTF">2022-10-08T09:55:16Z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0x0101006D38489D42CA6C41BFEE3D6D9C61A098</vt:lpwstr>
  </property>
</Properties>
</file>