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97" r:id="rId2"/>
    <p:sldId id="257" r:id="rId3"/>
    <p:sldId id="298" r:id="rId4"/>
    <p:sldId id="305" r:id="rId5"/>
    <p:sldId id="307" r:id="rId6"/>
    <p:sldId id="310" r:id="rId7"/>
    <p:sldId id="312" r:id="rId8"/>
    <p:sldId id="263" r:id="rId9"/>
    <p:sldId id="264" r:id="rId10"/>
    <p:sldId id="277" r:id="rId11"/>
    <p:sldId id="260" r:id="rId12"/>
    <p:sldId id="269" r:id="rId13"/>
    <p:sldId id="266" r:id="rId14"/>
    <p:sldId id="265" r:id="rId15"/>
    <p:sldId id="278" r:id="rId16"/>
    <p:sldId id="267" r:id="rId17"/>
    <p:sldId id="268" r:id="rId18"/>
    <p:sldId id="270" r:id="rId19"/>
    <p:sldId id="262" r:id="rId20"/>
    <p:sldId id="271" r:id="rId21"/>
    <p:sldId id="273" r:id="rId22"/>
    <p:sldId id="274" r:id="rId23"/>
    <p:sldId id="275" r:id="rId24"/>
    <p:sldId id="276" r:id="rId25"/>
    <p:sldId id="313" r:id="rId26"/>
    <p:sldId id="315" r:id="rId27"/>
    <p:sldId id="285" r:id="rId28"/>
    <p:sldId id="280" r:id="rId29"/>
    <p:sldId id="281" r:id="rId30"/>
    <p:sldId id="286" r:id="rId31"/>
    <p:sldId id="287" r:id="rId32"/>
    <p:sldId id="288" r:id="rId33"/>
    <p:sldId id="290" r:id="rId34"/>
    <p:sldId id="282" r:id="rId35"/>
    <p:sldId id="314" r:id="rId36"/>
    <p:sldId id="317"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0143" autoAdjust="0"/>
  </p:normalViewPr>
  <p:slideViewPr>
    <p:cSldViewPr>
      <p:cViewPr>
        <p:scale>
          <a:sx n="64" d="100"/>
          <a:sy n="64" d="100"/>
        </p:scale>
        <p:origin x="-156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25A891-CF05-414E-8512-FE6B88C44249}" type="datetimeFigureOut">
              <a:rPr lang="ar-JO" smtClean="0"/>
              <a:pPr/>
              <a:t>12/08/1441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CF796D-6B91-4D99-BF33-231F4AA52632}"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59C4DE1-3D1A-4191-A5E4-A7F362847E3D}" type="slidenum">
              <a:rPr lang="ar-SA"/>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49192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BDE996F-AC90-497A-9F92-A5E0862DB703}" type="slidenum">
              <a:rPr lang="ar-SA"/>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24508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25FD166-5BD0-4241-A758-CC33F565DBFD}" type="slidenum">
              <a:rPr lang="ar-SA"/>
              <a:pPr/>
              <a:t>15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413604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DC169BA-E049-4EAE-953D-BBF438C02F7C}" type="slidenum">
              <a:rPr lang="ar-SA"/>
              <a:pPr/>
              <a:t>16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244811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369745E-1B44-470F-985D-5438A7766F07}" type="slidenum">
              <a:rPr lang="ar-SA"/>
              <a:pPr/>
              <a:t>19</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34957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AFBFF48-AAEC-4F8A-B23E-CEFF7446CEE9}" type="slidenum">
              <a:rPr lang="ar-SA"/>
              <a:pPr/>
              <a:t>20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287353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0A691AE-294D-4E17-AD40-95C27117A3ED}" type="slidenum">
              <a:rPr lang="ar-SA"/>
              <a:pPr/>
              <a:t>21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33351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35E0E3D-21AF-4132-99A4-40892334CEAD}" type="slidenum">
              <a:rPr lang="ar-SA"/>
              <a:pPr/>
              <a:t>23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 xmlns:p14="http://schemas.microsoft.com/office/powerpoint/2010/main" val="422909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L. Tchakarov</a:t>
            </a:r>
          </a:p>
        </p:txBody>
      </p:sp>
      <p:sp>
        <p:nvSpPr>
          <p:cNvPr id="7" name="Rectangle 6"/>
          <p:cNvSpPr>
            <a:spLocks noGrp="1" noChangeArrowheads="1"/>
          </p:cNvSpPr>
          <p:nvPr>
            <p:ph type="sldNum" sz="quarter" idx="12"/>
          </p:nvPr>
        </p:nvSpPr>
        <p:spPr>
          <a:ln/>
        </p:spPr>
        <p:txBody>
          <a:bodyPr/>
          <a:lstStyle>
            <a:lvl1pPr>
              <a:defRPr/>
            </a:lvl1pPr>
          </a:lstStyle>
          <a:p>
            <a:fld id="{9304088C-B6A6-4F64-8ED8-65623BD7AEAC}"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56706967rb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33051"/>
            <a:ext cx="8380445" cy="628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299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453C4C04-0023-4EFD-BC82-013FDE7E354E}" type="slidenum">
              <a:rPr lang="ar-SA"/>
              <a:pPr/>
              <a:t>10</a:t>
            </a:fld>
            <a:endParaRPr lang="en-US"/>
          </a:p>
        </p:txBody>
      </p:sp>
      <p:sp>
        <p:nvSpPr>
          <p:cNvPr id="9219" name="Rectangle 4"/>
          <p:cNvSpPr>
            <a:spLocks noGrp="1" noChangeArrowheads="1"/>
          </p:cNvSpPr>
          <p:nvPr>
            <p:ph type="title"/>
          </p:nvPr>
        </p:nvSpPr>
        <p:spPr>
          <a:xfrm>
            <a:off x="685800" y="260350"/>
            <a:ext cx="7772400" cy="515938"/>
          </a:xfrm>
        </p:spPr>
        <p:txBody>
          <a:bodyPr>
            <a:normAutofit fontScale="90000"/>
          </a:bodyPr>
          <a:lstStyle/>
          <a:p>
            <a:pPr eaLnBrk="1" hangingPunct="1"/>
            <a:r>
              <a:rPr lang="en-US" sz="2800" b="1" dirty="0" smtClean="0"/>
              <a:t>STRUCTURE OF STEM CHORIONIC VILLUS</a:t>
            </a:r>
          </a:p>
        </p:txBody>
      </p:sp>
      <p:pic>
        <p:nvPicPr>
          <p:cNvPr id="67590" name="Picture 6" descr="7E6AE5BB"/>
          <p:cNvPicPr>
            <a:picLocks noChangeAspect="1" noChangeArrowheads="1"/>
          </p:cNvPicPr>
          <p:nvPr/>
        </p:nvPicPr>
        <p:blipFill>
          <a:blip r:embed="rId3"/>
          <a:srcRect/>
          <a:stretch>
            <a:fillRect/>
          </a:stretch>
        </p:blipFill>
        <p:spPr bwMode="auto">
          <a:xfrm>
            <a:off x="971600" y="1268760"/>
            <a:ext cx="7770813"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blinds(vertical)">
                                      <p:cBhvr>
                                        <p:cTn id="7" dur="1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57158" y="1428736"/>
            <a:ext cx="8405842" cy="4495800"/>
          </a:xfrm>
        </p:spPr>
        <p:txBody>
          <a:bodyPr>
            <a:noAutofit/>
          </a:bodyPr>
          <a:lstStyle/>
          <a:p>
            <a:pPr algn="just" rtl="0">
              <a:lnSpc>
                <a:spcPct val="90000"/>
              </a:lnSpc>
              <a:buNone/>
            </a:pPr>
            <a:r>
              <a:rPr lang="en-US" altLang="zh-CN" sz="4800" b="1" dirty="0"/>
              <a:t>.</a:t>
            </a:r>
            <a:r>
              <a:rPr lang="en-US" altLang="zh-CN" sz="4800" b="1" dirty="0" smtClean="0"/>
              <a:t>free </a:t>
            </a:r>
            <a:r>
              <a:rPr lang="en-US" altLang="zh-CN" sz="4800" b="1" dirty="0" err="1"/>
              <a:t>villus</a:t>
            </a:r>
            <a:r>
              <a:rPr lang="en-US" altLang="zh-CN" sz="4800" b="1" dirty="0"/>
              <a:t>: branches</a:t>
            </a:r>
          </a:p>
          <a:p>
            <a:pPr algn="just" rtl="0">
              <a:lnSpc>
                <a:spcPct val="90000"/>
              </a:lnSpc>
              <a:buNone/>
            </a:pPr>
            <a:r>
              <a:rPr lang="en-US" altLang="zh-CN" sz="4800" b="1" dirty="0" smtClean="0"/>
              <a:t>.anchoring </a:t>
            </a:r>
            <a:r>
              <a:rPr lang="en-US" altLang="zh-CN" sz="4800" b="1" dirty="0" err="1"/>
              <a:t>villus</a:t>
            </a:r>
            <a:endParaRPr lang="en-US" altLang="zh-CN" sz="4800" b="1" dirty="0"/>
          </a:p>
          <a:p>
            <a:pPr algn="just" rtl="0">
              <a:lnSpc>
                <a:spcPct val="90000"/>
              </a:lnSpc>
              <a:buFontTx/>
              <a:buNone/>
            </a:pPr>
            <a:r>
              <a:rPr lang="en-US" altLang="zh-CN" sz="4800" b="1" dirty="0"/>
              <a:t>---</a:t>
            </a:r>
            <a:r>
              <a:rPr lang="en-US" altLang="zh-CN" sz="4800" b="1" dirty="0" err="1"/>
              <a:t>cytotrophoblastic</a:t>
            </a:r>
            <a:r>
              <a:rPr lang="en-US" altLang="zh-CN" sz="4800" b="1" dirty="0"/>
              <a:t> cell column: →</a:t>
            </a:r>
            <a:r>
              <a:rPr lang="en-US" altLang="zh-CN" sz="4800" b="1" dirty="0" err="1"/>
              <a:t>cytotrophoblastic</a:t>
            </a:r>
            <a:r>
              <a:rPr lang="en-US" altLang="zh-CN" sz="4800" b="1" dirty="0"/>
              <a:t> shell</a:t>
            </a:r>
          </a:p>
          <a:p>
            <a:pPr algn="l" rtl="0">
              <a:buNone/>
            </a:pPr>
            <a:endParaRPr lang="en-US" altLang="zh-CN" sz="4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761205DB-4548-4719-BE94-E420B7BE826D}" type="slidenum">
              <a:rPr lang="ar-SA"/>
              <a:pPr/>
              <a:t>12</a:t>
            </a:fld>
            <a:endParaRPr lang="en-US"/>
          </a:p>
        </p:txBody>
      </p:sp>
      <p:sp>
        <p:nvSpPr>
          <p:cNvPr id="37894" name="Rectangle 6"/>
          <p:cNvSpPr>
            <a:spLocks noGrp="1" noChangeArrowheads="1"/>
          </p:cNvSpPr>
          <p:nvPr>
            <p:ph type="body" sz="half" idx="2"/>
          </p:nvPr>
        </p:nvSpPr>
        <p:spPr>
          <a:xfrm>
            <a:off x="1" y="1357298"/>
            <a:ext cx="9144000" cy="5024452"/>
          </a:xfrm>
        </p:spPr>
        <p:txBody>
          <a:bodyPr>
            <a:normAutofit/>
          </a:bodyPr>
          <a:lstStyle/>
          <a:p>
            <a:pPr algn="l" rtl="0" eaLnBrk="1" hangingPunct="1">
              <a:lnSpc>
                <a:spcPct val="90000"/>
              </a:lnSpc>
            </a:pPr>
            <a:r>
              <a:rPr lang="en-US" dirty="0" smtClean="0"/>
              <a:t>Until the beginning of the 8</a:t>
            </a:r>
            <a:r>
              <a:rPr lang="en-US" baseline="30000" dirty="0" smtClean="0"/>
              <a:t>th</a:t>
            </a:r>
            <a:r>
              <a:rPr lang="en-US" dirty="0" smtClean="0"/>
              <a:t> week, the entire chorionic sac is covered with </a:t>
            </a:r>
            <a:r>
              <a:rPr lang="en-US" dirty="0" err="1" smtClean="0"/>
              <a:t>villi</a:t>
            </a:r>
            <a:r>
              <a:rPr lang="en-US" dirty="0" smtClean="0"/>
              <a:t>.</a:t>
            </a:r>
          </a:p>
          <a:p>
            <a:pPr algn="l" rtl="0" eaLnBrk="1" hangingPunct="1">
              <a:lnSpc>
                <a:spcPct val="90000"/>
              </a:lnSpc>
            </a:pPr>
            <a:r>
              <a:rPr lang="en-US" dirty="0" smtClean="0"/>
              <a:t>After that, as the sac grows, only the part that is associated with </a:t>
            </a:r>
            <a:r>
              <a:rPr lang="en-US" dirty="0" err="1" smtClean="0"/>
              <a:t>Decidua</a:t>
            </a:r>
            <a:r>
              <a:rPr lang="en-US" dirty="0" smtClean="0"/>
              <a:t> </a:t>
            </a:r>
            <a:r>
              <a:rPr lang="en-US" dirty="0" err="1" smtClean="0"/>
              <a:t>basalis</a:t>
            </a:r>
            <a:r>
              <a:rPr lang="en-US" dirty="0" smtClean="0"/>
              <a:t> retain its </a:t>
            </a:r>
            <a:r>
              <a:rPr lang="en-US" dirty="0" err="1" smtClean="0"/>
              <a:t>villi</a:t>
            </a:r>
            <a:r>
              <a:rPr lang="en-US" dirty="0" smtClean="0"/>
              <a:t>.</a:t>
            </a:r>
          </a:p>
          <a:p>
            <a:pPr algn="l" rtl="0" eaLnBrk="1" hangingPunct="1">
              <a:lnSpc>
                <a:spcPct val="90000"/>
              </a:lnSpc>
            </a:pPr>
            <a:r>
              <a:rPr lang="en-US" dirty="0" err="1" smtClean="0"/>
              <a:t>Villi</a:t>
            </a:r>
            <a:r>
              <a:rPr lang="en-US" dirty="0" smtClean="0"/>
              <a:t> of </a:t>
            </a:r>
            <a:r>
              <a:rPr lang="en-US" dirty="0" err="1" smtClean="0"/>
              <a:t>Decidua</a:t>
            </a:r>
            <a:r>
              <a:rPr lang="en-US" dirty="0" smtClean="0"/>
              <a:t> </a:t>
            </a:r>
            <a:r>
              <a:rPr lang="en-US" dirty="0" err="1" smtClean="0"/>
              <a:t>capsularis</a:t>
            </a:r>
            <a:r>
              <a:rPr lang="en-US" dirty="0" smtClean="0"/>
              <a:t> compressed by the developing sac.</a:t>
            </a:r>
          </a:p>
          <a:p>
            <a:pPr algn="l" rtl="0" eaLnBrk="1" hangingPunct="1">
              <a:lnSpc>
                <a:spcPct val="90000"/>
              </a:lnSpc>
            </a:pPr>
            <a:r>
              <a:rPr lang="en-US" dirty="0" smtClean="0"/>
              <a:t>Thus, </a:t>
            </a:r>
            <a:r>
              <a:rPr lang="en-US" u="sng" dirty="0" smtClean="0"/>
              <a:t>two types</a:t>
            </a:r>
            <a:r>
              <a:rPr lang="en-US" dirty="0" smtClean="0"/>
              <a:t> of </a:t>
            </a:r>
            <a:r>
              <a:rPr lang="en-US" dirty="0" err="1" smtClean="0"/>
              <a:t>chorion</a:t>
            </a:r>
            <a:r>
              <a:rPr lang="en-US" dirty="0" smtClean="0"/>
              <a:t> are formed:</a:t>
            </a:r>
          </a:p>
          <a:p>
            <a:pPr lvl="1" algn="l" rtl="0" eaLnBrk="1" hangingPunct="1">
              <a:lnSpc>
                <a:spcPct val="90000"/>
              </a:lnSpc>
            </a:pPr>
            <a:r>
              <a:rPr lang="en-US" sz="3200" b="1" dirty="0" err="1" smtClean="0">
                <a:solidFill>
                  <a:schemeClr val="accent2"/>
                </a:solidFill>
              </a:rPr>
              <a:t>Chorion</a:t>
            </a:r>
            <a:r>
              <a:rPr lang="en-US" sz="3200" b="1" dirty="0" smtClean="0">
                <a:solidFill>
                  <a:schemeClr val="accent2"/>
                </a:solidFill>
              </a:rPr>
              <a:t> </a:t>
            </a:r>
            <a:r>
              <a:rPr lang="en-US" sz="3200" b="1" dirty="0" err="1" smtClean="0">
                <a:solidFill>
                  <a:schemeClr val="accent2"/>
                </a:solidFill>
              </a:rPr>
              <a:t>frondosum</a:t>
            </a:r>
            <a:r>
              <a:rPr lang="en-US" sz="3200" dirty="0" smtClean="0"/>
              <a:t> (villous </a:t>
            </a:r>
            <a:r>
              <a:rPr lang="en-US" sz="3200" dirty="0" err="1" smtClean="0"/>
              <a:t>chorion</a:t>
            </a:r>
            <a:r>
              <a:rPr lang="en-US" sz="3200" dirty="0" smtClean="0"/>
              <a:t>) </a:t>
            </a:r>
          </a:p>
          <a:p>
            <a:pPr lvl="1" algn="l" rtl="0" eaLnBrk="1" hangingPunct="1">
              <a:lnSpc>
                <a:spcPct val="90000"/>
              </a:lnSpc>
            </a:pPr>
            <a:r>
              <a:rPr lang="en-US" sz="3200" b="1" dirty="0" err="1" smtClean="0">
                <a:solidFill>
                  <a:schemeClr val="accent2"/>
                </a:solidFill>
              </a:rPr>
              <a:t>Chorion</a:t>
            </a:r>
            <a:r>
              <a:rPr lang="en-US" sz="3200" b="1" dirty="0" smtClean="0">
                <a:solidFill>
                  <a:schemeClr val="accent2"/>
                </a:solidFill>
              </a:rPr>
              <a:t> </a:t>
            </a:r>
            <a:r>
              <a:rPr lang="en-US" sz="3200" b="1" dirty="0" err="1" smtClean="0">
                <a:solidFill>
                  <a:schemeClr val="accent2"/>
                </a:solidFill>
              </a:rPr>
              <a:t>laeve</a:t>
            </a:r>
            <a:r>
              <a:rPr lang="en-US" sz="3200" dirty="0" smtClean="0"/>
              <a:t> – bare (smooth) </a:t>
            </a:r>
            <a:r>
              <a:rPr lang="en-US" sz="3200" dirty="0" err="1" smtClean="0"/>
              <a:t>chorion</a:t>
            </a:r>
            <a:r>
              <a:rPr lang="en-US" sz="3200" dirty="0" smtClean="0"/>
              <a:t>.</a:t>
            </a:r>
          </a:p>
          <a:p>
            <a:pPr lvl="1" algn="l" rtl="0" eaLnBrk="1" hangingPunct="1">
              <a:lnSpc>
                <a:spcPct val="90000"/>
              </a:lnSpc>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 calcmode="lin" valueType="num">
                                      <p:cBhvr additive="base">
                                        <p:cTn id="7" dur="1000" fill="hold"/>
                                        <p:tgtEl>
                                          <p:spTgt spid="3789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78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4">
                                            <p:txEl>
                                              <p:pRg st="1" end="1"/>
                                            </p:txEl>
                                          </p:spTgt>
                                        </p:tgtEl>
                                        <p:attrNameLst>
                                          <p:attrName>style.visibility</p:attrName>
                                        </p:attrNameLst>
                                      </p:cBhvr>
                                      <p:to>
                                        <p:strVal val="visible"/>
                                      </p:to>
                                    </p:set>
                                    <p:anim calcmode="lin" valueType="num">
                                      <p:cBhvr additive="base">
                                        <p:cTn id="13" dur="1000" fill="hold"/>
                                        <p:tgtEl>
                                          <p:spTgt spid="3789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78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4">
                                            <p:txEl>
                                              <p:pRg st="2" end="2"/>
                                            </p:txEl>
                                          </p:spTgt>
                                        </p:tgtEl>
                                        <p:attrNameLst>
                                          <p:attrName>style.visibility</p:attrName>
                                        </p:attrNameLst>
                                      </p:cBhvr>
                                      <p:to>
                                        <p:strVal val="visible"/>
                                      </p:to>
                                    </p:set>
                                    <p:anim calcmode="lin" valueType="num">
                                      <p:cBhvr additive="base">
                                        <p:cTn id="19" dur="1000" fill="hold"/>
                                        <p:tgtEl>
                                          <p:spTgt spid="3789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78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4">
                                            <p:txEl>
                                              <p:pRg st="3" end="3"/>
                                            </p:txEl>
                                          </p:spTgt>
                                        </p:tgtEl>
                                        <p:attrNameLst>
                                          <p:attrName>style.visibility</p:attrName>
                                        </p:attrNameLst>
                                      </p:cBhvr>
                                      <p:to>
                                        <p:strVal val="visible"/>
                                      </p:to>
                                    </p:set>
                                    <p:anim calcmode="lin" valueType="num">
                                      <p:cBhvr additive="base">
                                        <p:cTn id="25" dur="1000" fill="hold"/>
                                        <p:tgtEl>
                                          <p:spTgt spid="3789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78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7894">
                                            <p:txEl>
                                              <p:pRg st="4" end="4"/>
                                            </p:txEl>
                                          </p:spTgt>
                                        </p:tgtEl>
                                        <p:attrNameLst>
                                          <p:attrName>style.visibility</p:attrName>
                                        </p:attrNameLst>
                                      </p:cBhvr>
                                      <p:to>
                                        <p:strVal val="visible"/>
                                      </p:to>
                                    </p:set>
                                    <p:anim calcmode="lin" valueType="num">
                                      <p:cBhvr additive="base">
                                        <p:cTn id="31" dur="1000" fill="hold"/>
                                        <p:tgtEl>
                                          <p:spTgt spid="37894">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78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7894">
                                            <p:txEl>
                                              <p:pRg st="5" end="5"/>
                                            </p:txEl>
                                          </p:spTgt>
                                        </p:tgtEl>
                                        <p:attrNameLst>
                                          <p:attrName>style.visibility</p:attrName>
                                        </p:attrNameLst>
                                      </p:cBhvr>
                                      <p:to>
                                        <p:strVal val="visible"/>
                                      </p:to>
                                    </p:set>
                                    <p:anim calcmode="lin" valueType="num">
                                      <p:cBhvr additive="base">
                                        <p:cTn id="37" dur="1000" fill="hold"/>
                                        <p:tgtEl>
                                          <p:spTgt spid="37894">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789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B7F3279"/>
          <p:cNvPicPr>
            <a:picLocks noChangeAspect="1" noChangeArrowheads="1"/>
          </p:cNvPicPr>
          <p:nvPr/>
        </p:nvPicPr>
        <p:blipFill>
          <a:blip r:embed="rId2">
            <a:lum bright="-12000" contrast="12000"/>
          </a:blip>
          <a:srcRect t="14056" r="35115" b="51413"/>
          <a:stretch>
            <a:fillRect/>
          </a:stretch>
        </p:blipFill>
        <p:spPr bwMode="auto">
          <a:xfrm>
            <a:off x="1928794" y="0"/>
            <a:ext cx="5292725" cy="2349500"/>
          </a:xfrm>
          <a:prstGeom prst="rect">
            <a:avLst/>
          </a:prstGeom>
          <a:noFill/>
        </p:spPr>
      </p:pic>
      <p:pic>
        <p:nvPicPr>
          <p:cNvPr id="5" name="Picture 2" descr="A270C789"/>
          <p:cNvPicPr>
            <a:picLocks noChangeAspect="1" noChangeArrowheads="1"/>
          </p:cNvPicPr>
          <p:nvPr/>
        </p:nvPicPr>
        <p:blipFill>
          <a:blip r:embed="rId3">
            <a:lum bright="-6000" contrast="6000"/>
          </a:blip>
          <a:srcRect t="14909" r="6581" b="31760"/>
          <a:stretch>
            <a:fillRect/>
          </a:stretch>
        </p:blipFill>
        <p:spPr bwMode="auto">
          <a:xfrm>
            <a:off x="1928794" y="2320925"/>
            <a:ext cx="5292725" cy="45370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4581525"/>
            <a:ext cx="9144000" cy="396875"/>
          </a:xfrm>
          <a:prstGeom prst="rect">
            <a:avLst/>
          </a:prstGeom>
          <a:noFill/>
          <a:ln w="9525">
            <a:noFill/>
            <a:miter lim="800000"/>
            <a:headEnd/>
            <a:tailEnd/>
          </a:ln>
          <a:effectLst/>
        </p:spPr>
        <p:txBody>
          <a:bodyPr>
            <a:spAutoFit/>
          </a:bodyPr>
          <a:lstStyle/>
          <a:p>
            <a:pPr rtl="1">
              <a:spcBef>
                <a:spcPct val="50000"/>
              </a:spcBef>
            </a:pPr>
            <a:endParaRPr lang="ar-JO">
              <a:latin typeface="Arial" pitchFamily="34" charset="0"/>
              <a:cs typeface="Arial" pitchFamily="34" charset="0"/>
            </a:endParaRPr>
          </a:p>
        </p:txBody>
      </p:sp>
      <p:sp>
        <p:nvSpPr>
          <p:cNvPr id="51205" name="Text Box 5"/>
          <p:cNvSpPr txBox="1">
            <a:spLocks noChangeArrowheads="1"/>
          </p:cNvSpPr>
          <p:nvPr/>
        </p:nvSpPr>
        <p:spPr bwMode="auto">
          <a:xfrm>
            <a:off x="0" y="714356"/>
            <a:ext cx="9144000" cy="4893647"/>
          </a:xfrm>
          <a:prstGeom prst="rect">
            <a:avLst/>
          </a:prstGeom>
          <a:noFill/>
          <a:ln w="9525">
            <a:noFill/>
            <a:miter lim="800000"/>
            <a:headEnd/>
            <a:tailEnd/>
          </a:ln>
          <a:effectLst/>
        </p:spPr>
        <p:txBody>
          <a:bodyPr wrap="square">
            <a:spAutoFit/>
          </a:bodyPr>
          <a:lstStyle/>
          <a:p>
            <a:pPr algn="l" rtl="0">
              <a:spcBef>
                <a:spcPct val="50000"/>
              </a:spcBef>
            </a:pPr>
            <a:r>
              <a:rPr lang="en-US" sz="2400" dirty="0">
                <a:latin typeface="Arial" pitchFamily="34" charset="0"/>
                <a:cs typeface="Arial" pitchFamily="34" charset="0"/>
              </a:rPr>
              <a:t>The previous formed </a:t>
            </a:r>
            <a:r>
              <a:rPr lang="en-US" sz="2400" dirty="0" err="1">
                <a:latin typeface="Arial" pitchFamily="34" charset="0"/>
                <a:cs typeface="Arial" pitchFamily="34" charset="0"/>
              </a:rPr>
              <a:t>arteriocapillary</a:t>
            </a:r>
            <a:r>
              <a:rPr lang="en-US" sz="2400" dirty="0">
                <a:latin typeface="Arial" pitchFamily="34" charset="0"/>
                <a:cs typeface="Arial" pitchFamily="34" charset="0"/>
              </a:rPr>
              <a:t> networks become connected with the embryonic heart through vessels which are formed in the </a:t>
            </a:r>
            <a:r>
              <a:rPr lang="en-US" sz="2400" dirty="0" err="1">
                <a:latin typeface="Arial" pitchFamily="34" charset="0"/>
                <a:cs typeface="Arial" pitchFamily="34" charset="0"/>
              </a:rPr>
              <a:t>mesenchyme</a:t>
            </a:r>
            <a:r>
              <a:rPr lang="en-US" sz="2400" dirty="0">
                <a:latin typeface="Arial" pitchFamily="34" charset="0"/>
                <a:cs typeface="Arial" pitchFamily="34" charset="0"/>
              </a:rPr>
              <a:t> of the </a:t>
            </a:r>
            <a:r>
              <a:rPr lang="en-US" sz="2400" dirty="0" err="1">
                <a:latin typeface="Arial" pitchFamily="34" charset="0"/>
                <a:cs typeface="Arial" pitchFamily="34" charset="0"/>
              </a:rPr>
              <a:t>chorion</a:t>
            </a:r>
            <a:r>
              <a:rPr lang="en-US" sz="2400" dirty="0">
                <a:latin typeface="Arial" pitchFamily="34" charset="0"/>
                <a:cs typeface="Arial" pitchFamily="34" charset="0"/>
              </a:rPr>
              <a:t> and  connecting stalk.</a:t>
            </a:r>
          </a:p>
          <a:p>
            <a:pPr algn="l" rtl="0">
              <a:spcBef>
                <a:spcPct val="50000"/>
              </a:spcBef>
            </a:pPr>
            <a:r>
              <a:rPr lang="en-US" sz="2400" dirty="0">
                <a:latin typeface="Arial" pitchFamily="34" charset="0"/>
                <a:cs typeface="Arial" pitchFamily="34" charset="0"/>
              </a:rPr>
              <a:t>By the end of the 3</a:t>
            </a:r>
            <a:r>
              <a:rPr lang="en-US" sz="2400" baseline="30000" dirty="0">
                <a:latin typeface="Arial" pitchFamily="34" charset="0"/>
                <a:cs typeface="Arial" pitchFamily="34" charset="0"/>
              </a:rPr>
              <a:t>rd</a:t>
            </a:r>
            <a:r>
              <a:rPr lang="en-US" sz="2400" dirty="0">
                <a:latin typeface="Arial" pitchFamily="34" charset="0"/>
                <a:cs typeface="Arial" pitchFamily="34" charset="0"/>
              </a:rPr>
              <a:t> week, embryonic blood begins to flow through the capillaries in the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t>
            </a:r>
          </a:p>
          <a:p>
            <a:pPr algn="l" rtl="0">
              <a:spcBef>
                <a:spcPct val="50000"/>
              </a:spcBef>
            </a:pPr>
            <a:r>
              <a:rPr lang="en-US" sz="2400" dirty="0">
                <a:latin typeface="Arial" pitchFamily="34" charset="0"/>
                <a:cs typeface="Arial" pitchFamily="34" charset="0"/>
              </a:rPr>
              <a:t>Oxygen &amp; nutrients in the maternal blood in the </a:t>
            </a:r>
            <a:r>
              <a:rPr lang="en-US" sz="2400" dirty="0" err="1">
                <a:latin typeface="Arial" pitchFamily="34" charset="0"/>
                <a:cs typeface="Arial" pitchFamily="34" charset="0"/>
              </a:rPr>
              <a:t>intervillous</a:t>
            </a:r>
            <a:r>
              <a:rPr lang="en-US" sz="2400" dirty="0">
                <a:latin typeface="Arial" pitchFamily="34" charset="0"/>
                <a:cs typeface="Arial" pitchFamily="34" charset="0"/>
              </a:rPr>
              <a:t> space diffuse through the walls of the </a:t>
            </a:r>
            <a:r>
              <a:rPr lang="en-US" sz="2400" dirty="0" err="1">
                <a:latin typeface="Arial" pitchFamily="34" charset="0"/>
                <a:cs typeface="Arial" pitchFamily="34" charset="0"/>
              </a:rPr>
              <a:t>villi</a:t>
            </a:r>
            <a:r>
              <a:rPr lang="en-US" sz="2400" dirty="0">
                <a:latin typeface="Arial" pitchFamily="34" charset="0"/>
                <a:cs typeface="Arial" pitchFamily="34" charset="0"/>
              </a:rPr>
              <a:t> and enter the embryo’s blood.</a:t>
            </a:r>
          </a:p>
          <a:p>
            <a:pPr algn="l" rtl="0">
              <a:spcBef>
                <a:spcPct val="50000"/>
              </a:spcBef>
            </a:pPr>
            <a:r>
              <a:rPr lang="en-US" sz="2400" dirty="0">
                <a:latin typeface="Arial" pitchFamily="34" charset="0"/>
                <a:cs typeface="Arial" pitchFamily="34" charset="0"/>
              </a:rPr>
              <a:t>Carbon dioxide &amp; waste products diffuse from blood in the fetal capillaries through the wall of the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into the maternal blood. </a:t>
            </a:r>
          </a:p>
          <a:p>
            <a:pPr algn="l" rtl="0">
              <a:spcBef>
                <a:spcPct val="50000"/>
              </a:spcBef>
            </a:pPr>
            <a:r>
              <a:rPr lang="en-US" sz="24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8A995ED4-FFE3-4BEE-B05B-4CFD51511535}" type="slidenum">
              <a:rPr lang="ar-SA"/>
              <a:pPr/>
              <a:t>15</a:t>
            </a:fld>
            <a:endParaRPr lang="en-US"/>
          </a:p>
        </p:txBody>
      </p:sp>
      <p:sp>
        <p:nvSpPr>
          <p:cNvPr id="10243" name="Rectangle 4"/>
          <p:cNvSpPr>
            <a:spLocks noGrp="1" noChangeArrowheads="1"/>
          </p:cNvSpPr>
          <p:nvPr>
            <p:ph type="title"/>
          </p:nvPr>
        </p:nvSpPr>
        <p:spPr>
          <a:xfrm>
            <a:off x="928662" y="1071546"/>
            <a:ext cx="7358082" cy="928670"/>
          </a:xfrm>
        </p:spPr>
        <p:txBody>
          <a:bodyPr>
            <a:normAutofit fontScale="90000"/>
          </a:bodyPr>
          <a:lstStyle/>
          <a:p>
            <a:pPr rtl="0" eaLnBrk="1" hangingPunct="1"/>
            <a:r>
              <a:rPr lang="en-US" sz="2800" b="1" dirty="0" smtClean="0"/>
              <a:t>PLACENTAL </a:t>
            </a:r>
            <a:r>
              <a:rPr lang="en-US" sz="2800" b="1" dirty="0" smtClean="0"/>
              <a:t>MEMBRANE</a:t>
            </a:r>
            <a:br>
              <a:rPr lang="en-US" sz="2800" b="1" dirty="0" smtClean="0"/>
            </a:br>
            <a:r>
              <a:rPr lang="en-US" sz="2800" b="1" dirty="0" smtClean="0"/>
              <a:t>          </a:t>
            </a:r>
            <a:r>
              <a:rPr lang="en-US" sz="2800" b="1" dirty="0" smtClean="0"/>
              <a:t/>
            </a:r>
            <a:br>
              <a:rPr lang="en-US" sz="2800" b="1" dirty="0" smtClean="0"/>
            </a:br>
            <a:r>
              <a:rPr lang="en-US" sz="2800" b="1" dirty="0" smtClean="0"/>
              <a:t/>
            </a:r>
            <a:br>
              <a:rPr lang="en-US" sz="2800" b="1" dirty="0" smtClean="0"/>
            </a:br>
            <a:endParaRPr lang="en-US" sz="2800" b="1" dirty="0" smtClean="0"/>
          </a:p>
        </p:txBody>
      </p:sp>
      <p:sp>
        <p:nvSpPr>
          <p:cNvPr id="69638" name="Rectangle 6"/>
          <p:cNvSpPr>
            <a:spLocks noGrp="1" noChangeArrowheads="1"/>
          </p:cNvSpPr>
          <p:nvPr>
            <p:ph type="body" sz="half" idx="2"/>
          </p:nvPr>
        </p:nvSpPr>
        <p:spPr>
          <a:xfrm>
            <a:off x="-2390" y="1412776"/>
            <a:ext cx="9144000" cy="4310070"/>
          </a:xfrm>
        </p:spPr>
        <p:txBody>
          <a:bodyPr>
            <a:normAutofit/>
          </a:bodyPr>
          <a:lstStyle/>
          <a:p>
            <a:pPr algn="l" rtl="0" eaLnBrk="1" hangingPunct="1">
              <a:lnSpc>
                <a:spcPct val="80000"/>
              </a:lnSpc>
            </a:pPr>
            <a:r>
              <a:rPr lang="en-US" sz="2800" dirty="0" smtClean="0"/>
              <a:t>This is a composite structure that consists of the </a:t>
            </a:r>
            <a:r>
              <a:rPr lang="en-US" sz="2800" dirty="0" err="1" smtClean="0"/>
              <a:t>extrafetal</a:t>
            </a:r>
            <a:r>
              <a:rPr lang="en-US" sz="2800" dirty="0" smtClean="0"/>
              <a:t> tissues separating the fetal blood from the maternal blood.</a:t>
            </a:r>
          </a:p>
          <a:p>
            <a:pPr algn="l" rtl="0" eaLnBrk="1" hangingPunct="1">
              <a:lnSpc>
                <a:spcPct val="80000"/>
              </a:lnSpc>
            </a:pPr>
            <a:r>
              <a:rPr lang="en-US" sz="2800" b="1" i="1" u="sng" dirty="0" smtClean="0"/>
              <a:t>It has four layers:</a:t>
            </a:r>
          </a:p>
          <a:p>
            <a:pPr lvl="1" algn="l" rtl="0" eaLnBrk="1" hangingPunct="1">
              <a:lnSpc>
                <a:spcPct val="80000"/>
              </a:lnSpc>
            </a:pPr>
            <a:r>
              <a:rPr lang="en-US" b="1" i="1" dirty="0" err="1" smtClean="0"/>
              <a:t>Syncytiotrophoblast</a:t>
            </a:r>
            <a:endParaRPr lang="en-US" b="1" i="1" dirty="0" smtClean="0"/>
          </a:p>
          <a:p>
            <a:pPr lvl="1" algn="l" rtl="0" eaLnBrk="1" hangingPunct="1">
              <a:lnSpc>
                <a:spcPct val="80000"/>
              </a:lnSpc>
            </a:pPr>
            <a:r>
              <a:rPr lang="en-US" b="1" i="1" dirty="0" err="1" smtClean="0"/>
              <a:t>Cytotrophoblast</a:t>
            </a:r>
            <a:endParaRPr lang="en-US" b="1" i="1" dirty="0" smtClean="0"/>
          </a:p>
          <a:p>
            <a:pPr lvl="1" algn="l" rtl="0" eaLnBrk="1" hangingPunct="1">
              <a:lnSpc>
                <a:spcPct val="80000"/>
              </a:lnSpc>
            </a:pPr>
            <a:r>
              <a:rPr lang="en-US" b="1" i="1" dirty="0" smtClean="0"/>
              <a:t>Connective tissue of </a:t>
            </a:r>
            <a:r>
              <a:rPr lang="en-US" b="1" i="1" dirty="0" err="1" smtClean="0"/>
              <a:t>villus</a:t>
            </a:r>
            <a:endParaRPr lang="en-US" b="1" i="1" dirty="0" smtClean="0"/>
          </a:p>
          <a:p>
            <a:pPr lvl="1" algn="l" rtl="0" eaLnBrk="1" hangingPunct="1">
              <a:lnSpc>
                <a:spcPct val="80000"/>
              </a:lnSpc>
            </a:pPr>
            <a:r>
              <a:rPr lang="en-US" b="1" i="1" dirty="0" smtClean="0"/>
              <a:t>Endothelium of fetal capillaries</a:t>
            </a:r>
          </a:p>
          <a:p>
            <a:pPr algn="l" rtl="0" eaLnBrk="1" hangingPunct="1">
              <a:lnSpc>
                <a:spcPct val="80000"/>
              </a:lnSpc>
            </a:pPr>
            <a:r>
              <a:rPr lang="en-US" sz="2800" dirty="0" smtClean="0"/>
              <a:t>After the 20</a:t>
            </a:r>
            <a:r>
              <a:rPr lang="en-US" sz="2800" baseline="30000" dirty="0" smtClean="0"/>
              <a:t>th</a:t>
            </a:r>
            <a:r>
              <a:rPr lang="en-US" sz="2800" dirty="0" smtClean="0"/>
              <a:t> week, the </a:t>
            </a:r>
            <a:r>
              <a:rPr lang="en-US" sz="2800" dirty="0" err="1" smtClean="0"/>
              <a:t>cytotrophoblastic</a:t>
            </a:r>
            <a:r>
              <a:rPr lang="en-US" sz="2800" dirty="0" smtClean="0"/>
              <a:t> cells disappear and the placental membrane consists only of </a:t>
            </a:r>
            <a:r>
              <a:rPr lang="en-US" sz="2800" i="1" u="sng" dirty="0" smtClean="0"/>
              <a:t>three layers</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animEffect transition="in" filter="wipe(up)">
                                      <p:cBhvr>
                                        <p:cTn id="7" dur="1000"/>
                                        <p:tgtEl>
                                          <p:spTgt spid="696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38">
                                            <p:txEl>
                                              <p:pRg st="1" end="1"/>
                                            </p:txEl>
                                          </p:spTgt>
                                        </p:tgtEl>
                                        <p:attrNameLst>
                                          <p:attrName>style.visibility</p:attrName>
                                        </p:attrNameLst>
                                      </p:cBhvr>
                                      <p:to>
                                        <p:strVal val="visible"/>
                                      </p:to>
                                    </p:set>
                                    <p:animEffect transition="in" filter="wipe(up)">
                                      <p:cBhvr>
                                        <p:cTn id="12" dur="1000"/>
                                        <p:tgtEl>
                                          <p:spTgt spid="696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38">
                                            <p:txEl>
                                              <p:pRg st="2" end="2"/>
                                            </p:txEl>
                                          </p:spTgt>
                                        </p:tgtEl>
                                        <p:attrNameLst>
                                          <p:attrName>style.visibility</p:attrName>
                                        </p:attrNameLst>
                                      </p:cBhvr>
                                      <p:to>
                                        <p:strVal val="visible"/>
                                      </p:to>
                                    </p:set>
                                    <p:animEffect transition="in" filter="wipe(up)">
                                      <p:cBhvr>
                                        <p:cTn id="17" dur="1000"/>
                                        <p:tgtEl>
                                          <p:spTgt spid="696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9638">
                                            <p:txEl>
                                              <p:pRg st="3" end="3"/>
                                            </p:txEl>
                                          </p:spTgt>
                                        </p:tgtEl>
                                        <p:attrNameLst>
                                          <p:attrName>style.visibility</p:attrName>
                                        </p:attrNameLst>
                                      </p:cBhvr>
                                      <p:to>
                                        <p:strVal val="visible"/>
                                      </p:to>
                                    </p:set>
                                    <p:animEffect transition="in" filter="wipe(up)">
                                      <p:cBhvr>
                                        <p:cTn id="22" dur="1000"/>
                                        <p:tgtEl>
                                          <p:spTgt spid="696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9638">
                                            <p:txEl>
                                              <p:pRg st="4" end="4"/>
                                            </p:txEl>
                                          </p:spTgt>
                                        </p:tgtEl>
                                        <p:attrNameLst>
                                          <p:attrName>style.visibility</p:attrName>
                                        </p:attrNameLst>
                                      </p:cBhvr>
                                      <p:to>
                                        <p:strVal val="visible"/>
                                      </p:to>
                                    </p:set>
                                    <p:animEffect transition="in" filter="wipe(up)">
                                      <p:cBhvr>
                                        <p:cTn id="27" dur="1000"/>
                                        <p:tgtEl>
                                          <p:spTgt spid="696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9638">
                                            <p:txEl>
                                              <p:pRg st="5" end="5"/>
                                            </p:txEl>
                                          </p:spTgt>
                                        </p:tgtEl>
                                        <p:attrNameLst>
                                          <p:attrName>style.visibility</p:attrName>
                                        </p:attrNameLst>
                                      </p:cBhvr>
                                      <p:to>
                                        <p:strVal val="visible"/>
                                      </p:to>
                                    </p:set>
                                    <p:animEffect transition="in" filter="wipe(up)">
                                      <p:cBhvr>
                                        <p:cTn id="32" dur="1000"/>
                                        <p:tgtEl>
                                          <p:spTgt spid="696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9638">
                                            <p:txEl>
                                              <p:pRg st="6" end="6"/>
                                            </p:txEl>
                                          </p:spTgt>
                                        </p:tgtEl>
                                        <p:attrNameLst>
                                          <p:attrName>style.visibility</p:attrName>
                                        </p:attrNameLst>
                                      </p:cBhvr>
                                      <p:to>
                                        <p:strVal val="visible"/>
                                      </p:to>
                                    </p:set>
                                    <p:animEffect transition="in" filter="wipe(up)">
                                      <p:cBhvr>
                                        <p:cTn id="37" dur="1000"/>
                                        <p:tgtEl>
                                          <p:spTgt spid="696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A4E27F56-51C6-4CDA-9555-E0AD893C2510}" type="slidenum">
              <a:rPr lang="ar-SA"/>
              <a:pPr/>
              <a:t>16</a:t>
            </a:fld>
            <a:endParaRPr lang="en-US"/>
          </a:p>
        </p:txBody>
      </p:sp>
      <p:sp>
        <p:nvSpPr>
          <p:cNvPr id="3075" name="Rectangle 2"/>
          <p:cNvSpPr>
            <a:spLocks noGrp="1" noChangeArrowheads="1"/>
          </p:cNvSpPr>
          <p:nvPr>
            <p:ph type="title"/>
          </p:nvPr>
        </p:nvSpPr>
        <p:spPr>
          <a:xfrm>
            <a:off x="1785918" y="714356"/>
            <a:ext cx="5357813" cy="658812"/>
          </a:xfrm>
        </p:spPr>
        <p:txBody>
          <a:bodyPr/>
          <a:lstStyle/>
          <a:p>
            <a:pPr eaLnBrk="1" hangingPunct="1"/>
            <a:r>
              <a:rPr lang="en-US" sz="3600" b="1" dirty="0" smtClean="0"/>
              <a:t>DECIDUA</a:t>
            </a:r>
          </a:p>
        </p:txBody>
      </p:sp>
      <p:sp>
        <p:nvSpPr>
          <p:cNvPr id="35844" name="Rectangle 4"/>
          <p:cNvSpPr>
            <a:spLocks noGrp="1" noChangeArrowheads="1"/>
          </p:cNvSpPr>
          <p:nvPr>
            <p:ph type="body" sz="half" idx="2"/>
          </p:nvPr>
        </p:nvSpPr>
        <p:spPr>
          <a:xfrm>
            <a:off x="0" y="1785926"/>
            <a:ext cx="9144000" cy="2643206"/>
          </a:xfrm>
        </p:spPr>
        <p:txBody>
          <a:bodyPr/>
          <a:lstStyle/>
          <a:p>
            <a:pPr algn="l" rtl="0" eaLnBrk="1" hangingPunct="1">
              <a:lnSpc>
                <a:spcPct val="80000"/>
              </a:lnSpc>
            </a:pPr>
            <a:r>
              <a:rPr lang="en-US" sz="2400" dirty="0" smtClean="0"/>
              <a:t>This is the </a:t>
            </a:r>
            <a:r>
              <a:rPr lang="en-US" sz="2400" dirty="0" err="1" smtClean="0"/>
              <a:t>endometrium</a:t>
            </a:r>
            <a:r>
              <a:rPr lang="en-US" sz="2400" dirty="0" smtClean="0"/>
              <a:t> of the gravid (pregnant) uterus.</a:t>
            </a:r>
          </a:p>
          <a:p>
            <a:pPr algn="l" rtl="0" eaLnBrk="1" hangingPunct="1">
              <a:lnSpc>
                <a:spcPct val="80000"/>
              </a:lnSpc>
            </a:pPr>
            <a:r>
              <a:rPr lang="en-US" sz="2400" dirty="0" smtClean="0"/>
              <a:t>It has four parts:</a:t>
            </a:r>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basalis</a:t>
            </a:r>
            <a:r>
              <a:rPr lang="en-US" sz="2400" dirty="0" smtClean="0"/>
              <a:t>: it forms the maternal part of the placenta</a:t>
            </a:r>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capsularis</a:t>
            </a:r>
            <a:r>
              <a:rPr lang="en-US" sz="2400" dirty="0" smtClean="0"/>
              <a:t>: it covers the </a:t>
            </a:r>
            <a:r>
              <a:rPr lang="en-US" sz="2400" dirty="0" err="1" smtClean="0"/>
              <a:t>conceptus</a:t>
            </a:r>
            <a:endParaRPr lang="en-US" sz="2400" dirty="0" smtClean="0"/>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parietalis</a:t>
            </a:r>
            <a:r>
              <a:rPr lang="en-US" sz="2400" b="1" dirty="0" smtClean="0">
                <a:solidFill>
                  <a:schemeClr val="accent2"/>
                </a:solidFill>
              </a:rPr>
              <a:t>: </a:t>
            </a:r>
            <a:r>
              <a:rPr lang="en-US" sz="2400" dirty="0" smtClean="0"/>
              <a:t>the rest of the </a:t>
            </a:r>
            <a:r>
              <a:rPr lang="en-US" sz="2400" dirty="0" err="1" smtClean="0"/>
              <a:t>endometrium</a:t>
            </a:r>
            <a:endParaRPr lang="en-US" sz="2400" dirty="0" smtClean="0"/>
          </a:p>
          <a:p>
            <a:pPr lvl="1" algn="l" rtl="0" eaLnBrk="1" hangingPunct="1">
              <a:lnSpc>
                <a:spcPct val="80000"/>
              </a:lnSpc>
            </a:pPr>
            <a:r>
              <a:rPr lang="en-US" sz="2400" b="1" dirty="0" err="1" smtClean="0">
                <a:solidFill>
                  <a:schemeClr val="accent2"/>
                </a:solidFill>
              </a:rPr>
              <a:t>Decidua</a:t>
            </a:r>
            <a:r>
              <a:rPr lang="en-US" sz="2400" b="1" dirty="0" smtClean="0">
                <a:solidFill>
                  <a:schemeClr val="accent2"/>
                </a:solidFill>
              </a:rPr>
              <a:t> </a:t>
            </a:r>
            <a:r>
              <a:rPr lang="en-US" sz="2400" b="1" dirty="0" err="1" smtClean="0">
                <a:solidFill>
                  <a:schemeClr val="accent2"/>
                </a:solidFill>
              </a:rPr>
              <a:t>reflexa</a:t>
            </a:r>
            <a:r>
              <a:rPr lang="en-US" sz="2400" b="1" dirty="0" smtClean="0"/>
              <a:t>:  </a:t>
            </a:r>
            <a:r>
              <a:rPr lang="en-US" sz="2400" dirty="0" smtClean="0"/>
              <a:t>Junction </a:t>
            </a:r>
            <a:r>
              <a:rPr lang="en-US" sz="2400" dirty="0" smtClean="0"/>
              <a:t>between </a:t>
            </a:r>
            <a:r>
              <a:rPr lang="en-US" sz="2400" dirty="0" err="1" smtClean="0"/>
              <a:t>capsularis</a:t>
            </a:r>
            <a:r>
              <a:rPr lang="en-US" sz="2400" dirty="0" smtClean="0"/>
              <a:t> &amp; </a:t>
            </a:r>
            <a:r>
              <a:rPr lang="en-US" sz="2400" dirty="0" err="1" smtClean="0"/>
              <a:t>parietalis</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1000" fill="hold"/>
                                        <p:tgtEl>
                                          <p:spTgt spid="3584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1000" fill="hold"/>
                                        <p:tgtEl>
                                          <p:spTgt spid="3584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1000" fill="hold"/>
                                        <p:tgtEl>
                                          <p:spTgt spid="3584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58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1000" fill="hold"/>
                                        <p:tgtEl>
                                          <p:spTgt spid="3584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anim calcmode="lin" valueType="num">
                                      <p:cBhvr additive="base">
                                        <p:cTn id="31" dur="1000" fill="hold"/>
                                        <p:tgtEl>
                                          <p:spTgt spid="35844">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584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5844">
                                            <p:txEl>
                                              <p:pRg st="5" end="5"/>
                                            </p:txEl>
                                          </p:spTgt>
                                        </p:tgtEl>
                                        <p:attrNameLst>
                                          <p:attrName>style.visibility</p:attrName>
                                        </p:attrNameLst>
                                      </p:cBhvr>
                                      <p:to>
                                        <p:strVal val="visible"/>
                                      </p:to>
                                    </p:set>
                                    <p:anim calcmode="lin" valueType="num">
                                      <p:cBhvr additive="base">
                                        <p:cTn id="35" dur="1000" fill="hold"/>
                                        <p:tgtEl>
                                          <p:spTgt spid="35844">
                                            <p:txEl>
                                              <p:pRg st="5" end="5"/>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584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EFD249DC"/>
          <p:cNvPicPr>
            <a:picLocks noChangeAspect="1" noChangeArrowheads="1"/>
          </p:cNvPicPr>
          <p:nvPr/>
        </p:nvPicPr>
        <p:blipFill>
          <a:blip r:embed="rId2"/>
          <a:srcRect/>
          <a:stretch>
            <a:fillRect/>
          </a:stretch>
        </p:blipFill>
        <p:spPr bwMode="auto">
          <a:xfrm>
            <a:off x="2000232" y="714356"/>
            <a:ext cx="5616575" cy="532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25826E8"/>
          <p:cNvPicPr>
            <a:picLocks noChangeAspect="1" noChangeArrowheads="1"/>
          </p:cNvPicPr>
          <p:nvPr/>
        </p:nvPicPr>
        <p:blipFill>
          <a:blip r:embed="rId2"/>
          <a:srcRect/>
          <a:stretch>
            <a:fillRect/>
          </a:stretch>
        </p:blipFill>
        <p:spPr bwMode="auto">
          <a:xfrm>
            <a:off x="1643042" y="571480"/>
            <a:ext cx="6011863" cy="5976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31D783E3-FD59-4A3D-BB01-1D683F892D24}" type="slidenum">
              <a:rPr lang="ar-SA"/>
              <a:pPr/>
              <a:t>19</a:t>
            </a:fld>
            <a:endParaRPr lang="en-US"/>
          </a:p>
        </p:txBody>
      </p:sp>
      <p:sp>
        <p:nvSpPr>
          <p:cNvPr id="32772" name="Rectangle 4"/>
          <p:cNvSpPr>
            <a:spLocks noGrp="1" noChangeArrowheads="1"/>
          </p:cNvSpPr>
          <p:nvPr>
            <p:ph type="title"/>
          </p:nvPr>
        </p:nvSpPr>
        <p:spPr>
          <a:xfrm>
            <a:off x="685800" y="0"/>
            <a:ext cx="7772400" cy="836613"/>
          </a:xfrm>
        </p:spPr>
        <p:txBody>
          <a:bodyPr/>
          <a:lstStyle/>
          <a:p>
            <a:pPr eaLnBrk="1" hangingPunct="1"/>
            <a:r>
              <a:rPr lang="en-US" b="1" dirty="0" smtClean="0"/>
              <a:t>PLACENTA</a:t>
            </a:r>
          </a:p>
        </p:txBody>
      </p:sp>
      <p:sp>
        <p:nvSpPr>
          <p:cNvPr id="32775" name="Rectangle 7"/>
          <p:cNvSpPr>
            <a:spLocks noGrp="1" noChangeArrowheads="1"/>
          </p:cNvSpPr>
          <p:nvPr>
            <p:ph type="body" idx="1"/>
          </p:nvPr>
        </p:nvSpPr>
        <p:spPr>
          <a:xfrm>
            <a:off x="0" y="914400"/>
            <a:ext cx="9144000" cy="7591425"/>
          </a:xfrm>
        </p:spPr>
        <p:txBody>
          <a:bodyPr/>
          <a:lstStyle/>
          <a:p>
            <a:pPr marL="609600" indent="-609600" algn="l" rtl="0" eaLnBrk="1" hangingPunct="1">
              <a:lnSpc>
                <a:spcPct val="80000"/>
              </a:lnSpc>
            </a:pPr>
            <a:r>
              <a:rPr lang="en-US" sz="2400" dirty="0" smtClean="0"/>
              <a:t>This is a </a:t>
            </a:r>
            <a:r>
              <a:rPr lang="en-US" sz="2400" b="1" dirty="0" err="1" smtClean="0">
                <a:solidFill>
                  <a:schemeClr val="accent2"/>
                </a:solidFill>
              </a:rPr>
              <a:t>fetomaternal</a:t>
            </a:r>
            <a:r>
              <a:rPr lang="en-US" sz="2400" b="1" dirty="0" smtClean="0">
                <a:solidFill>
                  <a:schemeClr val="accent2"/>
                </a:solidFill>
              </a:rPr>
              <a:t> organ.</a:t>
            </a:r>
          </a:p>
          <a:p>
            <a:pPr marL="609600" indent="-609600" algn="l" rtl="0" eaLnBrk="1" hangingPunct="1">
              <a:lnSpc>
                <a:spcPct val="80000"/>
              </a:lnSpc>
            </a:pPr>
            <a:r>
              <a:rPr lang="en-US" sz="2400" dirty="0" smtClean="0"/>
              <a:t>It has two components:</a:t>
            </a:r>
          </a:p>
          <a:p>
            <a:pPr marL="990600" lvl="1" indent="-533400" algn="l" rtl="0" eaLnBrk="1" hangingPunct="1">
              <a:lnSpc>
                <a:spcPct val="80000"/>
              </a:lnSpc>
            </a:pPr>
            <a:r>
              <a:rPr lang="en-US" sz="2400" b="1" dirty="0" smtClean="0">
                <a:solidFill>
                  <a:schemeClr val="accent2"/>
                </a:solidFill>
              </a:rPr>
              <a:t>Fetal part</a:t>
            </a:r>
            <a:r>
              <a:rPr lang="en-US" sz="2400" dirty="0" smtClean="0"/>
              <a:t> – develops from the </a:t>
            </a:r>
            <a:r>
              <a:rPr lang="en-US" sz="2400" u="sng" dirty="0" smtClean="0"/>
              <a:t>chorionic sac ( </a:t>
            </a:r>
            <a:r>
              <a:rPr lang="en-US" sz="2400" u="sng" dirty="0" err="1" smtClean="0"/>
              <a:t>chorion</a:t>
            </a:r>
            <a:r>
              <a:rPr lang="en-US" sz="2400" u="sng" dirty="0" smtClean="0"/>
              <a:t> </a:t>
            </a:r>
            <a:r>
              <a:rPr lang="en-US" sz="2400" u="sng" dirty="0" err="1" smtClean="0"/>
              <a:t>frondosum</a:t>
            </a:r>
            <a:r>
              <a:rPr lang="en-US" sz="2400" u="sng" dirty="0" smtClean="0"/>
              <a:t> )</a:t>
            </a:r>
          </a:p>
          <a:p>
            <a:pPr marL="990600" lvl="1" indent="-533400" algn="l" rtl="0" eaLnBrk="1" hangingPunct="1">
              <a:lnSpc>
                <a:spcPct val="80000"/>
              </a:lnSpc>
            </a:pPr>
            <a:r>
              <a:rPr lang="en-US" sz="2400" b="1" dirty="0" smtClean="0">
                <a:solidFill>
                  <a:schemeClr val="accent2"/>
                </a:solidFill>
              </a:rPr>
              <a:t>Maternal part</a:t>
            </a:r>
            <a:r>
              <a:rPr lang="en-US" sz="2400" dirty="0" smtClean="0"/>
              <a:t> – derived from the </a:t>
            </a:r>
            <a:r>
              <a:rPr lang="en-US" sz="2400" u="sng" dirty="0" err="1" smtClean="0"/>
              <a:t>endometrium</a:t>
            </a:r>
            <a:r>
              <a:rPr lang="en-US" sz="2400" u="sng" dirty="0" smtClean="0"/>
              <a:t> ( functional layer – </a:t>
            </a:r>
            <a:r>
              <a:rPr lang="en-US" sz="2400" u="sng" dirty="0" err="1" smtClean="0"/>
              <a:t>decidua</a:t>
            </a:r>
            <a:r>
              <a:rPr lang="en-US" sz="2400" u="sng" dirty="0" smtClean="0"/>
              <a:t> </a:t>
            </a:r>
            <a:r>
              <a:rPr lang="en-US" sz="2400" u="sng" dirty="0" err="1" smtClean="0"/>
              <a:t>basalis</a:t>
            </a:r>
            <a:r>
              <a:rPr lang="en-US" sz="2400" u="sng" dirty="0" smtClean="0"/>
              <a:t> )</a:t>
            </a:r>
          </a:p>
          <a:p>
            <a:pPr marL="609600" indent="-609600" algn="l" rtl="0" eaLnBrk="1" hangingPunct="1">
              <a:lnSpc>
                <a:spcPct val="80000"/>
              </a:lnSpc>
            </a:pPr>
            <a:r>
              <a:rPr lang="en-US" sz="2400" dirty="0" smtClean="0"/>
              <a:t>The placenta and the umbilical cord are a </a:t>
            </a:r>
            <a:r>
              <a:rPr lang="en-US" sz="2400" b="1" dirty="0" smtClean="0">
                <a:solidFill>
                  <a:schemeClr val="accent2"/>
                </a:solidFill>
              </a:rPr>
              <a:t>transport system</a:t>
            </a:r>
            <a:r>
              <a:rPr lang="en-US" sz="2400" dirty="0" smtClean="0"/>
              <a:t> for substances between the mother and the fetus.( vessels in umbilical cord )</a:t>
            </a:r>
          </a:p>
          <a:p>
            <a:pPr marL="609600" indent="-609600" algn="l" rtl="0" eaLnBrk="1" hangingPunct="1">
              <a:lnSpc>
                <a:spcPct val="80000"/>
              </a:lnSpc>
            </a:pPr>
            <a:endParaRPr lang="en-US" sz="2400" dirty="0" smtClean="0"/>
          </a:p>
        </p:txBody>
      </p:sp>
      <p:pic>
        <p:nvPicPr>
          <p:cNvPr id="32777" name="Picture 9" descr="CBA9FFFF"/>
          <p:cNvPicPr>
            <a:picLocks noChangeAspect="1" noChangeArrowheads="1"/>
          </p:cNvPicPr>
          <p:nvPr/>
        </p:nvPicPr>
        <p:blipFill>
          <a:blip r:embed="rId3" cstate="print"/>
          <a:srcRect/>
          <a:stretch>
            <a:fillRect/>
          </a:stretch>
        </p:blipFill>
        <p:spPr bwMode="auto">
          <a:xfrm>
            <a:off x="2928926" y="3967163"/>
            <a:ext cx="3203575" cy="2890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strVal val="#ppt_w*0.70"/>
                                          </p:val>
                                        </p:tav>
                                        <p:tav tm="100000">
                                          <p:val>
                                            <p:strVal val="#ppt_w"/>
                                          </p:val>
                                        </p:tav>
                                      </p:tavLst>
                                    </p:anim>
                                    <p:anim calcmode="lin" valueType="num">
                                      <p:cBhvr>
                                        <p:cTn id="8" dur="1000" fill="hold"/>
                                        <p:tgtEl>
                                          <p:spTgt spid="32772"/>
                                        </p:tgtEl>
                                        <p:attrNameLst>
                                          <p:attrName>ppt_h</p:attrName>
                                        </p:attrNameLst>
                                      </p:cBhvr>
                                      <p:tavLst>
                                        <p:tav tm="0">
                                          <p:val>
                                            <p:strVal val="#ppt_h"/>
                                          </p:val>
                                        </p:tav>
                                        <p:tav tm="100000">
                                          <p:val>
                                            <p:strVal val="#ppt_h"/>
                                          </p:val>
                                        </p:tav>
                                      </p:tavLst>
                                    </p:anim>
                                    <p:animEffect transition="in" filter="fade">
                                      <p:cBhvr>
                                        <p:cTn id="9" dur="10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2775">
                                            <p:txEl>
                                              <p:pRg st="0" end="0"/>
                                            </p:txEl>
                                          </p:spTgt>
                                        </p:tgtEl>
                                        <p:attrNameLst>
                                          <p:attrName>style.visibility</p:attrName>
                                        </p:attrNameLst>
                                      </p:cBhvr>
                                      <p:to>
                                        <p:strVal val="visible"/>
                                      </p:to>
                                    </p:set>
                                    <p:animEffect transition="in" filter="fade">
                                      <p:cBhvr>
                                        <p:cTn id="14" dur="1000"/>
                                        <p:tgtEl>
                                          <p:spTgt spid="32775">
                                            <p:txEl>
                                              <p:pRg st="0" end="0"/>
                                            </p:txEl>
                                          </p:spTgt>
                                        </p:tgtEl>
                                      </p:cBhvr>
                                    </p:animEffect>
                                    <p:anim calcmode="lin" valueType="num">
                                      <p:cBhvr>
                                        <p:cTn id="15" dur="1000" fill="hold"/>
                                        <p:tgtEl>
                                          <p:spTgt spid="3277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277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27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2775">
                                            <p:txEl>
                                              <p:pRg st="1" end="1"/>
                                            </p:txEl>
                                          </p:spTgt>
                                        </p:tgtEl>
                                        <p:attrNameLst>
                                          <p:attrName>style.visibility</p:attrName>
                                        </p:attrNameLst>
                                      </p:cBhvr>
                                      <p:to>
                                        <p:strVal val="visible"/>
                                      </p:to>
                                    </p:set>
                                    <p:animEffect transition="in" filter="fade">
                                      <p:cBhvr>
                                        <p:cTn id="22" dur="1000"/>
                                        <p:tgtEl>
                                          <p:spTgt spid="32775">
                                            <p:txEl>
                                              <p:pRg st="1" end="1"/>
                                            </p:txEl>
                                          </p:spTgt>
                                        </p:tgtEl>
                                      </p:cBhvr>
                                    </p:animEffect>
                                    <p:anim calcmode="lin" valueType="num">
                                      <p:cBhvr>
                                        <p:cTn id="23" dur="1000" fill="hold"/>
                                        <p:tgtEl>
                                          <p:spTgt spid="32775">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2775">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2775">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32775">
                                            <p:txEl>
                                              <p:pRg st="2" end="2"/>
                                            </p:txEl>
                                          </p:spTgt>
                                        </p:tgtEl>
                                        <p:attrNameLst>
                                          <p:attrName>style.visibility</p:attrName>
                                        </p:attrNameLst>
                                      </p:cBhvr>
                                      <p:to>
                                        <p:strVal val="visible"/>
                                      </p:to>
                                    </p:set>
                                    <p:animEffect transition="in" filter="fade">
                                      <p:cBhvr>
                                        <p:cTn id="28" dur="1000"/>
                                        <p:tgtEl>
                                          <p:spTgt spid="32775">
                                            <p:txEl>
                                              <p:pRg st="2" end="2"/>
                                            </p:txEl>
                                          </p:spTgt>
                                        </p:tgtEl>
                                      </p:cBhvr>
                                    </p:animEffect>
                                    <p:anim calcmode="lin" valueType="num">
                                      <p:cBhvr>
                                        <p:cTn id="29" dur="1000" fill="hold"/>
                                        <p:tgtEl>
                                          <p:spTgt spid="3277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277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775">
                                            <p:txEl>
                                              <p:pRg st="2" end="2"/>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32775">
                                            <p:txEl>
                                              <p:pRg st="3" end="3"/>
                                            </p:txEl>
                                          </p:spTgt>
                                        </p:tgtEl>
                                        <p:attrNameLst>
                                          <p:attrName>style.visibility</p:attrName>
                                        </p:attrNameLst>
                                      </p:cBhvr>
                                      <p:to>
                                        <p:strVal val="visible"/>
                                      </p:to>
                                    </p:set>
                                    <p:animEffect transition="in" filter="fade">
                                      <p:cBhvr>
                                        <p:cTn id="34" dur="1000"/>
                                        <p:tgtEl>
                                          <p:spTgt spid="32775">
                                            <p:txEl>
                                              <p:pRg st="3" end="3"/>
                                            </p:txEl>
                                          </p:spTgt>
                                        </p:tgtEl>
                                      </p:cBhvr>
                                    </p:animEffect>
                                    <p:anim calcmode="lin" valueType="num">
                                      <p:cBhvr>
                                        <p:cTn id="35" dur="1000" fill="hold"/>
                                        <p:tgtEl>
                                          <p:spTgt spid="32775">
                                            <p:txEl>
                                              <p:pRg st="3" end="3"/>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2775">
                                            <p:txEl>
                                              <p:pRg st="3" end="3"/>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27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2775">
                                            <p:txEl>
                                              <p:pRg st="4" end="4"/>
                                            </p:txEl>
                                          </p:spTgt>
                                        </p:tgtEl>
                                        <p:attrNameLst>
                                          <p:attrName>style.visibility</p:attrName>
                                        </p:attrNameLst>
                                      </p:cBhvr>
                                      <p:to>
                                        <p:strVal val="visible"/>
                                      </p:to>
                                    </p:set>
                                    <p:animEffect transition="in" filter="fade">
                                      <p:cBhvr>
                                        <p:cTn id="42" dur="1000"/>
                                        <p:tgtEl>
                                          <p:spTgt spid="32775">
                                            <p:txEl>
                                              <p:pRg st="4" end="4"/>
                                            </p:txEl>
                                          </p:spTgt>
                                        </p:tgtEl>
                                      </p:cBhvr>
                                    </p:animEffect>
                                    <p:anim calcmode="lin" valueType="num">
                                      <p:cBhvr>
                                        <p:cTn id="43" dur="1000" fill="hold"/>
                                        <p:tgtEl>
                                          <p:spTgt spid="32775">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2775">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2775">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32777"/>
                                        </p:tgtEl>
                                        <p:attrNameLst>
                                          <p:attrName>style.visibility</p:attrName>
                                        </p:attrNameLst>
                                      </p:cBhvr>
                                      <p:to>
                                        <p:strVal val="visible"/>
                                      </p:to>
                                    </p:set>
                                    <p:anim calcmode="lin" valueType="num">
                                      <p:cBhvr additive="base">
                                        <p:cTn id="49" dur="1000" fill="hold"/>
                                        <p:tgtEl>
                                          <p:spTgt spid="32777"/>
                                        </p:tgtEl>
                                        <p:attrNameLst>
                                          <p:attrName>ppt_x</p:attrName>
                                        </p:attrNameLst>
                                      </p:cBhvr>
                                      <p:tavLst>
                                        <p:tav tm="0">
                                          <p:val>
                                            <p:strVal val="#ppt_x"/>
                                          </p:val>
                                        </p:tav>
                                        <p:tav tm="100000">
                                          <p:val>
                                            <p:strVal val="#ppt_x"/>
                                          </p:val>
                                        </p:tav>
                                      </p:tavLst>
                                    </p:anim>
                                    <p:anim calcmode="lin" valueType="num">
                                      <p:cBhvr additive="base">
                                        <p:cTn id="50" dur="10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xit" presetSubtype="4" fill="hold" nodeType="clickEffect">
                                  <p:stCondLst>
                                    <p:cond delay="0"/>
                                  </p:stCondLst>
                                  <p:childTnLst>
                                    <p:anim calcmode="lin" valueType="num">
                                      <p:cBhvr additive="base">
                                        <p:cTn id="54" dur="1000"/>
                                        <p:tgtEl>
                                          <p:spTgt spid="32777"/>
                                        </p:tgtEl>
                                        <p:attrNameLst>
                                          <p:attrName>ppt_x</p:attrName>
                                        </p:attrNameLst>
                                      </p:cBhvr>
                                      <p:tavLst>
                                        <p:tav tm="0">
                                          <p:val>
                                            <p:strVal val="ppt_x"/>
                                          </p:val>
                                        </p:tav>
                                        <p:tav tm="100000">
                                          <p:val>
                                            <p:strVal val="ppt_x"/>
                                          </p:val>
                                        </p:tav>
                                      </p:tavLst>
                                    </p:anim>
                                    <p:anim calcmode="lin" valueType="num">
                                      <p:cBhvr additive="base">
                                        <p:cTn id="55" dur="1000"/>
                                        <p:tgtEl>
                                          <p:spTgt spid="32777"/>
                                        </p:tgtEl>
                                        <p:attrNameLst>
                                          <p:attrName>ppt_y</p:attrName>
                                        </p:attrNameLst>
                                      </p:cBhvr>
                                      <p:tavLst>
                                        <p:tav tm="0">
                                          <p:val>
                                            <p:strVal val="ppt_y"/>
                                          </p:val>
                                        </p:tav>
                                        <p:tav tm="100000">
                                          <p:val>
                                            <p:strVal val="1+ppt_h/2"/>
                                          </p:val>
                                        </p:tav>
                                      </p:tavLst>
                                    </p:anim>
                                    <p:set>
                                      <p:cBhvr>
                                        <p:cTn id="56" dur="1" fill="hold">
                                          <p:stCondLst>
                                            <p:cond delay="999"/>
                                          </p:stCondLst>
                                        </p:cTn>
                                        <p:tgtEl>
                                          <p:spTgt spid="32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4282" y="1295400"/>
            <a:ext cx="8643998" cy="3810000"/>
          </a:xfrm>
        </p:spPr>
        <p:txBody>
          <a:bodyPr/>
          <a:lstStyle/>
          <a:p>
            <a:pPr rtl="0"/>
            <a:r>
              <a:rPr lang="en-US" altLang="zh-CN" sz="4000" b="1" dirty="0" smtClean="0"/>
              <a:t> </a:t>
            </a:r>
            <a:r>
              <a:rPr lang="en-US" altLang="zh-CN" sz="4000" b="1" dirty="0"/>
              <a:t>The development of </a:t>
            </a:r>
            <a:r>
              <a:rPr lang="en-US" sz="4000" b="1" dirty="0" smtClean="0">
                <a:solidFill>
                  <a:srgbClr val="FF0000"/>
                </a:solidFill>
              </a:rPr>
              <a:t>PLACENTA</a:t>
            </a:r>
            <a:r>
              <a:rPr lang="en-US" altLang="zh-CN" dirty="0"/>
              <a:t/>
            </a:r>
            <a:br>
              <a:rPr lang="en-US" altLang="zh-CN" dirty="0"/>
            </a:br>
            <a:endParaRPr lang="en-US" altLang="zh-CN" dirty="0"/>
          </a:p>
        </p:txBody>
      </p:sp>
      <p:sp>
        <p:nvSpPr>
          <p:cNvPr id="59395" name="Rectangle 3"/>
          <p:cNvSpPr>
            <a:spLocks noChangeArrowheads="1"/>
          </p:cNvSpPr>
          <p:nvPr/>
        </p:nvSpPr>
        <p:spPr bwMode="auto">
          <a:xfrm>
            <a:off x="3209925" y="1238250"/>
            <a:ext cx="9144000" cy="0"/>
          </a:xfrm>
          <a:prstGeom prst="rect">
            <a:avLst/>
          </a:prstGeom>
          <a:noFill/>
          <a:ln w="9525">
            <a:noFill/>
            <a:miter lim="800000"/>
            <a:headEnd/>
            <a:tailEnd/>
          </a:ln>
          <a:effectLst/>
        </p:spPr>
        <p:txBody>
          <a:bodyPr>
            <a:spAutoFit/>
          </a:bodyPr>
          <a:lstStyle/>
          <a:p>
            <a:endParaRPr lang="ar-J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0B4C2A2A-ECA7-4D4D-B934-130C061A2128}" type="slidenum">
              <a:rPr lang="ar-SA"/>
              <a:pPr/>
              <a:t>20</a:t>
            </a:fld>
            <a:endParaRPr lang="en-US"/>
          </a:p>
        </p:txBody>
      </p:sp>
      <p:sp>
        <p:nvSpPr>
          <p:cNvPr id="5123" name="Rectangle 2"/>
          <p:cNvSpPr>
            <a:spLocks noGrp="1" noChangeArrowheads="1"/>
          </p:cNvSpPr>
          <p:nvPr>
            <p:ph type="title"/>
          </p:nvPr>
        </p:nvSpPr>
        <p:spPr>
          <a:xfrm>
            <a:off x="1428728" y="142852"/>
            <a:ext cx="5857875" cy="1025525"/>
          </a:xfrm>
        </p:spPr>
        <p:txBody>
          <a:bodyPr/>
          <a:lstStyle/>
          <a:p>
            <a:pPr eaLnBrk="1" hangingPunct="1"/>
            <a:r>
              <a:rPr lang="en-US" sz="3200" b="1" dirty="0" smtClean="0"/>
              <a:t>DEVELOPMENT OF PLACENTA</a:t>
            </a:r>
          </a:p>
        </p:txBody>
      </p:sp>
      <p:sp>
        <p:nvSpPr>
          <p:cNvPr id="39940" name="Rectangle 4"/>
          <p:cNvSpPr>
            <a:spLocks noGrp="1" noChangeArrowheads="1"/>
          </p:cNvSpPr>
          <p:nvPr>
            <p:ph type="body" sz="half" idx="2"/>
          </p:nvPr>
        </p:nvSpPr>
        <p:spPr>
          <a:xfrm>
            <a:off x="1" y="1357298"/>
            <a:ext cx="9144000" cy="4808552"/>
          </a:xfrm>
        </p:spPr>
        <p:txBody>
          <a:bodyPr>
            <a:normAutofit/>
          </a:bodyPr>
          <a:lstStyle/>
          <a:p>
            <a:pPr algn="l" rtl="0" eaLnBrk="1" hangingPunct="1">
              <a:lnSpc>
                <a:spcPct val="90000"/>
              </a:lnSpc>
            </a:pPr>
            <a:r>
              <a:rPr lang="en-US" sz="2400" dirty="0" smtClean="0"/>
              <a:t>The villous </a:t>
            </a:r>
            <a:r>
              <a:rPr lang="en-US" sz="2400" dirty="0" err="1" smtClean="0"/>
              <a:t>chorion</a:t>
            </a:r>
            <a:r>
              <a:rPr lang="en-US" sz="2400" dirty="0" smtClean="0"/>
              <a:t> ( increase in number, enlarge and branch ) will form the </a:t>
            </a:r>
            <a:r>
              <a:rPr lang="en-US" sz="2400" b="1" dirty="0" smtClean="0">
                <a:solidFill>
                  <a:schemeClr val="accent2"/>
                </a:solidFill>
              </a:rPr>
              <a:t>fetal part</a:t>
            </a:r>
            <a:r>
              <a:rPr lang="en-US" sz="2400" dirty="0" smtClean="0"/>
              <a:t> of the placenta.</a:t>
            </a:r>
          </a:p>
          <a:p>
            <a:pPr algn="l" rtl="0" eaLnBrk="1" hangingPunct="1">
              <a:lnSpc>
                <a:spcPct val="90000"/>
              </a:lnSpc>
            </a:pPr>
            <a:r>
              <a:rPr lang="en-US" sz="2400" dirty="0" smtClean="0"/>
              <a:t>The </a:t>
            </a:r>
            <a:r>
              <a:rPr lang="en-US" sz="2400" dirty="0" err="1" smtClean="0"/>
              <a:t>decidua</a:t>
            </a:r>
            <a:r>
              <a:rPr lang="en-US" sz="2400" dirty="0" smtClean="0"/>
              <a:t> </a:t>
            </a:r>
            <a:r>
              <a:rPr lang="en-US" sz="2400" dirty="0" err="1" smtClean="0"/>
              <a:t>basalis</a:t>
            </a:r>
            <a:r>
              <a:rPr lang="en-US" sz="2400" dirty="0" smtClean="0"/>
              <a:t> will form the </a:t>
            </a:r>
            <a:r>
              <a:rPr lang="en-US" sz="2400" b="1" dirty="0" smtClean="0">
                <a:solidFill>
                  <a:schemeClr val="accent2"/>
                </a:solidFill>
              </a:rPr>
              <a:t>maternal part</a:t>
            </a:r>
            <a:r>
              <a:rPr lang="en-US" sz="2400" dirty="0" smtClean="0"/>
              <a:t> of the placenta.</a:t>
            </a:r>
          </a:p>
          <a:p>
            <a:pPr algn="l" rtl="0" eaLnBrk="1" hangingPunct="1">
              <a:lnSpc>
                <a:spcPct val="90000"/>
              </a:lnSpc>
            </a:pPr>
            <a:r>
              <a:rPr lang="en-US" sz="2400" dirty="0" smtClean="0"/>
              <a:t>The placenta will grow rapidly.</a:t>
            </a:r>
          </a:p>
          <a:p>
            <a:pPr algn="l" rtl="0" eaLnBrk="1" hangingPunct="1">
              <a:lnSpc>
                <a:spcPct val="90000"/>
              </a:lnSpc>
            </a:pPr>
            <a:r>
              <a:rPr lang="en-US" sz="2400" dirty="0" smtClean="0"/>
              <a:t>By the end of the 4</a:t>
            </a:r>
            <a:r>
              <a:rPr lang="en-US" sz="2400" baseline="30000" dirty="0" smtClean="0"/>
              <a:t>th</a:t>
            </a:r>
            <a:r>
              <a:rPr lang="en-US" sz="2400" dirty="0" smtClean="0"/>
              <a:t> month, the </a:t>
            </a:r>
            <a:r>
              <a:rPr lang="en-US" sz="2400" dirty="0" err="1" smtClean="0"/>
              <a:t>decidua</a:t>
            </a:r>
            <a:r>
              <a:rPr lang="en-US" sz="2400" dirty="0" smtClean="0"/>
              <a:t> </a:t>
            </a:r>
            <a:r>
              <a:rPr lang="en-US" sz="2400" dirty="0" err="1" smtClean="0"/>
              <a:t>basalis</a:t>
            </a:r>
            <a:r>
              <a:rPr lang="en-US" sz="2400" dirty="0" smtClean="0"/>
              <a:t> is almost entirely replaced by the fetal part of the placenta.</a:t>
            </a:r>
          </a:p>
          <a:p>
            <a:pPr algn="l" rtl="0" eaLnBrk="1" hangingPunct="1">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additive="base">
                                        <p:cTn id="7" dur="1000" fill="hold"/>
                                        <p:tgtEl>
                                          <p:spTgt spid="39940">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9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0">
                                            <p:txEl>
                                              <p:pRg st="1" end="1"/>
                                            </p:txEl>
                                          </p:spTgt>
                                        </p:tgtEl>
                                        <p:attrNameLst>
                                          <p:attrName>style.visibility</p:attrName>
                                        </p:attrNameLst>
                                      </p:cBhvr>
                                      <p:to>
                                        <p:strVal val="visible"/>
                                      </p:to>
                                    </p:set>
                                    <p:anim calcmode="lin" valueType="num">
                                      <p:cBhvr additive="base">
                                        <p:cTn id="13" dur="1000" fill="hold"/>
                                        <p:tgtEl>
                                          <p:spTgt spid="39940">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99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40">
                                            <p:txEl>
                                              <p:pRg st="2" end="2"/>
                                            </p:txEl>
                                          </p:spTgt>
                                        </p:tgtEl>
                                        <p:attrNameLst>
                                          <p:attrName>style.visibility</p:attrName>
                                        </p:attrNameLst>
                                      </p:cBhvr>
                                      <p:to>
                                        <p:strVal val="visible"/>
                                      </p:to>
                                    </p:set>
                                    <p:anim calcmode="lin" valueType="num">
                                      <p:cBhvr additive="base">
                                        <p:cTn id="19" dur="1000" fill="hold"/>
                                        <p:tgtEl>
                                          <p:spTgt spid="39940">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40">
                                            <p:txEl>
                                              <p:pRg st="3" end="3"/>
                                            </p:txEl>
                                          </p:spTgt>
                                        </p:tgtEl>
                                        <p:attrNameLst>
                                          <p:attrName>style.visibility</p:attrName>
                                        </p:attrNameLst>
                                      </p:cBhvr>
                                      <p:to>
                                        <p:strVal val="visible"/>
                                      </p:to>
                                    </p:set>
                                    <p:anim calcmode="lin" valueType="num">
                                      <p:cBhvr additive="base">
                                        <p:cTn id="25" dur="1000" fill="hold"/>
                                        <p:tgtEl>
                                          <p:spTgt spid="39940">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994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32345F4C-048F-4C9C-9128-0029B02ECC9F}" type="slidenum">
              <a:rPr lang="ar-SA"/>
              <a:pPr/>
              <a:t>21</a:t>
            </a:fld>
            <a:endParaRPr lang="en-US"/>
          </a:p>
        </p:txBody>
      </p:sp>
      <p:sp>
        <p:nvSpPr>
          <p:cNvPr id="6147" name="Rectangle 5"/>
          <p:cNvSpPr>
            <a:spLocks noGrp="1" noChangeArrowheads="1"/>
          </p:cNvSpPr>
          <p:nvPr>
            <p:ph type="title"/>
          </p:nvPr>
        </p:nvSpPr>
        <p:spPr>
          <a:xfrm>
            <a:off x="1857356" y="0"/>
            <a:ext cx="4714875" cy="1238250"/>
          </a:xfrm>
        </p:spPr>
        <p:txBody>
          <a:bodyPr/>
          <a:lstStyle/>
          <a:p>
            <a:pPr eaLnBrk="1" hangingPunct="1"/>
            <a:r>
              <a:rPr lang="en-US" sz="3600" b="1" dirty="0" smtClean="0"/>
              <a:t>FULL-TERM PLACENTA</a:t>
            </a:r>
          </a:p>
        </p:txBody>
      </p:sp>
      <p:sp>
        <p:nvSpPr>
          <p:cNvPr id="50184" name="Rectangle 8"/>
          <p:cNvSpPr>
            <a:spLocks noGrp="1" noChangeArrowheads="1"/>
          </p:cNvSpPr>
          <p:nvPr>
            <p:ph type="body" sz="half" idx="2"/>
          </p:nvPr>
        </p:nvSpPr>
        <p:spPr>
          <a:xfrm>
            <a:off x="0" y="1142984"/>
            <a:ext cx="9144000" cy="5715016"/>
          </a:xfrm>
        </p:spPr>
        <p:txBody>
          <a:bodyPr/>
          <a:lstStyle/>
          <a:p>
            <a:pPr algn="l" rtl="0"/>
            <a:r>
              <a:rPr lang="en-US" sz="2400" b="1" dirty="0" smtClean="0"/>
              <a:t>Development of the </a:t>
            </a:r>
            <a:r>
              <a:rPr lang="en-US" sz="2400" b="1" dirty="0" err="1" smtClean="0"/>
              <a:t>decidual</a:t>
            </a:r>
            <a:r>
              <a:rPr lang="en-US" sz="2400" b="1" dirty="0" smtClean="0"/>
              <a:t> septa:</a:t>
            </a:r>
          </a:p>
          <a:p>
            <a:pPr lvl="0" algn="l" rtl="0"/>
            <a:r>
              <a:rPr lang="en-US" sz="2400" dirty="0" smtClean="0"/>
              <a:t>The </a:t>
            </a:r>
            <a:r>
              <a:rPr lang="en-US" sz="2400" dirty="0" err="1" smtClean="0"/>
              <a:t>decidua</a:t>
            </a:r>
            <a:r>
              <a:rPr lang="en-US" sz="2400" dirty="0" smtClean="0"/>
              <a:t> </a:t>
            </a:r>
            <a:r>
              <a:rPr lang="en-US" sz="2400" dirty="0" err="1" smtClean="0"/>
              <a:t>basalis</a:t>
            </a:r>
            <a:r>
              <a:rPr lang="en-US" sz="2400" dirty="0" smtClean="0"/>
              <a:t> forms many septa that protrude into the inter-villous spaces.</a:t>
            </a:r>
            <a:endParaRPr lang="en-US" sz="2400" b="1" dirty="0" smtClean="0"/>
          </a:p>
          <a:p>
            <a:pPr lvl="0" algn="l" rtl="0"/>
            <a:r>
              <a:rPr lang="en-US" sz="2400" dirty="0" smtClean="0"/>
              <a:t>These septa divide the placenta into 15-25 lobes called </a:t>
            </a:r>
            <a:r>
              <a:rPr lang="en-US" sz="2400" b="1" dirty="0" smtClean="0"/>
              <a:t>cotyledons</a:t>
            </a:r>
            <a:r>
              <a:rPr lang="en-US" sz="2400" dirty="0" smtClean="0"/>
              <a:t>. </a:t>
            </a:r>
            <a:endParaRPr lang="en-US" sz="2400" b="1" dirty="0" smtClean="0">
              <a:solidFill>
                <a:schemeClr val="accent2"/>
              </a:solidFill>
            </a:endParaRPr>
          </a:p>
          <a:p>
            <a:pPr algn="l" rtl="0" eaLnBrk="1" hangingPunct="1">
              <a:lnSpc>
                <a:spcPct val="90000"/>
              </a:lnSpc>
            </a:pPr>
            <a:r>
              <a:rPr lang="en-US" sz="2400" b="1" dirty="0" smtClean="0">
                <a:solidFill>
                  <a:schemeClr val="accent2"/>
                </a:solidFill>
              </a:rPr>
              <a:t>Cotyledons</a:t>
            </a:r>
            <a:r>
              <a:rPr lang="en-US" sz="2400" dirty="0" smtClean="0"/>
              <a:t> : slightly bulging villous areas. Their surface is covered by shreds of </a:t>
            </a:r>
            <a:r>
              <a:rPr lang="en-US" sz="2400" dirty="0" err="1" smtClean="0"/>
              <a:t>decidua</a:t>
            </a:r>
            <a:r>
              <a:rPr lang="en-US" sz="2400" dirty="0" smtClean="0"/>
              <a:t> </a:t>
            </a:r>
            <a:r>
              <a:rPr lang="en-US" sz="2400" dirty="0" err="1" smtClean="0"/>
              <a:t>basalis</a:t>
            </a:r>
            <a:r>
              <a:rPr lang="en-US" sz="2400" dirty="0" smtClean="0"/>
              <a:t> from the uterine wall.</a:t>
            </a:r>
          </a:p>
          <a:p>
            <a:pPr algn="l" rtl="0" eaLnBrk="1" hangingPunct="1">
              <a:lnSpc>
                <a:spcPct val="90000"/>
              </a:lnSpc>
            </a:pPr>
            <a:r>
              <a:rPr lang="en-US" sz="2400" dirty="0" smtClean="0">
                <a:solidFill>
                  <a:srgbClr val="FF3399"/>
                </a:solidFill>
              </a:rPr>
              <a:t>After birth, the placenta is always inspected for </a:t>
            </a:r>
            <a:r>
              <a:rPr lang="en-US" sz="2400" b="1" dirty="0" smtClean="0">
                <a:solidFill>
                  <a:schemeClr val="accent2"/>
                </a:solidFill>
              </a:rPr>
              <a:t>missing cotyledons</a:t>
            </a:r>
            <a:r>
              <a:rPr lang="en-US" sz="2400" dirty="0" smtClean="0">
                <a:solidFill>
                  <a:srgbClr val="FF3399"/>
                </a:solidFill>
              </a:rPr>
              <a:t>. Cotyledons remaining attached to the uterine wall after birth may cause </a:t>
            </a:r>
            <a:r>
              <a:rPr lang="en-US" sz="2400" u="sng" dirty="0" smtClean="0">
                <a:solidFill>
                  <a:srgbClr val="FF3399"/>
                </a:solidFill>
              </a:rPr>
              <a:t>severe bleeding</a:t>
            </a:r>
            <a:r>
              <a:rPr lang="en-US" sz="2400" dirty="0" smtClean="0">
                <a:solidFill>
                  <a:srgbClr val="FF3399"/>
                </a:solidFill>
              </a:rPr>
              <a:t>.</a:t>
            </a:r>
          </a:p>
          <a:p>
            <a:pPr algn="l" rtl="0" eaLnBrk="1" hangingPunct="1">
              <a:lnSpc>
                <a:spcPct val="90000"/>
              </a:lnSpc>
            </a:pPr>
            <a:r>
              <a:rPr lang="en-US" sz="2400" b="1" dirty="0" smtClean="0">
                <a:solidFill>
                  <a:schemeClr val="accent2"/>
                </a:solidFill>
              </a:rPr>
              <a:t>Grooves</a:t>
            </a:r>
            <a:r>
              <a:rPr lang="en-US" sz="2400" dirty="0" smtClean="0"/>
              <a:t> – formerly occupied by placental septa</a:t>
            </a:r>
          </a:p>
          <a:p>
            <a:pPr algn="l" rtl="0" eaLnBrk="1" hangingPunct="1">
              <a:lnSpc>
                <a:spcPct val="90000"/>
              </a:lnSpc>
            </a:pPr>
            <a:r>
              <a:rPr lang="en-US" sz="2400" dirty="0" smtClean="0"/>
              <a:t>The fetal part of placenta; fetal membranes called developmental </a:t>
            </a:r>
            <a:r>
              <a:rPr lang="en-US" sz="2400" dirty="0" err="1" smtClean="0"/>
              <a:t>adnexa</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184">
                                            <p:txEl>
                                              <p:pRg st="0" end="0"/>
                                            </p:txEl>
                                          </p:spTgt>
                                        </p:tgtEl>
                                        <p:attrNameLst>
                                          <p:attrName>style.visibility</p:attrName>
                                        </p:attrNameLst>
                                      </p:cBhvr>
                                      <p:to>
                                        <p:strVal val="visible"/>
                                      </p:to>
                                    </p:set>
                                    <p:animEffect transition="in" filter="fade">
                                      <p:cBhvr>
                                        <p:cTn id="7" dur="1000"/>
                                        <p:tgtEl>
                                          <p:spTgt spid="50184">
                                            <p:txEl>
                                              <p:pRg st="0" end="0"/>
                                            </p:txEl>
                                          </p:spTgt>
                                        </p:tgtEl>
                                      </p:cBhvr>
                                    </p:animEffect>
                                    <p:anim calcmode="lin" valueType="num">
                                      <p:cBhvr>
                                        <p:cTn id="8" dur="1000" fill="hold"/>
                                        <p:tgtEl>
                                          <p:spTgt spid="5018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8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184">
                                            <p:txEl>
                                              <p:pRg st="1" end="1"/>
                                            </p:txEl>
                                          </p:spTgt>
                                        </p:tgtEl>
                                        <p:attrNameLst>
                                          <p:attrName>style.visibility</p:attrName>
                                        </p:attrNameLst>
                                      </p:cBhvr>
                                      <p:to>
                                        <p:strVal val="visible"/>
                                      </p:to>
                                    </p:set>
                                    <p:animEffect transition="in" filter="fade">
                                      <p:cBhvr>
                                        <p:cTn id="15" dur="1000"/>
                                        <p:tgtEl>
                                          <p:spTgt spid="50184">
                                            <p:txEl>
                                              <p:pRg st="1" end="1"/>
                                            </p:txEl>
                                          </p:spTgt>
                                        </p:tgtEl>
                                      </p:cBhvr>
                                    </p:animEffect>
                                    <p:anim calcmode="lin" valueType="num">
                                      <p:cBhvr>
                                        <p:cTn id="16" dur="1000" fill="hold"/>
                                        <p:tgtEl>
                                          <p:spTgt spid="5018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018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18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0184">
                                            <p:txEl>
                                              <p:pRg st="2" end="2"/>
                                            </p:txEl>
                                          </p:spTgt>
                                        </p:tgtEl>
                                        <p:attrNameLst>
                                          <p:attrName>style.visibility</p:attrName>
                                        </p:attrNameLst>
                                      </p:cBhvr>
                                      <p:to>
                                        <p:strVal val="visible"/>
                                      </p:to>
                                    </p:set>
                                    <p:animEffect transition="in" filter="fade">
                                      <p:cBhvr>
                                        <p:cTn id="23" dur="1000"/>
                                        <p:tgtEl>
                                          <p:spTgt spid="50184">
                                            <p:txEl>
                                              <p:pRg st="2" end="2"/>
                                            </p:txEl>
                                          </p:spTgt>
                                        </p:tgtEl>
                                      </p:cBhvr>
                                    </p:animEffect>
                                    <p:anim calcmode="lin" valueType="num">
                                      <p:cBhvr>
                                        <p:cTn id="24" dur="1000" fill="hold"/>
                                        <p:tgtEl>
                                          <p:spTgt spid="5018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018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18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0184">
                                            <p:txEl>
                                              <p:pRg st="3" end="3"/>
                                            </p:txEl>
                                          </p:spTgt>
                                        </p:tgtEl>
                                        <p:attrNameLst>
                                          <p:attrName>style.visibility</p:attrName>
                                        </p:attrNameLst>
                                      </p:cBhvr>
                                      <p:to>
                                        <p:strVal val="visible"/>
                                      </p:to>
                                    </p:set>
                                    <p:animEffect transition="in" filter="fade">
                                      <p:cBhvr>
                                        <p:cTn id="31" dur="1000"/>
                                        <p:tgtEl>
                                          <p:spTgt spid="50184">
                                            <p:txEl>
                                              <p:pRg st="3" end="3"/>
                                            </p:txEl>
                                          </p:spTgt>
                                        </p:tgtEl>
                                      </p:cBhvr>
                                    </p:animEffect>
                                    <p:anim calcmode="lin" valueType="num">
                                      <p:cBhvr>
                                        <p:cTn id="32" dur="1000" fill="hold"/>
                                        <p:tgtEl>
                                          <p:spTgt spid="5018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018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018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0184">
                                            <p:txEl>
                                              <p:pRg st="4" end="4"/>
                                            </p:txEl>
                                          </p:spTgt>
                                        </p:tgtEl>
                                        <p:attrNameLst>
                                          <p:attrName>style.visibility</p:attrName>
                                        </p:attrNameLst>
                                      </p:cBhvr>
                                      <p:to>
                                        <p:strVal val="visible"/>
                                      </p:to>
                                    </p:set>
                                    <p:animEffect transition="in" filter="fade">
                                      <p:cBhvr>
                                        <p:cTn id="39" dur="1000"/>
                                        <p:tgtEl>
                                          <p:spTgt spid="50184">
                                            <p:txEl>
                                              <p:pRg st="4" end="4"/>
                                            </p:txEl>
                                          </p:spTgt>
                                        </p:tgtEl>
                                      </p:cBhvr>
                                    </p:animEffect>
                                    <p:anim calcmode="lin" valueType="num">
                                      <p:cBhvr>
                                        <p:cTn id="40" dur="1000" fill="hold"/>
                                        <p:tgtEl>
                                          <p:spTgt spid="5018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018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018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0184">
                                            <p:txEl>
                                              <p:pRg st="5" end="5"/>
                                            </p:txEl>
                                          </p:spTgt>
                                        </p:tgtEl>
                                        <p:attrNameLst>
                                          <p:attrName>style.visibility</p:attrName>
                                        </p:attrNameLst>
                                      </p:cBhvr>
                                      <p:to>
                                        <p:strVal val="visible"/>
                                      </p:to>
                                    </p:set>
                                    <p:animEffect transition="in" filter="fade">
                                      <p:cBhvr>
                                        <p:cTn id="47" dur="1000"/>
                                        <p:tgtEl>
                                          <p:spTgt spid="50184">
                                            <p:txEl>
                                              <p:pRg st="5" end="5"/>
                                            </p:txEl>
                                          </p:spTgt>
                                        </p:tgtEl>
                                      </p:cBhvr>
                                    </p:animEffect>
                                    <p:anim calcmode="lin" valueType="num">
                                      <p:cBhvr>
                                        <p:cTn id="48" dur="1000" fill="hold"/>
                                        <p:tgtEl>
                                          <p:spTgt spid="50184">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0184">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018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8A905C91"/>
          <p:cNvPicPr>
            <a:picLocks noChangeAspect="1" noChangeArrowheads="1"/>
          </p:cNvPicPr>
          <p:nvPr/>
        </p:nvPicPr>
        <p:blipFill>
          <a:blip r:embed="rId2"/>
          <a:srcRect/>
          <a:stretch>
            <a:fillRect/>
          </a:stretch>
        </p:blipFill>
        <p:spPr bwMode="auto">
          <a:xfrm>
            <a:off x="1835696" y="595920"/>
            <a:ext cx="6215106" cy="5281020"/>
          </a:xfrm>
          <a:prstGeom prst="rect">
            <a:avLst/>
          </a:prstGeom>
          <a:noFill/>
          <a:ln w="9525">
            <a:noFill/>
            <a:miter lim="800000"/>
            <a:headEnd/>
            <a:tailEnd/>
          </a:ln>
        </p:spPr>
      </p:pic>
      <p:sp>
        <p:nvSpPr>
          <p:cNvPr id="6" name="Text Box 10"/>
          <p:cNvSpPr txBox="1">
            <a:spLocks noChangeArrowheads="1"/>
          </p:cNvSpPr>
          <p:nvPr/>
        </p:nvSpPr>
        <p:spPr bwMode="auto">
          <a:xfrm>
            <a:off x="6000760" y="5572140"/>
            <a:ext cx="1389063" cy="304800"/>
          </a:xfrm>
          <a:prstGeom prst="rect">
            <a:avLst/>
          </a:prstGeom>
          <a:noFill/>
          <a:ln w="9525">
            <a:noFill/>
            <a:miter lim="800000"/>
            <a:headEnd/>
            <a:tailEnd/>
          </a:ln>
        </p:spPr>
        <p:txBody>
          <a:bodyPr>
            <a:spAutoFit/>
          </a:bodyPr>
          <a:lstStyle/>
          <a:p>
            <a:r>
              <a:rPr lang="en-US" sz="1400" i="1" dirty="0"/>
              <a:t>Maternal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2FB9F5A8-894D-48D3-95B5-0C6FCF7CB1BF}" type="slidenum">
              <a:rPr lang="ar-SA"/>
              <a:pPr/>
              <a:t>23</a:t>
            </a:fld>
            <a:endParaRPr lang="en-US"/>
          </a:p>
        </p:txBody>
      </p:sp>
      <p:sp>
        <p:nvSpPr>
          <p:cNvPr id="7171" name="Rectangle 2"/>
          <p:cNvSpPr>
            <a:spLocks noGrp="1" noChangeArrowheads="1"/>
          </p:cNvSpPr>
          <p:nvPr>
            <p:ph type="title"/>
          </p:nvPr>
        </p:nvSpPr>
        <p:spPr>
          <a:xfrm>
            <a:off x="0" y="0"/>
            <a:ext cx="9001156" cy="1571625"/>
          </a:xfrm>
        </p:spPr>
        <p:txBody>
          <a:bodyPr/>
          <a:lstStyle/>
          <a:p>
            <a:pPr eaLnBrk="1" hangingPunct="1"/>
            <a:r>
              <a:rPr lang="en-US" sz="2000" b="1" dirty="0" smtClean="0"/>
              <a:t>FULL-TERM PLACENTA</a:t>
            </a:r>
            <a:br>
              <a:rPr lang="en-US" sz="2000" b="1" dirty="0" smtClean="0"/>
            </a:br>
            <a:r>
              <a:rPr lang="en-US" sz="2000" b="1" dirty="0" smtClean="0"/>
              <a:t>( Discoid shape -500- 600 gm- Diameter 15-20 cm – Thickness</a:t>
            </a:r>
            <a:r>
              <a:rPr lang="en-US" sz="3600" b="1" dirty="0" smtClean="0"/>
              <a:t> </a:t>
            </a:r>
            <a:r>
              <a:rPr lang="en-US" sz="2000" b="1" dirty="0" smtClean="0"/>
              <a:t>of 2-3 cm)</a:t>
            </a:r>
          </a:p>
        </p:txBody>
      </p:sp>
      <p:sp>
        <p:nvSpPr>
          <p:cNvPr id="54276" name="Rectangle 4"/>
          <p:cNvSpPr>
            <a:spLocks noGrp="1" noChangeArrowheads="1"/>
          </p:cNvSpPr>
          <p:nvPr>
            <p:ph type="body" sz="half" idx="2"/>
          </p:nvPr>
        </p:nvSpPr>
        <p:spPr>
          <a:xfrm>
            <a:off x="0" y="1714488"/>
            <a:ext cx="9144000" cy="3643338"/>
          </a:xfrm>
        </p:spPr>
        <p:txBody>
          <a:bodyPr/>
          <a:lstStyle/>
          <a:p>
            <a:pPr algn="l" rtl="0" eaLnBrk="1" hangingPunct="1">
              <a:lnSpc>
                <a:spcPct val="80000"/>
              </a:lnSpc>
            </a:pPr>
            <a:r>
              <a:rPr lang="en-US" sz="2800" b="1" dirty="0" smtClean="0"/>
              <a:t>Fetal surface</a:t>
            </a:r>
            <a:r>
              <a:rPr lang="en-US" sz="2800" dirty="0" smtClean="0"/>
              <a:t>:</a:t>
            </a:r>
          </a:p>
          <a:p>
            <a:pPr algn="l" rtl="0" eaLnBrk="1" hangingPunct="1">
              <a:lnSpc>
                <a:spcPct val="80000"/>
              </a:lnSpc>
            </a:pPr>
            <a:r>
              <a:rPr lang="en-US" sz="2800" dirty="0" smtClean="0"/>
              <a:t>This side is smooth and shiny. It is covered by </a:t>
            </a:r>
            <a:r>
              <a:rPr lang="en-US" sz="2800" b="1" dirty="0" smtClean="0">
                <a:solidFill>
                  <a:schemeClr val="accent2"/>
                </a:solidFill>
              </a:rPr>
              <a:t>amnion</a:t>
            </a:r>
            <a:r>
              <a:rPr lang="en-US" sz="2800" dirty="0" smtClean="0"/>
              <a:t>.</a:t>
            </a:r>
          </a:p>
          <a:p>
            <a:pPr algn="l" rtl="0" eaLnBrk="1" hangingPunct="1">
              <a:lnSpc>
                <a:spcPct val="80000"/>
              </a:lnSpc>
            </a:pPr>
            <a:r>
              <a:rPr lang="en-US" sz="2800" dirty="0" smtClean="0"/>
              <a:t>The </a:t>
            </a:r>
            <a:r>
              <a:rPr lang="en-US" sz="2800" b="1" dirty="0" smtClean="0">
                <a:solidFill>
                  <a:schemeClr val="accent2"/>
                </a:solidFill>
              </a:rPr>
              <a:t>umbilical cord</a:t>
            </a:r>
            <a:r>
              <a:rPr lang="en-US" sz="2800" dirty="0" smtClean="0"/>
              <a:t> is attached close to the center of the placenta.</a:t>
            </a:r>
          </a:p>
          <a:p>
            <a:pPr algn="l" rtl="0" eaLnBrk="1" hangingPunct="1">
              <a:lnSpc>
                <a:spcPct val="80000"/>
              </a:lnSpc>
            </a:pPr>
            <a:r>
              <a:rPr lang="en-US" sz="2800" dirty="0" smtClean="0"/>
              <a:t>The </a:t>
            </a:r>
            <a:r>
              <a:rPr lang="en-US" sz="2800" b="1" dirty="0" smtClean="0">
                <a:solidFill>
                  <a:schemeClr val="accent2"/>
                </a:solidFill>
              </a:rPr>
              <a:t>umbilical vessels</a:t>
            </a:r>
            <a:r>
              <a:rPr lang="en-US" sz="2800" dirty="0" smtClean="0"/>
              <a:t> radiate from the umbilical cord.</a:t>
            </a:r>
          </a:p>
          <a:p>
            <a:pPr algn="l" rtl="0" eaLnBrk="1" hangingPunct="1">
              <a:lnSpc>
                <a:spcPct val="80000"/>
              </a:lnSpc>
            </a:pPr>
            <a:r>
              <a:rPr lang="en-US" sz="2800" dirty="0" smtClean="0"/>
              <a:t>They branch on the fetal surface to form </a:t>
            </a:r>
            <a:r>
              <a:rPr lang="en-US" sz="2800" b="1" dirty="0" smtClean="0">
                <a:solidFill>
                  <a:schemeClr val="accent2"/>
                </a:solidFill>
              </a:rPr>
              <a:t>chorionic vessels.</a:t>
            </a:r>
          </a:p>
          <a:p>
            <a:pPr algn="l" rtl="0" eaLnBrk="1" hangingPunct="1">
              <a:lnSpc>
                <a:spcPct val="80000"/>
              </a:lnSpc>
            </a:pPr>
            <a:r>
              <a:rPr lang="en-US" sz="2800" dirty="0" smtClean="0"/>
              <a:t>They enter the chorionic </a:t>
            </a:r>
            <a:r>
              <a:rPr lang="en-US" sz="2800" dirty="0" err="1" smtClean="0"/>
              <a:t>villi</a:t>
            </a:r>
            <a:r>
              <a:rPr lang="en-US" sz="2800" dirty="0" smtClean="0"/>
              <a:t> to form </a:t>
            </a:r>
            <a:r>
              <a:rPr lang="en-US" sz="2800" b="1" dirty="0" err="1" smtClean="0">
                <a:solidFill>
                  <a:schemeClr val="accent2"/>
                </a:solidFill>
              </a:rPr>
              <a:t>arteriocapillary</a:t>
            </a:r>
            <a:r>
              <a:rPr lang="en-US" sz="2800" b="1" dirty="0" smtClean="0">
                <a:solidFill>
                  <a:schemeClr val="accent2"/>
                </a:solidFill>
              </a:rPr>
              <a:t>-venous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1000"/>
                                        <p:tgtEl>
                                          <p:spTgt spid="54276">
                                            <p:txEl>
                                              <p:pRg st="0" end="0"/>
                                            </p:txEl>
                                          </p:spTgt>
                                        </p:tgtEl>
                                      </p:cBhvr>
                                    </p:animEffect>
                                    <p:anim calcmode="lin" valueType="num">
                                      <p:cBhvr>
                                        <p:cTn id="8" dur="10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276">
                                            <p:txEl>
                                              <p:pRg st="1" end="1"/>
                                            </p:txEl>
                                          </p:spTgt>
                                        </p:tgtEl>
                                        <p:attrNameLst>
                                          <p:attrName>style.visibility</p:attrName>
                                        </p:attrNameLst>
                                      </p:cBhvr>
                                      <p:to>
                                        <p:strVal val="visible"/>
                                      </p:to>
                                    </p:set>
                                    <p:animEffect transition="in" filter="fade">
                                      <p:cBhvr>
                                        <p:cTn id="15" dur="1000"/>
                                        <p:tgtEl>
                                          <p:spTgt spid="54276">
                                            <p:txEl>
                                              <p:pRg st="1" end="1"/>
                                            </p:txEl>
                                          </p:spTgt>
                                        </p:tgtEl>
                                      </p:cBhvr>
                                    </p:animEffect>
                                    <p:anim calcmode="lin" valueType="num">
                                      <p:cBhvr>
                                        <p:cTn id="16" dur="1000" fill="hold"/>
                                        <p:tgtEl>
                                          <p:spTgt spid="5427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427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42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4276">
                                            <p:txEl>
                                              <p:pRg st="2" end="2"/>
                                            </p:txEl>
                                          </p:spTgt>
                                        </p:tgtEl>
                                        <p:attrNameLst>
                                          <p:attrName>style.visibility</p:attrName>
                                        </p:attrNameLst>
                                      </p:cBhvr>
                                      <p:to>
                                        <p:strVal val="visible"/>
                                      </p:to>
                                    </p:set>
                                    <p:animEffect transition="in" filter="fade">
                                      <p:cBhvr>
                                        <p:cTn id="23" dur="1000"/>
                                        <p:tgtEl>
                                          <p:spTgt spid="54276">
                                            <p:txEl>
                                              <p:pRg st="2" end="2"/>
                                            </p:txEl>
                                          </p:spTgt>
                                        </p:tgtEl>
                                      </p:cBhvr>
                                    </p:animEffect>
                                    <p:anim calcmode="lin" valueType="num">
                                      <p:cBhvr>
                                        <p:cTn id="24" dur="10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427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427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4276">
                                            <p:txEl>
                                              <p:pRg st="3" end="3"/>
                                            </p:txEl>
                                          </p:spTgt>
                                        </p:tgtEl>
                                        <p:attrNameLst>
                                          <p:attrName>style.visibility</p:attrName>
                                        </p:attrNameLst>
                                      </p:cBhvr>
                                      <p:to>
                                        <p:strVal val="visible"/>
                                      </p:to>
                                    </p:set>
                                    <p:animEffect transition="in" filter="fade">
                                      <p:cBhvr>
                                        <p:cTn id="31" dur="1000"/>
                                        <p:tgtEl>
                                          <p:spTgt spid="54276">
                                            <p:txEl>
                                              <p:pRg st="3" end="3"/>
                                            </p:txEl>
                                          </p:spTgt>
                                        </p:tgtEl>
                                      </p:cBhvr>
                                    </p:animEffect>
                                    <p:anim calcmode="lin" valueType="num">
                                      <p:cBhvr>
                                        <p:cTn id="32" dur="1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427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427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4276">
                                            <p:txEl>
                                              <p:pRg st="4" end="4"/>
                                            </p:txEl>
                                          </p:spTgt>
                                        </p:tgtEl>
                                        <p:attrNameLst>
                                          <p:attrName>style.visibility</p:attrName>
                                        </p:attrNameLst>
                                      </p:cBhvr>
                                      <p:to>
                                        <p:strVal val="visible"/>
                                      </p:to>
                                    </p:set>
                                    <p:animEffect transition="in" filter="fade">
                                      <p:cBhvr>
                                        <p:cTn id="39" dur="1000"/>
                                        <p:tgtEl>
                                          <p:spTgt spid="54276">
                                            <p:txEl>
                                              <p:pRg st="4" end="4"/>
                                            </p:txEl>
                                          </p:spTgt>
                                        </p:tgtEl>
                                      </p:cBhvr>
                                    </p:animEffect>
                                    <p:anim calcmode="lin" valueType="num">
                                      <p:cBhvr>
                                        <p:cTn id="40" dur="10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427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427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4276">
                                            <p:txEl>
                                              <p:pRg st="5" end="5"/>
                                            </p:txEl>
                                          </p:spTgt>
                                        </p:tgtEl>
                                        <p:attrNameLst>
                                          <p:attrName>style.visibility</p:attrName>
                                        </p:attrNameLst>
                                      </p:cBhvr>
                                      <p:to>
                                        <p:strVal val="visible"/>
                                      </p:to>
                                    </p:set>
                                    <p:animEffect transition="in" filter="fade">
                                      <p:cBhvr>
                                        <p:cTn id="47" dur="1000"/>
                                        <p:tgtEl>
                                          <p:spTgt spid="54276">
                                            <p:txEl>
                                              <p:pRg st="5" end="5"/>
                                            </p:txEl>
                                          </p:spTgt>
                                        </p:tgtEl>
                                      </p:cBhvr>
                                    </p:animEffect>
                                    <p:anim calcmode="lin" valueType="num">
                                      <p:cBhvr>
                                        <p:cTn id="48" dur="1000" fill="hold"/>
                                        <p:tgtEl>
                                          <p:spTgt spid="54276">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4276">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427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1629DC7"/>
          <p:cNvPicPr>
            <a:picLocks noChangeAspect="1" noChangeArrowheads="1"/>
          </p:cNvPicPr>
          <p:nvPr/>
        </p:nvPicPr>
        <p:blipFill>
          <a:blip r:embed="rId2"/>
          <a:srcRect/>
          <a:stretch>
            <a:fillRect/>
          </a:stretch>
        </p:blipFill>
        <p:spPr bwMode="auto">
          <a:xfrm>
            <a:off x="1142976" y="214290"/>
            <a:ext cx="6462728" cy="6336527"/>
          </a:xfrm>
          <a:prstGeom prst="rect">
            <a:avLst/>
          </a:prstGeom>
          <a:noFill/>
          <a:ln w="9525">
            <a:noFill/>
            <a:miter lim="800000"/>
            <a:headEnd/>
            <a:tailEnd/>
          </a:ln>
        </p:spPr>
      </p:pic>
      <p:sp>
        <p:nvSpPr>
          <p:cNvPr id="6" name="Text Box 6"/>
          <p:cNvSpPr txBox="1">
            <a:spLocks noChangeArrowheads="1"/>
          </p:cNvSpPr>
          <p:nvPr/>
        </p:nvSpPr>
        <p:spPr bwMode="auto">
          <a:xfrm>
            <a:off x="6286512" y="6000768"/>
            <a:ext cx="936625" cy="304800"/>
          </a:xfrm>
          <a:prstGeom prst="rect">
            <a:avLst/>
          </a:prstGeom>
          <a:noFill/>
          <a:ln w="9525">
            <a:noFill/>
            <a:miter lim="800000"/>
            <a:headEnd/>
            <a:tailEnd/>
          </a:ln>
        </p:spPr>
        <p:txBody>
          <a:bodyPr>
            <a:spAutoFit/>
          </a:bodyPr>
          <a:lstStyle/>
          <a:p>
            <a:r>
              <a:rPr lang="en-US" sz="1400" i="1" dirty="0"/>
              <a:t>Fetal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214282" y="642918"/>
            <a:ext cx="864399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14300" algn="l"/>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Placental circulation: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
                <a:schemeClr val="tx1"/>
              </a:buClr>
              <a:buSzTx/>
              <a:buFont typeface="Symbol" pitchFamily="18" charset="2"/>
              <a:buChar char=""/>
              <a:tabLst>
                <a:tab pos="114300"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foetal</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blood reaches to the placenta by 2 umbilical arteries→ where gas exchange occurs with the maternal blood in the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intervillus</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spaces. </a:t>
            </a:r>
          </a:p>
          <a:p>
            <a:pPr marL="457200" marR="0" lvl="1" indent="0" algn="justLow" defTabSz="914400" rtl="0" eaLnBrk="0" fontAlgn="base" latinLnBrk="0" hangingPunct="0">
              <a:lnSpc>
                <a:spcPct val="100000"/>
              </a:lnSpc>
              <a:spcBef>
                <a:spcPct val="0"/>
              </a:spcBef>
              <a:spcAft>
                <a:spcPct val="0"/>
              </a:spcAft>
              <a:buClr>
                <a:schemeClr val="tx1"/>
              </a:buClr>
              <a:buSzTx/>
              <a:buFont typeface="Symbol" pitchFamily="18" charset="2"/>
              <a:buChar char=""/>
              <a:tabLst>
                <a:tab pos="114300"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Finally the oxygenated blood returns to the fetus by left umbilical vein.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
                <a:schemeClr val="tx1"/>
              </a:buClr>
              <a:buSzTx/>
              <a:buFont typeface="Symbol" pitchFamily="18" charset="2"/>
              <a:buChar char=""/>
              <a:tabLst>
                <a:tab pos="114300" algn="l"/>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Exchange between the 2 blood streams occurred across the placental barrier.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928802"/>
            <a:ext cx="8929718" cy="3046988"/>
          </a:xfrm>
          <a:prstGeom prst="rect">
            <a:avLst/>
          </a:prstGeom>
        </p:spPr>
        <p:txBody>
          <a:bodyPr wrap="square">
            <a:spAutoFit/>
          </a:bodyPr>
          <a:lstStyle/>
          <a:p>
            <a:pPr marL="609600" indent="-609600" algn="l" rtl="0">
              <a:lnSpc>
                <a:spcPct val="80000"/>
              </a:lnSpc>
            </a:pPr>
            <a:r>
              <a:rPr lang="en-US" sz="4000" b="1" dirty="0" smtClean="0"/>
              <a:t>Functions </a:t>
            </a:r>
            <a:r>
              <a:rPr lang="en-US" sz="4000" b="1" dirty="0" smtClean="0"/>
              <a:t>Of The Placenta:</a:t>
            </a:r>
          </a:p>
          <a:p>
            <a:pPr marL="990600" lvl="1" indent="-533400" algn="l" rtl="0">
              <a:lnSpc>
                <a:spcPct val="80000"/>
              </a:lnSpc>
              <a:buFontTx/>
              <a:buAutoNum type="arabicPeriod"/>
            </a:pPr>
            <a:r>
              <a:rPr lang="en-US" sz="4000" dirty="0" smtClean="0"/>
              <a:t>Protection</a:t>
            </a:r>
          </a:p>
          <a:p>
            <a:pPr marL="990600" lvl="1" indent="-533400" algn="l" rtl="0">
              <a:lnSpc>
                <a:spcPct val="80000"/>
              </a:lnSpc>
              <a:buFontTx/>
              <a:buAutoNum type="arabicPeriod"/>
            </a:pPr>
            <a:r>
              <a:rPr lang="en-US" sz="4000" dirty="0" smtClean="0"/>
              <a:t>Nutrition</a:t>
            </a:r>
          </a:p>
          <a:p>
            <a:pPr marL="990600" lvl="1" indent="-533400" algn="l" rtl="0">
              <a:lnSpc>
                <a:spcPct val="80000"/>
              </a:lnSpc>
              <a:buFontTx/>
              <a:buAutoNum type="arabicPeriod"/>
            </a:pPr>
            <a:r>
              <a:rPr lang="en-US" sz="4000" dirty="0" smtClean="0"/>
              <a:t>Respiration</a:t>
            </a:r>
          </a:p>
          <a:p>
            <a:pPr marL="990600" lvl="1" indent="-533400" algn="l" rtl="0">
              <a:lnSpc>
                <a:spcPct val="80000"/>
              </a:lnSpc>
              <a:buFontTx/>
              <a:buAutoNum type="arabicPeriod"/>
            </a:pPr>
            <a:r>
              <a:rPr lang="en-US" sz="4000" dirty="0" smtClean="0"/>
              <a:t>Excretion</a:t>
            </a:r>
          </a:p>
          <a:p>
            <a:pPr marL="990600" lvl="1" indent="-533400" algn="l" rtl="0">
              <a:lnSpc>
                <a:spcPct val="80000"/>
              </a:lnSpc>
              <a:buFontTx/>
              <a:buAutoNum type="arabicPeriod"/>
            </a:pPr>
            <a:r>
              <a:rPr lang="en-US" sz="4000" dirty="0" smtClean="0"/>
              <a:t>Hormone production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57158" y="428604"/>
            <a:ext cx="8229600" cy="1143000"/>
          </a:xfrm>
          <a:noFill/>
        </p:spPr>
        <p:txBody>
          <a:bodyPr/>
          <a:lstStyle/>
          <a:p>
            <a:r>
              <a:rPr lang="en-US" dirty="0" smtClean="0"/>
              <a:t>Functions of placental barrier:</a:t>
            </a:r>
          </a:p>
        </p:txBody>
      </p:sp>
      <p:sp>
        <p:nvSpPr>
          <p:cNvPr id="45059" name="Rectangle 3"/>
          <p:cNvSpPr>
            <a:spLocks noGrp="1" noChangeArrowheads="1"/>
          </p:cNvSpPr>
          <p:nvPr>
            <p:ph type="body" idx="1"/>
          </p:nvPr>
        </p:nvSpPr>
        <p:spPr>
          <a:xfrm>
            <a:off x="571472" y="1714488"/>
            <a:ext cx="8229600" cy="4525963"/>
          </a:xfrm>
          <a:noFill/>
        </p:spPr>
        <p:txBody>
          <a:bodyPr>
            <a:normAutofit lnSpcReduction="10000"/>
          </a:bodyPr>
          <a:lstStyle/>
          <a:p>
            <a:pPr marL="609600" indent="-609600" algn="l" rtl="0">
              <a:lnSpc>
                <a:spcPct val="90000"/>
              </a:lnSpc>
              <a:buFont typeface="Tahoma" pitchFamily="34" charset="0"/>
              <a:buAutoNum type="arabicPeriod"/>
            </a:pPr>
            <a:r>
              <a:rPr lang="en-US" sz="2800" dirty="0" smtClean="0"/>
              <a:t>It prevents most organisms from passing to the fetus, so it acts as a protective mechanism against damaging factors, many viruses such as Rubella, </a:t>
            </a:r>
            <a:r>
              <a:rPr lang="en-US" sz="2800" dirty="0" err="1" smtClean="0"/>
              <a:t>Coxackie</a:t>
            </a:r>
            <a:r>
              <a:rPr lang="en-US" sz="2800" dirty="0" smtClean="0"/>
              <a:t> virus, German measles and </a:t>
            </a:r>
            <a:r>
              <a:rPr lang="en-US" sz="2800" dirty="0" err="1" smtClean="0"/>
              <a:t>poliomylitis</a:t>
            </a:r>
            <a:r>
              <a:rPr lang="en-US" sz="2800" dirty="0" smtClean="0"/>
              <a:t> virus traverse the placenta. These viruses may result in congenital malformations</a:t>
            </a:r>
            <a:r>
              <a:rPr lang="en-US" sz="2800" dirty="0" smtClean="0"/>
              <a:t>.</a:t>
            </a:r>
            <a:r>
              <a:rPr lang="en-US" sz="2800" b="1" dirty="0" smtClean="0"/>
              <a:t> </a:t>
            </a:r>
            <a:endParaRPr lang="en-US" sz="2800" b="1" dirty="0" smtClean="0"/>
          </a:p>
          <a:p>
            <a:pPr marL="609600" indent="-609600" algn="l" rtl="0">
              <a:lnSpc>
                <a:spcPct val="90000"/>
              </a:lnSpc>
              <a:buFont typeface="Tahoma" pitchFamily="34" charset="0"/>
              <a:buAutoNum type="arabicPeriod"/>
            </a:pPr>
            <a:r>
              <a:rPr lang="en-US" sz="2800" b="1" dirty="0" smtClean="0"/>
              <a:t>Microorganism</a:t>
            </a:r>
            <a:r>
              <a:rPr lang="en-US" sz="2800" b="1" dirty="0" smtClean="0"/>
              <a:t>: </a:t>
            </a:r>
            <a:r>
              <a:rPr lang="en-US" sz="2800" b="1" dirty="0" err="1" smtClean="0"/>
              <a:t>treponema</a:t>
            </a:r>
            <a:r>
              <a:rPr lang="en-US" sz="2800" b="1" dirty="0" smtClean="0"/>
              <a:t> </a:t>
            </a:r>
            <a:r>
              <a:rPr lang="en-US" sz="2800" b="1" dirty="0" err="1" smtClean="0"/>
              <a:t>pallidum</a:t>
            </a:r>
            <a:r>
              <a:rPr lang="en-US" sz="2800" b="1" dirty="0" smtClean="0"/>
              <a:t> of syphilis which produce destructive    change in the eye; brain . </a:t>
            </a:r>
            <a:endParaRPr lang="en-US" sz="2800" dirty="0" smtClean="0"/>
          </a:p>
          <a:p>
            <a:pPr marL="609600" indent="-609600" algn="l" rtl="0" eaLnBrk="1" hangingPunct="1">
              <a:lnSpc>
                <a:spcPct val="90000"/>
              </a:lnSpc>
              <a:buFont typeface="Tahoma" pitchFamily="34" charset="0"/>
              <a:buAutoNum type="arabicPeriod"/>
            </a:pPr>
            <a:endParaRPr lang="en-US" sz="2800" dirty="0" smtClean="0"/>
          </a:p>
          <a:p>
            <a:pPr marL="609600" indent="-609600" algn="l" rtl="0" eaLnBrk="1" hangingPunct="1">
              <a:lnSpc>
                <a:spcPct val="90000"/>
              </a:lnSpc>
              <a:buFont typeface="Tahoma" pitchFamily="34" charset="0"/>
              <a:buAutoNum type="arabicPeriod"/>
            </a:pPr>
            <a:r>
              <a:rPr lang="en-US" sz="2800" dirty="0" smtClean="0"/>
              <a:t>Most of the drugs in addition to cocaine, heroin cross the placenta and cause serious damage. </a:t>
            </a:r>
          </a:p>
          <a:p>
            <a:pPr marL="609600" indent="-609600">
              <a:lnSpc>
                <a:spcPct val="90000"/>
              </a:lnSpc>
            </a:pPr>
            <a:endParaRPr lang="en-US" dirty="0" smtClean="0">
              <a:effectLst/>
            </a:endParaRPr>
          </a:p>
        </p:txBody>
      </p:sp>
    </p:spTree>
    <p:extLst>
      <p:ext uri="{BB962C8B-B14F-4D97-AF65-F5344CB8AC3E}">
        <p14:creationId xmlns="" xmlns:p14="http://schemas.microsoft.com/office/powerpoint/2010/main" val="160447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D224281"/>
          <p:cNvPicPr>
            <a:picLocks noChangeAspect="1" noChangeArrowheads="1"/>
          </p:cNvPicPr>
          <p:nvPr/>
        </p:nvPicPr>
        <p:blipFill>
          <a:blip r:embed="rId2"/>
          <a:srcRect/>
          <a:stretch>
            <a:fillRect/>
          </a:stretch>
        </p:blipFill>
        <p:spPr bwMode="auto">
          <a:xfrm>
            <a:off x="971600" y="-18346"/>
            <a:ext cx="7286676"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Placental endocrine synthesis</a:t>
            </a:r>
          </a:p>
        </p:txBody>
      </p:sp>
      <p:sp>
        <p:nvSpPr>
          <p:cNvPr id="47107" name="Rectangle 3"/>
          <p:cNvSpPr>
            <a:spLocks noGrp="1" noChangeArrowheads="1"/>
          </p:cNvSpPr>
          <p:nvPr>
            <p:ph type="body" idx="1"/>
          </p:nvPr>
        </p:nvSpPr>
        <p:spPr>
          <a:xfrm>
            <a:off x="500034" y="1357298"/>
            <a:ext cx="7773988" cy="5013325"/>
          </a:xfrm>
        </p:spPr>
        <p:txBody>
          <a:bodyPr/>
          <a:lstStyle/>
          <a:p>
            <a:pPr algn="l" rtl="0">
              <a:lnSpc>
                <a:spcPct val="90000"/>
              </a:lnSpc>
            </a:pPr>
            <a:r>
              <a:rPr lang="en-US" dirty="0" smtClean="0"/>
              <a:t>The </a:t>
            </a:r>
            <a:r>
              <a:rPr lang="en-US" dirty="0" err="1" smtClean="0"/>
              <a:t>syncytiotrophoblast</a:t>
            </a:r>
            <a:r>
              <a:rPr lang="en-US" dirty="0" smtClean="0"/>
              <a:t> synthesizes protein &amp;steroid hormones </a:t>
            </a:r>
          </a:p>
          <a:p>
            <a:pPr algn="l" rtl="0">
              <a:lnSpc>
                <a:spcPct val="90000"/>
              </a:lnSpc>
            </a:pPr>
            <a:r>
              <a:rPr lang="en-US" dirty="0" smtClean="0">
                <a:solidFill>
                  <a:srgbClr val="FF0000"/>
                </a:solidFill>
              </a:rPr>
              <a:t>The protein </a:t>
            </a:r>
            <a:r>
              <a:rPr lang="en-US" dirty="0" err="1" smtClean="0">
                <a:solidFill>
                  <a:srgbClr val="FF0000"/>
                </a:solidFill>
              </a:rPr>
              <a:t>homones</a:t>
            </a:r>
            <a:endParaRPr lang="en-US" dirty="0" smtClean="0">
              <a:solidFill>
                <a:srgbClr val="FF0000"/>
              </a:solidFill>
            </a:endParaRPr>
          </a:p>
          <a:p>
            <a:pPr algn="l" rtl="0">
              <a:lnSpc>
                <a:spcPct val="90000"/>
              </a:lnSpc>
            </a:pPr>
            <a:r>
              <a:rPr lang="en-US" dirty="0" smtClean="0"/>
              <a:t>1- human chorionic </a:t>
            </a:r>
            <a:r>
              <a:rPr lang="en-US" dirty="0" err="1" smtClean="0"/>
              <a:t>gonadotropin</a:t>
            </a:r>
            <a:endParaRPr lang="en-US" dirty="0" smtClean="0"/>
          </a:p>
          <a:p>
            <a:pPr algn="l" rtl="0">
              <a:lnSpc>
                <a:spcPct val="90000"/>
              </a:lnSpc>
            </a:pPr>
            <a:r>
              <a:rPr lang="en-US" dirty="0" smtClean="0"/>
              <a:t>2- </a:t>
            </a:r>
            <a:r>
              <a:rPr lang="en-US" dirty="0" err="1" smtClean="0"/>
              <a:t>h.c</a:t>
            </a:r>
            <a:r>
              <a:rPr lang="en-US" dirty="0" smtClean="0"/>
              <a:t>. </a:t>
            </a:r>
            <a:r>
              <a:rPr lang="en-US" dirty="0" err="1" smtClean="0"/>
              <a:t>somatomammotropin</a:t>
            </a:r>
            <a:endParaRPr lang="en-US" dirty="0" smtClean="0"/>
          </a:p>
          <a:p>
            <a:pPr algn="l" rtl="0">
              <a:lnSpc>
                <a:spcPct val="90000"/>
              </a:lnSpc>
            </a:pPr>
            <a:r>
              <a:rPr lang="en-US" dirty="0" smtClean="0"/>
              <a:t>3- </a:t>
            </a:r>
            <a:r>
              <a:rPr lang="en-US" dirty="0" err="1" smtClean="0"/>
              <a:t>h.c</a:t>
            </a:r>
            <a:r>
              <a:rPr lang="en-US" dirty="0" smtClean="0"/>
              <a:t>. </a:t>
            </a:r>
            <a:r>
              <a:rPr lang="en-US" dirty="0" err="1" smtClean="0"/>
              <a:t>thyrotropin</a:t>
            </a:r>
            <a:endParaRPr lang="en-US" dirty="0" smtClean="0"/>
          </a:p>
          <a:p>
            <a:pPr algn="l" rtl="0">
              <a:lnSpc>
                <a:spcPct val="90000"/>
              </a:lnSpc>
            </a:pPr>
            <a:r>
              <a:rPr lang="en-US" dirty="0" smtClean="0"/>
              <a:t>4- </a:t>
            </a:r>
            <a:r>
              <a:rPr lang="en-US" dirty="0" err="1" smtClean="0"/>
              <a:t>h.c</a:t>
            </a:r>
            <a:r>
              <a:rPr lang="en-US" dirty="0" smtClean="0"/>
              <a:t>. </a:t>
            </a:r>
            <a:r>
              <a:rPr lang="en-US" dirty="0" err="1" smtClean="0"/>
              <a:t>corticotropin</a:t>
            </a:r>
            <a:endParaRPr lang="en-US" dirty="0" smtClean="0"/>
          </a:p>
          <a:p>
            <a:pPr algn="l" rtl="0">
              <a:lnSpc>
                <a:spcPct val="90000"/>
              </a:lnSpc>
            </a:pPr>
            <a:r>
              <a:rPr lang="en-US" dirty="0" smtClean="0">
                <a:solidFill>
                  <a:srgbClr val="FF0000"/>
                </a:solidFill>
              </a:rPr>
              <a:t>The steroid hormones</a:t>
            </a:r>
          </a:p>
          <a:p>
            <a:pPr algn="l" rtl="0">
              <a:lnSpc>
                <a:spcPct val="90000"/>
              </a:lnSpc>
            </a:pPr>
            <a:r>
              <a:rPr lang="en-US" dirty="0" smtClean="0"/>
              <a:t>Progesterone &amp; Estrogens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emb-l-14"/>
          <p:cNvPicPr>
            <a:picLocks noChangeAspect="1" noChangeArrowheads="1"/>
          </p:cNvPicPr>
          <p:nvPr/>
        </p:nvPicPr>
        <p:blipFill>
          <a:blip r:embed="rId2"/>
          <a:srcRect/>
          <a:stretch>
            <a:fillRect/>
          </a:stretch>
        </p:blipFill>
        <p:spPr bwMode="auto">
          <a:xfrm>
            <a:off x="0" y="571500"/>
            <a:ext cx="9144000" cy="60261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990600"/>
          </a:xfrm>
        </p:spPr>
        <p:txBody>
          <a:bodyPr/>
          <a:lstStyle/>
          <a:p>
            <a:pPr eaLnBrk="1" hangingPunct="1"/>
            <a:r>
              <a:rPr lang="en-US" b="1" smtClean="0">
                <a:solidFill>
                  <a:srgbClr val="000000"/>
                </a:solidFill>
                <a:effectLst/>
              </a:rPr>
              <a:t>Abnormalities of placenta</a:t>
            </a:r>
          </a:p>
        </p:txBody>
      </p:sp>
      <p:sp>
        <p:nvSpPr>
          <p:cNvPr id="129027" name="Rectangle 3"/>
          <p:cNvSpPr>
            <a:spLocks noGrp="1" noChangeArrowheads="1"/>
          </p:cNvSpPr>
          <p:nvPr>
            <p:ph type="body" idx="1"/>
          </p:nvPr>
        </p:nvSpPr>
        <p:spPr>
          <a:xfrm>
            <a:off x="457200" y="1219200"/>
            <a:ext cx="8229600" cy="4876800"/>
          </a:xfrm>
        </p:spPr>
        <p:txBody>
          <a:bodyPr/>
          <a:lstStyle/>
          <a:p>
            <a:pPr marL="0" indent="0" algn="l" rtl="0" eaLnBrk="1" hangingPunct="1">
              <a:buFont typeface="Wingdings" pitchFamily="2" charset="2"/>
              <a:buNone/>
              <a:defRPr/>
            </a:pPr>
            <a:r>
              <a:rPr lang="en-US" dirty="0" smtClean="0"/>
              <a:t>1- According to site: </a:t>
            </a:r>
            <a:r>
              <a:rPr lang="en-US" b="1" i="1" dirty="0" smtClean="0">
                <a:solidFill>
                  <a:srgbClr val="660033"/>
                </a:solidFill>
              </a:rPr>
              <a:t>Placenta </a:t>
            </a:r>
            <a:r>
              <a:rPr lang="en-US" b="1" i="1" dirty="0" err="1" smtClean="0">
                <a:solidFill>
                  <a:srgbClr val="660033"/>
                </a:solidFill>
              </a:rPr>
              <a:t>Praevia</a:t>
            </a:r>
            <a:endParaRPr lang="en-US" b="1" i="1" dirty="0" smtClean="0">
              <a:solidFill>
                <a:srgbClr val="660033"/>
              </a:solidFill>
            </a:endParaRPr>
          </a:p>
          <a:p>
            <a:pPr marL="0" indent="0" algn="l" rtl="0" eaLnBrk="1" hangingPunct="1">
              <a:buFont typeface="Wingdings" pitchFamily="2" charset="2"/>
              <a:buNone/>
              <a:defRPr/>
            </a:pPr>
            <a:r>
              <a:rPr lang="en-US" sz="2400" dirty="0">
                <a:effectLst/>
              </a:rPr>
              <a:t>the placenta is attached to the lower uterine segment (due to low level of implantation of the blastocyst). It causes severe antepartum </a:t>
            </a:r>
            <a:r>
              <a:rPr lang="en-US" sz="2400" dirty="0" err="1">
                <a:effectLst/>
              </a:rPr>
              <a:t>haemorrhage</a:t>
            </a:r>
            <a:r>
              <a:rPr lang="en-US" sz="2400" dirty="0">
                <a:effectLst/>
              </a:rPr>
              <a:t>. There are three </a:t>
            </a:r>
            <a:r>
              <a:rPr lang="en-US" sz="2400" dirty="0" smtClean="0">
                <a:effectLst/>
              </a:rPr>
              <a:t>types: </a:t>
            </a:r>
            <a:endParaRPr lang="en-US" sz="2400" b="1" i="1" dirty="0" smtClean="0">
              <a:solidFill>
                <a:srgbClr val="660033"/>
              </a:solidFill>
            </a:endParaRPr>
          </a:p>
        </p:txBody>
      </p:sp>
      <p:pic>
        <p:nvPicPr>
          <p:cNvPr id="24580" name="Picture 4" descr="previa"/>
          <p:cNvPicPr>
            <a:picLocks noChangeAspect="1" noChangeArrowheads="1"/>
          </p:cNvPicPr>
          <p:nvPr/>
        </p:nvPicPr>
        <p:blipFill>
          <a:blip r:embed="rId2"/>
          <a:srcRect/>
          <a:stretch>
            <a:fillRect/>
          </a:stretch>
        </p:blipFill>
        <p:spPr bwMode="auto">
          <a:xfrm>
            <a:off x="457200" y="3200400"/>
            <a:ext cx="8229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7_16"/>
          <p:cNvPicPr>
            <a:picLocks noChangeAspect="1" noChangeArrowheads="1"/>
          </p:cNvPicPr>
          <p:nvPr/>
        </p:nvPicPr>
        <p:blipFill>
          <a:blip r:embed="rId2"/>
          <a:srcRect/>
          <a:stretch>
            <a:fillRect/>
          </a:stretch>
        </p:blipFill>
        <p:spPr bwMode="auto">
          <a:xfrm>
            <a:off x="4052888" y="2590800"/>
            <a:ext cx="4799012" cy="3643313"/>
          </a:xfrm>
          <a:prstGeom prst="rect">
            <a:avLst/>
          </a:prstGeom>
          <a:noFill/>
          <a:ln w="9525">
            <a:noFill/>
            <a:miter lim="800000"/>
            <a:headEnd/>
            <a:tailEnd/>
          </a:ln>
        </p:spPr>
      </p:pic>
      <p:sp>
        <p:nvSpPr>
          <p:cNvPr id="27651" name="Text Box 3"/>
          <p:cNvSpPr txBox="1">
            <a:spLocks noChangeArrowheads="1"/>
          </p:cNvSpPr>
          <p:nvPr/>
        </p:nvSpPr>
        <p:spPr bwMode="auto">
          <a:xfrm>
            <a:off x="217488" y="1182688"/>
            <a:ext cx="3744912" cy="5262562"/>
          </a:xfrm>
          <a:prstGeom prst="rect">
            <a:avLst/>
          </a:prstGeom>
          <a:noFill/>
          <a:ln w="9525">
            <a:noFill/>
            <a:miter lim="800000"/>
            <a:headEnd/>
            <a:tailEnd/>
          </a:ln>
          <a:effectLst/>
        </p:spPr>
        <p:txBody>
          <a:bodyPr>
            <a:spAutoFit/>
          </a:bodyPr>
          <a:lstStyle/>
          <a:p>
            <a:pPr algn="l" rtl="0"/>
            <a:r>
              <a:rPr kumimoji="1" lang="en-US" altLang="zh-TW" sz="2400" b="1" u="sng">
                <a:ea typeface="PMingLiU" pitchFamily="18" charset="-120"/>
              </a:rPr>
              <a:t>1- Placenta accreta</a:t>
            </a:r>
            <a:r>
              <a:rPr lang="en-US" sz="2400" b="1" u="sng"/>
              <a:t>: </a:t>
            </a:r>
            <a:r>
              <a:rPr lang="en-US" sz="2400"/>
              <a:t>due to abnormal adhesion between the chorionic  villi and the uterine wall.</a:t>
            </a:r>
            <a:endParaRPr kumimoji="1" lang="en-US" altLang="zh-TW" sz="2400">
              <a:ea typeface="PMingLiU" pitchFamily="18" charset="-120"/>
            </a:endParaRPr>
          </a:p>
          <a:p>
            <a:pPr algn="l" rtl="0"/>
            <a:r>
              <a:rPr kumimoji="1" lang="en-US" altLang="zh-TW" sz="2400" b="1" u="sng">
                <a:ea typeface="PMingLiU" pitchFamily="18" charset="-120"/>
              </a:rPr>
              <a:t>2- Placenta percreta: </a:t>
            </a:r>
            <a:r>
              <a:rPr lang="en-US" sz="2400"/>
              <a:t>The chorionic villi penetrate the myometrium all the way to the perimetrium.</a:t>
            </a:r>
          </a:p>
          <a:p>
            <a:pPr algn="l" rtl="0"/>
            <a:r>
              <a:rPr lang="en-US" sz="2400"/>
              <a:t>- the placenta fails to separate from the uterus after birth and may cause severe postpartum hemorrhage.</a:t>
            </a:r>
            <a:endParaRPr kumimoji="1" lang="en-US" altLang="zh-TW" sz="2400">
              <a:ea typeface="PMingLiU" pitchFamily="18" charset="-120"/>
            </a:endParaRPr>
          </a:p>
        </p:txBody>
      </p:sp>
      <p:sp>
        <p:nvSpPr>
          <p:cNvPr id="27652" name="Rectangle 4"/>
          <p:cNvSpPr>
            <a:spLocks noChangeArrowheads="1"/>
          </p:cNvSpPr>
          <p:nvPr/>
        </p:nvSpPr>
        <p:spPr bwMode="auto">
          <a:xfrm>
            <a:off x="5319713" y="2667000"/>
            <a:ext cx="1079500" cy="215900"/>
          </a:xfrm>
          <a:prstGeom prst="rect">
            <a:avLst/>
          </a:prstGeom>
          <a:noFill/>
          <a:ln w="19050">
            <a:solidFill>
              <a:srgbClr val="FF0000"/>
            </a:solidFill>
            <a:miter lim="800000"/>
            <a:headEnd/>
            <a:tailEnd/>
          </a:ln>
          <a:effectLst/>
        </p:spPr>
        <p:txBody>
          <a:bodyPr wrap="none" anchor="ctr"/>
          <a:lstStyle/>
          <a:p>
            <a:endParaRPr lang="en-US"/>
          </a:p>
        </p:txBody>
      </p:sp>
      <p:sp>
        <p:nvSpPr>
          <p:cNvPr id="27653" name="Rectangle 5"/>
          <p:cNvSpPr>
            <a:spLocks noChangeArrowheads="1"/>
          </p:cNvSpPr>
          <p:nvPr/>
        </p:nvSpPr>
        <p:spPr bwMode="auto">
          <a:xfrm>
            <a:off x="6967538" y="3079750"/>
            <a:ext cx="1081087" cy="215900"/>
          </a:xfrm>
          <a:prstGeom prst="rect">
            <a:avLst/>
          </a:prstGeom>
          <a:noFill/>
          <a:ln w="19050">
            <a:solidFill>
              <a:srgbClr val="FF0000"/>
            </a:solidFill>
            <a:miter lim="800000"/>
            <a:headEnd/>
            <a:tailEnd/>
          </a:ln>
          <a:effectLst/>
        </p:spPr>
        <p:txBody>
          <a:bodyPr wrap="none" anchor="ctr"/>
          <a:lstStyle/>
          <a:p>
            <a:endParaRPr lang="en-US"/>
          </a:p>
        </p:txBody>
      </p:sp>
      <p:sp>
        <p:nvSpPr>
          <p:cNvPr id="27655" name="Text Box 7"/>
          <p:cNvSpPr txBox="1">
            <a:spLocks noChangeArrowheads="1"/>
          </p:cNvSpPr>
          <p:nvPr/>
        </p:nvSpPr>
        <p:spPr bwMode="auto">
          <a:xfrm>
            <a:off x="217488" y="228600"/>
            <a:ext cx="8634412" cy="1066800"/>
          </a:xfrm>
          <a:prstGeom prst="rect">
            <a:avLst/>
          </a:prstGeom>
          <a:noFill/>
          <a:ln w="9525">
            <a:noFill/>
            <a:miter lim="800000"/>
            <a:headEnd/>
            <a:tailEnd/>
          </a:ln>
          <a:effectLst/>
        </p:spPr>
        <p:txBody>
          <a:bodyPr>
            <a:spAutoFit/>
          </a:bodyPr>
          <a:lstStyle/>
          <a:p>
            <a:pPr lvl="2" algn="l" rtl="0"/>
            <a:r>
              <a:rPr kumimoji="1" lang="en-US" altLang="zh-TW" sz="3200" b="1">
                <a:solidFill>
                  <a:srgbClr val="660033"/>
                </a:solidFill>
                <a:ea typeface="PMingLiU" pitchFamily="18" charset="-120"/>
              </a:rPr>
              <a:t>2- Abnormal penetration into the uterus: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400" y="457200"/>
            <a:ext cx="8229600" cy="3048000"/>
          </a:xfrm>
        </p:spPr>
        <p:txBody>
          <a:bodyPr>
            <a:normAutofit fontScale="90000"/>
          </a:bodyPr>
          <a:lstStyle/>
          <a:p>
            <a:pPr algn="l" rtl="0" eaLnBrk="1" hangingPunct="1"/>
            <a:r>
              <a:rPr lang="en-US" sz="3200" dirty="0" smtClean="0"/>
              <a:t>3- Abnormal attachment of umbilical cord:</a:t>
            </a:r>
            <a:br>
              <a:rPr lang="en-US" sz="3200" dirty="0" smtClean="0"/>
            </a:br>
            <a:r>
              <a:rPr lang="en-US" sz="3200" dirty="0" smtClean="0"/>
              <a:t>a- </a:t>
            </a:r>
            <a:r>
              <a:rPr lang="en-US" sz="3200" dirty="0" err="1" smtClean="0"/>
              <a:t>Velamentous</a:t>
            </a:r>
            <a:r>
              <a:rPr lang="en-US" sz="3200" dirty="0" smtClean="0"/>
              <a:t> attachment:</a:t>
            </a:r>
            <a:br>
              <a:rPr lang="en-US" sz="3200" dirty="0" smtClean="0"/>
            </a:br>
            <a:r>
              <a:rPr lang="en-US" sz="2400" dirty="0" smtClean="0">
                <a:effectLst/>
              </a:rPr>
              <a:t>The cord does not reach the placenta itself but is attached to amniotic membrane over the fetal surface of placenta. The umbilical vessels pass in the membrane to reach the placenta. It is </a:t>
            </a:r>
            <a:r>
              <a:rPr lang="en-US" sz="2400" dirty="0" err="1" smtClean="0">
                <a:effectLst/>
              </a:rPr>
              <a:t>easly</a:t>
            </a:r>
            <a:r>
              <a:rPr lang="en-US" sz="2400" dirty="0" smtClean="0">
                <a:effectLst/>
              </a:rPr>
              <a:t> torn.</a:t>
            </a:r>
            <a:br>
              <a:rPr lang="en-US" sz="2400" dirty="0" smtClean="0">
                <a:effectLst/>
              </a:rPr>
            </a:br>
            <a:r>
              <a:rPr lang="en-US" sz="2800" dirty="0" smtClean="0">
                <a:effectLst/>
              </a:rPr>
              <a:t>B- Battle- </a:t>
            </a:r>
            <a:r>
              <a:rPr lang="en-US" sz="2800" dirty="0" err="1" smtClean="0">
                <a:effectLst/>
              </a:rPr>
              <a:t>dore</a:t>
            </a:r>
            <a:r>
              <a:rPr lang="en-US" sz="2800" dirty="0" smtClean="0">
                <a:effectLst/>
              </a:rPr>
              <a:t> placenta (marginal attachment of the cord</a:t>
            </a:r>
            <a:endParaRPr lang="en-US" sz="2800" dirty="0" smtClean="0"/>
          </a:p>
        </p:txBody>
      </p:sp>
      <p:pic>
        <p:nvPicPr>
          <p:cNvPr id="29699" name="Picture 4" descr="07_17"/>
          <p:cNvPicPr>
            <a:picLocks noGrp="1" noChangeAspect="1" noChangeArrowheads="1"/>
          </p:cNvPicPr>
          <p:nvPr>
            <p:ph type="body" idx="1"/>
          </p:nvPr>
        </p:nvPicPr>
        <p:blipFill>
          <a:blip r:embed="rId2"/>
          <a:srcRect/>
          <a:stretch>
            <a:fillRect/>
          </a:stretch>
        </p:blipFill>
        <p:spPr>
          <a:xfrm>
            <a:off x="4495800" y="3212976"/>
            <a:ext cx="4503738" cy="3375149"/>
          </a:xfrm>
          <a:noFill/>
        </p:spPr>
      </p:pic>
      <p:pic>
        <p:nvPicPr>
          <p:cNvPr id="29700" name="Picture 4"/>
          <p:cNvPicPr>
            <a:picLocks noChangeAspect="1" noChangeArrowheads="1"/>
          </p:cNvPicPr>
          <p:nvPr/>
        </p:nvPicPr>
        <p:blipFill>
          <a:blip r:embed="rId3"/>
          <a:srcRect/>
          <a:stretch>
            <a:fillRect/>
          </a:stretch>
        </p:blipFill>
        <p:spPr bwMode="auto">
          <a:xfrm>
            <a:off x="533400" y="3505200"/>
            <a:ext cx="3962400" cy="262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defRPr/>
            </a:pPr>
            <a:r>
              <a:rPr lang="en-US" dirty="0" smtClean="0">
                <a:solidFill>
                  <a:srgbClr val="660033"/>
                </a:solidFill>
              </a:rPr>
              <a:t>4- Abnormalities according to the number:</a:t>
            </a:r>
            <a:endParaRPr lang="en-US" dirty="0">
              <a:effectLst/>
            </a:endParaRPr>
          </a:p>
        </p:txBody>
      </p:sp>
      <p:sp>
        <p:nvSpPr>
          <p:cNvPr id="3" name="Content Placeholder 2"/>
          <p:cNvSpPr>
            <a:spLocks noGrp="1"/>
          </p:cNvSpPr>
          <p:nvPr>
            <p:ph sz="half" idx="1"/>
          </p:nvPr>
        </p:nvSpPr>
        <p:spPr>
          <a:xfrm>
            <a:off x="152400" y="1981200"/>
            <a:ext cx="8839200" cy="4800600"/>
          </a:xfrm>
        </p:spPr>
        <p:txBody>
          <a:bodyPr/>
          <a:lstStyle/>
          <a:p>
            <a:pPr marL="0" indent="0" algn="l" rtl="0">
              <a:buFont typeface="Wingdings" pitchFamily="2" charset="2"/>
              <a:buNone/>
            </a:pPr>
            <a:r>
              <a:rPr lang="en-US" dirty="0" smtClean="0">
                <a:effectLst/>
              </a:rPr>
              <a:t> </a:t>
            </a:r>
            <a:r>
              <a:rPr lang="en-US" sz="2400" dirty="0" smtClean="0">
                <a:effectLst/>
              </a:rPr>
              <a:t>1-  </a:t>
            </a:r>
            <a:r>
              <a:rPr lang="en-US" sz="2400" i="1" dirty="0" smtClean="0">
                <a:effectLst/>
              </a:rPr>
              <a:t>Double placenta</a:t>
            </a:r>
            <a:r>
              <a:rPr lang="en-US" sz="2400" dirty="0" smtClean="0">
                <a:effectLst/>
              </a:rPr>
              <a:t> </a:t>
            </a:r>
          </a:p>
          <a:p>
            <a:pPr marL="0" indent="0" algn="l" rtl="0">
              <a:buFont typeface="Wingdings" pitchFamily="2" charset="2"/>
              <a:buNone/>
            </a:pPr>
            <a:r>
              <a:rPr lang="en-US" sz="2400" dirty="0" smtClean="0">
                <a:effectLst/>
              </a:rPr>
              <a:t>(</a:t>
            </a:r>
            <a:r>
              <a:rPr lang="en-US" sz="2400" dirty="0" err="1" smtClean="0">
                <a:effectLst/>
              </a:rPr>
              <a:t>bilobed</a:t>
            </a:r>
            <a:r>
              <a:rPr lang="en-US" sz="2400" dirty="0" smtClean="0">
                <a:effectLst/>
              </a:rPr>
              <a:t> or </a:t>
            </a:r>
            <a:r>
              <a:rPr lang="en-US" sz="2400" dirty="0" err="1" smtClean="0">
                <a:effectLst/>
              </a:rPr>
              <a:t>bidiscoid</a:t>
            </a:r>
            <a:r>
              <a:rPr lang="en-US" sz="2400" dirty="0" smtClean="0">
                <a:effectLst/>
              </a:rPr>
              <a:t> </a:t>
            </a:r>
          </a:p>
          <a:p>
            <a:pPr marL="0" indent="0" algn="l" rtl="0">
              <a:buFont typeface="Wingdings" pitchFamily="2" charset="2"/>
              <a:buNone/>
            </a:pPr>
            <a:r>
              <a:rPr lang="en-US" sz="2400" dirty="0" smtClean="0">
                <a:effectLst/>
              </a:rPr>
              <a:t>placenta).</a:t>
            </a:r>
          </a:p>
          <a:p>
            <a:pPr marL="0" indent="0" algn="l" rtl="0">
              <a:buFont typeface="Wingdings" pitchFamily="2" charset="2"/>
              <a:buNone/>
            </a:pPr>
            <a:r>
              <a:rPr lang="en-US" sz="2400" i="1" dirty="0" smtClean="0">
                <a:effectLst/>
              </a:rPr>
              <a:t>2- Triple placenta</a:t>
            </a:r>
            <a:r>
              <a:rPr lang="en-US" sz="2400" dirty="0" smtClean="0">
                <a:effectLst/>
              </a:rPr>
              <a:t> </a:t>
            </a:r>
          </a:p>
          <a:p>
            <a:pPr marL="0" indent="0" algn="l" rtl="0">
              <a:buFont typeface="Wingdings" pitchFamily="2" charset="2"/>
              <a:buNone/>
            </a:pPr>
            <a:r>
              <a:rPr lang="en-US" sz="2400" dirty="0" smtClean="0">
                <a:effectLst/>
              </a:rPr>
              <a:t>(</a:t>
            </a:r>
            <a:r>
              <a:rPr lang="en-US" sz="2400" dirty="0" err="1" smtClean="0">
                <a:effectLst/>
              </a:rPr>
              <a:t>trilobed</a:t>
            </a:r>
            <a:r>
              <a:rPr lang="en-US" sz="2400" dirty="0" smtClean="0">
                <a:effectLst/>
              </a:rPr>
              <a:t>).</a:t>
            </a:r>
          </a:p>
          <a:p>
            <a:pPr marL="0" indent="0" algn="l" rtl="0">
              <a:buFont typeface="Wingdings" pitchFamily="2" charset="2"/>
              <a:buNone/>
            </a:pPr>
            <a:r>
              <a:rPr lang="en-US" sz="2400" i="1" dirty="0" smtClean="0">
                <a:effectLst/>
              </a:rPr>
              <a:t>3- Accessory placenta</a:t>
            </a:r>
            <a:r>
              <a:rPr lang="en-US" sz="2400" dirty="0" smtClean="0">
                <a:effectLst/>
              </a:rPr>
              <a:t> (accessory one or more lobes). It may cause severe postpartum hemorrhage if the accessory lobe is retained in the uterus after labor.</a:t>
            </a:r>
          </a:p>
          <a:p>
            <a:pPr marL="0" indent="0" algn="l" rtl="0">
              <a:buFont typeface="Wingdings" pitchFamily="2" charset="2"/>
              <a:buNone/>
            </a:pPr>
            <a:endParaRPr lang="en-US" sz="2400" dirty="0" smtClean="0">
              <a:effectLst/>
            </a:endParaRPr>
          </a:p>
          <a:p>
            <a:pPr marL="0" indent="0" algn="l" rtl="0">
              <a:buFont typeface="Wingdings" pitchFamily="2" charset="2"/>
              <a:buNone/>
            </a:pPr>
            <a:r>
              <a:rPr lang="en-US" dirty="0" smtClean="0">
                <a:effectLst/>
              </a:rPr>
              <a:t>5- </a:t>
            </a:r>
            <a:r>
              <a:rPr lang="en-US" dirty="0" smtClean="0">
                <a:solidFill>
                  <a:schemeClr val="accent2">
                    <a:lumMod val="50000"/>
                  </a:schemeClr>
                </a:solidFill>
                <a:effectLst/>
              </a:rPr>
              <a:t>Shape abnormalities</a:t>
            </a:r>
            <a:r>
              <a:rPr lang="en-US" dirty="0" smtClean="0">
                <a:effectLst/>
              </a:rPr>
              <a:t>: bi- or </a:t>
            </a:r>
            <a:r>
              <a:rPr lang="en-US" dirty="0" err="1" smtClean="0">
                <a:effectLst/>
              </a:rPr>
              <a:t>trilobed</a:t>
            </a:r>
            <a:r>
              <a:rPr lang="en-US" dirty="0" smtClean="0">
                <a:effectLst/>
              </a:rPr>
              <a:t> or </a:t>
            </a:r>
            <a:r>
              <a:rPr lang="en-US" dirty="0" err="1" smtClean="0">
                <a:effectLst/>
              </a:rPr>
              <a:t>horsehoe</a:t>
            </a:r>
            <a:r>
              <a:rPr lang="en-US" dirty="0" smtClean="0">
                <a:effectLst/>
              </a:rPr>
              <a:t> placenta</a:t>
            </a:r>
          </a:p>
          <a:p>
            <a:pPr marL="0" indent="0"/>
            <a:endParaRPr lang="en-US" dirty="0" smtClean="0"/>
          </a:p>
        </p:txBody>
      </p:sp>
      <p:pic>
        <p:nvPicPr>
          <p:cNvPr id="30724" name="Picture 2"/>
          <p:cNvPicPr>
            <a:picLocks noChangeAspect="1" noChangeArrowheads="1"/>
          </p:cNvPicPr>
          <p:nvPr/>
        </p:nvPicPr>
        <p:blipFill>
          <a:blip r:embed="rId2"/>
          <a:srcRect/>
          <a:stretch>
            <a:fillRect/>
          </a:stretch>
        </p:blipFill>
        <p:spPr bwMode="auto">
          <a:xfrm>
            <a:off x="4406900" y="1447800"/>
            <a:ext cx="4389438" cy="269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85800" y="609600"/>
            <a:ext cx="7772400" cy="4724400"/>
          </a:xfrm>
        </p:spPr>
        <p:txBody>
          <a:bodyPr/>
          <a:lstStyle/>
          <a:p>
            <a:pPr algn="l"/>
            <a:r>
              <a:rPr lang="en-US" dirty="0" smtClean="0"/>
              <a:t>6-</a:t>
            </a:r>
            <a:r>
              <a:rPr lang="en-US" dirty="0" smtClean="0"/>
              <a:t>When </a:t>
            </a:r>
            <a:r>
              <a:rPr lang="en-US" dirty="0" smtClean="0"/>
              <a:t>villi persist on the entire surface of the chorionic sac ,a thin layer of placenta attaches to a large area of the uterus …… it is a </a:t>
            </a:r>
            <a:r>
              <a:rPr lang="en-US" b="1" dirty="0" smtClean="0"/>
              <a:t>membranous placenta.</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928802"/>
            <a:ext cx="9144000" cy="3170099"/>
          </a:xfrm>
          <a:prstGeom prst="rect">
            <a:avLst/>
          </a:prstGeom>
        </p:spPr>
        <p:txBody>
          <a:bodyPr wrap="square">
            <a:spAutoFit/>
          </a:bodyPr>
          <a:lstStyle/>
          <a:p>
            <a:pPr algn="l" rtl="0">
              <a:buNone/>
            </a:pPr>
            <a:r>
              <a:rPr lang="en-US" sz="4000" b="1" dirty="0" smtClean="0"/>
              <a:t>Congenital tumors of the </a:t>
            </a:r>
            <a:r>
              <a:rPr lang="en-US" sz="4000" b="1" dirty="0" smtClean="0"/>
              <a:t>placenta </a:t>
            </a:r>
            <a:r>
              <a:rPr lang="en-US" sz="4000" b="1" dirty="0" smtClean="0"/>
              <a:t>:</a:t>
            </a:r>
          </a:p>
          <a:p>
            <a:pPr algn="l" rtl="0">
              <a:buNone/>
            </a:pPr>
            <a:r>
              <a:rPr lang="en-US" sz="4000" b="1" dirty="0" smtClean="0"/>
              <a:t>1- Benign tumors:.</a:t>
            </a:r>
            <a:r>
              <a:rPr lang="en-US" altLang="zh-CN" sz="4000" b="1" dirty="0" smtClean="0"/>
              <a:t> </a:t>
            </a:r>
            <a:r>
              <a:rPr lang="en-US" altLang="zh-CN" sz="4000" b="1" dirty="0" err="1" smtClean="0"/>
              <a:t>hydatidiform</a:t>
            </a:r>
            <a:r>
              <a:rPr lang="en-US" altLang="zh-CN" sz="4000" b="1" dirty="0" smtClean="0"/>
              <a:t> (</a:t>
            </a:r>
            <a:r>
              <a:rPr lang="en-US" sz="4000" b="1" dirty="0" smtClean="0"/>
              <a:t> vesicular) mole</a:t>
            </a:r>
            <a:r>
              <a:rPr lang="en-US" altLang="zh-CN" sz="4000" b="1" dirty="0" smtClean="0"/>
              <a:t>.</a:t>
            </a:r>
            <a:endParaRPr lang="en-US" sz="4000" b="1" dirty="0" smtClean="0"/>
          </a:p>
          <a:p>
            <a:pPr algn="l" rtl="0">
              <a:buNone/>
            </a:pPr>
            <a:r>
              <a:rPr lang="en-US" sz="4000" b="1" dirty="0" smtClean="0"/>
              <a:t>2- </a:t>
            </a:r>
            <a:r>
              <a:rPr lang="en-US" sz="4000" b="1" dirty="0" smtClean="0"/>
              <a:t>Malignant </a:t>
            </a:r>
            <a:r>
              <a:rPr lang="en-US" sz="4000" b="1" dirty="0" err="1" smtClean="0"/>
              <a:t>tumors:</a:t>
            </a:r>
            <a:r>
              <a:rPr lang="en-US" altLang="zh-CN" sz="4000" b="1" dirty="0" err="1" smtClean="0"/>
              <a:t>chorioncarcinoma</a:t>
            </a:r>
            <a:endParaRPr lang="en-US" altLang="zh-CN" sz="4000" b="1" dirty="0" smtClean="0"/>
          </a:p>
          <a:p>
            <a:pPr algn="l" rtl="0">
              <a:buNone/>
            </a:pPr>
            <a:r>
              <a:rPr lang="en-US" altLang="zh-CN" sz="4000" b="1" dirty="0" smtClean="0"/>
              <a:t>(</a:t>
            </a:r>
            <a:r>
              <a:rPr lang="en-US" sz="4000" b="1" dirty="0" err="1" smtClean="0"/>
              <a:t>epithelioma</a:t>
            </a:r>
            <a:r>
              <a:rPr lang="en-US" sz="4000" b="1" dirty="0" smtClean="0"/>
              <a:t>).</a:t>
            </a:r>
            <a:endParaRPr lang="en-US" altLang="zh-CN" sz="4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771080434"/>
          <p:cNvPicPr>
            <a:picLocks noChangeAspect="1" noChangeArrowheads="1"/>
          </p:cNvPicPr>
          <p:nvPr/>
        </p:nvPicPr>
        <p:blipFill>
          <a:blip r:embed="rId2"/>
          <a:srcRect/>
          <a:stretch>
            <a:fillRect/>
          </a:stretch>
        </p:blipFill>
        <p:spPr bwMode="auto">
          <a:xfrm>
            <a:off x="1981200" y="1143000"/>
            <a:ext cx="5334000" cy="4000500"/>
          </a:xfrm>
          <a:prstGeom prst="rect">
            <a:avLst/>
          </a:prstGeom>
          <a:noFill/>
          <a:ln w="9525">
            <a:noFill/>
            <a:miter lim="800000"/>
            <a:headEnd/>
            <a:tailEnd/>
          </a:ln>
        </p:spPr>
      </p:pic>
      <p:sp>
        <p:nvSpPr>
          <p:cNvPr id="46083" name="WordArt 7"/>
          <p:cNvSpPr>
            <a:spLocks noChangeArrowheads="1" noChangeShapeType="1" noTextEdit="1"/>
          </p:cNvSpPr>
          <p:nvPr/>
        </p:nvSpPr>
        <p:spPr bwMode="auto">
          <a:xfrm>
            <a:off x="3124200" y="3276600"/>
            <a:ext cx="320040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endParaRPr lang="ar-JO"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11"/>
          <p:cNvPicPr>
            <a:picLocks noChangeAspect="1" noChangeArrowheads="1"/>
          </p:cNvPicPr>
          <p:nvPr/>
        </p:nvPicPr>
        <p:blipFill>
          <a:blip r:embed="rId2"/>
          <a:srcRect/>
          <a:stretch>
            <a:fillRect/>
          </a:stretch>
        </p:blipFill>
        <p:spPr bwMode="auto">
          <a:xfrm>
            <a:off x="0" y="1196975"/>
            <a:ext cx="4427538" cy="4410075"/>
          </a:xfrm>
          <a:prstGeom prst="rect">
            <a:avLst/>
          </a:prstGeom>
          <a:noFill/>
        </p:spPr>
      </p:pic>
      <p:pic>
        <p:nvPicPr>
          <p:cNvPr id="5125" name="Picture 5" descr="Image-12"/>
          <p:cNvPicPr>
            <a:picLocks noChangeAspect="1" noChangeArrowheads="1"/>
          </p:cNvPicPr>
          <p:nvPr/>
        </p:nvPicPr>
        <p:blipFill>
          <a:blip r:embed="rId3"/>
          <a:srcRect/>
          <a:stretch>
            <a:fillRect/>
          </a:stretch>
        </p:blipFill>
        <p:spPr bwMode="auto">
          <a:xfrm>
            <a:off x="4427538" y="1268413"/>
            <a:ext cx="4716462" cy="45370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_50"/>
          <p:cNvPicPr>
            <a:picLocks noChangeAspect="1" noChangeArrowheads="1"/>
          </p:cNvPicPr>
          <p:nvPr/>
        </p:nvPicPr>
        <p:blipFill>
          <a:blip r:embed="rId2"/>
          <a:srcRect/>
          <a:stretch>
            <a:fillRect/>
          </a:stretch>
        </p:blipFill>
        <p:spPr bwMode="auto">
          <a:xfrm>
            <a:off x="395288" y="312738"/>
            <a:ext cx="8353425" cy="65452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1_51"/>
          <p:cNvPicPr>
            <a:picLocks noChangeAspect="1" noChangeArrowheads="1"/>
          </p:cNvPicPr>
          <p:nvPr/>
        </p:nvPicPr>
        <p:blipFill>
          <a:blip r:embed="rId2"/>
          <a:srcRect/>
          <a:stretch>
            <a:fillRect/>
          </a:stretch>
        </p:blipFill>
        <p:spPr bwMode="auto">
          <a:xfrm>
            <a:off x="1116013" y="134938"/>
            <a:ext cx="7272337" cy="67230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1_52"/>
          <p:cNvPicPr>
            <a:picLocks noChangeAspect="1" noChangeArrowheads="1"/>
          </p:cNvPicPr>
          <p:nvPr/>
        </p:nvPicPr>
        <p:blipFill>
          <a:blip r:embed="rId2"/>
          <a:srcRect/>
          <a:stretch>
            <a:fillRect/>
          </a:stretch>
        </p:blipFill>
        <p:spPr bwMode="auto">
          <a:xfrm>
            <a:off x="971550" y="0"/>
            <a:ext cx="7345363" cy="6597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0" y="476250"/>
            <a:ext cx="9144000" cy="5632311"/>
          </a:xfrm>
          <a:prstGeom prst="rect">
            <a:avLst/>
          </a:prstGeom>
          <a:noFill/>
          <a:ln w="9525">
            <a:noFill/>
            <a:miter lim="800000"/>
            <a:headEnd/>
            <a:tailEnd/>
          </a:ln>
          <a:effectLst/>
        </p:spPr>
        <p:txBody>
          <a:bodyPr wrap="square">
            <a:spAutoFit/>
          </a:bodyPr>
          <a:lstStyle/>
          <a:p>
            <a:pPr algn="ctr" rtl="0"/>
            <a:r>
              <a:rPr lang="en-US" sz="2400" b="1" dirty="0">
                <a:latin typeface="Arial" pitchFamily="34" charset="0"/>
                <a:cs typeface="Arial" pitchFamily="34" charset="0"/>
              </a:rPr>
              <a:t>Further Development of Chorionic </a:t>
            </a:r>
            <a:r>
              <a:rPr lang="en-US" sz="2400" b="1" dirty="0" err="1">
                <a:latin typeface="Arial" pitchFamily="34" charset="0"/>
                <a:cs typeface="Arial" pitchFamily="34" charset="0"/>
              </a:rPr>
              <a:t>Villi</a:t>
            </a:r>
            <a:endParaRPr lang="en-US" sz="2400" b="1" dirty="0">
              <a:latin typeface="Arial" pitchFamily="34" charset="0"/>
              <a:cs typeface="Arial" pitchFamily="34" charset="0"/>
            </a:endParaRPr>
          </a:p>
          <a:p>
            <a:pPr algn="ctr" rtl="0"/>
            <a:endParaRPr lang="en-US" sz="2400" b="1" dirty="0">
              <a:latin typeface="Arial" pitchFamily="34" charset="0"/>
              <a:cs typeface="Arial" pitchFamily="34" charset="0"/>
            </a:endParaRPr>
          </a:p>
          <a:p>
            <a:pPr algn="l" rtl="0"/>
            <a:r>
              <a:rPr lang="en-US" sz="2400" dirty="0">
                <a:latin typeface="Arial" pitchFamily="34" charset="0"/>
                <a:cs typeface="Arial" pitchFamily="34" charset="0"/>
              </a:rPr>
              <a:t>Early in the 3</a:t>
            </a:r>
            <a:r>
              <a:rPr lang="en-US" sz="2400" baseline="30000" dirty="0">
                <a:latin typeface="Arial" pitchFamily="34" charset="0"/>
                <a:cs typeface="Arial" pitchFamily="34" charset="0"/>
              </a:rPr>
              <a:t>rd</a:t>
            </a:r>
            <a:r>
              <a:rPr lang="en-US" sz="2400" dirty="0">
                <a:latin typeface="Arial" pitchFamily="34" charset="0"/>
                <a:cs typeface="Arial" pitchFamily="34" charset="0"/>
              </a:rPr>
              <a:t> week, </a:t>
            </a:r>
            <a:r>
              <a:rPr lang="en-US" sz="2400" dirty="0" err="1">
                <a:latin typeface="Arial" pitchFamily="34" charset="0"/>
                <a:cs typeface="Arial" pitchFamily="34" charset="0"/>
              </a:rPr>
              <a:t>mesenchyme</a:t>
            </a:r>
            <a:r>
              <a:rPr lang="en-US" sz="2400" dirty="0">
                <a:latin typeface="Arial" pitchFamily="34" charset="0"/>
                <a:cs typeface="Arial" pitchFamily="34" charset="0"/>
              </a:rPr>
              <a:t> growth into the primary </a:t>
            </a:r>
            <a:r>
              <a:rPr lang="en-US" sz="2400" dirty="0" err="1">
                <a:latin typeface="Arial" pitchFamily="34" charset="0"/>
                <a:cs typeface="Arial" pitchFamily="34" charset="0"/>
              </a:rPr>
              <a:t>villi</a:t>
            </a:r>
            <a:r>
              <a:rPr lang="en-US" sz="2400" dirty="0">
                <a:latin typeface="Arial" pitchFamily="34" charset="0"/>
                <a:cs typeface="Arial" pitchFamily="34" charset="0"/>
              </a:rPr>
              <a:t> forming a core of </a:t>
            </a:r>
            <a:r>
              <a:rPr lang="en-US" sz="2400" dirty="0" err="1">
                <a:latin typeface="Arial" pitchFamily="34" charset="0"/>
                <a:cs typeface="Arial" pitchFamily="34" charset="0"/>
              </a:rPr>
              <a:t>mesenchymal</a:t>
            </a:r>
            <a:r>
              <a:rPr lang="en-US" sz="2400" dirty="0">
                <a:latin typeface="Arial" pitchFamily="34" charset="0"/>
                <a:cs typeface="Arial" pitchFamily="34" charset="0"/>
              </a:rPr>
              <a:t> tissue. Thus the Secondary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are formed over the entire surface of the chorionic sac.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Some </a:t>
            </a:r>
            <a:r>
              <a:rPr lang="en-US" sz="2400" dirty="0" err="1">
                <a:latin typeface="Arial" pitchFamily="34" charset="0"/>
                <a:cs typeface="Arial" pitchFamily="34" charset="0"/>
              </a:rPr>
              <a:t>mesenchymal</a:t>
            </a:r>
            <a:r>
              <a:rPr lang="en-US" sz="2400" dirty="0">
                <a:latin typeface="Arial" pitchFamily="34" charset="0"/>
                <a:cs typeface="Arial" pitchFamily="34" charset="0"/>
              </a:rPr>
              <a:t> cells in the secondary </a:t>
            </a:r>
            <a:r>
              <a:rPr lang="en-US" sz="2400" dirty="0" err="1">
                <a:latin typeface="Arial" pitchFamily="34" charset="0"/>
                <a:cs typeface="Arial" pitchFamily="34" charset="0"/>
              </a:rPr>
              <a:t>villi</a:t>
            </a:r>
            <a:r>
              <a:rPr lang="en-US" sz="2400" dirty="0">
                <a:latin typeface="Arial" pitchFamily="34" charset="0"/>
                <a:cs typeface="Arial" pitchFamily="34" charset="0"/>
              </a:rPr>
              <a:t> differentiate into capillaries and blood cells forming the Tertiary Chorionic </a:t>
            </a:r>
            <a:r>
              <a:rPr lang="en-US" sz="2400" dirty="0" err="1">
                <a:latin typeface="Arial" pitchFamily="34" charset="0"/>
                <a:cs typeface="Arial" pitchFamily="34" charset="0"/>
              </a:rPr>
              <a:t>Villi</a:t>
            </a:r>
            <a:r>
              <a:rPr lang="en-US" sz="2400" dirty="0">
                <a:latin typeface="Arial" pitchFamily="34" charset="0"/>
                <a:cs typeface="Arial" pitchFamily="34" charset="0"/>
              </a:rPr>
              <a:t>.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The capillaries in the </a:t>
            </a:r>
            <a:r>
              <a:rPr lang="en-US" sz="2400" dirty="0" err="1">
                <a:latin typeface="Arial" pitchFamily="34" charset="0"/>
                <a:cs typeface="Arial" pitchFamily="34" charset="0"/>
              </a:rPr>
              <a:t>villi</a:t>
            </a:r>
            <a:r>
              <a:rPr lang="en-US" sz="2400" dirty="0">
                <a:latin typeface="Arial" pitchFamily="34" charset="0"/>
                <a:cs typeface="Arial" pitchFamily="34" charset="0"/>
              </a:rPr>
              <a:t> fuse to form </a:t>
            </a:r>
            <a:r>
              <a:rPr lang="en-US" sz="2400" dirty="0" err="1">
                <a:latin typeface="Arial" pitchFamily="34" charset="0"/>
                <a:cs typeface="Arial" pitchFamily="34" charset="0"/>
              </a:rPr>
              <a:t>arteriocapillary</a:t>
            </a:r>
            <a:r>
              <a:rPr lang="en-US" sz="2400" dirty="0">
                <a:latin typeface="Arial" pitchFamily="34" charset="0"/>
                <a:cs typeface="Arial" pitchFamily="34" charset="0"/>
              </a:rPr>
              <a:t> networks. </a:t>
            </a:r>
          </a:p>
          <a:p>
            <a:pPr algn="l" rtl="0"/>
            <a:endParaRPr lang="en-US" sz="2400" dirty="0">
              <a:latin typeface="Arial" pitchFamily="34" charset="0"/>
              <a:cs typeface="Arial" pitchFamily="34" charset="0"/>
            </a:endParaRPr>
          </a:p>
          <a:p>
            <a:pPr algn="l" rtl="0"/>
            <a:r>
              <a:rPr lang="en-US" sz="2400" dirty="0">
                <a:latin typeface="Arial" pitchFamily="34" charset="0"/>
                <a:cs typeface="Arial" pitchFamily="34" charset="0"/>
              </a:rPr>
              <a:t> </a:t>
            </a:r>
          </a:p>
          <a:p>
            <a:pPr algn="l" rtl="0"/>
            <a:endParaRPr lang="en-US" sz="2400" dirty="0">
              <a:latin typeface="Arial" pitchFamily="34" charset="0"/>
              <a:cs typeface="Arial" pitchFamily="34" charset="0"/>
            </a:endParaRPr>
          </a:p>
          <a:p>
            <a:pPr algn="l" rtl="0"/>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6AD33EF"/>
          <p:cNvPicPr>
            <a:picLocks noChangeAspect="1" noChangeArrowheads="1"/>
          </p:cNvPicPr>
          <p:nvPr/>
        </p:nvPicPr>
        <p:blipFill>
          <a:blip r:embed="rId2">
            <a:lum bright="-6000" contrast="6000"/>
          </a:blip>
          <a:srcRect t="16049" r="6985" b="4602"/>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932</TotalTime>
  <Words>1089</Words>
  <PresentationFormat>عرض على الشاشة (3:4)‏</PresentationFormat>
  <Paragraphs>131</Paragraphs>
  <Slides>36</Slides>
  <Notes>8</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سمة Office</vt:lpstr>
      <vt:lpstr>الشريحة 1</vt:lpstr>
      <vt:lpstr> The development of PLACENTA </vt:lpstr>
      <vt:lpstr>الشريحة 3</vt:lpstr>
      <vt:lpstr>الشريحة 4</vt:lpstr>
      <vt:lpstr>الشريحة 5</vt:lpstr>
      <vt:lpstr>الشريحة 6</vt:lpstr>
      <vt:lpstr>الشريحة 7</vt:lpstr>
      <vt:lpstr>الشريحة 8</vt:lpstr>
      <vt:lpstr>الشريحة 9</vt:lpstr>
      <vt:lpstr>STRUCTURE OF STEM CHORIONIC VILLUS</vt:lpstr>
      <vt:lpstr>الشريحة 11</vt:lpstr>
      <vt:lpstr>الشريحة 12</vt:lpstr>
      <vt:lpstr>الشريحة 13</vt:lpstr>
      <vt:lpstr>الشريحة 14</vt:lpstr>
      <vt:lpstr>PLACENTAL MEMBRANE             </vt:lpstr>
      <vt:lpstr>DECIDUA</vt:lpstr>
      <vt:lpstr>الشريحة 17</vt:lpstr>
      <vt:lpstr>الشريحة 18</vt:lpstr>
      <vt:lpstr>PLACENTA</vt:lpstr>
      <vt:lpstr>DEVELOPMENT OF PLACENTA</vt:lpstr>
      <vt:lpstr>FULL-TERM PLACENTA</vt:lpstr>
      <vt:lpstr>الشريحة 22</vt:lpstr>
      <vt:lpstr>FULL-TERM PLACENTA ( Discoid shape -500- 600 gm- Diameter 15-20 cm – Thickness of 2-3 cm)</vt:lpstr>
      <vt:lpstr>الشريحة 24</vt:lpstr>
      <vt:lpstr>الشريحة 25</vt:lpstr>
      <vt:lpstr>الشريحة 26</vt:lpstr>
      <vt:lpstr>Functions of placental barrier:</vt:lpstr>
      <vt:lpstr>الشريحة 28</vt:lpstr>
      <vt:lpstr>Placental endocrine synthesis</vt:lpstr>
      <vt:lpstr>Abnormalities of placenta</vt:lpstr>
      <vt:lpstr>الشريحة 31</vt:lpstr>
      <vt:lpstr>3- Abnormal attachment of umbilical cord: a- Velamentous attachment: The cord does not reach the placenta itself but is attached to amniotic membrane over the fetal surface of placenta. The umbilical vessels pass in the membrane to reach the placenta. It is easly torn. B- Battle- dore placenta (marginal attachment of the cord</vt:lpstr>
      <vt:lpstr>4- Abnormalities according to the number:</vt:lpstr>
      <vt:lpstr>6-When villi persist on the entire surface of the chorionic sac ,a thin layer of placenta attaches to a large area of the uterus …… it is a membranous placenta. </vt:lpstr>
      <vt:lpstr>الشريحة 35</vt:lpstr>
      <vt:lpstr>الشريحة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FUJITSU</dc:creator>
  <cp:lastModifiedBy>FUJITSU</cp:lastModifiedBy>
  <cp:revision>45</cp:revision>
  <dcterms:created xsi:type="dcterms:W3CDTF">2020-04-04T11:13:55Z</dcterms:created>
  <dcterms:modified xsi:type="dcterms:W3CDTF">2020-04-05T16:06:24Z</dcterms:modified>
</cp:coreProperties>
</file>