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gif" ContentType="image/gif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56" r:id="rId2"/>
    <p:sldId id="304" r:id="rId3"/>
    <p:sldId id="305" r:id="rId4"/>
    <p:sldId id="306" r:id="rId5"/>
    <p:sldId id="307" r:id="rId6"/>
    <p:sldId id="310" r:id="rId7"/>
    <p:sldId id="308" r:id="rId8"/>
    <p:sldId id="309" r:id="rId9"/>
    <p:sldId id="311" r:id="rId10"/>
    <p:sldId id="312" r:id="rId11"/>
    <p:sldId id="313" r:id="rId12"/>
    <p:sldId id="314" r:id="rId13"/>
    <p:sldId id="315" r:id="rId14"/>
    <p:sldId id="317" r:id="rId15"/>
    <p:sldId id="316" r:id="rId16"/>
    <p:sldId id="303" r:id="rId17"/>
    <p:sldId id="324" r:id="rId18"/>
    <p:sldId id="320" r:id="rId19"/>
    <p:sldId id="323" r:id="rId20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7D9B22"/>
    <a:srgbClr val="00FF00"/>
    <a:srgbClr val="8DAE26"/>
    <a:srgbClr val="EAD399"/>
    <a:srgbClr val="EAD19B"/>
    <a:srgbClr val="E7D878"/>
    <a:srgbClr val="EACD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19"/>
    <p:restoredTop sz="94583"/>
  </p:normalViewPr>
  <p:slideViewPr>
    <p:cSldViewPr>
      <p:cViewPr varScale="1">
        <p:scale>
          <a:sx n="91" d="100"/>
          <a:sy n="91" d="100"/>
        </p:scale>
        <p:origin x="11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017284E-2667-4EC5-A2F1-32B484C5FF92}" type="datetimeFigureOut">
              <a:rPr lang="ar-JO" smtClean="0"/>
              <a:pPr/>
              <a:t>2701303864‏/3220663928‏/0040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A490BD6-D73F-4073-BD0D-8E5DF38D2D6E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62395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90BD6-D73F-4073-BD0D-8E5DF38D2D6E}" type="slidenum">
              <a:rPr lang="ar-JO" smtClean="0"/>
              <a:pPr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07774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2701303864‏/3220663064‏/0040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94C36-A3DD-4F65-806E-55592C05031B}" type="datetimeFigureOut">
              <a:rPr lang="ar-JO" smtClean="0"/>
              <a:pPr/>
              <a:t>2701303864‏/3220663784‏/0040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878855"/>
            <a:ext cx="7772400" cy="1470025"/>
          </a:xfrm>
        </p:spPr>
        <p:txBody>
          <a:bodyPr>
            <a:normAutofit/>
          </a:bodyPr>
          <a:lstStyle/>
          <a:p>
            <a:pPr rtl="0"/>
            <a:r>
              <a:rPr lang="en-US" sz="6000" dirty="0" smtClean="0">
                <a:solidFill>
                  <a:srgbClr val="C00000"/>
                </a:solidFill>
              </a:rPr>
              <a:t>Amino Acids 2</a:t>
            </a:r>
            <a:endParaRPr lang="ar-JO" sz="6000" dirty="0">
              <a:solidFill>
                <a:srgbClr val="C0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-214314" y="5157192"/>
            <a:ext cx="10144164" cy="1678312"/>
          </a:xfrm>
        </p:spPr>
        <p:txBody>
          <a:bodyPr>
            <a:normAutofit/>
          </a:bodyPr>
          <a:lstStyle/>
          <a:p>
            <a:pPr rtl="0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Nesrin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Mwafi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rtl="0"/>
            <a:r>
              <a:rPr lang="ar-JO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Biochemistry &amp; Molecular Biology Department </a:t>
            </a:r>
          </a:p>
          <a:p>
            <a:pPr rtl="0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Faculty of Medicine,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University</a:t>
            </a:r>
          </a:p>
          <a:p>
            <a:pPr rtl="0">
              <a:lnSpc>
                <a:spcPct val="90000"/>
              </a:lnSpc>
            </a:pPr>
            <a:endParaRPr lang="ar-JO" dirty="0"/>
          </a:p>
        </p:txBody>
      </p:sp>
      <p:pic>
        <p:nvPicPr>
          <p:cNvPr id="6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133326"/>
            <a:ext cx="1143008" cy="1295410"/>
          </a:xfrm>
          <a:prstGeom prst="rect">
            <a:avLst/>
          </a:prstGeom>
          <a:noFill/>
        </p:spPr>
      </p:pic>
      <p:sp>
        <p:nvSpPr>
          <p:cNvPr id="10" name="مستطيل 9"/>
          <p:cNvSpPr/>
          <p:nvPr/>
        </p:nvSpPr>
        <p:spPr>
          <a:xfrm>
            <a:off x="-32" y="0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2375520"/>
            <a:ext cx="2286000" cy="2133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44624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pKa values of Amino Acids</a:t>
            </a:r>
            <a:endParaRPr lang="ar-JO" dirty="0">
              <a:solidFill>
                <a:srgbClr val="C00000"/>
              </a:solidFill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0" t="19329" r="2900" b="6578"/>
          <a:stretch/>
        </p:blipFill>
        <p:spPr>
          <a:xfrm>
            <a:off x="428564" y="1556792"/>
            <a:ext cx="8605050" cy="5034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88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Nutritional Classification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286412"/>
          </a:xfrm>
        </p:spPr>
        <p:txBody>
          <a:bodyPr>
            <a:normAutofit/>
          </a:bodyPr>
          <a:lstStyle/>
          <a:p>
            <a:pPr algn="l" rtl="0"/>
            <a:r>
              <a:rPr lang="en-US" sz="2600" dirty="0" smtClean="0">
                <a:latin typeface="Arial" pitchFamily="34" charset="0"/>
                <a:cs typeface="Arial" pitchFamily="34" charset="0"/>
              </a:rPr>
              <a:t>Standard amino acids are divided into three types according to the classification based on nutrition and body requirement: </a:t>
            </a:r>
          </a:p>
          <a:p>
            <a:pPr marL="0" indent="0" algn="l" rtl="0">
              <a:buNone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Essential amino acids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Non-essential amino acids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Conditionally essential amino acids   </a:t>
            </a:r>
          </a:p>
          <a:p>
            <a:pPr algn="l" rtl="0">
              <a:buFont typeface="Arial" charset="0"/>
              <a:buChar char="•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457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Essential Amino Acids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286412"/>
          </a:xfrm>
        </p:spPr>
        <p:txBody>
          <a:bodyPr>
            <a:normAutofit/>
          </a:bodyPr>
          <a:lstStyle/>
          <a:p>
            <a:pPr algn="l" rtl="0"/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 rtl="0">
              <a:buFont typeface="+mj-lt"/>
              <a:buAutoNum type="arabicPeriod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Font typeface="Arial" charset="0"/>
              <a:buChar char="•"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Cannot be produced by the body</a:t>
            </a:r>
          </a:p>
          <a:p>
            <a:pPr algn="l" rtl="0">
              <a:buFont typeface="Arial" charset="0"/>
              <a:buChar char="•"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Must be supplied through diet</a:t>
            </a:r>
          </a:p>
          <a:p>
            <a:pPr algn="l" rtl="0">
              <a:buFont typeface="Arial" charset="0"/>
              <a:buChar char="•"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8 amino acids: </a:t>
            </a:r>
            <a:r>
              <a:rPr lang="en-US" altLang="en-US" sz="3600" dirty="0">
                <a:latin typeface="Arial" charset="0"/>
                <a:ea typeface="Arial" charset="0"/>
                <a:cs typeface="Arial" charset="0"/>
              </a:rPr>
              <a:t>valine, isoleucine, leucine, lysine, methionine, phenylalanine, threonine and </a:t>
            </a:r>
            <a:r>
              <a:rPr lang="en-US" altLang="en-US" sz="3600" dirty="0" smtClean="0">
                <a:latin typeface="Arial" charset="0"/>
                <a:ea typeface="Arial" charset="0"/>
                <a:cs typeface="Arial" charset="0"/>
              </a:rPr>
              <a:t>tryptophan</a:t>
            </a:r>
            <a:endParaRPr lang="en-US" altLang="en-US" sz="36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820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Non-essential Amino Acids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6391612"/>
          </a:xfrm>
        </p:spPr>
        <p:txBody>
          <a:bodyPr>
            <a:normAutofit/>
          </a:bodyPr>
          <a:lstStyle/>
          <a:p>
            <a:pPr algn="l" rtl="0"/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 rtl="0">
              <a:buFont typeface="+mj-lt"/>
              <a:buAutoNum type="arabicPeriod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Font typeface="Arial" charset="0"/>
              <a:buChar char="•"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Can be synthesized by the body</a:t>
            </a:r>
            <a:endParaRPr lang="en-AU" altLang="en-US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14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Font typeface="Arial" charset="0"/>
              <a:buChar char="•"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9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amino acids: </a:t>
            </a:r>
            <a:r>
              <a:rPr lang="en-US" altLang="en-US" dirty="0" smtClean="0">
                <a:latin typeface="Arial" charset="0"/>
                <a:ea typeface="Arial" charset="0"/>
                <a:cs typeface="Arial" charset="0"/>
              </a:rPr>
              <a:t>Glycine</a:t>
            </a:r>
            <a:r>
              <a:rPr lang="en-US" altLang="en-US" dirty="0">
                <a:latin typeface="Arial" charset="0"/>
                <a:ea typeface="Arial" charset="0"/>
                <a:cs typeface="Arial" charset="0"/>
              </a:rPr>
              <a:t>, alanine, serine, cysteine, aspartic acid, glutamic acid, </a:t>
            </a:r>
            <a:r>
              <a:rPr lang="en-US" altLang="en-US" dirty="0" smtClean="0">
                <a:latin typeface="Arial" charset="0"/>
                <a:ea typeface="Arial" charset="0"/>
                <a:cs typeface="Arial" charset="0"/>
              </a:rPr>
              <a:t>asparagine</a:t>
            </a:r>
            <a:r>
              <a:rPr lang="en-US" altLang="en-US" dirty="0">
                <a:latin typeface="Arial" charset="0"/>
                <a:ea typeface="Arial" charset="0"/>
                <a:cs typeface="Arial" charset="0"/>
              </a:rPr>
              <a:t>, glutamine and </a:t>
            </a:r>
            <a:r>
              <a:rPr lang="en-US" altLang="en-US" dirty="0" smtClean="0">
                <a:latin typeface="Arial" charset="0"/>
                <a:ea typeface="Arial" charset="0"/>
                <a:cs typeface="Arial" charset="0"/>
              </a:rPr>
              <a:t>proline</a:t>
            </a:r>
            <a:endParaRPr lang="en-US" altLang="en-US" dirty="0">
              <a:latin typeface="Arial" charset="0"/>
              <a:ea typeface="Arial" charset="0"/>
              <a:cs typeface="Arial" charset="0"/>
            </a:endParaRPr>
          </a:p>
          <a:p>
            <a:pPr algn="l" rtl="0">
              <a:buFont typeface="Arial" charset="0"/>
              <a:buChar char="•"/>
            </a:pPr>
            <a:endParaRPr lang="en-US" sz="3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846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3528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sz="4000" dirty="0" smtClean="0">
                <a:solidFill>
                  <a:srgbClr val="C00000"/>
                </a:solidFill>
              </a:rPr>
              <a:t>Conditionally Essential Amino Acids</a:t>
            </a:r>
            <a:endParaRPr lang="ar-JO" sz="4000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383500"/>
          </a:xfrm>
        </p:spPr>
        <p:txBody>
          <a:bodyPr>
            <a:normAutofit/>
          </a:bodyPr>
          <a:lstStyle/>
          <a:p>
            <a:pPr algn="l" rtl="0"/>
            <a:r>
              <a:rPr lang="en-AU" altLang="en-US" sz="2800" dirty="0" smtClean="0">
                <a:latin typeface="Arial" charset="0"/>
                <a:ea typeface="Arial" charset="0"/>
                <a:cs typeface="Arial" charset="0"/>
              </a:rPr>
              <a:t>Synthesized in the body in </a:t>
            </a:r>
            <a:r>
              <a:rPr lang="en-AU" altLang="en-US" sz="2800" dirty="0">
                <a:latin typeface="Arial" charset="0"/>
                <a:ea typeface="Arial" charset="0"/>
                <a:cs typeface="Arial" charset="0"/>
              </a:rPr>
              <a:t>insufficient </a:t>
            </a:r>
            <a:r>
              <a:rPr lang="en-AU" altLang="en-US" sz="2800" dirty="0" smtClean="0">
                <a:latin typeface="Arial" charset="0"/>
                <a:ea typeface="Arial" charset="0"/>
                <a:cs typeface="Arial" charset="0"/>
              </a:rPr>
              <a:t>amounts so should be supplied in diet (r</a:t>
            </a:r>
            <a:r>
              <a:rPr lang="en-AU" sz="2800" dirty="0" smtClean="0">
                <a:latin typeface="Arial" charset="0"/>
                <a:ea typeface="Arial" charset="0"/>
                <a:cs typeface="Arial" charset="0"/>
              </a:rPr>
              <a:t>equirements are higher than production rate)</a:t>
            </a:r>
          </a:p>
          <a:p>
            <a:pPr algn="l" rtl="0"/>
            <a:r>
              <a:rPr lang="en-AU" sz="2800" dirty="0" smtClean="0">
                <a:latin typeface="Arial" charset="0"/>
                <a:ea typeface="Arial" charset="0"/>
                <a:cs typeface="Arial" charset="0"/>
              </a:rPr>
              <a:t>Essential only in certain cases: children, pregnant and lactating women</a:t>
            </a:r>
          </a:p>
          <a:p>
            <a:pPr algn="l" rtl="0"/>
            <a:r>
              <a:rPr lang="en-AU" sz="28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AU" sz="2800" dirty="0" smtClean="0">
                <a:latin typeface="Arial" charset="0"/>
                <a:ea typeface="Arial" charset="0"/>
                <a:cs typeface="Arial" charset="0"/>
              </a:rPr>
              <a:t> amino acids : Histidine, arginine and tyrosine. For example, 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arginine </a:t>
            </a: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and histidine are growth promoting 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factors and during growth </a:t>
            </a: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are not synthesized in sufficient 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amounts </a:t>
            </a: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so essential in growing children, pregnancy and lactation</a:t>
            </a:r>
            <a:r>
              <a:rPr lang="en-US" altLang="en-US" sz="2600" dirty="0" smtClean="0">
                <a:latin typeface="Arial" charset="0"/>
                <a:ea typeface="Arial" charset="0"/>
                <a:cs typeface="Arial" charset="0"/>
              </a:rPr>
              <a:t>. </a:t>
            </a:r>
            <a:endParaRPr lang="en-US" sz="36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4611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95536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sz="4000" dirty="0">
                <a:solidFill>
                  <a:srgbClr val="C00000"/>
                </a:solidFill>
              </a:rPr>
              <a:t>Conditionally Essential Amino Acids</a:t>
            </a:r>
            <a:endParaRPr lang="ar-JO" sz="4000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572164"/>
          </a:xfrm>
        </p:spPr>
        <p:txBody>
          <a:bodyPr>
            <a:normAutofit/>
          </a:bodyPr>
          <a:lstStyle/>
          <a:p>
            <a:pPr algn="l" rtl="0"/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On the other hand, tyrosine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is produced from phenylalanine, so if the diet is deficient in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phenylalanine </a:t>
            </a:r>
            <a:r>
              <a:rPr lang="en-AU" altLang="ja-JP" sz="2400" dirty="0">
                <a:latin typeface="Arial" charset="0"/>
                <a:ea typeface="Arial" charset="0"/>
                <a:cs typeface="Arial" charset="0"/>
              </a:rPr>
              <a:t>or if an individual is congenitally deficient in an enzyme required to convert phenylalanine to tyrosine (the </a:t>
            </a:r>
            <a:r>
              <a:rPr lang="en-AU" altLang="ja-JP" sz="2400" dirty="0" smtClean="0">
                <a:latin typeface="Arial" charset="0"/>
                <a:ea typeface="Arial" charset="0"/>
                <a:cs typeface="Arial" charset="0"/>
              </a:rPr>
              <a:t>inherited </a:t>
            </a:r>
            <a:r>
              <a:rPr lang="en-AU" altLang="ja-JP" sz="2400" dirty="0">
                <a:latin typeface="Arial" charset="0"/>
                <a:ea typeface="Arial" charset="0"/>
                <a:cs typeface="Arial" charset="0"/>
              </a:rPr>
              <a:t>disease </a:t>
            </a:r>
            <a:r>
              <a:rPr lang="en-AU" altLang="ja-JP" sz="2400" dirty="0" smtClean="0">
                <a:latin typeface="Arial" charset="0"/>
                <a:ea typeface="Arial" charset="0"/>
                <a:cs typeface="Arial" charset="0"/>
              </a:rPr>
              <a:t>phenylketonuria PKU),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tyrosine will be required as well.</a:t>
            </a:r>
          </a:p>
          <a:p>
            <a:pPr marL="0" indent="0" algn="l" rtl="0">
              <a:buNone/>
            </a:pPr>
            <a:r>
              <a:rPr lang="en-AU" sz="2600" dirty="0" smtClean="0">
                <a:latin typeface="Arial" charset="0"/>
                <a:ea typeface="Arial" charset="0"/>
                <a:cs typeface="Arial" charset="0"/>
              </a:rPr>
              <a:t>    </a:t>
            </a:r>
            <a:endParaRPr lang="en-US" sz="36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" name="Group 14"/>
          <p:cNvGrpSpPr/>
          <p:nvPr/>
        </p:nvGrpSpPr>
        <p:grpSpPr>
          <a:xfrm>
            <a:off x="1915208" y="3966853"/>
            <a:ext cx="5681128" cy="2414475"/>
            <a:chOff x="1771192" y="4085533"/>
            <a:chExt cx="5681128" cy="2414475"/>
          </a:xfrm>
        </p:grpSpPr>
        <p:grpSp>
          <p:nvGrpSpPr>
            <p:cNvPr id="12" name="Group 11"/>
            <p:cNvGrpSpPr/>
            <p:nvPr/>
          </p:nvGrpSpPr>
          <p:grpSpPr>
            <a:xfrm>
              <a:off x="1771192" y="4085533"/>
              <a:ext cx="5681128" cy="2414475"/>
              <a:chOff x="1771192" y="4085533"/>
              <a:chExt cx="5681128" cy="2414475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771192" y="4085533"/>
                <a:ext cx="5681128" cy="2414475"/>
                <a:chOff x="-29008" y="2924944"/>
                <a:chExt cx="5681128" cy="2414475"/>
              </a:xfrm>
            </p:grpSpPr>
            <p:pic>
              <p:nvPicPr>
                <p:cNvPr id="8" name="Picture 7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3119" t="23578" r="44054" b="65840"/>
                <a:stretch/>
              </p:blipFill>
              <p:spPr>
                <a:xfrm>
                  <a:off x="5364088" y="4044820"/>
                  <a:ext cx="288032" cy="504056"/>
                </a:xfrm>
                <a:prstGeom prst="rect">
                  <a:avLst/>
                </a:prstGeom>
              </p:spPr>
            </p:pic>
            <p:pic>
              <p:nvPicPr>
                <p:cNvPr id="9" name="Picture 8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46880" b="49313"/>
                <a:stretch/>
              </p:blipFill>
              <p:spPr>
                <a:xfrm>
                  <a:off x="-29008" y="2924944"/>
                  <a:ext cx="5413856" cy="2414475"/>
                </a:xfrm>
                <a:prstGeom prst="rect">
                  <a:avLst/>
                </a:prstGeom>
              </p:spPr>
            </p:pic>
          </p:grpSp>
          <p:sp>
            <p:nvSpPr>
              <p:cNvPr id="4" name="Rounded Rectangle 3"/>
              <p:cNvSpPr/>
              <p:nvPr/>
            </p:nvSpPr>
            <p:spPr>
              <a:xfrm>
                <a:off x="3491880" y="4755312"/>
                <a:ext cx="2232248" cy="341344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91" t="66029" r="75176" b="25411"/>
            <a:stretch/>
          </p:blipFill>
          <p:spPr>
            <a:xfrm>
              <a:off x="3563888" y="4797152"/>
              <a:ext cx="936104" cy="28803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104" t="67003" r="8196" b="25115"/>
            <a:stretch/>
          </p:blipFill>
          <p:spPr>
            <a:xfrm>
              <a:off x="4644008" y="4797152"/>
              <a:ext cx="936104" cy="28803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643132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Amino Acid Derivatives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6175588"/>
          </a:xfrm>
        </p:spPr>
        <p:txBody>
          <a:bodyPr>
            <a:normAutofit/>
          </a:bodyPr>
          <a:lstStyle/>
          <a:p>
            <a:pPr algn="l" rtl="0"/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The </a:t>
            </a:r>
            <a:r>
              <a:rPr lang="en-US" altLang="en-US" sz="2600" dirty="0">
                <a:latin typeface="Arial" charset="0"/>
                <a:ea typeface="Arial" charset="0"/>
                <a:cs typeface="Arial" charset="0"/>
              </a:rPr>
              <a:t>non-standard/ </a:t>
            </a:r>
            <a:r>
              <a:rPr lang="en-US" altLang="en-US" sz="2600" dirty="0" smtClean="0">
                <a:latin typeface="Arial" charset="0"/>
                <a:ea typeface="Arial" charset="0"/>
                <a:cs typeface="Arial" charset="0"/>
              </a:rPr>
              <a:t>non-proteinogenic amino acids are either not </a:t>
            </a:r>
            <a:r>
              <a:rPr lang="en-US" altLang="en-US" sz="2600" dirty="0">
                <a:latin typeface="Arial" charset="0"/>
                <a:ea typeface="Arial" charset="0"/>
                <a:cs typeface="Arial" charset="0"/>
              </a:rPr>
              <a:t>found in proteins </a:t>
            </a:r>
            <a:r>
              <a:rPr lang="en-US" altLang="en-US" sz="2600" dirty="0" smtClean="0">
                <a:latin typeface="Arial" charset="0"/>
                <a:ea typeface="Arial" charset="0"/>
                <a:cs typeface="Arial" charset="0"/>
              </a:rPr>
              <a:t>(e.g. carnitine and GABA) or are </a:t>
            </a:r>
            <a:r>
              <a:rPr lang="en-US" altLang="en-US" sz="2600" dirty="0">
                <a:latin typeface="Arial" charset="0"/>
                <a:ea typeface="Arial" charset="0"/>
                <a:cs typeface="Arial" charset="0"/>
              </a:rPr>
              <a:t>not produced </a:t>
            </a:r>
            <a:r>
              <a:rPr lang="en-US" altLang="en-US" sz="2600" dirty="0" smtClean="0">
                <a:latin typeface="Arial" charset="0"/>
                <a:ea typeface="Arial" charset="0"/>
                <a:cs typeface="Arial" charset="0"/>
              </a:rPr>
              <a:t>directly </a:t>
            </a:r>
            <a:r>
              <a:rPr lang="en-US" altLang="en-US" sz="2600" dirty="0">
                <a:latin typeface="Arial" charset="0"/>
                <a:ea typeface="Arial" charset="0"/>
                <a:cs typeface="Arial" charset="0"/>
              </a:rPr>
              <a:t>by standard cellular machinery </a:t>
            </a:r>
            <a:r>
              <a:rPr lang="en-US" altLang="en-US" sz="2600" dirty="0" smtClean="0">
                <a:latin typeface="Arial" charset="0"/>
                <a:ea typeface="Arial" charset="0"/>
                <a:cs typeface="Arial" charset="0"/>
              </a:rPr>
              <a:t>(e.g. hydroxyproline)</a:t>
            </a:r>
            <a:endParaRPr lang="en-US" altLang="en-US" sz="2600" dirty="0">
              <a:latin typeface="Arial" charset="0"/>
              <a:ea typeface="Arial" charset="0"/>
              <a:cs typeface="Arial" charset="0"/>
            </a:endParaRPr>
          </a:p>
          <a:p>
            <a:pPr algn="l" rtl="0"/>
            <a:r>
              <a:rPr lang="en-US" sz="2600" dirty="0">
                <a:latin typeface="Arial" charset="0"/>
                <a:ea typeface="Arial" charset="0"/>
                <a:cs typeface="Arial" charset="0"/>
              </a:rPr>
              <a:t>Non-standard amino acids that are found in proteins are formed by post-translational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modification.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These modifications are often essential for the function or regulation of a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protein: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he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carboxylation of glutamate allows for better binding of calcium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cations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The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hydroxylation of proline is critical for maintaining connective tissues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Font typeface="Arial" charset="0"/>
              <a:buChar char="•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1676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Amino Acid Derivatives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643966" cy="6175588"/>
          </a:xfrm>
        </p:spPr>
        <p:txBody>
          <a:bodyPr>
            <a:normAutofit/>
          </a:bodyPr>
          <a:lstStyle/>
          <a:p>
            <a:pPr marL="514350" indent="-514350" algn="l" rtl="0">
              <a:buFont typeface="+mj-lt"/>
              <a:buAutoNum type="arabicPeriod" startAt="3"/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Phosphorylation </a:t>
            </a:r>
            <a:r>
              <a:rPr lang="en-AU" altLang="ja-JP" sz="2600" dirty="0">
                <a:latin typeface="Arial" charset="0"/>
                <a:ea typeface="Arial" charset="0"/>
                <a:cs typeface="Arial" charset="0"/>
              </a:rPr>
              <a:t>of an OH group on serine, </a:t>
            </a:r>
            <a:r>
              <a:rPr lang="en-AU" altLang="ja-JP" sz="2600" dirty="0" smtClean="0">
                <a:latin typeface="Arial" charset="0"/>
                <a:ea typeface="Arial" charset="0"/>
                <a:cs typeface="Arial" charset="0"/>
              </a:rPr>
              <a:t>threonine or tyrosine </a:t>
            </a:r>
            <a:r>
              <a:rPr lang="en-AU" altLang="ja-JP" sz="2600" dirty="0">
                <a:latin typeface="Arial" charset="0"/>
                <a:ea typeface="Arial" charset="0"/>
                <a:cs typeface="Arial" charset="0"/>
              </a:rPr>
              <a:t>by a protein kinase (an enzyme that transfers a phosphate group from ATP to a protein) introduces a large group with a negative charge that can alter the activity of a protein</a:t>
            </a:r>
            <a:r>
              <a:rPr lang="en-AU" altLang="ja-JP" sz="26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514350" indent="-514350" algn="l" rtl="0">
              <a:buFont typeface="+mj-lt"/>
              <a:buAutoNum type="arabicPeriod" startAt="3"/>
            </a:pPr>
            <a:r>
              <a:rPr lang="en-US" altLang="en-US" sz="2600" dirty="0">
                <a:latin typeface="Arial" charset="0"/>
                <a:ea typeface="Arial" charset="0"/>
                <a:cs typeface="Arial" charset="0"/>
              </a:rPr>
              <a:t>Glycosylation (addition of sugar moieties) stabilizes protein conformation and </a:t>
            </a:r>
            <a:r>
              <a:rPr lang="en-AU" altLang="ja-JP" sz="2600" dirty="0">
                <a:latin typeface="Arial" charset="0"/>
                <a:ea typeface="Arial" charset="0"/>
                <a:cs typeface="Arial" charset="0"/>
              </a:rPr>
              <a:t>direct selected proteins to various intracellular organelles</a:t>
            </a:r>
            <a:r>
              <a:rPr lang="en-AU" altLang="ja-JP" sz="26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Font typeface="Arial" charset="0"/>
              <a:buChar char="•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0237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Non-protein Functions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383500"/>
          </a:xfrm>
        </p:spPr>
        <p:txBody>
          <a:bodyPr>
            <a:normAutofit/>
          </a:bodyPr>
          <a:lstStyle/>
          <a:p>
            <a:pPr algn="l" rtl="0"/>
            <a:r>
              <a:rPr lang="en-US" sz="2600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ome non-standard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amino acids are not found in proteins. Examples include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the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neurotransmitter gamma-aminobutyric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acid (GABA)</a:t>
            </a:r>
          </a:p>
          <a:p>
            <a:pPr algn="l" rtl="0"/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Non-standard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amino acids often occur as intermediates in the metabolic pathways for standard amino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acids (e.g. ornithine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and citrulline occur in the urea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cycle which is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part of amino acid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catabolism)</a:t>
            </a:r>
          </a:p>
          <a:p>
            <a:pPr algn="l" rtl="0"/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Many amino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acids are used to synthesize other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molecules called amino acid derivatives,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for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examples:</a:t>
            </a:r>
          </a:p>
          <a:p>
            <a:pPr marL="0" indent="0" algn="l" rtl="0">
              <a:buNone/>
            </a:pPr>
            <a:endParaRPr lang="en-US" sz="1000" dirty="0" smtClean="0">
              <a:latin typeface="Arial" charset="0"/>
              <a:ea typeface="Arial" charset="0"/>
              <a:cs typeface="Arial" charset="0"/>
            </a:endParaRPr>
          </a:p>
          <a:p>
            <a:pPr marL="514350" indent="-514350" algn="l" rtl="0">
              <a:buClr>
                <a:schemeClr val="tx1"/>
              </a:buClr>
              <a:buFont typeface="+mj-lt"/>
              <a:buAutoNum type="arabicParenR"/>
            </a:pPr>
            <a:r>
              <a:rPr lang="en-US" sz="2200" b="1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Tryptophan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is a precursor of the neurotransmitter </a:t>
            </a:r>
            <a:r>
              <a:rPr lang="en-US" sz="2200" b="1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serotonin</a:t>
            </a:r>
          </a:p>
          <a:p>
            <a:pPr marL="0" indent="0" algn="l" rtl="0">
              <a:buNone/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1832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Non-protein Functions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671532"/>
          </a:xfrm>
        </p:spPr>
        <p:txBody>
          <a:bodyPr>
            <a:normAutofit/>
          </a:bodyPr>
          <a:lstStyle/>
          <a:p>
            <a:pPr marL="457200" indent="-457200" algn="l" rtl="0">
              <a:buClr>
                <a:schemeClr val="tx1"/>
              </a:buClr>
              <a:buFont typeface="+mj-lt"/>
              <a:buAutoNum type="arabicParenR" startAt="2"/>
            </a:pPr>
            <a:r>
              <a:rPr lang="en-US" sz="2400" b="1" dirty="0" smtClean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Tyrosine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is a precursor of the </a:t>
            </a:r>
            <a:r>
              <a:rPr lang="en-US" sz="2400" b="1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thyroxin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(thyroid hormone)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and the catecholamine neurotransmitters like: </a:t>
            </a:r>
            <a:r>
              <a:rPr lang="en-US" sz="2400" b="1" dirty="0" smtClean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dopamine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400" b="1" dirty="0" smtClean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adrenaline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and </a:t>
            </a:r>
            <a:r>
              <a:rPr lang="en-US" sz="2400" b="1" dirty="0" smtClean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</a:rPr>
              <a:t>noradrenaline</a:t>
            </a:r>
          </a:p>
          <a:p>
            <a:pPr marL="514350" indent="-514350" algn="l" rtl="0">
              <a:buFont typeface="+mj-lt"/>
              <a:buAutoNum type="arabicParenR" startAt="2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The local mediator 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histamine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which is released during allergy is derived from the decarboxylation of 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histidine</a:t>
            </a:r>
          </a:p>
          <a:p>
            <a:pPr marL="514350" indent="-514350" algn="l" rtl="0">
              <a:buFont typeface="+mj-lt"/>
              <a:buAutoNum type="arabicParenR" startAt="2"/>
            </a:pPr>
            <a:r>
              <a:rPr lang="en-GB" sz="2400" dirty="0">
                <a:latin typeface="Arial" charset="0"/>
                <a:ea typeface="Arial" charset="0"/>
                <a:cs typeface="Arial" charset="0"/>
                <a:sym typeface="Symbol" charset="2"/>
              </a:rPr>
              <a:t>-aminobutyric acid 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(GABA)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is the major inhibitory NT in brain. It is nonstandard amino acid derived from 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glutamate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0" indent="0" algn="l" rtl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9477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sz="3600" b="1" dirty="0" smtClean="0">
                <a:solidFill>
                  <a:srgbClr val="C00000"/>
                </a:solidFill>
              </a:rPr>
              <a:t>Amphoteric property of Amino Acids</a:t>
            </a:r>
            <a:endParaRPr lang="ar-JO" sz="3600" b="1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572140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>
                <a:latin typeface="Arial" pitchFamily="34" charset="0"/>
                <a:cs typeface="Arial" pitchFamily="34" charset="0"/>
              </a:rPr>
              <a:t>Amino acids are amphoteric molecules (ampholytes) having both acidic (-COOH) and basic (-NH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groups</a:t>
            </a:r>
          </a:p>
          <a:p>
            <a:pPr algn="l" rtl="0"/>
            <a:r>
              <a:rPr lang="en-GB" sz="2800" dirty="0" smtClean="0">
                <a:latin typeface="Arial" charset="0"/>
                <a:ea typeface="Arial" charset="0"/>
                <a:cs typeface="Arial" charset="0"/>
                <a:sym typeface="Symbol" charset="2"/>
              </a:rPr>
              <a:t>-amino acids are ionized in aqueous solutions with the ionization state is dependent on the pH value</a:t>
            </a:r>
          </a:p>
          <a:p>
            <a:pPr marL="0" indent="0" algn="l" rtl="0">
              <a:buNone/>
            </a:pPr>
            <a:endParaRPr lang="en-GB" sz="26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marL="0" indent="0" algn="l" rtl="0">
              <a:buNone/>
            </a:pPr>
            <a:endParaRPr lang="en-GB" sz="2600" dirty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GB" sz="26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GB" sz="2600" dirty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GB" sz="26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marL="0" indent="0" algn="l" rtl="0">
              <a:buNone/>
            </a:pPr>
            <a:endParaRPr lang="en-GB" sz="18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83" b="4810"/>
          <a:stretch/>
        </p:blipFill>
        <p:spPr>
          <a:xfrm>
            <a:off x="827584" y="4103907"/>
            <a:ext cx="7740352" cy="213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4823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44624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Ionization of Amino Acids</a:t>
            </a:r>
            <a:endParaRPr lang="ar-JO" dirty="0">
              <a:solidFill>
                <a:srgbClr val="C00000"/>
              </a:solidFill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68760"/>
            <a:ext cx="8358246" cy="1927116"/>
          </a:xfrm>
        </p:spPr>
        <p:txBody>
          <a:bodyPr>
            <a:normAutofit/>
          </a:bodyPr>
          <a:lstStyle/>
          <a:p>
            <a:pPr algn="l" rtl="0"/>
            <a:r>
              <a:rPr lang="en-GB" sz="2400" dirty="0">
                <a:latin typeface="Arial" charset="0"/>
                <a:ea typeface="Arial" charset="0"/>
                <a:cs typeface="Arial" charset="0"/>
                <a:sym typeface="Symbol" charset="2"/>
              </a:rPr>
              <a:t>At very low pH values, these groups are fully protonated and at very high pH values, these groups are </a:t>
            </a:r>
            <a:r>
              <a:rPr lang="en-GB" sz="2400" dirty="0" smtClean="0">
                <a:latin typeface="Arial" charset="0"/>
                <a:ea typeface="Arial" charset="0"/>
                <a:cs typeface="Arial" charset="0"/>
                <a:sym typeface="Symbol" charset="2"/>
              </a:rPr>
              <a:t>un-protonated. At intermediate pH, both are ionized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GB" sz="2600" dirty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GB" sz="26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GB" sz="2600" dirty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marL="0" indent="0" algn="l" rtl="0">
              <a:buNone/>
            </a:pPr>
            <a:endParaRPr lang="en-GB" sz="18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grpSp>
        <p:nvGrpSpPr>
          <p:cNvPr id="11" name="Group 10"/>
          <p:cNvGrpSpPr/>
          <p:nvPr/>
        </p:nvGrpSpPr>
        <p:grpSpPr>
          <a:xfrm>
            <a:off x="179512" y="2636912"/>
            <a:ext cx="8028986" cy="4421524"/>
            <a:chOff x="35496" y="2450506"/>
            <a:chExt cx="8028986" cy="442152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648" y="2450506"/>
              <a:ext cx="6525938" cy="3858814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35496" y="6194922"/>
              <a:ext cx="802898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C00000"/>
                  </a:solidFill>
                </a:rPr>
                <a:t>State </a:t>
              </a:r>
              <a:r>
                <a:rPr lang="en-US" sz="2000" b="1" i="1" dirty="0">
                  <a:solidFill>
                    <a:srgbClr val="C00000"/>
                  </a:solidFill>
                </a:rPr>
                <a:t>of </a:t>
              </a:r>
              <a:r>
                <a:rPr lang="en-US" sz="2000" b="1" i="1" dirty="0" smtClean="0">
                  <a:solidFill>
                    <a:srgbClr val="C00000"/>
                  </a:solidFill>
                </a:rPr>
                <a:t>glycine ionization </a:t>
              </a:r>
              <a:r>
                <a:rPr lang="en-US" sz="2000" b="1" i="1" dirty="0">
                  <a:solidFill>
                    <a:srgbClr val="C00000"/>
                  </a:solidFill>
                </a:rPr>
                <a:t>in </a:t>
              </a:r>
              <a:r>
                <a:rPr lang="en-US" sz="2000" b="1" i="1">
                  <a:solidFill>
                    <a:srgbClr val="C00000"/>
                  </a:solidFill>
                </a:rPr>
                <a:t>an </a:t>
              </a:r>
              <a:r>
                <a:rPr lang="en-US" sz="2000" b="1" i="1" smtClean="0">
                  <a:solidFill>
                    <a:srgbClr val="C00000"/>
                  </a:solidFill>
                </a:rPr>
                <a:t>acidic and </a:t>
              </a:r>
              <a:r>
                <a:rPr lang="en-US" sz="2000" b="1" i="1" dirty="0">
                  <a:solidFill>
                    <a:srgbClr val="C00000"/>
                  </a:solidFill>
                </a:rPr>
                <a:t>an alkaline </a:t>
              </a:r>
              <a:r>
                <a:rPr lang="en-US" sz="2000" b="1" i="1" dirty="0" smtClean="0">
                  <a:solidFill>
                    <a:srgbClr val="C00000"/>
                  </a:solidFill>
                </a:rPr>
                <a:t>solution</a:t>
              </a:r>
              <a:endParaRPr lang="en-US" sz="2000" b="1" i="1" dirty="0">
                <a:solidFill>
                  <a:srgbClr val="C00000"/>
                </a:solidFill>
                <a:cs typeface="Arial" pitchFamily="34" charset="0"/>
              </a:endParaRPr>
            </a:p>
            <a:p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50746" y="4077072"/>
            <a:ext cx="899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Low pH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11036" y="4077072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High pH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0196" y="2492896"/>
            <a:ext cx="1803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Intermediate pH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199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44624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Amino Acids as Zwitterions</a:t>
            </a:r>
            <a:endParaRPr lang="ar-JO" dirty="0">
              <a:solidFill>
                <a:srgbClr val="C00000"/>
              </a:solidFill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68760"/>
            <a:ext cx="8358246" cy="1927116"/>
          </a:xfrm>
        </p:spPr>
        <p:txBody>
          <a:bodyPr>
            <a:normAutofit/>
          </a:bodyPr>
          <a:lstStyle/>
          <a:p>
            <a:pPr algn="l" rtl="0"/>
            <a:r>
              <a:rPr lang="en-GB" sz="2400" dirty="0" smtClean="0">
                <a:latin typeface="Arial" charset="0"/>
                <a:ea typeface="Arial" charset="0"/>
                <a:cs typeface="Arial" charset="0"/>
                <a:sym typeface="Symbol" charset="2"/>
              </a:rPr>
              <a:t>Zwitterions (dipolar molecules) have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charged —NH</a:t>
            </a:r>
            <a:r>
              <a:rPr lang="en-US" altLang="en-US" sz="2400" baseline="-25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altLang="en-US" sz="2400" baseline="30000" dirty="0">
                <a:latin typeface="Arial" charset="0"/>
                <a:ea typeface="Arial" charset="0"/>
                <a:cs typeface="Arial" charset="0"/>
              </a:rPr>
              <a:t>+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 and COO</a:t>
            </a:r>
            <a:r>
              <a:rPr lang="en-US" altLang="en-US" sz="2400" baseline="30000" dirty="0">
                <a:latin typeface="Arial" charset="0"/>
                <a:ea typeface="Arial" charset="0"/>
                <a:cs typeface="Arial" charset="0"/>
              </a:rPr>
              <a:t>-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groups (both groups are ionized).</a:t>
            </a:r>
            <a:r>
              <a:rPr lang="en-GB" sz="2400" dirty="0" smtClean="0">
                <a:latin typeface="Arial" charset="0"/>
                <a:ea typeface="Arial" charset="0"/>
                <a:cs typeface="Arial" charset="0"/>
                <a:sym typeface="Symbol" charset="2"/>
              </a:rPr>
              <a:t> Zwitterion is neutral as it carries + and - charges    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GB" sz="26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GB" sz="2600" dirty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marL="0" indent="0" algn="l" rtl="0">
              <a:buNone/>
            </a:pPr>
            <a:endParaRPr lang="en-GB" sz="18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grpSp>
        <p:nvGrpSpPr>
          <p:cNvPr id="20" name="Group 19"/>
          <p:cNvGrpSpPr/>
          <p:nvPr/>
        </p:nvGrpSpPr>
        <p:grpSpPr>
          <a:xfrm>
            <a:off x="1609453" y="2636912"/>
            <a:ext cx="6058891" cy="4176464"/>
            <a:chOff x="1609453" y="2636912"/>
            <a:chExt cx="6058891" cy="4176464"/>
          </a:xfrm>
        </p:grpSpPr>
        <p:grpSp>
          <p:nvGrpSpPr>
            <p:cNvPr id="16" name="Group 15"/>
            <p:cNvGrpSpPr/>
            <p:nvPr/>
          </p:nvGrpSpPr>
          <p:grpSpPr>
            <a:xfrm>
              <a:off x="1609453" y="2771812"/>
              <a:ext cx="6058891" cy="4041564"/>
              <a:chOff x="1609453" y="2771812"/>
              <a:chExt cx="6058891" cy="4041564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812"/>
              <a:stretch/>
            </p:blipFill>
            <p:spPr>
              <a:xfrm>
                <a:off x="1609453" y="2771812"/>
                <a:ext cx="6058891" cy="4041564"/>
              </a:xfrm>
              <a:prstGeom prst="rect">
                <a:avLst/>
              </a:prstGeom>
            </p:spPr>
          </p:pic>
          <p:sp>
            <p:nvSpPr>
              <p:cNvPr id="13" name="TextBox 12"/>
              <p:cNvSpPr txBox="1"/>
              <p:nvPr/>
            </p:nvSpPr>
            <p:spPr>
              <a:xfrm>
                <a:off x="1619672" y="3672062"/>
                <a:ext cx="16085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Net charge= +1</a:t>
                </a:r>
                <a:endParaRPr lang="en-US" b="1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851920" y="3677760"/>
                <a:ext cx="15569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Net charge</a:t>
                </a:r>
                <a:r>
                  <a:rPr lang="en-US" b="1" smtClean="0"/>
                  <a:t>= 0</a:t>
                </a:r>
                <a:endParaRPr lang="en-US" b="1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012160" y="3672062"/>
                <a:ext cx="15745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Net charge</a:t>
                </a:r>
                <a:r>
                  <a:rPr lang="en-US" b="1" smtClean="0"/>
                  <a:t>= -1</a:t>
                </a:r>
                <a:endParaRPr lang="en-US" b="1" dirty="0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3275856" y="2636912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pK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506892" y="2636912"/>
              <a:ext cx="5052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pK</a:t>
              </a:r>
              <a:r>
                <a:rPr lang="en-US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28025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44624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Isoelectric Point (pI)</a:t>
            </a:r>
            <a:endParaRPr lang="ar-JO" dirty="0">
              <a:solidFill>
                <a:srgbClr val="C00000"/>
              </a:solidFill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68760"/>
            <a:ext cx="8358246" cy="54006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Isoelectric point is the pH at which a particular molecule carries no net electrical charge (overall charge = zero)</a:t>
            </a:r>
          </a:p>
          <a:p>
            <a:pPr algn="l" rtl="0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At pI, zwitterion is the dominant form of the amino acids</a:t>
            </a:r>
          </a:p>
          <a:p>
            <a:pPr marL="0" indent="0" algn="l" rtl="0">
              <a:buNone/>
            </a:pPr>
            <a:endParaRPr lang="en-US" sz="1600" dirty="0">
              <a:latin typeface="Arial" charset="0"/>
              <a:ea typeface="Arial" charset="0"/>
              <a:cs typeface="Arial" charset="0"/>
            </a:endParaRPr>
          </a:p>
          <a:p>
            <a:pPr marL="0" lvl="1" indent="0" algn="l" rtl="0">
              <a:buNone/>
            </a:pP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               pI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= average of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pK’s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= ½ (pK</a:t>
            </a:r>
            <a:r>
              <a:rPr lang="en-US" altLang="en-US" sz="240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 + pK</a:t>
            </a:r>
            <a:r>
              <a:rPr lang="en-US" alt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pPr marL="0" lvl="1" indent="0" algn="l" rtl="0">
              <a:buNone/>
            </a:pPr>
            <a:endParaRPr lang="en-US" alt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lvl="1" indent="0" algn="l" rtl="0">
              <a:buNone/>
            </a:pPr>
            <a:r>
              <a:rPr lang="en-US" altLang="en-US" sz="2400" b="1" u="sng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Note: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     </a:t>
            </a:r>
            <a:r>
              <a:rPr lang="en-US" altLang="en-US" sz="2000" dirty="0" err="1" smtClean="0">
                <a:latin typeface="Arial" charset="0"/>
                <a:ea typeface="Arial" charset="0"/>
                <a:cs typeface="Arial" charset="0"/>
              </a:rPr>
              <a:t>pK</a:t>
            </a:r>
            <a:r>
              <a:rPr lang="en-US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2000" dirty="0">
                <a:latin typeface="Arial" charset="0"/>
                <a:ea typeface="Arial" charset="0"/>
                <a:cs typeface="Arial" charset="0"/>
              </a:rPr>
              <a:t>= -log [</a:t>
            </a:r>
            <a:r>
              <a:rPr lang="en-US" altLang="en-US" sz="2000" dirty="0" smtClean="0">
                <a:latin typeface="Arial" charset="0"/>
                <a:ea typeface="Arial" charset="0"/>
                <a:cs typeface="Arial" charset="0"/>
              </a:rPr>
              <a:t>K]  where K</a:t>
            </a:r>
            <a:r>
              <a:rPr lang="en-US" altLang="en-US" sz="2000" baseline="-25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2000" dirty="0" smtClean="0">
                <a:latin typeface="Arial" charset="0"/>
                <a:ea typeface="Arial" charset="0"/>
                <a:cs typeface="Arial" charset="0"/>
              </a:rPr>
              <a:t>is the dissociation constant of a       </a:t>
            </a:r>
          </a:p>
          <a:p>
            <a:pPr marL="0" lvl="1" indent="0" algn="l" rtl="0">
              <a:buNone/>
            </a:pPr>
            <a:r>
              <a:rPr lang="en-US" alt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2000" dirty="0" smtClean="0">
                <a:latin typeface="Arial" charset="0"/>
                <a:ea typeface="Arial" charset="0"/>
                <a:cs typeface="Arial" charset="0"/>
              </a:rPr>
              <a:t>                weak acid or base</a:t>
            </a:r>
          </a:p>
          <a:p>
            <a:pPr marL="0" lvl="1" indent="0" algn="l" rtl="0">
              <a:buNone/>
            </a:pPr>
            <a:endParaRPr lang="en-US" alt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>
              <a:lnSpc>
                <a:spcPct val="80000"/>
              </a:lnSpc>
              <a:buNone/>
            </a:pP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For the reaction:        HA          A</a:t>
            </a:r>
            <a:r>
              <a:rPr lang="en-US" altLang="en-US" sz="2400" baseline="30000" dirty="0" smtClean="0">
                <a:latin typeface="Arial" charset="0"/>
                <a:ea typeface="Arial" charset="0"/>
                <a:cs typeface="Arial" charset="0"/>
              </a:rPr>
              <a:t>-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 + H</a:t>
            </a:r>
            <a:r>
              <a:rPr lang="en-US" altLang="en-US" sz="2400" baseline="30000" dirty="0" smtClean="0">
                <a:latin typeface="Arial" charset="0"/>
                <a:ea typeface="Arial" charset="0"/>
                <a:cs typeface="Arial" charset="0"/>
              </a:rPr>
              <a:t>+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US" altLang="en-US" sz="2400" dirty="0" smtClean="0">
                <a:latin typeface="Times New Roman" charset="0"/>
                <a:ea typeface="Majalla UI" charset="0"/>
              </a:rPr>
              <a:t>             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US" altLang="en-US" sz="2400" dirty="0" smtClean="0">
                <a:latin typeface="Times New Roman" charset="0"/>
                <a:ea typeface="Majalla UI" charset="0"/>
              </a:rPr>
              <a:t>                                          [</a:t>
            </a:r>
            <a:r>
              <a:rPr lang="en-US" altLang="en-US" sz="2400" dirty="0">
                <a:latin typeface="Times New Roman" charset="0"/>
                <a:ea typeface="Majalla UI" charset="0"/>
              </a:rPr>
              <a:t>H</a:t>
            </a:r>
            <a:r>
              <a:rPr lang="en-US" altLang="en-US" sz="2400" baseline="30000" dirty="0">
                <a:latin typeface="Times New Roman" charset="0"/>
                <a:ea typeface="Majalla UI" charset="0"/>
              </a:rPr>
              <a:t>+</a:t>
            </a:r>
            <a:r>
              <a:rPr lang="en-US" altLang="en-US" sz="2400" dirty="0">
                <a:latin typeface="Times New Roman" charset="0"/>
                <a:ea typeface="Majalla UI" charset="0"/>
              </a:rPr>
              <a:t>] [A</a:t>
            </a:r>
            <a:r>
              <a:rPr lang="en-US" altLang="en-US" sz="2400" baseline="30000" dirty="0">
                <a:latin typeface="Times New Roman" charset="0"/>
                <a:ea typeface="Majalla UI" charset="0"/>
              </a:rPr>
              <a:t>-</a:t>
            </a:r>
            <a:r>
              <a:rPr lang="en-US" altLang="en-US" sz="2400" dirty="0">
                <a:latin typeface="Times New Roman" charset="0"/>
                <a:ea typeface="Majalla UI" charset="0"/>
              </a:rPr>
              <a:t>]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US" altLang="en-US" sz="2400" dirty="0">
                <a:latin typeface="Times New Roman" charset="0"/>
                <a:ea typeface="Majalla UI" charset="0"/>
              </a:rPr>
              <a:t> </a:t>
            </a:r>
            <a:r>
              <a:rPr lang="en-US" altLang="en-US" sz="2400" dirty="0" smtClean="0">
                <a:latin typeface="Times New Roman" charset="0"/>
                <a:ea typeface="Majalla UI" charset="0"/>
              </a:rPr>
              <a:t>                                </a:t>
            </a:r>
            <a:r>
              <a:rPr lang="en-US" altLang="en-US" sz="2400" dirty="0" err="1" smtClean="0">
                <a:latin typeface="Times New Roman" charset="0"/>
                <a:ea typeface="Majalla UI" charset="0"/>
              </a:rPr>
              <a:t>K</a:t>
            </a:r>
            <a:r>
              <a:rPr lang="en-US" altLang="en-US" sz="2400" baseline="-25000" dirty="0" err="1" smtClean="0">
                <a:latin typeface="Times New Roman" charset="0"/>
                <a:ea typeface="Majalla UI" charset="0"/>
              </a:rPr>
              <a:t>a</a:t>
            </a:r>
            <a:r>
              <a:rPr lang="en-US" altLang="en-US" sz="2400" dirty="0" smtClean="0">
                <a:latin typeface="Times New Roman" charset="0"/>
                <a:ea typeface="Majalla UI" charset="0"/>
              </a:rPr>
              <a:t> </a:t>
            </a:r>
            <a:r>
              <a:rPr lang="en-US" altLang="en-US" sz="2400" dirty="0">
                <a:latin typeface="Times New Roman" charset="0"/>
                <a:ea typeface="Majalla UI" charset="0"/>
              </a:rPr>
              <a:t>=  ─────   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US" altLang="en-US" sz="2400" dirty="0">
                <a:latin typeface="Times New Roman" charset="0"/>
                <a:ea typeface="Majalla UI" charset="0"/>
              </a:rPr>
              <a:t>                </a:t>
            </a:r>
            <a:r>
              <a:rPr lang="en-US" altLang="en-US" sz="2400" dirty="0" smtClean="0">
                <a:latin typeface="Times New Roman" charset="0"/>
                <a:ea typeface="Majalla UI" charset="0"/>
              </a:rPr>
              <a:t>                             [</a:t>
            </a:r>
            <a:r>
              <a:rPr lang="en-US" altLang="en-US" sz="2400" dirty="0">
                <a:latin typeface="Times New Roman" charset="0"/>
                <a:ea typeface="Majalla UI" charset="0"/>
              </a:rPr>
              <a:t>HA]</a:t>
            </a:r>
            <a:endParaRPr lang="ar-IQ" altLang="en-US" sz="2400" dirty="0">
              <a:latin typeface="Times New Roman" charset="0"/>
              <a:ea typeface="Majalla UI" charset="0"/>
            </a:endParaRPr>
          </a:p>
          <a:p>
            <a:pPr marL="0" lvl="1" indent="0" algn="l" rtl="0">
              <a:buNone/>
            </a:pPr>
            <a:endParaRPr lang="en-US" altLang="en-US" sz="2400" dirty="0">
              <a:latin typeface="Arial" charset="0"/>
              <a:ea typeface="Arial" charset="0"/>
              <a:cs typeface="Arial" charset="0"/>
            </a:endParaRPr>
          </a:p>
          <a:p>
            <a:pPr algn="l" rtl="0"/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GB" sz="26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GB" sz="2600" dirty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marL="0" indent="0" algn="l" rtl="0">
              <a:buNone/>
            </a:pPr>
            <a:endParaRPr lang="en-GB" sz="18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1547664" y="2618980"/>
            <a:ext cx="5472608" cy="7200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061058" y="4666662"/>
            <a:ext cx="508000" cy="2174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20000"/>
                <a:lumOff val="8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9909826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44624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Isoelectric Point (pI)</a:t>
            </a:r>
            <a:endParaRPr lang="ar-JO" dirty="0">
              <a:solidFill>
                <a:srgbClr val="C00000"/>
              </a:solidFill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68760"/>
            <a:ext cx="8358246" cy="5400600"/>
          </a:xfrm>
        </p:spPr>
        <p:txBody>
          <a:bodyPr>
            <a:normAutofit/>
          </a:bodyPr>
          <a:lstStyle/>
          <a:p>
            <a:pPr marL="342900" lvl="1" indent="-342900" algn="l" rtl="0">
              <a:buFont typeface="Arial" charset="0"/>
              <a:buChar char="•"/>
            </a:pP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For example, the simplest amino acid glycine has        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pK</a:t>
            </a:r>
            <a:r>
              <a:rPr lang="en-US" sz="2400" baseline="-25000" dirty="0" smtClean="0">
                <a:latin typeface="Arial" charset="0"/>
                <a:ea typeface="Arial" charset="0"/>
                <a:cs typeface="Arial" charset="0"/>
              </a:rPr>
              <a:t>1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2.34 and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pK</a:t>
            </a:r>
            <a:r>
              <a:rPr lang="en-US" sz="2400" baseline="-25000" dirty="0" smtClean="0">
                <a:latin typeface="Arial" charset="0"/>
                <a:ea typeface="Arial" charset="0"/>
                <a:cs typeface="Arial" charset="0"/>
              </a:rPr>
              <a:t>2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9.6</a:t>
            </a:r>
          </a:p>
          <a:p>
            <a:pPr marL="342900" lvl="1" indent="-342900" algn="l" rtl="0">
              <a:buFont typeface="Arial" charset="0"/>
              <a:buChar char="•"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lvl="1" indent="0" algn="l" rtl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                      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pI =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½ (pK</a:t>
            </a:r>
            <a:r>
              <a:rPr lang="en-US" altLang="en-US" sz="240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 + pK</a:t>
            </a:r>
            <a:r>
              <a:rPr lang="en-US" alt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lvl="1" indent="0" algn="l" rtl="0"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                            =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½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(2.34 + 9.6)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lvl="1" indent="0" algn="l" rtl="0"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                            = 5.97</a:t>
            </a:r>
          </a:p>
          <a:p>
            <a:pPr marL="0" indent="0" algn="l" rtl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algn="l" rtl="0"/>
            <a:endParaRPr lang="en-GB" sz="26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GB" sz="2600" dirty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GB" sz="1800" dirty="0" smtClean="0">
              <a:latin typeface="Arial" charset="0"/>
              <a:ea typeface="Arial" charset="0"/>
              <a:cs typeface="Arial" charset="0"/>
              <a:sym typeface="Symbol" charset="2"/>
            </a:endParaRPr>
          </a:p>
          <a:p>
            <a:pPr algn="l" rtl="0"/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/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/>
            <a:endParaRPr lang="en-US" dirty="0" smtClean="0"/>
          </a:p>
        </p:txBody>
      </p:sp>
      <p:grpSp>
        <p:nvGrpSpPr>
          <p:cNvPr id="14" name="Group 13"/>
          <p:cNvGrpSpPr/>
          <p:nvPr/>
        </p:nvGrpSpPr>
        <p:grpSpPr>
          <a:xfrm>
            <a:off x="1331640" y="4293096"/>
            <a:ext cx="6612735" cy="2088232"/>
            <a:chOff x="1331640" y="4293096"/>
            <a:chExt cx="6612735" cy="2088232"/>
          </a:xfrm>
        </p:grpSpPr>
        <p:grpSp>
          <p:nvGrpSpPr>
            <p:cNvPr id="9" name="Group 8"/>
            <p:cNvGrpSpPr/>
            <p:nvPr/>
          </p:nvGrpSpPr>
          <p:grpSpPr>
            <a:xfrm>
              <a:off x="1331640" y="4293096"/>
              <a:ext cx="6612735" cy="2088232"/>
              <a:chOff x="1331640" y="4293096"/>
              <a:chExt cx="6612735" cy="2088232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331640" y="4293096"/>
                <a:ext cx="6612735" cy="2088232"/>
                <a:chOff x="1331640" y="4293096"/>
                <a:chExt cx="6612735" cy="2088232"/>
              </a:xfrm>
            </p:grpSpPr>
            <p:pic>
              <p:nvPicPr>
                <p:cNvPr id="3" name="Picture 2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31640" y="4293096"/>
                  <a:ext cx="6612735" cy="2088232"/>
                </a:xfrm>
                <a:prstGeom prst="rect">
                  <a:avLst/>
                </a:prstGeom>
              </p:spPr>
            </p:pic>
            <p:sp>
              <p:nvSpPr>
                <p:cNvPr id="4" name="Rectangle 3"/>
                <p:cNvSpPr/>
                <p:nvPr/>
              </p:nvSpPr>
              <p:spPr>
                <a:xfrm>
                  <a:off x="3396438" y="4656078"/>
                  <a:ext cx="130924" cy="1440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" name="Rectangle 10"/>
              <p:cNvSpPr/>
              <p:nvPr/>
            </p:nvSpPr>
            <p:spPr>
              <a:xfrm>
                <a:off x="5970132" y="4626098"/>
                <a:ext cx="72008" cy="1440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5953244" y="4626098"/>
              <a:ext cx="130924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056208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44624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sz="3600" dirty="0" smtClean="0">
                <a:solidFill>
                  <a:srgbClr val="C00000"/>
                </a:solidFill>
              </a:rPr>
              <a:t>pI of Acidic and Basic Amino Acids</a:t>
            </a:r>
            <a:endParaRPr lang="ar-JO" sz="3600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286412"/>
          </a:xfrm>
        </p:spPr>
        <p:txBody>
          <a:bodyPr>
            <a:normAutofit/>
          </a:bodyPr>
          <a:lstStyle/>
          <a:p>
            <a:pPr algn="l" rtl="0"/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For the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acidic and basic amino acids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which contain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an ionizable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en-US" sz="2400" b="1" dirty="0" smtClean="0">
                <a:latin typeface="Arial" charset="0"/>
                <a:ea typeface="Arial" charset="0"/>
                <a:cs typeface="Arial" charset="0"/>
              </a:rPr>
              <a:t>R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” group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their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side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chains, pI calculation is different from those with neutral side chains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Acidic side chain: zwitterion exists at more acidic conditions when the extra –ve has been neutralized   </a:t>
            </a:r>
          </a:p>
          <a:p>
            <a:pPr marL="0" indent="0" algn="l" rtl="0"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               </a:t>
            </a:r>
          </a:p>
          <a:p>
            <a:pPr marL="0" indent="0" algn="l" rtl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                              </a:t>
            </a:r>
            <a:r>
              <a:rPr 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pI = </a:t>
            </a:r>
            <a:r>
              <a:rPr lang="en-US" alt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½ 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(pK</a:t>
            </a:r>
            <a:r>
              <a:rPr lang="en-US" altLang="en-US" sz="2400" baseline="-250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+ pK</a:t>
            </a:r>
            <a:r>
              <a:rPr lang="en-US" altLang="en-US" sz="2400" baseline="-250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sz="2400" dirty="0" smtClean="0">
              <a:solidFill>
                <a:srgbClr val="0000CC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705099"/>
            <a:ext cx="8418431" cy="174823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907704" y="3573016"/>
            <a:ext cx="5472608" cy="7200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963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44624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sz="3600" dirty="0" smtClean="0">
                <a:solidFill>
                  <a:srgbClr val="C00000"/>
                </a:solidFill>
              </a:rPr>
              <a:t>pI of Acidic and Basic Amino Acids</a:t>
            </a:r>
            <a:endParaRPr lang="ar-JO" sz="3600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28641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For example, the aspartic acid which has pK</a:t>
            </a:r>
            <a:r>
              <a:rPr lang="en-US" sz="2400" baseline="-25000" dirty="0" smtClean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= 1.88,    pK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sz="2400" baseline="-25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= 3.65 and pK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= 9.68</a:t>
            </a:r>
          </a:p>
          <a:p>
            <a:pPr algn="l" rtl="0"/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                     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pI = </a:t>
            </a:r>
            <a:r>
              <a:rPr lang="en-US" alt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½ (pK</a:t>
            </a:r>
            <a:r>
              <a:rPr lang="en-US" altLang="en-US" sz="2400" baseline="-250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alt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+ pK</a:t>
            </a:r>
            <a:r>
              <a:rPr lang="en-US" altLang="en-US" sz="2400" baseline="-250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pPr marL="0" indent="0" algn="l" rtl="0">
              <a:buNone/>
            </a:pPr>
            <a:r>
              <a:rPr 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                         = 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½ (1.88 + 3.65)</a:t>
            </a:r>
            <a:endParaRPr lang="en-US" sz="2400" dirty="0">
              <a:solidFill>
                <a:srgbClr val="0000CC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                         </a:t>
            </a:r>
            <a:r>
              <a:rPr 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= 2.77</a:t>
            </a: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687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44624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sz="3600" dirty="0" smtClean="0">
                <a:solidFill>
                  <a:srgbClr val="C00000"/>
                </a:solidFill>
              </a:rPr>
              <a:t>pI of Acidic and Basic Amino Acids</a:t>
            </a:r>
            <a:endParaRPr lang="ar-JO" sz="3600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331757"/>
            <a:ext cx="8572560" cy="5481619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 startAt="2"/>
            </a:pP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Basic side chain: zwitterion exists at more basic conditions when the extra +ve has been neutralized   </a:t>
            </a:r>
          </a:p>
          <a:p>
            <a:pPr marL="0" indent="0" algn="l" rtl="0">
              <a:buNone/>
            </a:pPr>
            <a:r>
              <a:rPr lang="en-US" sz="500" dirty="0" smtClean="0">
                <a:latin typeface="Arial" charset="0"/>
                <a:ea typeface="Arial" charset="0"/>
                <a:cs typeface="Arial" charset="0"/>
              </a:rPr>
              <a:t>                            </a:t>
            </a:r>
          </a:p>
          <a:p>
            <a:pPr marL="0" indent="0" algn="l" rtl="0">
              <a:buNone/>
            </a:pPr>
            <a:r>
              <a:rPr 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                          </a:t>
            </a:r>
          </a:p>
          <a:p>
            <a:pPr marL="0" indent="0" algn="l" rtl="0">
              <a:buNone/>
            </a:pPr>
            <a:r>
              <a:rPr 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                         pI = </a:t>
            </a:r>
            <a:r>
              <a:rPr lang="en-US" alt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½ 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(pK</a:t>
            </a:r>
            <a:r>
              <a:rPr lang="en-US" altLang="en-US" sz="2400" baseline="-250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+ pK</a:t>
            </a:r>
            <a:r>
              <a:rPr lang="en-US" altLang="en-US" sz="2400" baseline="-250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sz="2400" dirty="0" smtClean="0">
              <a:solidFill>
                <a:srgbClr val="0000CC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For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example,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histidine which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has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pK</a:t>
            </a:r>
            <a:r>
              <a:rPr lang="en-US" sz="2400" baseline="-25000" dirty="0" smtClean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6.00,  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pK</a:t>
            </a:r>
            <a:r>
              <a:rPr lang="en-US" sz="2400" baseline="-25000" dirty="0" smtClean="0">
                <a:latin typeface="Arial" charset="0"/>
                <a:ea typeface="Arial" charset="0"/>
                <a:cs typeface="Arial" charset="0"/>
              </a:rPr>
              <a:t>2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9.17 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                     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pI = </a:t>
            </a:r>
            <a:r>
              <a:rPr lang="en-US" alt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½ (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pK</a:t>
            </a:r>
            <a:r>
              <a:rPr lang="en-US" altLang="en-US" sz="2400" baseline="-250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+ 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pK</a:t>
            </a:r>
            <a:r>
              <a:rPr lang="en-US" altLang="en-US" sz="2400" baseline="-250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altLang="en-US" sz="2400" dirty="0">
              <a:solidFill>
                <a:srgbClr val="0000CC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r>
              <a:rPr 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                          = </a:t>
            </a:r>
            <a:r>
              <a:rPr lang="en-US" alt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½ </a:t>
            </a:r>
            <a:r>
              <a:rPr lang="en-US" alt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(6.00 + 9.17)</a:t>
            </a:r>
            <a:endParaRPr lang="en-US" sz="2400" dirty="0">
              <a:solidFill>
                <a:srgbClr val="0000CC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                         </a:t>
            </a:r>
            <a:r>
              <a:rPr lang="en-US" sz="2400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sz="2400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7.59</a:t>
            </a:r>
            <a:endParaRPr lang="en-US" sz="2400" dirty="0">
              <a:solidFill>
                <a:srgbClr val="0000CC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483768" y="2594884"/>
            <a:ext cx="3456384" cy="5760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39552" y="3493670"/>
            <a:ext cx="8432458" cy="1087458"/>
            <a:chOff x="539552" y="3493670"/>
            <a:chExt cx="8432458" cy="1087458"/>
          </a:xfrm>
        </p:grpSpPr>
        <p:grpSp>
          <p:nvGrpSpPr>
            <p:cNvPr id="21" name="Group 20"/>
            <p:cNvGrpSpPr/>
            <p:nvPr/>
          </p:nvGrpSpPr>
          <p:grpSpPr>
            <a:xfrm>
              <a:off x="539552" y="3493670"/>
              <a:ext cx="8432458" cy="1087458"/>
              <a:chOff x="539552" y="3493670"/>
              <a:chExt cx="8432458" cy="1087458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539552" y="3493670"/>
                <a:ext cx="8432458" cy="1087458"/>
                <a:chOff x="539552" y="3493670"/>
                <a:chExt cx="8432458" cy="1087458"/>
              </a:xfrm>
            </p:grpSpPr>
            <p:grpSp>
              <p:nvGrpSpPr>
                <p:cNvPr id="15" name="Group 14"/>
                <p:cNvGrpSpPr/>
                <p:nvPr/>
              </p:nvGrpSpPr>
              <p:grpSpPr>
                <a:xfrm>
                  <a:off x="539552" y="3493670"/>
                  <a:ext cx="8432458" cy="1087458"/>
                  <a:chOff x="539552" y="3493670"/>
                  <a:chExt cx="8432458" cy="1087458"/>
                </a:xfrm>
              </p:grpSpPr>
              <p:pic>
                <p:nvPicPr>
                  <p:cNvPr id="10" name="Picture 9"/>
                  <p:cNvPicPr>
                    <a:picLocks noChangeAspect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0296" t="26882" b="55439"/>
                  <a:stretch/>
                </p:blipFill>
                <p:spPr>
                  <a:xfrm>
                    <a:off x="2627784" y="3562960"/>
                    <a:ext cx="1853181" cy="1018168"/>
                  </a:xfrm>
                  <a:prstGeom prst="rect">
                    <a:avLst/>
                  </a:prstGeom>
                </p:spPr>
              </p:pic>
              <p:pic>
                <p:nvPicPr>
                  <p:cNvPr id="11" name="Picture 10"/>
                  <p:cNvPicPr>
                    <a:picLocks noChangeAspect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9348" t="53251" b="30430"/>
                  <a:stretch/>
                </p:blipFill>
                <p:spPr>
                  <a:xfrm>
                    <a:off x="5076056" y="3536474"/>
                    <a:ext cx="1666165" cy="939848"/>
                  </a:xfrm>
                  <a:prstGeom prst="rect">
                    <a:avLst/>
                  </a:prstGeom>
                </p:spPr>
              </p:pic>
              <p:pic>
                <p:nvPicPr>
                  <p:cNvPr id="12" name="Picture 11"/>
                  <p:cNvPicPr>
                    <a:picLocks noChangeAspect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4530" t="82542"/>
                  <a:stretch/>
                </p:blipFill>
                <p:spPr>
                  <a:xfrm>
                    <a:off x="7206314" y="3501008"/>
                    <a:ext cx="1765696" cy="1005486"/>
                  </a:xfrm>
                  <a:prstGeom prst="rect">
                    <a:avLst/>
                  </a:prstGeom>
                </p:spPr>
              </p:pic>
              <p:pic>
                <p:nvPicPr>
                  <p:cNvPr id="13" name="Picture 4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duotone>
                      <a:prstClr val="black"/>
                      <a:schemeClr val="tx2">
                        <a:tint val="45000"/>
                        <a:satMod val="400000"/>
                      </a:schemeClr>
                    </a:duotone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339752" y="3933056"/>
                    <a:ext cx="508000" cy="217488"/>
                  </a:xfrm>
                  <a:prstGeom prst="rect">
                    <a:avLst/>
                  </a:prstGeom>
                  <a:solidFill>
                    <a:schemeClr val="accent3">
                      <a:lumMod val="20000"/>
                      <a:lumOff val="80000"/>
                    </a:schemeClr>
                  </a:solidFill>
                  <a:ln w="9525">
                    <a:noFill/>
                    <a:miter lim="800000"/>
                    <a:headEnd/>
                    <a:tailEnd/>
                  </a:ln>
                  <a:effectLst>
                    <a:outerShdw blurRad="50800" dist="50800" dir="5400000" algn="ctr" rotWithShape="0">
                      <a:schemeClr val="accent4">
                        <a:lumMod val="20000"/>
                        <a:lumOff val="80000"/>
                      </a:schemeClr>
                    </a:outerShdw>
                  </a:effectLst>
                </p:spPr>
              </p:pic>
              <p:pic>
                <p:nvPicPr>
                  <p:cNvPr id="14" name="Picture 4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duotone>
                      <a:prstClr val="black"/>
                      <a:schemeClr val="tx2">
                        <a:tint val="45000"/>
                        <a:satMod val="400000"/>
                      </a:schemeClr>
                    </a:duotone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4572000" y="3933056"/>
                    <a:ext cx="508000" cy="217488"/>
                  </a:xfrm>
                  <a:prstGeom prst="rect">
                    <a:avLst/>
                  </a:prstGeom>
                  <a:solidFill>
                    <a:schemeClr val="accent3">
                      <a:lumMod val="20000"/>
                      <a:lumOff val="80000"/>
                    </a:schemeClr>
                  </a:solidFill>
                  <a:ln w="9525">
                    <a:noFill/>
                    <a:miter lim="800000"/>
                    <a:headEnd/>
                    <a:tailEnd/>
                  </a:ln>
                  <a:effectLst>
                    <a:outerShdw blurRad="50800" dist="50800" dir="5400000" algn="ctr" rotWithShape="0">
                      <a:schemeClr val="accent4">
                        <a:lumMod val="20000"/>
                        <a:lumOff val="80000"/>
                      </a:schemeClr>
                    </a:outerShdw>
                  </a:effectLst>
                </p:spPr>
              </p:pic>
              <p:pic>
                <p:nvPicPr>
                  <p:cNvPr id="9" name="Picture 8"/>
                  <p:cNvPicPr>
                    <a:picLocks noChangeAspect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7719" b="81207"/>
                  <a:stretch/>
                </p:blipFill>
                <p:spPr>
                  <a:xfrm>
                    <a:off x="539552" y="3493670"/>
                    <a:ext cx="1699819" cy="1087458"/>
                  </a:xfrm>
                  <a:prstGeom prst="rect">
                    <a:avLst/>
                  </a:prstGeom>
                </p:spPr>
              </p:pic>
            </p:grpSp>
            <p:pic>
              <p:nvPicPr>
                <p:cNvPr id="16" name="Picture 4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tx2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6800304" y="3933056"/>
                  <a:ext cx="508000" cy="217488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>
                  <a:outerShdw blurRad="50800" dist="50800" dir="5400000" algn="ctr" rotWithShape="0">
                    <a:schemeClr val="accent4">
                      <a:lumMod val="20000"/>
                      <a:lumOff val="80000"/>
                    </a:schemeClr>
                  </a:outerShdw>
                </a:effectLst>
              </p:spPr>
            </p:pic>
          </p:grpSp>
          <p:sp>
            <p:nvSpPr>
              <p:cNvPr id="18" name="TextBox 17"/>
              <p:cNvSpPr txBox="1"/>
              <p:nvPr/>
            </p:nvSpPr>
            <p:spPr>
              <a:xfrm>
                <a:off x="2328530" y="3562960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C00000"/>
                    </a:solidFill>
                  </a:rPr>
                  <a:t>Pk</a:t>
                </a:r>
                <a:r>
                  <a:rPr lang="en-US" b="1" baseline="-25000" dirty="0" smtClean="0">
                    <a:solidFill>
                      <a:srgbClr val="C00000"/>
                    </a:solidFill>
                  </a:rPr>
                  <a:t>1</a:t>
                </a:r>
                <a:endParaRPr lang="en-US" b="1" baseline="-250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578804" y="3573016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C00000"/>
                    </a:solidFill>
                  </a:rPr>
                  <a:t>Pk</a:t>
                </a:r>
                <a:r>
                  <a:rPr lang="en-US" b="1" baseline="-25000" dirty="0" smtClean="0">
                    <a:solidFill>
                      <a:srgbClr val="C00000"/>
                    </a:solidFill>
                  </a:rPr>
                  <a:t>3</a:t>
                </a:r>
                <a:endParaRPr lang="en-US" b="1" baseline="-250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804248" y="3573016"/>
                <a:ext cx="497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C00000"/>
                    </a:solidFill>
                  </a:rPr>
                  <a:t>Pk</a:t>
                </a:r>
                <a:r>
                  <a:rPr lang="en-US" b="1" baseline="-25000" dirty="0" smtClean="0">
                    <a:solidFill>
                      <a:srgbClr val="C00000"/>
                    </a:solidFill>
                  </a:rPr>
                  <a:t>2</a:t>
                </a:r>
                <a:endParaRPr lang="en-US" b="1" baseline="-25000" dirty="0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6749746" y="4139788"/>
              <a:ext cx="5517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</a:rPr>
                <a:t>9.17</a:t>
              </a:r>
              <a:endParaRPr lang="en-US" sz="16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24303" y="4149080"/>
              <a:ext cx="5517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</a:rPr>
                <a:t>6.00</a:t>
              </a:r>
              <a:endParaRPr lang="en-US" sz="1600" b="1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39752" y="4139788"/>
              <a:ext cx="4475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</a:rPr>
                <a:t>1.8</a:t>
              </a:r>
              <a:endParaRPr lang="en-US" sz="1600" b="1" baseline="-250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95944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16370</TotalTime>
  <Words>1018</Words>
  <Application>Microsoft Macintosh PowerPoint</Application>
  <PresentationFormat>On-screen Show (4:3)</PresentationFormat>
  <Paragraphs>164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Majalla UI</vt:lpstr>
      <vt:lpstr>Symbol</vt:lpstr>
      <vt:lpstr>Times New Roman</vt:lpstr>
      <vt:lpstr>Arial</vt:lpstr>
      <vt:lpstr>سمة Office</vt:lpstr>
      <vt:lpstr>Amino Acids 2</vt:lpstr>
      <vt:lpstr>Amphoteric property of Amino Acids</vt:lpstr>
      <vt:lpstr>Ionization of Amino Acids</vt:lpstr>
      <vt:lpstr>Amino Acids as Zwitterions</vt:lpstr>
      <vt:lpstr>Isoelectric Point (pI)</vt:lpstr>
      <vt:lpstr>Isoelectric Point (pI)</vt:lpstr>
      <vt:lpstr>pI of Acidic and Basic Amino Acids</vt:lpstr>
      <vt:lpstr>pI of Acidic and Basic Amino Acids</vt:lpstr>
      <vt:lpstr>pI of Acidic and Basic Amino Acids</vt:lpstr>
      <vt:lpstr>pKa values of Amino Acids</vt:lpstr>
      <vt:lpstr>Nutritional Classification </vt:lpstr>
      <vt:lpstr>Essential Amino Acids</vt:lpstr>
      <vt:lpstr>Non-essential Amino Acids</vt:lpstr>
      <vt:lpstr>Conditionally Essential Amino Acids</vt:lpstr>
      <vt:lpstr>Conditionally Essential Amino Acids</vt:lpstr>
      <vt:lpstr>Amino Acid Derivatives </vt:lpstr>
      <vt:lpstr>Amino Acid Derivatives </vt:lpstr>
      <vt:lpstr>Non-protein Functions </vt:lpstr>
      <vt:lpstr>Non-protein Functions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Carbohydrates</dc:title>
  <dc:creator>drMAc</dc:creator>
  <cp:lastModifiedBy>Nesrin Mwafi</cp:lastModifiedBy>
  <cp:revision>403</cp:revision>
  <dcterms:created xsi:type="dcterms:W3CDTF">2014-10-12T07:45:16Z</dcterms:created>
  <dcterms:modified xsi:type="dcterms:W3CDTF">2018-10-16T10:36:01Z</dcterms:modified>
</cp:coreProperties>
</file>