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 /><Relationship Id="rId2" Type="http://schemas.openxmlformats.org/package/2006/relationships/metadata/core-properties" Target="docProps/core.xml" /><Relationship Id="rId1" Type="http://schemas.openxmlformats.org/officeDocument/2006/relationships/officeDocument" Target="ppt/presentation.xml" /><Relationship Id="rId4" Type="http://schemas.openxmlformats.org/officeDocument/2006/relationships/custom-properties" Target="docProps/custom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5" r:id="rId3"/>
  </p:sldMasterIdLst>
  <p:notesMasterIdLst>
    <p:notesMasterId r:id="rId66"/>
  </p:notesMasterIdLst>
  <p:sldIdLst>
    <p:sldId id="302" r:id="rId4"/>
    <p:sldId id="305" r:id="rId5"/>
    <p:sldId id="258" r:id="rId6"/>
    <p:sldId id="320" r:id="rId7"/>
    <p:sldId id="265" r:id="rId8"/>
    <p:sldId id="266" r:id="rId9"/>
    <p:sldId id="304" r:id="rId10"/>
    <p:sldId id="323" r:id="rId11"/>
    <p:sldId id="259" r:id="rId12"/>
    <p:sldId id="260" r:id="rId13"/>
    <p:sldId id="261" r:id="rId14"/>
    <p:sldId id="318" r:id="rId15"/>
    <p:sldId id="319" r:id="rId16"/>
    <p:sldId id="262" r:id="rId17"/>
    <p:sldId id="321" r:id="rId18"/>
    <p:sldId id="263" r:id="rId19"/>
    <p:sldId id="315" r:id="rId20"/>
    <p:sldId id="316" r:id="rId21"/>
    <p:sldId id="317" r:id="rId22"/>
    <p:sldId id="264" r:id="rId23"/>
    <p:sldId id="267" r:id="rId24"/>
    <p:sldId id="268" r:id="rId25"/>
    <p:sldId id="269" r:id="rId26"/>
    <p:sldId id="322" r:id="rId27"/>
    <p:sldId id="270" r:id="rId28"/>
    <p:sldId id="271" r:id="rId29"/>
    <p:sldId id="272" r:id="rId30"/>
    <p:sldId id="273" r:id="rId31"/>
    <p:sldId id="274" r:id="rId32"/>
    <p:sldId id="310" r:id="rId33"/>
    <p:sldId id="275" r:id="rId34"/>
    <p:sldId id="308" r:id="rId35"/>
    <p:sldId id="276" r:id="rId36"/>
    <p:sldId id="277" r:id="rId37"/>
    <p:sldId id="278" r:id="rId38"/>
    <p:sldId id="279" r:id="rId39"/>
    <p:sldId id="280" r:id="rId40"/>
    <p:sldId id="281" r:id="rId41"/>
    <p:sldId id="311" r:id="rId42"/>
    <p:sldId id="282" r:id="rId43"/>
    <p:sldId id="283" r:id="rId44"/>
    <p:sldId id="284" r:id="rId45"/>
    <p:sldId id="309" r:id="rId46"/>
    <p:sldId id="285" r:id="rId47"/>
    <p:sldId id="286" r:id="rId48"/>
    <p:sldId id="287" r:id="rId49"/>
    <p:sldId id="288" r:id="rId50"/>
    <p:sldId id="289" r:id="rId51"/>
    <p:sldId id="291" r:id="rId52"/>
    <p:sldId id="292" r:id="rId53"/>
    <p:sldId id="293" r:id="rId54"/>
    <p:sldId id="312" r:id="rId55"/>
    <p:sldId id="294" r:id="rId56"/>
    <p:sldId id="295" r:id="rId57"/>
    <p:sldId id="313" r:id="rId58"/>
    <p:sldId id="296" r:id="rId59"/>
    <p:sldId id="297" r:id="rId60"/>
    <p:sldId id="298" r:id="rId61"/>
    <p:sldId id="303" r:id="rId62"/>
    <p:sldId id="299" r:id="rId63"/>
    <p:sldId id="300" r:id="rId64"/>
    <p:sldId id="301" r:id="rId65"/>
  </p:sldIdLst>
  <p:sldSz cx="12192000" cy="6858000"/>
  <p:notesSz cx="12192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1978" autoAdjust="0"/>
  </p:normalViewPr>
  <p:slideViewPr>
    <p:cSldViewPr>
      <p:cViewPr>
        <p:scale>
          <a:sx n="67" d="100"/>
          <a:sy n="67" d="100"/>
        </p:scale>
        <p:origin x="-756" y="-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 /><Relationship Id="rId18" Type="http://schemas.openxmlformats.org/officeDocument/2006/relationships/slide" Target="slides/slide15.xml" /><Relationship Id="rId26" Type="http://schemas.openxmlformats.org/officeDocument/2006/relationships/slide" Target="slides/slide23.xml" /><Relationship Id="rId39" Type="http://schemas.openxmlformats.org/officeDocument/2006/relationships/slide" Target="slides/slide36.xml" /><Relationship Id="rId21" Type="http://schemas.openxmlformats.org/officeDocument/2006/relationships/slide" Target="slides/slide18.xml" /><Relationship Id="rId34" Type="http://schemas.openxmlformats.org/officeDocument/2006/relationships/slide" Target="slides/slide31.xml" /><Relationship Id="rId42" Type="http://schemas.openxmlformats.org/officeDocument/2006/relationships/slide" Target="slides/slide39.xml" /><Relationship Id="rId47" Type="http://schemas.openxmlformats.org/officeDocument/2006/relationships/slide" Target="slides/slide44.xml" /><Relationship Id="rId50" Type="http://schemas.openxmlformats.org/officeDocument/2006/relationships/slide" Target="slides/slide47.xml" /><Relationship Id="rId55" Type="http://schemas.openxmlformats.org/officeDocument/2006/relationships/slide" Target="slides/slide52.xml" /><Relationship Id="rId63" Type="http://schemas.openxmlformats.org/officeDocument/2006/relationships/slide" Target="slides/slide60.xml" /><Relationship Id="rId68" Type="http://schemas.openxmlformats.org/officeDocument/2006/relationships/viewProps" Target="viewProps.xml" /><Relationship Id="rId7" Type="http://schemas.openxmlformats.org/officeDocument/2006/relationships/slide" Target="slides/slide4.xml" /><Relationship Id="rId2" Type="http://schemas.openxmlformats.org/officeDocument/2006/relationships/customXml" Target="../customXml/item2.xml" /><Relationship Id="rId16" Type="http://schemas.openxmlformats.org/officeDocument/2006/relationships/slide" Target="slides/slide13.xml" /><Relationship Id="rId29" Type="http://schemas.openxmlformats.org/officeDocument/2006/relationships/slide" Target="slides/slide26.xml" /><Relationship Id="rId1" Type="http://schemas.openxmlformats.org/officeDocument/2006/relationships/customXml" Target="../customXml/item1.xml" /><Relationship Id="rId6" Type="http://schemas.openxmlformats.org/officeDocument/2006/relationships/slide" Target="slides/slide3.xml" /><Relationship Id="rId11" Type="http://schemas.openxmlformats.org/officeDocument/2006/relationships/slide" Target="slides/slide8.xml" /><Relationship Id="rId24" Type="http://schemas.openxmlformats.org/officeDocument/2006/relationships/slide" Target="slides/slide21.xml" /><Relationship Id="rId32" Type="http://schemas.openxmlformats.org/officeDocument/2006/relationships/slide" Target="slides/slide29.xml" /><Relationship Id="rId37" Type="http://schemas.openxmlformats.org/officeDocument/2006/relationships/slide" Target="slides/slide34.xml" /><Relationship Id="rId40" Type="http://schemas.openxmlformats.org/officeDocument/2006/relationships/slide" Target="slides/slide37.xml" /><Relationship Id="rId45" Type="http://schemas.openxmlformats.org/officeDocument/2006/relationships/slide" Target="slides/slide42.xml" /><Relationship Id="rId53" Type="http://schemas.openxmlformats.org/officeDocument/2006/relationships/slide" Target="slides/slide50.xml" /><Relationship Id="rId58" Type="http://schemas.openxmlformats.org/officeDocument/2006/relationships/slide" Target="slides/slide55.xml" /><Relationship Id="rId66" Type="http://schemas.openxmlformats.org/officeDocument/2006/relationships/notesMaster" Target="notesMasters/notesMaster1.xml" /><Relationship Id="rId5" Type="http://schemas.openxmlformats.org/officeDocument/2006/relationships/slide" Target="slides/slide2.xml" /><Relationship Id="rId15" Type="http://schemas.openxmlformats.org/officeDocument/2006/relationships/slide" Target="slides/slide12.xml" /><Relationship Id="rId23" Type="http://schemas.openxmlformats.org/officeDocument/2006/relationships/slide" Target="slides/slide20.xml" /><Relationship Id="rId28" Type="http://schemas.openxmlformats.org/officeDocument/2006/relationships/slide" Target="slides/slide25.xml" /><Relationship Id="rId36" Type="http://schemas.openxmlformats.org/officeDocument/2006/relationships/slide" Target="slides/slide33.xml" /><Relationship Id="rId49" Type="http://schemas.openxmlformats.org/officeDocument/2006/relationships/slide" Target="slides/slide46.xml" /><Relationship Id="rId57" Type="http://schemas.openxmlformats.org/officeDocument/2006/relationships/slide" Target="slides/slide54.xml" /><Relationship Id="rId61" Type="http://schemas.openxmlformats.org/officeDocument/2006/relationships/slide" Target="slides/slide58.xml" /><Relationship Id="rId10" Type="http://schemas.openxmlformats.org/officeDocument/2006/relationships/slide" Target="slides/slide7.xml" /><Relationship Id="rId19" Type="http://schemas.openxmlformats.org/officeDocument/2006/relationships/slide" Target="slides/slide16.xml" /><Relationship Id="rId31" Type="http://schemas.openxmlformats.org/officeDocument/2006/relationships/slide" Target="slides/slide28.xml" /><Relationship Id="rId44" Type="http://schemas.openxmlformats.org/officeDocument/2006/relationships/slide" Target="slides/slide41.xml" /><Relationship Id="rId52" Type="http://schemas.openxmlformats.org/officeDocument/2006/relationships/slide" Target="slides/slide49.xml" /><Relationship Id="rId60" Type="http://schemas.openxmlformats.org/officeDocument/2006/relationships/slide" Target="slides/slide57.xml" /><Relationship Id="rId65" Type="http://schemas.openxmlformats.org/officeDocument/2006/relationships/slide" Target="slides/slide62.xml" /><Relationship Id="rId4" Type="http://schemas.openxmlformats.org/officeDocument/2006/relationships/slide" Target="slides/slide1.xml" /><Relationship Id="rId9" Type="http://schemas.openxmlformats.org/officeDocument/2006/relationships/slide" Target="slides/slide6.xml" /><Relationship Id="rId14" Type="http://schemas.openxmlformats.org/officeDocument/2006/relationships/slide" Target="slides/slide11.xml" /><Relationship Id="rId22" Type="http://schemas.openxmlformats.org/officeDocument/2006/relationships/slide" Target="slides/slide19.xml" /><Relationship Id="rId27" Type="http://schemas.openxmlformats.org/officeDocument/2006/relationships/slide" Target="slides/slide24.xml" /><Relationship Id="rId30" Type="http://schemas.openxmlformats.org/officeDocument/2006/relationships/slide" Target="slides/slide27.xml" /><Relationship Id="rId35" Type="http://schemas.openxmlformats.org/officeDocument/2006/relationships/slide" Target="slides/slide32.xml" /><Relationship Id="rId43" Type="http://schemas.openxmlformats.org/officeDocument/2006/relationships/slide" Target="slides/slide40.xml" /><Relationship Id="rId48" Type="http://schemas.openxmlformats.org/officeDocument/2006/relationships/slide" Target="slides/slide45.xml" /><Relationship Id="rId56" Type="http://schemas.openxmlformats.org/officeDocument/2006/relationships/slide" Target="slides/slide53.xml" /><Relationship Id="rId64" Type="http://schemas.openxmlformats.org/officeDocument/2006/relationships/slide" Target="slides/slide61.xml" /><Relationship Id="rId69" Type="http://schemas.openxmlformats.org/officeDocument/2006/relationships/theme" Target="theme/theme1.xml" /><Relationship Id="rId8" Type="http://schemas.openxmlformats.org/officeDocument/2006/relationships/slide" Target="slides/slide5.xml" /><Relationship Id="rId51" Type="http://schemas.openxmlformats.org/officeDocument/2006/relationships/slide" Target="slides/slide48.xml" /><Relationship Id="rId3" Type="http://schemas.openxmlformats.org/officeDocument/2006/relationships/slideMaster" Target="slideMasters/slideMaster1.xml" /><Relationship Id="rId12" Type="http://schemas.openxmlformats.org/officeDocument/2006/relationships/slide" Target="slides/slide9.xml" /><Relationship Id="rId17" Type="http://schemas.openxmlformats.org/officeDocument/2006/relationships/slide" Target="slides/slide14.xml" /><Relationship Id="rId25" Type="http://schemas.openxmlformats.org/officeDocument/2006/relationships/slide" Target="slides/slide22.xml" /><Relationship Id="rId33" Type="http://schemas.openxmlformats.org/officeDocument/2006/relationships/slide" Target="slides/slide30.xml" /><Relationship Id="rId38" Type="http://schemas.openxmlformats.org/officeDocument/2006/relationships/slide" Target="slides/slide35.xml" /><Relationship Id="rId46" Type="http://schemas.openxmlformats.org/officeDocument/2006/relationships/slide" Target="slides/slide43.xml" /><Relationship Id="rId59" Type="http://schemas.openxmlformats.org/officeDocument/2006/relationships/slide" Target="slides/slide56.xml" /><Relationship Id="rId67" Type="http://schemas.openxmlformats.org/officeDocument/2006/relationships/presProps" Target="presProps.xml" /><Relationship Id="rId20" Type="http://schemas.openxmlformats.org/officeDocument/2006/relationships/slide" Target="slides/slide17.xml" /><Relationship Id="rId41" Type="http://schemas.openxmlformats.org/officeDocument/2006/relationships/slide" Target="slides/slide38.xml" /><Relationship Id="rId54" Type="http://schemas.openxmlformats.org/officeDocument/2006/relationships/slide" Target="slides/slide51.xml" /><Relationship Id="rId62" Type="http://schemas.openxmlformats.org/officeDocument/2006/relationships/slide" Target="slides/slide59.xml" /><Relationship Id="rId70" Type="http://schemas.openxmlformats.org/officeDocument/2006/relationships/tableStyles" Target="tableStyle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A599545-913A-48DF-9E0E-B01FD90AC2F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D9F7C35-CC77-4311-8FE9-689A8E14C5E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2E4EB29D-5134-4FE2-B460-E0343F408C52}" type="datetimeFigureOut">
              <a:rPr lang="en-US"/>
              <a:pPr>
                <a:defRPr/>
              </a:pPr>
              <a:t>4/4/2021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7C5F0C8-4A67-4D21-81B5-053936C7DD2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5D1A0DF8-4A3E-4692-9631-E05CE155AC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1608E-BD11-4CA0-9BD3-D81D159D8C7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3EDF63-D531-4468-9FD5-4FB598FA33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05F5EF17-8677-4900-BB4F-F2D783BD978A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4333C507-F222-4C21-891C-23EEB99152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9CA7E858-B55B-4FDA-8B21-217A0F146DF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EAEB1AC7-2058-4F13-8308-72BAA51883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B09349E3-D171-4E51-9E04-6E0A6AEBF54E}" type="slidenum">
              <a:rPr lang="en-US" altLang="en-US"/>
              <a:pPr eaLnBrk="1" hangingPunct="1"/>
              <a:t>17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>
            <a:extLst>
              <a:ext uri="{FF2B5EF4-FFF2-40B4-BE49-F238E27FC236}">
                <a16:creationId xmlns:a16="http://schemas.microsoft.com/office/drawing/2014/main" id="{DF370126-E249-45D0-A711-E91D32120FD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7587" name="Notes Placeholder 2">
            <a:extLst>
              <a:ext uri="{FF2B5EF4-FFF2-40B4-BE49-F238E27FC236}">
                <a16:creationId xmlns:a16="http://schemas.microsoft.com/office/drawing/2014/main" id="{36E2C231-D469-426E-AB72-C39FD11233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haracterized by more than 75% villous features, where villous refers to finger-like or leaf-like epithelial projections.</a:t>
            </a:r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23DF8545-2163-465A-911C-65BE0CE004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A2295B1-A6ED-452E-9791-8C198F9C805C}" type="slidenum">
              <a:rPr lang="en-US" altLang="en-US"/>
              <a:pPr eaLnBrk="1" hangingPunct="1"/>
              <a:t>27</a:t>
            </a:fld>
            <a:endParaRPr lang="en-US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6554F0-182C-48E4-8D1D-25D81F44F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77E785-F454-45FE-B852-9852FD3B1858}" type="datetimeFigureOut">
              <a:rPr lang="en-US"/>
              <a:pPr>
                <a:defRPr/>
              </a:pPr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5C45C7-1455-4252-8401-9BD8D4694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B583D8-CA31-45EE-BFFE-1DCFBF21A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EE9A12-28F3-4B9E-8ACF-4B49AC8825C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1046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690DB-DDD6-46ED-A084-C4E82E816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88464-9847-4430-B7F5-AEBB3FFCBD99}" type="datetimeFigureOut">
              <a:rPr lang="en-US"/>
              <a:pPr>
                <a:defRPr/>
              </a:pPr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77FFF4-EE3F-49B7-8A68-E6789259A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E72292-7A5D-4D22-9069-0A01CEE87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74F930-99FD-45D5-A74E-ECACB31F9A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773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239B3-D320-4F7A-BBB7-38CCDA818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250183-536A-4A89-8315-1C0376B1D102}" type="datetimeFigureOut">
              <a:rPr lang="en-US"/>
              <a:pPr>
                <a:defRPr/>
              </a:pPr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BC7F48-20B8-4E73-98C0-0CEE933BA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B8630-9743-4C69-B9E4-E55E17E2E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E57881-57BF-4092-A44E-BB770360A6B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5473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D32447-912A-4049-B27A-2BA447F7A1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86429C-7D21-4CD6-8D8F-F48DF10DE4E6}" type="datetimeFigureOut">
              <a:rPr lang="en-US"/>
              <a:pPr>
                <a:defRPr/>
              </a:pPr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87B239-0031-484E-BA91-6804DEE84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5295F5-B08B-42A7-91E4-78E9728EA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BCBE2C-C8C8-4E96-AF85-ECED6462AC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4956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01162-0D46-4495-A337-DC1E0E01F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33D4FE-EE02-44CE-897C-00186F5DDAEA}" type="datetimeFigureOut">
              <a:rPr lang="en-US"/>
              <a:pPr>
                <a:defRPr/>
              </a:pPr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4D23F-81DB-4E46-8873-D74D267B78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7F07B9-25C6-4932-A36F-4A0E41913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E7222C-E89F-4ED7-866E-A1DB1AAEFC6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49252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7057284-4936-4BB8-934B-510418C45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4E74A4-7FCF-4CEB-9536-AD75AC4FF9C1}" type="datetimeFigureOut">
              <a:rPr lang="en-US"/>
              <a:pPr>
                <a:defRPr/>
              </a:pPr>
              <a:t>4/4/2021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2CC5154-52BD-4B03-8192-581417C4E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A11225B-F786-4C14-89D7-59EC9AA3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8C59E7-2BE2-43F5-B98D-4FDE2414E39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68903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EFC47D6-1D8F-43AB-B374-CA6479D65D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791DA3-B673-4975-BF43-DB0032A188A8}" type="datetimeFigureOut">
              <a:rPr lang="en-US"/>
              <a:pPr>
                <a:defRPr/>
              </a:pPr>
              <a:t>4/4/2021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0FDDCE7-B461-421A-9333-25035C78A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AC305C9-6DEA-4B5D-8AE1-B22F1AA5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D086A-6E7B-4BB9-8095-CF88381A72C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0168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0DD1626-E841-4197-9930-A0FA95ABA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EE894-2CA2-4C0C-BD0C-685E4FA8443B}" type="datetimeFigureOut">
              <a:rPr lang="en-US"/>
              <a:pPr>
                <a:defRPr/>
              </a:pPr>
              <a:t>4/4/2021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7EB8EF97-CC8F-4C2A-9741-39D4C7C06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EFC91714-1F09-4799-8F12-066B9C2704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BCE19E-2FB5-4C47-A4EE-72F08DF009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99188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7FB0426-D3E5-4C32-B652-3A1B9A10D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545320-75BE-4030-BBF8-8A48FB43A211}" type="datetimeFigureOut">
              <a:rPr lang="en-US"/>
              <a:pPr>
                <a:defRPr/>
              </a:pPr>
              <a:t>4/4/2021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C1C10684-76ED-43A9-ACDA-3B7E38BEC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A27A1A7-911D-4D57-9EC5-69B8F10A07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2A0AE99-C9D9-4309-BDF2-D18D8D33635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9292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A7B3346E-BE51-45B6-8762-8BC6D238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09F34-8065-467F-BB9F-C658A3483887}" type="datetimeFigureOut">
              <a:rPr lang="en-US"/>
              <a:pPr>
                <a:defRPr/>
              </a:pPr>
              <a:t>4/4/2021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A6666A-B461-4299-BEF2-EE97FDC89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08DEFBA-91F5-4BD7-93D2-35C8D2418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978C65-E051-4058-A2F9-B53C328D04F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485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FF953F0-6B73-4F10-BDC7-53C68397F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4130E0-CBD6-4B18-9C7D-9D604418423A}" type="datetimeFigureOut">
              <a:rPr lang="en-US"/>
              <a:pPr>
                <a:defRPr/>
              </a:pPr>
              <a:t>4/4/2021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C4D6BFE-B727-4D12-8AC8-330C0A4AF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C70F22C-D72F-4BD3-A557-52E660BA6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270257-C34F-45F7-8FFD-06087756F6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7371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F0DE605F-042D-45BC-9362-A0A2A7D5DD3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DAD63F44-7A60-47CB-956C-CDF61FE608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D49726-45BA-46DD-86C0-73D9F8A48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12D0EF-9D07-4711-97FB-B2B080D480FC}" type="datetimeFigureOut">
              <a:rPr lang="en-US"/>
              <a:pPr>
                <a:defRPr/>
              </a:pPr>
              <a:t>4/4/2021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32185-27D1-4ACB-A63A-55EAC5E126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7A1E3A-BF80-4A56-A9CC-593852D799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0539950-6E74-42B6-AA91-873403F2BA71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6" r:id="rId1"/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 /><Relationship Id="rId2" Type="http://schemas.openxmlformats.org/officeDocument/2006/relationships/image" Target="../media/image10.pn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2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 /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2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6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2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6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 /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2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6.xml" 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 /><Relationship Id="rId1" Type="http://schemas.openxmlformats.org/officeDocument/2006/relationships/slideLayout" Target="../slideLayouts/slideLayout7.xml" 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6.xml" 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7.xml" 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 /><Relationship Id="rId1" Type="http://schemas.openxmlformats.org/officeDocument/2006/relationships/slideLayout" Target="../slideLayouts/slideLayout7.xml" 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7.xml" 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7.xml" 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7.xml" 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6.xml" 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 /><Relationship Id="rId1" Type="http://schemas.openxmlformats.org/officeDocument/2006/relationships/slideLayout" Target="../slideLayouts/slideLayout6.xml" 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7.xml" 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 /><Relationship Id="rId1" Type="http://schemas.openxmlformats.org/officeDocument/2006/relationships/slideLayout" Target="../slideLayouts/slideLayout6.xml" 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 /><Relationship Id="rId1" Type="http://schemas.openxmlformats.org/officeDocument/2006/relationships/slideLayout" Target="../slideLayouts/slideLayout7.xml" 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 /><Relationship Id="rId2" Type="http://schemas.openxmlformats.org/officeDocument/2006/relationships/image" Target="../media/image4.jpe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6.jpeg" 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DBED1089-C6E2-45DF-961C-90FABABC3C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lnSpc>
                <a:spcPct val="100000"/>
              </a:lnSpc>
              <a:spcBef>
                <a:spcPts val="100"/>
              </a:spcBef>
            </a:pPr>
            <a:r>
              <a:rPr lang="en-US" altLang="en-US"/>
              <a:t>Small and Large Intestinal</a:t>
            </a:r>
            <a:br>
              <a:rPr lang="en-US" altLang="en-US"/>
            </a:br>
            <a:r>
              <a:rPr lang="en-US" altLang="en-US"/>
              <a:t>pathology, part 3</a:t>
            </a:r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EB4BDCF3-E166-4AC3-A6FD-46EFD2E0C6A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80813" y="8142288"/>
            <a:ext cx="9144000" cy="1655762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D83FA9F-9245-443C-B4D5-EA3A660634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19" t="35616" r="19514" b="22572"/>
          <a:stretch>
            <a:fillRect/>
          </a:stretch>
        </p:blipFill>
        <p:spPr bwMode="auto">
          <a:xfrm>
            <a:off x="9626600" y="4100513"/>
            <a:ext cx="2082800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3" name="Rectangle 3">
            <a:extLst>
              <a:ext uri="{FF2B5EF4-FFF2-40B4-BE49-F238E27FC236}">
                <a16:creationId xmlns:a16="http://schemas.microsoft.com/office/drawing/2014/main" id="{4E7B063E-8D76-4DB4-AD7C-5C04D50754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3973513"/>
            <a:ext cx="6096000" cy="221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Dr. Bushra Al-Tarawneh, MD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Anatomical pathology </a:t>
            </a:r>
            <a:br>
              <a:rPr lang="en-US" altLang="en-US" sz="2400" b="1">
                <a:solidFill>
                  <a:srgbClr val="000000"/>
                </a:solidFill>
              </a:rPr>
            </a:br>
            <a:r>
              <a:rPr lang="en-US" altLang="en-US" sz="2400" b="1">
                <a:solidFill>
                  <a:srgbClr val="000000"/>
                </a:solidFill>
              </a:rPr>
              <a:t>Mutah University</a:t>
            </a:r>
            <a:br>
              <a:rPr lang="en-US" altLang="en-US" sz="2400" b="1">
                <a:solidFill>
                  <a:srgbClr val="000000"/>
                </a:solidFill>
              </a:rPr>
            </a:br>
            <a:r>
              <a:rPr lang="en-US" altLang="en-US" sz="2400" b="1">
                <a:solidFill>
                  <a:srgbClr val="000000"/>
                </a:solidFill>
              </a:rPr>
              <a:t>School of Medicine- Department of Laboratory medicine &amp; Pathology</a:t>
            </a:r>
            <a:br>
              <a:rPr lang="en-US" altLang="en-US" sz="1800">
                <a:solidFill>
                  <a:srgbClr val="000000"/>
                </a:solidFill>
              </a:rPr>
            </a:br>
            <a:r>
              <a:rPr lang="en-US" altLang="en-US" sz="1800" b="1">
                <a:solidFill>
                  <a:srgbClr val="000000"/>
                </a:solidFill>
              </a:rPr>
              <a:t>GIT lectures 2021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object 2">
            <a:extLst>
              <a:ext uri="{FF2B5EF4-FFF2-40B4-BE49-F238E27FC236}">
                <a16:creationId xmlns:a16="http://schemas.microsoft.com/office/drawing/2014/main" id="{93D675A6-9A82-4A27-B3B6-2E1347BE7ABD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165D581-74BC-45F5-B034-E79302CB165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4687888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/>
              <a:t>Hamartomatous</a:t>
            </a:r>
            <a:r>
              <a:rPr sz="3600" spc="-7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11268" name="object 4">
            <a:extLst>
              <a:ext uri="{FF2B5EF4-FFF2-40B4-BE49-F238E27FC236}">
                <a16:creationId xmlns:a16="http://schemas.microsoft.com/office/drawing/2014/main" id="{3BFAF5C6-5F3F-44FE-BA3C-8080F99FE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060575"/>
            <a:ext cx="785812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0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0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Sporadic or syndromatic.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Disorganized, tumor-like growth composed of mature cell types normally  present at that site.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261B265F-9445-45A8-89D6-7A78FF226064}"/>
              </a:ext>
            </a:extLst>
          </p:cNvPr>
          <p:cNvSpPr txBox="1"/>
          <p:nvPr/>
        </p:nvSpPr>
        <p:spPr>
          <a:xfrm>
            <a:off x="755650" y="3941763"/>
            <a:ext cx="2870200" cy="827087"/>
          </a:xfrm>
          <a:prstGeom prst="rect">
            <a:avLst/>
          </a:prstGeom>
        </p:spPr>
        <p:txBody>
          <a:bodyPr lIns="0" tIns="139065" rIns="0" bIns="0">
            <a:spAutoFit/>
          </a:bodyPr>
          <a:lstStyle/>
          <a:p>
            <a:pPr marL="12700" fontAlgn="auto">
              <a:spcBef>
                <a:spcPts val="1095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Juvenile</a:t>
            </a:r>
            <a:r>
              <a:rPr spc="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20" dirty="0">
                <a:solidFill>
                  <a:srgbClr val="404040"/>
                </a:solidFill>
                <a:latin typeface="Trebuchet MS"/>
                <a:cs typeface="Trebuchet MS"/>
              </a:rPr>
              <a:t>Polyps</a:t>
            </a:r>
            <a:endParaRPr>
              <a:latin typeface="Trebuchet MS"/>
              <a:cs typeface="Trebuchet MS"/>
            </a:endParaRPr>
          </a:p>
          <a:p>
            <a:pPr marL="12700" fontAlgn="auto">
              <a:spcBef>
                <a:spcPts val="994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15" dirty="0">
                <a:solidFill>
                  <a:srgbClr val="404040"/>
                </a:solidFill>
                <a:latin typeface="Trebuchet MS"/>
                <a:cs typeface="Trebuchet MS"/>
              </a:rPr>
              <a:t>Peutz-Jeghers</a:t>
            </a:r>
            <a:r>
              <a:rPr spc="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Syndrome</a:t>
            </a:r>
            <a:endParaRPr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object 2">
            <a:extLst>
              <a:ext uri="{FF2B5EF4-FFF2-40B4-BE49-F238E27FC236}">
                <a16:creationId xmlns:a16="http://schemas.microsoft.com/office/drawing/2014/main" id="{C8BA0E7F-BDDD-498D-AC77-EF2F51356B89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6A6F182B-3095-4823-B337-89A422C2C60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3148013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dirty="0"/>
              <a:t>Juvenile</a:t>
            </a:r>
            <a:r>
              <a:rPr sz="3600" spc="-11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12292" name="object 4">
            <a:extLst>
              <a:ext uri="{FF2B5EF4-FFF2-40B4-BE49-F238E27FC236}">
                <a16:creationId xmlns:a16="http://schemas.microsoft.com/office/drawing/2014/main" id="{FD20AF9C-5360-411C-889F-CF2788E6AC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136775"/>
            <a:ext cx="5394325" cy="362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lang="en-US" altLang="en-US" sz="13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3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7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Most common hamartomatous polyp</a:t>
            </a:r>
            <a:endParaRPr lang="en-US" altLang="en-US" sz="17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50"/>
              </a:spcBef>
              <a:buFontTx/>
              <a:buNone/>
            </a:pPr>
            <a:endParaRPr lang="en-US" altLang="en-US" sz="27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3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3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7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Sporadic are solitary.</a:t>
            </a:r>
            <a:endParaRPr lang="en-US" altLang="en-US" sz="17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3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3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7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Children younger than 5 years of age</a:t>
            </a:r>
            <a:endParaRPr lang="en-US" altLang="en-US" sz="17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588"/>
              </a:spcBef>
              <a:buFontTx/>
              <a:buNone/>
            </a:pPr>
            <a:r>
              <a:rPr lang="en-US" altLang="en-US" sz="13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3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7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Rectum.</a:t>
            </a:r>
            <a:endParaRPr lang="en-US" altLang="en-US" sz="17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3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3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3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7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Syndromic are multiple.</a:t>
            </a:r>
            <a:endParaRPr lang="en-US" altLang="en-US" sz="17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588"/>
              </a:spcBef>
              <a:buFontTx/>
              <a:buNone/>
            </a:pPr>
            <a:r>
              <a:rPr lang="en-US" altLang="en-US" sz="13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3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7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3 to as many as 100. Mean age 5 years</a:t>
            </a:r>
            <a:endParaRPr lang="en-US" altLang="en-US" sz="17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588"/>
              </a:spcBef>
              <a:buFontTx/>
              <a:buNone/>
            </a:pPr>
            <a:r>
              <a:rPr lang="en-US" altLang="en-US" sz="13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3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7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Autosomal dominant syndrome of juvenile polyposis</a:t>
            </a:r>
            <a:endParaRPr lang="en-US" altLang="en-US" sz="17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600"/>
              </a:spcBef>
              <a:buFontTx/>
              <a:buNone/>
            </a:pPr>
            <a:r>
              <a:rPr lang="en-US" altLang="en-US" sz="13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3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7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Transforming growth factor-β (TGF-β) mutation.</a:t>
            </a:r>
            <a:endParaRPr lang="en-US" altLang="en-US" sz="17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588"/>
              </a:spcBef>
              <a:buFontTx/>
              <a:buNone/>
            </a:pPr>
            <a:r>
              <a:rPr lang="en-US" altLang="en-US" sz="13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3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7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Increased risk for colonic adenocarcinoma.</a:t>
            </a:r>
            <a:endParaRPr lang="en-US" altLang="en-US" sz="17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3">
            <a:extLst>
              <a:ext uri="{FF2B5EF4-FFF2-40B4-BE49-F238E27FC236}">
                <a16:creationId xmlns:a16="http://schemas.microsoft.com/office/drawing/2014/main" id="{1284AB4F-CF0A-452E-B689-5DFF74DC5C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>
            <a:extLst>
              <a:ext uri="{FF2B5EF4-FFF2-40B4-BE49-F238E27FC236}">
                <a16:creationId xmlns:a16="http://schemas.microsoft.com/office/drawing/2014/main" id="{7BCBECEE-7EEF-4772-8270-140741F3FD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9" name="Picture 2">
            <a:extLst>
              <a:ext uri="{FF2B5EF4-FFF2-40B4-BE49-F238E27FC236}">
                <a16:creationId xmlns:a16="http://schemas.microsoft.com/office/drawing/2014/main" id="{7328F21D-CA3E-4116-94DD-7E51A2C591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39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bject 2">
            <a:extLst>
              <a:ext uri="{FF2B5EF4-FFF2-40B4-BE49-F238E27FC236}">
                <a16:creationId xmlns:a16="http://schemas.microsoft.com/office/drawing/2014/main" id="{FD2BF7D6-CCCF-42FD-9FD7-3FD3BB4EB502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A371567-43F8-43AD-8764-2B031E0897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3148013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dirty="0"/>
              <a:t>Juvenile</a:t>
            </a:r>
            <a:r>
              <a:rPr sz="3600" spc="-11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15364" name="object 4">
            <a:extLst>
              <a:ext uri="{FF2B5EF4-FFF2-40B4-BE49-F238E27FC236}">
                <a16:creationId xmlns:a16="http://schemas.microsoft.com/office/drawing/2014/main" id="{64DCFEC3-D655-4B54-A20E-3E96FC6ADF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060575"/>
            <a:ext cx="3627438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0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0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Pedunculated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Reddish lesions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Cystic	spaces on cut sections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Dilated glands filled with mucin  and inflammatory debris.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Granulation tissue on surface.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15365" name="object 5">
            <a:extLst>
              <a:ext uri="{FF2B5EF4-FFF2-40B4-BE49-F238E27FC236}">
                <a16:creationId xmlns:a16="http://schemas.microsoft.com/office/drawing/2014/main" id="{C97C918C-D5A8-4995-997A-7CC39A3D93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7938" y="406400"/>
            <a:ext cx="6232525" cy="53625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>
            <a:extLst>
              <a:ext uri="{FF2B5EF4-FFF2-40B4-BE49-F238E27FC236}">
                <a16:creationId xmlns:a16="http://schemas.microsoft.com/office/drawing/2014/main" id="{BC9BA12E-DFCB-4289-AF57-C676F44979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object 2">
            <a:extLst>
              <a:ext uri="{FF2B5EF4-FFF2-40B4-BE49-F238E27FC236}">
                <a16:creationId xmlns:a16="http://schemas.microsoft.com/office/drawing/2014/main" id="{8F710FC8-AFFF-442D-907C-9AB33CFCE3B5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56B58E6-F2F5-4A40-878F-FCB7A6276F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5024438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15" dirty="0"/>
              <a:t>Peutz-Jeghers</a:t>
            </a:r>
            <a:r>
              <a:rPr sz="3600" spc="-90" dirty="0"/>
              <a:t> </a:t>
            </a:r>
            <a:r>
              <a:rPr sz="3600" dirty="0"/>
              <a:t>Syndrome</a:t>
            </a:r>
            <a:endParaRPr sz="36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20BE8D8-358F-4C00-BE96-20741B937A44}"/>
              </a:ext>
            </a:extLst>
          </p:cNvPr>
          <p:cNvSpPr txBox="1"/>
          <p:nvPr/>
        </p:nvSpPr>
        <p:spPr>
          <a:xfrm>
            <a:off x="755650" y="2462213"/>
            <a:ext cx="7635875" cy="3509962"/>
          </a:xfrm>
          <a:prstGeom prst="rect">
            <a:avLst/>
          </a:prstGeom>
        </p:spPr>
        <p:txBody>
          <a:bodyPr lIns="0" tIns="139065" rIns="0" bIns="0">
            <a:spAutoFit/>
          </a:bodyPr>
          <a:lstStyle/>
          <a:p>
            <a:pPr marL="12700" fontAlgn="auto">
              <a:spcBef>
                <a:spcPts val="1095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lang="en-US" spc="-5" dirty="0">
                <a:solidFill>
                  <a:srgbClr val="404040"/>
                </a:solidFill>
                <a:latin typeface="Trebuchet MS"/>
                <a:cs typeface="Trebuchet MS"/>
              </a:rPr>
              <a:t>AD.</a:t>
            </a:r>
            <a:endParaRPr dirty="0">
              <a:latin typeface="Trebuchet MS"/>
              <a:cs typeface="Trebuchet MS"/>
            </a:endParaRPr>
          </a:p>
          <a:p>
            <a:pPr marL="12700" fontAlgn="auto">
              <a:spcBef>
                <a:spcPts val="994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Mean age: </a:t>
            </a:r>
            <a:r>
              <a:rPr dirty="0">
                <a:solidFill>
                  <a:srgbClr val="404040"/>
                </a:solidFill>
                <a:latin typeface="Trebuchet MS"/>
                <a:cs typeface="Trebuchet MS"/>
              </a:rPr>
              <a:t>10-15</a:t>
            </a:r>
            <a:r>
              <a:rPr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years.</a:t>
            </a:r>
            <a:endParaRPr dirty="0">
              <a:latin typeface="Trebuchet MS"/>
              <a:cs typeface="Trebuchet MS"/>
            </a:endParaRPr>
          </a:p>
          <a:p>
            <a:pPr marL="12700" fontAlgn="auto">
              <a:spcBef>
                <a:spcPts val="101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Multiple gastrointestinal hamartomatous</a:t>
            </a:r>
            <a:r>
              <a:rPr spc="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polyps</a:t>
            </a:r>
            <a:endParaRPr dirty="0">
              <a:latin typeface="Trebuchet MS"/>
              <a:cs typeface="Trebuchet MS"/>
            </a:endParaRPr>
          </a:p>
          <a:p>
            <a:pPr marL="12700" fontAlgn="auto">
              <a:spcBef>
                <a:spcPts val="100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Most common in the small</a:t>
            </a:r>
            <a:r>
              <a:rPr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intestine.</a:t>
            </a:r>
            <a:endParaRPr dirty="0">
              <a:latin typeface="Trebuchet MS"/>
              <a:cs typeface="Trebuchet MS"/>
            </a:endParaRPr>
          </a:p>
          <a:p>
            <a:pPr marL="12700" fontAlgn="auto">
              <a:spcBef>
                <a:spcPts val="994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10" dirty="0">
                <a:solidFill>
                  <a:srgbClr val="404040"/>
                </a:solidFill>
                <a:latin typeface="Trebuchet MS"/>
                <a:cs typeface="Trebuchet MS"/>
              </a:rPr>
              <a:t>Mucocutaneous</a:t>
            </a:r>
            <a:r>
              <a:rPr spc="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hyperpigmentation</a:t>
            </a:r>
            <a:endParaRPr dirty="0">
              <a:latin typeface="Trebuchet MS"/>
              <a:cs typeface="Trebuchet MS"/>
            </a:endParaRPr>
          </a:p>
          <a:p>
            <a:pPr marL="12700" fontAlgn="auto">
              <a:spcBef>
                <a:spcPts val="1005"/>
              </a:spcBef>
              <a:spcAft>
                <a:spcPts val="0"/>
              </a:spcAft>
              <a:tabLst>
                <a:tab pos="354965" algn="l"/>
                <a:tab pos="147129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Increased	</a:t>
            </a:r>
            <a:r>
              <a:rPr dirty="0">
                <a:solidFill>
                  <a:srgbClr val="404040"/>
                </a:solidFill>
                <a:latin typeface="Trebuchet MS"/>
                <a:cs typeface="Trebuchet MS"/>
              </a:rPr>
              <a:t>risk </a:t>
            </a:r>
            <a:r>
              <a:rPr spc="-10" dirty="0">
                <a:solidFill>
                  <a:srgbClr val="404040"/>
                </a:solidFill>
                <a:latin typeface="Trebuchet MS"/>
                <a:cs typeface="Trebuchet MS"/>
              </a:rPr>
              <a:t>for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several malignancies: colon, pancreas, </a:t>
            </a:r>
            <a:r>
              <a:rPr dirty="0">
                <a:solidFill>
                  <a:srgbClr val="404040"/>
                </a:solidFill>
                <a:latin typeface="Trebuchet MS"/>
                <a:cs typeface="Trebuchet MS"/>
              </a:rPr>
              <a:t>breast,</a:t>
            </a:r>
            <a:r>
              <a:rPr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10" dirty="0">
                <a:solidFill>
                  <a:srgbClr val="404040"/>
                </a:solidFill>
                <a:latin typeface="Trebuchet MS"/>
                <a:cs typeface="Trebuchet MS"/>
              </a:rPr>
              <a:t>lung,</a:t>
            </a:r>
            <a:endParaRPr dirty="0">
              <a:latin typeface="Trebuchet MS"/>
              <a:cs typeface="Trebuchet MS"/>
            </a:endParaRPr>
          </a:p>
          <a:p>
            <a:pPr marL="3556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ovaries, uterus, and</a:t>
            </a:r>
            <a:r>
              <a:rPr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testes,</a:t>
            </a:r>
            <a:endParaRPr dirty="0">
              <a:latin typeface="Trebuchet MS"/>
              <a:cs typeface="Trebuchet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2100" dirty="0">
              <a:latin typeface="Times New Roman"/>
              <a:cs typeface="Times New Roman"/>
            </a:endParaRPr>
          </a:p>
          <a:p>
            <a:pPr marL="12700" fontAlgn="auto">
              <a:spcBef>
                <a:spcPts val="1739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i="1" spc="-5" dirty="0">
                <a:solidFill>
                  <a:srgbClr val="404040"/>
                </a:solidFill>
                <a:latin typeface="Trebuchet MS"/>
                <a:cs typeface="Trebuchet MS"/>
              </a:rPr>
              <a:t>LKB1/STK11 </a:t>
            </a:r>
            <a:r>
              <a:rPr dirty="0">
                <a:solidFill>
                  <a:srgbClr val="404040"/>
                </a:solidFill>
                <a:latin typeface="Trebuchet MS"/>
                <a:cs typeface="Trebuchet MS"/>
              </a:rPr>
              <a:t>gene</a:t>
            </a:r>
            <a:r>
              <a:rPr spc="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mutation.</a:t>
            </a:r>
            <a:endParaRPr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>
            <a:extLst>
              <a:ext uri="{FF2B5EF4-FFF2-40B4-BE49-F238E27FC236}">
                <a16:creationId xmlns:a16="http://schemas.microsoft.com/office/drawing/2014/main" id="{317A8B0D-CA1B-49E8-B148-E9FC6937B0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>
            <a:extLst>
              <a:ext uri="{FF2B5EF4-FFF2-40B4-BE49-F238E27FC236}">
                <a16:creationId xmlns:a16="http://schemas.microsoft.com/office/drawing/2014/main" id="{53431F6C-1D52-4AB9-94A3-F657EA5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11752F70-22F9-49E1-9C91-0CD987989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3">
            <a:extLst>
              <a:ext uri="{FF2B5EF4-FFF2-40B4-BE49-F238E27FC236}">
                <a16:creationId xmlns:a16="http://schemas.microsoft.com/office/drawing/2014/main" id="{5764B3D1-A526-4E71-B12B-8B1221292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object 2">
            <a:extLst>
              <a:ext uri="{FF2B5EF4-FFF2-40B4-BE49-F238E27FC236}">
                <a16:creationId xmlns:a16="http://schemas.microsoft.com/office/drawing/2014/main" id="{F6CF2E7C-7E21-407D-A07D-4D73054CF5B7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A4EF30A-4749-4385-BFEE-A63BECAE05B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4137025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15" dirty="0"/>
              <a:t>Peutz-Jeghers</a:t>
            </a:r>
            <a:r>
              <a:rPr sz="3600" spc="-90" dirty="0"/>
              <a:t> </a:t>
            </a:r>
            <a:r>
              <a:rPr sz="3600" spc="-5" dirty="0"/>
              <a:t>polyp</a:t>
            </a:r>
            <a:endParaRPr sz="3600"/>
          </a:p>
        </p:txBody>
      </p:sp>
      <p:sp>
        <p:nvSpPr>
          <p:cNvPr id="21508" name="object 4">
            <a:extLst>
              <a:ext uri="{FF2B5EF4-FFF2-40B4-BE49-F238E27FC236}">
                <a16:creationId xmlns:a16="http://schemas.microsoft.com/office/drawing/2014/main" id="{591D5AF3-C161-4232-9DE7-1064DD5744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060575"/>
            <a:ext cx="3821113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0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0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Large.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Arborizing network of connective  tissue, smooth muscle, lamina  propria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Glands lined by normal-appearing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intestinal epithelium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ts val="1013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Christmas tree pattern.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21509" name="object 5">
            <a:extLst>
              <a:ext uri="{FF2B5EF4-FFF2-40B4-BE49-F238E27FC236}">
                <a16:creationId xmlns:a16="http://schemas.microsoft.com/office/drawing/2014/main" id="{AADB308B-D8F8-4CFE-A39D-31E62127C9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1688" y="990600"/>
            <a:ext cx="2500312" cy="49466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510" name="object 6">
            <a:extLst>
              <a:ext uri="{FF2B5EF4-FFF2-40B4-BE49-F238E27FC236}">
                <a16:creationId xmlns:a16="http://schemas.microsoft.com/office/drawing/2014/main" id="{D593C14B-D69D-4189-B0AC-36A82C25781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0363" y="406400"/>
            <a:ext cx="4416425" cy="57277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bject 2">
            <a:extLst>
              <a:ext uri="{FF2B5EF4-FFF2-40B4-BE49-F238E27FC236}">
                <a16:creationId xmlns:a16="http://schemas.microsoft.com/office/drawing/2014/main" id="{81EADA22-5468-4653-869E-214D1A6E9B15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FE7EF92-FBE4-4576-A208-E3EDD035E5A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2101850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dirty="0"/>
              <a:t>Adenom</a:t>
            </a:r>
            <a:r>
              <a:rPr sz="3600" spc="5" dirty="0"/>
              <a:t>a</a:t>
            </a:r>
            <a:r>
              <a:rPr sz="3600" dirty="0"/>
              <a:t>s</a:t>
            </a:r>
            <a:endParaRPr sz="36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34B37C6F-2DA9-419B-93D8-E13BCC128775}"/>
              </a:ext>
            </a:extLst>
          </p:cNvPr>
          <p:cNvSpPr txBox="1"/>
          <p:nvPr/>
        </p:nvSpPr>
        <p:spPr>
          <a:xfrm>
            <a:off x="755650" y="2462213"/>
            <a:ext cx="6969125" cy="3479800"/>
          </a:xfrm>
          <a:prstGeom prst="rect">
            <a:avLst/>
          </a:prstGeom>
        </p:spPr>
        <p:txBody>
          <a:bodyPr lIns="0" tIns="139065" rIns="0" bIns="0">
            <a:spAutoFit/>
          </a:bodyPr>
          <a:lstStyle/>
          <a:p>
            <a:pPr marL="12700" fontAlgn="auto">
              <a:spcBef>
                <a:spcPts val="1095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Most </a:t>
            </a:r>
            <a:r>
              <a:rPr sz="2000" dirty="0">
                <a:solidFill>
                  <a:srgbClr val="404040"/>
                </a:solidFill>
                <a:latin typeface="Trebuchet MS"/>
                <a:cs typeface="Trebuchet MS"/>
              </a:rPr>
              <a:t>common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and clinically</a:t>
            </a:r>
            <a:r>
              <a:rPr sz="2000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spc="-5" dirty="0">
                <a:solidFill>
                  <a:srgbClr val="404040"/>
                </a:solidFill>
                <a:latin typeface="Trebuchet MS"/>
                <a:cs typeface="Trebuchet MS"/>
              </a:rPr>
              <a:t>important</a:t>
            </a:r>
            <a:endParaRPr sz="2000">
              <a:latin typeface="Trebuchet MS"/>
              <a:cs typeface="Trebuchet MS"/>
            </a:endParaRPr>
          </a:p>
          <a:p>
            <a:pPr marL="12700" fontAlgn="auto">
              <a:spcBef>
                <a:spcPts val="994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Increase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with</a:t>
            </a:r>
            <a:r>
              <a:rPr sz="2000" i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age.</a:t>
            </a:r>
            <a:endParaRPr sz="2000">
              <a:latin typeface="Trebuchet MS"/>
              <a:cs typeface="Trebuchet MS"/>
            </a:endParaRPr>
          </a:p>
          <a:p>
            <a:pPr marL="12700" fontAlgn="auto">
              <a:spcBef>
                <a:spcPts val="101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Definition: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presence of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epithelial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dysplasia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(low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or</a:t>
            </a:r>
            <a:r>
              <a:rPr sz="2000" i="1" spc="-1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high).</a:t>
            </a:r>
            <a:endParaRPr sz="2000">
              <a:latin typeface="Trebuchet MS"/>
              <a:cs typeface="Trebuchet MS"/>
            </a:endParaRPr>
          </a:p>
          <a:p>
            <a:pPr marL="12700" fontAlgn="auto">
              <a:spcBef>
                <a:spcPts val="994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Precursor for majority of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colorectal</a:t>
            </a:r>
            <a:r>
              <a:rPr sz="2000" b="1" spc="-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adenocarcinomas</a:t>
            </a:r>
            <a:endParaRPr sz="2000">
              <a:latin typeface="Trebuchet MS"/>
              <a:cs typeface="Trebuchet MS"/>
            </a:endParaRPr>
          </a:p>
          <a:p>
            <a:pPr marL="12700" fontAlgn="auto">
              <a:spcBef>
                <a:spcPts val="100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Most </a:t>
            </a:r>
            <a:r>
              <a:rPr sz="2000" b="1" i="1" dirty="0">
                <a:solidFill>
                  <a:srgbClr val="404040"/>
                </a:solidFill>
                <a:latin typeface="Trebuchet MS"/>
                <a:cs typeface="Trebuchet MS"/>
              </a:rPr>
              <a:t>adenomas DO </a:t>
            </a:r>
            <a:r>
              <a:rPr sz="2000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NOT </a:t>
            </a:r>
            <a:r>
              <a:rPr sz="2000" b="1" i="1" dirty="0">
                <a:solidFill>
                  <a:srgbClr val="404040"/>
                </a:solidFill>
                <a:latin typeface="Trebuchet MS"/>
                <a:cs typeface="Trebuchet MS"/>
              </a:rPr>
              <a:t>progress to</a:t>
            </a:r>
            <a:r>
              <a:rPr sz="2000" b="1" i="1" spc="-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i="1" dirty="0">
                <a:solidFill>
                  <a:srgbClr val="404040"/>
                </a:solidFill>
                <a:latin typeface="Trebuchet MS"/>
                <a:cs typeface="Trebuchet MS"/>
              </a:rPr>
              <a:t>carcinoma.</a:t>
            </a:r>
            <a:endParaRPr sz="2000">
              <a:latin typeface="Trebuchet MS"/>
              <a:cs typeface="Trebuchet MS"/>
            </a:endParaRPr>
          </a:p>
          <a:p>
            <a:pPr marL="12700" fontAlgn="auto">
              <a:spcBef>
                <a:spcPts val="1005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USA: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screening colonoscopy starts at 50</a:t>
            </a:r>
            <a:r>
              <a:rPr sz="2000" i="1" spc="-1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yrs.</a:t>
            </a:r>
            <a:endParaRPr sz="2000">
              <a:latin typeface="Trebuchet MS"/>
              <a:cs typeface="Trebuchet MS"/>
            </a:endParaRPr>
          </a:p>
          <a:p>
            <a:pPr marL="12700" fontAlgn="auto">
              <a:spcBef>
                <a:spcPts val="100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Earlier </a:t>
            </a:r>
            <a:r>
              <a:rPr sz="2000" i="1" dirty="0">
                <a:solidFill>
                  <a:srgbClr val="404040"/>
                </a:solidFill>
                <a:latin typeface="Trebuchet MS"/>
                <a:cs typeface="Trebuchet MS"/>
              </a:rPr>
              <a:t>screening </a:t>
            </a:r>
            <a:r>
              <a:rPr sz="2000" i="1" spc="-5" dirty="0">
                <a:solidFill>
                  <a:srgbClr val="404040"/>
                </a:solidFill>
                <a:latin typeface="Trebuchet MS"/>
                <a:cs typeface="Trebuchet MS"/>
              </a:rPr>
              <a:t>with family</a:t>
            </a:r>
            <a:r>
              <a:rPr sz="2000" i="1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i="1" spc="-35" dirty="0">
                <a:solidFill>
                  <a:srgbClr val="404040"/>
                </a:solidFill>
                <a:latin typeface="Trebuchet MS"/>
                <a:cs typeface="Trebuchet MS"/>
              </a:rPr>
              <a:t>history.</a:t>
            </a:r>
            <a:endParaRPr sz="2000">
              <a:latin typeface="Trebuchet MS"/>
              <a:cs typeface="Trebuchet MS"/>
            </a:endParaRPr>
          </a:p>
          <a:p>
            <a:pPr marL="12700" fontAlgn="auto">
              <a:spcBef>
                <a:spcPts val="994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600" spc="-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600" spc="-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Western </a:t>
            </a:r>
            <a:r>
              <a:rPr sz="2000" b="1" dirty="0">
                <a:solidFill>
                  <a:srgbClr val="404040"/>
                </a:solidFill>
                <a:latin typeface="Trebuchet MS"/>
                <a:cs typeface="Trebuchet MS"/>
              </a:rPr>
              <a:t>diets and lifestyles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increase</a:t>
            </a:r>
            <a:r>
              <a:rPr sz="2000" b="1" spc="-15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000" b="1" spc="-5" dirty="0">
                <a:solidFill>
                  <a:srgbClr val="404040"/>
                </a:solidFill>
                <a:latin typeface="Trebuchet MS"/>
                <a:cs typeface="Trebuchet MS"/>
              </a:rPr>
              <a:t>risk.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object 2">
            <a:extLst>
              <a:ext uri="{FF2B5EF4-FFF2-40B4-BE49-F238E27FC236}">
                <a16:creationId xmlns:a16="http://schemas.microsoft.com/office/drawing/2014/main" id="{890E47CB-E73A-4C56-8714-8610E9DEBD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1250" y="1622425"/>
            <a:ext cx="3851275" cy="48625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9483265-F63F-4CB9-80B4-345F9F34043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4814888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20" dirty="0"/>
              <a:t>Pedunculated </a:t>
            </a:r>
            <a:r>
              <a:rPr sz="3600" dirty="0"/>
              <a:t>or</a:t>
            </a:r>
            <a:r>
              <a:rPr sz="3600" spc="-65" dirty="0"/>
              <a:t> </a:t>
            </a:r>
            <a:r>
              <a:rPr sz="3600" spc="-5" dirty="0"/>
              <a:t>sessile</a:t>
            </a:r>
            <a:endParaRPr sz="3600"/>
          </a:p>
        </p:txBody>
      </p:sp>
      <p:sp>
        <p:nvSpPr>
          <p:cNvPr id="23556" name="object 4">
            <a:extLst>
              <a:ext uri="{FF2B5EF4-FFF2-40B4-BE49-F238E27FC236}">
                <a16:creationId xmlns:a16="http://schemas.microsoft.com/office/drawing/2014/main" id="{568BE574-5C5D-44AA-B1B3-5A635160F5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1622425"/>
            <a:ext cx="4043363" cy="48625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object 2">
            <a:extLst>
              <a:ext uri="{FF2B5EF4-FFF2-40B4-BE49-F238E27FC236}">
                <a16:creationId xmlns:a16="http://schemas.microsoft.com/office/drawing/2014/main" id="{AA30AD32-8A44-4911-B02C-D3C234CEF6A6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D5DFDDA3-1D89-41A0-BF7D-6EBFB0D0239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3175000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/>
              <a:t>Colon</a:t>
            </a:r>
            <a:r>
              <a:rPr sz="3600" spc="-55" dirty="0"/>
              <a:t> </a:t>
            </a:r>
            <a:r>
              <a:rPr sz="3600" spc="-5" dirty="0"/>
              <a:t>adenoma</a:t>
            </a:r>
            <a:endParaRPr sz="3600"/>
          </a:p>
        </p:txBody>
      </p:sp>
      <p:sp>
        <p:nvSpPr>
          <p:cNvPr id="24580" name="object 4">
            <a:extLst>
              <a:ext uri="{FF2B5EF4-FFF2-40B4-BE49-F238E27FC236}">
                <a16:creationId xmlns:a16="http://schemas.microsoft.com/office/drawing/2014/main" id="{7D777BE9-1C08-4331-AD2B-089C0433D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060575"/>
            <a:ext cx="4025900" cy="3532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0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0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Hallmark: epithelial dysplasia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Dysplasia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: nuclear  hyperchromasia, elongation,  stratification, high N/C ratio.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ts val="175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Size : most important correlate  with risk for malignancy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ts val="1738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High-grade dysplasia is the second  factor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24581" name="object 5">
            <a:extLst>
              <a:ext uri="{FF2B5EF4-FFF2-40B4-BE49-F238E27FC236}">
                <a16:creationId xmlns:a16="http://schemas.microsoft.com/office/drawing/2014/main" id="{0F4E28FA-6728-44D3-A91C-C10A8E58E0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1295400"/>
            <a:ext cx="6713538" cy="51816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>
            <a:extLst>
              <a:ext uri="{FF2B5EF4-FFF2-40B4-BE49-F238E27FC236}">
                <a16:creationId xmlns:a16="http://schemas.microsoft.com/office/drawing/2014/main" id="{3AF3685B-D81B-4C57-8528-398160272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121158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210081E4-2AB7-473E-B347-B56F0C5207E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3532188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75" dirty="0"/>
              <a:t>Tubular</a:t>
            </a:r>
            <a:r>
              <a:rPr sz="3600" spc="-70" dirty="0"/>
              <a:t> </a:t>
            </a:r>
            <a:r>
              <a:rPr sz="3600" spc="-5" dirty="0"/>
              <a:t>adenoma</a:t>
            </a:r>
            <a:endParaRPr sz="3600"/>
          </a:p>
        </p:txBody>
      </p:sp>
      <p:sp>
        <p:nvSpPr>
          <p:cNvPr id="26627" name="object 3">
            <a:extLst>
              <a:ext uri="{FF2B5EF4-FFF2-40B4-BE49-F238E27FC236}">
                <a16:creationId xmlns:a16="http://schemas.microsoft.com/office/drawing/2014/main" id="{1FBF44CB-2C9D-4EFB-9C6D-5FBDF53AEC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1533525"/>
            <a:ext cx="4502150" cy="53244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6628" name="object 4">
            <a:extLst>
              <a:ext uri="{FF2B5EF4-FFF2-40B4-BE49-F238E27FC236}">
                <a16:creationId xmlns:a16="http://schemas.microsoft.com/office/drawing/2014/main" id="{9A3187E7-A5B6-4F74-B3AC-34ABF4440E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1533525"/>
            <a:ext cx="4537075" cy="514032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object 2">
            <a:extLst>
              <a:ext uri="{FF2B5EF4-FFF2-40B4-BE49-F238E27FC236}">
                <a16:creationId xmlns:a16="http://schemas.microsoft.com/office/drawing/2014/main" id="{BD79316A-7EB1-4E72-AE99-8B23D28CE5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0"/>
            <a:ext cx="11582400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object 2">
            <a:extLst>
              <a:ext uri="{FF2B5EF4-FFF2-40B4-BE49-F238E27FC236}">
                <a16:creationId xmlns:a16="http://schemas.microsoft.com/office/drawing/2014/main" id="{EBF37A78-1645-4673-A242-AB5F709A8DB9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1385364-1CB7-463E-9A8F-30D012DBF7C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3532188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15" dirty="0"/>
              <a:t>Villous</a:t>
            </a:r>
            <a:r>
              <a:rPr sz="3600" spc="-60" dirty="0"/>
              <a:t> </a:t>
            </a:r>
            <a:r>
              <a:rPr sz="3600" spc="-5" dirty="0"/>
              <a:t>adenoma.</a:t>
            </a:r>
            <a:endParaRPr sz="3600"/>
          </a:p>
        </p:txBody>
      </p:sp>
      <p:sp>
        <p:nvSpPr>
          <p:cNvPr id="28676" name="object 4">
            <a:extLst>
              <a:ext uri="{FF2B5EF4-FFF2-40B4-BE49-F238E27FC236}">
                <a16:creationId xmlns:a16="http://schemas.microsoft.com/office/drawing/2014/main" id="{4A8E3405-42B6-4F52-9068-69A7B838C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5350" y="2028825"/>
            <a:ext cx="3392488" cy="4295775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114EFA82-9DFE-4B3C-BFA4-C754DA6AA748}"/>
              </a:ext>
            </a:extLst>
          </p:cNvPr>
          <p:cNvSpPr txBox="1"/>
          <p:nvPr/>
        </p:nvSpPr>
        <p:spPr>
          <a:xfrm>
            <a:off x="5168900" y="2462213"/>
            <a:ext cx="3165475" cy="827087"/>
          </a:xfrm>
          <a:prstGeom prst="rect">
            <a:avLst/>
          </a:prstGeom>
        </p:spPr>
        <p:txBody>
          <a:bodyPr lIns="0" tIns="139065" rIns="0" bIns="0">
            <a:spAutoFit/>
          </a:bodyPr>
          <a:lstStyle/>
          <a:p>
            <a:pPr marL="12700" fontAlgn="auto">
              <a:spcBef>
                <a:spcPts val="1095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Long </a:t>
            </a:r>
            <a:r>
              <a:rPr dirty="0">
                <a:solidFill>
                  <a:srgbClr val="404040"/>
                </a:solidFill>
                <a:latin typeface="Trebuchet MS"/>
                <a:cs typeface="Trebuchet MS"/>
              </a:rPr>
              <a:t>slender</a:t>
            </a:r>
            <a:r>
              <a:rPr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villi.</a:t>
            </a:r>
            <a:endParaRPr dirty="0">
              <a:latin typeface="Trebuchet MS"/>
              <a:cs typeface="Trebuchet MS"/>
            </a:endParaRPr>
          </a:p>
          <a:p>
            <a:pPr marL="12700" fontAlgn="auto">
              <a:spcBef>
                <a:spcPts val="994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More frequent invasive</a:t>
            </a:r>
            <a:r>
              <a:rPr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10" dirty="0">
                <a:solidFill>
                  <a:srgbClr val="404040"/>
                </a:solidFill>
                <a:latin typeface="Trebuchet MS"/>
                <a:cs typeface="Trebuchet MS"/>
              </a:rPr>
              <a:t>foci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6" name="object 6">
            <a:extLst>
              <a:ext uri="{FF2B5EF4-FFF2-40B4-BE49-F238E27FC236}">
                <a16:creationId xmlns:a16="http://schemas.microsoft.com/office/drawing/2014/main" id="{078D46D5-0E13-4BAD-8A52-77A8715DA052}"/>
              </a:ext>
            </a:extLst>
          </p:cNvPr>
          <p:cNvSpPr txBox="1"/>
          <p:nvPr/>
        </p:nvSpPr>
        <p:spPr>
          <a:xfrm>
            <a:off x="5168900" y="4019550"/>
            <a:ext cx="2287588" cy="1770063"/>
          </a:xfrm>
          <a:prstGeom prst="rect">
            <a:avLst/>
          </a:prstGeom>
        </p:spPr>
        <p:txBody>
          <a:bodyPr lIns="0" tIns="185420" rIns="0" bIns="0">
            <a:spAutoFit/>
          </a:bodyPr>
          <a:lstStyle/>
          <a:p>
            <a:pPr marL="12700" fontAlgn="auto">
              <a:spcBef>
                <a:spcPts val="146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900" spc="1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900" spc="1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Architecture:</a:t>
            </a:r>
            <a:endParaRPr sz="2400">
              <a:latin typeface="Trebuchet MS"/>
              <a:cs typeface="Trebuchet MS"/>
            </a:endParaRPr>
          </a:p>
          <a:p>
            <a:pPr marL="12700" fontAlgn="auto">
              <a:spcBef>
                <a:spcPts val="102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b="1" spc="-50" dirty="0">
                <a:solidFill>
                  <a:srgbClr val="404040"/>
                </a:solidFill>
                <a:latin typeface="Trebuchet MS"/>
                <a:cs typeface="Trebuchet MS"/>
              </a:rPr>
              <a:t>Tubular.</a:t>
            </a:r>
            <a:endParaRPr>
              <a:latin typeface="Trebuchet MS"/>
              <a:cs typeface="Trebuchet MS"/>
            </a:endParaRPr>
          </a:p>
          <a:p>
            <a:pPr marL="12700" fontAlgn="auto">
              <a:spcBef>
                <a:spcPts val="994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b="1" spc="-10" dirty="0">
                <a:solidFill>
                  <a:srgbClr val="404040"/>
                </a:solidFill>
                <a:latin typeface="Trebuchet MS"/>
                <a:cs typeface="Trebuchet MS"/>
              </a:rPr>
              <a:t>Tubulovillous.</a:t>
            </a:r>
            <a:endParaRPr>
              <a:latin typeface="Trebuchet MS"/>
              <a:cs typeface="Trebuchet MS"/>
            </a:endParaRPr>
          </a:p>
          <a:p>
            <a:pPr marL="12700" fontAlgn="auto">
              <a:spcBef>
                <a:spcPts val="100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b="1" spc="-10" dirty="0">
                <a:solidFill>
                  <a:srgbClr val="404040"/>
                </a:solidFill>
                <a:latin typeface="Trebuchet MS"/>
                <a:cs typeface="Trebuchet MS"/>
              </a:rPr>
              <a:t>Villous.</a:t>
            </a:r>
            <a:endParaRPr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AE2735DD-80A7-4810-ACA8-86FA7B3E534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3363913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15" dirty="0"/>
              <a:t>Villous</a:t>
            </a:r>
            <a:r>
              <a:rPr sz="3600" spc="-75" dirty="0"/>
              <a:t> </a:t>
            </a:r>
            <a:r>
              <a:rPr sz="3600" spc="-5" dirty="0"/>
              <a:t>adenoma</a:t>
            </a:r>
            <a:endParaRPr sz="3600"/>
          </a:p>
        </p:txBody>
      </p:sp>
      <p:sp>
        <p:nvSpPr>
          <p:cNvPr id="29699" name="object 3">
            <a:extLst>
              <a:ext uri="{FF2B5EF4-FFF2-40B4-BE49-F238E27FC236}">
                <a16:creationId xmlns:a16="http://schemas.microsoft.com/office/drawing/2014/main" id="{5B166694-D7CF-483C-8DDD-4EAD41CD1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5650" y="1371600"/>
            <a:ext cx="9150350" cy="5486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object 2">
            <a:extLst>
              <a:ext uri="{FF2B5EF4-FFF2-40B4-BE49-F238E27FC236}">
                <a16:creationId xmlns:a16="http://schemas.microsoft.com/office/drawing/2014/main" id="{96E97291-7E53-48F9-A6DA-D5A5752F8D91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9EF1B28-A656-4945-9BA9-AB2F519B9BA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3979863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dirty="0"/>
              <a:t>Familial</a:t>
            </a:r>
            <a:r>
              <a:rPr sz="3600" spc="-114" dirty="0"/>
              <a:t> </a:t>
            </a:r>
            <a:r>
              <a:rPr sz="3600" dirty="0"/>
              <a:t>Syndromes</a:t>
            </a:r>
            <a:endParaRPr sz="36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5EE7819-C49B-4A8C-B7DB-9262109AFA2D}"/>
              </a:ext>
            </a:extLst>
          </p:cNvPr>
          <p:cNvSpPr txBox="1"/>
          <p:nvPr/>
        </p:nvSpPr>
        <p:spPr>
          <a:xfrm>
            <a:off x="755650" y="2462213"/>
            <a:ext cx="9759950" cy="822325"/>
          </a:xfrm>
          <a:prstGeom prst="rect">
            <a:avLst/>
          </a:prstGeom>
        </p:spPr>
        <p:txBody>
          <a:bodyPr lIns="0" tIns="139065" rIns="0" bIns="0">
            <a:spAutoFit/>
          </a:bodyPr>
          <a:lstStyle/>
          <a:p>
            <a:pPr marL="12700" fontAlgn="auto">
              <a:spcBef>
                <a:spcPts val="1095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Syndromes associated with colonic polyps and </a:t>
            </a:r>
            <a:r>
              <a:rPr b="1" u="sng" spc="-5" dirty="0">
                <a:solidFill>
                  <a:srgbClr val="404040"/>
                </a:solidFill>
                <a:latin typeface="Trebuchet MS"/>
                <a:cs typeface="Trebuchet MS"/>
              </a:rPr>
              <a:t>increased rates of </a:t>
            </a:r>
            <a:r>
              <a:rPr b="1" u="sng" spc="-10" dirty="0">
                <a:solidFill>
                  <a:srgbClr val="404040"/>
                </a:solidFill>
                <a:latin typeface="Trebuchet MS"/>
                <a:cs typeface="Trebuchet MS"/>
              </a:rPr>
              <a:t>colon</a:t>
            </a:r>
            <a:r>
              <a:rPr b="1" u="sng" spc="1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b="1" u="sng" spc="-5" dirty="0">
                <a:solidFill>
                  <a:srgbClr val="404040"/>
                </a:solidFill>
                <a:latin typeface="Trebuchet MS"/>
                <a:cs typeface="Trebuchet MS"/>
              </a:rPr>
              <a:t>cancer</a:t>
            </a:r>
            <a:endParaRPr b="1" u="sng" dirty="0">
              <a:latin typeface="Trebuchet MS"/>
              <a:cs typeface="Trebuchet MS"/>
            </a:endParaRPr>
          </a:p>
          <a:p>
            <a:pPr marL="12700" fontAlgn="auto">
              <a:spcBef>
                <a:spcPts val="994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b="1" u="sng" spc="-5" dirty="0">
                <a:solidFill>
                  <a:srgbClr val="404040"/>
                </a:solidFill>
                <a:latin typeface="Trebuchet MS"/>
                <a:cs typeface="Trebuchet MS"/>
              </a:rPr>
              <a:t>Genetic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 basis.</a:t>
            </a:r>
            <a:endParaRPr dirty="0">
              <a:latin typeface="Trebuchet MS"/>
              <a:cs typeface="Trebuchet M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14EBD0E-6150-4538-B6E1-C6A72E8554A0}"/>
              </a:ext>
            </a:extLst>
          </p:cNvPr>
          <p:cNvSpPr txBox="1"/>
          <p:nvPr/>
        </p:nvSpPr>
        <p:spPr>
          <a:xfrm>
            <a:off x="755650" y="4067175"/>
            <a:ext cx="7759700" cy="1009650"/>
          </a:xfrm>
          <a:prstGeom prst="rect">
            <a:avLst/>
          </a:prstGeom>
        </p:spPr>
        <p:txBody>
          <a:bodyPr lIns="0" tIns="138430" rIns="0" bIns="0">
            <a:spAutoFit/>
          </a:bodyPr>
          <a:lstStyle/>
          <a:p>
            <a:pPr marL="12700" fontAlgn="auto">
              <a:spcBef>
                <a:spcPts val="109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900" spc="1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900" spc="1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b="1" spc="-15" dirty="0">
                <a:solidFill>
                  <a:srgbClr val="404040"/>
                </a:solidFill>
                <a:latin typeface="Trebuchet MS"/>
                <a:cs typeface="Trebuchet MS"/>
              </a:rPr>
              <a:t>Familial 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Adenomatous </a:t>
            </a:r>
            <a:r>
              <a:rPr sz="2400" b="1" spc="-20" dirty="0">
                <a:solidFill>
                  <a:srgbClr val="404040"/>
                </a:solidFill>
                <a:latin typeface="Trebuchet MS"/>
                <a:cs typeface="Trebuchet MS"/>
              </a:rPr>
              <a:t>Polyps</a:t>
            </a:r>
            <a:r>
              <a:rPr sz="2400" b="1" spc="-1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35" dirty="0">
                <a:solidFill>
                  <a:srgbClr val="404040"/>
                </a:solidFill>
                <a:latin typeface="Trebuchet MS"/>
                <a:cs typeface="Trebuchet MS"/>
              </a:rPr>
              <a:t>(FAP)</a:t>
            </a:r>
            <a:endParaRPr sz="2400">
              <a:latin typeface="Trebuchet MS"/>
              <a:cs typeface="Trebuchet MS"/>
            </a:endParaRPr>
          </a:p>
          <a:p>
            <a:pPr marL="12700" fontAlgn="auto">
              <a:spcBef>
                <a:spcPts val="994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900" spc="1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900" spc="1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2400" b="1" dirty="0">
                <a:solidFill>
                  <a:srgbClr val="404040"/>
                </a:solidFill>
                <a:latin typeface="Trebuchet MS"/>
                <a:cs typeface="Trebuchet MS"/>
              </a:rPr>
              <a:t>Hereditary 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Nonpolyposis Colorectal Cancer</a:t>
            </a:r>
            <a:r>
              <a:rPr sz="2400" b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2400" b="1" spc="-5" dirty="0">
                <a:solidFill>
                  <a:srgbClr val="404040"/>
                </a:solidFill>
                <a:latin typeface="Trebuchet MS"/>
                <a:cs typeface="Trebuchet MS"/>
              </a:rPr>
              <a:t>(HNPCC)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object 2">
            <a:extLst>
              <a:ext uri="{FF2B5EF4-FFF2-40B4-BE49-F238E27FC236}">
                <a16:creationId xmlns:a16="http://schemas.microsoft.com/office/drawing/2014/main" id="{9E7A87BA-3930-42C9-877D-BFFF29131024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099" name="object 3">
            <a:extLst>
              <a:ext uri="{FF2B5EF4-FFF2-40B4-BE49-F238E27FC236}">
                <a16:creationId xmlns:a16="http://schemas.microsoft.com/office/drawing/2014/main" id="{6EC57542-25CA-4A06-8A14-029AEF8BA1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628650"/>
            <a:ext cx="4403725" cy="1123950"/>
          </a:xfrm>
        </p:spPr>
        <p:txBody>
          <a:bodyPr lIns="0" tIns="12700" rIns="0" bIns="0">
            <a:spAutoFit/>
          </a:bodyPr>
          <a:lstStyle/>
          <a:p>
            <a:pPr marL="12700" eaLnBrk="1" hangingPunct="1">
              <a:lnSpc>
                <a:spcPct val="100000"/>
              </a:lnSpc>
              <a:spcBef>
                <a:spcPts val="100"/>
              </a:spcBef>
            </a:pPr>
            <a:r>
              <a:rPr lang="en-US" altLang="en-US" sz="3600"/>
              <a:t>COLONIC POLYPS AND  NEOPLASTIC DISEASE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60C3EBE4-D472-487B-BFD0-DC69F0F4951C}"/>
              </a:ext>
            </a:extLst>
          </p:cNvPr>
          <p:cNvSpPr txBox="1"/>
          <p:nvPr/>
        </p:nvSpPr>
        <p:spPr>
          <a:xfrm>
            <a:off x="755650" y="2462213"/>
            <a:ext cx="9302750" cy="2443162"/>
          </a:xfrm>
          <a:prstGeom prst="rect">
            <a:avLst/>
          </a:prstGeom>
        </p:spPr>
        <p:txBody>
          <a:bodyPr lIns="0" tIns="139065" rIns="0" bIns="0">
            <a:spAutoFit/>
          </a:bodyPr>
          <a:lstStyle/>
          <a:p>
            <a:pPr marL="12700" fontAlgn="auto">
              <a:spcBef>
                <a:spcPts val="1095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10" dirty="0">
                <a:solidFill>
                  <a:srgbClr val="404040"/>
                </a:solidFill>
                <a:latin typeface="Trebuchet MS"/>
                <a:cs typeface="Trebuchet MS"/>
              </a:rPr>
              <a:t>Colon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is most common site </a:t>
            </a:r>
            <a:r>
              <a:rPr spc="-10" dirty="0">
                <a:solidFill>
                  <a:srgbClr val="404040"/>
                </a:solidFill>
                <a:latin typeface="Trebuchet MS"/>
                <a:cs typeface="Trebuchet MS"/>
              </a:rPr>
              <a:t>for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polyps</a:t>
            </a:r>
            <a:endParaRPr dirty="0">
              <a:latin typeface="Trebuchet MS"/>
              <a:cs typeface="Trebuchet MS"/>
            </a:endParaRPr>
          </a:p>
          <a:p>
            <a:pPr marL="12700" fontAlgn="auto">
              <a:spcBef>
                <a:spcPts val="994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b="1" i="1" spc="-5" dirty="0">
                <a:solidFill>
                  <a:srgbClr val="404040"/>
                </a:solidFill>
                <a:latin typeface="Trebuchet MS"/>
                <a:cs typeface="Trebuchet MS"/>
              </a:rPr>
              <a:t>Sessile </a:t>
            </a:r>
            <a:r>
              <a:rPr b="1" i="1" dirty="0">
                <a:solidFill>
                  <a:srgbClr val="404040"/>
                </a:solidFill>
                <a:latin typeface="Trebuchet MS"/>
                <a:cs typeface="Trebuchet MS"/>
              </a:rPr>
              <a:t>polyp</a:t>
            </a:r>
            <a:r>
              <a:rPr i="1" dirty="0">
                <a:solidFill>
                  <a:srgbClr val="404040"/>
                </a:solidFill>
                <a:latin typeface="Trebuchet MS"/>
                <a:cs typeface="Trebuchet MS"/>
              </a:rPr>
              <a:t>: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no</a:t>
            </a:r>
            <a:r>
              <a:rPr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>
                <a:solidFill>
                  <a:srgbClr val="404040"/>
                </a:solidFill>
                <a:latin typeface="Trebuchet MS"/>
                <a:cs typeface="Trebuchet MS"/>
              </a:rPr>
              <a:t>stalk</a:t>
            </a:r>
            <a:endParaRPr dirty="0">
              <a:latin typeface="Trebuchet MS"/>
              <a:cs typeface="Trebuchet MS"/>
            </a:endParaRPr>
          </a:p>
          <a:p>
            <a:pPr marL="12700" fontAlgn="auto">
              <a:spcBef>
                <a:spcPts val="101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b="1" i="1" spc="-5" dirty="0">
                <a:solidFill>
                  <a:srgbClr val="404040"/>
                </a:solidFill>
                <a:latin typeface="Trebuchet MS"/>
                <a:cs typeface="Trebuchet MS"/>
              </a:rPr>
              <a:t>Pedunculated </a:t>
            </a:r>
            <a:r>
              <a:rPr b="1" i="1" dirty="0">
                <a:solidFill>
                  <a:srgbClr val="404040"/>
                </a:solidFill>
                <a:latin typeface="Trebuchet MS"/>
                <a:cs typeface="Trebuchet MS"/>
              </a:rPr>
              <a:t>polyp</a:t>
            </a:r>
            <a:r>
              <a:rPr i="1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r>
              <a:rPr i="1" spc="-7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i="1" spc="-5" dirty="0">
                <a:solidFill>
                  <a:srgbClr val="404040"/>
                </a:solidFill>
                <a:latin typeface="Trebuchet MS"/>
                <a:cs typeface="Trebuchet MS"/>
              </a:rPr>
              <a:t>stalk.</a:t>
            </a:r>
            <a:endParaRPr dirty="0">
              <a:latin typeface="Trebuchet MS"/>
              <a:cs typeface="Trebuchet MS"/>
            </a:endParaRPr>
          </a:p>
          <a:p>
            <a:pPr marL="12700" fontAlgn="auto">
              <a:spcBef>
                <a:spcPts val="1005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b="1" i="1" spc="-5" dirty="0">
                <a:solidFill>
                  <a:srgbClr val="404040"/>
                </a:solidFill>
                <a:latin typeface="Trebuchet MS"/>
                <a:cs typeface="Trebuchet MS"/>
              </a:rPr>
              <a:t>Non neoplastic </a:t>
            </a:r>
            <a:r>
              <a:rPr b="1" i="1" dirty="0">
                <a:solidFill>
                  <a:srgbClr val="404040"/>
                </a:solidFill>
                <a:latin typeface="Trebuchet MS"/>
                <a:cs typeface="Trebuchet MS"/>
              </a:rPr>
              <a:t>polyps</a:t>
            </a:r>
            <a:r>
              <a:rPr i="1" dirty="0">
                <a:solidFill>
                  <a:srgbClr val="404040"/>
                </a:solidFill>
                <a:latin typeface="Trebuchet MS"/>
                <a:cs typeface="Trebuchet MS"/>
              </a:rPr>
              <a:t>: </a:t>
            </a:r>
            <a:r>
              <a:rPr spc="-20" dirty="0">
                <a:solidFill>
                  <a:srgbClr val="404040"/>
                </a:solidFill>
                <a:latin typeface="Trebuchet MS"/>
                <a:cs typeface="Trebuchet MS"/>
              </a:rPr>
              <a:t>inflammatory,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hamartomatous, or</a:t>
            </a:r>
            <a:r>
              <a:rPr lang="en-US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hyperplastic</a:t>
            </a:r>
            <a:r>
              <a:rPr lang="en-US" spc="-5" dirty="0">
                <a:solidFill>
                  <a:srgbClr val="404040"/>
                </a:solidFill>
                <a:latin typeface="Trebuchet MS"/>
                <a:cs typeface="Trebuchet MS"/>
              </a:rPr>
              <a:t>.</a:t>
            </a:r>
          </a:p>
          <a:p>
            <a:pPr marL="12700" fontAlgn="auto">
              <a:spcBef>
                <a:spcPts val="1005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lang="en-US"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lang="en-US"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lang="en-US" b="1" i="1" spc="-5" dirty="0">
                <a:solidFill>
                  <a:srgbClr val="404040"/>
                </a:solidFill>
                <a:latin typeface="Trebuchet MS"/>
                <a:cs typeface="Trebuchet MS"/>
              </a:rPr>
              <a:t>Neoplastic </a:t>
            </a:r>
            <a:r>
              <a:rPr lang="en-US" b="1" i="1" dirty="0">
                <a:solidFill>
                  <a:srgbClr val="404040"/>
                </a:solidFill>
                <a:latin typeface="Trebuchet MS"/>
                <a:cs typeface="Trebuchet MS"/>
              </a:rPr>
              <a:t>polyps</a:t>
            </a:r>
            <a:r>
              <a:rPr lang="en-US" i="1" dirty="0">
                <a:solidFill>
                  <a:srgbClr val="404040"/>
                </a:solidFill>
                <a:latin typeface="Trebuchet MS"/>
                <a:cs typeface="Trebuchet MS"/>
              </a:rPr>
              <a:t>:</a:t>
            </a:r>
            <a:r>
              <a:rPr lang="en-US" i="1" spc="-5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lang="en-US" i="1" spc="-5" dirty="0">
                <a:solidFill>
                  <a:srgbClr val="404040"/>
                </a:solidFill>
                <a:latin typeface="Trebuchet MS"/>
                <a:cs typeface="Trebuchet MS"/>
              </a:rPr>
              <a:t>adenoma.</a:t>
            </a:r>
            <a:endParaRPr lang="en-US" dirty="0">
              <a:latin typeface="Trebuchet MS"/>
              <a:cs typeface="Trebuchet MS"/>
            </a:endParaRPr>
          </a:p>
          <a:p>
            <a:pPr marL="12700" fontAlgn="auto">
              <a:spcBef>
                <a:spcPts val="1005"/>
              </a:spcBef>
              <a:spcAft>
                <a:spcPts val="0"/>
              </a:spcAft>
              <a:tabLst>
                <a:tab pos="354965" algn="l"/>
              </a:tabLst>
              <a:defRPr/>
            </a:pPr>
            <a:endParaRPr dirty="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5">
            <a:extLst>
              <a:ext uri="{FF2B5EF4-FFF2-40B4-BE49-F238E27FC236}">
                <a16:creationId xmlns:a16="http://schemas.microsoft.com/office/drawing/2014/main" id="{806481C1-9263-490D-A506-827DB5B30A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object 2">
            <a:extLst>
              <a:ext uri="{FF2B5EF4-FFF2-40B4-BE49-F238E27FC236}">
                <a16:creationId xmlns:a16="http://schemas.microsoft.com/office/drawing/2014/main" id="{95504E00-EF00-420C-88BC-E3B318B01142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01721E6-07A9-4E96-A47C-CA80902595F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7367588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dirty="0"/>
              <a:t>Familial </a:t>
            </a:r>
            <a:r>
              <a:rPr sz="3600" spc="-5" dirty="0"/>
              <a:t>adenomatous </a:t>
            </a:r>
            <a:r>
              <a:rPr sz="3600" spc="-10" dirty="0"/>
              <a:t>polyposis</a:t>
            </a:r>
            <a:r>
              <a:rPr sz="3600" spc="-25" dirty="0"/>
              <a:t> </a:t>
            </a:r>
            <a:r>
              <a:rPr lang="en-US" sz="3600" spc="-25" dirty="0"/>
              <a:t>(</a:t>
            </a:r>
            <a:r>
              <a:rPr sz="3600" spc="-130" dirty="0"/>
              <a:t>FAP</a:t>
            </a:r>
            <a:r>
              <a:rPr lang="en-US" sz="3600" spc="-130" dirty="0"/>
              <a:t>)</a:t>
            </a:r>
            <a:endParaRPr sz="3600" dirty="0"/>
          </a:p>
        </p:txBody>
      </p:sp>
      <p:sp>
        <p:nvSpPr>
          <p:cNvPr id="32772" name="object 4">
            <a:extLst>
              <a:ext uri="{FF2B5EF4-FFF2-40B4-BE49-F238E27FC236}">
                <a16:creationId xmlns:a16="http://schemas.microsoft.com/office/drawing/2014/main" id="{BC200D88-B655-4F8E-BED6-1DA41FB2C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060575"/>
            <a:ext cx="8181975" cy="351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0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  <a:tab pos="1557338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  <a:tab pos="1557338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  <a:tab pos="1557338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  <a:tab pos="15573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  <a:tab pos="15573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  <a:tab pos="15573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  <a:tab pos="15573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  <a:tab pos="15573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  <a:tab pos="1557338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0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Autosomal	dominant.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Numerous colorectal adenomas: teenage years.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Mutation in APC gene.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At least 100 polyps are necessary for a diagnosis of classic FAP.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Morphologically similar to sporadic adenomas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100% of patients develop colorectal carcinoma, IF UNTREATED, often before  age of 30.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013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Standard therapy: prophylactic colectomy before 20 Year of age.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Risk for 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extraintestinal manifestations,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>
            <a:extLst>
              <a:ext uri="{FF2B5EF4-FFF2-40B4-BE49-F238E27FC236}">
                <a16:creationId xmlns:a16="http://schemas.microsoft.com/office/drawing/2014/main" id="{1E0F9520-4966-4A67-9115-32EF3D5D1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object 2">
            <a:extLst>
              <a:ext uri="{FF2B5EF4-FFF2-40B4-BE49-F238E27FC236}">
                <a16:creationId xmlns:a16="http://schemas.microsoft.com/office/drawing/2014/main" id="{FFD401D6-B10E-4F0D-BDA9-E24135F4ACF1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7F08CE1-FF4F-4ED7-93B1-79ACB8247A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2184400"/>
            <a:ext cx="8169275" cy="392113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900" spc="15" dirty="0">
                <a:latin typeface="Wingdings 3"/>
                <a:cs typeface="Wingdings 3"/>
              </a:rPr>
              <a:t></a:t>
            </a:r>
            <a:r>
              <a:rPr sz="1900" spc="15" dirty="0">
                <a:latin typeface="Times New Roman"/>
                <a:cs typeface="Times New Roman"/>
              </a:rPr>
              <a:t>	</a:t>
            </a:r>
            <a:r>
              <a:rPr sz="2400" spc="-30" dirty="0">
                <a:solidFill>
                  <a:srgbClr val="404040"/>
                </a:solidFill>
              </a:rPr>
              <a:t>Variants </a:t>
            </a:r>
            <a:r>
              <a:rPr sz="2400" dirty="0">
                <a:solidFill>
                  <a:srgbClr val="404040"/>
                </a:solidFill>
              </a:rPr>
              <a:t>of </a:t>
            </a:r>
            <a:r>
              <a:rPr sz="2400" spc="-65" dirty="0">
                <a:solidFill>
                  <a:srgbClr val="404040"/>
                </a:solidFill>
              </a:rPr>
              <a:t>FAP: </a:t>
            </a:r>
            <a:r>
              <a:rPr sz="2400" spc="-10" dirty="0">
                <a:solidFill>
                  <a:srgbClr val="404040"/>
                </a:solidFill>
              </a:rPr>
              <a:t>Gardner </a:t>
            </a:r>
            <a:r>
              <a:rPr sz="2400" spc="-5" dirty="0">
                <a:solidFill>
                  <a:srgbClr val="404040"/>
                </a:solidFill>
              </a:rPr>
              <a:t>syndrome and </a:t>
            </a:r>
            <a:r>
              <a:rPr sz="2400" spc="-60" dirty="0">
                <a:solidFill>
                  <a:srgbClr val="404040"/>
                </a:solidFill>
              </a:rPr>
              <a:t>Turcot</a:t>
            </a:r>
            <a:r>
              <a:rPr sz="2400" spc="190" dirty="0">
                <a:solidFill>
                  <a:srgbClr val="404040"/>
                </a:solidFill>
              </a:rPr>
              <a:t> </a:t>
            </a:r>
            <a:r>
              <a:rPr sz="2400" spc="-5" dirty="0">
                <a:solidFill>
                  <a:srgbClr val="404040"/>
                </a:solidFill>
              </a:rPr>
              <a:t>syndrome.</a:t>
            </a:r>
            <a:endParaRPr sz="2400">
              <a:latin typeface="Times New Roman"/>
              <a:cs typeface="Times New Roman"/>
            </a:endParaRPr>
          </a:p>
        </p:txBody>
      </p:sp>
      <p:sp>
        <p:nvSpPr>
          <p:cNvPr id="34820" name="object 4">
            <a:extLst>
              <a:ext uri="{FF2B5EF4-FFF2-40B4-BE49-F238E27FC236}">
                <a16:creationId xmlns:a16="http://schemas.microsoft.com/office/drawing/2014/main" id="{4E557D3F-9AC6-4322-A523-B09AADDE54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481388"/>
            <a:ext cx="8356600" cy="158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355600" indent="-3429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Gardner syndrome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: intestinal polyps + osteomas (mandible, skull, and long  bones); epidermal cysts; desmoid and thyroid tumors; and dental  abnormalities.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988"/>
              </a:spcBef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Turcot syndrome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: intestinal adenomas and CNS tumors (medulloblastomas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&gt;&gt; glioblastomas	)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object 2">
            <a:extLst>
              <a:ext uri="{FF2B5EF4-FFF2-40B4-BE49-F238E27FC236}">
                <a16:creationId xmlns:a16="http://schemas.microsoft.com/office/drawing/2014/main" id="{0625B23E-B1F9-4F8C-85D5-8B5B4C36E9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" y="228600"/>
            <a:ext cx="11353800" cy="66294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bject 2">
            <a:extLst>
              <a:ext uri="{FF2B5EF4-FFF2-40B4-BE49-F238E27FC236}">
                <a16:creationId xmlns:a16="http://schemas.microsoft.com/office/drawing/2014/main" id="{4456FD02-A46E-44AD-8EF0-1C2C3F21F7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81000"/>
            <a:ext cx="10591800" cy="6096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object 2">
            <a:extLst>
              <a:ext uri="{FF2B5EF4-FFF2-40B4-BE49-F238E27FC236}">
                <a16:creationId xmlns:a16="http://schemas.microsoft.com/office/drawing/2014/main" id="{9122E2CD-FA33-42D8-8541-C7F7CC8D631B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7891" name="object 3">
            <a:extLst>
              <a:ext uri="{FF2B5EF4-FFF2-40B4-BE49-F238E27FC236}">
                <a16:creationId xmlns:a16="http://schemas.microsoft.com/office/drawing/2014/main" id="{1F227BD8-AB5F-4E43-B776-7DA9BACDB0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628650"/>
            <a:ext cx="7240588" cy="1123950"/>
          </a:xfrm>
        </p:spPr>
        <p:txBody>
          <a:bodyPr lIns="0" tIns="12700" rIns="0" bIns="0">
            <a:spAutoFit/>
          </a:bodyPr>
          <a:lstStyle/>
          <a:p>
            <a:pPr marL="12700" eaLnBrk="1" hangingPunct="1">
              <a:lnSpc>
                <a:spcPct val="100000"/>
              </a:lnSpc>
              <a:spcBef>
                <a:spcPts val="100"/>
              </a:spcBef>
            </a:pPr>
            <a:r>
              <a:rPr lang="en-US" altLang="en-US" sz="3600"/>
              <a:t>Hereditary Nonpolyposis Colorectal  Cancer (</a:t>
            </a:r>
            <a:r>
              <a:rPr lang="en-US" altLang="en-US" sz="3600" b="1"/>
              <a:t>HN</a:t>
            </a:r>
            <a:r>
              <a:rPr lang="en-US" altLang="en-US" sz="3600" b="1" i="1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PCC, </a:t>
            </a:r>
            <a:r>
              <a:rPr lang="en-US" altLang="en-US" sz="3600" b="1"/>
              <a:t>Ly</a:t>
            </a:r>
            <a:r>
              <a:rPr lang="en-US" altLang="en-US" sz="3600" b="1" i="1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nch syndrome)</a:t>
            </a:r>
            <a:endParaRPr lang="en-US" altLang="en-US" sz="3600" b="1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37892" name="object 4">
            <a:extLst>
              <a:ext uri="{FF2B5EF4-FFF2-40B4-BE49-F238E27FC236}">
                <a16:creationId xmlns:a16="http://schemas.microsoft.com/office/drawing/2014/main" id="{68BB54DF-51B3-4D62-85A2-317676916D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393950"/>
            <a:ext cx="8316913" cy="329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7310" rIns="0" bIns="0">
            <a:spAutoFit/>
          </a:bodyPr>
          <a:lstStyle>
            <a:lvl1pPr marL="355600" indent="-3429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ts val="525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Clustering of tumors: </a:t>
            </a:r>
            <a:r>
              <a:rPr lang="en-US" altLang="en-US" sz="18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Colorectum, endometrium, stomach, ovary, ureters,  brain, small bowel, hepatobiliary tract, and skin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563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Colon cancer at younger age than sporadic cancers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575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Right colon with excessive mucin production 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563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Adenomas are present, BUT POLYPOSIS IS NOT.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25"/>
              </a:spcBef>
              <a:buFontTx/>
              <a:buNone/>
            </a:pPr>
            <a:endParaRPr lang="en-US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Inherited germ line mutations in DNA mismatch repair genes.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563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Accumulation of mutations in 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microsatellite DNA (short repeating sequences)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563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Resulting in 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microsatellite instability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575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Majority of cases involve either 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MSH2 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or 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MLH1.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FBB13381-9340-4D18-ADFF-1DCDFCB9BF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4800600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/>
              <a:t>Cecal polyps in</a:t>
            </a:r>
            <a:r>
              <a:rPr sz="3600" spc="-55" dirty="0"/>
              <a:t> </a:t>
            </a:r>
            <a:r>
              <a:rPr sz="3600" spc="-10" dirty="0"/>
              <a:t>HNPCC.</a:t>
            </a:r>
            <a:endParaRPr sz="3600"/>
          </a:p>
        </p:txBody>
      </p:sp>
      <p:sp>
        <p:nvSpPr>
          <p:cNvPr id="38915" name="object 3">
            <a:extLst>
              <a:ext uri="{FF2B5EF4-FFF2-40B4-BE49-F238E27FC236}">
                <a16:creationId xmlns:a16="http://schemas.microsoft.com/office/drawing/2014/main" id="{F08C384D-F2E4-467F-873C-1F0F97F0A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1203325"/>
            <a:ext cx="9525000" cy="55022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object 2">
            <a:extLst>
              <a:ext uri="{FF2B5EF4-FFF2-40B4-BE49-F238E27FC236}">
                <a16:creationId xmlns:a16="http://schemas.microsoft.com/office/drawing/2014/main" id="{E3B9E4AA-3E06-4D46-BB80-6F5067C14FE6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7F3ACD77-EBD1-45CB-8D97-0B1B2C94540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5032375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/>
              <a:t>Colonic</a:t>
            </a:r>
            <a:r>
              <a:rPr sz="3600" spc="-215" dirty="0"/>
              <a:t> </a:t>
            </a:r>
            <a:r>
              <a:rPr sz="3600" spc="-5" dirty="0"/>
              <a:t>Adenocarcinoma</a:t>
            </a:r>
            <a:endParaRPr sz="3600"/>
          </a:p>
        </p:txBody>
      </p:sp>
      <p:sp>
        <p:nvSpPr>
          <p:cNvPr id="39940" name="object 4">
            <a:extLst>
              <a:ext uri="{FF2B5EF4-FFF2-40B4-BE49-F238E27FC236}">
                <a16:creationId xmlns:a16="http://schemas.microsoft.com/office/drawing/2014/main" id="{F286F14C-40AE-42A2-8D69-4931649668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060575"/>
            <a:ext cx="8370888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0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00"/>
              </a:spcBef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Most common malignancy of the gastrointestinal tract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Small intestine is uncommonly involved by neoplasia.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Peak: 60 to 70 years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20% under 50 years.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Low intake of vegetable fibers and high intake of carbohydrates and  fat.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013"/>
              </a:spcBef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Aspirin or other NSAIDs have a protective effect.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Cyclooxygenase-2 (COX-2) promotes epithelial proliferation.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3">
            <a:extLst>
              <a:ext uri="{FF2B5EF4-FFF2-40B4-BE49-F238E27FC236}">
                <a16:creationId xmlns:a16="http://schemas.microsoft.com/office/drawing/2014/main" id="{76DA067B-E0C1-4016-821F-42FC30F015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3">
            <a:extLst>
              <a:ext uri="{FF2B5EF4-FFF2-40B4-BE49-F238E27FC236}">
                <a16:creationId xmlns:a16="http://schemas.microsoft.com/office/drawing/2014/main" id="{BEF48DEF-673E-4430-BAC4-89209FBD2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object 2">
            <a:extLst>
              <a:ext uri="{FF2B5EF4-FFF2-40B4-BE49-F238E27FC236}">
                <a16:creationId xmlns:a16="http://schemas.microsoft.com/office/drawing/2014/main" id="{75BE2349-D33A-472E-B0DC-7718C5D236AE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9A34A86D-BF8C-415E-A6E7-647C55A4B1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2655888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20" dirty="0"/>
              <a:t>Pathogenesis</a:t>
            </a:r>
            <a:endParaRPr sz="3600"/>
          </a:p>
        </p:txBody>
      </p:sp>
      <p:sp>
        <p:nvSpPr>
          <p:cNvPr id="41988" name="object 4">
            <a:extLst>
              <a:ext uri="{FF2B5EF4-FFF2-40B4-BE49-F238E27FC236}">
                <a16:creationId xmlns:a16="http://schemas.microsoft.com/office/drawing/2014/main" id="{E3600102-4658-4BC1-8C8B-9DE9628134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862263"/>
            <a:ext cx="8616950" cy="212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40335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13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Sporadic &gt;&gt;&gt;&gt; familial.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Two pathways: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APC/β-catenin pathway &gt;&gt; increased WNT signaling.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Microsatellite instability pathway &gt;&gt; defects in DNA mismatch repair.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738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Stepwise accumulation of multiple mutations.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object 2">
            <a:extLst>
              <a:ext uri="{FF2B5EF4-FFF2-40B4-BE49-F238E27FC236}">
                <a16:creationId xmlns:a16="http://schemas.microsoft.com/office/drawing/2014/main" id="{F3407EA7-C2B3-4911-B40A-F5176C945E50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43011" name="object 3">
            <a:extLst>
              <a:ext uri="{FF2B5EF4-FFF2-40B4-BE49-F238E27FC236}">
                <a16:creationId xmlns:a16="http://schemas.microsoft.com/office/drawing/2014/main" id="{98840F6B-4C0A-4664-8179-56BD892BB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628650"/>
            <a:ext cx="5959475" cy="1123950"/>
          </a:xfrm>
        </p:spPr>
        <p:txBody>
          <a:bodyPr lIns="0" tIns="12700" rIns="0" bIns="0">
            <a:spAutoFit/>
          </a:bodyPr>
          <a:lstStyle/>
          <a:p>
            <a:pPr marL="12700" eaLnBrk="1" hangingPunct="1">
              <a:lnSpc>
                <a:spcPct val="100000"/>
              </a:lnSpc>
              <a:spcBef>
                <a:spcPts val="100"/>
              </a:spcBef>
            </a:pPr>
            <a:r>
              <a:rPr lang="en-US" altLang="en-US" sz="3600" i="1"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The APC/β-catenin pathway:  chromosomal instability</a:t>
            </a:r>
            <a:endParaRPr lang="en-US" altLang="en-US" sz="36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43012" name="object 4">
            <a:extLst>
              <a:ext uri="{FF2B5EF4-FFF2-40B4-BE49-F238E27FC236}">
                <a16:creationId xmlns:a16="http://schemas.microsoft.com/office/drawing/2014/main" id="{7789842B-1FC3-4428-95A1-0B3340FA60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2462213"/>
            <a:ext cx="8361363" cy="2579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065" rIns="0" bIns="0">
            <a:spAutoFit/>
          </a:bodyPr>
          <a:lstStyle>
            <a:lvl1pPr marL="381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79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79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79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794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794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794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794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794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794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0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Classic </a:t>
            </a:r>
            <a:r>
              <a:rPr lang="en-US" altLang="en-US" sz="1800" b="1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adenoma carcinoma sequence.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b="1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80% </a:t>
            </a:r>
            <a:r>
              <a:rPr lang="en-US" altLang="en-US" sz="18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of sporadic colon tumors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013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Mutation of the A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PC 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tumor suppressor gene: EARLY EVENT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APC is a key negative regulator of β-catenin, a component of the WNT  signaling pathway.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Both copies of APC should be inactivated for adenoma to develop (1</a:t>
            </a:r>
            <a:r>
              <a:rPr lang="en-US" altLang="en-US" sz="1800" i="1" baseline="25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st 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and 2</a:t>
            </a:r>
            <a:r>
              <a:rPr lang="en-US" altLang="en-US" sz="1800" i="1" baseline="25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nd  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hits).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object 2">
            <a:extLst>
              <a:ext uri="{FF2B5EF4-FFF2-40B4-BE49-F238E27FC236}">
                <a16:creationId xmlns:a16="http://schemas.microsoft.com/office/drawing/2014/main" id="{5CAD77B7-886B-4B97-8092-5CEC61CFD3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589213"/>
            <a:ext cx="8093075" cy="325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2700" rIns="0" bIns="0">
            <a:spAutoFit/>
          </a:bodyPr>
          <a:lstStyle>
            <a:lvl1pPr marL="355600" indent="-3429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Loss of APC &gt;&gt;&gt; accumulation of B-catenin &gt;&gt; enters nucleus &gt;&gt; MYC and  cyclin-D1 transcription &gt;&gt; 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promote proliferation.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Additional mutations &gt;&gt; activation of KRA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 (LATE EVENT) &gt;&gt; inhibits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apoptosis.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013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SMAD2 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and 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SMAD4 mutations (tumor suppressor genes.)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ts val="1738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b="1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TP53 </a:t>
            </a:r>
            <a:r>
              <a:rPr lang="en-US" altLang="en-US" sz="18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is mutated in 70% -80% of colon cancers (LATE EVENT IN INVASIVE)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013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TP53 inactivation mutation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Expression of telomerase also increases as the tumor advances.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>
            <a:extLst>
              <a:ext uri="{FF2B5EF4-FFF2-40B4-BE49-F238E27FC236}">
                <a16:creationId xmlns:a16="http://schemas.microsoft.com/office/drawing/2014/main" id="{0AB2EFA7-319B-4CF4-8662-384EC0903F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object 2">
            <a:extLst>
              <a:ext uri="{FF2B5EF4-FFF2-40B4-BE49-F238E27FC236}">
                <a16:creationId xmlns:a16="http://schemas.microsoft.com/office/drawing/2014/main" id="{A1B89E4C-DB46-4640-B0A8-ED91679799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75" y="1270000"/>
            <a:ext cx="11256963" cy="450373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object 2">
            <a:extLst>
              <a:ext uri="{FF2B5EF4-FFF2-40B4-BE49-F238E27FC236}">
                <a16:creationId xmlns:a16="http://schemas.microsoft.com/office/drawing/2014/main" id="{6BBCD6ED-B980-4C27-AB14-954D9CAC11D9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44D6D9E3-BF7B-43CC-8101-DD98FC06949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7958138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i="1" dirty="0">
                <a:latin typeface="Trebuchet MS"/>
                <a:cs typeface="Trebuchet MS"/>
              </a:rPr>
              <a:t>The </a:t>
            </a:r>
            <a:r>
              <a:rPr sz="3600" i="1" spc="-5" dirty="0">
                <a:latin typeface="Trebuchet MS"/>
                <a:cs typeface="Trebuchet MS"/>
              </a:rPr>
              <a:t>microsatellite </a:t>
            </a:r>
            <a:r>
              <a:rPr sz="3600" i="1" dirty="0">
                <a:latin typeface="Trebuchet MS"/>
                <a:cs typeface="Trebuchet MS"/>
              </a:rPr>
              <a:t>instability</a:t>
            </a:r>
            <a:r>
              <a:rPr sz="3600" i="1" spc="-110" dirty="0">
                <a:latin typeface="Trebuchet MS"/>
                <a:cs typeface="Trebuchet MS"/>
              </a:rPr>
              <a:t> </a:t>
            </a:r>
            <a:r>
              <a:rPr sz="3600" i="1" spc="-5" dirty="0">
                <a:latin typeface="Trebuchet MS"/>
                <a:cs typeface="Trebuchet MS"/>
              </a:rPr>
              <a:t>pathway</a:t>
            </a:r>
            <a:endParaRPr sz="3600">
              <a:latin typeface="Trebuchet MS"/>
              <a:cs typeface="Trebuchet MS"/>
            </a:endParaRPr>
          </a:p>
        </p:txBody>
      </p:sp>
      <p:sp>
        <p:nvSpPr>
          <p:cNvPr id="47108" name="object 4">
            <a:extLst>
              <a:ext uri="{FF2B5EF4-FFF2-40B4-BE49-F238E27FC236}">
                <a16:creationId xmlns:a16="http://schemas.microsoft.com/office/drawing/2014/main" id="{B030B416-42BE-40EF-AE9F-FABC12008F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462213"/>
            <a:ext cx="7985125" cy="310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065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0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DNA mismatch repair deficiency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Loss of mismatch repair genes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013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Mutations accumulate in microsatellite repeats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Microsatellite instability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ts val="175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Silent if microsatellites located in noncoding regions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Uncontrolled cell growth if located in coding or promoter regions of genes  involved in cell growth and apoptosis (TGF-B and BAX genes)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object 2">
            <a:extLst>
              <a:ext uri="{FF2B5EF4-FFF2-40B4-BE49-F238E27FC236}">
                <a16:creationId xmlns:a16="http://schemas.microsoft.com/office/drawing/2014/main" id="{6C4E98DC-DCBC-4BB1-96C4-A7A1BDC014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300" y="1376363"/>
            <a:ext cx="11704638" cy="426402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object 2">
            <a:extLst>
              <a:ext uri="{FF2B5EF4-FFF2-40B4-BE49-F238E27FC236}">
                <a16:creationId xmlns:a16="http://schemas.microsoft.com/office/drawing/2014/main" id="{037CFCAA-B6C9-412B-8242-A7FAACBCF6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550" y="1635125"/>
            <a:ext cx="11285538" cy="414655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object 2">
            <a:extLst>
              <a:ext uri="{FF2B5EF4-FFF2-40B4-BE49-F238E27FC236}">
                <a16:creationId xmlns:a16="http://schemas.microsoft.com/office/drawing/2014/main" id="{9EC79AA7-28AA-47CC-9471-810E47BBFCE7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0BAF855-E14C-4999-893E-81E39378BB2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2894013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/>
              <a:t>MORPHOLOGY</a:t>
            </a:r>
            <a:endParaRPr sz="3600"/>
          </a:p>
        </p:txBody>
      </p:sp>
      <p:sp>
        <p:nvSpPr>
          <p:cNvPr id="50180" name="object 4">
            <a:extLst>
              <a:ext uri="{FF2B5EF4-FFF2-40B4-BE49-F238E27FC236}">
                <a16:creationId xmlns:a16="http://schemas.microsoft.com/office/drawing/2014/main" id="{A41FFB9C-570C-4A7C-BE4E-96B4315B0C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060575"/>
            <a:ext cx="7753350" cy="310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0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0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Proximal colon tumors: polypoid, exophytic masses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Proximal colon: rarely cause obstruction.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Distal colon: annular lesions “napkin ring” constrictions &amp; narrowing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Tall columnar cells of dysplastic epithelium forming GLANDS with strong  desmoplastic response.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Necrotic debris are typical.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Some tumors give abundant mucin.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013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Some form signet ring cells.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C76E51E2-FAAF-400C-9F1F-CE19F96A560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5510213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dirty="0"/>
              <a:t>Exophytic</a:t>
            </a:r>
            <a:r>
              <a:rPr sz="3600" spc="-55" dirty="0"/>
              <a:t> </a:t>
            </a:r>
            <a:r>
              <a:rPr sz="3600" spc="-5" dirty="0"/>
              <a:t>adenocarcinoma</a:t>
            </a:r>
            <a:endParaRPr sz="3600"/>
          </a:p>
        </p:txBody>
      </p:sp>
      <p:sp>
        <p:nvSpPr>
          <p:cNvPr id="51203" name="object 3">
            <a:extLst>
              <a:ext uri="{FF2B5EF4-FFF2-40B4-BE49-F238E27FC236}">
                <a16:creationId xmlns:a16="http://schemas.microsoft.com/office/drawing/2014/main" id="{CBD2BB85-45C5-4AD2-92C7-B7BCDA3E48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1400" y="1184275"/>
            <a:ext cx="10447338" cy="56388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>
            <a:extLst>
              <a:ext uri="{FF2B5EF4-FFF2-40B4-BE49-F238E27FC236}">
                <a16:creationId xmlns:a16="http://schemas.microsoft.com/office/drawing/2014/main" id="{CB9C597D-E59F-4F3D-B6F7-42B2568326ED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CEB66C10-D055-47BA-A1C0-04BE5FBC59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4000500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/>
              <a:t>Hyperplastic</a:t>
            </a:r>
            <a:r>
              <a:rPr sz="3600" spc="-9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6148" name="object 4">
            <a:extLst>
              <a:ext uri="{FF2B5EF4-FFF2-40B4-BE49-F238E27FC236}">
                <a16:creationId xmlns:a16="http://schemas.microsoft.com/office/drawing/2014/main" id="{83FB612C-41CD-481B-A959-011109508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0250" y="2060575"/>
            <a:ext cx="8451850" cy="190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0" rIns="0" bIns="0">
            <a:spAutoFit/>
          </a:bodyPr>
          <a:lstStyle>
            <a:lvl1pPr marL="381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794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794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794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794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794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794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794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794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794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0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Common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5</a:t>
            </a:r>
            <a:r>
              <a:rPr lang="en-US" altLang="en-US" sz="1800" baseline="25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-6</a:t>
            </a:r>
            <a:r>
              <a:rPr lang="en-US" altLang="en-US" sz="1800" baseline="25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th 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decade.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Decreased epithelial turnover and delayed shedding of surface epithelium &gt;&gt;&gt;  pileup of goblet cells &amp; epithelial overcrowding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013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No	malignant potential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01BAEE6C-A208-4AE0-BBB5-C386BD1A5F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6235700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/>
              <a:t>Adenocarcinoma with</a:t>
            </a:r>
            <a:r>
              <a:rPr sz="3600" spc="-70" dirty="0"/>
              <a:t> </a:t>
            </a:r>
            <a:r>
              <a:rPr sz="3600" spc="-5" dirty="0"/>
              <a:t>necrosis</a:t>
            </a:r>
            <a:endParaRPr sz="3600"/>
          </a:p>
        </p:txBody>
      </p:sp>
      <p:sp>
        <p:nvSpPr>
          <p:cNvPr id="52227" name="object 3">
            <a:extLst>
              <a:ext uri="{FF2B5EF4-FFF2-40B4-BE49-F238E27FC236}">
                <a16:creationId xmlns:a16="http://schemas.microsoft.com/office/drawing/2014/main" id="{66B77B4C-AF3E-44A4-B9C4-43CDA19FA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3800" y="1203325"/>
            <a:ext cx="9550400" cy="5502275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object 2">
            <a:extLst>
              <a:ext uri="{FF2B5EF4-FFF2-40B4-BE49-F238E27FC236}">
                <a16:creationId xmlns:a16="http://schemas.microsoft.com/office/drawing/2014/main" id="{E5A0FAC4-DB0F-4E63-A415-B29ED1EFF762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8AA12B90-9801-4650-8F3F-13D14335202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3457575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/>
              <a:t>Clinical</a:t>
            </a:r>
            <a:r>
              <a:rPr sz="3600" spc="-65" dirty="0"/>
              <a:t> </a:t>
            </a:r>
            <a:r>
              <a:rPr sz="3600" spc="-5" dirty="0"/>
              <a:t>Features</a:t>
            </a:r>
            <a:endParaRPr sz="3600"/>
          </a:p>
        </p:txBody>
      </p:sp>
      <p:sp>
        <p:nvSpPr>
          <p:cNvPr id="53252" name="object 4">
            <a:extLst>
              <a:ext uri="{FF2B5EF4-FFF2-40B4-BE49-F238E27FC236}">
                <a16:creationId xmlns:a16="http://schemas.microsoft.com/office/drawing/2014/main" id="{62A97911-642C-4981-9FBA-F7FDEBBBC7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060575"/>
            <a:ext cx="9455150" cy="298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0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0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Endoscopic screening &gt;&gt; cancer prevention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Early cancer is asymptomatic !!!!!!!!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Cecal and right side cancers: F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atigue and weakness (iron deficiency anemia)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b="1">
                <a:solidFill>
                  <a:srgbClr val="FF000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Iron-deficiency anemia in an older male or postmenopausal female is  gastrointestinal cancer until proven otherwise.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ts val="1738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Left sided carcinomas: occult bleeding, changes in bowel habits, cramping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left lower-quadrant discomfort.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>
            <a:extLst>
              <a:ext uri="{FF2B5EF4-FFF2-40B4-BE49-F238E27FC236}">
                <a16:creationId xmlns:a16="http://schemas.microsoft.com/office/drawing/2014/main" id="{31C0FA24-61F8-4B07-8E13-6DD88A4C1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B3FDD6F9-D6DF-4685-AEF1-C03D6166C882}"/>
              </a:ext>
            </a:extLst>
          </p:cNvPr>
          <p:cNvSpPr txBox="1"/>
          <p:nvPr/>
        </p:nvSpPr>
        <p:spPr>
          <a:xfrm>
            <a:off x="755650" y="2589213"/>
            <a:ext cx="6692900" cy="190500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30" dirty="0">
                <a:solidFill>
                  <a:srgbClr val="404040"/>
                </a:solidFill>
                <a:latin typeface="Trebuchet MS"/>
                <a:cs typeface="Trebuchet MS"/>
              </a:rPr>
              <a:t>Poor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differentiation and mucinous histology &gt;&gt; poor</a:t>
            </a:r>
            <a:r>
              <a:rPr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prognosis</a:t>
            </a:r>
            <a:endParaRPr>
              <a:latin typeface="Trebuchet MS"/>
              <a:cs typeface="Trebuchet MS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sz="2100">
              <a:latin typeface="Times New Roman"/>
              <a:cs typeface="Times New Roman"/>
            </a:endParaRPr>
          </a:p>
          <a:p>
            <a:pPr marL="12700" fontAlgn="auto">
              <a:spcBef>
                <a:spcPts val="175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b="1" i="1" spc="-5" dirty="0">
                <a:solidFill>
                  <a:srgbClr val="404040"/>
                </a:solidFill>
                <a:latin typeface="Trebuchet MS"/>
                <a:cs typeface="Trebuchet MS"/>
              </a:rPr>
              <a:t>Most </a:t>
            </a:r>
            <a:r>
              <a:rPr b="1" i="1" dirty="0">
                <a:solidFill>
                  <a:srgbClr val="404040"/>
                </a:solidFill>
                <a:latin typeface="Trebuchet MS"/>
                <a:cs typeface="Trebuchet MS"/>
              </a:rPr>
              <a:t>important two </a:t>
            </a:r>
            <a:r>
              <a:rPr b="1" i="1" spc="-5" dirty="0">
                <a:solidFill>
                  <a:srgbClr val="404040"/>
                </a:solidFill>
                <a:latin typeface="Trebuchet MS"/>
                <a:cs typeface="Trebuchet MS"/>
              </a:rPr>
              <a:t>prognostic factors</a:t>
            </a:r>
            <a:r>
              <a:rPr b="1" i="1" spc="-7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b="1" i="1" dirty="0">
                <a:solidFill>
                  <a:srgbClr val="404040"/>
                </a:solidFill>
                <a:latin typeface="Trebuchet MS"/>
                <a:cs typeface="Trebuchet MS"/>
              </a:rPr>
              <a:t>are</a:t>
            </a:r>
            <a:endParaRPr>
              <a:latin typeface="Trebuchet MS"/>
              <a:cs typeface="Trebuchet MS"/>
            </a:endParaRPr>
          </a:p>
          <a:p>
            <a:pPr marL="12700" fontAlgn="auto">
              <a:spcBef>
                <a:spcPts val="994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b="1" i="1" dirty="0">
                <a:solidFill>
                  <a:srgbClr val="404040"/>
                </a:solidFill>
                <a:latin typeface="Trebuchet MS"/>
                <a:cs typeface="Trebuchet MS"/>
              </a:rPr>
              <a:t>Depth </a:t>
            </a:r>
            <a:r>
              <a:rPr b="1" i="1" spc="-5" dirty="0">
                <a:solidFill>
                  <a:srgbClr val="404040"/>
                </a:solidFill>
                <a:latin typeface="Trebuchet MS"/>
                <a:cs typeface="Trebuchet MS"/>
              </a:rPr>
              <a:t>of</a:t>
            </a:r>
            <a:r>
              <a:rPr b="1" i="1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b="1" i="1" spc="-5" dirty="0">
                <a:solidFill>
                  <a:srgbClr val="404040"/>
                </a:solidFill>
                <a:latin typeface="Trebuchet MS"/>
                <a:cs typeface="Trebuchet MS"/>
              </a:rPr>
              <a:t>invasion</a:t>
            </a:r>
            <a:endParaRPr>
              <a:latin typeface="Trebuchet MS"/>
              <a:cs typeface="Trebuchet MS"/>
            </a:endParaRPr>
          </a:p>
          <a:p>
            <a:pPr marL="12700" fontAlgn="auto">
              <a:spcBef>
                <a:spcPts val="100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b="1" i="1" spc="-5" dirty="0">
                <a:solidFill>
                  <a:srgbClr val="404040"/>
                </a:solidFill>
                <a:latin typeface="Trebuchet MS"/>
                <a:cs typeface="Trebuchet MS"/>
              </a:rPr>
              <a:t>Lymph node</a:t>
            </a:r>
            <a:r>
              <a:rPr b="1" i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b="1" i="1" dirty="0">
                <a:solidFill>
                  <a:srgbClr val="404040"/>
                </a:solidFill>
                <a:latin typeface="Trebuchet MS"/>
                <a:cs typeface="Trebuchet MS"/>
              </a:rPr>
              <a:t>metastasis.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EF3B7418-B7D0-4602-BFAA-EF43252BCFC1}"/>
              </a:ext>
            </a:extLst>
          </p:cNvPr>
          <p:cNvSpPr txBox="1"/>
          <p:nvPr/>
        </p:nvSpPr>
        <p:spPr>
          <a:xfrm>
            <a:off x="755650" y="5399088"/>
            <a:ext cx="5751513" cy="298450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i="1" spc="-5" dirty="0">
                <a:solidFill>
                  <a:srgbClr val="404040"/>
                </a:solidFill>
                <a:latin typeface="Trebuchet MS"/>
                <a:cs typeface="Trebuchet MS"/>
              </a:rPr>
              <a:t>Distant </a:t>
            </a:r>
            <a:r>
              <a:rPr i="1" dirty="0">
                <a:solidFill>
                  <a:srgbClr val="404040"/>
                </a:solidFill>
                <a:latin typeface="Trebuchet MS"/>
                <a:cs typeface="Trebuchet MS"/>
              </a:rPr>
              <a:t>metastases </a:t>
            </a:r>
            <a:r>
              <a:rPr i="1" spc="-5" dirty="0">
                <a:solidFill>
                  <a:srgbClr val="404040"/>
                </a:solidFill>
                <a:latin typeface="Trebuchet MS"/>
                <a:cs typeface="Trebuchet MS"/>
              </a:rPr>
              <a:t>(lung and </a:t>
            </a:r>
            <a:r>
              <a:rPr i="1" dirty="0">
                <a:solidFill>
                  <a:srgbClr val="404040"/>
                </a:solidFill>
                <a:latin typeface="Trebuchet MS"/>
                <a:cs typeface="Trebuchet MS"/>
              </a:rPr>
              <a:t>liver) can be</a:t>
            </a:r>
            <a:r>
              <a:rPr i="1" spc="-14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i="1" spc="-5" dirty="0">
                <a:solidFill>
                  <a:srgbClr val="404040"/>
                </a:solidFill>
                <a:latin typeface="Trebuchet MS"/>
                <a:cs typeface="Trebuchet MS"/>
              </a:rPr>
              <a:t>resected.</a:t>
            </a:r>
            <a:endParaRPr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5293BD8F-6CFA-48B2-A95A-24A8BF2FBF4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3503613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/>
              <a:t>Liver</a:t>
            </a:r>
            <a:r>
              <a:rPr sz="3600" spc="-45" dirty="0"/>
              <a:t> </a:t>
            </a:r>
            <a:r>
              <a:rPr sz="3600" spc="-5" dirty="0"/>
              <a:t>metastasis.</a:t>
            </a:r>
            <a:endParaRPr sz="3600"/>
          </a:p>
        </p:txBody>
      </p:sp>
      <p:sp>
        <p:nvSpPr>
          <p:cNvPr id="56323" name="object 3">
            <a:extLst>
              <a:ext uri="{FF2B5EF4-FFF2-40B4-BE49-F238E27FC236}">
                <a16:creationId xmlns:a16="http://schemas.microsoft.com/office/drawing/2014/main" id="{29592F05-5EE5-4228-A624-468C2C7E70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2450" y="2362200"/>
            <a:ext cx="6269038" cy="3478213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>
            <a:extLst>
              <a:ext uri="{FF2B5EF4-FFF2-40B4-BE49-F238E27FC236}">
                <a16:creationId xmlns:a16="http://schemas.microsoft.com/office/drawing/2014/main" id="{663E43D7-C446-49A4-A807-BC0307B622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object 2">
            <a:extLst>
              <a:ext uri="{FF2B5EF4-FFF2-40B4-BE49-F238E27FC236}">
                <a16:creationId xmlns:a16="http://schemas.microsoft.com/office/drawing/2014/main" id="{3348DDAA-777C-49DC-8856-BB4F70B6BA9B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58371" name="object 3">
            <a:extLst>
              <a:ext uri="{FF2B5EF4-FFF2-40B4-BE49-F238E27FC236}">
                <a16:creationId xmlns:a16="http://schemas.microsoft.com/office/drawing/2014/main" id="{E4207859-8101-4838-85D6-7979F1F79A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628650"/>
            <a:ext cx="1919288" cy="574675"/>
          </a:xfrm>
        </p:spPr>
        <p:txBody>
          <a:bodyPr lIns="0" tIns="12700" rIns="0" bIns="0">
            <a:spAutoFit/>
          </a:bodyPr>
          <a:lstStyle/>
          <a:p>
            <a:pPr marL="12700" eaLnBrk="1" hangingPunct="1">
              <a:lnSpc>
                <a:spcPct val="100000"/>
              </a:lnSpc>
              <a:spcBef>
                <a:spcPts val="100"/>
              </a:spcBef>
            </a:pPr>
            <a:r>
              <a:rPr lang="en-US" altLang="en-US" sz="3600"/>
              <a:t>Appendix</a:t>
            </a:r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B51FB9C5-8A36-4AB0-A93D-87B79E415EBC}"/>
              </a:ext>
            </a:extLst>
          </p:cNvPr>
          <p:cNvSpPr txBox="1"/>
          <p:nvPr/>
        </p:nvSpPr>
        <p:spPr>
          <a:xfrm>
            <a:off x="755650" y="2187575"/>
            <a:ext cx="4383088" cy="300038"/>
          </a:xfrm>
          <a:prstGeom prst="rect">
            <a:avLst/>
          </a:prstGeom>
        </p:spPr>
        <p:txBody>
          <a:bodyPr lIns="0" tIns="12700" rIns="0" bIns="0">
            <a:spAutoFit/>
          </a:bodyPr>
          <a:lstStyle/>
          <a:p>
            <a:pPr marL="12700" fontAlgn="auto">
              <a:spcBef>
                <a:spcPts val="10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Normal true diverticulum of the</a:t>
            </a:r>
            <a:r>
              <a:rPr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cecum</a:t>
            </a:r>
            <a:endParaRPr>
              <a:latin typeface="Trebuchet MS"/>
              <a:cs typeface="Trebuchet M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559EBC2C-0A22-4B8E-8BF6-010FCBE33D6B}"/>
              </a:ext>
            </a:extLst>
          </p:cNvPr>
          <p:cNvSpPr txBox="1"/>
          <p:nvPr/>
        </p:nvSpPr>
        <p:spPr>
          <a:xfrm>
            <a:off x="755650" y="3667125"/>
            <a:ext cx="3067050" cy="827088"/>
          </a:xfrm>
          <a:prstGeom prst="rect">
            <a:avLst/>
          </a:prstGeom>
        </p:spPr>
        <p:txBody>
          <a:bodyPr lIns="0" tIns="139065" rIns="0" bIns="0">
            <a:spAutoFit/>
          </a:bodyPr>
          <a:lstStyle/>
          <a:p>
            <a:pPr marL="12700" fontAlgn="auto">
              <a:spcBef>
                <a:spcPts val="1095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ACUTE</a:t>
            </a:r>
            <a:r>
              <a:rPr spc="-1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APPENDICITIS</a:t>
            </a:r>
            <a:endParaRPr>
              <a:latin typeface="Trebuchet MS"/>
              <a:cs typeface="Trebuchet MS"/>
            </a:endParaRPr>
          </a:p>
          <a:p>
            <a:pPr marL="12700" fontAlgn="auto">
              <a:spcBef>
                <a:spcPts val="994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TUMORS </a:t>
            </a:r>
            <a:r>
              <a:rPr dirty="0">
                <a:solidFill>
                  <a:srgbClr val="404040"/>
                </a:solidFill>
                <a:latin typeface="Trebuchet MS"/>
                <a:cs typeface="Trebuchet MS"/>
              </a:rPr>
              <a:t>OF THE</a:t>
            </a:r>
            <a:r>
              <a:rPr spc="-18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APPENDIX</a:t>
            </a:r>
            <a:endParaRPr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object 2">
            <a:extLst>
              <a:ext uri="{FF2B5EF4-FFF2-40B4-BE49-F238E27FC236}">
                <a16:creationId xmlns:a16="http://schemas.microsoft.com/office/drawing/2014/main" id="{9CDC1C09-64CB-4E8F-B487-0AAD097A82B8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DF0DA1B-1C79-4FDF-AAA2-30A0D232CC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4222750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dirty="0"/>
              <a:t>ACUTE</a:t>
            </a:r>
            <a:r>
              <a:rPr sz="3600" spc="-285" dirty="0"/>
              <a:t> </a:t>
            </a:r>
            <a:r>
              <a:rPr sz="3600" spc="-5" dirty="0"/>
              <a:t>APPENDICITIS</a:t>
            </a:r>
            <a:endParaRPr sz="36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5583D6D6-A503-4358-8E03-27DCA9CD10E0}"/>
              </a:ext>
            </a:extLst>
          </p:cNvPr>
          <p:cNvSpPr txBox="1"/>
          <p:nvPr/>
        </p:nvSpPr>
        <p:spPr>
          <a:xfrm>
            <a:off x="755650" y="2286000"/>
            <a:ext cx="4911725" cy="1028700"/>
          </a:xfrm>
          <a:prstGeom prst="rect">
            <a:avLst/>
          </a:prstGeom>
        </p:spPr>
        <p:txBody>
          <a:bodyPr lIns="0" tIns="86995" rIns="0" bIns="0">
            <a:spAutoFit/>
          </a:bodyPr>
          <a:lstStyle/>
          <a:p>
            <a:pPr marL="12700" fontAlgn="auto">
              <a:spcBef>
                <a:spcPts val="685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Most common in adolescents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and young</a:t>
            </a:r>
            <a:r>
              <a:rPr sz="1700" spc="-10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adults.</a:t>
            </a:r>
            <a:endParaRPr sz="1700">
              <a:latin typeface="Trebuchet MS"/>
              <a:cs typeface="Trebuchet MS"/>
            </a:endParaRPr>
          </a:p>
          <a:p>
            <a:pPr marL="12700" fontAlgn="auto">
              <a:spcBef>
                <a:spcPts val="59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May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occur in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any</a:t>
            </a:r>
            <a:r>
              <a:rPr sz="17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age.</a:t>
            </a:r>
            <a:endParaRPr sz="1700">
              <a:latin typeface="Trebuchet MS"/>
              <a:cs typeface="Trebuchet MS"/>
            </a:endParaRPr>
          </a:p>
          <a:p>
            <a:pPr marL="12700" fontAlgn="auto">
              <a:spcBef>
                <a:spcPts val="60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Difficult to confirm</a:t>
            </a:r>
            <a:r>
              <a:rPr sz="1700"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preoperatively</a:t>
            </a:r>
            <a:endParaRPr sz="1700">
              <a:latin typeface="Trebuchet MS"/>
              <a:cs typeface="Trebuchet MS"/>
            </a:endParaRPr>
          </a:p>
        </p:txBody>
      </p:sp>
      <p:sp>
        <p:nvSpPr>
          <p:cNvPr id="5" name="object 5">
            <a:extLst>
              <a:ext uri="{FF2B5EF4-FFF2-40B4-BE49-F238E27FC236}">
                <a16:creationId xmlns:a16="http://schemas.microsoft.com/office/drawing/2014/main" id="{46FAC28A-0956-4D64-92A5-CE7B64DA6D0E}"/>
              </a:ext>
            </a:extLst>
          </p:cNvPr>
          <p:cNvSpPr txBox="1"/>
          <p:nvPr/>
        </p:nvSpPr>
        <p:spPr>
          <a:xfrm>
            <a:off x="755650" y="3959225"/>
            <a:ext cx="4976813" cy="2028825"/>
          </a:xfrm>
          <a:prstGeom prst="rect">
            <a:avLst/>
          </a:prstGeom>
        </p:spPr>
        <p:txBody>
          <a:bodyPr lIns="0" tIns="86995" rIns="0" bIns="0">
            <a:spAutoFit/>
          </a:bodyPr>
          <a:lstStyle/>
          <a:p>
            <a:pPr marL="12700" fontAlgn="auto">
              <a:spcBef>
                <a:spcPts val="685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DDx:</a:t>
            </a:r>
            <a:endParaRPr sz="1700">
              <a:latin typeface="Trebuchet MS"/>
              <a:cs typeface="Trebuchet MS"/>
            </a:endParaRPr>
          </a:p>
          <a:p>
            <a:pPr marL="12700" fontAlgn="auto">
              <a:spcBef>
                <a:spcPts val="59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Mesenteric</a:t>
            </a:r>
            <a:r>
              <a:rPr sz="1700" spc="-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lymphadenitis,</a:t>
            </a:r>
            <a:endParaRPr sz="1700">
              <a:latin typeface="Trebuchet MS"/>
              <a:cs typeface="Trebuchet MS"/>
            </a:endParaRPr>
          </a:p>
          <a:p>
            <a:pPr marL="12700" fontAlgn="auto">
              <a:spcBef>
                <a:spcPts val="585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Acute</a:t>
            </a:r>
            <a:r>
              <a:rPr sz="1700" spc="-3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salpingitis,</a:t>
            </a:r>
            <a:endParaRPr sz="1700">
              <a:latin typeface="Trebuchet MS"/>
              <a:cs typeface="Trebuchet MS"/>
            </a:endParaRPr>
          </a:p>
          <a:p>
            <a:pPr marL="12700" fontAlgn="auto">
              <a:spcBef>
                <a:spcPts val="605"/>
              </a:spcBef>
              <a:spcAft>
                <a:spcPts val="0"/>
              </a:spcAft>
              <a:tabLst>
                <a:tab pos="354965" algn="l"/>
                <a:tab pos="1198245" algn="l"/>
              </a:tabLst>
              <a:defRPr/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Ectopic	</a:t>
            </a:r>
            <a:r>
              <a:rPr sz="1700" spc="-25" dirty="0">
                <a:solidFill>
                  <a:srgbClr val="404040"/>
                </a:solidFill>
                <a:latin typeface="Trebuchet MS"/>
                <a:cs typeface="Trebuchet MS"/>
              </a:rPr>
              <a:t>pregnancy,</a:t>
            </a:r>
            <a:endParaRPr sz="1700">
              <a:latin typeface="Trebuchet MS"/>
              <a:cs typeface="Trebuchet MS"/>
            </a:endParaRPr>
          </a:p>
          <a:p>
            <a:pPr marL="12700" fontAlgn="auto">
              <a:spcBef>
                <a:spcPts val="585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Mittelschmerz (pain associated with</a:t>
            </a:r>
            <a:r>
              <a:rPr sz="1700" spc="-6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dirty="0">
                <a:solidFill>
                  <a:srgbClr val="404040"/>
                </a:solidFill>
                <a:latin typeface="Trebuchet MS"/>
                <a:cs typeface="Trebuchet MS"/>
              </a:rPr>
              <a:t>ovulation),</a:t>
            </a:r>
            <a:endParaRPr sz="1700">
              <a:latin typeface="Trebuchet MS"/>
              <a:cs typeface="Trebuchet MS"/>
            </a:endParaRPr>
          </a:p>
          <a:p>
            <a:pPr marL="12700" fontAlgn="auto">
              <a:spcBef>
                <a:spcPts val="59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350" spc="5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350" spc="5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Meckel</a:t>
            </a:r>
            <a:r>
              <a:rPr sz="1700" spc="-3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z="1700" spc="-5" dirty="0">
                <a:solidFill>
                  <a:srgbClr val="404040"/>
                </a:solidFill>
                <a:latin typeface="Trebuchet MS"/>
                <a:cs typeface="Trebuchet MS"/>
              </a:rPr>
              <a:t>diverticulitis.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object 2">
            <a:extLst>
              <a:ext uri="{FF2B5EF4-FFF2-40B4-BE49-F238E27FC236}">
                <a16:creationId xmlns:a16="http://schemas.microsoft.com/office/drawing/2014/main" id="{66D210D8-E0B2-4250-B380-C2CC62737714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419" name="object 3">
            <a:extLst>
              <a:ext uri="{FF2B5EF4-FFF2-40B4-BE49-F238E27FC236}">
                <a16:creationId xmlns:a16="http://schemas.microsoft.com/office/drawing/2014/main" id="{592C3F2F-4229-4685-A708-4DCF5F667F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1998663"/>
            <a:ext cx="8747125" cy="939800"/>
          </a:xfrm>
        </p:spPr>
        <p:txBody>
          <a:bodyPr lIns="0" tIns="13335" rIns="0" bIns="0">
            <a:spAutoFit/>
          </a:bodyPr>
          <a:lstStyle/>
          <a:p>
            <a:pPr marL="355600" indent="-342900" eaLnBrk="1" hangingPunct="1">
              <a:lnSpc>
                <a:spcPct val="100000"/>
              </a:lnSpc>
              <a:spcBef>
                <a:spcPts val="100"/>
              </a:spcBef>
              <a:tabLst>
                <a:tab pos="354013" algn="l"/>
              </a:tabLst>
            </a:pPr>
            <a:r>
              <a:rPr lang="en-US" altLang="en-US" sz="1600"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>
                <a:solidFill>
                  <a:srgbClr val="404040"/>
                </a:solidFill>
              </a:rPr>
              <a:t>Luminal obstruction in 50-80% of cases &gt;&gt; increased luminal pressure &gt;&gt;  impaired venous drainage &gt;&gt; ischemic injury &amp; stasis associated bacterial  proliferation &gt;&gt;&gt; inflammatory response rich in neutrophils &amp; edema.</a:t>
            </a:r>
            <a:endParaRPr lang="en-US" altLang="en-US" sz="2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420" name="object 4">
            <a:extLst>
              <a:ext uri="{FF2B5EF4-FFF2-40B4-BE49-F238E27FC236}">
                <a16:creationId xmlns:a16="http://schemas.microsoft.com/office/drawing/2014/main" id="{6898DB8F-AE6C-4568-808C-C28445DF37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3471863"/>
            <a:ext cx="818197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335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00"/>
              </a:spcBef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Obstruction by fecalith (</a:t>
            </a:r>
            <a:r>
              <a:rPr lang="en-US" altLang="en-US" sz="2000"/>
              <a:t>A </a:t>
            </a:r>
            <a:r>
              <a:rPr lang="en-US" altLang="en-US" sz="2000" b="1"/>
              <a:t>fecalith</a:t>
            </a:r>
            <a:r>
              <a:rPr lang="en-US" altLang="en-US" sz="2000"/>
              <a:t> is a stone made of feces)</a:t>
            </a:r>
            <a:r>
              <a:rPr lang="en-US" altLang="en-US" sz="20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, less commonly : gallstone, tumor, worms….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3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ts val="1750"/>
              </a:spcBef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Diagnosis requires neutrophilic infiltration of the muscularis propria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013"/>
              </a:spcBef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Acute suppurative appendicitis &gt;&gt; more severe &gt;&gt; focal abscess  formation.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 b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Acute gangrenous appendicitis &gt;&gt; necrosis and ulceration.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2" descr="نتيجة بحث الصور عن fecalith">
            <a:extLst>
              <a:ext uri="{FF2B5EF4-FFF2-40B4-BE49-F238E27FC236}">
                <a16:creationId xmlns:a16="http://schemas.microsoft.com/office/drawing/2014/main" id="{97F24991-43DC-4CC9-BDE3-EF8AA028149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1443" name="Picture 4" descr="نتيجة بحث الصور عن fecalith">
            <a:extLst>
              <a:ext uri="{FF2B5EF4-FFF2-40B4-BE49-F238E27FC236}">
                <a16:creationId xmlns:a16="http://schemas.microsoft.com/office/drawing/2014/main" id="{E506C577-4D12-45DE-9360-D436583892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60338"/>
            <a:ext cx="7848600" cy="660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object 2">
            <a:extLst>
              <a:ext uri="{FF2B5EF4-FFF2-40B4-BE49-F238E27FC236}">
                <a16:creationId xmlns:a16="http://schemas.microsoft.com/office/drawing/2014/main" id="{B75BC4F1-8191-4A28-AD46-2048FA899407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FFB81934-C08E-4C4D-BCCC-1C6B372F79F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3835400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/>
              <a:t>Hyperplastic</a:t>
            </a:r>
            <a:r>
              <a:rPr sz="3600" spc="-95" dirty="0"/>
              <a:t> </a:t>
            </a:r>
            <a:r>
              <a:rPr sz="3600" spc="-5" dirty="0"/>
              <a:t>polyp</a:t>
            </a:r>
            <a:endParaRPr sz="3600"/>
          </a:p>
        </p:txBody>
      </p:sp>
      <p:sp>
        <p:nvSpPr>
          <p:cNvPr id="7172" name="object 4">
            <a:extLst>
              <a:ext uri="{FF2B5EF4-FFF2-40B4-BE49-F238E27FC236}">
                <a16:creationId xmlns:a16="http://schemas.microsoft.com/office/drawing/2014/main" id="{38B806EA-63AE-40D3-8FE2-1C438501F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060575"/>
            <a:ext cx="4010025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700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0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Left colon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Rectosigmoid.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Small &lt;	5 mm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Multiple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21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lnSpc>
                <a:spcPct val="100000"/>
              </a:lnSpc>
              <a:spcBef>
                <a:spcPts val="1738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Crowding of goblet &amp; absorptive  cells.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013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Serrated surface: hallmark of these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lesions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  <p:sp>
        <p:nvSpPr>
          <p:cNvPr id="7173" name="object 5">
            <a:extLst>
              <a:ext uri="{FF2B5EF4-FFF2-40B4-BE49-F238E27FC236}">
                <a16:creationId xmlns:a16="http://schemas.microsoft.com/office/drawing/2014/main" id="{EEC66CB8-8CF7-48AC-BCB8-DC664C67B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23025" y="161925"/>
            <a:ext cx="4968875" cy="33797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4" name="object 6">
            <a:extLst>
              <a:ext uri="{FF2B5EF4-FFF2-40B4-BE49-F238E27FC236}">
                <a16:creationId xmlns:a16="http://schemas.microsoft.com/office/drawing/2014/main" id="{A0ED9AFD-5CA4-4A95-82E2-897C6B4AFC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42000" y="3762375"/>
            <a:ext cx="3074988" cy="2982913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75" name="object 7">
            <a:extLst>
              <a:ext uri="{FF2B5EF4-FFF2-40B4-BE49-F238E27FC236}">
                <a16:creationId xmlns:a16="http://schemas.microsoft.com/office/drawing/2014/main" id="{2A099EAC-185B-4ECF-8624-FF12FF4C89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56700" y="3541713"/>
            <a:ext cx="2874963" cy="3203575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object 2">
            <a:extLst>
              <a:ext uri="{FF2B5EF4-FFF2-40B4-BE49-F238E27FC236}">
                <a16:creationId xmlns:a16="http://schemas.microsoft.com/office/drawing/2014/main" id="{165039DB-57DD-44A5-9438-666FBBDEE0A0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A128A52D-22C9-45EC-BB2F-6B54CAFD2B3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3457575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/>
              <a:t>Clinical</a:t>
            </a:r>
            <a:r>
              <a:rPr sz="3600" spc="-65" dirty="0"/>
              <a:t> </a:t>
            </a:r>
            <a:r>
              <a:rPr sz="3600" spc="-5" dirty="0"/>
              <a:t>Features</a:t>
            </a:r>
            <a:endParaRPr sz="3600"/>
          </a:p>
        </p:txBody>
      </p:sp>
      <p:sp>
        <p:nvSpPr>
          <p:cNvPr id="62468" name="object 4">
            <a:extLst>
              <a:ext uri="{FF2B5EF4-FFF2-40B4-BE49-F238E27FC236}">
                <a16:creationId xmlns:a16="http://schemas.microsoft.com/office/drawing/2014/main" id="{F6B2F623-1538-4DC5-A8CA-F49542835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462213"/>
            <a:ext cx="7993063" cy="2487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065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00"/>
              </a:spcBef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Early acute appendicitis: periumbilical pain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Later: pain localizes to the right lower quadrant,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013"/>
              </a:spcBef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Nausea, vomiting, low-grade fever, mildly leukocytosis.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A classic physical finding is </a:t>
            </a:r>
            <a:r>
              <a:rPr lang="en-US" altLang="en-US" sz="20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McBurney’s sign </a:t>
            </a:r>
            <a:r>
              <a:rPr lang="en-US" altLang="en-US"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(McBurney’s point).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6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6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20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Signs and symptoms are often absent, creating difficulty in clinical  diagnosis.</a:t>
            </a:r>
            <a:endParaRPr lang="en-US" altLang="en-US" sz="20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object 2">
            <a:extLst>
              <a:ext uri="{FF2B5EF4-FFF2-40B4-BE49-F238E27FC236}">
                <a16:creationId xmlns:a16="http://schemas.microsoft.com/office/drawing/2014/main" id="{A9FEAAB4-8411-4A5E-9DA4-9C6C288F6AC3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B7D85518-3216-414F-8C53-2CECB45439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5424488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dirty="0"/>
              <a:t>TUMORS OF THE</a:t>
            </a:r>
            <a:r>
              <a:rPr sz="3600" spc="-355" dirty="0"/>
              <a:t> </a:t>
            </a:r>
            <a:r>
              <a:rPr sz="3600" spc="-5" dirty="0"/>
              <a:t>APPENDIX</a:t>
            </a:r>
            <a:endParaRPr sz="3600"/>
          </a:p>
        </p:txBody>
      </p:sp>
      <p:sp>
        <p:nvSpPr>
          <p:cNvPr id="4" name="object 4">
            <a:extLst>
              <a:ext uri="{FF2B5EF4-FFF2-40B4-BE49-F238E27FC236}">
                <a16:creationId xmlns:a16="http://schemas.microsoft.com/office/drawing/2014/main" id="{CD366AF3-40C8-4CC4-B153-9988A1C4CCB0}"/>
              </a:ext>
            </a:extLst>
          </p:cNvPr>
          <p:cNvSpPr txBox="1"/>
          <p:nvPr/>
        </p:nvSpPr>
        <p:spPr>
          <a:xfrm>
            <a:off x="755650" y="2462213"/>
            <a:ext cx="8105775" cy="1630362"/>
          </a:xfrm>
          <a:prstGeom prst="rect">
            <a:avLst/>
          </a:prstGeom>
        </p:spPr>
        <p:txBody>
          <a:bodyPr lIns="0" tIns="139065" rIns="0" bIns="0">
            <a:spAutoFit/>
          </a:bodyPr>
          <a:lstStyle/>
          <a:p>
            <a:pPr marL="12700" fontAlgn="auto">
              <a:spcBef>
                <a:spcPts val="1095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b="1" dirty="0">
                <a:solidFill>
                  <a:srgbClr val="404040"/>
                </a:solidFill>
                <a:latin typeface="Trebuchet MS"/>
                <a:cs typeface="Trebuchet MS"/>
              </a:rPr>
              <a:t>The </a:t>
            </a:r>
            <a:r>
              <a:rPr b="1" spc="-5" dirty="0">
                <a:solidFill>
                  <a:srgbClr val="404040"/>
                </a:solidFill>
                <a:latin typeface="Trebuchet MS"/>
                <a:cs typeface="Trebuchet MS"/>
              </a:rPr>
              <a:t>most </a:t>
            </a:r>
            <a:r>
              <a:rPr b="1" dirty="0">
                <a:solidFill>
                  <a:srgbClr val="404040"/>
                </a:solidFill>
                <a:latin typeface="Trebuchet MS"/>
                <a:cs typeface="Trebuchet MS"/>
              </a:rPr>
              <a:t>common </a:t>
            </a:r>
            <a:r>
              <a:rPr b="1" spc="-5" dirty="0">
                <a:solidFill>
                  <a:srgbClr val="404040"/>
                </a:solidFill>
                <a:latin typeface="Trebuchet MS"/>
                <a:cs typeface="Trebuchet MS"/>
              </a:rPr>
              <a:t>tumor: </a:t>
            </a:r>
            <a:r>
              <a:rPr b="1" i="1" spc="-5" dirty="0">
                <a:solidFill>
                  <a:srgbClr val="404040"/>
                </a:solidFill>
                <a:latin typeface="Trebuchet MS"/>
                <a:cs typeface="Trebuchet MS"/>
              </a:rPr>
              <a:t>carcinoid (</a:t>
            </a:r>
            <a:r>
              <a:rPr b="1" spc="-5" dirty="0">
                <a:solidFill>
                  <a:srgbClr val="404040"/>
                </a:solidFill>
                <a:latin typeface="Trebuchet MS"/>
                <a:cs typeface="Trebuchet MS"/>
              </a:rPr>
              <a:t>neuroendocrine</a:t>
            </a:r>
            <a:r>
              <a:rPr b="1" spc="-25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b="1" spc="-5" dirty="0">
                <a:solidFill>
                  <a:srgbClr val="404040"/>
                </a:solidFill>
                <a:latin typeface="Trebuchet MS"/>
                <a:cs typeface="Trebuchet MS"/>
              </a:rPr>
              <a:t>tumor)</a:t>
            </a:r>
            <a:endParaRPr>
              <a:latin typeface="Trebuchet MS"/>
              <a:cs typeface="Trebuchet MS"/>
            </a:endParaRPr>
          </a:p>
          <a:p>
            <a:pPr marL="12700" fontAlgn="auto">
              <a:spcBef>
                <a:spcPts val="994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Incidentally found during </a:t>
            </a:r>
            <a:r>
              <a:rPr dirty="0">
                <a:solidFill>
                  <a:srgbClr val="404040"/>
                </a:solidFill>
                <a:latin typeface="Trebuchet MS"/>
                <a:cs typeface="Trebuchet MS"/>
              </a:rPr>
              <a:t>surgery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or on examination of </a:t>
            </a:r>
            <a:r>
              <a:rPr dirty="0">
                <a:solidFill>
                  <a:srgbClr val="404040"/>
                </a:solidFill>
                <a:latin typeface="Trebuchet MS"/>
                <a:cs typeface="Trebuchet MS"/>
              </a:rPr>
              <a:t>a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resected</a:t>
            </a:r>
            <a:r>
              <a:rPr spc="2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appendix</a:t>
            </a:r>
            <a:endParaRPr>
              <a:latin typeface="Trebuchet MS"/>
              <a:cs typeface="Trebuchet MS"/>
            </a:endParaRPr>
          </a:p>
          <a:p>
            <a:pPr marL="12700" fontAlgn="auto">
              <a:spcBef>
                <a:spcPts val="101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Distal tip of the</a:t>
            </a:r>
            <a:r>
              <a:rPr spc="-1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appendix</a:t>
            </a:r>
            <a:endParaRPr>
              <a:latin typeface="Trebuchet MS"/>
              <a:cs typeface="Trebuchet MS"/>
            </a:endParaRPr>
          </a:p>
          <a:p>
            <a:pPr marL="12700" fontAlgn="auto">
              <a:spcBef>
                <a:spcPts val="1000"/>
              </a:spcBef>
              <a:spcAft>
                <a:spcPts val="0"/>
              </a:spcAft>
              <a:tabLst>
                <a:tab pos="354965" algn="l"/>
              </a:tabLst>
              <a:defRPr/>
            </a:pPr>
            <a:r>
              <a:rPr sz="1450" spc="-10" dirty="0">
                <a:solidFill>
                  <a:srgbClr val="90C225"/>
                </a:solidFill>
                <a:latin typeface="Wingdings 3"/>
                <a:cs typeface="Wingdings 3"/>
              </a:rPr>
              <a:t></a:t>
            </a:r>
            <a:r>
              <a:rPr sz="1450" spc="-10" dirty="0">
                <a:solidFill>
                  <a:srgbClr val="90C225"/>
                </a:solidFill>
                <a:latin typeface="Times New Roman"/>
                <a:cs typeface="Times New Roman"/>
              </a:rPr>
              <a:t>	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Nodal metastases </a:t>
            </a:r>
            <a:r>
              <a:rPr dirty="0">
                <a:solidFill>
                  <a:srgbClr val="404040"/>
                </a:solidFill>
                <a:latin typeface="Trebuchet MS"/>
                <a:cs typeface="Trebuchet MS"/>
              </a:rPr>
              <a:t>&amp; distant spread </a:t>
            </a:r>
            <a:r>
              <a:rPr spc="-5" dirty="0">
                <a:solidFill>
                  <a:srgbClr val="404040"/>
                </a:solidFill>
                <a:latin typeface="Trebuchet MS"/>
                <a:cs typeface="Trebuchet MS"/>
              </a:rPr>
              <a:t>are</a:t>
            </a:r>
            <a:r>
              <a:rPr spc="-40" dirty="0">
                <a:solidFill>
                  <a:srgbClr val="404040"/>
                </a:solidFill>
                <a:latin typeface="Trebuchet MS"/>
                <a:cs typeface="Trebuchet MS"/>
              </a:rPr>
              <a:t> </a:t>
            </a:r>
            <a:r>
              <a:rPr dirty="0">
                <a:solidFill>
                  <a:srgbClr val="404040"/>
                </a:solidFill>
                <a:latin typeface="Trebuchet MS"/>
                <a:cs typeface="Trebuchet MS"/>
              </a:rPr>
              <a:t>rare.</a:t>
            </a:r>
            <a:endParaRPr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object 2">
            <a:extLst>
              <a:ext uri="{FF2B5EF4-FFF2-40B4-BE49-F238E27FC236}">
                <a16:creationId xmlns:a16="http://schemas.microsoft.com/office/drawing/2014/main" id="{9E8C0C45-E98D-4FBD-989E-C6B097AB81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50975" y="0"/>
            <a:ext cx="8916988" cy="6694488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3">
            <a:extLst>
              <a:ext uri="{FF2B5EF4-FFF2-40B4-BE49-F238E27FC236}">
                <a16:creationId xmlns:a16="http://schemas.microsoft.com/office/drawing/2014/main" id="{C3F22DC8-295B-41A4-9494-95A5BCAC23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0" r="20625"/>
          <a:stretch>
            <a:fillRect/>
          </a:stretch>
        </p:blipFill>
        <p:spPr bwMode="auto">
          <a:xfrm>
            <a:off x="228600" y="17463"/>
            <a:ext cx="116586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>
            <a:extLst>
              <a:ext uri="{FF2B5EF4-FFF2-40B4-BE49-F238E27FC236}">
                <a16:creationId xmlns:a16="http://schemas.microsoft.com/office/drawing/2014/main" id="{A842FA26-DC11-4FAD-94AE-353763C712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12192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object 2">
            <a:extLst>
              <a:ext uri="{FF2B5EF4-FFF2-40B4-BE49-F238E27FC236}">
                <a16:creationId xmlns:a16="http://schemas.microsoft.com/office/drawing/2014/main" id="{1EEAB5D1-0429-4823-8CD4-34CA70D677C7}"/>
              </a:ext>
            </a:extLst>
          </p:cNvPr>
          <p:cNvSpPr>
            <a:spLocks/>
          </p:cNvSpPr>
          <p:nvPr/>
        </p:nvSpPr>
        <p:spPr bwMode="auto">
          <a:xfrm>
            <a:off x="0" y="4013200"/>
            <a:ext cx="447675" cy="2844800"/>
          </a:xfrm>
          <a:custGeom>
            <a:avLst/>
            <a:gdLst>
              <a:gd name="T0" fmla="*/ 0 w 448309"/>
              <a:gd name="T1" fmla="*/ 0 h 2845434"/>
              <a:gd name="T2" fmla="*/ 0 w 448309"/>
              <a:gd name="T3" fmla="*/ 2844673 h 2845434"/>
              <a:gd name="T4" fmla="*/ 447422 w 448309"/>
              <a:gd name="T5" fmla="*/ 2844673 h 2845434"/>
              <a:gd name="T6" fmla="*/ 0 w 448309"/>
              <a:gd name="T7" fmla="*/ 0 h 284543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448309" h="2845434">
                <a:moveTo>
                  <a:pt x="0" y="0"/>
                </a:moveTo>
                <a:lnTo>
                  <a:pt x="0" y="2845307"/>
                </a:lnTo>
                <a:lnTo>
                  <a:pt x="448056" y="2845307"/>
                </a:lnTo>
                <a:lnTo>
                  <a:pt x="0" y="0"/>
                </a:lnTo>
                <a:close/>
              </a:path>
            </a:pathLst>
          </a:custGeom>
          <a:solidFill>
            <a:srgbClr val="90C225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3" name="object 3">
            <a:extLst>
              <a:ext uri="{FF2B5EF4-FFF2-40B4-BE49-F238E27FC236}">
                <a16:creationId xmlns:a16="http://schemas.microsoft.com/office/drawing/2014/main" id="{086E317A-99C0-4736-B984-E83CD6758ED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755650" y="628650"/>
            <a:ext cx="4189413" cy="574675"/>
          </a:xfrm>
        </p:spPr>
        <p:txBody>
          <a:bodyPr lIns="0" tIns="12700" rIns="0" bIns="0" rtlCol="0">
            <a:spAutoFit/>
          </a:bodyPr>
          <a:lstStyle/>
          <a:p>
            <a:pPr marL="12700" eaLnBrk="1" fontAlgn="auto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defRPr/>
            </a:pPr>
            <a:r>
              <a:rPr sz="3600" spc="-5" dirty="0"/>
              <a:t>Inflammatory</a:t>
            </a:r>
            <a:r>
              <a:rPr sz="3600" spc="-90" dirty="0"/>
              <a:t> </a:t>
            </a:r>
            <a:r>
              <a:rPr sz="3600" spc="-30" dirty="0"/>
              <a:t>Polyps</a:t>
            </a:r>
            <a:endParaRPr sz="3600"/>
          </a:p>
        </p:txBody>
      </p:sp>
      <p:sp>
        <p:nvSpPr>
          <p:cNvPr id="10244" name="object 4">
            <a:extLst>
              <a:ext uri="{FF2B5EF4-FFF2-40B4-BE49-F238E27FC236}">
                <a16:creationId xmlns:a16="http://schemas.microsoft.com/office/drawing/2014/main" id="{3634665B-1C55-4E74-ABD4-5DBB13AF18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650" y="2462213"/>
            <a:ext cx="78994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139065" rIns="0" bIns="0">
            <a:spAutoFit/>
          </a:bodyPr>
          <a:lstStyle>
            <a:lvl1pPr marL="12700" eaLnBrk="0" hangingPunc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tabLst>
                <a:tab pos="354013" algn="l"/>
              </a:tabLs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ts val="1100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i="1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Solitary rectal ulcer syndrome.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Recurrent abrasion and ulceration of the overlying rectal mucosa.</a:t>
            </a:r>
            <a:endParaRPr lang="en-US" altLang="en-US" sz="1800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  <a:p>
            <a:pPr eaLnBrk="1" hangingPunct="1">
              <a:lnSpc>
                <a:spcPct val="100000"/>
              </a:lnSpc>
              <a:spcBef>
                <a:spcPts val="1013"/>
              </a:spcBef>
              <a:buFontTx/>
              <a:buNone/>
            </a:pPr>
            <a:r>
              <a:rPr lang="en-US" altLang="en-US" sz="1400">
                <a:solidFill>
                  <a:srgbClr val="90C225"/>
                </a:solidFill>
                <a:latin typeface="Wingdings 3" panose="05040102010807070707" pitchFamily="18" charset="2"/>
                <a:ea typeface="Wingdings 3" panose="05040102010807070707" pitchFamily="18" charset="2"/>
                <a:cs typeface="Wingdings 3" panose="05040102010807070707" pitchFamily="18" charset="2"/>
              </a:rPr>
              <a:t></a:t>
            </a:r>
            <a:r>
              <a:rPr lang="en-US" altLang="en-US" sz="1400">
                <a:solidFill>
                  <a:srgbClr val="90C22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1800" b="1" u="sng">
                <a:solidFill>
                  <a:srgbClr val="404040"/>
                </a:solidFill>
                <a:latin typeface="Trebuchet MS" panose="020B0603020202020204" pitchFamily="34" charset="0"/>
                <a:ea typeface="Trebuchet MS" panose="020B0603020202020204" pitchFamily="34" charset="0"/>
                <a:cs typeface="Trebuchet MS" panose="020B0603020202020204" pitchFamily="34" charset="0"/>
              </a:rPr>
              <a:t>Chronic cycles of injury and healing give a polypoid mass of inflamed and  reactive mucosal tissue.</a:t>
            </a:r>
            <a:endParaRPr lang="en-US" altLang="en-US" sz="1800" b="1" u="sng">
              <a:latin typeface="Trebuchet MS" panose="020B0603020202020204" pitchFamily="34" charset="0"/>
              <a:ea typeface="Trebuchet MS" panose="020B0603020202020204" pitchFamily="34" charset="0"/>
              <a:cs typeface="Trebuchet MS" panose="020B0603020202020204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E3F62F58E31954599AF5D7BF24514D4" ma:contentTypeVersion="6" ma:contentTypeDescription="Create a new document." ma:contentTypeScope="" ma:versionID="9052d77f10c0959de6122b7c86815215">
  <xsd:schema xmlns:xsd="http://www.w3.org/2001/XMLSchema" xmlns:xs="http://www.w3.org/2001/XMLSchema" xmlns:p="http://schemas.microsoft.com/office/2006/metadata/properties" xmlns:ns2="d04b26b9-50b7-4329-ba0b-d0dc18387505" targetNamespace="http://schemas.microsoft.com/office/2006/metadata/properties" ma:root="true" ma:fieldsID="c2e520e0e43eccf955b03b0cf01fea2d" ns2:_="">
    <xsd:import namespace="d04b26b9-50b7-4329-ba0b-d0dc1838750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04b26b9-50b7-4329-ba0b-d0dc1838750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D525AEA-F634-421F-804C-C0E02D25CC8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F4E980A-4ED5-4C49-A761-1BA51DDFB2A9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d04b26b9-50b7-4329-ba0b-d0dc1838750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165</TotalTime>
  <Words>160</Words>
  <Application>Microsoft Office PowerPoint</Application>
  <PresentationFormat>شاشة عريضة</PresentationFormat>
  <Paragraphs>216</Paragraphs>
  <Slides>62</Slides>
  <Notes>2</Notes>
  <HiddenSlides>0</HiddenSlides>
  <MMClips>0</MMClips>
  <ScaleCrop>false</ScaleCrop>
  <HeadingPairs>
    <vt:vector size="4" baseType="variant">
      <vt:variant>
        <vt:lpstr>نسق</vt:lpstr>
      </vt:variant>
      <vt:variant>
        <vt:i4>1</vt:i4>
      </vt:variant>
      <vt:variant>
        <vt:lpstr>عناوين الشرائح</vt:lpstr>
      </vt:variant>
      <vt:variant>
        <vt:i4>62</vt:i4>
      </vt:variant>
    </vt:vector>
  </HeadingPairs>
  <TitlesOfParts>
    <vt:vector size="63" baseType="lpstr">
      <vt:lpstr>Office Theme</vt:lpstr>
      <vt:lpstr>Small and Large Intestinal pathology, part 3</vt:lpstr>
      <vt:lpstr>عرض تقديمي في PowerPoint</vt:lpstr>
      <vt:lpstr>COLONIC POLYPS AND  NEOPLASTIC DISEASE</vt:lpstr>
      <vt:lpstr>عرض تقديمي في PowerPoint</vt:lpstr>
      <vt:lpstr>Hyperplastic Polyps</vt:lpstr>
      <vt:lpstr>Hyperplastic polyp</vt:lpstr>
      <vt:lpstr>عرض تقديمي في PowerPoint</vt:lpstr>
      <vt:lpstr>عرض تقديمي في PowerPoint</vt:lpstr>
      <vt:lpstr>Inflammatory Polyps</vt:lpstr>
      <vt:lpstr>Hamartomatous Polyps</vt:lpstr>
      <vt:lpstr>Juvenile Polyps</vt:lpstr>
      <vt:lpstr>عرض تقديمي في PowerPoint</vt:lpstr>
      <vt:lpstr>عرض تقديمي في PowerPoint</vt:lpstr>
      <vt:lpstr>Juvenile Polyps</vt:lpstr>
      <vt:lpstr>عرض تقديمي في PowerPoint</vt:lpstr>
      <vt:lpstr>Peutz-Jeghers Syndrome</vt:lpstr>
      <vt:lpstr>عرض تقديمي في PowerPoint</vt:lpstr>
      <vt:lpstr>عرض تقديمي في PowerPoint</vt:lpstr>
      <vt:lpstr>عرض تقديمي في PowerPoint</vt:lpstr>
      <vt:lpstr>Peutz-Jeghers polyp</vt:lpstr>
      <vt:lpstr>Adenomas</vt:lpstr>
      <vt:lpstr>Pedunculated or sessile</vt:lpstr>
      <vt:lpstr>Colon adenoma</vt:lpstr>
      <vt:lpstr>عرض تقديمي في PowerPoint</vt:lpstr>
      <vt:lpstr>Tubular adenoma</vt:lpstr>
      <vt:lpstr>عرض تقديمي في PowerPoint</vt:lpstr>
      <vt:lpstr>Villous adenoma.</vt:lpstr>
      <vt:lpstr>Villous adenoma</vt:lpstr>
      <vt:lpstr>Familial Syndromes</vt:lpstr>
      <vt:lpstr>عرض تقديمي في PowerPoint</vt:lpstr>
      <vt:lpstr>Familial adenomatous polyposis (FAP)</vt:lpstr>
      <vt:lpstr>عرض تقديمي في PowerPoint</vt:lpstr>
      <vt:lpstr> Variants of FAP: Gardner syndrome and Turcot syndrome.</vt:lpstr>
      <vt:lpstr>عرض تقديمي في PowerPoint</vt:lpstr>
      <vt:lpstr>عرض تقديمي في PowerPoint</vt:lpstr>
      <vt:lpstr>Hereditary Nonpolyposis Colorectal  Cancer (HNPCC, Lynch syndrome)</vt:lpstr>
      <vt:lpstr>Cecal polyps in HNPCC.</vt:lpstr>
      <vt:lpstr>Colonic Adenocarcinoma</vt:lpstr>
      <vt:lpstr>عرض تقديمي في PowerPoint</vt:lpstr>
      <vt:lpstr>Pathogenesis</vt:lpstr>
      <vt:lpstr>The APC/β-catenin pathway:  chromosomal instability</vt:lpstr>
      <vt:lpstr>عرض تقديمي في PowerPoint</vt:lpstr>
      <vt:lpstr>عرض تقديمي في PowerPoint</vt:lpstr>
      <vt:lpstr>عرض تقديمي في PowerPoint</vt:lpstr>
      <vt:lpstr>The microsatellite instability pathway</vt:lpstr>
      <vt:lpstr>عرض تقديمي في PowerPoint</vt:lpstr>
      <vt:lpstr>عرض تقديمي في PowerPoint</vt:lpstr>
      <vt:lpstr>MORPHOLOGY</vt:lpstr>
      <vt:lpstr>Exophytic adenocarcinoma</vt:lpstr>
      <vt:lpstr>Adenocarcinoma with necrosis</vt:lpstr>
      <vt:lpstr>Clinical Features</vt:lpstr>
      <vt:lpstr>عرض تقديمي في PowerPoint</vt:lpstr>
      <vt:lpstr>عرض تقديمي في PowerPoint</vt:lpstr>
      <vt:lpstr>Liver metastasis.</vt:lpstr>
      <vt:lpstr>عرض تقديمي في PowerPoint</vt:lpstr>
      <vt:lpstr>Appendix</vt:lpstr>
      <vt:lpstr>ACUTE APPENDICITIS</vt:lpstr>
      <vt:lpstr> Luminal obstruction in 50-80% of cases &gt;&gt; increased luminal pressure &gt;&gt;  impaired venous drainage &gt;&gt; ischemic injury &amp; stasis associated bacterial  proliferation &gt;&gt;&gt; inflammatory response rich in neutrophils &amp; edema.</vt:lpstr>
      <vt:lpstr>عرض تقديمي في PowerPoint</vt:lpstr>
      <vt:lpstr>Clinical Features</vt:lpstr>
      <vt:lpstr>TUMORS OF THE APPENDIX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 and Large Intestinal pathology, part 2</dc:title>
  <dc:creator>Manar</dc:creator>
  <cp:lastModifiedBy>Ahmad Maaitah</cp:lastModifiedBy>
  <cp:revision>35</cp:revision>
  <dcterms:created xsi:type="dcterms:W3CDTF">2020-02-23T17:11:00Z</dcterms:created>
  <dcterms:modified xsi:type="dcterms:W3CDTF">2021-04-04T06:19:21Z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2019-03-26T00:00:00Z</vt:filetime>
  </property>
  <property fmtid="{D5CDD505-2E9C-101B-9397-08002B2CF9AE}" pid="3" name="Creator">
    <vt:lpwstr>Microsoft® PowerPoint® for Office 365</vt:lpwstr>
  </property>
  <property fmtid="{D5CDD505-2E9C-101B-9397-08002B2CF9AE}" pid="4" name="LastSaved">
    <vt:filetime>2020-02-23T00:00:00Z</vt:filetime>
  </property>
</Properties>
</file>