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5" r:id="rId17"/>
    <p:sldId id="291" r:id="rId18"/>
    <p:sldId id="292" r:id="rId19"/>
    <p:sldId id="293" r:id="rId20"/>
    <p:sldId id="273" r:id="rId21"/>
    <p:sldId id="294" r:id="rId22"/>
    <p:sldId id="276" r:id="rId23"/>
    <p:sldId id="277" r:id="rId24"/>
    <p:sldId id="278" r:id="rId25"/>
    <p:sldId id="279" r:id="rId26"/>
    <p:sldId id="280" r:id="rId27"/>
    <p:sldId id="295" r:id="rId28"/>
    <p:sldId id="296" r:id="rId29"/>
    <p:sldId id="281" r:id="rId30"/>
    <p:sldId id="282" r:id="rId31"/>
    <p:sldId id="283" r:id="rId32"/>
    <p:sldId id="284" r:id="rId33"/>
    <p:sldId id="297" r:id="rId34"/>
    <p:sldId id="298" r:id="rId35"/>
    <p:sldId id="299" r:id="rId36"/>
    <p:sldId id="289" r:id="rId37"/>
    <p:sldId id="300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90634-C3BF-49ED-9A6C-567355557677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3AAC3-C333-4B1C-BCAB-FE80CE394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770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90634-C3BF-49ED-9A6C-567355557677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3AAC3-C333-4B1C-BCAB-FE80CE394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595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90634-C3BF-49ED-9A6C-567355557677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3AAC3-C333-4B1C-BCAB-FE80CE394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188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90634-C3BF-49ED-9A6C-567355557677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3AAC3-C333-4B1C-BCAB-FE80CE394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871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90634-C3BF-49ED-9A6C-567355557677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3AAC3-C333-4B1C-BCAB-FE80CE394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015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90634-C3BF-49ED-9A6C-567355557677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3AAC3-C333-4B1C-BCAB-FE80CE394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90634-C3BF-49ED-9A6C-567355557677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3AAC3-C333-4B1C-BCAB-FE80CE394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02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90634-C3BF-49ED-9A6C-567355557677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3AAC3-C333-4B1C-BCAB-FE80CE394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927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90634-C3BF-49ED-9A6C-567355557677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3AAC3-C333-4B1C-BCAB-FE80CE394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381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90634-C3BF-49ED-9A6C-567355557677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3AAC3-C333-4B1C-BCAB-FE80CE394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687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90634-C3BF-49ED-9A6C-567355557677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3AAC3-C333-4B1C-BCAB-FE80CE394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42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590634-C3BF-49ED-9A6C-567355557677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F3AAC3-C333-4B1C-BCAB-FE80CE394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2495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8386171-E87D-46AB-8718-4CE2A8874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207CB456-8849-413C-8210-B663779A32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1092041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13936D-D1EB-4E42-A97F-942BA1F3DF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8024" y="960109"/>
            <a:ext cx="10277856" cy="4937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716D61-01A1-4B4D-ACD0-D99BA6108B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37641"/>
            <a:ext cx="9144000" cy="2330002"/>
          </a:xfrm>
        </p:spPr>
        <p:txBody>
          <a:bodyPr>
            <a:normAutofit/>
          </a:bodyPr>
          <a:lstStyle/>
          <a:p>
            <a:r>
              <a:rPr lang="en-US" sz="5400" b="1"/>
              <a:t>Head and Neck Examination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B2DEE0-0C25-4880-AF30-28BD4DF0D9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90165"/>
            <a:ext cx="9144000" cy="1279432"/>
          </a:xfrm>
        </p:spPr>
        <p:txBody>
          <a:bodyPr>
            <a:normAutofit/>
          </a:bodyPr>
          <a:lstStyle/>
          <a:p>
            <a:r>
              <a:rPr lang="en-US" b="1"/>
              <a:t>Dr. Ali Jad Abdelwahab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FA75EE9-0DE4-4982-A870-290AD61EA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52800" y="3806097"/>
            <a:ext cx="548640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87331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1E12B-4CEB-493B-82EC-E128EA6BC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D76DF5-7B2A-4718-BF03-8B7D1EEA14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Note the patient’s facial expression and contours. </a:t>
            </a:r>
          </a:p>
          <a:p>
            <a:r>
              <a:rPr lang="en-US" b="1" dirty="0"/>
              <a:t>Observe for asymmetry, involuntary movements, edema, and masses</a:t>
            </a:r>
          </a:p>
        </p:txBody>
      </p:sp>
    </p:spTree>
    <p:extLst>
      <p:ext uri="{BB962C8B-B14F-4D97-AF65-F5344CB8AC3E}">
        <p14:creationId xmlns:p14="http://schemas.microsoft.com/office/powerpoint/2010/main" val="1109553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FCBBF-8FF1-4F02-980B-6C3072BB8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Skin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B0D371-408F-4A80-9837-2BC7665DCD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color, pigmentation, texture, thickness, hair distribution, and any lesions</a:t>
            </a:r>
          </a:p>
        </p:txBody>
      </p:sp>
    </p:spTree>
    <p:extLst>
      <p:ext uri="{BB962C8B-B14F-4D97-AF65-F5344CB8AC3E}">
        <p14:creationId xmlns:p14="http://schemas.microsoft.com/office/powerpoint/2010/main" val="35852269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C3865-2AA1-483D-965B-069F155BB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121701"/>
            <a:ext cx="3476488" cy="178651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0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Mouth </a:t>
            </a:r>
            <a:br>
              <a:rPr lang="en-US" sz="40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sz="40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Pharynx</a:t>
            </a:r>
            <a:br>
              <a:rPr lang="en-US" sz="40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sz="40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Salivary Glands</a:t>
            </a:r>
            <a:br>
              <a:rPr lang="en-US" sz="40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en-US" sz="4000" b="1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2A53B11-B05C-493B-BD99-5A0E27259F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00739" y="872806"/>
            <a:ext cx="5507803" cy="5109511"/>
          </a:xfrm>
          <a:custGeom>
            <a:avLst/>
            <a:gdLst/>
            <a:ahLst/>
            <a:cxnLst/>
            <a:rect l="l" t="t" r="r" b="b"/>
            <a:pathLst>
              <a:path w="5017317" h="5380277">
                <a:moveTo>
                  <a:pt x="0" y="0"/>
                </a:moveTo>
                <a:lnTo>
                  <a:pt x="5017317" y="0"/>
                </a:lnTo>
                <a:lnTo>
                  <a:pt x="5017317" y="5380277"/>
                </a:lnTo>
                <a:lnTo>
                  <a:pt x="0" y="538027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67342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1EF75-6FC4-48E9-B592-E55CBA519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Pallor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21DB515-E496-4337-BA3B-A8EE54301D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9022" y="2118173"/>
            <a:ext cx="9813956" cy="3766242"/>
          </a:xfrm>
        </p:spPr>
      </p:pic>
    </p:spTree>
    <p:extLst>
      <p:ext uri="{BB962C8B-B14F-4D97-AF65-F5344CB8AC3E}">
        <p14:creationId xmlns:p14="http://schemas.microsoft.com/office/powerpoint/2010/main" val="35226599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CB677-80D6-4428-BA4F-589F69053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Normal Appearance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0B256A3-9238-4C1A-9D35-F24DAFE49E4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11330" y="1825625"/>
            <a:ext cx="4435340" cy="4351338"/>
          </a:xfr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1846A0E-25FF-4699-93C2-9EF6E37ED7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50765" y="1825625"/>
            <a:ext cx="442447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2609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CADFD93-94B1-4616-AF6A-5131ACF3E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Examination of the Oral Cavity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8CF19E-6BDB-4739-B6A8-F6F1F670471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472421"/>
            <a:ext cx="5181600" cy="3057746"/>
          </a:xfr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3BE1257-4396-48E9-B860-98679FBB3F6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258833"/>
            <a:ext cx="5181600" cy="348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12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C5965-7FB3-42C4-8F42-0C85ACB8E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Paralysis of the Soft Palate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8C07A58-72F2-4361-968D-EC1EEA8A01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19625" y="2253456"/>
            <a:ext cx="2952750" cy="3495675"/>
          </a:xfrm>
        </p:spPr>
      </p:pic>
    </p:spTree>
    <p:extLst>
      <p:ext uri="{BB962C8B-B14F-4D97-AF65-F5344CB8AC3E}">
        <p14:creationId xmlns:p14="http://schemas.microsoft.com/office/powerpoint/2010/main" val="39509881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2CFA9-69A3-4749-8F4E-31534D775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Submandibular Salivary Gland Swelling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D839513-3D26-4761-8061-C1D8B86251E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91558" y="2955619"/>
            <a:ext cx="3874883" cy="2091350"/>
          </a:xfr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DE6FAB9-6377-46C8-BEBD-619B0BE35A4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827352" y="2717975"/>
            <a:ext cx="3871296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0675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F1922-8284-4965-ABF2-CAB9D06A3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Parotid Swelling (Mumps)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68529A4-7004-45F4-B684-1E29CE47E33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91558" y="2733809"/>
            <a:ext cx="3874883" cy="253497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2E7E9AA-938A-48D7-A984-72CB50E610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825558" y="2208708"/>
            <a:ext cx="3874883" cy="3585172"/>
          </a:xfrm>
        </p:spPr>
      </p:pic>
    </p:spTree>
    <p:extLst>
      <p:ext uri="{BB962C8B-B14F-4D97-AF65-F5344CB8AC3E}">
        <p14:creationId xmlns:p14="http://schemas.microsoft.com/office/powerpoint/2010/main" val="9332994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7D6EF-70F7-42CA-9D8A-1D30B2D8F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Parotid Swelling (Pleomorphic Adenoma)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097D677-BE31-4C9A-9A31-7A690399C74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28249" y="1825625"/>
            <a:ext cx="3201502" cy="4351338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69E8F27-01BD-4BB0-922F-A8428F6F79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951353" y="1825625"/>
            <a:ext cx="3623293" cy="4351338"/>
          </a:xfrm>
        </p:spPr>
      </p:pic>
    </p:spTree>
    <p:extLst>
      <p:ext uri="{BB962C8B-B14F-4D97-AF65-F5344CB8AC3E}">
        <p14:creationId xmlns:p14="http://schemas.microsoft.com/office/powerpoint/2010/main" val="28634950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8BFFA-166D-4FEE-9E11-66E0EB67A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243013"/>
            <a:ext cx="3855720" cy="4371974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chemeClr val="tx2"/>
                </a:solidFill>
              </a:rPr>
              <a:t>Common Symptoms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86FBA-4AA2-4527-ADBD-7FCC27508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4759" y="1032987"/>
            <a:ext cx="6087161" cy="479202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chemeClr val="tx2"/>
                </a:solidFill>
              </a:rPr>
              <a:t>● Headache</a:t>
            </a:r>
          </a:p>
          <a:p>
            <a:pPr marL="0" indent="0">
              <a:buNone/>
            </a:pPr>
            <a:r>
              <a:rPr lang="en-US" sz="2000" b="1" dirty="0">
                <a:solidFill>
                  <a:schemeClr val="tx2"/>
                </a:solidFill>
              </a:rPr>
              <a:t>● Change in vision</a:t>
            </a:r>
          </a:p>
          <a:p>
            <a:pPr marL="0" indent="0">
              <a:buNone/>
            </a:pPr>
            <a:r>
              <a:rPr lang="en-US" sz="2000" b="1" dirty="0">
                <a:solidFill>
                  <a:schemeClr val="tx2"/>
                </a:solidFill>
              </a:rPr>
              <a:t>● Eye pain, redness, or tearing</a:t>
            </a:r>
          </a:p>
          <a:p>
            <a:pPr marL="0" indent="0">
              <a:buNone/>
            </a:pPr>
            <a:r>
              <a:rPr lang="en-US" sz="2000" b="1" dirty="0">
                <a:solidFill>
                  <a:schemeClr val="tx2"/>
                </a:solidFill>
              </a:rPr>
              <a:t>● Hearing loss, earache, ringing in the ears (tinnitus)</a:t>
            </a:r>
          </a:p>
          <a:p>
            <a:pPr marL="0" indent="0">
              <a:buNone/>
            </a:pPr>
            <a:r>
              <a:rPr lang="en-US" sz="2000" b="1" dirty="0">
                <a:solidFill>
                  <a:schemeClr val="tx2"/>
                </a:solidFill>
              </a:rPr>
              <a:t>● Dizziness and vertigo</a:t>
            </a:r>
          </a:p>
          <a:p>
            <a:pPr marL="0" indent="0">
              <a:buNone/>
            </a:pPr>
            <a:r>
              <a:rPr lang="en-US" sz="2000" b="1" dirty="0">
                <a:solidFill>
                  <a:schemeClr val="tx2"/>
                </a:solidFill>
              </a:rPr>
              <a:t>● Nosebleed (epistaxis)</a:t>
            </a:r>
          </a:p>
          <a:p>
            <a:pPr marL="0" indent="0">
              <a:buNone/>
            </a:pPr>
            <a:r>
              <a:rPr lang="en-US" sz="2000" b="1" dirty="0">
                <a:solidFill>
                  <a:schemeClr val="tx2"/>
                </a:solidFill>
              </a:rPr>
              <a:t>● Sore throat, hoarseness of voice</a:t>
            </a:r>
          </a:p>
          <a:p>
            <a:pPr marL="0" indent="0">
              <a:buNone/>
            </a:pPr>
            <a:r>
              <a:rPr lang="en-US" sz="2000" b="1" dirty="0">
                <a:solidFill>
                  <a:schemeClr val="tx2"/>
                </a:solidFill>
              </a:rPr>
              <a:t>● Masses</a:t>
            </a:r>
          </a:p>
        </p:txBody>
      </p:sp>
    </p:spTree>
    <p:extLst>
      <p:ext uri="{BB962C8B-B14F-4D97-AF65-F5344CB8AC3E}">
        <p14:creationId xmlns:p14="http://schemas.microsoft.com/office/powerpoint/2010/main" val="8215747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28D50-F404-4B6E-9587-D6D510B06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Inspection of the Tongue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0DF7B2-A407-4908-A66C-A0B14D2ADB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1707" y="1825625"/>
            <a:ext cx="6728586" cy="4351338"/>
          </a:xfrm>
        </p:spPr>
      </p:pic>
    </p:spTree>
    <p:extLst>
      <p:ext uri="{BB962C8B-B14F-4D97-AF65-F5344CB8AC3E}">
        <p14:creationId xmlns:p14="http://schemas.microsoft.com/office/powerpoint/2010/main" val="8224122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D9DC7-3F99-4496-8EDE-755F05F7B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Tongue Cancer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B3E427A-A090-47F7-B6BE-4DE26C95D0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58558" y="2706648"/>
            <a:ext cx="3874883" cy="2589291"/>
          </a:xfrm>
        </p:spPr>
      </p:pic>
    </p:spTree>
    <p:extLst>
      <p:ext uri="{BB962C8B-B14F-4D97-AF65-F5344CB8AC3E}">
        <p14:creationId xmlns:p14="http://schemas.microsoft.com/office/powerpoint/2010/main" val="34084185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2F4BD-5153-4DAA-B2F9-E8C20747A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Neck Triangles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F884E1-ADE9-41B3-A57B-471A4A3063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25644" y="1825625"/>
            <a:ext cx="5740712" cy="4351338"/>
          </a:xfrm>
        </p:spPr>
      </p:pic>
    </p:spTree>
    <p:extLst>
      <p:ext uri="{BB962C8B-B14F-4D97-AF65-F5344CB8AC3E}">
        <p14:creationId xmlns:p14="http://schemas.microsoft.com/office/powerpoint/2010/main" val="2696720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E6FA7-DE76-47B8-8D69-293C7CD5A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Midline structures of the neck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1801A4-6526-4E93-B909-54DF892F24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2711" y="1825625"/>
            <a:ext cx="6666577" cy="4351338"/>
          </a:xfrm>
        </p:spPr>
      </p:pic>
    </p:spTree>
    <p:extLst>
      <p:ext uri="{BB962C8B-B14F-4D97-AF65-F5344CB8AC3E}">
        <p14:creationId xmlns:p14="http://schemas.microsoft.com/office/powerpoint/2010/main" val="21749271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B7BC4-DC99-4891-9844-22DDB1A8D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Lymph nodes of the neck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EB02F4-DAC7-4C2B-BECC-EC9E3D13E8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9837" y="1825625"/>
            <a:ext cx="4032325" cy="4351338"/>
          </a:xfrm>
        </p:spPr>
      </p:pic>
    </p:spTree>
    <p:extLst>
      <p:ext uri="{BB962C8B-B14F-4D97-AF65-F5344CB8AC3E}">
        <p14:creationId xmlns:p14="http://schemas.microsoft.com/office/powerpoint/2010/main" val="34828903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755AB-687C-4EA9-AFBA-AF8281F95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Don’t do this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14E9B25-C280-497E-A91D-3833E8CD8B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18095" y="1825625"/>
            <a:ext cx="3155809" cy="4351338"/>
          </a:xfrm>
        </p:spPr>
      </p:pic>
    </p:spTree>
    <p:extLst>
      <p:ext uri="{BB962C8B-B14F-4D97-AF65-F5344CB8AC3E}">
        <p14:creationId xmlns:p14="http://schemas.microsoft.com/office/powerpoint/2010/main" val="10542095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64E1D-92C1-4DDA-8808-EB573D6D7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Palpate the Supraclavicular Nodes.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2908DEE-FB29-4AC4-B889-CC3C878A7C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21598" y="1825625"/>
            <a:ext cx="3148803" cy="4351338"/>
          </a:xfrm>
        </p:spPr>
      </p:pic>
    </p:spTree>
    <p:extLst>
      <p:ext uri="{BB962C8B-B14F-4D97-AF65-F5344CB8AC3E}">
        <p14:creationId xmlns:p14="http://schemas.microsoft.com/office/powerpoint/2010/main" val="8775632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9778C-2FCB-4BE1-85AA-33B27C0CC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Lymphadenopathy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4019F31-E9BD-4A9E-AD5C-4C42FA9DC7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58558" y="2045745"/>
            <a:ext cx="3874883" cy="3911097"/>
          </a:xfrm>
        </p:spPr>
      </p:pic>
    </p:spTree>
    <p:extLst>
      <p:ext uri="{BB962C8B-B14F-4D97-AF65-F5344CB8AC3E}">
        <p14:creationId xmlns:p14="http://schemas.microsoft.com/office/powerpoint/2010/main" val="18902074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E7BA6-1511-400E-9AAE-3B748CA8B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Lymphadenopathy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35F7CC5-00D7-4A11-9628-9E809837BB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58558" y="1995951"/>
            <a:ext cx="3874883" cy="4010685"/>
          </a:xfrm>
        </p:spPr>
      </p:pic>
    </p:spTree>
    <p:extLst>
      <p:ext uri="{BB962C8B-B14F-4D97-AF65-F5344CB8AC3E}">
        <p14:creationId xmlns:p14="http://schemas.microsoft.com/office/powerpoint/2010/main" val="27745732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7DA62-E15A-49C1-B60B-575ECCB3D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Palpate the Trachea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ACE3725-2265-43F6-9273-605ACDFBE8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24737" y="1825625"/>
            <a:ext cx="3942525" cy="4351338"/>
          </a:xfrm>
        </p:spPr>
      </p:pic>
    </p:spTree>
    <p:extLst>
      <p:ext uri="{BB962C8B-B14F-4D97-AF65-F5344CB8AC3E}">
        <p14:creationId xmlns:p14="http://schemas.microsoft.com/office/powerpoint/2010/main" val="782841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359D4-1C0E-46EE-8EEF-CD74CA08B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Headache Warning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1C3AD-7B10-4E04-B05E-3465A8011A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● </a:t>
            </a:r>
            <a:r>
              <a:rPr lang="en-US" b="1" dirty="0"/>
              <a:t>Progressively frequent or severe over a 3-month period</a:t>
            </a:r>
          </a:p>
          <a:p>
            <a:pPr marL="0" indent="0">
              <a:buNone/>
            </a:pPr>
            <a:r>
              <a:rPr lang="en-US" b="1" dirty="0"/>
              <a:t>● Sudden onset like a “thunderclap” or “the worst headache of my life”</a:t>
            </a:r>
          </a:p>
          <a:p>
            <a:pPr marL="0" indent="0">
              <a:buNone/>
            </a:pPr>
            <a:r>
              <a:rPr lang="en-US" b="1" dirty="0"/>
              <a:t>● New onset after age 50 years</a:t>
            </a:r>
          </a:p>
          <a:p>
            <a:pPr marL="0" indent="0">
              <a:buNone/>
            </a:pPr>
            <a:r>
              <a:rPr lang="en-US" b="1" dirty="0"/>
              <a:t>● Aggravated or relieved by change in position</a:t>
            </a:r>
          </a:p>
          <a:p>
            <a:pPr marL="0" indent="0">
              <a:buNone/>
            </a:pPr>
            <a:r>
              <a:rPr lang="en-US" b="1" dirty="0"/>
              <a:t>● Precipitated by Valsalva maneuver or exertion</a:t>
            </a:r>
          </a:p>
        </p:txBody>
      </p:sp>
    </p:spTree>
    <p:extLst>
      <p:ext uri="{BB962C8B-B14F-4D97-AF65-F5344CB8AC3E}">
        <p14:creationId xmlns:p14="http://schemas.microsoft.com/office/powerpoint/2010/main" val="42877928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24065-AA39-4422-ABC5-D0DE92F75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Thyroid Examination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EF22BA3-CA5B-4BE8-9F00-7ADF86BF33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3212" y="1864676"/>
            <a:ext cx="5685576" cy="4273236"/>
          </a:xfrm>
        </p:spPr>
      </p:pic>
    </p:spTree>
    <p:extLst>
      <p:ext uri="{BB962C8B-B14F-4D97-AF65-F5344CB8AC3E}">
        <p14:creationId xmlns:p14="http://schemas.microsoft.com/office/powerpoint/2010/main" val="42216026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5540A-F2F2-492E-B649-4116E62FB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During Swallowing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6BF2A4A-28EA-4FB5-8EAD-B35370C8B9A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54521" y="2489365"/>
            <a:ext cx="3548958" cy="3023857"/>
          </a:xfr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532AE13-08EB-4C00-9F8E-244A131D6C9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5400000">
            <a:off x="7676584" y="2502945"/>
            <a:ext cx="2172832" cy="2996697"/>
          </a:xfrm>
        </p:spPr>
      </p:pic>
    </p:spTree>
    <p:extLst>
      <p:ext uri="{BB962C8B-B14F-4D97-AF65-F5344CB8AC3E}">
        <p14:creationId xmlns:p14="http://schemas.microsoft.com/office/powerpoint/2010/main" val="34223889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45798-E8C2-46D0-845C-C9D02524D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Palpation of the Thyroid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24EC202-81CD-4CF3-AA95-C029968D20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1362" y="2240395"/>
            <a:ext cx="6989275" cy="3521798"/>
          </a:xfrm>
        </p:spPr>
      </p:pic>
    </p:spTree>
    <p:extLst>
      <p:ext uri="{BB962C8B-B14F-4D97-AF65-F5344CB8AC3E}">
        <p14:creationId xmlns:p14="http://schemas.microsoft.com/office/powerpoint/2010/main" val="20122746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8539F59-DD75-4574-B793-B70633545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Palpation of the Thyroid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8C55B53-2791-459F-B2CE-5A0C56D68A9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5400000">
            <a:off x="2342584" y="2502945"/>
            <a:ext cx="2172832" cy="2996697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FF6B8FA-80C2-44E8-BD38-080CCA9F2AB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5400000">
            <a:off x="7676584" y="3249856"/>
            <a:ext cx="2172832" cy="1502875"/>
          </a:xfrm>
        </p:spPr>
      </p:pic>
    </p:spTree>
    <p:extLst>
      <p:ext uri="{BB962C8B-B14F-4D97-AF65-F5344CB8AC3E}">
        <p14:creationId xmlns:p14="http://schemas.microsoft.com/office/powerpoint/2010/main" val="1544912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EC83-3C8D-43A7-83A9-5064492E2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Palpation of the Thyroid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31AE167-9D04-4A0E-BFDA-466C5D9BE7B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5400000">
            <a:off x="2300287" y="2424906"/>
            <a:ext cx="2257425" cy="3152775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5547C17-8322-4525-9EB7-4FFD20AF72F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5400000">
            <a:off x="7634287" y="2424906"/>
            <a:ext cx="2257425" cy="3152775"/>
          </a:xfrm>
        </p:spPr>
      </p:pic>
    </p:spTree>
    <p:extLst>
      <p:ext uri="{BB962C8B-B14F-4D97-AF65-F5344CB8AC3E}">
        <p14:creationId xmlns:p14="http://schemas.microsoft.com/office/powerpoint/2010/main" val="11561312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1D4E9-BE9E-47ED-8F00-465FACA18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Percussion and Auscultation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A20585D-1604-4C14-9E02-986041E32FA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5400000">
            <a:off x="2342584" y="3249856"/>
            <a:ext cx="2172832" cy="1502875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C359936-C573-4786-94C5-A40B35FD10E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5400000">
            <a:off x="7676584" y="3200062"/>
            <a:ext cx="2172832" cy="1602463"/>
          </a:xfrm>
        </p:spPr>
      </p:pic>
    </p:spTree>
    <p:extLst>
      <p:ext uri="{BB962C8B-B14F-4D97-AF65-F5344CB8AC3E}">
        <p14:creationId xmlns:p14="http://schemas.microsoft.com/office/powerpoint/2010/main" val="13357153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DD457-0AF1-4FBC-89FC-180088D51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400" b="1"/>
              <a:t>Eye Signs</a:t>
            </a:r>
            <a:br>
              <a:rPr lang="en-US" sz="3400" b="1"/>
            </a:br>
            <a:endParaRPr lang="en-US" sz="3400" b="1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FB6862A-EBF5-4AD4-BB11-E6A575153A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6452" y="1825625"/>
            <a:ext cx="651909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9142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E5198-B585-42DD-AE3B-5E1EB6FF8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>
                <a:solidFill>
                  <a:schemeClr val="accent4"/>
                </a:solidFill>
              </a:rPr>
              <a:t>Have A Nice Day !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9C8A749-3756-46D2-B056-69E829C1A8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1" b="2425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872550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2C18B-1157-4E62-9346-AD4A50DBF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Headache Warning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2BA05-C9AC-446B-9E8E-14D8FB3127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● </a:t>
            </a:r>
            <a:r>
              <a:rPr lang="en-US" b="1" dirty="0"/>
              <a:t>Associated symptoms of fever, night sweats, or weight loss</a:t>
            </a:r>
          </a:p>
          <a:p>
            <a:pPr marL="0" indent="0">
              <a:buNone/>
            </a:pPr>
            <a:r>
              <a:rPr lang="en-US" b="1" dirty="0"/>
              <a:t>● Presence of cancer, HIV infection, or pregnancy</a:t>
            </a:r>
          </a:p>
          <a:p>
            <a:pPr marL="0" indent="0">
              <a:buNone/>
            </a:pPr>
            <a:r>
              <a:rPr lang="en-US" b="1" dirty="0"/>
              <a:t>● Recent head trauma</a:t>
            </a:r>
          </a:p>
          <a:p>
            <a:pPr marL="0" indent="0">
              <a:buNone/>
            </a:pPr>
            <a:r>
              <a:rPr lang="en-US" b="1" dirty="0"/>
              <a:t>● Change in pattern from past headaches</a:t>
            </a:r>
          </a:p>
          <a:p>
            <a:pPr marL="0" indent="0">
              <a:buNone/>
            </a:pPr>
            <a:r>
              <a:rPr lang="en-US" b="1" dirty="0"/>
              <a:t>● Lack of a similar headache in the past</a:t>
            </a:r>
          </a:p>
          <a:p>
            <a:pPr marL="0" indent="0">
              <a:buNone/>
            </a:pPr>
            <a:r>
              <a:rPr lang="en-US" b="1" dirty="0"/>
              <a:t>● Associated papilledema, neck stiffness, or focal neurologic deficits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956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20850-0DB4-4979-AF29-B25E6105D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Hoarseness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F785D1-5296-4648-B664-3572B1BEBB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Change in voice quality, often described as husky, rough, harsh, or lower pitched than usual</a:t>
            </a:r>
          </a:p>
          <a:p>
            <a:r>
              <a:rPr lang="en-US" b="1" dirty="0"/>
              <a:t>Causes range from diseases of the larynx to </a:t>
            </a:r>
            <a:r>
              <a:rPr lang="en-US" b="1" dirty="0" err="1"/>
              <a:t>extralaryngeal</a:t>
            </a:r>
            <a:r>
              <a:rPr lang="en-US" b="1" dirty="0"/>
              <a:t> lesions that press on the laryngeal nerves</a:t>
            </a:r>
          </a:p>
        </p:txBody>
      </p:sp>
    </p:spTree>
    <p:extLst>
      <p:ext uri="{BB962C8B-B14F-4D97-AF65-F5344CB8AC3E}">
        <p14:creationId xmlns:p14="http://schemas.microsoft.com/office/powerpoint/2010/main" val="2779121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96C9A-E736-42E8-956F-700193BEF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Techniques of Examination</a:t>
            </a:r>
          </a:p>
        </p:txBody>
      </p:sp>
    </p:spTree>
    <p:extLst>
      <p:ext uri="{BB962C8B-B14F-4D97-AF65-F5344CB8AC3E}">
        <p14:creationId xmlns:p14="http://schemas.microsoft.com/office/powerpoint/2010/main" val="18573599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1F4AC-CEDB-4FC7-B4D0-EA69A2FDC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Hair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56AD0-FCB9-4AE0-8F36-4D9BD3178C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Abnormalities under the hair are easily missed</a:t>
            </a:r>
          </a:p>
          <a:p>
            <a:r>
              <a:rPr lang="en-US" b="1" dirty="0"/>
              <a:t>Ask if the patient has noticed anything wrong with the scalp or hair</a:t>
            </a:r>
          </a:p>
          <a:p>
            <a:r>
              <a:rPr lang="en-US" b="1" dirty="0"/>
              <a:t>Hairpieces and wigs should be removed</a:t>
            </a:r>
          </a:p>
          <a:p>
            <a:r>
              <a:rPr lang="en-US" b="1" dirty="0"/>
              <a:t>Note hair quantity, distribution, texture, and any pattern of loss</a:t>
            </a:r>
          </a:p>
        </p:txBody>
      </p:sp>
    </p:spTree>
    <p:extLst>
      <p:ext uri="{BB962C8B-B14F-4D97-AF65-F5344CB8AC3E}">
        <p14:creationId xmlns:p14="http://schemas.microsoft.com/office/powerpoint/2010/main" val="2352192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7E759-B48E-4322-919D-5751686EF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Scalp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040D3-7714-442A-B3AC-DB046249AA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Part the hair in several places and look for scaliness, lumps, nevi, or other lesions</a:t>
            </a:r>
          </a:p>
        </p:txBody>
      </p:sp>
    </p:spTree>
    <p:extLst>
      <p:ext uri="{BB962C8B-B14F-4D97-AF65-F5344CB8AC3E}">
        <p14:creationId xmlns:p14="http://schemas.microsoft.com/office/powerpoint/2010/main" val="123176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E4FFF-7155-4424-B612-A583B217E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Skull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6419E-8A1C-4985-9340-9D19CD9D1A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General size and contour of the skull. </a:t>
            </a:r>
          </a:p>
          <a:p>
            <a:r>
              <a:rPr lang="en-US" dirty="0"/>
              <a:t>Deformities, depressions, lumps, or tenderness. </a:t>
            </a:r>
          </a:p>
          <a:p>
            <a:r>
              <a:rPr lang="en-US" dirty="0"/>
              <a:t>Recognize the irregularities in a normal skull, such as those near the suture lines between the parietal and occipital bones.</a:t>
            </a:r>
          </a:p>
        </p:txBody>
      </p:sp>
    </p:spTree>
    <p:extLst>
      <p:ext uri="{BB962C8B-B14F-4D97-AF65-F5344CB8AC3E}">
        <p14:creationId xmlns:p14="http://schemas.microsoft.com/office/powerpoint/2010/main" val="12209632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434</Words>
  <Application>Microsoft Office PowerPoint</Application>
  <PresentationFormat>Widescreen</PresentationFormat>
  <Paragraphs>70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Office Theme</vt:lpstr>
      <vt:lpstr>Head and Neck Examination</vt:lpstr>
      <vt:lpstr>Common Symptoms</vt:lpstr>
      <vt:lpstr>Headache Warning Points</vt:lpstr>
      <vt:lpstr>Headache Warning Points</vt:lpstr>
      <vt:lpstr>Hoarseness</vt:lpstr>
      <vt:lpstr>Techniques of Examination</vt:lpstr>
      <vt:lpstr>The Hair</vt:lpstr>
      <vt:lpstr>The Scalp</vt:lpstr>
      <vt:lpstr>The Skull</vt:lpstr>
      <vt:lpstr>The Face</vt:lpstr>
      <vt:lpstr>The Skin</vt:lpstr>
      <vt:lpstr>Mouth  Pharynx Salivary Glands </vt:lpstr>
      <vt:lpstr>Pallor</vt:lpstr>
      <vt:lpstr>Normal Appearance</vt:lpstr>
      <vt:lpstr>Examination of the Oral Cavity</vt:lpstr>
      <vt:lpstr>Paralysis of the Soft Palate</vt:lpstr>
      <vt:lpstr>Submandibular Salivary Gland Swelling</vt:lpstr>
      <vt:lpstr>Parotid Swelling (Mumps)</vt:lpstr>
      <vt:lpstr>Parotid Swelling (Pleomorphic Adenoma)</vt:lpstr>
      <vt:lpstr>Inspection of the Tongue</vt:lpstr>
      <vt:lpstr>Tongue Cancer</vt:lpstr>
      <vt:lpstr>Neck Triangles</vt:lpstr>
      <vt:lpstr>Midline structures of the neck</vt:lpstr>
      <vt:lpstr>Lymph nodes of the neck</vt:lpstr>
      <vt:lpstr>Don’t do this</vt:lpstr>
      <vt:lpstr>Palpate the Supraclavicular Nodes.</vt:lpstr>
      <vt:lpstr>Lymphadenopathy</vt:lpstr>
      <vt:lpstr>Lymphadenopathy</vt:lpstr>
      <vt:lpstr>Palpate the Trachea</vt:lpstr>
      <vt:lpstr>Thyroid Examination</vt:lpstr>
      <vt:lpstr>During Swallowing </vt:lpstr>
      <vt:lpstr>Palpation of the Thyroid</vt:lpstr>
      <vt:lpstr>Palpation of the Thyroid</vt:lpstr>
      <vt:lpstr>Palpation of the Thyroid</vt:lpstr>
      <vt:lpstr>Percussion and Auscultation</vt:lpstr>
      <vt:lpstr>Eye Signs </vt:lpstr>
      <vt:lpstr>Have A Nice Day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 and Neck Examination</dc:title>
  <dc:creator>Ali Abdel Wahab</dc:creator>
  <cp:lastModifiedBy>Ali Abdel Wahab</cp:lastModifiedBy>
  <cp:revision>5</cp:revision>
  <dcterms:created xsi:type="dcterms:W3CDTF">2022-07-18T21:55:28Z</dcterms:created>
  <dcterms:modified xsi:type="dcterms:W3CDTF">2022-07-18T22:02:53Z</dcterms:modified>
</cp:coreProperties>
</file>