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2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81" r:id="rId10"/>
    <p:sldId id="282" r:id="rId11"/>
    <p:sldId id="283" r:id="rId12"/>
    <p:sldId id="284" r:id="rId13"/>
    <p:sldId id="285" r:id="rId14"/>
    <p:sldId id="286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2E0191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>
      <p:cViewPr varScale="1">
        <p:scale>
          <a:sx n="81" d="100"/>
          <a:sy n="81" d="100"/>
        </p:scale>
        <p:origin x="153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533400" y="1700808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en-GB" altLang="en-US" noProof="0" dirty="0"/>
              <a:t>Click to edit Master title style</a:t>
            </a:r>
          </a:p>
        </p:txBody>
      </p:sp>
      <p:sp>
        <p:nvSpPr>
          <p:cNvPr id="8397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2C5F4858-EB37-423F-B283-C17A9FFDE0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144EF250-495F-4D8C-B50D-1FEE09C723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C74C453-B674-40BE-9AB3-28226E34E7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B6DC08-0EBF-4356-A110-F5AE30676328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0448687"/>
      </p:ext>
    </p:extLst>
  </p:cSld>
  <p:clrMapOvr>
    <a:masterClrMapping/>
  </p:clrMapOvr>
  <p:transition>
    <p:cover dir="l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77444C5-681F-42C7-9EBC-6FCD29F3A7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C7B23A9-AB64-42BA-9DEF-C4BDF3677E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3286039-90C3-4CD0-A592-9FE46F3E34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36FF4-4ADF-44A1-9179-BE344C7C7BE4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1292005"/>
      </p:ext>
    </p:extLst>
  </p:cSld>
  <p:clrMapOvr>
    <a:masterClrMapping/>
  </p:clrMapOvr>
  <p:transition>
    <p:cover dir="l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69A8CED-4FBB-42D8-9BE4-0B171E26DE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D45F58C-FE2E-4FCC-9BEC-9DF12DB9EE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390E5EDA-1357-4F48-833C-41BF4B29E9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E6A11-ADFD-4C81-9610-8C22DB4AC51E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4062407"/>
      </p:ext>
    </p:extLst>
  </p:cSld>
  <p:clrMapOvr>
    <a:masterClrMapping/>
  </p:clrMapOvr>
  <p:transition>
    <p:cover dir="l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9217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C945D84A-881A-4FB8-A6B2-A51F546338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E4A16845-C580-43E7-868C-D847609F75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87FDBB83-BF05-4B87-B6B6-09E4FF0D67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E3AF8E-86D7-4D7C-9907-FD00EFCDC733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3061240"/>
      </p:ext>
    </p:extLst>
  </p:cSld>
  <p:clrMapOvr>
    <a:masterClrMapping/>
  </p:clrMapOvr>
  <p:transition>
    <p:cover dir="l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2826"/>
            <a:ext cx="77724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B1BB1EF4-AE82-48F8-A46D-11F2C5CBE7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842B23C5-BDF4-4E03-A6E4-36463C3C96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F2458EC9-0F80-422A-A5AD-79527A82D0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06D27-E914-4928-BB52-24E4C8A8F58E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9668859"/>
      </p:ext>
    </p:extLst>
  </p:cSld>
  <p:clrMapOvr>
    <a:masterClrMapping/>
  </p:clrMapOvr>
  <p:transition>
    <p:cover dir="l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E011183-460F-459B-80A4-FEE8119920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F1BA1A1-90C8-4DEA-8A70-BF7AA33192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B5414DBC-B2E8-4165-9872-FA9C1774B9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58478-E55D-4760-A0EF-DC21D8B35085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8847391"/>
      </p:ext>
    </p:extLst>
  </p:cSld>
  <p:clrMapOvr>
    <a:masterClrMapping/>
  </p:clrMapOvr>
  <p:transition>
    <p:cover dir="l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3B65C94-689F-41F0-9245-D254C7D1A7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47AF30D-30CD-4B3D-ACB4-57C630F9A2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BC1C393-87B9-493D-B4CB-EF24E18EA4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C7932-EC13-4B98-85C0-271751DBF640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9090115"/>
      </p:ext>
    </p:extLst>
  </p:cSld>
  <p:clrMapOvr>
    <a:masterClrMapping/>
  </p:clrMapOvr>
  <p:transition>
    <p:cover dir="l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2290807-F132-4CBC-BD23-F5C717F48F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B6CBF479-1527-48B4-B6A3-A9D94BD061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56E4A6BF-2B76-4A1A-AD60-0EB4484D6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23FD-3D22-4E36-9428-AF87D69308EE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6845559"/>
      </p:ext>
    </p:extLst>
  </p:cSld>
  <p:clrMapOvr>
    <a:masterClrMapping/>
  </p:clrMapOvr>
  <p:transition>
    <p:cover dir="l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26A1DCE8-A46B-4183-8A9D-6A423F73E6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A2C972C3-D13A-4F42-8508-BE37714C5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12486D0E-D686-4DBC-AB08-2D1C16226D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64019-FE70-49B8-9411-A3448FD1FC27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5761049"/>
      </p:ext>
    </p:extLst>
  </p:cSld>
  <p:clrMapOvr>
    <a:masterClrMapping/>
  </p:clrMapOvr>
  <p:transition>
    <p:cover dir="l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4B1D434D-88F4-4267-9602-EE0D88ADFE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1685DDA4-B285-4AAD-879D-0EC3A576D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DCCAE8F-2A24-4DBD-A671-B906507D81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155A3-F1FF-4204-A1D7-F0AB29BCCF67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0344558"/>
      </p:ext>
    </p:extLst>
  </p:cSld>
  <p:clrMapOvr>
    <a:masterClrMapping/>
  </p:clrMapOvr>
  <p:transition>
    <p:cover dir="l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E994756-D233-4EF7-92EA-0E9620B0BD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D2FC4EE-DE58-427F-ACE1-D4C51872AE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67B5539-F61C-4000-B696-37F93F22DE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C423A-E989-4154-86AF-C9A41F664FE2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0717254"/>
      </p:ext>
    </p:extLst>
  </p:cSld>
  <p:clrMapOvr>
    <a:masterClrMapping/>
  </p:clrMapOvr>
  <p:transition>
    <p:cover dir="l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A281D2A-0491-41E0-B99E-9F50812DC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F1D562C-D945-4D75-8E97-7A6328E31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2A5A4B8-52FA-4E0C-9410-145419AC8D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434B7-FA7F-4106-8E9E-013024206787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3668274"/>
      </p:ext>
    </p:extLst>
  </p:cSld>
  <p:clrMapOvr>
    <a:masterClrMapping/>
  </p:clrMapOvr>
  <p:transition>
    <p:cover dir="l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12A7F7E-1015-44D5-858C-83DCE36964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FA46E13-CB46-4995-8530-9B626C2637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1C1B29B-7187-4E7C-8F26-9676A00EC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39E7D-812D-481E-9446-57D6A68C5EFE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0051638"/>
      </p:ext>
    </p:extLst>
  </p:cSld>
  <p:clrMapOvr>
    <a:masterClrMapping/>
  </p:clrMapOvr>
  <p:transition>
    <p:cover dir="l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A67D4947-7B7A-4E84-A178-C1AC18E6A0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9B9C266-C83B-46E3-83B1-4596A25812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454C57EB-87D4-493D-95E2-5C26EEDA12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3B9E7-690D-477F-9213-6323C3B78E21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0796193"/>
      </p:ext>
    </p:extLst>
  </p:cSld>
  <p:clrMapOvr>
    <a:masterClrMapping/>
  </p:clrMapOvr>
  <p:transition>
    <p:cover dir="l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26861C6-4CCF-423A-896E-4707544C14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8701C6F9-D0D7-42C0-B83F-D28F05C35E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CE0EE121-409D-46F7-A525-A179DF9C50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C086C-D06D-41DE-BFDD-6589FB99A863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7980081"/>
      </p:ext>
    </p:extLst>
  </p:cSld>
  <p:clrMapOvr>
    <a:masterClrMapping/>
  </p:clrMapOvr>
  <p:transition>
    <p:cover dir="l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6127578-4BD8-4AAD-B76A-C7CD9901D7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DB8A2CA-3400-4C19-933C-3A00981D8D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9DA2282E-DD39-4009-BE40-CE5A4BD950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2BE7B-8581-4D7E-8CF2-485372DB8D51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5568870"/>
      </p:ext>
    </p:extLst>
  </p:cSld>
  <p:clrMapOvr>
    <a:masterClrMapping/>
  </p:clrMapOvr>
  <p:transition>
    <p:cover dir="l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9AB3711-21AE-4312-820C-6C4A69D958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F5D5614-8FFA-4C2C-B332-6B482E425D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4F1E2DAC-3397-4C57-AEEC-7E7A1B6477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4DDA8-CB56-489A-A726-94E54B2ECD31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5400191"/>
      </p:ext>
    </p:extLst>
  </p:cSld>
  <p:clrMapOvr>
    <a:masterClrMapping/>
  </p:clrMapOvr>
  <p:transition>
    <p:cover dir="l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36C8F888-F6DD-40E5-A7F5-EA5ADDCEB9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A8286213-D618-4ADF-AA4C-20BCAC5226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792AA1BD-222F-47DE-AF7F-BC5F970CC9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EA0E-F6E6-48AF-997F-5DF5C5FC6ABC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332701"/>
      </p:ext>
    </p:extLst>
  </p:cSld>
  <p:clrMapOvr>
    <a:masterClrMapping/>
  </p:clrMapOvr>
  <p:transition>
    <p:cover dir="l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2233D4DF-AFE4-43B3-A355-9D5E8FC8F3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4BD33A2-F557-4D0B-B0A0-9FC0F08C97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A1E25D4-FE1B-4792-BB96-8868554B49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FAF1E-F89F-45C3-91CD-DE7379DFA6F0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3128940"/>
      </p:ext>
    </p:extLst>
  </p:cSld>
  <p:clrMapOvr>
    <a:masterClrMapping/>
  </p:clrMapOvr>
  <p:transition>
    <p:cover dir="l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1492892-9CFB-4E79-9A22-BC9C9708F6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10A11F4-4C15-453C-868A-D32F6AA64E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9C84409-556F-4555-9030-86B1215DB5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B18AE-7F8C-4E0D-B3B0-D090B0680602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9912752"/>
      </p:ext>
    </p:extLst>
  </p:cSld>
  <p:clrMapOvr>
    <a:masterClrMapping/>
  </p:clrMapOvr>
  <p:transition>
    <p:cover dir="l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B9099FF6-AEB5-4458-BDE4-2F2DF163AC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7790BDA1-80FE-4D86-B251-AC0D3C72B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90B6AAB0-A43D-444C-A402-84DA44AF04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19114-2B06-4DE6-917A-A955C264BE02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0475377"/>
      </p:ext>
    </p:extLst>
  </p:cSld>
  <p:clrMapOvr>
    <a:masterClrMapping/>
  </p:clrMapOvr>
  <p:transition>
    <p:cover dir="l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CFC1DD9E-E140-483F-A17F-8B8A69E787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75273FB-212C-4F0F-8BB9-EC10B12013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CC99338-BAE0-42E1-8D1A-25BA932CDA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9AB69-2D57-49A6-997C-6971D6E4D5D2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2453826"/>
      </p:ext>
    </p:extLst>
  </p:cSld>
  <p:clrMapOvr>
    <a:masterClrMapping/>
  </p:clrMapOvr>
  <p:transition>
    <p:cover dir="l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C5865235-7544-4934-A547-FAF2452930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F66378D6-8B4F-43B6-89C3-8ADC7BC9B9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E20BECC5-6E76-4432-B4D2-CF497F20D0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25B1D-61B7-4B57-82EE-B9BCBD1DFCE8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7056272"/>
      </p:ext>
    </p:extLst>
  </p:cSld>
  <p:clrMapOvr>
    <a:masterClrMapping/>
  </p:clrMapOvr>
  <p:transition>
    <p:cover dir="l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FECF279-5007-4E0C-956D-3397C88723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C367CC6-ADA3-436F-B979-AA280C945B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E6977F8A-B6A5-4AF3-9549-627EA26FE9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48313-52BC-4E89-8492-2C0B72E9581C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9519833"/>
      </p:ext>
    </p:extLst>
  </p:cSld>
  <p:clrMapOvr>
    <a:masterClrMapping/>
  </p:clrMapOvr>
  <p:transition>
    <p:cover dir="l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724A64F-EB8F-4D6A-A86C-36E9462768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C269401-5A1F-4259-A5CF-CBC4086668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B64EC503-3D54-4AA1-919C-295959F96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043E0-0F66-4FC2-B556-BD10D93F862B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8564090"/>
      </p:ext>
    </p:extLst>
  </p:cSld>
  <p:clrMapOvr>
    <a:masterClrMapping/>
  </p:clrMapOvr>
  <p:transition>
    <p:cover dir="l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>
            <a:extLst>
              <a:ext uri="{FF2B5EF4-FFF2-40B4-BE49-F238E27FC236}">
                <a16:creationId xmlns:a16="http://schemas.microsoft.com/office/drawing/2014/main" id="{32864C36-9576-4719-BF79-13E528802B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63563" y="18415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7">
            <a:extLst>
              <a:ext uri="{FF2B5EF4-FFF2-40B4-BE49-F238E27FC236}">
                <a16:creationId xmlns:a16="http://schemas.microsoft.com/office/drawing/2014/main" id="{279FCE61-3B3D-4FEC-A094-1727F36305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2263" y="1254125"/>
            <a:ext cx="8499475" cy="482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82952" name="Rectangle 8">
            <a:extLst>
              <a:ext uri="{FF2B5EF4-FFF2-40B4-BE49-F238E27FC236}">
                <a16:creationId xmlns:a16="http://schemas.microsoft.com/office/drawing/2014/main" id="{DAA39A3F-7209-41C7-A5AA-2F14FD3BE49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2953" name="Rectangle 9">
            <a:extLst>
              <a:ext uri="{FF2B5EF4-FFF2-40B4-BE49-F238E27FC236}">
                <a16:creationId xmlns:a16="http://schemas.microsoft.com/office/drawing/2014/main" id="{D1E57839-2F2D-4D39-8BC3-7156A3739CF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2954" name="Rectangle 10">
            <a:extLst>
              <a:ext uri="{FF2B5EF4-FFF2-40B4-BE49-F238E27FC236}">
                <a16:creationId xmlns:a16="http://schemas.microsoft.com/office/drawing/2014/main" id="{8B279DD8-C561-48F3-B38D-BCAB37AFA1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BE4FA4A-8629-484B-815F-6C87966829BC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cover dir="l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4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>
            <a:extLst>
              <a:ext uri="{FF2B5EF4-FFF2-40B4-BE49-F238E27FC236}">
                <a16:creationId xmlns:a16="http://schemas.microsoft.com/office/drawing/2014/main" id="{BD6D7B16-8F2B-4E2A-8B57-ED0008AF17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9727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51" name="Rectangle 8">
            <a:extLst>
              <a:ext uri="{FF2B5EF4-FFF2-40B4-BE49-F238E27FC236}">
                <a16:creationId xmlns:a16="http://schemas.microsoft.com/office/drawing/2014/main" id="{06DFF57C-E0B7-4230-8FE0-20D6B71A84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96652" y="1340768"/>
            <a:ext cx="8350696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91145" name="Rectangle 9">
            <a:extLst>
              <a:ext uri="{FF2B5EF4-FFF2-40B4-BE49-F238E27FC236}">
                <a16:creationId xmlns:a16="http://schemas.microsoft.com/office/drawing/2014/main" id="{13B35D26-0609-4AAB-A808-C5E4308445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1146" name="Rectangle 10">
            <a:extLst>
              <a:ext uri="{FF2B5EF4-FFF2-40B4-BE49-F238E27FC236}">
                <a16:creationId xmlns:a16="http://schemas.microsoft.com/office/drawing/2014/main" id="{81C73817-EA22-44B0-A589-54AA3474A9E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1147" name="Rectangle 11">
            <a:extLst>
              <a:ext uri="{FF2B5EF4-FFF2-40B4-BE49-F238E27FC236}">
                <a16:creationId xmlns:a16="http://schemas.microsoft.com/office/drawing/2014/main" id="{AFC01BCE-818E-49A3-A11F-10330B6CE1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D1E441DD-2BDA-4256-A2A8-5E38335CAF1A}" type="slidenum">
              <a:rPr lang="ar-SA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transition>
    <p:cover dir="lu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6AD1A8DC-B5DB-4AB4-92D9-BCAFB2E8E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937" y="1982787"/>
            <a:ext cx="684212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n-US" sz="4400" b="1" dirty="0"/>
              <a:t>Cholinergic Antagonist Drugs </a:t>
            </a:r>
          </a:p>
        </p:txBody>
      </p:sp>
      <p:sp>
        <p:nvSpPr>
          <p:cNvPr id="5123" name="Text Box 5">
            <a:extLst>
              <a:ext uri="{FF2B5EF4-FFF2-40B4-BE49-F238E27FC236}">
                <a16:creationId xmlns:a16="http://schemas.microsoft.com/office/drawing/2014/main" id="{57AF11D7-4C83-4255-B0E2-76F937C7B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6" y="3429000"/>
            <a:ext cx="2447925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n-US" sz="1600" b="1" dirty="0" err="1"/>
              <a:t>Dr.</a:t>
            </a:r>
            <a:r>
              <a:rPr lang="en-GB" altLang="en-US" sz="1600" b="1" dirty="0"/>
              <a:t> </a:t>
            </a:r>
            <a:r>
              <a:rPr lang="en-GB" altLang="en-US" sz="1600" b="1" dirty="0" err="1"/>
              <a:t>Saed</a:t>
            </a:r>
            <a:r>
              <a:rPr lang="en-GB" altLang="en-US" sz="1600" b="1" dirty="0"/>
              <a:t> M. </a:t>
            </a:r>
            <a:r>
              <a:rPr lang="en-GB" altLang="en-US" sz="1600" b="1" dirty="0" err="1"/>
              <a:t>Aldalaen</a:t>
            </a:r>
            <a:endParaRPr lang="en-GB" altLang="en-US" sz="1600" b="1" dirty="0"/>
          </a:p>
          <a:p>
            <a:pPr algn="ctr" eaLnBrk="1" hangingPunct="1">
              <a:spcBef>
                <a:spcPct val="50000"/>
              </a:spcBef>
              <a:buSzTx/>
              <a:buFontTx/>
              <a:buNone/>
            </a:pPr>
            <a:r>
              <a:rPr lang="en-GB" altLang="en-US" sz="1600" b="1" dirty="0" err="1"/>
              <a:t>Mutah</a:t>
            </a:r>
            <a:r>
              <a:rPr lang="en-GB" altLang="en-US" sz="1600" b="1" dirty="0"/>
              <a:t> Univ. 2019</a:t>
            </a:r>
          </a:p>
        </p:txBody>
      </p:sp>
    </p:spTree>
  </p:cSld>
  <p:clrMapOvr>
    <a:masterClrMapping/>
  </p:clrMapOvr>
  <p:transition>
    <p:cover dir="l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50FA477-9B58-40B4-8797-8F4492C46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5400" b="1" dirty="0"/>
              <a:t>Pharmacodynamics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57B6E57-1A23-4D4C-BF22-A8E1AFDDA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331640"/>
            <a:ext cx="8458200" cy="422696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GB" altLang="en-US" sz="3600" b="1" dirty="0"/>
              <a:t> CVS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3200" b="1" dirty="0">
                <a:solidFill>
                  <a:srgbClr val="FF3300"/>
                </a:solidFill>
              </a:rPr>
              <a:t>Depending in the doses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200" b="1" dirty="0"/>
              <a:t>Central</a:t>
            </a:r>
            <a:r>
              <a:rPr lang="en-GB" altLang="en-US" sz="3200" dirty="0"/>
              <a:t> effect: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§"/>
            </a:pPr>
            <a:r>
              <a:rPr lang="en-GB" altLang="en-US" sz="3200" b="1" dirty="0"/>
              <a:t>Decrease heart rate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200" b="1" dirty="0"/>
              <a:t>Peripheral</a:t>
            </a:r>
            <a:r>
              <a:rPr lang="en-GB" altLang="en-US" sz="3200" dirty="0"/>
              <a:t> effect: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§"/>
            </a:pPr>
            <a:r>
              <a:rPr lang="en-GB" altLang="en-US" sz="3200" dirty="0"/>
              <a:t>Blockade of </a:t>
            </a:r>
            <a:r>
              <a:rPr lang="en-GB" altLang="en-US" sz="3200" dirty="0" err="1"/>
              <a:t>vagus</a:t>
            </a:r>
            <a:r>
              <a:rPr lang="en-GB" altLang="en-US" sz="3200" dirty="0"/>
              <a:t> nerve and </a:t>
            </a:r>
            <a:r>
              <a:rPr lang="en-GB" altLang="en-US" sz="3200" b="1" dirty="0"/>
              <a:t>increase heart rate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200" b="1" dirty="0"/>
              <a:t>ABP</a:t>
            </a:r>
            <a:r>
              <a:rPr lang="en-GB" altLang="en-US" sz="3200" dirty="0"/>
              <a:t>: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§"/>
            </a:pPr>
            <a:r>
              <a:rPr lang="en-GB" altLang="en-US" sz="3200" b="1" dirty="0"/>
              <a:t>No</a:t>
            </a:r>
            <a:r>
              <a:rPr lang="en-GB" altLang="en-US" sz="3200" dirty="0"/>
              <a:t> change</a:t>
            </a:r>
            <a:endParaRPr lang="en-GB" altLang="en-US" sz="3500" dirty="0"/>
          </a:p>
        </p:txBody>
      </p:sp>
    </p:spTree>
    <p:extLst>
      <p:ext uri="{BB962C8B-B14F-4D97-AF65-F5344CB8AC3E}">
        <p14:creationId xmlns:p14="http://schemas.microsoft.com/office/powerpoint/2010/main" val="673754102"/>
      </p:ext>
    </p:extLst>
  </p:cSld>
  <p:clrMapOvr>
    <a:masterClrMapping/>
  </p:clrMapOvr>
  <p:transition>
    <p:cover dir="l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50FA477-9B58-40B4-8797-8F4492C46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5400" b="1" dirty="0"/>
              <a:t>Pharmacodynamics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57B6E57-1A23-4D4C-BF22-A8E1AFDDA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331640"/>
            <a:ext cx="8458200" cy="422696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GB" altLang="en-US" sz="3600" b="1" dirty="0"/>
              <a:t> Respiratory system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b="1" dirty="0"/>
              <a:t>Bronchodilatation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b="1" dirty="0"/>
              <a:t>Reduced </a:t>
            </a:r>
            <a:r>
              <a:rPr lang="en-GB" altLang="en-US" sz="3600" dirty="0"/>
              <a:t>bronchial </a:t>
            </a:r>
            <a:r>
              <a:rPr lang="en-GB" altLang="en-US" sz="3600" b="1" dirty="0"/>
              <a:t>secretion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Ipratropium (quaternary amine derivate of Atropine)  inhalation:</a:t>
            </a:r>
          </a:p>
          <a:p>
            <a:pPr lvl="1" eaLnBrk="1" hangingPunct="1">
              <a:buClr>
                <a:srgbClr val="2E0191"/>
              </a:buClr>
            </a:pPr>
            <a:r>
              <a:rPr lang="en-GB" altLang="en-US" sz="3200" dirty="0"/>
              <a:t>Useful in asthma and chronic obstructive pulmonary disease (COPD), also in patient who are unable to take adrenergic agonists.</a:t>
            </a:r>
          </a:p>
        </p:txBody>
      </p:sp>
    </p:spTree>
    <p:extLst>
      <p:ext uri="{BB962C8B-B14F-4D97-AF65-F5344CB8AC3E}">
        <p14:creationId xmlns:p14="http://schemas.microsoft.com/office/powerpoint/2010/main" val="3096291938"/>
      </p:ext>
    </p:extLst>
  </p:cSld>
  <p:clrMapOvr>
    <a:masterClrMapping/>
  </p:clrMapOvr>
  <p:transition>
    <p:cover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50FA477-9B58-40B4-8797-8F4492C46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5400" b="1" dirty="0"/>
              <a:t>Pharmacodynamics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57B6E57-1A23-4D4C-BF22-A8E1AFDDA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326196"/>
            <a:ext cx="8458200" cy="422696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GB" altLang="en-US" sz="3600" b="1" dirty="0"/>
              <a:t> </a:t>
            </a:r>
            <a:r>
              <a:rPr lang="en-GB" altLang="en-US" sz="3200" b="1" dirty="0"/>
              <a:t>GIT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Decrease salivation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Decrease acid secretion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Decrease motility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Delay gastric emptying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Prolong intestinal transit time 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Anti-diarrhoeal and anti-spasmodic effects</a:t>
            </a:r>
          </a:p>
          <a:p>
            <a:pPr eaLnBrk="1" hangingPunct="1">
              <a:buClr>
                <a:srgbClr val="2E0191"/>
              </a:buClr>
            </a:pPr>
            <a:endParaRPr lang="en-GB" altLang="en-US" sz="3200" dirty="0"/>
          </a:p>
          <a:p>
            <a:pPr marL="0" indent="0" eaLnBrk="1" hangingPunct="1">
              <a:buNone/>
            </a:pPr>
            <a:endParaRPr lang="en-GB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857278762"/>
      </p:ext>
    </p:extLst>
  </p:cSld>
  <p:clrMapOvr>
    <a:masterClrMapping/>
  </p:clrMapOvr>
  <p:transition>
    <p:cover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50FA477-9B58-40B4-8797-8F4492C46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5400" b="1" dirty="0"/>
              <a:t>Pharmacodynamics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57B6E57-1A23-4D4C-BF22-A8E1AFDDA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326196"/>
            <a:ext cx="8458200" cy="422696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GB" altLang="en-US" sz="4400" b="1" dirty="0"/>
              <a:t> </a:t>
            </a:r>
            <a:r>
              <a:rPr lang="en-GB" altLang="en-US" sz="4000" b="1" dirty="0"/>
              <a:t>GUT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b="1" dirty="0"/>
              <a:t>Relaxation of bladder</a:t>
            </a:r>
            <a:r>
              <a:rPr lang="en-GB" altLang="en-US" sz="3600" dirty="0"/>
              <a:t> wall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Useful in </a:t>
            </a:r>
            <a:r>
              <a:rPr lang="en-GB" altLang="en-US" sz="3600" b="1" dirty="0"/>
              <a:t>inflammatory spasm</a:t>
            </a:r>
            <a:r>
              <a:rPr lang="en-GB" altLang="en-US" sz="3600" dirty="0"/>
              <a:t> and </a:t>
            </a:r>
            <a:r>
              <a:rPr lang="en-GB" altLang="en-US" sz="3600" b="1" dirty="0"/>
              <a:t>pains</a:t>
            </a:r>
            <a:r>
              <a:rPr lang="en-GB" altLang="en-US" sz="3600" dirty="0"/>
              <a:t> of the urinary tract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b="1" dirty="0"/>
              <a:t>Risky</a:t>
            </a:r>
            <a:r>
              <a:rPr lang="en-GB" altLang="en-US" sz="3600" dirty="0"/>
              <a:t> in patients with </a:t>
            </a:r>
            <a:r>
              <a:rPr lang="en-GB" altLang="en-US" sz="3600" b="1" dirty="0"/>
              <a:t>BPH</a:t>
            </a:r>
            <a:r>
              <a:rPr lang="en-GB" altLang="en-US" sz="3600" dirty="0"/>
              <a:t> (Benign Prostatic Hypertrophy)</a:t>
            </a:r>
          </a:p>
          <a:p>
            <a:pPr eaLnBrk="1" hangingPunct="1">
              <a:buClr>
                <a:srgbClr val="2E0191"/>
              </a:buClr>
            </a:pPr>
            <a:endParaRPr lang="en-GB" altLang="en-US" sz="3200" dirty="0"/>
          </a:p>
          <a:p>
            <a:pPr marL="0" indent="0" eaLnBrk="1" hangingPunct="1">
              <a:buNone/>
            </a:pPr>
            <a:endParaRPr lang="en-GB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024161385"/>
      </p:ext>
    </p:extLst>
  </p:cSld>
  <p:clrMapOvr>
    <a:masterClrMapping/>
  </p:clrMapOvr>
  <p:transition>
    <p:cover dir="l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81B7134-8276-4105-BDB7-BBF1735452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4400" b="1" dirty="0"/>
              <a:t>Therapeutic uses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998768C-7141-44BD-9467-406D7FDD45E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8824" y="1272250"/>
            <a:ext cx="8626351" cy="49418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3600" b="1" dirty="0"/>
              <a:t>CNS disorders</a:t>
            </a:r>
            <a:r>
              <a:rPr lang="en-GB" altLang="en-US" sz="3600" dirty="0"/>
              <a:t>: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b="1" dirty="0"/>
              <a:t>Parkinson’s</a:t>
            </a:r>
            <a:r>
              <a:rPr lang="en-GB" altLang="en-US" sz="3600" dirty="0"/>
              <a:t> disease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Drug-induced parkinsonism as Phenothiazine (induced acute </a:t>
            </a:r>
            <a:r>
              <a:rPr lang="en-GB" altLang="en-US" sz="3600" dirty="0" err="1"/>
              <a:t>dystonias</a:t>
            </a:r>
            <a:r>
              <a:rPr lang="en-GB" altLang="en-US" sz="3600" dirty="0"/>
              <a:t>)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dirty="0"/>
              <a:t>Benztropine, Benzhexol: useful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b="1" dirty="0"/>
              <a:t>Motion sickness</a:t>
            </a:r>
            <a:r>
              <a:rPr lang="en-GB" altLang="en-US" sz="3600" dirty="0"/>
              <a:t>: Hyoscine oral, injection, trans-dermal patches </a:t>
            </a:r>
          </a:p>
        </p:txBody>
      </p:sp>
    </p:spTree>
  </p:cSld>
  <p:clrMapOvr>
    <a:masterClrMapping/>
  </p:clrMapOvr>
  <p:transition>
    <p:cover dir="l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36AD58D-175C-43CD-B2D3-CF2A952B8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103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4400" b="1" dirty="0"/>
              <a:t>Therapeutic uses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6FE6107-614C-4006-8AEF-4E9BF3AC993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34156" y="1150103"/>
            <a:ext cx="8675688" cy="530323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3600" b="1" dirty="0"/>
              <a:t>Ocular uses</a:t>
            </a:r>
            <a:r>
              <a:rPr lang="en-GB" altLang="en-US" sz="3600" dirty="0"/>
              <a:t>: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400" dirty="0"/>
              <a:t>In </a:t>
            </a:r>
            <a:r>
              <a:rPr lang="en-GB" altLang="en-US" sz="3400" b="1" dirty="0"/>
              <a:t>eye examination</a:t>
            </a:r>
            <a:r>
              <a:rPr lang="en-GB" altLang="en-US" sz="3400" dirty="0"/>
              <a:t> (Tropicamide) produce mydriasis and cycloplegia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400" dirty="0"/>
              <a:t>In </a:t>
            </a:r>
            <a:r>
              <a:rPr lang="en-GB" altLang="en-US" sz="3400" b="1" dirty="0"/>
              <a:t>iritis</a:t>
            </a:r>
            <a:r>
              <a:rPr lang="en-GB" altLang="en-US" sz="3400" dirty="0"/>
              <a:t> (Atropine eye drop) prevent synechia (adhesion of the iris to the lens)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None/>
            </a:pPr>
            <a:r>
              <a:rPr lang="en-GB" altLang="en-US" sz="3400" dirty="0">
                <a:solidFill>
                  <a:srgbClr val="FF3300"/>
                </a:solidFill>
              </a:rPr>
              <a:t>Note: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400" dirty="0">
                <a:solidFill>
                  <a:srgbClr val="FF3300"/>
                </a:solidFill>
              </a:rPr>
              <a:t>Atropine eye drops effects: 7 days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400" dirty="0">
                <a:solidFill>
                  <a:srgbClr val="FF3300"/>
                </a:solidFill>
              </a:rPr>
              <a:t>Tropicamide eye drops effects: 4-12hrs</a:t>
            </a:r>
          </a:p>
        </p:txBody>
      </p:sp>
    </p:spTree>
  </p:cSld>
  <p:clrMapOvr>
    <a:masterClrMapping/>
  </p:clrMapOvr>
  <p:transition>
    <p:cover dir="l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4283527-AC1B-4172-9EC7-B0EA215C07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5575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4400" b="1" dirty="0"/>
              <a:t>Therapeutic uses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35F44F6-3608-4D04-8649-CBB19BA3590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45058" y="1484784"/>
            <a:ext cx="8453883" cy="4530725"/>
          </a:xfrm>
        </p:spPr>
        <p:txBody>
          <a:bodyPr/>
          <a:lstStyle/>
          <a:p>
            <a:pPr eaLnBrk="1" hangingPunct="1">
              <a:buClr>
                <a:srgbClr val="2E0191"/>
              </a:buClr>
            </a:pPr>
            <a:r>
              <a:rPr lang="en-GB" altLang="en-US" sz="3600" b="1" dirty="0"/>
              <a:t>Premedication</a:t>
            </a:r>
            <a:r>
              <a:rPr lang="en-GB" altLang="en-US" sz="3600" dirty="0"/>
              <a:t>: Hyoscine and Atropine (use as </a:t>
            </a:r>
            <a:r>
              <a:rPr lang="en-GB" altLang="en-US" sz="3600" b="1" dirty="0"/>
              <a:t>adjunct in anaesthetic</a:t>
            </a:r>
            <a:r>
              <a:rPr lang="en-GB" altLang="en-US" sz="3600" dirty="0"/>
              <a:t> procedure)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b="1" dirty="0"/>
              <a:t>Bronchial asthma</a:t>
            </a:r>
            <a:r>
              <a:rPr lang="en-GB" altLang="en-US" sz="3600" dirty="0"/>
              <a:t>: Ipratropium </a:t>
            </a:r>
            <a:r>
              <a:rPr lang="en-GB" altLang="en-US" sz="3600" dirty="0" err="1"/>
              <a:t>inh</a:t>
            </a:r>
            <a:r>
              <a:rPr lang="en-GB" altLang="en-US" sz="3600" dirty="0"/>
              <a:t>. (produce bronchodilatation)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None/>
            </a:pPr>
            <a:r>
              <a:rPr lang="en-GB" altLang="en-US" sz="3600" b="1" dirty="0"/>
              <a:t>Cardiovascular: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600" b="1" dirty="0"/>
              <a:t>Bradycardia and heart block following AMI</a:t>
            </a:r>
            <a:r>
              <a:rPr lang="en-GB" altLang="en-US" sz="3600" dirty="0"/>
              <a:t>: Atropine</a:t>
            </a:r>
          </a:p>
        </p:txBody>
      </p:sp>
    </p:spTree>
  </p:cSld>
  <p:clrMapOvr>
    <a:masterClrMapping/>
  </p:clrMapOvr>
  <p:transition>
    <p:cover dir="l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4E00B35-37E4-4661-BAF3-F718190702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4400" b="1" dirty="0">
                <a:cs typeface="Times New Roman" panose="02020603050405020304" pitchFamily="18" charset="0"/>
              </a:rPr>
              <a:t>Therapeutic</a:t>
            </a:r>
            <a:r>
              <a:rPr lang="en-US" altLang="en-US" sz="4400" b="1" dirty="0"/>
              <a:t> uses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0C087DD4-B5FC-4BBB-B368-7786FB92B5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6652" y="1412776"/>
            <a:ext cx="8350696" cy="5184576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200" b="1" dirty="0"/>
              <a:t>GI disorders</a:t>
            </a:r>
            <a:r>
              <a:rPr lang="en-US" altLang="en-US" sz="3200" dirty="0"/>
              <a:t>:</a:t>
            </a:r>
          </a:p>
          <a:p>
            <a:pPr eaLnBrk="1" hangingPunct="1">
              <a:buClr>
                <a:srgbClr val="2E0191"/>
              </a:buClr>
              <a:buSzTx/>
              <a:defRPr/>
            </a:pPr>
            <a:r>
              <a:rPr lang="en-US" altLang="en-US" sz="3200" b="1" dirty="0"/>
              <a:t>Anti-</a:t>
            </a:r>
            <a:r>
              <a:rPr lang="en-US" altLang="en-US" sz="3200" b="1" dirty="0" err="1"/>
              <a:t>diarrhoeal</a:t>
            </a:r>
            <a:r>
              <a:rPr lang="en-US" altLang="en-US" sz="3200" b="1" dirty="0"/>
              <a:t> </a:t>
            </a:r>
          </a:p>
          <a:p>
            <a:pPr lvl="1" eaLnBrk="1" hangingPunct="1">
              <a:buClr>
                <a:srgbClr val="2E0191"/>
              </a:buClr>
              <a:buSzTx/>
              <a:buFontTx/>
              <a:buChar char="•"/>
              <a:defRPr/>
            </a:pPr>
            <a:r>
              <a:rPr lang="en-US" altLang="en-US" sz="2800" dirty="0"/>
              <a:t>Lomotil= atropine + diphenoxylate </a:t>
            </a:r>
          </a:p>
          <a:p>
            <a:pPr eaLnBrk="1" hangingPunct="1">
              <a:buClr>
                <a:srgbClr val="2E0191"/>
              </a:buClr>
              <a:buSzTx/>
              <a:defRPr/>
            </a:pPr>
            <a:r>
              <a:rPr lang="en-US" altLang="en-US" sz="3200" b="1" dirty="0"/>
              <a:t>Anti-</a:t>
            </a:r>
            <a:r>
              <a:rPr lang="en-US" altLang="en-US" sz="3200" b="1" dirty="0" err="1"/>
              <a:t>spasmodics</a:t>
            </a:r>
            <a:r>
              <a:rPr lang="en-US" altLang="en-US" sz="3200" dirty="0"/>
              <a:t> (in intestinal colic, IBS) </a:t>
            </a:r>
          </a:p>
          <a:p>
            <a:pPr lvl="1" eaLnBrk="1" hangingPunct="1">
              <a:buClr>
                <a:srgbClr val="2E0191"/>
              </a:buClr>
              <a:buSzPct val="95000"/>
              <a:buFontTx/>
              <a:buChar char="•"/>
              <a:defRPr/>
            </a:pPr>
            <a:r>
              <a:rPr lang="en-US" altLang="en-US" sz="2800" dirty="0"/>
              <a:t>Atropine, hyoscine, </a:t>
            </a:r>
            <a:r>
              <a:rPr lang="en-US" altLang="en-US" sz="2800" dirty="0" err="1"/>
              <a:t>clidinium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prifinium</a:t>
            </a: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200" b="1" dirty="0"/>
              <a:t>Urinary disorders</a:t>
            </a:r>
            <a:r>
              <a:rPr lang="en-US" altLang="en-US" sz="3200" dirty="0"/>
              <a:t>:</a:t>
            </a:r>
          </a:p>
          <a:p>
            <a:pPr eaLnBrk="1" hangingPunct="1">
              <a:buClr>
                <a:srgbClr val="2E0191"/>
              </a:buClr>
              <a:defRPr/>
            </a:pPr>
            <a:r>
              <a:rPr lang="en-US" altLang="en-US" sz="3200" b="1" dirty="0"/>
              <a:t>Urinary urgency</a:t>
            </a:r>
            <a:r>
              <a:rPr lang="en-US" altLang="en-US" sz="3200" dirty="0"/>
              <a:t>  with UTI</a:t>
            </a:r>
          </a:p>
          <a:p>
            <a:pPr eaLnBrk="1" hangingPunct="1">
              <a:buClr>
                <a:srgbClr val="2E0191"/>
              </a:buClr>
              <a:defRPr/>
            </a:pPr>
            <a:r>
              <a:rPr lang="en-US" altLang="en-US" sz="3200" dirty="0"/>
              <a:t>Renal </a:t>
            </a:r>
            <a:r>
              <a:rPr lang="en-US" altLang="en-US" sz="3200" b="1" dirty="0"/>
              <a:t>colic</a:t>
            </a:r>
          </a:p>
        </p:txBody>
      </p:sp>
    </p:spTree>
  </p:cSld>
  <p:clrMapOvr>
    <a:masterClrMapping/>
  </p:clrMapOvr>
  <p:transition>
    <p:cover dir="l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9DCAB25-36DA-4D1E-A45D-68827846F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4400" b="1" dirty="0">
                <a:cs typeface="Times New Roman" panose="02020603050405020304" pitchFamily="18" charset="0"/>
              </a:rPr>
              <a:t>Therapeutic uses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E527CEC-3D3B-4A22-88FA-712D687244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6769"/>
            <a:ext cx="7772400" cy="4530725"/>
          </a:xfrm>
        </p:spPr>
        <p:txBody>
          <a:bodyPr/>
          <a:lstStyle/>
          <a:p>
            <a:pPr eaLnBrk="1" hangingPunct="1">
              <a:buClr>
                <a:srgbClr val="2E0191"/>
              </a:buClr>
              <a:buSzTx/>
            </a:pPr>
            <a:r>
              <a:rPr lang="en-US" altLang="en-US" sz="3600" b="1" dirty="0"/>
              <a:t>Cholinergic poisoning</a:t>
            </a:r>
            <a:r>
              <a:rPr lang="en-US" altLang="en-US" sz="3600" dirty="0"/>
              <a:t> as:</a:t>
            </a:r>
          </a:p>
          <a:p>
            <a:pPr lvl="1" eaLnBrk="1" hangingPunct="1">
              <a:buClr>
                <a:srgbClr val="2E0191"/>
              </a:buClr>
              <a:buSzTx/>
              <a:buFontTx/>
              <a:buChar char="•"/>
            </a:pPr>
            <a:r>
              <a:rPr lang="en-US" altLang="en-US" sz="3200" dirty="0"/>
              <a:t>Irreversible CEI insecticide poisoning</a:t>
            </a:r>
          </a:p>
          <a:p>
            <a:pPr lvl="1" eaLnBrk="1" hangingPunct="1">
              <a:buClr>
                <a:srgbClr val="2E0191"/>
              </a:buClr>
              <a:buSzTx/>
              <a:buFontTx/>
              <a:buChar char="•"/>
            </a:pPr>
            <a:r>
              <a:rPr lang="en-US" altLang="en-US" sz="3200" dirty="0"/>
              <a:t>Chemical warfare intoxication</a:t>
            </a:r>
          </a:p>
          <a:p>
            <a:pPr eaLnBrk="1" hangingPunct="1">
              <a:buClr>
                <a:srgbClr val="2E0191"/>
              </a:buClr>
              <a:buSzTx/>
            </a:pPr>
            <a:r>
              <a:rPr lang="en-US" altLang="en-US" sz="3600" dirty="0"/>
              <a:t>To </a:t>
            </a:r>
            <a:r>
              <a:rPr lang="en-US" altLang="en-US" sz="3600" b="1" dirty="0"/>
              <a:t>counteract muscarinic effects</a:t>
            </a:r>
            <a:r>
              <a:rPr lang="en-US" altLang="en-US" sz="3600" dirty="0"/>
              <a:t> </a:t>
            </a:r>
          </a:p>
          <a:p>
            <a:pPr eaLnBrk="1" hangingPunct="1">
              <a:buClr>
                <a:srgbClr val="2E0191"/>
              </a:buClr>
              <a:buSzTx/>
            </a:pPr>
            <a:r>
              <a:rPr lang="en-US" altLang="en-US" sz="3600" dirty="0"/>
              <a:t>(</a:t>
            </a:r>
            <a:r>
              <a:rPr lang="en-US" altLang="en-US" sz="3600" dirty="0">
                <a:solidFill>
                  <a:srgbClr val="FF3300"/>
                </a:solidFill>
              </a:rPr>
              <a:t>nicotinic effects can not be reversed</a:t>
            </a:r>
            <a:r>
              <a:rPr lang="en-US" altLang="en-US" sz="3600" dirty="0"/>
              <a:t>)</a:t>
            </a:r>
          </a:p>
          <a:p>
            <a:pPr eaLnBrk="1" hangingPunct="1">
              <a:buClr>
                <a:srgbClr val="2E0191"/>
              </a:buClr>
              <a:buSzTx/>
            </a:pPr>
            <a:r>
              <a:rPr lang="en-US" altLang="en-US" sz="3600" dirty="0"/>
              <a:t>Atropine IV </a:t>
            </a:r>
          </a:p>
        </p:txBody>
      </p:sp>
    </p:spTree>
  </p:cSld>
  <p:clrMapOvr>
    <a:masterClrMapping/>
  </p:clrMapOvr>
  <p:transition>
    <p:cover dir="l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D7545E4F-F269-4268-8ED1-48CAB74323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4000" b="1" dirty="0">
                <a:cs typeface="Times New Roman" panose="02020603050405020304" pitchFamily="18" charset="0"/>
              </a:rPr>
              <a:t>Adverse effects of anti-muscarinic agents</a:t>
            </a:r>
            <a:r>
              <a:rPr lang="en-US" altLang="en-US" sz="49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4CCB00DA-8462-4AF0-9979-6CE277611A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6652" y="1628800"/>
            <a:ext cx="8350696" cy="4530725"/>
          </a:xfrm>
        </p:spPr>
        <p:txBody>
          <a:bodyPr/>
          <a:lstStyle/>
          <a:p>
            <a:pPr eaLnBrk="1" hangingPunct="1">
              <a:buClr>
                <a:srgbClr val="2E0191"/>
              </a:buClr>
              <a:defRPr/>
            </a:pPr>
            <a:r>
              <a:rPr lang="en-US" altLang="en-US" sz="3600" dirty="0"/>
              <a:t>Dry mouth </a:t>
            </a:r>
          </a:p>
          <a:p>
            <a:pPr eaLnBrk="1" hangingPunct="1">
              <a:buClr>
                <a:srgbClr val="2E0191"/>
              </a:buClr>
              <a:defRPr/>
            </a:pPr>
            <a:r>
              <a:rPr lang="en-US" altLang="en-US" sz="3600" dirty="0"/>
              <a:t>Blurred vision </a:t>
            </a:r>
          </a:p>
          <a:p>
            <a:pPr eaLnBrk="1" hangingPunct="1">
              <a:buClr>
                <a:srgbClr val="2E0191"/>
              </a:buClr>
              <a:defRPr/>
            </a:pPr>
            <a:r>
              <a:rPr lang="en-US" altLang="en-US" sz="3600" dirty="0"/>
              <a:t>Tachycardia</a:t>
            </a:r>
          </a:p>
          <a:p>
            <a:pPr eaLnBrk="1" hangingPunct="1">
              <a:buClr>
                <a:srgbClr val="2E0191"/>
              </a:buClr>
              <a:defRPr/>
            </a:pPr>
            <a:r>
              <a:rPr lang="en-US" altLang="en-US" sz="3600" dirty="0"/>
              <a:t>Constipation </a:t>
            </a:r>
          </a:p>
          <a:p>
            <a:pPr eaLnBrk="1" hangingPunct="1">
              <a:buClr>
                <a:srgbClr val="2E0191"/>
              </a:buClr>
              <a:defRPr/>
            </a:pPr>
            <a:r>
              <a:rPr lang="en-US" altLang="en-US" sz="3600" dirty="0"/>
              <a:t>Hot flushed dry skin &amp; hyperthermia may occur with high doses</a:t>
            </a:r>
          </a:p>
        </p:txBody>
      </p:sp>
    </p:spTree>
  </p:cSld>
  <p:clrMapOvr>
    <a:masterClrMapping/>
  </p:clrMapOvr>
  <p:transition>
    <p:cover dir="l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DE12FAA-46C4-4A6C-A06E-AD138305E9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905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4400" b="1"/>
              <a:t>Cholinergic</a:t>
            </a:r>
            <a:r>
              <a:rPr lang="en-GB" altLang="en-US" sz="4400"/>
              <a:t> </a:t>
            </a:r>
            <a:r>
              <a:rPr lang="en-GB" altLang="en-US" sz="4400" b="1"/>
              <a:t>Antagonist</a:t>
            </a:r>
            <a:r>
              <a:rPr lang="en-GB" altLang="en-US" sz="4400"/>
              <a:t> </a:t>
            </a:r>
            <a:r>
              <a:rPr lang="en-GB" altLang="en-US" sz="4400" b="1"/>
              <a:t>Drugs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7A00C2B-5EC9-4E00-89F7-9E1C9702B3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1925" y="1298575"/>
            <a:ext cx="8820150" cy="4968875"/>
          </a:xfrm>
        </p:spPr>
        <p:txBody>
          <a:bodyPr/>
          <a:lstStyle/>
          <a:p>
            <a:pPr marL="533400" indent="-533400" eaLnBrk="1" hangingPunct="1">
              <a:buClr>
                <a:srgbClr val="2E0191"/>
              </a:buClr>
            </a:pPr>
            <a:r>
              <a:rPr lang="en-GB" altLang="en-US" sz="3600" b="1" u="sng"/>
              <a:t>Anti-muscarinic drug</a:t>
            </a:r>
            <a:r>
              <a:rPr lang="en-GB" altLang="en-US" sz="3600" b="1"/>
              <a:t>:</a:t>
            </a:r>
            <a:r>
              <a:rPr lang="en-GB" altLang="en-US" sz="3600"/>
              <a:t> Atropine-like drugs, Hyoscine (Scopolamine)</a:t>
            </a:r>
          </a:p>
          <a:p>
            <a:pPr marL="533400" indent="-533400" eaLnBrk="1" hangingPunct="1">
              <a:buClr>
                <a:srgbClr val="2E0191"/>
              </a:buClr>
            </a:pPr>
            <a:r>
              <a:rPr lang="en-GB" altLang="en-US" sz="3600" b="1" u="sng"/>
              <a:t>Anti-nicotinic drugs</a:t>
            </a:r>
          </a:p>
          <a:p>
            <a:pPr marL="533400" indent="-533400" eaLnBrk="1" hangingPunct="1">
              <a:buClr>
                <a:srgbClr val="2E0191"/>
              </a:buClr>
              <a:buFont typeface="Wingdings" panose="05000000000000000000" pitchFamily="2" charset="2"/>
              <a:buAutoNum type="alphaLcParenR"/>
            </a:pPr>
            <a:r>
              <a:rPr lang="en-GB" altLang="en-US" sz="3600" b="1" u="sng"/>
              <a:t>Ganglion blockers</a:t>
            </a:r>
            <a:r>
              <a:rPr lang="en-GB" altLang="en-US" sz="3600"/>
              <a:t>: Used in experimental pharmacology. E.g. Nicotine, Trimethapan. </a:t>
            </a:r>
          </a:p>
          <a:p>
            <a:pPr marL="533400" indent="-533400" eaLnBrk="1" hangingPunct="1">
              <a:buClr>
                <a:srgbClr val="2E0191"/>
              </a:buClr>
              <a:buFont typeface="Wingdings" panose="05000000000000000000" pitchFamily="2" charset="2"/>
              <a:buAutoNum type="alphaLcParenR"/>
            </a:pPr>
            <a:r>
              <a:rPr lang="en-GB" altLang="en-US" sz="3600" b="1" u="sng"/>
              <a:t>Neuro-muscular blockers</a:t>
            </a:r>
            <a:r>
              <a:rPr lang="en-GB" altLang="en-US" sz="3600"/>
              <a:t>: Used in surgery to produce complete muscle relaxation. </a:t>
            </a:r>
            <a:endParaRPr lang="el-GR" altLang="en-US" sz="3600"/>
          </a:p>
        </p:txBody>
      </p:sp>
    </p:spTree>
  </p:cSld>
  <p:clrMapOvr>
    <a:masterClrMapping/>
  </p:clrMapOvr>
  <p:transition>
    <p:cover dir="l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DDB5DBB6-1274-497D-8A92-756B93B2B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535" y="260648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4400" b="1" dirty="0">
                <a:cs typeface="Times New Roman" panose="02020603050405020304" pitchFamily="18" charset="0"/>
              </a:rPr>
              <a:t>Contraindications</a:t>
            </a:r>
            <a:r>
              <a:rPr lang="en-US" altLang="en-US" sz="55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A9561900-CD93-41E7-91D8-040F94A604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5407" y="1628800"/>
            <a:ext cx="7990656" cy="4530725"/>
          </a:xfrm>
        </p:spPr>
        <p:txBody>
          <a:bodyPr/>
          <a:lstStyle/>
          <a:p>
            <a:pPr eaLnBrk="1" hangingPunct="1">
              <a:buClr>
                <a:srgbClr val="2E0191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sz="3200" b="1" dirty="0"/>
              <a:t>Glaucoma </a:t>
            </a:r>
          </a:p>
          <a:p>
            <a:pPr lvl="1" eaLnBrk="1" hangingPunct="1">
              <a:buClr>
                <a:srgbClr val="2E0191"/>
              </a:buClr>
              <a:buSzTx/>
              <a:buFontTx/>
              <a:buChar char="•"/>
              <a:defRPr/>
            </a:pPr>
            <a:r>
              <a:rPr lang="en-US" altLang="en-US" sz="3600" dirty="0"/>
              <a:t>Increase IOP  </a:t>
            </a:r>
          </a:p>
          <a:p>
            <a:pPr eaLnBrk="1" hangingPunct="1">
              <a:buClr>
                <a:srgbClr val="2E0191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sz="3200" b="1" dirty="0"/>
              <a:t>Benin Prostate Hyperplasia (BPH) </a:t>
            </a:r>
          </a:p>
          <a:p>
            <a:pPr lvl="1" eaLnBrk="1" hangingPunct="1">
              <a:buClr>
                <a:srgbClr val="2E0191"/>
              </a:buClr>
              <a:buSzTx/>
              <a:buFontTx/>
              <a:buChar char="•"/>
              <a:defRPr/>
            </a:pPr>
            <a:r>
              <a:rPr lang="en-US" altLang="en-US" sz="3600" dirty="0"/>
              <a:t>Bladder wall relaxation &amp; sphincter contraction</a:t>
            </a:r>
          </a:p>
        </p:txBody>
      </p:sp>
    </p:spTree>
  </p:cSld>
  <p:clrMapOvr>
    <a:masterClrMapping/>
  </p:clrMapOvr>
  <p:transition>
    <p:cover dir="l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7BEFBB6A-9179-4253-B07A-17CFB6B4B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4400" b="1" dirty="0">
                <a:cs typeface="Times New Roman" panose="02020603050405020304" pitchFamily="18" charset="0"/>
              </a:rPr>
              <a:t>Atropine poisoning</a:t>
            </a:r>
            <a:r>
              <a:rPr lang="en-US" altLang="en-US" sz="55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C6B7FD75-33AE-49EA-98BD-4A980D1259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2676" y="1628800"/>
            <a:ext cx="7918648" cy="4530725"/>
          </a:xfrm>
        </p:spPr>
        <p:txBody>
          <a:bodyPr/>
          <a:lstStyle/>
          <a:p>
            <a:pPr eaLnBrk="1" hangingPunct="1">
              <a:buClr>
                <a:srgbClr val="2E0191"/>
              </a:buClr>
              <a:defRPr/>
            </a:pPr>
            <a:r>
              <a:rPr lang="en-US" altLang="en-US" sz="3600" dirty="0"/>
              <a:t>Hot flushed dry skin &amp; hyperthermia, </a:t>
            </a:r>
          </a:p>
          <a:p>
            <a:pPr eaLnBrk="1" hangingPunct="1">
              <a:buClr>
                <a:srgbClr val="2E0191"/>
              </a:buClr>
              <a:defRPr/>
            </a:pPr>
            <a:r>
              <a:rPr lang="en-US" altLang="en-US" sz="3600" dirty="0"/>
              <a:t>Agitation, delirium, hallucination,</a:t>
            </a:r>
          </a:p>
          <a:p>
            <a:pPr eaLnBrk="1" hangingPunct="1">
              <a:buClr>
                <a:srgbClr val="2E0191"/>
              </a:buClr>
              <a:defRPr/>
            </a:pPr>
            <a:r>
              <a:rPr lang="en-US" altLang="en-US" sz="3600" dirty="0"/>
              <a:t>Convulsions &amp; coma    </a:t>
            </a:r>
          </a:p>
          <a:p>
            <a:pPr eaLnBrk="1" hangingPunct="1">
              <a:buClr>
                <a:srgbClr val="2E0191"/>
              </a:buClr>
              <a:defRPr/>
            </a:pPr>
            <a:r>
              <a:rPr lang="en-US" altLang="en-US" sz="3600" dirty="0"/>
              <a:t>Treatment is symptomatic</a:t>
            </a:r>
          </a:p>
        </p:txBody>
      </p:sp>
    </p:spTree>
  </p:cSld>
  <p:clrMapOvr>
    <a:masterClrMapping/>
  </p:clrMapOvr>
  <p:transition>
    <p:cover dir="l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A8A35A68-100B-490D-BDCF-577C2F6CBF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4400" b="1">
                <a:cs typeface="Times New Roman" panose="02020603050405020304" pitchFamily="18" charset="0"/>
              </a:rPr>
              <a:t>Individual drugs</a:t>
            </a:r>
            <a:r>
              <a:rPr lang="en-US" altLang="en-US" sz="55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59A9E9F-8965-4D51-83D0-F984DDB0E5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603375"/>
            <a:ext cx="7772400" cy="4530725"/>
          </a:xfrm>
        </p:spPr>
        <p:txBody>
          <a:bodyPr/>
          <a:lstStyle/>
          <a:p>
            <a:pPr algn="just" eaLnBrk="1" hangingPunct="1">
              <a:buClr>
                <a:srgbClr val="2E0191"/>
              </a:buClr>
              <a:buSzTx/>
            </a:pPr>
            <a:r>
              <a:rPr lang="en-US" altLang="en-US" sz="3200" b="1" dirty="0"/>
              <a:t>Atropine</a:t>
            </a:r>
          </a:p>
          <a:p>
            <a:pPr algn="just" eaLnBrk="1" hangingPunct="1">
              <a:buClr>
                <a:srgbClr val="2E0191"/>
              </a:buClr>
              <a:buSzTx/>
            </a:pPr>
            <a:r>
              <a:rPr lang="en-US" altLang="en-US" sz="3200" b="1" dirty="0"/>
              <a:t>Hyoscine </a:t>
            </a:r>
          </a:p>
          <a:p>
            <a:pPr lvl="1" algn="just" eaLnBrk="1" hangingPunct="1">
              <a:buClr>
                <a:srgbClr val="2E0191"/>
              </a:buClr>
              <a:buSzTx/>
              <a:buFontTx/>
              <a:buChar char="•"/>
            </a:pPr>
            <a:r>
              <a:rPr lang="en-US" altLang="en-US" sz="3600" dirty="0" err="1"/>
              <a:t>Buscopan</a:t>
            </a:r>
            <a:endParaRPr lang="en-US" altLang="en-US" sz="3600" dirty="0"/>
          </a:p>
          <a:p>
            <a:pPr algn="just" eaLnBrk="1" hangingPunct="1">
              <a:buClr>
                <a:srgbClr val="2E0191"/>
              </a:buClr>
              <a:buSzTx/>
            </a:pPr>
            <a:r>
              <a:rPr lang="en-US" altLang="en-US" sz="3200" b="1" dirty="0" err="1"/>
              <a:t>Clidinium</a:t>
            </a:r>
            <a:r>
              <a:rPr lang="en-US" altLang="en-US" sz="3200" b="1" dirty="0"/>
              <a:t> </a:t>
            </a:r>
          </a:p>
          <a:p>
            <a:pPr lvl="1" algn="just" eaLnBrk="1" hangingPunct="1">
              <a:buClr>
                <a:srgbClr val="2E0191"/>
              </a:buClr>
              <a:buSzTx/>
              <a:buFontTx/>
              <a:buChar char="•"/>
            </a:pPr>
            <a:r>
              <a:rPr lang="en-US" altLang="en-US" sz="3600" dirty="0" err="1"/>
              <a:t>Libraxam</a:t>
            </a:r>
            <a:endParaRPr lang="en-US" altLang="en-US" sz="3600" dirty="0"/>
          </a:p>
          <a:p>
            <a:pPr algn="just" eaLnBrk="1" hangingPunct="1">
              <a:buClr>
                <a:srgbClr val="2E0191"/>
              </a:buClr>
              <a:buSzTx/>
            </a:pPr>
            <a:r>
              <a:rPr lang="en-US" altLang="en-US" sz="3200" b="1" dirty="0" err="1"/>
              <a:t>Prifinium</a:t>
            </a:r>
            <a:r>
              <a:rPr lang="en-US" altLang="en-US" sz="3200" b="1" dirty="0"/>
              <a:t> </a:t>
            </a:r>
          </a:p>
          <a:p>
            <a:pPr lvl="1" algn="just" eaLnBrk="1" hangingPunct="1">
              <a:buClr>
                <a:srgbClr val="2E0191"/>
              </a:buClr>
              <a:buSzTx/>
              <a:buFontTx/>
              <a:buChar char="•"/>
            </a:pPr>
            <a:r>
              <a:rPr lang="en-US" altLang="en-US" sz="3600" dirty="0" err="1"/>
              <a:t>Riabal</a:t>
            </a:r>
            <a:endParaRPr lang="en-US" altLang="en-US" sz="3600" dirty="0"/>
          </a:p>
        </p:txBody>
      </p:sp>
    </p:spTree>
  </p:cSld>
  <p:clrMapOvr>
    <a:masterClrMapping/>
  </p:clrMapOvr>
  <p:transition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3862140-DCC2-4DF1-B62D-9A0EFB5A53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9913" y="277813"/>
            <a:ext cx="8004175" cy="1322387"/>
          </a:xfrm>
        </p:spPr>
        <p:txBody>
          <a:bodyPr/>
          <a:lstStyle/>
          <a:p>
            <a:pPr algn="ctr" eaLnBrk="1" hangingPunct="1"/>
            <a:r>
              <a:rPr lang="en-GB" altLang="en-US" sz="4400" b="1"/>
              <a:t>Anti-muscarinic anti-cholinergic drugs</a:t>
            </a:r>
            <a:r>
              <a:rPr lang="en-GB" altLang="en-US" sz="3800"/>
              <a:t>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D02F2D4-41FF-4F1D-9603-56AF7C9613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2875" y="1773238"/>
            <a:ext cx="8858250" cy="4530725"/>
          </a:xfrm>
        </p:spPr>
        <p:txBody>
          <a:bodyPr/>
          <a:lstStyle/>
          <a:p>
            <a:pPr marL="0" indent="357188" eaLnBrk="1" hangingPunct="1">
              <a:buClr>
                <a:srgbClr val="2E0191"/>
              </a:buClr>
              <a:buFont typeface="Wingdings" panose="05000000000000000000" pitchFamily="2" charset="2"/>
              <a:buChar char="q"/>
            </a:pPr>
            <a:r>
              <a:rPr lang="en-GB" altLang="en-US" sz="3600" dirty="0"/>
              <a:t>Natural agents:</a:t>
            </a:r>
          </a:p>
          <a:p>
            <a:pPr marL="0" indent="357188" eaLnBrk="1" hangingPunct="1">
              <a:buClr>
                <a:srgbClr val="2E0191"/>
              </a:buClr>
              <a:buFontTx/>
              <a:buChar char="•"/>
            </a:pPr>
            <a:r>
              <a:rPr lang="en-GB" altLang="en-US" sz="3600" b="1" dirty="0"/>
              <a:t>Atropine, Hyoscine</a:t>
            </a:r>
          </a:p>
          <a:p>
            <a:pPr marL="0" indent="357188" eaLnBrk="1" hangingPunct="1">
              <a:buClr>
                <a:srgbClr val="2E0191"/>
              </a:buClr>
              <a:buFont typeface="Wingdings" panose="05000000000000000000" pitchFamily="2" charset="2"/>
              <a:buChar char="q"/>
            </a:pPr>
            <a:r>
              <a:rPr lang="en-GB" altLang="en-US" sz="3600" dirty="0"/>
              <a:t>Semi-synthetic</a:t>
            </a:r>
          </a:p>
          <a:p>
            <a:pPr marL="0" indent="357188" eaLnBrk="1" hangingPunct="1">
              <a:buClr>
                <a:srgbClr val="2E0191"/>
              </a:buClr>
              <a:buFontTx/>
              <a:buChar char="•"/>
            </a:pPr>
            <a:r>
              <a:rPr lang="en-GB" altLang="en-US" sz="3600" b="1" dirty="0"/>
              <a:t>Homatropine</a:t>
            </a:r>
          </a:p>
          <a:p>
            <a:pPr marL="0" indent="357188" eaLnBrk="1" hangingPunct="1">
              <a:buClr>
                <a:srgbClr val="2E0191"/>
              </a:buClr>
              <a:buFont typeface="Wingdings" panose="05000000000000000000" pitchFamily="2" charset="2"/>
              <a:buChar char="q"/>
            </a:pPr>
            <a:r>
              <a:rPr lang="en-GB" altLang="en-US" sz="3600" dirty="0"/>
              <a:t>Synthetic</a:t>
            </a:r>
          </a:p>
          <a:p>
            <a:pPr marL="0" indent="357188" eaLnBrk="1" hangingPunct="1">
              <a:buClr>
                <a:srgbClr val="2E0191"/>
              </a:buClr>
              <a:buFontTx/>
              <a:buChar char="•"/>
            </a:pPr>
            <a:r>
              <a:rPr lang="en-GB" altLang="en-US" sz="3400" b="1" dirty="0"/>
              <a:t>Ipratropium, Pirenzepine, Propantheline</a:t>
            </a:r>
          </a:p>
          <a:p>
            <a:pPr marL="0" indent="357188" eaLnBrk="1" hangingPunct="1">
              <a:buClr>
                <a:srgbClr val="2E0191"/>
              </a:buClr>
              <a:buFont typeface="Wingdings" panose="05000000000000000000" pitchFamily="2" charset="2"/>
              <a:buChar char="q"/>
            </a:pPr>
            <a:endParaRPr lang="en-GB" altLang="en-US" sz="3600" b="1" dirty="0"/>
          </a:p>
        </p:txBody>
      </p:sp>
    </p:spTree>
  </p:cSld>
  <p:clrMapOvr>
    <a:masterClrMapping/>
  </p:clrMapOvr>
  <p:transition>
    <p:cover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16920B3-C358-43B4-B305-30F1FD143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5575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4800" b="1"/>
              <a:t>Anti-muscarinic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E30AD87-85BE-426E-B275-5BF7ACE343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1925" y="1298575"/>
            <a:ext cx="8820150" cy="5403850"/>
          </a:xfrm>
        </p:spPr>
        <p:txBody>
          <a:bodyPr/>
          <a:lstStyle/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</a:pPr>
            <a:r>
              <a:rPr lang="en-GB" altLang="en-US" sz="3200" b="1" dirty="0"/>
              <a:t>Atropine</a:t>
            </a:r>
            <a:r>
              <a:rPr lang="en-GB" altLang="en-US" sz="3200" dirty="0"/>
              <a:t> (Hyoscyamine)</a:t>
            </a:r>
          </a:p>
          <a:p>
            <a:pPr eaLnBrk="1" hangingPunct="1">
              <a:buClr>
                <a:srgbClr val="2E0191"/>
              </a:buClr>
              <a:buFontTx/>
              <a:buChar char="•"/>
            </a:pPr>
            <a:r>
              <a:rPr lang="en-GB" altLang="en-US" dirty="0"/>
              <a:t>Alkaloids obtained from </a:t>
            </a:r>
            <a:r>
              <a:rPr lang="en-GB" altLang="en-US" dirty="0" err="1"/>
              <a:t>Atropa</a:t>
            </a:r>
            <a:r>
              <a:rPr lang="en-GB" altLang="en-US" dirty="0"/>
              <a:t> </a:t>
            </a:r>
            <a:r>
              <a:rPr lang="en-GB" altLang="en-US" dirty="0" err="1"/>
              <a:t>Belladona</a:t>
            </a:r>
            <a:r>
              <a:rPr lang="en-GB" altLang="en-US" dirty="0"/>
              <a:t>, </a:t>
            </a:r>
          </a:p>
          <a:p>
            <a:pPr eaLnBrk="1" hangingPunct="1">
              <a:buClr>
                <a:srgbClr val="2E0191"/>
              </a:buClr>
              <a:buFontTx/>
              <a:buChar char="•"/>
            </a:pPr>
            <a:r>
              <a:rPr lang="en-GB" altLang="en-US" dirty="0"/>
              <a:t>Considered as prototype for </a:t>
            </a:r>
            <a:r>
              <a:rPr lang="en-GB" altLang="en-US" dirty="0" err="1"/>
              <a:t>parasympatolytics</a:t>
            </a:r>
            <a:endParaRPr lang="en-GB" altLang="en-US" dirty="0"/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</a:pPr>
            <a:endParaRPr lang="en-GB" altLang="en-US" sz="3200" dirty="0"/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</a:pPr>
            <a:r>
              <a:rPr lang="en-GB" altLang="en-US" sz="3200" b="1" dirty="0"/>
              <a:t>Hyoscine</a:t>
            </a:r>
            <a:r>
              <a:rPr lang="en-GB" altLang="en-US" sz="3200" dirty="0"/>
              <a:t> (Scopolamine)</a:t>
            </a:r>
          </a:p>
          <a:p>
            <a:pPr eaLnBrk="1" hangingPunct="1">
              <a:buClr>
                <a:srgbClr val="2E0191"/>
              </a:buClr>
              <a:buFontTx/>
              <a:buChar char="•"/>
            </a:pPr>
            <a:r>
              <a:rPr lang="en-GB" altLang="en-US" dirty="0"/>
              <a:t>Obtained from </a:t>
            </a:r>
            <a:r>
              <a:rPr lang="en-GB" altLang="en-US" dirty="0" err="1"/>
              <a:t>Hyocyamus</a:t>
            </a:r>
            <a:r>
              <a:rPr lang="en-GB" altLang="en-US" dirty="0"/>
              <a:t> </a:t>
            </a:r>
            <a:r>
              <a:rPr lang="en-GB" altLang="en-US" dirty="0" err="1"/>
              <a:t>niger</a:t>
            </a:r>
            <a:r>
              <a:rPr lang="en-GB" altLang="en-US" dirty="0"/>
              <a:t> plant (Datura Stramonium)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</a:pPr>
            <a:endParaRPr lang="en-GB" altLang="en-US" sz="3200" dirty="0"/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None/>
            </a:pPr>
            <a:r>
              <a:rPr lang="en-GB" altLang="en-US" sz="3200" u="sng" dirty="0">
                <a:solidFill>
                  <a:srgbClr val="FF3300"/>
                </a:solidFill>
              </a:rPr>
              <a:t>Note:</a:t>
            </a:r>
            <a:r>
              <a:rPr lang="en-GB" altLang="en-US" sz="3200" dirty="0">
                <a:solidFill>
                  <a:srgbClr val="FF3300"/>
                </a:solidFill>
              </a:rPr>
              <a:t> Antihistamines, </a:t>
            </a:r>
            <a:r>
              <a:rPr lang="en-GB" altLang="en-US" sz="3200" dirty="0" err="1">
                <a:solidFill>
                  <a:srgbClr val="FF3300"/>
                </a:solidFill>
              </a:rPr>
              <a:t>phenothiazides</a:t>
            </a:r>
            <a:r>
              <a:rPr lang="en-GB" altLang="en-US" sz="3200" dirty="0">
                <a:solidFill>
                  <a:srgbClr val="FF3300"/>
                </a:solidFill>
              </a:rPr>
              <a:t> and some antidepressants have anti-muscarinic effects</a:t>
            </a:r>
          </a:p>
        </p:txBody>
      </p:sp>
    </p:spTree>
  </p:cSld>
  <p:clrMapOvr>
    <a:masterClrMapping/>
  </p:clrMapOvr>
  <p:transition>
    <p:cover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30115FD-3481-4DDC-8510-15992140B3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4000" b="1"/>
              <a:t>Clinical pharmacology of anti-muscarinic drugs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AAF2B62-0AF1-4CE2-BCEE-E74FC4C9B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8775" y="1628775"/>
            <a:ext cx="842645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600" b="1"/>
              <a:t>Mechanism of action</a:t>
            </a:r>
            <a:r>
              <a:rPr lang="en-GB" altLang="en-US" sz="3600"/>
              <a:t>:</a:t>
            </a:r>
          </a:p>
          <a:p>
            <a:pPr eaLnBrk="1" hangingPunct="1">
              <a:lnSpc>
                <a:spcPct val="90000"/>
              </a:lnSpc>
              <a:buClr>
                <a:srgbClr val="2E0191"/>
              </a:buClr>
            </a:pPr>
            <a:r>
              <a:rPr lang="en-GB" altLang="en-US" sz="3200" b="1"/>
              <a:t>Reversible blockade</a:t>
            </a:r>
            <a:r>
              <a:rPr lang="en-GB" altLang="en-US" sz="3200"/>
              <a:t> of </a:t>
            </a:r>
            <a:r>
              <a:rPr lang="en-GB" altLang="en-US" sz="3200" b="1"/>
              <a:t>M</a:t>
            </a:r>
            <a:r>
              <a:rPr lang="en-GB" altLang="en-US" sz="3200"/>
              <a:t> receptors</a:t>
            </a:r>
          </a:p>
          <a:p>
            <a:pPr eaLnBrk="1" hangingPunct="1">
              <a:lnSpc>
                <a:spcPct val="90000"/>
              </a:lnSpc>
              <a:buClr>
                <a:srgbClr val="2E0191"/>
              </a:buClr>
            </a:pPr>
            <a:r>
              <a:rPr lang="en-GB" altLang="en-US" sz="3200" b="1"/>
              <a:t>Exocrine glands</a:t>
            </a:r>
            <a:r>
              <a:rPr lang="en-GB" altLang="en-US" sz="3200"/>
              <a:t> are most </a:t>
            </a:r>
            <a:r>
              <a:rPr lang="en-GB" altLang="en-US" sz="3200" b="1"/>
              <a:t>sensitive</a:t>
            </a:r>
          </a:p>
          <a:p>
            <a:pPr eaLnBrk="1" hangingPunct="1">
              <a:lnSpc>
                <a:spcPct val="90000"/>
              </a:lnSpc>
              <a:buClr>
                <a:srgbClr val="2E0191"/>
              </a:buClr>
            </a:pPr>
            <a:r>
              <a:rPr lang="en-GB" altLang="en-US" sz="3200" b="1"/>
              <a:t>Gastric secretion</a:t>
            </a:r>
            <a:r>
              <a:rPr lang="en-GB" altLang="en-US" sz="3200"/>
              <a:t> is the </a:t>
            </a:r>
            <a:r>
              <a:rPr lang="en-GB" altLang="en-US" sz="3200" b="1"/>
              <a:t>least</a:t>
            </a:r>
            <a:r>
              <a:rPr lang="en-GB" altLang="en-US" sz="3200"/>
              <a:t> affected</a:t>
            </a:r>
          </a:p>
          <a:p>
            <a:pPr eaLnBrk="1" hangingPunct="1">
              <a:lnSpc>
                <a:spcPct val="90000"/>
              </a:lnSpc>
              <a:buClr>
                <a:srgbClr val="2E0191"/>
              </a:buClr>
            </a:pPr>
            <a:r>
              <a:rPr lang="en-GB" altLang="en-US" sz="3200" b="1"/>
              <a:t>Heart</a:t>
            </a:r>
            <a:r>
              <a:rPr lang="en-GB" altLang="en-US" sz="3200"/>
              <a:t> is </a:t>
            </a:r>
            <a:r>
              <a:rPr lang="en-GB" altLang="en-US" sz="3200" b="1"/>
              <a:t>intermediate</a:t>
            </a:r>
          </a:p>
          <a:p>
            <a:pPr eaLnBrk="1" hangingPunct="1">
              <a:lnSpc>
                <a:spcPct val="90000"/>
              </a:lnSpc>
              <a:buClr>
                <a:srgbClr val="2E0191"/>
              </a:buClr>
              <a:buFont typeface="Wingdings" panose="05000000000000000000" pitchFamily="2" charset="2"/>
              <a:buNone/>
            </a:pPr>
            <a:endParaRPr lang="en-GB" altLang="en-US" sz="3200" u="sng">
              <a:solidFill>
                <a:srgbClr val="FF3300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2E0191"/>
              </a:buClr>
              <a:buFont typeface="Wingdings" panose="05000000000000000000" pitchFamily="2" charset="2"/>
              <a:buNone/>
            </a:pPr>
            <a:r>
              <a:rPr lang="en-GB" altLang="en-US" sz="3200" u="sng">
                <a:solidFill>
                  <a:srgbClr val="FF3300"/>
                </a:solidFill>
              </a:rPr>
              <a:t>Note:</a:t>
            </a:r>
            <a:r>
              <a:rPr lang="en-GB" altLang="en-US" sz="3200">
                <a:solidFill>
                  <a:srgbClr val="FF3300"/>
                </a:solidFill>
              </a:rPr>
              <a:t> Atropine blocks all 3 subtypes receptors (M</a:t>
            </a:r>
            <a:r>
              <a:rPr lang="en-GB" altLang="en-US" sz="3200" baseline="-25000">
                <a:solidFill>
                  <a:srgbClr val="FF3300"/>
                </a:solidFill>
              </a:rPr>
              <a:t>1</a:t>
            </a:r>
            <a:r>
              <a:rPr lang="en-GB" altLang="en-US" sz="3200">
                <a:solidFill>
                  <a:srgbClr val="FF3300"/>
                </a:solidFill>
              </a:rPr>
              <a:t>,M</a:t>
            </a:r>
            <a:r>
              <a:rPr lang="en-GB" altLang="en-US" sz="3200" baseline="-25000">
                <a:solidFill>
                  <a:srgbClr val="FF3300"/>
                </a:solidFill>
              </a:rPr>
              <a:t>2</a:t>
            </a:r>
            <a:r>
              <a:rPr lang="en-GB" altLang="en-US" sz="3200">
                <a:solidFill>
                  <a:srgbClr val="FF3300"/>
                </a:solidFill>
              </a:rPr>
              <a:t>,M</a:t>
            </a:r>
            <a:r>
              <a:rPr lang="en-GB" altLang="en-US" sz="3200" baseline="-25000">
                <a:solidFill>
                  <a:srgbClr val="FF3300"/>
                </a:solidFill>
              </a:rPr>
              <a:t>3</a:t>
            </a:r>
            <a:r>
              <a:rPr lang="en-GB" altLang="en-US" sz="3200">
                <a:solidFill>
                  <a:srgbClr val="FF3300"/>
                </a:solidFill>
              </a:rPr>
              <a:t>)</a:t>
            </a:r>
          </a:p>
        </p:txBody>
      </p:sp>
    </p:spTree>
  </p:cSld>
  <p:clrMapOvr>
    <a:masterClrMapping/>
  </p:clrMapOvr>
  <p:transition>
    <p:cover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4E5B792-931C-46D8-9AA1-CD06D59B49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799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4400" b="1" dirty="0"/>
              <a:t>Pharmacokinetics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2A1E5E2-2DAB-436F-839D-92EBC8AC70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4462" y="1124744"/>
            <a:ext cx="8855075" cy="5599113"/>
          </a:xfrm>
        </p:spPr>
        <p:txBody>
          <a:bodyPr/>
          <a:lstStyle/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  <a:defRPr/>
            </a:pPr>
            <a:r>
              <a:rPr lang="en-GB" altLang="en-US" sz="3200" b="1" dirty="0">
                <a:latin typeface="Arial Narrow" panose="020B0606020202030204" pitchFamily="34" charset="0"/>
              </a:rPr>
              <a:t>Absorption</a:t>
            </a:r>
            <a:r>
              <a:rPr lang="en-GB" altLang="en-US" sz="3200" dirty="0">
                <a:latin typeface="Arial Narrow" panose="020B0606020202030204" pitchFamily="34" charset="0"/>
              </a:rPr>
              <a:t>: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3200" dirty="0">
                <a:latin typeface="Arial Narrow" panose="020B0606020202030204" pitchFamily="34" charset="0"/>
              </a:rPr>
              <a:t>Natural and most tertiary amines: good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3200" dirty="0">
                <a:latin typeface="Arial Narrow" panose="020B0606020202030204" pitchFamily="34" charset="0"/>
              </a:rPr>
              <a:t>Wide distribution and cross BBB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3200" dirty="0">
                <a:latin typeface="Arial Narrow" panose="020B0606020202030204" pitchFamily="34" charset="0"/>
              </a:rPr>
              <a:t>Quaternary amines: poorly absorbed and poor crossing BBB (Ipratropium)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  <a:defRPr/>
            </a:pPr>
            <a:r>
              <a:rPr lang="en-GB" altLang="en-US" sz="3200" b="1" dirty="0">
                <a:latin typeface="Arial Narrow" panose="020B0606020202030204" pitchFamily="34" charset="0"/>
              </a:rPr>
              <a:t>Atropine t</a:t>
            </a:r>
            <a:r>
              <a:rPr lang="en-US" altLang="en-US" sz="3200" b="1" dirty="0">
                <a:latin typeface="Arial Narrow" panose="020B0606020202030204" pitchFamily="34" charset="0"/>
              </a:rPr>
              <a:t>½</a:t>
            </a:r>
            <a:r>
              <a:rPr lang="en-US" altLang="en-US" sz="3200" dirty="0">
                <a:latin typeface="Arial Narrow" panose="020B0606020202030204" pitchFamily="34" charset="0"/>
              </a:rPr>
              <a:t>: 2hrs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  <a:defRPr/>
            </a:pPr>
            <a:r>
              <a:rPr lang="en-US" altLang="en-US" sz="3200" dirty="0">
                <a:latin typeface="Arial Narrow" panose="020B0606020202030204" pitchFamily="34" charset="0"/>
              </a:rPr>
              <a:t>Partly </a:t>
            </a:r>
            <a:r>
              <a:rPr lang="en-US" altLang="en-US" sz="3200" b="1" dirty="0">
                <a:latin typeface="Arial Narrow" panose="020B0606020202030204" pitchFamily="34" charset="0"/>
              </a:rPr>
              <a:t>metabolized</a:t>
            </a:r>
            <a:r>
              <a:rPr lang="en-US" altLang="en-US" sz="3200" dirty="0">
                <a:latin typeface="Arial Narrow" panose="020B0606020202030204" pitchFamily="34" charset="0"/>
              </a:rPr>
              <a:t> and partly </a:t>
            </a:r>
            <a:r>
              <a:rPr lang="en-US" altLang="en-US" sz="3200" b="1" dirty="0">
                <a:latin typeface="Arial Narrow" panose="020B0606020202030204" pitchFamily="34" charset="0"/>
              </a:rPr>
              <a:t>excreted</a:t>
            </a:r>
            <a:r>
              <a:rPr lang="en-US" altLang="en-US" sz="3200" dirty="0">
                <a:latin typeface="Arial Narrow" panose="020B0606020202030204" pitchFamily="34" charset="0"/>
              </a:rPr>
              <a:t> unchanged</a:t>
            </a:r>
            <a:r>
              <a:rPr lang="en-GB" altLang="en-US" sz="3200" dirty="0">
                <a:latin typeface="Arial Narrow" panose="020B0606020202030204" pitchFamily="34" charset="0"/>
              </a:rPr>
              <a:t> </a:t>
            </a: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  <a:defRPr/>
            </a:pPr>
            <a:r>
              <a:rPr lang="en-GB" altLang="en-US" sz="3200" b="1" dirty="0">
                <a:latin typeface="Arial Narrow" panose="020B0606020202030204" pitchFamily="34" charset="0"/>
              </a:rPr>
              <a:t>Routes of administration:</a:t>
            </a:r>
          </a:p>
          <a:p>
            <a:pPr eaLnBrk="1" hangingPunct="1">
              <a:buClr>
                <a:srgbClr val="2E0191"/>
              </a:buClr>
              <a:buFont typeface="Arial" panose="020B0604020202020204" pitchFamily="34" charset="0"/>
              <a:buNone/>
              <a:defRPr/>
            </a:pPr>
            <a:r>
              <a:rPr lang="en-GB" altLang="en-US" dirty="0">
                <a:latin typeface="Arial Narrow" panose="020B0606020202030204" pitchFamily="34" charset="0"/>
              </a:rPr>
              <a:t>1.Oral</a:t>
            </a:r>
            <a:r>
              <a:rPr lang="en-US" altLang="en-US" dirty="0">
                <a:latin typeface="Arial Narrow" panose="020B0606020202030204" pitchFamily="34" charset="0"/>
              </a:rPr>
              <a:t> 		2.</a:t>
            </a:r>
            <a:r>
              <a:rPr lang="en-GB" altLang="en-US" dirty="0">
                <a:latin typeface="Arial Narrow" panose="020B0606020202030204" pitchFamily="34" charset="0"/>
              </a:rPr>
              <a:t>Parenteral</a:t>
            </a:r>
            <a:r>
              <a:rPr lang="en-US" altLang="en-US" dirty="0">
                <a:latin typeface="Arial Narrow" panose="020B0606020202030204" pitchFamily="34" charset="0"/>
              </a:rPr>
              <a:t> 		3.</a:t>
            </a:r>
            <a:r>
              <a:rPr lang="en-GB" altLang="en-US" dirty="0">
                <a:latin typeface="Arial Narrow" panose="020B0606020202030204" pitchFamily="34" charset="0"/>
              </a:rPr>
              <a:t>Topical (suppositories)</a:t>
            </a:r>
          </a:p>
          <a:p>
            <a:pPr eaLnBrk="1" hangingPunct="1">
              <a:buClr>
                <a:srgbClr val="2E0191"/>
              </a:buClr>
              <a:buFont typeface="Arial" panose="020B0604020202020204" pitchFamily="34" charset="0"/>
              <a:buNone/>
              <a:defRPr/>
            </a:pPr>
            <a:r>
              <a:rPr lang="en-GB" altLang="en-US" dirty="0">
                <a:latin typeface="Arial Narrow" panose="020B0606020202030204" pitchFamily="34" charset="0"/>
              </a:rPr>
              <a:t>4.Some by inhalation (Ipratropium)</a:t>
            </a:r>
          </a:p>
          <a:p>
            <a:pPr marL="0" indent="0" eaLnBrk="1" hangingPunct="1">
              <a:buClr>
                <a:srgbClr val="2E0191"/>
              </a:buClr>
              <a:buFont typeface="Arial" panose="020B0604020202020204" pitchFamily="34" charset="0"/>
              <a:buNone/>
              <a:defRPr/>
            </a:pPr>
            <a:endParaRPr lang="en-GB" altLang="en-US" sz="3200" dirty="0">
              <a:latin typeface="Arial Narrow" panose="020B0606020202030204" pitchFamily="34" charset="0"/>
            </a:endParaRPr>
          </a:p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  <a:defRPr/>
            </a:pPr>
            <a:endParaRPr lang="en-GB" altLang="en-US" sz="32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>
    <p:cover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50FA477-9B58-40B4-8797-8F4492C46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5400" b="1" dirty="0"/>
              <a:t>Pharmacodynamics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57B6E57-1A23-4D4C-BF22-A8E1AFDDA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331640"/>
            <a:ext cx="8458200" cy="4226967"/>
          </a:xfrm>
        </p:spPr>
        <p:txBody>
          <a:bodyPr/>
          <a:lstStyle/>
          <a:p>
            <a:pPr eaLnBrk="1" hangingPunct="1">
              <a:buClr>
                <a:srgbClr val="2E0191"/>
              </a:buClr>
              <a:buFont typeface="Wingdings" panose="05000000000000000000" pitchFamily="2" charset="2"/>
              <a:buChar char="q"/>
            </a:pPr>
            <a:r>
              <a:rPr lang="en-GB" altLang="en-US" sz="4000" b="1" dirty="0"/>
              <a:t>Exocrine glands: at low doses reduced secretions</a:t>
            </a:r>
          </a:p>
          <a:p>
            <a:pPr eaLnBrk="1" hangingPunct="1">
              <a:buClr>
                <a:srgbClr val="2E0191"/>
              </a:buClr>
              <a:buFontTx/>
              <a:buChar char="•"/>
            </a:pPr>
            <a:r>
              <a:rPr lang="en-GB" altLang="en-US" sz="4000" dirty="0"/>
              <a:t>Salivary</a:t>
            </a:r>
          </a:p>
          <a:p>
            <a:pPr eaLnBrk="1" hangingPunct="1">
              <a:buClr>
                <a:srgbClr val="2E0191"/>
              </a:buClr>
              <a:buFontTx/>
              <a:buChar char="•"/>
            </a:pPr>
            <a:r>
              <a:rPr lang="en-GB" altLang="en-US" sz="4000" dirty="0"/>
              <a:t>Bronchial</a:t>
            </a:r>
          </a:p>
          <a:p>
            <a:pPr eaLnBrk="1" hangingPunct="1">
              <a:buClr>
                <a:srgbClr val="2E0191"/>
              </a:buClr>
              <a:buFontTx/>
              <a:buChar char="•"/>
            </a:pPr>
            <a:r>
              <a:rPr lang="en-GB" altLang="en-US" sz="4000" dirty="0"/>
              <a:t>Sweet glands</a:t>
            </a:r>
          </a:p>
        </p:txBody>
      </p:sp>
    </p:spTree>
  </p:cSld>
  <p:clrMapOvr>
    <a:masterClrMapping/>
  </p:clrMapOvr>
  <p:transition>
    <p:cover dir="l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50FA477-9B58-40B4-8797-8F4492C46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5400" b="1" dirty="0"/>
              <a:t>Pharmacodynamics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57B6E57-1A23-4D4C-BF22-A8E1AFDDA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331640"/>
            <a:ext cx="8458200" cy="422696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GB" altLang="en-US" sz="3500" b="1" dirty="0"/>
              <a:t> CNS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500" dirty="0"/>
              <a:t>Central </a:t>
            </a:r>
            <a:r>
              <a:rPr lang="en-GB" altLang="en-US" sz="3500" b="1" dirty="0"/>
              <a:t>stimulant</a:t>
            </a:r>
            <a:r>
              <a:rPr lang="en-GB" altLang="en-US" sz="3500" dirty="0"/>
              <a:t> effects (Atropine)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500" dirty="0"/>
              <a:t>Some may produce </a:t>
            </a:r>
            <a:r>
              <a:rPr lang="en-GB" altLang="en-US" sz="3500" b="1" dirty="0"/>
              <a:t>sedation </a:t>
            </a:r>
            <a:r>
              <a:rPr lang="en-GB" altLang="en-US" sz="3500" dirty="0"/>
              <a:t>(Hyoscine)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500" dirty="0"/>
              <a:t>Hyoscine blocks M receptors in vomiting centre and has </a:t>
            </a:r>
            <a:r>
              <a:rPr lang="en-GB" altLang="en-US" sz="3500" b="1" dirty="0"/>
              <a:t>anti-emetic effect</a:t>
            </a:r>
          </a:p>
          <a:p>
            <a:pPr eaLnBrk="1" hangingPunct="1">
              <a:buClr>
                <a:srgbClr val="2E0191"/>
              </a:buClr>
            </a:pPr>
            <a:r>
              <a:rPr lang="en-GB" altLang="en-US" sz="3500" b="1" dirty="0"/>
              <a:t>Toxic doses</a:t>
            </a:r>
            <a:r>
              <a:rPr lang="en-GB" altLang="en-US" sz="3500" dirty="0"/>
              <a:t>: hallucination, convulsion, coma </a:t>
            </a:r>
          </a:p>
        </p:txBody>
      </p:sp>
    </p:spTree>
    <p:extLst>
      <p:ext uri="{BB962C8B-B14F-4D97-AF65-F5344CB8AC3E}">
        <p14:creationId xmlns:p14="http://schemas.microsoft.com/office/powerpoint/2010/main" val="1680962446"/>
      </p:ext>
    </p:extLst>
  </p:cSld>
  <p:clrMapOvr>
    <a:masterClrMapping/>
  </p:clrMapOvr>
  <p:transition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50FA477-9B58-40B4-8797-8F4492C46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64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5400" b="1" dirty="0"/>
              <a:t>Pharmacodynamics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57B6E57-1A23-4D4C-BF22-A8E1AFDDAE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331640"/>
            <a:ext cx="8458200" cy="422696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GB" altLang="en-US" sz="4000" b="1" dirty="0"/>
              <a:t> Eye</a:t>
            </a:r>
          </a:p>
          <a:p>
            <a:pPr marL="0" indent="0" eaLnBrk="1" hangingPunct="1">
              <a:buClr>
                <a:srgbClr val="2E0191"/>
              </a:buClr>
              <a:buFont typeface="Wingdings" panose="05000000000000000000" pitchFamily="2" charset="2"/>
              <a:buChar char="§"/>
            </a:pPr>
            <a:r>
              <a:rPr lang="en-GB" altLang="en-US" sz="3600" b="1" dirty="0"/>
              <a:t>Mydriasis</a:t>
            </a:r>
            <a:r>
              <a:rPr lang="en-GB" altLang="en-US" sz="3600" dirty="0"/>
              <a:t> (dilatation of pupil)</a:t>
            </a:r>
          </a:p>
          <a:p>
            <a:pPr marL="0" indent="0" eaLnBrk="1" hangingPunct="1">
              <a:buClr>
                <a:srgbClr val="2E0191"/>
              </a:buClr>
              <a:buFont typeface="Wingdings" panose="05000000000000000000" pitchFamily="2" charset="2"/>
              <a:buChar char="§"/>
            </a:pPr>
            <a:r>
              <a:rPr lang="en-GB" altLang="en-US" sz="3600" b="1" dirty="0"/>
              <a:t>Cycloplegia</a:t>
            </a:r>
            <a:r>
              <a:rPr lang="en-GB" altLang="en-US" sz="3600" dirty="0"/>
              <a:t> (relaxation of the ciliary muscle) cause: blurred vision and impaired accommodation to near vision </a:t>
            </a:r>
          </a:p>
          <a:p>
            <a:pPr marL="0" indent="0" eaLnBrk="1" hangingPunct="1">
              <a:buClr>
                <a:srgbClr val="2E0191"/>
              </a:buClr>
              <a:buFont typeface="Wingdings" panose="05000000000000000000" pitchFamily="2" charset="2"/>
              <a:buChar char="§"/>
            </a:pPr>
            <a:r>
              <a:rPr lang="en-GB" altLang="en-US" sz="3600" b="1" dirty="0"/>
              <a:t>Decreased lacrimation</a:t>
            </a:r>
          </a:p>
          <a:p>
            <a:pPr marL="0" indent="0" eaLnBrk="1" hangingPunct="1">
              <a:buClr>
                <a:srgbClr val="2E0191"/>
              </a:buClr>
              <a:buFont typeface="Wingdings" panose="05000000000000000000" pitchFamily="2" charset="2"/>
              <a:buChar char="§"/>
            </a:pPr>
            <a:r>
              <a:rPr lang="en-GB" altLang="en-US" sz="3600" b="1" dirty="0"/>
              <a:t>Increase IOP</a:t>
            </a:r>
            <a:endParaRPr lang="en-GB" altLang="en-US" sz="3500" dirty="0"/>
          </a:p>
        </p:txBody>
      </p:sp>
    </p:spTree>
    <p:extLst>
      <p:ext uri="{BB962C8B-B14F-4D97-AF65-F5344CB8AC3E}">
        <p14:creationId xmlns:p14="http://schemas.microsoft.com/office/powerpoint/2010/main" val="2877077708"/>
      </p:ext>
    </p:extLst>
  </p:cSld>
  <p:clrMapOvr>
    <a:masterClrMapping/>
  </p:clrMapOvr>
  <p:transition>
    <p:cover dir="lu"/>
  </p:transition>
</p:sld>
</file>

<file path=ppt/theme/theme1.xml><?xml version="1.0" encoding="utf-8"?>
<a:theme xmlns:a="http://schemas.openxmlformats.org/drawingml/2006/main" name="Radial">
  <a:themeElements>
    <a:clrScheme name="">
      <a:dk1>
        <a:srgbClr val="000000"/>
      </a:dk1>
      <a:lt1>
        <a:srgbClr val="FFFFFF"/>
      </a:lt1>
      <a:dk2>
        <a:srgbClr val="660033"/>
      </a:dk2>
      <a:lt2>
        <a:srgbClr val="666699"/>
      </a:lt2>
      <a:accent1>
        <a:srgbClr val="95A3D1"/>
      </a:accent1>
      <a:accent2>
        <a:srgbClr val="FFFF66"/>
      </a:accent2>
      <a:accent3>
        <a:srgbClr val="FFFFFF"/>
      </a:accent3>
      <a:accent4>
        <a:srgbClr val="000000"/>
      </a:accent4>
      <a:accent5>
        <a:srgbClr val="C8CEE5"/>
      </a:accent5>
      <a:accent6>
        <a:srgbClr val="E7E75C"/>
      </a:accent6>
      <a:hlink>
        <a:srgbClr val="5A84D8"/>
      </a:hlink>
      <a:folHlink>
        <a:srgbClr val="CCCC99"/>
      </a:folHlink>
    </a:clrScheme>
    <a:fontScheme name="Radi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yers">
  <a:themeElements>
    <a:clrScheme name="Layers 10">
      <a:dk1>
        <a:srgbClr val="000000"/>
      </a:dk1>
      <a:lt1>
        <a:srgbClr val="FFFFFF"/>
      </a:lt1>
      <a:dk2>
        <a:srgbClr val="660033"/>
      </a:dk2>
      <a:lt2>
        <a:srgbClr val="666699"/>
      </a:lt2>
      <a:accent1>
        <a:srgbClr val="95A3D1"/>
      </a:accent1>
      <a:accent2>
        <a:srgbClr val="FFFF66"/>
      </a:accent2>
      <a:accent3>
        <a:srgbClr val="FFFFFF"/>
      </a:accent3>
      <a:accent4>
        <a:srgbClr val="000000"/>
      </a:accent4>
      <a:accent5>
        <a:srgbClr val="C8CEE5"/>
      </a:accent5>
      <a:accent6>
        <a:srgbClr val="E7E75C"/>
      </a:accent6>
      <a:hlink>
        <a:srgbClr val="5A84D8"/>
      </a:hlink>
      <a:folHlink>
        <a:srgbClr val="CCCC99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769</TotalTime>
  <Words>660</Words>
  <Application>Microsoft Office PowerPoint</Application>
  <PresentationFormat>On-screen Show (4:3)</PresentationFormat>
  <Paragraphs>146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Black</vt:lpstr>
      <vt:lpstr>Arial Narrow</vt:lpstr>
      <vt:lpstr>Times New Roman</vt:lpstr>
      <vt:lpstr>Wingdings</vt:lpstr>
      <vt:lpstr>Radial</vt:lpstr>
      <vt:lpstr>Layers</vt:lpstr>
      <vt:lpstr>PowerPoint Presentation</vt:lpstr>
      <vt:lpstr>Cholinergic Antagonist Drugs</vt:lpstr>
      <vt:lpstr>Anti-muscarinic anti-cholinergic drugs </vt:lpstr>
      <vt:lpstr>Anti-muscarinic</vt:lpstr>
      <vt:lpstr>Clinical pharmacology of anti-muscarinic drugs</vt:lpstr>
      <vt:lpstr>Pharmacokinetics</vt:lpstr>
      <vt:lpstr>Pharmacodynamics</vt:lpstr>
      <vt:lpstr>Pharmacodynamics</vt:lpstr>
      <vt:lpstr>Pharmacodynamics</vt:lpstr>
      <vt:lpstr>Pharmacodynamics</vt:lpstr>
      <vt:lpstr>Pharmacodynamics</vt:lpstr>
      <vt:lpstr>Pharmacodynamics</vt:lpstr>
      <vt:lpstr>Pharmacodynamics</vt:lpstr>
      <vt:lpstr>Therapeutic uses</vt:lpstr>
      <vt:lpstr>Therapeutic uses</vt:lpstr>
      <vt:lpstr>Therapeutic uses</vt:lpstr>
      <vt:lpstr>Therapeutic uses</vt:lpstr>
      <vt:lpstr>Therapeutic uses</vt:lpstr>
      <vt:lpstr>Adverse effects of anti-muscarinic agents </vt:lpstr>
      <vt:lpstr>Contraindications </vt:lpstr>
      <vt:lpstr>Atropine poisoning  </vt:lpstr>
      <vt:lpstr>Individual drugs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Saed</dc:creator>
  <cp:lastModifiedBy>gts</cp:lastModifiedBy>
  <cp:revision>22</cp:revision>
  <dcterms:created xsi:type="dcterms:W3CDTF">2007-11-07T19:56:01Z</dcterms:created>
  <dcterms:modified xsi:type="dcterms:W3CDTF">2019-11-22T12:22:26Z</dcterms:modified>
</cp:coreProperties>
</file>