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presProps" Target="presProps.xml" /><Relationship Id="rId3" Type="http://schemas.openxmlformats.org/officeDocument/2006/relationships/slide" Target="slides/slide2.xml" /><Relationship Id="rId21" Type="http://schemas.openxmlformats.org/officeDocument/2006/relationships/tableStyles" Target="tableStyle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66287-3D26-4480-B135-024BB8FD447B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23360-2AAF-439F-93D4-36C71AB2F73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66287-3D26-4480-B135-024BB8FD447B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23360-2AAF-439F-93D4-36C71AB2F7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66287-3D26-4480-B135-024BB8FD447B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23360-2AAF-439F-93D4-36C71AB2F7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66287-3D26-4480-B135-024BB8FD447B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23360-2AAF-439F-93D4-36C71AB2F7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66287-3D26-4480-B135-024BB8FD447B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23360-2AAF-439F-93D4-36C71AB2F73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66287-3D26-4480-B135-024BB8FD447B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23360-2AAF-439F-93D4-36C71AB2F7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66287-3D26-4480-B135-024BB8FD447B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23360-2AAF-439F-93D4-36C71AB2F7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66287-3D26-4480-B135-024BB8FD447B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23360-2AAF-439F-93D4-36C71AB2F7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66287-3D26-4480-B135-024BB8FD447B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23360-2AAF-439F-93D4-36C71AB2F7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66287-3D26-4480-B135-024BB8FD447B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23360-2AAF-439F-93D4-36C71AB2F7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66287-3D26-4480-B135-024BB8FD447B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AE23360-2AAF-439F-93D4-36C71AB2F73C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2066287-3D26-4480-B135-024BB8FD447B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AE23360-2AAF-439F-93D4-36C71AB2F73C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Muscle relaxant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b="1" i="1" u="sng" spc="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DR ASHRAF ALDMOUR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en-US" sz="3600" dirty="0" err="1"/>
              <a:t>Cisatracurium</a:t>
            </a:r>
            <a:r>
              <a:rPr lang="en-US" sz="3600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r>
              <a:rPr lang="en-US" dirty="0"/>
              <a:t>Is a stereoisomer of </a:t>
            </a:r>
            <a:r>
              <a:rPr lang="en-US" dirty="0" err="1"/>
              <a:t>atracurium</a:t>
            </a:r>
            <a:r>
              <a:rPr lang="en-US" dirty="0"/>
              <a:t> that is four times more potent .</a:t>
            </a:r>
          </a:p>
          <a:p>
            <a:r>
              <a:rPr lang="en-US" dirty="0"/>
              <a:t>Hofmann elimination --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 err="1">
                <a:sym typeface="Wingdings" pitchFamily="2" charset="2"/>
              </a:rPr>
              <a:t>laudanosine</a:t>
            </a:r>
            <a:r>
              <a:rPr lang="en-US" dirty="0">
                <a:sym typeface="Wingdings" pitchFamily="2" charset="2"/>
              </a:rPr>
              <a:t> </a:t>
            </a:r>
          </a:p>
          <a:p>
            <a:r>
              <a:rPr lang="en-US" dirty="0">
                <a:sym typeface="Wingdings" pitchFamily="2" charset="2"/>
              </a:rPr>
              <a:t>Dose 0.1 – 0.15 mg/kg </a:t>
            </a:r>
          </a:p>
          <a:p>
            <a:r>
              <a:rPr lang="en-US" dirty="0">
                <a:sym typeface="Wingdings" pitchFamily="2" charset="2"/>
              </a:rPr>
              <a:t>Stored under refrigeration </a:t>
            </a:r>
          </a:p>
          <a:p>
            <a:r>
              <a:rPr lang="en-US" dirty="0">
                <a:sym typeface="Wingdings" pitchFamily="2" charset="2"/>
              </a:rPr>
              <a:t>Side effects not significant 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762000"/>
          </a:xfrm>
        </p:spPr>
        <p:txBody>
          <a:bodyPr>
            <a:normAutofit/>
          </a:bodyPr>
          <a:lstStyle/>
          <a:p>
            <a:r>
              <a:rPr lang="en-US" sz="3600" dirty="0" err="1"/>
              <a:t>Mivacurium</a:t>
            </a:r>
            <a:r>
              <a:rPr lang="en-US" sz="3600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r>
              <a:rPr lang="en-US" dirty="0"/>
              <a:t>Metabolized by </a:t>
            </a:r>
            <a:r>
              <a:rPr lang="en-US" dirty="0" err="1"/>
              <a:t>pseudocholinestrease</a:t>
            </a:r>
            <a:r>
              <a:rPr lang="en-US" dirty="0"/>
              <a:t> </a:t>
            </a:r>
          </a:p>
          <a:p>
            <a:r>
              <a:rPr lang="en-US" dirty="0"/>
              <a:t>Side effects histamine release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Other muscle relaxant </a:t>
            </a:r>
            <a:r>
              <a:rPr lang="en-US" dirty="0" err="1"/>
              <a:t>doxacurium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19912"/>
          </a:xfrm>
        </p:spPr>
        <p:txBody>
          <a:bodyPr/>
          <a:lstStyle/>
          <a:p>
            <a:r>
              <a:rPr lang="en-US" dirty="0" err="1"/>
              <a:t>Pancuronium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r>
              <a:rPr lang="en-US" dirty="0"/>
              <a:t>Steroidal compound </a:t>
            </a:r>
          </a:p>
          <a:p>
            <a:r>
              <a:rPr lang="en-US" dirty="0"/>
              <a:t>Metabolized by the liver and exerted </a:t>
            </a:r>
            <a:r>
              <a:rPr lang="en-US" dirty="0" err="1"/>
              <a:t>renaly</a:t>
            </a:r>
            <a:r>
              <a:rPr lang="en-US" dirty="0"/>
              <a:t> </a:t>
            </a:r>
          </a:p>
          <a:p>
            <a:r>
              <a:rPr lang="en-US" dirty="0"/>
              <a:t>Dose 0.08-0.12 </a:t>
            </a:r>
          </a:p>
          <a:p>
            <a:r>
              <a:rPr lang="en-US" dirty="0"/>
              <a:t>Side effect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Hypertension and tachycardia (</a:t>
            </a:r>
            <a:r>
              <a:rPr lang="en-US" dirty="0" err="1"/>
              <a:t>vagal</a:t>
            </a:r>
            <a:r>
              <a:rPr lang="en-US" dirty="0"/>
              <a:t> blockade and sympathetic stimulation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Arrhythmias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Allergic reaction ( bromide hypersensitivity )</a:t>
            </a:r>
          </a:p>
          <a:p>
            <a:pPr marL="514350" indent="-514350"/>
            <a:endParaRPr lang="en-US" dirty="0"/>
          </a:p>
          <a:p>
            <a:pPr marL="514350" indent="-514350"/>
            <a:r>
              <a:rPr lang="en-US" dirty="0" err="1"/>
              <a:t>Pipecuronium</a:t>
            </a:r>
            <a:r>
              <a:rPr lang="en-US" dirty="0"/>
              <a:t> : more potent but lack </a:t>
            </a:r>
            <a:r>
              <a:rPr lang="en-US" dirty="0" err="1"/>
              <a:t>cvs</a:t>
            </a:r>
            <a:r>
              <a:rPr lang="en-US" dirty="0"/>
              <a:t> side effects </a:t>
            </a:r>
          </a:p>
          <a:p>
            <a:pPr marL="514350" indent="-514350"/>
            <a:r>
              <a:rPr lang="en-US" dirty="0" err="1"/>
              <a:t>Vecuronium</a:t>
            </a:r>
            <a:r>
              <a:rPr lang="en-US" dirty="0"/>
              <a:t> </a:t>
            </a:r>
          </a:p>
          <a:p>
            <a:pPr marL="514350" indent="-514350"/>
            <a:r>
              <a:rPr lang="en-US" dirty="0" err="1"/>
              <a:t>Rocuronium</a:t>
            </a:r>
            <a:r>
              <a:rPr lang="en-US" dirty="0"/>
              <a:t> : rapid onset 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Cholinestrease</a:t>
            </a:r>
            <a:r>
              <a:rPr lang="en-US" dirty="0"/>
              <a:t> Inhibitors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8991600" cy="6019800"/>
          </a:xfrm>
        </p:spPr>
        <p:txBody>
          <a:bodyPr/>
          <a:lstStyle/>
          <a:p>
            <a:r>
              <a:rPr lang="en-US" dirty="0"/>
              <a:t>Acetylcholine is hydrolyzed by </a:t>
            </a:r>
            <a:r>
              <a:rPr lang="en-US" dirty="0" err="1"/>
              <a:t>acetylcholinesterase</a:t>
            </a:r>
            <a:r>
              <a:rPr lang="en-US" dirty="0"/>
              <a:t> into acetate and </a:t>
            </a:r>
            <a:r>
              <a:rPr lang="en-US" dirty="0" err="1"/>
              <a:t>choline</a:t>
            </a:r>
            <a:r>
              <a:rPr lang="en-US" dirty="0"/>
              <a:t> </a:t>
            </a:r>
          </a:p>
          <a:p>
            <a:r>
              <a:rPr lang="en-US" dirty="0"/>
              <a:t>Two types of receptors for acetylcholine : nicotinic receptors and </a:t>
            </a:r>
            <a:r>
              <a:rPr lang="en-US" dirty="0" err="1"/>
              <a:t>muscarinic</a:t>
            </a:r>
            <a:r>
              <a:rPr lang="en-US" dirty="0"/>
              <a:t> receptors  .</a:t>
            </a:r>
          </a:p>
          <a:p>
            <a:r>
              <a:rPr lang="en-US" dirty="0" err="1"/>
              <a:t>Cholinestrease</a:t>
            </a:r>
            <a:r>
              <a:rPr lang="en-US" dirty="0"/>
              <a:t> </a:t>
            </a:r>
            <a:r>
              <a:rPr lang="en-US" dirty="0" err="1"/>
              <a:t>inhibtors</a:t>
            </a:r>
            <a:r>
              <a:rPr lang="en-US" dirty="0"/>
              <a:t> cause increase acetylcholine which acts on several organ ; </a:t>
            </a:r>
            <a:r>
              <a:rPr lang="en-US" dirty="0" err="1"/>
              <a:t>cvs</a:t>
            </a:r>
            <a:r>
              <a:rPr lang="en-US" dirty="0"/>
              <a:t> , pulmonary , GI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>
            <a:normAutofit fontScale="90000"/>
          </a:bodyPr>
          <a:lstStyle/>
          <a:p>
            <a:r>
              <a:rPr lang="en-US" dirty="0"/>
              <a:t>NEOSTIGMINE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6248400"/>
          </a:xfrm>
        </p:spPr>
        <p:txBody>
          <a:bodyPr/>
          <a:lstStyle/>
          <a:p>
            <a:r>
              <a:rPr lang="en-US" dirty="0"/>
              <a:t>Lipid insoluble , so can’t cross BBB . </a:t>
            </a:r>
          </a:p>
          <a:p>
            <a:r>
              <a:rPr lang="en-US" dirty="0"/>
              <a:t>Dose 0.04 mg / kg</a:t>
            </a:r>
          </a:p>
          <a:p>
            <a:r>
              <a:rPr lang="en-US" dirty="0"/>
              <a:t>It is reported that It can cross the placenta and cause fetal </a:t>
            </a:r>
            <a:r>
              <a:rPr lang="en-US" dirty="0" err="1"/>
              <a:t>bradycardia</a:t>
            </a:r>
            <a:endParaRPr lang="en-US" dirty="0"/>
          </a:p>
          <a:p>
            <a:r>
              <a:rPr lang="en-US" dirty="0"/>
              <a:t>Side effects </a:t>
            </a:r>
            <a:r>
              <a:rPr lang="en-US" dirty="0" err="1"/>
              <a:t>bradycardia</a:t>
            </a:r>
            <a:r>
              <a:rPr lang="en-US" dirty="0"/>
              <a:t> , nausea , vomiting , fecal incontinence </a:t>
            </a:r>
          </a:p>
          <a:p>
            <a:r>
              <a:rPr lang="en-US" dirty="0"/>
              <a:t>It is used to treat </a:t>
            </a:r>
            <a:r>
              <a:rPr lang="en-US" dirty="0" err="1"/>
              <a:t>mystenia</a:t>
            </a:r>
            <a:r>
              <a:rPr lang="en-US" dirty="0"/>
              <a:t> graves </a:t>
            </a:r>
          </a:p>
          <a:p>
            <a:r>
              <a:rPr lang="en-US" dirty="0" err="1"/>
              <a:t>Pyridostigmine</a:t>
            </a:r>
            <a:r>
              <a:rPr lang="en-US" dirty="0"/>
              <a:t> ; slower onset and less potent </a:t>
            </a:r>
          </a:p>
          <a:p>
            <a:r>
              <a:rPr lang="en-US" dirty="0" err="1"/>
              <a:t>Edrophonium</a:t>
            </a:r>
            <a:r>
              <a:rPr lang="en-US" dirty="0"/>
              <a:t> : less potent but the most rapid onset of action and shortest duration .</a:t>
            </a:r>
          </a:p>
          <a:p>
            <a:r>
              <a:rPr lang="en-US" dirty="0" err="1"/>
              <a:t>Physostigmine</a:t>
            </a:r>
            <a:r>
              <a:rPr lang="en-US" dirty="0"/>
              <a:t> ; lipid soluble so can cross BBB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>
            <a:normAutofit fontScale="90000"/>
          </a:bodyPr>
          <a:lstStyle/>
          <a:p>
            <a:r>
              <a:rPr lang="en-US" dirty="0"/>
              <a:t>ANTICHOLINERGIC  DRUGS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/>
          <a:lstStyle/>
          <a:p>
            <a:r>
              <a:rPr lang="en-US" dirty="0"/>
              <a:t>Ester linkage for an aromatic acid with organic base .</a:t>
            </a:r>
          </a:p>
          <a:p>
            <a:r>
              <a:rPr lang="en-US" dirty="0"/>
              <a:t>Competitively blocks acetylcholine receptors (</a:t>
            </a:r>
            <a:r>
              <a:rPr lang="en-US" dirty="0" err="1"/>
              <a:t>muscarinic</a:t>
            </a:r>
            <a:r>
              <a:rPr lang="en-US" dirty="0"/>
              <a:t> receptors )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 cardiovascular : blockade of MU receptors in SA node resulting in tachycardia , this effect is useful in reversing </a:t>
            </a:r>
            <a:r>
              <a:rPr lang="en-US" dirty="0" err="1"/>
              <a:t>bradycardia</a:t>
            </a:r>
            <a:r>
              <a:rPr lang="en-US" dirty="0"/>
              <a:t> due to </a:t>
            </a:r>
            <a:r>
              <a:rPr lang="en-US" dirty="0" err="1"/>
              <a:t>vagal</a:t>
            </a:r>
            <a:r>
              <a:rPr lang="en-US" dirty="0"/>
              <a:t> reflexes : </a:t>
            </a:r>
            <a:r>
              <a:rPr lang="en-US" dirty="0" err="1"/>
              <a:t>eg</a:t>
            </a:r>
            <a:r>
              <a:rPr lang="en-US" dirty="0"/>
              <a:t> , </a:t>
            </a:r>
            <a:r>
              <a:rPr lang="en-US" dirty="0" err="1"/>
              <a:t>baroreceptor</a:t>
            </a:r>
            <a:r>
              <a:rPr lang="en-US" dirty="0"/>
              <a:t> reflex , </a:t>
            </a:r>
            <a:r>
              <a:rPr lang="en-US" dirty="0" err="1"/>
              <a:t>perperitoneal</a:t>
            </a:r>
            <a:r>
              <a:rPr lang="en-US" dirty="0"/>
              <a:t> stimulation , </a:t>
            </a:r>
            <a:r>
              <a:rPr lang="en-US" dirty="0" err="1"/>
              <a:t>oculocardiac</a:t>
            </a:r>
            <a:r>
              <a:rPr lang="en-US" dirty="0"/>
              <a:t> reflex .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err="1"/>
              <a:t>Respirtory</a:t>
            </a:r>
            <a:r>
              <a:rPr lang="en-US" dirty="0"/>
              <a:t> : inhibit the secretions of the </a:t>
            </a:r>
            <a:r>
              <a:rPr lang="en-US" dirty="0" err="1"/>
              <a:t>respirtory</a:t>
            </a:r>
            <a:r>
              <a:rPr lang="en-US" dirty="0"/>
              <a:t> mucosa and relaxation of bronchial smooth muscle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Gastrointestinal ; reduce GI secretion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Ophthalmic ; </a:t>
            </a:r>
            <a:r>
              <a:rPr lang="en-US" dirty="0" err="1"/>
              <a:t>mydrasis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Genitourinary ; urinary retention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Thermoregulation : inhibition of sweat gland rise temp </a:t>
            </a:r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/>
              <a:t>Atropine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/>
          <a:lstStyle/>
          <a:p>
            <a:r>
              <a:rPr lang="en-US" dirty="0"/>
              <a:t>Dose 0.4 – 0.06 mg / kg </a:t>
            </a:r>
          </a:p>
          <a:p>
            <a:r>
              <a:rPr lang="en-US" dirty="0"/>
              <a:t>Cross BBB </a:t>
            </a:r>
          </a:p>
          <a:p>
            <a:endParaRPr lang="en-US" dirty="0"/>
          </a:p>
          <a:p>
            <a:r>
              <a:rPr lang="en-US" dirty="0"/>
              <a:t>SCOPOLAMINE </a:t>
            </a:r>
          </a:p>
          <a:p>
            <a:r>
              <a:rPr lang="en-US" dirty="0"/>
              <a:t>GLYCOPYROLATE  : can’t cross BBB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Neuromuscular junction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HALOSH\Desktop\New folder\hqdefaul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990600"/>
            <a:ext cx="845820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991600" cy="60198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HALOSH\Desktop\New folder\Synaps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914400"/>
            <a:ext cx="8915400" cy="6019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4770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The structure of ACH receptors consists of five </a:t>
            </a:r>
            <a:r>
              <a:rPr lang="en-US" dirty="0" err="1">
                <a:solidFill>
                  <a:schemeClr val="bg1"/>
                </a:solidFill>
              </a:rPr>
              <a:t>protien</a:t>
            </a:r>
            <a:r>
              <a:rPr lang="en-US" dirty="0">
                <a:solidFill>
                  <a:schemeClr val="bg1"/>
                </a:solidFill>
              </a:rPr>
              <a:t> subunits , two</a:t>
            </a:r>
            <a:r>
              <a:rPr lang="ar-SA" dirty="0">
                <a:solidFill>
                  <a:schemeClr val="bg1"/>
                </a:solidFill>
              </a:rPr>
              <a:t> </a:t>
            </a:r>
            <a:r>
              <a:rPr lang="el-GR" dirty="0">
                <a:solidFill>
                  <a:schemeClr val="bg1"/>
                </a:solidFill>
              </a:rPr>
              <a:t>α</a:t>
            </a:r>
            <a:r>
              <a:rPr lang="en-US" dirty="0">
                <a:solidFill>
                  <a:schemeClr val="bg1"/>
                </a:solidFill>
              </a:rPr>
              <a:t> sub unit , and single </a:t>
            </a:r>
            <a:r>
              <a:rPr lang="el-GR" dirty="0">
                <a:solidFill>
                  <a:schemeClr val="bg1"/>
                </a:solidFill>
              </a:rPr>
              <a:t>β</a:t>
            </a:r>
            <a:r>
              <a:rPr lang="ar-SA" dirty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,</a:t>
            </a:r>
            <a:r>
              <a:rPr lang="el-GR" dirty="0">
                <a:solidFill>
                  <a:schemeClr val="bg1"/>
                </a:solidFill>
              </a:rPr>
              <a:t>δ</a:t>
            </a:r>
            <a:r>
              <a:rPr lang="ar-SA" dirty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,</a:t>
            </a:r>
            <a:r>
              <a:rPr lang="el-GR" dirty="0">
                <a:solidFill>
                  <a:schemeClr val="bg1"/>
                </a:solidFill>
              </a:rPr>
              <a:t>ε</a:t>
            </a:r>
            <a:r>
              <a:rPr lang="ar-SA" dirty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.</a:t>
            </a:r>
            <a:br>
              <a:rPr lang="el-GR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 Only the two </a:t>
            </a:r>
            <a:r>
              <a:rPr lang="el-GR" dirty="0">
                <a:solidFill>
                  <a:schemeClr val="bg1"/>
                </a:solidFill>
              </a:rPr>
              <a:t>α</a:t>
            </a:r>
            <a:r>
              <a:rPr lang="en-US" dirty="0">
                <a:solidFill>
                  <a:schemeClr val="bg1"/>
                </a:solidFill>
              </a:rPr>
              <a:t> subunit are capable of binding ACH molecules .  </a:t>
            </a:r>
          </a:p>
        </p:txBody>
      </p:sp>
      <p:pic>
        <p:nvPicPr>
          <p:cNvPr id="3074" name="Picture 2" descr="C:\Users\HALOSH\Desktop\New folder\54741-004-8E4F81C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441575"/>
            <a:ext cx="8229600" cy="44164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1200" y="3048000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US" dirty="0"/>
              <a:t>ACH is rapidly hydrolyzed into acetate and </a:t>
            </a:r>
            <a:r>
              <a:rPr lang="en-US" dirty="0" err="1"/>
              <a:t>choline</a:t>
            </a:r>
            <a:r>
              <a:rPr lang="en-US" dirty="0"/>
              <a:t> by </a:t>
            </a:r>
            <a:r>
              <a:rPr lang="en-US" dirty="0" err="1"/>
              <a:t>acetylcholinesterase</a:t>
            </a:r>
            <a:r>
              <a:rPr lang="en-US" dirty="0"/>
              <a:t> .</a:t>
            </a:r>
          </a:p>
          <a:p>
            <a:r>
              <a:rPr lang="en-US" dirty="0"/>
              <a:t>Also this enzyme called true </a:t>
            </a:r>
            <a:r>
              <a:rPr lang="en-US" dirty="0" err="1"/>
              <a:t>cholinestrease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----------------------------------------------------------------------</a:t>
            </a:r>
          </a:p>
          <a:p>
            <a:r>
              <a:rPr lang="en-US" dirty="0" err="1"/>
              <a:t>Neuromuscler</a:t>
            </a:r>
            <a:r>
              <a:rPr lang="en-US" dirty="0"/>
              <a:t> blocking agents are divided into two classes ; depolarizing and </a:t>
            </a:r>
            <a:r>
              <a:rPr lang="en-US" dirty="0" err="1"/>
              <a:t>nondepolarizing</a:t>
            </a:r>
            <a:r>
              <a:rPr lang="en-US" dirty="0"/>
              <a:t> .</a:t>
            </a:r>
          </a:p>
          <a:p>
            <a:r>
              <a:rPr lang="en-US" dirty="0"/>
              <a:t>By the mechanism of action , reversal of block . </a:t>
            </a:r>
          </a:p>
          <a:p>
            <a:r>
              <a:rPr lang="en-US" dirty="0"/>
              <a:t>All </a:t>
            </a:r>
            <a:r>
              <a:rPr lang="en-US" dirty="0" err="1"/>
              <a:t>neuromuscler</a:t>
            </a:r>
            <a:r>
              <a:rPr lang="en-US" dirty="0"/>
              <a:t> blocking agent are quaternary ammonium compound </a:t>
            </a:r>
          </a:p>
        </p:txBody>
      </p:sp>
      <p:pic>
        <p:nvPicPr>
          <p:cNvPr id="4098" name="Picture 2" descr="C:\Users\HALOSH\Desktop\New folder\B9781437713695000909_f081-01-978143771369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" y="4191000"/>
            <a:ext cx="8305800" cy="23621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10800" y="685800"/>
            <a:ext cx="11430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US" dirty="0"/>
              <a:t>Mechanism for depolarizing and </a:t>
            </a:r>
            <a:r>
              <a:rPr lang="en-US" dirty="0" err="1"/>
              <a:t>nondepolarizing</a:t>
            </a:r>
            <a:r>
              <a:rPr lang="en-US" dirty="0"/>
              <a:t> ???</a:t>
            </a:r>
          </a:p>
          <a:p>
            <a:endParaRPr lang="en-US" dirty="0"/>
          </a:p>
          <a:p>
            <a:r>
              <a:rPr lang="en-US" dirty="0"/>
              <a:t>Reversal for </a:t>
            </a:r>
            <a:r>
              <a:rPr lang="en-US" dirty="0" err="1"/>
              <a:t>dep</a:t>
            </a:r>
            <a:r>
              <a:rPr lang="en-US" dirty="0"/>
              <a:t> and non-</a:t>
            </a:r>
            <a:r>
              <a:rPr lang="en-US" dirty="0" err="1"/>
              <a:t>dep</a:t>
            </a:r>
            <a:r>
              <a:rPr lang="en-US" dirty="0"/>
              <a:t>….</a:t>
            </a:r>
          </a:p>
          <a:p>
            <a:pPr>
              <a:buNone/>
            </a:pPr>
            <a:r>
              <a:rPr lang="en-US" dirty="0"/>
              <a:t>-------------------------------------------------------------------------</a:t>
            </a:r>
          </a:p>
          <a:p>
            <a:pPr>
              <a:buNone/>
            </a:pPr>
            <a:r>
              <a:rPr lang="en-US" dirty="0"/>
              <a:t>SUCCINYLCHOLINE ::::::::::::::::::</a:t>
            </a:r>
          </a:p>
          <a:p>
            <a:r>
              <a:rPr lang="en-US" dirty="0"/>
              <a:t>The onset of action 30-60 s , duration of action less than 10 min </a:t>
            </a:r>
          </a:p>
          <a:p>
            <a:r>
              <a:rPr lang="en-US" dirty="0"/>
              <a:t>Metabolized by </a:t>
            </a:r>
            <a:r>
              <a:rPr lang="en-US" dirty="0" err="1"/>
              <a:t>pseudocholinestrease</a:t>
            </a:r>
            <a:r>
              <a:rPr lang="en-US" dirty="0"/>
              <a:t> into </a:t>
            </a:r>
            <a:r>
              <a:rPr lang="en-US" dirty="0" err="1"/>
              <a:t>succinylmonocholine</a:t>
            </a:r>
            <a:r>
              <a:rPr lang="en-US" dirty="0"/>
              <a:t> </a:t>
            </a:r>
          </a:p>
          <a:p>
            <a:r>
              <a:rPr lang="en-US" dirty="0"/>
              <a:t>Low </a:t>
            </a:r>
            <a:r>
              <a:rPr lang="en-US" dirty="0" err="1"/>
              <a:t>pseudocholinestrease</a:t>
            </a:r>
            <a:r>
              <a:rPr lang="en-US" dirty="0"/>
              <a:t> level -</a:t>
            </a:r>
            <a:r>
              <a:rPr lang="en-US" dirty="0">
                <a:sym typeface="Wingdings" pitchFamily="2" charset="2"/>
              </a:rPr>
              <a:t> prolongation </a:t>
            </a:r>
          </a:p>
          <a:p>
            <a:pPr>
              <a:buNone/>
            </a:pPr>
            <a:r>
              <a:rPr lang="en-US" dirty="0">
                <a:sym typeface="Wingdings" pitchFamily="2" charset="2"/>
              </a:rPr>
              <a:t>Pregnancy , liver disease , renal failure , genetics ???</a:t>
            </a:r>
          </a:p>
          <a:p>
            <a:r>
              <a:rPr lang="en-US" dirty="0">
                <a:sym typeface="Wingdings" pitchFamily="2" charset="2"/>
              </a:rPr>
              <a:t> dose 1-1.5 mg/kg </a:t>
            </a:r>
          </a:p>
          <a:p>
            <a:r>
              <a:rPr lang="en-US" dirty="0">
                <a:sym typeface="Wingdings" pitchFamily="2" charset="2"/>
              </a:rPr>
              <a:t>Stored under refrigeration 2-8 c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Side effects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/>
          <a:lstStyle/>
          <a:p>
            <a:r>
              <a:rPr lang="en-US" dirty="0"/>
              <a:t>CVS effects are found most common in children , </a:t>
            </a:r>
            <a:r>
              <a:rPr lang="en-US" dirty="0" err="1"/>
              <a:t>bradycardia</a:t>
            </a:r>
            <a:r>
              <a:rPr lang="en-US" dirty="0"/>
              <a:t> following administration first dose and 2</a:t>
            </a:r>
            <a:r>
              <a:rPr lang="en-US" baseline="30000" dirty="0"/>
              <a:t>nd</a:t>
            </a:r>
            <a:r>
              <a:rPr lang="en-US" dirty="0"/>
              <a:t> in adult </a:t>
            </a:r>
          </a:p>
          <a:p>
            <a:r>
              <a:rPr lang="en-US" dirty="0"/>
              <a:t>Fasciculation </a:t>
            </a:r>
          </a:p>
          <a:p>
            <a:r>
              <a:rPr lang="en-US" dirty="0" err="1"/>
              <a:t>Hyperkalemia</a:t>
            </a:r>
            <a:r>
              <a:rPr lang="en-US" dirty="0"/>
              <a:t> </a:t>
            </a:r>
          </a:p>
          <a:p>
            <a:r>
              <a:rPr lang="en-US" dirty="0"/>
              <a:t>Muscle pain </a:t>
            </a:r>
          </a:p>
          <a:p>
            <a:r>
              <a:rPr lang="en-US" dirty="0" err="1"/>
              <a:t>Intragastric</a:t>
            </a:r>
            <a:r>
              <a:rPr lang="en-US" dirty="0"/>
              <a:t> pressure elevation and increase lower esophageal sphincter tone </a:t>
            </a:r>
          </a:p>
          <a:p>
            <a:r>
              <a:rPr lang="en-US" dirty="0"/>
              <a:t>Intraocular pressure elevation </a:t>
            </a:r>
          </a:p>
          <a:p>
            <a:r>
              <a:rPr lang="en-US" dirty="0" err="1"/>
              <a:t>Masster</a:t>
            </a:r>
            <a:r>
              <a:rPr lang="en-US" dirty="0"/>
              <a:t> muscle rigidity </a:t>
            </a:r>
          </a:p>
          <a:p>
            <a:r>
              <a:rPr lang="en-US" dirty="0"/>
              <a:t>Malignant hyperthermia </a:t>
            </a:r>
          </a:p>
          <a:p>
            <a:r>
              <a:rPr lang="en-US" dirty="0"/>
              <a:t>ICP ELEVATION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96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NON-DEPOLARIZING MUSCLE RELAXANT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8991600" cy="6172200"/>
          </a:xfrm>
        </p:spPr>
        <p:txBody>
          <a:bodyPr/>
          <a:lstStyle/>
          <a:p>
            <a:r>
              <a:rPr lang="en-US" dirty="0"/>
              <a:t>Chemically they are either </a:t>
            </a:r>
            <a:r>
              <a:rPr lang="en-US" dirty="0" err="1"/>
              <a:t>benzylisoquinolines</a:t>
            </a:r>
            <a:r>
              <a:rPr lang="en-US" dirty="0"/>
              <a:t>(B) or steroidal compound (S) ,(B)tends to release histamine , (S) TEND TO BE VAGOLYTIC </a:t>
            </a:r>
          </a:p>
          <a:p>
            <a:r>
              <a:rPr lang="en-US" dirty="0"/>
              <a:t>The more  potent one is the longer its speed of onset.</a:t>
            </a:r>
          </a:p>
          <a:p>
            <a:r>
              <a:rPr lang="en-US" dirty="0"/>
              <a:t>In general the diaphragm , jaw , larynx , </a:t>
            </a:r>
            <a:r>
              <a:rPr lang="en-US" dirty="0" err="1"/>
              <a:t>fascial</a:t>
            </a:r>
            <a:r>
              <a:rPr lang="en-US" dirty="0"/>
              <a:t> muscles respond to and recover from muscle relaxation sooner than the thumb , but </a:t>
            </a:r>
            <a:r>
              <a:rPr lang="en-US" dirty="0" err="1"/>
              <a:t>glottic</a:t>
            </a:r>
            <a:r>
              <a:rPr lang="en-US" dirty="0"/>
              <a:t> musculature is quite resistant to blockade </a:t>
            </a:r>
          </a:p>
          <a:p>
            <a:r>
              <a:rPr lang="en-US" dirty="0"/>
              <a:t>Water soluble .</a:t>
            </a:r>
          </a:p>
          <a:p>
            <a:pPr>
              <a:buNone/>
            </a:pPr>
            <a:r>
              <a:rPr lang="en-US" dirty="0"/>
              <a:t> 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838200"/>
          </a:xfrm>
        </p:spPr>
        <p:txBody>
          <a:bodyPr/>
          <a:lstStyle/>
          <a:p>
            <a:r>
              <a:rPr lang="en-US" dirty="0" err="1"/>
              <a:t>Atracurium</a:t>
            </a:r>
            <a:r>
              <a:rPr lang="en-US" dirty="0"/>
              <a:t> ::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r>
              <a:rPr lang="en-US" dirty="0" err="1"/>
              <a:t>Benzylisoquinoline</a:t>
            </a:r>
            <a:r>
              <a:rPr lang="en-US" dirty="0"/>
              <a:t> structure </a:t>
            </a:r>
          </a:p>
          <a:p>
            <a:r>
              <a:rPr lang="en-US" dirty="0"/>
              <a:t>Metabolism by nonspecific </a:t>
            </a:r>
            <a:r>
              <a:rPr lang="en-US" dirty="0" err="1"/>
              <a:t>estrease</a:t>
            </a:r>
            <a:r>
              <a:rPr lang="en-US" dirty="0"/>
              <a:t> (ester hydrolysis) , or by </a:t>
            </a:r>
            <a:r>
              <a:rPr lang="en-US" dirty="0" err="1"/>
              <a:t>hofman</a:t>
            </a:r>
            <a:r>
              <a:rPr lang="en-US" dirty="0"/>
              <a:t> elimination ( </a:t>
            </a:r>
            <a:r>
              <a:rPr lang="en-US" dirty="0" err="1"/>
              <a:t>nonenzymatic</a:t>
            </a:r>
            <a:r>
              <a:rPr lang="en-US" dirty="0"/>
              <a:t> chemical breakdown )-----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 err="1">
                <a:sym typeface="Wingdings" pitchFamily="2" charset="2"/>
              </a:rPr>
              <a:t>laudanosine</a:t>
            </a:r>
            <a:r>
              <a:rPr lang="en-US" dirty="0">
                <a:sym typeface="Wingdings" pitchFamily="2" charset="2"/>
              </a:rPr>
              <a:t> </a:t>
            </a:r>
          </a:p>
          <a:p>
            <a:r>
              <a:rPr lang="en-US" dirty="0">
                <a:sym typeface="Wingdings" pitchFamily="2" charset="2"/>
              </a:rPr>
              <a:t>Dose 0.5 mg/kg onset of action 30- 60 s for intubation . </a:t>
            </a:r>
          </a:p>
          <a:p>
            <a:r>
              <a:rPr lang="en-US" dirty="0">
                <a:sym typeface="Wingdings" pitchFamily="2" charset="2"/>
              </a:rPr>
              <a:t>Stored at room temp </a:t>
            </a:r>
          </a:p>
          <a:p>
            <a:pPr marL="514350" indent="-514350"/>
            <a:r>
              <a:rPr lang="en-US" dirty="0">
                <a:sym typeface="Wingdings" pitchFamily="2" charset="2"/>
              </a:rPr>
              <a:t>Side effect :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ym typeface="Wingdings" pitchFamily="2" charset="2"/>
              </a:rPr>
              <a:t>Hypotension and tachycardia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sym typeface="Wingdings" pitchFamily="2" charset="2"/>
              </a:rPr>
              <a:t>Bronchospasm</a:t>
            </a:r>
            <a:r>
              <a:rPr lang="en-US" dirty="0">
                <a:sym typeface="Wingdings" pitchFamily="2" charset="2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sym typeface="Wingdings" pitchFamily="2" charset="2"/>
              </a:rPr>
              <a:t>laudanosine</a:t>
            </a:r>
            <a:r>
              <a:rPr lang="en-US" dirty="0">
                <a:sym typeface="Wingdings" pitchFamily="2" charset="2"/>
              </a:rPr>
              <a:t> toxicity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ym typeface="Wingdings" pitchFamily="2" charset="2"/>
              </a:rPr>
              <a:t>Allergic reaction   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583</TotalTime>
  <Words>616</Words>
  <Application>Microsoft Office PowerPoint</Application>
  <PresentationFormat>On-screen Show (4:3)</PresentationFormat>
  <Paragraphs>99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Flow</vt:lpstr>
      <vt:lpstr>Muscle relaxant </vt:lpstr>
      <vt:lpstr>Neuromuscular junction </vt:lpstr>
      <vt:lpstr>PowerPoint Presentation</vt:lpstr>
      <vt:lpstr>PowerPoint Presentation</vt:lpstr>
      <vt:lpstr>PowerPoint Presentation</vt:lpstr>
      <vt:lpstr>PowerPoint Presentation</vt:lpstr>
      <vt:lpstr>Side effects </vt:lpstr>
      <vt:lpstr>NON-DEPOLARIZING MUSCLE RELAXANT </vt:lpstr>
      <vt:lpstr>Atracurium ::</vt:lpstr>
      <vt:lpstr>Cisatracurium </vt:lpstr>
      <vt:lpstr>Mivacurium </vt:lpstr>
      <vt:lpstr>Pancuronium </vt:lpstr>
      <vt:lpstr>Cholinestrease Inhibitors </vt:lpstr>
      <vt:lpstr>NEOSTIGMINE </vt:lpstr>
      <vt:lpstr>ANTICHOLINERGIC  DRUGS </vt:lpstr>
      <vt:lpstr>Atropine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Muscle relaxant</dc:title>
  <dc:creator>HALOSH</dc:creator>
  <cp:lastModifiedBy>rashed omar</cp:lastModifiedBy>
  <cp:revision>36</cp:revision>
  <dcterms:created xsi:type="dcterms:W3CDTF">2017-09-13T08:54:44Z</dcterms:created>
  <dcterms:modified xsi:type="dcterms:W3CDTF">2020-09-16T18:23:00Z</dcterms:modified>
</cp:coreProperties>
</file>