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416" r:id="rId4"/>
    <p:sldId id="257" r:id="rId5"/>
    <p:sldId id="418" r:id="rId6"/>
    <p:sldId id="260" r:id="rId7"/>
    <p:sldId id="261" r:id="rId8"/>
    <p:sldId id="263" r:id="rId9"/>
    <p:sldId id="424" r:id="rId10"/>
    <p:sldId id="264" r:id="rId11"/>
    <p:sldId id="368" r:id="rId12"/>
    <p:sldId id="273" r:id="rId13"/>
    <p:sldId id="274" r:id="rId14"/>
    <p:sldId id="262" r:id="rId15"/>
    <p:sldId id="421" r:id="rId16"/>
    <p:sldId id="426" r:id="rId17"/>
    <p:sldId id="391" r:id="rId18"/>
    <p:sldId id="364" r:id="rId19"/>
    <p:sldId id="363" r:id="rId20"/>
    <p:sldId id="362" r:id="rId21"/>
    <p:sldId id="300" r:id="rId22"/>
    <p:sldId id="422" r:id="rId23"/>
    <p:sldId id="360" r:id="rId24"/>
    <p:sldId id="361" r:id="rId25"/>
    <p:sldId id="309" r:id="rId26"/>
    <p:sldId id="419" r:id="rId27"/>
    <p:sldId id="301" r:id="rId28"/>
    <p:sldId id="302" r:id="rId29"/>
    <p:sldId id="303" r:id="rId30"/>
    <p:sldId id="304" r:id="rId31"/>
    <p:sldId id="305" r:id="rId32"/>
    <p:sldId id="306" r:id="rId33"/>
    <p:sldId id="311" r:id="rId34"/>
    <p:sldId id="312" r:id="rId35"/>
    <p:sldId id="313" r:id="rId36"/>
    <p:sldId id="307" r:id="rId37"/>
    <p:sldId id="384" r:id="rId38"/>
    <p:sldId id="385" r:id="rId39"/>
    <p:sldId id="386" r:id="rId40"/>
    <p:sldId id="275" r:id="rId41"/>
    <p:sldId id="276" r:id="rId42"/>
    <p:sldId id="314" r:id="rId43"/>
    <p:sldId id="316" r:id="rId44"/>
    <p:sldId id="420" r:id="rId45"/>
    <p:sldId id="280" r:id="rId46"/>
    <p:sldId id="279" r:id="rId47"/>
    <p:sldId id="281" r:id="rId48"/>
    <p:sldId id="350" r:id="rId49"/>
    <p:sldId id="282" r:id="rId50"/>
    <p:sldId id="333" r:id="rId51"/>
    <p:sldId id="284" r:id="rId52"/>
    <p:sldId id="378" r:id="rId53"/>
    <p:sldId id="406" r:id="rId54"/>
    <p:sldId id="377" r:id="rId55"/>
    <p:sldId id="321" r:id="rId56"/>
    <p:sldId id="325" r:id="rId57"/>
    <p:sldId id="376" r:id="rId58"/>
    <p:sldId id="326" r:id="rId59"/>
    <p:sldId id="417" r:id="rId60"/>
    <p:sldId id="324" r:id="rId61"/>
    <p:sldId id="320" r:id="rId62"/>
    <p:sldId id="285" r:id="rId63"/>
    <p:sldId id="286" r:id="rId64"/>
    <p:sldId id="375" r:id="rId65"/>
    <p:sldId id="335" r:id="rId66"/>
    <p:sldId id="287" r:id="rId67"/>
    <p:sldId id="389" r:id="rId68"/>
    <p:sldId id="423" r:id="rId69"/>
    <p:sldId id="288" r:id="rId70"/>
    <p:sldId id="347" r:id="rId71"/>
    <p:sldId id="290" r:id="rId72"/>
    <p:sldId id="317" r:id="rId73"/>
    <p:sldId id="402" r:id="rId74"/>
    <p:sldId id="291" r:id="rId75"/>
    <p:sldId id="292" r:id="rId76"/>
    <p:sldId id="293" r:id="rId77"/>
    <p:sldId id="380" r:id="rId78"/>
    <p:sldId id="400" r:id="rId79"/>
    <p:sldId id="401" r:id="rId80"/>
    <p:sldId id="405" r:id="rId81"/>
    <p:sldId id="345" r:id="rId82"/>
    <p:sldId id="346" r:id="rId83"/>
    <p:sldId id="367" r:id="rId84"/>
    <p:sldId id="294" r:id="rId85"/>
    <p:sldId id="387" r:id="rId86"/>
  </p:sldIdLst>
  <p:sldSz cx="9144000" cy="6858000" type="screen4x3"/>
  <p:notesSz cx="6858000" cy="9144000"/>
  <p:defaultTextStyle>
    <a:defPPr>
      <a:defRPr lang="ar-SA"/>
    </a:defPPr>
    <a:lvl1pPr marL="0" lvl="0" indent="0" algn="r" defTabSz="914400" rtl="1"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1pPr>
    <a:lvl2pPr marL="457200" lvl="1" indent="0" algn="r" defTabSz="914400" rtl="1"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2pPr>
    <a:lvl3pPr marL="914400" lvl="2" indent="0" algn="r" defTabSz="914400" rtl="1"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3pPr>
    <a:lvl4pPr marL="1371600" lvl="3" indent="0" algn="r" defTabSz="914400" rtl="1"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4pPr>
    <a:lvl5pPr marL="1828800" lvl="4" indent="0" algn="r" defTabSz="914400" rtl="1"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5pPr>
    <a:lvl6pPr marL="2286000" lvl="5" indent="0" algn="r" defTabSz="914400" rtl="1"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6pPr>
    <a:lvl7pPr marL="2743200" lvl="6" indent="0" algn="r" defTabSz="914400" rtl="1"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7pPr>
    <a:lvl8pPr marL="3200400" lvl="7" indent="0" algn="r" defTabSz="914400" rtl="1"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8pPr>
    <a:lvl9pPr marL="3657600" lvl="8" indent="0" algn="r" defTabSz="914400" rtl="1"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78383"/>
    <p:restoredTop sz="99148"/>
  </p:normalViewPr>
  <p:slideViewPr>
    <p:cSldViewPr showGuides="1">
      <p:cViewPr varScale="1">
        <p:scale>
          <a:sx n="91" d="100"/>
          <a:sy n="91" d="100"/>
        </p:scale>
        <p:origin x="-762" y="-96"/>
      </p:cViewPr>
      <p:guideLst>
        <p:guide orient="horz" pos="2160"/>
        <p:guide pos="2880"/>
      </p:guideLst>
    </p:cSldViewPr>
  </p:slideViewPr>
  <p:notesTextViewPr>
    <p:cViewPr>
      <p:scale>
        <a:sx n="100" d="100"/>
        <a:sy n="100" d="100"/>
      </p:scale>
      <p:origin x="0" y="0"/>
    </p:cViewPr>
  </p:notesTextViewPr>
  <p:sorterViewPr showFormatting="0">
    <p:cViewPr>
      <p:scale>
        <a:sx n="66" d="100"/>
        <a:sy n="66" d="100"/>
      </p:scale>
      <p:origin x="0" y="604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9" Type="http://schemas.openxmlformats.org/officeDocument/2006/relationships/tableStyles" Target="tableStyles.xml"/><Relationship Id="rId88" Type="http://schemas.openxmlformats.org/officeDocument/2006/relationships/viewProps" Target="viewProps.xml"/><Relationship Id="rId87" Type="http://schemas.openxmlformats.org/officeDocument/2006/relationships/presProps" Target="presProps.xml"/><Relationship Id="rId86" Type="http://schemas.openxmlformats.org/officeDocument/2006/relationships/slide" Target="slides/slide84.xml"/><Relationship Id="rId85" Type="http://schemas.openxmlformats.org/officeDocument/2006/relationships/slide" Target="slides/slide83.xml"/><Relationship Id="rId84" Type="http://schemas.openxmlformats.org/officeDocument/2006/relationships/slide" Target="slides/slide82.xml"/><Relationship Id="rId83" Type="http://schemas.openxmlformats.org/officeDocument/2006/relationships/slide" Target="slides/slide81.xml"/><Relationship Id="rId82" Type="http://schemas.openxmlformats.org/officeDocument/2006/relationships/slide" Target="slides/slide80.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2050" name="Group 2"/>
          <p:cNvGrpSpPr/>
          <p:nvPr/>
        </p:nvGrpSpPr>
        <p:grpSpPr>
          <a:xfrm>
            <a:off x="0" y="0"/>
            <a:ext cx="9148763" cy="6851650"/>
            <a:chOff x="1" y="0"/>
            <a:chExt cx="5763" cy="4316"/>
          </a:xfrm>
        </p:grpSpPr>
        <p:sp>
          <p:nvSpPr>
            <p:cNvPr id="45" name="Freeform 3"/>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46" name="Freeform 4"/>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47" name="Freeform 5"/>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grpSp>
          <p:nvGrpSpPr>
            <p:cNvPr id="2059" name="Group 6"/>
            <p:cNvGrpSpPr/>
            <p:nvPr/>
          </p:nvGrpSpPr>
          <p:grpSpPr>
            <a:xfrm>
              <a:off x="288" y="0"/>
              <a:ext cx="5098" cy="4316"/>
              <a:chOff x="288" y="0"/>
              <a:chExt cx="5098" cy="4316"/>
            </a:xfrm>
          </p:grpSpPr>
          <p:sp>
            <p:nvSpPr>
              <p:cNvPr id="68" name="Freeform 7"/>
              <p:cNvSpPr/>
              <p:nvPr/>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69" name="Freeform 8"/>
              <p:cNvSpPr/>
              <p:nvPr/>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70" name="Freeform 9"/>
              <p:cNvSpPr/>
              <p:nvPr/>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71" name="Freeform 10"/>
              <p:cNvSpPr/>
              <p:nvPr/>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72" name="Freeform 11"/>
              <p:cNvSpPr/>
              <p:nvPr/>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73" name="Freeform 12"/>
              <p:cNvSpPr/>
              <p:nvPr/>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74" name="Freeform 13"/>
              <p:cNvSpPr/>
              <p:nvPr/>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75" name="Freeform 14"/>
              <p:cNvSpPr/>
              <p:nvPr/>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76" name="Freeform 15"/>
              <p:cNvSpPr/>
              <p:nvPr/>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77" name="Freeform 16"/>
              <p:cNvSpPr/>
              <p:nvPr/>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78" name="Freeform 17"/>
              <p:cNvSpPr/>
              <p:nvPr/>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79" name="Freeform 18"/>
              <p:cNvSpPr/>
              <p:nvPr/>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80" name="Freeform 19"/>
              <p:cNvSpPr/>
              <p:nvPr/>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grpSp>
        <p:sp>
          <p:nvSpPr>
            <p:cNvPr id="49" name="Freeform 20"/>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50" name="Freeform 21"/>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51" name="Freeform 22"/>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52" name="Freeform 23"/>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53" name="Freeform 24"/>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54" name="Freeform 25"/>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55" name="Freeform 26"/>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56" name="Freeform 27"/>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57" name="Line 28"/>
            <p:cNvSpPr>
              <a:spLocks noChangeShapeType="1"/>
            </p:cNvSpPr>
            <p:nvPr/>
          </p:nvSpPr>
          <p:spPr bwMode="hidden">
            <a:xfrm>
              <a:off x="1" y="2749"/>
              <a:ext cx="5758" cy="0"/>
            </a:xfrm>
            <a:prstGeom prst="line">
              <a:avLst/>
            </a:prstGeom>
            <a:noFill/>
            <a:ln w="15875">
              <a:solidFill>
                <a:schemeClr val="bg1"/>
              </a:solidFill>
              <a:round/>
            </a:ln>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58" name="Line 29"/>
            <p:cNvSpPr>
              <a:spLocks noChangeShapeType="1"/>
            </p:cNvSpPr>
            <p:nvPr/>
          </p:nvSpPr>
          <p:spPr bwMode="hidden">
            <a:xfrm>
              <a:off x="1" y="2356"/>
              <a:ext cx="5758" cy="0"/>
            </a:xfrm>
            <a:prstGeom prst="line">
              <a:avLst/>
            </a:prstGeom>
            <a:noFill/>
            <a:ln w="15875">
              <a:solidFill>
                <a:schemeClr val="bg1"/>
              </a:solidFill>
              <a:round/>
            </a:ln>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59" name="Line 30"/>
            <p:cNvSpPr>
              <a:spLocks noChangeShapeType="1"/>
            </p:cNvSpPr>
            <p:nvPr/>
          </p:nvSpPr>
          <p:spPr bwMode="hidden">
            <a:xfrm>
              <a:off x="1" y="3142"/>
              <a:ext cx="5758" cy="0"/>
            </a:xfrm>
            <a:prstGeom prst="line">
              <a:avLst/>
            </a:prstGeom>
            <a:noFill/>
            <a:ln w="15875">
              <a:solidFill>
                <a:schemeClr val="bg2"/>
              </a:solidFill>
              <a:round/>
            </a:ln>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grpSp>
          <p:nvGrpSpPr>
            <p:cNvPr id="2071" name="Group 31"/>
            <p:cNvGrpSpPr/>
            <p:nvPr/>
          </p:nvGrpSpPr>
          <p:grpSpPr>
            <a:xfrm>
              <a:off x="1" y="392"/>
              <a:ext cx="5758" cy="1571"/>
              <a:chOff x="1" y="392"/>
              <a:chExt cx="5758" cy="1571"/>
            </a:xfrm>
          </p:grpSpPr>
          <p:sp>
            <p:nvSpPr>
              <p:cNvPr id="63" name="Line 32"/>
              <p:cNvSpPr>
                <a:spLocks noChangeShapeType="1"/>
              </p:cNvSpPr>
              <p:nvPr/>
            </p:nvSpPr>
            <p:spPr bwMode="hidden">
              <a:xfrm>
                <a:off x="1" y="784"/>
                <a:ext cx="5758" cy="0"/>
              </a:xfrm>
              <a:prstGeom prst="line">
                <a:avLst/>
              </a:prstGeom>
              <a:noFill/>
              <a:ln w="15875">
                <a:solidFill>
                  <a:schemeClr val="bg1"/>
                </a:solidFill>
                <a:round/>
              </a:ln>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64" name="Line 33"/>
              <p:cNvSpPr>
                <a:spLocks noChangeShapeType="1"/>
              </p:cNvSpPr>
              <p:nvPr/>
            </p:nvSpPr>
            <p:spPr bwMode="hidden">
              <a:xfrm>
                <a:off x="1" y="1963"/>
                <a:ext cx="5758" cy="0"/>
              </a:xfrm>
              <a:prstGeom prst="line">
                <a:avLst/>
              </a:prstGeom>
              <a:noFill/>
              <a:ln w="15875">
                <a:solidFill>
                  <a:schemeClr val="bg1"/>
                </a:solidFill>
                <a:round/>
              </a:ln>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65" name="Line 34"/>
              <p:cNvSpPr>
                <a:spLocks noChangeShapeType="1"/>
              </p:cNvSpPr>
              <p:nvPr/>
            </p:nvSpPr>
            <p:spPr bwMode="hidden">
              <a:xfrm>
                <a:off x="1" y="1570"/>
                <a:ext cx="5758" cy="0"/>
              </a:xfrm>
              <a:prstGeom prst="line">
                <a:avLst/>
              </a:prstGeom>
              <a:noFill/>
              <a:ln w="15875">
                <a:solidFill>
                  <a:schemeClr val="bg1"/>
                </a:solidFill>
                <a:round/>
              </a:ln>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66" name="Line 35"/>
              <p:cNvSpPr>
                <a:spLocks noChangeShapeType="1"/>
              </p:cNvSpPr>
              <p:nvPr/>
            </p:nvSpPr>
            <p:spPr bwMode="hidden">
              <a:xfrm>
                <a:off x="1" y="1177"/>
                <a:ext cx="5758" cy="0"/>
              </a:xfrm>
              <a:prstGeom prst="line">
                <a:avLst/>
              </a:prstGeom>
              <a:noFill/>
              <a:ln w="15875">
                <a:solidFill>
                  <a:schemeClr val="bg1"/>
                </a:solidFill>
                <a:round/>
              </a:ln>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67" name="Line 36"/>
              <p:cNvSpPr>
                <a:spLocks noChangeShapeType="1"/>
              </p:cNvSpPr>
              <p:nvPr/>
            </p:nvSpPr>
            <p:spPr bwMode="hidden">
              <a:xfrm>
                <a:off x="1" y="392"/>
                <a:ext cx="5758" cy="0"/>
              </a:xfrm>
              <a:prstGeom prst="line">
                <a:avLst/>
              </a:prstGeom>
              <a:noFill/>
              <a:ln w="15875">
                <a:solidFill>
                  <a:schemeClr val="bg1"/>
                </a:solidFill>
                <a:round/>
              </a:ln>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grpSp>
        <p:sp>
          <p:nvSpPr>
            <p:cNvPr id="61" name="Line 37"/>
            <p:cNvSpPr>
              <a:spLocks noChangeShapeType="1"/>
            </p:cNvSpPr>
            <p:nvPr/>
          </p:nvSpPr>
          <p:spPr bwMode="hidden">
            <a:xfrm>
              <a:off x="1" y="3928"/>
              <a:ext cx="5758" cy="0"/>
            </a:xfrm>
            <a:prstGeom prst="line">
              <a:avLst/>
            </a:prstGeom>
            <a:noFill/>
            <a:ln w="15875">
              <a:solidFill>
                <a:schemeClr val="bg2"/>
              </a:solidFill>
              <a:round/>
            </a:ln>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62" name="Line 38"/>
            <p:cNvSpPr>
              <a:spLocks noChangeShapeType="1"/>
            </p:cNvSpPr>
            <p:nvPr/>
          </p:nvSpPr>
          <p:spPr bwMode="hidden">
            <a:xfrm>
              <a:off x="1" y="3535"/>
              <a:ext cx="5758" cy="0"/>
            </a:xfrm>
            <a:prstGeom prst="line">
              <a:avLst/>
            </a:prstGeom>
            <a:noFill/>
            <a:ln w="15875">
              <a:solidFill>
                <a:schemeClr val="bg2"/>
              </a:solidFill>
              <a:round/>
            </a:ln>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grpSp>
      <p:sp>
        <p:nvSpPr>
          <p:cNvPr id="299047"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endParaRPr lang="en-US"/>
          </a:p>
        </p:txBody>
      </p:sp>
      <p:sp>
        <p:nvSpPr>
          <p:cNvPr id="29904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r>
              <a:rPr lang="en-US"/>
              <a:t>Click to edit Master subtitle style</a:t>
            </a:r>
            <a:endParaRPr lang="en-US"/>
          </a:p>
        </p:txBody>
      </p:sp>
      <p:sp>
        <p:nvSpPr>
          <p:cNvPr id="81" name="Rectangle 41"/>
          <p:cNvSpPr>
            <a:spLocks noGrp="1" noChangeArrowheads="1"/>
          </p:cNvSpPr>
          <p:nvPr>
            <p:ph type="dt" sz="quarter" idx="2"/>
          </p:nvPr>
        </p:nvSpPr>
        <p:spPr bwMode="auto">
          <a:xfrm>
            <a:off x="457200" y="6243638"/>
            <a:ext cx="2133600" cy="45720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82" name="Rectangle 42"/>
          <p:cNvSpPr>
            <a:spLocks noGrp="1" noChangeArrowheads="1"/>
          </p:cNvSpPr>
          <p:nvPr>
            <p:ph type="ftr" sz="quarter" idx="3"/>
          </p:nvPr>
        </p:nvSpPr>
        <p:spPr bwMode="auto">
          <a:xfrm>
            <a:off x="3124200" y="6248400"/>
            <a:ext cx="2895600" cy="457200"/>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83" name="Rectangle 43"/>
          <p:cNvSpPr>
            <a:spLocks noGrp="1" noChangeArrowheads="1"/>
          </p:cNvSpPr>
          <p:nvPr>
            <p:ph type="sldNum" sz="quarter" idx="4"/>
          </p:nvPr>
        </p:nvSpPr>
        <p:spPr bwMode="auto">
          <a:xfrm>
            <a:off x="6553200" y="6243638"/>
            <a:ext cx="2133600" cy="457200"/>
          </a:xfrm>
          <a:prstGeom prst="rect">
            <a:avLst/>
          </a:prstGeom>
          <a:ln>
            <a:miter lim="800000"/>
          </a:ln>
        </p:spPr>
        <p:txBody>
          <a:bodyPr vert="horz" wrap="square" lIns="91440" tIns="45720" rIns="91440" bIns="45720" numCol="1" anchor="t" anchorCtr="0" compatLnSpc="1"/>
          <a:p>
            <a:pPr rtl="0">
              <a:buNone/>
            </a:pPr>
            <a:fld id="{9A0DB2DC-4C9A-4742-B13C-FB6460FD3503}" type="slidenum">
              <a:rPr lang="ar-JO" altLang="x-none" dirty="0">
                <a:effectLst>
                  <a:outerShdw blurRad="38100" dist="38100" dir="2700000">
                    <a:srgbClr val="000000"/>
                  </a:outerShdw>
                </a:effectLst>
              </a:rPr>
            </a:fld>
            <a:endParaRPr lang="ar-JO" altLang="x-none" dirty="0">
              <a:effectLst>
                <a:outerShdw blurRad="38100" dist="38100" dir="2700000">
                  <a:srgbClr val="000000"/>
                </a:outerShdw>
              </a:effectLst>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rtl="0" eaLnBrk="1" hangingPunct="1">
              <a:buNone/>
            </a:pPr>
            <a:fld id="{9A0DB2DC-4C9A-4742-B13C-FB6460FD3503}" type="slidenum">
              <a:rPr lang="ar-JO" altLang="x-none" dirty="0">
                <a:effectLst>
                  <a:outerShdw blurRad="38100" dist="38100" dir="2700000">
                    <a:srgbClr val="000000"/>
                  </a:outerShdw>
                </a:effectLst>
                <a:latin typeface="Verdana" panose="020B0604030504040204" pitchFamily="34" charset="0"/>
              </a:rPr>
            </a:fld>
            <a:endParaRPr lang="ar-JO" altLang="x-none" dirty="0">
              <a:effectLst>
                <a:outerShdw blurRad="38100" dist="38100" dir="2700000">
                  <a:srgbClr val="000000"/>
                </a:outerShdw>
              </a:effectLst>
              <a:latin typeface="Verdana" panose="020B060403050404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rtl="0" eaLnBrk="1" hangingPunct="1">
              <a:buNone/>
            </a:pPr>
            <a:fld id="{9A0DB2DC-4C9A-4742-B13C-FB6460FD3503}" type="slidenum">
              <a:rPr lang="ar-JO" altLang="x-none" dirty="0">
                <a:effectLst>
                  <a:outerShdw blurRad="38100" dist="38100" dir="2700000">
                    <a:srgbClr val="000000"/>
                  </a:outerShdw>
                </a:effectLst>
                <a:latin typeface="Verdana" panose="020B0604030504040204" pitchFamily="34" charset="0"/>
              </a:rPr>
            </a:fld>
            <a:endParaRPr lang="ar-JO" altLang="x-none" dirty="0">
              <a:effectLst>
                <a:outerShdw blurRad="38100" dist="38100" dir="2700000">
                  <a:srgbClr val="000000"/>
                </a:outerShdw>
              </a:effectLst>
              <a:latin typeface="Verdana" panose="020B060403050404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p>
            <a:pPr lvl="0" rtl="0" eaLnBrk="1" hangingPunct="1">
              <a:buNone/>
            </a:pPr>
            <a:fld id="{9A0DB2DC-4C9A-4742-B13C-FB6460FD3503}" type="slidenum">
              <a:rPr lang="ar-JO" altLang="x-none" dirty="0">
                <a:effectLst>
                  <a:outerShdw blurRad="38100" dist="38100" dir="2700000">
                    <a:srgbClr val="000000"/>
                  </a:outerShdw>
                </a:effectLst>
                <a:latin typeface="Verdana" panose="020B0604030504040204" pitchFamily="34" charset="0"/>
              </a:rPr>
            </a:fld>
            <a:endParaRPr lang="ar-JO" altLang="x-none" dirty="0">
              <a:effectLst>
                <a:outerShdw blurRad="38100" dist="38100" dir="2700000">
                  <a:srgbClr val="000000"/>
                </a:outerShdw>
              </a:effectLst>
              <a:latin typeface="Verdana" panose="020B060403050404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rtl="0" eaLnBrk="1" hangingPunct="1">
              <a:buNone/>
            </a:pPr>
            <a:fld id="{9A0DB2DC-4C9A-4742-B13C-FB6460FD3503}" type="slidenum">
              <a:rPr lang="ar-JO" altLang="x-none" dirty="0">
                <a:effectLst>
                  <a:outerShdw blurRad="38100" dist="38100" dir="2700000">
                    <a:srgbClr val="000000"/>
                  </a:outerShdw>
                </a:effectLst>
                <a:latin typeface="Verdana" panose="020B0604030504040204" pitchFamily="34" charset="0"/>
              </a:rPr>
            </a:fld>
            <a:endParaRPr lang="ar-JO" altLang="x-none" dirty="0">
              <a:effectLst>
                <a:outerShdw blurRad="38100" dist="38100" dir="2700000">
                  <a:srgbClr val="000000"/>
                </a:outerShdw>
              </a:effectLst>
              <a:latin typeface="Verdana"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rtl="0" eaLnBrk="1" hangingPunct="1">
              <a:buNone/>
            </a:pPr>
            <a:fld id="{9A0DB2DC-4C9A-4742-B13C-FB6460FD3503}" type="slidenum">
              <a:rPr lang="ar-JO" altLang="x-none" dirty="0">
                <a:effectLst>
                  <a:outerShdw blurRad="38100" dist="38100" dir="2700000">
                    <a:srgbClr val="000000"/>
                  </a:outerShdw>
                </a:effectLst>
                <a:latin typeface="Verdana" panose="020B0604030504040204" pitchFamily="34" charset="0"/>
              </a:rPr>
            </a:fld>
            <a:endParaRPr lang="ar-JO" altLang="x-none" dirty="0">
              <a:effectLst>
                <a:outerShdw blurRad="38100" dist="38100" dir="2700000">
                  <a:srgbClr val="000000"/>
                </a:outerShdw>
              </a:effectLst>
              <a:latin typeface="Verdana" panose="020B060403050404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p>
            <a:pPr lvl="0" rtl="0" eaLnBrk="1" hangingPunct="1">
              <a:buNone/>
            </a:pPr>
            <a:fld id="{9A0DB2DC-4C9A-4742-B13C-FB6460FD3503}" type="slidenum">
              <a:rPr lang="ar-JO" altLang="x-none" dirty="0">
                <a:effectLst>
                  <a:outerShdw blurRad="38100" dist="38100" dir="2700000">
                    <a:srgbClr val="000000"/>
                  </a:outerShdw>
                </a:effectLst>
                <a:latin typeface="Verdana" panose="020B0604030504040204" pitchFamily="34" charset="0"/>
              </a:rPr>
            </a:fld>
            <a:endParaRPr lang="ar-JO" altLang="x-none" dirty="0">
              <a:effectLst>
                <a:outerShdw blurRad="38100" dist="38100" dir="2700000">
                  <a:srgbClr val="000000"/>
                </a:outerShdw>
              </a:effectLst>
              <a:latin typeface="Verdana"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p>
            <a:pPr lvl="0" rtl="0" eaLnBrk="1" hangingPunct="1">
              <a:buNone/>
            </a:pPr>
            <a:fld id="{9A0DB2DC-4C9A-4742-B13C-FB6460FD3503}" type="slidenum">
              <a:rPr lang="ar-JO" altLang="x-none" dirty="0">
                <a:effectLst>
                  <a:outerShdw blurRad="38100" dist="38100" dir="2700000">
                    <a:srgbClr val="000000"/>
                  </a:outerShdw>
                </a:effectLst>
                <a:latin typeface="Verdana" panose="020B0604030504040204" pitchFamily="34" charset="0"/>
              </a:rPr>
            </a:fld>
            <a:endParaRPr lang="ar-JO" altLang="x-none" dirty="0">
              <a:effectLst>
                <a:outerShdw blurRad="38100" dist="38100" dir="2700000">
                  <a:srgbClr val="000000"/>
                </a:outerShdw>
              </a:effectLst>
              <a:latin typeface="Verdana" panose="020B060403050404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p>
            <a:pPr lvl="0" rtl="0" eaLnBrk="1" hangingPunct="1">
              <a:buNone/>
            </a:pPr>
            <a:fld id="{9A0DB2DC-4C9A-4742-B13C-FB6460FD3503}" type="slidenum">
              <a:rPr lang="ar-JO" altLang="x-none" dirty="0">
                <a:effectLst>
                  <a:outerShdw blurRad="38100" dist="38100" dir="2700000">
                    <a:srgbClr val="000000"/>
                  </a:outerShdw>
                </a:effectLst>
                <a:latin typeface="Verdana" panose="020B0604030504040204" pitchFamily="34" charset="0"/>
              </a:rPr>
            </a:fld>
            <a:endParaRPr lang="ar-JO" altLang="x-none" dirty="0">
              <a:effectLst>
                <a:outerShdw blurRad="38100" dist="38100" dir="2700000">
                  <a:srgbClr val="000000"/>
                </a:outerShdw>
              </a:effectLst>
              <a:latin typeface="Verdana"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p>
            <a:pPr lvl="0" rtl="0" eaLnBrk="1" hangingPunct="1">
              <a:buNone/>
            </a:pPr>
            <a:fld id="{9A0DB2DC-4C9A-4742-B13C-FB6460FD3503}" type="slidenum">
              <a:rPr lang="ar-JO" altLang="x-none" dirty="0">
                <a:effectLst>
                  <a:outerShdw blurRad="38100" dist="38100" dir="2700000">
                    <a:srgbClr val="000000"/>
                  </a:outerShdw>
                </a:effectLst>
                <a:latin typeface="Verdana" panose="020B0604030504040204" pitchFamily="34" charset="0"/>
              </a:rPr>
            </a:fld>
            <a:endParaRPr lang="ar-JO" altLang="x-none" dirty="0">
              <a:effectLst>
                <a:outerShdw blurRad="38100" dist="38100" dir="2700000">
                  <a:srgbClr val="000000"/>
                </a:outerShdw>
              </a:effectLst>
              <a:latin typeface="Verdana" panose="020B060403050404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p>
            <a:pPr lvl="0" rtl="0" eaLnBrk="1" hangingPunct="1">
              <a:buNone/>
            </a:pPr>
            <a:fld id="{9A0DB2DC-4C9A-4742-B13C-FB6460FD3503}" type="slidenum">
              <a:rPr lang="ar-JO" altLang="x-none" dirty="0">
                <a:effectLst>
                  <a:outerShdw blurRad="38100" dist="38100" dir="2700000">
                    <a:srgbClr val="000000"/>
                  </a:outerShdw>
                </a:effectLst>
                <a:latin typeface="Verdana" panose="020B0604030504040204" pitchFamily="34" charset="0"/>
              </a:rPr>
            </a:fld>
            <a:endParaRPr lang="ar-JO" altLang="x-none" dirty="0">
              <a:effectLst>
                <a:outerShdw blurRad="38100" dist="38100" dir="2700000">
                  <a:srgbClr val="000000"/>
                </a:outerShdw>
              </a:effectLst>
              <a:latin typeface="Verdana" panose="020B060403050404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0" fontAlgn="base" latinLnBrk="0" hangingPunct="0">
              <a:lnSpc>
                <a:spcPct val="100000"/>
              </a:lnSpc>
              <a:spcBef>
                <a:spcPct val="20000"/>
              </a:spcBef>
              <a:spcAft>
                <a:spcPct val="0"/>
              </a:spcAft>
              <a:buClr>
                <a:schemeClr val="hlink"/>
              </a:buClr>
              <a:buSzPct val="60000"/>
              <a:buFont typeface="Wingdings" panose="05000000000000000000" pitchFamily="2" charset="2"/>
              <a:buNone/>
              <a:defRPr/>
            </a:pP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p>
            <a:pPr lvl="0" rtl="0" eaLnBrk="1" hangingPunct="1">
              <a:buNone/>
            </a:pPr>
            <a:fld id="{9A0DB2DC-4C9A-4742-B13C-FB6460FD3503}" type="slidenum">
              <a:rPr lang="ar-JO" altLang="x-none" dirty="0">
                <a:effectLst>
                  <a:outerShdw blurRad="38100" dist="38100" dir="2700000">
                    <a:srgbClr val="000000"/>
                  </a:outerShdw>
                </a:effectLst>
                <a:latin typeface="Verdana" panose="020B0604030504040204" pitchFamily="34" charset="0"/>
              </a:rPr>
            </a:fld>
            <a:endParaRPr lang="ar-JO" altLang="x-none" dirty="0">
              <a:effectLst>
                <a:outerShdw blurRad="38100" dist="38100" dir="2700000">
                  <a:srgbClr val="000000"/>
                </a:outerShdw>
              </a:effectLst>
              <a:latin typeface="Verdana" panose="020B060403050404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white">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p:grpSp>
        <p:nvGrpSpPr>
          <p:cNvPr id="1026" name="Group 2"/>
          <p:cNvGrpSpPr/>
          <p:nvPr/>
        </p:nvGrpSpPr>
        <p:grpSpPr>
          <a:xfrm>
            <a:off x="1588" y="0"/>
            <a:ext cx="9148762" cy="6851650"/>
            <a:chOff x="1" y="0"/>
            <a:chExt cx="5763" cy="4316"/>
          </a:xfrm>
        </p:grpSpPr>
        <p:sp>
          <p:nvSpPr>
            <p:cNvPr id="297987" name="Freeform 3"/>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7988" name="Freeform 4"/>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7989" name="Freeform 5"/>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grpSp>
          <p:nvGrpSpPr>
            <p:cNvPr id="1035" name="Group 6"/>
            <p:cNvGrpSpPr/>
            <p:nvPr/>
          </p:nvGrpSpPr>
          <p:grpSpPr>
            <a:xfrm>
              <a:off x="288" y="0"/>
              <a:ext cx="5098" cy="4316"/>
              <a:chOff x="288" y="0"/>
              <a:chExt cx="5098" cy="4316"/>
            </a:xfrm>
          </p:grpSpPr>
          <p:sp>
            <p:nvSpPr>
              <p:cNvPr id="297991" name="Freeform 7"/>
              <p:cNvSpPr/>
              <p:nvPr/>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7992" name="Freeform 8"/>
              <p:cNvSpPr/>
              <p:nvPr/>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7993" name="Freeform 9"/>
              <p:cNvSpPr/>
              <p:nvPr/>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7994" name="Freeform 10"/>
              <p:cNvSpPr/>
              <p:nvPr/>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7995" name="Freeform 11"/>
              <p:cNvSpPr/>
              <p:nvPr/>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7996" name="Freeform 12"/>
              <p:cNvSpPr/>
              <p:nvPr/>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7997" name="Freeform 13"/>
              <p:cNvSpPr/>
              <p:nvPr/>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7998" name="Freeform 14"/>
              <p:cNvSpPr/>
              <p:nvPr/>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7999" name="Freeform 15"/>
              <p:cNvSpPr/>
              <p:nvPr/>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8000" name="Freeform 16"/>
              <p:cNvSpPr/>
              <p:nvPr/>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8001" name="Freeform 17"/>
              <p:cNvSpPr/>
              <p:nvPr/>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8002" name="Freeform 18"/>
              <p:cNvSpPr/>
              <p:nvPr/>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8003" name="Freeform 19"/>
              <p:cNvSpPr/>
              <p:nvPr/>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grpSp>
        <p:sp>
          <p:nvSpPr>
            <p:cNvPr id="298004" name="Freeform 20"/>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8005" name="Freeform 21"/>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8006" name="Freeform 22"/>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8007" name="Freeform 23"/>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8008" name="Freeform 24"/>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8009" name="Freeform 25"/>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8010" name="Freeform 26"/>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8011" name="Freeform 27"/>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ln>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8012" name="Line 28"/>
            <p:cNvSpPr>
              <a:spLocks noChangeShapeType="1"/>
            </p:cNvSpPr>
            <p:nvPr/>
          </p:nvSpPr>
          <p:spPr bwMode="hidden">
            <a:xfrm>
              <a:off x="1" y="2749"/>
              <a:ext cx="5758" cy="0"/>
            </a:xfrm>
            <a:prstGeom prst="line">
              <a:avLst/>
            </a:prstGeom>
            <a:noFill/>
            <a:ln w="15875">
              <a:solidFill>
                <a:schemeClr val="bg1"/>
              </a:solidFill>
              <a:round/>
            </a:ln>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8013" name="Line 29"/>
            <p:cNvSpPr>
              <a:spLocks noChangeShapeType="1"/>
            </p:cNvSpPr>
            <p:nvPr/>
          </p:nvSpPr>
          <p:spPr bwMode="hidden">
            <a:xfrm>
              <a:off x="1" y="2356"/>
              <a:ext cx="5758" cy="0"/>
            </a:xfrm>
            <a:prstGeom prst="line">
              <a:avLst/>
            </a:prstGeom>
            <a:noFill/>
            <a:ln w="15875">
              <a:solidFill>
                <a:schemeClr val="bg1"/>
              </a:solidFill>
              <a:round/>
            </a:ln>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8014" name="Line 30"/>
            <p:cNvSpPr>
              <a:spLocks noChangeShapeType="1"/>
            </p:cNvSpPr>
            <p:nvPr/>
          </p:nvSpPr>
          <p:spPr bwMode="hidden">
            <a:xfrm>
              <a:off x="1" y="3142"/>
              <a:ext cx="5758" cy="0"/>
            </a:xfrm>
            <a:prstGeom prst="line">
              <a:avLst/>
            </a:prstGeom>
            <a:noFill/>
            <a:ln w="15875">
              <a:solidFill>
                <a:schemeClr val="bg2"/>
              </a:solidFill>
              <a:round/>
            </a:ln>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grpSp>
          <p:nvGrpSpPr>
            <p:cNvPr id="1047" name="Group 31"/>
            <p:cNvGrpSpPr/>
            <p:nvPr/>
          </p:nvGrpSpPr>
          <p:grpSpPr>
            <a:xfrm>
              <a:off x="1" y="392"/>
              <a:ext cx="5758" cy="1571"/>
              <a:chOff x="1" y="392"/>
              <a:chExt cx="5758" cy="1571"/>
            </a:xfrm>
          </p:grpSpPr>
          <p:sp>
            <p:nvSpPr>
              <p:cNvPr id="298016" name="Line 32"/>
              <p:cNvSpPr>
                <a:spLocks noChangeShapeType="1"/>
              </p:cNvSpPr>
              <p:nvPr/>
            </p:nvSpPr>
            <p:spPr bwMode="hidden">
              <a:xfrm>
                <a:off x="1" y="784"/>
                <a:ext cx="5758" cy="0"/>
              </a:xfrm>
              <a:prstGeom prst="line">
                <a:avLst/>
              </a:prstGeom>
              <a:noFill/>
              <a:ln w="15875">
                <a:solidFill>
                  <a:schemeClr val="bg1"/>
                </a:solidFill>
                <a:round/>
              </a:ln>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8017" name="Line 33"/>
              <p:cNvSpPr>
                <a:spLocks noChangeShapeType="1"/>
              </p:cNvSpPr>
              <p:nvPr/>
            </p:nvSpPr>
            <p:spPr bwMode="hidden">
              <a:xfrm>
                <a:off x="1" y="1963"/>
                <a:ext cx="5758" cy="0"/>
              </a:xfrm>
              <a:prstGeom prst="line">
                <a:avLst/>
              </a:prstGeom>
              <a:noFill/>
              <a:ln w="15875">
                <a:solidFill>
                  <a:schemeClr val="bg1"/>
                </a:solidFill>
                <a:round/>
              </a:ln>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8018" name="Line 34"/>
              <p:cNvSpPr>
                <a:spLocks noChangeShapeType="1"/>
              </p:cNvSpPr>
              <p:nvPr/>
            </p:nvSpPr>
            <p:spPr bwMode="hidden">
              <a:xfrm>
                <a:off x="1" y="1570"/>
                <a:ext cx="5758" cy="0"/>
              </a:xfrm>
              <a:prstGeom prst="line">
                <a:avLst/>
              </a:prstGeom>
              <a:noFill/>
              <a:ln w="15875">
                <a:solidFill>
                  <a:schemeClr val="bg1"/>
                </a:solidFill>
                <a:round/>
              </a:ln>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8019" name="Line 35"/>
              <p:cNvSpPr>
                <a:spLocks noChangeShapeType="1"/>
              </p:cNvSpPr>
              <p:nvPr/>
            </p:nvSpPr>
            <p:spPr bwMode="hidden">
              <a:xfrm>
                <a:off x="1" y="1177"/>
                <a:ext cx="5758" cy="0"/>
              </a:xfrm>
              <a:prstGeom prst="line">
                <a:avLst/>
              </a:prstGeom>
              <a:noFill/>
              <a:ln w="15875">
                <a:solidFill>
                  <a:schemeClr val="bg1"/>
                </a:solidFill>
                <a:round/>
              </a:ln>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8020" name="Line 36"/>
              <p:cNvSpPr>
                <a:spLocks noChangeShapeType="1"/>
              </p:cNvSpPr>
              <p:nvPr/>
            </p:nvSpPr>
            <p:spPr bwMode="hidden">
              <a:xfrm>
                <a:off x="1" y="392"/>
                <a:ext cx="5758" cy="0"/>
              </a:xfrm>
              <a:prstGeom prst="line">
                <a:avLst/>
              </a:prstGeom>
              <a:noFill/>
              <a:ln w="15875">
                <a:solidFill>
                  <a:schemeClr val="bg1"/>
                </a:solidFill>
                <a:round/>
              </a:ln>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grpSp>
        <p:sp>
          <p:nvSpPr>
            <p:cNvPr id="298021" name="Line 37"/>
            <p:cNvSpPr>
              <a:spLocks noChangeShapeType="1"/>
            </p:cNvSpPr>
            <p:nvPr/>
          </p:nvSpPr>
          <p:spPr bwMode="hidden">
            <a:xfrm>
              <a:off x="1" y="3928"/>
              <a:ext cx="5758" cy="0"/>
            </a:xfrm>
            <a:prstGeom prst="line">
              <a:avLst/>
            </a:prstGeom>
            <a:noFill/>
            <a:ln w="15875">
              <a:solidFill>
                <a:schemeClr val="bg2"/>
              </a:solidFill>
              <a:round/>
            </a:ln>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298022" name="Line 38"/>
            <p:cNvSpPr>
              <a:spLocks noChangeShapeType="1"/>
            </p:cNvSpPr>
            <p:nvPr/>
          </p:nvSpPr>
          <p:spPr bwMode="hidden">
            <a:xfrm>
              <a:off x="1" y="3535"/>
              <a:ext cx="5758" cy="0"/>
            </a:xfrm>
            <a:prstGeom prst="line">
              <a:avLst/>
            </a:prstGeom>
            <a:noFill/>
            <a:ln w="15875">
              <a:solidFill>
                <a:schemeClr val="bg2"/>
              </a:solidFill>
              <a:round/>
            </a:ln>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grpSp>
      <p:sp>
        <p:nvSpPr>
          <p:cNvPr id="298023" name="Rectangle 39"/>
          <p:cNvSpPr>
            <a:spLocks noGrp="1" noChangeArrowheads="1"/>
          </p:cNvSpPr>
          <p:nvPr>
            <p:ph type="title"/>
          </p:nvPr>
        </p:nvSpPr>
        <p:spPr bwMode="auto">
          <a:xfrm>
            <a:off x="457200" y="277813"/>
            <a:ext cx="8229600" cy="1139825"/>
          </a:xfrm>
          <a:prstGeom prst="rect">
            <a:avLst/>
          </a:prstGeom>
          <a:noFill/>
          <a:ln w="9525">
            <a:noFill/>
            <a:miter lim="800000"/>
          </a:ln>
          <a:effectLst/>
        </p:spPr>
        <p:txBody>
          <a:bodyPr vert="horz" wrap="square" lIns="91440" tIns="45720" rIns="91440" bIns="45720" numCol="1" anchor="ctr" anchorCtr="1" compatLnSpc="1"/>
          <a:lstStyle/>
          <a:p>
            <a:pPr lvl="0"/>
            <a:r>
              <a:rPr lang="en-US" smtClean="0"/>
              <a:t>Click to edit Master title style</a:t>
            </a:r>
            <a:endParaRPr lang="en-US" smtClean="0"/>
          </a:p>
        </p:txBody>
      </p:sp>
      <p:sp>
        <p:nvSpPr>
          <p:cNvPr id="298024" name="Rectangle 40"/>
          <p:cNvSpPr>
            <a:spLocks noGrp="1" noChangeArrowheads="1"/>
          </p:cNvSpPr>
          <p:nvPr>
            <p:ph type="dt" sz="half" idx="2"/>
          </p:nvPr>
        </p:nvSpPr>
        <p:spPr bwMode="auto">
          <a:xfrm>
            <a:off x="457200" y="6243638"/>
            <a:ext cx="2133600" cy="457200"/>
          </a:xfrm>
          <a:prstGeom prst="rect">
            <a:avLst/>
          </a:prstGeom>
          <a:noFill/>
          <a:ln w="9525">
            <a:noFill/>
            <a:miter lim="800000"/>
          </a:ln>
          <a:effectLst/>
        </p:spPr>
        <p:txBody>
          <a:bodyPr vert="horz" wrap="square" lIns="91440" tIns="45720" rIns="91440" bIns="45720" numCol="1" anchor="t" anchorCtr="0" compatLnSpc="1"/>
          <a:lstStyle>
            <a:lvl1pPr algn="l" rtl="0">
              <a:defRPr sz="1000">
                <a:effectLst>
                  <a:outerShdw blurRad="38100" dist="38100" dir="2700000" algn="tl">
                    <a:srgbClr val="000000"/>
                  </a:outerShdw>
                </a:effectLst>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298025" name="Rectangle 41"/>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rtl="0">
              <a:defRPr sz="1000">
                <a:effectLst>
                  <a:outerShdw blurRad="38100" dist="38100" dir="2700000" algn="tl">
                    <a:srgbClr val="000000"/>
                  </a:outerShdw>
                </a:effectLst>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1"/>
              </a:solidFill>
              <a:effectLst>
                <a:outerShdw blurRad="38100" dist="38100" dir="2700000" algn="tl">
                  <a:srgbClr val="000000"/>
                </a:outerShdw>
              </a:effectLst>
              <a:uLnTx/>
              <a:uFillTx/>
              <a:latin typeface="Verdana" panose="020B0604030504040204" pitchFamily="34" charset="0"/>
              <a:ea typeface="+mn-ea"/>
              <a:cs typeface="Arial" panose="020B0604020202020204" pitchFamily="34" charset="0"/>
            </a:endParaRPr>
          </a:p>
        </p:txBody>
      </p:sp>
      <p:sp>
        <p:nvSpPr>
          <p:cNvPr id="298026" name="Rectangle 42"/>
          <p:cNvSpPr>
            <a:spLocks noGrp="1" noChangeArrowheads="1"/>
          </p:cNvSpPr>
          <p:nvPr>
            <p:ph type="sldNum" sz="quarter" idx="4"/>
          </p:nvPr>
        </p:nvSpPr>
        <p:spPr bwMode="auto">
          <a:xfrm>
            <a:off x="6553200" y="6243638"/>
            <a:ext cx="2133600" cy="457200"/>
          </a:xfrm>
          <a:prstGeom prst="rect">
            <a:avLst/>
          </a:prstGeom>
          <a:noFill/>
          <a:ln w="9525">
            <a:noFill/>
            <a:miter lim="800000"/>
          </a:ln>
          <a:effectLst/>
        </p:spPr>
        <p:txBody>
          <a:bodyPr vert="horz" wrap="square" lIns="91440" tIns="45720" rIns="91440" bIns="45720" numCol="1" anchor="t" anchorCtr="0" compatLnSpc="1"/>
          <a:lstStyle>
            <a:lvl1pPr>
              <a:defRPr sz="1000"/>
            </a:lvl1pPr>
          </a:lstStyle>
          <a:p>
            <a:pPr lvl="0" rtl="0" eaLnBrk="1" hangingPunct="1">
              <a:buNone/>
            </a:pPr>
            <a:fld id="{9A0DB2DC-4C9A-4742-B13C-FB6460FD3503}" type="slidenum">
              <a:rPr lang="ar-JO" altLang="x-none" dirty="0">
                <a:effectLst>
                  <a:outerShdw blurRad="38100" dist="38100" dir="2700000">
                    <a:srgbClr val="000000"/>
                  </a:outerShdw>
                </a:effectLst>
                <a:latin typeface="Verdana" panose="020B0604030504040204" pitchFamily="34" charset="0"/>
              </a:rPr>
            </a:fld>
            <a:endParaRPr lang="ar-JO" altLang="x-none" dirty="0">
              <a:effectLst>
                <a:outerShdw blurRad="38100" dist="38100" dir="2700000">
                  <a:srgbClr val="000000"/>
                </a:outerShdw>
              </a:effectLst>
              <a:latin typeface="Verdana" panose="020B0604030504040204" pitchFamily="34" charset="0"/>
            </a:endParaRPr>
          </a:p>
        </p:txBody>
      </p:sp>
      <p:sp>
        <p:nvSpPr>
          <p:cNvPr id="298027" name="Rectangle 43"/>
          <p:cNvSpPr>
            <a:spLocks noGrp="1" noChangeArrowheads="1"/>
          </p:cNvSpPr>
          <p:nvPr>
            <p:ph type="body" idx="1"/>
          </p:nvPr>
        </p:nvSpPr>
        <p:spPr bwMode="auto">
          <a:xfrm>
            <a:off x="457200" y="1600200"/>
            <a:ext cx="8229600" cy="4530725"/>
          </a:xfrm>
          <a:prstGeom prst="rect">
            <a:avLst/>
          </a:prstGeom>
          <a:noFill/>
          <a:ln w="9525">
            <a:noFill/>
            <a:miter lim="800000"/>
          </a:ln>
          <a:effectLst/>
        </p:spPr>
        <p:txBody>
          <a:bodyPr vert="horz" wrap="square" lIns="91440" tIns="45720" rIns="91440" bIns="45720" numCol="1" anchor="t" anchorCtr="0" compatLnSpc="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sldNum="0" hdr="0" ftr="0" dt="0"/>
  <p:txStyles>
    <p:title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r" rtl="1"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6.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7.jpeg"/><Relationship Id="rId1" Type="http://schemas.openxmlformats.org/officeDocument/2006/relationships/image" Target="../media/image16.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9.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0.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4.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6.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7.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8.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9.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0.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4.jpe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8.jpe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9.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0.jpe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1.jpe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2.jpe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4.jpe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5.jpe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6.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50" name="Rectangle 2"/>
          <p:cNvSpPr>
            <a:spLocks noGrp="1" noChangeArrowheads="1"/>
          </p:cNvSpPr>
          <p:nvPr>
            <p:ph type="ctrTitle" sz="quarter"/>
          </p:nvPr>
        </p:nvSpPr>
        <p:spPr>
          <a:xfrm>
            <a:off x="228600" y="609600"/>
            <a:ext cx="8686800" cy="1219200"/>
          </a:xfrm>
        </p:spPr>
        <p:txBody>
          <a:bodyPr vert="horz" wrap="square" lIns="91440" tIns="45720" rIns="91440" bIns="45720" numCol="1" anchor="b"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5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NEURORADIOLGY</a:t>
            </a:r>
            <a:endParaRPr kumimoji="0" lang="en-US" sz="5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endParaRPr>
          </a:p>
        </p:txBody>
      </p:sp>
      <p:sp>
        <p:nvSpPr>
          <p:cNvPr id="2051" name="Rectangle 3"/>
          <p:cNvSpPr>
            <a:spLocks noGrp="1" noChangeArrowheads="1"/>
          </p:cNvSpPr>
          <p:nvPr>
            <p:ph type="subTitle" sz="quarter" idx="1"/>
          </p:nvPr>
        </p:nvSpPr>
        <p:spPr>
          <a:xfrm>
            <a:off x="1600200" y="2514600"/>
            <a:ext cx="6172200" cy="2438400"/>
          </a:xfrm>
        </p:spPr>
        <p:txBody>
          <a:bodyPr vert="horz" wrap="square" lIns="91440" tIns="45720" rIns="91440" bIns="45720" numCol="1" anchor="t" anchorCtr="0" compatLnSpc="1"/>
          <a:lstStyle/>
          <a:p>
            <a:pPr marL="0" marR="0" lvl="0" indent="0" algn="ctr" defTabSz="914400" rtl="1" eaLnBrk="1" fontAlgn="base" latinLnBrk="0" hangingPunct="1">
              <a:lnSpc>
                <a:spcPct val="100000"/>
              </a:lnSpc>
              <a:spcBef>
                <a:spcPct val="20000"/>
              </a:spcBef>
              <a:spcAft>
                <a:spcPct val="0"/>
              </a:spcAft>
              <a:buClr>
                <a:schemeClr val="hlink"/>
              </a:buClr>
              <a:buSzPct val="60000"/>
              <a:buFont typeface="Wingdings" panose="05000000000000000000" pitchFamily="2" charset="2"/>
              <a:buNone/>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Franklin Gothic Heavy" panose="020B0903020102020204" pitchFamily="34" charset="0"/>
                <a:ea typeface="+mn-ea"/>
                <a:cs typeface="Andalus" panose="02020603050405020304" pitchFamily="18" charset="-78"/>
              </a:rPr>
              <a:t>DR. ESSMAT AL- OMARI</a:t>
            </a: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28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Franklin Gothic Heavy" panose="020B0903020102020204" pitchFamily="34" charset="0"/>
                <a:ea typeface="Arial Unicode MS" panose="020B0604020202020204" pitchFamily="34" charset="-128"/>
                <a:cs typeface="Arial Unicode MS" panose="020B0604020202020204" pitchFamily="34" charset="-128"/>
              </a:rPr>
              <a:t>Consultant Radiologist</a:t>
            </a:r>
            <a:endParaRPr kumimoji="0" lang="en-US" sz="28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Franklin Gothic Heavy" panose="020B0903020102020204" pitchFamily="34" charset="0"/>
              <a:ea typeface="Arial Unicode MS" panose="020B0604020202020204" pitchFamily="34" charset="-128"/>
              <a:cs typeface="Arial Unicode MS" panose="020B0604020202020204" pitchFamily="34" charset="-128"/>
            </a:endParaRPr>
          </a:p>
          <a:p>
            <a:pPr marL="0" marR="0" lvl="0" indent="0" algn="ctr" defTabSz="914400" rtl="1" eaLnBrk="1" fontAlgn="base" latinLnBrk="0" hangingPunct="1">
              <a:lnSpc>
                <a:spcPct val="100000"/>
              </a:lnSpc>
              <a:spcBef>
                <a:spcPct val="20000"/>
              </a:spcBef>
              <a:spcAft>
                <a:spcPct val="0"/>
              </a:spcAft>
              <a:buClr>
                <a:schemeClr val="hlink"/>
              </a:buClr>
              <a:buSzPct val="60000"/>
              <a:buFont typeface="Wingdings" panose="05000000000000000000" pitchFamily="2" charset="2"/>
              <a:buNone/>
              <a:defRPr/>
            </a:pPr>
            <a:r>
              <a:rPr kumimoji="0" lang="en-US" sz="24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28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Franklin Gothic Heavy" panose="020B0903020102020204" pitchFamily="34" charset="0"/>
                <a:ea typeface="+mn-ea"/>
                <a:cs typeface="Andalus" panose="02020603050405020304" pitchFamily="18" charset="-78"/>
              </a:rPr>
              <a:t>Mu’tah university</a:t>
            </a:r>
            <a:r>
              <a:rPr kumimoji="0" lang="en-US" sz="32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endParaRPr kumimoji="0" lang="en-US" sz="32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Picture 5" descr="h 005"/>
          <p:cNvPicPr>
            <a:picLocks noGrp="1" noChangeAspect="1"/>
          </p:cNvPicPr>
          <p:nvPr>
            <p:ph/>
          </p:nvPr>
        </p:nvPicPr>
        <p:blipFill>
          <a:blip r:embed="rId1"/>
          <a:srcRect/>
          <a:stretch>
            <a:fillRect/>
          </a:stretch>
        </p:blipFill>
        <p:spPr>
          <a:xfrm>
            <a:off x="1600200" y="457200"/>
            <a:ext cx="6200775" cy="6400800"/>
          </a:xfrm>
          <a:ln/>
        </p:spPr>
      </p:pic>
      <p:sp>
        <p:nvSpPr>
          <p:cNvPr id="12291" name="Text Box 6"/>
          <p:cNvSpPr txBox="1"/>
          <p:nvPr/>
        </p:nvSpPr>
        <p:spPr>
          <a:xfrm>
            <a:off x="2133600" y="0"/>
            <a:ext cx="4724400" cy="366713"/>
          </a:xfrm>
          <a:prstGeom prst="rect">
            <a:avLst/>
          </a:prstGeom>
          <a:noFill/>
          <a:ln w="9525">
            <a:noFill/>
          </a:ln>
        </p:spPr>
        <p:txBody>
          <a:bodyPr>
            <a:spAutoFit/>
          </a:bodyPr>
          <a:p>
            <a:pPr algn="ctr" rtl="0">
              <a:spcBef>
                <a:spcPct val="50000"/>
              </a:spcBef>
            </a:pPr>
            <a:r>
              <a:rPr lang="en-US" altLang="x-none" dirty="0">
                <a:latin typeface="Verdana" panose="020B0604030504040204" pitchFamily="34" charset="0"/>
              </a:rPr>
              <a:t>Normal brain CT</a:t>
            </a:r>
            <a:endParaRPr lang="en-US" altLang="x-none" dirty="0">
              <a:latin typeface="Verdana" panose="020B0604030504040204" pitchFamily="34" charset="0"/>
            </a:endParaRPr>
          </a:p>
        </p:txBody>
      </p:sp>
      <p:sp>
        <p:nvSpPr>
          <p:cNvPr id="12292" name="Text Box 7"/>
          <p:cNvSpPr txBox="1"/>
          <p:nvPr/>
        </p:nvSpPr>
        <p:spPr>
          <a:xfrm>
            <a:off x="0" y="685800"/>
            <a:ext cx="1600200" cy="1581150"/>
          </a:xfrm>
          <a:prstGeom prst="rect">
            <a:avLst/>
          </a:prstGeom>
          <a:noFill/>
          <a:ln w="9525">
            <a:noFill/>
          </a:ln>
        </p:spPr>
        <p:txBody>
          <a:bodyPr>
            <a:spAutoFit/>
          </a:bodyPr>
          <a:p>
            <a:pPr algn="l" rtl="0">
              <a:spcBef>
                <a:spcPct val="50000"/>
              </a:spcBef>
            </a:pPr>
            <a:r>
              <a:rPr lang="en-US" altLang="x-none" sz="1400" dirty="0">
                <a:latin typeface="Verdana" panose="020B0604030504040204" pitchFamily="34" charset="0"/>
              </a:rPr>
              <a:t>This is a lateral view of the skull. We start the cuts from the base and go up to the vertex</a:t>
            </a:r>
            <a:endParaRPr lang="en-US" altLang="x-none" sz="1400" dirty="0">
              <a:latin typeface="Verdana" panose="020B0604030504040204" pitchFamily="34" charset="0"/>
            </a:endParaRPr>
          </a:p>
        </p:txBody>
      </p:sp>
      <p:sp>
        <p:nvSpPr>
          <p:cNvPr id="12293" name="Line 8"/>
          <p:cNvSpPr/>
          <p:nvPr/>
        </p:nvSpPr>
        <p:spPr>
          <a:xfrm>
            <a:off x="1371600" y="1447800"/>
            <a:ext cx="381000" cy="0"/>
          </a:xfrm>
          <a:prstGeom prst="line">
            <a:avLst/>
          </a:prstGeom>
          <a:ln w="9525" cap="flat" cmpd="sng">
            <a:solidFill>
              <a:schemeClr val="tx1"/>
            </a:solidFill>
            <a:prstDash val="solid"/>
            <a:headEnd type="none" w="med" len="med"/>
            <a:tailEnd type="triangle" w="med" len="med"/>
          </a:ln>
        </p:spPr>
      </p:sp>
      <p:sp>
        <p:nvSpPr>
          <p:cNvPr id="190473" name="Line 9"/>
          <p:cNvSpPr>
            <a:spLocks noChangeShapeType="1"/>
          </p:cNvSpPr>
          <p:nvPr/>
        </p:nvSpPr>
        <p:spPr bwMode="auto">
          <a:xfrm flipH="1">
            <a:off x="7086600" y="1143000"/>
            <a:ext cx="914400" cy="1524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12295" name="Text Box 10"/>
          <p:cNvSpPr txBox="1"/>
          <p:nvPr/>
        </p:nvSpPr>
        <p:spPr>
          <a:xfrm>
            <a:off x="8001000" y="838200"/>
            <a:ext cx="1143000" cy="517525"/>
          </a:xfrm>
          <a:prstGeom prst="rect">
            <a:avLst/>
          </a:prstGeom>
          <a:noFill/>
          <a:ln w="9525">
            <a:noFill/>
          </a:ln>
        </p:spPr>
        <p:txBody>
          <a:bodyPr>
            <a:spAutoFit/>
          </a:bodyPr>
          <a:p>
            <a:pPr algn="l" rtl="0">
              <a:spcBef>
                <a:spcPct val="50000"/>
              </a:spcBef>
            </a:pPr>
            <a:r>
              <a:rPr lang="en-US" altLang="x-none" sz="1400" dirty="0">
                <a:latin typeface="Verdana" panose="020B0604030504040204" pitchFamily="34" charset="0"/>
              </a:rPr>
              <a:t>Temporal lobe</a:t>
            </a:r>
            <a:endParaRPr lang="en-US" altLang="x-none" sz="1400" dirty="0">
              <a:latin typeface="Verdana" panose="020B0604030504040204" pitchFamily="34" charset="0"/>
            </a:endParaRPr>
          </a:p>
        </p:txBody>
      </p:sp>
      <p:sp>
        <p:nvSpPr>
          <p:cNvPr id="190475" name="Line 11"/>
          <p:cNvSpPr>
            <a:spLocks noChangeShapeType="1"/>
          </p:cNvSpPr>
          <p:nvPr/>
        </p:nvSpPr>
        <p:spPr bwMode="auto">
          <a:xfrm flipH="1" flipV="1">
            <a:off x="6934200" y="1676400"/>
            <a:ext cx="1066800" cy="762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12297" name="Text Box 12"/>
          <p:cNvSpPr txBox="1"/>
          <p:nvPr/>
        </p:nvSpPr>
        <p:spPr>
          <a:xfrm>
            <a:off x="8001000" y="1600200"/>
            <a:ext cx="1219200" cy="304800"/>
          </a:xfrm>
          <a:prstGeom prst="rect">
            <a:avLst/>
          </a:prstGeom>
          <a:noFill/>
          <a:ln w="9525">
            <a:noFill/>
          </a:ln>
        </p:spPr>
        <p:txBody>
          <a:bodyPr>
            <a:spAutoFit/>
          </a:bodyPr>
          <a:p>
            <a:pPr algn="l" rtl="0">
              <a:spcBef>
                <a:spcPct val="50000"/>
              </a:spcBef>
            </a:pPr>
            <a:r>
              <a:rPr lang="en-US" altLang="x-none" sz="1400" dirty="0">
                <a:latin typeface="Verdana" panose="020B0604030504040204" pitchFamily="34" charset="0"/>
              </a:rPr>
              <a:t>Cerebellum </a:t>
            </a:r>
            <a:endParaRPr lang="en-US" altLang="x-none" sz="1400" dirty="0">
              <a:latin typeface="Verdana" panose="020B0604030504040204" pitchFamily="34" charset="0"/>
            </a:endParaRPr>
          </a:p>
        </p:txBody>
      </p:sp>
      <p:sp>
        <p:nvSpPr>
          <p:cNvPr id="12298" name="Line 13"/>
          <p:cNvSpPr/>
          <p:nvPr/>
        </p:nvSpPr>
        <p:spPr>
          <a:xfrm flipH="1" flipV="1">
            <a:off x="5359400" y="2705100"/>
            <a:ext cx="2641600" cy="190500"/>
          </a:xfrm>
          <a:prstGeom prst="line">
            <a:avLst/>
          </a:prstGeom>
          <a:ln w="9525" cap="flat" cmpd="sng">
            <a:solidFill>
              <a:schemeClr val="tx1"/>
            </a:solidFill>
            <a:prstDash val="solid"/>
            <a:headEnd type="none" w="med" len="med"/>
            <a:tailEnd type="triangle" w="med" len="med"/>
          </a:ln>
        </p:spPr>
      </p:sp>
      <p:sp>
        <p:nvSpPr>
          <p:cNvPr id="12299" name="Text Box 14"/>
          <p:cNvSpPr txBox="1"/>
          <p:nvPr/>
        </p:nvSpPr>
        <p:spPr>
          <a:xfrm>
            <a:off x="8001000" y="2743200"/>
            <a:ext cx="1295400" cy="304800"/>
          </a:xfrm>
          <a:prstGeom prst="rect">
            <a:avLst/>
          </a:prstGeom>
          <a:noFill/>
          <a:ln w="9525">
            <a:noFill/>
          </a:ln>
        </p:spPr>
        <p:txBody>
          <a:bodyPr>
            <a:spAutoFit/>
          </a:bodyPr>
          <a:p>
            <a:pPr algn="l" rtl="0">
              <a:spcBef>
                <a:spcPct val="50000"/>
              </a:spcBef>
            </a:pPr>
            <a:r>
              <a:rPr lang="en-US" altLang="x-none" sz="1400" dirty="0">
                <a:latin typeface="Verdana" panose="020B0604030504040204" pitchFamily="34" charset="0"/>
              </a:rPr>
              <a:t>4</a:t>
            </a:r>
            <a:r>
              <a:rPr lang="en-US" altLang="x-none" sz="1400" baseline="30000" dirty="0">
                <a:latin typeface="Verdana" panose="020B0604030504040204" pitchFamily="34" charset="0"/>
              </a:rPr>
              <a:t>th</a:t>
            </a:r>
            <a:r>
              <a:rPr lang="en-US" altLang="x-none" sz="1400" dirty="0">
                <a:latin typeface="Verdana" panose="020B0604030504040204" pitchFamily="34" charset="0"/>
              </a:rPr>
              <a:t> ventricle</a:t>
            </a:r>
            <a:endParaRPr lang="en-US" altLang="x-none" sz="1400" dirty="0">
              <a:latin typeface="Verdana" panose="020B0604030504040204" pitchFamily="34" charset="0"/>
            </a:endParaRPr>
          </a:p>
        </p:txBody>
      </p:sp>
      <p:sp>
        <p:nvSpPr>
          <p:cNvPr id="190479" name="Line 15"/>
          <p:cNvSpPr>
            <a:spLocks noChangeShapeType="1"/>
          </p:cNvSpPr>
          <p:nvPr/>
        </p:nvSpPr>
        <p:spPr bwMode="auto">
          <a:xfrm flipH="1" flipV="1">
            <a:off x="6934200" y="3886200"/>
            <a:ext cx="990600" cy="1524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12301" name="Text Box 16"/>
          <p:cNvSpPr txBox="1"/>
          <p:nvPr/>
        </p:nvSpPr>
        <p:spPr>
          <a:xfrm>
            <a:off x="7924800" y="3581400"/>
            <a:ext cx="1371600" cy="942975"/>
          </a:xfrm>
          <a:prstGeom prst="rect">
            <a:avLst/>
          </a:prstGeom>
          <a:noFill/>
          <a:ln w="9525">
            <a:noFill/>
          </a:ln>
        </p:spPr>
        <p:txBody>
          <a:bodyPr>
            <a:spAutoFit/>
          </a:bodyPr>
          <a:p>
            <a:pPr algn="l" rtl="0">
              <a:spcBef>
                <a:spcPct val="50000"/>
              </a:spcBef>
            </a:pPr>
            <a:r>
              <a:rPr lang="en-US" altLang="x-none" sz="1400" dirty="0">
                <a:latin typeface="Verdana" panose="020B0604030504040204" pitchFamily="34" charset="0"/>
              </a:rPr>
              <a:t>Normal calcification of Pineal body </a:t>
            </a:r>
            <a:endParaRPr lang="en-US" altLang="x-none" sz="1400" dirty="0">
              <a:latin typeface="Verdana" panose="020B0604030504040204" pitchFamily="34" charset="0"/>
            </a:endParaRPr>
          </a:p>
        </p:txBody>
      </p:sp>
      <p:sp>
        <p:nvSpPr>
          <p:cNvPr id="190481" name="Line 17"/>
          <p:cNvSpPr>
            <a:spLocks noChangeShapeType="1"/>
          </p:cNvSpPr>
          <p:nvPr/>
        </p:nvSpPr>
        <p:spPr bwMode="auto">
          <a:xfrm>
            <a:off x="1143000" y="3505200"/>
            <a:ext cx="2590800" cy="2286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12303" name="Text Box 18"/>
          <p:cNvSpPr txBox="1"/>
          <p:nvPr/>
        </p:nvSpPr>
        <p:spPr>
          <a:xfrm>
            <a:off x="0" y="3352800"/>
            <a:ext cx="1295400" cy="304800"/>
          </a:xfrm>
          <a:prstGeom prst="rect">
            <a:avLst/>
          </a:prstGeom>
          <a:noFill/>
          <a:ln w="9525">
            <a:noFill/>
          </a:ln>
        </p:spPr>
        <p:txBody>
          <a:bodyPr>
            <a:spAutoFit/>
          </a:bodyPr>
          <a:p>
            <a:pPr algn="l" rtl="0">
              <a:spcBef>
                <a:spcPct val="50000"/>
              </a:spcBef>
            </a:pPr>
            <a:r>
              <a:rPr lang="en-US" altLang="x-none" sz="1400" dirty="0">
                <a:latin typeface="Verdana" panose="020B0604030504040204" pitchFamily="34" charset="0"/>
              </a:rPr>
              <a:t>3</a:t>
            </a:r>
            <a:r>
              <a:rPr lang="en-US" altLang="x-none" sz="1400" baseline="30000" dirty="0">
                <a:latin typeface="Verdana" panose="020B0604030504040204" pitchFamily="34" charset="0"/>
              </a:rPr>
              <a:t>rd</a:t>
            </a:r>
            <a:r>
              <a:rPr lang="en-US" altLang="x-none" sz="1400" dirty="0">
                <a:latin typeface="Verdana" panose="020B0604030504040204" pitchFamily="34" charset="0"/>
              </a:rPr>
              <a:t> ventricle</a:t>
            </a:r>
            <a:endParaRPr lang="en-US" altLang="x-none" sz="1400" dirty="0">
              <a:latin typeface="Verdana" panose="020B0604030504040204" pitchFamily="34" charset="0"/>
            </a:endParaRPr>
          </a:p>
        </p:txBody>
      </p:sp>
      <p:sp>
        <p:nvSpPr>
          <p:cNvPr id="12304" name="Line 19"/>
          <p:cNvSpPr/>
          <p:nvPr/>
        </p:nvSpPr>
        <p:spPr>
          <a:xfrm>
            <a:off x="1143000" y="6172200"/>
            <a:ext cx="685800" cy="228600"/>
          </a:xfrm>
          <a:prstGeom prst="line">
            <a:avLst/>
          </a:prstGeom>
          <a:ln w="9525" cap="flat" cmpd="sng">
            <a:solidFill>
              <a:schemeClr val="tx1"/>
            </a:solidFill>
            <a:prstDash val="solid"/>
            <a:headEnd type="none" w="med" len="med"/>
            <a:tailEnd type="triangle" w="med" len="med"/>
          </a:ln>
        </p:spPr>
      </p:sp>
      <p:sp>
        <p:nvSpPr>
          <p:cNvPr id="12305" name="Text Box 20"/>
          <p:cNvSpPr txBox="1"/>
          <p:nvPr/>
        </p:nvSpPr>
        <p:spPr>
          <a:xfrm>
            <a:off x="0" y="5867400"/>
            <a:ext cx="1447800" cy="517525"/>
          </a:xfrm>
          <a:prstGeom prst="rect">
            <a:avLst/>
          </a:prstGeom>
          <a:noFill/>
          <a:ln w="9525">
            <a:noFill/>
          </a:ln>
        </p:spPr>
        <p:txBody>
          <a:bodyPr>
            <a:spAutoFit/>
          </a:bodyPr>
          <a:p>
            <a:pPr algn="ctr" rtl="0">
              <a:spcBef>
                <a:spcPct val="50000"/>
              </a:spcBef>
            </a:pPr>
            <a:r>
              <a:rPr lang="en-US" altLang="x-none" sz="1400" dirty="0">
                <a:latin typeface="Verdana" panose="020B0604030504040204" pitchFamily="34" charset="0"/>
              </a:rPr>
              <a:t>White matter (dark)</a:t>
            </a:r>
            <a:endParaRPr lang="en-US" altLang="x-none" sz="1400" dirty="0">
              <a:latin typeface="Verdana" panose="020B0604030504040204" pitchFamily="34" charset="0"/>
            </a:endParaRPr>
          </a:p>
        </p:txBody>
      </p:sp>
      <p:sp>
        <p:nvSpPr>
          <p:cNvPr id="12306" name="Line 21"/>
          <p:cNvSpPr/>
          <p:nvPr/>
        </p:nvSpPr>
        <p:spPr>
          <a:xfrm>
            <a:off x="1143000" y="5257800"/>
            <a:ext cx="685800" cy="838200"/>
          </a:xfrm>
          <a:prstGeom prst="line">
            <a:avLst/>
          </a:prstGeom>
          <a:ln w="9525" cap="flat" cmpd="sng">
            <a:solidFill>
              <a:schemeClr val="tx1"/>
            </a:solidFill>
            <a:prstDash val="solid"/>
            <a:headEnd type="none" w="med" len="med"/>
            <a:tailEnd type="triangle" w="med" len="med"/>
          </a:ln>
        </p:spPr>
      </p:sp>
      <p:sp>
        <p:nvSpPr>
          <p:cNvPr id="12307" name="Text Box 22"/>
          <p:cNvSpPr txBox="1"/>
          <p:nvPr/>
        </p:nvSpPr>
        <p:spPr>
          <a:xfrm>
            <a:off x="0" y="4953000"/>
            <a:ext cx="1295400" cy="517525"/>
          </a:xfrm>
          <a:prstGeom prst="rect">
            <a:avLst/>
          </a:prstGeom>
          <a:noFill/>
          <a:ln w="9525">
            <a:noFill/>
          </a:ln>
        </p:spPr>
        <p:txBody>
          <a:bodyPr>
            <a:spAutoFit/>
          </a:bodyPr>
          <a:p>
            <a:pPr algn="ctr" rtl="0">
              <a:spcBef>
                <a:spcPct val="50000"/>
              </a:spcBef>
            </a:pPr>
            <a:r>
              <a:rPr lang="en-US" altLang="x-none" sz="1400" dirty="0">
                <a:latin typeface="Verdana" panose="020B0604030504040204" pitchFamily="34" charset="0"/>
              </a:rPr>
              <a:t>Gray matter (white)</a:t>
            </a:r>
            <a:endParaRPr lang="en-US" altLang="x-none" sz="1400" dirty="0">
              <a:latin typeface="Verdana" panose="020B0604030504040204" pitchFamily="34" charset="0"/>
            </a:endParaRPr>
          </a:p>
        </p:txBody>
      </p:sp>
      <p:sp>
        <p:nvSpPr>
          <p:cNvPr id="190487" name="Line 23"/>
          <p:cNvSpPr>
            <a:spLocks noChangeShapeType="1"/>
          </p:cNvSpPr>
          <p:nvPr/>
        </p:nvSpPr>
        <p:spPr bwMode="auto">
          <a:xfrm flipV="1">
            <a:off x="1447800" y="3886200"/>
            <a:ext cx="609600" cy="3048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12309" name="Text Box 24"/>
          <p:cNvSpPr txBox="1"/>
          <p:nvPr/>
        </p:nvSpPr>
        <p:spPr>
          <a:xfrm>
            <a:off x="0" y="3962400"/>
            <a:ext cx="1600200" cy="730250"/>
          </a:xfrm>
          <a:prstGeom prst="rect">
            <a:avLst/>
          </a:prstGeom>
          <a:noFill/>
          <a:ln w="9525">
            <a:noFill/>
          </a:ln>
        </p:spPr>
        <p:txBody>
          <a:bodyPr>
            <a:spAutoFit/>
          </a:bodyPr>
          <a:p>
            <a:pPr algn="l" rtl="0">
              <a:spcBef>
                <a:spcPct val="50000"/>
              </a:spcBef>
            </a:pPr>
            <a:r>
              <a:rPr lang="en-US" altLang="x-none" sz="1400" dirty="0">
                <a:latin typeface="Verdana" panose="020B0604030504040204" pitchFamily="34" charset="0"/>
              </a:rPr>
              <a:t>Quardrigeminal cystern (W-shaped)</a:t>
            </a:r>
            <a:endParaRPr lang="en-US" altLang="x-none" sz="1400" dirty="0">
              <a:latin typeface="Verdana" panose="020B0604030504040204" pitchFamily="34" charset="0"/>
            </a:endParaRPr>
          </a:p>
        </p:txBody>
      </p:sp>
      <p:sp>
        <p:nvSpPr>
          <p:cNvPr id="12310" name="Text Box 25"/>
          <p:cNvSpPr txBox="1"/>
          <p:nvPr/>
        </p:nvSpPr>
        <p:spPr>
          <a:xfrm>
            <a:off x="0" y="2590800"/>
            <a:ext cx="1600200" cy="641350"/>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Ambian cystrn??</a:t>
            </a:r>
            <a:endParaRPr lang="en-US" altLang="x-none" dirty="0">
              <a:latin typeface="Verdana" panose="020B060403050404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Rectangle 2"/>
          <p:cNvSpPr>
            <a:spLocks noGrp="1" noChangeArrowheads="1"/>
          </p:cNvSpPr>
          <p:nvPr>
            <p:ph type="title"/>
          </p:nvPr>
        </p:nvSpPr>
        <p:spPr>
          <a:xfrm>
            <a:off x="457200" y="152400"/>
            <a:ext cx="8385175" cy="838200"/>
          </a:xfrm>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8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BRAIN infarction</a:t>
            </a:r>
            <a:endParaRPr kumimoji="0" lang="en-US" sz="48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endParaRPr>
          </a:p>
        </p:txBody>
      </p:sp>
      <p:sp>
        <p:nvSpPr>
          <p:cNvPr id="23555" name="Rectangle 3"/>
          <p:cNvSpPr>
            <a:spLocks noGrp="1" noChangeArrowheads="1"/>
          </p:cNvSpPr>
          <p:nvPr>
            <p:ph idx="1"/>
          </p:nvPr>
        </p:nvSpPr>
        <p:spPr>
          <a:xfrm>
            <a:off x="0" y="1371600"/>
            <a:ext cx="9144000" cy="5334000"/>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Ischemic infarction of the brain result from interruption of the blood supply to a portion of the brain. </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accent2"/>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The </a:t>
            </a:r>
            <a:r>
              <a:rPr kumimoji="0" lang="en-US"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main sign</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of infarction is an area of decreased attenuation </a:t>
            </a:r>
            <a:r>
              <a:rPr kumimoji="0" lang="en-US" sz="32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rPr>
              <a:t>(</a:t>
            </a:r>
            <a:r>
              <a:rPr kumimoji="0" lang="en-US" sz="32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rPr>
              <a:t>hypodense</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within the cerebral substance with</a:t>
            </a: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32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rPr>
              <a:t>effacement of the adjacent </a:t>
            </a:r>
            <a:r>
              <a:rPr kumimoji="0" lang="en-US" sz="32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rPr>
              <a:t>sulci</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FF9933"/>
              </a:buClr>
              <a:buSzPct val="60000"/>
              <a:buFont typeface="Wingdings" panose="05000000000000000000" pitchFamily="2" charset="2"/>
              <a:buChar char="q"/>
              <a:defRPr/>
            </a:pP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36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Hemorrhage</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may develop within the infarct, </a:t>
            </a:r>
            <a:r>
              <a:rPr kumimoji="0" lang="en-US" sz="36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(about 5-15%),</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seen as an area </a:t>
            </a:r>
            <a:r>
              <a:rPr kumimoji="0" lang="en-US" sz="3200" b="0" i="0" u="none" strike="noStrike" kern="0" cap="none" spc="0" normalizeH="0" baseline="0" noProof="0" dirty="0" smtClean="0">
                <a:ln>
                  <a:noFill/>
                </a:ln>
                <a:solidFill>
                  <a:srgbClr val="7030A0"/>
                </a:solidFill>
                <a:effectLst>
                  <a:outerShdw blurRad="38100" dist="38100" dir="2700000" algn="tl">
                    <a:srgbClr val="000000"/>
                  </a:outerShdw>
                </a:effectLst>
                <a:uLnTx/>
                <a:uFillTx/>
                <a:latin typeface="+mn-lt"/>
                <a:ea typeface="+mn-ea"/>
                <a:cs typeface="+mn-cs"/>
              </a:rPr>
              <a:t>of </a:t>
            </a:r>
            <a:r>
              <a:rPr kumimoji="0" lang="en-US" sz="3200" b="0" i="0" u="none" strike="noStrike" kern="0" cap="none" spc="0" normalizeH="0" baseline="0" noProof="0" dirty="0" err="1" smtClean="0">
                <a:ln>
                  <a:noFill/>
                </a:ln>
                <a:solidFill>
                  <a:srgbClr val="7030A0"/>
                </a:solidFill>
                <a:effectLst>
                  <a:outerShdw blurRad="38100" dist="38100" dir="2700000" algn="tl">
                    <a:srgbClr val="000000"/>
                  </a:outerShdw>
                </a:effectLst>
                <a:uLnTx/>
                <a:uFillTx/>
                <a:latin typeface="+mn-lt"/>
                <a:ea typeface="+mn-ea"/>
                <a:cs typeface="+mn-cs"/>
              </a:rPr>
              <a:t>hyperdensity</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Rectangle 2"/>
          <p:cNvSpPr>
            <a:spLocks noGrp="1" noChangeArrowheads="1"/>
          </p:cNvSpPr>
          <p:nvPr>
            <p:ph type="title"/>
          </p:nvPr>
        </p:nvSpPr>
        <p:spPr>
          <a:xfrm>
            <a:off x="304800" y="-152400"/>
            <a:ext cx="8537575" cy="1203325"/>
          </a:xfrm>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Lacunar infarction</a:t>
            </a:r>
            <a:endParaRPr kumimoji="0" lang="en-US" sz="4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endParaRPr>
          </a:p>
        </p:txBody>
      </p:sp>
      <p:sp>
        <p:nvSpPr>
          <p:cNvPr id="24579" name="Rectangle 3"/>
          <p:cNvSpPr>
            <a:spLocks noGrp="1" noChangeArrowheads="1"/>
          </p:cNvSpPr>
          <p:nvPr>
            <p:ph idx="1"/>
          </p:nvPr>
        </p:nvSpPr>
        <p:spPr>
          <a:xfrm>
            <a:off x="457200" y="609600"/>
            <a:ext cx="8686800" cy="5334000"/>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Lacunar</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infarcts are small, deep cerebral infarcts, occur as a result of occlusion of small distal </a:t>
            </a:r>
            <a:r>
              <a:rPr kumimoji="0" lang="en-US" sz="32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intracerebral</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arteries.</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32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Lacunar</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infarcts are usually less than 1cm in diameter and appear in the region of </a:t>
            </a:r>
            <a:r>
              <a:rPr kumimoji="0" lang="en-US" sz="32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rPr>
              <a:t>the internal capsule, basal ganglia</a:t>
            </a:r>
            <a:r>
              <a:rPr kumimoji="0" lang="en-US" sz="3200" b="0" i="0" u="none" strike="noStrike" kern="0" cap="none" spc="0" normalizeH="0" baseline="0" noProof="0" dirty="0" smtClean="0">
                <a:ln>
                  <a:noFill/>
                </a:ln>
                <a:solidFill>
                  <a:srgbClr val="00B050"/>
                </a:solidFill>
                <a:effectLst>
                  <a:outerShdw blurRad="38100" dist="38100" dir="2700000" algn="tl">
                    <a:srgbClr val="000000"/>
                  </a:outerShdw>
                </a:effectLst>
                <a:uLnTx/>
                <a:uFillTx/>
                <a:latin typeface="+mn-lt"/>
                <a:ea typeface="+mn-ea"/>
                <a:cs typeface="+mn-cs"/>
              </a:rPr>
              <a:t>, </a:t>
            </a:r>
            <a:r>
              <a:rPr kumimoji="0" lang="en-US" sz="3200" b="0" i="0" u="none" strike="noStrike" kern="0" cap="none" spc="0" normalizeH="0" baseline="0" noProof="0" dirty="0" err="1" smtClean="0">
                <a:ln>
                  <a:noFill/>
                </a:ln>
                <a:solidFill>
                  <a:srgbClr val="00B050"/>
                </a:solidFill>
                <a:effectLst>
                  <a:outerShdw blurRad="38100" dist="38100" dir="2700000" algn="tl">
                    <a:srgbClr val="000000"/>
                  </a:outerShdw>
                </a:effectLst>
                <a:uLnTx/>
                <a:uFillTx/>
                <a:latin typeface="+mn-lt"/>
                <a:ea typeface="+mn-ea"/>
                <a:cs typeface="+mn-cs"/>
              </a:rPr>
              <a:t>thalumus</a:t>
            </a:r>
            <a:r>
              <a:rPr kumimoji="0" lang="en-US" sz="3200" b="0" i="0" u="none" strike="noStrike" kern="0" cap="none" spc="0" normalizeH="0" baseline="0" noProof="0" dirty="0" smtClean="0">
                <a:ln>
                  <a:noFill/>
                </a:ln>
                <a:solidFill>
                  <a:srgbClr val="00B050"/>
                </a:solidFill>
                <a:effectLst>
                  <a:outerShdw blurRad="38100" dist="38100" dir="2700000" algn="tl">
                    <a:srgbClr val="000000"/>
                  </a:outerShdw>
                </a:effectLst>
                <a:uLnTx/>
                <a:uFillTx/>
                <a:latin typeface="+mn-lt"/>
                <a:ea typeface="+mn-ea"/>
                <a:cs typeface="+mn-cs"/>
              </a:rPr>
              <a:t> </a:t>
            </a:r>
            <a:r>
              <a:rPr kumimoji="0" lang="en-US" sz="32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rPr>
              <a:t>and </a:t>
            </a:r>
            <a:r>
              <a:rPr kumimoji="0" lang="en-US" sz="3200" b="0" i="0" u="none" strike="noStrike" kern="0" cap="none" spc="0" normalizeH="0" baseline="0" noProof="0" dirty="0" smtClean="0">
                <a:ln>
                  <a:noFill/>
                </a:ln>
                <a:solidFill>
                  <a:srgbClr val="00B0F0"/>
                </a:solidFill>
                <a:effectLst>
                  <a:outerShdw blurRad="38100" dist="38100" dir="2700000" algn="tl">
                    <a:srgbClr val="000000"/>
                  </a:outerShdw>
                </a:effectLst>
                <a:uLnTx/>
                <a:uFillTx/>
                <a:latin typeface="+mn-lt"/>
                <a:ea typeface="+mn-ea"/>
                <a:cs typeface="+mn-cs"/>
              </a:rPr>
              <a:t>brainstem</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Lacunar</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infarcts are commonly seen in patients older than 60 years with hypertension.</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If infarct in cerebrum..the opposite side of the body is affected.</a:t>
            </a:r>
            <a:endParaRPr kumimoji="0" lang="en-US"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If the infarct is in cerebellum..the same side is affected.</a:t>
            </a:r>
            <a:endParaRPr kumimoji="0" lang="en-US"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Rectangle 2"/>
          <p:cNvSpPr>
            <a:spLocks noGrp="1" noChangeArrowheads="1"/>
          </p:cNvSpPr>
          <p:nvPr>
            <p:ph type="title"/>
          </p:nvPr>
        </p:nvSpPr>
        <p:spPr>
          <a:xfrm>
            <a:off x="457200" y="228600"/>
            <a:ext cx="8385175" cy="1431925"/>
          </a:xfrm>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CT and MRI in brain infarction</a:t>
            </a:r>
            <a:endParaRPr kumimoji="0" lang="en-US" sz="4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endParaRPr>
          </a:p>
        </p:txBody>
      </p:sp>
      <p:sp>
        <p:nvSpPr>
          <p:cNvPr id="8195" name="Rectangle 3"/>
          <p:cNvSpPr>
            <a:spLocks noGrp="1" noChangeArrowheads="1"/>
          </p:cNvSpPr>
          <p:nvPr>
            <p:ph idx="1"/>
          </p:nvPr>
        </p:nvSpPr>
        <p:spPr>
          <a:xfrm>
            <a:off x="0" y="1676400"/>
            <a:ext cx="9144000" cy="5181600"/>
          </a:xfrm>
        </p:spPr>
        <p:txBody>
          <a:bodyPr vert="horz" wrap="square" lIns="91440" tIns="45720" rIns="91440" bIns="45720" numCol="1" anchor="t" anchorCtr="0" compatLnSpc="1"/>
          <a:lstStyle/>
          <a:p>
            <a:pPr marL="2057400" marR="0" lvl="4" indent="-228600" algn="l" defTabSz="914400" rtl="1"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0" lang="en-US" sz="32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Andalus" panose="02020603050405020304" pitchFamily="18" charset="-78"/>
                <a:cs typeface="Andalus" panose="02020603050405020304" pitchFamily="18" charset="-78"/>
              </a:rPr>
              <a:t>   Why CT is the modality of choice for          the initial evaluation of stroke?</a:t>
            </a:r>
            <a:endParaRPr kumimoji="0" lang="en-US" sz="32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Andalus" panose="02020603050405020304" pitchFamily="18" charset="-78"/>
              <a:cs typeface="Andalus" panose="02020603050405020304" pitchFamily="18" charset="-78"/>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CT is superior to MRI in detecting recent  brain hemorrhage, and the role of CT is to exclude the presence of intracerebral hemorrhage, because the treatment of an infarct will differ depending on whether hemorrhage is present or not.</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MRI is superior and more sensitive than CT in the evaluation of any kind of edema and for the detection of acute infarction.</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1058" name="Rectangle 2"/>
          <p:cNvSpPr>
            <a:spLocks noGrp="1" noChangeArrowheads="1"/>
          </p:cNvSpPr>
          <p:nvPr>
            <p:ph type="title"/>
          </p:nvPr>
        </p:nvSpPr>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400" b="0" i="0" u="none" strike="noStrike" kern="0" cap="none" spc="0" normalizeH="0" baseline="0" noProof="0" smtClean="0">
                <a:ln>
                  <a:noFill/>
                </a:ln>
                <a:solidFill>
                  <a:schemeClr val="tx2"/>
                </a:solidFill>
                <a:effectLst>
                  <a:outerShdw blurRad="38100" dist="38100" dir="2700000" algn="tl">
                    <a:srgbClr val="000000"/>
                  </a:outerShdw>
                </a:effectLst>
                <a:uLnTx/>
                <a:uFillTx/>
                <a:latin typeface="+mj-lt"/>
                <a:ea typeface="+mj-ea"/>
                <a:cs typeface="+mj-cs"/>
              </a:rPr>
              <a:t>From dr:</a:t>
            </a:r>
            <a:endParaRPr kumimoji="0" lang="en-US" sz="4400" b="0" i="0" u="none" strike="noStrike" kern="0" cap="none" spc="0" normalizeH="0" baseline="0" noProof="0" smtClean="0">
              <a:ln>
                <a:noFill/>
              </a:ln>
              <a:solidFill>
                <a:schemeClr val="tx2"/>
              </a:solidFill>
              <a:effectLst>
                <a:outerShdw blurRad="38100" dist="38100" dir="2700000" algn="tl">
                  <a:srgbClr val="000000"/>
                </a:outerShdw>
              </a:effectLst>
              <a:uLnTx/>
              <a:uFillTx/>
              <a:latin typeface="+mj-lt"/>
              <a:ea typeface="+mj-ea"/>
              <a:cs typeface="+mj-cs"/>
            </a:endParaRPr>
          </a:p>
        </p:txBody>
      </p:sp>
      <p:sp>
        <p:nvSpPr>
          <p:cNvPr id="301062" name="Rectangle 6"/>
          <p:cNvSpPr>
            <a:spLocks noGrp="1" noChangeArrowheads="1"/>
          </p:cNvSpPr>
          <p:nvPr>
            <p:ph sz="half" idx="1"/>
          </p:nvPr>
        </p:nvSpPr>
        <p:spPr>
          <a:xfrm>
            <a:off x="457200" y="1295400"/>
            <a:ext cx="4038600" cy="4530725"/>
          </a:xfrm>
          <a:solidFill>
            <a:schemeClr val="bg2"/>
          </a:solidFill>
          <a:ln>
            <a:solidFill>
              <a:srgbClr val="FF9933"/>
            </a:solidFill>
          </a:ln>
        </p:spPr>
        <p:txBody>
          <a:bodyPr vert="horz" wrap="square" lIns="91440" tIns="45720" rIns="91440" bIns="45720" numCol="1" anchor="t" anchorCtr="0" compatLnSpc="1"/>
          <a:lstStyle/>
          <a:p>
            <a:pPr marL="533400" marR="0" lvl="0" indent="-5334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Classification of infarctions in brain:</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533400" marR="0" lvl="0" indent="-5334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AutoNum type="arabicPeriod"/>
              <a:defRPr/>
            </a:pPr>
            <a:r>
              <a:rPr kumimoji="0" lang="en-US" sz="24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rPr>
              <a:t>Hyperacute: 1</a:t>
            </a:r>
            <a:r>
              <a:rPr kumimoji="0" lang="en-US" sz="2400" b="0" i="0" u="none" strike="noStrike" kern="0" cap="none" spc="0" normalizeH="0" baseline="30000" noProof="0" smtClean="0">
                <a:ln>
                  <a:noFill/>
                </a:ln>
                <a:solidFill>
                  <a:schemeClr val="folHlink"/>
                </a:solidFill>
                <a:effectLst>
                  <a:outerShdw blurRad="38100" dist="38100" dir="2700000" algn="tl">
                    <a:srgbClr val="000000"/>
                  </a:outerShdw>
                </a:effectLst>
                <a:uLnTx/>
                <a:uFillTx/>
                <a:latin typeface="+mn-lt"/>
                <a:ea typeface="+mn-ea"/>
                <a:cs typeface="+mn-cs"/>
              </a:rPr>
              <a:t>st</a:t>
            </a:r>
            <a:r>
              <a:rPr kumimoji="0" lang="en-US" sz="24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rPr>
              <a:t> 6 hrs</a:t>
            </a:r>
            <a:endParaRPr kumimoji="0" lang="en-US" sz="24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endParaRPr>
          </a:p>
          <a:p>
            <a:pPr marL="533400" marR="0" lvl="0" indent="-5334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AutoNum type="arabicPeriod"/>
              <a:defRPr/>
            </a:pPr>
            <a:r>
              <a:rPr kumimoji="0" lang="en-US" sz="24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rPr>
              <a:t>Acute: 6-24 hr</a:t>
            </a:r>
            <a:endParaRPr kumimoji="0" lang="en-US" sz="24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endParaRPr>
          </a:p>
          <a:p>
            <a:pPr marL="533400" marR="0" lvl="0" indent="-5334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AutoNum type="arabicPeriod"/>
              <a:defRPr/>
            </a:pPr>
            <a:r>
              <a:rPr kumimoji="0" lang="en-US" sz="24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rPr>
              <a:t>Subacute: 24hr- 6w</a:t>
            </a:r>
            <a:endParaRPr kumimoji="0" lang="en-US" sz="24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endParaRPr>
          </a:p>
          <a:p>
            <a:pPr marL="533400" marR="0" lvl="0" indent="-5334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24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rPr>
              <a:t>Early subacute: 3d-7d</a:t>
            </a:r>
            <a:endParaRPr kumimoji="0" lang="en-US" sz="24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endParaRPr>
          </a:p>
          <a:p>
            <a:pPr marL="533400" marR="0" lvl="0" indent="-5334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24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rPr>
              <a:t>Late subacute: 7d-1M</a:t>
            </a:r>
            <a:endParaRPr kumimoji="0" lang="en-US" sz="24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endParaRPr>
          </a:p>
          <a:p>
            <a:pPr marL="533400" marR="0" lvl="0" indent="-5334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16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rPr>
              <a:t>(late and early can be differentiated by T1 &amp; T2 on MRI)</a:t>
            </a:r>
            <a:r>
              <a:rPr kumimoji="0" lang="en-US" sz="24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rPr>
              <a:t> </a:t>
            </a:r>
            <a:endParaRPr kumimoji="0" lang="en-US" sz="24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endParaRPr>
          </a:p>
          <a:p>
            <a:pPr marL="533400" marR="0" lvl="0" indent="-5334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AutoNum type="arabicPeriod" startAt="4"/>
              <a:defRPr/>
            </a:pPr>
            <a:r>
              <a:rPr kumimoji="0" lang="en-US" sz="24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rPr>
              <a:t>Chronic: &gt;6wks</a:t>
            </a:r>
            <a:endParaRPr kumimoji="0" lang="en-US" sz="24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endParaRPr>
          </a:p>
          <a:p>
            <a:pPr marL="533400" marR="0" lvl="0" indent="-5334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AutoNum type="arabicPeriod" startAt="4"/>
              <a:defRPr/>
            </a:pPr>
            <a:endParaRPr kumimoji="0" lang="en-US" sz="28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endParaRPr>
          </a:p>
        </p:txBody>
      </p:sp>
      <p:sp>
        <p:nvSpPr>
          <p:cNvPr id="301063" name="Rectangle 7"/>
          <p:cNvSpPr>
            <a:spLocks noGrp="1" noChangeArrowheads="1"/>
          </p:cNvSpPr>
          <p:nvPr>
            <p:ph sz="half" idx="2"/>
          </p:nvPr>
        </p:nvSpPr>
        <p:spPr>
          <a:xfrm>
            <a:off x="4648200" y="1295400"/>
            <a:ext cx="4038600" cy="4530725"/>
          </a:xfrm>
          <a:solidFill>
            <a:schemeClr val="bg2"/>
          </a:solidFill>
          <a:ln>
            <a:solidFill>
              <a:srgbClr val="FF9933"/>
            </a:solidFill>
          </a:ln>
        </p:spPr>
        <p:txBody>
          <a:bodyPr vert="horz" wrap="square" lIns="91440" tIns="45720" rIns="91440" bIns="45720" numCol="1" anchor="t" anchorCtr="0" compatLnSpc="1"/>
          <a:lstStyle/>
          <a:p>
            <a:pPr marL="533400" marR="0" lvl="0" indent="-5334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Classification of h</a:t>
            </a: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Arial" panose="020B0604020202020204"/>
                <a:ea typeface="+mn-ea"/>
                <a:cs typeface="+mn-cs"/>
              </a:rPr>
              <a:t>’</a:t>
            </a: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ge:</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533400" marR="0" lvl="0" indent="-5334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533400" marR="0" lvl="0" indent="-5334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AutoNum type="arabicPeriod"/>
              <a:defRPr/>
            </a:pPr>
            <a:r>
              <a:rPr kumimoji="0" lang="en-US" sz="24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rPr>
              <a:t>Acute: 6h-3days</a:t>
            </a:r>
            <a:endParaRPr kumimoji="0" lang="en-US" sz="24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endParaRPr>
          </a:p>
          <a:p>
            <a:pPr marL="533400" marR="0" lvl="0" indent="-5334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AutoNum type="arabicPeriod"/>
              <a:defRPr/>
            </a:pPr>
            <a:r>
              <a:rPr kumimoji="0" lang="en-US" sz="24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rPr>
              <a:t>Subacute: 3d-1Mon</a:t>
            </a:r>
            <a:endParaRPr kumimoji="0" lang="en-US" sz="24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endParaRPr>
          </a:p>
          <a:p>
            <a:pPr marL="533400" marR="0" lvl="0" indent="-5334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AutoNum type="arabicPeriod"/>
              <a:defRPr/>
            </a:pPr>
            <a:r>
              <a:rPr kumimoji="0" lang="en-US" sz="24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rPr>
              <a:t>Chronic: &gt;1M</a:t>
            </a:r>
            <a:endParaRPr kumimoji="0" lang="en-US" sz="24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endParaRPr>
          </a:p>
        </p:txBody>
      </p:sp>
      <p:sp>
        <p:nvSpPr>
          <p:cNvPr id="16389" name="Text Box 8"/>
          <p:cNvSpPr txBox="1"/>
          <p:nvPr/>
        </p:nvSpPr>
        <p:spPr>
          <a:xfrm>
            <a:off x="228600" y="5867400"/>
            <a:ext cx="8610600" cy="779463"/>
          </a:xfrm>
          <a:prstGeom prst="rect">
            <a:avLst/>
          </a:prstGeom>
          <a:noFill/>
          <a:ln w="9525">
            <a:noFill/>
          </a:ln>
        </p:spPr>
        <p:txBody>
          <a:bodyPr>
            <a:spAutoFit/>
          </a:bodyPr>
          <a:p>
            <a:pPr algn="l" rtl="0">
              <a:spcBef>
                <a:spcPct val="50000"/>
              </a:spcBef>
              <a:buChar char="•"/>
            </a:pPr>
            <a:r>
              <a:rPr lang="en-US" altLang="x-none" dirty="0">
                <a:solidFill>
                  <a:schemeClr val="accent2"/>
                </a:solidFill>
                <a:latin typeface="Verdana" panose="020B0604030504040204" pitchFamily="34" charset="0"/>
              </a:rPr>
              <a:t>CT scan is used in cases of hyperacute and acute infarcts and h</a:t>
            </a:r>
            <a:r>
              <a:rPr lang="en-US" altLang="x-none" dirty="0">
                <a:solidFill>
                  <a:schemeClr val="accent2"/>
                </a:solidFill>
                <a:latin typeface="Arial" panose="020B0604020202020204" pitchFamily="34" charset="0"/>
              </a:rPr>
              <a:t>’</a:t>
            </a:r>
            <a:r>
              <a:rPr lang="en-US" altLang="x-none" dirty="0">
                <a:solidFill>
                  <a:schemeClr val="accent2"/>
                </a:solidFill>
                <a:latin typeface="Verdana" panose="020B0604030504040204" pitchFamily="34" charset="0"/>
              </a:rPr>
              <a:t>ges</a:t>
            </a:r>
            <a:endParaRPr lang="en-US" altLang="x-none" dirty="0">
              <a:solidFill>
                <a:schemeClr val="accent2"/>
              </a:solidFill>
              <a:latin typeface="Verdana" panose="020B0604030504040204" pitchFamily="34" charset="0"/>
            </a:endParaRPr>
          </a:p>
          <a:p>
            <a:pPr algn="l" rtl="0">
              <a:spcBef>
                <a:spcPct val="50000"/>
              </a:spcBef>
              <a:buChar char="•"/>
            </a:pPr>
            <a:r>
              <a:rPr lang="en-US" altLang="x-none" dirty="0">
                <a:solidFill>
                  <a:schemeClr val="accent2"/>
                </a:solidFill>
                <a:latin typeface="Verdana" panose="020B0604030504040204" pitchFamily="34" charset="0"/>
              </a:rPr>
              <a:t>MRI is used in subacute and chronic cases. </a:t>
            </a:r>
            <a:endParaRPr lang="en-US" altLang="x-none" dirty="0">
              <a:solidFill>
                <a:schemeClr val="accent2"/>
              </a:solidFill>
              <a:latin typeface="Verdana" panose="020B060403050404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10" name="Picture 5" descr="h 005"/>
          <p:cNvPicPr>
            <a:picLocks noGrp="1" noChangeAspect="1"/>
          </p:cNvPicPr>
          <p:nvPr>
            <p:ph/>
          </p:nvPr>
        </p:nvPicPr>
        <p:blipFill>
          <a:blip r:embed="rId1"/>
          <a:srcRect/>
          <a:stretch>
            <a:fillRect/>
          </a:stretch>
        </p:blipFill>
        <p:spPr>
          <a:xfrm>
            <a:off x="1600200" y="457200"/>
            <a:ext cx="6200775" cy="6400800"/>
          </a:xfrm>
          <a:ln/>
        </p:spPr>
      </p:pic>
      <p:sp>
        <p:nvSpPr>
          <p:cNvPr id="17411" name="Text Box 6"/>
          <p:cNvSpPr txBox="1"/>
          <p:nvPr/>
        </p:nvSpPr>
        <p:spPr>
          <a:xfrm>
            <a:off x="2133600" y="0"/>
            <a:ext cx="4724400" cy="366713"/>
          </a:xfrm>
          <a:prstGeom prst="rect">
            <a:avLst/>
          </a:prstGeom>
          <a:noFill/>
          <a:ln w="9525">
            <a:noFill/>
          </a:ln>
        </p:spPr>
        <p:txBody>
          <a:bodyPr>
            <a:spAutoFit/>
          </a:bodyPr>
          <a:p>
            <a:pPr algn="ctr" rtl="0">
              <a:spcBef>
                <a:spcPct val="50000"/>
              </a:spcBef>
            </a:pPr>
            <a:r>
              <a:rPr lang="en-US" altLang="x-none" dirty="0">
                <a:latin typeface="Verdana" panose="020B0604030504040204" pitchFamily="34" charset="0"/>
              </a:rPr>
              <a:t>Normal brain CT</a:t>
            </a:r>
            <a:endParaRPr lang="en-US" altLang="x-none" dirty="0">
              <a:latin typeface="Verdana" panose="020B0604030504040204" pitchFamily="34" charset="0"/>
            </a:endParaRPr>
          </a:p>
        </p:txBody>
      </p:sp>
      <p:sp>
        <p:nvSpPr>
          <p:cNvPr id="17412" name="Text Box 7"/>
          <p:cNvSpPr txBox="1"/>
          <p:nvPr/>
        </p:nvSpPr>
        <p:spPr>
          <a:xfrm>
            <a:off x="0" y="685800"/>
            <a:ext cx="1600200" cy="1581150"/>
          </a:xfrm>
          <a:prstGeom prst="rect">
            <a:avLst/>
          </a:prstGeom>
          <a:noFill/>
          <a:ln w="9525">
            <a:noFill/>
          </a:ln>
        </p:spPr>
        <p:txBody>
          <a:bodyPr>
            <a:spAutoFit/>
          </a:bodyPr>
          <a:p>
            <a:pPr algn="l" rtl="0">
              <a:spcBef>
                <a:spcPct val="50000"/>
              </a:spcBef>
            </a:pPr>
            <a:r>
              <a:rPr lang="en-US" altLang="x-none" sz="1400" dirty="0">
                <a:latin typeface="Verdana" panose="020B0604030504040204" pitchFamily="34" charset="0"/>
              </a:rPr>
              <a:t>This is a lateral view of the skull. We start the cuts from the base and go up to the vertex</a:t>
            </a:r>
            <a:endParaRPr lang="en-US" altLang="x-none" sz="1400" dirty="0">
              <a:latin typeface="Verdana" panose="020B0604030504040204" pitchFamily="34" charset="0"/>
            </a:endParaRPr>
          </a:p>
        </p:txBody>
      </p:sp>
      <p:sp>
        <p:nvSpPr>
          <p:cNvPr id="17413" name="Line 8"/>
          <p:cNvSpPr/>
          <p:nvPr/>
        </p:nvSpPr>
        <p:spPr>
          <a:xfrm>
            <a:off x="1371600" y="1447800"/>
            <a:ext cx="381000" cy="0"/>
          </a:xfrm>
          <a:prstGeom prst="line">
            <a:avLst/>
          </a:prstGeom>
          <a:ln w="9525" cap="flat" cmpd="sng">
            <a:solidFill>
              <a:schemeClr val="tx1"/>
            </a:solidFill>
            <a:prstDash val="solid"/>
            <a:headEnd type="none" w="med" len="med"/>
            <a:tailEnd type="triangle" w="med" len="med"/>
          </a:ln>
        </p:spPr>
      </p:sp>
      <p:sp>
        <p:nvSpPr>
          <p:cNvPr id="190473" name="Line 9"/>
          <p:cNvSpPr>
            <a:spLocks noChangeShapeType="1"/>
          </p:cNvSpPr>
          <p:nvPr/>
        </p:nvSpPr>
        <p:spPr bwMode="auto">
          <a:xfrm flipH="1">
            <a:off x="7086600" y="1143000"/>
            <a:ext cx="914400" cy="1524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17415" name="Text Box 10"/>
          <p:cNvSpPr txBox="1"/>
          <p:nvPr/>
        </p:nvSpPr>
        <p:spPr>
          <a:xfrm>
            <a:off x="8001000" y="838200"/>
            <a:ext cx="1143000" cy="517525"/>
          </a:xfrm>
          <a:prstGeom prst="rect">
            <a:avLst/>
          </a:prstGeom>
          <a:noFill/>
          <a:ln w="9525">
            <a:noFill/>
          </a:ln>
        </p:spPr>
        <p:txBody>
          <a:bodyPr>
            <a:spAutoFit/>
          </a:bodyPr>
          <a:p>
            <a:pPr algn="l" rtl="0">
              <a:spcBef>
                <a:spcPct val="50000"/>
              </a:spcBef>
            </a:pPr>
            <a:r>
              <a:rPr lang="en-US" altLang="x-none" sz="1400" dirty="0">
                <a:latin typeface="Verdana" panose="020B0604030504040204" pitchFamily="34" charset="0"/>
              </a:rPr>
              <a:t>Temporal lobe</a:t>
            </a:r>
            <a:endParaRPr lang="en-US" altLang="x-none" sz="1400" dirty="0">
              <a:latin typeface="Verdana" panose="020B0604030504040204" pitchFamily="34" charset="0"/>
            </a:endParaRPr>
          </a:p>
        </p:txBody>
      </p:sp>
      <p:sp>
        <p:nvSpPr>
          <p:cNvPr id="190475" name="Line 11"/>
          <p:cNvSpPr>
            <a:spLocks noChangeShapeType="1"/>
          </p:cNvSpPr>
          <p:nvPr/>
        </p:nvSpPr>
        <p:spPr bwMode="auto">
          <a:xfrm flipH="1" flipV="1">
            <a:off x="6934200" y="1676400"/>
            <a:ext cx="1066800" cy="762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17417" name="Text Box 12"/>
          <p:cNvSpPr txBox="1"/>
          <p:nvPr/>
        </p:nvSpPr>
        <p:spPr>
          <a:xfrm>
            <a:off x="8001000" y="1600200"/>
            <a:ext cx="1219200" cy="304800"/>
          </a:xfrm>
          <a:prstGeom prst="rect">
            <a:avLst/>
          </a:prstGeom>
          <a:noFill/>
          <a:ln w="9525">
            <a:noFill/>
          </a:ln>
        </p:spPr>
        <p:txBody>
          <a:bodyPr>
            <a:spAutoFit/>
          </a:bodyPr>
          <a:p>
            <a:pPr algn="l" rtl="0">
              <a:spcBef>
                <a:spcPct val="50000"/>
              </a:spcBef>
            </a:pPr>
            <a:r>
              <a:rPr lang="en-US" altLang="x-none" sz="1400" dirty="0">
                <a:latin typeface="Verdana" panose="020B0604030504040204" pitchFamily="34" charset="0"/>
              </a:rPr>
              <a:t>Cerebellum </a:t>
            </a:r>
            <a:endParaRPr lang="en-US" altLang="x-none" sz="1400" dirty="0">
              <a:latin typeface="Verdana" panose="020B0604030504040204" pitchFamily="34" charset="0"/>
            </a:endParaRPr>
          </a:p>
        </p:txBody>
      </p:sp>
      <p:sp>
        <p:nvSpPr>
          <p:cNvPr id="17418" name="Line 13"/>
          <p:cNvSpPr/>
          <p:nvPr/>
        </p:nvSpPr>
        <p:spPr>
          <a:xfrm flipH="1" flipV="1">
            <a:off x="5359400" y="2705100"/>
            <a:ext cx="2641600" cy="190500"/>
          </a:xfrm>
          <a:prstGeom prst="line">
            <a:avLst/>
          </a:prstGeom>
          <a:ln w="9525" cap="flat" cmpd="sng">
            <a:solidFill>
              <a:schemeClr val="tx1"/>
            </a:solidFill>
            <a:prstDash val="solid"/>
            <a:headEnd type="none" w="med" len="med"/>
            <a:tailEnd type="triangle" w="med" len="med"/>
          </a:ln>
        </p:spPr>
      </p:sp>
      <p:sp>
        <p:nvSpPr>
          <p:cNvPr id="17419" name="Text Box 14"/>
          <p:cNvSpPr txBox="1"/>
          <p:nvPr/>
        </p:nvSpPr>
        <p:spPr>
          <a:xfrm>
            <a:off x="8001000" y="2743200"/>
            <a:ext cx="1295400" cy="304800"/>
          </a:xfrm>
          <a:prstGeom prst="rect">
            <a:avLst/>
          </a:prstGeom>
          <a:noFill/>
          <a:ln w="9525">
            <a:noFill/>
          </a:ln>
        </p:spPr>
        <p:txBody>
          <a:bodyPr>
            <a:spAutoFit/>
          </a:bodyPr>
          <a:p>
            <a:pPr algn="l" rtl="0">
              <a:spcBef>
                <a:spcPct val="50000"/>
              </a:spcBef>
            </a:pPr>
            <a:r>
              <a:rPr lang="en-US" altLang="x-none" sz="1400" dirty="0">
                <a:latin typeface="Verdana" panose="020B0604030504040204" pitchFamily="34" charset="0"/>
              </a:rPr>
              <a:t>4</a:t>
            </a:r>
            <a:r>
              <a:rPr lang="en-US" altLang="x-none" sz="1400" baseline="30000" dirty="0">
                <a:latin typeface="Verdana" panose="020B0604030504040204" pitchFamily="34" charset="0"/>
              </a:rPr>
              <a:t>th</a:t>
            </a:r>
            <a:r>
              <a:rPr lang="en-US" altLang="x-none" sz="1400" dirty="0">
                <a:latin typeface="Verdana" panose="020B0604030504040204" pitchFamily="34" charset="0"/>
              </a:rPr>
              <a:t> ventricle</a:t>
            </a:r>
            <a:endParaRPr lang="en-US" altLang="x-none" sz="1400" dirty="0">
              <a:latin typeface="Verdana" panose="020B0604030504040204" pitchFamily="34" charset="0"/>
            </a:endParaRPr>
          </a:p>
        </p:txBody>
      </p:sp>
      <p:sp>
        <p:nvSpPr>
          <p:cNvPr id="190479" name="Line 15"/>
          <p:cNvSpPr>
            <a:spLocks noChangeShapeType="1"/>
          </p:cNvSpPr>
          <p:nvPr/>
        </p:nvSpPr>
        <p:spPr bwMode="auto">
          <a:xfrm flipH="1" flipV="1">
            <a:off x="6934200" y="3886200"/>
            <a:ext cx="990600" cy="1524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17421" name="Text Box 16"/>
          <p:cNvSpPr txBox="1"/>
          <p:nvPr/>
        </p:nvSpPr>
        <p:spPr>
          <a:xfrm>
            <a:off x="7924800" y="3581400"/>
            <a:ext cx="1371600" cy="942975"/>
          </a:xfrm>
          <a:prstGeom prst="rect">
            <a:avLst/>
          </a:prstGeom>
          <a:noFill/>
          <a:ln w="9525">
            <a:noFill/>
          </a:ln>
        </p:spPr>
        <p:txBody>
          <a:bodyPr>
            <a:spAutoFit/>
          </a:bodyPr>
          <a:p>
            <a:pPr algn="l" rtl="0">
              <a:spcBef>
                <a:spcPct val="50000"/>
              </a:spcBef>
            </a:pPr>
            <a:r>
              <a:rPr lang="en-US" altLang="x-none" sz="1400" dirty="0">
                <a:latin typeface="Verdana" panose="020B0604030504040204" pitchFamily="34" charset="0"/>
              </a:rPr>
              <a:t>Normal calcification of Pineal body </a:t>
            </a:r>
            <a:endParaRPr lang="en-US" altLang="x-none" sz="1400" dirty="0">
              <a:latin typeface="Verdana" panose="020B0604030504040204" pitchFamily="34" charset="0"/>
            </a:endParaRPr>
          </a:p>
        </p:txBody>
      </p:sp>
      <p:sp>
        <p:nvSpPr>
          <p:cNvPr id="190481" name="Line 17"/>
          <p:cNvSpPr>
            <a:spLocks noChangeShapeType="1"/>
          </p:cNvSpPr>
          <p:nvPr/>
        </p:nvSpPr>
        <p:spPr bwMode="auto">
          <a:xfrm>
            <a:off x="1143000" y="3505200"/>
            <a:ext cx="2590800" cy="2286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17423" name="Text Box 18"/>
          <p:cNvSpPr txBox="1"/>
          <p:nvPr/>
        </p:nvSpPr>
        <p:spPr>
          <a:xfrm>
            <a:off x="0" y="3352800"/>
            <a:ext cx="1295400" cy="304800"/>
          </a:xfrm>
          <a:prstGeom prst="rect">
            <a:avLst/>
          </a:prstGeom>
          <a:noFill/>
          <a:ln w="9525">
            <a:noFill/>
          </a:ln>
        </p:spPr>
        <p:txBody>
          <a:bodyPr>
            <a:spAutoFit/>
          </a:bodyPr>
          <a:p>
            <a:pPr algn="l" rtl="0">
              <a:spcBef>
                <a:spcPct val="50000"/>
              </a:spcBef>
            </a:pPr>
            <a:r>
              <a:rPr lang="en-US" altLang="x-none" sz="1400" dirty="0">
                <a:latin typeface="Verdana" panose="020B0604030504040204" pitchFamily="34" charset="0"/>
              </a:rPr>
              <a:t>3</a:t>
            </a:r>
            <a:r>
              <a:rPr lang="en-US" altLang="x-none" sz="1400" baseline="30000" dirty="0">
                <a:latin typeface="Verdana" panose="020B0604030504040204" pitchFamily="34" charset="0"/>
              </a:rPr>
              <a:t>rd</a:t>
            </a:r>
            <a:r>
              <a:rPr lang="en-US" altLang="x-none" sz="1400" dirty="0">
                <a:latin typeface="Verdana" panose="020B0604030504040204" pitchFamily="34" charset="0"/>
              </a:rPr>
              <a:t> ventricle</a:t>
            </a:r>
            <a:endParaRPr lang="en-US" altLang="x-none" sz="1400" dirty="0">
              <a:latin typeface="Verdana" panose="020B0604030504040204" pitchFamily="34" charset="0"/>
            </a:endParaRPr>
          </a:p>
        </p:txBody>
      </p:sp>
      <p:sp>
        <p:nvSpPr>
          <p:cNvPr id="17424" name="Line 19"/>
          <p:cNvSpPr/>
          <p:nvPr/>
        </p:nvSpPr>
        <p:spPr>
          <a:xfrm>
            <a:off x="1143000" y="6172200"/>
            <a:ext cx="685800" cy="228600"/>
          </a:xfrm>
          <a:prstGeom prst="line">
            <a:avLst/>
          </a:prstGeom>
          <a:ln w="9525" cap="flat" cmpd="sng">
            <a:solidFill>
              <a:schemeClr val="tx1"/>
            </a:solidFill>
            <a:prstDash val="solid"/>
            <a:headEnd type="none" w="med" len="med"/>
            <a:tailEnd type="triangle" w="med" len="med"/>
          </a:ln>
        </p:spPr>
      </p:sp>
      <p:sp>
        <p:nvSpPr>
          <p:cNvPr id="17425" name="Text Box 20"/>
          <p:cNvSpPr txBox="1"/>
          <p:nvPr/>
        </p:nvSpPr>
        <p:spPr>
          <a:xfrm>
            <a:off x="0" y="5867400"/>
            <a:ext cx="1447800" cy="517525"/>
          </a:xfrm>
          <a:prstGeom prst="rect">
            <a:avLst/>
          </a:prstGeom>
          <a:noFill/>
          <a:ln w="9525">
            <a:noFill/>
          </a:ln>
        </p:spPr>
        <p:txBody>
          <a:bodyPr>
            <a:spAutoFit/>
          </a:bodyPr>
          <a:p>
            <a:pPr algn="ctr" rtl="0">
              <a:spcBef>
                <a:spcPct val="50000"/>
              </a:spcBef>
            </a:pPr>
            <a:r>
              <a:rPr lang="en-US" altLang="x-none" sz="1400" dirty="0">
                <a:latin typeface="Verdana" panose="020B0604030504040204" pitchFamily="34" charset="0"/>
              </a:rPr>
              <a:t>White matter (dark)</a:t>
            </a:r>
            <a:endParaRPr lang="en-US" altLang="x-none" sz="1400" dirty="0">
              <a:latin typeface="Verdana" panose="020B0604030504040204" pitchFamily="34" charset="0"/>
            </a:endParaRPr>
          </a:p>
        </p:txBody>
      </p:sp>
      <p:sp>
        <p:nvSpPr>
          <p:cNvPr id="17426" name="Line 21"/>
          <p:cNvSpPr/>
          <p:nvPr/>
        </p:nvSpPr>
        <p:spPr>
          <a:xfrm>
            <a:off x="1143000" y="5257800"/>
            <a:ext cx="685800" cy="838200"/>
          </a:xfrm>
          <a:prstGeom prst="line">
            <a:avLst/>
          </a:prstGeom>
          <a:ln w="9525" cap="flat" cmpd="sng">
            <a:solidFill>
              <a:schemeClr val="tx1"/>
            </a:solidFill>
            <a:prstDash val="solid"/>
            <a:headEnd type="none" w="med" len="med"/>
            <a:tailEnd type="triangle" w="med" len="med"/>
          </a:ln>
        </p:spPr>
      </p:sp>
      <p:sp>
        <p:nvSpPr>
          <p:cNvPr id="17427" name="Text Box 22"/>
          <p:cNvSpPr txBox="1"/>
          <p:nvPr/>
        </p:nvSpPr>
        <p:spPr>
          <a:xfrm>
            <a:off x="0" y="4953000"/>
            <a:ext cx="1295400" cy="517525"/>
          </a:xfrm>
          <a:prstGeom prst="rect">
            <a:avLst/>
          </a:prstGeom>
          <a:noFill/>
          <a:ln w="9525">
            <a:noFill/>
          </a:ln>
        </p:spPr>
        <p:txBody>
          <a:bodyPr>
            <a:spAutoFit/>
          </a:bodyPr>
          <a:p>
            <a:pPr algn="ctr" rtl="0">
              <a:spcBef>
                <a:spcPct val="50000"/>
              </a:spcBef>
            </a:pPr>
            <a:r>
              <a:rPr lang="en-US" altLang="x-none" sz="1400" dirty="0">
                <a:latin typeface="Verdana" panose="020B0604030504040204" pitchFamily="34" charset="0"/>
              </a:rPr>
              <a:t>Gray matter (white)</a:t>
            </a:r>
            <a:endParaRPr lang="en-US" altLang="x-none" sz="1400" dirty="0">
              <a:latin typeface="Verdana" panose="020B0604030504040204" pitchFamily="34" charset="0"/>
            </a:endParaRPr>
          </a:p>
        </p:txBody>
      </p:sp>
      <p:sp>
        <p:nvSpPr>
          <p:cNvPr id="190487" name="Line 23"/>
          <p:cNvSpPr>
            <a:spLocks noChangeShapeType="1"/>
          </p:cNvSpPr>
          <p:nvPr/>
        </p:nvSpPr>
        <p:spPr bwMode="auto">
          <a:xfrm flipV="1">
            <a:off x="1447800" y="3886200"/>
            <a:ext cx="609600" cy="3048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17429" name="Text Box 24"/>
          <p:cNvSpPr txBox="1"/>
          <p:nvPr/>
        </p:nvSpPr>
        <p:spPr>
          <a:xfrm>
            <a:off x="0" y="3962400"/>
            <a:ext cx="1600200" cy="730250"/>
          </a:xfrm>
          <a:prstGeom prst="rect">
            <a:avLst/>
          </a:prstGeom>
          <a:noFill/>
          <a:ln w="9525">
            <a:noFill/>
          </a:ln>
        </p:spPr>
        <p:txBody>
          <a:bodyPr>
            <a:spAutoFit/>
          </a:bodyPr>
          <a:p>
            <a:pPr algn="l" rtl="0">
              <a:spcBef>
                <a:spcPct val="50000"/>
              </a:spcBef>
            </a:pPr>
            <a:r>
              <a:rPr lang="en-US" altLang="x-none" sz="1400" dirty="0">
                <a:latin typeface="Verdana" panose="020B0604030504040204" pitchFamily="34" charset="0"/>
              </a:rPr>
              <a:t>Quardrigeminal cystern (W-shaped)</a:t>
            </a:r>
            <a:endParaRPr lang="en-US" altLang="x-none" sz="1400" dirty="0">
              <a:latin typeface="Verdana" panose="020B0604030504040204" pitchFamily="34" charset="0"/>
            </a:endParaRPr>
          </a:p>
        </p:txBody>
      </p:sp>
      <p:sp>
        <p:nvSpPr>
          <p:cNvPr id="17430" name="Text Box 25"/>
          <p:cNvSpPr txBox="1"/>
          <p:nvPr/>
        </p:nvSpPr>
        <p:spPr>
          <a:xfrm>
            <a:off x="0" y="2590800"/>
            <a:ext cx="1600200" cy="641350"/>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Ambian cystrn??</a:t>
            </a:r>
            <a:endParaRPr lang="en-US" altLang="x-none" dirty="0">
              <a:latin typeface="Verdana" panose="020B060403050404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4" name="Picture 5" descr="o 033"/>
          <p:cNvPicPr>
            <a:picLocks noGrp="1" noChangeAspect="1"/>
          </p:cNvPicPr>
          <p:nvPr>
            <p:ph/>
          </p:nvPr>
        </p:nvPicPr>
        <p:blipFill>
          <a:blip r:embed="rId1"/>
          <a:srcRect/>
          <a:stretch>
            <a:fillRect/>
          </a:stretch>
        </p:blipFill>
        <p:spPr>
          <a:xfrm>
            <a:off x="1371600" y="1123950"/>
            <a:ext cx="7772400" cy="5734050"/>
          </a:xfrm>
          <a:ln/>
        </p:spPr>
      </p:pic>
      <p:sp>
        <p:nvSpPr>
          <p:cNvPr id="18435" name="Text Box 6"/>
          <p:cNvSpPr txBox="1"/>
          <p:nvPr/>
        </p:nvSpPr>
        <p:spPr>
          <a:xfrm>
            <a:off x="228600" y="0"/>
            <a:ext cx="8534400" cy="915988"/>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Typical acute infarct: Hypodense area, poorly defined (grey color) in the temporal and parietal areas. Sulci are effaced due to edema. Note : an old infarct becomes like the CSF (black) and well-defined. </a:t>
            </a:r>
            <a:endParaRPr lang="en-US" altLang="x-none" dirty="0">
              <a:latin typeface="Verdana" panose="020B0604030504040204" pitchFamily="34" charset="0"/>
            </a:endParaRPr>
          </a:p>
        </p:txBody>
      </p:sp>
      <p:sp>
        <p:nvSpPr>
          <p:cNvPr id="237575" name="Line 7"/>
          <p:cNvSpPr>
            <a:spLocks noChangeShapeType="1"/>
          </p:cNvSpPr>
          <p:nvPr/>
        </p:nvSpPr>
        <p:spPr bwMode="auto">
          <a:xfrm>
            <a:off x="990600" y="2057400"/>
            <a:ext cx="1143000" cy="7620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18437" name="Text Box 8"/>
          <p:cNvSpPr txBox="1"/>
          <p:nvPr/>
        </p:nvSpPr>
        <p:spPr>
          <a:xfrm>
            <a:off x="0" y="1676400"/>
            <a:ext cx="1295400" cy="641350"/>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Sylvian fissure </a:t>
            </a:r>
            <a:endParaRPr lang="en-US" altLang="x-none" dirty="0">
              <a:latin typeface="Verdana" panose="020B0604030504040204" pitchFamily="34" charset="0"/>
            </a:endParaRPr>
          </a:p>
        </p:txBody>
      </p:sp>
      <p:sp>
        <p:nvSpPr>
          <p:cNvPr id="237577" name="Line 9"/>
          <p:cNvSpPr>
            <a:spLocks noChangeShapeType="1"/>
          </p:cNvSpPr>
          <p:nvPr/>
        </p:nvSpPr>
        <p:spPr bwMode="auto">
          <a:xfrm>
            <a:off x="2438400" y="533400"/>
            <a:ext cx="4114800" cy="24384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18439" name="Text Box 10"/>
          <p:cNvSpPr txBox="1"/>
          <p:nvPr/>
        </p:nvSpPr>
        <p:spPr>
          <a:xfrm>
            <a:off x="0" y="2590800"/>
            <a:ext cx="1447800" cy="3070225"/>
          </a:xfrm>
          <a:prstGeom prst="rect">
            <a:avLst/>
          </a:prstGeom>
          <a:noFill/>
          <a:ln w="9525">
            <a:noFill/>
          </a:ln>
        </p:spPr>
        <p:txBody>
          <a:bodyPr>
            <a:spAutoFit/>
          </a:bodyPr>
          <a:p>
            <a:pPr marL="342900" indent="-342900" algn="l" rtl="0">
              <a:spcBef>
                <a:spcPct val="50000"/>
              </a:spcBef>
              <a:buNone/>
            </a:pPr>
            <a:r>
              <a:rPr lang="en-US" altLang="x-none" sz="1400" dirty="0">
                <a:latin typeface="Verdana" panose="020B0604030504040204" pitchFamily="34" charset="0"/>
              </a:rPr>
              <a:t>Signs of brain atrophy: widening of :</a:t>
            </a:r>
            <a:endParaRPr lang="en-US" altLang="x-none" sz="1400" dirty="0">
              <a:latin typeface="Verdana" panose="020B0604030504040204" pitchFamily="34" charset="0"/>
            </a:endParaRPr>
          </a:p>
          <a:p>
            <a:pPr marL="342900" indent="-342900" algn="l" rtl="0">
              <a:spcBef>
                <a:spcPct val="50000"/>
              </a:spcBef>
              <a:buAutoNum type="arabicPeriod"/>
            </a:pPr>
            <a:r>
              <a:rPr lang="en-US" altLang="x-none" sz="1400" dirty="0">
                <a:latin typeface="Verdana" panose="020B0604030504040204" pitchFamily="34" charset="0"/>
              </a:rPr>
              <a:t>Brain sulci</a:t>
            </a:r>
            <a:endParaRPr lang="en-US" altLang="x-none" sz="1400" dirty="0">
              <a:latin typeface="Verdana" panose="020B0604030504040204" pitchFamily="34" charset="0"/>
            </a:endParaRPr>
          </a:p>
          <a:p>
            <a:pPr marL="342900" indent="-342900" algn="l" rtl="0">
              <a:spcBef>
                <a:spcPct val="50000"/>
              </a:spcBef>
              <a:buAutoNum type="arabicPeriod"/>
            </a:pPr>
            <a:r>
              <a:rPr lang="en-US" altLang="x-none" sz="1400" dirty="0">
                <a:latin typeface="Verdana" panose="020B0604030504040204" pitchFamily="34" charset="0"/>
              </a:rPr>
              <a:t>Basal cisterns</a:t>
            </a:r>
            <a:endParaRPr lang="en-US" altLang="x-none" sz="1400" dirty="0">
              <a:latin typeface="Verdana" panose="020B0604030504040204" pitchFamily="34" charset="0"/>
            </a:endParaRPr>
          </a:p>
          <a:p>
            <a:pPr marL="342900" indent="-342900" algn="l" rtl="0">
              <a:spcBef>
                <a:spcPct val="50000"/>
              </a:spcBef>
              <a:buAutoNum type="arabicPeriod"/>
            </a:pPr>
            <a:r>
              <a:rPr lang="en-US" altLang="x-none" sz="1400" dirty="0">
                <a:latin typeface="Verdana" panose="020B0604030504040204" pitchFamily="34" charset="0"/>
              </a:rPr>
              <a:t>Ventricles</a:t>
            </a:r>
            <a:endParaRPr lang="en-US" altLang="x-none" sz="1400" dirty="0">
              <a:latin typeface="Verdana" panose="020B0604030504040204" pitchFamily="34" charset="0"/>
            </a:endParaRPr>
          </a:p>
          <a:p>
            <a:pPr marL="342900" indent="-342900" algn="l" rtl="0">
              <a:spcBef>
                <a:spcPct val="50000"/>
              </a:spcBef>
              <a:buAutoNum type="arabicPeriod"/>
            </a:pPr>
            <a:r>
              <a:rPr lang="en-US" altLang="x-none" sz="1400" dirty="0">
                <a:latin typeface="Verdana" panose="020B0604030504040204" pitchFamily="34" charset="0"/>
              </a:rPr>
              <a:t>Intersphincteric fissure </a:t>
            </a:r>
            <a:endParaRPr lang="en-US" altLang="x-none" sz="1400" dirty="0">
              <a:latin typeface="Verdana" panose="020B060403050404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8" name="Picture 5" descr="n 011"/>
          <p:cNvPicPr>
            <a:picLocks noGrp="1" noChangeAspect="1"/>
          </p:cNvPicPr>
          <p:nvPr>
            <p:ph/>
          </p:nvPr>
        </p:nvPicPr>
        <p:blipFill>
          <a:blip r:embed="rId1"/>
          <a:srcRect b="3896"/>
          <a:stretch>
            <a:fillRect/>
          </a:stretch>
        </p:blipFill>
        <p:spPr>
          <a:xfrm>
            <a:off x="304800" y="1219200"/>
            <a:ext cx="8001000" cy="5638800"/>
          </a:xfrm>
          <a:ln/>
        </p:spPr>
      </p:pic>
      <p:sp>
        <p:nvSpPr>
          <p:cNvPr id="19459" name="Text Box 6"/>
          <p:cNvSpPr txBox="1"/>
          <p:nvPr/>
        </p:nvSpPr>
        <p:spPr>
          <a:xfrm>
            <a:off x="2133600" y="152400"/>
            <a:ext cx="4724400" cy="366713"/>
          </a:xfrm>
          <a:prstGeom prst="rect">
            <a:avLst/>
          </a:prstGeom>
          <a:noFill/>
          <a:ln w="9525">
            <a:noFill/>
          </a:ln>
        </p:spPr>
        <p:txBody>
          <a:bodyPr>
            <a:spAutoFit/>
          </a:bodyPr>
          <a:p>
            <a:pPr algn="l" rtl="0">
              <a:spcBef>
                <a:spcPct val="50000"/>
              </a:spcBef>
            </a:pPr>
            <a:endParaRPr lang="en-US" altLang="x-none" dirty="0">
              <a:latin typeface="Verdana" panose="020B0604030504040204" pitchFamily="34" charset="0"/>
            </a:endParaRPr>
          </a:p>
        </p:txBody>
      </p:sp>
      <p:sp>
        <p:nvSpPr>
          <p:cNvPr id="19460" name="Text Box 7"/>
          <p:cNvSpPr txBox="1"/>
          <p:nvPr/>
        </p:nvSpPr>
        <p:spPr>
          <a:xfrm>
            <a:off x="1524000" y="152400"/>
            <a:ext cx="5715000" cy="366713"/>
          </a:xfrm>
          <a:prstGeom prst="rect">
            <a:avLst/>
          </a:prstGeom>
          <a:noFill/>
          <a:ln w="9525">
            <a:noFill/>
          </a:ln>
        </p:spPr>
        <p:txBody>
          <a:bodyPr>
            <a:spAutoFit/>
          </a:bodyPr>
          <a:p>
            <a:pPr algn="l" rtl="0">
              <a:spcBef>
                <a:spcPct val="50000"/>
              </a:spcBef>
            </a:pPr>
            <a:endParaRPr lang="en-US" altLang="x-none" dirty="0">
              <a:latin typeface="Verdana" panose="020B0604030504040204" pitchFamily="34" charset="0"/>
            </a:endParaRPr>
          </a:p>
        </p:txBody>
      </p:sp>
      <p:sp>
        <p:nvSpPr>
          <p:cNvPr id="19461" name="Text Box 8"/>
          <p:cNvSpPr txBox="1"/>
          <p:nvPr/>
        </p:nvSpPr>
        <p:spPr>
          <a:xfrm>
            <a:off x="0" y="228600"/>
            <a:ext cx="9144000" cy="915988"/>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Brain CT showing a poorly defined hypodense area in the RT parietal lobe. There are two white dots inside the infarcted area that are mostly petechial hemorrhages. </a:t>
            </a:r>
            <a:endParaRPr lang="en-US" altLang="x-none" dirty="0">
              <a:latin typeface="Verdana" panose="020B060403050404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2" name="Picture 5" descr="n 012"/>
          <p:cNvPicPr>
            <a:picLocks noGrp="1" noChangeAspect="1"/>
          </p:cNvPicPr>
          <p:nvPr>
            <p:ph/>
          </p:nvPr>
        </p:nvPicPr>
        <p:blipFill>
          <a:blip r:embed="rId1"/>
          <a:srcRect t="2222" b="5556"/>
          <a:stretch>
            <a:fillRect/>
          </a:stretch>
        </p:blipFill>
        <p:spPr>
          <a:xfrm>
            <a:off x="381000" y="1219200"/>
            <a:ext cx="8077200" cy="5449888"/>
          </a:xfrm>
          <a:ln/>
        </p:spPr>
      </p:pic>
      <p:sp>
        <p:nvSpPr>
          <p:cNvPr id="20483" name="Text Box 6"/>
          <p:cNvSpPr txBox="1"/>
          <p:nvPr/>
        </p:nvSpPr>
        <p:spPr>
          <a:xfrm>
            <a:off x="381000" y="304800"/>
            <a:ext cx="8001000" cy="915988"/>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This is a brain CT of an older infarct (than the previous slide) since the area of infarction has become more hypodense (more like the CSF) and well defined. </a:t>
            </a:r>
            <a:endParaRPr lang="en-US" altLang="x-none" dirty="0">
              <a:latin typeface="Verdana" panose="020B060403050404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6" name="Picture 5" descr="n 013"/>
          <p:cNvPicPr>
            <a:picLocks noGrp="1" noChangeAspect="1"/>
          </p:cNvPicPr>
          <p:nvPr>
            <p:ph/>
          </p:nvPr>
        </p:nvPicPr>
        <p:blipFill>
          <a:blip r:embed="rId1"/>
          <a:srcRect/>
          <a:stretch>
            <a:fillRect/>
          </a:stretch>
        </p:blipFill>
        <p:spPr>
          <a:xfrm>
            <a:off x="457200" y="900113"/>
            <a:ext cx="8077200" cy="5957887"/>
          </a:xfrm>
          <a:ln/>
        </p:spPr>
      </p:pic>
      <p:sp>
        <p:nvSpPr>
          <p:cNvPr id="21507" name="Text Box 6"/>
          <p:cNvSpPr txBox="1"/>
          <p:nvPr/>
        </p:nvSpPr>
        <p:spPr>
          <a:xfrm>
            <a:off x="457200" y="0"/>
            <a:ext cx="8458200" cy="915988"/>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Brain CT showing an elongated hypodense area in Rt temporal, cerebellar and behind the Rt lateral ventricle. It is an old infarct bcz it is dark and well defined.</a:t>
            </a:r>
            <a:endParaRPr lang="en-US" altLang="x-none" dirty="0">
              <a:latin typeface="Verdana" panose="020B060403050404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9794" name="Rectangle 2"/>
          <p:cNvSpPr>
            <a:spLocks noGrp="1" noChangeArrowheads="1"/>
          </p:cNvSpPr>
          <p:nvPr>
            <p:ph type="title"/>
          </p:nvPr>
        </p:nvSpPr>
        <p:spPr>
          <a:xfrm>
            <a:off x="152400" y="0"/>
            <a:ext cx="8991600" cy="1143000"/>
          </a:xfrm>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8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Neuroradiology</a:t>
            </a:r>
            <a:endParaRPr kumimoji="0" lang="en-US" sz="48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endParaRPr>
          </a:p>
        </p:txBody>
      </p:sp>
      <p:sp>
        <p:nvSpPr>
          <p:cNvPr id="289795" name="Rectangle 3"/>
          <p:cNvSpPr>
            <a:spLocks noGrp="1" noChangeArrowheads="1"/>
          </p:cNvSpPr>
          <p:nvPr>
            <p:ph idx="1"/>
          </p:nvPr>
        </p:nvSpPr>
        <p:spPr>
          <a:xfrm>
            <a:off x="457200" y="1371600"/>
            <a:ext cx="8686800" cy="5486400"/>
          </a:xfrm>
        </p:spPr>
        <p:txBody>
          <a:bodyPr vert="horz" wrap="square" lIns="91440" tIns="45720" rIns="91440" bIns="45720" numCol="1" anchor="t" anchorCtr="0" compatLnSpc="1"/>
          <a:lstStyle/>
          <a:p>
            <a:pPr marL="342900" marR="0" lvl="0" indent="-342900" algn="l" defTabSz="914400" rtl="0" eaLnBrk="1" fontAlgn="base" latinLnBrk="0" hangingPunct="1">
              <a:lnSpc>
                <a:spcPct val="80000"/>
              </a:lnSpc>
              <a:spcBef>
                <a:spcPct val="20000"/>
              </a:spcBef>
              <a:spcAft>
                <a:spcPct val="0"/>
              </a:spcAft>
              <a:buClr>
                <a:srgbClr val="FF9933"/>
              </a:buClr>
              <a:buSzPct val="60000"/>
              <a:buFont typeface="Wingdings" panose="05000000000000000000" pitchFamily="2" charset="2"/>
              <a:buChar char="Ø"/>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Neuroradiology is a subspeciality of radiology focusing on the diagnosis and characterization of abnormalities of the nervous system, spine, head and neck.</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rgbClr val="FF9933"/>
              </a:buClr>
              <a:buSzPct val="60000"/>
              <a:buFont typeface="Wingdings" panose="05000000000000000000" pitchFamily="2" charset="2"/>
              <a:buChar char="Ø"/>
              <a:defRPr/>
            </a:pPr>
            <a:r>
              <a:rPr kumimoji="0" lang="en-US" sz="3600" b="0" i="0" u="sng"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The imaging modalities include:</a:t>
            </a:r>
            <a:endParaRPr kumimoji="0" lang="en-US" sz="3600" b="0" i="0" u="sng"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1" eaLnBrk="1" fontAlgn="base" latinLnBrk="0" hangingPunct="1">
              <a:lnSpc>
                <a:spcPct val="80000"/>
              </a:lnSpc>
              <a:spcBef>
                <a:spcPct val="20000"/>
              </a:spcBef>
              <a:spcAft>
                <a:spcPct val="0"/>
              </a:spcAft>
              <a:buClr>
                <a:schemeClr val="hlink"/>
              </a:buClr>
              <a:buSzPct val="60000"/>
              <a:buFont typeface="Wingdings" panose="05000000000000000000" pitchFamily="2" charset="2"/>
              <a:buNone/>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 </a:t>
            </a: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Plain radiography</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1" eaLnBrk="1" fontAlgn="base" latinLnBrk="0" hangingPunct="1">
              <a:lnSpc>
                <a:spcPct val="80000"/>
              </a:lnSpc>
              <a:spcBef>
                <a:spcPct val="20000"/>
              </a:spcBef>
              <a:spcAft>
                <a:spcPct val="0"/>
              </a:spcAft>
              <a:buClr>
                <a:schemeClr val="hlink"/>
              </a:buClr>
              <a:buSzPct val="60000"/>
              <a:buFont typeface="Wingdings" panose="05000000000000000000" pitchFamily="2" charset="2"/>
              <a:buNone/>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 CT scan</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1" eaLnBrk="1" fontAlgn="base" latinLnBrk="0" hangingPunct="1">
              <a:lnSpc>
                <a:spcPct val="80000"/>
              </a:lnSpc>
              <a:spcBef>
                <a:spcPct val="20000"/>
              </a:spcBef>
              <a:spcAft>
                <a:spcPct val="0"/>
              </a:spcAft>
              <a:buClr>
                <a:schemeClr val="hlink"/>
              </a:buClr>
              <a:buSzPct val="60000"/>
              <a:buFont typeface="Wingdings" panose="05000000000000000000" pitchFamily="2" charset="2"/>
              <a:buNone/>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 MRI</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1" eaLnBrk="1" fontAlgn="base" latinLnBrk="0" hangingPunct="1">
              <a:lnSpc>
                <a:spcPct val="80000"/>
              </a:lnSpc>
              <a:spcBef>
                <a:spcPct val="20000"/>
              </a:spcBef>
              <a:spcAft>
                <a:spcPct val="0"/>
              </a:spcAft>
              <a:buClr>
                <a:schemeClr val="hlink"/>
              </a:buClr>
              <a:buSzPct val="60000"/>
              <a:buFont typeface="Wingdings" panose="05000000000000000000" pitchFamily="2" charset="2"/>
              <a:buNone/>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 Angiography</a:t>
            </a: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is being replaced in many instances by MRA    </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1" eaLnBrk="1" fontAlgn="base" latinLnBrk="0" hangingPunct="1">
              <a:lnSpc>
                <a:spcPct val="80000"/>
              </a:lnSpc>
              <a:spcBef>
                <a:spcPct val="20000"/>
              </a:spcBef>
              <a:spcAft>
                <a:spcPct val="0"/>
              </a:spcAft>
              <a:buClr>
                <a:schemeClr val="hlink"/>
              </a:buClr>
              <a:buSzPct val="60000"/>
              <a:buFont typeface="Wingdings" panose="05000000000000000000" pitchFamily="2" charset="2"/>
              <a:buNone/>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 </a:t>
            </a: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Ultrasound:</a:t>
            </a: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is used in limited circumstances.</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4" name="Rectangle 2"/>
          <p:cNvSpPr>
            <a:spLocks noGrp="1" noChangeArrowheads="1"/>
          </p:cNvSpPr>
          <p:nvPr>
            <p:ph type="title"/>
          </p:nvPr>
        </p:nvSpPr>
        <p:spPr>
          <a:xfrm>
            <a:off x="381000" y="304800"/>
            <a:ext cx="8610600" cy="838200"/>
          </a:xfrm>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8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Brain hemorrhage</a:t>
            </a:r>
            <a:endParaRPr kumimoji="0" lang="en-US" sz="48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endParaRPr>
          </a:p>
        </p:txBody>
      </p:sp>
      <p:sp>
        <p:nvSpPr>
          <p:cNvPr id="59395" name="Rectangle 3"/>
          <p:cNvSpPr>
            <a:spLocks noGrp="1" noChangeArrowheads="1"/>
          </p:cNvSpPr>
          <p:nvPr>
            <p:ph idx="1"/>
          </p:nvPr>
        </p:nvSpPr>
        <p:spPr>
          <a:xfrm>
            <a:off x="457200" y="1295400"/>
            <a:ext cx="8686800" cy="5562600"/>
          </a:xfrm>
        </p:spPr>
        <p:txBody>
          <a:bodyPr vert="horz" wrap="square" lIns="91440" tIns="45720" rIns="91440" bIns="45720" numCol="1" anchor="t" anchorCtr="0" compatLnSpc="1"/>
          <a:lstStyle/>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Char char="n"/>
              <a:defRPr/>
            </a:pPr>
            <a:r>
              <a:rPr kumimoji="0" lang="en-US" sz="3200" b="0" i="0" u="sng"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Intracerabral</a:t>
            </a:r>
            <a:r>
              <a:rPr kumimoji="0" lang="en-US" sz="3200" b="0" i="0" u="sng"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hemorrhage</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None/>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Is bleeding in the brain caused by rupture of a blood vessel.</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May occur in any part of the brain, but the frequent sites are</a:t>
            </a:r>
            <a:r>
              <a:rPr kumimoji="0" lang="en-US" sz="32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rPr>
              <a:t>: basal ganglia, thalamus and cerebellum.</a:t>
            </a:r>
            <a:endParaRPr kumimoji="0" lang="en-US" sz="32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 third of </a:t>
            </a:r>
            <a:r>
              <a:rPr kumimoji="0" lang="en-US" sz="32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intracerebral</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bleeds result in </a:t>
            </a:r>
            <a:r>
              <a:rPr kumimoji="0" lang="en-US" sz="32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intraventricular</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hemorrhage.</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Char char="n"/>
              <a:defRPr/>
            </a:pPr>
            <a:r>
              <a:rPr kumimoji="0" lang="en-US" sz="36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Most common causes are:</a:t>
            </a:r>
            <a:endParaRPr kumimoji="0" lang="en-US" sz="36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1" eaLnBrk="1" fontAlgn="base" latinLnBrk="0" hangingPunct="1">
              <a:lnSpc>
                <a:spcPct val="80000"/>
              </a:lnSpc>
              <a:spcBef>
                <a:spcPct val="20000"/>
              </a:spcBef>
              <a:spcAft>
                <a:spcPct val="0"/>
              </a:spcAft>
              <a:buClr>
                <a:schemeClr val="hlink"/>
              </a:buClr>
              <a:buSzPct val="60000"/>
              <a:buFont typeface="Wingdings" panose="05000000000000000000" pitchFamily="2" charset="2"/>
              <a:buNone/>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 Chronic hypertension</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1" eaLnBrk="1" fontAlgn="base" latinLnBrk="0" hangingPunct="1">
              <a:lnSpc>
                <a:spcPct val="80000"/>
              </a:lnSpc>
              <a:spcBef>
                <a:spcPct val="20000"/>
              </a:spcBef>
              <a:spcAft>
                <a:spcPct val="0"/>
              </a:spcAft>
              <a:buClr>
                <a:schemeClr val="hlink"/>
              </a:buClr>
              <a:buSzPct val="60000"/>
              <a:buFont typeface="Wingdings" panose="05000000000000000000" pitchFamily="2" charset="2"/>
              <a:buNone/>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 Rupture aneurysm or </a:t>
            </a:r>
            <a:r>
              <a:rPr kumimoji="0" lang="en-US" sz="32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arterio</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-venous                 malformation    </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1" eaLnBrk="1" fontAlgn="base" latinLnBrk="0" hangingPunct="1">
              <a:lnSpc>
                <a:spcPct val="80000"/>
              </a:lnSpc>
              <a:spcBef>
                <a:spcPct val="20000"/>
              </a:spcBef>
              <a:spcAft>
                <a:spcPct val="0"/>
              </a:spcAft>
              <a:buClr>
                <a:schemeClr val="hlink"/>
              </a:buClr>
              <a:buSzPct val="60000"/>
              <a:buFont typeface="Wingdings" panose="05000000000000000000" pitchFamily="2" charset="2"/>
              <a:buNone/>
              <a:defRPr/>
            </a:pP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t>
            </a:r>
            <a:endPar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4130" name="Rectangle 2"/>
          <p:cNvSpPr>
            <a:spLocks noGrp="1" noChangeArrowheads="1"/>
          </p:cNvSpPr>
          <p:nvPr>
            <p:ph type="title"/>
          </p:nvPr>
        </p:nvSpPr>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400" b="0" i="0" u="none" strike="noStrike" kern="0" cap="none" spc="0" normalizeH="0" baseline="0" noProof="0" smtClean="0">
                <a:ln>
                  <a:noFill/>
                </a:ln>
                <a:solidFill>
                  <a:schemeClr val="tx2"/>
                </a:solidFill>
                <a:effectLst>
                  <a:outerShdw blurRad="38100" dist="38100" dir="2700000" algn="tl">
                    <a:srgbClr val="000000"/>
                  </a:outerShdw>
                </a:effectLst>
                <a:uLnTx/>
                <a:uFillTx/>
                <a:latin typeface="+mj-lt"/>
                <a:ea typeface="+mj-ea"/>
                <a:cs typeface="+mj-cs"/>
              </a:rPr>
              <a:t>From Dr:</a:t>
            </a:r>
            <a:endParaRPr kumimoji="0" lang="en-US" sz="4400" b="0" i="0" u="none" strike="noStrike" kern="0" cap="none" spc="0" normalizeH="0" baseline="0" noProof="0" smtClean="0">
              <a:ln>
                <a:noFill/>
              </a:ln>
              <a:solidFill>
                <a:schemeClr val="tx2"/>
              </a:solidFill>
              <a:effectLst>
                <a:outerShdw blurRad="38100" dist="38100" dir="2700000" algn="tl">
                  <a:srgbClr val="000000"/>
                </a:outerShdw>
              </a:effectLst>
              <a:uLnTx/>
              <a:uFillTx/>
              <a:latin typeface="+mj-lt"/>
              <a:ea typeface="+mj-ea"/>
              <a:cs typeface="+mj-cs"/>
            </a:endParaRPr>
          </a:p>
        </p:txBody>
      </p:sp>
      <p:sp>
        <p:nvSpPr>
          <p:cNvPr id="304131" name="Rectangle 3"/>
          <p:cNvSpPr>
            <a:spLocks noGrp="1" noChangeArrowheads="1"/>
          </p:cNvSpPr>
          <p:nvPr>
            <p:ph idx="1"/>
          </p:nvPr>
        </p:nvSpPr>
        <p:spPr/>
        <p:txBody>
          <a:bodyPr vert="horz" wrap="square" lIns="91440" tIns="45720" rIns="91440" bIns="45720" numCol="1" anchor="t" anchorCtr="0" compatLnSpc="1"/>
          <a:lstStyle/>
          <a:p>
            <a:pPr marL="609600" marR="0" lvl="0" indent="-6096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1" i="0" u="sng" strike="noStrike" kern="0" cap="none" spc="0" normalizeH="0" baseline="0" noProof="0" smtClean="0">
                <a:ln>
                  <a:noFill/>
                </a:ln>
                <a:solidFill>
                  <a:schemeClr val="accent2"/>
                </a:solidFill>
                <a:effectLst>
                  <a:outerShdw blurRad="38100" dist="38100" dir="2700000" algn="tl">
                    <a:srgbClr val="000000"/>
                  </a:outerShdw>
                </a:effectLst>
                <a:uLnTx/>
                <a:uFillTx/>
                <a:latin typeface="+mn-lt"/>
                <a:ea typeface="+mn-ea"/>
                <a:cs typeface="+mn-cs"/>
              </a:rPr>
              <a:t>Intracerebral h</a:t>
            </a:r>
            <a:r>
              <a:rPr kumimoji="0" lang="en-US" sz="3200" b="1" i="0" u="sng" strike="noStrike" kern="0" cap="none" spc="0" normalizeH="0" baseline="0" noProof="0" smtClean="0">
                <a:ln>
                  <a:noFill/>
                </a:ln>
                <a:solidFill>
                  <a:schemeClr val="accent2"/>
                </a:solidFill>
                <a:effectLst>
                  <a:outerShdw blurRad="38100" dist="38100" dir="2700000" algn="tl">
                    <a:srgbClr val="000000"/>
                  </a:outerShdw>
                </a:effectLst>
                <a:uLnTx/>
                <a:uFillTx/>
                <a:latin typeface="Arial" panose="020B0604020202020204"/>
                <a:ea typeface="+mn-ea"/>
                <a:cs typeface="+mn-cs"/>
              </a:rPr>
              <a:t>’</a:t>
            </a:r>
            <a:r>
              <a:rPr kumimoji="0" lang="en-US" sz="3200" b="1" i="0" u="sng" strike="noStrike" kern="0" cap="none" spc="0" normalizeH="0" baseline="0" noProof="0" smtClean="0">
                <a:ln>
                  <a:noFill/>
                </a:ln>
                <a:solidFill>
                  <a:schemeClr val="accent2"/>
                </a:solidFill>
                <a:effectLst>
                  <a:outerShdw blurRad="38100" dist="38100" dir="2700000" algn="tl">
                    <a:srgbClr val="000000"/>
                  </a:outerShdw>
                </a:effectLst>
                <a:uLnTx/>
                <a:uFillTx/>
                <a:latin typeface="+mn-lt"/>
                <a:ea typeface="+mn-ea"/>
                <a:cs typeface="+mn-cs"/>
              </a:rPr>
              <a:t>ge:</a:t>
            </a:r>
            <a:endParaRPr kumimoji="0" lang="en-US" sz="3200" b="1" i="0" u="sng" strike="noStrike" kern="0" cap="none" spc="0" normalizeH="0" baseline="0" noProof="0" smtClean="0">
              <a:ln>
                <a:noFill/>
              </a:ln>
              <a:solidFill>
                <a:schemeClr val="accent2"/>
              </a:solidFill>
              <a:effectLst>
                <a:outerShdw blurRad="38100" dist="38100" dir="2700000" algn="tl">
                  <a:srgbClr val="000000"/>
                </a:outerShdw>
              </a:effectLst>
              <a:uLnTx/>
              <a:uFillTx/>
              <a:latin typeface="+mn-lt"/>
              <a:ea typeface="+mn-ea"/>
              <a:cs typeface="+mn-cs"/>
            </a:endParaRPr>
          </a:p>
          <a:p>
            <a:pPr marL="609600" marR="0" lvl="0" indent="-6096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endParaRPr kumimoji="0" lang="en-US" sz="3200" b="1" i="0" u="sng" strike="noStrike" kern="0" cap="none" spc="0" normalizeH="0" baseline="0" noProof="0" smtClean="0">
              <a:ln>
                <a:noFill/>
              </a:ln>
              <a:solidFill>
                <a:schemeClr val="accent2"/>
              </a:solidFill>
              <a:effectLst>
                <a:outerShdw blurRad="38100" dist="38100" dir="2700000" algn="tl">
                  <a:srgbClr val="000000"/>
                </a:outerShdw>
              </a:effectLst>
              <a:uLnTx/>
              <a:uFillTx/>
              <a:latin typeface="+mn-lt"/>
              <a:ea typeface="+mn-ea"/>
              <a:cs typeface="+mn-cs"/>
            </a:endParaRPr>
          </a:p>
          <a:p>
            <a:pPr marL="609600" marR="0" lvl="0" indent="-6096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AutoNum type="arabicPeriod"/>
              <a:defRPr/>
            </a:pPr>
            <a:r>
              <a:rPr kumimoji="0" lang="en-US" sz="32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rPr>
              <a:t>Intraparenchymal </a:t>
            </a:r>
            <a:r>
              <a:rPr kumimoji="0" lang="en-US" sz="20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rPr>
              <a:t>(more common)</a:t>
            </a:r>
            <a:endParaRPr kumimoji="0" lang="en-US" sz="20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endParaRPr>
          </a:p>
          <a:p>
            <a:pPr marL="609600" marR="0" lvl="0" indent="-6096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AutoNum type="arabicPeriod"/>
              <a:defRPr/>
            </a:pPr>
            <a:r>
              <a:rPr kumimoji="0" lang="en-US" sz="32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rPr>
              <a:t>Intraventricular </a:t>
            </a:r>
            <a:r>
              <a:rPr kumimoji="0" lang="en-US" sz="20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rPr>
              <a:t>(&lt;1/3 of intracerebral h</a:t>
            </a:r>
            <a:r>
              <a:rPr kumimoji="0" lang="en-US" sz="20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Arial" panose="020B0604020202020204"/>
                <a:ea typeface="+mn-ea"/>
                <a:cs typeface="+mn-cs"/>
              </a:rPr>
              <a:t>’</a:t>
            </a:r>
            <a:r>
              <a:rPr kumimoji="0" lang="en-US" sz="20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rPr>
              <a:t>ge)</a:t>
            </a:r>
            <a:endParaRPr kumimoji="0" lang="en-US" sz="2000" b="0" i="0" u="none" strike="noStrike" kern="0" cap="none" spc="0" normalizeH="0" baseline="0" noProof="0" smtClean="0">
              <a:ln>
                <a:noFill/>
              </a:ln>
              <a:solidFill>
                <a:schemeClr val="folHlink"/>
              </a:solidFill>
              <a:effectLst>
                <a:outerShdw blurRad="38100" dist="38100" dir="2700000" algn="tl">
                  <a:srgbClr val="000000"/>
                </a:outerShdw>
              </a:effectLst>
              <a:uLnTx/>
              <a:uFillTx/>
              <a:latin typeface="+mn-lt"/>
              <a:ea typeface="+mn-ea"/>
              <a:cs typeface="+mn-cs"/>
            </a:endParaRPr>
          </a:p>
          <a:p>
            <a:pPr marL="609600" marR="0" lvl="0" indent="-6096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defRPr/>
            </a:pPr>
            <a:endParaRPr kumimoji="0" lang="en-US" sz="2000" b="0" i="0" u="none" strike="noStrike" kern="0" cap="none" spc="0" normalizeH="0" baseline="0" noProof="0" smtClean="0">
              <a:ln>
                <a:noFill/>
              </a:ln>
              <a:solidFill>
                <a:schemeClr val="accent2"/>
              </a:solidFill>
              <a:effectLst>
                <a:outerShdw blurRad="38100" dist="38100" dir="2700000" algn="tl">
                  <a:srgbClr val="000000"/>
                </a:outerShdw>
              </a:effectLst>
              <a:uLnTx/>
              <a:uFillTx/>
              <a:latin typeface="+mn-lt"/>
              <a:ea typeface="+mn-ea"/>
              <a:cs typeface="+mn-cs"/>
            </a:endParaRPr>
          </a:p>
          <a:p>
            <a:pPr marL="609600" marR="0" lvl="0" indent="-6096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defRPr/>
            </a:pPr>
            <a:endParaRPr kumimoji="0" lang="en-US" sz="3200" b="0" i="0" u="none" strike="noStrike" kern="0" cap="none" spc="0" normalizeH="0" baseline="0" noProof="0" smtClean="0">
              <a:ln>
                <a:noFill/>
              </a:ln>
              <a:solidFill>
                <a:schemeClr val="accent2"/>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8" name="Picture 5" descr="n 009"/>
          <p:cNvPicPr>
            <a:picLocks noGrp="1" noChangeAspect="1"/>
          </p:cNvPicPr>
          <p:nvPr>
            <p:ph/>
          </p:nvPr>
        </p:nvPicPr>
        <p:blipFill>
          <a:blip r:embed="rId1"/>
          <a:srcRect/>
          <a:stretch>
            <a:fillRect/>
          </a:stretch>
        </p:blipFill>
        <p:spPr>
          <a:xfrm>
            <a:off x="533400" y="723900"/>
            <a:ext cx="8001000" cy="6134100"/>
          </a:xfrm>
          <a:ln/>
        </p:spPr>
      </p:pic>
      <p:sp>
        <p:nvSpPr>
          <p:cNvPr id="24579" name="Text Box 6"/>
          <p:cNvSpPr txBox="1"/>
          <p:nvPr/>
        </p:nvSpPr>
        <p:spPr>
          <a:xfrm>
            <a:off x="533400" y="0"/>
            <a:ext cx="7924800" cy="641350"/>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Intraventricular (in posterior horns) and parenchymal h</a:t>
            </a:r>
            <a:r>
              <a:rPr lang="en-US" altLang="x-none" dirty="0">
                <a:latin typeface="Arial" panose="020B0604020202020204" pitchFamily="34" charset="0"/>
              </a:rPr>
              <a:t>’</a:t>
            </a:r>
            <a:r>
              <a:rPr lang="en-US" altLang="x-none" dirty="0">
                <a:latin typeface="Verdana" panose="020B0604030504040204" pitchFamily="34" charset="0"/>
              </a:rPr>
              <a:t>ge (basal ganglia). The intracerebral h</a:t>
            </a:r>
            <a:r>
              <a:rPr lang="en-US" altLang="x-none" dirty="0">
                <a:latin typeface="Arial" panose="020B0604020202020204" pitchFamily="34" charset="0"/>
              </a:rPr>
              <a:t>’</a:t>
            </a:r>
            <a:r>
              <a:rPr lang="en-US" altLang="x-none" dirty="0">
                <a:latin typeface="Verdana" panose="020B0604030504040204" pitchFamily="34" charset="0"/>
              </a:rPr>
              <a:t>ge is surrounded by edema.</a:t>
            </a:r>
            <a:endParaRPr lang="en-US" altLang="x-none" dirty="0">
              <a:latin typeface="Verdana" panose="020B0604030504040204" pitchFamily="34" charset="0"/>
            </a:endParaRPr>
          </a:p>
        </p:txBody>
      </p:sp>
      <p:sp>
        <p:nvSpPr>
          <p:cNvPr id="174087" name="Line 7"/>
          <p:cNvSpPr>
            <a:spLocks noChangeShapeType="1"/>
          </p:cNvSpPr>
          <p:nvPr/>
        </p:nvSpPr>
        <p:spPr bwMode="auto">
          <a:xfrm>
            <a:off x="3276600" y="533400"/>
            <a:ext cx="2438400" cy="28956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2" name="Picture 5" descr="n 008"/>
          <p:cNvPicPr>
            <a:picLocks noGrp="1" noChangeAspect="1"/>
          </p:cNvPicPr>
          <p:nvPr>
            <p:ph/>
          </p:nvPr>
        </p:nvPicPr>
        <p:blipFill>
          <a:blip r:embed="rId1"/>
          <a:srcRect l="2499" b="2222"/>
          <a:stretch>
            <a:fillRect/>
          </a:stretch>
        </p:blipFill>
        <p:spPr>
          <a:xfrm>
            <a:off x="76200" y="1222375"/>
            <a:ext cx="7696200" cy="5788025"/>
          </a:xfrm>
          <a:ln/>
        </p:spPr>
      </p:pic>
      <p:sp>
        <p:nvSpPr>
          <p:cNvPr id="25603" name="Text Box 6"/>
          <p:cNvSpPr txBox="1"/>
          <p:nvPr/>
        </p:nvSpPr>
        <p:spPr>
          <a:xfrm>
            <a:off x="533400" y="28575"/>
            <a:ext cx="7848600" cy="1190625"/>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This is a CT scan of the same patient in the previous slide but 8 weeks later, the h</a:t>
            </a:r>
            <a:r>
              <a:rPr lang="en-US" altLang="x-none" dirty="0">
                <a:latin typeface="Arial" panose="020B0604020202020204" pitchFamily="34" charset="0"/>
              </a:rPr>
              <a:t>’</a:t>
            </a:r>
            <a:r>
              <a:rPr lang="en-US" altLang="x-none" dirty="0">
                <a:latin typeface="Verdana" panose="020B0604030504040204" pitchFamily="34" charset="0"/>
              </a:rPr>
              <a:t>ge in the lateral ventricles was hemolysed, hence it appears darker. There is also a chronic subdural h</a:t>
            </a:r>
            <a:r>
              <a:rPr lang="en-US" altLang="x-none" dirty="0">
                <a:latin typeface="Arial" panose="020B0604020202020204" pitchFamily="34" charset="0"/>
              </a:rPr>
              <a:t>’</a:t>
            </a:r>
            <a:r>
              <a:rPr lang="en-US" altLang="x-none" dirty="0">
                <a:latin typeface="Verdana" panose="020B0604030504040204" pitchFamily="34" charset="0"/>
              </a:rPr>
              <a:t>ge (venous blood) and not epidural bcz it concave medially.  </a:t>
            </a:r>
            <a:endParaRPr lang="en-US" altLang="x-none" dirty="0">
              <a:latin typeface="Verdana" panose="020B0604030504040204" pitchFamily="34" charset="0"/>
            </a:endParaRPr>
          </a:p>
        </p:txBody>
      </p:sp>
      <p:sp>
        <p:nvSpPr>
          <p:cNvPr id="25604" name="Line 7"/>
          <p:cNvSpPr/>
          <p:nvPr/>
        </p:nvSpPr>
        <p:spPr>
          <a:xfrm flipH="1">
            <a:off x="6553200" y="4191000"/>
            <a:ext cx="1600200" cy="1600200"/>
          </a:xfrm>
          <a:prstGeom prst="line">
            <a:avLst/>
          </a:prstGeom>
          <a:ln w="9525" cap="flat" cmpd="sng">
            <a:solidFill>
              <a:schemeClr val="tx1"/>
            </a:solidFill>
            <a:prstDash val="solid"/>
            <a:headEnd type="none" w="med" len="med"/>
            <a:tailEnd type="triangle" w="med" len="med"/>
          </a:ln>
        </p:spPr>
      </p:sp>
      <p:sp>
        <p:nvSpPr>
          <p:cNvPr id="25605" name="Line 8"/>
          <p:cNvSpPr/>
          <p:nvPr/>
        </p:nvSpPr>
        <p:spPr>
          <a:xfrm flipH="1">
            <a:off x="7010400" y="4191000"/>
            <a:ext cx="1143000" cy="1600200"/>
          </a:xfrm>
          <a:prstGeom prst="line">
            <a:avLst/>
          </a:prstGeom>
          <a:ln w="9525" cap="flat" cmpd="sng">
            <a:solidFill>
              <a:schemeClr val="tx1"/>
            </a:solidFill>
            <a:prstDash val="solid"/>
            <a:headEnd type="none" w="med" len="med"/>
            <a:tailEnd type="triangle" w="med" len="med"/>
          </a:ln>
        </p:spPr>
      </p:sp>
      <p:sp>
        <p:nvSpPr>
          <p:cNvPr id="25606" name="Text Box 9"/>
          <p:cNvSpPr txBox="1"/>
          <p:nvPr/>
        </p:nvSpPr>
        <p:spPr>
          <a:xfrm>
            <a:off x="7848600" y="3505200"/>
            <a:ext cx="1295400" cy="641350"/>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Subdural h</a:t>
            </a:r>
            <a:r>
              <a:rPr lang="en-US" altLang="x-none" dirty="0">
                <a:latin typeface="Arial" panose="020B0604020202020204" pitchFamily="34" charset="0"/>
              </a:rPr>
              <a:t>’</a:t>
            </a:r>
            <a:r>
              <a:rPr lang="en-US" altLang="x-none" dirty="0">
                <a:latin typeface="Verdana" panose="020B0604030504040204" pitchFamily="34" charset="0"/>
              </a:rPr>
              <a:t>ge</a:t>
            </a:r>
            <a:endParaRPr lang="en-US" altLang="x-none" dirty="0">
              <a:latin typeface="Verdana" panose="020B060403050404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26" name="Picture 2" descr="minDsc35067+"/>
          <p:cNvPicPr>
            <a:picLocks noChangeAspect="1"/>
          </p:cNvPicPr>
          <p:nvPr/>
        </p:nvPicPr>
        <p:blipFill>
          <a:blip r:embed="rId1"/>
          <a:stretch>
            <a:fillRect/>
          </a:stretch>
        </p:blipFill>
        <p:spPr>
          <a:xfrm>
            <a:off x="2286000" y="762000"/>
            <a:ext cx="4872038" cy="6096000"/>
          </a:xfrm>
          <a:prstGeom prst="rect">
            <a:avLst/>
          </a:prstGeom>
          <a:noFill/>
          <a:ln w="9525">
            <a:noFill/>
          </a:ln>
        </p:spPr>
      </p:pic>
      <p:sp>
        <p:nvSpPr>
          <p:cNvPr id="26627" name="Text Box 3"/>
          <p:cNvSpPr txBox="1"/>
          <p:nvPr/>
        </p:nvSpPr>
        <p:spPr>
          <a:xfrm>
            <a:off x="0" y="0"/>
            <a:ext cx="9144000" cy="641350"/>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Large intracerebral h</a:t>
            </a:r>
            <a:r>
              <a:rPr lang="en-US" altLang="x-none" dirty="0">
                <a:latin typeface="Arial" panose="020B0604020202020204" pitchFamily="34" charset="0"/>
              </a:rPr>
              <a:t>’</a:t>
            </a:r>
            <a:r>
              <a:rPr lang="en-US" altLang="x-none" dirty="0">
                <a:latin typeface="Verdana" panose="020B0604030504040204" pitchFamily="34" charset="0"/>
              </a:rPr>
              <a:t>ge surrounded with severe edema and effaced sulci with midline shift (all these are due to mass effect of the h</a:t>
            </a:r>
            <a:r>
              <a:rPr lang="en-US" altLang="x-none" dirty="0">
                <a:latin typeface="Arial" panose="020B0604020202020204" pitchFamily="34" charset="0"/>
              </a:rPr>
              <a:t>’</a:t>
            </a:r>
            <a:r>
              <a:rPr lang="en-US" altLang="x-none" dirty="0">
                <a:latin typeface="Verdana" panose="020B0604030504040204" pitchFamily="34" charset="0"/>
              </a:rPr>
              <a:t>ge).</a:t>
            </a:r>
            <a:endParaRPr lang="en-US" altLang="x-none" dirty="0">
              <a:latin typeface="Verdana" panose="020B060403050404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7650" name="Picture 5" descr="v5c07l"/>
          <p:cNvPicPr>
            <a:picLocks noChangeAspect="1"/>
          </p:cNvPicPr>
          <p:nvPr/>
        </p:nvPicPr>
        <p:blipFill>
          <a:blip r:embed="rId1"/>
          <a:stretch>
            <a:fillRect/>
          </a:stretch>
        </p:blipFill>
        <p:spPr>
          <a:xfrm>
            <a:off x="0" y="1295400"/>
            <a:ext cx="9144000" cy="4343400"/>
          </a:xfrm>
          <a:prstGeom prst="rect">
            <a:avLst/>
          </a:prstGeom>
          <a:noFill/>
          <a:ln w="9525">
            <a:noFill/>
          </a:ln>
        </p:spPr>
      </p:pic>
      <p:sp>
        <p:nvSpPr>
          <p:cNvPr id="27651" name="Text Box 6"/>
          <p:cNvSpPr txBox="1"/>
          <p:nvPr/>
        </p:nvSpPr>
        <p:spPr>
          <a:xfrm>
            <a:off x="0" y="685800"/>
            <a:ext cx="9144000" cy="366713"/>
          </a:xfrm>
          <a:prstGeom prst="rect">
            <a:avLst/>
          </a:prstGeom>
          <a:noFill/>
          <a:ln w="9525">
            <a:noFill/>
          </a:ln>
        </p:spPr>
        <p:txBody>
          <a:bodyPr>
            <a:spAutoFit/>
          </a:bodyPr>
          <a:p>
            <a:pPr algn="ctr" rtl="0">
              <a:spcBef>
                <a:spcPct val="50000"/>
              </a:spcBef>
            </a:pPr>
            <a:r>
              <a:rPr lang="en-US" altLang="x-none" dirty="0">
                <a:latin typeface="Verdana" panose="020B0604030504040204" pitchFamily="34" charset="0"/>
              </a:rPr>
              <a:t>Recent intraventricular h</a:t>
            </a:r>
            <a:r>
              <a:rPr lang="en-US" altLang="x-none" dirty="0">
                <a:latin typeface="Arial" panose="020B0604020202020204" pitchFamily="34" charset="0"/>
              </a:rPr>
              <a:t>’</a:t>
            </a:r>
            <a:r>
              <a:rPr lang="en-US" altLang="x-none" dirty="0">
                <a:latin typeface="Verdana" panose="020B0604030504040204" pitchFamily="34" charset="0"/>
              </a:rPr>
              <a:t>ge </a:t>
            </a:r>
            <a:endParaRPr lang="en-US" altLang="x-none" dirty="0">
              <a:latin typeface="Verdana" panose="020B060403050404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2" name="Rectangle 2"/>
          <p:cNvSpPr>
            <a:spLocks noGrp="1" noChangeArrowheads="1"/>
          </p:cNvSpPr>
          <p:nvPr>
            <p:ph type="title"/>
          </p:nvPr>
        </p:nvSpPr>
        <p:spPr>
          <a:xfrm>
            <a:off x="457200" y="228600"/>
            <a:ext cx="8385175" cy="1431925"/>
          </a:xfrm>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Intracranial Hematomas Head injury</a:t>
            </a:r>
            <a:endParaRPr kumimoji="0" lang="en-US" sz="4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endParaRPr>
          </a:p>
        </p:txBody>
      </p:sp>
      <p:sp>
        <p:nvSpPr>
          <p:cNvPr id="61443" name="Rectangle 3"/>
          <p:cNvSpPr>
            <a:spLocks noGrp="1" noChangeArrowheads="1"/>
          </p:cNvSpPr>
          <p:nvPr>
            <p:ph idx="1"/>
          </p:nvPr>
        </p:nvSpPr>
        <p:spPr>
          <a:xfrm>
            <a:off x="838200" y="2209800"/>
            <a:ext cx="8007350" cy="4038600"/>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6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Intra parenchymal hematoma</a:t>
            </a:r>
            <a:endParaRPr kumimoji="0" lang="en-US" sz="36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6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Epidural hematoma</a:t>
            </a:r>
            <a:endParaRPr kumimoji="0" lang="en-US" sz="36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6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Subdural hematoma</a:t>
            </a:r>
            <a:endParaRPr kumimoji="0" lang="en-US" sz="36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6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Subarachnoid hemorrhage</a:t>
            </a:r>
            <a:endParaRPr kumimoji="0" lang="en-US" sz="36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6" name="Rectangle 2"/>
          <p:cNvSpPr>
            <a:spLocks noGrp="1" noChangeArrowheads="1"/>
          </p:cNvSpPr>
          <p:nvPr>
            <p:ph type="title"/>
          </p:nvPr>
        </p:nvSpPr>
        <p:spPr>
          <a:xfrm>
            <a:off x="457200" y="152400"/>
            <a:ext cx="8385175" cy="1431925"/>
          </a:xfrm>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Epidural Hematoma</a:t>
            </a:r>
            <a:endParaRPr kumimoji="0" lang="en-US" sz="4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endParaRPr>
          </a:p>
        </p:txBody>
      </p:sp>
      <p:sp>
        <p:nvSpPr>
          <p:cNvPr id="62467" name="Rectangle 3"/>
          <p:cNvSpPr>
            <a:spLocks noGrp="1" noChangeArrowheads="1"/>
          </p:cNvSpPr>
          <p:nvPr>
            <p:ph idx="1"/>
          </p:nvPr>
        </p:nvSpPr>
        <p:spPr>
          <a:xfrm>
            <a:off x="457200" y="1828800"/>
            <a:ext cx="8686800" cy="5029200"/>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Collection of blood between the inner table of the skull and the </a:t>
            </a:r>
            <a:r>
              <a:rPr kumimoji="0" lang="en-US" sz="32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dura</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Most often occurs as a result of an </a:t>
            </a:r>
            <a:r>
              <a:rPr kumimoji="0" lang="en-US" sz="32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rPr>
              <a:t>arterial injury, usually </a:t>
            </a:r>
            <a:r>
              <a:rPr kumimoji="0" lang="en-US" sz="32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rPr>
              <a:t>meningeal</a:t>
            </a:r>
            <a:r>
              <a:rPr kumimoji="0" lang="en-US" sz="32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rPr>
              <a:t> artery or one of its branches,</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and therefore are usually </a:t>
            </a:r>
            <a:r>
              <a:rPr kumimoji="0" lang="en-US" sz="32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temporo</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-parietal in location. </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The typical CT appearances of epidural hematoma is </a:t>
            </a:r>
            <a:r>
              <a:rPr kumimoji="0" lang="en-US" sz="32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rPr>
              <a:t>biconvex</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or </a:t>
            </a:r>
            <a:r>
              <a:rPr kumimoji="0" lang="en-US" sz="32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lenticular</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32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rPr>
              <a:t>high density lesion</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2" name="Picture 2" descr="epidural"/>
          <p:cNvPicPr>
            <a:picLocks noChangeAspect="1"/>
          </p:cNvPicPr>
          <p:nvPr/>
        </p:nvPicPr>
        <p:blipFill>
          <a:blip r:embed="rId1"/>
          <a:stretch>
            <a:fillRect/>
          </a:stretch>
        </p:blipFill>
        <p:spPr>
          <a:xfrm>
            <a:off x="2133600" y="990600"/>
            <a:ext cx="5105400" cy="5867400"/>
          </a:xfrm>
          <a:prstGeom prst="rect">
            <a:avLst/>
          </a:prstGeom>
          <a:noFill/>
          <a:ln w="9525">
            <a:noFill/>
          </a:ln>
        </p:spPr>
      </p:pic>
      <p:sp>
        <p:nvSpPr>
          <p:cNvPr id="30723" name="Text Box 3"/>
          <p:cNvSpPr txBox="1"/>
          <p:nvPr/>
        </p:nvSpPr>
        <p:spPr>
          <a:xfrm>
            <a:off x="0" y="196850"/>
            <a:ext cx="9144000" cy="915988"/>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Epidural hematoma (biconvex shape). The white portion is clotted blood and the dark portion is normal blood (not clotted). The cortical sulci are effaced due to edema. </a:t>
            </a:r>
            <a:endParaRPr lang="en-US" altLang="x-none" dirty="0">
              <a:latin typeface="Verdana" panose="020B0604030504040204" pitchFamily="34" charset="0"/>
            </a:endParaRPr>
          </a:p>
        </p:txBody>
      </p:sp>
      <p:sp>
        <p:nvSpPr>
          <p:cNvPr id="30724" name="Text Box 4"/>
          <p:cNvSpPr txBox="1"/>
          <p:nvPr/>
        </p:nvSpPr>
        <p:spPr>
          <a:xfrm>
            <a:off x="0" y="1524000"/>
            <a:ext cx="2133600" cy="1739900"/>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Epidural hematoma is an emergency bcz it in a narrow space and from an artery.</a:t>
            </a:r>
            <a:endParaRPr lang="en-US" altLang="x-none" dirty="0">
              <a:latin typeface="Verdana" panose="020B060403050404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746" name="Picture 2" descr="P8120007"/>
          <p:cNvPicPr>
            <a:picLocks noChangeAspect="1"/>
          </p:cNvPicPr>
          <p:nvPr/>
        </p:nvPicPr>
        <p:blipFill>
          <a:blip r:embed="rId1"/>
          <a:stretch>
            <a:fillRect/>
          </a:stretch>
        </p:blipFill>
        <p:spPr>
          <a:xfrm>
            <a:off x="0" y="1077913"/>
            <a:ext cx="9144000" cy="4560887"/>
          </a:xfrm>
          <a:prstGeom prst="rect">
            <a:avLst/>
          </a:prstGeom>
          <a:noFill/>
          <a:ln w="9525">
            <a:noFill/>
          </a:ln>
        </p:spPr>
      </p:pic>
      <p:sp>
        <p:nvSpPr>
          <p:cNvPr id="31747" name="Text Box 3"/>
          <p:cNvSpPr txBox="1"/>
          <p:nvPr/>
        </p:nvSpPr>
        <p:spPr>
          <a:xfrm>
            <a:off x="2743200" y="228600"/>
            <a:ext cx="3657600" cy="366713"/>
          </a:xfrm>
          <a:prstGeom prst="rect">
            <a:avLst/>
          </a:prstGeom>
          <a:noFill/>
          <a:ln w="9525">
            <a:noFill/>
          </a:ln>
        </p:spPr>
        <p:txBody>
          <a:bodyPr>
            <a:spAutoFit/>
          </a:bodyPr>
          <a:p>
            <a:pPr algn="l" rtl="0">
              <a:spcBef>
                <a:spcPct val="50000"/>
              </a:spcBef>
            </a:pPr>
            <a:endParaRPr lang="en-US" altLang="x-none" dirty="0">
              <a:latin typeface="Verdana" panose="020B0604030504040204" pitchFamily="34" charset="0"/>
            </a:endParaRPr>
          </a:p>
        </p:txBody>
      </p:sp>
      <p:sp>
        <p:nvSpPr>
          <p:cNvPr id="31748" name="Text Box 4"/>
          <p:cNvSpPr txBox="1"/>
          <p:nvPr/>
        </p:nvSpPr>
        <p:spPr>
          <a:xfrm>
            <a:off x="0" y="471488"/>
            <a:ext cx="9144000" cy="366712"/>
          </a:xfrm>
          <a:prstGeom prst="rect">
            <a:avLst/>
          </a:prstGeom>
          <a:noFill/>
          <a:ln w="9525">
            <a:noFill/>
          </a:ln>
        </p:spPr>
        <p:txBody>
          <a:bodyPr>
            <a:spAutoFit/>
          </a:bodyPr>
          <a:p>
            <a:pPr algn="ctr" rtl="0">
              <a:spcBef>
                <a:spcPct val="50000"/>
              </a:spcBef>
            </a:pPr>
            <a:r>
              <a:rPr lang="en-US" altLang="x-none" dirty="0">
                <a:latin typeface="Verdana" panose="020B0604030504040204" pitchFamily="34" charset="0"/>
              </a:rPr>
              <a:t>Epidural h</a:t>
            </a:r>
            <a:r>
              <a:rPr lang="en-US" altLang="x-none" dirty="0">
                <a:latin typeface="Arial" panose="020B0604020202020204" pitchFamily="34" charset="0"/>
              </a:rPr>
              <a:t>’</a:t>
            </a:r>
            <a:r>
              <a:rPr lang="en-US" altLang="x-none" dirty="0">
                <a:latin typeface="Verdana" panose="020B0604030504040204" pitchFamily="34" charset="0"/>
              </a:rPr>
              <a:t>ge + midline shift + effaced sulci.</a:t>
            </a:r>
            <a:endParaRPr lang="en-US" altLang="x-none" dirty="0">
              <a:latin typeface="Verdana" panose="020B060403050404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4" name="Rectangle 2"/>
          <p:cNvSpPr>
            <a:spLocks noGrp="1" noChangeArrowheads="1"/>
          </p:cNvSpPr>
          <p:nvPr>
            <p:ph type="title"/>
          </p:nvPr>
        </p:nvSpPr>
        <p:spPr>
          <a:xfrm>
            <a:off x="457200" y="228600"/>
            <a:ext cx="8385175" cy="1431925"/>
          </a:xfrm>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8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Neuroradiolgy / </a:t>
            </a:r>
            <a:r>
              <a:rPr kumimoji="0" lang="en-US" sz="36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investigation</a:t>
            </a:r>
            <a:endParaRPr kumimoji="0" lang="en-US" sz="2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endParaRPr>
          </a:p>
        </p:txBody>
      </p:sp>
      <p:sp>
        <p:nvSpPr>
          <p:cNvPr id="3075" name="Rectangle 3"/>
          <p:cNvSpPr>
            <a:spLocks noGrp="1" noChangeArrowheads="1"/>
          </p:cNvSpPr>
          <p:nvPr>
            <p:ph idx="1"/>
          </p:nvPr>
        </p:nvSpPr>
        <p:spPr/>
        <p:txBody>
          <a:bodyPr vert="horz" wrap="square" lIns="91440" tIns="45720" rIns="91440" bIns="45720" numCol="1" anchor="t" anchorCtr="0" compatLnSpc="1"/>
          <a:lstStyle/>
          <a:p>
            <a:pPr marL="342900" marR="0" lvl="0" indent="-342900" algn="l" defTabSz="914400" rtl="1"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36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4400" b="1" i="0" u="sng"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Plain film</a:t>
            </a:r>
            <a:endParaRPr kumimoji="0" lang="en-US" sz="4400" b="1" i="0" u="sng"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1"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3200" b="1" i="0" u="sng"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The plain skull film may reveal:</a:t>
            </a:r>
            <a:endParaRPr kumimoji="0" lang="en-US" sz="3200" b="1" i="0" u="sng"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1"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endParaRPr kumimoji="0" lang="en-US" sz="3200" b="1" i="0" u="sng"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Calcification</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Pituitary fossa enlargement</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Bone lesion or secondary deposit.</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Fractures</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8" name="Rectangle 2"/>
          <p:cNvSpPr>
            <a:spLocks noGrp="1" noChangeArrowheads="1"/>
          </p:cNvSpPr>
          <p:nvPr>
            <p:ph type="title"/>
          </p:nvPr>
        </p:nvSpPr>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Subdural Hematoma</a:t>
            </a:r>
            <a:endParaRPr kumimoji="0" lang="en-US" sz="4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endParaRPr>
          </a:p>
        </p:txBody>
      </p:sp>
      <p:sp>
        <p:nvSpPr>
          <p:cNvPr id="65539" name="Rectangle 3"/>
          <p:cNvSpPr>
            <a:spLocks noGrp="1" noChangeArrowheads="1"/>
          </p:cNvSpPr>
          <p:nvPr>
            <p:ph idx="1"/>
          </p:nvPr>
        </p:nvSpPr>
        <p:spPr>
          <a:xfrm>
            <a:off x="228600" y="1371600"/>
            <a:ext cx="8915400" cy="4191000"/>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Collection of blood between the </a:t>
            </a:r>
            <a:r>
              <a:rPr kumimoji="0" lang="en-US" sz="32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dura</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and </a:t>
            </a:r>
            <a:r>
              <a:rPr kumimoji="0" lang="en-US" sz="32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arachnoid</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Result from </a:t>
            </a:r>
            <a:r>
              <a:rPr kumimoji="0" lang="en-US" sz="32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rPr>
              <a:t>venous injury</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usually tear of the </a:t>
            </a:r>
            <a:r>
              <a:rPr kumimoji="0" lang="en-US" sz="32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rPr>
              <a:t>bridging</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32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rPr>
              <a:t>cerebral veins </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within the subdural space.</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The characteristic appearance of acute subdural </a:t>
            </a:r>
            <a:r>
              <a:rPr kumimoji="0" lang="en-US" sz="32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hemaotma</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on CT is </a:t>
            </a:r>
            <a:r>
              <a:rPr kumimoji="0" lang="en-US" sz="32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rPr>
              <a:t>hyperdense</a:t>
            </a:r>
            <a:r>
              <a:rPr kumimoji="0" lang="en-US" sz="32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rPr>
              <a:t> crescent-shaped </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collection. with </a:t>
            </a:r>
            <a:r>
              <a:rPr kumimoji="0" lang="en-US" sz="3200" b="0" i="0" u="none" strike="noStrike" kern="0" cap="none" spc="0" normalizeH="0" baseline="0" noProof="0" dirty="0" smtClean="0">
                <a:ln>
                  <a:noFill/>
                </a:ln>
                <a:solidFill>
                  <a:srgbClr val="00B050"/>
                </a:solidFill>
                <a:effectLst>
                  <a:outerShdw blurRad="38100" dist="38100" dir="2700000" algn="tl">
                    <a:srgbClr val="000000"/>
                  </a:outerShdw>
                </a:effectLst>
                <a:uLnTx/>
                <a:uFillTx/>
                <a:latin typeface="+mn-lt"/>
                <a:ea typeface="+mn-ea"/>
                <a:cs typeface="+mn-cs"/>
              </a:rPr>
              <a:t>concave(</a:t>
            </a:r>
            <a:r>
              <a:rPr kumimoji="0" lang="en-US" sz="3200" b="0" i="0" u="none" strike="noStrike" kern="0" cap="none" spc="0" normalizeH="0" baseline="0" noProof="0" dirty="0" err="1" smtClean="0">
                <a:ln>
                  <a:noFill/>
                </a:ln>
                <a:solidFill>
                  <a:srgbClr val="00B050"/>
                </a:solidFill>
                <a:effectLst>
                  <a:outerShdw blurRad="38100" dist="38100" dir="2700000" algn="tl">
                    <a:srgbClr val="000000"/>
                  </a:outerShdw>
                </a:effectLst>
                <a:uLnTx/>
                <a:uFillTx/>
                <a:latin typeface="+mn-lt"/>
                <a:ea typeface="+mn-ea"/>
                <a:cs typeface="+mn-cs"/>
              </a:rPr>
              <a:t>medialy</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-convex configuration </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794" name="Picture 2" descr="sd 2"/>
          <p:cNvPicPr>
            <a:picLocks noChangeAspect="1"/>
          </p:cNvPicPr>
          <p:nvPr/>
        </p:nvPicPr>
        <p:blipFill>
          <a:blip r:embed="rId1"/>
          <a:stretch>
            <a:fillRect/>
          </a:stretch>
        </p:blipFill>
        <p:spPr>
          <a:xfrm>
            <a:off x="2590800" y="304800"/>
            <a:ext cx="4991100" cy="6324600"/>
          </a:xfrm>
          <a:prstGeom prst="rect">
            <a:avLst/>
          </a:prstGeom>
          <a:noFill/>
          <a:ln w="9525">
            <a:noFill/>
          </a:ln>
        </p:spPr>
      </p:pic>
      <p:sp>
        <p:nvSpPr>
          <p:cNvPr id="33795" name="Text Box 3"/>
          <p:cNvSpPr txBox="1"/>
          <p:nvPr/>
        </p:nvSpPr>
        <p:spPr>
          <a:xfrm>
            <a:off x="0" y="762000"/>
            <a:ext cx="2667000" cy="3000375"/>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Subdural hematoma: crescent shaped hyperdense area on the Rt with effaced sulci.</a:t>
            </a:r>
            <a:endParaRPr lang="en-US" altLang="x-none" dirty="0">
              <a:latin typeface="Verdana" panose="020B0604030504040204" pitchFamily="34" charset="0"/>
            </a:endParaRPr>
          </a:p>
          <a:p>
            <a:pPr algn="l" rtl="0">
              <a:spcBef>
                <a:spcPct val="50000"/>
              </a:spcBef>
            </a:pPr>
            <a:r>
              <a:rPr lang="en-US" altLang="x-none" dirty="0">
                <a:latin typeface="Verdana" panose="020B0604030504040204" pitchFamily="34" charset="0"/>
              </a:rPr>
              <a:t>The medial border should be either </a:t>
            </a:r>
            <a:r>
              <a:rPr lang="en-US" altLang="x-none" dirty="0">
                <a:solidFill>
                  <a:srgbClr val="00B050"/>
                </a:solidFill>
                <a:latin typeface="Verdana" panose="020B0604030504040204" pitchFamily="34" charset="0"/>
              </a:rPr>
              <a:t>concav</a:t>
            </a:r>
            <a:r>
              <a:rPr lang="en-US" altLang="x-none" dirty="0">
                <a:latin typeface="Verdana" panose="020B0604030504040204" pitchFamily="34" charset="0"/>
              </a:rPr>
              <a:t>e or straight medially in subdural hematoma.</a:t>
            </a:r>
            <a:endParaRPr lang="en-US" altLang="x-none" dirty="0">
              <a:latin typeface="Verdana" panose="020B060403050404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2" name="Rectangle 2"/>
          <p:cNvSpPr>
            <a:spLocks noGrp="1" noChangeArrowheads="1"/>
          </p:cNvSpPr>
          <p:nvPr>
            <p:ph type="title"/>
          </p:nvPr>
        </p:nvSpPr>
        <p:spPr>
          <a:xfrm>
            <a:off x="457200" y="3175"/>
            <a:ext cx="8229600" cy="1139825"/>
          </a:xfrm>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0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Subarachnoid Hemorrhage</a:t>
            </a:r>
            <a:endParaRPr kumimoji="0" lang="en-US" sz="40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endParaRPr>
          </a:p>
        </p:txBody>
      </p:sp>
      <p:sp>
        <p:nvSpPr>
          <p:cNvPr id="71683" name="Rectangle 3"/>
          <p:cNvSpPr>
            <a:spLocks noGrp="1" noChangeArrowheads="1"/>
          </p:cNvSpPr>
          <p:nvPr>
            <p:ph idx="1"/>
          </p:nvPr>
        </p:nvSpPr>
        <p:spPr>
          <a:xfrm>
            <a:off x="228600" y="1143000"/>
            <a:ext cx="8915400" cy="5715000"/>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Hemorrhage into the CSF spaces, and frequently present in the acutely injured patient.</a:t>
            </a:r>
            <a:endPar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SAH appear as </a:t>
            </a:r>
            <a:r>
              <a:rPr kumimoji="0" lang="en-US" sz="28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hyperdensities</a:t>
            </a: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filling the CSF spaces (basal cisterns, cerebral </a:t>
            </a:r>
            <a:r>
              <a:rPr kumimoji="0" lang="en-US" sz="28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sulci</a:t>
            </a: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28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sylvian</a:t>
            </a: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fissures and </a:t>
            </a:r>
            <a:r>
              <a:rPr kumimoji="0" lang="en-US" sz="28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interhemispheric</a:t>
            </a: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fissure).</a:t>
            </a:r>
            <a:endParaRPr kumimoji="0" lang="en-US"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Subarachnoid hemorrhages are most often the consequence of penetrating injury, rupture aneurysm </a:t>
            </a:r>
            <a:r>
              <a:rPr kumimoji="0" lang="en-US" sz="1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(15% of polycystic kidney disease are ass with berry aneurysm)</a:t>
            </a: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and systemic hypertension </a:t>
            </a:r>
            <a:r>
              <a:rPr kumimoji="0" lang="en-US" sz="1400" b="0" i="1"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(A-V malformations can cause subarachnoid </a:t>
            </a:r>
            <a:r>
              <a:rPr kumimoji="0" lang="en-US" sz="1400" b="0" i="1"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h</a:t>
            </a:r>
            <a:r>
              <a:rPr kumimoji="0" lang="en-US" sz="1400" b="0" i="1"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Arial" panose="020B0604020202020204"/>
                <a:ea typeface="+mn-ea"/>
                <a:cs typeface="+mn-cs"/>
              </a:rPr>
              <a:t>’</a:t>
            </a:r>
            <a:r>
              <a:rPr kumimoji="0" lang="en-US" sz="1400" b="0" i="1"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ge</a:t>
            </a:r>
            <a:r>
              <a:rPr kumimoji="0" lang="en-US" sz="1400" b="0" i="1"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t>
            </a:r>
            <a:endParaRPr kumimoji="0" lang="en-US" sz="1400" b="0" i="1"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1600" b="0" i="1"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CT contrast is C/I in brain injury while it </a:t>
            </a:r>
            <a:r>
              <a:rPr kumimoji="0" lang="en-US" sz="1600" b="0" i="1" u="sng"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should</a:t>
            </a:r>
            <a:r>
              <a:rPr kumimoji="0" lang="en-US" sz="1600" b="0" i="1"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be given in abdominal injury.</a:t>
            </a:r>
            <a:endParaRPr kumimoji="0" lang="en-US" sz="1600" b="0" i="1"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2" name="Picture 2" descr="P8120014"/>
          <p:cNvPicPr>
            <a:picLocks noChangeAspect="1"/>
          </p:cNvPicPr>
          <p:nvPr/>
        </p:nvPicPr>
        <p:blipFill>
          <a:blip r:embed="rId1"/>
          <a:stretch>
            <a:fillRect/>
          </a:stretch>
        </p:blipFill>
        <p:spPr>
          <a:xfrm>
            <a:off x="1752600" y="0"/>
            <a:ext cx="7391400" cy="6934200"/>
          </a:xfrm>
          <a:prstGeom prst="rect">
            <a:avLst/>
          </a:prstGeom>
          <a:noFill/>
          <a:ln w="9525">
            <a:noFill/>
          </a:ln>
        </p:spPr>
      </p:pic>
      <p:sp>
        <p:nvSpPr>
          <p:cNvPr id="35843" name="Text Box 3"/>
          <p:cNvSpPr txBox="1"/>
          <p:nvPr/>
        </p:nvSpPr>
        <p:spPr>
          <a:xfrm>
            <a:off x="0" y="0"/>
            <a:ext cx="1828800" cy="3113088"/>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Subarachnoid h</a:t>
            </a:r>
            <a:r>
              <a:rPr lang="en-US" altLang="x-none" dirty="0">
                <a:latin typeface="Arial" panose="020B0604020202020204" pitchFamily="34" charset="0"/>
              </a:rPr>
              <a:t>’</a:t>
            </a:r>
            <a:r>
              <a:rPr lang="en-US" altLang="x-none" dirty="0">
                <a:latin typeface="Verdana" panose="020B0604030504040204" pitchFamily="34" charset="0"/>
              </a:rPr>
              <a:t>ge: the sulci, interhemispheric fissure, basal cisterns and sylvian fissures appear hyperdense (white) . </a:t>
            </a:r>
            <a:endParaRPr lang="en-US" altLang="x-none" dirty="0">
              <a:latin typeface="Verdana" panose="020B060403050404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66" name="Picture 2" descr="P8120010"/>
          <p:cNvPicPr>
            <a:picLocks noChangeAspect="1"/>
          </p:cNvPicPr>
          <p:nvPr/>
        </p:nvPicPr>
        <p:blipFill>
          <a:blip r:embed="rId1"/>
          <a:stretch>
            <a:fillRect/>
          </a:stretch>
        </p:blipFill>
        <p:spPr>
          <a:xfrm>
            <a:off x="2451100" y="19050"/>
            <a:ext cx="6692900" cy="6838950"/>
          </a:xfrm>
          <a:prstGeom prst="rect">
            <a:avLst/>
          </a:prstGeom>
          <a:noFill/>
          <a:ln w="9525">
            <a:noFill/>
          </a:ln>
        </p:spPr>
      </p:pic>
      <p:sp>
        <p:nvSpPr>
          <p:cNvPr id="36867" name="Text Box 3"/>
          <p:cNvSpPr txBox="1"/>
          <p:nvPr/>
        </p:nvSpPr>
        <p:spPr>
          <a:xfrm>
            <a:off x="0" y="1447800"/>
            <a:ext cx="2514600" cy="2014538"/>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Intracerebellar and subarachnoid h</a:t>
            </a:r>
            <a:r>
              <a:rPr lang="en-US" altLang="x-none" dirty="0">
                <a:latin typeface="Arial" panose="020B0604020202020204" pitchFamily="34" charset="0"/>
              </a:rPr>
              <a:t>’</a:t>
            </a:r>
            <a:r>
              <a:rPr lang="en-US" altLang="x-none" dirty="0">
                <a:latin typeface="Verdana" panose="020B0604030504040204" pitchFamily="34" charset="0"/>
              </a:rPr>
              <a:t>ge (blood in the cortical sulci, interhemispheric fissure) but no h</a:t>
            </a:r>
            <a:r>
              <a:rPr lang="en-US" altLang="x-none" dirty="0">
                <a:latin typeface="Arial" panose="020B0604020202020204" pitchFamily="34" charset="0"/>
              </a:rPr>
              <a:t>’</a:t>
            </a:r>
            <a:r>
              <a:rPr lang="en-US" altLang="x-none" dirty="0">
                <a:latin typeface="Verdana" panose="020B0604030504040204" pitchFamily="34" charset="0"/>
              </a:rPr>
              <a:t>ge in the ventricles.   </a:t>
            </a:r>
            <a:endParaRPr lang="en-US" altLang="x-none" dirty="0">
              <a:latin typeface="Verdana" panose="020B0604030504040204" pitchFamily="34" charset="0"/>
            </a:endParaRPr>
          </a:p>
        </p:txBody>
      </p:sp>
      <p:sp>
        <p:nvSpPr>
          <p:cNvPr id="73732" name="Line 4"/>
          <p:cNvSpPr>
            <a:spLocks noChangeShapeType="1"/>
          </p:cNvSpPr>
          <p:nvPr/>
        </p:nvSpPr>
        <p:spPr bwMode="auto">
          <a:xfrm>
            <a:off x="2133600" y="5715000"/>
            <a:ext cx="2057400" cy="2286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36869" name="Text Box 5"/>
          <p:cNvSpPr txBox="1"/>
          <p:nvPr/>
        </p:nvSpPr>
        <p:spPr>
          <a:xfrm>
            <a:off x="0" y="5562600"/>
            <a:ext cx="2133600" cy="641350"/>
          </a:xfrm>
          <a:prstGeom prst="rect">
            <a:avLst/>
          </a:prstGeom>
          <a:noFill/>
          <a:ln w="9525">
            <a:noFill/>
          </a:ln>
        </p:spPr>
        <p:txBody>
          <a:bodyPr>
            <a:spAutoFit/>
          </a:bodyPr>
          <a:p>
            <a:pPr rtl="0">
              <a:spcBef>
                <a:spcPct val="50000"/>
              </a:spcBef>
            </a:pPr>
            <a:r>
              <a:rPr lang="en-US" altLang="x-none" dirty="0">
                <a:latin typeface="Verdana" panose="020B0604030504040204" pitchFamily="34" charset="0"/>
              </a:rPr>
              <a:t>Tentorium cerebelli</a:t>
            </a:r>
            <a:endParaRPr lang="en-US" altLang="x-none" dirty="0">
              <a:latin typeface="Verdana" panose="020B060403050404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90" name="Picture 2" descr="ac on ch subdural"/>
          <p:cNvPicPr>
            <a:picLocks noChangeAspect="1"/>
          </p:cNvPicPr>
          <p:nvPr/>
        </p:nvPicPr>
        <p:blipFill>
          <a:blip r:embed="rId1"/>
          <a:stretch>
            <a:fillRect/>
          </a:stretch>
        </p:blipFill>
        <p:spPr>
          <a:xfrm>
            <a:off x="2362200" y="0"/>
            <a:ext cx="5410200" cy="6858000"/>
          </a:xfrm>
          <a:prstGeom prst="rect">
            <a:avLst/>
          </a:prstGeom>
          <a:noFill/>
          <a:ln w="9525">
            <a:noFill/>
          </a:ln>
        </p:spPr>
      </p:pic>
      <p:sp>
        <p:nvSpPr>
          <p:cNvPr id="37891" name="Text Box 3"/>
          <p:cNvSpPr txBox="1"/>
          <p:nvPr/>
        </p:nvSpPr>
        <p:spPr>
          <a:xfrm>
            <a:off x="0" y="1143000"/>
            <a:ext cx="2362200" cy="4486275"/>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Acute (white), subacute (grey), chronic (black) subdural hematoma + edema. In this case think of child abuse due to repetitive injury. Other names include: non-accidental child injury, shaken-baby syndrome, battered child syndrome.   </a:t>
            </a:r>
            <a:endParaRPr lang="en-US" altLang="x-none" dirty="0">
              <a:latin typeface="Verdana" panose="020B0604030504040204" pitchFamily="34" charset="0"/>
            </a:endParaRPr>
          </a:p>
        </p:txBody>
      </p:sp>
      <p:sp>
        <p:nvSpPr>
          <p:cNvPr id="67588" name="Line 4"/>
          <p:cNvSpPr>
            <a:spLocks noChangeShapeType="1"/>
          </p:cNvSpPr>
          <p:nvPr/>
        </p:nvSpPr>
        <p:spPr bwMode="auto">
          <a:xfrm>
            <a:off x="1600200" y="1371600"/>
            <a:ext cx="5105400" cy="10668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37893" name="Line 5"/>
          <p:cNvSpPr/>
          <p:nvPr/>
        </p:nvSpPr>
        <p:spPr>
          <a:xfrm>
            <a:off x="1905000" y="1600200"/>
            <a:ext cx="1524000" cy="838200"/>
          </a:xfrm>
          <a:prstGeom prst="line">
            <a:avLst/>
          </a:prstGeom>
          <a:ln w="9525" cap="flat" cmpd="sng">
            <a:solidFill>
              <a:schemeClr val="tx1"/>
            </a:solidFill>
            <a:prstDash val="solid"/>
            <a:headEnd type="none" w="med" len="med"/>
            <a:tailEnd type="triangle" w="med" len="med"/>
          </a:ln>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7330" name="Rectangle 2"/>
          <p:cNvSpPr>
            <a:spLocks noGrp="1" noChangeArrowheads="1"/>
          </p:cNvSpPr>
          <p:nvPr>
            <p:ph type="title" idx="4294967295"/>
          </p:nvPr>
        </p:nvSpPr>
        <p:spPr>
          <a:xfrm>
            <a:off x="838200" y="-76200"/>
            <a:ext cx="7467600" cy="1066800"/>
          </a:xfrm>
        </p:spPr>
        <p:txBody>
          <a:bodyPr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8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Cerebral Contusion</a:t>
            </a:r>
            <a:endParaRPr kumimoji="0" lang="en-US" sz="48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endParaRPr>
          </a:p>
        </p:txBody>
      </p:sp>
      <p:sp>
        <p:nvSpPr>
          <p:cNvPr id="227331" name="Rectangle 3"/>
          <p:cNvSpPr>
            <a:spLocks noGrp="1" noChangeArrowheads="1"/>
          </p:cNvSpPr>
          <p:nvPr>
            <p:ph type="body" idx="1"/>
          </p:nvPr>
        </p:nvSpPr>
        <p:spPr>
          <a:xfrm>
            <a:off x="304800" y="914400"/>
            <a:ext cx="8839200" cy="5410200"/>
          </a:xfrm>
        </p:spPr>
        <p:txBody>
          <a:bodyPr wrap="square" lIns="91440" tIns="45720" rIns="91440" bIns="45720" numCol="1" anchor="t" anchorCtr="0" compatLnSpc="1"/>
          <a:lstStyle/>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r>
              <a:rPr kumimoji="0" lang="en-US" sz="36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Bruising or crushing of brain tissue.</a:t>
            </a:r>
            <a:endParaRPr kumimoji="0" lang="en-US" sz="36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Two types of cerebral contusion:</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 </a:t>
            </a:r>
            <a:r>
              <a:rPr kumimoji="0" lang="en-US" sz="32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nonhemorrhatic</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(necrotic)</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 Hemorrhagic</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tx1"/>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Hemorrhagic contusions occur due to stretching and shearing injury, often due to impaction of the brain against the skull on the side opposite to the injury.</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tx1"/>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The hemorrhagic areas may not be evident in the very acute stage or in the first 24 hours.</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938" name="Picture 3" descr="tcco-fig1"/>
          <p:cNvPicPr>
            <a:picLocks noChangeAspect="1"/>
          </p:cNvPicPr>
          <p:nvPr>
            <p:ph sz="half" idx="1"/>
          </p:nvPr>
        </p:nvPicPr>
        <p:blipFill>
          <a:blip r:embed="rId1"/>
          <a:srcRect/>
          <a:stretch>
            <a:fillRect/>
          </a:stretch>
        </p:blipFill>
        <p:spPr>
          <a:xfrm>
            <a:off x="533400" y="914400"/>
            <a:ext cx="4191000" cy="5029200"/>
          </a:xfrm>
          <a:ln/>
        </p:spPr>
      </p:pic>
      <p:pic>
        <p:nvPicPr>
          <p:cNvPr id="39939" name="Picture 4" descr="tcco-fig2"/>
          <p:cNvPicPr>
            <a:picLocks noChangeAspect="1"/>
          </p:cNvPicPr>
          <p:nvPr>
            <p:ph sz="half" idx="2"/>
          </p:nvPr>
        </p:nvPicPr>
        <p:blipFill>
          <a:blip r:embed="rId2"/>
          <a:srcRect/>
          <a:stretch>
            <a:fillRect/>
          </a:stretch>
        </p:blipFill>
        <p:spPr>
          <a:xfrm>
            <a:off x="5105400" y="990600"/>
            <a:ext cx="3810000" cy="4953000"/>
          </a:xfrm>
          <a:ln/>
        </p:spPr>
      </p:pic>
      <p:sp>
        <p:nvSpPr>
          <p:cNvPr id="39940" name="Text Box 5"/>
          <p:cNvSpPr txBox="1"/>
          <p:nvPr/>
        </p:nvSpPr>
        <p:spPr>
          <a:xfrm>
            <a:off x="533400" y="228600"/>
            <a:ext cx="8382000" cy="641350"/>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Brain contusion: severe diffuse brain edema (Lt CT). After 24hrs the h</a:t>
            </a:r>
            <a:r>
              <a:rPr lang="en-US" altLang="x-none" dirty="0">
                <a:latin typeface="Arial" panose="020B0604020202020204" pitchFamily="34" charset="0"/>
              </a:rPr>
              <a:t>’</a:t>
            </a:r>
            <a:r>
              <a:rPr lang="en-US" altLang="x-none" dirty="0">
                <a:latin typeface="Verdana" panose="020B0604030504040204" pitchFamily="34" charset="0"/>
              </a:rPr>
              <a:t>agic contusion became more defined, in the Lt frontal lobe. </a:t>
            </a:r>
            <a:endParaRPr lang="en-US" altLang="x-none" dirty="0">
              <a:latin typeface="Verdana" panose="020B060403050404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62" name="Picture 2" descr="P8120009"/>
          <p:cNvPicPr>
            <a:picLocks noChangeAspect="1"/>
          </p:cNvPicPr>
          <p:nvPr/>
        </p:nvPicPr>
        <p:blipFill>
          <a:blip r:embed="rId1"/>
          <a:stretch>
            <a:fillRect/>
          </a:stretch>
        </p:blipFill>
        <p:spPr>
          <a:xfrm>
            <a:off x="0" y="1036638"/>
            <a:ext cx="9144000" cy="4754562"/>
          </a:xfrm>
          <a:prstGeom prst="rect">
            <a:avLst/>
          </a:prstGeom>
          <a:noFill/>
          <a:ln w="9525">
            <a:noFill/>
          </a:ln>
        </p:spPr>
      </p:pic>
      <p:sp>
        <p:nvSpPr>
          <p:cNvPr id="40963" name="Text Box 3"/>
          <p:cNvSpPr txBox="1"/>
          <p:nvPr/>
        </p:nvSpPr>
        <p:spPr>
          <a:xfrm>
            <a:off x="0" y="0"/>
            <a:ext cx="9144000" cy="366713"/>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H</a:t>
            </a:r>
            <a:r>
              <a:rPr lang="en-US" altLang="x-none" dirty="0">
                <a:latin typeface="Arial" panose="020B0604020202020204" pitchFamily="34" charset="0"/>
              </a:rPr>
              <a:t>’</a:t>
            </a:r>
            <a:r>
              <a:rPr lang="en-US" altLang="x-none" dirty="0">
                <a:latin typeface="Verdana" panose="020B0604030504040204" pitchFamily="34" charset="0"/>
              </a:rPr>
              <a:t>agic contusion and subgalial h</a:t>
            </a:r>
            <a:r>
              <a:rPr lang="en-US" altLang="x-none" dirty="0">
                <a:latin typeface="Arial" panose="020B0604020202020204" pitchFamily="34" charset="0"/>
              </a:rPr>
              <a:t>’</a:t>
            </a:r>
            <a:r>
              <a:rPr lang="en-US" altLang="x-none" dirty="0">
                <a:latin typeface="Verdana" panose="020B0604030504040204" pitchFamily="34" charset="0"/>
              </a:rPr>
              <a:t>ge. </a:t>
            </a:r>
            <a:endParaRPr lang="en-US" altLang="x-none" dirty="0">
              <a:latin typeface="Verdana" panose="020B0604030504040204" pitchFamily="34" charset="0"/>
            </a:endParaRPr>
          </a:p>
        </p:txBody>
      </p:sp>
      <p:sp>
        <p:nvSpPr>
          <p:cNvPr id="229380" name="Line 4"/>
          <p:cNvSpPr>
            <a:spLocks noChangeShapeType="1"/>
          </p:cNvSpPr>
          <p:nvPr/>
        </p:nvSpPr>
        <p:spPr bwMode="auto">
          <a:xfrm>
            <a:off x="457200" y="304800"/>
            <a:ext cx="1066800" cy="25908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40965" name="Line 5"/>
          <p:cNvSpPr/>
          <p:nvPr/>
        </p:nvSpPr>
        <p:spPr>
          <a:xfrm>
            <a:off x="1600200" y="304800"/>
            <a:ext cx="0" cy="2209800"/>
          </a:xfrm>
          <a:prstGeom prst="line">
            <a:avLst/>
          </a:prstGeom>
          <a:ln w="9525" cap="flat" cmpd="sng">
            <a:solidFill>
              <a:schemeClr val="tx1"/>
            </a:solidFill>
            <a:prstDash val="solid"/>
            <a:headEnd type="none" w="med" len="med"/>
            <a:tailEnd type="triangle" w="med" len="med"/>
          </a:ln>
        </p:spPr>
      </p:sp>
      <p:sp>
        <p:nvSpPr>
          <p:cNvPr id="229382" name="Line 6"/>
          <p:cNvSpPr>
            <a:spLocks noChangeShapeType="1"/>
          </p:cNvSpPr>
          <p:nvPr/>
        </p:nvSpPr>
        <p:spPr bwMode="auto">
          <a:xfrm>
            <a:off x="3276600" y="304800"/>
            <a:ext cx="304800" cy="45720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Rectangle 2"/>
          <p:cNvSpPr>
            <a:spLocks noGrp="1" noChangeArrowheads="1"/>
          </p:cNvSpPr>
          <p:nvPr>
            <p:ph type="title"/>
          </p:nvPr>
        </p:nvSpPr>
        <p:spPr>
          <a:xfrm>
            <a:off x="0" y="152400"/>
            <a:ext cx="9144000" cy="1219200"/>
          </a:xfrm>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Multiple sclerosis (MS)</a:t>
            </a:r>
            <a:endParaRPr kumimoji="0" lang="en-US" sz="4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endParaRPr>
          </a:p>
        </p:txBody>
      </p:sp>
      <p:sp>
        <p:nvSpPr>
          <p:cNvPr id="25603" name="Rectangle 3"/>
          <p:cNvSpPr>
            <a:spLocks noGrp="1" noChangeArrowheads="1"/>
          </p:cNvSpPr>
          <p:nvPr>
            <p:ph idx="1"/>
          </p:nvPr>
        </p:nvSpPr>
        <p:spPr>
          <a:xfrm>
            <a:off x="304800" y="1371600"/>
            <a:ext cx="8839200" cy="5029200"/>
          </a:xfrm>
        </p:spPr>
        <p:txBody>
          <a:bodyPr vert="horz" wrap="square" lIns="91440" tIns="45720" rIns="91440" bIns="45720" numCol="1" anchor="t" anchorCtr="0" compatLnSpc="1"/>
          <a:lstStyle/>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r>
              <a:rPr kumimoji="0" lang="en-US" sz="28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MS is a white matter disease</a:t>
            </a: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resulting in areas of demyelination in the central nervous system (brain and spinal cord).</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Most common in young people and about two thirds of patients are female </a:t>
            </a:r>
            <a:r>
              <a:rPr kumimoji="0" lang="en-US" sz="1400" b="0" i="1"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(age of onset:20-40).</a:t>
            </a:r>
            <a:endParaRPr kumimoji="0" lang="en-US" sz="1400" b="0" i="1"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Ms lesions (plaques) are composed of inflammatory lesions and areas of axons (nerve fiber) and myelin (a fat that envelop the nerves.</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The demyelinating lesions present with a characteristic relapsing and remitting course.</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2866" name="Rectangle 2"/>
          <p:cNvSpPr>
            <a:spLocks noGrp="1" noChangeArrowheads="1"/>
          </p:cNvSpPr>
          <p:nvPr>
            <p:ph type="title"/>
          </p:nvPr>
        </p:nvSpPr>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400" b="0" i="0" u="none" strike="noStrike" kern="0" cap="none" spc="0" normalizeH="0" baseline="0" noProof="0" smtClean="0">
                <a:ln>
                  <a:noFill/>
                </a:ln>
                <a:solidFill>
                  <a:schemeClr val="tx2"/>
                </a:solidFill>
                <a:effectLst>
                  <a:outerShdw blurRad="38100" dist="38100" dir="2700000" algn="tl">
                    <a:srgbClr val="000000"/>
                  </a:outerShdw>
                </a:effectLst>
                <a:uLnTx/>
                <a:uFillTx/>
                <a:latin typeface="+mj-lt"/>
                <a:ea typeface="+mj-ea"/>
                <a:cs typeface="+mj-cs"/>
              </a:rPr>
              <a:t>ULTRASOUND</a:t>
            </a:r>
            <a:endParaRPr kumimoji="0" lang="en-US" sz="4400" b="0" i="0" u="none" strike="noStrike" kern="0" cap="none" spc="0" normalizeH="0" baseline="0" noProof="0" smtClean="0">
              <a:ln>
                <a:noFill/>
              </a:ln>
              <a:solidFill>
                <a:schemeClr val="tx2"/>
              </a:solidFill>
              <a:effectLst>
                <a:outerShdw blurRad="38100" dist="38100" dir="2700000" algn="tl">
                  <a:srgbClr val="000000"/>
                </a:outerShdw>
              </a:effectLst>
              <a:uLnTx/>
              <a:uFillTx/>
              <a:latin typeface="+mj-lt"/>
              <a:ea typeface="+mj-ea"/>
              <a:cs typeface="+mj-cs"/>
            </a:endParaRPr>
          </a:p>
        </p:txBody>
      </p:sp>
      <p:sp>
        <p:nvSpPr>
          <p:cNvPr id="292867" name="Rectangle 3"/>
          <p:cNvSpPr>
            <a:spLocks noGrp="1" noChangeArrowheads="1"/>
          </p:cNvSpPr>
          <p:nvPr>
            <p:ph idx="1"/>
          </p:nvPr>
        </p:nvSpPr>
        <p:spPr>
          <a:xfrm>
            <a:off x="533400" y="1752600"/>
            <a:ext cx="8610600" cy="4724400"/>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v"/>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The neonatal brain can be scanned                                           through the open anterior fontanelle for:</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Ø"/>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Hydrocephalous    </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Ø"/>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Interventricular or intracerebral hemorrhage                               </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Ø"/>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Suspected intracranial pathology.</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v"/>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Doppler studies are used for the                                                                                                 diagnosis of carotid artery stenosis.</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1" eaLnBrk="1" fontAlgn="base" latinLnBrk="0" hangingPunct="1">
              <a:lnSpc>
                <a:spcPct val="100000"/>
              </a:lnSpc>
              <a:spcBef>
                <a:spcPct val="20000"/>
              </a:spcBef>
              <a:spcAft>
                <a:spcPct val="0"/>
              </a:spcAft>
              <a:buClr>
                <a:schemeClr val="hlink"/>
              </a:buClr>
              <a:buSzPct val="60000"/>
              <a:buFont typeface="Wingdings" panose="05000000000000000000" pitchFamily="2" charset="2"/>
              <a:buNone/>
              <a:defRPr/>
            </a:pP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1" eaLnBrk="1" fontAlgn="base" latinLnBrk="0" hangingPunct="1">
              <a:lnSpc>
                <a:spcPct val="100000"/>
              </a:lnSpc>
              <a:spcBef>
                <a:spcPct val="20000"/>
              </a:spcBef>
              <a:spcAft>
                <a:spcPct val="0"/>
              </a:spcAft>
              <a:buClr>
                <a:schemeClr val="hlink"/>
              </a:buClr>
              <a:buSzPct val="60000"/>
              <a:buFont typeface="Wingdings" panose="05000000000000000000" pitchFamily="2" charset="2"/>
              <a:buNone/>
              <a:defRPr/>
            </a:pP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1" eaLnBrk="1" fontAlgn="base" latinLnBrk="0" hangingPunct="1">
              <a:lnSpc>
                <a:spcPct val="100000"/>
              </a:lnSpc>
              <a:spcBef>
                <a:spcPct val="20000"/>
              </a:spcBef>
              <a:spcAft>
                <a:spcPct val="0"/>
              </a:spcAft>
              <a:buClr>
                <a:schemeClr val="hlink"/>
              </a:buClr>
              <a:buSzPct val="60000"/>
              <a:buFont typeface="Wingdings" panose="05000000000000000000" pitchFamily="2" charset="2"/>
              <a:buNone/>
              <a:defRPr/>
            </a:pP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Rectangle 2"/>
          <p:cNvSpPr>
            <a:spLocks noGrp="1" noChangeArrowheads="1"/>
          </p:cNvSpPr>
          <p:nvPr>
            <p:ph type="title"/>
          </p:nvPr>
        </p:nvSpPr>
        <p:spPr>
          <a:xfrm>
            <a:off x="457200" y="-152400"/>
            <a:ext cx="8385175" cy="1431925"/>
          </a:xfrm>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Multiple sclerosis / 2</a:t>
            </a:r>
            <a:endParaRPr kumimoji="0" lang="en-US" sz="4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endParaRPr>
          </a:p>
        </p:txBody>
      </p:sp>
      <p:sp>
        <p:nvSpPr>
          <p:cNvPr id="26627" name="Rectangle 3"/>
          <p:cNvSpPr>
            <a:spLocks noGrp="1" noChangeArrowheads="1"/>
          </p:cNvSpPr>
          <p:nvPr>
            <p:ph idx="1"/>
          </p:nvPr>
        </p:nvSpPr>
        <p:spPr>
          <a:xfrm>
            <a:off x="152400" y="762000"/>
            <a:ext cx="8991600" cy="5334000"/>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MRI is the investigation of choice.</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The demyelinating plaques appear as focal discrete areas of abnormal high signal intensity on T2- weighted images.</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The common location of plaques are in the periventricular region, corpus callosum, and to a lesser extent in the brain stem, cerebellum, optic nerves and in the spinal cord.</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Contrast enhancement of the plaques indicate active disease, </a:t>
            </a:r>
            <a:r>
              <a:rPr kumimoji="0" lang="en-US" sz="2400" b="0" i="1"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if not then they are chronic lesions.</a:t>
            </a:r>
            <a:endParaRPr kumimoji="0" lang="en-US" sz="2400" b="0" i="1"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4034" name="Picture 5" descr="thumbnailCAIN6P2K"/>
          <p:cNvPicPr>
            <a:picLocks noGrp="1" noChangeAspect="1"/>
          </p:cNvPicPr>
          <p:nvPr>
            <p:ph/>
          </p:nvPr>
        </p:nvPicPr>
        <p:blipFill>
          <a:blip r:embed="rId1"/>
          <a:srcRect/>
          <a:stretch>
            <a:fillRect/>
          </a:stretch>
        </p:blipFill>
        <p:spPr>
          <a:xfrm>
            <a:off x="1143000" y="1905000"/>
            <a:ext cx="6877050" cy="4953000"/>
          </a:xfrm>
          <a:ln/>
        </p:spPr>
      </p:pic>
      <p:sp>
        <p:nvSpPr>
          <p:cNvPr id="44035" name="Text Box 6"/>
          <p:cNvSpPr txBox="1"/>
          <p:nvPr/>
        </p:nvSpPr>
        <p:spPr>
          <a:xfrm>
            <a:off x="1066800" y="0"/>
            <a:ext cx="3505200" cy="366713"/>
          </a:xfrm>
          <a:prstGeom prst="rect">
            <a:avLst/>
          </a:prstGeom>
          <a:noFill/>
          <a:ln w="9525">
            <a:noFill/>
          </a:ln>
        </p:spPr>
        <p:txBody>
          <a:bodyPr>
            <a:spAutoFit/>
          </a:bodyPr>
          <a:p>
            <a:pPr algn="l" rtl="0">
              <a:spcBef>
                <a:spcPct val="50000"/>
              </a:spcBef>
            </a:pPr>
            <a:endParaRPr lang="en-US" altLang="x-none" dirty="0">
              <a:latin typeface="Verdana" panose="020B0604030504040204" pitchFamily="34" charset="0"/>
            </a:endParaRPr>
          </a:p>
        </p:txBody>
      </p:sp>
      <p:sp>
        <p:nvSpPr>
          <p:cNvPr id="44036" name="Text Box 8"/>
          <p:cNvSpPr txBox="1"/>
          <p:nvPr/>
        </p:nvSpPr>
        <p:spPr>
          <a:xfrm>
            <a:off x="1143000" y="303213"/>
            <a:ext cx="3429000" cy="915987"/>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T2 weighted MRI showing multiple periventricular hyperdense plaques of MS. </a:t>
            </a:r>
            <a:endParaRPr lang="en-US" altLang="x-none" dirty="0">
              <a:latin typeface="Verdana" panose="020B0604030504040204" pitchFamily="34" charset="0"/>
            </a:endParaRPr>
          </a:p>
        </p:txBody>
      </p:sp>
      <p:sp>
        <p:nvSpPr>
          <p:cNvPr id="44037" name="Text Box 9"/>
          <p:cNvSpPr txBox="1"/>
          <p:nvPr/>
        </p:nvSpPr>
        <p:spPr>
          <a:xfrm>
            <a:off x="4572000" y="-76200"/>
            <a:ext cx="4191000" cy="2014538"/>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Flare image showing the previous lesions more clearly (high signal intensity lesions). The CSF appears black (as in T1) but white mater appears grey (in T1 it is white) to allow visualization of the sclerotic plaques.</a:t>
            </a:r>
            <a:endParaRPr lang="en-US" altLang="x-none" dirty="0">
              <a:latin typeface="Verdana" panose="020B0604030504040204" pitchFamily="34" charset="0"/>
            </a:endParaRPr>
          </a:p>
        </p:txBody>
      </p:sp>
      <p:sp>
        <p:nvSpPr>
          <p:cNvPr id="44038" name="AutoShape 10"/>
          <p:cNvSpPr/>
          <p:nvPr/>
        </p:nvSpPr>
        <p:spPr>
          <a:xfrm>
            <a:off x="5029200" y="3962400"/>
            <a:ext cx="228600" cy="152400"/>
          </a:xfrm>
          <a:prstGeom prst="rightArrow">
            <a:avLst>
              <a:gd name="adj1" fmla="val 50000"/>
              <a:gd name="adj2" fmla="val 37500"/>
            </a:avLst>
          </a:prstGeom>
          <a:solidFill>
            <a:schemeClr val="accent1"/>
          </a:solidFill>
          <a:ln w="9525" cap="flat" cmpd="sng">
            <a:solidFill>
              <a:schemeClr val="tx1"/>
            </a:solidFill>
            <a:prstDash val="solid"/>
            <a:miter/>
            <a:headEnd type="none" w="med" len="med"/>
            <a:tailEnd type="none" w="med" len="med"/>
          </a:ln>
        </p:spPr>
        <p:txBody>
          <a:bodyPr wrap="none" anchor="ctr" anchorCtr="0"/>
          <a:p>
            <a:endParaRPr lang="en-US" altLang="x-none" dirty="0">
              <a:latin typeface="Verdana" panose="020B0604030504040204" pitchFamily="34" charset="0"/>
            </a:endParaRPr>
          </a:p>
        </p:txBody>
      </p:sp>
      <p:sp>
        <p:nvSpPr>
          <p:cNvPr id="44039" name="AutoShape 11"/>
          <p:cNvSpPr/>
          <p:nvPr/>
        </p:nvSpPr>
        <p:spPr>
          <a:xfrm>
            <a:off x="5410200" y="4495800"/>
            <a:ext cx="228600" cy="152400"/>
          </a:xfrm>
          <a:prstGeom prst="rightArrow">
            <a:avLst>
              <a:gd name="adj1" fmla="val 50000"/>
              <a:gd name="adj2" fmla="val 37500"/>
            </a:avLst>
          </a:prstGeom>
          <a:solidFill>
            <a:schemeClr val="accent1"/>
          </a:solidFill>
          <a:ln w="9525" cap="flat" cmpd="sng">
            <a:solidFill>
              <a:schemeClr val="tx1"/>
            </a:solidFill>
            <a:prstDash val="solid"/>
            <a:miter/>
            <a:headEnd type="none" w="med" len="med"/>
            <a:tailEnd type="none" w="med" len="med"/>
          </a:ln>
        </p:spPr>
        <p:txBody>
          <a:bodyPr wrap="none" anchor="ctr" anchorCtr="0"/>
          <a:p>
            <a:endParaRPr lang="en-US" altLang="x-none" dirty="0">
              <a:latin typeface="Verdana" panose="020B0604030504040204" pitchFamily="34" charset="0"/>
            </a:endParaRPr>
          </a:p>
        </p:txBody>
      </p:sp>
      <p:sp>
        <p:nvSpPr>
          <p:cNvPr id="44040" name="AutoShape 12"/>
          <p:cNvSpPr/>
          <p:nvPr/>
        </p:nvSpPr>
        <p:spPr>
          <a:xfrm>
            <a:off x="5486400" y="3200400"/>
            <a:ext cx="228600" cy="152400"/>
          </a:xfrm>
          <a:prstGeom prst="rightArrow">
            <a:avLst>
              <a:gd name="adj1" fmla="val 50000"/>
              <a:gd name="adj2" fmla="val 37500"/>
            </a:avLst>
          </a:prstGeom>
          <a:solidFill>
            <a:schemeClr val="accent1"/>
          </a:solidFill>
          <a:ln w="9525" cap="flat" cmpd="sng">
            <a:solidFill>
              <a:schemeClr val="tx1"/>
            </a:solidFill>
            <a:prstDash val="solid"/>
            <a:miter/>
            <a:headEnd type="none" w="med" len="med"/>
            <a:tailEnd type="none" w="med" len="med"/>
          </a:ln>
        </p:spPr>
        <p:txBody>
          <a:bodyPr wrap="none" anchor="ctr" anchorCtr="0"/>
          <a:p>
            <a:endParaRPr lang="en-US" altLang="x-none" dirty="0">
              <a:latin typeface="Verdana" panose="020B0604030504040204" pitchFamily="34" charset="0"/>
            </a:endParaRPr>
          </a:p>
        </p:txBody>
      </p:sp>
      <p:sp>
        <p:nvSpPr>
          <p:cNvPr id="44041" name="AutoShape 13"/>
          <p:cNvSpPr/>
          <p:nvPr/>
        </p:nvSpPr>
        <p:spPr>
          <a:xfrm>
            <a:off x="6781800" y="4876800"/>
            <a:ext cx="228600" cy="152400"/>
          </a:xfrm>
          <a:prstGeom prst="rightArrow">
            <a:avLst>
              <a:gd name="adj1" fmla="val 50000"/>
              <a:gd name="adj2" fmla="val 37500"/>
            </a:avLst>
          </a:prstGeom>
          <a:solidFill>
            <a:schemeClr val="accent1"/>
          </a:solidFill>
          <a:ln w="9525" cap="flat" cmpd="sng">
            <a:solidFill>
              <a:schemeClr val="tx1"/>
            </a:solidFill>
            <a:prstDash val="solid"/>
            <a:miter/>
            <a:headEnd type="none" w="med" len="med"/>
            <a:tailEnd type="none" w="med" len="med"/>
          </a:ln>
        </p:spPr>
        <p:txBody>
          <a:bodyPr wrap="none" anchor="ctr" anchorCtr="0"/>
          <a:p>
            <a:endParaRPr lang="en-US" altLang="x-none" dirty="0">
              <a:latin typeface="Verdana" panose="020B0604030504040204" pitchFamily="34" charset="0"/>
            </a:endParaRPr>
          </a:p>
        </p:txBody>
      </p:sp>
      <p:sp>
        <p:nvSpPr>
          <p:cNvPr id="44042" name="Line 15"/>
          <p:cNvSpPr/>
          <p:nvPr/>
        </p:nvSpPr>
        <p:spPr>
          <a:xfrm flipH="1">
            <a:off x="7086600" y="3657600"/>
            <a:ext cx="1143000" cy="457200"/>
          </a:xfrm>
          <a:prstGeom prst="line">
            <a:avLst/>
          </a:prstGeom>
          <a:ln w="9525" cap="flat" cmpd="sng">
            <a:solidFill>
              <a:schemeClr val="tx1"/>
            </a:solidFill>
            <a:prstDash val="solid"/>
            <a:headEnd type="none" w="med" len="med"/>
            <a:tailEnd type="triangle" w="med" len="med"/>
          </a:ln>
        </p:spPr>
      </p:sp>
      <p:sp>
        <p:nvSpPr>
          <p:cNvPr id="44043" name="Text Box 16"/>
          <p:cNvSpPr txBox="1"/>
          <p:nvPr/>
        </p:nvSpPr>
        <p:spPr>
          <a:xfrm>
            <a:off x="8229600" y="3048000"/>
            <a:ext cx="1066800" cy="1155700"/>
          </a:xfrm>
          <a:prstGeom prst="rect">
            <a:avLst/>
          </a:prstGeom>
          <a:noFill/>
          <a:ln w="9525">
            <a:noFill/>
          </a:ln>
        </p:spPr>
        <p:txBody>
          <a:bodyPr>
            <a:spAutoFit/>
          </a:bodyPr>
          <a:p>
            <a:pPr algn="l" rtl="0">
              <a:spcBef>
                <a:spcPct val="50000"/>
              </a:spcBef>
            </a:pPr>
            <a:r>
              <a:rPr lang="en-US" altLang="x-none" sz="1400" dirty="0">
                <a:latin typeface="Verdana" panose="020B0604030504040204" pitchFamily="34" charset="0"/>
              </a:rPr>
              <a:t>White mater is grey in flair imaging.</a:t>
            </a:r>
            <a:endParaRPr lang="en-US" altLang="x-none" sz="1400" dirty="0">
              <a:latin typeface="Verdana" panose="020B060403050404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5058" name="Picture 5" descr="6379292AXIAL_PD_B_"/>
          <p:cNvPicPr>
            <a:picLocks noGrp="1" noChangeAspect="1"/>
          </p:cNvPicPr>
          <p:nvPr>
            <p:ph/>
          </p:nvPr>
        </p:nvPicPr>
        <p:blipFill>
          <a:blip r:embed="rId1"/>
          <a:srcRect/>
          <a:stretch>
            <a:fillRect/>
          </a:stretch>
        </p:blipFill>
        <p:spPr>
          <a:xfrm>
            <a:off x="1752600" y="990600"/>
            <a:ext cx="5715000" cy="5867400"/>
          </a:xfrm>
          <a:ln/>
        </p:spPr>
      </p:pic>
      <p:sp>
        <p:nvSpPr>
          <p:cNvPr id="45059" name="Text Box 6"/>
          <p:cNvSpPr txBox="1"/>
          <p:nvPr/>
        </p:nvSpPr>
        <p:spPr>
          <a:xfrm>
            <a:off x="1676400" y="152400"/>
            <a:ext cx="6553200" cy="915988"/>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Brain MRI (flare) showing high intensity plaques of MS. The lesions are usually bilateral but not symmetrical.</a:t>
            </a:r>
            <a:endParaRPr lang="en-US" altLang="x-none" dirty="0">
              <a:latin typeface="Verdana" panose="020B060403050404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6082" name="Picture 4" descr="minDsc73654+"/>
          <p:cNvPicPr>
            <a:picLocks noChangeAspect="1"/>
          </p:cNvPicPr>
          <p:nvPr/>
        </p:nvPicPr>
        <p:blipFill>
          <a:blip r:embed="rId1"/>
          <a:stretch>
            <a:fillRect/>
          </a:stretch>
        </p:blipFill>
        <p:spPr>
          <a:xfrm>
            <a:off x="1524000" y="862013"/>
            <a:ext cx="6324600" cy="4945062"/>
          </a:xfrm>
          <a:prstGeom prst="rect">
            <a:avLst/>
          </a:prstGeom>
          <a:noFill/>
          <a:ln w="9525">
            <a:noFill/>
          </a:ln>
        </p:spPr>
      </p:pic>
      <p:sp>
        <p:nvSpPr>
          <p:cNvPr id="46083" name="Text Box 5"/>
          <p:cNvSpPr txBox="1"/>
          <p:nvPr/>
        </p:nvSpPr>
        <p:spPr>
          <a:xfrm>
            <a:off x="1676400" y="152400"/>
            <a:ext cx="6553200" cy="641350"/>
          </a:xfrm>
          <a:prstGeom prst="rect">
            <a:avLst/>
          </a:prstGeom>
          <a:noFill/>
          <a:ln w="9525">
            <a:noFill/>
          </a:ln>
        </p:spPr>
        <p:txBody>
          <a:bodyPr>
            <a:spAutoFit/>
          </a:bodyPr>
          <a:p>
            <a:pPr algn="l" rtl="0">
              <a:spcBef>
                <a:spcPct val="50000"/>
              </a:spcBef>
              <a:buNone/>
            </a:pPr>
            <a:r>
              <a:rPr lang="en-US" altLang="x-none" dirty="0">
                <a:latin typeface="Verdana" panose="020B0604030504040204" pitchFamily="34" charset="0"/>
              </a:rPr>
              <a:t>Brain MRI showing high intensity plaques of MS</a:t>
            </a:r>
            <a:r>
              <a:rPr lang="ar-JO" altLang="x-none" dirty="0">
                <a:latin typeface="Verdana" panose="020B0604030504040204" pitchFamily="34" charset="0"/>
              </a:rPr>
              <a:t> </a:t>
            </a:r>
            <a:r>
              <a:rPr lang="en-US" altLang="x-none" dirty="0">
                <a:latin typeface="Verdana" panose="020B0604030504040204" pitchFamily="34" charset="0"/>
              </a:rPr>
              <a:t> in the corpus callosum and the surrounding gyri.</a:t>
            </a:r>
            <a:endParaRPr lang="en-US" altLang="x-none" dirty="0">
              <a:latin typeface="Verdana" panose="020B0604030504040204" pitchFamily="34" charset="0"/>
            </a:endParaRPr>
          </a:p>
        </p:txBody>
      </p:sp>
      <p:sp>
        <p:nvSpPr>
          <p:cNvPr id="294918" name="Line 6"/>
          <p:cNvSpPr>
            <a:spLocks noChangeShapeType="1"/>
          </p:cNvSpPr>
          <p:nvPr/>
        </p:nvSpPr>
        <p:spPr bwMode="auto">
          <a:xfrm flipV="1">
            <a:off x="1219200" y="3581400"/>
            <a:ext cx="1905000" cy="4572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46085" name="Text Box 7"/>
          <p:cNvSpPr txBox="1"/>
          <p:nvPr/>
        </p:nvSpPr>
        <p:spPr>
          <a:xfrm>
            <a:off x="0" y="3810000"/>
            <a:ext cx="1219200" cy="1465263"/>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Genu of corpus callosum with plaques.</a:t>
            </a:r>
            <a:endParaRPr lang="en-US" altLang="x-none" dirty="0">
              <a:latin typeface="Verdana" panose="020B0604030504040204" pitchFamily="34" charset="0"/>
            </a:endParaRPr>
          </a:p>
        </p:txBody>
      </p:sp>
      <p:sp>
        <p:nvSpPr>
          <p:cNvPr id="294920" name="Line 8"/>
          <p:cNvSpPr>
            <a:spLocks noChangeShapeType="1"/>
          </p:cNvSpPr>
          <p:nvPr/>
        </p:nvSpPr>
        <p:spPr bwMode="auto">
          <a:xfrm flipV="1">
            <a:off x="762000" y="2895600"/>
            <a:ext cx="3429000" cy="5334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46087" name="Text Box 9"/>
          <p:cNvSpPr txBox="1"/>
          <p:nvPr/>
        </p:nvSpPr>
        <p:spPr>
          <a:xfrm>
            <a:off x="0" y="3214688"/>
            <a:ext cx="1219200" cy="366712"/>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Body </a:t>
            </a:r>
            <a:endParaRPr lang="en-US" altLang="x-none" dirty="0">
              <a:latin typeface="Verdana" panose="020B0604030504040204" pitchFamily="34" charset="0"/>
            </a:endParaRPr>
          </a:p>
        </p:txBody>
      </p:sp>
      <p:sp>
        <p:nvSpPr>
          <p:cNvPr id="46088" name="Text Box 10"/>
          <p:cNvSpPr txBox="1"/>
          <p:nvPr/>
        </p:nvSpPr>
        <p:spPr>
          <a:xfrm>
            <a:off x="7848600" y="3352800"/>
            <a:ext cx="1295400" cy="915988"/>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Splenium of corpus callosum</a:t>
            </a:r>
            <a:endParaRPr lang="en-US" altLang="x-none" dirty="0">
              <a:latin typeface="Verdana" panose="020B0604030504040204" pitchFamily="34" charset="0"/>
            </a:endParaRPr>
          </a:p>
        </p:txBody>
      </p:sp>
      <p:sp>
        <p:nvSpPr>
          <p:cNvPr id="294923" name="Line 11"/>
          <p:cNvSpPr>
            <a:spLocks noChangeShapeType="1"/>
          </p:cNvSpPr>
          <p:nvPr/>
        </p:nvSpPr>
        <p:spPr bwMode="auto">
          <a:xfrm flipH="1" flipV="1">
            <a:off x="6096000" y="3200400"/>
            <a:ext cx="1828800" cy="5334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46090" name="Text Box 12"/>
          <p:cNvSpPr txBox="1"/>
          <p:nvPr/>
        </p:nvSpPr>
        <p:spPr>
          <a:xfrm>
            <a:off x="228600" y="5943600"/>
            <a:ext cx="8915400" cy="641350"/>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Note : if we find plaques in the periventricular area and corpus callosum (&gt;30% of cases) then it is diagnostic of MS.</a:t>
            </a:r>
            <a:endParaRPr lang="en-US" altLang="x-none" dirty="0">
              <a:latin typeface="Verdana" panose="020B0604030504040204" pitchFamily="34" charset="0"/>
            </a:endParaRPr>
          </a:p>
        </p:txBody>
      </p:sp>
      <p:sp>
        <p:nvSpPr>
          <p:cNvPr id="46091" name="Text Box 14"/>
          <p:cNvSpPr txBox="1"/>
          <p:nvPr/>
        </p:nvSpPr>
        <p:spPr>
          <a:xfrm>
            <a:off x="1889125" y="107950"/>
            <a:ext cx="184150" cy="366713"/>
          </a:xfrm>
          <a:prstGeom prst="rect">
            <a:avLst/>
          </a:prstGeom>
          <a:noFill/>
          <a:ln w="9525">
            <a:noFill/>
          </a:ln>
        </p:spPr>
        <p:txBody>
          <a:bodyPr wrap="none">
            <a:spAutoFit/>
          </a:bodyPr>
          <a:p>
            <a:endParaRPr lang="en-US" altLang="x-none" dirty="0">
              <a:latin typeface="Verdana" panose="020B060403050404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Rectangle 2"/>
          <p:cNvSpPr>
            <a:spLocks noGrp="1" noChangeArrowheads="1"/>
          </p:cNvSpPr>
          <p:nvPr>
            <p:ph type="title"/>
          </p:nvPr>
        </p:nvSpPr>
        <p:spPr>
          <a:xfrm>
            <a:off x="457200" y="609600"/>
            <a:ext cx="8305800" cy="2057400"/>
          </a:xfrm>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000" b="1"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 </a:t>
            </a:r>
            <a:r>
              <a:rPr kumimoji="0" lang="en-US" sz="5400" b="1"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SPINE DISORDERS</a:t>
            </a:r>
            <a:br>
              <a:rPr kumimoji="0" lang="en-US" sz="4000" b="0" i="0" u="none" strike="noStrike" kern="0" cap="none" spc="0" normalizeH="0" baseline="0" noProof="0" smtClean="0">
                <a:ln>
                  <a:noFill/>
                </a:ln>
                <a:solidFill>
                  <a:schemeClr val="tx2"/>
                </a:solidFill>
                <a:effectLst>
                  <a:outerShdw blurRad="38100" dist="38100" dir="2700000" algn="tl">
                    <a:srgbClr val="000000"/>
                  </a:outerShdw>
                </a:effectLst>
                <a:uLnTx/>
                <a:uFillTx/>
                <a:latin typeface="+mj-lt"/>
                <a:ea typeface="+mj-ea"/>
                <a:cs typeface="+mj-cs"/>
              </a:rPr>
            </a:br>
            <a:br>
              <a:rPr kumimoji="0" lang="en-US" sz="4000" b="0" i="0" u="none" strike="noStrike" kern="0" cap="none" spc="0" normalizeH="0" baseline="0" noProof="0" smtClean="0">
                <a:ln>
                  <a:noFill/>
                </a:ln>
                <a:solidFill>
                  <a:schemeClr val="tx2"/>
                </a:solidFill>
                <a:effectLst>
                  <a:outerShdw blurRad="38100" dist="38100" dir="2700000" algn="tl">
                    <a:srgbClr val="000000"/>
                  </a:outerShdw>
                </a:effectLst>
                <a:uLnTx/>
                <a:uFillTx/>
                <a:latin typeface="+mj-lt"/>
                <a:ea typeface="+mj-ea"/>
                <a:cs typeface="+mj-cs"/>
              </a:rPr>
            </a:br>
            <a:endParaRPr kumimoji="0" lang="en-US" sz="4000" b="0" i="0" u="none" strike="noStrike" kern="0" cap="none" spc="0" normalizeH="0" baseline="0" noProof="0" smtClean="0">
              <a:ln>
                <a:noFill/>
              </a:ln>
              <a:solidFill>
                <a:schemeClr val="tx2"/>
              </a:solidFill>
              <a:effectLst>
                <a:outerShdw blurRad="38100" dist="38100" dir="2700000" algn="tl">
                  <a:srgbClr val="000000"/>
                </a:outerShdw>
              </a:effectLst>
              <a:uLnTx/>
              <a:uFillTx/>
              <a:latin typeface="+mj-lt"/>
              <a:ea typeface="+mj-ea"/>
              <a:cs typeface="+mj-cs"/>
            </a:endParaRPr>
          </a:p>
        </p:txBody>
      </p:sp>
      <p:sp>
        <p:nvSpPr>
          <p:cNvPr id="35843" name="Rectangle 3"/>
          <p:cNvSpPr>
            <a:spLocks noGrp="1" noChangeArrowheads="1"/>
          </p:cNvSpPr>
          <p:nvPr>
            <p:ph idx="1"/>
          </p:nvPr>
        </p:nvSpPr>
        <p:spPr>
          <a:xfrm>
            <a:off x="381000" y="2590800"/>
            <a:ext cx="8458200" cy="2743200"/>
          </a:xfrm>
        </p:spPr>
        <p:txBody>
          <a:bodyPr vert="horz" wrap="square" lIns="91440" tIns="45720" rIns="91440" bIns="45720" numCol="1" anchor="t" anchorCtr="0" compatLnSpc="1"/>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defRPr/>
            </a:pPr>
            <a:r>
              <a:rPr kumimoji="0" lang="en-US" sz="28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DR. ESSMAT AL- OMARI</a:t>
            </a:r>
            <a:endParaRPr kumimoji="0" lang="en-US" sz="28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defRPr/>
            </a:pPr>
            <a:r>
              <a:rPr kumimoji="0" lang="en-US" sz="36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28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Franklin Gothic Heavy" panose="020B0903020102020204" pitchFamily="34" charset="0"/>
                <a:ea typeface="+mn-ea"/>
                <a:cs typeface="Akhbar MT" pitchFamily="2" charset="-78"/>
              </a:rPr>
              <a:t>Consultant Radiologist</a:t>
            </a:r>
            <a:endParaRPr kumimoji="0" lang="en-US" sz="28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Franklin Gothic Heavy" panose="020B0903020102020204" pitchFamily="34" charset="0"/>
              <a:ea typeface="+mn-ea"/>
              <a:cs typeface="Akhbar MT" pitchFamily="2" charset="-78"/>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defRPr/>
            </a:pPr>
            <a:r>
              <a:rPr kumimoji="0" lang="en-US" sz="32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Mu</a:t>
            </a:r>
            <a:r>
              <a:rPr kumimoji="0" lang="en-US" sz="32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Arial" panose="020B0604020202020204"/>
                <a:ea typeface="+mn-ea"/>
                <a:cs typeface="+mn-cs"/>
              </a:rPr>
              <a:t>’</a:t>
            </a:r>
            <a:r>
              <a:rPr kumimoji="0" lang="en-US" sz="32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tah university</a:t>
            </a:r>
            <a:endParaRPr kumimoji="0" lang="en-US" sz="32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Rectangle 2"/>
          <p:cNvSpPr>
            <a:spLocks noGrp="1" noChangeArrowheads="1"/>
          </p:cNvSpPr>
          <p:nvPr>
            <p:ph type="title"/>
          </p:nvPr>
        </p:nvSpPr>
        <p:spPr>
          <a:xfrm>
            <a:off x="457200" y="325438"/>
            <a:ext cx="8151813" cy="909638"/>
          </a:xfrm>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8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Spine disorder</a:t>
            </a:r>
            <a:endParaRPr kumimoji="0" lang="en-US" sz="48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endParaRPr>
          </a:p>
        </p:txBody>
      </p:sp>
      <p:sp>
        <p:nvSpPr>
          <p:cNvPr id="33795" name="Rectangle 3"/>
          <p:cNvSpPr>
            <a:spLocks noGrp="1" noChangeArrowheads="1"/>
          </p:cNvSpPr>
          <p:nvPr>
            <p:ph idx="1"/>
          </p:nvPr>
        </p:nvSpPr>
        <p:spPr>
          <a:xfrm>
            <a:off x="762000" y="1676400"/>
            <a:ext cx="8382000" cy="4038600"/>
          </a:xfrm>
        </p:spPr>
        <p:txBody>
          <a:bodyPr vert="horz" wrap="square" lIns="91440" tIns="45720" rIns="91440" bIns="45720" numCol="1" anchor="t" anchorCtr="0" compatLnSpc="1"/>
          <a:lstStyle/>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The vertebral column forms the central bony axis of the spine, and is composed of 33 vertebrae.</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7  Cervical vertebrae </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12 Thoracic vertebrae</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5  Lumbar vertebrae</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5  Fused sacral segments</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4  Fused coccygeal segments</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r" defTabSz="914400" rtl="1"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6" name="Rectangle 2"/>
          <p:cNvSpPr>
            <a:spLocks noGrp="1" noChangeArrowheads="1"/>
          </p:cNvSpPr>
          <p:nvPr>
            <p:ph type="title"/>
          </p:nvPr>
        </p:nvSpPr>
        <p:spPr>
          <a:xfrm>
            <a:off x="457200" y="277813"/>
            <a:ext cx="8229600" cy="776288"/>
          </a:xfrm>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Spine disorder / 2</a:t>
            </a:r>
            <a:endParaRPr kumimoji="0" lang="en-US" sz="4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endParaRPr>
          </a:p>
        </p:txBody>
      </p:sp>
      <p:sp>
        <p:nvSpPr>
          <p:cNvPr id="36867" name="Rectangle 3"/>
          <p:cNvSpPr>
            <a:spLocks noGrp="1" noChangeArrowheads="1"/>
          </p:cNvSpPr>
          <p:nvPr>
            <p:ph idx="1"/>
          </p:nvPr>
        </p:nvSpPr>
        <p:spPr>
          <a:xfrm>
            <a:off x="838200" y="1600200"/>
            <a:ext cx="8007350" cy="4495800"/>
          </a:xfrm>
        </p:spPr>
        <p:txBody>
          <a:bodyPr vert="horz" wrap="square" lIns="91440" tIns="45720" rIns="91440" bIns="45720" numCol="1" anchor="t" anchorCtr="0" compatLnSpc="1"/>
          <a:lstStyle/>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 typical vertebra consist of two parts:</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 Anterior ( the body )</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 Posterior ( neural arch )</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The two parts of the vertebrae enclose the vertebral canal which contains:</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 The spinal cord.</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 The </a:t>
            </a:r>
            <a:r>
              <a:rPr kumimoji="0" lang="en-US" sz="32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meninges</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 The associated vessels.</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r" defTabSz="914400" rtl="1"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0178" name="Picture 5" descr="i 020"/>
          <p:cNvPicPr>
            <a:picLocks noGrp="1" noChangeAspect="1"/>
          </p:cNvPicPr>
          <p:nvPr>
            <p:ph/>
          </p:nvPr>
        </p:nvPicPr>
        <p:blipFill>
          <a:blip r:embed="rId1"/>
          <a:srcRect l="4167" r="10001"/>
          <a:stretch>
            <a:fillRect/>
          </a:stretch>
        </p:blipFill>
        <p:spPr>
          <a:xfrm>
            <a:off x="838200" y="865188"/>
            <a:ext cx="6858000" cy="5992812"/>
          </a:xfrm>
          <a:ln/>
        </p:spPr>
      </p:pic>
      <p:sp>
        <p:nvSpPr>
          <p:cNvPr id="50179" name="Text Box 6"/>
          <p:cNvSpPr txBox="1"/>
          <p:nvPr/>
        </p:nvSpPr>
        <p:spPr>
          <a:xfrm>
            <a:off x="838200" y="395288"/>
            <a:ext cx="3048000" cy="366712"/>
          </a:xfrm>
          <a:prstGeom prst="rect">
            <a:avLst/>
          </a:prstGeom>
          <a:noFill/>
          <a:ln w="9525">
            <a:noFill/>
          </a:ln>
        </p:spPr>
        <p:txBody>
          <a:bodyPr>
            <a:spAutoFit/>
          </a:bodyPr>
          <a:p>
            <a:pPr algn="ctr" rtl="0">
              <a:spcBef>
                <a:spcPct val="50000"/>
              </a:spcBef>
            </a:pPr>
            <a:r>
              <a:rPr lang="en-US" altLang="x-none" dirty="0">
                <a:latin typeface="Verdana" panose="020B0604030504040204" pitchFamily="34" charset="0"/>
              </a:rPr>
              <a:t>A-P view </a:t>
            </a:r>
            <a:endParaRPr lang="en-US" altLang="x-none" dirty="0">
              <a:latin typeface="Verdana" panose="020B0604030504040204" pitchFamily="34" charset="0"/>
            </a:endParaRPr>
          </a:p>
        </p:txBody>
      </p:sp>
      <p:sp>
        <p:nvSpPr>
          <p:cNvPr id="50180" name="Text Box 7"/>
          <p:cNvSpPr txBox="1"/>
          <p:nvPr/>
        </p:nvSpPr>
        <p:spPr>
          <a:xfrm>
            <a:off x="4724400" y="381000"/>
            <a:ext cx="1981200" cy="366713"/>
          </a:xfrm>
          <a:prstGeom prst="rect">
            <a:avLst/>
          </a:prstGeom>
          <a:noFill/>
          <a:ln w="9525">
            <a:noFill/>
          </a:ln>
        </p:spPr>
        <p:txBody>
          <a:bodyPr>
            <a:spAutoFit/>
          </a:bodyPr>
          <a:p>
            <a:pPr algn="ctr" rtl="0">
              <a:spcBef>
                <a:spcPct val="50000"/>
              </a:spcBef>
            </a:pPr>
            <a:r>
              <a:rPr lang="en-US" altLang="x-none" dirty="0">
                <a:latin typeface="Verdana" panose="020B0604030504040204" pitchFamily="34" charset="0"/>
              </a:rPr>
              <a:t>Lateral view</a:t>
            </a:r>
            <a:endParaRPr lang="en-US" altLang="x-none" dirty="0">
              <a:latin typeface="Verdana" panose="020B0604030504040204" pitchFamily="34" charset="0"/>
            </a:endParaRPr>
          </a:p>
        </p:txBody>
      </p:sp>
      <p:sp>
        <p:nvSpPr>
          <p:cNvPr id="50181" name="Freeform 10"/>
          <p:cNvSpPr/>
          <p:nvPr/>
        </p:nvSpPr>
        <p:spPr>
          <a:xfrm>
            <a:off x="5867400" y="3200400"/>
            <a:ext cx="228600" cy="177800"/>
          </a:xfrm>
          <a:custGeom>
            <a:avLst/>
            <a:gdLst>
              <a:gd name="txL" fmla="*/ 0 w 144"/>
              <a:gd name="txT" fmla="*/ 0 h 112"/>
              <a:gd name="txR" fmla="*/ 144 w 144"/>
              <a:gd name="txB" fmla="*/ 112 h 112"/>
            </a:gdLst>
            <a:ahLst/>
            <a:cxnLst>
              <a:cxn ang="0">
                <a:pos x="2147483647" y="0"/>
              </a:cxn>
              <a:cxn ang="0">
                <a:pos x="2147483647" y="2147483647"/>
              </a:cxn>
              <a:cxn ang="0">
                <a:pos x="0" y="2147483647"/>
              </a:cxn>
            </a:cxnLst>
            <a:rect l="txL" t="txT" r="txR" b="txB"/>
            <a:pathLst>
              <a:path w="144" h="112">
                <a:moveTo>
                  <a:pt x="144" y="0"/>
                </a:moveTo>
                <a:cubicBezTo>
                  <a:pt x="132" y="40"/>
                  <a:pt x="120" y="80"/>
                  <a:pt x="96" y="96"/>
                </a:cubicBezTo>
                <a:cubicBezTo>
                  <a:pt x="72" y="112"/>
                  <a:pt x="36" y="104"/>
                  <a:pt x="0" y="96"/>
                </a:cubicBezTo>
              </a:path>
            </a:pathLst>
          </a:custGeom>
          <a:noFill/>
          <a:ln w="28575" cap="flat" cmpd="sng">
            <a:solidFill>
              <a:srgbClr val="FF9933"/>
            </a:solidFill>
            <a:prstDash val="solid"/>
            <a:round/>
            <a:headEnd type="none" w="med" len="med"/>
            <a:tailEnd type="none" w="med" len="med"/>
          </a:ln>
        </p:spPr>
        <p:txBody>
          <a:bodyPr/>
          <a:p>
            <a:endParaRPr lang="en-US" altLang="x-none" dirty="0">
              <a:latin typeface="Verdana" panose="020B0604030504040204" pitchFamily="34" charset="0"/>
            </a:endParaRPr>
          </a:p>
        </p:txBody>
      </p:sp>
      <p:sp>
        <p:nvSpPr>
          <p:cNvPr id="50182" name="Line 11"/>
          <p:cNvSpPr/>
          <p:nvPr/>
        </p:nvSpPr>
        <p:spPr>
          <a:xfrm flipH="1">
            <a:off x="6096000" y="3048000"/>
            <a:ext cx="1828800" cy="228600"/>
          </a:xfrm>
          <a:prstGeom prst="line">
            <a:avLst/>
          </a:prstGeom>
          <a:ln w="9525" cap="flat" cmpd="sng">
            <a:solidFill>
              <a:schemeClr val="tx1"/>
            </a:solidFill>
            <a:prstDash val="solid"/>
            <a:headEnd type="none" w="med" len="med"/>
            <a:tailEnd type="triangle" w="med" len="med"/>
          </a:ln>
        </p:spPr>
      </p:sp>
      <p:sp>
        <p:nvSpPr>
          <p:cNvPr id="50183" name="Text Box 12"/>
          <p:cNvSpPr txBox="1"/>
          <p:nvPr/>
        </p:nvSpPr>
        <p:spPr>
          <a:xfrm>
            <a:off x="7848600" y="2590800"/>
            <a:ext cx="1295400" cy="825500"/>
          </a:xfrm>
          <a:prstGeom prst="rect">
            <a:avLst/>
          </a:prstGeom>
          <a:noFill/>
          <a:ln w="9525">
            <a:noFill/>
          </a:ln>
        </p:spPr>
        <p:txBody>
          <a:bodyPr>
            <a:spAutoFit/>
          </a:bodyPr>
          <a:p>
            <a:pPr algn="l" rtl="0">
              <a:spcBef>
                <a:spcPct val="50000"/>
              </a:spcBef>
            </a:pPr>
            <a:r>
              <a:rPr lang="en-US" altLang="x-none" sz="1600" dirty="0">
                <a:latin typeface="Verdana" panose="020B0604030504040204" pitchFamily="34" charset="0"/>
              </a:rPr>
              <a:t>Facet joint (epiphesial joint)</a:t>
            </a:r>
            <a:endParaRPr lang="en-US" altLang="x-none" sz="1600" dirty="0">
              <a:latin typeface="Verdana" panose="020B0604030504040204" pitchFamily="34" charset="0"/>
            </a:endParaRPr>
          </a:p>
        </p:txBody>
      </p:sp>
      <p:sp>
        <p:nvSpPr>
          <p:cNvPr id="50184" name="Line 13"/>
          <p:cNvSpPr/>
          <p:nvPr/>
        </p:nvSpPr>
        <p:spPr>
          <a:xfrm flipH="1">
            <a:off x="6019800" y="2133600"/>
            <a:ext cx="1981200" cy="914400"/>
          </a:xfrm>
          <a:prstGeom prst="line">
            <a:avLst/>
          </a:prstGeom>
          <a:ln w="9525" cap="flat" cmpd="sng">
            <a:solidFill>
              <a:schemeClr val="tx1"/>
            </a:solidFill>
            <a:prstDash val="solid"/>
            <a:headEnd type="none" w="med" len="med"/>
            <a:tailEnd type="triangle" w="med" len="med"/>
          </a:ln>
        </p:spPr>
      </p:sp>
      <p:sp>
        <p:nvSpPr>
          <p:cNvPr id="50185" name="Text Box 14"/>
          <p:cNvSpPr txBox="1"/>
          <p:nvPr/>
        </p:nvSpPr>
        <p:spPr>
          <a:xfrm>
            <a:off x="7924800" y="1612900"/>
            <a:ext cx="1295400" cy="825500"/>
          </a:xfrm>
          <a:prstGeom prst="rect">
            <a:avLst/>
          </a:prstGeom>
          <a:noFill/>
          <a:ln w="9525">
            <a:noFill/>
          </a:ln>
        </p:spPr>
        <p:txBody>
          <a:bodyPr>
            <a:spAutoFit/>
          </a:bodyPr>
          <a:p>
            <a:pPr algn="l" rtl="0">
              <a:spcBef>
                <a:spcPct val="50000"/>
              </a:spcBef>
            </a:pPr>
            <a:r>
              <a:rPr lang="en-US" altLang="x-none" sz="1600" dirty="0">
                <a:latin typeface="Verdana" panose="020B0604030504040204" pitchFamily="34" charset="0"/>
              </a:rPr>
              <a:t>Superior articular process</a:t>
            </a:r>
            <a:endParaRPr lang="en-US" altLang="x-none" sz="1600" dirty="0">
              <a:latin typeface="Verdana" panose="020B0604030504040204" pitchFamily="34" charset="0"/>
            </a:endParaRPr>
          </a:p>
        </p:txBody>
      </p:sp>
      <p:sp>
        <p:nvSpPr>
          <p:cNvPr id="50186" name="Line 15"/>
          <p:cNvSpPr/>
          <p:nvPr/>
        </p:nvSpPr>
        <p:spPr>
          <a:xfrm flipH="1" flipV="1">
            <a:off x="6096000" y="3429000"/>
            <a:ext cx="1828800" cy="685800"/>
          </a:xfrm>
          <a:prstGeom prst="line">
            <a:avLst/>
          </a:prstGeom>
          <a:ln w="9525" cap="flat" cmpd="sng">
            <a:solidFill>
              <a:schemeClr val="tx1"/>
            </a:solidFill>
            <a:prstDash val="solid"/>
            <a:headEnd type="none" w="med" len="med"/>
            <a:tailEnd type="triangle" w="med" len="med"/>
          </a:ln>
        </p:spPr>
      </p:sp>
      <p:sp>
        <p:nvSpPr>
          <p:cNvPr id="50187" name="Text Box 16"/>
          <p:cNvSpPr txBox="1"/>
          <p:nvPr/>
        </p:nvSpPr>
        <p:spPr>
          <a:xfrm>
            <a:off x="7924800" y="3733800"/>
            <a:ext cx="1219200" cy="825500"/>
          </a:xfrm>
          <a:prstGeom prst="rect">
            <a:avLst/>
          </a:prstGeom>
          <a:noFill/>
          <a:ln w="9525">
            <a:noFill/>
          </a:ln>
        </p:spPr>
        <p:txBody>
          <a:bodyPr>
            <a:spAutoFit/>
          </a:bodyPr>
          <a:p>
            <a:pPr algn="l" rtl="0">
              <a:spcBef>
                <a:spcPct val="50000"/>
              </a:spcBef>
            </a:pPr>
            <a:r>
              <a:rPr lang="en-US" altLang="x-none" sz="1600" dirty="0">
                <a:latin typeface="Verdana" panose="020B0604030504040204" pitchFamily="34" charset="0"/>
              </a:rPr>
              <a:t>Inferior articular process</a:t>
            </a:r>
            <a:endParaRPr lang="en-US" altLang="x-none" sz="1600" dirty="0">
              <a:latin typeface="Verdana" panose="020B0604030504040204" pitchFamily="34" charset="0"/>
            </a:endParaRPr>
          </a:p>
        </p:txBody>
      </p:sp>
      <p:sp>
        <p:nvSpPr>
          <p:cNvPr id="50188" name="Line 19"/>
          <p:cNvSpPr/>
          <p:nvPr/>
        </p:nvSpPr>
        <p:spPr>
          <a:xfrm>
            <a:off x="762000" y="2743200"/>
            <a:ext cx="1219200" cy="0"/>
          </a:xfrm>
          <a:prstGeom prst="line">
            <a:avLst/>
          </a:prstGeom>
          <a:ln w="9525" cap="flat" cmpd="sng">
            <a:solidFill>
              <a:schemeClr val="tx1"/>
            </a:solidFill>
            <a:prstDash val="solid"/>
            <a:headEnd type="none" w="med" len="med"/>
            <a:tailEnd type="triangle" w="med" len="med"/>
          </a:ln>
        </p:spPr>
      </p:sp>
      <p:sp>
        <p:nvSpPr>
          <p:cNvPr id="50189" name="Text Box 20"/>
          <p:cNvSpPr txBox="1"/>
          <p:nvPr/>
        </p:nvSpPr>
        <p:spPr>
          <a:xfrm>
            <a:off x="0" y="2514600"/>
            <a:ext cx="838200" cy="304800"/>
          </a:xfrm>
          <a:prstGeom prst="rect">
            <a:avLst/>
          </a:prstGeom>
          <a:noFill/>
          <a:ln w="9525">
            <a:noFill/>
          </a:ln>
        </p:spPr>
        <p:txBody>
          <a:bodyPr>
            <a:spAutoFit/>
          </a:bodyPr>
          <a:p>
            <a:pPr algn="l" rtl="0">
              <a:spcBef>
                <a:spcPct val="50000"/>
              </a:spcBef>
            </a:pPr>
            <a:r>
              <a:rPr lang="en-US" altLang="x-none" sz="1400" dirty="0">
                <a:latin typeface="Verdana" panose="020B0604030504040204" pitchFamily="34" charset="0"/>
              </a:rPr>
              <a:t>pedicle</a:t>
            </a:r>
            <a:endParaRPr lang="en-US" altLang="x-none" sz="1400" dirty="0">
              <a:latin typeface="Verdana" panose="020B0604030504040204" pitchFamily="34" charset="0"/>
            </a:endParaRPr>
          </a:p>
        </p:txBody>
      </p:sp>
      <p:sp>
        <p:nvSpPr>
          <p:cNvPr id="50190" name="Text Box 21"/>
          <p:cNvSpPr txBox="1"/>
          <p:nvPr/>
        </p:nvSpPr>
        <p:spPr>
          <a:xfrm>
            <a:off x="0" y="0"/>
            <a:ext cx="8686800" cy="366713"/>
          </a:xfrm>
          <a:prstGeom prst="rect">
            <a:avLst/>
          </a:prstGeom>
          <a:noFill/>
          <a:ln w="9525">
            <a:noFill/>
          </a:ln>
        </p:spPr>
        <p:txBody>
          <a:bodyPr>
            <a:spAutoFit/>
          </a:bodyPr>
          <a:p>
            <a:pPr algn="ctr" rtl="0">
              <a:spcBef>
                <a:spcPct val="50000"/>
              </a:spcBef>
            </a:pPr>
            <a:r>
              <a:rPr lang="en-US" altLang="x-none" dirty="0">
                <a:latin typeface="Verdana" panose="020B0604030504040204" pitchFamily="34" charset="0"/>
              </a:rPr>
              <a:t>Normal vertebral column (we should have at least 2 views.</a:t>
            </a:r>
            <a:endParaRPr lang="en-US" altLang="x-none" dirty="0">
              <a:latin typeface="Verdana" panose="020B060403050404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Rectangle 2"/>
          <p:cNvSpPr>
            <a:spLocks noGrp="1" noChangeArrowheads="1"/>
          </p:cNvSpPr>
          <p:nvPr>
            <p:ph type="title"/>
          </p:nvPr>
        </p:nvSpPr>
        <p:spPr>
          <a:xfrm>
            <a:off x="457200" y="0"/>
            <a:ext cx="8385175" cy="1066800"/>
          </a:xfrm>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66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Spinal cord</a:t>
            </a:r>
            <a:endParaRPr kumimoji="0" lang="en-US" sz="66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endParaRPr>
          </a:p>
        </p:txBody>
      </p:sp>
      <p:sp>
        <p:nvSpPr>
          <p:cNvPr id="37891" name="Rectangle 3"/>
          <p:cNvSpPr>
            <a:spLocks noGrp="1" noChangeArrowheads="1"/>
          </p:cNvSpPr>
          <p:nvPr>
            <p:ph idx="1"/>
          </p:nvPr>
        </p:nvSpPr>
        <p:spPr>
          <a:xfrm>
            <a:off x="152400" y="1219200"/>
            <a:ext cx="8991600" cy="5638800"/>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The spinal cord is approximately 45cm long </a:t>
            </a:r>
            <a:r>
              <a:rPr kumimoji="0" lang="en-US" sz="1800" b="0" i="1"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(in males, 42cm in females)</a:t>
            </a: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and descends from the medulla oblongata at the level of the foramen magnum and terminates at the conus medullaris between L1-L2.</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The cauda equina is formed by the spinal nerves extending from the lowest portion of the spinal cord to the level of S2.</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The spinal nerves lie free in the subarachnoid space.</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r" defTabSz="914400" rtl="1"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226" name="Picture 7" descr="ddd1"/>
          <p:cNvPicPr>
            <a:picLocks noGrp="1" noChangeAspect="1"/>
          </p:cNvPicPr>
          <p:nvPr>
            <p:ph/>
          </p:nvPr>
        </p:nvPicPr>
        <p:blipFill>
          <a:blip r:embed="rId1"/>
          <a:srcRect/>
          <a:stretch>
            <a:fillRect/>
          </a:stretch>
        </p:blipFill>
        <p:spPr>
          <a:xfrm>
            <a:off x="2590800" y="304800"/>
            <a:ext cx="4419600" cy="6172200"/>
          </a:xfrm>
          <a:ln/>
        </p:spPr>
      </p:pic>
      <p:sp>
        <p:nvSpPr>
          <p:cNvPr id="52227" name="Text Box 8"/>
          <p:cNvSpPr txBox="1"/>
          <p:nvPr/>
        </p:nvSpPr>
        <p:spPr>
          <a:xfrm>
            <a:off x="0" y="381000"/>
            <a:ext cx="2590800" cy="3113088"/>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The intervertebral disks between the lumber vertebrae increase in size up to the disk between L5-S1 which is smaller in size than L4-L5. Like the cervical disks; C7-T1 is smaller than C6-C7. </a:t>
            </a:r>
            <a:endParaRPr lang="en-US" altLang="x-none" dirty="0">
              <a:latin typeface="Verdana" panose="020B0604030504040204" pitchFamily="34" charset="0"/>
            </a:endParaRPr>
          </a:p>
        </p:txBody>
      </p:sp>
      <p:sp>
        <p:nvSpPr>
          <p:cNvPr id="52228" name="Line 9"/>
          <p:cNvSpPr/>
          <p:nvPr/>
        </p:nvSpPr>
        <p:spPr>
          <a:xfrm flipH="1">
            <a:off x="4495800" y="762000"/>
            <a:ext cx="3124200" cy="566738"/>
          </a:xfrm>
          <a:prstGeom prst="line">
            <a:avLst/>
          </a:prstGeom>
          <a:ln w="9525" cap="flat" cmpd="sng">
            <a:solidFill>
              <a:schemeClr val="tx1"/>
            </a:solidFill>
            <a:prstDash val="solid"/>
            <a:headEnd type="none" w="med" len="med"/>
            <a:tailEnd type="triangle" w="med" len="med"/>
          </a:ln>
        </p:spPr>
      </p:sp>
      <p:sp>
        <p:nvSpPr>
          <p:cNvPr id="52229" name="Line 10"/>
          <p:cNvSpPr/>
          <p:nvPr/>
        </p:nvSpPr>
        <p:spPr>
          <a:xfrm flipH="1" flipV="1">
            <a:off x="4800600" y="1371600"/>
            <a:ext cx="2819400" cy="152400"/>
          </a:xfrm>
          <a:prstGeom prst="line">
            <a:avLst/>
          </a:prstGeom>
          <a:ln w="9525" cap="flat" cmpd="sng">
            <a:solidFill>
              <a:schemeClr val="tx1"/>
            </a:solidFill>
            <a:prstDash val="solid"/>
            <a:headEnd type="none" w="med" len="med"/>
            <a:tailEnd type="triangle" w="med" len="med"/>
          </a:ln>
        </p:spPr>
      </p:sp>
      <p:sp>
        <p:nvSpPr>
          <p:cNvPr id="115723" name="Line 11"/>
          <p:cNvSpPr>
            <a:spLocks noChangeShapeType="1"/>
          </p:cNvSpPr>
          <p:nvPr/>
        </p:nvSpPr>
        <p:spPr bwMode="auto">
          <a:xfrm flipH="1">
            <a:off x="4800600" y="3505200"/>
            <a:ext cx="2590800" cy="3810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52231" name="Text Box 12"/>
          <p:cNvSpPr txBox="1"/>
          <p:nvPr/>
        </p:nvSpPr>
        <p:spPr>
          <a:xfrm>
            <a:off x="7391400" y="3276600"/>
            <a:ext cx="1600200" cy="336550"/>
          </a:xfrm>
          <a:prstGeom prst="rect">
            <a:avLst/>
          </a:prstGeom>
          <a:noFill/>
          <a:ln w="9525">
            <a:noFill/>
          </a:ln>
        </p:spPr>
        <p:txBody>
          <a:bodyPr>
            <a:spAutoFit/>
          </a:bodyPr>
          <a:p>
            <a:pPr algn="l" rtl="0">
              <a:spcBef>
                <a:spcPct val="50000"/>
              </a:spcBef>
            </a:pPr>
            <a:r>
              <a:rPr lang="en-US" altLang="x-none" sz="1600" dirty="0">
                <a:latin typeface="Verdana" panose="020B0604030504040204" pitchFamily="34" charset="0"/>
              </a:rPr>
              <a:t>CSF (white)</a:t>
            </a:r>
            <a:endParaRPr lang="en-US" altLang="x-none" sz="1600" dirty="0">
              <a:latin typeface="Verdana" panose="020B0604030504040204" pitchFamily="34" charset="0"/>
            </a:endParaRPr>
          </a:p>
        </p:txBody>
      </p:sp>
      <p:sp>
        <p:nvSpPr>
          <p:cNvPr id="52232" name="Text Box 13"/>
          <p:cNvSpPr txBox="1"/>
          <p:nvPr/>
        </p:nvSpPr>
        <p:spPr>
          <a:xfrm>
            <a:off x="7620000" y="1295400"/>
            <a:ext cx="1295400" cy="581025"/>
          </a:xfrm>
          <a:prstGeom prst="rect">
            <a:avLst/>
          </a:prstGeom>
          <a:noFill/>
          <a:ln w="9525">
            <a:noFill/>
          </a:ln>
        </p:spPr>
        <p:txBody>
          <a:bodyPr>
            <a:spAutoFit/>
          </a:bodyPr>
          <a:p>
            <a:pPr algn="l" rtl="0">
              <a:spcBef>
                <a:spcPct val="50000"/>
              </a:spcBef>
            </a:pPr>
            <a:r>
              <a:rPr lang="en-US" altLang="x-none" sz="1600" dirty="0">
                <a:latin typeface="Verdana" panose="020B0604030504040204" pitchFamily="34" charset="0"/>
              </a:rPr>
              <a:t>Annulus fibrosus</a:t>
            </a:r>
            <a:endParaRPr lang="en-US" altLang="x-none" sz="1600" dirty="0">
              <a:latin typeface="Verdana" panose="020B0604030504040204" pitchFamily="34" charset="0"/>
            </a:endParaRPr>
          </a:p>
        </p:txBody>
      </p:sp>
      <p:sp>
        <p:nvSpPr>
          <p:cNvPr id="52233" name="Text Box 14"/>
          <p:cNvSpPr txBox="1"/>
          <p:nvPr/>
        </p:nvSpPr>
        <p:spPr>
          <a:xfrm>
            <a:off x="7620000" y="152400"/>
            <a:ext cx="1447800" cy="1069975"/>
          </a:xfrm>
          <a:prstGeom prst="rect">
            <a:avLst/>
          </a:prstGeom>
          <a:noFill/>
          <a:ln w="9525">
            <a:noFill/>
          </a:ln>
        </p:spPr>
        <p:txBody>
          <a:bodyPr>
            <a:spAutoFit/>
          </a:bodyPr>
          <a:p>
            <a:pPr algn="l" rtl="0">
              <a:spcBef>
                <a:spcPct val="50000"/>
              </a:spcBef>
            </a:pPr>
            <a:r>
              <a:rPr lang="en-US" altLang="x-none" sz="1600" dirty="0">
                <a:latin typeface="Verdana" panose="020B0604030504040204" pitchFamily="34" charset="0"/>
              </a:rPr>
              <a:t>Nucleus pulposus (white- fluid)</a:t>
            </a:r>
            <a:endParaRPr lang="en-US" altLang="x-none" sz="1600" dirty="0">
              <a:latin typeface="Verdana" panose="020B0604030504040204" pitchFamily="34" charset="0"/>
            </a:endParaRPr>
          </a:p>
        </p:txBody>
      </p:sp>
      <p:sp>
        <p:nvSpPr>
          <p:cNvPr id="52234" name="Text Box 15"/>
          <p:cNvSpPr txBox="1"/>
          <p:nvPr/>
        </p:nvSpPr>
        <p:spPr>
          <a:xfrm>
            <a:off x="0" y="5257800"/>
            <a:ext cx="2667000" cy="1190625"/>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Dehydrated disk (no nucleus pulposus) +  disk bulging or herniation.</a:t>
            </a:r>
            <a:endParaRPr lang="en-US" altLang="x-none" dirty="0">
              <a:latin typeface="Verdana" panose="020B0604030504040204" pitchFamily="34" charset="0"/>
            </a:endParaRPr>
          </a:p>
        </p:txBody>
      </p:sp>
      <p:sp>
        <p:nvSpPr>
          <p:cNvPr id="52235" name="Line 16"/>
          <p:cNvSpPr/>
          <p:nvPr/>
        </p:nvSpPr>
        <p:spPr>
          <a:xfrm flipV="1">
            <a:off x="2514600" y="5441950"/>
            <a:ext cx="533400" cy="228600"/>
          </a:xfrm>
          <a:prstGeom prst="line">
            <a:avLst/>
          </a:prstGeom>
          <a:ln w="25400" cap="flat" cmpd="sng">
            <a:solidFill>
              <a:schemeClr val="tx1"/>
            </a:solidFill>
            <a:prstDash val="solid"/>
            <a:headEnd type="none" w="med" len="med"/>
            <a:tailEnd type="none" w="med" len="med"/>
          </a:ln>
        </p:spPr>
      </p:sp>
      <p:sp>
        <p:nvSpPr>
          <p:cNvPr id="115729" name="Line 17"/>
          <p:cNvSpPr>
            <a:spLocks noChangeShapeType="1"/>
          </p:cNvSpPr>
          <p:nvPr/>
        </p:nvSpPr>
        <p:spPr bwMode="auto">
          <a:xfrm flipH="1" flipV="1">
            <a:off x="5029200" y="4648200"/>
            <a:ext cx="2209800" cy="762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52237" name="Text Box 18"/>
          <p:cNvSpPr txBox="1"/>
          <p:nvPr/>
        </p:nvSpPr>
        <p:spPr>
          <a:xfrm>
            <a:off x="7239000" y="4191000"/>
            <a:ext cx="1676400" cy="1803400"/>
          </a:xfrm>
          <a:prstGeom prst="rect">
            <a:avLst/>
          </a:prstGeom>
          <a:noFill/>
          <a:ln w="9525">
            <a:noFill/>
          </a:ln>
        </p:spPr>
        <p:txBody>
          <a:bodyPr>
            <a:spAutoFit/>
          </a:bodyPr>
          <a:p>
            <a:pPr algn="l" rtl="0">
              <a:spcBef>
                <a:spcPct val="50000"/>
              </a:spcBef>
            </a:pPr>
            <a:r>
              <a:rPr lang="en-US" altLang="x-none" sz="1600" dirty="0">
                <a:latin typeface="Verdana" panose="020B0604030504040204" pitchFamily="34" charset="0"/>
              </a:rPr>
              <a:t>The end of the spinal cord is called conus and is wider than the upper parts of the cord.</a:t>
            </a:r>
            <a:endParaRPr lang="en-US" altLang="x-none" sz="1600" dirty="0">
              <a:latin typeface="Verdana" panose="020B060403050404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Rectangle 2"/>
          <p:cNvSpPr>
            <a:spLocks noGrp="1" noChangeArrowheads="1"/>
          </p:cNvSpPr>
          <p:nvPr>
            <p:ph type="title"/>
          </p:nvPr>
        </p:nvSpPr>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CT and MRI</a:t>
            </a:r>
            <a:endParaRPr kumimoji="0" lang="en-US" sz="4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endParaRPr>
          </a:p>
        </p:txBody>
      </p:sp>
      <p:sp>
        <p:nvSpPr>
          <p:cNvPr id="6147" name="Rectangle 3"/>
          <p:cNvSpPr>
            <a:spLocks noGrp="1" noChangeArrowheads="1"/>
          </p:cNvSpPr>
          <p:nvPr>
            <p:ph idx="1"/>
          </p:nvPr>
        </p:nvSpPr>
        <p:spPr>
          <a:xfrm>
            <a:off x="0" y="1905000"/>
            <a:ext cx="9144000" cy="4191000"/>
          </a:xfrm>
        </p:spPr>
        <p:txBody>
          <a:bodyPr vert="horz" wrap="square" lIns="91440" tIns="45720" rIns="91440" bIns="45720" numCol="1" anchor="t" anchorCtr="0" compatLnSpc="1"/>
          <a:lstStyle/>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CT is especially valuable in acute head injury (recent brain hemorrhage), stroke, and suspected subarachnoid hemorrhage.</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None/>
              <a:defRPr/>
            </a:pPr>
            <a:r>
              <a:rPr kumimoji="0" lang="en-US" sz="3200" b="0" i="1"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MRI is not used in acute </a:t>
            </a:r>
            <a:r>
              <a:rPr kumimoji="0" lang="en-US" sz="3200" b="0" i="1"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h</a:t>
            </a:r>
            <a:r>
              <a:rPr kumimoji="0" lang="en-US" sz="3200" b="0" i="1"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Arial" panose="020B0604020202020204"/>
                <a:ea typeface="+mn-ea"/>
                <a:cs typeface="+mn-cs"/>
              </a:rPr>
              <a:t>’</a:t>
            </a:r>
            <a:r>
              <a:rPr kumimoji="0" lang="en-US" sz="3200" b="0" i="1"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ge</a:t>
            </a:r>
            <a:r>
              <a:rPr kumimoji="0" lang="en-US" sz="3200" b="0" i="1"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3200" b="0" i="1"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bcz</a:t>
            </a:r>
            <a:r>
              <a:rPr kumimoji="0" lang="en-US" sz="3200" b="0" i="1"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it appears </a:t>
            </a:r>
            <a:r>
              <a:rPr kumimoji="0" lang="en-US" sz="3200" b="0" i="1"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isodense</a:t>
            </a:r>
            <a:r>
              <a:rPr kumimoji="0" lang="en-US" sz="3200" b="0" i="1"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instead we use CT scan.</a:t>
            </a:r>
            <a:endParaRPr kumimoji="0" lang="en-US" sz="3200" b="0" i="1"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1" eaLnBrk="1" fontAlgn="base" latinLnBrk="0" hangingPunct="1">
              <a:lnSpc>
                <a:spcPct val="80000"/>
              </a:lnSpc>
              <a:spcBef>
                <a:spcPct val="20000"/>
              </a:spcBef>
              <a:spcAft>
                <a:spcPct val="0"/>
              </a:spcAft>
              <a:buClr>
                <a:schemeClr val="hlink"/>
              </a:buClr>
              <a:buSzPct val="60000"/>
              <a:buFont typeface="Wingdings" panose="05000000000000000000" pitchFamily="2" charset="2"/>
              <a:buNone/>
              <a:defRPr/>
            </a:pPr>
            <a:r>
              <a:rPr kumimoji="0" lang="en-US" sz="1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MRI may be used in subarachnoid </a:t>
            </a:r>
            <a:r>
              <a:rPr kumimoji="0" lang="en-US" sz="12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heamorrhage</a:t>
            </a:r>
            <a:r>
              <a:rPr kumimoji="0" lang="en-US" sz="1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t>
            </a:r>
            <a:endParaRPr kumimoji="0" lang="en-US" sz="1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Char char="n"/>
              <a:defRPr/>
            </a:pP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MRI scan demonstrate the brain using a </a:t>
            </a:r>
            <a:r>
              <a:rPr kumimoji="0" lang="en-US" sz="28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multiplanar</a:t>
            </a: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facility in axial, coronal, and </a:t>
            </a:r>
            <a:r>
              <a:rPr kumimoji="0" lang="en-US" sz="28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saggital</a:t>
            </a: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planes</a:t>
            </a:r>
            <a:r>
              <a:rPr kumimoji="0" lang="en-US" sz="1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(CT scan is only used in axial sections),</a:t>
            </a: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with excellent views for the posterior </a:t>
            </a:r>
            <a:r>
              <a:rPr kumimoji="0" lang="en-US" sz="28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fossa</a:t>
            </a: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2800" b="0" i="1"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n-lt"/>
                <a:ea typeface="+mn-ea"/>
                <a:cs typeface="+mn-cs"/>
              </a:rPr>
              <a:t>(it is better than CT for chronic and </a:t>
            </a:r>
            <a:r>
              <a:rPr kumimoji="0" lang="en-US" sz="2800" b="0" i="1" u="none" strike="noStrike" kern="0" cap="none" spc="0" normalizeH="0" baseline="0" noProof="0" dirty="0" err="1" smtClean="0">
                <a:ln>
                  <a:noFill/>
                </a:ln>
                <a:solidFill>
                  <a:schemeClr val="tx2"/>
                </a:solidFill>
                <a:effectLst>
                  <a:outerShdw blurRad="38100" dist="38100" dir="2700000" algn="tl">
                    <a:srgbClr val="000000"/>
                  </a:outerShdw>
                </a:effectLst>
                <a:uLnTx/>
                <a:uFillTx/>
                <a:latin typeface="+mn-lt"/>
                <a:ea typeface="+mn-ea"/>
                <a:cs typeface="+mn-cs"/>
              </a:rPr>
              <a:t>subacute</a:t>
            </a:r>
            <a:r>
              <a:rPr kumimoji="0" lang="en-US" sz="2800" b="0" i="1"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n-lt"/>
                <a:ea typeface="+mn-ea"/>
                <a:cs typeface="+mn-cs"/>
              </a:rPr>
              <a:t> </a:t>
            </a:r>
            <a:r>
              <a:rPr kumimoji="0" lang="en-US" sz="2800" b="0" i="1" u="none" strike="noStrike" kern="0" cap="none" spc="0" normalizeH="0" baseline="0" noProof="0" dirty="0" err="1" smtClean="0">
                <a:ln>
                  <a:noFill/>
                </a:ln>
                <a:solidFill>
                  <a:schemeClr val="tx2"/>
                </a:solidFill>
                <a:effectLst>
                  <a:outerShdw blurRad="38100" dist="38100" dir="2700000" algn="tl">
                    <a:srgbClr val="000000"/>
                  </a:outerShdw>
                </a:effectLst>
                <a:uLnTx/>
                <a:uFillTx/>
                <a:latin typeface="+mn-lt"/>
                <a:ea typeface="+mn-ea"/>
                <a:cs typeface="+mn-cs"/>
              </a:rPr>
              <a:t>h</a:t>
            </a:r>
            <a:r>
              <a:rPr kumimoji="0" lang="en-US" sz="2800" b="0" i="1" u="none" strike="noStrike" kern="0" cap="none" spc="0" normalizeH="0" baseline="0" noProof="0" dirty="0" err="1" smtClean="0">
                <a:ln>
                  <a:noFill/>
                </a:ln>
                <a:solidFill>
                  <a:schemeClr val="tx2"/>
                </a:solidFill>
                <a:effectLst>
                  <a:outerShdw blurRad="38100" dist="38100" dir="2700000" algn="tl">
                    <a:srgbClr val="000000"/>
                  </a:outerShdw>
                </a:effectLst>
                <a:uLnTx/>
                <a:uFillTx/>
                <a:latin typeface="Arial" panose="020B0604020202020204"/>
                <a:ea typeface="+mn-ea"/>
                <a:cs typeface="+mn-cs"/>
              </a:rPr>
              <a:t>’</a:t>
            </a:r>
            <a:r>
              <a:rPr kumimoji="0" lang="en-US" sz="2800" b="0" i="1" u="none" strike="noStrike" kern="0" cap="none" spc="0" normalizeH="0" baseline="0" noProof="0" dirty="0" err="1" smtClean="0">
                <a:ln>
                  <a:noFill/>
                </a:ln>
                <a:solidFill>
                  <a:schemeClr val="tx2"/>
                </a:solidFill>
                <a:effectLst>
                  <a:outerShdw blurRad="38100" dist="38100" dir="2700000" algn="tl">
                    <a:srgbClr val="000000"/>
                  </a:outerShdw>
                </a:effectLst>
                <a:uLnTx/>
                <a:uFillTx/>
                <a:latin typeface="+mn-lt"/>
                <a:ea typeface="+mn-ea"/>
                <a:cs typeface="+mn-cs"/>
              </a:rPr>
              <a:t>ages</a:t>
            </a:r>
            <a:r>
              <a:rPr kumimoji="0" lang="en-US" sz="2800" b="0" i="1"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n-lt"/>
                <a:ea typeface="+mn-ea"/>
                <a:cs typeface="+mn-cs"/>
              </a:rPr>
              <a:t>).</a:t>
            </a:r>
            <a:endParaRPr kumimoji="0" lang="en-US" sz="2800" b="0" i="1"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Rectangle 2"/>
          <p:cNvSpPr>
            <a:spLocks noGrp="1" noChangeArrowheads="1"/>
          </p:cNvSpPr>
          <p:nvPr>
            <p:ph type="title"/>
          </p:nvPr>
        </p:nvSpPr>
        <p:spPr>
          <a:xfrm>
            <a:off x="517525" y="333375"/>
            <a:ext cx="8229600" cy="1574800"/>
          </a:xfrm>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36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mj-lt"/>
                <a:ea typeface="+mj-ea"/>
                <a:cs typeface="+mj-cs"/>
              </a:rPr>
              <a:t>DEVELOPMENTAL ANOMALIES OF THE LUMBAR SPINE</a:t>
            </a:r>
            <a:br>
              <a:rPr kumimoji="0" lang="en-US" sz="3600" b="1" i="0" u="none" strike="noStrike" kern="0" cap="none" spc="0" normalizeH="0" baseline="0" noProof="0" smtClean="0">
                <a:ln>
                  <a:noFill/>
                </a:ln>
                <a:solidFill>
                  <a:schemeClr val="tx2"/>
                </a:solidFill>
                <a:effectLst>
                  <a:outerShdw blurRad="38100" dist="38100" dir="2700000" algn="tl">
                    <a:srgbClr val="000000"/>
                  </a:outerShdw>
                </a:effectLst>
                <a:uLnTx/>
                <a:uFillTx/>
                <a:latin typeface="+mj-lt"/>
                <a:ea typeface="+mj-ea"/>
                <a:cs typeface="+mj-cs"/>
              </a:rPr>
            </a:br>
            <a:endParaRPr kumimoji="0" lang="en-US" sz="3600" b="1" i="0" u="none" strike="noStrike" kern="0" cap="none" spc="0" normalizeH="0" baseline="0" noProof="0" smtClean="0">
              <a:ln>
                <a:noFill/>
              </a:ln>
              <a:solidFill>
                <a:schemeClr val="tx2"/>
              </a:solidFill>
              <a:effectLst>
                <a:outerShdw blurRad="38100" dist="38100" dir="2700000" algn="tl">
                  <a:srgbClr val="000000"/>
                </a:outerShdw>
              </a:effectLst>
              <a:uLnTx/>
              <a:uFillTx/>
              <a:latin typeface="+mj-lt"/>
              <a:ea typeface="+mj-ea"/>
              <a:cs typeface="+mj-cs"/>
            </a:endParaRPr>
          </a:p>
        </p:txBody>
      </p:sp>
      <p:sp>
        <p:nvSpPr>
          <p:cNvPr id="39939" name="Rectangle 3"/>
          <p:cNvSpPr>
            <a:spLocks noGrp="1" noChangeArrowheads="1"/>
          </p:cNvSpPr>
          <p:nvPr>
            <p:ph idx="1"/>
          </p:nvPr>
        </p:nvSpPr>
        <p:spPr>
          <a:xfrm>
            <a:off x="304800" y="1916113"/>
            <a:ext cx="8839200" cy="4525963"/>
          </a:xfrm>
        </p:spPr>
        <p:txBody>
          <a:bodyPr vert="horz" wrap="square" lIns="91440" tIns="45720" rIns="91440" bIns="45720" numCol="1" anchor="t" anchorCtr="0" compatLnSpc="1"/>
          <a:lstStyle/>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Char char="n"/>
              <a:defRPr/>
            </a:pPr>
            <a:r>
              <a:rPr kumimoji="0" lang="en-US" sz="28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Sacralization</a:t>
            </a: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1600" b="0" i="1"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(fusion of L5 with sacrum)</a:t>
            </a: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or </a:t>
            </a:r>
            <a:r>
              <a:rPr kumimoji="0" lang="en-US" sz="28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Lumbarization</a:t>
            </a: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1600" b="0" i="1"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(splitting of S1 from the sacrum).</a:t>
            </a:r>
            <a:endParaRPr kumimoji="0" lang="en-US" sz="1600" b="0" i="1"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Char char="n"/>
              <a:defRPr/>
            </a:pPr>
            <a:r>
              <a:rPr kumimoji="0" lang="en-US" sz="28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Spina</a:t>
            </a: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bifida.</a:t>
            </a:r>
            <a:endPar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Char char="n"/>
              <a:defRPr/>
            </a:pPr>
            <a:r>
              <a:rPr kumimoji="0" lang="en-US" sz="28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Synostosis</a:t>
            </a: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(Block vertebra) : </a:t>
            </a:r>
            <a:r>
              <a:rPr kumimoji="0" lang="en-US" sz="1600" b="0" i="1"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fusion of two vertebrae</a:t>
            </a: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t>
            </a:r>
            <a:endPar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Char char="n"/>
              <a:defRPr/>
            </a:pPr>
            <a:r>
              <a:rPr kumimoji="0" lang="en-US" sz="28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Hemivertebra</a:t>
            </a: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t>
            </a:r>
            <a:endPar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Char char="n"/>
              <a:defRPr/>
            </a:pP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Butterfly vertebra.</a:t>
            </a:r>
            <a:endPar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Char char="n"/>
              <a:defRPr/>
            </a:pPr>
            <a:r>
              <a:rPr kumimoji="0" lang="en-US" sz="28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Myelomeningocele</a:t>
            </a: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t>
            </a:r>
            <a:endPar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Char char="n"/>
              <a:defRPr/>
            </a:pP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Tethered cord </a:t>
            </a:r>
            <a:r>
              <a:rPr kumimoji="0" lang="en-US" sz="1600" b="0" i="1"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(pulled down, reaching below L1-L2 where it should normally end) . In infants &lt; 2M the spinal cord ends at L3-L4 but &gt;2M it should be at L1-L2.</a:t>
            </a:r>
            <a:endParaRPr kumimoji="0" lang="en-US" sz="1600" b="0" i="1"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Char char="n"/>
              <a:defRPr/>
            </a:pPr>
            <a:r>
              <a:rPr kumimoji="0" lang="en-US" sz="28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Diastematomyelia</a:t>
            </a: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1800" b="0" i="1"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splitting of the spinal cord to 2 parts, usually limited to a small part of the cord</a:t>
            </a: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t>
            </a:r>
            <a:endPar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r" defTabSz="914400" rtl="1" eaLnBrk="1" fontAlgn="base" latinLnBrk="0" hangingPunct="1">
              <a:lnSpc>
                <a:spcPct val="80000"/>
              </a:lnSpc>
              <a:spcBef>
                <a:spcPct val="20000"/>
              </a:spcBef>
              <a:spcAft>
                <a:spcPct val="0"/>
              </a:spcAft>
              <a:buClr>
                <a:schemeClr val="hlink"/>
              </a:buClr>
              <a:buSzPct val="60000"/>
              <a:buFont typeface="Wingdings" panose="05000000000000000000" pitchFamily="2" charset="2"/>
              <a:buChar char="n"/>
              <a:defRPr/>
            </a:pPr>
            <a:endPar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4274" name="Picture 5" descr="خلود 022"/>
          <p:cNvPicPr>
            <a:picLocks noGrp="1" noChangeAspect="1"/>
          </p:cNvPicPr>
          <p:nvPr>
            <p:ph/>
          </p:nvPr>
        </p:nvPicPr>
        <p:blipFill>
          <a:blip r:embed="rId1"/>
          <a:srcRect/>
          <a:stretch>
            <a:fillRect/>
          </a:stretch>
        </p:blipFill>
        <p:spPr>
          <a:xfrm>
            <a:off x="2133600" y="0"/>
            <a:ext cx="5334000" cy="6858000"/>
          </a:xfrm>
          <a:ln/>
        </p:spPr>
      </p:pic>
      <p:sp>
        <p:nvSpPr>
          <p:cNvPr id="54275" name="Text Box 6"/>
          <p:cNvSpPr txBox="1"/>
          <p:nvPr/>
        </p:nvSpPr>
        <p:spPr>
          <a:xfrm>
            <a:off x="0" y="609600"/>
            <a:ext cx="2057400" cy="5861050"/>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Sacralization </a:t>
            </a:r>
            <a:endParaRPr lang="en-US" altLang="x-none" dirty="0">
              <a:latin typeface="Verdana" panose="020B0604030504040204" pitchFamily="34" charset="0"/>
            </a:endParaRPr>
          </a:p>
          <a:p>
            <a:pPr algn="l" rtl="0">
              <a:spcBef>
                <a:spcPct val="50000"/>
              </a:spcBef>
            </a:pPr>
            <a:r>
              <a:rPr lang="en-US" altLang="x-none" i="1" dirty="0">
                <a:latin typeface="Verdana" panose="020B0604030504040204" pitchFamily="34" charset="0"/>
              </a:rPr>
              <a:t>Complete sacralisation</a:t>
            </a:r>
            <a:r>
              <a:rPr lang="en-US" altLang="x-none" dirty="0">
                <a:latin typeface="Verdana" panose="020B0604030504040204" pitchFamily="34" charset="0"/>
              </a:rPr>
              <a:t>: when both sides of the lumbar vertebra have fused with sacrum. It is only ttt with analgesics to decrease the back pain.</a:t>
            </a:r>
            <a:endParaRPr lang="en-US" altLang="x-none" dirty="0">
              <a:latin typeface="Verdana" panose="020B0604030504040204" pitchFamily="34" charset="0"/>
            </a:endParaRPr>
          </a:p>
          <a:p>
            <a:pPr algn="l" rtl="0">
              <a:spcBef>
                <a:spcPct val="50000"/>
              </a:spcBef>
            </a:pPr>
            <a:r>
              <a:rPr lang="en-US" altLang="x-none" i="1" dirty="0">
                <a:latin typeface="Verdana" panose="020B0604030504040204" pitchFamily="34" charset="0"/>
              </a:rPr>
              <a:t>Partial sacralisation:</a:t>
            </a:r>
            <a:r>
              <a:rPr lang="en-US" altLang="x-none" dirty="0">
                <a:latin typeface="Verdana" panose="020B0604030504040204" pitchFamily="34" charset="0"/>
              </a:rPr>
              <a:t> only one side of the vertebra is fused. This type is worse and leads to scoliosis</a:t>
            </a:r>
            <a:endParaRPr lang="en-US" altLang="x-none" dirty="0">
              <a:latin typeface="Verdana" panose="020B060403050404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298" name="Picture 5" descr="aa 004"/>
          <p:cNvPicPr>
            <a:picLocks noGrp="1" noChangeAspect="1"/>
          </p:cNvPicPr>
          <p:nvPr>
            <p:ph/>
          </p:nvPr>
        </p:nvPicPr>
        <p:blipFill>
          <a:blip r:embed="rId1"/>
          <a:srcRect/>
          <a:stretch>
            <a:fillRect/>
          </a:stretch>
        </p:blipFill>
        <p:spPr>
          <a:xfrm>
            <a:off x="2133600" y="0"/>
            <a:ext cx="5181600" cy="6705600"/>
          </a:xfrm>
          <a:ln/>
        </p:spPr>
      </p:pic>
      <p:sp>
        <p:nvSpPr>
          <p:cNvPr id="55299" name="Text Box 6"/>
          <p:cNvSpPr txBox="1"/>
          <p:nvPr/>
        </p:nvSpPr>
        <p:spPr>
          <a:xfrm>
            <a:off x="152400" y="3124200"/>
            <a:ext cx="1905000" cy="1190625"/>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Spina bifida in L5 (defect in the neural arch)</a:t>
            </a:r>
            <a:endParaRPr lang="en-US" altLang="x-none" dirty="0">
              <a:latin typeface="Verdana" panose="020B060403050404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6322" name="Picture 5" descr="r 002"/>
          <p:cNvPicPr>
            <a:picLocks noGrp="1" noChangeAspect="1"/>
          </p:cNvPicPr>
          <p:nvPr>
            <p:ph/>
          </p:nvPr>
        </p:nvPicPr>
        <p:blipFill>
          <a:blip r:embed="rId1"/>
          <a:srcRect/>
          <a:stretch>
            <a:fillRect/>
          </a:stretch>
        </p:blipFill>
        <p:spPr>
          <a:xfrm>
            <a:off x="1981200" y="0"/>
            <a:ext cx="5778500" cy="6858000"/>
          </a:xfrm>
          <a:ln/>
        </p:spPr>
      </p:pic>
      <p:sp>
        <p:nvSpPr>
          <p:cNvPr id="56323" name="Text Box 6"/>
          <p:cNvSpPr txBox="1"/>
          <p:nvPr/>
        </p:nvSpPr>
        <p:spPr>
          <a:xfrm>
            <a:off x="0" y="2819400"/>
            <a:ext cx="1981200" cy="2701925"/>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Block vertebrae or fusion of C4-C5</a:t>
            </a:r>
            <a:endParaRPr lang="en-US" altLang="x-none" dirty="0">
              <a:latin typeface="Verdana" panose="020B0604030504040204" pitchFamily="34" charset="0"/>
            </a:endParaRPr>
          </a:p>
          <a:p>
            <a:pPr algn="l" rtl="0">
              <a:spcBef>
                <a:spcPct val="50000"/>
              </a:spcBef>
            </a:pPr>
            <a:r>
              <a:rPr lang="en-US" altLang="x-none" dirty="0">
                <a:latin typeface="Verdana" panose="020B0604030504040204" pitchFamily="34" charset="0"/>
              </a:rPr>
              <a:t>(usually block vertebrae have smaller A-P diameters then the vertebrae above)</a:t>
            </a:r>
            <a:endParaRPr lang="en-US" altLang="x-none" dirty="0">
              <a:latin typeface="Verdana" panose="020B060403050404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7346" name="Picture 5" descr="p39f2"/>
          <p:cNvPicPr>
            <a:picLocks noGrp="1" noChangeAspect="1"/>
          </p:cNvPicPr>
          <p:nvPr>
            <p:ph/>
          </p:nvPr>
        </p:nvPicPr>
        <p:blipFill>
          <a:blip r:embed="rId1"/>
          <a:srcRect/>
          <a:stretch>
            <a:fillRect/>
          </a:stretch>
        </p:blipFill>
        <p:spPr>
          <a:xfrm>
            <a:off x="2209800" y="-228600"/>
            <a:ext cx="6934200" cy="7086600"/>
          </a:xfrm>
          <a:ln/>
        </p:spPr>
      </p:pic>
      <p:sp>
        <p:nvSpPr>
          <p:cNvPr id="57347" name="Text Box 6"/>
          <p:cNvSpPr txBox="1"/>
          <p:nvPr/>
        </p:nvSpPr>
        <p:spPr>
          <a:xfrm>
            <a:off x="0" y="3733800"/>
            <a:ext cx="2209800" cy="1190625"/>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2 Hemi-vertebrae (have only one pedicle) + scoliosis</a:t>
            </a:r>
            <a:endParaRPr lang="en-US" altLang="x-none" dirty="0">
              <a:latin typeface="Verdana" panose="020B0604030504040204" pitchFamily="34" charset="0"/>
            </a:endParaRPr>
          </a:p>
        </p:txBody>
      </p:sp>
      <p:sp>
        <p:nvSpPr>
          <p:cNvPr id="89095" name="Line 7"/>
          <p:cNvSpPr>
            <a:spLocks noChangeShapeType="1"/>
          </p:cNvSpPr>
          <p:nvPr/>
        </p:nvSpPr>
        <p:spPr bwMode="auto">
          <a:xfrm flipV="1">
            <a:off x="1905000" y="3429000"/>
            <a:ext cx="2286000" cy="4572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89096" name="Line 8"/>
          <p:cNvSpPr>
            <a:spLocks noChangeShapeType="1"/>
          </p:cNvSpPr>
          <p:nvPr/>
        </p:nvSpPr>
        <p:spPr bwMode="auto">
          <a:xfrm flipV="1">
            <a:off x="1752600" y="4191000"/>
            <a:ext cx="2286000" cy="2286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8370" name="Picture 7" descr="p 005"/>
          <p:cNvPicPr>
            <a:picLocks noGrp="1" noChangeAspect="1"/>
          </p:cNvPicPr>
          <p:nvPr>
            <p:ph/>
          </p:nvPr>
        </p:nvPicPr>
        <p:blipFill>
          <a:blip r:embed="rId1"/>
          <a:srcRect/>
          <a:stretch>
            <a:fillRect/>
          </a:stretch>
        </p:blipFill>
        <p:spPr>
          <a:xfrm>
            <a:off x="1489075" y="1004888"/>
            <a:ext cx="7654925" cy="5853112"/>
          </a:xfrm>
          <a:ln/>
        </p:spPr>
      </p:pic>
      <p:sp>
        <p:nvSpPr>
          <p:cNvPr id="58371" name="Text Box 8"/>
          <p:cNvSpPr txBox="1"/>
          <p:nvPr/>
        </p:nvSpPr>
        <p:spPr>
          <a:xfrm>
            <a:off x="1524000" y="319088"/>
            <a:ext cx="7162800" cy="641350"/>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Myelomeningocele in spina bifida + tethered cord (T1 weighted MRI)</a:t>
            </a:r>
            <a:endParaRPr lang="en-US" altLang="x-none" dirty="0">
              <a:latin typeface="Verdana" panose="020B0604030504040204" pitchFamily="34" charset="0"/>
            </a:endParaRPr>
          </a:p>
        </p:txBody>
      </p:sp>
      <p:sp>
        <p:nvSpPr>
          <p:cNvPr id="58372" name="Line 9"/>
          <p:cNvSpPr/>
          <p:nvPr/>
        </p:nvSpPr>
        <p:spPr>
          <a:xfrm flipV="1">
            <a:off x="1371600" y="5105400"/>
            <a:ext cx="2286000" cy="152400"/>
          </a:xfrm>
          <a:prstGeom prst="line">
            <a:avLst/>
          </a:prstGeom>
          <a:ln w="9525" cap="flat" cmpd="sng">
            <a:solidFill>
              <a:schemeClr val="tx1"/>
            </a:solidFill>
            <a:prstDash val="solid"/>
            <a:headEnd type="none" w="med" len="med"/>
            <a:tailEnd type="triangle" w="med" len="med"/>
          </a:ln>
        </p:spPr>
      </p:sp>
      <p:sp>
        <p:nvSpPr>
          <p:cNvPr id="58373" name="Text Box 10"/>
          <p:cNvSpPr txBox="1"/>
          <p:nvPr/>
        </p:nvSpPr>
        <p:spPr>
          <a:xfrm>
            <a:off x="0" y="4876800"/>
            <a:ext cx="1600200" cy="1069975"/>
          </a:xfrm>
          <a:prstGeom prst="rect">
            <a:avLst/>
          </a:prstGeom>
          <a:noFill/>
          <a:ln w="9525">
            <a:noFill/>
          </a:ln>
        </p:spPr>
        <p:txBody>
          <a:bodyPr>
            <a:spAutoFit/>
          </a:bodyPr>
          <a:p>
            <a:pPr algn="l" rtl="0">
              <a:spcBef>
                <a:spcPct val="50000"/>
              </a:spcBef>
            </a:pPr>
            <a:r>
              <a:rPr lang="en-US" altLang="x-none" sz="1600" dirty="0">
                <a:latin typeface="Verdana" panose="020B0604030504040204" pitchFamily="34" charset="0"/>
              </a:rPr>
              <a:t>Spinal cord bulging into the meningocele</a:t>
            </a:r>
            <a:endParaRPr lang="en-US" altLang="x-none" sz="1600" dirty="0">
              <a:latin typeface="Verdana" panose="020B0604030504040204" pitchFamily="34" charset="0"/>
            </a:endParaRPr>
          </a:p>
        </p:txBody>
      </p:sp>
      <p:sp>
        <p:nvSpPr>
          <p:cNvPr id="58374" name="Line 11"/>
          <p:cNvSpPr/>
          <p:nvPr/>
        </p:nvSpPr>
        <p:spPr>
          <a:xfrm flipH="1" flipV="1">
            <a:off x="762000" y="3886200"/>
            <a:ext cx="2590800" cy="990600"/>
          </a:xfrm>
          <a:prstGeom prst="line">
            <a:avLst/>
          </a:prstGeom>
          <a:ln w="9525" cap="flat" cmpd="sng">
            <a:solidFill>
              <a:schemeClr val="tx1"/>
            </a:solidFill>
            <a:prstDash val="solid"/>
            <a:headEnd type="triangle" w="med" len="med"/>
            <a:tailEnd type="none" w="med" len="med"/>
          </a:ln>
        </p:spPr>
      </p:sp>
      <p:sp>
        <p:nvSpPr>
          <p:cNvPr id="58375" name="Text Box 12"/>
          <p:cNvSpPr txBox="1"/>
          <p:nvPr/>
        </p:nvSpPr>
        <p:spPr>
          <a:xfrm>
            <a:off x="152400" y="3595688"/>
            <a:ext cx="990600" cy="366712"/>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CSF</a:t>
            </a:r>
            <a:endParaRPr lang="en-US" altLang="x-none" dirty="0">
              <a:latin typeface="Verdana" panose="020B060403050404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9394" name="Picture 5" descr="p 004"/>
          <p:cNvPicPr>
            <a:picLocks noGrp="1" noChangeAspect="1"/>
          </p:cNvPicPr>
          <p:nvPr>
            <p:ph/>
          </p:nvPr>
        </p:nvPicPr>
        <p:blipFill>
          <a:blip r:embed="rId1"/>
          <a:srcRect/>
          <a:stretch>
            <a:fillRect/>
          </a:stretch>
        </p:blipFill>
        <p:spPr>
          <a:xfrm>
            <a:off x="685800" y="685800"/>
            <a:ext cx="7802563" cy="6019800"/>
          </a:xfrm>
          <a:ln/>
        </p:spPr>
      </p:pic>
      <p:sp>
        <p:nvSpPr>
          <p:cNvPr id="59395" name="Text Box 6"/>
          <p:cNvSpPr txBox="1"/>
          <p:nvPr/>
        </p:nvSpPr>
        <p:spPr>
          <a:xfrm>
            <a:off x="1447800" y="166688"/>
            <a:ext cx="6477000" cy="366712"/>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Same as previous slide but this is a T2 weighted MRI </a:t>
            </a:r>
            <a:endParaRPr lang="en-US" altLang="x-none" dirty="0">
              <a:latin typeface="Verdana" panose="020B060403050404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0418" name="Picture 5" descr="p 006"/>
          <p:cNvPicPr>
            <a:picLocks noGrp="1" noChangeAspect="1"/>
          </p:cNvPicPr>
          <p:nvPr>
            <p:ph/>
          </p:nvPr>
        </p:nvPicPr>
        <p:blipFill>
          <a:blip r:embed="rId1"/>
          <a:srcRect/>
          <a:stretch>
            <a:fillRect/>
          </a:stretch>
        </p:blipFill>
        <p:spPr>
          <a:xfrm>
            <a:off x="762000" y="762000"/>
            <a:ext cx="7654925" cy="5853113"/>
          </a:xfrm>
          <a:ln/>
        </p:spPr>
      </p:pic>
      <p:sp>
        <p:nvSpPr>
          <p:cNvPr id="60419" name="Text Box 6"/>
          <p:cNvSpPr txBox="1"/>
          <p:nvPr/>
        </p:nvSpPr>
        <p:spPr>
          <a:xfrm>
            <a:off x="1828800" y="152400"/>
            <a:ext cx="6172200" cy="366713"/>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Transverse or axial section of the previous slide</a:t>
            </a:r>
            <a:endParaRPr lang="en-US" altLang="x-none" dirty="0">
              <a:latin typeface="Verdana" panose="020B060403050404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42" name="Picture 4" descr="g04nv16g02b"/>
          <p:cNvPicPr>
            <a:picLocks noChangeAspect="1"/>
          </p:cNvPicPr>
          <p:nvPr/>
        </p:nvPicPr>
        <p:blipFill>
          <a:blip r:embed="rId1"/>
          <a:stretch>
            <a:fillRect/>
          </a:stretch>
        </p:blipFill>
        <p:spPr>
          <a:xfrm>
            <a:off x="2209800" y="1143000"/>
            <a:ext cx="4724400" cy="5257800"/>
          </a:xfrm>
          <a:prstGeom prst="rect">
            <a:avLst/>
          </a:prstGeom>
          <a:noFill/>
          <a:ln w="9525">
            <a:noFill/>
          </a:ln>
        </p:spPr>
      </p:pic>
      <p:sp>
        <p:nvSpPr>
          <p:cNvPr id="61443" name="Text Box 5"/>
          <p:cNvSpPr txBox="1"/>
          <p:nvPr/>
        </p:nvSpPr>
        <p:spPr>
          <a:xfrm>
            <a:off x="2514600" y="228600"/>
            <a:ext cx="4114800" cy="915988"/>
          </a:xfrm>
          <a:prstGeom prst="rect">
            <a:avLst/>
          </a:prstGeom>
          <a:noFill/>
          <a:ln w="9525">
            <a:noFill/>
          </a:ln>
        </p:spPr>
        <p:txBody>
          <a:bodyPr>
            <a:spAutoFit/>
          </a:bodyPr>
          <a:p>
            <a:pPr algn="ctr" rtl="0">
              <a:spcBef>
                <a:spcPct val="50000"/>
              </a:spcBef>
            </a:pPr>
            <a:r>
              <a:rPr lang="en-US" altLang="x-none" dirty="0">
                <a:latin typeface="Verdana" panose="020B0604030504040204" pitchFamily="34" charset="0"/>
              </a:rPr>
              <a:t>MRI of Occipital Myeloencephalocele (herniation of brain + meninges)</a:t>
            </a:r>
            <a:endParaRPr lang="en-US" altLang="x-none" dirty="0">
              <a:latin typeface="Verdana" panose="020B060403050404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2466" name="Picture 5" descr="tethered%20cord"/>
          <p:cNvPicPr>
            <a:picLocks noGrp="1" noChangeAspect="1"/>
          </p:cNvPicPr>
          <p:nvPr>
            <p:ph/>
          </p:nvPr>
        </p:nvPicPr>
        <p:blipFill>
          <a:blip r:embed="rId1"/>
          <a:srcRect/>
          <a:stretch>
            <a:fillRect/>
          </a:stretch>
        </p:blipFill>
        <p:spPr>
          <a:xfrm>
            <a:off x="2667000" y="381000"/>
            <a:ext cx="4419600" cy="6248400"/>
          </a:xfrm>
          <a:ln/>
        </p:spPr>
      </p:pic>
      <p:sp>
        <p:nvSpPr>
          <p:cNvPr id="62467" name="Text Box 6"/>
          <p:cNvSpPr txBox="1"/>
          <p:nvPr/>
        </p:nvSpPr>
        <p:spPr>
          <a:xfrm>
            <a:off x="0" y="4038600"/>
            <a:ext cx="2667000" cy="366713"/>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Tethered cord</a:t>
            </a:r>
            <a:endParaRPr lang="en-US" altLang="x-none" dirty="0">
              <a:latin typeface="Verdana" panose="020B060403050404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Rectangle 2"/>
          <p:cNvSpPr>
            <a:spLocks noGrp="1" noChangeArrowheads="1"/>
          </p:cNvSpPr>
          <p:nvPr>
            <p:ph type="title"/>
          </p:nvPr>
        </p:nvSpPr>
        <p:spPr/>
        <p:txBody>
          <a:bodyPr vert="horz" wrap="square" lIns="91440" tIns="45720" rIns="91440" bIns="45720" numCol="1" anchor="ctr" anchorCtr="1" compatLnSpc="1"/>
          <a:p>
            <a:pPr eaLnBrk="1" hangingPunct="1">
              <a:buNone/>
            </a:pPr>
            <a:r>
              <a:rPr lang="en-US" altLang="x-none" dirty="0">
                <a:solidFill>
                  <a:srgbClr val="FF9933"/>
                </a:solidFill>
                <a:effectLst>
                  <a:outerShdw blurRad="38100" dist="38100" dir="2700000">
                    <a:srgbClr val="000000"/>
                  </a:outerShdw>
                </a:effectLst>
              </a:rPr>
              <a:t>CT and MRI / 2</a:t>
            </a:r>
            <a:r>
              <a:rPr dirty="0">
                <a:effectLst>
                  <a:outerShdw blurRad="38100" dist="38100" dir="2700000">
                    <a:srgbClr val="000000"/>
                  </a:outerShdw>
                </a:effectLst>
              </a:rPr>
              <a:t> </a:t>
            </a:r>
            <a:endParaRPr lang="en-US" altLang="x-none" dirty="0">
              <a:effectLst>
                <a:outerShdw blurRad="38100" dist="38100" dir="2700000">
                  <a:srgbClr val="000000"/>
                </a:outerShdw>
              </a:effectLst>
            </a:endParaRPr>
          </a:p>
        </p:txBody>
      </p:sp>
      <p:sp>
        <p:nvSpPr>
          <p:cNvPr id="7171" name="Rectangle 3"/>
          <p:cNvSpPr>
            <a:spLocks noGrp="1" noChangeArrowheads="1"/>
          </p:cNvSpPr>
          <p:nvPr>
            <p:ph idx="1"/>
          </p:nvPr>
        </p:nvSpPr>
        <p:spPr/>
        <p:txBody>
          <a:bodyPr vert="horz" wrap="square" lIns="91440" tIns="45720" rIns="91440" bIns="45720" numCol="1" anchor="t" anchorCtr="0" compatLnSpc="1"/>
          <a:lstStyle/>
          <a:p>
            <a:pPr marL="342900" marR="0" lvl="0" indent="-342900" algn="l" defTabSz="914400" rtl="1"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3200" b="1" i="0" u="sng"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MRI is superior to CT in:</a:t>
            </a:r>
            <a:endParaRPr kumimoji="0" lang="en-US" sz="3200" b="1" i="0" u="sng"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1"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endParaRPr kumimoji="0" lang="en-US" sz="3200" b="1" i="0" u="sng"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Lesions of the pituitary </a:t>
            </a:r>
            <a:r>
              <a:rPr kumimoji="0" lang="en-US" sz="32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fossa</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Spinal cord abnormalities.</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White matter disease.</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Demyelinating</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plaques in multiple sclerosis </a:t>
            </a:r>
            <a:r>
              <a:rPr kumimoji="0" lang="en-US" sz="2400" b="0" i="1"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(and other </a:t>
            </a:r>
            <a:r>
              <a:rPr kumimoji="0" lang="en-US" sz="2400" b="0" i="1"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dysmyelinating</a:t>
            </a:r>
            <a:r>
              <a:rPr kumimoji="0" lang="en-US" sz="2400" b="0" i="1"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disease </a:t>
            </a:r>
            <a:r>
              <a:rPr kumimoji="0" lang="en-US" sz="2400" b="0" i="1"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esp</a:t>
            </a:r>
            <a:r>
              <a:rPr kumimoji="0" lang="en-US" sz="2400" b="0" i="1"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in children).</a:t>
            </a:r>
            <a:endParaRPr kumimoji="0" lang="en-US" sz="2400" b="0" i="1"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Differentiation of grey(cells) and white(axons) matter.</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1"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3490" name="Picture 5" descr="split%20cord"/>
          <p:cNvPicPr>
            <a:picLocks noGrp="1" noChangeAspect="1"/>
          </p:cNvPicPr>
          <p:nvPr>
            <p:ph/>
          </p:nvPr>
        </p:nvPicPr>
        <p:blipFill>
          <a:blip r:embed="rId1"/>
          <a:srcRect/>
          <a:stretch>
            <a:fillRect/>
          </a:stretch>
        </p:blipFill>
        <p:spPr>
          <a:xfrm>
            <a:off x="1752600" y="533400"/>
            <a:ext cx="6324600" cy="6324600"/>
          </a:xfrm>
          <a:ln/>
        </p:spPr>
      </p:pic>
      <p:sp>
        <p:nvSpPr>
          <p:cNvPr id="87046" name="Text Box 6"/>
          <p:cNvSpPr txBox="1">
            <a:spLocks noChangeArrowheads="1"/>
          </p:cNvSpPr>
          <p:nvPr/>
        </p:nvSpPr>
        <p:spPr bwMode="auto">
          <a:xfrm>
            <a:off x="2590800" y="152400"/>
            <a:ext cx="5181600" cy="366713"/>
          </a:xfrm>
          <a:prstGeom prst="rect">
            <a:avLst/>
          </a:prstGeom>
          <a:noFill/>
          <a:ln w="9525">
            <a:noFill/>
            <a:miter lim="800000"/>
          </a:ln>
          <a:effectLst/>
        </p:spPr>
        <p:txBody>
          <a:bodyPr>
            <a:spAutoFit/>
          </a:bodyPr>
          <a:lstStyle/>
          <a:p>
            <a:pPr marR="0" algn="l" defTabSz="914400" rtl="0">
              <a:spcBef>
                <a:spcPct val="50000"/>
              </a:spcBef>
              <a:buClrTx/>
              <a:buSzTx/>
              <a:buFontTx/>
              <a:buNone/>
              <a:defRPr/>
            </a:pPr>
            <a:r>
              <a:rPr kumimoji="0" lang="en-US" kern="1200" cap="none" spc="0" normalizeH="0" baseline="0" noProof="0">
                <a:latin typeface="Verdana" panose="020B0604030504040204" pitchFamily="34" charset="0"/>
                <a:ea typeface="+mn-ea"/>
                <a:cs typeface="Arial" panose="020B0604020202020204" pitchFamily="34" charset="0"/>
              </a:rPr>
              <a:t>It turned out to be </a:t>
            </a:r>
            <a:r>
              <a:rPr kumimoji="0" lang="en-US" kern="1200" cap="none" spc="0" normalizeH="0" baseline="0" noProof="0">
                <a:effectLst>
                  <a:outerShdw blurRad="38100" dist="38100" dir="2700000" algn="tl">
                    <a:srgbClr val="000000"/>
                  </a:outerShdw>
                </a:effectLst>
                <a:latin typeface="Verdana" panose="020B0604030504040204" pitchFamily="34" charset="0"/>
                <a:ea typeface="+mn-ea"/>
                <a:cs typeface="Arial" panose="020B0604020202020204" pitchFamily="34" charset="0"/>
              </a:rPr>
              <a:t>Diastematomyelia !</a:t>
            </a:r>
            <a:endParaRPr kumimoji="0" lang="en-US" kern="1200" cap="none" spc="0" normalizeH="0" baseline="0" noProof="0">
              <a:effectLst>
                <a:outerShdw blurRad="38100" dist="38100" dir="2700000" algn="tl">
                  <a:srgbClr val="000000"/>
                </a:outerShdw>
              </a:effectLst>
              <a:latin typeface="Verdana" panose="020B0604030504040204" pitchFamily="34" charset="0"/>
              <a:ea typeface="+mn-ea"/>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Rectangle 2"/>
          <p:cNvSpPr>
            <a:spLocks noGrp="1" noChangeArrowheads="1"/>
          </p:cNvSpPr>
          <p:nvPr>
            <p:ph type="title"/>
          </p:nvPr>
        </p:nvSpPr>
        <p:spPr>
          <a:xfrm>
            <a:off x="184150" y="152400"/>
            <a:ext cx="8775700" cy="1466850"/>
          </a:xfrm>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3600" b="1" i="0" u="none" strike="noStrike" kern="0" cap="none" spc="0" normalizeH="0" baseline="0" noProof="0" dirty="0" smtClean="0">
                <a:ln>
                  <a:noFill/>
                </a:ln>
                <a:solidFill>
                  <a:srgbClr val="FF9900"/>
                </a:solidFill>
                <a:effectLst>
                  <a:outerShdw blurRad="38100" dist="38100" dir="2700000" algn="tl">
                    <a:srgbClr val="000000"/>
                  </a:outerShdw>
                </a:effectLst>
                <a:uLnTx/>
                <a:uFillTx/>
                <a:latin typeface="+mj-lt"/>
                <a:ea typeface="+mj-ea"/>
                <a:cs typeface="+mj-cs"/>
              </a:rPr>
              <a:t>SPONDYLOLISIS AND SPONDYLOLISTHESIS</a:t>
            </a:r>
            <a:endParaRPr kumimoji="0" lang="en-US" sz="4000" b="1" i="0" u="none" strike="noStrike" kern="0" cap="none" spc="0" normalizeH="0" baseline="0" noProof="0" dirty="0" smtClean="0">
              <a:ln>
                <a:noFill/>
              </a:ln>
              <a:solidFill>
                <a:srgbClr val="FF9900"/>
              </a:solidFill>
              <a:effectLst>
                <a:outerShdw blurRad="38100" dist="38100" dir="2700000" algn="tl">
                  <a:srgbClr val="000000"/>
                </a:outerShdw>
              </a:effectLst>
              <a:uLnTx/>
              <a:uFillTx/>
              <a:latin typeface="+mj-lt"/>
              <a:ea typeface="+mj-ea"/>
              <a:cs typeface="+mj-cs"/>
            </a:endParaRPr>
          </a:p>
        </p:txBody>
      </p:sp>
      <p:sp>
        <p:nvSpPr>
          <p:cNvPr id="40963" name="Rectangle 3"/>
          <p:cNvSpPr>
            <a:spLocks noGrp="1" noChangeArrowheads="1"/>
          </p:cNvSpPr>
          <p:nvPr>
            <p:ph idx="1"/>
          </p:nvPr>
        </p:nvSpPr>
        <p:spPr>
          <a:xfrm>
            <a:off x="457200" y="1752600"/>
            <a:ext cx="8686800" cy="5105400"/>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defRPr/>
            </a:pPr>
            <a:r>
              <a:rPr kumimoji="0" lang="en-US" sz="32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Batang" pitchFamily="18" charset="-127"/>
                <a:ea typeface="+mn-ea"/>
                <a:cs typeface="Andalus" panose="02020603050405020304" pitchFamily="18" charset="-78"/>
              </a:rPr>
              <a:t>    </a:t>
            </a:r>
            <a:r>
              <a:rPr kumimoji="0" lang="en-US" sz="3600" b="1" i="0" u="sng" strike="noStrike" kern="0" cap="none" spc="0" normalizeH="0" baseline="0" noProof="0" smtClean="0">
                <a:ln>
                  <a:noFill/>
                </a:ln>
                <a:solidFill>
                  <a:srgbClr val="FF9900"/>
                </a:solidFill>
                <a:effectLst>
                  <a:outerShdw blurRad="38100" dist="38100" dir="2700000" algn="tl">
                    <a:srgbClr val="000000"/>
                  </a:outerShdw>
                </a:effectLst>
                <a:uLnTx/>
                <a:uFillTx/>
                <a:latin typeface="Batang" pitchFamily="18" charset="-127"/>
                <a:ea typeface="+mn-ea"/>
                <a:cs typeface="Andalus" panose="02020603050405020304" pitchFamily="18" charset="-78"/>
              </a:rPr>
              <a:t>What is spondylolisis</a:t>
            </a:r>
            <a:r>
              <a:rPr kumimoji="0" lang="en-US" sz="36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Batang" pitchFamily="18" charset="-127"/>
                <a:ea typeface="+mn-ea"/>
                <a:cs typeface="Andalus" panose="02020603050405020304" pitchFamily="18" charset="-78"/>
              </a:rPr>
              <a:t> ?</a:t>
            </a:r>
            <a:endParaRPr kumimoji="0" lang="en-US" sz="36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Batang" pitchFamily="18" charset="-127"/>
              <a:ea typeface="+mn-ea"/>
              <a:cs typeface="Andalus" panose="02020603050405020304" pitchFamily="18" charset="-78"/>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Ø"/>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Is a defect in the region of the pars                 interarticularis of a vertebra, most commonly at the fourth and fifth lumbar level.</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Ø"/>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This defect which was considered to be a congenital abnormality, is now thought to be almost always the result of unhealed stress fracture.</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Rectangle 2"/>
          <p:cNvSpPr>
            <a:spLocks noGrp="1" noChangeArrowheads="1"/>
          </p:cNvSpPr>
          <p:nvPr>
            <p:ph type="title"/>
          </p:nvPr>
        </p:nvSpPr>
        <p:spPr>
          <a:xfrm>
            <a:off x="0" y="304800"/>
            <a:ext cx="9144000" cy="1219200"/>
          </a:xfrm>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3600" b="1" i="0" u="none" strike="noStrike" kern="0" cap="none" spc="0" normalizeH="0" baseline="0" noProof="0" dirty="0" smtClean="0">
                <a:ln>
                  <a:noFill/>
                </a:ln>
                <a:solidFill>
                  <a:srgbClr val="FF9900"/>
                </a:solidFill>
                <a:effectLst>
                  <a:outerShdw blurRad="38100" dist="38100" dir="2700000" algn="tl">
                    <a:srgbClr val="000000"/>
                  </a:outerShdw>
                </a:effectLst>
                <a:uLnTx/>
                <a:uFillTx/>
                <a:latin typeface="+mj-lt"/>
                <a:ea typeface="+mj-ea"/>
                <a:cs typeface="+mj-cs"/>
              </a:rPr>
              <a:t>WHAT IS SPONDYLOLISTHESIS ?</a:t>
            </a:r>
            <a:br>
              <a:rPr kumimoji="0" lang="en-US"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br>
            <a:endParaRPr kumimoji="0" lang="en-US" sz="32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endParaRPr>
          </a:p>
        </p:txBody>
      </p:sp>
      <p:sp>
        <p:nvSpPr>
          <p:cNvPr id="41987" name="Rectangle 3"/>
          <p:cNvSpPr>
            <a:spLocks noGrp="1" noChangeArrowheads="1"/>
          </p:cNvSpPr>
          <p:nvPr>
            <p:ph idx="1"/>
          </p:nvPr>
        </p:nvSpPr>
        <p:spPr>
          <a:xfrm>
            <a:off x="381000" y="1447800"/>
            <a:ext cx="8610600" cy="4876800"/>
          </a:xfrm>
        </p:spPr>
        <p:txBody>
          <a:bodyPr vert="horz" wrap="square" lIns="91440" tIns="45720" rIns="91440" bIns="45720" numCol="1" anchor="t" anchorCtr="0" compatLnSpc="1"/>
          <a:lstStyle/>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24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Is anterior slipping or subluxation of one                                                                                                    vertebral body over the adjacent lower vertebrae.</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3200" b="0" i="0" u="none" strike="noStrike" kern="0" cap="none" spc="0" normalizeH="0" baseline="0" noProof="0" smtClean="0">
                <a:ln>
                  <a:noFill/>
                </a:ln>
                <a:solidFill>
                  <a:srgbClr val="FF9900"/>
                </a:solidFill>
                <a:effectLst>
                  <a:outerShdw blurRad="38100" dist="38100" dir="2700000" algn="tl">
                    <a:srgbClr val="000000"/>
                  </a:outerShdw>
                </a:effectLst>
                <a:uLnTx/>
                <a:uFillTx/>
                <a:latin typeface="+mn-lt"/>
                <a:ea typeface="+mn-ea"/>
                <a:cs typeface="+mn-cs"/>
              </a:rPr>
              <a:t>The main causes of spondylolisthesis are</a:t>
            </a:r>
            <a:r>
              <a:rPr kumimoji="0" lang="en-US" sz="2800" b="0" i="0" u="none" strike="noStrike" kern="0" cap="none" spc="0" normalizeH="0" baseline="0" noProof="0" smtClean="0">
                <a:ln>
                  <a:noFill/>
                </a:ln>
                <a:solidFill>
                  <a:srgbClr val="FF9900"/>
                </a:solidFill>
                <a:effectLst>
                  <a:outerShdw blurRad="38100" dist="38100" dir="2700000" algn="tl">
                    <a:srgbClr val="000000"/>
                  </a:outerShdw>
                </a:effectLst>
                <a:uLnTx/>
                <a:uFillTx/>
                <a:latin typeface="+mn-lt"/>
                <a:ea typeface="+mn-ea"/>
                <a:cs typeface="+mn-cs"/>
              </a:rPr>
              <a:t>:</a:t>
            </a:r>
            <a:endParaRPr kumimoji="0" lang="en-US" sz="2800" b="0" i="0" u="none" strike="noStrike" kern="0" cap="none" spc="0" normalizeH="0" baseline="0" noProof="0" smtClean="0">
              <a:ln>
                <a:noFill/>
              </a:ln>
              <a:solidFill>
                <a:srgbClr val="FF9900"/>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tx1"/>
              </a:buClr>
              <a:buSzPct val="60000"/>
              <a:buFont typeface="Wingdings" panose="05000000000000000000" pitchFamily="2" charset="2"/>
              <a:buChar char="Ø"/>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Disc degeneration and osteoarthritis of the facet joints.</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tx1"/>
              </a:buClr>
              <a:buSzPct val="60000"/>
              <a:buFont typeface="Wingdings" panose="05000000000000000000" pitchFamily="2" charset="2"/>
              <a:buChar char="Ø"/>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Defect in the pars interarticularis (spondylolisis).</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tx1"/>
              </a:buClr>
              <a:buSzPct val="60000"/>
              <a:buFont typeface="Wingdings" panose="05000000000000000000" pitchFamily="2" charset="2"/>
              <a:buChar char="Ø"/>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Fracture of the posterior elements of the vertebra</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6562" name="Picture 5" descr="i 018"/>
          <p:cNvPicPr>
            <a:picLocks noGrp="1" noChangeAspect="1"/>
          </p:cNvPicPr>
          <p:nvPr>
            <p:ph/>
          </p:nvPr>
        </p:nvPicPr>
        <p:blipFill>
          <a:blip r:embed="rId1"/>
          <a:srcRect/>
          <a:stretch>
            <a:fillRect/>
          </a:stretch>
        </p:blipFill>
        <p:spPr>
          <a:xfrm>
            <a:off x="2209800" y="0"/>
            <a:ext cx="6384925" cy="7010400"/>
          </a:xfrm>
          <a:ln/>
        </p:spPr>
      </p:pic>
      <p:sp>
        <p:nvSpPr>
          <p:cNvPr id="66563" name="Text Box 6"/>
          <p:cNvSpPr txBox="1"/>
          <p:nvPr/>
        </p:nvSpPr>
        <p:spPr>
          <a:xfrm>
            <a:off x="0" y="1752600"/>
            <a:ext cx="2209800" cy="3662363"/>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Spondylolisis  (defect in the pars interarticularis; in the neck of the articular process) but without sublaxation. This may lead to spondylolysthesis (with sublaxation)</a:t>
            </a:r>
            <a:endParaRPr lang="en-US" altLang="x-none" dirty="0">
              <a:latin typeface="Verdana" panose="020B0604030504040204" pitchFamily="34" charset="0"/>
            </a:endParaRPr>
          </a:p>
        </p:txBody>
      </p:sp>
      <p:sp>
        <p:nvSpPr>
          <p:cNvPr id="206856" name="Line 8"/>
          <p:cNvSpPr>
            <a:spLocks noChangeShapeType="1"/>
          </p:cNvSpPr>
          <p:nvPr/>
        </p:nvSpPr>
        <p:spPr bwMode="auto">
          <a:xfrm>
            <a:off x="1524000" y="1828800"/>
            <a:ext cx="3962400" cy="31242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7586" name="Picture 5" descr="i 021"/>
          <p:cNvPicPr>
            <a:picLocks noGrp="1" noChangeAspect="1"/>
          </p:cNvPicPr>
          <p:nvPr>
            <p:ph/>
          </p:nvPr>
        </p:nvPicPr>
        <p:blipFill>
          <a:blip r:embed="rId1"/>
          <a:srcRect/>
          <a:stretch>
            <a:fillRect/>
          </a:stretch>
        </p:blipFill>
        <p:spPr>
          <a:xfrm>
            <a:off x="2133600" y="304800"/>
            <a:ext cx="5638800" cy="6553200"/>
          </a:xfrm>
          <a:ln/>
        </p:spPr>
      </p:pic>
      <p:sp>
        <p:nvSpPr>
          <p:cNvPr id="67587" name="Text Box 6"/>
          <p:cNvSpPr txBox="1"/>
          <p:nvPr/>
        </p:nvSpPr>
        <p:spPr>
          <a:xfrm>
            <a:off x="0" y="1905000"/>
            <a:ext cx="2286000" cy="2014538"/>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Spondylolisthesis of L3 over L4 (anterior sublaxationos much more common than posterior)</a:t>
            </a:r>
            <a:endParaRPr lang="en-US" altLang="x-none" dirty="0">
              <a:latin typeface="Verdana" panose="020B060403050404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Rectangle 2"/>
          <p:cNvSpPr>
            <a:spLocks noGrp="1" noChangeArrowheads="1"/>
          </p:cNvSpPr>
          <p:nvPr>
            <p:ph type="title"/>
          </p:nvPr>
        </p:nvSpPr>
        <p:spPr>
          <a:xfrm>
            <a:off x="457200" y="0"/>
            <a:ext cx="8385175" cy="1676400"/>
          </a:xfrm>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32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mj-lt"/>
                <a:ea typeface="+mj-ea"/>
                <a:cs typeface="+mj-cs"/>
              </a:rPr>
              <a:t>INTERVERTEBRAL DISC PATHOLOGY</a:t>
            </a:r>
            <a:endParaRPr kumimoji="0" lang="en-US" sz="32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mj-lt"/>
              <a:ea typeface="+mj-ea"/>
              <a:cs typeface="+mj-cs"/>
            </a:endParaRPr>
          </a:p>
        </p:txBody>
      </p:sp>
      <p:sp>
        <p:nvSpPr>
          <p:cNvPr id="43011" name="Rectangle 3"/>
          <p:cNvSpPr>
            <a:spLocks noGrp="1" noChangeArrowheads="1"/>
          </p:cNvSpPr>
          <p:nvPr>
            <p:ph idx="1"/>
          </p:nvPr>
        </p:nvSpPr>
        <p:spPr>
          <a:xfrm>
            <a:off x="533400" y="1219200"/>
            <a:ext cx="8610600" cy="4800600"/>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600" b="0" i="0" u="sng"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The intervertebral disc</a:t>
            </a: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which lies between each two vertebral bodies is composed of a central gelatinous core known as the nucleus pulposus and surrounded by fibro cartilage called annulus fibrosus.</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600" b="0" i="0" u="sng"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Most common articular disorders :</a:t>
            </a:r>
            <a:r>
              <a:rPr kumimoji="0" lang="en-US" sz="3200" b="0" i="0" u="sng"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endParaRPr kumimoji="0" lang="en-US" sz="3200" b="0" i="0" u="sng"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v"/>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Degenerative disc disease.</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v"/>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Disc bulging and herniation.</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v"/>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Infection.</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r" defTabSz="914400" rtl="1"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4498" name="Rectangle 2"/>
          <p:cNvSpPr>
            <a:spLocks noGrp="1" noChangeArrowheads="1"/>
          </p:cNvSpPr>
          <p:nvPr>
            <p:ph type="title"/>
          </p:nvPr>
        </p:nvSpPr>
        <p:spPr>
          <a:xfrm>
            <a:off x="304800" y="0"/>
            <a:ext cx="8686800" cy="1524000"/>
          </a:xfrm>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0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mj-lt"/>
                <a:ea typeface="+mj-ea"/>
                <a:cs typeface="+mj-cs"/>
              </a:rPr>
              <a:t>DEGENERATIVE</a:t>
            </a:r>
            <a:r>
              <a:rPr kumimoji="0" lang="en-US" sz="32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mj-lt"/>
                <a:ea typeface="+mj-ea"/>
                <a:cs typeface="+mj-cs"/>
              </a:rPr>
              <a:t> </a:t>
            </a:r>
            <a:r>
              <a:rPr kumimoji="0" lang="en-US" sz="40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mj-lt"/>
                <a:ea typeface="+mj-ea"/>
                <a:cs typeface="+mj-cs"/>
              </a:rPr>
              <a:t>DISC DISEASE</a:t>
            </a:r>
            <a:endParaRPr kumimoji="0" lang="en-US" sz="40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mj-lt"/>
              <a:ea typeface="+mj-ea"/>
              <a:cs typeface="+mj-cs"/>
            </a:endParaRPr>
          </a:p>
        </p:txBody>
      </p:sp>
      <p:sp>
        <p:nvSpPr>
          <p:cNvPr id="234499" name="Rectangle 3"/>
          <p:cNvSpPr>
            <a:spLocks noGrp="1" noChangeArrowheads="1"/>
          </p:cNvSpPr>
          <p:nvPr>
            <p:ph idx="1"/>
          </p:nvPr>
        </p:nvSpPr>
        <p:spPr>
          <a:xfrm>
            <a:off x="457200" y="1600200"/>
            <a:ext cx="8686800" cy="5257800"/>
          </a:xfrm>
        </p:spPr>
        <p:txBody>
          <a:bodyPr vert="horz" wrap="square" lIns="91440" tIns="45720" rIns="91440" bIns="45720" numCol="1" anchor="t" anchorCtr="0" compatLnSpc="1"/>
          <a:lstStyle/>
          <a:p>
            <a:pPr marL="342900" marR="0" lvl="0" indent="-342900" algn="l" defTabSz="914400" rtl="0" eaLnBrk="1" fontAlgn="base" latinLnBrk="0" hangingPunct="1">
              <a:lnSpc>
                <a:spcPct val="80000"/>
              </a:lnSpc>
              <a:spcBef>
                <a:spcPct val="20000"/>
              </a:spcBef>
              <a:spcAft>
                <a:spcPct val="0"/>
              </a:spcAft>
              <a:buClr>
                <a:schemeClr val="tx1"/>
              </a:buClr>
              <a:buSzPct val="60000"/>
              <a:buFont typeface="Wingdings" panose="05000000000000000000" pitchFamily="2" charset="2"/>
              <a:buChar char="v"/>
              <a:defRPr/>
            </a:pPr>
            <a:r>
              <a:rPr kumimoji="0" lang="en-US" sz="24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Refers to a syndrome in which a painful disc causes chronic low back pain.</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tx1"/>
              </a:buClr>
              <a:buSzPct val="60000"/>
              <a:buFont typeface="Wingdings" panose="05000000000000000000" pitchFamily="2" charset="2"/>
              <a:buChar char="v"/>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Disc degeneration is part of the natural process of aging.</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tx1"/>
              </a:buClr>
              <a:buSzPct val="60000"/>
              <a:buFont typeface="Wingdings" panose="05000000000000000000" pitchFamily="2" charset="2"/>
              <a:buChar char="v"/>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The DDD is characterized by:</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None/>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 Disc space narrowing.</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None/>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 Osteophytes formation at the vertebral body                         margins.</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None/>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 Subchondral bone sclerosis (mainly at the end plates).</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None/>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 In some cases, collection of gas is seen in the intervertebral disc (vacuum disc phenomenon).</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0658" name="Picture 4" descr="i 014"/>
          <p:cNvPicPr>
            <a:picLocks noChangeAspect="1"/>
          </p:cNvPicPr>
          <p:nvPr/>
        </p:nvPicPr>
        <p:blipFill>
          <a:blip r:embed="rId1"/>
          <a:srcRect l="29169" t="40625" r="20313" b="24219"/>
          <a:stretch>
            <a:fillRect/>
          </a:stretch>
        </p:blipFill>
        <p:spPr>
          <a:xfrm>
            <a:off x="2590800" y="609600"/>
            <a:ext cx="6324600" cy="5867400"/>
          </a:xfrm>
          <a:prstGeom prst="rect">
            <a:avLst/>
          </a:prstGeom>
          <a:noFill/>
          <a:ln w="9525">
            <a:noFill/>
          </a:ln>
        </p:spPr>
      </p:pic>
      <p:sp>
        <p:nvSpPr>
          <p:cNvPr id="70659" name="Text Box 5"/>
          <p:cNvSpPr txBox="1"/>
          <p:nvPr/>
        </p:nvSpPr>
        <p:spPr>
          <a:xfrm>
            <a:off x="0" y="228600"/>
            <a:ext cx="2743200" cy="5105400"/>
          </a:xfrm>
          <a:prstGeom prst="rect">
            <a:avLst/>
          </a:prstGeom>
          <a:noFill/>
          <a:ln w="9525">
            <a:noFill/>
          </a:ln>
        </p:spPr>
        <p:txBody>
          <a:bodyPr>
            <a:spAutoFit/>
          </a:bodyPr>
          <a:p>
            <a:pPr marL="342900" indent="-342900" algn="l" rtl="0">
              <a:spcBef>
                <a:spcPct val="50000"/>
              </a:spcBef>
              <a:buNone/>
            </a:pPr>
            <a:r>
              <a:rPr lang="en-US" altLang="x-none" dirty="0">
                <a:latin typeface="Verdana" panose="020B0604030504040204" pitchFamily="34" charset="0"/>
              </a:rPr>
              <a:t>Degenerative disk disease:</a:t>
            </a:r>
            <a:endParaRPr lang="en-US" altLang="x-none" dirty="0">
              <a:latin typeface="Verdana" panose="020B0604030504040204" pitchFamily="34" charset="0"/>
            </a:endParaRPr>
          </a:p>
          <a:p>
            <a:pPr marL="342900" indent="-342900" algn="l" rtl="0">
              <a:spcBef>
                <a:spcPct val="50000"/>
              </a:spcBef>
              <a:buAutoNum type="arabicPeriod"/>
            </a:pPr>
            <a:r>
              <a:rPr lang="en-US" altLang="x-none" dirty="0">
                <a:latin typeface="Verdana" panose="020B0604030504040204" pitchFamily="34" charset="0"/>
              </a:rPr>
              <a:t>Disk space narrowing</a:t>
            </a:r>
            <a:endParaRPr lang="en-US" altLang="x-none" dirty="0">
              <a:latin typeface="Verdana" panose="020B0604030504040204" pitchFamily="34" charset="0"/>
            </a:endParaRPr>
          </a:p>
          <a:p>
            <a:pPr marL="342900" indent="-342900" algn="l" rtl="0">
              <a:spcBef>
                <a:spcPct val="50000"/>
              </a:spcBef>
              <a:buAutoNum type="arabicPeriod"/>
            </a:pPr>
            <a:r>
              <a:rPr lang="en-US" altLang="x-none" dirty="0">
                <a:latin typeface="Verdana" panose="020B0604030504040204" pitchFamily="34" charset="0"/>
              </a:rPr>
              <a:t>Osteophyte formation (ant + post).</a:t>
            </a:r>
            <a:endParaRPr lang="en-US" altLang="x-none" dirty="0">
              <a:latin typeface="Verdana" panose="020B0604030504040204" pitchFamily="34" charset="0"/>
            </a:endParaRPr>
          </a:p>
          <a:p>
            <a:pPr marL="342900" indent="-342900" algn="l" rtl="0">
              <a:spcBef>
                <a:spcPct val="50000"/>
              </a:spcBef>
              <a:buNone/>
            </a:pPr>
            <a:r>
              <a:rPr lang="en-US" altLang="x-none" sz="1400" dirty="0">
                <a:latin typeface="Verdana" panose="020B0604030504040204" pitchFamily="34" charset="0"/>
              </a:rPr>
              <a:t>Ant osteophytes are usually asymptomatic unless very huge leading to dysphagia (in cervical vertebrae)</a:t>
            </a:r>
            <a:endParaRPr lang="en-US" altLang="x-none" sz="1400" dirty="0">
              <a:latin typeface="Verdana" panose="020B0604030504040204" pitchFamily="34" charset="0"/>
            </a:endParaRPr>
          </a:p>
          <a:p>
            <a:pPr marL="342900" indent="-342900" algn="l" rtl="0">
              <a:spcBef>
                <a:spcPct val="50000"/>
              </a:spcBef>
              <a:buNone/>
            </a:pPr>
            <a:r>
              <a:rPr lang="en-US" altLang="x-none" sz="1400" dirty="0">
                <a:latin typeface="Verdana" panose="020B0604030504040204" pitchFamily="34" charset="0"/>
              </a:rPr>
              <a:t>Post osteophytes are usually symptomatic as they cause pressure on the spinal cord</a:t>
            </a:r>
            <a:endParaRPr lang="en-US" altLang="x-none" sz="1400" dirty="0">
              <a:latin typeface="Verdana" panose="020B0604030504040204" pitchFamily="34" charset="0"/>
            </a:endParaRPr>
          </a:p>
          <a:p>
            <a:pPr marL="342900" indent="-342900" algn="l" rtl="0">
              <a:spcBef>
                <a:spcPct val="50000"/>
              </a:spcBef>
              <a:buNone/>
            </a:pPr>
            <a:r>
              <a:rPr lang="en-US" altLang="x-none" dirty="0">
                <a:latin typeface="Verdana" panose="020B0604030504040204" pitchFamily="34" charset="0"/>
              </a:rPr>
              <a:t>3. Subchondral bone sclerosis</a:t>
            </a:r>
            <a:endParaRPr lang="en-US" altLang="x-none" dirty="0">
              <a:latin typeface="Verdana" panose="020B0604030504040204" pitchFamily="34" charset="0"/>
            </a:endParaRPr>
          </a:p>
        </p:txBody>
      </p:sp>
      <p:sp>
        <p:nvSpPr>
          <p:cNvPr id="305158" name="Line 6"/>
          <p:cNvSpPr>
            <a:spLocks noChangeShapeType="1"/>
          </p:cNvSpPr>
          <p:nvPr/>
        </p:nvSpPr>
        <p:spPr bwMode="auto">
          <a:xfrm>
            <a:off x="2362200" y="2209800"/>
            <a:ext cx="1371600" cy="11430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305159" name="Line 7"/>
          <p:cNvSpPr>
            <a:spLocks noChangeShapeType="1"/>
          </p:cNvSpPr>
          <p:nvPr/>
        </p:nvSpPr>
        <p:spPr bwMode="auto">
          <a:xfrm>
            <a:off x="2362200" y="2209800"/>
            <a:ext cx="4114800" cy="10668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
        <p:nvSpPr>
          <p:cNvPr id="305160" name="Line 8"/>
          <p:cNvSpPr>
            <a:spLocks noChangeShapeType="1"/>
          </p:cNvSpPr>
          <p:nvPr/>
        </p:nvSpPr>
        <p:spPr bwMode="auto">
          <a:xfrm flipV="1">
            <a:off x="2514600" y="3429000"/>
            <a:ext cx="2133600" cy="1447800"/>
          </a:xfrm>
          <a:prstGeom prst="line">
            <a:avLst/>
          </a:prstGeom>
          <a:noFill/>
          <a:ln w="9525">
            <a:solidFill>
              <a:schemeClr val="tx1"/>
            </a:solidFill>
            <a:round/>
            <a:tailEnd type="triangle" w="med" len="med"/>
          </a:ln>
          <a:effectLst>
            <a:outerShdw dist="35921" dir="2700000" algn="ctr" rotWithShape="0">
              <a:schemeClr val="bg2"/>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Rectangle 2"/>
          <p:cNvSpPr>
            <a:spLocks noGrp="1" noChangeArrowheads="1"/>
          </p:cNvSpPr>
          <p:nvPr>
            <p:ph type="title"/>
          </p:nvPr>
        </p:nvSpPr>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32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mj-lt"/>
                <a:ea typeface="+mj-ea"/>
                <a:cs typeface="+mj-cs"/>
              </a:rPr>
              <a:t>DEGENERATIVE DISC DISEASE</a:t>
            </a:r>
            <a:endParaRPr kumimoji="0" lang="en-US" sz="32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mj-lt"/>
              <a:ea typeface="+mj-ea"/>
              <a:cs typeface="+mj-cs"/>
            </a:endParaRPr>
          </a:p>
        </p:txBody>
      </p:sp>
      <p:sp>
        <p:nvSpPr>
          <p:cNvPr id="44035" name="Rectangle 3"/>
          <p:cNvSpPr>
            <a:spLocks noGrp="1" noChangeArrowheads="1"/>
          </p:cNvSpPr>
          <p:nvPr>
            <p:ph idx="1"/>
          </p:nvPr>
        </p:nvSpPr>
        <p:spPr>
          <a:xfrm>
            <a:off x="838200" y="1752600"/>
            <a:ext cx="8007350" cy="4343400"/>
          </a:xfrm>
        </p:spPr>
        <p:txBody>
          <a:bodyPr vert="horz" wrap="square" lIns="91440" tIns="45720" rIns="91440" bIns="45720" numCol="1" anchor="t" anchorCtr="0" compatLnSpc="1"/>
          <a:lstStyle/>
          <a:p>
            <a:pPr marL="609600" marR="0" lvl="0" indent="-609600" algn="l" defTabSz="914400" rtl="0" eaLnBrk="1" fontAlgn="base" latinLnBrk="0" hangingPunct="1">
              <a:lnSpc>
                <a:spcPct val="80000"/>
              </a:lnSpc>
              <a:spcBef>
                <a:spcPct val="20000"/>
              </a:spcBef>
              <a:spcAft>
                <a:spcPct val="0"/>
              </a:spcAft>
              <a:buClr>
                <a:schemeClr val="tx1"/>
              </a:buClr>
              <a:buSzPct val="60000"/>
              <a:buFont typeface="Wingdings" panose="05000000000000000000" pitchFamily="2" charset="2"/>
              <a:buNone/>
              <a:defRPr/>
            </a:pPr>
            <a:r>
              <a:rPr kumimoji="0" lang="en-US" sz="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Disc degeneration is part of the natural process of aging  </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609600" marR="0" lvl="0" indent="-609600" algn="l" defTabSz="914400" rtl="0" eaLnBrk="1" fontAlgn="base" latinLnBrk="0" hangingPunct="1">
              <a:lnSpc>
                <a:spcPct val="80000"/>
              </a:lnSpc>
              <a:spcBef>
                <a:spcPct val="20000"/>
              </a:spcBef>
              <a:spcAft>
                <a:spcPct val="0"/>
              </a:spcAft>
              <a:buClr>
                <a:schemeClr val="tx1"/>
              </a:buClr>
              <a:buSzPct val="60000"/>
              <a:buFont typeface="Wingdings" panose="05000000000000000000" pitchFamily="2" charset="2"/>
              <a:buNone/>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2800" b="0" i="0" u="sng"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The DDD is characterized by:</a:t>
            </a:r>
            <a:endParaRPr kumimoji="0" lang="en-US" sz="2800" b="0" i="0" u="sng"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609600" marR="0" lvl="0" indent="-6096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None/>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 Disc space narrowing.</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609600" marR="0" lvl="0" indent="-6096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None/>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 Osteophytes formation at the vertebral body margins.</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609600" marR="0" lvl="0" indent="-6096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None/>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 Subchondral bone sclerosis ( mainly at the end plates ).</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609600" marR="0" lvl="0" indent="-6096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None/>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 In some cases, collection of gas is seen in the intervertebral disc ( vacuum disc phenomenon )</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2706" name="Picture 5" descr="i 006"/>
          <p:cNvPicPr>
            <a:picLocks noGrp="1" noChangeAspect="1"/>
          </p:cNvPicPr>
          <p:nvPr>
            <p:ph/>
          </p:nvPr>
        </p:nvPicPr>
        <p:blipFill>
          <a:blip r:embed="rId1"/>
          <a:srcRect t="9709" b="5826"/>
          <a:stretch>
            <a:fillRect/>
          </a:stretch>
        </p:blipFill>
        <p:spPr>
          <a:xfrm>
            <a:off x="685800" y="1028700"/>
            <a:ext cx="7772400" cy="5829300"/>
          </a:xfrm>
          <a:ln/>
        </p:spPr>
      </p:pic>
      <p:sp>
        <p:nvSpPr>
          <p:cNvPr id="72707" name="Text Box 6"/>
          <p:cNvSpPr txBox="1"/>
          <p:nvPr/>
        </p:nvSpPr>
        <p:spPr>
          <a:xfrm>
            <a:off x="1524000" y="304800"/>
            <a:ext cx="6629400" cy="641350"/>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Gas in the disk space; a sign of degenerative disk disease (vacuum disk phenomena)</a:t>
            </a:r>
            <a:endParaRPr lang="en-US" altLang="x-none" dirty="0">
              <a:latin typeface="Verdana" panose="020B060403050404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Rectangle 2"/>
          <p:cNvSpPr>
            <a:spLocks noGrp="1" noChangeArrowheads="1"/>
          </p:cNvSpPr>
          <p:nvPr>
            <p:ph type="title"/>
          </p:nvPr>
        </p:nvSpPr>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Arteriography</a:t>
            </a:r>
            <a:endParaRPr kumimoji="0" lang="en-US" sz="4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endParaRPr>
          </a:p>
        </p:txBody>
      </p:sp>
      <p:sp>
        <p:nvSpPr>
          <p:cNvPr id="9219" name="Rectangle 3"/>
          <p:cNvSpPr>
            <a:spLocks noGrp="1" noChangeArrowheads="1"/>
          </p:cNvSpPr>
          <p:nvPr>
            <p:ph idx="1"/>
          </p:nvPr>
        </p:nvSpPr>
        <p:spPr>
          <a:xfrm>
            <a:off x="838200" y="1905000"/>
            <a:ext cx="8153400" cy="4191000"/>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v"/>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Cerebral angiogram is useful in                           evaluation of aneurysm and arterio-venous malformations.</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1" eaLnBrk="1" fontAlgn="base" latinLnBrk="0" hangingPunct="1">
              <a:lnSpc>
                <a:spcPct val="100000"/>
              </a:lnSpc>
              <a:spcBef>
                <a:spcPct val="20000"/>
              </a:spcBef>
              <a:spcAft>
                <a:spcPct val="0"/>
              </a:spcAft>
              <a:buClr>
                <a:schemeClr val="hlink"/>
              </a:buClr>
              <a:buSzPct val="60000"/>
              <a:buFont typeface="Wingdings" panose="05000000000000000000" pitchFamily="2" charset="2"/>
              <a:buNone/>
              <a:defRPr/>
            </a:pP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v"/>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MRA demonstrate cerebral arterial and                          venous circulation and has replaced conventional angiography in many situations </a:t>
            </a:r>
            <a:r>
              <a:rPr kumimoji="0" lang="en-US" sz="2800" b="0" i="1" u="none" strike="noStrike" kern="0" cap="none" spc="0" normalizeH="0" baseline="0" noProof="0" smtClean="0">
                <a:ln>
                  <a:noFill/>
                </a:ln>
                <a:solidFill>
                  <a:schemeClr val="tx2"/>
                </a:solidFill>
                <a:effectLst>
                  <a:outerShdw blurRad="38100" dist="38100" dir="2700000" algn="tl">
                    <a:srgbClr val="000000"/>
                  </a:outerShdw>
                </a:effectLst>
                <a:uLnTx/>
                <a:uFillTx/>
                <a:latin typeface="+mn-lt"/>
                <a:ea typeface="+mn-ea"/>
                <a:cs typeface="+mn-cs"/>
              </a:rPr>
              <a:t>(no contrast is used).</a:t>
            </a:r>
            <a:endParaRPr kumimoji="0" lang="en-US" sz="2800" b="0" i="1" u="none" strike="noStrike" kern="0" cap="none" spc="0" normalizeH="0" baseline="0" noProof="0" smtClean="0">
              <a:ln>
                <a:noFill/>
              </a:ln>
              <a:solidFill>
                <a:schemeClr val="tx2"/>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Rectangle 2"/>
          <p:cNvSpPr>
            <a:spLocks noGrp="1" noChangeArrowheads="1"/>
          </p:cNvSpPr>
          <p:nvPr>
            <p:ph type="title"/>
          </p:nvPr>
        </p:nvSpPr>
        <p:spPr>
          <a:xfrm>
            <a:off x="384175" y="188913"/>
            <a:ext cx="8229600" cy="877888"/>
          </a:xfrm>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4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mj-lt"/>
                <a:ea typeface="+mj-ea"/>
                <a:cs typeface="+mj-cs"/>
              </a:rPr>
              <a:t>DISC </a:t>
            </a:r>
            <a:r>
              <a:rPr kumimoji="0" lang="en-US" sz="48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mj-lt"/>
                <a:ea typeface="+mj-ea"/>
                <a:cs typeface="+mj-cs"/>
              </a:rPr>
              <a:t>HERNIATION</a:t>
            </a:r>
            <a:endParaRPr kumimoji="0" lang="en-US" sz="48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mj-lt"/>
              <a:ea typeface="+mj-ea"/>
              <a:cs typeface="+mj-cs"/>
            </a:endParaRPr>
          </a:p>
        </p:txBody>
      </p:sp>
      <p:sp>
        <p:nvSpPr>
          <p:cNvPr id="47107" name="Rectangle 3"/>
          <p:cNvSpPr>
            <a:spLocks noGrp="1" noChangeArrowheads="1"/>
          </p:cNvSpPr>
          <p:nvPr>
            <p:ph idx="1"/>
          </p:nvPr>
        </p:nvSpPr>
        <p:spPr>
          <a:xfrm>
            <a:off x="0" y="1371600"/>
            <a:ext cx="9144000" cy="5257800"/>
          </a:xfrm>
        </p:spPr>
        <p:txBody>
          <a:bodyPr vert="horz" wrap="square" lIns="91440" tIns="45720" rIns="91440" bIns="45720" numCol="1" anchor="t" anchorCtr="0" compatLnSpc="1"/>
          <a:lstStyle/>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Batang" pitchFamily="18" charset="-127"/>
                <a:ea typeface="+mn-ea"/>
                <a:cs typeface="+mn-cs"/>
              </a:rPr>
              <a:t>The herniated disc is a portion of the nucleus pulposus extends through a tear in the annulus fibrosus, resulting in a focal protrusion at the margin of the disc.</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Batang" pitchFamily="18" charset="-127"/>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Batang" pitchFamily="18" charset="-127"/>
                <a:ea typeface="+mn-ea"/>
                <a:cs typeface="+mn-cs"/>
              </a:rPr>
              <a:t>About 90% of disc herniation occurs at L4-L5 and L5-S1, with most of the remainder at L3-L4.</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Batang" pitchFamily="18" charset="-127"/>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None/>
              <a:defRPr/>
            </a:pP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Batang" pitchFamily="18" charset="-127"/>
              <a:ea typeface="Arial Unicode MS" panose="020B0604020202020204" pitchFamily="34" charset="-128"/>
              <a:cs typeface="Arial Unicode MS" panose="020B0604020202020204" pitchFamily="34" charset="-128"/>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Char char="n"/>
              <a:defRPr/>
            </a:pPr>
            <a:r>
              <a:rPr kumimoji="0" lang="en-US" sz="32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mn-lt"/>
                <a:ea typeface="+mn-ea"/>
                <a:cs typeface="+mn-cs"/>
              </a:rPr>
              <a:t>Types of disc herniation:</a:t>
            </a:r>
            <a:endParaRPr kumimoji="0" lang="en-US" sz="32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Char char="ü"/>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Prolapse.</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Char char="ü"/>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Extrusion.</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
                <a:schemeClr val="hlink"/>
              </a:buClr>
              <a:buSzPct val="60000"/>
              <a:buFont typeface="Wingdings" panose="05000000000000000000" pitchFamily="2" charset="2"/>
              <a:buChar char="ü"/>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Sequestration.</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4754" name="Picture 5" descr="3983W"/>
          <p:cNvPicPr>
            <a:picLocks noGrp="1" noChangeAspect="1"/>
          </p:cNvPicPr>
          <p:nvPr>
            <p:ph/>
          </p:nvPr>
        </p:nvPicPr>
        <p:blipFill>
          <a:blip r:embed="rId1"/>
          <a:srcRect/>
          <a:stretch>
            <a:fillRect/>
          </a:stretch>
        </p:blipFill>
        <p:spPr>
          <a:xfrm>
            <a:off x="914400" y="228600"/>
            <a:ext cx="7467600" cy="5334000"/>
          </a:xfrm>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5778" name="Picture 5" descr="thmb_423d4151b798enormal-2"/>
          <p:cNvPicPr>
            <a:picLocks noGrp="1" noChangeAspect="1"/>
          </p:cNvPicPr>
          <p:nvPr>
            <p:ph/>
          </p:nvPr>
        </p:nvPicPr>
        <p:blipFill>
          <a:blip r:embed="rId1"/>
          <a:srcRect/>
          <a:stretch>
            <a:fillRect/>
          </a:stretch>
        </p:blipFill>
        <p:spPr>
          <a:xfrm>
            <a:off x="1130300" y="1100138"/>
            <a:ext cx="6951663" cy="3735387"/>
          </a:xfrm>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30" name="Rectangle 2"/>
          <p:cNvSpPr>
            <a:spLocks noGrp="1" noChangeArrowheads="1"/>
          </p:cNvSpPr>
          <p:nvPr>
            <p:ph type="title"/>
          </p:nvPr>
        </p:nvSpPr>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400" b="1" i="0" u="none" strike="noStrike" kern="0" cap="none" spc="0" normalizeH="0" baseline="0" noProof="0" dirty="0" smtClean="0">
                <a:ln>
                  <a:noFill/>
                </a:ln>
                <a:solidFill>
                  <a:srgbClr val="FF9900"/>
                </a:solidFill>
                <a:effectLst>
                  <a:outerShdw blurRad="38100" dist="38100" dir="2700000" algn="tl">
                    <a:srgbClr val="000000"/>
                  </a:outerShdw>
                </a:effectLst>
                <a:uLnTx/>
                <a:uFillTx/>
                <a:latin typeface="+mj-lt"/>
                <a:ea typeface="+mj-ea"/>
                <a:cs typeface="+mj-cs"/>
              </a:rPr>
              <a:t>DISC PROLAPSE</a:t>
            </a:r>
            <a:br>
              <a:rPr kumimoji="0" lang="en-US" sz="4400" b="1" i="0" u="none" strike="noStrike" kern="0" cap="none" spc="0" normalizeH="0" baseline="0" noProof="0" dirty="0" smtClean="0">
                <a:ln>
                  <a:noFill/>
                </a:ln>
                <a:solidFill>
                  <a:srgbClr val="FF9900"/>
                </a:solidFill>
                <a:effectLst>
                  <a:outerShdw blurRad="38100" dist="38100" dir="2700000" algn="tl">
                    <a:srgbClr val="000000"/>
                  </a:outerShdw>
                </a:effectLst>
                <a:uLnTx/>
                <a:uFillTx/>
                <a:latin typeface="+mj-lt"/>
                <a:ea typeface="+mj-ea"/>
                <a:cs typeface="+mj-cs"/>
              </a:rPr>
            </a:br>
            <a:r>
              <a:rPr kumimoji="0" lang="en-US" sz="4400" b="1" i="0" u="none" strike="noStrike" kern="0" cap="none" spc="0" normalizeH="0" baseline="0" noProof="0" dirty="0" smtClean="0">
                <a:ln>
                  <a:noFill/>
                </a:ln>
                <a:solidFill>
                  <a:srgbClr val="FF9900"/>
                </a:solidFill>
                <a:effectLst>
                  <a:outerShdw blurRad="38100" dist="38100" dir="2700000" algn="tl">
                    <a:srgbClr val="000000"/>
                  </a:outerShdw>
                </a:effectLst>
                <a:uLnTx/>
                <a:uFillTx/>
                <a:latin typeface="+mj-lt"/>
                <a:ea typeface="+mj-ea"/>
                <a:cs typeface="+mj-cs"/>
              </a:rPr>
              <a:t>(bulging)</a:t>
            </a:r>
            <a:endParaRPr kumimoji="0" lang="en-US" sz="4400" b="1" i="1" u="none" strike="noStrike" kern="0" cap="none" spc="0" normalizeH="0" baseline="0" noProof="0" dirty="0" smtClean="0">
              <a:ln>
                <a:noFill/>
              </a:ln>
              <a:solidFill>
                <a:srgbClr val="FF9900"/>
              </a:solidFill>
              <a:effectLst>
                <a:outerShdw blurRad="38100" dist="38100" dir="2700000" algn="tl">
                  <a:srgbClr val="000000"/>
                </a:outerShdw>
              </a:effectLst>
              <a:uLnTx/>
              <a:uFillTx/>
              <a:latin typeface="+mj-lt"/>
              <a:ea typeface="+mj-ea"/>
              <a:cs typeface="+mj-cs"/>
            </a:endParaRPr>
          </a:p>
        </p:txBody>
      </p:sp>
      <p:sp>
        <p:nvSpPr>
          <p:cNvPr id="48131" name="Rectangle 3"/>
          <p:cNvSpPr>
            <a:spLocks noGrp="1" noChangeArrowheads="1"/>
          </p:cNvSpPr>
          <p:nvPr>
            <p:ph idx="1"/>
          </p:nvPr>
        </p:nvSpPr>
        <p:spPr>
          <a:xfrm>
            <a:off x="838200" y="2057400"/>
            <a:ext cx="8305800" cy="3554413"/>
          </a:xfrm>
        </p:spPr>
        <p:txBody>
          <a:bodyPr vert="horz" wrap="square" lIns="91440" tIns="45720" rIns="91440" bIns="45720" numCol="1" anchor="t" anchorCtr="0" compatLnSpc="1"/>
          <a:lstStyle/>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36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The herniated nucleus </a:t>
            </a:r>
            <a:r>
              <a:rPr kumimoji="0" lang="en-US" sz="36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pulposus</a:t>
            </a:r>
            <a:r>
              <a:rPr kumimoji="0" lang="en-US" sz="36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extends through a tear in some of the annular fibers(inner part), but still confined by the intact outer most annular fibers</a:t>
            </a:r>
            <a:endParaRPr kumimoji="0" lang="en-US" sz="36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r" defTabSz="914400" rtl="1"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3600" b="1" i="1"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t>
            </a:r>
            <a:endParaRPr kumimoji="0" lang="en-US" sz="36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r" defTabSz="914400" rtl="1"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endParaRPr kumimoji="0" lang="en-US" sz="36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r" defTabSz="914400" rtl="1"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endParaRPr kumimoji="0" lang="en-US" sz="32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Rectangle 2"/>
          <p:cNvSpPr>
            <a:spLocks noGrp="1" noChangeArrowheads="1"/>
          </p:cNvSpPr>
          <p:nvPr>
            <p:ph type="title"/>
          </p:nvPr>
        </p:nvSpPr>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400" b="1" i="0" u="none" strike="noStrike" kern="0" cap="none" spc="0" normalizeH="0" baseline="0" noProof="0" dirty="0" smtClean="0">
                <a:ln>
                  <a:noFill/>
                </a:ln>
                <a:solidFill>
                  <a:srgbClr val="FF9900"/>
                </a:solidFill>
                <a:effectLst>
                  <a:outerShdw blurRad="38100" dist="38100" dir="2700000" algn="tl">
                    <a:srgbClr val="000000"/>
                  </a:outerShdw>
                </a:effectLst>
                <a:uLnTx/>
                <a:uFillTx/>
                <a:latin typeface="+mj-lt"/>
                <a:ea typeface="+mj-ea"/>
                <a:cs typeface="+mj-cs"/>
              </a:rPr>
              <a:t>DISC EXTRUSION</a:t>
            </a:r>
            <a:br>
              <a:rPr kumimoji="0" lang="en-US" sz="4400" b="1" i="0" u="none" strike="noStrike" kern="0" cap="none" spc="0" normalizeH="0" baseline="0" noProof="0" dirty="0" smtClean="0">
                <a:ln>
                  <a:noFill/>
                </a:ln>
                <a:solidFill>
                  <a:srgbClr val="FF9900"/>
                </a:solidFill>
                <a:effectLst>
                  <a:outerShdw blurRad="38100" dist="38100" dir="2700000" algn="tl">
                    <a:srgbClr val="000000"/>
                  </a:outerShdw>
                </a:effectLst>
                <a:uLnTx/>
                <a:uFillTx/>
                <a:latin typeface="+mj-lt"/>
                <a:ea typeface="+mj-ea"/>
                <a:cs typeface="+mj-cs"/>
              </a:rPr>
            </a:br>
            <a:r>
              <a:rPr kumimoji="0" lang="en-US" sz="4400" b="1" i="0" u="none" strike="noStrike" kern="0" cap="none" spc="0" normalizeH="0" baseline="0" noProof="0" dirty="0" smtClean="0">
                <a:ln>
                  <a:noFill/>
                </a:ln>
                <a:solidFill>
                  <a:srgbClr val="FF9900"/>
                </a:solidFill>
                <a:effectLst>
                  <a:outerShdw blurRad="38100" dist="38100" dir="2700000" algn="tl">
                    <a:srgbClr val="000000"/>
                  </a:outerShdw>
                </a:effectLst>
                <a:uLnTx/>
                <a:uFillTx/>
                <a:latin typeface="+mj-lt"/>
                <a:ea typeface="+mj-ea"/>
                <a:cs typeface="+mj-cs"/>
              </a:rPr>
              <a:t>(protrusion)</a:t>
            </a:r>
            <a:endParaRPr kumimoji="0" lang="en-US" sz="4400" b="1" i="0" u="none" strike="noStrike" kern="0" cap="none" spc="0" normalizeH="0" baseline="0" noProof="0" dirty="0" smtClean="0">
              <a:ln>
                <a:noFill/>
              </a:ln>
              <a:solidFill>
                <a:srgbClr val="FF9900"/>
              </a:solidFill>
              <a:effectLst>
                <a:outerShdw blurRad="38100" dist="38100" dir="2700000" algn="tl">
                  <a:srgbClr val="000000"/>
                </a:outerShdw>
              </a:effectLst>
              <a:uLnTx/>
              <a:uFillTx/>
              <a:latin typeface="+mj-lt"/>
              <a:ea typeface="+mj-ea"/>
              <a:cs typeface="+mj-cs"/>
            </a:endParaRPr>
          </a:p>
        </p:txBody>
      </p:sp>
      <p:sp>
        <p:nvSpPr>
          <p:cNvPr id="49155" name="Rectangle 3"/>
          <p:cNvSpPr>
            <a:spLocks noGrp="1" noChangeArrowheads="1"/>
          </p:cNvSpPr>
          <p:nvPr>
            <p:ph idx="1"/>
          </p:nvPr>
        </p:nvSpPr>
        <p:spPr>
          <a:xfrm>
            <a:off x="450850" y="1447800"/>
            <a:ext cx="8229600" cy="3094038"/>
          </a:xfrm>
        </p:spPr>
        <p:txBody>
          <a:bodyPr vert="horz" wrap="square" lIns="91440" tIns="45720" rIns="91440" bIns="45720" numCol="1" anchor="t" anchorCtr="0" compatLnSpc="1"/>
          <a:lstStyle/>
          <a:p>
            <a:pPr marL="342900" marR="0" lvl="0" indent="-342900" algn="r" defTabSz="914400" rtl="1" eaLnBrk="1" fontAlgn="base" latinLnBrk="0" hangingPunct="1">
              <a:lnSpc>
                <a:spcPct val="100000"/>
              </a:lnSpc>
              <a:spcBef>
                <a:spcPct val="20000"/>
              </a:spcBef>
              <a:spcAft>
                <a:spcPct val="0"/>
              </a:spcAft>
              <a:buClr>
                <a:schemeClr val="hlink"/>
              </a:buClr>
              <a:buSzPct val="60000"/>
              <a:buFont typeface="Wingdings" panose="05000000000000000000" pitchFamily="2" charset="2"/>
              <a:buNone/>
              <a:defRPr/>
            </a:pPr>
            <a:endParaRPr kumimoji="0" lang="en-US" sz="3200" b="1" i="1"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The herniated nucleus pulposus penetrates through a complete tear of the annulus fibrosus.</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defRPr/>
            </a:pP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The extruded disc material may extend superiorly or inferiorly, but remain attached to the parent disc.</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8" name="Rectangle 2"/>
          <p:cNvSpPr>
            <a:spLocks noGrp="1" noChangeArrowheads="1"/>
          </p:cNvSpPr>
          <p:nvPr>
            <p:ph type="title"/>
          </p:nvPr>
        </p:nvSpPr>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4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mj-lt"/>
                <a:ea typeface="+mj-ea"/>
                <a:cs typeface="+mj-cs"/>
              </a:rPr>
              <a:t>DISC</a:t>
            </a:r>
            <a:r>
              <a:rPr kumimoji="0" lang="en-US" sz="36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mj-lt"/>
                <a:ea typeface="+mj-ea"/>
                <a:cs typeface="+mj-cs"/>
              </a:rPr>
              <a:t> </a:t>
            </a:r>
            <a:r>
              <a:rPr kumimoji="0" lang="en-US" sz="44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mj-lt"/>
                <a:ea typeface="+mj-ea"/>
                <a:cs typeface="+mj-cs"/>
              </a:rPr>
              <a:t>SEQUESTRATION</a:t>
            </a:r>
            <a:r>
              <a:rPr kumimoji="0" lang="en-US" sz="36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mj-lt"/>
                <a:ea typeface="+mj-ea"/>
                <a:cs typeface="+mj-cs"/>
              </a:rPr>
              <a:t> (Free fragment)</a:t>
            </a:r>
            <a:endParaRPr kumimoji="0" lang="en-US" sz="36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mj-lt"/>
              <a:ea typeface="+mj-ea"/>
              <a:cs typeface="+mj-cs"/>
            </a:endParaRPr>
          </a:p>
        </p:txBody>
      </p:sp>
      <p:sp>
        <p:nvSpPr>
          <p:cNvPr id="50179" name="Rectangle 3"/>
          <p:cNvSpPr>
            <a:spLocks noGrp="1" noChangeArrowheads="1"/>
          </p:cNvSpPr>
          <p:nvPr>
            <p:ph idx="1"/>
          </p:nvPr>
        </p:nvSpPr>
        <p:spPr>
          <a:xfrm>
            <a:off x="228600" y="1524000"/>
            <a:ext cx="8915400" cy="4953000"/>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The disc herniates through a complete tear and penetrate the posterior longitudinal ligament and lies within the epidural space.</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None/>
              <a:defRPr/>
            </a:pP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The herniated disc breaks free of the parent disc and can migrates superiorly or inferiorly within the epidural space or into the neural foramen as a separate fragment</a:t>
            </a: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9874" name="Picture 5" descr="06-1%20Lumbar%20Disk%20Herniation"/>
          <p:cNvPicPr>
            <a:picLocks noGrp="1" noChangeAspect="1"/>
          </p:cNvPicPr>
          <p:nvPr>
            <p:ph/>
          </p:nvPr>
        </p:nvPicPr>
        <p:blipFill>
          <a:blip r:embed="rId1"/>
          <a:srcRect/>
          <a:stretch>
            <a:fillRect/>
          </a:stretch>
        </p:blipFill>
        <p:spPr>
          <a:xfrm>
            <a:off x="1143000" y="0"/>
            <a:ext cx="6705600" cy="6064250"/>
          </a:xfrm>
          <a:ln/>
        </p:spPr>
      </p:pic>
      <p:sp>
        <p:nvSpPr>
          <p:cNvPr id="79875" name="Text Box 6"/>
          <p:cNvSpPr txBox="1"/>
          <p:nvPr/>
        </p:nvSpPr>
        <p:spPr>
          <a:xfrm>
            <a:off x="7848600" y="838200"/>
            <a:ext cx="1295400" cy="2432050"/>
          </a:xfrm>
          <a:prstGeom prst="rect">
            <a:avLst/>
          </a:prstGeom>
          <a:noFill/>
          <a:ln w="9525">
            <a:noFill/>
          </a:ln>
        </p:spPr>
        <p:txBody>
          <a:bodyPr>
            <a:spAutoFit/>
          </a:bodyPr>
          <a:p>
            <a:pPr algn="l" rtl="0">
              <a:spcBef>
                <a:spcPct val="50000"/>
              </a:spcBef>
            </a:pPr>
            <a:r>
              <a:rPr lang="en-US" altLang="x-none" sz="1400" dirty="0">
                <a:latin typeface="Verdana" panose="020B0604030504040204" pitchFamily="34" charset="0"/>
              </a:rPr>
              <a:t>Disk bulging is common in elderly due to laxity in fibres of annulus fibrosis. It is usually asymptomatic</a:t>
            </a:r>
            <a:endParaRPr lang="en-US" altLang="x-none" sz="1400" dirty="0">
              <a:latin typeface="Verdana" panose="020B0604030504040204" pitchFamily="34" charset="0"/>
            </a:endParaRPr>
          </a:p>
        </p:txBody>
      </p:sp>
      <p:sp>
        <p:nvSpPr>
          <p:cNvPr id="79876" name="Text Box 7"/>
          <p:cNvSpPr txBox="1"/>
          <p:nvPr/>
        </p:nvSpPr>
        <p:spPr>
          <a:xfrm>
            <a:off x="7848600" y="4191000"/>
            <a:ext cx="1447800" cy="1793875"/>
          </a:xfrm>
          <a:prstGeom prst="rect">
            <a:avLst/>
          </a:prstGeom>
          <a:noFill/>
          <a:ln w="9525">
            <a:noFill/>
          </a:ln>
        </p:spPr>
        <p:txBody>
          <a:bodyPr>
            <a:spAutoFit/>
          </a:bodyPr>
          <a:p>
            <a:pPr algn="l" rtl="0">
              <a:spcBef>
                <a:spcPct val="50000"/>
              </a:spcBef>
            </a:pPr>
            <a:r>
              <a:rPr lang="en-US" altLang="x-none" sz="1400" dirty="0">
                <a:latin typeface="Verdana" panose="020B0604030504040204" pitchFamily="34" charset="0"/>
              </a:rPr>
              <a:t>Extrusion lies in the epidural space. If it goes up or down may cause compression</a:t>
            </a:r>
            <a:endParaRPr lang="en-US" altLang="x-none" sz="1400" dirty="0">
              <a:latin typeface="Verdana" panose="020B0604030504040204" pitchFamily="34" charset="0"/>
            </a:endParaRPr>
          </a:p>
        </p:txBody>
      </p:sp>
      <p:sp>
        <p:nvSpPr>
          <p:cNvPr id="79877" name="Text Box 8"/>
          <p:cNvSpPr txBox="1"/>
          <p:nvPr/>
        </p:nvSpPr>
        <p:spPr>
          <a:xfrm>
            <a:off x="0" y="4495800"/>
            <a:ext cx="1219200" cy="1581150"/>
          </a:xfrm>
          <a:prstGeom prst="rect">
            <a:avLst/>
          </a:prstGeom>
          <a:noFill/>
          <a:ln w="9525">
            <a:noFill/>
          </a:ln>
        </p:spPr>
        <p:txBody>
          <a:bodyPr>
            <a:spAutoFit/>
          </a:bodyPr>
          <a:p>
            <a:pPr algn="l" rtl="0">
              <a:spcBef>
                <a:spcPct val="50000"/>
              </a:spcBef>
            </a:pPr>
            <a:r>
              <a:rPr lang="en-US" altLang="x-none" sz="1400" dirty="0">
                <a:latin typeface="Verdana" panose="020B0604030504040204" pitchFamily="34" charset="0"/>
              </a:rPr>
              <a:t>Prolapse or protrusion (does not extend beyond the vertebral disk)</a:t>
            </a:r>
            <a:endParaRPr lang="en-US" altLang="x-none" sz="1400" dirty="0">
              <a:latin typeface="Verdana" panose="020B060403050404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0898" name="Picture 5" descr="thmb_423d21c804bcfann-tear-hnp"/>
          <p:cNvPicPr>
            <a:picLocks noGrp="1" noChangeAspect="1"/>
          </p:cNvPicPr>
          <p:nvPr>
            <p:ph/>
          </p:nvPr>
        </p:nvPicPr>
        <p:blipFill>
          <a:blip r:embed="rId1"/>
          <a:srcRect/>
          <a:stretch>
            <a:fillRect/>
          </a:stretch>
        </p:blipFill>
        <p:spPr>
          <a:xfrm>
            <a:off x="681038" y="1557338"/>
            <a:ext cx="7475537" cy="3278187"/>
          </a:xfrm>
          <a:ln/>
        </p:spPr>
      </p:pic>
      <p:sp>
        <p:nvSpPr>
          <p:cNvPr id="80899" name="Text Box 6"/>
          <p:cNvSpPr txBox="1"/>
          <p:nvPr/>
        </p:nvSpPr>
        <p:spPr>
          <a:xfrm>
            <a:off x="990600" y="4876800"/>
            <a:ext cx="2819400" cy="1739900"/>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Disk prolapse (tear in the inner part of annulus fibrosus but the outer part is still intact; leads to localized bulge)</a:t>
            </a:r>
            <a:endParaRPr lang="en-US" altLang="x-none" dirty="0">
              <a:latin typeface="Verdana" panose="020B0604030504040204" pitchFamily="34" charset="0"/>
            </a:endParaRPr>
          </a:p>
        </p:txBody>
      </p:sp>
      <p:sp>
        <p:nvSpPr>
          <p:cNvPr id="80900" name="Text Box 7"/>
          <p:cNvSpPr txBox="1"/>
          <p:nvPr/>
        </p:nvSpPr>
        <p:spPr>
          <a:xfrm>
            <a:off x="4648200" y="4876800"/>
            <a:ext cx="2971800" cy="366713"/>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Disk extrusion</a:t>
            </a:r>
            <a:endParaRPr lang="en-US" altLang="x-none" dirty="0">
              <a:latin typeface="Verdana" panose="020B060403050404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22" name="Picture 5" descr="thmb_423d48ef56d2cmigrat-+-sequestre"/>
          <p:cNvPicPr>
            <a:picLocks noGrp="1" noChangeAspect="1"/>
          </p:cNvPicPr>
          <p:nvPr>
            <p:ph/>
          </p:nvPr>
        </p:nvPicPr>
        <p:blipFill>
          <a:blip r:embed="rId1"/>
          <a:srcRect/>
          <a:stretch>
            <a:fillRect/>
          </a:stretch>
        </p:blipFill>
        <p:spPr>
          <a:xfrm>
            <a:off x="981075" y="1709738"/>
            <a:ext cx="7026275" cy="2973387"/>
          </a:xfrm>
          <a:ln/>
        </p:spPr>
      </p:pic>
      <p:sp>
        <p:nvSpPr>
          <p:cNvPr id="81923" name="Text Box 6"/>
          <p:cNvSpPr txBox="1"/>
          <p:nvPr/>
        </p:nvSpPr>
        <p:spPr>
          <a:xfrm>
            <a:off x="1219200" y="4724400"/>
            <a:ext cx="2514600" cy="366713"/>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Disk extrusion</a:t>
            </a:r>
            <a:endParaRPr lang="en-US" altLang="x-none" dirty="0">
              <a:latin typeface="Verdana" panose="020B0604030504040204" pitchFamily="34" charset="0"/>
            </a:endParaRPr>
          </a:p>
        </p:txBody>
      </p:sp>
      <p:sp>
        <p:nvSpPr>
          <p:cNvPr id="81924" name="Text Box 8"/>
          <p:cNvSpPr txBox="1"/>
          <p:nvPr/>
        </p:nvSpPr>
        <p:spPr>
          <a:xfrm>
            <a:off x="4845050" y="4756150"/>
            <a:ext cx="2398713" cy="641350"/>
          </a:xfrm>
          <a:prstGeom prst="rect">
            <a:avLst/>
          </a:prstGeom>
          <a:noFill/>
          <a:ln w="9525">
            <a:noFill/>
          </a:ln>
        </p:spPr>
        <p:txBody>
          <a:bodyPr wrap="none">
            <a:spAutoFit/>
          </a:bodyPr>
          <a:p>
            <a:pPr algn="l" rtl="0"/>
            <a:r>
              <a:rPr lang="en-US" altLang="x-none" dirty="0">
                <a:latin typeface="Verdana" panose="020B0604030504040204" pitchFamily="34" charset="0"/>
              </a:rPr>
              <a:t>Disk sequestration </a:t>
            </a:r>
            <a:endParaRPr lang="en-US" altLang="x-none" dirty="0">
              <a:latin typeface="Verdana" panose="020B0604030504040204" pitchFamily="34" charset="0"/>
            </a:endParaRPr>
          </a:p>
          <a:p>
            <a:pPr algn="l" rtl="0"/>
            <a:r>
              <a:rPr lang="en-US" altLang="x-none" dirty="0">
                <a:latin typeface="Verdana" panose="020B0604030504040204" pitchFamily="34" charset="0"/>
              </a:rPr>
              <a:t>(free fragment)</a:t>
            </a:r>
            <a:endParaRPr lang="en-US" altLang="x-none" dirty="0">
              <a:latin typeface="Verdana" panose="020B060403050404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2946" name="Picture 5" descr="thmb_423de079d6975locatie-hernia"/>
          <p:cNvPicPr>
            <a:picLocks noGrp="1" noChangeAspect="1"/>
          </p:cNvPicPr>
          <p:nvPr>
            <p:ph/>
          </p:nvPr>
        </p:nvPicPr>
        <p:blipFill>
          <a:blip r:embed="rId1"/>
          <a:srcRect/>
          <a:stretch>
            <a:fillRect/>
          </a:stretch>
        </p:blipFill>
        <p:spPr>
          <a:xfrm>
            <a:off x="2209800" y="1295400"/>
            <a:ext cx="6802438" cy="4954588"/>
          </a:xfrm>
          <a:ln/>
        </p:spPr>
      </p:pic>
      <p:sp>
        <p:nvSpPr>
          <p:cNvPr id="82947" name="Text Box 6"/>
          <p:cNvSpPr txBox="1"/>
          <p:nvPr/>
        </p:nvSpPr>
        <p:spPr>
          <a:xfrm>
            <a:off x="2057400" y="457200"/>
            <a:ext cx="5410200" cy="641350"/>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Types of disk herniation according to the direction of herniation.</a:t>
            </a:r>
            <a:endParaRPr lang="en-US" altLang="x-none" dirty="0">
              <a:latin typeface="Verdana" panose="020B0604030504040204" pitchFamily="34" charset="0"/>
            </a:endParaRPr>
          </a:p>
        </p:txBody>
      </p:sp>
      <p:sp>
        <p:nvSpPr>
          <p:cNvPr id="82948" name="Line 7"/>
          <p:cNvSpPr/>
          <p:nvPr/>
        </p:nvSpPr>
        <p:spPr>
          <a:xfrm flipH="1" flipV="1">
            <a:off x="1905000" y="2057400"/>
            <a:ext cx="685800" cy="0"/>
          </a:xfrm>
          <a:prstGeom prst="line">
            <a:avLst/>
          </a:prstGeom>
          <a:ln w="9525" cap="flat" cmpd="sng">
            <a:solidFill>
              <a:schemeClr val="tx1"/>
            </a:solidFill>
            <a:prstDash val="solid"/>
            <a:headEnd type="none" w="med" len="med"/>
            <a:tailEnd type="triangle" w="med" len="med"/>
          </a:ln>
        </p:spPr>
      </p:sp>
      <p:sp>
        <p:nvSpPr>
          <p:cNvPr id="82949" name="Text Box 8"/>
          <p:cNvSpPr txBox="1"/>
          <p:nvPr/>
        </p:nvSpPr>
        <p:spPr>
          <a:xfrm>
            <a:off x="0" y="1600200"/>
            <a:ext cx="2133600" cy="4760913"/>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Central herniation is usually asymptomatic unless it becomes very large and compresses the vertabral cord. Whereas other types are more symptomatic bcz they can easily compress the roots of the vertebral nerves and cause pain.</a:t>
            </a:r>
            <a:endParaRPr lang="en-US" altLang="x-none" dirty="0">
              <a:latin typeface="Verdana" panose="020B0604030504040204" pitchFamily="34" charset="0"/>
            </a:endParaRPr>
          </a:p>
        </p:txBody>
      </p:sp>
      <p:sp>
        <p:nvSpPr>
          <p:cNvPr id="82950" name="Text Box 9"/>
          <p:cNvSpPr txBox="1"/>
          <p:nvPr/>
        </p:nvSpPr>
        <p:spPr>
          <a:xfrm>
            <a:off x="3505200" y="2514600"/>
            <a:ext cx="1752600" cy="641350"/>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Or paracentral</a:t>
            </a:r>
            <a:endParaRPr lang="en-US" altLang="x-none" dirty="0">
              <a:latin typeface="Verdana" panose="020B0604030504040204" pitchFamily="34" charset="0"/>
            </a:endParaRPr>
          </a:p>
        </p:txBody>
      </p:sp>
      <p:sp>
        <p:nvSpPr>
          <p:cNvPr id="82951" name="Text Box 10"/>
          <p:cNvSpPr txBox="1"/>
          <p:nvPr/>
        </p:nvSpPr>
        <p:spPr>
          <a:xfrm>
            <a:off x="3733800" y="3276600"/>
            <a:ext cx="2895600" cy="366713"/>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At level of facet joint</a:t>
            </a:r>
            <a:endParaRPr lang="en-US" altLang="x-none" dirty="0">
              <a:latin typeface="Verdana" panose="020B0604030504040204" pitchFamily="34" charset="0"/>
            </a:endParaRPr>
          </a:p>
        </p:txBody>
      </p:sp>
      <p:sp>
        <p:nvSpPr>
          <p:cNvPr id="82952" name="Text Box 11"/>
          <p:cNvSpPr txBox="1"/>
          <p:nvPr/>
        </p:nvSpPr>
        <p:spPr>
          <a:xfrm>
            <a:off x="4191000" y="3962400"/>
            <a:ext cx="1676400" cy="366713"/>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Or lateral</a:t>
            </a:r>
            <a:endParaRPr lang="en-US" altLang="x-none" dirty="0">
              <a:latin typeface="Verdana" panose="020B060403050404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vert="horz" wrap="square" lIns="91440" tIns="45720" rIns="91440" bIns="45720" numCol="1" anchor="ctr" anchorCtr="1" compatLnSpc="1"/>
          <a:lstStyle/>
          <a:p>
            <a:pPr marL="0" marR="0" lvl="0" indent="0" algn="ctr" defTabSz="914400" rtl="1" eaLnBrk="0" fontAlgn="base" latinLnBrk="0" hangingPunct="0">
              <a:lnSpc>
                <a:spcPct val="100000"/>
              </a:lnSpc>
              <a:spcBef>
                <a:spcPct val="0"/>
              </a:spcBef>
              <a:spcAft>
                <a:spcPct val="0"/>
              </a:spcAft>
              <a:buClrTx/>
              <a:buSzTx/>
              <a:buFontTx/>
              <a:buNone/>
              <a:defRPr/>
            </a:pPr>
            <a:r>
              <a:rPr kumimoji="0" lang="en-US" sz="44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CT</a:t>
            </a:r>
            <a:endParaRPr kumimoji="0" lang="en-US" sz="4400" b="0" i="0"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sp>
        <p:nvSpPr>
          <p:cNvPr id="3" name="Content Placeholder 2"/>
          <p:cNvSpPr>
            <a:spLocks noGrp="1"/>
          </p:cNvSpPr>
          <p:nvPr>
            <p:ph idx="1"/>
          </p:nvPr>
        </p:nvSpPr>
        <p:spPr/>
        <p:txBody>
          <a:bodyPr vert="horz" wrap="square" lIns="91440" tIns="45720" rIns="91440" bIns="45720" numCol="1" anchor="t" anchorCtr="0" compatLnSpc="1"/>
          <a:lstStyle/>
          <a:p>
            <a:pPr marL="342900" marR="0" lvl="0" indent="-342900" algn="l" defTabSz="914400" rtl="1" eaLnBrk="0" fontAlgn="base" latinLnBrk="0" hangingPunct="0">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Taken from the base of the skull and upward 5mm for each section for adults</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1" eaLnBrk="0" fontAlgn="base" latinLnBrk="0" hangingPunct="0">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In case of </a:t>
            </a:r>
            <a:r>
              <a:rPr kumimoji="0" lang="en-US" sz="32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susbected</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3200" b="0" i="0" u="none" strike="noStrike" kern="0" cap="none" spc="0" normalizeH="0" baseline="0" noProof="0" dirty="0" err="1" smtClean="0">
                <a:ln>
                  <a:noFill/>
                </a:ln>
                <a:solidFill>
                  <a:schemeClr val="tx1"/>
                </a:solidFill>
                <a:effectLst>
                  <a:outerShdw blurRad="38100" dist="38100" dir="2700000" algn="tl">
                    <a:srgbClr val="000000"/>
                  </a:outerShdw>
                </a:effectLst>
                <a:uLnTx/>
                <a:uFillTx/>
                <a:latin typeface="+mn-lt"/>
                <a:ea typeface="+mn-ea"/>
                <a:cs typeface="+mn-cs"/>
              </a:rPr>
              <a:t>cerebellar</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tumors the scan are taken 3mm at </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1" eaLnBrk="0" fontAlgn="base" latinLnBrk="0" hangingPunct="0">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the </a:t>
            </a:r>
            <a:r>
              <a:rPr kumimoji="0" lang="en-US" sz="14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base</a:t>
            </a: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 and 5mm upwards 	.</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1" eaLnBrk="0" fontAlgn="base" latinLnBrk="0" hangingPunct="0">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White matter(grey),grey matt(white)</a:t>
            </a:r>
            <a:endPar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1" eaLnBrk="0" fontAlgn="base" latinLnBrk="0" hangingPunct="0">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Air and CSF (black) </a:t>
            </a:r>
            <a:endParaRPr kumimoji="0" lang="en-US" sz="32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3970" name="Picture 5" descr="i 004"/>
          <p:cNvPicPr>
            <a:picLocks noGrp="1" noChangeAspect="1"/>
          </p:cNvPicPr>
          <p:nvPr>
            <p:ph/>
          </p:nvPr>
        </p:nvPicPr>
        <p:blipFill>
          <a:blip r:embed="rId1"/>
          <a:srcRect t="22000"/>
          <a:stretch>
            <a:fillRect/>
          </a:stretch>
        </p:blipFill>
        <p:spPr>
          <a:xfrm>
            <a:off x="0" y="914400"/>
            <a:ext cx="9144000" cy="5943600"/>
          </a:xfrm>
          <a:ln/>
        </p:spPr>
      </p:pic>
      <p:sp>
        <p:nvSpPr>
          <p:cNvPr id="83971" name="Text Box 6"/>
          <p:cNvSpPr txBox="1"/>
          <p:nvPr/>
        </p:nvSpPr>
        <p:spPr>
          <a:xfrm>
            <a:off x="0" y="319088"/>
            <a:ext cx="9144000" cy="366712"/>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Central disk herniation</a:t>
            </a:r>
            <a:endParaRPr lang="en-US" altLang="x-none" dirty="0">
              <a:latin typeface="Verdana" panose="020B0604030504040204" pitchFamily="34" charset="0"/>
            </a:endParaRPr>
          </a:p>
        </p:txBody>
      </p:sp>
      <p:sp>
        <p:nvSpPr>
          <p:cNvPr id="83972" name="Text Box 7"/>
          <p:cNvSpPr txBox="1"/>
          <p:nvPr/>
        </p:nvSpPr>
        <p:spPr>
          <a:xfrm>
            <a:off x="5486400" y="76200"/>
            <a:ext cx="3733800" cy="825500"/>
          </a:xfrm>
          <a:prstGeom prst="rect">
            <a:avLst/>
          </a:prstGeom>
          <a:noFill/>
          <a:ln w="9525">
            <a:noFill/>
          </a:ln>
        </p:spPr>
        <p:txBody>
          <a:bodyPr>
            <a:spAutoFit/>
          </a:bodyPr>
          <a:p>
            <a:pPr algn="l" rtl="0">
              <a:spcBef>
                <a:spcPct val="50000"/>
              </a:spcBef>
            </a:pPr>
            <a:r>
              <a:rPr lang="en-US" altLang="x-none" sz="1600" dirty="0">
                <a:latin typeface="Verdana" panose="020B0604030504040204" pitchFamily="34" charset="0"/>
              </a:rPr>
              <a:t>Veretebral disks are hydrated (dark). This hydration usually decreases with age.  </a:t>
            </a:r>
            <a:endParaRPr lang="en-US" altLang="x-none" sz="1600" dirty="0">
              <a:latin typeface="Verdana" panose="020B060403050404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4994" name="Picture 5" descr="i 005"/>
          <p:cNvPicPr>
            <a:picLocks noGrp="1" noChangeAspect="1"/>
          </p:cNvPicPr>
          <p:nvPr>
            <p:ph/>
          </p:nvPr>
        </p:nvPicPr>
        <p:blipFill>
          <a:blip r:embed="rId1"/>
          <a:srcRect t="7527"/>
          <a:stretch>
            <a:fillRect/>
          </a:stretch>
        </p:blipFill>
        <p:spPr>
          <a:xfrm>
            <a:off x="152400" y="681038"/>
            <a:ext cx="8763000" cy="6176962"/>
          </a:xfrm>
          <a:ln/>
        </p:spPr>
      </p:pic>
      <p:sp>
        <p:nvSpPr>
          <p:cNvPr id="84995" name="Text Box 6"/>
          <p:cNvSpPr txBox="1"/>
          <p:nvPr/>
        </p:nvSpPr>
        <p:spPr>
          <a:xfrm>
            <a:off x="0" y="228600"/>
            <a:ext cx="9372600" cy="366713"/>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Rt paracentral disk herniation or extrusion + sequestration (fragment)</a:t>
            </a:r>
            <a:endParaRPr lang="en-US" altLang="x-none" dirty="0">
              <a:latin typeface="Verdana" panose="020B0604030504040204" pitchFamily="34" charset="0"/>
            </a:endParaRPr>
          </a:p>
        </p:txBody>
      </p:sp>
      <p:sp>
        <p:nvSpPr>
          <p:cNvPr id="84996" name="AutoShape 7"/>
          <p:cNvSpPr/>
          <p:nvPr/>
        </p:nvSpPr>
        <p:spPr>
          <a:xfrm rot="394233">
            <a:off x="2819400" y="5334000"/>
            <a:ext cx="304800" cy="609600"/>
          </a:xfrm>
          <a:prstGeom prst="upArrow">
            <a:avLst>
              <a:gd name="adj1" fmla="val 50000"/>
              <a:gd name="adj2" fmla="val 50000"/>
            </a:avLst>
          </a:prstGeom>
          <a:solidFill>
            <a:schemeClr val="bg2"/>
          </a:solidFill>
          <a:ln w="9525" cap="flat" cmpd="sng">
            <a:solidFill>
              <a:schemeClr val="tx1"/>
            </a:solidFill>
            <a:prstDash val="solid"/>
            <a:miter/>
            <a:headEnd type="none" w="med" len="med"/>
            <a:tailEnd type="none" w="med" len="med"/>
          </a:ln>
        </p:spPr>
        <p:txBody>
          <a:bodyPr wrap="none" anchor="ctr" anchorCtr="0"/>
          <a:p>
            <a:endParaRPr lang="en-US" altLang="x-none" dirty="0">
              <a:latin typeface="Verdana" panose="020B0604030504040204" pitchFamily="34" charset="0"/>
            </a:endParaRPr>
          </a:p>
        </p:txBody>
      </p:sp>
      <p:sp>
        <p:nvSpPr>
          <p:cNvPr id="84997" name="AutoShape 8"/>
          <p:cNvSpPr/>
          <p:nvPr/>
        </p:nvSpPr>
        <p:spPr>
          <a:xfrm rot="394233">
            <a:off x="7391400" y="5257800"/>
            <a:ext cx="304800" cy="609600"/>
          </a:xfrm>
          <a:prstGeom prst="upArrow">
            <a:avLst>
              <a:gd name="adj1" fmla="val 50000"/>
              <a:gd name="adj2" fmla="val 50000"/>
            </a:avLst>
          </a:prstGeom>
          <a:solidFill>
            <a:schemeClr val="bg2"/>
          </a:solidFill>
          <a:ln w="9525" cap="flat" cmpd="sng">
            <a:solidFill>
              <a:schemeClr val="tx1"/>
            </a:solidFill>
            <a:prstDash val="solid"/>
            <a:miter/>
            <a:headEnd type="none" w="med" len="med"/>
            <a:tailEnd type="none" w="med" len="med"/>
          </a:ln>
        </p:spPr>
        <p:txBody>
          <a:bodyPr wrap="none" anchor="ctr" anchorCtr="0"/>
          <a:p>
            <a:endParaRPr lang="en-US" altLang="x-none" dirty="0">
              <a:latin typeface="Verdana" panose="020B0604030504040204" pitchFamily="34" charset="0"/>
            </a:endParaRPr>
          </a:p>
        </p:txBody>
      </p:sp>
      <p:sp>
        <p:nvSpPr>
          <p:cNvPr id="84998" name="Text Box 9"/>
          <p:cNvSpPr txBox="1"/>
          <p:nvPr/>
        </p:nvSpPr>
        <p:spPr>
          <a:xfrm>
            <a:off x="6629400" y="5867400"/>
            <a:ext cx="2362200" cy="366713"/>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Free fragment</a:t>
            </a:r>
            <a:endParaRPr lang="en-US" altLang="x-none" dirty="0">
              <a:latin typeface="Verdana" panose="020B0604030504040204" pitchFamily="34" charset="0"/>
            </a:endParaRPr>
          </a:p>
        </p:txBody>
      </p:sp>
      <p:sp>
        <p:nvSpPr>
          <p:cNvPr id="84999" name="Text Box 10"/>
          <p:cNvSpPr txBox="1"/>
          <p:nvPr/>
        </p:nvSpPr>
        <p:spPr>
          <a:xfrm>
            <a:off x="1828800" y="6019800"/>
            <a:ext cx="2362200" cy="641350"/>
          </a:xfrm>
          <a:prstGeom prst="rect">
            <a:avLst/>
          </a:prstGeom>
          <a:noFill/>
          <a:ln w="9525">
            <a:noFill/>
          </a:ln>
        </p:spPr>
        <p:txBody>
          <a:bodyPr>
            <a:spAutoFit/>
          </a:bodyPr>
          <a:p>
            <a:pPr algn="l" rtl="0">
              <a:spcBef>
                <a:spcPct val="50000"/>
              </a:spcBef>
            </a:pPr>
            <a:r>
              <a:rPr lang="en-US" altLang="x-none" dirty="0">
                <a:latin typeface="Verdana" panose="020B0604030504040204" pitchFamily="34" charset="0"/>
              </a:rPr>
              <a:t>Paracentral disk extrusion</a:t>
            </a:r>
            <a:endParaRPr lang="en-US" altLang="x-none" dirty="0">
              <a:latin typeface="Verdana" panose="020B060403050404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6018" name="Picture 5" descr="h 004"/>
          <p:cNvPicPr>
            <a:picLocks noGrp="1" noChangeAspect="1"/>
          </p:cNvPicPr>
          <p:nvPr>
            <p:ph/>
          </p:nvPr>
        </p:nvPicPr>
        <p:blipFill>
          <a:blip r:embed="rId1"/>
          <a:srcRect/>
          <a:stretch>
            <a:fillRect/>
          </a:stretch>
        </p:blipFill>
        <p:spPr>
          <a:xfrm>
            <a:off x="838200" y="600075"/>
            <a:ext cx="7162800" cy="6257925"/>
          </a:xfrm>
          <a:ln/>
        </p:spPr>
      </p:pic>
      <p:sp>
        <p:nvSpPr>
          <p:cNvPr id="86019" name="Text Box 6"/>
          <p:cNvSpPr txBox="1"/>
          <p:nvPr/>
        </p:nvSpPr>
        <p:spPr>
          <a:xfrm>
            <a:off x="1371600" y="228600"/>
            <a:ext cx="6477000" cy="366713"/>
          </a:xfrm>
          <a:prstGeom prst="rect">
            <a:avLst/>
          </a:prstGeom>
          <a:noFill/>
          <a:ln w="9525">
            <a:noFill/>
          </a:ln>
        </p:spPr>
        <p:txBody>
          <a:bodyPr>
            <a:spAutoFit/>
          </a:bodyPr>
          <a:p>
            <a:pPr algn="l" rtl="0">
              <a:spcBef>
                <a:spcPct val="50000"/>
              </a:spcBef>
              <a:buNone/>
            </a:pPr>
            <a:r>
              <a:rPr lang="en-US" altLang="x-none" dirty="0">
                <a:latin typeface="Verdana" panose="020B0604030504040204" pitchFamily="34" charset="0"/>
              </a:rPr>
              <a:t>Disk extrusion</a:t>
            </a:r>
            <a:r>
              <a:rPr lang="ar-JO" altLang="x-none" dirty="0">
                <a:latin typeface="Verdana" panose="020B0604030504040204" pitchFamily="34" charset="0"/>
              </a:rPr>
              <a:t> </a:t>
            </a:r>
            <a:r>
              <a:rPr lang="en-US" altLang="x-none" dirty="0">
                <a:latin typeface="Verdana" panose="020B0604030504040204" pitchFamily="34" charset="0"/>
              </a:rPr>
              <a:t> with spinal cord compression</a:t>
            </a:r>
            <a:endParaRPr lang="en-US" altLang="x-none" dirty="0">
              <a:latin typeface="Verdana" panose="020B060403050404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2" name="Rectangle 2"/>
          <p:cNvSpPr>
            <a:spLocks noGrp="1" noChangeArrowheads="1"/>
          </p:cNvSpPr>
          <p:nvPr>
            <p:ph type="title"/>
          </p:nvPr>
        </p:nvSpPr>
        <p:spPr>
          <a:xfrm>
            <a:off x="609600" y="0"/>
            <a:ext cx="7696200" cy="1219200"/>
          </a:xfrm>
        </p:spPr>
        <p:txBody>
          <a:bodyPr vert="horz" wrap="square" lIns="91440" tIns="45720" rIns="91440" bIns="45720" numCol="1" anchor="ctr" anchorCtr="1"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000" b="1"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Disc herniation / plain film</a:t>
            </a:r>
            <a:r>
              <a:rPr kumimoji="0" lang="en-US" sz="3600" b="1"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 </a:t>
            </a:r>
            <a:endParaRPr kumimoji="0" lang="en-US" sz="3600" b="1"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endParaRPr>
          </a:p>
        </p:txBody>
      </p:sp>
      <p:sp>
        <p:nvSpPr>
          <p:cNvPr id="51203" name="Rectangle 3"/>
          <p:cNvSpPr>
            <a:spLocks noGrp="1" noChangeArrowheads="1"/>
          </p:cNvSpPr>
          <p:nvPr>
            <p:ph idx="1"/>
          </p:nvPr>
        </p:nvSpPr>
        <p:spPr>
          <a:xfrm>
            <a:off x="0" y="1393825"/>
            <a:ext cx="9144000" cy="5692775"/>
          </a:xfrm>
        </p:spPr>
        <p:txBody>
          <a:bodyPr vert="horz" wrap="square" lIns="91440" tIns="45720" rIns="91440" bIns="45720" numCol="1" anchor="t" anchorCtr="0" compatLnSpc="1"/>
          <a:lstStyle/>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28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32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mn-lt"/>
                <a:ea typeface="+mn-ea"/>
                <a:cs typeface="+mn-cs"/>
              </a:rPr>
              <a:t>Can plain film be used to diagnose disc                                                                      herniation ?</a:t>
            </a:r>
            <a:endParaRPr kumimoji="0" lang="en-US" sz="32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2800" b="1"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r>
              <a:rPr kumimoji="0" lang="en-US" sz="2800" b="1" i="0" u="sng"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NO</a:t>
            </a:r>
            <a:endParaRPr kumimoji="0" lang="en-US" sz="2800" b="1" i="0" u="sng"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28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Then why are plain films routinely ordered for patients with low back pain ?</a:t>
            </a:r>
            <a:endParaRPr kumimoji="0" lang="en-US" sz="2800" b="1" i="0" u="none" strike="noStrike" kern="0" cap="none" spc="0" normalizeH="0" baseline="0" noProof="0" smtClean="0">
              <a:ln>
                <a:noFill/>
              </a:ln>
              <a:solidFill>
                <a:srgbClr val="FF9900"/>
              </a:solidFill>
              <a:effectLst>
                <a:outerShdw blurRad="38100" dist="38100" dir="2700000" algn="tl">
                  <a:srgbClr val="000000"/>
                </a:outerShdw>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24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Plain film is essential and may reveal the presence of one of the common causes of back pain such as:</a:t>
            </a:r>
            <a:endParaRPr kumimoji="0" lang="en-US" sz="24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24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 </a:t>
            </a: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Degenerative disc disease.</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 Facet joint osteoarthritis.</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 Spondylolisis and / or spondylolisthesis.</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 Neoplastic disease.</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r>
              <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  </a:t>
            </a: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r" defTabSz="914400" rtl="1" eaLnBrk="1" fontAlgn="base" latinLnBrk="0" hangingPunct="1">
              <a:lnSpc>
                <a:spcPct val="90000"/>
              </a:lnSpc>
              <a:spcBef>
                <a:spcPct val="20000"/>
              </a:spcBef>
              <a:spcAft>
                <a:spcPct val="0"/>
              </a:spcAft>
              <a:buClr>
                <a:schemeClr val="hlink"/>
              </a:buClr>
              <a:buSzPct val="60000"/>
              <a:buFont typeface="Wingdings" panose="05000000000000000000" pitchFamily="2" charset="2"/>
              <a:buNone/>
              <a:defRPr/>
            </a:pPr>
            <a:endParaRPr kumimoji="0" lang="en-US" sz="28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8066" name="Picture 2" descr="A34"/>
          <p:cNvPicPr>
            <a:picLocks noChangeAspect="1"/>
          </p:cNvPicPr>
          <p:nvPr/>
        </p:nvPicPr>
        <p:blipFill>
          <a:blip r:embed="rId1"/>
          <a:stretch>
            <a:fillRect/>
          </a:stretch>
        </p:blipFill>
        <p:spPr>
          <a:xfrm>
            <a:off x="0" y="-533400"/>
            <a:ext cx="9261475" cy="7391400"/>
          </a:xfrm>
          <a:prstGeom prst="rect">
            <a:avLst/>
          </a:prstGeom>
          <a:noFill/>
          <a:ln w="9525">
            <a:noFill/>
          </a:ln>
        </p:spPr>
      </p:pic>
      <p:sp>
        <p:nvSpPr>
          <p:cNvPr id="231427" name="Text Box 3"/>
          <p:cNvSpPr txBox="1">
            <a:spLocks noChangeArrowheads="1"/>
          </p:cNvSpPr>
          <p:nvPr/>
        </p:nvSpPr>
        <p:spPr bwMode="auto">
          <a:xfrm>
            <a:off x="2286000" y="1828800"/>
            <a:ext cx="4064000" cy="3019425"/>
          </a:xfrm>
          <a:prstGeom prst="rect">
            <a:avLst/>
          </a:prstGeom>
          <a:noFill/>
          <a:ln w="9525">
            <a:noFill/>
            <a:miter lim="800000"/>
          </a:ln>
          <a:effectLst>
            <a:outerShdw dist="35921" dir="2700000" algn="ctr" rotWithShape="0">
              <a:schemeClr val="tx1"/>
            </a:outerShdw>
          </a:effectLst>
        </p:spPr>
        <p:txBody>
          <a:bodyPr>
            <a:spAutoFit/>
          </a:bodyPr>
          <a:lstStyle/>
          <a:p>
            <a:pPr marR="0" algn="ctr" defTabSz="914400" rtl="0">
              <a:spcBef>
                <a:spcPct val="50000"/>
              </a:spcBef>
              <a:buClrTx/>
              <a:buSzTx/>
              <a:buFontTx/>
              <a:buNone/>
              <a:defRPr/>
            </a:pPr>
            <a:r>
              <a:rPr kumimoji="0" lang="en-US" sz="9600" kern="1200" cap="none" spc="0" normalizeH="0" baseline="0" noProof="0">
                <a:solidFill>
                  <a:srgbClr val="FF0000"/>
                </a:solidFill>
                <a:latin typeface="Staccato222 BT" pitchFamily="66" charset="0"/>
                <a:ea typeface="+mn-ea"/>
                <a:cs typeface="Times New Roman" panose="02020603050405020304" pitchFamily="18" charset="0"/>
              </a:rPr>
              <a:t>Thank You</a:t>
            </a:r>
            <a:endParaRPr kumimoji="0" lang="en-US" sz="9600" kern="1200" cap="none" spc="0" normalizeH="0" baseline="0" noProof="0">
              <a:solidFill>
                <a:srgbClr val="FF0000"/>
              </a:solidFill>
              <a:latin typeface="Staccato222 BT" pitchFamily="66" charset="0"/>
              <a:ea typeface="+mn-ea"/>
              <a:cs typeface="Times New Roman" panose="02020603050405020304" pitchFamily="18"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Rectangle 2"/>
          <p:cNvSpPr>
            <a:spLocks noGrp="1" noChangeArrowheads="1"/>
          </p:cNvSpPr>
          <p:nvPr>
            <p:ph type="title"/>
          </p:nvPr>
        </p:nvSpPr>
        <p:spPr/>
        <p:txBody>
          <a:bodyPr vert="horz" wrap="square" lIns="91440" tIns="45720" rIns="91440" bIns="45720" numCol="1" anchor="ctr" anchorCtr="1" compatLnSpc="1"/>
          <a:lstStyle/>
          <a:p>
            <a:pPr marL="0" marR="0" lvl="0" indent="0" algn="ctr" defTabSz="914400" rtl="1" eaLnBrk="1" fontAlgn="base" latinLnBrk="0" hangingPunct="1">
              <a:lnSpc>
                <a:spcPct val="100000"/>
              </a:lnSpc>
              <a:spcBef>
                <a:spcPct val="0"/>
              </a:spcBef>
              <a:spcAft>
                <a:spcPct val="0"/>
              </a:spcAft>
              <a:buClrTx/>
              <a:buSzTx/>
              <a:buFontTx/>
              <a:buNone/>
              <a:defRPr/>
            </a:pPr>
            <a:r>
              <a:rPr kumimoji="0" lang="en-US" sz="4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rPr>
              <a:t>Myelography</a:t>
            </a:r>
            <a:endParaRPr kumimoji="0" lang="en-US" sz="4400" b="0" i="0" u="none" strike="noStrike" kern="0" cap="none" spc="0" normalizeH="0" baseline="0" noProof="0" smtClean="0">
              <a:ln>
                <a:noFill/>
              </a:ln>
              <a:solidFill>
                <a:srgbClr val="FF9933"/>
              </a:solidFill>
              <a:effectLst>
                <a:outerShdw blurRad="38100" dist="38100" dir="2700000" algn="tl">
                  <a:srgbClr val="000000"/>
                </a:outerShdw>
              </a:effectLst>
              <a:uLnTx/>
              <a:uFillTx/>
              <a:latin typeface="+mj-lt"/>
              <a:ea typeface="+mj-ea"/>
              <a:cs typeface="+mj-cs"/>
            </a:endParaRPr>
          </a:p>
        </p:txBody>
      </p:sp>
      <p:sp>
        <p:nvSpPr>
          <p:cNvPr id="10243" name="Rectangle 3"/>
          <p:cNvSpPr>
            <a:spLocks noGrp="1" noChangeArrowheads="1"/>
          </p:cNvSpPr>
          <p:nvPr>
            <p:ph idx="1"/>
          </p:nvPr>
        </p:nvSpPr>
        <p:spPr>
          <a:xfrm>
            <a:off x="685800" y="1828800"/>
            <a:ext cx="8458200" cy="4191000"/>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Myelography is the radiological visualization of the spinal cord, cauda equina and the surrounding subarachnoid space by injecting contrast medium into the subarachnoid space through a lumbar puncture.</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a:pPr>
            <a:r>
              <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rPr>
              <a:t>Since the introduction of MRI, this investigation is almost rarely used.</a:t>
            </a:r>
            <a:endParaRPr kumimoji="0" 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r" defTabSz="914400" rtl="1" eaLnBrk="1" fontAlgn="base" latinLnBrk="0" hangingPunct="1">
          <a:lnSpc>
            <a:spcPct val="100000"/>
          </a:lnSpc>
          <a:spcBef>
            <a:spcPct val="0"/>
          </a:spcBef>
          <a:spcAft>
            <a:spcPct val="0"/>
          </a:spcAft>
          <a:buClrTx/>
          <a:buSzTx/>
          <a:buFontTx/>
          <a:buNone/>
          <a:defRPr kumimoji="0" lang="ar-SA" sz="1800" b="0" i="0" u="none" strike="noStrike" cap="none" normalizeH="0" baseline="0" smtClean="0">
            <a:ln>
              <a:noFill/>
            </a:ln>
            <a:solidFill>
              <a:schemeClr val="tx1"/>
            </a:solidFill>
            <a:effectLst/>
            <a:latin typeface="Verdan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r" defTabSz="914400" rtl="1" eaLnBrk="1" fontAlgn="base" latinLnBrk="0" hangingPunct="1">
          <a:lnSpc>
            <a:spcPct val="100000"/>
          </a:lnSpc>
          <a:spcBef>
            <a:spcPct val="0"/>
          </a:spcBef>
          <a:spcAft>
            <a:spcPct val="0"/>
          </a:spcAft>
          <a:buClrTx/>
          <a:buSzTx/>
          <a:buFontTx/>
          <a:buNone/>
          <a:defRPr kumimoji="0" lang="ar-SA" sz="1800" b="0" i="0" u="none" strike="noStrike" cap="none" normalizeH="0" baseline="0" smtClean="0">
            <a:ln>
              <a:noFill/>
            </a:ln>
            <a:solidFill>
              <a:schemeClr val="tx1"/>
            </a:solidFill>
            <a:effectLst/>
            <a:latin typeface="Verdana" panose="020B0604030504040204" pitchFamily="34" charset="0"/>
            <a:cs typeface="Arial" panose="020B0604020202020204"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Globe</Template>
  <TotalTime>0</TotalTime>
  <Words>19099</Words>
  <Application>WPS Presentation</Application>
  <PresentationFormat>On-screen Show (4:3)</PresentationFormat>
  <Paragraphs>528</Paragraphs>
  <Slides>84</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84</vt:i4>
      </vt:variant>
    </vt:vector>
  </HeadingPairs>
  <TitlesOfParts>
    <vt:vector size="102" baseType="lpstr">
      <vt:lpstr>Arial</vt:lpstr>
      <vt:lpstr>SimSun</vt:lpstr>
      <vt:lpstr>Wingdings</vt:lpstr>
      <vt:lpstr>Verdana</vt:lpstr>
      <vt:lpstr>Calibri</vt:lpstr>
      <vt:lpstr>Franklin Gothic Heavy</vt:lpstr>
      <vt:lpstr>Andalus</vt:lpstr>
      <vt:lpstr>Arial Unicode MS</vt:lpstr>
      <vt:lpstr>Akhbar MT</vt:lpstr>
      <vt:lpstr>Segoe Print</vt:lpstr>
      <vt:lpstr>Batang</vt:lpstr>
      <vt:lpstr>Constantia</vt:lpstr>
      <vt:lpstr>Staccato222 BT</vt:lpstr>
      <vt:lpstr>Times New Roman</vt:lpstr>
      <vt:lpstr>Arial</vt:lpstr>
      <vt:lpstr>Microsoft YaHei</vt:lpstr>
      <vt:lpstr>Arial Unicode MS</vt:lpstr>
      <vt:lpstr>Globe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Neuroradoology</dc:title>
  <dc:creator>User</dc:creator>
  <cp:lastModifiedBy>USER</cp:lastModifiedBy>
  <cp:revision>442</cp:revision>
  <dcterms:created xsi:type="dcterms:W3CDTF">2007-10-28T03:08:04Z</dcterms:created>
  <dcterms:modified xsi:type="dcterms:W3CDTF">2021-02-12T07:32:37Z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1033-11.2.0.9984</vt:lpwstr>
  </property>
</Properties>
</file>