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media/image14.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6.jpg" ContentType="image/jpg"/>
  <Override PartName="/ppt/media/image28.jpg" ContentType="image/jpg"/>
  <Override PartName="/ppt/media/image29.jpg" ContentType="image/jpg"/>
  <Override PartName="/ppt/media/image31.jpg" ContentType="image/jpg"/>
  <Override PartName="/ppt/media/image32.jpg" ContentType="image/jpg"/>
  <Override PartName="/ppt/media/image3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8" r:id="rId2"/>
  </p:sldMasterIdLst>
  <p:sldIdLst>
    <p:sldId id="30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theme" Target="theme/theme1.xml" /><Relationship Id="rId8" Type="http://schemas.openxmlformats.org/officeDocument/2006/relationships/slide" Target="slides/slide6.xml" /><Relationship Id="rId51" Type="http://schemas.openxmlformats.org/officeDocument/2006/relationships/slide" Target="slides/slide49.xml" /><Relationship Id="rId3" Type="http://schemas.openxmlformats.org/officeDocument/2006/relationships/slide" Target="slides/slid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66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41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32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772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423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0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990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633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44138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862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96312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22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0532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03610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7641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9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21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9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18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7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1D8BD707-D9CF-40AE-B4C6-C98DA3205C09}" type="datetimeFigureOut">
              <a:rPr lang="en-US" kern="1200" smtClean="0">
                <a:solidFill>
                  <a:prstClr val="black">
                    <a:tint val="75000"/>
                  </a:prstClr>
                </a:solidFill>
                <a:latin typeface="Calibri" panose="020F0502020204030204"/>
                <a:ea typeface="+mn-ea"/>
                <a:cs typeface="+mn-cs"/>
              </a:rPr>
              <a:pPr rtl="0"/>
              <a:t>10/17/2023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6F15528-21DE-4FAA-801E-634DDDAF4B2B}" type="slidenum">
              <a:rPr lang="en-US" kern="1200" smtClean="0">
                <a:solidFill>
                  <a:prstClr val="black">
                    <a:tint val="75000"/>
                  </a:prstClr>
                </a:solidFill>
                <a:latin typeface="Calibri" panose="020F0502020204030204"/>
                <a:ea typeface="+mn-ea"/>
                <a:cs typeface="+mn-cs"/>
              </a:rPr>
              <a:pPr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30470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10/17/2023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8527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jpg" /><Relationship Id="rId7" Type="http://schemas.openxmlformats.org/officeDocument/2006/relationships/image" Target="../media/image12.png" /><Relationship Id="rId2" Type="http://schemas.openxmlformats.org/officeDocument/2006/relationships/image" Target="../media/image7.jpg" /><Relationship Id="rId1" Type="http://schemas.openxmlformats.org/officeDocument/2006/relationships/slideLayout" Target="../slideLayouts/slideLayout13.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1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8.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hyperlink" Target="http://www.alpfmedical.info/causative-agent/type-i-" TargetMode="External" /><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3" Type="http://schemas.openxmlformats.org/officeDocument/2006/relationships/hyperlink" Target="http://www.hopkinsmedicine.org/health/conditions-and-diseases/asthma/occupational-asthma" TargetMode="External" /><Relationship Id="rId2" Type="http://schemas.openxmlformats.org/officeDocument/2006/relationships/image" Target="../media/image18.jp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18.xml" /></Relationships>
</file>

<file path=ppt/slides/_rels/slide24.xml.rels><?xml version="1.0" encoding="UTF-8" standalone="yes"?>
<Relationships xmlns="http://schemas.openxmlformats.org/package/2006/relationships"><Relationship Id="rId3" Type="http://schemas.openxmlformats.org/officeDocument/2006/relationships/hyperlink" Target="http://www.nikonsmallworld.com/galleries/1996-photomicrography-competition/curschmanns-spiral-in-sputum-specimen" TargetMode="External" /><Relationship Id="rId2" Type="http://schemas.openxmlformats.org/officeDocument/2006/relationships/image" Target="../media/image20.jpg" /><Relationship Id="rId1" Type="http://schemas.openxmlformats.org/officeDocument/2006/relationships/slideLayout" Target="../slideLayouts/slideLayout13.xml" /><Relationship Id="rId4" Type="http://schemas.openxmlformats.org/officeDocument/2006/relationships/image" Target="../media/image21.jpg" /></Relationships>
</file>

<file path=ppt/slides/_rels/slide25.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jpg" /><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1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7oTfvJff7go" TargetMode="External"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1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jpg" /><Relationship Id="rId1" Type="http://schemas.openxmlformats.org/officeDocument/2006/relationships/slideLayout" Target="../slideLayouts/slideLayout1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18.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2" Type="http://schemas.openxmlformats.org/officeDocument/2006/relationships/image" Target="../media/image32.jpg" /><Relationship Id="rId1" Type="http://schemas.openxmlformats.org/officeDocument/2006/relationships/slideLayout" Target="../slideLayouts/slideLayout1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0.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18.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283" y="1596665"/>
            <a:ext cx="6858000" cy="1790700"/>
          </a:xfrm>
          <a:ln>
            <a:solidFill>
              <a:schemeClr val="tx1"/>
            </a:solidFill>
          </a:ln>
        </p:spPr>
        <p:txBody>
          <a:bodyPr/>
          <a:lstStyle/>
          <a:p>
            <a:r>
              <a:rPr lang="en-US" dirty="0"/>
              <a:t>Respiratory system – Pathology (Asthma)</a:t>
            </a:r>
          </a:p>
        </p:txBody>
      </p:sp>
      <p:sp>
        <p:nvSpPr>
          <p:cNvPr id="3" name="Subtitle 2"/>
          <p:cNvSpPr>
            <a:spLocks noGrp="1"/>
          </p:cNvSpPr>
          <p:nvPr>
            <p:ph type="subTitle" idx="1"/>
          </p:nvPr>
        </p:nvSpPr>
        <p:spPr>
          <a:xfrm>
            <a:off x="1539638" y="3489722"/>
            <a:ext cx="5143500" cy="1318555"/>
          </a:xfrm>
        </p:spPr>
        <p:txBody>
          <a:bodyPr>
            <a:normAutofit fontScale="92500" lnSpcReduction="20000"/>
          </a:bodyPr>
          <a:lstStyle/>
          <a:p>
            <a:r>
              <a:rPr lang="en" sz="2100" b="1" dirty="0"/>
              <a:t>Dr. Omar Hamdan</a:t>
            </a:r>
          </a:p>
          <a:p>
            <a:r>
              <a:rPr lang="en-US" b="1" dirty="0"/>
              <a:t>Gastrointestinal and liver pathologist</a:t>
            </a:r>
            <a:br>
              <a:rPr lang="en" b="1" dirty="0"/>
            </a:br>
            <a:r>
              <a:rPr lang="en" sz="2100" dirty="0"/>
              <a:t>Mutah University</a:t>
            </a:r>
            <a:br>
              <a:rPr lang="en" sz="2100" dirty="0"/>
            </a:br>
            <a:r>
              <a:rPr lang="en-US" sz="2100" dirty="0"/>
              <a:t>S</a:t>
            </a:r>
            <a:r>
              <a:rPr lang="en" sz="2100" dirty="0"/>
              <a:t>chool of Medicine-</a:t>
            </a:r>
            <a:r>
              <a:rPr lang="en-US" sz="2100" dirty="0"/>
              <a:t>Pathology </a:t>
            </a:r>
            <a:r>
              <a:rPr lang="en" sz="2100" dirty="0"/>
              <a:t>Department</a:t>
            </a:r>
            <a:br>
              <a:rPr lang="en" sz="2100" dirty="0"/>
            </a:br>
            <a:r>
              <a:rPr lang="en-US" sz="2100" dirty="0"/>
              <a:t>U</a:t>
            </a:r>
            <a:r>
              <a:rPr lang="en" sz="2100" dirty="0"/>
              <a:t>ndergraduate Lectures 2023</a:t>
            </a:r>
            <a:endParaRPr lang="en-US" sz="2100" dirty="0"/>
          </a:p>
          <a:p>
            <a:endParaRPr lang="en" sz="2100" b="1" dirty="0"/>
          </a:p>
        </p:txBody>
      </p:sp>
      <p:pic>
        <p:nvPicPr>
          <p:cNvPr id="4" name="Picture 3"/>
          <p:cNvPicPr>
            <a:picLocks noChangeAspect="1"/>
          </p:cNvPicPr>
          <p:nvPr/>
        </p:nvPicPr>
        <p:blipFill rotWithShape="1">
          <a:blip r:embed="rId2"/>
          <a:srcRect l="53620" t="35615" r="19515" b="22573"/>
          <a:stretch/>
        </p:blipFill>
        <p:spPr>
          <a:xfrm>
            <a:off x="6926239" y="4148999"/>
            <a:ext cx="1560963" cy="1612142"/>
          </a:xfrm>
          <a:prstGeom prst="rect">
            <a:avLst/>
          </a:prstGeom>
        </p:spPr>
      </p:pic>
    </p:spTree>
    <p:extLst>
      <p:ext uri="{BB962C8B-B14F-4D97-AF65-F5344CB8AC3E}">
        <p14:creationId xmlns:p14="http://schemas.microsoft.com/office/powerpoint/2010/main" val="121757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838200"/>
            <a:ext cx="7846060" cy="2796215"/>
          </a:xfrm>
          <a:prstGeom prst="rect">
            <a:avLst/>
          </a:prstGeom>
        </p:spPr>
        <p:txBody>
          <a:bodyPr vert="horz" wrap="square" lIns="0" tIns="183515" rIns="0" bIns="0" rtlCol="0">
            <a:spAutoFit/>
          </a:bodyPr>
          <a:lstStyle/>
          <a:p>
            <a:pPr marL="355600" indent="-342900">
              <a:lnSpc>
                <a:spcPct val="100000"/>
              </a:lnSpc>
              <a:spcBef>
                <a:spcPts val="1445"/>
              </a:spcBef>
              <a:buFont typeface="Arial"/>
              <a:buChar char="•"/>
              <a:tabLst>
                <a:tab pos="354965" algn="l"/>
                <a:tab pos="355600" algn="l"/>
              </a:tabLst>
            </a:pPr>
            <a:r>
              <a:rPr sz="2400" b="1" u="sng" spc="-155" dirty="0">
                <a:latin typeface="Arial"/>
                <a:cs typeface="Arial"/>
              </a:rPr>
              <a:t>The late-phase reaction is inflammatory:</a:t>
            </a:r>
          </a:p>
          <a:p>
            <a:pPr marL="286385" marR="5080">
              <a:lnSpc>
                <a:spcPct val="99300"/>
              </a:lnSpc>
              <a:spcBef>
                <a:spcPts val="1365"/>
              </a:spcBef>
            </a:pPr>
            <a:r>
              <a:rPr sz="2400" spc="-155" dirty="0">
                <a:latin typeface="Arial"/>
                <a:cs typeface="Arial"/>
              </a:rPr>
              <a:t>Inflammatory mediators </a:t>
            </a:r>
            <a:r>
              <a:rPr lang="en-US" sz="2400" spc="-155" dirty="0">
                <a:latin typeface="Arial"/>
                <a:cs typeface="Arial"/>
              </a:rPr>
              <a:t>       </a:t>
            </a:r>
            <a:r>
              <a:rPr sz="2400" spc="-155" dirty="0">
                <a:latin typeface="Arial"/>
                <a:cs typeface="Arial"/>
              </a:rPr>
              <a:t>stimulate epithelial cells to
produce chemokines (</a:t>
            </a:r>
            <a:r>
              <a:rPr sz="2400" spc="-155" dirty="0" err="1">
                <a:latin typeface="Arial"/>
                <a:cs typeface="Arial"/>
              </a:rPr>
              <a:t>eotaxin</a:t>
            </a:r>
            <a:r>
              <a:rPr sz="2400" spc="-155" dirty="0">
                <a:latin typeface="Arial"/>
                <a:cs typeface="Arial"/>
              </a:rPr>
              <a:t>)</a:t>
            </a:r>
            <a:r>
              <a:rPr lang="en-US" sz="2400" spc="-155" dirty="0">
                <a:latin typeface="Arial"/>
                <a:cs typeface="Arial"/>
              </a:rPr>
              <a:t>      </a:t>
            </a:r>
            <a:r>
              <a:rPr sz="2400" spc="-155" dirty="0">
                <a:latin typeface="Arial"/>
                <a:cs typeface="Arial"/>
              </a:rPr>
              <a:t>recruit TH2 cells,
eosinophils, and other leukocytes </a:t>
            </a:r>
            <a:r>
              <a:rPr lang="en-US" sz="2400" spc="-155" dirty="0">
                <a:latin typeface="Arial"/>
                <a:cs typeface="Arial"/>
              </a:rPr>
              <a:t>      </a:t>
            </a:r>
            <a:r>
              <a:rPr sz="2400" spc="-155" dirty="0">
                <a:latin typeface="Arial"/>
                <a:cs typeface="Arial"/>
              </a:rPr>
              <a:t>amplifying the
inflammatory reaction</a:t>
            </a:r>
            <a:r>
              <a:rPr sz="2800" spc="-114" dirty="0">
                <a:latin typeface="+mn-lt"/>
                <a:cs typeface="Arial"/>
              </a:rPr>
              <a:t>.</a:t>
            </a:r>
            <a:endParaRPr sz="2800" dirty="0">
              <a:latin typeface="+mn-lt"/>
              <a:cs typeface="Arial"/>
            </a:endParaRPr>
          </a:p>
        </p:txBody>
      </p:sp>
      <p:sp>
        <p:nvSpPr>
          <p:cNvPr id="3" name="Right Arrow 2"/>
          <p:cNvSpPr/>
          <p:nvPr/>
        </p:nvSpPr>
        <p:spPr>
          <a:xfrm>
            <a:off x="3657600" y="1676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420036" y="2211286"/>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724836" y="269425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301409" cy="6810153"/>
          </a:xfrm>
          <a:prstGeom prst="rect">
            <a:avLst/>
          </a:prstGeom>
        </p:spPr>
      </p:pic>
      <p:sp>
        <p:nvSpPr>
          <p:cNvPr id="3" name="object 3"/>
          <p:cNvSpPr txBox="1"/>
          <p:nvPr/>
        </p:nvSpPr>
        <p:spPr>
          <a:xfrm>
            <a:off x="3733800" y="685800"/>
            <a:ext cx="5194935" cy="1905650"/>
          </a:xfrm>
          <a:prstGeom prst="rect">
            <a:avLst/>
          </a:prstGeom>
        </p:spPr>
        <p:txBody>
          <a:bodyPr vert="horz" wrap="square" lIns="0" tIns="7620" rIns="0" bIns="0" rtlCol="0">
            <a:spAutoFit/>
          </a:bodyPr>
          <a:lstStyle/>
          <a:p>
            <a:pPr marL="12700" marR="5080">
              <a:lnSpc>
                <a:spcPct val="99600"/>
              </a:lnSpc>
              <a:spcBef>
                <a:spcPts val="110"/>
              </a:spcBef>
              <a:tabLst>
                <a:tab pos="659765" algn="l"/>
              </a:tabLst>
            </a:pPr>
            <a:r>
              <a:rPr sz="2400" spc="-155" dirty="0">
                <a:latin typeface="Arial"/>
                <a:cs typeface="Arial"/>
              </a:rPr>
              <a:t>Leukocytes recruited to the site of
reaction (neutrophils, eosinophils, and
basophils; lymphocytes and monocytes)</a:t>
            </a:r>
          </a:p>
          <a:p>
            <a:pPr marL="12700" marR="5080">
              <a:lnSpc>
                <a:spcPct val="99600"/>
              </a:lnSpc>
              <a:spcBef>
                <a:spcPts val="110"/>
              </a:spcBef>
              <a:tabLst>
                <a:tab pos="659765" algn="l"/>
              </a:tabLst>
            </a:pPr>
            <a:r>
              <a:rPr lang="en-US" sz="2400" spc="-155" dirty="0">
                <a:latin typeface="Arial"/>
                <a:cs typeface="Arial"/>
              </a:rPr>
              <a:t>      </a:t>
            </a:r>
            <a:r>
              <a:rPr sz="2400" spc="-155" dirty="0">
                <a:latin typeface="Arial"/>
                <a:cs typeface="Arial"/>
              </a:rPr>
              <a:t>release mediators </a:t>
            </a:r>
            <a:r>
              <a:rPr lang="en-US" sz="2400" spc="-155" dirty="0">
                <a:latin typeface="Arial"/>
                <a:cs typeface="Arial"/>
              </a:rPr>
              <a:t>      </a:t>
            </a:r>
            <a:r>
              <a:rPr sz="2400" spc="-155" dirty="0">
                <a:latin typeface="Arial"/>
                <a:cs typeface="Arial"/>
              </a:rPr>
              <a:t>initiate the late phase of asthma.</a:t>
            </a:r>
          </a:p>
        </p:txBody>
      </p:sp>
      <p:sp>
        <p:nvSpPr>
          <p:cNvPr id="4" name="object 4"/>
          <p:cNvSpPr txBox="1"/>
          <p:nvPr/>
        </p:nvSpPr>
        <p:spPr>
          <a:xfrm>
            <a:off x="3771330" y="3352800"/>
            <a:ext cx="4724969" cy="1147750"/>
          </a:xfrm>
          <a:prstGeom prst="rect">
            <a:avLst/>
          </a:prstGeom>
        </p:spPr>
        <p:txBody>
          <a:bodyPr vert="horz" wrap="square" lIns="0" tIns="13970" rIns="0" bIns="0" rtlCol="0">
            <a:spAutoFit/>
          </a:bodyPr>
          <a:lstStyle/>
          <a:p>
            <a:pPr marL="12700" marR="5080">
              <a:lnSpc>
                <a:spcPct val="99600"/>
              </a:lnSpc>
              <a:spcBef>
                <a:spcPts val="110"/>
              </a:spcBef>
              <a:tabLst>
                <a:tab pos="659765" algn="l"/>
              </a:tabLst>
            </a:pPr>
            <a:r>
              <a:rPr lang="en-US" sz="2400" spc="-155" dirty="0">
                <a:latin typeface="Arial"/>
                <a:cs typeface="Arial"/>
              </a:rPr>
              <a:t> </a:t>
            </a:r>
            <a:r>
              <a:rPr sz="2400" spc="-155" dirty="0">
                <a:latin typeface="Arial"/>
                <a:cs typeface="Arial"/>
              </a:rPr>
              <a:t>eosinophils release major basic protein
and	eosinophil cationic protein that
cause damage to the epithelium</a:t>
            </a:r>
          </a:p>
        </p:txBody>
      </p:sp>
      <p:sp>
        <p:nvSpPr>
          <p:cNvPr id="5" name="Right Arrow 4"/>
          <p:cNvSpPr/>
          <p:nvPr/>
        </p:nvSpPr>
        <p:spPr>
          <a:xfrm>
            <a:off x="3771331" y="1905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275794" y="1923197"/>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447800"/>
            <a:ext cx="8209915" cy="2896690"/>
          </a:xfrm>
          <a:prstGeom prst="rect">
            <a:avLst/>
          </a:prstGeom>
        </p:spPr>
        <p:txBody>
          <a:bodyPr vert="horz" wrap="square" lIns="0" tIns="6350" rIns="0" bIns="0" rtlCol="0">
            <a:spAutoFit/>
          </a:bodyPr>
          <a:lstStyle/>
          <a:p>
            <a:pPr marL="355600" marR="5080" indent="-342900">
              <a:lnSpc>
                <a:spcPct val="101400"/>
              </a:lnSpc>
              <a:spcBef>
                <a:spcPts val="50"/>
              </a:spcBef>
              <a:buChar char="•"/>
              <a:tabLst>
                <a:tab pos="354965" algn="l"/>
                <a:tab pos="355600" algn="l"/>
              </a:tabLst>
            </a:pPr>
            <a:r>
              <a:rPr sz="2400" spc="-155" dirty="0">
                <a:latin typeface="Arial"/>
                <a:cs typeface="Arial"/>
              </a:rPr>
              <a:t>Repeated bouts of inflammation lead to structural changes in
the bronchial wall </a:t>
            </a:r>
            <a:r>
              <a:rPr lang="en-US" sz="2400" spc="-155" dirty="0">
                <a:latin typeface="Arial"/>
                <a:cs typeface="Arial"/>
              </a:rPr>
              <a:t>      </a:t>
            </a:r>
            <a:r>
              <a:rPr sz="2400" spc="-155" dirty="0">
                <a:latin typeface="Arial"/>
                <a:cs typeface="Arial"/>
              </a:rPr>
              <a:t>called airway remodeling, including:</a:t>
            </a:r>
          </a:p>
          <a:p>
            <a:pPr marL="355600" indent="-342900">
              <a:lnSpc>
                <a:spcPct val="100000"/>
              </a:lnSpc>
              <a:spcBef>
                <a:spcPts val="1250"/>
              </a:spcBef>
              <a:buFont typeface="Wingdings"/>
              <a:buChar char=""/>
              <a:tabLst>
                <a:tab pos="355600" algn="l"/>
              </a:tabLst>
            </a:pPr>
            <a:r>
              <a:rPr sz="2400" spc="-155" dirty="0">
                <a:latin typeface="Arial"/>
                <a:cs typeface="Arial"/>
              </a:rPr>
              <a:t>hypertrophy of bronchial smooth muscle</a:t>
            </a:r>
          </a:p>
          <a:p>
            <a:pPr marL="355600" indent="-342900">
              <a:lnSpc>
                <a:spcPct val="100000"/>
              </a:lnSpc>
              <a:spcBef>
                <a:spcPts val="1345"/>
              </a:spcBef>
              <a:buFont typeface="Wingdings"/>
              <a:buChar char=""/>
              <a:tabLst>
                <a:tab pos="355600" algn="l"/>
              </a:tabLst>
            </a:pPr>
            <a:r>
              <a:rPr sz="2400" spc="-155" dirty="0">
                <a:latin typeface="Arial"/>
                <a:cs typeface="Arial"/>
              </a:rPr>
              <a:t>hypertrophy of Mucus glands</a:t>
            </a:r>
          </a:p>
          <a:p>
            <a:pPr marL="355600" indent="-342900">
              <a:lnSpc>
                <a:spcPct val="100000"/>
              </a:lnSpc>
              <a:spcBef>
                <a:spcPts val="1220"/>
              </a:spcBef>
              <a:buFont typeface="Wingdings"/>
              <a:buChar char=""/>
              <a:tabLst>
                <a:tab pos="355600" algn="l"/>
              </a:tabLst>
            </a:pPr>
            <a:r>
              <a:rPr sz="2400" spc="-155" dirty="0">
                <a:latin typeface="Arial"/>
                <a:cs typeface="Arial"/>
              </a:rPr>
              <a:t>increased vascularity</a:t>
            </a:r>
          </a:p>
          <a:p>
            <a:pPr marL="355600" indent="-342900">
              <a:lnSpc>
                <a:spcPct val="100000"/>
              </a:lnSpc>
              <a:spcBef>
                <a:spcPts val="1250"/>
              </a:spcBef>
              <a:buFont typeface="Wingdings"/>
              <a:buChar char=""/>
              <a:tabLst>
                <a:tab pos="355600" algn="l"/>
              </a:tabLst>
            </a:pPr>
            <a:r>
              <a:rPr sz="2400" spc="-155" dirty="0">
                <a:latin typeface="Arial"/>
                <a:cs typeface="Arial"/>
              </a:rPr>
              <a:t>deposition of subepithelial collagen</a:t>
            </a:r>
          </a:p>
        </p:txBody>
      </p:sp>
      <p:sp>
        <p:nvSpPr>
          <p:cNvPr id="3" name="Right Arrow 2"/>
          <p:cNvSpPr/>
          <p:nvPr/>
        </p:nvSpPr>
        <p:spPr>
          <a:xfrm>
            <a:off x="3200400" y="1905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50" y="2269"/>
            <a:ext cx="9150350" cy="6856095"/>
            <a:chOff x="-6350" y="2269"/>
            <a:chExt cx="9150350" cy="6856095"/>
          </a:xfrm>
        </p:grpSpPr>
        <p:pic>
          <p:nvPicPr>
            <p:cNvPr id="3" name="object 3"/>
            <p:cNvPicPr/>
            <p:nvPr/>
          </p:nvPicPr>
          <p:blipFill>
            <a:blip r:embed="rId2" cstate="print"/>
            <a:stretch>
              <a:fillRect/>
            </a:stretch>
          </p:blipFill>
          <p:spPr>
            <a:xfrm>
              <a:off x="61414" y="107477"/>
              <a:ext cx="4206921" cy="3055391"/>
            </a:xfrm>
            <a:prstGeom prst="rect">
              <a:avLst/>
            </a:prstGeom>
          </p:spPr>
        </p:pic>
        <p:pic>
          <p:nvPicPr>
            <p:cNvPr id="4" name="object 4"/>
            <p:cNvPicPr/>
            <p:nvPr/>
          </p:nvPicPr>
          <p:blipFill>
            <a:blip r:embed="rId3" cstate="print"/>
            <a:stretch>
              <a:fillRect/>
            </a:stretch>
          </p:blipFill>
          <p:spPr>
            <a:xfrm>
              <a:off x="4267200" y="1487147"/>
              <a:ext cx="4876800" cy="5370852"/>
            </a:xfrm>
            <a:prstGeom prst="rect">
              <a:avLst/>
            </a:prstGeom>
          </p:spPr>
        </p:pic>
        <p:pic>
          <p:nvPicPr>
            <p:cNvPr id="5" name="object 5"/>
            <p:cNvPicPr/>
            <p:nvPr/>
          </p:nvPicPr>
          <p:blipFill>
            <a:blip r:embed="rId4" cstate="print"/>
            <a:stretch>
              <a:fillRect/>
            </a:stretch>
          </p:blipFill>
          <p:spPr>
            <a:xfrm>
              <a:off x="0" y="444356"/>
              <a:ext cx="8991600" cy="400110"/>
            </a:xfrm>
            <a:prstGeom prst="rect">
              <a:avLst/>
            </a:prstGeom>
          </p:spPr>
        </p:pic>
        <p:sp>
          <p:nvSpPr>
            <p:cNvPr id="6" name="object 6"/>
            <p:cNvSpPr/>
            <p:nvPr/>
          </p:nvSpPr>
          <p:spPr>
            <a:xfrm>
              <a:off x="0" y="444356"/>
              <a:ext cx="8991600" cy="400685"/>
            </a:xfrm>
            <a:custGeom>
              <a:avLst/>
              <a:gdLst/>
              <a:ahLst/>
              <a:cxnLst/>
              <a:rect l="l" t="t" r="r" b="b"/>
              <a:pathLst>
                <a:path w="8991600" h="400684">
                  <a:moveTo>
                    <a:pt x="0" y="0"/>
                  </a:moveTo>
                  <a:lnTo>
                    <a:pt x="8991600" y="0"/>
                  </a:lnTo>
                  <a:lnTo>
                    <a:pt x="8991600" y="400110"/>
                  </a:lnTo>
                  <a:lnTo>
                    <a:pt x="0" y="400110"/>
                  </a:lnTo>
                  <a:lnTo>
                    <a:pt x="0" y="0"/>
                  </a:lnTo>
                  <a:close/>
                </a:path>
              </a:pathLst>
            </a:custGeom>
            <a:ln w="12700">
              <a:solidFill>
                <a:srgbClr val="DC551E"/>
              </a:solidFill>
            </a:ln>
          </p:spPr>
          <p:txBody>
            <a:bodyPr wrap="square" lIns="0" tIns="0" rIns="0" bIns="0" rtlCol="0"/>
            <a:lstStyle/>
            <a:p>
              <a:endParaRPr/>
            </a:p>
          </p:txBody>
        </p:sp>
        <p:pic>
          <p:nvPicPr>
            <p:cNvPr id="7" name="object 7"/>
            <p:cNvPicPr/>
            <p:nvPr/>
          </p:nvPicPr>
          <p:blipFill>
            <a:blip r:embed="rId5" cstate="print"/>
            <a:stretch>
              <a:fillRect/>
            </a:stretch>
          </p:blipFill>
          <p:spPr>
            <a:xfrm>
              <a:off x="0" y="844467"/>
              <a:ext cx="8991600" cy="400109"/>
            </a:xfrm>
            <a:prstGeom prst="rect">
              <a:avLst/>
            </a:prstGeom>
          </p:spPr>
        </p:pic>
        <p:sp>
          <p:nvSpPr>
            <p:cNvPr id="8" name="object 8"/>
            <p:cNvSpPr/>
            <p:nvPr/>
          </p:nvSpPr>
          <p:spPr>
            <a:xfrm>
              <a:off x="0" y="844467"/>
              <a:ext cx="8991600" cy="400685"/>
            </a:xfrm>
            <a:custGeom>
              <a:avLst/>
              <a:gdLst/>
              <a:ahLst/>
              <a:cxnLst/>
              <a:rect l="l" t="t" r="r" b="b"/>
              <a:pathLst>
                <a:path w="8991600" h="400684">
                  <a:moveTo>
                    <a:pt x="0" y="0"/>
                  </a:moveTo>
                  <a:lnTo>
                    <a:pt x="8991600" y="0"/>
                  </a:lnTo>
                  <a:lnTo>
                    <a:pt x="8991600" y="400110"/>
                  </a:lnTo>
                  <a:lnTo>
                    <a:pt x="0" y="400110"/>
                  </a:lnTo>
                </a:path>
              </a:pathLst>
            </a:custGeom>
            <a:ln w="12700">
              <a:solidFill>
                <a:srgbClr val="4E69AE"/>
              </a:solidFill>
            </a:ln>
          </p:spPr>
          <p:txBody>
            <a:bodyPr wrap="square" lIns="0" tIns="0" rIns="0" bIns="0" rtlCol="0"/>
            <a:lstStyle/>
            <a:p>
              <a:endParaRPr/>
            </a:p>
          </p:txBody>
        </p:sp>
        <p:pic>
          <p:nvPicPr>
            <p:cNvPr id="9" name="object 9"/>
            <p:cNvPicPr/>
            <p:nvPr/>
          </p:nvPicPr>
          <p:blipFill>
            <a:blip r:embed="rId6" cstate="print"/>
            <a:stretch>
              <a:fillRect/>
            </a:stretch>
          </p:blipFill>
          <p:spPr>
            <a:xfrm>
              <a:off x="0" y="8619"/>
              <a:ext cx="8991600" cy="400109"/>
            </a:xfrm>
            <a:prstGeom prst="rect">
              <a:avLst/>
            </a:prstGeom>
          </p:spPr>
        </p:pic>
        <p:sp>
          <p:nvSpPr>
            <p:cNvPr id="10" name="object 10"/>
            <p:cNvSpPr/>
            <p:nvPr/>
          </p:nvSpPr>
          <p:spPr>
            <a:xfrm>
              <a:off x="0" y="8619"/>
              <a:ext cx="8991600" cy="400685"/>
            </a:xfrm>
            <a:custGeom>
              <a:avLst/>
              <a:gdLst/>
              <a:ahLst/>
              <a:cxnLst/>
              <a:rect l="l" t="t" r="r" b="b"/>
              <a:pathLst>
                <a:path w="8991600" h="400684">
                  <a:moveTo>
                    <a:pt x="0" y="0"/>
                  </a:moveTo>
                  <a:lnTo>
                    <a:pt x="8991600" y="0"/>
                  </a:lnTo>
                  <a:lnTo>
                    <a:pt x="8991600" y="400110"/>
                  </a:lnTo>
                  <a:lnTo>
                    <a:pt x="0" y="400110"/>
                  </a:lnTo>
                </a:path>
              </a:pathLst>
            </a:custGeom>
            <a:ln w="12700">
              <a:solidFill>
                <a:srgbClr val="F5C100"/>
              </a:solidFill>
            </a:ln>
          </p:spPr>
          <p:txBody>
            <a:bodyPr wrap="square" lIns="0" tIns="0" rIns="0" bIns="0" rtlCol="0"/>
            <a:lstStyle/>
            <a:p>
              <a:endParaRPr/>
            </a:p>
          </p:txBody>
        </p:sp>
      </p:grpSp>
      <p:sp>
        <p:nvSpPr>
          <p:cNvPr id="11" name="object 11"/>
          <p:cNvSpPr txBox="1">
            <a:spLocks noGrp="1"/>
          </p:cNvSpPr>
          <p:nvPr>
            <p:ph type="title"/>
          </p:nvPr>
        </p:nvSpPr>
        <p:spPr>
          <a:xfrm>
            <a:off x="70856" y="28955"/>
            <a:ext cx="609028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0000"/>
                </a:solidFill>
                <a:latin typeface="Arial"/>
                <a:cs typeface="Arial"/>
              </a:rPr>
              <a:t>increased</a:t>
            </a:r>
            <a:r>
              <a:rPr sz="2000" b="1" spc="-25" dirty="0">
                <a:solidFill>
                  <a:srgbClr val="000000"/>
                </a:solidFill>
                <a:latin typeface="Arial"/>
                <a:cs typeface="Arial"/>
              </a:rPr>
              <a:t> </a:t>
            </a:r>
            <a:r>
              <a:rPr sz="2000" b="1" dirty="0">
                <a:solidFill>
                  <a:srgbClr val="000000"/>
                </a:solidFill>
                <a:latin typeface="Arial"/>
                <a:cs typeface="Arial"/>
              </a:rPr>
              <a:t>number</a:t>
            </a:r>
            <a:r>
              <a:rPr sz="2000" b="1" spc="-20" dirty="0">
                <a:solidFill>
                  <a:srgbClr val="000000"/>
                </a:solidFill>
                <a:latin typeface="Arial"/>
                <a:cs typeface="Arial"/>
              </a:rPr>
              <a:t> </a:t>
            </a:r>
            <a:r>
              <a:rPr sz="2000" b="1" dirty="0">
                <a:solidFill>
                  <a:srgbClr val="000000"/>
                </a:solidFill>
                <a:latin typeface="Arial"/>
                <a:cs typeface="Arial"/>
              </a:rPr>
              <a:t>of</a:t>
            </a:r>
            <a:r>
              <a:rPr sz="2000" b="1" spc="-20" dirty="0">
                <a:solidFill>
                  <a:srgbClr val="000000"/>
                </a:solidFill>
                <a:latin typeface="Arial"/>
                <a:cs typeface="Arial"/>
              </a:rPr>
              <a:t> </a:t>
            </a:r>
            <a:r>
              <a:rPr sz="2000" b="1" spc="-10" dirty="0">
                <a:solidFill>
                  <a:srgbClr val="000000"/>
                </a:solidFill>
                <a:latin typeface="Arial"/>
                <a:cs typeface="Arial"/>
              </a:rPr>
              <a:t>mucus-</a:t>
            </a:r>
            <a:r>
              <a:rPr sz="2000" b="1" dirty="0">
                <a:solidFill>
                  <a:srgbClr val="000000"/>
                </a:solidFill>
                <a:latin typeface="Arial"/>
                <a:cs typeface="Arial"/>
              </a:rPr>
              <a:t>secreting</a:t>
            </a:r>
            <a:r>
              <a:rPr sz="2000" b="1" spc="-15" dirty="0">
                <a:solidFill>
                  <a:srgbClr val="000000"/>
                </a:solidFill>
                <a:latin typeface="Arial"/>
                <a:cs typeface="Arial"/>
              </a:rPr>
              <a:t> </a:t>
            </a:r>
            <a:r>
              <a:rPr sz="2000" b="1" dirty="0">
                <a:solidFill>
                  <a:srgbClr val="000000"/>
                </a:solidFill>
                <a:latin typeface="Arial"/>
                <a:cs typeface="Arial"/>
              </a:rPr>
              <a:t>goblet</a:t>
            </a:r>
            <a:r>
              <a:rPr sz="2000" b="1" spc="-15" dirty="0">
                <a:solidFill>
                  <a:srgbClr val="000000"/>
                </a:solidFill>
                <a:latin typeface="Arial"/>
                <a:cs typeface="Arial"/>
              </a:rPr>
              <a:t> </a:t>
            </a:r>
            <a:r>
              <a:rPr sz="2000" b="1" spc="-10" dirty="0">
                <a:solidFill>
                  <a:srgbClr val="000000"/>
                </a:solidFill>
                <a:latin typeface="Arial"/>
                <a:cs typeface="Arial"/>
              </a:rPr>
              <a:t>cells</a:t>
            </a:r>
            <a:endParaRPr sz="2000">
              <a:latin typeface="Arial"/>
              <a:cs typeface="Arial"/>
            </a:endParaRPr>
          </a:p>
        </p:txBody>
      </p:sp>
      <p:grpSp>
        <p:nvGrpSpPr>
          <p:cNvPr id="12" name="object 12"/>
          <p:cNvGrpSpPr/>
          <p:nvPr/>
        </p:nvGrpSpPr>
        <p:grpSpPr>
          <a:xfrm>
            <a:off x="-6350" y="1238227"/>
            <a:ext cx="9012555" cy="2112010"/>
            <a:chOff x="-6350" y="1238227"/>
            <a:chExt cx="9012555" cy="2112010"/>
          </a:xfrm>
        </p:grpSpPr>
        <p:sp>
          <p:nvSpPr>
            <p:cNvPr id="13" name="object 13"/>
            <p:cNvSpPr/>
            <p:nvPr/>
          </p:nvSpPr>
          <p:spPr>
            <a:xfrm>
              <a:off x="21018" y="1644687"/>
              <a:ext cx="8970645" cy="400685"/>
            </a:xfrm>
            <a:custGeom>
              <a:avLst/>
              <a:gdLst/>
              <a:ahLst/>
              <a:cxnLst/>
              <a:rect l="l" t="t" r="r" b="b"/>
              <a:pathLst>
                <a:path w="8970645" h="400685">
                  <a:moveTo>
                    <a:pt x="8970569" y="0"/>
                  </a:moveTo>
                  <a:lnTo>
                    <a:pt x="0" y="0"/>
                  </a:lnTo>
                  <a:lnTo>
                    <a:pt x="0" y="375653"/>
                  </a:lnTo>
                  <a:lnTo>
                    <a:pt x="0" y="400113"/>
                  </a:lnTo>
                  <a:lnTo>
                    <a:pt x="8970569" y="400113"/>
                  </a:lnTo>
                  <a:lnTo>
                    <a:pt x="8970569" y="375653"/>
                  </a:lnTo>
                  <a:lnTo>
                    <a:pt x="8970569" y="0"/>
                  </a:lnTo>
                  <a:close/>
                </a:path>
              </a:pathLst>
            </a:custGeom>
            <a:solidFill>
              <a:srgbClr val="D1282E"/>
            </a:solidFill>
          </p:spPr>
          <p:txBody>
            <a:bodyPr wrap="square" lIns="0" tIns="0" rIns="0" bIns="0" rtlCol="0"/>
            <a:lstStyle/>
            <a:p>
              <a:endParaRPr/>
            </a:p>
          </p:txBody>
        </p:sp>
        <p:sp>
          <p:nvSpPr>
            <p:cNvPr id="14" name="object 14"/>
            <p:cNvSpPr/>
            <p:nvPr/>
          </p:nvSpPr>
          <p:spPr>
            <a:xfrm>
              <a:off x="21019" y="1644686"/>
              <a:ext cx="8970645" cy="400685"/>
            </a:xfrm>
            <a:custGeom>
              <a:avLst/>
              <a:gdLst/>
              <a:ahLst/>
              <a:cxnLst/>
              <a:rect l="l" t="t" r="r" b="b"/>
              <a:pathLst>
                <a:path w="8970645" h="400685">
                  <a:moveTo>
                    <a:pt x="0" y="0"/>
                  </a:moveTo>
                  <a:lnTo>
                    <a:pt x="8970579" y="0"/>
                  </a:lnTo>
                  <a:lnTo>
                    <a:pt x="8970579" y="400110"/>
                  </a:lnTo>
                  <a:lnTo>
                    <a:pt x="0" y="400110"/>
                  </a:lnTo>
                  <a:lnTo>
                    <a:pt x="0" y="0"/>
                  </a:lnTo>
                  <a:close/>
                </a:path>
              </a:pathLst>
            </a:custGeom>
            <a:ln w="28575">
              <a:solidFill>
                <a:srgbClr val="7A7A7A"/>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10719" y="1244577"/>
              <a:ext cx="8980880" cy="400109"/>
            </a:xfrm>
            <a:prstGeom prst="rect">
              <a:avLst/>
            </a:prstGeom>
          </p:spPr>
        </p:pic>
        <p:sp>
          <p:nvSpPr>
            <p:cNvPr id="16" name="object 16"/>
            <p:cNvSpPr/>
            <p:nvPr/>
          </p:nvSpPr>
          <p:spPr>
            <a:xfrm>
              <a:off x="10719" y="1244577"/>
              <a:ext cx="8981440" cy="400685"/>
            </a:xfrm>
            <a:custGeom>
              <a:avLst/>
              <a:gdLst/>
              <a:ahLst/>
              <a:cxnLst/>
              <a:rect l="l" t="t" r="r" b="b"/>
              <a:pathLst>
                <a:path w="8981440" h="400685">
                  <a:moveTo>
                    <a:pt x="0" y="0"/>
                  </a:moveTo>
                  <a:lnTo>
                    <a:pt x="8980880" y="0"/>
                  </a:lnTo>
                  <a:lnTo>
                    <a:pt x="8980880" y="400110"/>
                  </a:lnTo>
                  <a:lnTo>
                    <a:pt x="0" y="400110"/>
                  </a:lnTo>
                  <a:lnTo>
                    <a:pt x="0" y="0"/>
                  </a:lnTo>
                  <a:close/>
                </a:path>
              </a:pathLst>
            </a:custGeom>
            <a:ln w="12700">
              <a:solidFill>
                <a:srgbClr val="9496A9"/>
              </a:solidFill>
            </a:ln>
          </p:spPr>
          <p:txBody>
            <a:bodyPr wrap="square" lIns="0" tIns="0" rIns="0" bIns="0" rtlCol="0"/>
            <a:lstStyle/>
            <a:p>
              <a:endParaRPr/>
            </a:p>
          </p:txBody>
        </p:sp>
        <p:pic>
          <p:nvPicPr>
            <p:cNvPr id="17" name="object 17"/>
            <p:cNvPicPr/>
            <p:nvPr/>
          </p:nvPicPr>
          <p:blipFill>
            <a:blip r:embed="rId8" cstate="print"/>
            <a:stretch>
              <a:fillRect/>
            </a:stretch>
          </p:blipFill>
          <p:spPr>
            <a:xfrm>
              <a:off x="0" y="2020340"/>
              <a:ext cx="4421873" cy="1323439"/>
            </a:xfrm>
            <a:prstGeom prst="rect">
              <a:avLst/>
            </a:prstGeom>
          </p:spPr>
        </p:pic>
        <p:sp>
          <p:nvSpPr>
            <p:cNvPr id="18" name="object 18"/>
            <p:cNvSpPr/>
            <p:nvPr/>
          </p:nvSpPr>
          <p:spPr>
            <a:xfrm>
              <a:off x="0" y="2020340"/>
              <a:ext cx="4422140" cy="1323975"/>
            </a:xfrm>
            <a:custGeom>
              <a:avLst/>
              <a:gdLst/>
              <a:ahLst/>
              <a:cxnLst/>
              <a:rect l="l" t="t" r="r" b="b"/>
              <a:pathLst>
                <a:path w="4422140" h="1323975">
                  <a:moveTo>
                    <a:pt x="0" y="0"/>
                  </a:moveTo>
                  <a:lnTo>
                    <a:pt x="4421874" y="0"/>
                  </a:lnTo>
                  <a:lnTo>
                    <a:pt x="4421874" y="1323439"/>
                  </a:lnTo>
                  <a:lnTo>
                    <a:pt x="0" y="1323439"/>
                  </a:lnTo>
                  <a:lnTo>
                    <a:pt x="0" y="0"/>
                  </a:lnTo>
                  <a:close/>
                </a:path>
              </a:pathLst>
            </a:custGeom>
            <a:ln w="12700">
              <a:solidFill>
                <a:srgbClr val="B1B08E"/>
              </a:solidFill>
            </a:ln>
          </p:spPr>
          <p:txBody>
            <a:bodyPr wrap="square" lIns="0" tIns="0" rIns="0" bIns="0" rtlCol="0"/>
            <a:lstStyle/>
            <a:p>
              <a:endParaRPr/>
            </a:p>
          </p:txBody>
        </p:sp>
      </p:grpSp>
      <p:sp>
        <p:nvSpPr>
          <p:cNvPr id="19" name="object 19"/>
          <p:cNvSpPr txBox="1"/>
          <p:nvPr/>
        </p:nvSpPr>
        <p:spPr>
          <a:xfrm>
            <a:off x="70856" y="371275"/>
            <a:ext cx="6634744" cy="2870115"/>
          </a:xfrm>
          <a:prstGeom prst="rect">
            <a:avLst/>
          </a:prstGeom>
        </p:spPr>
        <p:txBody>
          <a:bodyPr vert="horz" wrap="square" lIns="0" tIns="12700" rIns="0" bIns="0" rtlCol="0">
            <a:spAutoFit/>
          </a:bodyPr>
          <a:lstStyle/>
          <a:p>
            <a:pPr marL="12700" marR="5080" indent="7620">
              <a:lnSpc>
                <a:spcPct val="131000"/>
              </a:lnSpc>
              <a:spcBef>
                <a:spcPts val="100"/>
              </a:spcBef>
            </a:pPr>
            <a:r>
              <a:rPr sz="2400" spc="-155" dirty="0">
                <a:latin typeface="Arial"/>
                <a:cs typeface="Arial"/>
              </a:rPr>
              <a:t>hypertrophy of submucosal glands
accumulation of mucus in the bronchial lumen
thickened basement membrane</a:t>
            </a:r>
          </a:p>
          <a:p>
            <a:pPr marL="41275">
              <a:lnSpc>
                <a:spcPct val="100000"/>
              </a:lnSpc>
              <a:spcBef>
                <a:spcPts val="765"/>
              </a:spcBef>
            </a:pPr>
            <a:r>
              <a:rPr sz="2400" spc="-155" dirty="0">
                <a:latin typeface="Arial"/>
                <a:cs typeface="Arial"/>
              </a:rPr>
              <a:t>intense chronic inflammation</a:t>
            </a:r>
          </a:p>
          <a:p>
            <a:pPr marL="20320" marR="1811020">
              <a:lnSpc>
                <a:spcPct val="100000"/>
              </a:lnSpc>
              <a:spcBef>
                <a:spcPts val="555"/>
              </a:spcBef>
            </a:pPr>
            <a:r>
              <a:rPr sz="2400" spc="-155" dirty="0">
                <a:latin typeface="Arial"/>
                <a:cs typeface="Arial"/>
              </a:rPr>
              <a:t>hypertrophy and hyperplasia of
smooth muscle cells</a:t>
            </a:r>
          </a:p>
        </p:txBody>
      </p:sp>
      <p:sp>
        <p:nvSpPr>
          <p:cNvPr id="20" name="object 20"/>
          <p:cNvSpPr txBox="1"/>
          <p:nvPr/>
        </p:nvSpPr>
        <p:spPr>
          <a:xfrm>
            <a:off x="74359" y="6645147"/>
            <a:ext cx="3429000" cy="177800"/>
          </a:xfrm>
          <a:prstGeom prst="rect">
            <a:avLst/>
          </a:prstGeom>
        </p:spPr>
        <p:txBody>
          <a:bodyPr vert="horz" wrap="square" lIns="0" tIns="12700" rIns="0" bIns="0" rtlCol="0">
            <a:spAutoFit/>
          </a:bodyPr>
          <a:lstStyle/>
          <a:p>
            <a:pPr marL="38100">
              <a:lnSpc>
                <a:spcPct val="100000"/>
              </a:lnSpc>
              <a:spcBef>
                <a:spcPts val="100"/>
              </a:spcBef>
            </a:pPr>
            <a:r>
              <a:rPr sz="1000" dirty="0">
                <a:latin typeface="Arial"/>
                <a:cs typeface="Arial"/>
              </a:rPr>
              <a:t>Figure</a:t>
            </a:r>
            <a:r>
              <a:rPr sz="1000" spc="-40" dirty="0">
                <a:latin typeface="Arial"/>
                <a:cs typeface="Arial"/>
              </a:rPr>
              <a:t> </a:t>
            </a:r>
            <a:r>
              <a:rPr sz="1000" dirty="0">
                <a:latin typeface="Arial"/>
                <a:cs typeface="Arial"/>
              </a:rPr>
              <a:t>13.5</a:t>
            </a:r>
            <a:r>
              <a:rPr sz="1000" spc="-35" dirty="0">
                <a:latin typeface="Arial"/>
                <a:cs typeface="Arial"/>
              </a:rPr>
              <a:t> </a:t>
            </a:r>
            <a:r>
              <a:rPr sz="1000" dirty="0">
                <a:latin typeface="Arial"/>
                <a:cs typeface="Arial"/>
              </a:rPr>
              <a:t>ROBBINS</a:t>
            </a:r>
            <a:r>
              <a:rPr sz="1000" spc="-35" dirty="0">
                <a:latin typeface="Arial"/>
                <a:cs typeface="Arial"/>
              </a:rPr>
              <a:t> </a:t>
            </a:r>
            <a:r>
              <a:rPr sz="1000" dirty="0">
                <a:latin typeface="Arial"/>
                <a:cs typeface="Arial"/>
              </a:rPr>
              <a:t>BASIC</a:t>
            </a:r>
            <a:r>
              <a:rPr sz="1000" spc="-25" dirty="0">
                <a:latin typeface="Arial"/>
                <a:cs typeface="Arial"/>
              </a:rPr>
              <a:t> </a:t>
            </a:r>
            <a:r>
              <a:rPr sz="1000" dirty="0">
                <a:latin typeface="Arial"/>
                <a:cs typeface="Arial"/>
              </a:rPr>
              <a:t>PATHOLOGY,</a:t>
            </a:r>
            <a:r>
              <a:rPr sz="1000" spc="-40" dirty="0">
                <a:latin typeface="Arial"/>
                <a:cs typeface="Arial"/>
              </a:rPr>
              <a:t> </a:t>
            </a:r>
            <a:r>
              <a:rPr sz="1000" dirty="0">
                <a:latin typeface="Arial"/>
                <a:cs typeface="Arial"/>
              </a:rPr>
              <a:t>10</a:t>
            </a:r>
            <a:r>
              <a:rPr sz="1050" baseline="23809" dirty="0">
                <a:latin typeface="Arial"/>
                <a:cs typeface="Arial"/>
              </a:rPr>
              <a:t>TH</a:t>
            </a:r>
            <a:r>
              <a:rPr sz="1050" spc="60" baseline="23809" dirty="0">
                <a:latin typeface="Arial"/>
                <a:cs typeface="Arial"/>
              </a:rPr>
              <a:t> </a:t>
            </a:r>
            <a:r>
              <a:rPr sz="1000" spc="-10" dirty="0">
                <a:latin typeface="Arial"/>
                <a:cs typeface="Arial"/>
              </a:rPr>
              <a:t>EDITION</a:t>
            </a:r>
            <a:endParaRPr sz="1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707" y="838200"/>
            <a:ext cx="9144000" cy="4745994"/>
          </a:xfrm>
          <a:prstGeom prst="rect">
            <a:avLst/>
          </a:prstGeom>
        </p:spPr>
      </p:pic>
      <p:sp>
        <p:nvSpPr>
          <p:cNvPr id="3" name="object 3"/>
          <p:cNvSpPr txBox="1"/>
          <p:nvPr/>
        </p:nvSpPr>
        <p:spPr>
          <a:xfrm>
            <a:off x="1145539" y="6358128"/>
            <a:ext cx="5971540" cy="193040"/>
          </a:xfrm>
          <a:prstGeom prst="rect">
            <a:avLst/>
          </a:prstGeom>
        </p:spPr>
        <p:txBody>
          <a:bodyPr vert="horz" wrap="square" lIns="0" tIns="12700" rIns="0" bIns="0" rtlCol="0">
            <a:spAutoFit/>
          </a:bodyPr>
          <a:lstStyle/>
          <a:p>
            <a:pPr marL="12700">
              <a:lnSpc>
                <a:spcPct val="100000"/>
              </a:lnSpc>
              <a:spcBef>
                <a:spcPts val="100"/>
              </a:spcBef>
            </a:pPr>
            <a:r>
              <a:rPr sz="1100" u="sng" spc="-10" dirty="0">
                <a:solidFill>
                  <a:srgbClr val="CC9900"/>
                </a:solidFill>
                <a:uFill>
                  <a:solidFill>
                    <a:srgbClr val="CC9900"/>
                  </a:solidFill>
                </a:uFill>
                <a:latin typeface="Arial"/>
                <a:cs typeface="Arial"/>
              </a:rPr>
              <a:t>https://anonhq.com/doctor-creates-animation-videos-comic-books-make-asthma-</a:t>
            </a:r>
            <a:r>
              <a:rPr sz="1100" u="sng" dirty="0">
                <a:solidFill>
                  <a:srgbClr val="CC9900"/>
                </a:solidFill>
                <a:uFill>
                  <a:solidFill>
                    <a:srgbClr val="CC9900"/>
                  </a:solidFill>
                </a:uFill>
                <a:latin typeface="Arial"/>
                <a:cs typeface="Arial"/>
              </a:rPr>
              <a:t>less-</a:t>
            </a:r>
            <a:r>
              <a:rPr sz="1100" u="sng" spc="-10" dirty="0">
                <a:solidFill>
                  <a:srgbClr val="CC9900"/>
                </a:solidFill>
                <a:uFill>
                  <a:solidFill>
                    <a:srgbClr val="CC9900"/>
                  </a:solidFill>
                </a:uFill>
                <a:latin typeface="Arial"/>
                <a:cs typeface="Arial"/>
              </a:rPr>
              <a:t>scary-kids/</a:t>
            </a:r>
            <a:endParaRPr sz="11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2127" y="2813304"/>
            <a:ext cx="8287511" cy="1825752"/>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6600" b="1" spc="-615" dirty="0">
                <a:latin typeface="Tahoma"/>
                <a:cs typeface="Tahoma"/>
              </a:rPr>
              <a:t>TYPES</a:t>
            </a:r>
            <a:r>
              <a:rPr sz="6600" b="1" spc="-229" dirty="0">
                <a:latin typeface="Tahoma"/>
                <a:cs typeface="Tahoma"/>
              </a:rPr>
              <a:t> </a:t>
            </a:r>
            <a:r>
              <a:rPr sz="6600" b="1" spc="-170" dirty="0">
                <a:latin typeface="Tahoma"/>
                <a:cs typeface="Tahoma"/>
              </a:rPr>
              <a:t>OF</a:t>
            </a:r>
            <a:r>
              <a:rPr sz="6600" b="1" spc="-290" dirty="0">
                <a:latin typeface="Tahoma"/>
                <a:cs typeface="Tahoma"/>
              </a:rPr>
              <a:t> </a:t>
            </a:r>
            <a:r>
              <a:rPr sz="6600" b="1" spc="-204" dirty="0">
                <a:latin typeface="Tahoma"/>
                <a:cs typeface="Tahoma"/>
              </a:rPr>
              <a:t>ASTHMA</a:t>
            </a:r>
            <a:endParaRPr sz="6600">
              <a:latin typeface="Tahoma"/>
              <a:cs typeface="Tahoma"/>
            </a:endParaRPr>
          </a:p>
        </p:txBody>
      </p:sp>
      <p:sp>
        <p:nvSpPr>
          <p:cNvPr id="4" name="Text Placeholder 3"/>
          <p:cNvSpPr>
            <a:spLocks noGrp="1"/>
          </p:cNvSpPr>
          <p:nvPr>
            <p:ph type="body" idx="1"/>
          </p:nvPr>
        </p:nvSpPr>
        <p:spPr/>
        <p:txBody>
          <a:bodyPr/>
          <a:lstStyle/>
          <a:p>
            <a:r>
              <a:rPr lang="en-US" dirty="0"/>
              <a:t>Types of Asthma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990600"/>
            <a:ext cx="4444365" cy="574040"/>
          </a:xfrm>
          <a:prstGeom prst="rect">
            <a:avLst/>
          </a:prstGeom>
        </p:spPr>
        <p:txBody>
          <a:bodyPr vert="horz" wrap="square" lIns="0" tIns="12700" rIns="0" bIns="0" rtlCol="0">
            <a:spAutoFit/>
          </a:bodyPr>
          <a:lstStyle/>
          <a:p>
            <a:pPr marL="12700">
              <a:lnSpc>
                <a:spcPct val="100000"/>
              </a:lnSpc>
              <a:spcBef>
                <a:spcPts val="100"/>
              </a:spcBef>
            </a:pPr>
            <a:r>
              <a:rPr spc="-105" dirty="0"/>
              <a:t>ATOPIC</a:t>
            </a:r>
            <a:r>
              <a:rPr spc="-200" dirty="0"/>
              <a:t> </a:t>
            </a:r>
            <a:r>
              <a:rPr spc="-30" dirty="0"/>
              <a:t>ASTHMA</a:t>
            </a:r>
            <a:r>
              <a:rPr spc="-225" dirty="0"/>
              <a:t> </a:t>
            </a:r>
            <a:r>
              <a:rPr spc="-50" dirty="0"/>
              <a:t>:</a:t>
            </a:r>
          </a:p>
        </p:txBody>
      </p:sp>
      <p:sp>
        <p:nvSpPr>
          <p:cNvPr id="3" name="object 3"/>
          <p:cNvSpPr txBox="1"/>
          <p:nvPr/>
        </p:nvSpPr>
        <p:spPr>
          <a:xfrm>
            <a:off x="533400" y="1905000"/>
            <a:ext cx="8150224" cy="4047262"/>
          </a:xfrm>
          <a:prstGeom prst="rect">
            <a:avLst/>
          </a:prstGeom>
        </p:spPr>
        <p:txBody>
          <a:bodyPr vert="horz" wrap="square" lIns="0" tIns="182880" rIns="0" bIns="0" rtlCol="0">
            <a:spAutoFit/>
          </a:bodyPr>
          <a:lstStyle/>
          <a:p>
            <a:pPr marL="469900" indent="-457200">
              <a:lnSpc>
                <a:spcPct val="100000"/>
              </a:lnSpc>
              <a:spcBef>
                <a:spcPts val="1440"/>
              </a:spcBef>
              <a:buChar char="•"/>
              <a:tabLst>
                <a:tab pos="469265" algn="l"/>
                <a:tab pos="469900" algn="l"/>
              </a:tabLst>
            </a:pPr>
            <a:r>
              <a:rPr sz="2400" spc="-155" dirty="0">
                <a:latin typeface="Arial"/>
                <a:cs typeface="Arial"/>
              </a:rPr>
              <a:t>The most common</a:t>
            </a:r>
          </a:p>
          <a:p>
            <a:pPr marL="469900" marR="626110" indent="-457200">
              <a:lnSpc>
                <a:spcPts val="3310"/>
              </a:lnSpc>
              <a:spcBef>
                <a:spcPts val="1500"/>
              </a:spcBef>
              <a:buChar char="•"/>
              <a:tabLst>
                <a:tab pos="469265" algn="l"/>
                <a:tab pos="469900" algn="l"/>
              </a:tabLst>
            </a:pPr>
            <a:r>
              <a:rPr sz="2400" spc="-155" dirty="0">
                <a:latin typeface="Arial"/>
                <a:cs typeface="Arial"/>
              </a:rPr>
              <a:t>Classic example of type I IgE–mediated hypersensitivity</a:t>
            </a:r>
            <a:r>
              <a:rPr lang="en-US" sz="2400" spc="-155" dirty="0">
                <a:latin typeface="Arial"/>
                <a:cs typeface="Arial"/>
              </a:rPr>
              <a:t> </a:t>
            </a:r>
            <a:r>
              <a:rPr sz="2400" spc="-155" dirty="0">
                <a:latin typeface="Arial"/>
                <a:cs typeface="Arial"/>
              </a:rPr>
              <a:t>reaction</a:t>
            </a:r>
          </a:p>
          <a:p>
            <a:pPr marL="527050" indent="-514350">
              <a:lnSpc>
                <a:spcPct val="100000"/>
              </a:lnSpc>
              <a:spcBef>
                <a:spcPts val="1240"/>
              </a:spcBef>
              <a:buChar char="•"/>
              <a:tabLst>
                <a:tab pos="526415" algn="l"/>
                <a:tab pos="527050" algn="l"/>
              </a:tabLst>
            </a:pPr>
            <a:r>
              <a:rPr sz="2400" spc="-155" dirty="0">
                <a:latin typeface="Arial"/>
                <a:cs typeface="Arial"/>
              </a:rPr>
              <a:t>beginning in childhood</a:t>
            </a:r>
          </a:p>
          <a:p>
            <a:pPr marL="527050" indent="-514350">
              <a:lnSpc>
                <a:spcPct val="100000"/>
              </a:lnSpc>
              <a:spcBef>
                <a:spcPts val="1225"/>
              </a:spcBef>
              <a:buChar char="•"/>
              <a:tabLst>
                <a:tab pos="526415" algn="l"/>
                <a:tab pos="527050" algn="l"/>
              </a:tabLst>
            </a:pPr>
            <a:r>
              <a:rPr sz="2400" spc="-155" dirty="0">
                <a:latin typeface="Arial"/>
                <a:cs typeface="Arial"/>
              </a:rPr>
              <a:t>Positive family history of atopy and/or asthma</a:t>
            </a:r>
            <a:r>
              <a:rPr lang="en-US" sz="2400" spc="-155" dirty="0">
                <a:latin typeface="Arial"/>
                <a:cs typeface="Arial"/>
              </a:rPr>
              <a:t> </a:t>
            </a:r>
            <a:r>
              <a:rPr sz="2400" spc="-155" dirty="0">
                <a:latin typeface="Arial"/>
                <a:cs typeface="Arial"/>
              </a:rPr>
              <a:t>attacks are preceded by allergic rhinitis, urticaria, or eczema</a:t>
            </a:r>
          </a:p>
          <a:p>
            <a:pPr marL="527050" marR="522605" indent="-514350">
              <a:lnSpc>
                <a:spcPts val="3290"/>
              </a:lnSpc>
              <a:spcBef>
                <a:spcPts val="1510"/>
              </a:spcBef>
              <a:buChar char="•"/>
              <a:tabLst>
                <a:tab pos="526415" algn="l"/>
                <a:tab pos="527050" algn="l"/>
              </a:tabLst>
            </a:pPr>
            <a:r>
              <a:rPr sz="2400" spc="-155" dirty="0">
                <a:latin typeface="Arial"/>
                <a:cs typeface="Arial"/>
              </a:rPr>
              <a:t>Attacks are triggered by allergens in dust, pollen, animal</a:t>
            </a:r>
            <a:r>
              <a:rPr lang="en-US" sz="2400" spc="-155" dirty="0">
                <a:latin typeface="Arial"/>
                <a:cs typeface="Arial"/>
              </a:rPr>
              <a:t> </a:t>
            </a:r>
            <a:r>
              <a:rPr sz="2400" spc="-155" dirty="0">
                <a:latin typeface="Arial"/>
                <a:cs typeface="Arial"/>
              </a:rPr>
              <a:t>dander, or food, or by infections.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838200"/>
            <a:ext cx="7894955" cy="4611775"/>
          </a:xfrm>
          <a:prstGeom prst="rect">
            <a:avLst/>
          </a:prstGeom>
        </p:spPr>
        <p:txBody>
          <a:bodyPr vert="horz" wrap="square" lIns="0" tIns="12700" rIns="0" bIns="0" rtlCol="0">
            <a:spAutoFit/>
          </a:bodyPr>
          <a:lstStyle/>
          <a:p>
            <a:pPr marL="469900" marR="361315" indent="-457200">
              <a:lnSpc>
                <a:spcPct val="140000"/>
              </a:lnSpc>
              <a:spcBef>
                <a:spcPts val="100"/>
              </a:spcBef>
              <a:buChar char="•"/>
              <a:tabLst>
                <a:tab pos="469265" algn="l"/>
                <a:tab pos="469900" algn="l"/>
              </a:tabLst>
            </a:pPr>
            <a:r>
              <a:rPr sz="2400" spc="-155" dirty="0">
                <a:latin typeface="Arial"/>
                <a:cs typeface="Arial"/>
              </a:rPr>
              <a:t>Exposure to the antigen </a:t>
            </a:r>
            <a:r>
              <a:rPr lang="en-US" sz="2400" spc="-155" dirty="0">
                <a:latin typeface="Arial"/>
                <a:cs typeface="Arial"/>
              </a:rPr>
              <a:t>      </a:t>
            </a:r>
            <a:r>
              <a:rPr sz="2400" spc="-155" dirty="0">
                <a:latin typeface="Arial"/>
                <a:cs typeface="Arial"/>
              </a:rPr>
              <a:t>excessive activation of type</a:t>
            </a:r>
            <a:r>
              <a:rPr lang="en-US" sz="2400" spc="-155" dirty="0">
                <a:latin typeface="Arial"/>
                <a:cs typeface="Arial"/>
              </a:rPr>
              <a:t> </a:t>
            </a:r>
            <a:r>
              <a:rPr sz="2400" spc="-155" dirty="0">
                <a:latin typeface="Arial"/>
                <a:cs typeface="Arial"/>
              </a:rPr>
              <a:t>2 helper cells </a:t>
            </a:r>
            <a:r>
              <a:rPr lang="en-US" sz="2400" spc="-155" dirty="0">
                <a:latin typeface="Arial"/>
                <a:cs typeface="Arial"/>
              </a:rPr>
              <a:t>      </a:t>
            </a:r>
            <a:r>
              <a:rPr sz="2400" spc="-155" dirty="0">
                <a:latin typeface="Arial"/>
                <a:cs typeface="Arial"/>
              </a:rPr>
              <a:t>Cytokines production </a:t>
            </a:r>
          </a:p>
          <a:p>
            <a:pPr marL="927100" lvl="1" indent="-457200">
              <a:lnSpc>
                <a:spcPct val="100000"/>
              </a:lnSpc>
              <a:spcBef>
                <a:spcPts val="1245"/>
              </a:spcBef>
              <a:buClr>
                <a:srgbClr val="D1282E"/>
              </a:buClr>
              <a:buFont typeface="Wingdings"/>
              <a:buChar char="•"/>
              <a:tabLst>
                <a:tab pos="926465" algn="l"/>
                <a:tab pos="927100" algn="l"/>
              </a:tabLst>
            </a:pPr>
            <a:r>
              <a:rPr sz="2400" spc="-155" dirty="0">
                <a:latin typeface="Arial"/>
                <a:cs typeface="Arial"/>
              </a:rPr>
              <a:t>IL-4 and IL-13 stimulate IgE production</a:t>
            </a:r>
          </a:p>
          <a:p>
            <a:pPr marL="927100" lvl="1" indent="-457200">
              <a:lnSpc>
                <a:spcPct val="100000"/>
              </a:lnSpc>
              <a:spcBef>
                <a:spcPts val="650"/>
              </a:spcBef>
              <a:buClr>
                <a:srgbClr val="D1282E"/>
              </a:buClr>
              <a:buFont typeface="Wingdings"/>
              <a:buChar char="•"/>
              <a:tabLst>
                <a:tab pos="926465" algn="l"/>
                <a:tab pos="927100" algn="l"/>
              </a:tabLst>
            </a:pPr>
            <a:r>
              <a:rPr sz="2400" spc="-155" dirty="0">
                <a:latin typeface="Arial"/>
                <a:cs typeface="Arial"/>
              </a:rPr>
              <a:t>IL-5 activates eosinophils</a:t>
            </a:r>
          </a:p>
          <a:p>
            <a:pPr marL="927100" lvl="1" indent="-457200">
              <a:lnSpc>
                <a:spcPct val="100000"/>
              </a:lnSpc>
              <a:spcBef>
                <a:spcPts val="720"/>
              </a:spcBef>
              <a:buClr>
                <a:srgbClr val="D1282E"/>
              </a:buClr>
              <a:buFont typeface="Wingdings"/>
              <a:buChar char="•"/>
              <a:tabLst>
                <a:tab pos="926465" algn="l"/>
                <a:tab pos="927100" algn="l"/>
              </a:tabLst>
            </a:pPr>
            <a:r>
              <a:rPr sz="2400" spc="-155" dirty="0">
                <a:latin typeface="Arial"/>
                <a:cs typeface="Arial"/>
              </a:rPr>
              <a:t>IL-13 also stimulates mucus production</a:t>
            </a:r>
          </a:p>
          <a:p>
            <a:pPr marL="571500" lvl="1" indent="-571500">
              <a:lnSpc>
                <a:spcPct val="100000"/>
              </a:lnSpc>
              <a:spcBef>
                <a:spcPts val="30"/>
              </a:spcBef>
              <a:buClr>
                <a:srgbClr val="D1282E"/>
              </a:buClr>
              <a:buFont typeface="Wingdings"/>
              <a:buChar char="•"/>
            </a:pPr>
            <a:endParaRPr sz="2400" spc="-155" dirty="0">
              <a:latin typeface="Arial"/>
              <a:cs typeface="Arial"/>
            </a:endParaRPr>
          </a:p>
          <a:p>
            <a:pPr marL="469900" marR="5080" indent="-457200">
              <a:lnSpc>
                <a:spcPct val="100699"/>
              </a:lnSpc>
              <a:buChar char="•"/>
              <a:tabLst>
                <a:tab pos="469265" algn="l"/>
                <a:tab pos="469900" algn="l"/>
              </a:tabLst>
            </a:pPr>
            <a:r>
              <a:rPr sz="2400" spc="-155" dirty="0">
                <a:latin typeface="Arial"/>
                <a:cs typeface="Arial"/>
              </a:rPr>
              <a:t>IgE coats submucosal mast cells</a:t>
            </a:r>
            <a:r>
              <a:rPr lang="en-US" sz="2400" spc="-155" dirty="0">
                <a:latin typeface="Arial"/>
                <a:cs typeface="Arial"/>
              </a:rPr>
              <a:t>   </a:t>
            </a:r>
            <a:r>
              <a:rPr sz="2400" spc="-155" dirty="0">
                <a:latin typeface="Arial"/>
                <a:cs typeface="Arial"/>
              </a:rPr>
              <a:t> </a:t>
            </a:r>
            <a:r>
              <a:rPr lang="en-US" sz="2400" spc="-155" dirty="0">
                <a:latin typeface="Arial"/>
                <a:cs typeface="Arial"/>
              </a:rPr>
              <a:t>     </a:t>
            </a:r>
            <a:r>
              <a:rPr sz="2400" spc="-155" dirty="0">
                <a:latin typeface="Arial"/>
                <a:cs typeface="Arial"/>
              </a:rPr>
              <a:t>release of Mast cell–derived mediators </a:t>
            </a:r>
            <a:r>
              <a:rPr lang="en-US" sz="2400" spc="-155" dirty="0">
                <a:latin typeface="Arial"/>
                <a:cs typeface="Arial"/>
              </a:rPr>
              <a:t>      </a:t>
            </a:r>
            <a:r>
              <a:rPr sz="2400" spc="-155" dirty="0">
                <a:latin typeface="Arial"/>
                <a:cs typeface="Arial"/>
              </a:rPr>
              <a:t>produce two waves of reaction:</a:t>
            </a:r>
          </a:p>
          <a:p>
            <a:pPr marL="927100" indent="-457200">
              <a:lnSpc>
                <a:spcPct val="100000"/>
              </a:lnSpc>
              <a:spcBef>
                <a:spcPts val="1250"/>
              </a:spcBef>
              <a:buClr>
                <a:srgbClr val="D1282E"/>
              </a:buClr>
              <a:buChar char="•"/>
              <a:tabLst>
                <a:tab pos="926465" algn="l"/>
                <a:tab pos="927100" algn="l"/>
              </a:tabLst>
            </a:pPr>
            <a:r>
              <a:rPr sz="2400" spc="-155" dirty="0">
                <a:latin typeface="Arial"/>
                <a:cs typeface="Arial"/>
              </a:rPr>
              <a:t>early (immediate) phase of reaction</a:t>
            </a:r>
          </a:p>
          <a:p>
            <a:pPr marL="927100" indent="-457200">
              <a:lnSpc>
                <a:spcPct val="100000"/>
              </a:lnSpc>
              <a:spcBef>
                <a:spcPts val="745"/>
              </a:spcBef>
              <a:buClr>
                <a:srgbClr val="D1282E"/>
              </a:buClr>
              <a:buChar char="•"/>
              <a:tabLst>
                <a:tab pos="926465" algn="l"/>
                <a:tab pos="927100" algn="l"/>
              </a:tabLst>
            </a:pPr>
            <a:r>
              <a:rPr sz="2400" spc="-155" dirty="0">
                <a:latin typeface="Arial"/>
                <a:cs typeface="Arial"/>
              </a:rPr>
              <a:t>late phase of reaction</a:t>
            </a:r>
          </a:p>
        </p:txBody>
      </p:sp>
      <p:sp>
        <p:nvSpPr>
          <p:cNvPr id="3" name="Right Arrow 2"/>
          <p:cNvSpPr/>
          <p:nvPr/>
        </p:nvSpPr>
        <p:spPr>
          <a:xfrm>
            <a:off x="3886200" y="990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438400" y="1524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415611" y="1467134"/>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16414" y="3733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200400" y="4069307"/>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56995"/>
            <a:ext cx="7377430" cy="752514"/>
          </a:xfrm>
          <a:prstGeom prst="rect">
            <a:avLst/>
          </a:prstGeom>
        </p:spPr>
        <p:txBody>
          <a:bodyPr vert="horz" wrap="square" lIns="0" tIns="6350" rIns="0" bIns="0" rtlCol="0">
            <a:spAutoFit/>
          </a:bodyPr>
          <a:lstStyle/>
          <a:p>
            <a:pPr marL="527050" marR="5080" indent="-514350">
              <a:lnSpc>
                <a:spcPct val="101400"/>
              </a:lnSpc>
              <a:spcBef>
                <a:spcPts val="50"/>
              </a:spcBef>
              <a:buChar char="•"/>
              <a:tabLst>
                <a:tab pos="526415" algn="l"/>
                <a:tab pos="527050" algn="l"/>
              </a:tabLst>
            </a:pPr>
            <a:r>
              <a:rPr sz="2400" spc="-155" dirty="0">
                <a:latin typeface="Arial"/>
                <a:cs typeface="Arial"/>
              </a:rPr>
              <a:t>Skin test with the antigen: immediate wheal-and-flare</a:t>
            </a:r>
            <a:r>
              <a:rPr lang="en-US" sz="2400" spc="-155" dirty="0">
                <a:latin typeface="Arial"/>
                <a:cs typeface="Arial"/>
              </a:rPr>
              <a:t> </a:t>
            </a:r>
            <a:r>
              <a:rPr sz="2400" spc="-155" dirty="0">
                <a:latin typeface="Arial"/>
                <a:cs typeface="Arial"/>
              </a:rPr>
              <a:t>reaction</a:t>
            </a:r>
          </a:p>
        </p:txBody>
      </p:sp>
      <p:sp>
        <p:nvSpPr>
          <p:cNvPr id="3" name="object 3"/>
          <p:cNvSpPr txBox="1"/>
          <p:nvPr/>
        </p:nvSpPr>
        <p:spPr>
          <a:xfrm>
            <a:off x="553265" y="5638800"/>
            <a:ext cx="8178165" cy="1015534"/>
          </a:xfrm>
          <a:prstGeom prst="rect">
            <a:avLst/>
          </a:prstGeom>
        </p:spPr>
        <p:txBody>
          <a:bodyPr vert="horz" wrap="square" lIns="0" tIns="173990" rIns="0" bIns="0" rtlCol="0">
            <a:spAutoFit/>
          </a:bodyPr>
          <a:lstStyle/>
          <a:p>
            <a:pPr marL="527050" marR="5080" indent="-514350">
              <a:lnSpc>
                <a:spcPct val="101400"/>
              </a:lnSpc>
              <a:spcBef>
                <a:spcPts val="50"/>
              </a:spcBef>
              <a:buChar char="•"/>
              <a:tabLst>
                <a:tab pos="526415" algn="l"/>
                <a:tab pos="527050" algn="l"/>
              </a:tabLst>
            </a:pPr>
            <a:r>
              <a:rPr lang="en-US" sz="2400" spc="-155" dirty="0">
                <a:latin typeface="Arial"/>
                <a:cs typeface="Arial"/>
              </a:rPr>
              <a:t>S</a:t>
            </a:r>
            <a:r>
              <a:rPr sz="2400" spc="-155" dirty="0">
                <a:latin typeface="Arial"/>
                <a:cs typeface="Arial"/>
              </a:rPr>
              <a:t>erum radioallergosorbent tests (RASTs</a:t>
            </a:r>
            <a:r>
              <a:rPr lang="en-US" sz="2400" spc="-155" dirty="0">
                <a:latin typeface="Arial"/>
                <a:cs typeface="Arial"/>
              </a:rPr>
              <a:t>)</a:t>
            </a:r>
            <a:endParaRPr sz="2400" spc="-155" dirty="0">
              <a:latin typeface="Arial"/>
              <a:cs typeface="Arial"/>
            </a:endParaRPr>
          </a:p>
          <a:p>
            <a:pPr marL="5118100" marR="5080">
              <a:lnSpc>
                <a:spcPct val="100000"/>
              </a:lnSpc>
              <a:spcBef>
                <a:spcPts val="500"/>
              </a:spcBef>
            </a:pPr>
            <a:r>
              <a:rPr sz="1100" u="sng" spc="-30" dirty="0">
                <a:solidFill>
                  <a:srgbClr val="CC9900"/>
                </a:solidFill>
                <a:uFill>
                  <a:solidFill>
                    <a:srgbClr val="CC9900"/>
                  </a:solidFill>
                </a:uFill>
                <a:latin typeface="Arial"/>
                <a:cs typeface="Arial"/>
              </a:rPr>
              <a:t>https://</a:t>
            </a:r>
            <a:r>
              <a:rPr sz="1100" u="sng" spc="-30" dirty="0">
                <a:solidFill>
                  <a:srgbClr val="CC9900"/>
                </a:solidFill>
                <a:uFill>
                  <a:solidFill>
                    <a:srgbClr val="CC9900"/>
                  </a:solidFill>
                </a:uFill>
                <a:latin typeface="Arial"/>
                <a:cs typeface="Arial"/>
                <a:hlinkClick r:id="rId2"/>
              </a:rPr>
              <a:t>www.alpfmedical.info/causative-agent/type-</a:t>
            </a:r>
            <a:r>
              <a:rPr sz="1100" u="sng" spc="-25" dirty="0">
                <a:solidFill>
                  <a:srgbClr val="CC9900"/>
                </a:solidFill>
                <a:uFill>
                  <a:solidFill>
                    <a:srgbClr val="CC9900"/>
                  </a:solidFill>
                </a:uFill>
                <a:latin typeface="Arial"/>
                <a:cs typeface="Arial"/>
                <a:hlinkClick r:id="rId2"/>
              </a:rPr>
              <a:t>i-</a:t>
            </a:r>
            <a:r>
              <a:rPr sz="1100" spc="-30" dirty="0">
                <a:solidFill>
                  <a:srgbClr val="CC9900"/>
                </a:solidFill>
                <a:latin typeface="Arial"/>
                <a:cs typeface="Arial"/>
                <a:hlinkClick r:id="rId2"/>
              </a:rPr>
              <a:t>
</a:t>
            </a:r>
            <a:r>
              <a:rPr sz="1100" u="sng" spc="-30" dirty="0">
                <a:solidFill>
                  <a:srgbClr val="CC9900"/>
                </a:solidFill>
                <a:uFill>
                  <a:solidFill>
                    <a:srgbClr val="CC9900"/>
                  </a:solidFill>
                </a:uFill>
                <a:latin typeface="Arial"/>
                <a:cs typeface="Arial"/>
              </a:rPr>
              <a:t>hypersensitivities-</a:t>
            </a:r>
            <a:r>
              <a:rPr sz="1100" u="sng" spc="-25" dirty="0">
                <a:solidFill>
                  <a:srgbClr val="CC9900"/>
                </a:solidFill>
                <a:uFill>
                  <a:solidFill>
                    <a:srgbClr val="CC9900"/>
                  </a:solidFill>
                </a:uFill>
                <a:latin typeface="Arial"/>
                <a:cs typeface="Arial"/>
              </a:rPr>
              <a:t>immediate-</a:t>
            </a:r>
            <a:r>
              <a:rPr sz="1100" u="sng" spc="-10" dirty="0">
                <a:solidFill>
                  <a:srgbClr val="CC9900"/>
                </a:solidFill>
                <a:uFill>
                  <a:solidFill>
                    <a:srgbClr val="CC9900"/>
                  </a:solidFill>
                </a:uFill>
                <a:latin typeface="Arial"/>
                <a:cs typeface="Arial"/>
              </a:rPr>
              <a:t>igemediated.html</a:t>
            </a:r>
            <a:endParaRPr sz="1100" dirty="0">
              <a:latin typeface="Arial"/>
              <a:cs typeface="Arial"/>
            </a:endParaRPr>
          </a:p>
        </p:txBody>
      </p:sp>
      <p:pic>
        <p:nvPicPr>
          <p:cNvPr id="4" name="object 4"/>
          <p:cNvPicPr/>
          <p:nvPr/>
        </p:nvPicPr>
        <p:blipFill>
          <a:blip r:embed="rId3" cstate="print"/>
          <a:stretch>
            <a:fillRect/>
          </a:stretch>
        </p:blipFill>
        <p:spPr>
          <a:xfrm>
            <a:off x="3505200" y="1372191"/>
            <a:ext cx="5334000" cy="44085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057400"/>
            <a:ext cx="8298180" cy="3478837"/>
          </a:xfrm>
          <a:prstGeom prst="rect">
            <a:avLst/>
          </a:prstGeom>
        </p:spPr>
        <p:txBody>
          <a:bodyPr vert="horz" wrap="square" lIns="0" tIns="12700" rIns="0" bIns="0" rtlCol="0">
            <a:spAutoFit/>
          </a:bodyPr>
          <a:lstStyle/>
          <a:p>
            <a:pPr marL="527050" marR="5080" indent="-514350">
              <a:lnSpc>
                <a:spcPct val="101400"/>
              </a:lnSpc>
              <a:spcBef>
                <a:spcPts val="50"/>
              </a:spcBef>
              <a:buChar char="•"/>
              <a:tabLst>
                <a:tab pos="526415" algn="l"/>
                <a:tab pos="527050" algn="l"/>
              </a:tabLst>
            </a:pPr>
            <a:r>
              <a:rPr sz="2400" spc="-155" dirty="0">
                <a:latin typeface="Arial"/>
                <a:cs typeface="Arial"/>
              </a:rPr>
              <a:t>No evidence of allergen sensitization</a:t>
            </a:r>
          </a:p>
          <a:p>
            <a:pPr marL="527050" marR="5080" indent="-514350">
              <a:lnSpc>
                <a:spcPct val="101400"/>
              </a:lnSpc>
              <a:spcBef>
                <a:spcPts val="50"/>
              </a:spcBef>
              <a:buFont typeface="Arial"/>
              <a:buChar char="•"/>
              <a:tabLst>
                <a:tab pos="526415" algn="l"/>
                <a:tab pos="527050" algn="l"/>
              </a:tabLst>
            </a:pPr>
            <a:endParaRPr sz="2400" spc="-155" dirty="0">
              <a:latin typeface="Arial"/>
              <a:cs typeface="Arial"/>
            </a:endParaRPr>
          </a:p>
          <a:p>
            <a:pPr marL="527050" marR="5080" indent="-514350">
              <a:lnSpc>
                <a:spcPct val="101400"/>
              </a:lnSpc>
              <a:spcBef>
                <a:spcPts val="50"/>
              </a:spcBef>
              <a:buChar char="•"/>
              <a:tabLst>
                <a:tab pos="526415" algn="l"/>
                <a:tab pos="527050" algn="l"/>
              </a:tabLst>
            </a:pPr>
            <a:r>
              <a:rPr sz="2400" spc="-155" dirty="0">
                <a:latin typeface="Arial"/>
                <a:cs typeface="Arial"/>
              </a:rPr>
              <a:t>Negative skin test</a:t>
            </a:r>
          </a:p>
          <a:p>
            <a:pPr marL="527050" marR="5080" indent="-514350">
              <a:lnSpc>
                <a:spcPct val="101400"/>
              </a:lnSpc>
              <a:spcBef>
                <a:spcPts val="50"/>
              </a:spcBef>
              <a:buFont typeface="Arial"/>
              <a:buChar char="•"/>
              <a:tabLst>
                <a:tab pos="526415" algn="l"/>
                <a:tab pos="527050" algn="l"/>
              </a:tabLst>
            </a:pPr>
            <a:endParaRPr sz="2400" spc="-155" dirty="0">
              <a:latin typeface="Arial"/>
              <a:cs typeface="Arial"/>
            </a:endParaRPr>
          </a:p>
          <a:p>
            <a:pPr marL="527050" marR="5080" indent="-514350">
              <a:lnSpc>
                <a:spcPct val="101400"/>
              </a:lnSpc>
              <a:spcBef>
                <a:spcPts val="50"/>
              </a:spcBef>
              <a:buChar char="•"/>
              <a:tabLst>
                <a:tab pos="526415" algn="l"/>
                <a:tab pos="527050" algn="l"/>
              </a:tabLst>
            </a:pPr>
            <a:r>
              <a:rPr sz="2400" spc="-155" dirty="0">
                <a:latin typeface="Arial"/>
                <a:cs typeface="Arial"/>
              </a:rPr>
              <a:t>A positive family history of asthma is less common.</a:t>
            </a:r>
          </a:p>
          <a:p>
            <a:pPr marL="527050" marR="5080" indent="-514350">
              <a:lnSpc>
                <a:spcPct val="101400"/>
              </a:lnSpc>
              <a:spcBef>
                <a:spcPts val="50"/>
              </a:spcBef>
              <a:buFont typeface="Arial"/>
              <a:buChar char="•"/>
              <a:tabLst>
                <a:tab pos="526415" algn="l"/>
                <a:tab pos="527050" algn="l"/>
              </a:tabLst>
            </a:pPr>
            <a:endParaRPr sz="2400" spc="-155" dirty="0">
              <a:latin typeface="Arial"/>
              <a:cs typeface="Arial"/>
            </a:endParaRPr>
          </a:p>
          <a:p>
            <a:pPr marL="527050" marR="5080" indent="-514350">
              <a:lnSpc>
                <a:spcPct val="101400"/>
              </a:lnSpc>
              <a:spcBef>
                <a:spcPts val="50"/>
              </a:spcBef>
              <a:buChar char="•"/>
              <a:tabLst>
                <a:tab pos="526415" algn="l"/>
                <a:tab pos="527050" algn="l"/>
              </a:tabLst>
            </a:pPr>
            <a:r>
              <a:rPr sz="2400" spc="-155" dirty="0">
                <a:latin typeface="Arial"/>
                <a:cs typeface="Arial"/>
              </a:rPr>
              <a:t>Triggered by:</a:t>
            </a:r>
          </a:p>
          <a:p>
            <a:pPr marL="527050" marR="5080" lvl="1" indent="-514350">
              <a:lnSpc>
                <a:spcPct val="101400"/>
              </a:lnSpc>
              <a:spcBef>
                <a:spcPts val="50"/>
              </a:spcBef>
              <a:buClr>
                <a:srgbClr val="D1282E"/>
              </a:buClr>
              <a:buChar char="•"/>
              <a:tabLst>
                <a:tab pos="526415" algn="l"/>
                <a:tab pos="527050" algn="l"/>
              </a:tabLst>
            </a:pPr>
            <a:r>
              <a:rPr sz="2400" spc="-155" dirty="0">
                <a:latin typeface="Arial"/>
                <a:cs typeface="Arial"/>
              </a:rPr>
              <a:t>viral respiratory infections (rhinovirus, parainfluenza virus)</a:t>
            </a:r>
          </a:p>
          <a:p>
            <a:pPr marL="527050" marR="5080" lvl="1" indent="-514350">
              <a:lnSpc>
                <a:spcPct val="101400"/>
              </a:lnSpc>
              <a:spcBef>
                <a:spcPts val="50"/>
              </a:spcBef>
              <a:buClr>
                <a:srgbClr val="D1282E"/>
              </a:buClr>
              <a:buChar char="•"/>
              <a:tabLst>
                <a:tab pos="526415" algn="l"/>
                <a:tab pos="527050" algn="l"/>
              </a:tabLst>
            </a:pPr>
            <a:r>
              <a:rPr sz="2400" spc="-155" dirty="0">
                <a:latin typeface="Arial"/>
                <a:cs typeface="Arial"/>
              </a:rPr>
              <a:t>inhaled air pollutants (sulfur dioxide, ozone, nitrogen dioxide</a:t>
            </a:r>
            <a:r>
              <a:rPr sz="2600" spc="-165" dirty="0">
                <a:latin typeface="Arial"/>
                <a:cs typeface="Arial"/>
              </a:rPr>
              <a:t>).</a:t>
            </a:r>
            <a:endParaRPr sz="2600" dirty="0">
              <a:latin typeface="Arial"/>
              <a:cs typeface="Arial"/>
            </a:endParaRPr>
          </a:p>
        </p:txBody>
      </p:sp>
      <p:sp>
        <p:nvSpPr>
          <p:cNvPr id="3" name="object 3"/>
          <p:cNvSpPr txBox="1">
            <a:spLocks noGrp="1"/>
          </p:cNvSpPr>
          <p:nvPr>
            <p:ph type="title"/>
          </p:nvPr>
        </p:nvSpPr>
        <p:spPr>
          <a:xfrm>
            <a:off x="762000" y="838200"/>
            <a:ext cx="5577840" cy="513080"/>
          </a:xfrm>
          <a:prstGeom prst="rect">
            <a:avLst/>
          </a:prstGeom>
        </p:spPr>
        <p:txBody>
          <a:bodyPr vert="horz" wrap="square" lIns="0" tIns="12700" rIns="0" bIns="0" rtlCol="0">
            <a:spAutoFit/>
          </a:bodyPr>
          <a:lstStyle/>
          <a:p>
            <a:pPr marL="12700">
              <a:lnSpc>
                <a:spcPct val="100000"/>
              </a:lnSpc>
              <a:spcBef>
                <a:spcPts val="100"/>
              </a:spcBef>
            </a:pPr>
            <a:r>
              <a:rPr sz="3200" dirty="0"/>
              <a:t>2-</a:t>
            </a:r>
            <a:r>
              <a:rPr sz="3200" spc="-204" dirty="0"/>
              <a:t> </a:t>
            </a:r>
            <a:r>
              <a:rPr sz="3200" spc="-65" dirty="0"/>
              <a:t>NON-</a:t>
            </a:r>
            <a:r>
              <a:rPr sz="3200" spc="-105" dirty="0"/>
              <a:t>ATOPIC</a:t>
            </a:r>
            <a:r>
              <a:rPr sz="3200" spc="-160" dirty="0"/>
              <a:t> </a:t>
            </a:r>
            <a:r>
              <a:rPr sz="3200" spc="-35" dirty="0"/>
              <a:t>ASTHMA</a:t>
            </a:r>
            <a:r>
              <a:rPr sz="3200" spc="-180" dirty="0"/>
              <a:t> </a:t>
            </a:r>
            <a:r>
              <a:rPr sz="3200" spc="-50" dirty="0"/>
              <a:t>:</a:t>
            </a: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762000"/>
            <a:ext cx="2973070" cy="574040"/>
          </a:xfrm>
          <a:prstGeom prst="rect">
            <a:avLst/>
          </a:prstGeom>
        </p:spPr>
        <p:txBody>
          <a:bodyPr vert="horz" wrap="square" lIns="0" tIns="12700" rIns="0" bIns="0" rtlCol="0">
            <a:spAutoFit/>
          </a:bodyPr>
          <a:lstStyle/>
          <a:p>
            <a:pPr marL="12700">
              <a:lnSpc>
                <a:spcPct val="100000"/>
              </a:lnSpc>
              <a:spcBef>
                <a:spcPts val="100"/>
              </a:spcBef>
            </a:pPr>
            <a:r>
              <a:rPr spc="-45" dirty="0"/>
              <a:t>ASTHMA</a:t>
            </a:r>
          </a:p>
        </p:txBody>
      </p:sp>
      <p:sp>
        <p:nvSpPr>
          <p:cNvPr id="3" name="object 3"/>
          <p:cNvSpPr txBox="1"/>
          <p:nvPr/>
        </p:nvSpPr>
        <p:spPr>
          <a:xfrm>
            <a:off x="685800" y="2133600"/>
            <a:ext cx="8006715" cy="131831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800" spc="-260" dirty="0">
                <a:latin typeface="+mn-lt"/>
                <a:cs typeface="Arial"/>
              </a:rPr>
              <a:t>Chronic</a:t>
            </a:r>
            <a:r>
              <a:rPr sz="2800" spc="-114" dirty="0">
                <a:latin typeface="+mn-lt"/>
                <a:cs typeface="Arial"/>
              </a:rPr>
              <a:t> </a:t>
            </a:r>
            <a:r>
              <a:rPr sz="2800" spc="-250" dirty="0">
                <a:latin typeface="+mn-lt"/>
                <a:cs typeface="Arial"/>
              </a:rPr>
              <a:t>inflammatory</a:t>
            </a:r>
            <a:r>
              <a:rPr sz="2800" spc="-114" dirty="0">
                <a:latin typeface="+mn-lt"/>
                <a:cs typeface="Arial"/>
              </a:rPr>
              <a:t> </a:t>
            </a:r>
            <a:r>
              <a:rPr sz="2800" spc="-235" dirty="0">
                <a:latin typeface="+mn-lt"/>
                <a:cs typeface="Arial"/>
              </a:rPr>
              <a:t>disorder</a:t>
            </a:r>
            <a:r>
              <a:rPr sz="2800" spc="-120" dirty="0">
                <a:latin typeface="+mn-lt"/>
                <a:cs typeface="Arial"/>
              </a:rPr>
              <a:t> </a:t>
            </a:r>
            <a:r>
              <a:rPr sz="2800" spc="-220" dirty="0">
                <a:latin typeface="+mn-lt"/>
                <a:cs typeface="Arial"/>
              </a:rPr>
              <a:t>of</a:t>
            </a:r>
            <a:r>
              <a:rPr sz="2800" spc="-120" dirty="0">
                <a:latin typeface="+mn-lt"/>
                <a:cs typeface="Arial"/>
              </a:rPr>
              <a:t> </a:t>
            </a:r>
            <a:r>
              <a:rPr sz="2800" spc="-245" dirty="0">
                <a:latin typeface="+mn-lt"/>
                <a:cs typeface="Arial"/>
              </a:rPr>
              <a:t>the</a:t>
            </a:r>
            <a:r>
              <a:rPr sz="2800" spc="-120" dirty="0">
                <a:latin typeface="+mn-lt"/>
                <a:cs typeface="Arial"/>
              </a:rPr>
              <a:t> </a:t>
            </a:r>
            <a:r>
              <a:rPr sz="2800" spc="-265" dirty="0">
                <a:latin typeface="+mn-lt"/>
                <a:cs typeface="Arial"/>
              </a:rPr>
              <a:t>airways</a:t>
            </a:r>
            <a:endParaRPr lang="en-US" sz="2800" dirty="0">
              <a:latin typeface="+mn-lt"/>
              <a:cs typeface="Arial"/>
            </a:endParaRPr>
          </a:p>
          <a:p>
            <a:pPr marL="355600" indent="-342900">
              <a:lnSpc>
                <a:spcPct val="100000"/>
              </a:lnSpc>
              <a:spcBef>
                <a:spcPts val="100"/>
              </a:spcBef>
              <a:buChar char="•"/>
              <a:tabLst>
                <a:tab pos="354965" algn="l"/>
                <a:tab pos="355600" algn="l"/>
              </a:tabLst>
            </a:pPr>
            <a:r>
              <a:rPr sz="2800" spc="-260" dirty="0">
                <a:latin typeface="+mn-lt"/>
                <a:cs typeface="Arial"/>
              </a:rPr>
              <a:t>Causes recurrent episodes of wheezing, Dyspnea,  chest</a:t>
            </a:r>
            <a:r>
              <a:rPr lang="en-US" sz="2800" spc="-260" dirty="0">
                <a:latin typeface="+mn-lt"/>
                <a:cs typeface="Arial"/>
              </a:rPr>
              <a:t> </a:t>
            </a:r>
            <a:r>
              <a:rPr sz="2800" spc="-260" dirty="0">
                <a:latin typeface="+mn-lt"/>
                <a:cs typeface="Arial"/>
              </a:rPr>
              <a:t>tightness  and cough particularly at night and/or early in</a:t>
            </a:r>
            <a:r>
              <a:rPr lang="en-US" sz="2800" spc="-260" dirty="0">
                <a:latin typeface="+mn-lt"/>
                <a:cs typeface="Arial"/>
              </a:rPr>
              <a:t> </a:t>
            </a:r>
            <a:r>
              <a:rPr sz="2800" spc="-260" dirty="0">
                <a:latin typeface="+mn-lt"/>
                <a:cs typeface="Arial"/>
              </a:rPr>
              <a:t>the morning</a:t>
            </a:r>
          </a:p>
        </p:txBody>
      </p:sp>
      <p:pic>
        <p:nvPicPr>
          <p:cNvPr id="4" name="object 3"/>
          <p:cNvPicPr/>
          <p:nvPr/>
        </p:nvPicPr>
        <p:blipFill>
          <a:blip r:embed="rId2" cstate="print"/>
          <a:stretch>
            <a:fillRect/>
          </a:stretch>
        </p:blipFill>
        <p:spPr>
          <a:xfrm>
            <a:off x="6172200" y="3884955"/>
            <a:ext cx="2198043" cy="2158999"/>
          </a:xfrm>
          <a:prstGeom prst="rect">
            <a:avLst/>
          </a:prstGeom>
        </p:spPr>
      </p:pic>
      <p:sp>
        <p:nvSpPr>
          <p:cNvPr id="5" name="object 4"/>
          <p:cNvSpPr txBox="1"/>
          <p:nvPr/>
        </p:nvSpPr>
        <p:spPr>
          <a:xfrm>
            <a:off x="6748134" y="6477000"/>
            <a:ext cx="1486535" cy="193040"/>
          </a:xfrm>
          <a:prstGeom prst="rect">
            <a:avLst/>
          </a:prstGeom>
        </p:spPr>
        <p:txBody>
          <a:bodyPr vert="horz" wrap="square" lIns="0" tIns="12700" rIns="0" bIns="0" rtlCol="0">
            <a:spAutoFit/>
          </a:bodyPr>
          <a:lstStyle/>
          <a:p>
            <a:pPr marL="12700">
              <a:lnSpc>
                <a:spcPct val="100000"/>
              </a:lnSpc>
              <a:spcBef>
                <a:spcPts val="100"/>
              </a:spcBef>
            </a:pPr>
            <a:r>
              <a:rPr sz="1100" u="sng" spc="-25" dirty="0">
                <a:solidFill>
                  <a:srgbClr val="CC9900"/>
                </a:solidFill>
                <a:uFill>
                  <a:solidFill>
                    <a:srgbClr val="CC9900"/>
                  </a:solidFill>
                </a:uFill>
                <a:latin typeface="Arial"/>
                <a:cs typeface="Arial"/>
              </a:rPr>
              <a:t>https://pixy.org/1266846/</a:t>
            </a:r>
            <a:endParaRPr sz="11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52500"/>
            <a:ext cx="6123940" cy="513080"/>
          </a:xfrm>
          <a:prstGeom prst="rect">
            <a:avLst/>
          </a:prstGeom>
        </p:spPr>
        <p:txBody>
          <a:bodyPr vert="horz" wrap="square" lIns="0" tIns="12700" rIns="0" bIns="0" rtlCol="0">
            <a:spAutoFit/>
          </a:bodyPr>
          <a:lstStyle/>
          <a:p>
            <a:pPr marL="12700">
              <a:lnSpc>
                <a:spcPct val="100000"/>
              </a:lnSpc>
              <a:spcBef>
                <a:spcPts val="100"/>
              </a:spcBef>
            </a:pPr>
            <a:r>
              <a:rPr sz="3200" dirty="0"/>
              <a:t>3-</a:t>
            </a:r>
            <a:r>
              <a:rPr sz="3200" spc="-155" dirty="0"/>
              <a:t> </a:t>
            </a:r>
            <a:r>
              <a:rPr sz="3200" spc="-85" dirty="0"/>
              <a:t>DRUG-</a:t>
            </a:r>
            <a:r>
              <a:rPr sz="3200" spc="-50" dirty="0"/>
              <a:t>INDUCED</a:t>
            </a:r>
            <a:r>
              <a:rPr sz="3200" spc="-150" dirty="0"/>
              <a:t> </a:t>
            </a:r>
            <a:r>
              <a:rPr sz="3200" spc="-45" dirty="0"/>
              <a:t>ASTHMA:</a:t>
            </a:r>
            <a:endParaRPr sz="3200"/>
          </a:p>
        </p:txBody>
      </p:sp>
      <p:sp>
        <p:nvSpPr>
          <p:cNvPr id="3" name="object 3"/>
          <p:cNvSpPr txBox="1"/>
          <p:nvPr/>
        </p:nvSpPr>
        <p:spPr>
          <a:xfrm>
            <a:off x="535940" y="1609513"/>
            <a:ext cx="7579995" cy="2852448"/>
          </a:xfrm>
          <a:prstGeom prst="rect">
            <a:avLst/>
          </a:prstGeom>
        </p:spPr>
        <p:txBody>
          <a:bodyPr vert="horz" wrap="square" lIns="0" tIns="175260" rIns="0" bIns="0" rtlCol="0">
            <a:spAutoFit/>
          </a:bodyPr>
          <a:lstStyle/>
          <a:p>
            <a:pPr marL="527050" marR="5080" indent="-514350">
              <a:lnSpc>
                <a:spcPct val="101400"/>
              </a:lnSpc>
              <a:spcBef>
                <a:spcPts val="50"/>
              </a:spcBef>
              <a:buChar char="•"/>
              <a:tabLst>
                <a:tab pos="526415" algn="l"/>
                <a:tab pos="527050" algn="l"/>
              </a:tabLst>
            </a:pPr>
            <a:r>
              <a:rPr sz="2400" spc="-155" dirty="0">
                <a:latin typeface="Arial"/>
                <a:cs typeface="Arial"/>
              </a:rPr>
              <a:t>Eg: Aspirin induced asthma </a:t>
            </a:r>
            <a:endParaRPr lang="en-US" sz="2400" spc="-155" dirty="0">
              <a:latin typeface="Arial"/>
              <a:cs typeface="Arial"/>
            </a:endParaRPr>
          </a:p>
          <a:p>
            <a:pPr marL="12700" marR="5080">
              <a:lnSpc>
                <a:spcPct val="101400"/>
              </a:lnSpc>
              <a:spcBef>
                <a:spcPts val="50"/>
              </a:spcBef>
              <a:tabLst>
                <a:tab pos="526415" algn="l"/>
                <a:tab pos="527050" algn="l"/>
              </a:tabLst>
            </a:pPr>
            <a:r>
              <a:rPr lang="en-US" sz="2400" spc="-155" dirty="0">
                <a:latin typeface="Arial"/>
                <a:cs typeface="Arial"/>
              </a:rPr>
              <a:t>   </a:t>
            </a:r>
            <a:r>
              <a:rPr sz="2400" spc="-155" dirty="0">
                <a:latin typeface="Arial"/>
                <a:cs typeface="Arial"/>
              </a:rPr>
              <a:t>present with recurrent rhinitis ,nasal polyps , urticaria, and
</a:t>
            </a:r>
            <a:r>
              <a:rPr lang="en-US" sz="2400" spc="-155" dirty="0">
                <a:latin typeface="Arial"/>
                <a:cs typeface="Arial"/>
              </a:rPr>
              <a:t>   </a:t>
            </a:r>
            <a:r>
              <a:rPr sz="2400" spc="-155" dirty="0">
                <a:latin typeface="Arial"/>
                <a:cs typeface="Arial"/>
              </a:rPr>
              <a:t>bronchospasm.</a:t>
            </a:r>
          </a:p>
          <a:p>
            <a:pPr marL="527050" marR="5080" lvl="1" indent="-514350">
              <a:lnSpc>
                <a:spcPct val="101400"/>
              </a:lnSpc>
              <a:spcBef>
                <a:spcPts val="50"/>
              </a:spcBef>
              <a:buClr>
                <a:srgbClr val="D1282E"/>
              </a:buClr>
              <a:buFont typeface="Arial"/>
              <a:buChar char="•"/>
              <a:tabLst>
                <a:tab pos="526415" algn="l"/>
                <a:tab pos="527050" algn="l"/>
              </a:tabLst>
            </a:pPr>
            <a:endParaRPr sz="2400" spc="-155" dirty="0">
              <a:latin typeface="Arial"/>
              <a:cs typeface="Arial"/>
            </a:endParaRPr>
          </a:p>
          <a:p>
            <a:pPr marL="527050" marR="5080" indent="-514350">
              <a:lnSpc>
                <a:spcPct val="101400"/>
              </a:lnSpc>
              <a:spcBef>
                <a:spcPts val="50"/>
              </a:spcBef>
              <a:buChar char="•"/>
              <a:tabLst>
                <a:tab pos="526415" algn="l"/>
                <a:tab pos="527050" algn="l"/>
              </a:tabLst>
            </a:pPr>
            <a:r>
              <a:rPr sz="2400" spc="-155" dirty="0">
                <a:latin typeface="Arial"/>
                <a:cs typeface="Arial"/>
              </a:rPr>
              <a:t>The precise pathogenesis is unknown</a:t>
            </a:r>
            <a:r>
              <a:rPr lang="en-US" sz="2400" spc="-155" dirty="0">
                <a:latin typeface="Arial"/>
                <a:cs typeface="Arial"/>
              </a:rPr>
              <a:t>. </a:t>
            </a:r>
            <a:r>
              <a:rPr sz="2400" spc="-155" dirty="0">
                <a:latin typeface="Arial"/>
                <a:cs typeface="Arial"/>
              </a:rPr>
              <a:t>involve some</a:t>
            </a:r>
            <a:r>
              <a:rPr lang="en-US" sz="2400" spc="-155" dirty="0">
                <a:latin typeface="Arial"/>
                <a:cs typeface="Arial"/>
              </a:rPr>
              <a:t> </a:t>
            </a:r>
            <a:r>
              <a:rPr sz="2400" spc="-155" dirty="0">
                <a:latin typeface="Arial"/>
                <a:cs typeface="Arial"/>
              </a:rPr>
              <a:t>abnormality in prostaglandin metabolism from inhibition of
cyclooxygenase by aspirin</a:t>
            </a:r>
          </a:p>
        </p:txBody>
      </p:sp>
      <p:pic>
        <p:nvPicPr>
          <p:cNvPr id="4" name="object 4"/>
          <p:cNvPicPr/>
          <p:nvPr/>
        </p:nvPicPr>
        <p:blipFill>
          <a:blip r:embed="rId2" cstate="print"/>
          <a:stretch>
            <a:fillRect/>
          </a:stretch>
        </p:blipFill>
        <p:spPr>
          <a:xfrm>
            <a:off x="5257800" y="4267200"/>
            <a:ext cx="3397963" cy="1905000"/>
          </a:xfrm>
          <a:prstGeom prst="rect">
            <a:avLst/>
          </a:prstGeom>
        </p:spPr>
      </p:pic>
      <p:sp>
        <p:nvSpPr>
          <p:cNvPr id="5" name="object 5"/>
          <p:cNvSpPr txBox="1"/>
          <p:nvPr/>
        </p:nvSpPr>
        <p:spPr>
          <a:xfrm>
            <a:off x="78739" y="6663435"/>
            <a:ext cx="3923665" cy="177800"/>
          </a:xfrm>
          <a:prstGeom prst="rect">
            <a:avLst/>
          </a:prstGeom>
        </p:spPr>
        <p:txBody>
          <a:bodyPr vert="horz" wrap="square" lIns="0" tIns="12700" rIns="0" bIns="0" rtlCol="0">
            <a:spAutoFit/>
          </a:bodyPr>
          <a:lstStyle/>
          <a:p>
            <a:pPr marL="12700">
              <a:lnSpc>
                <a:spcPct val="100000"/>
              </a:lnSpc>
              <a:spcBef>
                <a:spcPts val="100"/>
              </a:spcBef>
            </a:pPr>
            <a:r>
              <a:rPr sz="1000" spc="-10" dirty="0">
                <a:latin typeface="Arial"/>
                <a:cs typeface="Arial"/>
              </a:rPr>
              <a:t>https://en.wikipedia.org/wiki/Aspirin_exacerbated_respiratory_disease</a:t>
            </a:r>
            <a:endParaRPr sz="1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066800"/>
            <a:ext cx="6050915" cy="513080"/>
          </a:xfrm>
          <a:prstGeom prst="rect">
            <a:avLst/>
          </a:prstGeom>
        </p:spPr>
        <p:txBody>
          <a:bodyPr vert="horz" wrap="square" lIns="0" tIns="12700" rIns="0" bIns="0" rtlCol="0">
            <a:spAutoFit/>
          </a:bodyPr>
          <a:lstStyle/>
          <a:p>
            <a:pPr marL="12700">
              <a:lnSpc>
                <a:spcPct val="100000"/>
              </a:lnSpc>
              <a:spcBef>
                <a:spcPts val="100"/>
              </a:spcBef>
            </a:pPr>
            <a:r>
              <a:rPr sz="3200" dirty="0"/>
              <a:t>4-</a:t>
            </a:r>
            <a:r>
              <a:rPr sz="3200" spc="-140" dirty="0"/>
              <a:t> </a:t>
            </a:r>
            <a:r>
              <a:rPr sz="3200" spc="-105" dirty="0"/>
              <a:t>OCCUPATIONAL</a:t>
            </a:r>
            <a:r>
              <a:rPr sz="3200" spc="-135" dirty="0"/>
              <a:t> </a:t>
            </a:r>
            <a:r>
              <a:rPr sz="3200" spc="-45" dirty="0"/>
              <a:t>ASTHMA</a:t>
            </a:r>
            <a:endParaRPr sz="3200" dirty="0"/>
          </a:p>
        </p:txBody>
      </p:sp>
      <p:sp>
        <p:nvSpPr>
          <p:cNvPr id="3" name="object 3"/>
          <p:cNvSpPr txBox="1"/>
          <p:nvPr/>
        </p:nvSpPr>
        <p:spPr>
          <a:xfrm>
            <a:off x="535940" y="1771395"/>
            <a:ext cx="7854315" cy="1861279"/>
          </a:xfrm>
          <a:prstGeom prst="rect">
            <a:avLst/>
          </a:prstGeom>
        </p:spPr>
        <p:txBody>
          <a:bodyPr vert="horz" wrap="square" lIns="0" tIns="6350" rIns="0" bIns="0" rtlCol="0">
            <a:spAutoFit/>
          </a:bodyPr>
          <a:lstStyle/>
          <a:p>
            <a:pPr marL="469900" marR="5080" indent="-457200">
              <a:lnSpc>
                <a:spcPct val="101400"/>
              </a:lnSpc>
              <a:spcBef>
                <a:spcPts val="50"/>
              </a:spcBef>
              <a:buChar char="•"/>
              <a:tabLst>
                <a:tab pos="526415" algn="l"/>
                <a:tab pos="527050" algn="l"/>
              </a:tabLst>
            </a:pPr>
            <a:r>
              <a:rPr sz="2400" spc="-155" dirty="0">
                <a:latin typeface="Arial"/>
                <a:cs typeface="Arial"/>
              </a:rPr>
              <a:t>triggered by fumes (epoxy resins, plastics), organic and</a:t>
            </a:r>
            <a:r>
              <a:rPr lang="en-US" sz="2400" spc="-155" dirty="0">
                <a:latin typeface="Arial"/>
                <a:cs typeface="Arial"/>
              </a:rPr>
              <a:t> </a:t>
            </a:r>
            <a:r>
              <a:rPr sz="2400" spc="-155" dirty="0">
                <a:latin typeface="Arial"/>
                <a:cs typeface="Arial"/>
              </a:rPr>
              <a:t>chemical dusts (wood, cotton, platinum), gases (toluene),</a:t>
            </a:r>
            <a:r>
              <a:rPr lang="en-US" sz="2400" spc="-155" dirty="0">
                <a:latin typeface="Arial"/>
                <a:cs typeface="Arial"/>
              </a:rPr>
              <a:t> </a:t>
            </a:r>
            <a:r>
              <a:rPr sz="2400" spc="-155" dirty="0">
                <a:latin typeface="Arial"/>
                <a:cs typeface="Arial"/>
              </a:rPr>
              <a:t>and other chemicals.</a:t>
            </a:r>
            <a:endParaRPr lang="en-US" sz="2400" spc="-155" dirty="0">
              <a:latin typeface="Arial"/>
              <a:cs typeface="Arial"/>
            </a:endParaRPr>
          </a:p>
          <a:p>
            <a:pPr marL="469900" marR="5080" indent="-457200">
              <a:lnSpc>
                <a:spcPct val="101400"/>
              </a:lnSpc>
              <a:spcBef>
                <a:spcPts val="50"/>
              </a:spcBef>
              <a:buChar char="•"/>
              <a:tabLst>
                <a:tab pos="526415" algn="l"/>
                <a:tab pos="527050" algn="l"/>
              </a:tabLst>
            </a:pPr>
            <a:r>
              <a:rPr sz="2400" spc="-155" dirty="0">
                <a:latin typeface="Arial"/>
                <a:cs typeface="Arial"/>
              </a:rPr>
              <a:t>Asthma attacks usually develop after</a:t>
            </a:r>
            <a:r>
              <a:rPr lang="en-US" sz="2400" spc="-155" dirty="0">
                <a:latin typeface="Arial"/>
                <a:cs typeface="Arial"/>
              </a:rPr>
              <a:t> </a:t>
            </a:r>
            <a:r>
              <a:rPr sz="2400" spc="-155" dirty="0">
                <a:latin typeface="Arial"/>
                <a:cs typeface="Arial"/>
              </a:rPr>
              <a:t>repeated exposure to the antigen.</a:t>
            </a:r>
          </a:p>
        </p:txBody>
      </p:sp>
      <p:pic>
        <p:nvPicPr>
          <p:cNvPr id="4" name="object 4"/>
          <p:cNvPicPr/>
          <p:nvPr/>
        </p:nvPicPr>
        <p:blipFill>
          <a:blip r:embed="rId2" cstate="print"/>
          <a:stretch>
            <a:fillRect/>
          </a:stretch>
        </p:blipFill>
        <p:spPr>
          <a:xfrm>
            <a:off x="5791200" y="3276600"/>
            <a:ext cx="2803145" cy="3090887"/>
          </a:xfrm>
          <a:prstGeom prst="rect">
            <a:avLst/>
          </a:prstGeom>
        </p:spPr>
      </p:pic>
      <p:sp>
        <p:nvSpPr>
          <p:cNvPr id="5" name="object 5"/>
          <p:cNvSpPr txBox="1"/>
          <p:nvPr/>
        </p:nvSpPr>
        <p:spPr>
          <a:xfrm>
            <a:off x="78739" y="6631940"/>
            <a:ext cx="635698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https://</a:t>
            </a:r>
            <a:r>
              <a:rPr sz="1200" spc="-10" dirty="0">
                <a:latin typeface="Arial"/>
                <a:cs typeface="Arial"/>
                <a:hlinkClick r:id="rId3"/>
              </a:rPr>
              <a:t>www.hopkinsmedicine.org/health/conditions-and-diseases/asthma/occupational-asthma</a:t>
            </a:r>
            <a:endParaRPr sz="1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spc="-65" dirty="0"/>
              <a:t>MORPHOLOGY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55454" y="0"/>
            <a:ext cx="7490694" cy="6262579"/>
          </a:xfrm>
          <a:prstGeom prst="rect">
            <a:avLst/>
          </a:prstGeom>
        </p:spPr>
      </p:pic>
      <p:sp>
        <p:nvSpPr>
          <p:cNvPr id="3" name="object 3"/>
          <p:cNvSpPr txBox="1"/>
          <p:nvPr/>
        </p:nvSpPr>
        <p:spPr>
          <a:xfrm>
            <a:off x="78739" y="6328155"/>
            <a:ext cx="8916035" cy="510540"/>
          </a:xfrm>
          <a:prstGeom prst="rect">
            <a:avLst/>
          </a:prstGeom>
        </p:spPr>
        <p:txBody>
          <a:bodyPr vert="horz" wrap="square" lIns="0" tIns="22860" rIns="0" bIns="0" rtlCol="0">
            <a:spAutoFit/>
          </a:bodyPr>
          <a:lstStyle/>
          <a:p>
            <a:pPr marL="12700" marR="5080">
              <a:lnSpc>
                <a:spcPts val="1900"/>
              </a:lnSpc>
              <a:spcBef>
                <a:spcPts val="180"/>
              </a:spcBef>
            </a:pPr>
            <a:r>
              <a:rPr sz="1600" b="1" dirty="0">
                <a:latin typeface="Arial"/>
                <a:cs typeface="Arial"/>
              </a:rPr>
              <a:t>Fig.</a:t>
            </a:r>
            <a:r>
              <a:rPr sz="1600" b="1" spc="-30" dirty="0">
                <a:latin typeface="Arial"/>
                <a:cs typeface="Arial"/>
              </a:rPr>
              <a:t> </a:t>
            </a:r>
            <a:r>
              <a:rPr sz="1600" b="1" dirty="0">
                <a:latin typeface="Arial"/>
                <a:cs typeface="Arial"/>
              </a:rPr>
              <a:t>13.11</a:t>
            </a:r>
            <a:r>
              <a:rPr sz="1600" b="1" spc="-25" dirty="0">
                <a:latin typeface="Arial"/>
                <a:cs typeface="Arial"/>
              </a:rPr>
              <a:t> </a:t>
            </a:r>
            <a:r>
              <a:rPr sz="1600" dirty="0">
                <a:latin typeface="Arial"/>
                <a:cs typeface="Arial"/>
              </a:rPr>
              <a:t>Bronchial</a:t>
            </a:r>
            <a:r>
              <a:rPr sz="1600" spc="-20" dirty="0">
                <a:latin typeface="Arial"/>
                <a:cs typeface="Arial"/>
              </a:rPr>
              <a:t> </a:t>
            </a:r>
            <a:r>
              <a:rPr sz="1600" dirty="0">
                <a:latin typeface="Arial"/>
                <a:cs typeface="Arial"/>
              </a:rPr>
              <a:t>biopsy</a:t>
            </a:r>
            <a:r>
              <a:rPr sz="1600" spc="-20" dirty="0">
                <a:latin typeface="Arial"/>
                <a:cs typeface="Arial"/>
              </a:rPr>
              <a:t> </a:t>
            </a:r>
            <a:r>
              <a:rPr sz="1600" dirty="0">
                <a:latin typeface="Arial"/>
                <a:cs typeface="Arial"/>
              </a:rPr>
              <a:t>specimen</a:t>
            </a:r>
            <a:r>
              <a:rPr sz="1600" spc="-25" dirty="0">
                <a:latin typeface="Arial"/>
                <a:cs typeface="Arial"/>
              </a:rPr>
              <a:t> </a:t>
            </a:r>
            <a:r>
              <a:rPr sz="1600" dirty="0">
                <a:latin typeface="Arial"/>
                <a:cs typeface="Arial"/>
              </a:rPr>
              <a:t>from</a:t>
            </a:r>
            <a:r>
              <a:rPr sz="1600" spc="-20" dirty="0">
                <a:latin typeface="Arial"/>
                <a:cs typeface="Arial"/>
              </a:rPr>
              <a:t> </a:t>
            </a:r>
            <a:r>
              <a:rPr sz="1600" dirty="0">
                <a:latin typeface="Arial"/>
                <a:cs typeface="Arial"/>
              </a:rPr>
              <a:t>an</a:t>
            </a:r>
            <a:r>
              <a:rPr sz="1600" spc="-20" dirty="0">
                <a:latin typeface="Arial"/>
                <a:cs typeface="Arial"/>
              </a:rPr>
              <a:t> </a:t>
            </a:r>
            <a:r>
              <a:rPr sz="1600" dirty="0">
                <a:latin typeface="Arial"/>
                <a:cs typeface="Arial"/>
              </a:rPr>
              <a:t>asthmatic</a:t>
            </a:r>
            <a:r>
              <a:rPr sz="1600" spc="-25" dirty="0">
                <a:latin typeface="Arial"/>
                <a:cs typeface="Arial"/>
              </a:rPr>
              <a:t> </a:t>
            </a:r>
            <a:r>
              <a:rPr sz="1600" dirty="0">
                <a:latin typeface="Arial"/>
                <a:cs typeface="Arial"/>
              </a:rPr>
              <a:t>patient</a:t>
            </a:r>
            <a:r>
              <a:rPr sz="1600" spc="-15" dirty="0">
                <a:latin typeface="Arial"/>
                <a:cs typeface="Arial"/>
              </a:rPr>
              <a:t> </a:t>
            </a:r>
            <a:r>
              <a:rPr sz="1600" dirty="0">
                <a:latin typeface="Arial"/>
                <a:cs typeface="Arial"/>
              </a:rPr>
              <a:t>showing</a:t>
            </a:r>
            <a:r>
              <a:rPr sz="1600" spc="-25" dirty="0">
                <a:latin typeface="Arial"/>
                <a:cs typeface="Arial"/>
              </a:rPr>
              <a:t> </a:t>
            </a:r>
            <a:r>
              <a:rPr sz="1600" dirty="0">
                <a:latin typeface="Arial"/>
                <a:cs typeface="Arial"/>
              </a:rPr>
              <a:t>sub</a:t>
            </a:r>
            <a:r>
              <a:rPr sz="1600" spc="-20" dirty="0">
                <a:latin typeface="Arial"/>
                <a:cs typeface="Arial"/>
              </a:rPr>
              <a:t> </a:t>
            </a:r>
            <a:r>
              <a:rPr sz="1600" spc="-10" dirty="0">
                <a:latin typeface="Arial"/>
                <a:cs typeface="Arial"/>
              </a:rPr>
              <a:t>basement</a:t>
            </a:r>
            <a:r>
              <a:rPr sz="1600" spc="400" dirty="0">
                <a:latin typeface="Arial"/>
                <a:cs typeface="Arial"/>
              </a:rPr>
              <a:t> </a:t>
            </a:r>
            <a:r>
              <a:rPr sz="1600" spc="-395" dirty="0">
                <a:latin typeface="Arial"/>
                <a:cs typeface="Arial"/>
              </a:rPr>
              <a:t>membrane
fibrosis,</a:t>
            </a:r>
            <a:r>
              <a:rPr sz="1600" dirty="0">
                <a:latin typeface="Arial"/>
                <a:cs typeface="Arial"/>
              </a:rPr>
              <a:t> eosinophilic</a:t>
            </a:r>
            <a:r>
              <a:rPr sz="1600" spc="-35" dirty="0">
                <a:latin typeface="Arial"/>
                <a:cs typeface="Arial"/>
              </a:rPr>
              <a:t> </a:t>
            </a:r>
            <a:r>
              <a:rPr sz="1600" dirty="0">
                <a:latin typeface="Arial"/>
                <a:cs typeface="Arial"/>
              </a:rPr>
              <a:t>inflammation,</a:t>
            </a:r>
            <a:r>
              <a:rPr sz="1600" spc="-5" dirty="0">
                <a:latin typeface="Arial"/>
                <a:cs typeface="Arial"/>
              </a:rPr>
              <a:t> </a:t>
            </a:r>
            <a:r>
              <a:rPr sz="1600" dirty="0">
                <a:latin typeface="Arial"/>
                <a:cs typeface="Arial"/>
              </a:rPr>
              <a:t>and</a:t>
            </a:r>
            <a:r>
              <a:rPr sz="1600" spc="-15" dirty="0">
                <a:latin typeface="Arial"/>
                <a:cs typeface="Arial"/>
              </a:rPr>
              <a:t> </a:t>
            </a:r>
            <a:r>
              <a:rPr sz="1600" dirty="0">
                <a:latin typeface="Arial"/>
                <a:cs typeface="Arial"/>
              </a:rPr>
              <a:t>smooth</a:t>
            </a:r>
            <a:r>
              <a:rPr sz="1600" spc="-15" dirty="0">
                <a:latin typeface="Arial"/>
                <a:cs typeface="Arial"/>
              </a:rPr>
              <a:t> </a:t>
            </a:r>
            <a:r>
              <a:rPr sz="1600" dirty="0">
                <a:latin typeface="Arial"/>
                <a:cs typeface="Arial"/>
              </a:rPr>
              <a:t>muscle</a:t>
            </a:r>
            <a:r>
              <a:rPr sz="1600" spc="-10" dirty="0">
                <a:latin typeface="Arial"/>
                <a:cs typeface="Arial"/>
              </a:rPr>
              <a:t> hyperplasia</a:t>
            </a:r>
            <a:endParaRPr sz="1600">
              <a:latin typeface="Arial"/>
              <a:cs typeface="Arial"/>
            </a:endParaRPr>
          </a:p>
        </p:txBody>
      </p:sp>
      <p:sp>
        <p:nvSpPr>
          <p:cNvPr id="4" name="object 4"/>
          <p:cNvSpPr txBox="1"/>
          <p:nvPr/>
        </p:nvSpPr>
        <p:spPr>
          <a:xfrm>
            <a:off x="53338" y="40131"/>
            <a:ext cx="3429000" cy="177800"/>
          </a:xfrm>
          <a:prstGeom prst="rect">
            <a:avLst/>
          </a:prstGeom>
        </p:spPr>
        <p:txBody>
          <a:bodyPr vert="horz" wrap="square" lIns="0" tIns="12700" rIns="0" bIns="0" rtlCol="0">
            <a:spAutoFit/>
          </a:bodyPr>
          <a:lstStyle/>
          <a:p>
            <a:pPr marL="38100">
              <a:lnSpc>
                <a:spcPct val="100000"/>
              </a:lnSpc>
              <a:spcBef>
                <a:spcPts val="100"/>
              </a:spcBef>
            </a:pPr>
            <a:r>
              <a:rPr sz="1000" dirty="0">
                <a:latin typeface="Arial"/>
                <a:cs typeface="Arial"/>
              </a:rPr>
              <a:t>Figure</a:t>
            </a:r>
            <a:r>
              <a:rPr sz="1000" spc="-40" dirty="0">
                <a:latin typeface="Arial"/>
                <a:cs typeface="Arial"/>
              </a:rPr>
              <a:t> </a:t>
            </a:r>
            <a:r>
              <a:rPr sz="1000" dirty="0">
                <a:latin typeface="Arial"/>
                <a:cs typeface="Arial"/>
              </a:rPr>
              <a:t>13.5</a:t>
            </a:r>
            <a:r>
              <a:rPr sz="1000" spc="-35" dirty="0">
                <a:latin typeface="Arial"/>
                <a:cs typeface="Arial"/>
              </a:rPr>
              <a:t> </a:t>
            </a:r>
            <a:r>
              <a:rPr sz="1000" dirty="0">
                <a:latin typeface="Arial"/>
                <a:cs typeface="Arial"/>
              </a:rPr>
              <a:t>ROBBINS</a:t>
            </a:r>
            <a:r>
              <a:rPr sz="1000" spc="-35" dirty="0">
                <a:latin typeface="Arial"/>
                <a:cs typeface="Arial"/>
              </a:rPr>
              <a:t> </a:t>
            </a:r>
            <a:r>
              <a:rPr sz="1000" dirty="0">
                <a:latin typeface="Arial"/>
                <a:cs typeface="Arial"/>
              </a:rPr>
              <a:t>BASIC</a:t>
            </a:r>
            <a:r>
              <a:rPr sz="1000" spc="-25" dirty="0">
                <a:latin typeface="Arial"/>
                <a:cs typeface="Arial"/>
              </a:rPr>
              <a:t> </a:t>
            </a:r>
            <a:r>
              <a:rPr sz="1000" dirty="0">
                <a:latin typeface="Arial"/>
                <a:cs typeface="Arial"/>
              </a:rPr>
              <a:t>PATHOLOGY,</a:t>
            </a:r>
            <a:r>
              <a:rPr sz="1000" spc="-40" dirty="0">
                <a:latin typeface="Arial"/>
                <a:cs typeface="Arial"/>
              </a:rPr>
              <a:t> </a:t>
            </a:r>
            <a:r>
              <a:rPr sz="1000" dirty="0">
                <a:latin typeface="Arial"/>
                <a:cs typeface="Arial"/>
              </a:rPr>
              <a:t>10</a:t>
            </a:r>
            <a:r>
              <a:rPr sz="1050" baseline="23809" dirty="0">
                <a:latin typeface="Arial"/>
                <a:cs typeface="Arial"/>
              </a:rPr>
              <a:t>TH</a:t>
            </a:r>
            <a:r>
              <a:rPr sz="1050" spc="60" baseline="23809" dirty="0">
                <a:latin typeface="Arial"/>
                <a:cs typeface="Arial"/>
              </a:rPr>
              <a:t> </a:t>
            </a:r>
            <a:r>
              <a:rPr sz="1000" spc="-10" dirty="0">
                <a:latin typeface="Arial"/>
                <a:cs typeface="Arial"/>
              </a:rPr>
              <a:t>EDITION</a:t>
            </a:r>
            <a:endParaRPr sz="1000">
              <a:latin typeface="Arial"/>
              <a:cs typeface="Arial"/>
            </a:endParaRPr>
          </a:p>
        </p:txBody>
      </p:sp>
      <p:grpSp>
        <p:nvGrpSpPr>
          <p:cNvPr id="5" name="object 5"/>
          <p:cNvGrpSpPr/>
          <p:nvPr/>
        </p:nvGrpSpPr>
        <p:grpSpPr>
          <a:xfrm>
            <a:off x="2424112" y="1738312"/>
            <a:ext cx="2876550" cy="3977004"/>
            <a:chOff x="2424112" y="1738312"/>
            <a:chExt cx="2876550" cy="3977004"/>
          </a:xfrm>
        </p:grpSpPr>
        <p:sp>
          <p:nvSpPr>
            <p:cNvPr id="6" name="object 6"/>
            <p:cNvSpPr/>
            <p:nvPr/>
          </p:nvSpPr>
          <p:spPr>
            <a:xfrm>
              <a:off x="2438399" y="2438400"/>
              <a:ext cx="381000" cy="381000"/>
            </a:xfrm>
            <a:custGeom>
              <a:avLst/>
              <a:gdLst/>
              <a:ahLst/>
              <a:cxnLst/>
              <a:rect l="l" t="t" r="r" b="b"/>
              <a:pathLst>
                <a:path w="381000" h="381000">
                  <a:moveTo>
                    <a:pt x="190500" y="0"/>
                  </a:moveTo>
                  <a:lnTo>
                    <a:pt x="145530" y="145529"/>
                  </a:lnTo>
                  <a:lnTo>
                    <a:pt x="0" y="145529"/>
                  </a:lnTo>
                  <a:lnTo>
                    <a:pt x="117736" y="235469"/>
                  </a:lnTo>
                  <a:lnTo>
                    <a:pt x="72764" y="380998"/>
                  </a:lnTo>
                  <a:lnTo>
                    <a:pt x="190500" y="291056"/>
                  </a:lnTo>
                  <a:lnTo>
                    <a:pt x="308235" y="380998"/>
                  </a:lnTo>
                  <a:lnTo>
                    <a:pt x="263263" y="235469"/>
                  </a:lnTo>
                  <a:lnTo>
                    <a:pt x="381000" y="145529"/>
                  </a:lnTo>
                  <a:lnTo>
                    <a:pt x="235469" y="145529"/>
                  </a:lnTo>
                  <a:lnTo>
                    <a:pt x="190500" y="0"/>
                  </a:lnTo>
                  <a:close/>
                </a:path>
              </a:pathLst>
            </a:custGeom>
            <a:solidFill>
              <a:srgbClr val="FFFF00"/>
            </a:solidFill>
          </p:spPr>
          <p:txBody>
            <a:bodyPr wrap="square" lIns="0" tIns="0" rIns="0" bIns="0" rtlCol="0"/>
            <a:lstStyle/>
            <a:p>
              <a:endParaRPr/>
            </a:p>
          </p:txBody>
        </p:sp>
        <p:sp>
          <p:nvSpPr>
            <p:cNvPr id="7" name="object 7"/>
            <p:cNvSpPr/>
            <p:nvPr/>
          </p:nvSpPr>
          <p:spPr>
            <a:xfrm>
              <a:off x="2438400" y="2438400"/>
              <a:ext cx="381000" cy="381000"/>
            </a:xfrm>
            <a:custGeom>
              <a:avLst/>
              <a:gdLst/>
              <a:ahLst/>
              <a:cxnLst/>
              <a:rect l="l" t="t" r="r" b="b"/>
              <a:pathLst>
                <a:path w="381000" h="381000">
                  <a:moveTo>
                    <a:pt x="0" y="145528"/>
                  </a:moveTo>
                  <a:lnTo>
                    <a:pt x="145529" y="145529"/>
                  </a:lnTo>
                  <a:lnTo>
                    <a:pt x="190499" y="0"/>
                  </a:lnTo>
                  <a:lnTo>
                    <a:pt x="235469" y="145529"/>
                  </a:lnTo>
                  <a:lnTo>
                    <a:pt x="380999" y="145528"/>
                  </a:lnTo>
                  <a:lnTo>
                    <a:pt x="263262" y="235470"/>
                  </a:lnTo>
                  <a:lnTo>
                    <a:pt x="308234" y="380999"/>
                  </a:lnTo>
                  <a:lnTo>
                    <a:pt x="190499" y="291056"/>
                  </a:lnTo>
                  <a:lnTo>
                    <a:pt x="72764" y="380999"/>
                  </a:lnTo>
                  <a:lnTo>
                    <a:pt x="117736" y="235470"/>
                  </a:lnTo>
                  <a:lnTo>
                    <a:pt x="0" y="145528"/>
                  </a:lnTo>
                  <a:close/>
                </a:path>
              </a:pathLst>
            </a:custGeom>
            <a:ln w="28575">
              <a:solidFill>
                <a:srgbClr val="585858"/>
              </a:solidFill>
            </a:ln>
          </p:spPr>
          <p:txBody>
            <a:bodyPr wrap="square" lIns="0" tIns="0" rIns="0" bIns="0" rtlCol="0"/>
            <a:lstStyle/>
            <a:p>
              <a:endParaRPr/>
            </a:p>
          </p:txBody>
        </p:sp>
        <p:sp>
          <p:nvSpPr>
            <p:cNvPr id="8" name="object 8"/>
            <p:cNvSpPr/>
            <p:nvPr/>
          </p:nvSpPr>
          <p:spPr>
            <a:xfrm>
              <a:off x="4191000" y="1752600"/>
              <a:ext cx="381000" cy="304800"/>
            </a:xfrm>
            <a:custGeom>
              <a:avLst/>
              <a:gdLst/>
              <a:ahLst/>
              <a:cxnLst/>
              <a:rect l="l" t="t" r="r" b="b"/>
              <a:pathLst>
                <a:path w="381000" h="304800">
                  <a:moveTo>
                    <a:pt x="190500" y="0"/>
                  </a:moveTo>
                  <a:lnTo>
                    <a:pt x="132218" y="101013"/>
                  </a:lnTo>
                  <a:lnTo>
                    <a:pt x="0" y="116423"/>
                  </a:lnTo>
                  <a:lnTo>
                    <a:pt x="96198" y="194263"/>
                  </a:lnTo>
                  <a:lnTo>
                    <a:pt x="72764" y="304798"/>
                  </a:lnTo>
                  <a:lnTo>
                    <a:pt x="190500" y="251894"/>
                  </a:lnTo>
                  <a:lnTo>
                    <a:pt x="308235" y="304798"/>
                  </a:lnTo>
                  <a:lnTo>
                    <a:pt x="284801" y="194263"/>
                  </a:lnTo>
                  <a:lnTo>
                    <a:pt x="381000" y="116423"/>
                  </a:lnTo>
                  <a:lnTo>
                    <a:pt x="248781" y="101013"/>
                  </a:lnTo>
                  <a:lnTo>
                    <a:pt x="190500" y="0"/>
                  </a:lnTo>
                  <a:close/>
                </a:path>
              </a:pathLst>
            </a:custGeom>
            <a:solidFill>
              <a:srgbClr val="FF0000"/>
            </a:solidFill>
          </p:spPr>
          <p:txBody>
            <a:bodyPr wrap="square" lIns="0" tIns="0" rIns="0" bIns="0" rtlCol="0"/>
            <a:lstStyle/>
            <a:p>
              <a:endParaRPr/>
            </a:p>
          </p:txBody>
        </p:sp>
        <p:sp>
          <p:nvSpPr>
            <p:cNvPr id="9" name="object 9"/>
            <p:cNvSpPr/>
            <p:nvPr/>
          </p:nvSpPr>
          <p:spPr>
            <a:xfrm>
              <a:off x="4191000" y="1752600"/>
              <a:ext cx="381000" cy="304800"/>
            </a:xfrm>
            <a:custGeom>
              <a:avLst/>
              <a:gdLst/>
              <a:ahLst/>
              <a:cxnLst/>
              <a:rect l="l" t="t" r="r" b="b"/>
              <a:pathLst>
                <a:path w="381000" h="304800">
                  <a:moveTo>
                    <a:pt x="0" y="116423"/>
                  </a:moveTo>
                  <a:lnTo>
                    <a:pt x="132218" y="101012"/>
                  </a:lnTo>
                  <a:lnTo>
                    <a:pt x="190499" y="0"/>
                  </a:lnTo>
                  <a:lnTo>
                    <a:pt x="248780" y="101012"/>
                  </a:lnTo>
                  <a:lnTo>
                    <a:pt x="380999" y="116423"/>
                  </a:lnTo>
                  <a:lnTo>
                    <a:pt x="284800" y="194262"/>
                  </a:lnTo>
                  <a:lnTo>
                    <a:pt x="308234" y="304799"/>
                  </a:lnTo>
                  <a:lnTo>
                    <a:pt x="190499" y="251894"/>
                  </a:lnTo>
                  <a:lnTo>
                    <a:pt x="72764" y="304799"/>
                  </a:lnTo>
                  <a:lnTo>
                    <a:pt x="96198" y="194262"/>
                  </a:lnTo>
                  <a:lnTo>
                    <a:pt x="0" y="116423"/>
                  </a:lnTo>
                  <a:close/>
                </a:path>
              </a:pathLst>
            </a:custGeom>
            <a:ln w="28575">
              <a:solidFill>
                <a:srgbClr val="585858"/>
              </a:solidFill>
            </a:ln>
          </p:spPr>
          <p:txBody>
            <a:bodyPr wrap="square" lIns="0" tIns="0" rIns="0" bIns="0" rtlCol="0"/>
            <a:lstStyle/>
            <a:p>
              <a:endParaRPr/>
            </a:p>
          </p:txBody>
        </p:sp>
        <p:sp>
          <p:nvSpPr>
            <p:cNvPr id="10" name="object 10"/>
            <p:cNvSpPr/>
            <p:nvPr/>
          </p:nvSpPr>
          <p:spPr>
            <a:xfrm>
              <a:off x="4386262" y="4800600"/>
              <a:ext cx="914400" cy="914400"/>
            </a:xfrm>
            <a:custGeom>
              <a:avLst/>
              <a:gdLst/>
              <a:ahLst/>
              <a:cxnLst/>
              <a:rect l="l" t="t" r="r" b="b"/>
              <a:pathLst>
                <a:path w="914400" h="914400">
                  <a:moveTo>
                    <a:pt x="725814" y="779696"/>
                  </a:moveTo>
                  <a:lnTo>
                    <a:pt x="671932" y="833577"/>
                  </a:lnTo>
                  <a:lnTo>
                    <a:pt x="914400" y="914399"/>
                  </a:lnTo>
                  <a:lnTo>
                    <a:pt x="878478" y="806636"/>
                  </a:lnTo>
                  <a:lnTo>
                    <a:pt x="752754" y="806636"/>
                  </a:lnTo>
                  <a:lnTo>
                    <a:pt x="725814" y="779696"/>
                  </a:lnTo>
                  <a:close/>
                </a:path>
                <a:path w="914400" h="914400">
                  <a:moveTo>
                    <a:pt x="779695" y="725814"/>
                  </a:moveTo>
                  <a:lnTo>
                    <a:pt x="725814" y="779696"/>
                  </a:lnTo>
                  <a:lnTo>
                    <a:pt x="752754" y="806636"/>
                  </a:lnTo>
                  <a:lnTo>
                    <a:pt x="806636" y="752755"/>
                  </a:lnTo>
                  <a:lnTo>
                    <a:pt x="779695" y="725814"/>
                  </a:lnTo>
                  <a:close/>
                </a:path>
                <a:path w="914400" h="914400">
                  <a:moveTo>
                    <a:pt x="833577" y="671932"/>
                  </a:moveTo>
                  <a:lnTo>
                    <a:pt x="779695" y="725814"/>
                  </a:lnTo>
                  <a:lnTo>
                    <a:pt x="806636" y="752755"/>
                  </a:lnTo>
                  <a:lnTo>
                    <a:pt x="752754" y="806636"/>
                  </a:lnTo>
                  <a:lnTo>
                    <a:pt x="878478" y="806636"/>
                  </a:lnTo>
                  <a:lnTo>
                    <a:pt x="833577" y="671932"/>
                  </a:lnTo>
                  <a:close/>
                </a:path>
                <a:path w="914400" h="914400">
                  <a:moveTo>
                    <a:pt x="188584" y="134703"/>
                  </a:moveTo>
                  <a:lnTo>
                    <a:pt x="134703" y="188585"/>
                  </a:lnTo>
                  <a:lnTo>
                    <a:pt x="725814" y="779696"/>
                  </a:lnTo>
                  <a:lnTo>
                    <a:pt x="779695" y="725814"/>
                  </a:lnTo>
                  <a:lnTo>
                    <a:pt x="188584" y="134703"/>
                  </a:lnTo>
                  <a:close/>
                </a:path>
                <a:path w="914400" h="914400">
                  <a:moveTo>
                    <a:pt x="0" y="0"/>
                  </a:moveTo>
                  <a:lnTo>
                    <a:pt x="80821" y="242467"/>
                  </a:lnTo>
                  <a:lnTo>
                    <a:pt x="134703" y="188585"/>
                  </a:lnTo>
                  <a:lnTo>
                    <a:pt x="107762" y="161644"/>
                  </a:lnTo>
                  <a:lnTo>
                    <a:pt x="161644" y="107763"/>
                  </a:lnTo>
                  <a:lnTo>
                    <a:pt x="215525" y="107763"/>
                  </a:lnTo>
                  <a:lnTo>
                    <a:pt x="242465" y="80822"/>
                  </a:lnTo>
                  <a:lnTo>
                    <a:pt x="0" y="0"/>
                  </a:lnTo>
                  <a:close/>
                </a:path>
                <a:path w="914400" h="914400">
                  <a:moveTo>
                    <a:pt x="161644" y="107763"/>
                  </a:moveTo>
                  <a:lnTo>
                    <a:pt x="107762" y="161644"/>
                  </a:lnTo>
                  <a:lnTo>
                    <a:pt x="134703" y="188585"/>
                  </a:lnTo>
                  <a:lnTo>
                    <a:pt x="188584" y="134703"/>
                  </a:lnTo>
                  <a:lnTo>
                    <a:pt x="161644" y="107763"/>
                  </a:lnTo>
                  <a:close/>
                </a:path>
                <a:path w="914400" h="914400">
                  <a:moveTo>
                    <a:pt x="215525" y="107763"/>
                  </a:moveTo>
                  <a:lnTo>
                    <a:pt x="161644" y="107763"/>
                  </a:lnTo>
                  <a:lnTo>
                    <a:pt x="188584" y="134703"/>
                  </a:lnTo>
                  <a:lnTo>
                    <a:pt x="215525" y="107763"/>
                  </a:lnTo>
                  <a:close/>
                </a:path>
              </a:pathLst>
            </a:custGeom>
            <a:solidFill>
              <a:srgbClr val="00B050"/>
            </a:solid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2555"/>
            <a:ext cx="3625215" cy="574040"/>
          </a:xfrm>
          <a:prstGeom prst="rect">
            <a:avLst/>
          </a:prstGeom>
        </p:spPr>
        <p:txBody>
          <a:bodyPr vert="horz" wrap="square" lIns="0" tIns="12700" rIns="0" bIns="0" rtlCol="0">
            <a:spAutoFit/>
          </a:bodyPr>
          <a:lstStyle/>
          <a:p>
            <a:pPr marL="12700">
              <a:lnSpc>
                <a:spcPct val="100000"/>
              </a:lnSpc>
              <a:spcBef>
                <a:spcPts val="100"/>
              </a:spcBef>
            </a:pPr>
            <a:r>
              <a:rPr spc="-65" dirty="0"/>
              <a:t>MORPHOLOGY</a:t>
            </a:r>
          </a:p>
        </p:txBody>
      </p:sp>
      <p:sp>
        <p:nvSpPr>
          <p:cNvPr id="3" name="object 3"/>
          <p:cNvSpPr txBox="1">
            <a:spLocks noGrp="1"/>
          </p:cNvSpPr>
          <p:nvPr>
            <p:ph idx="1"/>
          </p:nvPr>
        </p:nvSpPr>
        <p:spPr>
          <a:xfrm>
            <a:off x="822959" y="1845734"/>
            <a:ext cx="7543801" cy="1357551"/>
          </a:xfrm>
          <a:prstGeom prst="rect">
            <a:avLst/>
          </a:prstGeom>
        </p:spPr>
        <p:txBody>
          <a:bodyPr vert="horz" wrap="square" lIns="0" tIns="182880" rIns="0" bIns="0" rtlCol="0">
            <a:spAutoFit/>
          </a:bodyPr>
          <a:lstStyle/>
          <a:p>
            <a:pPr marL="469900" marR="5080" indent="-457200">
              <a:lnSpc>
                <a:spcPct val="101400"/>
              </a:lnSpc>
              <a:spcBef>
                <a:spcPts val="50"/>
              </a:spcBef>
              <a:buChar char="•"/>
              <a:tabLst>
                <a:tab pos="526415" algn="l"/>
                <a:tab pos="527050" algn="l"/>
              </a:tabLst>
            </a:pPr>
            <a:r>
              <a:rPr sz="2400" spc="-155" dirty="0">
                <a:latin typeface="Arial"/>
                <a:cs typeface="Arial"/>
              </a:rPr>
              <a:t>occlusion of bronchi and bronchioles by thick mucous plugs</a:t>
            </a:r>
          </a:p>
          <a:p>
            <a:pPr marL="469900" marR="5080" indent="-457200">
              <a:lnSpc>
                <a:spcPct val="101400"/>
              </a:lnSpc>
              <a:spcBef>
                <a:spcPts val="50"/>
              </a:spcBef>
              <a:buFont typeface="Arial"/>
              <a:buChar char="•"/>
              <a:tabLst>
                <a:tab pos="526415" algn="l"/>
                <a:tab pos="527050" algn="l"/>
              </a:tabLst>
            </a:pPr>
            <a:r>
              <a:rPr sz="2400" spc="-155" dirty="0">
                <a:latin typeface="Arial"/>
                <a:cs typeface="Arial"/>
              </a:rPr>
              <a:t>mucous plugs contain whorls of shed epithelium called</a:t>
            </a:r>
            <a:r>
              <a:rPr lang="en-US" sz="2400" spc="-155" dirty="0">
                <a:latin typeface="Arial"/>
                <a:cs typeface="Arial"/>
              </a:rPr>
              <a:t> </a:t>
            </a:r>
            <a:r>
              <a:rPr sz="2400" spc="-155" dirty="0" err="1">
                <a:latin typeface="Arial"/>
                <a:cs typeface="Arial"/>
              </a:rPr>
              <a:t>Curschmann</a:t>
            </a:r>
            <a:r>
              <a:rPr sz="2400" spc="-155" dirty="0">
                <a:latin typeface="Arial"/>
                <a:cs typeface="Arial"/>
              </a:rPr>
              <a:t> spirals.</a:t>
            </a:r>
          </a:p>
        </p:txBody>
      </p:sp>
      <p:pic>
        <p:nvPicPr>
          <p:cNvPr id="4" name="object 4"/>
          <p:cNvPicPr/>
          <p:nvPr/>
        </p:nvPicPr>
        <p:blipFill>
          <a:blip r:embed="rId2" cstate="print"/>
          <a:stretch>
            <a:fillRect/>
          </a:stretch>
        </p:blipFill>
        <p:spPr>
          <a:xfrm>
            <a:off x="3810000" y="3320002"/>
            <a:ext cx="5029200" cy="3385279"/>
          </a:xfrm>
          <a:prstGeom prst="rect">
            <a:avLst/>
          </a:prstGeom>
        </p:spPr>
      </p:pic>
      <p:sp>
        <p:nvSpPr>
          <p:cNvPr id="5" name="object 5"/>
          <p:cNvSpPr txBox="1"/>
          <p:nvPr/>
        </p:nvSpPr>
        <p:spPr>
          <a:xfrm>
            <a:off x="78739" y="5963411"/>
            <a:ext cx="6771640" cy="856615"/>
          </a:xfrm>
          <a:prstGeom prst="rect">
            <a:avLst/>
          </a:prstGeom>
        </p:spPr>
        <p:txBody>
          <a:bodyPr vert="horz" wrap="square" lIns="0" tIns="12700" rIns="0" bIns="0" rtlCol="0">
            <a:spAutoFit/>
          </a:bodyPr>
          <a:lstStyle/>
          <a:p>
            <a:pPr marL="622300">
              <a:lnSpc>
                <a:spcPct val="100000"/>
              </a:lnSpc>
              <a:spcBef>
                <a:spcPts val="100"/>
              </a:spcBef>
            </a:pPr>
            <a:r>
              <a:rPr sz="3200" b="1" dirty="0">
                <a:latin typeface="Arial"/>
                <a:cs typeface="Arial"/>
              </a:rPr>
              <a:t>Curschman</a:t>
            </a:r>
            <a:r>
              <a:rPr sz="3200" b="1" spc="-40" dirty="0">
                <a:latin typeface="Arial"/>
                <a:cs typeface="Arial"/>
              </a:rPr>
              <a:t> </a:t>
            </a:r>
            <a:r>
              <a:rPr sz="3200" b="1" dirty="0">
                <a:latin typeface="Arial"/>
                <a:cs typeface="Arial"/>
              </a:rPr>
              <a:t>Spirals</a:t>
            </a:r>
            <a:r>
              <a:rPr sz="3200" b="1" spc="-25" dirty="0">
                <a:latin typeface="Arial"/>
                <a:cs typeface="Arial"/>
              </a:rPr>
              <a:t> </a:t>
            </a:r>
            <a:r>
              <a:rPr sz="3200" b="1" dirty="0">
                <a:latin typeface="Arial"/>
                <a:cs typeface="Arial"/>
              </a:rPr>
              <a:t>in</a:t>
            </a:r>
            <a:r>
              <a:rPr sz="3200" b="1" spc="-25" dirty="0">
                <a:latin typeface="Arial"/>
                <a:cs typeface="Arial"/>
              </a:rPr>
              <a:t> </a:t>
            </a:r>
            <a:r>
              <a:rPr sz="3200" b="1" spc="-10" dirty="0">
                <a:latin typeface="Arial"/>
                <a:cs typeface="Arial"/>
              </a:rPr>
              <a:t>sputum</a:t>
            </a:r>
            <a:endParaRPr sz="3200">
              <a:latin typeface="Arial"/>
              <a:cs typeface="Arial"/>
            </a:endParaRPr>
          </a:p>
          <a:p>
            <a:pPr marL="12700">
              <a:lnSpc>
                <a:spcPct val="100000"/>
              </a:lnSpc>
              <a:spcBef>
                <a:spcPts val="1500"/>
              </a:spcBef>
            </a:pPr>
            <a:r>
              <a:rPr sz="1000" u="sng" spc="-10" dirty="0">
                <a:solidFill>
                  <a:srgbClr val="CC9900"/>
                </a:solidFill>
                <a:uFill>
                  <a:solidFill>
                    <a:srgbClr val="CC9900"/>
                  </a:solidFill>
                </a:uFill>
                <a:latin typeface="Arial"/>
                <a:cs typeface="Arial"/>
              </a:rPr>
              <a:t>https://</a:t>
            </a:r>
            <a:r>
              <a:rPr sz="1000" u="sng" spc="-10" dirty="0">
                <a:solidFill>
                  <a:srgbClr val="CC9900"/>
                </a:solidFill>
                <a:uFill>
                  <a:solidFill>
                    <a:srgbClr val="CC9900"/>
                  </a:solidFill>
                </a:uFill>
                <a:latin typeface="Arial"/>
                <a:cs typeface="Arial"/>
                <a:hlinkClick r:id="rId3"/>
              </a:rPr>
              <a:t>www.nikonsmallworld.com/galleries/1996-photomicrography-competition/curschmanns-spiral-in-sputum-specimen</a:t>
            </a:r>
            <a:endParaRPr sz="1000">
              <a:latin typeface="Arial"/>
              <a:cs typeface="Arial"/>
            </a:endParaRPr>
          </a:p>
        </p:txBody>
      </p:sp>
      <p:pic>
        <p:nvPicPr>
          <p:cNvPr id="6" name="object 6"/>
          <p:cNvPicPr/>
          <p:nvPr/>
        </p:nvPicPr>
        <p:blipFill>
          <a:blip r:embed="rId4" cstate="print"/>
          <a:stretch>
            <a:fillRect/>
          </a:stretch>
        </p:blipFill>
        <p:spPr>
          <a:xfrm>
            <a:off x="985058" y="3581400"/>
            <a:ext cx="2211185" cy="1595911"/>
          </a:xfrm>
          <a:prstGeom prst="rect">
            <a:avLst/>
          </a:prstGeom>
        </p:spPr>
      </p:pic>
      <p:sp>
        <p:nvSpPr>
          <p:cNvPr id="7" name="object 7"/>
          <p:cNvSpPr txBox="1"/>
          <p:nvPr/>
        </p:nvSpPr>
        <p:spPr>
          <a:xfrm>
            <a:off x="6053871" y="3162300"/>
            <a:ext cx="1755775" cy="147320"/>
          </a:xfrm>
          <a:prstGeom prst="rect">
            <a:avLst/>
          </a:prstGeom>
        </p:spPr>
        <p:txBody>
          <a:bodyPr vert="horz" wrap="square" lIns="0" tIns="12700" rIns="0" bIns="0" rtlCol="0">
            <a:spAutoFit/>
          </a:bodyPr>
          <a:lstStyle/>
          <a:p>
            <a:pPr marL="12700">
              <a:lnSpc>
                <a:spcPct val="100000"/>
              </a:lnSpc>
              <a:spcBef>
                <a:spcPts val="100"/>
              </a:spcBef>
            </a:pPr>
            <a:r>
              <a:rPr sz="800" u="sng" spc="-10" dirty="0">
                <a:solidFill>
                  <a:srgbClr val="CC9900"/>
                </a:solidFill>
                <a:uFill>
                  <a:solidFill>
                    <a:srgbClr val="CC9900"/>
                  </a:solidFill>
                </a:uFill>
                <a:latin typeface="Arial"/>
                <a:cs typeface="Arial"/>
              </a:rPr>
              <a:t>https://anatometal.com/jewelry/spirals</a:t>
            </a:r>
            <a:r>
              <a:rPr sz="800" spc="-10" dirty="0">
                <a:solidFill>
                  <a:srgbClr val="CC9900"/>
                </a:solidFill>
                <a:latin typeface="Arial"/>
                <a:cs typeface="Arial"/>
              </a:rPr>
              <a:t>/</a:t>
            </a:r>
            <a:endParaRPr sz="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51306"/>
            <a:ext cx="8972548" cy="5906693"/>
          </a:xfrm>
          <a:prstGeom prst="rect">
            <a:avLst/>
          </a:prstGeom>
        </p:spPr>
      </p:pic>
      <p:sp>
        <p:nvSpPr>
          <p:cNvPr id="3" name="object 3"/>
          <p:cNvSpPr txBox="1"/>
          <p:nvPr/>
        </p:nvSpPr>
        <p:spPr>
          <a:xfrm>
            <a:off x="221615" y="323595"/>
            <a:ext cx="1827530" cy="45212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800" spc="-229" dirty="0">
                <a:latin typeface="Arial"/>
                <a:cs typeface="Arial"/>
              </a:rPr>
              <a:t>eosinophils</a:t>
            </a:r>
            <a:endParaRPr sz="2800">
              <a:latin typeface="Arial"/>
              <a:cs typeface="Arial"/>
            </a:endParaRPr>
          </a:p>
        </p:txBody>
      </p:sp>
      <p:sp>
        <p:nvSpPr>
          <p:cNvPr id="4" name="object 4"/>
          <p:cNvSpPr txBox="1"/>
          <p:nvPr/>
        </p:nvSpPr>
        <p:spPr>
          <a:xfrm>
            <a:off x="510540" y="6617207"/>
            <a:ext cx="3054985" cy="193040"/>
          </a:xfrm>
          <a:prstGeom prst="rect">
            <a:avLst/>
          </a:prstGeom>
        </p:spPr>
        <p:txBody>
          <a:bodyPr vert="horz" wrap="square" lIns="0" tIns="12700" rIns="0" bIns="0" rtlCol="0">
            <a:spAutoFit/>
          </a:bodyPr>
          <a:lstStyle/>
          <a:p>
            <a:pPr marL="38100">
              <a:lnSpc>
                <a:spcPct val="100000"/>
              </a:lnSpc>
              <a:spcBef>
                <a:spcPts val="100"/>
              </a:spcBef>
            </a:pPr>
            <a:r>
              <a:rPr sz="1100" spc="-25" dirty="0">
                <a:latin typeface="Arial"/>
                <a:cs typeface="Arial"/>
              </a:rPr>
              <a:t>Robbin’s</a:t>
            </a:r>
            <a:r>
              <a:rPr sz="1100" spc="-40" dirty="0">
                <a:latin typeface="Arial"/>
                <a:cs typeface="Arial"/>
              </a:rPr>
              <a:t> </a:t>
            </a:r>
            <a:r>
              <a:rPr sz="1100" spc="-10" dirty="0">
                <a:latin typeface="Arial"/>
                <a:cs typeface="Arial"/>
              </a:rPr>
              <a:t>and</a:t>
            </a:r>
            <a:r>
              <a:rPr sz="1100" spc="-40" dirty="0">
                <a:latin typeface="Arial"/>
                <a:cs typeface="Arial"/>
              </a:rPr>
              <a:t> </a:t>
            </a:r>
            <a:r>
              <a:rPr sz="1100" spc="-25" dirty="0">
                <a:latin typeface="Arial"/>
                <a:cs typeface="Arial"/>
              </a:rPr>
              <a:t>Cotran</a:t>
            </a:r>
            <a:r>
              <a:rPr sz="1100" spc="-35" dirty="0">
                <a:latin typeface="Arial"/>
                <a:cs typeface="Arial"/>
              </a:rPr>
              <a:t> </a:t>
            </a:r>
            <a:r>
              <a:rPr sz="1100" spc="-20" dirty="0">
                <a:latin typeface="Arial"/>
                <a:cs typeface="Arial"/>
              </a:rPr>
              <a:t>Atlas</a:t>
            </a:r>
            <a:r>
              <a:rPr sz="1100" spc="-40" dirty="0">
                <a:latin typeface="Arial"/>
                <a:cs typeface="Arial"/>
              </a:rPr>
              <a:t> </a:t>
            </a:r>
            <a:r>
              <a:rPr sz="1100" dirty="0">
                <a:latin typeface="Arial"/>
                <a:cs typeface="Arial"/>
              </a:rPr>
              <a:t>of</a:t>
            </a:r>
            <a:r>
              <a:rPr sz="1100" spc="-30" dirty="0">
                <a:latin typeface="Arial"/>
                <a:cs typeface="Arial"/>
              </a:rPr>
              <a:t> </a:t>
            </a:r>
            <a:r>
              <a:rPr sz="1100" spc="-25" dirty="0">
                <a:latin typeface="Arial"/>
                <a:cs typeface="Arial"/>
              </a:rPr>
              <a:t>pathology,</a:t>
            </a:r>
            <a:r>
              <a:rPr sz="1100" spc="-35" dirty="0">
                <a:latin typeface="Arial"/>
                <a:cs typeface="Arial"/>
              </a:rPr>
              <a:t> </a:t>
            </a:r>
            <a:r>
              <a:rPr sz="1100" dirty="0">
                <a:latin typeface="Arial"/>
                <a:cs typeface="Arial"/>
              </a:rPr>
              <a:t>3</a:t>
            </a:r>
            <a:r>
              <a:rPr sz="1050" baseline="23809" dirty="0">
                <a:latin typeface="Arial"/>
                <a:cs typeface="Arial"/>
              </a:rPr>
              <a:t>rd</a:t>
            </a:r>
            <a:r>
              <a:rPr sz="1050" spc="150" baseline="23809" dirty="0">
                <a:latin typeface="Arial"/>
                <a:cs typeface="Arial"/>
              </a:rPr>
              <a:t> </a:t>
            </a:r>
            <a:r>
              <a:rPr sz="1100" spc="-10" dirty="0">
                <a:latin typeface="Arial"/>
                <a:cs typeface="Arial"/>
              </a:rPr>
              <a:t>edition</a:t>
            </a:r>
            <a:endParaRPr sz="11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946265"/>
              <a:ext cx="9001638" cy="5911734"/>
            </a:xfrm>
            <a:prstGeom prst="rect">
              <a:avLst/>
            </a:prstGeom>
          </p:spPr>
        </p:pic>
        <p:sp>
          <p:nvSpPr>
            <p:cNvPr id="4" name="object 4"/>
            <p:cNvSpPr/>
            <p:nvPr/>
          </p:nvSpPr>
          <p:spPr>
            <a:xfrm>
              <a:off x="2784871" y="5486400"/>
              <a:ext cx="978535" cy="485140"/>
            </a:xfrm>
            <a:custGeom>
              <a:avLst/>
              <a:gdLst/>
              <a:ahLst/>
              <a:cxnLst/>
              <a:rect l="l" t="t" r="r" b="b"/>
              <a:pathLst>
                <a:path w="978535" h="485139">
                  <a:moveTo>
                    <a:pt x="736091" y="0"/>
                  </a:moveTo>
                  <a:lnTo>
                    <a:pt x="736091" y="121158"/>
                  </a:lnTo>
                  <a:lnTo>
                    <a:pt x="0" y="121158"/>
                  </a:lnTo>
                  <a:lnTo>
                    <a:pt x="0" y="363473"/>
                  </a:lnTo>
                  <a:lnTo>
                    <a:pt x="736091" y="363473"/>
                  </a:lnTo>
                  <a:lnTo>
                    <a:pt x="736091" y="484631"/>
                  </a:lnTo>
                  <a:lnTo>
                    <a:pt x="978407" y="242316"/>
                  </a:lnTo>
                  <a:lnTo>
                    <a:pt x="736091" y="0"/>
                  </a:lnTo>
                  <a:close/>
                </a:path>
              </a:pathLst>
            </a:custGeom>
            <a:solidFill>
              <a:srgbClr val="7A7A7A"/>
            </a:solidFill>
          </p:spPr>
          <p:txBody>
            <a:bodyPr wrap="square" lIns="0" tIns="0" rIns="0" bIns="0" rtlCol="0"/>
            <a:lstStyle/>
            <a:p>
              <a:endParaRPr/>
            </a:p>
          </p:txBody>
        </p:sp>
        <p:sp>
          <p:nvSpPr>
            <p:cNvPr id="5" name="object 5"/>
            <p:cNvSpPr/>
            <p:nvPr/>
          </p:nvSpPr>
          <p:spPr>
            <a:xfrm>
              <a:off x="2784871" y="5486400"/>
              <a:ext cx="978535" cy="485140"/>
            </a:xfrm>
            <a:custGeom>
              <a:avLst/>
              <a:gdLst/>
              <a:ahLst/>
              <a:cxnLst/>
              <a:rect l="l" t="t" r="r" b="b"/>
              <a:pathLst>
                <a:path w="978535" h="485139">
                  <a:moveTo>
                    <a:pt x="0" y="121158"/>
                  </a:moveTo>
                  <a:lnTo>
                    <a:pt x="736092" y="121158"/>
                  </a:lnTo>
                  <a:lnTo>
                    <a:pt x="736092" y="0"/>
                  </a:lnTo>
                  <a:lnTo>
                    <a:pt x="978408" y="242316"/>
                  </a:lnTo>
                  <a:lnTo>
                    <a:pt x="736092" y="484632"/>
                  </a:lnTo>
                  <a:lnTo>
                    <a:pt x="736092" y="363473"/>
                  </a:lnTo>
                  <a:lnTo>
                    <a:pt x="0" y="363473"/>
                  </a:lnTo>
                  <a:lnTo>
                    <a:pt x="0" y="121158"/>
                  </a:lnTo>
                  <a:close/>
                </a:path>
              </a:pathLst>
            </a:custGeom>
            <a:ln w="28575">
              <a:solidFill>
                <a:srgbClr val="585858"/>
              </a:solidFill>
            </a:ln>
          </p:spPr>
          <p:txBody>
            <a:bodyPr wrap="square" lIns="0" tIns="0" rIns="0" bIns="0" rtlCol="0"/>
            <a:lstStyle/>
            <a:p>
              <a:endParaRPr/>
            </a:p>
          </p:txBody>
        </p:sp>
      </p:grpSp>
      <p:sp>
        <p:nvSpPr>
          <p:cNvPr id="6" name="object 6"/>
          <p:cNvSpPr txBox="1"/>
          <p:nvPr/>
        </p:nvSpPr>
        <p:spPr>
          <a:xfrm>
            <a:off x="381000" y="59806"/>
            <a:ext cx="7411084" cy="755720"/>
          </a:xfrm>
          <a:prstGeom prst="rect">
            <a:avLst/>
          </a:prstGeom>
        </p:spPr>
        <p:txBody>
          <a:bodyPr vert="horz" wrap="square" lIns="0" tIns="9525" rIns="0" bIns="0" rtlCol="0">
            <a:spAutoFit/>
          </a:bodyPr>
          <a:lstStyle/>
          <a:p>
            <a:pPr marL="354965" marR="5080" indent="-342900">
              <a:lnSpc>
                <a:spcPct val="100699"/>
              </a:lnSpc>
              <a:spcBef>
                <a:spcPts val="75"/>
              </a:spcBef>
              <a:buFont typeface="Arial"/>
              <a:buChar char="•"/>
              <a:tabLst>
                <a:tab pos="354965" algn="l"/>
                <a:tab pos="355600" algn="l"/>
              </a:tabLst>
            </a:pPr>
            <a:r>
              <a:rPr sz="2400" b="1" kern="1200" spc="-155" dirty="0">
                <a:solidFill>
                  <a:srgbClr val="FF0000"/>
                </a:solidFill>
                <a:latin typeface="Arial"/>
                <a:ea typeface="+mn-ea"/>
                <a:cs typeface="Arial"/>
              </a:rPr>
              <a:t>Charcot-Leyden crystals: </a:t>
            </a:r>
            <a:r>
              <a:rPr sz="2400" kern="1200" spc="-155" dirty="0">
                <a:solidFill>
                  <a:schemeClr val="tx1">
                    <a:lumMod val="75000"/>
                    <a:lumOff val="25000"/>
                  </a:schemeClr>
                </a:solidFill>
                <a:latin typeface="Arial"/>
                <a:ea typeface="+mn-ea"/>
                <a:cs typeface="Arial"/>
              </a:rPr>
              <a:t>crystalloids made up of the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eosinophil protein galectin-10</a:t>
            </a:r>
          </a:p>
        </p:txBody>
      </p:sp>
      <p:sp>
        <p:nvSpPr>
          <p:cNvPr id="7" name="object 7"/>
          <p:cNvSpPr txBox="1"/>
          <p:nvPr/>
        </p:nvSpPr>
        <p:spPr>
          <a:xfrm>
            <a:off x="510540" y="6617207"/>
            <a:ext cx="3054985" cy="193040"/>
          </a:xfrm>
          <a:prstGeom prst="rect">
            <a:avLst/>
          </a:prstGeom>
        </p:spPr>
        <p:txBody>
          <a:bodyPr vert="horz" wrap="square" lIns="0" tIns="12700" rIns="0" bIns="0" rtlCol="0">
            <a:spAutoFit/>
          </a:bodyPr>
          <a:lstStyle/>
          <a:p>
            <a:pPr marL="38100">
              <a:lnSpc>
                <a:spcPct val="100000"/>
              </a:lnSpc>
              <a:spcBef>
                <a:spcPts val="100"/>
              </a:spcBef>
            </a:pPr>
            <a:r>
              <a:rPr sz="1100" spc="-25" dirty="0">
                <a:latin typeface="Arial"/>
                <a:cs typeface="Arial"/>
              </a:rPr>
              <a:t>Robbin’s</a:t>
            </a:r>
            <a:r>
              <a:rPr sz="1100" spc="-40" dirty="0">
                <a:latin typeface="Arial"/>
                <a:cs typeface="Arial"/>
              </a:rPr>
              <a:t> </a:t>
            </a:r>
            <a:r>
              <a:rPr sz="1100" spc="-10" dirty="0">
                <a:latin typeface="Arial"/>
                <a:cs typeface="Arial"/>
              </a:rPr>
              <a:t>and</a:t>
            </a:r>
            <a:r>
              <a:rPr sz="1100" spc="-40" dirty="0">
                <a:latin typeface="Arial"/>
                <a:cs typeface="Arial"/>
              </a:rPr>
              <a:t> </a:t>
            </a:r>
            <a:r>
              <a:rPr sz="1100" spc="-25" dirty="0">
                <a:latin typeface="Arial"/>
                <a:cs typeface="Arial"/>
              </a:rPr>
              <a:t>Cotran</a:t>
            </a:r>
            <a:r>
              <a:rPr sz="1100" spc="-35" dirty="0">
                <a:latin typeface="Arial"/>
                <a:cs typeface="Arial"/>
              </a:rPr>
              <a:t> </a:t>
            </a:r>
            <a:r>
              <a:rPr sz="1100" spc="-20" dirty="0">
                <a:latin typeface="Arial"/>
                <a:cs typeface="Arial"/>
              </a:rPr>
              <a:t>Atlas</a:t>
            </a:r>
            <a:r>
              <a:rPr sz="1100" spc="-40" dirty="0">
                <a:latin typeface="Arial"/>
                <a:cs typeface="Arial"/>
              </a:rPr>
              <a:t> </a:t>
            </a:r>
            <a:r>
              <a:rPr sz="1100" dirty="0">
                <a:latin typeface="Arial"/>
                <a:cs typeface="Arial"/>
              </a:rPr>
              <a:t>of</a:t>
            </a:r>
            <a:r>
              <a:rPr sz="1100" spc="-30" dirty="0">
                <a:latin typeface="Arial"/>
                <a:cs typeface="Arial"/>
              </a:rPr>
              <a:t> </a:t>
            </a:r>
            <a:r>
              <a:rPr sz="1100" spc="-25" dirty="0">
                <a:latin typeface="Arial"/>
                <a:cs typeface="Arial"/>
              </a:rPr>
              <a:t>pathology,</a:t>
            </a:r>
            <a:r>
              <a:rPr sz="1100" spc="-35" dirty="0">
                <a:latin typeface="Arial"/>
                <a:cs typeface="Arial"/>
              </a:rPr>
              <a:t> </a:t>
            </a:r>
            <a:r>
              <a:rPr sz="1100" dirty="0">
                <a:latin typeface="Arial"/>
                <a:cs typeface="Arial"/>
              </a:rPr>
              <a:t>3</a:t>
            </a:r>
            <a:r>
              <a:rPr sz="1050" baseline="23809" dirty="0">
                <a:latin typeface="Arial"/>
                <a:cs typeface="Arial"/>
              </a:rPr>
              <a:t>rd</a:t>
            </a:r>
            <a:r>
              <a:rPr sz="1050" spc="150" baseline="23809" dirty="0">
                <a:latin typeface="Arial"/>
                <a:cs typeface="Arial"/>
              </a:rPr>
              <a:t> </a:t>
            </a:r>
            <a:r>
              <a:rPr sz="1100" spc="-10" dirty="0">
                <a:latin typeface="Arial"/>
                <a:cs typeface="Arial"/>
              </a:rPr>
              <a:t>edition</a:t>
            </a:r>
            <a:endParaRPr sz="11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609600"/>
            <a:ext cx="8443595" cy="3793218"/>
          </a:xfrm>
          <a:prstGeom prst="rect">
            <a:avLst/>
          </a:prstGeom>
        </p:spPr>
        <p:txBody>
          <a:bodyPr vert="horz" wrap="square" lIns="0" tIns="183515" rIns="0" bIns="0" rtlCol="0">
            <a:spAutoFit/>
          </a:bodyPr>
          <a:lstStyle/>
          <a:p>
            <a:pPr marL="355600" indent="-342900">
              <a:lnSpc>
                <a:spcPct val="100000"/>
              </a:lnSpc>
              <a:spcBef>
                <a:spcPts val="1445"/>
              </a:spcBef>
              <a:buChar char="•"/>
              <a:tabLst>
                <a:tab pos="354965" algn="l"/>
                <a:tab pos="355600" algn="l"/>
              </a:tabLst>
            </a:pPr>
            <a:r>
              <a:rPr sz="2400" kern="1200" spc="-155" dirty="0">
                <a:solidFill>
                  <a:schemeClr val="tx1">
                    <a:lumMod val="75000"/>
                    <a:lumOff val="25000"/>
                  </a:schemeClr>
                </a:solidFill>
                <a:latin typeface="Arial"/>
                <a:ea typeface="+mn-ea"/>
                <a:cs typeface="Arial"/>
              </a:rPr>
              <a:t>airway remodeling, including:</a:t>
            </a:r>
          </a:p>
          <a:p>
            <a:pPr marL="647065" lvl="1" indent="-177800">
              <a:lnSpc>
                <a:spcPct val="100000"/>
              </a:lnSpc>
              <a:spcBef>
                <a:spcPts val="1340"/>
              </a:spcBef>
              <a:buChar char="•"/>
              <a:tabLst>
                <a:tab pos="647700" algn="l"/>
              </a:tabLst>
            </a:pPr>
            <a:r>
              <a:rPr sz="2400" kern="1200" spc="-155" dirty="0">
                <a:solidFill>
                  <a:schemeClr val="tx1">
                    <a:lumMod val="75000"/>
                    <a:lumOff val="25000"/>
                  </a:schemeClr>
                </a:solidFill>
                <a:latin typeface="Arial"/>
                <a:ea typeface="+mn-ea"/>
                <a:cs typeface="Arial"/>
              </a:rPr>
              <a:t>Thickening of airway wall</a:t>
            </a:r>
          </a:p>
          <a:p>
            <a:pPr marL="652145" lvl="1" indent="-182880">
              <a:lnSpc>
                <a:spcPct val="100000"/>
              </a:lnSpc>
              <a:spcBef>
                <a:spcPts val="650"/>
              </a:spcBef>
              <a:buChar char="•"/>
              <a:tabLst>
                <a:tab pos="652780" algn="l"/>
              </a:tabLst>
            </a:pPr>
            <a:r>
              <a:rPr sz="2400" kern="1200" spc="-155" dirty="0">
                <a:solidFill>
                  <a:schemeClr val="tx1">
                    <a:lumMod val="75000"/>
                    <a:lumOff val="25000"/>
                  </a:schemeClr>
                </a:solidFill>
                <a:latin typeface="Arial"/>
                <a:ea typeface="+mn-ea"/>
                <a:cs typeface="Arial"/>
              </a:rPr>
              <a:t>Sub-basement membrane fibrosis</a:t>
            </a:r>
          </a:p>
          <a:p>
            <a:pPr marL="652145" lvl="1" indent="-182880">
              <a:lnSpc>
                <a:spcPct val="100000"/>
              </a:lnSpc>
              <a:spcBef>
                <a:spcPts val="650"/>
              </a:spcBef>
              <a:buChar char="•"/>
              <a:tabLst>
                <a:tab pos="652780" algn="l"/>
              </a:tabLst>
            </a:pPr>
            <a:r>
              <a:rPr sz="2400" kern="1200" spc="-155" dirty="0">
                <a:solidFill>
                  <a:schemeClr val="tx1">
                    <a:lumMod val="75000"/>
                    <a:lumOff val="25000"/>
                  </a:schemeClr>
                </a:solidFill>
                <a:latin typeface="Arial"/>
                <a:ea typeface="+mn-ea"/>
                <a:cs typeface="Arial"/>
              </a:rPr>
              <a:t>Increased submucosal vascularity</a:t>
            </a:r>
          </a:p>
          <a:p>
            <a:pPr marL="469900" marR="5080" lvl="1">
              <a:lnSpc>
                <a:spcPct val="119300"/>
              </a:lnSpc>
              <a:spcBef>
                <a:spcPts val="70"/>
              </a:spcBef>
              <a:buChar char="•"/>
              <a:tabLst>
                <a:tab pos="636905" algn="l"/>
              </a:tabLst>
            </a:pPr>
            <a:r>
              <a:rPr sz="2400" kern="1200" spc="-155" dirty="0">
                <a:solidFill>
                  <a:schemeClr val="tx1">
                    <a:lumMod val="75000"/>
                    <a:lumOff val="25000"/>
                  </a:schemeClr>
                </a:solidFill>
                <a:latin typeface="Arial"/>
                <a:ea typeface="+mn-ea"/>
                <a:cs typeface="Arial"/>
              </a:rPr>
              <a:t>An increase in size of the submucosal glands and goblet cell</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metaplasia of the airway epithelium</a:t>
            </a:r>
          </a:p>
          <a:p>
            <a:pPr marL="652145" lvl="1" indent="-182880">
              <a:lnSpc>
                <a:spcPct val="100000"/>
              </a:lnSpc>
              <a:spcBef>
                <a:spcPts val="645"/>
              </a:spcBef>
              <a:buChar char="•"/>
              <a:tabLst>
                <a:tab pos="652780" algn="l"/>
              </a:tabLst>
            </a:pPr>
            <a:r>
              <a:rPr sz="2400" kern="1200" spc="-155" dirty="0">
                <a:solidFill>
                  <a:schemeClr val="tx1">
                    <a:lumMod val="75000"/>
                    <a:lumOff val="25000"/>
                  </a:schemeClr>
                </a:solidFill>
                <a:latin typeface="Arial"/>
                <a:ea typeface="+mn-ea"/>
                <a:cs typeface="Arial"/>
              </a:rPr>
              <a:t>Hypertrophy and/or hyperplasia of the bronchial muscle</a:t>
            </a:r>
            <a:endParaRPr lang="en-US" sz="2400" kern="1200" spc="-155" dirty="0">
              <a:solidFill>
                <a:schemeClr val="tx1">
                  <a:lumMod val="75000"/>
                  <a:lumOff val="25000"/>
                </a:schemeClr>
              </a:solidFill>
              <a:latin typeface="Arial"/>
              <a:ea typeface="+mn-ea"/>
              <a:cs typeface="Arial"/>
            </a:endParaRPr>
          </a:p>
          <a:p>
            <a:pPr marL="652145" lvl="1" indent="-182880">
              <a:lnSpc>
                <a:spcPct val="100000"/>
              </a:lnSpc>
              <a:spcBef>
                <a:spcPts val="645"/>
              </a:spcBef>
              <a:buChar char="•"/>
              <a:tabLst>
                <a:tab pos="652780" algn="l"/>
              </a:tabLst>
            </a:pPr>
            <a:r>
              <a:rPr sz="2400" kern="1200" spc="-155" dirty="0">
                <a:solidFill>
                  <a:schemeClr val="tx1">
                    <a:lumMod val="75000"/>
                    <a:lumOff val="25000"/>
                  </a:schemeClr>
                </a:solidFill>
                <a:latin typeface="Arial"/>
                <a:ea typeface="+mn-ea"/>
                <a:cs typeface="Arial"/>
              </a:rPr>
              <a:t>In fatal cases</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distension of lungs</a:t>
            </a:r>
          </a:p>
        </p:txBody>
      </p:sp>
      <p:sp>
        <p:nvSpPr>
          <p:cNvPr id="3" name="Right Arrow 2"/>
          <p:cNvSpPr/>
          <p:nvPr/>
        </p:nvSpPr>
        <p:spPr>
          <a:xfrm>
            <a:off x="2895600" y="4087782"/>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972549" cy="6596390"/>
          </a:xfrm>
          <a:prstGeom prst="rect">
            <a:avLst/>
          </a:prstGeom>
        </p:spPr>
      </p:pic>
      <p:sp>
        <p:nvSpPr>
          <p:cNvPr id="3" name="object 3"/>
          <p:cNvSpPr txBox="1"/>
          <p:nvPr/>
        </p:nvSpPr>
        <p:spPr>
          <a:xfrm>
            <a:off x="510540" y="6617207"/>
            <a:ext cx="3054985" cy="193040"/>
          </a:xfrm>
          <a:prstGeom prst="rect">
            <a:avLst/>
          </a:prstGeom>
        </p:spPr>
        <p:txBody>
          <a:bodyPr vert="horz" wrap="square" lIns="0" tIns="12700" rIns="0" bIns="0" rtlCol="0">
            <a:spAutoFit/>
          </a:bodyPr>
          <a:lstStyle/>
          <a:p>
            <a:pPr marL="38100">
              <a:lnSpc>
                <a:spcPct val="100000"/>
              </a:lnSpc>
              <a:spcBef>
                <a:spcPts val="100"/>
              </a:spcBef>
            </a:pPr>
            <a:r>
              <a:rPr sz="1100" spc="-25" dirty="0">
                <a:latin typeface="Arial"/>
                <a:cs typeface="Arial"/>
              </a:rPr>
              <a:t>Robbin’s</a:t>
            </a:r>
            <a:r>
              <a:rPr sz="1100" spc="-40" dirty="0">
                <a:latin typeface="Arial"/>
                <a:cs typeface="Arial"/>
              </a:rPr>
              <a:t> </a:t>
            </a:r>
            <a:r>
              <a:rPr sz="1100" spc="-10" dirty="0">
                <a:latin typeface="Arial"/>
                <a:cs typeface="Arial"/>
              </a:rPr>
              <a:t>and</a:t>
            </a:r>
            <a:r>
              <a:rPr sz="1100" spc="-40" dirty="0">
                <a:latin typeface="Arial"/>
                <a:cs typeface="Arial"/>
              </a:rPr>
              <a:t> </a:t>
            </a:r>
            <a:r>
              <a:rPr sz="1100" spc="-25" dirty="0">
                <a:latin typeface="Arial"/>
                <a:cs typeface="Arial"/>
              </a:rPr>
              <a:t>Cotran</a:t>
            </a:r>
            <a:r>
              <a:rPr sz="1100" spc="-35" dirty="0">
                <a:latin typeface="Arial"/>
                <a:cs typeface="Arial"/>
              </a:rPr>
              <a:t> </a:t>
            </a:r>
            <a:r>
              <a:rPr sz="1100" spc="-20" dirty="0">
                <a:latin typeface="Arial"/>
                <a:cs typeface="Arial"/>
              </a:rPr>
              <a:t>Atlas</a:t>
            </a:r>
            <a:r>
              <a:rPr sz="1100" spc="-40" dirty="0">
                <a:latin typeface="Arial"/>
                <a:cs typeface="Arial"/>
              </a:rPr>
              <a:t> </a:t>
            </a:r>
            <a:r>
              <a:rPr sz="1100" dirty="0">
                <a:latin typeface="Arial"/>
                <a:cs typeface="Arial"/>
              </a:rPr>
              <a:t>of</a:t>
            </a:r>
            <a:r>
              <a:rPr sz="1100" spc="-30" dirty="0">
                <a:latin typeface="Arial"/>
                <a:cs typeface="Arial"/>
              </a:rPr>
              <a:t> </a:t>
            </a:r>
            <a:r>
              <a:rPr sz="1100" spc="-25" dirty="0">
                <a:latin typeface="Arial"/>
                <a:cs typeface="Arial"/>
              </a:rPr>
              <a:t>pathology,</a:t>
            </a:r>
            <a:r>
              <a:rPr sz="1100" spc="-35" dirty="0">
                <a:latin typeface="Arial"/>
                <a:cs typeface="Arial"/>
              </a:rPr>
              <a:t> </a:t>
            </a:r>
            <a:r>
              <a:rPr sz="1100" dirty="0">
                <a:latin typeface="Arial"/>
                <a:cs typeface="Arial"/>
              </a:rPr>
              <a:t>3</a:t>
            </a:r>
            <a:r>
              <a:rPr sz="1050" baseline="23809" dirty="0">
                <a:latin typeface="Arial"/>
                <a:cs typeface="Arial"/>
              </a:rPr>
              <a:t>rd</a:t>
            </a:r>
            <a:r>
              <a:rPr sz="1050" spc="150" baseline="23809" dirty="0">
                <a:latin typeface="Arial"/>
                <a:cs typeface="Arial"/>
              </a:rPr>
              <a:t> </a:t>
            </a:r>
            <a:r>
              <a:rPr sz="1100" spc="-10" dirty="0">
                <a:latin typeface="Arial"/>
                <a:cs typeface="Arial"/>
              </a:rPr>
              <a:t>edition</a:t>
            </a:r>
            <a:endParaRPr sz="1100">
              <a:latin typeface="Arial"/>
              <a:cs typeface="Arial"/>
            </a:endParaRPr>
          </a:p>
        </p:txBody>
      </p:sp>
      <p:grpSp>
        <p:nvGrpSpPr>
          <p:cNvPr id="4" name="object 4"/>
          <p:cNvGrpSpPr/>
          <p:nvPr/>
        </p:nvGrpSpPr>
        <p:grpSpPr>
          <a:xfrm>
            <a:off x="1281112" y="2271712"/>
            <a:ext cx="7496175" cy="1857375"/>
            <a:chOff x="1281112" y="2271712"/>
            <a:chExt cx="7496175" cy="1857375"/>
          </a:xfrm>
        </p:grpSpPr>
        <p:sp>
          <p:nvSpPr>
            <p:cNvPr id="5" name="object 5"/>
            <p:cNvSpPr/>
            <p:nvPr/>
          </p:nvSpPr>
          <p:spPr>
            <a:xfrm>
              <a:off x="8229599" y="3269865"/>
              <a:ext cx="533400" cy="845185"/>
            </a:xfrm>
            <a:custGeom>
              <a:avLst/>
              <a:gdLst/>
              <a:ahLst/>
              <a:cxnLst/>
              <a:rect l="l" t="t" r="r" b="b"/>
              <a:pathLst>
                <a:path w="533400" h="845185">
                  <a:moveTo>
                    <a:pt x="266700" y="0"/>
                  </a:moveTo>
                  <a:lnTo>
                    <a:pt x="203742" y="322737"/>
                  </a:lnTo>
                  <a:lnTo>
                    <a:pt x="0" y="322736"/>
                  </a:lnTo>
                  <a:lnTo>
                    <a:pt x="164830" y="522196"/>
                  </a:lnTo>
                  <a:lnTo>
                    <a:pt x="101870" y="844933"/>
                  </a:lnTo>
                  <a:lnTo>
                    <a:pt x="266700" y="645468"/>
                  </a:lnTo>
                  <a:lnTo>
                    <a:pt x="431529" y="844933"/>
                  </a:lnTo>
                  <a:lnTo>
                    <a:pt x="368567" y="522196"/>
                  </a:lnTo>
                  <a:lnTo>
                    <a:pt x="533398" y="322736"/>
                  </a:lnTo>
                  <a:lnTo>
                    <a:pt x="329657" y="322737"/>
                  </a:lnTo>
                  <a:lnTo>
                    <a:pt x="266700" y="0"/>
                  </a:lnTo>
                  <a:close/>
                </a:path>
              </a:pathLst>
            </a:custGeom>
            <a:solidFill>
              <a:srgbClr val="DC5924"/>
            </a:solidFill>
          </p:spPr>
          <p:txBody>
            <a:bodyPr wrap="square" lIns="0" tIns="0" rIns="0" bIns="0" rtlCol="0"/>
            <a:lstStyle/>
            <a:p>
              <a:endParaRPr/>
            </a:p>
          </p:txBody>
        </p:sp>
        <p:sp>
          <p:nvSpPr>
            <p:cNvPr id="6" name="object 6"/>
            <p:cNvSpPr/>
            <p:nvPr/>
          </p:nvSpPr>
          <p:spPr>
            <a:xfrm>
              <a:off x="8229600" y="3269865"/>
              <a:ext cx="533400" cy="845185"/>
            </a:xfrm>
            <a:custGeom>
              <a:avLst/>
              <a:gdLst/>
              <a:ahLst/>
              <a:cxnLst/>
              <a:rect l="l" t="t" r="r" b="b"/>
              <a:pathLst>
                <a:path w="533400" h="845185">
                  <a:moveTo>
                    <a:pt x="0" y="322735"/>
                  </a:moveTo>
                  <a:lnTo>
                    <a:pt x="203741" y="322737"/>
                  </a:lnTo>
                  <a:lnTo>
                    <a:pt x="266699" y="0"/>
                  </a:lnTo>
                  <a:lnTo>
                    <a:pt x="329657" y="322737"/>
                  </a:lnTo>
                  <a:lnTo>
                    <a:pt x="533398" y="322735"/>
                  </a:lnTo>
                  <a:lnTo>
                    <a:pt x="368568" y="522196"/>
                  </a:lnTo>
                  <a:lnTo>
                    <a:pt x="431529" y="844933"/>
                  </a:lnTo>
                  <a:lnTo>
                    <a:pt x="266699" y="645468"/>
                  </a:lnTo>
                  <a:lnTo>
                    <a:pt x="101869" y="844933"/>
                  </a:lnTo>
                  <a:lnTo>
                    <a:pt x="164830" y="522196"/>
                  </a:lnTo>
                  <a:lnTo>
                    <a:pt x="0" y="322735"/>
                  </a:lnTo>
                  <a:close/>
                </a:path>
              </a:pathLst>
            </a:custGeom>
            <a:ln w="28575">
              <a:solidFill>
                <a:srgbClr val="A13F17"/>
              </a:solidFill>
            </a:ln>
          </p:spPr>
          <p:txBody>
            <a:bodyPr wrap="square" lIns="0" tIns="0" rIns="0" bIns="0" rtlCol="0"/>
            <a:lstStyle/>
            <a:p>
              <a:endParaRPr/>
            </a:p>
          </p:txBody>
        </p:sp>
        <p:sp>
          <p:nvSpPr>
            <p:cNvPr id="7" name="object 7"/>
            <p:cNvSpPr/>
            <p:nvPr/>
          </p:nvSpPr>
          <p:spPr>
            <a:xfrm>
              <a:off x="1295400" y="2286000"/>
              <a:ext cx="436880" cy="1143000"/>
            </a:xfrm>
            <a:custGeom>
              <a:avLst/>
              <a:gdLst/>
              <a:ahLst/>
              <a:cxnLst/>
              <a:rect l="l" t="t" r="r" b="b"/>
              <a:pathLst>
                <a:path w="436880" h="1143000">
                  <a:moveTo>
                    <a:pt x="436389" y="0"/>
                  </a:moveTo>
                  <a:lnTo>
                    <a:pt x="0" y="0"/>
                  </a:lnTo>
                  <a:lnTo>
                    <a:pt x="218194" y="1143000"/>
                  </a:lnTo>
                  <a:lnTo>
                    <a:pt x="436389" y="0"/>
                  </a:lnTo>
                  <a:close/>
                </a:path>
              </a:pathLst>
            </a:custGeom>
            <a:solidFill>
              <a:srgbClr val="F5C201"/>
            </a:solidFill>
          </p:spPr>
          <p:txBody>
            <a:bodyPr wrap="square" lIns="0" tIns="0" rIns="0" bIns="0" rtlCol="0"/>
            <a:lstStyle/>
            <a:p>
              <a:endParaRPr/>
            </a:p>
          </p:txBody>
        </p:sp>
        <p:sp>
          <p:nvSpPr>
            <p:cNvPr id="8" name="object 8"/>
            <p:cNvSpPr/>
            <p:nvPr/>
          </p:nvSpPr>
          <p:spPr>
            <a:xfrm>
              <a:off x="1295399" y="2286000"/>
              <a:ext cx="436880" cy="1143000"/>
            </a:xfrm>
            <a:custGeom>
              <a:avLst/>
              <a:gdLst/>
              <a:ahLst/>
              <a:cxnLst/>
              <a:rect l="l" t="t" r="r" b="b"/>
              <a:pathLst>
                <a:path w="436880" h="1143000">
                  <a:moveTo>
                    <a:pt x="436390" y="0"/>
                  </a:moveTo>
                  <a:lnTo>
                    <a:pt x="218195" y="1143000"/>
                  </a:lnTo>
                  <a:lnTo>
                    <a:pt x="0" y="0"/>
                  </a:lnTo>
                  <a:lnTo>
                    <a:pt x="436390" y="0"/>
                  </a:lnTo>
                  <a:close/>
                </a:path>
              </a:pathLst>
            </a:custGeom>
            <a:ln w="28575">
              <a:solidFill>
                <a:srgbClr val="B48E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4087367" y="2926080"/>
              <a:ext cx="438912" cy="371856"/>
            </a:xfrm>
            <a:prstGeom prst="rect">
              <a:avLst/>
            </a:prstGeom>
          </p:spPr>
        </p:pic>
        <p:sp>
          <p:nvSpPr>
            <p:cNvPr id="10" name="object 10"/>
            <p:cNvSpPr/>
            <p:nvPr/>
          </p:nvSpPr>
          <p:spPr>
            <a:xfrm>
              <a:off x="4113239" y="2975243"/>
              <a:ext cx="342900" cy="273685"/>
            </a:xfrm>
            <a:custGeom>
              <a:avLst/>
              <a:gdLst/>
              <a:ahLst/>
              <a:cxnLst/>
              <a:rect l="l" t="t" r="r" b="b"/>
              <a:pathLst>
                <a:path w="342900" h="273685">
                  <a:moveTo>
                    <a:pt x="171450" y="0"/>
                  </a:moveTo>
                  <a:lnTo>
                    <a:pt x="117258" y="6969"/>
                  </a:lnTo>
                  <a:lnTo>
                    <a:pt x="70193" y="26378"/>
                  </a:lnTo>
                  <a:lnTo>
                    <a:pt x="33079" y="55973"/>
                  </a:lnTo>
                  <a:lnTo>
                    <a:pt x="8740" y="93504"/>
                  </a:lnTo>
                  <a:lnTo>
                    <a:pt x="0" y="136718"/>
                  </a:lnTo>
                  <a:lnTo>
                    <a:pt x="8740" y="179931"/>
                  </a:lnTo>
                  <a:lnTo>
                    <a:pt x="33079" y="217461"/>
                  </a:lnTo>
                  <a:lnTo>
                    <a:pt x="70193" y="247056"/>
                  </a:lnTo>
                  <a:lnTo>
                    <a:pt x="117258" y="266464"/>
                  </a:lnTo>
                  <a:lnTo>
                    <a:pt x="171450" y="273434"/>
                  </a:lnTo>
                  <a:lnTo>
                    <a:pt x="225641" y="266464"/>
                  </a:lnTo>
                  <a:lnTo>
                    <a:pt x="272705" y="247056"/>
                  </a:lnTo>
                  <a:lnTo>
                    <a:pt x="309819" y="217461"/>
                  </a:lnTo>
                  <a:lnTo>
                    <a:pt x="334159" y="179931"/>
                  </a:lnTo>
                  <a:lnTo>
                    <a:pt x="342900" y="136718"/>
                  </a:lnTo>
                  <a:lnTo>
                    <a:pt x="334159" y="93504"/>
                  </a:lnTo>
                  <a:lnTo>
                    <a:pt x="309819" y="55973"/>
                  </a:lnTo>
                  <a:lnTo>
                    <a:pt x="272705" y="26378"/>
                  </a:lnTo>
                  <a:lnTo>
                    <a:pt x="225641" y="6969"/>
                  </a:lnTo>
                  <a:lnTo>
                    <a:pt x="171450" y="0"/>
                  </a:lnTo>
                  <a:close/>
                </a:path>
              </a:pathLst>
            </a:custGeom>
            <a:solidFill>
              <a:srgbClr val="4D6BB5"/>
            </a:solidFill>
          </p:spPr>
          <p:txBody>
            <a:bodyPr wrap="square" lIns="0" tIns="0" rIns="0" bIns="0" rtlCol="0"/>
            <a:lstStyle/>
            <a:p>
              <a:endParaRPr/>
            </a:p>
          </p:txBody>
        </p:sp>
        <p:sp>
          <p:nvSpPr>
            <p:cNvPr id="11" name="object 11"/>
            <p:cNvSpPr/>
            <p:nvPr/>
          </p:nvSpPr>
          <p:spPr>
            <a:xfrm>
              <a:off x="4113239" y="2975243"/>
              <a:ext cx="342900" cy="273685"/>
            </a:xfrm>
            <a:custGeom>
              <a:avLst/>
              <a:gdLst/>
              <a:ahLst/>
              <a:cxnLst/>
              <a:rect l="l" t="t" r="r" b="b"/>
              <a:pathLst>
                <a:path w="342900" h="273685">
                  <a:moveTo>
                    <a:pt x="0" y="136717"/>
                  </a:moveTo>
                  <a:lnTo>
                    <a:pt x="8740" y="93504"/>
                  </a:lnTo>
                  <a:lnTo>
                    <a:pt x="33079" y="55973"/>
                  </a:lnTo>
                  <a:lnTo>
                    <a:pt x="70193" y="26378"/>
                  </a:lnTo>
                  <a:lnTo>
                    <a:pt x="117258" y="6969"/>
                  </a:lnTo>
                  <a:lnTo>
                    <a:pt x="171450" y="0"/>
                  </a:lnTo>
                  <a:lnTo>
                    <a:pt x="225641" y="6969"/>
                  </a:lnTo>
                  <a:lnTo>
                    <a:pt x="272706" y="26378"/>
                  </a:lnTo>
                  <a:lnTo>
                    <a:pt x="309820" y="55973"/>
                  </a:lnTo>
                  <a:lnTo>
                    <a:pt x="334159" y="93504"/>
                  </a:lnTo>
                  <a:lnTo>
                    <a:pt x="342900" y="136717"/>
                  </a:lnTo>
                  <a:lnTo>
                    <a:pt x="334159" y="179930"/>
                  </a:lnTo>
                  <a:lnTo>
                    <a:pt x="309820" y="217461"/>
                  </a:lnTo>
                  <a:lnTo>
                    <a:pt x="272706" y="247056"/>
                  </a:lnTo>
                  <a:lnTo>
                    <a:pt x="225641" y="266465"/>
                  </a:lnTo>
                  <a:lnTo>
                    <a:pt x="171450" y="273435"/>
                  </a:lnTo>
                  <a:lnTo>
                    <a:pt x="117258" y="266465"/>
                  </a:lnTo>
                  <a:lnTo>
                    <a:pt x="70193" y="247056"/>
                  </a:lnTo>
                  <a:lnTo>
                    <a:pt x="33079" y="217461"/>
                  </a:lnTo>
                  <a:lnTo>
                    <a:pt x="8740" y="179930"/>
                  </a:lnTo>
                  <a:lnTo>
                    <a:pt x="0" y="136717"/>
                  </a:lnTo>
                  <a:close/>
                </a:path>
              </a:pathLst>
            </a:custGeom>
            <a:ln w="12700">
              <a:solidFill>
                <a:srgbClr val="4E69AE"/>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52500"/>
            <a:ext cx="4573270" cy="513080"/>
          </a:xfrm>
          <a:prstGeom prst="rect">
            <a:avLst/>
          </a:prstGeom>
        </p:spPr>
        <p:txBody>
          <a:bodyPr vert="horz" wrap="square" lIns="0" tIns="12700" rIns="0" bIns="0" rtlCol="0">
            <a:spAutoFit/>
          </a:bodyPr>
          <a:lstStyle/>
          <a:p>
            <a:pPr marL="12700">
              <a:lnSpc>
                <a:spcPct val="100000"/>
              </a:lnSpc>
              <a:spcBef>
                <a:spcPts val="100"/>
              </a:spcBef>
            </a:pPr>
            <a:r>
              <a:rPr sz="3200" spc="-45" dirty="0"/>
              <a:t>CLINICAL</a:t>
            </a:r>
            <a:r>
              <a:rPr sz="3200" spc="-200" dirty="0"/>
              <a:t> </a:t>
            </a:r>
            <a:r>
              <a:rPr sz="3200" spc="-80" dirty="0"/>
              <a:t>FEATURES</a:t>
            </a:r>
            <a:endParaRPr sz="3200" dirty="0"/>
          </a:p>
        </p:txBody>
      </p:sp>
      <p:pic>
        <p:nvPicPr>
          <p:cNvPr id="3" name="object 3"/>
          <p:cNvPicPr/>
          <p:nvPr/>
        </p:nvPicPr>
        <p:blipFill>
          <a:blip r:embed="rId2" cstate="print"/>
          <a:stretch>
            <a:fillRect/>
          </a:stretch>
        </p:blipFill>
        <p:spPr>
          <a:xfrm>
            <a:off x="535940" y="1752599"/>
            <a:ext cx="7617458" cy="4038601"/>
          </a:xfrm>
          <a:prstGeom prst="rect">
            <a:avLst/>
          </a:prstGeom>
        </p:spPr>
      </p:pic>
      <p:sp>
        <p:nvSpPr>
          <p:cNvPr id="4" name="object 4"/>
          <p:cNvSpPr txBox="1"/>
          <p:nvPr/>
        </p:nvSpPr>
        <p:spPr>
          <a:xfrm>
            <a:off x="869315" y="6477000"/>
            <a:ext cx="4239895" cy="193040"/>
          </a:xfrm>
          <a:prstGeom prst="rect">
            <a:avLst/>
          </a:prstGeom>
        </p:spPr>
        <p:txBody>
          <a:bodyPr vert="horz" wrap="square" lIns="0" tIns="12700" rIns="0" bIns="0" rtlCol="0">
            <a:spAutoFit/>
          </a:bodyPr>
          <a:lstStyle/>
          <a:p>
            <a:pPr marL="12700">
              <a:lnSpc>
                <a:spcPct val="100000"/>
              </a:lnSpc>
              <a:spcBef>
                <a:spcPts val="100"/>
              </a:spcBef>
            </a:pPr>
            <a:r>
              <a:rPr sz="1100" spc="-10" dirty="0">
                <a:latin typeface="Arial"/>
                <a:cs typeface="Arial"/>
              </a:rPr>
              <a:t>https://allergyasthmanetwork.org/what-</a:t>
            </a:r>
            <a:r>
              <a:rPr sz="1100" dirty="0">
                <a:latin typeface="Arial"/>
                <a:cs typeface="Arial"/>
              </a:rPr>
              <a:t>is-</a:t>
            </a:r>
            <a:r>
              <a:rPr sz="1100" spc="-10" dirty="0">
                <a:latin typeface="Arial"/>
                <a:cs typeface="Arial"/>
              </a:rPr>
              <a:t>asthma/asthma-symptoms/</a:t>
            </a:r>
            <a:endParaRPr sz="11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914400"/>
            <a:ext cx="7885430" cy="3541162"/>
          </a:xfrm>
          <a:prstGeom prst="rect">
            <a:avLst/>
          </a:prstGeom>
        </p:spPr>
        <p:txBody>
          <a:bodyPr vert="horz" wrap="square" lIns="0" tIns="12700" rIns="0" bIns="0" rtlCol="0">
            <a:spAutoFit/>
          </a:bodyPr>
          <a:lstStyle/>
          <a:p>
            <a:pPr marL="469900" indent="-457200">
              <a:lnSpc>
                <a:spcPct val="100000"/>
              </a:lnSpc>
              <a:spcBef>
                <a:spcPts val="100"/>
              </a:spcBef>
              <a:buFont typeface="Arial"/>
              <a:buChar char="•"/>
              <a:tabLst>
                <a:tab pos="469265" algn="l"/>
                <a:tab pos="469900" algn="l"/>
              </a:tabLst>
            </a:pPr>
            <a:r>
              <a:rPr sz="3200" b="1" spc="-235" dirty="0">
                <a:latin typeface="Arial"/>
                <a:cs typeface="Arial"/>
              </a:rPr>
              <a:t>its</a:t>
            </a:r>
            <a:r>
              <a:rPr sz="3200" b="1" spc="-135" dirty="0">
                <a:latin typeface="Arial"/>
                <a:cs typeface="Arial"/>
              </a:rPr>
              <a:t> </a:t>
            </a:r>
            <a:r>
              <a:rPr sz="3200" b="1" spc="-305" dirty="0">
                <a:latin typeface="Arial"/>
                <a:cs typeface="Arial"/>
              </a:rPr>
              <a:t>hallmarks</a:t>
            </a:r>
            <a:r>
              <a:rPr sz="3200" b="1" spc="-130" dirty="0">
                <a:latin typeface="Arial"/>
                <a:cs typeface="Arial"/>
              </a:rPr>
              <a:t> </a:t>
            </a:r>
            <a:r>
              <a:rPr sz="3200" b="1" spc="-290" dirty="0">
                <a:latin typeface="Arial"/>
                <a:cs typeface="Arial"/>
              </a:rPr>
              <a:t>are:</a:t>
            </a:r>
            <a:endParaRPr sz="3200" dirty="0">
              <a:latin typeface="Arial"/>
              <a:cs typeface="Arial"/>
            </a:endParaRPr>
          </a:p>
          <a:p>
            <a:pPr>
              <a:lnSpc>
                <a:spcPct val="100000"/>
              </a:lnSpc>
              <a:spcBef>
                <a:spcPts val="40"/>
              </a:spcBef>
            </a:pPr>
            <a:endParaRPr sz="2800" spc="-260" dirty="0">
              <a:latin typeface="+mn-lt"/>
              <a:cs typeface="Arial"/>
            </a:endParaRPr>
          </a:p>
          <a:p>
            <a:pPr marL="527050" marR="1265555" indent="-514350">
              <a:lnSpc>
                <a:spcPts val="3290"/>
              </a:lnSpc>
              <a:buAutoNum type="alphaLcParenR"/>
              <a:tabLst>
                <a:tab pos="526415" algn="l"/>
                <a:tab pos="527050" algn="l"/>
              </a:tabLst>
            </a:pPr>
            <a:r>
              <a:rPr sz="2800" spc="-260" dirty="0">
                <a:latin typeface="+mn-lt"/>
                <a:cs typeface="Arial"/>
              </a:rPr>
              <a:t>Intermittent and reversible airway obstruction</a:t>
            </a:r>
            <a:r>
              <a:rPr lang="en-US" sz="2800" spc="-260" dirty="0">
                <a:latin typeface="+mn-lt"/>
                <a:cs typeface="Arial"/>
              </a:rPr>
              <a:t> </a:t>
            </a:r>
            <a:r>
              <a:rPr sz="2800" u="sng" spc="-260" dirty="0">
                <a:latin typeface="+mn-lt"/>
                <a:cs typeface="Arial"/>
              </a:rPr>
              <a:t>(bronchospasm)</a:t>
            </a:r>
          </a:p>
          <a:p>
            <a:pPr marL="527050" indent="-514350">
              <a:lnSpc>
                <a:spcPct val="100000"/>
              </a:lnSpc>
              <a:spcBef>
                <a:spcPts val="1245"/>
              </a:spcBef>
              <a:buAutoNum type="alphaLcParenR"/>
              <a:tabLst>
                <a:tab pos="526415" algn="l"/>
                <a:tab pos="527050" algn="l"/>
              </a:tabLst>
            </a:pPr>
            <a:r>
              <a:rPr sz="2800" spc="-260" dirty="0">
                <a:latin typeface="+mn-lt"/>
                <a:cs typeface="Arial"/>
              </a:rPr>
              <a:t>Chronic bronchial inflammation with eosinophils,</a:t>
            </a:r>
          </a:p>
          <a:p>
            <a:pPr marL="527050" marR="5080" indent="-514350">
              <a:lnSpc>
                <a:spcPct val="100699"/>
              </a:lnSpc>
              <a:spcBef>
                <a:spcPts val="1225"/>
              </a:spcBef>
              <a:buAutoNum type="alphaLcParenR"/>
              <a:tabLst>
                <a:tab pos="526415" algn="l"/>
                <a:tab pos="527050" algn="l"/>
              </a:tabLst>
            </a:pPr>
            <a:r>
              <a:rPr sz="2800" spc="-260" dirty="0">
                <a:latin typeface="+mn-lt"/>
                <a:cs typeface="Arial"/>
              </a:rPr>
              <a:t>Bronchial </a:t>
            </a:r>
            <a:r>
              <a:rPr sz="2800" u="sng" spc="-260" dirty="0">
                <a:latin typeface="+mn-lt"/>
                <a:cs typeface="Arial"/>
              </a:rPr>
              <a:t>smooth muscle cell hypertrophy </a:t>
            </a:r>
            <a:r>
              <a:rPr sz="2800" spc="-260" dirty="0">
                <a:latin typeface="+mn-lt"/>
                <a:cs typeface="Arial"/>
              </a:rPr>
              <a:t>and hyper-</a:t>
            </a:r>
            <a:r>
              <a:rPr lang="en-US" sz="2800" spc="-260" dirty="0">
                <a:latin typeface="+mn-lt"/>
                <a:cs typeface="Arial"/>
              </a:rPr>
              <a:t> </a:t>
            </a:r>
            <a:r>
              <a:rPr sz="2800" spc="-260" dirty="0">
                <a:latin typeface="+mn-lt"/>
                <a:cs typeface="Arial"/>
              </a:rPr>
              <a:t>reactivity.</a:t>
            </a:r>
          </a:p>
          <a:p>
            <a:pPr marL="527050" indent="-514350">
              <a:lnSpc>
                <a:spcPct val="100000"/>
              </a:lnSpc>
              <a:spcBef>
                <a:spcPts val="1245"/>
              </a:spcBef>
              <a:buAutoNum type="alphaLcParenR"/>
              <a:tabLst>
                <a:tab pos="526415" algn="l"/>
                <a:tab pos="527050" algn="l"/>
              </a:tabLst>
            </a:pPr>
            <a:r>
              <a:rPr sz="2800" u="sng" spc="-260" dirty="0">
                <a:latin typeface="+mn-lt"/>
                <a:cs typeface="Arial"/>
              </a:rPr>
              <a:t>increased mucus secretion</a:t>
            </a:r>
            <a:r>
              <a:rPr sz="2800" u="sng" spc="-150" dirty="0">
                <a:uFill>
                  <a:solidFill>
                    <a:srgbClr val="000000"/>
                  </a:solidFill>
                </a:uFill>
                <a:latin typeface="Arial"/>
                <a:cs typeface="Arial"/>
              </a:rPr>
              <a:t>.</a:t>
            </a:r>
            <a:endParaRPr sz="2800" u="sng"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6640" y="967477"/>
            <a:ext cx="2426335" cy="513080"/>
          </a:xfrm>
          <a:prstGeom prst="rect">
            <a:avLst/>
          </a:prstGeom>
        </p:spPr>
        <p:txBody>
          <a:bodyPr vert="horz" wrap="square" lIns="0" tIns="12700" rIns="0" bIns="0" rtlCol="0">
            <a:spAutoFit/>
          </a:bodyPr>
          <a:lstStyle/>
          <a:p>
            <a:pPr marL="12700">
              <a:lnSpc>
                <a:spcPct val="100000"/>
              </a:lnSpc>
              <a:spcBef>
                <a:spcPts val="100"/>
              </a:spcBef>
            </a:pPr>
            <a:r>
              <a:rPr sz="3200" spc="-60" dirty="0"/>
              <a:t>WHEEZING</a:t>
            </a:r>
            <a:endParaRPr sz="3200" dirty="0"/>
          </a:p>
        </p:txBody>
      </p:sp>
      <p:sp>
        <p:nvSpPr>
          <p:cNvPr id="3" name="object 3"/>
          <p:cNvSpPr txBox="1"/>
          <p:nvPr/>
        </p:nvSpPr>
        <p:spPr>
          <a:xfrm>
            <a:off x="840739" y="3848100"/>
            <a:ext cx="5776595" cy="330200"/>
          </a:xfrm>
          <a:prstGeom prst="rect">
            <a:avLst/>
          </a:prstGeom>
        </p:spPr>
        <p:txBody>
          <a:bodyPr vert="horz" wrap="square" lIns="0" tIns="12700" rIns="0" bIns="0" rtlCol="0">
            <a:spAutoFit/>
          </a:bodyPr>
          <a:lstStyle/>
          <a:p>
            <a:pPr marL="12700">
              <a:lnSpc>
                <a:spcPct val="100000"/>
              </a:lnSpc>
              <a:spcBef>
                <a:spcPts val="100"/>
              </a:spcBef>
            </a:pPr>
            <a:r>
              <a:rPr sz="2000" b="1" u="heavy" spc="-10" dirty="0">
                <a:solidFill>
                  <a:srgbClr val="CC9900"/>
                </a:solidFill>
                <a:uFill>
                  <a:solidFill>
                    <a:srgbClr val="CC9900"/>
                  </a:solidFill>
                </a:uFill>
                <a:latin typeface="Arial"/>
                <a:cs typeface="Arial"/>
              </a:rPr>
              <a:t>https://</a:t>
            </a:r>
            <a:r>
              <a:rPr sz="2000" b="1" u="heavy" spc="-10" dirty="0">
                <a:solidFill>
                  <a:srgbClr val="CC9900"/>
                </a:solidFill>
                <a:uFill>
                  <a:solidFill>
                    <a:srgbClr val="CC9900"/>
                  </a:solidFill>
                </a:uFill>
                <a:latin typeface="Arial"/>
                <a:cs typeface="Arial"/>
                <a:hlinkClick r:id="rId2"/>
              </a:rPr>
              <a:t>www.youtube.com/watch?v=7oTfvJff7go</a:t>
            </a:r>
            <a:endParaRPr sz="2000">
              <a:latin typeface="Arial"/>
              <a:cs typeface="Arial"/>
            </a:endParaRPr>
          </a:p>
        </p:txBody>
      </p:sp>
      <p:sp>
        <p:nvSpPr>
          <p:cNvPr id="4" name="object 4"/>
          <p:cNvSpPr txBox="1"/>
          <p:nvPr/>
        </p:nvSpPr>
        <p:spPr>
          <a:xfrm>
            <a:off x="833915" y="1935026"/>
            <a:ext cx="6895465" cy="729302"/>
          </a:xfrm>
          <a:prstGeom prst="rect">
            <a:avLst/>
          </a:prstGeom>
        </p:spPr>
        <p:txBody>
          <a:bodyPr vert="horz" wrap="square" lIns="0" tIns="6350" rIns="0" bIns="0" rtlCol="0">
            <a:spAutoFit/>
          </a:bodyPr>
          <a:lstStyle/>
          <a:p>
            <a:pPr marL="12700" marR="5080">
              <a:lnSpc>
                <a:spcPct val="101400"/>
              </a:lnSpc>
              <a:spcBef>
                <a:spcPts val="50"/>
              </a:spcBef>
            </a:pPr>
            <a:r>
              <a:rPr sz="2400" kern="1200" spc="-155" dirty="0">
                <a:solidFill>
                  <a:schemeClr val="tx1">
                    <a:lumMod val="75000"/>
                    <a:lumOff val="25000"/>
                  </a:schemeClr>
                </a:solidFill>
                <a:latin typeface="Arial"/>
                <a:ea typeface="+mn-ea"/>
                <a:cs typeface="Arial"/>
              </a:rPr>
              <a:t>The link below is for a youtube video for the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wheezing sound</a:t>
            </a:r>
          </a:p>
        </p:txBody>
      </p:sp>
      <p:grpSp>
        <p:nvGrpSpPr>
          <p:cNvPr id="5" name="object 5"/>
          <p:cNvGrpSpPr/>
          <p:nvPr/>
        </p:nvGrpSpPr>
        <p:grpSpPr>
          <a:xfrm>
            <a:off x="3262312" y="2689608"/>
            <a:ext cx="513715" cy="1007110"/>
            <a:chOff x="3262312" y="2689608"/>
            <a:chExt cx="513715" cy="1007110"/>
          </a:xfrm>
        </p:grpSpPr>
        <p:sp>
          <p:nvSpPr>
            <p:cNvPr id="6" name="object 6"/>
            <p:cNvSpPr/>
            <p:nvPr/>
          </p:nvSpPr>
          <p:spPr>
            <a:xfrm>
              <a:off x="3276600" y="2703896"/>
              <a:ext cx="485140" cy="978535"/>
            </a:xfrm>
            <a:custGeom>
              <a:avLst/>
              <a:gdLst/>
              <a:ahLst/>
              <a:cxnLst/>
              <a:rect l="l" t="t" r="r" b="b"/>
              <a:pathLst>
                <a:path w="485139" h="978535">
                  <a:moveTo>
                    <a:pt x="363474" y="0"/>
                  </a:moveTo>
                  <a:lnTo>
                    <a:pt x="121158" y="0"/>
                  </a:lnTo>
                  <a:lnTo>
                    <a:pt x="121158" y="736092"/>
                  </a:lnTo>
                  <a:lnTo>
                    <a:pt x="0" y="736092"/>
                  </a:lnTo>
                  <a:lnTo>
                    <a:pt x="242315" y="978408"/>
                  </a:lnTo>
                  <a:lnTo>
                    <a:pt x="484632" y="736092"/>
                  </a:lnTo>
                  <a:lnTo>
                    <a:pt x="363474" y="736092"/>
                  </a:lnTo>
                  <a:lnTo>
                    <a:pt x="363474" y="0"/>
                  </a:lnTo>
                  <a:close/>
                </a:path>
              </a:pathLst>
            </a:custGeom>
            <a:solidFill>
              <a:srgbClr val="7030A0"/>
            </a:solidFill>
          </p:spPr>
          <p:txBody>
            <a:bodyPr wrap="square" lIns="0" tIns="0" rIns="0" bIns="0" rtlCol="0"/>
            <a:lstStyle/>
            <a:p>
              <a:endParaRPr/>
            </a:p>
          </p:txBody>
        </p:sp>
        <p:sp>
          <p:nvSpPr>
            <p:cNvPr id="7" name="object 7"/>
            <p:cNvSpPr/>
            <p:nvPr/>
          </p:nvSpPr>
          <p:spPr>
            <a:xfrm>
              <a:off x="3276600" y="2703896"/>
              <a:ext cx="485140" cy="978535"/>
            </a:xfrm>
            <a:custGeom>
              <a:avLst/>
              <a:gdLst/>
              <a:ahLst/>
              <a:cxnLst/>
              <a:rect l="l" t="t" r="r" b="b"/>
              <a:pathLst>
                <a:path w="485139" h="978535">
                  <a:moveTo>
                    <a:pt x="0" y="736092"/>
                  </a:moveTo>
                  <a:lnTo>
                    <a:pt x="121158" y="736092"/>
                  </a:lnTo>
                  <a:lnTo>
                    <a:pt x="121158" y="0"/>
                  </a:lnTo>
                  <a:lnTo>
                    <a:pt x="363473" y="0"/>
                  </a:lnTo>
                  <a:lnTo>
                    <a:pt x="363473" y="736092"/>
                  </a:lnTo>
                  <a:lnTo>
                    <a:pt x="484632" y="736092"/>
                  </a:lnTo>
                  <a:lnTo>
                    <a:pt x="242316" y="978408"/>
                  </a:lnTo>
                  <a:lnTo>
                    <a:pt x="0" y="736092"/>
                  </a:lnTo>
                  <a:close/>
                </a:path>
              </a:pathLst>
            </a:custGeom>
            <a:ln w="28575">
              <a:solidFill>
                <a:srgbClr val="585858"/>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052" y="1828800"/>
            <a:ext cx="8971546" cy="4775177"/>
          </a:xfrm>
          <a:prstGeom prst="rect">
            <a:avLst/>
          </a:prstGeom>
        </p:spPr>
      </p:pic>
      <p:sp>
        <p:nvSpPr>
          <p:cNvPr id="3" name="object 3"/>
          <p:cNvSpPr txBox="1"/>
          <p:nvPr/>
        </p:nvSpPr>
        <p:spPr>
          <a:xfrm>
            <a:off x="916939" y="6669023"/>
            <a:ext cx="4023360" cy="193040"/>
          </a:xfrm>
          <a:prstGeom prst="rect">
            <a:avLst/>
          </a:prstGeom>
        </p:spPr>
        <p:txBody>
          <a:bodyPr vert="horz" wrap="square" lIns="0" tIns="12700" rIns="0" bIns="0" rtlCol="0">
            <a:spAutoFit/>
          </a:bodyPr>
          <a:lstStyle/>
          <a:p>
            <a:pPr marL="12700">
              <a:lnSpc>
                <a:spcPct val="100000"/>
              </a:lnSpc>
              <a:spcBef>
                <a:spcPts val="100"/>
              </a:spcBef>
            </a:pPr>
            <a:r>
              <a:rPr sz="1100" spc="-10" dirty="0">
                <a:latin typeface="Arial"/>
                <a:cs typeface="Arial"/>
              </a:rPr>
              <a:t>https://nurseslabs.com/status-asthmaticus-nursing-management/</a:t>
            </a:r>
            <a:endParaRPr sz="1100">
              <a:latin typeface="Arial"/>
              <a:cs typeface="Arial"/>
            </a:endParaRPr>
          </a:p>
        </p:txBody>
      </p:sp>
      <p:sp>
        <p:nvSpPr>
          <p:cNvPr id="4" name="object 4"/>
          <p:cNvSpPr txBox="1">
            <a:spLocks noGrp="1"/>
          </p:cNvSpPr>
          <p:nvPr>
            <p:ph type="title"/>
          </p:nvPr>
        </p:nvSpPr>
        <p:spPr>
          <a:xfrm>
            <a:off x="725193" y="714815"/>
            <a:ext cx="7561264" cy="751488"/>
          </a:xfrm>
          <a:prstGeom prst="rect">
            <a:avLst/>
          </a:prstGeom>
        </p:spPr>
        <p:txBody>
          <a:bodyPr vert="horz" wrap="square" lIns="0" tIns="12700" rIns="0" bIns="0" rtlCol="0">
            <a:spAutoFit/>
          </a:bodyPr>
          <a:lstStyle/>
          <a:p>
            <a:pPr marL="12700">
              <a:lnSpc>
                <a:spcPct val="100000"/>
              </a:lnSpc>
              <a:spcBef>
                <a:spcPts val="100"/>
              </a:spcBef>
            </a:pPr>
            <a:r>
              <a:rPr b="1" dirty="0">
                <a:solidFill>
                  <a:srgbClr val="000000"/>
                </a:solidFill>
                <a:latin typeface="Arial"/>
                <a:cs typeface="Arial"/>
              </a:rPr>
              <a:t>Status</a:t>
            </a:r>
            <a:r>
              <a:rPr lang="en-US" b="1" spc="-15" dirty="0">
                <a:solidFill>
                  <a:srgbClr val="000000"/>
                </a:solidFill>
                <a:latin typeface="Arial"/>
                <a:cs typeface="Arial"/>
              </a:rPr>
              <a:t> </a:t>
            </a:r>
            <a:r>
              <a:rPr b="1" spc="-10" dirty="0" err="1">
                <a:solidFill>
                  <a:srgbClr val="000000"/>
                </a:solidFill>
                <a:latin typeface="Arial"/>
                <a:cs typeface="Arial"/>
              </a:rPr>
              <a:t>asthmaticus</a:t>
            </a:r>
            <a:r>
              <a:rPr b="1" spc="-10" dirty="0">
                <a:solidFill>
                  <a:srgbClr val="000000"/>
                </a:solidFill>
                <a:latin typeface="Arial"/>
                <a:cs typeface="Aria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771395"/>
            <a:ext cx="8204200" cy="1527341"/>
          </a:xfrm>
          <a:prstGeom prst="rect">
            <a:avLst/>
          </a:prstGeom>
        </p:spPr>
        <p:txBody>
          <a:bodyPr vert="horz" wrap="square" lIns="0" tIns="11430" rIns="0" bIns="0" rtlCol="0">
            <a:spAutoFit/>
          </a:bodyPr>
          <a:lstStyle/>
          <a:p>
            <a:pPr marL="469900" marR="5080" indent="-457200">
              <a:lnSpc>
                <a:spcPct val="100200"/>
              </a:lnSpc>
              <a:spcBef>
                <a:spcPts val="90"/>
              </a:spcBef>
              <a:buFont typeface="Arial"/>
              <a:buChar char="•"/>
              <a:tabLst>
                <a:tab pos="469265" algn="l"/>
                <a:tab pos="469900" algn="l"/>
              </a:tabLst>
            </a:pPr>
            <a:r>
              <a:rPr sz="2400" kern="1200" spc="-155" dirty="0">
                <a:solidFill>
                  <a:schemeClr val="tx1">
                    <a:lumMod val="75000"/>
                    <a:lumOff val="25000"/>
                  </a:schemeClr>
                </a:solidFill>
                <a:latin typeface="Arial"/>
                <a:ea typeface="+mn-ea"/>
                <a:cs typeface="Arial"/>
              </a:rPr>
              <a:t>status asthmaticus is a severe paroxysm that does n</a:t>
            </a:r>
            <a:r>
              <a:rPr lang="en-US" sz="2400" kern="1200" spc="-155" dirty="0">
                <a:solidFill>
                  <a:schemeClr val="tx1">
                    <a:lumMod val="75000"/>
                    <a:lumOff val="25000"/>
                  </a:schemeClr>
                </a:solidFill>
                <a:latin typeface="Arial"/>
                <a:ea typeface="+mn-ea"/>
                <a:cs typeface="Arial"/>
              </a:rPr>
              <a:t>ot </a:t>
            </a:r>
            <a:r>
              <a:rPr sz="2400" kern="1200" spc="-155" dirty="0">
                <a:solidFill>
                  <a:schemeClr val="tx1">
                    <a:lumMod val="75000"/>
                    <a:lumOff val="25000"/>
                  </a:schemeClr>
                </a:solidFill>
                <a:latin typeface="Arial"/>
                <a:ea typeface="+mn-ea"/>
                <a:cs typeface="Arial"/>
              </a:rPr>
              <a:t>respond to therapy and persists for days or weeks. </a:t>
            </a:r>
            <a:endParaRPr lang="en-US" sz="2400" kern="1200" spc="-155" dirty="0">
              <a:solidFill>
                <a:schemeClr val="tx1">
                  <a:lumMod val="75000"/>
                  <a:lumOff val="25000"/>
                </a:schemeClr>
              </a:solidFill>
              <a:latin typeface="Arial"/>
              <a:ea typeface="+mn-ea"/>
              <a:cs typeface="Arial"/>
            </a:endParaRPr>
          </a:p>
          <a:p>
            <a:pPr marL="469900" marR="5080" indent="-457200">
              <a:lnSpc>
                <a:spcPct val="100200"/>
              </a:lnSpc>
              <a:spcBef>
                <a:spcPts val="90"/>
              </a:spcBef>
              <a:buFont typeface="Arial"/>
              <a:buChar char="•"/>
              <a:tabLst>
                <a:tab pos="469265" algn="l"/>
                <a:tab pos="469900" algn="l"/>
              </a:tabLst>
            </a:pPr>
            <a:r>
              <a:rPr sz="2400" kern="1200" spc="-155" dirty="0">
                <a:solidFill>
                  <a:schemeClr val="tx1">
                    <a:lumMod val="75000"/>
                    <a:lumOff val="25000"/>
                  </a:schemeClr>
                </a:solidFill>
                <a:latin typeface="Arial"/>
                <a:ea typeface="+mn-ea"/>
                <a:cs typeface="Arial"/>
              </a:rPr>
              <a:t>The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associated hypercapnia, acidosis, and severe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hypoxia may be fatal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753108"/>
            <a:ext cx="6140450" cy="1995418"/>
          </a:xfrm>
          <a:prstGeom prst="rect">
            <a:avLst/>
          </a:prstGeom>
        </p:spPr>
        <p:txBody>
          <a:bodyPr vert="horz" wrap="square" lIns="0" tIns="182880" rIns="0" bIns="0" rtlCol="0">
            <a:spAutoFit/>
          </a:bodyPr>
          <a:lstStyle/>
          <a:p>
            <a:pPr marL="469900" indent="-457200">
              <a:lnSpc>
                <a:spcPct val="100000"/>
              </a:lnSpc>
              <a:spcBef>
                <a:spcPts val="1440"/>
              </a:spcBef>
              <a:buChar char="•"/>
              <a:tabLst>
                <a:tab pos="469265" algn="l"/>
                <a:tab pos="469900" algn="l"/>
              </a:tabLst>
            </a:pPr>
            <a:r>
              <a:rPr sz="2400" kern="1200" spc="-155" dirty="0">
                <a:solidFill>
                  <a:schemeClr val="tx1">
                    <a:lumMod val="75000"/>
                    <a:lumOff val="25000"/>
                  </a:schemeClr>
                </a:solidFill>
                <a:latin typeface="Arial"/>
                <a:ea typeface="+mn-ea"/>
                <a:cs typeface="Arial"/>
              </a:rPr>
              <a:t>Standard therapies include:</a:t>
            </a:r>
          </a:p>
          <a:p>
            <a:pPr marL="927100" lvl="1" indent="-457200">
              <a:lnSpc>
                <a:spcPct val="100000"/>
              </a:lnSpc>
              <a:spcBef>
                <a:spcPts val="1345"/>
              </a:spcBef>
              <a:buClr>
                <a:srgbClr val="D1282E"/>
              </a:buClr>
              <a:buChar char="•"/>
              <a:tabLst>
                <a:tab pos="926465" algn="l"/>
                <a:tab pos="927100" algn="l"/>
              </a:tabLst>
            </a:pPr>
            <a:r>
              <a:rPr sz="2400" kern="1200" spc="-155" dirty="0">
                <a:solidFill>
                  <a:schemeClr val="tx1">
                    <a:lumMod val="75000"/>
                    <a:lumOff val="25000"/>
                  </a:schemeClr>
                </a:solidFill>
                <a:latin typeface="Arial"/>
                <a:ea typeface="+mn-ea"/>
                <a:cs typeface="Arial"/>
              </a:rPr>
              <a:t>Anti-inflammatory drugs(glucocorticoids)</a:t>
            </a:r>
          </a:p>
          <a:p>
            <a:pPr marL="927100" lvl="1" indent="-457200">
              <a:lnSpc>
                <a:spcPct val="100000"/>
              </a:lnSpc>
              <a:spcBef>
                <a:spcPts val="650"/>
              </a:spcBef>
              <a:buClr>
                <a:srgbClr val="D1282E"/>
              </a:buClr>
              <a:buChar char="•"/>
              <a:tabLst>
                <a:tab pos="926465" algn="l"/>
                <a:tab pos="927100" algn="l"/>
              </a:tabLst>
            </a:pPr>
            <a:r>
              <a:rPr sz="2400" kern="1200" spc="-155" dirty="0">
                <a:solidFill>
                  <a:schemeClr val="tx1">
                    <a:lumMod val="75000"/>
                    <a:lumOff val="25000"/>
                  </a:schemeClr>
                </a:solidFill>
                <a:latin typeface="Arial"/>
                <a:ea typeface="+mn-ea"/>
                <a:cs typeface="Arial"/>
              </a:rPr>
              <a:t>Bronchodilators (beta-adrenergic drugs)</a:t>
            </a:r>
          </a:p>
          <a:p>
            <a:pPr marL="927100" lvl="1" indent="-457200">
              <a:lnSpc>
                <a:spcPct val="100000"/>
              </a:lnSpc>
              <a:spcBef>
                <a:spcPts val="645"/>
              </a:spcBef>
              <a:buClr>
                <a:srgbClr val="D1282E"/>
              </a:buClr>
              <a:buChar char="•"/>
              <a:tabLst>
                <a:tab pos="926465" algn="l"/>
                <a:tab pos="927100" algn="l"/>
              </a:tabLst>
            </a:pPr>
            <a:r>
              <a:rPr sz="2400" kern="1200" spc="-155" dirty="0">
                <a:solidFill>
                  <a:schemeClr val="tx1">
                    <a:lumMod val="75000"/>
                    <a:lumOff val="25000"/>
                  </a:schemeClr>
                </a:solidFill>
                <a:latin typeface="Arial"/>
                <a:ea typeface="+mn-ea"/>
                <a:cs typeface="Arial"/>
              </a:rPr>
              <a:t>Leukotriene inhibitors</a:t>
            </a:r>
          </a:p>
        </p:txBody>
      </p:sp>
      <p:sp>
        <p:nvSpPr>
          <p:cNvPr id="3" name="object 3"/>
          <p:cNvSpPr txBox="1">
            <a:spLocks noGrp="1"/>
          </p:cNvSpPr>
          <p:nvPr>
            <p:ph type="title"/>
          </p:nvPr>
        </p:nvSpPr>
        <p:spPr>
          <a:xfrm>
            <a:off x="990600" y="990600"/>
            <a:ext cx="3355340" cy="513080"/>
          </a:xfrm>
          <a:prstGeom prst="rect">
            <a:avLst/>
          </a:prstGeom>
        </p:spPr>
        <p:txBody>
          <a:bodyPr vert="horz" wrap="square" lIns="0" tIns="12700" rIns="0" bIns="0" rtlCol="0">
            <a:spAutoFit/>
          </a:bodyPr>
          <a:lstStyle/>
          <a:p>
            <a:pPr marL="12700">
              <a:lnSpc>
                <a:spcPct val="100000"/>
              </a:lnSpc>
              <a:spcBef>
                <a:spcPts val="100"/>
              </a:spcBef>
            </a:pPr>
            <a:r>
              <a:rPr sz="3200" spc="-75" dirty="0"/>
              <a:t>MANAGEMENT:</a:t>
            </a:r>
            <a:endParaRP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2555"/>
            <a:ext cx="5266690" cy="574040"/>
          </a:xfrm>
          <a:prstGeom prst="rect">
            <a:avLst/>
          </a:prstGeom>
        </p:spPr>
        <p:txBody>
          <a:bodyPr vert="horz" wrap="square" lIns="0" tIns="12700" rIns="0" bIns="0" rtlCol="0">
            <a:spAutoFit/>
          </a:bodyPr>
          <a:lstStyle/>
          <a:p>
            <a:pPr marL="12700">
              <a:lnSpc>
                <a:spcPct val="100000"/>
              </a:lnSpc>
              <a:spcBef>
                <a:spcPts val="100"/>
              </a:spcBef>
            </a:pPr>
            <a:r>
              <a:rPr spc="-50" dirty="0"/>
              <a:t>IV-</a:t>
            </a:r>
            <a:r>
              <a:rPr spc="-250" dirty="0"/>
              <a:t> </a:t>
            </a:r>
            <a:r>
              <a:rPr spc="-85" dirty="0"/>
              <a:t>BRONCHIECTASIS</a:t>
            </a:r>
          </a:p>
        </p:txBody>
      </p:sp>
      <p:pic>
        <p:nvPicPr>
          <p:cNvPr id="3" name="object 3"/>
          <p:cNvPicPr/>
          <p:nvPr/>
        </p:nvPicPr>
        <p:blipFill>
          <a:blip r:embed="rId2" cstate="print"/>
          <a:stretch>
            <a:fillRect/>
          </a:stretch>
        </p:blipFill>
        <p:spPr>
          <a:xfrm>
            <a:off x="457200" y="2133600"/>
            <a:ext cx="7352125" cy="3467684"/>
          </a:xfrm>
          <a:prstGeom prst="rect">
            <a:avLst/>
          </a:prstGeom>
        </p:spPr>
      </p:pic>
      <p:sp>
        <p:nvSpPr>
          <p:cNvPr id="4" name="object 4"/>
          <p:cNvSpPr txBox="1"/>
          <p:nvPr/>
        </p:nvSpPr>
        <p:spPr>
          <a:xfrm>
            <a:off x="307340" y="6598411"/>
            <a:ext cx="452755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Arial"/>
                <a:cs typeface="Arial"/>
              </a:rPr>
              <a:t>https://my.clevelandclinic.org/health/diseases/21144-bronchiectasis</a:t>
            </a:r>
            <a:endParaRPr sz="1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52500"/>
            <a:ext cx="4674870" cy="513080"/>
          </a:xfrm>
          <a:prstGeom prst="rect">
            <a:avLst/>
          </a:prstGeom>
        </p:spPr>
        <p:txBody>
          <a:bodyPr vert="horz" wrap="square" lIns="0" tIns="12700" rIns="0" bIns="0" rtlCol="0">
            <a:spAutoFit/>
          </a:bodyPr>
          <a:lstStyle/>
          <a:p>
            <a:pPr marL="12700">
              <a:lnSpc>
                <a:spcPct val="100000"/>
              </a:lnSpc>
              <a:spcBef>
                <a:spcPts val="100"/>
              </a:spcBef>
            </a:pPr>
            <a:r>
              <a:rPr sz="3200" spc="-70" dirty="0"/>
              <a:t>IV-</a:t>
            </a:r>
            <a:r>
              <a:rPr sz="3200" spc="-180" dirty="0"/>
              <a:t> </a:t>
            </a:r>
            <a:r>
              <a:rPr sz="3200" spc="-80" dirty="0"/>
              <a:t>BRONCHIECTASIS</a:t>
            </a:r>
            <a:endParaRPr sz="3200"/>
          </a:p>
        </p:txBody>
      </p:sp>
      <p:sp>
        <p:nvSpPr>
          <p:cNvPr id="3" name="object 3"/>
          <p:cNvSpPr txBox="1"/>
          <p:nvPr/>
        </p:nvSpPr>
        <p:spPr>
          <a:xfrm>
            <a:off x="535940" y="1772412"/>
            <a:ext cx="7938770" cy="2588529"/>
          </a:xfrm>
          <a:prstGeom prst="rect">
            <a:avLst/>
          </a:prstGeom>
        </p:spPr>
        <p:txBody>
          <a:bodyPr vert="horz" wrap="square" lIns="0" tIns="3175" rIns="0" bIns="0" rtlCol="0">
            <a:spAutoFit/>
          </a:bodyPr>
          <a:lstStyle/>
          <a:p>
            <a:pPr marL="927100" marR="5080" lvl="1" indent="-457200">
              <a:spcBef>
                <a:spcPts val="25"/>
              </a:spcBef>
              <a:buClr>
                <a:srgbClr val="D1282E"/>
              </a:buClr>
              <a:buFont typeface="Arial"/>
              <a:buChar char="•"/>
              <a:tabLst>
                <a:tab pos="926465" algn="l"/>
                <a:tab pos="927100" algn="l"/>
              </a:tabLst>
            </a:pPr>
            <a:r>
              <a:rPr sz="2400" kern="1200" spc="-155" dirty="0">
                <a:solidFill>
                  <a:schemeClr val="tx1">
                    <a:lumMod val="75000"/>
                    <a:lumOff val="25000"/>
                  </a:schemeClr>
                </a:solidFill>
                <a:latin typeface="Arial"/>
                <a:ea typeface="+mn-ea"/>
                <a:cs typeface="Arial"/>
              </a:rPr>
              <a:t>Permanent dilation of bronchi and bronchioles caused by</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destruction of smooth muscle and the supporting elastic tissue</a:t>
            </a:r>
            <a:r>
              <a:rPr lang="en-US" sz="2400" kern="1200" spc="-155" dirty="0">
                <a:solidFill>
                  <a:schemeClr val="tx1">
                    <a:lumMod val="75000"/>
                    <a:lumOff val="25000"/>
                  </a:schemeClr>
                </a:solidFill>
                <a:latin typeface="Arial"/>
                <a:ea typeface="+mn-ea"/>
                <a:cs typeface="Arial"/>
              </a:rPr>
              <a:t>.</a:t>
            </a:r>
          </a:p>
          <a:p>
            <a:pPr marL="927100" marR="5080" lvl="1" indent="-457200">
              <a:spcBef>
                <a:spcPts val="25"/>
              </a:spcBef>
              <a:buClr>
                <a:srgbClr val="D1282E"/>
              </a:buClr>
              <a:buFont typeface="Arial"/>
              <a:buChar char="•"/>
              <a:tabLst>
                <a:tab pos="926465" algn="l"/>
                <a:tab pos="927100" algn="l"/>
              </a:tabLst>
            </a:pPr>
            <a:r>
              <a:rPr sz="2400" kern="1200" spc="-155" dirty="0">
                <a:solidFill>
                  <a:schemeClr val="tx1">
                    <a:lumMod val="75000"/>
                    <a:lumOff val="25000"/>
                  </a:schemeClr>
                </a:solidFill>
                <a:latin typeface="Arial"/>
                <a:ea typeface="+mn-ea"/>
                <a:cs typeface="Arial"/>
              </a:rPr>
              <a:t>Typically results from or is associated with chronic</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necrotizing infections</a:t>
            </a:r>
            <a:r>
              <a:rPr lang="en-US" sz="2400" kern="1200" spc="-155" dirty="0">
                <a:solidFill>
                  <a:schemeClr val="tx1">
                    <a:lumMod val="75000"/>
                    <a:lumOff val="25000"/>
                  </a:schemeClr>
                </a:solidFill>
                <a:latin typeface="Arial"/>
                <a:ea typeface="+mn-ea"/>
                <a:cs typeface="Arial"/>
              </a:rPr>
              <a:t>.</a:t>
            </a:r>
          </a:p>
          <a:p>
            <a:pPr marL="927100" marR="5080" lvl="1" indent="-457200">
              <a:spcBef>
                <a:spcPts val="25"/>
              </a:spcBef>
              <a:buClr>
                <a:srgbClr val="D1282E"/>
              </a:buClr>
              <a:buFont typeface="Arial"/>
              <a:buChar char="•"/>
              <a:tabLst>
                <a:tab pos="926465" algn="l"/>
                <a:tab pos="927100" algn="l"/>
              </a:tabLst>
            </a:pPr>
            <a:r>
              <a:rPr sz="2400" kern="1200" spc="-155" dirty="0">
                <a:solidFill>
                  <a:schemeClr val="tx1">
                    <a:lumMod val="75000"/>
                    <a:lumOff val="25000"/>
                  </a:schemeClr>
                </a:solidFill>
                <a:latin typeface="Arial"/>
                <a:ea typeface="+mn-ea"/>
                <a:cs typeface="Arial"/>
              </a:rPr>
              <a:t>It is not a primary disorder, as it always occurs secondary to</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persistent infection or obstruction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133600"/>
            <a:ext cx="7850505" cy="1967205"/>
          </a:xfrm>
          <a:prstGeom prst="rect">
            <a:avLst/>
          </a:prstGeom>
        </p:spPr>
        <p:txBody>
          <a:bodyPr vert="horz" wrap="square" lIns="0" tIns="12700" rIns="0" bIns="0" rtlCol="0">
            <a:spAutoFit/>
          </a:bodyPr>
          <a:lstStyle/>
          <a:p>
            <a:pPr marL="927100" marR="5080" lvl="1" indent="-457200">
              <a:lnSpc>
                <a:spcPct val="100000"/>
              </a:lnSpc>
              <a:spcBef>
                <a:spcPts val="25"/>
              </a:spcBef>
              <a:buClr>
                <a:srgbClr val="D1282E"/>
              </a:buClr>
              <a:buFont typeface="Arial"/>
              <a:buChar char="•"/>
              <a:tabLst>
                <a:tab pos="926465" algn="l"/>
                <a:tab pos="927100" algn="l"/>
              </a:tabLst>
            </a:pPr>
            <a:r>
              <a:rPr sz="2400" kern="1200" spc="-155" dirty="0">
                <a:solidFill>
                  <a:schemeClr val="tx1">
                    <a:lumMod val="75000"/>
                    <a:lumOff val="25000"/>
                  </a:schemeClr>
                </a:solidFill>
                <a:latin typeface="Arial"/>
                <a:ea typeface="+mn-ea"/>
                <a:cs typeface="Arial"/>
              </a:rPr>
              <a:t>cough and expectoration of copious amounts of purulent</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sputum</a:t>
            </a:r>
            <a:r>
              <a:rPr lang="en-US" sz="2400" kern="1200" spc="-155" dirty="0">
                <a:solidFill>
                  <a:schemeClr val="tx1">
                    <a:lumMod val="75000"/>
                    <a:lumOff val="25000"/>
                  </a:schemeClr>
                </a:solidFill>
                <a:latin typeface="Arial"/>
                <a:ea typeface="+mn-ea"/>
                <a:cs typeface="Arial"/>
              </a:rPr>
              <a:t>.</a:t>
            </a:r>
            <a:endParaRPr sz="2400" kern="1200" spc="-155" dirty="0">
              <a:solidFill>
                <a:schemeClr val="tx1">
                  <a:lumMod val="75000"/>
                  <a:lumOff val="25000"/>
                </a:schemeClr>
              </a:solidFill>
              <a:latin typeface="Arial"/>
              <a:ea typeface="+mn-ea"/>
              <a:cs typeface="Arial"/>
            </a:endParaRPr>
          </a:p>
          <a:p>
            <a:pPr marL="927100" marR="5080" lvl="1" indent="-457200">
              <a:lnSpc>
                <a:spcPct val="100000"/>
              </a:lnSpc>
              <a:spcBef>
                <a:spcPts val="25"/>
              </a:spcBef>
              <a:buClr>
                <a:srgbClr val="D1282E"/>
              </a:buClr>
              <a:buFont typeface="Arial"/>
              <a:buChar char="•"/>
              <a:tabLst>
                <a:tab pos="926465" algn="l"/>
                <a:tab pos="927100" algn="l"/>
              </a:tabLst>
            </a:pPr>
            <a:endParaRPr sz="2400" kern="1200" spc="-155" dirty="0">
              <a:solidFill>
                <a:schemeClr val="tx1">
                  <a:lumMod val="75000"/>
                  <a:lumOff val="25000"/>
                </a:schemeClr>
              </a:solidFill>
              <a:latin typeface="Arial"/>
              <a:ea typeface="+mn-ea"/>
              <a:cs typeface="Arial"/>
            </a:endParaRPr>
          </a:p>
          <a:p>
            <a:pPr marL="927100" marR="5080" lvl="1" indent="-457200">
              <a:lnSpc>
                <a:spcPts val="3325"/>
              </a:lnSpc>
              <a:spcBef>
                <a:spcPts val="25"/>
              </a:spcBef>
              <a:buClr>
                <a:srgbClr val="D1282E"/>
              </a:buClr>
              <a:buFont typeface="Arial"/>
              <a:buChar char="•"/>
              <a:tabLst>
                <a:tab pos="926465" algn="l"/>
                <a:tab pos="927100" algn="l"/>
              </a:tabLst>
            </a:pPr>
            <a:r>
              <a:rPr sz="2400" kern="1200" spc="-155" dirty="0">
                <a:solidFill>
                  <a:schemeClr val="tx1">
                    <a:lumMod val="75000"/>
                    <a:lumOff val="25000"/>
                  </a:schemeClr>
                </a:solidFill>
                <a:latin typeface="Arial"/>
                <a:ea typeface="+mn-ea"/>
                <a:cs typeface="Arial"/>
              </a:rPr>
              <a:t>Diagnosis: appropriate history and radiographic</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demonstration of bronchial dilation</a:t>
            </a:r>
            <a:r>
              <a:rPr sz="2800" spc="-95" dirty="0">
                <a:latin typeface="Arial"/>
                <a:cs typeface="Arial"/>
              </a:rPr>
              <a:t>.</a:t>
            </a:r>
            <a:endParaRPr sz="28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839467"/>
            <a:ext cx="7967980" cy="2201885"/>
          </a:xfrm>
          <a:prstGeom prst="rect">
            <a:avLst/>
          </a:prstGeom>
        </p:spPr>
        <p:txBody>
          <a:bodyPr vert="horz" wrap="square" lIns="0" tIns="173990" rIns="0" bIns="0" rtlCol="0">
            <a:spAutoFit/>
          </a:bodyPr>
          <a:lstStyle/>
          <a:p>
            <a:pPr marL="355600" indent="-342900">
              <a:lnSpc>
                <a:spcPct val="100000"/>
              </a:lnSpc>
              <a:spcBef>
                <a:spcPts val="1370"/>
              </a:spcBef>
              <a:buFont typeface="Arial"/>
              <a:buChar char="•"/>
              <a:tabLst>
                <a:tab pos="354965" algn="l"/>
                <a:tab pos="355600" algn="l"/>
              </a:tabLst>
            </a:pPr>
            <a:r>
              <a:rPr sz="2400" kern="1200" spc="-155" dirty="0">
                <a:solidFill>
                  <a:schemeClr val="tx1">
                    <a:lumMod val="75000"/>
                    <a:lumOff val="25000"/>
                  </a:schemeClr>
                </a:solidFill>
                <a:latin typeface="Arial"/>
                <a:ea typeface="+mn-ea"/>
                <a:cs typeface="Arial"/>
              </a:rPr>
              <a:t>Bronchial obstruction:</a:t>
            </a:r>
          </a:p>
          <a:p>
            <a:pPr marL="812800" marR="5080" lvl="1" indent="-342900">
              <a:lnSpc>
                <a:spcPct val="100000"/>
              </a:lnSpc>
              <a:spcBef>
                <a:spcPts val="1275"/>
              </a:spcBef>
              <a:buClr>
                <a:srgbClr val="D1282E"/>
              </a:buClr>
              <a:buChar char="•"/>
              <a:tabLst>
                <a:tab pos="812165" algn="l"/>
                <a:tab pos="812800" algn="l"/>
              </a:tabLst>
            </a:pPr>
            <a:r>
              <a:rPr sz="2400" kern="1200" spc="-155" dirty="0">
                <a:solidFill>
                  <a:schemeClr val="tx1">
                    <a:lumMod val="75000"/>
                    <a:lumOff val="25000"/>
                  </a:schemeClr>
                </a:solidFill>
                <a:latin typeface="Arial"/>
                <a:ea typeface="+mn-ea"/>
                <a:cs typeface="Arial"/>
              </a:rPr>
              <a:t>By tumors, foreign bodies, and impaction of mucus OR as a</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complication of atopic asthma and chronic bronchitis</a:t>
            </a:r>
          </a:p>
          <a:p>
            <a:pPr lvl="1">
              <a:lnSpc>
                <a:spcPct val="100000"/>
              </a:lnSpc>
              <a:spcBef>
                <a:spcPts val="50"/>
              </a:spcBef>
              <a:buClr>
                <a:srgbClr val="D1282E"/>
              </a:buClr>
              <a:buFont typeface="Arial"/>
              <a:buChar char="•"/>
            </a:pPr>
            <a:endParaRPr sz="2400" kern="1200" spc="-155" dirty="0">
              <a:solidFill>
                <a:schemeClr val="tx1">
                  <a:lumMod val="75000"/>
                  <a:lumOff val="25000"/>
                </a:schemeClr>
              </a:solidFill>
              <a:latin typeface="Arial"/>
              <a:ea typeface="+mn-ea"/>
              <a:cs typeface="Arial"/>
            </a:endParaRPr>
          </a:p>
          <a:p>
            <a:pPr marL="469900" lvl="1">
              <a:lnSpc>
                <a:spcPct val="100000"/>
              </a:lnSpc>
              <a:spcBef>
                <a:spcPts val="5"/>
              </a:spcBef>
              <a:buClr>
                <a:srgbClr val="D1282E"/>
              </a:buClr>
              <a:tabLst>
                <a:tab pos="812165" algn="l"/>
                <a:tab pos="812800" algn="l"/>
              </a:tabLst>
            </a:pPr>
            <a:endParaRPr sz="2400" kern="1200" spc="-155" dirty="0">
              <a:solidFill>
                <a:schemeClr val="tx1">
                  <a:lumMod val="75000"/>
                  <a:lumOff val="25000"/>
                </a:schemeClr>
              </a:solidFill>
              <a:latin typeface="Arial"/>
              <a:ea typeface="+mn-ea"/>
              <a:cs typeface="Arial"/>
            </a:endParaRPr>
          </a:p>
        </p:txBody>
      </p:sp>
      <p:sp>
        <p:nvSpPr>
          <p:cNvPr id="3" name="object 3"/>
          <p:cNvSpPr txBox="1">
            <a:spLocks noGrp="1"/>
          </p:cNvSpPr>
          <p:nvPr>
            <p:ph type="title"/>
          </p:nvPr>
        </p:nvSpPr>
        <p:spPr>
          <a:xfrm>
            <a:off x="762000" y="808317"/>
            <a:ext cx="8225155" cy="791883"/>
          </a:xfrm>
          <a:prstGeom prst="rect">
            <a:avLst/>
          </a:prstGeom>
        </p:spPr>
        <p:txBody>
          <a:bodyPr vert="horz" wrap="square" lIns="0" tIns="27305" rIns="0" bIns="0" rtlCol="0">
            <a:spAutoFit/>
          </a:bodyPr>
          <a:lstStyle/>
          <a:p>
            <a:pPr marL="12700" marR="5080">
              <a:lnSpc>
                <a:spcPct val="100000"/>
              </a:lnSpc>
              <a:spcBef>
                <a:spcPts val="215"/>
              </a:spcBef>
            </a:pPr>
            <a:r>
              <a:rPr sz="2400" b="1" spc="-155" dirty="0">
                <a:latin typeface="Arial"/>
                <a:ea typeface="+mn-ea"/>
                <a:cs typeface="Arial"/>
              </a:rPr>
              <a:t>The conditions that most commonly predispose</a:t>
            </a:r>
            <a:r>
              <a:rPr lang="en-US" sz="2400" b="1" spc="-155" dirty="0">
                <a:latin typeface="Arial"/>
                <a:ea typeface="+mn-ea"/>
                <a:cs typeface="Arial"/>
              </a:rPr>
              <a:t> </a:t>
            </a:r>
            <a:r>
              <a:rPr sz="2400" b="1" spc="-155" dirty="0">
                <a:latin typeface="Arial"/>
                <a:ea typeface="+mn-ea"/>
                <a:cs typeface="Arial"/>
              </a:rPr>
              <a:t>to bronchiectasis include: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8440420" cy="5409173"/>
          </a:xfrm>
          <a:prstGeom prst="rect">
            <a:avLst/>
          </a:prstGeom>
        </p:spPr>
        <p:txBody>
          <a:bodyPr vert="horz" wrap="square" lIns="0" tIns="12700" rIns="0" bIns="0" rtlCol="0">
            <a:spAutoFit/>
          </a:bodyPr>
          <a:lstStyle/>
          <a:p>
            <a:pPr marL="469900" indent="-457200">
              <a:lnSpc>
                <a:spcPct val="100000"/>
              </a:lnSpc>
              <a:spcBef>
                <a:spcPts val="100"/>
              </a:spcBef>
              <a:buFont typeface="Arial"/>
              <a:buChar char="•"/>
              <a:tabLst>
                <a:tab pos="469265" algn="l"/>
                <a:tab pos="469900" algn="l"/>
              </a:tabLst>
            </a:pPr>
            <a:r>
              <a:rPr sz="2800" b="1" spc="-270" dirty="0">
                <a:latin typeface="Arial"/>
                <a:cs typeface="Arial"/>
              </a:rPr>
              <a:t>Congenital</a:t>
            </a:r>
            <a:r>
              <a:rPr sz="2800" b="1" spc="-135" dirty="0">
                <a:latin typeface="Arial"/>
                <a:cs typeface="Arial"/>
              </a:rPr>
              <a:t> </a:t>
            </a:r>
            <a:r>
              <a:rPr sz="2800" b="1" spc="-260" dirty="0">
                <a:latin typeface="Arial"/>
                <a:cs typeface="Arial"/>
              </a:rPr>
              <a:t>or</a:t>
            </a:r>
            <a:r>
              <a:rPr sz="2800" b="1" spc="-135" dirty="0">
                <a:latin typeface="Arial"/>
                <a:cs typeface="Arial"/>
              </a:rPr>
              <a:t> </a:t>
            </a:r>
            <a:r>
              <a:rPr sz="2800" b="1" spc="-254" dirty="0">
                <a:latin typeface="Arial"/>
                <a:cs typeface="Arial"/>
              </a:rPr>
              <a:t>hereditary</a:t>
            </a:r>
            <a:r>
              <a:rPr sz="2800" b="1" spc="-130" dirty="0">
                <a:latin typeface="Arial"/>
                <a:cs typeface="Arial"/>
              </a:rPr>
              <a:t> </a:t>
            </a:r>
            <a:r>
              <a:rPr sz="2800" b="1" spc="-265" dirty="0">
                <a:latin typeface="Arial"/>
                <a:cs typeface="Arial"/>
              </a:rPr>
              <a:t>conditions:</a:t>
            </a:r>
            <a:endParaRPr lang="en-US" sz="2800" dirty="0">
              <a:latin typeface="Arial"/>
              <a:cs typeface="Arial"/>
            </a:endParaRPr>
          </a:p>
          <a:p>
            <a:pPr marL="12700">
              <a:lnSpc>
                <a:spcPct val="100000"/>
              </a:lnSpc>
              <a:spcBef>
                <a:spcPts val="100"/>
              </a:spcBef>
              <a:tabLst>
                <a:tab pos="469265" algn="l"/>
                <a:tab pos="469900" algn="l"/>
              </a:tabLst>
            </a:pPr>
            <a:r>
              <a:rPr lang="en-US" sz="2800" b="1" spc="-245" dirty="0">
                <a:latin typeface="Arial"/>
                <a:cs typeface="Arial"/>
              </a:rPr>
              <a:t>      </a:t>
            </a:r>
            <a:r>
              <a:rPr sz="2600" b="1" spc="-245" dirty="0">
                <a:latin typeface="Arial"/>
                <a:cs typeface="Arial"/>
              </a:rPr>
              <a:t>Cystic</a:t>
            </a:r>
            <a:r>
              <a:rPr sz="2600" b="1" spc="-125" dirty="0">
                <a:latin typeface="Arial"/>
                <a:cs typeface="Arial"/>
              </a:rPr>
              <a:t> </a:t>
            </a:r>
            <a:r>
              <a:rPr sz="2600" b="1" spc="-105" dirty="0">
                <a:latin typeface="Arial"/>
                <a:cs typeface="Arial"/>
              </a:rPr>
              <a:t>fibrosis:</a:t>
            </a:r>
            <a:endParaRPr sz="2600" dirty="0">
              <a:latin typeface="Arial"/>
              <a:cs typeface="Arial"/>
            </a:endParaRPr>
          </a:p>
          <a:p>
            <a:pPr marL="1498600" lvl="1" indent="-457200">
              <a:spcBef>
                <a:spcPts val="285"/>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widespread severe bronchiectasis</a:t>
            </a:r>
          </a:p>
          <a:p>
            <a:pPr marL="1498600" marR="227329" lvl="1" indent="-457200">
              <a:spcBef>
                <a:spcPts val="740"/>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Due to obstruction caused by abnormally viscid mucus and
secondary infections</a:t>
            </a:r>
          </a:p>
          <a:p>
            <a:pPr marL="469900">
              <a:lnSpc>
                <a:spcPct val="100000"/>
              </a:lnSpc>
              <a:buClr>
                <a:srgbClr val="D1282E"/>
              </a:buClr>
              <a:tabLst>
                <a:tab pos="812165" algn="l"/>
                <a:tab pos="812800" algn="l"/>
              </a:tabLst>
            </a:pPr>
            <a:r>
              <a:rPr sz="2600" b="1" spc="-265" dirty="0">
                <a:latin typeface="Arial"/>
                <a:cs typeface="Arial"/>
              </a:rPr>
              <a:t>Immunodeficiency</a:t>
            </a:r>
            <a:r>
              <a:rPr sz="2600" b="1" spc="-85" dirty="0">
                <a:latin typeface="Arial"/>
                <a:cs typeface="Arial"/>
              </a:rPr>
              <a:t> states:</a:t>
            </a:r>
            <a:endParaRPr sz="2600" dirty="0">
              <a:latin typeface="Arial"/>
              <a:cs typeface="Arial"/>
            </a:endParaRPr>
          </a:p>
          <a:p>
            <a:pPr marL="1498600" lvl="1" indent="-457200">
              <a:lnSpc>
                <a:spcPct val="100000"/>
              </a:lnSpc>
              <a:spcBef>
                <a:spcPts val="384"/>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Due to recurrent bacterial infections</a:t>
            </a:r>
          </a:p>
          <a:p>
            <a:pPr marL="1498600" lvl="1" indent="-457200">
              <a:lnSpc>
                <a:spcPct val="100000"/>
              </a:lnSpc>
              <a:spcBef>
                <a:spcPts val="260"/>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localized or diffuse</a:t>
            </a:r>
          </a:p>
          <a:p>
            <a:pPr marL="469900">
              <a:lnSpc>
                <a:spcPct val="100000"/>
              </a:lnSpc>
              <a:buClr>
                <a:srgbClr val="D1282E"/>
              </a:buClr>
              <a:tabLst>
                <a:tab pos="926465" algn="l"/>
                <a:tab pos="927100" algn="l"/>
              </a:tabLst>
            </a:pPr>
            <a:r>
              <a:rPr sz="2600" b="1" spc="-265" dirty="0">
                <a:latin typeface="Arial"/>
                <a:cs typeface="Arial"/>
              </a:rPr>
              <a:t>Primary</a:t>
            </a:r>
            <a:r>
              <a:rPr sz="2600" b="1" spc="-110" dirty="0">
                <a:latin typeface="Arial"/>
                <a:cs typeface="Arial"/>
              </a:rPr>
              <a:t> </a:t>
            </a:r>
            <a:r>
              <a:rPr sz="2600" b="1" spc="-204" dirty="0">
                <a:latin typeface="Arial"/>
                <a:cs typeface="Arial"/>
              </a:rPr>
              <a:t>ciliary</a:t>
            </a:r>
            <a:r>
              <a:rPr sz="2600" b="1" spc="-110" dirty="0">
                <a:latin typeface="Arial"/>
                <a:cs typeface="Arial"/>
              </a:rPr>
              <a:t> </a:t>
            </a:r>
            <a:r>
              <a:rPr sz="2600" b="1" spc="-245" dirty="0">
                <a:latin typeface="Arial"/>
                <a:cs typeface="Arial"/>
              </a:rPr>
              <a:t>dyskinesia</a:t>
            </a:r>
            <a:r>
              <a:rPr sz="2600" b="1" spc="-110" dirty="0">
                <a:latin typeface="Arial"/>
                <a:cs typeface="Arial"/>
              </a:rPr>
              <a:t> </a:t>
            </a:r>
            <a:r>
              <a:rPr sz="2600" b="1" spc="-245" dirty="0">
                <a:latin typeface="Arial"/>
                <a:cs typeface="Arial"/>
              </a:rPr>
              <a:t>(immotile</a:t>
            </a:r>
            <a:r>
              <a:rPr sz="2600" b="1" spc="-110" dirty="0">
                <a:latin typeface="Arial"/>
                <a:cs typeface="Arial"/>
              </a:rPr>
              <a:t> </a:t>
            </a:r>
            <a:r>
              <a:rPr sz="2600" b="1" spc="-195" dirty="0">
                <a:latin typeface="Arial"/>
                <a:cs typeface="Arial"/>
              </a:rPr>
              <a:t>cilia</a:t>
            </a:r>
            <a:r>
              <a:rPr sz="2600" b="1" spc="-110" dirty="0">
                <a:latin typeface="Arial"/>
                <a:cs typeface="Arial"/>
              </a:rPr>
              <a:t> </a:t>
            </a:r>
            <a:r>
              <a:rPr sz="2600" b="1" spc="-270" dirty="0">
                <a:latin typeface="Arial"/>
                <a:cs typeface="Arial"/>
              </a:rPr>
              <a:t>syndrome):</a:t>
            </a:r>
            <a:endParaRPr sz="2600" dirty="0">
              <a:latin typeface="Arial"/>
              <a:cs typeface="Arial"/>
            </a:endParaRPr>
          </a:p>
          <a:p>
            <a:pPr marL="1612900" lvl="1" indent="-457200">
              <a:spcBef>
                <a:spcPts val="290"/>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rare autosomal recessive disorder</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 </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abnormalities of cilia</a:t>
            </a:r>
          </a:p>
          <a:p>
            <a:pPr marL="1497965" lvl="1">
              <a:buClr>
                <a:srgbClr val="D1282E"/>
              </a:buClr>
            </a:pPr>
            <a:r>
              <a:rPr sz="2400" kern="1200" spc="-155" dirty="0">
                <a:solidFill>
                  <a:schemeClr val="tx1">
                    <a:lumMod val="75000"/>
                    <a:lumOff val="25000"/>
                  </a:schemeClr>
                </a:solidFill>
                <a:latin typeface="Arial"/>
                <a:ea typeface="+mn-ea"/>
                <a:cs typeface="Arial"/>
              </a:rPr>
              <a:t>persistent infections.</a:t>
            </a:r>
          </a:p>
          <a:p>
            <a:pPr marL="1612900" lvl="1" indent="-457200">
              <a:spcBef>
                <a:spcPts val="385"/>
              </a:spcBef>
              <a:buClr>
                <a:srgbClr val="D1282E"/>
              </a:buClr>
              <a:buChar char="•"/>
              <a:tabLst>
                <a:tab pos="1497965" algn="l"/>
                <a:tab pos="1498600" algn="l"/>
              </a:tabLst>
            </a:pPr>
            <a:r>
              <a:rPr sz="2400" kern="1200" spc="-155" dirty="0">
                <a:solidFill>
                  <a:schemeClr val="tx1">
                    <a:lumMod val="75000"/>
                    <a:lumOff val="25000"/>
                  </a:schemeClr>
                </a:solidFill>
                <a:latin typeface="Arial"/>
                <a:ea typeface="+mn-ea"/>
                <a:cs typeface="Arial"/>
              </a:rPr>
              <a:t>bronchiectasis + sterility in males</a:t>
            </a:r>
          </a:p>
        </p:txBody>
      </p:sp>
      <p:sp>
        <p:nvSpPr>
          <p:cNvPr id="3" name="Right Arrow 2"/>
          <p:cNvSpPr/>
          <p:nvPr/>
        </p:nvSpPr>
        <p:spPr>
          <a:xfrm>
            <a:off x="5943600" y="47244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371600" y="51054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10867"/>
            <a:ext cx="7670165" cy="1511952"/>
          </a:xfrm>
          <a:prstGeom prst="rect">
            <a:avLst/>
          </a:prstGeom>
        </p:spPr>
        <p:txBody>
          <a:bodyPr vert="horz" wrap="square" lIns="0" tIns="173990" rIns="0" bIns="0" rtlCol="0">
            <a:spAutoFit/>
          </a:bodyPr>
          <a:lstStyle/>
          <a:p>
            <a:pPr marL="469900" indent="-457200">
              <a:lnSpc>
                <a:spcPct val="100000"/>
              </a:lnSpc>
              <a:spcBef>
                <a:spcPts val="1370"/>
              </a:spcBef>
              <a:buFont typeface="Arial"/>
              <a:buChar char="•"/>
              <a:tabLst>
                <a:tab pos="469265" algn="l"/>
                <a:tab pos="469900" algn="l"/>
              </a:tabLst>
            </a:pPr>
            <a:r>
              <a:rPr sz="2600" b="1" spc="-235" dirty="0">
                <a:latin typeface="Arial"/>
                <a:cs typeface="Arial"/>
              </a:rPr>
              <a:t>Necrotizing,</a:t>
            </a:r>
            <a:r>
              <a:rPr sz="2600" b="1" spc="-110" dirty="0">
                <a:latin typeface="Arial"/>
                <a:cs typeface="Arial"/>
              </a:rPr>
              <a:t> </a:t>
            </a:r>
            <a:r>
              <a:rPr sz="2600" b="1" spc="-254" dirty="0">
                <a:latin typeface="Arial"/>
                <a:cs typeface="Arial"/>
              </a:rPr>
              <a:t>or</a:t>
            </a:r>
            <a:r>
              <a:rPr sz="2600" b="1" spc="-110" dirty="0">
                <a:latin typeface="Arial"/>
                <a:cs typeface="Arial"/>
              </a:rPr>
              <a:t> </a:t>
            </a:r>
            <a:r>
              <a:rPr sz="2600" b="1" spc="-240" dirty="0">
                <a:latin typeface="Arial"/>
                <a:cs typeface="Arial"/>
              </a:rPr>
              <a:t>suppurative,</a:t>
            </a:r>
            <a:r>
              <a:rPr sz="2600" b="1" spc="-110" dirty="0">
                <a:latin typeface="Arial"/>
                <a:cs typeface="Arial"/>
              </a:rPr>
              <a:t> </a:t>
            </a:r>
            <a:r>
              <a:rPr sz="2600" b="1" spc="-285" dirty="0">
                <a:latin typeface="Arial"/>
                <a:cs typeface="Arial"/>
              </a:rPr>
              <a:t>pneumonia:</a:t>
            </a:r>
            <a:endParaRPr sz="2600" dirty="0">
              <a:latin typeface="Arial"/>
              <a:cs typeface="Arial"/>
            </a:endParaRPr>
          </a:p>
          <a:p>
            <a:pPr marL="469900" marR="5080" lvl="1" indent="-182880">
              <a:lnSpc>
                <a:spcPct val="100000"/>
              </a:lnSpc>
              <a:spcBef>
                <a:spcPts val="1275"/>
              </a:spcBef>
              <a:buClr>
                <a:srgbClr val="D1282E"/>
              </a:buClr>
              <a:buFont typeface="Arial"/>
              <a:buChar char="•"/>
              <a:tabLst>
                <a:tab pos="544195" algn="l"/>
                <a:tab pos="544830" algn="l"/>
              </a:tabLst>
            </a:pPr>
            <a:r>
              <a:rPr sz="2400" kern="1200" spc="-155" dirty="0">
                <a:solidFill>
                  <a:schemeClr val="tx1">
                    <a:lumMod val="75000"/>
                    <a:lumOff val="25000"/>
                  </a:schemeClr>
                </a:solidFill>
                <a:latin typeface="Arial"/>
                <a:ea typeface="+mn-ea"/>
                <a:cs typeface="Arial"/>
              </a:rPr>
              <a:t>	particularly with virulent organisms such </a:t>
            </a:r>
            <a:r>
              <a:rPr sz="2400" kern="1200" spc="-155">
                <a:solidFill>
                  <a:schemeClr val="tx1">
                    <a:lumMod val="75000"/>
                    <a:lumOff val="25000"/>
                  </a:schemeClr>
                </a:solidFill>
                <a:latin typeface="Arial"/>
                <a:ea typeface="+mn-ea"/>
                <a:cs typeface="Arial"/>
              </a:rPr>
              <a:t>as Staphylococcus</a:t>
            </a:r>
            <a:r>
              <a:rPr lang="en-US" sz="2400" kern="1200" spc="-155">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aureus or Klebsiella spp</a:t>
            </a:r>
            <a:r>
              <a:rPr sz="2600" spc="-20" dirty="0">
                <a:latin typeface="Arial"/>
                <a:cs typeface="Arial"/>
              </a:rPr>
              <a:t>.</a:t>
            </a:r>
            <a:endParaRPr sz="26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838200"/>
            <a:ext cx="4398010" cy="574040"/>
          </a:xfrm>
          <a:prstGeom prst="rect">
            <a:avLst/>
          </a:prstGeom>
        </p:spPr>
        <p:txBody>
          <a:bodyPr vert="horz" wrap="square" lIns="0" tIns="12700" rIns="0" bIns="0" rtlCol="0">
            <a:spAutoFit/>
          </a:bodyPr>
          <a:lstStyle/>
          <a:p>
            <a:pPr marL="12700">
              <a:lnSpc>
                <a:spcPct val="100000"/>
              </a:lnSpc>
              <a:spcBef>
                <a:spcPts val="100"/>
              </a:spcBef>
            </a:pPr>
            <a:r>
              <a:rPr spc="-25" dirty="0"/>
              <a:t>MAJOR</a:t>
            </a:r>
            <a:r>
              <a:rPr spc="-250" dirty="0"/>
              <a:t> </a:t>
            </a:r>
            <a:r>
              <a:rPr spc="-125" dirty="0"/>
              <a:t>FACTORS:</a:t>
            </a:r>
          </a:p>
        </p:txBody>
      </p:sp>
      <p:sp>
        <p:nvSpPr>
          <p:cNvPr id="3" name="object 3"/>
          <p:cNvSpPr txBox="1"/>
          <p:nvPr/>
        </p:nvSpPr>
        <p:spPr>
          <a:xfrm>
            <a:off x="762000" y="2057400"/>
            <a:ext cx="7433309" cy="1805939"/>
          </a:xfrm>
          <a:prstGeom prst="rect">
            <a:avLst/>
          </a:prstGeom>
        </p:spPr>
        <p:txBody>
          <a:bodyPr vert="horz" wrap="square" lIns="0" tIns="182880" rIns="0" bIns="0" rtlCol="0">
            <a:spAutoFit/>
          </a:bodyPr>
          <a:lstStyle/>
          <a:p>
            <a:pPr marL="355600" indent="-342900">
              <a:lnSpc>
                <a:spcPct val="100000"/>
              </a:lnSpc>
              <a:spcBef>
                <a:spcPts val="1440"/>
              </a:spcBef>
              <a:buFont typeface="Wingdings"/>
              <a:buChar char=""/>
              <a:tabLst>
                <a:tab pos="355600" algn="l"/>
              </a:tabLst>
            </a:pPr>
            <a:r>
              <a:rPr sz="2800" spc="-254" dirty="0">
                <a:latin typeface="Arial"/>
                <a:cs typeface="Arial"/>
              </a:rPr>
              <a:t>Genetic</a:t>
            </a:r>
            <a:r>
              <a:rPr sz="2800" spc="-110" dirty="0">
                <a:latin typeface="Arial"/>
                <a:cs typeface="Arial"/>
              </a:rPr>
              <a:t> </a:t>
            </a:r>
            <a:r>
              <a:rPr sz="2800" spc="-229" dirty="0">
                <a:latin typeface="Arial"/>
                <a:cs typeface="Arial"/>
              </a:rPr>
              <a:t>predisposition</a:t>
            </a:r>
            <a:r>
              <a:rPr sz="2800" spc="-105" dirty="0">
                <a:latin typeface="Arial"/>
                <a:cs typeface="Arial"/>
              </a:rPr>
              <a:t> </a:t>
            </a:r>
            <a:r>
              <a:rPr sz="2800" spc="-220" dirty="0">
                <a:latin typeface="Arial"/>
                <a:cs typeface="Arial"/>
              </a:rPr>
              <a:t>to</a:t>
            </a:r>
            <a:r>
              <a:rPr sz="2800" spc="-105" dirty="0">
                <a:latin typeface="Arial"/>
                <a:cs typeface="Arial"/>
              </a:rPr>
              <a:t> </a:t>
            </a:r>
            <a:r>
              <a:rPr sz="2800" spc="-250" dirty="0">
                <a:latin typeface="Arial"/>
                <a:cs typeface="Arial"/>
              </a:rPr>
              <a:t>type</a:t>
            </a:r>
            <a:r>
              <a:rPr sz="2800" spc="-110" dirty="0">
                <a:latin typeface="Arial"/>
                <a:cs typeface="Arial"/>
              </a:rPr>
              <a:t> </a:t>
            </a:r>
            <a:r>
              <a:rPr sz="2800" spc="-150" dirty="0">
                <a:latin typeface="Arial"/>
                <a:cs typeface="Arial"/>
              </a:rPr>
              <a:t>I</a:t>
            </a:r>
            <a:r>
              <a:rPr sz="2800" spc="-105" dirty="0">
                <a:latin typeface="Arial"/>
                <a:cs typeface="Arial"/>
              </a:rPr>
              <a:t> </a:t>
            </a:r>
            <a:r>
              <a:rPr sz="2800" spc="-225" dirty="0">
                <a:latin typeface="Arial"/>
                <a:cs typeface="Arial"/>
              </a:rPr>
              <a:t>hypersensitivity</a:t>
            </a:r>
            <a:r>
              <a:rPr sz="2800" spc="-105" dirty="0">
                <a:latin typeface="Arial"/>
                <a:cs typeface="Arial"/>
              </a:rPr>
              <a:t> </a:t>
            </a:r>
            <a:r>
              <a:rPr sz="2800" spc="-200" dirty="0">
                <a:latin typeface="Arial"/>
                <a:cs typeface="Arial"/>
              </a:rPr>
              <a:t>(atopy)</a:t>
            </a:r>
            <a:endParaRPr sz="2800" dirty="0">
              <a:latin typeface="Arial"/>
              <a:cs typeface="Arial"/>
            </a:endParaRPr>
          </a:p>
          <a:p>
            <a:pPr marL="355600" indent="-342900">
              <a:lnSpc>
                <a:spcPct val="100000"/>
              </a:lnSpc>
              <a:spcBef>
                <a:spcPts val="1345"/>
              </a:spcBef>
              <a:buFont typeface="Wingdings"/>
              <a:buChar char=""/>
              <a:tabLst>
                <a:tab pos="355600" algn="l"/>
              </a:tabLst>
            </a:pPr>
            <a:r>
              <a:rPr sz="2800" spc="-265" dirty="0">
                <a:latin typeface="Arial"/>
                <a:cs typeface="Arial"/>
              </a:rPr>
              <a:t>Acute</a:t>
            </a:r>
            <a:r>
              <a:rPr sz="2800" spc="-125" dirty="0">
                <a:latin typeface="Arial"/>
                <a:cs typeface="Arial"/>
              </a:rPr>
              <a:t> </a:t>
            </a:r>
            <a:r>
              <a:rPr sz="2800" spc="-285" dirty="0">
                <a:latin typeface="Arial"/>
                <a:cs typeface="Arial"/>
              </a:rPr>
              <a:t>and</a:t>
            </a:r>
            <a:r>
              <a:rPr sz="2800" spc="-120" dirty="0">
                <a:latin typeface="Arial"/>
                <a:cs typeface="Arial"/>
              </a:rPr>
              <a:t> </a:t>
            </a:r>
            <a:r>
              <a:rPr sz="2800" spc="-245" dirty="0">
                <a:latin typeface="Arial"/>
                <a:cs typeface="Arial"/>
              </a:rPr>
              <a:t>chronic</a:t>
            </a:r>
            <a:r>
              <a:rPr sz="2800" spc="-114" dirty="0">
                <a:latin typeface="Arial"/>
                <a:cs typeface="Arial"/>
              </a:rPr>
              <a:t> </a:t>
            </a:r>
            <a:r>
              <a:rPr sz="2800" spc="-254" dirty="0">
                <a:latin typeface="Arial"/>
                <a:cs typeface="Arial"/>
              </a:rPr>
              <a:t>airway</a:t>
            </a:r>
            <a:r>
              <a:rPr sz="2800" spc="-114" dirty="0">
                <a:latin typeface="Arial"/>
                <a:cs typeface="Arial"/>
              </a:rPr>
              <a:t> </a:t>
            </a:r>
            <a:r>
              <a:rPr sz="2800" spc="-165" dirty="0">
                <a:latin typeface="Arial"/>
                <a:cs typeface="Arial"/>
              </a:rPr>
              <a:t>inflammation</a:t>
            </a:r>
            <a:endParaRPr sz="2800" dirty="0">
              <a:latin typeface="Arial"/>
              <a:cs typeface="Arial"/>
            </a:endParaRPr>
          </a:p>
          <a:p>
            <a:pPr marL="355600" indent="-342900">
              <a:lnSpc>
                <a:spcPct val="100000"/>
              </a:lnSpc>
              <a:spcBef>
                <a:spcPts val="1250"/>
              </a:spcBef>
              <a:buFont typeface="Wingdings"/>
              <a:buChar char=""/>
              <a:tabLst>
                <a:tab pos="355600" algn="l"/>
              </a:tabLst>
            </a:pPr>
            <a:r>
              <a:rPr sz="2800" spc="-250" dirty="0">
                <a:latin typeface="Arial"/>
                <a:cs typeface="Arial"/>
              </a:rPr>
              <a:t>Bronchial</a:t>
            </a:r>
            <a:r>
              <a:rPr sz="2800" spc="-105" dirty="0">
                <a:latin typeface="Arial"/>
                <a:cs typeface="Arial"/>
              </a:rPr>
              <a:t> </a:t>
            </a:r>
            <a:r>
              <a:rPr sz="2800" spc="-260" dirty="0">
                <a:latin typeface="Arial"/>
                <a:cs typeface="Arial"/>
              </a:rPr>
              <a:t>hyperresponsiveness</a:t>
            </a:r>
            <a:r>
              <a:rPr sz="2800" spc="-105" dirty="0">
                <a:latin typeface="Arial"/>
                <a:cs typeface="Arial"/>
              </a:rPr>
              <a:t> </a:t>
            </a:r>
            <a:r>
              <a:rPr sz="2800" spc="-220" dirty="0">
                <a:latin typeface="Arial"/>
                <a:cs typeface="Arial"/>
              </a:rPr>
              <a:t>to</a:t>
            </a:r>
            <a:r>
              <a:rPr sz="2800" spc="-114" dirty="0">
                <a:latin typeface="Arial"/>
                <a:cs typeface="Arial"/>
              </a:rPr>
              <a:t> </a:t>
            </a:r>
            <a:r>
              <a:rPr sz="2800" spc="-285" dirty="0">
                <a:latin typeface="Arial"/>
                <a:cs typeface="Arial"/>
              </a:rPr>
              <a:t>a</a:t>
            </a:r>
            <a:r>
              <a:rPr sz="2800" spc="-110" dirty="0">
                <a:latin typeface="Arial"/>
                <a:cs typeface="Arial"/>
              </a:rPr>
              <a:t> </a:t>
            </a:r>
            <a:r>
              <a:rPr sz="2800" spc="-225" dirty="0">
                <a:latin typeface="Arial"/>
                <a:cs typeface="Arial"/>
              </a:rPr>
              <a:t>variety</a:t>
            </a:r>
            <a:r>
              <a:rPr sz="2800" spc="-105" dirty="0">
                <a:latin typeface="Arial"/>
                <a:cs typeface="Arial"/>
              </a:rPr>
              <a:t> </a:t>
            </a:r>
            <a:r>
              <a:rPr sz="2800" spc="-220" dirty="0">
                <a:latin typeface="Arial"/>
                <a:cs typeface="Arial"/>
              </a:rPr>
              <a:t>of</a:t>
            </a:r>
            <a:r>
              <a:rPr sz="2800" spc="-110" dirty="0">
                <a:latin typeface="Arial"/>
                <a:cs typeface="Arial"/>
              </a:rPr>
              <a:t> </a:t>
            </a:r>
            <a:r>
              <a:rPr sz="2800" spc="-55" dirty="0">
                <a:latin typeface="Arial"/>
                <a:cs typeface="Arial"/>
              </a:rPr>
              <a:t>stimuli</a:t>
            </a:r>
            <a:endParaRPr sz="28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200" y="914400"/>
            <a:ext cx="3910329" cy="574040"/>
          </a:xfrm>
          <a:prstGeom prst="rect">
            <a:avLst/>
          </a:prstGeom>
        </p:spPr>
        <p:txBody>
          <a:bodyPr vert="horz" wrap="square" lIns="0" tIns="12700" rIns="0" bIns="0" rtlCol="0">
            <a:spAutoFit/>
          </a:bodyPr>
          <a:lstStyle/>
          <a:p>
            <a:pPr marL="12700">
              <a:lnSpc>
                <a:spcPct val="100000"/>
              </a:lnSpc>
              <a:spcBef>
                <a:spcPts val="100"/>
              </a:spcBef>
            </a:pPr>
            <a:r>
              <a:rPr spc="-105" dirty="0"/>
              <a:t>PATHOGENESIS</a:t>
            </a:r>
          </a:p>
        </p:txBody>
      </p:sp>
      <p:sp>
        <p:nvSpPr>
          <p:cNvPr id="3" name="object 3"/>
          <p:cNvSpPr txBox="1"/>
          <p:nvPr/>
        </p:nvSpPr>
        <p:spPr>
          <a:xfrm>
            <a:off x="609600" y="1981200"/>
            <a:ext cx="8211184" cy="2307042"/>
          </a:xfrm>
          <a:prstGeom prst="rect">
            <a:avLst/>
          </a:prstGeom>
        </p:spPr>
        <p:txBody>
          <a:bodyPr vert="horz" wrap="square" lIns="0" tIns="189230" rIns="0" bIns="0" rtlCol="0">
            <a:spAutoFit/>
          </a:bodyPr>
          <a:lstStyle/>
          <a:p>
            <a:pPr marL="355600" indent="-342900">
              <a:lnSpc>
                <a:spcPct val="100000"/>
              </a:lnSpc>
              <a:spcBef>
                <a:spcPts val="1490"/>
              </a:spcBef>
              <a:buFont typeface="Arial"/>
              <a:buChar char="•"/>
              <a:tabLst>
                <a:tab pos="354965" algn="l"/>
                <a:tab pos="355600" algn="l"/>
              </a:tabLst>
            </a:pPr>
            <a:r>
              <a:rPr sz="3000" b="1" spc="-425" dirty="0">
                <a:latin typeface="Arial"/>
                <a:cs typeface="Arial"/>
              </a:rPr>
              <a:t>Two</a:t>
            </a:r>
            <a:r>
              <a:rPr sz="3000" b="1" spc="-140" dirty="0">
                <a:latin typeface="Arial"/>
                <a:cs typeface="Arial"/>
              </a:rPr>
              <a:t> </a:t>
            </a:r>
            <a:r>
              <a:rPr sz="3000" b="1" spc="-270" dirty="0">
                <a:latin typeface="Arial"/>
                <a:cs typeface="Arial"/>
              </a:rPr>
              <a:t>intertwined</a:t>
            </a:r>
            <a:r>
              <a:rPr sz="3000" b="1" spc="-135" dirty="0">
                <a:latin typeface="Arial"/>
                <a:cs typeface="Arial"/>
              </a:rPr>
              <a:t> </a:t>
            </a:r>
            <a:r>
              <a:rPr sz="3000" b="1" spc="-305" dirty="0">
                <a:latin typeface="Arial"/>
                <a:cs typeface="Arial"/>
              </a:rPr>
              <a:t>processes</a:t>
            </a:r>
            <a:r>
              <a:rPr sz="3000" b="1" spc="-140" dirty="0">
                <a:latin typeface="Arial"/>
                <a:cs typeface="Arial"/>
              </a:rPr>
              <a:t> </a:t>
            </a:r>
            <a:r>
              <a:rPr sz="3000" b="1" spc="-270" dirty="0">
                <a:latin typeface="Arial"/>
                <a:cs typeface="Arial"/>
              </a:rPr>
              <a:t>contribute</a:t>
            </a:r>
            <a:r>
              <a:rPr sz="3000" b="1" spc="-140" dirty="0">
                <a:latin typeface="Arial"/>
                <a:cs typeface="Arial"/>
              </a:rPr>
              <a:t> </a:t>
            </a:r>
            <a:r>
              <a:rPr sz="3000" b="1" spc="-260" dirty="0">
                <a:latin typeface="Arial"/>
                <a:cs typeface="Arial"/>
              </a:rPr>
              <a:t>to</a:t>
            </a:r>
            <a:r>
              <a:rPr sz="3000" b="1" spc="-135" dirty="0">
                <a:latin typeface="Arial"/>
                <a:cs typeface="Arial"/>
              </a:rPr>
              <a:t> </a:t>
            </a:r>
            <a:r>
              <a:rPr sz="3000" b="1" spc="-285" dirty="0">
                <a:latin typeface="Arial"/>
                <a:cs typeface="Arial"/>
              </a:rPr>
              <a:t>bronchiectasis:</a:t>
            </a:r>
            <a:endParaRPr sz="3000" dirty="0">
              <a:latin typeface="Arial"/>
              <a:cs typeface="Arial"/>
            </a:endParaRPr>
          </a:p>
          <a:p>
            <a:pPr marL="812800" lvl="1" indent="-342900">
              <a:lnSpc>
                <a:spcPct val="100000"/>
              </a:lnSpc>
              <a:spcBef>
                <a:spcPts val="1390"/>
              </a:spcBef>
              <a:buClr>
                <a:srgbClr val="D1282E"/>
              </a:buClr>
              <a:buFont typeface="Wingdings"/>
              <a:buChar char=""/>
              <a:tabLst>
                <a:tab pos="812800" algn="l"/>
              </a:tabLst>
            </a:pPr>
            <a:r>
              <a:rPr sz="3000" b="1" u="sng" spc="-290" dirty="0">
                <a:uFill>
                  <a:solidFill>
                    <a:srgbClr val="000000"/>
                  </a:solidFill>
                </a:uFill>
                <a:latin typeface="Arial"/>
                <a:cs typeface="Arial"/>
              </a:rPr>
              <a:t>obstruction</a:t>
            </a:r>
            <a:endParaRPr sz="3000" dirty="0">
              <a:latin typeface="Arial"/>
              <a:cs typeface="Arial"/>
            </a:endParaRPr>
          </a:p>
          <a:p>
            <a:pPr marL="812800" lvl="1" indent="-342900">
              <a:lnSpc>
                <a:spcPct val="100000"/>
              </a:lnSpc>
              <a:spcBef>
                <a:spcPts val="700"/>
              </a:spcBef>
              <a:buClr>
                <a:srgbClr val="D1282E"/>
              </a:buClr>
              <a:buFont typeface="Wingdings"/>
              <a:buChar char=""/>
              <a:tabLst>
                <a:tab pos="812800" algn="l"/>
              </a:tabLst>
            </a:pPr>
            <a:r>
              <a:rPr sz="3000" b="1" u="sng" spc="-285" dirty="0">
                <a:uFill>
                  <a:solidFill>
                    <a:srgbClr val="000000"/>
                  </a:solidFill>
                </a:uFill>
                <a:latin typeface="Arial"/>
                <a:cs typeface="Arial"/>
              </a:rPr>
              <a:t>chronic</a:t>
            </a:r>
            <a:r>
              <a:rPr sz="3000" b="1" u="sng" spc="-145" dirty="0">
                <a:uFill>
                  <a:solidFill>
                    <a:srgbClr val="000000"/>
                  </a:solidFill>
                </a:uFill>
                <a:latin typeface="Arial"/>
                <a:cs typeface="Arial"/>
              </a:rPr>
              <a:t> </a:t>
            </a:r>
            <a:r>
              <a:rPr sz="3000" b="1" u="sng" spc="-270" dirty="0">
                <a:uFill>
                  <a:solidFill>
                    <a:srgbClr val="000000"/>
                  </a:solidFill>
                </a:uFill>
                <a:latin typeface="Arial"/>
                <a:cs typeface="Arial"/>
              </a:rPr>
              <a:t>infection</a:t>
            </a:r>
            <a:endParaRPr sz="30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75995"/>
            <a:ext cx="7406640" cy="1576072"/>
          </a:xfrm>
          <a:prstGeom prst="rect">
            <a:avLst/>
          </a:prstGeom>
        </p:spPr>
        <p:txBody>
          <a:bodyPr vert="horz" wrap="square" lIns="0" tIns="11430" rIns="0" bIns="0" rtlCol="0">
            <a:spAutoFit/>
          </a:bodyPr>
          <a:lstStyle/>
          <a:p>
            <a:pPr marL="355600" marR="5080" indent="-342900">
              <a:lnSpc>
                <a:spcPct val="100200"/>
              </a:lnSpc>
              <a:spcBef>
                <a:spcPts val="90"/>
              </a:spcBef>
              <a:buFont typeface="Arial"/>
              <a:buChar char="•"/>
              <a:tabLst>
                <a:tab pos="354965" algn="l"/>
                <a:tab pos="355600" algn="l"/>
                <a:tab pos="6284595" algn="l"/>
              </a:tabLst>
            </a:pPr>
            <a:r>
              <a:rPr sz="2800" b="1" spc="-380" dirty="0">
                <a:latin typeface="Arial"/>
                <a:cs typeface="Arial"/>
              </a:rPr>
              <a:t>OB</a:t>
            </a:r>
            <a:r>
              <a:rPr sz="2800" b="1" spc="-335" dirty="0">
                <a:latin typeface="Arial"/>
                <a:cs typeface="Arial"/>
              </a:rPr>
              <a:t>S</a:t>
            </a:r>
            <a:r>
              <a:rPr sz="2800" b="1" spc="-315" dirty="0">
                <a:latin typeface="Arial"/>
                <a:cs typeface="Arial"/>
              </a:rPr>
              <a:t>T</a:t>
            </a:r>
            <a:r>
              <a:rPr sz="2800" b="1" spc="-365" dirty="0">
                <a:latin typeface="Arial"/>
                <a:cs typeface="Arial"/>
              </a:rPr>
              <a:t>RUC</a:t>
            </a:r>
            <a:r>
              <a:rPr sz="2800" b="1" spc="-315" dirty="0">
                <a:latin typeface="Arial"/>
                <a:cs typeface="Arial"/>
              </a:rPr>
              <a:t>T</a:t>
            </a:r>
            <a:r>
              <a:rPr sz="2800" b="1" spc="-145" dirty="0">
                <a:latin typeface="Arial"/>
                <a:cs typeface="Arial"/>
              </a:rPr>
              <a:t>I</a:t>
            </a:r>
            <a:r>
              <a:rPr sz="2800" b="1" spc="-395" dirty="0">
                <a:latin typeface="Arial"/>
                <a:cs typeface="Arial"/>
              </a:rPr>
              <a:t>O</a:t>
            </a:r>
            <a:r>
              <a:rPr sz="2800" b="1" spc="-360" dirty="0">
                <a:latin typeface="Arial"/>
                <a:cs typeface="Arial"/>
              </a:rPr>
              <a:t>N</a:t>
            </a:r>
            <a:r>
              <a:rPr sz="2800" dirty="0">
                <a:latin typeface="Wingdings"/>
                <a:cs typeface="Wingdings"/>
              </a:rPr>
              <a:t></a:t>
            </a:r>
            <a:r>
              <a:rPr sz="2800" spc="-70" dirty="0">
                <a:latin typeface="Times New Roman"/>
                <a:cs typeface="Times New Roman"/>
              </a:rPr>
              <a:t> </a:t>
            </a:r>
            <a:r>
              <a:rPr sz="2400" kern="1200" spc="-155" dirty="0">
                <a:solidFill>
                  <a:schemeClr val="tx1">
                    <a:lumMod val="75000"/>
                    <a:lumOff val="25000"/>
                  </a:schemeClr>
                </a:solidFill>
                <a:latin typeface="Arial"/>
                <a:ea typeface="+mn-ea"/>
                <a:cs typeface="Arial"/>
              </a:rPr>
              <a:t>impairs clearance of secretions</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superimposed infection</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inflammatory damage to the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bronchial wall + the accumulating exudate</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airways</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distention </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irreversible dilation.</a:t>
            </a:r>
          </a:p>
        </p:txBody>
      </p:sp>
      <p:sp>
        <p:nvSpPr>
          <p:cNvPr id="3" name="object 3"/>
          <p:cNvSpPr txBox="1"/>
          <p:nvPr/>
        </p:nvSpPr>
        <p:spPr>
          <a:xfrm>
            <a:off x="535940" y="3523995"/>
            <a:ext cx="8119745" cy="1527341"/>
          </a:xfrm>
          <a:prstGeom prst="rect">
            <a:avLst/>
          </a:prstGeom>
        </p:spPr>
        <p:txBody>
          <a:bodyPr vert="horz" wrap="square" lIns="0" tIns="11430" rIns="0" bIns="0" rtlCol="0">
            <a:spAutoFit/>
          </a:bodyPr>
          <a:lstStyle/>
          <a:p>
            <a:pPr marL="355600" marR="5080" indent="-342900">
              <a:lnSpc>
                <a:spcPct val="100200"/>
              </a:lnSpc>
              <a:spcBef>
                <a:spcPts val="90"/>
              </a:spcBef>
              <a:buFont typeface="Arial"/>
              <a:buChar char="•"/>
              <a:tabLst>
                <a:tab pos="354965" algn="l"/>
                <a:tab pos="355600" algn="l"/>
              </a:tabLst>
            </a:pPr>
            <a:r>
              <a:rPr sz="2400" b="1" kern="1200" spc="-155" dirty="0">
                <a:solidFill>
                  <a:schemeClr val="tx1">
                    <a:lumMod val="75000"/>
                    <a:lumOff val="25000"/>
                  </a:schemeClr>
                </a:solidFill>
                <a:latin typeface="Arial"/>
                <a:ea typeface="+mn-ea"/>
                <a:cs typeface="Arial"/>
              </a:rPr>
              <a:t>PERSISTENT NECROTIZING INFECTION </a:t>
            </a:r>
            <a:r>
              <a:rPr lang="en-US" sz="2400" b="1"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in the bronchi or</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bronchioles </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poor clearance of secretions, obstruction,</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and inflammation with peribronchial fibrosis and traction on
the bronchi</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 irreversible dilation</a:t>
            </a:r>
          </a:p>
        </p:txBody>
      </p:sp>
      <p:sp>
        <p:nvSpPr>
          <p:cNvPr id="4" name="Right Arrow 3"/>
          <p:cNvSpPr/>
          <p:nvPr/>
        </p:nvSpPr>
        <p:spPr>
          <a:xfrm>
            <a:off x="6172200" y="3534231"/>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286000" y="3906665"/>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315570" y="4668659"/>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62800" y="487368"/>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657600" y="883031"/>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981700" y="1320887"/>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182504" y="1695377"/>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2555"/>
            <a:ext cx="7701915" cy="574040"/>
          </a:xfrm>
          <a:prstGeom prst="rect">
            <a:avLst/>
          </a:prstGeom>
        </p:spPr>
        <p:txBody>
          <a:bodyPr vert="horz" wrap="square" lIns="0" tIns="12700" rIns="0" bIns="0" rtlCol="0">
            <a:spAutoFit/>
          </a:bodyPr>
          <a:lstStyle/>
          <a:p>
            <a:pPr marL="12700">
              <a:lnSpc>
                <a:spcPct val="100000"/>
              </a:lnSpc>
              <a:spcBef>
                <a:spcPts val="100"/>
              </a:spcBef>
            </a:pPr>
            <a:r>
              <a:rPr spc="-60" dirty="0"/>
              <a:t>MO</a:t>
            </a:r>
            <a:r>
              <a:rPr spc="-65" dirty="0"/>
              <a:t>R</a:t>
            </a:r>
            <a:r>
              <a:rPr spc="-60" dirty="0"/>
              <a:t>PHO</a:t>
            </a:r>
            <a:r>
              <a:rPr spc="-125" dirty="0"/>
              <a:t>L</a:t>
            </a:r>
            <a:r>
              <a:rPr spc="-60" dirty="0"/>
              <a:t>OG</a:t>
            </a:r>
            <a:r>
              <a:rPr spc="-650" dirty="0"/>
              <a:t>Y</a:t>
            </a:r>
            <a:r>
              <a:rPr dirty="0"/>
              <a:t>,</a:t>
            </a:r>
            <a:r>
              <a:rPr spc="-120" dirty="0"/>
              <a:t> </a:t>
            </a:r>
            <a:r>
              <a:rPr spc="-65" dirty="0"/>
              <a:t>MACROSCOPIC:</a:t>
            </a:r>
          </a:p>
        </p:txBody>
      </p:sp>
      <p:sp>
        <p:nvSpPr>
          <p:cNvPr id="3" name="object 3"/>
          <p:cNvSpPr txBox="1"/>
          <p:nvPr/>
        </p:nvSpPr>
        <p:spPr>
          <a:xfrm>
            <a:off x="557549" y="2362200"/>
            <a:ext cx="7797165" cy="1515800"/>
          </a:xfrm>
          <a:prstGeom prst="rect">
            <a:avLst/>
          </a:prstGeom>
        </p:spPr>
        <p:txBody>
          <a:bodyPr vert="horz" wrap="square" lIns="0" tIns="12700" rIns="0" bIns="0" rtlCol="0">
            <a:spAutoFit/>
          </a:bodyPr>
          <a:lstStyle/>
          <a:p>
            <a:pPr marL="469900" indent="-457200">
              <a:lnSpc>
                <a:spcPct val="100000"/>
              </a:lnSpc>
              <a:spcBef>
                <a:spcPts val="100"/>
              </a:spcBef>
              <a:buFont typeface="Arial"/>
              <a:buChar char="•"/>
              <a:tabLst>
                <a:tab pos="469265" algn="l"/>
                <a:tab pos="469900" algn="l"/>
              </a:tabLst>
            </a:pPr>
            <a:r>
              <a:rPr sz="2400" kern="1200" spc="-155" dirty="0">
                <a:solidFill>
                  <a:schemeClr val="tx1">
                    <a:lumMod val="75000"/>
                    <a:lumOff val="25000"/>
                  </a:schemeClr>
                </a:solidFill>
                <a:latin typeface="Arial"/>
                <a:ea typeface="+mn-ea"/>
                <a:cs typeface="Arial"/>
              </a:rPr>
              <a:t>Lower lobes bilaterally</a:t>
            </a:r>
            <a:r>
              <a:rPr lang="en-US" sz="2400" kern="1200" spc="-155" dirty="0">
                <a:solidFill>
                  <a:schemeClr val="tx1">
                    <a:lumMod val="75000"/>
                    <a:lumOff val="25000"/>
                  </a:schemeClr>
                </a:solidFill>
                <a:latin typeface="Arial"/>
                <a:ea typeface="+mn-ea"/>
                <a:cs typeface="Arial"/>
              </a:rPr>
              <a:t>.</a:t>
            </a:r>
          </a:p>
          <a:p>
            <a:pPr marL="469900" indent="-457200">
              <a:lnSpc>
                <a:spcPct val="100000"/>
              </a:lnSpc>
              <a:spcBef>
                <a:spcPts val="100"/>
              </a:spcBef>
              <a:buFont typeface="Arial"/>
              <a:buChar char="•"/>
              <a:tabLst>
                <a:tab pos="469265" algn="l"/>
                <a:tab pos="469900" algn="l"/>
              </a:tabLst>
            </a:pPr>
            <a:r>
              <a:rPr sz="2400" kern="1200" spc="-155" dirty="0">
                <a:solidFill>
                  <a:schemeClr val="tx1">
                    <a:lumMod val="75000"/>
                    <a:lumOff val="25000"/>
                  </a:schemeClr>
                </a:solidFill>
                <a:latin typeface="Arial"/>
                <a:ea typeface="+mn-ea"/>
                <a:cs typeface="Arial"/>
              </a:rPr>
              <a:t>most severe involvement in distal bronchi and bronchioles.</a:t>
            </a:r>
            <a:endParaRPr lang="en-US" sz="2400" kern="1200" spc="-155" dirty="0">
              <a:solidFill>
                <a:schemeClr val="tx1">
                  <a:lumMod val="75000"/>
                  <a:lumOff val="25000"/>
                </a:schemeClr>
              </a:solidFill>
              <a:latin typeface="Arial"/>
              <a:ea typeface="+mn-ea"/>
              <a:cs typeface="Arial"/>
            </a:endParaRPr>
          </a:p>
          <a:p>
            <a:pPr marL="469900" indent="-457200">
              <a:lnSpc>
                <a:spcPct val="100000"/>
              </a:lnSpc>
              <a:spcBef>
                <a:spcPts val="100"/>
              </a:spcBef>
              <a:buFont typeface="Arial"/>
              <a:buChar char="•"/>
              <a:tabLst>
                <a:tab pos="469265" algn="l"/>
                <a:tab pos="469900" algn="l"/>
              </a:tabLst>
            </a:pPr>
            <a:r>
              <a:rPr sz="2400" kern="1200" spc="-155" dirty="0">
                <a:solidFill>
                  <a:schemeClr val="tx1">
                    <a:lumMod val="75000"/>
                    <a:lumOff val="25000"/>
                  </a:schemeClr>
                </a:solidFill>
                <a:latin typeface="Arial"/>
                <a:ea typeface="+mn-ea"/>
                <a:cs typeface="Arial"/>
              </a:rPr>
              <a:t>The airways may be dilated to as much as four times their</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usual diameter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499064" cy="6836676"/>
          </a:xfrm>
          <a:prstGeom prst="rect">
            <a:avLst/>
          </a:prstGeom>
        </p:spPr>
      </p:pic>
      <p:sp>
        <p:nvSpPr>
          <p:cNvPr id="3" name="object 3"/>
          <p:cNvSpPr txBox="1"/>
          <p:nvPr/>
        </p:nvSpPr>
        <p:spPr>
          <a:xfrm>
            <a:off x="53339" y="6663435"/>
            <a:ext cx="3619500" cy="177800"/>
          </a:xfrm>
          <a:prstGeom prst="rect">
            <a:avLst/>
          </a:prstGeom>
        </p:spPr>
        <p:txBody>
          <a:bodyPr vert="horz" wrap="square" lIns="0" tIns="12700" rIns="0" bIns="0" rtlCol="0">
            <a:spAutoFit/>
          </a:bodyPr>
          <a:lstStyle/>
          <a:p>
            <a:pPr marL="38100">
              <a:lnSpc>
                <a:spcPct val="100000"/>
              </a:lnSpc>
              <a:spcBef>
                <a:spcPts val="100"/>
              </a:spcBef>
            </a:pPr>
            <a:r>
              <a:rPr sz="1000" dirty="0">
                <a:solidFill>
                  <a:srgbClr val="FFFFFF"/>
                </a:solidFill>
                <a:latin typeface="Arial"/>
                <a:cs typeface="Arial"/>
              </a:rPr>
              <a:t>FIGURE</a:t>
            </a:r>
            <a:r>
              <a:rPr sz="1000" spc="-30" dirty="0">
                <a:solidFill>
                  <a:srgbClr val="FFFFFF"/>
                </a:solidFill>
                <a:latin typeface="Arial"/>
                <a:cs typeface="Arial"/>
              </a:rPr>
              <a:t> </a:t>
            </a:r>
            <a:r>
              <a:rPr sz="1000" spc="-10" dirty="0">
                <a:solidFill>
                  <a:srgbClr val="FFFFFF"/>
                </a:solidFill>
                <a:latin typeface="Arial"/>
                <a:cs typeface="Arial"/>
              </a:rPr>
              <a:t>13.12,ROBBINS</a:t>
            </a:r>
            <a:r>
              <a:rPr sz="1000" spc="-20" dirty="0">
                <a:solidFill>
                  <a:srgbClr val="FFFFFF"/>
                </a:solidFill>
                <a:latin typeface="Arial"/>
                <a:cs typeface="Arial"/>
              </a:rPr>
              <a:t> </a:t>
            </a:r>
            <a:r>
              <a:rPr sz="1000" dirty="0">
                <a:solidFill>
                  <a:srgbClr val="FFFFFF"/>
                </a:solidFill>
                <a:latin typeface="Arial"/>
                <a:cs typeface="Arial"/>
              </a:rPr>
              <a:t>BASIC</a:t>
            </a:r>
            <a:r>
              <a:rPr sz="1000" spc="-5" dirty="0">
                <a:solidFill>
                  <a:srgbClr val="FFFFFF"/>
                </a:solidFill>
                <a:latin typeface="Arial"/>
                <a:cs typeface="Arial"/>
              </a:rPr>
              <a:t> </a:t>
            </a:r>
            <a:r>
              <a:rPr sz="1000" dirty="0">
                <a:solidFill>
                  <a:srgbClr val="FFFFFF"/>
                </a:solidFill>
                <a:latin typeface="Arial"/>
                <a:cs typeface="Arial"/>
              </a:rPr>
              <a:t>PATHOLOGY,</a:t>
            </a:r>
            <a:r>
              <a:rPr sz="1000" spc="-20" dirty="0">
                <a:solidFill>
                  <a:srgbClr val="FFFFFF"/>
                </a:solidFill>
                <a:latin typeface="Arial"/>
                <a:cs typeface="Arial"/>
              </a:rPr>
              <a:t> </a:t>
            </a:r>
            <a:r>
              <a:rPr sz="1000" dirty="0">
                <a:solidFill>
                  <a:srgbClr val="FFFFFF"/>
                </a:solidFill>
                <a:latin typeface="Arial"/>
                <a:cs typeface="Arial"/>
              </a:rPr>
              <a:t>10</a:t>
            </a:r>
            <a:r>
              <a:rPr sz="1050" baseline="23809" dirty="0">
                <a:solidFill>
                  <a:srgbClr val="FFFFFF"/>
                </a:solidFill>
                <a:latin typeface="Arial"/>
                <a:cs typeface="Arial"/>
              </a:rPr>
              <a:t>TH</a:t>
            </a:r>
            <a:r>
              <a:rPr sz="1050" spc="82" baseline="23809" dirty="0">
                <a:solidFill>
                  <a:srgbClr val="FFFFFF"/>
                </a:solidFill>
                <a:latin typeface="Arial"/>
                <a:cs typeface="Arial"/>
              </a:rPr>
              <a:t> </a:t>
            </a:r>
            <a:r>
              <a:rPr sz="1000" spc="-10" dirty="0">
                <a:solidFill>
                  <a:srgbClr val="FFFFFF"/>
                </a:solidFill>
                <a:latin typeface="Arial"/>
                <a:cs typeface="Arial"/>
              </a:rPr>
              <a:t>EDITION</a:t>
            </a:r>
            <a:endParaRPr sz="1000">
              <a:latin typeface="Arial"/>
              <a:cs typeface="Arial"/>
            </a:endParaRPr>
          </a:p>
        </p:txBody>
      </p:sp>
      <p:grpSp>
        <p:nvGrpSpPr>
          <p:cNvPr id="4" name="object 4"/>
          <p:cNvGrpSpPr/>
          <p:nvPr/>
        </p:nvGrpSpPr>
        <p:grpSpPr>
          <a:xfrm>
            <a:off x="5514207" y="1746250"/>
            <a:ext cx="3636645" cy="1398270"/>
            <a:chOff x="5514207" y="1746250"/>
            <a:chExt cx="3636645" cy="1398270"/>
          </a:xfrm>
        </p:grpSpPr>
        <p:pic>
          <p:nvPicPr>
            <p:cNvPr id="5" name="object 5"/>
            <p:cNvPicPr/>
            <p:nvPr/>
          </p:nvPicPr>
          <p:blipFill>
            <a:blip r:embed="rId3" cstate="print"/>
            <a:stretch>
              <a:fillRect/>
            </a:stretch>
          </p:blipFill>
          <p:spPr>
            <a:xfrm>
              <a:off x="5520558" y="1752599"/>
              <a:ext cx="3623440" cy="1384994"/>
            </a:xfrm>
            <a:prstGeom prst="rect">
              <a:avLst/>
            </a:prstGeom>
          </p:spPr>
        </p:pic>
        <p:sp>
          <p:nvSpPr>
            <p:cNvPr id="6" name="object 6"/>
            <p:cNvSpPr/>
            <p:nvPr/>
          </p:nvSpPr>
          <p:spPr>
            <a:xfrm>
              <a:off x="5520557" y="1752600"/>
              <a:ext cx="3623945" cy="1385570"/>
            </a:xfrm>
            <a:custGeom>
              <a:avLst/>
              <a:gdLst/>
              <a:ahLst/>
              <a:cxnLst/>
              <a:rect l="l" t="t" r="r" b="b"/>
              <a:pathLst>
                <a:path w="3623945" h="1385570">
                  <a:moveTo>
                    <a:pt x="0" y="0"/>
                  </a:moveTo>
                  <a:lnTo>
                    <a:pt x="3623441" y="0"/>
                  </a:lnTo>
                  <a:lnTo>
                    <a:pt x="3623441" y="1384995"/>
                  </a:lnTo>
                  <a:lnTo>
                    <a:pt x="0" y="1384995"/>
                  </a:lnTo>
                  <a:lnTo>
                    <a:pt x="0" y="0"/>
                  </a:lnTo>
                  <a:close/>
                </a:path>
              </a:pathLst>
            </a:custGeom>
            <a:ln w="12700">
              <a:solidFill>
                <a:srgbClr val="DC551E"/>
              </a:solidFill>
            </a:ln>
          </p:spPr>
          <p:txBody>
            <a:bodyPr wrap="square" lIns="0" tIns="0" rIns="0" bIns="0" rtlCol="0"/>
            <a:lstStyle/>
            <a:p>
              <a:endParaRPr/>
            </a:p>
          </p:txBody>
        </p:sp>
      </p:grpSp>
      <p:sp>
        <p:nvSpPr>
          <p:cNvPr id="7" name="object 7"/>
          <p:cNvSpPr txBox="1">
            <a:spLocks noGrp="1"/>
          </p:cNvSpPr>
          <p:nvPr>
            <p:ph type="title"/>
          </p:nvPr>
        </p:nvSpPr>
        <p:spPr>
          <a:xfrm>
            <a:off x="5520557" y="1752600"/>
            <a:ext cx="3623945" cy="1385570"/>
          </a:xfrm>
          <a:prstGeom prst="rect">
            <a:avLst/>
          </a:prstGeom>
          <a:ln w="12700">
            <a:solidFill>
              <a:srgbClr val="DC551E"/>
            </a:solidFill>
          </a:ln>
        </p:spPr>
        <p:txBody>
          <a:bodyPr vert="horz" wrap="square" lIns="0" tIns="25400" rIns="0" bIns="0" rtlCol="0">
            <a:spAutoFit/>
          </a:bodyPr>
          <a:lstStyle/>
          <a:p>
            <a:pPr marL="565785" marR="558165" indent="96520" algn="just">
              <a:lnSpc>
                <a:spcPct val="101400"/>
              </a:lnSpc>
              <a:spcBef>
                <a:spcPts val="200"/>
              </a:spcBef>
            </a:pPr>
            <a:r>
              <a:rPr sz="2800" b="1" spc="-300" dirty="0">
                <a:solidFill>
                  <a:srgbClr val="000000"/>
                </a:solidFill>
                <a:latin typeface="Arial"/>
                <a:cs typeface="Arial"/>
              </a:rPr>
              <a:t>markedly</a:t>
            </a:r>
            <a:r>
              <a:rPr sz="2800" b="1" spc="400" dirty="0">
                <a:solidFill>
                  <a:srgbClr val="000000"/>
                </a:solidFill>
                <a:latin typeface="Arial"/>
                <a:cs typeface="Arial"/>
              </a:rPr>
              <a:t>  </a:t>
            </a:r>
            <a:r>
              <a:rPr sz="2800" b="1" spc="-1065" dirty="0">
                <a:solidFill>
                  <a:srgbClr val="000000"/>
                </a:solidFill>
                <a:latin typeface="Arial"/>
                <a:cs typeface="Arial"/>
              </a:rPr>
              <a:t>dilated
bronchi</a:t>
            </a:r>
            <a:r>
              <a:rPr sz="2800" b="1" spc="50" dirty="0">
                <a:solidFill>
                  <a:srgbClr val="000000"/>
                </a:solidFill>
                <a:latin typeface="Arial"/>
                <a:cs typeface="Arial"/>
              </a:rPr>
              <a:t>  </a:t>
            </a:r>
            <a:r>
              <a:rPr sz="2800" b="1" spc="-10" dirty="0">
                <a:solidFill>
                  <a:srgbClr val="000000"/>
                </a:solidFill>
                <a:latin typeface="Arial"/>
                <a:cs typeface="Arial"/>
              </a:rPr>
              <a:t>filled </a:t>
            </a:r>
            <a:r>
              <a:rPr sz="2800" b="1" spc="-300" dirty="0">
                <a:solidFill>
                  <a:srgbClr val="000000"/>
                </a:solidFill>
                <a:latin typeface="Arial"/>
                <a:cs typeface="Arial"/>
              </a:rPr>
              <a:t>with
purulent </a:t>
            </a:r>
            <a:r>
              <a:rPr sz="2800" b="1" spc="-340" dirty="0">
                <a:solidFill>
                  <a:srgbClr val="000000"/>
                </a:solidFill>
                <a:latin typeface="Arial"/>
                <a:cs typeface="Arial"/>
              </a:rPr>
              <a:t>mucus</a:t>
            </a:r>
            <a:endParaRPr sz="28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610867"/>
            <a:ext cx="8465185" cy="2571217"/>
          </a:xfrm>
          <a:prstGeom prst="rect">
            <a:avLst/>
          </a:prstGeom>
        </p:spPr>
        <p:txBody>
          <a:bodyPr vert="horz" wrap="square" lIns="0" tIns="173990" rIns="0" bIns="0" rtlCol="0">
            <a:spAutoFit/>
          </a:bodyPr>
          <a:lstStyle/>
          <a:p>
            <a:pPr marL="355600" indent="-342900">
              <a:lnSpc>
                <a:spcPct val="100000"/>
              </a:lnSpc>
              <a:spcBef>
                <a:spcPts val="1370"/>
              </a:spcBef>
              <a:buFont typeface="Arial"/>
              <a:buChar char="•"/>
              <a:tabLst>
                <a:tab pos="354965" algn="l"/>
                <a:tab pos="355600" algn="l"/>
              </a:tabLst>
            </a:pPr>
            <a:r>
              <a:rPr sz="2400" kern="1200" spc="-155" dirty="0">
                <a:solidFill>
                  <a:schemeClr val="tx1">
                    <a:lumMod val="75000"/>
                    <a:lumOff val="25000"/>
                  </a:schemeClr>
                </a:solidFill>
                <a:latin typeface="Arial"/>
                <a:ea typeface="+mn-ea"/>
                <a:cs typeface="Arial"/>
              </a:rPr>
              <a:t>In full-blown active cases:</a:t>
            </a:r>
          </a:p>
          <a:p>
            <a:pPr marL="812800" marR="5080" lvl="1" indent="-342900">
              <a:lnSpc>
                <a:spcPct val="99600"/>
              </a:lnSpc>
              <a:spcBef>
                <a:spcPts val="1285"/>
              </a:spcBef>
              <a:buClr>
                <a:srgbClr val="D1282E"/>
              </a:buClr>
              <a:buChar char="•"/>
              <a:tabLst>
                <a:tab pos="812165" algn="l"/>
                <a:tab pos="812800" algn="l"/>
                <a:tab pos="2723515" algn="l"/>
              </a:tabLst>
            </a:pPr>
            <a:r>
              <a:rPr sz="2400" kern="1200" spc="-155" dirty="0">
                <a:solidFill>
                  <a:schemeClr val="tx1">
                    <a:lumMod val="75000"/>
                    <a:lumOff val="25000"/>
                  </a:schemeClr>
                </a:solidFill>
                <a:latin typeface="Arial"/>
                <a:ea typeface="+mn-ea"/>
                <a:cs typeface="Arial"/>
              </a:rPr>
              <a:t>intense acute and chronic inflammatory exudate within the walls</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of the bronchi and bronchioles </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desquamation of lining</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epithelium and</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extensive ulceration</a:t>
            </a:r>
          </a:p>
          <a:p>
            <a:pPr lvl="1">
              <a:lnSpc>
                <a:spcPct val="100000"/>
              </a:lnSpc>
              <a:spcBef>
                <a:spcPts val="55"/>
              </a:spcBef>
              <a:buClr>
                <a:srgbClr val="D1282E"/>
              </a:buClr>
              <a:buFont typeface="Arial"/>
              <a:buChar char="•"/>
            </a:pPr>
            <a:endParaRPr sz="2400" kern="1200" spc="-155" dirty="0">
              <a:solidFill>
                <a:schemeClr val="tx1">
                  <a:lumMod val="75000"/>
                  <a:lumOff val="25000"/>
                </a:schemeClr>
              </a:solidFill>
              <a:latin typeface="Arial"/>
              <a:ea typeface="+mn-ea"/>
              <a:cs typeface="Arial"/>
            </a:endParaRPr>
          </a:p>
          <a:p>
            <a:pPr marL="812800" lvl="1" indent="-342900">
              <a:lnSpc>
                <a:spcPct val="100000"/>
              </a:lnSpc>
              <a:buClr>
                <a:srgbClr val="D1282E"/>
              </a:buClr>
              <a:buChar char="•"/>
              <a:tabLst>
                <a:tab pos="812165" algn="l"/>
                <a:tab pos="812800" algn="l"/>
              </a:tabLst>
            </a:pPr>
            <a:r>
              <a:rPr sz="2400" kern="1200" spc="-155" dirty="0">
                <a:solidFill>
                  <a:schemeClr val="tx1">
                    <a:lumMod val="75000"/>
                    <a:lumOff val="25000"/>
                  </a:schemeClr>
                </a:solidFill>
                <a:latin typeface="Arial"/>
                <a:ea typeface="+mn-ea"/>
                <a:cs typeface="Arial"/>
              </a:rPr>
              <a:t>mixed flora are cultured from the sputum.</a:t>
            </a:r>
          </a:p>
        </p:txBody>
      </p:sp>
      <p:sp>
        <p:nvSpPr>
          <p:cNvPr id="3" name="object 3"/>
          <p:cNvSpPr txBox="1">
            <a:spLocks noGrp="1"/>
          </p:cNvSpPr>
          <p:nvPr>
            <p:ph type="title"/>
          </p:nvPr>
        </p:nvSpPr>
        <p:spPr>
          <a:xfrm>
            <a:off x="535940" y="892555"/>
            <a:ext cx="7533005" cy="574040"/>
          </a:xfrm>
          <a:prstGeom prst="rect">
            <a:avLst/>
          </a:prstGeom>
        </p:spPr>
        <p:txBody>
          <a:bodyPr vert="horz" wrap="square" lIns="0" tIns="12700" rIns="0" bIns="0" rtlCol="0">
            <a:spAutoFit/>
          </a:bodyPr>
          <a:lstStyle/>
          <a:p>
            <a:pPr marL="12700">
              <a:lnSpc>
                <a:spcPct val="100000"/>
              </a:lnSpc>
              <a:spcBef>
                <a:spcPts val="100"/>
              </a:spcBef>
            </a:pPr>
            <a:r>
              <a:rPr spc="-60" dirty="0"/>
              <a:t>MO</a:t>
            </a:r>
            <a:r>
              <a:rPr spc="-65" dirty="0"/>
              <a:t>R</a:t>
            </a:r>
            <a:r>
              <a:rPr spc="-60" dirty="0"/>
              <a:t>PHO</a:t>
            </a:r>
            <a:r>
              <a:rPr spc="-125" dirty="0"/>
              <a:t>L</a:t>
            </a:r>
            <a:r>
              <a:rPr spc="-60" dirty="0"/>
              <a:t>OG</a:t>
            </a:r>
            <a:r>
              <a:rPr spc="-650" dirty="0"/>
              <a:t>Y</a:t>
            </a:r>
            <a:r>
              <a:rPr dirty="0"/>
              <a:t>,</a:t>
            </a:r>
            <a:r>
              <a:rPr spc="-130" dirty="0"/>
              <a:t> </a:t>
            </a:r>
            <a:r>
              <a:rPr spc="-60" dirty="0"/>
              <a:t>MICROSCOPIC:</a:t>
            </a:r>
          </a:p>
        </p:txBody>
      </p:sp>
      <p:sp>
        <p:nvSpPr>
          <p:cNvPr id="4" name="Right Arrow 3"/>
          <p:cNvSpPr/>
          <p:nvPr/>
        </p:nvSpPr>
        <p:spPr>
          <a:xfrm>
            <a:off x="4724400" y="2675031"/>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00200"/>
            <a:ext cx="8458199" cy="4448654"/>
          </a:xfrm>
          <a:prstGeom prst="rect">
            <a:avLst/>
          </a:prstGeom>
        </p:spPr>
        <p:txBody>
          <a:bodyPr vert="horz" wrap="square" lIns="0" tIns="173990" rIns="0" bIns="0" rtlCol="0">
            <a:spAutoFit/>
          </a:bodyPr>
          <a:lstStyle/>
          <a:p>
            <a:pPr marL="355600" indent="-342900">
              <a:lnSpc>
                <a:spcPct val="100000"/>
              </a:lnSpc>
              <a:spcBef>
                <a:spcPts val="1370"/>
              </a:spcBef>
              <a:buFont typeface="Arial"/>
              <a:buChar char="•"/>
              <a:tabLst>
                <a:tab pos="354965" algn="l"/>
                <a:tab pos="355600" algn="l"/>
              </a:tabLst>
            </a:pPr>
            <a:r>
              <a:rPr sz="2600" b="1" spc="-320" dirty="0">
                <a:latin typeface="Arial"/>
                <a:cs typeface="Arial"/>
              </a:rPr>
              <a:t>When</a:t>
            </a:r>
            <a:r>
              <a:rPr sz="2600" b="1" spc="-135" dirty="0">
                <a:latin typeface="Arial"/>
                <a:cs typeface="Arial"/>
              </a:rPr>
              <a:t> </a:t>
            </a:r>
            <a:r>
              <a:rPr sz="2600" b="1" spc="-240" dirty="0">
                <a:latin typeface="Arial"/>
                <a:cs typeface="Arial"/>
              </a:rPr>
              <a:t>healing</a:t>
            </a:r>
            <a:r>
              <a:rPr sz="2600" b="1" spc="-135" dirty="0">
                <a:latin typeface="Arial"/>
                <a:cs typeface="Arial"/>
              </a:rPr>
              <a:t> </a:t>
            </a:r>
            <a:r>
              <a:rPr sz="2600" b="1" spc="-114" dirty="0">
                <a:latin typeface="Arial"/>
                <a:cs typeface="Arial"/>
              </a:rPr>
              <a:t>occurs:</a:t>
            </a:r>
            <a:endParaRPr sz="2600" dirty="0">
              <a:latin typeface="Arial"/>
              <a:cs typeface="Arial"/>
            </a:endParaRPr>
          </a:p>
          <a:p>
            <a:pPr marL="812800" lvl="1" indent="-342900">
              <a:lnSpc>
                <a:spcPct val="100000"/>
              </a:lnSpc>
              <a:spcBef>
                <a:spcPts val="1275"/>
              </a:spcBef>
              <a:buClr>
                <a:srgbClr val="D1282E"/>
              </a:buClr>
              <a:buChar char="•"/>
              <a:tabLst>
                <a:tab pos="812165" algn="l"/>
                <a:tab pos="812800" algn="l"/>
              </a:tabLst>
            </a:pPr>
            <a:r>
              <a:rPr sz="2600" spc="-229" dirty="0">
                <a:latin typeface="Arial"/>
                <a:cs typeface="Arial"/>
              </a:rPr>
              <a:t>the</a:t>
            </a:r>
            <a:r>
              <a:rPr sz="2600" spc="-110" dirty="0">
                <a:latin typeface="Arial"/>
                <a:cs typeface="Arial"/>
              </a:rPr>
              <a:t> </a:t>
            </a:r>
            <a:r>
              <a:rPr sz="2600" spc="-195" dirty="0">
                <a:latin typeface="Arial"/>
                <a:cs typeface="Arial"/>
              </a:rPr>
              <a:t>lining</a:t>
            </a:r>
            <a:r>
              <a:rPr sz="2600" spc="-105" dirty="0">
                <a:latin typeface="Arial"/>
                <a:cs typeface="Arial"/>
              </a:rPr>
              <a:t> </a:t>
            </a:r>
            <a:r>
              <a:rPr sz="2600" spc="-220" dirty="0">
                <a:latin typeface="Arial"/>
                <a:cs typeface="Arial"/>
              </a:rPr>
              <a:t>epithelium</a:t>
            </a:r>
            <a:r>
              <a:rPr sz="2600" spc="-105" dirty="0">
                <a:latin typeface="Arial"/>
                <a:cs typeface="Arial"/>
              </a:rPr>
              <a:t> </a:t>
            </a:r>
            <a:r>
              <a:rPr sz="2600" spc="-300" dirty="0">
                <a:latin typeface="Arial"/>
                <a:cs typeface="Arial"/>
              </a:rPr>
              <a:t>may</a:t>
            </a:r>
            <a:r>
              <a:rPr sz="2600" spc="-110" dirty="0">
                <a:latin typeface="Arial"/>
                <a:cs typeface="Arial"/>
              </a:rPr>
              <a:t> </a:t>
            </a:r>
            <a:r>
              <a:rPr sz="2600" spc="-229" dirty="0">
                <a:latin typeface="Arial"/>
                <a:cs typeface="Arial"/>
              </a:rPr>
              <a:t>regenerate</a:t>
            </a:r>
            <a:r>
              <a:rPr sz="2600" spc="-105" dirty="0">
                <a:latin typeface="Arial"/>
                <a:cs typeface="Arial"/>
              </a:rPr>
              <a:t> </a:t>
            </a:r>
            <a:r>
              <a:rPr sz="2600" spc="-210" dirty="0">
                <a:latin typeface="Arial"/>
                <a:cs typeface="Arial"/>
              </a:rPr>
              <a:t>completely</a:t>
            </a:r>
            <a:r>
              <a:rPr lang="en-US" sz="2600" dirty="0">
                <a:latin typeface="Arial"/>
                <a:cs typeface="Arial"/>
              </a:rPr>
              <a:t> </a:t>
            </a:r>
            <a:r>
              <a:rPr sz="2600" spc="-260" dirty="0">
                <a:latin typeface="Arial"/>
                <a:cs typeface="Arial"/>
              </a:rPr>
              <a:t>abnormal</a:t>
            </a:r>
            <a:r>
              <a:rPr sz="2600" spc="-120" dirty="0">
                <a:latin typeface="Arial"/>
                <a:cs typeface="Arial"/>
              </a:rPr>
              <a:t> </a:t>
            </a:r>
            <a:r>
              <a:rPr sz="2600" spc="-190" dirty="0">
                <a:latin typeface="Arial"/>
                <a:cs typeface="Arial"/>
              </a:rPr>
              <a:t>dilation</a:t>
            </a:r>
            <a:r>
              <a:rPr sz="2600" spc="-114" dirty="0">
                <a:latin typeface="Arial"/>
                <a:cs typeface="Arial"/>
              </a:rPr>
              <a:t> </a:t>
            </a:r>
            <a:r>
              <a:rPr sz="2600" spc="-265" dirty="0">
                <a:latin typeface="Arial"/>
                <a:cs typeface="Arial"/>
              </a:rPr>
              <a:t>and</a:t>
            </a:r>
            <a:r>
              <a:rPr sz="2600" spc="-114" dirty="0">
                <a:latin typeface="Arial"/>
                <a:cs typeface="Arial"/>
              </a:rPr>
              <a:t> </a:t>
            </a:r>
            <a:r>
              <a:rPr sz="2600" spc="-85" dirty="0">
                <a:latin typeface="Arial"/>
                <a:cs typeface="Arial"/>
              </a:rPr>
              <a:t>scarring</a:t>
            </a:r>
            <a:endParaRPr sz="2600" dirty="0">
              <a:latin typeface="Arial"/>
              <a:cs typeface="Arial"/>
            </a:endParaRPr>
          </a:p>
          <a:p>
            <a:pPr lvl="1">
              <a:lnSpc>
                <a:spcPct val="100000"/>
              </a:lnSpc>
              <a:spcBef>
                <a:spcPts val="55"/>
              </a:spcBef>
              <a:buClr>
                <a:srgbClr val="D1282E"/>
              </a:buClr>
              <a:buFont typeface="Arial"/>
              <a:buChar char="•"/>
            </a:pPr>
            <a:endParaRPr sz="3750" dirty="0">
              <a:latin typeface="Arial"/>
              <a:cs typeface="Arial"/>
            </a:endParaRPr>
          </a:p>
          <a:p>
            <a:pPr marL="812800" lvl="1" indent="-342900">
              <a:lnSpc>
                <a:spcPct val="100000"/>
              </a:lnSpc>
              <a:buClr>
                <a:srgbClr val="D1282E"/>
              </a:buClr>
              <a:buChar char="•"/>
              <a:tabLst>
                <a:tab pos="812165" algn="l"/>
                <a:tab pos="812800" algn="l"/>
              </a:tabLst>
            </a:pPr>
            <a:r>
              <a:rPr sz="2600" spc="-190" dirty="0">
                <a:latin typeface="Arial"/>
                <a:cs typeface="Arial"/>
              </a:rPr>
              <a:t>fibrosis</a:t>
            </a:r>
            <a:r>
              <a:rPr sz="2600" spc="-130" dirty="0">
                <a:latin typeface="Arial"/>
                <a:cs typeface="Arial"/>
              </a:rPr>
              <a:t> </a:t>
            </a:r>
            <a:r>
              <a:rPr sz="2600" spc="-204" dirty="0">
                <a:latin typeface="Arial"/>
                <a:cs typeface="Arial"/>
              </a:rPr>
              <a:t>of</a:t>
            </a:r>
            <a:r>
              <a:rPr sz="2600" spc="-130" dirty="0">
                <a:latin typeface="Arial"/>
                <a:cs typeface="Arial"/>
              </a:rPr>
              <a:t> </a:t>
            </a:r>
            <a:r>
              <a:rPr sz="2600" spc="-215" dirty="0">
                <a:latin typeface="Arial"/>
                <a:cs typeface="Arial"/>
              </a:rPr>
              <a:t>bronchial</a:t>
            </a:r>
            <a:r>
              <a:rPr sz="2600" spc="-120" dirty="0">
                <a:latin typeface="Arial"/>
                <a:cs typeface="Arial"/>
              </a:rPr>
              <a:t> </a:t>
            </a:r>
            <a:r>
              <a:rPr sz="2600" spc="-265" dirty="0">
                <a:latin typeface="Arial"/>
                <a:cs typeface="Arial"/>
              </a:rPr>
              <a:t>and</a:t>
            </a:r>
            <a:r>
              <a:rPr sz="2600" spc="-125" dirty="0">
                <a:latin typeface="Arial"/>
                <a:cs typeface="Arial"/>
              </a:rPr>
              <a:t> </a:t>
            </a:r>
            <a:r>
              <a:rPr sz="2600" spc="-215" dirty="0">
                <a:latin typeface="Arial"/>
                <a:cs typeface="Arial"/>
              </a:rPr>
              <a:t>bronchiolar</a:t>
            </a:r>
            <a:r>
              <a:rPr sz="2600" spc="-120" dirty="0">
                <a:latin typeface="Arial"/>
                <a:cs typeface="Arial"/>
              </a:rPr>
              <a:t> </a:t>
            </a:r>
            <a:r>
              <a:rPr sz="2600" spc="-10" dirty="0">
                <a:latin typeface="Arial"/>
                <a:cs typeface="Arial"/>
              </a:rPr>
              <a:t>walls</a:t>
            </a:r>
            <a:endParaRPr sz="2600" dirty="0">
              <a:latin typeface="Arial"/>
              <a:cs typeface="Arial"/>
            </a:endParaRPr>
          </a:p>
          <a:p>
            <a:pPr lvl="1">
              <a:lnSpc>
                <a:spcPct val="100000"/>
              </a:lnSpc>
              <a:spcBef>
                <a:spcPts val="40"/>
              </a:spcBef>
              <a:buClr>
                <a:srgbClr val="D1282E"/>
              </a:buClr>
              <a:buFont typeface="Arial"/>
              <a:buChar char="•"/>
            </a:pPr>
            <a:endParaRPr sz="3700" dirty="0">
              <a:latin typeface="Arial"/>
              <a:cs typeface="Arial"/>
            </a:endParaRPr>
          </a:p>
          <a:p>
            <a:pPr marL="812800" lvl="1" indent="-342900">
              <a:lnSpc>
                <a:spcPct val="100000"/>
              </a:lnSpc>
              <a:buClr>
                <a:srgbClr val="D1282E"/>
              </a:buClr>
              <a:buChar char="•"/>
              <a:tabLst>
                <a:tab pos="812165" algn="l"/>
                <a:tab pos="812800" algn="l"/>
              </a:tabLst>
            </a:pPr>
            <a:r>
              <a:rPr sz="2600" spc="-225" dirty="0">
                <a:latin typeface="Arial"/>
                <a:cs typeface="Arial"/>
              </a:rPr>
              <a:t>peribronchiolar</a:t>
            </a:r>
            <a:r>
              <a:rPr sz="2600" spc="-35" dirty="0">
                <a:latin typeface="Arial"/>
                <a:cs typeface="Arial"/>
              </a:rPr>
              <a:t> </a:t>
            </a:r>
            <a:r>
              <a:rPr sz="2600" spc="-55" dirty="0">
                <a:latin typeface="Arial"/>
                <a:cs typeface="Arial"/>
              </a:rPr>
              <a:t>fibrosis</a:t>
            </a:r>
            <a:endParaRPr sz="2600" dirty="0">
              <a:latin typeface="Arial"/>
              <a:cs typeface="Arial"/>
            </a:endParaRPr>
          </a:p>
          <a:p>
            <a:pPr lvl="1">
              <a:lnSpc>
                <a:spcPct val="100000"/>
              </a:lnSpc>
              <a:buClr>
                <a:srgbClr val="D1282E"/>
              </a:buClr>
              <a:buFont typeface="Arial"/>
              <a:buChar char="•"/>
            </a:pPr>
            <a:endParaRPr sz="3550" dirty="0">
              <a:latin typeface="Arial"/>
              <a:cs typeface="Arial"/>
            </a:endParaRPr>
          </a:p>
          <a:p>
            <a:pPr marL="812800" lvl="1" indent="-342900">
              <a:lnSpc>
                <a:spcPct val="100000"/>
              </a:lnSpc>
              <a:buClr>
                <a:srgbClr val="D1282E"/>
              </a:buClr>
              <a:buChar char="•"/>
              <a:tabLst>
                <a:tab pos="812165" algn="l"/>
                <a:tab pos="812800" algn="l"/>
              </a:tabLst>
            </a:pPr>
            <a:r>
              <a:rPr sz="2600" spc="-254" dirty="0">
                <a:latin typeface="Arial"/>
                <a:cs typeface="Arial"/>
              </a:rPr>
              <a:t>Abscess</a:t>
            </a:r>
            <a:r>
              <a:rPr sz="2600" spc="-130" dirty="0">
                <a:latin typeface="Arial"/>
                <a:cs typeface="Arial"/>
              </a:rPr>
              <a:t> </a:t>
            </a:r>
            <a:r>
              <a:rPr sz="2600" spc="-229" dirty="0">
                <a:latin typeface="Arial"/>
                <a:cs typeface="Arial"/>
              </a:rPr>
              <a:t>formation</a:t>
            </a:r>
            <a:r>
              <a:rPr sz="2600" spc="-120" dirty="0">
                <a:latin typeface="Arial"/>
                <a:cs typeface="Arial"/>
              </a:rPr>
              <a:t> </a:t>
            </a:r>
            <a:r>
              <a:rPr sz="2600" spc="-200" dirty="0">
                <a:latin typeface="Arial"/>
                <a:cs typeface="Arial"/>
              </a:rPr>
              <a:t>in</a:t>
            </a:r>
            <a:r>
              <a:rPr sz="2600" spc="-125" dirty="0">
                <a:latin typeface="Arial"/>
                <a:cs typeface="Arial"/>
              </a:rPr>
              <a:t> </a:t>
            </a:r>
            <a:r>
              <a:rPr sz="2600" spc="-290" dirty="0">
                <a:latin typeface="Arial"/>
                <a:cs typeface="Arial"/>
              </a:rPr>
              <a:t>some</a:t>
            </a:r>
            <a:r>
              <a:rPr sz="2600" spc="-120" dirty="0">
                <a:latin typeface="Arial"/>
                <a:cs typeface="Arial"/>
              </a:rPr>
              <a:t> </a:t>
            </a:r>
            <a:r>
              <a:rPr sz="2600" spc="-45" dirty="0">
                <a:latin typeface="Arial"/>
                <a:cs typeface="Arial"/>
              </a:rPr>
              <a:t>cases</a:t>
            </a:r>
            <a:endParaRPr sz="2600" dirty="0">
              <a:latin typeface="Arial"/>
              <a:cs typeface="Arial"/>
            </a:endParaRPr>
          </a:p>
        </p:txBody>
      </p:sp>
      <p:sp>
        <p:nvSpPr>
          <p:cNvPr id="3" name="object 3"/>
          <p:cNvSpPr txBox="1">
            <a:spLocks noGrp="1"/>
          </p:cNvSpPr>
          <p:nvPr>
            <p:ph type="title"/>
          </p:nvPr>
        </p:nvSpPr>
        <p:spPr>
          <a:xfrm>
            <a:off x="553265" y="838200"/>
            <a:ext cx="7533005" cy="574040"/>
          </a:xfrm>
          <a:prstGeom prst="rect">
            <a:avLst/>
          </a:prstGeom>
        </p:spPr>
        <p:txBody>
          <a:bodyPr vert="horz" wrap="square" lIns="0" tIns="12700" rIns="0" bIns="0" rtlCol="0">
            <a:spAutoFit/>
          </a:bodyPr>
          <a:lstStyle/>
          <a:p>
            <a:pPr marL="12700">
              <a:lnSpc>
                <a:spcPct val="100000"/>
              </a:lnSpc>
              <a:spcBef>
                <a:spcPts val="100"/>
              </a:spcBef>
            </a:pPr>
            <a:r>
              <a:rPr spc="-60" dirty="0"/>
              <a:t>MO</a:t>
            </a:r>
            <a:r>
              <a:rPr spc="-65" dirty="0"/>
              <a:t>R</a:t>
            </a:r>
            <a:r>
              <a:rPr spc="-60" dirty="0"/>
              <a:t>PHO</a:t>
            </a:r>
            <a:r>
              <a:rPr spc="-125" dirty="0"/>
              <a:t>L</a:t>
            </a:r>
            <a:r>
              <a:rPr spc="-60" dirty="0"/>
              <a:t>OG</a:t>
            </a:r>
            <a:r>
              <a:rPr spc="-650" dirty="0"/>
              <a:t>Y</a:t>
            </a:r>
            <a:r>
              <a:rPr dirty="0"/>
              <a:t>,</a:t>
            </a:r>
            <a:r>
              <a:rPr spc="-130" dirty="0"/>
              <a:t> </a:t>
            </a:r>
            <a:r>
              <a:rPr spc="-60" dirty="0"/>
              <a:t>MICROSCOPIC: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275" y="0"/>
            <a:ext cx="9117965" cy="6858000"/>
            <a:chOff x="26275" y="0"/>
            <a:chExt cx="9117965" cy="6858000"/>
          </a:xfrm>
        </p:grpSpPr>
        <p:pic>
          <p:nvPicPr>
            <p:cNvPr id="3" name="object 3"/>
            <p:cNvPicPr/>
            <p:nvPr/>
          </p:nvPicPr>
          <p:blipFill>
            <a:blip r:embed="rId2" cstate="print"/>
            <a:stretch>
              <a:fillRect/>
            </a:stretch>
          </p:blipFill>
          <p:spPr>
            <a:xfrm>
              <a:off x="26275" y="0"/>
              <a:ext cx="8973402" cy="5758938"/>
            </a:xfrm>
            <a:prstGeom prst="rect">
              <a:avLst/>
            </a:prstGeom>
          </p:spPr>
        </p:pic>
        <p:sp>
          <p:nvSpPr>
            <p:cNvPr id="4" name="object 4"/>
            <p:cNvSpPr/>
            <p:nvPr/>
          </p:nvSpPr>
          <p:spPr>
            <a:xfrm>
              <a:off x="2398951" y="2423892"/>
              <a:ext cx="536575" cy="487045"/>
            </a:xfrm>
            <a:custGeom>
              <a:avLst/>
              <a:gdLst/>
              <a:ahLst/>
              <a:cxnLst/>
              <a:rect l="l" t="t" r="r" b="b"/>
              <a:pathLst>
                <a:path w="536575" h="487044">
                  <a:moveTo>
                    <a:pt x="342766" y="0"/>
                  </a:moveTo>
                  <a:lnTo>
                    <a:pt x="387156" y="52274"/>
                  </a:lnTo>
                  <a:lnTo>
                    <a:pt x="275932" y="146724"/>
                  </a:lnTo>
                  <a:lnTo>
                    <a:pt x="211811" y="71216"/>
                  </a:lnTo>
                  <a:lnTo>
                    <a:pt x="264087" y="26824"/>
                  </a:lnTo>
                  <a:lnTo>
                    <a:pt x="70755" y="11056"/>
                  </a:lnTo>
                  <a:lnTo>
                    <a:pt x="54988" y="204388"/>
                  </a:lnTo>
                  <a:lnTo>
                    <a:pt x="107262" y="159997"/>
                  </a:lnTo>
                  <a:lnTo>
                    <a:pt x="171382" y="235506"/>
                  </a:lnTo>
                  <a:lnTo>
                    <a:pt x="60158" y="329954"/>
                  </a:lnTo>
                  <a:lnTo>
                    <a:pt x="15767" y="277680"/>
                  </a:lnTo>
                  <a:lnTo>
                    <a:pt x="0" y="471012"/>
                  </a:lnTo>
                  <a:lnTo>
                    <a:pt x="193330" y="486780"/>
                  </a:lnTo>
                  <a:lnTo>
                    <a:pt x="148940" y="434505"/>
                  </a:lnTo>
                  <a:lnTo>
                    <a:pt x="260164" y="340056"/>
                  </a:lnTo>
                  <a:lnTo>
                    <a:pt x="324284" y="415564"/>
                  </a:lnTo>
                  <a:lnTo>
                    <a:pt x="272009" y="459954"/>
                  </a:lnTo>
                  <a:lnTo>
                    <a:pt x="465340" y="475722"/>
                  </a:lnTo>
                  <a:lnTo>
                    <a:pt x="481109" y="282392"/>
                  </a:lnTo>
                  <a:lnTo>
                    <a:pt x="428834" y="326782"/>
                  </a:lnTo>
                  <a:lnTo>
                    <a:pt x="364714" y="251274"/>
                  </a:lnTo>
                  <a:lnTo>
                    <a:pt x="475938" y="156824"/>
                  </a:lnTo>
                  <a:lnTo>
                    <a:pt x="520329" y="209100"/>
                  </a:lnTo>
                  <a:lnTo>
                    <a:pt x="536097" y="15768"/>
                  </a:lnTo>
                  <a:lnTo>
                    <a:pt x="342766" y="0"/>
                  </a:lnTo>
                  <a:close/>
                </a:path>
              </a:pathLst>
            </a:custGeom>
            <a:solidFill>
              <a:srgbClr val="FEDE61"/>
            </a:solidFill>
          </p:spPr>
          <p:txBody>
            <a:bodyPr wrap="square" lIns="0" tIns="0" rIns="0" bIns="0" rtlCol="0"/>
            <a:lstStyle/>
            <a:p>
              <a:endParaRPr/>
            </a:p>
          </p:txBody>
        </p:sp>
        <p:sp>
          <p:nvSpPr>
            <p:cNvPr id="5" name="object 5"/>
            <p:cNvSpPr/>
            <p:nvPr/>
          </p:nvSpPr>
          <p:spPr>
            <a:xfrm>
              <a:off x="2398951" y="2423893"/>
              <a:ext cx="536575" cy="487045"/>
            </a:xfrm>
            <a:custGeom>
              <a:avLst/>
              <a:gdLst/>
              <a:ahLst/>
              <a:cxnLst/>
              <a:rect l="l" t="t" r="r" b="b"/>
              <a:pathLst>
                <a:path w="536575" h="487044">
                  <a:moveTo>
                    <a:pt x="70756" y="11057"/>
                  </a:moveTo>
                  <a:lnTo>
                    <a:pt x="264087" y="26825"/>
                  </a:lnTo>
                  <a:lnTo>
                    <a:pt x="211812" y="71216"/>
                  </a:lnTo>
                  <a:lnTo>
                    <a:pt x="275932" y="146724"/>
                  </a:lnTo>
                  <a:lnTo>
                    <a:pt x="387157" y="52274"/>
                  </a:lnTo>
                  <a:lnTo>
                    <a:pt x="342766" y="0"/>
                  </a:lnTo>
                  <a:lnTo>
                    <a:pt x="536098" y="15768"/>
                  </a:lnTo>
                  <a:lnTo>
                    <a:pt x="520329" y="209100"/>
                  </a:lnTo>
                  <a:lnTo>
                    <a:pt x="475939" y="156825"/>
                  </a:lnTo>
                  <a:lnTo>
                    <a:pt x="364714" y="251274"/>
                  </a:lnTo>
                  <a:lnTo>
                    <a:pt x="428834" y="326782"/>
                  </a:lnTo>
                  <a:lnTo>
                    <a:pt x="481109" y="282392"/>
                  </a:lnTo>
                  <a:lnTo>
                    <a:pt x="465341" y="475723"/>
                  </a:lnTo>
                  <a:lnTo>
                    <a:pt x="272010" y="459955"/>
                  </a:lnTo>
                  <a:lnTo>
                    <a:pt x="324285" y="415564"/>
                  </a:lnTo>
                  <a:lnTo>
                    <a:pt x="260164" y="340056"/>
                  </a:lnTo>
                  <a:lnTo>
                    <a:pt x="148940" y="434505"/>
                  </a:lnTo>
                  <a:lnTo>
                    <a:pt x="193331" y="486780"/>
                  </a:lnTo>
                  <a:lnTo>
                    <a:pt x="0" y="471012"/>
                  </a:lnTo>
                  <a:lnTo>
                    <a:pt x="15767" y="277680"/>
                  </a:lnTo>
                  <a:lnTo>
                    <a:pt x="60158" y="329955"/>
                  </a:lnTo>
                  <a:lnTo>
                    <a:pt x="171382" y="235505"/>
                  </a:lnTo>
                  <a:lnTo>
                    <a:pt x="107262" y="159997"/>
                  </a:lnTo>
                  <a:lnTo>
                    <a:pt x="54988" y="204388"/>
                  </a:lnTo>
                  <a:lnTo>
                    <a:pt x="70756" y="11057"/>
                  </a:lnTo>
                  <a:close/>
                </a:path>
              </a:pathLst>
            </a:custGeom>
            <a:ln w="28575">
              <a:solidFill>
                <a:srgbClr val="585858"/>
              </a:solidFill>
            </a:ln>
          </p:spPr>
          <p:txBody>
            <a:bodyPr wrap="square" lIns="0" tIns="0" rIns="0" bIns="0" rtlCol="0"/>
            <a:lstStyle/>
            <a:p>
              <a:endParaRPr/>
            </a:p>
          </p:txBody>
        </p:sp>
      </p:grpSp>
      <p:sp>
        <p:nvSpPr>
          <p:cNvPr id="6" name="object 6"/>
          <p:cNvSpPr txBox="1"/>
          <p:nvPr/>
        </p:nvSpPr>
        <p:spPr>
          <a:xfrm>
            <a:off x="36511" y="5730505"/>
            <a:ext cx="9564689" cy="716478"/>
          </a:xfrm>
          <a:prstGeom prst="rect">
            <a:avLst/>
          </a:prstGeom>
        </p:spPr>
        <p:txBody>
          <a:bodyPr vert="horz" wrap="square" lIns="0" tIns="13970" rIns="0" bIns="0" rtlCol="0">
            <a:spAutoFit/>
          </a:bodyPr>
          <a:lstStyle/>
          <a:p>
            <a:pPr marL="38100" marR="30480" algn="just">
              <a:lnSpc>
                <a:spcPct val="99400"/>
              </a:lnSpc>
              <a:spcBef>
                <a:spcPts val="110"/>
              </a:spcBef>
            </a:pPr>
            <a:r>
              <a:rPr kern="1200" spc="-155" dirty="0">
                <a:solidFill>
                  <a:schemeClr val="tx1"/>
                </a:solidFill>
                <a:latin typeface="Arial Rounded MT Bold" panose="020F0704030504030204" pitchFamily="34" charset="0"/>
                <a:ea typeface="+mn-ea"/>
                <a:cs typeface="Arial"/>
              </a:rPr>
              <a:t>Figure 5-34 Bronchiectasis, microscopic dilated bronchus in which the mucosa and</a:t>
            </a:r>
            <a:r>
              <a:rPr lang="en-US" kern="1200" spc="-155" dirty="0">
                <a:solidFill>
                  <a:schemeClr val="tx1"/>
                </a:solidFill>
                <a:latin typeface="Arial Rounded MT Bold" panose="020F0704030504030204" pitchFamily="34" charset="0"/>
                <a:ea typeface="+mn-ea"/>
                <a:cs typeface="Arial"/>
              </a:rPr>
              <a:t> </a:t>
            </a:r>
            <a:r>
              <a:rPr kern="1200" spc="-155" dirty="0">
                <a:solidFill>
                  <a:schemeClr val="tx1"/>
                </a:solidFill>
                <a:latin typeface="Arial Rounded MT Bold" panose="020F0704030504030204" pitchFamily="34" charset="0"/>
                <a:ea typeface="+mn-ea"/>
                <a:cs typeface="Arial"/>
              </a:rPr>
              <a:t>bronchial wall are </a:t>
            </a:r>
            <a:endParaRPr lang="en-US" kern="1200" spc="-155" dirty="0">
              <a:solidFill>
                <a:schemeClr val="tx1"/>
              </a:solidFill>
              <a:latin typeface="Arial Rounded MT Bold" panose="020F0704030504030204" pitchFamily="34" charset="0"/>
              <a:ea typeface="+mn-ea"/>
              <a:cs typeface="Arial"/>
            </a:endParaRPr>
          </a:p>
          <a:p>
            <a:pPr marL="38100" marR="30480" algn="just">
              <a:lnSpc>
                <a:spcPct val="99400"/>
              </a:lnSpc>
              <a:spcBef>
                <a:spcPts val="110"/>
              </a:spcBef>
            </a:pPr>
            <a:r>
              <a:rPr lang="en-US" kern="1200" spc="-155" dirty="0">
                <a:solidFill>
                  <a:schemeClr val="tx1"/>
                </a:solidFill>
                <a:latin typeface="Arial Rounded MT Bold" panose="020F0704030504030204" pitchFamily="34" charset="0"/>
                <a:ea typeface="+mn-ea"/>
                <a:cs typeface="Arial"/>
              </a:rPr>
              <a:t> </a:t>
            </a:r>
            <a:r>
              <a:rPr kern="1200" spc="-155" dirty="0">
                <a:solidFill>
                  <a:schemeClr val="tx1"/>
                </a:solidFill>
                <a:latin typeface="Arial Rounded MT Bold" panose="020F0704030504030204" pitchFamily="34" charset="0"/>
                <a:ea typeface="+mn-ea"/>
                <a:cs typeface="Arial"/>
              </a:rPr>
              <a:t>not seen clearly because of the necrotizing inflammation with tissue</a:t>
            </a:r>
            <a:r>
              <a:rPr lang="en-US" kern="1200" spc="-155" dirty="0">
                <a:solidFill>
                  <a:schemeClr val="tx1"/>
                </a:solidFill>
                <a:latin typeface="Arial Rounded MT Bold" panose="020F0704030504030204" pitchFamily="34" charset="0"/>
                <a:ea typeface="+mn-ea"/>
                <a:cs typeface="Arial"/>
              </a:rPr>
              <a:t> </a:t>
            </a:r>
            <a:r>
              <a:rPr kern="1200" spc="-155" dirty="0">
                <a:solidFill>
                  <a:schemeClr val="tx1"/>
                </a:solidFill>
                <a:latin typeface="Arial Rounded MT Bold" panose="020F0704030504030204" pitchFamily="34" charset="0"/>
                <a:ea typeface="+mn-ea"/>
                <a:cs typeface="Arial"/>
              </a:rPr>
              <a:t>destruction.</a:t>
            </a:r>
          </a:p>
          <a:p>
            <a:pPr marL="114300">
              <a:lnSpc>
                <a:spcPts val="1065"/>
              </a:lnSpc>
            </a:pPr>
            <a:r>
              <a:rPr sz="1000" dirty="0">
                <a:latin typeface="Arial Rounded MT Bold" panose="020F0704030504030204" pitchFamily="34" charset="0"/>
                <a:cs typeface="Arial"/>
              </a:rPr>
              <a:t>Robbin’s</a:t>
            </a:r>
            <a:r>
              <a:rPr sz="1000" spc="-20" dirty="0">
                <a:latin typeface="Arial Rounded MT Bold" panose="020F0704030504030204" pitchFamily="34" charset="0"/>
                <a:cs typeface="Arial"/>
              </a:rPr>
              <a:t> </a:t>
            </a:r>
            <a:r>
              <a:rPr sz="1000" dirty="0">
                <a:latin typeface="Arial Rounded MT Bold" panose="020F0704030504030204" pitchFamily="34" charset="0"/>
                <a:cs typeface="Arial"/>
              </a:rPr>
              <a:t>and</a:t>
            </a:r>
            <a:r>
              <a:rPr sz="1000" spc="-25" dirty="0">
                <a:latin typeface="Arial Rounded MT Bold" panose="020F0704030504030204" pitchFamily="34" charset="0"/>
                <a:cs typeface="Arial"/>
              </a:rPr>
              <a:t> </a:t>
            </a:r>
            <a:r>
              <a:rPr sz="1000" dirty="0">
                <a:latin typeface="Arial Rounded MT Bold" panose="020F0704030504030204" pitchFamily="34" charset="0"/>
                <a:cs typeface="Arial"/>
              </a:rPr>
              <a:t>Cotran</a:t>
            </a:r>
            <a:r>
              <a:rPr sz="1000" spc="-25" dirty="0">
                <a:latin typeface="Arial Rounded MT Bold" panose="020F0704030504030204" pitchFamily="34" charset="0"/>
                <a:cs typeface="Arial"/>
              </a:rPr>
              <a:t> </a:t>
            </a:r>
            <a:r>
              <a:rPr sz="1000" dirty="0">
                <a:latin typeface="Arial Rounded MT Bold" panose="020F0704030504030204" pitchFamily="34" charset="0"/>
                <a:cs typeface="Arial"/>
              </a:rPr>
              <a:t>Atlas</a:t>
            </a:r>
            <a:r>
              <a:rPr sz="1000" spc="-15" dirty="0">
                <a:latin typeface="Arial Rounded MT Bold" panose="020F0704030504030204" pitchFamily="34" charset="0"/>
                <a:cs typeface="Arial"/>
              </a:rPr>
              <a:t> </a:t>
            </a:r>
            <a:r>
              <a:rPr sz="1000" dirty="0">
                <a:latin typeface="Arial Rounded MT Bold" panose="020F0704030504030204" pitchFamily="34" charset="0"/>
                <a:cs typeface="Arial"/>
              </a:rPr>
              <a:t>of</a:t>
            </a:r>
            <a:r>
              <a:rPr sz="1000" spc="-25" dirty="0">
                <a:latin typeface="Arial Rounded MT Bold" panose="020F0704030504030204" pitchFamily="34" charset="0"/>
                <a:cs typeface="Arial"/>
              </a:rPr>
              <a:t> </a:t>
            </a:r>
            <a:r>
              <a:rPr sz="1000" spc="-10" dirty="0">
                <a:latin typeface="Arial Rounded MT Bold" panose="020F0704030504030204" pitchFamily="34" charset="0"/>
                <a:cs typeface="Arial"/>
              </a:rPr>
              <a:t>pathology,</a:t>
            </a:r>
            <a:r>
              <a:rPr sz="1000" spc="-25" dirty="0">
                <a:latin typeface="Arial Rounded MT Bold" panose="020F0704030504030204" pitchFamily="34" charset="0"/>
                <a:cs typeface="Arial"/>
              </a:rPr>
              <a:t> </a:t>
            </a:r>
            <a:r>
              <a:rPr sz="1000" dirty="0">
                <a:latin typeface="Arial Rounded MT Bold" panose="020F0704030504030204" pitchFamily="34" charset="0"/>
                <a:cs typeface="Arial"/>
              </a:rPr>
              <a:t>3</a:t>
            </a:r>
            <a:r>
              <a:rPr sz="1050" baseline="23809" dirty="0">
                <a:latin typeface="Arial Rounded MT Bold" panose="020F0704030504030204" pitchFamily="34" charset="0"/>
                <a:cs typeface="Arial"/>
              </a:rPr>
              <a:t>rd</a:t>
            </a:r>
            <a:r>
              <a:rPr sz="1050" spc="82" baseline="23809" dirty="0">
                <a:latin typeface="Arial Rounded MT Bold" panose="020F0704030504030204" pitchFamily="34" charset="0"/>
                <a:cs typeface="Arial"/>
              </a:rPr>
              <a:t> </a:t>
            </a:r>
            <a:r>
              <a:rPr sz="1000" spc="-10" dirty="0">
                <a:latin typeface="Arial Rounded MT Bold" panose="020F0704030504030204" pitchFamily="34" charset="0"/>
                <a:cs typeface="Arial"/>
              </a:rPr>
              <a:t>edition</a:t>
            </a:r>
            <a:endParaRPr sz="1000" dirty="0">
              <a:latin typeface="Arial Rounded MT Bold" panose="020F0704030504030204" pitchFamily="34" charset="0"/>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066800"/>
            <a:ext cx="5156835" cy="574040"/>
          </a:xfrm>
          <a:prstGeom prst="rect">
            <a:avLst/>
          </a:prstGeom>
        </p:spPr>
        <p:txBody>
          <a:bodyPr vert="horz" wrap="square" lIns="0" tIns="12700" rIns="0" bIns="0" rtlCol="0">
            <a:spAutoFit/>
          </a:bodyPr>
          <a:lstStyle/>
          <a:p>
            <a:pPr marL="12700">
              <a:lnSpc>
                <a:spcPct val="100000"/>
              </a:lnSpc>
              <a:spcBef>
                <a:spcPts val="100"/>
              </a:spcBef>
            </a:pPr>
            <a:r>
              <a:rPr spc="-40" dirty="0"/>
              <a:t>CLINICAL</a:t>
            </a:r>
            <a:r>
              <a:rPr spc="-265" dirty="0"/>
              <a:t> </a:t>
            </a:r>
            <a:r>
              <a:rPr spc="-80" dirty="0"/>
              <a:t>FEATURES</a:t>
            </a:r>
          </a:p>
        </p:txBody>
      </p:sp>
      <p:sp>
        <p:nvSpPr>
          <p:cNvPr id="3" name="object 3"/>
          <p:cNvSpPr txBox="1"/>
          <p:nvPr/>
        </p:nvSpPr>
        <p:spPr>
          <a:xfrm>
            <a:off x="231141" y="1981199"/>
            <a:ext cx="8150860" cy="3471463"/>
          </a:xfrm>
          <a:prstGeom prst="rect">
            <a:avLst/>
          </a:prstGeom>
        </p:spPr>
        <p:txBody>
          <a:bodyPr vert="horz" wrap="square" lIns="0" tIns="173990" rIns="0" bIns="0" rtlCol="0">
            <a:spAutoFit/>
          </a:bodyPr>
          <a:lstStyle/>
          <a:p>
            <a:pPr marL="355600" indent="-342900">
              <a:lnSpc>
                <a:spcPct val="100000"/>
              </a:lnSpc>
              <a:spcBef>
                <a:spcPts val="1370"/>
              </a:spcBef>
              <a:buFont typeface="Arial" panose="020B0604020202020204" pitchFamily="34" charset="0"/>
              <a:buChar char="•"/>
              <a:tabLst>
                <a:tab pos="354965" algn="l"/>
                <a:tab pos="355600" algn="l"/>
              </a:tabLst>
            </a:pPr>
            <a:r>
              <a:rPr sz="2400" kern="1200" spc="-155" dirty="0">
                <a:solidFill>
                  <a:schemeClr val="tx1">
                    <a:lumMod val="75000"/>
                    <a:lumOff val="25000"/>
                  </a:schemeClr>
                </a:solidFill>
                <a:latin typeface="Arial"/>
                <a:ea typeface="+mn-ea"/>
                <a:cs typeface="Arial"/>
              </a:rPr>
              <a:t>severe, persistent cough with mucopurulent sputum.</a:t>
            </a:r>
            <a:endParaRPr lang="en-US" sz="2400" kern="1200" spc="-155" dirty="0">
              <a:solidFill>
                <a:schemeClr val="tx1">
                  <a:lumMod val="75000"/>
                  <a:lumOff val="25000"/>
                </a:schemeClr>
              </a:solidFill>
              <a:latin typeface="Arial"/>
              <a:ea typeface="+mn-ea"/>
              <a:cs typeface="Arial"/>
            </a:endParaRPr>
          </a:p>
          <a:p>
            <a:pPr marL="355600" indent="-342900">
              <a:lnSpc>
                <a:spcPct val="100000"/>
              </a:lnSpc>
              <a:spcBef>
                <a:spcPts val="1370"/>
              </a:spcBef>
              <a:buFont typeface="Arial" panose="020B0604020202020204" pitchFamily="34" charset="0"/>
              <a:buChar char="•"/>
              <a:tabLst>
                <a:tab pos="354965" algn="l"/>
                <a:tab pos="355600" algn="l"/>
              </a:tabLst>
            </a:pPr>
            <a:r>
              <a:rPr sz="2400" kern="1200" spc="-155" dirty="0">
                <a:solidFill>
                  <a:schemeClr val="tx1">
                    <a:lumMod val="75000"/>
                    <a:lumOff val="25000"/>
                  </a:schemeClr>
                </a:solidFill>
                <a:latin typeface="Arial"/>
                <a:ea typeface="+mn-ea"/>
                <a:cs typeface="Arial"/>
              </a:rPr>
              <a:t>Other symptoms: dyspnea, rhinosinusitis, and hemoptysis.</a:t>
            </a:r>
            <a:endParaRPr lang="en-US" sz="2400" kern="1200" spc="-155" dirty="0">
              <a:solidFill>
                <a:schemeClr val="tx1">
                  <a:lumMod val="75000"/>
                  <a:lumOff val="25000"/>
                </a:schemeClr>
              </a:solidFill>
              <a:latin typeface="Arial"/>
              <a:ea typeface="+mn-ea"/>
              <a:cs typeface="Arial"/>
            </a:endParaRPr>
          </a:p>
          <a:p>
            <a:pPr marL="812800" lvl="1" indent="-342900">
              <a:lnSpc>
                <a:spcPct val="100000"/>
              </a:lnSpc>
              <a:spcBef>
                <a:spcPts val="1275"/>
              </a:spcBef>
              <a:buClr>
                <a:srgbClr val="D1282E"/>
              </a:buClr>
              <a:buFont typeface="Arial" panose="020B0604020202020204" pitchFamily="34" charset="0"/>
              <a:buChar char="•"/>
              <a:tabLst>
                <a:tab pos="812165" algn="l"/>
                <a:tab pos="812800" algn="l"/>
              </a:tabLst>
            </a:pPr>
            <a:r>
              <a:rPr lang="en-US" sz="2400" kern="1200" spc="-155" dirty="0">
                <a:solidFill>
                  <a:schemeClr val="tx1">
                    <a:lumMod val="75000"/>
                    <a:lumOff val="25000"/>
                  </a:schemeClr>
                </a:solidFill>
                <a:latin typeface="Arial"/>
                <a:ea typeface="+mn-ea"/>
                <a:cs typeface="Arial"/>
              </a:rPr>
              <a:t>E</a:t>
            </a:r>
            <a:r>
              <a:rPr sz="2400" kern="1200" spc="-155" dirty="0">
                <a:solidFill>
                  <a:schemeClr val="tx1">
                    <a:lumMod val="75000"/>
                    <a:lumOff val="25000"/>
                  </a:schemeClr>
                </a:solidFill>
                <a:latin typeface="Arial"/>
                <a:ea typeface="+mn-ea"/>
                <a:cs typeface="Arial"/>
              </a:rPr>
              <a:t>pisodic</a:t>
            </a:r>
            <a:endParaRPr lang="en-US" sz="2400" kern="1200" spc="-155" dirty="0">
              <a:solidFill>
                <a:schemeClr val="tx1">
                  <a:lumMod val="75000"/>
                  <a:lumOff val="25000"/>
                </a:schemeClr>
              </a:solidFill>
              <a:latin typeface="Arial"/>
              <a:ea typeface="+mn-ea"/>
              <a:cs typeface="Arial"/>
            </a:endParaRPr>
          </a:p>
          <a:p>
            <a:pPr marL="812800" lvl="1" indent="-342900">
              <a:lnSpc>
                <a:spcPct val="100000"/>
              </a:lnSpc>
              <a:spcBef>
                <a:spcPts val="1275"/>
              </a:spcBef>
              <a:buClr>
                <a:srgbClr val="D1282E"/>
              </a:buClr>
              <a:buFont typeface="Arial" panose="020B0604020202020204" pitchFamily="34" charset="0"/>
              <a:buChar char="•"/>
              <a:tabLst>
                <a:tab pos="812165" algn="l"/>
                <a:tab pos="812800" algn="l"/>
              </a:tabLst>
            </a:pPr>
            <a:r>
              <a:rPr sz="2400" kern="1200" spc="-155" dirty="0">
                <a:solidFill>
                  <a:schemeClr val="tx1">
                    <a:lumMod val="75000"/>
                    <a:lumOff val="25000"/>
                  </a:schemeClr>
                </a:solidFill>
                <a:latin typeface="Arial"/>
                <a:ea typeface="+mn-ea"/>
                <a:cs typeface="Arial"/>
              </a:rPr>
              <a:t>precipitated by URTI.</a:t>
            </a:r>
            <a:endParaRPr lang="en-US" sz="2400" kern="1200" spc="-155" dirty="0">
              <a:solidFill>
                <a:schemeClr val="tx1">
                  <a:lumMod val="75000"/>
                  <a:lumOff val="25000"/>
                </a:schemeClr>
              </a:solidFill>
              <a:latin typeface="Arial"/>
              <a:ea typeface="+mn-ea"/>
              <a:cs typeface="Arial"/>
            </a:endParaRPr>
          </a:p>
          <a:p>
            <a:pPr marL="812800" lvl="1" indent="-342900">
              <a:lnSpc>
                <a:spcPct val="100000"/>
              </a:lnSpc>
              <a:spcBef>
                <a:spcPts val="1275"/>
              </a:spcBef>
              <a:buClr>
                <a:srgbClr val="D1282E"/>
              </a:buClr>
              <a:buFont typeface="Arial" panose="020B0604020202020204" pitchFamily="34" charset="0"/>
              <a:buChar char="•"/>
              <a:tabLst>
                <a:tab pos="812165" algn="l"/>
                <a:tab pos="812800" algn="l"/>
              </a:tabLst>
            </a:pPr>
            <a:r>
              <a:rPr sz="2400" kern="1200" spc="-155" dirty="0">
                <a:solidFill>
                  <a:schemeClr val="tx1">
                    <a:lumMod val="75000"/>
                    <a:lumOff val="25000"/>
                  </a:schemeClr>
                </a:solidFill>
                <a:latin typeface="Arial"/>
                <a:ea typeface="+mn-ea"/>
                <a:cs typeface="Arial"/>
              </a:rPr>
              <a:t>Severe widespread bronchiectasis : significant obstructive ventilator</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defects, hypoxemia, hypercapnia, pulmonary hypertension, and cor</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pulmonale</a:t>
            </a:r>
            <a:r>
              <a:rPr sz="2600" spc="-470" dirty="0">
                <a:latin typeface="Arial"/>
                <a:cs typeface="Arial"/>
              </a:rPr>
              <a:t>.</a:t>
            </a:r>
            <a:endParaRPr sz="2600" dirty="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209800"/>
            <a:ext cx="9144000" cy="3048000"/>
          </a:xfrm>
          <a:prstGeom prst="rect">
            <a:avLst/>
          </a:prstGeom>
        </p:spPr>
      </p:pic>
      <p:sp>
        <p:nvSpPr>
          <p:cNvPr id="3" name="object 3"/>
          <p:cNvSpPr txBox="1">
            <a:spLocks noGrp="1"/>
          </p:cNvSpPr>
          <p:nvPr>
            <p:ph type="title"/>
          </p:nvPr>
        </p:nvSpPr>
        <p:spPr>
          <a:xfrm>
            <a:off x="762000" y="1066800"/>
            <a:ext cx="3408679" cy="574040"/>
          </a:xfrm>
          <a:prstGeom prst="rect">
            <a:avLst/>
          </a:prstGeom>
        </p:spPr>
        <p:txBody>
          <a:bodyPr vert="horz" wrap="square" lIns="0" tIns="12700" rIns="0" bIns="0" rtlCol="0">
            <a:spAutoFit/>
          </a:bodyPr>
          <a:lstStyle/>
          <a:p>
            <a:pPr marL="12700">
              <a:lnSpc>
                <a:spcPct val="100000"/>
              </a:lnSpc>
              <a:spcBef>
                <a:spcPts val="100"/>
              </a:spcBef>
            </a:pPr>
            <a:r>
              <a:rPr dirty="0"/>
              <a:t>IN</a:t>
            </a:r>
            <a:r>
              <a:rPr spc="-185" dirty="0"/>
              <a:t> </a:t>
            </a:r>
            <a:r>
              <a:rPr spc="-95" dirty="0"/>
              <a:t>SUMMARY: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04800"/>
            <a:ext cx="9827259" cy="5982407"/>
          </a:xfrm>
          <a:prstGeom prst="rect">
            <a:avLst/>
          </a:prstGeom>
        </p:spPr>
        <p:txBody>
          <a:bodyPr vert="horz" wrap="square" lIns="0" tIns="11430" rIns="0" bIns="0" rtlCol="0">
            <a:spAutoFit/>
          </a:bodyPr>
          <a:lstStyle/>
          <a:p>
            <a:pPr marL="12700" marR="5080">
              <a:lnSpc>
                <a:spcPct val="100299"/>
              </a:lnSpc>
              <a:spcBef>
                <a:spcPts val="90"/>
              </a:spcBef>
              <a:tabLst>
                <a:tab pos="7494270" algn="l"/>
              </a:tabLst>
            </a:pPr>
            <a:r>
              <a:rPr sz="2400" kern="1200" spc="-155" dirty="0">
                <a:solidFill>
                  <a:schemeClr val="tx1">
                    <a:lumMod val="75000"/>
                    <a:lumOff val="25000"/>
                  </a:schemeClr>
                </a:solidFill>
                <a:latin typeface="Arial"/>
                <a:ea typeface="+mn-ea"/>
                <a:cs typeface="Arial"/>
              </a:rPr>
              <a:t>A 45-year-old gentleman smoked two packs of cigarettes
per day for 20 yrs. For the past 4 years, he has had a
chronic cough with copious mucoid expectoration.</a:t>
            </a:r>
            <a:endParaRPr lang="en-US" sz="2400" kern="1200" spc="-155" dirty="0">
              <a:solidFill>
                <a:schemeClr val="tx1">
                  <a:lumMod val="75000"/>
                  <a:lumOff val="25000"/>
                </a:schemeClr>
              </a:solidFill>
              <a:latin typeface="Arial"/>
              <a:ea typeface="+mn-ea"/>
              <a:cs typeface="Arial"/>
            </a:endParaRPr>
          </a:p>
          <a:p>
            <a:pPr marL="12700" marR="5080">
              <a:lnSpc>
                <a:spcPct val="100299"/>
              </a:lnSpc>
              <a:spcBef>
                <a:spcPts val="90"/>
              </a:spcBef>
              <a:tabLst>
                <a:tab pos="7494270" algn="l"/>
              </a:tabLst>
            </a:pPr>
            <a:r>
              <a:rPr sz="2400" kern="1200" spc="-155" dirty="0">
                <a:solidFill>
                  <a:schemeClr val="tx1">
                    <a:lumMod val="75000"/>
                    <a:lumOff val="25000"/>
                  </a:schemeClr>
                </a:solidFill>
                <a:latin typeface="Arial"/>
                <a:ea typeface="+mn-ea"/>
                <a:cs typeface="Arial"/>
              </a:rPr>
              <a:t>During</a:t>
            </a:r>
            <a:r>
              <a:rPr lang="en-US" sz="2400" kern="1200" spc="-155" dirty="0">
                <a:solidFill>
                  <a:schemeClr val="tx1">
                    <a:lumMod val="75000"/>
                    <a:lumOff val="25000"/>
                  </a:schemeClr>
                </a:solidFill>
                <a:latin typeface="Arial"/>
                <a:ea typeface="+mn-ea"/>
                <a:cs typeface="Arial"/>
              </a:rPr>
              <a:t> </a:t>
            </a:r>
            <a:r>
              <a:rPr sz="2400" kern="1200" spc="-155" dirty="0">
                <a:solidFill>
                  <a:schemeClr val="tx1">
                    <a:lumMod val="75000"/>
                    <a:lumOff val="25000"/>
                  </a:schemeClr>
                </a:solidFill>
                <a:latin typeface="Arial"/>
                <a:ea typeface="+mn-ea"/>
                <a:cs typeface="Arial"/>
              </a:rPr>
              <a:t>the past year, he has had multiple respiratory tract
infections. He has also developed difficulty breathing,
tightness  of the chest, and audible wheezing. His breathing
difficulty is relieved by inhalation of a β-adrenergic agonist
and disappears after the chest infection has resolved.</a:t>
            </a:r>
          </a:p>
          <a:p>
            <a:pPr marL="12700" marR="286385">
              <a:lnSpc>
                <a:spcPts val="3100"/>
              </a:lnSpc>
              <a:spcBef>
                <a:spcPts val="95"/>
              </a:spcBef>
            </a:pPr>
            <a:r>
              <a:rPr sz="2400" kern="1200" spc="-155" dirty="0">
                <a:solidFill>
                  <a:schemeClr val="tx1">
                    <a:lumMod val="75000"/>
                    <a:lumOff val="25000"/>
                  </a:schemeClr>
                </a:solidFill>
                <a:latin typeface="Arial"/>
                <a:ea typeface="+mn-ea"/>
                <a:cs typeface="Arial"/>
              </a:rPr>
              <a:t>Which of the following pathologic conditions is most likely
responsible for his clinical condition?</a:t>
            </a:r>
          </a:p>
          <a:p>
            <a:pPr marL="434975" indent="-422275">
              <a:lnSpc>
                <a:spcPct val="100000"/>
              </a:lnSpc>
              <a:spcBef>
                <a:spcPts val="1170"/>
              </a:spcBef>
              <a:buAutoNum type="alphaUcParenR"/>
              <a:tabLst>
                <a:tab pos="434975" algn="l"/>
              </a:tabLst>
            </a:pPr>
            <a:r>
              <a:rPr sz="2400" kern="1200" spc="-155" dirty="0">
                <a:solidFill>
                  <a:schemeClr val="tx1">
                    <a:lumMod val="75000"/>
                    <a:lumOff val="25000"/>
                  </a:schemeClr>
                </a:solidFill>
                <a:latin typeface="Arial"/>
                <a:ea typeface="+mn-ea"/>
                <a:cs typeface="Arial"/>
              </a:rPr>
              <a:t>α1-Antitrypsin deficiency with panlobular emphysema</a:t>
            </a:r>
          </a:p>
          <a:p>
            <a:pPr marL="434975" indent="-422275">
              <a:lnSpc>
                <a:spcPct val="100000"/>
              </a:lnSpc>
              <a:spcBef>
                <a:spcPts val="1175"/>
              </a:spcBef>
              <a:buAutoNum type="alphaUcParenR"/>
              <a:tabLst>
                <a:tab pos="434975" algn="l"/>
              </a:tabLst>
            </a:pPr>
            <a:r>
              <a:rPr sz="2400" kern="1200" spc="-155" dirty="0">
                <a:solidFill>
                  <a:schemeClr val="tx1">
                    <a:lumMod val="75000"/>
                    <a:lumOff val="25000"/>
                  </a:schemeClr>
                </a:solidFill>
                <a:latin typeface="Arial"/>
                <a:ea typeface="+mn-ea"/>
                <a:cs typeface="Arial"/>
              </a:rPr>
              <a:t>Centrilobular emphysema with cor pulmonale</a:t>
            </a:r>
          </a:p>
          <a:p>
            <a:pPr marL="452120" indent="-440055">
              <a:lnSpc>
                <a:spcPct val="100000"/>
              </a:lnSpc>
              <a:spcBef>
                <a:spcPts val="1200"/>
              </a:spcBef>
              <a:buAutoNum type="alphaUcParenR"/>
              <a:tabLst>
                <a:tab pos="452755" algn="l"/>
              </a:tabLst>
            </a:pPr>
            <a:r>
              <a:rPr sz="2400" kern="1200" spc="-155" dirty="0">
                <a:solidFill>
                  <a:schemeClr val="tx1">
                    <a:lumMod val="75000"/>
                    <a:lumOff val="25000"/>
                  </a:schemeClr>
                </a:solidFill>
                <a:latin typeface="Arial"/>
                <a:ea typeface="+mn-ea"/>
                <a:cs typeface="Arial"/>
              </a:rPr>
              <a:t>Chronic asthmatic bronchitis</a:t>
            </a:r>
          </a:p>
          <a:p>
            <a:pPr marL="452120" indent="-440055">
              <a:lnSpc>
                <a:spcPct val="100000"/>
              </a:lnSpc>
              <a:spcBef>
                <a:spcPts val="1270"/>
              </a:spcBef>
              <a:buAutoNum type="alphaUcParenR"/>
              <a:tabLst>
                <a:tab pos="452755" algn="l"/>
              </a:tabLst>
            </a:pPr>
            <a:r>
              <a:rPr sz="2400" kern="1200" spc="-155" dirty="0">
                <a:solidFill>
                  <a:schemeClr val="tx1">
                    <a:lumMod val="75000"/>
                    <a:lumOff val="25000"/>
                  </a:schemeClr>
                </a:solidFill>
                <a:latin typeface="Arial"/>
                <a:ea typeface="+mn-ea"/>
                <a:cs typeface="Arial"/>
              </a:rPr>
              <a:t>Cystic fibrosis with bronchiectasis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914400"/>
            <a:ext cx="6294755" cy="411987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5600" algn="l"/>
              </a:tabLst>
            </a:pPr>
            <a:r>
              <a:rPr sz="3600" dirty="0">
                <a:solidFill>
                  <a:srgbClr val="D1282E"/>
                </a:solidFill>
                <a:latin typeface="Arial Black"/>
                <a:cs typeface="Arial Black"/>
              </a:rPr>
              <a:t>CAN</a:t>
            </a:r>
            <a:r>
              <a:rPr sz="3600" spc="-225" dirty="0">
                <a:solidFill>
                  <a:srgbClr val="D1282E"/>
                </a:solidFill>
                <a:latin typeface="Arial Black"/>
                <a:cs typeface="Arial Black"/>
              </a:rPr>
              <a:t> </a:t>
            </a:r>
            <a:r>
              <a:rPr sz="3600" dirty="0">
                <a:solidFill>
                  <a:srgbClr val="D1282E"/>
                </a:solidFill>
                <a:latin typeface="Arial Black"/>
                <a:cs typeface="Arial Black"/>
              </a:rPr>
              <a:t>BE</a:t>
            </a:r>
            <a:r>
              <a:rPr sz="3600" spc="-215" dirty="0">
                <a:solidFill>
                  <a:srgbClr val="D1282E"/>
                </a:solidFill>
                <a:latin typeface="Arial Black"/>
                <a:cs typeface="Arial Black"/>
              </a:rPr>
              <a:t> </a:t>
            </a:r>
            <a:r>
              <a:rPr sz="3600" spc="-45" dirty="0">
                <a:solidFill>
                  <a:srgbClr val="D1282E"/>
                </a:solidFill>
                <a:latin typeface="Arial Black"/>
                <a:cs typeface="Arial Black"/>
              </a:rPr>
              <a:t>TRIGGERED</a:t>
            </a:r>
            <a:r>
              <a:rPr sz="3600" spc="-215" dirty="0">
                <a:solidFill>
                  <a:srgbClr val="D1282E"/>
                </a:solidFill>
                <a:latin typeface="Arial Black"/>
                <a:cs typeface="Arial Black"/>
              </a:rPr>
              <a:t> </a:t>
            </a:r>
            <a:r>
              <a:rPr sz="3600" spc="-85" dirty="0">
                <a:solidFill>
                  <a:srgbClr val="D1282E"/>
                </a:solidFill>
                <a:latin typeface="Arial Black"/>
                <a:cs typeface="Arial Black"/>
              </a:rPr>
              <a:t>BY:</a:t>
            </a:r>
            <a:endParaRPr sz="3600" dirty="0">
              <a:latin typeface="Arial Black"/>
              <a:cs typeface="Arial Black"/>
            </a:endParaRPr>
          </a:p>
          <a:p>
            <a:pPr>
              <a:lnSpc>
                <a:spcPct val="100000"/>
              </a:lnSpc>
              <a:spcBef>
                <a:spcPts val="15"/>
              </a:spcBef>
            </a:pPr>
            <a:endParaRPr sz="4300" dirty="0">
              <a:latin typeface="Arial Black"/>
              <a:cs typeface="Arial Black"/>
            </a:endParaRPr>
          </a:p>
          <a:p>
            <a:pPr marL="469900" indent="-457200">
              <a:lnSpc>
                <a:spcPct val="100000"/>
              </a:lnSpc>
              <a:buFont typeface="Wingdings"/>
              <a:buChar char=""/>
              <a:tabLst>
                <a:tab pos="469265" algn="l"/>
                <a:tab pos="469900" algn="l"/>
              </a:tabLst>
            </a:pPr>
            <a:r>
              <a:rPr sz="2800" spc="-225" dirty="0">
                <a:latin typeface="Arial"/>
                <a:cs typeface="Arial"/>
              </a:rPr>
              <a:t>respiratory</a:t>
            </a:r>
            <a:r>
              <a:rPr sz="2800" spc="-105" dirty="0">
                <a:latin typeface="Arial"/>
                <a:cs typeface="Arial"/>
              </a:rPr>
              <a:t> </a:t>
            </a:r>
            <a:r>
              <a:rPr sz="2800" spc="-220" dirty="0">
                <a:latin typeface="Arial"/>
                <a:cs typeface="Arial"/>
              </a:rPr>
              <a:t>infections</a:t>
            </a:r>
            <a:r>
              <a:rPr sz="2800" spc="-105" dirty="0">
                <a:latin typeface="Arial"/>
                <a:cs typeface="Arial"/>
              </a:rPr>
              <a:t> </a:t>
            </a:r>
            <a:r>
              <a:rPr sz="2800" spc="-225" dirty="0">
                <a:latin typeface="Arial"/>
                <a:cs typeface="Arial"/>
              </a:rPr>
              <a:t>(especially</a:t>
            </a:r>
            <a:r>
              <a:rPr sz="2800" spc="-105" dirty="0">
                <a:latin typeface="Arial"/>
                <a:cs typeface="Arial"/>
              </a:rPr>
              <a:t> </a:t>
            </a:r>
            <a:r>
              <a:rPr sz="2800" spc="-25" dirty="0">
                <a:latin typeface="Arial"/>
                <a:cs typeface="Arial"/>
              </a:rPr>
              <a:t>viral)</a:t>
            </a:r>
            <a:endParaRPr sz="2800" dirty="0">
              <a:latin typeface="Arial"/>
              <a:cs typeface="Arial"/>
            </a:endParaRPr>
          </a:p>
          <a:p>
            <a:pPr marL="469900" indent="-457200">
              <a:lnSpc>
                <a:spcPct val="100000"/>
              </a:lnSpc>
              <a:spcBef>
                <a:spcPts val="1225"/>
              </a:spcBef>
              <a:buFont typeface="Wingdings"/>
              <a:buChar char=""/>
              <a:tabLst>
                <a:tab pos="469265" algn="l"/>
                <a:tab pos="469900" algn="l"/>
              </a:tabLst>
            </a:pPr>
            <a:r>
              <a:rPr sz="2800" spc="-240" dirty="0">
                <a:latin typeface="Arial"/>
                <a:cs typeface="Arial"/>
              </a:rPr>
              <a:t>airborne</a:t>
            </a:r>
            <a:r>
              <a:rPr sz="2800" spc="-100" dirty="0">
                <a:latin typeface="Arial"/>
                <a:cs typeface="Arial"/>
              </a:rPr>
              <a:t> </a:t>
            </a:r>
            <a:r>
              <a:rPr sz="2800" spc="-200" dirty="0">
                <a:latin typeface="Arial"/>
                <a:cs typeface="Arial"/>
              </a:rPr>
              <a:t>irritants</a:t>
            </a:r>
            <a:r>
              <a:rPr sz="2800" spc="-95" dirty="0">
                <a:latin typeface="Arial"/>
                <a:cs typeface="Arial"/>
              </a:rPr>
              <a:t> </a:t>
            </a:r>
            <a:r>
              <a:rPr sz="2800" spc="-265" dirty="0">
                <a:latin typeface="Arial"/>
                <a:cs typeface="Arial"/>
              </a:rPr>
              <a:t>(smoke,</a:t>
            </a:r>
            <a:r>
              <a:rPr sz="2800" spc="-100" dirty="0">
                <a:latin typeface="Arial"/>
                <a:cs typeface="Arial"/>
              </a:rPr>
              <a:t> </a:t>
            </a:r>
            <a:r>
              <a:rPr sz="2800" spc="-275" dirty="0">
                <a:latin typeface="Arial"/>
                <a:cs typeface="Arial"/>
              </a:rPr>
              <a:t>fumes)</a:t>
            </a:r>
            <a:endParaRPr sz="2800" dirty="0">
              <a:latin typeface="Arial"/>
              <a:cs typeface="Arial"/>
            </a:endParaRPr>
          </a:p>
          <a:p>
            <a:pPr marL="469900" indent="-457200">
              <a:lnSpc>
                <a:spcPct val="100000"/>
              </a:lnSpc>
              <a:spcBef>
                <a:spcPts val="1245"/>
              </a:spcBef>
              <a:buFont typeface="Wingdings"/>
              <a:buChar char=""/>
              <a:tabLst>
                <a:tab pos="469265" algn="l"/>
                <a:tab pos="469900" algn="l"/>
              </a:tabLst>
            </a:pPr>
            <a:r>
              <a:rPr sz="2800" spc="-245" dirty="0">
                <a:latin typeface="Arial"/>
                <a:cs typeface="Arial"/>
              </a:rPr>
              <a:t>cold</a:t>
            </a:r>
            <a:r>
              <a:rPr sz="2800" spc="-120" dirty="0">
                <a:latin typeface="Arial"/>
                <a:cs typeface="Arial"/>
              </a:rPr>
              <a:t> </a:t>
            </a:r>
            <a:r>
              <a:rPr sz="2800" spc="-25" dirty="0">
                <a:latin typeface="Arial"/>
                <a:cs typeface="Arial"/>
              </a:rPr>
              <a:t>air</a:t>
            </a:r>
            <a:endParaRPr sz="2800" dirty="0">
              <a:latin typeface="Arial"/>
              <a:cs typeface="Arial"/>
            </a:endParaRPr>
          </a:p>
          <a:p>
            <a:pPr marL="469900" indent="-457200">
              <a:lnSpc>
                <a:spcPct val="100000"/>
              </a:lnSpc>
              <a:spcBef>
                <a:spcPts val="1345"/>
              </a:spcBef>
              <a:buFont typeface="Wingdings"/>
              <a:buChar char=""/>
              <a:tabLst>
                <a:tab pos="469265" algn="l"/>
                <a:tab pos="469900" algn="l"/>
              </a:tabLst>
            </a:pPr>
            <a:r>
              <a:rPr sz="2800" spc="-90" dirty="0">
                <a:latin typeface="Arial"/>
                <a:cs typeface="Arial"/>
              </a:rPr>
              <a:t>Stress</a:t>
            </a:r>
            <a:endParaRPr sz="2800" dirty="0">
              <a:latin typeface="Arial"/>
              <a:cs typeface="Arial"/>
            </a:endParaRPr>
          </a:p>
          <a:p>
            <a:pPr marL="469900" indent="-457200">
              <a:lnSpc>
                <a:spcPct val="100000"/>
              </a:lnSpc>
              <a:spcBef>
                <a:spcPts val="1225"/>
              </a:spcBef>
              <a:buFont typeface="Wingdings"/>
              <a:buChar char=""/>
              <a:tabLst>
                <a:tab pos="469265" algn="l"/>
                <a:tab pos="469900" algn="l"/>
              </a:tabLst>
            </a:pPr>
            <a:r>
              <a:rPr sz="2800" spc="-125" dirty="0">
                <a:latin typeface="Arial"/>
                <a:cs typeface="Arial"/>
              </a:rPr>
              <a:t>exercise</a:t>
            </a:r>
            <a:endParaRPr sz="2800"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1371600"/>
            <a:ext cx="8001000" cy="29718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2133600"/>
            <a:ext cx="7825740" cy="1366520"/>
          </a:xfrm>
          <a:prstGeom prst="rect">
            <a:avLst/>
          </a:prstGeom>
        </p:spPr>
        <p:txBody>
          <a:bodyPr vert="horz" wrap="square" lIns="0" tIns="12700" rIns="0" bIns="0" rtlCol="0">
            <a:spAutoFit/>
          </a:bodyPr>
          <a:lstStyle/>
          <a:p>
            <a:pPr marL="12700">
              <a:lnSpc>
                <a:spcPct val="100000"/>
              </a:lnSpc>
              <a:spcBef>
                <a:spcPts val="100"/>
              </a:spcBef>
            </a:pPr>
            <a:r>
              <a:rPr sz="8800" dirty="0"/>
              <a:t>THANK</a:t>
            </a:r>
            <a:r>
              <a:rPr sz="8800" spc="-380" dirty="0"/>
              <a:t> </a:t>
            </a:r>
            <a:r>
              <a:rPr sz="8800" spc="-575" dirty="0"/>
              <a:t>Y</a:t>
            </a:r>
            <a:r>
              <a:rPr sz="8800" spc="-55" dirty="0"/>
              <a:t>OU!</a:t>
            </a:r>
            <a:endParaRPr sz="8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900" spc="-120" dirty="0"/>
              <a:t>PATHOGENESIS</a:t>
            </a:r>
            <a:endParaRPr sz="4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328" y="65617"/>
            <a:ext cx="8738305" cy="67923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372108"/>
            <a:ext cx="6191250" cy="2238375"/>
          </a:xfrm>
          <a:prstGeom prst="rect">
            <a:avLst/>
          </a:prstGeom>
        </p:spPr>
        <p:txBody>
          <a:bodyPr vert="horz" wrap="square" lIns="0" tIns="182880" rIns="0" bIns="0" rtlCol="0">
            <a:spAutoFit/>
          </a:bodyPr>
          <a:lstStyle/>
          <a:p>
            <a:pPr marL="355600" indent="-342900">
              <a:lnSpc>
                <a:spcPct val="100000"/>
              </a:lnSpc>
              <a:spcBef>
                <a:spcPts val="1440"/>
              </a:spcBef>
              <a:buFont typeface="Arial"/>
              <a:buChar char="•"/>
              <a:tabLst>
                <a:tab pos="354965" algn="l"/>
                <a:tab pos="355600" algn="l"/>
              </a:tabLst>
            </a:pPr>
            <a:r>
              <a:rPr sz="2800" b="1" spc="-305" dirty="0">
                <a:latin typeface="Arial"/>
                <a:cs typeface="Arial"/>
              </a:rPr>
              <a:t>The</a:t>
            </a:r>
            <a:r>
              <a:rPr sz="2800" b="1" spc="-120" dirty="0">
                <a:latin typeface="Arial"/>
                <a:cs typeface="Arial"/>
              </a:rPr>
              <a:t> </a:t>
            </a:r>
            <a:r>
              <a:rPr sz="2800" b="1" spc="-245" dirty="0">
                <a:latin typeface="Arial"/>
                <a:cs typeface="Arial"/>
              </a:rPr>
              <a:t>early-</a:t>
            </a:r>
            <a:r>
              <a:rPr sz="2800" b="1" spc="-300" dirty="0">
                <a:latin typeface="Arial"/>
                <a:cs typeface="Arial"/>
              </a:rPr>
              <a:t>phase</a:t>
            </a:r>
            <a:r>
              <a:rPr sz="2800" b="1" spc="-114" dirty="0">
                <a:latin typeface="Arial"/>
                <a:cs typeface="Arial"/>
              </a:rPr>
              <a:t> </a:t>
            </a:r>
            <a:r>
              <a:rPr sz="2800" b="1" spc="-254" dirty="0">
                <a:latin typeface="Arial"/>
                <a:cs typeface="Arial"/>
              </a:rPr>
              <a:t>reaction</a:t>
            </a:r>
            <a:r>
              <a:rPr sz="2800" b="1" spc="-120" dirty="0">
                <a:latin typeface="Arial"/>
                <a:cs typeface="Arial"/>
              </a:rPr>
              <a:t> </a:t>
            </a:r>
            <a:r>
              <a:rPr sz="2800" b="1" spc="-220" dirty="0">
                <a:latin typeface="Arial"/>
                <a:cs typeface="Arial"/>
              </a:rPr>
              <a:t>is</a:t>
            </a:r>
            <a:r>
              <a:rPr sz="2800" b="1" spc="-114" dirty="0">
                <a:latin typeface="Arial"/>
                <a:cs typeface="Arial"/>
              </a:rPr>
              <a:t> </a:t>
            </a:r>
            <a:r>
              <a:rPr sz="2800" b="1" spc="-290" dirty="0">
                <a:latin typeface="Arial"/>
                <a:cs typeface="Arial"/>
              </a:rPr>
              <a:t>dominated</a:t>
            </a:r>
            <a:r>
              <a:rPr sz="2800" b="1" spc="-114" dirty="0">
                <a:latin typeface="Arial"/>
                <a:cs typeface="Arial"/>
              </a:rPr>
              <a:t> </a:t>
            </a:r>
            <a:r>
              <a:rPr sz="2800" b="1" spc="-300" dirty="0">
                <a:latin typeface="Arial"/>
                <a:cs typeface="Arial"/>
              </a:rPr>
              <a:t>by:</a:t>
            </a:r>
            <a:endParaRPr sz="2800" dirty="0">
              <a:latin typeface="Arial"/>
              <a:cs typeface="Arial"/>
            </a:endParaRPr>
          </a:p>
          <a:p>
            <a:pPr marL="893444" lvl="1" indent="-424180">
              <a:lnSpc>
                <a:spcPct val="100000"/>
              </a:lnSpc>
              <a:spcBef>
                <a:spcPts val="1345"/>
              </a:spcBef>
              <a:buClr>
                <a:srgbClr val="D1282E"/>
              </a:buClr>
              <a:buFont typeface="Wingdings"/>
              <a:buChar char=""/>
              <a:tabLst>
                <a:tab pos="893444" algn="l"/>
                <a:tab pos="894080" algn="l"/>
              </a:tabLst>
            </a:pPr>
            <a:r>
              <a:rPr sz="2800" spc="-190" dirty="0">
                <a:latin typeface="Arial"/>
                <a:cs typeface="Arial"/>
              </a:rPr>
              <a:t>bronchoconstriction</a:t>
            </a:r>
            <a:endParaRPr sz="2800" dirty="0">
              <a:latin typeface="Arial"/>
              <a:cs typeface="Arial"/>
            </a:endParaRPr>
          </a:p>
          <a:p>
            <a:pPr marL="812800" lvl="1" indent="-342900">
              <a:lnSpc>
                <a:spcPct val="100000"/>
              </a:lnSpc>
              <a:spcBef>
                <a:spcPts val="650"/>
              </a:spcBef>
              <a:buClr>
                <a:srgbClr val="D1282E"/>
              </a:buClr>
              <a:buFont typeface="Wingdings"/>
              <a:buChar char=""/>
              <a:tabLst>
                <a:tab pos="812800" algn="l"/>
              </a:tabLst>
            </a:pPr>
            <a:r>
              <a:rPr sz="2800" spc="-250" dirty="0">
                <a:latin typeface="Arial"/>
                <a:cs typeface="Arial"/>
              </a:rPr>
              <a:t>increased</a:t>
            </a:r>
            <a:r>
              <a:rPr sz="2800" spc="-135" dirty="0">
                <a:latin typeface="Arial"/>
                <a:cs typeface="Arial"/>
              </a:rPr>
              <a:t> </a:t>
            </a:r>
            <a:r>
              <a:rPr sz="2800" spc="-300" dirty="0">
                <a:latin typeface="Arial"/>
                <a:cs typeface="Arial"/>
              </a:rPr>
              <a:t>mucus</a:t>
            </a:r>
            <a:r>
              <a:rPr sz="2800" spc="-130" dirty="0">
                <a:latin typeface="Arial"/>
                <a:cs typeface="Arial"/>
              </a:rPr>
              <a:t> </a:t>
            </a:r>
            <a:r>
              <a:rPr sz="2800" spc="-150" dirty="0">
                <a:latin typeface="Arial"/>
                <a:cs typeface="Arial"/>
              </a:rPr>
              <a:t>production</a:t>
            </a:r>
            <a:endParaRPr sz="2800" dirty="0">
              <a:latin typeface="Arial"/>
              <a:cs typeface="Arial"/>
            </a:endParaRPr>
          </a:p>
          <a:p>
            <a:pPr marL="812800" lvl="1" indent="-342900">
              <a:lnSpc>
                <a:spcPct val="100000"/>
              </a:lnSpc>
              <a:spcBef>
                <a:spcPts val="645"/>
              </a:spcBef>
              <a:buClr>
                <a:srgbClr val="D1282E"/>
              </a:buClr>
              <a:buFont typeface="Wingdings"/>
              <a:buChar char=""/>
              <a:tabLst>
                <a:tab pos="812800" algn="l"/>
              </a:tabLst>
            </a:pPr>
            <a:r>
              <a:rPr sz="2800" spc="-155" dirty="0">
                <a:latin typeface="Arial"/>
                <a:cs typeface="Arial"/>
              </a:rPr>
              <a:t>vasodilation.</a:t>
            </a:r>
            <a:endParaRPr sz="2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7200" y="547048"/>
            <a:ext cx="4724400" cy="5556521"/>
          </a:xfrm>
          <a:prstGeom prst="rect">
            <a:avLst/>
          </a:prstGeom>
        </p:spPr>
        <p:txBody>
          <a:bodyPr vert="horz" wrap="square" lIns="0" tIns="9525" rIns="0" bIns="0" rtlCol="0">
            <a:spAutoFit/>
          </a:bodyPr>
          <a:lstStyle/>
          <a:p>
            <a:pPr marL="355600" marR="1069975" indent="-342900">
              <a:lnSpc>
                <a:spcPct val="100800"/>
              </a:lnSpc>
              <a:spcBef>
                <a:spcPts val="75"/>
              </a:spcBef>
              <a:buFont typeface="Arial" panose="020B0604020202020204" pitchFamily="34" charset="0"/>
              <a:buChar char="•"/>
            </a:pPr>
            <a:r>
              <a:rPr sz="2400" spc="-155" dirty="0">
                <a:latin typeface="Arial"/>
                <a:cs typeface="Arial"/>
              </a:rPr>
              <a:t>on re-exposure to antigen (ag)</a:t>
            </a:r>
            <a:r>
              <a:rPr lang="en-US" sz="2400" spc="-155" dirty="0">
                <a:latin typeface="Arial"/>
                <a:cs typeface="Arial"/>
              </a:rPr>
              <a:t>          </a:t>
            </a:r>
            <a:r>
              <a:rPr sz="2400" spc="-155" dirty="0">
                <a:latin typeface="Arial"/>
                <a:cs typeface="Arial"/>
              </a:rPr>
              <a:t>immediate reaction</a:t>
            </a:r>
          </a:p>
          <a:p>
            <a:pPr>
              <a:lnSpc>
                <a:spcPct val="100000"/>
              </a:lnSpc>
              <a:spcBef>
                <a:spcPts val="5"/>
              </a:spcBef>
            </a:pPr>
            <a:endParaRPr sz="2400" spc="-155" dirty="0">
              <a:latin typeface="Arial"/>
              <a:cs typeface="Arial"/>
            </a:endParaRPr>
          </a:p>
          <a:p>
            <a:pPr marL="355600" marR="5080" indent="-342900">
              <a:lnSpc>
                <a:spcPct val="100800"/>
              </a:lnSpc>
              <a:buFont typeface="Arial" panose="020B0604020202020204" pitchFamily="34" charset="0"/>
              <a:buChar char="•"/>
            </a:pPr>
            <a:r>
              <a:rPr sz="2400" spc="-155" dirty="0">
                <a:latin typeface="Arial"/>
                <a:cs typeface="Arial"/>
              </a:rPr>
              <a:t>triggered by Ag-induced cross-linking of </a:t>
            </a:r>
            <a:r>
              <a:rPr lang="en-US" sz="2400" spc="-155" dirty="0">
                <a:latin typeface="Arial"/>
                <a:cs typeface="Arial"/>
              </a:rPr>
              <a:t> </a:t>
            </a:r>
            <a:r>
              <a:rPr sz="2400" spc="-155" dirty="0">
                <a:latin typeface="Arial"/>
                <a:cs typeface="Arial"/>
              </a:rPr>
              <a:t>IgE</a:t>
            </a:r>
            <a:r>
              <a:rPr lang="en-US" sz="2400" spc="-155" dirty="0">
                <a:latin typeface="Arial"/>
                <a:cs typeface="Arial"/>
              </a:rPr>
              <a:t> </a:t>
            </a:r>
            <a:r>
              <a:rPr sz="2400" spc="-155" dirty="0">
                <a:latin typeface="Arial"/>
                <a:cs typeface="Arial"/>
              </a:rPr>
              <a:t>bound to Fc receptors on mast cells.</a:t>
            </a:r>
          </a:p>
          <a:p>
            <a:pPr>
              <a:lnSpc>
                <a:spcPct val="100000"/>
              </a:lnSpc>
              <a:spcBef>
                <a:spcPts val="5"/>
              </a:spcBef>
            </a:pPr>
            <a:endParaRPr sz="2400" spc="-155" dirty="0">
              <a:latin typeface="Arial"/>
              <a:cs typeface="Arial"/>
            </a:endParaRPr>
          </a:p>
          <a:p>
            <a:pPr marL="355600" marR="432434" indent="-342900">
              <a:lnSpc>
                <a:spcPct val="100400"/>
              </a:lnSpc>
              <a:buFont typeface="Arial" panose="020B0604020202020204" pitchFamily="34" charset="0"/>
              <a:buChar char="•"/>
            </a:pPr>
            <a:r>
              <a:rPr sz="2400" spc="-155" dirty="0">
                <a:latin typeface="Arial"/>
                <a:cs typeface="Arial"/>
              </a:rPr>
              <a:t>mast cells release preformed</a:t>
            </a:r>
            <a:r>
              <a:rPr lang="en-US" sz="2400" spc="-155" dirty="0">
                <a:latin typeface="Arial"/>
                <a:cs typeface="Arial"/>
              </a:rPr>
              <a:t> </a:t>
            </a:r>
            <a:r>
              <a:rPr sz="2400" spc="-155" dirty="0">
                <a:latin typeface="Arial"/>
                <a:cs typeface="Arial"/>
              </a:rPr>
              <a:t>mediators that directly and via neuronal</a:t>
            </a:r>
            <a:r>
              <a:rPr lang="en-US" sz="2400" spc="-155" dirty="0">
                <a:latin typeface="Arial"/>
                <a:cs typeface="Arial"/>
              </a:rPr>
              <a:t> </a:t>
            </a:r>
            <a:r>
              <a:rPr sz="2400" spc="-155" dirty="0">
                <a:latin typeface="Arial"/>
                <a:cs typeface="Arial"/>
              </a:rPr>
              <a:t>reflexes induce:</a:t>
            </a:r>
          </a:p>
          <a:p>
            <a:pPr marL="469900" indent="-457200">
              <a:lnSpc>
                <a:spcPts val="2845"/>
              </a:lnSpc>
              <a:spcBef>
                <a:spcPts val="25"/>
              </a:spcBef>
              <a:buFont typeface="+mj-lt"/>
              <a:buAutoNum type="arabicPeriod"/>
            </a:pPr>
            <a:r>
              <a:rPr sz="2000" spc="-155" dirty="0">
                <a:latin typeface="Arial"/>
                <a:cs typeface="Arial"/>
              </a:rPr>
              <a:t>bronchospasm</a:t>
            </a:r>
          </a:p>
          <a:p>
            <a:pPr marL="469900" marR="1187450" indent="-457200">
              <a:lnSpc>
                <a:spcPts val="2900"/>
              </a:lnSpc>
              <a:spcBef>
                <a:spcPts val="45"/>
              </a:spcBef>
              <a:buFont typeface="+mj-lt"/>
              <a:buAutoNum type="arabicPeriod"/>
            </a:pPr>
            <a:r>
              <a:rPr sz="2000" spc="-155" dirty="0">
                <a:latin typeface="Arial"/>
                <a:cs typeface="Arial"/>
              </a:rPr>
              <a:t>increased vascular permeability
mucus production</a:t>
            </a:r>
          </a:p>
          <a:p>
            <a:pPr marL="469900" indent="-457200">
              <a:lnSpc>
                <a:spcPts val="2785"/>
              </a:lnSpc>
              <a:buFont typeface="+mj-lt"/>
              <a:buAutoNum type="arabicPeriod"/>
            </a:pPr>
            <a:r>
              <a:rPr sz="2000" spc="-155" dirty="0">
                <a:latin typeface="Arial"/>
                <a:cs typeface="Arial"/>
              </a:rPr>
              <a:t>recruitment of leukocytes</a:t>
            </a:r>
          </a:p>
        </p:txBody>
      </p:sp>
      <p:pic>
        <p:nvPicPr>
          <p:cNvPr id="3" name="object 3"/>
          <p:cNvPicPr/>
          <p:nvPr/>
        </p:nvPicPr>
        <p:blipFill>
          <a:blip r:embed="rId2" cstate="print"/>
          <a:stretch>
            <a:fillRect/>
          </a:stretch>
        </p:blipFill>
        <p:spPr>
          <a:xfrm>
            <a:off x="228600" y="533400"/>
            <a:ext cx="3902797" cy="5380630"/>
          </a:xfrm>
          <a:prstGeom prst="rect">
            <a:avLst/>
          </a:prstGeom>
        </p:spPr>
      </p:pic>
      <p:sp>
        <p:nvSpPr>
          <p:cNvPr id="4" name="Right Arrow 3"/>
          <p:cNvSpPr/>
          <p:nvPr/>
        </p:nvSpPr>
        <p:spPr>
          <a:xfrm>
            <a:off x="5257800" y="914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120</TotalTime>
  <Words>1095</Words>
  <Application>Microsoft Office PowerPoint</Application>
  <PresentationFormat>On-screen Show (4:3)</PresentationFormat>
  <Paragraphs>196</Paragraphs>
  <Slides>51</Slides>
  <Notes>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1_Office Theme</vt:lpstr>
      <vt:lpstr>Retrospect</vt:lpstr>
      <vt:lpstr>Respiratory system – Pathology (Asthma)</vt:lpstr>
      <vt:lpstr>ASTHMA</vt:lpstr>
      <vt:lpstr>PowerPoint Presentation</vt:lpstr>
      <vt:lpstr>MAJOR FACTORS:</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increased number of mucus-secreting goblet cells</vt:lpstr>
      <vt:lpstr>PowerPoint Presentation</vt:lpstr>
      <vt:lpstr>TYPES OF ASTHMA</vt:lpstr>
      <vt:lpstr>ATOPIC ASTHMA :</vt:lpstr>
      <vt:lpstr>PowerPoint Presentation</vt:lpstr>
      <vt:lpstr>PowerPoint Presentation</vt:lpstr>
      <vt:lpstr>2- NON-ATOPIC ASTHMA :</vt:lpstr>
      <vt:lpstr>3- DRUG-INDUCED ASTHMA:</vt:lpstr>
      <vt:lpstr>4- OCCUPATIONAL ASTHMA</vt:lpstr>
      <vt:lpstr>MORPHOLOGY</vt:lpstr>
      <vt:lpstr>PowerPoint Presentation</vt:lpstr>
      <vt:lpstr>MORPHOLOGY</vt:lpstr>
      <vt:lpstr>PowerPoint Presentation</vt:lpstr>
      <vt:lpstr>PowerPoint Presentation</vt:lpstr>
      <vt:lpstr>PowerPoint Presentation</vt:lpstr>
      <vt:lpstr>PowerPoint Presentation</vt:lpstr>
      <vt:lpstr>CLINICAL FEATURES</vt:lpstr>
      <vt:lpstr>WHEEZING</vt:lpstr>
      <vt:lpstr>Status asthmaticus:</vt:lpstr>
      <vt:lpstr>PowerPoint Presentation</vt:lpstr>
      <vt:lpstr>MANAGEMENT:</vt:lpstr>
      <vt:lpstr>IV- BRONCHIECTASIS</vt:lpstr>
      <vt:lpstr>IV- BRONCHIECTASIS</vt:lpstr>
      <vt:lpstr>PowerPoint Presentation</vt:lpstr>
      <vt:lpstr>The conditions that most commonly predispose to bronchiectasis include:</vt:lpstr>
      <vt:lpstr>PowerPoint Presentation</vt:lpstr>
      <vt:lpstr>PowerPoint Presentation</vt:lpstr>
      <vt:lpstr>PATHOGENESIS</vt:lpstr>
      <vt:lpstr>PowerPoint Presentation</vt:lpstr>
      <vt:lpstr>MORPHOLOGY, MACROSCOPIC:</vt:lpstr>
      <vt:lpstr>markedly  dilated
bronchi  filled with
purulent mucus</vt:lpstr>
      <vt:lpstr>MORPHOLOGY, MICROSCOPIC:</vt:lpstr>
      <vt:lpstr>MORPHOLOGY, MICROSCOPIC:</vt:lpstr>
      <vt:lpstr>PowerPoint Presentation</vt:lpstr>
      <vt:lpstr>CLINICAL FEATURES</vt:lpstr>
      <vt:lpstr>IN SUMMARY: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ASTHMA</dc:title>
  <cp:lastModifiedBy>بيان اسامه عبد الله ابو الهيجاء</cp:lastModifiedBy>
  <cp:revision>17</cp:revision>
  <dcterms:created xsi:type="dcterms:W3CDTF">2023-10-15T18:19:46Z</dcterms:created>
  <dcterms:modified xsi:type="dcterms:W3CDTF">2023-10-17T06:34:01Z</dcterms:modified>
</cp:coreProperties>
</file>