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74" r:id="rId3"/>
    <p:sldId id="275" r:id="rId4"/>
    <p:sldId id="276" r:id="rId5"/>
    <p:sldId id="258" r:id="rId6"/>
    <p:sldId id="262" r:id="rId7"/>
    <p:sldId id="263" r:id="rId8"/>
    <p:sldId id="266" r:id="rId9"/>
    <p:sldId id="267" r:id="rId10"/>
    <p:sldId id="281" r:id="rId11"/>
    <p:sldId id="286" r:id="rId12"/>
    <p:sldId id="288" r:id="rId13"/>
    <p:sldId id="291" r:id="rId14"/>
    <p:sldId id="283" r:id="rId15"/>
    <p:sldId id="289" r:id="rId16"/>
    <p:sldId id="287" r:id="rId17"/>
    <p:sldId id="292" r:id="rId18"/>
    <p:sldId id="293" r:id="rId19"/>
    <p:sldId id="264" r:id="rId20"/>
    <p:sldId id="265" r:id="rId21"/>
    <p:sldId id="268" r:id="rId22"/>
    <p:sldId id="269" r:id="rId23"/>
    <p:sldId id="270" r:id="rId24"/>
    <p:sldId id="284" r:id="rId25"/>
    <p:sldId id="294" r:id="rId26"/>
    <p:sldId id="295" r:id="rId27"/>
    <p:sldId id="296" r:id="rId28"/>
    <p:sldId id="297" r:id="rId29"/>
    <p:sldId id="298" r:id="rId30"/>
    <p:sldId id="300" r:id="rId31"/>
    <p:sldId id="301" r:id="rId32"/>
    <p:sldId id="302" r:id="rId33"/>
    <p:sldId id="333" r:id="rId34"/>
    <p:sldId id="327" r:id="rId35"/>
    <p:sldId id="326" r:id="rId36"/>
    <p:sldId id="304" r:id="rId37"/>
    <p:sldId id="305" r:id="rId38"/>
    <p:sldId id="306" r:id="rId39"/>
    <p:sldId id="308" r:id="rId40"/>
    <p:sldId id="312" r:id="rId41"/>
    <p:sldId id="313" r:id="rId42"/>
    <p:sldId id="311" r:id="rId43"/>
    <p:sldId id="315" r:id="rId44"/>
    <p:sldId id="31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2" d="100"/>
          <a:sy n="72" d="100"/>
        </p:scale>
        <p:origin x="432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C4137-B386-40DB-B239-BD396F1C1458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40919-5BCB-4F88-BC08-9965A799DC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81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40919-5BCB-4F88-BC08-9965A799DC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88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6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9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007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64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8502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25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6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2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4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3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19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46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94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8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5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5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10A4E-420C-4E0D-81A0-FEAC583707EE}" type="datetimeFigureOut">
              <a:rPr lang="en-US" smtClean="0"/>
              <a:t>07/11/2022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E829483-9A0C-48DF-B2AE-75F12D54A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0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367" y="312174"/>
            <a:ext cx="8915399" cy="2262781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Rheumatic </a:t>
            </a:r>
            <a:r>
              <a:rPr lang="en-US" sz="4000" b="1" dirty="0"/>
              <a:t>h</a:t>
            </a:r>
            <a:r>
              <a:rPr lang="en-US" sz="4000" b="1" dirty="0" smtClean="0"/>
              <a:t>eart disease and endocarditis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1084" y="3602037"/>
            <a:ext cx="8386916" cy="2498511"/>
          </a:xfrm>
        </p:spPr>
        <p:txBody>
          <a:bodyPr>
            <a:normAutofit/>
          </a:bodyPr>
          <a:lstStyle/>
          <a:p>
            <a:r>
              <a:rPr lang="en-US" dirty="0"/>
              <a:t>Dr. </a:t>
            </a:r>
            <a:r>
              <a:rPr lang="en-US" dirty="0" err="1"/>
              <a:t>Bushra</a:t>
            </a:r>
            <a:r>
              <a:rPr lang="en-US" dirty="0"/>
              <a:t> Al-</a:t>
            </a:r>
            <a:r>
              <a:rPr lang="en-US" dirty="0" err="1"/>
              <a:t>Tarawneh</a:t>
            </a:r>
            <a:r>
              <a:rPr lang="en-US" dirty="0"/>
              <a:t>, MD</a:t>
            </a:r>
          </a:p>
          <a:p>
            <a:r>
              <a:rPr lang="en-US" dirty="0"/>
              <a:t>Anatomical pathology </a:t>
            </a:r>
            <a:br>
              <a:rPr lang="en-US" dirty="0"/>
            </a:br>
            <a:r>
              <a:rPr lang="en-US" dirty="0" err="1"/>
              <a:t>Mutah</a:t>
            </a:r>
            <a:r>
              <a:rPr lang="en-US" dirty="0"/>
              <a:t> University</a:t>
            </a:r>
            <a:br>
              <a:rPr lang="en-US" dirty="0"/>
            </a:br>
            <a:r>
              <a:rPr lang="en-US" dirty="0"/>
              <a:t>School of Medicine- </a:t>
            </a:r>
          </a:p>
          <a:p>
            <a:r>
              <a:rPr lang="en-US" dirty="0"/>
              <a:t>Department of Microbiology &amp; Pathology</a:t>
            </a:r>
            <a:br>
              <a:rPr lang="en-US" dirty="0"/>
            </a:br>
            <a:r>
              <a:rPr lang="en-US"/>
              <a:t> </a:t>
            </a:r>
            <a:r>
              <a:rPr lang="en-US" smtClean="0"/>
              <a:t>CVS lectures </a:t>
            </a:r>
            <a:r>
              <a:rPr lang="en-US" dirty="0"/>
              <a:t>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9" t="35616" r="19514" b="22572"/>
          <a:stretch>
            <a:fillRect/>
          </a:stretch>
        </p:blipFill>
        <p:spPr bwMode="auto">
          <a:xfrm>
            <a:off x="7801652" y="3449843"/>
            <a:ext cx="20828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109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343" t="26855" r="39328" b="12419"/>
          <a:stretch/>
        </p:blipFill>
        <p:spPr>
          <a:xfrm>
            <a:off x="873458" y="614149"/>
            <a:ext cx="9744500" cy="59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54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395" t="29044" r="47389" b="16402"/>
          <a:stretch/>
        </p:blipFill>
        <p:spPr>
          <a:xfrm>
            <a:off x="1705969" y="517959"/>
            <a:ext cx="8952931" cy="621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94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493" t="17099" r="22201" b="9830"/>
          <a:stretch/>
        </p:blipFill>
        <p:spPr>
          <a:xfrm>
            <a:off x="1214650" y="246081"/>
            <a:ext cx="9826388" cy="661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59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716" t="19090" r="23321" b="12221"/>
          <a:stretch/>
        </p:blipFill>
        <p:spPr>
          <a:xfrm>
            <a:off x="696036" y="218363"/>
            <a:ext cx="10413241" cy="64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65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127" t="29044" r="40000" b="14013"/>
          <a:stretch/>
        </p:blipFill>
        <p:spPr>
          <a:xfrm>
            <a:off x="1119116" y="1419366"/>
            <a:ext cx="4885899" cy="477281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9425" t="33986" r="39223" b="10266"/>
          <a:stretch/>
        </p:blipFill>
        <p:spPr>
          <a:xfrm>
            <a:off x="6628263" y="1419367"/>
            <a:ext cx="4890447" cy="47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8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829" t="16899" r="22202" b="11424"/>
          <a:stretch/>
        </p:blipFill>
        <p:spPr>
          <a:xfrm>
            <a:off x="709684" y="177421"/>
            <a:ext cx="10331355" cy="635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61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34" t="11723" r="10895" b="9433"/>
          <a:stretch/>
        </p:blipFill>
        <p:spPr>
          <a:xfrm>
            <a:off x="750628" y="409433"/>
            <a:ext cx="10795378" cy="629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89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492" t="19488" r="23321" b="14808"/>
          <a:stretch/>
        </p:blipFill>
        <p:spPr>
          <a:xfrm>
            <a:off x="696035" y="49387"/>
            <a:ext cx="11041040" cy="676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6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81" t="18492" r="22201" b="18791"/>
          <a:stretch/>
        </p:blipFill>
        <p:spPr>
          <a:xfrm>
            <a:off x="545909" y="423081"/>
            <a:ext cx="11068335" cy="643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9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dirty="0" smtClean="0"/>
              <a:t>Minor criteria includes: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3600" u="sng" dirty="0"/>
              <a:t>Clinical finding: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4646612" cy="2826580"/>
          </a:xfrm>
          <a:ln w="38100"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fever (38.2°C to 38.9°C)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Arthralgia(joint pain without swelling 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</a:t>
            </a:r>
            <a:r>
              <a:rPr lang="en-US" dirty="0" smtClean="0"/>
              <a:t>revious rheumatic fever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sz="3600" u="sng" dirty="0"/>
              <a:t>Laboratory finding: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826580"/>
          </a:xfrm>
          <a:ln w="38100">
            <a:solidFill>
              <a:srgbClr val="FFC000"/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Elevated </a:t>
            </a:r>
            <a:r>
              <a:rPr lang="en-US" dirty="0"/>
              <a:t>erythrocyte sedimentation rate </a:t>
            </a:r>
            <a:r>
              <a:rPr lang="en-US" dirty="0" smtClean="0"/>
              <a:t>(ESR)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Elevated C-reactive protein (CRP)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ECG</a:t>
            </a:r>
            <a:r>
              <a:rPr lang="en-US" dirty="0"/>
              <a:t>: prolonged P-R interval.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03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355107"/>
            <a:ext cx="8915400" cy="5556115"/>
          </a:xfrm>
        </p:spPr>
        <p:txBody>
          <a:bodyPr>
            <a:normAutofit/>
          </a:bodyPr>
          <a:lstStyle/>
          <a:p>
            <a:r>
              <a:rPr lang="en-US" dirty="0"/>
              <a:t>Rheumatic Fever (RF) is an immunologically mediated inflammatory disorder, which occurs as a sequel to group A streptococcal pharyngeal infection.</a:t>
            </a:r>
          </a:p>
          <a:p>
            <a:r>
              <a:rPr lang="en-US" dirty="0" smtClean="0"/>
              <a:t>The </a:t>
            </a:r>
            <a:r>
              <a:rPr lang="en-US" dirty="0"/>
              <a:t>illness is so named because of its similarity in presentation to rheumatism. </a:t>
            </a:r>
          </a:p>
          <a:p>
            <a:r>
              <a:rPr lang="en-US" dirty="0" smtClean="0"/>
              <a:t>RF </a:t>
            </a:r>
            <a:r>
              <a:rPr lang="en-US" dirty="0"/>
              <a:t>is the most common cause of heart disease in 5-30 age groups throughout the world</a:t>
            </a:r>
            <a:r>
              <a:rPr lang="en-US" dirty="0" smtClean="0"/>
              <a:t>.</a:t>
            </a:r>
          </a:p>
          <a:p>
            <a:r>
              <a:rPr lang="en-US" dirty="0" smtClean="0"/>
              <a:t>It </a:t>
            </a:r>
            <a:r>
              <a:rPr lang="en-US" dirty="0"/>
              <a:t>accounts for 12-65% of hospital admissions related to CVD in developing countries</a:t>
            </a:r>
            <a:r>
              <a:rPr lang="en-US" dirty="0" smtClean="0"/>
              <a:t>.</a:t>
            </a:r>
          </a:p>
          <a:p>
            <a:r>
              <a:rPr lang="en-US" dirty="0"/>
              <a:t> Rare &lt;3 </a:t>
            </a:r>
            <a:r>
              <a:rPr lang="en-US" dirty="0" smtClean="0"/>
              <a:t>years.</a:t>
            </a:r>
          </a:p>
          <a:p>
            <a:r>
              <a:rPr lang="en-US" dirty="0" smtClean="0"/>
              <a:t>Incidence </a:t>
            </a:r>
            <a:r>
              <a:rPr lang="en-US" dirty="0"/>
              <a:t>more during fall ,winter </a:t>
            </a:r>
            <a:r>
              <a:rPr lang="en-US" dirty="0" smtClean="0"/>
              <a:t>and </a:t>
            </a:r>
            <a:r>
              <a:rPr lang="en-US" dirty="0"/>
              <a:t>early </a:t>
            </a:r>
            <a:r>
              <a:rPr lang="en-US" dirty="0" smtClean="0"/>
              <a:t>spring.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580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Evidence of recent group A streptococcal disease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Supporting </a:t>
            </a:r>
            <a:r>
              <a:rPr lang="en-US" b="1" dirty="0">
                <a:solidFill>
                  <a:srgbClr val="C00000"/>
                </a:solidFill>
              </a:rPr>
              <a:t>evidence for antecedent Group A streptococcal </a:t>
            </a:r>
            <a:r>
              <a:rPr lang="en-US" b="1" dirty="0" smtClean="0">
                <a:solidFill>
                  <a:srgbClr val="C00000"/>
                </a:solidFill>
              </a:rPr>
              <a:t>infection: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</a:t>
            </a:r>
            <a:r>
              <a:rPr lang="en-US" dirty="0" smtClean="0"/>
              <a:t>carlet fever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Positive </a:t>
            </a:r>
            <a:r>
              <a:rPr lang="en-US" dirty="0"/>
              <a:t>throat culture(in 25% of patients 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Rapid </a:t>
            </a:r>
            <a:r>
              <a:rPr lang="en-US" dirty="0"/>
              <a:t>streptococcal antigen </a:t>
            </a:r>
            <a:r>
              <a:rPr lang="en-US" dirty="0" smtClean="0"/>
              <a:t>test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Elevated </a:t>
            </a:r>
            <a:r>
              <a:rPr lang="en-US" dirty="0"/>
              <a:t>or rising streptococcal antibody titer –</a:t>
            </a:r>
            <a:r>
              <a:rPr lang="en-US" b="1" dirty="0"/>
              <a:t> </a:t>
            </a:r>
            <a:r>
              <a:rPr lang="en-US" b="1" dirty="0" smtClean="0"/>
              <a:t>ASO [</a:t>
            </a:r>
            <a:r>
              <a:rPr lang="en-US" b="1" dirty="0"/>
              <a:t>anti-</a:t>
            </a:r>
            <a:r>
              <a:rPr lang="en-US" b="1" dirty="0" err="1"/>
              <a:t>streptolysin</a:t>
            </a:r>
            <a:r>
              <a:rPr lang="en-US" b="1" dirty="0"/>
              <a:t>] </a:t>
            </a:r>
            <a:r>
              <a:rPr lang="en-US" dirty="0"/>
              <a:t>or </a:t>
            </a:r>
            <a:r>
              <a:rPr lang="en-US" b="1" dirty="0"/>
              <a:t>Anti DNAseB, </a:t>
            </a:r>
            <a:r>
              <a:rPr lang="en-US" b="1" dirty="0" smtClean="0"/>
              <a:t>AH [anti-hyaluronic </a:t>
            </a:r>
            <a:r>
              <a:rPr lang="en-US" b="1" dirty="0"/>
              <a:t>acid</a:t>
            </a:r>
            <a:r>
              <a:rPr lang="en-US" b="1" dirty="0" smtClean="0"/>
              <a:t>]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082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Bed </a:t>
            </a:r>
            <a:r>
              <a:rPr lang="en-US" dirty="0">
                <a:solidFill>
                  <a:srgbClr val="C00000"/>
                </a:solidFill>
              </a:rPr>
              <a:t>rest </a:t>
            </a:r>
            <a:r>
              <a:rPr lang="en-US" dirty="0"/>
              <a:t>2-6 </a:t>
            </a:r>
            <a:r>
              <a:rPr lang="en-US" dirty="0" smtClean="0"/>
              <a:t>weeks (</a:t>
            </a:r>
            <a:r>
              <a:rPr lang="en-US" dirty="0"/>
              <a:t>till inflammation </a:t>
            </a:r>
            <a:r>
              <a:rPr lang="en-US" dirty="0" smtClean="0"/>
              <a:t>subsided)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Supportive </a:t>
            </a:r>
            <a:r>
              <a:rPr lang="en-US" dirty="0">
                <a:solidFill>
                  <a:srgbClr val="C00000"/>
                </a:solidFill>
              </a:rPr>
              <a:t>therapy</a:t>
            </a:r>
            <a:r>
              <a:rPr lang="en-US" dirty="0"/>
              <a:t>- treatment of heart </a:t>
            </a:r>
            <a:r>
              <a:rPr lang="en-US" dirty="0" smtClean="0"/>
              <a:t>failure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Eradication </a:t>
            </a:r>
            <a:r>
              <a:rPr lang="en-US" dirty="0">
                <a:solidFill>
                  <a:srgbClr val="C00000"/>
                </a:solidFill>
              </a:rPr>
              <a:t>of Organism Anti-streptococcal therapy- </a:t>
            </a:r>
            <a:r>
              <a:rPr lang="en-US" dirty="0"/>
              <a:t>Benzathine penicillin(long acting) 1.2 million units </a:t>
            </a:r>
            <a:r>
              <a:rPr lang="en-US" dirty="0" smtClean="0"/>
              <a:t>once (</a:t>
            </a:r>
            <a:r>
              <a:rPr lang="en-US" dirty="0"/>
              <a:t>IM injection) or oral penicillin 10 days, if allergic to penicillin erythromycin 10 days (antibiotic is given even if throat culture is </a:t>
            </a:r>
            <a:r>
              <a:rPr lang="en-US" dirty="0" smtClean="0"/>
              <a:t>negative)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Anti-inflammatory agents-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u="sng" dirty="0"/>
              <a:t>F</a:t>
            </a:r>
            <a:r>
              <a:rPr lang="en-US" u="sng" dirty="0" smtClean="0"/>
              <a:t>or Polyarthritis &amp; mild carditis</a:t>
            </a:r>
            <a:r>
              <a:rPr lang="en-US" dirty="0" smtClean="0"/>
              <a:t>; anti-inflammatory therapy with salicylates; Aspirin 100 mg/kg per day for arthritis and in the absence of carditis- for 4-6 weeks to be tapered off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u="sng" dirty="0" smtClean="0"/>
              <a:t>For severe </a:t>
            </a:r>
            <a:r>
              <a:rPr lang="en-US" u="sng" dirty="0"/>
              <a:t>carditis with </a:t>
            </a:r>
            <a:r>
              <a:rPr lang="en-US" u="sng" dirty="0" smtClean="0"/>
              <a:t>cardiomegaly</a:t>
            </a:r>
            <a:r>
              <a:rPr lang="en-US" dirty="0" smtClean="0"/>
              <a:t>: </a:t>
            </a:r>
            <a:r>
              <a:rPr lang="en-US" dirty="0"/>
              <a:t>use steroid; Corticosteroids 1-2 mg/kg per day – for 4-6 weeks to be tapered </a:t>
            </a:r>
            <a:r>
              <a:rPr lang="en-US" dirty="0" smtClean="0"/>
              <a:t>off.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009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Prevention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30636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Secondary prevention – prevention of recurrent attacks </a:t>
            </a:r>
            <a:endParaRPr lang="en-US" b="1" dirty="0" smtClean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Benzathine </a:t>
            </a:r>
            <a:r>
              <a:rPr lang="en-US" dirty="0"/>
              <a:t>penicillin G 1.2 million units IM every 4 </a:t>
            </a:r>
            <a:r>
              <a:rPr lang="en-US" dirty="0" smtClean="0"/>
              <a:t>weeks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Or </a:t>
            </a:r>
            <a:r>
              <a:rPr lang="en-US" dirty="0"/>
              <a:t>Penicillin V 250 mg twice daily </a:t>
            </a:r>
            <a:r>
              <a:rPr lang="en-US" dirty="0" smtClean="0"/>
              <a:t>orally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</a:t>
            </a:r>
            <a:r>
              <a:rPr lang="en-US" dirty="0"/>
              <a:t>allergic to both – Erythromycin 250 mg twice daily </a:t>
            </a:r>
            <a:r>
              <a:rPr lang="en-US" dirty="0" smtClean="0"/>
              <a:t>orally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Duration </a:t>
            </a:r>
            <a:r>
              <a:rPr lang="en-US" b="1" dirty="0">
                <a:solidFill>
                  <a:srgbClr val="C00000"/>
                </a:solidFill>
              </a:rPr>
              <a:t>of secondary rheumatic fever </a:t>
            </a:r>
            <a:r>
              <a:rPr lang="en-US" b="1" dirty="0" smtClean="0">
                <a:solidFill>
                  <a:srgbClr val="C00000"/>
                </a:solidFill>
              </a:rPr>
              <a:t>prophylaxis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Rheumatic </a:t>
            </a:r>
            <a:r>
              <a:rPr lang="en-US" dirty="0"/>
              <a:t>fever + carditis life </a:t>
            </a:r>
            <a:r>
              <a:rPr lang="en-US" dirty="0" smtClean="0"/>
              <a:t>long.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Rheumatic </a:t>
            </a:r>
            <a:r>
              <a:rPr lang="en-US" dirty="0"/>
              <a:t>fever without carditis- 5 years or until 21 years whichever is longer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i="1" dirty="0" smtClean="0"/>
              <a:t>Continuous </a:t>
            </a:r>
            <a:r>
              <a:rPr lang="en-US" i="1" dirty="0"/>
              <a:t>prophylaxis is important since patient may </a:t>
            </a:r>
            <a:r>
              <a:rPr lang="en-US" i="1" dirty="0" smtClean="0"/>
              <a:t>have asymptomatic </a:t>
            </a:r>
            <a:r>
              <a:rPr lang="en-US" i="1" dirty="0"/>
              <a:t>GAS </a:t>
            </a:r>
            <a:r>
              <a:rPr lang="en-US" i="1" dirty="0" smtClean="0"/>
              <a:t>infection.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58058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R.F</a:t>
            </a:r>
            <a:r>
              <a:rPr lang="en-US" b="1" dirty="0">
                <a:solidFill>
                  <a:srgbClr val="C00000"/>
                </a:solidFill>
              </a:rPr>
              <a:t>. may cause permanent damage to the heart but not to the </a:t>
            </a:r>
            <a:r>
              <a:rPr lang="en-US" b="1" dirty="0" smtClean="0">
                <a:solidFill>
                  <a:srgbClr val="C00000"/>
                </a:solidFill>
              </a:rPr>
              <a:t>joint (</a:t>
            </a:r>
            <a:r>
              <a:rPr lang="en-US" b="1" dirty="0">
                <a:solidFill>
                  <a:srgbClr val="C00000"/>
                </a:solidFill>
              </a:rPr>
              <a:t>only arthritis) thus its said “R.F</a:t>
            </a:r>
            <a:r>
              <a:rPr lang="en-US" b="1" dirty="0" smtClean="0">
                <a:solidFill>
                  <a:srgbClr val="C00000"/>
                </a:solidFill>
              </a:rPr>
              <a:t>. leaks </a:t>
            </a:r>
            <a:r>
              <a:rPr lang="en-US" b="1" dirty="0">
                <a:solidFill>
                  <a:srgbClr val="C00000"/>
                </a:solidFill>
              </a:rPr>
              <a:t>the joints but bites the heart</a:t>
            </a:r>
            <a:r>
              <a:rPr lang="en-US" b="1" dirty="0" smtClean="0">
                <a:solidFill>
                  <a:srgbClr val="C00000"/>
                </a:solidFill>
              </a:rPr>
              <a:t>”</a:t>
            </a:r>
          </a:p>
          <a:p>
            <a:r>
              <a:rPr lang="en-US" dirty="0" smtClean="0"/>
              <a:t>The </a:t>
            </a:r>
            <a:r>
              <a:rPr lang="en-US" dirty="0"/>
              <a:t>prognosis of acute rheumatic fever depends on the degree of permanent cardiac </a:t>
            </a:r>
            <a:r>
              <a:rPr lang="en-US" dirty="0" smtClean="0"/>
              <a:t>damage.</a:t>
            </a:r>
          </a:p>
          <a:p>
            <a:r>
              <a:rPr lang="en-US" dirty="0" smtClean="0"/>
              <a:t>Cardiac </a:t>
            </a:r>
            <a:r>
              <a:rPr lang="en-US" dirty="0"/>
              <a:t>involvement may resolve completely, especially if it is the first episode and the prophylactic regimen is </a:t>
            </a:r>
            <a:r>
              <a:rPr lang="en-US" dirty="0" smtClean="0"/>
              <a:t>followed.</a:t>
            </a:r>
          </a:p>
          <a:p>
            <a:r>
              <a:rPr lang="en-US" dirty="0" smtClean="0"/>
              <a:t>The </a:t>
            </a:r>
            <a:r>
              <a:rPr lang="en-US" dirty="0"/>
              <a:t>severity of cardiac involvement worsens with each recurrence of rheumatic </a:t>
            </a:r>
            <a:r>
              <a:rPr lang="en-US" dirty="0" smtClean="0"/>
              <a:t>fever.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04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000" t="21279" r="39216" b="18990"/>
          <a:stretch/>
        </p:blipFill>
        <p:spPr>
          <a:xfrm>
            <a:off x="818867" y="436728"/>
            <a:ext cx="10426888" cy="605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66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ENDOCARDITIS</a:t>
            </a:r>
            <a:endParaRPr lang="en-US" b="1" u="sng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Infective endocarditis (IE) </a:t>
            </a:r>
            <a:r>
              <a:rPr lang="en-US" dirty="0" smtClean="0"/>
              <a:t>is an inflammation of the endothelial lining of the heart muscle, valves and great vessels.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u="sng" dirty="0" smtClean="0"/>
              <a:t>The valves have a particularly high propensity </a:t>
            </a:r>
            <a:r>
              <a:rPr lang="en-US" dirty="0" smtClean="0"/>
              <a:t>for infection due to the lack of blood supply and limited access to immune cells. </a:t>
            </a:r>
          </a:p>
        </p:txBody>
      </p:sp>
    </p:spTree>
    <p:extLst>
      <p:ext uri="{BB962C8B-B14F-4D97-AF65-F5344CB8AC3E}">
        <p14:creationId xmlns:p14="http://schemas.microsoft.com/office/powerpoint/2010/main" val="1463066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IE is relatively rare in children. </a:t>
            </a:r>
          </a:p>
          <a:p>
            <a:r>
              <a:rPr lang="en-US" dirty="0" smtClean="0"/>
              <a:t>The highest rates are observed among patients with </a:t>
            </a:r>
            <a:r>
              <a:rPr lang="en-US" b="1" dirty="0" smtClean="0"/>
              <a:t>prosthetic valves, intra-cardiac devices, unrepaired cyanotic congenital heart diseases, or a history of infective endocarditis.</a:t>
            </a:r>
          </a:p>
          <a:p>
            <a:r>
              <a:rPr lang="en-US" dirty="0" smtClean="0"/>
              <a:t> About </a:t>
            </a:r>
            <a:r>
              <a:rPr lang="en-US" b="1" dirty="0" smtClean="0"/>
              <a:t>50% </a:t>
            </a:r>
            <a:r>
              <a:rPr lang="en-US" dirty="0" smtClean="0"/>
              <a:t>of cases of infective endocarditis develop in patients with no known history of valve disease. </a:t>
            </a:r>
          </a:p>
          <a:p>
            <a:r>
              <a:rPr lang="en-US" b="1" dirty="0" smtClean="0"/>
              <a:t>Other risk factors </a:t>
            </a:r>
            <a:r>
              <a:rPr lang="en-US" dirty="0" smtClean="0"/>
              <a:t>include chronic rheumatic heart disease, age-related degenerative valvular lesions, hemodialysis, and coexisting conditions such as diabetes, human immunodeficiency viral infection, and intravenous drug use.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1155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49" t="14908" r="10337" b="9632"/>
          <a:stretch/>
        </p:blipFill>
        <p:spPr>
          <a:xfrm>
            <a:off x="491321" y="612198"/>
            <a:ext cx="11286698" cy="566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05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984" t="22275" r="12687" b="13216"/>
          <a:stretch/>
        </p:blipFill>
        <p:spPr>
          <a:xfrm>
            <a:off x="764275" y="586855"/>
            <a:ext cx="10727140" cy="552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66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001" t="4556" r="16828" b="8835"/>
          <a:stretch/>
        </p:blipFill>
        <p:spPr>
          <a:xfrm>
            <a:off x="1064525" y="423080"/>
            <a:ext cx="9867331" cy="59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30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03" t="25660" r="38657" b="14211"/>
          <a:stretch/>
        </p:blipFill>
        <p:spPr>
          <a:xfrm>
            <a:off x="805218" y="491318"/>
            <a:ext cx="10713491" cy="5936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Rheumatic fever </a:t>
            </a:r>
            <a:r>
              <a:rPr lang="en-US" b="1" dirty="0"/>
              <a:t>Pathogenesis</a:t>
            </a:r>
          </a:p>
        </p:txBody>
      </p:sp>
    </p:spTree>
    <p:extLst>
      <p:ext uri="{BB962C8B-B14F-4D97-AF65-F5344CB8AC3E}">
        <p14:creationId xmlns:p14="http://schemas.microsoft.com/office/powerpoint/2010/main" val="2191034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Pathogenesis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Vegetations develop at the site of endothelial damage, which is usually located at the lower pressure side of the </a:t>
            </a:r>
            <a:r>
              <a:rPr lang="en-US" dirty="0" smtClean="0"/>
              <a:t>lesion.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 After bacteria adhere to the damaged endothelium, platelets and fibrin are deposited over the organisms, leading to the formation of a vegetation. The organisms trapped within the vegetation are protected from phagocytic cells and other host defense mechanisms</a:t>
            </a:r>
            <a:r>
              <a:rPr lang="en-US" dirty="0" smtClean="0"/>
              <a:t>.</a:t>
            </a:r>
          </a:p>
          <a:p>
            <a:r>
              <a:rPr lang="en-US" dirty="0" err="1"/>
              <a:t>Marantic</a:t>
            </a:r>
            <a:r>
              <a:rPr lang="en-US" dirty="0"/>
              <a:t> endocarditis - uninfected </a:t>
            </a:r>
            <a:r>
              <a:rPr lang="en-US" dirty="0" err="1"/>
              <a:t>vegetations</a:t>
            </a:r>
            <a:r>
              <a:rPr lang="en-US" dirty="0"/>
              <a:t> seen in patients with malignancy and chronic diseases 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Libman</a:t>
            </a:r>
            <a:r>
              <a:rPr lang="en-US" dirty="0"/>
              <a:t> sacks endocarditis – bland </a:t>
            </a:r>
            <a:r>
              <a:rPr lang="en-US" dirty="0" err="1"/>
              <a:t>vegetations</a:t>
            </a:r>
            <a:r>
              <a:rPr lang="en-US" dirty="0"/>
              <a:t> in SLE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394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209" t="1171" r="12910" b="274"/>
          <a:stretch/>
        </p:blipFill>
        <p:spPr>
          <a:xfrm>
            <a:off x="777922" y="81887"/>
            <a:ext cx="9840036" cy="675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57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284" t="25859" r="10336" b="7964"/>
          <a:stretch/>
        </p:blipFill>
        <p:spPr>
          <a:xfrm>
            <a:off x="0" y="0"/>
            <a:ext cx="12050973" cy="668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17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ebpath.med.utah.edu/jpeg5/CV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612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webpath.med.utah.edu/jpeg5/CV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264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ebpath.med.utah.edu/jpeg5/CV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846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Microbiology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Viridians group streptococcus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FF0000"/>
                </a:solidFill>
              </a:rPr>
              <a:t>S. aureus </a:t>
            </a:r>
            <a:r>
              <a:rPr lang="en-US" dirty="0" smtClean="0"/>
              <a:t>are responsible for most cases of IE. </a:t>
            </a:r>
          </a:p>
          <a:p>
            <a:r>
              <a:rPr lang="en-US" dirty="0" smtClean="0"/>
              <a:t>Streptococcus pneumoniae, coagulase negative staphylococcus, gram negative bacilli and fungi may also cause IE.</a:t>
            </a:r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b="1" dirty="0"/>
              <a:t>≈6% </a:t>
            </a:r>
            <a:r>
              <a:rPr lang="en-US" dirty="0"/>
              <a:t>of cases, blood cultures are negative for any organisms.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blood cultures may be </a:t>
            </a:r>
            <a:r>
              <a:rPr lang="en-US" b="1" dirty="0" smtClean="0">
                <a:solidFill>
                  <a:srgbClr val="FF0000"/>
                </a:solidFill>
              </a:rPr>
              <a:t>negative</a:t>
            </a:r>
            <a:r>
              <a:rPr lang="en-US" dirty="0" smtClean="0"/>
              <a:t> in patients who have already received antibiotics or in patients who have IE caused by fastidious microorganisms such as </a:t>
            </a:r>
            <a:r>
              <a:rPr lang="en-US" dirty="0" err="1" smtClean="0"/>
              <a:t>brucella</a:t>
            </a:r>
            <a:r>
              <a:rPr lang="en-US" dirty="0" smtClean="0"/>
              <a:t> species,  </a:t>
            </a:r>
            <a:r>
              <a:rPr lang="en-US" dirty="0" err="1" smtClean="0"/>
              <a:t>Coxiella</a:t>
            </a:r>
            <a:r>
              <a:rPr lang="en-US" dirty="0" smtClean="0"/>
              <a:t> </a:t>
            </a:r>
            <a:r>
              <a:rPr lang="en-US" dirty="0" err="1" smtClean="0"/>
              <a:t>burnetii</a:t>
            </a:r>
            <a:r>
              <a:rPr lang="en-US" dirty="0" smtClean="0"/>
              <a:t>, bacteria in the HACEK group (</a:t>
            </a:r>
            <a:r>
              <a:rPr lang="en-US" dirty="0" err="1" smtClean="0"/>
              <a:t>haemophilus</a:t>
            </a:r>
            <a:r>
              <a:rPr lang="en-US" dirty="0" smtClean="0"/>
              <a:t> species,  </a:t>
            </a:r>
            <a:r>
              <a:rPr lang="en-US" dirty="0" err="1" smtClean="0"/>
              <a:t>actinomycetemcomitans</a:t>
            </a:r>
            <a:r>
              <a:rPr lang="en-US" dirty="0" smtClean="0"/>
              <a:t>, </a:t>
            </a:r>
            <a:r>
              <a:rPr lang="en-US" dirty="0" err="1" smtClean="0"/>
              <a:t>Cardiobacterium</a:t>
            </a:r>
            <a:r>
              <a:rPr lang="en-US" dirty="0" smtClean="0"/>
              <a:t> </a:t>
            </a:r>
            <a:r>
              <a:rPr lang="en-US" dirty="0" err="1" smtClean="0"/>
              <a:t>hominis</a:t>
            </a:r>
            <a:r>
              <a:rPr lang="en-US" dirty="0" smtClean="0"/>
              <a:t>,   </a:t>
            </a:r>
            <a:r>
              <a:rPr lang="en-US" dirty="0" err="1" smtClean="0"/>
              <a:t>Eikenella</a:t>
            </a:r>
            <a:r>
              <a:rPr lang="en-US" dirty="0" smtClean="0"/>
              <a:t> </a:t>
            </a:r>
            <a:r>
              <a:rPr lang="en-US" dirty="0" err="1" smtClean="0"/>
              <a:t>corrodens</a:t>
            </a:r>
            <a:r>
              <a:rPr lang="en-US" dirty="0" smtClean="0"/>
              <a:t> and  </a:t>
            </a:r>
            <a:r>
              <a:rPr lang="en-US" dirty="0" err="1" smtClean="0"/>
              <a:t>Kingella</a:t>
            </a:r>
            <a:r>
              <a:rPr lang="en-US" dirty="0" smtClean="0"/>
              <a:t> </a:t>
            </a:r>
            <a:r>
              <a:rPr lang="en-US" dirty="0" err="1" smtClean="0"/>
              <a:t>kingae</a:t>
            </a:r>
            <a:r>
              <a:rPr lang="en-US" dirty="0" smtClean="0"/>
              <a:t>), and  </a:t>
            </a:r>
            <a:r>
              <a:rPr lang="en-US" dirty="0" err="1" smtClean="0"/>
              <a:t>Tropheryma</a:t>
            </a:r>
            <a:r>
              <a:rPr lang="en-US" dirty="0" smtClean="0"/>
              <a:t> </a:t>
            </a:r>
            <a:r>
              <a:rPr lang="en-US" dirty="0" err="1" smtClean="0"/>
              <a:t>whipplei</a:t>
            </a:r>
            <a:r>
              <a:rPr lang="en-US" dirty="0" smtClean="0"/>
              <a:t>. In these cases, serologic testing, blood polymerase chain reaction (PCR) assay and highly specialized microbiologic techniques may lead to the identification of the pathogen in up to 60% of cases.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18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u="sng" dirty="0" smtClean="0"/>
              <a:t>type of pathogens depends on the following factors</a:t>
            </a:r>
            <a:r>
              <a:rPr lang="en-US" dirty="0" smtClean="0"/>
              <a:t>: 1) whether the valve is a native or a prosthetic valve, 2) patient age and 3) source of infection.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Staphylococcal</a:t>
            </a:r>
            <a:r>
              <a:rPr lang="en-US" dirty="0" smtClean="0"/>
              <a:t> endocarditis is more common in patients with no underlying heart disease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viridians</a:t>
            </a:r>
            <a:r>
              <a:rPr lang="en-US" dirty="0" smtClean="0"/>
              <a:t> group streptococcal infection is more common after dental procedures</a:t>
            </a:r>
          </a:p>
          <a:p>
            <a:r>
              <a:rPr lang="en-US" dirty="0" smtClean="0"/>
              <a:t>group </a:t>
            </a:r>
            <a:r>
              <a:rPr lang="en-US" dirty="0" smtClean="0">
                <a:solidFill>
                  <a:srgbClr val="FF0000"/>
                </a:solidFill>
              </a:rPr>
              <a:t>D enterococci </a:t>
            </a:r>
            <a:r>
              <a:rPr lang="en-US" dirty="0" smtClean="0"/>
              <a:t>are seen more often after lower bowel or genitourinary manipulation.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449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872" t="4943" r="13247" b="7305"/>
          <a:stretch/>
        </p:blipFill>
        <p:spPr>
          <a:xfrm>
            <a:off x="409433" y="245660"/>
            <a:ext cx="11409528" cy="649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7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19" t="4754" r="6082" b="6845"/>
          <a:stretch/>
        </p:blipFill>
        <p:spPr>
          <a:xfrm>
            <a:off x="409433" y="368491"/>
            <a:ext cx="11313994" cy="605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/>
          <p:cNvSpPr/>
          <p:nvPr/>
        </p:nvSpPr>
        <p:spPr>
          <a:xfrm>
            <a:off x="11382233" y="177421"/>
            <a:ext cx="464024" cy="73697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6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Agent factors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2684124" cy="377762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Streptococcal </a:t>
            </a:r>
            <a:r>
              <a:rPr lang="en-US" dirty="0"/>
              <a:t>sore </a:t>
            </a:r>
            <a:r>
              <a:rPr lang="en-US" dirty="0" smtClean="0"/>
              <a:t>throat.</a:t>
            </a:r>
          </a:p>
          <a:p>
            <a:r>
              <a:rPr lang="en-US" dirty="0" smtClean="0"/>
              <a:t>Not </a:t>
            </a:r>
            <a:r>
              <a:rPr lang="en-US" dirty="0"/>
              <a:t>all strains of Group A Streptococci (GAS) lead to </a:t>
            </a:r>
            <a:r>
              <a:rPr lang="en-US" dirty="0" smtClean="0"/>
              <a:t>RF.</a:t>
            </a:r>
            <a:r>
              <a:rPr lang="en-US" dirty="0"/>
              <a:t> </a:t>
            </a:r>
            <a:r>
              <a:rPr lang="en-US" dirty="0" smtClean="0"/>
              <a:t>Recently </a:t>
            </a:r>
            <a:r>
              <a:rPr lang="en-US" dirty="0"/>
              <a:t>virus (coxsackie B-4) has been suggested as causative </a:t>
            </a:r>
            <a:r>
              <a:rPr lang="en-US" dirty="0" smtClean="0"/>
              <a:t>agent</a:t>
            </a:r>
            <a:r>
              <a:rPr lang="en-US" dirty="0" smtClean="0"/>
              <a:t>.</a:t>
            </a:r>
          </a:p>
          <a:p>
            <a:r>
              <a:rPr lang="en-US" dirty="0"/>
              <a:t>It must be pharyngeal infection </a:t>
            </a:r>
            <a:r>
              <a:rPr lang="en-US" u="sng" dirty="0"/>
              <a:t>not </a:t>
            </a:r>
            <a:r>
              <a:rPr lang="en-US" dirty="0"/>
              <a:t>skin infection.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335914" y="2461269"/>
            <a:ext cx="4856086" cy="2959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Age: Adolescents 5-15 years but the initial attack is at younger age. 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gender predilection.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Common in 3rd world countries.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Environmental factors-- over crowding, poor sanitation, poverty, poor housing.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family history and lower socioeconomic status are additional factors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1821" y="518888"/>
            <a:ext cx="49334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Host and environmental factors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0609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16" t="8735" r="10336" b="10627"/>
          <a:stretch/>
        </p:blipFill>
        <p:spPr>
          <a:xfrm>
            <a:off x="368490" y="382138"/>
            <a:ext cx="11341289" cy="60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241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627" t="13316" r="11456" b="8039"/>
          <a:stretch/>
        </p:blipFill>
        <p:spPr>
          <a:xfrm>
            <a:off x="808327" y="317964"/>
            <a:ext cx="11051577" cy="619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888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485" t="374" r="18955" b="4455"/>
          <a:stretch/>
        </p:blipFill>
        <p:spPr>
          <a:xfrm>
            <a:off x="491319" y="109185"/>
            <a:ext cx="11300347" cy="65236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75964" y="1569493"/>
            <a:ext cx="3084394" cy="35484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91636" y="3084394"/>
            <a:ext cx="3084394" cy="3139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957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Antibiotic therapy should be instituted immediately once a definitive diagnosis is </a:t>
            </a:r>
            <a:r>
              <a:rPr lang="en-US" dirty="0" smtClean="0"/>
              <a:t>made.</a:t>
            </a:r>
          </a:p>
          <a:p>
            <a:r>
              <a:rPr lang="en-US" dirty="0" smtClean="0"/>
              <a:t>Empirical </a:t>
            </a:r>
            <a:r>
              <a:rPr lang="en-US" dirty="0"/>
              <a:t>therapy before the identifiable agent is recovered may be initiated with vancomycin plus </a:t>
            </a:r>
            <a:r>
              <a:rPr lang="en-US" dirty="0" smtClean="0"/>
              <a:t>gentamicin.</a:t>
            </a:r>
          </a:p>
          <a:p>
            <a:r>
              <a:rPr lang="en-US" dirty="0"/>
              <a:t>A total of 4-6 </a:t>
            </a:r>
            <a:r>
              <a:rPr lang="en-US" dirty="0" smtClean="0"/>
              <a:t>weeks </a:t>
            </a:r>
            <a:r>
              <a:rPr lang="en-US" dirty="0"/>
              <a:t>of treatment is usually </a:t>
            </a:r>
            <a:r>
              <a:rPr lang="en-US" dirty="0" smtClean="0"/>
              <a:t>recommended.</a:t>
            </a:r>
          </a:p>
          <a:p>
            <a:r>
              <a:rPr lang="en-US" dirty="0"/>
              <a:t>Depending on the clinical and laboratory responses, antibiotic therapy may require modification and, in some instances, more prolonged treatment is required</a:t>
            </a:r>
            <a:r>
              <a:rPr lang="en-US" dirty="0" smtClean="0"/>
              <a:t>.</a:t>
            </a:r>
          </a:p>
          <a:p>
            <a:r>
              <a:rPr lang="en-US" dirty="0"/>
              <a:t>Surgical intervention for infective endocarditis is indicated for severe aortic or mitral valve involvement with intractable heart failure.</a:t>
            </a:r>
          </a:p>
          <a:p>
            <a:endParaRPr lang="en-US" dirty="0"/>
          </a:p>
          <a:p>
            <a:r>
              <a:rPr lang="en-US" dirty="0"/>
              <a:t>Other surgical indications include failure to sterilize the blood despite adequate antibiotic levels, myocardial abscess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183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Antimicrobial prophylaxis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Antimicrobial prophylaxis is indicated in patients undergoing dental procedures who have: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prosthetic heart valve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history of IE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heart transplant with abnormal heart valve function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Congenital heart disease.</a:t>
            </a:r>
          </a:p>
          <a:p>
            <a:r>
              <a:rPr lang="en-US" dirty="0"/>
              <a:t>Antibiotics are </a:t>
            </a:r>
            <a:r>
              <a:rPr lang="en-US" b="1" dirty="0"/>
              <a:t>NOT</a:t>
            </a:r>
            <a:r>
              <a:rPr lang="en-US" dirty="0"/>
              <a:t> recommended for patients who have procedures involving the reproductive, urinary or gastrointestinal tract.</a:t>
            </a:r>
          </a:p>
        </p:txBody>
      </p:sp>
    </p:spTree>
    <p:extLst>
      <p:ext uri="{BB962C8B-B14F-4D97-AF65-F5344CB8AC3E}">
        <p14:creationId xmlns:p14="http://schemas.microsoft.com/office/powerpoint/2010/main" val="772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433" t="4953" r="16828" b="12818"/>
          <a:stretch/>
        </p:blipFill>
        <p:spPr>
          <a:xfrm>
            <a:off x="4866968" y="272955"/>
            <a:ext cx="6447026" cy="6423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3433" t="14112" r="34291" b="6247"/>
          <a:stretch/>
        </p:blipFill>
        <p:spPr>
          <a:xfrm>
            <a:off x="596356" y="334369"/>
            <a:ext cx="4270612" cy="630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6860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MANIFESTATIONS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infection often precedes the presentation of rheumatic fever </a:t>
            </a:r>
            <a:r>
              <a:rPr lang="en-US" b="1" dirty="0"/>
              <a:t>by 2 to 6 </a:t>
            </a:r>
            <a:r>
              <a:rPr lang="en-US" b="1" dirty="0" smtClean="0"/>
              <a:t>weeks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Acute </a:t>
            </a:r>
            <a:r>
              <a:rPr lang="en-US" dirty="0"/>
              <a:t>rheumatic fever is diagnosed using the </a:t>
            </a:r>
            <a:r>
              <a:rPr lang="en-US" b="1" dirty="0"/>
              <a:t>revised Jones criteria</a:t>
            </a:r>
            <a:r>
              <a:rPr lang="en-US" dirty="0"/>
              <a:t>, which consist of clinical and laboratory </a:t>
            </a:r>
            <a:r>
              <a:rPr lang="en-US" dirty="0" smtClean="0"/>
              <a:t>findings.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One </a:t>
            </a:r>
            <a:r>
              <a:rPr lang="en-US" b="1" dirty="0"/>
              <a:t>major and two minor</a:t>
            </a:r>
            <a:r>
              <a:rPr lang="en-US" dirty="0"/>
              <a:t>, or </a:t>
            </a:r>
            <a:r>
              <a:rPr lang="en-US" b="1" dirty="0"/>
              <a:t>two major with evidence of recent group A streptococcal disease strongly suggest </a:t>
            </a:r>
            <a:r>
              <a:rPr lang="en-US" dirty="0"/>
              <a:t>the diagnosis of acute rheumatic </a:t>
            </a:r>
            <a:r>
              <a:rPr lang="en-US" dirty="0" smtClean="0"/>
              <a:t>fever.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5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Major Criteria in the Jones System for Acute Rheumatic Fever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441" t="20881" r="13152" b="4654"/>
          <a:stretch/>
        </p:blipFill>
        <p:spPr>
          <a:xfrm>
            <a:off x="586854" y="1439838"/>
            <a:ext cx="11173737" cy="52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672" t="3559" r="16045" b="2265"/>
          <a:stretch/>
        </p:blipFill>
        <p:spPr>
          <a:xfrm>
            <a:off x="1091821" y="245660"/>
            <a:ext cx="9689909" cy="645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17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559" t="8736" r="14142" b="1071"/>
          <a:stretch/>
        </p:blipFill>
        <p:spPr>
          <a:xfrm>
            <a:off x="1842447" y="368490"/>
            <a:ext cx="8570795" cy="618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4250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2953</TotalTime>
  <Words>1137</Words>
  <Application>Microsoft Office PowerPoint</Application>
  <PresentationFormat>Widescreen</PresentationFormat>
  <Paragraphs>109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Century Gothic</vt:lpstr>
      <vt:lpstr>Wingdings</vt:lpstr>
      <vt:lpstr>Wingdings 3</vt:lpstr>
      <vt:lpstr>Wisp</vt:lpstr>
      <vt:lpstr>Rheumatic heart disease and endocarditis</vt:lpstr>
      <vt:lpstr>PowerPoint Presentation</vt:lpstr>
      <vt:lpstr>Rheumatic fever Pathogenesis</vt:lpstr>
      <vt:lpstr>Agent factors </vt:lpstr>
      <vt:lpstr>PowerPoint Presentation</vt:lpstr>
      <vt:lpstr>CLINICAL MANIFESTATIONS</vt:lpstr>
      <vt:lpstr>Major Criteria in the Jones System for Acute Rheumatic Fever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Minor criteria includes:</vt:lpstr>
      <vt:lpstr>Evidence of recent group A streptococcal disease</vt:lpstr>
      <vt:lpstr>Treatment</vt:lpstr>
      <vt:lpstr>Prevention </vt:lpstr>
      <vt:lpstr>Prognosis</vt:lpstr>
      <vt:lpstr>PowerPoint Presentation</vt:lpstr>
      <vt:lpstr>ENDOCARDITIS</vt:lpstr>
      <vt:lpstr>Epidemiology </vt:lpstr>
      <vt:lpstr>PowerPoint Presentation</vt:lpstr>
      <vt:lpstr>PowerPoint Presentation</vt:lpstr>
      <vt:lpstr>PowerPoint Presentation</vt:lpstr>
      <vt:lpstr>Pathogenesis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Microbiology </vt:lpstr>
      <vt:lpstr>Microbiology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 </vt:lpstr>
      <vt:lpstr>Antimicrobial prophylaxis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59</cp:revision>
  <dcterms:created xsi:type="dcterms:W3CDTF">2019-10-18T13:14:45Z</dcterms:created>
  <dcterms:modified xsi:type="dcterms:W3CDTF">2022-11-07T17:23:50Z</dcterms:modified>
</cp:coreProperties>
</file>