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5"/>
  </p:notesMasterIdLst>
  <p:sldIdLst>
    <p:sldId id="331"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280" r:id="rId32"/>
    <p:sldId id="311" r:id="rId33"/>
    <p:sldId id="309" r:id="rId34"/>
    <p:sldId id="312" r:id="rId35"/>
    <p:sldId id="326" r:id="rId36"/>
    <p:sldId id="328" r:id="rId37"/>
    <p:sldId id="329" r:id="rId38"/>
    <p:sldId id="330" r:id="rId39"/>
    <p:sldId id="327" r:id="rId40"/>
    <p:sldId id="318" r:id="rId41"/>
    <p:sldId id="319" r:id="rId42"/>
    <p:sldId id="320" r:id="rId43"/>
    <p:sldId id="321"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63" autoAdjust="0"/>
  </p:normalViewPr>
  <p:slideViewPr>
    <p:cSldViewPr>
      <p:cViewPr varScale="1">
        <p:scale>
          <a:sx n="110" d="100"/>
          <a:sy n="110" d="100"/>
        </p:scale>
        <p:origin x="216" y="78"/>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A7F77-711B-4497-96CB-496B6358910E}" type="datetimeFigureOut">
              <a:rPr lang="en-US" smtClean="0"/>
              <a:pPr/>
              <a:t>8/14/2024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2CC81-14DA-4EB3-B43E-19AAB6D6D413}" type="slidenum">
              <a:rPr lang="en-US" smtClean="0"/>
              <a:pPr/>
              <a:t>‹#›</a:t>
            </a:fld>
            <a:endParaRPr lang="en-US"/>
          </a:p>
        </p:txBody>
      </p:sp>
    </p:spTree>
    <p:extLst>
      <p:ext uri="{BB962C8B-B14F-4D97-AF65-F5344CB8AC3E}">
        <p14:creationId xmlns:p14="http://schemas.microsoft.com/office/powerpoint/2010/main" val="217606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C574FC-FDBF-4279-8517-333359917ED2}" type="slidenum">
              <a:rPr lang="en-US"/>
              <a:pPr/>
              <a:t>6</a:t>
            </a:fld>
            <a:endParaRPr lang="en-US"/>
          </a:p>
        </p:txBody>
      </p:sp>
      <p:sp>
        <p:nvSpPr>
          <p:cNvPr id="4097" name="Rectangle 1"/>
          <p:cNvSpPr txBox="1">
            <a:spLocks noGrp="1" noRot="1" noChangeAspect="1" noChangeArrowheads="1"/>
          </p:cNvSpPr>
          <p:nvPr>
            <p:ph type="sldImg"/>
          </p:nvPr>
        </p:nvSpPr>
        <p:spPr bwMode="auto">
          <a:xfrm>
            <a:off x="903288" y="860425"/>
            <a:ext cx="5241925" cy="29495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1075794" y="4094774"/>
            <a:ext cx="4905155" cy="4603906"/>
          </a:xfrm>
          <a:prstGeom prst="rect">
            <a:avLst/>
          </a:prstGeom>
          <a:noFill/>
          <a:ln cap="flat">
            <a:round/>
            <a:headEnd/>
            <a:tailEnd/>
          </a:ln>
        </p:spPr>
        <p:txBody>
          <a:bodyPr lIns="0" tIns="15465" rIns="0" bIns="0">
            <a:normAutofit lnSpcReduction="10000"/>
          </a:bodyPr>
          <a:lstStyle/>
          <a:p>
            <a:pPr marL="189280" indent="-187888">
              <a:lnSpc>
                <a:spcPct val="93000"/>
              </a:lnSpc>
              <a:spcBef>
                <a:spcPct val="0"/>
              </a:spcBef>
              <a:tabLst>
                <a:tab pos="634643" algn="l"/>
                <a:tab pos="1269286" algn="l"/>
                <a:tab pos="1903929" algn="l"/>
                <a:tab pos="2538573" algn="l"/>
                <a:tab pos="3173216" algn="l"/>
                <a:tab pos="3807859" algn="l"/>
                <a:tab pos="4442502" algn="l"/>
              </a:tabLst>
            </a:pPr>
            <a:r>
              <a:rPr lang="en-US" sz="1800" dirty="0">
                <a:latin typeface="Arial" charset="0"/>
                <a:ea typeface="Baekmuk Gulim" charset="0"/>
                <a:cs typeface="Baekmuk Gulim" charset="0"/>
              </a:rPr>
              <a:t>Pathogenesis of psoriasis. Reprinted by permission from Macmillan Publishers Ltd: [NATURE] (494(7429):552‐554), copyright .</a:t>
            </a:r>
          </a:p>
          <a:p>
            <a:pPr marL="189280" indent="-187888">
              <a:lnSpc>
                <a:spcPct val="93000"/>
              </a:lnSpc>
              <a:spcBef>
                <a:spcPct val="0"/>
              </a:spcBef>
              <a:tabLst>
                <a:tab pos="634643" algn="l"/>
                <a:tab pos="1269286" algn="l"/>
                <a:tab pos="1903929" algn="l"/>
                <a:tab pos="2538573" algn="l"/>
                <a:tab pos="3173216" algn="l"/>
                <a:tab pos="3807859" algn="l"/>
                <a:tab pos="4442502" algn="l"/>
              </a:tabLst>
            </a:pPr>
            <a:r>
              <a:rPr lang="en-US" sz="1800" dirty="0">
                <a:latin typeface="Arial" charset="0"/>
                <a:ea typeface="Baekmuk Gulim"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102367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2CC81-14DA-4EB3-B43E-19AAB6D6D413}" type="slidenum">
              <a:rPr lang="en-US" smtClean="0"/>
              <a:pPr/>
              <a:t>32</a:t>
            </a:fld>
            <a:endParaRPr lang="en-US"/>
          </a:p>
        </p:txBody>
      </p:sp>
    </p:spTree>
    <p:extLst>
      <p:ext uri="{BB962C8B-B14F-4D97-AF65-F5344CB8AC3E}">
        <p14:creationId xmlns:p14="http://schemas.microsoft.com/office/powerpoint/2010/main" val="59353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C6838F-4BD7-406B-AE03-01931B1739E5}" type="slidenum">
              <a:rPr lang="en-US"/>
              <a:pPr/>
              <a:t>35</a:t>
            </a:fld>
            <a:endParaRPr lang="en-US"/>
          </a:p>
        </p:txBody>
      </p:sp>
      <p:sp>
        <p:nvSpPr>
          <p:cNvPr id="4097" name="Rectangle 1"/>
          <p:cNvSpPr txBox="1">
            <a:spLocks noGrp="1" noRot="1" noChangeAspect="1" noChangeArrowheads="1"/>
          </p:cNvSpPr>
          <p:nvPr>
            <p:ph type="sldImg"/>
          </p:nvPr>
        </p:nvSpPr>
        <p:spPr bwMode="auto">
          <a:xfrm>
            <a:off x="903288" y="860425"/>
            <a:ext cx="5241925" cy="29495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1075794" y="4094774"/>
            <a:ext cx="4905155" cy="4603906"/>
          </a:xfrm>
          <a:prstGeom prst="rect">
            <a:avLst/>
          </a:prstGeom>
          <a:noFill/>
          <a:ln cap="flat">
            <a:round/>
            <a:headEnd/>
            <a:tailEnd/>
          </a:ln>
        </p:spPr>
        <p:txBody>
          <a:bodyPr lIns="0" tIns="15465" rIns="0" bIns="0">
            <a:normAutofit lnSpcReduction="10000"/>
          </a:bodyPr>
          <a:lstStyle/>
          <a:p>
            <a:pPr marL="189280" indent="-187888">
              <a:lnSpc>
                <a:spcPct val="93000"/>
              </a:lnSpc>
              <a:spcBef>
                <a:spcPct val="0"/>
              </a:spcBef>
              <a:tabLst>
                <a:tab pos="634643" algn="l"/>
                <a:tab pos="1269286" algn="l"/>
                <a:tab pos="1903929" algn="l"/>
                <a:tab pos="2538573" algn="l"/>
                <a:tab pos="3173216" algn="l"/>
                <a:tab pos="3807859" algn="l"/>
                <a:tab pos="4442502" algn="l"/>
              </a:tabLst>
            </a:pPr>
            <a:r>
              <a:rPr lang="en-US" sz="1800" dirty="0">
                <a:latin typeface="Arial" charset="0"/>
                <a:ea typeface="Baekmuk Gulim" charset="0"/>
                <a:cs typeface="Baekmuk Gulim" charset="0"/>
              </a:rPr>
              <a:t>Prevalence of psoriasis </a:t>
            </a:r>
            <a:r>
              <a:rPr lang="en-US" sz="1800" dirty="0" err="1">
                <a:latin typeface="Arial" charset="0"/>
                <a:ea typeface="Baekmuk Gulim" charset="0"/>
                <a:cs typeface="Baekmuk Gulim" charset="0"/>
              </a:rPr>
              <a:t>comorbidities</a:t>
            </a:r>
            <a:r>
              <a:rPr lang="en-US" sz="1800" dirty="0">
                <a:latin typeface="Arial" charset="0"/>
                <a:ea typeface="Baekmuk Gulim" charset="0"/>
                <a:cs typeface="Baekmuk Gulim" charset="0"/>
              </a:rPr>
              <a:t> by disease severity (Armstrong, </a:t>
            </a:r>
            <a:r>
              <a:rPr lang="en-US" sz="1800" dirty="0" err="1">
                <a:latin typeface="Arial" charset="0"/>
                <a:ea typeface="Baekmuk Gulim" charset="0"/>
                <a:cs typeface="Baekmuk Gulim" charset="0"/>
              </a:rPr>
              <a:t>Schupp</a:t>
            </a:r>
            <a:r>
              <a:rPr lang="en-US" sz="1800" dirty="0">
                <a:latin typeface="Arial" charset="0"/>
                <a:ea typeface="Baekmuk Gulim" charset="0"/>
                <a:cs typeface="Baekmuk Gulim" charset="0"/>
              </a:rPr>
              <a:t>, &amp; </a:t>
            </a:r>
            <a:r>
              <a:rPr lang="en-US" sz="1800" dirty="0" err="1">
                <a:latin typeface="Arial" charset="0"/>
                <a:ea typeface="Baekmuk Gulim" charset="0"/>
                <a:cs typeface="Baekmuk Gulim" charset="0"/>
              </a:rPr>
              <a:t>Bebo</a:t>
            </a:r>
            <a:r>
              <a:rPr lang="en-US" sz="1800" dirty="0">
                <a:latin typeface="Arial" charset="0"/>
                <a:ea typeface="Baekmuk Gulim" charset="0"/>
                <a:cs typeface="Baekmuk Gulim" charset="0"/>
              </a:rPr>
              <a:t>, ).</a:t>
            </a:r>
          </a:p>
          <a:p>
            <a:pPr marL="189280" indent="-187888">
              <a:lnSpc>
                <a:spcPct val="93000"/>
              </a:lnSpc>
              <a:spcBef>
                <a:spcPct val="0"/>
              </a:spcBef>
              <a:tabLst>
                <a:tab pos="634643" algn="l"/>
                <a:tab pos="1269286" algn="l"/>
                <a:tab pos="1903929" algn="l"/>
                <a:tab pos="2538573" algn="l"/>
                <a:tab pos="3173216" algn="l"/>
                <a:tab pos="3807859" algn="l"/>
                <a:tab pos="4442502" algn="l"/>
              </a:tabLst>
            </a:pPr>
            <a:r>
              <a:rPr lang="en-US" sz="1800" dirty="0">
                <a:latin typeface="Arial" charset="0"/>
                <a:ea typeface="Baekmuk Gulim"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28216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6AB17A9-96CF-4C64-9D95-4FBFC47D3957}"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B399-0AF7-4E9D-9496-0E43222BDB13}" type="slidenum">
              <a:rPr lang="en-US" smtClean="0"/>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50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B17A9-96CF-4C64-9D95-4FBFC47D3957}"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B399-0AF7-4E9D-9496-0E43222BDB13}" type="slidenum">
              <a:rPr lang="en-US" smtClean="0"/>
              <a:pPr/>
              <a:t>‹#›</a:t>
            </a:fld>
            <a:endParaRPr lang="en-US"/>
          </a:p>
        </p:txBody>
      </p:sp>
    </p:spTree>
    <p:extLst>
      <p:ext uri="{BB962C8B-B14F-4D97-AF65-F5344CB8AC3E}">
        <p14:creationId xmlns:p14="http://schemas.microsoft.com/office/powerpoint/2010/main" val="234856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B17A9-96CF-4C64-9D95-4FBFC47D3957}"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B399-0AF7-4E9D-9496-0E43222BDB13}" type="slidenum">
              <a:rPr lang="en-US" smtClean="0"/>
              <a:pPr/>
              <a:t>‹#›</a:t>
            </a:fld>
            <a:endParaRPr lang="en-US"/>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10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6996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B17A9-96CF-4C64-9D95-4FBFC47D3957}"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B399-0AF7-4E9D-9496-0E43222BDB13}" type="slidenum">
              <a:rPr lang="en-US" smtClean="0"/>
              <a:pPr/>
              <a:t>‹#›</a:t>
            </a:fld>
            <a:endParaRPr lang="en-US"/>
          </a:p>
        </p:txBody>
      </p:sp>
    </p:spTree>
    <p:extLst>
      <p:ext uri="{BB962C8B-B14F-4D97-AF65-F5344CB8AC3E}">
        <p14:creationId xmlns:p14="http://schemas.microsoft.com/office/powerpoint/2010/main" val="136228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B17A9-96CF-4C64-9D95-4FBFC47D3957}"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B399-0AF7-4E9D-9496-0E43222BDB13}" type="slidenum">
              <a:rPr lang="en-US" smtClean="0"/>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70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AB17A9-96CF-4C64-9D95-4FBFC47D3957}"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B399-0AF7-4E9D-9496-0E43222BDB13}" type="slidenum">
              <a:rPr lang="en-US" smtClean="0"/>
              <a:pPr/>
              <a:t>‹#›</a:t>
            </a:fld>
            <a:endParaRPr lang="en-US"/>
          </a:p>
        </p:txBody>
      </p:sp>
    </p:spTree>
    <p:extLst>
      <p:ext uri="{BB962C8B-B14F-4D97-AF65-F5344CB8AC3E}">
        <p14:creationId xmlns:p14="http://schemas.microsoft.com/office/powerpoint/2010/main" val="279882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AB17A9-96CF-4C64-9D95-4FBFC47D3957}" type="datetimeFigureOut">
              <a:rPr lang="en-US" smtClean="0"/>
              <a:pPr/>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2B399-0AF7-4E9D-9496-0E43222BDB13}" type="slidenum">
              <a:rPr lang="en-US" smtClean="0"/>
              <a:pPr/>
              <a:t>‹#›</a:t>
            </a:fld>
            <a:endParaRPr lang="en-US"/>
          </a:p>
        </p:txBody>
      </p:sp>
    </p:spTree>
    <p:extLst>
      <p:ext uri="{BB962C8B-B14F-4D97-AF65-F5344CB8AC3E}">
        <p14:creationId xmlns:p14="http://schemas.microsoft.com/office/powerpoint/2010/main" val="317206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AB17A9-96CF-4C64-9D95-4FBFC47D3957}" type="datetimeFigureOut">
              <a:rPr lang="en-US" smtClean="0"/>
              <a:pPr/>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2B399-0AF7-4E9D-9496-0E43222BDB13}" type="slidenum">
              <a:rPr lang="en-US" smtClean="0"/>
              <a:pPr/>
              <a:t>‹#›</a:t>
            </a:fld>
            <a:endParaRPr lang="en-US"/>
          </a:p>
        </p:txBody>
      </p:sp>
    </p:spTree>
    <p:extLst>
      <p:ext uri="{BB962C8B-B14F-4D97-AF65-F5344CB8AC3E}">
        <p14:creationId xmlns:p14="http://schemas.microsoft.com/office/powerpoint/2010/main" val="351521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B17A9-96CF-4C64-9D95-4FBFC47D3957}" type="datetimeFigureOut">
              <a:rPr lang="en-US" smtClean="0"/>
              <a:pPr/>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2B399-0AF7-4E9D-9496-0E43222BDB13}" type="slidenum">
              <a:rPr lang="en-US" smtClean="0"/>
              <a:pPr/>
              <a:t>‹#›</a:t>
            </a:fld>
            <a:endParaRPr lang="en-US"/>
          </a:p>
        </p:txBody>
      </p:sp>
    </p:spTree>
    <p:extLst>
      <p:ext uri="{BB962C8B-B14F-4D97-AF65-F5344CB8AC3E}">
        <p14:creationId xmlns:p14="http://schemas.microsoft.com/office/powerpoint/2010/main" val="29479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B17A9-96CF-4C64-9D95-4FBFC47D3957}"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B399-0AF7-4E9D-9496-0E43222BDB13}" type="slidenum">
              <a:rPr lang="en-US" smtClean="0"/>
              <a:pPr/>
              <a:t>‹#›</a:t>
            </a:fld>
            <a:endParaRPr lang="en-US"/>
          </a:p>
        </p:txBody>
      </p:sp>
    </p:spTree>
    <p:extLst>
      <p:ext uri="{BB962C8B-B14F-4D97-AF65-F5344CB8AC3E}">
        <p14:creationId xmlns:p14="http://schemas.microsoft.com/office/powerpoint/2010/main" val="196707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B17A9-96CF-4C64-9D95-4FBFC47D3957}"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B399-0AF7-4E9D-9496-0E43222BDB13}" type="slidenum">
              <a:rPr lang="en-US" smtClean="0"/>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53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86AB17A9-96CF-4C64-9D95-4FBFC47D3957}" type="datetimeFigureOut">
              <a:rPr lang="en-US" smtClean="0"/>
              <a:pPr/>
              <a:t>8/14/2024</a:t>
            </a:fld>
            <a:endParaRPr 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5A2B399-0AF7-4E9D-9496-0E43222BDB13}" type="slidenum">
              <a:rPr lang="en-US" smtClean="0"/>
              <a:pPr/>
              <a:t>‹#›</a:t>
            </a:fld>
            <a:endParaRPr lang="en-US"/>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2061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1"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r" defTabSz="685800" rtl="1"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r" defTabSz="685800" rtl="1"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r" defTabSz="685800" rtl="1"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r" defTabSz="685800" rtl="1"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r" defTabSz="685800" rtl="1"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r" defTabSz="685800" rtl="1"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r" defTabSz="685800" rtl="1"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r" defTabSz="685800" rtl="1"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r" defTabSz="685800" rtl="1"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723878"/>
            <a:ext cx="5829300" cy="1097280"/>
          </a:xfrm>
        </p:spPr>
        <p:txBody>
          <a:bodyPr>
            <a:normAutofit/>
          </a:bodyPr>
          <a:lstStyle/>
          <a:p>
            <a:pPr algn="ctr"/>
            <a:r>
              <a:rPr lang="en-US" sz="7200" b="1" dirty="0">
                <a:latin typeface="+mn-lt"/>
              </a:rPr>
              <a:t>Psoriasis</a:t>
            </a:r>
          </a:p>
        </p:txBody>
      </p:sp>
      <p:sp>
        <p:nvSpPr>
          <p:cNvPr id="3" name="Subtitle 2"/>
          <p:cNvSpPr>
            <a:spLocks noGrp="1"/>
          </p:cNvSpPr>
          <p:nvPr>
            <p:ph type="subTitle" idx="1"/>
          </p:nvPr>
        </p:nvSpPr>
        <p:spPr>
          <a:xfrm>
            <a:off x="6032871" y="3579862"/>
            <a:ext cx="3096344" cy="1008112"/>
          </a:xfrm>
        </p:spPr>
        <p:txBody>
          <a:bodyPr>
            <a:noAutofit/>
          </a:bodyPr>
          <a:lstStyle/>
          <a:p>
            <a:pPr algn="ctr"/>
            <a:endParaRPr lang="en-GB" sz="1800" dirty="0"/>
          </a:p>
          <a:p>
            <a:pPr algn="ctr"/>
            <a:r>
              <a:rPr lang="en-GB" sz="1800" b="1" dirty="0"/>
              <a:t>Presented by : </a:t>
            </a:r>
            <a:r>
              <a:rPr lang="en-GB" sz="1800" b="1" dirty="0" err="1"/>
              <a:t>Ruba</a:t>
            </a:r>
            <a:r>
              <a:rPr lang="en-GB" sz="1800" b="1" dirty="0"/>
              <a:t> Al </a:t>
            </a:r>
            <a:r>
              <a:rPr lang="en-GB" sz="1800" b="1" dirty="0" err="1"/>
              <a:t>Dwairi</a:t>
            </a:r>
            <a:endParaRPr lang="en-GB" sz="1800" b="1" dirty="0"/>
          </a:p>
          <a:p>
            <a:pPr algn="ctr"/>
            <a:r>
              <a:rPr lang="en-GB" sz="1800" b="1" dirty="0" err="1" smtClean="0"/>
              <a:t>Razan</a:t>
            </a:r>
            <a:r>
              <a:rPr lang="ar-EG" sz="1800" b="1" dirty="0" smtClean="0"/>
              <a:t> </a:t>
            </a:r>
            <a:r>
              <a:rPr lang="ar-EG" sz="1800" b="1" dirty="0"/>
              <a:t>Z</a:t>
            </a:r>
            <a:r>
              <a:rPr lang="en-GB" sz="1800" b="1" dirty="0" err="1"/>
              <a:t>eyad</a:t>
            </a:r>
            <a:r>
              <a:rPr lang="en-GB" sz="1800" b="1" dirty="0"/>
              <a:t> </a:t>
            </a:r>
          </a:p>
          <a:p>
            <a:pPr algn="ctr"/>
            <a:r>
              <a:rPr lang="en-GB" sz="1800" b="1" dirty="0" err="1" smtClean="0"/>
              <a:t>Zaina</a:t>
            </a:r>
            <a:r>
              <a:rPr lang="ar-EG" sz="1800" b="1" dirty="0" smtClean="0"/>
              <a:t> </a:t>
            </a:r>
            <a:r>
              <a:rPr lang="ar-EG" sz="1800" b="1" dirty="0"/>
              <a:t>B</a:t>
            </a:r>
            <a:r>
              <a:rPr lang="en-GB" sz="1800" b="1" dirty="0" err="1"/>
              <a:t>ashabsheh</a:t>
            </a:r>
            <a:endParaRPr lang="en-GB" sz="1800" b="1" dirty="0"/>
          </a:p>
          <a:p>
            <a:pPr algn="ctr"/>
            <a:r>
              <a:rPr lang="en-GB" sz="1800" b="1" dirty="0"/>
              <a:t> Under supervision of </a:t>
            </a:r>
            <a:r>
              <a:rPr lang="en-US" sz="1800" b="1" dirty="0"/>
              <a:t>Dr. </a:t>
            </a:r>
            <a:r>
              <a:rPr lang="en-US" sz="1800" b="1" dirty="0" err="1"/>
              <a:t>Awad</a:t>
            </a:r>
            <a:r>
              <a:rPr lang="en-US" sz="1800" b="1" dirty="0"/>
              <a:t> Hasan Al-</a:t>
            </a:r>
            <a:r>
              <a:rPr lang="en-US" sz="1800" b="1" dirty="0" err="1"/>
              <a:t>Tarawneh</a:t>
            </a:r>
            <a:endParaRPr lang="en-US" sz="1800" b="1" dirty="0"/>
          </a:p>
        </p:txBody>
      </p:sp>
    </p:spTree>
    <p:extLst>
      <p:ext uri="{BB962C8B-B14F-4D97-AF65-F5344CB8AC3E}">
        <p14:creationId xmlns:p14="http://schemas.microsoft.com/office/powerpoint/2010/main" val="232614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11510"/>
            <a:ext cx="8640960" cy="857250"/>
          </a:xfrm>
        </p:spPr>
        <p:txBody>
          <a:bodyPr>
            <a:normAutofit fontScale="90000"/>
          </a:bodyPr>
          <a:lstStyle/>
          <a:p>
            <a:pPr algn="l"/>
            <a:r>
              <a:rPr lang="en-US" b="1" dirty="0">
                <a:solidFill>
                  <a:srgbClr val="0070C0"/>
                </a:solidFill>
                <a:latin typeface="+mn-lt"/>
              </a:rPr>
              <a:t>Plaque psoriasis( Psoriasis </a:t>
            </a:r>
            <a:r>
              <a:rPr lang="en-US" b="1" dirty="0" err="1">
                <a:solidFill>
                  <a:srgbClr val="0070C0"/>
                </a:solidFill>
                <a:latin typeface="+mn-lt"/>
              </a:rPr>
              <a:t>vulgaris</a:t>
            </a:r>
            <a:r>
              <a:rPr lang="en-US" b="1" dirty="0">
                <a:solidFill>
                  <a:srgbClr val="0070C0"/>
                </a:solidFill>
                <a:latin typeface="+mn-lt"/>
              </a:rPr>
              <a:t>)</a:t>
            </a:r>
          </a:p>
        </p:txBody>
      </p:sp>
      <p:sp>
        <p:nvSpPr>
          <p:cNvPr id="3" name="Content Placeholder 2"/>
          <p:cNvSpPr>
            <a:spLocks noGrp="1"/>
          </p:cNvSpPr>
          <p:nvPr>
            <p:ph idx="1"/>
          </p:nvPr>
        </p:nvSpPr>
        <p:spPr/>
        <p:txBody>
          <a:bodyPr>
            <a:normAutofit/>
          </a:bodyPr>
          <a:lstStyle/>
          <a:p>
            <a:pPr algn="l" rtl="0"/>
            <a:r>
              <a:rPr lang="en-US" dirty="0"/>
              <a:t>This presentation is most common and accounts for more than 80% of all cases  </a:t>
            </a:r>
          </a:p>
          <a:p>
            <a:pPr algn="l" rtl="0"/>
            <a:r>
              <a:rPr lang="en-US" dirty="0"/>
              <a:t>It is characterized by well‐defined </a:t>
            </a:r>
            <a:r>
              <a:rPr lang="en-US" dirty="0" err="1"/>
              <a:t>erythematous</a:t>
            </a:r>
            <a:r>
              <a:rPr lang="en-US" dirty="0"/>
              <a:t> plaques that may have adherent dry silvery scales  </a:t>
            </a:r>
          </a:p>
          <a:p>
            <a:pPr algn="l" rtl="0"/>
            <a:r>
              <a:rPr lang="en-US" dirty="0"/>
              <a:t>Symmetrical plaques on  elbows, knees, and lower trunk , with scalp involvement and it can be </a:t>
            </a:r>
            <a:r>
              <a:rPr lang="en-US" dirty="0" err="1"/>
              <a:t>pruri</a:t>
            </a:r>
            <a:r>
              <a:rPr lang="ar-EG" dirty="0"/>
              <a:t>tic.</a:t>
            </a:r>
            <a:endParaRPr lang="en-US" dirty="0"/>
          </a:p>
          <a:p>
            <a:pPr algn="l" rtl="0"/>
            <a:r>
              <a:rPr lang="en-US" dirty="0"/>
              <a:t>The development of lesions on previously uninvolved skin following cutaneous injury is known as the </a:t>
            </a:r>
            <a:r>
              <a:rPr lang="en-US" b="1" dirty="0">
                <a:solidFill>
                  <a:srgbClr val="FF0000"/>
                </a:solidFill>
              </a:rPr>
              <a:t>Koebner phenomenon</a:t>
            </a:r>
            <a:r>
              <a:rPr lang="ar-EG" b="1" dirty="0"/>
              <a:t>,  </a:t>
            </a:r>
            <a:r>
              <a:rPr lang="ar-EG" dirty="0"/>
              <a:t>seen in psoriasis, vitiligo, lichen planus, eczema and erythema multiform.</a:t>
            </a:r>
            <a:endParaRPr lang="en-US" b="1" dirty="0"/>
          </a:p>
        </p:txBody>
      </p:sp>
    </p:spTree>
    <p:extLst>
      <p:ext uri="{BB962C8B-B14F-4D97-AF65-F5344CB8AC3E}">
        <p14:creationId xmlns:p14="http://schemas.microsoft.com/office/powerpoint/2010/main" val="187794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n-lt"/>
              </a:rPr>
              <a:t>Plaque psoriasis(</a:t>
            </a:r>
            <a:r>
              <a:rPr lang="en-US" b="1" dirty="0" err="1">
                <a:solidFill>
                  <a:srgbClr val="0070C0"/>
                </a:solidFill>
                <a:latin typeface="+mn-lt"/>
              </a:rPr>
              <a:t>vulgaris</a:t>
            </a:r>
            <a:r>
              <a:rPr lang="en-US" b="1" dirty="0">
                <a:solidFill>
                  <a:srgbClr val="0070C0"/>
                </a:solidFill>
                <a:latin typeface="+mn-lt"/>
              </a:rPr>
              <a:t>)</a:t>
            </a:r>
          </a:p>
        </p:txBody>
      </p:sp>
      <p:pic>
        <p:nvPicPr>
          <p:cNvPr id="4" name="Content Placeholder 3" descr="ps1.jpg"/>
          <p:cNvPicPr>
            <a:picLocks noGrp="1" noChangeAspect="1"/>
          </p:cNvPicPr>
          <p:nvPr>
            <p:ph idx="1"/>
          </p:nvPr>
        </p:nvPicPr>
        <p:blipFill>
          <a:blip r:embed="rId2"/>
          <a:stretch>
            <a:fillRect/>
          </a:stretch>
        </p:blipFill>
        <p:spPr>
          <a:xfrm>
            <a:off x="2160968" y="1875230"/>
            <a:ext cx="4179122" cy="2745849"/>
          </a:xfrm>
        </p:spPr>
      </p:pic>
    </p:spTree>
    <p:extLst>
      <p:ext uri="{BB962C8B-B14F-4D97-AF65-F5344CB8AC3E}">
        <p14:creationId xmlns:p14="http://schemas.microsoft.com/office/powerpoint/2010/main" val="4218427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n-lt"/>
              </a:rPr>
              <a:t>Plaque psoriasis(</a:t>
            </a:r>
            <a:r>
              <a:rPr lang="en-US" b="1" dirty="0" err="1">
                <a:solidFill>
                  <a:srgbClr val="0070C0"/>
                </a:solidFill>
                <a:latin typeface="+mn-lt"/>
              </a:rPr>
              <a:t>vulgaris</a:t>
            </a:r>
            <a:r>
              <a:rPr lang="en-US" b="1" dirty="0">
                <a:solidFill>
                  <a:srgbClr val="0070C0"/>
                </a:solidFill>
                <a:latin typeface="+mn-lt"/>
              </a:rPr>
              <a:t>)</a:t>
            </a:r>
          </a:p>
        </p:txBody>
      </p:sp>
      <p:pic>
        <p:nvPicPr>
          <p:cNvPr id="4" name="Content Placeholder 3" descr="df.jpg"/>
          <p:cNvPicPr>
            <a:picLocks noGrp="1" noChangeAspect="1"/>
          </p:cNvPicPr>
          <p:nvPr>
            <p:ph idx="1"/>
          </p:nvPr>
        </p:nvPicPr>
        <p:blipFill>
          <a:blip r:embed="rId2"/>
          <a:stretch>
            <a:fillRect/>
          </a:stretch>
        </p:blipFill>
        <p:spPr>
          <a:xfrm>
            <a:off x="2955925" y="2437606"/>
            <a:ext cx="2914650" cy="1571625"/>
          </a:xfrm>
        </p:spPr>
      </p:pic>
    </p:spTree>
    <p:extLst>
      <p:ext uri="{BB962C8B-B14F-4D97-AF65-F5344CB8AC3E}">
        <p14:creationId xmlns:p14="http://schemas.microsoft.com/office/powerpoint/2010/main" val="4085799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n-lt"/>
              </a:rPr>
              <a:t>Scalp psoriasis</a:t>
            </a:r>
          </a:p>
        </p:txBody>
      </p:sp>
      <p:sp>
        <p:nvSpPr>
          <p:cNvPr id="3" name="Content Placeholder 2"/>
          <p:cNvSpPr>
            <a:spLocks noGrp="1"/>
          </p:cNvSpPr>
          <p:nvPr>
            <p:ph idx="1"/>
          </p:nvPr>
        </p:nvSpPr>
        <p:spPr/>
        <p:txBody>
          <a:bodyPr>
            <a:normAutofit/>
          </a:bodyPr>
          <a:lstStyle/>
          <a:p>
            <a:pPr algn="l" rtl="0"/>
            <a:r>
              <a:rPr lang="en-US" dirty="0"/>
              <a:t>Between 50% and 80% of patients with psoriasis develop lesions on their scalp</a:t>
            </a:r>
          </a:p>
          <a:p>
            <a:pPr algn="l" rtl="0"/>
            <a:r>
              <a:rPr lang="en-US" dirty="0"/>
              <a:t>It can occur without skin lesions and called scalp psoriasis</a:t>
            </a:r>
          </a:p>
          <a:p>
            <a:pPr algn="l" rtl="0"/>
            <a:r>
              <a:rPr lang="en-US" dirty="0"/>
              <a:t>The sales are dry and silvery and the lesions can be felt</a:t>
            </a:r>
            <a:r>
              <a:rPr lang="ar-EG" dirty="0"/>
              <a:t>, there’s no hair loss.</a:t>
            </a:r>
            <a:endParaRPr lang="en-US" dirty="0"/>
          </a:p>
          <a:p>
            <a:pPr algn="l" rtl="0"/>
            <a:r>
              <a:rPr lang="en-US" dirty="0"/>
              <a:t>lesions may extend onto facial skin or posterior neck( do not respect the hair margin) </a:t>
            </a:r>
          </a:p>
        </p:txBody>
      </p:sp>
    </p:spTree>
    <p:extLst>
      <p:ext uri="{BB962C8B-B14F-4D97-AF65-F5344CB8AC3E}">
        <p14:creationId xmlns:p14="http://schemas.microsoft.com/office/powerpoint/2010/main" val="2193411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552" y="415807"/>
            <a:ext cx="6172200" cy="857250"/>
          </a:xfrm>
        </p:spPr>
        <p:txBody>
          <a:bodyPr/>
          <a:lstStyle/>
          <a:p>
            <a:r>
              <a:rPr lang="en-US" b="1" dirty="0">
                <a:solidFill>
                  <a:srgbClr val="0070C0"/>
                </a:solidFill>
                <a:latin typeface="+mn-lt"/>
              </a:rPr>
              <a:t>Scalp psoriasis</a:t>
            </a:r>
          </a:p>
        </p:txBody>
      </p:sp>
      <p:pic>
        <p:nvPicPr>
          <p:cNvPr id="4" name="Content Placeholder 3" descr="asn.jpg"/>
          <p:cNvPicPr>
            <a:picLocks noGrp="1" noChangeAspect="1"/>
          </p:cNvPicPr>
          <p:nvPr>
            <p:ph idx="1"/>
          </p:nvPr>
        </p:nvPicPr>
        <p:blipFill>
          <a:blip r:embed="rId2"/>
          <a:stretch>
            <a:fillRect/>
          </a:stretch>
        </p:blipFill>
        <p:spPr>
          <a:xfrm>
            <a:off x="2741612" y="2542381"/>
            <a:ext cx="3343275" cy="1362075"/>
          </a:xfrm>
        </p:spPr>
      </p:pic>
    </p:spTree>
    <p:extLst>
      <p:ext uri="{BB962C8B-B14F-4D97-AF65-F5344CB8AC3E}">
        <p14:creationId xmlns:p14="http://schemas.microsoft.com/office/powerpoint/2010/main" val="2348698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n-lt"/>
              </a:rPr>
              <a:t>Scalp</a:t>
            </a:r>
            <a:r>
              <a:rPr lang="en-US" b="1" dirty="0"/>
              <a:t> </a:t>
            </a:r>
            <a:r>
              <a:rPr lang="en-US" b="1" dirty="0">
                <a:solidFill>
                  <a:srgbClr val="0070C0"/>
                </a:solidFill>
                <a:latin typeface="+mn-lt"/>
              </a:rPr>
              <a:t>psoriasis</a:t>
            </a:r>
          </a:p>
        </p:txBody>
      </p:sp>
      <p:pic>
        <p:nvPicPr>
          <p:cNvPr id="4" name="Content Placeholder 3" descr="mkj.jpg"/>
          <p:cNvPicPr>
            <a:picLocks noGrp="1" noChangeAspect="1"/>
          </p:cNvPicPr>
          <p:nvPr>
            <p:ph idx="1"/>
          </p:nvPr>
        </p:nvPicPr>
        <p:blipFill>
          <a:blip r:embed="rId2"/>
          <a:stretch>
            <a:fillRect/>
          </a:stretch>
        </p:blipFill>
        <p:spPr>
          <a:xfrm>
            <a:off x="2375281" y="1607337"/>
            <a:ext cx="4212022" cy="2890908"/>
          </a:xfrm>
        </p:spPr>
      </p:pic>
    </p:spTree>
    <p:extLst>
      <p:ext uri="{BB962C8B-B14F-4D97-AF65-F5344CB8AC3E}">
        <p14:creationId xmlns:p14="http://schemas.microsoft.com/office/powerpoint/2010/main" val="1349205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4693"/>
            <a:ext cx="9144000" cy="857250"/>
          </a:xfrm>
        </p:spPr>
        <p:txBody>
          <a:bodyPr anchor="ctr">
            <a:normAutofit/>
          </a:bodyPr>
          <a:lstStyle/>
          <a:p>
            <a:pPr algn="ctr"/>
            <a:r>
              <a:rPr lang="en-US" sz="4000" b="1" dirty="0">
                <a:solidFill>
                  <a:srgbClr val="0070C0"/>
                </a:solidFill>
                <a:latin typeface="+mn-lt"/>
              </a:rPr>
              <a:t>3-Nail disease(Nail psoriasis)</a:t>
            </a:r>
          </a:p>
        </p:txBody>
      </p:sp>
      <p:sp>
        <p:nvSpPr>
          <p:cNvPr id="3" name="Content Placeholder 2"/>
          <p:cNvSpPr>
            <a:spLocks noGrp="1"/>
          </p:cNvSpPr>
          <p:nvPr>
            <p:ph idx="1"/>
          </p:nvPr>
        </p:nvSpPr>
        <p:spPr>
          <a:xfrm>
            <a:off x="0" y="1419622"/>
            <a:ext cx="9144000" cy="3723878"/>
          </a:xfrm>
        </p:spPr>
        <p:txBody>
          <a:bodyPr>
            <a:normAutofit fontScale="85000" lnSpcReduction="10000"/>
          </a:bodyPr>
          <a:lstStyle/>
          <a:p>
            <a:pPr algn="l" rtl="0"/>
            <a:r>
              <a:rPr lang="en-US" sz="2800" b="1" dirty="0"/>
              <a:t>Nail involvement is common in all forms of psoriasis, affecting an estimated </a:t>
            </a:r>
            <a:r>
              <a:rPr lang="en-US" sz="2800" b="1" dirty="0">
                <a:solidFill>
                  <a:srgbClr val="FF0000"/>
                </a:solidFill>
              </a:rPr>
              <a:t>80%</a:t>
            </a:r>
            <a:r>
              <a:rPr lang="en-US" sz="2800" b="1" dirty="0"/>
              <a:t> of patients with the disease especially in </a:t>
            </a:r>
            <a:r>
              <a:rPr lang="en-US" sz="2800" b="1" dirty="0">
                <a:solidFill>
                  <a:srgbClr val="FF0000"/>
                </a:solidFill>
              </a:rPr>
              <a:t>pustular</a:t>
            </a:r>
            <a:r>
              <a:rPr lang="en-US" sz="2800" b="1" dirty="0"/>
              <a:t>,  </a:t>
            </a:r>
            <a:r>
              <a:rPr lang="en-US" sz="2800" b="1" dirty="0">
                <a:solidFill>
                  <a:srgbClr val="FF0000"/>
                </a:solidFill>
              </a:rPr>
              <a:t>Erythrodermic </a:t>
            </a:r>
            <a:r>
              <a:rPr lang="en-US" sz="2800" b="1" dirty="0"/>
              <a:t>and </a:t>
            </a:r>
            <a:r>
              <a:rPr lang="en-US" sz="2800" b="1" dirty="0">
                <a:solidFill>
                  <a:srgbClr val="FF0000"/>
                </a:solidFill>
              </a:rPr>
              <a:t>palmoplantar forms </a:t>
            </a:r>
            <a:r>
              <a:rPr lang="en-US" sz="2800" b="1" dirty="0"/>
              <a:t>and with </a:t>
            </a:r>
            <a:r>
              <a:rPr lang="en-US" sz="2800" b="1" dirty="0">
                <a:solidFill>
                  <a:srgbClr val="FF0000"/>
                </a:solidFill>
              </a:rPr>
              <a:t>psoriatic arthritis</a:t>
            </a:r>
            <a:r>
              <a:rPr lang="en-US" sz="2800" b="1" dirty="0"/>
              <a:t>.</a:t>
            </a:r>
          </a:p>
          <a:p>
            <a:pPr marL="0" indent="0" algn="l" rtl="0">
              <a:buNone/>
            </a:pPr>
            <a:endParaRPr lang="en-US" sz="2800" b="1" dirty="0"/>
          </a:p>
          <a:p>
            <a:pPr algn="l" rtl="0"/>
            <a:r>
              <a:rPr lang="en-US" sz="2800" b="1" dirty="0"/>
              <a:t>Nail pitting, oil drop–like patterns of yellow or salmon discoloration , nail thickening ,Onycholysis and discoloration.</a:t>
            </a:r>
          </a:p>
          <a:p>
            <a:pPr marL="0" indent="0" algn="l" rtl="0">
              <a:buNone/>
            </a:pPr>
            <a:r>
              <a:rPr lang="en-US" sz="2800" b="1" dirty="0"/>
              <a:t> </a:t>
            </a:r>
          </a:p>
          <a:p>
            <a:pPr algn="l" rtl="0"/>
            <a:r>
              <a:rPr lang="en-US" sz="2800" b="1" dirty="0"/>
              <a:t>Nail disease can occur without any skin involvement(nail psoriasis )Which is sometimes difficult to diagnose. So we need biopsy .</a:t>
            </a:r>
          </a:p>
          <a:p>
            <a:pPr algn="l" rtl="0">
              <a:buNone/>
            </a:pPr>
            <a:endParaRPr lang="en-US" sz="2800" b="1" dirty="0"/>
          </a:p>
        </p:txBody>
      </p:sp>
      <p:sp>
        <p:nvSpPr>
          <p:cNvPr id="4" name="TextBox 3">
            <a:extLst>
              <a:ext uri="{FF2B5EF4-FFF2-40B4-BE49-F238E27FC236}">
                <a16:creationId xmlns="" xmlns:a16="http://schemas.microsoft.com/office/drawing/2014/main" id="{3DC301AD-4CC6-A393-497F-2A34CB99D13C}"/>
              </a:ext>
            </a:extLst>
          </p:cNvPr>
          <p:cNvSpPr txBox="1"/>
          <p:nvPr/>
        </p:nvSpPr>
        <p:spPr>
          <a:xfrm>
            <a:off x="2267744" y="2355726"/>
            <a:ext cx="6729813" cy="369332"/>
          </a:xfrm>
          <a:prstGeom prst="rect">
            <a:avLst/>
          </a:prstGeom>
          <a:noFill/>
        </p:spPr>
        <p:txBody>
          <a:bodyPr wrap="square" rtlCol="0">
            <a:spAutoFit/>
          </a:bodyPr>
          <a:lstStyle/>
          <a:p>
            <a:pPr algn="l"/>
            <a:r>
              <a:rPr lang="en-US" dirty="0"/>
              <a:t>Erythrodermic is very severe form of the disease. </a:t>
            </a:r>
            <a:endParaRPr lang="x-none" dirty="0"/>
          </a:p>
        </p:txBody>
      </p:sp>
      <p:sp>
        <p:nvSpPr>
          <p:cNvPr id="7" name="TextBox 6">
            <a:extLst>
              <a:ext uri="{FF2B5EF4-FFF2-40B4-BE49-F238E27FC236}">
                <a16:creationId xmlns="" xmlns:a16="http://schemas.microsoft.com/office/drawing/2014/main" id="{53AB053A-D829-90ED-333D-A2E8E70BB3E0}"/>
              </a:ext>
            </a:extLst>
          </p:cNvPr>
          <p:cNvSpPr txBox="1"/>
          <p:nvPr/>
        </p:nvSpPr>
        <p:spPr>
          <a:xfrm>
            <a:off x="1403648" y="4587974"/>
            <a:ext cx="672981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Certain histologic features seen on biopsy of psoriasis. </a:t>
            </a:r>
            <a:endParaRPr lang="x-none" dirty="0"/>
          </a:p>
        </p:txBody>
      </p:sp>
    </p:spTree>
    <p:extLst>
      <p:ext uri="{BB962C8B-B14F-4D97-AF65-F5344CB8AC3E}">
        <p14:creationId xmlns:p14="http://schemas.microsoft.com/office/powerpoint/2010/main" val="1924154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4E1A81E1-2A99-EA17-27CC-1620F08D34FB}"/>
              </a:ext>
            </a:extLst>
          </p:cNvPr>
          <p:cNvPicPr>
            <a:picLocks noChangeAspect="1"/>
          </p:cNvPicPr>
          <p:nvPr/>
        </p:nvPicPr>
        <p:blipFill>
          <a:blip r:embed="rId2"/>
          <a:stretch>
            <a:fillRect/>
          </a:stretch>
        </p:blipFill>
        <p:spPr>
          <a:xfrm>
            <a:off x="5763696" y="2571750"/>
            <a:ext cx="3380304" cy="2450153"/>
          </a:xfrm>
          <a:prstGeom prst="rect">
            <a:avLst/>
          </a:prstGeom>
        </p:spPr>
      </p:pic>
      <p:sp>
        <p:nvSpPr>
          <p:cNvPr id="2" name="Title 1"/>
          <p:cNvSpPr>
            <a:spLocks noGrp="1"/>
          </p:cNvSpPr>
          <p:nvPr>
            <p:ph type="title"/>
          </p:nvPr>
        </p:nvSpPr>
        <p:spPr>
          <a:xfrm>
            <a:off x="0" y="0"/>
            <a:ext cx="9144000" cy="857250"/>
          </a:xfrm>
        </p:spPr>
        <p:txBody>
          <a:bodyPr anchor="ctr">
            <a:noAutofit/>
          </a:bodyPr>
          <a:lstStyle/>
          <a:p>
            <a:pPr algn="ctr"/>
            <a:r>
              <a:rPr lang="en-US" sz="4800" b="1" dirty="0">
                <a:solidFill>
                  <a:srgbClr val="0070C0"/>
                </a:solidFill>
                <a:latin typeface="+mn-lt"/>
              </a:rPr>
              <a:t>Nail Psoriasis</a:t>
            </a:r>
          </a:p>
        </p:txBody>
      </p:sp>
      <p:pic>
        <p:nvPicPr>
          <p:cNvPr id="5" name="Content Placeholder 3" descr="nho0.jpg"/>
          <p:cNvPicPr>
            <a:picLocks noChangeAspect="1"/>
          </p:cNvPicPr>
          <p:nvPr/>
        </p:nvPicPr>
        <p:blipFill>
          <a:blip r:embed="rId3"/>
          <a:stretch>
            <a:fillRect/>
          </a:stretch>
        </p:blipFill>
        <p:spPr>
          <a:xfrm>
            <a:off x="2969665" y="683968"/>
            <a:ext cx="2736304" cy="2866628"/>
          </a:xfrm>
          <a:prstGeom prst="rect">
            <a:avLst/>
          </a:prstGeom>
        </p:spPr>
      </p:pic>
      <p:sp>
        <p:nvSpPr>
          <p:cNvPr id="3" name="Rectangle 2"/>
          <p:cNvSpPr/>
          <p:nvPr/>
        </p:nvSpPr>
        <p:spPr>
          <a:xfrm>
            <a:off x="-197675" y="4038909"/>
            <a:ext cx="3131840" cy="627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000" b="1" dirty="0">
                <a:solidFill>
                  <a:schemeClr val="tx1"/>
                </a:solidFill>
              </a:rPr>
              <a:t>Onycholysis , oil spots and pitting. </a:t>
            </a:r>
          </a:p>
        </p:txBody>
      </p:sp>
      <p:sp>
        <p:nvSpPr>
          <p:cNvPr id="7" name="Rectangle 6"/>
          <p:cNvSpPr/>
          <p:nvPr/>
        </p:nvSpPr>
        <p:spPr>
          <a:xfrm>
            <a:off x="2679253" y="3602175"/>
            <a:ext cx="3774655" cy="1015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b="1" dirty="0" err="1">
                <a:solidFill>
                  <a:schemeClr val="tx1"/>
                </a:solidFill>
              </a:rPr>
              <a:t>Onycholysis</a:t>
            </a:r>
            <a:endParaRPr lang="en-US" b="1" dirty="0">
              <a:solidFill>
                <a:schemeClr val="tx1"/>
              </a:solidFill>
            </a:endParaRPr>
          </a:p>
          <a:p>
            <a:pPr algn="ctr"/>
            <a:r>
              <a:rPr lang="en-US" b="1" dirty="0">
                <a:solidFill>
                  <a:schemeClr val="tx1"/>
                </a:solidFill>
              </a:rPr>
              <a:t> ( separation of nail plate from nail bed ) , discoloration , oil spots.</a:t>
            </a:r>
          </a:p>
        </p:txBody>
      </p:sp>
      <p:pic>
        <p:nvPicPr>
          <p:cNvPr id="11" name="Picture 10">
            <a:extLst>
              <a:ext uri="{FF2B5EF4-FFF2-40B4-BE49-F238E27FC236}">
                <a16:creationId xmlns="" xmlns:a16="http://schemas.microsoft.com/office/drawing/2014/main" id="{BD8C9CAB-CABB-7E22-6693-2013463D4C43}"/>
              </a:ext>
            </a:extLst>
          </p:cNvPr>
          <p:cNvPicPr>
            <a:picLocks noChangeAspect="1"/>
          </p:cNvPicPr>
          <p:nvPr/>
        </p:nvPicPr>
        <p:blipFill>
          <a:blip r:embed="rId4"/>
          <a:stretch>
            <a:fillRect/>
          </a:stretch>
        </p:blipFill>
        <p:spPr>
          <a:xfrm>
            <a:off x="164759" y="1224027"/>
            <a:ext cx="2769406" cy="2499851"/>
          </a:xfrm>
          <a:prstGeom prst="rect">
            <a:avLst/>
          </a:prstGeom>
        </p:spPr>
      </p:pic>
      <p:pic>
        <p:nvPicPr>
          <p:cNvPr id="19" name="Picture 18">
            <a:extLst>
              <a:ext uri="{FF2B5EF4-FFF2-40B4-BE49-F238E27FC236}">
                <a16:creationId xmlns="" xmlns:a16="http://schemas.microsoft.com/office/drawing/2014/main" id="{B23EAA73-EF51-A221-45A5-5B4A16D2988D}"/>
              </a:ext>
            </a:extLst>
          </p:cNvPr>
          <p:cNvPicPr>
            <a:picLocks noChangeAspect="1"/>
          </p:cNvPicPr>
          <p:nvPr/>
        </p:nvPicPr>
        <p:blipFill>
          <a:blip r:embed="rId5"/>
          <a:stretch>
            <a:fillRect/>
          </a:stretch>
        </p:blipFill>
        <p:spPr>
          <a:xfrm>
            <a:off x="5703571" y="954881"/>
            <a:ext cx="3339354" cy="1616869"/>
          </a:xfrm>
          <a:prstGeom prst="rect">
            <a:avLst/>
          </a:prstGeom>
        </p:spPr>
      </p:pic>
      <p:sp>
        <p:nvSpPr>
          <p:cNvPr id="22" name="Rectangle 21">
            <a:extLst>
              <a:ext uri="{FF2B5EF4-FFF2-40B4-BE49-F238E27FC236}">
                <a16:creationId xmlns="" xmlns:a16="http://schemas.microsoft.com/office/drawing/2014/main" id="{42840BBC-0AEB-D13B-221D-147DA182EB17}"/>
              </a:ext>
            </a:extLst>
          </p:cNvPr>
          <p:cNvSpPr/>
          <p:nvPr/>
        </p:nvSpPr>
        <p:spPr>
          <a:xfrm>
            <a:off x="1077989" y="4459532"/>
            <a:ext cx="4406102" cy="882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rPr>
              <a:t>++Nail thickening and discoloration . </a:t>
            </a:r>
          </a:p>
        </p:txBody>
      </p:sp>
    </p:spTree>
    <p:extLst>
      <p:ext uri="{BB962C8B-B14F-4D97-AF65-F5344CB8AC3E}">
        <p14:creationId xmlns:p14="http://schemas.microsoft.com/office/powerpoint/2010/main" val="1999201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57250"/>
          </a:xfrm>
        </p:spPr>
        <p:txBody>
          <a:bodyPr anchor="ctr">
            <a:noAutofit/>
          </a:bodyPr>
          <a:lstStyle/>
          <a:p>
            <a:pPr algn="ctr"/>
            <a:r>
              <a:rPr lang="en-US" sz="4800" b="1" dirty="0">
                <a:solidFill>
                  <a:srgbClr val="0070C0"/>
                </a:solidFill>
                <a:latin typeface="+mn-lt"/>
              </a:rPr>
              <a:t>Nail Psoriasis</a:t>
            </a:r>
          </a:p>
        </p:txBody>
      </p:sp>
      <p:sp>
        <p:nvSpPr>
          <p:cNvPr id="7" name="Rectangle 6"/>
          <p:cNvSpPr/>
          <p:nvPr/>
        </p:nvSpPr>
        <p:spPr>
          <a:xfrm>
            <a:off x="327199" y="3851316"/>
            <a:ext cx="3260386" cy="1063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000" b="1" dirty="0" err="1">
                <a:solidFill>
                  <a:schemeClr val="tx1"/>
                </a:solidFill>
              </a:rPr>
              <a:t>Onycholysis</a:t>
            </a:r>
            <a:r>
              <a:rPr lang="en-US" sz="2000" b="1" dirty="0">
                <a:solidFill>
                  <a:schemeClr val="tx1"/>
                </a:solidFill>
              </a:rPr>
              <a:t>  and oil spots.</a:t>
            </a:r>
          </a:p>
        </p:txBody>
      </p:sp>
      <p:sp>
        <p:nvSpPr>
          <p:cNvPr id="8" name="Rectangle 7"/>
          <p:cNvSpPr/>
          <p:nvPr/>
        </p:nvSpPr>
        <p:spPr>
          <a:xfrm>
            <a:off x="3291328" y="4080247"/>
            <a:ext cx="5852673" cy="1063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800" b="1" dirty="0">
                <a:solidFill>
                  <a:schemeClr val="tx1"/>
                </a:solidFill>
              </a:rPr>
              <a:t>Onycholysis , pitting and discoloration.</a:t>
            </a:r>
          </a:p>
        </p:txBody>
      </p:sp>
      <p:pic>
        <p:nvPicPr>
          <p:cNvPr id="9" name="Picture 8">
            <a:extLst>
              <a:ext uri="{FF2B5EF4-FFF2-40B4-BE49-F238E27FC236}">
                <a16:creationId xmlns="" xmlns:a16="http://schemas.microsoft.com/office/drawing/2014/main" id="{1F5FC86B-253C-97D9-B185-CA7C865D0271}"/>
              </a:ext>
            </a:extLst>
          </p:cNvPr>
          <p:cNvPicPr>
            <a:picLocks noChangeAspect="1"/>
          </p:cNvPicPr>
          <p:nvPr/>
        </p:nvPicPr>
        <p:blipFill>
          <a:blip r:embed="rId2"/>
          <a:stretch>
            <a:fillRect/>
          </a:stretch>
        </p:blipFill>
        <p:spPr>
          <a:xfrm>
            <a:off x="4177928" y="869167"/>
            <a:ext cx="4064000" cy="3048000"/>
          </a:xfrm>
          <a:prstGeom prst="rect">
            <a:avLst/>
          </a:prstGeom>
        </p:spPr>
      </p:pic>
      <p:pic>
        <p:nvPicPr>
          <p:cNvPr id="12" name="Picture 11">
            <a:extLst>
              <a:ext uri="{FF2B5EF4-FFF2-40B4-BE49-F238E27FC236}">
                <a16:creationId xmlns="" xmlns:a16="http://schemas.microsoft.com/office/drawing/2014/main" id="{165B40C7-4077-B5D1-7B85-7CB97E16F682}"/>
              </a:ext>
            </a:extLst>
          </p:cNvPr>
          <p:cNvPicPr>
            <a:picLocks noChangeAspect="1"/>
          </p:cNvPicPr>
          <p:nvPr/>
        </p:nvPicPr>
        <p:blipFill>
          <a:blip r:embed="rId3"/>
          <a:stretch>
            <a:fillRect/>
          </a:stretch>
        </p:blipFill>
        <p:spPr>
          <a:xfrm>
            <a:off x="182996" y="1285875"/>
            <a:ext cx="3765550" cy="2571750"/>
          </a:xfrm>
          <a:prstGeom prst="rect">
            <a:avLst/>
          </a:prstGeom>
        </p:spPr>
      </p:pic>
    </p:spTree>
    <p:extLst>
      <p:ext uri="{BB962C8B-B14F-4D97-AF65-F5344CB8AC3E}">
        <p14:creationId xmlns:p14="http://schemas.microsoft.com/office/powerpoint/2010/main" val="3322252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chor="ctr">
            <a:normAutofit/>
          </a:bodyPr>
          <a:lstStyle/>
          <a:p>
            <a:pPr algn="ctr"/>
            <a:r>
              <a:rPr lang="en-US" sz="4800" b="1" dirty="0">
                <a:solidFill>
                  <a:srgbClr val="0070C0"/>
                </a:solidFill>
                <a:latin typeface="+mn-lt"/>
              </a:rPr>
              <a:t>4-Inverse(flexural) psoriasis</a:t>
            </a:r>
          </a:p>
        </p:txBody>
      </p:sp>
      <p:sp>
        <p:nvSpPr>
          <p:cNvPr id="3" name="Content Placeholder 2"/>
          <p:cNvSpPr>
            <a:spLocks noGrp="1"/>
          </p:cNvSpPr>
          <p:nvPr>
            <p:ph idx="1"/>
          </p:nvPr>
        </p:nvSpPr>
        <p:spPr>
          <a:xfrm>
            <a:off x="0" y="627534"/>
            <a:ext cx="9144000" cy="4286250"/>
          </a:xfrm>
        </p:spPr>
        <p:txBody>
          <a:bodyPr>
            <a:normAutofit/>
          </a:bodyPr>
          <a:lstStyle/>
          <a:p>
            <a:pPr algn="l" rtl="0"/>
            <a:r>
              <a:rPr lang="en-US" sz="2600" b="1" dirty="0"/>
              <a:t>Inverse or flexural psoriasis involves the groin and/or other intertriginous areas, such as the armpits, under the breasts, or in abdominal skin folds.</a:t>
            </a:r>
          </a:p>
          <a:p>
            <a:pPr algn="l" rtl="0"/>
            <a:endParaRPr lang="en-US" sz="2600" b="1" dirty="0"/>
          </a:p>
          <a:p>
            <a:pPr algn="l" rtl="0"/>
            <a:r>
              <a:rPr lang="en-US" sz="2600" b="1" dirty="0" smtClean="0"/>
              <a:t>Characterized </a:t>
            </a:r>
            <a:r>
              <a:rPr lang="en-US" sz="2600" b="1" dirty="0"/>
              <a:t>by well‐defined, shiny, erythematous plaques with minimal scaling.</a:t>
            </a:r>
          </a:p>
          <a:p>
            <a:pPr algn="l" rtl="0"/>
            <a:endParaRPr lang="en-US" sz="2600" b="1" dirty="0"/>
          </a:p>
          <a:p>
            <a:pPr algn="l" rtl="0"/>
            <a:r>
              <a:rPr lang="en-US" sz="2600" b="1" dirty="0"/>
              <a:t>Should be differentiated from </a:t>
            </a:r>
            <a:r>
              <a:rPr lang="en-US" sz="2600" b="1" dirty="0">
                <a:solidFill>
                  <a:srgbClr val="FF0000"/>
                </a:solidFill>
              </a:rPr>
              <a:t>fungal infection and Seborrheic dermatitis</a:t>
            </a:r>
            <a:r>
              <a:rPr lang="en-US" sz="2600" b="1" dirty="0"/>
              <a:t>.</a:t>
            </a:r>
          </a:p>
        </p:txBody>
      </p:sp>
      <p:sp>
        <p:nvSpPr>
          <p:cNvPr id="4" name="TextBox 3">
            <a:extLst>
              <a:ext uri="{FF2B5EF4-FFF2-40B4-BE49-F238E27FC236}">
                <a16:creationId xmlns="" xmlns:a16="http://schemas.microsoft.com/office/drawing/2014/main" id="{8661AD9E-1BA9-0679-ADEA-A2EBC301FD41}"/>
              </a:ext>
            </a:extLst>
          </p:cNvPr>
          <p:cNvSpPr txBox="1"/>
          <p:nvPr/>
        </p:nvSpPr>
        <p:spPr>
          <a:xfrm>
            <a:off x="207817" y="3080328"/>
            <a:ext cx="9005455" cy="353943"/>
          </a:xfrm>
          <a:prstGeom prst="rect">
            <a:avLst/>
          </a:prstGeom>
          <a:noFill/>
        </p:spPr>
        <p:txBody>
          <a:bodyPr wrap="square" rtlCol="0">
            <a:spAutoFit/>
          </a:bodyPr>
          <a:lstStyle/>
          <a:p>
            <a:pPr algn="l"/>
            <a:r>
              <a:rPr lang="en-US" sz="1700" dirty="0"/>
              <a:t>Minimal scaling , shiny and no dry why ? Due to skin friction since this type occurs at skin folds . </a:t>
            </a:r>
            <a:endParaRPr lang="x-none" sz="1700" dirty="0"/>
          </a:p>
        </p:txBody>
      </p:sp>
      <p:sp>
        <p:nvSpPr>
          <p:cNvPr id="5" name="TextBox 4">
            <a:extLst>
              <a:ext uri="{FF2B5EF4-FFF2-40B4-BE49-F238E27FC236}">
                <a16:creationId xmlns="" xmlns:a16="http://schemas.microsoft.com/office/drawing/2014/main" id="{F8D60111-7241-1AC6-7DD4-DCBCCBC9D689}"/>
              </a:ext>
            </a:extLst>
          </p:cNvPr>
          <p:cNvSpPr txBox="1"/>
          <p:nvPr/>
        </p:nvSpPr>
        <p:spPr>
          <a:xfrm>
            <a:off x="138545" y="4378614"/>
            <a:ext cx="8047181" cy="646331"/>
          </a:xfrm>
          <a:prstGeom prst="rect">
            <a:avLst/>
          </a:prstGeom>
          <a:noFill/>
        </p:spPr>
        <p:txBody>
          <a:bodyPr wrap="square" rtlCol="0">
            <a:spAutoFit/>
          </a:bodyPr>
          <a:lstStyle/>
          <a:p>
            <a:r>
              <a:rPr lang="en-US" sz="1200" b="0" i="0" dirty="0">
                <a:effectLst/>
                <a:latin typeface="Helvetica" pitchFamily="2" charset="0"/>
              </a:rPr>
              <a:t>because this type of psoriasis is  missing Characteristic</a:t>
            </a:r>
            <a:endParaRPr lang="en-US" sz="1200" dirty="0">
              <a:effectLst/>
              <a:latin typeface="Helvetica" pitchFamily="2" charset="0"/>
            </a:endParaRPr>
          </a:p>
          <a:p>
            <a:r>
              <a:rPr lang="en-US" sz="1200" b="0" i="0" dirty="0">
                <a:effectLst/>
                <a:latin typeface="Helvetica" pitchFamily="2" charset="0"/>
              </a:rPr>
              <a:t>Scaly</a:t>
            </a:r>
            <a:r>
              <a:rPr lang="en-US" sz="1200" dirty="0">
                <a:latin typeface="Helvetica" pitchFamily="2" charset="0"/>
              </a:rPr>
              <a:t> </a:t>
            </a:r>
            <a:r>
              <a:rPr lang="en-US" sz="1200" b="0" i="0" dirty="0">
                <a:effectLst/>
                <a:latin typeface="Helvetica" pitchFamily="2" charset="0"/>
              </a:rPr>
              <a:t>dry silver plaques of psoriasis </a:t>
            </a:r>
            <a:endParaRPr lang="en-US" sz="1200" dirty="0">
              <a:effectLst/>
              <a:latin typeface="Helvetica" pitchFamily="2" charset="0"/>
            </a:endParaRPr>
          </a:p>
          <a:p>
            <a:pPr algn="l"/>
            <a:endParaRPr lang="x-none" sz="1200" dirty="0"/>
          </a:p>
        </p:txBody>
      </p:sp>
      <p:sp>
        <p:nvSpPr>
          <p:cNvPr id="6" name="TextBox 5">
            <a:extLst>
              <a:ext uri="{FF2B5EF4-FFF2-40B4-BE49-F238E27FC236}">
                <a16:creationId xmlns="" xmlns:a16="http://schemas.microsoft.com/office/drawing/2014/main" id="{C38186DC-919F-52E8-E0E2-3EF51C35F171}"/>
              </a:ext>
            </a:extLst>
          </p:cNvPr>
          <p:cNvSpPr txBox="1"/>
          <p:nvPr/>
        </p:nvSpPr>
        <p:spPr>
          <a:xfrm>
            <a:off x="323272" y="1878506"/>
            <a:ext cx="5555672" cy="369332"/>
          </a:xfrm>
          <a:prstGeom prst="rect">
            <a:avLst/>
          </a:prstGeom>
          <a:noFill/>
        </p:spPr>
        <p:txBody>
          <a:bodyPr wrap="square" rtlCol="0">
            <a:spAutoFit/>
          </a:bodyPr>
          <a:lstStyle/>
          <a:p>
            <a:pPr algn="l"/>
            <a:r>
              <a:rPr lang="en-US" dirty="0"/>
              <a:t>Can also be present at </a:t>
            </a:r>
            <a:r>
              <a:rPr lang="en-US" dirty="0" err="1"/>
              <a:t>genetalia</a:t>
            </a:r>
            <a:r>
              <a:rPr lang="en-US" dirty="0"/>
              <a:t> .</a:t>
            </a:r>
            <a:endParaRPr lang="x-none" dirty="0"/>
          </a:p>
        </p:txBody>
      </p:sp>
    </p:spTree>
    <p:extLst>
      <p:ext uri="{BB962C8B-B14F-4D97-AF65-F5344CB8AC3E}">
        <p14:creationId xmlns:p14="http://schemas.microsoft.com/office/powerpoint/2010/main" val="186326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04" y="1125131"/>
            <a:ext cx="6172200" cy="3291840"/>
          </a:xfrm>
        </p:spPr>
        <p:txBody>
          <a:bodyPr>
            <a:normAutofit/>
          </a:bodyPr>
          <a:lstStyle/>
          <a:p>
            <a:pPr algn="l" rtl="0"/>
            <a:r>
              <a:rPr lang="en-US" dirty="0"/>
              <a:t>Definition</a:t>
            </a:r>
          </a:p>
          <a:p>
            <a:pPr algn="l" rtl="0"/>
            <a:r>
              <a:rPr lang="en-US" dirty="0"/>
              <a:t>Epidemiology</a:t>
            </a:r>
          </a:p>
          <a:p>
            <a:pPr algn="l" rtl="0"/>
            <a:r>
              <a:rPr lang="en-US" dirty="0"/>
              <a:t>Pathogenesis</a:t>
            </a:r>
          </a:p>
          <a:p>
            <a:pPr algn="l" rtl="0"/>
            <a:r>
              <a:rPr lang="en-US" dirty="0"/>
              <a:t>Clinical presentations and variants</a:t>
            </a:r>
          </a:p>
          <a:p>
            <a:pPr algn="l" rtl="0"/>
            <a:r>
              <a:rPr lang="en-US" dirty="0" err="1"/>
              <a:t>Histopathological</a:t>
            </a:r>
            <a:r>
              <a:rPr lang="en-US" dirty="0"/>
              <a:t> features</a:t>
            </a:r>
          </a:p>
          <a:p>
            <a:pPr algn="l" rtl="0"/>
            <a:r>
              <a:rPr lang="en-US" dirty="0"/>
              <a:t>Exacerbating factors</a:t>
            </a:r>
          </a:p>
          <a:p>
            <a:pPr algn="l" rtl="0"/>
            <a:r>
              <a:rPr lang="en-US" dirty="0"/>
              <a:t>Differential diagnosis</a:t>
            </a:r>
          </a:p>
          <a:p>
            <a:pPr algn="l" rtl="0"/>
            <a:r>
              <a:rPr lang="en-US" dirty="0"/>
              <a:t>Associated co morbidities</a:t>
            </a:r>
          </a:p>
          <a:p>
            <a:pPr algn="l" rtl="0"/>
            <a:r>
              <a:rPr lang="en-US" dirty="0"/>
              <a:t>treatment</a:t>
            </a:r>
          </a:p>
          <a:p>
            <a:pPr algn="l" rtl="0"/>
            <a:endParaRPr lang="en-US" dirty="0"/>
          </a:p>
        </p:txBody>
      </p:sp>
    </p:spTree>
    <p:extLst>
      <p:ext uri="{BB962C8B-B14F-4D97-AF65-F5344CB8AC3E}">
        <p14:creationId xmlns:p14="http://schemas.microsoft.com/office/powerpoint/2010/main" val="185234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chor="ctr">
            <a:normAutofit/>
          </a:bodyPr>
          <a:lstStyle/>
          <a:p>
            <a:pPr algn="ctr"/>
            <a:r>
              <a:rPr lang="en-US" sz="4800" b="1" dirty="0">
                <a:solidFill>
                  <a:srgbClr val="0070C0"/>
                </a:solidFill>
                <a:latin typeface="+mn-lt"/>
              </a:rPr>
              <a:t>Flexural(inverse)psoriasis</a:t>
            </a:r>
          </a:p>
        </p:txBody>
      </p:sp>
      <p:pic>
        <p:nvPicPr>
          <p:cNvPr id="4" name="Content Placeholder 3"/>
          <p:cNvPicPr>
            <a:picLocks noGrp="1" noChangeAspect="1"/>
          </p:cNvPicPr>
          <p:nvPr>
            <p:ph idx="1"/>
          </p:nvPr>
        </p:nvPicPr>
        <p:blipFill>
          <a:blip r:embed="rId2"/>
          <a:srcRect/>
          <a:stretch/>
        </p:blipFill>
        <p:spPr>
          <a:xfrm>
            <a:off x="0" y="944387"/>
            <a:ext cx="3290455" cy="2431769"/>
          </a:xfrm>
        </p:spPr>
      </p:pic>
      <p:sp>
        <p:nvSpPr>
          <p:cNvPr id="3" name="Rectangle 2"/>
          <p:cNvSpPr/>
          <p:nvPr/>
        </p:nvSpPr>
        <p:spPr>
          <a:xfrm>
            <a:off x="-1" y="3672987"/>
            <a:ext cx="9144000" cy="1052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200" b="1" dirty="0">
                <a:solidFill>
                  <a:schemeClr val="tx1"/>
                </a:solidFill>
              </a:rPr>
              <a:t>Well demarcated erythema with minimal to  no scaling (due to friction of the opposed skin leading to scale removal).</a:t>
            </a:r>
          </a:p>
        </p:txBody>
      </p:sp>
      <p:pic>
        <p:nvPicPr>
          <p:cNvPr id="8" name="Picture 7">
            <a:extLst>
              <a:ext uri="{FF2B5EF4-FFF2-40B4-BE49-F238E27FC236}">
                <a16:creationId xmlns="" xmlns:a16="http://schemas.microsoft.com/office/drawing/2014/main" id="{421BE5CC-7ECD-31CA-AB1D-B6A1107F147A}"/>
              </a:ext>
            </a:extLst>
          </p:cNvPr>
          <p:cNvPicPr>
            <a:picLocks noChangeAspect="1"/>
          </p:cNvPicPr>
          <p:nvPr/>
        </p:nvPicPr>
        <p:blipFill>
          <a:blip r:embed="rId3"/>
          <a:stretch>
            <a:fillRect/>
          </a:stretch>
        </p:blipFill>
        <p:spPr>
          <a:xfrm>
            <a:off x="6465454" y="912450"/>
            <a:ext cx="2678545" cy="2427671"/>
          </a:xfrm>
          <a:prstGeom prst="rect">
            <a:avLst/>
          </a:prstGeom>
        </p:spPr>
      </p:pic>
      <p:pic>
        <p:nvPicPr>
          <p:cNvPr id="9" name="Picture 8">
            <a:extLst>
              <a:ext uri="{FF2B5EF4-FFF2-40B4-BE49-F238E27FC236}">
                <a16:creationId xmlns="" xmlns:a16="http://schemas.microsoft.com/office/drawing/2014/main" id="{51A26515-9009-0077-FDF2-B7E98AB6D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0455" y="897734"/>
            <a:ext cx="3174999" cy="2497587"/>
          </a:xfrm>
          <a:prstGeom prst="rect">
            <a:avLst/>
          </a:prstGeom>
        </p:spPr>
      </p:pic>
    </p:spTree>
    <p:extLst>
      <p:ext uri="{BB962C8B-B14F-4D97-AF65-F5344CB8AC3E}">
        <p14:creationId xmlns:p14="http://schemas.microsoft.com/office/powerpoint/2010/main" val="1117847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chor="ctr">
            <a:normAutofit/>
          </a:bodyPr>
          <a:lstStyle/>
          <a:p>
            <a:pPr algn="ctr"/>
            <a:r>
              <a:rPr lang="en-US" sz="4800" b="1" dirty="0">
                <a:solidFill>
                  <a:srgbClr val="0070C0"/>
                </a:solidFill>
                <a:latin typeface="+mn-lt"/>
              </a:rPr>
              <a:t>Flexural(inverse)psoriasis</a:t>
            </a:r>
          </a:p>
        </p:txBody>
      </p:sp>
      <p:pic>
        <p:nvPicPr>
          <p:cNvPr id="6" name="Content Placeholder 3" descr="sdf.jpg"/>
          <p:cNvPicPr>
            <a:picLocks noGrp="1" noChangeAspect="1"/>
          </p:cNvPicPr>
          <p:nvPr>
            <p:ph idx="1"/>
          </p:nvPr>
        </p:nvPicPr>
        <p:blipFill>
          <a:blip r:embed="rId2"/>
          <a:stretch>
            <a:fillRect/>
          </a:stretch>
        </p:blipFill>
        <p:spPr>
          <a:xfrm>
            <a:off x="29118" y="857251"/>
            <a:ext cx="4719468" cy="2918618"/>
          </a:xfrm>
        </p:spPr>
      </p:pic>
      <p:pic>
        <p:nvPicPr>
          <p:cNvPr id="7" name="Content Placeholder 3" descr="ivs.jpg"/>
          <p:cNvPicPr>
            <a:picLocks noChangeAspect="1"/>
          </p:cNvPicPr>
          <p:nvPr/>
        </p:nvPicPr>
        <p:blipFill>
          <a:blip r:embed="rId3"/>
          <a:stretch>
            <a:fillRect/>
          </a:stretch>
        </p:blipFill>
        <p:spPr>
          <a:xfrm>
            <a:off x="4777704" y="875015"/>
            <a:ext cx="4366296" cy="2900853"/>
          </a:xfrm>
          <a:prstGeom prst="rect">
            <a:avLst/>
          </a:prstGeom>
        </p:spPr>
      </p:pic>
      <p:sp>
        <p:nvSpPr>
          <p:cNvPr id="8" name="Rectangle 7"/>
          <p:cNvSpPr/>
          <p:nvPr/>
        </p:nvSpPr>
        <p:spPr>
          <a:xfrm>
            <a:off x="29118" y="3775869"/>
            <a:ext cx="4719468" cy="1367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200" b="1" dirty="0">
                <a:solidFill>
                  <a:schemeClr val="tx1"/>
                </a:solidFill>
              </a:rPr>
              <a:t>Flexural psoriasis with nail changes </a:t>
            </a:r>
          </a:p>
          <a:p>
            <a:pPr algn="ctr"/>
            <a:r>
              <a:rPr lang="en-US" sz="2200" b="1" dirty="0">
                <a:solidFill>
                  <a:schemeClr val="tx1"/>
                </a:solidFill>
              </a:rPr>
              <a:t>( pitting).</a:t>
            </a:r>
          </a:p>
        </p:txBody>
      </p:sp>
      <p:sp>
        <p:nvSpPr>
          <p:cNvPr id="9" name="Rectangle 8"/>
          <p:cNvSpPr/>
          <p:nvPr/>
        </p:nvSpPr>
        <p:spPr>
          <a:xfrm>
            <a:off x="4777704" y="3775869"/>
            <a:ext cx="4366296" cy="1367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200" b="1" dirty="0">
                <a:solidFill>
                  <a:schemeClr val="tx1"/>
                </a:solidFill>
              </a:rPr>
              <a:t>Peri- umbilical flexural psoriasis.</a:t>
            </a:r>
          </a:p>
        </p:txBody>
      </p:sp>
    </p:spTree>
    <p:extLst>
      <p:ext uri="{BB962C8B-B14F-4D97-AF65-F5344CB8AC3E}">
        <p14:creationId xmlns:p14="http://schemas.microsoft.com/office/powerpoint/2010/main" val="2881773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627534"/>
            <a:ext cx="9144000" cy="857250"/>
          </a:xfrm>
        </p:spPr>
        <p:txBody>
          <a:bodyPr anchor="ctr">
            <a:normAutofit/>
          </a:bodyPr>
          <a:lstStyle/>
          <a:p>
            <a:pPr algn="ctr"/>
            <a:r>
              <a:rPr lang="en-US" sz="4800" b="1" dirty="0">
                <a:solidFill>
                  <a:srgbClr val="0070C0"/>
                </a:solidFill>
                <a:latin typeface="+mn-lt"/>
              </a:rPr>
              <a:t>5-Pustular psoriasis</a:t>
            </a:r>
          </a:p>
        </p:txBody>
      </p:sp>
      <p:sp>
        <p:nvSpPr>
          <p:cNvPr id="3" name="Content Placeholder 2"/>
          <p:cNvSpPr>
            <a:spLocks noGrp="1"/>
          </p:cNvSpPr>
          <p:nvPr>
            <p:ph idx="1"/>
          </p:nvPr>
        </p:nvSpPr>
        <p:spPr>
          <a:xfrm>
            <a:off x="0" y="1347614"/>
            <a:ext cx="9144000" cy="3795886"/>
          </a:xfrm>
        </p:spPr>
        <p:txBody>
          <a:bodyPr>
            <a:normAutofit fontScale="70000" lnSpcReduction="20000"/>
          </a:bodyPr>
          <a:lstStyle/>
          <a:p>
            <a:pPr algn="l" rtl="0"/>
            <a:r>
              <a:rPr lang="en-US" sz="3200" b="1" dirty="0"/>
              <a:t>Eruption of sterile pustules that can be generalized and extensive or localized to existing plaques.</a:t>
            </a:r>
          </a:p>
          <a:p>
            <a:pPr algn="l" rtl="0"/>
            <a:endParaRPr lang="en-US" sz="3200" b="1" dirty="0"/>
          </a:p>
          <a:p>
            <a:pPr algn="l" rtl="0"/>
            <a:r>
              <a:rPr lang="en-US" sz="3200" b="1" dirty="0"/>
              <a:t> </a:t>
            </a:r>
            <a:r>
              <a:rPr lang="en-US" sz="3200" b="1" dirty="0">
                <a:solidFill>
                  <a:srgbClr val="FF0000"/>
                </a:solidFill>
              </a:rPr>
              <a:t>Acute generalized pustular</a:t>
            </a:r>
            <a:r>
              <a:rPr lang="en-US" sz="3200" b="1" dirty="0"/>
              <a:t> </a:t>
            </a:r>
            <a:r>
              <a:rPr lang="en-US" sz="3200" b="1" dirty="0">
                <a:solidFill>
                  <a:srgbClr val="FF0000"/>
                </a:solidFill>
              </a:rPr>
              <a:t>psoriasis</a:t>
            </a:r>
            <a:r>
              <a:rPr lang="en-US" sz="3200" b="1" dirty="0"/>
              <a:t> is known as the </a:t>
            </a:r>
            <a:r>
              <a:rPr lang="en-US" sz="3200" b="1" dirty="0">
                <a:solidFill>
                  <a:srgbClr val="FF0000"/>
                </a:solidFill>
              </a:rPr>
              <a:t>von Zumbusch variant</a:t>
            </a:r>
            <a:r>
              <a:rPr lang="en-US" sz="3200" b="1" dirty="0"/>
              <a:t>, an uncommon, severe form of psoriasis that </a:t>
            </a:r>
            <a:r>
              <a:rPr lang="en-US" sz="3200" b="1" dirty="0" smtClean="0"/>
              <a:t>may </a:t>
            </a:r>
            <a:r>
              <a:rPr lang="en-US" sz="3200" b="1" dirty="0"/>
              <a:t>be accompanied by edema and fever and  may require hospitalization . </a:t>
            </a:r>
          </a:p>
          <a:p>
            <a:pPr algn="l" rtl="0"/>
            <a:endParaRPr lang="en-US" sz="3200" b="1" dirty="0"/>
          </a:p>
          <a:p>
            <a:pPr algn="l" rtl="0"/>
            <a:r>
              <a:rPr lang="en-US" sz="3200" b="1" dirty="0"/>
              <a:t>Neutrophils infiltration due to inflammation . </a:t>
            </a:r>
          </a:p>
          <a:p>
            <a:pPr algn="l" rtl="0"/>
            <a:endParaRPr lang="en-US" sz="3200" b="1" dirty="0"/>
          </a:p>
          <a:p>
            <a:pPr algn="l" rtl="0"/>
            <a:r>
              <a:rPr lang="en-US" sz="3200" b="1" dirty="0"/>
              <a:t>It needs systemic treatment.</a:t>
            </a:r>
          </a:p>
          <a:p>
            <a:pPr algn="l" rtl="0"/>
            <a:r>
              <a:rPr lang="en-US" sz="3200" b="1" dirty="0"/>
              <a:t>Bad prognosis and  one of the most severe forms .</a:t>
            </a:r>
          </a:p>
        </p:txBody>
      </p:sp>
      <p:sp>
        <p:nvSpPr>
          <p:cNvPr id="4" name="TextBox 3">
            <a:extLst>
              <a:ext uri="{FF2B5EF4-FFF2-40B4-BE49-F238E27FC236}">
                <a16:creationId xmlns="" xmlns:a16="http://schemas.microsoft.com/office/drawing/2014/main" id="{45B928C0-5554-D385-3F3C-213876CB1F24}"/>
              </a:ext>
            </a:extLst>
          </p:cNvPr>
          <p:cNvSpPr txBox="1"/>
          <p:nvPr/>
        </p:nvSpPr>
        <p:spPr>
          <a:xfrm>
            <a:off x="5652119" y="2837873"/>
            <a:ext cx="3157061" cy="1092607"/>
          </a:xfrm>
          <a:prstGeom prst="rect">
            <a:avLst/>
          </a:prstGeom>
          <a:noFill/>
        </p:spPr>
        <p:txBody>
          <a:bodyPr wrap="square" rtlCol="0">
            <a:spAutoFit/>
          </a:bodyPr>
          <a:lstStyle/>
          <a:p>
            <a:pPr algn="l"/>
            <a:r>
              <a:rPr lang="en-US" sz="1300" dirty="0"/>
              <a:t>Why hospitalization although pustules are sterile? Because affected skin will be non-functional , body loses it’s first line of defense , fluid loss and electrolyte imbalances also occur . </a:t>
            </a:r>
            <a:endParaRPr lang="x-none" sz="1300" dirty="0"/>
          </a:p>
        </p:txBody>
      </p:sp>
    </p:spTree>
    <p:extLst>
      <p:ext uri="{BB962C8B-B14F-4D97-AF65-F5344CB8AC3E}">
        <p14:creationId xmlns:p14="http://schemas.microsoft.com/office/powerpoint/2010/main" val="2396565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4" y="0"/>
            <a:ext cx="9155824" cy="857250"/>
          </a:xfrm>
        </p:spPr>
        <p:txBody>
          <a:bodyPr anchor="ctr">
            <a:normAutofit fontScale="90000"/>
          </a:bodyPr>
          <a:lstStyle/>
          <a:p>
            <a:pPr algn="ctr"/>
            <a:r>
              <a:rPr lang="en-US" sz="4800" b="1" dirty="0">
                <a:solidFill>
                  <a:srgbClr val="0070C0"/>
                </a:solidFill>
                <a:latin typeface="+mn-lt"/>
              </a:rPr>
              <a:t>Pustular psoriasis-Generalized</a:t>
            </a:r>
          </a:p>
        </p:txBody>
      </p:sp>
      <p:pic>
        <p:nvPicPr>
          <p:cNvPr id="5" name="Content Placeholder 3" descr="psso09.jpg"/>
          <p:cNvPicPr>
            <a:picLocks noChangeAspect="1"/>
          </p:cNvPicPr>
          <p:nvPr/>
        </p:nvPicPr>
        <p:blipFill>
          <a:blip r:embed="rId2"/>
          <a:stretch>
            <a:fillRect/>
          </a:stretch>
        </p:blipFill>
        <p:spPr>
          <a:xfrm>
            <a:off x="3778901" y="857251"/>
            <a:ext cx="3025347" cy="3820733"/>
          </a:xfrm>
          <a:prstGeom prst="rect">
            <a:avLst/>
          </a:prstGeom>
        </p:spPr>
      </p:pic>
      <p:sp>
        <p:nvSpPr>
          <p:cNvPr id="3" name="Rectangle 2"/>
          <p:cNvSpPr/>
          <p:nvPr/>
        </p:nvSpPr>
        <p:spPr>
          <a:xfrm>
            <a:off x="0" y="4677984"/>
            <a:ext cx="9144000" cy="465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800" b="1" dirty="0">
                <a:solidFill>
                  <a:schemeClr val="tx1"/>
                </a:solidFill>
              </a:rPr>
              <a:t>Generalized erythema studied with sterile pustules.</a:t>
            </a:r>
          </a:p>
        </p:txBody>
      </p:sp>
      <p:pic>
        <p:nvPicPr>
          <p:cNvPr id="6" name="Content Placeholder 3" descr="psse.jpg"/>
          <p:cNvPicPr>
            <a:picLocks noChangeAspect="1"/>
          </p:cNvPicPr>
          <p:nvPr/>
        </p:nvPicPr>
        <p:blipFill>
          <a:blip r:embed="rId3"/>
          <a:stretch>
            <a:fillRect/>
          </a:stretch>
        </p:blipFill>
        <p:spPr>
          <a:xfrm>
            <a:off x="6804248" y="857251"/>
            <a:ext cx="2339752" cy="3820733"/>
          </a:xfrm>
          <a:prstGeom prst="rect">
            <a:avLst/>
          </a:prstGeom>
        </p:spPr>
      </p:pic>
      <p:pic>
        <p:nvPicPr>
          <p:cNvPr id="9" name="Picture 8">
            <a:extLst>
              <a:ext uri="{FF2B5EF4-FFF2-40B4-BE49-F238E27FC236}">
                <a16:creationId xmlns="" xmlns:a16="http://schemas.microsoft.com/office/drawing/2014/main" id="{CB2976B1-5224-BEB5-1900-0F1A85157ABE}"/>
              </a:ext>
            </a:extLst>
          </p:cNvPr>
          <p:cNvPicPr>
            <a:picLocks noChangeAspect="1"/>
          </p:cNvPicPr>
          <p:nvPr/>
        </p:nvPicPr>
        <p:blipFill>
          <a:blip r:embed="rId4"/>
          <a:stretch>
            <a:fillRect/>
          </a:stretch>
        </p:blipFill>
        <p:spPr>
          <a:xfrm>
            <a:off x="15921" y="857249"/>
            <a:ext cx="3708790" cy="3820733"/>
          </a:xfrm>
          <a:prstGeom prst="rect">
            <a:avLst/>
          </a:prstGeom>
        </p:spPr>
      </p:pic>
    </p:spTree>
    <p:extLst>
      <p:ext uri="{BB962C8B-B14F-4D97-AF65-F5344CB8AC3E}">
        <p14:creationId xmlns:p14="http://schemas.microsoft.com/office/powerpoint/2010/main" val="3652486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0728"/>
            <a:ext cx="4017818" cy="1059582"/>
          </a:xfrm>
        </p:spPr>
        <p:txBody>
          <a:bodyPr anchor="ctr">
            <a:noAutofit/>
          </a:bodyPr>
          <a:lstStyle/>
          <a:p>
            <a:pPr algn="ctr"/>
            <a:r>
              <a:rPr lang="en-US" sz="3100" b="1">
                <a:solidFill>
                  <a:srgbClr val="0070C0"/>
                </a:solidFill>
                <a:latin typeface="+mn-lt"/>
              </a:rPr>
              <a:t>Pustular psoriasis-Localized (palmoplantar)</a:t>
            </a:r>
            <a:endParaRPr lang="en-US" sz="3100" b="1" dirty="0">
              <a:solidFill>
                <a:srgbClr val="0070C0"/>
              </a:solidFill>
              <a:latin typeface="+mn-lt"/>
            </a:endParaRPr>
          </a:p>
        </p:txBody>
      </p:sp>
      <p:pic>
        <p:nvPicPr>
          <p:cNvPr id="8" name="Picture 7">
            <a:extLst>
              <a:ext uri="{FF2B5EF4-FFF2-40B4-BE49-F238E27FC236}">
                <a16:creationId xmlns="" xmlns:a16="http://schemas.microsoft.com/office/drawing/2014/main" id="{58E79384-BE0A-A158-633B-AC841970619B}"/>
              </a:ext>
            </a:extLst>
          </p:cNvPr>
          <p:cNvPicPr>
            <a:picLocks noChangeAspect="1"/>
          </p:cNvPicPr>
          <p:nvPr/>
        </p:nvPicPr>
        <p:blipFill>
          <a:blip r:embed="rId2"/>
          <a:stretch>
            <a:fillRect/>
          </a:stretch>
        </p:blipFill>
        <p:spPr>
          <a:xfrm>
            <a:off x="4017818" y="277091"/>
            <a:ext cx="4977821" cy="4709894"/>
          </a:xfrm>
          <a:prstGeom prst="rect">
            <a:avLst/>
          </a:prstGeom>
        </p:spPr>
      </p:pic>
    </p:spTree>
    <p:extLst>
      <p:ext uri="{BB962C8B-B14F-4D97-AF65-F5344CB8AC3E}">
        <p14:creationId xmlns:p14="http://schemas.microsoft.com/office/powerpoint/2010/main" val="3839199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55526"/>
            <a:ext cx="9144000" cy="857250"/>
          </a:xfrm>
        </p:spPr>
        <p:txBody>
          <a:bodyPr anchor="ctr">
            <a:normAutofit/>
          </a:bodyPr>
          <a:lstStyle/>
          <a:p>
            <a:pPr algn="ctr"/>
            <a:r>
              <a:rPr lang="en-US" sz="4800" b="1" dirty="0">
                <a:solidFill>
                  <a:srgbClr val="0070C0"/>
                </a:solidFill>
                <a:latin typeface="+mn-lt"/>
              </a:rPr>
              <a:t>6-Palmoplantar psoriasis</a:t>
            </a:r>
          </a:p>
        </p:txBody>
      </p:sp>
      <p:sp>
        <p:nvSpPr>
          <p:cNvPr id="3" name="Content Placeholder 2"/>
          <p:cNvSpPr>
            <a:spLocks noGrp="1"/>
          </p:cNvSpPr>
          <p:nvPr>
            <p:ph idx="1"/>
          </p:nvPr>
        </p:nvSpPr>
        <p:spPr>
          <a:xfrm>
            <a:off x="0" y="1275606"/>
            <a:ext cx="9144000" cy="3867894"/>
          </a:xfrm>
        </p:spPr>
        <p:txBody>
          <a:bodyPr>
            <a:normAutofit fontScale="92500" lnSpcReduction="10000"/>
          </a:bodyPr>
          <a:lstStyle/>
          <a:p>
            <a:pPr algn="l" rtl="0"/>
            <a:r>
              <a:rPr lang="en-US" b="1" dirty="0"/>
              <a:t>Palmoplantar pustular psoriasis is characterized by yellow‐brown sterile pustules on the hands and feet.</a:t>
            </a:r>
          </a:p>
          <a:p>
            <a:pPr algn="l" rtl="0"/>
            <a:endParaRPr lang="en-US" b="1" dirty="0"/>
          </a:p>
          <a:p>
            <a:pPr algn="l" rtl="0"/>
            <a:r>
              <a:rPr lang="en-US" b="1" dirty="0">
                <a:solidFill>
                  <a:srgbClr val="FF0000"/>
                </a:solidFill>
              </a:rPr>
              <a:t>Nail</a:t>
            </a:r>
            <a:r>
              <a:rPr lang="en-US" b="1" dirty="0"/>
              <a:t> changes are more frequent in this variant.  </a:t>
            </a:r>
          </a:p>
          <a:p>
            <a:pPr algn="l" rtl="0"/>
            <a:endParaRPr lang="en-US" b="1" dirty="0"/>
          </a:p>
          <a:p>
            <a:pPr algn="l" rtl="0"/>
            <a:r>
              <a:rPr lang="en-US" b="1" dirty="0"/>
              <a:t>Patients may also experience scaling and severe pruritus, making this variant difficult to differentiate from hand eczema.  </a:t>
            </a:r>
          </a:p>
          <a:p>
            <a:pPr algn="l" rtl="0"/>
            <a:endParaRPr lang="en-US" b="1" dirty="0"/>
          </a:p>
          <a:p>
            <a:pPr algn="l" rtl="0"/>
            <a:r>
              <a:rPr lang="en-US" b="1" dirty="0"/>
              <a:t>This form of psoriasis is more common in </a:t>
            </a:r>
            <a:r>
              <a:rPr lang="en-US" b="1" dirty="0">
                <a:solidFill>
                  <a:srgbClr val="FF0000"/>
                </a:solidFill>
              </a:rPr>
              <a:t>women</a:t>
            </a:r>
            <a:r>
              <a:rPr lang="en-US" b="1" dirty="0"/>
              <a:t>.</a:t>
            </a:r>
          </a:p>
          <a:p>
            <a:pPr algn="l" rtl="0"/>
            <a:endParaRPr lang="en-US" b="1" dirty="0"/>
          </a:p>
          <a:p>
            <a:pPr algn="l" rtl="0"/>
            <a:r>
              <a:rPr lang="en-US" b="1" dirty="0">
                <a:solidFill>
                  <a:srgbClr val="FF0000"/>
                </a:solidFill>
              </a:rPr>
              <a:t>Smoking</a:t>
            </a:r>
            <a:r>
              <a:rPr lang="en-US" b="1" dirty="0"/>
              <a:t> is a risk factor for this </a:t>
            </a:r>
            <a:r>
              <a:rPr lang="en-US" b="1" dirty="0" smtClean="0"/>
              <a:t>variant.</a:t>
            </a:r>
            <a:endParaRPr lang="en-US" b="1" dirty="0"/>
          </a:p>
          <a:p>
            <a:pPr algn="l" rtl="0"/>
            <a:endParaRPr lang="en-US" b="1" dirty="0"/>
          </a:p>
          <a:p>
            <a:pPr algn="l" rtl="0"/>
            <a:r>
              <a:rPr lang="en-US" b="1" dirty="0"/>
              <a:t>Differential diagnosis includes ; eczema ( biopsy is helpful for making the diagnosis of psoriasis) and fungal infection.</a:t>
            </a:r>
          </a:p>
        </p:txBody>
      </p:sp>
    </p:spTree>
    <p:extLst>
      <p:ext uri="{BB962C8B-B14F-4D97-AF65-F5344CB8AC3E}">
        <p14:creationId xmlns:p14="http://schemas.microsoft.com/office/powerpoint/2010/main" val="4064590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chor="ctr">
            <a:normAutofit/>
          </a:bodyPr>
          <a:lstStyle/>
          <a:p>
            <a:pPr algn="ctr"/>
            <a:r>
              <a:rPr lang="en-US" sz="3600" b="1" dirty="0">
                <a:solidFill>
                  <a:srgbClr val="0070C0"/>
                </a:solidFill>
                <a:latin typeface="+mn-lt"/>
              </a:rPr>
              <a:t>Palmoplantar psoriasis</a:t>
            </a:r>
          </a:p>
        </p:txBody>
      </p:sp>
      <p:pic>
        <p:nvPicPr>
          <p:cNvPr id="4" name="Content Placeholder 3" descr="ppli.jpg"/>
          <p:cNvPicPr>
            <a:picLocks noGrp="1" noChangeAspect="1"/>
          </p:cNvPicPr>
          <p:nvPr>
            <p:ph idx="1"/>
          </p:nvPr>
        </p:nvPicPr>
        <p:blipFill>
          <a:blip r:embed="rId2"/>
          <a:stretch>
            <a:fillRect/>
          </a:stretch>
        </p:blipFill>
        <p:spPr>
          <a:xfrm>
            <a:off x="0" y="872872"/>
            <a:ext cx="3491880" cy="3481077"/>
          </a:xfrm>
        </p:spPr>
      </p:pic>
      <p:pic>
        <p:nvPicPr>
          <p:cNvPr id="5" name="Content Placeholder 3" descr="plo6.jpg"/>
          <p:cNvPicPr>
            <a:picLocks noChangeAspect="1"/>
          </p:cNvPicPr>
          <p:nvPr/>
        </p:nvPicPr>
        <p:blipFill>
          <a:blip r:embed="rId3"/>
          <a:stretch>
            <a:fillRect/>
          </a:stretch>
        </p:blipFill>
        <p:spPr>
          <a:xfrm>
            <a:off x="3491880" y="872871"/>
            <a:ext cx="3168352" cy="3481078"/>
          </a:xfrm>
          <a:prstGeom prst="rect">
            <a:avLst/>
          </a:prstGeom>
        </p:spPr>
      </p:pic>
      <p:pic>
        <p:nvPicPr>
          <p:cNvPr id="6" name="Content Placeholder 3" descr="ploi.jpg"/>
          <p:cNvPicPr>
            <a:picLocks noChangeAspect="1"/>
          </p:cNvPicPr>
          <p:nvPr/>
        </p:nvPicPr>
        <p:blipFill>
          <a:blip r:embed="rId4"/>
          <a:stretch>
            <a:fillRect/>
          </a:stretch>
        </p:blipFill>
        <p:spPr>
          <a:xfrm>
            <a:off x="6660232" y="857250"/>
            <a:ext cx="2483768" cy="3496699"/>
          </a:xfrm>
          <a:prstGeom prst="rect">
            <a:avLst/>
          </a:prstGeom>
        </p:spPr>
      </p:pic>
      <p:sp>
        <p:nvSpPr>
          <p:cNvPr id="3" name="Rectangle 2"/>
          <p:cNvSpPr/>
          <p:nvPr/>
        </p:nvSpPr>
        <p:spPr>
          <a:xfrm>
            <a:off x="0" y="4369569"/>
            <a:ext cx="3491880" cy="773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400" b="1" dirty="0">
                <a:solidFill>
                  <a:schemeClr val="tx1"/>
                </a:solidFill>
              </a:rPr>
              <a:t>Well-defined Itchy erythema with scaling.</a:t>
            </a:r>
          </a:p>
        </p:txBody>
      </p:sp>
      <p:sp>
        <p:nvSpPr>
          <p:cNvPr id="7" name="Rectangle 6"/>
          <p:cNvSpPr/>
          <p:nvPr/>
        </p:nvSpPr>
        <p:spPr>
          <a:xfrm>
            <a:off x="3491880" y="4353949"/>
            <a:ext cx="3168352" cy="78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000" b="1" dirty="0">
                <a:solidFill>
                  <a:schemeClr val="tx1"/>
                </a:solidFill>
              </a:rPr>
              <a:t>Well-defined itchy erythema with scaling , some pustules.</a:t>
            </a:r>
          </a:p>
        </p:txBody>
      </p:sp>
      <p:sp>
        <p:nvSpPr>
          <p:cNvPr id="8" name="Rectangle 7"/>
          <p:cNvSpPr/>
          <p:nvPr/>
        </p:nvSpPr>
        <p:spPr>
          <a:xfrm>
            <a:off x="6660232" y="4353949"/>
            <a:ext cx="2483768" cy="78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1400" b="1" dirty="0">
                <a:solidFill>
                  <a:schemeClr val="tx1"/>
                </a:solidFill>
              </a:rPr>
              <a:t>Well-defined itchy erythema with scaling , some pustules and nail changes.</a:t>
            </a:r>
          </a:p>
        </p:txBody>
      </p:sp>
      <p:sp>
        <p:nvSpPr>
          <p:cNvPr id="9" name="مربع نص 8"/>
          <p:cNvSpPr txBox="1"/>
          <p:nvPr/>
        </p:nvSpPr>
        <p:spPr>
          <a:xfrm>
            <a:off x="-9376" y="0"/>
            <a:ext cx="1620788" cy="923330"/>
          </a:xfrm>
          <a:prstGeom prst="rect">
            <a:avLst/>
          </a:prstGeom>
          <a:solidFill>
            <a:schemeClr val="accent1">
              <a:lumMod val="40000"/>
              <a:lumOff val="60000"/>
            </a:schemeClr>
          </a:solidFill>
        </p:spPr>
        <p:txBody>
          <a:bodyPr wrap="square" rtlCol="1">
            <a:spAutoFit/>
          </a:bodyPr>
          <a:lstStyle/>
          <a:p>
            <a:r>
              <a:rPr lang="en-US" dirty="0"/>
              <a:t>Symmetrical , dry and well demarcated </a:t>
            </a:r>
            <a:endParaRPr lang="ar-JO" dirty="0"/>
          </a:p>
        </p:txBody>
      </p:sp>
    </p:spTree>
    <p:extLst>
      <p:ext uri="{BB962C8B-B14F-4D97-AF65-F5344CB8AC3E}">
        <p14:creationId xmlns:p14="http://schemas.microsoft.com/office/powerpoint/2010/main" val="1068273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62372"/>
            <a:ext cx="9144000" cy="857250"/>
          </a:xfrm>
        </p:spPr>
        <p:txBody>
          <a:bodyPr anchor="ctr">
            <a:normAutofit/>
          </a:bodyPr>
          <a:lstStyle/>
          <a:p>
            <a:pPr algn="ctr"/>
            <a:r>
              <a:rPr lang="en-US" sz="4800" b="1" dirty="0">
                <a:solidFill>
                  <a:srgbClr val="0070C0"/>
                </a:solidFill>
                <a:latin typeface="+mn-lt"/>
              </a:rPr>
              <a:t>7-Erythrodermic psoriasis</a:t>
            </a:r>
          </a:p>
        </p:txBody>
      </p:sp>
      <p:sp>
        <p:nvSpPr>
          <p:cNvPr id="3" name="Content Placeholder 2"/>
          <p:cNvSpPr>
            <a:spLocks noGrp="1"/>
          </p:cNvSpPr>
          <p:nvPr>
            <p:ph idx="1"/>
          </p:nvPr>
        </p:nvSpPr>
        <p:spPr>
          <a:xfrm>
            <a:off x="0" y="1419622"/>
            <a:ext cx="9144000" cy="3723878"/>
          </a:xfrm>
        </p:spPr>
        <p:txBody>
          <a:bodyPr>
            <a:normAutofit fontScale="70000" lnSpcReduction="20000"/>
          </a:bodyPr>
          <a:lstStyle/>
          <a:p>
            <a:pPr algn="l" rtl="0"/>
            <a:r>
              <a:rPr lang="en-US" sz="2800" b="1" dirty="0"/>
              <a:t>Erythrodermic psoriasis appears as generalized Exfoliative dermatitis that can affect a large percentage of a patient's body surface area.</a:t>
            </a:r>
          </a:p>
          <a:p>
            <a:pPr algn="l" rtl="0"/>
            <a:endParaRPr lang="en-US" sz="2800" b="1" dirty="0"/>
          </a:p>
          <a:p>
            <a:pPr algn="l" rtl="0"/>
            <a:r>
              <a:rPr lang="en-US" sz="2800" b="1" dirty="0"/>
              <a:t>Erythrodermic : </a:t>
            </a:r>
            <a:r>
              <a:rPr lang="en-US" sz="2800" b="1" dirty="0">
                <a:solidFill>
                  <a:srgbClr val="FF0000"/>
                </a:solidFill>
              </a:rPr>
              <a:t>affection of more than 90% of BSA</a:t>
            </a:r>
            <a:r>
              <a:rPr lang="en-US" sz="2800" b="1" dirty="0"/>
              <a:t>.</a:t>
            </a:r>
          </a:p>
          <a:p>
            <a:pPr algn="l" rtl="0"/>
            <a:r>
              <a:rPr lang="en-US" sz="2800" b="1" dirty="0"/>
              <a:t>Loss skin function , electrolytes imbalance .</a:t>
            </a:r>
          </a:p>
          <a:p>
            <a:pPr marL="0" indent="0" algn="l" rtl="0">
              <a:buNone/>
            </a:pPr>
            <a:endParaRPr lang="en-US" sz="2800" b="1" dirty="0">
              <a:solidFill>
                <a:srgbClr val="FF0000"/>
              </a:solidFill>
            </a:endParaRPr>
          </a:p>
          <a:p>
            <a:pPr algn="l" rtl="0"/>
            <a:r>
              <a:rPr lang="en-US" sz="2800" b="1" dirty="0">
                <a:solidFill>
                  <a:srgbClr val="FF0000"/>
                </a:solidFill>
              </a:rPr>
              <a:t>Hair loss and nail dystrophy </a:t>
            </a:r>
            <a:r>
              <a:rPr lang="en-US" sz="2800" b="1" dirty="0"/>
              <a:t>are common with this type.</a:t>
            </a:r>
          </a:p>
          <a:p>
            <a:pPr algn="l" rtl="0"/>
            <a:endParaRPr lang="en-US" sz="2800" b="1" dirty="0"/>
          </a:p>
          <a:p>
            <a:pPr algn="l" rtl="0"/>
            <a:r>
              <a:rPr lang="en-US" sz="2800" b="1" dirty="0"/>
              <a:t>Patients may experience fever, chills, and/or fatigue. </a:t>
            </a:r>
          </a:p>
          <a:p>
            <a:pPr algn="l" rtl="0"/>
            <a:endParaRPr lang="en-US" sz="2800" b="1" dirty="0"/>
          </a:p>
          <a:p>
            <a:pPr algn="l" rtl="0"/>
            <a:r>
              <a:rPr lang="en-US" sz="2800" b="1" dirty="0"/>
              <a:t>Erythrodermic psoriasis can be life‐threatening and require hospitalization . </a:t>
            </a:r>
          </a:p>
        </p:txBody>
      </p:sp>
    </p:spTree>
    <p:extLst>
      <p:ext uri="{BB962C8B-B14F-4D97-AF65-F5344CB8AC3E}">
        <p14:creationId xmlns:p14="http://schemas.microsoft.com/office/powerpoint/2010/main" val="3292877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chor="ctr">
            <a:normAutofit/>
          </a:bodyPr>
          <a:lstStyle/>
          <a:p>
            <a:pPr algn="ctr"/>
            <a:r>
              <a:rPr lang="en-US" sz="4800" b="1" dirty="0">
                <a:solidFill>
                  <a:srgbClr val="0070C0"/>
                </a:solidFill>
                <a:latin typeface="+mn-lt"/>
              </a:rPr>
              <a:t>Erythrodermic psoriasis</a:t>
            </a:r>
          </a:p>
        </p:txBody>
      </p:sp>
      <p:pic>
        <p:nvPicPr>
          <p:cNvPr id="4" name="Content Placeholder 3" descr="nh.jpg"/>
          <p:cNvPicPr>
            <a:picLocks noGrp="1" noChangeAspect="1"/>
          </p:cNvPicPr>
          <p:nvPr>
            <p:ph idx="1"/>
          </p:nvPr>
        </p:nvPicPr>
        <p:blipFill>
          <a:blip r:embed="rId2"/>
          <a:stretch>
            <a:fillRect/>
          </a:stretch>
        </p:blipFill>
        <p:spPr>
          <a:xfrm>
            <a:off x="-9879" y="866718"/>
            <a:ext cx="3285735" cy="3433223"/>
          </a:xfrm>
        </p:spPr>
      </p:pic>
      <p:pic>
        <p:nvPicPr>
          <p:cNvPr id="5" name="Content Placeholder 3" descr="as.jpg"/>
          <p:cNvPicPr>
            <a:picLocks noChangeAspect="1"/>
          </p:cNvPicPr>
          <p:nvPr/>
        </p:nvPicPr>
        <p:blipFill>
          <a:blip r:embed="rId3"/>
          <a:stretch>
            <a:fillRect/>
          </a:stretch>
        </p:blipFill>
        <p:spPr>
          <a:xfrm>
            <a:off x="3275857" y="866718"/>
            <a:ext cx="3712495" cy="3433223"/>
          </a:xfrm>
          <a:prstGeom prst="rect">
            <a:avLst/>
          </a:prstGeom>
        </p:spPr>
      </p:pic>
      <p:pic>
        <p:nvPicPr>
          <p:cNvPr id="6" name="Content Placeholder 3" descr="ser9.jpg"/>
          <p:cNvPicPr>
            <a:picLocks noChangeAspect="1"/>
          </p:cNvPicPr>
          <p:nvPr/>
        </p:nvPicPr>
        <p:blipFill>
          <a:blip r:embed="rId4"/>
          <a:stretch>
            <a:fillRect/>
          </a:stretch>
        </p:blipFill>
        <p:spPr>
          <a:xfrm>
            <a:off x="6988352" y="866717"/>
            <a:ext cx="2143139" cy="3433224"/>
          </a:xfrm>
          <a:prstGeom prst="rect">
            <a:avLst/>
          </a:prstGeom>
        </p:spPr>
      </p:pic>
      <p:sp>
        <p:nvSpPr>
          <p:cNvPr id="3" name="Rectangle 2"/>
          <p:cNvSpPr/>
          <p:nvPr/>
        </p:nvSpPr>
        <p:spPr>
          <a:xfrm>
            <a:off x="-1" y="4309408"/>
            <a:ext cx="9144001" cy="834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400" b="1" dirty="0">
                <a:solidFill>
                  <a:schemeClr val="tx1"/>
                </a:solidFill>
              </a:rPr>
              <a:t>Generalized erythema with scales , can appear due to maltreated psoriasis vulgaris. </a:t>
            </a:r>
          </a:p>
        </p:txBody>
      </p:sp>
    </p:spTree>
    <p:extLst>
      <p:ext uri="{BB962C8B-B14F-4D97-AF65-F5344CB8AC3E}">
        <p14:creationId xmlns:p14="http://schemas.microsoft.com/office/powerpoint/2010/main" val="2149188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699542"/>
            <a:ext cx="9144000" cy="857250"/>
          </a:xfrm>
        </p:spPr>
        <p:txBody>
          <a:bodyPr anchor="t">
            <a:noAutofit/>
          </a:bodyPr>
          <a:lstStyle/>
          <a:p>
            <a:pPr algn="ctr"/>
            <a:r>
              <a:rPr lang="en-US" sz="4800" b="1" dirty="0">
                <a:solidFill>
                  <a:srgbClr val="0070C0"/>
                </a:solidFill>
                <a:latin typeface="+mn-lt"/>
              </a:rPr>
              <a:t>8-Guttate psoriasis</a:t>
            </a:r>
            <a:r>
              <a:rPr lang="en-US" sz="4800" dirty="0">
                <a:solidFill>
                  <a:srgbClr val="0070C0"/>
                </a:solidFill>
                <a:latin typeface="+mn-lt"/>
              </a:rPr>
              <a:t/>
            </a:r>
            <a:br>
              <a:rPr lang="en-US" sz="4800" dirty="0">
                <a:solidFill>
                  <a:srgbClr val="0070C0"/>
                </a:solidFill>
                <a:latin typeface="+mn-lt"/>
              </a:rPr>
            </a:br>
            <a:endParaRPr lang="en-US" sz="4800" dirty="0">
              <a:solidFill>
                <a:srgbClr val="0070C0"/>
              </a:solidFill>
              <a:latin typeface="+mn-lt"/>
            </a:endParaRPr>
          </a:p>
        </p:txBody>
      </p:sp>
      <p:sp>
        <p:nvSpPr>
          <p:cNvPr id="3" name="Content Placeholder 2"/>
          <p:cNvSpPr>
            <a:spLocks noGrp="1"/>
          </p:cNvSpPr>
          <p:nvPr>
            <p:ph idx="1"/>
          </p:nvPr>
        </p:nvSpPr>
        <p:spPr>
          <a:xfrm>
            <a:off x="0" y="1347614"/>
            <a:ext cx="9144000" cy="3795886"/>
          </a:xfrm>
        </p:spPr>
        <p:txBody>
          <a:bodyPr>
            <a:normAutofit fontScale="92500" lnSpcReduction="10000"/>
          </a:bodyPr>
          <a:lstStyle/>
          <a:p>
            <a:pPr algn="l" rtl="0"/>
            <a:r>
              <a:rPr lang="en-US" b="1" dirty="0"/>
              <a:t>It is characterized by small, scattered, pink, oval (drop‐shaped) papules with silvery scaling that usually appear on the trunk and extremities. </a:t>
            </a:r>
          </a:p>
          <a:p>
            <a:pPr algn="l" rtl="0"/>
            <a:endParaRPr lang="en-US" b="1" dirty="0"/>
          </a:p>
          <a:p>
            <a:pPr algn="l" rtl="0"/>
            <a:r>
              <a:rPr lang="en-US" b="1" dirty="0">
                <a:solidFill>
                  <a:srgbClr val="FF0000"/>
                </a:solidFill>
              </a:rPr>
              <a:t>It is typically occurs as new onset psoriasis in patients under 30 years of age.</a:t>
            </a:r>
          </a:p>
          <a:p>
            <a:pPr marL="0" indent="0" algn="l" rtl="0">
              <a:buNone/>
            </a:pPr>
            <a:endParaRPr lang="en-US" b="1" dirty="0"/>
          </a:p>
          <a:p>
            <a:pPr algn="l" rtl="0"/>
            <a:r>
              <a:rPr lang="en-US" b="1" dirty="0"/>
              <a:t> Guttate psoriasis is often triggered by </a:t>
            </a:r>
            <a:r>
              <a:rPr lang="en-US" b="1" dirty="0">
                <a:solidFill>
                  <a:srgbClr val="FF0000"/>
                </a:solidFill>
              </a:rPr>
              <a:t>strep throat infections</a:t>
            </a:r>
            <a:r>
              <a:rPr lang="en-US" b="1" dirty="0"/>
              <a:t>.</a:t>
            </a:r>
          </a:p>
          <a:p>
            <a:pPr algn="l" rtl="0"/>
            <a:endParaRPr lang="en-US" b="1" dirty="0"/>
          </a:p>
          <a:p>
            <a:pPr algn="l" rtl="0"/>
            <a:r>
              <a:rPr lang="en-US" b="1" dirty="0"/>
              <a:t>Systemic antibiotic should be given.</a:t>
            </a:r>
          </a:p>
          <a:p>
            <a:pPr algn="l" rtl="0"/>
            <a:endParaRPr lang="en-US" b="1" dirty="0"/>
          </a:p>
          <a:p>
            <a:pPr algn="l" rtl="0"/>
            <a:r>
              <a:rPr lang="en-US" b="1" dirty="0"/>
              <a:t>Differential diagnosis : pityriasis rosea , lichen planus, pityriasis lichenoides.</a:t>
            </a:r>
          </a:p>
          <a:p>
            <a:pPr marL="0" indent="0" algn="l" rtl="0">
              <a:buNone/>
            </a:pPr>
            <a:endParaRPr lang="en-US" b="1" dirty="0"/>
          </a:p>
          <a:p>
            <a:pPr algn="l" rtl="0"/>
            <a:r>
              <a:rPr lang="en-US" b="1" dirty="0"/>
              <a:t>Good prognosis .  </a:t>
            </a:r>
          </a:p>
        </p:txBody>
      </p:sp>
    </p:spTree>
    <p:extLst>
      <p:ext uri="{BB962C8B-B14F-4D97-AF65-F5344CB8AC3E}">
        <p14:creationId xmlns:p14="http://schemas.microsoft.com/office/powerpoint/2010/main" val="4133887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672" y="483518"/>
            <a:ext cx="7290054" cy="1124712"/>
          </a:xfrm>
        </p:spPr>
        <p:txBody>
          <a:bodyPr/>
          <a:lstStyle/>
          <a:p>
            <a:pPr algn="r" rtl="0"/>
            <a:r>
              <a:rPr lang="en-US" b="1" dirty="0">
                <a:solidFill>
                  <a:srgbClr val="0070C0"/>
                </a:solidFill>
                <a:latin typeface="+mn-lt"/>
              </a:rPr>
              <a:t>Psoriasis-Definition</a:t>
            </a:r>
            <a:r>
              <a:rPr lang="en-US" b="1" dirty="0"/>
              <a:t> </a:t>
            </a:r>
          </a:p>
        </p:txBody>
      </p:sp>
      <p:sp>
        <p:nvSpPr>
          <p:cNvPr id="3" name="Content Placeholder 2"/>
          <p:cNvSpPr>
            <a:spLocks noGrp="1"/>
          </p:cNvSpPr>
          <p:nvPr>
            <p:ph idx="1"/>
          </p:nvPr>
        </p:nvSpPr>
        <p:spPr>
          <a:xfrm>
            <a:off x="628650" y="1405201"/>
            <a:ext cx="7886700" cy="3263504"/>
          </a:xfrm>
        </p:spPr>
        <p:txBody>
          <a:bodyPr>
            <a:normAutofit/>
          </a:bodyPr>
          <a:lstStyle/>
          <a:p>
            <a:pPr algn="l" rtl="0"/>
            <a:r>
              <a:rPr lang="en-US" dirty="0"/>
              <a:t>Psoriasis is  a chronic, inflammatory,  immune‐mediated systemic disease affecting mainly the skin with characteristic cutaneous clinical and histopathological features .It can be associated with significant morbidity and impaired patient quality of life .</a:t>
            </a:r>
            <a:endParaRPr lang="en-GB" dirty="0"/>
          </a:p>
          <a:p>
            <a:pPr algn="l" rtl="0"/>
            <a:r>
              <a:rPr lang="en-GB" dirty="0"/>
              <a:t>It’s not curable, and it’s not contagious.</a:t>
            </a:r>
          </a:p>
          <a:p>
            <a:pPr algn="l" rtl="0"/>
            <a:r>
              <a:rPr lang="en-GB" dirty="0"/>
              <a:t>Has two phases:</a:t>
            </a:r>
          </a:p>
          <a:p>
            <a:pPr marL="0" indent="0" algn="l" rtl="0">
              <a:buNone/>
            </a:pPr>
            <a:r>
              <a:rPr lang="en-GB" dirty="0"/>
              <a:t>1. Remission ( no plaques)</a:t>
            </a:r>
          </a:p>
          <a:p>
            <a:pPr marL="0" indent="0" algn="l" rtl="0">
              <a:buNone/>
            </a:pPr>
            <a:r>
              <a:rPr lang="en-GB" dirty="0"/>
              <a:t>2. Relapse </a:t>
            </a:r>
            <a:endParaRPr lang="en-US" dirty="0"/>
          </a:p>
        </p:txBody>
      </p:sp>
      <p:pic>
        <p:nvPicPr>
          <p:cNvPr id="4" name="Picture 3">
            <a:extLst>
              <a:ext uri="{FF2B5EF4-FFF2-40B4-BE49-F238E27FC236}">
                <a16:creationId xmlns="" xmlns:a16="http://schemas.microsoft.com/office/drawing/2014/main" id="{9FB5E101-EB98-DFE7-E19E-93F1044D2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15933">
            <a:off x="6688032" y="129553"/>
            <a:ext cx="1762942" cy="1173548"/>
          </a:xfrm>
          <a:prstGeom prst="rect">
            <a:avLst/>
          </a:prstGeom>
        </p:spPr>
      </p:pic>
    </p:spTree>
    <p:extLst>
      <p:ext uri="{BB962C8B-B14F-4D97-AF65-F5344CB8AC3E}">
        <p14:creationId xmlns:p14="http://schemas.microsoft.com/office/powerpoint/2010/main" val="2729494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chor="ctr">
            <a:normAutofit/>
          </a:bodyPr>
          <a:lstStyle/>
          <a:p>
            <a:pPr algn="ctr"/>
            <a:r>
              <a:rPr lang="en-US" sz="4800" b="1" dirty="0">
                <a:solidFill>
                  <a:srgbClr val="0070C0"/>
                </a:solidFill>
                <a:latin typeface="+mn-lt"/>
              </a:rPr>
              <a:t>Guttate psoriasis</a:t>
            </a:r>
          </a:p>
        </p:txBody>
      </p:sp>
      <p:pic>
        <p:nvPicPr>
          <p:cNvPr id="4" name="Content Placeholder 3" descr="nh.jpg"/>
          <p:cNvPicPr>
            <a:picLocks noGrp="1" noChangeAspect="1"/>
          </p:cNvPicPr>
          <p:nvPr>
            <p:ph idx="1"/>
          </p:nvPr>
        </p:nvPicPr>
        <p:blipFill>
          <a:blip r:embed="rId2"/>
          <a:stretch>
            <a:fillRect/>
          </a:stretch>
        </p:blipFill>
        <p:spPr>
          <a:xfrm>
            <a:off x="0" y="857250"/>
            <a:ext cx="4019560" cy="2873112"/>
          </a:xfrm>
        </p:spPr>
      </p:pic>
      <p:pic>
        <p:nvPicPr>
          <p:cNvPr id="5" name="Content Placeholder 3" descr="gt.jpg"/>
          <p:cNvPicPr>
            <a:picLocks noChangeAspect="1"/>
          </p:cNvPicPr>
          <p:nvPr/>
        </p:nvPicPr>
        <p:blipFill>
          <a:blip r:embed="rId3"/>
          <a:stretch>
            <a:fillRect/>
          </a:stretch>
        </p:blipFill>
        <p:spPr>
          <a:xfrm>
            <a:off x="4019560" y="869937"/>
            <a:ext cx="5124440" cy="2860425"/>
          </a:xfrm>
          <a:prstGeom prst="rect">
            <a:avLst/>
          </a:prstGeom>
        </p:spPr>
      </p:pic>
      <p:sp>
        <p:nvSpPr>
          <p:cNvPr id="3" name="Rectangle 2"/>
          <p:cNvSpPr/>
          <p:nvPr/>
        </p:nvSpPr>
        <p:spPr>
          <a:xfrm>
            <a:off x="0" y="3730362"/>
            <a:ext cx="9144000" cy="1413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800" b="1" dirty="0">
                <a:solidFill>
                  <a:schemeClr val="tx1"/>
                </a:solidFill>
              </a:rPr>
              <a:t>Small , erythematous papules  (drop shaped lesions) covered with scales on the trunk and extremities. </a:t>
            </a:r>
          </a:p>
        </p:txBody>
      </p:sp>
    </p:spTree>
    <p:extLst>
      <p:ext uri="{BB962C8B-B14F-4D97-AF65-F5344CB8AC3E}">
        <p14:creationId xmlns:p14="http://schemas.microsoft.com/office/powerpoint/2010/main" val="3245564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2795"/>
            <a:ext cx="9143999" cy="857250"/>
          </a:xfrm>
        </p:spPr>
        <p:txBody>
          <a:bodyPr anchor="ctr">
            <a:normAutofit/>
          </a:bodyPr>
          <a:lstStyle/>
          <a:p>
            <a:pPr algn="ctr"/>
            <a:r>
              <a:rPr lang="en-US" sz="3600" b="1" dirty="0" smtClean="0">
                <a:solidFill>
                  <a:srgbClr val="FF0000"/>
                </a:solidFill>
                <a:latin typeface="+mn-lt"/>
              </a:rPr>
              <a:t>Histopathological features</a:t>
            </a:r>
            <a:endParaRPr lang="en-US" sz="3600" b="1" dirty="0">
              <a:solidFill>
                <a:srgbClr val="FF0000"/>
              </a:solidFill>
              <a:latin typeface="+mn-lt"/>
            </a:endParaRPr>
          </a:p>
        </p:txBody>
      </p:sp>
      <p:sp>
        <p:nvSpPr>
          <p:cNvPr id="3" name="Content Placeholder 2"/>
          <p:cNvSpPr>
            <a:spLocks noGrp="1"/>
          </p:cNvSpPr>
          <p:nvPr>
            <p:ph idx="1"/>
          </p:nvPr>
        </p:nvSpPr>
        <p:spPr>
          <a:xfrm>
            <a:off x="-1" y="1347614"/>
            <a:ext cx="9143999" cy="3795886"/>
          </a:xfrm>
        </p:spPr>
        <p:txBody>
          <a:bodyPr>
            <a:noAutofit/>
          </a:bodyPr>
          <a:lstStyle/>
          <a:p>
            <a:pPr algn="l" rtl="0">
              <a:buFont typeface="Wingdings" panose="05000000000000000000" pitchFamily="2" charset="2"/>
              <a:buChar char="Ø"/>
            </a:pPr>
            <a:r>
              <a:rPr lang="en-US" sz="2000" b="1" dirty="0" smtClean="0"/>
              <a:t>Hyp</a:t>
            </a:r>
            <a:r>
              <a:rPr lang="en-US" sz="2000" b="1" dirty="0"/>
              <a:t>erkerat</a:t>
            </a:r>
            <a:r>
              <a:rPr lang="en-US" sz="2000" b="1" dirty="0" smtClean="0"/>
              <a:t>osis ( Thickening of the horny cell layer ( stratum corneum )).</a:t>
            </a:r>
          </a:p>
          <a:p>
            <a:pPr algn="l" rtl="0">
              <a:buFont typeface="Wingdings" panose="05000000000000000000" pitchFamily="2" charset="2"/>
              <a:buChar char="Ø"/>
            </a:pPr>
            <a:r>
              <a:rPr lang="en-US" sz="2000" b="1" dirty="0" err="1" smtClean="0"/>
              <a:t>Parakeratosis</a:t>
            </a:r>
            <a:r>
              <a:rPr lang="en-US" sz="2000" b="1" dirty="0" smtClean="0"/>
              <a:t> ( Immature keratinization) containing neutrophils (Munro`s </a:t>
            </a:r>
            <a:r>
              <a:rPr lang="en-US" sz="2000" b="1" dirty="0" err="1" smtClean="0"/>
              <a:t>microabscess</a:t>
            </a:r>
            <a:r>
              <a:rPr lang="en-US" sz="2000" b="1" dirty="0" smtClean="0"/>
              <a:t>) , immature keratinization , presence of nucleated keratinocytes in horny cell layer .  </a:t>
            </a:r>
          </a:p>
          <a:p>
            <a:pPr algn="l" rtl="0">
              <a:buFont typeface="Wingdings" panose="05000000000000000000" pitchFamily="2" charset="2"/>
              <a:buChar char="Ø"/>
            </a:pPr>
            <a:r>
              <a:rPr lang="en-US" sz="2000" b="1" dirty="0" err="1" smtClean="0"/>
              <a:t>Acanthosis</a:t>
            </a:r>
            <a:r>
              <a:rPr lang="en-US" sz="2000" b="1" dirty="0" smtClean="0"/>
              <a:t> ( Thickening of the skin).</a:t>
            </a:r>
          </a:p>
          <a:p>
            <a:pPr algn="l" rtl="0">
              <a:buFont typeface="Wingdings" panose="05000000000000000000" pitchFamily="2" charset="2"/>
              <a:buChar char="Ø"/>
            </a:pPr>
            <a:r>
              <a:rPr lang="en-US" sz="2000" b="1" dirty="0" err="1" smtClean="0"/>
              <a:t>Hypogranulosis</a:t>
            </a:r>
            <a:r>
              <a:rPr lang="en-US" sz="2000" b="1" dirty="0" smtClean="0"/>
              <a:t> ( Thinning of the granular cell layer).</a:t>
            </a:r>
          </a:p>
          <a:p>
            <a:pPr algn="l" rtl="0">
              <a:buFont typeface="Wingdings" panose="05000000000000000000" pitchFamily="2" charset="2"/>
              <a:buChar char="Ø"/>
            </a:pPr>
            <a:r>
              <a:rPr lang="en-US" sz="2000" b="1" dirty="0" smtClean="0"/>
              <a:t>Lymphocytic inflammatory infiltrate.</a:t>
            </a:r>
          </a:p>
          <a:p>
            <a:pPr marL="0" indent="0" algn="l" rtl="0">
              <a:buNone/>
            </a:pPr>
            <a:endParaRPr lang="en-US" sz="1600" b="1" dirty="0" smtClean="0"/>
          </a:p>
          <a:p>
            <a:pPr algn="l" rtl="0">
              <a:buFont typeface="Wingdings" panose="05000000000000000000" pitchFamily="2" charset="2"/>
              <a:buChar char="Ø"/>
            </a:pPr>
            <a:r>
              <a:rPr lang="en-US" sz="2800" b="1" dirty="0" smtClean="0"/>
              <a:t>So psoriasis has a diagnostic </a:t>
            </a:r>
            <a:r>
              <a:rPr lang="en-US" sz="2800" b="1" dirty="0" err="1" smtClean="0">
                <a:solidFill>
                  <a:srgbClr val="FF0000"/>
                </a:solidFill>
              </a:rPr>
              <a:t>histopathological</a:t>
            </a:r>
            <a:r>
              <a:rPr lang="en-US" sz="2800" b="1" dirty="0" smtClean="0">
                <a:solidFill>
                  <a:srgbClr val="FF0000"/>
                </a:solidFill>
              </a:rPr>
              <a:t> features.</a:t>
            </a:r>
          </a:p>
          <a:p>
            <a:pPr algn="l" rtl="0">
              <a:buFont typeface="Wingdings" panose="05000000000000000000" pitchFamily="2" charset="2"/>
              <a:buChar char="Ø"/>
            </a:pPr>
            <a:endParaRPr lang="en-US" sz="1600" b="1" dirty="0" smtClean="0"/>
          </a:p>
          <a:p>
            <a:pPr algn="l" rtl="0">
              <a:buFont typeface="Wingdings" panose="05000000000000000000" pitchFamily="2" charset="2"/>
              <a:buChar char="Ø"/>
            </a:pPr>
            <a:endParaRPr lang="en-US" sz="2800" b="1" dirty="0" smtClean="0"/>
          </a:p>
        </p:txBody>
      </p:sp>
      <p:pic>
        <p:nvPicPr>
          <p:cNvPr id="3078" name="Picture 6" descr="Dermatopathology3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067694"/>
            <a:ext cx="2327920" cy="1745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113" y="73132"/>
            <a:ext cx="9143999" cy="1005576"/>
          </a:xfrm>
        </p:spPr>
        <p:txBody>
          <a:bodyPr anchor="ctr">
            <a:noAutofit/>
          </a:bodyPr>
          <a:lstStyle/>
          <a:p>
            <a:pPr algn="ctr"/>
            <a:r>
              <a:rPr lang="en-US" sz="3200" b="1" dirty="0" smtClean="0">
                <a:solidFill>
                  <a:srgbClr val="FF0000"/>
                </a:solidFill>
                <a:latin typeface="+mn-lt"/>
              </a:rPr>
              <a:t>Psoriasis pathology compared with normal skin</a:t>
            </a:r>
            <a:endParaRPr lang="en-US" sz="3200" b="1" dirty="0">
              <a:solidFill>
                <a:srgbClr val="FF0000"/>
              </a:solidFill>
              <a:latin typeface="+mn-lt"/>
            </a:endParaRPr>
          </a:p>
        </p:txBody>
      </p:sp>
      <p:pic>
        <p:nvPicPr>
          <p:cNvPr id="5" name="Content Placeholder 4" descr="his.jpg"/>
          <p:cNvPicPr>
            <a:picLocks noGrp="1" noChangeAspect="1"/>
          </p:cNvPicPr>
          <p:nvPr>
            <p:ph sz="half" idx="1"/>
          </p:nvPr>
        </p:nvPicPr>
        <p:blipFill>
          <a:blip r:embed="rId3"/>
          <a:stretch>
            <a:fillRect/>
          </a:stretch>
        </p:blipFill>
        <p:spPr>
          <a:xfrm>
            <a:off x="-7663" y="1005575"/>
            <a:ext cx="4435647" cy="3294366"/>
          </a:xfrm>
        </p:spPr>
      </p:pic>
      <p:pic>
        <p:nvPicPr>
          <p:cNvPr id="6" name="Content Placeholder 5" descr="hjfds.jpg"/>
          <p:cNvPicPr>
            <a:picLocks noGrp="1" noChangeAspect="1"/>
          </p:cNvPicPr>
          <p:nvPr>
            <p:ph sz="half" idx="2"/>
          </p:nvPr>
        </p:nvPicPr>
        <p:blipFill>
          <a:blip r:embed="rId4"/>
          <a:stretch>
            <a:fillRect/>
          </a:stretch>
        </p:blipFill>
        <p:spPr>
          <a:xfrm>
            <a:off x="4598422" y="575920"/>
            <a:ext cx="4176464" cy="2640453"/>
          </a:xfrm>
        </p:spPr>
      </p:pic>
      <p:pic>
        <p:nvPicPr>
          <p:cNvPr id="2052" name="Picture 4" descr="Acanthosis | MyPathologyReport.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480" y="3216124"/>
            <a:ext cx="3021844" cy="18554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uttate Psoriasis: Overview of Guttate Psoriasis, Pathophysiology of Guttate  Psoriasis, Epidemiology of Guttate Psoria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408" y="3080331"/>
            <a:ext cx="2006397" cy="2055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627534"/>
            <a:ext cx="9144000" cy="857250"/>
          </a:xfrm>
        </p:spPr>
        <p:txBody>
          <a:bodyPr anchor="ctr">
            <a:normAutofit/>
          </a:bodyPr>
          <a:lstStyle/>
          <a:p>
            <a:pPr algn="ctr"/>
            <a:r>
              <a:rPr lang="en-US" sz="4800" b="1" dirty="0" smtClean="0">
                <a:solidFill>
                  <a:srgbClr val="FF0000"/>
                </a:solidFill>
                <a:latin typeface="+mn-lt"/>
              </a:rPr>
              <a:t>Exacerbating factors</a:t>
            </a:r>
            <a:endParaRPr lang="en-US" sz="4800" b="1" dirty="0">
              <a:solidFill>
                <a:srgbClr val="FF0000"/>
              </a:solidFill>
              <a:latin typeface="+mn-lt"/>
            </a:endParaRPr>
          </a:p>
        </p:txBody>
      </p:sp>
      <p:sp>
        <p:nvSpPr>
          <p:cNvPr id="3" name="Content Placeholder 2"/>
          <p:cNvSpPr>
            <a:spLocks noGrp="1"/>
          </p:cNvSpPr>
          <p:nvPr>
            <p:ph idx="1"/>
          </p:nvPr>
        </p:nvSpPr>
        <p:spPr>
          <a:xfrm>
            <a:off x="0" y="1347614"/>
            <a:ext cx="9144000" cy="3795886"/>
          </a:xfrm>
        </p:spPr>
        <p:txBody>
          <a:bodyPr>
            <a:normAutofit fontScale="85000" lnSpcReduction="20000"/>
          </a:bodyPr>
          <a:lstStyle/>
          <a:p>
            <a:pPr algn="l" rtl="0"/>
            <a:r>
              <a:rPr lang="en-US" b="1" dirty="0" smtClean="0"/>
              <a:t>Infections, particularly strep throat.</a:t>
            </a:r>
          </a:p>
          <a:p>
            <a:pPr algn="l" rtl="0"/>
            <a:endParaRPr lang="en-US" b="1" dirty="0" smtClean="0"/>
          </a:p>
          <a:p>
            <a:pPr algn="l" rtl="0"/>
            <a:r>
              <a:rPr lang="en-US" b="1" dirty="0" smtClean="0"/>
              <a:t> Smoking, alcohol consumption , obesity.  </a:t>
            </a:r>
          </a:p>
          <a:p>
            <a:pPr algn="l" rtl="0"/>
            <a:endParaRPr lang="en-US" b="1" dirty="0" smtClean="0"/>
          </a:p>
          <a:p>
            <a:pPr algn="l" rtl="0"/>
            <a:r>
              <a:rPr lang="en-US" b="1" dirty="0" smtClean="0"/>
              <a:t>Drugs: </a:t>
            </a:r>
            <a:r>
              <a:rPr lang="en-US" sz="2200" b="1" dirty="0" smtClean="0">
                <a:solidFill>
                  <a:srgbClr val="FF0000"/>
                </a:solidFill>
              </a:rPr>
              <a:t>lithium, synthetic antimalarial drugs, tetracycline antibiotics, beta blockers, and non- steroidal anti‐inflammatory drugs (NSAIDS). </a:t>
            </a:r>
            <a:r>
              <a:rPr lang="en-US" sz="2200" b="1" dirty="0" smtClean="0">
                <a:solidFill>
                  <a:srgbClr val="FF0000"/>
                </a:solidFill>
                <a:sym typeface="Wingdings" pitchFamily="2" charset="2"/>
              </a:rPr>
              <a:t> LMTBN </a:t>
            </a:r>
            <a:endParaRPr lang="en-US" b="1" dirty="0" smtClean="0">
              <a:solidFill>
                <a:srgbClr val="FF0000"/>
              </a:solidFill>
            </a:endParaRPr>
          </a:p>
          <a:p>
            <a:pPr algn="l" rtl="0"/>
            <a:endParaRPr lang="en-US" b="1" dirty="0" smtClean="0"/>
          </a:p>
          <a:p>
            <a:pPr algn="l" rtl="0"/>
            <a:r>
              <a:rPr lang="en-US" b="1" dirty="0" smtClean="0"/>
              <a:t>Skin trauma .</a:t>
            </a:r>
          </a:p>
          <a:p>
            <a:pPr algn="l" rtl="0"/>
            <a:endParaRPr lang="en-US" b="1" dirty="0" smtClean="0"/>
          </a:p>
          <a:p>
            <a:pPr algn="l" rtl="0"/>
            <a:r>
              <a:rPr lang="en-US" b="1" dirty="0" smtClean="0"/>
              <a:t>Emotional stress.</a:t>
            </a:r>
          </a:p>
          <a:p>
            <a:pPr marL="0" indent="0" algn="l" rtl="0">
              <a:buNone/>
            </a:pPr>
            <a:endParaRPr lang="en-US" b="1" dirty="0" smtClean="0"/>
          </a:p>
          <a:p>
            <a:pPr algn="l" rtl="0"/>
            <a:r>
              <a:rPr lang="en-US" b="1" dirty="0" smtClean="0"/>
              <a:t> In women, psoriasis severity often fluctuates with changes in hormone levels( High levels of disease activity are often observed during puberty, postpartum, and during menopause psoriasis often improve during pregnancy when levels of estrogen are increased ). </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55526"/>
            <a:ext cx="9144000" cy="857250"/>
          </a:xfrm>
        </p:spPr>
        <p:txBody>
          <a:bodyPr anchor="ctr">
            <a:normAutofit/>
          </a:bodyPr>
          <a:lstStyle/>
          <a:p>
            <a:pPr algn="ctr"/>
            <a:r>
              <a:rPr lang="en-US" sz="4800" b="1" dirty="0" smtClean="0">
                <a:solidFill>
                  <a:srgbClr val="FF0000"/>
                </a:solidFill>
                <a:latin typeface="+mn-lt"/>
              </a:rPr>
              <a:t>Associated co morbidities</a:t>
            </a:r>
            <a:endParaRPr lang="en-US" sz="4800" b="1" dirty="0">
              <a:solidFill>
                <a:srgbClr val="FF0000"/>
              </a:solidFill>
              <a:latin typeface="+mn-lt"/>
            </a:endParaRPr>
          </a:p>
        </p:txBody>
      </p:sp>
      <p:sp>
        <p:nvSpPr>
          <p:cNvPr id="3" name="Content Placeholder 2"/>
          <p:cNvSpPr>
            <a:spLocks noGrp="1"/>
          </p:cNvSpPr>
          <p:nvPr>
            <p:ph idx="1"/>
          </p:nvPr>
        </p:nvSpPr>
        <p:spPr>
          <a:xfrm>
            <a:off x="0" y="1563638"/>
            <a:ext cx="9144000" cy="3579862"/>
          </a:xfrm>
        </p:spPr>
        <p:txBody>
          <a:bodyPr>
            <a:normAutofit fontScale="55000" lnSpcReduction="20000"/>
          </a:bodyPr>
          <a:lstStyle/>
          <a:p>
            <a:pPr marL="514350" indent="-514350" algn="l" rtl="0">
              <a:buFont typeface="+mj-lt"/>
              <a:buAutoNum type="arabicPeriod"/>
            </a:pPr>
            <a:r>
              <a:rPr lang="en-US" sz="2800" b="1" dirty="0" smtClean="0"/>
              <a:t>Psoriatic arthritis.</a:t>
            </a:r>
          </a:p>
          <a:p>
            <a:pPr marL="514350" indent="-514350" algn="l" rtl="0">
              <a:buFont typeface="+mj-lt"/>
              <a:buAutoNum type="arabicPeriod"/>
            </a:pPr>
            <a:endParaRPr lang="en-US" sz="2800" b="1" dirty="0" smtClean="0"/>
          </a:p>
          <a:p>
            <a:pPr marL="514350" indent="-514350" algn="l" rtl="0">
              <a:buFont typeface="+mj-lt"/>
              <a:buAutoNum type="arabicPeriod"/>
            </a:pPr>
            <a:r>
              <a:rPr lang="en-US" sz="2800" b="1" dirty="0" smtClean="0"/>
              <a:t>Hyperlipidemia.</a:t>
            </a:r>
          </a:p>
          <a:p>
            <a:pPr marL="514350" indent="-514350" algn="l" rtl="0">
              <a:buFont typeface="+mj-lt"/>
              <a:buAutoNum type="arabicPeriod"/>
            </a:pPr>
            <a:endParaRPr lang="en-US" sz="2800" b="1" dirty="0" smtClean="0"/>
          </a:p>
          <a:p>
            <a:pPr marL="514350" indent="-514350" algn="l" rtl="0">
              <a:buFont typeface="+mj-lt"/>
              <a:buAutoNum type="arabicPeriod"/>
            </a:pPr>
            <a:r>
              <a:rPr lang="en-US" sz="2800" b="1" dirty="0" smtClean="0"/>
              <a:t>Obesity.</a:t>
            </a:r>
          </a:p>
          <a:p>
            <a:pPr marL="514350" indent="-514350" algn="l" rtl="0">
              <a:buFont typeface="+mj-lt"/>
              <a:buAutoNum type="arabicPeriod"/>
            </a:pPr>
            <a:endParaRPr lang="en-US" sz="2800" b="1" dirty="0" smtClean="0"/>
          </a:p>
          <a:p>
            <a:pPr marL="514350" indent="-514350" algn="l" rtl="0">
              <a:buFont typeface="+mj-lt"/>
              <a:buAutoNum type="arabicPeriod"/>
            </a:pPr>
            <a:r>
              <a:rPr lang="en-US" sz="2800" b="1" dirty="0" smtClean="0"/>
              <a:t>Hypertension.</a:t>
            </a:r>
          </a:p>
          <a:p>
            <a:pPr marL="514350" indent="-514350" algn="l" rtl="0">
              <a:buFont typeface="+mj-lt"/>
              <a:buAutoNum type="arabicPeriod"/>
            </a:pPr>
            <a:endParaRPr lang="en-US" sz="2800" b="1" dirty="0" smtClean="0"/>
          </a:p>
          <a:p>
            <a:pPr marL="514350" indent="-514350" algn="l" rtl="0">
              <a:buFont typeface="+mj-lt"/>
              <a:buAutoNum type="arabicPeriod"/>
            </a:pPr>
            <a:r>
              <a:rPr lang="en-US" sz="2800" b="1" dirty="0" smtClean="0"/>
              <a:t>Hyper metabolic syndrome.</a:t>
            </a:r>
          </a:p>
          <a:p>
            <a:pPr marL="514350" indent="-514350" algn="l" rtl="0">
              <a:buFont typeface="+mj-lt"/>
              <a:buAutoNum type="arabicPeriod"/>
            </a:pPr>
            <a:endParaRPr lang="en-US" sz="2800" b="1" dirty="0" smtClean="0"/>
          </a:p>
          <a:p>
            <a:pPr marL="514350" indent="-514350" algn="l" rtl="0">
              <a:buFont typeface="+mj-lt"/>
              <a:buAutoNum type="arabicPeriod"/>
            </a:pPr>
            <a:r>
              <a:rPr lang="en-US" sz="2800" b="1" dirty="0" smtClean="0"/>
              <a:t>Increased risk for cardiovascular disease.</a:t>
            </a:r>
          </a:p>
          <a:p>
            <a:pPr algn="l" rtl="0"/>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260476" y="114300"/>
            <a:ext cx="7199313" cy="196454"/>
          </a:xfrm>
          <a:prstGeom prst="rect">
            <a:avLst/>
          </a:prstGeom>
          <a:noFill/>
          <a:ln w="9525" cap="flat">
            <a:noFill/>
            <a:round/>
            <a:headEnd/>
            <a:tailEnd/>
          </a:ln>
          <a:effectLst/>
        </p:spPr>
        <p:txBody>
          <a:bodyPr lIns="90000" tIns="46800" rIns="90000" bIns="46800"/>
          <a:lstStyle/>
          <a:p>
            <a:pPr>
              <a:tabLst>
                <a:tab pos="723900" algn="l"/>
                <a:tab pos="1447800" algn="l"/>
                <a:tab pos="2171700" algn="l"/>
                <a:tab pos="2895600" algn="l"/>
                <a:tab pos="3619500" algn="l"/>
                <a:tab pos="4343400" algn="l"/>
                <a:tab pos="5067300" algn="l"/>
                <a:tab pos="5791200" algn="l"/>
                <a:tab pos="6515100" algn="l"/>
              </a:tabLst>
            </a:pPr>
            <a:r>
              <a:rPr lang="en-US" sz="1100">
                <a:solidFill>
                  <a:srgbClr val="000000"/>
                </a:solidFill>
              </a:rPr>
              <a:t>Psoriasis for the primary care practitioner</a:t>
            </a:r>
          </a:p>
        </p:txBody>
      </p:sp>
      <p:sp>
        <p:nvSpPr>
          <p:cNvPr id="3074" name="AutoShape 2"/>
          <p:cNvSpPr>
            <a:spLocks noChangeAspect="1" noChangeArrowheads="1"/>
          </p:cNvSpPr>
          <p:nvPr/>
        </p:nvSpPr>
        <p:spPr bwMode="auto">
          <a:xfrm>
            <a:off x="4926013" y="114300"/>
            <a:ext cx="3670300" cy="266700"/>
          </a:xfrm>
          <a:prstGeom prst="rect">
            <a:avLst/>
          </a:prstGeom>
          <a:noFill/>
          <a:ln w="9525" cap="flat">
            <a:noFill/>
            <a:round/>
            <a:headEnd/>
            <a:tailEnd/>
          </a:ln>
          <a:effectLst/>
        </p:spPr>
        <p:txBody>
          <a:bodyPr wrap="none" anchor="ctr"/>
          <a:lstStyle/>
          <a:p>
            <a:endParaRPr lang="en-US"/>
          </a:p>
        </p:txBody>
      </p:sp>
      <p:sp>
        <p:nvSpPr>
          <p:cNvPr id="3075" name="Text Box 3"/>
          <p:cNvSpPr txBox="1">
            <a:spLocks noChangeArrowheads="1"/>
          </p:cNvSpPr>
          <p:nvPr/>
        </p:nvSpPr>
        <p:spPr bwMode="auto">
          <a:xfrm>
            <a:off x="360363" y="4455319"/>
            <a:ext cx="8640762" cy="159544"/>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800" b="1">
                <a:solidFill>
                  <a:srgbClr val="0054A6"/>
                </a:solidFill>
              </a:rPr>
              <a:t>Journal of the American Association of Nurse Practitioners, Volume: 29, Issue: 3, Pages: 157-178, First published: 23 February 2017, DOI: (10.1002/2327-6924.12443) </a:t>
            </a:r>
          </a:p>
        </p:txBody>
      </p:sp>
      <p:pic>
        <p:nvPicPr>
          <p:cNvPr id="3076" name="Picture 4"/>
          <p:cNvPicPr>
            <a:picLocks noChangeAspect="1" noChangeArrowheads="1"/>
          </p:cNvPicPr>
          <p:nvPr/>
        </p:nvPicPr>
        <p:blipFill>
          <a:blip r:embed="rId3"/>
          <a:srcRect/>
          <a:stretch>
            <a:fillRect/>
          </a:stretch>
        </p:blipFill>
        <p:spPr bwMode="auto">
          <a:xfrm>
            <a:off x="500034" y="535767"/>
            <a:ext cx="8143932" cy="4018388"/>
          </a:xfrm>
          <a:prstGeom prst="rect">
            <a:avLst/>
          </a:prstGeom>
          <a:noFill/>
          <a:ln w="9525" cap="flat">
            <a:noFill/>
            <a:round/>
            <a:headEnd/>
            <a:tailEnd/>
          </a:ln>
          <a:effec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576064"/>
            <a:ext cx="9144000" cy="857250"/>
          </a:xfrm>
        </p:spPr>
        <p:txBody>
          <a:bodyPr anchor="ctr">
            <a:normAutofit/>
          </a:bodyPr>
          <a:lstStyle/>
          <a:p>
            <a:pPr algn="ctr"/>
            <a:r>
              <a:rPr lang="en-US" sz="4800" b="1" dirty="0" smtClean="0">
                <a:solidFill>
                  <a:srgbClr val="7030A0"/>
                </a:solidFill>
                <a:latin typeface="+mn-lt"/>
              </a:rPr>
              <a:t>Psoriatic arthritis</a:t>
            </a:r>
            <a:endParaRPr lang="en-US" sz="4800" b="1" dirty="0">
              <a:solidFill>
                <a:srgbClr val="7030A0"/>
              </a:solidFill>
              <a:latin typeface="+mn-lt"/>
            </a:endParaRPr>
          </a:p>
        </p:txBody>
      </p:sp>
      <p:sp>
        <p:nvSpPr>
          <p:cNvPr id="3" name="Content Placeholder 2"/>
          <p:cNvSpPr>
            <a:spLocks noGrp="1"/>
          </p:cNvSpPr>
          <p:nvPr>
            <p:ph idx="1"/>
          </p:nvPr>
        </p:nvSpPr>
        <p:spPr>
          <a:xfrm>
            <a:off x="0" y="1433314"/>
            <a:ext cx="9144000" cy="3710186"/>
          </a:xfrm>
        </p:spPr>
        <p:txBody>
          <a:bodyPr>
            <a:normAutofit fontScale="70000" lnSpcReduction="20000"/>
          </a:bodyPr>
          <a:lstStyle/>
          <a:p>
            <a:pPr algn="l" rtl="0"/>
            <a:r>
              <a:rPr lang="en-US" b="1" dirty="0" smtClean="0">
                <a:solidFill>
                  <a:srgbClr val="FF0000"/>
                </a:solidFill>
              </a:rPr>
              <a:t>One in five patients with psoriasis has psoriatic arthritis (20%).</a:t>
            </a:r>
            <a:r>
              <a:rPr lang="en-US" b="1" baseline="30000" dirty="0" smtClean="0">
                <a:solidFill>
                  <a:srgbClr val="FF0000"/>
                </a:solidFill>
              </a:rPr>
              <a:t> </a:t>
            </a:r>
            <a:r>
              <a:rPr lang="en-US" b="1" dirty="0" smtClean="0">
                <a:solidFill>
                  <a:srgbClr val="FF0000"/>
                </a:solidFill>
              </a:rPr>
              <a:t> </a:t>
            </a:r>
          </a:p>
          <a:p>
            <a:pPr algn="l" rtl="0"/>
            <a:endParaRPr lang="en-US" b="1" dirty="0" smtClean="0"/>
          </a:p>
          <a:p>
            <a:pPr algn="l" rtl="0"/>
            <a:r>
              <a:rPr lang="en-US" b="1" dirty="0" smtClean="0"/>
              <a:t>Psoriasis appears to precede the onset of psoriatic arthritis in 60-80% of patients (by as many as 20 years, but usually by less than 10 years).</a:t>
            </a:r>
          </a:p>
          <a:p>
            <a:pPr algn="l" rtl="0"/>
            <a:endParaRPr lang="en-US" b="1" dirty="0" smtClean="0"/>
          </a:p>
          <a:p>
            <a:pPr algn="l" rtl="0"/>
            <a:r>
              <a:rPr lang="en-US" b="1" dirty="0" smtClean="0"/>
              <a:t>In as many as 15-20% of patients, arthritis appears before the psoriasis. They my appear simultaneously.</a:t>
            </a:r>
          </a:p>
          <a:p>
            <a:pPr algn="l" rtl="0"/>
            <a:endParaRPr lang="en-US" b="1" dirty="0" smtClean="0"/>
          </a:p>
          <a:p>
            <a:pPr algn="l" rtl="0"/>
            <a:r>
              <a:rPr lang="en-US" b="1" dirty="0" smtClean="0"/>
              <a:t>It is a Seronegative arthritis.</a:t>
            </a:r>
          </a:p>
          <a:p>
            <a:pPr algn="l" rtl="0"/>
            <a:endParaRPr lang="en-US" b="1" dirty="0" smtClean="0"/>
          </a:p>
          <a:p>
            <a:pPr algn="l" rtl="0"/>
            <a:r>
              <a:rPr lang="en-US" b="1" dirty="0" smtClean="0"/>
              <a:t>Nail changes is seen more with psoriatic arthritis.</a:t>
            </a:r>
          </a:p>
          <a:p>
            <a:pPr algn="l" rtl="0"/>
            <a:endParaRPr lang="en-US" b="1" dirty="0" smtClean="0"/>
          </a:p>
          <a:p>
            <a:pPr algn="l" rtl="0"/>
            <a:r>
              <a:rPr lang="en-US" b="1" dirty="0" smtClean="0"/>
              <a:t>Dactilitis is a clinical feature.</a:t>
            </a:r>
          </a:p>
          <a:p>
            <a:pPr algn="l" rtl="0"/>
            <a:endParaRPr lang="en-US" b="1" dirty="0" smtClean="0"/>
          </a:p>
          <a:p>
            <a:pPr algn="l" rtl="0"/>
            <a:r>
              <a:rPr lang="en-US" b="1" dirty="0" smtClean="0"/>
              <a:t>X-ray is helpful in the diagnosis.</a:t>
            </a:r>
          </a:p>
          <a:p>
            <a:pPr algn="l" rtl="0"/>
            <a:endParaRPr lang="en-US" dirty="0" smtClean="0"/>
          </a:p>
          <a:p>
            <a:pPr algn="l" rtl="0"/>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5488" y="3022043"/>
            <a:ext cx="1332148" cy="142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Dactylitis causes, symptoms, diagnosis &amp; treat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2432" y="2782476"/>
            <a:ext cx="1981871"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4987" y="4072534"/>
            <a:ext cx="1917927" cy="369332"/>
          </a:xfrm>
          <a:prstGeom prst="rect">
            <a:avLst/>
          </a:prstGeom>
          <a:noFill/>
        </p:spPr>
        <p:txBody>
          <a:bodyPr wrap="square" rtlCol="0">
            <a:spAutoFit/>
          </a:bodyPr>
          <a:lstStyle/>
          <a:p>
            <a:r>
              <a:rPr lang="en-GB" dirty="0" err="1" smtClean="0"/>
              <a:t>Dactilitis</a:t>
            </a:r>
            <a:endParaRPr lang="en-GB" dirty="0"/>
          </a:p>
        </p:txBody>
      </p:sp>
    </p:spTree>
    <p:extLst>
      <p:ext uri="{BB962C8B-B14F-4D97-AF65-F5344CB8AC3E}">
        <p14:creationId xmlns:p14="http://schemas.microsoft.com/office/powerpoint/2010/main" val="2513130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5526"/>
            <a:ext cx="9144000" cy="857250"/>
          </a:xfrm>
        </p:spPr>
        <p:txBody>
          <a:bodyPr anchor="ctr">
            <a:normAutofit/>
          </a:bodyPr>
          <a:lstStyle/>
          <a:p>
            <a:pPr algn="ctr"/>
            <a:r>
              <a:rPr lang="en-US" sz="3200" b="1" dirty="0" smtClean="0">
                <a:solidFill>
                  <a:srgbClr val="7030A0"/>
                </a:solidFill>
                <a:latin typeface="+mn-lt"/>
              </a:rPr>
              <a:t>Psoriatic arthritis-Clinical variants</a:t>
            </a:r>
            <a:endParaRPr lang="en-US" sz="3200" b="1" dirty="0">
              <a:solidFill>
                <a:srgbClr val="7030A0"/>
              </a:solidFill>
              <a:latin typeface="+mn-lt"/>
            </a:endParaRPr>
          </a:p>
        </p:txBody>
      </p:sp>
      <p:sp>
        <p:nvSpPr>
          <p:cNvPr id="3" name="Content Placeholder 2"/>
          <p:cNvSpPr>
            <a:spLocks noGrp="1"/>
          </p:cNvSpPr>
          <p:nvPr>
            <p:ph idx="1"/>
          </p:nvPr>
        </p:nvSpPr>
        <p:spPr>
          <a:xfrm>
            <a:off x="5266" y="1275606"/>
            <a:ext cx="9144000" cy="3867894"/>
          </a:xfrm>
        </p:spPr>
        <p:txBody>
          <a:bodyPr>
            <a:noAutofit/>
          </a:bodyPr>
          <a:lstStyle/>
          <a:p>
            <a:pPr marL="514350" indent="-514350" algn="l" rtl="0">
              <a:buFont typeface="+mj-lt"/>
              <a:buAutoNum type="arabicPeriod"/>
            </a:pPr>
            <a:r>
              <a:rPr lang="en-US" sz="2400" b="1" dirty="0" smtClean="0"/>
              <a:t>Asymmetrical oligoarticular arthritis( most common).</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 Symmetrical polyarthritis.</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Distal interphalangeal arthropathy. </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Arthritis mutilans</a:t>
            </a:r>
            <a:r>
              <a:rPr lang="en-US" sz="3200" b="1" dirty="0" smtClean="0"/>
              <a:t>. </a:t>
            </a:r>
          </a:p>
          <a:p>
            <a:pPr marL="0" indent="0" algn="l" rtl="0">
              <a:buNone/>
            </a:pPr>
            <a:r>
              <a:rPr lang="en-US" sz="2400" b="1" dirty="0" smtClean="0"/>
              <a:t>5-</a:t>
            </a:r>
            <a:r>
              <a:rPr lang="en-US" sz="3600" b="1" dirty="0" smtClean="0"/>
              <a:t> </a:t>
            </a:r>
            <a:r>
              <a:rPr lang="en-US" sz="2400" b="1" dirty="0" smtClean="0"/>
              <a:t>Spondylitis with or without </a:t>
            </a:r>
            <a:r>
              <a:rPr lang="en-US" sz="2400" b="1" dirty="0" err="1" smtClean="0"/>
              <a:t>sacroilitis</a:t>
            </a:r>
            <a:r>
              <a:rPr lang="en-US" sz="2400" b="1" dirty="0" smtClean="0"/>
              <a:t>.</a:t>
            </a:r>
          </a:p>
          <a:p>
            <a:pPr algn="l" rtl="0"/>
            <a:endParaRPr lang="en-US" sz="3600" dirty="0" smtClean="0"/>
          </a:p>
          <a:p>
            <a:pPr algn="l" rtl="0"/>
            <a:endParaRPr lang="en-US" sz="3600" dirty="0" smtClean="0"/>
          </a:p>
          <a:p>
            <a:pPr algn="l" rtl="0"/>
            <a:endParaRPr lang="en-US" sz="3600" dirty="0" smtClean="0"/>
          </a:p>
          <a:p>
            <a:pPr algn="l" rtl="0"/>
            <a:endParaRPr lang="en-US" sz="3600" dirty="0" smtClean="0"/>
          </a:p>
          <a:p>
            <a:pPr algn="l" rtl="0"/>
            <a:endParaRPr lang="en-US" sz="3600" dirty="0"/>
          </a:p>
        </p:txBody>
      </p:sp>
    </p:spTree>
    <p:extLst>
      <p:ext uri="{BB962C8B-B14F-4D97-AF65-F5344CB8AC3E}">
        <p14:creationId xmlns:p14="http://schemas.microsoft.com/office/powerpoint/2010/main" val="3617028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6064"/>
            <a:ext cx="9144000" cy="857250"/>
          </a:xfrm>
        </p:spPr>
        <p:txBody>
          <a:bodyPr anchor="ctr">
            <a:normAutofit/>
          </a:bodyPr>
          <a:lstStyle/>
          <a:p>
            <a:pPr algn="ctr"/>
            <a:r>
              <a:rPr lang="en-US" sz="4000" b="1" dirty="0" smtClean="0">
                <a:solidFill>
                  <a:srgbClr val="7030A0"/>
                </a:solidFill>
                <a:latin typeface="+mn-lt"/>
              </a:rPr>
              <a:t>Psoriatic arthritis</a:t>
            </a:r>
            <a:endParaRPr lang="en-US" sz="4000" b="1" dirty="0">
              <a:solidFill>
                <a:srgbClr val="7030A0"/>
              </a:solidFill>
              <a:latin typeface="+mn-lt"/>
            </a:endParaRPr>
          </a:p>
        </p:txBody>
      </p:sp>
      <p:pic>
        <p:nvPicPr>
          <p:cNvPr id="4" name="Content Placeholder 3" descr="cbdsa.jpg"/>
          <p:cNvPicPr>
            <a:picLocks noGrp="1" noChangeAspect="1"/>
          </p:cNvPicPr>
          <p:nvPr>
            <p:ph idx="1"/>
          </p:nvPr>
        </p:nvPicPr>
        <p:blipFill>
          <a:blip r:embed="rId2"/>
          <a:stretch>
            <a:fillRect/>
          </a:stretch>
        </p:blipFill>
        <p:spPr>
          <a:xfrm>
            <a:off x="251521" y="1563638"/>
            <a:ext cx="3558042" cy="2520280"/>
          </a:xfrm>
        </p:spPr>
      </p:pic>
      <p:sp>
        <p:nvSpPr>
          <p:cNvPr id="3" name="Rectangle 2"/>
          <p:cNvSpPr/>
          <p:nvPr/>
        </p:nvSpPr>
        <p:spPr>
          <a:xfrm>
            <a:off x="0" y="4083918"/>
            <a:ext cx="334388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2400" b="1" dirty="0" smtClean="0">
                <a:solidFill>
                  <a:schemeClr val="tx1"/>
                </a:solidFill>
              </a:rPr>
              <a:t>Swollen DIP joint.</a:t>
            </a:r>
            <a:endParaRPr lang="en-US" sz="2400" b="1" dirty="0">
              <a:solidFill>
                <a:schemeClr val="tx1"/>
              </a:solidFill>
            </a:endParaRPr>
          </a:p>
        </p:txBody>
      </p:sp>
      <p:pic>
        <p:nvPicPr>
          <p:cNvPr id="1026" name="Picture 2" descr="Psoriasis and psoriatic arthritis: What's the 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890" y="1635646"/>
            <a:ext cx="436005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845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518588"/>
            <a:ext cx="9144000" cy="857250"/>
          </a:xfrm>
        </p:spPr>
        <p:txBody>
          <a:bodyPr anchor="ctr">
            <a:normAutofit fontScale="90000"/>
          </a:bodyPr>
          <a:lstStyle/>
          <a:p>
            <a:pPr algn="ctr"/>
            <a:r>
              <a:rPr lang="en-US" sz="4800" b="1" dirty="0" smtClean="0">
                <a:solidFill>
                  <a:srgbClr val="FF0000"/>
                </a:solidFill>
                <a:latin typeface="+mn-lt"/>
              </a:rPr>
              <a:t>Differential diagnosis for psoriasis</a:t>
            </a:r>
            <a:endParaRPr lang="en-US" sz="4800" b="1" dirty="0">
              <a:solidFill>
                <a:srgbClr val="FF0000"/>
              </a:solidFill>
              <a:latin typeface="+mn-lt"/>
            </a:endParaRPr>
          </a:p>
        </p:txBody>
      </p:sp>
      <p:sp>
        <p:nvSpPr>
          <p:cNvPr id="3" name="Content Placeholder 2"/>
          <p:cNvSpPr>
            <a:spLocks noGrp="1"/>
          </p:cNvSpPr>
          <p:nvPr>
            <p:ph idx="1"/>
          </p:nvPr>
        </p:nvSpPr>
        <p:spPr>
          <a:xfrm>
            <a:off x="0" y="1347614"/>
            <a:ext cx="9144000" cy="3795886"/>
          </a:xfrm>
        </p:spPr>
        <p:txBody>
          <a:bodyPr>
            <a:normAutofit fontScale="55000" lnSpcReduction="20000"/>
          </a:bodyPr>
          <a:lstStyle/>
          <a:p>
            <a:pPr marL="514350" indent="-514350" algn="l" rtl="0">
              <a:buFont typeface="+mj-lt"/>
              <a:buAutoNum type="arabicPeriod"/>
            </a:pPr>
            <a:r>
              <a:rPr lang="en-US" sz="2400" b="1" dirty="0" smtClean="0"/>
              <a:t>Eczema.</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Lichen planus.</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Fungal infection.</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Pityriasis rubra pilaris.</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Pityriasis lichenoides.</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Mycosis </a:t>
            </a:r>
            <a:r>
              <a:rPr lang="en-US" sz="2400" b="1" dirty="0" err="1" smtClean="0"/>
              <a:t>fungoides</a:t>
            </a:r>
            <a:r>
              <a:rPr lang="en-US" sz="2400" b="1" dirty="0" smtClean="0"/>
              <a:t>.</a:t>
            </a:r>
          </a:p>
          <a:p>
            <a:pPr marL="514350" indent="-514350" algn="l" rtl="0">
              <a:buFont typeface="+mj-lt"/>
              <a:buAutoNum type="arabicPeriod"/>
            </a:pPr>
            <a:endParaRPr lang="en-US" sz="2400" b="1" dirty="0" smtClean="0"/>
          </a:p>
          <a:p>
            <a:pPr marL="514350" indent="-514350" algn="l" rtl="0">
              <a:buFont typeface="+mj-lt"/>
              <a:buAutoNum type="arabicPeriod"/>
            </a:pPr>
            <a:r>
              <a:rPr lang="en-US" sz="2400" b="1" dirty="0" smtClean="0"/>
              <a:t>Secondary syphilis ( especially in Guttate psoriasis).</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mn-lt"/>
              </a:rPr>
              <a:t>Epidemiology</a:t>
            </a:r>
          </a:p>
        </p:txBody>
      </p:sp>
      <p:sp>
        <p:nvSpPr>
          <p:cNvPr id="3" name="Content Placeholder 2"/>
          <p:cNvSpPr>
            <a:spLocks noGrp="1"/>
          </p:cNvSpPr>
          <p:nvPr>
            <p:ph idx="1"/>
          </p:nvPr>
        </p:nvSpPr>
        <p:spPr/>
        <p:txBody>
          <a:bodyPr>
            <a:normAutofit/>
          </a:bodyPr>
          <a:lstStyle/>
          <a:p>
            <a:pPr algn="l" rtl="0"/>
            <a:r>
              <a:rPr lang="en-US" dirty="0"/>
              <a:t>It is a young person's disease with a median age at onset of 25 years in women and 28 years in men</a:t>
            </a:r>
          </a:p>
          <a:p>
            <a:pPr algn="l" rtl="0"/>
            <a:r>
              <a:rPr lang="en-US" dirty="0"/>
              <a:t>Its incidence is 2-3% by some studies</a:t>
            </a:r>
          </a:p>
          <a:p>
            <a:pPr algn="l" rtl="0"/>
            <a:r>
              <a:rPr lang="en-US" dirty="0"/>
              <a:t>Genetic predisposition is important (Between 60% and 90% of patients with psoriasis have a family history of the disease -by one study</a:t>
            </a:r>
            <a:r>
              <a:rPr lang="en-US" b="1" dirty="0"/>
              <a:t>)   </a:t>
            </a:r>
            <a:endParaRPr lang="en-GB" b="1" dirty="0"/>
          </a:p>
          <a:p>
            <a:pPr algn="l" rtl="0"/>
            <a:r>
              <a:rPr lang="en-GB" b="1" dirty="0">
                <a:solidFill>
                  <a:srgbClr val="FF0000"/>
                </a:solidFill>
              </a:rPr>
              <a:t>It’s genetic but not hereditary</a:t>
            </a:r>
            <a:r>
              <a:rPr lang="en-GB" b="1" dirty="0"/>
              <a:t>.</a:t>
            </a:r>
            <a:r>
              <a:rPr lang="en-GB" dirty="0"/>
              <a:t> </a:t>
            </a:r>
            <a:endParaRPr lang="en-US" dirty="0"/>
          </a:p>
        </p:txBody>
      </p:sp>
    </p:spTree>
    <p:extLst>
      <p:ext uri="{BB962C8B-B14F-4D97-AF65-F5344CB8AC3E}">
        <p14:creationId xmlns:p14="http://schemas.microsoft.com/office/powerpoint/2010/main" val="2235724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6" y="627534"/>
            <a:ext cx="9144000" cy="857250"/>
          </a:xfrm>
        </p:spPr>
        <p:txBody>
          <a:bodyPr anchor="ctr">
            <a:normAutofit/>
          </a:bodyPr>
          <a:lstStyle/>
          <a:p>
            <a:pPr algn="ctr"/>
            <a:r>
              <a:rPr lang="en-US" sz="4800" b="1" dirty="0" smtClean="0">
                <a:solidFill>
                  <a:srgbClr val="FF0000"/>
                </a:solidFill>
                <a:latin typeface="+mn-lt"/>
              </a:rPr>
              <a:t>Treatment</a:t>
            </a:r>
            <a:endParaRPr lang="en-US" sz="4800" b="1" dirty="0">
              <a:solidFill>
                <a:srgbClr val="FF0000"/>
              </a:solidFill>
              <a:latin typeface="+mn-lt"/>
            </a:endParaRPr>
          </a:p>
        </p:txBody>
      </p:sp>
      <p:sp>
        <p:nvSpPr>
          <p:cNvPr id="3" name="Content Placeholder 2"/>
          <p:cNvSpPr>
            <a:spLocks noGrp="1"/>
          </p:cNvSpPr>
          <p:nvPr>
            <p:ph idx="1"/>
          </p:nvPr>
        </p:nvSpPr>
        <p:spPr>
          <a:xfrm>
            <a:off x="0" y="1318437"/>
            <a:ext cx="9144000" cy="3825063"/>
          </a:xfrm>
        </p:spPr>
        <p:txBody>
          <a:bodyPr>
            <a:normAutofit fontScale="92500" lnSpcReduction="20000"/>
          </a:bodyPr>
          <a:lstStyle/>
          <a:p>
            <a:pPr algn="l" rtl="0"/>
            <a:r>
              <a:rPr lang="en-US" sz="2800" b="1" dirty="0" smtClean="0"/>
              <a:t>No curable treatment till now.</a:t>
            </a:r>
          </a:p>
          <a:p>
            <a:pPr algn="l" rtl="0"/>
            <a:endParaRPr lang="en-US" sz="2800" b="1" dirty="0" smtClean="0"/>
          </a:p>
          <a:p>
            <a:pPr algn="l" rtl="0"/>
            <a:r>
              <a:rPr lang="en-US" sz="2800" b="1" dirty="0" smtClean="0"/>
              <a:t>Our treatment control the disease to go into a remission.</a:t>
            </a:r>
          </a:p>
          <a:p>
            <a:pPr algn="l" rtl="0"/>
            <a:endParaRPr lang="en-US" sz="2800" b="1" dirty="0" smtClean="0"/>
          </a:p>
          <a:p>
            <a:pPr algn="l" rtl="0"/>
            <a:r>
              <a:rPr lang="en-US" sz="2800" b="1" dirty="0" smtClean="0">
                <a:solidFill>
                  <a:srgbClr val="FF0000"/>
                </a:solidFill>
              </a:rPr>
              <a:t>Topical treatment for less severe not extensive disease(less than 10% body surface area) as first line of treatment.</a:t>
            </a:r>
          </a:p>
          <a:p>
            <a:pPr algn="l" rtl="0"/>
            <a:endParaRPr lang="en-US" sz="2800" b="1" dirty="0" smtClean="0">
              <a:solidFill>
                <a:srgbClr val="FF0000"/>
              </a:solidFill>
            </a:endParaRPr>
          </a:p>
          <a:p>
            <a:pPr algn="l" rtl="0"/>
            <a:r>
              <a:rPr lang="en-US" sz="2800" b="1" dirty="0" smtClean="0">
                <a:solidFill>
                  <a:srgbClr val="FF0000"/>
                </a:solidFill>
              </a:rPr>
              <a:t>Systemic treatment for more extensive and severe disease and for disease that is not responding to topical treatment and affecting the quality of life of the patients.</a:t>
            </a:r>
          </a:p>
          <a:p>
            <a:pPr algn="l" rtl="0"/>
            <a:endParaRPr lang="en-US" sz="28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594953"/>
            <a:ext cx="9143999" cy="857250"/>
          </a:xfrm>
        </p:spPr>
        <p:txBody>
          <a:bodyPr anchor="ctr">
            <a:normAutofit/>
          </a:bodyPr>
          <a:lstStyle/>
          <a:p>
            <a:pPr algn="ctr"/>
            <a:r>
              <a:rPr lang="en-US" sz="4000" b="1" dirty="0" smtClean="0">
                <a:solidFill>
                  <a:srgbClr val="7030A0"/>
                </a:solidFill>
                <a:latin typeface="+mn-lt"/>
              </a:rPr>
              <a:t>Topical treatment agents</a:t>
            </a:r>
            <a:endParaRPr lang="en-US" sz="4000" b="1" dirty="0">
              <a:solidFill>
                <a:srgbClr val="7030A0"/>
              </a:solidFill>
              <a:latin typeface="+mn-lt"/>
            </a:endParaRPr>
          </a:p>
        </p:txBody>
      </p:sp>
      <p:sp>
        <p:nvSpPr>
          <p:cNvPr id="3" name="Content Placeholder 2"/>
          <p:cNvSpPr>
            <a:spLocks noGrp="1"/>
          </p:cNvSpPr>
          <p:nvPr>
            <p:ph idx="1"/>
          </p:nvPr>
        </p:nvSpPr>
        <p:spPr>
          <a:xfrm>
            <a:off x="1" y="1347614"/>
            <a:ext cx="9143998" cy="3795886"/>
          </a:xfrm>
        </p:spPr>
        <p:txBody>
          <a:bodyPr>
            <a:normAutofit/>
          </a:bodyPr>
          <a:lstStyle/>
          <a:p>
            <a:pPr marL="514350" indent="-514350" algn="l" rtl="0">
              <a:buFont typeface="+mj-lt"/>
              <a:buAutoNum type="arabicPeriod"/>
            </a:pPr>
            <a:r>
              <a:rPr lang="en-US" b="1" dirty="0" smtClean="0"/>
              <a:t>Crude coal tar ( Carcinogenic , irritant  and smelly).</a:t>
            </a:r>
          </a:p>
          <a:p>
            <a:pPr marL="514350" indent="-514350" algn="l" rtl="0">
              <a:buFont typeface="+mj-lt"/>
              <a:buAutoNum type="arabicPeriod"/>
            </a:pPr>
            <a:r>
              <a:rPr lang="en-US" b="1" dirty="0" smtClean="0"/>
              <a:t>Emollients ( Petrolatum / Vaseline).</a:t>
            </a:r>
          </a:p>
          <a:p>
            <a:pPr marL="514350" indent="-514350" algn="l" rtl="0">
              <a:buFont typeface="+mj-lt"/>
              <a:buAutoNum type="arabicPeriod"/>
            </a:pPr>
            <a:r>
              <a:rPr lang="en-US" b="1" dirty="0" err="1" smtClean="0"/>
              <a:t>Dithranol</a:t>
            </a:r>
            <a:r>
              <a:rPr lang="en-US" b="1" dirty="0" smtClean="0"/>
              <a:t>.</a:t>
            </a:r>
          </a:p>
          <a:p>
            <a:pPr marL="514350" indent="-514350" algn="l" rtl="0">
              <a:buFont typeface="+mj-lt"/>
              <a:buAutoNum type="arabicPeriod"/>
            </a:pPr>
            <a:r>
              <a:rPr lang="en-US" b="1" dirty="0" smtClean="0"/>
              <a:t>Topical steroids.</a:t>
            </a:r>
          </a:p>
          <a:p>
            <a:pPr marL="514350" indent="-514350" algn="l" rtl="0">
              <a:buFont typeface="+mj-lt"/>
              <a:buAutoNum type="arabicPeriod"/>
            </a:pPr>
            <a:r>
              <a:rPr lang="en-US" b="1" dirty="0" smtClean="0"/>
              <a:t>Topical calcipotriol (Vit.D derivative) help in keratinization .</a:t>
            </a:r>
          </a:p>
          <a:p>
            <a:pPr marL="514350" indent="-514350" algn="l" rtl="0">
              <a:buFont typeface="+mj-lt"/>
              <a:buAutoNum type="arabicPeriod"/>
            </a:pPr>
            <a:r>
              <a:rPr lang="en-US" b="1" dirty="0" smtClean="0"/>
              <a:t>Topical Calcineurin inhibitors (</a:t>
            </a:r>
            <a:r>
              <a:rPr lang="en-US" b="1" dirty="0" err="1" smtClean="0"/>
              <a:t>Tacrolimus</a:t>
            </a:r>
            <a:r>
              <a:rPr lang="en-US" b="1" dirty="0" smtClean="0"/>
              <a:t>).</a:t>
            </a:r>
          </a:p>
          <a:p>
            <a:pPr marL="514350" indent="-514350" algn="l" rtl="0">
              <a:buFont typeface="+mj-lt"/>
              <a:buAutoNum type="arabicPeriod"/>
            </a:pPr>
            <a:r>
              <a:rPr lang="en-US" b="1" dirty="0" smtClean="0"/>
              <a:t>Topical retinoids (Vit. A derivatives).</a:t>
            </a:r>
          </a:p>
          <a:p>
            <a:pPr marL="514350" indent="-514350" algn="l" rtl="0">
              <a:buFont typeface="+mj-lt"/>
              <a:buAutoNum type="arabicPeriod"/>
            </a:pPr>
            <a:r>
              <a:rPr lang="en-US" b="1" dirty="0" smtClean="0"/>
              <a:t>Local phototherapy.</a:t>
            </a:r>
          </a:p>
          <a:p>
            <a:pPr marL="514350" indent="-514350" algn="l" rtl="0">
              <a:buFont typeface="+mj-lt"/>
              <a:buAutoNum type="arabicPeriod"/>
            </a:pPr>
            <a:r>
              <a:rPr lang="en-US" b="1" dirty="0" smtClean="0"/>
              <a:t>Local laser treatment.</a:t>
            </a:r>
            <a:endParaRPr lang="en-US" b="1" dirty="0"/>
          </a:p>
        </p:txBody>
      </p:sp>
      <p:sp>
        <p:nvSpPr>
          <p:cNvPr id="4" name="مربع نص 3"/>
          <p:cNvSpPr txBox="1"/>
          <p:nvPr/>
        </p:nvSpPr>
        <p:spPr>
          <a:xfrm>
            <a:off x="6156176" y="1563638"/>
            <a:ext cx="2736304" cy="1938992"/>
          </a:xfrm>
          <a:prstGeom prst="rect">
            <a:avLst/>
          </a:prstGeom>
          <a:solidFill>
            <a:schemeClr val="accent1">
              <a:lumMod val="60000"/>
              <a:lumOff val="40000"/>
            </a:schemeClr>
          </a:solidFill>
        </p:spPr>
        <p:txBody>
          <a:bodyPr wrap="square" rtlCol="1">
            <a:spAutoFit/>
          </a:bodyPr>
          <a:lstStyle/>
          <a:p>
            <a:r>
              <a:rPr lang="en-US" sz="2400" dirty="0" smtClean="0"/>
              <a:t>Best topical treatment :</a:t>
            </a:r>
          </a:p>
          <a:p>
            <a:r>
              <a:rPr lang="en-US" sz="2400" dirty="0" smtClean="0"/>
              <a:t>Steroid ( anti-inflammation )+ vit D + Vaseline </a:t>
            </a:r>
            <a:endParaRPr lang="ar-JO"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6602"/>
            <a:ext cx="9144000" cy="857250"/>
          </a:xfrm>
        </p:spPr>
        <p:txBody>
          <a:bodyPr anchor="ctr">
            <a:normAutofit/>
          </a:bodyPr>
          <a:lstStyle/>
          <a:p>
            <a:pPr algn="ctr"/>
            <a:r>
              <a:rPr lang="en-US" sz="4000" b="1" dirty="0" smtClean="0">
                <a:solidFill>
                  <a:srgbClr val="7030A0"/>
                </a:solidFill>
                <a:latin typeface="+mn-lt"/>
              </a:rPr>
              <a:t>Systemic treatment Options</a:t>
            </a:r>
            <a:endParaRPr lang="en-US" sz="4000" b="1" dirty="0">
              <a:solidFill>
                <a:srgbClr val="7030A0"/>
              </a:solidFill>
              <a:latin typeface="+mn-lt"/>
            </a:endParaRPr>
          </a:p>
        </p:txBody>
      </p:sp>
      <p:sp>
        <p:nvSpPr>
          <p:cNvPr id="3" name="Content Placeholder 2"/>
          <p:cNvSpPr>
            <a:spLocks noGrp="1"/>
          </p:cNvSpPr>
          <p:nvPr>
            <p:ph idx="1"/>
          </p:nvPr>
        </p:nvSpPr>
        <p:spPr>
          <a:xfrm>
            <a:off x="0" y="1453852"/>
            <a:ext cx="9144000" cy="3689648"/>
          </a:xfrm>
        </p:spPr>
        <p:txBody>
          <a:bodyPr>
            <a:normAutofit fontScale="77500" lnSpcReduction="20000"/>
          </a:bodyPr>
          <a:lstStyle/>
          <a:p>
            <a:pPr marL="514350" indent="-514350" algn="l" rtl="0">
              <a:buFont typeface="+mj-lt"/>
              <a:buAutoNum type="arabicPeriod"/>
            </a:pPr>
            <a:r>
              <a:rPr lang="en-US" sz="2000" b="1" dirty="0" smtClean="0"/>
              <a:t>Phototherapy (PUVA  and NB-UVB).</a:t>
            </a:r>
          </a:p>
          <a:p>
            <a:pPr marL="514350" indent="-514350" algn="l" rtl="0">
              <a:buFont typeface="+mj-lt"/>
              <a:buAutoNum type="arabicPeriod"/>
            </a:pPr>
            <a:endParaRPr lang="en-US" sz="2000" b="1" dirty="0" smtClean="0"/>
          </a:p>
          <a:p>
            <a:pPr marL="514350" indent="-514350" algn="l" rtl="0">
              <a:buFont typeface="+mj-lt"/>
              <a:buAutoNum type="arabicPeriod"/>
            </a:pPr>
            <a:r>
              <a:rPr lang="en-US" sz="2000" b="1" dirty="0" smtClean="0"/>
              <a:t>Methotrexate ( low weekly dose).</a:t>
            </a:r>
          </a:p>
          <a:p>
            <a:pPr marL="514350" indent="-514350" algn="l" rtl="0">
              <a:buFont typeface="+mj-lt"/>
              <a:buAutoNum type="arabicPeriod"/>
            </a:pPr>
            <a:endParaRPr lang="en-US" sz="2000" b="1" dirty="0" smtClean="0"/>
          </a:p>
          <a:p>
            <a:pPr marL="514350" indent="-514350" algn="l" rtl="0">
              <a:buFont typeface="+mj-lt"/>
              <a:buAutoNum type="arabicPeriod"/>
            </a:pPr>
            <a:r>
              <a:rPr lang="en-US" sz="2000" b="1" dirty="0" smtClean="0"/>
              <a:t>Retinoids ( Vit. A derivatives : Acitritin).</a:t>
            </a:r>
          </a:p>
          <a:p>
            <a:pPr marL="514350" indent="-514350" algn="l" rtl="0">
              <a:buFont typeface="+mj-lt"/>
              <a:buAutoNum type="arabicPeriod"/>
            </a:pPr>
            <a:endParaRPr lang="en-US" sz="2000" b="1" dirty="0" smtClean="0"/>
          </a:p>
          <a:p>
            <a:pPr marL="514350" indent="-514350" algn="l" rtl="0">
              <a:buFont typeface="+mj-lt"/>
              <a:buAutoNum type="arabicPeriod"/>
            </a:pPr>
            <a:r>
              <a:rPr lang="en-US" sz="2000" b="1" dirty="0" smtClean="0"/>
              <a:t>Cyclosporine.</a:t>
            </a:r>
          </a:p>
          <a:p>
            <a:pPr marL="514350" indent="-514350" algn="l" rtl="0">
              <a:buFont typeface="+mj-lt"/>
              <a:buAutoNum type="arabicPeriod"/>
            </a:pPr>
            <a:endParaRPr lang="en-US" sz="2000" b="1" dirty="0" smtClean="0"/>
          </a:p>
          <a:p>
            <a:pPr marL="514350" indent="-514350" algn="l" rtl="0">
              <a:buFont typeface="+mj-lt"/>
              <a:buAutoNum type="arabicPeriod"/>
            </a:pPr>
            <a:r>
              <a:rPr lang="en-US" sz="2000" b="1" dirty="0" err="1" smtClean="0"/>
              <a:t>Apremilast</a:t>
            </a:r>
            <a:r>
              <a:rPr lang="en-US" sz="2000" b="1" dirty="0" smtClean="0"/>
              <a:t>.</a:t>
            </a:r>
          </a:p>
          <a:p>
            <a:pPr marL="514350" indent="-514350" algn="l" rtl="0">
              <a:buFont typeface="+mj-lt"/>
              <a:buAutoNum type="arabicPeriod"/>
            </a:pPr>
            <a:endParaRPr lang="en-US" sz="2000" b="1" dirty="0" smtClean="0"/>
          </a:p>
          <a:p>
            <a:pPr marL="514350" indent="-514350" algn="l" rtl="0">
              <a:buFont typeface="+mj-lt"/>
              <a:buAutoNum type="arabicPeriod"/>
            </a:pPr>
            <a:r>
              <a:rPr lang="en-US" sz="2000" b="1" dirty="0" smtClean="0"/>
              <a:t>Biological treatment( </a:t>
            </a:r>
            <a:r>
              <a:rPr lang="en-US" sz="2000" b="1" dirty="0" err="1" smtClean="0"/>
              <a:t>Adalimumab</a:t>
            </a:r>
            <a:r>
              <a:rPr lang="en-US" sz="2000" b="1" dirty="0" smtClean="0"/>
              <a:t> ( IL23), Etanercept, Secukinumab , </a:t>
            </a:r>
            <a:r>
              <a:rPr lang="en-US" sz="2000" b="1" dirty="0" err="1" smtClean="0"/>
              <a:t>Ustekinumab</a:t>
            </a:r>
            <a:r>
              <a:rPr lang="en-US" sz="2000" b="1" dirty="0" smtClean="0"/>
              <a:t> ( IL17) and others).</a:t>
            </a:r>
          </a:p>
          <a:p>
            <a:pPr marL="514350" indent="-514350" algn="l" rtl="0">
              <a:buFont typeface="+mj-lt"/>
              <a:buAutoNum type="arabicPeriod"/>
            </a:pP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9055"/>
            <a:ext cx="5076056" cy="1051851"/>
          </a:xfrm>
        </p:spPr>
        <p:txBody>
          <a:bodyPr anchor="ctr">
            <a:normAutofit/>
          </a:bodyPr>
          <a:lstStyle/>
          <a:p>
            <a:pPr algn="ctr"/>
            <a:r>
              <a:rPr lang="en-US" sz="3200" b="1" dirty="0" smtClean="0">
                <a:solidFill>
                  <a:srgbClr val="7030A0"/>
                </a:solidFill>
                <a:latin typeface="+mn-lt"/>
              </a:rPr>
              <a:t>Phototherapy machine</a:t>
            </a:r>
            <a:endParaRPr lang="en-US" sz="3200" b="1" dirty="0">
              <a:solidFill>
                <a:srgbClr val="7030A0"/>
              </a:solidFill>
              <a:latin typeface="+mn-lt"/>
            </a:endParaRPr>
          </a:p>
        </p:txBody>
      </p:sp>
      <p:pic>
        <p:nvPicPr>
          <p:cNvPr id="4" name="Content Placeholder 3" descr="kop.jpg"/>
          <p:cNvPicPr>
            <a:picLocks noGrp="1" noChangeAspect="1"/>
          </p:cNvPicPr>
          <p:nvPr>
            <p:ph idx="1"/>
          </p:nvPr>
        </p:nvPicPr>
        <p:blipFill>
          <a:blip r:embed="rId2"/>
          <a:stretch>
            <a:fillRect/>
          </a:stretch>
        </p:blipFill>
        <p:spPr>
          <a:xfrm>
            <a:off x="0" y="1059582"/>
            <a:ext cx="5076056" cy="4083918"/>
          </a:xfrm>
        </p:spPr>
      </p:pic>
      <p:pic>
        <p:nvPicPr>
          <p:cNvPr id="5" name="Content Placeholder 3" descr="hjjf.jpg"/>
          <p:cNvPicPr>
            <a:picLocks noChangeAspect="1"/>
          </p:cNvPicPr>
          <p:nvPr/>
        </p:nvPicPr>
        <p:blipFill>
          <a:blip r:embed="rId3"/>
          <a:stretch>
            <a:fillRect/>
          </a:stretch>
        </p:blipFill>
        <p:spPr>
          <a:xfrm>
            <a:off x="5580112" y="1059583"/>
            <a:ext cx="3563888" cy="3885944"/>
          </a:xfrm>
          <a:prstGeom prst="rect">
            <a:avLst/>
          </a:prstGeom>
        </p:spPr>
      </p:pic>
      <p:sp>
        <p:nvSpPr>
          <p:cNvPr id="6" name="Title 1"/>
          <p:cNvSpPr txBox="1">
            <a:spLocks/>
          </p:cNvSpPr>
          <p:nvPr/>
        </p:nvSpPr>
        <p:spPr>
          <a:xfrm>
            <a:off x="5687616" y="339054"/>
            <a:ext cx="3456384" cy="72052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400" b="1" dirty="0" smtClean="0">
                <a:solidFill>
                  <a:srgbClr val="7030A0"/>
                </a:solidFill>
                <a:latin typeface="+mn-lt"/>
              </a:rPr>
              <a:t>Phototherapy-Local for nail disease/ Palmoplantar type</a:t>
            </a:r>
            <a:endParaRPr lang="en-US" sz="2400" b="1" dirty="0">
              <a:solidFill>
                <a:srgbClr val="7030A0"/>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Pathogenesis</a:t>
            </a:r>
          </a:p>
        </p:txBody>
      </p:sp>
      <p:sp>
        <p:nvSpPr>
          <p:cNvPr id="3" name="Content Placeholder 2"/>
          <p:cNvSpPr>
            <a:spLocks noGrp="1"/>
          </p:cNvSpPr>
          <p:nvPr>
            <p:ph idx="1"/>
          </p:nvPr>
        </p:nvSpPr>
        <p:spPr/>
        <p:txBody>
          <a:bodyPr>
            <a:normAutofit/>
          </a:bodyPr>
          <a:lstStyle/>
          <a:p>
            <a:pPr algn="l" rtl="0"/>
            <a:r>
              <a:rPr lang="en-US" dirty="0"/>
              <a:t>Precise etiology of psoriasis is not known yet but the pathogenesis is well understood</a:t>
            </a:r>
          </a:p>
          <a:p>
            <a:pPr algn="l" rtl="0"/>
            <a:r>
              <a:rPr lang="en-US" dirty="0"/>
              <a:t>The development of psoriasis is the end result of interplay between </a:t>
            </a:r>
            <a:r>
              <a:rPr lang="en-US" b="1" u="sng" dirty="0">
                <a:solidFill>
                  <a:srgbClr val="FF0000"/>
                </a:solidFill>
              </a:rPr>
              <a:t>keratinocytes</a:t>
            </a:r>
            <a:r>
              <a:rPr lang="en-US" dirty="0"/>
              <a:t> and </a:t>
            </a:r>
            <a:r>
              <a:rPr lang="en-US" b="1" u="sng" dirty="0">
                <a:solidFill>
                  <a:srgbClr val="FF0000"/>
                </a:solidFill>
              </a:rPr>
              <a:t>T lymphocytes</a:t>
            </a:r>
            <a:r>
              <a:rPr lang="en-US" dirty="0">
                <a:solidFill>
                  <a:srgbClr val="FF0000"/>
                </a:solidFill>
              </a:rPr>
              <a:t> </a:t>
            </a:r>
            <a:r>
              <a:rPr lang="en-US" dirty="0"/>
              <a:t>with the participation of </a:t>
            </a:r>
            <a:r>
              <a:rPr lang="en-US" b="1" u="sng" dirty="0">
                <a:solidFill>
                  <a:srgbClr val="FF0000"/>
                </a:solidFill>
              </a:rPr>
              <a:t>dendritic cells-</a:t>
            </a:r>
            <a:r>
              <a:rPr lang="en-US" dirty="0"/>
              <a:t>the end result of this is hyper proliferation and increased turnover of the epidermal cells and formation of psoriatic plaques</a:t>
            </a:r>
            <a:r>
              <a:rPr lang="en-GB" dirty="0"/>
              <a:t>.</a:t>
            </a:r>
          </a:p>
          <a:p>
            <a:pPr algn="l" rtl="0"/>
            <a:r>
              <a:rPr lang="en-GB" dirty="0"/>
              <a:t>Keratinocytes need 28 days to complete the cycle from basal layer to the outer most layer, but in psoriasis this cycle take 3-4 days .</a:t>
            </a:r>
            <a:endParaRPr lang="en-US" dirty="0"/>
          </a:p>
        </p:txBody>
      </p:sp>
    </p:spTree>
    <p:extLst>
      <p:ext uri="{BB962C8B-B14F-4D97-AF65-F5344CB8AC3E}">
        <p14:creationId xmlns:p14="http://schemas.microsoft.com/office/powerpoint/2010/main" val="15359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088357" y="114300"/>
            <a:ext cx="5399485" cy="196454"/>
          </a:xfrm>
          <a:prstGeom prst="rect">
            <a:avLst/>
          </a:prstGeom>
          <a:noFill/>
          <a:ln w="9525" cap="flat">
            <a:noFill/>
            <a:round/>
            <a:headEnd/>
            <a:tailEnd/>
          </a:ln>
          <a:effectLst/>
        </p:spPr>
        <p:txBody>
          <a:bodyPr lIns="67500" tIns="35100" rIns="67500" bIns="35100"/>
          <a:lstStyle/>
          <a:p>
            <a:pPr>
              <a:tabLst>
                <a:tab pos="542925" algn="l"/>
                <a:tab pos="1085850" algn="l"/>
                <a:tab pos="1628775" algn="l"/>
                <a:tab pos="2171700" algn="l"/>
                <a:tab pos="2714625" algn="l"/>
                <a:tab pos="3257550" algn="l"/>
                <a:tab pos="3800475" algn="l"/>
                <a:tab pos="4343400" algn="l"/>
                <a:tab pos="4886325" algn="l"/>
              </a:tabLst>
            </a:pPr>
            <a:r>
              <a:rPr lang="en-US" sz="825">
                <a:solidFill>
                  <a:srgbClr val="000000"/>
                </a:solidFill>
              </a:rPr>
              <a:t>Psoriasis for the primary care practitioner</a:t>
            </a:r>
          </a:p>
        </p:txBody>
      </p:sp>
      <p:sp>
        <p:nvSpPr>
          <p:cNvPr id="3074" name="AutoShape 2"/>
          <p:cNvSpPr>
            <a:spLocks noChangeAspect="1" noChangeArrowheads="1"/>
          </p:cNvSpPr>
          <p:nvPr/>
        </p:nvSpPr>
        <p:spPr bwMode="auto">
          <a:xfrm>
            <a:off x="4837510" y="114300"/>
            <a:ext cx="2752725" cy="266700"/>
          </a:xfrm>
          <a:prstGeom prst="rect">
            <a:avLst/>
          </a:prstGeom>
          <a:noFill/>
          <a:ln w="9525" cap="flat">
            <a:noFill/>
            <a:round/>
            <a:headEnd/>
            <a:tailEnd/>
          </a:ln>
          <a:effectLst/>
        </p:spPr>
        <p:txBody>
          <a:bodyPr wrap="none" anchor="ctr"/>
          <a:lstStyle/>
          <a:p>
            <a:endParaRPr lang="en-US" sz="1350"/>
          </a:p>
        </p:txBody>
      </p:sp>
      <p:sp>
        <p:nvSpPr>
          <p:cNvPr id="3075" name="Text Box 3"/>
          <p:cNvSpPr txBox="1">
            <a:spLocks noChangeArrowheads="1"/>
          </p:cNvSpPr>
          <p:nvPr/>
        </p:nvSpPr>
        <p:spPr bwMode="auto">
          <a:xfrm>
            <a:off x="1413272" y="4455319"/>
            <a:ext cx="6480572" cy="159544"/>
          </a:xfrm>
          <a:prstGeom prst="rect">
            <a:avLst/>
          </a:prstGeom>
          <a:noFill/>
          <a:ln w="9525" cap="flat">
            <a:noFill/>
            <a:round/>
            <a:headEnd/>
            <a:tailEnd/>
          </a:ln>
          <a:effectLst/>
        </p:spPr>
        <p:txBody>
          <a:bodyPr lIns="67500" tIns="33750" rIns="67500" bIns="33750"/>
          <a:lstStyle/>
          <a:p>
            <a:pPr>
              <a:tabLst>
                <a:tab pos="542925" algn="l"/>
                <a:tab pos="1085850" algn="l"/>
                <a:tab pos="1628775" algn="l"/>
                <a:tab pos="2171700" algn="l"/>
                <a:tab pos="2714625" algn="l"/>
                <a:tab pos="3257550" algn="l"/>
                <a:tab pos="3800475" algn="l"/>
                <a:tab pos="4343400" algn="l"/>
                <a:tab pos="4886325" algn="l"/>
                <a:tab pos="5429250" algn="l"/>
                <a:tab pos="5972175" algn="l"/>
              </a:tabLst>
            </a:pPr>
            <a:r>
              <a:rPr lang="en-US" sz="600" b="1">
                <a:solidFill>
                  <a:srgbClr val="0054A6"/>
                </a:solidFill>
              </a:rPr>
              <a:t>Journal of the American Association of Nurse Practitioners, Volume: 29, Issue: 3, Pages: 157-178, First published: 23 February 2017, DOI: (10.1002/2327-6924.12443) </a:t>
            </a:r>
          </a:p>
        </p:txBody>
      </p:sp>
      <p:pic>
        <p:nvPicPr>
          <p:cNvPr id="3076" name="Picture 4"/>
          <p:cNvPicPr>
            <a:picLocks noChangeAspect="1" noChangeArrowheads="1"/>
          </p:cNvPicPr>
          <p:nvPr/>
        </p:nvPicPr>
        <p:blipFill>
          <a:blip r:embed="rId3" cstate="print"/>
          <a:srcRect/>
          <a:stretch>
            <a:fillRect/>
          </a:stretch>
        </p:blipFill>
        <p:spPr bwMode="auto">
          <a:xfrm>
            <a:off x="1872258" y="647178"/>
            <a:ext cx="5399485" cy="3661184"/>
          </a:xfrm>
          <a:prstGeom prst="rect">
            <a:avLst/>
          </a:prstGeom>
          <a:noFill/>
          <a:ln w="9525" cap="flat">
            <a:noFill/>
            <a:round/>
            <a:headEnd/>
            <a:tailEnd/>
          </a:ln>
          <a:effectLst/>
        </p:spPr>
      </p:pic>
    </p:spTree>
    <p:extLst>
      <p:ext uri="{BB962C8B-B14F-4D97-AF65-F5344CB8AC3E}">
        <p14:creationId xmlns:p14="http://schemas.microsoft.com/office/powerpoint/2010/main" val="225507726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4649"/>
            <a:ext cx="6172200" cy="857250"/>
          </a:xfrm>
        </p:spPr>
        <p:txBody>
          <a:bodyPr/>
          <a:lstStyle/>
          <a:p>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Clinical presentations</a:t>
            </a:r>
          </a:p>
        </p:txBody>
      </p:sp>
      <p:sp>
        <p:nvSpPr>
          <p:cNvPr id="3" name="Content Placeholder 2"/>
          <p:cNvSpPr>
            <a:spLocks noGrp="1"/>
          </p:cNvSpPr>
          <p:nvPr>
            <p:ph idx="1"/>
          </p:nvPr>
        </p:nvSpPr>
        <p:spPr>
          <a:xfrm>
            <a:off x="323528" y="1441899"/>
            <a:ext cx="8352928" cy="3701601"/>
          </a:xfrm>
        </p:spPr>
        <p:txBody>
          <a:bodyPr>
            <a:normAutofit fontScale="92500"/>
          </a:bodyPr>
          <a:lstStyle/>
          <a:p>
            <a:pPr algn="l" rtl="0"/>
            <a:r>
              <a:rPr lang="en-US" dirty="0"/>
              <a:t>Skin: Well demarcated erythematous plaques</a:t>
            </a:r>
            <a:r>
              <a:rPr lang="en-GB" dirty="0"/>
              <a:t> ( raised  lesions their diameter greater than their depth, it is </a:t>
            </a:r>
            <a:r>
              <a:rPr lang="en-GB" dirty="0">
                <a:solidFill>
                  <a:srgbClr val="FF0000"/>
                </a:solidFill>
              </a:rPr>
              <a:t> the primary skin lesion in psoriasis </a:t>
            </a:r>
            <a:r>
              <a:rPr lang="en-GB" dirty="0"/>
              <a:t>) </a:t>
            </a:r>
            <a:r>
              <a:rPr lang="en-US" dirty="0"/>
              <a:t>covered with dry silver scales on extensor surfaces ( in psoriasis vulgaris)</a:t>
            </a:r>
          </a:p>
          <a:p>
            <a:pPr algn="l" rtl="0"/>
            <a:endParaRPr lang="en-GB" b="1" u="sng" dirty="0"/>
          </a:p>
          <a:p>
            <a:pPr algn="l" rtl="0"/>
            <a:r>
              <a:rPr lang="en-US" b="1" u="sng" dirty="0">
                <a:solidFill>
                  <a:srgbClr val="FF0000"/>
                </a:solidFill>
              </a:rPr>
              <a:t>Positive </a:t>
            </a:r>
            <a:r>
              <a:rPr lang="ar-EG" b="1" u="sng" dirty="0">
                <a:solidFill>
                  <a:srgbClr val="FF0000"/>
                </a:solidFill>
              </a:rPr>
              <a:t>Auspitz</a:t>
            </a:r>
            <a:r>
              <a:rPr lang="en-US" b="1" u="sng" dirty="0">
                <a:solidFill>
                  <a:srgbClr val="FF0000"/>
                </a:solidFill>
              </a:rPr>
              <a:t> sign</a:t>
            </a:r>
            <a:r>
              <a:rPr lang="en-GB" b="1" u="sng" dirty="0">
                <a:solidFill>
                  <a:srgbClr val="FF0000"/>
                </a:solidFill>
              </a:rPr>
              <a:t> </a:t>
            </a:r>
            <a:r>
              <a:rPr lang="en-GB" b="1" u="sng" dirty="0"/>
              <a:t>: </a:t>
            </a:r>
            <a:r>
              <a:rPr lang="en-GB" dirty="0"/>
              <a:t>after scratching of psoriatic plaque, pinpoint bleeding will appear below the scale.</a:t>
            </a:r>
            <a:endParaRPr lang="en-US" dirty="0"/>
          </a:p>
          <a:p>
            <a:pPr algn="l" rtl="0"/>
            <a:endParaRPr lang="en-GB" dirty="0"/>
          </a:p>
          <a:p>
            <a:pPr algn="l" rtl="0"/>
            <a:r>
              <a:rPr lang="en-US" dirty="0"/>
              <a:t>Nails: pitting, oil spot, </a:t>
            </a:r>
            <a:r>
              <a:rPr lang="en-GB" dirty="0" err="1"/>
              <a:t>onycholysis</a:t>
            </a:r>
            <a:r>
              <a:rPr lang="en-US" dirty="0"/>
              <a:t>,</a:t>
            </a:r>
            <a:r>
              <a:rPr lang="en-GB" dirty="0"/>
              <a:t> discoloration </a:t>
            </a:r>
            <a:r>
              <a:rPr lang="en-US" dirty="0"/>
              <a:t>and thickening</a:t>
            </a:r>
            <a:r>
              <a:rPr lang="en-GB" dirty="0"/>
              <a:t>.</a:t>
            </a:r>
            <a:endParaRPr lang="en-US" dirty="0"/>
          </a:p>
          <a:p>
            <a:pPr algn="l" rtl="0"/>
            <a:endParaRPr lang="en-GB" dirty="0"/>
          </a:p>
          <a:p>
            <a:pPr algn="l" rtl="0"/>
            <a:r>
              <a:rPr lang="en-US" dirty="0"/>
              <a:t>Scalp: Thick scaly plaques covered with </a:t>
            </a:r>
            <a:r>
              <a:rPr lang="en-GB" dirty="0"/>
              <a:t>silvery </a:t>
            </a:r>
            <a:r>
              <a:rPr lang="en-US" dirty="0"/>
              <a:t>dry scales that may extend </a:t>
            </a:r>
            <a:r>
              <a:rPr lang="en-US" u="sng" dirty="0"/>
              <a:t>beyond the hair margin</a:t>
            </a:r>
          </a:p>
          <a:p>
            <a:pPr algn="l" rtl="0"/>
            <a:endParaRPr lang="en-GB" dirty="0"/>
          </a:p>
          <a:p>
            <a:pPr algn="l" rtl="0"/>
            <a:r>
              <a:rPr lang="en-US" dirty="0"/>
              <a:t>Mouth –Geographical tongue </a:t>
            </a:r>
            <a:r>
              <a:rPr lang="en-GB" dirty="0"/>
              <a:t>(rare).</a:t>
            </a:r>
            <a:endParaRPr lang="en-US" dirty="0"/>
          </a:p>
        </p:txBody>
      </p:sp>
    </p:spTree>
    <p:extLst>
      <p:ext uri="{BB962C8B-B14F-4D97-AF65-F5344CB8AC3E}">
        <p14:creationId xmlns:p14="http://schemas.microsoft.com/office/powerpoint/2010/main" val="913653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069B31B-B536-BE5C-B1C3-E69A090F7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606" y="723233"/>
            <a:ext cx="4113316" cy="1575443"/>
          </a:xfrm>
          <a:prstGeom prst="rect">
            <a:avLst/>
          </a:prstGeom>
        </p:spPr>
      </p:pic>
      <p:pic>
        <p:nvPicPr>
          <p:cNvPr id="6" name="Picture 5">
            <a:extLst>
              <a:ext uri="{FF2B5EF4-FFF2-40B4-BE49-F238E27FC236}">
                <a16:creationId xmlns="" xmlns:a16="http://schemas.microsoft.com/office/drawing/2014/main" id="{C050CB71-DB2B-4EA8-3AED-6DFDC9CE6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595" y="663040"/>
            <a:ext cx="1823120" cy="1671719"/>
          </a:xfrm>
          <a:prstGeom prst="rect">
            <a:avLst/>
          </a:prstGeom>
        </p:spPr>
      </p:pic>
      <p:sp>
        <p:nvSpPr>
          <p:cNvPr id="7" name="TextBox 6">
            <a:extLst>
              <a:ext uri="{FF2B5EF4-FFF2-40B4-BE49-F238E27FC236}">
                <a16:creationId xmlns="" xmlns:a16="http://schemas.microsoft.com/office/drawing/2014/main" id="{B127E5E9-821B-89E9-B142-2106A92A0AA4}"/>
              </a:ext>
            </a:extLst>
          </p:cNvPr>
          <p:cNvSpPr txBox="1"/>
          <p:nvPr/>
        </p:nvSpPr>
        <p:spPr>
          <a:xfrm>
            <a:off x="2542731" y="330817"/>
            <a:ext cx="2029269" cy="415498"/>
          </a:xfrm>
          <a:prstGeom prst="rect">
            <a:avLst/>
          </a:prstGeom>
          <a:noFill/>
        </p:spPr>
        <p:txBody>
          <a:bodyPr wrap="square" rtlCol="0">
            <a:spAutoFit/>
          </a:bodyPr>
          <a:lstStyle/>
          <a:p>
            <a:pPr algn="l"/>
            <a:r>
              <a:rPr lang="ar-EG" sz="2100" b="1" dirty="0"/>
              <a:t>Auspitz sign </a:t>
            </a:r>
            <a:endParaRPr lang="en-US" sz="2100" b="1" dirty="0"/>
          </a:p>
        </p:txBody>
      </p:sp>
      <p:pic>
        <p:nvPicPr>
          <p:cNvPr id="8" name="Picture 7">
            <a:extLst>
              <a:ext uri="{FF2B5EF4-FFF2-40B4-BE49-F238E27FC236}">
                <a16:creationId xmlns="" xmlns:a16="http://schemas.microsoft.com/office/drawing/2014/main" id="{C4EC09CA-DE47-4CE0-912E-77E9AB2EDD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4489" y="2445468"/>
            <a:ext cx="2141083" cy="2605309"/>
          </a:xfrm>
          <a:prstGeom prst="rect">
            <a:avLst/>
          </a:prstGeom>
        </p:spPr>
      </p:pic>
      <p:pic>
        <p:nvPicPr>
          <p:cNvPr id="9" name="Picture 8">
            <a:extLst>
              <a:ext uri="{FF2B5EF4-FFF2-40B4-BE49-F238E27FC236}">
                <a16:creationId xmlns="" xmlns:a16="http://schemas.microsoft.com/office/drawing/2014/main" id="{8DFF31F4-288B-8972-89D5-015109A47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5431" y="2443085"/>
            <a:ext cx="3594080" cy="2018897"/>
          </a:xfrm>
          <a:prstGeom prst="rect">
            <a:avLst/>
          </a:prstGeom>
        </p:spPr>
      </p:pic>
      <p:sp>
        <p:nvSpPr>
          <p:cNvPr id="10" name="TextBox 9">
            <a:extLst>
              <a:ext uri="{FF2B5EF4-FFF2-40B4-BE49-F238E27FC236}">
                <a16:creationId xmlns="" xmlns:a16="http://schemas.microsoft.com/office/drawing/2014/main" id="{A03E23F2-F9A1-7E2B-39E1-6747D1796953}"/>
              </a:ext>
            </a:extLst>
          </p:cNvPr>
          <p:cNvSpPr txBox="1"/>
          <p:nvPr/>
        </p:nvSpPr>
        <p:spPr>
          <a:xfrm>
            <a:off x="4154840" y="4570309"/>
            <a:ext cx="2957511" cy="415498"/>
          </a:xfrm>
          <a:prstGeom prst="rect">
            <a:avLst/>
          </a:prstGeom>
          <a:noFill/>
        </p:spPr>
        <p:txBody>
          <a:bodyPr wrap="square" rtlCol="0">
            <a:spAutoFit/>
          </a:bodyPr>
          <a:lstStyle/>
          <a:p>
            <a:pPr algn="l"/>
            <a:r>
              <a:rPr lang="ar-EG" sz="2100" b="1" dirty="0"/>
              <a:t>Geographical tongue </a:t>
            </a:r>
            <a:endParaRPr lang="en-US" sz="2100" b="1" dirty="0"/>
          </a:p>
        </p:txBody>
      </p:sp>
    </p:spTree>
    <p:extLst>
      <p:ext uri="{BB962C8B-B14F-4D97-AF65-F5344CB8AC3E}">
        <p14:creationId xmlns:p14="http://schemas.microsoft.com/office/powerpoint/2010/main" val="1018928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70C0"/>
                </a:solidFill>
                <a:latin typeface="+mn-lt"/>
              </a:rPr>
              <a:t>Clinical variants of psoriasis</a:t>
            </a:r>
          </a:p>
        </p:txBody>
      </p:sp>
      <p:sp>
        <p:nvSpPr>
          <p:cNvPr id="3" name="Content Placeholder 2"/>
          <p:cNvSpPr>
            <a:spLocks noGrp="1"/>
          </p:cNvSpPr>
          <p:nvPr>
            <p:ph idx="1"/>
          </p:nvPr>
        </p:nvSpPr>
        <p:spPr/>
        <p:txBody>
          <a:bodyPr>
            <a:normAutofit fontScale="62500" lnSpcReduction="20000"/>
          </a:bodyPr>
          <a:lstStyle/>
          <a:p>
            <a:pPr algn="l" rtl="0"/>
            <a:r>
              <a:rPr lang="en-US" sz="2250" dirty="0"/>
              <a:t>Plaque psoriasis (psoriasis </a:t>
            </a:r>
            <a:r>
              <a:rPr lang="en-US" sz="2250" dirty="0" err="1"/>
              <a:t>vulgaris</a:t>
            </a:r>
            <a:r>
              <a:rPr lang="en-US" sz="2250" dirty="0"/>
              <a:t>)</a:t>
            </a:r>
          </a:p>
          <a:p>
            <a:pPr algn="l" rtl="0"/>
            <a:r>
              <a:rPr lang="en-US" sz="2250" dirty="0"/>
              <a:t> Scalp psoriasis</a:t>
            </a:r>
          </a:p>
          <a:p>
            <a:pPr algn="l" rtl="0"/>
            <a:r>
              <a:rPr lang="en-US" sz="2250" dirty="0"/>
              <a:t>Nail disease</a:t>
            </a:r>
          </a:p>
          <a:p>
            <a:pPr algn="l" rtl="0"/>
            <a:r>
              <a:rPr lang="en-US" sz="2250" dirty="0"/>
              <a:t>Inverse psoriasis </a:t>
            </a:r>
          </a:p>
          <a:p>
            <a:pPr algn="l" rtl="0"/>
            <a:r>
              <a:rPr lang="en-US" sz="2250" dirty="0" err="1"/>
              <a:t>Pustular</a:t>
            </a:r>
            <a:r>
              <a:rPr lang="en-US" sz="2250" dirty="0"/>
              <a:t> psoriasis</a:t>
            </a:r>
          </a:p>
          <a:p>
            <a:pPr algn="l" rtl="0"/>
            <a:r>
              <a:rPr lang="en-US" sz="2250" dirty="0" err="1"/>
              <a:t>Palmoplatar</a:t>
            </a:r>
            <a:r>
              <a:rPr lang="en-US" sz="2250" dirty="0"/>
              <a:t> psoriasis</a:t>
            </a:r>
          </a:p>
          <a:p>
            <a:pPr algn="l" rtl="0"/>
            <a:r>
              <a:rPr lang="en-US" sz="2250" dirty="0"/>
              <a:t> </a:t>
            </a:r>
            <a:r>
              <a:rPr lang="en-US" sz="2250" dirty="0" err="1"/>
              <a:t>Erythrodermic</a:t>
            </a:r>
            <a:r>
              <a:rPr lang="en-US" sz="2250" dirty="0"/>
              <a:t> psoriasis </a:t>
            </a:r>
          </a:p>
          <a:p>
            <a:pPr algn="l" rtl="0"/>
            <a:r>
              <a:rPr lang="en-US" sz="2250" dirty="0" err="1"/>
              <a:t>Guttate</a:t>
            </a:r>
            <a:r>
              <a:rPr lang="en-US" sz="2250" dirty="0"/>
              <a:t> psoriasis</a:t>
            </a:r>
          </a:p>
          <a:p>
            <a:pPr algn="l" rtl="0"/>
            <a:endParaRPr lang="en-US" dirty="0"/>
          </a:p>
          <a:p>
            <a:pPr algn="l" rtl="0"/>
            <a:endParaRPr lang="en-US" dirty="0"/>
          </a:p>
          <a:p>
            <a:pPr algn="l" rtl="0">
              <a:buNone/>
            </a:pPr>
            <a:r>
              <a:rPr lang="en-US" dirty="0"/>
              <a:t> </a:t>
            </a:r>
          </a:p>
        </p:txBody>
      </p:sp>
      <p:pic>
        <p:nvPicPr>
          <p:cNvPr id="4" name="Picture 3">
            <a:extLst>
              <a:ext uri="{FF2B5EF4-FFF2-40B4-BE49-F238E27FC236}">
                <a16:creationId xmlns="" xmlns:a16="http://schemas.microsoft.com/office/drawing/2014/main" id="{3963D0B5-BCBB-88D3-A424-F4F7684A0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48" y="1853974"/>
            <a:ext cx="2729933" cy="18199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13238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1029</TotalTime>
  <Words>1697</Words>
  <Application>Microsoft Office PowerPoint</Application>
  <PresentationFormat>On-screen Show (16:9)</PresentationFormat>
  <Paragraphs>278</Paragraphs>
  <Slides>43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Baekmuk Gulim</vt:lpstr>
      <vt:lpstr>Calibri</vt:lpstr>
      <vt:lpstr>Helvetica</vt:lpstr>
      <vt:lpstr>Tw Cen MT</vt:lpstr>
      <vt:lpstr>Tw Cen MT Condensed</vt:lpstr>
      <vt:lpstr>Wingdings</vt:lpstr>
      <vt:lpstr>Wingdings 3</vt:lpstr>
      <vt:lpstr>Integral</vt:lpstr>
      <vt:lpstr>Psoriasis</vt:lpstr>
      <vt:lpstr>PowerPoint Presentation</vt:lpstr>
      <vt:lpstr>Psoriasis-Definition </vt:lpstr>
      <vt:lpstr>Epidemiology</vt:lpstr>
      <vt:lpstr>Pathogenesis</vt:lpstr>
      <vt:lpstr>PowerPoint Presentation</vt:lpstr>
      <vt:lpstr>Clinical presentations</vt:lpstr>
      <vt:lpstr>PowerPoint Presentation</vt:lpstr>
      <vt:lpstr>Clinical variants of psoriasis</vt:lpstr>
      <vt:lpstr>Plaque psoriasis( Psoriasis vulgaris)</vt:lpstr>
      <vt:lpstr>Plaque psoriasis(vulgaris)</vt:lpstr>
      <vt:lpstr>Plaque psoriasis(vulgaris)</vt:lpstr>
      <vt:lpstr>Scalp psoriasis</vt:lpstr>
      <vt:lpstr>Scalp psoriasis</vt:lpstr>
      <vt:lpstr>Scalp psoriasis</vt:lpstr>
      <vt:lpstr>3-Nail disease(Nail psoriasis)</vt:lpstr>
      <vt:lpstr>Nail Psoriasis</vt:lpstr>
      <vt:lpstr>Nail Psoriasis</vt:lpstr>
      <vt:lpstr>4-Inverse(flexural) psoriasis</vt:lpstr>
      <vt:lpstr>Flexural(inverse)psoriasis</vt:lpstr>
      <vt:lpstr>Flexural(inverse)psoriasis</vt:lpstr>
      <vt:lpstr>5-Pustular psoriasis</vt:lpstr>
      <vt:lpstr>Pustular psoriasis-Generalized</vt:lpstr>
      <vt:lpstr>Pustular psoriasis-Localized (palmoplantar)</vt:lpstr>
      <vt:lpstr>6-Palmoplantar psoriasis</vt:lpstr>
      <vt:lpstr>Palmoplantar psoriasis</vt:lpstr>
      <vt:lpstr>7-Erythrodermic psoriasis</vt:lpstr>
      <vt:lpstr>Erythrodermic psoriasis</vt:lpstr>
      <vt:lpstr>8-Guttate psoriasis </vt:lpstr>
      <vt:lpstr>Guttate psoriasis</vt:lpstr>
      <vt:lpstr>Histopathological features</vt:lpstr>
      <vt:lpstr>Psoriasis pathology compared with normal skin</vt:lpstr>
      <vt:lpstr>Exacerbating factors</vt:lpstr>
      <vt:lpstr>Associated co morbidities</vt:lpstr>
      <vt:lpstr>PowerPoint Presentation</vt:lpstr>
      <vt:lpstr>Psoriatic arthritis</vt:lpstr>
      <vt:lpstr>Psoriatic arthritis-Clinical variants</vt:lpstr>
      <vt:lpstr>Psoriatic arthritis</vt:lpstr>
      <vt:lpstr>Differential diagnosis for psoriasis</vt:lpstr>
      <vt:lpstr>Treatment</vt:lpstr>
      <vt:lpstr>Topical treatment agents</vt:lpstr>
      <vt:lpstr>Systemic treatment Options</vt:lpstr>
      <vt:lpstr>Phototherapy machine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Psoriasis</dc:title>
  <dc:creator>User</dc:creator>
  <cp:lastModifiedBy>HP</cp:lastModifiedBy>
  <cp:revision>58</cp:revision>
  <dcterms:created xsi:type="dcterms:W3CDTF">2020-03-21T12:56:50Z</dcterms:created>
  <dcterms:modified xsi:type="dcterms:W3CDTF">2024-08-13T21:40:17Z</dcterms:modified>
</cp:coreProperties>
</file>